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16"/>
  </p:notesMasterIdLst>
  <p:sldIdLst>
    <p:sldId id="552" r:id="rId7"/>
    <p:sldId id="308" r:id="rId8"/>
    <p:sldId id="541" r:id="rId9"/>
    <p:sldId id="1679" r:id="rId10"/>
    <p:sldId id="1665" r:id="rId11"/>
    <p:sldId id="1680" r:id="rId12"/>
    <p:sldId id="1681" r:id="rId13"/>
    <p:sldId id="1673" r:id="rId14"/>
    <p:sldId id="55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8" clrIdx="0"/>
  <p:cmAuthor id="8" name="Bing-E Xu" initials="BEX" lastIdx="21" clrIdx="7">
    <p:extLst>
      <p:ext uri="{19B8F6BF-5375-455C-9EA6-DF929625EA0E}">
        <p15:presenceInfo xmlns:p15="http://schemas.microsoft.com/office/powerpoint/2012/main" userId="87a7fe42d5b00958" providerId="Windows Live"/>
      </p:ext>
    </p:extLst>
  </p:cmAuthor>
  <p:cmAuthor id="2" name=" " initials="MAC" lastIdx="11" clrIdx="1"/>
  <p:cmAuthor id="9" name="mcartwright@clinicaloptions.com" initials="m" lastIdx="20" clrIdx="8">
    <p:extLst>
      <p:ext uri="{19B8F6BF-5375-455C-9EA6-DF929625EA0E}">
        <p15:presenceInfo xmlns:p15="http://schemas.microsoft.com/office/powerpoint/2012/main" userId="mcartwright@clinicaloptions.com" providerId="None"/>
      </p:ext>
    </p:extLst>
  </p:cmAuthor>
  <p:cmAuthor id="3" name="Andrew Bowser" initials="AB" lastIdx="1" clrIdx="2"/>
  <p:cmAuthor id="10" name="Kemi Obajimi" initials="KO" lastIdx="2" clrIdx="9">
    <p:extLst>
      <p:ext uri="{19B8F6BF-5375-455C-9EA6-DF929625EA0E}">
        <p15:presenceInfo xmlns:p15="http://schemas.microsoft.com/office/powerpoint/2012/main" userId="S::kobajimi@clinicaloptions.com::81894e25-3cbc-45b7-be28-dda6fb8d19a9" providerId="AD"/>
      </p:ext>
    </p:extLst>
  </p:cmAuthor>
  <p:cmAuthor id="4" name="Melanie Couton" initials="MAC" lastIdx="1" clrIdx="3"/>
  <p:cmAuthor id="11" name="Christy Seals" initials="CS" lastIdx="2" clrIdx="10">
    <p:extLst>
      <p:ext uri="{19B8F6BF-5375-455C-9EA6-DF929625EA0E}">
        <p15:presenceInfo xmlns:p15="http://schemas.microsoft.com/office/powerpoint/2012/main" userId="S::cseals@clinicaloptions.com::0852e532-1f9e-4bbf-9b56-be19a9543a31" providerId="AD"/>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D4B757-3C8F-4A87-BEFF-500FA8764898}" v="55" dt="2022-06-20T14:49:42.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6/20/2022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antibody.</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153172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mAb, monoclonal antibody.</a:t>
            </a:r>
          </a:p>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214030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Cobo, cobolimab; DCR, disease control rate; dos, dostarlimab; ECOG, Eastern Cooperative Oncology Group; ORR, overall response rate; PD, progressive disease; PK, pharmacokinetics; PS, performance status; RP2D, recommended phase II dose;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9353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BRAFi, BRAF inhibitor; cobo, cobolimab; dos, dostarlimab; dx, diagnosis; ECOG, Eastern Cooperative Oncology Group; MEKi, MEK inhibitor; PEG-BCT-100, pegylated recombinant human arginase;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275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cobo, cobolimab; dos, dostarlimab; TEAE, treatment-emergent adverse event; TR-TEAE, treatment-related treatment-emergent adverse event.</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3085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BOR, best overall response; cobo, cobolimab; CR, complete response; DCR, disease control rate; dos, dostarlimab; ir, immune related; ORR, overall response rate; PD, progressive disease; PR, partial response; RECIST, Response Evaluation Criteria in Solid Tumors; SD, stable disease;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605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PR, partial response; R/R, relapsed/refractory; RP2D, recommended phase II dose.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7458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1708530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543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474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6017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6891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20435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998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27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091315451"/>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20111" y="409576"/>
            <a:ext cx="11225048" cy="2882265"/>
          </a:xfrm>
        </p:spPr>
        <p:txBody>
          <a:bodyPr>
            <a:normAutofit/>
          </a:bodyPr>
          <a:lstStyle/>
          <a:p>
            <a:r>
              <a:rPr lang="en-US" altLang="en-US" sz="4000" dirty="0"/>
              <a:t>AMBER Parts 1C and 1E: Phase I Trial of </a:t>
            </a:r>
            <a:br>
              <a:rPr lang="en-US" altLang="en-US" sz="4000" dirty="0"/>
            </a:br>
            <a:r>
              <a:rPr lang="en-US" altLang="en-US" sz="4000" dirty="0"/>
              <a:t>Cobolimab, an Anti–TIM-3 mAb, Plus </a:t>
            </a:r>
            <a:br>
              <a:rPr lang="en-US" altLang="en-US" sz="4000" dirty="0"/>
            </a:br>
            <a:r>
              <a:rPr lang="en-US" altLang="en-US" sz="4000" dirty="0"/>
              <a:t>Dostarlimab in Advanced Melanoma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6058"/>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 Myers Squibb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altLang="en-US" dirty="0"/>
              <a:t>AMBER: </a:t>
            </a:r>
            <a:r>
              <a:rPr lang="en-US" dirty="0"/>
              <a:t>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000" dirty="0"/>
              <a:t>Despite the development of targeted agents and immunotherapy, patients with locally advanced/metastatic melanoma have an unmet need for curative therapies</a:t>
            </a:r>
            <a:r>
              <a:rPr lang="en-US" sz="2000" baseline="30000" dirty="0"/>
              <a:t>1</a:t>
            </a:r>
            <a:endParaRPr lang="en-US" sz="2000" dirty="0"/>
          </a:p>
          <a:p>
            <a:r>
              <a:rPr lang="en-US" sz="2000" dirty="0"/>
              <a:t>Blockade of both PD-1 and TIM-3, 2 immune checkpoint receptors that are highly expressed on several types of T-cells and innate immune cells, is associated with greater tumor reduction than blockade of either pathway alone in preclinical tumor models</a:t>
            </a:r>
            <a:r>
              <a:rPr lang="en-US" sz="2000" baseline="30000" dirty="0"/>
              <a:t>2,3</a:t>
            </a:r>
          </a:p>
          <a:p>
            <a:r>
              <a:rPr lang="en-US" sz="2000" dirty="0"/>
              <a:t>Cobolimab is an investigational anti–TIM-3 mAb that activates immune cells and imparts antitumor activity in combination with anti–PD-1 agents</a:t>
            </a:r>
            <a:r>
              <a:rPr lang="en-US" sz="2000" baseline="30000" dirty="0"/>
              <a:t>4</a:t>
            </a:r>
          </a:p>
          <a:p>
            <a:r>
              <a:rPr lang="en-US" sz="2000" dirty="0"/>
              <a:t>In patients with melanoma, cobolimab plus the anti–PD-1 mAb dostarlimab demonstrated activity and a manageable safety profile</a:t>
            </a:r>
            <a:r>
              <a:rPr lang="en-US" sz="2000" baseline="30000" dirty="0"/>
              <a:t>5</a:t>
            </a:r>
            <a:endParaRPr lang="en-US" sz="2000" dirty="0"/>
          </a:p>
          <a:p>
            <a:r>
              <a:rPr lang="en-US" sz="2000" dirty="0"/>
              <a:t>Ongoing phase I dose-escalation/cohort-expansion AMBER trial is evaluating cobolimab alone or in combination with other immune checkpoint inhibitors in advanced solid tumors</a:t>
            </a:r>
            <a:r>
              <a:rPr lang="en-US" sz="2000" baseline="30000" dirty="0"/>
              <a:t>6</a:t>
            </a:r>
          </a:p>
          <a:p>
            <a:pPr lvl="1"/>
            <a:r>
              <a:rPr lang="en-US" sz="1800" dirty="0"/>
              <a:t>Current analysis reports the activity and safety of cobolimab in combination with dostarlimab in patients with advanced melanoma</a:t>
            </a:r>
            <a:r>
              <a:rPr lang="en-US" sz="1800" baseline="30000" dirty="0"/>
              <a:t>7</a:t>
            </a:r>
          </a:p>
        </p:txBody>
      </p:sp>
      <p:sp>
        <p:nvSpPr>
          <p:cNvPr id="8" name="Text Box 15">
            <a:extLst>
              <a:ext uri="{FF2B5EF4-FFF2-40B4-BE49-F238E27FC236}">
                <a16:creationId xmlns:a16="http://schemas.microsoft.com/office/drawing/2014/main" id="{CB6A6DB9-F551-328F-BE50-8D11EC8BDC38}"/>
              </a:ext>
            </a:extLst>
          </p:cNvPr>
          <p:cNvSpPr txBox="1">
            <a:spLocks noChangeArrowheads="1"/>
          </p:cNvSpPr>
          <p:nvPr/>
        </p:nvSpPr>
        <p:spPr bwMode="auto">
          <a:xfrm>
            <a:off x="412751" y="6204249"/>
            <a:ext cx="844249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Ferrucci. Cancers (Basel). 2021;14:81. 2. Das. Immunol Rev. 2017;276:97. 3. Kehry. AACR 2015. Abstr 271.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Laken. EORTC-NCI-AACR 2016. Abstr 311. 5. Davar. SITC 2018. Abstr O21. 6. NCT02817633. 7. Ribas. ASCO 2022. Abstr 9513.</a:t>
            </a:r>
          </a:p>
        </p:txBody>
      </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altLang="en-US" dirty="0"/>
              <a:t>AMBER: Study Design for Parts 1C/1E</a:t>
            </a:r>
            <a:endParaRPr lang="en-US" dirty="0"/>
          </a:p>
        </p:txBody>
      </p:sp>
      <p:sp>
        <p:nvSpPr>
          <p:cNvPr id="19" name="Content Placeholder 2">
            <a:extLst>
              <a:ext uri="{FF2B5EF4-FFF2-40B4-BE49-F238E27FC236}">
                <a16:creationId xmlns:a16="http://schemas.microsoft.com/office/drawing/2014/main" id="{71616305-7ABC-1643-9E91-102F52B8BFBE}"/>
              </a:ext>
            </a:extLst>
          </p:cNvPr>
          <p:cNvSpPr>
            <a:spLocks noGrp="1"/>
          </p:cNvSpPr>
          <p:nvPr>
            <p:ph idx="1"/>
          </p:nvPr>
        </p:nvSpPr>
        <p:spPr>
          <a:xfrm>
            <a:off x="604674" y="1497908"/>
            <a:ext cx="11371736" cy="1103313"/>
          </a:xfrm>
        </p:spPr>
        <p:txBody>
          <a:bodyPr/>
          <a:lstStyle/>
          <a:p>
            <a:r>
              <a:rPr lang="en-US" sz="2000" dirty="0"/>
              <a:t>Analysis of dose-escalation parts of ongoing multicenter, nonrandomized, open-label phase I trial</a:t>
            </a:r>
          </a:p>
          <a:p>
            <a:pPr lvl="1"/>
            <a:r>
              <a:rPr lang="en-US" sz="1800" dirty="0"/>
              <a:t>Current report partly focused on analysis of safety data in 277 patients with advanced solid tumors (parts 1 </a:t>
            </a:r>
            <a:br>
              <a:rPr lang="en-US" sz="1800" dirty="0"/>
            </a:br>
            <a:r>
              <a:rPr lang="en-US" sz="1800" dirty="0"/>
              <a:t>and 2) and primarily focused on efficacy/safety data in 28 patients with advanced melanoma (parts 1C and 1E)</a:t>
            </a:r>
            <a:endParaRPr lang="en-US" sz="1800" b="0" kern="0"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0" y="6377113"/>
            <a:ext cx="849877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Ribas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2022. Abstr </a:t>
            </a:r>
            <a:r>
              <a:rPr lang="en-US" altLang="en-US" sz="1200" b="0" spc="-10" dirty="0">
                <a:solidFill>
                  <a:srgbClr val="455560"/>
                </a:solidFill>
                <a:latin typeface="Calibri" panose="020F0502020204030204" pitchFamily="34" charset="0"/>
                <a:cs typeface="Arial" panose="020B0604020202020204" pitchFamily="34" charset="0"/>
              </a:rPr>
              <a:t>9513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NCT02817633.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 Box 45">
            <a:extLst>
              <a:ext uri="{FF2B5EF4-FFF2-40B4-BE49-F238E27FC236}">
                <a16:creationId xmlns:a16="http://schemas.microsoft.com/office/drawing/2014/main" id="{EBFE4450-68A3-B047-9D5A-17806E900F13}"/>
              </a:ext>
            </a:extLst>
          </p:cNvPr>
          <p:cNvSpPr txBox="1">
            <a:spLocks noChangeArrowheads="1"/>
          </p:cNvSpPr>
          <p:nvPr/>
        </p:nvSpPr>
        <p:spPr bwMode="auto">
          <a:xfrm>
            <a:off x="946483" y="3122040"/>
            <a:ext cx="156903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locally advanced or metastatic melanoma;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28)</a:t>
            </a:r>
          </a:p>
        </p:txBody>
      </p:sp>
      <p:sp>
        <p:nvSpPr>
          <p:cNvPr id="17" name="Rectangle 50">
            <a:extLst>
              <a:ext uri="{FF2B5EF4-FFF2-40B4-BE49-F238E27FC236}">
                <a16:creationId xmlns:a16="http://schemas.microsoft.com/office/drawing/2014/main" id="{28C8DB6F-1914-4756-80BF-A2360F172731}"/>
              </a:ext>
            </a:extLst>
          </p:cNvPr>
          <p:cNvSpPr>
            <a:spLocks noChangeArrowheads="1"/>
          </p:cNvSpPr>
          <p:nvPr/>
        </p:nvSpPr>
        <p:spPr bwMode="auto">
          <a:xfrm>
            <a:off x="5461000" y="2605585"/>
            <a:ext cx="2897658" cy="104457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Part 1C: Cobolimab + Dostarlimab</a:t>
            </a:r>
            <a:b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lang="fr-FR" altLang="en-US" sz="1400" dirty="0">
                <a:solidFill>
                  <a:srgbClr val="FFFFFF"/>
                </a:solidFill>
                <a:latin typeface="Calibri" panose="020F0502020204030204" pitchFamily="34" charset="0"/>
                <a:cs typeface="Arial" panose="020B0604020202020204" pitchFamily="34" charset="0"/>
              </a:rPr>
              <a:t>Cobo 900 mg + Dos 500 mg (n = 3)</a:t>
            </a:r>
          </a:p>
          <a:p>
            <a:pPr algn="ctr" eaLnBrk="0" fontAlgn="base" hangingPunct="0">
              <a:lnSpc>
                <a:spcPct val="100000"/>
              </a:lnSpc>
              <a:spcBef>
                <a:spcPct val="0"/>
              </a:spcBef>
              <a:spcAft>
                <a:spcPct val="0"/>
              </a:spcAft>
              <a:buClrTx/>
              <a:buNone/>
              <a:defRPr/>
            </a:pPr>
            <a:r>
              <a:rPr lang="fr-FR" altLang="en-US" sz="1400" dirty="0">
                <a:solidFill>
                  <a:srgbClr val="FFFFFF"/>
                </a:solidFill>
                <a:latin typeface="Calibri" panose="020F0502020204030204" pitchFamily="34" charset="0"/>
                <a:cs typeface="Arial" panose="020B0604020202020204" pitchFamily="34" charset="0"/>
              </a:rPr>
              <a:t>Cobo 300 mg + Dos 500 mg (n = 4)</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fr-FR"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Cobo 100 mg + Dos 500 mg (n = 3)</a:t>
            </a:r>
          </a:p>
        </p:txBody>
      </p:sp>
      <p:sp>
        <p:nvSpPr>
          <p:cNvPr id="24" name="Line 52">
            <a:extLst>
              <a:ext uri="{FF2B5EF4-FFF2-40B4-BE49-F238E27FC236}">
                <a16:creationId xmlns:a16="http://schemas.microsoft.com/office/drawing/2014/main" id="{7C3D90AE-CD6A-45FF-BA32-195043080D6A}"/>
              </a:ext>
            </a:extLst>
          </p:cNvPr>
          <p:cNvSpPr>
            <a:spLocks noChangeShapeType="1"/>
          </p:cNvSpPr>
          <p:nvPr/>
        </p:nvSpPr>
        <p:spPr bwMode="auto">
          <a:xfrm>
            <a:off x="8490528" y="3871808"/>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 Box 45">
            <a:extLst>
              <a:ext uri="{FF2B5EF4-FFF2-40B4-BE49-F238E27FC236}">
                <a16:creationId xmlns:a16="http://schemas.microsoft.com/office/drawing/2014/main" id="{055FF92E-6FE1-46B6-96D4-80F46D7BDE94}"/>
              </a:ext>
            </a:extLst>
          </p:cNvPr>
          <p:cNvSpPr txBox="1">
            <a:spLocks noChangeArrowheads="1"/>
          </p:cNvSpPr>
          <p:nvPr/>
        </p:nvSpPr>
        <p:spPr bwMode="auto">
          <a:xfrm>
            <a:off x="8911525" y="3287032"/>
            <a:ext cx="163182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unacceptable toxicity, consent withdrawal, or death for up to 2 yr</a:t>
            </a:r>
          </a:p>
        </p:txBody>
      </p:sp>
      <p:sp>
        <p:nvSpPr>
          <p:cNvPr id="20" name="Rectangle 50">
            <a:extLst>
              <a:ext uri="{FF2B5EF4-FFF2-40B4-BE49-F238E27FC236}">
                <a16:creationId xmlns:a16="http://schemas.microsoft.com/office/drawing/2014/main" id="{9B1C9ACF-19C4-1D23-1129-561E22411B78}"/>
              </a:ext>
            </a:extLst>
          </p:cNvPr>
          <p:cNvSpPr>
            <a:spLocks noChangeArrowheads="1"/>
          </p:cNvSpPr>
          <p:nvPr/>
        </p:nvSpPr>
        <p:spPr bwMode="auto">
          <a:xfrm>
            <a:off x="5461000" y="4093452"/>
            <a:ext cx="2897658" cy="1042416"/>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Part 1E: Cobolimab + Dostarlimab</a:t>
            </a:r>
            <a:b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lang="fr-FR" altLang="en-US" sz="1400" dirty="0">
                <a:solidFill>
                  <a:srgbClr val="FFFFFF"/>
                </a:solidFill>
                <a:latin typeface="Calibri" panose="020F0502020204030204" pitchFamily="34" charset="0"/>
                <a:cs typeface="Arial" panose="020B0604020202020204" pitchFamily="34" charset="0"/>
              </a:rPr>
              <a:t>Cobo 900 mg + Dos 500 mg (n = 8)</a:t>
            </a:r>
          </a:p>
          <a:p>
            <a:pPr algn="ctr" eaLnBrk="0" fontAlgn="base" hangingPunct="0">
              <a:lnSpc>
                <a:spcPct val="100000"/>
              </a:lnSpc>
              <a:spcBef>
                <a:spcPct val="0"/>
              </a:spcBef>
              <a:spcAft>
                <a:spcPct val="0"/>
              </a:spcAft>
              <a:buClrTx/>
              <a:buNone/>
              <a:defRPr/>
            </a:pPr>
            <a:r>
              <a:rPr lang="fr-FR" altLang="en-US" sz="1400" dirty="0">
                <a:solidFill>
                  <a:srgbClr val="FFFFFF"/>
                </a:solidFill>
                <a:latin typeface="Calibri" panose="020F0502020204030204" pitchFamily="34" charset="0"/>
                <a:cs typeface="Arial" panose="020B0604020202020204" pitchFamily="34" charset="0"/>
              </a:rPr>
              <a:t>Cobo 300 mg + Dos 500 mg (n = 10)</a:t>
            </a:r>
          </a:p>
        </p:txBody>
      </p:sp>
      <p:sp>
        <p:nvSpPr>
          <p:cNvPr id="21" name="Content Placeholder 2">
            <a:extLst>
              <a:ext uri="{FF2B5EF4-FFF2-40B4-BE49-F238E27FC236}">
                <a16:creationId xmlns:a16="http://schemas.microsoft.com/office/drawing/2014/main" id="{BC2349BC-BE01-A801-451B-52A6A93E1B75}"/>
              </a:ext>
            </a:extLst>
          </p:cNvPr>
          <p:cNvSpPr txBox="1">
            <a:spLocks/>
          </p:cNvSpPr>
          <p:nvPr/>
        </p:nvSpPr>
        <p:spPr bwMode="auto">
          <a:xfrm>
            <a:off x="601820" y="5485216"/>
            <a:ext cx="5309278" cy="73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buClr>
                <a:srgbClr val="000000"/>
              </a:buClr>
              <a:defRPr/>
            </a:pPr>
            <a:r>
              <a:rPr lang="en-US" sz="2000" b="1" kern="0" dirty="0">
                <a:solidFill>
                  <a:srgbClr val="000000"/>
                </a:solidFill>
              </a:rPr>
              <a:t>Primary endpoints:</a:t>
            </a:r>
            <a:r>
              <a:rPr lang="en-US" sz="2000" kern="0" dirty="0">
                <a:solidFill>
                  <a:srgbClr val="000000"/>
                </a:solidFill>
              </a:rPr>
              <a:t> safety/tolerability and RP2D (part 1C); investigator-assessed ORR (part 1E)</a:t>
            </a:r>
          </a:p>
        </p:txBody>
      </p:sp>
      <p:sp>
        <p:nvSpPr>
          <p:cNvPr id="22" name="Content Placeholder 4">
            <a:extLst>
              <a:ext uri="{FF2B5EF4-FFF2-40B4-BE49-F238E27FC236}">
                <a16:creationId xmlns:a16="http://schemas.microsoft.com/office/drawing/2014/main" id="{FB5CBAF0-9D1C-5B6E-F1A1-BE7D5FF7877A}"/>
              </a:ext>
            </a:extLst>
          </p:cNvPr>
          <p:cNvSpPr txBox="1">
            <a:spLocks/>
          </p:cNvSpPr>
          <p:nvPr/>
        </p:nvSpPr>
        <p:spPr>
          <a:xfrm>
            <a:off x="6252634" y="5485826"/>
            <a:ext cx="5229570" cy="73644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solidFill>
                  <a:srgbClr val="000000"/>
                </a:solidFill>
              </a:rPr>
              <a:t>Secondary endpoints:</a:t>
            </a:r>
            <a:r>
              <a:rPr lang="en-US" sz="2000" kern="0" dirty="0">
                <a:solidFill>
                  <a:srgbClr val="000000"/>
                </a:solidFill>
              </a:rPr>
              <a:t> investigator-assessed ORR (part 1C); DCR, PK and immunogenicity (parts 1C/1E)</a:t>
            </a:r>
            <a:endParaRPr lang="en-US" sz="2000" kern="0" dirty="0"/>
          </a:p>
        </p:txBody>
      </p:sp>
      <p:cxnSp>
        <p:nvCxnSpPr>
          <p:cNvPr id="8" name="Connector: Elbow 7">
            <a:extLst>
              <a:ext uri="{FF2B5EF4-FFF2-40B4-BE49-F238E27FC236}">
                <a16:creationId xmlns:a16="http://schemas.microsoft.com/office/drawing/2014/main" id="{E339A0EB-8BAF-74A3-1F5A-0744A6298D8A}"/>
              </a:ext>
            </a:extLst>
          </p:cNvPr>
          <p:cNvCxnSpPr>
            <a:cxnSpLocks/>
          </p:cNvCxnSpPr>
          <p:nvPr/>
        </p:nvCxnSpPr>
        <p:spPr bwMode="auto">
          <a:xfrm rot="10800000" flipV="1">
            <a:off x="5350929" y="3127874"/>
            <a:ext cx="12700" cy="1486786"/>
          </a:xfrm>
          <a:prstGeom prst="bentConnector3">
            <a:avLst>
              <a:gd name="adj1" fmla="val 19000000"/>
            </a:avLst>
          </a:prstGeom>
          <a:noFill/>
          <a:ln w="28575" cap="flat" cmpd="sng" algn="ctr">
            <a:solidFill>
              <a:schemeClr val="bg1"/>
            </a:solidFill>
            <a:prstDash val="solid"/>
            <a:round/>
            <a:headEnd type="triangle"/>
            <a:tailEnd type="triangle"/>
          </a:ln>
          <a:effectLst/>
        </p:spPr>
      </p:cxnSp>
      <p:sp>
        <p:nvSpPr>
          <p:cNvPr id="23" name="Text Box 45">
            <a:extLst>
              <a:ext uri="{FF2B5EF4-FFF2-40B4-BE49-F238E27FC236}">
                <a16:creationId xmlns:a16="http://schemas.microsoft.com/office/drawing/2014/main" id="{18EA2E17-51F5-ECBC-981E-6169F699E6F1}"/>
              </a:ext>
            </a:extLst>
          </p:cNvPr>
          <p:cNvSpPr txBox="1">
            <a:spLocks noChangeArrowheads="1"/>
          </p:cNvSpPr>
          <p:nvPr/>
        </p:nvSpPr>
        <p:spPr bwMode="auto">
          <a:xfrm>
            <a:off x="3068383" y="2650821"/>
            <a:ext cx="2032784" cy="954107"/>
          </a:xfrm>
          <a:prstGeom prst="rect">
            <a:avLst/>
          </a:prstGeom>
          <a:solidFill>
            <a:schemeClr val="tx1"/>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PD/intolerance to prior tx; any no. of prior lines of tx; immunotherapy naive permitted</a:t>
            </a:r>
          </a:p>
        </p:txBody>
      </p:sp>
      <p:sp>
        <p:nvSpPr>
          <p:cNvPr id="26" name="Text Box 45">
            <a:extLst>
              <a:ext uri="{FF2B5EF4-FFF2-40B4-BE49-F238E27FC236}">
                <a16:creationId xmlns:a16="http://schemas.microsoft.com/office/drawing/2014/main" id="{D8670512-40A8-07C9-0394-A4729E1DD598}"/>
              </a:ext>
            </a:extLst>
          </p:cNvPr>
          <p:cNvSpPr txBox="1">
            <a:spLocks noChangeArrowheads="1"/>
          </p:cNvSpPr>
          <p:nvPr/>
        </p:nvSpPr>
        <p:spPr bwMode="auto">
          <a:xfrm>
            <a:off x="3068383" y="3837381"/>
            <a:ext cx="2032784" cy="1600438"/>
          </a:xfrm>
          <a:prstGeom prst="rect">
            <a:avLst/>
          </a:prstGeom>
          <a:solidFill>
            <a:schemeClr val="tx1"/>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Pretreated or tx </a:t>
            </a:r>
            <a:r>
              <a:rPr lang="en-US" altLang="en-US" sz="1400" dirty="0">
                <a:solidFill>
                  <a:srgbClr val="000000"/>
                </a:solidFill>
                <a:latin typeface="Calibri" panose="020F0502020204030204" pitchFamily="34" charset="0"/>
                <a:cs typeface="Arial" panose="020B0604020202020204" pitchFamily="34" charset="0"/>
              </a:rPr>
              <a:t>naive; n</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 prior anti–PD-1/PD-L1 or anti–CTLA-4 tx; prior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BRAF</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-targeting tx permitted; previously treated brain mets permitted</a:t>
            </a:r>
          </a:p>
        </p:txBody>
      </p:sp>
      <p:cxnSp>
        <p:nvCxnSpPr>
          <p:cNvPr id="12" name="Straight Connector 11">
            <a:extLst>
              <a:ext uri="{FF2B5EF4-FFF2-40B4-BE49-F238E27FC236}">
                <a16:creationId xmlns:a16="http://schemas.microsoft.com/office/drawing/2014/main" id="{D7DB650A-3F9E-9513-EE38-C84F6DB10B22}"/>
              </a:ext>
            </a:extLst>
          </p:cNvPr>
          <p:cNvCxnSpPr>
            <a:cxnSpLocks/>
          </p:cNvCxnSpPr>
          <p:nvPr/>
        </p:nvCxnSpPr>
        <p:spPr bwMode="auto">
          <a:xfrm>
            <a:off x="2547601" y="3824277"/>
            <a:ext cx="384048" cy="0"/>
          </a:xfrm>
          <a:prstGeom prst="line">
            <a:avLst/>
          </a:prstGeom>
          <a:noFill/>
          <a:ln w="28575" cap="flat" cmpd="sng" algn="ctr">
            <a:solidFill>
              <a:schemeClr val="bg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1F824923-CA35-FA5B-0879-F6D8FF9C04E2}"/>
              </a:ext>
            </a:extLst>
          </p:cNvPr>
          <p:cNvSpPr txBox="1"/>
          <p:nvPr/>
        </p:nvSpPr>
        <p:spPr bwMode="auto">
          <a:xfrm>
            <a:off x="5390148" y="5097424"/>
            <a:ext cx="52295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rgbClr val="E1471D"/>
                </a:solidFill>
                <a:latin typeface="Calibri" panose="020F0502020204030204" pitchFamily="34" charset="0"/>
              </a:rPr>
              <a:t>RP2D: Cobo 300 mg + Dos 500 mg Q3WK  </a:t>
            </a:r>
          </a:p>
        </p:txBody>
      </p:sp>
    </p:spTree>
    <p:extLst>
      <p:ext uri="{BB962C8B-B14F-4D97-AF65-F5344CB8AC3E}">
        <p14:creationId xmlns:p14="http://schemas.microsoft.com/office/powerpoint/2010/main" val="424057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AMBER: Baseline Characteristics for Parts 1C/1E</a:t>
            </a:r>
            <a:br>
              <a:rPr lang="en-US" dirty="0"/>
            </a:br>
            <a:endParaRPr lang="en-US" baseline="30000" dirty="0"/>
          </a:p>
        </p:txBody>
      </p:sp>
      <p:sp>
        <p:nvSpPr>
          <p:cNvPr id="16" name="Content Placeholder 15">
            <a:extLst>
              <a:ext uri="{FF2B5EF4-FFF2-40B4-BE49-F238E27FC236}">
                <a16:creationId xmlns:a16="http://schemas.microsoft.com/office/drawing/2014/main" id="{09EE471A-5985-A911-974B-6E5D2D4019EB}"/>
              </a:ext>
            </a:extLst>
          </p:cNvPr>
          <p:cNvSpPr>
            <a:spLocks noGrp="1"/>
          </p:cNvSpPr>
          <p:nvPr>
            <p:ph sz="half" idx="2"/>
          </p:nvPr>
        </p:nvSpPr>
        <p:spPr>
          <a:xfrm>
            <a:off x="6706469" y="4820661"/>
            <a:ext cx="5229570" cy="1182550"/>
          </a:xfrm>
        </p:spPr>
        <p:txBody>
          <a:bodyPr/>
          <a:lstStyle/>
          <a:p>
            <a:r>
              <a:rPr lang="en-US" sz="1800" dirty="0"/>
              <a:t>Integrated safety population (N = 277)</a:t>
            </a:r>
          </a:p>
          <a:p>
            <a:pPr lvl="1"/>
            <a:r>
              <a:rPr lang="en-US" sz="1600" dirty="0"/>
              <a:t>Patients with locally advanced/metastatic </a:t>
            </a:r>
            <a:br>
              <a:rPr lang="en-US" sz="1600" dirty="0"/>
            </a:br>
            <a:r>
              <a:rPr lang="en-US" sz="1600" dirty="0"/>
              <a:t>solid tumors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036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Ribas. ASCO 2022. Abstr 9513.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1" name="Group 3">
            <a:extLst>
              <a:ext uri="{FF2B5EF4-FFF2-40B4-BE49-F238E27FC236}">
                <a16:creationId xmlns:a16="http://schemas.microsoft.com/office/drawing/2014/main" id="{9A0ADD37-627B-7EFA-FA48-9F671A4E1F28}"/>
              </a:ext>
            </a:extLst>
          </p:cNvPr>
          <p:cNvGraphicFramePr>
            <a:graphicFrameLocks/>
          </p:cNvGraphicFramePr>
          <p:nvPr>
            <p:extLst>
              <p:ext uri="{D42A27DB-BD31-4B8C-83A1-F6EECF244321}">
                <p14:modId xmlns:p14="http://schemas.microsoft.com/office/powerpoint/2010/main" val="2758468086"/>
              </p:ext>
            </p:extLst>
          </p:nvPr>
        </p:nvGraphicFramePr>
        <p:xfrm>
          <a:off x="169827" y="983602"/>
          <a:ext cx="6400801" cy="5334112"/>
        </p:xfrm>
        <a:graphic>
          <a:graphicData uri="http://schemas.openxmlformats.org/drawingml/2006/table">
            <a:tbl>
              <a:tblPr/>
              <a:tblGrid>
                <a:gridCol w="1505929">
                  <a:extLst>
                    <a:ext uri="{9D8B030D-6E8A-4147-A177-3AD203B41FA5}">
                      <a16:colId xmlns:a16="http://schemas.microsoft.com/office/drawing/2014/main" val="20000"/>
                    </a:ext>
                  </a:extLst>
                </a:gridCol>
                <a:gridCol w="1223718">
                  <a:extLst>
                    <a:ext uri="{9D8B030D-6E8A-4147-A177-3AD203B41FA5}">
                      <a16:colId xmlns:a16="http://schemas.microsoft.com/office/drawing/2014/main" val="2597953014"/>
                    </a:ext>
                  </a:extLst>
                </a:gridCol>
                <a:gridCol w="1223718">
                  <a:extLst>
                    <a:ext uri="{9D8B030D-6E8A-4147-A177-3AD203B41FA5}">
                      <a16:colId xmlns:a16="http://schemas.microsoft.com/office/drawing/2014/main" val="4184466512"/>
                    </a:ext>
                  </a:extLst>
                </a:gridCol>
                <a:gridCol w="1223718">
                  <a:extLst>
                    <a:ext uri="{9D8B030D-6E8A-4147-A177-3AD203B41FA5}">
                      <a16:colId xmlns:a16="http://schemas.microsoft.com/office/drawing/2014/main" val="20001"/>
                    </a:ext>
                  </a:extLst>
                </a:gridCol>
                <a:gridCol w="1223718">
                  <a:extLst>
                    <a:ext uri="{9D8B030D-6E8A-4147-A177-3AD203B41FA5}">
                      <a16:colId xmlns:a16="http://schemas.microsoft.com/office/drawing/2014/main" val="2598853634"/>
                    </a:ext>
                  </a:extLst>
                </a:gridCol>
              </a:tblGrid>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Cobo 100 mg + Dos 500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Cobo 300 mg + Dos 500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Cobo 900 mg + Dos 500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(92.9)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(66.0-78.0)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(48.0-87.0)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(39.0-74.0)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(39.0-87.0)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tumor site,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Anorectal mucosal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Uveal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(92.9)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(82.1)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552768"/>
                  </a:ext>
                </a:extLst>
              </a:tr>
              <a:tr h="15292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History at dx</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Melanoma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Ulcerated nodular melanoma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(96.4)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9340340"/>
                  </a:ext>
                </a:extLst>
              </a:tr>
            </a:tbl>
          </a:graphicData>
        </a:graphic>
      </p:graphicFrame>
      <p:graphicFrame>
        <p:nvGraphicFramePr>
          <p:cNvPr id="12" name="Group 3">
            <a:extLst>
              <a:ext uri="{FF2B5EF4-FFF2-40B4-BE49-F238E27FC236}">
                <a16:creationId xmlns:a16="http://schemas.microsoft.com/office/drawing/2014/main" id="{CE87CF30-DBF5-42F7-8395-F2ECB7612A4E}"/>
              </a:ext>
            </a:extLst>
          </p:cNvPr>
          <p:cNvGraphicFramePr>
            <a:graphicFrameLocks/>
          </p:cNvGraphicFramePr>
          <p:nvPr>
            <p:extLst>
              <p:ext uri="{D42A27DB-BD31-4B8C-83A1-F6EECF244321}">
                <p14:modId xmlns:p14="http://schemas.microsoft.com/office/powerpoint/2010/main" val="1676594480"/>
              </p:ext>
            </p:extLst>
          </p:nvPr>
        </p:nvGraphicFramePr>
        <p:xfrm>
          <a:off x="6620105" y="983602"/>
          <a:ext cx="5466244" cy="3139504"/>
        </p:xfrm>
        <a:graphic>
          <a:graphicData uri="http://schemas.openxmlformats.org/drawingml/2006/table">
            <a:tbl>
              <a:tblPr/>
              <a:tblGrid>
                <a:gridCol w="1507787">
                  <a:extLst>
                    <a:ext uri="{9D8B030D-6E8A-4147-A177-3AD203B41FA5}">
                      <a16:colId xmlns:a16="http://schemas.microsoft.com/office/drawing/2014/main" val="20000"/>
                    </a:ext>
                  </a:extLst>
                </a:gridCol>
                <a:gridCol w="994611">
                  <a:extLst>
                    <a:ext uri="{9D8B030D-6E8A-4147-A177-3AD203B41FA5}">
                      <a16:colId xmlns:a16="http://schemas.microsoft.com/office/drawing/2014/main" val="2597953014"/>
                    </a:ext>
                  </a:extLst>
                </a:gridCol>
                <a:gridCol w="994610">
                  <a:extLst>
                    <a:ext uri="{9D8B030D-6E8A-4147-A177-3AD203B41FA5}">
                      <a16:colId xmlns:a16="http://schemas.microsoft.com/office/drawing/2014/main" val="4184466512"/>
                    </a:ext>
                  </a:extLst>
                </a:gridCol>
                <a:gridCol w="1026695">
                  <a:extLst>
                    <a:ext uri="{9D8B030D-6E8A-4147-A177-3AD203B41FA5}">
                      <a16:colId xmlns:a16="http://schemas.microsoft.com/office/drawing/2014/main" val="20001"/>
                    </a:ext>
                  </a:extLst>
                </a:gridCol>
                <a:gridCol w="942541">
                  <a:extLst>
                    <a:ext uri="{9D8B030D-6E8A-4147-A177-3AD203B41FA5}">
                      <a16:colId xmlns:a16="http://schemas.microsoft.com/office/drawing/2014/main" val="2598853634"/>
                    </a:ext>
                  </a:extLst>
                </a:gridCol>
              </a:tblGrid>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Prior Therapies,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Cobo 100 mg + Dos 500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Cobo 300 mg + Dos 500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Cobo 900 mg + Dos 500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BRAFi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Dabrafenib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Encorafenib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Vemurafenib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552768"/>
                  </a:ext>
                </a:extLst>
              </a:tr>
              <a:tr h="15292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Binimetinib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Cobimetinib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Trametinib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9340340"/>
                  </a:ext>
                </a:extLst>
              </a:tr>
              <a:tr h="15292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Interferons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980219"/>
                  </a:ext>
                </a:extLst>
              </a:tr>
            </a:tbl>
          </a:graphicData>
        </a:graphic>
      </p:graphicFrame>
      <p:sp>
        <p:nvSpPr>
          <p:cNvPr id="3" name="TextBox 2">
            <a:extLst>
              <a:ext uri="{FF2B5EF4-FFF2-40B4-BE49-F238E27FC236}">
                <a16:creationId xmlns:a16="http://schemas.microsoft.com/office/drawing/2014/main" id="{0195794F-FA17-C5D4-EF99-216E7BC3173A}"/>
              </a:ext>
            </a:extLst>
          </p:cNvPr>
          <p:cNvSpPr txBox="1"/>
          <p:nvPr/>
        </p:nvSpPr>
        <p:spPr bwMode="auto">
          <a:xfrm>
            <a:off x="6620105" y="4158333"/>
            <a:ext cx="534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*Other prior agents received include Bvd-523 (ulixertinib), a noncoded agent, and PEG-BCT-100 (n = 1 each)</a:t>
            </a:r>
          </a:p>
        </p:txBody>
      </p:sp>
    </p:spTree>
    <p:extLst>
      <p:ext uri="{BB962C8B-B14F-4D97-AF65-F5344CB8AC3E}">
        <p14:creationId xmlns:p14="http://schemas.microsoft.com/office/powerpoint/2010/main" val="2558198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a:xfrm>
            <a:off x="609759" y="238127"/>
            <a:ext cx="11065568" cy="1103313"/>
          </a:xfrm>
        </p:spPr>
        <p:txBody>
          <a:bodyPr/>
          <a:lstStyle/>
          <a:p>
            <a:r>
              <a:rPr lang="en-US" dirty="0"/>
              <a:t>AMBER: AEs in Integrated Safety Population of </a:t>
            </a:r>
            <a:br>
              <a:rPr lang="en-US" dirty="0"/>
            </a:br>
            <a:r>
              <a:rPr lang="en-US" dirty="0"/>
              <a:t>Patients With Locally Advanced/Metastatic Solid Tumors</a:t>
            </a:r>
            <a:endParaRPr lang="en-US" baseline="30000" dirty="0"/>
          </a:p>
        </p:txBody>
      </p:sp>
      <p:sp>
        <p:nvSpPr>
          <p:cNvPr id="8" name="Content Placeholder 7">
            <a:extLst>
              <a:ext uri="{FF2B5EF4-FFF2-40B4-BE49-F238E27FC236}">
                <a16:creationId xmlns:a16="http://schemas.microsoft.com/office/drawing/2014/main" id="{60786F2A-3590-1E79-4A3C-A1F601CA844E}"/>
              </a:ext>
            </a:extLst>
          </p:cNvPr>
          <p:cNvSpPr>
            <a:spLocks noGrp="1"/>
          </p:cNvSpPr>
          <p:nvPr>
            <p:ph sz="half" idx="1"/>
          </p:nvPr>
        </p:nvSpPr>
        <p:spPr>
          <a:xfrm>
            <a:off x="601820" y="5945316"/>
            <a:ext cx="9119696" cy="452697"/>
          </a:xfrm>
        </p:spPr>
        <p:txBody>
          <a:bodyPr/>
          <a:lstStyle/>
          <a:p>
            <a:r>
              <a:rPr lang="en-US" sz="1800" dirty="0"/>
              <a:t>Treatment-related pneumonitis: any grade, 7/277 (2.5%); grade ≥3, 3/277 (1.1%)</a:t>
            </a:r>
          </a:p>
        </p:txBody>
      </p:sp>
      <p:sp>
        <p:nvSpPr>
          <p:cNvPr id="12" name="Content Placeholder 11">
            <a:extLst>
              <a:ext uri="{FF2B5EF4-FFF2-40B4-BE49-F238E27FC236}">
                <a16:creationId xmlns:a16="http://schemas.microsoft.com/office/drawing/2014/main" id="{24B3616C-9DEB-2598-BE90-08C43A08FB99}"/>
              </a:ext>
            </a:extLst>
          </p:cNvPr>
          <p:cNvSpPr>
            <a:spLocks noGrp="1"/>
          </p:cNvSpPr>
          <p:nvPr>
            <p:ph sz="half" idx="2"/>
          </p:nvPr>
        </p:nvSpPr>
        <p:spPr>
          <a:xfrm>
            <a:off x="727076" y="5635167"/>
            <a:ext cx="5229570" cy="277000"/>
          </a:xfrm>
        </p:spPr>
        <p:txBody>
          <a:bodyPr/>
          <a:lstStyle/>
          <a:p>
            <a:pPr marL="0" indent="0">
              <a:buNone/>
            </a:pPr>
            <a:r>
              <a:rPr lang="en-US" sz="1400" dirty="0"/>
              <a:t>*No deaths due to TR-TEAEs.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036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Ribas. ASCO 2022. Abstr 9513.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0" name="Group 3">
            <a:extLst>
              <a:ext uri="{FF2B5EF4-FFF2-40B4-BE49-F238E27FC236}">
                <a16:creationId xmlns:a16="http://schemas.microsoft.com/office/drawing/2014/main" id="{618B077F-9214-A269-328D-BD9357352374}"/>
              </a:ext>
            </a:extLst>
          </p:cNvPr>
          <p:cNvGraphicFramePr>
            <a:graphicFrameLocks/>
          </p:cNvGraphicFramePr>
          <p:nvPr>
            <p:extLst>
              <p:ext uri="{D42A27DB-BD31-4B8C-83A1-F6EECF244321}">
                <p14:modId xmlns:p14="http://schemas.microsoft.com/office/powerpoint/2010/main" val="1376318454"/>
              </p:ext>
            </p:extLst>
          </p:nvPr>
        </p:nvGraphicFramePr>
        <p:xfrm>
          <a:off x="727076" y="1604963"/>
          <a:ext cx="10735056" cy="3992944"/>
        </p:xfrm>
        <a:graphic>
          <a:graphicData uri="http://schemas.openxmlformats.org/drawingml/2006/table">
            <a:tbl>
              <a:tblPr/>
              <a:tblGrid>
                <a:gridCol w="2550528">
                  <a:extLst>
                    <a:ext uri="{9D8B030D-6E8A-4147-A177-3AD203B41FA5}">
                      <a16:colId xmlns:a16="http://schemas.microsoft.com/office/drawing/2014/main" val="20000"/>
                    </a:ext>
                  </a:extLst>
                </a:gridCol>
                <a:gridCol w="2046132">
                  <a:extLst>
                    <a:ext uri="{9D8B030D-6E8A-4147-A177-3AD203B41FA5}">
                      <a16:colId xmlns:a16="http://schemas.microsoft.com/office/drawing/2014/main" val="2597953014"/>
                    </a:ext>
                  </a:extLst>
                </a:gridCol>
                <a:gridCol w="2046132">
                  <a:extLst>
                    <a:ext uri="{9D8B030D-6E8A-4147-A177-3AD203B41FA5}">
                      <a16:colId xmlns:a16="http://schemas.microsoft.com/office/drawing/2014/main" val="4184466512"/>
                    </a:ext>
                  </a:extLst>
                </a:gridCol>
                <a:gridCol w="2046132">
                  <a:extLst>
                    <a:ext uri="{9D8B030D-6E8A-4147-A177-3AD203B41FA5}">
                      <a16:colId xmlns:a16="http://schemas.microsoft.com/office/drawing/2014/main" val="20001"/>
                    </a:ext>
                  </a:extLst>
                </a:gridCol>
                <a:gridCol w="2046132">
                  <a:extLst>
                    <a:ext uri="{9D8B030D-6E8A-4147-A177-3AD203B41FA5}">
                      <a16:colId xmlns:a16="http://schemas.microsoft.com/office/drawing/2014/main" val="2598853634"/>
                    </a:ext>
                  </a:extLst>
                </a:gridCol>
              </a:tblGrid>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Cobo 100 mg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Dos 500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Cobo 300 mg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Dos 500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Cobo 900 mg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Dos 500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277)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Any-grade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(95.1)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 (95.2)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(38.3)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(98.6)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(50.7)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(42.0)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(7.2)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266 (96.0)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(47.7)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 (39.0)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552768"/>
                  </a:ext>
                </a:extLst>
              </a:tr>
              <a:tr h="15292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Any-grade TR-TEAEs*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(57.5)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(59.4)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(7.2)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 (57.4)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(4.7)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9340340"/>
                  </a:ext>
                </a:extLst>
              </a:tr>
              <a:tr h="15292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Most common TR-TEAEs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980219"/>
                  </a:ext>
                </a:extLst>
              </a:tr>
            </a:tbl>
          </a:graphicData>
        </a:graphic>
      </p:graphicFrame>
    </p:spTree>
    <p:extLst>
      <p:ext uri="{BB962C8B-B14F-4D97-AF65-F5344CB8AC3E}">
        <p14:creationId xmlns:p14="http://schemas.microsoft.com/office/powerpoint/2010/main" val="721068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AMBER: Response for Parts 1C/1E</a:t>
            </a:r>
            <a:endParaRPr lang="en-US" baseline="30000" dirty="0"/>
          </a:p>
        </p:txBody>
      </p:sp>
      <p:sp>
        <p:nvSpPr>
          <p:cNvPr id="13" name="Content Placeholder 12">
            <a:extLst>
              <a:ext uri="{FF2B5EF4-FFF2-40B4-BE49-F238E27FC236}">
                <a16:creationId xmlns:a16="http://schemas.microsoft.com/office/drawing/2014/main" id="{7EDA2BCA-1ECB-6148-0791-6C9D5B0E1B76}"/>
              </a:ext>
            </a:extLst>
          </p:cNvPr>
          <p:cNvSpPr>
            <a:spLocks noGrp="1"/>
          </p:cNvSpPr>
          <p:nvPr>
            <p:ph sz="half" idx="1"/>
          </p:nvPr>
        </p:nvSpPr>
        <p:spPr>
          <a:xfrm>
            <a:off x="601820" y="5760799"/>
            <a:ext cx="5309278" cy="713576"/>
          </a:xfrm>
        </p:spPr>
        <p:txBody>
          <a:bodyPr/>
          <a:lstStyle/>
          <a:p>
            <a:r>
              <a:rPr lang="en-US" sz="1800" dirty="0"/>
              <a:t>Tx ongoing in n = 5 (all PR) receiving cobo 300 mg + dos 500 mg at data cutoff (May 19, 2021)</a:t>
            </a:r>
          </a:p>
        </p:txBody>
      </p:sp>
      <p:sp>
        <p:nvSpPr>
          <p:cNvPr id="14" name="Content Placeholder 13">
            <a:extLst>
              <a:ext uri="{FF2B5EF4-FFF2-40B4-BE49-F238E27FC236}">
                <a16:creationId xmlns:a16="http://schemas.microsoft.com/office/drawing/2014/main" id="{DAC8EFF6-090F-643B-6D0B-A22211409AFC}"/>
              </a:ext>
            </a:extLst>
          </p:cNvPr>
          <p:cNvSpPr>
            <a:spLocks noGrp="1"/>
          </p:cNvSpPr>
          <p:nvPr>
            <p:ph sz="half" idx="2"/>
          </p:nvPr>
        </p:nvSpPr>
        <p:spPr>
          <a:xfrm>
            <a:off x="6252634" y="5761455"/>
            <a:ext cx="5229570" cy="590259"/>
          </a:xfrm>
        </p:spPr>
        <p:txBody>
          <a:bodyPr/>
          <a:lstStyle/>
          <a:p>
            <a:r>
              <a:rPr lang="en-US" sz="1800" dirty="0"/>
              <a:t>irORR and irDCR outcomes consistent with outcomes determined per RECIST</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036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Ribas. ASCO 2022. Abstr 9513.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0" name="Group 3">
            <a:extLst>
              <a:ext uri="{FF2B5EF4-FFF2-40B4-BE49-F238E27FC236}">
                <a16:creationId xmlns:a16="http://schemas.microsoft.com/office/drawing/2014/main" id="{5BF68AB5-8D67-FD6B-3C95-C6084AAB9326}"/>
              </a:ext>
            </a:extLst>
          </p:cNvPr>
          <p:cNvGraphicFramePr>
            <a:graphicFrameLocks/>
          </p:cNvGraphicFramePr>
          <p:nvPr>
            <p:extLst>
              <p:ext uri="{D42A27DB-BD31-4B8C-83A1-F6EECF244321}">
                <p14:modId xmlns:p14="http://schemas.microsoft.com/office/powerpoint/2010/main" val="3764028280"/>
              </p:ext>
            </p:extLst>
          </p:nvPr>
        </p:nvGraphicFramePr>
        <p:xfrm>
          <a:off x="727076" y="1600802"/>
          <a:ext cx="10735056" cy="3840592"/>
        </p:xfrm>
        <a:graphic>
          <a:graphicData uri="http://schemas.openxmlformats.org/drawingml/2006/table">
            <a:tbl>
              <a:tblPr/>
              <a:tblGrid>
                <a:gridCol w="1628749">
                  <a:extLst>
                    <a:ext uri="{9D8B030D-6E8A-4147-A177-3AD203B41FA5}">
                      <a16:colId xmlns:a16="http://schemas.microsoft.com/office/drawing/2014/main" val="20000"/>
                    </a:ext>
                  </a:extLst>
                </a:gridCol>
                <a:gridCol w="1628749">
                  <a:extLst>
                    <a:ext uri="{9D8B030D-6E8A-4147-A177-3AD203B41FA5}">
                      <a16:colId xmlns:a16="http://schemas.microsoft.com/office/drawing/2014/main" val="1335542233"/>
                    </a:ext>
                  </a:extLst>
                </a:gridCol>
                <a:gridCol w="1981273">
                  <a:extLst>
                    <a:ext uri="{9D8B030D-6E8A-4147-A177-3AD203B41FA5}">
                      <a16:colId xmlns:a16="http://schemas.microsoft.com/office/drawing/2014/main" val="2597953014"/>
                    </a:ext>
                  </a:extLst>
                </a:gridCol>
                <a:gridCol w="1981273">
                  <a:extLst>
                    <a:ext uri="{9D8B030D-6E8A-4147-A177-3AD203B41FA5}">
                      <a16:colId xmlns:a16="http://schemas.microsoft.com/office/drawing/2014/main" val="4184466512"/>
                    </a:ext>
                  </a:extLst>
                </a:gridCol>
                <a:gridCol w="1981273">
                  <a:extLst>
                    <a:ext uri="{9D8B030D-6E8A-4147-A177-3AD203B41FA5}">
                      <a16:colId xmlns:a16="http://schemas.microsoft.com/office/drawing/2014/main" val="20001"/>
                    </a:ext>
                  </a:extLst>
                </a:gridCol>
                <a:gridCol w="1533739">
                  <a:extLst>
                    <a:ext uri="{9D8B030D-6E8A-4147-A177-3AD203B41FA5}">
                      <a16:colId xmlns:a16="http://schemas.microsoft.com/office/drawing/2014/main" val="2598853634"/>
                    </a:ext>
                  </a:extLst>
                </a:gridCol>
              </a:tblGrid>
              <a:tr h="15292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Cobo 100 mg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Dos 500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Cobo 300 mg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Dos 500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Cobo 900 mg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Dos 500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overall response per RECIST v1.1*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(28.6)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(63.6)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(39.3)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552768"/>
                  </a:ext>
                </a:extLst>
              </a:tr>
              <a:tr h="152925">
                <a:tc gridSpan="2">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(57.1)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(42.9)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8329756"/>
                  </a:ext>
                </a:extLst>
              </a:tr>
              <a:tr h="152925">
                <a:tc gridSpan="2">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(36.4)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(53.6)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1678490"/>
                  </a:ext>
                </a:extLst>
              </a:tr>
              <a:tr h="15292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Best overall response per irRECIST*</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irCR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irPR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irSD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irPD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(45.5)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(25.0)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9340340"/>
                  </a:ext>
                </a:extLst>
              </a:tr>
              <a:tr h="152925">
                <a:tc gridSpan="2">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irORR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(57.1)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(42.9)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980219"/>
                  </a:ext>
                </a:extLst>
              </a:tr>
              <a:tr h="152925">
                <a:tc gridSpan="2">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irDCR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(78.6)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(36.4)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(57.1)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130478"/>
                  </a:ext>
                </a:extLst>
              </a:tr>
            </a:tbl>
          </a:graphicData>
        </a:graphic>
      </p:graphicFrame>
      <p:sp>
        <p:nvSpPr>
          <p:cNvPr id="12" name="Text Box 30">
            <a:extLst>
              <a:ext uri="{FF2B5EF4-FFF2-40B4-BE49-F238E27FC236}">
                <a16:creationId xmlns:a16="http://schemas.microsoft.com/office/drawing/2014/main" id="{11747B3A-8C1B-4C69-659F-ED34DC3C55E8}"/>
              </a:ext>
            </a:extLst>
          </p:cNvPr>
          <p:cNvSpPr txBox="1">
            <a:spLocks noChangeArrowheads="1"/>
          </p:cNvSpPr>
          <p:nvPr/>
        </p:nvSpPr>
        <p:spPr bwMode="auto">
          <a:xfrm>
            <a:off x="727077" y="544402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*No postbaseline tumor assessments, n = 1; not evaluable per RECIST, n = 1.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For irDCR, irSD duration ≥16 wk; for irBOR, irSD duration ≥8 wk.</a:t>
            </a:r>
          </a:p>
        </p:txBody>
      </p:sp>
    </p:spTree>
    <p:extLst>
      <p:ext uri="{BB962C8B-B14F-4D97-AF65-F5344CB8AC3E}">
        <p14:creationId xmlns:p14="http://schemas.microsoft.com/office/powerpoint/2010/main" val="1371999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AMBER: 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p:txBody>
          <a:bodyPr/>
          <a:lstStyle/>
          <a:p>
            <a:r>
              <a:rPr lang="en-US" sz="2000" dirty="0"/>
              <a:t>Cobolimab + dostarlimab was associated with no new safety signals in patients with locally advanced or metastatic solid tumors</a:t>
            </a:r>
          </a:p>
          <a:p>
            <a:r>
              <a:rPr lang="en-US" sz="2000" dirty="0"/>
              <a:t>Responses were observed in patients with locally advanced or metastatic melanoma</a:t>
            </a:r>
          </a:p>
          <a:p>
            <a:pPr lvl="1"/>
            <a:r>
              <a:rPr lang="en-US" sz="1800" dirty="0"/>
              <a:t>PR rate: across all doses: 42.9%; at RP2D: 57.1%</a:t>
            </a:r>
          </a:p>
          <a:p>
            <a:r>
              <a:rPr lang="en-US" sz="2000" dirty="0"/>
              <a:t>Investigators concluded that the combination of cobolimab with dostarlimab was associated with preliminary antitumor activity that supports a biologic rationale for dual TIM-3/PD-1 inhibition in locally advanced or metastatic solid tumors</a:t>
            </a:r>
            <a:endParaRPr lang="en-US" sz="2000" baseline="30000" dirty="0"/>
          </a:p>
          <a:p>
            <a:r>
              <a:rPr lang="en-US" sz="2000" dirty="0"/>
              <a:t>Combination of cobolimab and dostarlimab is under investigation in other settings</a:t>
            </a:r>
          </a:p>
          <a:p>
            <a:pPr lvl="1"/>
            <a:r>
              <a:rPr lang="en-US" sz="1800" dirty="0"/>
              <a:t>Randomized phase II/III COSTAR Lung trial comparing cobolimab + dostarlimab + docetaxel vs docetaxel alone or in combination with dostarlimab in R/R NSCLC after progression on an anti–PD-1/PD-L1 based therapy (NCT04655976)</a:t>
            </a:r>
          </a:p>
          <a:p>
            <a:pPr lvl="1"/>
            <a:r>
              <a:rPr lang="en-US" sz="1800" dirty="0"/>
              <a:t>Investigator-sponsored phase II Neo-MEL-T trial comparing neoadjuvant cobolimab + dostarlimab vs dostarlimab alone in resectable stage III or oligometastatic stage IV melanoma (NCT04139902)</a:t>
            </a:r>
          </a:p>
          <a:p>
            <a:endParaRPr lang="en-US" sz="2000" dirty="0"/>
          </a:p>
        </p:txBody>
      </p:sp>
      <p:sp>
        <p:nvSpPr>
          <p:cNvPr id="11" name="Text Box 11">
            <a:extLst>
              <a:ext uri="{FF2B5EF4-FFF2-40B4-BE49-F238E27FC236}">
                <a16:creationId xmlns:a16="http://schemas.microsoft.com/office/drawing/2014/main" id="{0C217C18-1C7B-D442-A70F-6CC77AFB7404}"/>
              </a:ext>
            </a:extLst>
          </p:cNvPr>
          <p:cNvSpPr txBox="1">
            <a:spLocks noChangeArrowheads="1"/>
          </p:cNvSpPr>
          <p:nvPr/>
        </p:nvSpPr>
        <p:spPr bwMode="auto">
          <a:xfrm>
            <a:off x="405953" y="637695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Ribas. ASCO 2022. Abstr 9513.</a:t>
            </a:r>
          </a:p>
        </p:txBody>
      </p:sp>
    </p:spTree>
    <p:extLst>
      <p:ext uri="{BB962C8B-B14F-4D97-AF65-F5344CB8AC3E}">
        <p14:creationId xmlns:p14="http://schemas.microsoft.com/office/powerpoint/2010/main" val="4182535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58E7C18ADF60C468DEAF801218F896C" ma:contentTypeVersion="1" ma:contentTypeDescription="Create a new document." ma:contentTypeScope="" ma:versionID="86b15c5d1b3f272217efa07d8dcb6a75">
  <xsd:schema xmlns:xsd="http://www.w3.org/2001/XMLSchema" xmlns:xs="http://www.w3.org/2001/XMLSchema" xmlns:p="http://schemas.microsoft.com/office/2006/metadata/properties" xmlns:ns2="d54cbe69-32bd-412a-b004-9152f949605e" xmlns:ns3="53592d43-c54a-45b7-91da-5e83e58d5974" targetNamespace="http://schemas.microsoft.com/office/2006/metadata/properties" ma:root="true" ma:fieldsID="b69b6e1347f5234cfd397646125ac114" ns2:_="" ns3:_="">
    <xsd:import namespace="d54cbe69-32bd-412a-b004-9152f949605e"/>
    <xsd:import namespace="53592d43-c54a-45b7-91da-5e83e58d597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592d43-c54a-45b7-91da-5e83e58d597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53592d43-c54a-45b7-91da-5e83e58d5974">Conference Capsule Slides</Document_x0020_Category>
    <_dlc_DocId xmlns="d54cbe69-32bd-412a-b004-9152f949605e">56M7VY3CDVN5-1011835807-2</_dlc_DocId>
    <_dlc_DocIdUrl xmlns="d54cbe69-32bd-412a-b004-9152f949605e">
      <Url>https://intranet.clinicaloptions.com/mews/oncology/ONC_2022_ASCO_CF_(PRP5083)/SKIN_9513_Ribas/_layouts/15/DocIdRedir.aspx?ID=56M7VY3CDVN5-1011835807-2</Url>
      <Description>56M7VY3CDVN5-1011835807-2</Description>
    </_dlc_DocIdUrl>
  </documentManagement>
</p:properties>
</file>

<file path=customXml/itemProps1.xml><?xml version="1.0" encoding="utf-8"?>
<ds:datastoreItem xmlns:ds="http://schemas.openxmlformats.org/officeDocument/2006/customXml" ds:itemID="{E2B56824-1DAB-4EF9-9442-5AFC9A11CC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3592d43-c54a-45b7-91da-5e83e58d59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BA8114-1772-4759-BD7D-542B606D6F37}">
  <ds:schemaRefs>
    <ds:schemaRef ds:uri="http://schemas.microsoft.com/sharepoint/v3/contenttype/forms"/>
  </ds:schemaRefs>
</ds:datastoreItem>
</file>

<file path=customXml/itemProps3.xml><?xml version="1.0" encoding="utf-8"?>
<ds:datastoreItem xmlns:ds="http://schemas.openxmlformats.org/officeDocument/2006/customXml" ds:itemID="{DD53B98B-E6B2-47C7-BB4F-13664B76224D}">
  <ds:schemaRefs>
    <ds:schemaRef ds:uri="http://schemas.microsoft.com/sharepoint/events"/>
  </ds:schemaRefs>
</ds:datastoreItem>
</file>

<file path=customXml/itemProps4.xml><?xml version="1.0" encoding="utf-8"?>
<ds:datastoreItem xmlns:ds="http://schemas.openxmlformats.org/officeDocument/2006/customXml" ds:itemID="{8AE202AB-4C83-4B5B-AA29-87AFC6F8FC7A}">
  <ds:schemaRefs>
    <ds:schemaRef ds:uri="http://schemas.microsoft.com/office/infopath/2007/PartnerControls"/>
    <ds:schemaRef ds:uri="http://schemas.openxmlformats.org/package/2006/metadata/core-properties"/>
    <ds:schemaRef ds:uri="http://purl.org/dc/dcmitype/"/>
    <ds:schemaRef ds:uri="http://purl.org/dc/elements/1.1/"/>
    <ds:schemaRef ds:uri="http://schemas.microsoft.com/office/2006/documentManagement/types"/>
    <ds:schemaRef ds:uri="53592d43-c54a-45b7-91da-5e83e58d5974"/>
    <ds:schemaRef ds:uri="d54cbe69-32bd-412a-b004-9152f949605e"/>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4973</TotalTime>
  <Words>2258</Words>
  <Application>Microsoft Office PowerPoint</Application>
  <PresentationFormat>Widescreen</PresentationFormat>
  <Paragraphs>360</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AMBER Parts 1C and 1E: Phase I Trial of  Cobolimab, an Anti–TIM-3 mAb, Plus  Dostarlimab in Advanced Melanoma</vt:lpstr>
      <vt:lpstr>About These Slides</vt:lpstr>
      <vt:lpstr>AMBER: Background</vt:lpstr>
      <vt:lpstr>AMBER: Study Design for Parts 1C/1E</vt:lpstr>
      <vt:lpstr>AMBER: Baseline Characteristics for Parts 1C/1E </vt:lpstr>
      <vt:lpstr>AMBER: AEs in Integrated Safety Population of  Patients With Locally Advanced/Metastatic Solid Tumors</vt:lpstr>
      <vt:lpstr>AMBER: Response for Parts 1C/1E</vt:lpstr>
      <vt:lpstr>AMBER: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AMBER Parts 1C and 1E: Phase I Trial of Cobolimab, an Anti–TIM-3 mAb, Plus Dostarlimab in Advanced Melanoma</dc:title>
  <dc:creator>Timothy Quill</dc:creator>
  <cp:lastModifiedBy>Natalia Kolenko</cp:lastModifiedBy>
  <cp:revision>54</cp:revision>
  <dcterms:created xsi:type="dcterms:W3CDTF">2022-06-02T23:20:10Z</dcterms:created>
  <dcterms:modified xsi:type="dcterms:W3CDTF">2022-06-20T19:05:04Z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0x010100E58E7C18ADF60C468DEAF801218F896C</vt:lpwstr>
  </property>
  <property fmtid="{D5CDD505-2E9C-101B-9397-08002B2CF9AE}" pid="3" name="_dlc_DocIdItemGuid">
    <vt:lpwstr>c6b0be01-2b34-4f32-8519-e5ab83efea0a</vt:lpwstr>
  </property>
</Properties>
</file>