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notesSlides/notesSlide15.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3.xml" ContentType="application/vnd.openxmlformats-officedocument.themeOverride+xml"/>
  <Override PartName="/ppt/notesSlides/notesSlide16.xml" ContentType="application/vnd.openxmlformats-officedocument.presentationml.notesSlide+xml"/>
  <Override PartName="/ppt/charts/chart4.xml" ContentType="application/vnd.openxmlformats-officedocument.drawingml.chart+xml"/>
  <Override PartName="/ppt/theme/themeOverride4.xml" ContentType="application/vnd.openxmlformats-officedocument.themeOverride+xml"/>
  <Override PartName="/ppt/charts/chart5.xml" ContentType="application/vnd.openxmlformats-officedocument.drawingml.chart+xml"/>
  <Override PartName="/ppt/theme/themeOverride5.xml" ContentType="application/vnd.openxmlformats-officedocument.themeOverr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5"/>
  </p:sldMasterIdLst>
  <p:notesMasterIdLst>
    <p:notesMasterId r:id="rId40"/>
  </p:notesMasterIdLst>
  <p:handoutMasterIdLst>
    <p:handoutMasterId r:id="rId41"/>
  </p:handoutMasterIdLst>
  <p:sldIdLst>
    <p:sldId id="322" r:id="rId6"/>
    <p:sldId id="308" r:id="rId7"/>
    <p:sldId id="559" r:id="rId8"/>
    <p:sldId id="560" r:id="rId9"/>
    <p:sldId id="2145707628" r:id="rId10"/>
    <p:sldId id="2145707629" r:id="rId11"/>
    <p:sldId id="2145707631" r:id="rId12"/>
    <p:sldId id="2145707654" r:id="rId13"/>
    <p:sldId id="2145707659" r:id="rId14"/>
    <p:sldId id="2145707634" r:id="rId15"/>
    <p:sldId id="2145707633" r:id="rId16"/>
    <p:sldId id="2145707655" r:id="rId17"/>
    <p:sldId id="2145707661" r:id="rId18"/>
    <p:sldId id="2145707653" r:id="rId19"/>
    <p:sldId id="2145707647" r:id="rId20"/>
    <p:sldId id="2145707646" r:id="rId21"/>
    <p:sldId id="2145707636" r:id="rId22"/>
    <p:sldId id="2145707637" r:id="rId23"/>
    <p:sldId id="2145707656" r:id="rId24"/>
    <p:sldId id="2145707638" r:id="rId25"/>
    <p:sldId id="2145707657" r:id="rId26"/>
    <p:sldId id="2145707641" r:id="rId27"/>
    <p:sldId id="2145707642" r:id="rId28"/>
    <p:sldId id="2145707639" r:id="rId29"/>
    <p:sldId id="2145707643" r:id="rId30"/>
    <p:sldId id="2145707644" r:id="rId31"/>
    <p:sldId id="2145707658" r:id="rId32"/>
    <p:sldId id="2145707648" r:id="rId33"/>
    <p:sldId id="2145707649" r:id="rId34"/>
    <p:sldId id="2145707662" r:id="rId35"/>
    <p:sldId id="2145707650" r:id="rId36"/>
    <p:sldId id="2145707651" r:id="rId37"/>
    <p:sldId id="2145707652" r:id="rId38"/>
    <p:sldId id="2145707664" r:id="rId39"/>
  </p:sldIdLst>
  <p:sldSz cx="12192000" cy="6858000"/>
  <p:notesSz cx="7315200" cy="9601200"/>
  <p:custDataLst>
    <p:tags r:id="rId42"/>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8" pos="312" userDrawn="1">
          <p15:clr>
            <a:srgbClr val="A4A3A4"/>
          </p15:clr>
        </p15:guide>
        <p15:guide id="12" orient="horz" pos="2160">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5"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7"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9"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3" clrIdx="14">
    <p:extLst>
      <p:ext uri="{19B8F6BF-5375-455C-9EA6-DF929625EA0E}">
        <p15:presenceInfo xmlns:p15="http://schemas.microsoft.com/office/powerpoint/2012/main" userId="S::jeimers@clinicaloptions.com::e496f3f7-6a48-4339-9b0c-9f426a43f948" providerId="AD"/>
      </p:ext>
    </p:extLst>
  </p:cmAuthor>
  <p:cmAuthor id="16" name="Melanie Couton" initials="" lastIdx="3" clrIdx="15">
    <p:extLst>
      <p:ext uri="{19B8F6BF-5375-455C-9EA6-DF929625EA0E}">
        <p15:presenceInfo xmlns:p15="http://schemas.microsoft.com/office/powerpoint/2012/main" userId="S::mcouton@clinicaloptions.com::b5a8fb1e-a716-46a0-9a38-0d707f5e2bfc" providerId="AD"/>
      </p:ext>
    </p:extLst>
  </p:cmAuthor>
  <p:cmAuthor id="17" name="Kim Nealy" initials="KN" lastIdx="14" clrIdx="16">
    <p:extLst>
      <p:ext uri="{19B8F6BF-5375-455C-9EA6-DF929625EA0E}">
        <p15:presenceInfo xmlns:p15="http://schemas.microsoft.com/office/powerpoint/2012/main" userId="S::knealy@clinicaloptions.com::3ad6f23f-5cca-413d-8b4a-3603710adf7e" providerId="AD"/>
      </p:ext>
    </p:extLst>
  </p:cmAuthor>
  <p:cmAuthor id="18" name="Robin Black" initials="RB" lastIdx="1" clrIdx="17">
    <p:extLst>
      <p:ext uri="{19B8F6BF-5375-455C-9EA6-DF929625EA0E}">
        <p15:presenceInfo xmlns:p15="http://schemas.microsoft.com/office/powerpoint/2012/main" userId="S::rblack@clinicaloptions.com::b7cebd55-1fa6-44ea-9605-a982874bd1bc" providerId="AD"/>
      </p:ext>
    </p:extLst>
  </p:cmAuthor>
  <p:cmAuthor id="19" name="Dussadee Royal" initials="DR" lastIdx="1" clrIdx="18">
    <p:extLst>
      <p:ext uri="{19B8F6BF-5375-455C-9EA6-DF929625EA0E}">
        <p15:presenceInfo xmlns:p15="http://schemas.microsoft.com/office/powerpoint/2012/main" userId="S::droyal@clinicaloptions.com::51beead8-6fa0-4b98-aeba-37044af35e1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0823B"/>
    <a:srgbClr val="015873"/>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892" autoAdjust="0"/>
    <p:restoredTop sz="81184" autoAdjust="0"/>
  </p:normalViewPr>
  <p:slideViewPr>
    <p:cSldViewPr snapToGrid="0">
      <p:cViewPr varScale="1">
        <p:scale>
          <a:sx n="103" d="100"/>
          <a:sy n="103" d="100"/>
        </p:scale>
        <p:origin x="114" y="102"/>
      </p:cViewPr>
      <p:guideLst>
        <p:guide pos="312"/>
        <p:guide orient="horz" pos="2160"/>
      </p:guideLst>
    </p:cSldViewPr>
  </p:slideViewPr>
  <p:notesTextViewPr>
    <p:cViewPr>
      <p:scale>
        <a:sx n="1" d="1"/>
        <a:sy n="1" d="1"/>
      </p:scale>
      <p:origin x="0" y="0"/>
    </p:cViewPr>
  </p:notesText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tags" Target="tags/tag1.xml"/><Relationship Id="rId47" Type="http://schemas.openxmlformats.org/officeDocument/2006/relationships/tableStyles" Target="tableStyle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notesMaster" Target="notesMasters/notesMaster1.xml"/><Relationship Id="rId45" Type="http://schemas.openxmlformats.org/officeDocument/2006/relationships/viewProps" Target="viewProp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presProps" Target="presProp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commentAuthors" Target="commentAuthors.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theme" Target="theme/theme1.xml"/><Relationship Id="rId20" Type="http://schemas.openxmlformats.org/officeDocument/2006/relationships/slide" Target="slides/slide15.xml"/><Relationship Id="rId41"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2" Type="http://schemas.openxmlformats.org/officeDocument/2006/relationships/package" Target="../embeddings/Microsoft_Excel_Worksheet3.xlsx"/><Relationship Id="rId1" Type="http://schemas.openxmlformats.org/officeDocument/2006/relationships/themeOverride" Target="../theme/themeOverride4.xml"/></Relationships>
</file>

<file path=ppt/charts/_rels/chart5.xml.rels><?xml version="1.0" encoding="UTF-8" standalone="yes"?>
<Relationships xmlns="http://schemas.openxmlformats.org/package/2006/relationships"><Relationship Id="rId2" Type="http://schemas.openxmlformats.org/officeDocument/2006/relationships/package" Target="../embeddings/Microsoft_Excel_Worksheet4.xlsx"/><Relationship Id="rId1" Type="http://schemas.openxmlformats.org/officeDocument/2006/relationships/themeOverride" Target="../theme/themeOverrid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4190700000000001"/>
          <c:y val="3.4229000000000002E-2"/>
          <c:w val="0.83962400000000004"/>
          <c:h val="0.73540899999999998"/>
        </c:manualLayout>
      </c:layout>
      <c:barChart>
        <c:barDir val="col"/>
        <c:grouping val="clustered"/>
        <c:varyColors val="0"/>
        <c:ser>
          <c:idx val="0"/>
          <c:order val="0"/>
          <c:tx>
            <c:strRef>
              <c:f>Sheet1!$B$1</c:f>
              <c:strCache>
                <c:ptCount val="1"/>
                <c:pt idx="0">
                  <c:v>Value</c:v>
                </c:pt>
              </c:strCache>
            </c:strRef>
          </c:tx>
          <c:spPr>
            <a:prstGeom prst="rect">
              <a:avLst/>
            </a:prstGeom>
            <a:solidFill>
              <a:srgbClr val="C8C6C3"/>
            </a:solidFill>
            <a:ln>
              <a:solidFill>
                <a:srgbClr val="000000"/>
              </a:solidFill>
              <a:round/>
            </a:ln>
            <a:effectLst/>
          </c:spPr>
          <c:invertIfNegative val="0"/>
          <c:dPt>
            <c:idx val="0"/>
            <c:invertIfNegative val="0"/>
            <c:bubble3D val="0"/>
            <c:spPr>
              <a:prstGeom prst="rect">
                <a:avLst/>
              </a:prstGeom>
              <a:solidFill>
                <a:srgbClr val="CDCDCF"/>
              </a:solidFill>
              <a:ln>
                <a:solidFill>
                  <a:srgbClr val="000000"/>
                </a:solidFill>
                <a:round/>
              </a:ln>
              <a:effectLst/>
            </c:spPr>
            <c:extLst>
              <c:ext xmlns:c16="http://schemas.microsoft.com/office/drawing/2014/chart" uri="{C3380CC4-5D6E-409C-BE32-E72D297353CC}">
                <c16:uniqueId val="{00000001-179C-4910-9CFD-0CD704FCB607}"/>
              </c:ext>
            </c:extLst>
          </c:dPt>
          <c:dPt>
            <c:idx val="1"/>
            <c:invertIfNegative val="0"/>
            <c:bubble3D val="0"/>
            <c:spPr>
              <a:prstGeom prst="rect">
                <a:avLst/>
              </a:prstGeom>
              <a:solidFill>
                <a:srgbClr val="015873"/>
              </a:solidFill>
              <a:ln>
                <a:solidFill>
                  <a:srgbClr val="000000"/>
                </a:solidFill>
                <a:round/>
              </a:ln>
              <a:effectLst/>
            </c:spPr>
            <c:extLst>
              <c:ext xmlns:c16="http://schemas.microsoft.com/office/drawing/2014/chart" uri="{C3380CC4-5D6E-409C-BE32-E72D297353CC}">
                <c16:uniqueId val="{00000003-179C-4910-9CFD-0CD704FCB607}"/>
              </c:ext>
            </c:extLst>
          </c:dPt>
          <c:errBars>
            <c:errBarType val="both"/>
            <c:errValType val="cust"/>
            <c:noEndCap val="0"/>
            <c:spPr bwMode="auto">
              <a:prstGeom prst="rect">
                <a:avLst/>
              </a:prstGeom>
              <a:noFill/>
              <a:ln w="9525" cap="flat" cmpd="sng" algn="ctr">
                <a:solidFill>
                  <a:schemeClr val="bg2">
                    <a:lumMod val="10000"/>
                  </a:schemeClr>
                </a:solidFill>
                <a:round/>
              </a:ln>
              <a:effectLst/>
            </c:spPr>
          </c:errBars>
          <c:cat>
            <c:strRef>
              <c:f>Sheet1!$A$2:$A$3</c:f>
              <c:strCache>
                <c:ptCount val="2"/>
                <c:pt idx="0">
                  <c:v>Garadacimab 
Run-in</c:v>
                </c:pt>
                <c:pt idx="1">
                  <c:v>Garadacimab 
Treatment</c:v>
                </c:pt>
              </c:strCache>
            </c:strRef>
          </c:cat>
          <c:val>
            <c:numRef>
              <c:f>Sheet1!$B$2:$B$3</c:f>
              <c:numCache>
                <c:formatCode>General</c:formatCode>
                <c:ptCount val="2"/>
                <c:pt idx="0">
                  <c:v>3.55</c:v>
                </c:pt>
                <c:pt idx="1">
                  <c:v>0.17</c:v>
                </c:pt>
              </c:numCache>
            </c:numRef>
          </c:val>
          <c:extLst>
            <c:ext xmlns:c16="http://schemas.microsoft.com/office/drawing/2014/chart" uri="{C3380CC4-5D6E-409C-BE32-E72D297353CC}">
              <c16:uniqueId val="{00000004-179C-4910-9CFD-0CD704FCB607}"/>
            </c:ext>
          </c:extLst>
        </c:ser>
        <c:dLbls>
          <c:showLegendKey val="0"/>
          <c:showVal val="0"/>
          <c:showCatName val="0"/>
          <c:showSerName val="0"/>
          <c:showPercent val="0"/>
          <c:showBubbleSize val="0"/>
        </c:dLbls>
        <c:gapWidth val="65"/>
        <c:overlap val="-27"/>
        <c:axId val="1110203744"/>
        <c:axId val="1110204072"/>
      </c:barChart>
      <c:catAx>
        <c:axId val="1110203744"/>
        <c:scaling>
          <c:orientation val="minMax"/>
        </c:scaling>
        <c:delete val="0"/>
        <c:axPos val="b"/>
        <c:numFmt formatCode="General" sourceLinked="1"/>
        <c:majorTickMark val="out"/>
        <c:minorTickMark val="none"/>
        <c:tickLblPos val="nextTo"/>
        <c:spPr bwMode="auto">
          <a:prstGeom prst="rect">
            <a:avLst/>
          </a:prstGeom>
          <a:noFill/>
          <a:ln w="28575" cap="flat" cmpd="sng" algn="ctr">
            <a:solidFill>
              <a:srgbClr val="000000"/>
            </a:solidFill>
            <a:round/>
          </a:ln>
          <a:effectLst/>
        </c:spPr>
        <c:txPr>
          <a:bodyPr rot="-60000000" spcFirstLastPara="1" vertOverflow="ellipsis" vert="horz" wrap="square" anchor="ctr" anchorCtr="1"/>
          <a:lstStyle/>
          <a:p>
            <a:pPr>
              <a:defRPr sz="400" b="0" i="0" u="none" strike="noStrike" baseline="0">
                <a:solidFill>
                  <a:srgbClr val="FFFFFF"/>
                </a:solidFill>
                <a:latin typeface="Calibri"/>
                <a:ea typeface="Arial"/>
                <a:cs typeface="Arial"/>
              </a:defRPr>
            </a:pPr>
            <a:endParaRPr lang="en-US"/>
          </a:p>
        </c:txPr>
        <c:crossAx val="1110204072"/>
        <c:crosses val="autoZero"/>
        <c:auto val="1"/>
        <c:lblAlgn val="ctr"/>
        <c:lblOffset val="100"/>
        <c:noMultiLvlLbl val="0"/>
      </c:catAx>
      <c:valAx>
        <c:axId val="1110204072"/>
        <c:scaling>
          <c:orientation val="minMax"/>
          <c:max val="4"/>
        </c:scaling>
        <c:delete val="0"/>
        <c:axPos val="l"/>
        <c:numFmt formatCode="#,##0.0" sourceLinked="0"/>
        <c:majorTickMark val="out"/>
        <c:minorTickMark val="none"/>
        <c:tickLblPos val="nextTo"/>
        <c:spPr>
          <a:prstGeom prst="rect">
            <a:avLst/>
          </a:prstGeom>
          <a:noFill/>
          <a:ln w="28575">
            <a:solidFill>
              <a:srgbClr val="000000"/>
            </a:solidFill>
            <a:round/>
          </a:ln>
          <a:effectLst/>
        </c:spPr>
        <c:txPr>
          <a:bodyPr rot="-60000000" spcFirstLastPara="1" vertOverflow="ellipsis" vert="horz" wrap="square" anchor="ctr" anchorCtr="1"/>
          <a:lstStyle/>
          <a:p>
            <a:pPr>
              <a:defRPr sz="1100" b="0" i="0" u="none" strike="noStrike" baseline="0">
                <a:solidFill>
                  <a:schemeClr val="bg1">
                    <a:lumMod val="10000"/>
                  </a:schemeClr>
                </a:solidFill>
                <a:latin typeface="+mn-lt"/>
                <a:ea typeface="Arial"/>
                <a:cs typeface="Arial"/>
              </a:defRPr>
            </a:pPr>
            <a:endParaRPr lang="en-US"/>
          </a:p>
        </c:txPr>
        <c:crossAx val="1110203744"/>
        <c:crosses val="autoZero"/>
        <c:crossBetween val="between"/>
        <c:majorUnit val="0.5"/>
      </c:valAx>
      <c:spPr>
        <a:prstGeom prst="rect">
          <a:avLst/>
        </a:prstGeom>
        <a:noFill/>
        <a:ln>
          <a:noFill/>
          <a:round/>
        </a:ln>
        <a:effectLst/>
      </c:spPr>
    </c:plotArea>
    <c:plotVisOnly val="1"/>
    <c:dispBlanksAs val="gap"/>
    <c:showDLblsOverMax val="0"/>
  </c:chart>
  <c:spPr bwMode="auto">
    <a:xfrm>
      <a:off x="645576" y="1230902"/>
      <a:ext cx="1505017" cy="2910322"/>
    </a:xfrm>
    <a:prstGeom prst="rect">
      <a:avLst/>
    </a:prstGeom>
    <a:noFill/>
    <a:ln w="9525" cap="flat" cmpd="sng" algn="ctr">
      <a:noFill/>
      <a:round/>
    </a:ln>
    <a:effectLst/>
  </c:spPr>
  <c:txPr>
    <a:bodyPr/>
    <a:lstStyle/>
    <a:p>
      <a:pPr>
        <a:defRPr/>
      </a:pPr>
      <a:endParaRPr lang="en-US"/>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4190700000000001"/>
          <c:y val="3.4229000000000002E-2"/>
          <c:w val="0.83962400000000004"/>
          <c:h val="0.73186499999999999"/>
        </c:manualLayout>
      </c:layout>
      <c:barChart>
        <c:barDir val="col"/>
        <c:grouping val="clustered"/>
        <c:varyColors val="0"/>
        <c:ser>
          <c:idx val="0"/>
          <c:order val="0"/>
          <c:tx>
            <c:strRef>
              <c:f>Sheet1!$B$1</c:f>
              <c:strCache>
                <c:ptCount val="1"/>
                <c:pt idx="0">
                  <c:v>Value</c:v>
                </c:pt>
              </c:strCache>
            </c:strRef>
          </c:tx>
          <c:spPr>
            <a:prstGeom prst="rect">
              <a:avLst/>
            </a:prstGeom>
            <a:solidFill>
              <a:srgbClr val="C8C6C3"/>
            </a:solidFill>
            <a:ln>
              <a:solidFill>
                <a:srgbClr val="000000"/>
              </a:solidFill>
            </a:ln>
            <a:effectLst/>
          </c:spPr>
          <c:invertIfNegative val="0"/>
          <c:dPt>
            <c:idx val="0"/>
            <c:invertIfNegative val="0"/>
            <c:bubble3D val="0"/>
            <c:spPr>
              <a:prstGeom prst="rect">
                <a:avLst/>
              </a:prstGeom>
              <a:solidFill>
                <a:srgbClr val="CDCDCF"/>
              </a:solidFill>
              <a:ln>
                <a:solidFill>
                  <a:srgbClr val="000000"/>
                </a:solidFill>
              </a:ln>
              <a:effectLst/>
            </c:spPr>
            <c:extLst>
              <c:ext xmlns:c16="http://schemas.microsoft.com/office/drawing/2014/chart" uri="{C3380CC4-5D6E-409C-BE32-E72D297353CC}">
                <c16:uniqueId val="{00000001-7192-4520-B083-B21F78961F76}"/>
              </c:ext>
            </c:extLst>
          </c:dPt>
          <c:dPt>
            <c:idx val="1"/>
            <c:invertIfNegative val="0"/>
            <c:bubble3D val="0"/>
            <c:spPr>
              <a:prstGeom prst="rect">
                <a:avLst/>
              </a:prstGeom>
              <a:solidFill>
                <a:srgbClr val="E1471D"/>
              </a:solidFill>
              <a:ln>
                <a:solidFill>
                  <a:srgbClr val="000000"/>
                </a:solidFill>
                <a:round/>
              </a:ln>
              <a:effectLst/>
            </c:spPr>
            <c:extLst>
              <c:ext xmlns:c16="http://schemas.microsoft.com/office/drawing/2014/chart" uri="{C3380CC4-5D6E-409C-BE32-E72D297353CC}">
                <c16:uniqueId val="{00000003-7192-4520-B083-B21F78961F76}"/>
              </c:ext>
            </c:extLst>
          </c:dPt>
          <c:errBars>
            <c:errBarType val="both"/>
            <c:errValType val="cust"/>
            <c:noEndCap val="0"/>
            <c:spPr bwMode="auto">
              <a:prstGeom prst="rect">
                <a:avLst/>
              </a:prstGeom>
              <a:noFill/>
              <a:ln w="9525" cap="flat" cmpd="sng" algn="ctr">
                <a:solidFill>
                  <a:schemeClr val="bg2">
                    <a:lumMod val="10000"/>
                  </a:schemeClr>
                </a:solidFill>
                <a:round/>
              </a:ln>
              <a:effectLst/>
            </c:spPr>
          </c:errBars>
          <c:cat>
            <c:strRef>
              <c:f>Sheet1!$A$2:$A$3</c:f>
              <c:strCache>
                <c:ptCount val="2"/>
                <c:pt idx="0">
                  <c:v>Placebo 
Run-in</c:v>
                </c:pt>
                <c:pt idx="1">
                  <c:v>Placebo
Treatment</c:v>
                </c:pt>
              </c:strCache>
            </c:strRef>
          </c:cat>
          <c:val>
            <c:numRef>
              <c:f>Sheet1!$B$2:$B$3</c:f>
              <c:numCache>
                <c:formatCode>General</c:formatCode>
                <c:ptCount val="2"/>
                <c:pt idx="0">
                  <c:v>2.5099999999999998</c:v>
                </c:pt>
                <c:pt idx="1">
                  <c:v>1.97</c:v>
                </c:pt>
              </c:numCache>
            </c:numRef>
          </c:val>
          <c:extLst>
            <c:ext xmlns:c16="http://schemas.microsoft.com/office/drawing/2014/chart" uri="{C3380CC4-5D6E-409C-BE32-E72D297353CC}">
              <c16:uniqueId val="{00000004-7192-4520-B083-B21F78961F76}"/>
            </c:ext>
          </c:extLst>
        </c:ser>
        <c:dLbls>
          <c:showLegendKey val="0"/>
          <c:showVal val="0"/>
          <c:showCatName val="0"/>
          <c:showSerName val="0"/>
          <c:showPercent val="0"/>
          <c:showBubbleSize val="0"/>
        </c:dLbls>
        <c:gapWidth val="65"/>
        <c:overlap val="-27"/>
        <c:axId val="1110203744"/>
        <c:axId val="1110204072"/>
      </c:barChart>
      <c:catAx>
        <c:axId val="1110203744"/>
        <c:scaling>
          <c:orientation val="minMax"/>
        </c:scaling>
        <c:delete val="0"/>
        <c:axPos val="b"/>
        <c:numFmt formatCode="General" sourceLinked="1"/>
        <c:majorTickMark val="out"/>
        <c:minorTickMark val="none"/>
        <c:tickLblPos val="nextTo"/>
        <c:spPr bwMode="auto">
          <a:prstGeom prst="rect">
            <a:avLst/>
          </a:prstGeom>
          <a:noFill/>
          <a:ln w="28575" cap="flat" cmpd="sng" algn="ctr">
            <a:solidFill>
              <a:srgbClr val="000000"/>
            </a:solidFill>
            <a:round/>
          </a:ln>
          <a:effectLst/>
        </c:spPr>
        <c:txPr>
          <a:bodyPr rot="-60000000" spcFirstLastPara="1" vertOverflow="ellipsis" vert="horz" wrap="square" anchor="ctr" anchorCtr="1"/>
          <a:lstStyle/>
          <a:p>
            <a:pPr>
              <a:defRPr sz="400" b="0" i="0" u="none" strike="noStrike" baseline="0">
                <a:solidFill>
                  <a:srgbClr val="FFFFFF"/>
                </a:solidFill>
                <a:latin typeface="Calibri"/>
                <a:ea typeface="Arial"/>
                <a:cs typeface="Arial"/>
              </a:defRPr>
            </a:pPr>
            <a:endParaRPr lang="en-US"/>
          </a:p>
        </c:txPr>
        <c:crossAx val="1110204072"/>
        <c:crosses val="autoZero"/>
        <c:auto val="1"/>
        <c:lblAlgn val="ctr"/>
        <c:lblOffset val="100"/>
        <c:noMultiLvlLbl val="0"/>
      </c:catAx>
      <c:valAx>
        <c:axId val="1110204072"/>
        <c:scaling>
          <c:orientation val="minMax"/>
          <c:max val="4"/>
        </c:scaling>
        <c:delete val="0"/>
        <c:axPos val="l"/>
        <c:numFmt formatCode="#,##0.0" sourceLinked="0"/>
        <c:majorTickMark val="out"/>
        <c:minorTickMark val="none"/>
        <c:tickLblPos val="nextTo"/>
        <c:spPr>
          <a:prstGeom prst="rect">
            <a:avLst/>
          </a:prstGeom>
          <a:noFill/>
          <a:ln w="28575">
            <a:solidFill>
              <a:srgbClr val="000000"/>
            </a:solidFill>
          </a:ln>
          <a:effectLst/>
        </c:spPr>
        <c:txPr>
          <a:bodyPr rot="-60000000" spcFirstLastPara="1" vertOverflow="ellipsis" vert="horz" wrap="square" anchor="ctr" anchorCtr="1"/>
          <a:lstStyle/>
          <a:p>
            <a:pPr>
              <a:defRPr sz="1100" b="0" i="0" u="none" strike="noStrike" baseline="0">
                <a:solidFill>
                  <a:schemeClr val="bg1">
                    <a:lumMod val="10000"/>
                  </a:schemeClr>
                </a:solidFill>
                <a:latin typeface="+mn-lt"/>
                <a:ea typeface="Arial"/>
                <a:cs typeface="Arial"/>
              </a:defRPr>
            </a:pPr>
            <a:endParaRPr lang="en-US"/>
          </a:p>
        </c:txPr>
        <c:crossAx val="1110203744"/>
        <c:crosses val="autoZero"/>
        <c:crossBetween val="between"/>
        <c:majorUnit val="0.5"/>
      </c:valAx>
      <c:spPr>
        <a:prstGeom prst="rect">
          <a:avLst/>
        </a:prstGeom>
        <a:noFill/>
        <a:ln>
          <a:noFill/>
        </a:ln>
        <a:effectLst/>
      </c:spPr>
    </c:plotArea>
    <c:plotVisOnly val="1"/>
    <c:dispBlanksAs val="gap"/>
    <c:showDLblsOverMax val="0"/>
  </c:chart>
  <c:spPr bwMode="auto">
    <a:xfrm>
      <a:off x="0" y="0"/>
      <a:ext cx="3245692" cy="3591787"/>
    </a:xfrm>
    <a:prstGeom prst="rect">
      <a:avLst/>
    </a:prstGeom>
    <a:noFill/>
    <a:ln w="9525" cap="flat" cmpd="sng" algn="ctr">
      <a:noFill/>
      <a:round/>
    </a:ln>
    <a:effectLst/>
  </c:spPr>
  <c:txPr>
    <a:bodyPr/>
    <a:lstStyle/>
    <a:p>
      <a:pPr>
        <a:defRPr/>
      </a:pPr>
      <a:endParaRPr lang="en-US"/>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8.4649000000000002E-2"/>
          <c:y val="0.10720399999999999"/>
          <c:w val="0.88937600000000006"/>
          <c:h val="0.611985"/>
        </c:manualLayout>
      </c:layout>
      <c:barChart>
        <c:barDir val="bar"/>
        <c:grouping val="clustered"/>
        <c:varyColors val="0"/>
        <c:ser>
          <c:idx val="0"/>
          <c:order val="0"/>
          <c:tx>
            <c:strRef>
              <c:f>Sheet1!$B$1</c:f>
              <c:strCache>
                <c:ptCount val="1"/>
                <c:pt idx="0">
                  <c:v>Series 1</c:v>
                </c:pt>
              </c:strCache>
            </c:strRef>
          </c:tx>
          <c:spPr>
            <a:prstGeom prst="rect">
              <a:avLst/>
            </a:prstGeom>
            <a:solidFill>
              <a:srgbClr val="FFFFFF"/>
            </a:solidFill>
            <a:ln>
              <a:noFill/>
            </a:ln>
            <a:effectLst/>
          </c:spPr>
          <c:invertIfNegative val="0"/>
          <c:cat>
            <c:strRef>
              <c:f>Sheet1!$A$2:$A$5</c:f>
              <c:strCache>
                <c:ptCount val="1"/>
                <c:pt idx="0">
                  <c:v>Category 1</c:v>
                </c:pt>
              </c:strCache>
            </c:strRef>
          </c:cat>
          <c:val>
            <c:numRef>
              <c:f>Sheet1!$B$2:$B$5</c:f>
              <c:numCache>
                <c:formatCode>General</c:formatCode>
                <c:ptCount val="4"/>
                <c:pt idx="0">
                  <c:v>24</c:v>
                </c:pt>
              </c:numCache>
            </c:numRef>
          </c:val>
          <c:extLst>
            <c:ext xmlns:c16="http://schemas.microsoft.com/office/drawing/2014/chart" uri="{C3380CC4-5D6E-409C-BE32-E72D297353CC}">
              <c16:uniqueId val="{00000000-F85E-4C9E-BD08-4511CC7ED9C0}"/>
            </c:ext>
          </c:extLst>
        </c:ser>
        <c:ser>
          <c:idx val="1"/>
          <c:order val="1"/>
          <c:tx>
            <c:strRef>
              <c:f>Sheet1!$C$1</c:f>
              <c:strCache>
                <c:ptCount val="1"/>
                <c:pt idx="0">
                  <c:v>Column1</c:v>
                </c:pt>
              </c:strCache>
            </c:strRef>
          </c:tx>
          <c:spPr>
            <a:prstGeom prst="rect">
              <a:avLst/>
            </a:prstGeom>
            <a:solidFill>
              <a:schemeClr val="accent2"/>
            </a:solidFill>
            <a:ln>
              <a:noFill/>
            </a:ln>
            <a:effectLst/>
          </c:spPr>
          <c:invertIfNegative val="0"/>
          <c:cat>
            <c:strRef>
              <c:f>Sheet1!$A$2:$A$5</c:f>
              <c:strCache>
                <c:ptCount val="1"/>
                <c:pt idx="0">
                  <c:v>Category 1</c:v>
                </c:pt>
              </c:strCache>
            </c:strRef>
          </c:cat>
          <c:val>
            <c:numRef>
              <c:f>Sheet1!$C$2:$C$5</c:f>
              <c:numCache>
                <c:formatCode>General</c:formatCode>
                <c:ptCount val="4"/>
              </c:numCache>
            </c:numRef>
          </c:val>
          <c:extLst>
            <c:ext xmlns:c16="http://schemas.microsoft.com/office/drawing/2014/chart" uri="{C3380CC4-5D6E-409C-BE32-E72D297353CC}">
              <c16:uniqueId val="{00000001-F85E-4C9E-BD08-4511CC7ED9C0}"/>
            </c:ext>
          </c:extLst>
        </c:ser>
        <c:ser>
          <c:idx val="2"/>
          <c:order val="2"/>
          <c:tx>
            <c:strRef>
              <c:f>Sheet1!$D$1</c:f>
              <c:strCache>
                <c:ptCount val="1"/>
                <c:pt idx="0">
                  <c:v>Column2</c:v>
                </c:pt>
              </c:strCache>
            </c:strRef>
          </c:tx>
          <c:spPr>
            <a:prstGeom prst="rect">
              <a:avLst/>
            </a:prstGeom>
            <a:solidFill>
              <a:schemeClr val="accent3"/>
            </a:solidFill>
            <a:ln>
              <a:noFill/>
            </a:ln>
            <a:effectLst/>
          </c:spPr>
          <c:invertIfNegative val="0"/>
          <c:cat>
            <c:strRef>
              <c:f>Sheet1!$A$2:$A$5</c:f>
              <c:strCache>
                <c:ptCount val="1"/>
                <c:pt idx="0">
                  <c:v>Category 1</c:v>
                </c:pt>
              </c:strCache>
            </c:strRef>
          </c:cat>
          <c:val>
            <c:numRef>
              <c:f>Sheet1!$D$2:$D$5</c:f>
              <c:numCache>
                <c:formatCode>General</c:formatCode>
                <c:ptCount val="4"/>
              </c:numCache>
            </c:numRef>
          </c:val>
          <c:extLst>
            <c:ext xmlns:c16="http://schemas.microsoft.com/office/drawing/2014/chart" uri="{C3380CC4-5D6E-409C-BE32-E72D297353CC}">
              <c16:uniqueId val="{00000002-F85E-4C9E-BD08-4511CC7ED9C0}"/>
            </c:ext>
          </c:extLst>
        </c:ser>
        <c:dLbls>
          <c:showLegendKey val="0"/>
          <c:showVal val="0"/>
          <c:showCatName val="0"/>
          <c:showSerName val="0"/>
          <c:showPercent val="0"/>
          <c:showBubbleSize val="0"/>
        </c:dLbls>
        <c:gapWidth val="182"/>
        <c:axId val="12417600"/>
        <c:axId val="1147227743"/>
      </c:barChart>
      <c:catAx>
        <c:axId val="12417600"/>
        <c:scaling>
          <c:orientation val="minMax"/>
        </c:scaling>
        <c:delete val="0"/>
        <c:axPos val="l"/>
        <c:numFmt formatCode="General" sourceLinked="1"/>
        <c:majorTickMark val="none"/>
        <c:minorTickMark val="none"/>
        <c:tickLblPos val="nextTo"/>
        <c:spPr bwMode="auto">
          <a:prstGeom prst="rect">
            <a:avLst/>
          </a:prstGeom>
          <a:noFill/>
          <a:ln w="9525" cap="flat" cmpd="sng" algn="ctr">
            <a:solidFill>
              <a:srgbClr val="FFFFFF"/>
            </a:solidFill>
            <a:round/>
          </a:ln>
          <a:effectLst/>
        </c:spPr>
        <c:txPr>
          <a:bodyPr rot="-60000000" spcFirstLastPara="1" vertOverflow="ellipsis" vert="horz" wrap="square" anchor="ctr" anchorCtr="1"/>
          <a:lstStyle/>
          <a:p>
            <a:pPr>
              <a:defRPr sz="500" b="0" i="0" u="none" strike="noStrike" baseline="0">
                <a:solidFill>
                  <a:srgbClr val="FFFFFF"/>
                </a:solidFill>
                <a:latin typeface="Montserrat"/>
                <a:ea typeface="Arial"/>
                <a:cs typeface="Arial"/>
              </a:defRPr>
            </a:pPr>
            <a:endParaRPr lang="en-US"/>
          </a:p>
        </c:txPr>
        <c:crossAx val="1147227743"/>
        <c:crosses val="autoZero"/>
        <c:auto val="1"/>
        <c:lblAlgn val="ctr"/>
        <c:lblOffset val="100"/>
        <c:noMultiLvlLbl val="0"/>
      </c:catAx>
      <c:valAx>
        <c:axId val="1147227743"/>
        <c:scaling>
          <c:orientation val="minMax"/>
          <c:max val="24"/>
          <c:min val="0"/>
        </c:scaling>
        <c:delete val="0"/>
        <c:axPos val="b"/>
        <c:numFmt formatCode="General" sourceLinked="1"/>
        <c:majorTickMark val="out"/>
        <c:minorTickMark val="out"/>
        <c:tickLblPos val="nextTo"/>
        <c:spPr>
          <a:prstGeom prst="rect">
            <a:avLst/>
          </a:prstGeom>
          <a:noFill/>
          <a:ln w="28575">
            <a:solidFill>
              <a:srgbClr val="000000"/>
            </a:solidFill>
          </a:ln>
          <a:effectLst/>
        </c:spPr>
        <c:txPr>
          <a:bodyPr rot="-60000000" spcFirstLastPara="1" vertOverflow="ellipsis" vert="horz" wrap="square" anchor="ctr" anchorCtr="1"/>
          <a:lstStyle/>
          <a:p>
            <a:pPr>
              <a:defRPr sz="1200" b="0" i="0" u="none" strike="noStrike" baseline="0">
                <a:solidFill>
                  <a:srgbClr val="FFFFFF"/>
                </a:solidFill>
                <a:latin typeface="Montserrat"/>
                <a:ea typeface="Arial"/>
                <a:cs typeface="Arial"/>
              </a:defRPr>
            </a:pPr>
            <a:endParaRPr lang="en-US"/>
          </a:p>
        </c:txPr>
        <c:crossAx val="12417600"/>
        <c:crosses val="autoZero"/>
        <c:crossBetween val="between"/>
        <c:majorUnit val="6"/>
      </c:valAx>
      <c:spPr>
        <a:prstGeom prst="rect">
          <a:avLst/>
        </a:prstGeom>
        <a:noFill/>
        <a:ln>
          <a:noFill/>
        </a:ln>
        <a:effectLst/>
      </c:spPr>
    </c:plotArea>
    <c:plotVisOnly val="1"/>
    <c:dispBlanksAs val="gap"/>
    <c:showDLblsOverMax val="0"/>
  </c:chart>
  <c:spPr bwMode="auto">
    <a:xfrm>
      <a:off x="437911" y="3012238"/>
      <a:ext cx="8337377" cy="1303120"/>
    </a:xfrm>
    <a:prstGeom prst="rect">
      <a:avLst/>
    </a:prstGeom>
    <a:noFill/>
    <a:ln w="9525" cap="flat" cmpd="sng" algn="ctr">
      <a:noFill/>
      <a:round/>
    </a:ln>
    <a:effectLst/>
  </c:spPr>
  <c:txPr>
    <a:bodyPr/>
    <a:lstStyle/>
    <a:p>
      <a:pPr>
        <a:defRPr/>
      </a:pPr>
      <a:endParaRPr lang="en-US"/>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3619000000000004E-2"/>
          <c:y val="9.0010000000000007E-2"/>
          <c:w val="0.90346499999999996"/>
          <c:h val="0.82128599999999996"/>
        </c:manualLayout>
      </c:layout>
      <c:barChart>
        <c:barDir val="col"/>
        <c:grouping val="clustered"/>
        <c:varyColors val="0"/>
        <c:ser>
          <c:idx val="0"/>
          <c:order val="0"/>
          <c:tx>
            <c:strRef>
              <c:f>Sheet1!$B$1</c:f>
              <c:strCache>
                <c:ptCount val="1"/>
                <c:pt idx="0">
                  <c:v>Series 2</c:v>
                </c:pt>
              </c:strCache>
            </c:strRef>
          </c:tx>
          <c:spPr>
            <a:prstGeom prst="rect">
              <a:avLst/>
            </a:prstGeom>
            <a:solidFill>
              <a:srgbClr val="015873"/>
            </a:solidFill>
            <a:ln>
              <a:solidFill>
                <a:srgbClr val="000000"/>
              </a:solidFill>
              <a:round/>
            </a:ln>
            <a:effectLst/>
          </c:spPr>
          <c:invertIfNegative val="0"/>
          <c:dLbls>
            <c:dLbl>
              <c:idx val="0"/>
              <c:tx>
                <c:rich>
                  <a:bodyPr/>
                  <a:lstStyle/>
                  <a:p>
                    <a:fld id="{1F4C50D1-9FB5-4917-A128-83FCB6E3BDDE}" type="VALUE">
                      <a:rPr lang="en-US">
                        <a:latin typeface="Calibri" panose="020F0502020204030204" pitchFamily="34" charset="0"/>
                        <a:ea typeface="Calibri" panose="020F0502020204030204" pitchFamily="34" charset="0"/>
                        <a:cs typeface="Calibri" panose="020F0502020204030204" pitchFamily="34" charset="0"/>
                      </a:rPr>
                      <a:pPr/>
                      <a:t>[VALUE]</a:t>
                    </a:fld>
                    <a:endParaRPr lang="en-US"/>
                  </a:p>
                </c:rich>
              </c:tx>
              <c:dLblPos val="outEnd"/>
              <c:showLegendKey val="0"/>
              <c:showVal val="1"/>
              <c:showCatName val="0"/>
              <c:showSerName val="0"/>
              <c:showPercent val="0"/>
              <c:showBubbleSize val="0"/>
              <c:extLst xmlns:c14="http://schemas.microsoft.com/office/drawing/2007/8/2/chart" xmlns:c15="http://schemas.microsoft.com/office/drawing/2012/chart" xmlns:mc="http://schemas.openxmlformats.org/markup-compatibility/2006">
                <c:ext xmlns:c15="http://schemas.microsoft.com/office/drawing/2012/chart" uri="{CE6537A1-D6FC-4f65-9D91-7224C49458BB}">
                  <c15:dlblFieldTable/>
                  <c15:showDataLabelsRange val="0"/>
                </c:ext>
                <c:ext xmlns:c16="http://schemas.microsoft.com/office/drawing/2014/chart" uri="{C3380CC4-5D6E-409C-BE32-E72D297353CC}">
                  <c16:uniqueId val="{00000000-3271-449D-8B19-B029A6884BE2}"/>
                </c:ext>
              </c:extLst>
            </c:dLbl>
            <c:dLbl>
              <c:idx val="1"/>
              <c:tx>
                <c:rich>
                  <a:bodyPr/>
                  <a:lstStyle/>
                  <a:p>
                    <a:fld id="{B093B452-0BAF-4CC2-BD00-4A69B81DAB5F}" type="VALUE">
                      <a:rPr lang="en-US">
                        <a:latin typeface="Calibri" panose="020F0502020204030204" pitchFamily="34" charset="0"/>
                        <a:ea typeface="Calibri" panose="020F0502020204030204" pitchFamily="34" charset="0"/>
                        <a:cs typeface="Calibri" panose="020F0502020204030204" pitchFamily="34" charset="0"/>
                      </a:rPr>
                      <a:pPr/>
                      <a:t>[VALUE]</a:t>
                    </a:fld>
                    <a:endParaRPr lang="en-US"/>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ADEE-4262-B99D-4F0751484AA8}"/>
                </c:ext>
              </c:extLst>
            </c:dLbl>
            <c:dLbl>
              <c:idx val="2"/>
              <c:tx>
                <c:rich>
                  <a:bodyPr/>
                  <a:lstStyle/>
                  <a:p>
                    <a:fld id="{6F9D2C49-A6A3-4340-A41E-9C7EDCC9063D}" type="VALUE">
                      <a:rPr lang="en-US">
                        <a:latin typeface="Calibri" panose="020F0502020204030204" pitchFamily="34" charset="0"/>
                        <a:ea typeface="Calibri" panose="020F0502020204030204" pitchFamily="34" charset="0"/>
                        <a:cs typeface="Calibri" panose="020F0502020204030204" pitchFamily="34" charset="0"/>
                      </a:rPr>
                      <a:pPr/>
                      <a:t>[VALUE]</a:t>
                    </a:fld>
                    <a:endParaRPr lang="en-US"/>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ADEE-4262-B99D-4F0751484AA8}"/>
                </c:ext>
              </c:extLst>
            </c:dLbl>
            <c:spPr>
              <a:noFill/>
              <a:ln>
                <a:noFill/>
                <a:round/>
              </a:ln>
              <a:effectLst/>
            </c:spPr>
            <c:txPr>
              <a:bodyPr rot="0" spcFirstLastPara="1" vertOverflow="ellipsis" vert="horz" wrap="square" anchor="ctr" anchorCtr="1"/>
              <a:lstStyle/>
              <a:p>
                <a:pPr>
                  <a:defRPr sz="1400" b="1" i="0" u="none" strike="noStrike">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numRef>
              <c:f>Sheet1!$A$2:$A$4</c:f>
              <c:numCache>
                <c:formatCode>General</c:formatCode>
                <c:ptCount val="3"/>
                <c:pt idx="0">
                  <c:v>50</c:v>
                </c:pt>
                <c:pt idx="1">
                  <c:v>90</c:v>
                </c:pt>
                <c:pt idx="2">
                  <c:v>100</c:v>
                </c:pt>
              </c:numCache>
            </c:numRef>
          </c:cat>
          <c:val>
            <c:numRef>
              <c:f>Sheet1!$B$2:$B$4</c:f>
              <c:numCache>
                <c:formatCode>General</c:formatCode>
                <c:ptCount val="3"/>
                <c:pt idx="0">
                  <c:v>97</c:v>
                </c:pt>
                <c:pt idx="1">
                  <c:v>83</c:v>
                </c:pt>
                <c:pt idx="2">
                  <c:v>57</c:v>
                </c:pt>
              </c:numCache>
            </c:numRef>
          </c:val>
          <c:extLst>
            <c:ext xmlns:c16="http://schemas.microsoft.com/office/drawing/2014/chart" uri="{C3380CC4-5D6E-409C-BE32-E72D297353CC}">
              <c16:uniqueId val="{00000001-3271-449D-8B19-B029A6884BE2}"/>
            </c:ext>
          </c:extLst>
        </c:ser>
        <c:dLbls>
          <c:showLegendKey val="0"/>
          <c:showVal val="0"/>
          <c:showCatName val="0"/>
          <c:showSerName val="0"/>
          <c:showPercent val="0"/>
          <c:showBubbleSize val="0"/>
        </c:dLbls>
        <c:gapWidth val="123"/>
        <c:overlap val="-43"/>
        <c:axId val="82360640"/>
        <c:axId val="82352736"/>
      </c:barChart>
      <c:catAx>
        <c:axId val="82360640"/>
        <c:scaling>
          <c:orientation val="minMax"/>
        </c:scaling>
        <c:delete val="0"/>
        <c:axPos val="b"/>
        <c:numFmt formatCode="General" sourceLinked="1"/>
        <c:majorTickMark val="out"/>
        <c:minorTickMark val="none"/>
        <c:tickLblPos val="nextTo"/>
        <c:spPr>
          <a:prstGeom prst="rect">
            <a:avLst/>
          </a:prstGeom>
          <a:noFill/>
          <a:ln w="28575" cap="flat" cmpd="sng" algn="ctr">
            <a:solidFill>
              <a:srgbClr val="000000"/>
            </a:solidFill>
            <a:round/>
          </a:ln>
          <a:effectLst/>
        </c:spPr>
        <c:txPr>
          <a:bodyPr rot="-60000000" spcFirstLastPara="1" vertOverflow="ellipsis" vert="horz" wrap="square" anchor="ctr" anchorCtr="1"/>
          <a:lstStyle/>
          <a:p>
            <a:pPr>
              <a:defRPr sz="1200" b="0" i="0" u="none" strike="noStrike">
                <a:solidFill>
                  <a:srgbClr val="FFFFFF"/>
                </a:solidFill>
                <a:latin typeface="Calibri"/>
                <a:ea typeface="Arial"/>
                <a:cs typeface="Arial"/>
              </a:defRPr>
            </a:pPr>
            <a:endParaRPr lang="en-US"/>
          </a:p>
        </c:txPr>
        <c:crossAx val="82352736"/>
        <c:crosses val="autoZero"/>
        <c:auto val="1"/>
        <c:lblAlgn val="ctr"/>
        <c:lblOffset val="100"/>
        <c:noMultiLvlLbl val="0"/>
      </c:catAx>
      <c:valAx>
        <c:axId val="82352736"/>
        <c:scaling>
          <c:orientation val="minMax"/>
          <c:max val="100"/>
        </c:scaling>
        <c:delete val="0"/>
        <c:axPos val="l"/>
        <c:numFmt formatCode="General" sourceLinked="1"/>
        <c:majorTickMark val="out"/>
        <c:minorTickMark val="none"/>
        <c:tickLblPos val="nextTo"/>
        <c:spPr>
          <a:prstGeom prst="rect">
            <a:avLst/>
          </a:prstGeom>
          <a:solidFill>
            <a:srgbClr val="FFFFFF"/>
          </a:solidFill>
          <a:ln w="28575">
            <a:solidFill>
              <a:srgbClr val="000000"/>
            </a:solidFill>
          </a:ln>
          <a:effectLst/>
        </c:spPr>
        <c:txPr>
          <a:bodyPr rot="-60000000" spcFirstLastPara="1" vertOverflow="ellipsis" vert="horz" wrap="square" anchor="ctr" anchorCtr="1"/>
          <a:lstStyle/>
          <a:p>
            <a:pPr>
              <a:defRPr sz="1100" b="0" i="0" u="none" strike="noStrike">
                <a:solidFill>
                  <a:schemeClr val="tx1"/>
                </a:solidFill>
                <a:latin typeface="+mn-lt"/>
                <a:ea typeface="Arial"/>
                <a:cs typeface="Arial"/>
              </a:defRPr>
            </a:pPr>
            <a:endParaRPr lang="en-US"/>
          </a:p>
        </c:txPr>
        <c:crossAx val="82360640"/>
        <c:crosses val="autoZero"/>
        <c:crossBetween val="between"/>
        <c:majorUnit val="20"/>
      </c:valAx>
      <c:spPr>
        <a:prstGeom prst="rect">
          <a:avLst/>
        </a:prstGeom>
        <a:noFill/>
        <a:ln>
          <a:noFill/>
          <a:round/>
        </a:ln>
        <a:effectLst/>
      </c:spPr>
    </c:plotArea>
    <c:plotVisOnly val="1"/>
    <c:dispBlanksAs val="gap"/>
    <c:showDLblsOverMax val="0"/>
  </c:chart>
  <c:spPr>
    <a:xfrm>
      <a:off x="799430" y="2705093"/>
      <a:ext cx="7081399" cy="3375458"/>
    </a:xfrm>
    <a:prstGeom prst="rect">
      <a:avLst/>
    </a:prstGeom>
    <a:noFill/>
    <a:ln w="9525" cap="flat" cmpd="sng" algn="ctr">
      <a:noFill/>
      <a:round/>
    </a:ln>
    <a:effectLst/>
  </c:spPr>
  <c:txPr>
    <a:bodyPr/>
    <a:lstStyle/>
    <a:p>
      <a:pPr>
        <a:defRPr>
          <a:solidFill>
            <a:schemeClr val="tx1"/>
          </a:solidFill>
          <a:latin typeface="+mn-lt"/>
        </a:defRPr>
      </a:pPr>
      <a:endParaRPr lang="en-US"/>
    </a:p>
  </c:tx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bar"/>
        <c:grouping val="clustered"/>
        <c:varyColors val="0"/>
        <c:ser>
          <c:idx val="0"/>
          <c:order val="0"/>
          <c:spPr>
            <a:prstGeom prst="rect">
              <a:avLst/>
            </a:prstGeom>
            <a:solidFill>
              <a:srgbClr val="015873"/>
            </a:solidFill>
            <a:ln>
              <a:solidFill>
                <a:srgbClr val="000000"/>
              </a:solidFill>
            </a:ln>
            <a:effectLst/>
          </c:spPr>
          <c:invertIfNegative val="0"/>
          <c:dPt>
            <c:idx val="0"/>
            <c:invertIfNegative val="0"/>
            <c:bubble3D val="0"/>
            <c:spPr>
              <a:prstGeom prst="rect">
                <a:avLst/>
              </a:prstGeom>
              <a:solidFill>
                <a:srgbClr val="E1471D"/>
              </a:solidFill>
              <a:ln>
                <a:solidFill>
                  <a:srgbClr val="000000"/>
                </a:solidFill>
              </a:ln>
              <a:effectLst/>
            </c:spPr>
            <c:extLst>
              <c:ext xmlns:c16="http://schemas.microsoft.com/office/drawing/2014/chart" uri="{C3380CC4-5D6E-409C-BE32-E72D297353CC}">
                <c16:uniqueId val="{00000001-3467-4A0C-9015-0B07BE6C3CF5}"/>
              </c:ext>
            </c:extLst>
          </c:dPt>
          <c:dPt>
            <c:idx val="1"/>
            <c:invertIfNegative val="0"/>
            <c:bubble3D val="0"/>
            <c:extLst>
              <c:ext xmlns:c16="http://schemas.microsoft.com/office/drawing/2014/chart" uri="{C3380CC4-5D6E-409C-BE32-E72D297353CC}">
                <c16:uniqueId val="{00000003-3467-4A0C-9015-0B07BE6C3CF5}"/>
              </c:ext>
            </c:extLst>
          </c:dPt>
          <c:val>
            <c:numRef>
              <c:f>Sheet1!$D$2:$D$3</c:f>
              <c:numCache>
                <c:formatCode>General</c:formatCode>
                <c:ptCount val="2"/>
                <c:pt idx="0">
                  <c:v>8.4873374401095145E-2</c:v>
                </c:pt>
                <c:pt idx="1">
                  <c:v>1.0978781656399725</c:v>
                </c:pt>
              </c:numCache>
            </c:numRef>
          </c:val>
          <c:extLst>
            <c:ext xmlns:c16="http://schemas.microsoft.com/office/drawing/2014/chart" uri="{C3380CC4-5D6E-409C-BE32-E72D297353CC}">
              <c16:uniqueId val="{00000004-3467-4A0C-9015-0B07BE6C3CF5}"/>
            </c:ext>
          </c:extLst>
        </c:ser>
        <c:dLbls>
          <c:showLegendKey val="0"/>
          <c:showVal val="0"/>
          <c:showCatName val="0"/>
          <c:showSerName val="0"/>
          <c:showPercent val="0"/>
          <c:showBubbleSize val="0"/>
        </c:dLbls>
        <c:gapWidth val="100"/>
        <c:overlap val="-40"/>
        <c:axId val="1055910320"/>
        <c:axId val="951912480"/>
      </c:barChart>
      <c:catAx>
        <c:axId val="1055910320"/>
        <c:scaling>
          <c:orientation val="minMax"/>
        </c:scaling>
        <c:delete val="0"/>
        <c:axPos val="l"/>
        <c:majorTickMark val="out"/>
        <c:minorTickMark val="none"/>
        <c:tickLblPos val="nextTo"/>
        <c:spPr>
          <a:prstGeom prst="rect">
            <a:avLst/>
          </a:prstGeom>
          <a:noFill/>
          <a:ln w="28575" cap="flat" cmpd="sng" algn="ctr">
            <a:solidFill>
              <a:srgbClr val="1A1918"/>
            </a:solidFill>
            <a:round/>
          </a:ln>
          <a:effectLst/>
        </c:spPr>
        <c:txPr>
          <a:bodyPr rot="-60000000" spcFirstLastPara="1" vertOverflow="ellipsis" vert="horz" wrap="square" anchor="ctr" anchorCtr="1"/>
          <a:lstStyle/>
          <a:p>
            <a:pPr>
              <a:defRPr sz="900" b="0" i="0" u="none" strike="noStrike">
                <a:solidFill>
                  <a:schemeClr val="tx2"/>
                </a:solidFill>
                <a:latin typeface="Montserrat"/>
                <a:ea typeface="Arial"/>
                <a:cs typeface="Arial"/>
              </a:defRPr>
            </a:pPr>
            <a:endParaRPr lang="en-US"/>
          </a:p>
        </c:txPr>
        <c:crossAx val="951912480"/>
        <c:crosses val="autoZero"/>
        <c:auto val="1"/>
        <c:lblAlgn val="ctr"/>
        <c:lblOffset val="100"/>
        <c:noMultiLvlLbl val="0"/>
      </c:catAx>
      <c:valAx>
        <c:axId val="951912480"/>
        <c:scaling>
          <c:orientation val="minMax"/>
        </c:scaling>
        <c:delete val="0"/>
        <c:axPos val="b"/>
        <c:numFmt formatCode="General" sourceLinked="1"/>
        <c:majorTickMark val="out"/>
        <c:minorTickMark val="none"/>
        <c:tickLblPos val="nextTo"/>
        <c:spPr>
          <a:prstGeom prst="rect">
            <a:avLst/>
          </a:prstGeom>
          <a:noFill/>
          <a:ln w="28575">
            <a:solidFill>
              <a:srgbClr val="1A1918"/>
            </a:solidFill>
          </a:ln>
          <a:effectLst/>
        </c:spPr>
        <c:txPr>
          <a:bodyPr rot="-60000000" spcFirstLastPara="1" vertOverflow="ellipsis" vert="horz" wrap="square" anchor="ctr" anchorCtr="1"/>
          <a:lstStyle/>
          <a:p>
            <a:pPr>
              <a:defRPr sz="900" b="0" i="0" u="none" strike="noStrike">
                <a:solidFill>
                  <a:schemeClr val="tx1"/>
                </a:solidFill>
                <a:latin typeface="Montserrat"/>
                <a:ea typeface="Arial"/>
                <a:cs typeface="Arial"/>
              </a:defRPr>
            </a:pPr>
            <a:endParaRPr lang="en-US"/>
          </a:p>
        </c:txPr>
        <c:crossAx val="1055910320"/>
        <c:crosses val="autoZero"/>
        <c:crossBetween val="between"/>
      </c:valAx>
      <c:spPr>
        <a:prstGeom prst="rect">
          <a:avLst/>
        </a:prstGeom>
        <a:noFill/>
        <a:ln>
          <a:noFill/>
        </a:ln>
        <a:effectLst/>
      </c:spPr>
    </c:plotArea>
    <c:plotVisOnly val="1"/>
    <c:dispBlanksAs val="gap"/>
    <c:showDLblsOverMax val="0"/>
  </c:chart>
  <c:spPr>
    <a:xfrm>
      <a:off x="5744564" y="1636979"/>
      <a:ext cx="2627906" cy="2830027"/>
    </a:xfrm>
    <a:prstGeom prst="rect">
      <a:avLst/>
    </a:prstGeom>
    <a:noFill/>
    <a:ln>
      <a:noFill/>
      <a:round/>
    </a:ln>
    <a:effectLst/>
  </c:spPr>
  <c:txPr>
    <a:bodyPr/>
    <a:lstStyle/>
    <a:p>
      <a:pPr>
        <a:defRPr/>
      </a:pPr>
      <a:endParaRPr lang="en-US"/>
    </a:p>
  </c:txPr>
  <c:externalData r:id="rId2">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50"/>
  </cs:axisTitle>
  <cs:categoryAxis>
    <cs:lnRef idx="0"/>
    <cs:fillRef idx="0"/>
    <cs:effectRef idx="0"/>
    <cs:fontRef idx="minor">
      <a:schemeClr val="tx1">
        <a:lumMod val="65000"/>
        <a:lumOff val="35000"/>
      </a:schemeClr>
    </cs:fontRef>
    <cs:spPr bwMode="auto">
      <a:prstGeom prst="rect">
        <a:avLst/>
      </a:prstGeom>
      <a:ln w="9525" cap="flat" cmpd="sng" algn="ctr">
        <a:solidFill>
          <a:schemeClr val="tx1">
            <a:lumMod val="15000"/>
            <a:lumOff val="85000"/>
          </a:schemeClr>
        </a:solidFill>
        <a:round/>
      </a:ln>
    </cs:spPr>
    <cs:defRPr sz="1200"/>
  </cs:categoryAxis>
  <cs:chartArea>
    <cs:lnRef idx="0"/>
    <cs:fillRef idx="0"/>
    <cs:effectRef idx="0"/>
    <cs:fontRef idx="minor">
      <a:schemeClr val="tx1"/>
    </cs:fontRef>
    <cs:spPr bwMode="auto">
      <a:prstGeom prst="rect">
        <a:avLst/>
      </a:prstGeom>
      <a:solidFill>
        <a:schemeClr val="bg1"/>
      </a:solidFill>
      <a:ln w="9525" cap="flat" cmpd="sng" algn="ctr">
        <a:solidFill>
          <a:schemeClr val="tx1">
            <a:lumMod val="15000"/>
            <a:lumOff val="85000"/>
          </a:schemeClr>
        </a:solidFill>
        <a:round/>
      </a:ln>
    </cs:spPr>
    <cs:defRPr sz="1350"/>
  </cs:chartArea>
  <cs:dataLabel>
    <cs:lnRef idx="0"/>
    <cs:fillRef idx="0"/>
    <cs:effectRef idx="0"/>
    <cs:fontRef idx="minor">
      <a:schemeClr val="tx1">
        <a:lumMod val="75000"/>
        <a:lumOff val="25000"/>
      </a:schemeClr>
    </cs:fontRef>
    <cs:defRPr sz="1200"/>
  </cs:dataLabel>
  <cs:dataLabelCallout>
    <cs:lnRef idx="0"/>
    <cs:fillRef idx="0"/>
    <cs:effectRef idx="0"/>
    <cs:fontRef idx="minor">
      <a:schemeClr val="dk1">
        <a:lumMod val="65000"/>
        <a:lumOff val="35000"/>
      </a:schemeClr>
    </cs:fontRef>
    <cs:spPr bwMode="auto">
      <a:prstGeom prst="rect">
        <a:avLst/>
      </a:prstGeom>
      <a:solidFill>
        <a:schemeClr val="lt1"/>
      </a:solidFill>
      <a:ln>
        <a:solidFill>
          <a:schemeClr val="dk1">
            <a:lumMod val="25000"/>
            <a:lumOff val="75000"/>
          </a:schemeClr>
        </a:solidFill>
      </a:ln>
    </cs:spPr>
    <cs:defRPr sz="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bwMode="auto">
      <a:prstGeom prst="rect">
        <a:avLst/>
      </a:prstGeom>
      <a:ln w="28575" cap="rnd">
        <a:solidFill>
          <a:schemeClr val="phClr"/>
        </a:solidFill>
        <a:round/>
      </a:ln>
    </cs:spPr>
  </cs:dataPointLine>
  <cs:dataPointMarker>
    <cs:lnRef idx="0">
      <cs:styleClr val="auto"/>
    </cs:lnRef>
    <cs:fillRef idx="1">
      <cs:styleClr val="auto"/>
    </cs:fillRef>
    <cs:effectRef idx="0"/>
    <cs:fontRef idx="minor">
      <a:schemeClr val="tx1"/>
    </cs:fontRef>
    <cs:spPr bwMode="auto">
      <a:prstGeom prst="rect">
        <a:avLst/>
      </a:prstGeom>
      <a:ln w="9525">
        <a:solidFill>
          <a:schemeClr val="phClr"/>
        </a:solidFill>
        <a:round/>
      </a:ln>
    </cs:spPr>
  </cs:dataPointMarker>
  <cs:dataPointMarkerLayout/>
  <cs:dataPointWireframe>
    <cs:lnRef idx="0">
      <cs:styleClr val="auto"/>
    </cs:lnRef>
    <cs:fillRef idx="1"/>
    <cs:effectRef idx="0"/>
    <cs:fontRef idx="minor">
      <a:schemeClr val="tx1"/>
    </cs:fontRef>
    <cs:spPr bwMode="auto">
      <a:prstGeom prst="rect">
        <a:avLst/>
      </a:prstGeom>
      <a:ln w="9525" cap="rnd">
        <a:solidFill>
          <a:schemeClr val="phClr"/>
        </a:solidFill>
        <a:round/>
      </a:ln>
    </cs:spPr>
  </cs:dataPointWireframe>
  <cs:dataTable>
    <cs:lnRef idx="0"/>
    <cs:fillRef idx="0"/>
    <cs:effectRef idx="0"/>
    <cs:fontRef idx="minor">
      <a:schemeClr val="tx1">
        <a:lumMod val="65000"/>
        <a:lumOff val="35000"/>
      </a:schemeClr>
    </cs:fontRef>
    <cs:spPr bwMode="auto">
      <a:prstGeom prst="rect">
        <a:avLst/>
      </a:prstGeom>
      <a:noFill/>
      <a:ln w="9525" cap="flat" cmpd="sng" algn="ctr">
        <a:solidFill>
          <a:schemeClr val="tx1">
            <a:lumMod val="15000"/>
            <a:lumOff val="85000"/>
          </a:schemeClr>
        </a:solidFill>
        <a:round/>
      </a:ln>
    </cs:spPr>
    <cs:defRPr sz="1200"/>
  </cs:dataTable>
  <cs:downBar>
    <cs:lnRef idx="0"/>
    <cs:fillRef idx="0"/>
    <cs:effectRef idx="0"/>
    <cs:fontRef idx="minor">
      <a:schemeClr val="dk1"/>
    </cs:fontRef>
    <cs:spPr bwMode="auto">
      <a:prstGeom prst="rect">
        <a:avLst/>
      </a:prstGeom>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bwMode="auto">
      <a:prstGeom prst="rect">
        <a:avLst/>
      </a:prstGeom>
      <a:ln w="9525" cap="flat" cmpd="sng" algn="ctr">
        <a:solidFill>
          <a:schemeClr val="tx1">
            <a:lumMod val="35000"/>
            <a:lumOff val="65000"/>
          </a:schemeClr>
        </a:solidFill>
        <a:round/>
      </a:ln>
    </cs:spPr>
  </cs:dropLine>
  <cs:errorBar>
    <cs:lnRef idx="0"/>
    <cs:fillRef idx="0"/>
    <cs:effectRef idx="0"/>
    <cs:fontRef idx="minor">
      <a:schemeClr val="tx1"/>
    </cs:fontRef>
    <cs:spPr bwMode="auto">
      <a:prstGeom prst="rect">
        <a:avLst/>
      </a:prstGeom>
      <a:ln w="9525" cap="flat" cmpd="sng" algn="ctr">
        <a:solidFill>
          <a:schemeClr val="tx1">
            <a:lumMod val="65000"/>
            <a:lumOff val="35000"/>
          </a:schemeClr>
        </a:solidFill>
        <a:round/>
      </a:ln>
    </cs:spPr>
  </cs:errorBar>
  <cs:floor>
    <cs:lnRef idx="0"/>
    <cs:fillRef idx="0"/>
    <cs:effectRef idx="0"/>
    <cs:fontRef idx="minor">
      <a:schemeClr val="tx1"/>
    </cs:fontRef>
    <cs:spPr bwMode="auto">
      <a:prstGeom prst="rect">
        <a:avLst/>
      </a:prstGeom>
      <a:noFill/>
      <a:ln>
        <a:noFill/>
      </a:ln>
    </cs:spPr>
  </cs:floor>
  <cs:gridlineMajor>
    <cs:lnRef idx="0"/>
    <cs:fillRef idx="0"/>
    <cs:effectRef idx="0"/>
    <cs:fontRef idx="minor">
      <a:schemeClr val="tx1"/>
    </cs:fontRef>
    <cs:spPr bwMode="auto">
      <a:prstGeom prst="rect">
        <a:avLst/>
      </a:prstGeom>
      <a:ln w="9525" cap="flat" cmpd="sng" algn="ctr">
        <a:solidFill>
          <a:schemeClr val="tx1">
            <a:lumMod val="15000"/>
            <a:lumOff val="85000"/>
          </a:schemeClr>
        </a:solidFill>
        <a:round/>
      </a:ln>
    </cs:spPr>
  </cs:gridlineMajor>
  <cs:gridlineMinor>
    <cs:lnRef idx="0"/>
    <cs:fillRef idx="0"/>
    <cs:effectRef idx="0"/>
    <cs:fontRef idx="minor">
      <a:schemeClr val="tx1"/>
    </cs:fontRef>
    <cs:spPr bwMode="auto">
      <a:prstGeom prst="rect">
        <a:avLst/>
      </a:prstGeom>
      <a:ln w="9525" cap="flat" cmpd="sng" algn="ctr">
        <a:solidFill>
          <a:schemeClr val="tx1">
            <a:lumMod val="5000"/>
            <a:lumOff val="95000"/>
          </a:schemeClr>
        </a:solidFill>
        <a:round/>
      </a:ln>
    </cs:spPr>
  </cs:gridlineMinor>
  <cs:hiLoLine>
    <cs:lnRef idx="0"/>
    <cs:fillRef idx="0"/>
    <cs:effectRef idx="0"/>
    <cs:fontRef idx="minor">
      <a:schemeClr val="tx1"/>
    </cs:fontRef>
    <cs:spPr bwMode="auto">
      <a:prstGeom prst="rect">
        <a:avLst/>
      </a:prstGeom>
      <a:ln w="9525" cap="flat" cmpd="sng" algn="ctr">
        <a:solidFill>
          <a:schemeClr val="tx1">
            <a:lumMod val="75000"/>
            <a:lumOff val="25000"/>
          </a:schemeClr>
        </a:solidFill>
        <a:round/>
      </a:ln>
    </cs:spPr>
  </cs:hiLoLine>
  <cs:leaderLine>
    <cs:lnRef idx="0"/>
    <cs:fillRef idx="0"/>
    <cs:effectRef idx="0"/>
    <cs:fontRef idx="minor">
      <a:schemeClr val="tx1"/>
    </cs:fontRef>
    <cs:spPr bwMode="auto">
      <a:prstGeom prst="rect">
        <a:avLst/>
      </a:prstGeom>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tx1">
        <a:lumMod val="65000"/>
        <a:lumOff val="35000"/>
      </a:schemeClr>
    </cs:fontRef>
    <cs:defRPr sz="1200"/>
  </cs:seriesAxis>
  <cs:seriesLine>
    <cs:lnRef idx="0"/>
    <cs:fillRef idx="0"/>
    <cs:effectRef idx="0"/>
    <cs:fontRef idx="minor">
      <a:schemeClr val="tx1"/>
    </cs:fontRef>
    <cs:spPr bwMode="auto">
      <a:prstGeom prst="rect">
        <a:avLst/>
      </a:prstGeom>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50" b="0" spc="0"/>
  </cs:title>
  <cs:trendline>
    <cs:lnRef idx="0">
      <cs:styleClr val="auto"/>
    </cs:lnRef>
    <cs:fillRef idx="0"/>
    <cs:effectRef idx="0"/>
    <cs:fontRef idx="minor">
      <a:schemeClr val="tx1"/>
    </cs:fontRef>
    <cs:spPr bwMode="auto">
      <a:prstGeom prst="rect">
        <a:avLst/>
      </a:prstGeom>
      <a:ln w="19050" cap="rnd">
        <a:solidFill>
          <a:schemeClr val="phClr"/>
        </a:solidFill>
        <a:prstDash val="sysDot"/>
        <a:round/>
      </a:ln>
    </cs:spPr>
  </cs:trendline>
  <cs:trendlineLabel>
    <cs:lnRef idx="0"/>
    <cs:fillRef idx="0"/>
    <cs:effectRef idx="0"/>
    <cs:fontRef idx="minor">
      <a:schemeClr val="tx1">
        <a:lumMod val="65000"/>
        <a:lumOff val="35000"/>
      </a:schemeClr>
    </cs:fontRef>
    <cs:defRPr sz="1200"/>
  </cs:trendlineLabel>
  <cs:upBar>
    <cs:lnRef idx="0"/>
    <cs:fillRef idx="0"/>
    <cs:effectRef idx="0"/>
    <cs:fontRef idx="minor">
      <a:schemeClr val="dk1"/>
    </cs:fontRef>
    <cs:spPr bwMode="auto">
      <a:prstGeom prst="rect">
        <a:avLst/>
      </a:prstGeom>
      <a:solidFill>
        <a:schemeClr val="lt1"/>
      </a:solidFill>
      <a:ln w="9525">
        <a:solidFill>
          <a:schemeClr val="tx1">
            <a:lumMod val="15000"/>
            <a:lumOff val="85000"/>
          </a:schemeClr>
        </a:solidFill>
        <a:round/>
      </a:ln>
    </cs:spPr>
  </cs:upBar>
  <cs:valueAxis>
    <cs:lnRef idx="0"/>
    <cs:fillRef idx="0"/>
    <cs:effectRef idx="0"/>
    <cs:fontRef idx="minor">
      <a:schemeClr val="tx1">
        <a:lumMod val="65000"/>
        <a:lumOff val="35000"/>
      </a:schemeClr>
    </cs:fontRef>
    <cs:defRPr sz="1200"/>
  </cs:valueAxis>
  <cs:wall>
    <cs:lnRef idx="0"/>
    <cs:fillRef idx="0"/>
    <cs:effectRef idx="0"/>
    <cs:fontRef idx="minor">
      <a:schemeClr val="tx1"/>
    </cs:fontRef>
    <cs:spPr bwMode="auto">
      <a:prstGeom prst="rect">
        <a:avLst/>
      </a:prstGeom>
      <a:noFill/>
      <a:ln>
        <a:noFill/>
        <a:round/>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50"/>
  </cs:axisTitle>
  <cs:categoryAxis>
    <cs:lnRef idx="0"/>
    <cs:fillRef idx="0"/>
    <cs:effectRef idx="0"/>
    <cs:fontRef idx="minor">
      <a:schemeClr val="tx1">
        <a:lumMod val="65000"/>
        <a:lumOff val="35000"/>
      </a:schemeClr>
    </cs:fontRef>
    <cs:spPr bwMode="auto">
      <a:prstGeom prst="rect">
        <a:avLst/>
      </a:prstGeom>
      <a:ln w="9525" cap="flat" cmpd="sng" algn="ctr">
        <a:solidFill>
          <a:schemeClr val="tx1">
            <a:lumMod val="15000"/>
            <a:lumOff val="85000"/>
          </a:schemeClr>
        </a:solidFill>
        <a:round/>
      </a:ln>
    </cs:spPr>
    <cs:defRPr sz="1200"/>
  </cs:categoryAxis>
  <cs:chartArea>
    <cs:lnRef idx="0"/>
    <cs:fillRef idx="0"/>
    <cs:effectRef idx="0"/>
    <cs:fontRef idx="minor">
      <a:schemeClr val="tx1"/>
    </cs:fontRef>
    <cs:spPr bwMode="auto">
      <a:prstGeom prst="rect">
        <a:avLst/>
      </a:prstGeom>
      <a:solidFill>
        <a:schemeClr val="bg1"/>
      </a:solidFill>
      <a:ln w="9525" cap="flat" cmpd="sng" algn="ctr">
        <a:solidFill>
          <a:schemeClr val="tx1">
            <a:lumMod val="15000"/>
            <a:lumOff val="85000"/>
          </a:schemeClr>
        </a:solidFill>
        <a:round/>
      </a:ln>
    </cs:spPr>
    <cs:defRPr sz="1350"/>
  </cs:chartArea>
  <cs:dataLabel>
    <cs:lnRef idx="0"/>
    <cs:fillRef idx="0"/>
    <cs:effectRef idx="0"/>
    <cs:fontRef idx="minor">
      <a:schemeClr val="tx1">
        <a:lumMod val="75000"/>
        <a:lumOff val="25000"/>
      </a:schemeClr>
    </cs:fontRef>
    <cs:defRPr sz="1200"/>
  </cs:dataLabel>
  <cs:dataLabelCallout>
    <cs:lnRef idx="0"/>
    <cs:fillRef idx="0"/>
    <cs:effectRef idx="0"/>
    <cs:fontRef idx="minor">
      <a:schemeClr val="dk1">
        <a:lumMod val="65000"/>
        <a:lumOff val="35000"/>
      </a:schemeClr>
    </cs:fontRef>
    <cs:spPr bwMode="auto">
      <a:prstGeom prst="rect">
        <a:avLst/>
      </a:prstGeom>
      <a:solidFill>
        <a:schemeClr val="lt1"/>
      </a:solidFill>
      <a:ln>
        <a:solidFill>
          <a:schemeClr val="dk1">
            <a:lumMod val="25000"/>
            <a:lumOff val="75000"/>
          </a:schemeClr>
        </a:solidFill>
      </a:ln>
    </cs:spPr>
    <cs:defRPr sz="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bwMode="auto">
      <a:prstGeom prst="rect">
        <a:avLst/>
      </a:prstGeom>
      <a:ln w="28575" cap="rnd">
        <a:solidFill>
          <a:schemeClr val="phClr"/>
        </a:solidFill>
        <a:round/>
      </a:ln>
    </cs:spPr>
  </cs:dataPointLine>
  <cs:dataPointMarker>
    <cs:lnRef idx="0">
      <cs:styleClr val="auto"/>
    </cs:lnRef>
    <cs:fillRef idx="1">
      <cs:styleClr val="auto"/>
    </cs:fillRef>
    <cs:effectRef idx="0"/>
    <cs:fontRef idx="minor">
      <a:schemeClr val="tx1"/>
    </cs:fontRef>
    <cs:spPr bwMode="auto">
      <a:prstGeom prst="rect">
        <a:avLst/>
      </a:prstGeom>
      <a:ln w="9525">
        <a:solidFill>
          <a:schemeClr val="phClr"/>
        </a:solidFill>
        <a:round/>
      </a:ln>
    </cs:spPr>
  </cs:dataPointMarker>
  <cs:dataPointMarkerLayout/>
  <cs:dataPointWireframe>
    <cs:lnRef idx="0">
      <cs:styleClr val="auto"/>
    </cs:lnRef>
    <cs:fillRef idx="1"/>
    <cs:effectRef idx="0"/>
    <cs:fontRef idx="minor">
      <a:schemeClr val="tx1"/>
    </cs:fontRef>
    <cs:spPr bwMode="auto">
      <a:prstGeom prst="rect">
        <a:avLst/>
      </a:prstGeom>
      <a:ln w="9525" cap="rnd">
        <a:solidFill>
          <a:schemeClr val="phClr"/>
        </a:solidFill>
        <a:round/>
      </a:ln>
    </cs:spPr>
  </cs:dataPointWireframe>
  <cs:dataTable>
    <cs:lnRef idx="0"/>
    <cs:fillRef idx="0"/>
    <cs:effectRef idx="0"/>
    <cs:fontRef idx="minor">
      <a:schemeClr val="tx1">
        <a:lumMod val="65000"/>
        <a:lumOff val="35000"/>
      </a:schemeClr>
    </cs:fontRef>
    <cs:spPr bwMode="auto">
      <a:prstGeom prst="rect">
        <a:avLst/>
      </a:prstGeom>
      <a:noFill/>
      <a:ln w="9525" cap="flat" cmpd="sng" algn="ctr">
        <a:solidFill>
          <a:schemeClr val="tx1">
            <a:lumMod val="15000"/>
            <a:lumOff val="85000"/>
          </a:schemeClr>
        </a:solidFill>
        <a:round/>
      </a:ln>
    </cs:spPr>
    <cs:defRPr sz="1200"/>
  </cs:dataTable>
  <cs:downBar>
    <cs:lnRef idx="0"/>
    <cs:fillRef idx="0"/>
    <cs:effectRef idx="0"/>
    <cs:fontRef idx="minor">
      <a:schemeClr val="dk1"/>
    </cs:fontRef>
    <cs:spPr bwMode="auto">
      <a:prstGeom prst="rect">
        <a:avLst/>
      </a:prstGeom>
      <a:solidFill>
        <a:schemeClr val="dk1">
          <a:lumMod val="65000"/>
          <a:lumOff val="35000"/>
        </a:schemeClr>
      </a:solidFill>
      <a:ln w="9525">
        <a:solidFill>
          <a:schemeClr val="tx1">
            <a:lumMod val="65000"/>
            <a:lumOff val="35000"/>
          </a:schemeClr>
        </a:solidFill>
        <a:round/>
      </a:ln>
    </cs:spPr>
  </cs:downBar>
  <cs:dropLine>
    <cs:lnRef idx="0"/>
    <cs:fillRef idx="0"/>
    <cs:effectRef idx="0"/>
    <cs:fontRef idx="minor">
      <a:schemeClr val="tx1"/>
    </cs:fontRef>
    <cs:spPr bwMode="auto">
      <a:prstGeom prst="rect">
        <a:avLst/>
      </a:prstGeom>
      <a:ln w="9525" cap="flat" cmpd="sng" algn="ctr">
        <a:solidFill>
          <a:schemeClr val="tx1">
            <a:lumMod val="35000"/>
            <a:lumOff val="65000"/>
          </a:schemeClr>
        </a:solidFill>
        <a:round/>
      </a:ln>
    </cs:spPr>
  </cs:dropLine>
  <cs:errorBar>
    <cs:lnRef idx="0"/>
    <cs:fillRef idx="0"/>
    <cs:effectRef idx="0"/>
    <cs:fontRef idx="minor">
      <a:schemeClr val="tx1"/>
    </cs:fontRef>
    <cs:spPr bwMode="auto">
      <a:prstGeom prst="rect">
        <a:avLst/>
      </a:prstGeom>
      <a:ln w="9525" cap="flat" cmpd="sng" algn="ctr">
        <a:solidFill>
          <a:schemeClr val="tx1">
            <a:lumMod val="65000"/>
            <a:lumOff val="35000"/>
          </a:schemeClr>
        </a:solidFill>
        <a:round/>
      </a:ln>
    </cs:spPr>
  </cs:errorBar>
  <cs:floor>
    <cs:lnRef idx="0"/>
    <cs:fillRef idx="0"/>
    <cs:effectRef idx="0"/>
    <cs:fontRef idx="minor">
      <a:schemeClr val="tx1"/>
    </cs:fontRef>
    <cs:spPr bwMode="auto">
      <a:prstGeom prst="rect">
        <a:avLst/>
      </a:prstGeom>
      <a:noFill/>
      <a:ln>
        <a:noFill/>
        <a:round/>
      </a:ln>
    </cs:spPr>
  </cs:floor>
  <cs:gridlineMajor>
    <cs:lnRef idx="0"/>
    <cs:fillRef idx="0"/>
    <cs:effectRef idx="0"/>
    <cs:fontRef idx="minor">
      <a:schemeClr val="tx1"/>
    </cs:fontRef>
    <cs:spPr bwMode="auto">
      <a:prstGeom prst="rect">
        <a:avLst/>
      </a:prstGeom>
      <a:ln w="9525" cap="flat" cmpd="sng" algn="ctr">
        <a:solidFill>
          <a:schemeClr val="tx1">
            <a:lumMod val="15000"/>
            <a:lumOff val="85000"/>
          </a:schemeClr>
        </a:solidFill>
        <a:round/>
      </a:ln>
    </cs:spPr>
  </cs:gridlineMajor>
  <cs:gridlineMinor>
    <cs:lnRef idx="0"/>
    <cs:fillRef idx="0"/>
    <cs:effectRef idx="0"/>
    <cs:fontRef idx="minor">
      <a:schemeClr val="tx1"/>
    </cs:fontRef>
    <cs:spPr bwMode="auto">
      <a:prstGeom prst="rect">
        <a:avLst/>
      </a:prstGeom>
      <a:ln w="9525" cap="flat" cmpd="sng" algn="ctr">
        <a:solidFill>
          <a:schemeClr val="tx1">
            <a:lumMod val="5000"/>
            <a:lumOff val="95000"/>
          </a:schemeClr>
        </a:solidFill>
        <a:round/>
      </a:ln>
    </cs:spPr>
  </cs:gridlineMinor>
  <cs:hiLoLine>
    <cs:lnRef idx="0"/>
    <cs:fillRef idx="0"/>
    <cs:effectRef idx="0"/>
    <cs:fontRef idx="minor">
      <a:schemeClr val="tx1"/>
    </cs:fontRef>
    <cs:spPr bwMode="auto">
      <a:prstGeom prst="rect">
        <a:avLst/>
      </a:prstGeom>
      <a:ln w="9525" cap="flat" cmpd="sng" algn="ctr">
        <a:solidFill>
          <a:schemeClr val="tx1">
            <a:lumMod val="75000"/>
            <a:lumOff val="25000"/>
          </a:schemeClr>
        </a:solidFill>
        <a:round/>
      </a:ln>
    </cs:spPr>
  </cs:hiLoLine>
  <cs:leaderLine>
    <cs:lnRef idx="0"/>
    <cs:fillRef idx="0"/>
    <cs:effectRef idx="0"/>
    <cs:fontRef idx="minor">
      <a:schemeClr val="tx1"/>
    </cs:fontRef>
    <cs:spPr bwMode="auto">
      <a:prstGeom prst="rect">
        <a:avLst/>
      </a:prstGeom>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tx1">
        <a:lumMod val="65000"/>
        <a:lumOff val="35000"/>
      </a:schemeClr>
    </cs:fontRef>
    <cs:defRPr sz="1200"/>
  </cs:seriesAxis>
  <cs:seriesLine>
    <cs:lnRef idx="0"/>
    <cs:fillRef idx="0"/>
    <cs:effectRef idx="0"/>
    <cs:fontRef idx="minor">
      <a:schemeClr val="tx1"/>
    </cs:fontRef>
    <cs:spPr bwMode="auto">
      <a:prstGeom prst="rect">
        <a:avLst/>
      </a:prstGeom>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50" b="0" spc="0"/>
  </cs:title>
  <cs:trendline>
    <cs:lnRef idx="0">
      <cs:styleClr val="auto"/>
    </cs:lnRef>
    <cs:fillRef idx="0"/>
    <cs:effectRef idx="0"/>
    <cs:fontRef idx="minor">
      <a:schemeClr val="tx1"/>
    </cs:fontRef>
    <cs:spPr bwMode="auto">
      <a:prstGeom prst="rect">
        <a:avLst/>
      </a:prstGeom>
      <a:ln w="19050" cap="rnd">
        <a:solidFill>
          <a:schemeClr val="phClr"/>
        </a:solidFill>
        <a:prstDash val="sysDot"/>
        <a:round/>
      </a:ln>
    </cs:spPr>
  </cs:trendline>
  <cs:trendlineLabel>
    <cs:lnRef idx="0"/>
    <cs:fillRef idx="0"/>
    <cs:effectRef idx="0"/>
    <cs:fontRef idx="minor">
      <a:schemeClr val="tx1">
        <a:lumMod val="65000"/>
        <a:lumOff val="35000"/>
      </a:schemeClr>
    </cs:fontRef>
    <cs:defRPr sz="1200"/>
  </cs:trendlineLabel>
  <cs:upBar>
    <cs:lnRef idx="0"/>
    <cs:fillRef idx="0"/>
    <cs:effectRef idx="0"/>
    <cs:fontRef idx="minor">
      <a:schemeClr val="dk1"/>
    </cs:fontRef>
    <cs:spPr bwMode="auto">
      <a:prstGeom prst="rect">
        <a:avLst/>
      </a:prstGeom>
      <a:solidFill>
        <a:schemeClr val="lt1"/>
      </a:solidFill>
      <a:ln w="9525">
        <a:solidFill>
          <a:schemeClr val="tx1">
            <a:lumMod val="15000"/>
            <a:lumOff val="85000"/>
          </a:schemeClr>
        </a:solidFill>
        <a:round/>
      </a:ln>
    </cs:spPr>
  </cs:upBar>
  <cs:valueAxis>
    <cs:lnRef idx="0"/>
    <cs:fillRef idx="0"/>
    <cs:effectRef idx="0"/>
    <cs:fontRef idx="minor">
      <a:schemeClr val="tx1">
        <a:lumMod val="65000"/>
        <a:lumOff val="35000"/>
      </a:schemeClr>
    </cs:fontRef>
    <cs:defRPr sz="1200"/>
  </cs:valueAxis>
  <cs:wall>
    <cs:lnRef idx="0"/>
    <cs:fillRef idx="0"/>
    <cs:effectRef idx="0"/>
    <cs:fontRef idx="minor">
      <a:schemeClr val="tx1"/>
    </cs:fontRef>
    <cs:spPr bwMode="auto">
      <a:prstGeom prst="rect">
        <a:avLst/>
      </a:prstGeom>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50"/>
  </cs:axisTitle>
  <cs:categoryAxis>
    <cs:lnRef idx="0"/>
    <cs:fillRef idx="0"/>
    <cs:effectRef idx="0"/>
    <cs:fontRef idx="minor">
      <a:schemeClr val="tx1">
        <a:lumMod val="65000"/>
        <a:lumOff val="35000"/>
      </a:schemeClr>
    </cs:fontRef>
    <cs:spPr bwMode="auto">
      <a:prstGeom prst="rect">
        <a:avLst/>
      </a:prstGeom>
      <a:ln w="9525" cap="flat" cmpd="sng" algn="ctr">
        <a:solidFill>
          <a:schemeClr val="tx1">
            <a:lumMod val="15000"/>
            <a:lumOff val="85000"/>
          </a:schemeClr>
        </a:solidFill>
        <a:round/>
      </a:ln>
    </cs:spPr>
    <cs:defRPr sz="1200"/>
  </cs:categoryAxis>
  <cs:chartArea>
    <cs:lnRef idx="0"/>
    <cs:fillRef idx="0"/>
    <cs:effectRef idx="0"/>
    <cs:fontRef idx="minor">
      <a:schemeClr val="tx1"/>
    </cs:fontRef>
    <cs:spPr bwMode="auto">
      <a:prstGeom prst="rect">
        <a:avLst/>
      </a:prstGeom>
      <a:solidFill>
        <a:schemeClr val="bg1"/>
      </a:solidFill>
      <a:ln w="9525" cap="flat" cmpd="sng" algn="ctr">
        <a:solidFill>
          <a:schemeClr val="tx1">
            <a:lumMod val="15000"/>
            <a:lumOff val="85000"/>
          </a:schemeClr>
        </a:solidFill>
        <a:round/>
      </a:ln>
    </cs:spPr>
    <cs:defRPr sz="1350"/>
  </cs:chartArea>
  <cs:dataLabel>
    <cs:lnRef idx="0"/>
    <cs:fillRef idx="0"/>
    <cs:effectRef idx="0"/>
    <cs:fontRef idx="minor">
      <a:schemeClr val="tx1">
        <a:lumMod val="75000"/>
        <a:lumOff val="25000"/>
      </a:schemeClr>
    </cs:fontRef>
    <cs:defRPr sz="1200"/>
  </cs:dataLabel>
  <cs:dataLabelCallout>
    <cs:lnRef idx="0"/>
    <cs:fillRef idx="0"/>
    <cs:effectRef idx="0"/>
    <cs:fontRef idx="minor">
      <a:schemeClr val="dk1">
        <a:lumMod val="65000"/>
        <a:lumOff val="35000"/>
      </a:schemeClr>
    </cs:fontRef>
    <cs:spPr bwMode="auto">
      <a:prstGeom prst="rect">
        <a:avLst/>
      </a:prstGeom>
      <a:solidFill>
        <a:schemeClr val="lt1"/>
      </a:solidFill>
      <a:ln>
        <a:solidFill>
          <a:schemeClr val="dk1">
            <a:lumMod val="25000"/>
            <a:lumOff val="75000"/>
          </a:schemeClr>
        </a:solidFill>
      </a:ln>
    </cs:spPr>
    <cs:defRPr sz="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bwMode="auto">
      <a:prstGeom prst="rect">
        <a:avLst/>
      </a:prstGeom>
      <a:ln w="28575" cap="rnd">
        <a:solidFill>
          <a:schemeClr val="phClr"/>
        </a:solidFill>
        <a:round/>
      </a:ln>
    </cs:spPr>
  </cs:dataPointLine>
  <cs:dataPointMarker>
    <cs:lnRef idx="0">
      <cs:styleClr val="auto"/>
    </cs:lnRef>
    <cs:fillRef idx="1">
      <cs:styleClr val="auto"/>
    </cs:fillRef>
    <cs:effectRef idx="0"/>
    <cs:fontRef idx="minor">
      <a:schemeClr val="tx1"/>
    </cs:fontRef>
    <cs:spPr bwMode="auto">
      <a:prstGeom prst="rect">
        <a:avLst/>
      </a:prstGeom>
      <a:ln w="9525">
        <a:solidFill>
          <a:schemeClr val="phClr"/>
        </a:solidFill>
      </a:ln>
    </cs:spPr>
  </cs:dataPointMarker>
  <cs:dataPointMarkerLayout/>
  <cs:dataPointWireframe>
    <cs:lnRef idx="0">
      <cs:styleClr val="auto"/>
    </cs:lnRef>
    <cs:fillRef idx="1"/>
    <cs:effectRef idx="0"/>
    <cs:fontRef idx="minor">
      <a:schemeClr val="tx1"/>
    </cs:fontRef>
    <cs:spPr bwMode="auto">
      <a:prstGeom prst="rect">
        <a:avLst/>
      </a:prstGeom>
      <a:ln w="9525" cap="rnd">
        <a:solidFill>
          <a:schemeClr val="phClr"/>
        </a:solidFill>
        <a:round/>
      </a:ln>
    </cs:spPr>
  </cs:dataPointWireframe>
  <cs:dataTable>
    <cs:lnRef idx="0"/>
    <cs:fillRef idx="0"/>
    <cs:effectRef idx="0"/>
    <cs:fontRef idx="minor">
      <a:schemeClr val="tx1">
        <a:lumMod val="65000"/>
        <a:lumOff val="35000"/>
      </a:schemeClr>
    </cs:fontRef>
    <cs:spPr bwMode="auto">
      <a:prstGeom prst="rect">
        <a:avLst/>
      </a:prstGeom>
      <a:noFill/>
      <a:ln w="9525" cap="flat" cmpd="sng" algn="ctr">
        <a:solidFill>
          <a:schemeClr val="tx1">
            <a:lumMod val="15000"/>
            <a:lumOff val="85000"/>
          </a:schemeClr>
        </a:solidFill>
        <a:round/>
      </a:ln>
    </cs:spPr>
    <cs:defRPr sz="1200"/>
  </cs:dataTable>
  <cs:downBar>
    <cs:lnRef idx="0"/>
    <cs:fillRef idx="0"/>
    <cs:effectRef idx="0"/>
    <cs:fontRef idx="minor">
      <a:schemeClr val="tx1"/>
    </cs:fontRef>
    <cs:spPr bwMode="auto">
      <a:prstGeom prst="rect">
        <a:avLst/>
      </a:prstGeom>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bwMode="auto">
      <a:prstGeom prst="rect">
        <a:avLst/>
      </a:prstGeom>
      <a:ln w="9525" cap="flat" cmpd="sng" algn="ctr">
        <a:solidFill>
          <a:schemeClr val="tx1">
            <a:lumMod val="35000"/>
            <a:lumOff val="65000"/>
          </a:schemeClr>
        </a:solidFill>
        <a:round/>
      </a:ln>
    </cs:spPr>
  </cs:dropLine>
  <cs:errorBar>
    <cs:lnRef idx="0"/>
    <cs:fillRef idx="0"/>
    <cs:effectRef idx="0"/>
    <cs:fontRef idx="minor">
      <a:schemeClr val="tx1"/>
    </cs:fontRef>
    <cs:spPr bwMode="auto">
      <a:prstGeom prst="rect">
        <a:avLst/>
      </a:prstGeom>
      <a:ln w="9525" cap="flat" cmpd="sng" algn="ctr">
        <a:solidFill>
          <a:schemeClr val="tx1">
            <a:lumMod val="65000"/>
            <a:lumOff val="35000"/>
          </a:schemeClr>
        </a:solidFill>
        <a:round/>
      </a:ln>
    </cs:spPr>
  </cs:errorBar>
  <cs:floor>
    <cs:lnRef idx="0"/>
    <cs:fillRef idx="0"/>
    <cs:effectRef idx="0"/>
    <cs:fontRef idx="minor">
      <a:schemeClr val="tx1"/>
    </cs:fontRef>
    <cs:spPr bwMode="auto">
      <a:prstGeom prst="rect">
        <a:avLst/>
      </a:prstGeom>
      <a:noFill/>
      <a:ln>
        <a:noFill/>
      </a:ln>
    </cs:spPr>
  </cs:floor>
  <cs:gridlineMajor>
    <cs:lnRef idx="0"/>
    <cs:fillRef idx="0"/>
    <cs:effectRef idx="0"/>
    <cs:fontRef idx="minor">
      <a:schemeClr val="tx1"/>
    </cs:fontRef>
    <cs:spPr bwMode="auto">
      <a:prstGeom prst="rect">
        <a:avLst/>
      </a:prstGeom>
      <a:ln w="9525" cap="flat" cmpd="sng" algn="ctr">
        <a:solidFill>
          <a:schemeClr val="tx1">
            <a:lumMod val="15000"/>
            <a:lumOff val="85000"/>
          </a:schemeClr>
        </a:solidFill>
        <a:round/>
      </a:ln>
    </cs:spPr>
  </cs:gridlineMajor>
  <cs:gridlineMinor>
    <cs:lnRef idx="0"/>
    <cs:fillRef idx="0"/>
    <cs:effectRef idx="0"/>
    <cs:fontRef idx="minor">
      <a:schemeClr val="tx1"/>
    </cs:fontRef>
    <cs:spPr bwMode="auto">
      <a:prstGeom prst="rect">
        <a:avLst/>
      </a:prstGeom>
      <a:ln w="9525" cap="flat" cmpd="sng" algn="ctr">
        <a:solidFill>
          <a:schemeClr val="tx1">
            <a:lumMod val="5000"/>
            <a:lumOff val="95000"/>
          </a:schemeClr>
        </a:solidFill>
        <a:round/>
      </a:ln>
    </cs:spPr>
  </cs:gridlineMinor>
  <cs:hiLoLine>
    <cs:lnRef idx="0"/>
    <cs:fillRef idx="0"/>
    <cs:effectRef idx="0"/>
    <cs:fontRef idx="minor">
      <a:schemeClr val="tx1"/>
    </cs:fontRef>
    <cs:spPr bwMode="auto">
      <a:prstGeom prst="rect">
        <a:avLst/>
      </a:prstGeom>
      <a:ln w="9525" cap="flat" cmpd="sng" algn="ctr">
        <a:solidFill>
          <a:schemeClr val="tx1">
            <a:lumMod val="50000"/>
            <a:lumOff val="50000"/>
          </a:schemeClr>
        </a:solidFill>
        <a:round/>
      </a:ln>
    </cs:spPr>
  </cs:hiLoLine>
  <cs:leaderLine>
    <cs:lnRef idx="0"/>
    <cs:fillRef idx="0"/>
    <cs:effectRef idx="0"/>
    <cs:fontRef idx="minor">
      <a:schemeClr val="tx1"/>
    </cs:fontRef>
    <cs:spPr bwMode="auto">
      <a:prstGeom prst="rect">
        <a:avLst/>
      </a:prstGeom>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tx1">
        <a:lumMod val="65000"/>
        <a:lumOff val="35000"/>
      </a:schemeClr>
    </cs:fontRef>
    <cs:defRPr sz="1200"/>
  </cs:seriesAxis>
  <cs:seriesLine>
    <cs:lnRef idx="0"/>
    <cs:fillRef idx="0"/>
    <cs:effectRef idx="0"/>
    <cs:fontRef idx="minor">
      <a:schemeClr val="tx1"/>
    </cs:fontRef>
    <cs:spPr bwMode="auto">
      <a:prstGeom prst="rect">
        <a:avLst/>
      </a:prstGeom>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50" b="0" spc="0"/>
  </cs:title>
  <cs:trendline>
    <cs:lnRef idx="0">
      <cs:styleClr val="auto"/>
    </cs:lnRef>
    <cs:fillRef idx="0"/>
    <cs:effectRef idx="0"/>
    <cs:fontRef idx="minor">
      <a:schemeClr val="tx1"/>
    </cs:fontRef>
    <cs:spPr bwMode="auto">
      <a:prstGeom prst="rect">
        <a:avLst/>
      </a:prstGeom>
      <a:ln w="19050" cap="rnd">
        <a:solidFill>
          <a:schemeClr val="phClr"/>
        </a:solidFill>
        <a:prstDash val="sysDot"/>
      </a:ln>
    </cs:spPr>
  </cs:trendline>
  <cs:trendlineLabel>
    <cs:lnRef idx="0"/>
    <cs:fillRef idx="0"/>
    <cs:effectRef idx="0"/>
    <cs:fontRef idx="minor">
      <a:schemeClr val="tx1">
        <a:lumMod val="65000"/>
        <a:lumOff val="35000"/>
      </a:schemeClr>
    </cs:fontRef>
    <cs:defRPr sz="1200"/>
  </cs:trendlineLabel>
  <cs:upBar>
    <cs:lnRef idx="0"/>
    <cs:fillRef idx="0"/>
    <cs:effectRef idx="0"/>
    <cs:fontRef idx="minor">
      <a:schemeClr val="tx1"/>
    </cs:fontRef>
    <cs:spPr bwMode="auto">
      <a:prstGeom prst="rect">
        <a:avLst/>
      </a:prstGeom>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200"/>
  </cs:valueAxis>
  <cs:wall>
    <cs:lnRef idx="0"/>
    <cs:fillRef idx="0"/>
    <cs:effectRef idx="0"/>
    <cs:fontRef idx="minor">
      <a:schemeClr val="tx1"/>
    </cs:fontRef>
    <cs:spPr bwMode="auto">
      <a:prstGeom prst="rect">
        <a:avLst/>
      </a:prstGeom>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62B3FBE-92AA-E043-CDE5-264F3BF0FDBE}"/>
              </a:ext>
            </a:extLst>
          </p:cNvPr>
          <p:cNvSpPr>
            <a:spLocks noGrp="1"/>
          </p:cNvSpPr>
          <p:nvPr>
            <p:ph type="sldNum" sz="quarter" idx="3"/>
          </p:nvPr>
        </p:nvSpPr>
        <p:spPr>
          <a:xfrm>
            <a:off x="4143375" y="9120188"/>
            <a:ext cx="3170238" cy="481012"/>
          </a:xfrm>
          <a:prstGeom prst="rect">
            <a:avLst/>
          </a:prstGeom>
        </p:spPr>
        <p:txBody>
          <a:bodyPr vert="horz" lIns="91440" tIns="45720" rIns="91440" bIns="45720" rtlCol="0" anchor="b"/>
          <a:lstStyle>
            <a:lvl1pPr algn="r">
              <a:defRPr sz="1200"/>
            </a:lvl1pPr>
          </a:lstStyle>
          <a:p>
            <a:fld id="{AE0E13BE-8FB4-4464-A011-749EAAD53AB8}" type="slidenum">
              <a:rPr lang="en-US" smtClean="0"/>
              <a:t>‹#›</a:t>
            </a:fld>
            <a:endParaRPr 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3024" userDrawn="1">
          <p15:clr>
            <a:srgbClr val="F26B43"/>
          </p15:clr>
        </p15:guide>
        <p15:guide id="2" pos="2304"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extLst>
      <p:ext uri="{BB962C8B-B14F-4D97-AF65-F5344CB8AC3E}">
        <p14:creationId xmlns:p14="http://schemas.microsoft.com/office/powerpoint/2010/main" val="27071413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a:extLst>
              <a:ext uri="{FF2B5EF4-FFF2-40B4-BE49-F238E27FC236}">
                <a16:creationId xmlns:a16="http://schemas.microsoft.com/office/drawing/2014/main" id="{57C017C7-DD01-4F77-AB2E-C2B7D560993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B978B31-E2A9-42F9-87A7-58A14B1A990D}"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9939" name="Rectangle 2">
            <a:extLst>
              <a:ext uri="{FF2B5EF4-FFF2-40B4-BE49-F238E27FC236}">
                <a16:creationId xmlns:a16="http://schemas.microsoft.com/office/drawing/2014/main" id="{E167D70B-CFD7-426A-A2D6-6BEF492415E3}"/>
              </a:ext>
            </a:extLst>
          </p:cNvPr>
          <p:cNvSpPr>
            <a:spLocks noGrp="1" noRot="1" noChangeAspect="1" noChangeArrowheads="1" noTextEdit="1"/>
          </p:cNvSpPr>
          <p:nvPr>
            <p:ph type="sldImg"/>
          </p:nvPr>
        </p:nvSpPr>
        <p:spPr>
          <a:xfrm>
            <a:off x="457200" y="720725"/>
            <a:ext cx="6400800" cy="3600450"/>
          </a:xfrm>
          <a:ln/>
        </p:spPr>
      </p:sp>
      <p:sp>
        <p:nvSpPr>
          <p:cNvPr id="39940" name="Rectangle 3">
            <a:extLst>
              <a:ext uri="{FF2B5EF4-FFF2-40B4-BE49-F238E27FC236}">
                <a16:creationId xmlns:a16="http://schemas.microsoft.com/office/drawing/2014/main" id="{3EDB4D75-9418-4DA4-9621-498D9ED4AAE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This slide lists the faculty who were involved in the production of these slides.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a:extLst>
              <a:ext uri="{FF2B5EF4-FFF2-40B4-BE49-F238E27FC236}">
                <a16:creationId xmlns:a16="http://schemas.microsoft.com/office/drawing/2014/main" id="{CAF30B11-B7C5-4E9C-AF82-16E89F5ABDA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95A9CD1-378D-4C9F-981C-DD7277607FDE}"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4035" name="Rectangle 2">
            <a:extLst>
              <a:ext uri="{FF2B5EF4-FFF2-40B4-BE49-F238E27FC236}">
                <a16:creationId xmlns:a16="http://schemas.microsoft.com/office/drawing/2014/main" id="{506BD754-E9FF-4408-A6CB-AAAEAE4EC093}"/>
              </a:ext>
            </a:extLst>
          </p:cNvPr>
          <p:cNvSpPr>
            <a:spLocks noGrp="1" noRot="1" noChangeAspect="1" noChangeArrowheads="1" noTextEdit="1"/>
          </p:cNvSpPr>
          <p:nvPr>
            <p:ph type="sldImg"/>
          </p:nvPr>
        </p:nvSpPr>
        <p:spPr>
          <a:xfrm>
            <a:off x="457200" y="720725"/>
            <a:ext cx="6400800" cy="3600450"/>
          </a:xfrm>
          <a:ln/>
        </p:spPr>
      </p:sp>
      <p:sp>
        <p:nvSpPr>
          <p:cNvPr id="44036" name="Rectangle 3">
            <a:extLst>
              <a:ext uri="{FF2B5EF4-FFF2-40B4-BE49-F238E27FC236}">
                <a16:creationId xmlns:a16="http://schemas.microsoft.com/office/drawing/2014/main" id="{2FC876EC-1F6F-462C-B502-B2110DCD396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This slide lists the disclosure information of the faculty and staff involved in the development of these slides.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HAE, hereditary angioedema.</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1111161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LS, least squares.</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20795594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GGT, </a:t>
            </a:r>
            <a:r>
              <a:rPr lang="el-GR" i="1" dirty="0"/>
              <a:t>γ</a:t>
            </a:r>
            <a:r>
              <a:rPr lang="en-US" i="1" dirty="0"/>
              <a:t>-glutamyltransferase; TEAE, treatment-emergent adverse event. </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34359325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EADF35-88E9-5E31-9541-9901D65B18E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BB1428A-2FFE-E9DC-A4DC-837C8CBC48B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73C5EFE-C33E-3F57-7947-3D5EC6240CDD}"/>
              </a:ext>
            </a:extLst>
          </p:cNvPr>
          <p:cNvSpPr>
            <a:spLocks noGrp="1"/>
          </p:cNvSpPr>
          <p:nvPr>
            <p:ph type="body" idx="1"/>
          </p:nvPr>
        </p:nvSpPr>
        <p:spPr/>
        <p:txBody>
          <a:bodyPr/>
          <a:lstStyle/>
          <a:p>
            <a:r>
              <a:rPr lang="en-US" i="1" dirty="0"/>
              <a:t>HAE, hereditary angioedema; TEAE, treatment-emergent adverse event. </a:t>
            </a:r>
          </a:p>
        </p:txBody>
      </p:sp>
      <p:sp>
        <p:nvSpPr>
          <p:cNvPr id="4" name="Slide Number Placeholder 3">
            <a:extLst>
              <a:ext uri="{FF2B5EF4-FFF2-40B4-BE49-F238E27FC236}">
                <a16:creationId xmlns:a16="http://schemas.microsoft.com/office/drawing/2014/main" id="{2D248CF5-5BC6-64E0-E3E8-5434C630B208}"/>
              </a:ext>
            </a:extLst>
          </p:cNvPr>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25496064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1" u="none" strike="noStrike" kern="1200" cap="none" spc="0" normalizeH="0" baseline="0" noProof="0" dirty="0">
                <a:ln>
                  <a:noFill/>
                </a:ln>
                <a:solidFill>
                  <a:srgbClr val="000000"/>
                </a:solidFill>
                <a:effectLst/>
                <a:uLnTx/>
                <a:uFillTx/>
                <a:latin typeface="Arial" charset="0"/>
                <a:ea typeface="+mn-ea"/>
                <a:cs typeface="+mn-cs"/>
              </a:rPr>
              <a:t>HAE, hereditary angioedema</a:t>
            </a:r>
            <a:r>
              <a:rPr lang="en-US" i="1" dirty="0"/>
              <a:t>; OLE, open-label extension; QoL, quality of life; RCT, randomized, controlled trial. </a:t>
            </a:r>
          </a:p>
          <a:p>
            <a:endParaRPr lang="en-US" i="1" dirty="0"/>
          </a:p>
          <a:p>
            <a:r>
              <a:rPr kumimoji="0" lang="en-GB"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Those who were attack free during the fixed and flexible dosing periods could switch from q4w to q8w. </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18114578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1" u="none" strike="noStrike" kern="1200" cap="none" spc="0" normalizeH="0" baseline="0" noProof="0" dirty="0">
                <a:ln>
                  <a:noFill/>
                </a:ln>
                <a:solidFill>
                  <a:srgbClr val="000000"/>
                </a:solidFill>
                <a:effectLst/>
                <a:uLnTx/>
                <a:uFillTx/>
                <a:latin typeface="Arial" charset="0"/>
                <a:ea typeface="+mn-ea"/>
                <a:cs typeface="+mn-cs"/>
              </a:rPr>
              <a:t>AE-QoL, Angioedema Quality of Life Questionnaire; HAE, hereditary angioedema; OLE, open-label extension; TEAE, treatment-emergent adverse event.</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22086775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AE-QoL, Angioedema Quality of Life Questionnaire; HAE, hereditary angioedema; SAE, serious adverse event; TEAE, treatment-emergent adverse event. </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11</a:t>
            </a:fld>
            <a:endParaRPr lang="en-US" altLang="en-US" dirty="0"/>
          </a:p>
        </p:txBody>
      </p:sp>
    </p:spTree>
    <p:extLst>
      <p:ext uri="{BB962C8B-B14F-4D97-AF65-F5344CB8AC3E}">
        <p14:creationId xmlns:p14="http://schemas.microsoft.com/office/powerpoint/2010/main" val="9765657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AE-QoL, Angioedema Quality of Life Questionnaire; HAE, hereditary angioedema; OLE, open-label extension. </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12</a:t>
            </a:fld>
            <a:endParaRPr lang="en-US" altLang="en-US" dirty="0"/>
          </a:p>
        </p:txBody>
      </p:sp>
    </p:spTree>
    <p:extLst>
      <p:ext uri="{BB962C8B-B14F-4D97-AF65-F5344CB8AC3E}">
        <p14:creationId xmlns:p14="http://schemas.microsoft.com/office/powerpoint/2010/main" val="21510140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FXIIa, activated factor XII; HAE, hereditary angioedema; HAE-C1-INH, HAE with C1 inhibitor deficiency or dysfunction; mAb, monoclonal antibody; OLE, open-label extension.</a:t>
            </a:r>
          </a:p>
          <a:p>
            <a:endParaRPr lang="en-US" i="1" dirty="0"/>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*Newly enrolled patients received one 400 mg SC loading dose as their first dose; †Patients may use acute on-demand therapy to treat emerging HAE attacks if the medication has previously been shown to be effective.</a:t>
            </a:r>
          </a:p>
          <a:p>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13</a:t>
            </a:fld>
            <a:endParaRPr lang="en-US" altLang="en-US" dirty="0"/>
          </a:p>
        </p:txBody>
      </p:sp>
    </p:spTree>
    <p:extLst>
      <p:ext uri="{BB962C8B-B14F-4D97-AF65-F5344CB8AC3E}">
        <p14:creationId xmlns:p14="http://schemas.microsoft.com/office/powerpoint/2010/main" val="14430272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800" i="1" dirty="0"/>
              <a:t>HAE, hereditary angioedema; HAE-nC1-INH, HAE with normal C1 inhibitor; IQR, interquartile range; SD, standard deviation.</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14</a:t>
            </a:fld>
            <a:endParaRPr lang="en-US" altLang="en-US" dirty="0"/>
          </a:p>
        </p:txBody>
      </p:sp>
    </p:spTree>
    <p:extLst>
      <p:ext uri="{BB962C8B-B14F-4D97-AF65-F5344CB8AC3E}">
        <p14:creationId xmlns:p14="http://schemas.microsoft.com/office/powerpoint/2010/main" val="16923363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HAE, hereditary angioedema.</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15</a:t>
            </a:fld>
            <a:endParaRPr lang="en-US" altLang="en-US" dirty="0"/>
          </a:p>
        </p:txBody>
      </p:sp>
    </p:spTree>
    <p:extLst>
      <p:ext uri="{BB962C8B-B14F-4D97-AF65-F5344CB8AC3E}">
        <p14:creationId xmlns:p14="http://schemas.microsoft.com/office/powerpoint/2010/main" val="30450232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sz="800" i="1" dirty="0"/>
              <a:t>EoT, end of treatment; HAE, hereditary angioedema; IQR, interquartile range; NE, not estimable.​</a:t>
            </a:r>
          </a:p>
          <a:p>
            <a:pPr>
              <a:defRPr/>
            </a:pPr>
            <a:endParaRPr lang="en-US"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16</a:t>
            </a:fld>
            <a:endParaRPr lang="en-US" altLang="en-US" dirty="0"/>
          </a:p>
        </p:txBody>
      </p:sp>
    </p:spTree>
    <p:extLst>
      <p:ext uri="{BB962C8B-B14F-4D97-AF65-F5344CB8AC3E}">
        <p14:creationId xmlns:p14="http://schemas.microsoft.com/office/powerpoint/2010/main" val="8551087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0" lang="en-US" sz="800" b="0" i="1" u="none" strike="noStrike" kern="1200" cap="none" spc="0" normalizeH="0" baseline="0" noProof="0" dirty="0">
                <a:ln>
                  <a:noFill/>
                </a:ln>
                <a:solidFill>
                  <a:srgbClr val="000000"/>
                </a:solidFill>
                <a:effectLst/>
                <a:uLnTx/>
                <a:uFillTx/>
                <a:latin typeface="Arial" charset="0"/>
                <a:ea typeface="+mn-ea"/>
                <a:cs typeface="+mn-cs"/>
              </a:rPr>
              <a:t>HAE, hereditary angioedema; </a:t>
            </a:r>
            <a:r>
              <a:rPr lang="en-US" sz="1200" i="1" dirty="0"/>
              <a:t>IQR, interquartile range.</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17</a:t>
            </a:fld>
            <a:endParaRPr lang="en-US" altLang="en-US" dirty="0"/>
          </a:p>
        </p:txBody>
      </p:sp>
    </p:spTree>
    <p:extLst>
      <p:ext uri="{BB962C8B-B14F-4D97-AF65-F5344CB8AC3E}">
        <p14:creationId xmlns:p14="http://schemas.microsoft.com/office/powerpoint/2010/main" val="324225882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00" i="1" dirty="0"/>
              <a:t>AESI, adverse event of special interest; </a:t>
            </a:r>
            <a:r>
              <a:rPr kumimoji="0" lang="en-US" sz="800" b="0" i="1" u="none" strike="noStrike" kern="1200" cap="none" spc="0" normalizeH="0" baseline="0" noProof="0" dirty="0">
                <a:ln>
                  <a:noFill/>
                </a:ln>
                <a:solidFill>
                  <a:srgbClr val="000000"/>
                </a:solidFill>
                <a:effectLst/>
                <a:uLnTx/>
                <a:uFillTx/>
                <a:latin typeface="Arial" charset="0"/>
                <a:ea typeface="+mn-ea"/>
                <a:cs typeface="+mn-cs"/>
              </a:rPr>
              <a:t>HAE, hereditary angioedema; SAE, serous adverse event; TEAE, treatment-emergent adverse event; URTI, upper respiratory tract infection.</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18</a:t>
            </a:fld>
            <a:endParaRPr lang="en-US" altLang="en-US" dirty="0"/>
          </a:p>
        </p:txBody>
      </p:sp>
    </p:spTree>
    <p:extLst>
      <p:ext uri="{BB962C8B-B14F-4D97-AF65-F5344CB8AC3E}">
        <p14:creationId xmlns:p14="http://schemas.microsoft.com/office/powerpoint/2010/main" val="284951763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HAE, hereditary angioedema; TEAE, treatment-emergent adverse event.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19</a:t>
            </a:fld>
            <a:endParaRPr lang="en-US" altLang="en-US" dirty="0"/>
          </a:p>
        </p:txBody>
      </p:sp>
    </p:spTree>
    <p:extLst>
      <p:ext uri="{BB962C8B-B14F-4D97-AF65-F5344CB8AC3E}">
        <p14:creationId xmlns:p14="http://schemas.microsoft.com/office/powerpoint/2010/main" val="156104294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0" lang="en-US" sz="800" b="0" i="1" u="none" strike="noStrike" kern="1200" cap="none" spc="0" normalizeH="0" baseline="0" noProof="0" dirty="0">
                <a:ln>
                  <a:noFill/>
                </a:ln>
                <a:solidFill>
                  <a:srgbClr val="000000"/>
                </a:solidFill>
                <a:effectLst/>
                <a:uLnTx/>
                <a:uFillTx/>
                <a:latin typeface="Arial" charset="0"/>
                <a:ea typeface="+mn-ea"/>
                <a:cs typeface="+mn-cs"/>
              </a:rPr>
              <a:t>HAE, hereditary angioedema; mAb, monoclonal antibody; TEAE, treatment-emergent adverse event.</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20</a:t>
            </a:fld>
            <a:endParaRPr lang="en-US" altLang="en-US" dirty="0"/>
          </a:p>
        </p:txBody>
      </p:sp>
    </p:spTree>
    <p:extLst>
      <p:ext uri="{BB962C8B-B14F-4D97-AF65-F5344CB8AC3E}">
        <p14:creationId xmlns:p14="http://schemas.microsoft.com/office/powerpoint/2010/main" val="343699723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0" lang="en-US" sz="800" b="0" i="1" u="none" strike="noStrike" kern="1200" cap="none" spc="0" normalizeH="0" baseline="0" noProof="0" dirty="0">
                <a:ln>
                  <a:noFill/>
                </a:ln>
                <a:solidFill>
                  <a:srgbClr val="000000"/>
                </a:solidFill>
                <a:effectLst/>
                <a:uLnTx/>
                <a:uFillTx/>
                <a:latin typeface="Arial" charset="0"/>
                <a:ea typeface="+mn-ea"/>
                <a:cs typeface="+mn-cs"/>
              </a:rPr>
              <a:t>FAS, full analysis set; HAE, hereditary angioedema; SD, standard deviation.</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21</a:t>
            </a:fld>
            <a:endParaRPr lang="en-US" altLang="en-US" dirty="0"/>
          </a:p>
        </p:txBody>
      </p:sp>
    </p:spTree>
    <p:extLst>
      <p:ext uri="{BB962C8B-B14F-4D97-AF65-F5344CB8AC3E}">
        <p14:creationId xmlns:p14="http://schemas.microsoft.com/office/powerpoint/2010/main" val="167413083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800" b="0" i="1" u="none" strike="noStrike" kern="1200" cap="none" spc="0" normalizeH="0" baseline="0" noProof="0" dirty="0">
                <a:ln>
                  <a:noFill/>
                </a:ln>
                <a:solidFill>
                  <a:srgbClr val="000000"/>
                </a:solidFill>
                <a:effectLst/>
                <a:uLnTx/>
                <a:uFillTx/>
                <a:latin typeface="Arial" charset="0"/>
                <a:ea typeface="+mn-ea"/>
                <a:cs typeface="+mn-cs"/>
              </a:rPr>
              <a:t>HAE, hereditary angioedema; </a:t>
            </a:r>
            <a:r>
              <a:rPr lang="en-US" i="1" dirty="0"/>
              <a:t>IRR, incident rate ratio.</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22</a:t>
            </a:fld>
            <a:endParaRPr lang="en-US" altLang="en-US" dirty="0"/>
          </a:p>
        </p:txBody>
      </p:sp>
    </p:spTree>
    <p:extLst>
      <p:ext uri="{BB962C8B-B14F-4D97-AF65-F5344CB8AC3E}">
        <p14:creationId xmlns:p14="http://schemas.microsoft.com/office/powerpoint/2010/main" val="94995626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TEAE, treatment-emergent adverse event. </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23</a:t>
            </a:fld>
            <a:endParaRPr lang="en-US" altLang="en-US" dirty="0"/>
          </a:p>
        </p:txBody>
      </p:sp>
    </p:spTree>
    <p:extLst>
      <p:ext uri="{BB962C8B-B14F-4D97-AF65-F5344CB8AC3E}">
        <p14:creationId xmlns:p14="http://schemas.microsoft.com/office/powerpoint/2010/main" val="427859582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HAE, hereditary angioedema; SAE, serious adverse event; TEAE, treatment-emergent adverse event.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24</a:t>
            </a:fld>
            <a:endParaRPr lang="en-US" altLang="en-US" dirty="0"/>
          </a:p>
        </p:txBody>
      </p:sp>
    </p:spTree>
    <p:extLst>
      <p:ext uri="{BB962C8B-B14F-4D97-AF65-F5344CB8AC3E}">
        <p14:creationId xmlns:p14="http://schemas.microsoft.com/office/powerpoint/2010/main" val="174752738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HAE, hereditary angioedema.</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25</a:t>
            </a:fld>
            <a:endParaRPr lang="en-US" altLang="en-US" dirty="0"/>
          </a:p>
        </p:txBody>
      </p:sp>
    </p:spTree>
    <p:extLst>
      <p:ext uri="{BB962C8B-B14F-4D97-AF65-F5344CB8AC3E}">
        <p14:creationId xmlns:p14="http://schemas.microsoft.com/office/powerpoint/2010/main" val="175047778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IRR, incident rate ratio; TEAE, treatment-emergent adverse event.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26</a:t>
            </a:fld>
            <a:endParaRPr lang="en-US" altLang="en-US" dirty="0"/>
          </a:p>
        </p:txBody>
      </p:sp>
    </p:spTree>
    <p:extLst>
      <p:ext uri="{BB962C8B-B14F-4D97-AF65-F5344CB8AC3E}">
        <p14:creationId xmlns:p14="http://schemas.microsoft.com/office/powerpoint/2010/main" val="341691869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HAE, hereditary angioedema; TEAE, treatment-emergent adverse event.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27</a:t>
            </a:fld>
            <a:endParaRPr lang="en-US" altLang="en-US" dirty="0"/>
          </a:p>
        </p:txBody>
      </p:sp>
    </p:spTree>
    <p:extLst>
      <p:ext uri="{BB962C8B-B14F-4D97-AF65-F5344CB8AC3E}">
        <p14:creationId xmlns:p14="http://schemas.microsoft.com/office/powerpoint/2010/main" val="205441968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800" i="1" dirty="0"/>
              <a:t>HAE, hereditary angioedema; HAE-C1-INH, HAE with C1 inhibitor deficiency or dysfunction; PBO, placebo; PGI-C, Patient Global Impression of Change; SEB, sebetralstat; Tx, treatment.</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28</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6971836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800" i="1" dirty="0"/>
              <a:t>HAE, hereditary angioedema; HAE-C1-INH, HAE with C1 inhibitor deficiency or dysfunction; tx, treatment.</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29</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66977989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30</a:t>
            </a:fld>
            <a:endParaRPr lang="en-US" altLang="en-US" dirty="0"/>
          </a:p>
        </p:txBody>
      </p:sp>
    </p:spTree>
    <p:extLst>
      <p:ext uri="{BB962C8B-B14F-4D97-AF65-F5344CB8AC3E}">
        <p14:creationId xmlns:p14="http://schemas.microsoft.com/office/powerpoint/2010/main" val="335378922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31</a:t>
            </a:fld>
            <a:endParaRPr lang="en-US" altLang="en-US" dirty="0"/>
          </a:p>
        </p:txBody>
      </p:sp>
    </p:spTree>
    <p:extLst>
      <p:ext uri="{BB962C8B-B14F-4D97-AF65-F5344CB8AC3E}">
        <p14:creationId xmlns:p14="http://schemas.microsoft.com/office/powerpoint/2010/main" val="123983905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800" i="1" dirty="0"/>
              <a:t>TEAE, treatment-emergent adverse event; tx, treatment. </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26800384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HAE, hereditary angioedema; TEAE, treatment-emergent adverse event.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33</a:t>
            </a:fld>
            <a:endParaRPr lang="en-US" altLang="en-US" dirty="0"/>
          </a:p>
        </p:txBody>
      </p:sp>
    </p:spTree>
    <p:extLst>
      <p:ext uri="{BB962C8B-B14F-4D97-AF65-F5344CB8AC3E}">
        <p14:creationId xmlns:p14="http://schemas.microsoft.com/office/powerpoint/2010/main" val="275575904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34</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p>
        </p:txBody>
      </p:sp>
      <p:sp>
        <p:nvSpPr>
          <p:cNvPr id="8" name="Rectangle 7">
            <a:extLst>
              <a:ext uri="{FF2B5EF4-FFF2-40B4-BE49-F238E27FC236}">
                <a16:creationId xmlns:a16="http://schemas.microsoft.com/office/drawing/2014/main" id="{02294B36-D511-4E23-A768-EAFA149B5CC7}"/>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p>
        </p:txBody>
      </p:sp>
      <p:pic>
        <p:nvPicPr>
          <p:cNvPr id="11" name="Picture 10">
            <a:extLst>
              <a:ext uri="{FF2B5EF4-FFF2-40B4-BE49-F238E27FC236}">
                <a16:creationId xmlns:a16="http://schemas.microsoft.com/office/drawing/2014/main" id="{D2C404A3-49E3-6AE3-6316-79D1DE70A53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16132" y="244938"/>
            <a:ext cx="1681179" cy="896629"/>
          </a:xfrm>
          <a:prstGeom prst="rect">
            <a:avLst/>
          </a:prstGeom>
        </p:spPr>
      </p:pic>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 name="Group 3">
            <a:extLst>
              <a:ext uri="{FF2B5EF4-FFF2-40B4-BE49-F238E27FC236}">
                <a16:creationId xmlns:a16="http://schemas.microsoft.com/office/drawing/2014/main" id="{9778E9B7-4949-28BD-165C-8A19BAED805F}"/>
              </a:ext>
            </a:extLst>
          </p:cNvPr>
          <p:cNvGrpSpPr/>
          <p:nvPr userDrawn="1"/>
        </p:nvGrpSpPr>
        <p:grpSpPr>
          <a:xfrm>
            <a:off x="8869472" y="6298815"/>
            <a:ext cx="2877113" cy="394353"/>
            <a:chOff x="8869472" y="6298815"/>
            <a:chExt cx="2877113" cy="394353"/>
          </a:xfrm>
        </p:grpSpPr>
        <p:pic>
          <p:nvPicPr>
            <p:cNvPr id="5" name="Picture 4">
              <a:extLst>
                <a:ext uri="{FF2B5EF4-FFF2-40B4-BE49-F238E27FC236}">
                  <a16:creationId xmlns:a16="http://schemas.microsoft.com/office/drawing/2014/main" id="{7E6E1A95-6077-6510-20C5-471AD5466E4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6" name="Rectangle 5">
              <a:extLst>
                <a:ext uri="{FF2B5EF4-FFF2-40B4-BE49-F238E27FC236}">
                  <a16:creationId xmlns:a16="http://schemas.microsoft.com/office/drawing/2014/main" id="{0C6C0729-2E40-00EB-212A-99D70594C81B}"/>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41A963A4-9BB1-F8FF-4636-271CB689843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482E1199-B50F-0114-1C29-82C8B63ED0EB}"/>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7F4C4F00-A86F-1C51-F733-91E92FCA18B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8" name="Rectangle 7">
              <a:extLst>
                <a:ext uri="{FF2B5EF4-FFF2-40B4-BE49-F238E27FC236}">
                  <a16:creationId xmlns:a16="http://schemas.microsoft.com/office/drawing/2014/main" id="{D20CF191-AD96-1DB9-DF2E-4B2B4833E87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5FB0C27F-8158-D95C-0270-6C5A18C09C1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1715040-51BB-5EAD-7551-4E1CFE3430F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C850B323-4A45-FF99-0514-1788CD0017E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71FCB4C5-8216-244E-3D93-41E212F40457}"/>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7CB3AFF3-C9AF-6406-A52C-986F17667A3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8BE472F0-4C6A-6FBF-3D23-4A0861C31415}"/>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103A659D-6BF1-8E0D-2D7B-19BCEFEA43F4}"/>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335B2744-BE30-7F59-641C-E8EE271BFEC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E061F54A-476D-1E85-D460-3390FD49765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E31A8939-5D7B-DDA0-442D-AFC6D9C41D0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3305802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userDrawn="1">
          <p15:clr>
            <a:srgbClr val="F26B43"/>
          </p15:clr>
        </p15:guide>
        <p15:guide id="2" pos="452" userDrawn="1">
          <p15:clr>
            <a:srgbClr val="F26B43"/>
          </p15:clr>
        </p15:guide>
        <p15:guide id="3" orient="horz" pos="1008" userDrawn="1">
          <p15:clr>
            <a:srgbClr val="F26B43"/>
          </p15:clr>
        </p15:guide>
        <p15:guide id="4" orient="horz" pos="4128" userDrawn="1">
          <p15:clr>
            <a:srgbClr val="F26B43"/>
          </p15:clr>
        </p15:guide>
        <p15:guide id="5" orient="horz" pos="3888" userDrawn="1">
          <p15:clr>
            <a:srgbClr val="F26B43"/>
          </p15:clr>
        </p15:guide>
        <p15:guide id="6" orient="horz" pos="4032" userDrawn="1">
          <p15:clr>
            <a:srgbClr val="F26B43"/>
          </p15:clr>
        </p15:guide>
        <p15:guide id="7" pos="312" userDrawn="1">
          <p15:clr>
            <a:srgbClr val="F26B43"/>
          </p15:clr>
        </p15:guide>
        <p15:guide id="8" pos="7248" userDrawn="1">
          <p15:clr>
            <a:srgbClr val="F26B43"/>
          </p15:clr>
        </p15:guide>
        <p15:guide id="9" pos="7416"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chart" Target="../charts/chart2.xml"/></Relationships>
</file>

<file path=ppt/slides/_rels/slide16.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6.xml"/><Relationship Id="rId1" Type="http://schemas.openxmlformats.org/officeDocument/2006/relationships/slideLayout" Target="../slideLayouts/slideLayout3.xml"/><Relationship Id="rId4" Type="http://schemas.openxmlformats.org/officeDocument/2006/relationships/chart" Target="../charts/chart5.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33.xml"/><Relationship Id="rId1" Type="http://schemas.openxmlformats.org/officeDocument/2006/relationships/slideLayout" Target="../slideLayouts/slideLayout13.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7">
            <a:extLst>
              <a:ext uri="{FF2B5EF4-FFF2-40B4-BE49-F238E27FC236}">
                <a16:creationId xmlns:a16="http://schemas.microsoft.com/office/drawing/2014/main" id="{0E81FCD2-40DC-4171-ABA4-037A09681174}"/>
              </a:ext>
            </a:extLst>
          </p:cNvPr>
          <p:cNvSpPr>
            <a:spLocks noGrp="1" noChangeArrowheads="1"/>
          </p:cNvSpPr>
          <p:nvPr>
            <p:ph type="ctrTitle"/>
          </p:nvPr>
        </p:nvSpPr>
        <p:spPr>
          <a:xfrm>
            <a:off x="609600" y="1600200"/>
            <a:ext cx="11264901" cy="2057400"/>
          </a:xfrm>
        </p:spPr>
        <p:txBody>
          <a:bodyPr>
            <a:normAutofit/>
          </a:bodyPr>
          <a:lstStyle/>
          <a:p>
            <a:r>
              <a:rPr lang="en-US" altLang="en-US" dirty="0"/>
              <a:t>Key Updates on Hereditary Angioedema</a:t>
            </a:r>
          </a:p>
        </p:txBody>
      </p:sp>
      <p:sp>
        <p:nvSpPr>
          <p:cNvPr id="2" name="Text Box 19">
            <a:extLst>
              <a:ext uri="{FF2B5EF4-FFF2-40B4-BE49-F238E27FC236}">
                <a16:creationId xmlns:a16="http://schemas.microsoft.com/office/drawing/2014/main" id="{21AEAF7B-6F90-DEF3-D677-1E84F6E6176D}"/>
              </a:ext>
            </a:extLst>
          </p:cNvPr>
          <p:cNvSpPr txBox="1">
            <a:spLocks noChangeArrowheads="1"/>
          </p:cNvSpPr>
          <p:nvPr/>
        </p:nvSpPr>
        <p:spPr bwMode="auto">
          <a:xfrm>
            <a:off x="6201646" y="1227880"/>
            <a:ext cx="587614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a:lnSpc>
                <a:spcPct val="100000"/>
              </a:lnSpc>
              <a:spcBef>
                <a:spcPct val="0"/>
              </a:spcBef>
              <a:spcAft>
                <a:spcPct val="0"/>
              </a:spcAft>
              <a:buClrTx/>
              <a:buFont typeface="Arial" panose="020B0604020202020204" pitchFamily="34" charset="0"/>
              <a:buNone/>
            </a:pPr>
            <a:r>
              <a:rPr lang="en-US" altLang="en-US" sz="1200" b="0" dirty="0">
                <a:solidFill>
                  <a:schemeClr val="bg2"/>
                </a:solidFill>
                <a:latin typeface="Calibri" panose="020F0502020204030204" pitchFamily="34" charset="0"/>
              </a:rPr>
              <a:t>Provided by Clinical Care Options, LLC</a:t>
            </a:r>
          </a:p>
        </p:txBody>
      </p:sp>
      <p:sp>
        <p:nvSpPr>
          <p:cNvPr id="4" name="Text Box 21">
            <a:extLst>
              <a:ext uri="{FF2B5EF4-FFF2-40B4-BE49-F238E27FC236}">
                <a16:creationId xmlns:a16="http://schemas.microsoft.com/office/drawing/2014/main" id="{A6D29F28-60CC-11F0-1F9F-E889444DF065}"/>
              </a:ext>
            </a:extLst>
          </p:cNvPr>
          <p:cNvSpPr txBox="1">
            <a:spLocks noChangeArrowheads="1"/>
          </p:cNvSpPr>
          <p:nvPr/>
        </p:nvSpPr>
        <p:spPr bwMode="auto">
          <a:xfrm>
            <a:off x="407583" y="6364224"/>
            <a:ext cx="546417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buNone/>
            </a:pPr>
            <a:r>
              <a:rPr lang="en-US" sz="1200" b="0" dirty="0">
                <a:solidFill>
                  <a:schemeClr val="bg1"/>
                </a:solidFill>
                <a:latin typeface="Calibri" panose="020F0502020204030204" pitchFamily="34" charset="0"/>
              </a:rPr>
              <a:t>Supported by an educational grant from CSL Behring L.L.C.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5" name="Group 4">
            <a:extLst>
              <a:ext uri="{FF2B5EF4-FFF2-40B4-BE49-F238E27FC236}">
                <a16:creationId xmlns:a16="http://schemas.microsoft.com/office/drawing/2014/main" id="{15802EA0-7066-0FD4-5F06-5D6F9D6AC3C8}"/>
              </a:ext>
            </a:extLst>
          </p:cNvPr>
          <p:cNvGrpSpPr/>
          <p:nvPr/>
        </p:nvGrpSpPr>
        <p:grpSpPr>
          <a:xfrm>
            <a:off x="3841029" y="3434848"/>
            <a:ext cx="4509943" cy="615278"/>
            <a:chOff x="4156075" y="3330939"/>
            <a:chExt cx="4509943" cy="615278"/>
          </a:xfrm>
        </p:grpSpPr>
        <p:sp>
          <p:nvSpPr>
            <p:cNvPr id="6" name="Rectangle 7">
              <a:extLst>
                <a:ext uri="{FF2B5EF4-FFF2-40B4-BE49-F238E27FC236}">
                  <a16:creationId xmlns:a16="http://schemas.microsoft.com/office/drawing/2014/main" id="{8EAEEB68-88FA-4BBC-DD94-42D43C039828}"/>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4"/>
                </a:rPr>
                <a:t>clinicaloptions.com</a:t>
              </a:r>
              <a:endParaRPr lang="en-US" altLang="en-US" sz="2000" b="0" dirty="0">
                <a:solidFill>
                  <a:schemeClr val="bg2"/>
                </a:solidFill>
                <a:latin typeface="Calibri" panose="020F0502020204030204" pitchFamily="34" charset="0"/>
              </a:endParaRPr>
            </a:p>
          </p:txBody>
        </p:sp>
        <p:pic>
          <p:nvPicPr>
            <p:cNvPr id="7" name="Picture 6">
              <a:extLst>
                <a:ext uri="{FF2B5EF4-FFF2-40B4-BE49-F238E27FC236}">
                  <a16:creationId xmlns:a16="http://schemas.microsoft.com/office/drawing/2014/main" id="{0CB2BD58-852D-8A41-2A53-FF439315E243}"/>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extLst>
      <p:ext uri="{BB962C8B-B14F-4D97-AF65-F5344CB8AC3E}">
        <p14:creationId xmlns:p14="http://schemas.microsoft.com/office/powerpoint/2010/main" val="22039445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a:extLst>
              <a:ext uri="{FF2B5EF4-FFF2-40B4-BE49-F238E27FC236}">
                <a16:creationId xmlns:a16="http://schemas.microsoft.com/office/drawing/2014/main" id="{658DFBB6-CC88-48B6-9C93-D0B82C392AEF}"/>
              </a:ext>
            </a:extLst>
          </p:cNvPr>
          <p:cNvSpPr>
            <a:spLocks noGrp="1" noChangeArrowheads="1"/>
          </p:cNvSpPr>
          <p:nvPr>
            <p:ph type="title"/>
          </p:nvPr>
        </p:nvSpPr>
        <p:spPr/>
        <p:txBody>
          <a:bodyPr/>
          <a:lstStyle/>
          <a:p>
            <a:pPr eaLnBrk="1" hangingPunct="1"/>
            <a:r>
              <a:rPr lang="en-US" altLang="en-US" dirty="0"/>
              <a:t>Faculty</a:t>
            </a:r>
          </a:p>
        </p:txBody>
      </p:sp>
      <p:sp>
        <p:nvSpPr>
          <p:cNvPr id="38915" name="Rectangle 3">
            <a:extLst>
              <a:ext uri="{FF2B5EF4-FFF2-40B4-BE49-F238E27FC236}">
                <a16:creationId xmlns:a16="http://schemas.microsoft.com/office/drawing/2014/main" id="{EA720D22-EB1C-493A-8B56-A0FAB8B53180}"/>
              </a:ext>
            </a:extLst>
          </p:cNvPr>
          <p:cNvSpPr>
            <a:spLocks noGrp="1" noChangeArrowheads="1"/>
          </p:cNvSpPr>
          <p:nvPr>
            <p:ph idx="1"/>
          </p:nvPr>
        </p:nvSpPr>
        <p:spPr/>
        <p:txBody>
          <a:bodyPr/>
          <a:lstStyle/>
          <a:p>
            <a:pPr marL="0" indent="0">
              <a:spcBef>
                <a:spcPts val="0"/>
              </a:spcBef>
              <a:spcAft>
                <a:spcPts val="0"/>
              </a:spcAft>
              <a:buNone/>
            </a:pPr>
            <a:r>
              <a:rPr lang="pt-BR" altLang="en-US" b="1" dirty="0">
                <a:solidFill>
                  <a:srgbClr val="E1471D"/>
                </a:solidFill>
              </a:rPr>
              <a:t>Marc Riedl, MD, MS</a:t>
            </a:r>
            <a:br>
              <a:rPr lang="en-US" altLang="en-US" b="1" dirty="0">
                <a:solidFill>
                  <a:schemeClr val="hlink"/>
                </a:solidFill>
              </a:rPr>
            </a:br>
            <a:r>
              <a:rPr lang="en-US" sz="2600" dirty="0"/>
              <a:t>Professor of Medicine</a:t>
            </a:r>
          </a:p>
          <a:p>
            <a:pPr marL="0" indent="0">
              <a:spcBef>
                <a:spcPts val="0"/>
              </a:spcBef>
              <a:spcAft>
                <a:spcPts val="0"/>
              </a:spcAft>
              <a:buNone/>
            </a:pPr>
            <a:r>
              <a:rPr lang="en-US" sz="2600" dirty="0"/>
              <a:t>Clinical Director, US HAEA Angioedema Center</a:t>
            </a:r>
          </a:p>
          <a:p>
            <a:pPr marL="0" indent="0">
              <a:spcBef>
                <a:spcPts val="0"/>
              </a:spcBef>
              <a:spcAft>
                <a:spcPts val="0"/>
              </a:spcAft>
              <a:buNone/>
            </a:pPr>
            <a:r>
              <a:rPr lang="en-US" sz="2600" dirty="0"/>
              <a:t>Clinical Service Chief, Division of Allergy &amp; Immunology</a:t>
            </a:r>
          </a:p>
          <a:p>
            <a:pPr marL="0" indent="0">
              <a:spcBef>
                <a:spcPts val="0"/>
              </a:spcBef>
              <a:spcAft>
                <a:spcPts val="0"/>
              </a:spcAft>
              <a:buNone/>
            </a:pPr>
            <a:r>
              <a:rPr lang="en-US" sz="2600" dirty="0"/>
              <a:t>University of California, San Diego</a:t>
            </a:r>
            <a:br>
              <a:rPr lang="en-US" sz="2600" dirty="0"/>
            </a:br>
            <a:r>
              <a:rPr lang="en-US" sz="2600" dirty="0"/>
              <a:t>San Diego, California</a:t>
            </a:r>
          </a:p>
          <a:p>
            <a:pPr marL="0" indent="0">
              <a:buNone/>
            </a:pPr>
            <a:endParaRPr lang="en-US" sz="26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a:extLst>
              <a:ext uri="{FF2B5EF4-FFF2-40B4-BE49-F238E27FC236}">
                <a16:creationId xmlns:a16="http://schemas.microsoft.com/office/drawing/2014/main" id="{CB128BB2-2BA5-4041-9793-F58D2DFB98E0}"/>
              </a:ext>
            </a:extLst>
          </p:cNvPr>
          <p:cNvSpPr>
            <a:spLocks noGrp="1" noChangeArrowheads="1"/>
          </p:cNvSpPr>
          <p:nvPr>
            <p:ph type="title"/>
          </p:nvPr>
        </p:nvSpPr>
        <p:spPr/>
        <p:txBody>
          <a:bodyPr/>
          <a:lstStyle/>
          <a:p>
            <a:pPr eaLnBrk="1" hangingPunct="1"/>
            <a:r>
              <a:rPr lang="en-US" altLang="en-US" dirty="0"/>
              <a:t>Disclosures</a:t>
            </a:r>
          </a:p>
        </p:txBody>
      </p:sp>
      <p:sp>
        <p:nvSpPr>
          <p:cNvPr id="29699" name="Rectangle 3">
            <a:extLst>
              <a:ext uri="{FF2B5EF4-FFF2-40B4-BE49-F238E27FC236}">
                <a16:creationId xmlns:a16="http://schemas.microsoft.com/office/drawing/2014/main" id="{7D52C64A-4927-4244-A7E7-691A8181C3E6}"/>
              </a:ext>
            </a:extLst>
          </p:cNvPr>
          <p:cNvSpPr>
            <a:spLocks noGrp="1" noChangeArrowheads="1"/>
          </p:cNvSpPr>
          <p:nvPr>
            <p:ph idx="1"/>
          </p:nvPr>
        </p:nvSpPr>
        <p:spPr/>
        <p:txBody>
          <a:bodyPr rtlCol="0">
            <a:normAutofit/>
          </a:bodyPr>
          <a:lstStyle/>
          <a:p>
            <a:pPr marL="0" indent="0">
              <a:buClr>
                <a:schemeClr val="accent6"/>
              </a:buClr>
              <a:buNone/>
              <a:defRPr/>
            </a:pPr>
            <a:r>
              <a:rPr lang="en-US" dirty="0"/>
              <a:t>The </a:t>
            </a:r>
            <a:r>
              <a:rPr lang="en-US" b="1" i="1" dirty="0"/>
              <a:t>faculty</a:t>
            </a:r>
            <a:r>
              <a:rPr lang="en-US" dirty="0"/>
              <a:t> reported the following relevant financial relationships or relationships to products or devices they have with ineligible companies related to the content of this educational activity:</a:t>
            </a:r>
          </a:p>
          <a:p>
            <a:pPr marL="0" indent="0">
              <a:buClr>
                <a:schemeClr val="accent6"/>
              </a:buClr>
              <a:buNone/>
              <a:defRPr/>
            </a:pPr>
            <a:r>
              <a:rPr lang="pt-BR" altLang="en-US" b="1" dirty="0">
                <a:solidFill>
                  <a:srgbClr val="E1471D"/>
                </a:solidFill>
              </a:rPr>
              <a:t>Marc Riedl, MD, MS</a:t>
            </a:r>
            <a:r>
              <a:rPr lang="en-US" b="1" dirty="0">
                <a:solidFill>
                  <a:srgbClr val="E1471D"/>
                </a:solidFill>
              </a:rPr>
              <a:t>: </a:t>
            </a:r>
            <a:r>
              <a:rPr lang="en-US" i="1" dirty="0"/>
              <a:t>researcher: </a:t>
            </a:r>
            <a:r>
              <a:rPr lang="en-US" dirty="0"/>
              <a:t>Biocryst, CSL Behring, Ionis, Klavista, Pharvaris, Takeda; </a:t>
            </a:r>
            <a:r>
              <a:rPr lang="en-US" i="1" dirty="0"/>
              <a:t>consultant/advisor/speaker: </a:t>
            </a:r>
            <a:r>
              <a:rPr lang="en-US" dirty="0"/>
              <a:t>Astria, Biocryst, Biomarin, CSL Behring, Cycle Pharma, </a:t>
            </a:r>
            <a:r>
              <a:rPr lang="en-US" b="0" i="0" dirty="0">
                <a:solidFill>
                  <a:srgbClr val="181818"/>
                </a:solidFill>
                <a:effectLst/>
                <a:latin typeface="-apple-system"/>
              </a:rPr>
              <a:t>Grifols, Intellia, Klavista, Novartis, Pfizer, Pharming, Pharvaris, Sanofi/Regeneron, Takeda</a:t>
            </a:r>
            <a:r>
              <a:rPr lang="en-US" dirty="0"/>
              <a:t>.</a:t>
            </a:r>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dirty="0"/>
              <a:t>CHAPTER-1: Oral Bradykinin B2 Receptor Antagonist Deucrictibant in Prophylaxis of HAE</a:t>
            </a:r>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a:xfrm>
            <a:off x="604675" y="1513047"/>
            <a:ext cx="10959721" cy="4650686"/>
          </a:xfrm>
        </p:spPr>
        <p:txBody>
          <a:bodyPr/>
          <a:lstStyle/>
          <a:p>
            <a:pPr>
              <a:spcBef>
                <a:spcPts val="600"/>
              </a:spcBef>
              <a:spcAft>
                <a:spcPts val="0"/>
              </a:spcAft>
            </a:pPr>
            <a:r>
              <a:rPr lang="en-US" altLang="en-US" sz="2400" dirty="0"/>
              <a:t>2-part phase II analysis evaluating efficacy, safety, and tolerability in patients with HAE-1/2</a:t>
            </a:r>
          </a:p>
          <a:p>
            <a:pPr marL="0" indent="0">
              <a:spcBef>
                <a:spcPts val="600"/>
              </a:spcBef>
              <a:spcAft>
                <a:spcPts val="0"/>
              </a:spcAft>
              <a:buNone/>
            </a:pPr>
            <a:endParaRPr lang="en-US" altLang="en-US" sz="2400" dirty="0"/>
          </a:p>
          <a:p>
            <a:pPr>
              <a:spcBef>
                <a:spcPts val="600"/>
              </a:spcBef>
              <a:spcAft>
                <a:spcPts val="0"/>
              </a:spcAft>
            </a:pPr>
            <a:endParaRPr lang="en-US" altLang="en-US" sz="2400" dirty="0"/>
          </a:p>
          <a:p>
            <a:pPr>
              <a:spcBef>
                <a:spcPts val="600"/>
              </a:spcBef>
              <a:spcAft>
                <a:spcPts val="0"/>
              </a:spcAft>
            </a:pPr>
            <a:endParaRPr lang="en-US" altLang="en-US" sz="2400" dirty="0"/>
          </a:p>
          <a:p>
            <a:pPr>
              <a:spcBef>
                <a:spcPts val="600"/>
              </a:spcBef>
              <a:spcAft>
                <a:spcPts val="0"/>
              </a:spcAft>
            </a:pPr>
            <a:endParaRPr lang="en-US" altLang="en-US" sz="2400" dirty="0"/>
          </a:p>
          <a:p>
            <a:pPr marL="0" indent="0">
              <a:spcBef>
                <a:spcPts val="600"/>
              </a:spcBef>
              <a:spcAft>
                <a:spcPts val="0"/>
              </a:spcAft>
              <a:buNone/>
            </a:pPr>
            <a:endParaRPr lang="en-US" altLang="en-US" sz="1600" dirty="0"/>
          </a:p>
          <a:p>
            <a:pPr>
              <a:spcBef>
                <a:spcPts val="600"/>
              </a:spcBef>
              <a:spcAft>
                <a:spcPts val="0"/>
              </a:spcAft>
            </a:pPr>
            <a:endParaRPr lang="en-US" altLang="en-US" sz="2400" b="1" dirty="0"/>
          </a:p>
          <a:p>
            <a:pPr>
              <a:spcBef>
                <a:spcPts val="600"/>
              </a:spcBef>
              <a:spcAft>
                <a:spcPts val="0"/>
              </a:spcAft>
            </a:pPr>
            <a:endParaRPr lang="en-US" altLang="en-US" sz="2000" dirty="0"/>
          </a:p>
          <a:p>
            <a:pPr>
              <a:spcBef>
                <a:spcPts val="600"/>
              </a:spcBef>
              <a:spcAft>
                <a:spcPts val="0"/>
              </a:spcAft>
            </a:pPr>
            <a:r>
              <a:rPr lang="en-US" altLang="en-US" sz="2400" b="1" dirty="0"/>
              <a:t>Primary endpoints: </a:t>
            </a:r>
            <a:r>
              <a:rPr lang="en-US" altLang="en-US" sz="2400" dirty="0"/>
              <a:t>time-normalized number of investigator-confirmed HAE attacks</a:t>
            </a:r>
          </a:p>
          <a:p>
            <a:pPr>
              <a:spcBef>
                <a:spcPts val="600"/>
              </a:spcBef>
              <a:spcAft>
                <a:spcPts val="0"/>
              </a:spcAft>
            </a:pPr>
            <a:r>
              <a:rPr lang="en-US" altLang="en-US" sz="2400" b="1" dirty="0"/>
              <a:t>Secondary endpoints: </a:t>
            </a:r>
            <a:r>
              <a:rPr lang="en-US" altLang="en-US" sz="2400" dirty="0"/>
              <a:t>number of moderate/severe attacks, on-demand treated attacks, attack rate decrease, participants/days free from attacks, safety</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Riedl. AAAAI 2024. Abstr 031.</a:t>
            </a:r>
          </a:p>
        </p:txBody>
      </p:sp>
      <p:sp>
        <p:nvSpPr>
          <p:cNvPr id="3" name="Text Box 23">
            <a:extLst>
              <a:ext uri="{FF2B5EF4-FFF2-40B4-BE49-F238E27FC236}">
                <a16:creationId xmlns:a16="http://schemas.microsoft.com/office/drawing/2014/main" id="{2370FC99-DBB1-08E8-9EEC-A899346919D1}"/>
              </a:ext>
            </a:extLst>
          </p:cNvPr>
          <p:cNvSpPr txBox="1">
            <a:spLocks noChangeArrowheads="1"/>
          </p:cNvSpPr>
          <p:nvPr/>
        </p:nvSpPr>
        <p:spPr bwMode="auto">
          <a:xfrm>
            <a:off x="627604" y="2766177"/>
            <a:ext cx="2657782"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≥18 to ≤75 yr of age with HAE-1/2 not receiving prophylactic treatment;</a:t>
            </a:r>
            <a:b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 attacks within 3 mo prior to screening or ≥2 attacks during screening</a:t>
            </a:r>
          </a:p>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34)</a:t>
            </a:r>
            <a:endPar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1" name="Rectangle 24">
            <a:extLst>
              <a:ext uri="{FF2B5EF4-FFF2-40B4-BE49-F238E27FC236}">
                <a16:creationId xmlns:a16="http://schemas.microsoft.com/office/drawing/2014/main" id="{6E925E47-6F83-10CC-3885-9F536AAE0DF2}"/>
              </a:ext>
            </a:extLst>
          </p:cNvPr>
          <p:cNvSpPr>
            <a:spLocks noChangeArrowheads="1"/>
          </p:cNvSpPr>
          <p:nvPr/>
        </p:nvSpPr>
        <p:spPr bwMode="auto">
          <a:xfrm>
            <a:off x="4419613" y="2441158"/>
            <a:ext cx="2225448" cy="685800"/>
          </a:xfrm>
          <a:prstGeom prst="rect">
            <a:avLst/>
          </a:prstGeom>
          <a:solidFill>
            <a:schemeClr val="accent3"/>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Placebo</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(n = 11)</a:t>
            </a:r>
          </a:p>
        </p:txBody>
      </p:sp>
      <p:sp>
        <p:nvSpPr>
          <p:cNvPr id="12" name="Rectangle 25">
            <a:extLst>
              <a:ext uri="{FF2B5EF4-FFF2-40B4-BE49-F238E27FC236}">
                <a16:creationId xmlns:a16="http://schemas.microsoft.com/office/drawing/2014/main" id="{E36A86DE-6A3D-7835-B5F1-1C32B28AFB6E}"/>
              </a:ext>
            </a:extLst>
          </p:cNvPr>
          <p:cNvSpPr>
            <a:spLocks noChangeArrowheads="1"/>
          </p:cNvSpPr>
          <p:nvPr/>
        </p:nvSpPr>
        <p:spPr bwMode="auto">
          <a:xfrm>
            <a:off x="4419601" y="3973424"/>
            <a:ext cx="2225448" cy="685800"/>
          </a:xfrm>
          <a:prstGeom prst="rect">
            <a:avLst/>
          </a:prstGeom>
          <a:solidFill>
            <a:srgbClr val="00823B"/>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ts val="0"/>
              </a:spcBef>
              <a:spcAft>
                <a:spcPts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Deucrictibant 40 mg/day</a:t>
            </a: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(n = 12)</a:t>
            </a:r>
          </a:p>
        </p:txBody>
      </p:sp>
      <p:sp>
        <p:nvSpPr>
          <p:cNvPr id="17" name="Rectangle 28">
            <a:extLst>
              <a:ext uri="{FF2B5EF4-FFF2-40B4-BE49-F238E27FC236}">
                <a16:creationId xmlns:a16="http://schemas.microsoft.com/office/drawing/2014/main" id="{91D8C514-7B3A-FF5C-D3A2-CCA0EABD169C}"/>
              </a:ext>
            </a:extLst>
          </p:cNvPr>
          <p:cNvSpPr>
            <a:spLocks noChangeArrowheads="1"/>
          </p:cNvSpPr>
          <p:nvPr/>
        </p:nvSpPr>
        <p:spPr bwMode="auto">
          <a:xfrm>
            <a:off x="4419613" y="3204030"/>
            <a:ext cx="2225448" cy="685800"/>
          </a:xfrm>
          <a:prstGeom prst="rect">
            <a:avLst/>
          </a:prstGeom>
          <a:solidFill>
            <a:schemeClr val="accent1"/>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Deucrictibant 20 mg/day</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(n = 11)</a:t>
            </a:r>
          </a:p>
        </p:txBody>
      </p:sp>
      <p:sp>
        <p:nvSpPr>
          <p:cNvPr id="9231" name="TextBox 9230">
            <a:extLst>
              <a:ext uri="{FF2B5EF4-FFF2-40B4-BE49-F238E27FC236}">
                <a16:creationId xmlns:a16="http://schemas.microsoft.com/office/drawing/2014/main" id="{E371CE3E-A4B9-6295-C634-979AC0958702}"/>
              </a:ext>
            </a:extLst>
          </p:cNvPr>
          <p:cNvSpPr txBox="1"/>
          <p:nvPr/>
        </p:nvSpPr>
        <p:spPr bwMode="auto">
          <a:xfrm>
            <a:off x="10228727" y="3250299"/>
            <a:ext cx="1300237" cy="646331"/>
          </a:xfrm>
          <a:prstGeom prst="rect">
            <a:avLst/>
          </a:prstGeom>
          <a:noFill/>
          <a:ln w="19050" algn="ctr">
            <a:no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End of study visit</a:t>
            </a:r>
          </a:p>
        </p:txBody>
      </p:sp>
      <p:cxnSp>
        <p:nvCxnSpPr>
          <p:cNvPr id="9232" name="Straight Arrow Connector 9231">
            <a:extLst>
              <a:ext uri="{FF2B5EF4-FFF2-40B4-BE49-F238E27FC236}">
                <a16:creationId xmlns:a16="http://schemas.microsoft.com/office/drawing/2014/main" id="{2588FFA9-97EB-7FEF-8C23-6FD8B56638DA}"/>
              </a:ext>
            </a:extLst>
          </p:cNvPr>
          <p:cNvCxnSpPr/>
          <p:nvPr/>
        </p:nvCxnSpPr>
        <p:spPr bwMode="auto">
          <a:xfrm>
            <a:off x="9907722" y="3557918"/>
            <a:ext cx="228128" cy="0"/>
          </a:xfrm>
          <a:prstGeom prst="straightConnector1">
            <a:avLst/>
          </a:prstGeom>
          <a:noFill/>
          <a:ln w="28575" cap="flat" cmpd="sng" algn="ctr">
            <a:solidFill>
              <a:schemeClr val="bg1"/>
            </a:solidFill>
            <a:prstDash val="solid"/>
            <a:round/>
            <a:headEnd type="none" w="med" len="med"/>
            <a:tailEnd type="triangle"/>
          </a:ln>
          <a:effectLst/>
        </p:spPr>
      </p:cxnSp>
      <p:sp>
        <p:nvSpPr>
          <p:cNvPr id="9234" name="Line 27">
            <a:extLst>
              <a:ext uri="{FF2B5EF4-FFF2-40B4-BE49-F238E27FC236}">
                <a16:creationId xmlns:a16="http://schemas.microsoft.com/office/drawing/2014/main" id="{659F6346-5171-2665-5030-FCEF5F6AC41E}"/>
              </a:ext>
            </a:extLst>
          </p:cNvPr>
          <p:cNvSpPr>
            <a:spLocks noChangeShapeType="1"/>
          </p:cNvSpPr>
          <p:nvPr/>
        </p:nvSpPr>
        <p:spPr bwMode="auto">
          <a:xfrm flipV="1">
            <a:off x="3446091" y="2766176"/>
            <a:ext cx="871605" cy="437853"/>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9235" name="Line 33">
            <a:extLst>
              <a:ext uri="{FF2B5EF4-FFF2-40B4-BE49-F238E27FC236}">
                <a16:creationId xmlns:a16="http://schemas.microsoft.com/office/drawing/2014/main" id="{7CE02E2C-85E6-5096-4B2D-DB1D9C3E208B}"/>
              </a:ext>
            </a:extLst>
          </p:cNvPr>
          <p:cNvSpPr>
            <a:spLocks noChangeShapeType="1"/>
          </p:cNvSpPr>
          <p:nvPr/>
        </p:nvSpPr>
        <p:spPr bwMode="auto">
          <a:xfrm flipV="1">
            <a:off x="3475721" y="3598669"/>
            <a:ext cx="841975" cy="1"/>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9236" name="Line 33">
            <a:extLst>
              <a:ext uri="{FF2B5EF4-FFF2-40B4-BE49-F238E27FC236}">
                <a16:creationId xmlns:a16="http://schemas.microsoft.com/office/drawing/2014/main" id="{18757190-6720-4E18-291D-AFD81A333208}"/>
              </a:ext>
            </a:extLst>
          </p:cNvPr>
          <p:cNvSpPr>
            <a:spLocks noChangeShapeType="1"/>
          </p:cNvSpPr>
          <p:nvPr/>
        </p:nvSpPr>
        <p:spPr bwMode="auto">
          <a:xfrm>
            <a:off x="3446091" y="4143840"/>
            <a:ext cx="871605" cy="172484"/>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9238" name="Rectangle 25">
            <a:extLst>
              <a:ext uri="{FF2B5EF4-FFF2-40B4-BE49-F238E27FC236}">
                <a16:creationId xmlns:a16="http://schemas.microsoft.com/office/drawing/2014/main" id="{BFBB69FB-3DC8-2E06-C388-F17AE728A127}"/>
              </a:ext>
            </a:extLst>
          </p:cNvPr>
          <p:cNvSpPr>
            <a:spLocks noChangeArrowheads="1"/>
          </p:cNvSpPr>
          <p:nvPr/>
        </p:nvSpPr>
        <p:spPr bwMode="auto">
          <a:xfrm>
            <a:off x="7487475" y="3210830"/>
            <a:ext cx="2225448" cy="685800"/>
          </a:xfrm>
          <a:prstGeom prst="rect">
            <a:avLst/>
          </a:prstGeom>
          <a:solidFill>
            <a:srgbClr val="00823B"/>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ts val="0"/>
              </a:spcBef>
              <a:spcAft>
                <a:spcPts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Deucrictibant 40 mg/day</a:t>
            </a: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(n = 34)</a:t>
            </a:r>
          </a:p>
        </p:txBody>
      </p:sp>
      <p:sp>
        <p:nvSpPr>
          <p:cNvPr id="9239" name="Line 27">
            <a:extLst>
              <a:ext uri="{FF2B5EF4-FFF2-40B4-BE49-F238E27FC236}">
                <a16:creationId xmlns:a16="http://schemas.microsoft.com/office/drawing/2014/main" id="{B2366975-103B-B706-1709-EABB22CC762A}"/>
              </a:ext>
            </a:extLst>
          </p:cNvPr>
          <p:cNvSpPr>
            <a:spLocks noChangeShapeType="1"/>
          </p:cNvSpPr>
          <p:nvPr/>
        </p:nvSpPr>
        <p:spPr bwMode="auto">
          <a:xfrm>
            <a:off x="6790963" y="2766175"/>
            <a:ext cx="501714" cy="50932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9240" name="Line 33">
            <a:extLst>
              <a:ext uri="{FF2B5EF4-FFF2-40B4-BE49-F238E27FC236}">
                <a16:creationId xmlns:a16="http://schemas.microsoft.com/office/drawing/2014/main" id="{B743A27A-009F-7BD7-E70D-5DC139F08BF0}"/>
              </a:ext>
            </a:extLst>
          </p:cNvPr>
          <p:cNvSpPr>
            <a:spLocks noChangeShapeType="1"/>
          </p:cNvSpPr>
          <p:nvPr/>
        </p:nvSpPr>
        <p:spPr bwMode="auto">
          <a:xfrm flipV="1">
            <a:off x="6790963" y="3840334"/>
            <a:ext cx="547414" cy="39931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9241" name="Line 33">
            <a:extLst>
              <a:ext uri="{FF2B5EF4-FFF2-40B4-BE49-F238E27FC236}">
                <a16:creationId xmlns:a16="http://schemas.microsoft.com/office/drawing/2014/main" id="{4BACEC69-FCD8-6315-480A-B9AB9646AF96}"/>
              </a:ext>
            </a:extLst>
          </p:cNvPr>
          <p:cNvSpPr>
            <a:spLocks noChangeShapeType="1"/>
          </p:cNvSpPr>
          <p:nvPr/>
        </p:nvSpPr>
        <p:spPr bwMode="auto">
          <a:xfrm flipV="1">
            <a:off x="6745262" y="3557918"/>
            <a:ext cx="547414"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9242" name="TextBox 9241">
            <a:extLst>
              <a:ext uri="{FF2B5EF4-FFF2-40B4-BE49-F238E27FC236}">
                <a16:creationId xmlns:a16="http://schemas.microsoft.com/office/drawing/2014/main" id="{A1239BD4-FAD3-F318-2478-406357E632C4}"/>
              </a:ext>
            </a:extLst>
          </p:cNvPr>
          <p:cNvSpPr txBox="1"/>
          <p:nvPr/>
        </p:nvSpPr>
        <p:spPr bwMode="auto">
          <a:xfrm>
            <a:off x="4253834" y="2110400"/>
            <a:ext cx="2556981" cy="338554"/>
          </a:xfrm>
          <a:prstGeom prst="rect">
            <a:avLst/>
          </a:prstGeom>
          <a:noFill/>
          <a:ln w="19050" algn="ctr">
            <a:no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Part 1</a:t>
            </a: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sym typeface="Wingdings" panose="05000000000000000000" pitchFamily="2" charset="2"/>
              </a:rPr>
              <a:t>: double-blind (12 wk)</a:t>
            </a:r>
            <a:endPar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9243" name="TextBox 9242">
            <a:extLst>
              <a:ext uri="{FF2B5EF4-FFF2-40B4-BE49-F238E27FC236}">
                <a16:creationId xmlns:a16="http://schemas.microsoft.com/office/drawing/2014/main" id="{69405FA0-9D5D-A33C-4B0A-424B9AEC6986}"/>
              </a:ext>
            </a:extLst>
          </p:cNvPr>
          <p:cNvSpPr txBox="1"/>
          <p:nvPr/>
        </p:nvSpPr>
        <p:spPr bwMode="auto">
          <a:xfrm>
            <a:off x="7292676" y="2835153"/>
            <a:ext cx="2556981" cy="338554"/>
          </a:xfrm>
          <a:prstGeom prst="rect">
            <a:avLst/>
          </a:prstGeom>
          <a:noFill/>
          <a:ln w="19050" algn="ctr">
            <a:no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Part 2</a:t>
            </a: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sym typeface="Wingdings" panose="05000000000000000000" pitchFamily="2" charset="2"/>
              </a:rPr>
              <a:t>: open-label period</a:t>
            </a:r>
            <a:endPar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7" name="TextBox 6">
            <a:extLst>
              <a:ext uri="{FF2B5EF4-FFF2-40B4-BE49-F238E27FC236}">
                <a16:creationId xmlns:a16="http://schemas.microsoft.com/office/drawing/2014/main" id="{68C6CE2D-B469-68C1-8259-2B89FFE6C6E1}"/>
              </a:ext>
            </a:extLst>
          </p:cNvPr>
          <p:cNvSpPr txBox="1"/>
          <p:nvPr/>
        </p:nvSpPr>
        <p:spPr bwMode="auto">
          <a:xfrm>
            <a:off x="3107355" y="2397159"/>
            <a:ext cx="131132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i="1" dirty="0">
                <a:solidFill>
                  <a:schemeClr val="bg1"/>
                </a:solidFill>
                <a:latin typeface="Calibri" panose="020F0502020204030204" pitchFamily="34" charset="0"/>
              </a:rPr>
              <a:t>Randomized 1:1:1</a:t>
            </a:r>
          </a:p>
        </p:txBody>
      </p:sp>
      <p:cxnSp>
        <p:nvCxnSpPr>
          <p:cNvPr id="9" name="Straight Arrow Connector 8">
            <a:extLst>
              <a:ext uri="{FF2B5EF4-FFF2-40B4-BE49-F238E27FC236}">
                <a16:creationId xmlns:a16="http://schemas.microsoft.com/office/drawing/2014/main" id="{D92A91B6-D287-21C9-5F5C-D4E35606E59D}"/>
              </a:ext>
            </a:extLst>
          </p:cNvPr>
          <p:cNvCxnSpPr/>
          <p:nvPr/>
        </p:nvCxnSpPr>
        <p:spPr bwMode="auto">
          <a:xfrm>
            <a:off x="3752389" y="2651814"/>
            <a:ext cx="0" cy="339339"/>
          </a:xfrm>
          <a:prstGeom prst="straightConnector1">
            <a:avLst/>
          </a:prstGeom>
          <a:noFill/>
          <a:ln w="28575" cap="flat" cmpd="sng" algn="ctr">
            <a:solidFill>
              <a:schemeClr val="bg1"/>
            </a:solidFill>
            <a:prstDash val="solid"/>
            <a:round/>
            <a:headEnd type="none" w="med" len="med"/>
            <a:tailEnd type="triangle"/>
          </a:ln>
          <a:effectLst/>
        </p:spPr>
      </p:cxnSp>
    </p:spTree>
    <p:extLst>
      <p:ext uri="{BB962C8B-B14F-4D97-AF65-F5344CB8AC3E}">
        <p14:creationId xmlns:p14="http://schemas.microsoft.com/office/powerpoint/2010/main" val="19608338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76BA08-D386-5FE3-CB72-3294966774B6}"/>
              </a:ext>
            </a:extLst>
          </p:cNvPr>
          <p:cNvSpPr>
            <a:spLocks noGrp="1"/>
          </p:cNvSpPr>
          <p:nvPr>
            <p:ph type="title"/>
          </p:nvPr>
        </p:nvSpPr>
        <p:spPr/>
        <p:txBody>
          <a:bodyPr/>
          <a:lstStyle/>
          <a:p>
            <a:r>
              <a:rPr lang="en-US" altLang="en-US" dirty="0"/>
              <a:t>CHAPTER-1: Outcomes</a:t>
            </a:r>
            <a:endParaRPr lang="en-US" dirty="0"/>
          </a:p>
        </p:txBody>
      </p:sp>
      <p:sp>
        <p:nvSpPr>
          <p:cNvPr id="6" name="Text Box 11">
            <a:extLst>
              <a:ext uri="{FF2B5EF4-FFF2-40B4-BE49-F238E27FC236}">
                <a16:creationId xmlns:a16="http://schemas.microsoft.com/office/drawing/2014/main" id="{26620994-BF5D-DBB6-E5F1-C5EF81DEA23E}"/>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Riedl. AAAAI 2024. Abstr 031. Reproduced with permission.</a:t>
            </a:r>
          </a:p>
        </p:txBody>
      </p:sp>
      <p:sp>
        <p:nvSpPr>
          <p:cNvPr id="13" name="TextBox 12">
            <a:extLst>
              <a:ext uri="{FF2B5EF4-FFF2-40B4-BE49-F238E27FC236}">
                <a16:creationId xmlns:a16="http://schemas.microsoft.com/office/drawing/2014/main" id="{4577D748-BFB0-77C5-CD72-E3BDD355085B}"/>
              </a:ext>
            </a:extLst>
          </p:cNvPr>
          <p:cNvSpPr txBox="1"/>
          <p:nvPr/>
        </p:nvSpPr>
        <p:spPr bwMode="auto">
          <a:xfrm>
            <a:off x="823477" y="1478419"/>
            <a:ext cx="357663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dirty="0">
                <a:solidFill>
                  <a:schemeClr val="bg1"/>
                </a:solidFill>
                <a:latin typeface="Calibri" panose="020F0502020204030204" pitchFamily="34" charset="0"/>
              </a:rPr>
              <a:t>Primary Outcome: </a:t>
            </a:r>
            <a:br>
              <a:rPr lang="en-US" dirty="0">
                <a:solidFill>
                  <a:schemeClr val="bg1"/>
                </a:solidFill>
                <a:latin typeface="Calibri" panose="020F0502020204030204" pitchFamily="34" charset="0"/>
              </a:rPr>
            </a:br>
            <a:r>
              <a:rPr lang="en-US" dirty="0">
                <a:solidFill>
                  <a:schemeClr val="bg1"/>
                </a:solidFill>
                <a:latin typeface="Calibri" panose="020F0502020204030204" pitchFamily="34" charset="0"/>
              </a:rPr>
              <a:t>Overall Monthly Attack Rate</a:t>
            </a:r>
          </a:p>
        </p:txBody>
      </p:sp>
      <p:sp>
        <p:nvSpPr>
          <p:cNvPr id="14" name="TextBox 13">
            <a:extLst>
              <a:ext uri="{FF2B5EF4-FFF2-40B4-BE49-F238E27FC236}">
                <a16:creationId xmlns:a16="http://schemas.microsoft.com/office/drawing/2014/main" id="{1E22FD7B-7FA7-DF35-AB3B-F005EDB13222}"/>
              </a:ext>
            </a:extLst>
          </p:cNvPr>
          <p:cNvSpPr txBox="1"/>
          <p:nvPr/>
        </p:nvSpPr>
        <p:spPr bwMode="auto">
          <a:xfrm>
            <a:off x="7510009" y="1501279"/>
            <a:ext cx="220175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Secondary Outcomes</a:t>
            </a:r>
          </a:p>
        </p:txBody>
      </p:sp>
      <p:sp>
        <p:nvSpPr>
          <p:cNvPr id="15" name="TextBox 14">
            <a:extLst>
              <a:ext uri="{FF2B5EF4-FFF2-40B4-BE49-F238E27FC236}">
                <a16:creationId xmlns:a16="http://schemas.microsoft.com/office/drawing/2014/main" id="{B4143DD7-845F-C83C-899E-AF07FF6EE7A1}"/>
              </a:ext>
            </a:extLst>
          </p:cNvPr>
          <p:cNvSpPr txBox="1"/>
          <p:nvPr/>
        </p:nvSpPr>
        <p:spPr bwMode="auto">
          <a:xfrm>
            <a:off x="4681991" y="1901737"/>
            <a:ext cx="2828018" cy="369332"/>
          </a:xfrm>
          <a:prstGeom prst="rect">
            <a:avLst/>
          </a:prstGeom>
          <a:solidFill>
            <a:schemeClr val="tx1"/>
          </a:solidFill>
          <a:ln>
            <a:noFill/>
          </a:ln>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Moderate to Severe Attacks</a:t>
            </a:r>
          </a:p>
        </p:txBody>
      </p:sp>
      <p:sp>
        <p:nvSpPr>
          <p:cNvPr id="16" name="TextBox 15">
            <a:extLst>
              <a:ext uri="{FF2B5EF4-FFF2-40B4-BE49-F238E27FC236}">
                <a16:creationId xmlns:a16="http://schemas.microsoft.com/office/drawing/2014/main" id="{726BF533-C8B9-4385-6BB3-F42D2C42D725}"/>
              </a:ext>
            </a:extLst>
          </p:cNvPr>
          <p:cNvSpPr txBox="1"/>
          <p:nvPr/>
        </p:nvSpPr>
        <p:spPr bwMode="auto">
          <a:xfrm>
            <a:off x="8916133" y="1901737"/>
            <a:ext cx="2849178" cy="369332"/>
          </a:xfrm>
          <a:prstGeom prst="rect">
            <a:avLst/>
          </a:prstGeom>
          <a:solidFill>
            <a:schemeClr val="tx1"/>
          </a:solidFill>
          <a:ln>
            <a:noFill/>
          </a:ln>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On-Demand Treated Attacks</a:t>
            </a:r>
          </a:p>
        </p:txBody>
      </p:sp>
      <p:sp>
        <p:nvSpPr>
          <p:cNvPr id="4" name="TextBox 3">
            <a:extLst>
              <a:ext uri="{FF2B5EF4-FFF2-40B4-BE49-F238E27FC236}">
                <a16:creationId xmlns:a16="http://schemas.microsoft.com/office/drawing/2014/main" id="{44D5E456-8157-AD54-BD8B-8A1BDAE0A74B}"/>
              </a:ext>
            </a:extLst>
          </p:cNvPr>
          <p:cNvSpPr txBox="1"/>
          <p:nvPr/>
        </p:nvSpPr>
        <p:spPr bwMode="auto">
          <a:xfrm rot="16200000">
            <a:off x="3030424" y="4017386"/>
            <a:ext cx="283019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Monthly Attack Rate (LS Mean)</a:t>
            </a:r>
          </a:p>
        </p:txBody>
      </p:sp>
      <p:sp>
        <p:nvSpPr>
          <p:cNvPr id="5" name="TextBox 4">
            <a:extLst>
              <a:ext uri="{FF2B5EF4-FFF2-40B4-BE49-F238E27FC236}">
                <a16:creationId xmlns:a16="http://schemas.microsoft.com/office/drawing/2014/main" id="{691E09FF-28B0-25C4-E631-BB1816632953}"/>
              </a:ext>
            </a:extLst>
          </p:cNvPr>
          <p:cNvSpPr txBox="1"/>
          <p:nvPr/>
        </p:nvSpPr>
        <p:spPr bwMode="auto">
          <a:xfrm>
            <a:off x="5032281" y="5371978"/>
            <a:ext cx="180032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Moderate and Severe Attacks</a:t>
            </a:r>
          </a:p>
        </p:txBody>
      </p:sp>
      <p:sp>
        <p:nvSpPr>
          <p:cNvPr id="8" name="TextBox 7">
            <a:extLst>
              <a:ext uri="{FF2B5EF4-FFF2-40B4-BE49-F238E27FC236}">
                <a16:creationId xmlns:a16="http://schemas.microsoft.com/office/drawing/2014/main" id="{37C0CE7B-72FD-23F2-68F1-8A04FCDF7331}"/>
              </a:ext>
            </a:extLst>
          </p:cNvPr>
          <p:cNvSpPr txBox="1"/>
          <p:nvPr/>
        </p:nvSpPr>
        <p:spPr bwMode="auto">
          <a:xfrm>
            <a:off x="6810567" y="5371978"/>
            <a:ext cx="180032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Severe Attacks</a:t>
            </a:r>
          </a:p>
        </p:txBody>
      </p:sp>
      <p:grpSp>
        <p:nvGrpSpPr>
          <p:cNvPr id="19" name="Group 18">
            <a:extLst>
              <a:ext uri="{FF2B5EF4-FFF2-40B4-BE49-F238E27FC236}">
                <a16:creationId xmlns:a16="http://schemas.microsoft.com/office/drawing/2014/main" id="{FC141C36-CE15-8B56-382E-713D8D331395}"/>
              </a:ext>
            </a:extLst>
          </p:cNvPr>
          <p:cNvGrpSpPr/>
          <p:nvPr/>
        </p:nvGrpSpPr>
        <p:grpSpPr>
          <a:xfrm>
            <a:off x="4536500" y="2636321"/>
            <a:ext cx="444353" cy="2902723"/>
            <a:chOff x="4536500" y="2636321"/>
            <a:chExt cx="444353" cy="2902723"/>
          </a:xfrm>
        </p:grpSpPr>
        <p:sp>
          <p:nvSpPr>
            <p:cNvPr id="9" name="TextBox 8">
              <a:extLst>
                <a:ext uri="{FF2B5EF4-FFF2-40B4-BE49-F238E27FC236}">
                  <a16:creationId xmlns:a16="http://schemas.microsoft.com/office/drawing/2014/main" id="{FB6CBD86-14FB-4E14-2E01-7EEE3C8B3A41}"/>
                </a:ext>
              </a:extLst>
            </p:cNvPr>
            <p:cNvSpPr txBox="1"/>
            <p:nvPr/>
          </p:nvSpPr>
          <p:spPr bwMode="auto">
            <a:xfrm>
              <a:off x="4536501" y="2636321"/>
              <a:ext cx="4443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10" name="TextBox 9">
              <a:extLst>
                <a:ext uri="{FF2B5EF4-FFF2-40B4-BE49-F238E27FC236}">
                  <a16:creationId xmlns:a16="http://schemas.microsoft.com/office/drawing/2014/main" id="{B2DD5D75-7E32-1758-F69F-6857B721D213}"/>
                </a:ext>
              </a:extLst>
            </p:cNvPr>
            <p:cNvSpPr txBox="1"/>
            <p:nvPr/>
          </p:nvSpPr>
          <p:spPr bwMode="auto">
            <a:xfrm>
              <a:off x="4536500" y="3277546"/>
              <a:ext cx="44435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1.5</a:t>
              </a:r>
            </a:p>
          </p:txBody>
        </p:sp>
        <p:sp>
          <p:nvSpPr>
            <p:cNvPr id="12" name="TextBox 11">
              <a:extLst>
                <a:ext uri="{FF2B5EF4-FFF2-40B4-BE49-F238E27FC236}">
                  <a16:creationId xmlns:a16="http://schemas.microsoft.com/office/drawing/2014/main" id="{916B8DF1-6442-3E0E-9DFD-FBC6B29576A3}"/>
                </a:ext>
              </a:extLst>
            </p:cNvPr>
            <p:cNvSpPr txBox="1"/>
            <p:nvPr/>
          </p:nvSpPr>
          <p:spPr bwMode="auto">
            <a:xfrm>
              <a:off x="4536500" y="3907891"/>
              <a:ext cx="44435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a:t>
              </a:r>
            </a:p>
          </p:txBody>
        </p:sp>
        <p:sp>
          <p:nvSpPr>
            <p:cNvPr id="17" name="TextBox 16">
              <a:extLst>
                <a:ext uri="{FF2B5EF4-FFF2-40B4-BE49-F238E27FC236}">
                  <a16:creationId xmlns:a16="http://schemas.microsoft.com/office/drawing/2014/main" id="{D6C67CF1-2249-D69F-A76D-5EF2D8E4466F}"/>
                </a:ext>
              </a:extLst>
            </p:cNvPr>
            <p:cNvSpPr txBox="1"/>
            <p:nvPr/>
          </p:nvSpPr>
          <p:spPr bwMode="auto">
            <a:xfrm>
              <a:off x="4536500" y="4549116"/>
              <a:ext cx="44435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0.5</a:t>
              </a:r>
            </a:p>
          </p:txBody>
        </p:sp>
        <p:sp>
          <p:nvSpPr>
            <p:cNvPr id="18" name="TextBox 17">
              <a:extLst>
                <a:ext uri="{FF2B5EF4-FFF2-40B4-BE49-F238E27FC236}">
                  <a16:creationId xmlns:a16="http://schemas.microsoft.com/office/drawing/2014/main" id="{ED1820A5-F0B0-3262-AF08-8647083DCDA6}"/>
                </a:ext>
              </a:extLst>
            </p:cNvPr>
            <p:cNvSpPr txBox="1"/>
            <p:nvPr/>
          </p:nvSpPr>
          <p:spPr bwMode="auto">
            <a:xfrm>
              <a:off x="4691992" y="5200490"/>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grpSp>
      <p:sp>
        <p:nvSpPr>
          <p:cNvPr id="20" name="TextBox 19">
            <a:extLst>
              <a:ext uri="{FF2B5EF4-FFF2-40B4-BE49-F238E27FC236}">
                <a16:creationId xmlns:a16="http://schemas.microsoft.com/office/drawing/2014/main" id="{BFDC034D-3A3C-8534-95F8-9A588D1D481B}"/>
              </a:ext>
            </a:extLst>
          </p:cNvPr>
          <p:cNvSpPr txBox="1"/>
          <p:nvPr/>
        </p:nvSpPr>
        <p:spPr bwMode="auto">
          <a:xfrm>
            <a:off x="5105680" y="3166856"/>
            <a:ext cx="54854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1.50</a:t>
            </a:r>
          </a:p>
        </p:txBody>
      </p:sp>
      <p:sp>
        <p:nvSpPr>
          <p:cNvPr id="21" name="TextBox 20">
            <a:extLst>
              <a:ext uri="{FF2B5EF4-FFF2-40B4-BE49-F238E27FC236}">
                <a16:creationId xmlns:a16="http://schemas.microsoft.com/office/drawing/2014/main" id="{441E6DE6-DE71-735D-5198-6637A606B8FA}"/>
              </a:ext>
            </a:extLst>
          </p:cNvPr>
          <p:cNvSpPr txBox="1"/>
          <p:nvPr/>
        </p:nvSpPr>
        <p:spPr bwMode="auto">
          <a:xfrm>
            <a:off x="5656564" y="4756251"/>
            <a:ext cx="55175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0.26</a:t>
            </a:r>
          </a:p>
        </p:txBody>
      </p:sp>
      <p:sp>
        <p:nvSpPr>
          <p:cNvPr id="22" name="TextBox 21">
            <a:extLst>
              <a:ext uri="{FF2B5EF4-FFF2-40B4-BE49-F238E27FC236}">
                <a16:creationId xmlns:a16="http://schemas.microsoft.com/office/drawing/2014/main" id="{FE733031-03D4-5311-273F-389F91E535A5}"/>
              </a:ext>
            </a:extLst>
          </p:cNvPr>
          <p:cNvSpPr txBox="1"/>
          <p:nvPr/>
        </p:nvSpPr>
        <p:spPr bwMode="auto">
          <a:xfrm>
            <a:off x="6258813" y="4941091"/>
            <a:ext cx="55175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0.12</a:t>
            </a:r>
          </a:p>
        </p:txBody>
      </p:sp>
      <p:sp>
        <p:nvSpPr>
          <p:cNvPr id="23" name="TextBox 22">
            <a:extLst>
              <a:ext uri="{FF2B5EF4-FFF2-40B4-BE49-F238E27FC236}">
                <a16:creationId xmlns:a16="http://schemas.microsoft.com/office/drawing/2014/main" id="{2BC57985-A45A-5992-BF29-E71AACD28656}"/>
              </a:ext>
            </a:extLst>
          </p:cNvPr>
          <p:cNvSpPr txBox="1"/>
          <p:nvPr/>
        </p:nvSpPr>
        <p:spPr bwMode="auto">
          <a:xfrm>
            <a:off x="6950956" y="4491197"/>
            <a:ext cx="55175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0.45</a:t>
            </a:r>
          </a:p>
        </p:txBody>
      </p:sp>
      <p:sp>
        <p:nvSpPr>
          <p:cNvPr id="24" name="TextBox 23">
            <a:extLst>
              <a:ext uri="{FF2B5EF4-FFF2-40B4-BE49-F238E27FC236}">
                <a16:creationId xmlns:a16="http://schemas.microsoft.com/office/drawing/2014/main" id="{46B07B84-D7A7-6453-770F-EBD654DD0F39}"/>
              </a:ext>
            </a:extLst>
          </p:cNvPr>
          <p:cNvSpPr txBox="1"/>
          <p:nvPr/>
        </p:nvSpPr>
        <p:spPr bwMode="auto">
          <a:xfrm>
            <a:off x="7644182" y="5070502"/>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0</a:t>
            </a:r>
          </a:p>
        </p:txBody>
      </p:sp>
      <p:sp>
        <p:nvSpPr>
          <p:cNvPr id="25" name="TextBox 24">
            <a:extLst>
              <a:ext uri="{FF2B5EF4-FFF2-40B4-BE49-F238E27FC236}">
                <a16:creationId xmlns:a16="http://schemas.microsoft.com/office/drawing/2014/main" id="{AFA23322-9666-AF5D-413B-1159CCE0BFFA}"/>
              </a:ext>
            </a:extLst>
          </p:cNvPr>
          <p:cNvSpPr txBox="1"/>
          <p:nvPr/>
        </p:nvSpPr>
        <p:spPr bwMode="auto">
          <a:xfrm>
            <a:off x="8214830" y="5070502"/>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0</a:t>
            </a:r>
          </a:p>
        </p:txBody>
      </p:sp>
      <p:sp>
        <p:nvSpPr>
          <p:cNvPr id="26" name="TextBox 25">
            <a:extLst>
              <a:ext uri="{FF2B5EF4-FFF2-40B4-BE49-F238E27FC236}">
                <a16:creationId xmlns:a16="http://schemas.microsoft.com/office/drawing/2014/main" id="{8954A346-A73A-7E30-5C24-34513A0AA2CC}"/>
              </a:ext>
            </a:extLst>
          </p:cNvPr>
          <p:cNvSpPr txBox="1"/>
          <p:nvPr/>
        </p:nvSpPr>
        <p:spPr bwMode="auto">
          <a:xfrm>
            <a:off x="4930359" y="2825722"/>
            <a:ext cx="246945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82.8% reduction; </a:t>
            </a:r>
            <a:r>
              <a:rPr lang="en-US" sz="1600" b="0" i="1" dirty="0">
                <a:solidFill>
                  <a:schemeClr val="bg1"/>
                </a:solidFill>
                <a:latin typeface="Calibri" panose="020F0502020204030204" pitchFamily="34" charset="0"/>
              </a:rPr>
              <a:t>P</a:t>
            </a:r>
            <a:r>
              <a:rPr lang="en-US" sz="1600" b="0" dirty="0">
                <a:solidFill>
                  <a:schemeClr val="bg1"/>
                </a:solidFill>
                <a:latin typeface="Calibri" panose="020F0502020204030204" pitchFamily="34" charset="0"/>
              </a:rPr>
              <a:t> = .0066</a:t>
            </a:r>
          </a:p>
        </p:txBody>
      </p:sp>
      <p:sp>
        <p:nvSpPr>
          <p:cNvPr id="27" name="TextBox 26">
            <a:extLst>
              <a:ext uri="{FF2B5EF4-FFF2-40B4-BE49-F238E27FC236}">
                <a16:creationId xmlns:a16="http://schemas.microsoft.com/office/drawing/2014/main" id="{2026EBB7-DD64-3468-2984-103BC38D0524}"/>
              </a:ext>
            </a:extLst>
          </p:cNvPr>
          <p:cNvSpPr txBox="1"/>
          <p:nvPr/>
        </p:nvSpPr>
        <p:spPr bwMode="auto">
          <a:xfrm>
            <a:off x="4930359" y="2425703"/>
            <a:ext cx="246945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92.3% reduction; </a:t>
            </a:r>
            <a:r>
              <a:rPr lang="en-US" sz="1600" b="0" i="1" dirty="0">
                <a:solidFill>
                  <a:schemeClr val="bg1"/>
                </a:solidFill>
                <a:latin typeface="Calibri" panose="020F0502020204030204" pitchFamily="34" charset="0"/>
              </a:rPr>
              <a:t>P</a:t>
            </a:r>
            <a:r>
              <a:rPr lang="en-US" sz="1600" b="0" dirty="0">
                <a:solidFill>
                  <a:schemeClr val="bg1"/>
                </a:solidFill>
                <a:latin typeface="Calibri" panose="020F0502020204030204" pitchFamily="34" charset="0"/>
              </a:rPr>
              <a:t> = .0067</a:t>
            </a:r>
          </a:p>
        </p:txBody>
      </p:sp>
      <p:sp>
        <p:nvSpPr>
          <p:cNvPr id="28" name="Freeform: Shape 27">
            <a:extLst>
              <a:ext uri="{FF2B5EF4-FFF2-40B4-BE49-F238E27FC236}">
                <a16:creationId xmlns:a16="http://schemas.microsoft.com/office/drawing/2014/main" id="{3720BA0A-8EB4-08FB-1DD6-1BF10D45E335}"/>
              </a:ext>
            </a:extLst>
          </p:cNvPr>
          <p:cNvSpPr/>
          <p:nvPr/>
        </p:nvSpPr>
        <p:spPr bwMode="auto">
          <a:xfrm>
            <a:off x="5372100" y="2711450"/>
            <a:ext cx="1155700" cy="69850"/>
          </a:xfrm>
          <a:custGeom>
            <a:avLst/>
            <a:gdLst>
              <a:gd name="connsiteX0" fmla="*/ 0 w 1155700"/>
              <a:gd name="connsiteY0" fmla="*/ 69850 h 69850"/>
              <a:gd name="connsiteX1" fmla="*/ 0 w 1155700"/>
              <a:gd name="connsiteY1" fmla="*/ 0 h 69850"/>
              <a:gd name="connsiteX2" fmla="*/ 1155700 w 1155700"/>
              <a:gd name="connsiteY2" fmla="*/ 0 h 69850"/>
              <a:gd name="connsiteX3" fmla="*/ 1155700 w 1155700"/>
              <a:gd name="connsiteY3" fmla="*/ 63500 h 69850"/>
            </a:gdLst>
            <a:ahLst/>
            <a:cxnLst>
              <a:cxn ang="0">
                <a:pos x="connsiteX0" y="connsiteY0"/>
              </a:cxn>
              <a:cxn ang="0">
                <a:pos x="connsiteX1" y="connsiteY1"/>
              </a:cxn>
              <a:cxn ang="0">
                <a:pos x="connsiteX2" y="connsiteY2"/>
              </a:cxn>
              <a:cxn ang="0">
                <a:pos x="connsiteX3" y="connsiteY3"/>
              </a:cxn>
            </a:cxnLst>
            <a:rect l="l" t="t" r="r" b="b"/>
            <a:pathLst>
              <a:path w="1155700" h="69850">
                <a:moveTo>
                  <a:pt x="0" y="69850"/>
                </a:moveTo>
                <a:lnTo>
                  <a:pt x="0" y="0"/>
                </a:lnTo>
                <a:lnTo>
                  <a:pt x="1155700" y="0"/>
                </a:lnTo>
                <a:lnTo>
                  <a:pt x="1155700" y="63500"/>
                </a:lnTo>
              </a:path>
            </a:pathLst>
          </a:custGeom>
          <a:noFill/>
          <a:ln w="28575">
            <a:solidFill>
              <a:schemeClr val="bg1"/>
            </a:solidFill>
            <a:miter lim="800000"/>
            <a:headEnd/>
            <a:tailEnd/>
          </a:ln>
        </p:spPr>
        <p:txBody>
          <a:bodyPr rtlCol="0" anchor="ctr"/>
          <a:lstStyle/>
          <a:p>
            <a:pPr algn="ctr"/>
            <a:endParaRPr lang="en-US" dirty="0"/>
          </a:p>
        </p:txBody>
      </p:sp>
      <p:sp>
        <p:nvSpPr>
          <p:cNvPr id="29" name="Freeform: Shape 28">
            <a:extLst>
              <a:ext uri="{FF2B5EF4-FFF2-40B4-BE49-F238E27FC236}">
                <a16:creationId xmlns:a16="http://schemas.microsoft.com/office/drawing/2014/main" id="{49BBD35F-B984-F38E-5541-AC0FD12B6A23}"/>
              </a:ext>
            </a:extLst>
          </p:cNvPr>
          <p:cNvSpPr/>
          <p:nvPr/>
        </p:nvSpPr>
        <p:spPr bwMode="auto">
          <a:xfrm>
            <a:off x="5372100" y="3130549"/>
            <a:ext cx="574675" cy="68651"/>
          </a:xfrm>
          <a:custGeom>
            <a:avLst/>
            <a:gdLst>
              <a:gd name="connsiteX0" fmla="*/ 0 w 1155700"/>
              <a:gd name="connsiteY0" fmla="*/ 69850 h 69850"/>
              <a:gd name="connsiteX1" fmla="*/ 0 w 1155700"/>
              <a:gd name="connsiteY1" fmla="*/ 0 h 69850"/>
              <a:gd name="connsiteX2" fmla="*/ 1155700 w 1155700"/>
              <a:gd name="connsiteY2" fmla="*/ 0 h 69850"/>
              <a:gd name="connsiteX3" fmla="*/ 1155700 w 1155700"/>
              <a:gd name="connsiteY3" fmla="*/ 63500 h 69850"/>
            </a:gdLst>
            <a:ahLst/>
            <a:cxnLst>
              <a:cxn ang="0">
                <a:pos x="connsiteX0" y="connsiteY0"/>
              </a:cxn>
              <a:cxn ang="0">
                <a:pos x="connsiteX1" y="connsiteY1"/>
              </a:cxn>
              <a:cxn ang="0">
                <a:pos x="connsiteX2" y="connsiteY2"/>
              </a:cxn>
              <a:cxn ang="0">
                <a:pos x="connsiteX3" y="connsiteY3"/>
              </a:cxn>
            </a:cxnLst>
            <a:rect l="l" t="t" r="r" b="b"/>
            <a:pathLst>
              <a:path w="1155700" h="69850">
                <a:moveTo>
                  <a:pt x="0" y="69850"/>
                </a:moveTo>
                <a:lnTo>
                  <a:pt x="0" y="0"/>
                </a:lnTo>
                <a:lnTo>
                  <a:pt x="1155700" y="0"/>
                </a:lnTo>
                <a:lnTo>
                  <a:pt x="1155700" y="63500"/>
                </a:lnTo>
              </a:path>
            </a:pathLst>
          </a:custGeom>
          <a:noFill/>
          <a:ln w="28575">
            <a:solidFill>
              <a:schemeClr val="bg1"/>
            </a:solidFill>
            <a:miter lim="800000"/>
            <a:headEnd/>
            <a:tailEnd/>
          </a:ln>
        </p:spPr>
        <p:txBody>
          <a:bodyPr rtlCol="0" anchor="ctr"/>
          <a:lstStyle/>
          <a:p>
            <a:pPr algn="ctr"/>
            <a:endParaRPr lang="en-US" dirty="0"/>
          </a:p>
        </p:txBody>
      </p:sp>
      <p:grpSp>
        <p:nvGrpSpPr>
          <p:cNvPr id="34" name="Group 33">
            <a:extLst>
              <a:ext uri="{FF2B5EF4-FFF2-40B4-BE49-F238E27FC236}">
                <a16:creationId xmlns:a16="http://schemas.microsoft.com/office/drawing/2014/main" id="{1BFB5F06-1595-E2F2-0898-7258957B5B93}"/>
              </a:ext>
            </a:extLst>
          </p:cNvPr>
          <p:cNvGrpSpPr/>
          <p:nvPr/>
        </p:nvGrpSpPr>
        <p:grpSpPr>
          <a:xfrm>
            <a:off x="6729770" y="3370627"/>
            <a:ext cx="1952837" cy="830997"/>
            <a:chOff x="6729770" y="3370627"/>
            <a:chExt cx="1952837" cy="830997"/>
          </a:xfrm>
        </p:grpSpPr>
        <p:sp>
          <p:nvSpPr>
            <p:cNvPr id="30" name="TextBox 29">
              <a:extLst>
                <a:ext uri="{FF2B5EF4-FFF2-40B4-BE49-F238E27FC236}">
                  <a16:creationId xmlns:a16="http://schemas.microsoft.com/office/drawing/2014/main" id="{0A14EBC2-CA36-D5C9-0948-ED8AB6ABF4D9}"/>
                </a:ext>
              </a:extLst>
            </p:cNvPr>
            <p:cNvSpPr txBox="1"/>
            <p:nvPr/>
          </p:nvSpPr>
          <p:spPr bwMode="auto">
            <a:xfrm>
              <a:off x="6894617" y="3370627"/>
              <a:ext cx="178799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ts val="0"/>
                </a:spcBef>
                <a:spcAft>
                  <a:spcPct val="0"/>
                </a:spcAft>
                <a:buClrTx/>
                <a:buFontTx/>
                <a:buNone/>
              </a:pPr>
              <a:r>
                <a:rPr lang="en-US" sz="1600" b="0" dirty="0">
                  <a:solidFill>
                    <a:schemeClr val="bg1"/>
                  </a:solidFill>
                  <a:latin typeface="Calibri" panose="020F0502020204030204" pitchFamily="34" charset="0"/>
                </a:rPr>
                <a:t>Placebo (n = 11)</a:t>
              </a:r>
            </a:p>
            <a:p>
              <a:pPr>
                <a:lnSpc>
                  <a:spcPct val="100000"/>
                </a:lnSpc>
                <a:spcBef>
                  <a:spcPts val="0"/>
                </a:spcBef>
                <a:spcAft>
                  <a:spcPct val="0"/>
                </a:spcAft>
                <a:buClrTx/>
                <a:buFontTx/>
                <a:buNone/>
              </a:pPr>
              <a:r>
                <a:rPr lang="en-US" sz="1600" b="0" dirty="0">
                  <a:solidFill>
                    <a:schemeClr val="bg1"/>
                  </a:solidFill>
                  <a:latin typeface="Calibri" panose="020F0502020204030204" pitchFamily="34" charset="0"/>
                </a:rPr>
                <a:t>20 mg/day (n = 11)</a:t>
              </a:r>
            </a:p>
            <a:p>
              <a:pPr>
                <a:lnSpc>
                  <a:spcPct val="100000"/>
                </a:lnSpc>
                <a:spcBef>
                  <a:spcPts val="0"/>
                </a:spcBef>
                <a:spcAft>
                  <a:spcPct val="0"/>
                </a:spcAft>
                <a:buClrTx/>
                <a:buFontTx/>
                <a:buNone/>
              </a:pPr>
              <a:r>
                <a:rPr lang="en-US" sz="1600" b="0" dirty="0">
                  <a:solidFill>
                    <a:schemeClr val="bg1"/>
                  </a:solidFill>
                  <a:latin typeface="Calibri" panose="020F0502020204030204" pitchFamily="34" charset="0"/>
                </a:rPr>
                <a:t>40 mg/day (n = 12)</a:t>
              </a:r>
            </a:p>
          </p:txBody>
        </p:sp>
        <p:sp>
          <p:nvSpPr>
            <p:cNvPr id="31" name="Rectangle 30">
              <a:extLst>
                <a:ext uri="{FF2B5EF4-FFF2-40B4-BE49-F238E27FC236}">
                  <a16:creationId xmlns:a16="http://schemas.microsoft.com/office/drawing/2014/main" id="{0B769EBA-4F85-FD3E-FBBF-65D8DF5086B4}"/>
                </a:ext>
              </a:extLst>
            </p:cNvPr>
            <p:cNvSpPr/>
            <p:nvPr/>
          </p:nvSpPr>
          <p:spPr bwMode="auto">
            <a:xfrm>
              <a:off x="6729770" y="3449313"/>
              <a:ext cx="164847" cy="164847"/>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 name="Rectangle 31">
              <a:extLst>
                <a:ext uri="{FF2B5EF4-FFF2-40B4-BE49-F238E27FC236}">
                  <a16:creationId xmlns:a16="http://schemas.microsoft.com/office/drawing/2014/main" id="{FED31C93-48AE-492D-BF0D-36F4B998B06A}"/>
                </a:ext>
              </a:extLst>
            </p:cNvPr>
            <p:cNvSpPr/>
            <p:nvPr/>
          </p:nvSpPr>
          <p:spPr bwMode="auto">
            <a:xfrm>
              <a:off x="6729770" y="3692846"/>
              <a:ext cx="164847" cy="16484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 name="Rectangle 32">
              <a:extLst>
                <a:ext uri="{FF2B5EF4-FFF2-40B4-BE49-F238E27FC236}">
                  <a16:creationId xmlns:a16="http://schemas.microsoft.com/office/drawing/2014/main" id="{5C548079-8DED-951D-B122-AFC377DC88D4}"/>
                </a:ext>
              </a:extLst>
            </p:cNvPr>
            <p:cNvSpPr/>
            <p:nvPr/>
          </p:nvSpPr>
          <p:spPr bwMode="auto">
            <a:xfrm>
              <a:off x="6729770" y="3951926"/>
              <a:ext cx="164847" cy="164847"/>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42" name="Group 41">
            <a:extLst>
              <a:ext uri="{FF2B5EF4-FFF2-40B4-BE49-F238E27FC236}">
                <a16:creationId xmlns:a16="http://schemas.microsoft.com/office/drawing/2014/main" id="{FAB0958C-9431-9C7D-B89C-E4D57B9B683D}"/>
              </a:ext>
            </a:extLst>
          </p:cNvPr>
          <p:cNvGrpSpPr/>
          <p:nvPr/>
        </p:nvGrpSpPr>
        <p:grpSpPr>
          <a:xfrm>
            <a:off x="4921249" y="2806672"/>
            <a:ext cx="95251" cy="2571778"/>
            <a:chOff x="4816381" y="2806672"/>
            <a:chExt cx="431800" cy="2571778"/>
          </a:xfrm>
        </p:grpSpPr>
        <p:cxnSp>
          <p:nvCxnSpPr>
            <p:cNvPr id="37" name="Straight Connector 36">
              <a:extLst>
                <a:ext uri="{FF2B5EF4-FFF2-40B4-BE49-F238E27FC236}">
                  <a16:creationId xmlns:a16="http://schemas.microsoft.com/office/drawing/2014/main" id="{6EB4B0FB-34C8-250B-1AAB-0DC385E7B719}"/>
                </a:ext>
              </a:extLst>
            </p:cNvPr>
            <p:cNvCxnSpPr>
              <a:cxnSpLocks/>
            </p:cNvCxnSpPr>
            <p:nvPr/>
          </p:nvCxnSpPr>
          <p:spPr bwMode="auto">
            <a:xfrm>
              <a:off x="4816381" y="2806672"/>
              <a:ext cx="431800"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C01A29B8-C1CE-A3C0-2E10-D1C68C15CCA8}"/>
                </a:ext>
              </a:extLst>
            </p:cNvPr>
            <p:cNvCxnSpPr>
              <a:cxnSpLocks/>
            </p:cNvCxnSpPr>
            <p:nvPr/>
          </p:nvCxnSpPr>
          <p:spPr bwMode="auto">
            <a:xfrm>
              <a:off x="4816381" y="3449617"/>
              <a:ext cx="431800"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B353F309-DD58-62A2-A75C-22C612AE0E3E}"/>
                </a:ext>
              </a:extLst>
            </p:cNvPr>
            <p:cNvCxnSpPr>
              <a:cxnSpLocks/>
            </p:cNvCxnSpPr>
            <p:nvPr/>
          </p:nvCxnSpPr>
          <p:spPr bwMode="auto">
            <a:xfrm>
              <a:off x="4816381" y="4092562"/>
              <a:ext cx="431800"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BD32CA50-19F5-9A3E-8DE1-AE1BE01D0994}"/>
                </a:ext>
              </a:extLst>
            </p:cNvPr>
            <p:cNvCxnSpPr>
              <a:cxnSpLocks/>
            </p:cNvCxnSpPr>
            <p:nvPr/>
          </p:nvCxnSpPr>
          <p:spPr bwMode="auto">
            <a:xfrm>
              <a:off x="4816381" y="4735507"/>
              <a:ext cx="431800"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6F16607A-7461-2C22-F655-0C682F3D70D4}"/>
                </a:ext>
              </a:extLst>
            </p:cNvPr>
            <p:cNvCxnSpPr>
              <a:cxnSpLocks/>
            </p:cNvCxnSpPr>
            <p:nvPr/>
          </p:nvCxnSpPr>
          <p:spPr bwMode="auto">
            <a:xfrm>
              <a:off x="4816381" y="5378450"/>
              <a:ext cx="431800" cy="0"/>
            </a:xfrm>
            <a:prstGeom prst="line">
              <a:avLst/>
            </a:prstGeom>
            <a:noFill/>
            <a:ln w="28575" cap="flat" cmpd="sng" algn="ctr">
              <a:solidFill>
                <a:schemeClr val="bg1"/>
              </a:solidFill>
              <a:prstDash val="solid"/>
              <a:round/>
              <a:headEnd type="none" w="med" len="med"/>
              <a:tailEnd type="none" w="med" len="med"/>
            </a:ln>
            <a:effectLst/>
          </p:spPr>
        </p:cxnSp>
      </p:grpSp>
      <p:sp>
        <p:nvSpPr>
          <p:cNvPr id="43" name="Rectangle 42">
            <a:extLst>
              <a:ext uri="{FF2B5EF4-FFF2-40B4-BE49-F238E27FC236}">
                <a16:creationId xmlns:a16="http://schemas.microsoft.com/office/drawing/2014/main" id="{BA94E04C-29B5-A832-32AB-7C13033DADA4}"/>
              </a:ext>
            </a:extLst>
          </p:cNvPr>
          <p:cNvSpPr/>
          <p:nvPr/>
        </p:nvSpPr>
        <p:spPr bwMode="auto">
          <a:xfrm>
            <a:off x="5124451" y="3449313"/>
            <a:ext cx="495300" cy="1922665"/>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4" name="Rectangle 43">
            <a:extLst>
              <a:ext uri="{FF2B5EF4-FFF2-40B4-BE49-F238E27FC236}">
                <a16:creationId xmlns:a16="http://schemas.microsoft.com/office/drawing/2014/main" id="{87263C37-8C96-BB4A-1068-D46C76D68E0A}"/>
              </a:ext>
            </a:extLst>
          </p:cNvPr>
          <p:cNvSpPr/>
          <p:nvPr/>
        </p:nvSpPr>
        <p:spPr bwMode="auto">
          <a:xfrm>
            <a:off x="5695951" y="5060950"/>
            <a:ext cx="495300" cy="31102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5" name="Rectangle 44">
            <a:extLst>
              <a:ext uri="{FF2B5EF4-FFF2-40B4-BE49-F238E27FC236}">
                <a16:creationId xmlns:a16="http://schemas.microsoft.com/office/drawing/2014/main" id="{07792E3C-1804-4369-5697-F72170886E10}"/>
              </a:ext>
            </a:extLst>
          </p:cNvPr>
          <p:cNvSpPr/>
          <p:nvPr/>
        </p:nvSpPr>
        <p:spPr bwMode="auto">
          <a:xfrm>
            <a:off x="6280151" y="5238750"/>
            <a:ext cx="495300" cy="133228"/>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6" name="Rectangle 45">
            <a:extLst>
              <a:ext uri="{FF2B5EF4-FFF2-40B4-BE49-F238E27FC236}">
                <a16:creationId xmlns:a16="http://schemas.microsoft.com/office/drawing/2014/main" id="{646A1E02-8D8E-523D-3E1B-F589DD6FE1BB}"/>
              </a:ext>
            </a:extLst>
          </p:cNvPr>
          <p:cNvSpPr/>
          <p:nvPr/>
        </p:nvSpPr>
        <p:spPr bwMode="auto">
          <a:xfrm>
            <a:off x="6985001" y="4800600"/>
            <a:ext cx="495300" cy="57137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7" name="TextBox 46">
            <a:extLst>
              <a:ext uri="{FF2B5EF4-FFF2-40B4-BE49-F238E27FC236}">
                <a16:creationId xmlns:a16="http://schemas.microsoft.com/office/drawing/2014/main" id="{4C9583DA-F730-38BD-2D26-77C81F2701E3}"/>
              </a:ext>
            </a:extLst>
          </p:cNvPr>
          <p:cNvSpPr txBox="1"/>
          <p:nvPr/>
        </p:nvSpPr>
        <p:spPr bwMode="auto">
          <a:xfrm>
            <a:off x="9417356" y="2825722"/>
            <a:ext cx="246945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75.1% reduction; </a:t>
            </a:r>
            <a:r>
              <a:rPr lang="en-US" sz="1600" b="0" i="1" dirty="0">
                <a:solidFill>
                  <a:schemeClr val="bg1"/>
                </a:solidFill>
                <a:latin typeface="Calibri" panose="020F0502020204030204" pitchFamily="34" charset="0"/>
              </a:rPr>
              <a:t>P</a:t>
            </a:r>
            <a:r>
              <a:rPr lang="en-US" sz="1600" b="0" dirty="0">
                <a:solidFill>
                  <a:schemeClr val="bg1"/>
                </a:solidFill>
                <a:latin typeface="Calibri" panose="020F0502020204030204" pitchFamily="34" charset="0"/>
              </a:rPr>
              <a:t> = .0074</a:t>
            </a:r>
          </a:p>
        </p:txBody>
      </p:sp>
      <p:sp>
        <p:nvSpPr>
          <p:cNvPr id="48" name="TextBox 47">
            <a:extLst>
              <a:ext uri="{FF2B5EF4-FFF2-40B4-BE49-F238E27FC236}">
                <a16:creationId xmlns:a16="http://schemas.microsoft.com/office/drawing/2014/main" id="{5CFD2F48-4CE9-E004-E3F6-31284BC81464}"/>
              </a:ext>
            </a:extLst>
          </p:cNvPr>
          <p:cNvSpPr txBox="1"/>
          <p:nvPr/>
        </p:nvSpPr>
        <p:spPr bwMode="auto">
          <a:xfrm>
            <a:off x="9404656" y="2425703"/>
            <a:ext cx="246945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92.6% reduction; </a:t>
            </a:r>
            <a:r>
              <a:rPr lang="en-US" sz="1600" b="0" i="1" dirty="0">
                <a:solidFill>
                  <a:schemeClr val="bg1"/>
                </a:solidFill>
                <a:latin typeface="Calibri" panose="020F0502020204030204" pitchFamily="34" charset="0"/>
              </a:rPr>
              <a:t>P</a:t>
            </a:r>
            <a:r>
              <a:rPr lang="en-US" sz="1600" b="0" dirty="0">
                <a:solidFill>
                  <a:schemeClr val="bg1"/>
                </a:solidFill>
                <a:latin typeface="Calibri" panose="020F0502020204030204" pitchFamily="34" charset="0"/>
              </a:rPr>
              <a:t> = .0040</a:t>
            </a:r>
          </a:p>
        </p:txBody>
      </p:sp>
      <p:sp>
        <p:nvSpPr>
          <p:cNvPr id="49" name="Freeform: Shape 48">
            <a:extLst>
              <a:ext uri="{FF2B5EF4-FFF2-40B4-BE49-F238E27FC236}">
                <a16:creationId xmlns:a16="http://schemas.microsoft.com/office/drawing/2014/main" id="{37D2096A-D0C4-DD09-E800-D4D6FC6AD919}"/>
              </a:ext>
            </a:extLst>
          </p:cNvPr>
          <p:cNvSpPr/>
          <p:nvPr/>
        </p:nvSpPr>
        <p:spPr bwMode="auto">
          <a:xfrm>
            <a:off x="9886749" y="2725538"/>
            <a:ext cx="1406725" cy="55762"/>
          </a:xfrm>
          <a:custGeom>
            <a:avLst/>
            <a:gdLst>
              <a:gd name="connsiteX0" fmla="*/ 0 w 1155700"/>
              <a:gd name="connsiteY0" fmla="*/ 69850 h 69850"/>
              <a:gd name="connsiteX1" fmla="*/ 0 w 1155700"/>
              <a:gd name="connsiteY1" fmla="*/ 0 h 69850"/>
              <a:gd name="connsiteX2" fmla="*/ 1155700 w 1155700"/>
              <a:gd name="connsiteY2" fmla="*/ 0 h 69850"/>
              <a:gd name="connsiteX3" fmla="*/ 1155700 w 1155700"/>
              <a:gd name="connsiteY3" fmla="*/ 63500 h 69850"/>
            </a:gdLst>
            <a:ahLst/>
            <a:cxnLst>
              <a:cxn ang="0">
                <a:pos x="connsiteX0" y="connsiteY0"/>
              </a:cxn>
              <a:cxn ang="0">
                <a:pos x="connsiteX1" y="connsiteY1"/>
              </a:cxn>
              <a:cxn ang="0">
                <a:pos x="connsiteX2" y="connsiteY2"/>
              </a:cxn>
              <a:cxn ang="0">
                <a:pos x="connsiteX3" y="connsiteY3"/>
              </a:cxn>
            </a:cxnLst>
            <a:rect l="l" t="t" r="r" b="b"/>
            <a:pathLst>
              <a:path w="1155700" h="69850">
                <a:moveTo>
                  <a:pt x="0" y="69850"/>
                </a:moveTo>
                <a:lnTo>
                  <a:pt x="0" y="0"/>
                </a:lnTo>
                <a:lnTo>
                  <a:pt x="1155700" y="0"/>
                </a:lnTo>
                <a:lnTo>
                  <a:pt x="1155700" y="63500"/>
                </a:lnTo>
              </a:path>
            </a:pathLst>
          </a:custGeom>
          <a:noFill/>
          <a:ln w="28575">
            <a:solidFill>
              <a:schemeClr val="bg1"/>
            </a:solidFill>
            <a:miter lim="800000"/>
            <a:headEnd/>
            <a:tailEnd/>
          </a:ln>
        </p:spPr>
        <p:txBody>
          <a:bodyPr rtlCol="0" anchor="ctr"/>
          <a:lstStyle/>
          <a:p>
            <a:pPr algn="ctr"/>
            <a:endParaRPr lang="en-US" dirty="0"/>
          </a:p>
        </p:txBody>
      </p:sp>
      <p:sp>
        <p:nvSpPr>
          <p:cNvPr id="50" name="Freeform: Shape 49">
            <a:extLst>
              <a:ext uri="{FF2B5EF4-FFF2-40B4-BE49-F238E27FC236}">
                <a16:creationId xmlns:a16="http://schemas.microsoft.com/office/drawing/2014/main" id="{7F838102-4BB8-3A37-D5F9-F41C6A8A493D}"/>
              </a:ext>
            </a:extLst>
          </p:cNvPr>
          <p:cNvSpPr/>
          <p:nvPr/>
        </p:nvSpPr>
        <p:spPr bwMode="auto">
          <a:xfrm>
            <a:off x="9907280" y="3130549"/>
            <a:ext cx="681345" cy="65476"/>
          </a:xfrm>
          <a:custGeom>
            <a:avLst/>
            <a:gdLst>
              <a:gd name="connsiteX0" fmla="*/ 0 w 1155700"/>
              <a:gd name="connsiteY0" fmla="*/ 69850 h 69850"/>
              <a:gd name="connsiteX1" fmla="*/ 0 w 1155700"/>
              <a:gd name="connsiteY1" fmla="*/ 0 h 69850"/>
              <a:gd name="connsiteX2" fmla="*/ 1155700 w 1155700"/>
              <a:gd name="connsiteY2" fmla="*/ 0 h 69850"/>
              <a:gd name="connsiteX3" fmla="*/ 1155700 w 1155700"/>
              <a:gd name="connsiteY3" fmla="*/ 63500 h 69850"/>
            </a:gdLst>
            <a:ahLst/>
            <a:cxnLst>
              <a:cxn ang="0">
                <a:pos x="connsiteX0" y="connsiteY0"/>
              </a:cxn>
              <a:cxn ang="0">
                <a:pos x="connsiteX1" y="connsiteY1"/>
              </a:cxn>
              <a:cxn ang="0">
                <a:pos x="connsiteX2" y="connsiteY2"/>
              </a:cxn>
              <a:cxn ang="0">
                <a:pos x="connsiteX3" y="connsiteY3"/>
              </a:cxn>
            </a:cxnLst>
            <a:rect l="l" t="t" r="r" b="b"/>
            <a:pathLst>
              <a:path w="1155700" h="69850">
                <a:moveTo>
                  <a:pt x="0" y="69850"/>
                </a:moveTo>
                <a:lnTo>
                  <a:pt x="0" y="0"/>
                </a:lnTo>
                <a:lnTo>
                  <a:pt x="1155700" y="0"/>
                </a:lnTo>
                <a:lnTo>
                  <a:pt x="1155700" y="63500"/>
                </a:lnTo>
              </a:path>
            </a:pathLst>
          </a:custGeom>
          <a:noFill/>
          <a:ln w="28575">
            <a:solidFill>
              <a:schemeClr val="bg1"/>
            </a:solidFill>
            <a:miter lim="800000"/>
            <a:headEnd/>
            <a:tailEnd/>
          </a:ln>
        </p:spPr>
        <p:txBody>
          <a:bodyPr rtlCol="0" anchor="ctr"/>
          <a:lstStyle/>
          <a:p>
            <a:pPr algn="ctr"/>
            <a:endParaRPr lang="en-US" dirty="0"/>
          </a:p>
        </p:txBody>
      </p:sp>
      <p:sp>
        <p:nvSpPr>
          <p:cNvPr id="51" name="TextBox 50">
            <a:extLst>
              <a:ext uri="{FF2B5EF4-FFF2-40B4-BE49-F238E27FC236}">
                <a16:creationId xmlns:a16="http://schemas.microsoft.com/office/drawing/2014/main" id="{90F9524E-2C7B-68F7-2A6B-D7EDD755C436}"/>
              </a:ext>
            </a:extLst>
          </p:cNvPr>
          <p:cNvSpPr txBox="1"/>
          <p:nvPr/>
        </p:nvSpPr>
        <p:spPr bwMode="auto">
          <a:xfrm rot="16200000">
            <a:off x="7481774" y="4017386"/>
            <a:ext cx="283019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Monthly Attack Rate (LS Mean)</a:t>
            </a:r>
          </a:p>
        </p:txBody>
      </p:sp>
      <p:grpSp>
        <p:nvGrpSpPr>
          <p:cNvPr id="52" name="Group 51">
            <a:extLst>
              <a:ext uri="{FF2B5EF4-FFF2-40B4-BE49-F238E27FC236}">
                <a16:creationId xmlns:a16="http://schemas.microsoft.com/office/drawing/2014/main" id="{25CC4C84-0580-9F3F-7A2A-91F340CC06E1}"/>
              </a:ext>
            </a:extLst>
          </p:cNvPr>
          <p:cNvGrpSpPr/>
          <p:nvPr/>
        </p:nvGrpSpPr>
        <p:grpSpPr>
          <a:xfrm>
            <a:off x="8987850" y="2636321"/>
            <a:ext cx="444353" cy="2902723"/>
            <a:chOff x="4536500" y="2636321"/>
            <a:chExt cx="444353" cy="2902723"/>
          </a:xfrm>
        </p:grpSpPr>
        <p:sp>
          <p:nvSpPr>
            <p:cNvPr id="53" name="TextBox 52">
              <a:extLst>
                <a:ext uri="{FF2B5EF4-FFF2-40B4-BE49-F238E27FC236}">
                  <a16:creationId xmlns:a16="http://schemas.microsoft.com/office/drawing/2014/main" id="{C0AD1AC4-8DE3-74F9-B361-F721905F0EA6}"/>
                </a:ext>
              </a:extLst>
            </p:cNvPr>
            <p:cNvSpPr txBox="1"/>
            <p:nvPr/>
          </p:nvSpPr>
          <p:spPr bwMode="auto">
            <a:xfrm>
              <a:off x="4536501" y="2636321"/>
              <a:ext cx="4443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54" name="TextBox 53">
              <a:extLst>
                <a:ext uri="{FF2B5EF4-FFF2-40B4-BE49-F238E27FC236}">
                  <a16:creationId xmlns:a16="http://schemas.microsoft.com/office/drawing/2014/main" id="{FEAC37CB-BE82-B9F5-0013-2D16EBFDE58D}"/>
                </a:ext>
              </a:extLst>
            </p:cNvPr>
            <p:cNvSpPr txBox="1"/>
            <p:nvPr/>
          </p:nvSpPr>
          <p:spPr bwMode="auto">
            <a:xfrm>
              <a:off x="4536500" y="3277546"/>
              <a:ext cx="44435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1.5</a:t>
              </a:r>
            </a:p>
          </p:txBody>
        </p:sp>
        <p:sp>
          <p:nvSpPr>
            <p:cNvPr id="55" name="TextBox 54">
              <a:extLst>
                <a:ext uri="{FF2B5EF4-FFF2-40B4-BE49-F238E27FC236}">
                  <a16:creationId xmlns:a16="http://schemas.microsoft.com/office/drawing/2014/main" id="{4337DF89-F62D-C1FC-F639-34399ADD4846}"/>
                </a:ext>
              </a:extLst>
            </p:cNvPr>
            <p:cNvSpPr txBox="1"/>
            <p:nvPr/>
          </p:nvSpPr>
          <p:spPr bwMode="auto">
            <a:xfrm>
              <a:off x="4536500" y="3907891"/>
              <a:ext cx="44435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a:t>
              </a:r>
            </a:p>
          </p:txBody>
        </p:sp>
        <p:sp>
          <p:nvSpPr>
            <p:cNvPr id="56" name="TextBox 55">
              <a:extLst>
                <a:ext uri="{FF2B5EF4-FFF2-40B4-BE49-F238E27FC236}">
                  <a16:creationId xmlns:a16="http://schemas.microsoft.com/office/drawing/2014/main" id="{4B7F51DE-411C-C2E5-2A32-6BCBE7CB6BCC}"/>
                </a:ext>
              </a:extLst>
            </p:cNvPr>
            <p:cNvSpPr txBox="1"/>
            <p:nvPr/>
          </p:nvSpPr>
          <p:spPr bwMode="auto">
            <a:xfrm>
              <a:off x="4536500" y="4549116"/>
              <a:ext cx="44435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0.5</a:t>
              </a:r>
            </a:p>
          </p:txBody>
        </p:sp>
        <p:sp>
          <p:nvSpPr>
            <p:cNvPr id="57" name="TextBox 56">
              <a:extLst>
                <a:ext uri="{FF2B5EF4-FFF2-40B4-BE49-F238E27FC236}">
                  <a16:creationId xmlns:a16="http://schemas.microsoft.com/office/drawing/2014/main" id="{F7F2CD7A-8D94-96F9-0E00-1C55FCFE52FF}"/>
                </a:ext>
              </a:extLst>
            </p:cNvPr>
            <p:cNvSpPr txBox="1"/>
            <p:nvPr/>
          </p:nvSpPr>
          <p:spPr bwMode="auto">
            <a:xfrm>
              <a:off x="4691992" y="5200490"/>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grpSp>
      <p:grpSp>
        <p:nvGrpSpPr>
          <p:cNvPr id="59" name="Group 58">
            <a:extLst>
              <a:ext uri="{FF2B5EF4-FFF2-40B4-BE49-F238E27FC236}">
                <a16:creationId xmlns:a16="http://schemas.microsoft.com/office/drawing/2014/main" id="{4BC19F97-A71F-4A89-3767-05CDCA2486D1}"/>
              </a:ext>
            </a:extLst>
          </p:cNvPr>
          <p:cNvGrpSpPr/>
          <p:nvPr/>
        </p:nvGrpSpPr>
        <p:grpSpPr>
          <a:xfrm>
            <a:off x="9372599" y="2806672"/>
            <a:ext cx="95251" cy="2571778"/>
            <a:chOff x="4816381" y="2806672"/>
            <a:chExt cx="431800" cy="2571778"/>
          </a:xfrm>
        </p:grpSpPr>
        <p:cxnSp>
          <p:nvCxnSpPr>
            <p:cNvPr id="60" name="Straight Connector 59">
              <a:extLst>
                <a:ext uri="{FF2B5EF4-FFF2-40B4-BE49-F238E27FC236}">
                  <a16:creationId xmlns:a16="http://schemas.microsoft.com/office/drawing/2014/main" id="{78FDE999-AE61-2C28-9741-24B908ADAE2D}"/>
                </a:ext>
              </a:extLst>
            </p:cNvPr>
            <p:cNvCxnSpPr>
              <a:cxnSpLocks/>
            </p:cNvCxnSpPr>
            <p:nvPr/>
          </p:nvCxnSpPr>
          <p:spPr bwMode="auto">
            <a:xfrm>
              <a:off x="4816381" y="2806672"/>
              <a:ext cx="431800" cy="0"/>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20CD447F-9426-EB46-1283-4D3DC6E8C3CF}"/>
                </a:ext>
              </a:extLst>
            </p:cNvPr>
            <p:cNvCxnSpPr>
              <a:cxnSpLocks/>
            </p:cNvCxnSpPr>
            <p:nvPr/>
          </p:nvCxnSpPr>
          <p:spPr bwMode="auto">
            <a:xfrm>
              <a:off x="4816381" y="3449617"/>
              <a:ext cx="431800" cy="0"/>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AEE9389F-D5B1-ACFE-87FD-8C98B1702ABE}"/>
                </a:ext>
              </a:extLst>
            </p:cNvPr>
            <p:cNvCxnSpPr>
              <a:cxnSpLocks/>
            </p:cNvCxnSpPr>
            <p:nvPr/>
          </p:nvCxnSpPr>
          <p:spPr bwMode="auto">
            <a:xfrm>
              <a:off x="4816381" y="4092562"/>
              <a:ext cx="431800" cy="0"/>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6C30905F-E9A0-3635-E80D-570A2CF12645}"/>
                </a:ext>
              </a:extLst>
            </p:cNvPr>
            <p:cNvCxnSpPr>
              <a:cxnSpLocks/>
            </p:cNvCxnSpPr>
            <p:nvPr/>
          </p:nvCxnSpPr>
          <p:spPr bwMode="auto">
            <a:xfrm>
              <a:off x="4816381" y="4735507"/>
              <a:ext cx="431800" cy="0"/>
            </a:xfrm>
            <a:prstGeom prst="line">
              <a:avLst/>
            </a:prstGeom>
            <a:noFill/>
            <a:ln w="28575" cap="flat" cmpd="sng" algn="ctr">
              <a:solidFill>
                <a:schemeClr val="bg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32DA45C2-B5CE-59D0-27FD-516B6E3761C2}"/>
                </a:ext>
              </a:extLst>
            </p:cNvPr>
            <p:cNvCxnSpPr>
              <a:cxnSpLocks/>
            </p:cNvCxnSpPr>
            <p:nvPr/>
          </p:nvCxnSpPr>
          <p:spPr bwMode="auto">
            <a:xfrm>
              <a:off x="4816381" y="5378450"/>
              <a:ext cx="431800" cy="0"/>
            </a:xfrm>
            <a:prstGeom prst="line">
              <a:avLst/>
            </a:prstGeom>
            <a:noFill/>
            <a:ln w="28575" cap="flat" cmpd="sng" algn="ctr">
              <a:solidFill>
                <a:schemeClr val="bg1"/>
              </a:solidFill>
              <a:prstDash val="solid"/>
              <a:round/>
              <a:headEnd type="none" w="med" len="med"/>
              <a:tailEnd type="none" w="med" len="med"/>
            </a:ln>
            <a:effectLst/>
          </p:spPr>
        </p:cxnSp>
      </p:grpSp>
      <p:sp>
        <p:nvSpPr>
          <p:cNvPr id="65" name="TextBox 64">
            <a:extLst>
              <a:ext uri="{FF2B5EF4-FFF2-40B4-BE49-F238E27FC236}">
                <a16:creationId xmlns:a16="http://schemas.microsoft.com/office/drawing/2014/main" id="{CD296DC6-E59B-F940-0B01-F5E9DD3E8AEF}"/>
              </a:ext>
            </a:extLst>
          </p:cNvPr>
          <p:cNvSpPr txBox="1"/>
          <p:nvPr/>
        </p:nvSpPr>
        <p:spPr bwMode="auto">
          <a:xfrm>
            <a:off x="10345316" y="4647348"/>
            <a:ext cx="55175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0.35</a:t>
            </a:r>
          </a:p>
        </p:txBody>
      </p:sp>
      <p:sp>
        <p:nvSpPr>
          <p:cNvPr id="66" name="TextBox 65">
            <a:extLst>
              <a:ext uri="{FF2B5EF4-FFF2-40B4-BE49-F238E27FC236}">
                <a16:creationId xmlns:a16="http://schemas.microsoft.com/office/drawing/2014/main" id="{CB0ECEB9-CF9D-37B5-6AE1-F2092941EFD8}"/>
              </a:ext>
            </a:extLst>
          </p:cNvPr>
          <p:cNvSpPr txBox="1"/>
          <p:nvPr/>
        </p:nvSpPr>
        <p:spPr bwMode="auto">
          <a:xfrm>
            <a:off x="11010193" y="4941091"/>
            <a:ext cx="55175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0.10</a:t>
            </a:r>
          </a:p>
        </p:txBody>
      </p:sp>
      <p:sp>
        <p:nvSpPr>
          <p:cNvPr id="67" name="TextBox 66">
            <a:extLst>
              <a:ext uri="{FF2B5EF4-FFF2-40B4-BE49-F238E27FC236}">
                <a16:creationId xmlns:a16="http://schemas.microsoft.com/office/drawing/2014/main" id="{9AF8575E-2BC8-62D5-DB09-049597A9DD7F}"/>
              </a:ext>
            </a:extLst>
          </p:cNvPr>
          <p:cNvSpPr txBox="1"/>
          <p:nvPr/>
        </p:nvSpPr>
        <p:spPr bwMode="auto">
          <a:xfrm>
            <a:off x="9610873" y="3213612"/>
            <a:ext cx="55175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1.41</a:t>
            </a:r>
          </a:p>
        </p:txBody>
      </p:sp>
      <p:sp>
        <p:nvSpPr>
          <p:cNvPr id="68" name="Rectangle 67">
            <a:extLst>
              <a:ext uri="{FF2B5EF4-FFF2-40B4-BE49-F238E27FC236}">
                <a16:creationId xmlns:a16="http://schemas.microsoft.com/office/drawing/2014/main" id="{66F1DB92-A9F0-40FB-B8B5-75F5D8024A29}"/>
              </a:ext>
            </a:extLst>
          </p:cNvPr>
          <p:cNvSpPr/>
          <p:nvPr/>
        </p:nvSpPr>
        <p:spPr bwMode="auto">
          <a:xfrm>
            <a:off x="9645651" y="3571875"/>
            <a:ext cx="495300" cy="1800103"/>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9" name="Rectangle 68">
            <a:extLst>
              <a:ext uri="{FF2B5EF4-FFF2-40B4-BE49-F238E27FC236}">
                <a16:creationId xmlns:a16="http://schemas.microsoft.com/office/drawing/2014/main" id="{2F53925C-ACF9-640F-C1B1-5059FD28604B}"/>
              </a:ext>
            </a:extLst>
          </p:cNvPr>
          <p:cNvSpPr/>
          <p:nvPr/>
        </p:nvSpPr>
        <p:spPr bwMode="auto">
          <a:xfrm>
            <a:off x="10346867" y="4943475"/>
            <a:ext cx="495300" cy="42850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0" name="Rectangle 69">
            <a:extLst>
              <a:ext uri="{FF2B5EF4-FFF2-40B4-BE49-F238E27FC236}">
                <a16:creationId xmlns:a16="http://schemas.microsoft.com/office/drawing/2014/main" id="{A8F401AD-3CB9-4601-B8F9-147C3F00B65F}"/>
              </a:ext>
            </a:extLst>
          </p:cNvPr>
          <p:cNvSpPr/>
          <p:nvPr/>
        </p:nvSpPr>
        <p:spPr bwMode="auto">
          <a:xfrm>
            <a:off x="11056089" y="5251450"/>
            <a:ext cx="495300" cy="120528"/>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1" name="TextBox 70">
            <a:extLst>
              <a:ext uri="{FF2B5EF4-FFF2-40B4-BE49-F238E27FC236}">
                <a16:creationId xmlns:a16="http://schemas.microsoft.com/office/drawing/2014/main" id="{AF21A96A-7571-8E5A-1987-30AB22069BE2}"/>
              </a:ext>
            </a:extLst>
          </p:cNvPr>
          <p:cNvSpPr txBox="1"/>
          <p:nvPr/>
        </p:nvSpPr>
        <p:spPr bwMode="auto">
          <a:xfrm>
            <a:off x="9339407" y="5347875"/>
            <a:ext cx="106926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Placebo</a:t>
            </a:r>
            <a:br>
              <a:rPr lang="en-US" sz="1600" dirty="0">
                <a:solidFill>
                  <a:schemeClr val="bg1"/>
                </a:solidFill>
                <a:latin typeface="Calibri" panose="020F0502020204030204" pitchFamily="34" charset="0"/>
              </a:rPr>
            </a:br>
            <a:r>
              <a:rPr lang="en-US" sz="1600" dirty="0">
                <a:solidFill>
                  <a:schemeClr val="bg1"/>
                </a:solidFill>
                <a:latin typeface="Calibri" panose="020F0502020204030204" pitchFamily="34" charset="0"/>
              </a:rPr>
              <a:t>(n = 11)</a:t>
            </a:r>
          </a:p>
        </p:txBody>
      </p:sp>
      <p:sp>
        <p:nvSpPr>
          <p:cNvPr id="72" name="TextBox 71">
            <a:extLst>
              <a:ext uri="{FF2B5EF4-FFF2-40B4-BE49-F238E27FC236}">
                <a16:creationId xmlns:a16="http://schemas.microsoft.com/office/drawing/2014/main" id="{935FF156-9167-D599-3975-B98C4E733424}"/>
              </a:ext>
            </a:extLst>
          </p:cNvPr>
          <p:cNvSpPr txBox="1"/>
          <p:nvPr/>
        </p:nvSpPr>
        <p:spPr bwMode="auto">
          <a:xfrm>
            <a:off x="10085388" y="5361806"/>
            <a:ext cx="1014864"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20 mg/day (n = 11)</a:t>
            </a:r>
          </a:p>
        </p:txBody>
      </p:sp>
      <p:sp>
        <p:nvSpPr>
          <p:cNvPr id="73" name="TextBox 72">
            <a:extLst>
              <a:ext uri="{FF2B5EF4-FFF2-40B4-BE49-F238E27FC236}">
                <a16:creationId xmlns:a16="http://schemas.microsoft.com/office/drawing/2014/main" id="{78019BE8-43EE-572B-8AD4-FDDFAE92BAF8}"/>
              </a:ext>
            </a:extLst>
          </p:cNvPr>
          <p:cNvSpPr txBox="1"/>
          <p:nvPr/>
        </p:nvSpPr>
        <p:spPr bwMode="auto">
          <a:xfrm>
            <a:off x="10816953" y="5361806"/>
            <a:ext cx="1014864"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40 mg/day (n = 12)</a:t>
            </a:r>
          </a:p>
        </p:txBody>
      </p:sp>
      <p:grpSp>
        <p:nvGrpSpPr>
          <p:cNvPr id="79" name="Group 78">
            <a:extLst>
              <a:ext uri="{FF2B5EF4-FFF2-40B4-BE49-F238E27FC236}">
                <a16:creationId xmlns:a16="http://schemas.microsoft.com/office/drawing/2014/main" id="{E47200E2-F8EF-A0FE-1411-677CBD52D99D}"/>
              </a:ext>
            </a:extLst>
          </p:cNvPr>
          <p:cNvGrpSpPr/>
          <p:nvPr/>
        </p:nvGrpSpPr>
        <p:grpSpPr>
          <a:xfrm>
            <a:off x="9455150" y="5371978"/>
            <a:ext cx="2305050" cy="102986"/>
            <a:chOff x="9455150" y="5238750"/>
            <a:chExt cx="2305050" cy="507131"/>
          </a:xfrm>
        </p:grpSpPr>
        <p:cxnSp>
          <p:nvCxnSpPr>
            <p:cNvPr id="75" name="Straight Connector 74">
              <a:extLst>
                <a:ext uri="{FF2B5EF4-FFF2-40B4-BE49-F238E27FC236}">
                  <a16:creationId xmlns:a16="http://schemas.microsoft.com/office/drawing/2014/main" id="{02FE7D13-2F3F-9F51-79D1-DD15CD1B390A}"/>
                </a:ext>
              </a:extLst>
            </p:cNvPr>
            <p:cNvCxnSpPr/>
            <p:nvPr/>
          </p:nvCxnSpPr>
          <p:spPr bwMode="auto">
            <a:xfrm>
              <a:off x="9455150" y="5238750"/>
              <a:ext cx="0" cy="507131"/>
            </a:xfrm>
            <a:prstGeom prst="line">
              <a:avLst/>
            </a:prstGeom>
            <a:noFill/>
            <a:ln w="28575" cap="flat" cmpd="sng" algn="ctr">
              <a:solidFill>
                <a:schemeClr val="bg1"/>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2F57BC7F-A7FB-8E52-8F5B-D9F9031A07B8}"/>
                </a:ext>
              </a:extLst>
            </p:cNvPr>
            <p:cNvCxnSpPr/>
            <p:nvPr/>
          </p:nvCxnSpPr>
          <p:spPr bwMode="auto">
            <a:xfrm>
              <a:off x="10242550" y="5238750"/>
              <a:ext cx="0" cy="507131"/>
            </a:xfrm>
            <a:prstGeom prst="line">
              <a:avLst/>
            </a:prstGeom>
            <a:noFill/>
            <a:ln w="28575" cap="flat" cmpd="sng" algn="ctr">
              <a:solidFill>
                <a:schemeClr val="bg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63DE141F-44AF-C495-913C-3622F6EA8EF5}"/>
                </a:ext>
              </a:extLst>
            </p:cNvPr>
            <p:cNvCxnSpPr/>
            <p:nvPr/>
          </p:nvCxnSpPr>
          <p:spPr bwMode="auto">
            <a:xfrm>
              <a:off x="10941050" y="5238750"/>
              <a:ext cx="0" cy="507131"/>
            </a:xfrm>
            <a:prstGeom prst="line">
              <a:avLst/>
            </a:prstGeom>
            <a:noFill/>
            <a:ln w="28575" cap="flat" cmpd="sng" algn="ctr">
              <a:solidFill>
                <a:schemeClr val="bg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FBBAC4A0-2247-8BAC-5C82-20E0ED0EAEE1}"/>
                </a:ext>
              </a:extLst>
            </p:cNvPr>
            <p:cNvCxnSpPr/>
            <p:nvPr/>
          </p:nvCxnSpPr>
          <p:spPr bwMode="auto">
            <a:xfrm>
              <a:off x="11760200" y="5238750"/>
              <a:ext cx="0" cy="507131"/>
            </a:xfrm>
            <a:prstGeom prst="line">
              <a:avLst/>
            </a:prstGeom>
            <a:noFill/>
            <a:ln w="28575" cap="flat" cmpd="sng" algn="ctr">
              <a:solidFill>
                <a:schemeClr val="bg1"/>
              </a:solidFill>
              <a:prstDash val="solid"/>
              <a:round/>
              <a:headEnd type="none" w="med" len="med"/>
              <a:tailEnd type="none" w="med" len="med"/>
            </a:ln>
            <a:effectLst/>
          </p:spPr>
        </p:cxnSp>
      </p:grpSp>
      <p:sp>
        <p:nvSpPr>
          <p:cNvPr id="85" name="TextBox 84">
            <a:extLst>
              <a:ext uri="{FF2B5EF4-FFF2-40B4-BE49-F238E27FC236}">
                <a16:creationId xmlns:a16="http://schemas.microsoft.com/office/drawing/2014/main" id="{AE71BBA9-1EF2-4C5C-7DDC-488FB7484FBA}"/>
              </a:ext>
            </a:extLst>
          </p:cNvPr>
          <p:cNvSpPr txBox="1"/>
          <p:nvPr/>
        </p:nvSpPr>
        <p:spPr bwMode="auto">
          <a:xfrm>
            <a:off x="1550717" y="2286017"/>
            <a:ext cx="246945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79.3% reduction; </a:t>
            </a:r>
            <a:r>
              <a:rPr lang="en-US" sz="1600" b="0" i="1" dirty="0">
                <a:solidFill>
                  <a:schemeClr val="bg1"/>
                </a:solidFill>
                <a:latin typeface="Calibri" panose="020F0502020204030204" pitchFamily="34" charset="0"/>
              </a:rPr>
              <a:t>P</a:t>
            </a:r>
            <a:r>
              <a:rPr lang="en-US" sz="1600" b="0" dirty="0">
                <a:solidFill>
                  <a:schemeClr val="bg1"/>
                </a:solidFill>
                <a:latin typeface="Calibri" panose="020F0502020204030204" pitchFamily="34" charset="0"/>
              </a:rPr>
              <a:t> = .0009</a:t>
            </a:r>
          </a:p>
        </p:txBody>
      </p:sp>
      <p:sp>
        <p:nvSpPr>
          <p:cNvPr id="86" name="TextBox 85">
            <a:extLst>
              <a:ext uri="{FF2B5EF4-FFF2-40B4-BE49-F238E27FC236}">
                <a16:creationId xmlns:a16="http://schemas.microsoft.com/office/drawing/2014/main" id="{FD7407C2-7FFF-6217-F9E4-010E4444F65F}"/>
              </a:ext>
            </a:extLst>
          </p:cNvPr>
          <p:cNvSpPr txBox="1"/>
          <p:nvPr/>
        </p:nvSpPr>
        <p:spPr bwMode="auto">
          <a:xfrm>
            <a:off x="1538017" y="1999579"/>
            <a:ext cx="246945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84.5% reduction; </a:t>
            </a:r>
            <a:r>
              <a:rPr lang="en-US" sz="1600" b="0" i="1" dirty="0">
                <a:solidFill>
                  <a:schemeClr val="bg1"/>
                </a:solidFill>
                <a:latin typeface="Calibri" panose="020F0502020204030204" pitchFamily="34" charset="0"/>
              </a:rPr>
              <a:t>P</a:t>
            </a:r>
            <a:r>
              <a:rPr lang="en-US" sz="1600" b="0" dirty="0">
                <a:solidFill>
                  <a:schemeClr val="bg1"/>
                </a:solidFill>
                <a:latin typeface="Calibri" panose="020F0502020204030204" pitchFamily="34" charset="0"/>
              </a:rPr>
              <a:t> = .0008</a:t>
            </a:r>
          </a:p>
        </p:txBody>
      </p:sp>
      <p:sp>
        <p:nvSpPr>
          <p:cNvPr id="87" name="Freeform: Shape 86">
            <a:extLst>
              <a:ext uri="{FF2B5EF4-FFF2-40B4-BE49-F238E27FC236}">
                <a16:creationId xmlns:a16="http://schemas.microsoft.com/office/drawing/2014/main" id="{03B7A816-38A8-2AAA-A5F3-8639E96D66C3}"/>
              </a:ext>
            </a:extLst>
          </p:cNvPr>
          <p:cNvSpPr/>
          <p:nvPr/>
        </p:nvSpPr>
        <p:spPr bwMode="auto">
          <a:xfrm>
            <a:off x="1917229" y="2281167"/>
            <a:ext cx="1807384" cy="97618"/>
          </a:xfrm>
          <a:custGeom>
            <a:avLst/>
            <a:gdLst>
              <a:gd name="connsiteX0" fmla="*/ 0 w 1155700"/>
              <a:gd name="connsiteY0" fmla="*/ 69850 h 69850"/>
              <a:gd name="connsiteX1" fmla="*/ 0 w 1155700"/>
              <a:gd name="connsiteY1" fmla="*/ 0 h 69850"/>
              <a:gd name="connsiteX2" fmla="*/ 1155700 w 1155700"/>
              <a:gd name="connsiteY2" fmla="*/ 0 h 69850"/>
              <a:gd name="connsiteX3" fmla="*/ 1155700 w 1155700"/>
              <a:gd name="connsiteY3" fmla="*/ 63500 h 69850"/>
            </a:gdLst>
            <a:ahLst/>
            <a:cxnLst>
              <a:cxn ang="0">
                <a:pos x="connsiteX0" y="connsiteY0"/>
              </a:cxn>
              <a:cxn ang="0">
                <a:pos x="connsiteX1" y="connsiteY1"/>
              </a:cxn>
              <a:cxn ang="0">
                <a:pos x="connsiteX2" y="connsiteY2"/>
              </a:cxn>
              <a:cxn ang="0">
                <a:pos x="connsiteX3" y="connsiteY3"/>
              </a:cxn>
            </a:cxnLst>
            <a:rect l="l" t="t" r="r" b="b"/>
            <a:pathLst>
              <a:path w="1155700" h="69850">
                <a:moveTo>
                  <a:pt x="0" y="69850"/>
                </a:moveTo>
                <a:lnTo>
                  <a:pt x="0" y="0"/>
                </a:lnTo>
                <a:lnTo>
                  <a:pt x="1155700" y="0"/>
                </a:lnTo>
                <a:lnTo>
                  <a:pt x="1155700" y="63500"/>
                </a:lnTo>
              </a:path>
            </a:pathLst>
          </a:custGeom>
          <a:noFill/>
          <a:ln w="28575">
            <a:solidFill>
              <a:schemeClr val="bg1"/>
            </a:solidFill>
            <a:miter lim="800000"/>
            <a:headEnd/>
            <a:tailEnd/>
          </a:ln>
        </p:spPr>
        <p:txBody>
          <a:bodyPr rtlCol="0" anchor="ctr"/>
          <a:lstStyle/>
          <a:p>
            <a:pPr algn="ctr"/>
            <a:endParaRPr lang="en-US" dirty="0"/>
          </a:p>
        </p:txBody>
      </p:sp>
      <p:sp>
        <p:nvSpPr>
          <p:cNvPr id="88" name="Freeform: Shape 87">
            <a:extLst>
              <a:ext uri="{FF2B5EF4-FFF2-40B4-BE49-F238E27FC236}">
                <a16:creationId xmlns:a16="http://schemas.microsoft.com/office/drawing/2014/main" id="{468811CE-A92F-3674-750E-F62EB93B0D9E}"/>
              </a:ext>
            </a:extLst>
          </p:cNvPr>
          <p:cNvSpPr/>
          <p:nvPr/>
        </p:nvSpPr>
        <p:spPr bwMode="auto">
          <a:xfrm>
            <a:off x="1912276" y="2586437"/>
            <a:ext cx="927600" cy="98388"/>
          </a:xfrm>
          <a:custGeom>
            <a:avLst/>
            <a:gdLst>
              <a:gd name="connsiteX0" fmla="*/ 0 w 1155700"/>
              <a:gd name="connsiteY0" fmla="*/ 69850 h 69850"/>
              <a:gd name="connsiteX1" fmla="*/ 0 w 1155700"/>
              <a:gd name="connsiteY1" fmla="*/ 0 h 69850"/>
              <a:gd name="connsiteX2" fmla="*/ 1155700 w 1155700"/>
              <a:gd name="connsiteY2" fmla="*/ 0 h 69850"/>
              <a:gd name="connsiteX3" fmla="*/ 1155700 w 1155700"/>
              <a:gd name="connsiteY3" fmla="*/ 63500 h 69850"/>
            </a:gdLst>
            <a:ahLst/>
            <a:cxnLst>
              <a:cxn ang="0">
                <a:pos x="connsiteX0" y="connsiteY0"/>
              </a:cxn>
              <a:cxn ang="0">
                <a:pos x="connsiteX1" y="connsiteY1"/>
              </a:cxn>
              <a:cxn ang="0">
                <a:pos x="connsiteX2" y="connsiteY2"/>
              </a:cxn>
              <a:cxn ang="0">
                <a:pos x="connsiteX3" y="connsiteY3"/>
              </a:cxn>
            </a:cxnLst>
            <a:rect l="l" t="t" r="r" b="b"/>
            <a:pathLst>
              <a:path w="1155700" h="69850">
                <a:moveTo>
                  <a:pt x="0" y="69850"/>
                </a:moveTo>
                <a:lnTo>
                  <a:pt x="0" y="0"/>
                </a:lnTo>
                <a:lnTo>
                  <a:pt x="1155700" y="0"/>
                </a:lnTo>
                <a:lnTo>
                  <a:pt x="1155700" y="63500"/>
                </a:lnTo>
              </a:path>
            </a:pathLst>
          </a:custGeom>
          <a:noFill/>
          <a:ln w="28575">
            <a:solidFill>
              <a:schemeClr val="bg1"/>
            </a:solidFill>
            <a:miter lim="800000"/>
            <a:headEnd/>
            <a:tailEnd/>
          </a:ln>
        </p:spPr>
        <p:txBody>
          <a:bodyPr rtlCol="0" anchor="ctr"/>
          <a:lstStyle/>
          <a:p>
            <a:pPr algn="ctr"/>
            <a:endParaRPr lang="en-US" dirty="0"/>
          </a:p>
        </p:txBody>
      </p:sp>
      <p:sp>
        <p:nvSpPr>
          <p:cNvPr id="89" name="TextBox 88">
            <a:extLst>
              <a:ext uri="{FF2B5EF4-FFF2-40B4-BE49-F238E27FC236}">
                <a16:creationId xmlns:a16="http://schemas.microsoft.com/office/drawing/2014/main" id="{F45DA8F7-4474-4A03-8AD7-65CD4487A2FB}"/>
              </a:ext>
            </a:extLst>
          </p:cNvPr>
          <p:cNvSpPr txBox="1"/>
          <p:nvPr/>
        </p:nvSpPr>
        <p:spPr bwMode="auto">
          <a:xfrm rot="16200000">
            <a:off x="-499251" y="4017386"/>
            <a:ext cx="283019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Monthly Attack Rate (LS Mean)</a:t>
            </a:r>
          </a:p>
        </p:txBody>
      </p:sp>
      <p:grpSp>
        <p:nvGrpSpPr>
          <p:cNvPr id="90" name="Group 89">
            <a:extLst>
              <a:ext uri="{FF2B5EF4-FFF2-40B4-BE49-F238E27FC236}">
                <a16:creationId xmlns:a16="http://schemas.microsoft.com/office/drawing/2014/main" id="{D288AAC6-99A4-684B-6798-59BBB5B4CDB7}"/>
              </a:ext>
            </a:extLst>
          </p:cNvPr>
          <p:cNvGrpSpPr/>
          <p:nvPr/>
        </p:nvGrpSpPr>
        <p:grpSpPr>
          <a:xfrm>
            <a:off x="1006825" y="2636321"/>
            <a:ext cx="444353" cy="2902723"/>
            <a:chOff x="4536500" y="2636321"/>
            <a:chExt cx="444353" cy="2902723"/>
          </a:xfrm>
        </p:grpSpPr>
        <p:sp>
          <p:nvSpPr>
            <p:cNvPr id="91" name="TextBox 90">
              <a:extLst>
                <a:ext uri="{FF2B5EF4-FFF2-40B4-BE49-F238E27FC236}">
                  <a16:creationId xmlns:a16="http://schemas.microsoft.com/office/drawing/2014/main" id="{3977F665-D076-3F90-6F04-04CE2EF7EBF2}"/>
                </a:ext>
              </a:extLst>
            </p:cNvPr>
            <p:cNvSpPr txBox="1"/>
            <p:nvPr/>
          </p:nvSpPr>
          <p:spPr bwMode="auto">
            <a:xfrm>
              <a:off x="4536501" y="2636321"/>
              <a:ext cx="4443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92" name="TextBox 91">
              <a:extLst>
                <a:ext uri="{FF2B5EF4-FFF2-40B4-BE49-F238E27FC236}">
                  <a16:creationId xmlns:a16="http://schemas.microsoft.com/office/drawing/2014/main" id="{3A31A808-80A9-183F-1675-1BC0171A1E23}"/>
                </a:ext>
              </a:extLst>
            </p:cNvPr>
            <p:cNvSpPr txBox="1"/>
            <p:nvPr/>
          </p:nvSpPr>
          <p:spPr bwMode="auto">
            <a:xfrm>
              <a:off x="4536500" y="3277546"/>
              <a:ext cx="44435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1.5</a:t>
              </a:r>
            </a:p>
          </p:txBody>
        </p:sp>
        <p:sp>
          <p:nvSpPr>
            <p:cNvPr id="93" name="TextBox 92">
              <a:extLst>
                <a:ext uri="{FF2B5EF4-FFF2-40B4-BE49-F238E27FC236}">
                  <a16:creationId xmlns:a16="http://schemas.microsoft.com/office/drawing/2014/main" id="{CF629737-E209-55BA-2D6E-3EBF3513B1D0}"/>
                </a:ext>
              </a:extLst>
            </p:cNvPr>
            <p:cNvSpPr txBox="1"/>
            <p:nvPr/>
          </p:nvSpPr>
          <p:spPr bwMode="auto">
            <a:xfrm>
              <a:off x="4536500" y="3907891"/>
              <a:ext cx="44435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a:t>
              </a:r>
            </a:p>
          </p:txBody>
        </p:sp>
        <p:sp>
          <p:nvSpPr>
            <p:cNvPr id="94" name="TextBox 93">
              <a:extLst>
                <a:ext uri="{FF2B5EF4-FFF2-40B4-BE49-F238E27FC236}">
                  <a16:creationId xmlns:a16="http://schemas.microsoft.com/office/drawing/2014/main" id="{E045034D-0EDC-532A-291E-94C352C54F0D}"/>
                </a:ext>
              </a:extLst>
            </p:cNvPr>
            <p:cNvSpPr txBox="1"/>
            <p:nvPr/>
          </p:nvSpPr>
          <p:spPr bwMode="auto">
            <a:xfrm>
              <a:off x="4536500" y="4549116"/>
              <a:ext cx="44435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0.5</a:t>
              </a:r>
            </a:p>
          </p:txBody>
        </p:sp>
        <p:sp>
          <p:nvSpPr>
            <p:cNvPr id="95" name="TextBox 94">
              <a:extLst>
                <a:ext uri="{FF2B5EF4-FFF2-40B4-BE49-F238E27FC236}">
                  <a16:creationId xmlns:a16="http://schemas.microsoft.com/office/drawing/2014/main" id="{0FAF8871-32C7-9173-9D93-F31318F3FFDC}"/>
                </a:ext>
              </a:extLst>
            </p:cNvPr>
            <p:cNvSpPr txBox="1"/>
            <p:nvPr/>
          </p:nvSpPr>
          <p:spPr bwMode="auto">
            <a:xfrm>
              <a:off x="4691992" y="5200490"/>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grpSp>
      <p:grpSp>
        <p:nvGrpSpPr>
          <p:cNvPr id="97" name="Group 96">
            <a:extLst>
              <a:ext uri="{FF2B5EF4-FFF2-40B4-BE49-F238E27FC236}">
                <a16:creationId xmlns:a16="http://schemas.microsoft.com/office/drawing/2014/main" id="{1F0BA0C4-7EE2-329B-17C0-4D505C696579}"/>
              </a:ext>
            </a:extLst>
          </p:cNvPr>
          <p:cNvGrpSpPr/>
          <p:nvPr/>
        </p:nvGrpSpPr>
        <p:grpSpPr>
          <a:xfrm>
            <a:off x="1391574" y="2806672"/>
            <a:ext cx="95251" cy="2571778"/>
            <a:chOff x="4816381" y="2806672"/>
            <a:chExt cx="431800" cy="2571778"/>
          </a:xfrm>
        </p:grpSpPr>
        <p:cxnSp>
          <p:nvCxnSpPr>
            <p:cNvPr id="98" name="Straight Connector 97">
              <a:extLst>
                <a:ext uri="{FF2B5EF4-FFF2-40B4-BE49-F238E27FC236}">
                  <a16:creationId xmlns:a16="http://schemas.microsoft.com/office/drawing/2014/main" id="{1C13C1A6-3CE7-CD66-78EC-79C119EE1EFC}"/>
                </a:ext>
              </a:extLst>
            </p:cNvPr>
            <p:cNvCxnSpPr>
              <a:cxnSpLocks/>
            </p:cNvCxnSpPr>
            <p:nvPr/>
          </p:nvCxnSpPr>
          <p:spPr bwMode="auto">
            <a:xfrm>
              <a:off x="4816381" y="2806672"/>
              <a:ext cx="431800" cy="0"/>
            </a:xfrm>
            <a:prstGeom prst="line">
              <a:avLst/>
            </a:prstGeom>
            <a:noFill/>
            <a:ln w="28575" cap="flat" cmpd="sng" algn="ctr">
              <a:solidFill>
                <a:schemeClr val="bg1"/>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216F3C64-170F-C4C0-11C3-CBF90B6BB099}"/>
                </a:ext>
              </a:extLst>
            </p:cNvPr>
            <p:cNvCxnSpPr>
              <a:cxnSpLocks/>
            </p:cNvCxnSpPr>
            <p:nvPr/>
          </p:nvCxnSpPr>
          <p:spPr bwMode="auto">
            <a:xfrm>
              <a:off x="4816381" y="3449617"/>
              <a:ext cx="431800" cy="0"/>
            </a:xfrm>
            <a:prstGeom prst="line">
              <a:avLst/>
            </a:prstGeom>
            <a:noFill/>
            <a:ln w="28575" cap="flat" cmpd="sng" algn="ctr">
              <a:solidFill>
                <a:schemeClr val="bg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95910A88-6881-25E9-980E-76FEB42CFFEC}"/>
                </a:ext>
              </a:extLst>
            </p:cNvPr>
            <p:cNvCxnSpPr>
              <a:cxnSpLocks/>
            </p:cNvCxnSpPr>
            <p:nvPr/>
          </p:nvCxnSpPr>
          <p:spPr bwMode="auto">
            <a:xfrm>
              <a:off x="4816381" y="4092562"/>
              <a:ext cx="431800" cy="0"/>
            </a:xfrm>
            <a:prstGeom prst="line">
              <a:avLst/>
            </a:prstGeom>
            <a:noFill/>
            <a:ln w="28575" cap="flat" cmpd="sng" algn="ctr">
              <a:solidFill>
                <a:schemeClr val="bg1"/>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6E9D0FF5-089F-8221-ED80-D9A2364D6AF7}"/>
                </a:ext>
              </a:extLst>
            </p:cNvPr>
            <p:cNvCxnSpPr>
              <a:cxnSpLocks/>
            </p:cNvCxnSpPr>
            <p:nvPr/>
          </p:nvCxnSpPr>
          <p:spPr bwMode="auto">
            <a:xfrm>
              <a:off x="4816381" y="4735507"/>
              <a:ext cx="431800" cy="0"/>
            </a:xfrm>
            <a:prstGeom prst="line">
              <a:avLst/>
            </a:prstGeom>
            <a:noFill/>
            <a:ln w="28575" cap="flat" cmpd="sng" algn="ctr">
              <a:solidFill>
                <a:schemeClr val="bg1"/>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5B3D9501-5DFA-1FE9-1464-BB9FA72B9862}"/>
                </a:ext>
              </a:extLst>
            </p:cNvPr>
            <p:cNvCxnSpPr>
              <a:cxnSpLocks/>
            </p:cNvCxnSpPr>
            <p:nvPr/>
          </p:nvCxnSpPr>
          <p:spPr bwMode="auto">
            <a:xfrm>
              <a:off x="4816381" y="5378450"/>
              <a:ext cx="431800" cy="0"/>
            </a:xfrm>
            <a:prstGeom prst="line">
              <a:avLst/>
            </a:prstGeom>
            <a:noFill/>
            <a:ln w="28575" cap="flat" cmpd="sng" algn="ctr">
              <a:solidFill>
                <a:schemeClr val="bg1"/>
              </a:solidFill>
              <a:prstDash val="solid"/>
              <a:round/>
              <a:headEnd type="none" w="med" len="med"/>
              <a:tailEnd type="none" w="med" len="med"/>
            </a:ln>
            <a:effectLst/>
          </p:spPr>
        </p:cxnSp>
      </p:grpSp>
      <p:sp>
        <p:nvSpPr>
          <p:cNvPr id="103" name="TextBox 102">
            <a:extLst>
              <a:ext uri="{FF2B5EF4-FFF2-40B4-BE49-F238E27FC236}">
                <a16:creationId xmlns:a16="http://schemas.microsoft.com/office/drawing/2014/main" id="{DC2BF8C3-79DC-769A-8B0A-89A665B7B9FC}"/>
              </a:ext>
            </a:extLst>
          </p:cNvPr>
          <p:cNvSpPr txBox="1"/>
          <p:nvPr/>
        </p:nvSpPr>
        <p:spPr bwMode="auto">
          <a:xfrm>
            <a:off x="2548926" y="4471926"/>
            <a:ext cx="55175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0.40</a:t>
            </a:r>
          </a:p>
        </p:txBody>
      </p:sp>
      <p:sp>
        <p:nvSpPr>
          <p:cNvPr id="104" name="TextBox 103">
            <a:extLst>
              <a:ext uri="{FF2B5EF4-FFF2-40B4-BE49-F238E27FC236}">
                <a16:creationId xmlns:a16="http://schemas.microsoft.com/office/drawing/2014/main" id="{CA7CB57A-0C4D-AA1E-CC82-AE336A31EEE2}"/>
              </a:ext>
            </a:extLst>
          </p:cNvPr>
          <p:cNvSpPr txBox="1"/>
          <p:nvPr/>
        </p:nvSpPr>
        <p:spPr bwMode="auto">
          <a:xfrm>
            <a:off x="3457789" y="4639482"/>
            <a:ext cx="55175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0.30</a:t>
            </a:r>
          </a:p>
        </p:txBody>
      </p:sp>
      <p:sp>
        <p:nvSpPr>
          <p:cNvPr id="105" name="TextBox 104">
            <a:extLst>
              <a:ext uri="{FF2B5EF4-FFF2-40B4-BE49-F238E27FC236}">
                <a16:creationId xmlns:a16="http://schemas.microsoft.com/office/drawing/2014/main" id="{C74D2E17-C331-A36D-4D1E-7AE3B7D4BB90}"/>
              </a:ext>
            </a:extLst>
          </p:cNvPr>
          <p:cNvSpPr txBox="1"/>
          <p:nvPr/>
        </p:nvSpPr>
        <p:spPr bwMode="auto">
          <a:xfrm>
            <a:off x="1629848" y="2597843"/>
            <a:ext cx="55175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1.94</a:t>
            </a:r>
          </a:p>
        </p:txBody>
      </p:sp>
      <p:sp>
        <p:nvSpPr>
          <p:cNvPr id="106" name="Rectangle 105">
            <a:extLst>
              <a:ext uri="{FF2B5EF4-FFF2-40B4-BE49-F238E27FC236}">
                <a16:creationId xmlns:a16="http://schemas.microsoft.com/office/drawing/2014/main" id="{0F52620A-E124-0434-665C-7622A78A7BB6}"/>
              </a:ext>
            </a:extLst>
          </p:cNvPr>
          <p:cNvSpPr/>
          <p:nvPr/>
        </p:nvSpPr>
        <p:spPr bwMode="auto">
          <a:xfrm>
            <a:off x="1664626" y="2885537"/>
            <a:ext cx="495300" cy="2486441"/>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7" name="Rectangle 106">
            <a:extLst>
              <a:ext uri="{FF2B5EF4-FFF2-40B4-BE49-F238E27FC236}">
                <a16:creationId xmlns:a16="http://schemas.microsoft.com/office/drawing/2014/main" id="{2247F278-E205-0D37-4F81-19483E2ABB05}"/>
              </a:ext>
            </a:extLst>
          </p:cNvPr>
          <p:cNvSpPr/>
          <p:nvPr/>
        </p:nvSpPr>
        <p:spPr bwMode="auto">
          <a:xfrm>
            <a:off x="2569774" y="4867275"/>
            <a:ext cx="495300" cy="50470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8" name="Rectangle 107">
            <a:extLst>
              <a:ext uri="{FF2B5EF4-FFF2-40B4-BE49-F238E27FC236}">
                <a16:creationId xmlns:a16="http://schemas.microsoft.com/office/drawing/2014/main" id="{87DFA5A7-FF3B-E5B4-C95D-6BD9B125199E}"/>
              </a:ext>
            </a:extLst>
          </p:cNvPr>
          <p:cNvSpPr/>
          <p:nvPr/>
        </p:nvSpPr>
        <p:spPr bwMode="auto">
          <a:xfrm>
            <a:off x="3489045" y="4978036"/>
            <a:ext cx="495300" cy="393942"/>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9" name="TextBox 108">
            <a:extLst>
              <a:ext uri="{FF2B5EF4-FFF2-40B4-BE49-F238E27FC236}">
                <a16:creationId xmlns:a16="http://schemas.microsoft.com/office/drawing/2014/main" id="{2BA3962B-746A-EBA3-01AA-3A43DDE8EBFD}"/>
              </a:ext>
            </a:extLst>
          </p:cNvPr>
          <p:cNvSpPr txBox="1"/>
          <p:nvPr/>
        </p:nvSpPr>
        <p:spPr bwMode="auto">
          <a:xfrm>
            <a:off x="1358382" y="5347875"/>
            <a:ext cx="106926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Placebo </a:t>
            </a:r>
            <a:br>
              <a:rPr lang="en-US" sz="1600" dirty="0">
                <a:solidFill>
                  <a:schemeClr val="bg1"/>
                </a:solidFill>
                <a:latin typeface="Calibri" panose="020F0502020204030204" pitchFamily="34" charset="0"/>
              </a:rPr>
            </a:br>
            <a:r>
              <a:rPr lang="en-US" sz="1600" dirty="0">
                <a:solidFill>
                  <a:schemeClr val="bg1"/>
                </a:solidFill>
                <a:latin typeface="Calibri" panose="020F0502020204030204" pitchFamily="34" charset="0"/>
              </a:rPr>
              <a:t>(n = 11)</a:t>
            </a:r>
          </a:p>
        </p:txBody>
      </p:sp>
      <p:sp>
        <p:nvSpPr>
          <p:cNvPr id="110" name="TextBox 109">
            <a:extLst>
              <a:ext uri="{FF2B5EF4-FFF2-40B4-BE49-F238E27FC236}">
                <a16:creationId xmlns:a16="http://schemas.microsoft.com/office/drawing/2014/main" id="{B56133CA-1FB4-58E2-61FA-AB17A0A92215}"/>
              </a:ext>
            </a:extLst>
          </p:cNvPr>
          <p:cNvSpPr txBox="1"/>
          <p:nvPr/>
        </p:nvSpPr>
        <p:spPr bwMode="auto">
          <a:xfrm>
            <a:off x="2309090" y="5361806"/>
            <a:ext cx="1014864"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20 mg/day (n = 11)</a:t>
            </a:r>
          </a:p>
        </p:txBody>
      </p:sp>
      <p:sp>
        <p:nvSpPr>
          <p:cNvPr id="111" name="TextBox 110">
            <a:extLst>
              <a:ext uri="{FF2B5EF4-FFF2-40B4-BE49-F238E27FC236}">
                <a16:creationId xmlns:a16="http://schemas.microsoft.com/office/drawing/2014/main" id="{FB84B7B5-B73B-EF18-D0E3-363554493C27}"/>
              </a:ext>
            </a:extLst>
          </p:cNvPr>
          <p:cNvSpPr txBox="1"/>
          <p:nvPr/>
        </p:nvSpPr>
        <p:spPr bwMode="auto">
          <a:xfrm>
            <a:off x="3249909" y="5361806"/>
            <a:ext cx="1014864"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40 mg/day (n = 12)</a:t>
            </a:r>
          </a:p>
        </p:txBody>
      </p:sp>
      <p:grpSp>
        <p:nvGrpSpPr>
          <p:cNvPr id="112" name="Group 111">
            <a:extLst>
              <a:ext uri="{FF2B5EF4-FFF2-40B4-BE49-F238E27FC236}">
                <a16:creationId xmlns:a16="http://schemas.microsoft.com/office/drawing/2014/main" id="{293E2027-2CC0-98BC-C942-BFE897FBAC9E}"/>
              </a:ext>
            </a:extLst>
          </p:cNvPr>
          <p:cNvGrpSpPr/>
          <p:nvPr/>
        </p:nvGrpSpPr>
        <p:grpSpPr>
          <a:xfrm>
            <a:off x="1474125" y="5364480"/>
            <a:ext cx="2685412" cy="110484"/>
            <a:chOff x="9455150" y="5238750"/>
            <a:chExt cx="2305050" cy="507131"/>
          </a:xfrm>
        </p:grpSpPr>
        <p:cxnSp>
          <p:nvCxnSpPr>
            <p:cNvPr id="113" name="Straight Connector 112">
              <a:extLst>
                <a:ext uri="{FF2B5EF4-FFF2-40B4-BE49-F238E27FC236}">
                  <a16:creationId xmlns:a16="http://schemas.microsoft.com/office/drawing/2014/main" id="{C16F60FF-A57A-AC8E-D7EE-988D36353B4E}"/>
                </a:ext>
              </a:extLst>
            </p:cNvPr>
            <p:cNvCxnSpPr/>
            <p:nvPr/>
          </p:nvCxnSpPr>
          <p:spPr bwMode="auto">
            <a:xfrm>
              <a:off x="9455150" y="5238750"/>
              <a:ext cx="0" cy="507131"/>
            </a:xfrm>
            <a:prstGeom prst="line">
              <a:avLst/>
            </a:prstGeom>
            <a:noFill/>
            <a:ln w="28575" cap="flat" cmpd="sng" algn="ctr">
              <a:solidFill>
                <a:schemeClr val="bg1"/>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76394BC5-9D36-38E8-34CB-06B6DF86AC9A}"/>
                </a:ext>
              </a:extLst>
            </p:cNvPr>
            <p:cNvCxnSpPr/>
            <p:nvPr/>
          </p:nvCxnSpPr>
          <p:spPr bwMode="auto">
            <a:xfrm>
              <a:off x="10242550" y="5238750"/>
              <a:ext cx="0" cy="507131"/>
            </a:xfrm>
            <a:prstGeom prst="line">
              <a:avLst/>
            </a:prstGeom>
            <a:noFill/>
            <a:ln w="28575" cap="flat" cmpd="sng" algn="ctr">
              <a:solidFill>
                <a:schemeClr val="bg1"/>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8CE776B6-6FED-5A5D-327D-DE1D6708EDFF}"/>
                </a:ext>
              </a:extLst>
            </p:cNvPr>
            <p:cNvCxnSpPr/>
            <p:nvPr/>
          </p:nvCxnSpPr>
          <p:spPr bwMode="auto">
            <a:xfrm>
              <a:off x="10941050" y="5238750"/>
              <a:ext cx="0" cy="507131"/>
            </a:xfrm>
            <a:prstGeom prst="line">
              <a:avLst/>
            </a:prstGeom>
            <a:noFill/>
            <a:ln w="28575" cap="flat" cmpd="sng" algn="ctr">
              <a:solidFill>
                <a:schemeClr val="bg1"/>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BB554E55-6B3C-5818-6E75-2CDBD227B4E4}"/>
                </a:ext>
              </a:extLst>
            </p:cNvPr>
            <p:cNvCxnSpPr/>
            <p:nvPr/>
          </p:nvCxnSpPr>
          <p:spPr bwMode="auto">
            <a:xfrm>
              <a:off x="11760200" y="5238750"/>
              <a:ext cx="0" cy="507131"/>
            </a:xfrm>
            <a:prstGeom prst="line">
              <a:avLst/>
            </a:prstGeom>
            <a:noFill/>
            <a:ln w="28575" cap="flat" cmpd="sng" algn="ctr">
              <a:solidFill>
                <a:schemeClr val="bg1"/>
              </a:solidFill>
              <a:prstDash val="solid"/>
              <a:round/>
              <a:headEnd type="none" w="med" len="med"/>
              <a:tailEnd type="none" w="med" len="med"/>
            </a:ln>
            <a:effectLst/>
          </p:spPr>
        </p:cxnSp>
      </p:grpSp>
      <p:grpSp>
        <p:nvGrpSpPr>
          <p:cNvPr id="84" name="Group 83">
            <a:extLst>
              <a:ext uri="{FF2B5EF4-FFF2-40B4-BE49-F238E27FC236}">
                <a16:creationId xmlns:a16="http://schemas.microsoft.com/office/drawing/2014/main" id="{F91B2CFB-AC33-4535-59D3-6F19A0CA0980}"/>
              </a:ext>
            </a:extLst>
          </p:cNvPr>
          <p:cNvGrpSpPr/>
          <p:nvPr/>
        </p:nvGrpSpPr>
        <p:grpSpPr>
          <a:xfrm>
            <a:off x="5009421" y="5364480"/>
            <a:ext cx="3649980" cy="121920"/>
            <a:chOff x="5009421" y="5214088"/>
            <a:chExt cx="3649980" cy="461668"/>
          </a:xfrm>
        </p:grpSpPr>
        <p:cxnSp>
          <p:nvCxnSpPr>
            <p:cNvPr id="81" name="Straight Connector 80">
              <a:extLst>
                <a:ext uri="{FF2B5EF4-FFF2-40B4-BE49-F238E27FC236}">
                  <a16:creationId xmlns:a16="http://schemas.microsoft.com/office/drawing/2014/main" id="{ADDF756D-150A-1FEA-A0BA-824F52F6C50D}"/>
                </a:ext>
              </a:extLst>
            </p:cNvPr>
            <p:cNvCxnSpPr>
              <a:cxnSpLocks/>
            </p:cNvCxnSpPr>
            <p:nvPr/>
          </p:nvCxnSpPr>
          <p:spPr bwMode="auto">
            <a:xfrm>
              <a:off x="5009421" y="5214088"/>
              <a:ext cx="0" cy="461668"/>
            </a:xfrm>
            <a:prstGeom prst="line">
              <a:avLst/>
            </a:prstGeom>
            <a:noFill/>
            <a:ln w="28575" cap="flat" cmpd="sng" algn="ctr">
              <a:solidFill>
                <a:schemeClr val="bg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26A3D850-C2AE-1944-5EE3-5AF3CF051F4D}"/>
                </a:ext>
              </a:extLst>
            </p:cNvPr>
            <p:cNvCxnSpPr>
              <a:cxnSpLocks/>
            </p:cNvCxnSpPr>
            <p:nvPr/>
          </p:nvCxnSpPr>
          <p:spPr bwMode="auto">
            <a:xfrm>
              <a:off x="6883941" y="5214088"/>
              <a:ext cx="0" cy="461668"/>
            </a:xfrm>
            <a:prstGeom prst="line">
              <a:avLst/>
            </a:prstGeom>
            <a:noFill/>
            <a:ln w="28575" cap="flat" cmpd="sng" algn="ctr">
              <a:solidFill>
                <a:schemeClr val="bg1"/>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FCC54535-349F-EDB0-5A69-2D2BFE7E846D}"/>
                </a:ext>
              </a:extLst>
            </p:cNvPr>
            <p:cNvCxnSpPr>
              <a:cxnSpLocks/>
            </p:cNvCxnSpPr>
            <p:nvPr/>
          </p:nvCxnSpPr>
          <p:spPr bwMode="auto">
            <a:xfrm>
              <a:off x="8659401" y="5214088"/>
              <a:ext cx="0" cy="461668"/>
            </a:xfrm>
            <a:prstGeom prst="line">
              <a:avLst/>
            </a:prstGeom>
            <a:noFill/>
            <a:ln w="28575" cap="flat" cmpd="sng" algn="ctr">
              <a:solidFill>
                <a:schemeClr val="bg1"/>
              </a:solidFill>
              <a:prstDash val="solid"/>
              <a:round/>
              <a:headEnd type="none" w="med" len="med"/>
              <a:tailEnd type="none" w="med" len="med"/>
            </a:ln>
            <a:effectLst/>
          </p:spPr>
        </p:cxnSp>
      </p:grpSp>
      <p:sp>
        <p:nvSpPr>
          <p:cNvPr id="35" name="Freeform: Shape 34">
            <a:extLst>
              <a:ext uri="{FF2B5EF4-FFF2-40B4-BE49-F238E27FC236}">
                <a16:creationId xmlns:a16="http://schemas.microsoft.com/office/drawing/2014/main" id="{067A71D6-E752-D333-7EA6-7A249A193660}"/>
              </a:ext>
            </a:extLst>
          </p:cNvPr>
          <p:cNvSpPr/>
          <p:nvPr/>
        </p:nvSpPr>
        <p:spPr bwMode="auto">
          <a:xfrm>
            <a:off x="5003800" y="2806700"/>
            <a:ext cx="3663950" cy="2571750"/>
          </a:xfrm>
          <a:custGeom>
            <a:avLst/>
            <a:gdLst>
              <a:gd name="connsiteX0" fmla="*/ 0 w 3663950"/>
              <a:gd name="connsiteY0" fmla="*/ 0 h 2571750"/>
              <a:gd name="connsiteX1" fmla="*/ 0 w 3663950"/>
              <a:gd name="connsiteY1" fmla="*/ 2571750 h 2571750"/>
              <a:gd name="connsiteX2" fmla="*/ 3663950 w 3663950"/>
              <a:gd name="connsiteY2" fmla="*/ 2571750 h 2571750"/>
            </a:gdLst>
            <a:ahLst/>
            <a:cxnLst>
              <a:cxn ang="0">
                <a:pos x="connsiteX0" y="connsiteY0"/>
              </a:cxn>
              <a:cxn ang="0">
                <a:pos x="connsiteX1" y="connsiteY1"/>
              </a:cxn>
              <a:cxn ang="0">
                <a:pos x="connsiteX2" y="connsiteY2"/>
              </a:cxn>
            </a:cxnLst>
            <a:rect l="l" t="t" r="r" b="b"/>
            <a:pathLst>
              <a:path w="3663950" h="2571750">
                <a:moveTo>
                  <a:pt x="0" y="0"/>
                </a:moveTo>
                <a:lnTo>
                  <a:pt x="0" y="2571750"/>
                </a:lnTo>
                <a:lnTo>
                  <a:pt x="3663950" y="2571750"/>
                </a:lnTo>
              </a:path>
            </a:pathLst>
          </a:custGeom>
          <a:noFill/>
          <a:ln w="28575">
            <a:solidFill>
              <a:schemeClr val="bg1"/>
            </a:solidFill>
            <a:miter lim="800000"/>
            <a:headEnd/>
            <a:tailEnd/>
          </a:ln>
        </p:spPr>
        <p:txBody>
          <a:bodyPr rtlCol="0" anchor="ctr"/>
          <a:lstStyle/>
          <a:p>
            <a:pPr algn="ctr"/>
            <a:endParaRPr lang="en-US" dirty="0"/>
          </a:p>
        </p:txBody>
      </p:sp>
      <p:sp>
        <p:nvSpPr>
          <p:cNvPr id="58" name="Freeform: Shape 57">
            <a:extLst>
              <a:ext uri="{FF2B5EF4-FFF2-40B4-BE49-F238E27FC236}">
                <a16:creationId xmlns:a16="http://schemas.microsoft.com/office/drawing/2014/main" id="{513B296B-FF10-E712-24E7-62F45D2A42A0}"/>
              </a:ext>
            </a:extLst>
          </p:cNvPr>
          <p:cNvSpPr/>
          <p:nvPr/>
        </p:nvSpPr>
        <p:spPr bwMode="auto">
          <a:xfrm>
            <a:off x="9455150" y="2806700"/>
            <a:ext cx="2310161" cy="2571750"/>
          </a:xfrm>
          <a:custGeom>
            <a:avLst/>
            <a:gdLst>
              <a:gd name="connsiteX0" fmla="*/ 0 w 3663950"/>
              <a:gd name="connsiteY0" fmla="*/ 0 h 2571750"/>
              <a:gd name="connsiteX1" fmla="*/ 0 w 3663950"/>
              <a:gd name="connsiteY1" fmla="*/ 2571750 h 2571750"/>
              <a:gd name="connsiteX2" fmla="*/ 3663950 w 3663950"/>
              <a:gd name="connsiteY2" fmla="*/ 2571750 h 2571750"/>
            </a:gdLst>
            <a:ahLst/>
            <a:cxnLst>
              <a:cxn ang="0">
                <a:pos x="connsiteX0" y="connsiteY0"/>
              </a:cxn>
              <a:cxn ang="0">
                <a:pos x="connsiteX1" y="connsiteY1"/>
              </a:cxn>
              <a:cxn ang="0">
                <a:pos x="connsiteX2" y="connsiteY2"/>
              </a:cxn>
            </a:cxnLst>
            <a:rect l="l" t="t" r="r" b="b"/>
            <a:pathLst>
              <a:path w="3663950" h="2571750">
                <a:moveTo>
                  <a:pt x="0" y="0"/>
                </a:moveTo>
                <a:lnTo>
                  <a:pt x="0" y="2571750"/>
                </a:lnTo>
                <a:lnTo>
                  <a:pt x="3663950" y="2571750"/>
                </a:lnTo>
              </a:path>
            </a:pathLst>
          </a:custGeom>
          <a:noFill/>
          <a:ln w="28575">
            <a:solidFill>
              <a:schemeClr val="bg1"/>
            </a:solidFill>
            <a:miter lim="800000"/>
            <a:headEnd/>
            <a:tailEnd/>
          </a:ln>
        </p:spPr>
        <p:txBody>
          <a:bodyPr rtlCol="0" anchor="ctr"/>
          <a:lstStyle/>
          <a:p>
            <a:pPr algn="ctr"/>
            <a:endParaRPr lang="en-US" dirty="0"/>
          </a:p>
        </p:txBody>
      </p:sp>
      <p:sp>
        <p:nvSpPr>
          <p:cNvPr id="96" name="Freeform: Shape 95">
            <a:extLst>
              <a:ext uri="{FF2B5EF4-FFF2-40B4-BE49-F238E27FC236}">
                <a16:creationId xmlns:a16="http://schemas.microsoft.com/office/drawing/2014/main" id="{AD26565A-360D-7EF8-8DC4-69A647CEFD29}"/>
              </a:ext>
            </a:extLst>
          </p:cNvPr>
          <p:cNvSpPr/>
          <p:nvPr/>
        </p:nvSpPr>
        <p:spPr bwMode="auto">
          <a:xfrm>
            <a:off x="1474125" y="2806700"/>
            <a:ext cx="2700522" cy="2571750"/>
          </a:xfrm>
          <a:custGeom>
            <a:avLst/>
            <a:gdLst>
              <a:gd name="connsiteX0" fmla="*/ 0 w 3663950"/>
              <a:gd name="connsiteY0" fmla="*/ 0 h 2571750"/>
              <a:gd name="connsiteX1" fmla="*/ 0 w 3663950"/>
              <a:gd name="connsiteY1" fmla="*/ 2571750 h 2571750"/>
              <a:gd name="connsiteX2" fmla="*/ 3663950 w 3663950"/>
              <a:gd name="connsiteY2" fmla="*/ 2571750 h 2571750"/>
            </a:gdLst>
            <a:ahLst/>
            <a:cxnLst>
              <a:cxn ang="0">
                <a:pos x="connsiteX0" y="connsiteY0"/>
              </a:cxn>
              <a:cxn ang="0">
                <a:pos x="connsiteX1" y="connsiteY1"/>
              </a:cxn>
              <a:cxn ang="0">
                <a:pos x="connsiteX2" y="connsiteY2"/>
              </a:cxn>
            </a:cxnLst>
            <a:rect l="l" t="t" r="r" b="b"/>
            <a:pathLst>
              <a:path w="3663950" h="2571750">
                <a:moveTo>
                  <a:pt x="0" y="0"/>
                </a:moveTo>
                <a:lnTo>
                  <a:pt x="0" y="2571750"/>
                </a:lnTo>
                <a:lnTo>
                  <a:pt x="3663950" y="2571750"/>
                </a:lnTo>
              </a:path>
            </a:pathLst>
          </a:custGeom>
          <a:noFill/>
          <a:ln w="28575">
            <a:solidFill>
              <a:schemeClr val="bg1"/>
            </a:solidFill>
            <a:miter lim="800000"/>
            <a:headEnd/>
            <a:tailEnd/>
          </a:ln>
        </p:spPr>
        <p:txBody>
          <a:bodyPr rtlCol="0" anchor="ctr"/>
          <a:lstStyle/>
          <a:p>
            <a:pPr algn="ctr"/>
            <a:endParaRPr lang="en-US" dirty="0"/>
          </a:p>
        </p:txBody>
      </p:sp>
    </p:spTree>
    <p:extLst>
      <p:ext uri="{BB962C8B-B14F-4D97-AF65-F5344CB8AC3E}">
        <p14:creationId xmlns:p14="http://schemas.microsoft.com/office/powerpoint/2010/main" val="25160120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76BA08-D386-5FE3-CB72-3294966774B6}"/>
              </a:ext>
            </a:extLst>
          </p:cNvPr>
          <p:cNvSpPr>
            <a:spLocks noGrp="1"/>
          </p:cNvSpPr>
          <p:nvPr>
            <p:ph type="title"/>
          </p:nvPr>
        </p:nvSpPr>
        <p:spPr/>
        <p:txBody>
          <a:bodyPr/>
          <a:lstStyle/>
          <a:p>
            <a:r>
              <a:rPr lang="en-US" altLang="en-US" dirty="0"/>
              <a:t>CHAPTER-1: Deucrictibant Safety</a:t>
            </a:r>
            <a:endParaRPr lang="en-US" dirty="0"/>
          </a:p>
        </p:txBody>
      </p:sp>
      <p:sp>
        <p:nvSpPr>
          <p:cNvPr id="3" name="Content Placeholder 2">
            <a:extLst>
              <a:ext uri="{FF2B5EF4-FFF2-40B4-BE49-F238E27FC236}">
                <a16:creationId xmlns:a16="http://schemas.microsoft.com/office/drawing/2014/main" id="{D1FAFA64-051D-0127-B48B-A98BD71E8172}"/>
              </a:ext>
            </a:extLst>
          </p:cNvPr>
          <p:cNvSpPr>
            <a:spLocks noGrp="1"/>
          </p:cNvSpPr>
          <p:nvPr>
            <p:ph idx="1"/>
          </p:nvPr>
        </p:nvSpPr>
        <p:spPr>
          <a:xfrm>
            <a:off x="604675" y="1513047"/>
            <a:ext cx="11169813" cy="4650686"/>
          </a:xfrm>
        </p:spPr>
        <p:txBody>
          <a:bodyPr/>
          <a:lstStyle/>
          <a:p>
            <a:r>
              <a:rPr lang="en-US" sz="2000" dirty="0">
                <a:solidFill>
                  <a:srgbClr val="00080A"/>
                </a:solidFill>
                <a:latin typeface="+mn-lt"/>
              </a:rPr>
              <a:t>A</a:t>
            </a:r>
            <a:r>
              <a:rPr lang="en-US" sz="2000" b="0" i="0" dirty="0">
                <a:solidFill>
                  <a:srgbClr val="00080A"/>
                </a:solidFill>
                <a:effectLst/>
                <a:latin typeface="+mn-lt"/>
              </a:rPr>
              <a:t>ll reported treatment-related TEAEs were mild in severity</a:t>
            </a:r>
          </a:p>
          <a:p>
            <a:r>
              <a:rPr lang="en-US" sz="2000" b="0" i="0" dirty="0">
                <a:solidFill>
                  <a:srgbClr val="00080A"/>
                </a:solidFill>
                <a:effectLst/>
                <a:latin typeface="+mn-lt"/>
              </a:rPr>
              <a:t>No serious TEAEs, no severe TEAEs, and no TEAEs leading to treatment discontinuation,</a:t>
            </a:r>
            <a:br>
              <a:rPr lang="en-US" sz="2000" b="0" i="0" dirty="0">
                <a:solidFill>
                  <a:srgbClr val="00080A"/>
                </a:solidFill>
                <a:effectLst/>
                <a:latin typeface="+mn-lt"/>
              </a:rPr>
            </a:br>
            <a:r>
              <a:rPr lang="en-US" sz="2000" b="0" i="0" dirty="0">
                <a:solidFill>
                  <a:srgbClr val="00080A"/>
                </a:solidFill>
                <a:effectLst/>
                <a:latin typeface="+mn-lt"/>
              </a:rPr>
              <a:t>study withdrawal, or death were reported</a:t>
            </a:r>
            <a:r>
              <a:rPr lang="en-US" sz="2000" dirty="0">
                <a:latin typeface="+mn-lt"/>
              </a:rPr>
              <a:t> </a:t>
            </a:r>
            <a:br>
              <a:rPr lang="en-US" sz="1800" dirty="0">
                <a:latin typeface="+mn-lt"/>
              </a:rPr>
            </a:br>
            <a:endParaRPr lang="en-US" sz="1800" dirty="0">
              <a:latin typeface="+mn-lt"/>
            </a:endParaRPr>
          </a:p>
        </p:txBody>
      </p:sp>
      <p:sp>
        <p:nvSpPr>
          <p:cNvPr id="6" name="Text Box 11">
            <a:extLst>
              <a:ext uri="{FF2B5EF4-FFF2-40B4-BE49-F238E27FC236}">
                <a16:creationId xmlns:a16="http://schemas.microsoft.com/office/drawing/2014/main" id="{26620994-BF5D-DBB6-E5F1-C5EF81DEA23E}"/>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Riedl. AAAAI 2024. Abstr 031.</a:t>
            </a:r>
          </a:p>
        </p:txBody>
      </p:sp>
      <p:graphicFrame>
        <p:nvGraphicFramePr>
          <p:cNvPr id="4" name="Group 3">
            <a:extLst>
              <a:ext uri="{FF2B5EF4-FFF2-40B4-BE49-F238E27FC236}">
                <a16:creationId xmlns:a16="http://schemas.microsoft.com/office/drawing/2014/main" id="{F0D65983-5AD1-C858-962F-E452576136BD}"/>
              </a:ext>
            </a:extLst>
          </p:cNvPr>
          <p:cNvGraphicFramePr>
            <a:graphicFrameLocks/>
          </p:cNvGraphicFramePr>
          <p:nvPr/>
        </p:nvGraphicFramePr>
        <p:xfrm>
          <a:off x="723901" y="2804679"/>
          <a:ext cx="10758301" cy="3048064"/>
        </p:xfrm>
        <a:graphic>
          <a:graphicData uri="http://schemas.openxmlformats.org/drawingml/2006/table">
            <a:tbl>
              <a:tblPr/>
              <a:tblGrid>
                <a:gridCol w="2527299">
                  <a:extLst>
                    <a:ext uri="{9D8B030D-6E8A-4147-A177-3AD203B41FA5}">
                      <a16:colId xmlns:a16="http://schemas.microsoft.com/office/drawing/2014/main" val="20000"/>
                    </a:ext>
                  </a:extLst>
                </a:gridCol>
                <a:gridCol w="1409700">
                  <a:extLst>
                    <a:ext uri="{9D8B030D-6E8A-4147-A177-3AD203B41FA5}">
                      <a16:colId xmlns:a16="http://schemas.microsoft.com/office/drawing/2014/main" val="20001"/>
                    </a:ext>
                  </a:extLst>
                </a:gridCol>
                <a:gridCol w="1168400">
                  <a:extLst>
                    <a:ext uri="{9D8B030D-6E8A-4147-A177-3AD203B41FA5}">
                      <a16:colId xmlns:a16="http://schemas.microsoft.com/office/drawing/2014/main" val="583946364"/>
                    </a:ext>
                  </a:extLst>
                </a:gridCol>
                <a:gridCol w="1485900">
                  <a:extLst>
                    <a:ext uri="{9D8B030D-6E8A-4147-A177-3AD203B41FA5}">
                      <a16:colId xmlns:a16="http://schemas.microsoft.com/office/drawing/2014/main" val="541612803"/>
                    </a:ext>
                  </a:extLst>
                </a:gridCol>
                <a:gridCol w="1333500">
                  <a:extLst>
                    <a:ext uri="{9D8B030D-6E8A-4147-A177-3AD203B41FA5}">
                      <a16:colId xmlns:a16="http://schemas.microsoft.com/office/drawing/2014/main" val="2846035649"/>
                    </a:ext>
                  </a:extLst>
                </a:gridCol>
                <a:gridCol w="1371600">
                  <a:extLst>
                    <a:ext uri="{9D8B030D-6E8A-4147-A177-3AD203B41FA5}">
                      <a16:colId xmlns:a16="http://schemas.microsoft.com/office/drawing/2014/main" val="4012030286"/>
                    </a:ext>
                  </a:extLst>
                </a:gridCol>
                <a:gridCol w="1461902">
                  <a:extLst>
                    <a:ext uri="{9D8B030D-6E8A-4147-A177-3AD203B41FA5}">
                      <a16:colId xmlns:a16="http://schemas.microsoft.com/office/drawing/2014/main" val="2972654259"/>
                    </a:ext>
                  </a:extLst>
                </a:gridCol>
              </a:tblGrid>
              <a:tr h="52061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GB" sz="1600" b="1" i="0" u="none" strike="noStrike" cap="none" normalizeH="0" baseline="0" dirty="0">
                          <a:ln>
                            <a:noFill/>
                          </a:ln>
                          <a:solidFill>
                            <a:schemeClr val="tx1"/>
                          </a:solidFill>
                          <a:effectLst/>
                          <a:latin typeface="+mn-lt"/>
                        </a:rPr>
                        <a:t>Adverse Events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mn-lt"/>
                        </a:rPr>
                        <a:t>Placebo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mn-lt"/>
                        </a:rPr>
                        <a:t>(n = 11)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400" b="0" i="0" u="none" strike="noStrike" cap="none" normalizeH="0" baseline="0">
                        <a:ln>
                          <a:noFill/>
                        </a:ln>
                        <a:solidFill>
                          <a:schemeClr val="tx1"/>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mn-lt"/>
                        </a:rPr>
                        <a:t>Deucrictibant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mn-lt"/>
                        </a:rPr>
                        <a:t>20 mg/day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mn-lt"/>
                        </a:rPr>
                        <a:t>(n = 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1587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400" b="0" i="0" u="none" strike="noStrike" cap="none" normalizeH="0" baseline="0">
                        <a:ln>
                          <a:noFill/>
                        </a:ln>
                        <a:solidFill>
                          <a:schemeClr val="tx1"/>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1587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mn-lt"/>
                        </a:rPr>
                        <a:t>Deucrictibant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mn-lt"/>
                        </a:rPr>
                        <a:t>40 mg/day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mn-lt"/>
                        </a:rPr>
                        <a:t>(n = 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1587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400" b="0" i="0" u="none" strike="noStrike" cap="none" normalizeH="0" baseline="0">
                        <a:ln>
                          <a:noFill/>
                        </a:ln>
                        <a:solidFill>
                          <a:schemeClr val="tx1"/>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15873"/>
                    </a:solidFill>
                  </a:tcPr>
                </a:tc>
                <a:extLst>
                  <a:ext uri="{0D108BD9-81ED-4DB2-BD59-A6C34878D82A}">
                    <a16:rowId xmlns:a16="http://schemas.microsoft.com/office/drawing/2014/main" val="345252338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GB" sz="1600" b="1" i="0" u="none" strike="noStrike" cap="none" normalizeH="0" baseline="0" dirty="0">
                        <a:ln>
                          <a:noFill/>
                        </a:ln>
                        <a:solidFill>
                          <a:schemeClr val="tx1"/>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mn-lt"/>
                        </a:rPr>
                        <a:t>Participants,</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mn-lt"/>
                        </a:rPr>
                        <a:t>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mn-lt"/>
                        </a:rPr>
                        <a:t>Events,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mn-lt"/>
                        </a:rPr>
                        <a:t>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mn-lt"/>
                        </a:rPr>
                        <a:t>Participants,</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mn-lt"/>
                        </a:rPr>
                        <a:t>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1587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mn-lt"/>
                        </a:rPr>
                        <a:t>Events,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mn-lt"/>
                        </a:rPr>
                        <a:t>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1587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mn-lt"/>
                        </a:rPr>
                        <a:t>Participants,</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mn-lt"/>
                        </a:rPr>
                        <a:t>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1587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mn-lt"/>
                        </a:rPr>
                        <a:t>Events,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mn-lt"/>
                        </a:rPr>
                        <a:t>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15873"/>
                    </a:solidFill>
                  </a:tcPr>
                </a:tc>
                <a:extLst>
                  <a:ext uri="{0D108BD9-81ED-4DB2-BD59-A6C34878D82A}">
                    <a16:rowId xmlns:a16="http://schemas.microsoft.com/office/drawing/2014/main" val="1854831318"/>
                  </a:ext>
                </a:extLst>
              </a:tr>
              <a:tr h="21692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TEAEs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7 (63.6)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6 (54.5)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7 (58.3)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1692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Treatment-related TEAEs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mn-lt"/>
                        </a:rPr>
                        <a:t>Nausea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mn-lt"/>
                        </a:rPr>
                        <a:t>GGT increase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mn-lt"/>
                        </a:rPr>
                        <a:t>Dizziness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mn-lt"/>
                        </a:rPr>
                        <a:t>Headache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1 (9.1)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1 (9.1)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2 (18.2)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1 (9.1)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1 (9.1)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1 (8.3)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1 (8.3)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7005651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41F7AC-5C4A-86BE-F20C-64776B6C975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580DC69-CD75-A19D-01E9-6C8E4DAB42FE}"/>
              </a:ext>
            </a:extLst>
          </p:cNvPr>
          <p:cNvSpPr>
            <a:spLocks noGrp="1"/>
          </p:cNvSpPr>
          <p:nvPr>
            <p:ph type="title"/>
          </p:nvPr>
        </p:nvSpPr>
        <p:spPr/>
        <p:txBody>
          <a:bodyPr/>
          <a:lstStyle/>
          <a:p>
            <a:r>
              <a:rPr lang="en-US" altLang="en-US" dirty="0"/>
              <a:t>CHAPTER-1: Summary </a:t>
            </a:r>
            <a:endParaRPr lang="en-US" dirty="0"/>
          </a:p>
        </p:txBody>
      </p:sp>
      <p:sp>
        <p:nvSpPr>
          <p:cNvPr id="3" name="Content Placeholder 2">
            <a:extLst>
              <a:ext uri="{FF2B5EF4-FFF2-40B4-BE49-F238E27FC236}">
                <a16:creationId xmlns:a16="http://schemas.microsoft.com/office/drawing/2014/main" id="{9EE233C6-34F6-1618-2E83-08BD2C639364}"/>
              </a:ext>
            </a:extLst>
          </p:cNvPr>
          <p:cNvSpPr>
            <a:spLocks noGrp="1"/>
          </p:cNvSpPr>
          <p:nvPr>
            <p:ph idx="1"/>
          </p:nvPr>
        </p:nvSpPr>
        <p:spPr/>
        <p:txBody>
          <a:bodyPr/>
          <a:lstStyle/>
          <a:p>
            <a:r>
              <a:rPr lang="en-US" b="0" i="0" dirty="0">
                <a:solidFill>
                  <a:srgbClr val="00080A"/>
                </a:solidFill>
                <a:effectLst/>
                <a:latin typeface="+mn-lt"/>
              </a:rPr>
              <a:t>Deucrictibant resulted in improved HAE outcomes </a:t>
            </a:r>
          </a:p>
          <a:p>
            <a:pPr lvl="1"/>
            <a:r>
              <a:rPr lang="en-US" b="0" i="0" dirty="0">
                <a:solidFill>
                  <a:srgbClr val="00080A"/>
                </a:solidFill>
                <a:effectLst/>
                <a:latin typeface="+mn-lt"/>
              </a:rPr>
              <a:t>Reduced HAE attack rate by 79.3% (20 mg) and 84.5% (40 mg) </a:t>
            </a:r>
          </a:p>
          <a:p>
            <a:pPr lvl="1"/>
            <a:r>
              <a:rPr lang="en-US" b="0" i="0" dirty="0">
                <a:solidFill>
                  <a:srgbClr val="00080A"/>
                </a:solidFill>
                <a:effectLst/>
                <a:latin typeface="+mn-lt"/>
              </a:rPr>
              <a:t>92.3% decrease in moderate and severe HAE attacks</a:t>
            </a:r>
          </a:p>
          <a:p>
            <a:pPr lvl="1"/>
            <a:r>
              <a:rPr lang="en-US" dirty="0">
                <a:solidFill>
                  <a:srgbClr val="00080A"/>
                </a:solidFill>
                <a:latin typeface="+mn-lt"/>
              </a:rPr>
              <a:t>Reduction in need for on-demand treatment of </a:t>
            </a:r>
            <a:r>
              <a:rPr lang="en-US" b="0" i="0" dirty="0">
                <a:solidFill>
                  <a:srgbClr val="00080A"/>
                </a:solidFill>
                <a:effectLst/>
                <a:latin typeface="+mn-lt"/>
              </a:rPr>
              <a:t>HAE attacks</a:t>
            </a:r>
          </a:p>
          <a:p>
            <a:r>
              <a:rPr lang="en-US" dirty="0">
                <a:solidFill>
                  <a:srgbClr val="00080A"/>
                </a:solidFill>
                <a:latin typeface="+mn-lt"/>
              </a:rPr>
              <a:t>Treatment was well tolerated with only mild TEAEs related to deucrictibant</a:t>
            </a:r>
          </a:p>
          <a:p>
            <a:pPr lvl="1"/>
            <a:r>
              <a:rPr lang="en-US" dirty="0">
                <a:solidFill>
                  <a:srgbClr val="00080A"/>
                </a:solidFill>
                <a:latin typeface="+mn-lt"/>
              </a:rPr>
              <a:t>No serious or severe TEAEs</a:t>
            </a:r>
          </a:p>
          <a:p>
            <a:pPr lvl="1"/>
            <a:r>
              <a:rPr lang="en-US" dirty="0">
                <a:solidFill>
                  <a:srgbClr val="00080A"/>
                </a:solidFill>
                <a:latin typeface="+mn-lt"/>
              </a:rPr>
              <a:t>No TEAEs resulting in study discontinuation or death </a:t>
            </a:r>
          </a:p>
        </p:txBody>
      </p:sp>
      <p:sp>
        <p:nvSpPr>
          <p:cNvPr id="6" name="Text Box 11">
            <a:extLst>
              <a:ext uri="{FF2B5EF4-FFF2-40B4-BE49-F238E27FC236}">
                <a16:creationId xmlns:a16="http://schemas.microsoft.com/office/drawing/2014/main" id="{E011C69A-D417-E6D9-0171-E080FB0FCDD8}"/>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Riedl. AAAAI 2024. Abstr 031.</a:t>
            </a:r>
          </a:p>
        </p:txBody>
      </p:sp>
    </p:spTree>
    <p:extLst>
      <p:ext uri="{BB962C8B-B14F-4D97-AF65-F5344CB8AC3E}">
        <p14:creationId xmlns:p14="http://schemas.microsoft.com/office/powerpoint/2010/main" val="5891657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B6A7C5F-3BC7-7951-5EAD-CA604E061C29}"/>
              </a:ext>
            </a:extLst>
          </p:cNvPr>
          <p:cNvSpPr>
            <a:spLocks noGrp="1"/>
          </p:cNvSpPr>
          <p:nvPr>
            <p:ph type="title"/>
          </p:nvPr>
        </p:nvSpPr>
        <p:spPr/>
        <p:txBody>
          <a:bodyPr/>
          <a:lstStyle/>
          <a:p>
            <a:r>
              <a:rPr lang="en-US" dirty="0"/>
              <a:t>Donidalorsen for HAE: OLE of Phase II Trial</a:t>
            </a:r>
          </a:p>
        </p:txBody>
      </p:sp>
      <p:sp>
        <p:nvSpPr>
          <p:cNvPr id="4" name="Content Placeholder 3">
            <a:extLst>
              <a:ext uri="{FF2B5EF4-FFF2-40B4-BE49-F238E27FC236}">
                <a16:creationId xmlns:a16="http://schemas.microsoft.com/office/drawing/2014/main" id="{F7E36B18-69A8-0752-A827-F5EF048A198C}"/>
              </a:ext>
            </a:extLst>
          </p:cNvPr>
          <p:cNvSpPr>
            <a:spLocks noGrp="1"/>
          </p:cNvSpPr>
          <p:nvPr>
            <p:ph idx="1"/>
          </p:nvPr>
        </p:nvSpPr>
        <p:spPr/>
        <p:txBody>
          <a:bodyPr/>
          <a:lstStyle/>
          <a:p>
            <a:r>
              <a:rPr lang="en-US" sz="2000" dirty="0"/>
              <a:t>Donidalorsen: investigational triantennary N-acetyl galactosamine-conjugated antisense oligonucleotide that inhibits expression of hepatic prekallikrein </a:t>
            </a:r>
          </a:p>
          <a:p>
            <a:r>
              <a:rPr lang="en-US" sz="2000" dirty="0"/>
              <a:t>Randomized phase II study of donidalorsen for HAE reported 90% reduction in HAE attacks </a:t>
            </a:r>
            <a:br>
              <a:rPr lang="en-US" sz="2000" dirty="0"/>
            </a:br>
            <a:r>
              <a:rPr lang="en-US" sz="2000" dirty="0"/>
              <a:t>(mean number per month), fewer adverse events, and improved QoL compared with placebo </a:t>
            </a:r>
          </a:p>
          <a:p>
            <a:endParaRPr lang="en-US" sz="2000" dirty="0"/>
          </a:p>
          <a:p>
            <a:endParaRPr lang="en-US" sz="2000" dirty="0"/>
          </a:p>
          <a:p>
            <a:endParaRPr lang="en-US" sz="2000" dirty="0"/>
          </a:p>
          <a:p>
            <a:endParaRPr lang="en-US" sz="2000" dirty="0"/>
          </a:p>
          <a:p>
            <a:endParaRPr lang="en-US" sz="2000" dirty="0"/>
          </a:p>
          <a:p>
            <a:r>
              <a:rPr lang="en-US" sz="2000" b="1" dirty="0"/>
              <a:t>Endpoints: </a:t>
            </a:r>
            <a:r>
              <a:rPr lang="en-US" sz="2000" dirty="0"/>
              <a:t>safety, efficacy </a:t>
            </a:r>
          </a:p>
          <a:p>
            <a:pPr lvl="1"/>
            <a:endParaRPr lang="en-US" sz="1800" dirty="0"/>
          </a:p>
        </p:txBody>
      </p:sp>
      <p:sp>
        <p:nvSpPr>
          <p:cNvPr id="7" name="Text Box 11">
            <a:extLst>
              <a:ext uri="{FF2B5EF4-FFF2-40B4-BE49-F238E27FC236}">
                <a16:creationId xmlns:a16="http://schemas.microsoft.com/office/drawing/2014/main" id="{269C52B4-E910-AA0E-254A-66D7872320C2}"/>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None/>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Manning. AAAAI 2024. Abstr 005. </a:t>
            </a:r>
            <a:r>
              <a:rPr lang="en-US" altLang="en-US" sz="1200" b="0" dirty="0">
                <a:solidFill>
                  <a:srgbClr val="455560"/>
                </a:solidFill>
                <a:latin typeface="Calibri" panose="020F0502020204030204" pitchFamily="34" charset="0"/>
              </a:rPr>
              <a:t>Tachdjian</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AAAAI 2024. Abstr 030. NCT04307381. </a:t>
            </a:r>
          </a:p>
        </p:txBody>
      </p:sp>
      <p:sp>
        <p:nvSpPr>
          <p:cNvPr id="8" name="Text Box 23">
            <a:extLst>
              <a:ext uri="{FF2B5EF4-FFF2-40B4-BE49-F238E27FC236}">
                <a16:creationId xmlns:a16="http://schemas.microsoft.com/office/drawing/2014/main" id="{BD9393BF-3742-EA12-4577-8A45BE857B5A}"/>
              </a:ext>
            </a:extLst>
          </p:cNvPr>
          <p:cNvSpPr txBox="1">
            <a:spLocks noChangeArrowheads="1"/>
          </p:cNvSpPr>
          <p:nvPr/>
        </p:nvSpPr>
        <p:spPr bwMode="auto">
          <a:xfrm>
            <a:off x="604675" y="3287331"/>
            <a:ext cx="1943695"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≥18 yr of age with HAE who completed phase II RCT through Wk 17 could enroll </a:t>
            </a:r>
          </a:p>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17)</a:t>
            </a:r>
            <a:endPar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5" name="Right Arrow 4">
            <a:extLst>
              <a:ext uri="{FF2B5EF4-FFF2-40B4-BE49-F238E27FC236}">
                <a16:creationId xmlns:a16="http://schemas.microsoft.com/office/drawing/2014/main" id="{F475B150-777C-CFBC-B1FF-D181A150FE6F}"/>
              </a:ext>
            </a:extLst>
          </p:cNvPr>
          <p:cNvSpPr/>
          <p:nvPr/>
        </p:nvSpPr>
        <p:spPr bwMode="auto">
          <a:xfrm>
            <a:off x="3193256" y="3739413"/>
            <a:ext cx="1750219" cy="729825"/>
          </a:xfrm>
          <a:prstGeom prst="rightArrow">
            <a:avLst/>
          </a:prstGeom>
          <a:solidFill>
            <a:schemeClr val="accent3"/>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400" dirty="0">
                <a:solidFill>
                  <a:schemeClr val="tx1"/>
                </a:solidFill>
                <a:latin typeface="Calibri" panose="020F0502020204030204" pitchFamily="34" charset="0"/>
              </a:rPr>
              <a:t>Phase II</a:t>
            </a:r>
            <a:br>
              <a:rPr lang="en-US" sz="1400" dirty="0">
                <a:solidFill>
                  <a:schemeClr val="tx1"/>
                </a:solidFill>
                <a:latin typeface="Calibri" panose="020F0502020204030204" pitchFamily="34" charset="0"/>
              </a:rPr>
            </a:br>
            <a:r>
              <a:rPr lang="en-US" sz="1400" dirty="0">
                <a:solidFill>
                  <a:schemeClr val="tx1"/>
                </a:solidFill>
                <a:latin typeface="Calibri" panose="020F0502020204030204" pitchFamily="34" charset="0"/>
              </a:rPr>
              <a:t>Randomized Study</a:t>
            </a:r>
          </a:p>
        </p:txBody>
      </p:sp>
      <p:sp>
        <p:nvSpPr>
          <p:cNvPr id="9" name="Right Arrow 8">
            <a:extLst>
              <a:ext uri="{FF2B5EF4-FFF2-40B4-BE49-F238E27FC236}">
                <a16:creationId xmlns:a16="http://schemas.microsoft.com/office/drawing/2014/main" id="{5B2D0945-252A-4062-893B-A02A4EC5F83D}"/>
              </a:ext>
            </a:extLst>
          </p:cNvPr>
          <p:cNvSpPr/>
          <p:nvPr/>
        </p:nvSpPr>
        <p:spPr bwMode="auto">
          <a:xfrm>
            <a:off x="4984247" y="3739413"/>
            <a:ext cx="1966622" cy="729825"/>
          </a:xfrm>
          <a:prstGeom prst="rightArrow">
            <a:avLst/>
          </a:prstGeom>
          <a:solidFill>
            <a:schemeClr val="accent1"/>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400" dirty="0">
                <a:solidFill>
                  <a:schemeClr val="tx1"/>
                </a:solidFill>
                <a:latin typeface="Calibri" panose="020F0502020204030204" pitchFamily="34" charset="0"/>
              </a:rPr>
              <a:t>80 mg SC Q4W</a:t>
            </a:r>
          </a:p>
        </p:txBody>
      </p:sp>
      <p:sp>
        <p:nvSpPr>
          <p:cNvPr id="10" name="TextBox 9">
            <a:extLst>
              <a:ext uri="{FF2B5EF4-FFF2-40B4-BE49-F238E27FC236}">
                <a16:creationId xmlns:a16="http://schemas.microsoft.com/office/drawing/2014/main" id="{EB9B2D57-600B-418E-82B3-3369A1C85C3E}"/>
              </a:ext>
            </a:extLst>
          </p:cNvPr>
          <p:cNvSpPr txBox="1"/>
          <p:nvPr/>
        </p:nvSpPr>
        <p:spPr bwMode="auto">
          <a:xfrm>
            <a:off x="3041130" y="3413070"/>
            <a:ext cx="7970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Baseline</a:t>
            </a:r>
          </a:p>
        </p:txBody>
      </p:sp>
      <p:sp>
        <p:nvSpPr>
          <p:cNvPr id="11" name="TextBox 10">
            <a:extLst>
              <a:ext uri="{FF2B5EF4-FFF2-40B4-BE49-F238E27FC236}">
                <a16:creationId xmlns:a16="http://schemas.microsoft.com/office/drawing/2014/main" id="{F0AA9B6E-A4E7-B0DC-8C6A-4F359D166128}"/>
              </a:ext>
            </a:extLst>
          </p:cNvPr>
          <p:cNvSpPr txBox="1"/>
          <p:nvPr/>
        </p:nvSpPr>
        <p:spPr bwMode="auto">
          <a:xfrm>
            <a:off x="4426410" y="4561266"/>
            <a:ext cx="103412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Wk 1/Day 1</a:t>
            </a:r>
          </a:p>
        </p:txBody>
      </p:sp>
      <p:sp>
        <p:nvSpPr>
          <p:cNvPr id="12" name="TextBox 11">
            <a:extLst>
              <a:ext uri="{FF2B5EF4-FFF2-40B4-BE49-F238E27FC236}">
                <a16:creationId xmlns:a16="http://schemas.microsoft.com/office/drawing/2014/main" id="{C75274BC-87C3-3067-8882-9499BE32ED13}"/>
              </a:ext>
            </a:extLst>
          </p:cNvPr>
          <p:cNvSpPr txBox="1"/>
          <p:nvPr/>
        </p:nvSpPr>
        <p:spPr bwMode="auto">
          <a:xfrm>
            <a:off x="5778076" y="3401267"/>
            <a:ext cx="121687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Wk 13/Day 85</a:t>
            </a:r>
          </a:p>
        </p:txBody>
      </p:sp>
      <p:sp>
        <p:nvSpPr>
          <p:cNvPr id="13" name="TextBox 12">
            <a:extLst>
              <a:ext uri="{FF2B5EF4-FFF2-40B4-BE49-F238E27FC236}">
                <a16:creationId xmlns:a16="http://schemas.microsoft.com/office/drawing/2014/main" id="{160D131C-66E3-1F3D-ACCD-D1419BD0C9E7}"/>
              </a:ext>
            </a:extLst>
          </p:cNvPr>
          <p:cNvSpPr txBox="1"/>
          <p:nvPr/>
        </p:nvSpPr>
        <p:spPr bwMode="auto">
          <a:xfrm>
            <a:off x="6296464" y="2920972"/>
            <a:ext cx="130824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Wk 17/Day 113</a:t>
            </a:r>
          </a:p>
        </p:txBody>
      </p:sp>
      <p:sp>
        <p:nvSpPr>
          <p:cNvPr id="14" name="TextBox 13">
            <a:extLst>
              <a:ext uri="{FF2B5EF4-FFF2-40B4-BE49-F238E27FC236}">
                <a16:creationId xmlns:a16="http://schemas.microsoft.com/office/drawing/2014/main" id="{99389DBC-B0A1-9EF4-DBC2-88077828606A}"/>
              </a:ext>
            </a:extLst>
          </p:cNvPr>
          <p:cNvSpPr txBox="1"/>
          <p:nvPr/>
        </p:nvSpPr>
        <p:spPr bwMode="auto">
          <a:xfrm>
            <a:off x="7824792" y="2920972"/>
            <a:ext cx="130824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Wk 53/Day 365</a:t>
            </a:r>
          </a:p>
        </p:txBody>
      </p:sp>
      <p:sp>
        <p:nvSpPr>
          <p:cNvPr id="15" name="TextBox 14">
            <a:extLst>
              <a:ext uri="{FF2B5EF4-FFF2-40B4-BE49-F238E27FC236}">
                <a16:creationId xmlns:a16="http://schemas.microsoft.com/office/drawing/2014/main" id="{17689323-3C81-2E10-F37D-5AC9AF121CCD}"/>
              </a:ext>
            </a:extLst>
          </p:cNvPr>
          <p:cNvSpPr txBox="1"/>
          <p:nvPr/>
        </p:nvSpPr>
        <p:spPr bwMode="auto">
          <a:xfrm>
            <a:off x="9743895" y="2920972"/>
            <a:ext cx="139961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Wk 105/Day 729</a:t>
            </a:r>
          </a:p>
        </p:txBody>
      </p:sp>
      <p:sp>
        <p:nvSpPr>
          <p:cNvPr id="16" name="TextBox 15">
            <a:extLst>
              <a:ext uri="{FF2B5EF4-FFF2-40B4-BE49-F238E27FC236}">
                <a16:creationId xmlns:a16="http://schemas.microsoft.com/office/drawing/2014/main" id="{2535D5D8-96A8-0034-7FD2-C7FC2B32A976}"/>
              </a:ext>
            </a:extLst>
          </p:cNvPr>
          <p:cNvSpPr txBox="1"/>
          <p:nvPr/>
        </p:nvSpPr>
        <p:spPr bwMode="auto">
          <a:xfrm>
            <a:off x="7320469" y="5588712"/>
            <a:ext cx="37437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Wk 109/Day 757 (1 dosing interval after Wk 105)</a:t>
            </a:r>
          </a:p>
        </p:txBody>
      </p:sp>
      <p:cxnSp>
        <p:nvCxnSpPr>
          <p:cNvPr id="19" name="Straight Arrow Connector 18">
            <a:extLst>
              <a:ext uri="{FF2B5EF4-FFF2-40B4-BE49-F238E27FC236}">
                <a16:creationId xmlns:a16="http://schemas.microsoft.com/office/drawing/2014/main" id="{D81B6672-ABAF-F860-EC3F-E52FCDDD1AAB}"/>
              </a:ext>
            </a:extLst>
          </p:cNvPr>
          <p:cNvCxnSpPr/>
          <p:nvPr/>
        </p:nvCxnSpPr>
        <p:spPr bwMode="auto">
          <a:xfrm>
            <a:off x="3193256" y="3653929"/>
            <a:ext cx="0" cy="281837"/>
          </a:xfrm>
          <a:prstGeom prst="straightConnector1">
            <a:avLst/>
          </a:prstGeom>
          <a:noFill/>
          <a:ln w="28575" cap="flat" cmpd="sng" algn="ctr">
            <a:solidFill>
              <a:schemeClr val="bg1"/>
            </a:solidFill>
            <a:prstDash val="solid"/>
            <a:round/>
            <a:headEnd type="none" w="med" len="med"/>
            <a:tailEnd type="triangle"/>
          </a:ln>
          <a:effectLst/>
        </p:spPr>
      </p:cxnSp>
      <p:cxnSp>
        <p:nvCxnSpPr>
          <p:cNvPr id="20" name="Straight Arrow Connector 19">
            <a:extLst>
              <a:ext uri="{FF2B5EF4-FFF2-40B4-BE49-F238E27FC236}">
                <a16:creationId xmlns:a16="http://schemas.microsoft.com/office/drawing/2014/main" id="{1C58969F-A64E-EAB0-0E0E-F596B47BCB78}"/>
              </a:ext>
            </a:extLst>
          </p:cNvPr>
          <p:cNvCxnSpPr>
            <a:cxnSpLocks/>
          </p:cNvCxnSpPr>
          <p:nvPr/>
        </p:nvCxnSpPr>
        <p:spPr bwMode="auto">
          <a:xfrm>
            <a:off x="7178235" y="3180446"/>
            <a:ext cx="0" cy="281837"/>
          </a:xfrm>
          <a:prstGeom prst="straightConnector1">
            <a:avLst/>
          </a:prstGeom>
          <a:noFill/>
          <a:ln w="28575" cap="flat" cmpd="sng" algn="ctr">
            <a:solidFill>
              <a:schemeClr val="bg1"/>
            </a:solidFill>
            <a:prstDash val="solid"/>
            <a:round/>
            <a:headEnd type="none" w="med" len="med"/>
            <a:tailEnd type="triangle"/>
          </a:ln>
          <a:effectLst/>
        </p:spPr>
      </p:cxnSp>
      <p:cxnSp>
        <p:nvCxnSpPr>
          <p:cNvPr id="21" name="Straight Arrow Connector 20">
            <a:extLst>
              <a:ext uri="{FF2B5EF4-FFF2-40B4-BE49-F238E27FC236}">
                <a16:creationId xmlns:a16="http://schemas.microsoft.com/office/drawing/2014/main" id="{83EBBED5-74A6-8F05-67AD-B675F8F91193}"/>
              </a:ext>
            </a:extLst>
          </p:cNvPr>
          <p:cNvCxnSpPr>
            <a:cxnSpLocks/>
          </p:cNvCxnSpPr>
          <p:nvPr/>
        </p:nvCxnSpPr>
        <p:spPr bwMode="auto">
          <a:xfrm>
            <a:off x="8413576" y="3180446"/>
            <a:ext cx="0" cy="281837"/>
          </a:xfrm>
          <a:prstGeom prst="straightConnector1">
            <a:avLst/>
          </a:prstGeom>
          <a:noFill/>
          <a:ln w="28575" cap="flat" cmpd="sng" algn="ctr">
            <a:solidFill>
              <a:schemeClr val="bg1"/>
            </a:solidFill>
            <a:prstDash val="solid"/>
            <a:round/>
            <a:headEnd type="none" w="med" len="med"/>
            <a:tailEnd type="triangle"/>
          </a:ln>
          <a:effectLst/>
        </p:spPr>
      </p:cxnSp>
      <p:cxnSp>
        <p:nvCxnSpPr>
          <p:cNvPr id="22" name="Straight Arrow Connector 21">
            <a:extLst>
              <a:ext uri="{FF2B5EF4-FFF2-40B4-BE49-F238E27FC236}">
                <a16:creationId xmlns:a16="http://schemas.microsoft.com/office/drawing/2014/main" id="{0DA8B111-B532-0910-A82F-F8812A4B2824}"/>
              </a:ext>
            </a:extLst>
          </p:cNvPr>
          <p:cNvCxnSpPr>
            <a:cxnSpLocks/>
          </p:cNvCxnSpPr>
          <p:nvPr/>
        </p:nvCxnSpPr>
        <p:spPr bwMode="auto">
          <a:xfrm>
            <a:off x="10631843" y="3180446"/>
            <a:ext cx="0" cy="281837"/>
          </a:xfrm>
          <a:prstGeom prst="straightConnector1">
            <a:avLst/>
          </a:prstGeom>
          <a:noFill/>
          <a:ln w="28575" cap="flat" cmpd="sng" algn="ctr">
            <a:solidFill>
              <a:schemeClr val="bg1"/>
            </a:solidFill>
            <a:prstDash val="solid"/>
            <a:round/>
            <a:headEnd type="none" w="med" len="med"/>
            <a:tailEnd type="triangle"/>
          </a:ln>
          <a:effectLst/>
        </p:spPr>
      </p:cxnSp>
      <p:cxnSp>
        <p:nvCxnSpPr>
          <p:cNvPr id="23" name="Straight Arrow Connector 22">
            <a:extLst>
              <a:ext uri="{FF2B5EF4-FFF2-40B4-BE49-F238E27FC236}">
                <a16:creationId xmlns:a16="http://schemas.microsoft.com/office/drawing/2014/main" id="{BD2B64BB-BF3D-2F18-18E0-1FF941E5BC44}"/>
              </a:ext>
            </a:extLst>
          </p:cNvPr>
          <p:cNvCxnSpPr/>
          <p:nvPr/>
        </p:nvCxnSpPr>
        <p:spPr bwMode="auto">
          <a:xfrm>
            <a:off x="6900864" y="3695871"/>
            <a:ext cx="0" cy="281837"/>
          </a:xfrm>
          <a:prstGeom prst="straightConnector1">
            <a:avLst/>
          </a:prstGeom>
          <a:noFill/>
          <a:ln w="28575" cap="flat" cmpd="sng" algn="ctr">
            <a:solidFill>
              <a:schemeClr val="bg1"/>
            </a:solidFill>
            <a:prstDash val="solid"/>
            <a:round/>
            <a:headEnd type="none" w="med" len="med"/>
            <a:tailEnd type="triangle"/>
          </a:ln>
          <a:effectLst/>
        </p:spPr>
      </p:cxnSp>
      <p:cxnSp>
        <p:nvCxnSpPr>
          <p:cNvPr id="24" name="Straight Arrow Connector 23">
            <a:extLst>
              <a:ext uri="{FF2B5EF4-FFF2-40B4-BE49-F238E27FC236}">
                <a16:creationId xmlns:a16="http://schemas.microsoft.com/office/drawing/2014/main" id="{8CF42239-CAE5-5D70-771F-FF7CAA1C4583}"/>
              </a:ext>
            </a:extLst>
          </p:cNvPr>
          <p:cNvCxnSpPr>
            <a:cxnSpLocks/>
          </p:cNvCxnSpPr>
          <p:nvPr/>
        </p:nvCxnSpPr>
        <p:spPr bwMode="auto">
          <a:xfrm flipV="1">
            <a:off x="11111620" y="5341883"/>
            <a:ext cx="0" cy="308206"/>
          </a:xfrm>
          <a:prstGeom prst="straightConnector1">
            <a:avLst/>
          </a:prstGeom>
          <a:noFill/>
          <a:ln w="28575" cap="flat" cmpd="sng" algn="ctr">
            <a:solidFill>
              <a:schemeClr val="bg1"/>
            </a:solidFill>
            <a:prstDash val="solid"/>
            <a:round/>
            <a:headEnd type="none" w="med" len="med"/>
            <a:tailEnd type="triangle"/>
          </a:ln>
          <a:effectLst/>
        </p:spPr>
      </p:cxnSp>
      <p:sp>
        <p:nvSpPr>
          <p:cNvPr id="26" name="TextBox 25">
            <a:extLst>
              <a:ext uri="{FF2B5EF4-FFF2-40B4-BE49-F238E27FC236}">
                <a16:creationId xmlns:a16="http://schemas.microsoft.com/office/drawing/2014/main" id="{86121052-71EF-FEAC-3209-34DDD29389A8}"/>
              </a:ext>
            </a:extLst>
          </p:cNvPr>
          <p:cNvSpPr txBox="1"/>
          <p:nvPr/>
        </p:nvSpPr>
        <p:spPr bwMode="auto">
          <a:xfrm>
            <a:off x="8007311" y="4789792"/>
            <a:ext cx="161505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Flexible Tx Period 2</a:t>
            </a:r>
          </a:p>
        </p:txBody>
      </p:sp>
      <p:sp>
        <p:nvSpPr>
          <p:cNvPr id="27" name="TextBox 26">
            <a:extLst>
              <a:ext uri="{FF2B5EF4-FFF2-40B4-BE49-F238E27FC236}">
                <a16:creationId xmlns:a16="http://schemas.microsoft.com/office/drawing/2014/main" id="{F06844F8-4820-298B-CABC-61A9B9940A87}"/>
              </a:ext>
            </a:extLst>
          </p:cNvPr>
          <p:cNvSpPr txBox="1"/>
          <p:nvPr/>
        </p:nvSpPr>
        <p:spPr bwMode="auto">
          <a:xfrm>
            <a:off x="5181547" y="4271774"/>
            <a:ext cx="143404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Fixed Tx Period 1</a:t>
            </a:r>
          </a:p>
        </p:txBody>
      </p:sp>
      <p:sp>
        <p:nvSpPr>
          <p:cNvPr id="28" name="Right Arrow 27">
            <a:extLst>
              <a:ext uri="{FF2B5EF4-FFF2-40B4-BE49-F238E27FC236}">
                <a16:creationId xmlns:a16="http://schemas.microsoft.com/office/drawing/2014/main" id="{B4C4BD47-ABD8-449C-B0DB-FDECE1305107}"/>
              </a:ext>
            </a:extLst>
          </p:cNvPr>
          <p:cNvSpPr/>
          <p:nvPr/>
        </p:nvSpPr>
        <p:spPr bwMode="auto">
          <a:xfrm>
            <a:off x="7145265" y="3391905"/>
            <a:ext cx="3474699" cy="500598"/>
          </a:xfrm>
          <a:prstGeom prst="rightArrow">
            <a:avLst/>
          </a:prstGeom>
          <a:solidFill>
            <a:schemeClr val="accent5"/>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400" dirty="0">
                <a:solidFill>
                  <a:schemeClr val="bg1"/>
                </a:solidFill>
                <a:latin typeface="Calibri" panose="020F0502020204030204" pitchFamily="34" charset="0"/>
              </a:rPr>
              <a:t>80 mg SC Q4W</a:t>
            </a:r>
          </a:p>
        </p:txBody>
      </p:sp>
      <p:sp>
        <p:nvSpPr>
          <p:cNvPr id="29" name="Right Arrow 28">
            <a:extLst>
              <a:ext uri="{FF2B5EF4-FFF2-40B4-BE49-F238E27FC236}">
                <a16:creationId xmlns:a16="http://schemas.microsoft.com/office/drawing/2014/main" id="{3531544E-4FE1-B8CD-41CF-0C50FC0B3340}"/>
              </a:ext>
            </a:extLst>
          </p:cNvPr>
          <p:cNvSpPr/>
          <p:nvPr/>
        </p:nvSpPr>
        <p:spPr bwMode="auto">
          <a:xfrm>
            <a:off x="7154607" y="3915481"/>
            <a:ext cx="3474699" cy="500598"/>
          </a:xfrm>
          <a:prstGeom prst="rightArrow">
            <a:avLst/>
          </a:prstGeom>
          <a:solidFill>
            <a:schemeClr val="accent4"/>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400" dirty="0">
                <a:solidFill>
                  <a:schemeClr val="tx1"/>
                </a:solidFill>
                <a:latin typeface="Calibri" panose="020F0502020204030204" pitchFamily="34" charset="0"/>
              </a:rPr>
              <a:t>80 mg SC Q8W*</a:t>
            </a:r>
            <a:endParaRPr lang="en-US" sz="1400" baseline="30000" dirty="0">
              <a:solidFill>
                <a:schemeClr val="tx1"/>
              </a:solidFill>
              <a:latin typeface="Calibri" panose="020F0502020204030204" pitchFamily="34" charset="0"/>
            </a:endParaRPr>
          </a:p>
        </p:txBody>
      </p:sp>
      <p:sp>
        <p:nvSpPr>
          <p:cNvPr id="30" name="Right Arrow 29">
            <a:extLst>
              <a:ext uri="{FF2B5EF4-FFF2-40B4-BE49-F238E27FC236}">
                <a16:creationId xmlns:a16="http://schemas.microsoft.com/office/drawing/2014/main" id="{D0DA3F5F-2DB9-3E13-1F83-EE3EEC0803BD}"/>
              </a:ext>
            </a:extLst>
          </p:cNvPr>
          <p:cNvSpPr/>
          <p:nvPr/>
        </p:nvSpPr>
        <p:spPr bwMode="auto">
          <a:xfrm>
            <a:off x="7154607" y="4423401"/>
            <a:ext cx="3474699" cy="500598"/>
          </a:xfrm>
          <a:prstGeom prst="rightArrow">
            <a:avLst/>
          </a:prstGeom>
          <a:solidFill>
            <a:schemeClr val="accent6"/>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400" dirty="0">
                <a:solidFill>
                  <a:schemeClr val="tx1"/>
                </a:solidFill>
                <a:latin typeface="Calibri" panose="020F0502020204030204" pitchFamily="34" charset="0"/>
              </a:rPr>
              <a:t>100 mg SC Q4W*</a:t>
            </a:r>
            <a:endParaRPr lang="en-US" sz="1400" baseline="30000" dirty="0">
              <a:solidFill>
                <a:schemeClr val="tx1"/>
              </a:solidFill>
              <a:latin typeface="Calibri" panose="020F0502020204030204" pitchFamily="34" charset="0"/>
            </a:endParaRPr>
          </a:p>
        </p:txBody>
      </p:sp>
      <p:sp>
        <p:nvSpPr>
          <p:cNvPr id="31" name="Right Arrow 30">
            <a:extLst>
              <a:ext uri="{FF2B5EF4-FFF2-40B4-BE49-F238E27FC236}">
                <a16:creationId xmlns:a16="http://schemas.microsoft.com/office/drawing/2014/main" id="{FF6ADFAB-AE21-1820-5F70-9004508F23B5}"/>
              </a:ext>
            </a:extLst>
          </p:cNvPr>
          <p:cNvSpPr/>
          <p:nvPr/>
        </p:nvSpPr>
        <p:spPr bwMode="auto">
          <a:xfrm>
            <a:off x="4984247" y="4960838"/>
            <a:ext cx="6127371" cy="500598"/>
          </a:xfrm>
          <a:prstGeom prst="rightArrow">
            <a:avLst/>
          </a:prstGeom>
          <a:solidFill>
            <a:schemeClr val="accent2"/>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400" dirty="0">
                <a:solidFill>
                  <a:schemeClr val="tx1"/>
                </a:solidFill>
                <a:latin typeface="Calibri" panose="020F0502020204030204" pitchFamily="34" charset="0"/>
              </a:rPr>
              <a:t>On-Tx Period</a:t>
            </a:r>
            <a:endParaRPr lang="en-US" sz="1400" baseline="30000" dirty="0">
              <a:solidFill>
                <a:schemeClr val="tx1"/>
              </a:solidFill>
              <a:latin typeface="Calibri" panose="020F0502020204030204" pitchFamily="34" charset="0"/>
            </a:endParaRPr>
          </a:p>
        </p:txBody>
      </p:sp>
      <p:sp>
        <p:nvSpPr>
          <p:cNvPr id="32" name="TextBox 31">
            <a:extLst>
              <a:ext uri="{FF2B5EF4-FFF2-40B4-BE49-F238E27FC236}">
                <a16:creationId xmlns:a16="http://schemas.microsoft.com/office/drawing/2014/main" id="{1B3A8A5E-79B2-ABCD-017F-2F74180414BA}"/>
              </a:ext>
            </a:extLst>
          </p:cNvPr>
          <p:cNvSpPr txBox="1"/>
          <p:nvPr/>
        </p:nvSpPr>
        <p:spPr bwMode="auto">
          <a:xfrm>
            <a:off x="4984245" y="5063409"/>
            <a:ext cx="108395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latin typeface="Calibri" panose="020F0502020204030204" pitchFamily="34" charset="0"/>
              </a:rPr>
              <a:t>Phase 2 OLE</a:t>
            </a:r>
          </a:p>
        </p:txBody>
      </p:sp>
      <p:cxnSp>
        <p:nvCxnSpPr>
          <p:cNvPr id="18" name="Straight Arrow Connector 17">
            <a:extLst>
              <a:ext uri="{FF2B5EF4-FFF2-40B4-BE49-F238E27FC236}">
                <a16:creationId xmlns:a16="http://schemas.microsoft.com/office/drawing/2014/main" id="{EF2C7032-BDC1-8FBB-6113-F73555E9EA71}"/>
              </a:ext>
            </a:extLst>
          </p:cNvPr>
          <p:cNvCxnSpPr/>
          <p:nvPr/>
        </p:nvCxnSpPr>
        <p:spPr bwMode="auto">
          <a:xfrm>
            <a:off x="5002501" y="4797509"/>
            <a:ext cx="0" cy="281837"/>
          </a:xfrm>
          <a:prstGeom prst="straightConnector1">
            <a:avLst/>
          </a:prstGeom>
          <a:noFill/>
          <a:ln w="28575" cap="flat" cmpd="sng" algn="ctr">
            <a:solidFill>
              <a:schemeClr val="bg1"/>
            </a:solidFill>
            <a:prstDash val="solid"/>
            <a:round/>
            <a:headEnd type="none" w="med" len="med"/>
            <a:tailEnd type="triangle"/>
          </a:ln>
          <a:effectLst/>
        </p:spPr>
      </p:cxnSp>
      <p:sp>
        <p:nvSpPr>
          <p:cNvPr id="2" name="TextBox 1">
            <a:extLst>
              <a:ext uri="{FF2B5EF4-FFF2-40B4-BE49-F238E27FC236}">
                <a16:creationId xmlns:a16="http://schemas.microsoft.com/office/drawing/2014/main" id="{7F9BF2ED-3890-F15E-18F3-1D711CCA6AFD}"/>
              </a:ext>
            </a:extLst>
          </p:cNvPr>
          <p:cNvSpPr txBox="1"/>
          <p:nvPr/>
        </p:nvSpPr>
        <p:spPr bwMode="auto">
          <a:xfrm>
            <a:off x="7604706" y="5893226"/>
            <a:ext cx="34594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pPr>
            <a:r>
              <a:rPr lang="en-US" altLang="en-US" sz="1200" b="0" dirty="0">
                <a:solidFill>
                  <a:schemeClr val="bg1"/>
                </a:solidFill>
                <a:latin typeface="Calibri" panose="020F0502020204030204" pitchFamily="34" charset="0"/>
              </a:rPr>
              <a:t>*Switch in dosing regimen per principal investigator. </a:t>
            </a:r>
            <a:endParaRPr kumimoji="0" lang="en-US" altLang="en-US" sz="1200" b="0" i="0" u="none" strike="noStrike" kern="1200" cap="none" spc="0" normalizeH="0" baseline="0" noProof="0" dirty="0">
              <a:ln>
                <a:noFill/>
              </a:ln>
              <a:solidFill>
                <a:schemeClr val="bg1"/>
              </a:solidFill>
              <a:effectLst/>
              <a:uLnTx/>
              <a:uFillTx/>
              <a:latin typeface="Calibri" panose="020F0502020204030204" pitchFamily="34" charset="0"/>
            </a:endParaRPr>
          </a:p>
        </p:txBody>
      </p:sp>
    </p:spTree>
    <p:extLst>
      <p:ext uri="{BB962C8B-B14F-4D97-AF65-F5344CB8AC3E}">
        <p14:creationId xmlns:p14="http://schemas.microsoft.com/office/powerpoint/2010/main" val="4394133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D71CC8-7F75-3BB7-A9E1-77A87C6B20DC}"/>
              </a:ext>
            </a:extLst>
          </p:cNvPr>
          <p:cNvSpPr>
            <a:spLocks noGrp="1"/>
          </p:cNvSpPr>
          <p:nvPr>
            <p:ph type="title"/>
          </p:nvPr>
        </p:nvSpPr>
        <p:spPr/>
        <p:txBody>
          <a:bodyPr/>
          <a:lstStyle/>
          <a:p>
            <a:r>
              <a:rPr lang="en-US" dirty="0"/>
              <a:t>Donidalorsen in HAE</a:t>
            </a:r>
            <a:r>
              <a:rPr lang="en-US" dirty="0">
                <a:latin typeface="+mn-lt"/>
                <a:cs typeface="Arial" panose="020B0604020202020204" pitchFamily="34" charset="0"/>
              </a:rPr>
              <a:t>—</a:t>
            </a:r>
            <a:r>
              <a:rPr lang="en-US" dirty="0"/>
              <a:t>OLE of Phase II Trial: 1 Yr vs 2 Yr</a:t>
            </a:r>
          </a:p>
        </p:txBody>
      </p:sp>
      <p:sp>
        <p:nvSpPr>
          <p:cNvPr id="3" name="Content Placeholder 2">
            <a:extLst>
              <a:ext uri="{FF2B5EF4-FFF2-40B4-BE49-F238E27FC236}">
                <a16:creationId xmlns:a16="http://schemas.microsoft.com/office/drawing/2014/main" id="{FBB4364C-7F71-BAF7-573A-796B55ABF014}"/>
              </a:ext>
            </a:extLst>
          </p:cNvPr>
          <p:cNvSpPr>
            <a:spLocks noGrp="1"/>
          </p:cNvSpPr>
          <p:nvPr>
            <p:ph idx="1"/>
          </p:nvPr>
        </p:nvSpPr>
        <p:spPr>
          <a:xfrm>
            <a:off x="604674" y="1511632"/>
            <a:ext cx="10877529" cy="4650686"/>
          </a:xfrm>
        </p:spPr>
        <p:txBody>
          <a:bodyPr/>
          <a:lstStyle/>
          <a:p>
            <a:r>
              <a:rPr lang="en-US" sz="2000" dirty="0"/>
              <a:t>HAE mean attack rate reduction sustained at 94.6% at Yr 1 and 96.0% at Yr 2</a:t>
            </a:r>
          </a:p>
          <a:p>
            <a:r>
              <a:rPr lang="en-US" sz="2000" dirty="0"/>
              <a:t>AE-QoL scores improved in 86% and 100% at Yr 1 and Yr 2, respectively</a:t>
            </a:r>
          </a:p>
          <a:p>
            <a:endParaRPr lang="en-US" sz="2000" dirty="0"/>
          </a:p>
          <a:p>
            <a:endParaRPr lang="en-US" sz="2000" dirty="0"/>
          </a:p>
          <a:p>
            <a:endParaRPr lang="en-US" sz="2000" dirty="0"/>
          </a:p>
          <a:p>
            <a:endParaRPr lang="en-US" sz="2000" dirty="0"/>
          </a:p>
          <a:p>
            <a:endParaRPr lang="en-US" sz="2000" dirty="0"/>
          </a:p>
          <a:p>
            <a:r>
              <a:rPr lang="en-US" sz="2000" dirty="0"/>
              <a:t>Safety: </a:t>
            </a:r>
          </a:p>
          <a:p>
            <a:pPr lvl="1"/>
            <a:r>
              <a:rPr lang="en-US" sz="2000" dirty="0"/>
              <a:t>TEAEs possibly related to study drug: injection site reaction (n = 2), discoloration (n = 2) </a:t>
            </a:r>
          </a:p>
          <a:p>
            <a:pPr lvl="1"/>
            <a:r>
              <a:rPr lang="en-US" sz="2000" dirty="0"/>
              <a:t>No serious adverse events or TEAEs leading to treatment discontinuation over 2 yr </a:t>
            </a:r>
          </a:p>
          <a:p>
            <a:endParaRPr lang="en-US" dirty="0"/>
          </a:p>
        </p:txBody>
      </p:sp>
      <p:sp>
        <p:nvSpPr>
          <p:cNvPr id="4" name="Text Box 11">
            <a:extLst>
              <a:ext uri="{FF2B5EF4-FFF2-40B4-BE49-F238E27FC236}">
                <a16:creationId xmlns:a16="http://schemas.microsoft.com/office/drawing/2014/main" id="{36C38A5F-3EFF-B335-A0CD-AF0D701B40F4}"/>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altLang="en-US" sz="1200" b="0" dirty="0">
                <a:solidFill>
                  <a:srgbClr val="455560"/>
                </a:solidFill>
                <a:latin typeface="Calibri" panose="020F0502020204030204" pitchFamily="34" charset="0"/>
              </a:rPr>
              <a:t>Tachdjian</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AAAAI 2024. Abstr 030. </a:t>
            </a:r>
          </a:p>
        </p:txBody>
      </p:sp>
      <p:graphicFrame>
        <p:nvGraphicFramePr>
          <p:cNvPr id="5" name="Group 3">
            <a:extLst>
              <a:ext uri="{FF2B5EF4-FFF2-40B4-BE49-F238E27FC236}">
                <a16:creationId xmlns:a16="http://schemas.microsoft.com/office/drawing/2014/main" id="{6B784612-BA15-9797-82CD-ADD92D6C333E}"/>
              </a:ext>
            </a:extLst>
          </p:cNvPr>
          <p:cNvGraphicFramePr>
            <a:graphicFrameLocks/>
          </p:cNvGraphicFramePr>
          <p:nvPr/>
        </p:nvGraphicFramePr>
        <p:xfrm>
          <a:off x="1020272" y="2490593"/>
          <a:ext cx="10151456" cy="2377536"/>
        </p:xfrm>
        <a:graphic>
          <a:graphicData uri="http://schemas.openxmlformats.org/drawingml/2006/table">
            <a:tbl>
              <a:tblPr/>
              <a:tblGrid>
                <a:gridCol w="6221776">
                  <a:extLst>
                    <a:ext uri="{9D8B030D-6E8A-4147-A177-3AD203B41FA5}">
                      <a16:colId xmlns:a16="http://schemas.microsoft.com/office/drawing/2014/main" val="20000"/>
                    </a:ext>
                  </a:extLst>
                </a:gridCol>
                <a:gridCol w="1901952">
                  <a:extLst>
                    <a:ext uri="{9D8B030D-6E8A-4147-A177-3AD203B41FA5}">
                      <a16:colId xmlns:a16="http://schemas.microsoft.com/office/drawing/2014/main" val="20001"/>
                    </a:ext>
                  </a:extLst>
                </a:gridCol>
                <a:gridCol w="2027728">
                  <a:extLst>
                    <a:ext uri="{9D8B030D-6E8A-4147-A177-3AD203B41FA5}">
                      <a16:colId xmlns:a16="http://schemas.microsoft.com/office/drawing/2014/main" val="20002"/>
                    </a:ext>
                  </a:extLst>
                </a:gridCol>
              </a:tblGrid>
              <a:tr h="336130">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20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Yr 1</a:t>
                      </a:r>
                      <a:endParaRPr kumimoji="0" lang="en-US" sz="2000" b="0"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Yr 2</a:t>
                      </a:r>
                      <a:endParaRPr kumimoji="0" lang="en-US" sz="2000" b="0"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6996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Mean HAE attack-free days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99.6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99.7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33613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Patients who were HAE attack free for </a:t>
                      </a:r>
                      <a:r>
                        <a:rPr kumimoji="0" lang="en-US" sz="20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≥6 mo (%)</a:t>
                      </a: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82.4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94.1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33613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Mean monthly HAE attack rate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0.08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0.04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33613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Mean monthly moderate/severe HAE attack rate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0.04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0.03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758785988"/>
                  </a:ext>
                </a:extLst>
              </a:tr>
              <a:tr h="33613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Mean monthly HAE attack rate requiring acute therapy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0.05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0.03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604181158"/>
                  </a:ext>
                </a:extLst>
              </a:tr>
            </a:tbl>
          </a:graphicData>
        </a:graphic>
      </p:graphicFrame>
    </p:spTree>
    <p:extLst>
      <p:ext uri="{BB962C8B-B14F-4D97-AF65-F5344CB8AC3E}">
        <p14:creationId xmlns:p14="http://schemas.microsoft.com/office/powerpoint/2010/main" val="2050087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716022-9958-4B17-1780-3B4718FB0560}"/>
              </a:ext>
            </a:extLst>
          </p:cNvPr>
          <p:cNvSpPr>
            <a:spLocks noGrp="1"/>
          </p:cNvSpPr>
          <p:nvPr>
            <p:ph type="title"/>
          </p:nvPr>
        </p:nvSpPr>
        <p:spPr/>
        <p:txBody>
          <a:bodyPr/>
          <a:lstStyle/>
          <a:p>
            <a:r>
              <a:rPr lang="en-US" dirty="0"/>
              <a:t>Donidalorsen Q8W for HAE: Efficacy, AE-QoL, and Safety</a:t>
            </a:r>
          </a:p>
        </p:txBody>
      </p:sp>
      <p:sp>
        <p:nvSpPr>
          <p:cNvPr id="3" name="Content Placeholder 2">
            <a:extLst>
              <a:ext uri="{FF2B5EF4-FFF2-40B4-BE49-F238E27FC236}">
                <a16:creationId xmlns:a16="http://schemas.microsoft.com/office/drawing/2014/main" id="{6E7CB9AD-04B9-77E9-1A6C-2456E85A9A9C}"/>
              </a:ext>
            </a:extLst>
          </p:cNvPr>
          <p:cNvSpPr>
            <a:spLocks noGrp="1"/>
          </p:cNvSpPr>
          <p:nvPr>
            <p:ph idx="1"/>
          </p:nvPr>
        </p:nvSpPr>
        <p:spPr/>
        <p:txBody>
          <a:bodyPr/>
          <a:lstStyle/>
          <a:p>
            <a:r>
              <a:rPr lang="en-US" sz="2000" dirty="0"/>
              <a:t>Overall, HAE attack rate after 2 yr decreased 82.9%</a:t>
            </a:r>
          </a:p>
          <a:p>
            <a:endParaRPr lang="en-US" sz="2000" dirty="0"/>
          </a:p>
          <a:p>
            <a:endParaRPr lang="en-US" sz="2000" dirty="0"/>
          </a:p>
          <a:p>
            <a:endParaRPr lang="en-US" sz="2000" dirty="0"/>
          </a:p>
          <a:p>
            <a:endParaRPr lang="en-US" sz="2000" dirty="0"/>
          </a:p>
          <a:p>
            <a:endParaRPr lang="en-US" sz="2000" dirty="0"/>
          </a:p>
          <a:p>
            <a:r>
              <a:rPr lang="en-US" sz="2000" dirty="0"/>
              <a:t>Safety: </a:t>
            </a:r>
          </a:p>
          <a:p>
            <a:pPr lvl="1"/>
            <a:r>
              <a:rPr lang="en-US" sz="2000" dirty="0"/>
              <a:t>5 patients reported TEAE</a:t>
            </a:r>
          </a:p>
          <a:p>
            <a:pPr lvl="1"/>
            <a:r>
              <a:rPr lang="en-US" sz="2000" dirty="0"/>
              <a:t>1 patient reported TEAE possibly related to study drug (abdominal pain) </a:t>
            </a:r>
          </a:p>
          <a:p>
            <a:pPr lvl="1"/>
            <a:r>
              <a:rPr lang="en-US" sz="2000" dirty="0"/>
              <a:t>No SAEs or TEAEs leading to treatment discontinuation over 2 yr </a:t>
            </a:r>
          </a:p>
        </p:txBody>
      </p:sp>
      <p:sp>
        <p:nvSpPr>
          <p:cNvPr id="4" name="Text Box 11">
            <a:extLst>
              <a:ext uri="{FF2B5EF4-FFF2-40B4-BE49-F238E27FC236}">
                <a16:creationId xmlns:a16="http://schemas.microsoft.com/office/drawing/2014/main" id="{E3FFE375-7F1C-F621-A6BD-C73639111D7E}"/>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Manning. AAAAI 2024. Abstr 005. NCT04307381. </a:t>
            </a:r>
          </a:p>
        </p:txBody>
      </p:sp>
      <p:graphicFrame>
        <p:nvGraphicFramePr>
          <p:cNvPr id="7" name="Group 3">
            <a:extLst>
              <a:ext uri="{FF2B5EF4-FFF2-40B4-BE49-F238E27FC236}">
                <a16:creationId xmlns:a16="http://schemas.microsoft.com/office/drawing/2014/main" id="{33553EAB-9F64-C1DF-5AFE-1638DC38128C}"/>
              </a:ext>
            </a:extLst>
          </p:cNvPr>
          <p:cNvGraphicFramePr>
            <a:graphicFrameLocks/>
          </p:cNvGraphicFramePr>
          <p:nvPr/>
        </p:nvGraphicFramePr>
        <p:xfrm>
          <a:off x="1020272" y="1931616"/>
          <a:ext cx="10151456" cy="2122773"/>
        </p:xfrm>
        <a:graphic>
          <a:graphicData uri="http://schemas.openxmlformats.org/drawingml/2006/table">
            <a:tbl>
              <a:tblPr/>
              <a:tblGrid>
                <a:gridCol w="4626384">
                  <a:extLst>
                    <a:ext uri="{9D8B030D-6E8A-4147-A177-3AD203B41FA5}">
                      <a16:colId xmlns:a16="http://schemas.microsoft.com/office/drawing/2014/main" val="20000"/>
                    </a:ext>
                  </a:extLst>
                </a:gridCol>
                <a:gridCol w="2894029">
                  <a:extLst>
                    <a:ext uri="{9D8B030D-6E8A-4147-A177-3AD203B41FA5}">
                      <a16:colId xmlns:a16="http://schemas.microsoft.com/office/drawing/2014/main" val="20001"/>
                    </a:ext>
                  </a:extLst>
                </a:gridCol>
                <a:gridCol w="2631043">
                  <a:extLst>
                    <a:ext uri="{9D8B030D-6E8A-4147-A177-3AD203B41FA5}">
                      <a16:colId xmlns:a16="http://schemas.microsoft.com/office/drawing/2014/main" val="20002"/>
                    </a:ext>
                  </a:extLst>
                </a:gridCol>
              </a:tblGrid>
              <a:tr h="396245">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20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Yr 1</a:t>
                      </a:r>
                      <a:endParaRPr kumimoji="0" lang="en-US" sz="2000" b="0"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Yr 2</a:t>
                      </a:r>
                      <a:endParaRPr kumimoji="0" lang="en-US" sz="2000" b="0"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53774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Mean monthly HAE attack rate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0.28 (-0.23 to 0.78)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0.04 (-0.07 to 0.15)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HAE attack reduction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83.6% (-114.7 to -52.4)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98.2% (-102.8 to -93.6)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Patients who were HAE attack free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6* of 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5 of 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Mean improvement in AE-QoL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27.4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758785988"/>
                  </a:ext>
                </a:extLst>
              </a:tr>
            </a:tbl>
          </a:graphicData>
        </a:graphic>
      </p:graphicFrame>
      <p:sp>
        <p:nvSpPr>
          <p:cNvPr id="5" name="TextBox 4">
            <a:extLst>
              <a:ext uri="{FF2B5EF4-FFF2-40B4-BE49-F238E27FC236}">
                <a16:creationId xmlns:a16="http://schemas.microsoft.com/office/drawing/2014/main" id="{4BF717E8-DF8E-12C3-CDBB-44256C552DA0}"/>
              </a:ext>
            </a:extLst>
          </p:cNvPr>
          <p:cNvSpPr txBox="1"/>
          <p:nvPr/>
        </p:nvSpPr>
        <p:spPr bwMode="auto">
          <a:xfrm>
            <a:off x="1020271" y="3998634"/>
            <a:ext cx="284920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pPr>
            <a:r>
              <a:rPr kumimoji="0" lang="en-US" altLang="en-US" sz="1400" b="0"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rPr>
              <a:t>*These represent same patient</a:t>
            </a:r>
            <a:r>
              <a:rPr kumimoji="0" lang="en-US" altLang="en-US" sz="1800" b="0"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rPr>
              <a:t>.</a:t>
            </a:r>
          </a:p>
        </p:txBody>
      </p:sp>
    </p:spTree>
    <p:extLst>
      <p:ext uri="{BB962C8B-B14F-4D97-AF65-F5344CB8AC3E}">
        <p14:creationId xmlns:p14="http://schemas.microsoft.com/office/powerpoint/2010/main" val="37963226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7CC0E5-9834-B5A5-81A8-4FD56B98B9FE}"/>
              </a:ext>
            </a:extLst>
          </p:cNvPr>
          <p:cNvSpPr>
            <a:spLocks noGrp="1"/>
          </p:cNvSpPr>
          <p:nvPr>
            <p:ph type="title"/>
          </p:nvPr>
        </p:nvSpPr>
        <p:spPr/>
        <p:txBody>
          <a:bodyPr/>
          <a:lstStyle/>
          <a:p>
            <a:r>
              <a:rPr kumimoji="0" lang="en-US" sz="3600" b="1" i="0" u="none" strike="noStrike" kern="0" cap="none" spc="0" normalizeH="0" baseline="0" noProof="0" dirty="0">
                <a:ln>
                  <a:noFill/>
                </a:ln>
                <a:solidFill>
                  <a:srgbClr val="455560"/>
                </a:solidFill>
                <a:effectLst/>
                <a:uLnTx/>
                <a:uFillTx/>
                <a:latin typeface="Calibri" panose="020F0502020204030204" pitchFamily="34" charset="0"/>
                <a:ea typeface="+mj-ea"/>
                <a:cs typeface="+mj-cs"/>
              </a:rPr>
              <a:t>Donidalorsen: Summary</a:t>
            </a:r>
            <a:endParaRPr lang="en-US" dirty="0"/>
          </a:p>
        </p:txBody>
      </p:sp>
      <p:sp>
        <p:nvSpPr>
          <p:cNvPr id="3" name="Content Placeholder 2">
            <a:extLst>
              <a:ext uri="{FF2B5EF4-FFF2-40B4-BE49-F238E27FC236}">
                <a16:creationId xmlns:a16="http://schemas.microsoft.com/office/drawing/2014/main" id="{723BFDEB-4A43-8A87-58E7-5053A7A49873}"/>
              </a:ext>
            </a:extLst>
          </p:cNvPr>
          <p:cNvSpPr>
            <a:spLocks noGrp="1"/>
          </p:cNvSpPr>
          <p:nvPr>
            <p:ph idx="1"/>
          </p:nvPr>
        </p:nvSpPr>
        <p:spPr>
          <a:xfrm>
            <a:off x="604675" y="1427356"/>
            <a:ext cx="10877529" cy="4958384"/>
          </a:xfrm>
        </p:spPr>
        <p:txBody>
          <a:bodyPr/>
          <a:lstStyle/>
          <a:p>
            <a:r>
              <a:rPr lang="en-US" dirty="0"/>
              <a:t>Reduction in HAE attack rate maintained in OLE</a:t>
            </a:r>
          </a:p>
          <a:p>
            <a:pPr lvl="1"/>
            <a:r>
              <a:rPr lang="en-US" dirty="0"/>
              <a:t>94.6% and 96.0% of patients at 1 yr and 2 yr, respectively </a:t>
            </a:r>
          </a:p>
          <a:p>
            <a:pPr lvl="1"/>
            <a:r>
              <a:rPr lang="en-US" dirty="0"/>
              <a:t>In 6 of 8 and 5 of 8 patients receiving Q8W dosing after 1 </a:t>
            </a:r>
            <a:r>
              <a:rPr lang="en-US" dirty="0" err="1"/>
              <a:t>yr</a:t>
            </a:r>
            <a:r>
              <a:rPr lang="en-US" dirty="0"/>
              <a:t> and 2 </a:t>
            </a:r>
            <a:r>
              <a:rPr lang="en-US" dirty="0" err="1"/>
              <a:t>yr</a:t>
            </a:r>
            <a:r>
              <a:rPr lang="en-US" dirty="0"/>
              <a:t>, respectively </a:t>
            </a:r>
          </a:p>
          <a:p>
            <a:r>
              <a:rPr lang="en-US" dirty="0"/>
              <a:t>Clinically significant improvements in AE-QoL </a:t>
            </a:r>
          </a:p>
          <a:p>
            <a:pPr lvl="1"/>
            <a:r>
              <a:rPr lang="en-US" dirty="0"/>
              <a:t>In 86% and 100% of patients at 1 yr and 2 yr, respectively </a:t>
            </a:r>
          </a:p>
          <a:p>
            <a:pPr lvl="1"/>
            <a:r>
              <a:rPr lang="en-US" dirty="0"/>
              <a:t>Maintained over 2 yr in patients receiving Q8W dosing </a:t>
            </a:r>
          </a:p>
          <a:p>
            <a:r>
              <a:rPr lang="en-US" dirty="0"/>
              <a:t>Well-tolerated with only treatment-related injection-site reactions and discoloration in &gt;1 patient</a:t>
            </a:r>
          </a:p>
          <a:p>
            <a:pPr marL="0" indent="0">
              <a:buNone/>
            </a:pPr>
            <a:endParaRPr lang="en-US" dirty="0"/>
          </a:p>
        </p:txBody>
      </p:sp>
      <p:sp>
        <p:nvSpPr>
          <p:cNvPr id="4" name="Text Box 11">
            <a:extLst>
              <a:ext uri="{FF2B5EF4-FFF2-40B4-BE49-F238E27FC236}">
                <a16:creationId xmlns:a16="http://schemas.microsoft.com/office/drawing/2014/main" id="{EFD1042C-DD9F-30C5-0A23-84196160E763}"/>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None/>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Manning. AAAAI 2024. Abstr 005. </a:t>
            </a:r>
            <a:r>
              <a:rPr lang="en-US" altLang="en-US" sz="1200" b="0" dirty="0">
                <a:solidFill>
                  <a:srgbClr val="455560"/>
                </a:solidFill>
                <a:latin typeface="Calibri" panose="020F0502020204030204" pitchFamily="34" charset="0"/>
              </a:rPr>
              <a:t>Tachdjian</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AAAAI 2024. Abstr 030. </a:t>
            </a:r>
          </a:p>
        </p:txBody>
      </p:sp>
    </p:spTree>
    <p:extLst>
      <p:ext uri="{BB962C8B-B14F-4D97-AF65-F5344CB8AC3E}">
        <p14:creationId xmlns:p14="http://schemas.microsoft.com/office/powerpoint/2010/main" val="11591515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5E66644-7CC3-3B35-1CBB-2F0C9E01663A}"/>
              </a:ext>
            </a:extLst>
          </p:cNvPr>
          <p:cNvSpPr>
            <a:spLocks noGrp="1"/>
          </p:cNvSpPr>
          <p:nvPr>
            <p:ph type="title"/>
          </p:nvPr>
        </p:nvSpPr>
        <p:spPr/>
        <p:txBody>
          <a:bodyPr/>
          <a:lstStyle/>
          <a:p>
            <a:r>
              <a:rPr lang="en-US" dirty="0">
                <a:solidFill>
                  <a:schemeClr val="dk1"/>
                </a:solidFill>
              </a:rPr>
              <a:t>Multistudy Program Evaluating Anti-FXIIa mAb Garadacimab as Long-term Prophylaxis for HAE Attacks</a:t>
            </a:r>
            <a:endParaRPr lang="en-US" dirty="0"/>
          </a:p>
        </p:txBody>
      </p:sp>
      <p:sp>
        <p:nvSpPr>
          <p:cNvPr id="4" name="Content Placeholder 3">
            <a:extLst>
              <a:ext uri="{FF2B5EF4-FFF2-40B4-BE49-F238E27FC236}">
                <a16:creationId xmlns:a16="http://schemas.microsoft.com/office/drawing/2014/main" id="{F7DF33A0-1A99-E048-B188-D1FC0AC91DDA}"/>
              </a:ext>
            </a:extLst>
          </p:cNvPr>
          <p:cNvSpPr>
            <a:spLocks noGrp="1"/>
          </p:cNvSpPr>
          <p:nvPr>
            <p:ph idx="1"/>
          </p:nvPr>
        </p:nvSpPr>
        <p:spPr/>
        <p:txBody>
          <a:bodyPr/>
          <a:lstStyle/>
          <a:p>
            <a:r>
              <a:rPr lang="en-US" sz="2400" dirty="0"/>
              <a:t>Integrated data from phase II, pivotal phase III, and phase III OLE studies with </a:t>
            </a:r>
            <a:r>
              <a:rPr lang="en-US" sz="2400" dirty="0">
                <a:solidFill>
                  <a:srgbClr val="000000"/>
                </a:solidFill>
              </a:rPr>
              <a:t>g</a:t>
            </a:r>
            <a:r>
              <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aradacimab given SC once monthly </a:t>
            </a:r>
            <a:endParaRPr lang="en-US" sz="2400" dirty="0"/>
          </a:p>
        </p:txBody>
      </p:sp>
      <p:sp>
        <p:nvSpPr>
          <p:cNvPr id="7" name="Text Box 11">
            <a:extLst>
              <a:ext uri="{FF2B5EF4-FFF2-40B4-BE49-F238E27FC236}">
                <a16:creationId xmlns:a16="http://schemas.microsoft.com/office/drawing/2014/main" id="{A8DC29B1-C698-10AD-C7C9-00EEF771F37C}"/>
              </a:ext>
            </a:extLst>
          </p:cNvPr>
          <p:cNvSpPr txBox="1">
            <a:spLocks noChangeArrowheads="1"/>
          </p:cNvSpPr>
          <p:nvPr/>
        </p:nvSpPr>
        <p:spPr bwMode="auto">
          <a:xfrm>
            <a:off x="414339" y="6385740"/>
            <a:ext cx="923766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Craig. AAAAI 2024. Abstr 789. NCT04739059. </a:t>
            </a:r>
          </a:p>
        </p:txBody>
      </p:sp>
      <p:sp>
        <p:nvSpPr>
          <p:cNvPr id="5" name="TextBox 4">
            <a:extLst>
              <a:ext uri="{FF2B5EF4-FFF2-40B4-BE49-F238E27FC236}">
                <a16:creationId xmlns:a16="http://schemas.microsoft.com/office/drawing/2014/main" id="{4D571F25-9FD2-437A-D24D-93E81269A3C5}"/>
              </a:ext>
            </a:extLst>
          </p:cNvPr>
          <p:cNvSpPr txBox="1"/>
          <p:nvPr/>
        </p:nvSpPr>
        <p:spPr bwMode="auto">
          <a:xfrm>
            <a:off x="3050821" y="2229408"/>
            <a:ext cx="82426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Phase II</a:t>
            </a:r>
            <a:r>
              <a:rPr lang="en-US" sz="1400" baseline="30000" dirty="0">
                <a:solidFill>
                  <a:schemeClr val="bg1"/>
                </a:solidFill>
                <a:latin typeface="Calibri" panose="020F0502020204030204" pitchFamily="34" charset="0"/>
              </a:rPr>
              <a:t>1</a:t>
            </a:r>
            <a:br>
              <a:rPr lang="en-US" sz="1400" baseline="3000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&gt;2 yr</a:t>
            </a:r>
          </a:p>
        </p:txBody>
      </p:sp>
      <p:sp>
        <p:nvSpPr>
          <p:cNvPr id="8" name="TextBox 7">
            <a:extLst>
              <a:ext uri="{FF2B5EF4-FFF2-40B4-BE49-F238E27FC236}">
                <a16:creationId xmlns:a16="http://schemas.microsoft.com/office/drawing/2014/main" id="{4B60A1AC-323D-191C-5373-9B8343218876}"/>
              </a:ext>
            </a:extLst>
          </p:cNvPr>
          <p:cNvSpPr txBox="1"/>
          <p:nvPr/>
        </p:nvSpPr>
        <p:spPr bwMode="auto">
          <a:xfrm>
            <a:off x="5559681" y="2229408"/>
            <a:ext cx="142680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Pivotal Phase III</a:t>
            </a:r>
            <a:r>
              <a:rPr lang="en-US" sz="1400" baseline="30000" dirty="0">
                <a:solidFill>
                  <a:schemeClr val="bg1"/>
                </a:solidFill>
                <a:latin typeface="Calibri" panose="020F0502020204030204" pitchFamily="34" charset="0"/>
              </a:rPr>
              <a:t>2</a:t>
            </a:r>
            <a:br>
              <a:rPr lang="en-US" sz="1400" baseline="3000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6 mo</a:t>
            </a:r>
          </a:p>
        </p:txBody>
      </p:sp>
      <p:sp>
        <p:nvSpPr>
          <p:cNvPr id="9" name="TextBox 8">
            <a:extLst>
              <a:ext uri="{FF2B5EF4-FFF2-40B4-BE49-F238E27FC236}">
                <a16:creationId xmlns:a16="http://schemas.microsoft.com/office/drawing/2014/main" id="{48CB8D5C-A021-83B2-E0DC-7BDAA57B60E9}"/>
              </a:ext>
            </a:extLst>
          </p:cNvPr>
          <p:cNvSpPr txBox="1"/>
          <p:nvPr/>
        </p:nvSpPr>
        <p:spPr bwMode="auto">
          <a:xfrm>
            <a:off x="8712899" y="2229408"/>
            <a:ext cx="119776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Phase III OLE</a:t>
            </a:r>
            <a:r>
              <a:rPr lang="en-US" sz="1400" baseline="30000" dirty="0">
                <a:solidFill>
                  <a:schemeClr val="bg1"/>
                </a:solidFill>
                <a:latin typeface="Calibri" panose="020F0502020204030204" pitchFamily="34" charset="0"/>
              </a:rPr>
              <a:t>3</a:t>
            </a:r>
            <a:br>
              <a:rPr lang="en-US" sz="1400" baseline="30000" dirty="0">
                <a:solidFill>
                  <a:schemeClr val="bg1"/>
                </a:solidFill>
                <a:latin typeface="Calibri" panose="020F0502020204030204" pitchFamily="34" charset="0"/>
              </a:rPr>
            </a:br>
            <a:r>
              <a:rPr lang="en-US" sz="1400" b="0" dirty="0">
                <a:solidFill>
                  <a:schemeClr val="bg1"/>
                </a:solidFill>
                <a:latin typeface="Calibri" panose="020F0502020204030204" pitchFamily="34" charset="0"/>
                <a:cs typeface="Calibri" panose="020F0502020204030204" pitchFamily="34" charset="0"/>
              </a:rPr>
              <a:t>≥</a:t>
            </a:r>
            <a:r>
              <a:rPr lang="en-US" sz="1400" b="0" dirty="0">
                <a:solidFill>
                  <a:schemeClr val="bg1"/>
                </a:solidFill>
                <a:latin typeface="Calibri" panose="020F0502020204030204" pitchFamily="34" charset="0"/>
              </a:rPr>
              <a:t>12 mo</a:t>
            </a:r>
          </a:p>
        </p:txBody>
      </p:sp>
      <p:sp>
        <p:nvSpPr>
          <p:cNvPr id="10" name="Rectangle 9">
            <a:extLst>
              <a:ext uri="{FF2B5EF4-FFF2-40B4-BE49-F238E27FC236}">
                <a16:creationId xmlns:a16="http://schemas.microsoft.com/office/drawing/2014/main" id="{EA09E4A9-2C2E-1C02-C500-92B0EE9EAED2}"/>
              </a:ext>
            </a:extLst>
          </p:cNvPr>
          <p:cNvSpPr/>
          <p:nvPr/>
        </p:nvSpPr>
        <p:spPr bwMode="auto">
          <a:xfrm>
            <a:off x="2004365" y="2715883"/>
            <a:ext cx="2848475" cy="602260"/>
          </a:xfrm>
          <a:prstGeom prst="rect">
            <a:avLst/>
          </a:prstGeom>
          <a:solidFill>
            <a:schemeClr val="accent2">
              <a:lumMod val="40000"/>
              <a:lumOff val="60000"/>
            </a:schemeClr>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200" dirty="0">
                <a:solidFill>
                  <a:schemeClr val="bg1"/>
                </a:solidFill>
                <a:latin typeface="Calibri" panose="020F0502020204030204" pitchFamily="34" charset="0"/>
              </a:rPr>
              <a:t>Garadacimab</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75, 200, 600 mg SC Q1M, 400 mg Q2W</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(n = 38)</a:t>
            </a:r>
          </a:p>
        </p:txBody>
      </p:sp>
      <p:sp>
        <p:nvSpPr>
          <p:cNvPr id="11" name="Rectangle 10">
            <a:extLst>
              <a:ext uri="{FF2B5EF4-FFF2-40B4-BE49-F238E27FC236}">
                <a16:creationId xmlns:a16="http://schemas.microsoft.com/office/drawing/2014/main" id="{B4057C0C-F843-3E2B-B56F-9712173E4E80}"/>
              </a:ext>
            </a:extLst>
          </p:cNvPr>
          <p:cNvSpPr/>
          <p:nvPr/>
        </p:nvSpPr>
        <p:spPr bwMode="auto">
          <a:xfrm>
            <a:off x="2004365" y="3348118"/>
            <a:ext cx="811988" cy="466229"/>
          </a:xfrm>
          <a:prstGeom prst="rect">
            <a:avLst/>
          </a:prstGeom>
          <a:solidFill>
            <a:schemeClr val="accent3"/>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200" dirty="0">
                <a:solidFill>
                  <a:schemeClr val="tx1"/>
                </a:solidFill>
                <a:latin typeface="Calibri" panose="020F0502020204030204" pitchFamily="34" charset="0"/>
              </a:rPr>
              <a:t>Placebo</a:t>
            </a:r>
            <a:br>
              <a:rPr lang="en-US" sz="1200" b="0" dirty="0">
                <a:solidFill>
                  <a:schemeClr val="tx1"/>
                </a:solidFill>
                <a:latin typeface="Calibri" panose="020F0502020204030204" pitchFamily="34" charset="0"/>
              </a:rPr>
            </a:br>
            <a:r>
              <a:rPr lang="en-US" sz="1200" b="0" dirty="0">
                <a:solidFill>
                  <a:schemeClr val="tx1"/>
                </a:solidFill>
                <a:latin typeface="Calibri" panose="020F0502020204030204" pitchFamily="34" charset="0"/>
              </a:rPr>
              <a:t>(n = 8)</a:t>
            </a:r>
          </a:p>
        </p:txBody>
      </p:sp>
      <p:sp>
        <p:nvSpPr>
          <p:cNvPr id="14" name="TextBox 13">
            <a:extLst>
              <a:ext uri="{FF2B5EF4-FFF2-40B4-BE49-F238E27FC236}">
                <a16:creationId xmlns:a16="http://schemas.microsoft.com/office/drawing/2014/main" id="{B37F3722-6888-9801-2827-F76AA3C19F35}"/>
              </a:ext>
            </a:extLst>
          </p:cNvPr>
          <p:cNvSpPr txBox="1"/>
          <p:nvPr/>
        </p:nvSpPr>
        <p:spPr bwMode="auto">
          <a:xfrm>
            <a:off x="2081091" y="3767229"/>
            <a:ext cx="61747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 wk</a:t>
            </a:r>
          </a:p>
        </p:txBody>
      </p:sp>
      <p:sp>
        <p:nvSpPr>
          <p:cNvPr id="15" name="TextBox 14">
            <a:extLst>
              <a:ext uri="{FF2B5EF4-FFF2-40B4-BE49-F238E27FC236}">
                <a16:creationId xmlns:a16="http://schemas.microsoft.com/office/drawing/2014/main" id="{DE6819DA-490D-3E05-F7D4-8D087D184EF3}"/>
              </a:ext>
            </a:extLst>
          </p:cNvPr>
          <p:cNvSpPr txBox="1"/>
          <p:nvPr/>
        </p:nvSpPr>
        <p:spPr bwMode="auto">
          <a:xfrm>
            <a:off x="8109781" y="2744853"/>
            <a:ext cx="6335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n = 35</a:t>
            </a:r>
          </a:p>
        </p:txBody>
      </p:sp>
      <p:sp>
        <p:nvSpPr>
          <p:cNvPr id="16" name="TextBox 15">
            <a:extLst>
              <a:ext uri="{FF2B5EF4-FFF2-40B4-BE49-F238E27FC236}">
                <a16:creationId xmlns:a16="http://schemas.microsoft.com/office/drawing/2014/main" id="{FEFEE5E0-65A2-28B8-584B-5338F127A80C}"/>
              </a:ext>
            </a:extLst>
          </p:cNvPr>
          <p:cNvSpPr txBox="1"/>
          <p:nvPr/>
        </p:nvSpPr>
        <p:spPr bwMode="auto">
          <a:xfrm>
            <a:off x="8109780" y="3318145"/>
            <a:ext cx="6335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n = 36</a:t>
            </a:r>
          </a:p>
        </p:txBody>
      </p:sp>
      <p:sp>
        <p:nvSpPr>
          <p:cNvPr id="17" name="TextBox 16">
            <a:extLst>
              <a:ext uri="{FF2B5EF4-FFF2-40B4-BE49-F238E27FC236}">
                <a16:creationId xmlns:a16="http://schemas.microsoft.com/office/drawing/2014/main" id="{01EED104-2A1B-08FA-7E7E-CD4FA0719D31}"/>
              </a:ext>
            </a:extLst>
          </p:cNvPr>
          <p:cNvSpPr txBox="1"/>
          <p:nvPr/>
        </p:nvSpPr>
        <p:spPr bwMode="auto">
          <a:xfrm>
            <a:off x="8109780" y="3755115"/>
            <a:ext cx="6335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n = 21</a:t>
            </a:r>
          </a:p>
        </p:txBody>
      </p:sp>
      <p:sp>
        <p:nvSpPr>
          <p:cNvPr id="18" name="Rectangle 17">
            <a:extLst>
              <a:ext uri="{FF2B5EF4-FFF2-40B4-BE49-F238E27FC236}">
                <a16:creationId xmlns:a16="http://schemas.microsoft.com/office/drawing/2014/main" id="{B7C2A2F6-901D-C619-E7C6-11A95C400DC2}"/>
              </a:ext>
            </a:extLst>
          </p:cNvPr>
          <p:cNvSpPr/>
          <p:nvPr/>
        </p:nvSpPr>
        <p:spPr bwMode="auto">
          <a:xfrm>
            <a:off x="9266585" y="2717398"/>
            <a:ext cx="1706215" cy="1964330"/>
          </a:xfrm>
          <a:prstGeom prst="rect">
            <a:avLst/>
          </a:prstGeom>
          <a:solidFill>
            <a:schemeClr val="accent1"/>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400" dirty="0">
                <a:solidFill>
                  <a:schemeClr val="tx1"/>
                </a:solidFill>
                <a:latin typeface="Calibri" panose="020F0502020204030204" pitchFamily="34" charset="0"/>
              </a:rPr>
              <a:t>Garadacimab</a:t>
            </a:r>
            <a:br>
              <a:rPr lang="en-US" sz="1400" b="0" dirty="0">
                <a:solidFill>
                  <a:schemeClr val="tx1"/>
                </a:solidFill>
                <a:latin typeface="Calibri" panose="020F0502020204030204" pitchFamily="34" charset="0"/>
              </a:rPr>
            </a:br>
            <a:r>
              <a:rPr lang="en-US" sz="1400" b="0" dirty="0">
                <a:solidFill>
                  <a:schemeClr val="tx1"/>
                </a:solidFill>
                <a:latin typeface="Calibri" panose="020F0502020204030204" pitchFamily="34" charset="0"/>
              </a:rPr>
              <a:t>200 mg SC Q1M</a:t>
            </a:r>
            <a:br>
              <a:rPr lang="en-US" sz="1400" b="0" dirty="0">
                <a:solidFill>
                  <a:schemeClr val="tx1"/>
                </a:solidFill>
                <a:latin typeface="Calibri" panose="020F0502020204030204" pitchFamily="34" charset="0"/>
              </a:rPr>
            </a:br>
            <a:r>
              <a:rPr lang="en-US" sz="1400" b="0" dirty="0">
                <a:solidFill>
                  <a:schemeClr val="tx1"/>
                </a:solidFill>
                <a:latin typeface="Calibri" panose="020F0502020204030204" pitchFamily="34" charset="0"/>
              </a:rPr>
              <a:t>(n = 161)</a:t>
            </a:r>
          </a:p>
        </p:txBody>
      </p:sp>
      <p:cxnSp>
        <p:nvCxnSpPr>
          <p:cNvPr id="21" name="Elbow Connector 20">
            <a:extLst>
              <a:ext uri="{FF2B5EF4-FFF2-40B4-BE49-F238E27FC236}">
                <a16:creationId xmlns:a16="http://schemas.microsoft.com/office/drawing/2014/main" id="{4D734732-1688-2C91-C5BE-136ED6ACF2F6}"/>
              </a:ext>
            </a:extLst>
          </p:cNvPr>
          <p:cNvCxnSpPr>
            <a:cxnSpLocks/>
            <a:stCxn id="11" idx="3"/>
          </p:cNvCxnSpPr>
          <p:nvPr/>
        </p:nvCxnSpPr>
        <p:spPr bwMode="auto">
          <a:xfrm flipV="1">
            <a:off x="2816353" y="3427341"/>
            <a:ext cx="612250" cy="153892"/>
          </a:xfrm>
          <a:prstGeom prst="bentConnector2">
            <a:avLst/>
          </a:prstGeom>
          <a:noFill/>
          <a:ln w="28575" cap="flat" cmpd="sng" algn="ctr">
            <a:solidFill>
              <a:schemeClr val="bg1"/>
            </a:solidFill>
            <a:prstDash val="solid"/>
            <a:round/>
            <a:headEnd type="none" w="med" len="med"/>
            <a:tailEnd type="triangle"/>
          </a:ln>
          <a:effectLst/>
        </p:spPr>
      </p:cxnSp>
      <p:cxnSp>
        <p:nvCxnSpPr>
          <p:cNvPr id="23" name="Straight Arrow Connector 22">
            <a:extLst>
              <a:ext uri="{FF2B5EF4-FFF2-40B4-BE49-F238E27FC236}">
                <a16:creationId xmlns:a16="http://schemas.microsoft.com/office/drawing/2014/main" id="{1FD219D8-AC8E-2E26-64C3-13C0C1905390}"/>
              </a:ext>
            </a:extLst>
          </p:cNvPr>
          <p:cNvCxnSpPr>
            <a:cxnSpLocks/>
            <a:stCxn id="10" idx="3"/>
          </p:cNvCxnSpPr>
          <p:nvPr/>
        </p:nvCxnSpPr>
        <p:spPr bwMode="auto">
          <a:xfrm>
            <a:off x="4852840" y="3017013"/>
            <a:ext cx="4435562" cy="0"/>
          </a:xfrm>
          <a:prstGeom prst="straightConnector1">
            <a:avLst/>
          </a:prstGeom>
          <a:noFill/>
          <a:ln w="28575" cap="flat" cmpd="sng" algn="ctr">
            <a:solidFill>
              <a:schemeClr val="bg1"/>
            </a:solidFill>
            <a:prstDash val="solid"/>
            <a:round/>
            <a:headEnd type="none" w="med" len="med"/>
            <a:tailEnd type="triangle"/>
          </a:ln>
          <a:effectLst/>
        </p:spPr>
      </p:cxnSp>
      <p:cxnSp>
        <p:nvCxnSpPr>
          <p:cNvPr id="24" name="Straight Arrow Connector 23">
            <a:extLst>
              <a:ext uri="{FF2B5EF4-FFF2-40B4-BE49-F238E27FC236}">
                <a16:creationId xmlns:a16="http://schemas.microsoft.com/office/drawing/2014/main" id="{EAEBC503-4B7A-EBE8-3273-E6B519E4BEF1}"/>
              </a:ext>
            </a:extLst>
          </p:cNvPr>
          <p:cNvCxnSpPr>
            <a:cxnSpLocks/>
          </p:cNvCxnSpPr>
          <p:nvPr/>
        </p:nvCxnSpPr>
        <p:spPr bwMode="auto">
          <a:xfrm>
            <a:off x="7132319" y="3617628"/>
            <a:ext cx="2156083" cy="0"/>
          </a:xfrm>
          <a:prstGeom prst="straightConnector1">
            <a:avLst/>
          </a:prstGeom>
          <a:noFill/>
          <a:ln w="28575" cap="flat" cmpd="sng" algn="ctr">
            <a:solidFill>
              <a:schemeClr val="bg1"/>
            </a:solidFill>
            <a:prstDash val="solid"/>
            <a:round/>
            <a:headEnd type="none" w="med" len="med"/>
            <a:tailEnd type="triangle"/>
          </a:ln>
          <a:effectLst/>
        </p:spPr>
      </p:cxnSp>
      <p:cxnSp>
        <p:nvCxnSpPr>
          <p:cNvPr id="26" name="Straight Arrow Connector 25">
            <a:extLst>
              <a:ext uri="{FF2B5EF4-FFF2-40B4-BE49-F238E27FC236}">
                <a16:creationId xmlns:a16="http://schemas.microsoft.com/office/drawing/2014/main" id="{C899667C-4D77-4540-ED2D-E48B73B13F58}"/>
              </a:ext>
            </a:extLst>
          </p:cNvPr>
          <p:cNvCxnSpPr>
            <a:cxnSpLocks/>
          </p:cNvCxnSpPr>
          <p:nvPr/>
        </p:nvCxnSpPr>
        <p:spPr bwMode="auto">
          <a:xfrm>
            <a:off x="6970262" y="4083022"/>
            <a:ext cx="2318140" cy="0"/>
          </a:xfrm>
          <a:prstGeom prst="straightConnector1">
            <a:avLst/>
          </a:prstGeom>
          <a:noFill/>
          <a:ln w="28575" cap="flat" cmpd="sng" algn="ctr">
            <a:solidFill>
              <a:schemeClr val="bg1"/>
            </a:solidFill>
            <a:prstDash val="solid"/>
            <a:round/>
            <a:headEnd type="none" w="med" len="med"/>
            <a:tailEnd type="triangle"/>
          </a:ln>
          <a:effectLst/>
        </p:spPr>
      </p:cxnSp>
      <p:cxnSp>
        <p:nvCxnSpPr>
          <p:cNvPr id="28" name="Straight Arrow Connector 27">
            <a:extLst>
              <a:ext uri="{FF2B5EF4-FFF2-40B4-BE49-F238E27FC236}">
                <a16:creationId xmlns:a16="http://schemas.microsoft.com/office/drawing/2014/main" id="{21E8985E-93EB-D739-B40E-6060F4F9F32F}"/>
              </a:ext>
            </a:extLst>
          </p:cNvPr>
          <p:cNvCxnSpPr>
            <a:cxnSpLocks/>
          </p:cNvCxnSpPr>
          <p:nvPr/>
        </p:nvCxnSpPr>
        <p:spPr bwMode="auto">
          <a:xfrm>
            <a:off x="8129332" y="4425770"/>
            <a:ext cx="1159070" cy="0"/>
          </a:xfrm>
          <a:prstGeom prst="straightConnector1">
            <a:avLst/>
          </a:prstGeom>
          <a:noFill/>
          <a:ln w="28575" cap="flat" cmpd="sng" algn="ctr">
            <a:solidFill>
              <a:schemeClr val="bg1"/>
            </a:solidFill>
            <a:prstDash val="solid"/>
            <a:round/>
            <a:headEnd type="none" w="med" len="med"/>
            <a:tailEnd type="triangle"/>
          </a:ln>
          <a:effectLst/>
        </p:spPr>
      </p:cxnSp>
      <p:sp>
        <p:nvSpPr>
          <p:cNvPr id="12" name="Rectangle 11">
            <a:extLst>
              <a:ext uri="{FF2B5EF4-FFF2-40B4-BE49-F238E27FC236}">
                <a16:creationId xmlns:a16="http://schemas.microsoft.com/office/drawing/2014/main" id="{1EE5A984-0BFB-469D-B4F6-75237E3833A8}"/>
              </a:ext>
            </a:extLst>
          </p:cNvPr>
          <p:cNvSpPr/>
          <p:nvPr/>
        </p:nvSpPr>
        <p:spPr bwMode="auto">
          <a:xfrm>
            <a:off x="5352202" y="3872258"/>
            <a:ext cx="1767417" cy="466229"/>
          </a:xfrm>
          <a:prstGeom prst="rect">
            <a:avLst/>
          </a:prstGeom>
          <a:solidFill>
            <a:schemeClr val="accent3"/>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200" dirty="0">
                <a:solidFill>
                  <a:schemeClr val="tx1"/>
                </a:solidFill>
                <a:latin typeface="Calibri" panose="020F0502020204030204" pitchFamily="34" charset="0"/>
              </a:rPr>
              <a:t>Placebo</a:t>
            </a:r>
            <a:br>
              <a:rPr lang="en-US" sz="1200" b="0" dirty="0">
                <a:solidFill>
                  <a:schemeClr val="tx1"/>
                </a:solidFill>
                <a:latin typeface="Calibri" panose="020F0502020204030204" pitchFamily="34" charset="0"/>
              </a:rPr>
            </a:br>
            <a:r>
              <a:rPr lang="en-US" sz="1200" b="0" dirty="0">
                <a:solidFill>
                  <a:schemeClr val="tx1"/>
                </a:solidFill>
                <a:latin typeface="Calibri" panose="020F0502020204030204" pitchFamily="34" charset="0"/>
              </a:rPr>
              <a:t>(n = 25)</a:t>
            </a:r>
          </a:p>
        </p:txBody>
      </p:sp>
      <p:sp>
        <p:nvSpPr>
          <p:cNvPr id="13" name="Rectangle 12">
            <a:extLst>
              <a:ext uri="{FF2B5EF4-FFF2-40B4-BE49-F238E27FC236}">
                <a16:creationId xmlns:a16="http://schemas.microsoft.com/office/drawing/2014/main" id="{B876403B-17D6-3338-F261-1FD7B9F492F4}"/>
              </a:ext>
            </a:extLst>
          </p:cNvPr>
          <p:cNvSpPr/>
          <p:nvPr/>
        </p:nvSpPr>
        <p:spPr bwMode="auto">
          <a:xfrm>
            <a:off x="5353064" y="3182112"/>
            <a:ext cx="1767417" cy="646464"/>
          </a:xfrm>
          <a:prstGeom prst="rect">
            <a:avLst/>
          </a:prstGeom>
          <a:solidFill>
            <a:schemeClr val="accent1"/>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200" dirty="0">
                <a:solidFill>
                  <a:schemeClr val="tx1"/>
                </a:solidFill>
                <a:latin typeface="Calibri" panose="020F0502020204030204" pitchFamily="34" charset="0"/>
              </a:rPr>
              <a:t>Garadacimab</a:t>
            </a:r>
            <a:br>
              <a:rPr lang="en-US" sz="1200" dirty="0">
                <a:solidFill>
                  <a:schemeClr val="tx1"/>
                </a:solidFill>
                <a:latin typeface="Calibri" panose="020F0502020204030204" pitchFamily="34" charset="0"/>
              </a:rPr>
            </a:br>
            <a:r>
              <a:rPr lang="en-US" sz="1200" b="0" dirty="0">
                <a:solidFill>
                  <a:schemeClr val="tx1"/>
                </a:solidFill>
                <a:latin typeface="Calibri" panose="020F0502020204030204" pitchFamily="34" charset="0"/>
              </a:rPr>
              <a:t>200 mg SC Q1M</a:t>
            </a:r>
            <a:br>
              <a:rPr lang="en-US" sz="1200" b="0" dirty="0">
                <a:solidFill>
                  <a:schemeClr val="tx1"/>
                </a:solidFill>
                <a:latin typeface="Calibri" panose="020F0502020204030204" pitchFamily="34" charset="0"/>
              </a:rPr>
            </a:br>
            <a:r>
              <a:rPr lang="en-US" sz="1200" b="0" dirty="0">
                <a:solidFill>
                  <a:schemeClr val="tx1"/>
                </a:solidFill>
                <a:latin typeface="Calibri" panose="020F0502020204030204" pitchFamily="34" charset="0"/>
              </a:rPr>
              <a:t>(n = </a:t>
            </a:r>
            <a:r>
              <a:rPr lang="en-US" sz="1200" b="0" dirty="0">
                <a:latin typeface="Calibri" panose="020F0502020204030204" pitchFamily="34" charset="0"/>
              </a:rPr>
              <a:t>39</a:t>
            </a:r>
            <a:r>
              <a:rPr lang="en-US" sz="1200" b="0" dirty="0">
                <a:solidFill>
                  <a:schemeClr val="tx1"/>
                </a:solidFill>
                <a:latin typeface="Calibri" panose="020F0502020204030204" pitchFamily="34" charset="0"/>
              </a:rPr>
              <a:t>)</a:t>
            </a:r>
          </a:p>
        </p:txBody>
      </p:sp>
      <p:sp>
        <p:nvSpPr>
          <p:cNvPr id="19" name="Rectangle 18">
            <a:extLst>
              <a:ext uri="{FF2B5EF4-FFF2-40B4-BE49-F238E27FC236}">
                <a16:creationId xmlns:a16="http://schemas.microsoft.com/office/drawing/2014/main" id="{EE6057EE-744A-C182-F019-F7CB2BA079BC}"/>
              </a:ext>
            </a:extLst>
          </p:cNvPr>
          <p:cNvSpPr/>
          <p:nvPr/>
        </p:nvSpPr>
        <p:spPr bwMode="auto">
          <a:xfrm>
            <a:off x="7761428" y="4134633"/>
            <a:ext cx="1326256" cy="576356"/>
          </a:xfrm>
          <a:prstGeom prst="rect">
            <a:avLst/>
          </a:prstGeom>
          <a:solidFill>
            <a:schemeClr val="accent4"/>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200" dirty="0">
                <a:solidFill>
                  <a:schemeClr val="tx1"/>
                </a:solidFill>
                <a:latin typeface="Calibri" panose="020F0502020204030204" pitchFamily="34" charset="0"/>
              </a:rPr>
              <a:t>Newly enrolled patients</a:t>
            </a:r>
            <a:br>
              <a:rPr lang="en-US" sz="1200" b="0" dirty="0">
                <a:solidFill>
                  <a:schemeClr val="tx1"/>
                </a:solidFill>
                <a:latin typeface="Calibri" panose="020F0502020204030204" pitchFamily="34" charset="0"/>
              </a:rPr>
            </a:br>
            <a:r>
              <a:rPr lang="en-US" sz="1200" b="0" dirty="0">
                <a:solidFill>
                  <a:schemeClr val="tx1"/>
                </a:solidFill>
                <a:latin typeface="Calibri" panose="020F0502020204030204" pitchFamily="34" charset="0"/>
              </a:rPr>
              <a:t>(n = 69)</a:t>
            </a:r>
          </a:p>
        </p:txBody>
      </p:sp>
      <p:sp>
        <p:nvSpPr>
          <p:cNvPr id="30" name="Rectangle 29">
            <a:extLst>
              <a:ext uri="{FF2B5EF4-FFF2-40B4-BE49-F238E27FC236}">
                <a16:creationId xmlns:a16="http://schemas.microsoft.com/office/drawing/2014/main" id="{9D2FD767-3FA8-7D3F-6620-C020D97EE3BF}"/>
              </a:ext>
            </a:extLst>
          </p:cNvPr>
          <p:cNvSpPr/>
          <p:nvPr/>
        </p:nvSpPr>
        <p:spPr bwMode="auto">
          <a:xfrm>
            <a:off x="7585862" y="2282342"/>
            <a:ext cx="3482036" cy="2479853"/>
          </a:xfrm>
          <a:prstGeom prst="rect">
            <a:avLst/>
          </a:prstGeom>
          <a:noFill/>
          <a:ln w="19050">
            <a:solidFill>
              <a:schemeClr val="tx2"/>
            </a:solidFill>
            <a:prstDash val="sysDash"/>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31" name="Straight Arrow Connector 30">
            <a:extLst>
              <a:ext uri="{FF2B5EF4-FFF2-40B4-BE49-F238E27FC236}">
                <a16:creationId xmlns:a16="http://schemas.microsoft.com/office/drawing/2014/main" id="{4D78F3D7-3570-1C29-24A4-B41E5DF2AA0E}"/>
              </a:ext>
            </a:extLst>
          </p:cNvPr>
          <p:cNvCxnSpPr>
            <a:cxnSpLocks/>
            <a:stCxn id="36" idx="3"/>
          </p:cNvCxnSpPr>
          <p:nvPr/>
        </p:nvCxnSpPr>
        <p:spPr bwMode="auto">
          <a:xfrm flipV="1">
            <a:off x="8140238" y="4859993"/>
            <a:ext cx="2927660" cy="3634"/>
          </a:xfrm>
          <a:prstGeom prst="straightConnector1">
            <a:avLst/>
          </a:prstGeom>
          <a:noFill/>
          <a:ln w="28575" cap="flat" cmpd="sng" algn="ctr">
            <a:solidFill>
              <a:schemeClr val="bg1"/>
            </a:solidFill>
            <a:prstDash val="solid"/>
            <a:round/>
            <a:headEnd type="none" w="med" len="med"/>
            <a:tailEnd type="triangle"/>
          </a:ln>
          <a:effectLst/>
        </p:spPr>
      </p:cxnSp>
      <p:cxnSp>
        <p:nvCxnSpPr>
          <p:cNvPr id="33" name="Straight Arrow Connector 32">
            <a:extLst>
              <a:ext uri="{FF2B5EF4-FFF2-40B4-BE49-F238E27FC236}">
                <a16:creationId xmlns:a16="http://schemas.microsoft.com/office/drawing/2014/main" id="{90524CC5-B33F-8521-DEA8-CDC59CC07A20}"/>
              </a:ext>
            </a:extLst>
          </p:cNvPr>
          <p:cNvCxnSpPr>
            <a:cxnSpLocks/>
          </p:cNvCxnSpPr>
          <p:nvPr/>
        </p:nvCxnSpPr>
        <p:spPr bwMode="auto">
          <a:xfrm flipH="1">
            <a:off x="1978221" y="4868789"/>
            <a:ext cx="2121424" cy="0"/>
          </a:xfrm>
          <a:prstGeom prst="straightConnector1">
            <a:avLst/>
          </a:prstGeom>
          <a:noFill/>
          <a:ln w="28575" cap="flat" cmpd="sng" algn="ctr">
            <a:solidFill>
              <a:schemeClr val="bg1"/>
            </a:solidFill>
            <a:prstDash val="solid"/>
            <a:round/>
            <a:headEnd type="none" w="med" len="med"/>
            <a:tailEnd type="triangle"/>
          </a:ln>
          <a:effectLst/>
        </p:spPr>
      </p:cxnSp>
      <p:sp>
        <p:nvSpPr>
          <p:cNvPr id="36" name="TextBox 35">
            <a:extLst>
              <a:ext uri="{FF2B5EF4-FFF2-40B4-BE49-F238E27FC236}">
                <a16:creationId xmlns:a16="http://schemas.microsoft.com/office/drawing/2014/main" id="{5EA44700-D4CE-E614-C3A1-4EC48409384C}"/>
              </a:ext>
            </a:extLst>
          </p:cNvPr>
          <p:cNvSpPr txBox="1"/>
          <p:nvPr/>
        </p:nvSpPr>
        <p:spPr bwMode="auto">
          <a:xfrm>
            <a:off x="4099645" y="4725127"/>
            <a:ext cx="404059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i="1" dirty="0">
                <a:solidFill>
                  <a:schemeClr val="bg1"/>
                </a:solidFill>
                <a:latin typeface="Calibri" panose="020F0502020204030204" pitchFamily="34" charset="0"/>
              </a:rPr>
              <a:t>All patients may use on-demand therapy to treat HAE attacks</a:t>
            </a:r>
            <a:endParaRPr lang="en-US" sz="1200" b="0" i="1" baseline="30000" dirty="0">
              <a:solidFill>
                <a:schemeClr val="bg1"/>
              </a:solidFill>
              <a:latin typeface="Calibri" panose="020F0502020204030204" pitchFamily="34" charset="0"/>
            </a:endParaRPr>
          </a:p>
        </p:txBody>
      </p:sp>
      <p:graphicFrame>
        <p:nvGraphicFramePr>
          <p:cNvPr id="39" name="Table 38">
            <a:extLst>
              <a:ext uri="{FF2B5EF4-FFF2-40B4-BE49-F238E27FC236}">
                <a16:creationId xmlns:a16="http://schemas.microsoft.com/office/drawing/2014/main" id="{0161C991-7678-E0AE-D0C2-B58B5DAD0DEB}"/>
              </a:ext>
            </a:extLst>
          </p:cNvPr>
          <p:cNvGraphicFramePr>
            <a:graphicFrameLocks noGrp="1"/>
          </p:cNvGraphicFramePr>
          <p:nvPr/>
        </p:nvGraphicFramePr>
        <p:xfrm>
          <a:off x="1138582" y="5037570"/>
          <a:ext cx="9834217" cy="1280160"/>
        </p:xfrm>
        <a:graphic>
          <a:graphicData uri="http://schemas.openxmlformats.org/drawingml/2006/table">
            <a:tbl>
              <a:tblPr firstRow="1" bandRow="1">
                <a:tableStyleId>{93296810-A885-4BE3-A3E7-6D5BEEA58F35}</a:tableStyleId>
              </a:tblPr>
              <a:tblGrid>
                <a:gridCol w="843837">
                  <a:extLst>
                    <a:ext uri="{9D8B030D-6E8A-4147-A177-3AD203B41FA5}">
                      <a16:colId xmlns:a16="http://schemas.microsoft.com/office/drawing/2014/main" val="2878982700"/>
                    </a:ext>
                  </a:extLst>
                </a:gridCol>
                <a:gridCol w="2838298">
                  <a:extLst>
                    <a:ext uri="{9D8B030D-6E8A-4147-A177-3AD203B41FA5}">
                      <a16:colId xmlns:a16="http://schemas.microsoft.com/office/drawing/2014/main" val="1197613241"/>
                    </a:ext>
                  </a:extLst>
                </a:gridCol>
                <a:gridCol w="2757830">
                  <a:extLst>
                    <a:ext uri="{9D8B030D-6E8A-4147-A177-3AD203B41FA5}">
                      <a16:colId xmlns:a16="http://schemas.microsoft.com/office/drawing/2014/main" val="1847130919"/>
                    </a:ext>
                  </a:extLst>
                </a:gridCol>
                <a:gridCol w="3394252">
                  <a:extLst>
                    <a:ext uri="{9D8B030D-6E8A-4147-A177-3AD203B41FA5}">
                      <a16:colId xmlns:a16="http://schemas.microsoft.com/office/drawing/2014/main" val="892525569"/>
                    </a:ext>
                  </a:extLst>
                </a:gridCol>
              </a:tblGrid>
              <a:tr h="191187">
                <a:tc>
                  <a:txBody>
                    <a:bodyPr/>
                    <a:lstStyle/>
                    <a:p>
                      <a:endParaRPr lang="en-US" sz="11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1100" dirty="0"/>
                        <a:t>Phase II</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1100" dirty="0"/>
                        <a:t>Pivotal Phase III</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1100" dirty="0"/>
                        <a:t>Phase III OLE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371094360"/>
                  </a:ext>
                </a:extLst>
              </a:tr>
              <a:tr h="573560">
                <a:tc>
                  <a:txBody>
                    <a:bodyPr/>
                    <a:lstStyle/>
                    <a:p>
                      <a:r>
                        <a:rPr lang="en-US" sz="1100" b="1" dirty="0">
                          <a:solidFill>
                            <a:schemeClr val="bg1"/>
                          </a:solidFill>
                        </a:rPr>
                        <a:t>Eligibility criteria</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171450" indent="-171450">
                        <a:buFont typeface="Wingdings" pitchFamily="2" charset="2"/>
                        <a:buChar char="§"/>
                      </a:pPr>
                      <a:r>
                        <a:rPr lang="en-US" sz="1100" dirty="0">
                          <a:solidFill>
                            <a:schemeClr val="bg1"/>
                          </a:solidFill>
                        </a:rPr>
                        <a:t>Confirmed HAE diagnosis</a:t>
                      </a:r>
                    </a:p>
                    <a:p>
                      <a:pPr marL="171450" indent="-171450">
                        <a:buFont typeface="Wingdings" pitchFamily="2" charset="2"/>
                        <a:buChar char="§"/>
                      </a:pPr>
                      <a:r>
                        <a:rPr lang="en-US" sz="1100" dirty="0">
                          <a:solidFill>
                            <a:schemeClr val="bg1"/>
                          </a:solidFill>
                        </a:rPr>
                        <a:t>Aged 18-65 yr</a:t>
                      </a:r>
                    </a:p>
                    <a:p>
                      <a:pPr marL="171450" indent="-171450">
                        <a:buFont typeface="Wingdings" pitchFamily="2" charset="2"/>
                        <a:buChar char="§"/>
                      </a:pPr>
                      <a:r>
                        <a:rPr lang="en-US" sz="1100" dirty="0">
                          <a:solidFill>
                            <a:schemeClr val="bg1"/>
                          </a:solidFill>
                        </a:rPr>
                        <a:t>Baseline HAE attack rate ≥attacks/mo</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171450" indent="-171450">
                        <a:buFont typeface="Wingdings" pitchFamily="2" charset="2"/>
                        <a:buChar char="§"/>
                      </a:pPr>
                      <a:r>
                        <a:rPr lang="en-US" sz="1100" dirty="0">
                          <a:solidFill>
                            <a:schemeClr val="bg1"/>
                          </a:solidFill>
                        </a:rPr>
                        <a:t>Confirmed HAE type I/II diagnosis</a:t>
                      </a:r>
                    </a:p>
                    <a:p>
                      <a:pPr marL="171450" indent="-171450">
                        <a:buFont typeface="Wingdings" pitchFamily="2" charset="2"/>
                        <a:buChar char="§"/>
                      </a:pPr>
                      <a:r>
                        <a:rPr lang="en-US" sz="1100" dirty="0">
                          <a:solidFill>
                            <a:schemeClr val="bg1"/>
                          </a:solidFill>
                        </a:rPr>
                        <a:t>Aged ≥12 yr</a:t>
                      </a:r>
                    </a:p>
                    <a:p>
                      <a:pPr marL="171450" indent="-171450">
                        <a:buFont typeface="Wingdings" pitchFamily="2" charset="2"/>
                        <a:buChar char="§"/>
                      </a:pPr>
                      <a:r>
                        <a:rPr lang="en-US" sz="1100" dirty="0">
                          <a:solidFill>
                            <a:schemeClr val="bg1"/>
                          </a:solidFill>
                        </a:rPr>
                        <a:t>Baseline HAE attack rate ≥1 attack/mo </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171450" indent="-171450">
                        <a:buFont typeface="Wingdings" pitchFamily="2" charset="2"/>
                        <a:buChar char="§"/>
                      </a:pPr>
                      <a:r>
                        <a:rPr lang="en-US" sz="1100" dirty="0">
                          <a:solidFill>
                            <a:schemeClr val="bg1"/>
                          </a:solidFill>
                        </a:rPr>
                        <a:t>Confirmed HAE diagnosis</a:t>
                      </a:r>
                    </a:p>
                    <a:p>
                      <a:pPr marL="171450" indent="-171450">
                        <a:buFont typeface="Wingdings" pitchFamily="2" charset="2"/>
                        <a:buChar char="§"/>
                      </a:pPr>
                      <a:r>
                        <a:rPr lang="en-US" sz="1100" dirty="0">
                          <a:solidFill>
                            <a:schemeClr val="bg1"/>
                          </a:solidFill>
                        </a:rPr>
                        <a:t>Aged ≥12 yr</a:t>
                      </a:r>
                    </a:p>
                    <a:p>
                      <a:pPr marL="171450" indent="-171450">
                        <a:buFont typeface="Wingdings" pitchFamily="2" charset="2"/>
                        <a:buChar char="§"/>
                      </a:pPr>
                      <a:r>
                        <a:rPr lang="en-US" sz="1100" dirty="0">
                          <a:solidFill>
                            <a:schemeClr val="bg1"/>
                          </a:solidFill>
                        </a:rPr>
                        <a:t>Baseline HAE attack rate ≥1 attack/mo </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532528735"/>
                  </a:ext>
                </a:extLst>
              </a:tr>
              <a:tr h="318645">
                <a:tc>
                  <a:txBody>
                    <a:bodyPr/>
                    <a:lstStyle/>
                    <a:p>
                      <a:r>
                        <a:rPr lang="en-US" sz="1100" b="1" dirty="0">
                          <a:solidFill>
                            <a:schemeClr val="bg1"/>
                          </a:solidFill>
                        </a:rPr>
                        <a:t>Primary endpoint</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1F2F1"/>
                    </a:solidFill>
                  </a:tcPr>
                </a:tc>
                <a:tc gridSpan="2">
                  <a:txBody>
                    <a:bodyPr/>
                    <a:lstStyle/>
                    <a:p>
                      <a:pPr algn="ctr"/>
                      <a:r>
                        <a:rPr lang="en-US" sz="1100" dirty="0">
                          <a:solidFill>
                            <a:schemeClr val="bg1"/>
                          </a:solidFill>
                        </a:rPr>
                        <a:t>Time-normalized number of HAE attacks/mo</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1F2F1"/>
                    </a:solidFill>
                  </a:tcPr>
                </a:tc>
                <a:tc hMerge="1">
                  <a:txBody>
                    <a:bodyPr/>
                    <a:lstStyle/>
                    <a:p>
                      <a:endParaRPr lang="en-US"/>
                    </a:p>
                  </a:txBody>
                  <a:tcPr/>
                </a:tc>
                <a:tc>
                  <a:txBody>
                    <a:bodyPr/>
                    <a:lstStyle/>
                    <a:p>
                      <a:pPr algn="ctr"/>
                      <a:r>
                        <a:rPr lang="en-US" sz="1100" dirty="0">
                          <a:solidFill>
                            <a:schemeClr val="bg1"/>
                          </a:solidFill>
                        </a:rPr>
                        <a:t>TEAEs in patients with HAE-C1-INH</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1F2F1"/>
                    </a:solidFill>
                  </a:tcPr>
                </a:tc>
                <a:extLst>
                  <a:ext uri="{0D108BD9-81ED-4DB2-BD59-A6C34878D82A}">
                    <a16:rowId xmlns:a16="http://schemas.microsoft.com/office/drawing/2014/main" val="924768376"/>
                  </a:ext>
                </a:extLst>
              </a:tr>
            </a:tbl>
          </a:graphicData>
        </a:graphic>
      </p:graphicFrame>
    </p:spTree>
    <p:extLst>
      <p:ext uri="{BB962C8B-B14F-4D97-AF65-F5344CB8AC3E}">
        <p14:creationId xmlns:p14="http://schemas.microsoft.com/office/powerpoint/2010/main" val="26636734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DC2458-7E7A-D2F3-3C30-60C3DAB61964}"/>
              </a:ext>
            </a:extLst>
          </p:cNvPr>
          <p:cNvSpPr>
            <a:spLocks noGrp="1"/>
          </p:cNvSpPr>
          <p:nvPr>
            <p:ph type="title"/>
          </p:nvPr>
        </p:nvSpPr>
        <p:spPr/>
        <p:txBody>
          <a:bodyPr/>
          <a:lstStyle/>
          <a:p>
            <a:r>
              <a:rPr lang="en-US" dirty="0">
                <a:solidFill>
                  <a:schemeClr val="dk1"/>
                </a:solidFill>
              </a:rPr>
              <a:t>Garadacimab Multistudy Program: </a:t>
            </a:r>
            <a:br>
              <a:rPr lang="en-US" dirty="0">
                <a:solidFill>
                  <a:schemeClr val="dk1"/>
                </a:solidFill>
              </a:rPr>
            </a:br>
            <a:r>
              <a:rPr lang="en-US" dirty="0">
                <a:solidFill>
                  <a:schemeClr val="dk1"/>
                </a:solidFill>
              </a:rPr>
              <a:t>Baseline Characteristics</a:t>
            </a:r>
            <a:endParaRPr lang="en-US" dirty="0"/>
          </a:p>
        </p:txBody>
      </p:sp>
      <p:graphicFrame>
        <p:nvGraphicFramePr>
          <p:cNvPr id="4" name="Group 3">
            <a:extLst>
              <a:ext uri="{FF2B5EF4-FFF2-40B4-BE49-F238E27FC236}">
                <a16:creationId xmlns:a16="http://schemas.microsoft.com/office/drawing/2014/main" id="{F0258BA0-C3D5-1154-CC74-5F282682622B}"/>
              </a:ext>
            </a:extLst>
          </p:cNvPr>
          <p:cNvGraphicFramePr>
            <a:graphicFrameLocks/>
          </p:cNvGraphicFramePr>
          <p:nvPr/>
        </p:nvGraphicFramePr>
        <p:xfrm>
          <a:off x="2442585" y="1603374"/>
          <a:ext cx="7399915" cy="4568826"/>
        </p:xfrm>
        <a:graphic>
          <a:graphicData uri="http://schemas.openxmlformats.org/drawingml/2006/table">
            <a:tbl>
              <a:tblPr/>
              <a:tblGrid>
                <a:gridCol w="3797310">
                  <a:extLst>
                    <a:ext uri="{9D8B030D-6E8A-4147-A177-3AD203B41FA5}">
                      <a16:colId xmlns:a16="http://schemas.microsoft.com/office/drawing/2014/main" val="20000"/>
                    </a:ext>
                  </a:extLst>
                </a:gridCol>
                <a:gridCol w="1699414">
                  <a:extLst>
                    <a:ext uri="{9D8B030D-6E8A-4147-A177-3AD203B41FA5}">
                      <a16:colId xmlns:a16="http://schemas.microsoft.com/office/drawing/2014/main" val="20001"/>
                    </a:ext>
                  </a:extLst>
                </a:gridCol>
                <a:gridCol w="1903191">
                  <a:extLst>
                    <a:ext uri="{9D8B030D-6E8A-4147-A177-3AD203B41FA5}">
                      <a16:colId xmlns:a16="http://schemas.microsoft.com/office/drawing/2014/main" val="541612803"/>
                    </a:ext>
                  </a:extLst>
                </a:gridCol>
              </a:tblGrid>
              <a:tr h="52837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GB" sz="1400" b="1" i="0" u="none" strike="noStrike" cap="none" normalizeH="0" baseline="0" dirty="0">
                          <a:ln>
                            <a:noFill/>
                          </a:ln>
                          <a:solidFill>
                            <a:schemeClr val="tx1"/>
                          </a:solidFill>
                          <a:effectLst/>
                          <a:latin typeface="+mn-lt"/>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mn-lt"/>
                        </a:rPr>
                        <a:t>Placebo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mn-lt"/>
                        </a:rPr>
                        <a:t>(n = 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mn-lt"/>
                        </a:rPr>
                        <a:t>Garadacimab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mn-lt"/>
                        </a:rPr>
                        <a:t>(n = 172)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15873"/>
                    </a:solidFill>
                  </a:tcPr>
                </a:tc>
                <a:extLst>
                  <a:ext uri="{0D108BD9-81ED-4DB2-BD59-A6C34878D82A}">
                    <a16:rowId xmlns:a16="http://schemas.microsoft.com/office/drawing/2014/main" val="2094832252"/>
                  </a:ext>
                </a:extLst>
              </a:tr>
              <a:tr h="31081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Mean age, yr (SD)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38.6 (12.6)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41.2 (15.2)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74592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Sex,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mn-lt"/>
                        </a:rPr>
                        <a:t>Female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mn-lt"/>
                        </a:rPr>
                        <a:t>Male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mn-l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18 (55)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15 (45)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mn-l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111 (65)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61 (35)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118104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Race,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mn-lt"/>
                        </a:rPr>
                        <a:t>Asian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mn-lt"/>
                        </a:rPr>
                        <a:t>Black</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mn-lt"/>
                        </a:rPr>
                        <a:t>White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mn-lt"/>
                        </a:rPr>
                        <a:t>Other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mn-l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2 (6)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1 (3)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mn-lt"/>
                        </a:rPr>
                        <a:t>29 (88)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1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mn-l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24 (14)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3 (2)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mn-lt"/>
                        </a:rPr>
                        <a:t>142 (83)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3 (2)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749373039"/>
                  </a:ext>
                </a:extLst>
              </a:tr>
              <a:tr h="31081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Mean BMI, kg/m</a:t>
                      </a:r>
                      <a:r>
                        <a:rPr kumimoji="0" lang="en-US" sz="1400" b="0" i="0" u="none" strike="noStrike" cap="none" normalizeH="0" baseline="30000" dirty="0">
                          <a:ln>
                            <a:noFill/>
                          </a:ln>
                          <a:solidFill>
                            <a:schemeClr val="bg2">
                              <a:lumMod val="10000"/>
                            </a:schemeClr>
                          </a:solidFill>
                          <a:effectLst/>
                          <a:latin typeface="+mn-lt"/>
                        </a:rPr>
                        <a:t>2</a:t>
                      </a:r>
                      <a:r>
                        <a:rPr kumimoji="0" lang="en-US" sz="1400" b="0" i="0" u="none" strike="noStrike" cap="none" normalizeH="0" baseline="0" dirty="0">
                          <a:ln>
                            <a:noFill/>
                          </a:ln>
                          <a:solidFill>
                            <a:schemeClr val="bg2">
                              <a:lumMod val="10000"/>
                            </a:schemeClr>
                          </a:solidFill>
                          <a:effectLst/>
                          <a:latin typeface="+mn-lt"/>
                        </a:rPr>
                        <a:t> (SD)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28.4 (6.7)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28.2 (6.6)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525161433"/>
                  </a:ext>
                </a:extLst>
              </a:tr>
              <a:tr h="96348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HAE type,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mn-lt"/>
                        </a:rPr>
                        <a:t>Type 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mn-lt"/>
                        </a:rPr>
                        <a:t>Type 2</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mn-lt"/>
                        </a:rPr>
                        <a:t>HAE-nC1-INH</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mn-l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29 (88)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4 (12)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mn-l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153 (89)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13 (8)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6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889009565"/>
                  </a:ext>
                </a:extLst>
              </a:tr>
              <a:tr h="52837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Median exposure, yr (IQR)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1"/>
                          </a:solidFill>
                          <a:effectLst/>
                          <a:latin typeface="+mn-lt"/>
                        </a:rPr>
                        <a:t>Range exposure, yr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0.5 (0.3-0.5)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0.1-0.7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1.3 (1.1-1.8)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mn-lt"/>
                        </a:rPr>
                        <a:t>0.2-4.2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135660663"/>
                  </a:ext>
                </a:extLst>
              </a:tr>
            </a:tbl>
          </a:graphicData>
        </a:graphic>
      </p:graphicFrame>
      <p:sp>
        <p:nvSpPr>
          <p:cNvPr id="5" name="Text Box 11">
            <a:extLst>
              <a:ext uri="{FF2B5EF4-FFF2-40B4-BE49-F238E27FC236}">
                <a16:creationId xmlns:a16="http://schemas.microsoft.com/office/drawing/2014/main" id="{ADF8F97C-37C8-1426-8EFA-FBB802234C7B}"/>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Craig. AAAAI 2024. Abstr 789. NCT04739059. </a:t>
            </a:r>
          </a:p>
        </p:txBody>
      </p:sp>
    </p:spTree>
    <p:extLst>
      <p:ext uri="{BB962C8B-B14F-4D97-AF65-F5344CB8AC3E}">
        <p14:creationId xmlns:p14="http://schemas.microsoft.com/office/powerpoint/2010/main" val="13565096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570A76-F22B-8880-664E-6336966C916C}"/>
              </a:ext>
            </a:extLst>
          </p:cNvPr>
          <p:cNvSpPr>
            <a:spLocks noGrp="1"/>
          </p:cNvSpPr>
          <p:nvPr>
            <p:ph type="title"/>
          </p:nvPr>
        </p:nvSpPr>
        <p:spPr/>
        <p:txBody>
          <a:bodyPr/>
          <a:lstStyle/>
          <a:p>
            <a:r>
              <a:rPr lang="en-US" dirty="0"/>
              <a:t>Garadacimab Efficacy: </a:t>
            </a:r>
            <a:br>
              <a:rPr lang="en-US" dirty="0"/>
            </a:br>
            <a:r>
              <a:rPr lang="en-US" dirty="0"/>
              <a:t>Mean Monthly Attack Rate Reduction</a:t>
            </a:r>
          </a:p>
        </p:txBody>
      </p:sp>
      <p:sp>
        <p:nvSpPr>
          <p:cNvPr id="3" name="Content Placeholder 2">
            <a:extLst>
              <a:ext uri="{FF2B5EF4-FFF2-40B4-BE49-F238E27FC236}">
                <a16:creationId xmlns:a16="http://schemas.microsoft.com/office/drawing/2014/main" id="{9E875B0B-5E98-8176-81E5-C95E8577D616}"/>
              </a:ext>
            </a:extLst>
          </p:cNvPr>
          <p:cNvSpPr>
            <a:spLocks noGrp="1"/>
          </p:cNvSpPr>
          <p:nvPr>
            <p:ph idx="1"/>
          </p:nvPr>
        </p:nvSpPr>
        <p:spPr/>
        <p:txBody>
          <a:bodyPr/>
          <a:lstStyle/>
          <a:p>
            <a:r>
              <a:rPr lang="en-US" dirty="0"/>
              <a:t>Median garadacimab exposure: 1.2 yr (n = 164)</a:t>
            </a:r>
          </a:p>
        </p:txBody>
      </p:sp>
      <p:sp>
        <p:nvSpPr>
          <p:cNvPr id="4" name="Text Box 11">
            <a:extLst>
              <a:ext uri="{FF2B5EF4-FFF2-40B4-BE49-F238E27FC236}">
                <a16:creationId xmlns:a16="http://schemas.microsoft.com/office/drawing/2014/main" id="{541E661E-78FB-15B2-E6A2-392BA74C7A95}"/>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Craig. AAAAI 2024. Abstr 789. NCT04739059. Reproduced with permission. </a:t>
            </a:r>
          </a:p>
        </p:txBody>
      </p:sp>
      <p:grpSp>
        <p:nvGrpSpPr>
          <p:cNvPr id="15" name="Group 14">
            <a:extLst>
              <a:ext uri="{FF2B5EF4-FFF2-40B4-BE49-F238E27FC236}">
                <a16:creationId xmlns:a16="http://schemas.microsoft.com/office/drawing/2014/main" id="{68D87061-7C1F-731C-C8A1-E2AF65E9EF36}"/>
              </a:ext>
            </a:extLst>
          </p:cNvPr>
          <p:cNvGrpSpPr/>
          <p:nvPr/>
        </p:nvGrpSpPr>
        <p:grpSpPr bwMode="auto">
          <a:xfrm>
            <a:off x="5902748" y="2328281"/>
            <a:ext cx="3256435" cy="3676399"/>
            <a:chOff x="645576" y="1155384"/>
            <a:chExt cx="1510045" cy="2985840"/>
          </a:xfrm>
        </p:grpSpPr>
        <p:graphicFrame>
          <p:nvGraphicFramePr>
            <p:cNvPr id="16" name="Chart 15">
              <a:extLst>
                <a:ext uri="{FF2B5EF4-FFF2-40B4-BE49-F238E27FC236}">
                  <a16:creationId xmlns:a16="http://schemas.microsoft.com/office/drawing/2014/main" id="{BB0D592F-3001-ABFD-7AC0-6612EA151D51}"/>
                </a:ext>
              </a:extLst>
            </p:cNvPr>
            <p:cNvGraphicFramePr>
              <a:graphicFrameLocks/>
            </p:cNvGraphicFramePr>
            <p:nvPr/>
          </p:nvGraphicFramePr>
          <p:xfrm>
            <a:off x="645576" y="1230902"/>
            <a:ext cx="1505017" cy="2910322"/>
          </p:xfrm>
          <a:graphic>
            <a:graphicData uri="http://schemas.openxmlformats.org/drawingml/2006/chart">
              <c:chart xmlns:c="http://schemas.openxmlformats.org/drawingml/2006/chart" xmlns:r="http://schemas.openxmlformats.org/officeDocument/2006/relationships" r:id="rId3"/>
            </a:graphicData>
          </a:graphic>
        </p:graphicFrame>
        <p:sp>
          <p:nvSpPr>
            <p:cNvPr id="17" name="TextBox 16">
              <a:extLst>
                <a:ext uri="{FF2B5EF4-FFF2-40B4-BE49-F238E27FC236}">
                  <a16:creationId xmlns:a16="http://schemas.microsoft.com/office/drawing/2014/main" id="{5140ED7D-CDA5-1C6F-1519-3A2067386C19}"/>
                </a:ext>
              </a:extLst>
            </p:cNvPr>
            <p:cNvSpPr txBox="1"/>
            <p:nvPr/>
          </p:nvSpPr>
          <p:spPr bwMode="auto">
            <a:xfrm>
              <a:off x="793174" y="1155384"/>
              <a:ext cx="776115" cy="424941"/>
            </a:xfrm>
            <a:prstGeom prst="rect">
              <a:avLst/>
            </a:prstGeom>
            <a:noFill/>
          </p:spPr>
          <p:txBody>
            <a:bodyPr wrap="square" rtlCol="0">
              <a:sp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1400" i="0" u="none" strike="noStrike" kern="0" cap="none" spc="0" normalizeH="0" baseline="0" noProof="0" dirty="0">
                  <a:ln>
                    <a:noFill/>
                  </a:ln>
                  <a:solidFill>
                    <a:srgbClr val="E2DFDA">
                      <a:lumMod val="10000"/>
                    </a:srgbClr>
                  </a:solidFill>
                  <a:effectLst/>
                  <a:uLnTx/>
                  <a:uFillTx/>
                  <a:latin typeface="+mn-lt"/>
                  <a:cs typeface="Arial"/>
                </a:rPr>
                <a:t>3.55</a:t>
              </a:r>
              <a:endParaRPr kumimoji="0" lang="en-US" sz="1400" i="0" u="none" strike="noStrike" kern="0" cap="none" spc="0" normalizeH="0" baseline="0" noProof="0" dirty="0">
                <a:ln>
                  <a:noFill/>
                </a:ln>
                <a:solidFill>
                  <a:srgbClr val="1A1918"/>
                </a:solidFill>
                <a:effectLst/>
                <a:uLnTx/>
                <a:uFillTx/>
                <a:latin typeface="+mn-lt"/>
                <a:cs typeface="Arial"/>
              </a:endParaRPr>
            </a:p>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E2DFDA">
                      <a:lumMod val="10000"/>
                    </a:srgbClr>
                  </a:solidFill>
                  <a:effectLst/>
                  <a:uLnTx/>
                  <a:uFillTx/>
                  <a:latin typeface="+mn-lt"/>
                  <a:cs typeface="Arial"/>
                </a:rPr>
                <a:t>(95% CI: 3.2-3.9)  </a:t>
              </a:r>
              <a:endParaRPr kumimoji="0" lang="en-US" sz="1400" b="0" i="0" u="none" strike="noStrike" kern="0" cap="none" spc="0" normalizeH="0" baseline="0" noProof="0" dirty="0">
                <a:ln>
                  <a:noFill/>
                </a:ln>
                <a:solidFill>
                  <a:srgbClr val="1A1918"/>
                </a:solidFill>
                <a:effectLst/>
                <a:uLnTx/>
                <a:uFillTx/>
                <a:latin typeface="+mn-lt"/>
                <a:cs typeface="Arial"/>
              </a:endParaRPr>
            </a:p>
          </p:txBody>
        </p:sp>
        <p:sp>
          <p:nvSpPr>
            <p:cNvPr id="18" name="TextBox 17">
              <a:extLst>
                <a:ext uri="{FF2B5EF4-FFF2-40B4-BE49-F238E27FC236}">
                  <a16:creationId xmlns:a16="http://schemas.microsoft.com/office/drawing/2014/main" id="{27E3661C-E123-4928-CB4D-C494D906B66A}"/>
                </a:ext>
              </a:extLst>
            </p:cNvPr>
            <p:cNvSpPr txBox="1"/>
            <p:nvPr/>
          </p:nvSpPr>
          <p:spPr bwMode="auto">
            <a:xfrm>
              <a:off x="1435897" y="2947226"/>
              <a:ext cx="719724" cy="424941"/>
            </a:xfrm>
            <a:prstGeom prst="rect">
              <a:avLst/>
            </a:prstGeom>
            <a:noFill/>
          </p:spPr>
          <p:txBody>
            <a:bodyPr wrap="square" rtlCol="0">
              <a:sp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1400" i="0" u="none" strike="noStrike" kern="0" cap="none" spc="0" normalizeH="0" baseline="0" noProof="0" dirty="0">
                  <a:ln>
                    <a:noFill/>
                  </a:ln>
                  <a:solidFill>
                    <a:srgbClr val="E2DFDA">
                      <a:lumMod val="10000"/>
                    </a:srgbClr>
                  </a:solidFill>
                  <a:effectLst/>
                  <a:uLnTx/>
                  <a:uFillTx/>
                  <a:latin typeface="+mn-lt"/>
                  <a:cs typeface="Arial"/>
                </a:rPr>
                <a:t>0.17</a:t>
              </a:r>
              <a:endParaRPr kumimoji="0" lang="en-US" sz="1400" i="0" u="none" strike="noStrike" kern="0" cap="none" spc="0" normalizeH="0" baseline="0" noProof="0" dirty="0">
                <a:ln>
                  <a:noFill/>
                </a:ln>
                <a:solidFill>
                  <a:srgbClr val="1A1918"/>
                </a:solidFill>
                <a:effectLst/>
                <a:uLnTx/>
                <a:uFillTx/>
                <a:latin typeface="+mn-lt"/>
                <a:cs typeface="Arial"/>
              </a:endParaRPr>
            </a:p>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E2DFDA">
                      <a:lumMod val="10000"/>
                    </a:srgbClr>
                  </a:solidFill>
                  <a:effectLst/>
                  <a:uLnTx/>
                  <a:uFillTx/>
                  <a:latin typeface="+mn-lt"/>
                  <a:ea typeface="Arial"/>
                  <a:cs typeface="Arial"/>
                </a:rPr>
                <a:t>(95% CI: 0.1-</a:t>
              </a:r>
              <a:r>
                <a:rPr kumimoji="0" lang="en-US" sz="1400" b="0" i="0" u="none" strike="noStrike" kern="0" cap="none" spc="0" normalizeH="0" baseline="0" noProof="0" dirty="0">
                  <a:ln>
                    <a:noFill/>
                  </a:ln>
                  <a:solidFill>
                    <a:srgbClr val="E2DFDA">
                      <a:lumMod val="10000"/>
                    </a:srgbClr>
                  </a:solidFill>
                  <a:effectLst/>
                  <a:uLnTx/>
                  <a:uFillTx/>
                  <a:latin typeface="+mn-lt"/>
                  <a:cs typeface="Arial"/>
                </a:rPr>
                <a:t>0</a:t>
              </a:r>
              <a:r>
                <a:rPr kumimoji="0" lang="en-US" sz="1400" b="0" i="0" u="none" strike="noStrike" kern="0" cap="none" spc="0" normalizeH="0" baseline="0" noProof="0" dirty="0">
                  <a:ln>
                    <a:noFill/>
                  </a:ln>
                  <a:solidFill>
                    <a:srgbClr val="E2DFDA">
                      <a:lumMod val="10000"/>
                    </a:srgbClr>
                  </a:solidFill>
                  <a:effectLst/>
                  <a:uLnTx/>
                  <a:uFillTx/>
                  <a:latin typeface="+mn-lt"/>
                  <a:ea typeface="Arial"/>
                  <a:cs typeface="Arial"/>
                </a:rPr>
                <a:t>.2) </a:t>
              </a:r>
              <a:endParaRPr kumimoji="0" lang="en-US" sz="1400" b="0" i="0" u="none" strike="noStrike" kern="0" cap="none" spc="0" normalizeH="0" baseline="0" noProof="0" dirty="0">
                <a:ln>
                  <a:noFill/>
                </a:ln>
                <a:solidFill>
                  <a:srgbClr val="1A1918"/>
                </a:solidFill>
                <a:effectLst/>
                <a:uLnTx/>
                <a:uFillTx/>
                <a:latin typeface="+mn-lt"/>
                <a:cs typeface="Arial"/>
              </a:endParaRPr>
            </a:p>
          </p:txBody>
        </p:sp>
      </p:grpSp>
      <p:grpSp>
        <p:nvGrpSpPr>
          <p:cNvPr id="19" name="Group 18">
            <a:extLst>
              <a:ext uri="{FF2B5EF4-FFF2-40B4-BE49-F238E27FC236}">
                <a16:creationId xmlns:a16="http://schemas.microsoft.com/office/drawing/2014/main" id="{55A71694-E9D4-9C57-E995-3D9A21D4F172}"/>
              </a:ext>
            </a:extLst>
          </p:cNvPr>
          <p:cNvGrpSpPr/>
          <p:nvPr/>
        </p:nvGrpSpPr>
        <p:grpSpPr bwMode="auto">
          <a:xfrm>
            <a:off x="1986351" y="2421264"/>
            <a:ext cx="3245692" cy="3591787"/>
            <a:chOff x="0" y="0"/>
            <a:chExt cx="3245692" cy="3591787"/>
          </a:xfrm>
        </p:grpSpPr>
        <p:graphicFrame>
          <p:nvGraphicFramePr>
            <p:cNvPr id="20" name="Chart 19">
              <a:extLst>
                <a:ext uri="{FF2B5EF4-FFF2-40B4-BE49-F238E27FC236}">
                  <a16:creationId xmlns:a16="http://schemas.microsoft.com/office/drawing/2014/main" id="{FCB74234-0B8B-8F93-F55A-F31E11511B8C}"/>
                </a:ext>
              </a:extLst>
            </p:cNvPr>
            <p:cNvGraphicFramePr>
              <a:graphicFrameLocks/>
            </p:cNvGraphicFramePr>
            <p:nvPr/>
          </p:nvGraphicFramePr>
          <p:xfrm>
            <a:off x="0" y="0"/>
            <a:ext cx="3245692" cy="3591787"/>
          </p:xfrm>
          <a:graphic>
            <a:graphicData uri="http://schemas.openxmlformats.org/drawingml/2006/chart">
              <c:chart xmlns:c="http://schemas.openxmlformats.org/drawingml/2006/chart" xmlns:r="http://schemas.openxmlformats.org/officeDocument/2006/relationships" r:id="rId4"/>
            </a:graphicData>
          </a:graphic>
        </p:graphicFrame>
        <p:sp>
          <p:nvSpPr>
            <p:cNvPr id="21" name="TextBox 20">
              <a:extLst>
                <a:ext uri="{FF2B5EF4-FFF2-40B4-BE49-F238E27FC236}">
                  <a16:creationId xmlns:a16="http://schemas.microsoft.com/office/drawing/2014/main" id="{3137C4F7-8E4B-8CC9-D88A-960279BD0393}"/>
                </a:ext>
              </a:extLst>
            </p:cNvPr>
            <p:cNvSpPr txBox="1"/>
            <p:nvPr/>
          </p:nvSpPr>
          <p:spPr bwMode="auto">
            <a:xfrm>
              <a:off x="470865" y="594069"/>
              <a:ext cx="1429962" cy="523220"/>
            </a:xfrm>
            <a:prstGeom prst="rect">
              <a:avLst/>
            </a:prstGeom>
            <a:noFill/>
          </p:spPr>
          <p:txBody>
            <a:bodyPr wrap="square" rtlCol="0">
              <a:sp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1400" i="0" u="none" strike="noStrike" kern="0" cap="none" spc="0" normalizeH="0" baseline="0" noProof="0" dirty="0">
                  <a:ln>
                    <a:noFill/>
                  </a:ln>
                  <a:solidFill>
                    <a:srgbClr val="E2DFDA">
                      <a:lumMod val="10000"/>
                    </a:srgbClr>
                  </a:solidFill>
                  <a:effectLst/>
                  <a:uLnTx/>
                  <a:uFillTx/>
                  <a:latin typeface="+mn-lt"/>
                  <a:cs typeface="Arial"/>
                </a:rPr>
                <a:t>2.52</a:t>
              </a:r>
              <a:endParaRPr kumimoji="0" lang="en-US" sz="1400" i="0" u="none" strike="noStrike" kern="0" cap="none" spc="0" normalizeH="0" baseline="0" noProof="0" dirty="0">
                <a:ln>
                  <a:noFill/>
                </a:ln>
                <a:solidFill>
                  <a:srgbClr val="1A1918"/>
                </a:solidFill>
                <a:effectLst/>
                <a:uLnTx/>
                <a:uFillTx/>
                <a:latin typeface="+mn-lt"/>
                <a:cs typeface="Arial"/>
              </a:endParaRPr>
            </a:p>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E2DFDA">
                      <a:lumMod val="10000"/>
                    </a:srgbClr>
                  </a:solidFill>
                  <a:effectLst/>
                  <a:uLnTx/>
                  <a:uFillTx/>
                  <a:latin typeface="+mn-lt"/>
                  <a:cs typeface="Arial"/>
                </a:rPr>
                <a:t>(95% CI: 2.1-2.9) </a:t>
              </a:r>
              <a:endParaRPr kumimoji="0" lang="en-US" sz="1400" b="0" i="0" u="none" strike="noStrike" kern="0" cap="none" spc="0" normalizeH="0" baseline="0" noProof="0" dirty="0">
                <a:ln>
                  <a:noFill/>
                </a:ln>
                <a:solidFill>
                  <a:srgbClr val="1A1918"/>
                </a:solidFill>
                <a:effectLst/>
                <a:uLnTx/>
                <a:uFillTx/>
                <a:latin typeface="+mn-lt"/>
                <a:cs typeface="Arial"/>
              </a:endParaRPr>
            </a:p>
          </p:txBody>
        </p:sp>
        <p:sp>
          <p:nvSpPr>
            <p:cNvPr id="22" name="TextBox 21">
              <a:extLst>
                <a:ext uri="{FF2B5EF4-FFF2-40B4-BE49-F238E27FC236}">
                  <a16:creationId xmlns:a16="http://schemas.microsoft.com/office/drawing/2014/main" id="{B0B1C729-2958-8379-2F1E-4F061655F705}"/>
                </a:ext>
              </a:extLst>
            </p:cNvPr>
            <p:cNvSpPr txBox="1"/>
            <p:nvPr/>
          </p:nvSpPr>
          <p:spPr bwMode="auto">
            <a:xfrm>
              <a:off x="1825218" y="952481"/>
              <a:ext cx="1390941" cy="523220"/>
            </a:xfrm>
            <a:prstGeom prst="rect">
              <a:avLst/>
            </a:prstGeom>
            <a:noFill/>
          </p:spPr>
          <p:txBody>
            <a:bodyPr wrap="square" rtlCol="0">
              <a:sp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1400" i="0" u="none" strike="noStrike" kern="0" cap="none" spc="0" normalizeH="0" baseline="0" noProof="0" dirty="0">
                  <a:ln>
                    <a:noFill/>
                  </a:ln>
                  <a:solidFill>
                    <a:srgbClr val="E2DFDA">
                      <a:lumMod val="10000"/>
                    </a:srgbClr>
                  </a:solidFill>
                  <a:effectLst/>
                  <a:uLnTx/>
                  <a:uFillTx/>
                  <a:latin typeface="+mn-lt"/>
                  <a:cs typeface="Arial"/>
                </a:rPr>
                <a:t>1.97</a:t>
              </a:r>
              <a:endParaRPr kumimoji="0" lang="en-US" sz="1400" i="0" u="none" strike="noStrike" kern="0" cap="none" spc="0" normalizeH="0" baseline="0" noProof="0" dirty="0">
                <a:ln>
                  <a:noFill/>
                </a:ln>
                <a:solidFill>
                  <a:srgbClr val="1A1918"/>
                </a:solidFill>
                <a:effectLst/>
                <a:uLnTx/>
                <a:uFillTx/>
                <a:latin typeface="+mn-lt"/>
                <a:cs typeface="Arial"/>
              </a:endParaRPr>
            </a:p>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E2DFDA">
                      <a:lumMod val="10000"/>
                    </a:srgbClr>
                  </a:solidFill>
                  <a:effectLst/>
                  <a:uLnTx/>
                  <a:uFillTx/>
                  <a:latin typeface="+mn-lt"/>
                  <a:ea typeface="Arial"/>
                  <a:cs typeface="Arial"/>
                </a:rPr>
                <a:t>(95% CI: 1.4-2.5) </a:t>
              </a:r>
              <a:endParaRPr kumimoji="0" lang="en-US" sz="1400" b="0" i="0" u="none" strike="noStrike" kern="0" cap="none" spc="0" normalizeH="0" baseline="0" noProof="0" dirty="0">
                <a:ln>
                  <a:noFill/>
                </a:ln>
                <a:solidFill>
                  <a:srgbClr val="1A1918"/>
                </a:solidFill>
                <a:effectLst/>
                <a:uLnTx/>
                <a:uFillTx/>
                <a:latin typeface="+mn-lt"/>
                <a:cs typeface="Arial"/>
              </a:endParaRPr>
            </a:p>
          </p:txBody>
        </p:sp>
      </p:grpSp>
      <p:sp>
        <p:nvSpPr>
          <p:cNvPr id="23" name="TextBox 22">
            <a:extLst>
              <a:ext uri="{FF2B5EF4-FFF2-40B4-BE49-F238E27FC236}">
                <a16:creationId xmlns:a16="http://schemas.microsoft.com/office/drawing/2014/main" id="{CE356BD9-5843-89DB-32F4-83C0A29850AA}"/>
              </a:ext>
            </a:extLst>
          </p:cNvPr>
          <p:cNvSpPr txBox="1"/>
          <p:nvPr/>
        </p:nvSpPr>
        <p:spPr bwMode="auto">
          <a:xfrm>
            <a:off x="6359697" y="5168759"/>
            <a:ext cx="1390475" cy="523220"/>
          </a:xfrm>
          <a:prstGeom prst="rect">
            <a:avLst/>
          </a:prstGeom>
          <a:noFill/>
        </p:spPr>
        <p:txBody>
          <a:bodyPr wrap="square" rtlCol="0">
            <a:spAutoFit/>
          </a:bodyPr>
          <a:lstStyle/>
          <a:p>
            <a:pPr algn="ctr" defTabSz="685800" eaLnBrk="1" fontAlgn="auto" hangingPunct="1">
              <a:spcBef>
                <a:spcPts val="0"/>
              </a:spcBef>
              <a:spcAft>
                <a:spcPts val="0"/>
              </a:spcAft>
              <a:defRPr/>
            </a:pPr>
            <a:r>
              <a:rPr lang="en-US" sz="1400" kern="0" dirty="0">
                <a:solidFill>
                  <a:srgbClr val="1A1918"/>
                </a:solidFill>
                <a:latin typeface="+mn-lt"/>
                <a:cs typeface="Arial"/>
              </a:rPr>
              <a:t>Run-in</a:t>
            </a:r>
            <a:endParaRPr lang="en-US" sz="1400" b="0" kern="0" dirty="0">
              <a:solidFill>
                <a:srgbClr val="1A1918"/>
              </a:solidFill>
              <a:latin typeface="+mn-lt"/>
              <a:cs typeface="Arial"/>
            </a:endParaRPr>
          </a:p>
          <a:p>
            <a:pPr algn="ctr" defTabSz="685800" eaLnBrk="1" fontAlgn="auto" hangingPunct="1">
              <a:spcBef>
                <a:spcPts val="0"/>
              </a:spcBef>
              <a:spcAft>
                <a:spcPts val="0"/>
              </a:spcAft>
              <a:defRPr/>
            </a:pPr>
            <a:r>
              <a:rPr lang="en-US" sz="1400" kern="0" dirty="0">
                <a:solidFill>
                  <a:srgbClr val="1A1918"/>
                </a:solidFill>
                <a:latin typeface="+mn-lt"/>
                <a:cs typeface="Arial"/>
              </a:rPr>
              <a:t>(n = 164)</a:t>
            </a:r>
          </a:p>
        </p:txBody>
      </p:sp>
      <p:sp>
        <p:nvSpPr>
          <p:cNvPr id="24" name="TextBox 23">
            <a:extLst>
              <a:ext uri="{FF2B5EF4-FFF2-40B4-BE49-F238E27FC236}">
                <a16:creationId xmlns:a16="http://schemas.microsoft.com/office/drawing/2014/main" id="{BA4E70F0-B746-E429-91A2-59005D5CF1D4}"/>
              </a:ext>
            </a:extLst>
          </p:cNvPr>
          <p:cNvSpPr txBox="1"/>
          <p:nvPr/>
        </p:nvSpPr>
        <p:spPr bwMode="auto">
          <a:xfrm>
            <a:off x="7750172" y="5168759"/>
            <a:ext cx="1329865" cy="523220"/>
          </a:xfrm>
          <a:prstGeom prst="rect">
            <a:avLst/>
          </a:prstGeom>
          <a:noFill/>
        </p:spPr>
        <p:txBody>
          <a:bodyPr wrap="square" rtlCol="0">
            <a:spAutoFit/>
          </a:bodyPr>
          <a:lstStyle/>
          <a:p>
            <a:pPr algn="ctr" defTabSz="685800" eaLnBrk="1" fontAlgn="auto" hangingPunct="1">
              <a:spcBef>
                <a:spcPts val="0"/>
              </a:spcBef>
              <a:spcAft>
                <a:spcPts val="0"/>
              </a:spcAft>
              <a:defRPr/>
            </a:pPr>
            <a:r>
              <a:rPr lang="en-US" sz="1400" kern="0" dirty="0">
                <a:solidFill>
                  <a:srgbClr val="1A1918"/>
                </a:solidFill>
                <a:latin typeface="+mn-lt"/>
                <a:cs typeface="Arial"/>
              </a:rPr>
              <a:t>Garadacimab</a:t>
            </a:r>
            <a:endParaRPr lang="en-US" sz="1400" b="0" kern="0" dirty="0">
              <a:solidFill>
                <a:srgbClr val="1A1918"/>
              </a:solidFill>
              <a:latin typeface="+mn-lt"/>
              <a:cs typeface="Arial"/>
            </a:endParaRPr>
          </a:p>
          <a:p>
            <a:pPr algn="ctr" defTabSz="685800" eaLnBrk="1" fontAlgn="auto" hangingPunct="1">
              <a:spcBef>
                <a:spcPts val="0"/>
              </a:spcBef>
              <a:spcAft>
                <a:spcPts val="0"/>
              </a:spcAft>
              <a:defRPr/>
            </a:pPr>
            <a:r>
              <a:rPr lang="en-US" sz="1400" kern="0" dirty="0">
                <a:solidFill>
                  <a:srgbClr val="1A1918"/>
                </a:solidFill>
                <a:latin typeface="+mn-lt"/>
                <a:cs typeface="Arial"/>
              </a:rPr>
              <a:t>(n = 164)</a:t>
            </a:r>
          </a:p>
        </p:txBody>
      </p:sp>
      <p:sp>
        <p:nvSpPr>
          <p:cNvPr id="25" name="Rectangle 24">
            <a:extLst>
              <a:ext uri="{FF2B5EF4-FFF2-40B4-BE49-F238E27FC236}">
                <a16:creationId xmlns:a16="http://schemas.microsoft.com/office/drawing/2014/main" id="{10C9D570-4FA4-4BBA-E350-34A02C05E288}"/>
              </a:ext>
            </a:extLst>
          </p:cNvPr>
          <p:cNvSpPr/>
          <p:nvPr/>
        </p:nvSpPr>
        <p:spPr bwMode="auto">
          <a:xfrm>
            <a:off x="8560553" y="2764545"/>
            <a:ext cx="2650372" cy="1369305"/>
          </a:xfrm>
          <a:prstGeom prst="rect">
            <a:avLst/>
          </a:prstGeom>
          <a:noFill/>
          <a:ln w="12700" cap="flat" cmpd="sng" algn="ctr">
            <a:noFill/>
            <a:prstDash val="solid"/>
            <a:miter lim="800000"/>
          </a:ln>
          <a:effectLst/>
        </p:spPr>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ctr" defTabSz="192881" eaLnBrk="1" fontAlgn="auto" latinLnBrk="0" hangingPunct="1">
              <a:lnSpc>
                <a:spcPct val="100000"/>
              </a:lnSpc>
              <a:spcBef>
                <a:spcPts val="0"/>
              </a:spcBef>
              <a:spcAft>
                <a:spcPts val="0"/>
              </a:spcAft>
              <a:buClrTx/>
              <a:buSzTx/>
              <a:buFontTx/>
              <a:buNone/>
              <a:tabLst/>
              <a:defRPr/>
            </a:pPr>
            <a:r>
              <a:rPr kumimoji="0" lang="en-US" sz="3600" i="0" u="none" strike="noStrike" kern="0" cap="none" spc="0" normalizeH="0" baseline="0" noProof="0" dirty="0">
                <a:ln>
                  <a:noFill/>
                </a:ln>
                <a:solidFill>
                  <a:srgbClr val="046376"/>
                </a:solidFill>
                <a:effectLst/>
                <a:uLnTx/>
                <a:uFillTx/>
                <a:ea typeface="Verdana"/>
                <a:cs typeface="Arial"/>
              </a:rPr>
              <a:t>94%</a:t>
            </a:r>
            <a:endParaRPr kumimoji="0" lang="en-US" sz="3600" i="0" u="none" strike="noStrike" kern="0" cap="none" spc="0" normalizeH="0" baseline="0" noProof="0" dirty="0">
              <a:ln>
                <a:noFill/>
              </a:ln>
              <a:solidFill>
                <a:srgbClr val="046376"/>
              </a:solidFill>
              <a:effectLst/>
              <a:uLnTx/>
              <a:uFillTx/>
              <a:cs typeface="Arial"/>
            </a:endParaRPr>
          </a:p>
          <a:p>
            <a:pPr marL="0" marR="0" lvl="0" indent="0" algn="ctr" defTabSz="192881"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1A1918"/>
                </a:solidFill>
                <a:effectLst/>
                <a:uLnTx/>
                <a:uFillTx/>
                <a:ea typeface="Verdana"/>
                <a:cs typeface="Arial"/>
              </a:rPr>
              <a:t>reduction in </a:t>
            </a:r>
            <a:br>
              <a:rPr kumimoji="0" lang="en-US" sz="1800" b="0" i="0" u="none" strike="noStrike" kern="0" cap="none" spc="0" normalizeH="0" baseline="0" noProof="0" dirty="0">
                <a:ln>
                  <a:noFill/>
                </a:ln>
                <a:solidFill>
                  <a:srgbClr val="1A1918"/>
                </a:solidFill>
                <a:effectLst/>
                <a:uLnTx/>
                <a:uFillTx/>
                <a:ea typeface="Verdana"/>
                <a:cs typeface="Arial"/>
              </a:rPr>
            </a:br>
            <a:r>
              <a:rPr kumimoji="0" lang="en-US" sz="1800" b="0" i="0" u="none" strike="noStrike" kern="0" cap="none" spc="0" normalizeH="0" baseline="0" noProof="0" dirty="0">
                <a:ln>
                  <a:noFill/>
                </a:ln>
                <a:solidFill>
                  <a:srgbClr val="1A1918"/>
                </a:solidFill>
                <a:effectLst/>
                <a:uLnTx/>
                <a:uFillTx/>
                <a:ea typeface="Verdana"/>
                <a:cs typeface="Arial"/>
              </a:rPr>
              <a:t>mean monthly attack rate</a:t>
            </a:r>
            <a:endParaRPr kumimoji="0" lang="en-US" sz="1800" b="0" i="0" u="none" strike="noStrike" kern="0" cap="none" spc="0" normalizeH="0" baseline="0" noProof="0" dirty="0">
              <a:ln>
                <a:noFill/>
              </a:ln>
              <a:solidFill>
                <a:srgbClr val="E2DFDA"/>
              </a:solidFill>
              <a:effectLst/>
              <a:uLnTx/>
              <a:uFillTx/>
              <a:cs typeface="Arial"/>
            </a:endParaRPr>
          </a:p>
          <a:p>
            <a:pPr marL="0" marR="0" lvl="0" indent="0" algn="ctr" defTabSz="192881"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1A1918"/>
                </a:solidFill>
                <a:effectLst/>
                <a:uLnTx/>
                <a:uFillTx/>
                <a:ea typeface="Verdana"/>
                <a:cs typeface="Arial"/>
              </a:rPr>
              <a:t>(95% CI: </a:t>
            </a:r>
            <a:r>
              <a:rPr kumimoji="0" lang="en-US" sz="1800" b="0" i="0" u="none" strike="noStrike" kern="0" cap="none" spc="0" normalizeH="0" baseline="0" noProof="0" dirty="0">
                <a:ln>
                  <a:noFill/>
                </a:ln>
                <a:solidFill>
                  <a:srgbClr val="000000"/>
                </a:solidFill>
                <a:effectLst/>
                <a:uLnTx/>
                <a:uFillTx/>
                <a:cs typeface="Arial"/>
              </a:rPr>
              <a:t>92.3-96.3</a:t>
            </a:r>
            <a:r>
              <a:rPr kumimoji="0" lang="en-US" sz="1800" b="0" i="0" u="none" strike="noStrike" kern="0" cap="none" spc="0" normalizeH="0" baseline="0" noProof="0" dirty="0">
                <a:ln>
                  <a:noFill/>
                </a:ln>
                <a:solidFill>
                  <a:srgbClr val="1A1918"/>
                </a:solidFill>
                <a:effectLst/>
                <a:uLnTx/>
                <a:uFillTx/>
                <a:ea typeface="Verdana"/>
                <a:cs typeface="Arial"/>
              </a:rPr>
              <a:t>) </a:t>
            </a:r>
            <a:endParaRPr kumimoji="0" lang="en-US" sz="1800" b="0" i="0" u="none" strike="noStrike" kern="0" cap="none" spc="0" normalizeH="0" baseline="0" noProof="0" dirty="0">
              <a:ln>
                <a:noFill/>
              </a:ln>
              <a:solidFill>
                <a:srgbClr val="E2DFDA"/>
              </a:solidFill>
              <a:effectLst/>
              <a:uLnTx/>
              <a:uFillTx/>
              <a:cs typeface="Arial"/>
            </a:endParaRPr>
          </a:p>
        </p:txBody>
      </p:sp>
      <p:sp>
        <p:nvSpPr>
          <p:cNvPr id="26" name="TextBox 25">
            <a:extLst>
              <a:ext uri="{FF2B5EF4-FFF2-40B4-BE49-F238E27FC236}">
                <a16:creationId xmlns:a16="http://schemas.microsoft.com/office/drawing/2014/main" id="{89D191EB-F1C3-F162-32C6-4A50159A4FB4}"/>
              </a:ext>
            </a:extLst>
          </p:cNvPr>
          <p:cNvSpPr txBox="1"/>
          <p:nvPr/>
        </p:nvSpPr>
        <p:spPr bwMode="auto">
          <a:xfrm>
            <a:off x="2446681" y="5168759"/>
            <a:ext cx="1381449" cy="523220"/>
          </a:xfrm>
          <a:prstGeom prst="rect">
            <a:avLst/>
          </a:prstGeom>
          <a:noFill/>
        </p:spPr>
        <p:txBody>
          <a:bodyPr wrap="square" rtlCol="0">
            <a:spAutoFit/>
          </a:bodyPr>
          <a:lstStyle/>
          <a:p>
            <a:pPr algn="ctr" defTabSz="685800" eaLnBrk="1" fontAlgn="auto" hangingPunct="1">
              <a:spcBef>
                <a:spcPts val="0"/>
              </a:spcBef>
              <a:spcAft>
                <a:spcPts val="0"/>
              </a:spcAft>
              <a:defRPr/>
            </a:pPr>
            <a:r>
              <a:rPr lang="en-US" sz="1400" kern="0" dirty="0">
                <a:solidFill>
                  <a:srgbClr val="1A1918"/>
                </a:solidFill>
                <a:latin typeface="+mn-lt"/>
                <a:cs typeface="Arial"/>
              </a:rPr>
              <a:t>Run-in</a:t>
            </a:r>
            <a:endParaRPr lang="en-US" sz="1400" b="0" kern="0" dirty="0">
              <a:solidFill>
                <a:srgbClr val="1A1918"/>
              </a:solidFill>
              <a:latin typeface="+mn-lt"/>
              <a:cs typeface="Arial"/>
            </a:endParaRPr>
          </a:p>
          <a:p>
            <a:pPr algn="ctr" defTabSz="685800" eaLnBrk="1" fontAlgn="auto" hangingPunct="1">
              <a:spcBef>
                <a:spcPts val="0"/>
              </a:spcBef>
              <a:spcAft>
                <a:spcPts val="0"/>
              </a:spcAft>
              <a:defRPr/>
            </a:pPr>
            <a:r>
              <a:rPr lang="en-US" sz="1400" kern="0" dirty="0">
                <a:solidFill>
                  <a:srgbClr val="1A1918"/>
                </a:solidFill>
                <a:latin typeface="+mn-lt"/>
                <a:cs typeface="Arial"/>
              </a:rPr>
              <a:t>(n = 24*)</a:t>
            </a:r>
          </a:p>
        </p:txBody>
      </p:sp>
      <p:sp>
        <p:nvSpPr>
          <p:cNvPr id="27" name="TextBox 26">
            <a:extLst>
              <a:ext uri="{FF2B5EF4-FFF2-40B4-BE49-F238E27FC236}">
                <a16:creationId xmlns:a16="http://schemas.microsoft.com/office/drawing/2014/main" id="{B0626E98-772D-8C4D-B403-4841CC01C80B}"/>
              </a:ext>
            </a:extLst>
          </p:cNvPr>
          <p:cNvSpPr txBox="1"/>
          <p:nvPr/>
        </p:nvSpPr>
        <p:spPr bwMode="auto">
          <a:xfrm>
            <a:off x="3804281" y="5168759"/>
            <a:ext cx="1366166" cy="523220"/>
          </a:xfrm>
          <a:prstGeom prst="rect">
            <a:avLst/>
          </a:prstGeom>
          <a:noFill/>
        </p:spPr>
        <p:txBody>
          <a:bodyPr wrap="square" rtlCol="0">
            <a:spAutoFit/>
          </a:bodyPr>
          <a:lstStyle/>
          <a:p>
            <a:pPr algn="ctr" defTabSz="685800" eaLnBrk="1" fontAlgn="auto" hangingPunct="1">
              <a:spcBef>
                <a:spcPts val="0"/>
              </a:spcBef>
              <a:spcAft>
                <a:spcPts val="0"/>
              </a:spcAft>
              <a:defRPr/>
            </a:pPr>
            <a:r>
              <a:rPr lang="en-US" sz="1400" kern="0" dirty="0">
                <a:solidFill>
                  <a:srgbClr val="1A1918"/>
                </a:solidFill>
                <a:latin typeface="+mn-lt"/>
                <a:cs typeface="Arial"/>
              </a:rPr>
              <a:t>Placebo</a:t>
            </a:r>
            <a:endParaRPr lang="en-US" sz="1400" b="0" kern="0" dirty="0">
              <a:solidFill>
                <a:srgbClr val="1A1918"/>
              </a:solidFill>
              <a:latin typeface="+mn-lt"/>
              <a:cs typeface="Arial"/>
            </a:endParaRPr>
          </a:p>
          <a:p>
            <a:pPr algn="ctr" defTabSz="685800" eaLnBrk="1" fontAlgn="auto" hangingPunct="1">
              <a:spcBef>
                <a:spcPts val="0"/>
              </a:spcBef>
              <a:spcAft>
                <a:spcPts val="0"/>
              </a:spcAft>
              <a:defRPr/>
            </a:pPr>
            <a:r>
              <a:rPr lang="en-US" sz="1400" kern="0" dirty="0">
                <a:solidFill>
                  <a:srgbClr val="1A1918"/>
                </a:solidFill>
                <a:latin typeface="+mn-lt"/>
                <a:cs typeface="Arial"/>
              </a:rPr>
              <a:t>(n = 24*)</a:t>
            </a:r>
          </a:p>
        </p:txBody>
      </p:sp>
      <p:sp>
        <p:nvSpPr>
          <p:cNvPr id="28" name="TextBox 27">
            <a:extLst>
              <a:ext uri="{FF2B5EF4-FFF2-40B4-BE49-F238E27FC236}">
                <a16:creationId xmlns:a16="http://schemas.microsoft.com/office/drawing/2014/main" id="{B2BC53BA-F8EA-590A-648F-0DAE65962FD6}"/>
              </a:ext>
            </a:extLst>
          </p:cNvPr>
          <p:cNvSpPr txBox="1"/>
          <p:nvPr/>
        </p:nvSpPr>
        <p:spPr bwMode="auto">
          <a:xfrm rot="16199998">
            <a:off x="251680" y="3747226"/>
            <a:ext cx="3103739" cy="307777"/>
          </a:xfrm>
          <a:prstGeom prst="rect">
            <a:avLst/>
          </a:prstGeom>
          <a:noFill/>
        </p:spPr>
        <p:txBody>
          <a:bodyPr wrap="square" rtlCol="0">
            <a:spAutoFit/>
          </a:bodyPr>
          <a:lstStyle/>
          <a:p>
            <a:pPr algn="ctr" defTabSz="685800" eaLnBrk="1" fontAlgn="auto" hangingPunct="1">
              <a:spcBef>
                <a:spcPts val="0"/>
              </a:spcBef>
              <a:spcAft>
                <a:spcPts val="0"/>
              </a:spcAft>
              <a:defRPr/>
            </a:pPr>
            <a:r>
              <a:rPr lang="en-US" sz="1400" kern="0" dirty="0">
                <a:solidFill>
                  <a:srgbClr val="1A1918"/>
                </a:solidFill>
                <a:latin typeface="+mn-lt"/>
                <a:cs typeface="Arial"/>
              </a:rPr>
              <a:t>Mean (95% CI) Monthly Attack Rate</a:t>
            </a:r>
          </a:p>
        </p:txBody>
      </p:sp>
      <p:sp>
        <p:nvSpPr>
          <p:cNvPr id="29" name="Arrow: Down 28">
            <a:extLst>
              <a:ext uri="{FF2B5EF4-FFF2-40B4-BE49-F238E27FC236}">
                <a16:creationId xmlns:a16="http://schemas.microsoft.com/office/drawing/2014/main" id="{38EFEEA1-8D20-132B-C669-47F7BC3E9731}"/>
              </a:ext>
            </a:extLst>
          </p:cNvPr>
          <p:cNvSpPr/>
          <p:nvPr/>
        </p:nvSpPr>
        <p:spPr bwMode="auto">
          <a:xfrm>
            <a:off x="8189380" y="2826254"/>
            <a:ext cx="404309" cy="1701426"/>
          </a:xfrm>
          <a:prstGeom prst="downArrow">
            <a:avLst>
              <a:gd name="adj1" fmla="val 50000"/>
              <a:gd name="adj2" fmla="val 50000"/>
            </a:avLst>
          </a:prstGeom>
          <a:solidFill>
            <a:schemeClr val="accent5">
              <a:alpha val="52000"/>
            </a:schemeClr>
          </a:solidFill>
          <a:ln w="12700"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dirty="0">
              <a:ln>
                <a:noFill/>
              </a:ln>
              <a:solidFill>
                <a:srgbClr val="E2DFDA"/>
              </a:solidFill>
              <a:effectLst/>
              <a:uLnTx/>
              <a:uFillTx/>
              <a:latin typeface="+mn-lt"/>
              <a:cs typeface="Arial"/>
            </a:endParaRPr>
          </a:p>
        </p:txBody>
      </p:sp>
      <p:cxnSp>
        <p:nvCxnSpPr>
          <p:cNvPr id="30" name="Straight Connector 29">
            <a:extLst>
              <a:ext uri="{FF2B5EF4-FFF2-40B4-BE49-F238E27FC236}">
                <a16:creationId xmlns:a16="http://schemas.microsoft.com/office/drawing/2014/main" id="{E0B02CDD-04EE-CE36-2767-B2BC21D77432}"/>
              </a:ext>
            </a:extLst>
          </p:cNvPr>
          <p:cNvCxnSpPr>
            <a:cxnSpLocks/>
          </p:cNvCxnSpPr>
          <p:nvPr/>
        </p:nvCxnSpPr>
        <p:spPr bwMode="auto">
          <a:xfrm>
            <a:off x="6653384" y="2826254"/>
            <a:ext cx="1771480" cy="0"/>
          </a:xfrm>
          <a:prstGeom prst="line">
            <a:avLst/>
          </a:prstGeom>
          <a:noFill/>
          <a:ln w="28575" cap="flat" cmpd="sng" algn="ctr">
            <a:solidFill>
              <a:schemeClr val="tx2">
                <a:lumMod val="90000"/>
              </a:schemeClr>
            </a:solidFill>
            <a:prstDash val="dash"/>
            <a:miter lim="800000"/>
          </a:ln>
          <a:effectLst/>
        </p:spPr>
      </p:cxnSp>
      <p:sp>
        <p:nvSpPr>
          <p:cNvPr id="32" name="TextBox 31">
            <a:extLst>
              <a:ext uri="{FF2B5EF4-FFF2-40B4-BE49-F238E27FC236}">
                <a16:creationId xmlns:a16="http://schemas.microsoft.com/office/drawing/2014/main" id="{9C062CF2-A3A6-BEC4-8B03-92C8B2F0F737}"/>
              </a:ext>
            </a:extLst>
          </p:cNvPr>
          <p:cNvSpPr txBox="1"/>
          <p:nvPr/>
        </p:nvSpPr>
        <p:spPr bwMode="auto">
          <a:xfrm rot="16199998">
            <a:off x="4266001" y="3709702"/>
            <a:ext cx="2997055" cy="307777"/>
          </a:xfrm>
          <a:prstGeom prst="rect">
            <a:avLst/>
          </a:prstGeom>
          <a:noFill/>
        </p:spPr>
        <p:txBody>
          <a:bodyPr wrap="square" rtlCol="0">
            <a:spAutoFit/>
          </a:bodyPr>
          <a:lstStyle/>
          <a:p>
            <a:pPr algn="ctr" defTabSz="685800" eaLnBrk="1" fontAlgn="auto" hangingPunct="1">
              <a:spcBef>
                <a:spcPts val="0"/>
              </a:spcBef>
              <a:spcAft>
                <a:spcPts val="0"/>
              </a:spcAft>
              <a:defRPr/>
            </a:pPr>
            <a:r>
              <a:rPr lang="en-US" sz="1400" kern="0" dirty="0">
                <a:solidFill>
                  <a:srgbClr val="1A1918"/>
                </a:solidFill>
                <a:latin typeface="+mn-lt"/>
                <a:cs typeface="Arial"/>
              </a:rPr>
              <a:t>Mean (95% CI) Monthly Attack Rate</a:t>
            </a:r>
          </a:p>
        </p:txBody>
      </p:sp>
      <p:sp>
        <p:nvSpPr>
          <p:cNvPr id="5" name="TextBox 4">
            <a:extLst>
              <a:ext uri="{FF2B5EF4-FFF2-40B4-BE49-F238E27FC236}">
                <a16:creationId xmlns:a16="http://schemas.microsoft.com/office/drawing/2014/main" id="{B0C696DD-EF13-C6D7-342C-5E1EC147E1A6}"/>
              </a:ext>
            </a:extLst>
          </p:cNvPr>
          <p:cNvSpPr txBox="1"/>
          <p:nvPr/>
        </p:nvSpPr>
        <p:spPr bwMode="auto">
          <a:xfrm>
            <a:off x="655365" y="5952146"/>
            <a:ext cx="752847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spcBef>
                <a:spcPct val="50000"/>
              </a:spcBef>
            </a:pPr>
            <a:r>
              <a:rPr lang="en-US" sz="1400" b="0" dirty="0">
                <a:solidFill>
                  <a:schemeClr val="bg1"/>
                </a:solidFill>
                <a:latin typeface="Calibri" panose="020F0502020204030204" pitchFamily="34" charset="0"/>
              </a:rPr>
              <a:t>*1 patient on placebo arm excluded from efficacy analysis due to receiving treatment for &lt;30 days.</a:t>
            </a:r>
          </a:p>
        </p:txBody>
      </p:sp>
      <p:sp>
        <p:nvSpPr>
          <p:cNvPr id="35" name="Rectangle 34">
            <a:extLst>
              <a:ext uri="{FF2B5EF4-FFF2-40B4-BE49-F238E27FC236}">
                <a16:creationId xmlns:a16="http://schemas.microsoft.com/office/drawing/2014/main" id="{BB518AA8-5606-3DA9-061B-B638E0F765BE}"/>
              </a:ext>
            </a:extLst>
          </p:cNvPr>
          <p:cNvSpPr/>
          <p:nvPr/>
        </p:nvSpPr>
        <p:spPr bwMode="auto">
          <a:xfrm>
            <a:off x="2019896" y="2421264"/>
            <a:ext cx="316139" cy="2849236"/>
          </a:xfrm>
          <a:prstGeom prst="rect">
            <a:avLst/>
          </a:prstGeom>
          <a:solidFill>
            <a:schemeClr val="tx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8" name="Group 7">
            <a:extLst>
              <a:ext uri="{FF2B5EF4-FFF2-40B4-BE49-F238E27FC236}">
                <a16:creationId xmlns:a16="http://schemas.microsoft.com/office/drawing/2014/main" id="{DE2EE2A9-8AAF-6B1A-E99D-D9FD5D795C89}"/>
              </a:ext>
            </a:extLst>
          </p:cNvPr>
          <p:cNvGrpSpPr/>
          <p:nvPr/>
        </p:nvGrpSpPr>
        <p:grpSpPr>
          <a:xfrm>
            <a:off x="2020234" y="2380921"/>
            <a:ext cx="412292" cy="2883229"/>
            <a:chOff x="2017934" y="2330238"/>
            <a:chExt cx="412292" cy="4000341"/>
          </a:xfrm>
        </p:grpSpPr>
        <p:sp>
          <p:nvSpPr>
            <p:cNvPr id="9" name="TextBox 8">
              <a:extLst>
                <a:ext uri="{FF2B5EF4-FFF2-40B4-BE49-F238E27FC236}">
                  <a16:creationId xmlns:a16="http://schemas.microsoft.com/office/drawing/2014/main" id="{AC779B50-0456-6212-B34C-68698039A646}"/>
                </a:ext>
              </a:extLst>
            </p:cNvPr>
            <p:cNvSpPr txBox="1"/>
            <p:nvPr/>
          </p:nvSpPr>
          <p:spPr bwMode="auto">
            <a:xfrm>
              <a:off x="2017934" y="2795592"/>
              <a:ext cx="412292" cy="362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3.5</a:t>
              </a:r>
            </a:p>
          </p:txBody>
        </p:sp>
        <p:sp>
          <p:nvSpPr>
            <p:cNvPr id="10" name="TextBox 9">
              <a:extLst>
                <a:ext uri="{FF2B5EF4-FFF2-40B4-BE49-F238E27FC236}">
                  <a16:creationId xmlns:a16="http://schemas.microsoft.com/office/drawing/2014/main" id="{3B864107-7C6A-CE9B-D5F0-AB9EA6CC8B0D}"/>
                </a:ext>
              </a:extLst>
            </p:cNvPr>
            <p:cNvSpPr txBox="1"/>
            <p:nvPr/>
          </p:nvSpPr>
          <p:spPr bwMode="auto">
            <a:xfrm>
              <a:off x="2017934" y="3259839"/>
              <a:ext cx="412292" cy="362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3.0</a:t>
              </a:r>
            </a:p>
          </p:txBody>
        </p:sp>
        <p:sp>
          <p:nvSpPr>
            <p:cNvPr id="11" name="TextBox 10">
              <a:extLst>
                <a:ext uri="{FF2B5EF4-FFF2-40B4-BE49-F238E27FC236}">
                  <a16:creationId xmlns:a16="http://schemas.microsoft.com/office/drawing/2014/main" id="{97506E51-48E3-65CE-B97F-44DC95315AEB}"/>
                </a:ext>
              </a:extLst>
            </p:cNvPr>
            <p:cNvSpPr txBox="1"/>
            <p:nvPr/>
          </p:nvSpPr>
          <p:spPr bwMode="auto">
            <a:xfrm>
              <a:off x="2017934" y="3741708"/>
              <a:ext cx="412292" cy="362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2.5</a:t>
              </a:r>
            </a:p>
          </p:txBody>
        </p:sp>
        <p:sp>
          <p:nvSpPr>
            <p:cNvPr id="12" name="TextBox 11">
              <a:extLst>
                <a:ext uri="{FF2B5EF4-FFF2-40B4-BE49-F238E27FC236}">
                  <a16:creationId xmlns:a16="http://schemas.microsoft.com/office/drawing/2014/main" id="{FA60858D-D87A-F3EB-B69F-97B4B9C262EB}"/>
                </a:ext>
              </a:extLst>
            </p:cNvPr>
            <p:cNvSpPr txBox="1"/>
            <p:nvPr/>
          </p:nvSpPr>
          <p:spPr bwMode="auto">
            <a:xfrm>
              <a:off x="2017934" y="4197143"/>
              <a:ext cx="412292" cy="362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13" name="TextBox 12">
              <a:extLst>
                <a:ext uri="{FF2B5EF4-FFF2-40B4-BE49-F238E27FC236}">
                  <a16:creationId xmlns:a16="http://schemas.microsoft.com/office/drawing/2014/main" id="{0130FA2C-A5DC-A658-F9A7-97BFAF34E315}"/>
                </a:ext>
              </a:extLst>
            </p:cNvPr>
            <p:cNvSpPr txBox="1"/>
            <p:nvPr/>
          </p:nvSpPr>
          <p:spPr bwMode="auto">
            <a:xfrm>
              <a:off x="2017934" y="4652580"/>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1.5</a:t>
              </a:r>
            </a:p>
          </p:txBody>
        </p:sp>
        <p:sp>
          <p:nvSpPr>
            <p:cNvPr id="14" name="TextBox 13">
              <a:extLst>
                <a:ext uri="{FF2B5EF4-FFF2-40B4-BE49-F238E27FC236}">
                  <a16:creationId xmlns:a16="http://schemas.microsoft.com/office/drawing/2014/main" id="{29F10705-A412-78D4-F333-13EF2A4661E3}"/>
                </a:ext>
              </a:extLst>
            </p:cNvPr>
            <p:cNvSpPr txBox="1"/>
            <p:nvPr/>
          </p:nvSpPr>
          <p:spPr bwMode="auto">
            <a:xfrm>
              <a:off x="2017934" y="5108016"/>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p>
          </p:txBody>
        </p:sp>
        <p:sp>
          <p:nvSpPr>
            <p:cNvPr id="31" name="TextBox 30">
              <a:extLst>
                <a:ext uri="{FF2B5EF4-FFF2-40B4-BE49-F238E27FC236}">
                  <a16:creationId xmlns:a16="http://schemas.microsoft.com/office/drawing/2014/main" id="{39C1FDD9-0449-9523-9CD5-C50CBDC1302B}"/>
                </a:ext>
              </a:extLst>
            </p:cNvPr>
            <p:cNvSpPr txBox="1"/>
            <p:nvPr/>
          </p:nvSpPr>
          <p:spPr bwMode="auto">
            <a:xfrm>
              <a:off x="2017934" y="5503461"/>
              <a:ext cx="412292" cy="362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0.5</a:t>
              </a:r>
            </a:p>
          </p:txBody>
        </p:sp>
        <p:sp>
          <p:nvSpPr>
            <p:cNvPr id="33" name="TextBox 32">
              <a:extLst>
                <a:ext uri="{FF2B5EF4-FFF2-40B4-BE49-F238E27FC236}">
                  <a16:creationId xmlns:a16="http://schemas.microsoft.com/office/drawing/2014/main" id="{CA617591-1B18-AB43-252A-7BBC694B2836}"/>
                </a:ext>
              </a:extLst>
            </p:cNvPr>
            <p:cNvSpPr txBox="1"/>
            <p:nvPr/>
          </p:nvSpPr>
          <p:spPr bwMode="auto">
            <a:xfrm>
              <a:off x="2154189" y="5967708"/>
              <a:ext cx="276037" cy="362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34" name="TextBox 33">
              <a:extLst>
                <a:ext uri="{FF2B5EF4-FFF2-40B4-BE49-F238E27FC236}">
                  <a16:creationId xmlns:a16="http://schemas.microsoft.com/office/drawing/2014/main" id="{BB9F1A16-ED6B-6939-6FB5-1047CE01E596}"/>
                </a:ext>
              </a:extLst>
            </p:cNvPr>
            <p:cNvSpPr txBox="1"/>
            <p:nvPr/>
          </p:nvSpPr>
          <p:spPr bwMode="auto">
            <a:xfrm>
              <a:off x="2017934" y="2330238"/>
              <a:ext cx="412292" cy="425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grpSp>
      <p:sp>
        <p:nvSpPr>
          <p:cNvPr id="50" name="Rectangle 49">
            <a:extLst>
              <a:ext uri="{FF2B5EF4-FFF2-40B4-BE49-F238E27FC236}">
                <a16:creationId xmlns:a16="http://schemas.microsoft.com/office/drawing/2014/main" id="{C56DD325-03D7-0A05-BEF5-6ADDD8222ED2}"/>
              </a:ext>
            </a:extLst>
          </p:cNvPr>
          <p:cNvSpPr/>
          <p:nvPr/>
        </p:nvSpPr>
        <p:spPr bwMode="auto">
          <a:xfrm>
            <a:off x="5918418" y="2390812"/>
            <a:ext cx="341223" cy="2879688"/>
          </a:xfrm>
          <a:prstGeom prst="rect">
            <a:avLst/>
          </a:prstGeom>
          <a:solidFill>
            <a:schemeClr val="tx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36" name="Group 35">
            <a:extLst>
              <a:ext uri="{FF2B5EF4-FFF2-40B4-BE49-F238E27FC236}">
                <a16:creationId xmlns:a16="http://schemas.microsoft.com/office/drawing/2014/main" id="{61503009-0B01-1FB8-A67B-65903BE60028}"/>
              </a:ext>
            </a:extLst>
          </p:cNvPr>
          <p:cNvGrpSpPr/>
          <p:nvPr/>
        </p:nvGrpSpPr>
        <p:grpSpPr>
          <a:xfrm>
            <a:off x="5940741" y="2380921"/>
            <a:ext cx="412292" cy="2883229"/>
            <a:chOff x="2017934" y="2330238"/>
            <a:chExt cx="412292" cy="4000341"/>
          </a:xfrm>
        </p:grpSpPr>
        <p:sp>
          <p:nvSpPr>
            <p:cNvPr id="37" name="TextBox 36">
              <a:extLst>
                <a:ext uri="{FF2B5EF4-FFF2-40B4-BE49-F238E27FC236}">
                  <a16:creationId xmlns:a16="http://schemas.microsoft.com/office/drawing/2014/main" id="{2D1F9F56-F343-8A9A-C1C3-A7A8351686AB}"/>
                </a:ext>
              </a:extLst>
            </p:cNvPr>
            <p:cNvSpPr txBox="1"/>
            <p:nvPr/>
          </p:nvSpPr>
          <p:spPr bwMode="auto">
            <a:xfrm>
              <a:off x="2017934" y="2795592"/>
              <a:ext cx="412292" cy="362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3.5</a:t>
              </a:r>
            </a:p>
          </p:txBody>
        </p:sp>
        <p:sp>
          <p:nvSpPr>
            <p:cNvPr id="38" name="TextBox 37">
              <a:extLst>
                <a:ext uri="{FF2B5EF4-FFF2-40B4-BE49-F238E27FC236}">
                  <a16:creationId xmlns:a16="http://schemas.microsoft.com/office/drawing/2014/main" id="{49F65607-6981-7476-8406-8F111C65F7D3}"/>
                </a:ext>
              </a:extLst>
            </p:cNvPr>
            <p:cNvSpPr txBox="1"/>
            <p:nvPr/>
          </p:nvSpPr>
          <p:spPr bwMode="auto">
            <a:xfrm>
              <a:off x="2017934" y="3259839"/>
              <a:ext cx="412292" cy="362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3.0</a:t>
              </a:r>
            </a:p>
          </p:txBody>
        </p:sp>
        <p:sp>
          <p:nvSpPr>
            <p:cNvPr id="39" name="TextBox 38">
              <a:extLst>
                <a:ext uri="{FF2B5EF4-FFF2-40B4-BE49-F238E27FC236}">
                  <a16:creationId xmlns:a16="http://schemas.microsoft.com/office/drawing/2014/main" id="{75411C2F-A91F-607D-5486-ECA2D98644D9}"/>
                </a:ext>
              </a:extLst>
            </p:cNvPr>
            <p:cNvSpPr txBox="1"/>
            <p:nvPr/>
          </p:nvSpPr>
          <p:spPr bwMode="auto">
            <a:xfrm>
              <a:off x="2017934" y="3741708"/>
              <a:ext cx="412292" cy="362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2.5</a:t>
              </a:r>
            </a:p>
          </p:txBody>
        </p:sp>
        <p:sp>
          <p:nvSpPr>
            <p:cNvPr id="40" name="TextBox 39">
              <a:extLst>
                <a:ext uri="{FF2B5EF4-FFF2-40B4-BE49-F238E27FC236}">
                  <a16:creationId xmlns:a16="http://schemas.microsoft.com/office/drawing/2014/main" id="{E5F78323-89AE-F9BC-64EF-A4F451401BF5}"/>
                </a:ext>
              </a:extLst>
            </p:cNvPr>
            <p:cNvSpPr txBox="1"/>
            <p:nvPr/>
          </p:nvSpPr>
          <p:spPr bwMode="auto">
            <a:xfrm>
              <a:off x="2017934" y="4197143"/>
              <a:ext cx="412292" cy="362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41" name="TextBox 40">
              <a:extLst>
                <a:ext uri="{FF2B5EF4-FFF2-40B4-BE49-F238E27FC236}">
                  <a16:creationId xmlns:a16="http://schemas.microsoft.com/office/drawing/2014/main" id="{CF395E1E-53C5-A80E-1A8A-AB33FBAF76C3}"/>
                </a:ext>
              </a:extLst>
            </p:cNvPr>
            <p:cNvSpPr txBox="1"/>
            <p:nvPr/>
          </p:nvSpPr>
          <p:spPr bwMode="auto">
            <a:xfrm>
              <a:off x="2017934" y="4652580"/>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1.5</a:t>
              </a:r>
            </a:p>
          </p:txBody>
        </p:sp>
        <p:sp>
          <p:nvSpPr>
            <p:cNvPr id="42" name="TextBox 41">
              <a:extLst>
                <a:ext uri="{FF2B5EF4-FFF2-40B4-BE49-F238E27FC236}">
                  <a16:creationId xmlns:a16="http://schemas.microsoft.com/office/drawing/2014/main" id="{9B5D2B0F-36A0-E54A-32B2-13E65C08ED7B}"/>
                </a:ext>
              </a:extLst>
            </p:cNvPr>
            <p:cNvSpPr txBox="1"/>
            <p:nvPr/>
          </p:nvSpPr>
          <p:spPr bwMode="auto">
            <a:xfrm>
              <a:off x="2017934" y="5108016"/>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p>
          </p:txBody>
        </p:sp>
        <p:sp>
          <p:nvSpPr>
            <p:cNvPr id="43" name="TextBox 42">
              <a:extLst>
                <a:ext uri="{FF2B5EF4-FFF2-40B4-BE49-F238E27FC236}">
                  <a16:creationId xmlns:a16="http://schemas.microsoft.com/office/drawing/2014/main" id="{3F4AB121-A5CB-D61C-F5BE-151B77FDECD0}"/>
                </a:ext>
              </a:extLst>
            </p:cNvPr>
            <p:cNvSpPr txBox="1"/>
            <p:nvPr/>
          </p:nvSpPr>
          <p:spPr bwMode="auto">
            <a:xfrm>
              <a:off x="2017934" y="5503461"/>
              <a:ext cx="412292" cy="362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0.5</a:t>
              </a:r>
            </a:p>
          </p:txBody>
        </p:sp>
        <p:sp>
          <p:nvSpPr>
            <p:cNvPr id="44" name="TextBox 43">
              <a:extLst>
                <a:ext uri="{FF2B5EF4-FFF2-40B4-BE49-F238E27FC236}">
                  <a16:creationId xmlns:a16="http://schemas.microsoft.com/office/drawing/2014/main" id="{682255A5-A03D-7DAF-225D-D69B01D946BE}"/>
                </a:ext>
              </a:extLst>
            </p:cNvPr>
            <p:cNvSpPr txBox="1"/>
            <p:nvPr/>
          </p:nvSpPr>
          <p:spPr bwMode="auto">
            <a:xfrm>
              <a:off x="2154189" y="5967708"/>
              <a:ext cx="276037" cy="362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45" name="TextBox 44">
              <a:extLst>
                <a:ext uri="{FF2B5EF4-FFF2-40B4-BE49-F238E27FC236}">
                  <a16:creationId xmlns:a16="http://schemas.microsoft.com/office/drawing/2014/main" id="{7DA5AA81-81CB-C831-1FD1-28251D6B0C45}"/>
                </a:ext>
              </a:extLst>
            </p:cNvPr>
            <p:cNvSpPr txBox="1"/>
            <p:nvPr/>
          </p:nvSpPr>
          <p:spPr bwMode="auto">
            <a:xfrm>
              <a:off x="2017934" y="2330238"/>
              <a:ext cx="412292" cy="425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grpSp>
    </p:spTree>
    <p:extLst>
      <p:ext uri="{BB962C8B-B14F-4D97-AF65-F5344CB8AC3E}">
        <p14:creationId xmlns:p14="http://schemas.microsoft.com/office/powerpoint/2010/main" val="36845083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49FCB1-F3E6-4627-35D6-1468C62DCE3D}"/>
              </a:ext>
            </a:extLst>
          </p:cNvPr>
          <p:cNvSpPr>
            <a:spLocks noGrp="1"/>
          </p:cNvSpPr>
          <p:nvPr>
            <p:ph type="title"/>
          </p:nvPr>
        </p:nvSpPr>
        <p:spPr/>
        <p:txBody>
          <a:bodyPr/>
          <a:lstStyle/>
          <a:p>
            <a:r>
              <a:rPr lang="en-US" dirty="0"/>
              <a:t>Garadacimab Efficacy: Time to First HAE Attack</a:t>
            </a:r>
          </a:p>
        </p:txBody>
      </p:sp>
      <p:sp>
        <p:nvSpPr>
          <p:cNvPr id="3" name="Content Placeholder 2">
            <a:extLst>
              <a:ext uri="{FF2B5EF4-FFF2-40B4-BE49-F238E27FC236}">
                <a16:creationId xmlns:a16="http://schemas.microsoft.com/office/drawing/2014/main" id="{46B046F9-CEA8-E1DE-0244-2BD043C1BC84}"/>
              </a:ext>
            </a:extLst>
          </p:cNvPr>
          <p:cNvSpPr>
            <a:spLocks noGrp="1"/>
          </p:cNvSpPr>
          <p:nvPr>
            <p:ph idx="1"/>
          </p:nvPr>
        </p:nvSpPr>
        <p:spPr/>
        <p:txBody>
          <a:bodyPr/>
          <a:lstStyle/>
          <a:p>
            <a:r>
              <a:rPr lang="en-US" dirty="0"/>
              <a:t>Median garadacimab exposure: 1.2 yr (n = 164)</a:t>
            </a:r>
          </a:p>
          <a:p>
            <a:endParaRPr lang="en-US" dirty="0"/>
          </a:p>
        </p:txBody>
      </p:sp>
      <p:sp>
        <p:nvSpPr>
          <p:cNvPr id="4" name="Text Box 11">
            <a:extLst>
              <a:ext uri="{FF2B5EF4-FFF2-40B4-BE49-F238E27FC236}">
                <a16:creationId xmlns:a16="http://schemas.microsoft.com/office/drawing/2014/main" id="{AF98F3FF-3663-69ED-96AC-C70462CA546F}"/>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Craig. AAAAI 2024. Abstr 789. NCT04739059. Reproduced with permission. </a:t>
            </a:r>
          </a:p>
        </p:txBody>
      </p:sp>
      <p:grpSp>
        <p:nvGrpSpPr>
          <p:cNvPr id="313" name="Group 312">
            <a:extLst>
              <a:ext uri="{FF2B5EF4-FFF2-40B4-BE49-F238E27FC236}">
                <a16:creationId xmlns:a16="http://schemas.microsoft.com/office/drawing/2014/main" id="{C94E84D4-135B-1A43-0A17-5D07278E562A}"/>
              </a:ext>
            </a:extLst>
          </p:cNvPr>
          <p:cNvGrpSpPr/>
          <p:nvPr/>
        </p:nvGrpSpPr>
        <p:grpSpPr>
          <a:xfrm>
            <a:off x="637705" y="2070461"/>
            <a:ext cx="11116503" cy="3672960"/>
            <a:chOff x="637705" y="2070461"/>
            <a:chExt cx="11116503" cy="3672960"/>
          </a:xfrm>
        </p:grpSpPr>
        <p:graphicFrame>
          <p:nvGraphicFramePr>
            <p:cNvPr id="6" name="Chart 5">
              <a:extLst>
                <a:ext uri="{FF2B5EF4-FFF2-40B4-BE49-F238E27FC236}">
                  <a16:creationId xmlns:a16="http://schemas.microsoft.com/office/drawing/2014/main" id="{66977674-5E59-6C53-C50B-DDBF6155D9D4}"/>
                </a:ext>
              </a:extLst>
            </p:cNvPr>
            <p:cNvGraphicFramePr>
              <a:graphicFrameLocks/>
            </p:cNvGraphicFramePr>
            <p:nvPr/>
          </p:nvGraphicFramePr>
          <p:xfrm>
            <a:off x="637705" y="3984286"/>
            <a:ext cx="11116503" cy="1737493"/>
          </p:xfrm>
          <a:graphic>
            <a:graphicData uri="http://schemas.openxmlformats.org/drawingml/2006/chart">
              <c:chart xmlns:c="http://schemas.openxmlformats.org/drawingml/2006/chart" xmlns:r="http://schemas.openxmlformats.org/officeDocument/2006/relationships" r:id="rId3"/>
            </a:graphicData>
          </a:graphic>
        </p:graphicFrame>
        <p:sp>
          <p:nvSpPr>
            <p:cNvPr id="7" name="Rectangle 6">
              <a:extLst>
                <a:ext uri="{FF2B5EF4-FFF2-40B4-BE49-F238E27FC236}">
                  <a16:creationId xmlns:a16="http://schemas.microsoft.com/office/drawing/2014/main" id="{D35ACAF2-DA30-3E65-9A6F-41098750FBD5}"/>
                </a:ext>
              </a:extLst>
            </p:cNvPr>
            <p:cNvSpPr/>
            <p:nvPr/>
          </p:nvSpPr>
          <p:spPr bwMode="auto">
            <a:xfrm>
              <a:off x="3231065" y="4732815"/>
              <a:ext cx="4491337" cy="475739"/>
            </a:xfrm>
            <a:prstGeom prst="rect">
              <a:avLst/>
            </a:prstGeom>
            <a:noFill/>
            <a:ln w="28575"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r>
                <a:rPr kumimoji="0" lang="en-US" sz="1400" i="0" u="none" strike="noStrike" kern="0" cap="none" spc="0" normalizeH="0" baseline="0" noProof="0" dirty="0">
                  <a:ln>
                    <a:noFill/>
                  </a:ln>
                  <a:solidFill>
                    <a:schemeClr val="accent3"/>
                  </a:solidFill>
                  <a:effectLst/>
                  <a:uLnTx/>
                  <a:uFillTx/>
                  <a:latin typeface="+mn-lt"/>
                  <a:cs typeface="Arial"/>
                </a:rPr>
                <a:t>Median (IQR) time to first attack:</a:t>
              </a:r>
              <a:br>
                <a:rPr kumimoji="0" lang="en-US" sz="1400" i="0" u="none" strike="noStrike" kern="0" cap="none" spc="0" normalizeH="0" baseline="0" noProof="0" dirty="0">
                  <a:ln>
                    <a:noFill/>
                  </a:ln>
                  <a:solidFill>
                    <a:schemeClr val="accent3"/>
                  </a:solidFill>
                  <a:effectLst/>
                  <a:uLnTx/>
                  <a:uFillTx/>
                  <a:latin typeface="+mn-lt"/>
                  <a:cs typeface="Arial"/>
                </a:rPr>
              </a:br>
              <a:r>
                <a:rPr kumimoji="0" lang="en-US" sz="1400" i="0" u="none" strike="noStrike" kern="0" cap="none" spc="0" normalizeH="0" baseline="0" noProof="0" dirty="0">
                  <a:ln>
                    <a:noFill/>
                  </a:ln>
                  <a:solidFill>
                    <a:schemeClr val="accent3"/>
                  </a:solidFill>
                  <a:effectLst/>
                  <a:uLnTx/>
                  <a:uFillTx/>
                  <a:latin typeface="+mn-lt"/>
                  <a:cs typeface="Arial"/>
                </a:rPr>
                <a:t>0.03 (0.01-0.05) yr = 11 (5-17) days</a:t>
              </a:r>
            </a:p>
          </p:txBody>
        </p:sp>
        <p:sp>
          <p:nvSpPr>
            <p:cNvPr id="8" name="Rectangle 7">
              <a:extLst>
                <a:ext uri="{FF2B5EF4-FFF2-40B4-BE49-F238E27FC236}">
                  <a16:creationId xmlns:a16="http://schemas.microsoft.com/office/drawing/2014/main" id="{DD7F5ABA-9A3B-63BD-0B92-8719BC231C6B}"/>
                </a:ext>
              </a:extLst>
            </p:cNvPr>
            <p:cNvSpPr/>
            <p:nvPr/>
          </p:nvSpPr>
          <p:spPr bwMode="auto">
            <a:xfrm>
              <a:off x="7053195" y="3906219"/>
              <a:ext cx="4069888" cy="475739"/>
            </a:xfrm>
            <a:prstGeom prst="rect">
              <a:avLst/>
            </a:prstGeom>
            <a:noFill/>
            <a:ln w="28575"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r>
                <a:rPr kumimoji="0" lang="en-US" sz="1400" i="0" u="none" strike="noStrike" kern="0" cap="none" spc="0" normalizeH="0" baseline="0" noProof="0" dirty="0">
                  <a:ln>
                    <a:noFill/>
                  </a:ln>
                  <a:solidFill>
                    <a:schemeClr val="accent1"/>
                  </a:solidFill>
                  <a:effectLst/>
                  <a:uLnTx/>
                  <a:uFillTx/>
                  <a:latin typeface="+mn-lt"/>
                  <a:cs typeface="Arial"/>
                </a:rPr>
                <a:t>Median (IQR) time to first attack: </a:t>
              </a:r>
              <a:br>
                <a:rPr kumimoji="0" lang="en-US" sz="1400" i="0" u="none" strike="noStrike" kern="0" cap="none" spc="0" normalizeH="0" baseline="0" noProof="0" dirty="0">
                  <a:ln>
                    <a:noFill/>
                  </a:ln>
                  <a:solidFill>
                    <a:schemeClr val="accent1"/>
                  </a:solidFill>
                  <a:effectLst/>
                  <a:uLnTx/>
                  <a:uFillTx/>
                  <a:latin typeface="+mn-lt"/>
                  <a:cs typeface="Arial"/>
                </a:rPr>
              </a:br>
              <a:r>
                <a:rPr kumimoji="0" lang="en-US" sz="1400" i="0" u="none" strike="noStrike" kern="0" cap="none" spc="0" normalizeH="0" baseline="0" noProof="0" dirty="0">
                  <a:ln>
                    <a:noFill/>
                  </a:ln>
                  <a:solidFill>
                    <a:schemeClr val="accent1"/>
                  </a:solidFill>
                  <a:effectLst/>
                  <a:uLnTx/>
                  <a:uFillTx/>
                  <a:latin typeface="+mn-lt"/>
                  <a:cs typeface="Arial"/>
                </a:rPr>
                <a:t>&gt;1.9 (0.2-NE) yr</a:t>
              </a:r>
              <a:r>
                <a:rPr kumimoji="0" lang="en-US" sz="1400" i="0" u="none" strike="noStrike" kern="0" cap="none" spc="0" normalizeH="0" baseline="30000" noProof="0" dirty="0">
                  <a:ln>
                    <a:noFill/>
                  </a:ln>
                  <a:solidFill>
                    <a:schemeClr val="accent1"/>
                  </a:solidFill>
                  <a:effectLst/>
                  <a:uLnTx/>
                  <a:uFillTx/>
                  <a:latin typeface="+mn-lt"/>
                  <a:cs typeface="Arial"/>
                </a:rPr>
                <a:t>†</a:t>
              </a:r>
              <a:endParaRPr kumimoji="0" lang="en-US" sz="1400" i="0" u="none" strike="noStrike" kern="0" cap="none" spc="0" normalizeH="0" baseline="0" noProof="0" dirty="0">
                <a:ln>
                  <a:noFill/>
                </a:ln>
                <a:solidFill>
                  <a:schemeClr val="accent1"/>
                </a:solidFill>
                <a:effectLst/>
                <a:uLnTx/>
                <a:uFillTx/>
                <a:latin typeface="+mn-lt"/>
                <a:cs typeface="Arial"/>
              </a:endParaRPr>
            </a:p>
          </p:txBody>
        </p:sp>
        <p:sp>
          <p:nvSpPr>
            <p:cNvPr id="9" name="TextBox 8">
              <a:extLst>
                <a:ext uri="{FF2B5EF4-FFF2-40B4-BE49-F238E27FC236}">
                  <a16:creationId xmlns:a16="http://schemas.microsoft.com/office/drawing/2014/main" id="{C042B240-F35B-8434-E4AB-B15A0DD8B25C}"/>
                </a:ext>
              </a:extLst>
            </p:cNvPr>
            <p:cNvSpPr txBox="1"/>
            <p:nvPr/>
          </p:nvSpPr>
          <p:spPr bwMode="auto">
            <a:xfrm>
              <a:off x="1223914" y="2070461"/>
              <a:ext cx="9714066" cy="369332"/>
            </a:xfrm>
            <a:prstGeom prst="rect">
              <a:avLst/>
            </a:prstGeom>
            <a:noFill/>
          </p:spPr>
          <p:txBody>
            <a:bodyPr wrap="square" rtlCol="0">
              <a:spAutoFit/>
            </a:bodyPr>
            <a:lstStyle/>
            <a:p>
              <a:pPr marL="0" marR="0" lvl="0" indent="0" algn="ctr" defTabSz="914377" eaLnBrk="1" fontAlgn="auto" latinLnBrk="0" hangingPunct="1">
                <a:lnSpc>
                  <a:spcPct val="100000"/>
                </a:lnSpc>
                <a:spcBef>
                  <a:spcPts val="0"/>
                </a:spcBef>
                <a:spcAft>
                  <a:spcPts val="0"/>
                </a:spcAft>
                <a:buClrTx/>
                <a:buSzTx/>
                <a:buFontTx/>
                <a:buNone/>
                <a:tabLst/>
                <a:defRPr/>
              </a:pPr>
              <a:r>
                <a:rPr kumimoji="0" lang="en-US" i="0" u="none" strike="noStrike" kern="0" cap="none" spc="0" normalizeH="0" baseline="0" noProof="0" dirty="0">
                  <a:ln>
                    <a:noFill/>
                  </a:ln>
                  <a:solidFill>
                    <a:srgbClr val="1A1918"/>
                  </a:solidFill>
                  <a:effectLst/>
                  <a:uLnTx/>
                  <a:uFillTx/>
                  <a:latin typeface="+mn-lt"/>
                  <a:cs typeface="Arial"/>
                </a:rPr>
                <a:t>Time to First HAE Attack</a:t>
              </a:r>
            </a:p>
          </p:txBody>
        </p:sp>
        <p:sp>
          <p:nvSpPr>
            <p:cNvPr id="10" name="Rectangle 9">
              <a:extLst>
                <a:ext uri="{FF2B5EF4-FFF2-40B4-BE49-F238E27FC236}">
                  <a16:creationId xmlns:a16="http://schemas.microsoft.com/office/drawing/2014/main" id="{D1A17C51-6C62-5F3E-A0C5-996998C14276}"/>
                </a:ext>
              </a:extLst>
            </p:cNvPr>
            <p:cNvSpPr/>
            <p:nvPr/>
          </p:nvSpPr>
          <p:spPr bwMode="auto">
            <a:xfrm>
              <a:off x="9602211" y="2381503"/>
              <a:ext cx="1893847" cy="649527"/>
            </a:xfrm>
            <a:prstGeom prst="rect">
              <a:avLst/>
            </a:prstGeom>
            <a:solidFill>
              <a:srgbClr val="FFFFFF"/>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E2DFDA"/>
                </a:solidFill>
                <a:effectLst/>
                <a:uLnTx/>
                <a:uFillTx/>
                <a:latin typeface="+mn-lt"/>
                <a:cs typeface="Arial"/>
              </a:endParaRPr>
            </a:p>
          </p:txBody>
        </p:sp>
        <p:sp>
          <p:nvSpPr>
            <p:cNvPr id="11" name="TextBox 10">
              <a:extLst>
                <a:ext uri="{FF2B5EF4-FFF2-40B4-BE49-F238E27FC236}">
                  <a16:creationId xmlns:a16="http://schemas.microsoft.com/office/drawing/2014/main" id="{3BC6005E-B82B-1CA6-C701-6F8E3129A844}"/>
                </a:ext>
              </a:extLst>
            </p:cNvPr>
            <p:cNvSpPr txBox="1"/>
            <p:nvPr/>
          </p:nvSpPr>
          <p:spPr bwMode="auto">
            <a:xfrm rot="16199998">
              <a:off x="-558368" y="3665944"/>
              <a:ext cx="3011654" cy="307777"/>
            </a:xfrm>
            <a:prstGeom prst="rect">
              <a:avLst/>
            </a:prstGeom>
            <a:noFill/>
          </p:spPr>
          <p:txBody>
            <a:bodyPr wrap="square" rtlCol="0">
              <a:spAutoFit/>
            </a:bodyPr>
            <a:lstStyle/>
            <a:p>
              <a:pPr marL="0" marR="0" lvl="0" indent="0" algn="ctr" defTabSz="914377" eaLnBrk="1" fontAlgn="auto" latinLnBrk="0" hangingPunct="1">
                <a:lnSpc>
                  <a:spcPct val="100000"/>
                </a:lnSpc>
                <a:spcBef>
                  <a:spcPts val="0"/>
                </a:spcBef>
                <a:spcAft>
                  <a:spcPts val="0"/>
                </a:spcAft>
                <a:buClrTx/>
                <a:buSzTx/>
                <a:buFontTx/>
                <a:buNone/>
                <a:tabLst/>
                <a:defRPr/>
              </a:pPr>
              <a:r>
                <a:rPr kumimoji="0" lang="en-US" sz="1400" i="0" u="none" strike="noStrike" kern="0" cap="none" spc="0" normalizeH="0" baseline="0" noProof="0" dirty="0">
                  <a:ln>
                    <a:noFill/>
                  </a:ln>
                  <a:solidFill>
                    <a:srgbClr val="1A1918"/>
                  </a:solidFill>
                  <a:effectLst/>
                  <a:uLnTx/>
                  <a:uFillTx/>
                  <a:latin typeface="+mn-lt"/>
                  <a:cs typeface="Arial"/>
                </a:rPr>
                <a:t>Probability of Being Attack Free</a:t>
              </a:r>
            </a:p>
          </p:txBody>
        </p:sp>
        <p:cxnSp>
          <p:nvCxnSpPr>
            <p:cNvPr id="13" name="Straight Connector 12">
              <a:extLst>
                <a:ext uri="{FF2B5EF4-FFF2-40B4-BE49-F238E27FC236}">
                  <a16:creationId xmlns:a16="http://schemas.microsoft.com/office/drawing/2014/main" id="{19FC743D-0B6C-0691-DF82-82D7D5E02AAF}"/>
                </a:ext>
              </a:extLst>
            </p:cNvPr>
            <p:cNvCxnSpPr>
              <a:cxnSpLocks/>
            </p:cNvCxnSpPr>
            <p:nvPr/>
          </p:nvCxnSpPr>
          <p:spPr bwMode="auto">
            <a:xfrm>
              <a:off x="9214823" y="2576770"/>
              <a:ext cx="384000" cy="0"/>
            </a:xfrm>
            <a:prstGeom prst="line">
              <a:avLst/>
            </a:prstGeom>
            <a:noFill/>
            <a:ln w="28575" cap="flat" cmpd="sng" algn="ctr">
              <a:solidFill>
                <a:schemeClr val="accent1"/>
              </a:solidFill>
              <a:prstDash val="solid"/>
              <a:miter lim="800000"/>
            </a:ln>
            <a:effectLst/>
          </p:spPr>
        </p:cxnSp>
        <p:cxnSp>
          <p:nvCxnSpPr>
            <p:cNvPr id="14" name="Straight Connector 13">
              <a:extLst>
                <a:ext uri="{FF2B5EF4-FFF2-40B4-BE49-F238E27FC236}">
                  <a16:creationId xmlns:a16="http://schemas.microsoft.com/office/drawing/2014/main" id="{8EB80BE6-BC66-0F72-7A2F-9A0C3E2D71AA}"/>
                </a:ext>
              </a:extLst>
            </p:cNvPr>
            <p:cNvCxnSpPr>
              <a:cxnSpLocks/>
            </p:cNvCxnSpPr>
            <p:nvPr/>
          </p:nvCxnSpPr>
          <p:spPr bwMode="auto">
            <a:xfrm>
              <a:off x="9214823" y="2850726"/>
              <a:ext cx="384000" cy="0"/>
            </a:xfrm>
            <a:prstGeom prst="line">
              <a:avLst/>
            </a:prstGeom>
            <a:noFill/>
            <a:ln w="28575" cap="flat" cmpd="sng" algn="ctr">
              <a:solidFill>
                <a:schemeClr val="accent3"/>
              </a:solidFill>
              <a:prstDash val="solid"/>
              <a:miter lim="800000"/>
            </a:ln>
            <a:effectLst/>
          </p:spPr>
        </p:cxnSp>
        <p:sp>
          <p:nvSpPr>
            <p:cNvPr id="15" name="TextBox 14">
              <a:extLst>
                <a:ext uri="{FF2B5EF4-FFF2-40B4-BE49-F238E27FC236}">
                  <a16:creationId xmlns:a16="http://schemas.microsoft.com/office/drawing/2014/main" id="{7F4A9116-90D9-4ABE-D0B1-35F586AA066B}"/>
                </a:ext>
              </a:extLst>
            </p:cNvPr>
            <p:cNvSpPr txBox="1"/>
            <p:nvPr/>
          </p:nvSpPr>
          <p:spPr bwMode="auto">
            <a:xfrm>
              <a:off x="9142591" y="2960386"/>
              <a:ext cx="528471" cy="307777"/>
            </a:xfrm>
            <a:prstGeom prst="rect">
              <a:avLst/>
            </a:prstGeom>
            <a:noFill/>
          </p:spPr>
          <p:txBody>
            <a:bodyPr wrap="square" rtlCol="0">
              <a:spAutoFit/>
            </a:bodyPr>
            <a:lstStyle/>
            <a:p>
              <a:pPr marL="0" marR="0" lvl="0" indent="0" algn="ctr" defTabSz="914377"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FF332A">
                      <a:lumMod val="10000"/>
                    </a:srgbClr>
                  </a:solidFill>
                  <a:effectLst/>
                  <a:uLnTx/>
                  <a:uFillTx/>
                  <a:latin typeface="+mn-lt"/>
                  <a:cs typeface="Arial"/>
                </a:rPr>
                <a:t>+</a:t>
              </a:r>
              <a:endParaRPr kumimoji="0" lang="en-US" sz="1400" b="0" i="0" u="none" strike="noStrike" kern="0" cap="none" spc="0" normalizeH="0" baseline="0" noProof="0" dirty="0">
                <a:ln>
                  <a:noFill/>
                </a:ln>
                <a:solidFill>
                  <a:srgbClr val="1A1918"/>
                </a:solidFill>
                <a:effectLst/>
                <a:uLnTx/>
                <a:uFillTx/>
                <a:latin typeface="+mn-lt"/>
                <a:cs typeface="Arial"/>
              </a:endParaRPr>
            </a:p>
          </p:txBody>
        </p:sp>
        <p:sp>
          <p:nvSpPr>
            <p:cNvPr id="19" name="Freeform: Shape 18">
              <a:extLst>
                <a:ext uri="{FF2B5EF4-FFF2-40B4-BE49-F238E27FC236}">
                  <a16:creationId xmlns:a16="http://schemas.microsoft.com/office/drawing/2014/main" id="{92CD022D-3158-B077-3814-83EF1333EA73}"/>
                </a:ext>
              </a:extLst>
            </p:cNvPr>
            <p:cNvSpPr/>
            <p:nvPr/>
          </p:nvSpPr>
          <p:spPr bwMode="auto">
            <a:xfrm>
              <a:off x="1572128" y="2401395"/>
              <a:ext cx="9174276" cy="1458883"/>
            </a:xfrm>
            <a:custGeom>
              <a:avLst/>
              <a:gdLst>
                <a:gd name="connsiteX0" fmla="*/ 4599961 w 4599960"/>
                <a:gd name="connsiteY0" fmla="*/ 1094162 h 1094162"/>
                <a:gd name="connsiteX1" fmla="*/ 4599961 w 4599960"/>
                <a:gd name="connsiteY1" fmla="*/ 765494 h 1094162"/>
                <a:gd name="connsiteX2" fmla="*/ 2777078 w 4599960"/>
                <a:gd name="connsiteY2" fmla="*/ 765494 h 1094162"/>
                <a:gd name="connsiteX3" fmla="*/ 2777078 w 4599960"/>
                <a:gd name="connsiteY3" fmla="*/ 751242 h 1094162"/>
                <a:gd name="connsiteX4" fmla="*/ 2304625 w 4599960"/>
                <a:gd name="connsiteY4" fmla="*/ 751242 h 1094162"/>
                <a:gd name="connsiteX5" fmla="*/ 2304625 w 4599960"/>
                <a:gd name="connsiteY5" fmla="*/ 733810 h 1094162"/>
                <a:gd name="connsiteX6" fmla="*/ 1923786 w 4599960"/>
                <a:gd name="connsiteY6" fmla="*/ 733810 h 1094162"/>
                <a:gd name="connsiteX7" fmla="*/ 1923786 w 4599960"/>
                <a:gd name="connsiteY7" fmla="*/ 722613 h 1094162"/>
                <a:gd name="connsiteX8" fmla="*/ 1897574 w 4599960"/>
                <a:gd name="connsiteY8" fmla="*/ 722613 h 1094162"/>
                <a:gd name="connsiteX9" fmla="*/ 1897574 w 4599960"/>
                <a:gd name="connsiteY9" fmla="*/ 707598 h 1094162"/>
                <a:gd name="connsiteX10" fmla="*/ 1802397 w 4599960"/>
                <a:gd name="connsiteY10" fmla="*/ 707598 h 1094162"/>
                <a:gd name="connsiteX11" fmla="*/ 1802397 w 4599960"/>
                <a:gd name="connsiteY11" fmla="*/ 695764 h 1094162"/>
                <a:gd name="connsiteX12" fmla="*/ 1776821 w 4599960"/>
                <a:gd name="connsiteY12" fmla="*/ 695764 h 1094162"/>
                <a:gd name="connsiteX13" fmla="*/ 1776821 w 4599960"/>
                <a:gd name="connsiteY13" fmla="*/ 681513 h 1094162"/>
                <a:gd name="connsiteX14" fmla="*/ 1446371 w 4599960"/>
                <a:gd name="connsiteY14" fmla="*/ 681513 h 1094162"/>
                <a:gd name="connsiteX15" fmla="*/ 1446371 w 4599960"/>
                <a:gd name="connsiteY15" fmla="*/ 669043 h 1094162"/>
                <a:gd name="connsiteX16" fmla="*/ 1303859 w 4599960"/>
                <a:gd name="connsiteY16" fmla="*/ 669043 h 1094162"/>
                <a:gd name="connsiteX17" fmla="*/ 1303859 w 4599960"/>
                <a:gd name="connsiteY17" fmla="*/ 657210 h 1094162"/>
                <a:gd name="connsiteX18" fmla="*/ 1278919 w 4599960"/>
                <a:gd name="connsiteY18" fmla="*/ 657210 h 1094162"/>
                <a:gd name="connsiteX19" fmla="*/ 1278919 w 4599960"/>
                <a:gd name="connsiteY19" fmla="*/ 642959 h 1094162"/>
                <a:gd name="connsiteX20" fmla="*/ 1266322 w 4599960"/>
                <a:gd name="connsiteY20" fmla="*/ 642959 h 1094162"/>
                <a:gd name="connsiteX21" fmla="*/ 1266322 w 4599960"/>
                <a:gd name="connsiteY21" fmla="*/ 630107 h 1094162"/>
                <a:gd name="connsiteX22" fmla="*/ 1227513 w 4599960"/>
                <a:gd name="connsiteY22" fmla="*/ 630107 h 1094162"/>
                <a:gd name="connsiteX23" fmla="*/ 1227513 w 4599960"/>
                <a:gd name="connsiteY23" fmla="*/ 617383 h 1094162"/>
                <a:gd name="connsiteX24" fmla="*/ 1136789 w 4599960"/>
                <a:gd name="connsiteY24" fmla="*/ 617383 h 1094162"/>
                <a:gd name="connsiteX25" fmla="*/ 1136789 w 4599960"/>
                <a:gd name="connsiteY25" fmla="*/ 604150 h 1094162"/>
                <a:gd name="connsiteX26" fmla="*/ 1007764 w 4599960"/>
                <a:gd name="connsiteY26" fmla="*/ 604150 h 1094162"/>
                <a:gd name="connsiteX27" fmla="*/ 1007764 w 4599960"/>
                <a:gd name="connsiteY27" fmla="*/ 597533 h 1094162"/>
                <a:gd name="connsiteX28" fmla="*/ 995422 w 4599960"/>
                <a:gd name="connsiteY28" fmla="*/ 597533 h 1094162"/>
                <a:gd name="connsiteX29" fmla="*/ 995422 w 4599960"/>
                <a:gd name="connsiteY29" fmla="*/ 565722 h 1094162"/>
                <a:gd name="connsiteX30" fmla="*/ 968955 w 4599960"/>
                <a:gd name="connsiteY30" fmla="*/ 565722 h 1094162"/>
                <a:gd name="connsiteX31" fmla="*/ 968955 w 4599960"/>
                <a:gd name="connsiteY31" fmla="*/ 559360 h 1094162"/>
                <a:gd name="connsiteX32" fmla="*/ 911569 w 4599960"/>
                <a:gd name="connsiteY32" fmla="*/ 559360 h 1094162"/>
                <a:gd name="connsiteX33" fmla="*/ 911569 w 4599960"/>
                <a:gd name="connsiteY33" fmla="*/ 533784 h 1094162"/>
                <a:gd name="connsiteX34" fmla="*/ 904443 w 4599960"/>
                <a:gd name="connsiteY34" fmla="*/ 533784 h 1094162"/>
                <a:gd name="connsiteX35" fmla="*/ 904443 w 4599960"/>
                <a:gd name="connsiteY35" fmla="*/ 520678 h 1094162"/>
                <a:gd name="connsiteX36" fmla="*/ 853037 w 4599960"/>
                <a:gd name="connsiteY36" fmla="*/ 520678 h 1094162"/>
                <a:gd name="connsiteX37" fmla="*/ 853037 w 4599960"/>
                <a:gd name="connsiteY37" fmla="*/ 507699 h 1094162"/>
                <a:gd name="connsiteX38" fmla="*/ 807866 w 4599960"/>
                <a:gd name="connsiteY38" fmla="*/ 507699 h 1094162"/>
                <a:gd name="connsiteX39" fmla="*/ 807866 w 4599960"/>
                <a:gd name="connsiteY39" fmla="*/ 494848 h 1094162"/>
                <a:gd name="connsiteX40" fmla="*/ 762822 w 4599960"/>
                <a:gd name="connsiteY40" fmla="*/ 494848 h 1094162"/>
                <a:gd name="connsiteX41" fmla="*/ 762822 w 4599960"/>
                <a:gd name="connsiteY41" fmla="*/ 487722 h 1094162"/>
                <a:gd name="connsiteX42" fmla="*/ 712179 w 4599960"/>
                <a:gd name="connsiteY42" fmla="*/ 487722 h 1094162"/>
                <a:gd name="connsiteX43" fmla="*/ 712179 w 4599960"/>
                <a:gd name="connsiteY43" fmla="*/ 468890 h 1094162"/>
                <a:gd name="connsiteX44" fmla="*/ 652247 w 4599960"/>
                <a:gd name="connsiteY44" fmla="*/ 468890 h 1094162"/>
                <a:gd name="connsiteX45" fmla="*/ 652247 w 4599960"/>
                <a:gd name="connsiteY45" fmla="*/ 461765 h 1094162"/>
                <a:gd name="connsiteX46" fmla="*/ 640541 w 4599960"/>
                <a:gd name="connsiteY46" fmla="*/ 461765 h 1094162"/>
                <a:gd name="connsiteX47" fmla="*/ 640541 w 4599960"/>
                <a:gd name="connsiteY47" fmla="*/ 449422 h 1094162"/>
                <a:gd name="connsiteX48" fmla="*/ 614075 w 4599960"/>
                <a:gd name="connsiteY48" fmla="*/ 449422 h 1094162"/>
                <a:gd name="connsiteX49" fmla="*/ 614075 w 4599960"/>
                <a:gd name="connsiteY49" fmla="*/ 436316 h 1094162"/>
                <a:gd name="connsiteX50" fmla="*/ 594734 w 4599960"/>
                <a:gd name="connsiteY50" fmla="*/ 436316 h 1094162"/>
                <a:gd name="connsiteX51" fmla="*/ 594734 w 4599960"/>
                <a:gd name="connsiteY51" fmla="*/ 423846 h 1094162"/>
                <a:gd name="connsiteX52" fmla="*/ 575265 w 4599960"/>
                <a:gd name="connsiteY52" fmla="*/ 423846 h 1094162"/>
                <a:gd name="connsiteX53" fmla="*/ 575265 w 4599960"/>
                <a:gd name="connsiteY53" fmla="*/ 416593 h 1094162"/>
                <a:gd name="connsiteX54" fmla="*/ 568776 w 4599960"/>
                <a:gd name="connsiteY54" fmla="*/ 416593 h 1094162"/>
                <a:gd name="connsiteX55" fmla="*/ 568776 w 4599960"/>
                <a:gd name="connsiteY55" fmla="*/ 404505 h 1094162"/>
                <a:gd name="connsiteX56" fmla="*/ 543455 w 4599960"/>
                <a:gd name="connsiteY56" fmla="*/ 404505 h 1094162"/>
                <a:gd name="connsiteX57" fmla="*/ 543455 w 4599960"/>
                <a:gd name="connsiteY57" fmla="*/ 378039 h 1094162"/>
                <a:gd name="connsiteX58" fmla="*/ 529840 w 4599960"/>
                <a:gd name="connsiteY58" fmla="*/ 378039 h 1094162"/>
                <a:gd name="connsiteX59" fmla="*/ 529840 w 4599960"/>
                <a:gd name="connsiteY59" fmla="*/ 365569 h 1094162"/>
                <a:gd name="connsiteX60" fmla="*/ 497902 w 4599960"/>
                <a:gd name="connsiteY60" fmla="*/ 365569 h 1094162"/>
                <a:gd name="connsiteX61" fmla="*/ 497902 w 4599960"/>
                <a:gd name="connsiteY61" fmla="*/ 346101 h 1094162"/>
                <a:gd name="connsiteX62" fmla="*/ 478179 w 4599960"/>
                <a:gd name="connsiteY62" fmla="*/ 346101 h 1094162"/>
                <a:gd name="connsiteX63" fmla="*/ 478179 w 4599960"/>
                <a:gd name="connsiteY63" fmla="*/ 319889 h 1094162"/>
                <a:gd name="connsiteX64" fmla="*/ 465709 w 4599960"/>
                <a:gd name="connsiteY64" fmla="*/ 319889 h 1094162"/>
                <a:gd name="connsiteX65" fmla="*/ 465709 w 4599960"/>
                <a:gd name="connsiteY65" fmla="*/ 313654 h 1094162"/>
                <a:gd name="connsiteX66" fmla="*/ 414303 w 4599960"/>
                <a:gd name="connsiteY66" fmla="*/ 313654 h 1094162"/>
                <a:gd name="connsiteX67" fmla="*/ 414303 w 4599960"/>
                <a:gd name="connsiteY67" fmla="*/ 300802 h 1094162"/>
                <a:gd name="connsiteX68" fmla="*/ 356026 w 4599960"/>
                <a:gd name="connsiteY68" fmla="*/ 300802 h 1094162"/>
                <a:gd name="connsiteX69" fmla="*/ 356026 w 4599960"/>
                <a:gd name="connsiteY69" fmla="*/ 274718 h 1094162"/>
                <a:gd name="connsiteX70" fmla="*/ 304365 w 4599960"/>
                <a:gd name="connsiteY70" fmla="*/ 274718 h 1094162"/>
                <a:gd name="connsiteX71" fmla="*/ 304365 w 4599960"/>
                <a:gd name="connsiteY71" fmla="*/ 255631 h 1094162"/>
                <a:gd name="connsiteX72" fmla="*/ 277899 w 4599960"/>
                <a:gd name="connsiteY72" fmla="*/ 255631 h 1094162"/>
                <a:gd name="connsiteX73" fmla="*/ 277899 w 4599960"/>
                <a:gd name="connsiteY73" fmla="*/ 242525 h 1094162"/>
                <a:gd name="connsiteX74" fmla="*/ 246470 w 4599960"/>
                <a:gd name="connsiteY74" fmla="*/ 242525 h 1094162"/>
                <a:gd name="connsiteX75" fmla="*/ 246470 w 4599960"/>
                <a:gd name="connsiteY75" fmla="*/ 229674 h 1094162"/>
                <a:gd name="connsiteX76" fmla="*/ 214023 w 4599960"/>
                <a:gd name="connsiteY76" fmla="*/ 229674 h 1094162"/>
                <a:gd name="connsiteX77" fmla="*/ 214023 w 4599960"/>
                <a:gd name="connsiteY77" fmla="*/ 222802 h 1094162"/>
                <a:gd name="connsiteX78" fmla="*/ 188320 w 4599960"/>
                <a:gd name="connsiteY78" fmla="*/ 222802 h 1094162"/>
                <a:gd name="connsiteX79" fmla="*/ 188320 w 4599960"/>
                <a:gd name="connsiteY79" fmla="*/ 210205 h 1094162"/>
                <a:gd name="connsiteX80" fmla="*/ 182339 w 4599960"/>
                <a:gd name="connsiteY80" fmla="*/ 210205 h 1094162"/>
                <a:gd name="connsiteX81" fmla="*/ 182339 w 4599960"/>
                <a:gd name="connsiteY81" fmla="*/ 197481 h 1094162"/>
                <a:gd name="connsiteX82" fmla="*/ 175468 w 4599960"/>
                <a:gd name="connsiteY82" fmla="*/ 197481 h 1094162"/>
                <a:gd name="connsiteX83" fmla="*/ 175468 w 4599960"/>
                <a:gd name="connsiteY83" fmla="*/ 191246 h 1094162"/>
                <a:gd name="connsiteX84" fmla="*/ 162235 w 4599960"/>
                <a:gd name="connsiteY84" fmla="*/ 191246 h 1094162"/>
                <a:gd name="connsiteX85" fmla="*/ 162235 w 4599960"/>
                <a:gd name="connsiteY85" fmla="*/ 158545 h 1094162"/>
                <a:gd name="connsiteX86" fmla="*/ 155745 w 4599960"/>
                <a:gd name="connsiteY86" fmla="*/ 158545 h 1094162"/>
                <a:gd name="connsiteX87" fmla="*/ 155745 w 4599960"/>
                <a:gd name="connsiteY87" fmla="*/ 145820 h 1094162"/>
                <a:gd name="connsiteX88" fmla="*/ 123553 w 4599960"/>
                <a:gd name="connsiteY88" fmla="*/ 145820 h 1094162"/>
                <a:gd name="connsiteX89" fmla="*/ 123553 w 4599960"/>
                <a:gd name="connsiteY89" fmla="*/ 132714 h 1094162"/>
                <a:gd name="connsiteX90" fmla="*/ 117573 w 4599960"/>
                <a:gd name="connsiteY90" fmla="*/ 132714 h 1094162"/>
                <a:gd name="connsiteX91" fmla="*/ 117573 w 4599960"/>
                <a:gd name="connsiteY91" fmla="*/ 113501 h 1094162"/>
                <a:gd name="connsiteX92" fmla="*/ 97468 w 4599960"/>
                <a:gd name="connsiteY92" fmla="*/ 113501 h 1094162"/>
                <a:gd name="connsiteX93" fmla="*/ 97468 w 4599960"/>
                <a:gd name="connsiteY93" fmla="*/ 106630 h 1094162"/>
                <a:gd name="connsiteX94" fmla="*/ 84617 w 4599960"/>
                <a:gd name="connsiteY94" fmla="*/ 106630 h 1094162"/>
                <a:gd name="connsiteX95" fmla="*/ 84617 w 4599960"/>
                <a:gd name="connsiteY95" fmla="*/ 94033 h 1094162"/>
                <a:gd name="connsiteX96" fmla="*/ 78000 w 4599960"/>
                <a:gd name="connsiteY96" fmla="*/ 94033 h 1094162"/>
                <a:gd name="connsiteX97" fmla="*/ 78000 w 4599960"/>
                <a:gd name="connsiteY97" fmla="*/ 87798 h 1094162"/>
                <a:gd name="connsiteX98" fmla="*/ 58913 w 4599960"/>
                <a:gd name="connsiteY98" fmla="*/ 87798 h 1094162"/>
                <a:gd name="connsiteX99" fmla="*/ 58913 w 4599960"/>
                <a:gd name="connsiteY99" fmla="*/ 68075 h 1094162"/>
                <a:gd name="connsiteX100" fmla="*/ 52297 w 4599960"/>
                <a:gd name="connsiteY100" fmla="*/ 68075 h 1094162"/>
                <a:gd name="connsiteX101" fmla="*/ 52297 w 4599960"/>
                <a:gd name="connsiteY101" fmla="*/ 54969 h 1094162"/>
                <a:gd name="connsiteX102" fmla="*/ 45807 w 4599960"/>
                <a:gd name="connsiteY102" fmla="*/ 54969 h 1094162"/>
                <a:gd name="connsiteX103" fmla="*/ 45807 w 4599960"/>
                <a:gd name="connsiteY103" fmla="*/ 42117 h 1094162"/>
                <a:gd name="connsiteX104" fmla="*/ 17432 w 4599960"/>
                <a:gd name="connsiteY104" fmla="*/ 42117 h 1094162"/>
                <a:gd name="connsiteX105" fmla="*/ 17432 w 4599960"/>
                <a:gd name="connsiteY105" fmla="*/ 0 h 1094162"/>
                <a:gd name="connsiteX106" fmla="*/ 0 w 4599960"/>
                <a:gd name="connsiteY106" fmla="*/ 0 h 1094162"/>
                <a:gd name="connsiteX107" fmla="*/ 0 w 4599960"/>
                <a:gd name="connsiteY107" fmla="*/ 113119 h 1094162"/>
                <a:gd name="connsiteX108" fmla="*/ 13615 w 4599960"/>
                <a:gd name="connsiteY108" fmla="*/ 113119 h 1094162"/>
                <a:gd name="connsiteX109" fmla="*/ 13615 w 4599960"/>
                <a:gd name="connsiteY109" fmla="*/ 132587 h 1094162"/>
                <a:gd name="connsiteX110" fmla="*/ 20232 w 4599960"/>
                <a:gd name="connsiteY110" fmla="*/ 132587 h 1094162"/>
                <a:gd name="connsiteX111" fmla="*/ 20232 w 4599960"/>
                <a:gd name="connsiteY111" fmla="*/ 152055 h 1094162"/>
                <a:gd name="connsiteX112" fmla="*/ 26976 w 4599960"/>
                <a:gd name="connsiteY112" fmla="*/ 152055 h 1094162"/>
                <a:gd name="connsiteX113" fmla="*/ 26976 w 4599960"/>
                <a:gd name="connsiteY113" fmla="*/ 171396 h 1094162"/>
                <a:gd name="connsiteX114" fmla="*/ 33338 w 4599960"/>
                <a:gd name="connsiteY114" fmla="*/ 171396 h 1094162"/>
                <a:gd name="connsiteX115" fmla="*/ 33338 w 4599960"/>
                <a:gd name="connsiteY115" fmla="*/ 184630 h 1094162"/>
                <a:gd name="connsiteX116" fmla="*/ 39827 w 4599960"/>
                <a:gd name="connsiteY116" fmla="*/ 184630 h 1094162"/>
                <a:gd name="connsiteX117" fmla="*/ 39827 w 4599960"/>
                <a:gd name="connsiteY117" fmla="*/ 216949 h 1094162"/>
                <a:gd name="connsiteX118" fmla="*/ 46444 w 4599960"/>
                <a:gd name="connsiteY118" fmla="*/ 216949 h 1094162"/>
                <a:gd name="connsiteX119" fmla="*/ 46444 w 4599960"/>
                <a:gd name="connsiteY119" fmla="*/ 235908 h 1094162"/>
                <a:gd name="connsiteX120" fmla="*/ 52806 w 4599960"/>
                <a:gd name="connsiteY120" fmla="*/ 235908 h 1094162"/>
                <a:gd name="connsiteX121" fmla="*/ 52806 w 4599960"/>
                <a:gd name="connsiteY121" fmla="*/ 268101 h 1094162"/>
                <a:gd name="connsiteX122" fmla="*/ 72529 w 4599960"/>
                <a:gd name="connsiteY122" fmla="*/ 268101 h 1094162"/>
                <a:gd name="connsiteX123" fmla="*/ 72529 w 4599960"/>
                <a:gd name="connsiteY123" fmla="*/ 280952 h 1094162"/>
                <a:gd name="connsiteX124" fmla="*/ 85380 w 4599960"/>
                <a:gd name="connsiteY124" fmla="*/ 280952 h 1094162"/>
                <a:gd name="connsiteX125" fmla="*/ 85380 w 4599960"/>
                <a:gd name="connsiteY125" fmla="*/ 300039 h 1094162"/>
                <a:gd name="connsiteX126" fmla="*/ 91488 w 4599960"/>
                <a:gd name="connsiteY126" fmla="*/ 300039 h 1094162"/>
                <a:gd name="connsiteX127" fmla="*/ 91488 w 4599960"/>
                <a:gd name="connsiteY127" fmla="*/ 313527 h 1094162"/>
                <a:gd name="connsiteX128" fmla="*/ 117445 w 4599960"/>
                <a:gd name="connsiteY128" fmla="*/ 313527 h 1094162"/>
                <a:gd name="connsiteX129" fmla="*/ 117445 w 4599960"/>
                <a:gd name="connsiteY129" fmla="*/ 345592 h 1094162"/>
                <a:gd name="connsiteX130" fmla="*/ 124062 w 4599960"/>
                <a:gd name="connsiteY130" fmla="*/ 345592 h 1094162"/>
                <a:gd name="connsiteX131" fmla="*/ 124062 w 4599960"/>
                <a:gd name="connsiteY131" fmla="*/ 358698 h 1094162"/>
                <a:gd name="connsiteX132" fmla="*/ 149383 w 4599960"/>
                <a:gd name="connsiteY132" fmla="*/ 358698 h 1094162"/>
                <a:gd name="connsiteX133" fmla="*/ 149383 w 4599960"/>
                <a:gd name="connsiteY133" fmla="*/ 371295 h 1094162"/>
                <a:gd name="connsiteX134" fmla="*/ 156127 w 4599960"/>
                <a:gd name="connsiteY134" fmla="*/ 371295 h 1094162"/>
                <a:gd name="connsiteX135" fmla="*/ 156127 w 4599960"/>
                <a:gd name="connsiteY135" fmla="*/ 416339 h 1094162"/>
                <a:gd name="connsiteX136" fmla="*/ 168597 w 4599960"/>
                <a:gd name="connsiteY136" fmla="*/ 416339 h 1094162"/>
                <a:gd name="connsiteX137" fmla="*/ 168597 w 4599960"/>
                <a:gd name="connsiteY137" fmla="*/ 430081 h 1094162"/>
                <a:gd name="connsiteX138" fmla="*/ 175850 w 4599960"/>
                <a:gd name="connsiteY138" fmla="*/ 430081 h 1094162"/>
                <a:gd name="connsiteX139" fmla="*/ 175850 w 4599960"/>
                <a:gd name="connsiteY139" fmla="*/ 448913 h 1094162"/>
                <a:gd name="connsiteX140" fmla="*/ 182085 w 4599960"/>
                <a:gd name="connsiteY140" fmla="*/ 448913 h 1094162"/>
                <a:gd name="connsiteX141" fmla="*/ 182085 w 4599960"/>
                <a:gd name="connsiteY141" fmla="*/ 461765 h 1094162"/>
                <a:gd name="connsiteX142" fmla="*/ 214277 w 4599960"/>
                <a:gd name="connsiteY142" fmla="*/ 461765 h 1094162"/>
                <a:gd name="connsiteX143" fmla="*/ 214277 w 4599960"/>
                <a:gd name="connsiteY143" fmla="*/ 474871 h 1094162"/>
                <a:gd name="connsiteX144" fmla="*/ 246470 w 4599960"/>
                <a:gd name="connsiteY144" fmla="*/ 474871 h 1094162"/>
                <a:gd name="connsiteX145" fmla="*/ 246470 w 4599960"/>
                <a:gd name="connsiteY145" fmla="*/ 487977 h 1094162"/>
                <a:gd name="connsiteX146" fmla="*/ 272554 w 4599960"/>
                <a:gd name="connsiteY146" fmla="*/ 487977 h 1094162"/>
                <a:gd name="connsiteX147" fmla="*/ 272554 w 4599960"/>
                <a:gd name="connsiteY147" fmla="*/ 506427 h 1094162"/>
                <a:gd name="connsiteX148" fmla="*/ 297494 w 4599960"/>
                <a:gd name="connsiteY148" fmla="*/ 506427 h 1094162"/>
                <a:gd name="connsiteX149" fmla="*/ 297494 w 4599960"/>
                <a:gd name="connsiteY149" fmla="*/ 533148 h 1094162"/>
                <a:gd name="connsiteX150" fmla="*/ 356535 w 4599960"/>
                <a:gd name="connsiteY150" fmla="*/ 533148 h 1094162"/>
                <a:gd name="connsiteX151" fmla="*/ 356535 w 4599960"/>
                <a:gd name="connsiteY151" fmla="*/ 565086 h 1094162"/>
                <a:gd name="connsiteX152" fmla="*/ 407686 w 4599960"/>
                <a:gd name="connsiteY152" fmla="*/ 565086 h 1094162"/>
                <a:gd name="connsiteX153" fmla="*/ 407686 w 4599960"/>
                <a:gd name="connsiteY153" fmla="*/ 577810 h 1094162"/>
                <a:gd name="connsiteX154" fmla="*/ 465964 w 4599960"/>
                <a:gd name="connsiteY154" fmla="*/ 577810 h 1094162"/>
                <a:gd name="connsiteX155" fmla="*/ 465964 w 4599960"/>
                <a:gd name="connsiteY155" fmla="*/ 590662 h 1094162"/>
                <a:gd name="connsiteX156" fmla="*/ 472199 w 4599960"/>
                <a:gd name="connsiteY156" fmla="*/ 590662 h 1094162"/>
                <a:gd name="connsiteX157" fmla="*/ 472199 w 4599960"/>
                <a:gd name="connsiteY157" fmla="*/ 617383 h 1094162"/>
                <a:gd name="connsiteX158" fmla="*/ 492049 w 4599960"/>
                <a:gd name="connsiteY158" fmla="*/ 617383 h 1094162"/>
                <a:gd name="connsiteX159" fmla="*/ 492049 w 4599960"/>
                <a:gd name="connsiteY159" fmla="*/ 648939 h 1094162"/>
                <a:gd name="connsiteX160" fmla="*/ 524241 w 4599960"/>
                <a:gd name="connsiteY160" fmla="*/ 648939 h 1094162"/>
                <a:gd name="connsiteX161" fmla="*/ 524241 w 4599960"/>
                <a:gd name="connsiteY161" fmla="*/ 662172 h 1094162"/>
                <a:gd name="connsiteX162" fmla="*/ 536838 w 4599960"/>
                <a:gd name="connsiteY162" fmla="*/ 662172 h 1094162"/>
                <a:gd name="connsiteX163" fmla="*/ 536838 w 4599960"/>
                <a:gd name="connsiteY163" fmla="*/ 688384 h 1094162"/>
                <a:gd name="connsiteX164" fmla="*/ 569031 w 4599960"/>
                <a:gd name="connsiteY164" fmla="*/ 688384 h 1094162"/>
                <a:gd name="connsiteX165" fmla="*/ 569031 w 4599960"/>
                <a:gd name="connsiteY165" fmla="*/ 701236 h 1094162"/>
                <a:gd name="connsiteX166" fmla="*/ 575265 w 4599960"/>
                <a:gd name="connsiteY166" fmla="*/ 701236 h 1094162"/>
                <a:gd name="connsiteX167" fmla="*/ 575265 w 4599960"/>
                <a:gd name="connsiteY167" fmla="*/ 713833 h 1094162"/>
                <a:gd name="connsiteX168" fmla="*/ 594606 w 4599960"/>
                <a:gd name="connsiteY168" fmla="*/ 713833 h 1094162"/>
                <a:gd name="connsiteX169" fmla="*/ 594606 w 4599960"/>
                <a:gd name="connsiteY169" fmla="*/ 726303 h 1094162"/>
                <a:gd name="connsiteX170" fmla="*/ 614075 w 4599960"/>
                <a:gd name="connsiteY170" fmla="*/ 726303 h 1094162"/>
                <a:gd name="connsiteX171" fmla="*/ 614075 w 4599960"/>
                <a:gd name="connsiteY171" fmla="*/ 745644 h 1094162"/>
                <a:gd name="connsiteX172" fmla="*/ 634179 w 4599960"/>
                <a:gd name="connsiteY172" fmla="*/ 745644 h 1094162"/>
                <a:gd name="connsiteX173" fmla="*/ 634179 w 4599960"/>
                <a:gd name="connsiteY173" fmla="*/ 759131 h 1094162"/>
                <a:gd name="connsiteX174" fmla="*/ 646394 w 4599960"/>
                <a:gd name="connsiteY174" fmla="*/ 759131 h 1094162"/>
                <a:gd name="connsiteX175" fmla="*/ 646394 w 4599960"/>
                <a:gd name="connsiteY175" fmla="*/ 772365 h 1094162"/>
                <a:gd name="connsiteX176" fmla="*/ 705181 w 4599960"/>
                <a:gd name="connsiteY176" fmla="*/ 772365 h 1094162"/>
                <a:gd name="connsiteX177" fmla="*/ 705181 w 4599960"/>
                <a:gd name="connsiteY177" fmla="*/ 784835 h 1094162"/>
                <a:gd name="connsiteX178" fmla="*/ 756587 w 4599960"/>
                <a:gd name="connsiteY178" fmla="*/ 784835 h 1094162"/>
                <a:gd name="connsiteX179" fmla="*/ 756587 w 4599960"/>
                <a:gd name="connsiteY179" fmla="*/ 797941 h 1094162"/>
                <a:gd name="connsiteX180" fmla="*/ 801758 w 4599960"/>
                <a:gd name="connsiteY180" fmla="*/ 797941 h 1094162"/>
                <a:gd name="connsiteX181" fmla="*/ 801758 w 4599960"/>
                <a:gd name="connsiteY181" fmla="*/ 811174 h 1094162"/>
                <a:gd name="connsiteX182" fmla="*/ 853419 w 4599960"/>
                <a:gd name="connsiteY182" fmla="*/ 811174 h 1094162"/>
                <a:gd name="connsiteX183" fmla="*/ 853419 w 4599960"/>
                <a:gd name="connsiteY183" fmla="*/ 824025 h 1094162"/>
                <a:gd name="connsiteX184" fmla="*/ 898081 w 4599960"/>
                <a:gd name="connsiteY184" fmla="*/ 824025 h 1094162"/>
                <a:gd name="connsiteX185" fmla="*/ 898081 w 4599960"/>
                <a:gd name="connsiteY185" fmla="*/ 843366 h 1094162"/>
                <a:gd name="connsiteX186" fmla="*/ 904952 w 4599960"/>
                <a:gd name="connsiteY186" fmla="*/ 843366 h 1094162"/>
                <a:gd name="connsiteX187" fmla="*/ 904952 w 4599960"/>
                <a:gd name="connsiteY187" fmla="*/ 869069 h 1094162"/>
                <a:gd name="connsiteX188" fmla="*/ 969591 w 4599960"/>
                <a:gd name="connsiteY188" fmla="*/ 869069 h 1094162"/>
                <a:gd name="connsiteX189" fmla="*/ 969591 w 4599960"/>
                <a:gd name="connsiteY189" fmla="*/ 881921 h 1094162"/>
                <a:gd name="connsiteX190" fmla="*/ 989314 w 4599960"/>
                <a:gd name="connsiteY190" fmla="*/ 881921 h 1094162"/>
                <a:gd name="connsiteX191" fmla="*/ 989314 w 4599960"/>
                <a:gd name="connsiteY191" fmla="*/ 907878 h 1094162"/>
                <a:gd name="connsiteX192" fmla="*/ 1001148 w 4599960"/>
                <a:gd name="connsiteY192" fmla="*/ 907878 h 1094162"/>
                <a:gd name="connsiteX193" fmla="*/ 1001148 w 4599960"/>
                <a:gd name="connsiteY193" fmla="*/ 921112 h 1094162"/>
                <a:gd name="connsiteX194" fmla="*/ 1130808 w 4599960"/>
                <a:gd name="connsiteY194" fmla="*/ 921112 h 1094162"/>
                <a:gd name="connsiteX195" fmla="*/ 1130808 w 4599960"/>
                <a:gd name="connsiteY195" fmla="*/ 933582 h 1094162"/>
                <a:gd name="connsiteX196" fmla="*/ 1227258 w 4599960"/>
                <a:gd name="connsiteY196" fmla="*/ 933582 h 1094162"/>
                <a:gd name="connsiteX197" fmla="*/ 1227258 w 4599960"/>
                <a:gd name="connsiteY197" fmla="*/ 946815 h 1094162"/>
                <a:gd name="connsiteX198" fmla="*/ 1260087 w 4599960"/>
                <a:gd name="connsiteY198" fmla="*/ 946815 h 1094162"/>
                <a:gd name="connsiteX199" fmla="*/ 1260087 w 4599960"/>
                <a:gd name="connsiteY199" fmla="*/ 965265 h 1094162"/>
                <a:gd name="connsiteX200" fmla="*/ 1273575 w 4599960"/>
                <a:gd name="connsiteY200" fmla="*/ 965265 h 1094162"/>
                <a:gd name="connsiteX201" fmla="*/ 1273575 w 4599960"/>
                <a:gd name="connsiteY201" fmla="*/ 978753 h 1094162"/>
                <a:gd name="connsiteX202" fmla="*/ 1305131 w 4599960"/>
                <a:gd name="connsiteY202" fmla="*/ 978753 h 1094162"/>
                <a:gd name="connsiteX203" fmla="*/ 1305131 w 4599960"/>
                <a:gd name="connsiteY203" fmla="*/ 991604 h 1094162"/>
                <a:gd name="connsiteX204" fmla="*/ 1447007 w 4599960"/>
                <a:gd name="connsiteY204" fmla="*/ 991604 h 1094162"/>
                <a:gd name="connsiteX205" fmla="*/ 1447007 w 4599960"/>
                <a:gd name="connsiteY205" fmla="*/ 1004074 h 1094162"/>
                <a:gd name="connsiteX206" fmla="*/ 1770204 w 4599960"/>
                <a:gd name="connsiteY206" fmla="*/ 1004074 h 1094162"/>
                <a:gd name="connsiteX207" fmla="*/ 1770204 w 4599960"/>
                <a:gd name="connsiteY207" fmla="*/ 1017435 h 1094162"/>
                <a:gd name="connsiteX208" fmla="*/ 1802015 w 4599960"/>
                <a:gd name="connsiteY208" fmla="*/ 1017435 h 1094162"/>
                <a:gd name="connsiteX209" fmla="*/ 1802015 w 4599960"/>
                <a:gd name="connsiteY209" fmla="*/ 1030413 h 1094162"/>
                <a:gd name="connsiteX210" fmla="*/ 1892612 w 4599960"/>
                <a:gd name="connsiteY210" fmla="*/ 1030413 h 1094162"/>
                <a:gd name="connsiteX211" fmla="*/ 1892612 w 4599960"/>
                <a:gd name="connsiteY211" fmla="*/ 1049500 h 1094162"/>
                <a:gd name="connsiteX212" fmla="*/ 1924932 w 4599960"/>
                <a:gd name="connsiteY212" fmla="*/ 1049500 h 1094162"/>
                <a:gd name="connsiteX213" fmla="*/ 1924932 w 4599960"/>
                <a:gd name="connsiteY213" fmla="*/ 1062606 h 1094162"/>
                <a:gd name="connsiteX214" fmla="*/ 2305261 w 4599960"/>
                <a:gd name="connsiteY214" fmla="*/ 1062606 h 1094162"/>
                <a:gd name="connsiteX215" fmla="*/ 2305261 w 4599960"/>
                <a:gd name="connsiteY215" fmla="*/ 1075457 h 1094162"/>
                <a:gd name="connsiteX216" fmla="*/ 2777714 w 4599960"/>
                <a:gd name="connsiteY216" fmla="*/ 1075457 h 1094162"/>
                <a:gd name="connsiteX217" fmla="*/ 2777714 w 4599960"/>
                <a:gd name="connsiteY217" fmla="*/ 1094162 h 1094162"/>
                <a:gd name="connsiteX218" fmla="*/ 4599961 w 4599960"/>
                <a:gd name="connsiteY218" fmla="*/ 1094162 h 1094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Lst>
              <a:rect l="l" t="t" r="r" b="b"/>
              <a:pathLst>
                <a:path w="4599960" h="1094162" extrusionOk="0">
                  <a:moveTo>
                    <a:pt x="4599961" y="1094162"/>
                  </a:moveTo>
                  <a:lnTo>
                    <a:pt x="4599961" y="765494"/>
                  </a:lnTo>
                  <a:lnTo>
                    <a:pt x="2777078" y="765494"/>
                  </a:lnTo>
                  <a:lnTo>
                    <a:pt x="2777078" y="751242"/>
                  </a:lnTo>
                  <a:lnTo>
                    <a:pt x="2304625" y="751242"/>
                  </a:lnTo>
                  <a:lnTo>
                    <a:pt x="2304625" y="733810"/>
                  </a:lnTo>
                  <a:lnTo>
                    <a:pt x="1923786" y="733810"/>
                  </a:lnTo>
                  <a:lnTo>
                    <a:pt x="1923786" y="722613"/>
                  </a:lnTo>
                  <a:lnTo>
                    <a:pt x="1897574" y="722613"/>
                  </a:lnTo>
                  <a:lnTo>
                    <a:pt x="1897574" y="707598"/>
                  </a:lnTo>
                  <a:lnTo>
                    <a:pt x="1802397" y="707598"/>
                  </a:lnTo>
                  <a:lnTo>
                    <a:pt x="1802397" y="695764"/>
                  </a:lnTo>
                  <a:lnTo>
                    <a:pt x="1776821" y="695764"/>
                  </a:lnTo>
                  <a:lnTo>
                    <a:pt x="1776821" y="681513"/>
                  </a:lnTo>
                  <a:lnTo>
                    <a:pt x="1446371" y="681513"/>
                  </a:lnTo>
                  <a:lnTo>
                    <a:pt x="1446371" y="669043"/>
                  </a:lnTo>
                  <a:lnTo>
                    <a:pt x="1303859" y="669043"/>
                  </a:lnTo>
                  <a:lnTo>
                    <a:pt x="1303859" y="657210"/>
                  </a:lnTo>
                  <a:lnTo>
                    <a:pt x="1278919" y="657210"/>
                  </a:lnTo>
                  <a:lnTo>
                    <a:pt x="1278919" y="642959"/>
                  </a:lnTo>
                  <a:lnTo>
                    <a:pt x="1266322" y="642959"/>
                  </a:lnTo>
                  <a:lnTo>
                    <a:pt x="1266322" y="630107"/>
                  </a:lnTo>
                  <a:lnTo>
                    <a:pt x="1227513" y="630107"/>
                  </a:lnTo>
                  <a:lnTo>
                    <a:pt x="1227513" y="617383"/>
                  </a:lnTo>
                  <a:lnTo>
                    <a:pt x="1136789" y="617383"/>
                  </a:lnTo>
                  <a:lnTo>
                    <a:pt x="1136789" y="604150"/>
                  </a:lnTo>
                  <a:lnTo>
                    <a:pt x="1007764" y="604150"/>
                  </a:lnTo>
                  <a:lnTo>
                    <a:pt x="1007764" y="597533"/>
                  </a:lnTo>
                  <a:lnTo>
                    <a:pt x="995422" y="597533"/>
                  </a:lnTo>
                  <a:lnTo>
                    <a:pt x="995422" y="565722"/>
                  </a:lnTo>
                  <a:lnTo>
                    <a:pt x="968955" y="565722"/>
                  </a:lnTo>
                  <a:lnTo>
                    <a:pt x="968955" y="559360"/>
                  </a:lnTo>
                  <a:lnTo>
                    <a:pt x="911569" y="559360"/>
                  </a:lnTo>
                  <a:lnTo>
                    <a:pt x="911569" y="533784"/>
                  </a:lnTo>
                  <a:lnTo>
                    <a:pt x="904443" y="533784"/>
                  </a:lnTo>
                  <a:lnTo>
                    <a:pt x="904443" y="520678"/>
                  </a:lnTo>
                  <a:lnTo>
                    <a:pt x="853037" y="520678"/>
                  </a:lnTo>
                  <a:lnTo>
                    <a:pt x="853037" y="507699"/>
                  </a:lnTo>
                  <a:lnTo>
                    <a:pt x="807866" y="507699"/>
                  </a:lnTo>
                  <a:lnTo>
                    <a:pt x="807866" y="494848"/>
                  </a:lnTo>
                  <a:lnTo>
                    <a:pt x="762822" y="494848"/>
                  </a:lnTo>
                  <a:lnTo>
                    <a:pt x="762822" y="487722"/>
                  </a:lnTo>
                  <a:lnTo>
                    <a:pt x="712179" y="487722"/>
                  </a:lnTo>
                  <a:lnTo>
                    <a:pt x="712179" y="468890"/>
                  </a:lnTo>
                  <a:lnTo>
                    <a:pt x="652247" y="468890"/>
                  </a:lnTo>
                  <a:lnTo>
                    <a:pt x="652247" y="461765"/>
                  </a:lnTo>
                  <a:lnTo>
                    <a:pt x="640541" y="461765"/>
                  </a:lnTo>
                  <a:lnTo>
                    <a:pt x="640541" y="449422"/>
                  </a:lnTo>
                  <a:lnTo>
                    <a:pt x="614075" y="449422"/>
                  </a:lnTo>
                  <a:lnTo>
                    <a:pt x="614075" y="436316"/>
                  </a:lnTo>
                  <a:lnTo>
                    <a:pt x="594734" y="436316"/>
                  </a:lnTo>
                  <a:lnTo>
                    <a:pt x="594734" y="423846"/>
                  </a:lnTo>
                  <a:lnTo>
                    <a:pt x="575265" y="423846"/>
                  </a:lnTo>
                  <a:lnTo>
                    <a:pt x="575265" y="416593"/>
                  </a:lnTo>
                  <a:lnTo>
                    <a:pt x="568776" y="416593"/>
                  </a:lnTo>
                  <a:lnTo>
                    <a:pt x="568776" y="404505"/>
                  </a:lnTo>
                  <a:lnTo>
                    <a:pt x="543455" y="404505"/>
                  </a:lnTo>
                  <a:lnTo>
                    <a:pt x="543455" y="378039"/>
                  </a:lnTo>
                  <a:lnTo>
                    <a:pt x="529840" y="378039"/>
                  </a:lnTo>
                  <a:lnTo>
                    <a:pt x="529840" y="365569"/>
                  </a:lnTo>
                  <a:lnTo>
                    <a:pt x="497902" y="365569"/>
                  </a:lnTo>
                  <a:lnTo>
                    <a:pt x="497902" y="346101"/>
                  </a:lnTo>
                  <a:lnTo>
                    <a:pt x="478179" y="346101"/>
                  </a:lnTo>
                  <a:lnTo>
                    <a:pt x="478179" y="319889"/>
                  </a:lnTo>
                  <a:lnTo>
                    <a:pt x="465709" y="319889"/>
                  </a:lnTo>
                  <a:lnTo>
                    <a:pt x="465709" y="313654"/>
                  </a:lnTo>
                  <a:lnTo>
                    <a:pt x="414303" y="313654"/>
                  </a:lnTo>
                  <a:lnTo>
                    <a:pt x="414303" y="300802"/>
                  </a:lnTo>
                  <a:lnTo>
                    <a:pt x="356026" y="300802"/>
                  </a:lnTo>
                  <a:lnTo>
                    <a:pt x="356026" y="274718"/>
                  </a:lnTo>
                  <a:lnTo>
                    <a:pt x="304365" y="274718"/>
                  </a:lnTo>
                  <a:lnTo>
                    <a:pt x="304365" y="255631"/>
                  </a:lnTo>
                  <a:lnTo>
                    <a:pt x="277899" y="255631"/>
                  </a:lnTo>
                  <a:lnTo>
                    <a:pt x="277899" y="242525"/>
                  </a:lnTo>
                  <a:lnTo>
                    <a:pt x="246470" y="242525"/>
                  </a:lnTo>
                  <a:lnTo>
                    <a:pt x="246470" y="229674"/>
                  </a:lnTo>
                  <a:lnTo>
                    <a:pt x="214023" y="229674"/>
                  </a:lnTo>
                  <a:lnTo>
                    <a:pt x="214023" y="222802"/>
                  </a:lnTo>
                  <a:lnTo>
                    <a:pt x="188320" y="222802"/>
                  </a:lnTo>
                  <a:lnTo>
                    <a:pt x="188320" y="210205"/>
                  </a:lnTo>
                  <a:lnTo>
                    <a:pt x="182339" y="210205"/>
                  </a:lnTo>
                  <a:lnTo>
                    <a:pt x="182339" y="197481"/>
                  </a:lnTo>
                  <a:lnTo>
                    <a:pt x="175468" y="197481"/>
                  </a:lnTo>
                  <a:lnTo>
                    <a:pt x="175468" y="191246"/>
                  </a:lnTo>
                  <a:lnTo>
                    <a:pt x="162235" y="191246"/>
                  </a:lnTo>
                  <a:lnTo>
                    <a:pt x="162235" y="158545"/>
                  </a:lnTo>
                  <a:lnTo>
                    <a:pt x="155745" y="158545"/>
                  </a:lnTo>
                  <a:lnTo>
                    <a:pt x="155745" y="145820"/>
                  </a:lnTo>
                  <a:lnTo>
                    <a:pt x="123553" y="145820"/>
                  </a:lnTo>
                  <a:lnTo>
                    <a:pt x="123553" y="132714"/>
                  </a:lnTo>
                  <a:lnTo>
                    <a:pt x="117573" y="132714"/>
                  </a:lnTo>
                  <a:lnTo>
                    <a:pt x="117573" y="113501"/>
                  </a:lnTo>
                  <a:lnTo>
                    <a:pt x="97468" y="113501"/>
                  </a:lnTo>
                  <a:lnTo>
                    <a:pt x="97468" y="106630"/>
                  </a:lnTo>
                  <a:lnTo>
                    <a:pt x="84617" y="106630"/>
                  </a:lnTo>
                  <a:lnTo>
                    <a:pt x="84617" y="94033"/>
                  </a:lnTo>
                  <a:lnTo>
                    <a:pt x="78000" y="94033"/>
                  </a:lnTo>
                  <a:lnTo>
                    <a:pt x="78000" y="87798"/>
                  </a:lnTo>
                  <a:lnTo>
                    <a:pt x="58913" y="87798"/>
                  </a:lnTo>
                  <a:lnTo>
                    <a:pt x="58913" y="68075"/>
                  </a:lnTo>
                  <a:lnTo>
                    <a:pt x="52297" y="68075"/>
                  </a:lnTo>
                  <a:lnTo>
                    <a:pt x="52297" y="54969"/>
                  </a:lnTo>
                  <a:lnTo>
                    <a:pt x="45807" y="54969"/>
                  </a:lnTo>
                  <a:lnTo>
                    <a:pt x="45807" y="42117"/>
                  </a:lnTo>
                  <a:lnTo>
                    <a:pt x="17432" y="42117"/>
                  </a:lnTo>
                  <a:lnTo>
                    <a:pt x="17432" y="0"/>
                  </a:lnTo>
                  <a:lnTo>
                    <a:pt x="0" y="0"/>
                  </a:lnTo>
                  <a:lnTo>
                    <a:pt x="0" y="113119"/>
                  </a:lnTo>
                  <a:lnTo>
                    <a:pt x="13615" y="113119"/>
                  </a:lnTo>
                  <a:lnTo>
                    <a:pt x="13615" y="132587"/>
                  </a:lnTo>
                  <a:lnTo>
                    <a:pt x="20232" y="132587"/>
                  </a:lnTo>
                  <a:lnTo>
                    <a:pt x="20232" y="152055"/>
                  </a:lnTo>
                  <a:lnTo>
                    <a:pt x="26976" y="152055"/>
                  </a:lnTo>
                  <a:lnTo>
                    <a:pt x="26976" y="171396"/>
                  </a:lnTo>
                  <a:lnTo>
                    <a:pt x="33338" y="171396"/>
                  </a:lnTo>
                  <a:lnTo>
                    <a:pt x="33338" y="184630"/>
                  </a:lnTo>
                  <a:lnTo>
                    <a:pt x="39827" y="184630"/>
                  </a:lnTo>
                  <a:lnTo>
                    <a:pt x="39827" y="216949"/>
                  </a:lnTo>
                  <a:lnTo>
                    <a:pt x="46444" y="216949"/>
                  </a:lnTo>
                  <a:lnTo>
                    <a:pt x="46444" y="235908"/>
                  </a:lnTo>
                  <a:lnTo>
                    <a:pt x="52806" y="235908"/>
                  </a:lnTo>
                  <a:lnTo>
                    <a:pt x="52806" y="268101"/>
                  </a:lnTo>
                  <a:lnTo>
                    <a:pt x="72529" y="268101"/>
                  </a:lnTo>
                  <a:lnTo>
                    <a:pt x="72529" y="280952"/>
                  </a:lnTo>
                  <a:lnTo>
                    <a:pt x="85380" y="280952"/>
                  </a:lnTo>
                  <a:lnTo>
                    <a:pt x="85380" y="300039"/>
                  </a:lnTo>
                  <a:lnTo>
                    <a:pt x="91488" y="300039"/>
                  </a:lnTo>
                  <a:lnTo>
                    <a:pt x="91488" y="313527"/>
                  </a:lnTo>
                  <a:lnTo>
                    <a:pt x="117445" y="313527"/>
                  </a:lnTo>
                  <a:lnTo>
                    <a:pt x="117445" y="345592"/>
                  </a:lnTo>
                  <a:lnTo>
                    <a:pt x="124062" y="345592"/>
                  </a:lnTo>
                  <a:lnTo>
                    <a:pt x="124062" y="358698"/>
                  </a:lnTo>
                  <a:lnTo>
                    <a:pt x="149383" y="358698"/>
                  </a:lnTo>
                  <a:lnTo>
                    <a:pt x="149383" y="371295"/>
                  </a:lnTo>
                  <a:lnTo>
                    <a:pt x="156127" y="371295"/>
                  </a:lnTo>
                  <a:lnTo>
                    <a:pt x="156127" y="416339"/>
                  </a:lnTo>
                  <a:lnTo>
                    <a:pt x="168597" y="416339"/>
                  </a:lnTo>
                  <a:lnTo>
                    <a:pt x="168597" y="430081"/>
                  </a:lnTo>
                  <a:lnTo>
                    <a:pt x="175850" y="430081"/>
                  </a:lnTo>
                  <a:lnTo>
                    <a:pt x="175850" y="448913"/>
                  </a:lnTo>
                  <a:lnTo>
                    <a:pt x="182085" y="448913"/>
                  </a:lnTo>
                  <a:lnTo>
                    <a:pt x="182085" y="461765"/>
                  </a:lnTo>
                  <a:lnTo>
                    <a:pt x="214277" y="461765"/>
                  </a:lnTo>
                  <a:lnTo>
                    <a:pt x="214277" y="474871"/>
                  </a:lnTo>
                  <a:lnTo>
                    <a:pt x="246470" y="474871"/>
                  </a:lnTo>
                  <a:lnTo>
                    <a:pt x="246470" y="487977"/>
                  </a:lnTo>
                  <a:lnTo>
                    <a:pt x="272554" y="487977"/>
                  </a:lnTo>
                  <a:lnTo>
                    <a:pt x="272554" y="506427"/>
                  </a:lnTo>
                  <a:lnTo>
                    <a:pt x="297494" y="506427"/>
                  </a:lnTo>
                  <a:lnTo>
                    <a:pt x="297494" y="533148"/>
                  </a:lnTo>
                  <a:lnTo>
                    <a:pt x="356535" y="533148"/>
                  </a:lnTo>
                  <a:lnTo>
                    <a:pt x="356535" y="565086"/>
                  </a:lnTo>
                  <a:lnTo>
                    <a:pt x="407686" y="565086"/>
                  </a:lnTo>
                  <a:lnTo>
                    <a:pt x="407686" y="577810"/>
                  </a:lnTo>
                  <a:lnTo>
                    <a:pt x="465964" y="577810"/>
                  </a:lnTo>
                  <a:lnTo>
                    <a:pt x="465964" y="590662"/>
                  </a:lnTo>
                  <a:lnTo>
                    <a:pt x="472199" y="590662"/>
                  </a:lnTo>
                  <a:lnTo>
                    <a:pt x="472199" y="617383"/>
                  </a:lnTo>
                  <a:lnTo>
                    <a:pt x="492049" y="617383"/>
                  </a:lnTo>
                  <a:lnTo>
                    <a:pt x="492049" y="648939"/>
                  </a:lnTo>
                  <a:lnTo>
                    <a:pt x="524241" y="648939"/>
                  </a:lnTo>
                  <a:lnTo>
                    <a:pt x="524241" y="662172"/>
                  </a:lnTo>
                  <a:lnTo>
                    <a:pt x="536838" y="662172"/>
                  </a:lnTo>
                  <a:lnTo>
                    <a:pt x="536838" y="688384"/>
                  </a:lnTo>
                  <a:lnTo>
                    <a:pt x="569031" y="688384"/>
                  </a:lnTo>
                  <a:lnTo>
                    <a:pt x="569031" y="701236"/>
                  </a:lnTo>
                  <a:lnTo>
                    <a:pt x="575265" y="701236"/>
                  </a:lnTo>
                  <a:lnTo>
                    <a:pt x="575265" y="713833"/>
                  </a:lnTo>
                  <a:lnTo>
                    <a:pt x="594606" y="713833"/>
                  </a:lnTo>
                  <a:lnTo>
                    <a:pt x="594606" y="726303"/>
                  </a:lnTo>
                  <a:lnTo>
                    <a:pt x="614075" y="726303"/>
                  </a:lnTo>
                  <a:lnTo>
                    <a:pt x="614075" y="745644"/>
                  </a:lnTo>
                  <a:lnTo>
                    <a:pt x="634179" y="745644"/>
                  </a:lnTo>
                  <a:lnTo>
                    <a:pt x="634179" y="759131"/>
                  </a:lnTo>
                  <a:lnTo>
                    <a:pt x="646394" y="759131"/>
                  </a:lnTo>
                  <a:lnTo>
                    <a:pt x="646394" y="772365"/>
                  </a:lnTo>
                  <a:lnTo>
                    <a:pt x="705181" y="772365"/>
                  </a:lnTo>
                  <a:lnTo>
                    <a:pt x="705181" y="784835"/>
                  </a:lnTo>
                  <a:lnTo>
                    <a:pt x="756587" y="784835"/>
                  </a:lnTo>
                  <a:lnTo>
                    <a:pt x="756587" y="797941"/>
                  </a:lnTo>
                  <a:lnTo>
                    <a:pt x="801758" y="797941"/>
                  </a:lnTo>
                  <a:lnTo>
                    <a:pt x="801758" y="811174"/>
                  </a:lnTo>
                  <a:lnTo>
                    <a:pt x="853419" y="811174"/>
                  </a:lnTo>
                  <a:lnTo>
                    <a:pt x="853419" y="824025"/>
                  </a:lnTo>
                  <a:lnTo>
                    <a:pt x="898081" y="824025"/>
                  </a:lnTo>
                  <a:lnTo>
                    <a:pt x="898081" y="843366"/>
                  </a:lnTo>
                  <a:lnTo>
                    <a:pt x="904952" y="843366"/>
                  </a:lnTo>
                  <a:lnTo>
                    <a:pt x="904952" y="869069"/>
                  </a:lnTo>
                  <a:lnTo>
                    <a:pt x="969591" y="869069"/>
                  </a:lnTo>
                  <a:lnTo>
                    <a:pt x="969591" y="881921"/>
                  </a:lnTo>
                  <a:lnTo>
                    <a:pt x="989314" y="881921"/>
                  </a:lnTo>
                  <a:lnTo>
                    <a:pt x="989314" y="907878"/>
                  </a:lnTo>
                  <a:lnTo>
                    <a:pt x="1001148" y="907878"/>
                  </a:lnTo>
                  <a:lnTo>
                    <a:pt x="1001148" y="921112"/>
                  </a:lnTo>
                  <a:lnTo>
                    <a:pt x="1130808" y="921112"/>
                  </a:lnTo>
                  <a:lnTo>
                    <a:pt x="1130808" y="933582"/>
                  </a:lnTo>
                  <a:lnTo>
                    <a:pt x="1227258" y="933582"/>
                  </a:lnTo>
                  <a:lnTo>
                    <a:pt x="1227258" y="946815"/>
                  </a:lnTo>
                  <a:lnTo>
                    <a:pt x="1260087" y="946815"/>
                  </a:lnTo>
                  <a:lnTo>
                    <a:pt x="1260087" y="965265"/>
                  </a:lnTo>
                  <a:lnTo>
                    <a:pt x="1273575" y="965265"/>
                  </a:lnTo>
                  <a:lnTo>
                    <a:pt x="1273575" y="978753"/>
                  </a:lnTo>
                  <a:lnTo>
                    <a:pt x="1305131" y="978753"/>
                  </a:lnTo>
                  <a:lnTo>
                    <a:pt x="1305131" y="991604"/>
                  </a:lnTo>
                  <a:lnTo>
                    <a:pt x="1447007" y="991604"/>
                  </a:lnTo>
                  <a:lnTo>
                    <a:pt x="1447007" y="1004074"/>
                  </a:lnTo>
                  <a:lnTo>
                    <a:pt x="1770204" y="1004074"/>
                  </a:lnTo>
                  <a:lnTo>
                    <a:pt x="1770204" y="1017435"/>
                  </a:lnTo>
                  <a:lnTo>
                    <a:pt x="1802015" y="1017435"/>
                  </a:lnTo>
                  <a:lnTo>
                    <a:pt x="1802015" y="1030413"/>
                  </a:lnTo>
                  <a:lnTo>
                    <a:pt x="1892612" y="1030413"/>
                  </a:lnTo>
                  <a:lnTo>
                    <a:pt x="1892612" y="1049500"/>
                  </a:lnTo>
                  <a:lnTo>
                    <a:pt x="1924932" y="1049500"/>
                  </a:lnTo>
                  <a:lnTo>
                    <a:pt x="1924932" y="1062606"/>
                  </a:lnTo>
                  <a:lnTo>
                    <a:pt x="2305261" y="1062606"/>
                  </a:lnTo>
                  <a:lnTo>
                    <a:pt x="2305261" y="1075457"/>
                  </a:lnTo>
                  <a:lnTo>
                    <a:pt x="2777714" y="1075457"/>
                  </a:lnTo>
                  <a:lnTo>
                    <a:pt x="2777714" y="1094162"/>
                  </a:lnTo>
                  <a:lnTo>
                    <a:pt x="4599961" y="1094162"/>
                  </a:lnTo>
                  <a:close/>
                </a:path>
              </a:pathLst>
            </a:custGeom>
            <a:solidFill>
              <a:schemeClr val="accent1">
                <a:alpha val="15000"/>
              </a:schemeClr>
            </a:solidFill>
            <a:ln w="0" cap="flat">
              <a:solidFill>
                <a:schemeClr val="bg1"/>
              </a:solid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chemeClr val="bg1"/>
                </a:solidFill>
                <a:effectLst/>
                <a:uLnTx/>
                <a:uFillTx/>
                <a:latin typeface="+mn-lt"/>
                <a:cs typeface="Arial"/>
              </a:endParaRPr>
            </a:p>
          </p:txBody>
        </p:sp>
        <p:sp>
          <p:nvSpPr>
            <p:cNvPr id="20" name="Freeform: Shape 19">
              <a:extLst>
                <a:ext uri="{FF2B5EF4-FFF2-40B4-BE49-F238E27FC236}">
                  <a16:creationId xmlns:a16="http://schemas.microsoft.com/office/drawing/2014/main" id="{52DFE03A-B77A-A121-7554-ABB274D166E7}"/>
                </a:ext>
              </a:extLst>
            </p:cNvPr>
            <p:cNvSpPr/>
            <p:nvPr/>
          </p:nvSpPr>
          <p:spPr bwMode="auto">
            <a:xfrm>
              <a:off x="1588114" y="2401395"/>
              <a:ext cx="9160826" cy="1231541"/>
            </a:xfrm>
            <a:custGeom>
              <a:avLst/>
              <a:gdLst>
                <a:gd name="connsiteX0" fmla="*/ 4593217 w 4593216"/>
                <a:gd name="connsiteY0" fmla="*/ 923657 h 923656"/>
                <a:gd name="connsiteX1" fmla="*/ 2770843 w 4593216"/>
                <a:gd name="connsiteY1" fmla="*/ 923657 h 923656"/>
                <a:gd name="connsiteX2" fmla="*/ 2770843 w 4593216"/>
                <a:gd name="connsiteY2" fmla="*/ 904952 h 923656"/>
                <a:gd name="connsiteX3" fmla="*/ 2288592 w 4593216"/>
                <a:gd name="connsiteY3" fmla="*/ 904952 h 923656"/>
                <a:gd name="connsiteX4" fmla="*/ 2288592 w 4593216"/>
                <a:gd name="connsiteY4" fmla="*/ 891210 h 923656"/>
                <a:gd name="connsiteX5" fmla="*/ 1919460 w 4593216"/>
                <a:gd name="connsiteY5" fmla="*/ 891210 h 923656"/>
                <a:gd name="connsiteX6" fmla="*/ 1919460 w 4593216"/>
                <a:gd name="connsiteY6" fmla="*/ 876958 h 923656"/>
                <a:gd name="connsiteX7" fmla="*/ 1888922 w 4593216"/>
                <a:gd name="connsiteY7" fmla="*/ 876958 h 923656"/>
                <a:gd name="connsiteX8" fmla="*/ 1888922 w 4593216"/>
                <a:gd name="connsiteY8" fmla="*/ 863216 h 923656"/>
                <a:gd name="connsiteX9" fmla="*/ 1803669 w 4593216"/>
                <a:gd name="connsiteY9" fmla="*/ 863216 h 923656"/>
                <a:gd name="connsiteX10" fmla="*/ 1803669 w 4593216"/>
                <a:gd name="connsiteY10" fmla="*/ 845784 h 923656"/>
                <a:gd name="connsiteX11" fmla="*/ 1766387 w 4593216"/>
                <a:gd name="connsiteY11" fmla="*/ 845784 h 923656"/>
                <a:gd name="connsiteX12" fmla="*/ 1766387 w 4593216"/>
                <a:gd name="connsiteY12" fmla="*/ 833314 h 923656"/>
                <a:gd name="connsiteX13" fmla="*/ 1435301 w 4593216"/>
                <a:gd name="connsiteY13" fmla="*/ 833314 h 923656"/>
                <a:gd name="connsiteX14" fmla="*/ 1435301 w 4593216"/>
                <a:gd name="connsiteY14" fmla="*/ 822117 h 923656"/>
                <a:gd name="connsiteX15" fmla="*/ 1294570 w 4593216"/>
                <a:gd name="connsiteY15" fmla="*/ 822117 h 923656"/>
                <a:gd name="connsiteX16" fmla="*/ 1294570 w 4593216"/>
                <a:gd name="connsiteY16" fmla="*/ 809138 h 923656"/>
                <a:gd name="connsiteX17" fmla="*/ 1267213 w 4593216"/>
                <a:gd name="connsiteY17" fmla="*/ 809138 h 923656"/>
                <a:gd name="connsiteX18" fmla="*/ 1267213 w 4593216"/>
                <a:gd name="connsiteY18" fmla="*/ 792978 h 923656"/>
                <a:gd name="connsiteX19" fmla="*/ 1252325 w 4593216"/>
                <a:gd name="connsiteY19" fmla="*/ 792978 h 923656"/>
                <a:gd name="connsiteX20" fmla="*/ 1252325 w 4593216"/>
                <a:gd name="connsiteY20" fmla="*/ 782926 h 923656"/>
                <a:gd name="connsiteX21" fmla="*/ 1219242 w 4593216"/>
                <a:gd name="connsiteY21" fmla="*/ 782926 h 923656"/>
                <a:gd name="connsiteX22" fmla="*/ 1219242 w 4593216"/>
                <a:gd name="connsiteY22" fmla="*/ 769311 h 923656"/>
                <a:gd name="connsiteX23" fmla="*/ 1125337 w 4593216"/>
                <a:gd name="connsiteY23" fmla="*/ 769311 h 923656"/>
                <a:gd name="connsiteX24" fmla="*/ 1125337 w 4593216"/>
                <a:gd name="connsiteY24" fmla="*/ 754932 h 923656"/>
                <a:gd name="connsiteX25" fmla="*/ 999621 w 4593216"/>
                <a:gd name="connsiteY25" fmla="*/ 754932 h 923656"/>
                <a:gd name="connsiteX26" fmla="*/ 999621 w 4593216"/>
                <a:gd name="connsiteY26" fmla="*/ 739409 h 923656"/>
                <a:gd name="connsiteX27" fmla="*/ 985878 w 4593216"/>
                <a:gd name="connsiteY27" fmla="*/ 739409 h 923656"/>
                <a:gd name="connsiteX28" fmla="*/ 985878 w 4593216"/>
                <a:gd name="connsiteY28" fmla="*/ 710143 h 923656"/>
                <a:gd name="connsiteX29" fmla="*/ 961575 w 4593216"/>
                <a:gd name="connsiteY29" fmla="*/ 710143 h 923656"/>
                <a:gd name="connsiteX30" fmla="*/ 961575 w 4593216"/>
                <a:gd name="connsiteY30" fmla="*/ 701363 h 923656"/>
                <a:gd name="connsiteX31" fmla="*/ 901262 w 4593216"/>
                <a:gd name="connsiteY31" fmla="*/ 701363 h 923656"/>
                <a:gd name="connsiteX32" fmla="*/ 901262 w 4593216"/>
                <a:gd name="connsiteY32" fmla="*/ 682149 h 923656"/>
                <a:gd name="connsiteX33" fmla="*/ 894391 w 4593216"/>
                <a:gd name="connsiteY33" fmla="*/ 682149 h 923656"/>
                <a:gd name="connsiteX34" fmla="*/ 894391 w 4593216"/>
                <a:gd name="connsiteY34" fmla="*/ 659755 h 923656"/>
                <a:gd name="connsiteX35" fmla="*/ 844639 w 4593216"/>
                <a:gd name="connsiteY35" fmla="*/ 659755 h 923656"/>
                <a:gd name="connsiteX36" fmla="*/ 844639 w 4593216"/>
                <a:gd name="connsiteY36" fmla="*/ 646649 h 923656"/>
                <a:gd name="connsiteX37" fmla="*/ 798577 w 4593216"/>
                <a:gd name="connsiteY37" fmla="*/ 646649 h 923656"/>
                <a:gd name="connsiteX38" fmla="*/ 798577 w 4593216"/>
                <a:gd name="connsiteY38" fmla="*/ 632906 h 923656"/>
                <a:gd name="connsiteX39" fmla="*/ 751243 w 4593216"/>
                <a:gd name="connsiteY39" fmla="*/ 632906 h 923656"/>
                <a:gd name="connsiteX40" fmla="*/ 751243 w 4593216"/>
                <a:gd name="connsiteY40" fmla="*/ 621200 h 923656"/>
                <a:gd name="connsiteX41" fmla="*/ 693347 w 4593216"/>
                <a:gd name="connsiteY41" fmla="*/ 621200 h 923656"/>
                <a:gd name="connsiteX42" fmla="*/ 693347 w 4593216"/>
                <a:gd name="connsiteY42" fmla="*/ 609366 h 923656"/>
                <a:gd name="connsiteX43" fmla="*/ 641050 w 4593216"/>
                <a:gd name="connsiteY43" fmla="*/ 609366 h 923656"/>
                <a:gd name="connsiteX44" fmla="*/ 641050 w 4593216"/>
                <a:gd name="connsiteY44" fmla="*/ 596897 h 923656"/>
                <a:gd name="connsiteX45" fmla="*/ 634306 w 4593216"/>
                <a:gd name="connsiteY45" fmla="*/ 596897 h 923656"/>
                <a:gd name="connsiteX46" fmla="*/ 634306 w 4593216"/>
                <a:gd name="connsiteY46" fmla="*/ 587862 h 923656"/>
                <a:gd name="connsiteX47" fmla="*/ 624000 w 4593216"/>
                <a:gd name="connsiteY47" fmla="*/ 587862 h 923656"/>
                <a:gd name="connsiteX48" fmla="*/ 624000 w 4593216"/>
                <a:gd name="connsiteY48" fmla="*/ 582518 h 923656"/>
                <a:gd name="connsiteX49" fmla="*/ 604022 w 4593216"/>
                <a:gd name="connsiteY49" fmla="*/ 582518 h 923656"/>
                <a:gd name="connsiteX50" fmla="*/ 604022 w 4593216"/>
                <a:gd name="connsiteY50" fmla="*/ 573484 h 923656"/>
                <a:gd name="connsiteX51" fmla="*/ 592825 w 4593216"/>
                <a:gd name="connsiteY51" fmla="*/ 573484 h 923656"/>
                <a:gd name="connsiteX52" fmla="*/ 592825 w 4593216"/>
                <a:gd name="connsiteY52" fmla="*/ 566358 h 923656"/>
                <a:gd name="connsiteX53" fmla="*/ 578574 w 4593216"/>
                <a:gd name="connsiteY53" fmla="*/ 566358 h 923656"/>
                <a:gd name="connsiteX54" fmla="*/ 578574 w 4593216"/>
                <a:gd name="connsiteY54" fmla="*/ 554525 h 923656"/>
                <a:gd name="connsiteX55" fmla="*/ 565468 w 4593216"/>
                <a:gd name="connsiteY55" fmla="*/ 554525 h 923656"/>
                <a:gd name="connsiteX56" fmla="*/ 565468 w 4593216"/>
                <a:gd name="connsiteY56" fmla="*/ 545872 h 923656"/>
                <a:gd name="connsiteX57" fmla="*/ 559869 w 4593216"/>
                <a:gd name="connsiteY57" fmla="*/ 545872 h 923656"/>
                <a:gd name="connsiteX58" fmla="*/ 559869 w 4593216"/>
                <a:gd name="connsiteY58" fmla="*/ 535820 h 923656"/>
                <a:gd name="connsiteX59" fmla="*/ 547781 w 4593216"/>
                <a:gd name="connsiteY59" fmla="*/ 535820 h 923656"/>
                <a:gd name="connsiteX60" fmla="*/ 547781 w 4593216"/>
                <a:gd name="connsiteY60" fmla="*/ 529585 h 923656"/>
                <a:gd name="connsiteX61" fmla="*/ 532512 w 4593216"/>
                <a:gd name="connsiteY61" fmla="*/ 529585 h 923656"/>
                <a:gd name="connsiteX62" fmla="*/ 532512 w 4593216"/>
                <a:gd name="connsiteY62" fmla="*/ 506045 h 923656"/>
                <a:gd name="connsiteX63" fmla="*/ 520042 w 4593216"/>
                <a:gd name="connsiteY63" fmla="*/ 506045 h 923656"/>
                <a:gd name="connsiteX64" fmla="*/ 520042 w 4593216"/>
                <a:gd name="connsiteY64" fmla="*/ 491667 h 923656"/>
                <a:gd name="connsiteX65" fmla="*/ 482633 w 4593216"/>
                <a:gd name="connsiteY65" fmla="*/ 491667 h 923656"/>
                <a:gd name="connsiteX66" fmla="*/ 482633 w 4593216"/>
                <a:gd name="connsiteY66" fmla="*/ 466218 h 923656"/>
                <a:gd name="connsiteX67" fmla="*/ 463419 w 4593216"/>
                <a:gd name="connsiteY67" fmla="*/ 466218 h 923656"/>
                <a:gd name="connsiteX68" fmla="*/ 463419 w 4593216"/>
                <a:gd name="connsiteY68" fmla="*/ 435044 h 923656"/>
                <a:gd name="connsiteX69" fmla="*/ 455912 w 4593216"/>
                <a:gd name="connsiteY69" fmla="*/ 435044 h 923656"/>
                <a:gd name="connsiteX70" fmla="*/ 455912 w 4593216"/>
                <a:gd name="connsiteY70" fmla="*/ 424482 h 923656"/>
                <a:gd name="connsiteX71" fmla="*/ 403360 w 4593216"/>
                <a:gd name="connsiteY71" fmla="*/ 424482 h 923656"/>
                <a:gd name="connsiteX72" fmla="*/ 403360 w 4593216"/>
                <a:gd name="connsiteY72" fmla="*/ 413540 h 923656"/>
                <a:gd name="connsiteX73" fmla="*/ 348010 w 4593216"/>
                <a:gd name="connsiteY73" fmla="*/ 413540 h 923656"/>
                <a:gd name="connsiteX74" fmla="*/ 348010 w 4593216"/>
                <a:gd name="connsiteY74" fmla="*/ 386819 h 923656"/>
                <a:gd name="connsiteX75" fmla="*/ 292913 w 4593216"/>
                <a:gd name="connsiteY75" fmla="*/ 386819 h 923656"/>
                <a:gd name="connsiteX76" fmla="*/ 292913 w 4593216"/>
                <a:gd name="connsiteY76" fmla="*/ 361879 h 923656"/>
                <a:gd name="connsiteX77" fmla="*/ 271409 w 4593216"/>
                <a:gd name="connsiteY77" fmla="*/ 361879 h 923656"/>
                <a:gd name="connsiteX78" fmla="*/ 271409 w 4593216"/>
                <a:gd name="connsiteY78" fmla="*/ 350045 h 923656"/>
                <a:gd name="connsiteX79" fmla="*/ 235908 w 4593216"/>
                <a:gd name="connsiteY79" fmla="*/ 350045 h 923656"/>
                <a:gd name="connsiteX80" fmla="*/ 235908 w 4593216"/>
                <a:gd name="connsiteY80" fmla="*/ 337957 h 923656"/>
                <a:gd name="connsiteX81" fmla="*/ 207661 w 4593216"/>
                <a:gd name="connsiteY81" fmla="*/ 337957 h 923656"/>
                <a:gd name="connsiteX82" fmla="*/ 207661 w 4593216"/>
                <a:gd name="connsiteY82" fmla="*/ 323961 h 923656"/>
                <a:gd name="connsiteX83" fmla="*/ 177122 w 4593216"/>
                <a:gd name="connsiteY83" fmla="*/ 323961 h 923656"/>
                <a:gd name="connsiteX84" fmla="*/ 177122 w 4593216"/>
                <a:gd name="connsiteY84" fmla="*/ 313399 h 923656"/>
                <a:gd name="connsiteX85" fmla="*/ 171524 w 4593216"/>
                <a:gd name="connsiteY85" fmla="*/ 313399 h 923656"/>
                <a:gd name="connsiteX86" fmla="*/ 171524 w 4593216"/>
                <a:gd name="connsiteY86" fmla="*/ 301184 h 923656"/>
                <a:gd name="connsiteX87" fmla="*/ 164907 w 4593216"/>
                <a:gd name="connsiteY87" fmla="*/ 301184 h 923656"/>
                <a:gd name="connsiteX88" fmla="*/ 164907 w 4593216"/>
                <a:gd name="connsiteY88" fmla="*/ 283752 h 923656"/>
                <a:gd name="connsiteX89" fmla="*/ 151928 w 4593216"/>
                <a:gd name="connsiteY89" fmla="*/ 283752 h 923656"/>
                <a:gd name="connsiteX90" fmla="*/ 151928 w 4593216"/>
                <a:gd name="connsiteY90" fmla="*/ 243925 h 923656"/>
                <a:gd name="connsiteX91" fmla="*/ 145057 w 4593216"/>
                <a:gd name="connsiteY91" fmla="*/ 243925 h 923656"/>
                <a:gd name="connsiteX92" fmla="*/ 145057 w 4593216"/>
                <a:gd name="connsiteY92" fmla="*/ 229292 h 923656"/>
                <a:gd name="connsiteX93" fmla="*/ 111465 w 4593216"/>
                <a:gd name="connsiteY93" fmla="*/ 229292 h 923656"/>
                <a:gd name="connsiteX94" fmla="*/ 111465 w 4593216"/>
                <a:gd name="connsiteY94" fmla="*/ 213514 h 923656"/>
                <a:gd name="connsiteX95" fmla="*/ 106121 w 4593216"/>
                <a:gd name="connsiteY95" fmla="*/ 213514 h 923656"/>
                <a:gd name="connsiteX96" fmla="*/ 106121 w 4593216"/>
                <a:gd name="connsiteY96" fmla="*/ 192900 h 923656"/>
                <a:gd name="connsiteX97" fmla="*/ 91233 w 4593216"/>
                <a:gd name="connsiteY97" fmla="*/ 192900 h 923656"/>
                <a:gd name="connsiteX98" fmla="*/ 91233 w 4593216"/>
                <a:gd name="connsiteY98" fmla="*/ 181448 h 923656"/>
                <a:gd name="connsiteX99" fmla="*/ 74692 w 4593216"/>
                <a:gd name="connsiteY99" fmla="*/ 181448 h 923656"/>
                <a:gd name="connsiteX100" fmla="*/ 74692 w 4593216"/>
                <a:gd name="connsiteY100" fmla="*/ 169615 h 923656"/>
                <a:gd name="connsiteX101" fmla="*/ 68457 w 4593216"/>
                <a:gd name="connsiteY101" fmla="*/ 169615 h 923656"/>
                <a:gd name="connsiteX102" fmla="*/ 68457 w 4593216"/>
                <a:gd name="connsiteY102" fmla="*/ 154600 h 923656"/>
                <a:gd name="connsiteX103" fmla="*/ 47080 w 4593216"/>
                <a:gd name="connsiteY103" fmla="*/ 154600 h 923656"/>
                <a:gd name="connsiteX104" fmla="*/ 47080 w 4593216"/>
                <a:gd name="connsiteY104" fmla="*/ 129152 h 923656"/>
                <a:gd name="connsiteX105" fmla="*/ 41990 w 4593216"/>
                <a:gd name="connsiteY105" fmla="*/ 129152 h 923656"/>
                <a:gd name="connsiteX106" fmla="*/ 41990 w 4593216"/>
                <a:gd name="connsiteY106" fmla="*/ 117064 h 923656"/>
                <a:gd name="connsiteX107" fmla="*/ 33974 w 4593216"/>
                <a:gd name="connsiteY107" fmla="*/ 117064 h 923656"/>
                <a:gd name="connsiteX108" fmla="*/ 33974 w 4593216"/>
                <a:gd name="connsiteY108" fmla="*/ 89325 h 923656"/>
                <a:gd name="connsiteX109" fmla="*/ 27484 w 4593216"/>
                <a:gd name="connsiteY109" fmla="*/ 89325 h 923656"/>
                <a:gd name="connsiteX110" fmla="*/ 27484 w 4593216"/>
                <a:gd name="connsiteY110" fmla="*/ 71511 h 923656"/>
                <a:gd name="connsiteX111" fmla="*/ 18959 w 4593216"/>
                <a:gd name="connsiteY111" fmla="*/ 71511 h 923656"/>
                <a:gd name="connsiteX112" fmla="*/ 18959 w 4593216"/>
                <a:gd name="connsiteY112" fmla="*/ 57259 h 923656"/>
                <a:gd name="connsiteX113" fmla="*/ 12470 w 4593216"/>
                <a:gd name="connsiteY113" fmla="*/ 57259 h 923656"/>
                <a:gd name="connsiteX114" fmla="*/ 12470 w 4593216"/>
                <a:gd name="connsiteY114" fmla="*/ 42626 h 923656"/>
                <a:gd name="connsiteX115" fmla="*/ 5980 w 4593216"/>
                <a:gd name="connsiteY115" fmla="*/ 42626 h 923656"/>
                <a:gd name="connsiteX116" fmla="*/ 5980 w 4593216"/>
                <a:gd name="connsiteY116" fmla="*/ 23285 h 923656"/>
                <a:gd name="connsiteX117" fmla="*/ 0 w 4593216"/>
                <a:gd name="connsiteY117" fmla="*/ 23285 h 923656"/>
                <a:gd name="connsiteX118" fmla="*/ 0 w 4593216"/>
                <a:gd name="connsiteY118" fmla="*/ 0 h 923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Lst>
              <a:rect l="l" t="t" r="r" b="b"/>
              <a:pathLst>
                <a:path w="4593216" h="923656" extrusionOk="0">
                  <a:moveTo>
                    <a:pt x="4593217" y="923657"/>
                  </a:moveTo>
                  <a:lnTo>
                    <a:pt x="2770843" y="923657"/>
                  </a:lnTo>
                  <a:lnTo>
                    <a:pt x="2770843" y="904952"/>
                  </a:lnTo>
                  <a:lnTo>
                    <a:pt x="2288592" y="904952"/>
                  </a:lnTo>
                  <a:lnTo>
                    <a:pt x="2288592" y="891210"/>
                  </a:lnTo>
                  <a:lnTo>
                    <a:pt x="1919460" y="891210"/>
                  </a:lnTo>
                  <a:lnTo>
                    <a:pt x="1919460" y="876958"/>
                  </a:lnTo>
                  <a:lnTo>
                    <a:pt x="1888922" y="876958"/>
                  </a:lnTo>
                  <a:lnTo>
                    <a:pt x="1888922" y="863216"/>
                  </a:lnTo>
                  <a:lnTo>
                    <a:pt x="1803669" y="863216"/>
                  </a:lnTo>
                  <a:lnTo>
                    <a:pt x="1803669" y="845784"/>
                  </a:lnTo>
                  <a:lnTo>
                    <a:pt x="1766387" y="845784"/>
                  </a:lnTo>
                  <a:lnTo>
                    <a:pt x="1766387" y="833314"/>
                  </a:lnTo>
                  <a:lnTo>
                    <a:pt x="1435301" y="833314"/>
                  </a:lnTo>
                  <a:lnTo>
                    <a:pt x="1435301" y="822117"/>
                  </a:lnTo>
                  <a:lnTo>
                    <a:pt x="1294570" y="822117"/>
                  </a:lnTo>
                  <a:lnTo>
                    <a:pt x="1294570" y="809138"/>
                  </a:lnTo>
                  <a:lnTo>
                    <a:pt x="1267213" y="809138"/>
                  </a:lnTo>
                  <a:lnTo>
                    <a:pt x="1267213" y="792978"/>
                  </a:lnTo>
                  <a:lnTo>
                    <a:pt x="1252325" y="792978"/>
                  </a:lnTo>
                  <a:lnTo>
                    <a:pt x="1252325" y="782926"/>
                  </a:lnTo>
                  <a:lnTo>
                    <a:pt x="1219242" y="782926"/>
                  </a:lnTo>
                  <a:lnTo>
                    <a:pt x="1219242" y="769311"/>
                  </a:lnTo>
                  <a:lnTo>
                    <a:pt x="1125337" y="769311"/>
                  </a:lnTo>
                  <a:lnTo>
                    <a:pt x="1125337" y="754932"/>
                  </a:lnTo>
                  <a:lnTo>
                    <a:pt x="999621" y="754932"/>
                  </a:lnTo>
                  <a:lnTo>
                    <a:pt x="999621" y="739409"/>
                  </a:lnTo>
                  <a:lnTo>
                    <a:pt x="985878" y="739409"/>
                  </a:lnTo>
                  <a:lnTo>
                    <a:pt x="985878" y="710143"/>
                  </a:lnTo>
                  <a:lnTo>
                    <a:pt x="961575" y="710143"/>
                  </a:lnTo>
                  <a:lnTo>
                    <a:pt x="961575" y="701363"/>
                  </a:lnTo>
                  <a:lnTo>
                    <a:pt x="901262" y="701363"/>
                  </a:lnTo>
                  <a:lnTo>
                    <a:pt x="901262" y="682149"/>
                  </a:lnTo>
                  <a:lnTo>
                    <a:pt x="894391" y="682149"/>
                  </a:lnTo>
                  <a:lnTo>
                    <a:pt x="894391" y="659755"/>
                  </a:lnTo>
                  <a:lnTo>
                    <a:pt x="844639" y="659755"/>
                  </a:lnTo>
                  <a:lnTo>
                    <a:pt x="844639" y="646649"/>
                  </a:lnTo>
                  <a:lnTo>
                    <a:pt x="798577" y="646649"/>
                  </a:lnTo>
                  <a:lnTo>
                    <a:pt x="798577" y="632906"/>
                  </a:lnTo>
                  <a:lnTo>
                    <a:pt x="751243" y="632906"/>
                  </a:lnTo>
                  <a:lnTo>
                    <a:pt x="751243" y="621200"/>
                  </a:lnTo>
                  <a:lnTo>
                    <a:pt x="693347" y="621200"/>
                  </a:lnTo>
                  <a:lnTo>
                    <a:pt x="693347" y="609366"/>
                  </a:lnTo>
                  <a:lnTo>
                    <a:pt x="641050" y="609366"/>
                  </a:lnTo>
                  <a:lnTo>
                    <a:pt x="641050" y="596897"/>
                  </a:lnTo>
                  <a:lnTo>
                    <a:pt x="634306" y="596897"/>
                  </a:lnTo>
                  <a:lnTo>
                    <a:pt x="634306" y="587862"/>
                  </a:lnTo>
                  <a:lnTo>
                    <a:pt x="624000" y="587862"/>
                  </a:lnTo>
                  <a:lnTo>
                    <a:pt x="624000" y="582518"/>
                  </a:lnTo>
                  <a:lnTo>
                    <a:pt x="604022" y="582518"/>
                  </a:lnTo>
                  <a:lnTo>
                    <a:pt x="604022" y="573484"/>
                  </a:lnTo>
                  <a:lnTo>
                    <a:pt x="592825" y="573484"/>
                  </a:lnTo>
                  <a:lnTo>
                    <a:pt x="592825" y="566358"/>
                  </a:lnTo>
                  <a:lnTo>
                    <a:pt x="578574" y="566358"/>
                  </a:lnTo>
                  <a:lnTo>
                    <a:pt x="578574" y="554525"/>
                  </a:lnTo>
                  <a:lnTo>
                    <a:pt x="565468" y="554525"/>
                  </a:lnTo>
                  <a:lnTo>
                    <a:pt x="565468" y="545872"/>
                  </a:lnTo>
                  <a:lnTo>
                    <a:pt x="559869" y="545872"/>
                  </a:lnTo>
                  <a:lnTo>
                    <a:pt x="559869" y="535820"/>
                  </a:lnTo>
                  <a:lnTo>
                    <a:pt x="547781" y="535820"/>
                  </a:lnTo>
                  <a:lnTo>
                    <a:pt x="547781" y="529585"/>
                  </a:lnTo>
                  <a:lnTo>
                    <a:pt x="532512" y="529585"/>
                  </a:lnTo>
                  <a:lnTo>
                    <a:pt x="532512" y="506045"/>
                  </a:lnTo>
                  <a:lnTo>
                    <a:pt x="520042" y="506045"/>
                  </a:lnTo>
                  <a:lnTo>
                    <a:pt x="520042" y="491667"/>
                  </a:lnTo>
                  <a:lnTo>
                    <a:pt x="482633" y="491667"/>
                  </a:lnTo>
                  <a:lnTo>
                    <a:pt x="482633" y="466218"/>
                  </a:lnTo>
                  <a:lnTo>
                    <a:pt x="463419" y="466218"/>
                  </a:lnTo>
                  <a:lnTo>
                    <a:pt x="463419" y="435044"/>
                  </a:lnTo>
                  <a:lnTo>
                    <a:pt x="455912" y="435044"/>
                  </a:lnTo>
                  <a:lnTo>
                    <a:pt x="455912" y="424482"/>
                  </a:lnTo>
                  <a:lnTo>
                    <a:pt x="403360" y="424482"/>
                  </a:lnTo>
                  <a:lnTo>
                    <a:pt x="403360" y="413540"/>
                  </a:lnTo>
                  <a:lnTo>
                    <a:pt x="348010" y="413540"/>
                  </a:lnTo>
                  <a:lnTo>
                    <a:pt x="348010" y="386819"/>
                  </a:lnTo>
                  <a:lnTo>
                    <a:pt x="292913" y="386819"/>
                  </a:lnTo>
                  <a:lnTo>
                    <a:pt x="292913" y="361879"/>
                  </a:lnTo>
                  <a:lnTo>
                    <a:pt x="271409" y="361879"/>
                  </a:lnTo>
                  <a:lnTo>
                    <a:pt x="271409" y="350045"/>
                  </a:lnTo>
                  <a:lnTo>
                    <a:pt x="235908" y="350045"/>
                  </a:lnTo>
                  <a:lnTo>
                    <a:pt x="235908" y="337957"/>
                  </a:lnTo>
                  <a:lnTo>
                    <a:pt x="207661" y="337957"/>
                  </a:lnTo>
                  <a:lnTo>
                    <a:pt x="207661" y="323961"/>
                  </a:lnTo>
                  <a:lnTo>
                    <a:pt x="177122" y="323961"/>
                  </a:lnTo>
                  <a:lnTo>
                    <a:pt x="177122" y="313399"/>
                  </a:lnTo>
                  <a:lnTo>
                    <a:pt x="171524" y="313399"/>
                  </a:lnTo>
                  <a:lnTo>
                    <a:pt x="171524" y="301184"/>
                  </a:lnTo>
                  <a:lnTo>
                    <a:pt x="164907" y="301184"/>
                  </a:lnTo>
                  <a:lnTo>
                    <a:pt x="164907" y="283752"/>
                  </a:lnTo>
                  <a:lnTo>
                    <a:pt x="151928" y="283752"/>
                  </a:lnTo>
                  <a:lnTo>
                    <a:pt x="151928" y="243925"/>
                  </a:lnTo>
                  <a:lnTo>
                    <a:pt x="145057" y="243925"/>
                  </a:lnTo>
                  <a:lnTo>
                    <a:pt x="145057" y="229292"/>
                  </a:lnTo>
                  <a:lnTo>
                    <a:pt x="111465" y="229292"/>
                  </a:lnTo>
                  <a:lnTo>
                    <a:pt x="111465" y="213514"/>
                  </a:lnTo>
                  <a:lnTo>
                    <a:pt x="106121" y="213514"/>
                  </a:lnTo>
                  <a:lnTo>
                    <a:pt x="106121" y="192900"/>
                  </a:lnTo>
                  <a:lnTo>
                    <a:pt x="91233" y="192900"/>
                  </a:lnTo>
                  <a:lnTo>
                    <a:pt x="91233" y="181448"/>
                  </a:lnTo>
                  <a:lnTo>
                    <a:pt x="74692" y="181448"/>
                  </a:lnTo>
                  <a:lnTo>
                    <a:pt x="74692" y="169615"/>
                  </a:lnTo>
                  <a:lnTo>
                    <a:pt x="68457" y="169615"/>
                  </a:lnTo>
                  <a:lnTo>
                    <a:pt x="68457" y="154600"/>
                  </a:lnTo>
                  <a:lnTo>
                    <a:pt x="47080" y="154600"/>
                  </a:lnTo>
                  <a:lnTo>
                    <a:pt x="47080" y="129152"/>
                  </a:lnTo>
                  <a:lnTo>
                    <a:pt x="41990" y="129152"/>
                  </a:lnTo>
                  <a:lnTo>
                    <a:pt x="41990" y="117064"/>
                  </a:lnTo>
                  <a:lnTo>
                    <a:pt x="33974" y="117064"/>
                  </a:lnTo>
                  <a:lnTo>
                    <a:pt x="33974" y="89325"/>
                  </a:lnTo>
                  <a:lnTo>
                    <a:pt x="27484" y="89325"/>
                  </a:lnTo>
                  <a:lnTo>
                    <a:pt x="27484" y="71511"/>
                  </a:lnTo>
                  <a:lnTo>
                    <a:pt x="18959" y="71511"/>
                  </a:lnTo>
                  <a:lnTo>
                    <a:pt x="18959" y="57259"/>
                  </a:lnTo>
                  <a:lnTo>
                    <a:pt x="12470" y="57259"/>
                  </a:lnTo>
                  <a:lnTo>
                    <a:pt x="12470" y="42626"/>
                  </a:lnTo>
                  <a:lnTo>
                    <a:pt x="5980" y="42626"/>
                  </a:lnTo>
                  <a:lnTo>
                    <a:pt x="5980" y="23285"/>
                  </a:lnTo>
                  <a:lnTo>
                    <a:pt x="0" y="23285"/>
                  </a:lnTo>
                  <a:lnTo>
                    <a:pt x="0" y="0"/>
                  </a:lnTo>
                </a:path>
              </a:pathLst>
            </a:custGeom>
            <a:noFill/>
            <a:ln w="28575" cap="flat">
              <a:solidFill>
                <a:schemeClr val="accent1"/>
              </a:solid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1A1918"/>
                </a:solidFill>
                <a:effectLst/>
                <a:uLnTx/>
                <a:uFillTx/>
                <a:latin typeface="+mn-lt"/>
                <a:cs typeface="Arial"/>
              </a:endParaRPr>
            </a:p>
          </p:txBody>
        </p:sp>
        <p:sp>
          <p:nvSpPr>
            <p:cNvPr id="21" name="Freeform: Shape 20">
              <a:extLst>
                <a:ext uri="{FF2B5EF4-FFF2-40B4-BE49-F238E27FC236}">
                  <a16:creationId xmlns:a16="http://schemas.microsoft.com/office/drawing/2014/main" id="{A6636428-D84A-D691-AFEB-4842F98A7325}"/>
                </a:ext>
              </a:extLst>
            </p:cNvPr>
            <p:cNvSpPr/>
            <p:nvPr/>
          </p:nvSpPr>
          <p:spPr bwMode="auto">
            <a:xfrm>
              <a:off x="1566469" y="2401395"/>
              <a:ext cx="1662489" cy="2828356"/>
            </a:xfrm>
            <a:custGeom>
              <a:avLst/>
              <a:gdLst>
                <a:gd name="connsiteX0" fmla="*/ 0 w 833568"/>
                <a:gd name="connsiteY0" fmla="*/ 0 h 2121267"/>
                <a:gd name="connsiteX1" fmla="*/ 0 w 833568"/>
                <a:gd name="connsiteY1" fmla="*/ 165798 h 2121267"/>
                <a:gd name="connsiteX2" fmla="*/ 4454 w 833568"/>
                <a:gd name="connsiteY2" fmla="*/ 165798 h 2121267"/>
                <a:gd name="connsiteX3" fmla="*/ 4454 w 833568"/>
                <a:gd name="connsiteY3" fmla="*/ 604277 h 2121267"/>
                <a:gd name="connsiteX4" fmla="*/ 10688 w 833568"/>
                <a:gd name="connsiteY4" fmla="*/ 604277 h 2121267"/>
                <a:gd name="connsiteX5" fmla="*/ 10688 w 833568"/>
                <a:gd name="connsiteY5" fmla="*/ 694746 h 2121267"/>
                <a:gd name="connsiteX6" fmla="*/ 17305 w 833568"/>
                <a:gd name="connsiteY6" fmla="*/ 694746 h 2121267"/>
                <a:gd name="connsiteX7" fmla="*/ 17305 w 833568"/>
                <a:gd name="connsiteY7" fmla="*/ 791451 h 2121267"/>
                <a:gd name="connsiteX8" fmla="*/ 23540 w 833568"/>
                <a:gd name="connsiteY8" fmla="*/ 791451 h 2121267"/>
                <a:gd name="connsiteX9" fmla="*/ 23540 w 833568"/>
                <a:gd name="connsiteY9" fmla="*/ 971500 h 2121267"/>
                <a:gd name="connsiteX10" fmla="*/ 30666 w 833568"/>
                <a:gd name="connsiteY10" fmla="*/ 971500 h 2121267"/>
                <a:gd name="connsiteX11" fmla="*/ 30666 w 833568"/>
                <a:gd name="connsiteY11" fmla="*/ 1146205 h 2121267"/>
                <a:gd name="connsiteX12" fmla="*/ 36391 w 833568"/>
                <a:gd name="connsiteY12" fmla="*/ 1146205 h 2121267"/>
                <a:gd name="connsiteX13" fmla="*/ 36391 w 833568"/>
                <a:gd name="connsiteY13" fmla="*/ 1307676 h 2121267"/>
                <a:gd name="connsiteX14" fmla="*/ 50515 w 833568"/>
                <a:gd name="connsiteY14" fmla="*/ 1307676 h 2121267"/>
                <a:gd name="connsiteX15" fmla="*/ 50515 w 833568"/>
                <a:gd name="connsiteY15" fmla="*/ 1462403 h 2121267"/>
                <a:gd name="connsiteX16" fmla="*/ 69602 w 833568"/>
                <a:gd name="connsiteY16" fmla="*/ 1462403 h 2121267"/>
                <a:gd name="connsiteX17" fmla="*/ 69602 w 833568"/>
                <a:gd name="connsiteY17" fmla="*/ 1533787 h 2121267"/>
                <a:gd name="connsiteX18" fmla="*/ 75455 w 833568"/>
                <a:gd name="connsiteY18" fmla="*/ 1533787 h 2121267"/>
                <a:gd name="connsiteX19" fmla="*/ 75455 w 833568"/>
                <a:gd name="connsiteY19" fmla="*/ 1605170 h 2121267"/>
                <a:gd name="connsiteX20" fmla="*/ 82072 w 833568"/>
                <a:gd name="connsiteY20" fmla="*/ 1605170 h 2121267"/>
                <a:gd name="connsiteX21" fmla="*/ 82072 w 833568"/>
                <a:gd name="connsiteY21" fmla="*/ 1676553 h 2121267"/>
                <a:gd name="connsiteX22" fmla="*/ 95432 w 833568"/>
                <a:gd name="connsiteY22" fmla="*/ 1676553 h 2121267"/>
                <a:gd name="connsiteX23" fmla="*/ 95432 w 833568"/>
                <a:gd name="connsiteY23" fmla="*/ 1741192 h 2121267"/>
                <a:gd name="connsiteX24" fmla="*/ 101158 w 833568"/>
                <a:gd name="connsiteY24" fmla="*/ 1741192 h 2121267"/>
                <a:gd name="connsiteX25" fmla="*/ 101158 w 833568"/>
                <a:gd name="connsiteY25" fmla="*/ 1805068 h 2121267"/>
                <a:gd name="connsiteX26" fmla="*/ 107393 w 833568"/>
                <a:gd name="connsiteY26" fmla="*/ 1805068 h 2121267"/>
                <a:gd name="connsiteX27" fmla="*/ 107393 w 833568"/>
                <a:gd name="connsiteY27" fmla="*/ 1863218 h 2121267"/>
                <a:gd name="connsiteX28" fmla="*/ 113628 w 833568"/>
                <a:gd name="connsiteY28" fmla="*/ 1863218 h 2121267"/>
                <a:gd name="connsiteX29" fmla="*/ 113628 w 833568"/>
                <a:gd name="connsiteY29" fmla="*/ 1922132 h 2121267"/>
                <a:gd name="connsiteX30" fmla="*/ 126861 w 833568"/>
                <a:gd name="connsiteY30" fmla="*/ 1922132 h 2121267"/>
                <a:gd name="connsiteX31" fmla="*/ 126861 w 833568"/>
                <a:gd name="connsiteY31" fmla="*/ 1973538 h 2121267"/>
                <a:gd name="connsiteX32" fmla="*/ 153455 w 833568"/>
                <a:gd name="connsiteY32" fmla="*/ 1973538 h 2121267"/>
                <a:gd name="connsiteX33" fmla="*/ 153455 w 833568"/>
                <a:gd name="connsiteY33" fmla="*/ 2063626 h 2121267"/>
                <a:gd name="connsiteX34" fmla="*/ 410359 w 833568"/>
                <a:gd name="connsiteY34" fmla="*/ 2063626 h 2121267"/>
                <a:gd name="connsiteX35" fmla="*/ 410359 w 833568"/>
                <a:gd name="connsiteY35" fmla="*/ 2096836 h 2121267"/>
                <a:gd name="connsiteX36" fmla="*/ 663445 w 833568"/>
                <a:gd name="connsiteY36" fmla="*/ 2096836 h 2121267"/>
                <a:gd name="connsiteX37" fmla="*/ 663445 w 833568"/>
                <a:gd name="connsiteY37" fmla="*/ 2121267 h 2121267"/>
                <a:gd name="connsiteX38" fmla="*/ 833569 w 833568"/>
                <a:gd name="connsiteY38" fmla="*/ 2121267 h 2121267"/>
                <a:gd name="connsiteX39" fmla="*/ 833569 w 833568"/>
                <a:gd name="connsiteY39" fmla="*/ 1766896 h 2121267"/>
                <a:gd name="connsiteX40" fmla="*/ 669425 w 833568"/>
                <a:gd name="connsiteY40" fmla="*/ 1766896 h 2121267"/>
                <a:gd name="connsiteX41" fmla="*/ 669425 w 833568"/>
                <a:gd name="connsiteY41" fmla="*/ 1644615 h 2121267"/>
                <a:gd name="connsiteX42" fmla="*/ 416721 w 833568"/>
                <a:gd name="connsiteY42" fmla="*/ 1644615 h 2121267"/>
                <a:gd name="connsiteX43" fmla="*/ 416721 w 833568"/>
                <a:gd name="connsiteY43" fmla="*/ 1533914 h 2121267"/>
                <a:gd name="connsiteX44" fmla="*/ 158926 w 833568"/>
                <a:gd name="connsiteY44" fmla="*/ 1533914 h 2121267"/>
                <a:gd name="connsiteX45" fmla="*/ 158926 w 833568"/>
                <a:gd name="connsiteY45" fmla="*/ 1333761 h 2121267"/>
                <a:gd name="connsiteX46" fmla="*/ 126861 w 833568"/>
                <a:gd name="connsiteY46" fmla="*/ 1333761 h 2121267"/>
                <a:gd name="connsiteX47" fmla="*/ 126861 w 833568"/>
                <a:gd name="connsiteY47" fmla="*/ 1236674 h 2121267"/>
                <a:gd name="connsiteX48" fmla="*/ 114137 w 833568"/>
                <a:gd name="connsiteY48" fmla="*/ 1236674 h 2121267"/>
                <a:gd name="connsiteX49" fmla="*/ 114137 w 833568"/>
                <a:gd name="connsiteY49" fmla="*/ 1147350 h 2121267"/>
                <a:gd name="connsiteX50" fmla="*/ 107648 w 833568"/>
                <a:gd name="connsiteY50" fmla="*/ 1147350 h 2121267"/>
                <a:gd name="connsiteX51" fmla="*/ 107648 w 833568"/>
                <a:gd name="connsiteY51" fmla="*/ 1056244 h 2121267"/>
                <a:gd name="connsiteX52" fmla="*/ 101031 w 833568"/>
                <a:gd name="connsiteY52" fmla="*/ 1056244 h 2121267"/>
                <a:gd name="connsiteX53" fmla="*/ 101031 w 833568"/>
                <a:gd name="connsiteY53" fmla="*/ 972518 h 2121267"/>
                <a:gd name="connsiteX54" fmla="*/ 94796 w 833568"/>
                <a:gd name="connsiteY54" fmla="*/ 972518 h 2121267"/>
                <a:gd name="connsiteX55" fmla="*/ 94796 w 833568"/>
                <a:gd name="connsiteY55" fmla="*/ 888410 h 2121267"/>
                <a:gd name="connsiteX56" fmla="*/ 87416 w 833568"/>
                <a:gd name="connsiteY56" fmla="*/ 888410 h 2121267"/>
                <a:gd name="connsiteX57" fmla="*/ 87416 w 833568"/>
                <a:gd name="connsiteY57" fmla="*/ 804430 h 2121267"/>
                <a:gd name="connsiteX58" fmla="*/ 81435 w 833568"/>
                <a:gd name="connsiteY58" fmla="*/ 804430 h 2121267"/>
                <a:gd name="connsiteX59" fmla="*/ 81435 w 833568"/>
                <a:gd name="connsiteY59" fmla="*/ 726939 h 2121267"/>
                <a:gd name="connsiteX60" fmla="*/ 75201 w 833568"/>
                <a:gd name="connsiteY60" fmla="*/ 726939 h 2121267"/>
                <a:gd name="connsiteX61" fmla="*/ 75201 w 833568"/>
                <a:gd name="connsiteY61" fmla="*/ 649830 h 2121267"/>
                <a:gd name="connsiteX62" fmla="*/ 54714 w 833568"/>
                <a:gd name="connsiteY62" fmla="*/ 649830 h 2121267"/>
                <a:gd name="connsiteX63" fmla="*/ 54714 w 833568"/>
                <a:gd name="connsiteY63" fmla="*/ 507572 h 2121267"/>
                <a:gd name="connsiteX64" fmla="*/ 27993 w 833568"/>
                <a:gd name="connsiteY64" fmla="*/ 507572 h 2121267"/>
                <a:gd name="connsiteX65" fmla="*/ 27993 w 833568"/>
                <a:gd name="connsiteY65" fmla="*/ 336049 h 2121267"/>
                <a:gd name="connsiteX66" fmla="*/ 12088 w 833568"/>
                <a:gd name="connsiteY66" fmla="*/ 336049 h 2121267"/>
                <a:gd name="connsiteX67" fmla="*/ 12088 w 833568"/>
                <a:gd name="connsiteY67" fmla="*/ 161471 h 2121267"/>
                <a:gd name="connsiteX68" fmla="*/ 4326 w 833568"/>
                <a:gd name="connsiteY68" fmla="*/ 161471 h 2121267"/>
                <a:gd name="connsiteX69" fmla="*/ 4326 w 833568"/>
                <a:gd name="connsiteY69" fmla="*/ 0 h 2121267"/>
                <a:gd name="connsiteX70" fmla="*/ 0 w 833568"/>
                <a:gd name="connsiteY70" fmla="*/ 0 h 2121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833568" h="2121267" extrusionOk="0">
                  <a:moveTo>
                    <a:pt x="0" y="0"/>
                  </a:moveTo>
                  <a:lnTo>
                    <a:pt x="0" y="165798"/>
                  </a:lnTo>
                  <a:lnTo>
                    <a:pt x="4454" y="165798"/>
                  </a:lnTo>
                  <a:lnTo>
                    <a:pt x="4454" y="604277"/>
                  </a:lnTo>
                  <a:lnTo>
                    <a:pt x="10688" y="604277"/>
                  </a:lnTo>
                  <a:lnTo>
                    <a:pt x="10688" y="694746"/>
                  </a:lnTo>
                  <a:lnTo>
                    <a:pt x="17305" y="694746"/>
                  </a:lnTo>
                  <a:lnTo>
                    <a:pt x="17305" y="791451"/>
                  </a:lnTo>
                  <a:lnTo>
                    <a:pt x="23540" y="791451"/>
                  </a:lnTo>
                  <a:lnTo>
                    <a:pt x="23540" y="971500"/>
                  </a:lnTo>
                  <a:lnTo>
                    <a:pt x="30666" y="971500"/>
                  </a:lnTo>
                  <a:lnTo>
                    <a:pt x="30666" y="1146205"/>
                  </a:lnTo>
                  <a:lnTo>
                    <a:pt x="36391" y="1146205"/>
                  </a:lnTo>
                  <a:lnTo>
                    <a:pt x="36391" y="1307676"/>
                  </a:lnTo>
                  <a:lnTo>
                    <a:pt x="50515" y="1307676"/>
                  </a:lnTo>
                  <a:lnTo>
                    <a:pt x="50515" y="1462403"/>
                  </a:lnTo>
                  <a:lnTo>
                    <a:pt x="69602" y="1462403"/>
                  </a:lnTo>
                  <a:lnTo>
                    <a:pt x="69602" y="1533787"/>
                  </a:lnTo>
                  <a:lnTo>
                    <a:pt x="75455" y="1533787"/>
                  </a:lnTo>
                  <a:lnTo>
                    <a:pt x="75455" y="1605170"/>
                  </a:lnTo>
                  <a:lnTo>
                    <a:pt x="82072" y="1605170"/>
                  </a:lnTo>
                  <a:lnTo>
                    <a:pt x="82072" y="1676553"/>
                  </a:lnTo>
                  <a:lnTo>
                    <a:pt x="95432" y="1676553"/>
                  </a:lnTo>
                  <a:lnTo>
                    <a:pt x="95432" y="1741192"/>
                  </a:lnTo>
                  <a:lnTo>
                    <a:pt x="101158" y="1741192"/>
                  </a:lnTo>
                  <a:lnTo>
                    <a:pt x="101158" y="1805068"/>
                  </a:lnTo>
                  <a:lnTo>
                    <a:pt x="107393" y="1805068"/>
                  </a:lnTo>
                  <a:lnTo>
                    <a:pt x="107393" y="1863218"/>
                  </a:lnTo>
                  <a:lnTo>
                    <a:pt x="113628" y="1863218"/>
                  </a:lnTo>
                  <a:lnTo>
                    <a:pt x="113628" y="1922132"/>
                  </a:lnTo>
                  <a:lnTo>
                    <a:pt x="126861" y="1922132"/>
                  </a:lnTo>
                  <a:lnTo>
                    <a:pt x="126861" y="1973538"/>
                  </a:lnTo>
                  <a:lnTo>
                    <a:pt x="153455" y="1973538"/>
                  </a:lnTo>
                  <a:lnTo>
                    <a:pt x="153455" y="2063626"/>
                  </a:lnTo>
                  <a:lnTo>
                    <a:pt x="410359" y="2063626"/>
                  </a:lnTo>
                  <a:lnTo>
                    <a:pt x="410359" y="2096836"/>
                  </a:lnTo>
                  <a:lnTo>
                    <a:pt x="663445" y="2096836"/>
                  </a:lnTo>
                  <a:lnTo>
                    <a:pt x="663445" y="2121267"/>
                  </a:lnTo>
                  <a:lnTo>
                    <a:pt x="833569" y="2121267"/>
                  </a:lnTo>
                  <a:lnTo>
                    <a:pt x="833569" y="1766896"/>
                  </a:lnTo>
                  <a:lnTo>
                    <a:pt x="669425" y="1766896"/>
                  </a:lnTo>
                  <a:lnTo>
                    <a:pt x="669425" y="1644615"/>
                  </a:lnTo>
                  <a:lnTo>
                    <a:pt x="416721" y="1644615"/>
                  </a:lnTo>
                  <a:lnTo>
                    <a:pt x="416721" y="1533914"/>
                  </a:lnTo>
                  <a:lnTo>
                    <a:pt x="158926" y="1533914"/>
                  </a:lnTo>
                  <a:lnTo>
                    <a:pt x="158926" y="1333761"/>
                  </a:lnTo>
                  <a:lnTo>
                    <a:pt x="126861" y="1333761"/>
                  </a:lnTo>
                  <a:lnTo>
                    <a:pt x="126861" y="1236674"/>
                  </a:lnTo>
                  <a:lnTo>
                    <a:pt x="114137" y="1236674"/>
                  </a:lnTo>
                  <a:lnTo>
                    <a:pt x="114137" y="1147350"/>
                  </a:lnTo>
                  <a:lnTo>
                    <a:pt x="107648" y="1147350"/>
                  </a:lnTo>
                  <a:lnTo>
                    <a:pt x="107648" y="1056244"/>
                  </a:lnTo>
                  <a:lnTo>
                    <a:pt x="101031" y="1056244"/>
                  </a:lnTo>
                  <a:lnTo>
                    <a:pt x="101031" y="972518"/>
                  </a:lnTo>
                  <a:lnTo>
                    <a:pt x="94796" y="972518"/>
                  </a:lnTo>
                  <a:lnTo>
                    <a:pt x="94796" y="888410"/>
                  </a:lnTo>
                  <a:lnTo>
                    <a:pt x="87416" y="888410"/>
                  </a:lnTo>
                  <a:lnTo>
                    <a:pt x="87416" y="804430"/>
                  </a:lnTo>
                  <a:lnTo>
                    <a:pt x="81435" y="804430"/>
                  </a:lnTo>
                  <a:lnTo>
                    <a:pt x="81435" y="726939"/>
                  </a:lnTo>
                  <a:lnTo>
                    <a:pt x="75201" y="726939"/>
                  </a:lnTo>
                  <a:lnTo>
                    <a:pt x="75201" y="649830"/>
                  </a:lnTo>
                  <a:lnTo>
                    <a:pt x="54714" y="649830"/>
                  </a:lnTo>
                  <a:lnTo>
                    <a:pt x="54714" y="507572"/>
                  </a:lnTo>
                  <a:lnTo>
                    <a:pt x="27993" y="507572"/>
                  </a:lnTo>
                  <a:lnTo>
                    <a:pt x="27993" y="336049"/>
                  </a:lnTo>
                  <a:lnTo>
                    <a:pt x="12088" y="336049"/>
                  </a:lnTo>
                  <a:lnTo>
                    <a:pt x="12088" y="161471"/>
                  </a:lnTo>
                  <a:lnTo>
                    <a:pt x="4326" y="161471"/>
                  </a:lnTo>
                  <a:lnTo>
                    <a:pt x="4326" y="0"/>
                  </a:lnTo>
                  <a:lnTo>
                    <a:pt x="0" y="0"/>
                  </a:lnTo>
                  <a:close/>
                </a:path>
              </a:pathLst>
            </a:custGeom>
            <a:solidFill>
              <a:schemeClr val="accent3">
                <a:alpha val="20000"/>
              </a:schemeClr>
            </a:solidFill>
            <a:ln w="0" cap="flat">
              <a:no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1A1918"/>
                </a:solidFill>
                <a:effectLst/>
                <a:uLnTx/>
                <a:uFillTx/>
                <a:latin typeface="+mn-lt"/>
                <a:cs typeface="Arial"/>
              </a:endParaRPr>
            </a:p>
          </p:txBody>
        </p:sp>
        <p:sp>
          <p:nvSpPr>
            <p:cNvPr id="22" name="Freeform: Shape 21">
              <a:extLst>
                <a:ext uri="{FF2B5EF4-FFF2-40B4-BE49-F238E27FC236}">
                  <a16:creationId xmlns:a16="http://schemas.microsoft.com/office/drawing/2014/main" id="{9F09FC3E-8412-574D-7E9E-42934517F756}"/>
                </a:ext>
              </a:extLst>
            </p:cNvPr>
            <p:cNvSpPr/>
            <p:nvPr/>
          </p:nvSpPr>
          <p:spPr bwMode="auto">
            <a:xfrm>
              <a:off x="1573829" y="2401395"/>
              <a:ext cx="1661983" cy="2837178"/>
            </a:xfrm>
            <a:custGeom>
              <a:avLst/>
              <a:gdLst>
                <a:gd name="connsiteX0" fmla="*/ 833314 w 833314"/>
                <a:gd name="connsiteY0" fmla="*/ 2127884 h 2127883"/>
                <a:gd name="connsiteX1" fmla="*/ 833314 w 833314"/>
                <a:gd name="connsiteY1" fmla="*/ 2043267 h 2127883"/>
                <a:gd name="connsiteX2" fmla="*/ 661536 w 833314"/>
                <a:gd name="connsiteY2" fmla="*/ 2043267 h 2127883"/>
                <a:gd name="connsiteX3" fmla="*/ 661536 w 833314"/>
                <a:gd name="connsiteY3" fmla="*/ 1960559 h 2127883"/>
                <a:gd name="connsiteX4" fmla="*/ 410104 w 833314"/>
                <a:gd name="connsiteY4" fmla="*/ 1960559 h 2127883"/>
                <a:gd name="connsiteX5" fmla="*/ 410104 w 833314"/>
                <a:gd name="connsiteY5" fmla="*/ 1875816 h 2127883"/>
                <a:gd name="connsiteX6" fmla="*/ 153710 w 833314"/>
                <a:gd name="connsiteY6" fmla="*/ 1875816 h 2127883"/>
                <a:gd name="connsiteX7" fmla="*/ 153710 w 833314"/>
                <a:gd name="connsiteY7" fmla="*/ 1703401 h 2127883"/>
                <a:gd name="connsiteX8" fmla="*/ 122535 w 833314"/>
                <a:gd name="connsiteY8" fmla="*/ 1703401 h 2127883"/>
                <a:gd name="connsiteX9" fmla="*/ 122535 w 833314"/>
                <a:gd name="connsiteY9" fmla="*/ 1615731 h 2127883"/>
                <a:gd name="connsiteX10" fmla="*/ 109556 w 833314"/>
                <a:gd name="connsiteY10" fmla="*/ 1615731 h 2127883"/>
                <a:gd name="connsiteX11" fmla="*/ 109556 w 833314"/>
                <a:gd name="connsiteY11" fmla="*/ 1529842 h 2127883"/>
                <a:gd name="connsiteX12" fmla="*/ 102685 w 833314"/>
                <a:gd name="connsiteY12" fmla="*/ 1529842 h 2127883"/>
                <a:gd name="connsiteX13" fmla="*/ 102685 w 833314"/>
                <a:gd name="connsiteY13" fmla="*/ 1446371 h 2127883"/>
                <a:gd name="connsiteX14" fmla="*/ 97086 w 833314"/>
                <a:gd name="connsiteY14" fmla="*/ 1446371 h 2127883"/>
                <a:gd name="connsiteX15" fmla="*/ 97086 w 833314"/>
                <a:gd name="connsiteY15" fmla="*/ 1358064 h 2127883"/>
                <a:gd name="connsiteX16" fmla="*/ 88307 w 833314"/>
                <a:gd name="connsiteY16" fmla="*/ 1358064 h 2127883"/>
                <a:gd name="connsiteX17" fmla="*/ 88307 w 833314"/>
                <a:gd name="connsiteY17" fmla="*/ 1273447 h 2127883"/>
                <a:gd name="connsiteX18" fmla="*/ 82199 w 833314"/>
                <a:gd name="connsiteY18" fmla="*/ 1273447 h 2127883"/>
                <a:gd name="connsiteX19" fmla="*/ 82199 w 833314"/>
                <a:gd name="connsiteY19" fmla="*/ 1189976 h 2127883"/>
                <a:gd name="connsiteX20" fmla="*/ 74692 w 833314"/>
                <a:gd name="connsiteY20" fmla="*/ 1189976 h 2127883"/>
                <a:gd name="connsiteX21" fmla="*/ 74692 w 833314"/>
                <a:gd name="connsiteY21" fmla="*/ 1104723 h 2127883"/>
                <a:gd name="connsiteX22" fmla="*/ 68457 w 833314"/>
                <a:gd name="connsiteY22" fmla="*/ 1104723 h 2127883"/>
                <a:gd name="connsiteX23" fmla="*/ 68457 w 833314"/>
                <a:gd name="connsiteY23" fmla="*/ 1020107 h 2127883"/>
                <a:gd name="connsiteX24" fmla="*/ 49116 w 833314"/>
                <a:gd name="connsiteY24" fmla="*/ 1020107 h 2127883"/>
                <a:gd name="connsiteX25" fmla="*/ 49116 w 833314"/>
                <a:gd name="connsiteY25" fmla="*/ 850746 h 2127883"/>
                <a:gd name="connsiteX26" fmla="*/ 37918 w 833314"/>
                <a:gd name="connsiteY26" fmla="*/ 850746 h 2127883"/>
                <a:gd name="connsiteX27" fmla="*/ 37918 w 833314"/>
                <a:gd name="connsiteY27" fmla="*/ 678968 h 2127883"/>
                <a:gd name="connsiteX28" fmla="*/ 30538 w 833314"/>
                <a:gd name="connsiteY28" fmla="*/ 678968 h 2127883"/>
                <a:gd name="connsiteX29" fmla="*/ 30538 w 833314"/>
                <a:gd name="connsiteY29" fmla="*/ 507827 h 2127883"/>
                <a:gd name="connsiteX30" fmla="*/ 23031 w 833314"/>
                <a:gd name="connsiteY30" fmla="*/ 507827 h 2127883"/>
                <a:gd name="connsiteX31" fmla="*/ 23031 w 833314"/>
                <a:gd name="connsiteY31" fmla="*/ 337957 h 2127883"/>
                <a:gd name="connsiteX32" fmla="*/ 13615 w 833314"/>
                <a:gd name="connsiteY32" fmla="*/ 337957 h 2127883"/>
                <a:gd name="connsiteX33" fmla="*/ 13615 w 833314"/>
                <a:gd name="connsiteY33" fmla="*/ 249014 h 2127883"/>
                <a:gd name="connsiteX34" fmla="*/ 7507 w 833314"/>
                <a:gd name="connsiteY34" fmla="*/ 249014 h 2127883"/>
                <a:gd name="connsiteX35" fmla="*/ 7507 w 833314"/>
                <a:gd name="connsiteY35" fmla="*/ 164271 h 2127883"/>
                <a:gd name="connsiteX36" fmla="*/ 0 w 833314"/>
                <a:gd name="connsiteY36" fmla="*/ 164271 h 2127883"/>
                <a:gd name="connsiteX37" fmla="*/ 0 w 833314"/>
                <a:gd name="connsiteY37" fmla="*/ 0 h 2127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833314" h="2127883" extrusionOk="0">
                  <a:moveTo>
                    <a:pt x="833314" y="2127884"/>
                  </a:moveTo>
                  <a:lnTo>
                    <a:pt x="833314" y="2043267"/>
                  </a:lnTo>
                  <a:lnTo>
                    <a:pt x="661536" y="2043267"/>
                  </a:lnTo>
                  <a:lnTo>
                    <a:pt x="661536" y="1960559"/>
                  </a:lnTo>
                  <a:lnTo>
                    <a:pt x="410104" y="1960559"/>
                  </a:lnTo>
                  <a:lnTo>
                    <a:pt x="410104" y="1875816"/>
                  </a:lnTo>
                  <a:lnTo>
                    <a:pt x="153710" y="1875816"/>
                  </a:lnTo>
                  <a:lnTo>
                    <a:pt x="153710" y="1703401"/>
                  </a:lnTo>
                  <a:lnTo>
                    <a:pt x="122535" y="1703401"/>
                  </a:lnTo>
                  <a:lnTo>
                    <a:pt x="122535" y="1615731"/>
                  </a:lnTo>
                  <a:lnTo>
                    <a:pt x="109556" y="1615731"/>
                  </a:lnTo>
                  <a:lnTo>
                    <a:pt x="109556" y="1529842"/>
                  </a:lnTo>
                  <a:lnTo>
                    <a:pt x="102685" y="1529842"/>
                  </a:lnTo>
                  <a:lnTo>
                    <a:pt x="102685" y="1446371"/>
                  </a:lnTo>
                  <a:lnTo>
                    <a:pt x="97086" y="1446371"/>
                  </a:lnTo>
                  <a:lnTo>
                    <a:pt x="97086" y="1358064"/>
                  </a:lnTo>
                  <a:lnTo>
                    <a:pt x="88307" y="1358064"/>
                  </a:lnTo>
                  <a:lnTo>
                    <a:pt x="88307" y="1273447"/>
                  </a:lnTo>
                  <a:lnTo>
                    <a:pt x="82199" y="1273447"/>
                  </a:lnTo>
                  <a:lnTo>
                    <a:pt x="82199" y="1189976"/>
                  </a:lnTo>
                  <a:lnTo>
                    <a:pt x="74692" y="1189976"/>
                  </a:lnTo>
                  <a:lnTo>
                    <a:pt x="74692" y="1104723"/>
                  </a:lnTo>
                  <a:lnTo>
                    <a:pt x="68457" y="1104723"/>
                  </a:lnTo>
                  <a:lnTo>
                    <a:pt x="68457" y="1020107"/>
                  </a:lnTo>
                  <a:lnTo>
                    <a:pt x="49116" y="1020107"/>
                  </a:lnTo>
                  <a:lnTo>
                    <a:pt x="49116" y="850746"/>
                  </a:lnTo>
                  <a:lnTo>
                    <a:pt x="37918" y="850746"/>
                  </a:lnTo>
                  <a:lnTo>
                    <a:pt x="37918" y="678968"/>
                  </a:lnTo>
                  <a:lnTo>
                    <a:pt x="30538" y="678968"/>
                  </a:lnTo>
                  <a:lnTo>
                    <a:pt x="30538" y="507827"/>
                  </a:lnTo>
                  <a:lnTo>
                    <a:pt x="23031" y="507827"/>
                  </a:lnTo>
                  <a:lnTo>
                    <a:pt x="23031" y="337957"/>
                  </a:lnTo>
                  <a:lnTo>
                    <a:pt x="13615" y="337957"/>
                  </a:lnTo>
                  <a:lnTo>
                    <a:pt x="13615" y="249014"/>
                  </a:lnTo>
                  <a:lnTo>
                    <a:pt x="7507" y="249014"/>
                  </a:lnTo>
                  <a:lnTo>
                    <a:pt x="7507" y="164271"/>
                  </a:lnTo>
                  <a:lnTo>
                    <a:pt x="0" y="164271"/>
                  </a:lnTo>
                  <a:lnTo>
                    <a:pt x="0" y="0"/>
                  </a:lnTo>
                </a:path>
              </a:pathLst>
            </a:custGeom>
            <a:noFill/>
            <a:ln w="28575" cap="flat">
              <a:solidFill>
                <a:schemeClr val="accent3"/>
              </a:solid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1A1918"/>
                </a:solidFill>
                <a:effectLst/>
                <a:uLnTx/>
                <a:uFillTx/>
                <a:latin typeface="+mn-lt"/>
                <a:cs typeface="Arial"/>
              </a:endParaRPr>
            </a:p>
          </p:txBody>
        </p:sp>
        <p:grpSp>
          <p:nvGrpSpPr>
            <p:cNvPr id="312" name="Group 311">
              <a:extLst>
                <a:ext uri="{FF2B5EF4-FFF2-40B4-BE49-F238E27FC236}">
                  <a16:creationId xmlns:a16="http://schemas.microsoft.com/office/drawing/2014/main" id="{25EA3FCE-4FEF-71A0-A24A-8AEB8F16745D}"/>
                </a:ext>
              </a:extLst>
            </p:cNvPr>
            <p:cNvGrpSpPr/>
            <p:nvPr/>
          </p:nvGrpSpPr>
          <p:grpSpPr>
            <a:xfrm>
              <a:off x="2863850" y="3184363"/>
              <a:ext cx="7928490" cy="477583"/>
              <a:chOff x="2863850" y="3184363"/>
              <a:chExt cx="7928490" cy="477583"/>
            </a:xfrm>
          </p:grpSpPr>
          <p:grpSp>
            <p:nvGrpSpPr>
              <p:cNvPr id="23" name="Graphic 40">
                <a:extLst>
                  <a:ext uri="{FF2B5EF4-FFF2-40B4-BE49-F238E27FC236}">
                    <a16:creationId xmlns:a16="http://schemas.microsoft.com/office/drawing/2014/main" id="{129AF2C6-18DF-6B29-39E2-7F1D46C3CCEE}"/>
                  </a:ext>
                </a:extLst>
              </p:cNvPr>
              <p:cNvGrpSpPr/>
              <p:nvPr/>
            </p:nvGrpSpPr>
            <p:grpSpPr bwMode="auto">
              <a:xfrm>
                <a:off x="10705548" y="3603754"/>
                <a:ext cx="86792" cy="58192"/>
                <a:chOff x="5324894" y="2555787"/>
                <a:chExt cx="43517" cy="43644"/>
              </a:xfrm>
            </p:grpSpPr>
            <p:sp>
              <p:nvSpPr>
                <p:cNvPr id="307" name="Freeform: Shape 306">
                  <a:extLst>
                    <a:ext uri="{FF2B5EF4-FFF2-40B4-BE49-F238E27FC236}">
                      <a16:creationId xmlns:a16="http://schemas.microsoft.com/office/drawing/2014/main" id="{88F28A28-E89D-BE2A-B738-AEA076C022CF}"/>
                    </a:ext>
                  </a:extLst>
                </p:cNvPr>
                <p:cNvSpPr/>
                <p:nvPr/>
              </p:nvSpPr>
              <p:spPr bwMode="auto">
                <a:xfrm>
                  <a:off x="5324894" y="2577673"/>
                  <a:ext cx="43517" cy="12724"/>
                </a:xfrm>
                <a:custGeom>
                  <a:avLst/>
                  <a:gdLst>
                    <a:gd name="connsiteX0" fmla="*/ 0 w 43517"/>
                    <a:gd name="connsiteY0" fmla="*/ 0 h 12724"/>
                    <a:gd name="connsiteX1" fmla="*/ 43517 w 43517"/>
                    <a:gd name="connsiteY1" fmla="*/ 0 h 12724"/>
                  </a:gdLst>
                  <a:ahLst/>
                  <a:cxnLst>
                    <a:cxn ang="0">
                      <a:pos x="connsiteX0" y="connsiteY0"/>
                    </a:cxn>
                    <a:cxn ang="0">
                      <a:pos x="connsiteX1" y="connsiteY1"/>
                    </a:cxn>
                  </a:cxnLst>
                  <a:rect l="l" t="t" r="r" b="b"/>
                  <a:pathLst>
                    <a:path w="43517" h="12724" extrusionOk="0">
                      <a:moveTo>
                        <a:pt x="0" y="0"/>
                      </a:moveTo>
                      <a:lnTo>
                        <a:pt x="43517" y="0"/>
                      </a:lnTo>
                    </a:path>
                  </a:pathLst>
                </a:custGeom>
                <a:grpFill/>
                <a:ln w="28575" cap="flat">
                  <a:solidFill>
                    <a:schemeClr val="accent1"/>
                  </a:solid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1A1918"/>
                    </a:solidFill>
                    <a:effectLst/>
                    <a:uLnTx/>
                    <a:uFillTx/>
                    <a:latin typeface="+mn-lt"/>
                    <a:cs typeface="Arial"/>
                  </a:endParaRPr>
                </a:p>
              </p:txBody>
            </p:sp>
            <p:sp>
              <p:nvSpPr>
                <p:cNvPr id="308" name="Freeform: Shape 307">
                  <a:extLst>
                    <a:ext uri="{FF2B5EF4-FFF2-40B4-BE49-F238E27FC236}">
                      <a16:creationId xmlns:a16="http://schemas.microsoft.com/office/drawing/2014/main" id="{67D7BA7C-D561-4032-9195-7CA3893DF3DD}"/>
                    </a:ext>
                  </a:extLst>
                </p:cNvPr>
                <p:cNvSpPr/>
                <p:nvPr/>
              </p:nvSpPr>
              <p:spPr bwMode="auto">
                <a:xfrm>
                  <a:off x="5346652" y="2555787"/>
                  <a:ext cx="12724" cy="43644"/>
                </a:xfrm>
                <a:custGeom>
                  <a:avLst/>
                  <a:gdLst>
                    <a:gd name="connsiteX0" fmla="*/ 0 w 12724"/>
                    <a:gd name="connsiteY0" fmla="*/ 43644 h 43644"/>
                    <a:gd name="connsiteX1" fmla="*/ 0 w 12724"/>
                    <a:gd name="connsiteY1" fmla="*/ 0 h 43644"/>
                  </a:gdLst>
                  <a:ahLst/>
                  <a:cxnLst>
                    <a:cxn ang="0">
                      <a:pos x="connsiteX0" y="connsiteY0"/>
                    </a:cxn>
                    <a:cxn ang="0">
                      <a:pos x="connsiteX1" y="connsiteY1"/>
                    </a:cxn>
                  </a:cxnLst>
                  <a:rect l="l" t="t" r="r" b="b"/>
                  <a:pathLst>
                    <a:path w="12724" h="43644" extrusionOk="0">
                      <a:moveTo>
                        <a:pt x="0" y="43644"/>
                      </a:moveTo>
                      <a:lnTo>
                        <a:pt x="0" y="0"/>
                      </a:lnTo>
                    </a:path>
                  </a:pathLst>
                </a:custGeom>
                <a:grpFill/>
                <a:ln w="28575" cap="flat">
                  <a:solidFill>
                    <a:schemeClr val="accent1"/>
                  </a:solid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1A1918"/>
                    </a:solidFill>
                    <a:effectLst/>
                    <a:uLnTx/>
                    <a:uFillTx/>
                    <a:latin typeface="+mn-lt"/>
                    <a:cs typeface="Arial"/>
                  </a:endParaRPr>
                </a:p>
              </p:txBody>
            </p:sp>
          </p:grpSp>
          <p:grpSp>
            <p:nvGrpSpPr>
              <p:cNvPr id="24" name="Graphic 40">
                <a:extLst>
                  <a:ext uri="{FF2B5EF4-FFF2-40B4-BE49-F238E27FC236}">
                    <a16:creationId xmlns:a16="http://schemas.microsoft.com/office/drawing/2014/main" id="{BC2A825D-CB65-9B5D-CB2F-11F60B040785}"/>
                  </a:ext>
                </a:extLst>
              </p:cNvPr>
              <p:cNvGrpSpPr/>
              <p:nvPr/>
            </p:nvGrpSpPr>
            <p:grpSpPr bwMode="auto">
              <a:xfrm>
                <a:off x="10344929" y="3603754"/>
                <a:ext cx="86792" cy="58192"/>
                <a:chOff x="5144081" y="2555787"/>
                <a:chExt cx="43517" cy="43644"/>
              </a:xfrm>
            </p:grpSpPr>
            <p:sp>
              <p:nvSpPr>
                <p:cNvPr id="305" name="Freeform: Shape 304">
                  <a:extLst>
                    <a:ext uri="{FF2B5EF4-FFF2-40B4-BE49-F238E27FC236}">
                      <a16:creationId xmlns:a16="http://schemas.microsoft.com/office/drawing/2014/main" id="{A01A9919-C933-6528-9E07-FC309992D6D4}"/>
                    </a:ext>
                  </a:extLst>
                </p:cNvPr>
                <p:cNvSpPr/>
                <p:nvPr/>
              </p:nvSpPr>
              <p:spPr bwMode="auto">
                <a:xfrm>
                  <a:off x="5144081" y="2577673"/>
                  <a:ext cx="43517" cy="12724"/>
                </a:xfrm>
                <a:custGeom>
                  <a:avLst/>
                  <a:gdLst>
                    <a:gd name="connsiteX0" fmla="*/ 0 w 43517"/>
                    <a:gd name="connsiteY0" fmla="*/ 0 h 12724"/>
                    <a:gd name="connsiteX1" fmla="*/ 43517 w 43517"/>
                    <a:gd name="connsiteY1" fmla="*/ 0 h 12724"/>
                  </a:gdLst>
                  <a:ahLst/>
                  <a:cxnLst>
                    <a:cxn ang="0">
                      <a:pos x="connsiteX0" y="connsiteY0"/>
                    </a:cxn>
                    <a:cxn ang="0">
                      <a:pos x="connsiteX1" y="connsiteY1"/>
                    </a:cxn>
                  </a:cxnLst>
                  <a:rect l="l" t="t" r="r" b="b"/>
                  <a:pathLst>
                    <a:path w="43517" h="12724" extrusionOk="0">
                      <a:moveTo>
                        <a:pt x="0" y="0"/>
                      </a:moveTo>
                      <a:lnTo>
                        <a:pt x="43517" y="0"/>
                      </a:lnTo>
                    </a:path>
                  </a:pathLst>
                </a:custGeom>
                <a:grpFill/>
                <a:ln w="28575" cap="flat">
                  <a:solidFill>
                    <a:schemeClr val="accent1"/>
                  </a:solid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1A1918"/>
                    </a:solidFill>
                    <a:effectLst/>
                    <a:uLnTx/>
                    <a:uFillTx/>
                    <a:latin typeface="+mn-lt"/>
                    <a:cs typeface="Arial"/>
                  </a:endParaRPr>
                </a:p>
              </p:txBody>
            </p:sp>
            <p:sp>
              <p:nvSpPr>
                <p:cNvPr id="306" name="Freeform: Shape 305">
                  <a:extLst>
                    <a:ext uri="{FF2B5EF4-FFF2-40B4-BE49-F238E27FC236}">
                      <a16:creationId xmlns:a16="http://schemas.microsoft.com/office/drawing/2014/main" id="{821E55D1-02C3-23B4-8331-AD88B1D003B6}"/>
                    </a:ext>
                  </a:extLst>
                </p:cNvPr>
                <p:cNvSpPr/>
                <p:nvPr/>
              </p:nvSpPr>
              <p:spPr bwMode="auto">
                <a:xfrm>
                  <a:off x="5165840" y="2555787"/>
                  <a:ext cx="12724" cy="43644"/>
                </a:xfrm>
                <a:custGeom>
                  <a:avLst/>
                  <a:gdLst>
                    <a:gd name="connsiteX0" fmla="*/ 0 w 12724"/>
                    <a:gd name="connsiteY0" fmla="*/ 43644 h 43644"/>
                    <a:gd name="connsiteX1" fmla="*/ 0 w 12724"/>
                    <a:gd name="connsiteY1" fmla="*/ 0 h 43644"/>
                  </a:gdLst>
                  <a:ahLst/>
                  <a:cxnLst>
                    <a:cxn ang="0">
                      <a:pos x="connsiteX0" y="connsiteY0"/>
                    </a:cxn>
                    <a:cxn ang="0">
                      <a:pos x="connsiteX1" y="connsiteY1"/>
                    </a:cxn>
                  </a:cxnLst>
                  <a:rect l="l" t="t" r="r" b="b"/>
                  <a:pathLst>
                    <a:path w="12724" h="43644" extrusionOk="0">
                      <a:moveTo>
                        <a:pt x="0" y="43644"/>
                      </a:moveTo>
                      <a:lnTo>
                        <a:pt x="0" y="0"/>
                      </a:lnTo>
                    </a:path>
                  </a:pathLst>
                </a:custGeom>
                <a:grpFill/>
                <a:ln w="28575" cap="flat">
                  <a:solidFill>
                    <a:schemeClr val="accent1"/>
                  </a:solid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1A1918"/>
                    </a:solidFill>
                    <a:effectLst/>
                    <a:uLnTx/>
                    <a:uFillTx/>
                    <a:latin typeface="+mn-lt"/>
                    <a:cs typeface="Arial"/>
                  </a:endParaRPr>
                </a:p>
              </p:txBody>
            </p:sp>
          </p:grpSp>
          <p:grpSp>
            <p:nvGrpSpPr>
              <p:cNvPr id="25" name="Graphic 40">
                <a:extLst>
                  <a:ext uri="{FF2B5EF4-FFF2-40B4-BE49-F238E27FC236}">
                    <a16:creationId xmlns:a16="http://schemas.microsoft.com/office/drawing/2014/main" id="{D88B0BF0-6870-D336-45A6-3D86AF168BAB}"/>
                  </a:ext>
                </a:extLst>
              </p:cNvPr>
              <p:cNvGrpSpPr/>
              <p:nvPr/>
            </p:nvGrpSpPr>
            <p:grpSpPr bwMode="auto">
              <a:xfrm>
                <a:off x="10335287" y="3603754"/>
                <a:ext cx="87045" cy="58192"/>
                <a:chOff x="5139246" y="2555787"/>
                <a:chExt cx="43644" cy="43644"/>
              </a:xfrm>
            </p:grpSpPr>
            <p:sp>
              <p:nvSpPr>
                <p:cNvPr id="303" name="Freeform: Shape 302">
                  <a:extLst>
                    <a:ext uri="{FF2B5EF4-FFF2-40B4-BE49-F238E27FC236}">
                      <a16:creationId xmlns:a16="http://schemas.microsoft.com/office/drawing/2014/main" id="{D0BBC7B1-2126-E714-3785-F15432F02F10}"/>
                    </a:ext>
                  </a:extLst>
                </p:cNvPr>
                <p:cNvSpPr/>
                <p:nvPr/>
              </p:nvSpPr>
              <p:spPr bwMode="auto">
                <a:xfrm>
                  <a:off x="5139246" y="2577673"/>
                  <a:ext cx="43644" cy="12724"/>
                </a:xfrm>
                <a:custGeom>
                  <a:avLst/>
                  <a:gdLst>
                    <a:gd name="connsiteX0" fmla="*/ 0 w 43644"/>
                    <a:gd name="connsiteY0" fmla="*/ 0 h 12724"/>
                    <a:gd name="connsiteX1" fmla="*/ 43644 w 43644"/>
                    <a:gd name="connsiteY1" fmla="*/ 0 h 12724"/>
                  </a:gdLst>
                  <a:ahLst/>
                  <a:cxnLst>
                    <a:cxn ang="0">
                      <a:pos x="connsiteX0" y="connsiteY0"/>
                    </a:cxn>
                    <a:cxn ang="0">
                      <a:pos x="connsiteX1" y="connsiteY1"/>
                    </a:cxn>
                  </a:cxnLst>
                  <a:rect l="l" t="t" r="r" b="b"/>
                  <a:pathLst>
                    <a:path w="43644" h="12724" extrusionOk="0">
                      <a:moveTo>
                        <a:pt x="0" y="0"/>
                      </a:moveTo>
                      <a:lnTo>
                        <a:pt x="43644" y="0"/>
                      </a:lnTo>
                    </a:path>
                  </a:pathLst>
                </a:custGeom>
                <a:grpFill/>
                <a:ln w="28575" cap="flat">
                  <a:solidFill>
                    <a:schemeClr val="accent1"/>
                  </a:solid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1A1918"/>
                    </a:solidFill>
                    <a:effectLst/>
                    <a:uLnTx/>
                    <a:uFillTx/>
                    <a:latin typeface="+mn-lt"/>
                    <a:cs typeface="Arial"/>
                  </a:endParaRPr>
                </a:p>
              </p:txBody>
            </p:sp>
            <p:sp>
              <p:nvSpPr>
                <p:cNvPr id="304" name="Freeform: Shape 303">
                  <a:extLst>
                    <a:ext uri="{FF2B5EF4-FFF2-40B4-BE49-F238E27FC236}">
                      <a16:creationId xmlns:a16="http://schemas.microsoft.com/office/drawing/2014/main" id="{29E26529-BC90-F6A4-E98B-8EFD17A00FCE}"/>
                    </a:ext>
                  </a:extLst>
                </p:cNvPr>
                <p:cNvSpPr/>
                <p:nvPr/>
              </p:nvSpPr>
              <p:spPr bwMode="auto">
                <a:xfrm>
                  <a:off x="5161132" y="2555787"/>
                  <a:ext cx="12724" cy="43644"/>
                </a:xfrm>
                <a:custGeom>
                  <a:avLst/>
                  <a:gdLst>
                    <a:gd name="connsiteX0" fmla="*/ 0 w 12724"/>
                    <a:gd name="connsiteY0" fmla="*/ 43644 h 43644"/>
                    <a:gd name="connsiteX1" fmla="*/ 0 w 12724"/>
                    <a:gd name="connsiteY1" fmla="*/ 0 h 43644"/>
                  </a:gdLst>
                  <a:ahLst/>
                  <a:cxnLst>
                    <a:cxn ang="0">
                      <a:pos x="connsiteX0" y="connsiteY0"/>
                    </a:cxn>
                    <a:cxn ang="0">
                      <a:pos x="connsiteX1" y="connsiteY1"/>
                    </a:cxn>
                  </a:cxnLst>
                  <a:rect l="l" t="t" r="r" b="b"/>
                  <a:pathLst>
                    <a:path w="12724" h="43644" extrusionOk="0">
                      <a:moveTo>
                        <a:pt x="0" y="43644"/>
                      </a:moveTo>
                      <a:lnTo>
                        <a:pt x="0" y="0"/>
                      </a:lnTo>
                    </a:path>
                  </a:pathLst>
                </a:custGeom>
                <a:grpFill/>
                <a:ln w="28575" cap="flat">
                  <a:solidFill>
                    <a:schemeClr val="accent1"/>
                  </a:solid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1A1918"/>
                    </a:solidFill>
                    <a:effectLst/>
                    <a:uLnTx/>
                    <a:uFillTx/>
                    <a:latin typeface="+mn-lt"/>
                    <a:cs typeface="Arial"/>
                  </a:endParaRPr>
                </a:p>
              </p:txBody>
            </p:sp>
          </p:grpSp>
          <p:grpSp>
            <p:nvGrpSpPr>
              <p:cNvPr id="26" name="Graphic 40">
                <a:extLst>
                  <a:ext uri="{FF2B5EF4-FFF2-40B4-BE49-F238E27FC236}">
                    <a16:creationId xmlns:a16="http://schemas.microsoft.com/office/drawing/2014/main" id="{49C371F7-68E3-0D8A-9544-557A696BB0AF}"/>
                  </a:ext>
                </a:extLst>
              </p:cNvPr>
              <p:cNvGrpSpPr/>
              <p:nvPr/>
            </p:nvGrpSpPr>
            <p:grpSpPr bwMode="auto">
              <a:xfrm>
                <a:off x="10331988" y="3603754"/>
                <a:ext cx="87045" cy="58192"/>
                <a:chOff x="5137592" y="2555787"/>
                <a:chExt cx="43644" cy="43644"/>
              </a:xfrm>
            </p:grpSpPr>
            <p:sp>
              <p:nvSpPr>
                <p:cNvPr id="301" name="Freeform: Shape 300">
                  <a:extLst>
                    <a:ext uri="{FF2B5EF4-FFF2-40B4-BE49-F238E27FC236}">
                      <a16:creationId xmlns:a16="http://schemas.microsoft.com/office/drawing/2014/main" id="{40F508D0-13B4-EFE7-290C-0794456371CD}"/>
                    </a:ext>
                  </a:extLst>
                </p:cNvPr>
                <p:cNvSpPr/>
                <p:nvPr/>
              </p:nvSpPr>
              <p:spPr bwMode="auto">
                <a:xfrm>
                  <a:off x="5137592" y="2577673"/>
                  <a:ext cx="43644" cy="12724"/>
                </a:xfrm>
                <a:custGeom>
                  <a:avLst/>
                  <a:gdLst>
                    <a:gd name="connsiteX0" fmla="*/ 0 w 43644"/>
                    <a:gd name="connsiteY0" fmla="*/ 0 h 12724"/>
                    <a:gd name="connsiteX1" fmla="*/ 43644 w 43644"/>
                    <a:gd name="connsiteY1" fmla="*/ 0 h 12724"/>
                  </a:gdLst>
                  <a:ahLst/>
                  <a:cxnLst>
                    <a:cxn ang="0">
                      <a:pos x="connsiteX0" y="connsiteY0"/>
                    </a:cxn>
                    <a:cxn ang="0">
                      <a:pos x="connsiteX1" y="connsiteY1"/>
                    </a:cxn>
                  </a:cxnLst>
                  <a:rect l="l" t="t" r="r" b="b"/>
                  <a:pathLst>
                    <a:path w="43644" h="12724" extrusionOk="0">
                      <a:moveTo>
                        <a:pt x="0" y="0"/>
                      </a:moveTo>
                      <a:lnTo>
                        <a:pt x="43644" y="0"/>
                      </a:lnTo>
                    </a:path>
                  </a:pathLst>
                </a:custGeom>
                <a:grpFill/>
                <a:ln w="28575" cap="flat">
                  <a:solidFill>
                    <a:schemeClr val="accent1"/>
                  </a:solid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1A1918"/>
                    </a:solidFill>
                    <a:effectLst/>
                    <a:uLnTx/>
                    <a:uFillTx/>
                    <a:latin typeface="+mn-lt"/>
                    <a:cs typeface="Arial"/>
                  </a:endParaRPr>
                </a:p>
              </p:txBody>
            </p:sp>
            <p:sp>
              <p:nvSpPr>
                <p:cNvPr id="302" name="Freeform: Shape 301">
                  <a:extLst>
                    <a:ext uri="{FF2B5EF4-FFF2-40B4-BE49-F238E27FC236}">
                      <a16:creationId xmlns:a16="http://schemas.microsoft.com/office/drawing/2014/main" id="{12C85B22-1F26-DFE2-EA96-ED7438830135}"/>
                    </a:ext>
                  </a:extLst>
                </p:cNvPr>
                <p:cNvSpPr/>
                <p:nvPr/>
              </p:nvSpPr>
              <p:spPr bwMode="auto">
                <a:xfrm>
                  <a:off x="5159478" y="2555787"/>
                  <a:ext cx="12724" cy="43644"/>
                </a:xfrm>
                <a:custGeom>
                  <a:avLst/>
                  <a:gdLst>
                    <a:gd name="connsiteX0" fmla="*/ 0 w 12724"/>
                    <a:gd name="connsiteY0" fmla="*/ 43644 h 43644"/>
                    <a:gd name="connsiteX1" fmla="*/ 0 w 12724"/>
                    <a:gd name="connsiteY1" fmla="*/ 0 h 43644"/>
                  </a:gdLst>
                  <a:ahLst/>
                  <a:cxnLst>
                    <a:cxn ang="0">
                      <a:pos x="connsiteX0" y="connsiteY0"/>
                    </a:cxn>
                    <a:cxn ang="0">
                      <a:pos x="connsiteX1" y="connsiteY1"/>
                    </a:cxn>
                  </a:cxnLst>
                  <a:rect l="l" t="t" r="r" b="b"/>
                  <a:pathLst>
                    <a:path w="12724" h="43644" extrusionOk="0">
                      <a:moveTo>
                        <a:pt x="0" y="43644"/>
                      </a:moveTo>
                      <a:lnTo>
                        <a:pt x="0" y="0"/>
                      </a:lnTo>
                    </a:path>
                  </a:pathLst>
                </a:custGeom>
                <a:grpFill/>
                <a:ln w="28575" cap="flat">
                  <a:solidFill>
                    <a:schemeClr val="accent1"/>
                  </a:solid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1A1918"/>
                    </a:solidFill>
                    <a:effectLst/>
                    <a:uLnTx/>
                    <a:uFillTx/>
                    <a:latin typeface="+mn-lt"/>
                    <a:cs typeface="Arial"/>
                  </a:endParaRPr>
                </a:p>
              </p:txBody>
            </p:sp>
          </p:grpSp>
          <p:grpSp>
            <p:nvGrpSpPr>
              <p:cNvPr id="27" name="Graphic 40">
                <a:extLst>
                  <a:ext uri="{FF2B5EF4-FFF2-40B4-BE49-F238E27FC236}">
                    <a16:creationId xmlns:a16="http://schemas.microsoft.com/office/drawing/2014/main" id="{CDC03E44-12C9-DE3F-7135-978F7469A991}"/>
                  </a:ext>
                </a:extLst>
              </p:cNvPr>
              <p:cNvGrpSpPr/>
              <p:nvPr/>
            </p:nvGrpSpPr>
            <p:grpSpPr bwMode="auto">
              <a:xfrm>
                <a:off x="10215759" y="3603754"/>
                <a:ext cx="87045" cy="58192"/>
                <a:chOff x="5079315" y="2555787"/>
                <a:chExt cx="43644" cy="43644"/>
              </a:xfrm>
            </p:grpSpPr>
            <p:sp>
              <p:nvSpPr>
                <p:cNvPr id="299" name="Freeform: Shape 298">
                  <a:extLst>
                    <a:ext uri="{FF2B5EF4-FFF2-40B4-BE49-F238E27FC236}">
                      <a16:creationId xmlns:a16="http://schemas.microsoft.com/office/drawing/2014/main" id="{B54A91FF-1969-6C41-CBBD-C1C8BDBECB31}"/>
                    </a:ext>
                  </a:extLst>
                </p:cNvPr>
                <p:cNvSpPr/>
                <p:nvPr/>
              </p:nvSpPr>
              <p:spPr bwMode="auto">
                <a:xfrm>
                  <a:off x="5079315" y="2577673"/>
                  <a:ext cx="43644" cy="12724"/>
                </a:xfrm>
                <a:custGeom>
                  <a:avLst/>
                  <a:gdLst>
                    <a:gd name="connsiteX0" fmla="*/ 0 w 43644"/>
                    <a:gd name="connsiteY0" fmla="*/ 0 h 12724"/>
                    <a:gd name="connsiteX1" fmla="*/ 43644 w 43644"/>
                    <a:gd name="connsiteY1" fmla="*/ 0 h 12724"/>
                  </a:gdLst>
                  <a:ahLst/>
                  <a:cxnLst>
                    <a:cxn ang="0">
                      <a:pos x="connsiteX0" y="connsiteY0"/>
                    </a:cxn>
                    <a:cxn ang="0">
                      <a:pos x="connsiteX1" y="connsiteY1"/>
                    </a:cxn>
                  </a:cxnLst>
                  <a:rect l="l" t="t" r="r" b="b"/>
                  <a:pathLst>
                    <a:path w="43644" h="12724" extrusionOk="0">
                      <a:moveTo>
                        <a:pt x="0" y="0"/>
                      </a:moveTo>
                      <a:lnTo>
                        <a:pt x="43644" y="0"/>
                      </a:lnTo>
                    </a:path>
                  </a:pathLst>
                </a:custGeom>
                <a:grpFill/>
                <a:ln w="28575" cap="flat">
                  <a:solidFill>
                    <a:schemeClr val="accent1"/>
                  </a:solid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1A1918"/>
                    </a:solidFill>
                    <a:effectLst/>
                    <a:uLnTx/>
                    <a:uFillTx/>
                    <a:latin typeface="+mn-lt"/>
                    <a:cs typeface="Arial"/>
                  </a:endParaRPr>
                </a:p>
              </p:txBody>
            </p:sp>
            <p:sp>
              <p:nvSpPr>
                <p:cNvPr id="300" name="Freeform: Shape 299">
                  <a:extLst>
                    <a:ext uri="{FF2B5EF4-FFF2-40B4-BE49-F238E27FC236}">
                      <a16:creationId xmlns:a16="http://schemas.microsoft.com/office/drawing/2014/main" id="{B9022B3C-E323-3DA0-9E1A-2A7A05230FF9}"/>
                    </a:ext>
                  </a:extLst>
                </p:cNvPr>
                <p:cNvSpPr/>
                <p:nvPr/>
              </p:nvSpPr>
              <p:spPr bwMode="auto">
                <a:xfrm>
                  <a:off x="5101073" y="2555787"/>
                  <a:ext cx="12724" cy="43644"/>
                </a:xfrm>
                <a:custGeom>
                  <a:avLst/>
                  <a:gdLst>
                    <a:gd name="connsiteX0" fmla="*/ 0 w 12724"/>
                    <a:gd name="connsiteY0" fmla="*/ 43644 h 43644"/>
                    <a:gd name="connsiteX1" fmla="*/ 0 w 12724"/>
                    <a:gd name="connsiteY1" fmla="*/ 0 h 43644"/>
                  </a:gdLst>
                  <a:ahLst/>
                  <a:cxnLst>
                    <a:cxn ang="0">
                      <a:pos x="connsiteX0" y="connsiteY0"/>
                    </a:cxn>
                    <a:cxn ang="0">
                      <a:pos x="connsiteX1" y="connsiteY1"/>
                    </a:cxn>
                  </a:cxnLst>
                  <a:rect l="l" t="t" r="r" b="b"/>
                  <a:pathLst>
                    <a:path w="12724" h="43644" extrusionOk="0">
                      <a:moveTo>
                        <a:pt x="0" y="43644"/>
                      </a:moveTo>
                      <a:lnTo>
                        <a:pt x="0" y="0"/>
                      </a:lnTo>
                    </a:path>
                  </a:pathLst>
                </a:custGeom>
                <a:grpFill/>
                <a:ln w="28575" cap="flat">
                  <a:solidFill>
                    <a:schemeClr val="accent1"/>
                  </a:solid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1A1918"/>
                    </a:solidFill>
                    <a:effectLst/>
                    <a:uLnTx/>
                    <a:uFillTx/>
                    <a:latin typeface="+mn-lt"/>
                    <a:cs typeface="Arial"/>
                  </a:endParaRPr>
                </a:p>
              </p:txBody>
            </p:sp>
          </p:grpSp>
          <p:grpSp>
            <p:nvGrpSpPr>
              <p:cNvPr id="28" name="Graphic 40">
                <a:extLst>
                  <a:ext uri="{FF2B5EF4-FFF2-40B4-BE49-F238E27FC236}">
                    <a16:creationId xmlns:a16="http://schemas.microsoft.com/office/drawing/2014/main" id="{65B24F61-BBDE-AD64-8D45-95D329236492}"/>
                  </a:ext>
                </a:extLst>
              </p:cNvPr>
              <p:cNvGrpSpPr/>
              <p:nvPr/>
            </p:nvGrpSpPr>
            <p:grpSpPr bwMode="auto">
              <a:xfrm>
                <a:off x="10112472" y="3603754"/>
                <a:ext cx="86792" cy="58192"/>
                <a:chOff x="5027527" y="2555787"/>
                <a:chExt cx="43517" cy="43644"/>
              </a:xfrm>
            </p:grpSpPr>
            <p:sp>
              <p:nvSpPr>
                <p:cNvPr id="297" name="Freeform: Shape 296">
                  <a:extLst>
                    <a:ext uri="{FF2B5EF4-FFF2-40B4-BE49-F238E27FC236}">
                      <a16:creationId xmlns:a16="http://schemas.microsoft.com/office/drawing/2014/main" id="{E67D3A3F-E95D-EC6D-FB97-AAC704DE3EEB}"/>
                    </a:ext>
                  </a:extLst>
                </p:cNvPr>
                <p:cNvSpPr/>
                <p:nvPr/>
              </p:nvSpPr>
              <p:spPr bwMode="auto">
                <a:xfrm>
                  <a:off x="5027527" y="2577673"/>
                  <a:ext cx="43517" cy="12724"/>
                </a:xfrm>
                <a:custGeom>
                  <a:avLst/>
                  <a:gdLst>
                    <a:gd name="connsiteX0" fmla="*/ 0 w 43517"/>
                    <a:gd name="connsiteY0" fmla="*/ 0 h 12724"/>
                    <a:gd name="connsiteX1" fmla="*/ 43517 w 43517"/>
                    <a:gd name="connsiteY1" fmla="*/ 0 h 12724"/>
                  </a:gdLst>
                  <a:ahLst/>
                  <a:cxnLst>
                    <a:cxn ang="0">
                      <a:pos x="connsiteX0" y="connsiteY0"/>
                    </a:cxn>
                    <a:cxn ang="0">
                      <a:pos x="connsiteX1" y="connsiteY1"/>
                    </a:cxn>
                  </a:cxnLst>
                  <a:rect l="l" t="t" r="r" b="b"/>
                  <a:pathLst>
                    <a:path w="43517" h="12724" extrusionOk="0">
                      <a:moveTo>
                        <a:pt x="0" y="0"/>
                      </a:moveTo>
                      <a:lnTo>
                        <a:pt x="43517" y="0"/>
                      </a:lnTo>
                    </a:path>
                  </a:pathLst>
                </a:custGeom>
                <a:grpFill/>
                <a:ln w="28575" cap="flat">
                  <a:solidFill>
                    <a:schemeClr val="accent1"/>
                  </a:solid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1A1918"/>
                    </a:solidFill>
                    <a:effectLst/>
                    <a:uLnTx/>
                    <a:uFillTx/>
                    <a:latin typeface="+mn-lt"/>
                    <a:cs typeface="Arial"/>
                  </a:endParaRPr>
                </a:p>
              </p:txBody>
            </p:sp>
            <p:sp>
              <p:nvSpPr>
                <p:cNvPr id="298" name="Freeform: Shape 297">
                  <a:extLst>
                    <a:ext uri="{FF2B5EF4-FFF2-40B4-BE49-F238E27FC236}">
                      <a16:creationId xmlns:a16="http://schemas.microsoft.com/office/drawing/2014/main" id="{7F280989-40D6-ECA4-1482-BF587FFA736A}"/>
                    </a:ext>
                  </a:extLst>
                </p:cNvPr>
                <p:cNvSpPr/>
                <p:nvPr/>
              </p:nvSpPr>
              <p:spPr bwMode="auto">
                <a:xfrm>
                  <a:off x="5049285" y="2555787"/>
                  <a:ext cx="12724" cy="43644"/>
                </a:xfrm>
                <a:custGeom>
                  <a:avLst/>
                  <a:gdLst>
                    <a:gd name="connsiteX0" fmla="*/ 0 w 12724"/>
                    <a:gd name="connsiteY0" fmla="*/ 43644 h 43644"/>
                    <a:gd name="connsiteX1" fmla="*/ 0 w 12724"/>
                    <a:gd name="connsiteY1" fmla="*/ 0 h 43644"/>
                  </a:gdLst>
                  <a:ahLst/>
                  <a:cxnLst>
                    <a:cxn ang="0">
                      <a:pos x="connsiteX0" y="connsiteY0"/>
                    </a:cxn>
                    <a:cxn ang="0">
                      <a:pos x="connsiteX1" y="connsiteY1"/>
                    </a:cxn>
                  </a:cxnLst>
                  <a:rect l="l" t="t" r="r" b="b"/>
                  <a:pathLst>
                    <a:path w="12724" h="43644" extrusionOk="0">
                      <a:moveTo>
                        <a:pt x="0" y="43644"/>
                      </a:moveTo>
                      <a:lnTo>
                        <a:pt x="0" y="0"/>
                      </a:lnTo>
                    </a:path>
                  </a:pathLst>
                </a:custGeom>
                <a:grpFill/>
                <a:ln w="28575" cap="flat">
                  <a:solidFill>
                    <a:schemeClr val="accent1"/>
                  </a:solid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1A1918"/>
                    </a:solidFill>
                    <a:effectLst/>
                    <a:uLnTx/>
                    <a:uFillTx/>
                    <a:latin typeface="+mn-lt"/>
                    <a:cs typeface="Arial"/>
                  </a:endParaRPr>
                </a:p>
              </p:txBody>
            </p:sp>
          </p:grpSp>
          <p:grpSp>
            <p:nvGrpSpPr>
              <p:cNvPr id="29" name="Graphic 40">
                <a:extLst>
                  <a:ext uri="{FF2B5EF4-FFF2-40B4-BE49-F238E27FC236}">
                    <a16:creationId xmlns:a16="http://schemas.microsoft.com/office/drawing/2014/main" id="{F241BF59-A246-F8D7-44D2-EE841B03AAC3}"/>
                  </a:ext>
                </a:extLst>
              </p:cNvPr>
              <p:cNvGrpSpPr/>
              <p:nvPr/>
            </p:nvGrpSpPr>
            <p:grpSpPr bwMode="auto">
              <a:xfrm>
                <a:off x="10048773" y="3603754"/>
                <a:ext cx="86792" cy="58192"/>
                <a:chOff x="4995589" y="2555787"/>
                <a:chExt cx="43517" cy="43644"/>
              </a:xfrm>
            </p:grpSpPr>
            <p:sp>
              <p:nvSpPr>
                <p:cNvPr id="295" name="Freeform: Shape 294">
                  <a:extLst>
                    <a:ext uri="{FF2B5EF4-FFF2-40B4-BE49-F238E27FC236}">
                      <a16:creationId xmlns:a16="http://schemas.microsoft.com/office/drawing/2014/main" id="{210E0033-7090-A8F1-5F3A-3B36CB6B8635}"/>
                    </a:ext>
                  </a:extLst>
                </p:cNvPr>
                <p:cNvSpPr/>
                <p:nvPr/>
              </p:nvSpPr>
              <p:spPr bwMode="auto">
                <a:xfrm>
                  <a:off x="4995589" y="2577673"/>
                  <a:ext cx="43517" cy="12724"/>
                </a:xfrm>
                <a:custGeom>
                  <a:avLst/>
                  <a:gdLst>
                    <a:gd name="connsiteX0" fmla="*/ 0 w 43517"/>
                    <a:gd name="connsiteY0" fmla="*/ 0 h 12724"/>
                    <a:gd name="connsiteX1" fmla="*/ 43517 w 43517"/>
                    <a:gd name="connsiteY1" fmla="*/ 0 h 12724"/>
                  </a:gdLst>
                  <a:ahLst/>
                  <a:cxnLst>
                    <a:cxn ang="0">
                      <a:pos x="connsiteX0" y="connsiteY0"/>
                    </a:cxn>
                    <a:cxn ang="0">
                      <a:pos x="connsiteX1" y="connsiteY1"/>
                    </a:cxn>
                  </a:cxnLst>
                  <a:rect l="l" t="t" r="r" b="b"/>
                  <a:pathLst>
                    <a:path w="43517" h="12724" extrusionOk="0">
                      <a:moveTo>
                        <a:pt x="0" y="0"/>
                      </a:moveTo>
                      <a:lnTo>
                        <a:pt x="43517" y="0"/>
                      </a:lnTo>
                    </a:path>
                  </a:pathLst>
                </a:custGeom>
                <a:grpFill/>
                <a:ln w="28575" cap="flat">
                  <a:solidFill>
                    <a:schemeClr val="accent1"/>
                  </a:solid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1A1918"/>
                    </a:solidFill>
                    <a:effectLst/>
                    <a:uLnTx/>
                    <a:uFillTx/>
                    <a:latin typeface="+mn-lt"/>
                    <a:cs typeface="Arial"/>
                  </a:endParaRPr>
                </a:p>
              </p:txBody>
            </p:sp>
            <p:sp>
              <p:nvSpPr>
                <p:cNvPr id="296" name="Freeform: Shape 295">
                  <a:extLst>
                    <a:ext uri="{FF2B5EF4-FFF2-40B4-BE49-F238E27FC236}">
                      <a16:creationId xmlns:a16="http://schemas.microsoft.com/office/drawing/2014/main" id="{FE5EFEC0-9F1A-3196-CA8B-D35FCE3DCA67}"/>
                    </a:ext>
                  </a:extLst>
                </p:cNvPr>
                <p:cNvSpPr/>
                <p:nvPr/>
              </p:nvSpPr>
              <p:spPr bwMode="auto">
                <a:xfrm>
                  <a:off x="5017346" y="2555787"/>
                  <a:ext cx="12724" cy="43644"/>
                </a:xfrm>
                <a:custGeom>
                  <a:avLst/>
                  <a:gdLst>
                    <a:gd name="connsiteX0" fmla="*/ 0 w 12724"/>
                    <a:gd name="connsiteY0" fmla="*/ 43644 h 43644"/>
                    <a:gd name="connsiteX1" fmla="*/ 0 w 12724"/>
                    <a:gd name="connsiteY1" fmla="*/ 0 h 43644"/>
                  </a:gdLst>
                  <a:ahLst/>
                  <a:cxnLst>
                    <a:cxn ang="0">
                      <a:pos x="connsiteX0" y="connsiteY0"/>
                    </a:cxn>
                    <a:cxn ang="0">
                      <a:pos x="connsiteX1" y="connsiteY1"/>
                    </a:cxn>
                  </a:cxnLst>
                  <a:rect l="l" t="t" r="r" b="b"/>
                  <a:pathLst>
                    <a:path w="12724" h="43644" extrusionOk="0">
                      <a:moveTo>
                        <a:pt x="0" y="43644"/>
                      </a:moveTo>
                      <a:lnTo>
                        <a:pt x="0" y="0"/>
                      </a:lnTo>
                    </a:path>
                  </a:pathLst>
                </a:custGeom>
                <a:grpFill/>
                <a:ln w="28575" cap="flat">
                  <a:solidFill>
                    <a:schemeClr val="accent1"/>
                  </a:solid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1A1918"/>
                    </a:solidFill>
                    <a:effectLst/>
                    <a:uLnTx/>
                    <a:uFillTx/>
                    <a:latin typeface="+mn-lt"/>
                    <a:cs typeface="Arial"/>
                  </a:endParaRPr>
                </a:p>
              </p:txBody>
            </p:sp>
          </p:grpSp>
          <p:grpSp>
            <p:nvGrpSpPr>
              <p:cNvPr id="30" name="Graphic 40">
                <a:extLst>
                  <a:ext uri="{FF2B5EF4-FFF2-40B4-BE49-F238E27FC236}">
                    <a16:creationId xmlns:a16="http://schemas.microsoft.com/office/drawing/2014/main" id="{FAC8880B-617E-D723-9BE0-198A85D42657}"/>
                  </a:ext>
                </a:extLst>
              </p:cNvPr>
              <p:cNvGrpSpPr/>
              <p:nvPr/>
            </p:nvGrpSpPr>
            <p:grpSpPr bwMode="auto">
              <a:xfrm>
                <a:off x="10009437" y="3603754"/>
                <a:ext cx="86792" cy="58192"/>
                <a:chOff x="4975866" y="2555787"/>
                <a:chExt cx="43517" cy="43644"/>
              </a:xfrm>
            </p:grpSpPr>
            <p:sp>
              <p:nvSpPr>
                <p:cNvPr id="293" name="Freeform: Shape 292">
                  <a:extLst>
                    <a:ext uri="{FF2B5EF4-FFF2-40B4-BE49-F238E27FC236}">
                      <a16:creationId xmlns:a16="http://schemas.microsoft.com/office/drawing/2014/main" id="{575C5CB2-F338-3C17-F9D9-12C2A539271F}"/>
                    </a:ext>
                  </a:extLst>
                </p:cNvPr>
                <p:cNvSpPr/>
                <p:nvPr/>
              </p:nvSpPr>
              <p:spPr bwMode="auto">
                <a:xfrm>
                  <a:off x="4975866" y="2577673"/>
                  <a:ext cx="43517" cy="12724"/>
                </a:xfrm>
                <a:custGeom>
                  <a:avLst/>
                  <a:gdLst>
                    <a:gd name="connsiteX0" fmla="*/ 0 w 43517"/>
                    <a:gd name="connsiteY0" fmla="*/ 0 h 12724"/>
                    <a:gd name="connsiteX1" fmla="*/ 43517 w 43517"/>
                    <a:gd name="connsiteY1" fmla="*/ 0 h 12724"/>
                  </a:gdLst>
                  <a:ahLst/>
                  <a:cxnLst>
                    <a:cxn ang="0">
                      <a:pos x="connsiteX0" y="connsiteY0"/>
                    </a:cxn>
                    <a:cxn ang="0">
                      <a:pos x="connsiteX1" y="connsiteY1"/>
                    </a:cxn>
                  </a:cxnLst>
                  <a:rect l="l" t="t" r="r" b="b"/>
                  <a:pathLst>
                    <a:path w="43517" h="12724" extrusionOk="0">
                      <a:moveTo>
                        <a:pt x="0" y="0"/>
                      </a:moveTo>
                      <a:lnTo>
                        <a:pt x="43517" y="0"/>
                      </a:lnTo>
                    </a:path>
                  </a:pathLst>
                </a:custGeom>
                <a:grpFill/>
                <a:ln w="28575" cap="flat">
                  <a:solidFill>
                    <a:schemeClr val="accent1"/>
                  </a:solid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1A1918"/>
                    </a:solidFill>
                    <a:effectLst/>
                    <a:uLnTx/>
                    <a:uFillTx/>
                    <a:latin typeface="+mn-lt"/>
                    <a:cs typeface="Arial"/>
                  </a:endParaRPr>
                </a:p>
              </p:txBody>
            </p:sp>
            <p:sp>
              <p:nvSpPr>
                <p:cNvPr id="294" name="Freeform: Shape 293">
                  <a:extLst>
                    <a:ext uri="{FF2B5EF4-FFF2-40B4-BE49-F238E27FC236}">
                      <a16:creationId xmlns:a16="http://schemas.microsoft.com/office/drawing/2014/main" id="{34154F62-1BB3-7164-AA5D-DCBE2CDDD0D5}"/>
                    </a:ext>
                  </a:extLst>
                </p:cNvPr>
                <p:cNvSpPr/>
                <p:nvPr/>
              </p:nvSpPr>
              <p:spPr bwMode="auto">
                <a:xfrm>
                  <a:off x="4997625" y="2555787"/>
                  <a:ext cx="12724" cy="43644"/>
                </a:xfrm>
                <a:custGeom>
                  <a:avLst/>
                  <a:gdLst>
                    <a:gd name="connsiteX0" fmla="*/ 0 w 12724"/>
                    <a:gd name="connsiteY0" fmla="*/ 43644 h 43644"/>
                    <a:gd name="connsiteX1" fmla="*/ 0 w 12724"/>
                    <a:gd name="connsiteY1" fmla="*/ 0 h 43644"/>
                  </a:gdLst>
                  <a:ahLst/>
                  <a:cxnLst>
                    <a:cxn ang="0">
                      <a:pos x="connsiteX0" y="connsiteY0"/>
                    </a:cxn>
                    <a:cxn ang="0">
                      <a:pos x="connsiteX1" y="connsiteY1"/>
                    </a:cxn>
                  </a:cxnLst>
                  <a:rect l="l" t="t" r="r" b="b"/>
                  <a:pathLst>
                    <a:path w="12724" h="43644" extrusionOk="0">
                      <a:moveTo>
                        <a:pt x="0" y="43644"/>
                      </a:moveTo>
                      <a:lnTo>
                        <a:pt x="0" y="0"/>
                      </a:lnTo>
                    </a:path>
                  </a:pathLst>
                </a:custGeom>
                <a:grpFill/>
                <a:ln w="28575" cap="flat">
                  <a:solidFill>
                    <a:schemeClr val="accent1"/>
                  </a:solid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1A1918"/>
                    </a:solidFill>
                    <a:effectLst/>
                    <a:uLnTx/>
                    <a:uFillTx/>
                    <a:latin typeface="+mn-lt"/>
                    <a:cs typeface="Arial"/>
                  </a:endParaRPr>
                </a:p>
              </p:txBody>
            </p:sp>
          </p:grpSp>
          <p:grpSp>
            <p:nvGrpSpPr>
              <p:cNvPr id="31" name="Graphic 40">
                <a:extLst>
                  <a:ext uri="{FF2B5EF4-FFF2-40B4-BE49-F238E27FC236}">
                    <a16:creationId xmlns:a16="http://schemas.microsoft.com/office/drawing/2014/main" id="{4975A663-AA70-7465-CB35-1F3876DDECEB}"/>
                  </a:ext>
                </a:extLst>
              </p:cNvPr>
              <p:cNvGrpSpPr/>
              <p:nvPr/>
            </p:nvGrpSpPr>
            <p:grpSpPr bwMode="auto">
              <a:xfrm>
                <a:off x="9958428" y="3603754"/>
                <a:ext cx="87045" cy="58192"/>
                <a:chOff x="4950290" y="2555787"/>
                <a:chExt cx="43644" cy="43644"/>
              </a:xfrm>
            </p:grpSpPr>
            <p:sp>
              <p:nvSpPr>
                <p:cNvPr id="291" name="Freeform: Shape 290">
                  <a:extLst>
                    <a:ext uri="{FF2B5EF4-FFF2-40B4-BE49-F238E27FC236}">
                      <a16:creationId xmlns:a16="http://schemas.microsoft.com/office/drawing/2014/main" id="{867971B7-3481-C740-42CD-591EE5BE4D2B}"/>
                    </a:ext>
                  </a:extLst>
                </p:cNvPr>
                <p:cNvSpPr/>
                <p:nvPr/>
              </p:nvSpPr>
              <p:spPr bwMode="auto">
                <a:xfrm>
                  <a:off x="4950290" y="2577673"/>
                  <a:ext cx="43644" cy="12724"/>
                </a:xfrm>
                <a:custGeom>
                  <a:avLst/>
                  <a:gdLst>
                    <a:gd name="connsiteX0" fmla="*/ 0 w 43644"/>
                    <a:gd name="connsiteY0" fmla="*/ 0 h 12724"/>
                    <a:gd name="connsiteX1" fmla="*/ 43644 w 43644"/>
                    <a:gd name="connsiteY1" fmla="*/ 0 h 12724"/>
                  </a:gdLst>
                  <a:ahLst/>
                  <a:cxnLst>
                    <a:cxn ang="0">
                      <a:pos x="connsiteX0" y="connsiteY0"/>
                    </a:cxn>
                    <a:cxn ang="0">
                      <a:pos x="connsiteX1" y="connsiteY1"/>
                    </a:cxn>
                  </a:cxnLst>
                  <a:rect l="l" t="t" r="r" b="b"/>
                  <a:pathLst>
                    <a:path w="43644" h="12724" extrusionOk="0">
                      <a:moveTo>
                        <a:pt x="0" y="0"/>
                      </a:moveTo>
                      <a:lnTo>
                        <a:pt x="43644" y="0"/>
                      </a:lnTo>
                    </a:path>
                  </a:pathLst>
                </a:custGeom>
                <a:grpFill/>
                <a:ln w="28575" cap="flat">
                  <a:solidFill>
                    <a:schemeClr val="accent1"/>
                  </a:solid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1A1918"/>
                    </a:solidFill>
                    <a:effectLst/>
                    <a:uLnTx/>
                    <a:uFillTx/>
                    <a:latin typeface="+mn-lt"/>
                    <a:cs typeface="Arial"/>
                  </a:endParaRPr>
                </a:p>
              </p:txBody>
            </p:sp>
            <p:sp>
              <p:nvSpPr>
                <p:cNvPr id="292" name="Freeform: Shape 291">
                  <a:extLst>
                    <a:ext uri="{FF2B5EF4-FFF2-40B4-BE49-F238E27FC236}">
                      <a16:creationId xmlns:a16="http://schemas.microsoft.com/office/drawing/2014/main" id="{A81395BC-BBAF-B011-CF93-355D9FAF6CCE}"/>
                    </a:ext>
                  </a:extLst>
                </p:cNvPr>
                <p:cNvSpPr/>
                <p:nvPr/>
              </p:nvSpPr>
              <p:spPr bwMode="auto">
                <a:xfrm>
                  <a:off x="4972048" y="2555787"/>
                  <a:ext cx="12724" cy="43644"/>
                </a:xfrm>
                <a:custGeom>
                  <a:avLst/>
                  <a:gdLst>
                    <a:gd name="connsiteX0" fmla="*/ 0 w 12724"/>
                    <a:gd name="connsiteY0" fmla="*/ 43644 h 43644"/>
                    <a:gd name="connsiteX1" fmla="*/ 0 w 12724"/>
                    <a:gd name="connsiteY1" fmla="*/ 0 h 43644"/>
                  </a:gdLst>
                  <a:ahLst/>
                  <a:cxnLst>
                    <a:cxn ang="0">
                      <a:pos x="connsiteX0" y="connsiteY0"/>
                    </a:cxn>
                    <a:cxn ang="0">
                      <a:pos x="connsiteX1" y="connsiteY1"/>
                    </a:cxn>
                  </a:cxnLst>
                  <a:rect l="l" t="t" r="r" b="b"/>
                  <a:pathLst>
                    <a:path w="12724" h="43644" extrusionOk="0">
                      <a:moveTo>
                        <a:pt x="0" y="43644"/>
                      </a:moveTo>
                      <a:lnTo>
                        <a:pt x="0" y="0"/>
                      </a:lnTo>
                    </a:path>
                  </a:pathLst>
                </a:custGeom>
                <a:grpFill/>
                <a:ln w="28575" cap="flat">
                  <a:solidFill>
                    <a:schemeClr val="accent1"/>
                  </a:solid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1A1918"/>
                    </a:solidFill>
                    <a:effectLst/>
                    <a:uLnTx/>
                    <a:uFillTx/>
                    <a:latin typeface="+mn-lt"/>
                    <a:cs typeface="Arial"/>
                  </a:endParaRPr>
                </a:p>
              </p:txBody>
            </p:sp>
          </p:grpSp>
          <p:grpSp>
            <p:nvGrpSpPr>
              <p:cNvPr id="32" name="Graphic 40">
                <a:extLst>
                  <a:ext uri="{FF2B5EF4-FFF2-40B4-BE49-F238E27FC236}">
                    <a16:creationId xmlns:a16="http://schemas.microsoft.com/office/drawing/2014/main" id="{86F6E120-D220-A23A-1045-17BE9BDBC783}"/>
                  </a:ext>
                </a:extLst>
              </p:cNvPr>
              <p:cNvGrpSpPr/>
              <p:nvPr/>
            </p:nvGrpSpPr>
            <p:grpSpPr bwMode="auto">
              <a:xfrm>
                <a:off x="9829257" y="3603754"/>
                <a:ext cx="87045" cy="58192"/>
                <a:chOff x="4885524" y="2555787"/>
                <a:chExt cx="43644" cy="43644"/>
              </a:xfrm>
            </p:grpSpPr>
            <p:sp>
              <p:nvSpPr>
                <p:cNvPr id="289" name="Freeform: Shape 288">
                  <a:extLst>
                    <a:ext uri="{FF2B5EF4-FFF2-40B4-BE49-F238E27FC236}">
                      <a16:creationId xmlns:a16="http://schemas.microsoft.com/office/drawing/2014/main" id="{200FCFD9-4A3A-A732-6A05-E41498240435}"/>
                    </a:ext>
                  </a:extLst>
                </p:cNvPr>
                <p:cNvSpPr/>
                <p:nvPr/>
              </p:nvSpPr>
              <p:spPr bwMode="auto">
                <a:xfrm>
                  <a:off x="4885524" y="2577673"/>
                  <a:ext cx="43644" cy="12724"/>
                </a:xfrm>
                <a:custGeom>
                  <a:avLst/>
                  <a:gdLst>
                    <a:gd name="connsiteX0" fmla="*/ 0 w 43644"/>
                    <a:gd name="connsiteY0" fmla="*/ 0 h 12724"/>
                    <a:gd name="connsiteX1" fmla="*/ 43645 w 43644"/>
                    <a:gd name="connsiteY1" fmla="*/ 0 h 12724"/>
                  </a:gdLst>
                  <a:ahLst/>
                  <a:cxnLst>
                    <a:cxn ang="0">
                      <a:pos x="connsiteX0" y="connsiteY0"/>
                    </a:cxn>
                    <a:cxn ang="0">
                      <a:pos x="connsiteX1" y="connsiteY1"/>
                    </a:cxn>
                  </a:cxnLst>
                  <a:rect l="l" t="t" r="r" b="b"/>
                  <a:pathLst>
                    <a:path w="43644" h="12724" extrusionOk="0">
                      <a:moveTo>
                        <a:pt x="0" y="0"/>
                      </a:moveTo>
                      <a:lnTo>
                        <a:pt x="43645" y="0"/>
                      </a:lnTo>
                    </a:path>
                  </a:pathLst>
                </a:custGeom>
                <a:grpFill/>
                <a:ln w="28575" cap="flat">
                  <a:solidFill>
                    <a:schemeClr val="accent1"/>
                  </a:solid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1A1918"/>
                    </a:solidFill>
                    <a:effectLst/>
                    <a:uLnTx/>
                    <a:uFillTx/>
                    <a:latin typeface="+mn-lt"/>
                    <a:cs typeface="Arial"/>
                  </a:endParaRPr>
                </a:p>
              </p:txBody>
            </p:sp>
            <p:sp>
              <p:nvSpPr>
                <p:cNvPr id="290" name="Freeform: Shape 289">
                  <a:extLst>
                    <a:ext uri="{FF2B5EF4-FFF2-40B4-BE49-F238E27FC236}">
                      <a16:creationId xmlns:a16="http://schemas.microsoft.com/office/drawing/2014/main" id="{7B1B4341-9819-16B2-BADB-844B01FFDB0C}"/>
                    </a:ext>
                  </a:extLst>
                </p:cNvPr>
                <p:cNvSpPr/>
                <p:nvPr/>
              </p:nvSpPr>
              <p:spPr bwMode="auto">
                <a:xfrm>
                  <a:off x="4907409" y="2555787"/>
                  <a:ext cx="12724" cy="43644"/>
                </a:xfrm>
                <a:custGeom>
                  <a:avLst/>
                  <a:gdLst>
                    <a:gd name="connsiteX0" fmla="*/ 0 w 12724"/>
                    <a:gd name="connsiteY0" fmla="*/ 43644 h 43644"/>
                    <a:gd name="connsiteX1" fmla="*/ 0 w 12724"/>
                    <a:gd name="connsiteY1" fmla="*/ 0 h 43644"/>
                  </a:gdLst>
                  <a:ahLst/>
                  <a:cxnLst>
                    <a:cxn ang="0">
                      <a:pos x="connsiteX0" y="connsiteY0"/>
                    </a:cxn>
                    <a:cxn ang="0">
                      <a:pos x="connsiteX1" y="connsiteY1"/>
                    </a:cxn>
                  </a:cxnLst>
                  <a:rect l="l" t="t" r="r" b="b"/>
                  <a:pathLst>
                    <a:path w="12724" h="43644" extrusionOk="0">
                      <a:moveTo>
                        <a:pt x="0" y="43644"/>
                      </a:moveTo>
                      <a:lnTo>
                        <a:pt x="0" y="0"/>
                      </a:lnTo>
                    </a:path>
                  </a:pathLst>
                </a:custGeom>
                <a:grpFill/>
                <a:ln w="28575" cap="flat">
                  <a:solidFill>
                    <a:schemeClr val="accent1"/>
                  </a:solid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1A1918"/>
                    </a:solidFill>
                    <a:effectLst/>
                    <a:uLnTx/>
                    <a:uFillTx/>
                    <a:latin typeface="+mn-lt"/>
                    <a:cs typeface="Arial"/>
                  </a:endParaRPr>
                </a:p>
              </p:txBody>
            </p:sp>
          </p:grpSp>
          <p:grpSp>
            <p:nvGrpSpPr>
              <p:cNvPr id="33" name="Graphic 40">
                <a:extLst>
                  <a:ext uri="{FF2B5EF4-FFF2-40B4-BE49-F238E27FC236}">
                    <a16:creationId xmlns:a16="http://schemas.microsoft.com/office/drawing/2014/main" id="{F6B6B826-1096-7D45-B782-44906DCE4139}"/>
                  </a:ext>
                </a:extLst>
              </p:cNvPr>
              <p:cNvGrpSpPr/>
              <p:nvPr/>
            </p:nvGrpSpPr>
            <p:grpSpPr bwMode="auto">
              <a:xfrm>
                <a:off x="9159285" y="3603754"/>
                <a:ext cx="86792" cy="58192"/>
                <a:chOff x="4549602" y="2555787"/>
                <a:chExt cx="43517" cy="43644"/>
              </a:xfrm>
            </p:grpSpPr>
            <p:sp>
              <p:nvSpPr>
                <p:cNvPr id="287" name="Freeform: Shape 286">
                  <a:extLst>
                    <a:ext uri="{FF2B5EF4-FFF2-40B4-BE49-F238E27FC236}">
                      <a16:creationId xmlns:a16="http://schemas.microsoft.com/office/drawing/2014/main" id="{AB972D60-DF17-F0A2-C171-AE2D38131BD5}"/>
                    </a:ext>
                  </a:extLst>
                </p:cNvPr>
                <p:cNvSpPr/>
                <p:nvPr/>
              </p:nvSpPr>
              <p:spPr bwMode="auto">
                <a:xfrm>
                  <a:off x="4549602" y="2577673"/>
                  <a:ext cx="43517" cy="12724"/>
                </a:xfrm>
                <a:custGeom>
                  <a:avLst/>
                  <a:gdLst>
                    <a:gd name="connsiteX0" fmla="*/ 0 w 43517"/>
                    <a:gd name="connsiteY0" fmla="*/ 0 h 12724"/>
                    <a:gd name="connsiteX1" fmla="*/ 43517 w 43517"/>
                    <a:gd name="connsiteY1" fmla="*/ 0 h 12724"/>
                  </a:gdLst>
                  <a:ahLst/>
                  <a:cxnLst>
                    <a:cxn ang="0">
                      <a:pos x="connsiteX0" y="connsiteY0"/>
                    </a:cxn>
                    <a:cxn ang="0">
                      <a:pos x="connsiteX1" y="connsiteY1"/>
                    </a:cxn>
                  </a:cxnLst>
                  <a:rect l="l" t="t" r="r" b="b"/>
                  <a:pathLst>
                    <a:path w="43517" h="12724" extrusionOk="0">
                      <a:moveTo>
                        <a:pt x="0" y="0"/>
                      </a:moveTo>
                      <a:lnTo>
                        <a:pt x="43517" y="0"/>
                      </a:lnTo>
                    </a:path>
                  </a:pathLst>
                </a:custGeom>
                <a:grpFill/>
                <a:ln w="28575" cap="flat">
                  <a:solidFill>
                    <a:schemeClr val="accent1"/>
                  </a:solid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1A1918"/>
                    </a:solidFill>
                    <a:effectLst/>
                    <a:uLnTx/>
                    <a:uFillTx/>
                    <a:latin typeface="+mn-lt"/>
                    <a:cs typeface="Arial"/>
                  </a:endParaRPr>
                </a:p>
              </p:txBody>
            </p:sp>
            <p:sp>
              <p:nvSpPr>
                <p:cNvPr id="288" name="Freeform: Shape 287">
                  <a:extLst>
                    <a:ext uri="{FF2B5EF4-FFF2-40B4-BE49-F238E27FC236}">
                      <a16:creationId xmlns:a16="http://schemas.microsoft.com/office/drawing/2014/main" id="{20A6F71E-EAC1-7CFD-15C7-F7F54F2C8690}"/>
                    </a:ext>
                  </a:extLst>
                </p:cNvPr>
                <p:cNvSpPr/>
                <p:nvPr/>
              </p:nvSpPr>
              <p:spPr bwMode="auto">
                <a:xfrm>
                  <a:off x="4571361" y="2555787"/>
                  <a:ext cx="12724" cy="43644"/>
                </a:xfrm>
                <a:custGeom>
                  <a:avLst/>
                  <a:gdLst>
                    <a:gd name="connsiteX0" fmla="*/ 0 w 12724"/>
                    <a:gd name="connsiteY0" fmla="*/ 43644 h 43644"/>
                    <a:gd name="connsiteX1" fmla="*/ 0 w 12724"/>
                    <a:gd name="connsiteY1" fmla="*/ 0 h 43644"/>
                  </a:gdLst>
                  <a:ahLst/>
                  <a:cxnLst>
                    <a:cxn ang="0">
                      <a:pos x="connsiteX0" y="connsiteY0"/>
                    </a:cxn>
                    <a:cxn ang="0">
                      <a:pos x="connsiteX1" y="connsiteY1"/>
                    </a:cxn>
                  </a:cxnLst>
                  <a:rect l="l" t="t" r="r" b="b"/>
                  <a:pathLst>
                    <a:path w="12724" h="43644" extrusionOk="0">
                      <a:moveTo>
                        <a:pt x="0" y="43644"/>
                      </a:moveTo>
                      <a:lnTo>
                        <a:pt x="0" y="0"/>
                      </a:lnTo>
                    </a:path>
                  </a:pathLst>
                </a:custGeom>
                <a:grpFill/>
                <a:ln w="28575" cap="flat">
                  <a:solidFill>
                    <a:schemeClr val="accent1"/>
                  </a:solid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1A1918"/>
                    </a:solidFill>
                    <a:effectLst/>
                    <a:uLnTx/>
                    <a:uFillTx/>
                    <a:latin typeface="+mn-lt"/>
                    <a:cs typeface="Arial"/>
                  </a:endParaRPr>
                </a:p>
              </p:txBody>
            </p:sp>
          </p:grpSp>
          <p:grpSp>
            <p:nvGrpSpPr>
              <p:cNvPr id="34" name="Graphic 40">
                <a:extLst>
                  <a:ext uri="{FF2B5EF4-FFF2-40B4-BE49-F238E27FC236}">
                    <a16:creationId xmlns:a16="http://schemas.microsoft.com/office/drawing/2014/main" id="{257D37CC-FDD6-5673-47E8-8B731EE4E335}"/>
                  </a:ext>
                </a:extLst>
              </p:cNvPr>
              <p:cNvGrpSpPr/>
              <p:nvPr/>
            </p:nvGrpSpPr>
            <p:grpSpPr bwMode="auto">
              <a:xfrm>
                <a:off x="9081377" y="3603754"/>
                <a:ext cx="87045" cy="58192"/>
                <a:chOff x="4510539" y="2555787"/>
                <a:chExt cx="43644" cy="43644"/>
              </a:xfrm>
            </p:grpSpPr>
            <p:sp>
              <p:nvSpPr>
                <p:cNvPr id="285" name="Freeform: Shape 284">
                  <a:extLst>
                    <a:ext uri="{FF2B5EF4-FFF2-40B4-BE49-F238E27FC236}">
                      <a16:creationId xmlns:a16="http://schemas.microsoft.com/office/drawing/2014/main" id="{2E8D931A-239F-3A82-4A29-0BBEA585BDE5}"/>
                    </a:ext>
                  </a:extLst>
                </p:cNvPr>
                <p:cNvSpPr/>
                <p:nvPr/>
              </p:nvSpPr>
              <p:spPr bwMode="auto">
                <a:xfrm>
                  <a:off x="4510539" y="2577673"/>
                  <a:ext cx="43644" cy="12724"/>
                </a:xfrm>
                <a:custGeom>
                  <a:avLst/>
                  <a:gdLst>
                    <a:gd name="connsiteX0" fmla="*/ 0 w 43644"/>
                    <a:gd name="connsiteY0" fmla="*/ 0 h 12724"/>
                    <a:gd name="connsiteX1" fmla="*/ 43645 w 43644"/>
                    <a:gd name="connsiteY1" fmla="*/ 0 h 12724"/>
                  </a:gdLst>
                  <a:ahLst/>
                  <a:cxnLst>
                    <a:cxn ang="0">
                      <a:pos x="connsiteX0" y="connsiteY0"/>
                    </a:cxn>
                    <a:cxn ang="0">
                      <a:pos x="connsiteX1" y="connsiteY1"/>
                    </a:cxn>
                  </a:cxnLst>
                  <a:rect l="l" t="t" r="r" b="b"/>
                  <a:pathLst>
                    <a:path w="43644" h="12724" extrusionOk="0">
                      <a:moveTo>
                        <a:pt x="0" y="0"/>
                      </a:moveTo>
                      <a:lnTo>
                        <a:pt x="43645" y="0"/>
                      </a:lnTo>
                    </a:path>
                  </a:pathLst>
                </a:custGeom>
                <a:grpFill/>
                <a:ln w="28575" cap="flat">
                  <a:solidFill>
                    <a:schemeClr val="accent1"/>
                  </a:solid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1A1918"/>
                    </a:solidFill>
                    <a:effectLst/>
                    <a:uLnTx/>
                    <a:uFillTx/>
                    <a:latin typeface="+mn-lt"/>
                    <a:cs typeface="Arial"/>
                  </a:endParaRPr>
                </a:p>
              </p:txBody>
            </p:sp>
            <p:sp>
              <p:nvSpPr>
                <p:cNvPr id="286" name="Freeform: Shape 285">
                  <a:extLst>
                    <a:ext uri="{FF2B5EF4-FFF2-40B4-BE49-F238E27FC236}">
                      <a16:creationId xmlns:a16="http://schemas.microsoft.com/office/drawing/2014/main" id="{D3D5C86E-CB54-9105-F19F-8A4AC4F9B599}"/>
                    </a:ext>
                  </a:extLst>
                </p:cNvPr>
                <p:cNvSpPr/>
                <p:nvPr/>
              </p:nvSpPr>
              <p:spPr bwMode="auto">
                <a:xfrm>
                  <a:off x="4532424" y="2555787"/>
                  <a:ext cx="12724" cy="43644"/>
                </a:xfrm>
                <a:custGeom>
                  <a:avLst/>
                  <a:gdLst>
                    <a:gd name="connsiteX0" fmla="*/ 0 w 12724"/>
                    <a:gd name="connsiteY0" fmla="*/ 43644 h 43644"/>
                    <a:gd name="connsiteX1" fmla="*/ 0 w 12724"/>
                    <a:gd name="connsiteY1" fmla="*/ 0 h 43644"/>
                  </a:gdLst>
                  <a:ahLst/>
                  <a:cxnLst>
                    <a:cxn ang="0">
                      <a:pos x="connsiteX0" y="connsiteY0"/>
                    </a:cxn>
                    <a:cxn ang="0">
                      <a:pos x="connsiteX1" y="connsiteY1"/>
                    </a:cxn>
                  </a:cxnLst>
                  <a:rect l="l" t="t" r="r" b="b"/>
                  <a:pathLst>
                    <a:path w="12724" h="43644" extrusionOk="0">
                      <a:moveTo>
                        <a:pt x="0" y="43644"/>
                      </a:moveTo>
                      <a:lnTo>
                        <a:pt x="0" y="0"/>
                      </a:lnTo>
                    </a:path>
                  </a:pathLst>
                </a:custGeom>
                <a:grpFill/>
                <a:ln w="28575" cap="flat">
                  <a:solidFill>
                    <a:schemeClr val="accent1"/>
                  </a:solid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1A1918"/>
                    </a:solidFill>
                    <a:effectLst/>
                    <a:uLnTx/>
                    <a:uFillTx/>
                    <a:latin typeface="+mn-lt"/>
                    <a:cs typeface="Arial"/>
                  </a:endParaRPr>
                </a:p>
              </p:txBody>
            </p:sp>
          </p:grpSp>
          <p:grpSp>
            <p:nvGrpSpPr>
              <p:cNvPr id="35" name="Graphic 40">
                <a:extLst>
                  <a:ext uri="{FF2B5EF4-FFF2-40B4-BE49-F238E27FC236}">
                    <a16:creationId xmlns:a16="http://schemas.microsoft.com/office/drawing/2014/main" id="{42263396-25A9-7D3A-2A9C-9054EEF4493C}"/>
                  </a:ext>
                </a:extLst>
              </p:cNvPr>
              <p:cNvGrpSpPr/>
              <p:nvPr/>
            </p:nvGrpSpPr>
            <p:grpSpPr bwMode="auto">
              <a:xfrm>
                <a:off x="9072495" y="3603754"/>
                <a:ext cx="86792" cy="58192"/>
                <a:chOff x="4506085" y="2555787"/>
                <a:chExt cx="43517" cy="43644"/>
              </a:xfrm>
            </p:grpSpPr>
            <p:sp>
              <p:nvSpPr>
                <p:cNvPr id="283" name="Freeform: Shape 282">
                  <a:extLst>
                    <a:ext uri="{FF2B5EF4-FFF2-40B4-BE49-F238E27FC236}">
                      <a16:creationId xmlns:a16="http://schemas.microsoft.com/office/drawing/2014/main" id="{4E3D0786-2660-D80F-C3A4-2CEFBFB49C6E}"/>
                    </a:ext>
                  </a:extLst>
                </p:cNvPr>
                <p:cNvSpPr/>
                <p:nvPr/>
              </p:nvSpPr>
              <p:spPr bwMode="auto">
                <a:xfrm>
                  <a:off x="4506085" y="2577673"/>
                  <a:ext cx="43517" cy="12724"/>
                </a:xfrm>
                <a:custGeom>
                  <a:avLst/>
                  <a:gdLst>
                    <a:gd name="connsiteX0" fmla="*/ 0 w 43517"/>
                    <a:gd name="connsiteY0" fmla="*/ 0 h 12724"/>
                    <a:gd name="connsiteX1" fmla="*/ 43517 w 43517"/>
                    <a:gd name="connsiteY1" fmla="*/ 0 h 12724"/>
                  </a:gdLst>
                  <a:ahLst/>
                  <a:cxnLst>
                    <a:cxn ang="0">
                      <a:pos x="connsiteX0" y="connsiteY0"/>
                    </a:cxn>
                    <a:cxn ang="0">
                      <a:pos x="connsiteX1" y="connsiteY1"/>
                    </a:cxn>
                  </a:cxnLst>
                  <a:rect l="l" t="t" r="r" b="b"/>
                  <a:pathLst>
                    <a:path w="43517" h="12724" extrusionOk="0">
                      <a:moveTo>
                        <a:pt x="0" y="0"/>
                      </a:moveTo>
                      <a:lnTo>
                        <a:pt x="43517" y="0"/>
                      </a:lnTo>
                    </a:path>
                  </a:pathLst>
                </a:custGeom>
                <a:grpFill/>
                <a:ln w="28575" cap="flat">
                  <a:solidFill>
                    <a:schemeClr val="accent1"/>
                  </a:solid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1A1918"/>
                    </a:solidFill>
                    <a:effectLst/>
                    <a:uLnTx/>
                    <a:uFillTx/>
                    <a:latin typeface="+mn-lt"/>
                    <a:cs typeface="Arial"/>
                  </a:endParaRPr>
                </a:p>
              </p:txBody>
            </p:sp>
            <p:sp>
              <p:nvSpPr>
                <p:cNvPr id="284" name="Freeform: Shape 283">
                  <a:extLst>
                    <a:ext uri="{FF2B5EF4-FFF2-40B4-BE49-F238E27FC236}">
                      <a16:creationId xmlns:a16="http://schemas.microsoft.com/office/drawing/2014/main" id="{78B5262F-69B3-6840-EAE1-C980C8307D25}"/>
                    </a:ext>
                  </a:extLst>
                </p:cNvPr>
                <p:cNvSpPr/>
                <p:nvPr/>
              </p:nvSpPr>
              <p:spPr bwMode="auto">
                <a:xfrm>
                  <a:off x="4527844" y="2555787"/>
                  <a:ext cx="12724" cy="43644"/>
                </a:xfrm>
                <a:custGeom>
                  <a:avLst/>
                  <a:gdLst>
                    <a:gd name="connsiteX0" fmla="*/ 0 w 12724"/>
                    <a:gd name="connsiteY0" fmla="*/ 43644 h 43644"/>
                    <a:gd name="connsiteX1" fmla="*/ 0 w 12724"/>
                    <a:gd name="connsiteY1" fmla="*/ 0 h 43644"/>
                  </a:gdLst>
                  <a:ahLst/>
                  <a:cxnLst>
                    <a:cxn ang="0">
                      <a:pos x="connsiteX0" y="connsiteY0"/>
                    </a:cxn>
                    <a:cxn ang="0">
                      <a:pos x="connsiteX1" y="connsiteY1"/>
                    </a:cxn>
                  </a:cxnLst>
                  <a:rect l="l" t="t" r="r" b="b"/>
                  <a:pathLst>
                    <a:path w="12724" h="43644" extrusionOk="0">
                      <a:moveTo>
                        <a:pt x="0" y="43644"/>
                      </a:moveTo>
                      <a:lnTo>
                        <a:pt x="0" y="0"/>
                      </a:lnTo>
                    </a:path>
                  </a:pathLst>
                </a:custGeom>
                <a:grpFill/>
                <a:ln w="28575" cap="flat">
                  <a:solidFill>
                    <a:schemeClr val="accent1"/>
                  </a:solid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1A1918"/>
                    </a:solidFill>
                    <a:effectLst/>
                    <a:uLnTx/>
                    <a:uFillTx/>
                    <a:latin typeface="+mn-lt"/>
                    <a:cs typeface="Arial"/>
                  </a:endParaRPr>
                </a:p>
              </p:txBody>
            </p:sp>
          </p:grpSp>
          <p:grpSp>
            <p:nvGrpSpPr>
              <p:cNvPr id="36" name="Graphic 40">
                <a:extLst>
                  <a:ext uri="{FF2B5EF4-FFF2-40B4-BE49-F238E27FC236}">
                    <a16:creationId xmlns:a16="http://schemas.microsoft.com/office/drawing/2014/main" id="{4467B550-71B7-F16F-7141-F7EA2AF86AB1}"/>
                  </a:ext>
                </a:extLst>
              </p:cNvPr>
              <p:cNvGrpSpPr/>
              <p:nvPr/>
            </p:nvGrpSpPr>
            <p:grpSpPr bwMode="auto">
              <a:xfrm>
                <a:off x="9070211" y="3603754"/>
                <a:ext cx="87045" cy="58192"/>
                <a:chOff x="4504940" y="2555787"/>
                <a:chExt cx="43644" cy="43644"/>
              </a:xfrm>
            </p:grpSpPr>
            <p:sp>
              <p:nvSpPr>
                <p:cNvPr id="281" name="Freeform: Shape 280">
                  <a:extLst>
                    <a:ext uri="{FF2B5EF4-FFF2-40B4-BE49-F238E27FC236}">
                      <a16:creationId xmlns:a16="http://schemas.microsoft.com/office/drawing/2014/main" id="{E041F907-9728-7CDE-BF5C-5833B68F14A7}"/>
                    </a:ext>
                  </a:extLst>
                </p:cNvPr>
                <p:cNvSpPr/>
                <p:nvPr/>
              </p:nvSpPr>
              <p:spPr bwMode="auto">
                <a:xfrm>
                  <a:off x="4504940" y="2577673"/>
                  <a:ext cx="43644" cy="12724"/>
                </a:xfrm>
                <a:custGeom>
                  <a:avLst/>
                  <a:gdLst>
                    <a:gd name="connsiteX0" fmla="*/ 0 w 43644"/>
                    <a:gd name="connsiteY0" fmla="*/ 0 h 12724"/>
                    <a:gd name="connsiteX1" fmla="*/ 43644 w 43644"/>
                    <a:gd name="connsiteY1" fmla="*/ 0 h 12724"/>
                  </a:gdLst>
                  <a:ahLst/>
                  <a:cxnLst>
                    <a:cxn ang="0">
                      <a:pos x="connsiteX0" y="connsiteY0"/>
                    </a:cxn>
                    <a:cxn ang="0">
                      <a:pos x="connsiteX1" y="connsiteY1"/>
                    </a:cxn>
                  </a:cxnLst>
                  <a:rect l="l" t="t" r="r" b="b"/>
                  <a:pathLst>
                    <a:path w="43644" h="12724" extrusionOk="0">
                      <a:moveTo>
                        <a:pt x="0" y="0"/>
                      </a:moveTo>
                      <a:lnTo>
                        <a:pt x="43644" y="0"/>
                      </a:lnTo>
                    </a:path>
                  </a:pathLst>
                </a:custGeom>
                <a:grpFill/>
                <a:ln w="28575" cap="flat">
                  <a:solidFill>
                    <a:schemeClr val="accent1"/>
                  </a:solid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1A1918"/>
                    </a:solidFill>
                    <a:effectLst/>
                    <a:uLnTx/>
                    <a:uFillTx/>
                    <a:latin typeface="+mn-lt"/>
                    <a:cs typeface="Arial"/>
                  </a:endParaRPr>
                </a:p>
              </p:txBody>
            </p:sp>
            <p:sp>
              <p:nvSpPr>
                <p:cNvPr id="282" name="Freeform: Shape 281">
                  <a:extLst>
                    <a:ext uri="{FF2B5EF4-FFF2-40B4-BE49-F238E27FC236}">
                      <a16:creationId xmlns:a16="http://schemas.microsoft.com/office/drawing/2014/main" id="{15AA2309-9E6A-A041-26E2-4DCC0022FF22}"/>
                    </a:ext>
                  </a:extLst>
                </p:cNvPr>
                <p:cNvSpPr/>
                <p:nvPr/>
              </p:nvSpPr>
              <p:spPr bwMode="auto">
                <a:xfrm>
                  <a:off x="4526826" y="2555787"/>
                  <a:ext cx="12724" cy="43644"/>
                </a:xfrm>
                <a:custGeom>
                  <a:avLst/>
                  <a:gdLst>
                    <a:gd name="connsiteX0" fmla="*/ 0 w 12724"/>
                    <a:gd name="connsiteY0" fmla="*/ 43644 h 43644"/>
                    <a:gd name="connsiteX1" fmla="*/ 0 w 12724"/>
                    <a:gd name="connsiteY1" fmla="*/ 0 h 43644"/>
                  </a:gdLst>
                  <a:ahLst/>
                  <a:cxnLst>
                    <a:cxn ang="0">
                      <a:pos x="connsiteX0" y="connsiteY0"/>
                    </a:cxn>
                    <a:cxn ang="0">
                      <a:pos x="connsiteX1" y="connsiteY1"/>
                    </a:cxn>
                  </a:cxnLst>
                  <a:rect l="l" t="t" r="r" b="b"/>
                  <a:pathLst>
                    <a:path w="12724" h="43644" extrusionOk="0">
                      <a:moveTo>
                        <a:pt x="0" y="43644"/>
                      </a:moveTo>
                      <a:lnTo>
                        <a:pt x="0" y="0"/>
                      </a:lnTo>
                    </a:path>
                  </a:pathLst>
                </a:custGeom>
                <a:grpFill/>
                <a:ln w="28575" cap="flat">
                  <a:solidFill>
                    <a:schemeClr val="accent1"/>
                  </a:solid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1A1918"/>
                    </a:solidFill>
                    <a:effectLst/>
                    <a:uLnTx/>
                    <a:uFillTx/>
                    <a:latin typeface="+mn-lt"/>
                    <a:cs typeface="Arial"/>
                  </a:endParaRPr>
                </a:p>
              </p:txBody>
            </p:sp>
          </p:grpSp>
          <p:grpSp>
            <p:nvGrpSpPr>
              <p:cNvPr id="37" name="Graphic 40">
                <a:extLst>
                  <a:ext uri="{FF2B5EF4-FFF2-40B4-BE49-F238E27FC236}">
                    <a16:creationId xmlns:a16="http://schemas.microsoft.com/office/drawing/2014/main" id="{A1F6EEB3-9AB1-AF65-565C-40F881CB17A1}"/>
                  </a:ext>
                </a:extLst>
              </p:cNvPr>
              <p:cNvGrpSpPr/>
              <p:nvPr/>
            </p:nvGrpSpPr>
            <p:grpSpPr bwMode="auto">
              <a:xfrm>
                <a:off x="9006260" y="3603754"/>
                <a:ext cx="86792" cy="58192"/>
                <a:chOff x="4472875" y="2555787"/>
                <a:chExt cx="43517" cy="43644"/>
              </a:xfrm>
            </p:grpSpPr>
            <p:sp>
              <p:nvSpPr>
                <p:cNvPr id="279" name="Freeform: Shape 278">
                  <a:extLst>
                    <a:ext uri="{FF2B5EF4-FFF2-40B4-BE49-F238E27FC236}">
                      <a16:creationId xmlns:a16="http://schemas.microsoft.com/office/drawing/2014/main" id="{ACFDC472-23AD-F0AC-053A-D7FE33AF18E8}"/>
                    </a:ext>
                  </a:extLst>
                </p:cNvPr>
                <p:cNvSpPr/>
                <p:nvPr/>
              </p:nvSpPr>
              <p:spPr bwMode="auto">
                <a:xfrm>
                  <a:off x="4472875" y="2577673"/>
                  <a:ext cx="43517" cy="12724"/>
                </a:xfrm>
                <a:custGeom>
                  <a:avLst/>
                  <a:gdLst>
                    <a:gd name="connsiteX0" fmla="*/ 0 w 43517"/>
                    <a:gd name="connsiteY0" fmla="*/ 0 h 12724"/>
                    <a:gd name="connsiteX1" fmla="*/ 43517 w 43517"/>
                    <a:gd name="connsiteY1" fmla="*/ 0 h 12724"/>
                  </a:gdLst>
                  <a:ahLst/>
                  <a:cxnLst>
                    <a:cxn ang="0">
                      <a:pos x="connsiteX0" y="connsiteY0"/>
                    </a:cxn>
                    <a:cxn ang="0">
                      <a:pos x="connsiteX1" y="connsiteY1"/>
                    </a:cxn>
                  </a:cxnLst>
                  <a:rect l="l" t="t" r="r" b="b"/>
                  <a:pathLst>
                    <a:path w="43517" h="12724" extrusionOk="0">
                      <a:moveTo>
                        <a:pt x="0" y="0"/>
                      </a:moveTo>
                      <a:lnTo>
                        <a:pt x="43517" y="0"/>
                      </a:lnTo>
                    </a:path>
                  </a:pathLst>
                </a:custGeom>
                <a:grpFill/>
                <a:ln w="28575" cap="flat">
                  <a:solidFill>
                    <a:schemeClr val="accent1"/>
                  </a:solid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1A1918"/>
                    </a:solidFill>
                    <a:effectLst/>
                    <a:uLnTx/>
                    <a:uFillTx/>
                    <a:latin typeface="+mn-lt"/>
                    <a:cs typeface="Arial"/>
                  </a:endParaRPr>
                </a:p>
              </p:txBody>
            </p:sp>
            <p:sp>
              <p:nvSpPr>
                <p:cNvPr id="280" name="Freeform: Shape 279">
                  <a:extLst>
                    <a:ext uri="{FF2B5EF4-FFF2-40B4-BE49-F238E27FC236}">
                      <a16:creationId xmlns:a16="http://schemas.microsoft.com/office/drawing/2014/main" id="{A2008CAA-177F-4E0B-47DE-3CB2C1ABD964}"/>
                    </a:ext>
                  </a:extLst>
                </p:cNvPr>
                <p:cNvSpPr/>
                <p:nvPr/>
              </p:nvSpPr>
              <p:spPr bwMode="auto">
                <a:xfrm>
                  <a:off x="4494633" y="2555787"/>
                  <a:ext cx="12724" cy="43644"/>
                </a:xfrm>
                <a:custGeom>
                  <a:avLst/>
                  <a:gdLst>
                    <a:gd name="connsiteX0" fmla="*/ 0 w 12724"/>
                    <a:gd name="connsiteY0" fmla="*/ 43644 h 43644"/>
                    <a:gd name="connsiteX1" fmla="*/ 0 w 12724"/>
                    <a:gd name="connsiteY1" fmla="*/ 0 h 43644"/>
                  </a:gdLst>
                  <a:ahLst/>
                  <a:cxnLst>
                    <a:cxn ang="0">
                      <a:pos x="connsiteX0" y="connsiteY0"/>
                    </a:cxn>
                    <a:cxn ang="0">
                      <a:pos x="connsiteX1" y="connsiteY1"/>
                    </a:cxn>
                  </a:cxnLst>
                  <a:rect l="l" t="t" r="r" b="b"/>
                  <a:pathLst>
                    <a:path w="12724" h="43644" extrusionOk="0">
                      <a:moveTo>
                        <a:pt x="0" y="43644"/>
                      </a:moveTo>
                      <a:lnTo>
                        <a:pt x="0" y="0"/>
                      </a:lnTo>
                    </a:path>
                  </a:pathLst>
                </a:custGeom>
                <a:grpFill/>
                <a:ln w="28575" cap="flat">
                  <a:solidFill>
                    <a:schemeClr val="accent1"/>
                  </a:solid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1A1918"/>
                    </a:solidFill>
                    <a:effectLst/>
                    <a:uLnTx/>
                    <a:uFillTx/>
                    <a:latin typeface="+mn-lt"/>
                    <a:cs typeface="Arial"/>
                  </a:endParaRPr>
                </a:p>
              </p:txBody>
            </p:sp>
          </p:grpSp>
          <p:grpSp>
            <p:nvGrpSpPr>
              <p:cNvPr id="38" name="Graphic 40">
                <a:extLst>
                  <a:ext uri="{FF2B5EF4-FFF2-40B4-BE49-F238E27FC236}">
                    <a16:creationId xmlns:a16="http://schemas.microsoft.com/office/drawing/2014/main" id="{B65E7226-D365-5B7C-FBC0-61CEE471D3A1}"/>
                  </a:ext>
                </a:extLst>
              </p:cNvPr>
              <p:cNvGrpSpPr/>
              <p:nvPr/>
            </p:nvGrpSpPr>
            <p:grpSpPr bwMode="auto">
              <a:xfrm>
                <a:off x="8979611" y="3603754"/>
                <a:ext cx="87045" cy="58192"/>
                <a:chOff x="4459514" y="2555787"/>
                <a:chExt cx="43644" cy="43644"/>
              </a:xfrm>
            </p:grpSpPr>
            <p:sp>
              <p:nvSpPr>
                <p:cNvPr id="277" name="Freeform: Shape 276">
                  <a:extLst>
                    <a:ext uri="{FF2B5EF4-FFF2-40B4-BE49-F238E27FC236}">
                      <a16:creationId xmlns:a16="http://schemas.microsoft.com/office/drawing/2014/main" id="{374248E4-B094-AAF6-96EA-75FC283FDDBD}"/>
                    </a:ext>
                  </a:extLst>
                </p:cNvPr>
                <p:cNvSpPr/>
                <p:nvPr/>
              </p:nvSpPr>
              <p:spPr bwMode="auto">
                <a:xfrm>
                  <a:off x="4459514" y="2577673"/>
                  <a:ext cx="43644" cy="12724"/>
                </a:xfrm>
                <a:custGeom>
                  <a:avLst/>
                  <a:gdLst>
                    <a:gd name="connsiteX0" fmla="*/ 0 w 43644"/>
                    <a:gd name="connsiteY0" fmla="*/ 0 h 12724"/>
                    <a:gd name="connsiteX1" fmla="*/ 43644 w 43644"/>
                    <a:gd name="connsiteY1" fmla="*/ 0 h 12724"/>
                  </a:gdLst>
                  <a:ahLst/>
                  <a:cxnLst>
                    <a:cxn ang="0">
                      <a:pos x="connsiteX0" y="connsiteY0"/>
                    </a:cxn>
                    <a:cxn ang="0">
                      <a:pos x="connsiteX1" y="connsiteY1"/>
                    </a:cxn>
                  </a:cxnLst>
                  <a:rect l="l" t="t" r="r" b="b"/>
                  <a:pathLst>
                    <a:path w="43644" h="12724" extrusionOk="0">
                      <a:moveTo>
                        <a:pt x="0" y="0"/>
                      </a:moveTo>
                      <a:lnTo>
                        <a:pt x="43644" y="0"/>
                      </a:lnTo>
                    </a:path>
                  </a:pathLst>
                </a:custGeom>
                <a:grpFill/>
                <a:ln w="28575" cap="flat">
                  <a:solidFill>
                    <a:schemeClr val="accent1"/>
                  </a:solid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1A1918"/>
                    </a:solidFill>
                    <a:effectLst/>
                    <a:uLnTx/>
                    <a:uFillTx/>
                    <a:latin typeface="+mn-lt"/>
                    <a:cs typeface="Arial"/>
                  </a:endParaRPr>
                </a:p>
              </p:txBody>
            </p:sp>
            <p:sp>
              <p:nvSpPr>
                <p:cNvPr id="278" name="Freeform: Shape 277">
                  <a:extLst>
                    <a:ext uri="{FF2B5EF4-FFF2-40B4-BE49-F238E27FC236}">
                      <a16:creationId xmlns:a16="http://schemas.microsoft.com/office/drawing/2014/main" id="{670F2431-35E1-4C56-1089-98998046CA40}"/>
                    </a:ext>
                  </a:extLst>
                </p:cNvPr>
                <p:cNvSpPr/>
                <p:nvPr/>
              </p:nvSpPr>
              <p:spPr bwMode="auto">
                <a:xfrm>
                  <a:off x="4481400" y="2555787"/>
                  <a:ext cx="12724" cy="43644"/>
                </a:xfrm>
                <a:custGeom>
                  <a:avLst/>
                  <a:gdLst>
                    <a:gd name="connsiteX0" fmla="*/ 0 w 12724"/>
                    <a:gd name="connsiteY0" fmla="*/ 43644 h 43644"/>
                    <a:gd name="connsiteX1" fmla="*/ 0 w 12724"/>
                    <a:gd name="connsiteY1" fmla="*/ 0 h 43644"/>
                  </a:gdLst>
                  <a:ahLst/>
                  <a:cxnLst>
                    <a:cxn ang="0">
                      <a:pos x="connsiteX0" y="connsiteY0"/>
                    </a:cxn>
                    <a:cxn ang="0">
                      <a:pos x="connsiteX1" y="connsiteY1"/>
                    </a:cxn>
                  </a:cxnLst>
                  <a:rect l="l" t="t" r="r" b="b"/>
                  <a:pathLst>
                    <a:path w="12724" h="43644" extrusionOk="0">
                      <a:moveTo>
                        <a:pt x="0" y="43644"/>
                      </a:moveTo>
                      <a:lnTo>
                        <a:pt x="0" y="0"/>
                      </a:lnTo>
                    </a:path>
                  </a:pathLst>
                </a:custGeom>
                <a:grpFill/>
                <a:ln w="28575" cap="flat">
                  <a:solidFill>
                    <a:schemeClr val="accent1"/>
                  </a:solid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1A1918"/>
                    </a:solidFill>
                    <a:effectLst/>
                    <a:uLnTx/>
                    <a:uFillTx/>
                    <a:latin typeface="+mn-lt"/>
                    <a:cs typeface="Arial"/>
                  </a:endParaRPr>
                </a:p>
              </p:txBody>
            </p:sp>
          </p:grpSp>
          <p:grpSp>
            <p:nvGrpSpPr>
              <p:cNvPr id="39" name="Graphic 40">
                <a:extLst>
                  <a:ext uri="{FF2B5EF4-FFF2-40B4-BE49-F238E27FC236}">
                    <a16:creationId xmlns:a16="http://schemas.microsoft.com/office/drawing/2014/main" id="{916D0698-8226-8335-73AB-4EA10396DA01}"/>
                  </a:ext>
                </a:extLst>
              </p:cNvPr>
              <p:cNvGrpSpPr/>
              <p:nvPr/>
            </p:nvGrpSpPr>
            <p:grpSpPr bwMode="auto">
              <a:xfrm>
                <a:off x="8954488" y="3603754"/>
                <a:ext cx="86792" cy="58192"/>
                <a:chOff x="4446917" y="2555787"/>
                <a:chExt cx="43517" cy="43644"/>
              </a:xfrm>
            </p:grpSpPr>
            <p:sp>
              <p:nvSpPr>
                <p:cNvPr id="275" name="Freeform: Shape 274">
                  <a:extLst>
                    <a:ext uri="{FF2B5EF4-FFF2-40B4-BE49-F238E27FC236}">
                      <a16:creationId xmlns:a16="http://schemas.microsoft.com/office/drawing/2014/main" id="{B8954AB7-751D-C696-A1FD-07EE9E5997AB}"/>
                    </a:ext>
                  </a:extLst>
                </p:cNvPr>
                <p:cNvSpPr/>
                <p:nvPr/>
              </p:nvSpPr>
              <p:spPr bwMode="auto">
                <a:xfrm>
                  <a:off x="4446917" y="2577673"/>
                  <a:ext cx="43517" cy="12724"/>
                </a:xfrm>
                <a:custGeom>
                  <a:avLst/>
                  <a:gdLst>
                    <a:gd name="connsiteX0" fmla="*/ 0 w 43517"/>
                    <a:gd name="connsiteY0" fmla="*/ 0 h 12724"/>
                    <a:gd name="connsiteX1" fmla="*/ 43517 w 43517"/>
                    <a:gd name="connsiteY1" fmla="*/ 0 h 12724"/>
                  </a:gdLst>
                  <a:ahLst/>
                  <a:cxnLst>
                    <a:cxn ang="0">
                      <a:pos x="connsiteX0" y="connsiteY0"/>
                    </a:cxn>
                    <a:cxn ang="0">
                      <a:pos x="connsiteX1" y="connsiteY1"/>
                    </a:cxn>
                  </a:cxnLst>
                  <a:rect l="l" t="t" r="r" b="b"/>
                  <a:pathLst>
                    <a:path w="43517" h="12724" extrusionOk="0">
                      <a:moveTo>
                        <a:pt x="0" y="0"/>
                      </a:moveTo>
                      <a:lnTo>
                        <a:pt x="43517" y="0"/>
                      </a:lnTo>
                    </a:path>
                  </a:pathLst>
                </a:custGeom>
                <a:grpFill/>
                <a:ln w="28575" cap="flat">
                  <a:solidFill>
                    <a:schemeClr val="accent1"/>
                  </a:solid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1A1918"/>
                    </a:solidFill>
                    <a:effectLst/>
                    <a:uLnTx/>
                    <a:uFillTx/>
                    <a:latin typeface="+mn-lt"/>
                    <a:cs typeface="Arial"/>
                  </a:endParaRPr>
                </a:p>
              </p:txBody>
            </p:sp>
            <p:sp>
              <p:nvSpPr>
                <p:cNvPr id="276" name="Freeform: Shape 275">
                  <a:extLst>
                    <a:ext uri="{FF2B5EF4-FFF2-40B4-BE49-F238E27FC236}">
                      <a16:creationId xmlns:a16="http://schemas.microsoft.com/office/drawing/2014/main" id="{01347350-C3D8-EA34-A695-3DF6AA3D5B1A}"/>
                    </a:ext>
                  </a:extLst>
                </p:cNvPr>
                <p:cNvSpPr/>
                <p:nvPr/>
              </p:nvSpPr>
              <p:spPr bwMode="auto">
                <a:xfrm>
                  <a:off x="4468676" y="2555787"/>
                  <a:ext cx="12724" cy="43644"/>
                </a:xfrm>
                <a:custGeom>
                  <a:avLst/>
                  <a:gdLst>
                    <a:gd name="connsiteX0" fmla="*/ 0 w 12724"/>
                    <a:gd name="connsiteY0" fmla="*/ 43644 h 43644"/>
                    <a:gd name="connsiteX1" fmla="*/ 0 w 12724"/>
                    <a:gd name="connsiteY1" fmla="*/ 0 h 43644"/>
                  </a:gdLst>
                  <a:ahLst/>
                  <a:cxnLst>
                    <a:cxn ang="0">
                      <a:pos x="connsiteX0" y="connsiteY0"/>
                    </a:cxn>
                    <a:cxn ang="0">
                      <a:pos x="connsiteX1" y="connsiteY1"/>
                    </a:cxn>
                  </a:cxnLst>
                  <a:rect l="l" t="t" r="r" b="b"/>
                  <a:pathLst>
                    <a:path w="12724" h="43644" extrusionOk="0">
                      <a:moveTo>
                        <a:pt x="0" y="43644"/>
                      </a:moveTo>
                      <a:lnTo>
                        <a:pt x="0" y="0"/>
                      </a:lnTo>
                    </a:path>
                  </a:pathLst>
                </a:custGeom>
                <a:grpFill/>
                <a:ln w="28575" cap="flat">
                  <a:solidFill>
                    <a:schemeClr val="accent1"/>
                  </a:solid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1A1918"/>
                    </a:solidFill>
                    <a:effectLst/>
                    <a:uLnTx/>
                    <a:uFillTx/>
                    <a:latin typeface="+mn-lt"/>
                    <a:cs typeface="Arial"/>
                  </a:endParaRPr>
                </a:p>
              </p:txBody>
            </p:sp>
          </p:grpSp>
          <p:grpSp>
            <p:nvGrpSpPr>
              <p:cNvPr id="40" name="Graphic 40">
                <a:extLst>
                  <a:ext uri="{FF2B5EF4-FFF2-40B4-BE49-F238E27FC236}">
                    <a16:creationId xmlns:a16="http://schemas.microsoft.com/office/drawing/2014/main" id="{577CE8A5-CF63-442B-33FB-0A2106ED8B63}"/>
                  </a:ext>
                </a:extLst>
              </p:cNvPr>
              <p:cNvGrpSpPr/>
              <p:nvPr/>
            </p:nvGrpSpPr>
            <p:grpSpPr bwMode="auto">
              <a:xfrm>
                <a:off x="8915661" y="3603754"/>
                <a:ext cx="86792" cy="58192"/>
                <a:chOff x="4427449" y="2555787"/>
                <a:chExt cx="43517" cy="43644"/>
              </a:xfrm>
            </p:grpSpPr>
            <p:sp>
              <p:nvSpPr>
                <p:cNvPr id="273" name="Freeform: Shape 272">
                  <a:extLst>
                    <a:ext uri="{FF2B5EF4-FFF2-40B4-BE49-F238E27FC236}">
                      <a16:creationId xmlns:a16="http://schemas.microsoft.com/office/drawing/2014/main" id="{C143261D-ADE5-290D-9E73-05F07FA22A97}"/>
                    </a:ext>
                  </a:extLst>
                </p:cNvPr>
                <p:cNvSpPr/>
                <p:nvPr/>
              </p:nvSpPr>
              <p:spPr bwMode="auto">
                <a:xfrm>
                  <a:off x="4427449" y="2577673"/>
                  <a:ext cx="43517" cy="12724"/>
                </a:xfrm>
                <a:custGeom>
                  <a:avLst/>
                  <a:gdLst>
                    <a:gd name="connsiteX0" fmla="*/ 0 w 43517"/>
                    <a:gd name="connsiteY0" fmla="*/ 0 h 12724"/>
                    <a:gd name="connsiteX1" fmla="*/ 43517 w 43517"/>
                    <a:gd name="connsiteY1" fmla="*/ 0 h 12724"/>
                  </a:gdLst>
                  <a:ahLst/>
                  <a:cxnLst>
                    <a:cxn ang="0">
                      <a:pos x="connsiteX0" y="connsiteY0"/>
                    </a:cxn>
                    <a:cxn ang="0">
                      <a:pos x="connsiteX1" y="connsiteY1"/>
                    </a:cxn>
                  </a:cxnLst>
                  <a:rect l="l" t="t" r="r" b="b"/>
                  <a:pathLst>
                    <a:path w="43517" h="12724" extrusionOk="0">
                      <a:moveTo>
                        <a:pt x="0" y="0"/>
                      </a:moveTo>
                      <a:lnTo>
                        <a:pt x="43517" y="0"/>
                      </a:lnTo>
                    </a:path>
                  </a:pathLst>
                </a:custGeom>
                <a:grpFill/>
                <a:ln w="28575" cap="flat">
                  <a:solidFill>
                    <a:schemeClr val="accent1"/>
                  </a:solid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1A1918"/>
                    </a:solidFill>
                    <a:effectLst/>
                    <a:uLnTx/>
                    <a:uFillTx/>
                    <a:latin typeface="+mn-lt"/>
                    <a:cs typeface="Arial"/>
                  </a:endParaRPr>
                </a:p>
              </p:txBody>
            </p:sp>
            <p:sp>
              <p:nvSpPr>
                <p:cNvPr id="274" name="Freeform: Shape 273">
                  <a:extLst>
                    <a:ext uri="{FF2B5EF4-FFF2-40B4-BE49-F238E27FC236}">
                      <a16:creationId xmlns:a16="http://schemas.microsoft.com/office/drawing/2014/main" id="{6B93130B-A27B-3B0A-6F73-CDBB0535A4BF}"/>
                    </a:ext>
                  </a:extLst>
                </p:cNvPr>
                <p:cNvSpPr/>
                <p:nvPr/>
              </p:nvSpPr>
              <p:spPr bwMode="auto">
                <a:xfrm>
                  <a:off x="4449207" y="2555787"/>
                  <a:ext cx="12724" cy="43644"/>
                </a:xfrm>
                <a:custGeom>
                  <a:avLst/>
                  <a:gdLst>
                    <a:gd name="connsiteX0" fmla="*/ 0 w 12724"/>
                    <a:gd name="connsiteY0" fmla="*/ 43644 h 43644"/>
                    <a:gd name="connsiteX1" fmla="*/ 0 w 12724"/>
                    <a:gd name="connsiteY1" fmla="*/ 0 h 43644"/>
                  </a:gdLst>
                  <a:ahLst/>
                  <a:cxnLst>
                    <a:cxn ang="0">
                      <a:pos x="connsiteX0" y="connsiteY0"/>
                    </a:cxn>
                    <a:cxn ang="0">
                      <a:pos x="connsiteX1" y="connsiteY1"/>
                    </a:cxn>
                  </a:cxnLst>
                  <a:rect l="l" t="t" r="r" b="b"/>
                  <a:pathLst>
                    <a:path w="12724" h="43644" extrusionOk="0">
                      <a:moveTo>
                        <a:pt x="0" y="43644"/>
                      </a:moveTo>
                      <a:lnTo>
                        <a:pt x="0" y="0"/>
                      </a:lnTo>
                    </a:path>
                  </a:pathLst>
                </a:custGeom>
                <a:grpFill/>
                <a:ln w="28575" cap="flat">
                  <a:solidFill>
                    <a:schemeClr val="accent1"/>
                  </a:solid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1A1918"/>
                    </a:solidFill>
                    <a:effectLst/>
                    <a:uLnTx/>
                    <a:uFillTx/>
                    <a:latin typeface="+mn-lt"/>
                    <a:cs typeface="Arial"/>
                  </a:endParaRPr>
                </a:p>
              </p:txBody>
            </p:sp>
          </p:grpSp>
          <p:grpSp>
            <p:nvGrpSpPr>
              <p:cNvPr id="41" name="Graphic 40">
                <a:extLst>
                  <a:ext uri="{FF2B5EF4-FFF2-40B4-BE49-F238E27FC236}">
                    <a16:creationId xmlns:a16="http://schemas.microsoft.com/office/drawing/2014/main" id="{10F1628A-629E-7D27-6D1D-3C803751BDAC}"/>
                  </a:ext>
                </a:extLst>
              </p:cNvPr>
              <p:cNvGrpSpPr/>
              <p:nvPr/>
            </p:nvGrpSpPr>
            <p:grpSpPr bwMode="auto">
              <a:xfrm>
                <a:off x="8889521" y="3603754"/>
                <a:ext cx="86792" cy="58192"/>
                <a:chOff x="4414343" y="2555787"/>
                <a:chExt cx="43517" cy="43644"/>
              </a:xfrm>
            </p:grpSpPr>
            <p:sp>
              <p:nvSpPr>
                <p:cNvPr id="271" name="Freeform: Shape 270">
                  <a:extLst>
                    <a:ext uri="{FF2B5EF4-FFF2-40B4-BE49-F238E27FC236}">
                      <a16:creationId xmlns:a16="http://schemas.microsoft.com/office/drawing/2014/main" id="{B7B00562-00AE-53E1-5302-58CABE7519D3}"/>
                    </a:ext>
                  </a:extLst>
                </p:cNvPr>
                <p:cNvSpPr/>
                <p:nvPr/>
              </p:nvSpPr>
              <p:spPr bwMode="auto">
                <a:xfrm>
                  <a:off x="4414343" y="2577673"/>
                  <a:ext cx="43517" cy="12724"/>
                </a:xfrm>
                <a:custGeom>
                  <a:avLst/>
                  <a:gdLst>
                    <a:gd name="connsiteX0" fmla="*/ 0 w 43517"/>
                    <a:gd name="connsiteY0" fmla="*/ 0 h 12724"/>
                    <a:gd name="connsiteX1" fmla="*/ 43517 w 43517"/>
                    <a:gd name="connsiteY1" fmla="*/ 0 h 12724"/>
                  </a:gdLst>
                  <a:ahLst/>
                  <a:cxnLst>
                    <a:cxn ang="0">
                      <a:pos x="connsiteX0" y="connsiteY0"/>
                    </a:cxn>
                    <a:cxn ang="0">
                      <a:pos x="connsiteX1" y="connsiteY1"/>
                    </a:cxn>
                  </a:cxnLst>
                  <a:rect l="l" t="t" r="r" b="b"/>
                  <a:pathLst>
                    <a:path w="43517" h="12724" extrusionOk="0">
                      <a:moveTo>
                        <a:pt x="0" y="0"/>
                      </a:moveTo>
                      <a:lnTo>
                        <a:pt x="43517" y="0"/>
                      </a:lnTo>
                    </a:path>
                  </a:pathLst>
                </a:custGeom>
                <a:grpFill/>
                <a:ln w="28575" cap="flat">
                  <a:solidFill>
                    <a:schemeClr val="accent1"/>
                  </a:solid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1A1918"/>
                    </a:solidFill>
                    <a:effectLst/>
                    <a:uLnTx/>
                    <a:uFillTx/>
                    <a:latin typeface="+mn-lt"/>
                    <a:cs typeface="Arial"/>
                  </a:endParaRPr>
                </a:p>
              </p:txBody>
            </p:sp>
            <p:sp>
              <p:nvSpPr>
                <p:cNvPr id="272" name="Freeform: Shape 271">
                  <a:extLst>
                    <a:ext uri="{FF2B5EF4-FFF2-40B4-BE49-F238E27FC236}">
                      <a16:creationId xmlns:a16="http://schemas.microsoft.com/office/drawing/2014/main" id="{E4BAEB64-5333-A297-6AC4-D9D371EB17AB}"/>
                    </a:ext>
                  </a:extLst>
                </p:cNvPr>
                <p:cNvSpPr/>
                <p:nvPr/>
              </p:nvSpPr>
              <p:spPr bwMode="auto">
                <a:xfrm>
                  <a:off x="4436101" y="2555787"/>
                  <a:ext cx="12724" cy="43644"/>
                </a:xfrm>
                <a:custGeom>
                  <a:avLst/>
                  <a:gdLst>
                    <a:gd name="connsiteX0" fmla="*/ 0 w 12724"/>
                    <a:gd name="connsiteY0" fmla="*/ 43644 h 43644"/>
                    <a:gd name="connsiteX1" fmla="*/ 0 w 12724"/>
                    <a:gd name="connsiteY1" fmla="*/ 0 h 43644"/>
                  </a:gdLst>
                  <a:ahLst/>
                  <a:cxnLst>
                    <a:cxn ang="0">
                      <a:pos x="connsiteX0" y="connsiteY0"/>
                    </a:cxn>
                    <a:cxn ang="0">
                      <a:pos x="connsiteX1" y="connsiteY1"/>
                    </a:cxn>
                  </a:cxnLst>
                  <a:rect l="l" t="t" r="r" b="b"/>
                  <a:pathLst>
                    <a:path w="12724" h="43644" extrusionOk="0">
                      <a:moveTo>
                        <a:pt x="0" y="43644"/>
                      </a:moveTo>
                      <a:lnTo>
                        <a:pt x="0" y="0"/>
                      </a:lnTo>
                    </a:path>
                  </a:pathLst>
                </a:custGeom>
                <a:grpFill/>
                <a:ln w="28575" cap="flat">
                  <a:solidFill>
                    <a:schemeClr val="accent1"/>
                  </a:solid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1A1918"/>
                    </a:solidFill>
                    <a:effectLst/>
                    <a:uLnTx/>
                    <a:uFillTx/>
                    <a:latin typeface="+mn-lt"/>
                    <a:cs typeface="Arial"/>
                  </a:endParaRPr>
                </a:p>
              </p:txBody>
            </p:sp>
          </p:grpSp>
          <p:grpSp>
            <p:nvGrpSpPr>
              <p:cNvPr id="42" name="Graphic 40">
                <a:extLst>
                  <a:ext uri="{FF2B5EF4-FFF2-40B4-BE49-F238E27FC236}">
                    <a16:creationId xmlns:a16="http://schemas.microsoft.com/office/drawing/2014/main" id="{AB466812-5D57-81BB-8FCE-1C02D2A7AA47}"/>
                  </a:ext>
                </a:extLst>
              </p:cNvPr>
              <p:cNvGrpSpPr/>
              <p:nvPr/>
            </p:nvGrpSpPr>
            <p:grpSpPr bwMode="auto">
              <a:xfrm>
                <a:off x="8838259" y="3603754"/>
                <a:ext cx="86792" cy="58192"/>
                <a:chOff x="4388640" y="2555787"/>
                <a:chExt cx="43517" cy="43644"/>
              </a:xfrm>
            </p:grpSpPr>
            <p:sp>
              <p:nvSpPr>
                <p:cNvPr id="269" name="Freeform: Shape 268">
                  <a:extLst>
                    <a:ext uri="{FF2B5EF4-FFF2-40B4-BE49-F238E27FC236}">
                      <a16:creationId xmlns:a16="http://schemas.microsoft.com/office/drawing/2014/main" id="{C723C2DA-45EC-AE79-3E76-1E0BB39F6293}"/>
                    </a:ext>
                  </a:extLst>
                </p:cNvPr>
                <p:cNvSpPr/>
                <p:nvPr/>
              </p:nvSpPr>
              <p:spPr bwMode="auto">
                <a:xfrm>
                  <a:off x="4388640" y="2577673"/>
                  <a:ext cx="43517" cy="12724"/>
                </a:xfrm>
                <a:custGeom>
                  <a:avLst/>
                  <a:gdLst>
                    <a:gd name="connsiteX0" fmla="*/ 0 w 43517"/>
                    <a:gd name="connsiteY0" fmla="*/ 0 h 12724"/>
                    <a:gd name="connsiteX1" fmla="*/ 43517 w 43517"/>
                    <a:gd name="connsiteY1" fmla="*/ 0 h 12724"/>
                  </a:gdLst>
                  <a:ahLst/>
                  <a:cxnLst>
                    <a:cxn ang="0">
                      <a:pos x="connsiteX0" y="connsiteY0"/>
                    </a:cxn>
                    <a:cxn ang="0">
                      <a:pos x="connsiteX1" y="connsiteY1"/>
                    </a:cxn>
                  </a:cxnLst>
                  <a:rect l="l" t="t" r="r" b="b"/>
                  <a:pathLst>
                    <a:path w="43517" h="12724" extrusionOk="0">
                      <a:moveTo>
                        <a:pt x="0" y="0"/>
                      </a:moveTo>
                      <a:lnTo>
                        <a:pt x="43517" y="0"/>
                      </a:lnTo>
                    </a:path>
                  </a:pathLst>
                </a:custGeom>
                <a:grpFill/>
                <a:ln w="28575" cap="flat">
                  <a:solidFill>
                    <a:schemeClr val="accent1"/>
                  </a:solid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1A1918"/>
                    </a:solidFill>
                    <a:effectLst/>
                    <a:uLnTx/>
                    <a:uFillTx/>
                    <a:latin typeface="+mn-lt"/>
                    <a:cs typeface="Arial"/>
                  </a:endParaRPr>
                </a:p>
              </p:txBody>
            </p:sp>
            <p:sp>
              <p:nvSpPr>
                <p:cNvPr id="270" name="Freeform: Shape 269">
                  <a:extLst>
                    <a:ext uri="{FF2B5EF4-FFF2-40B4-BE49-F238E27FC236}">
                      <a16:creationId xmlns:a16="http://schemas.microsoft.com/office/drawing/2014/main" id="{34856EF8-EC25-E706-7BC7-FBBC943863C4}"/>
                    </a:ext>
                  </a:extLst>
                </p:cNvPr>
                <p:cNvSpPr/>
                <p:nvPr/>
              </p:nvSpPr>
              <p:spPr bwMode="auto">
                <a:xfrm>
                  <a:off x="4410398" y="2555787"/>
                  <a:ext cx="12724" cy="43644"/>
                </a:xfrm>
                <a:custGeom>
                  <a:avLst/>
                  <a:gdLst>
                    <a:gd name="connsiteX0" fmla="*/ 0 w 12724"/>
                    <a:gd name="connsiteY0" fmla="*/ 43644 h 43644"/>
                    <a:gd name="connsiteX1" fmla="*/ 0 w 12724"/>
                    <a:gd name="connsiteY1" fmla="*/ 0 h 43644"/>
                  </a:gdLst>
                  <a:ahLst/>
                  <a:cxnLst>
                    <a:cxn ang="0">
                      <a:pos x="connsiteX0" y="connsiteY0"/>
                    </a:cxn>
                    <a:cxn ang="0">
                      <a:pos x="connsiteX1" y="connsiteY1"/>
                    </a:cxn>
                  </a:cxnLst>
                  <a:rect l="l" t="t" r="r" b="b"/>
                  <a:pathLst>
                    <a:path w="12724" h="43644" extrusionOk="0">
                      <a:moveTo>
                        <a:pt x="0" y="43644"/>
                      </a:moveTo>
                      <a:lnTo>
                        <a:pt x="0" y="0"/>
                      </a:lnTo>
                    </a:path>
                  </a:pathLst>
                </a:custGeom>
                <a:grpFill/>
                <a:ln w="28575" cap="flat">
                  <a:solidFill>
                    <a:schemeClr val="accent1"/>
                  </a:solid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1A1918"/>
                    </a:solidFill>
                    <a:effectLst/>
                    <a:uLnTx/>
                    <a:uFillTx/>
                    <a:latin typeface="+mn-lt"/>
                    <a:cs typeface="Arial"/>
                  </a:endParaRPr>
                </a:p>
              </p:txBody>
            </p:sp>
          </p:grpSp>
          <p:grpSp>
            <p:nvGrpSpPr>
              <p:cNvPr id="43" name="Graphic 40">
                <a:extLst>
                  <a:ext uri="{FF2B5EF4-FFF2-40B4-BE49-F238E27FC236}">
                    <a16:creationId xmlns:a16="http://schemas.microsoft.com/office/drawing/2014/main" id="{BD78567B-5E5A-2CE7-9074-CD442FA90310}"/>
                  </a:ext>
                </a:extLst>
              </p:cNvPr>
              <p:cNvGrpSpPr/>
              <p:nvPr/>
            </p:nvGrpSpPr>
            <p:grpSpPr bwMode="auto">
              <a:xfrm>
                <a:off x="8799176" y="3603754"/>
                <a:ext cx="87045" cy="58192"/>
                <a:chOff x="4369044" y="2555787"/>
                <a:chExt cx="43644" cy="43644"/>
              </a:xfrm>
            </p:grpSpPr>
            <p:sp>
              <p:nvSpPr>
                <p:cNvPr id="267" name="Freeform: Shape 266">
                  <a:extLst>
                    <a:ext uri="{FF2B5EF4-FFF2-40B4-BE49-F238E27FC236}">
                      <a16:creationId xmlns:a16="http://schemas.microsoft.com/office/drawing/2014/main" id="{CD98ED6E-592C-06EA-099F-D79D3735FA97}"/>
                    </a:ext>
                  </a:extLst>
                </p:cNvPr>
                <p:cNvSpPr/>
                <p:nvPr/>
              </p:nvSpPr>
              <p:spPr bwMode="auto">
                <a:xfrm>
                  <a:off x="4369044" y="2577673"/>
                  <a:ext cx="43644" cy="12724"/>
                </a:xfrm>
                <a:custGeom>
                  <a:avLst/>
                  <a:gdLst>
                    <a:gd name="connsiteX0" fmla="*/ 0 w 43644"/>
                    <a:gd name="connsiteY0" fmla="*/ 0 h 12724"/>
                    <a:gd name="connsiteX1" fmla="*/ 43644 w 43644"/>
                    <a:gd name="connsiteY1" fmla="*/ 0 h 12724"/>
                  </a:gdLst>
                  <a:ahLst/>
                  <a:cxnLst>
                    <a:cxn ang="0">
                      <a:pos x="connsiteX0" y="connsiteY0"/>
                    </a:cxn>
                    <a:cxn ang="0">
                      <a:pos x="connsiteX1" y="connsiteY1"/>
                    </a:cxn>
                  </a:cxnLst>
                  <a:rect l="l" t="t" r="r" b="b"/>
                  <a:pathLst>
                    <a:path w="43644" h="12724" extrusionOk="0">
                      <a:moveTo>
                        <a:pt x="0" y="0"/>
                      </a:moveTo>
                      <a:lnTo>
                        <a:pt x="43644" y="0"/>
                      </a:lnTo>
                    </a:path>
                  </a:pathLst>
                </a:custGeom>
                <a:grpFill/>
                <a:ln w="28575" cap="flat">
                  <a:solidFill>
                    <a:schemeClr val="accent1"/>
                  </a:solid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1A1918"/>
                    </a:solidFill>
                    <a:effectLst/>
                    <a:uLnTx/>
                    <a:uFillTx/>
                    <a:latin typeface="+mn-lt"/>
                    <a:cs typeface="Arial"/>
                  </a:endParaRPr>
                </a:p>
              </p:txBody>
            </p:sp>
            <p:sp>
              <p:nvSpPr>
                <p:cNvPr id="268" name="Freeform: Shape 267">
                  <a:extLst>
                    <a:ext uri="{FF2B5EF4-FFF2-40B4-BE49-F238E27FC236}">
                      <a16:creationId xmlns:a16="http://schemas.microsoft.com/office/drawing/2014/main" id="{BF7AEF8A-CB62-FA2E-A6AB-6F370AC8AF5A}"/>
                    </a:ext>
                  </a:extLst>
                </p:cNvPr>
                <p:cNvSpPr/>
                <p:nvPr/>
              </p:nvSpPr>
              <p:spPr bwMode="auto">
                <a:xfrm>
                  <a:off x="4390930" y="2555787"/>
                  <a:ext cx="12724" cy="43644"/>
                </a:xfrm>
                <a:custGeom>
                  <a:avLst/>
                  <a:gdLst>
                    <a:gd name="connsiteX0" fmla="*/ 0 w 12724"/>
                    <a:gd name="connsiteY0" fmla="*/ 43644 h 43644"/>
                    <a:gd name="connsiteX1" fmla="*/ 0 w 12724"/>
                    <a:gd name="connsiteY1" fmla="*/ 0 h 43644"/>
                  </a:gdLst>
                  <a:ahLst/>
                  <a:cxnLst>
                    <a:cxn ang="0">
                      <a:pos x="connsiteX0" y="connsiteY0"/>
                    </a:cxn>
                    <a:cxn ang="0">
                      <a:pos x="connsiteX1" y="connsiteY1"/>
                    </a:cxn>
                  </a:cxnLst>
                  <a:rect l="l" t="t" r="r" b="b"/>
                  <a:pathLst>
                    <a:path w="12724" h="43644" extrusionOk="0">
                      <a:moveTo>
                        <a:pt x="0" y="43644"/>
                      </a:moveTo>
                      <a:lnTo>
                        <a:pt x="0" y="0"/>
                      </a:lnTo>
                    </a:path>
                  </a:pathLst>
                </a:custGeom>
                <a:grpFill/>
                <a:ln w="28575" cap="flat">
                  <a:solidFill>
                    <a:schemeClr val="accent1"/>
                  </a:solid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1A1918"/>
                    </a:solidFill>
                    <a:effectLst/>
                    <a:uLnTx/>
                    <a:uFillTx/>
                    <a:latin typeface="+mn-lt"/>
                    <a:cs typeface="Arial"/>
                  </a:endParaRPr>
                </a:p>
              </p:txBody>
            </p:sp>
          </p:grpSp>
          <p:grpSp>
            <p:nvGrpSpPr>
              <p:cNvPr id="44" name="Graphic 40">
                <a:extLst>
                  <a:ext uri="{FF2B5EF4-FFF2-40B4-BE49-F238E27FC236}">
                    <a16:creationId xmlns:a16="http://schemas.microsoft.com/office/drawing/2014/main" id="{ED3E96EC-D538-5831-858F-8F0757C6C0E5}"/>
                  </a:ext>
                </a:extLst>
              </p:cNvPr>
              <p:cNvGrpSpPr/>
              <p:nvPr/>
            </p:nvGrpSpPr>
            <p:grpSpPr bwMode="auto">
              <a:xfrm>
                <a:off x="8722283" y="3603754"/>
                <a:ext cx="87045" cy="58192"/>
                <a:chOff x="4330490" y="2555787"/>
                <a:chExt cx="43644" cy="43644"/>
              </a:xfrm>
            </p:grpSpPr>
            <p:sp>
              <p:nvSpPr>
                <p:cNvPr id="265" name="Freeform: Shape 264">
                  <a:extLst>
                    <a:ext uri="{FF2B5EF4-FFF2-40B4-BE49-F238E27FC236}">
                      <a16:creationId xmlns:a16="http://schemas.microsoft.com/office/drawing/2014/main" id="{AC22ABA6-7E71-31EB-9E41-FD6D8CD9B4E1}"/>
                    </a:ext>
                  </a:extLst>
                </p:cNvPr>
                <p:cNvSpPr/>
                <p:nvPr/>
              </p:nvSpPr>
              <p:spPr bwMode="auto">
                <a:xfrm>
                  <a:off x="4330490" y="2577673"/>
                  <a:ext cx="43644" cy="12724"/>
                </a:xfrm>
                <a:custGeom>
                  <a:avLst/>
                  <a:gdLst>
                    <a:gd name="connsiteX0" fmla="*/ 0 w 43644"/>
                    <a:gd name="connsiteY0" fmla="*/ 0 h 12724"/>
                    <a:gd name="connsiteX1" fmla="*/ 43644 w 43644"/>
                    <a:gd name="connsiteY1" fmla="*/ 0 h 12724"/>
                  </a:gdLst>
                  <a:ahLst/>
                  <a:cxnLst>
                    <a:cxn ang="0">
                      <a:pos x="connsiteX0" y="connsiteY0"/>
                    </a:cxn>
                    <a:cxn ang="0">
                      <a:pos x="connsiteX1" y="connsiteY1"/>
                    </a:cxn>
                  </a:cxnLst>
                  <a:rect l="l" t="t" r="r" b="b"/>
                  <a:pathLst>
                    <a:path w="43644" h="12724" extrusionOk="0">
                      <a:moveTo>
                        <a:pt x="0" y="0"/>
                      </a:moveTo>
                      <a:lnTo>
                        <a:pt x="43644" y="0"/>
                      </a:lnTo>
                    </a:path>
                  </a:pathLst>
                </a:custGeom>
                <a:grpFill/>
                <a:ln w="28575" cap="flat">
                  <a:solidFill>
                    <a:schemeClr val="accent1"/>
                  </a:solid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1A1918"/>
                    </a:solidFill>
                    <a:effectLst/>
                    <a:uLnTx/>
                    <a:uFillTx/>
                    <a:latin typeface="+mn-lt"/>
                    <a:cs typeface="Arial"/>
                  </a:endParaRPr>
                </a:p>
              </p:txBody>
            </p:sp>
            <p:sp>
              <p:nvSpPr>
                <p:cNvPr id="266" name="Freeform: Shape 265">
                  <a:extLst>
                    <a:ext uri="{FF2B5EF4-FFF2-40B4-BE49-F238E27FC236}">
                      <a16:creationId xmlns:a16="http://schemas.microsoft.com/office/drawing/2014/main" id="{F4469713-F5D5-CB6B-9A77-EEA482C1D855}"/>
                    </a:ext>
                  </a:extLst>
                </p:cNvPr>
                <p:cNvSpPr/>
                <p:nvPr/>
              </p:nvSpPr>
              <p:spPr bwMode="auto">
                <a:xfrm>
                  <a:off x="4352248" y="2555787"/>
                  <a:ext cx="12724" cy="43644"/>
                </a:xfrm>
                <a:custGeom>
                  <a:avLst/>
                  <a:gdLst>
                    <a:gd name="connsiteX0" fmla="*/ 0 w 12724"/>
                    <a:gd name="connsiteY0" fmla="*/ 43644 h 43644"/>
                    <a:gd name="connsiteX1" fmla="*/ 0 w 12724"/>
                    <a:gd name="connsiteY1" fmla="*/ 0 h 43644"/>
                  </a:gdLst>
                  <a:ahLst/>
                  <a:cxnLst>
                    <a:cxn ang="0">
                      <a:pos x="connsiteX0" y="connsiteY0"/>
                    </a:cxn>
                    <a:cxn ang="0">
                      <a:pos x="connsiteX1" y="connsiteY1"/>
                    </a:cxn>
                  </a:cxnLst>
                  <a:rect l="l" t="t" r="r" b="b"/>
                  <a:pathLst>
                    <a:path w="12724" h="43644" extrusionOk="0">
                      <a:moveTo>
                        <a:pt x="0" y="43644"/>
                      </a:moveTo>
                      <a:lnTo>
                        <a:pt x="0" y="0"/>
                      </a:lnTo>
                    </a:path>
                  </a:pathLst>
                </a:custGeom>
                <a:grpFill/>
                <a:ln w="28575" cap="flat">
                  <a:solidFill>
                    <a:schemeClr val="accent1"/>
                  </a:solid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1A1918"/>
                    </a:solidFill>
                    <a:effectLst/>
                    <a:uLnTx/>
                    <a:uFillTx/>
                    <a:latin typeface="+mn-lt"/>
                    <a:cs typeface="Arial"/>
                  </a:endParaRPr>
                </a:p>
              </p:txBody>
            </p:sp>
          </p:grpSp>
          <p:grpSp>
            <p:nvGrpSpPr>
              <p:cNvPr id="45" name="Graphic 40">
                <a:extLst>
                  <a:ext uri="{FF2B5EF4-FFF2-40B4-BE49-F238E27FC236}">
                    <a16:creationId xmlns:a16="http://schemas.microsoft.com/office/drawing/2014/main" id="{CD95011A-A51C-FE48-629F-DD060AACE5CB}"/>
                  </a:ext>
                </a:extLst>
              </p:cNvPr>
              <p:cNvGrpSpPr/>
              <p:nvPr/>
            </p:nvGrpSpPr>
            <p:grpSpPr bwMode="auto">
              <a:xfrm>
                <a:off x="8696651" y="3603754"/>
                <a:ext cx="87045" cy="58192"/>
                <a:chOff x="4317638" y="2555787"/>
                <a:chExt cx="43644" cy="43644"/>
              </a:xfrm>
            </p:grpSpPr>
            <p:sp>
              <p:nvSpPr>
                <p:cNvPr id="263" name="Freeform: Shape 262">
                  <a:extLst>
                    <a:ext uri="{FF2B5EF4-FFF2-40B4-BE49-F238E27FC236}">
                      <a16:creationId xmlns:a16="http://schemas.microsoft.com/office/drawing/2014/main" id="{C47ABB61-69F1-0F59-7ED4-85240C559744}"/>
                    </a:ext>
                  </a:extLst>
                </p:cNvPr>
                <p:cNvSpPr/>
                <p:nvPr/>
              </p:nvSpPr>
              <p:spPr bwMode="auto">
                <a:xfrm>
                  <a:off x="4317638" y="2577673"/>
                  <a:ext cx="43644" cy="12724"/>
                </a:xfrm>
                <a:custGeom>
                  <a:avLst/>
                  <a:gdLst>
                    <a:gd name="connsiteX0" fmla="*/ 0 w 43644"/>
                    <a:gd name="connsiteY0" fmla="*/ 0 h 12724"/>
                    <a:gd name="connsiteX1" fmla="*/ 43644 w 43644"/>
                    <a:gd name="connsiteY1" fmla="*/ 0 h 12724"/>
                  </a:gdLst>
                  <a:ahLst/>
                  <a:cxnLst>
                    <a:cxn ang="0">
                      <a:pos x="connsiteX0" y="connsiteY0"/>
                    </a:cxn>
                    <a:cxn ang="0">
                      <a:pos x="connsiteX1" y="connsiteY1"/>
                    </a:cxn>
                  </a:cxnLst>
                  <a:rect l="l" t="t" r="r" b="b"/>
                  <a:pathLst>
                    <a:path w="43644" h="12724" extrusionOk="0">
                      <a:moveTo>
                        <a:pt x="0" y="0"/>
                      </a:moveTo>
                      <a:lnTo>
                        <a:pt x="43644" y="0"/>
                      </a:lnTo>
                    </a:path>
                  </a:pathLst>
                </a:custGeom>
                <a:grpFill/>
                <a:ln w="28575" cap="flat">
                  <a:solidFill>
                    <a:schemeClr val="accent1"/>
                  </a:solid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1A1918"/>
                    </a:solidFill>
                    <a:effectLst/>
                    <a:uLnTx/>
                    <a:uFillTx/>
                    <a:latin typeface="+mn-lt"/>
                    <a:cs typeface="Arial"/>
                  </a:endParaRPr>
                </a:p>
              </p:txBody>
            </p:sp>
            <p:sp>
              <p:nvSpPr>
                <p:cNvPr id="264" name="Freeform: Shape 263">
                  <a:extLst>
                    <a:ext uri="{FF2B5EF4-FFF2-40B4-BE49-F238E27FC236}">
                      <a16:creationId xmlns:a16="http://schemas.microsoft.com/office/drawing/2014/main" id="{DEB1193A-2500-7E2F-D69C-0114A98D3B5F}"/>
                    </a:ext>
                  </a:extLst>
                </p:cNvPr>
                <p:cNvSpPr/>
                <p:nvPr/>
              </p:nvSpPr>
              <p:spPr bwMode="auto">
                <a:xfrm>
                  <a:off x="4339397" y="2555787"/>
                  <a:ext cx="12724" cy="43644"/>
                </a:xfrm>
                <a:custGeom>
                  <a:avLst/>
                  <a:gdLst>
                    <a:gd name="connsiteX0" fmla="*/ 0 w 12724"/>
                    <a:gd name="connsiteY0" fmla="*/ 43644 h 43644"/>
                    <a:gd name="connsiteX1" fmla="*/ 0 w 12724"/>
                    <a:gd name="connsiteY1" fmla="*/ 0 h 43644"/>
                  </a:gdLst>
                  <a:ahLst/>
                  <a:cxnLst>
                    <a:cxn ang="0">
                      <a:pos x="connsiteX0" y="connsiteY0"/>
                    </a:cxn>
                    <a:cxn ang="0">
                      <a:pos x="connsiteX1" y="connsiteY1"/>
                    </a:cxn>
                  </a:cxnLst>
                  <a:rect l="l" t="t" r="r" b="b"/>
                  <a:pathLst>
                    <a:path w="12724" h="43644" extrusionOk="0">
                      <a:moveTo>
                        <a:pt x="0" y="43644"/>
                      </a:moveTo>
                      <a:lnTo>
                        <a:pt x="0" y="0"/>
                      </a:lnTo>
                    </a:path>
                  </a:pathLst>
                </a:custGeom>
                <a:grpFill/>
                <a:ln w="28575" cap="flat">
                  <a:solidFill>
                    <a:schemeClr val="accent1"/>
                  </a:solid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1A1918"/>
                    </a:solidFill>
                    <a:effectLst/>
                    <a:uLnTx/>
                    <a:uFillTx/>
                    <a:latin typeface="+mn-lt"/>
                    <a:cs typeface="Arial"/>
                  </a:endParaRPr>
                </a:p>
              </p:txBody>
            </p:sp>
          </p:grpSp>
          <p:grpSp>
            <p:nvGrpSpPr>
              <p:cNvPr id="46" name="Graphic 40">
                <a:extLst>
                  <a:ext uri="{FF2B5EF4-FFF2-40B4-BE49-F238E27FC236}">
                    <a16:creationId xmlns:a16="http://schemas.microsoft.com/office/drawing/2014/main" id="{38F631D2-968D-287C-B34D-CF7AA9BAF66A}"/>
                  </a:ext>
                </a:extLst>
              </p:cNvPr>
              <p:cNvGrpSpPr/>
              <p:nvPr/>
            </p:nvGrpSpPr>
            <p:grpSpPr bwMode="auto">
              <a:xfrm>
                <a:off x="8606052" y="3603754"/>
                <a:ext cx="86792" cy="58192"/>
                <a:chOff x="4272212" y="2555787"/>
                <a:chExt cx="43517" cy="43644"/>
              </a:xfrm>
            </p:grpSpPr>
            <p:sp>
              <p:nvSpPr>
                <p:cNvPr id="261" name="Freeform: Shape 260">
                  <a:extLst>
                    <a:ext uri="{FF2B5EF4-FFF2-40B4-BE49-F238E27FC236}">
                      <a16:creationId xmlns:a16="http://schemas.microsoft.com/office/drawing/2014/main" id="{63A9CFB0-9C79-9AAA-B34C-E9F7B4432996}"/>
                    </a:ext>
                  </a:extLst>
                </p:cNvPr>
                <p:cNvSpPr/>
                <p:nvPr/>
              </p:nvSpPr>
              <p:spPr bwMode="auto">
                <a:xfrm>
                  <a:off x="4272212" y="2577673"/>
                  <a:ext cx="43517" cy="12724"/>
                </a:xfrm>
                <a:custGeom>
                  <a:avLst/>
                  <a:gdLst>
                    <a:gd name="connsiteX0" fmla="*/ 0 w 43517"/>
                    <a:gd name="connsiteY0" fmla="*/ 0 h 12724"/>
                    <a:gd name="connsiteX1" fmla="*/ 43517 w 43517"/>
                    <a:gd name="connsiteY1" fmla="*/ 0 h 12724"/>
                  </a:gdLst>
                  <a:ahLst/>
                  <a:cxnLst>
                    <a:cxn ang="0">
                      <a:pos x="connsiteX0" y="connsiteY0"/>
                    </a:cxn>
                    <a:cxn ang="0">
                      <a:pos x="connsiteX1" y="connsiteY1"/>
                    </a:cxn>
                  </a:cxnLst>
                  <a:rect l="l" t="t" r="r" b="b"/>
                  <a:pathLst>
                    <a:path w="43517" h="12724" extrusionOk="0">
                      <a:moveTo>
                        <a:pt x="0" y="0"/>
                      </a:moveTo>
                      <a:lnTo>
                        <a:pt x="43517" y="0"/>
                      </a:lnTo>
                    </a:path>
                  </a:pathLst>
                </a:custGeom>
                <a:grpFill/>
                <a:ln w="28575" cap="flat">
                  <a:solidFill>
                    <a:schemeClr val="accent1"/>
                  </a:solid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1A1918"/>
                    </a:solidFill>
                    <a:effectLst/>
                    <a:uLnTx/>
                    <a:uFillTx/>
                    <a:latin typeface="+mn-lt"/>
                    <a:cs typeface="Arial"/>
                  </a:endParaRPr>
                </a:p>
              </p:txBody>
            </p:sp>
            <p:sp>
              <p:nvSpPr>
                <p:cNvPr id="262" name="Freeform: Shape 261">
                  <a:extLst>
                    <a:ext uri="{FF2B5EF4-FFF2-40B4-BE49-F238E27FC236}">
                      <a16:creationId xmlns:a16="http://schemas.microsoft.com/office/drawing/2014/main" id="{8E44907A-49EA-CDC8-74A6-B11BFFEAF70D}"/>
                    </a:ext>
                  </a:extLst>
                </p:cNvPr>
                <p:cNvSpPr/>
                <p:nvPr/>
              </p:nvSpPr>
              <p:spPr bwMode="auto">
                <a:xfrm>
                  <a:off x="4293971" y="2555787"/>
                  <a:ext cx="12724" cy="43644"/>
                </a:xfrm>
                <a:custGeom>
                  <a:avLst/>
                  <a:gdLst>
                    <a:gd name="connsiteX0" fmla="*/ 0 w 12724"/>
                    <a:gd name="connsiteY0" fmla="*/ 43644 h 43644"/>
                    <a:gd name="connsiteX1" fmla="*/ 0 w 12724"/>
                    <a:gd name="connsiteY1" fmla="*/ 0 h 43644"/>
                  </a:gdLst>
                  <a:ahLst/>
                  <a:cxnLst>
                    <a:cxn ang="0">
                      <a:pos x="connsiteX0" y="connsiteY0"/>
                    </a:cxn>
                    <a:cxn ang="0">
                      <a:pos x="connsiteX1" y="connsiteY1"/>
                    </a:cxn>
                  </a:cxnLst>
                  <a:rect l="l" t="t" r="r" b="b"/>
                  <a:pathLst>
                    <a:path w="12724" h="43644" extrusionOk="0">
                      <a:moveTo>
                        <a:pt x="0" y="43644"/>
                      </a:moveTo>
                      <a:lnTo>
                        <a:pt x="0" y="0"/>
                      </a:lnTo>
                    </a:path>
                  </a:pathLst>
                </a:custGeom>
                <a:grpFill/>
                <a:ln w="28575" cap="flat">
                  <a:solidFill>
                    <a:schemeClr val="accent1"/>
                  </a:solid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1A1918"/>
                    </a:solidFill>
                    <a:effectLst/>
                    <a:uLnTx/>
                    <a:uFillTx/>
                    <a:latin typeface="+mn-lt"/>
                    <a:cs typeface="Arial"/>
                  </a:endParaRPr>
                </a:p>
              </p:txBody>
            </p:sp>
          </p:grpSp>
          <p:grpSp>
            <p:nvGrpSpPr>
              <p:cNvPr id="47" name="Graphic 40">
                <a:extLst>
                  <a:ext uri="{FF2B5EF4-FFF2-40B4-BE49-F238E27FC236}">
                    <a16:creationId xmlns:a16="http://schemas.microsoft.com/office/drawing/2014/main" id="{8DCBAE7E-C54C-5FF0-F51C-3872F9E91FC6}"/>
                  </a:ext>
                </a:extLst>
              </p:cNvPr>
              <p:cNvGrpSpPr/>
              <p:nvPr/>
            </p:nvGrpSpPr>
            <p:grpSpPr bwMode="auto">
              <a:xfrm>
                <a:off x="8597424" y="3603754"/>
                <a:ext cx="86792" cy="58192"/>
                <a:chOff x="4267886" y="2555787"/>
                <a:chExt cx="43517" cy="43644"/>
              </a:xfrm>
            </p:grpSpPr>
            <p:sp>
              <p:nvSpPr>
                <p:cNvPr id="259" name="Freeform: Shape 258">
                  <a:extLst>
                    <a:ext uri="{FF2B5EF4-FFF2-40B4-BE49-F238E27FC236}">
                      <a16:creationId xmlns:a16="http://schemas.microsoft.com/office/drawing/2014/main" id="{8BE8D16A-B7EE-A7A4-8EEB-1B71B3AFBE39}"/>
                    </a:ext>
                  </a:extLst>
                </p:cNvPr>
                <p:cNvSpPr/>
                <p:nvPr/>
              </p:nvSpPr>
              <p:spPr bwMode="auto">
                <a:xfrm>
                  <a:off x="4267886" y="2577673"/>
                  <a:ext cx="43517" cy="12724"/>
                </a:xfrm>
                <a:custGeom>
                  <a:avLst/>
                  <a:gdLst>
                    <a:gd name="connsiteX0" fmla="*/ 0 w 43517"/>
                    <a:gd name="connsiteY0" fmla="*/ 0 h 12724"/>
                    <a:gd name="connsiteX1" fmla="*/ 43517 w 43517"/>
                    <a:gd name="connsiteY1" fmla="*/ 0 h 12724"/>
                  </a:gdLst>
                  <a:ahLst/>
                  <a:cxnLst>
                    <a:cxn ang="0">
                      <a:pos x="connsiteX0" y="connsiteY0"/>
                    </a:cxn>
                    <a:cxn ang="0">
                      <a:pos x="connsiteX1" y="connsiteY1"/>
                    </a:cxn>
                  </a:cxnLst>
                  <a:rect l="l" t="t" r="r" b="b"/>
                  <a:pathLst>
                    <a:path w="43517" h="12724" extrusionOk="0">
                      <a:moveTo>
                        <a:pt x="0" y="0"/>
                      </a:moveTo>
                      <a:lnTo>
                        <a:pt x="43517" y="0"/>
                      </a:lnTo>
                    </a:path>
                  </a:pathLst>
                </a:custGeom>
                <a:grpFill/>
                <a:ln w="28575" cap="flat">
                  <a:solidFill>
                    <a:schemeClr val="accent1"/>
                  </a:solid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1A1918"/>
                    </a:solidFill>
                    <a:effectLst/>
                    <a:uLnTx/>
                    <a:uFillTx/>
                    <a:latin typeface="+mn-lt"/>
                    <a:cs typeface="Arial"/>
                  </a:endParaRPr>
                </a:p>
              </p:txBody>
            </p:sp>
            <p:sp>
              <p:nvSpPr>
                <p:cNvPr id="260" name="Freeform: Shape 259">
                  <a:extLst>
                    <a:ext uri="{FF2B5EF4-FFF2-40B4-BE49-F238E27FC236}">
                      <a16:creationId xmlns:a16="http://schemas.microsoft.com/office/drawing/2014/main" id="{572E9B8B-22F0-4EF5-DFCD-BBEBBDE2F0FB}"/>
                    </a:ext>
                  </a:extLst>
                </p:cNvPr>
                <p:cNvSpPr/>
                <p:nvPr/>
              </p:nvSpPr>
              <p:spPr bwMode="auto">
                <a:xfrm>
                  <a:off x="4289645" y="2555787"/>
                  <a:ext cx="12724" cy="43644"/>
                </a:xfrm>
                <a:custGeom>
                  <a:avLst/>
                  <a:gdLst>
                    <a:gd name="connsiteX0" fmla="*/ 0 w 12724"/>
                    <a:gd name="connsiteY0" fmla="*/ 43644 h 43644"/>
                    <a:gd name="connsiteX1" fmla="*/ 0 w 12724"/>
                    <a:gd name="connsiteY1" fmla="*/ 0 h 43644"/>
                  </a:gdLst>
                  <a:ahLst/>
                  <a:cxnLst>
                    <a:cxn ang="0">
                      <a:pos x="connsiteX0" y="connsiteY0"/>
                    </a:cxn>
                    <a:cxn ang="0">
                      <a:pos x="connsiteX1" y="connsiteY1"/>
                    </a:cxn>
                  </a:cxnLst>
                  <a:rect l="l" t="t" r="r" b="b"/>
                  <a:pathLst>
                    <a:path w="12724" h="43644" extrusionOk="0">
                      <a:moveTo>
                        <a:pt x="0" y="43644"/>
                      </a:moveTo>
                      <a:lnTo>
                        <a:pt x="0" y="0"/>
                      </a:lnTo>
                    </a:path>
                  </a:pathLst>
                </a:custGeom>
                <a:grpFill/>
                <a:ln w="28575" cap="flat">
                  <a:solidFill>
                    <a:schemeClr val="accent1"/>
                  </a:solid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1A1918"/>
                    </a:solidFill>
                    <a:effectLst/>
                    <a:uLnTx/>
                    <a:uFillTx/>
                    <a:latin typeface="+mn-lt"/>
                    <a:cs typeface="Arial"/>
                  </a:endParaRPr>
                </a:p>
              </p:txBody>
            </p:sp>
          </p:grpSp>
          <p:grpSp>
            <p:nvGrpSpPr>
              <p:cNvPr id="48" name="Graphic 40">
                <a:extLst>
                  <a:ext uri="{FF2B5EF4-FFF2-40B4-BE49-F238E27FC236}">
                    <a16:creationId xmlns:a16="http://schemas.microsoft.com/office/drawing/2014/main" id="{CC842C17-BD22-0A8B-664E-D52F854EE87A}"/>
                  </a:ext>
                </a:extLst>
              </p:cNvPr>
              <p:cNvGrpSpPr/>
              <p:nvPr/>
            </p:nvGrpSpPr>
            <p:grpSpPr bwMode="auto">
              <a:xfrm>
                <a:off x="8587020" y="3603754"/>
                <a:ext cx="86792" cy="58192"/>
                <a:chOff x="4262669" y="2555787"/>
                <a:chExt cx="43517" cy="43644"/>
              </a:xfrm>
            </p:grpSpPr>
            <p:sp>
              <p:nvSpPr>
                <p:cNvPr id="257" name="Freeform: Shape 256">
                  <a:extLst>
                    <a:ext uri="{FF2B5EF4-FFF2-40B4-BE49-F238E27FC236}">
                      <a16:creationId xmlns:a16="http://schemas.microsoft.com/office/drawing/2014/main" id="{12247E80-4A79-CCE8-6E13-1655BE0F5E58}"/>
                    </a:ext>
                  </a:extLst>
                </p:cNvPr>
                <p:cNvSpPr/>
                <p:nvPr/>
              </p:nvSpPr>
              <p:spPr bwMode="auto">
                <a:xfrm>
                  <a:off x="4262669" y="2577673"/>
                  <a:ext cx="43517" cy="12724"/>
                </a:xfrm>
                <a:custGeom>
                  <a:avLst/>
                  <a:gdLst>
                    <a:gd name="connsiteX0" fmla="*/ 0 w 43517"/>
                    <a:gd name="connsiteY0" fmla="*/ 0 h 12724"/>
                    <a:gd name="connsiteX1" fmla="*/ 43517 w 43517"/>
                    <a:gd name="connsiteY1" fmla="*/ 0 h 12724"/>
                  </a:gdLst>
                  <a:ahLst/>
                  <a:cxnLst>
                    <a:cxn ang="0">
                      <a:pos x="connsiteX0" y="connsiteY0"/>
                    </a:cxn>
                    <a:cxn ang="0">
                      <a:pos x="connsiteX1" y="connsiteY1"/>
                    </a:cxn>
                  </a:cxnLst>
                  <a:rect l="l" t="t" r="r" b="b"/>
                  <a:pathLst>
                    <a:path w="43517" h="12724" extrusionOk="0">
                      <a:moveTo>
                        <a:pt x="0" y="0"/>
                      </a:moveTo>
                      <a:lnTo>
                        <a:pt x="43517" y="0"/>
                      </a:lnTo>
                    </a:path>
                  </a:pathLst>
                </a:custGeom>
                <a:grpFill/>
                <a:ln w="28575" cap="flat">
                  <a:solidFill>
                    <a:schemeClr val="accent1"/>
                  </a:solid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1A1918"/>
                    </a:solidFill>
                    <a:effectLst/>
                    <a:uLnTx/>
                    <a:uFillTx/>
                    <a:latin typeface="+mn-lt"/>
                    <a:cs typeface="Arial"/>
                  </a:endParaRPr>
                </a:p>
              </p:txBody>
            </p:sp>
            <p:sp>
              <p:nvSpPr>
                <p:cNvPr id="258" name="Freeform: Shape 257">
                  <a:extLst>
                    <a:ext uri="{FF2B5EF4-FFF2-40B4-BE49-F238E27FC236}">
                      <a16:creationId xmlns:a16="http://schemas.microsoft.com/office/drawing/2014/main" id="{D8285A05-69E1-DE90-59BC-47A98F7F66A2}"/>
                    </a:ext>
                  </a:extLst>
                </p:cNvPr>
                <p:cNvSpPr/>
                <p:nvPr/>
              </p:nvSpPr>
              <p:spPr bwMode="auto">
                <a:xfrm>
                  <a:off x="4284428" y="2555787"/>
                  <a:ext cx="12724" cy="43644"/>
                </a:xfrm>
                <a:custGeom>
                  <a:avLst/>
                  <a:gdLst>
                    <a:gd name="connsiteX0" fmla="*/ 0 w 12724"/>
                    <a:gd name="connsiteY0" fmla="*/ 43644 h 43644"/>
                    <a:gd name="connsiteX1" fmla="*/ 0 w 12724"/>
                    <a:gd name="connsiteY1" fmla="*/ 0 h 43644"/>
                  </a:gdLst>
                  <a:ahLst/>
                  <a:cxnLst>
                    <a:cxn ang="0">
                      <a:pos x="connsiteX0" y="connsiteY0"/>
                    </a:cxn>
                    <a:cxn ang="0">
                      <a:pos x="connsiteX1" y="connsiteY1"/>
                    </a:cxn>
                  </a:cxnLst>
                  <a:rect l="l" t="t" r="r" b="b"/>
                  <a:pathLst>
                    <a:path w="12724" h="43644" extrusionOk="0">
                      <a:moveTo>
                        <a:pt x="0" y="43644"/>
                      </a:moveTo>
                      <a:lnTo>
                        <a:pt x="0" y="0"/>
                      </a:lnTo>
                    </a:path>
                  </a:pathLst>
                </a:custGeom>
                <a:grpFill/>
                <a:ln w="28575" cap="flat">
                  <a:solidFill>
                    <a:schemeClr val="accent1"/>
                  </a:solid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1A1918"/>
                    </a:solidFill>
                    <a:effectLst/>
                    <a:uLnTx/>
                    <a:uFillTx/>
                    <a:latin typeface="+mn-lt"/>
                    <a:cs typeface="Arial"/>
                  </a:endParaRPr>
                </a:p>
              </p:txBody>
            </p:sp>
          </p:grpSp>
          <p:grpSp>
            <p:nvGrpSpPr>
              <p:cNvPr id="49" name="Graphic 40">
                <a:extLst>
                  <a:ext uri="{FF2B5EF4-FFF2-40B4-BE49-F238E27FC236}">
                    <a16:creationId xmlns:a16="http://schemas.microsoft.com/office/drawing/2014/main" id="{75BEEF82-3A8D-E611-9CAB-192A76411DF3}"/>
                  </a:ext>
                </a:extLst>
              </p:cNvPr>
              <p:cNvGrpSpPr/>
              <p:nvPr/>
            </p:nvGrpSpPr>
            <p:grpSpPr bwMode="auto">
              <a:xfrm>
                <a:off x="8580928" y="3603754"/>
                <a:ext cx="86792" cy="58192"/>
                <a:chOff x="4259615" y="2555787"/>
                <a:chExt cx="43517" cy="43644"/>
              </a:xfrm>
            </p:grpSpPr>
            <p:sp>
              <p:nvSpPr>
                <p:cNvPr id="255" name="Freeform: Shape 254">
                  <a:extLst>
                    <a:ext uri="{FF2B5EF4-FFF2-40B4-BE49-F238E27FC236}">
                      <a16:creationId xmlns:a16="http://schemas.microsoft.com/office/drawing/2014/main" id="{2121422F-FB5C-B98E-3EF6-3DD65EF951FD}"/>
                    </a:ext>
                  </a:extLst>
                </p:cNvPr>
                <p:cNvSpPr/>
                <p:nvPr/>
              </p:nvSpPr>
              <p:spPr bwMode="auto">
                <a:xfrm>
                  <a:off x="4259615" y="2577673"/>
                  <a:ext cx="43517" cy="12724"/>
                </a:xfrm>
                <a:custGeom>
                  <a:avLst/>
                  <a:gdLst>
                    <a:gd name="connsiteX0" fmla="*/ 0 w 43517"/>
                    <a:gd name="connsiteY0" fmla="*/ 0 h 12724"/>
                    <a:gd name="connsiteX1" fmla="*/ 43517 w 43517"/>
                    <a:gd name="connsiteY1" fmla="*/ 0 h 12724"/>
                  </a:gdLst>
                  <a:ahLst/>
                  <a:cxnLst>
                    <a:cxn ang="0">
                      <a:pos x="connsiteX0" y="connsiteY0"/>
                    </a:cxn>
                    <a:cxn ang="0">
                      <a:pos x="connsiteX1" y="connsiteY1"/>
                    </a:cxn>
                  </a:cxnLst>
                  <a:rect l="l" t="t" r="r" b="b"/>
                  <a:pathLst>
                    <a:path w="43517" h="12724" extrusionOk="0">
                      <a:moveTo>
                        <a:pt x="0" y="0"/>
                      </a:moveTo>
                      <a:lnTo>
                        <a:pt x="43517" y="0"/>
                      </a:lnTo>
                    </a:path>
                  </a:pathLst>
                </a:custGeom>
                <a:grpFill/>
                <a:ln w="28575" cap="flat">
                  <a:solidFill>
                    <a:schemeClr val="accent1"/>
                  </a:solid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1A1918"/>
                    </a:solidFill>
                    <a:effectLst/>
                    <a:uLnTx/>
                    <a:uFillTx/>
                    <a:latin typeface="+mn-lt"/>
                    <a:cs typeface="Arial"/>
                  </a:endParaRPr>
                </a:p>
              </p:txBody>
            </p:sp>
            <p:sp>
              <p:nvSpPr>
                <p:cNvPr id="256" name="Freeform: Shape 255">
                  <a:extLst>
                    <a:ext uri="{FF2B5EF4-FFF2-40B4-BE49-F238E27FC236}">
                      <a16:creationId xmlns:a16="http://schemas.microsoft.com/office/drawing/2014/main" id="{694F99A5-A13C-DEE7-ED74-D44F1C91BB04}"/>
                    </a:ext>
                  </a:extLst>
                </p:cNvPr>
                <p:cNvSpPr/>
                <p:nvPr/>
              </p:nvSpPr>
              <p:spPr bwMode="auto">
                <a:xfrm>
                  <a:off x="4281374" y="2555787"/>
                  <a:ext cx="12724" cy="43644"/>
                </a:xfrm>
                <a:custGeom>
                  <a:avLst/>
                  <a:gdLst>
                    <a:gd name="connsiteX0" fmla="*/ 0 w 12724"/>
                    <a:gd name="connsiteY0" fmla="*/ 43644 h 43644"/>
                    <a:gd name="connsiteX1" fmla="*/ 0 w 12724"/>
                    <a:gd name="connsiteY1" fmla="*/ 0 h 43644"/>
                  </a:gdLst>
                  <a:ahLst/>
                  <a:cxnLst>
                    <a:cxn ang="0">
                      <a:pos x="connsiteX0" y="connsiteY0"/>
                    </a:cxn>
                    <a:cxn ang="0">
                      <a:pos x="connsiteX1" y="connsiteY1"/>
                    </a:cxn>
                  </a:cxnLst>
                  <a:rect l="l" t="t" r="r" b="b"/>
                  <a:pathLst>
                    <a:path w="12724" h="43644" extrusionOk="0">
                      <a:moveTo>
                        <a:pt x="0" y="43644"/>
                      </a:moveTo>
                      <a:lnTo>
                        <a:pt x="0" y="0"/>
                      </a:lnTo>
                    </a:path>
                  </a:pathLst>
                </a:custGeom>
                <a:grpFill/>
                <a:ln w="28575" cap="flat">
                  <a:solidFill>
                    <a:schemeClr val="accent1"/>
                  </a:solid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1A1918"/>
                    </a:solidFill>
                    <a:effectLst/>
                    <a:uLnTx/>
                    <a:uFillTx/>
                    <a:latin typeface="+mn-lt"/>
                    <a:cs typeface="Arial"/>
                  </a:endParaRPr>
                </a:p>
              </p:txBody>
            </p:sp>
          </p:grpSp>
          <p:grpSp>
            <p:nvGrpSpPr>
              <p:cNvPr id="50" name="Graphic 40">
                <a:extLst>
                  <a:ext uri="{FF2B5EF4-FFF2-40B4-BE49-F238E27FC236}">
                    <a16:creationId xmlns:a16="http://schemas.microsoft.com/office/drawing/2014/main" id="{A2ECD905-2556-A227-28FE-AE10112C9179}"/>
                  </a:ext>
                </a:extLst>
              </p:cNvPr>
              <p:cNvGrpSpPr/>
              <p:nvPr/>
            </p:nvGrpSpPr>
            <p:grpSpPr bwMode="auto">
              <a:xfrm>
                <a:off x="8528651" y="3603754"/>
                <a:ext cx="87045" cy="58192"/>
                <a:chOff x="4233403" y="2555787"/>
                <a:chExt cx="43644" cy="43644"/>
              </a:xfrm>
            </p:grpSpPr>
            <p:sp>
              <p:nvSpPr>
                <p:cNvPr id="253" name="Freeform: Shape 252">
                  <a:extLst>
                    <a:ext uri="{FF2B5EF4-FFF2-40B4-BE49-F238E27FC236}">
                      <a16:creationId xmlns:a16="http://schemas.microsoft.com/office/drawing/2014/main" id="{694D092E-B04D-E2EB-E9D3-3A969F6DADB9}"/>
                    </a:ext>
                  </a:extLst>
                </p:cNvPr>
                <p:cNvSpPr/>
                <p:nvPr/>
              </p:nvSpPr>
              <p:spPr bwMode="auto">
                <a:xfrm>
                  <a:off x="4233403" y="2577673"/>
                  <a:ext cx="43644" cy="12724"/>
                </a:xfrm>
                <a:custGeom>
                  <a:avLst/>
                  <a:gdLst>
                    <a:gd name="connsiteX0" fmla="*/ 0 w 43644"/>
                    <a:gd name="connsiteY0" fmla="*/ 0 h 12724"/>
                    <a:gd name="connsiteX1" fmla="*/ 43645 w 43644"/>
                    <a:gd name="connsiteY1" fmla="*/ 0 h 12724"/>
                  </a:gdLst>
                  <a:ahLst/>
                  <a:cxnLst>
                    <a:cxn ang="0">
                      <a:pos x="connsiteX0" y="connsiteY0"/>
                    </a:cxn>
                    <a:cxn ang="0">
                      <a:pos x="connsiteX1" y="connsiteY1"/>
                    </a:cxn>
                  </a:cxnLst>
                  <a:rect l="l" t="t" r="r" b="b"/>
                  <a:pathLst>
                    <a:path w="43644" h="12724" extrusionOk="0">
                      <a:moveTo>
                        <a:pt x="0" y="0"/>
                      </a:moveTo>
                      <a:lnTo>
                        <a:pt x="43645" y="0"/>
                      </a:lnTo>
                    </a:path>
                  </a:pathLst>
                </a:custGeom>
                <a:grpFill/>
                <a:ln w="28575" cap="flat">
                  <a:solidFill>
                    <a:schemeClr val="accent1"/>
                  </a:solid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1A1918"/>
                    </a:solidFill>
                    <a:effectLst/>
                    <a:uLnTx/>
                    <a:uFillTx/>
                    <a:latin typeface="+mn-lt"/>
                    <a:cs typeface="Arial"/>
                  </a:endParaRPr>
                </a:p>
              </p:txBody>
            </p:sp>
            <p:sp>
              <p:nvSpPr>
                <p:cNvPr id="254" name="Freeform: Shape 253">
                  <a:extLst>
                    <a:ext uri="{FF2B5EF4-FFF2-40B4-BE49-F238E27FC236}">
                      <a16:creationId xmlns:a16="http://schemas.microsoft.com/office/drawing/2014/main" id="{8F2DCD90-12E5-6301-4C59-6DB0BEC12390}"/>
                    </a:ext>
                  </a:extLst>
                </p:cNvPr>
                <p:cNvSpPr/>
                <p:nvPr/>
              </p:nvSpPr>
              <p:spPr bwMode="auto">
                <a:xfrm>
                  <a:off x="4255162" y="2555787"/>
                  <a:ext cx="12724" cy="43644"/>
                </a:xfrm>
                <a:custGeom>
                  <a:avLst/>
                  <a:gdLst>
                    <a:gd name="connsiteX0" fmla="*/ 0 w 12724"/>
                    <a:gd name="connsiteY0" fmla="*/ 43644 h 43644"/>
                    <a:gd name="connsiteX1" fmla="*/ 0 w 12724"/>
                    <a:gd name="connsiteY1" fmla="*/ 0 h 43644"/>
                  </a:gdLst>
                  <a:ahLst/>
                  <a:cxnLst>
                    <a:cxn ang="0">
                      <a:pos x="connsiteX0" y="connsiteY0"/>
                    </a:cxn>
                    <a:cxn ang="0">
                      <a:pos x="connsiteX1" y="connsiteY1"/>
                    </a:cxn>
                  </a:cxnLst>
                  <a:rect l="l" t="t" r="r" b="b"/>
                  <a:pathLst>
                    <a:path w="12724" h="43644" extrusionOk="0">
                      <a:moveTo>
                        <a:pt x="0" y="43644"/>
                      </a:moveTo>
                      <a:lnTo>
                        <a:pt x="0" y="0"/>
                      </a:lnTo>
                    </a:path>
                  </a:pathLst>
                </a:custGeom>
                <a:grpFill/>
                <a:ln w="28575" cap="flat">
                  <a:solidFill>
                    <a:schemeClr val="accent1"/>
                  </a:solid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1A1918"/>
                    </a:solidFill>
                    <a:effectLst/>
                    <a:uLnTx/>
                    <a:uFillTx/>
                    <a:latin typeface="+mn-lt"/>
                    <a:cs typeface="Arial"/>
                  </a:endParaRPr>
                </a:p>
              </p:txBody>
            </p:sp>
          </p:grpSp>
          <p:grpSp>
            <p:nvGrpSpPr>
              <p:cNvPr id="51" name="Graphic 40">
                <a:extLst>
                  <a:ext uri="{FF2B5EF4-FFF2-40B4-BE49-F238E27FC236}">
                    <a16:creationId xmlns:a16="http://schemas.microsoft.com/office/drawing/2014/main" id="{432CD350-D6CC-DA56-374F-25A16F01903B}"/>
                  </a:ext>
                </a:extLst>
              </p:cNvPr>
              <p:cNvGrpSpPr/>
              <p:nvPr/>
            </p:nvGrpSpPr>
            <p:grpSpPr bwMode="auto">
              <a:xfrm>
                <a:off x="8490585" y="3603754"/>
                <a:ext cx="87045" cy="58192"/>
                <a:chOff x="4214317" y="2555787"/>
                <a:chExt cx="43644" cy="43644"/>
              </a:xfrm>
            </p:grpSpPr>
            <p:sp>
              <p:nvSpPr>
                <p:cNvPr id="251" name="Freeform: Shape 250">
                  <a:extLst>
                    <a:ext uri="{FF2B5EF4-FFF2-40B4-BE49-F238E27FC236}">
                      <a16:creationId xmlns:a16="http://schemas.microsoft.com/office/drawing/2014/main" id="{31B904B1-B8DF-9134-28BF-BC17B27E91C5}"/>
                    </a:ext>
                  </a:extLst>
                </p:cNvPr>
                <p:cNvSpPr/>
                <p:nvPr/>
              </p:nvSpPr>
              <p:spPr bwMode="auto">
                <a:xfrm>
                  <a:off x="4214317" y="2577673"/>
                  <a:ext cx="43644" cy="12724"/>
                </a:xfrm>
                <a:custGeom>
                  <a:avLst/>
                  <a:gdLst>
                    <a:gd name="connsiteX0" fmla="*/ 0 w 43644"/>
                    <a:gd name="connsiteY0" fmla="*/ 0 h 12724"/>
                    <a:gd name="connsiteX1" fmla="*/ 43645 w 43644"/>
                    <a:gd name="connsiteY1" fmla="*/ 0 h 12724"/>
                  </a:gdLst>
                  <a:ahLst/>
                  <a:cxnLst>
                    <a:cxn ang="0">
                      <a:pos x="connsiteX0" y="connsiteY0"/>
                    </a:cxn>
                    <a:cxn ang="0">
                      <a:pos x="connsiteX1" y="connsiteY1"/>
                    </a:cxn>
                  </a:cxnLst>
                  <a:rect l="l" t="t" r="r" b="b"/>
                  <a:pathLst>
                    <a:path w="43644" h="12724" extrusionOk="0">
                      <a:moveTo>
                        <a:pt x="0" y="0"/>
                      </a:moveTo>
                      <a:lnTo>
                        <a:pt x="43645" y="0"/>
                      </a:lnTo>
                    </a:path>
                  </a:pathLst>
                </a:custGeom>
                <a:grpFill/>
                <a:ln w="28575" cap="flat">
                  <a:solidFill>
                    <a:schemeClr val="accent1"/>
                  </a:solid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1A1918"/>
                    </a:solidFill>
                    <a:effectLst/>
                    <a:uLnTx/>
                    <a:uFillTx/>
                    <a:latin typeface="+mn-lt"/>
                    <a:cs typeface="Arial"/>
                  </a:endParaRPr>
                </a:p>
              </p:txBody>
            </p:sp>
            <p:sp>
              <p:nvSpPr>
                <p:cNvPr id="252" name="Freeform: Shape 251">
                  <a:extLst>
                    <a:ext uri="{FF2B5EF4-FFF2-40B4-BE49-F238E27FC236}">
                      <a16:creationId xmlns:a16="http://schemas.microsoft.com/office/drawing/2014/main" id="{03262E46-E7BB-FA1C-7636-988A573C4904}"/>
                    </a:ext>
                  </a:extLst>
                </p:cNvPr>
                <p:cNvSpPr/>
                <p:nvPr/>
              </p:nvSpPr>
              <p:spPr bwMode="auto">
                <a:xfrm>
                  <a:off x="4236075" y="2555787"/>
                  <a:ext cx="12724" cy="43644"/>
                </a:xfrm>
                <a:custGeom>
                  <a:avLst/>
                  <a:gdLst>
                    <a:gd name="connsiteX0" fmla="*/ 0 w 12724"/>
                    <a:gd name="connsiteY0" fmla="*/ 43644 h 43644"/>
                    <a:gd name="connsiteX1" fmla="*/ 0 w 12724"/>
                    <a:gd name="connsiteY1" fmla="*/ 0 h 43644"/>
                  </a:gdLst>
                  <a:ahLst/>
                  <a:cxnLst>
                    <a:cxn ang="0">
                      <a:pos x="connsiteX0" y="connsiteY0"/>
                    </a:cxn>
                    <a:cxn ang="0">
                      <a:pos x="connsiteX1" y="connsiteY1"/>
                    </a:cxn>
                  </a:cxnLst>
                  <a:rect l="l" t="t" r="r" b="b"/>
                  <a:pathLst>
                    <a:path w="12724" h="43644" extrusionOk="0">
                      <a:moveTo>
                        <a:pt x="0" y="43644"/>
                      </a:moveTo>
                      <a:lnTo>
                        <a:pt x="0" y="0"/>
                      </a:lnTo>
                    </a:path>
                  </a:pathLst>
                </a:custGeom>
                <a:grpFill/>
                <a:ln w="28575" cap="flat">
                  <a:solidFill>
                    <a:schemeClr val="accent1"/>
                  </a:solid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1A1918"/>
                    </a:solidFill>
                    <a:effectLst/>
                    <a:uLnTx/>
                    <a:uFillTx/>
                    <a:latin typeface="+mn-lt"/>
                    <a:cs typeface="Arial"/>
                  </a:endParaRPr>
                </a:p>
              </p:txBody>
            </p:sp>
          </p:grpSp>
          <p:grpSp>
            <p:nvGrpSpPr>
              <p:cNvPr id="52" name="Graphic 40">
                <a:extLst>
                  <a:ext uri="{FF2B5EF4-FFF2-40B4-BE49-F238E27FC236}">
                    <a16:creationId xmlns:a16="http://schemas.microsoft.com/office/drawing/2014/main" id="{E58F50C3-D92A-EAE8-C3AF-F974731B674F}"/>
                  </a:ext>
                </a:extLst>
              </p:cNvPr>
              <p:cNvGrpSpPr/>
              <p:nvPr/>
            </p:nvGrpSpPr>
            <p:grpSpPr bwMode="auto">
              <a:xfrm>
                <a:off x="8348724" y="3603754"/>
                <a:ext cx="86792" cy="58192"/>
                <a:chOff x="4143188" y="2555787"/>
                <a:chExt cx="43517" cy="43644"/>
              </a:xfrm>
            </p:grpSpPr>
            <p:sp>
              <p:nvSpPr>
                <p:cNvPr id="249" name="Freeform: Shape 248">
                  <a:extLst>
                    <a:ext uri="{FF2B5EF4-FFF2-40B4-BE49-F238E27FC236}">
                      <a16:creationId xmlns:a16="http://schemas.microsoft.com/office/drawing/2014/main" id="{653AA418-0EE2-3E6A-8B00-8772CFF04EBD}"/>
                    </a:ext>
                  </a:extLst>
                </p:cNvPr>
                <p:cNvSpPr/>
                <p:nvPr/>
              </p:nvSpPr>
              <p:spPr bwMode="auto">
                <a:xfrm>
                  <a:off x="4143188" y="2577673"/>
                  <a:ext cx="43517" cy="12724"/>
                </a:xfrm>
                <a:custGeom>
                  <a:avLst/>
                  <a:gdLst>
                    <a:gd name="connsiteX0" fmla="*/ 0 w 43517"/>
                    <a:gd name="connsiteY0" fmla="*/ 0 h 12724"/>
                    <a:gd name="connsiteX1" fmla="*/ 43517 w 43517"/>
                    <a:gd name="connsiteY1" fmla="*/ 0 h 12724"/>
                  </a:gdLst>
                  <a:ahLst/>
                  <a:cxnLst>
                    <a:cxn ang="0">
                      <a:pos x="connsiteX0" y="connsiteY0"/>
                    </a:cxn>
                    <a:cxn ang="0">
                      <a:pos x="connsiteX1" y="connsiteY1"/>
                    </a:cxn>
                  </a:cxnLst>
                  <a:rect l="l" t="t" r="r" b="b"/>
                  <a:pathLst>
                    <a:path w="43517" h="12724" extrusionOk="0">
                      <a:moveTo>
                        <a:pt x="0" y="0"/>
                      </a:moveTo>
                      <a:lnTo>
                        <a:pt x="43517" y="0"/>
                      </a:lnTo>
                    </a:path>
                  </a:pathLst>
                </a:custGeom>
                <a:grpFill/>
                <a:ln w="28575" cap="flat">
                  <a:solidFill>
                    <a:schemeClr val="accent1"/>
                  </a:solid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1A1918"/>
                    </a:solidFill>
                    <a:effectLst/>
                    <a:uLnTx/>
                    <a:uFillTx/>
                    <a:latin typeface="+mn-lt"/>
                    <a:cs typeface="Arial"/>
                  </a:endParaRPr>
                </a:p>
              </p:txBody>
            </p:sp>
            <p:sp>
              <p:nvSpPr>
                <p:cNvPr id="250" name="Freeform: Shape 249">
                  <a:extLst>
                    <a:ext uri="{FF2B5EF4-FFF2-40B4-BE49-F238E27FC236}">
                      <a16:creationId xmlns:a16="http://schemas.microsoft.com/office/drawing/2014/main" id="{6CE697DC-269A-CE5F-74E7-2C063E282946}"/>
                    </a:ext>
                  </a:extLst>
                </p:cNvPr>
                <p:cNvSpPr/>
                <p:nvPr/>
              </p:nvSpPr>
              <p:spPr bwMode="auto">
                <a:xfrm>
                  <a:off x="4164947" y="2555787"/>
                  <a:ext cx="12724" cy="43644"/>
                </a:xfrm>
                <a:custGeom>
                  <a:avLst/>
                  <a:gdLst>
                    <a:gd name="connsiteX0" fmla="*/ 0 w 12724"/>
                    <a:gd name="connsiteY0" fmla="*/ 43644 h 43644"/>
                    <a:gd name="connsiteX1" fmla="*/ 0 w 12724"/>
                    <a:gd name="connsiteY1" fmla="*/ 0 h 43644"/>
                  </a:gdLst>
                  <a:ahLst/>
                  <a:cxnLst>
                    <a:cxn ang="0">
                      <a:pos x="connsiteX0" y="connsiteY0"/>
                    </a:cxn>
                    <a:cxn ang="0">
                      <a:pos x="connsiteX1" y="connsiteY1"/>
                    </a:cxn>
                  </a:cxnLst>
                  <a:rect l="l" t="t" r="r" b="b"/>
                  <a:pathLst>
                    <a:path w="12724" h="43644" extrusionOk="0">
                      <a:moveTo>
                        <a:pt x="0" y="43644"/>
                      </a:moveTo>
                      <a:lnTo>
                        <a:pt x="0" y="0"/>
                      </a:lnTo>
                    </a:path>
                  </a:pathLst>
                </a:custGeom>
                <a:grpFill/>
                <a:ln w="28575" cap="flat">
                  <a:solidFill>
                    <a:schemeClr val="accent1"/>
                  </a:solid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1A1918"/>
                    </a:solidFill>
                    <a:effectLst/>
                    <a:uLnTx/>
                    <a:uFillTx/>
                    <a:latin typeface="+mn-lt"/>
                    <a:cs typeface="Arial"/>
                  </a:endParaRPr>
                </a:p>
              </p:txBody>
            </p:sp>
          </p:grpSp>
          <p:grpSp>
            <p:nvGrpSpPr>
              <p:cNvPr id="53" name="Graphic 40">
                <a:extLst>
                  <a:ext uri="{FF2B5EF4-FFF2-40B4-BE49-F238E27FC236}">
                    <a16:creationId xmlns:a16="http://schemas.microsoft.com/office/drawing/2014/main" id="{82BB8EEE-397C-3804-6369-7809B931DF95}"/>
                  </a:ext>
                </a:extLst>
              </p:cNvPr>
              <p:cNvGrpSpPr/>
              <p:nvPr/>
            </p:nvGrpSpPr>
            <p:grpSpPr bwMode="auto">
              <a:xfrm>
                <a:off x="8399987" y="3603754"/>
                <a:ext cx="87045" cy="58192"/>
                <a:chOff x="4168891" y="2555787"/>
                <a:chExt cx="43644" cy="43644"/>
              </a:xfrm>
            </p:grpSpPr>
            <p:sp>
              <p:nvSpPr>
                <p:cNvPr id="247" name="Freeform: Shape 246">
                  <a:extLst>
                    <a:ext uri="{FF2B5EF4-FFF2-40B4-BE49-F238E27FC236}">
                      <a16:creationId xmlns:a16="http://schemas.microsoft.com/office/drawing/2014/main" id="{E574D372-EBA1-5E8D-1B7C-4075C3E341D0}"/>
                    </a:ext>
                  </a:extLst>
                </p:cNvPr>
                <p:cNvSpPr/>
                <p:nvPr/>
              </p:nvSpPr>
              <p:spPr bwMode="auto">
                <a:xfrm>
                  <a:off x="4168891" y="2577673"/>
                  <a:ext cx="43644" cy="12724"/>
                </a:xfrm>
                <a:custGeom>
                  <a:avLst/>
                  <a:gdLst>
                    <a:gd name="connsiteX0" fmla="*/ 0 w 43644"/>
                    <a:gd name="connsiteY0" fmla="*/ 0 h 12724"/>
                    <a:gd name="connsiteX1" fmla="*/ 43644 w 43644"/>
                    <a:gd name="connsiteY1" fmla="*/ 0 h 12724"/>
                  </a:gdLst>
                  <a:ahLst/>
                  <a:cxnLst>
                    <a:cxn ang="0">
                      <a:pos x="connsiteX0" y="connsiteY0"/>
                    </a:cxn>
                    <a:cxn ang="0">
                      <a:pos x="connsiteX1" y="connsiteY1"/>
                    </a:cxn>
                  </a:cxnLst>
                  <a:rect l="l" t="t" r="r" b="b"/>
                  <a:pathLst>
                    <a:path w="43644" h="12724" extrusionOk="0">
                      <a:moveTo>
                        <a:pt x="0" y="0"/>
                      </a:moveTo>
                      <a:lnTo>
                        <a:pt x="43644" y="0"/>
                      </a:lnTo>
                    </a:path>
                  </a:pathLst>
                </a:custGeom>
                <a:grpFill/>
                <a:ln w="28575" cap="flat">
                  <a:solidFill>
                    <a:schemeClr val="accent1"/>
                  </a:solid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1A1918"/>
                    </a:solidFill>
                    <a:effectLst/>
                    <a:uLnTx/>
                    <a:uFillTx/>
                    <a:latin typeface="+mn-lt"/>
                    <a:cs typeface="Arial"/>
                  </a:endParaRPr>
                </a:p>
              </p:txBody>
            </p:sp>
            <p:sp>
              <p:nvSpPr>
                <p:cNvPr id="248" name="Freeform: Shape 247">
                  <a:extLst>
                    <a:ext uri="{FF2B5EF4-FFF2-40B4-BE49-F238E27FC236}">
                      <a16:creationId xmlns:a16="http://schemas.microsoft.com/office/drawing/2014/main" id="{794B07FB-731D-C588-4358-7A2C4F877589}"/>
                    </a:ext>
                  </a:extLst>
                </p:cNvPr>
                <p:cNvSpPr/>
                <p:nvPr/>
              </p:nvSpPr>
              <p:spPr bwMode="auto">
                <a:xfrm>
                  <a:off x="4190650" y="2555787"/>
                  <a:ext cx="12724" cy="43644"/>
                </a:xfrm>
                <a:custGeom>
                  <a:avLst/>
                  <a:gdLst>
                    <a:gd name="connsiteX0" fmla="*/ 0 w 12724"/>
                    <a:gd name="connsiteY0" fmla="*/ 43644 h 43644"/>
                    <a:gd name="connsiteX1" fmla="*/ 0 w 12724"/>
                    <a:gd name="connsiteY1" fmla="*/ 0 h 43644"/>
                  </a:gdLst>
                  <a:ahLst/>
                  <a:cxnLst>
                    <a:cxn ang="0">
                      <a:pos x="connsiteX0" y="connsiteY0"/>
                    </a:cxn>
                    <a:cxn ang="0">
                      <a:pos x="connsiteX1" y="connsiteY1"/>
                    </a:cxn>
                  </a:cxnLst>
                  <a:rect l="l" t="t" r="r" b="b"/>
                  <a:pathLst>
                    <a:path w="12724" h="43644" extrusionOk="0">
                      <a:moveTo>
                        <a:pt x="0" y="43644"/>
                      </a:moveTo>
                      <a:lnTo>
                        <a:pt x="0" y="0"/>
                      </a:lnTo>
                    </a:path>
                  </a:pathLst>
                </a:custGeom>
                <a:grpFill/>
                <a:ln w="28575" cap="flat">
                  <a:solidFill>
                    <a:schemeClr val="accent1"/>
                  </a:solid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1A1918"/>
                    </a:solidFill>
                    <a:effectLst/>
                    <a:uLnTx/>
                    <a:uFillTx/>
                    <a:latin typeface="+mn-lt"/>
                    <a:cs typeface="Arial"/>
                  </a:endParaRPr>
                </a:p>
              </p:txBody>
            </p:sp>
          </p:grpSp>
          <p:grpSp>
            <p:nvGrpSpPr>
              <p:cNvPr id="54" name="Graphic 40">
                <a:extLst>
                  <a:ext uri="{FF2B5EF4-FFF2-40B4-BE49-F238E27FC236}">
                    <a16:creationId xmlns:a16="http://schemas.microsoft.com/office/drawing/2014/main" id="{35C0F126-BCD6-809E-FC6F-A4B69B0146D7}"/>
                  </a:ext>
                </a:extLst>
              </p:cNvPr>
              <p:cNvGrpSpPr/>
              <p:nvPr/>
            </p:nvGrpSpPr>
            <p:grpSpPr bwMode="auto">
              <a:xfrm>
                <a:off x="8409629" y="3603754"/>
                <a:ext cx="86792" cy="58192"/>
                <a:chOff x="4173726" y="2555787"/>
                <a:chExt cx="43517" cy="43644"/>
              </a:xfrm>
            </p:grpSpPr>
            <p:sp>
              <p:nvSpPr>
                <p:cNvPr id="245" name="Freeform: Shape 244">
                  <a:extLst>
                    <a:ext uri="{FF2B5EF4-FFF2-40B4-BE49-F238E27FC236}">
                      <a16:creationId xmlns:a16="http://schemas.microsoft.com/office/drawing/2014/main" id="{FDD29282-A630-088D-A523-22E57E4DCA15}"/>
                    </a:ext>
                  </a:extLst>
                </p:cNvPr>
                <p:cNvSpPr/>
                <p:nvPr/>
              </p:nvSpPr>
              <p:spPr bwMode="auto">
                <a:xfrm>
                  <a:off x="4173726" y="2577673"/>
                  <a:ext cx="43517" cy="12724"/>
                </a:xfrm>
                <a:custGeom>
                  <a:avLst/>
                  <a:gdLst>
                    <a:gd name="connsiteX0" fmla="*/ 0 w 43517"/>
                    <a:gd name="connsiteY0" fmla="*/ 0 h 12724"/>
                    <a:gd name="connsiteX1" fmla="*/ 43517 w 43517"/>
                    <a:gd name="connsiteY1" fmla="*/ 0 h 12724"/>
                  </a:gdLst>
                  <a:ahLst/>
                  <a:cxnLst>
                    <a:cxn ang="0">
                      <a:pos x="connsiteX0" y="connsiteY0"/>
                    </a:cxn>
                    <a:cxn ang="0">
                      <a:pos x="connsiteX1" y="connsiteY1"/>
                    </a:cxn>
                  </a:cxnLst>
                  <a:rect l="l" t="t" r="r" b="b"/>
                  <a:pathLst>
                    <a:path w="43517" h="12724" extrusionOk="0">
                      <a:moveTo>
                        <a:pt x="0" y="0"/>
                      </a:moveTo>
                      <a:lnTo>
                        <a:pt x="43517" y="0"/>
                      </a:lnTo>
                    </a:path>
                  </a:pathLst>
                </a:custGeom>
                <a:grpFill/>
                <a:ln w="28575" cap="flat">
                  <a:solidFill>
                    <a:schemeClr val="accent1"/>
                  </a:solid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1A1918"/>
                    </a:solidFill>
                    <a:effectLst/>
                    <a:uLnTx/>
                    <a:uFillTx/>
                    <a:latin typeface="+mn-lt"/>
                    <a:cs typeface="Arial"/>
                  </a:endParaRPr>
                </a:p>
              </p:txBody>
            </p:sp>
            <p:sp>
              <p:nvSpPr>
                <p:cNvPr id="246" name="Freeform: Shape 245">
                  <a:extLst>
                    <a:ext uri="{FF2B5EF4-FFF2-40B4-BE49-F238E27FC236}">
                      <a16:creationId xmlns:a16="http://schemas.microsoft.com/office/drawing/2014/main" id="{50AA5BDF-05E4-AFFA-71F0-793A898309C8}"/>
                    </a:ext>
                  </a:extLst>
                </p:cNvPr>
                <p:cNvSpPr/>
                <p:nvPr/>
              </p:nvSpPr>
              <p:spPr bwMode="auto">
                <a:xfrm>
                  <a:off x="4195485" y="2555787"/>
                  <a:ext cx="12724" cy="43644"/>
                </a:xfrm>
                <a:custGeom>
                  <a:avLst/>
                  <a:gdLst>
                    <a:gd name="connsiteX0" fmla="*/ 0 w 12724"/>
                    <a:gd name="connsiteY0" fmla="*/ 43644 h 43644"/>
                    <a:gd name="connsiteX1" fmla="*/ 0 w 12724"/>
                    <a:gd name="connsiteY1" fmla="*/ 0 h 43644"/>
                  </a:gdLst>
                  <a:ahLst/>
                  <a:cxnLst>
                    <a:cxn ang="0">
                      <a:pos x="connsiteX0" y="connsiteY0"/>
                    </a:cxn>
                    <a:cxn ang="0">
                      <a:pos x="connsiteX1" y="connsiteY1"/>
                    </a:cxn>
                  </a:cxnLst>
                  <a:rect l="l" t="t" r="r" b="b"/>
                  <a:pathLst>
                    <a:path w="12724" h="43644" extrusionOk="0">
                      <a:moveTo>
                        <a:pt x="0" y="43644"/>
                      </a:moveTo>
                      <a:lnTo>
                        <a:pt x="0" y="0"/>
                      </a:lnTo>
                    </a:path>
                  </a:pathLst>
                </a:custGeom>
                <a:grpFill/>
                <a:ln w="28575" cap="flat">
                  <a:solidFill>
                    <a:schemeClr val="accent1"/>
                  </a:solid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1A1918"/>
                    </a:solidFill>
                    <a:effectLst/>
                    <a:uLnTx/>
                    <a:uFillTx/>
                    <a:latin typeface="+mn-lt"/>
                    <a:cs typeface="Arial"/>
                  </a:endParaRPr>
                </a:p>
              </p:txBody>
            </p:sp>
          </p:grpSp>
          <p:grpSp>
            <p:nvGrpSpPr>
              <p:cNvPr id="55" name="Graphic 40">
                <a:extLst>
                  <a:ext uri="{FF2B5EF4-FFF2-40B4-BE49-F238E27FC236}">
                    <a16:creationId xmlns:a16="http://schemas.microsoft.com/office/drawing/2014/main" id="{A38AC55D-19C1-F183-B9FB-787590D099F6}"/>
                  </a:ext>
                </a:extLst>
              </p:cNvPr>
              <p:cNvGrpSpPr/>
              <p:nvPr/>
            </p:nvGrpSpPr>
            <p:grpSpPr bwMode="auto">
              <a:xfrm>
                <a:off x="8420796" y="3603754"/>
                <a:ext cx="86792" cy="58192"/>
                <a:chOff x="4179325" y="2555787"/>
                <a:chExt cx="43517" cy="43644"/>
              </a:xfrm>
            </p:grpSpPr>
            <p:sp>
              <p:nvSpPr>
                <p:cNvPr id="243" name="Freeform: Shape 242">
                  <a:extLst>
                    <a:ext uri="{FF2B5EF4-FFF2-40B4-BE49-F238E27FC236}">
                      <a16:creationId xmlns:a16="http://schemas.microsoft.com/office/drawing/2014/main" id="{E2330CE9-8EE4-EA32-4179-177BC7CC58B3}"/>
                    </a:ext>
                  </a:extLst>
                </p:cNvPr>
                <p:cNvSpPr/>
                <p:nvPr/>
              </p:nvSpPr>
              <p:spPr bwMode="auto">
                <a:xfrm>
                  <a:off x="4179325" y="2577673"/>
                  <a:ext cx="43517" cy="12724"/>
                </a:xfrm>
                <a:custGeom>
                  <a:avLst/>
                  <a:gdLst>
                    <a:gd name="connsiteX0" fmla="*/ 0 w 43517"/>
                    <a:gd name="connsiteY0" fmla="*/ 0 h 12724"/>
                    <a:gd name="connsiteX1" fmla="*/ 43517 w 43517"/>
                    <a:gd name="connsiteY1" fmla="*/ 0 h 12724"/>
                  </a:gdLst>
                  <a:ahLst/>
                  <a:cxnLst>
                    <a:cxn ang="0">
                      <a:pos x="connsiteX0" y="connsiteY0"/>
                    </a:cxn>
                    <a:cxn ang="0">
                      <a:pos x="connsiteX1" y="connsiteY1"/>
                    </a:cxn>
                  </a:cxnLst>
                  <a:rect l="l" t="t" r="r" b="b"/>
                  <a:pathLst>
                    <a:path w="43517" h="12724" extrusionOk="0">
                      <a:moveTo>
                        <a:pt x="0" y="0"/>
                      </a:moveTo>
                      <a:lnTo>
                        <a:pt x="43517" y="0"/>
                      </a:lnTo>
                    </a:path>
                  </a:pathLst>
                </a:custGeom>
                <a:grpFill/>
                <a:ln w="28575" cap="flat">
                  <a:solidFill>
                    <a:schemeClr val="accent1"/>
                  </a:solid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1A1918"/>
                    </a:solidFill>
                    <a:effectLst/>
                    <a:uLnTx/>
                    <a:uFillTx/>
                    <a:latin typeface="+mn-lt"/>
                    <a:cs typeface="Arial"/>
                  </a:endParaRPr>
                </a:p>
              </p:txBody>
            </p:sp>
            <p:sp>
              <p:nvSpPr>
                <p:cNvPr id="244" name="Freeform: Shape 243">
                  <a:extLst>
                    <a:ext uri="{FF2B5EF4-FFF2-40B4-BE49-F238E27FC236}">
                      <a16:creationId xmlns:a16="http://schemas.microsoft.com/office/drawing/2014/main" id="{BD165CE2-3189-F99F-9FEF-956490BE7F1B}"/>
                    </a:ext>
                  </a:extLst>
                </p:cNvPr>
                <p:cNvSpPr/>
                <p:nvPr/>
              </p:nvSpPr>
              <p:spPr bwMode="auto">
                <a:xfrm>
                  <a:off x="4201084" y="2555787"/>
                  <a:ext cx="12724" cy="43644"/>
                </a:xfrm>
                <a:custGeom>
                  <a:avLst/>
                  <a:gdLst>
                    <a:gd name="connsiteX0" fmla="*/ 0 w 12724"/>
                    <a:gd name="connsiteY0" fmla="*/ 43644 h 43644"/>
                    <a:gd name="connsiteX1" fmla="*/ 0 w 12724"/>
                    <a:gd name="connsiteY1" fmla="*/ 0 h 43644"/>
                  </a:gdLst>
                  <a:ahLst/>
                  <a:cxnLst>
                    <a:cxn ang="0">
                      <a:pos x="connsiteX0" y="connsiteY0"/>
                    </a:cxn>
                    <a:cxn ang="0">
                      <a:pos x="connsiteX1" y="connsiteY1"/>
                    </a:cxn>
                  </a:cxnLst>
                  <a:rect l="l" t="t" r="r" b="b"/>
                  <a:pathLst>
                    <a:path w="12724" h="43644" extrusionOk="0">
                      <a:moveTo>
                        <a:pt x="0" y="43644"/>
                      </a:moveTo>
                      <a:lnTo>
                        <a:pt x="0" y="0"/>
                      </a:lnTo>
                    </a:path>
                  </a:pathLst>
                </a:custGeom>
                <a:grpFill/>
                <a:ln w="28575" cap="flat">
                  <a:solidFill>
                    <a:schemeClr val="accent1"/>
                  </a:solid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1A1918"/>
                    </a:solidFill>
                    <a:effectLst/>
                    <a:uLnTx/>
                    <a:uFillTx/>
                    <a:latin typeface="+mn-lt"/>
                    <a:cs typeface="Arial"/>
                  </a:endParaRPr>
                </a:p>
              </p:txBody>
            </p:sp>
          </p:grpSp>
          <p:grpSp>
            <p:nvGrpSpPr>
              <p:cNvPr id="56" name="Graphic 40">
                <a:extLst>
                  <a:ext uri="{FF2B5EF4-FFF2-40B4-BE49-F238E27FC236}">
                    <a16:creationId xmlns:a16="http://schemas.microsoft.com/office/drawing/2014/main" id="{FC332FF5-B9FE-EB94-6F3D-5458ADD5B9CE}"/>
                  </a:ext>
                </a:extLst>
              </p:cNvPr>
              <p:cNvGrpSpPr/>
              <p:nvPr/>
            </p:nvGrpSpPr>
            <p:grpSpPr bwMode="auto">
              <a:xfrm>
                <a:off x="8431963" y="3603754"/>
                <a:ext cx="86792" cy="58192"/>
                <a:chOff x="4184924" y="2555787"/>
                <a:chExt cx="43517" cy="43644"/>
              </a:xfrm>
            </p:grpSpPr>
            <p:sp>
              <p:nvSpPr>
                <p:cNvPr id="241" name="Freeform: Shape 240">
                  <a:extLst>
                    <a:ext uri="{FF2B5EF4-FFF2-40B4-BE49-F238E27FC236}">
                      <a16:creationId xmlns:a16="http://schemas.microsoft.com/office/drawing/2014/main" id="{FB7CEA94-831D-197E-E2B6-FB4308039F59}"/>
                    </a:ext>
                  </a:extLst>
                </p:cNvPr>
                <p:cNvSpPr/>
                <p:nvPr/>
              </p:nvSpPr>
              <p:spPr bwMode="auto">
                <a:xfrm>
                  <a:off x="4184924" y="2577673"/>
                  <a:ext cx="43517" cy="12724"/>
                </a:xfrm>
                <a:custGeom>
                  <a:avLst/>
                  <a:gdLst>
                    <a:gd name="connsiteX0" fmla="*/ 0 w 43517"/>
                    <a:gd name="connsiteY0" fmla="*/ 0 h 12724"/>
                    <a:gd name="connsiteX1" fmla="*/ 43517 w 43517"/>
                    <a:gd name="connsiteY1" fmla="*/ 0 h 12724"/>
                  </a:gdLst>
                  <a:ahLst/>
                  <a:cxnLst>
                    <a:cxn ang="0">
                      <a:pos x="connsiteX0" y="connsiteY0"/>
                    </a:cxn>
                    <a:cxn ang="0">
                      <a:pos x="connsiteX1" y="connsiteY1"/>
                    </a:cxn>
                  </a:cxnLst>
                  <a:rect l="l" t="t" r="r" b="b"/>
                  <a:pathLst>
                    <a:path w="43517" h="12724" extrusionOk="0">
                      <a:moveTo>
                        <a:pt x="0" y="0"/>
                      </a:moveTo>
                      <a:lnTo>
                        <a:pt x="43517" y="0"/>
                      </a:lnTo>
                    </a:path>
                  </a:pathLst>
                </a:custGeom>
                <a:grpFill/>
                <a:ln w="28575" cap="flat">
                  <a:solidFill>
                    <a:schemeClr val="accent1"/>
                  </a:solid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1A1918"/>
                    </a:solidFill>
                    <a:effectLst/>
                    <a:uLnTx/>
                    <a:uFillTx/>
                    <a:latin typeface="+mn-lt"/>
                    <a:cs typeface="Arial"/>
                  </a:endParaRPr>
                </a:p>
              </p:txBody>
            </p:sp>
            <p:sp>
              <p:nvSpPr>
                <p:cNvPr id="242" name="Freeform: Shape 241">
                  <a:extLst>
                    <a:ext uri="{FF2B5EF4-FFF2-40B4-BE49-F238E27FC236}">
                      <a16:creationId xmlns:a16="http://schemas.microsoft.com/office/drawing/2014/main" id="{309292DB-2993-DB61-C8A8-4C894AD1B394}"/>
                    </a:ext>
                  </a:extLst>
                </p:cNvPr>
                <p:cNvSpPr/>
                <p:nvPr/>
              </p:nvSpPr>
              <p:spPr bwMode="auto">
                <a:xfrm>
                  <a:off x="4206682" y="2555787"/>
                  <a:ext cx="12724" cy="43644"/>
                </a:xfrm>
                <a:custGeom>
                  <a:avLst/>
                  <a:gdLst>
                    <a:gd name="connsiteX0" fmla="*/ 0 w 12724"/>
                    <a:gd name="connsiteY0" fmla="*/ 43644 h 43644"/>
                    <a:gd name="connsiteX1" fmla="*/ 0 w 12724"/>
                    <a:gd name="connsiteY1" fmla="*/ 0 h 43644"/>
                  </a:gdLst>
                  <a:ahLst/>
                  <a:cxnLst>
                    <a:cxn ang="0">
                      <a:pos x="connsiteX0" y="connsiteY0"/>
                    </a:cxn>
                    <a:cxn ang="0">
                      <a:pos x="connsiteX1" y="connsiteY1"/>
                    </a:cxn>
                  </a:cxnLst>
                  <a:rect l="l" t="t" r="r" b="b"/>
                  <a:pathLst>
                    <a:path w="12724" h="43644" extrusionOk="0">
                      <a:moveTo>
                        <a:pt x="0" y="43644"/>
                      </a:moveTo>
                      <a:lnTo>
                        <a:pt x="0" y="0"/>
                      </a:lnTo>
                    </a:path>
                  </a:pathLst>
                </a:custGeom>
                <a:grpFill/>
                <a:ln w="28575" cap="flat">
                  <a:solidFill>
                    <a:schemeClr val="accent1"/>
                  </a:solid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1A1918"/>
                    </a:solidFill>
                    <a:effectLst/>
                    <a:uLnTx/>
                    <a:uFillTx/>
                    <a:latin typeface="+mn-lt"/>
                    <a:cs typeface="Arial"/>
                  </a:endParaRPr>
                </a:p>
              </p:txBody>
            </p:sp>
          </p:grpSp>
          <p:grpSp>
            <p:nvGrpSpPr>
              <p:cNvPr id="57" name="Graphic 40">
                <a:extLst>
                  <a:ext uri="{FF2B5EF4-FFF2-40B4-BE49-F238E27FC236}">
                    <a16:creationId xmlns:a16="http://schemas.microsoft.com/office/drawing/2014/main" id="{93418E25-7C5F-6979-1F49-F1B3F5503F27}"/>
                  </a:ext>
                </a:extLst>
              </p:cNvPr>
              <p:cNvGrpSpPr/>
              <p:nvPr/>
            </p:nvGrpSpPr>
            <p:grpSpPr bwMode="auto">
              <a:xfrm>
                <a:off x="8438813" y="3603754"/>
                <a:ext cx="86792" cy="58192"/>
                <a:chOff x="4188359" y="2555787"/>
                <a:chExt cx="43517" cy="43644"/>
              </a:xfrm>
            </p:grpSpPr>
            <p:sp>
              <p:nvSpPr>
                <p:cNvPr id="239" name="Freeform: Shape 238">
                  <a:extLst>
                    <a:ext uri="{FF2B5EF4-FFF2-40B4-BE49-F238E27FC236}">
                      <a16:creationId xmlns:a16="http://schemas.microsoft.com/office/drawing/2014/main" id="{9CA39992-92C0-D727-AF79-936D7EB90ABB}"/>
                    </a:ext>
                  </a:extLst>
                </p:cNvPr>
                <p:cNvSpPr/>
                <p:nvPr/>
              </p:nvSpPr>
              <p:spPr bwMode="auto">
                <a:xfrm>
                  <a:off x="4188359" y="2577673"/>
                  <a:ext cx="43517" cy="12724"/>
                </a:xfrm>
                <a:custGeom>
                  <a:avLst/>
                  <a:gdLst>
                    <a:gd name="connsiteX0" fmla="*/ 0 w 43517"/>
                    <a:gd name="connsiteY0" fmla="*/ 0 h 12724"/>
                    <a:gd name="connsiteX1" fmla="*/ 43517 w 43517"/>
                    <a:gd name="connsiteY1" fmla="*/ 0 h 12724"/>
                  </a:gdLst>
                  <a:ahLst/>
                  <a:cxnLst>
                    <a:cxn ang="0">
                      <a:pos x="connsiteX0" y="connsiteY0"/>
                    </a:cxn>
                    <a:cxn ang="0">
                      <a:pos x="connsiteX1" y="connsiteY1"/>
                    </a:cxn>
                  </a:cxnLst>
                  <a:rect l="l" t="t" r="r" b="b"/>
                  <a:pathLst>
                    <a:path w="43517" h="12724" extrusionOk="0">
                      <a:moveTo>
                        <a:pt x="0" y="0"/>
                      </a:moveTo>
                      <a:lnTo>
                        <a:pt x="43517" y="0"/>
                      </a:lnTo>
                    </a:path>
                  </a:pathLst>
                </a:custGeom>
                <a:grpFill/>
                <a:ln w="28575" cap="flat">
                  <a:solidFill>
                    <a:schemeClr val="accent1"/>
                  </a:solid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1A1918"/>
                    </a:solidFill>
                    <a:effectLst/>
                    <a:uLnTx/>
                    <a:uFillTx/>
                    <a:latin typeface="+mn-lt"/>
                    <a:cs typeface="Arial"/>
                  </a:endParaRPr>
                </a:p>
              </p:txBody>
            </p:sp>
            <p:sp>
              <p:nvSpPr>
                <p:cNvPr id="240" name="Freeform: Shape 239">
                  <a:extLst>
                    <a:ext uri="{FF2B5EF4-FFF2-40B4-BE49-F238E27FC236}">
                      <a16:creationId xmlns:a16="http://schemas.microsoft.com/office/drawing/2014/main" id="{FC43E148-3A63-4B2D-43BA-2FE072D06217}"/>
                    </a:ext>
                  </a:extLst>
                </p:cNvPr>
                <p:cNvSpPr/>
                <p:nvPr/>
              </p:nvSpPr>
              <p:spPr bwMode="auto">
                <a:xfrm>
                  <a:off x="4210118" y="2555787"/>
                  <a:ext cx="12724" cy="43644"/>
                </a:xfrm>
                <a:custGeom>
                  <a:avLst/>
                  <a:gdLst>
                    <a:gd name="connsiteX0" fmla="*/ 0 w 12724"/>
                    <a:gd name="connsiteY0" fmla="*/ 43644 h 43644"/>
                    <a:gd name="connsiteX1" fmla="*/ 0 w 12724"/>
                    <a:gd name="connsiteY1" fmla="*/ 0 h 43644"/>
                  </a:gdLst>
                  <a:ahLst/>
                  <a:cxnLst>
                    <a:cxn ang="0">
                      <a:pos x="connsiteX0" y="connsiteY0"/>
                    </a:cxn>
                    <a:cxn ang="0">
                      <a:pos x="connsiteX1" y="connsiteY1"/>
                    </a:cxn>
                  </a:cxnLst>
                  <a:rect l="l" t="t" r="r" b="b"/>
                  <a:pathLst>
                    <a:path w="12724" h="43644" extrusionOk="0">
                      <a:moveTo>
                        <a:pt x="0" y="43644"/>
                      </a:moveTo>
                      <a:lnTo>
                        <a:pt x="0" y="0"/>
                      </a:lnTo>
                    </a:path>
                  </a:pathLst>
                </a:custGeom>
                <a:grpFill/>
                <a:ln w="28575" cap="flat">
                  <a:solidFill>
                    <a:schemeClr val="accent1"/>
                  </a:solid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1A1918"/>
                    </a:solidFill>
                    <a:effectLst/>
                    <a:uLnTx/>
                    <a:uFillTx/>
                    <a:latin typeface="+mn-lt"/>
                    <a:cs typeface="Arial"/>
                  </a:endParaRPr>
                </a:p>
              </p:txBody>
            </p:sp>
          </p:grpSp>
          <p:grpSp>
            <p:nvGrpSpPr>
              <p:cNvPr id="58" name="Graphic 40">
                <a:extLst>
                  <a:ext uri="{FF2B5EF4-FFF2-40B4-BE49-F238E27FC236}">
                    <a16:creationId xmlns:a16="http://schemas.microsoft.com/office/drawing/2014/main" id="{C7FCC47D-7CA0-BE39-1270-0349118B8385}"/>
                  </a:ext>
                </a:extLst>
              </p:cNvPr>
              <p:cNvGrpSpPr/>
              <p:nvPr/>
            </p:nvGrpSpPr>
            <p:grpSpPr bwMode="auto">
              <a:xfrm>
                <a:off x="8129713" y="3603754"/>
                <a:ext cx="86792" cy="58192"/>
                <a:chOff x="4033377" y="2555787"/>
                <a:chExt cx="43517" cy="43644"/>
              </a:xfrm>
            </p:grpSpPr>
            <p:sp>
              <p:nvSpPr>
                <p:cNvPr id="237" name="Freeform: Shape 236">
                  <a:extLst>
                    <a:ext uri="{FF2B5EF4-FFF2-40B4-BE49-F238E27FC236}">
                      <a16:creationId xmlns:a16="http://schemas.microsoft.com/office/drawing/2014/main" id="{4ADD581C-C8CC-0142-E046-138DB0C414B0}"/>
                    </a:ext>
                  </a:extLst>
                </p:cNvPr>
                <p:cNvSpPr/>
                <p:nvPr/>
              </p:nvSpPr>
              <p:spPr bwMode="auto">
                <a:xfrm>
                  <a:off x="4033377" y="2577673"/>
                  <a:ext cx="43517" cy="12724"/>
                </a:xfrm>
                <a:custGeom>
                  <a:avLst/>
                  <a:gdLst>
                    <a:gd name="connsiteX0" fmla="*/ 0 w 43517"/>
                    <a:gd name="connsiteY0" fmla="*/ 0 h 12724"/>
                    <a:gd name="connsiteX1" fmla="*/ 43517 w 43517"/>
                    <a:gd name="connsiteY1" fmla="*/ 0 h 12724"/>
                  </a:gdLst>
                  <a:ahLst/>
                  <a:cxnLst>
                    <a:cxn ang="0">
                      <a:pos x="connsiteX0" y="connsiteY0"/>
                    </a:cxn>
                    <a:cxn ang="0">
                      <a:pos x="connsiteX1" y="connsiteY1"/>
                    </a:cxn>
                  </a:cxnLst>
                  <a:rect l="l" t="t" r="r" b="b"/>
                  <a:pathLst>
                    <a:path w="43517" h="12724" extrusionOk="0">
                      <a:moveTo>
                        <a:pt x="0" y="0"/>
                      </a:moveTo>
                      <a:lnTo>
                        <a:pt x="43517" y="0"/>
                      </a:lnTo>
                    </a:path>
                  </a:pathLst>
                </a:custGeom>
                <a:grpFill/>
                <a:ln w="28575" cap="flat">
                  <a:solidFill>
                    <a:schemeClr val="accent1"/>
                  </a:solid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1A1918"/>
                    </a:solidFill>
                    <a:effectLst/>
                    <a:uLnTx/>
                    <a:uFillTx/>
                    <a:latin typeface="+mn-lt"/>
                    <a:cs typeface="Arial"/>
                  </a:endParaRPr>
                </a:p>
              </p:txBody>
            </p:sp>
            <p:sp>
              <p:nvSpPr>
                <p:cNvPr id="238" name="Freeform: Shape 237">
                  <a:extLst>
                    <a:ext uri="{FF2B5EF4-FFF2-40B4-BE49-F238E27FC236}">
                      <a16:creationId xmlns:a16="http://schemas.microsoft.com/office/drawing/2014/main" id="{B636E95B-62F9-BAD2-3CFA-20F5EA3FD76D}"/>
                    </a:ext>
                  </a:extLst>
                </p:cNvPr>
                <p:cNvSpPr/>
                <p:nvPr/>
              </p:nvSpPr>
              <p:spPr bwMode="auto">
                <a:xfrm>
                  <a:off x="4055136" y="2555787"/>
                  <a:ext cx="12724" cy="43644"/>
                </a:xfrm>
                <a:custGeom>
                  <a:avLst/>
                  <a:gdLst>
                    <a:gd name="connsiteX0" fmla="*/ 0 w 12724"/>
                    <a:gd name="connsiteY0" fmla="*/ 43644 h 43644"/>
                    <a:gd name="connsiteX1" fmla="*/ 0 w 12724"/>
                    <a:gd name="connsiteY1" fmla="*/ 0 h 43644"/>
                  </a:gdLst>
                  <a:ahLst/>
                  <a:cxnLst>
                    <a:cxn ang="0">
                      <a:pos x="connsiteX0" y="connsiteY0"/>
                    </a:cxn>
                    <a:cxn ang="0">
                      <a:pos x="connsiteX1" y="connsiteY1"/>
                    </a:cxn>
                  </a:cxnLst>
                  <a:rect l="l" t="t" r="r" b="b"/>
                  <a:pathLst>
                    <a:path w="12724" h="43644" extrusionOk="0">
                      <a:moveTo>
                        <a:pt x="0" y="43644"/>
                      </a:moveTo>
                      <a:lnTo>
                        <a:pt x="0" y="0"/>
                      </a:lnTo>
                    </a:path>
                  </a:pathLst>
                </a:custGeom>
                <a:grpFill/>
                <a:ln w="28575" cap="flat">
                  <a:solidFill>
                    <a:schemeClr val="accent1"/>
                  </a:solid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1A1918"/>
                    </a:solidFill>
                    <a:effectLst/>
                    <a:uLnTx/>
                    <a:uFillTx/>
                    <a:latin typeface="+mn-lt"/>
                    <a:cs typeface="Arial"/>
                  </a:endParaRPr>
                </a:p>
              </p:txBody>
            </p:sp>
          </p:grpSp>
          <p:grpSp>
            <p:nvGrpSpPr>
              <p:cNvPr id="59" name="Graphic 40">
                <a:extLst>
                  <a:ext uri="{FF2B5EF4-FFF2-40B4-BE49-F238E27FC236}">
                    <a16:creationId xmlns:a16="http://schemas.microsoft.com/office/drawing/2014/main" id="{DF304B62-C24F-DCE2-4656-4B2DD6E3F3DF}"/>
                  </a:ext>
                </a:extLst>
              </p:cNvPr>
              <p:cNvGrpSpPr/>
              <p:nvPr/>
            </p:nvGrpSpPr>
            <p:grpSpPr bwMode="auto">
              <a:xfrm>
                <a:off x="8116265" y="3603754"/>
                <a:ext cx="87045" cy="58192"/>
                <a:chOff x="4026634" y="2555787"/>
                <a:chExt cx="43644" cy="43644"/>
              </a:xfrm>
            </p:grpSpPr>
            <p:sp>
              <p:nvSpPr>
                <p:cNvPr id="235" name="Freeform: Shape 234">
                  <a:extLst>
                    <a:ext uri="{FF2B5EF4-FFF2-40B4-BE49-F238E27FC236}">
                      <a16:creationId xmlns:a16="http://schemas.microsoft.com/office/drawing/2014/main" id="{DFA7E757-9A9E-E04B-E2A6-8672C373B1E9}"/>
                    </a:ext>
                  </a:extLst>
                </p:cNvPr>
                <p:cNvSpPr/>
                <p:nvPr/>
              </p:nvSpPr>
              <p:spPr bwMode="auto">
                <a:xfrm>
                  <a:off x="4026634" y="2577673"/>
                  <a:ext cx="43644" cy="12724"/>
                </a:xfrm>
                <a:custGeom>
                  <a:avLst/>
                  <a:gdLst>
                    <a:gd name="connsiteX0" fmla="*/ 0 w 43644"/>
                    <a:gd name="connsiteY0" fmla="*/ 0 h 12724"/>
                    <a:gd name="connsiteX1" fmla="*/ 43645 w 43644"/>
                    <a:gd name="connsiteY1" fmla="*/ 0 h 12724"/>
                  </a:gdLst>
                  <a:ahLst/>
                  <a:cxnLst>
                    <a:cxn ang="0">
                      <a:pos x="connsiteX0" y="connsiteY0"/>
                    </a:cxn>
                    <a:cxn ang="0">
                      <a:pos x="connsiteX1" y="connsiteY1"/>
                    </a:cxn>
                  </a:cxnLst>
                  <a:rect l="l" t="t" r="r" b="b"/>
                  <a:pathLst>
                    <a:path w="43644" h="12724" extrusionOk="0">
                      <a:moveTo>
                        <a:pt x="0" y="0"/>
                      </a:moveTo>
                      <a:lnTo>
                        <a:pt x="43645" y="0"/>
                      </a:lnTo>
                    </a:path>
                  </a:pathLst>
                </a:custGeom>
                <a:grpFill/>
                <a:ln w="28575" cap="flat">
                  <a:solidFill>
                    <a:schemeClr val="accent1"/>
                  </a:solid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1A1918"/>
                    </a:solidFill>
                    <a:effectLst/>
                    <a:uLnTx/>
                    <a:uFillTx/>
                    <a:latin typeface="+mn-lt"/>
                    <a:cs typeface="Arial"/>
                  </a:endParaRPr>
                </a:p>
              </p:txBody>
            </p:sp>
            <p:sp>
              <p:nvSpPr>
                <p:cNvPr id="236" name="Freeform: Shape 235">
                  <a:extLst>
                    <a:ext uri="{FF2B5EF4-FFF2-40B4-BE49-F238E27FC236}">
                      <a16:creationId xmlns:a16="http://schemas.microsoft.com/office/drawing/2014/main" id="{39DFB4C5-2FE3-507C-9D36-A92E692BB8EE}"/>
                    </a:ext>
                  </a:extLst>
                </p:cNvPr>
                <p:cNvSpPr/>
                <p:nvPr/>
              </p:nvSpPr>
              <p:spPr bwMode="auto">
                <a:xfrm>
                  <a:off x="4048519" y="2555787"/>
                  <a:ext cx="12724" cy="43644"/>
                </a:xfrm>
                <a:custGeom>
                  <a:avLst/>
                  <a:gdLst>
                    <a:gd name="connsiteX0" fmla="*/ 0 w 12724"/>
                    <a:gd name="connsiteY0" fmla="*/ 43644 h 43644"/>
                    <a:gd name="connsiteX1" fmla="*/ 0 w 12724"/>
                    <a:gd name="connsiteY1" fmla="*/ 0 h 43644"/>
                  </a:gdLst>
                  <a:ahLst/>
                  <a:cxnLst>
                    <a:cxn ang="0">
                      <a:pos x="connsiteX0" y="connsiteY0"/>
                    </a:cxn>
                    <a:cxn ang="0">
                      <a:pos x="connsiteX1" y="connsiteY1"/>
                    </a:cxn>
                  </a:cxnLst>
                  <a:rect l="l" t="t" r="r" b="b"/>
                  <a:pathLst>
                    <a:path w="12724" h="43644" extrusionOk="0">
                      <a:moveTo>
                        <a:pt x="0" y="43644"/>
                      </a:moveTo>
                      <a:lnTo>
                        <a:pt x="0" y="0"/>
                      </a:lnTo>
                    </a:path>
                  </a:pathLst>
                </a:custGeom>
                <a:grpFill/>
                <a:ln w="28575" cap="flat">
                  <a:solidFill>
                    <a:schemeClr val="accent1"/>
                  </a:solid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1A1918"/>
                    </a:solidFill>
                    <a:effectLst/>
                    <a:uLnTx/>
                    <a:uFillTx/>
                    <a:latin typeface="+mn-lt"/>
                    <a:cs typeface="Arial"/>
                  </a:endParaRPr>
                </a:p>
              </p:txBody>
            </p:sp>
          </p:grpSp>
          <p:grpSp>
            <p:nvGrpSpPr>
              <p:cNvPr id="60" name="Graphic 40">
                <a:extLst>
                  <a:ext uri="{FF2B5EF4-FFF2-40B4-BE49-F238E27FC236}">
                    <a16:creationId xmlns:a16="http://schemas.microsoft.com/office/drawing/2014/main" id="{5C70B926-574D-05E1-1A1A-6210663B7639}"/>
                  </a:ext>
                </a:extLst>
              </p:cNvPr>
              <p:cNvGrpSpPr/>
              <p:nvPr/>
            </p:nvGrpSpPr>
            <p:grpSpPr bwMode="auto">
              <a:xfrm>
                <a:off x="8120577" y="3603754"/>
                <a:ext cx="86792" cy="58192"/>
                <a:chOff x="4028797" y="2555787"/>
                <a:chExt cx="43517" cy="43644"/>
              </a:xfrm>
            </p:grpSpPr>
            <p:sp>
              <p:nvSpPr>
                <p:cNvPr id="233" name="Freeform: Shape 232">
                  <a:extLst>
                    <a:ext uri="{FF2B5EF4-FFF2-40B4-BE49-F238E27FC236}">
                      <a16:creationId xmlns:a16="http://schemas.microsoft.com/office/drawing/2014/main" id="{7D2C62A8-F401-1C56-1BC4-9EBD7E12A80B}"/>
                    </a:ext>
                  </a:extLst>
                </p:cNvPr>
                <p:cNvSpPr/>
                <p:nvPr/>
              </p:nvSpPr>
              <p:spPr bwMode="auto">
                <a:xfrm>
                  <a:off x="4028797" y="2577673"/>
                  <a:ext cx="43517" cy="12724"/>
                </a:xfrm>
                <a:custGeom>
                  <a:avLst/>
                  <a:gdLst>
                    <a:gd name="connsiteX0" fmla="*/ 0 w 43517"/>
                    <a:gd name="connsiteY0" fmla="*/ 0 h 12724"/>
                    <a:gd name="connsiteX1" fmla="*/ 43517 w 43517"/>
                    <a:gd name="connsiteY1" fmla="*/ 0 h 12724"/>
                  </a:gdLst>
                  <a:ahLst/>
                  <a:cxnLst>
                    <a:cxn ang="0">
                      <a:pos x="connsiteX0" y="connsiteY0"/>
                    </a:cxn>
                    <a:cxn ang="0">
                      <a:pos x="connsiteX1" y="connsiteY1"/>
                    </a:cxn>
                  </a:cxnLst>
                  <a:rect l="l" t="t" r="r" b="b"/>
                  <a:pathLst>
                    <a:path w="43517" h="12724" extrusionOk="0">
                      <a:moveTo>
                        <a:pt x="0" y="0"/>
                      </a:moveTo>
                      <a:lnTo>
                        <a:pt x="43517" y="0"/>
                      </a:lnTo>
                    </a:path>
                  </a:pathLst>
                </a:custGeom>
                <a:grpFill/>
                <a:ln w="28575" cap="flat">
                  <a:solidFill>
                    <a:schemeClr val="accent1"/>
                  </a:solid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1A1918"/>
                    </a:solidFill>
                    <a:effectLst/>
                    <a:uLnTx/>
                    <a:uFillTx/>
                    <a:latin typeface="+mn-lt"/>
                    <a:cs typeface="Arial"/>
                  </a:endParaRPr>
                </a:p>
              </p:txBody>
            </p:sp>
            <p:sp>
              <p:nvSpPr>
                <p:cNvPr id="234" name="Freeform: Shape 233">
                  <a:extLst>
                    <a:ext uri="{FF2B5EF4-FFF2-40B4-BE49-F238E27FC236}">
                      <a16:creationId xmlns:a16="http://schemas.microsoft.com/office/drawing/2014/main" id="{A90DE212-87C0-6E86-7F13-6E334A56EC4E}"/>
                    </a:ext>
                  </a:extLst>
                </p:cNvPr>
                <p:cNvSpPr/>
                <p:nvPr/>
              </p:nvSpPr>
              <p:spPr bwMode="auto">
                <a:xfrm>
                  <a:off x="4050555" y="2555787"/>
                  <a:ext cx="12724" cy="43644"/>
                </a:xfrm>
                <a:custGeom>
                  <a:avLst/>
                  <a:gdLst>
                    <a:gd name="connsiteX0" fmla="*/ 0 w 12724"/>
                    <a:gd name="connsiteY0" fmla="*/ 43644 h 43644"/>
                    <a:gd name="connsiteX1" fmla="*/ 0 w 12724"/>
                    <a:gd name="connsiteY1" fmla="*/ 0 h 43644"/>
                  </a:gdLst>
                  <a:ahLst/>
                  <a:cxnLst>
                    <a:cxn ang="0">
                      <a:pos x="connsiteX0" y="connsiteY0"/>
                    </a:cxn>
                    <a:cxn ang="0">
                      <a:pos x="connsiteX1" y="connsiteY1"/>
                    </a:cxn>
                  </a:cxnLst>
                  <a:rect l="l" t="t" r="r" b="b"/>
                  <a:pathLst>
                    <a:path w="12724" h="43644" extrusionOk="0">
                      <a:moveTo>
                        <a:pt x="0" y="43644"/>
                      </a:moveTo>
                      <a:lnTo>
                        <a:pt x="0" y="0"/>
                      </a:lnTo>
                    </a:path>
                  </a:pathLst>
                </a:custGeom>
                <a:grpFill/>
                <a:ln w="28575" cap="flat">
                  <a:solidFill>
                    <a:schemeClr val="accent1"/>
                  </a:solid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1A1918"/>
                    </a:solidFill>
                    <a:effectLst/>
                    <a:uLnTx/>
                    <a:uFillTx/>
                    <a:latin typeface="+mn-lt"/>
                    <a:cs typeface="Arial"/>
                  </a:endParaRPr>
                </a:p>
              </p:txBody>
            </p:sp>
          </p:grpSp>
          <p:grpSp>
            <p:nvGrpSpPr>
              <p:cNvPr id="61" name="Graphic 40">
                <a:extLst>
                  <a:ext uri="{FF2B5EF4-FFF2-40B4-BE49-F238E27FC236}">
                    <a16:creationId xmlns:a16="http://schemas.microsoft.com/office/drawing/2014/main" id="{4E57C582-9D8E-8B64-5E2C-3A3502C3C1F3}"/>
                  </a:ext>
                </a:extLst>
              </p:cNvPr>
              <p:cNvGrpSpPr/>
              <p:nvPr/>
            </p:nvGrpSpPr>
            <p:grpSpPr bwMode="auto">
              <a:xfrm>
                <a:off x="8104336" y="3603754"/>
                <a:ext cx="86792" cy="58192"/>
                <a:chOff x="4020653" y="2555787"/>
                <a:chExt cx="43517" cy="43644"/>
              </a:xfrm>
            </p:grpSpPr>
            <p:sp>
              <p:nvSpPr>
                <p:cNvPr id="231" name="Freeform: Shape 230">
                  <a:extLst>
                    <a:ext uri="{FF2B5EF4-FFF2-40B4-BE49-F238E27FC236}">
                      <a16:creationId xmlns:a16="http://schemas.microsoft.com/office/drawing/2014/main" id="{4B1204B4-EF62-92F3-0FAF-853B5F0D4403}"/>
                    </a:ext>
                  </a:extLst>
                </p:cNvPr>
                <p:cNvSpPr/>
                <p:nvPr/>
              </p:nvSpPr>
              <p:spPr bwMode="auto">
                <a:xfrm>
                  <a:off x="4020653" y="2577673"/>
                  <a:ext cx="43517" cy="12724"/>
                </a:xfrm>
                <a:custGeom>
                  <a:avLst/>
                  <a:gdLst>
                    <a:gd name="connsiteX0" fmla="*/ 0 w 43517"/>
                    <a:gd name="connsiteY0" fmla="*/ 0 h 12724"/>
                    <a:gd name="connsiteX1" fmla="*/ 43517 w 43517"/>
                    <a:gd name="connsiteY1" fmla="*/ 0 h 12724"/>
                  </a:gdLst>
                  <a:ahLst/>
                  <a:cxnLst>
                    <a:cxn ang="0">
                      <a:pos x="connsiteX0" y="connsiteY0"/>
                    </a:cxn>
                    <a:cxn ang="0">
                      <a:pos x="connsiteX1" y="connsiteY1"/>
                    </a:cxn>
                  </a:cxnLst>
                  <a:rect l="l" t="t" r="r" b="b"/>
                  <a:pathLst>
                    <a:path w="43517" h="12724" extrusionOk="0">
                      <a:moveTo>
                        <a:pt x="0" y="0"/>
                      </a:moveTo>
                      <a:lnTo>
                        <a:pt x="43517" y="0"/>
                      </a:lnTo>
                    </a:path>
                  </a:pathLst>
                </a:custGeom>
                <a:grpFill/>
                <a:ln w="28575" cap="flat">
                  <a:solidFill>
                    <a:schemeClr val="accent1"/>
                  </a:solid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1A1918"/>
                    </a:solidFill>
                    <a:effectLst/>
                    <a:uLnTx/>
                    <a:uFillTx/>
                    <a:latin typeface="+mn-lt"/>
                    <a:cs typeface="Arial"/>
                  </a:endParaRPr>
                </a:p>
              </p:txBody>
            </p:sp>
            <p:sp>
              <p:nvSpPr>
                <p:cNvPr id="232" name="Freeform: Shape 231">
                  <a:extLst>
                    <a:ext uri="{FF2B5EF4-FFF2-40B4-BE49-F238E27FC236}">
                      <a16:creationId xmlns:a16="http://schemas.microsoft.com/office/drawing/2014/main" id="{E9215132-8BCB-160C-80BE-BA426EAF0B85}"/>
                    </a:ext>
                  </a:extLst>
                </p:cNvPr>
                <p:cNvSpPr/>
                <p:nvPr/>
              </p:nvSpPr>
              <p:spPr bwMode="auto">
                <a:xfrm>
                  <a:off x="4042412" y="2555787"/>
                  <a:ext cx="12724" cy="43644"/>
                </a:xfrm>
                <a:custGeom>
                  <a:avLst/>
                  <a:gdLst>
                    <a:gd name="connsiteX0" fmla="*/ 0 w 12724"/>
                    <a:gd name="connsiteY0" fmla="*/ 43644 h 43644"/>
                    <a:gd name="connsiteX1" fmla="*/ 0 w 12724"/>
                    <a:gd name="connsiteY1" fmla="*/ 0 h 43644"/>
                  </a:gdLst>
                  <a:ahLst/>
                  <a:cxnLst>
                    <a:cxn ang="0">
                      <a:pos x="connsiteX0" y="connsiteY0"/>
                    </a:cxn>
                    <a:cxn ang="0">
                      <a:pos x="connsiteX1" y="connsiteY1"/>
                    </a:cxn>
                  </a:cxnLst>
                  <a:rect l="l" t="t" r="r" b="b"/>
                  <a:pathLst>
                    <a:path w="12724" h="43644" extrusionOk="0">
                      <a:moveTo>
                        <a:pt x="0" y="43644"/>
                      </a:moveTo>
                      <a:lnTo>
                        <a:pt x="0" y="0"/>
                      </a:lnTo>
                    </a:path>
                  </a:pathLst>
                </a:custGeom>
                <a:grpFill/>
                <a:ln w="28575" cap="flat">
                  <a:solidFill>
                    <a:schemeClr val="accent1"/>
                  </a:solid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1A1918"/>
                    </a:solidFill>
                    <a:effectLst/>
                    <a:uLnTx/>
                    <a:uFillTx/>
                    <a:latin typeface="+mn-lt"/>
                    <a:cs typeface="Arial"/>
                  </a:endParaRPr>
                </a:p>
              </p:txBody>
            </p:sp>
          </p:grpSp>
          <p:grpSp>
            <p:nvGrpSpPr>
              <p:cNvPr id="62" name="Graphic 40">
                <a:extLst>
                  <a:ext uri="{FF2B5EF4-FFF2-40B4-BE49-F238E27FC236}">
                    <a16:creationId xmlns:a16="http://schemas.microsoft.com/office/drawing/2014/main" id="{DC2CA834-5497-705F-4076-4971DE71838B}"/>
                  </a:ext>
                </a:extLst>
              </p:cNvPr>
              <p:cNvGrpSpPr/>
              <p:nvPr/>
            </p:nvGrpSpPr>
            <p:grpSpPr bwMode="auto">
              <a:xfrm>
                <a:off x="8106876" y="3603754"/>
                <a:ext cx="86792" cy="58192"/>
                <a:chOff x="4021926" y="2555787"/>
                <a:chExt cx="43517" cy="43644"/>
              </a:xfrm>
            </p:grpSpPr>
            <p:sp>
              <p:nvSpPr>
                <p:cNvPr id="229" name="Freeform: Shape 228">
                  <a:extLst>
                    <a:ext uri="{FF2B5EF4-FFF2-40B4-BE49-F238E27FC236}">
                      <a16:creationId xmlns:a16="http://schemas.microsoft.com/office/drawing/2014/main" id="{F4D00FC2-008E-B3F0-B52C-C169A2A383B4}"/>
                    </a:ext>
                  </a:extLst>
                </p:cNvPr>
                <p:cNvSpPr/>
                <p:nvPr/>
              </p:nvSpPr>
              <p:spPr bwMode="auto">
                <a:xfrm>
                  <a:off x="4021926" y="2577673"/>
                  <a:ext cx="43517" cy="12724"/>
                </a:xfrm>
                <a:custGeom>
                  <a:avLst/>
                  <a:gdLst>
                    <a:gd name="connsiteX0" fmla="*/ 0 w 43517"/>
                    <a:gd name="connsiteY0" fmla="*/ 0 h 12724"/>
                    <a:gd name="connsiteX1" fmla="*/ 43517 w 43517"/>
                    <a:gd name="connsiteY1" fmla="*/ 0 h 12724"/>
                  </a:gdLst>
                  <a:ahLst/>
                  <a:cxnLst>
                    <a:cxn ang="0">
                      <a:pos x="connsiteX0" y="connsiteY0"/>
                    </a:cxn>
                    <a:cxn ang="0">
                      <a:pos x="connsiteX1" y="connsiteY1"/>
                    </a:cxn>
                  </a:cxnLst>
                  <a:rect l="l" t="t" r="r" b="b"/>
                  <a:pathLst>
                    <a:path w="43517" h="12724" extrusionOk="0">
                      <a:moveTo>
                        <a:pt x="0" y="0"/>
                      </a:moveTo>
                      <a:lnTo>
                        <a:pt x="43517" y="0"/>
                      </a:lnTo>
                    </a:path>
                  </a:pathLst>
                </a:custGeom>
                <a:grpFill/>
                <a:ln w="28575" cap="flat">
                  <a:solidFill>
                    <a:schemeClr val="accent1"/>
                  </a:solid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1A1918"/>
                    </a:solidFill>
                    <a:effectLst/>
                    <a:uLnTx/>
                    <a:uFillTx/>
                    <a:latin typeface="+mn-lt"/>
                    <a:cs typeface="Arial"/>
                  </a:endParaRPr>
                </a:p>
              </p:txBody>
            </p:sp>
            <p:sp>
              <p:nvSpPr>
                <p:cNvPr id="230" name="Freeform: Shape 229">
                  <a:extLst>
                    <a:ext uri="{FF2B5EF4-FFF2-40B4-BE49-F238E27FC236}">
                      <a16:creationId xmlns:a16="http://schemas.microsoft.com/office/drawing/2014/main" id="{5600E21C-7F0F-189B-19BA-1C91C6815420}"/>
                    </a:ext>
                  </a:extLst>
                </p:cNvPr>
                <p:cNvSpPr/>
                <p:nvPr/>
              </p:nvSpPr>
              <p:spPr bwMode="auto">
                <a:xfrm>
                  <a:off x="4043684" y="2555787"/>
                  <a:ext cx="12724" cy="43644"/>
                </a:xfrm>
                <a:custGeom>
                  <a:avLst/>
                  <a:gdLst>
                    <a:gd name="connsiteX0" fmla="*/ 0 w 12724"/>
                    <a:gd name="connsiteY0" fmla="*/ 43644 h 43644"/>
                    <a:gd name="connsiteX1" fmla="*/ 0 w 12724"/>
                    <a:gd name="connsiteY1" fmla="*/ 0 h 43644"/>
                  </a:gdLst>
                  <a:ahLst/>
                  <a:cxnLst>
                    <a:cxn ang="0">
                      <a:pos x="connsiteX0" y="connsiteY0"/>
                    </a:cxn>
                    <a:cxn ang="0">
                      <a:pos x="connsiteX1" y="connsiteY1"/>
                    </a:cxn>
                  </a:cxnLst>
                  <a:rect l="l" t="t" r="r" b="b"/>
                  <a:pathLst>
                    <a:path w="12724" h="43644" extrusionOk="0">
                      <a:moveTo>
                        <a:pt x="0" y="43644"/>
                      </a:moveTo>
                      <a:lnTo>
                        <a:pt x="0" y="0"/>
                      </a:lnTo>
                    </a:path>
                  </a:pathLst>
                </a:custGeom>
                <a:grpFill/>
                <a:ln w="28575" cap="flat">
                  <a:solidFill>
                    <a:schemeClr val="accent1"/>
                  </a:solid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1A1918"/>
                    </a:solidFill>
                    <a:effectLst/>
                    <a:uLnTx/>
                    <a:uFillTx/>
                    <a:latin typeface="+mn-lt"/>
                    <a:cs typeface="Arial"/>
                  </a:endParaRPr>
                </a:p>
              </p:txBody>
            </p:sp>
          </p:grpSp>
          <p:grpSp>
            <p:nvGrpSpPr>
              <p:cNvPr id="63" name="Graphic 40">
                <a:extLst>
                  <a:ext uri="{FF2B5EF4-FFF2-40B4-BE49-F238E27FC236}">
                    <a16:creationId xmlns:a16="http://schemas.microsoft.com/office/drawing/2014/main" id="{A3A236E0-B9F3-BA8E-48AB-588B4A9EB58B}"/>
                  </a:ext>
                </a:extLst>
              </p:cNvPr>
              <p:cNvGrpSpPr/>
              <p:nvPr/>
            </p:nvGrpSpPr>
            <p:grpSpPr bwMode="auto">
              <a:xfrm>
                <a:off x="8001303" y="3603754"/>
                <a:ext cx="86792" cy="58192"/>
                <a:chOff x="3968992" y="2555787"/>
                <a:chExt cx="43517" cy="43644"/>
              </a:xfrm>
            </p:grpSpPr>
            <p:sp>
              <p:nvSpPr>
                <p:cNvPr id="227" name="Freeform: Shape 226">
                  <a:extLst>
                    <a:ext uri="{FF2B5EF4-FFF2-40B4-BE49-F238E27FC236}">
                      <a16:creationId xmlns:a16="http://schemas.microsoft.com/office/drawing/2014/main" id="{A7B283A9-12EF-5748-E0D2-5B615ED97983}"/>
                    </a:ext>
                  </a:extLst>
                </p:cNvPr>
                <p:cNvSpPr/>
                <p:nvPr/>
              </p:nvSpPr>
              <p:spPr bwMode="auto">
                <a:xfrm>
                  <a:off x="3968992" y="2577673"/>
                  <a:ext cx="43517" cy="12724"/>
                </a:xfrm>
                <a:custGeom>
                  <a:avLst/>
                  <a:gdLst>
                    <a:gd name="connsiteX0" fmla="*/ 0 w 43517"/>
                    <a:gd name="connsiteY0" fmla="*/ 0 h 12724"/>
                    <a:gd name="connsiteX1" fmla="*/ 43517 w 43517"/>
                    <a:gd name="connsiteY1" fmla="*/ 0 h 12724"/>
                  </a:gdLst>
                  <a:ahLst/>
                  <a:cxnLst>
                    <a:cxn ang="0">
                      <a:pos x="connsiteX0" y="connsiteY0"/>
                    </a:cxn>
                    <a:cxn ang="0">
                      <a:pos x="connsiteX1" y="connsiteY1"/>
                    </a:cxn>
                  </a:cxnLst>
                  <a:rect l="l" t="t" r="r" b="b"/>
                  <a:pathLst>
                    <a:path w="43517" h="12724" extrusionOk="0">
                      <a:moveTo>
                        <a:pt x="0" y="0"/>
                      </a:moveTo>
                      <a:lnTo>
                        <a:pt x="43517" y="0"/>
                      </a:lnTo>
                    </a:path>
                  </a:pathLst>
                </a:custGeom>
                <a:grpFill/>
                <a:ln w="28575" cap="flat">
                  <a:solidFill>
                    <a:schemeClr val="accent1"/>
                  </a:solid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1A1918"/>
                    </a:solidFill>
                    <a:effectLst/>
                    <a:uLnTx/>
                    <a:uFillTx/>
                    <a:latin typeface="+mn-lt"/>
                    <a:cs typeface="Arial"/>
                  </a:endParaRPr>
                </a:p>
              </p:txBody>
            </p:sp>
            <p:sp>
              <p:nvSpPr>
                <p:cNvPr id="228" name="Freeform: Shape 227">
                  <a:extLst>
                    <a:ext uri="{FF2B5EF4-FFF2-40B4-BE49-F238E27FC236}">
                      <a16:creationId xmlns:a16="http://schemas.microsoft.com/office/drawing/2014/main" id="{2907C39B-0007-EC84-B591-9380BA03FF96}"/>
                    </a:ext>
                  </a:extLst>
                </p:cNvPr>
                <p:cNvSpPr/>
                <p:nvPr/>
              </p:nvSpPr>
              <p:spPr bwMode="auto">
                <a:xfrm>
                  <a:off x="3990751" y="2555787"/>
                  <a:ext cx="12724" cy="43644"/>
                </a:xfrm>
                <a:custGeom>
                  <a:avLst/>
                  <a:gdLst>
                    <a:gd name="connsiteX0" fmla="*/ 0 w 12724"/>
                    <a:gd name="connsiteY0" fmla="*/ 43644 h 43644"/>
                    <a:gd name="connsiteX1" fmla="*/ 0 w 12724"/>
                    <a:gd name="connsiteY1" fmla="*/ 0 h 43644"/>
                  </a:gdLst>
                  <a:ahLst/>
                  <a:cxnLst>
                    <a:cxn ang="0">
                      <a:pos x="connsiteX0" y="connsiteY0"/>
                    </a:cxn>
                    <a:cxn ang="0">
                      <a:pos x="connsiteX1" y="connsiteY1"/>
                    </a:cxn>
                  </a:cxnLst>
                  <a:rect l="l" t="t" r="r" b="b"/>
                  <a:pathLst>
                    <a:path w="12724" h="43644" extrusionOk="0">
                      <a:moveTo>
                        <a:pt x="0" y="43644"/>
                      </a:moveTo>
                      <a:lnTo>
                        <a:pt x="0" y="0"/>
                      </a:lnTo>
                    </a:path>
                  </a:pathLst>
                </a:custGeom>
                <a:grpFill/>
                <a:ln w="28575" cap="flat">
                  <a:solidFill>
                    <a:schemeClr val="accent1"/>
                  </a:solid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1A1918"/>
                    </a:solidFill>
                    <a:effectLst/>
                    <a:uLnTx/>
                    <a:uFillTx/>
                    <a:latin typeface="+mn-lt"/>
                    <a:cs typeface="Arial"/>
                  </a:endParaRPr>
                </a:p>
              </p:txBody>
            </p:sp>
          </p:grpSp>
          <p:grpSp>
            <p:nvGrpSpPr>
              <p:cNvPr id="64" name="Graphic 40">
                <a:extLst>
                  <a:ext uri="{FF2B5EF4-FFF2-40B4-BE49-F238E27FC236}">
                    <a16:creationId xmlns:a16="http://schemas.microsoft.com/office/drawing/2014/main" id="{AA26611B-A2C5-DC17-D12C-652F90A8550E}"/>
                  </a:ext>
                </a:extLst>
              </p:cNvPr>
              <p:cNvGrpSpPr/>
              <p:nvPr/>
            </p:nvGrpSpPr>
            <p:grpSpPr bwMode="auto">
              <a:xfrm>
                <a:off x="7988108" y="3603754"/>
                <a:ext cx="86792" cy="58192"/>
                <a:chOff x="3962376" y="2555787"/>
                <a:chExt cx="43517" cy="43644"/>
              </a:xfrm>
            </p:grpSpPr>
            <p:sp>
              <p:nvSpPr>
                <p:cNvPr id="225" name="Freeform: Shape 224">
                  <a:extLst>
                    <a:ext uri="{FF2B5EF4-FFF2-40B4-BE49-F238E27FC236}">
                      <a16:creationId xmlns:a16="http://schemas.microsoft.com/office/drawing/2014/main" id="{12F771B8-AE77-2FB3-8404-115671774DAF}"/>
                    </a:ext>
                  </a:extLst>
                </p:cNvPr>
                <p:cNvSpPr/>
                <p:nvPr/>
              </p:nvSpPr>
              <p:spPr bwMode="auto">
                <a:xfrm>
                  <a:off x="3962376" y="2577673"/>
                  <a:ext cx="43517" cy="12724"/>
                </a:xfrm>
                <a:custGeom>
                  <a:avLst/>
                  <a:gdLst>
                    <a:gd name="connsiteX0" fmla="*/ 0 w 43517"/>
                    <a:gd name="connsiteY0" fmla="*/ 0 h 12724"/>
                    <a:gd name="connsiteX1" fmla="*/ 43517 w 43517"/>
                    <a:gd name="connsiteY1" fmla="*/ 0 h 12724"/>
                  </a:gdLst>
                  <a:ahLst/>
                  <a:cxnLst>
                    <a:cxn ang="0">
                      <a:pos x="connsiteX0" y="connsiteY0"/>
                    </a:cxn>
                    <a:cxn ang="0">
                      <a:pos x="connsiteX1" y="connsiteY1"/>
                    </a:cxn>
                  </a:cxnLst>
                  <a:rect l="l" t="t" r="r" b="b"/>
                  <a:pathLst>
                    <a:path w="43517" h="12724" extrusionOk="0">
                      <a:moveTo>
                        <a:pt x="0" y="0"/>
                      </a:moveTo>
                      <a:lnTo>
                        <a:pt x="43517" y="0"/>
                      </a:lnTo>
                    </a:path>
                  </a:pathLst>
                </a:custGeom>
                <a:grpFill/>
                <a:ln w="28575" cap="flat">
                  <a:solidFill>
                    <a:schemeClr val="accent1"/>
                  </a:solid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1A1918"/>
                    </a:solidFill>
                    <a:effectLst/>
                    <a:uLnTx/>
                    <a:uFillTx/>
                    <a:latin typeface="+mn-lt"/>
                    <a:cs typeface="Arial"/>
                  </a:endParaRPr>
                </a:p>
              </p:txBody>
            </p:sp>
            <p:sp>
              <p:nvSpPr>
                <p:cNvPr id="226" name="Freeform: Shape 225">
                  <a:extLst>
                    <a:ext uri="{FF2B5EF4-FFF2-40B4-BE49-F238E27FC236}">
                      <a16:creationId xmlns:a16="http://schemas.microsoft.com/office/drawing/2014/main" id="{9226667F-DF1D-C089-2FC0-003FB927945B}"/>
                    </a:ext>
                  </a:extLst>
                </p:cNvPr>
                <p:cNvSpPr/>
                <p:nvPr/>
              </p:nvSpPr>
              <p:spPr bwMode="auto">
                <a:xfrm>
                  <a:off x="3984134" y="2555787"/>
                  <a:ext cx="12724" cy="43644"/>
                </a:xfrm>
                <a:custGeom>
                  <a:avLst/>
                  <a:gdLst>
                    <a:gd name="connsiteX0" fmla="*/ 0 w 12724"/>
                    <a:gd name="connsiteY0" fmla="*/ 43644 h 43644"/>
                    <a:gd name="connsiteX1" fmla="*/ 0 w 12724"/>
                    <a:gd name="connsiteY1" fmla="*/ 0 h 43644"/>
                  </a:gdLst>
                  <a:ahLst/>
                  <a:cxnLst>
                    <a:cxn ang="0">
                      <a:pos x="connsiteX0" y="connsiteY0"/>
                    </a:cxn>
                    <a:cxn ang="0">
                      <a:pos x="connsiteX1" y="connsiteY1"/>
                    </a:cxn>
                  </a:cxnLst>
                  <a:rect l="l" t="t" r="r" b="b"/>
                  <a:pathLst>
                    <a:path w="12724" h="43644" extrusionOk="0">
                      <a:moveTo>
                        <a:pt x="0" y="43644"/>
                      </a:moveTo>
                      <a:lnTo>
                        <a:pt x="0" y="0"/>
                      </a:lnTo>
                    </a:path>
                  </a:pathLst>
                </a:custGeom>
                <a:grpFill/>
                <a:ln w="28575" cap="flat">
                  <a:solidFill>
                    <a:schemeClr val="accent1"/>
                  </a:solid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1A1918"/>
                    </a:solidFill>
                    <a:effectLst/>
                    <a:uLnTx/>
                    <a:uFillTx/>
                    <a:latin typeface="+mn-lt"/>
                    <a:cs typeface="Arial"/>
                  </a:endParaRPr>
                </a:p>
              </p:txBody>
            </p:sp>
          </p:grpSp>
          <p:grpSp>
            <p:nvGrpSpPr>
              <p:cNvPr id="65" name="Graphic 40">
                <a:extLst>
                  <a:ext uri="{FF2B5EF4-FFF2-40B4-BE49-F238E27FC236}">
                    <a16:creationId xmlns:a16="http://schemas.microsoft.com/office/drawing/2014/main" id="{3AE322C0-D1D3-E245-5E4A-4AD8D5A931CE}"/>
                  </a:ext>
                </a:extLst>
              </p:cNvPr>
              <p:cNvGrpSpPr/>
              <p:nvPr/>
            </p:nvGrpSpPr>
            <p:grpSpPr bwMode="auto">
              <a:xfrm>
                <a:off x="7993689" y="3603754"/>
                <a:ext cx="86792" cy="58192"/>
                <a:chOff x="3965175" y="2555787"/>
                <a:chExt cx="43517" cy="43644"/>
              </a:xfrm>
            </p:grpSpPr>
            <p:sp>
              <p:nvSpPr>
                <p:cNvPr id="223" name="Freeform: Shape 222">
                  <a:extLst>
                    <a:ext uri="{FF2B5EF4-FFF2-40B4-BE49-F238E27FC236}">
                      <a16:creationId xmlns:a16="http://schemas.microsoft.com/office/drawing/2014/main" id="{293FF714-229B-3E16-2718-5AC53822D0D8}"/>
                    </a:ext>
                  </a:extLst>
                </p:cNvPr>
                <p:cNvSpPr/>
                <p:nvPr/>
              </p:nvSpPr>
              <p:spPr bwMode="auto">
                <a:xfrm>
                  <a:off x="3965175" y="2577673"/>
                  <a:ext cx="43517" cy="12724"/>
                </a:xfrm>
                <a:custGeom>
                  <a:avLst/>
                  <a:gdLst>
                    <a:gd name="connsiteX0" fmla="*/ 0 w 43517"/>
                    <a:gd name="connsiteY0" fmla="*/ 0 h 12724"/>
                    <a:gd name="connsiteX1" fmla="*/ 43517 w 43517"/>
                    <a:gd name="connsiteY1" fmla="*/ 0 h 12724"/>
                  </a:gdLst>
                  <a:ahLst/>
                  <a:cxnLst>
                    <a:cxn ang="0">
                      <a:pos x="connsiteX0" y="connsiteY0"/>
                    </a:cxn>
                    <a:cxn ang="0">
                      <a:pos x="connsiteX1" y="connsiteY1"/>
                    </a:cxn>
                  </a:cxnLst>
                  <a:rect l="l" t="t" r="r" b="b"/>
                  <a:pathLst>
                    <a:path w="43517" h="12724" extrusionOk="0">
                      <a:moveTo>
                        <a:pt x="0" y="0"/>
                      </a:moveTo>
                      <a:lnTo>
                        <a:pt x="43517" y="0"/>
                      </a:lnTo>
                    </a:path>
                  </a:pathLst>
                </a:custGeom>
                <a:grpFill/>
                <a:ln w="28575" cap="flat">
                  <a:solidFill>
                    <a:schemeClr val="accent1"/>
                  </a:solid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1A1918"/>
                    </a:solidFill>
                    <a:effectLst/>
                    <a:uLnTx/>
                    <a:uFillTx/>
                    <a:latin typeface="+mn-lt"/>
                    <a:cs typeface="Arial"/>
                  </a:endParaRPr>
                </a:p>
              </p:txBody>
            </p:sp>
            <p:sp>
              <p:nvSpPr>
                <p:cNvPr id="224" name="Freeform: Shape 223">
                  <a:extLst>
                    <a:ext uri="{FF2B5EF4-FFF2-40B4-BE49-F238E27FC236}">
                      <a16:creationId xmlns:a16="http://schemas.microsoft.com/office/drawing/2014/main" id="{8B05AE40-894E-67F6-A655-E732E52B7DA7}"/>
                    </a:ext>
                  </a:extLst>
                </p:cNvPr>
                <p:cNvSpPr/>
                <p:nvPr/>
              </p:nvSpPr>
              <p:spPr bwMode="auto">
                <a:xfrm>
                  <a:off x="3986934" y="2555787"/>
                  <a:ext cx="12724" cy="43644"/>
                </a:xfrm>
                <a:custGeom>
                  <a:avLst/>
                  <a:gdLst>
                    <a:gd name="connsiteX0" fmla="*/ 0 w 12724"/>
                    <a:gd name="connsiteY0" fmla="*/ 43644 h 43644"/>
                    <a:gd name="connsiteX1" fmla="*/ 0 w 12724"/>
                    <a:gd name="connsiteY1" fmla="*/ 0 h 43644"/>
                  </a:gdLst>
                  <a:ahLst/>
                  <a:cxnLst>
                    <a:cxn ang="0">
                      <a:pos x="connsiteX0" y="connsiteY0"/>
                    </a:cxn>
                    <a:cxn ang="0">
                      <a:pos x="connsiteX1" y="connsiteY1"/>
                    </a:cxn>
                  </a:cxnLst>
                  <a:rect l="l" t="t" r="r" b="b"/>
                  <a:pathLst>
                    <a:path w="12724" h="43644" extrusionOk="0">
                      <a:moveTo>
                        <a:pt x="0" y="43644"/>
                      </a:moveTo>
                      <a:lnTo>
                        <a:pt x="0" y="0"/>
                      </a:lnTo>
                    </a:path>
                  </a:pathLst>
                </a:custGeom>
                <a:grpFill/>
                <a:ln w="28575" cap="flat">
                  <a:solidFill>
                    <a:schemeClr val="accent1"/>
                  </a:solid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1A1918"/>
                    </a:solidFill>
                    <a:effectLst/>
                    <a:uLnTx/>
                    <a:uFillTx/>
                    <a:latin typeface="+mn-lt"/>
                    <a:cs typeface="Arial"/>
                  </a:endParaRPr>
                </a:p>
              </p:txBody>
            </p:sp>
          </p:grpSp>
          <p:grpSp>
            <p:nvGrpSpPr>
              <p:cNvPr id="66" name="Graphic 40">
                <a:extLst>
                  <a:ext uri="{FF2B5EF4-FFF2-40B4-BE49-F238E27FC236}">
                    <a16:creationId xmlns:a16="http://schemas.microsoft.com/office/drawing/2014/main" id="{D2372D19-C949-7BE6-F1A8-E0CA32212E76}"/>
                  </a:ext>
                </a:extLst>
              </p:cNvPr>
              <p:cNvGrpSpPr/>
              <p:nvPr/>
            </p:nvGrpSpPr>
            <p:grpSpPr bwMode="auto">
              <a:xfrm>
                <a:off x="7846499" y="3603754"/>
                <a:ext cx="86792" cy="58192"/>
                <a:chOff x="3891374" y="2555787"/>
                <a:chExt cx="43517" cy="43644"/>
              </a:xfrm>
            </p:grpSpPr>
            <p:sp>
              <p:nvSpPr>
                <p:cNvPr id="221" name="Freeform: Shape 220">
                  <a:extLst>
                    <a:ext uri="{FF2B5EF4-FFF2-40B4-BE49-F238E27FC236}">
                      <a16:creationId xmlns:a16="http://schemas.microsoft.com/office/drawing/2014/main" id="{2A213B95-5A2A-641F-990E-310183A86C4E}"/>
                    </a:ext>
                  </a:extLst>
                </p:cNvPr>
                <p:cNvSpPr/>
                <p:nvPr/>
              </p:nvSpPr>
              <p:spPr bwMode="auto">
                <a:xfrm>
                  <a:off x="3891374" y="2577673"/>
                  <a:ext cx="43517" cy="12724"/>
                </a:xfrm>
                <a:custGeom>
                  <a:avLst/>
                  <a:gdLst>
                    <a:gd name="connsiteX0" fmla="*/ 0 w 43517"/>
                    <a:gd name="connsiteY0" fmla="*/ 0 h 12724"/>
                    <a:gd name="connsiteX1" fmla="*/ 43517 w 43517"/>
                    <a:gd name="connsiteY1" fmla="*/ 0 h 12724"/>
                  </a:gdLst>
                  <a:ahLst/>
                  <a:cxnLst>
                    <a:cxn ang="0">
                      <a:pos x="connsiteX0" y="connsiteY0"/>
                    </a:cxn>
                    <a:cxn ang="0">
                      <a:pos x="connsiteX1" y="connsiteY1"/>
                    </a:cxn>
                  </a:cxnLst>
                  <a:rect l="l" t="t" r="r" b="b"/>
                  <a:pathLst>
                    <a:path w="43517" h="12724" extrusionOk="0">
                      <a:moveTo>
                        <a:pt x="0" y="0"/>
                      </a:moveTo>
                      <a:lnTo>
                        <a:pt x="43517" y="0"/>
                      </a:lnTo>
                    </a:path>
                  </a:pathLst>
                </a:custGeom>
                <a:grpFill/>
                <a:ln w="28575" cap="flat">
                  <a:solidFill>
                    <a:schemeClr val="accent1"/>
                  </a:solid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1A1918"/>
                    </a:solidFill>
                    <a:effectLst/>
                    <a:uLnTx/>
                    <a:uFillTx/>
                    <a:latin typeface="+mn-lt"/>
                    <a:cs typeface="Arial"/>
                  </a:endParaRPr>
                </a:p>
              </p:txBody>
            </p:sp>
            <p:sp>
              <p:nvSpPr>
                <p:cNvPr id="222" name="Freeform: Shape 221">
                  <a:extLst>
                    <a:ext uri="{FF2B5EF4-FFF2-40B4-BE49-F238E27FC236}">
                      <a16:creationId xmlns:a16="http://schemas.microsoft.com/office/drawing/2014/main" id="{6056A74F-7DE4-B90D-6775-25D19FA068C6}"/>
                    </a:ext>
                  </a:extLst>
                </p:cNvPr>
                <p:cNvSpPr/>
                <p:nvPr/>
              </p:nvSpPr>
              <p:spPr bwMode="auto">
                <a:xfrm>
                  <a:off x="3913133" y="2555787"/>
                  <a:ext cx="12724" cy="43644"/>
                </a:xfrm>
                <a:custGeom>
                  <a:avLst/>
                  <a:gdLst>
                    <a:gd name="connsiteX0" fmla="*/ 0 w 12724"/>
                    <a:gd name="connsiteY0" fmla="*/ 43644 h 43644"/>
                    <a:gd name="connsiteX1" fmla="*/ 0 w 12724"/>
                    <a:gd name="connsiteY1" fmla="*/ 0 h 43644"/>
                  </a:gdLst>
                  <a:ahLst/>
                  <a:cxnLst>
                    <a:cxn ang="0">
                      <a:pos x="connsiteX0" y="connsiteY0"/>
                    </a:cxn>
                    <a:cxn ang="0">
                      <a:pos x="connsiteX1" y="connsiteY1"/>
                    </a:cxn>
                  </a:cxnLst>
                  <a:rect l="l" t="t" r="r" b="b"/>
                  <a:pathLst>
                    <a:path w="12724" h="43644" extrusionOk="0">
                      <a:moveTo>
                        <a:pt x="0" y="43644"/>
                      </a:moveTo>
                      <a:lnTo>
                        <a:pt x="0" y="0"/>
                      </a:lnTo>
                    </a:path>
                  </a:pathLst>
                </a:custGeom>
                <a:grpFill/>
                <a:ln w="28575" cap="flat">
                  <a:solidFill>
                    <a:schemeClr val="accent1"/>
                  </a:solid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1A1918"/>
                    </a:solidFill>
                    <a:effectLst/>
                    <a:uLnTx/>
                    <a:uFillTx/>
                    <a:latin typeface="+mn-lt"/>
                    <a:cs typeface="Arial"/>
                  </a:endParaRPr>
                </a:p>
              </p:txBody>
            </p:sp>
          </p:grpSp>
          <p:grpSp>
            <p:nvGrpSpPr>
              <p:cNvPr id="67" name="Graphic 40">
                <a:extLst>
                  <a:ext uri="{FF2B5EF4-FFF2-40B4-BE49-F238E27FC236}">
                    <a16:creationId xmlns:a16="http://schemas.microsoft.com/office/drawing/2014/main" id="{A7C16FDE-8C27-0BD9-977F-8C6F636A7CAE}"/>
                  </a:ext>
                </a:extLst>
              </p:cNvPr>
              <p:cNvGrpSpPr/>
              <p:nvPr/>
            </p:nvGrpSpPr>
            <p:grpSpPr bwMode="auto">
              <a:xfrm>
                <a:off x="7769097" y="3603754"/>
                <a:ext cx="86792" cy="58192"/>
                <a:chOff x="3852565" y="2555787"/>
                <a:chExt cx="43517" cy="43644"/>
              </a:xfrm>
            </p:grpSpPr>
            <p:sp>
              <p:nvSpPr>
                <p:cNvPr id="219" name="Freeform: Shape 218">
                  <a:extLst>
                    <a:ext uri="{FF2B5EF4-FFF2-40B4-BE49-F238E27FC236}">
                      <a16:creationId xmlns:a16="http://schemas.microsoft.com/office/drawing/2014/main" id="{255741BB-E18B-3C24-E1D5-3C9BD76C5D2F}"/>
                    </a:ext>
                  </a:extLst>
                </p:cNvPr>
                <p:cNvSpPr/>
                <p:nvPr/>
              </p:nvSpPr>
              <p:spPr bwMode="auto">
                <a:xfrm>
                  <a:off x="3852565" y="2577673"/>
                  <a:ext cx="43517" cy="12724"/>
                </a:xfrm>
                <a:custGeom>
                  <a:avLst/>
                  <a:gdLst>
                    <a:gd name="connsiteX0" fmla="*/ 0 w 43517"/>
                    <a:gd name="connsiteY0" fmla="*/ 0 h 12724"/>
                    <a:gd name="connsiteX1" fmla="*/ 43517 w 43517"/>
                    <a:gd name="connsiteY1" fmla="*/ 0 h 12724"/>
                  </a:gdLst>
                  <a:ahLst/>
                  <a:cxnLst>
                    <a:cxn ang="0">
                      <a:pos x="connsiteX0" y="connsiteY0"/>
                    </a:cxn>
                    <a:cxn ang="0">
                      <a:pos x="connsiteX1" y="connsiteY1"/>
                    </a:cxn>
                  </a:cxnLst>
                  <a:rect l="l" t="t" r="r" b="b"/>
                  <a:pathLst>
                    <a:path w="43517" h="12724" extrusionOk="0">
                      <a:moveTo>
                        <a:pt x="0" y="0"/>
                      </a:moveTo>
                      <a:lnTo>
                        <a:pt x="43517" y="0"/>
                      </a:lnTo>
                    </a:path>
                  </a:pathLst>
                </a:custGeom>
                <a:grpFill/>
                <a:ln w="28575" cap="flat">
                  <a:solidFill>
                    <a:schemeClr val="accent1"/>
                  </a:solid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1A1918"/>
                    </a:solidFill>
                    <a:effectLst/>
                    <a:uLnTx/>
                    <a:uFillTx/>
                    <a:latin typeface="+mn-lt"/>
                    <a:cs typeface="Arial"/>
                  </a:endParaRPr>
                </a:p>
              </p:txBody>
            </p:sp>
            <p:sp>
              <p:nvSpPr>
                <p:cNvPr id="220" name="Freeform: Shape 219">
                  <a:extLst>
                    <a:ext uri="{FF2B5EF4-FFF2-40B4-BE49-F238E27FC236}">
                      <a16:creationId xmlns:a16="http://schemas.microsoft.com/office/drawing/2014/main" id="{54267AC6-A3A5-C9C2-BECD-2E1DAF8ECB8C}"/>
                    </a:ext>
                  </a:extLst>
                </p:cNvPr>
                <p:cNvSpPr/>
                <p:nvPr/>
              </p:nvSpPr>
              <p:spPr bwMode="auto">
                <a:xfrm>
                  <a:off x="3874324" y="2555787"/>
                  <a:ext cx="12724" cy="43644"/>
                </a:xfrm>
                <a:custGeom>
                  <a:avLst/>
                  <a:gdLst>
                    <a:gd name="connsiteX0" fmla="*/ 0 w 12724"/>
                    <a:gd name="connsiteY0" fmla="*/ 43644 h 43644"/>
                    <a:gd name="connsiteX1" fmla="*/ 0 w 12724"/>
                    <a:gd name="connsiteY1" fmla="*/ 0 h 43644"/>
                  </a:gdLst>
                  <a:ahLst/>
                  <a:cxnLst>
                    <a:cxn ang="0">
                      <a:pos x="connsiteX0" y="connsiteY0"/>
                    </a:cxn>
                    <a:cxn ang="0">
                      <a:pos x="connsiteX1" y="connsiteY1"/>
                    </a:cxn>
                  </a:cxnLst>
                  <a:rect l="l" t="t" r="r" b="b"/>
                  <a:pathLst>
                    <a:path w="12724" h="43644" extrusionOk="0">
                      <a:moveTo>
                        <a:pt x="0" y="43644"/>
                      </a:moveTo>
                      <a:lnTo>
                        <a:pt x="0" y="0"/>
                      </a:lnTo>
                    </a:path>
                  </a:pathLst>
                </a:custGeom>
                <a:grpFill/>
                <a:ln w="28575" cap="flat">
                  <a:solidFill>
                    <a:schemeClr val="accent1"/>
                  </a:solid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1A1918"/>
                    </a:solidFill>
                    <a:effectLst/>
                    <a:uLnTx/>
                    <a:uFillTx/>
                    <a:latin typeface="+mn-lt"/>
                    <a:cs typeface="Arial"/>
                  </a:endParaRPr>
                </a:p>
              </p:txBody>
            </p:sp>
          </p:grpSp>
          <p:grpSp>
            <p:nvGrpSpPr>
              <p:cNvPr id="68" name="Graphic 40">
                <a:extLst>
                  <a:ext uri="{FF2B5EF4-FFF2-40B4-BE49-F238E27FC236}">
                    <a16:creationId xmlns:a16="http://schemas.microsoft.com/office/drawing/2014/main" id="{77AF0484-FB70-7322-41CE-3828E02909EC}"/>
                  </a:ext>
                </a:extLst>
              </p:cNvPr>
              <p:cNvGrpSpPr/>
              <p:nvPr/>
            </p:nvGrpSpPr>
            <p:grpSpPr bwMode="auto">
              <a:xfrm>
                <a:off x="7730776" y="3603754"/>
                <a:ext cx="86792" cy="58192"/>
                <a:chOff x="3833351" y="2555787"/>
                <a:chExt cx="43517" cy="43644"/>
              </a:xfrm>
            </p:grpSpPr>
            <p:sp>
              <p:nvSpPr>
                <p:cNvPr id="217" name="Freeform: Shape 216">
                  <a:extLst>
                    <a:ext uri="{FF2B5EF4-FFF2-40B4-BE49-F238E27FC236}">
                      <a16:creationId xmlns:a16="http://schemas.microsoft.com/office/drawing/2014/main" id="{092E3FC3-0FDA-0EBE-EA10-C2FF4ED30B85}"/>
                    </a:ext>
                  </a:extLst>
                </p:cNvPr>
                <p:cNvSpPr/>
                <p:nvPr/>
              </p:nvSpPr>
              <p:spPr bwMode="auto">
                <a:xfrm>
                  <a:off x="3833351" y="2577673"/>
                  <a:ext cx="43517" cy="12724"/>
                </a:xfrm>
                <a:custGeom>
                  <a:avLst/>
                  <a:gdLst>
                    <a:gd name="connsiteX0" fmla="*/ 0 w 43517"/>
                    <a:gd name="connsiteY0" fmla="*/ 0 h 12724"/>
                    <a:gd name="connsiteX1" fmla="*/ 43517 w 43517"/>
                    <a:gd name="connsiteY1" fmla="*/ 0 h 12724"/>
                  </a:gdLst>
                  <a:ahLst/>
                  <a:cxnLst>
                    <a:cxn ang="0">
                      <a:pos x="connsiteX0" y="connsiteY0"/>
                    </a:cxn>
                    <a:cxn ang="0">
                      <a:pos x="connsiteX1" y="connsiteY1"/>
                    </a:cxn>
                  </a:cxnLst>
                  <a:rect l="l" t="t" r="r" b="b"/>
                  <a:pathLst>
                    <a:path w="43517" h="12724" extrusionOk="0">
                      <a:moveTo>
                        <a:pt x="0" y="0"/>
                      </a:moveTo>
                      <a:lnTo>
                        <a:pt x="43517" y="0"/>
                      </a:lnTo>
                    </a:path>
                  </a:pathLst>
                </a:custGeom>
                <a:grpFill/>
                <a:ln w="28575" cap="flat">
                  <a:solidFill>
                    <a:schemeClr val="accent1"/>
                  </a:solid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1A1918"/>
                    </a:solidFill>
                    <a:effectLst/>
                    <a:uLnTx/>
                    <a:uFillTx/>
                    <a:latin typeface="+mn-lt"/>
                    <a:cs typeface="Arial"/>
                  </a:endParaRPr>
                </a:p>
              </p:txBody>
            </p:sp>
            <p:sp>
              <p:nvSpPr>
                <p:cNvPr id="218" name="Freeform: Shape 217">
                  <a:extLst>
                    <a:ext uri="{FF2B5EF4-FFF2-40B4-BE49-F238E27FC236}">
                      <a16:creationId xmlns:a16="http://schemas.microsoft.com/office/drawing/2014/main" id="{CC59E6BB-2F47-6913-6E07-2769C55119BB}"/>
                    </a:ext>
                  </a:extLst>
                </p:cNvPr>
                <p:cNvSpPr/>
                <p:nvPr/>
              </p:nvSpPr>
              <p:spPr bwMode="auto">
                <a:xfrm>
                  <a:off x="3855110" y="2555787"/>
                  <a:ext cx="12724" cy="43644"/>
                </a:xfrm>
                <a:custGeom>
                  <a:avLst/>
                  <a:gdLst>
                    <a:gd name="connsiteX0" fmla="*/ 0 w 12724"/>
                    <a:gd name="connsiteY0" fmla="*/ 43644 h 43644"/>
                    <a:gd name="connsiteX1" fmla="*/ 0 w 12724"/>
                    <a:gd name="connsiteY1" fmla="*/ 0 h 43644"/>
                  </a:gdLst>
                  <a:ahLst/>
                  <a:cxnLst>
                    <a:cxn ang="0">
                      <a:pos x="connsiteX0" y="connsiteY0"/>
                    </a:cxn>
                    <a:cxn ang="0">
                      <a:pos x="connsiteX1" y="connsiteY1"/>
                    </a:cxn>
                  </a:cxnLst>
                  <a:rect l="l" t="t" r="r" b="b"/>
                  <a:pathLst>
                    <a:path w="12724" h="43644" extrusionOk="0">
                      <a:moveTo>
                        <a:pt x="0" y="43644"/>
                      </a:moveTo>
                      <a:lnTo>
                        <a:pt x="0" y="0"/>
                      </a:lnTo>
                    </a:path>
                  </a:pathLst>
                </a:custGeom>
                <a:grpFill/>
                <a:ln w="28575" cap="flat">
                  <a:solidFill>
                    <a:schemeClr val="accent1"/>
                  </a:solid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1A1918"/>
                    </a:solidFill>
                    <a:effectLst/>
                    <a:uLnTx/>
                    <a:uFillTx/>
                    <a:latin typeface="+mn-lt"/>
                    <a:cs typeface="Arial"/>
                  </a:endParaRPr>
                </a:p>
              </p:txBody>
            </p:sp>
          </p:grpSp>
          <p:grpSp>
            <p:nvGrpSpPr>
              <p:cNvPr id="69" name="Graphic 40">
                <a:extLst>
                  <a:ext uri="{FF2B5EF4-FFF2-40B4-BE49-F238E27FC236}">
                    <a16:creationId xmlns:a16="http://schemas.microsoft.com/office/drawing/2014/main" id="{E0066447-6F81-EFAC-B3F4-600EF2A2438C}"/>
                  </a:ext>
                </a:extLst>
              </p:cNvPr>
              <p:cNvGrpSpPr/>
              <p:nvPr/>
            </p:nvGrpSpPr>
            <p:grpSpPr bwMode="auto">
              <a:xfrm>
                <a:off x="7653375" y="3603754"/>
                <a:ext cx="87045" cy="58192"/>
                <a:chOff x="3794542" y="2555787"/>
                <a:chExt cx="43644" cy="43644"/>
              </a:xfrm>
            </p:grpSpPr>
            <p:sp>
              <p:nvSpPr>
                <p:cNvPr id="215" name="Freeform: Shape 214">
                  <a:extLst>
                    <a:ext uri="{FF2B5EF4-FFF2-40B4-BE49-F238E27FC236}">
                      <a16:creationId xmlns:a16="http://schemas.microsoft.com/office/drawing/2014/main" id="{DD619E51-F05D-7902-631B-35E1EFAF646C}"/>
                    </a:ext>
                  </a:extLst>
                </p:cNvPr>
                <p:cNvSpPr/>
                <p:nvPr/>
              </p:nvSpPr>
              <p:spPr bwMode="auto">
                <a:xfrm>
                  <a:off x="3794542" y="2577673"/>
                  <a:ext cx="43644" cy="12724"/>
                </a:xfrm>
                <a:custGeom>
                  <a:avLst/>
                  <a:gdLst>
                    <a:gd name="connsiteX0" fmla="*/ 0 w 43644"/>
                    <a:gd name="connsiteY0" fmla="*/ 0 h 12724"/>
                    <a:gd name="connsiteX1" fmla="*/ 43644 w 43644"/>
                    <a:gd name="connsiteY1" fmla="*/ 0 h 12724"/>
                  </a:gdLst>
                  <a:ahLst/>
                  <a:cxnLst>
                    <a:cxn ang="0">
                      <a:pos x="connsiteX0" y="connsiteY0"/>
                    </a:cxn>
                    <a:cxn ang="0">
                      <a:pos x="connsiteX1" y="connsiteY1"/>
                    </a:cxn>
                  </a:cxnLst>
                  <a:rect l="l" t="t" r="r" b="b"/>
                  <a:pathLst>
                    <a:path w="43644" h="12724" extrusionOk="0">
                      <a:moveTo>
                        <a:pt x="0" y="0"/>
                      </a:moveTo>
                      <a:lnTo>
                        <a:pt x="43644" y="0"/>
                      </a:lnTo>
                    </a:path>
                  </a:pathLst>
                </a:custGeom>
                <a:grpFill/>
                <a:ln w="28575" cap="flat">
                  <a:solidFill>
                    <a:schemeClr val="accent1"/>
                  </a:solid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1A1918"/>
                    </a:solidFill>
                    <a:effectLst/>
                    <a:uLnTx/>
                    <a:uFillTx/>
                    <a:latin typeface="+mn-lt"/>
                    <a:cs typeface="Arial"/>
                  </a:endParaRPr>
                </a:p>
              </p:txBody>
            </p:sp>
            <p:sp>
              <p:nvSpPr>
                <p:cNvPr id="216" name="Freeform: Shape 215">
                  <a:extLst>
                    <a:ext uri="{FF2B5EF4-FFF2-40B4-BE49-F238E27FC236}">
                      <a16:creationId xmlns:a16="http://schemas.microsoft.com/office/drawing/2014/main" id="{8FAF8C08-15C7-5FB6-5929-8520D0FF53E7}"/>
                    </a:ext>
                  </a:extLst>
                </p:cNvPr>
                <p:cNvSpPr/>
                <p:nvPr/>
              </p:nvSpPr>
              <p:spPr bwMode="auto">
                <a:xfrm>
                  <a:off x="3816428" y="2555787"/>
                  <a:ext cx="12724" cy="43644"/>
                </a:xfrm>
                <a:custGeom>
                  <a:avLst/>
                  <a:gdLst>
                    <a:gd name="connsiteX0" fmla="*/ 0 w 12724"/>
                    <a:gd name="connsiteY0" fmla="*/ 43644 h 43644"/>
                    <a:gd name="connsiteX1" fmla="*/ 0 w 12724"/>
                    <a:gd name="connsiteY1" fmla="*/ 0 h 43644"/>
                  </a:gdLst>
                  <a:ahLst/>
                  <a:cxnLst>
                    <a:cxn ang="0">
                      <a:pos x="connsiteX0" y="connsiteY0"/>
                    </a:cxn>
                    <a:cxn ang="0">
                      <a:pos x="connsiteX1" y="connsiteY1"/>
                    </a:cxn>
                  </a:cxnLst>
                  <a:rect l="l" t="t" r="r" b="b"/>
                  <a:pathLst>
                    <a:path w="12724" h="43644" extrusionOk="0">
                      <a:moveTo>
                        <a:pt x="0" y="43644"/>
                      </a:moveTo>
                      <a:lnTo>
                        <a:pt x="0" y="0"/>
                      </a:lnTo>
                    </a:path>
                  </a:pathLst>
                </a:custGeom>
                <a:grpFill/>
                <a:ln w="28575" cap="flat">
                  <a:solidFill>
                    <a:schemeClr val="accent1"/>
                  </a:solid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1A1918"/>
                    </a:solidFill>
                    <a:effectLst/>
                    <a:uLnTx/>
                    <a:uFillTx/>
                    <a:latin typeface="+mn-lt"/>
                    <a:cs typeface="Arial"/>
                  </a:endParaRPr>
                </a:p>
              </p:txBody>
            </p:sp>
          </p:grpSp>
          <p:grpSp>
            <p:nvGrpSpPr>
              <p:cNvPr id="70" name="Graphic 40">
                <a:extLst>
                  <a:ext uri="{FF2B5EF4-FFF2-40B4-BE49-F238E27FC236}">
                    <a16:creationId xmlns:a16="http://schemas.microsoft.com/office/drawing/2014/main" id="{BD985D83-D581-A684-5516-4EB628E2E5B8}"/>
                  </a:ext>
                </a:extLst>
              </p:cNvPr>
              <p:cNvGrpSpPr/>
              <p:nvPr/>
            </p:nvGrpSpPr>
            <p:grpSpPr bwMode="auto">
              <a:xfrm>
                <a:off x="7640433" y="3603754"/>
                <a:ext cx="86792" cy="58192"/>
                <a:chOff x="3788053" y="2555787"/>
                <a:chExt cx="43517" cy="43644"/>
              </a:xfrm>
            </p:grpSpPr>
            <p:sp>
              <p:nvSpPr>
                <p:cNvPr id="213" name="Freeform: Shape 212">
                  <a:extLst>
                    <a:ext uri="{FF2B5EF4-FFF2-40B4-BE49-F238E27FC236}">
                      <a16:creationId xmlns:a16="http://schemas.microsoft.com/office/drawing/2014/main" id="{349F7A1C-02C2-81E6-F4EE-044E27CB98DC}"/>
                    </a:ext>
                  </a:extLst>
                </p:cNvPr>
                <p:cNvSpPr/>
                <p:nvPr/>
              </p:nvSpPr>
              <p:spPr bwMode="auto">
                <a:xfrm>
                  <a:off x="3788053" y="2577673"/>
                  <a:ext cx="43517" cy="12724"/>
                </a:xfrm>
                <a:custGeom>
                  <a:avLst/>
                  <a:gdLst>
                    <a:gd name="connsiteX0" fmla="*/ 0 w 43517"/>
                    <a:gd name="connsiteY0" fmla="*/ 0 h 12724"/>
                    <a:gd name="connsiteX1" fmla="*/ 43517 w 43517"/>
                    <a:gd name="connsiteY1" fmla="*/ 0 h 12724"/>
                  </a:gdLst>
                  <a:ahLst/>
                  <a:cxnLst>
                    <a:cxn ang="0">
                      <a:pos x="connsiteX0" y="connsiteY0"/>
                    </a:cxn>
                    <a:cxn ang="0">
                      <a:pos x="connsiteX1" y="connsiteY1"/>
                    </a:cxn>
                  </a:cxnLst>
                  <a:rect l="l" t="t" r="r" b="b"/>
                  <a:pathLst>
                    <a:path w="43517" h="12724" extrusionOk="0">
                      <a:moveTo>
                        <a:pt x="0" y="0"/>
                      </a:moveTo>
                      <a:lnTo>
                        <a:pt x="43517" y="0"/>
                      </a:lnTo>
                    </a:path>
                  </a:pathLst>
                </a:custGeom>
                <a:grpFill/>
                <a:ln w="28575" cap="flat">
                  <a:solidFill>
                    <a:schemeClr val="accent1"/>
                  </a:solid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1A1918"/>
                    </a:solidFill>
                    <a:effectLst/>
                    <a:uLnTx/>
                    <a:uFillTx/>
                    <a:latin typeface="+mn-lt"/>
                    <a:cs typeface="Arial"/>
                  </a:endParaRPr>
                </a:p>
              </p:txBody>
            </p:sp>
            <p:sp>
              <p:nvSpPr>
                <p:cNvPr id="214" name="Freeform: Shape 213">
                  <a:extLst>
                    <a:ext uri="{FF2B5EF4-FFF2-40B4-BE49-F238E27FC236}">
                      <a16:creationId xmlns:a16="http://schemas.microsoft.com/office/drawing/2014/main" id="{C0203985-8174-F2AD-1885-7A64B3CE7B60}"/>
                    </a:ext>
                  </a:extLst>
                </p:cNvPr>
                <p:cNvSpPr/>
                <p:nvPr/>
              </p:nvSpPr>
              <p:spPr bwMode="auto">
                <a:xfrm>
                  <a:off x="3809812" y="2555787"/>
                  <a:ext cx="12724" cy="43644"/>
                </a:xfrm>
                <a:custGeom>
                  <a:avLst/>
                  <a:gdLst>
                    <a:gd name="connsiteX0" fmla="*/ 0 w 12724"/>
                    <a:gd name="connsiteY0" fmla="*/ 43644 h 43644"/>
                    <a:gd name="connsiteX1" fmla="*/ 0 w 12724"/>
                    <a:gd name="connsiteY1" fmla="*/ 0 h 43644"/>
                  </a:gdLst>
                  <a:ahLst/>
                  <a:cxnLst>
                    <a:cxn ang="0">
                      <a:pos x="connsiteX0" y="connsiteY0"/>
                    </a:cxn>
                    <a:cxn ang="0">
                      <a:pos x="connsiteX1" y="connsiteY1"/>
                    </a:cxn>
                  </a:cxnLst>
                  <a:rect l="l" t="t" r="r" b="b"/>
                  <a:pathLst>
                    <a:path w="12724" h="43644" extrusionOk="0">
                      <a:moveTo>
                        <a:pt x="0" y="43644"/>
                      </a:moveTo>
                      <a:lnTo>
                        <a:pt x="0" y="0"/>
                      </a:lnTo>
                    </a:path>
                  </a:pathLst>
                </a:custGeom>
                <a:grpFill/>
                <a:ln w="28575" cap="flat">
                  <a:solidFill>
                    <a:schemeClr val="accent1"/>
                  </a:solid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1A1918"/>
                    </a:solidFill>
                    <a:effectLst/>
                    <a:uLnTx/>
                    <a:uFillTx/>
                    <a:latin typeface="+mn-lt"/>
                    <a:cs typeface="Arial"/>
                  </a:endParaRPr>
                </a:p>
              </p:txBody>
            </p:sp>
          </p:grpSp>
          <p:grpSp>
            <p:nvGrpSpPr>
              <p:cNvPr id="71" name="Graphic 40">
                <a:extLst>
                  <a:ext uri="{FF2B5EF4-FFF2-40B4-BE49-F238E27FC236}">
                    <a16:creationId xmlns:a16="http://schemas.microsoft.com/office/drawing/2014/main" id="{DE15C31E-B498-2687-6C68-2D5452B2CC90}"/>
                  </a:ext>
                </a:extLst>
              </p:cNvPr>
              <p:cNvGrpSpPr/>
              <p:nvPr/>
            </p:nvGrpSpPr>
            <p:grpSpPr bwMode="auto">
              <a:xfrm>
                <a:off x="7647031" y="3603754"/>
                <a:ext cx="87045" cy="58192"/>
                <a:chOff x="3791361" y="2555787"/>
                <a:chExt cx="43644" cy="43644"/>
              </a:xfrm>
            </p:grpSpPr>
            <p:sp>
              <p:nvSpPr>
                <p:cNvPr id="211" name="Freeform: Shape 210">
                  <a:extLst>
                    <a:ext uri="{FF2B5EF4-FFF2-40B4-BE49-F238E27FC236}">
                      <a16:creationId xmlns:a16="http://schemas.microsoft.com/office/drawing/2014/main" id="{09DC18B7-5493-C134-AD17-C279FA0679E2}"/>
                    </a:ext>
                  </a:extLst>
                </p:cNvPr>
                <p:cNvSpPr/>
                <p:nvPr/>
              </p:nvSpPr>
              <p:spPr bwMode="auto">
                <a:xfrm>
                  <a:off x="3791361" y="2577673"/>
                  <a:ext cx="43644" cy="12724"/>
                </a:xfrm>
                <a:custGeom>
                  <a:avLst/>
                  <a:gdLst>
                    <a:gd name="connsiteX0" fmla="*/ 0 w 43644"/>
                    <a:gd name="connsiteY0" fmla="*/ 0 h 12724"/>
                    <a:gd name="connsiteX1" fmla="*/ 43644 w 43644"/>
                    <a:gd name="connsiteY1" fmla="*/ 0 h 12724"/>
                  </a:gdLst>
                  <a:ahLst/>
                  <a:cxnLst>
                    <a:cxn ang="0">
                      <a:pos x="connsiteX0" y="connsiteY0"/>
                    </a:cxn>
                    <a:cxn ang="0">
                      <a:pos x="connsiteX1" y="connsiteY1"/>
                    </a:cxn>
                  </a:cxnLst>
                  <a:rect l="l" t="t" r="r" b="b"/>
                  <a:pathLst>
                    <a:path w="43644" h="12724" extrusionOk="0">
                      <a:moveTo>
                        <a:pt x="0" y="0"/>
                      </a:moveTo>
                      <a:lnTo>
                        <a:pt x="43644" y="0"/>
                      </a:lnTo>
                    </a:path>
                  </a:pathLst>
                </a:custGeom>
                <a:grpFill/>
                <a:ln w="28575" cap="flat">
                  <a:solidFill>
                    <a:schemeClr val="accent1"/>
                  </a:solid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1A1918"/>
                    </a:solidFill>
                    <a:effectLst/>
                    <a:uLnTx/>
                    <a:uFillTx/>
                    <a:latin typeface="+mn-lt"/>
                    <a:cs typeface="Arial"/>
                  </a:endParaRPr>
                </a:p>
              </p:txBody>
            </p:sp>
            <p:sp>
              <p:nvSpPr>
                <p:cNvPr id="212" name="Freeform: Shape 211">
                  <a:extLst>
                    <a:ext uri="{FF2B5EF4-FFF2-40B4-BE49-F238E27FC236}">
                      <a16:creationId xmlns:a16="http://schemas.microsoft.com/office/drawing/2014/main" id="{BE532BBF-6590-BF43-1D29-E4B27F5B2E29}"/>
                    </a:ext>
                  </a:extLst>
                </p:cNvPr>
                <p:cNvSpPr/>
                <p:nvPr/>
              </p:nvSpPr>
              <p:spPr bwMode="auto">
                <a:xfrm>
                  <a:off x="3813247" y="2555787"/>
                  <a:ext cx="12724" cy="43644"/>
                </a:xfrm>
                <a:custGeom>
                  <a:avLst/>
                  <a:gdLst>
                    <a:gd name="connsiteX0" fmla="*/ 0 w 12724"/>
                    <a:gd name="connsiteY0" fmla="*/ 43644 h 43644"/>
                    <a:gd name="connsiteX1" fmla="*/ 0 w 12724"/>
                    <a:gd name="connsiteY1" fmla="*/ 0 h 43644"/>
                  </a:gdLst>
                  <a:ahLst/>
                  <a:cxnLst>
                    <a:cxn ang="0">
                      <a:pos x="connsiteX0" y="connsiteY0"/>
                    </a:cxn>
                    <a:cxn ang="0">
                      <a:pos x="connsiteX1" y="connsiteY1"/>
                    </a:cxn>
                  </a:cxnLst>
                  <a:rect l="l" t="t" r="r" b="b"/>
                  <a:pathLst>
                    <a:path w="12724" h="43644" extrusionOk="0">
                      <a:moveTo>
                        <a:pt x="0" y="43644"/>
                      </a:moveTo>
                      <a:lnTo>
                        <a:pt x="0" y="0"/>
                      </a:lnTo>
                    </a:path>
                  </a:pathLst>
                </a:custGeom>
                <a:grpFill/>
                <a:ln w="28575" cap="flat">
                  <a:solidFill>
                    <a:schemeClr val="accent1"/>
                  </a:solid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1A1918"/>
                    </a:solidFill>
                    <a:effectLst/>
                    <a:uLnTx/>
                    <a:uFillTx/>
                    <a:latin typeface="+mn-lt"/>
                    <a:cs typeface="Arial"/>
                  </a:endParaRPr>
                </a:p>
              </p:txBody>
            </p:sp>
          </p:grpSp>
          <p:grpSp>
            <p:nvGrpSpPr>
              <p:cNvPr id="72" name="Graphic 40">
                <a:extLst>
                  <a:ext uri="{FF2B5EF4-FFF2-40B4-BE49-F238E27FC236}">
                    <a16:creationId xmlns:a16="http://schemas.microsoft.com/office/drawing/2014/main" id="{13566EB3-57B0-0691-0B83-7F667725CA08}"/>
                  </a:ext>
                </a:extLst>
              </p:cNvPr>
              <p:cNvGrpSpPr/>
              <p:nvPr/>
            </p:nvGrpSpPr>
            <p:grpSpPr bwMode="auto">
              <a:xfrm>
                <a:off x="7550088" y="3603754"/>
                <a:ext cx="87045" cy="58192"/>
                <a:chOff x="3742754" y="2555787"/>
                <a:chExt cx="43644" cy="43644"/>
              </a:xfrm>
            </p:grpSpPr>
            <p:sp>
              <p:nvSpPr>
                <p:cNvPr id="209" name="Freeform: Shape 208">
                  <a:extLst>
                    <a:ext uri="{FF2B5EF4-FFF2-40B4-BE49-F238E27FC236}">
                      <a16:creationId xmlns:a16="http://schemas.microsoft.com/office/drawing/2014/main" id="{EB74E351-CB14-71B1-371D-015021CB4D6C}"/>
                    </a:ext>
                  </a:extLst>
                </p:cNvPr>
                <p:cNvSpPr/>
                <p:nvPr/>
              </p:nvSpPr>
              <p:spPr bwMode="auto">
                <a:xfrm>
                  <a:off x="3742754" y="2577673"/>
                  <a:ext cx="43644" cy="12724"/>
                </a:xfrm>
                <a:custGeom>
                  <a:avLst/>
                  <a:gdLst>
                    <a:gd name="connsiteX0" fmla="*/ 0 w 43644"/>
                    <a:gd name="connsiteY0" fmla="*/ 0 h 12724"/>
                    <a:gd name="connsiteX1" fmla="*/ 43644 w 43644"/>
                    <a:gd name="connsiteY1" fmla="*/ 0 h 12724"/>
                  </a:gdLst>
                  <a:ahLst/>
                  <a:cxnLst>
                    <a:cxn ang="0">
                      <a:pos x="connsiteX0" y="connsiteY0"/>
                    </a:cxn>
                    <a:cxn ang="0">
                      <a:pos x="connsiteX1" y="connsiteY1"/>
                    </a:cxn>
                  </a:cxnLst>
                  <a:rect l="l" t="t" r="r" b="b"/>
                  <a:pathLst>
                    <a:path w="43644" h="12724" extrusionOk="0">
                      <a:moveTo>
                        <a:pt x="0" y="0"/>
                      </a:moveTo>
                      <a:lnTo>
                        <a:pt x="43644" y="0"/>
                      </a:lnTo>
                    </a:path>
                  </a:pathLst>
                </a:custGeom>
                <a:grpFill/>
                <a:ln w="28575" cap="flat">
                  <a:solidFill>
                    <a:schemeClr val="accent1"/>
                  </a:solid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1A1918"/>
                    </a:solidFill>
                    <a:effectLst/>
                    <a:uLnTx/>
                    <a:uFillTx/>
                    <a:latin typeface="+mn-lt"/>
                    <a:cs typeface="Arial"/>
                  </a:endParaRPr>
                </a:p>
              </p:txBody>
            </p:sp>
            <p:sp>
              <p:nvSpPr>
                <p:cNvPr id="210" name="Freeform: Shape 209">
                  <a:extLst>
                    <a:ext uri="{FF2B5EF4-FFF2-40B4-BE49-F238E27FC236}">
                      <a16:creationId xmlns:a16="http://schemas.microsoft.com/office/drawing/2014/main" id="{9778A5C2-EB70-7EB8-BFE9-6613244CA8E3}"/>
                    </a:ext>
                  </a:extLst>
                </p:cNvPr>
                <p:cNvSpPr/>
                <p:nvPr/>
              </p:nvSpPr>
              <p:spPr bwMode="auto">
                <a:xfrm>
                  <a:off x="3764640" y="2555787"/>
                  <a:ext cx="12724" cy="43644"/>
                </a:xfrm>
                <a:custGeom>
                  <a:avLst/>
                  <a:gdLst>
                    <a:gd name="connsiteX0" fmla="*/ 0 w 12724"/>
                    <a:gd name="connsiteY0" fmla="*/ 43644 h 43644"/>
                    <a:gd name="connsiteX1" fmla="*/ 0 w 12724"/>
                    <a:gd name="connsiteY1" fmla="*/ 0 h 43644"/>
                  </a:gdLst>
                  <a:ahLst/>
                  <a:cxnLst>
                    <a:cxn ang="0">
                      <a:pos x="connsiteX0" y="connsiteY0"/>
                    </a:cxn>
                    <a:cxn ang="0">
                      <a:pos x="connsiteX1" y="connsiteY1"/>
                    </a:cxn>
                  </a:cxnLst>
                  <a:rect l="l" t="t" r="r" b="b"/>
                  <a:pathLst>
                    <a:path w="12724" h="43644" extrusionOk="0">
                      <a:moveTo>
                        <a:pt x="0" y="43644"/>
                      </a:moveTo>
                      <a:lnTo>
                        <a:pt x="0" y="0"/>
                      </a:lnTo>
                    </a:path>
                  </a:pathLst>
                </a:custGeom>
                <a:grpFill/>
                <a:ln w="28575" cap="flat">
                  <a:solidFill>
                    <a:schemeClr val="accent1"/>
                  </a:solid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1A1918"/>
                    </a:solidFill>
                    <a:effectLst/>
                    <a:uLnTx/>
                    <a:uFillTx/>
                    <a:latin typeface="+mn-lt"/>
                    <a:cs typeface="Arial"/>
                  </a:endParaRPr>
                </a:p>
              </p:txBody>
            </p:sp>
          </p:grpSp>
          <p:grpSp>
            <p:nvGrpSpPr>
              <p:cNvPr id="73" name="Graphic 40">
                <a:extLst>
                  <a:ext uri="{FF2B5EF4-FFF2-40B4-BE49-F238E27FC236}">
                    <a16:creationId xmlns:a16="http://schemas.microsoft.com/office/drawing/2014/main" id="{ADFEC701-05D1-F6A2-1154-41A008FEC2D2}"/>
                  </a:ext>
                </a:extLst>
              </p:cNvPr>
              <p:cNvGrpSpPr/>
              <p:nvPr/>
            </p:nvGrpSpPr>
            <p:grpSpPr bwMode="auto">
              <a:xfrm>
                <a:off x="7434873" y="3603754"/>
                <a:ext cx="86792" cy="58192"/>
                <a:chOff x="3684986" y="2555787"/>
                <a:chExt cx="43517" cy="43644"/>
              </a:xfrm>
            </p:grpSpPr>
            <p:sp>
              <p:nvSpPr>
                <p:cNvPr id="207" name="Freeform: Shape 206">
                  <a:extLst>
                    <a:ext uri="{FF2B5EF4-FFF2-40B4-BE49-F238E27FC236}">
                      <a16:creationId xmlns:a16="http://schemas.microsoft.com/office/drawing/2014/main" id="{BF2C7C07-F5CF-6D9D-7E31-E5CD4183CF80}"/>
                    </a:ext>
                  </a:extLst>
                </p:cNvPr>
                <p:cNvSpPr/>
                <p:nvPr/>
              </p:nvSpPr>
              <p:spPr bwMode="auto">
                <a:xfrm>
                  <a:off x="3684986" y="2577673"/>
                  <a:ext cx="43517" cy="12724"/>
                </a:xfrm>
                <a:custGeom>
                  <a:avLst/>
                  <a:gdLst>
                    <a:gd name="connsiteX0" fmla="*/ 0 w 43517"/>
                    <a:gd name="connsiteY0" fmla="*/ 0 h 12724"/>
                    <a:gd name="connsiteX1" fmla="*/ 43517 w 43517"/>
                    <a:gd name="connsiteY1" fmla="*/ 0 h 12724"/>
                  </a:gdLst>
                  <a:ahLst/>
                  <a:cxnLst>
                    <a:cxn ang="0">
                      <a:pos x="connsiteX0" y="connsiteY0"/>
                    </a:cxn>
                    <a:cxn ang="0">
                      <a:pos x="connsiteX1" y="connsiteY1"/>
                    </a:cxn>
                  </a:cxnLst>
                  <a:rect l="l" t="t" r="r" b="b"/>
                  <a:pathLst>
                    <a:path w="43517" h="12724" extrusionOk="0">
                      <a:moveTo>
                        <a:pt x="0" y="0"/>
                      </a:moveTo>
                      <a:lnTo>
                        <a:pt x="43517" y="0"/>
                      </a:lnTo>
                    </a:path>
                  </a:pathLst>
                </a:custGeom>
                <a:grpFill/>
                <a:ln w="28575" cap="flat">
                  <a:solidFill>
                    <a:schemeClr val="accent1"/>
                  </a:solid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1A1918"/>
                    </a:solidFill>
                    <a:effectLst/>
                    <a:uLnTx/>
                    <a:uFillTx/>
                    <a:latin typeface="+mn-lt"/>
                    <a:cs typeface="Arial"/>
                  </a:endParaRPr>
                </a:p>
              </p:txBody>
            </p:sp>
            <p:sp>
              <p:nvSpPr>
                <p:cNvPr id="208" name="Freeform: Shape 207">
                  <a:extLst>
                    <a:ext uri="{FF2B5EF4-FFF2-40B4-BE49-F238E27FC236}">
                      <a16:creationId xmlns:a16="http://schemas.microsoft.com/office/drawing/2014/main" id="{BBF0F1AB-F627-1875-8295-BA1C685D3AAA}"/>
                    </a:ext>
                  </a:extLst>
                </p:cNvPr>
                <p:cNvSpPr/>
                <p:nvPr/>
              </p:nvSpPr>
              <p:spPr bwMode="auto">
                <a:xfrm>
                  <a:off x="3706745" y="2555787"/>
                  <a:ext cx="12724" cy="43644"/>
                </a:xfrm>
                <a:custGeom>
                  <a:avLst/>
                  <a:gdLst>
                    <a:gd name="connsiteX0" fmla="*/ 0 w 12724"/>
                    <a:gd name="connsiteY0" fmla="*/ 43644 h 43644"/>
                    <a:gd name="connsiteX1" fmla="*/ 0 w 12724"/>
                    <a:gd name="connsiteY1" fmla="*/ 0 h 43644"/>
                  </a:gdLst>
                  <a:ahLst/>
                  <a:cxnLst>
                    <a:cxn ang="0">
                      <a:pos x="connsiteX0" y="connsiteY0"/>
                    </a:cxn>
                    <a:cxn ang="0">
                      <a:pos x="connsiteX1" y="connsiteY1"/>
                    </a:cxn>
                  </a:cxnLst>
                  <a:rect l="l" t="t" r="r" b="b"/>
                  <a:pathLst>
                    <a:path w="12724" h="43644" extrusionOk="0">
                      <a:moveTo>
                        <a:pt x="0" y="43644"/>
                      </a:moveTo>
                      <a:lnTo>
                        <a:pt x="0" y="0"/>
                      </a:lnTo>
                    </a:path>
                  </a:pathLst>
                </a:custGeom>
                <a:grpFill/>
                <a:ln w="28575" cap="flat">
                  <a:solidFill>
                    <a:schemeClr val="accent1"/>
                  </a:solid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1A1918"/>
                    </a:solidFill>
                    <a:effectLst/>
                    <a:uLnTx/>
                    <a:uFillTx/>
                    <a:latin typeface="+mn-lt"/>
                    <a:cs typeface="Arial"/>
                  </a:endParaRPr>
                </a:p>
              </p:txBody>
            </p:sp>
          </p:grpSp>
          <p:grpSp>
            <p:nvGrpSpPr>
              <p:cNvPr id="74" name="Graphic 40">
                <a:extLst>
                  <a:ext uri="{FF2B5EF4-FFF2-40B4-BE49-F238E27FC236}">
                    <a16:creationId xmlns:a16="http://schemas.microsoft.com/office/drawing/2014/main" id="{8266C4BA-555C-2BDE-6E28-A38A913783B5}"/>
                  </a:ext>
                </a:extLst>
              </p:cNvPr>
              <p:cNvGrpSpPr/>
              <p:nvPr/>
            </p:nvGrpSpPr>
            <p:grpSpPr bwMode="auto">
              <a:xfrm>
                <a:off x="7396047" y="3603754"/>
                <a:ext cx="86792" cy="58192"/>
                <a:chOff x="3665518" y="2555787"/>
                <a:chExt cx="43517" cy="43644"/>
              </a:xfrm>
            </p:grpSpPr>
            <p:sp>
              <p:nvSpPr>
                <p:cNvPr id="205" name="Freeform: Shape 204">
                  <a:extLst>
                    <a:ext uri="{FF2B5EF4-FFF2-40B4-BE49-F238E27FC236}">
                      <a16:creationId xmlns:a16="http://schemas.microsoft.com/office/drawing/2014/main" id="{F62A37FF-E758-5B5D-CAC1-9A2D829EACF8}"/>
                    </a:ext>
                  </a:extLst>
                </p:cNvPr>
                <p:cNvSpPr/>
                <p:nvPr/>
              </p:nvSpPr>
              <p:spPr bwMode="auto">
                <a:xfrm>
                  <a:off x="3665518" y="2577673"/>
                  <a:ext cx="43517" cy="12724"/>
                </a:xfrm>
                <a:custGeom>
                  <a:avLst/>
                  <a:gdLst>
                    <a:gd name="connsiteX0" fmla="*/ 0 w 43517"/>
                    <a:gd name="connsiteY0" fmla="*/ 0 h 12724"/>
                    <a:gd name="connsiteX1" fmla="*/ 43517 w 43517"/>
                    <a:gd name="connsiteY1" fmla="*/ 0 h 12724"/>
                  </a:gdLst>
                  <a:ahLst/>
                  <a:cxnLst>
                    <a:cxn ang="0">
                      <a:pos x="connsiteX0" y="connsiteY0"/>
                    </a:cxn>
                    <a:cxn ang="0">
                      <a:pos x="connsiteX1" y="connsiteY1"/>
                    </a:cxn>
                  </a:cxnLst>
                  <a:rect l="l" t="t" r="r" b="b"/>
                  <a:pathLst>
                    <a:path w="43517" h="12724" extrusionOk="0">
                      <a:moveTo>
                        <a:pt x="0" y="0"/>
                      </a:moveTo>
                      <a:lnTo>
                        <a:pt x="43517" y="0"/>
                      </a:lnTo>
                    </a:path>
                  </a:pathLst>
                </a:custGeom>
                <a:grpFill/>
                <a:ln w="28575" cap="flat">
                  <a:solidFill>
                    <a:schemeClr val="accent1"/>
                  </a:solid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1A1918"/>
                    </a:solidFill>
                    <a:effectLst/>
                    <a:uLnTx/>
                    <a:uFillTx/>
                    <a:latin typeface="+mn-lt"/>
                    <a:cs typeface="Arial"/>
                  </a:endParaRPr>
                </a:p>
              </p:txBody>
            </p:sp>
            <p:sp>
              <p:nvSpPr>
                <p:cNvPr id="206" name="Freeform: Shape 205">
                  <a:extLst>
                    <a:ext uri="{FF2B5EF4-FFF2-40B4-BE49-F238E27FC236}">
                      <a16:creationId xmlns:a16="http://schemas.microsoft.com/office/drawing/2014/main" id="{2E2D8826-93C2-465D-59D9-2E0949612CF9}"/>
                    </a:ext>
                  </a:extLst>
                </p:cNvPr>
                <p:cNvSpPr/>
                <p:nvPr/>
              </p:nvSpPr>
              <p:spPr bwMode="auto">
                <a:xfrm>
                  <a:off x="3687277" y="2555787"/>
                  <a:ext cx="12724" cy="43644"/>
                </a:xfrm>
                <a:custGeom>
                  <a:avLst/>
                  <a:gdLst>
                    <a:gd name="connsiteX0" fmla="*/ 0 w 12724"/>
                    <a:gd name="connsiteY0" fmla="*/ 43644 h 43644"/>
                    <a:gd name="connsiteX1" fmla="*/ 0 w 12724"/>
                    <a:gd name="connsiteY1" fmla="*/ 0 h 43644"/>
                  </a:gdLst>
                  <a:ahLst/>
                  <a:cxnLst>
                    <a:cxn ang="0">
                      <a:pos x="connsiteX0" y="connsiteY0"/>
                    </a:cxn>
                    <a:cxn ang="0">
                      <a:pos x="connsiteX1" y="connsiteY1"/>
                    </a:cxn>
                  </a:cxnLst>
                  <a:rect l="l" t="t" r="r" b="b"/>
                  <a:pathLst>
                    <a:path w="12724" h="43644" extrusionOk="0">
                      <a:moveTo>
                        <a:pt x="0" y="43644"/>
                      </a:moveTo>
                      <a:lnTo>
                        <a:pt x="0" y="0"/>
                      </a:lnTo>
                    </a:path>
                  </a:pathLst>
                </a:custGeom>
                <a:grpFill/>
                <a:ln w="28575" cap="flat">
                  <a:solidFill>
                    <a:schemeClr val="accent1"/>
                  </a:solid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1A1918"/>
                    </a:solidFill>
                    <a:effectLst/>
                    <a:uLnTx/>
                    <a:uFillTx/>
                    <a:latin typeface="+mn-lt"/>
                    <a:cs typeface="Arial"/>
                  </a:endParaRPr>
                </a:p>
              </p:txBody>
            </p:sp>
          </p:grpSp>
          <p:grpSp>
            <p:nvGrpSpPr>
              <p:cNvPr id="75" name="Graphic 40">
                <a:extLst>
                  <a:ext uri="{FF2B5EF4-FFF2-40B4-BE49-F238E27FC236}">
                    <a16:creationId xmlns:a16="http://schemas.microsoft.com/office/drawing/2014/main" id="{EBB61BAE-6E87-0E1A-32CA-177F5F5B1C6A}"/>
                  </a:ext>
                </a:extLst>
              </p:cNvPr>
              <p:cNvGrpSpPr/>
              <p:nvPr/>
            </p:nvGrpSpPr>
            <p:grpSpPr bwMode="auto">
              <a:xfrm>
                <a:off x="7280071" y="3603754"/>
                <a:ext cx="86792" cy="58192"/>
                <a:chOff x="3607368" y="2555787"/>
                <a:chExt cx="43517" cy="43644"/>
              </a:xfrm>
            </p:grpSpPr>
            <p:sp>
              <p:nvSpPr>
                <p:cNvPr id="203" name="Freeform: Shape 202">
                  <a:extLst>
                    <a:ext uri="{FF2B5EF4-FFF2-40B4-BE49-F238E27FC236}">
                      <a16:creationId xmlns:a16="http://schemas.microsoft.com/office/drawing/2014/main" id="{48278330-B0A9-A651-5A84-D2787DE0F1D8}"/>
                    </a:ext>
                  </a:extLst>
                </p:cNvPr>
                <p:cNvSpPr/>
                <p:nvPr/>
              </p:nvSpPr>
              <p:spPr bwMode="auto">
                <a:xfrm>
                  <a:off x="3607368" y="2577673"/>
                  <a:ext cx="43517" cy="12724"/>
                </a:xfrm>
                <a:custGeom>
                  <a:avLst/>
                  <a:gdLst>
                    <a:gd name="connsiteX0" fmla="*/ 0 w 43517"/>
                    <a:gd name="connsiteY0" fmla="*/ 0 h 12724"/>
                    <a:gd name="connsiteX1" fmla="*/ 43517 w 43517"/>
                    <a:gd name="connsiteY1" fmla="*/ 0 h 12724"/>
                  </a:gdLst>
                  <a:ahLst/>
                  <a:cxnLst>
                    <a:cxn ang="0">
                      <a:pos x="connsiteX0" y="connsiteY0"/>
                    </a:cxn>
                    <a:cxn ang="0">
                      <a:pos x="connsiteX1" y="connsiteY1"/>
                    </a:cxn>
                  </a:cxnLst>
                  <a:rect l="l" t="t" r="r" b="b"/>
                  <a:pathLst>
                    <a:path w="43517" h="12724" extrusionOk="0">
                      <a:moveTo>
                        <a:pt x="0" y="0"/>
                      </a:moveTo>
                      <a:lnTo>
                        <a:pt x="43517" y="0"/>
                      </a:lnTo>
                    </a:path>
                  </a:pathLst>
                </a:custGeom>
                <a:grpFill/>
                <a:ln w="28575" cap="flat">
                  <a:solidFill>
                    <a:schemeClr val="accent1"/>
                  </a:solid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1A1918"/>
                    </a:solidFill>
                    <a:effectLst/>
                    <a:uLnTx/>
                    <a:uFillTx/>
                    <a:latin typeface="+mn-lt"/>
                    <a:cs typeface="Arial"/>
                  </a:endParaRPr>
                </a:p>
              </p:txBody>
            </p:sp>
            <p:sp>
              <p:nvSpPr>
                <p:cNvPr id="204" name="Freeform: Shape 203">
                  <a:extLst>
                    <a:ext uri="{FF2B5EF4-FFF2-40B4-BE49-F238E27FC236}">
                      <a16:creationId xmlns:a16="http://schemas.microsoft.com/office/drawing/2014/main" id="{BE9468E2-C745-3CF5-82FF-0B13D8918CFC}"/>
                    </a:ext>
                  </a:extLst>
                </p:cNvPr>
                <p:cNvSpPr/>
                <p:nvPr/>
              </p:nvSpPr>
              <p:spPr bwMode="auto">
                <a:xfrm>
                  <a:off x="3629127" y="2555787"/>
                  <a:ext cx="12724" cy="43644"/>
                </a:xfrm>
                <a:custGeom>
                  <a:avLst/>
                  <a:gdLst>
                    <a:gd name="connsiteX0" fmla="*/ 0 w 12724"/>
                    <a:gd name="connsiteY0" fmla="*/ 43644 h 43644"/>
                    <a:gd name="connsiteX1" fmla="*/ 0 w 12724"/>
                    <a:gd name="connsiteY1" fmla="*/ 0 h 43644"/>
                  </a:gdLst>
                  <a:ahLst/>
                  <a:cxnLst>
                    <a:cxn ang="0">
                      <a:pos x="connsiteX0" y="connsiteY0"/>
                    </a:cxn>
                    <a:cxn ang="0">
                      <a:pos x="connsiteX1" y="connsiteY1"/>
                    </a:cxn>
                  </a:cxnLst>
                  <a:rect l="l" t="t" r="r" b="b"/>
                  <a:pathLst>
                    <a:path w="12724" h="43644" extrusionOk="0">
                      <a:moveTo>
                        <a:pt x="0" y="43644"/>
                      </a:moveTo>
                      <a:lnTo>
                        <a:pt x="0" y="0"/>
                      </a:lnTo>
                    </a:path>
                  </a:pathLst>
                </a:custGeom>
                <a:grpFill/>
                <a:ln w="28575" cap="flat">
                  <a:solidFill>
                    <a:schemeClr val="accent1"/>
                  </a:solid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1A1918"/>
                    </a:solidFill>
                    <a:effectLst/>
                    <a:uLnTx/>
                    <a:uFillTx/>
                    <a:latin typeface="+mn-lt"/>
                    <a:cs typeface="Arial"/>
                  </a:endParaRPr>
                </a:p>
              </p:txBody>
            </p:sp>
          </p:grpSp>
          <p:grpSp>
            <p:nvGrpSpPr>
              <p:cNvPr id="76" name="Graphic 40">
                <a:extLst>
                  <a:ext uri="{FF2B5EF4-FFF2-40B4-BE49-F238E27FC236}">
                    <a16:creationId xmlns:a16="http://schemas.microsoft.com/office/drawing/2014/main" id="{54261E45-E312-E823-F3BA-4443B4DDD8A2}"/>
                  </a:ext>
                </a:extLst>
              </p:cNvPr>
              <p:cNvGrpSpPr/>
              <p:nvPr/>
            </p:nvGrpSpPr>
            <p:grpSpPr bwMode="auto">
              <a:xfrm>
                <a:off x="7268651" y="3603754"/>
                <a:ext cx="87045" cy="58192"/>
                <a:chOff x="3601642" y="2555787"/>
                <a:chExt cx="43644" cy="43644"/>
              </a:xfrm>
            </p:grpSpPr>
            <p:sp>
              <p:nvSpPr>
                <p:cNvPr id="201" name="Freeform: Shape 200">
                  <a:extLst>
                    <a:ext uri="{FF2B5EF4-FFF2-40B4-BE49-F238E27FC236}">
                      <a16:creationId xmlns:a16="http://schemas.microsoft.com/office/drawing/2014/main" id="{9FF9C9E7-1893-B3CC-80A8-2083B800AF6B}"/>
                    </a:ext>
                  </a:extLst>
                </p:cNvPr>
                <p:cNvSpPr/>
                <p:nvPr/>
              </p:nvSpPr>
              <p:spPr bwMode="auto">
                <a:xfrm>
                  <a:off x="3601642" y="2577673"/>
                  <a:ext cx="43644" cy="12724"/>
                </a:xfrm>
                <a:custGeom>
                  <a:avLst/>
                  <a:gdLst>
                    <a:gd name="connsiteX0" fmla="*/ 0 w 43644"/>
                    <a:gd name="connsiteY0" fmla="*/ 0 h 12724"/>
                    <a:gd name="connsiteX1" fmla="*/ 43644 w 43644"/>
                    <a:gd name="connsiteY1" fmla="*/ 0 h 12724"/>
                  </a:gdLst>
                  <a:ahLst/>
                  <a:cxnLst>
                    <a:cxn ang="0">
                      <a:pos x="connsiteX0" y="connsiteY0"/>
                    </a:cxn>
                    <a:cxn ang="0">
                      <a:pos x="connsiteX1" y="connsiteY1"/>
                    </a:cxn>
                  </a:cxnLst>
                  <a:rect l="l" t="t" r="r" b="b"/>
                  <a:pathLst>
                    <a:path w="43644" h="12724" extrusionOk="0">
                      <a:moveTo>
                        <a:pt x="0" y="0"/>
                      </a:moveTo>
                      <a:lnTo>
                        <a:pt x="43644" y="0"/>
                      </a:lnTo>
                    </a:path>
                  </a:pathLst>
                </a:custGeom>
                <a:grpFill/>
                <a:ln w="28575" cap="flat">
                  <a:solidFill>
                    <a:schemeClr val="accent1"/>
                  </a:solid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1A1918"/>
                    </a:solidFill>
                    <a:effectLst/>
                    <a:uLnTx/>
                    <a:uFillTx/>
                    <a:latin typeface="+mn-lt"/>
                    <a:cs typeface="Arial"/>
                  </a:endParaRPr>
                </a:p>
              </p:txBody>
            </p:sp>
            <p:sp>
              <p:nvSpPr>
                <p:cNvPr id="202" name="Freeform: Shape 201">
                  <a:extLst>
                    <a:ext uri="{FF2B5EF4-FFF2-40B4-BE49-F238E27FC236}">
                      <a16:creationId xmlns:a16="http://schemas.microsoft.com/office/drawing/2014/main" id="{E140D8A5-4E7A-889D-B7FE-901600789834}"/>
                    </a:ext>
                  </a:extLst>
                </p:cNvPr>
                <p:cNvSpPr/>
                <p:nvPr/>
              </p:nvSpPr>
              <p:spPr bwMode="auto">
                <a:xfrm>
                  <a:off x="3623401" y="2555787"/>
                  <a:ext cx="12724" cy="43644"/>
                </a:xfrm>
                <a:custGeom>
                  <a:avLst/>
                  <a:gdLst>
                    <a:gd name="connsiteX0" fmla="*/ 0 w 12724"/>
                    <a:gd name="connsiteY0" fmla="*/ 43644 h 43644"/>
                    <a:gd name="connsiteX1" fmla="*/ 0 w 12724"/>
                    <a:gd name="connsiteY1" fmla="*/ 0 h 43644"/>
                  </a:gdLst>
                  <a:ahLst/>
                  <a:cxnLst>
                    <a:cxn ang="0">
                      <a:pos x="connsiteX0" y="connsiteY0"/>
                    </a:cxn>
                    <a:cxn ang="0">
                      <a:pos x="connsiteX1" y="connsiteY1"/>
                    </a:cxn>
                  </a:cxnLst>
                  <a:rect l="l" t="t" r="r" b="b"/>
                  <a:pathLst>
                    <a:path w="12724" h="43644" extrusionOk="0">
                      <a:moveTo>
                        <a:pt x="0" y="43644"/>
                      </a:moveTo>
                      <a:lnTo>
                        <a:pt x="0" y="0"/>
                      </a:lnTo>
                    </a:path>
                  </a:pathLst>
                </a:custGeom>
                <a:grpFill/>
                <a:ln w="28575" cap="flat">
                  <a:solidFill>
                    <a:schemeClr val="accent1"/>
                  </a:solid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1A1918"/>
                    </a:solidFill>
                    <a:effectLst/>
                    <a:uLnTx/>
                    <a:uFillTx/>
                    <a:latin typeface="+mn-lt"/>
                    <a:cs typeface="Arial"/>
                  </a:endParaRPr>
                </a:p>
              </p:txBody>
            </p:sp>
          </p:grpSp>
          <p:grpSp>
            <p:nvGrpSpPr>
              <p:cNvPr id="77" name="Graphic 40">
                <a:extLst>
                  <a:ext uri="{FF2B5EF4-FFF2-40B4-BE49-F238E27FC236}">
                    <a16:creationId xmlns:a16="http://schemas.microsoft.com/office/drawing/2014/main" id="{981A3835-84D4-8CAE-3487-5766F483774E}"/>
                  </a:ext>
                </a:extLst>
              </p:cNvPr>
              <p:cNvGrpSpPr/>
              <p:nvPr/>
            </p:nvGrpSpPr>
            <p:grpSpPr bwMode="auto">
              <a:xfrm>
                <a:off x="7250124" y="3603754"/>
                <a:ext cx="86792" cy="58192"/>
                <a:chOff x="3592353" y="2555787"/>
                <a:chExt cx="43517" cy="43644"/>
              </a:xfrm>
            </p:grpSpPr>
            <p:sp>
              <p:nvSpPr>
                <p:cNvPr id="199" name="Freeform: Shape 198">
                  <a:extLst>
                    <a:ext uri="{FF2B5EF4-FFF2-40B4-BE49-F238E27FC236}">
                      <a16:creationId xmlns:a16="http://schemas.microsoft.com/office/drawing/2014/main" id="{CFA52356-0A75-1D32-3985-2647FE1F3E40}"/>
                    </a:ext>
                  </a:extLst>
                </p:cNvPr>
                <p:cNvSpPr/>
                <p:nvPr/>
              </p:nvSpPr>
              <p:spPr bwMode="auto">
                <a:xfrm>
                  <a:off x="3592353" y="2577673"/>
                  <a:ext cx="43517" cy="12724"/>
                </a:xfrm>
                <a:custGeom>
                  <a:avLst/>
                  <a:gdLst>
                    <a:gd name="connsiteX0" fmla="*/ 0 w 43517"/>
                    <a:gd name="connsiteY0" fmla="*/ 0 h 12724"/>
                    <a:gd name="connsiteX1" fmla="*/ 43517 w 43517"/>
                    <a:gd name="connsiteY1" fmla="*/ 0 h 12724"/>
                  </a:gdLst>
                  <a:ahLst/>
                  <a:cxnLst>
                    <a:cxn ang="0">
                      <a:pos x="connsiteX0" y="connsiteY0"/>
                    </a:cxn>
                    <a:cxn ang="0">
                      <a:pos x="connsiteX1" y="connsiteY1"/>
                    </a:cxn>
                  </a:cxnLst>
                  <a:rect l="l" t="t" r="r" b="b"/>
                  <a:pathLst>
                    <a:path w="43517" h="12724" extrusionOk="0">
                      <a:moveTo>
                        <a:pt x="0" y="0"/>
                      </a:moveTo>
                      <a:lnTo>
                        <a:pt x="43517" y="0"/>
                      </a:lnTo>
                    </a:path>
                  </a:pathLst>
                </a:custGeom>
                <a:grpFill/>
                <a:ln w="28575" cap="flat">
                  <a:solidFill>
                    <a:schemeClr val="accent1"/>
                  </a:solid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1A1918"/>
                    </a:solidFill>
                    <a:effectLst/>
                    <a:uLnTx/>
                    <a:uFillTx/>
                    <a:latin typeface="+mn-lt"/>
                    <a:cs typeface="Arial"/>
                  </a:endParaRPr>
                </a:p>
              </p:txBody>
            </p:sp>
            <p:sp>
              <p:nvSpPr>
                <p:cNvPr id="200" name="Freeform: Shape 199">
                  <a:extLst>
                    <a:ext uri="{FF2B5EF4-FFF2-40B4-BE49-F238E27FC236}">
                      <a16:creationId xmlns:a16="http://schemas.microsoft.com/office/drawing/2014/main" id="{ADDCF1F7-A050-2A11-51A6-12AB846EB041}"/>
                    </a:ext>
                  </a:extLst>
                </p:cNvPr>
                <p:cNvSpPr/>
                <p:nvPr/>
              </p:nvSpPr>
              <p:spPr bwMode="auto">
                <a:xfrm>
                  <a:off x="3614112" y="2555787"/>
                  <a:ext cx="12724" cy="43644"/>
                </a:xfrm>
                <a:custGeom>
                  <a:avLst/>
                  <a:gdLst>
                    <a:gd name="connsiteX0" fmla="*/ 0 w 12724"/>
                    <a:gd name="connsiteY0" fmla="*/ 43644 h 43644"/>
                    <a:gd name="connsiteX1" fmla="*/ 0 w 12724"/>
                    <a:gd name="connsiteY1" fmla="*/ 0 h 43644"/>
                  </a:gdLst>
                  <a:ahLst/>
                  <a:cxnLst>
                    <a:cxn ang="0">
                      <a:pos x="connsiteX0" y="connsiteY0"/>
                    </a:cxn>
                    <a:cxn ang="0">
                      <a:pos x="connsiteX1" y="connsiteY1"/>
                    </a:cxn>
                  </a:cxnLst>
                  <a:rect l="l" t="t" r="r" b="b"/>
                  <a:pathLst>
                    <a:path w="12724" h="43644" extrusionOk="0">
                      <a:moveTo>
                        <a:pt x="0" y="43644"/>
                      </a:moveTo>
                      <a:lnTo>
                        <a:pt x="0" y="0"/>
                      </a:lnTo>
                    </a:path>
                  </a:pathLst>
                </a:custGeom>
                <a:grpFill/>
                <a:ln w="28575" cap="flat">
                  <a:solidFill>
                    <a:schemeClr val="accent1"/>
                  </a:solid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1A1918"/>
                    </a:solidFill>
                    <a:effectLst/>
                    <a:uLnTx/>
                    <a:uFillTx/>
                    <a:latin typeface="+mn-lt"/>
                    <a:cs typeface="Arial"/>
                  </a:endParaRPr>
                </a:p>
              </p:txBody>
            </p:sp>
          </p:grpSp>
          <p:grpSp>
            <p:nvGrpSpPr>
              <p:cNvPr id="78" name="Graphic 40">
                <a:extLst>
                  <a:ext uri="{FF2B5EF4-FFF2-40B4-BE49-F238E27FC236}">
                    <a16:creationId xmlns:a16="http://schemas.microsoft.com/office/drawing/2014/main" id="{397B631C-B9B2-8F6A-5E13-00C56E62D205}"/>
                  </a:ext>
                </a:extLst>
              </p:cNvPr>
              <p:cNvGrpSpPr/>
              <p:nvPr/>
            </p:nvGrpSpPr>
            <p:grpSpPr bwMode="auto">
              <a:xfrm>
                <a:off x="7241496" y="3603754"/>
                <a:ext cx="87045" cy="58192"/>
                <a:chOff x="3588027" y="2555787"/>
                <a:chExt cx="43644" cy="43644"/>
              </a:xfrm>
            </p:grpSpPr>
            <p:sp>
              <p:nvSpPr>
                <p:cNvPr id="197" name="Freeform: Shape 196">
                  <a:extLst>
                    <a:ext uri="{FF2B5EF4-FFF2-40B4-BE49-F238E27FC236}">
                      <a16:creationId xmlns:a16="http://schemas.microsoft.com/office/drawing/2014/main" id="{929F865A-C781-0996-25F2-86A52338D17C}"/>
                    </a:ext>
                  </a:extLst>
                </p:cNvPr>
                <p:cNvSpPr/>
                <p:nvPr/>
              </p:nvSpPr>
              <p:spPr bwMode="auto">
                <a:xfrm>
                  <a:off x="3588027" y="2577673"/>
                  <a:ext cx="43644" cy="12724"/>
                </a:xfrm>
                <a:custGeom>
                  <a:avLst/>
                  <a:gdLst>
                    <a:gd name="connsiteX0" fmla="*/ 0 w 43644"/>
                    <a:gd name="connsiteY0" fmla="*/ 0 h 12724"/>
                    <a:gd name="connsiteX1" fmla="*/ 43644 w 43644"/>
                    <a:gd name="connsiteY1" fmla="*/ 0 h 12724"/>
                  </a:gdLst>
                  <a:ahLst/>
                  <a:cxnLst>
                    <a:cxn ang="0">
                      <a:pos x="connsiteX0" y="connsiteY0"/>
                    </a:cxn>
                    <a:cxn ang="0">
                      <a:pos x="connsiteX1" y="connsiteY1"/>
                    </a:cxn>
                  </a:cxnLst>
                  <a:rect l="l" t="t" r="r" b="b"/>
                  <a:pathLst>
                    <a:path w="43644" h="12724" extrusionOk="0">
                      <a:moveTo>
                        <a:pt x="0" y="0"/>
                      </a:moveTo>
                      <a:lnTo>
                        <a:pt x="43644" y="0"/>
                      </a:lnTo>
                    </a:path>
                  </a:pathLst>
                </a:custGeom>
                <a:grpFill/>
                <a:ln w="28575" cap="flat">
                  <a:solidFill>
                    <a:schemeClr val="accent1"/>
                  </a:solid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1A1918"/>
                    </a:solidFill>
                    <a:effectLst/>
                    <a:uLnTx/>
                    <a:uFillTx/>
                    <a:latin typeface="+mn-lt"/>
                    <a:cs typeface="Arial"/>
                  </a:endParaRPr>
                </a:p>
              </p:txBody>
            </p:sp>
            <p:sp>
              <p:nvSpPr>
                <p:cNvPr id="198" name="Freeform: Shape 197">
                  <a:extLst>
                    <a:ext uri="{FF2B5EF4-FFF2-40B4-BE49-F238E27FC236}">
                      <a16:creationId xmlns:a16="http://schemas.microsoft.com/office/drawing/2014/main" id="{511D0DBC-99CA-BA2E-825B-FDD17A41FFC8}"/>
                    </a:ext>
                  </a:extLst>
                </p:cNvPr>
                <p:cNvSpPr/>
                <p:nvPr/>
              </p:nvSpPr>
              <p:spPr bwMode="auto">
                <a:xfrm>
                  <a:off x="3609913" y="2555787"/>
                  <a:ext cx="12724" cy="43644"/>
                </a:xfrm>
                <a:custGeom>
                  <a:avLst/>
                  <a:gdLst>
                    <a:gd name="connsiteX0" fmla="*/ 0 w 12724"/>
                    <a:gd name="connsiteY0" fmla="*/ 43644 h 43644"/>
                    <a:gd name="connsiteX1" fmla="*/ 0 w 12724"/>
                    <a:gd name="connsiteY1" fmla="*/ 0 h 43644"/>
                  </a:gdLst>
                  <a:ahLst/>
                  <a:cxnLst>
                    <a:cxn ang="0">
                      <a:pos x="connsiteX0" y="connsiteY0"/>
                    </a:cxn>
                    <a:cxn ang="0">
                      <a:pos x="connsiteX1" y="connsiteY1"/>
                    </a:cxn>
                  </a:cxnLst>
                  <a:rect l="l" t="t" r="r" b="b"/>
                  <a:pathLst>
                    <a:path w="12724" h="43644" extrusionOk="0">
                      <a:moveTo>
                        <a:pt x="0" y="43644"/>
                      </a:moveTo>
                      <a:lnTo>
                        <a:pt x="0" y="0"/>
                      </a:lnTo>
                    </a:path>
                  </a:pathLst>
                </a:custGeom>
                <a:grpFill/>
                <a:ln w="28575" cap="flat">
                  <a:solidFill>
                    <a:schemeClr val="accent1"/>
                  </a:solid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1A1918"/>
                    </a:solidFill>
                    <a:effectLst/>
                    <a:uLnTx/>
                    <a:uFillTx/>
                    <a:latin typeface="+mn-lt"/>
                    <a:cs typeface="Arial"/>
                  </a:endParaRPr>
                </a:p>
              </p:txBody>
            </p:sp>
          </p:grpSp>
          <p:grpSp>
            <p:nvGrpSpPr>
              <p:cNvPr id="79" name="Graphic 40">
                <a:extLst>
                  <a:ext uri="{FF2B5EF4-FFF2-40B4-BE49-F238E27FC236}">
                    <a16:creationId xmlns:a16="http://schemas.microsoft.com/office/drawing/2014/main" id="{CB677384-F838-B07D-43C8-1B18F1881762}"/>
                  </a:ext>
                </a:extLst>
              </p:cNvPr>
              <p:cNvGrpSpPr/>
              <p:nvPr/>
            </p:nvGrpSpPr>
            <p:grpSpPr bwMode="auto">
              <a:xfrm>
                <a:off x="7257992" y="3603754"/>
                <a:ext cx="87045" cy="58192"/>
                <a:chOff x="3596298" y="2555787"/>
                <a:chExt cx="43644" cy="43644"/>
              </a:xfrm>
            </p:grpSpPr>
            <p:sp>
              <p:nvSpPr>
                <p:cNvPr id="195" name="Freeform: Shape 194">
                  <a:extLst>
                    <a:ext uri="{FF2B5EF4-FFF2-40B4-BE49-F238E27FC236}">
                      <a16:creationId xmlns:a16="http://schemas.microsoft.com/office/drawing/2014/main" id="{5CD3242A-864F-94CD-BBF8-89E239C4677B}"/>
                    </a:ext>
                  </a:extLst>
                </p:cNvPr>
                <p:cNvSpPr/>
                <p:nvPr/>
              </p:nvSpPr>
              <p:spPr bwMode="auto">
                <a:xfrm>
                  <a:off x="3596298" y="2577673"/>
                  <a:ext cx="43644" cy="12724"/>
                </a:xfrm>
                <a:custGeom>
                  <a:avLst/>
                  <a:gdLst>
                    <a:gd name="connsiteX0" fmla="*/ 0 w 43644"/>
                    <a:gd name="connsiteY0" fmla="*/ 0 h 12724"/>
                    <a:gd name="connsiteX1" fmla="*/ 43644 w 43644"/>
                    <a:gd name="connsiteY1" fmla="*/ 0 h 12724"/>
                  </a:gdLst>
                  <a:ahLst/>
                  <a:cxnLst>
                    <a:cxn ang="0">
                      <a:pos x="connsiteX0" y="connsiteY0"/>
                    </a:cxn>
                    <a:cxn ang="0">
                      <a:pos x="connsiteX1" y="connsiteY1"/>
                    </a:cxn>
                  </a:cxnLst>
                  <a:rect l="l" t="t" r="r" b="b"/>
                  <a:pathLst>
                    <a:path w="43644" h="12724" extrusionOk="0">
                      <a:moveTo>
                        <a:pt x="0" y="0"/>
                      </a:moveTo>
                      <a:lnTo>
                        <a:pt x="43644" y="0"/>
                      </a:lnTo>
                    </a:path>
                  </a:pathLst>
                </a:custGeom>
                <a:grpFill/>
                <a:ln w="28575" cap="flat">
                  <a:solidFill>
                    <a:schemeClr val="accent1"/>
                  </a:solid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1A1918"/>
                    </a:solidFill>
                    <a:effectLst/>
                    <a:uLnTx/>
                    <a:uFillTx/>
                    <a:latin typeface="+mn-lt"/>
                    <a:cs typeface="Arial"/>
                  </a:endParaRPr>
                </a:p>
              </p:txBody>
            </p:sp>
            <p:sp>
              <p:nvSpPr>
                <p:cNvPr id="196" name="Freeform: Shape 195">
                  <a:extLst>
                    <a:ext uri="{FF2B5EF4-FFF2-40B4-BE49-F238E27FC236}">
                      <a16:creationId xmlns:a16="http://schemas.microsoft.com/office/drawing/2014/main" id="{DE981D7F-2CE4-E7C8-4FA5-5121587A7D80}"/>
                    </a:ext>
                  </a:extLst>
                </p:cNvPr>
                <p:cNvSpPr/>
                <p:nvPr/>
              </p:nvSpPr>
              <p:spPr bwMode="auto">
                <a:xfrm>
                  <a:off x="3618184" y="2555787"/>
                  <a:ext cx="12724" cy="43644"/>
                </a:xfrm>
                <a:custGeom>
                  <a:avLst/>
                  <a:gdLst>
                    <a:gd name="connsiteX0" fmla="*/ 0 w 12724"/>
                    <a:gd name="connsiteY0" fmla="*/ 43644 h 43644"/>
                    <a:gd name="connsiteX1" fmla="*/ 0 w 12724"/>
                    <a:gd name="connsiteY1" fmla="*/ 0 h 43644"/>
                  </a:gdLst>
                  <a:ahLst/>
                  <a:cxnLst>
                    <a:cxn ang="0">
                      <a:pos x="connsiteX0" y="connsiteY0"/>
                    </a:cxn>
                    <a:cxn ang="0">
                      <a:pos x="connsiteX1" y="connsiteY1"/>
                    </a:cxn>
                  </a:cxnLst>
                  <a:rect l="l" t="t" r="r" b="b"/>
                  <a:pathLst>
                    <a:path w="12724" h="43644" extrusionOk="0">
                      <a:moveTo>
                        <a:pt x="0" y="43644"/>
                      </a:moveTo>
                      <a:lnTo>
                        <a:pt x="0" y="0"/>
                      </a:lnTo>
                    </a:path>
                  </a:pathLst>
                </a:custGeom>
                <a:grpFill/>
                <a:ln w="28575" cap="flat">
                  <a:solidFill>
                    <a:schemeClr val="accent1"/>
                  </a:solid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1A1918"/>
                    </a:solidFill>
                    <a:effectLst/>
                    <a:uLnTx/>
                    <a:uFillTx/>
                    <a:latin typeface="+mn-lt"/>
                    <a:cs typeface="Arial"/>
                  </a:endParaRPr>
                </a:p>
              </p:txBody>
            </p:sp>
          </p:grpSp>
          <p:grpSp>
            <p:nvGrpSpPr>
              <p:cNvPr id="80" name="Graphic 40">
                <a:extLst>
                  <a:ext uri="{FF2B5EF4-FFF2-40B4-BE49-F238E27FC236}">
                    <a16:creationId xmlns:a16="http://schemas.microsoft.com/office/drawing/2014/main" id="{B23345AD-69B5-A52E-8327-A2820F24A992}"/>
                  </a:ext>
                </a:extLst>
              </p:cNvPr>
              <p:cNvGrpSpPr/>
              <p:nvPr/>
            </p:nvGrpSpPr>
            <p:grpSpPr bwMode="auto">
              <a:xfrm>
                <a:off x="7202923" y="3603754"/>
                <a:ext cx="86792" cy="58192"/>
                <a:chOff x="3568686" y="2555787"/>
                <a:chExt cx="43517" cy="43644"/>
              </a:xfrm>
            </p:grpSpPr>
            <p:sp>
              <p:nvSpPr>
                <p:cNvPr id="193" name="Freeform: Shape 192">
                  <a:extLst>
                    <a:ext uri="{FF2B5EF4-FFF2-40B4-BE49-F238E27FC236}">
                      <a16:creationId xmlns:a16="http://schemas.microsoft.com/office/drawing/2014/main" id="{69306DFC-B45E-48A9-2DE0-A42A72DCCECE}"/>
                    </a:ext>
                  </a:extLst>
                </p:cNvPr>
                <p:cNvSpPr/>
                <p:nvPr/>
              </p:nvSpPr>
              <p:spPr bwMode="auto">
                <a:xfrm>
                  <a:off x="3568686" y="2577673"/>
                  <a:ext cx="43517" cy="12724"/>
                </a:xfrm>
                <a:custGeom>
                  <a:avLst/>
                  <a:gdLst>
                    <a:gd name="connsiteX0" fmla="*/ 0 w 43517"/>
                    <a:gd name="connsiteY0" fmla="*/ 0 h 12724"/>
                    <a:gd name="connsiteX1" fmla="*/ 43517 w 43517"/>
                    <a:gd name="connsiteY1" fmla="*/ 0 h 12724"/>
                  </a:gdLst>
                  <a:ahLst/>
                  <a:cxnLst>
                    <a:cxn ang="0">
                      <a:pos x="connsiteX0" y="connsiteY0"/>
                    </a:cxn>
                    <a:cxn ang="0">
                      <a:pos x="connsiteX1" y="connsiteY1"/>
                    </a:cxn>
                  </a:cxnLst>
                  <a:rect l="l" t="t" r="r" b="b"/>
                  <a:pathLst>
                    <a:path w="43517" h="12724" extrusionOk="0">
                      <a:moveTo>
                        <a:pt x="0" y="0"/>
                      </a:moveTo>
                      <a:lnTo>
                        <a:pt x="43517" y="0"/>
                      </a:lnTo>
                    </a:path>
                  </a:pathLst>
                </a:custGeom>
                <a:grpFill/>
                <a:ln w="28575" cap="flat">
                  <a:solidFill>
                    <a:schemeClr val="accent1"/>
                  </a:solid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1A1918"/>
                    </a:solidFill>
                    <a:effectLst/>
                    <a:uLnTx/>
                    <a:uFillTx/>
                    <a:latin typeface="+mn-lt"/>
                    <a:cs typeface="Arial"/>
                  </a:endParaRPr>
                </a:p>
              </p:txBody>
            </p:sp>
            <p:sp>
              <p:nvSpPr>
                <p:cNvPr id="194" name="Freeform: Shape 193">
                  <a:extLst>
                    <a:ext uri="{FF2B5EF4-FFF2-40B4-BE49-F238E27FC236}">
                      <a16:creationId xmlns:a16="http://schemas.microsoft.com/office/drawing/2014/main" id="{EB71A988-6D63-8B37-A8E4-E7A077A69AFF}"/>
                    </a:ext>
                  </a:extLst>
                </p:cNvPr>
                <p:cNvSpPr/>
                <p:nvPr/>
              </p:nvSpPr>
              <p:spPr bwMode="auto">
                <a:xfrm>
                  <a:off x="3590445" y="2555787"/>
                  <a:ext cx="12724" cy="43644"/>
                </a:xfrm>
                <a:custGeom>
                  <a:avLst/>
                  <a:gdLst>
                    <a:gd name="connsiteX0" fmla="*/ 0 w 12724"/>
                    <a:gd name="connsiteY0" fmla="*/ 43644 h 43644"/>
                    <a:gd name="connsiteX1" fmla="*/ 0 w 12724"/>
                    <a:gd name="connsiteY1" fmla="*/ 0 h 43644"/>
                  </a:gdLst>
                  <a:ahLst/>
                  <a:cxnLst>
                    <a:cxn ang="0">
                      <a:pos x="connsiteX0" y="connsiteY0"/>
                    </a:cxn>
                    <a:cxn ang="0">
                      <a:pos x="connsiteX1" y="connsiteY1"/>
                    </a:cxn>
                  </a:cxnLst>
                  <a:rect l="l" t="t" r="r" b="b"/>
                  <a:pathLst>
                    <a:path w="12724" h="43644" extrusionOk="0">
                      <a:moveTo>
                        <a:pt x="0" y="43644"/>
                      </a:moveTo>
                      <a:lnTo>
                        <a:pt x="0" y="0"/>
                      </a:lnTo>
                    </a:path>
                  </a:pathLst>
                </a:custGeom>
                <a:grpFill/>
                <a:ln w="28575" cap="flat">
                  <a:solidFill>
                    <a:schemeClr val="accent1"/>
                  </a:solid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1A1918"/>
                    </a:solidFill>
                    <a:effectLst/>
                    <a:uLnTx/>
                    <a:uFillTx/>
                    <a:latin typeface="+mn-lt"/>
                    <a:cs typeface="Arial"/>
                  </a:endParaRPr>
                </a:p>
              </p:txBody>
            </p:sp>
          </p:grpSp>
          <p:grpSp>
            <p:nvGrpSpPr>
              <p:cNvPr id="81" name="Graphic 40">
                <a:extLst>
                  <a:ext uri="{FF2B5EF4-FFF2-40B4-BE49-F238E27FC236}">
                    <a16:creationId xmlns:a16="http://schemas.microsoft.com/office/drawing/2014/main" id="{F72F11BF-0060-5A97-D022-114053A40406}"/>
                  </a:ext>
                </a:extLst>
              </p:cNvPr>
              <p:cNvGrpSpPr/>
              <p:nvPr/>
            </p:nvGrpSpPr>
            <p:grpSpPr bwMode="auto">
              <a:xfrm>
                <a:off x="7164095" y="3603754"/>
                <a:ext cx="86792" cy="58192"/>
                <a:chOff x="3549218" y="2555787"/>
                <a:chExt cx="43517" cy="43644"/>
              </a:xfrm>
            </p:grpSpPr>
            <p:sp>
              <p:nvSpPr>
                <p:cNvPr id="191" name="Freeform: Shape 190">
                  <a:extLst>
                    <a:ext uri="{FF2B5EF4-FFF2-40B4-BE49-F238E27FC236}">
                      <a16:creationId xmlns:a16="http://schemas.microsoft.com/office/drawing/2014/main" id="{D41E8E7D-13EF-0A77-6898-4D7BA21B89A7}"/>
                    </a:ext>
                  </a:extLst>
                </p:cNvPr>
                <p:cNvSpPr/>
                <p:nvPr/>
              </p:nvSpPr>
              <p:spPr bwMode="auto">
                <a:xfrm>
                  <a:off x="3549218" y="2577673"/>
                  <a:ext cx="43517" cy="12724"/>
                </a:xfrm>
                <a:custGeom>
                  <a:avLst/>
                  <a:gdLst>
                    <a:gd name="connsiteX0" fmla="*/ 0 w 43517"/>
                    <a:gd name="connsiteY0" fmla="*/ 0 h 12724"/>
                    <a:gd name="connsiteX1" fmla="*/ 43517 w 43517"/>
                    <a:gd name="connsiteY1" fmla="*/ 0 h 12724"/>
                  </a:gdLst>
                  <a:ahLst/>
                  <a:cxnLst>
                    <a:cxn ang="0">
                      <a:pos x="connsiteX0" y="connsiteY0"/>
                    </a:cxn>
                    <a:cxn ang="0">
                      <a:pos x="connsiteX1" y="connsiteY1"/>
                    </a:cxn>
                  </a:cxnLst>
                  <a:rect l="l" t="t" r="r" b="b"/>
                  <a:pathLst>
                    <a:path w="43517" h="12724" extrusionOk="0">
                      <a:moveTo>
                        <a:pt x="0" y="0"/>
                      </a:moveTo>
                      <a:lnTo>
                        <a:pt x="43517" y="0"/>
                      </a:lnTo>
                    </a:path>
                  </a:pathLst>
                </a:custGeom>
                <a:grpFill/>
                <a:ln w="28575" cap="flat">
                  <a:solidFill>
                    <a:schemeClr val="accent1"/>
                  </a:solid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1A1918"/>
                    </a:solidFill>
                    <a:effectLst/>
                    <a:uLnTx/>
                    <a:uFillTx/>
                    <a:latin typeface="+mn-lt"/>
                    <a:cs typeface="Arial"/>
                  </a:endParaRPr>
                </a:p>
              </p:txBody>
            </p:sp>
            <p:sp>
              <p:nvSpPr>
                <p:cNvPr id="192" name="Freeform: Shape 191">
                  <a:extLst>
                    <a:ext uri="{FF2B5EF4-FFF2-40B4-BE49-F238E27FC236}">
                      <a16:creationId xmlns:a16="http://schemas.microsoft.com/office/drawing/2014/main" id="{A01A7BCD-D3D3-BA78-53E3-0A237CB4D4A2}"/>
                    </a:ext>
                  </a:extLst>
                </p:cNvPr>
                <p:cNvSpPr/>
                <p:nvPr/>
              </p:nvSpPr>
              <p:spPr bwMode="auto">
                <a:xfrm>
                  <a:off x="3570976" y="2555787"/>
                  <a:ext cx="12724" cy="43644"/>
                </a:xfrm>
                <a:custGeom>
                  <a:avLst/>
                  <a:gdLst>
                    <a:gd name="connsiteX0" fmla="*/ 0 w 12724"/>
                    <a:gd name="connsiteY0" fmla="*/ 43644 h 43644"/>
                    <a:gd name="connsiteX1" fmla="*/ 0 w 12724"/>
                    <a:gd name="connsiteY1" fmla="*/ 0 h 43644"/>
                  </a:gdLst>
                  <a:ahLst/>
                  <a:cxnLst>
                    <a:cxn ang="0">
                      <a:pos x="connsiteX0" y="connsiteY0"/>
                    </a:cxn>
                    <a:cxn ang="0">
                      <a:pos x="connsiteX1" y="connsiteY1"/>
                    </a:cxn>
                  </a:cxnLst>
                  <a:rect l="l" t="t" r="r" b="b"/>
                  <a:pathLst>
                    <a:path w="12724" h="43644" extrusionOk="0">
                      <a:moveTo>
                        <a:pt x="0" y="43644"/>
                      </a:moveTo>
                      <a:lnTo>
                        <a:pt x="0" y="0"/>
                      </a:lnTo>
                    </a:path>
                  </a:pathLst>
                </a:custGeom>
                <a:grpFill/>
                <a:ln w="28575" cap="flat">
                  <a:solidFill>
                    <a:schemeClr val="accent1"/>
                  </a:solid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1A1918"/>
                    </a:solidFill>
                    <a:effectLst/>
                    <a:uLnTx/>
                    <a:uFillTx/>
                    <a:latin typeface="+mn-lt"/>
                    <a:cs typeface="Arial"/>
                  </a:endParaRPr>
                </a:p>
              </p:txBody>
            </p:sp>
          </p:grpSp>
          <p:grpSp>
            <p:nvGrpSpPr>
              <p:cNvPr id="82" name="Graphic 40">
                <a:extLst>
                  <a:ext uri="{FF2B5EF4-FFF2-40B4-BE49-F238E27FC236}">
                    <a16:creationId xmlns:a16="http://schemas.microsoft.com/office/drawing/2014/main" id="{8921AB46-4027-6D17-CA0A-BB79B9E01B93}"/>
                  </a:ext>
                </a:extLst>
              </p:cNvPr>
              <p:cNvGrpSpPr/>
              <p:nvPr/>
            </p:nvGrpSpPr>
            <p:grpSpPr bwMode="auto">
              <a:xfrm>
                <a:off x="7173484" y="3603754"/>
                <a:ext cx="87045" cy="58192"/>
                <a:chOff x="3553926" y="2555787"/>
                <a:chExt cx="43644" cy="43644"/>
              </a:xfrm>
            </p:grpSpPr>
            <p:sp>
              <p:nvSpPr>
                <p:cNvPr id="189" name="Freeform: Shape 188">
                  <a:extLst>
                    <a:ext uri="{FF2B5EF4-FFF2-40B4-BE49-F238E27FC236}">
                      <a16:creationId xmlns:a16="http://schemas.microsoft.com/office/drawing/2014/main" id="{A550FBB2-607B-5E0B-C213-DA13DCB672F0}"/>
                    </a:ext>
                  </a:extLst>
                </p:cNvPr>
                <p:cNvSpPr/>
                <p:nvPr/>
              </p:nvSpPr>
              <p:spPr bwMode="auto">
                <a:xfrm>
                  <a:off x="3553926" y="2577673"/>
                  <a:ext cx="43644" cy="12724"/>
                </a:xfrm>
                <a:custGeom>
                  <a:avLst/>
                  <a:gdLst>
                    <a:gd name="connsiteX0" fmla="*/ 0 w 43644"/>
                    <a:gd name="connsiteY0" fmla="*/ 0 h 12724"/>
                    <a:gd name="connsiteX1" fmla="*/ 43644 w 43644"/>
                    <a:gd name="connsiteY1" fmla="*/ 0 h 12724"/>
                  </a:gdLst>
                  <a:ahLst/>
                  <a:cxnLst>
                    <a:cxn ang="0">
                      <a:pos x="connsiteX0" y="connsiteY0"/>
                    </a:cxn>
                    <a:cxn ang="0">
                      <a:pos x="connsiteX1" y="connsiteY1"/>
                    </a:cxn>
                  </a:cxnLst>
                  <a:rect l="l" t="t" r="r" b="b"/>
                  <a:pathLst>
                    <a:path w="43644" h="12724" extrusionOk="0">
                      <a:moveTo>
                        <a:pt x="0" y="0"/>
                      </a:moveTo>
                      <a:lnTo>
                        <a:pt x="43644" y="0"/>
                      </a:lnTo>
                    </a:path>
                  </a:pathLst>
                </a:custGeom>
                <a:grpFill/>
                <a:ln w="28575" cap="flat">
                  <a:solidFill>
                    <a:schemeClr val="accent1"/>
                  </a:solid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1A1918"/>
                    </a:solidFill>
                    <a:effectLst/>
                    <a:uLnTx/>
                    <a:uFillTx/>
                    <a:latin typeface="+mn-lt"/>
                    <a:cs typeface="Arial"/>
                  </a:endParaRPr>
                </a:p>
              </p:txBody>
            </p:sp>
            <p:sp>
              <p:nvSpPr>
                <p:cNvPr id="190" name="Freeform: Shape 189">
                  <a:extLst>
                    <a:ext uri="{FF2B5EF4-FFF2-40B4-BE49-F238E27FC236}">
                      <a16:creationId xmlns:a16="http://schemas.microsoft.com/office/drawing/2014/main" id="{217CEA0C-566A-6111-6063-B19AF87D5613}"/>
                    </a:ext>
                  </a:extLst>
                </p:cNvPr>
                <p:cNvSpPr/>
                <p:nvPr/>
              </p:nvSpPr>
              <p:spPr bwMode="auto">
                <a:xfrm>
                  <a:off x="3575684" y="2555787"/>
                  <a:ext cx="12724" cy="43644"/>
                </a:xfrm>
                <a:custGeom>
                  <a:avLst/>
                  <a:gdLst>
                    <a:gd name="connsiteX0" fmla="*/ 0 w 12724"/>
                    <a:gd name="connsiteY0" fmla="*/ 43644 h 43644"/>
                    <a:gd name="connsiteX1" fmla="*/ 0 w 12724"/>
                    <a:gd name="connsiteY1" fmla="*/ 0 h 43644"/>
                  </a:gdLst>
                  <a:ahLst/>
                  <a:cxnLst>
                    <a:cxn ang="0">
                      <a:pos x="connsiteX0" y="connsiteY0"/>
                    </a:cxn>
                    <a:cxn ang="0">
                      <a:pos x="connsiteX1" y="connsiteY1"/>
                    </a:cxn>
                  </a:cxnLst>
                  <a:rect l="l" t="t" r="r" b="b"/>
                  <a:pathLst>
                    <a:path w="12724" h="43644" extrusionOk="0">
                      <a:moveTo>
                        <a:pt x="0" y="43644"/>
                      </a:moveTo>
                      <a:lnTo>
                        <a:pt x="0" y="0"/>
                      </a:lnTo>
                    </a:path>
                  </a:pathLst>
                </a:custGeom>
                <a:grpFill/>
                <a:ln w="28575" cap="flat">
                  <a:solidFill>
                    <a:schemeClr val="accent1"/>
                  </a:solid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1A1918"/>
                    </a:solidFill>
                    <a:effectLst/>
                    <a:uLnTx/>
                    <a:uFillTx/>
                    <a:latin typeface="+mn-lt"/>
                    <a:cs typeface="Arial"/>
                  </a:endParaRPr>
                </a:p>
              </p:txBody>
            </p:sp>
          </p:grpSp>
          <p:grpSp>
            <p:nvGrpSpPr>
              <p:cNvPr id="83" name="Graphic 40">
                <a:extLst>
                  <a:ext uri="{FF2B5EF4-FFF2-40B4-BE49-F238E27FC236}">
                    <a16:creationId xmlns:a16="http://schemas.microsoft.com/office/drawing/2014/main" id="{935E298C-E9FF-C857-EAE5-2DA34AA8FB34}"/>
                  </a:ext>
                </a:extLst>
              </p:cNvPr>
              <p:cNvGrpSpPr/>
              <p:nvPr/>
            </p:nvGrpSpPr>
            <p:grpSpPr bwMode="auto">
              <a:xfrm>
                <a:off x="7185667" y="3603754"/>
                <a:ext cx="86792" cy="58192"/>
                <a:chOff x="3560034" y="2555787"/>
                <a:chExt cx="43517" cy="43644"/>
              </a:xfrm>
            </p:grpSpPr>
            <p:sp>
              <p:nvSpPr>
                <p:cNvPr id="187" name="Freeform: Shape 186">
                  <a:extLst>
                    <a:ext uri="{FF2B5EF4-FFF2-40B4-BE49-F238E27FC236}">
                      <a16:creationId xmlns:a16="http://schemas.microsoft.com/office/drawing/2014/main" id="{68B47915-E7BD-9CDA-552A-0AFA1F4AD5CB}"/>
                    </a:ext>
                  </a:extLst>
                </p:cNvPr>
                <p:cNvSpPr/>
                <p:nvPr/>
              </p:nvSpPr>
              <p:spPr bwMode="auto">
                <a:xfrm>
                  <a:off x="3560034" y="2577673"/>
                  <a:ext cx="43517" cy="12724"/>
                </a:xfrm>
                <a:custGeom>
                  <a:avLst/>
                  <a:gdLst>
                    <a:gd name="connsiteX0" fmla="*/ 0 w 43517"/>
                    <a:gd name="connsiteY0" fmla="*/ 0 h 12724"/>
                    <a:gd name="connsiteX1" fmla="*/ 43517 w 43517"/>
                    <a:gd name="connsiteY1" fmla="*/ 0 h 12724"/>
                  </a:gdLst>
                  <a:ahLst/>
                  <a:cxnLst>
                    <a:cxn ang="0">
                      <a:pos x="connsiteX0" y="connsiteY0"/>
                    </a:cxn>
                    <a:cxn ang="0">
                      <a:pos x="connsiteX1" y="connsiteY1"/>
                    </a:cxn>
                  </a:cxnLst>
                  <a:rect l="l" t="t" r="r" b="b"/>
                  <a:pathLst>
                    <a:path w="43517" h="12724" extrusionOk="0">
                      <a:moveTo>
                        <a:pt x="0" y="0"/>
                      </a:moveTo>
                      <a:lnTo>
                        <a:pt x="43517" y="0"/>
                      </a:lnTo>
                    </a:path>
                  </a:pathLst>
                </a:custGeom>
                <a:grpFill/>
                <a:ln w="28575" cap="flat">
                  <a:solidFill>
                    <a:schemeClr val="accent1"/>
                  </a:solid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1A1918"/>
                    </a:solidFill>
                    <a:effectLst/>
                    <a:uLnTx/>
                    <a:uFillTx/>
                    <a:latin typeface="+mn-lt"/>
                    <a:cs typeface="Arial"/>
                  </a:endParaRPr>
                </a:p>
              </p:txBody>
            </p:sp>
            <p:sp>
              <p:nvSpPr>
                <p:cNvPr id="188" name="Freeform: Shape 187">
                  <a:extLst>
                    <a:ext uri="{FF2B5EF4-FFF2-40B4-BE49-F238E27FC236}">
                      <a16:creationId xmlns:a16="http://schemas.microsoft.com/office/drawing/2014/main" id="{20BB8247-FA3B-291C-02C9-0AA57B3DE0D5}"/>
                    </a:ext>
                  </a:extLst>
                </p:cNvPr>
                <p:cNvSpPr/>
                <p:nvPr/>
              </p:nvSpPr>
              <p:spPr bwMode="auto">
                <a:xfrm>
                  <a:off x="3581792" y="2555787"/>
                  <a:ext cx="12724" cy="43644"/>
                </a:xfrm>
                <a:custGeom>
                  <a:avLst/>
                  <a:gdLst>
                    <a:gd name="connsiteX0" fmla="*/ 0 w 12724"/>
                    <a:gd name="connsiteY0" fmla="*/ 43644 h 43644"/>
                    <a:gd name="connsiteX1" fmla="*/ 0 w 12724"/>
                    <a:gd name="connsiteY1" fmla="*/ 0 h 43644"/>
                  </a:gdLst>
                  <a:ahLst/>
                  <a:cxnLst>
                    <a:cxn ang="0">
                      <a:pos x="connsiteX0" y="connsiteY0"/>
                    </a:cxn>
                    <a:cxn ang="0">
                      <a:pos x="connsiteX1" y="connsiteY1"/>
                    </a:cxn>
                  </a:cxnLst>
                  <a:rect l="l" t="t" r="r" b="b"/>
                  <a:pathLst>
                    <a:path w="12724" h="43644" extrusionOk="0">
                      <a:moveTo>
                        <a:pt x="0" y="43644"/>
                      </a:moveTo>
                      <a:lnTo>
                        <a:pt x="0" y="0"/>
                      </a:lnTo>
                    </a:path>
                  </a:pathLst>
                </a:custGeom>
                <a:grpFill/>
                <a:ln w="28575" cap="flat">
                  <a:solidFill>
                    <a:schemeClr val="accent1"/>
                  </a:solid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1A1918"/>
                    </a:solidFill>
                    <a:effectLst/>
                    <a:uLnTx/>
                    <a:uFillTx/>
                    <a:latin typeface="+mn-lt"/>
                    <a:cs typeface="Arial"/>
                  </a:endParaRPr>
                </a:p>
              </p:txBody>
            </p:sp>
          </p:grpSp>
          <p:grpSp>
            <p:nvGrpSpPr>
              <p:cNvPr id="84" name="Graphic 40">
                <a:extLst>
                  <a:ext uri="{FF2B5EF4-FFF2-40B4-BE49-F238E27FC236}">
                    <a16:creationId xmlns:a16="http://schemas.microsoft.com/office/drawing/2014/main" id="{63BA967B-1907-D4C5-A323-6C61D130F0A6}"/>
                  </a:ext>
                </a:extLst>
              </p:cNvPr>
              <p:cNvGrpSpPr/>
              <p:nvPr/>
            </p:nvGrpSpPr>
            <p:grpSpPr bwMode="auto">
              <a:xfrm>
                <a:off x="7194801" y="3603754"/>
                <a:ext cx="87045" cy="58192"/>
                <a:chOff x="3564614" y="2555787"/>
                <a:chExt cx="43644" cy="43644"/>
              </a:xfrm>
            </p:grpSpPr>
            <p:sp>
              <p:nvSpPr>
                <p:cNvPr id="185" name="Freeform: Shape 184">
                  <a:extLst>
                    <a:ext uri="{FF2B5EF4-FFF2-40B4-BE49-F238E27FC236}">
                      <a16:creationId xmlns:a16="http://schemas.microsoft.com/office/drawing/2014/main" id="{6841B198-EC94-4C7B-73B8-4508B3B23233}"/>
                    </a:ext>
                  </a:extLst>
                </p:cNvPr>
                <p:cNvSpPr/>
                <p:nvPr/>
              </p:nvSpPr>
              <p:spPr bwMode="auto">
                <a:xfrm>
                  <a:off x="3564614" y="2577673"/>
                  <a:ext cx="43644" cy="12724"/>
                </a:xfrm>
                <a:custGeom>
                  <a:avLst/>
                  <a:gdLst>
                    <a:gd name="connsiteX0" fmla="*/ 0 w 43644"/>
                    <a:gd name="connsiteY0" fmla="*/ 0 h 12724"/>
                    <a:gd name="connsiteX1" fmla="*/ 43644 w 43644"/>
                    <a:gd name="connsiteY1" fmla="*/ 0 h 12724"/>
                  </a:gdLst>
                  <a:ahLst/>
                  <a:cxnLst>
                    <a:cxn ang="0">
                      <a:pos x="connsiteX0" y="connsiteY0"/>
                    </a:cxn>
                    <a:cxn ang="0">
                      <a:pos x="connsiteX1" y="connsiteY1"/>
                    </a:cxn>
                  </a:cxnLst>
                  <a:rect l="l" t="t" r="r" b="b"/>
                  <a:pathLst>
                    <a:path w="43644" h="12724" extrusionOk="0">
                      <a:moveTo>
                        <a:pt x="0" y="0"/>
                      </a:moveTo>
                      <a:lnTo>
                        <a:pt x="43644" y="0"/>
                      </a:lnTo>
                    </a:path>
                  </a:pathLst>
                </a:custGeom>
                <a:grpFill/>
                <a:ln w="28575" cap="flat">
                  <a:solidFill>
                    <a:schemeClr val="accent1"/>
                  </a:solid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1A1918"/>
                    </a:solidFill>
                    <a:effectLst/>
                    <a:uLnTx/>
                    <a:uFillTx/>
                    <a:latin typeface="+mn-lt"/>
                    <a:cs typeface="Arial"/>
                  </a:endParaRPr>
                </a:p>
              </p:txBody>
            </p:sp>
            <p:sp>
              <p:nvSpPr>
                <p:cNvPr id="186" name="Freeform: Shape 185">
                  <a:extLst>
                    <a:ext uri="{FF2B5EF4-FFF2-40B4-BE49-F238E27FC236}">
                      <a16:creationId xmlns:a16="http://schemas.microsoft.com/office/drawing/2014/main" id="{644AA580-6643-A51C-18D0-C910A0195F15}"/>
                    </a:ext>
                  </a:extLst>
                </p:cNvPr>
                <p:cNvSpPr/>
                <p:nvPr/>
              </p:nvSpPr>
              <p:spPr bwMode="auto">
                <a:xfrm>
                  <a:off x="3586373" y="2555787"/>
                  <a:ext cx="12724" cy="43644"/>
                </a:xfrm>
                <a:custGeom>
                  <a:avLst/>
                  <a:gdLst>
                    <a:gd name="connsiteX0" fmla="*/ 0 w 12724"/>
                    <a:gd name="connsiteY0" fmla="*/ 43644 h 43644"/>
                    <a:gd name="connsiteX1" fmla="*/ 0 w 12724"/>
                    <a:gd name="connsiteY1" fmla="*/ 0 h 43644"/>
                  </a:gdLst>
                  <a:ahLst/>
                  <a:cxnLst>
                    <a:cxn ang="0">
                      <a:pos x="connsiteX0" y="connsiteY0"/>
                    </a:cxn>
                    <a:cxn ang="0">
                      <a:pos x="connsiteX1" y="connsiteY1"/>
                    </a:cxn>
                  </a:cxnLst>
                  <a:rect l="l" t="t" r="r" b="b"/>
                  <a:pathLst>
                    <a:path w="12724" h="43644" extrusionOk="0">
                      <a:moveTo>
                        <a:pt x="0" y="43644"/>
                      </a:moveTo>
                      <a:lnTo>
                        <a:pt x="0" y="0"/>
                      </a:lnTo>
                    </a:path>
                  </a:pathLst>
                </a:custGeom>
                <a:grpFill/>
                <a:ln w="28575" cap="flat">
                  <a:solidFill>
                    <a:schemeClr val="accent1"/>
                  </a:solid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1A1918"/>
                    </a:solidFill>
                    <a:effectLst/>
                    <a:uLnTx/>
                    <a:uFillTx/>
                    <a:latin typeface="+mn-lt"/>
                    <a:cs typeface="Arial"/>
                  </a:endParaRPr>
                </a:p>
              </p:txBody>
            </p:sp>
          </p:grpSp>
          <p:grpSp>
            <p:nvGrpSpPr>
              <p:cNvPr id="85" name="Graphic 40">
                <a:extLst>
                  <a:ext uri="{FF2B5EF4-FFF2-40B4-BE49-F238E27FC236}">
                    <a16:creationId xmlns:a16="http://schemas.microsoft.com/office/drawing/2014/main" id="{BF93450E-6EC4-8F32-FDED-5C9743B62539}"/>
                  </a:ext>
                </a:extLst>
              </p:cNvPr>
              <p:cNvGrpSpPr/>
              <p:nvPr/>
            </p:nvGrpSpPr>
            <p:grpSpPr bwMode="auto">
              <a:xfrm>
                <a:off x="7087200" y="3603754"/>
                <a:ext cx="86792" cy="58192"/>
                <a:chOff x="3510663" y="2555787"/>
                <a:chExt cx="43517" cy="43644"/>
              </a:xfrm>
            </p:grpSpPr>
            <p:sp>
              <p:nvSpPr>
                <p:cNvPr id="183" name="Freeform: Shape 182">
                  <a:extLst>
                    <a:ext uri="{FF2B5EF4-FFF2-40B4-BE49-F238E27FC236}">
                      <a16:creationId xmlns:a16="http://schemas.microsoft.com/office/drawing/2014/main" id="{B58A8A15-B6AF-D9EC-F67B-0EA5AD68CCA6}"/>
                    </a:ext>
                  </a:extLst>
                </p:cNvPr>
                <p:cNvSpPr/>
                <p:nvPr/>
              </p:nvSpPr>
              <p:spPr bwMode="auto">
                <a:xfrm>
                  <a:off x="3510663" y="2577673"/>
                  <a:ext cx="43517" cy="12724"/>
                </a:xfrm>
                <a:custGeom>
                  <a:avLst/>
                  <a:gdLst>
                    <a:gd name="connsiteX0" fmla="*/ 0 w 43517"/>
                    <a:gd name="connsiteY0" fmla="*/ 0 h 12724"/>
                    <a:gd name="connsiteX1" fmla="*/ 43517 w 43517"/>
                    <a:gd name="connsiteY1" fmla="*/ 0 h 12724"/>
                  </a:gdLst>
                  <a:ahLst/>
                  <a:cxnLst>
                    <a:cxn ang="0">
                      <a:pos x="connsiteX0" y="connsiteY0"/>
                    </a:cxn>
                    <a:cxn ang="0">
                      <a:pos x="connsiteX1" y="connsiteY1"/>
                    </a:cxn>
                  </a:cxnLst>
                  <a:rect l="l" t="t" r="r" b="b"/>
                  <a:pathLst>
                    <a:path w="43517" h="12724" extrusionOk="0">
                      <a:moveTo>
                        <a:pt x="0" y="0"/>
                      </a:moveTo>
                      <a:lnTo>
                        <a:pt x="43517" y="0"/>
                      </a:lnTo>
                    </a:path>
                  </a:pathLst>
                </a:custGeom>
                <a:grpFill/>
                <a:ln w="28575" cap="flat">
                  <a:solidFill>
                    <a:schemeClr val="accent1"/>
                  </a:solid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1A1918"/>
                    </a:solidFill>
                    <a:effectLst/>
                    <a:uLnTx/>
                    <a:uFillTx/>
                    <a:latin typeface="+mn-lt"/>
                    <a:cs typeface="Arial"/>
                  </a:endParaRPr>
                </a:p>
              </p:txBody>
            </p:sp>
            <p:sp>
              <p:nvSpPr>
                <p:cNvPr id="184" name="Freeform: Shape 183">
                  <a:extLst>
                    <a:ext uri="{FF2B5EF4-FFF2-40B4-BE49-F238E27FC236}">
                      <a16:creationId xmlns:a16="http://schemas.microsoft.com/office/drawing/2014/main" id="{C7600BB7-74F7-8955-4F2C-D82AB78CDF66}"/>
                    </a:ext>
                  </a:extLst>
                </p:cNvPr>
                <p:cNvSpPr/>
                <p:nvPr/>
              </p:nvSpPr>
              <p:spPr bwMode="auto">
                <a:xfrm>
                  <a:off x="3532422" y="2555787"/>
                  <a:ext cx="12724" cy="43644"/>
                </a:xfrm>
                <a:custGeom>
                  <a:avLst/>
                  <a:gdLst>
                    <a:gd name="connsiteX0" fmla="*/ 0 w 12724"/>
                    <a:gd name="connsiteY0" fmla="*/ 43644 h 43644"/>
                    <a:gd name="connsiteX1" fmla="*/ 0 w 12724"/>
                    <a:gd name="connsiteY1" fmla="*/ 0 h 43644"/>
                  </a:gdLst>
                  <a:ahLst/>
                  <a:cxnLst>
                    <a:cxn ang="0">
                      <a:pos x="connsiteX0" y="connsiteY0"/>
                    </a:cxn>
                    <a:cxn ang="0">
                      <a:pos x="connsiteX1" y="connsiteY1"/>
                    </a:cxn>
                  </a:cxnLst>
                  <a:rect l="l" t="t" r="r" b="b"/>
                  <a:pathLst>
                    <a:path w="12724" h="43644" extrusionOk="0">
                      <a:moveTo>
                        <a:pt x="0" y="43644"/>
                      </a:moveTo>
                      <a:lnTo>
                        <a:pt x="0" y="0"/>
                      </a:lnTo>
                    </a:path>
                  </a:pathLst>
                </a:custGeom>
                <a:grpFill/>
                <a:ln w="28575" cap="flat">
                  <a:solidFill>
                    <a:schemeClr val="accent1"/>
                  </a:solid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1A1918"/>
                    </a:solidFill>
                    <a:effectLst/>
                    <a:uLnTx/>
                    <a:uFillTx/>
                    <a:latin typeface="+mn-lt"/>
                    <a:cs typeface="Arial"/>
                  </a:endParaRPr>
                </a:p>
              </p:txBody>
            </p:sp>
          </p:grpSp>
          <p:grpSp>
            <p:nvGrpSpPr>
              <p:cNvPr id="86" name="Graphic 40">
                <a:extLst>
                  <a:ext uri="{FF2B5EF4-FFF2-40B4-BE49-F238E27FC236}">
                    <a16:creationId xmlns:a16="http://schemas.microsoft.com/office/drawing/2014/main" id="{8B448C94-56FB-1524-85FE-8B647D3AA013}"/>
                  </a:ext>
                </a:extLst>
              </p:cNvPr>
              <p:cNvGrpSpPr/>
              <p:nvPr/>
            </p:nvGrpSpPr>
            <p:grpSpPr bwMode="auto">
              <a:xfrm>
                <a:off x="7080096" y="3603754"/>
                <a:ext cx="86792" cy="58192"/>
                <a:chOff x="3507101" y="2555787"/>
                <a:chExt cx="43517" cy="43644"/>
              </a:xfrm>
            </p:grpSpPr>
            <p:sp>
              <p:nvSpPr>
                <p:cNvPr id="181" name="Freeform: Shape 180">
                  <a:extLst>
                    <a:ext uri="{FF2B5EF4-FFF2-40B4-BE49-F238E27FC236}">
                      <a16:creationId xmlns:a16="http://schemas.microsoft.com/office/drawing/2014/main" id="{F58522AC-40C6-C17C-4985-3EF5C955ED62}"/>
                    </a:ext>
                  </a:extLst>
                </p:cNvPr>
                <p:cNvSpPr/>
                <p:nvPr/>
              </p:nvSpPr>
              <p:spPr bwMode="auto">
                <a:xfrm>
                  <a:off x="3507101" y="2577673"/>
                  <a:ext cx="43517" cy="12724"/>
                </a:xfrm>
                <a:custGeom>
                  <a:avLst/>
                  <a:gdLst>
                    <a:gd name="connsiteX0" fmla="*/ 0 w 43517"/>
                    <a:gd name="connsiteY0" fmla="*/ 0 h 12724"/>
                    <a:gd name="connsiteX1" fmla="*/ 43517 w 43517"/>
                    <a:gd name="connsiteY1" fmla="*/ 0 h 12724"/>
                  </a:gdLst>
                  <a:ahLst/>
                  <a:cxnLst>
                    <a:cxn ang="0">
                      <a:pos x="connsiteX0" y="connsiteY0"/>
                    </a:cxn>
                    <a:cxn ang="0">
                      <a:pos x="connsiteX1" y="connsiteY1"/>
                    </a:cxn>
                  </a:cxnLst>
                  <a:rect l="l" t="t" r="r" b="b"/>
                  <a:pathLst>
                    <a:path w="43517" h="12724" extrusionOk="0">
                      <a:moveTo>
                        <a:pt x="0" y="0"/>
                      </a:moveTo>
                      <a:lnTo>
                        <a:pt x="43517" y="0"/>
                      </a:lnTo>
                    </a:path>
                  </a:pathLst>
                </a:custGeom>
                <a:grpFill/>
                <a:ln w="28575" cap="flat">
                  <a:solidFill>
                    <a:schemeClr val="accent1"/>
                  </a:solid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1A1918"/>
                    </a:solidFill>
                    <a:effectLst/>
                    <a:uLnTx/>
                    <a:uFillTx/>
                    <a:latin typeface="+mn-lt"/>
                    <a:cs typeface="Arial"/>
                  </a:endParaRPr>
                </a:p>
              </p:txBody>
            </p:sp>
            <p:sp>
              <p:nvSpPr>
                <p:cNvPr id="182" name="Freeform: Shape 181">
                  <a:extLst>
                    <a:ext uri="{FF2B5EF4-FFF2-40B4-BE49-F238E27FC236}">
                      <a16:creationId xmlns:a16="http://schemas.microsoft.com/office/drawing/2014/main" id="{F0AAF3F1-09ED-EB4C-FCEB-66EDE69DF732}"/>
                    </a:ext>
                  </a:extLst>
                </p:cNvPr>
                <p:cNvSpPr/>
                <p:nvPr/>
              </p:nvSpPr>
              <p:spPr bwMode="auto">
                <a:xfrm>
                  <a:off x="3528859" y="2555787"/>
                  <a:ext cx="12724" cy="43644"/>
                </a:xfrm>
                <a:custGeom>
                  <a:avLst/>
                  <a:gdLst>
                    <a:gd name="connsiteX0" fmla="*/ 0 w 12724"/>
                    <a:gd name="connsiteY0" fmla="*/ 43644 h 43644"/>
                    <a:gd name="connsiteX1" fmla="*/ 0 w 12724"/>
                    <a:gd name="connsiteY1" fmla="*/ 0 h 43644"/>
                  </a:gdLst>
                  <a:ahLst/>
                  <a:cxnLst>
                    <a:cxn ang="0">
                      <a:pos x="connsiteX0" y="connsiteY0"/>
                    </a:cxn>
                    <a:cxn ang="0">
                      <a:pos x="connsiteX1" y="connsiteY1"/>
                    </a:cxn>
                  </a:cxnLst>
                  <a:rect l="l" t="t" r="r" b="b"/>
                  <a:pathLst>
                    <a:path w="12724" h="43644" extrusionOk="0">
                      <a:moveTo>
                        <a:pt x="0" y="43644"/>
                      </a:moveTo>
                      <a:lnTo>
                        <a:pt x="0" y="0"/>
                      </a:lnTo>
                    </a:path>
                  </a:pathLst>
                </a:custGeom>
                <a:grpFill/>
                <a:ln w="28575" cap="flat">
                  <a:solidFill>
                    <a:schemeClr val="accent1"/>
                  </a:solid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1A1918"/>
                    </a:solidFill>
                    <a:effectLst/>
                    <a:uLnTx/>
                    <a:uFillTx/>
                    <a:latin typeface="+mn-lt"/>
                    <a:cs typeface="Arial"/>
                  </a:endParaRPr>
                </a:p>
              </p:txBody>
            </p:sp>
          </p:grpSp>
          <p:grpSp>
            <p:nvGrpSpPr>
              <p:cNvPr id="87" name="Graphic 40">
                <a:extLst>
                  <a:ext uri="{FF2B5EF4-FFF2-40B4-BE49-F238E27FC236}">
                    <a16:creationId xmlns:a16="http://schemas.microsoft.com/office/drawing/2014/main" id="{C1D931F4-0DB3-3887-8EBB-5689E311A8D5}"/>
                  </a:ext>
                </a:extLst>
              </p:cNvPr>
              <p:cNvGrpSpPr/>
              <p:nvPr/>
            </p:nvGrpSpPr>
            <p:grpSpPr bwMode="auto">
              <a:xfrm>
                <a:off x="7070959" y="3603754"/>
                <a:ext cx="87045" cy="58192"/>
                <a:chOff x="3502520" y="2555787"/>
                <a:chExt cx="43644" cy="43644"/>
              </a:xfrm>
            </p:grpSpPr>
            <p:sp>
              <p:nvSpPr>
                <p:cNvPr id="179" name="Freeform: Shape 178">
                  <a:extLst>
                    <a:ext uri="{FF2B5EF4-FFF2-40B4-BE49-F238E27FC236}">
                      <a16:creationId xmlns:a16="http://schemas.microsoft.com/office/drawing/2014/main" id="{7EAA2834-D52A-96AB-371C-9101E49C7C1C}"/>
                    </a:ext>
                  </a:extLst>
                </p:cNvPr>
                <p:cNvSpPr/>
                <p:nvPr/>
              </p:nvSpPr>
              <p:spPr bwMode="auto">
                <a:xfrm>
                  <a:off x="3502520" y="2577673"/>
                  <a:ext cx="43644" cy="12724"/>
                </a:xfrm>
                <a:custGeom>
                  <a:avLst/>
                  <a:gdLst>
                    <a:gd name="connsiteX0" fmla="*/ 0 w 43644"/>
                    <a:gd name="connsiteY0" fmla="*/ 0 h 12724"/>
                    <a:gd name="connsiteX1" fmla="*/ 43644 w 43644"/>
                    <a:gd name="connsiteY1" fmla="*/ 0 h 12724"/>
                  </a:gdLst>
                  <a:ahLst/>
                  <a:cxnLst>
                    <a:cxn ang="0">
                      <a:pos x="connsiteX0" y="connsiteY0"/>
                    </a:cxn>
                    <a:cxn ang="0">
                      <a:pos x="connsiteX1" y="connsiteY1"/>
                    </a:cxn>
                  </a:cxnLst>
                  <a:rect l="l" t="t" r="r" b="b"/>
                  <a:pathLst>
                    <a:path w="43644" h="12724" extrusionOk="0">
                      <a:moveTo>
                        <a:pt x="0" y="0"/>
                      </a:moveTo>
                      <a:lnTo>
                        <a:pt x="43644" y="0"/>
                      </a:lnTo>
                    </a:path>
                  </a:pathLst>
                </a:custGeom>
                <a:grpFill/>
                <a:ln w="28575" cap="flat">
                  <a:solidFill>
                    <a:schemeClr val="accent1"/>
                  </a:solid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1A1918"/>
                    </a:solidFill>
                    <a:effectLst/>
                    <a:uLnTx/>
                    <a:uFillTx/>
                    <a:latin typeface="+mn-lt"/>
                    <a:cs typeface="Arial"/>
                  </a:endParaRPr>
                </a:p>
              </p:txBody>
            </p:sp>
            <p:sp>
              <p:nvSpPr>
                <p:cNvPr id="180" name="Freeform: Shape 179">
                  <a:extLst>
                    <a:ext uri="{FF2B5EF4-FFF2-40B4-BE49-F238E27FC236}">
                      <a16:creationId xmlns:a16="http://schemas.microsoft.com/office/drawing/2014/main" id="{1D1B587F-48BE-4F94-6224-53268AF83687}"/>
                    </a:ext>
                  </a:extLst>
                </p:cNvPr>
                <p:cNvSpPr/>
                <p:nvPr/>
              </p:nvSpPr>
              <p:spPr bwMode="auto">
                <a:xfrm>
                  <a:off x="3524406" y="2555787"/>
                  <a:ext cx="12724" cy="43644"/>
                </a:xfrm>
                <a:custGeom>
                  <a:avLst/>
                  <a:gdLst>
                    <a:gd name="connsiteX0" fmla="*/ 0 w 12724"/>
                    <a:gd name="connsiteY0" fmla="*/ 43644 h 43644"/>
                    <a:gd name="connsiteX1" fmla="*/ 0 w 12724"/>
                    <a:gd name="connsiteY1" fmla="*/ 0 h 43644"/>
                  </a:gdLst>
                  <a:ahLst/>
                  <a:cxnLst>
                    <a:cxn ang="0">
                      <a:pos x="connsiteX0" y="connsiteY0"/>
                    </a:cxn>
                    <a:cxn ang="0">
                      <a:pos x="connsiteX1" y="connsiteY1"/>
                    </a:cxn>
                  </a:cxnLst>
                  <a:rect l="l" t="t" r="r" b="b"/>
                  <a:pathLst>
                    <a:path w="12724" h="43644" extrusionOk="0">
                      <a:moveTo>
                        <a:pt x="0" y="43644"/>
                      </a:moveTo>
                      <a:lnTo>
                        <a:pt x="0" y="0"/>
                      </a:lnTo>
                    </a:path>
                  </a:pathLst>
                </a:custGeom>
                <a:grpFill/>
                <a:ln w="28575" cap="flat">
                  <a:solidFill>
                    <a:schemeClr val="accent1"/>
                  </a:solid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1A1918"/>
                    </a:solidFill>
                    <a:effectLst/>
                    <a:uLnTx/>
                    <a:uFillTx/>
                    <a:latin typeface="+mn-lt"/>
                    <a:cs typeface="Arial"/>
                  </a:endParaRPr>
                </a:p>
              </p:txBody>
            </p:sp>
          </p:grpSp>
          <p:grpSp>
            <p:nvGrpSpPr>
              <p:cNvPr id="88" name="Graphic 40">
                <a:extLst>
                  <a:ext uri="{FF2B5EF4-FFF2-40B4-BE49-F238E27FC236}">
                    <a16:creationId xmlns:a16="http://schemas.microsoft.com/office/drawing/2014/main" id="{9DA76C31-6AE0-5BDB-D803-26CD87DAFCC1}"/>
                  </a:ext>
                </a:extLst>
              </p:cNvPr>
              <p:cNvGrpSpPr/>
              <p:nvPr/>
            </p:nvGrpSpPr>
            <p:grpSpPr bwMode="auto">
              <a:xfrm>
                <a:off x="6996856" y="3578476"/>
                <a:ext cx="87045" cy="58192"/>
                <a:chOff x="3465365" y="2536828"/>
                <a:chExt cx="43644" cy="43644"/>
              </a:xfrm>
            </p:grpSpPr>
            <p:sp>
              <p:nvSpPr>
                <p:cNvPr id="177" name="Freeform: Shape 176">
                  <a:extLst>
                    <a:ext uri="{FF2B5EF4-FFF2-40B4-BE49-F238E27FC236}">
                      <a16:creationId xmlns:a16="http://schemas.microsoft.com/office/drawing/2014/main" id="{75C3F177-691C-01BC-5A68-0B416E2D6ABE}"/>
                    </a:ext>
                  </a:extLst>
                </p:cNvPr>
                <p:cNvSpPr/>
                <p:nvPr/>
              </p:nvSpPr>
              <p:spPr bwMode="auto">
                <a:xfrm>
                  <a:off x="3465365" y="2558714"/>
                  <a:ext cx="43644" cy="12724"/>
                </a:xfrm>
                <a:custGeom>
                  <a:avLst/>
                  <a:gdLst>
                    <a:gd name="connsiteX0" fmla="*/ 0 w 43644"/>
                    <a:gd name="connsiteY0" fmla="*/ 0 h 12724"/>
                    <a:gd name="connsiteX1" fmla="*/ 43644 w 43644"/>
                    <a:gd name="connsiteY1" fmla="*/ 0 h 12724"/>
                  </a:gdLst>
                  <a:ahLst/>
                  <a:cxnLst>
                    <a:cxn ang="0">
                      <a:pos x="connsiteX0" y="connsiteY0"/>
                    </a:cxn>
                    <a:cxn ang="0">
                      <a:pos x="connsiteX1" y="connsiteY1"/>
                    </a:cxn>
                  </a:cxnLst>
                  <a:rect l="l" t="t" r="r" b="b"/>
                  <a:pathLst>
                    <a:path w="43644" h="12724" extrusionOk="0">
                      <a:moveTo>
                        <a:pt x="0" y="0"/>
                      </a:moveTo>
                      <a:lnTo>
                        <a:pt x="43644" y="0"/>
                      </a:lnTo>
                    </a:path>
                  </a:pathLst>
                </a:custGeom>
                <a:grpFill/>
                <a:ln w="28575" cap="flat">
                  <a:solidFill>
                    <a:schemeClr val="accent1"/>
                  </a:solid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1A1918"/>
                    </a:solidFill>
                    <a:effectLst/>
                    <a:uLnTx/>
                    <a:uFillTx/>
                    <a:latin typeface="+mn-lt"/>
                    <a:cs typeface="Arial"/>
                  </a:endParaRPr>
                </a:p>
              </p:txBody>
            </p:sp>
            <p:sp>
              <p:nvSpPr>
                <p:cNvPr id="178" name="Freeform: Shape 177">
                  <a:extLst>
                    <a:ext uri="{FF2B5EF4-FFF2-40B4-BE49-F238E27FC236}">
                      <a16:creationId xmlns:a16="http://schemas.microsoft.com/office/drawing/2014/main" id="{7C86080E-3C1C-7EEA-E1FF-590795760135}"/>
                    </a:ext>
                  </a:extLst>
                </p:cNvPr>
                <p:cNvSpPr/>
                <p:nvPr/>
              </p:nvSpPr>
              <p:spPr bwMode="auto">
                <a:xfrm>
                  <a:off x="3487251" y="2536828"/>
                  <a:ext cx="12724" cy="43644"/>
                </a:xfrm>
                <a:custGeom>
                  <a:avLst/>
                  <a:gdLst>
                    <a:gd name="connsiteX0" fmla="*/ 0 w 12724"/>
                    <a:gd name="connsiteY0" fmla="*/ 43644 h 43644"/>
                    <a:gd name="connsiteX1" fmla="*/ 0 w 12724"/>
                    <a:gd name="connsiteY1" fmla="*/ 0 h 43644"/>
                  </a:gdLst>
                  <a:ahLst/>
                  <a:cxnLst>
                    <a:cxn ang="0">
                      <a:pos x="connsiteX0" y="connsiteY0"/>
                    </a:cxn>
                    <a:cxn ang="0">
                      <a:pos x="connsiteX1" y="connsiteY1"/>
                    </a:cxn>
                  </a:cxnLst>
                  <a:rect l="l" t="t" r="r" b="b"/>
                  <a:pathLst>
                    <a:path w="12724" h="43644" extrusionOk="0">
                      <a:moveTo>
                        <a:pt x="0" y="43644"/>
                      </a:moveTo>
                      <a:lnTo>
                        <a:pt x="0" y="0"/>
                      </a:lnTo>
                    </a:path>
                  </a:pathLst>
                </a:custGeom>
                <a:grpFill/>
                <a:ln w="28575" cap="flat">
                  <a:solidFill>
                    <a:schemeClr val="accent1"/>
                  </a:solid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1A1918"/>
                    </a:solidFill>
                    <a:effectLst/>
                    <a:uLnTx/>
                    <a:uFillTx/>
                    <a:latin typeface="+mn-lt"/>
                    <a:cs typeface="Arial"/>
                  </a:endParaRPr>
                </a:p>
              </p:txBody>
            </p:sp>
          </p:grpSp>
          <p:grpSp>
            <p:nvGrpSpPr>
              <p:cNvPr id="89" name="Graphic 40">
                <a:extLst>
                  <a:ext uri="{FF2B5EF4-FFF2-40B4-BE49-F238E27FC236}">
                    <a16:creationId xmlns:a16="http://schemas.microsoft.com/office/drawing/2014/main" id="{C4255F44-79D5-1470-97AA-C1AD008F1080}"/>
                  </a:ext>
                </a:extLst>
              </p:cNvPr>
              <p:cNvGrpSpPr/>
              <p:nvPr/>
            </p:nvGrpSpPr>
            <p:grpSpPr bwMode="auto">
              <a:xfrm>
                <a:off x="6970717" y="3578476"/>
                <a:ext cx="87045" cy="58192"/>
                <a:chOff x="3452259" y="2536828"/>
                <a:chExt cx="43644" cy="43644"/>
              </a:xfrm>
            </p:grpSpPr>
            <p:sp>
              <p:nvSpPr>
                <p:cNvPr id="175" name="Freeform: Shape 174">
                  <a:extLst>
                    <a:ext uri="{FF2B5EF4-FFF2-40B4-BE49-F238E27FC236}">
                      <a16:creationId xmlns:a16="http://schemas.microsoft.com/office/drawing/2014/main" id="{B2C6483B-1E35-AD08-80FC-3FC613763B00}"/>
                    </a:ext>
                  </a:extLst>
                </p:cNvPr>
                <p:cNvSpPr/>
                <p:nvPr/>
              </p:nvSpPr>
              <p:spPr bwMode="auto">
                <a:xfrm>
                  <a:off x="3452259" y="2558714"/>
                  <a:ext cx="43644" cy="12724"/>
                </a:xfrm>
                <a:custGeom>
                  <a:avLst/>
                  <a:gdLst>
                    <a:gd name="connsiteX0" fmla="*/ 0 w 43644"/>
                    <a:gd name="connsiteY0" fmla="*/ 0 h 12724"/>
                    <a:gd name="connsiteX1" fmla="*/ 43644 w 43644"/>
                    <a:gd name="connsiteY1" fmla="*/ 0 h 12724"/>
                  </a:gdLst>
                  <a:ahLst/>
                  <a:cxnLst>
                    <a:cxn ang="0">
                      <a:pos x="connsiteX0" y="connsiteY0"/>
                    </a:cxn>
                    <a:cxn ang="0">
                      <a:pos x="connsiteX1" y="connsiteY1"/>
                    </a:cxn>
                  </a:cxnLst>
                  <a:rect l="l" t="t" r="r" b="b"/>
                  <a:pathLst>
                    <a:path w="43644" h="12724" extrusionOk="0">
                      <a:moveTo>
                        <a:pt x="0" y="0"/>
                      </a:moveTo>
                      <a:lnTo>
                        <a:pt x="43644" y="0"/>
                      </a:lnTo>
                    </a:path>
                  </a:pathLst>
                </a:custGeom>
                <a:grpFill/>
                <a:ln w="28575" cap="flat">
                  <a:solidFill>
                    <a:schemeClr val="accent1"/>
                  </a:solid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1A1918"/>
                    </a:solidFill>
                    <a:effectLst/>
                    <a:uLnTx/>
                    <a:uFillTx/>
                    <a:latin typeface="+mn-lt"/>
                    <a:cs typeface="Arial"/>
                  </a:endParaRPr>
                </a:p>
              </p:txBody>
            </p:sp>
            <p:sp>
              <p:nvSpPr>
                <p:cNvPr id="176" name="Freeform: Shape 175">
                  <a:extLst>
                    <a:ext uri="{FF2B5EF4-FFF2-40B4-BE49-F238E27FC236}">
                      <a16:creationId xmlns:a16="http://schemas.microsoft.com/office/drawing/2014/main" id="{E90D4B13-9F31-67C4-3BCF-A0A078EB959F}"/>
                    </a:ext>
                  </a:extLst>
                </p:cNvPr>
                <p:cNvSpPr/>
                <p:nvPr/>
              </p:nvSpPr>
              <p:spPr bwMode="auto">
                <a:xfrm>
                  <a:off x="3474145" y="2536828"/>
                  <a:ext cx="12724" cy="43644"/>
                </a:xfrm>
                <a:custGeom>
                  <a:avLst/>
                  <a:gdLst>
                    <a:gd name="connsiteX0" fmla="*/ 0 w 12724"/>
                    <a:gd name="connsiteY0" fmla="*/ 43644 h 43644"/>
                    <a:gd name="connsiteX1" fmla="*/ 0 w 12724"/>
                    <a:gd name="connsiteY1" fmla="*/ 0 h 43644"/>
                  </a:gdLst>
                  <a:ahLst/>
                  <a:cxnLst>
                    <a:cxn ang="0">
                      <a:pos x="connsiteX0" y="connsiteY0"/>
                    </a:cxn>
                    <a:cxn ang="0">
                      <a:pos x="connsiteX1" y="connsiteY1"/>
                    </a:cxn>
                  </a:cxnLst>
                  <a:rect l="l" t="t" r="r" b="b"/>
                  <a:pathLst>
                    <a:path w="12724" h="43644" extrusionOk="0">
                      <a:moveTo>
                        <a:pt x="0" y="43644"/>
                      </a:moveTo>
                      <a:lnTo>
                        <a:pt x="0" y="0"/>
                      </a:lnTo>
                    </a:path>
                  </a:pathLst>
                </a:custGeom>
                <a:grpFill/>
                <a:ln w="28575" cap="flat">
                  <a:solidFill>
                    <a:schemeClr val="accent1"/>
                  </a:solid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1A1918"/>
                    </a:solidFill>
                    <a:effectLst/>
                    <a:uLnTx/>
                    <a:uFillTx/>
                    <a:latin typeface="+mn-lt"/>
                    <a:cs typeface="Arial"/>
                  </a:endParaRPr>
                </a:p>
              </p:txBody>
            </p:sp>
          </p:grpSp>
          <p:grpSp>
            <p:nvGrpSpPr>
              <p:cNvPr id="90" name="Graphic 40">
                <a:extLst>
                  <a:ext uri="{FF2B5EF4-FFF2-40B4-BE49-F238E27FC236}">
                    <a16:creationId xmlns:a16="http://schemas.microsoft.com/office/drawing/2014/main" id="{DB1EC2B7-D697-7D70-995F-1D9B1000ABB2}"/>
                  </a:ext>
                </a:extLst>
              </p:cNvPr>
              <p:cNvGrpSpPr/>
              <p:nvPr/>
            </p:nvGrpSpPr>
            <p:grpSpPr bwMode="auto">
              <a:xfrm>
                <a:off x="6919708" y="3578476"/>
                <a:ext cx="86792" cy="58192"/>
                <a:chOff x="3426683" y="2536828"/>
                <a:chExt cx="43517" cy="43644"/>
              </a:xfrm>
            </p:grpSpPr>
            <p:sp>
              <p:nvSpPr>
                <p:cNvPr id="173" name="Freeform: Shape 172">
                  <a:extLst>
                    <a:ext uri="{FF2B5EF4-FFF2-40B4-BE49-F238E27FC236}">
                      <a16:creationId xmlns:a16="http://schemas.microsoft.com/office/drawing/2014/main" id="{3A63054B-0202-F4FB-0FD9-4E440954F347}"/>
                    </a:ext>
                  </a:extLst>
                </p:cNvPr>
                <p:cNvSpPr/>
                <p:nvPr/>
              </p:nvSpPr>
              <p:spPr bwMode="auto">
                <a:xfrm>
                  <a:off x="3426683" y="2558714"/>
                  <a:ext cx="43517" cy="12724"/>
                </a:xfrm>
                <a:custGeom>
                  <a:avLst/>
                  <a:gdLst>
                    <a:gd name="connsiteX0" fmla="*/ 0 w 43517"/>
                    <a:gd name="connsiteY0" fmla="*/ 0 h 12724"/>
                    <a:gd name="connsiteX1" fmla="*/ 43517 w 43517"/>
                    <a:gd name="connsiteY1" fmla="*/ 0 h 12724"/>
                  </a:gdLst>
                  <a:ahLst/>
                  <a:cxnLst>
                    <a:cxn ang="0">
                      <a:pos x="connsiteX0" y="connsiteY0"/>
                    </a:cxn>
                    <a:cxn ang="0">
                      <a:pos x="connsiteX1" y="connsiteY1"/>
                    </a:cxn>
                  </a:cxnLst>
                  <a:rect l="l" t="t" r="r" b="b"/>
                  <a:pathLst>
                    <a:path w="43517" h="12724" extrusionOk="0">
                      <a:moveTo>
                        <a:pt x="0" y="0"/>
                      </a:moveTo>
                      <a:lnTo>
                        <a:pt x="43517" y="0"/>
                      </a:lnTo>
                    </a:path>
                  </a:pathLst>
                </a:custGeom>
                <a:grpFill/>
                <a:ln w="28575" cap="flat">
                  <a:solidFill>
                    <a:schemeClr val="accent1"/>
                  </a:solid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1A1918"/>
                    </a:solidFill>
                    <a:effectLst/>
                    <a:uLnTx/>
                    <a:uFillTx/>
                    <a:latin typeface="+mn-lt"/>
                    <a:cs typeface="Arial"/>
                  </a:endParaRPr>
                </a:p>
              </p:txBody>
            </p:sp>
            <p:sp>
              <p:nvSpPr>
                <p:cNvPr id="174" name="Freeform: Shape 173">
                  <a:extLst>
                    <a:ext uri="{FF2B5EF4-FFF2-40B4-BE49-F238E27FC236}">
                      <a16:creationId xmlns:a16="http://schemas.microsoft.com/office/drawing/2014/main" id="{97776180-24C6-CC85-25B4-5334C31BDA99}"/>
                    </a:ext>
                  </a:extLst>
                </p:cNvPr>
                <p:cNvSpPr/>
                <p:nvPr/>
              </p:nvSpPr>
              <p:spPr bwMode="auto">
                <a:xfrm>
                  <a:off x="3448442" y="2536828"/>
                  <a:ext cx="12724" cy="43644"/>
                </a:xfrm>
                <a:custGeom>
                  <a:avLst/>
                  <a:gdLst>
                    <a:gd name="connsiteX0" fmla="*/ 0 w 12724"/>
                    <a:gd name="connsiteY0" fmla="*/ 43644 h 43644"/>
                    <a:gd name="connsiteX1" fmla="*/ 0 w 12724"/>
                    <a:gd name="connsiteY1" fmla="*/ 0 h 43644"/>
                  </a:gdLst>
                  <a:ahLst/>
                  <a:cxnLst>
                    <a:cxn ang="0">
                      <a:pos x="connsiteX0" y="connsiteY0"/>
                    </a:cxn>
                    <a:cxn ang="0">
                      <a:pos x="connsiteX1" y="connsiteY1"/>
                    </a:cxn>
                  </a:cxnLst>
                  <a:rect l="l" t="t" r="r" b="b"/>
                  <a:pathLst>
                    <a:path w="12724" h="43644" extrusionOk="0">
                      <a:moveTo>
                        <a:pt x="0" y="43644"/>
                      </a:moveTo>
                      <a:lnTo>
                        <a:pt x="0" y="0"/>
                      </a:lnTo>
                    </a:path>
                  </a:pathLst>
                </a:custGeom>
                <a:grpFill/>
                <a:ln w="28575" cap="flat">
                  <a:solidFill>
                    <a:schemeClr val="accent1"/>
                  </a:solid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1A1918"/>
                    </a:solidFill>
                    <a:effectLst/>
                    <a:uLnTx/>
                    <a:uFillTx/>
                    <a:latin typeface="+mn-lt"/>
                    <a:cs typeface="Arial"/>
                  </a:endParaRPr>
                </a:p>
              </p:txBody>
            </p:sp>
          </p:grpSp>
          <p:grpSp>
            <p:nvGrpSpPr>
              <p:cNvPr id="91" name="Graphic 40">
                <a:extLst>
                  <a:ext uri="{FF2B5EF4-FFF2-40B4-BE49-F238E27FC236}">
                    <a16:creationId xmlns:a16="http://schemas.microsoft.com/office/drawing/2014/main" id="{6C68236C-0E97-0D90-4846-3AA9053BBD16}"/>
                  </a:ext>
                </a:extLst>
              </p:cNvPr>
              <p:cNvGrpSpPr/>
              <p:nvPr/>
            </p:nvGrpSpPr>
            <p:grpSpPr bwMode="auto">
              <a:xfrm>
                <a:off x="6713895" y="3578476"/>
                <a:ext cx="86792" cy="58192"/>
                <a:chOff x="3323489" y="2536828"/>
                <a:chExt cx="43517" cy="43644"/>
              </a:xfrm>
            </p:grpSpPr>
            <p:sp>
              <p:nvSpPr>
                <p:cNvPr id="171" name="Freeform: Shape 170">
                  <a:extLst>
                    <a:ext uri="{FF2B5EF4-FFF2-40B4-BE49-F238E27FC236}">
                      <a16:creationId xmlns:a16="http://schemas.microsoft.com/office/drawing/2014/main" id="{E2547C17-9B42-3C79-F8B5-0B8150B17022}"/>
                    </a:ext>
                  </a:extLst>
                </p:cNvPr>
                <p:cNvSpPr/>
                <p:nvPr/>
              </p:nvSpPr>
              <p:spPr bwMode="auto">
                <a:xfrm>
                  <a:off x="3323489" y="2558714"/>
                  <a:ext cx="43517" cy="12724"/>
                </a:xfrm>
                <a:custGeom>
                  <a:avLst/>
                  <a:gdLst>
                    <a:gd name="connsiteX0" fmla="*/ 0 w 43517"/>
                    <a:gd name="connsiteY0" fmla="*/ 0 h 12724"/>
                    <a:gd name="connsiteX1" fmla="*/ 43517 w 43517"/>
                    <a:gd name="connsiteY1" fmla="*/ 0 h 12724"/>
                  </a:gdLst>
                  <a:ahLst/>
                  <a:cxnLst>
                    <a:cxn ang="0">
                      <a:pos x="connsiteX0" y="connsiteY0"/>
                    </a:cxn>
                    <a:cxn ang="0">
                      <a:pos x="connsiteX1" y="connsiteY1"/>
                    </a:cxn>
                  </a:cxnLst>
                  <a:rect l="l" t="t" r="r" b="b"/>
                  <a:pathLst>
                    <a:path w="43517" h="12724" extrusionOk="0">
                      <a:moveTo>
                        <a:pt x="0" y="0"/>
                      </a:moveTo>
                      <a:lnTo>
                        <a:pt x="43517" y="0"/>
                      </a:lnTo>
                    </a:path>
                  </a:pathLst>
                </a:custGeom>
                <a:grpFill/>
                <a:ln w="28575" cap="flat">
                  <a:solidFill>
                    <a:schemeClr val="accent1"/>
                  </a:solid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1A1918"/>
                    </a:solidFill>
                    <a:effectLst/>
                    <a:uLnTx/>
                    <a:uFillTx/>
                    <a:latin typeface="+mn-lt"/>
                    <a:cs typeface="Arial"/>
                  </a:endParaRPr>
                </a:p>
              </p:txBody>
            </p:sp>
            <p:sp>
              <p:nvSpPr>
                <p:cNvPr id="172" name="Freeform: Shape 171">
                  <a:extLst>
                    <a:ext uri="{FF2B5EF4-FFF2-40B4-BE49-F238E27FC236}">
                      <a16:creationId xmlns:a16="http://schemas.microsoft.com/office/drawing/2014/main" id="{90D2D8A4-0F61-E3F5-9032-15ABA16EDB31}"/>
                    </a:ext>
                  </a:extLst>
                </p:cNvPr>
                <p:cNvSpPr/>
                <p:nvPr/>
              </p:nvSpPr>
              <p:spPr bwMode="auto">
                <a:xfrm>
                  <a:off x="3345247" y="2536828"/>
                  <a:ext cx="12724" cy="43644"/>
                </a:xfrm>
                <a:custGeom>
                  <a:avLst/>
                  <a:gdLst>
                    <a:gd name="connsiteX0" fmla="*/ 0 w 12724"/>
                    <a:gd name="connsiteY0" fmla="*/ 43644 h 43644"/>
                    <a:gd name="connsiteX1" fmla="*/ 0 w 12724"/>
                    <a:gd name="connsiteY1" fmla="*/ 0 h 43644"/>
                  </a:gdLst>
                  <a:ahLst/>
                  <a:cxnLst>
                    <a:cxn ang="0">
                      <a:pos x="connsiteX0" y="connsiteY0"/>
                    </a:cxn>
                    <a:cxn ang="0">
                      <a:pos x="connsiteX1" y="connsiteY1"/>
                    </a:cxn>
                  </a:cxnLst>
                  <a:rect l="l" t="t" r="r" b="b"/>
                  <a:pathLst>
                    <a:path w="12724" h="43644" extrusionOk="0">
                      <a:moveTo>
                        <a:pt x="0" y="43644"/>
                      </a:moveTo>
                      <a:lnTo>
                        <a:pt x="0" y="0"/>
                      </a:lnTo>
                    </a:path>
                  </a:pathLst>
                </a:custGeom>
                <a:grpFill/>
                <a:ln w="28575" cap="flat">
                  <a:solidFill>
                    <a:schemeClr val="accent1"/>
                  </a:solid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1A1918"/>
                    </a:solidFill>
                    <a:effectLst/>
                    <a:uLnTx/>
                    <a:uFillTx/>
                    <a:latin typeface="+mn-lt"/>
                    <a:cs typeface="Arial"/>
                  </a:endParaRPr>
                </a:p>
              </p:txBody>
            </p:sp>
          </p:grpSp>
          <p:grpSp>
            <p:nvGrpSpPr>
              <p:cNvPr id="92" name="Graphic 40">
                <a:extLst>
                  <a:ext uri="{FF2B5EF4-FFF2-40B4-BE49-F238E27FC236}">
                    <a16:creationId xmlns:a16="http://schemas.microsoft.com/office/drawing/2014/main" id="{D12C445C-A786-8FE8-0058-A4BEBE5D0CD3}"/>
                  </a:ext>
                </a:extLst>
              </p:cNvPr>
              <p:cNvGrpSpPr/>
              <p:nvPr/>
            </p:nvGrpSpPr>
            <p:grpSpPr bwMode="auto">
              <a:xfrm>
                <a:off x="6687501" y="3578476"/>
                <a:ext cx="87045" cy="58192"/>
                <a:chOff x="3310256" y="2536828"/>
                <a:chExt cx="43644" cy="43644"/>
              </a:xfrm>
            </p:grpSpPr>
            <p:sp>
              <p:nvSpPr>
                <p:cNvPr id="169" name="Freeform: Shape 168">
                  <a:extLst>
                    <a:ext uri="{FF2B5EF4-FFF2-40B4-BE49-F238E27FC236}">
                      <a16:creationId xmlns:a16="http://schemas.microsoft.com/office/drawing/2014/main" id="{0917F0A1-9799-CD5C-935F-0374BD642290}"/>
                    </a:ext>
                  </a:extLst>
                </p:cNvPr>
                <p:cNvSpPr/>
                <p:nvPr/>
              </p:nvSpPr>
              <p:spPr bwMode="auto">
                <a:xfrm>
                  <a:off x="3310256" y="2558714"/>
                  <a:ext cx="43644" cy="12724"/>
                </a:xfrm>
                <a:custGeom>
                  <a:avLst/>
                  <a:gdLst>
                    <a:gd name="connsiteX0" fmla="*/ 0 w 43644"/>
                    <a:gd name="connsiteY0" fmla="*/ 0 h 12724"/>
                    <a:gd name="connsiteX1" fmla="*/ 43644 w 43644"/>
                    <a:gd name="connsiteY1" fmla="*/ 0 h 12724"/>
                  </a:gdLst>
                  <a:ahLst/>
                  <a:cxnLst>
                    <a:cxn ang="0">
                      <a:pos x="connsiteX0" y="connsiteY0"/>
                    </a:cxn>
                    <a:cxn ang="0">
                      <a:pos x="connsiteX1" y="connsiteY1"/>
                    </a:cxn>
                  </a:cxnLst>
                  <a:rect l="l" t="t" r="r" b="b"/>
                  <a:pathLst>
                    <a:path w="43644" h="12724" extrusionOk="0">
                      <a:moveTo>
                        <a:pt x="0" y="0"/>
                      </a:moveTo>
                      <a:lnTo>
                        <a:pt x="43644" y="0"/>
                      </a:lnTo>
                    </a:path>
                  </a:pathLst>
                </a:custGeom>
                <a:grpFill/>
                <a:ln w="28575" cap="flat">
                  <a:solidFill>
                    <a:schemeClr val="accent1"/>
                  </a:solid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1A1918"/>
                    </a:solidFill>
                    <a:effectLst/>
                    <a:uLnTx/>
                    <a:uFillTx/>
                    <a:latin typeface="+mn-lt"/>
                    <a:cs typeface="Arial"/>
                  </a:endParaRPr>
                </a:p>
              </p:txBody>
            </p:sp>
            <p:sp>
              <p:nvSpPr>
                <p:cNvPr id="170" name="Freeform: Shape 169">
                  <a:extLst>
                    <a:ext uri="{FF2B5EF4-FFF2-40B4-BE49-F238E27FC236}">
                      <a16:creationId xmlns:a16="http://schemas.microsoft.com/office/drawing/2014/main" id="{B8364FA3-9224-BA78-C8CB-89B28199D135}"/>
                    </a:ext>
                  </a:extLst>
                </p:cNvPr>
                <p:cNvSpPr/>
                <p:nvPr/>
              </p:nvSpPr>
              <p:spPr bwMode="auto">
                <a:xfrm>
                  <a:off x="3332141" y="2536828"/>
                  <a:ext cx="12724" cy="43644"/>
                </a:xfrm>
                <a:custGeom>
                  <a:avLst/>
                  <a:gdLst>
                    <a:gd name="connsiteX0" fmla="*/ 0 w 12724"/>
                    <a:gd name="connsiteY0" fmla="*/ 43644 h 43644"/>
                    <a:gd name="connsiteX1" fmla="*/ 0 w 12724"/>
                    <a:gd name="connsiteY1" fmla="*/ 0 h 43644"/>
                  </a:gdLst>
                  <a:ahLst/>
                  <a:cxnLst>
                    <a:cxn ang="0">
                      <a:pos x="connsiteX0" y="connsiteY0"/>
                    </a:cxn>
                    <a:cxn ang="0">
                      <a:pos x="connsiteX1" y="connsiteY1"/>
                    </a:cxn>
                  </a:cxnLst>
                  <a:rect l="l" t="t" r="r" b="b"/>
                  <a:pathLst>
                    <a:path w="12724" h="43644" extrusionOk="0">
                      <a:moveTo>
                        <a:pt x="0" y="43644"/>
                      </a:moveTo>
                      <a:lnTo>
                        <a:pt x="0" y="0"/>
                      </a:lnTo>
                    </a:path>
                  </a:pathLst>
                </a:custGeom>
                <a:grpFill/>
                <a:ln w="28575" cap="flat">
                  <a:solidFill>
                    <a:schemeClr val="accent1"/>
                  </a:solid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1A1918"/>
                    </a:solidFill>
                    <a:effectLst/>
                    <a:uLnTx/>
                    <a:uFillTx/>
                    <a:latin typeface="+mn-lt"/>
                    <a:cs typeface="Arial"/>
                  </a:endParaRPr>
                </a:p>
              </p:txBody>
            </p:sp>
          </p:grpSp>
          <p:grpSp>
            <p:nvGrpSpPr>
              <p:cNvPr id="93" name="Graphic 40">
                <a:extLst>
                  <a:ext uri="{FF2B5EF4-FFF2-40B4-BE49-F238E27FC236}">
                    <a16:creationId xmlns:a16="http://schemas.microsoft.com/office/drawing/2014/main" id="{3614E17C-CCF2-E5B2-E1A3-5F56B3BDAFC2}"/>
                  </a:ext>
                </a:extLst>
              </p:cNvPr>
              <p:cNvGrpSpPr/>
              <p:nvPr/>
            </p:nvGrpSpPr>
            <p:grpSpPr bwMode="auto">
              <a:xfrm>
                <a:off x="6584723" y="3578476"/>
                <a:ext cx="87045" cy="58192"/>
                <a:chOff x="3258722" y="2536828"/>
                <a:chExt cx="43644" cy="43644"/>
              </a:xfrm>
            </p:grpSpPr>
            <p:sp>
              <p:nvSpPr>
                <p:cNvPr id="167" name="Freeform: Shape 166">
                  <a:extLst>
                    <a:ext uri="{FF2B5EF4-FFF2-40B4-BE49-F238E27FC236}">
                      <a16:creationId xmlns:a16="http://schemas.microsoft.com/office/drawing/2014/main" id="{D7D2E9C3-37AB-090A-9A4A-B41E1F8498A2}"/>
                    </a:ext>
                  </a:extLst>
                </p:cNvPr>
                <p:cNvSpPr/>
                <p:nvPr/>
              </p:nvSpPr>
              <p:spPr bwMode="auto">
                <a:xfrm>
                  <a:off x="3258722" y="2558714"/>
                  <a:ext cx="43644" cy="12724"/>
                </a:xfrm>
                <a:custGeom>
                  <a:avLst/>
                  <a:gdLst>
                    <a:gd name="connsiteX0" fmla="*/ 0 w 43644"/>
                    <a:gd name="connsiteY0" fmla="*/ 0 h 12724"/>
                    <a:gd name="connsiteX1" fmla="*/ 43644 w 43644"/>
                    <a:gd name="connsiteY1" fmla="*/ 0 h 12724"/>
                  </a:gdLst>
                  <a:ahLst/>
                  <a:cxnLst>
                    <a:cxn ang="0">
                      <a:pos x="connsiteX0" y="connsiteY0"/>
                    </a:cxn>
                    <a:cxn ang="0">
                      <a:pos x="connsiteX1" y="connsiteY1"/>
                    </a:cxn>
                  </a:cxnLst>
                  <a:rect l="l" t="t" r="r" b="b"/>
                  <a:pathLst>
                    <a:path w="43644" h="12724" extrusionOk="0">
                      <a:moveTo>
                        <a:pt x="0" y="0"/>
                      </a:moveTo>
                      <a:lnTo>
                        <a:pt x="43644" y="0"/>
                      </a:lnTo>
                    </a:path>
                  </a:pathLst>
                </a:custGeom>
                <a:grpFill/>
                <a:ln w="28575" cap="flat">
                  <a:solidFill>
                    <a:schemeClr val="accent1"/>
                  </a:solid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1A1918"/>
                    </a:solidFill>
                    <a:effectLst/>
                    <a:uLnTx/>
                    <a:uFillTx/>
                    <a:latin typeface="+mn-lt"/>
                    <a:cs typeface="Arial"/>
                  </a:endParaRPr>
                </a:p>
              </p:txBody>
            </p:sp>
            <p:sp>
              <p:nvSpPr>
                <p:cNvPr id="168" name="Freeform: Shape 167">
                  <a:extLst>
                    <a:ext uri="{FF2B5EF4-FFF2-40B4-BE49-F238E27FC236}">
                      <a16:creationId xmlns:a16="http://schemas.microsoft.com/office/drawing/2014/main" id="{E0374FCB-DBEB-2CF8-712E-B13D7108E93F}"/>
                    </a:ext>
                  </a:extLst>
                </p:cNvPr>
                <p:cNvSpPr/>
                <p:nvPr/>
              </p:nvSpPr>
              <p:spPr bwMode="auto">
                <a:xfrm>
                  <a:off x="3280608" y="2536828"/>
                  <a:ext cx="12724" cy="43644"/>
                </a:xfrm>
                <a:custGeom>
                  <a:avLst/>
                  <a:gdLst>
                    <a:gd name="connsiteX0" fmla="*/ 0 w 12724"/>
                    <a:gd name="connsiteY0" fmla="*/ 43644 h 43644"/>
                    <a:gd name="connsiteX1" fmla="*/ 0 w 12724"/>
                    <a:gd name="connsiteY1" fmla="*/ 0 h 43644"/>
                  </a:gdLst>
                  <a:ahLst/>
                  <a:cxnLst>
                    <a:cxn ang="0">
                      <a:pos x="connsiteX0" y="connsiteY0"/>
                    </a:cxn>
                    <a:cxn ang="0">
                      <a:pos x="connsiteX1" y="connsiteY1"/>
                    </a:cxn>
                  </a:cxnLst>
                  <a:rect l="l" t="t" r="r" b="b"/>
                  <a:pathLst>
                    <a:path w="12724" h="43644" extrusionOk="0">
                      <a:moveTo>
                        <a:pt x="0" y="43644"/>
                      </a:moveTo>
                      <a:lnTo>
                        <a:pt x="0" y="0"/>
                      </a:lnTo>
                    </a:path>
                  </a:pathLst>
                </a:custGeom>
                <a:grpFill/>
                <a:ln w="28575" cap="flat">
                  <a:solidFill>
                    <a:schemeClr val="accent1"/>
                  </a:solid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1A1918"/>
                    </a:solidFill>
                    <a:effectLst/>
                    <a:uLnTx/>
                    <a:uFillTx/>
                    <a:latin typeface="+mn-lt"/>
                    <a:cs typeface="Arial"/>
                  </a:endParaRPr>
                </a:p>
              </p:txBody>
            </p:sp>
          </p:grpSp>
          <p:grpSp>
            <p:nvGrpSpPr>
              <p:cNvPr id="94" name="Graphic 40">
                <a:extLst>
                  <a:ext uri="{FF2B5EF4-FFF2-40B4-BE49-F238E27FC236}">
                    <a16:creationId xmlns:a16="http://schemas.microsoft.com/office/drawing/2014/main" id="{6C087F6A-D4A7-6844-8A82-5F54E59074E9}"/>
                  </a:ext>
                </a:extLst>
              </p:cNvPr>
              <p:cNvGrpSpPr/>
              <p:nvPr/>
            </p:nvGrpSpPr>
            <p:grpSpPr bwMode="auto">
              <a:xfrm>
                <a:off x="6481691" y="3578476"/>
                <a:ext cx="87045" cy="58192"/>
                <a:chOff x="3207062" y="2536828"/>
                <a:chExt cx="43644" cy="43644"/>
              </a:xfrm>
            </p:grpSpPr>
            <p:sp>
              <p:nvSpPr>
                <p:cNvPr id="165" name="Freeform: Shape 164">
                  <a:extLst>
                    <a:ext uri="{FF2B5EF4-FFF2-40B4-BE49-F238E27FC236}">
                      <a16:creationId xmlns:a16="http://schemas.microsoft.com/office/drawing/2014/main" id="{457DCED4-127B-EC62-4145-2B1E6C7A4C82}"/>
                    </a:ext>
                  </a:extLst>
                </p:cNvPr>
                <p:cNvSpPr/>
                <p:nvPr/>
              </p:nvSpPr>
              <p:spPr bwMode="auto">
                <a:xfrm>
                  <a:off x="3207062" y="2558714"/>
                  <a:ext cx="43644" cy="12724"/>
                </a:xfrm>
                <a:custGeom>
                  <a:avLst/>
                  <a:gdLst>
                    <a:gd name="connsiteX0" fmla="*/ 0 w 43644"/>
                    <a:gd name="connsiteY0" fmla="*/ 0 h 12724"/>
                    <a:gd name="connsiteX1" fmla="*/ 43644 w 43644"/>
                    <a:gd name="connsiteY1" fmla="*/ 0 h 12724"/>
                  </a:gdLst>
                  <a:ahLst/>
                  <a:cxnLst>
                    <a:cxn ang="0">
                      <a:pos x="connsiteX0" y="connsiteY0"/>
                    </a:cxn>
                    <a:cxn ang="0">
                      <a:pos x="connsiteX1" y="connsiteY1"/>
                    </a:cxn>
                  </a:cxnLst>
                  <a:rect l="l" t="t" r="r" b="b"/>
                  <a:pathLst>
                    <a:path w="43644" h="12724" extrusionOk="0">
                      <a:moveTo>
                        <a:pt x="0" y="0"/>
                      </a:moveTo>
                      <a:lnTo>
                        <a:pt x="43644" y="0"/>
                      </a:lnTo>
                    </a:path>
                  </a:pathLst>
                </a:custGeom>
                <a:grpFill/>
                <a:ln w="28575" cap="flat">
                  <a:solidFill>
                    <a:schemeClr val="accent1"/>
                  </a:solid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1A1918"/>
                    </a:solidFill>
                    <a:effectLst/>
                    <a:uLnTx/>
                    <a:uFillTx/>
                    <a:latin typeface="+mn-lt"/>
                    <a:cs typeface="Arial"/>
                  </a:endParaRPr>
                </a:p>
              </p:txBody>
            </p:sp>
            <p:sp>
              <p:nvSpPr>
                <p:cNvPr id="166" name="Freeform: Shape 165">
                  <a:extLst>
                    <a:ext uri="{FF2B5EF4-FFF2-40B4-BE49-F238E27FC236}">
                      <a16:creationId xmlns:a16="http://schemas.microsoft.com/office/drawing/2014/main" id="{07CC90F2-8683-72FA-3238-73B989B6D726}"/>
                    </a:ext>
                  </a:extLst>
                </p:cNvPr>
                <p:cNvSpPr/>
                <p:nvPr/>
              </p:nvSpPr>
              <p:spPr bwMode="auto">
                <a:xfrm>
                  <a:off x="3228947" y="2536828"/>
                  <a:ext cx="12724" cy="43644"/>
                </a:xfrm>
                <a:custGeom>
                  <a:avLst/>
                  <a:gdLst>
                    <a:gd name="connsiteX0" fmla="*/ 0 w 12724"/>
                    <a:gd name="connsiteY0" fmla="*/ 43644 h 43644"/>
                    <a:gd name="connsiteX1" fmla="*/ 0 w 12724"/>
                    <a:gd name="connsiteY1" fmla="*/ 0 h 43644"/>
                  </a:gdLst>
                  <a:ahLst/>
                  <a:cxnLst>
                    <a:cxn ang="0">
                      <a:pos x="connsiteX0" y="connsiteY0"/>
                    </a:cxn>
                    <a:cxn ang="0">
                      <a:pos x="connsiteX1" y="connsiteY1"/>
                    </a:cxn>
                  </a:cxnLst>
                  <a:rect l="l" t="t" r="r" b="b"/>
                  <a:pathLst>
                    <a:path w="12724" h="43644" extrusionOk="0">
                      <a:moveTo>
                        <a:pt x="0" y="43644"/>
                      </a:moveTo>
                      <a:lnTo>
                        <a:pt x="0" y="0"/>
                      </a:lnTo>
                    </a:path>
                  </a:pathLst>
                </a:custGeom>
                <a:grpFill/>
                <a:ln w="28575" cap="flat">
                  <a:solidFill>
                    <a:schemeClr val="accent1"/>
                  </a:solid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1A1918"/>
                    </a:solidFill>
                    <a:effectLst/>
                    <a:uLnTx/>
                    <a:uFillTx/>
                    <a:latin typeface="+mn-lt"/>
                    <a:cs typeface="Arial"/>
                  </a:endParaRPr>
                </a:p>
              </p:txBody>
            </p:sp>
          </p:grpSp>
          <p:grpSp>
            <p:nvGrpSpPr>
              <p:cNvPr id="95" name="Graphic 40">
                <a:extLst>
                  <a:ext uri="{FF2B5EF4-FFF2-40B4-BE49-F238E27FC236}">
                    <a16:creationId xmlns:a16="http://schemas.microsoft.com/office/drawing/2014/main" id="{699520E6-9610-2ADA-7B99-826374CB9922}"/>
                  </a:ext>
                </a:extLst>
              </p:cNvPr>
              <p:cNvGrpSpPr/>
              <p:nvPr/>
            </p:nvGrpSpPr>
            <p:grpSpPr bwMode="auto">
              <a:xfrm>
                <a:off x="6108130" y="3561171"/>
                <a:ext cx="87045" cy="58023"/>
                <a:chOff x="3019760" y="2523849"/>
                <a:chExt cx="43644" cy="43517"/>
              </a:xfrm>
            </p:grpSpPr>
            <p:sp>
              <p:nvSpPr>
                <p:cNvPr id="163" name="Freeform: Shape 162">
                  <a:extLst>
                    <a:ext uri="{FF2B5EF4-FFF2-40B4-BE49-F238E27FC236}">
                      <a16:creationId xmlns:a16="http://schemas.microsoft.com/office/drawing/2014/main" id="{9279BB30-866D-AA9D-3BFF-E49AEC086E81}"/>
                    </a:ext>
                  </a:extLst>
                </p:cNvPr>
                <p:cNvSpPr/>
                <p:nvPr/>
              </p:nvSpPr>
              <p:spPr bwMode="auto">
                <a:xfrm>
                  <a:off x="3019760" y="2545608"/>
                  <a:ext cx="43644" cy="12724"/>
                </a:xfrm>
                <a:custGeom>
                  <a:avLst/>
                  <a:gdLst>
                    <a:gd name="connsiteX0" fmla="*/ 0 w 43644"/>
                    <a:gd name="connsiteY0" fmla="*/ 0 h 12724"/>
                    <a:gd name="connsiteX1" fmla="*/ 43644 w 43644"/>
                    <a:gd name="connsiteY1" fmla="*/ 0 h 12724"/>
                  </a:gdLst>
                  <a:ahLst/>
                  <a:cxnLst>
                    <a:cxn ang="0">
                      <a:pos x="connsiteX0" y="connsiteY0"/>
                    </a:cxn>
                    <a:cxn ang="0">
                      <a:pos x="connsiteX1" y="connsiteY1"/>
                    </a:cxn>
                  </a:cxnLst>
                  <a:rect l="l" t="t" r="r" b="b"/>
                  <a:pathLst>
                    <a:path w="43644" h="12724" extrusionOk="0">
                      <a:moveTo>
                        <a:pt x="0" y="0"/>
                      </a:moveTo>
                      <a:lnTo>
                        <a:pt x="43644" y="0"/>
                      </a:lnTo>
                    </a:path>
                  </a:pathLst>
                </a:custGeom>
                <a:grpFill/>
                <a:ln w="28575" cap="flat">
                  <a:solidFill>
                    <a:schemeClr val="accent1"/>
                  </a:solid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1A1918"/>
                    </a:solidFill>
                    <a:effectLst/>
                    <a:uLnTx/>
                    <a:uFillTx/>
                    <a:latin typeface="+mn-lt"/>
                    <a:cs typeface="Arial"/>
                  </a:endParaRPr>
                </a:p>
              </p:txBody>
            </p:sp>
            <p:sp>
              <p:nvSpPr>
                <p:cNvPr id="164" name="Freeform: Shape 163">
                  <a:extLst>
                    <a:ext uri="{FF2B5EF4-FFF2-40B4-BE49-F238E27FC236}">
                      <a16:creationId xmlns:a16="http://schemas.microsoft.com/office/drawing/2014/main" id="{5EA45802-52D6-AFFD-425F-C16B4932BB0B}"/>
                    </a:ext>
                  </a:extLst>
                </p:cNvPr>
                <p:cNvSpPr/>
                <p:nvPr/>
              </p:nvSpPr>
              <p:spPr bwMode="auto">
                <a:xfrm>
                  <a:off x="3041519" y="2523849"/>
                  <a:ext cx="12724" cy="43517"/>
                </a:xfrm>
                <a:custGeom>
                  <a:avLst/>
                  <a:gdLst>
                    <a:gd name="connsiteX0" fmla="*/ 0 w 12724"/>
                    <a:gd name="connsiteY0" fmla="*/ 43517 h 43517"/>
                    <a:gd name="connsiteX1" fmla="*/ 0 w 12724"/>
                    <a:gd name="connsiteY1" fmla="*/ 0 h 43517"/>
                  </a:gdLst>
                  <a:ahLst/>
                  <a:cxnLst>
                    <a:cxn ang="0">
                      <a:pos x="connsiteX0" y="connsiteY0"/>
                    </a:cxn>
                    <a:cxn ang="0">
                      <a:pos x="connsiteX1" y="connsiteY1"/>
                    </a:cxn>
                  </a:cxnLst>
                  <a:rect l="l" t="t" r="r" b="b"/>
                  <a:pathLst>
                    <a:path w="12724" h="43517" extrusionOk="0">
                      <a:moveTo>
                        <a:pt x="0" y="43517"/>
                      </a:moveTo>
                      <a:lnTo>
                        <a:pt x="0" y="0"/>
                      </a:lnTo>
                    </a:path>
                  </a:pathLst>
                </a:custGeom>
                <a:grpFill/>
                <a:ln w="28575" cap="flat">
                  <a:solidFill>
                    <a:schemeClr val="accent1"/>
                  </a:solid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1A1918"/>
                    </a:solidFill>
                    <a:effectLst/>
                    <a:uLnTx/>
                    <a:uFillTx/>
                    <a:latin typeface="+mn-lt"/>
                    <a:cs typeface="Arial"/>
                  </a:endParaRPr>
                </a:p>
              </p:txBody>
            </p:sp>
          </p:grpSp>
          <p:grpSp>
            <p:nvGrpSpPr>
              <p:cNvPr id="96" name="Graphic 40">
                <a:extLst>
                  <a:ext uri="{FF2B5EF4-FFF2-40B4-BE49-F238E27FC236}">
                    <a16:creationId xmlns:a16="http://schemas.microsoft.com/office/drawing/2014/main" id="{2BCEAD6C-09B2-C84F-6B26-7FEE0784F376}"/>
                  </a:ext>
                </a:extLst>
              </p:cNvPr>
              <p:cNvGrpSpPr/>
              <p:nvPr/>
            </p:nvGrpSpPr>
            <p:grpSpPr bwMode="auto">
              <a:xfrm>
                <a:off x="6056370" y="3561171"/>
                <a:ext cx="87045" cy="58023"/>
                <a:chOff x="2993808" y="2523849"/>
                <a:chExt cx="43644" cy="43517"/>
              </a:xfrm>
            </p:grpSpPr>
            <p:sp>
              <p:nvSpPr>
                <p:cNvPr id="161" name="Freeform: Shape 160">
                  <a:extLst>
                    <a:ext uri="{FF2B5EF4-FFF2-40B4-BE49-F238E27FC236}">
                      <a16:creationId xmlns:a16="http://schemas.microsoft.com/office/drawing/2014/main" id="{658B7997-792D-010B-97F3-C870F9CB9FAB}"/>
                    </a:ext>
                  </a:extLst>
                </p:cNvPr>
                <p:cNvSpPr/>
                <p:nvPr/>
              </p:nvSpPr>
              <p:spPr bwMode="auto">
                <a:xfrm>
                  <a:off x="2993808" y="2545608"/>
                  <a:ext cx="43644" cy="12724"/>
                </a:xfrm>
                <a:custGeom>
                  <a:avLst/>
                  <a:gdLst>
                    <a:gd name="connsiteX0" fmla="*/ 0 w 43644"/>
                    <a:gd name="connsiteY0" fmla="*/ 0 h 12724"/>
                    <a:gd name="connsiteX1" fmla="*/ 43644 w 43644"/>
                    <a:gd name="connsiteY1" fmla="*/ 0 h 12724"/>
                  </a:gdLst>
                  <a:ahLst/>
                  <a:cxnLst>
                    <a:cxn ang="0">
                      <a:pos x="connsiteX0" y="connsiteY0"/>
                    </a:cxn>
                    <a:cxn ang="0">
                      <a:pos x="connsiteX1" y="connsiteY1"/>
                    </a:cxn>
                  </a:cxnLst>
                  <a:rect l="l" t="t" r="r" b="b"/>
                  <a:pathLst>
                    <a:path w="43644" h="12724" extrusionOk="0">
                      <a:moveTo>
                        <a:pt x="0" y="0"/>
                      </a:moveTo>
                      <a:lnTo>
                        <a:pt x="43644" y="0"/>
                      </a:lnTo>
                    </a:path>
                  </a:pathLst>
                </a:custGeom>
                <a:grpFill/>
                <a:ln w="28575" cap="flat">
                  <a:solidFill>
                    <a:schemeClr val="accent1"/>
                  </a:solid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1A1918"/>
                    </a:solidFill>
                    <a:effectLst/>
                    <a:uLnTx/>
                    <a:uFillTx/>
                    <a:latin typeface="+mn-lt"/>
                    <a:cs typeface="Arial"/>
                  </a:endParaRPr>
                </a:p>
              </p:txBody>
            </p:sp>
            <p:sp>
              <p:nvSpPr>
                <p:cNvPr id="162" name="Freeform: Shape 161">
                  <a:extLst>
                    <a:ext uri="{FF2B5EF4-FFF2-40B4-BE49-F238E27FC236}">
                      <a16:creationId xmlns:a16="http://schemas.microsoft.com/office/drawing/2014/main" id="{1E2A775C-81E1-E8E8-243D-306A8BC5F05A}"/>
                    </a:ext>
                  </a:extLst>
                </p:cNvPr>
                <p:cNvSpPr/>
                <p:nvPr/>
              </p:nvSpPr>
              <p:spPr bwMode="auto">
                <a:xfrm>
                  <a:off x="3015688" y="2523849"/>
                  <a:ext cx="12724" cy="43517"/>
                </a:xfrm>
                <a:custGeom>
                  <a:avLst/>
                  <a:gdLst>
                    <a:gd name="connsiteX0" fmla="*/ 0 w 12724"/>
                    <a:gd name="connsiteY0" fmla="*/ 43517 h 43517"/>
                    <a:gd name="connsiteX1" fmla="*/ 0 w 12724"/>
                    <a:gd name="connsiteY1" fmla="*/ 0 h 43517"/>
                  </a:gdLst>
                  <a:ahLst/>
                  <a:cxnLst>
                    <a:cxn ang="0">
                      <a:pos x="connsiteX0" y="connsiteY0"/>
                    </a:cxn>
                    <a:cxn ang="0">
                      <a:pos x="connsiteX1" y="connsiteY1"/>
                    </a:cxn>
                  </a:cxnLst>
                  <a:rect l="l" t="t" r="r" b="b"/>
                  <a:pathLst>
                    <a:path w="12724" h="43517" extrusionOk="0">
                      <a:moveTo>
                        <a:pt x="0" y="43517"/>
                      </a:moveTo>
                      <a:lnTo>
                        <a:pt x="0" y="0"/>
                      </a:lnTo>
                    </a:path>
                  </a:pathLst>
                </a:custGeom>
                <a:grpFill/>
                <a:ln w="28575" cap="flat">
                  <a:solidFill>
                    <a:schemeClr val="accent1"/>
                  </a:solid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1A1918"/>
                    </a:solidFill>
                    <a:effectLst/>
                    <a:uLnTx/>
                    <a:uFillTx/>
                    <a:latin typeface="+mn-lt"/>
                    <a:cs typeface="Arial"/>
                  </a:endParaRPr>
                </a:p>
              </p:txBody>
            </p:sp>
          </p:grpSp>
          <p:grpSp>
            <p:nvGrpSpPr>
              <p:cNvPr id="97" name="Graphic 40">
                <a:extLst>
                  <a:ext uri="{FF2B5EF4-FFF2-40B4-BE49-F238E27FC236}">
                    <a16:creationId xmlns:a16="http://schemas.microsoft.com/office/drawing/2014/main" id="{E7FD22C6-65BB-4F13-D064-5A8B40C0FDAF}"/>
                  </a:ext>
                </a:extLst>
              </p:cNvPr>
              <p:cNvGrpSpPr/>
              <p:nvPr/>
            </p:nvGrpSpPr>
            <p:grpSpPr bwMode="auto">
              <a:xfrm>
                <a:off x="5927694" y="3561171"/>
                <a:ext cx="87045" cy="58023"/>
                <a:chOff x="2929290" y="2523849"/>
                <a:chExt cx="43644" cy="43517"/>
              </a:xfrm>
            </p:grpSpPr>
            <p:sp>
              <p:nvSpPr>
                <p:cNvPr id="159" name="Freeform: Shape 158">
                  <a:extLst>
                    <a:ext uri="{FF2B5EF4-FFF2-40B4-BE49-F238E27FC236}">
                      <a16:creationId xmlns:a16="http://schemas.microsoft.com/office/drawing/2014/main" id="{B1400EC4-5615-C082-4216-0D718BEA939A}"/>
                    </a:ext>
                  </a:extLst>
                </p:cNvPr>
                <p:cNvSpPr/>
                <p:nvPr/>
              </p:nvSpPr>
              <p:spPr bwMode="auto">
                <a:xfrm>
                  <a:off x="2929290" y="2545608"/>
                  <a:ext cx="43644" cy="12724"/>
                </a:xfrm>
                <a:custGeom>
                  <a:avLst/>
                  <a:gdLst>
                    <a:gd name="connsiteX0" fmla="*/ 0 w 43644"/>
                    <a:gd name="connsiteY0" fmla="*/ 0 h 12724"/>
                    <a:gd name="connsiteX1" fmla="*/ 43644 w 43644"/>
                    <a:gd name="connsiteY1" fmla="*/ 0 h 12724"/>
                  </a:gdLst>
                  <a:ahLst/>
                  <a:cxnLst>
                    <a:cxn ang="0">
                      <a:pos x="connsiteX0" y="connsiteY0"/>
                    </a:cxn>
                    <a:cxn ang="0">
                      <a:pos x="connsiteX1" y="connsiteY1"/>
                    </a:cxn>
                  </a:cxnLst>
                  <a:rect l="l" t="t" r="r" b="b"/>
                  <a:pathLst>
                    <a:path w="43644" h="12724" extrusionOk="0">
                      <a:moveTo>
                        <a:pt x="0" y="0"/>
                      </a:moveTo>
                      <a:lnTo>
                        <a:pt x="43644" y="0"/>
                      </a:lnTo>
                    </a:path>
                  </a:pathLst>
                </a:custGeom>
                <a:grpFill/>
                <a:ln w="28575" cap="flat">
                  <a:solidFill>
                    <a:schemeClr val="accent1"/>
                  </a:solid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1A1918"/>
                    </a:solidFill>
                    <a:effectLst/>
                    <a:uLnTx/>
                    <a:uFillTx/>
                    <a:latin typeface="+mn-lt"/>
                    <a:cs typeface="Arial"/>
                  </a:endParaRPr>
                </a:p>
              </p:txBody>
            </p:sp>
            <p:sp>
              <p:nvSpPr>
                <p:cNvPr id="160" name="Freeform: Shape 159">
                  <a:extLst>
                    <a:ext uri="{FF2B5EF4-FFF2-40B4-BE49-F238E27FC236}">
                      <a16:creationId xmlns:a16="http://schemas.microsoft.com/office/drawing/2014/main" id="{F78947CB-8C0C-A543-7369-4D0C232B9176}"/>
                    </a:ext>
                  </a:extLst>
                </p:cNvPr>
                <p:cNvSpPr/>
                <p:nvPr/>
              </p:nvSpPr>
              <p:spPr bwMode="auto">
                <a:xfrm>
                  <a:off x="2951049" y="2523849"/>
                  <a:ext cx="12724" cy="43517"/>
                </a:xfrm>
                <a:custGeom>
                  <a:avLst/>
                  <a:gdLst>
                    <a:gd name="connsiteX0" fmla="*/ 0 w 12724"/>
                    <a:gd name="connsiteY0" fmla="*/ 43517 h 43517"/>
                    <a:gd name="connsiteX1" fmla="*/ 0 w 12724"/>
                    <a:gd name="connsiteY1" fmla="*/ 0 h 43517"/>
                  </a:gdLst>
                  <a:ahLst/>
                  <a:cxnLst>
                    <a:cxn ang="0">
                      <a:pos x="connsiteX0" y="connsiteY0"/>
                    </a:cxn>
                    <a:cxn ang="0">
                      <a:pos x="connsiteX1" y="connsiteY1"/>
                    </a:cxn>
                  </a:cxnLst>
                  <a:rect l="l" t="t" r="r" b="b"/>
                  <a:pathLst>
                    <a:path w="12724" h="43517" extrusionOk="0">
                      <a:moveTo>
                        <a:pt x="0" y="43517"/>
                      </a:moveTo>
                      <a:lnTo>
                        <a:pt x="0" y="0"/>
                      </a:lnTo>
                    </a:path>
                  </a:pathLst>
                </a:custGeom>
                <a:grpFill/>
                <a:ln w="28575" cap="flat">
                  <a:solidFill>
                    <a:schemeClr val="accent1"/>
                  </a:solid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1A1918"/>
                    </a:solidFill>
                    <a:effectLst/>
                    <a:uLnTx/>
                    <a:uFillTx/>
                    <a:latin typeface="+mn-lt"/>
                    <a:cs typeface="Arial"/>
                  </a:endParaRPr>
                </a:p>
              </p:txBody>
            </p:sp>
          </p:grpSp>
          <p:grpSp>
            <p:nvGrpSpPr>
              <p:cNvPr id="98" name="Graphic 40">
                <a:extLst>
                  <a:ext uri="{FF2B5EF4-FFF2-40B4-BE49-F238E27FC236}">
                    <a16:creationId xmlns:a16="http://schemas.microsoft.com/office/drawing/2014/main" id="{D7487DB7-C4BA-EC36-8FD5-713ABA66318B}"/>
                  </a:ext>
                </a:extLst>
              </p:cNvPr>
              <p:cNvGrpSpPr/>
              <p:nvPr/>
            </p:nvGrpSpPr>
            <p:grpSpPr bwMode="auto">
              <a:xfrm>
                <a:off x="5863744" y="3561171"/>
                <a:ext cx="86792" cy="58023"/>
                <a:chOff x="2897225" y="2523849"/>
                <a:chExt cx="43517" cy="43517"/>
              </a:xfrm>
            </p:grpSpPr>
            <p:sp>
              <p:nvSpPr>
                <p:cNvPr id="157" name="Freeform: Shape 156">
                  <a:extLst>
                    <a:ext uri="{FF2B5EF4-FFF2-40B4-BE49-F238E27FC236}">
                      <a16:creationId xmlns:a16="http://schemas.microsoft.com/office/drawing/2014/main" id="{4BA1375C-483E-E725-B004-6E7715EE2590}"/>
                    </a:ext>
                  </a:extLst>
                </p:cNvPr>
                <p:cNvSpPr/>
                <p:nvPr/>
              </p:nvSpPr>
              <p:spPr bwMode="auto">
                <a:xfrm>
                  <a:off x="2897225" y="2545608"/>
                  <a:ext cx="43517" cy="12724"/>
                </a:xfrm>
                <a:custGeom>
                  <a:avLst/>
                  <a:gdLst>
                    <a:gd name="connsiteX0" fmla="*/ 0 w 43517"/>
                    <a:gd name="connsiteY0" fmla="*/ 0 h 12724"/>
                    <a:gd name="connsiteX1" fmla="*/ 43517 w 43517"/>
                    <a:gd name="connsiteY1" fmla="*/ 0 h 12724"/>
                  </a:gdLst>
                  <a:ahLst/>
                  <a:cxnLst>
                    <a:cxn ang="0">
                      <a:pos x="connsiteX0" y="connsiteY0"/>
                    </a:cxn>
                    <a:cxn ang="0">
                      <a:pos x="connsiteX1" y="connsiteY1"/>
                    </a:cxn>
                  </a:cxnLst>
                  <a:rect l="l" t="t" r="r" b="b"/>
                  <a:pathLst>
                    <a:path w="43517" h="12724" extrusionOk="0">
                      <a:moveTo>
                        <a:pt x="0" y="0"/>
                      </a:moveTo>
                      <a:lnTo>
                        <a:pt x="43517" y="0"/>
                      </a:lnTo>
                    </a:path>
                  </a:pathLst>
                </a:custGeom>
                <a:grpFill/>
                <a:ln w="28575" cap="flat">
                  <a:solidFill>
                    <a:schemeClr val="accent1"/>
                  </a:solid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1A1918"/>
                    </a:solidFill>
                    <a:effectLst/>
                    <a:uLnTx/>
                    <a:uFillTx/>
                    <a:latin typeface="+mn-lt"/>
                    <a:cs typeface="Arial"/>
                  </a:endParaRPr>
                </a:p>
              </p:txBody>
            </p:sp>
            <p:sp>
              <p:nvSpPr>
                <p:cNvPr id="158" name="Freeform: Shape 157">
                  <a:extLst>
                    <a:ext uri="{FF2B5EF4-FFF2-40B4-BE49-F238E27FC236}">
                      <a16:creationId xmlns:a16="http://schemas.microsoft.com/office/drawing/2014/main" id="{E548AA72-78C2-281F-F9ED-0DF5E18B2435}"/>
                    </a:ext>
                  </a:extLst>
                </p:cNvPr>
                <p:cNvSpPr/>
                <p:nvPr/>
              </p:nvSpPr>
              <p:spPr bwMode="auto">
                <a:xfrm>
                  <a:off x="2918984" y="2523849"/>
                  <a:ext cx="12724" cy="43517"/>
                </a:xfrm>
                <a:custGeom>
                  <a:avLst/>
                  <a:gdLst>
                    <a:gd name="connsiteX0" fmla="*/ 0 w 12724"/>
                    <a:gd name="connsiteY0" fmla="*/ 43517 h 43517"/>
                    <a:gd name="connsiteX1" fmla="*/ 0 w 12724"/>
                    <a:gd name="connsiteY1" fmla="*/ 0 h 43517"/>
                  </a:gdLst>
                  <a:ahLst/>
                  <a:cxnLst>
                    <a:cxn ang="0">
                      <a:pos x="connsiteX0" y="connsiteY0"/>
                    </a:cxn>
                    <a:cxn ang="0">
                      <a:pos x="connsiteX1" y="connsiteY1"/>
                    </a:cxn>
                  </a:cxnLst>
                  <a:rect l="l" t="t" r="r" b="b"/>
                  <a:pathLst>
                    <a:path w="12724" h="43517" extrusionOk="0">
                      <a:moveTo>
                        <a:pt x="0" y="43517"/>
                      </a:moveTo>
                      <a:lnTo>
                        <a:pt x="0" y="0"/>
                      </a:lnTo>
                    </a:path>
                  </a:pathLst>
                </a:custGeom>
                <a:grpFill/>
                <a:ln w="28575" cap="flat">
                  <a:solidFill>
                    <a:schemeClr val="accent1"/>
                  </a:solid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1A1918"/>
                    </a:solidFill>
                    <a:effectLst/>
                    <a:uLnTx/>
                    <a:uFillTx/>
                    <a:latin typeface="+mn-lt"/>
                    <a:cs typeface="Arial"/>
                  </a:endParaRPr>
                </a:p>
              </p:txBody>
            </p:sp>
          </p:grpSp>
          <p:grpSp>
            <p:nvGrpSpPr>
              <p:cNvPr id="99" name="Graphic 40">
                <a:extLst>
                  <a:ext uri="{FF2B5EF4-FFF2-40B4-BE49-F238E27FC236}">
                    <a16:creationId xmlns:a16="http://schemas.microsoft.com/office/drawing/2014/main" id="{18DBAB25-6296-ED56-6B20-0CEF1602D700}"/>
                  </a:ext>
                </a:extLst>
              </p:cNvPr>
              <p:cNvGrpSpPr/>
              <p:nvPr/>
            </p:nvGrpSpPr>
            <p:grpSpPr bwMode="auto">
              <a:xfrm>
                <a:off x="5773906" y="3561171"/>
                <a:ext cx="86792" cy="58023"/>
                <a:chOff x="2852181" y="2523849"/>
                <a:chExt cx="43517" cy="43517"/>
              </a:xfrm>
            </p:grpSpPr>
            <p:sp>
              <p:nvSpPr>
                <p:cNvPr id="155" name="Freeform: Shape 154">
                  <a:extLst>
                    <a:ext uri="{FF2B5EF4-FFF2-40B4-BE49-F238E27FC236}">
                      <a16:creationId xmlns:a16="http://schemas.microsoft.com/office/drawing/2014/main" id="{690634D8-2E58-8E62-DF69-0646CD63DB6B}"/>
                    </a:ext>
                  </a:extLst>
                </p:cNvPr>
                <p:cNvSpPr/>
                <p:nvPr/>
              </p:nvSpPr>
              <p:spPr bwMode="auto">
                <a:xfrm>
                  <a:off x="2852181" y="2545608"/>
                  <a:ext cx="43517" cy="12724"/>
                </a:xfrm>
                <a:custGeom>
                  <a:avLst/>
                  <a:gdLst>
                    <a:gd name="connsiteX0" fmla="*/ 0 w 43517"/>
                    <a:gd name="connsiteY0" fmla="*/ 0 h 12724"/>
                    <a:gd name="connsiteX1" fmla="*/ 43517 w 43517"/>
                    <a:gd name="connsiteY1" fmla="*/ 0 h 12724"/>
                  </a:gdLst>
                  <a:ahLst/>
                  <a:cxnLst>
                    <a:cxn ang="0">
                      <a:pos x="connsiteX0" y="connsiteY0"/>
                    </a:cxn>
                    <a:cxn ang="0">
                      <a:pos x="connsiteX1" y="connsiteY1"/>
                    </a:cxn>
                  </a:cxnLst>
                  <a:rect l="l" t="t" r="r" b="b"/>
                  <a:pathLst>
                    <a:path w="43517" h="12724" extrusionOk="0">
                      <a:moveTo>
                        <a:pt x="0" y="0"/>
                      </a:moveTo>
                      <a:lnTo>
                        <a:pt x="43517" y="0"/>
                      </a:lnTo>
                    </a:path>
                  </a:pathLst>
                </a:custGeom>
                <a:grpFill/>
                <a:ln w="28575" cap="flat">
                  <a:solidFill>
                    <a:schemeClr val="accent1"/>
                  </a:solid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1A1918"/>
                    </a:solidFill>
                    <a:effectLst/>
                    <a:uLnTx/>
                    <a:uFillTx/>
                    <a:latin typeface="+mn-lt"/>
                    <a:cs typeface="Arial"/>
                  </a:endParaRPr>
                </a:p>
              </p:txBody>
            </p:sp>
            <p:sp>
              <p:nvSpPr>
                <p:cNvPr id="156" name="Freeform: Shape 155">
                  <a:extLst>
                    <a:ext uri="{FF2B5EF4-FFF2-40B4-BE49-F238E27FC236}">
                      <a16:creationId xmlns:a16="http://schemas.microsoft.com/office/drawing/2014/main" id="{1763605E-ADAB-AB39-39FE-CB42B86CF0CB}"/>
                    </a:ext>
                  </a:extLst>
                </p:cNvPr>
                <p:cNvSpPr/>
                <p:nvPr/>
              </p:nvSpPr>
              <p:spPr bwMode="auto">
                <a:xfrm>
                  <a:off x="2873940" y="2523849"/>
                  <a:ext cx="12724" cy="43517"/>
                </a:xfrm>
                <a:custGeom>
                  <a:avLst/>
                  <a:gdLst>
                    <a:gd name="connsiteX0" fmla="*/ 0 w 12724"/>
                    <a:gd name="connsiteY0" fmla="*/ 43517 h 43517"/>
                    <a:gd name="connsiteX1" fmla="*/ 0 w 12724"/>
                    <a:gd name="connsiteY1" fmla="*/ 0 h 43517"/>
                  </a:gdLst>
                  <a:ahLst/>
                  <a:cxnLst>
                    <a:cxn ang="0">
                      <a:pos x="connsiteX0" y="connsiteY0"/>
                    </a:cxn>
                    <a:cxn ang="0">
                      <a:pos x="connsiteX1" y="connsiteY1"/>
                    </a:cxn>
                  </a:cxnLst>
                  <a:rect l="l" t="t" r="r" b="b"/>
                  <a:pathLst>
                    <a:path w="12724" h="43517" extrusionOk="0">
                      <a:moveTo>
                        <a:pt x="0" y="43517"/>
                      </a:moveTo>
                      <a:lnTo>
                        <a:pt x="0" y="0"/>
                      </a:lnTo>
                    </a:path>
                  </a:pathLst>
                </a:custGeom>
                <a:grpFill/>
                <a:ln w="28575" cap="flat">
                  <a:solidFill>
                    <a:schemeClr val="accent1"/>
                  </a:solid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1A1918"/>
                    </a:solidFill>
                    <a:effectLst/>
                    <a:uLnTx/>
                    <a:uFillTx/>
                    <a:latin typeface="+mn-lt"/>
                    <a:cs typeface="Arial"/>
                  </a:endParaRPr>
                </a:p>
              </p:txBody>
            </p:sp>
          </p:grpSp>
          <p:grpSp>
            <p:nvGrpSpPr>
              <p:cNvPr id="100" name="Graphic 40">
                <a:extLst>
                  <a:ext uri="{FF2B5EF4-FFF2-40B4-BE49-F238E27FC236}">
                    <a16:creationId xmlns:a16="http://schemas.microsoft.com/office/drawing/2014/main" id="{3367BE4C-5FDD-64C5-E7C8-8C45BA51B9DB}"/>
                  </a:ext>
                </a:extLst>
              </p:cNvPr>
              <p:cNvGrpSpPr/>
              <p:nvPr/>
            </p:nvGrpSpPr>
            <p:grpSpPr bwMode="auto">
              <a:xfrm>
                <a:off x="5374462" y="3561171"/>
                <a:ext cx="87045" cy="58023"/>
                <a:chOff x="2651901" y="2523849"/>
                <a:chExt cx="43644" cy="43517"/>
              </a:xfrm>
            </p:grpSpPr>
            <p:sp>
              <p:nvSpPr>
                <p:cNvPr id="153" name="Freeform: Shape 152">
                  <a:extLst>
                    <a:ext uri="{FF2B5EF4-FFF2-40B4-BE49-F238E27FC236}">
                      <a16:creationId xmlns:a16="http://schemas.microsoft.com/office/drawing/2014/main" id="{AC285320-E348-0C34-4C3E-8C55A5708443}"/>
                    </a:ext>
                  </a:extLst>
                </p:cNvPr>
                <p:cNvSpPr/>
                <p:nvPr/>
              </p:nvSpPr>
              <p:spPr bwMode="auto">
                <a:xfrm>
                  <a:off x="2651901" y="2545608"/>
                  <a:ext cx="43644" cy="12724"/>
                </a:xfrm>
                <a:custGeom>
                  <a:avLst/>
                  <a:gdLst>
                    <a:gd name="connsiteX0" fmla="*/ 0 w 43644"/>
                    <a:gd name="connsiteY0" fmla="*/ 0 h 12724"/>
                    <a:gd name="connsiteX1" fmla="*/ 43644 w 43644"/>
                    <a:gd name="connsiteY1" fmla="*/ 0 h 12724"/>
                  </a:gdLst>
                  <a:ahLst/>
                  <a:cxnLst>
                    <a:cxn ang="0">
                      <a:pos x="connsiteX0" y="connsiteY0"/>
                    </a:cxn>
                    <a:cxn ang="0">
                      <a:pos x="connsiteX1" y="connsiteY1"/>
                    </a:cxn>
                  </a:cxnLst>
                  <a:rect l="l" t="t" r="r" b="b"/>
                  <a:pathLst>
                    <a:path w="43644" h="12724" extrusionOk="0">
                      <a:moveTo>
                        <a:pt x="0" y="0"/>
                      </a:moveTo>
                      <a:lnTo>
                        <a:pt x="43644" y="0"/>
                      </a:lnTo>
                    </a:path>
                  </a:pathLst>
                </a:custGeom>
                <a:grpFill/>
                <a:ln w="28575" cap="flat">
                  <a:solidFill>
                    <a:schemeClr val="accent1"/>
                  </a:solid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1A1918"/>
                    </a:solidFill>
                    <a:effectLst/>
                    <a:uLnTx/>
                    <a:uFillTx/>
                    <a:latin typeface="+mn-lt"/>
                    <a:cs typeface="Arial"/>
                  </a:endParaRPr>
                </a:p>
              </p:txBody>
            </p:sp>
            <p:sp>
              <p:nvSpPr>
                <p:cNvPr id="154" name="Freeform: Shape 153">
                  <a:extLst>
                    <a:ext uri="{FF2B5EF4-FFF2-40B4-BE49-F238E27FC236}">
                      <a16:creationId xmlns:a16="http://schemas.microsoft.com/office/drawing/2014/main" id="{C4B7738F-27D1-F488-B01A-DE57B896232E}"/>
                    </a:ext>
                  </a:extLst>
                </p:cNvPr>
                <p:cNvSpPr/>
                <p:nvPr/>
              </p:nvSpPr>
              <p:spPr bwMode="auto">
                <a:xfrm>
                  <a:off x="2673786" y="2523849"/>
                  <a:ext cx="12724" cy="43517"/>
                </a:xfrm>
                <a:custGeom>
                  <a:avLst/>
                  <a:gdLst>
                    <a:gd name="connsiteX0" fmla="*/ 0 w 12724"/>
                    <a:gd name="connsiteY0" fmla="*/ 43517 h 43517"/>
                    <a:gd name="connsiteX1" fmla="*/ 0 w 12724"/>
                    <a:gd name="connsiteY1" fmla="*/ 0 h 43517"/>
                  </a:gdLst>
                  <a:ahLst/>
                  <a:cxnLst>
                    <a:cxn ang="0">
                      <a:pos x="connsiteX0" y="connsiteY0"/>
                    </a:cxn>
                    <a:cxn ang="0">
                      <a:pos x="connsiteX1" y="connsiteY1"/>
                    </a:cxn>
                  </a:cxnLst>
                  <a:rect l="l" t="t" r="r" b="b"/>
                  <a:pathLst>
                    <a:path w="12724" h="43517" extrusionOk="0">
                      <a:moveTo>
                        <a:pt x="0" y="43517"/>
                      </a:moveTo>
                      <a:lnTo>
                        <a:pt x="0" y="0"/>
                      </a:lnTo>
                    </a:path>
                  </a:pathLst>
                </a:custGeom>
                <a:grpFill/>
                <a:ln w="28575" cap="flat">
                  <a:solidFill>
                    <a:schemeClr val="accent1"/>
                  </a:solid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1A1918"/>
                    </a:solidFill>
                    <a:effectLst/>
                    <a:uLnTx/>
                    <a:uFillTx/>
                    <a:latin typeface="+mn-lt"/>
                    <a:cs typeface="Arial"/>
                  </a:endParaRPr>
                </a:p>
              </p:txBody>
            </p:sp>
          </p:grpSp>
          <p:grpSp>
            <p:nvGrpSpPr>
              <p:cNvPr id="101" name="Graphic 40">
                <a:extLst>
                  <a:ext uri="{FF2B5EF4-FFF2-40B4-BE49-F238E27FC236}">
                    <a16:creationId xmlns:a16="http://schemas.microsoft.com/office/drawing/2014/main" id="{B76A4DDB-F1C9-B78B-864B-463FD77DC1AA}"/>
                  </a:ext>
                </a:extLst>
              </p:cNvPr>
              <p:cNvGrpSpPr/>
              <p:nvPr/>
            </p:nvGrpSpPr>
            <p:grpSpPr bwMode="auto">
              <a:xfrm>
                <a:off x="5142765" y="3517739"/>
                <a:ext cx="87045" cy="58023"/>
                <a:chOff x="2535728" y="2491275"/>
                <a:chExt cx="43644" cy="43517"/>
              </a:xfrm>
            </p:grpSpPr>
            <p:sp>
              <p:nvSpPr>
                <p:cNvPr id="151" name="Freeform: Shape 150">
                  <a:extLst>
                    <a:ext uri="{FF2B5EF4-FFF2-40B4-BE49-F238E27FC236}">
                      <a16:creationId xmlns:a16="http://schemas.microsoft.com/office/drawing/2014/main" id="{90DB66A2-CB61-1535-0C19-B96ADDD580BA}"/>
                    </a:ext>
                  </a:extLst>
                </p:cNvPr>
                <p:cNvSpPr/>
                <p:nvPr/>
              </p:nvSpPr>
              <p:spPr bwMode="auto">
                <a:xfrm>
                  <a:off x="2535728" y="2513034"/>
                  <a:ext cx="43644" cy="12724"/>
                </a:xfrm>
                <a:custGeom>
                  <a:avLst/>
                  <a:gdLst>
                    <a:gd name="connsiteX0" fmla="*/ 0 w 43644"/>
                    <a:gd name="connsiteY0" fmla="*/ 0 h 12724"/>
                    <a:gd name="connsiteX1" fmla="*/ 43644 w 43644"/>
                    <a:gd name="connsiteY1" fmla="*/ 0 h 12724"/>
                  </a:gdLst>
                  <a:ahLst/>
                  <a:cxnLst>
                    <a:cxn ang="0">
                      <a:pos x="connsiteX0" y="connsiteY0"/>
                    </a:cxn>
                    <a:cxn ang="0">
                      <a:pos x="connsiteX1" y="connsiteY1"/>
                    </a:cxn>
                  </a:cxnLst>
                  <a:rect l="l" t="t" r="r" b="b"/>
                  <a:pathLst>
                    <a:path w="43644" h="12724" extrusionOk="0">
                      <a:moveTo>
                        <a:pt x="0" y="0"/>
                      </a:moveTo>
                      <a:lnTo>
                        <a:pt x="43644" y="0"/>
                      </a:lnTo>
                    </a:path>
                  </a:pathLst>
                </a:custGeom>
                <a:grpFill/>
                <a:ln w="28575" cap="flat">
                  <a:solidFill>
                    <a:schemeClr val="accent1"/>
                  </a:solid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1A1918"/>
                    </a:solidFill>
                    <a:effectLst/>
                    <a:uLnTx/>
                    <a:uFillTx/>
                    <a:latin typeface="+mn-lt"/>
                    <a:cs typeface="Arial"/>
                  </a:endParaRPr>
                </a:p>
              </p:txBody>
            </p:sp>
            <p:sp>
              <p:nvSpPr>
                <p:cNvPr id="152" name="Freeform: Shape 151">
                  <a:extLst>
                    <a:ext uri="{FF2B5EF4-FFF2-40B4-BE49-F238E27FC236}">
                      <a16:creationId xmlns:a16="http://schemas.microsoft.com/office/drawing/2014/main" id="{63EA2ABD-C3F6-9334-F911-2FF35787A29C}"/>
                    </a:ext>
                  </a:extLst>
                </p:cNvPr>
                <p:cNvSpPr/>
                <p:nvPr/>
              </p:nvSpPr>
              <p:spPr bwMode="auto">
                <a:xfrm>
                  <a:off x="2557614" y="2491275"/>
                  <a:ext cx="12724" cy="43517"/>
                </a:xfrm>
                <a:custGeom>
                  <a:avLst/>
                  <a:gdLst>
                    <a:gd name="connsiteX0" fmla="*/ 0 w 12724"/>
                    <a:gd name="connsiteY0" fmla="*/ 43517 h 43517"/>
                    <a:gd name="connsiteX1" fmla="*/ 0 w 12724"/>
                    <a:gd name="connsiteY1" fmla="*/ 0 h 43517"/>
                  </a:gdLst>
                  <a:ahLst/>
                  <a:cxnLst>
                    <a:cxn ang="0">
                      <a:pos x="connsiteX0" y="connsiteY0"/>
                    </a:cxn>
                    <a:cxn ang="0">
                      <a:pos x="connsiteX1" y="connsiteY1"/>
                    </a:cxn>
                  </a:cxnLst>
                  <a:rect l="l" t="t" r="r" b="b"/>
                  <a:pathLst>
                    <a:path w="12724" h="43517" extrusionOk="0">
                      <a:moveTo>
                        <a:pt x="0" y="43517"/>
                      </a:moveTo>
                      <a:lnTo>
                        <a:pt x="0" y="0"/>
                      </a:lnTo>
                    </a:path>
                  </a:pathLst>
                </a:custGeom>
                <a:grpFill/>
                <a:ln w="28575" cap="flat">
                  <a:solidFill>
                    <a:schemeClr val="accent1"/>
                  </a:solid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1A1918"/>
                    </a:solidFill>
                    <a:effectLst/>
                    <a:uLnTx/>
                    <a:uFillTx/>
                    <a:latin typeface="+mn-lt"/>
                    <a:cs typeface="Arial"/>
                  </a:endParaRPr>
                </a:p>
              </p:txBody>
            </p:sp>
          </p:grpSp>
          <p:grpSp>
            <p:nvGrpSpPr>
              <p:cNvPr id="102" name="Graphic 40">
                <a:extLst>
                  <a:ext uri="{FF2B5EF4-FFF2-40B4-BE49-F238E27FC236}">
                    <a16:creationId xmlns:a16="http://schemas.microsoft.com/office/drawing/2014/main" id="{7047A336-835B-7F77-4CF1-3A272ED2B6C2}"/>
                  </a:ext>
                </a:extLst>
              </p:cNvPr>
              <p:cNvGrpSpPr/>
              <p:nvPr/>
            </p:nvGrpSpPr>
            <p:grpSpPr bwMode="auto">
              <a:xfrm>
                <a:off x="5091246" y="3501112"/>
                <a:ext cx="86792" cy="58023"/>
                <a:chOff x="2509897" y="2478805"/>
                <a:chExt cx="43517" cy="43517"/>
              </a:xfrm>
            </p:grpSpPr>
            <p:sp>
              <p:nvSpPr>
                <p:cNvPr id="149" name="Freeform: Shape 148">
                  <a:extLst>
                    <a:ext uri="{FF2B5EF4-FFF2-40B4-BE49-F238E27FC236}">
                      <a16:creationId xmlns:a16="http://schemas.microsoft.com/office/drawing/2014/main" id="{070F6782-3E85-C5A9-8F28-2D572CD941F9}"/>
                    </a:ext>
                  </a:extLst>
                </p:cNvPr>
                <p:cNvSpPr/>
                <p:nvPr/>
              </p:nvSpPr>
              <p:spPr bwMode="auto">
                <a:xfrm>
                  <a:off x="2509897" y="2500564"/>
                  <a:ext cx="43517" cy="12724"/>
                </a:xfrm>
                <a:custGeom>
                  <a:avLst/>
                  <a:gdLst>
                    <a:gd name="connsiteX0" fmla="*/ 0 w 43517"/>
                    <a:gd name="connsiteY0" fmla="*/ 0 h 12724"/>
                    <a:gd name="connsiteX1" fmla="*/ 43517 w 43517"/>
                    <a:gd name="connsiteY1" fmla="*/ 0 h 12724"/>
                  </a:gdLst>
                  <a:ahLst/>
                  <a:cxnLst>
                    <a:cxn ang="0">
                      <a:pos x="connsiteX0" y="connsiteY0"/>
                    </a:cxn>
                    <a:cxn ang="0">
                      <a:pos x="connsiteX1" y="connsiteY1"/>
                    </a:cxn>
                  </a:cxnLst>
                  <a:rect l="l" t="t" r="r" b="b"/>
                  <a:pathLst>
                    <a:path w="43517" h="12724" extrusionOk="0">
                      <a:moveTo>
                        <a:pt x="0" y="0"/>
                      </a:moveTo>
                      <a:lnTo>
                        <a:pt x="43517" y="0"/>
                      </a:lnTo>
                    </a:path>
                  </a:pathLst>
                </a:custGeom>
                <a:grpFill/>
                <a:ln w="28575" cap="flat">
                  <a:solidFill>
                    <a:schemeClr val="accent1"/>
                  </a:solid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1A1918"/>
                    </a:solidFill>
                    <a:effectLst/>
                    <a:uLnTx/>
                    <a:uFillTx/>
                    <a:latin typeface="+mn-lt"/>
                    <a:cs typeface="Arial"/>
                  </a:endParaRPr>
                </a:p>
              </p:txBody>
            </p:sp>
            <p:sp>
              <p:nvSpPr>
                <p:cNvPr id="150" name="Freeform: Shape 149">
                  <a:extLst>
                    <a:ext uri="{FF2B5EF4-FFF2-40B4-BE49-F238E27FC236}">
                      <a16:creationId xmlns:a16="http://schemas.microsoft.com/office/drawing/2014/main" id="{8A2B72BE-2D09-2276-B8E8-1BB3C6B05171}"/>
                    </a:ext>
                  </a:extLst>
                </p:cNvPr>
                <p:cNvSpPr/>
                <p:nvPr/>
              </p:nvSpPr>
              <p:spPr bwMode="auto">
                <a:xfrm>
                  <a:off x="2531656" y="2478805"/>
                  <a:ext cx="12724" cy="43517"/>
                </a:xfrm>
                <a:custGeom>
                  <a:avLst/>
                  <a:gdLst>
                    <a:gd name="connsiteX0" fmla="*/ 0 w 12724"/>
                    <a:gd name="connsiteY0" fmla="*/ 43517 h 43517"/>
                    <a:gd name="connsiteX1" fmla="*/ 0 w 12724"/>
                    <a:gd name="connsiteY1" fmla="*/ 0 h 43517"/>
                  </a:gdLst>
                  <a:ahLst/>
                  <a:cxnLst>
                    <a:cxn ang="0">
                      <a:pos x="connsiteX0" y="connsiteY0"/>
                    </a:cxn>
                    <a:cxn ang="0">
                      <a:pos x="connsiteX1" y="connsiteY1"/>
                    </a:cxn>
                  </a:cxnLst>
                  <a:rect l="l" t="t" r="r" b="b"/>
                  <a:pathLst>
                    <a:path w="12724" h="43517" extrusionOk="0">
                      <a:moveTo>
                        <a:pt x="0" y="43517"/>
                      </a:moveTo>
                      <a:lnTo>
                        <a:pt x="0" y="0"/>
                      </a:lnTo>
                    </a:path>
                  </a:pathLst>
                </a:custGeom>
                <a:grpFill/>
                <a:ln w="28575" cap="flat">
                  <a:solidFill>
                    <a:schemeClr val="accent1"/>
                  </a:solid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1A1918"/>
                    </a:solidFill>
                    <a:effectLst/>
                    <a:uLnTx/>
                    <a:uFillTx/>
                    <a:latin typeface="+mn-lt"/>
                    <a:cs typeface="Arial"/>
                  </a:endParaRPr>
                </a:p>
              </p:txBody>
            </p:sp>
          </p:grpSp>
          <p:grpSp>
            <p:nvGrpSpPr>
              <p:cNvPr id="103" name="Graphic 40">
                <a:extLst>
                  <a:ext uri="{FF2B5EF4-FFF2-40B4-BE49-F238E27FC236}">
                    <a16:creationId xmlns:a16="http://schemas.microsoft.com/office/drawing/2014/main" id="{52055261-CD37-E8DF-47CA-B59FCDB5F891}"/>
                  </a:ext>
                </a:extLst>
              </p:cNvPr>
              <p:cNvGrpSpPr/>
              <p:nvPr/>
            </p:nvGrpSpPr>
            <p:grpSpPr bwMode="auto">
              <a:xfrm>
                <a:off x="4807778" y="3482790"/>
                <a:ext cx="86792" cy="58192"/>
                <a:chOff x="2367767" y="2465062"/>
                <a:chExt cx="43517" cy="43644"/>
              </a:xfrm>
            </p:grpSpPr>
            <p:sp>
              <p:nvSpPr>
                <p:cNvPr id="147" name="Freeform: Shape 146">
                  <a:extLst>
                    <a:ext uri="{FF2B5EF4-FFF2-40B4-BE49-F238E27FC236}">
                      <a16:creationId xmlns:a16="http://schemas.microsoft.com/office/drawing/2014/main" id="{C96ACAE8-B579-7DC4-42CD-ED05CFE61606}"/>
                    </a:ext>
                  </a:extLst>
                </p:cNvPr>
                <p:cNvSpPr/>
                <p:nvPr/>
              </p:nvSpPr>
              <p:spPr bwMode="auto">
                <a:xfrm>
                  <a:off x="2367767" y="2486822"/>
                  <a:ext cx="43517" cy="12724"/>
                </a:xfrm>
                <a:custGeom>
                  <a:avLst/>
                  <a:gdLst>
                    <a:gd name="connsiteX0" fmla="*/ 0 w 43517"/>
                    <a:gd name="connsiteY0" fmla="*/ 0 h 12724"/>
                    <a:gd name="connsiteX1" fmla="*/ 43517 w 43517"/>
                    <a:gd name="connsiteY1" fmla="*/ 0 h 12724"/>
                  </a:gdLst>
                  <a:ahLst/>
                  <a:cxnLst>
                    <a:cxn ang="0">
                      <a:pos x="connsiteX0" y="connsiteY0"/>
                    </a:cxn>
                    <a:cxn ang="0">
                      <a:pos x="connsiteX1" y="connsiteY1"/>
                    </a:cxn>
                  </a:cxnLst>
                  <a:rect l="l" t="t" r="r" b="b"/>
                  <a:pathLst>
                    <a:path w="43517" h="12724" extrusionOk="0">
                      <a:moveTo>
                        <a:pt x="0" y="0"/>
                      </a:moveTo>
                      <a:lnTo>
                        <a:pt x="43517" y="0"/>
                      </a:lnTo>
                    </a:path>
                  </a:pathLst>
                </a:custGeom>
                <a:grpFill/>
                <a:ln w="28575" cap="flat">
                  <a:solidFill>
                    <a:schemeClr val="accent1"/>
                  </a:solid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1A1918"/>
                    </a:solidFill>
                    <a:effectLst/>
                    <a:uLnTx/>
                    <a:uFillTx/>
                    <a:latin typeface="+mn-lt"/>
                    <a:cs typeface="Arial"/>
                  </a:endParaRPr>
                </a:p>
              </p:txBody>
            </p:sp>
            <p:sp>
              <p:nvSpPr>
                <p:cNvPr id="148" name="Freeform: Shape 147">
                  <a:extLst>
                    <a:ext uri="{FF2B5EF4-FFF2-40B4-BE49-F238E27FC236}">
                      <a16:creationId xmlns:a16="http://schemas.microsoft.com/office/drawing/2014/main" id="{9EBBF703-4DF4-7D57-401B-4DD9D7C921FE}"/>
                    </a:ext>
                  </a:extLst>
                </p:cNvPr>
                <p:cNvSpPr/>
                <p:nvPr/>
              </p:nvSpPr>
              <p:spPr bwMode="auto">
                <a:xfrm>
                  <a:off x="2389526" y="2465062"/>
                  <a:ext cx="12724" cy="43644"/>
                </a:xfrm>
                <a:custGeom>
                  <a:avLst/>
                  <a:gdLst>
                    <a:gd name="connsiteX0" fmla="*/ 0 w 12724"/>
                    <a:gd name="connsiteY0" fmla="*/ 43644 h 43644"/>
                    <a:gd name="connsiteX1" fmla="*/ 0 w 12724"/>
                    <a:gd name="connsiteY1" fmla="*/ 0 h 43644"/>
                  </a:gdLst>
                  <a:ahLst/>
                  <a:cxnLst>
                    <a:cxn ang="0">
                      <a:pos x="connsiteX0" y="connsiteY0"/>
                    </a:cxn>
                    <a:cxn ang="0">
                      <a:pos x="connsiteX1" y="connsiteY1"/>
                    </a:cxn>
                  </a:cxnLst>
                  <a:rect l="l" t="t" r="r" b="b"/>
                  <a:pathLst>
                    <a:path w="12724" h="43644" extrusionOk="0">
                      <a:moveTo>
                        <a:pt x="0" y="43644"/>
                      </a:moveTo>
                      <a:lnTo>
                        <a:pt x="0" y="0"/>
                      </a:lnTo>
                    </a:path>
                  </a:pathLst>
                </a:custGeom>
                <a:grpFill/>
                <a:ln w="28575" cap="flat">
                  <a:solidFill>
                    <a:schemeClr val="accent1"/>
                  </a:solid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1A1918"/>
                    </a:solidFill>
                    <a:effectLst/>
                    <a:uLnTx/>
                    <a:uFillTx/>
                    <a:latin typeface="+mn-lt"/>
                    <a:cs typeface="Arial"/>
                  </a:endParaRPr>
                </a:p>
              </p:txBody>
            </p:sp>
          </p:grpSp>
          <p:grpSp>
            <p:nvGrpSpPr>
              <p:cNvPr id="104" name="Graphic 40">
                <a:extLst>
                  <a:ext uri="{FF2B5EF4-FFF2-40B4-BE49-F238E27FC236}">
                    <a16:creationId xmlns:a16="http://schemas.microsoft.com/office/drawing/2014/main" id="{F7D083C1-BED9-074E-EE3A-626A1068E8B9}"/>
                  </a:ext>
                </a:extLst>
              </p:cNvPr>
              <p:cNvGrpSpPr/>
              <p:nvPr/>
            </p:nvGrpSpPr>
            <p:grpSpPr bwMode="auto">
              <a:xfrm>
                <a:off x="4408336" y="3482790"/>
                <a:ext cx="87045" cy="58192"/>
                <a:chOff x="2167487" y="2465062"/>
                <a:chExt cx="43644" cy="43644"/>
              </a:xfrm>
            </p:grpSpPr>
            <p:sp>
              <p:nvSpPr>
                <p:cNvPr id="145" name="Freeform: Shape 144">
                  <a:extLst>
                    <a:ext uri="{FF2B5EF4-FFF2-40B4-BE49-F238E27FC236}">
                      <a16:creationId xmlns:a16="http://schemas.microsoft.com/office/drawing/2014/main" id="{6FB957E9-1974-3026-3855-E24521204051}"/>
                    </a:ext>
                  </a:extLst>
                </p:cNvPr>
                <p:cNvSpPr/>
                <p:nvPr/>
              </p:nvSpPr>
              <p:spPr bwMode="auto">
                <a:xfrm>
                  <a:off x="2167487" y="2486822"/>
                  <a:ext cx="43644" cy="12724"/>
                </a:xfrm>
                <a:custGeom>
                  <a:avLst/>
                  <a:gdLst>
                    <a:gd name="connsiteX0" fmla="*/ 0 w 43644"/>
                    <a:gd name="connsiteY0" fmla="*/ 0 h 12724"/>
                    <a:gd name="connsiteX1" fmla="*/ 43644 w 43644"/>
                    <a:gd name="connsiteY1" fmla="*/ 0 h 12724"/>
                  </a:gdLst>
                  <a:ahLst/>
                  <a:cxnLst>
                    <a:cxn ang="0">
                      <a:pos x="connsiteX0" y="connsiteY0"/>
                    </a:cxn>
                    <a:cxn ang="0">
                      <a:pos x="connsiteX1" y="connsiteY1"/>
                    </a:cxn>
                  </a:cxnLst>
                  <a:rect l="l" t="t" r="r" b="b"/>
                  <a:pathLst>
                    <a:path w="43644" h="12724" extrusionOk="0">
                      <a:moveTo>
                        <a:pt x="0" y="0"/>
                      </a:moveTo>
                      <a:lnTo>
                        <a:pt x="43644" y="0"/>
                      </a:lnTo>
                    </a:path>
                  </a:pathLst>
                </a:custGeom>
                <a:grpFill/>
                <a:ln w="28575" cap="flat">
                  <a:solidFill>
                    <a:schemeClr val="accent1"/>
                  </a:solid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1A1918"/>
                    </a:solidFill>
                    <a:effectLst/>
                    <a:uLnTx/>
                    <a:uFillTx/>
                    <a:latin typeface="+mn-lt"/>
                    <a:cs typeface="Arial"/>
                  </a:endParaRPr>
                </a:p>
              </p:txBody>
            </p:sp>
            <p:sp>
              <p:nvSpPr>
                <p:cNvPr id="146" name="Freeform: Shape 145">
                  <a:extLst>
                    <a:ext uri="{FF2B5EF4-FFF2-40B4-BE49-F238E27FC236}">
                      <a16:creationId xmlns:a16="http://schemas.microsoft.com/office/drawing/2014/main" id="{C8C8DE30-8DAD-292F-3A34-2A98E8843797}"/>
                    </a:ext>
                  </a:extLst>
                </p:cNvPr>
                <p:cNvSpPr/>
                <p:nvPr/>
              </p:nvSpPr>
              <p:spPr bwMode="auto">
                <a:xfrm>
                  <a:off x="2189372" y="2465062"/>
                  <a:ext cx="12724" cy="43644"/>
                </a:xfrm>
                <a:custGeom>
                  <a:avLst/>
                  <a:gdLst>
                    <a:gd name="connsiteX0" fmla="*/ 0 w 12724"/>
                    <a:gd name="connsiteY0" fmla="*/ 43644 h 43644"/>
                    <a:gd name="connsiteX1" fmla="*/ 0 w 12724"/>
                    <a:gd name="connsiteY1" fmla="*/ 0 h 43644"/>
                  </a:gdLst>
                  <a:ahLst/>
                  <a:cxnLst>
                    <a:cxn ang="0">
                      <a:pos x="connsiteX0" y="connsiteY0"/>
                    </a:cxn>
                    <a:cxn ang="0">
                      <a:pos x="connsiteX1" y="connsiteY1"/>
                    </a:cxn>
                  </a:cxnLst>
                  <a:rect l="l" t="t" r="r" b="b"/>
                  <a:pathLst>
                    <a:path w="12724" h="43644" extrusionOk="0">
                      <a:moveTo>
                        <a:pt x="0" y="43644"/>
                      </a:moveTo>
                      <a:lnTo>
                        <a:pt x="0" y="0"/>
                      </a:lnTo>
                    </a:path>
                  </a:pathLst>
                </a:custGeom>
                <a:grpFill/>
                <a:ln w="28575" cap="flat">
                  <a:solidFill>
                    <a:schemeClr val="accent1"/>
                  </a:solid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1A1918"/>
                    </a:solidFill>
                    <a:effectLst/>
                    <a:uLnTx/>
                    <a:uFillTx/>
                    <a:latin typeface="+mn-lt"/>
                    <a:cs typeface="Arial"/>
                  </a:endParaRPr>
                </a:p>
              </p:txBody>
            </p:sp>
          </p:grpSp>
          <p:grpSp>
            <p:nvGrpSpPr>
              <p:cNvPr id="105" name="Graphic 40">
                <a:extLst>
                  <a:ext uri="{FF2B5EF4-FFF2-40B4-BE49-F238E27FC236}">
                    <a16:creationId xmlns:a16="http://schemas.microsoft.com/office/drawing/2014/main" id="{3A399B18-E58F-AF00-F5A3-03ACEC933A0B}"/>
                  </a:ext>
                </a:extLst>
              </p:cNvPr>
              <p:cNvGrpSpPr/>
              <p:nvPr/>
            </p:nvGrpSpPr>
            <p:grpSpPr bwMode="auto">
              <a:xfrm>
                <a:off x="3893929" y="3398131"/>
                <a:ext cx="86792" cy="58192"/>
                <a:chOff x="1909565" y="2401569"/>
                <a:chExt cx="43517" cy="43644"/>
              </a:xfrm>
            </p:grpSpPr>
            <p:sp>
              <p:nvSpPr>
                <p:cNvPr id="143" name="Freeform: Shape 142">
                  <a:extLst>
                    <a:ext uri="{FF2B5EF4-FFF2-40B4-BE49-F238E27FC236}">
                      <a16:creationId xmlns:a16="http://schemas.microsoft.com/office/drawing/2014/main" id="{FFE6337E-C7F0-8C4C-5638-C2A486D8C9D0}"/>
                    </a:ext>
                  </a:extLst>
                </p:cNvPr>
                <p:cNvSpPr/>
                <p:nvPr/>
              </p:nvSpPr>
              <p:spPr bwMode="auto">
                <a:xfrm>
                  <a:off x="1909565" y="2423327"/>
                  <a:ext cx="43517" cy="12724"/>
                </a:xfrm>
                <a:custGeom>
                  <a:avLst/>
                  <a:gdLst>
                    <a:gd name="connsiteX0" fmla="*/ 0 w 43517"/>
                    <a:gd name="connsiteY0" fmla="*/ 0 h 12724"/>
                    <a:gd name="connsiteX1" fmla="*/ 43517 w 43517"/>
                    <a:gd name="connsiteY1" fmla="*/ 0 h 12724"/>
                  </a:gdLst>
                  <a:ahLst/>
                  <a:cxnLst>
                    <a:cxn ang="0">
                      <a:pos x="connsiteX0" y="connsiteY0"/>
                    </a:cxn>
                    <a:cxn ang="0">
                      <a:pos x="connsiteX1" y="connsiteY1"/>
                    </a:cxn>
                  </a:cxnLst>
                  <a:rect l="l" t="t" r="r" b="b"/>
                  <a:pathLst>
                    <a:path w="43517" h="12724" extrusionOk="0">
                      <a:moveTo>
                        <a:pt x="0" y="0"/>
                      </a:moveTo>
                      <a:lnTo>
                        <a:pt x="43517" y="0"/>
                      </a:lnTo>
                    </a:path>
                  </a:pathLst>
                </a:custGeom>
                <a:grpFill/>
                <a:ln w="28575" cap="flat">
                  <a:solidFill>
                    <a:schemeClr val="accent1"/>
                  </a:solid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1A1918"/>
                    </a:solidFill>
                    <a:effectLst/>
                    <a:uLnTx/>
                    <a:uFillTx/>
                    <a:latin typeface="+mn-lt"/>
                    <a:cs typeface="Arial"/>
                  </a:endParaRPr>
                </a:p>
              </p:txBody>
            </p:sp>
            <p:sp>
              <p:nvSpPr>
                <p:cNvPr id="144" name="Freeform: Shape 143">
                  <a:extLst>
                    <a:ext uri="{FF2B5EF4-FFF2-40B4-BE49-F238E27FC236}">
                      <a16:creationId xmlns:a16="http://schemas.microsoft.com/office/drawing/2014/main" id="{9EA5AA33-8F34-E19C-48DC-5C63B957A624}"/>
                    </a:ext>
                  </a:extLst>
                </p:cNvPr>
                <p:cNvSpPr/>
                <p:nvPr/>
              </p:nvSpPr>
              <p:spPr bwMode="auto">
                <a:xfrm>
                  <a:off x="1931324" y="2401569"/>
                  <a:ext cx="12724" cy="43644"/>
                </a:xfrm>
                <a:custGeom>
                  <a:avLst/>
                  <a:gdLst>
                    <a:gd name="connsiteX0" fmla="*/ 0 w 12724"/>
                    <a:gd name="connsiteY0" fmla="*/ 43644 h 43644"/>
                    <a:gd name="connsiteX1" fmla="*/ 0 w 12724"/>
                    <a:gd name="connsiteY1" fmla="*/ 0 h 43644"/>
                  </a:gdLst>
                  <a:ahLst/>
                  <a:cxnLst>
                    <a:cxn ang="0">
                      <a:pos x="connsiteX0" y="connsiteY0"/>
                    </a:cxn>
                    <a:cxn ang="0">
                      <a:pos x="connsiteX1" y="connsiteY1"/>
                    </a:cxn>
                  </a:cxnLst>
                  <a:rect l="l" t="t" r="r" b="b"/>
                  <a:pathLst>
                    <a:path w="12724" h="43644" extrusionOk="0">
                      <a:moveTo>
                        <a:pt x="0" y="43644"/>
                      </a:moveTo>
                      <a:lnTo>
                        <a:pt x="0" y="0"/>
                      </a:lnTo>
                    </a:path>
                  </a:pathLst>
                </a:custGeom>
                <a:grpFill/>
                <a:ln w="28575" cap="flat">
                  <a:solidFill>
                    <a:schemeClr val="accent1"/>
                  </a:solid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1A1918"/>
                    </a:solidFill>
                    <a:effectLst/>
                    <a:uLnTx/>
                    <a:uFillTx/>
                    <a:latin typeface="+mn-lt"/>
                    <a:cs typeface="Arial"/>
                  </a:endParaRPr>
                </a:p>
              </p:txBody>
            </p:sp>
          </p:grpSp>
          <p:grpSp>
            <p:nvGrpSpPr>
              <p:cNvPr id="106" name="Graphic 40">
                <a:extLst>
                  <a:ext uri="{FF2B5EF4-FFF2-40B4-BE49-F238E27FC236}">
                    <a16:creationId xmlns:a16="http://schemas.microsoft.com/office/drawing/2014/main" id="{C835966D-80A8-00B9-7DA5-23FDF6C309D2}"/>
                  </a:ext>
                </a:extLst>
              </p:cNvPr>
              <p:cNvGrpSpPr/>
              <p:nvPr/>
            </p:nvGrpSpPr>
            <p:grpSpPr bwMode="auto">
              <a:xfrm>
                <a:off x="2902425" y="3184363"/>
                <a:ext cx="86792" cy="58023"/>
                <a:chOff x="1412427" y="2241243"/>
                <a:chExt cx="43517" cy="43517"/>
              </a:xfrm>
            </p:grpSpPr>
            <p:sp>
              <p:nvSpPr>
                <p:cNvPr id="141" name="Freeform: Shape 140">
                  <a:extLst>
                    <a:ext uri="{FF2B5EF4-FFF2-40B4-BE49-F238E27FC236}">
                      <a16:creationId xmlns:a16="http://schemas.microsoft.com/office/drawing/2014/main" id="{DB4A1377-9D88-7D3E-E4D8-64213DC5C8A5}"/>
                    </a:ext>
                  </a:extLst>
                </p:cNvPr>
                <p:cNvSpPr/>
                <p:nvPr/>
              </p:nvSpPr>
              <p:spPr bwMode="auto">
                <a:xfrm>
                  <a:off x="1412427" y="2263001"/>
                  <a:ext cx="43517" cy="12724"/>
                </a:xfrm>
                <a:custGeom>
                  <a:avLst/>
                  <a:gdLst>
                    <a:gd name="connsiteX0" fmla="*/ 0 w 43517"/>
                    <a:gd name="connsiteY0" fmla="*/ 0 h 12724"/>
                    <a:gd name="connsiteX1" fmla="*/ 43517 w 43517"/>
                    <a:gd name="connsiteY1" fmla="*/ 0 h 12724"/>
                  </a:gdLst>
                  <a:ahLst/>
                  <a:cxnLst>
                    <a:cxn ang="0">
                      <a:pos x="connsiteX0" y="connsiteY0"/>
                    </a:cxn>
                    <a:cxn ang="0">
                      <a:pos x="connsiteX1" y="connsiteY1"/>
                    </a:cxn>
                  </a:cxnLst>
                  <a:rect l="l" t="t" r="r" b="b"/>
                  <a:pathLst>
                    <a:path w="43517" h="12724" extrusionOk="0">
                      <a:moveTo>
                        <a:pt x="0" y="0"/>
                      </a:moveTo>
                      <a:lnTo>
                        <a:pt x="43517" y="0"/>
                      </a:lnTo>
                    </a:path>
                  </a:pathLst>
                </a:custGeom>
                <a:grpFill/>
                <a:ln w="28575" cap="flat">
                  <a:solidFill>
                    <a:schemeClr val="accent1"/>
                  </a:solid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1A1918"/>
                    </a:solidFill>
                    <a:effectLst/>
                    <a:uLnTx/>
                    <a:uFillTx/>
                    <a:latin typeface="+mn-lt"/>
                    <a:cs typeface="Arial"/>
                  </a:endParaRPr>
                </a:p>
              </p:txBody>
            </p:sp>
            <p:sp>
              <p:nvSpPr>
                <p:cNvPr id="142" name="Freeform: Shape 141">
                  <a:extLst>
                    <a:ext uri="{FF2B5EF4-FFF2-40B4-BE49-F238E27FC236}">
                      <a16:creationId xmlns:a16="http://schemas.microsoft.com/office/drawing/2014/main" id="{3D693EEB-FD16-4929-93B2-7636E89CC4EC}"/>
                    </a:ext>
                  </a:extLst>
                </p:cNvPr>
                <p:cNvSpPr/>
                <p:nvPr/>
              </p:nvSpPr>
              <p:spPr bwMode="auto">
                <a:xfrm>
                  <a:off x="1434185" y="2241243"/>
                  <a:ext cx="12724" cy="43517"/>
                </a:xfrm>
                <a:custGeom>
                  <a:avLst/>
                  <a:gdLst>
                    <a:gd name="connsiteX0" fmla="*/ 0 w 12724"/>
                    <a:gd name="connsiteY0" fmla="*/ 43517 h 43517"/>
                    <a:gd name="connsiteX1" fmla="*/ 0 w 12724"/>
                    <a:gd name="connsiteY1" fmla="*/ 0 h 43517"/>
                  </a:gdLst>
                  <a:ahLst/>
                  <a:cxnLst>
                    <a:cxn ang="0">
                      <a:pos x="connsiteX0" y="connsiteY0"/>
                    </a:cxn>
                    <a:cxn ang="0">
                      <a:pos x="connsiteX1" y="connsiteY1"/>
                    </a:cxn>
                  </a:cxnLst>
                  <a:rect l="l" t="t" r="r" b="b"/>
                  <a:pathLst>
                    <a:path w="12724" h="43517" extrusionOk="0">
                      <a:moveTo>
                        <a:pt x="0" y="43517"/>
                      </a:moveTo>
                      <a:lnTo>
                        <a:pt x="0" y="0"/>
                      </a:lnTo>
                    </a:path>
                  </a:pathLst>
                </a:custGeom>
                <a:grpFill/>
                <a:ln w="28575" cap="flat">
                  <a:solidFill>
                    <a:schemeClr val="accent1"/>
                  </a:solid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1A1918"/>
                    </a:solidFill>
                    <a:effectLst/>
                    <a:uLnTx/>
                    <a:uFillTx/>
                    <a:latin typeface="+mn-lt"/>
                    <a:cs typeface="Arial"/>
                  </a:endParaRPr>
                </a:p>
              </p:txBody>
            </p:sp>
          </p:grpSp>
          <p:grpSp>
            <p:nvGrpSpPr>
              <p:cNvPr id="107" name="Graphic 40">
                <a:extLst>
                  <a:ext uri="{FF2B5EF4-FFF2-40B4-BE49-F238E27FC236}">
                    <a16:creationId xmlns:a16="http://schemas.microsoft.com/office/drawing/2014/main" id="{9FF74906-E76F-19E9-453F-D1A5F4D2580F}"/>
                  </a:ext>
                </a:extLst>
              </p:cNvPr>
              <p:cNvGrpSpPr/>
              <p:nvPr/>
            </p:nvGrpSpPr>
            <p:grpSpPr bwMode="auto">
              <a:xfrm>
                <a:off x="2863850" y="3184363"/>
                <a:ext cx="87045" cy="58023"/>
                <a:chOff x="1393086" y="2241243"/>
                <a:chExt cx="43644" cy="43517"/>
              </a:xfrm>
            </p:grpSpPr>
            <p:sp>
              <p:nvSpPr>
                <p:cNvPr id="139" name="Freeform: Shape 138">
                  <a:extLst>
                    <a:ext uri="{FF2B5EF4-FFF2-40B4-BE49-F238E27FC236}">
                      <a16:creationId xmlns:a16="http://schemas.microsoft.com/office/drawing/2014/main" id="{ED045A8F-B4C6-0DFA-8023-C153BBED43ED}"/>
                    </a:ext>
                  </a:extLst>
                </p:cNvPr>
                <p:cNvSpPr/>
                <p:nvPr/>
              </p:nvSpPr>
              <p:spPr bwMode="auto">
                <a:xfrm>
                  <a:off x="1393086" y="2263001"/>
                  <a:ext cx="43644" cy="12724"/>
                </a:xfrm>
                <a:custGeom>
                  <a:avLst/>
                  <a:gdLst>
                    <a:gd name="connsiteX0" fmla="*/ 0 w 43644"/>
                    <a:gd name="connsiteY0" fmla="*/ 0 h 12724"/>
                    <a:gd name="connsiteX1" fmla="*/ 43644 w 43644"/>
                    <a:gd name="connsiteY1" fmla="*/ 0 h 12724"/>
                  </a:gdLst>
                  <a:ahLst/>
                  <a:cxnLst>
                    <a:cxn ang="0">
                      <a:pos x="connsiteX0" y="connsiteY0"/>
                    </a:cxn>
                    <a:cxn ang="0">
                      <a:pos x="connsiteX1" y="connsiteY1"/>
                    </a:cxn>
                  </a:cxnLst>
                  <a:rect l="l" t="t" r="r" b="b"/>
                  <a:pathLst>
                    <a:path w="43644" h="12724" extrusionOk="0">
                      <a:moveTo>
                        <a:pt x="0" y="0"/>
                      </a:moveTo>
                      <a:lnTo>
                        <a:pt x="43644" y="0"/>
                      </a:lnTo>
                    </a:path>
                  </a:pathLst>
                </a:custGeom>
                <a:grpFill/>
                <a:ln w="28575" cap="flat">
                  <a:solidFill>
                    <a:schemeClr val="accent1"/>
                  </a:solid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1A1918"/>
                    </a:solidFill>
                    <a:effectLst/>
                    <a:uLnTx/>
                    <a:uFillTx/>
                    <a:latin typeface="+mn-lt"/>
                    <a:cs typeface="Arial"/>
                  </a:endParaRPr>
                </a:p>
              </p:txBody>
            </p:sp>
            <p:sp>
              <p:nvSpPr>
                <p:cNvPr id="140" name="Freeform: Shape 139">
                  <a:extLst>
                    <a:ext uri="{FF2B5EF4-FFF2-40B4-BE49-F238E27FC236}">
                      <a16:creationId xmlns:a16="http://schemas.microsoft.com/office/drawing/2014/main" id="{A1227026-1EB0-18E1-F6C1-D9E95025D9E7}"/>
                    </a:ext>
                  </a:extLst>
                </p:cNvPr>
                <p:cNvSpPr/>
                <p:nvPr/>
              </p:nvSpPr>
              <p:spPr bwMode="auto">
                <a:xfrm>
                  <a:off x="1414972" y="2241243"/>
                  <a:ext cx="12724" cy="43517"/>
                </a:xfrm>
                <a:custGeom>
                  <a:avLst/>
                  <a:gdLst>
                    <a:gd name="connsiteX0" fmla="*/ 0 w 12724"/>
                    <a:gd name="connsiteY0" fmla="*/ 43517 h 43517"/>
                    <a:gd name="connsiteX1" fmla="*/ 0 w 12724"/>
                    <a:gd name="connsiteY1" fmla="*/ 0 h 43517"/>
                  </a:gdLst>
                  <a:ahLst/>
                  <a:cxnLst>
                    <a:cxn ang="0">
                      <a:pos x="connsiteX0" y="connsiteY0"/>
                    </a:cxn>
                    <a:cxn ang="0">
                      <a:pos x="connsiteX1" y="connsiteY1"/>
                    </a:cxn>
                  </a:cxnLst>
                  <a:rect l="l" t="t" r="r" b="b"/>
                  <a:pathLst>
                    <a:path w="12724" h="43517" extrusionOk="0">
                      <a:moveTo>
                        <a:pt x="0" y="43517"/>
                      </a:moveTo>
                      <a:lnTo>
                        <a:pt x="0" y="0"/>
                      </a:lnTo>
                    </a:path>
                  </a:pathLst>
                </a:custGeom>
                <a:grpFill/>
                <a:ln w="28575" cap="flat">
                  <a:solidFill>
                    <a:schemeClr val="accent1"/>
                  </a:solid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1A1918"/>
                    </a:solidFill>
                    <a:effectLst/>
                    <a:uLnTx/>
                    <a:uFillTx/>
                    <a:latin typeface="+mn-lt"/>
                    <a:cs typeface="Arial"/>
                  </a:endParaRPr>
                </a:p>
              </p:txBody>
            </p:sp>
          </p:grpSp>
          <p:grpSp>
            <p:nvGrpSpPr>
              <p:cNvPr id="108" name="Graphic 40">
                <a:extLst>
                  <a:ext uri="{FF2B5EF4-FFF2-40B4-BE49-F238E27FC236}">
                    <a16:creationId xmlns:a16="http://schemas.microsoft.com/office/drawing/2014/main" id="{498C0E99-2ABB-B1E3-6180-19F0DF0673B9}"/>
                  </a:ext>
                </a:extLst>
              </p:cNvPr>
              <p:cNvGrpSpPr/>
              <p:nvPr/>
            </p:nvGrpSpPr>
            <p:grpSpPr bwMode="auto">
              <a:xfrm>
                <a:off x="6790281" y="3578476"/>
                <a:ext cx="86792" cy="58192"/>
                <a:chOff x="3361789" y="2536828"/>
                <a:chExt cx="43517" cy="43644"/>
              </a:xfrm>
            </p:grpSpPr>
            <p:sp>
              <p:nvSpPr>
                <p:cNvPr id="137" name="Freeform: Shape 136">
                  <a:extLst>
                    <a:ext uri="{FF2B5EF4-FFF2-40B4-BE49-F238E27FC236}">
                      <a16:creationId xmlns:a16="http://schemas.microsoft.com/office/drawing/2014/main" id="{6376922F-6DC5-91C4-F225-05A564BCD9C9}"/>
                    </a:ext>
                  </a:extLst>
                </p:cNvPr>
                <p:cNvSpPr/>
                <p:nvPr/>
              </p:nvSpPr>
              <p:spPr bwMode="auto">
                <a:xfrm>
                  <a:off x="3361789" y="2558714"/>
                  <a:ext cx="43517" cy="12724"/>
                </a:xfrm>
                <a:custGeom>
                  <a:avLst/>
                  <a:gdLst>
                    <a:gd name="connsiteX0" fmla="*/ 0 w 43517"/>
                    <a:gd name="connsiteY0" fmla="*/ 0 h 12724"/>
                    <a:gd name="connsiteX1" fmla="*/ 43517 w 43517"/>
                    <a:gd name="connsiteY1" fmla="*/ 0 h 12724"/>
                  </a:gdLst>
                  <a:ahLst/>
                  <a:cxnLst>
                    <a:cxn ang="0">
                      <a:pos x="connsiteX0" y="connsiteY0"/>
                    </a:cxn>
                    <a:cxn ang="0">
                      <a:pos x="connsiteX1" y="connsiteY1"/>
                    </a:cxn>
                  </a:cxnLst>
                  <a:rect l="l" t="t" r="r" b="b"/>
                  <a:pathLst>
                    <a:path w="43517" h="12724" extrusionOk="0">
                      <a:moveTo>
                        <a:pt x="0" y="0"/>
                      </a:moveTo>
                      <a:lnTo>
                        <a:pt x="43517" y="0"/>
                      </a:lnTo>
                    </a:path>
                  </a:pathLst>
                </a:custGeom>
                <a:grpFill/>
                <a:ln w="28575" cap="flat">
                  <a:solidFill>
                    <a:schemeClr val="accent1"/>
                  </a:solid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1A1918"/>
                    </a:solidFill>
                    <a:effectLst/>
                    <a:uLnTx/>
                    <a:uFillTx/>
                    <a:latin typeface="+mn-lt"/>
                    <a:cs typeface="Arial"/>
                  </a:endParaRPr>
                </a:p>
              </p:txBody>
            </p:sp>
            <p:sp>
              <p:nvSpPr>
                <p:cNvPr id="138" name="Freeform: Shape 137">
                  <a:extLst>
                    <a:ext uri="{FF2B5EF4-FFF2-40B4-BE49-F238E27FC236}">
                      <a16:creationId xmlns:a16="http://schemas.microsoft.com/office/drawing/2014/main" id="{7FC36344-E24C-74CF-4E78-292759467521}"/>
                    </a:ext>
                  </a:extLst>
                </p:cNvPr>
                <p:cNvSpPr/>
                <p:nvPr/>
              </p:nvSpPr>
              <p:spPr bwMode="auto">
                <a:xfrm>
                  <a:off x="3383548" y="2536828"/>
                  <a:ext cx="12724" cy="43644"/>
                </a:xfrm>
                <a:custGeom>
                  <a:avLst/>
                  <a:gdLst>
                    <a:gd name="connsiteX0" fmla="*/ 0 w 12724"/>
                    <a:gd name="connsiteY0" fmla="*/ 43644 h 43644"/>
                    <a:gd name="connsiteX1" fmla="*/ 0 w 12724"/>
                    <a:gd name="connsiteY1" fmla="*/ 0 h 43644"/>
                  </a:gdLst>
                  <a:ahLst/>
                  <a:cxnLst>
                    <a:cxn ang="0">
                      <a:pos x="connsiteX0" y="connsiteY0"/>
                    </a:cxn>
                    <a:cxn ang="0">
                      <a:pos x="connsiteX1" y="connsiteY1"/>
                    </a:cxn>
                  </a:cxnLst>
                  <a:rect l="l" t="t" r="r" b="b"/>
                  <a:pathLst>
                    <a:path w="12724" h="43644" extrusionOk="0">
                      <a:moveTo>
                        <a:pt x="0" y="43644"/>
                      </a:moveTo>
                      <a:lnTo>
                        <a:pt x="0" y="0"/>
                      </a:lnTo>
                    </a:path>
                  </a:pathLst>
                </a:custGeom>
                <a:grpFill/>
                <a:ln w="28575" cap="flat">
                  <a:solidFill>
                    <a:schemeClr val="accent1"/>
                  </a:solid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1A1918"/>
                    </a:solidFill>
                    <a:effectLst/>
                    <a:uLnTx/>
                    <a:uFillTx/>
                    <a:latin typeface="+mn-lt"/>
                    <a:cs typeface="Arial"/>
                  </a:endParaRPr>
                </a:p>
              </p:txBody>
            </p:sp>
          </p:grpSp>
          <p:grpSp>
            <p:nvGrpSpPr>
              <p:cNvPr id="109" name="Graphic 40">
                <a:extLst>
                  <a:ext uri="{FF2B5EF4-FFF2-40B4-BE49-F238E27FC236}">
                    <a16:creationId xmlns:a16="http://schemas.microsoft.com/office/drawing/2014/main" id="{390FE406-2D9C-4A7D-EA68-D5EB79E0AB2E}"/>
                  </a:ext>
                </a:extLst>
              </p:cNvPr>
              <p:cNvGrpSpPr/>
              <p:nvPr/>
            </p:nvGrpSpPr>
            <p:grpSpPr bwMode="auto">
              <a:xfrm>
                <a:off x="6800687" y="3578476"/>
                <a:ext cx="86792" cy="58192"/>
                <a:chOff x="3367006" y="2536828"/>
                <a:chExt cx="43517" cy="43644"/>
              </a:xfrm>
            </p:grpSpPr>
            <p:sp>
              <p:nvSpPr>
                <p:cNvPr id="135" name="Freeform: Shape 134">
                  <a:extLst>
                    <a:ext uri="{FF2B5EF4-FFF2-40B4-BE49-F238E27FC236}">
                      <a16:creationId xmlns:a16="http://schemas.microsoft.com/office/drawing/2014/main" id="{9D32950F-31C2-9C72-E44A-74207A43B235}"/>
                    </a:ext>
                  </a:extLst>
                </p:cNvPr>
                <p:cNvSpPr/>
                <p:nvPr/>
              </p:nvSpPr>
              <p:spPr bwMode="auto">
                <a:xfrm>
                  <a:off x="3367006" y="2558714"/>
                  <a:ext cx="43517" cy="12724"/>
                </a:xfrm>
                <a:custGeom>
                  <a:avLst/>
                  <a:gdLst>
                    <a:gd name="connsiteX0" fmla="*/ 0 w 43517"/>
                    <a:gd name="connsiteY0" fmla="*/ 0 h 12724"/>
                    <a:gd name="connsiteX1" fmla="*/ 43517 w 43517"/>
                    <a:gd name="connsiteY1" fmla="*/ 0 h 12724"/>
                  </a:gdLst>
                  <a:ahLst/>
                  <a:cxnLst>
                    <a:cxn ang="0">
                      <a:pos x="connsiteX0" y="connsiteY0"/>
                    </a:cxn>
                    <a:cxn ang="0">
                      <a:pos x="connsiteX1" y="connsiteY1"/>
                    </a:cxn>
                  </a:cxnLst>
                  <a:rect l="l" t="t" r="r" b="b"/>
                  <a:pathLst>
                    <a:path w="43517" h="12724" extrusionOk="0">
                      <a:moveTo>
                        <a:pt x="0" y="0"/>
                      </a:moveTo>
                      <a:lnTo>
                        <a:pt x="43517" y="0"/>
                      </a:lnTo>
                    </a:path>
                  </a:pathLst>
                </a:custGeom>
                <a:grpFill/>
                <a:ln w="28575" cap="flat">
                  <a:solidFill>
                    <a:schemeClr val="accent1"/>
                  </a:solid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1A1918"/>
                    </a:solidFill>
                    <a:effectLst/>
                    <a:uLnTx/>
                    <a:uFillTx/>
                    <a:latin typeface="+mn-lt"/>
                    <a:cs typeface="Arial"/>
                  </a:endParaRPr>
                </a:p>
              </p:txBody>
            </p:sp>
            <p:sp>
              <p:nvSpPr>
                <p:cNvPr id="136" name="Freeform: Shape 135">
                  <a:extLst>
                    <a:ext uri="{FF2B5EF4-FFF2-40B4-BE49-F238E27FC236}">
                      <a16:creationId xmlns:a16="http://schemas.microsoft.com/office/drawing/2014/main" id="{B0AC66C6-5985-D43F-4D49-D268364705BD}"/>
                    </a:ext>
                  </a:extLst>
                </p:cNvPr>
                <p:cNvSpPr/>
                <p:nvPr/>
              </p:nvSpPr>
              <p:spPr bwMode="auto">
                <a:xfrm>
                  <a:off x="3388765" y="2536828"/>
                  <a:ext cx="12724" cy="43644"/>
                </a:xfrm>
                <a:custGeom>
                  <a:avLst/>
                  <a:gdLst>
                    <a:gd name="connsiteX0" fmla="*/ 0 w 12724"/>
                    <a:gd name="connsiteY0" fmla="*/ 43644 h 43644"/>
                    <a:gd name="connsiteX1" fmla="*/ 0 w 12724"/>
                    <a:gd name="connsiteY1" fmla="*/ 0 h 43644"/>
                  </a:gdLst>
                  <a:ahLst/>
                  <a:cxnLst>
                    <a:cxn ang="0">
                      <a:pos x="connsiteX0" y="connsiteY0"/>
                    </a:cxn>
                    <a:cxn ang="0">
                      <a:pos x="connsiteX1" y="connsiteY1"/>
                    </a:cxn>
                  </a:cxnLst>
                  <a:rect l="l" t="t" r="r" b="b"/>
                  <a:pathLst>
                    <a:path w="12724" h="43644" extrusionOk="0">
                      <a:moveTo>
                        <a:pt x="0" y="43644"/>
                      </a:moveTo>
                      <a:lnTo>
                        <a:pt x="0" y="0"/>
                      </a:lnTo>
                    </a:path>
                  </a:pathLst>
                </a:custGeom>
                <a:grpFill/>
                <a:ln w="28575" cap="flat">
                  <a:solidFill>
                    <a:schemeClr val="accent1"/>
                  </a:solid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1A1918"/>
                    </a:solidFill>
                    <a:effectLst/>
                    <a:uLnTx/>
                    <a:uFillTx/>
                    <a:latin typeface="+mn-lt"/>
                    <a:cs typeface="Arial"/>
                  </a:endParaRPr>
                </a:p>
              </p:txBody>
            </p:sp>
          </p:grpSp>
          <p:grpSp>
            <p:nvGrpSpPr>
              <p:cNvPr id="110" name="Graphic 40">
                <a:extLst>
                  <a:ext uri="{FF2B5EF4-FFF2-40B4-BE49-F238E27FC236}">
                    <a16:creationId xmlns:a16="http://schemas.microsoft.com/office/drawing/2014/main" id="{70F635F3-D8EC-A5B2-F3C4-B1E89E35C9E0}"/>
                  </a:ext>
                </a:extLst>
              </p:cNvPr>
              <p:cNvGrpSpPr/>
              <p:nvPr/>
            </p:nvGrpSpPr>
            <p:grpSpPr bwMode="auto">
              <a:xfrm>
                <a:off x="6803732" y="3578476"/>
                <a:ext cx="86792" cy="58192"/>
                <a:chOff x="3368533" y="2536828"/>
                <a:chExt cx="43517" cy="43644"/>
              </a:xfrm>
            </p:grpSpPr>
            <p:sp>
              <p:nvSpPr>
                <p:cNvPr id="133" name="Freeform: Shape 132">
                  <a:extLst>
                    <a:ext uri="{FF2B5EF4-FFF2-40B4-BE49-F238E27FC236}">
                      <a16:creationId xmlns:a16="http://schemas.microsoft.com/office/drawing/2014/main" id="{3599D4F3-7876-50EA-3A1B-25BEAD7F1FFA}"/>
                    </a:ext>
                  </a:extLst>
                </p:cNvPr>
                <p:cNvSpPr/>
                <p:nvPr/>
              </p:nvSpPr>
              <p:spPr bwMode="auto">
                <a:xfrm>
                  <a:off x="3368533" y="2558714"/>
                  <a:ext cx="43517" cy="12724"/>
                </a:xfrm>
                <a:custGeom>
                  <a:avLst/>
                  <a:gdLst>
                    <a:gd name="connsiteX0" fmla="*/ 0 w 43517"/>
                    <a:gd name="connsiteY0" fmla="*/ 0 h 12724"/>
                    <a:gd name="connsiteX1" fmla="*/ 43517 w 43517"/>
                    <a:gd name="connsiteY1" fmla="*/ 0 h 12724"/>
                  </a:gdLst>
                  <a:ahLst/>
                  <a:cxnLst>
                    <a:cxn ang="0">
                      <a:pos x="connsiteX0" y="connsiteY0"/>
                    </a:cxn>
                    <a:cxn ang="0">
                      <a:pos x="connsiteX1" y="connsiteY1"/>
                    </a:cxn>
                  </a:cxnLst>
                  <a:rect l="l" t="t" r="r" b="b"/>
                  <a:pathLst>
                    <a:path w="43517" h="12724" extrusionOk="0">
                      <a:moveTo>
                        <a:pt x="0" y="0"/>
                      </a:moveTo>
                      <a:lnTo>
                        <a:pt x="43517" y="0"/>
                      </a:lnTo>
                    </a:path>
                  </a:pathLst>
                </a:custGeom>
                <a:grpFill/>
                <a:ln w="28575" cap="flat">
                  <a:solidFill>
                    <a:schemeClr val="accent1"/>
                  </a:solid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1A1918"/>
                    </a:solidFill>
                    <a:effectLst/>
                    <a:uLnTx/>
                    <a:uFillTx/>
                    <a:latin typeface="+mn-lt"/>
                    <a:cs typeface="Arial"/>
                  </a:endParaRPr>
                </a:p>
              </p:txBody>
            </p:sp>
            <p:sp>
              <p:nvSpPr>
                <p:cNvPr id="134" name="Freeform: Shape 133">
                  <a:extLst>
                    <a:ext uri="{FF2B5EF4-FFF2-40B4-BE49-F238E27FC236}">
                      <a16:creationId xmlns:a16="http://schemas.microsoft.com/office/drawing/2014/main" id="{E3A0331F-987F-C4E3-2C6A-0B6D12D62A72}"/>
                    </a:ext>
                  </a:extLst>
                </p:cNvPr>
                <p:cNvSpPr/>
                <p:nvPr/>
              </p:nvSpPr>
              <p:spPr bwMode="auto">
                <a:xfrm>
                  <a:off x="3390291" y="2536828"/>
                  <a:ext cx="12724" cy="43644"/>
                </a:xfrm>
                <a:custGeom>
                  <a:avLst/>
                  <a:gdLst>
                    <a:gd name="connsiteX0" fmla="*/ 0 w 12724"/>
                    <a:gd name="connsiteY0" fmla="*/ 43644 h 43644"/>
                    <a:gd name="connsiteX1" fmla="*/ 0 w 12724"/>
                    <a:gd name="connsiteY1" fmla="*/ 0 h 43644"/>
                  </a:gdLst>
                  <a:ahLst/>
                  <a:cxnLst>
                    <a:cxn ang="0">
                      <a:pos x="connsiteX0" y="connsiteY0"/>
                    </a:cxn>
                    <a:cxn ang="0">
                      <a:pos x="connsiteX1" y="connsiteY1"/>
                    </a:cxn>
                  </a:cxnLst>
                  <a:rect l="l" t="t" r="r" b="b"/>
                  <a:pathLst>
                    <a:path w="12724" h="43644" extrusionOk="0">
                      <a:moveTo>
                        <a:pt x="0" y="43644"/>
                      </a:moveTo>
                      <a:lnTo>
                        <a:pt x="0" y="0"/>
                      </a:lnTo>
                    </a:path>
                  </a:pathLst>
                </a:custGeom>
                <a:grpFill/>
                <a:ln w="28575" cap="flat">
                  <a:solidFill>
                    <a:schemeClr val="accent1"/>
                  </a:solid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1A1918"/>
                    </a:solidFill>
                    <a:effectLst/>
                    <a:uLnTx/>
                    <a:uFillTx/>
                    <a:latin typeface="+mn-lt"/>
                    <a:cs typeface="Arial"/>
                  </a:endParaRPr>
                </a:p>
              </p:txBody>
            </p:sp>
          </p:grpSp>
          <p:grpSp>
            <p:nvGrpSpPr>
              <p:cNvPr id="111" name="Graphic 40">
                <a:extLst>
                  <a:ext uri="{FF2B5EF4-FFF2-40B4-BE49-F238E27FC236}">
                    <a16:creationId xmlns:a16="http://schemas.microsoft.com/office/drawing/2014/main" id="{1D227291-A6FF-259D-E4EE-B9D8E571661C}"/>
                  </a:ext>
                </a:extLst>
              </p:cNvPr>
              <p:cNvGrpSpPr/>
              <p:nvPr/>
            </p:nvGrpSpPr>
            <p:grpSpPr bwMode="auto">
              <a:xfrm>
                <a:off x="7061316" y="3603754"/>
                <a:ext cx="86792" cy="58192"/>
                <a:chOff x="3497685" y="2555787"/>
                <a:chExt cx="43517" cy="43644"/>
              </a:xfrm>
            </p:grpSpPr>
            <p:sp>
              <p:nvSpPr>
                <p:cNvPr id="131" name="Freeform: Shape 130">
                  <a:extLst>
                    <a:ext uri="{FF2B5EF4-FFF2-40B4-BE49-F238E27FC236}">
                      <a16:creationId xmlns:a16="http://schemas.microsoft.com/office/drawing/2014/main" id="{3BB64781-1E83-5B28-685D-2D4E044CCADA}"/>
                    </a:ext>
                  </a:extLst>
                </p:cNvPr>
                <p:cNvSpPr/>
                <p:nvPr/>
              </p:nvSpPr>
              <p:spPr bwMode="auto">
                <a:xfrm>
                  <a:off x="3497685" y="2577673"/>
                  <a:ext cx="43517" cy="12724"/>
                </a:xfrm>
                <a:custGeom>
                  <a:avLst/>
                  <a:gdLst>
                    <a:gd name="connsiteX0" fmla="*/ 0 w 43517"/>
                    <a:gd name="connsiteY0" fmla="*/ 0 h 12724"/>
                    <a:gd name="connsiteX1" fmla="*/ 43517 w 43517"/>
                    <a:gd name="connsiteY1" fmla="*/ 0 h 12724"/>
                  </a:gdLst>
                  <a:ahLst/>
                  <a:cxnLst>
                    <a:cxn ang="0">
                      <a:pos x="connsiteX0" y="connsiteY0"/>
                    </a:cxn>
                    <a:cxn ang="0">
                      <a:pos x="connsiteX1" y="connsiteY1"/>
                    </a:cxn>
                  </a:cxnLst>
                  <a:rect l="l" t="t" r="r" b="b"/>
                  <a:pathLst>
                    <a:path w="43517" h="12724" extrusionOk="0">
                      <a:moveTo>
                        <a:pt x="0" y="0"/>
                      </a:moveTo>
                      <a:lnTo>
                        <a:pt x="43517" y="0"/>
                      </a:lnTo>
                    </a:path>
                  </a:pathLst>
                </a:custGeom>
                <a:grpFill/>
                <a:ln w="28575" cap="flat">
                  <a:solidFill>
                    <a:schemeClr val="accent1"/>
                  </a:solid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1A1918"/>
                    </a:solidFill>
                    <a:effectLst/>
                    <a:uLnTx/>
                    <a:uFillTx/>
                    <a:latin typeface="+mn-lt"/>
                    <a:cs typeface="Arial"/>
                  </a:endParaRPr>
                </a:p>
              </p:txBody>
            </p:sp>
            <p:sp>
              <p:nvSpPr>
                <p:cNvPr id="132" name="Freeform: Shape 131">
                  <a:extLst>
                    <a:ext uri="{FF2B5EF4-FFF2-40B4-BE49-F238E27FC236}">
                      <a16:creationId xmlns:a16="http://schemas.microsoft.com/office/drawing/2014/main" id="{4A8012A4-A7C9-4996-449B-4DE95779ACD8}"/>
                    </a:ext>
                  </a:extLst>
                </p:cNvPr>
                <p:cNvSpPr/>
                <p:nvPr/>
              </p:nvSpPr>
              <p:spPr bwMode="auto">
                <a:xfrm>
                  <a:off x="3519443" y="2555787"/>
                  <a:ext cx="12724" cy="43644"/>
                </a:xfrm>
                <a:custGeom>
                  <a:avLst/>
                  <a:gdLst>
                    <a:gd name="connsiteX0" fmla="*/ 0 w 12724"/>
                    <a:gd name="connsiteY0" fmla="*/ 43644 h 43644"/>
                    <a:gd name="connsiteX1" fmla="*/ 0 w 12724"/>
                    <a:gd name="connsiteY1" fmla="*/ 0 h 43644"/>
                  </a:gdLst>
                  <a:ahLst/>
                  <a:cxnLst>
                    <a:cxn ang="0">
                      <a:pos x="connsiteX0" y="connsiteY0"/>
                    </a:cxn>
                    <a:cxn ang="0">
                      <a:pos x="connsiteX1" y="connsiteY1"/>
                    </a:cxn>
                  </a:cxnLst>
                  <a:rect l="l" t="t" r="r" b="b"/>
                  <a:pathLst>
                    <a:path w="12724" h="43644" extrusionOk="0">
                      <a:moveTo>
                        <a:pt x="0" y="43644"/>
                      </a:moveTo>
                      <a:lnTo>
                        <a:pt x="0" y="0"/>
                      </a:lnTo>
                    </a:path>
                  </a:pathLst>
                </a:custGeom>
                <a:grpFill/>
                <a:ln w="28575" cap="flat">
                  <a:solidFill>
                    <a:schemeClr val="accent1"/>
                  </a:solid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1A1918"/>
                    </a:solidFill>
                    <a:effectLst/>
                    <a:uLnTx/>
                    <a:uFillTx/>
                    <a:latin typeface="+mn-lt"/>
                    <a:cs typeface="Arial"/>
                  </a:endParaRPr>
                </a:p>
              </p:txBody>
            </p:sp>
          </p:grpSp>
        </p:grpSp>
        <p:grpSp>
          <p:nvGrpSpPr>
            <p:cNvPr id="309" name="Group 308">
              <a:extLst>
                <a:ext uri="{FF2B5EF4-FFF2-40B4-BE49-F238E27FC236}">
                  <a16:creationId xmlns:a16="http://schemas.microsoft.com/office/drawing/2014/main" id="{BB6861E8-55FB-A53E-D336-6F49A36EA579}"/>
                </a:ext>
              </a:extLst>
            </p:cNvPr>
            <p:cNvGrpSpPr/>
            <p:nvPr/>
          </p:nvGrpSpPr>
          <p:grpSpPr>
            <a:xfrm>
              <a:off x="1342152" y="5242428"/>
              <a:ext cx="10379144" cy="307777"/>
              <a:chOff x="1342152" y="5337678"/>
              <a:chExt cx="10379144" cy="307777"/>
            </a:xfrm>
          </p:grpSpPr>
          <p:sp>
            <p:nvSpPr>
              <p:cNvPr id="16" name="TextBox 15">
                <a:extLst>
                  <a:ext uri="{FF2B5EF4-FFF2-40B4-BE49-F238E27FC236}">
                    <a16:creationId xmlns:a16="http://schemas.microsoft.com/office/drawing/2014/main" id="{49EC3485-C72A-85C1-810F-CD1B9BFAC39C}"/>
                  </a:ext>
                </a:extLst>
              </p:cNvPr>
              <p:cNvSpPr txBox="1"/>
              <p:nvPr/>
            </p:nvSpPr>
            <p:spPr bwMode="auto">
              <a:xfrm>
                <a:off x="3814188" y="5337678"/>
                <a:ext cx="462148" cy="307777"/>
              </a:xfrm>
              <a:prstGeom prst="rect">
                <a:avLst/>
              </a:prstGeom>
              <a:noFill/>
            </p:spPr>
            <p:txBody>
              <a:bodyPr wrap="square" lIns="0" rIns="0" rtlCol="0">
                <a:spAutoFit/>
              </a:bodyPr>
              <a:lstStyle/>
              <a:p>
                <a:pPr marL="0" marR="0" lvl="0" indent="0" algn="ctr" defTabSz="914377"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1A1918"/>
                    </a:solidFill>
                    <a:effectLst/>
                    <a:uLnTx/>
                    <a:uFillTx/>
                    <a:latin typeface="+mn-lt"/>
                    <a:cs typeface="Arial"/>
                  </a:rPr>
                  <a:t>6</a:t>
                </a:r>
              </a:p>
            </p:txBody>
          </p:sp>
          <p:sp>
            <p:nvSpPr>
              <p:cNvPr id="17" name="TextBox 16">
                <a:extLst>
                  <a:ext uri="{FF2B5EF4-FFF2-40B4-BE49-F238E27FC236}">
                    <a16:creationId xmlns:a16="http://schemas.microsoft.com/office/drawing/2014/main" id="{28A7691B-20DA-7E49-E4B2-1FD450307D95}"/>
                  </a:ext>
                </a:extLst>
              </p:cNvPr>
              <p:cNvSpPr txBox="1"/>
              <p:nvPr/>
            </p:nvSpPr>
            <p:spPr bwMode="auto">
              <a:xfrm>
                <a:off x="6286220" y="5337678"/>
                <a:ext cx="462148" cy="307777"/>
              </a:xfrm>
              <a:prstGeom prst="rect">
                <a:avLst/>
              </a:prstGeom>
              <a:noFill/>
            </p:spPr>
            <p:txBody>
              <a:bodyPr wrap="square" lIns="0" rIns="0" rtlCol="0">
                <a:spAutoFit/>
              </a:bodyPr>
              <a:lstStyle/>
              <a:p>
                <a:pPr marL="0" marR="0" lvl="0" indent="0" algn="ctr" defTabSz="914377"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1A1918"/>
                    </a:solidFill>
                    <a:effectLst/>
                    <a:uLnTx/>
                    <a:uFillTx/>
                    <a:latin typeface="+mn-lt"/>
                    <a:cs typeface="Arial"/>
                  </a:rPr>
                  <a:t>12</a:t>
                </a:r>
              </a:p>
            </p:txBody>
          </p:sp>
          <p:sp>
            <p:nvSpPr>
              <p:cNvPr id="18" name="TextBox 17">
                <a:extLst>
                  <a:ext uri="{FF2B5EF4-FFF2-40B4-BE49-F238E27FC236}">
                    <a16:creationId xmlns:a16="http://schemas.microsoft.com/office/drawing/2014/main" id="{BD4718BA-C993-F331-D87D-67C9BBF471E8}"/>
                  </a:ext>
                </a:extLst>
              </p:cNvPr>
              <p:cNvSpPr txBox="1"/>
              <p:nvPr/>
            </p:nvSpPr>
            <p:spPr bwMode="auto">
              <a:xfrm>
                <a:off x="8708191" y="5337678"/>
                <a:ext cx="541072" cy="307777"/>
              </a:xfrm>
              <a:prstGeom prst="rect">
                <a:avLst/>
              </a:prstGeom>
              <a:noFill/>
            </p:spPr>
            <p:txBody>
              <a:bodyPr wrap="square" lIns="0" rIns="0" rtlCol="0">
                <a:spAutoFit/>
              </a:bodyPr>
              <a:lstStyle/>
              <a:p>
                <a:pPr marL="0" marR="0" lvl="0" indent="0" algn="ctr" defTabSz="914377"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1A1918"/>
                    </a:solidFill>
                    <a:effectLst/>
                    <a:uLnTx/>
                    <a:uFillTx/>
                    <a:latin typeface="+mn-lt"/>
                    <a:cs typeface="Arial"/>
                  </a:rPr>
                  <a:t>18</a:t>
                </a:r>
              </a:p>
            </p:txBody>
          </p:sp>
          <p:sp>
            <p:nvSpPr>
              <p:cNvPr id="112" name="TextBox 111">
                <a:extLst>
                  <a:ext uri="{FF2B5EF4-FFF2-40B4-BE49-F238E27FC236}">
                    <a16:creationId xmlns:a16="http://schemas.microsoft.com/office/drawing/2014/main" id="{AAA7AF85-91BF-7D63-DD47-264D3965E35F}"/>
                  </a:ext>
                </a:extLst>
              </p:cNvPr>
              <p:cNvSpPr txBox="1"/>
              <p:nvPr/>
            </p:nvSpPr>
            <p:spPr bwMode="auto">
              <a:xfrm>
                <a:off x="1342152" y="5337678"/>
                <a:ext cx="462148" cy="307777"/>
              </a:xfrm>
              <a:prstGeom prst="rect">
                <a:avLst/>
              </a:prstGeom>
              <a:noFill/>
            </p:spPr>
            <p:txBody>
              <a:bodyPr wrap="square" lIns="0" rIns="0" rtlCol="0">
                <a:spAutoFit/>
              </a:bodyPr>
              <a:lstStyle/>
              <a:p>
                <a:pPr marL="0" marR="0" lvl="0" indent="0" algn="ctr" defTabSz="914377"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1A1918"/>
                    </a:solidFill>
                    <a:effectLst/>
                    <a:uLnTx/>
                    <a:uFillTx/>
                    <a:latin typeface="+mn-lt"/>
                    <a:cs typeface="Arial"/>
                  </a:rPr>
                  <a:t>0</a:t>
                </a:r>
              </a:p>
            </p:txBody>
          </p:sp>
          <p:sp>
            <p:nvSpPr>
              <p:cNvPr id="113" name="TextBox 112">
                <a:extLst>
                  <a:ext uri="{FF2B5EF4-FFF2-40B4-BE49-F238E27FC236}">
                    <a16:creationId xmlns:a16="http://schemas.microsoft.com/office/drawing/2014/main" id="{6B5F3AA8-63CF-EF3C-6480-7CC3FB8DAD2D}"/>
                  </a:ext>
                </a:extLst>
              </p:cNvPr>
              <p:cNvSpPr txBox="1"/>
              <p:nvPr/>
            </p:nvSpPr>
            <p:spPr bwMode="auto">
              <a:xfrm>
                <a:off x="11180224" y="5337678"/>
                <a:ext cx="541072" cy="307777"/>
              </a:xfrm>
              <a:prstGeom prst="rect">
                <a:avLst/>
              </a:prstGeom>
              <a:noFill/>
            </p:spPr>
            <p:txBody>
              <a:bodyPr wrap="square" lIns="0" rIns="0" rtlCol="0">
                <a:spAutoFit/>
              </a:bodyPr>
              <a:lstStyle/>
              <a:p>
                <a:pPr marL="0" marR="0" lvl="0" indent="0" algn="ctr" defTabSz="914377"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1A1918"/>
                    </a:solidFill>
                    <a:effectLst/>
                    <a:uLnTx/>
                    <a:uFillTx/>
                    <a:latin typeface="+mn-lt"/>
                    <a:cs typeface="Arial"/>
                  </a:rPr>
                  <a:t>24</a:t>
                </a:r>
              </a:p>
            </p:txBody>
          </p:sp>
        </p:grpSp>
        <p:cxnSp>
          <p:nvCxnSpPr>
            <p:cNvPr id="114" name="Straight Connector 113">
              <a:extLst>
                <a:ext uri="{FF2B5EF4-FFF2-40B4-BE49-F238E27FC236}">
                  <a16:creationId xmlns:a16="http://schemas.microsoft.com/office/drawing/2014/main" id="{BF85B2E1-B852-4F29-75CE-52A6CDFC1D16}"/>
                </a:ext>
              </a:extLst>
            </p:cNvPr>
            <p:cNvCxnSpPr>
              <a:cxnSpLocks/>
            </p:cNvCxnSpPr>
            <p:nvPr/>
          </p:nvCxnSpPr>
          <p:spPr bwMode="auto">
            <a:xfrm flipH="1" flipV="1">
              <a:off x="1569537" y="2401395"/>
              <a:ext cx="1" cy="2911150"/>
            </a:xfrm>
            <a:prstGeom prst="line">
              <a:avLst/>
            </a:prstGeom>
            <a:noFill/>
            <a:ln w="28575" cap="sq" cmpd="sng" algn="ctr">
              <a:solidFill>
                <a:srgbClr val="1A1918"/>
              </a:solidFill>
              <a:prstDash val="solid"/>
              <a:miter lim="800000"/>
            </a:ln>
            <a:effectLst/>
          </p:spPr>
        </p:cxnSp>
        <p:cxnSp>
          <p:nvCxnSpPr>
            <p:cNvPr id="115" name="Straight Connector 114">
              <a:extLst>
                <a:ext uri="{FF2B5EF4-FFF2-40B4-BE49-F238E27FC236}">
                  <a16:creationId xmlns:a16="http://schemas.microsoft.com/office/drawing/2014/main" id="{01094B5D-B6EC-3D02-62DB-199487C25CAC}"/>
                </a:ext>
              </a:extLst>
            </p:cNvPr>
            <p:cNvCxnSpPr>
              <a:cxnSpLocks/>
            </p:cNvCxnSpPr>
            <p:nvPr/>
          </p:nvCxnSpPr>
          <p:spPr bwMode="auto">
            <a:xfrm rot="5400000" flipV="1">
              <a:off x="1492144" y="5157298"/>
              <a:ext cx="0" cy="143599"/>
            </a:xfrm>
            <a:prstGeom prst="line">
              <a:avLst/>
            </a:prstGeom>
            <a:noFill/>
            <a:ln w="28575" cap="flat" cmpd="sng" algn="ctr">
              <a:solidFill>
                <a:schemeClr val="bg1"/>
              </a:solidFill>
              <a:prstDash val="solid"/>
              <a:miter lim="800000"/>
            </a:ln>
            <a:effectLst/>
          </p:spPr>
        </p:cxnSp>
        <p:sp>
          <p:nvSpPr>
            <p:cNvPr id="116" name="TextBox 115">
              <a:extLst>
                <a:ext uri="{FF2B5EF4-FFF2-40B4-BE49-F238E27FC236}">
                  <a16:creationId xmlns:a16="http://schemas.microsoft.com/office/drawing/2014/main" id="{D10C88BD-021B-8CF0-2B4F-EBEA4C1C9FFA}"/>
                </a:ext>
              </a:extLst>
            </p:cNvPr>
            <p:cNvSpPr txBox="1"/>
            <p:nvPr/>
          </p:nvSpPr>
          <p:spPr bwMode="auto">
            <a:xfrm>
              <a:off x="922376" y="5075209"/>
              <a:ext cx="462148" cy="307777"/>
            </a:xfrm>
            <a:prstGeom prst="rect">
              <a:avLst/>
            </a:prstGeom>
            <a:noFill/>
          </p:spPr>
          <p:txBody>
            <a:bodyPr wrap="square" lIns="0" rIns="0" rtlCol="0" anchor="ctr">
              <a:spAutoFit/>
            </a:bodyPr>
            <a:lstStyle/>
            <a:p>
              <a:pPr marL="0" marR="0" lvl="0" indent="0" algn="r" defTabSz="914377"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1A1918"/>
                  </a:solidFill>
                  <a:effectLst/>
                  <a:uLnTx/>
                  <a:uFillTx/>
                  <a:latin typeface="+mn-lt"/>
                  <a:cs typeface="Arial"/>
                </a:rPr>
                <a:t>0.0</a:t>
              </a:r>
            </a:p>
          </p:txBody>
        </p:sp>
        <p:cxnSp>
          <p:nvCxnSpPr>
            <p:cNvPr id="117" name="Straight Connector 116">
              <a:extLst>
                <a:ext uri="{FF2B5EF4-FFF2-40B4-BE49-F238E27FC236}">
                  <a16:creationId xmlns:a16="http://schemas.microsoft.com/office/drawing/2014/main" id="{8F669FA4-6593-D866-4CA4-F022BB1D63AA}"/>
                </a:ext>
              </a:extLst>
            </p:cNvPr>
            <p:cNvCxnSpPr>
              <a:cxnSpLocks/>
            </p:cNvCxnSpPr>
            <p:nvPr/>
          </p:nvCxnSpPr>
          <p:spPr bwMode="auto">
            <a:xfrm rot="5400000" flipV="1">
              <a:off x="1492144" y="4591753"/>
              <a:ext cx="0" cy="143599"/>
            </a:xfrm>
            <a:prstGeom prst="line">
              <a:avLst/>
            </a:prstGeom>
            <a:noFill/>
            <a:ln w="28575" cap="flat" cmpd="sng" algn="ctr">
              <a:solidFill>
                <a:schemeClr val="bg1"/>
              </a:solidFill>
              <a:prstDash val="solid"/>
              <a:miter lim="800000"/>
            </a:ln>
            <a:effectLst/>
          </p:spPr>
        </p:cxnSp>
        <p:sp>
          <p:nvSpPr>
            <p:cNvPr id="118" name="TextBox 117">
              <a:extLst>
                <a:ext uri="{FF2B5EF4-FFF2-40B4-BE49-F238E27FC236}">
                  <a16:creationId xmlns:a16="http://schemas.microsoft.com/office/drawing/2014/main" id="{CCDBB24A-6EC3-EB84-9420-1457C63BAEF5}"/>
                </a:ext>
              </a:extLst>
            </p:cNvPr>
            <p:cNvSpPr txBox="1"/>
            <p:nvPr/>
          </p:nvSpPr>
          <p:spPr bwMode="auto">
            <a:xfrm>
              <a:off x="922376" y="4509663"/>
              <a:ext cx="462148" cy="307777"/>
            </a:xfrm>
            <a:prstGeom prst="rect">
              <a:avLst/>
            </a:prstGeom>
            <a:noFill/>
          </p:spPr>
          <p:txBody>
            <a:bodyPr wrap="square" lIns="0" rIns="0" rtlCol="0" anchor="ctr">
              <a:spAutoFit/>
            </a:bodyPr>
            <a:lstStyle/>
            <a:p>
              <a:pPr marL="0" marR="0" lvl="0" indent="0" algn="r" defTabSz="914377"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1A1918"/>
                  </a:solidFill>
                  <a:effectLst/>
                  <a:uLnTx/>
                  <a:uFillTx/>
                  <a:latin typeface="+mn-lt"/>
                  <a:cs typeface="Arial"/>
                </a:rPr>
                <a:t>0.2</a:t>
              </a:r>
            </a:p>
          </p:txBody>
        </p:sp>
        <p:cxnSp>
          <p:nvCxnSpPr>
            <p:cNvPr id="119" name="Straight Connector 118">
              <a:extLst>
                <a:ext uri="{FF2B5EF4-FFF2-40B4-BE49-F238E27FC236}">
                  <a16:creationId xmlns:a16="http://schemas.microsoft.com/office/drawing/2014/main" id="{EEE387FB-B2BA-E404-EBF3-59F382419268}"/>
                </a:ext>
              </a:extLst>
            </p:cNvPr>
            <p:cNvCxnSpPr>
              <a:cxnSpLocks/>
            </p:cNvCxnSpPr>
            <p:nvPr/>
          </p:nvCxnSpPr>
          <p:spPr bwMode="auto">
            <a:xfrm rot="5400000" flipV="1">
              <a:off x="1492144" y="4026205"/>
              <a:ext cx="0" cy="143599"/>
            </a:xfrm>
            <a:prstGeom prst="line">
              <a:avLst/>
            </a:prstGeom>
            <a:noFill/>
            <a:ln w="28575" cap="flat" cmpd="sng" algn="ctr">
              <a:solidFill>
                <a:schemeClr val="bg1"/>
              </a:solidFill>
              <a:prstDash val="solid"/>
              <a:miter lim="800000"/>
            </a:ln>
            <a:effectLst/>
          </p:spPr>
        </p:cxnSp>
        <p:sp>
          <p:nvSpPr>
            <p:cNvPr id="120" name="TextBox 119">
              <a:extLst>
                <a:ext uri="{FF2B5EF4-FFF2-40B4-BE49-F238E27FC236}">
                  <a16:creationId xmlns:a16="http://schemas.microsoft.com/office/drawing/2014/main" id="{D93F2EDA-3212-DFE1-A3E1-252589C00A5F}"/>
                </a:ext>
              </a:extLst>
            </p:cNvPr>
            <p:cNvSpPr txBox="1"/>
            <p:nvPr/>
          </p:nvSpPr>
          <p:spPr bwMode="auto">
            <a:xfrm>
              <a:off x="922376" y="3944115"/>
              <a:ext cx="462148" cy="307777"/>
            </a:xfrm>
            <a:prstGeom prst="rect">
              <a:avLst/>
            </a:prstGeom>
            <a:noFill/>
          </p:spPr>
          <p:txBody>
            <a:bodyPr wrap="square" lIns="0" rIns="0" rtlCol="0" anchor="ctr">
              <a:spAutoFit/>
            </a:bodyPr>
            <a:lstStyle/>
            <a:p>
              <a:pPr marL="0" marR="0" lvl="0" indent="0" algn="r" defTabSz="914377"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1A1918"/>
                  </a:solidFill>
                  <a:effectLst/>
                  <a:uLnTx/>
                  <a:uFillTx/>
                  <a:latin typeface="+mn-lt"/>
                  <a:cs typeface="Arial"/>
                </a:rPr>
                <a:t>0.4</a:t>
              </a:r>
            </a:p>
          </p:txBody>
        </p:sp>
        <p:cxnSp>
          <p:nvCxnSpPr>
            <p:cNvPr id="121" name="Straight Connector 120">
              <a:extLst>
                <a:ext uri="{FF2B5EF4-FFF2-40B4-BE49-F238E27FC236}">
                  <a16:creationId xmlns:a16="http://schemas.microsoft.com/office/drawing/2014/main" id="{6FB8435C-7706-F5C7-89F7-D50BD8D8200A}"/>
                </a:ext>
              </a:extLst>
            </p:cNvPr>
            <p:cNvCxnSpPr>
              <a:cxnSpLocks/>
            </p:cNvCxnSpPr>
            <p:nvPr/>
          </p:nvCxnSpPr>
          <p:spPr bwMode="auto">
            <a:xfrm rot="5400000" flipV="1">
              <a:off x="1492144" y="3460656"/>
              <a:ext cx="0" cy="143599"/>
            </a:xfrm>
            <a:prstGeom prst="line">
              <a:avLst/>
            </a:prstGeom>
            <a:noFill/>
            <a:ln w="28575" cap="flat" cmpd="sng" algn="ctr">
              <a:solidFill>
                <a:schemeClr val="bg1"/>
              </a:solidFill>
              <a:prstDash val="solid"/>
              <a:miter lim="800000"/>
            </a:ln>
            <a:effectLst/>
          </p:spPr>
        </p:cxnSp>
        <p:sp>
          <p:nvSpPr>
            <p:cNvPr id="122" name="TextBox 121">
              <a:extLst>
                <a:ext uri="{FF2B5EF4-FFF2-40B4-BE49-F238E27FC236}">
                  <a16:creationId xmlns:a16="http://schemas.microsoft.com/office/drawing/2014/main" id="{215C8EE5-DEC5-DC17-DAE4-F8CA3DD1C8EB}"/>
                </a:ext>
              </a:extLst>
            </p:cNvPr>
            <p:cNvSpPr txBox="1"/>
            <p:nvPr/>
          </p:nvSpPr>
          <p:spPr bwMode="auto">
            <a:xfrm>
              <a:off x="922376" y="3378566"/>
              <a:ext cx="462148" cy="307777"/>
            </a:xfrm>
            <a:prstGeom prst="rect">
              <a:avLst/>
            </a:prstGeom>
            <a:noFill/>
          </p:spPr>
          <p:txBody>
            <a:bodyPr wrap="square" lIns="0" rIns="0" rtlCol="0" anchor="ctr">
              <a:spAutoFit/>
            </a:bodyPr>
            <a:lstStyle/>
            <a:p>
              <a:pPr marL="0" marR="0" lvl="0" indent="0" algn="r" defTabSz="914377"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1A1918"/>
                  </a:solidFill>
                  <a:effectLst/>
                  <a:uLnTx/>
                  <a:uFillTx/>
                  <a:latin typeface="+mn-lt"/>
                  <a:cs typeface="Arial"/>
                </a:rPr>
                <a:t>0.6</a:t>
              </a:r>
            </a:p>
          </p:txBody>
        </p:sp>
        <p:cxnSp>
          <p:nvCxnSpPr>
            <p:cNvPr id="123" name="Straight Connector 122">
              <a:extLst>
                <a:ext uri="{FF2B5EF4-FFF2-40B4-BE49-F238E27FC236}">
                  <a16:creationId xmlns:a16="http://schemas.microsoft.com/office/drawing/2014/main" id="{DC5B6BD3-4684-3B0E-89C8-1FB11BFAF274}"/>
                </a:ext>
              </a:extLst>
            </p:cNvPr>
            <p:cNvCxnSpPr>
              <a:cxnSpLocks/>
            </p:cNvCxnSpPr>
            <p:nvPr/>
          </p:nvCxnSpPr>
          <p:spPr bwMode="auto">
            <a:xfrm rot="5400000" flipV="1">
              <a:off x="1492144" y="2895108"/>
              <a:ext cx="0" cy="143599"/>
            </a:xfrm>
            <a:prstGeom prst="line">
              <a:avLst/>
            </a:prstGeom>
            <a:noFill/>
            <a:ln w="28575" cap="flat" cmpd="sng" algn="ctr">
              <a:solidFill>
                <a:schemeClr val="bg1"/>
              </a:solidFill>
              <a:prstDash val="solid"/>
              <a:miter lim="800000"/>
            </a:ln>
            <a:effectLst/>
          </p:spPr>
        </p:cxnSp>
        <p:sp>
          <p:nvSpPr>
            <p:cNvPr id="124" name="TextBox 123">
              <a:extLst>
                <a:ext uri="{FF2B5EF4-FFF2-40B4-BE49-F238E27FC236}">
                  <a16:creationId xmlns:a16="http://schemas.microsoft.com/office/drawing/2014/main" id="{5E7778B4-7E3B-A27C-F574-7BBB31126DE3}"/>
                </a:ext>
              </a:extLst>
            </p:cNvPr>
            <p:cNvSpPr txBox="1"/>
            <p:nvPr/>
          </p:nvSpPr>
          <p:spPr bwMode="auto">
            <a:xfrm>
              <a:off x="922376" y="2813018"/>
              <a:ext cx="462148" cy="307777"/>
            </a:xfrm>
            <a:prstGeom prst="rect">
              <a:avLst/>
            </a:prstGeom>
            <a:noFill/>
          </p:spPr>
          <p:txBody>
            <a:bodyPr wrap="square" lIns="0" rIns="0" rtlCol="0" anchor="ctr">
              <a:spAutoFit/>
            </a:bodyPr>
            <a:lstStyle/>
            <a:p>
              <a:pPr marL="0" marR="0" lvl="0" indent="0" algn="r" defTabSz="914377"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1A1918"/>
                  </a:solidFill>
                  <a:effectLst/>
                  <a:uLnTx/>
                  <a:uFillTx/>
                  <a:latin typeface="+mn-lt"/>
                  <a:cs typeface="Arial"/>
                </a:rPr>
                <a:t>0.8</a:t>
              </a:r>
            </a:p>
          </p:txBody>
        </p:sp>
        <p:cxnSp>
          <p:nvCxnSpPr>
            <p:cNvPr id="125" name="Straight Connector 124">
              <a:extLst>
                <a:ext uri="{FF2B5EF4-FFF2-40B4-BE49-F238E27FC236}">
                  <a16:creationId xmlns:a16="http://schemas.microsoft.com/office/drawing/2014/main" id="{438C5D25-C211-4737-1A14-F035D67E8ED1}"/>
                </a:ext>
              </a:extLst>
            </p:cNvPr>
            <p:cNvCxnSpPr>
              <a:cxnSpLocks/>
            </p:cNvCxnSpPr>
            <p:nvPr/>
          </p:nvCxnSpPr>
          <p:spPr bwMode="auto">
            <a:xfrm rot="5400000" flipV="1">
              <a:off x="1491721" y="2329560"/>
              <a:ext cx="0" cy="143599"/>
            </a:xfrm>
            <a:prstGeom prst="line">
              <a:avLst/>
            </a:prstGeom>
            <a:noFill/>
            <a:ln w="28575" cap="flat" cmpd="sng" algn="ctr">
              <a:solidFill>
                <a:schemeClr val="bg1"/>
              </a:solidFill>
              <a:prstDash val="solid"/>
              <a:miter lim="800000"/>
            </a:ln>
            <a:effectLst/>
          </p:spPr>
        </p:cxnSp>
        <p:sp>
          <p:nvSpPr>
            <p:cNvPr id="126" name="TextBox 125">
              <a:extLst>
                <a:ext uri="{FF2B5EF4-FFF2-40B4-BE49-F238E27FC236}">
                  <a16:creationId xmlns:a16="http://schemas.microsoft.com/office/drawing/2014/main" id="{378FDC26-A276-CC3B-FD8D-7FF08F8703DC}"/>
                </a:ext>
              </a:extLst>
            </p:cNvPr>
            <p:cNvSpPr txBox="1"/>
            <p:nvPr/>
          </p:nvSpPr>
          <p:spPr bwMode="auto">
            <a:xfrm>
              <a:off x="922376" y="2247470"/>
              <a:ext cx="462148" cy="307777"/>
            </a:xfrm>
            <a:prstGeom prst="rect">
              <a:avLst/>
            </a:prstGeom>
            <a:noFill/>
          </p:spPr>
          <p:txBody>
            <a:bodyPr wrap="square" lIns="0" rIns="0" rtlCol="0" anchor="ctr">
              <a:spAutoFit/>
            </a:bodyPr>
            <a:lstStyle/>
            <a:p>
              <a:pPr marL="0" marR="0" lvl="0" indent="0" algn="r" defTabSz="914377"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1A1918"/>
                  </a:solidFill>
                  <a:effectLst/>
                  <a:uLnTx/>
                  <a:uFillTx/>
                  <a:latin typeface="+mn-lt"/>
                  <a:cs typeface="Arial"/>
                </a:rPr>
                <a:t>1.0</a:t>
              </a:r>
            </a:p>
          </p:txBody>
        </p:sp>
        <p:sp>
          <p:nvSpPr>
            <p:cNvPr id="127" name="TextBox 4, chunk 1">
              <a:extLst>
                <a:ext uri="{FF2B5EF4-FFF2-40B4-BE49-F238E27FC236}">
                  <a16:creationId xmlns:a16="http://schemas.microsoft.com/office/drawing/2014/main" id="{9461B0C2-1282-2EAC-F949-9F9195578E64}"/>
                </a:ext>
              </a:extLst>
            </p:cNvPr>
            <p:cNvSpPr txBox="1"/>
            <p:nvPr/>
          </p:nvSpPr>
          <p:spPr bwMode="auto">
            <a:xfrm>
              <a:off x="9560155" y="2392104"/>
              <a:ext cx="1749033" cy="307777"/>
            </a:xfrm>
            <a:prstGeom prst="rect">
              <a:avLst/>
            </a:prstGeom>
            <a:noFill/>
          </p:spPr>
          <p:txBody>
            <a:bodyPr wrap="square" numCol="1" rtlCol="0">
              <a:spAutoFit/>
            </a:bodyPr>
            <a:lstStyle>
              <a:defPPr>
                <a:defRPr lang="en-US"/>
              </a:defPPr>
              <a:lvl1pPr>
                <a:defRPr sz="850">
                  <a:solidFill>
                    <a:schemeClr val="bg2">
                      <a:lumMod val="10000"/>
                    </a:schemeClr>
                  </a:solidFill>
                </a:defRPr>
              </a:lvl1pPr>
            </a:lstStyle>
            <a:p>
              <a:pPr marL="0" marR="0" lvl="0" indent="0" defTabSz="914377"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chemeClr val="bg1"/>
                  </a:solidFill>
                  <a:effectLst/>
                  <a:uLnTx/>
                  <a:uFillTx/>
                  <a:latin typeface="+mn-lt"/>
                  <a:cs typeface="Arial"/>
                </a:rPr>
                <a:t>Garadacimab</a:t>
              </a:r>
            </a:p>
          </p:txBody>
        </p:sp>
        <p:sp>
          <p:nvSpPr>
            <p:cNvPr id="128" name="TextBox 4, chunk 2">
              <a:extLst>
                <a:ext uri="{FF2B5EF4-FFF2-40B4-BE49-F238E27FC236}">
                  <a16:creationId xmlns:a16="http://schemas.microsoft.com/office/drawing/2014/main" id="{0D1E77D9-1645-3B8F-ED9D-D26B075CFFCA}"/>
                </a:ext>
              </a:extLst>
            </p:cNvPr>
            <p:cNvSpPr txBox="1"/>
            <p:nvPr/>
          </p:nvSpPr>
          <p:spPr bwMode="auto">
            <a:xfrm>
              <a:off x="9560155" y="2666060"/>
              <a:ext cx="1625937" cy="307777"/>
            </a:xfrm>
            <a:prstGeom prst="rect">
              <a:avLst/>
            </a:prstGeom>
            <a:noFill/>
          </p:spPr>
          <p:txBody>
            <a:bodyPr wrap="square" numCol="1" rtlCol="0">
              <a:spAutoFit/>
            </a:bodyPr>
            <a:lstStyle>
              <a:defPPr>
                <a:defRPr lang="en-US"/>
              </a:defPPr>
              <a:lvl1pPr>
                <a:defRPr sz="850">
                  <a:solidFill>
                    <a:schemeClr val="bg2">
                      <a:lumMod val="10000"/>
                    </a:schemeClr>
                  </a:solidFill>
                </a:defRPr>
              </a:lvl1pPr>
            </a:lstStyle>
            <a:p>
              <a:pPr marL="0" marR="0" lvl="0" indent="0" defTabSz="914377"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chemeClr val="bg1"/>
                  </a:solidFill>
                  <a:effectLst/>
                  <a:uLnTx/>
                  <a:uFillTx/>
                  <a:latin typeface="+mn-lt"/>
                  <a:cs typeface="Arial"/>
                </a:rPr>
                <a:t>Placebo</a:t>
              </a:r>
            </a:p>
          </p:txBody>
        </p:sp>
        <p:sp>
          <p:nvSpPr>
            <p:cNvPr id="129" name="TextBox 4, chunk 3">
              <a:extLst>
                <a:ext uri="{FF2B5EF4-FFF2-40B4-BE49-F238E27FC236}">
                  <a16:creationId xmlns:a16="http://schemas.microsoft.com/office/drawing/2014/main" id="{11326F97-D90D-11A8-6BF1-92FD4280AEC6}"/>
                </a:ext>
              </a:extLst>
            </p:cNvPr>
            <p:cNvSpPr txBox="1"/>
            <p:nvPr/>
          </p:nvSpPr>
          <p:spPr bwMode="auto">
            <a:xfrm>
              <a:off x="9560156" y="2941192"/>
              <a:ext cx="1688315" cy="307777"/>
            </a:xfrm>
            <a:prstGeom prst="rect">
              <a:avLst/>
            </a:prstGeom>
            <a:noFill/>
          </p:spPr>
          <p:txBody>
            <a:bodyPr wrap="square" numCol="1" rtlCol="0">
              <a:spAutoFit/>
            </a:bodyPr>
            <a:lstStyle>
              <a:defPPr>
                <a:defRPr lang="en-US"/>
              </a:defPPr>
              <a:lvl1pPr>
                <a:defRPr sz="850">
                  <a:solidFill>
                    <a:schemeClr val="bg2">
                      <a:lumMod val="10000"/>
                    </a:schemeClr>
                  </a:solidFill>
                </a:defRPr>
              </a:lvl1pPr>
            </a:lstStyle>
            <a:p>
              <a:pPr marL="0" marR="0" lvl="0" indent="0" defTabSz="914377"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FF332A">
                      <a:lumMod val="10000"/>
                    </a:srgbClr>
                  </a:solidFill>
                  <a:effectLst/>
                  <a:uLnTx/>
                  <a:uFillTx/>
                  <a:latin typeface="+mn-lt"/>
                  <a:cs typeface="Arial"/>
                </a:rPr>
                <a:t>Censored*</a:t>
              </a:r>
            </a:p>
          </p:txBody>
        </p:sp>
        <p:cxnSp>
          <p:nvCxnSpPr>
            <p:cNvPr id="130" name="Straight Connector 129">
              <a:extLst>
                <a:ext uri="{FF2B5EF4-FFF2-40B4-BE49-F238E27FC236}">
                  <a16:creationId xmlns:a16="http://schemas.microsoft.com/office/drawing/2014/main" id="{032BA8DD-48E1-1079-F2AB-A30ED359E2E2}"/>
                </a:ext>
              </a:extLst>
            </p:cNvPr>
            <p:cNvCxnSpPr>
              <a:cxnSpLocks/>
            </p:cNvCxnSpPr>
            <p:nvPr/>
          </p:nvCxnSpPr>
          <p:spPr bwMode="auto">
            <a:xfrm>
              <a:off x="1563521" y="3816267"/>
              <a:ext cx="9239571" cy="0"/>
            </a:xfrm>
            <a:prstGeom prst="line">
              <a:avLst/>
            </a:prstGeom>
            <a:noFill/>
            <a:ln w="28575" cap="flat" cmpd="sng" algn="ctr">
              <a:solidFill>
                <a:schemeClr val="bg1">
                  <a:lumMod val="50000"/>
                  <a:lumOff val="50000"/>
                </a:schemeClr>
              </a:solidFill>
              <a:prstDash val="dash"/>
              <a:miter lim="800000"/>
            </a:ln>
            <a:effectLst/>
          </p:spPr>
        </p:cxnSp>
        <p:sp>
          <p:nvSpPr>
            <p:cNvPr id="310" name="TextBox 309">
              <a:extLst>
                <a:ext uri="{FF2B5EF4-FFF2-40B4-BE49-F238E27FC236}">
                  <a16:creationId xmlns:a16="http://schemas.microsoft.com/office/drawing/2014/main" id="{4795355F-595B-F317-14F7-6D0BF7556585}"/>
                </a:ext>
              </a:extLst>
            </p:cNvPr>
            <p:cNvSpPr txBox="1"/>
            <p:nvPr/>
          </p:nvSpPr>
          <p:spPr bwMode="auto">
            <a:xfrm>
              <a:off x="3859041" y="5435644"/>
              <a:ext cx="5211335" cy="307777"/>
            </a:xfrm>
            <a:prstGeom prst="rect">
              <a:avLst/>
            </a:prstGeom>
            <a:noFill/>
          </p:spPr>
          <p:txBody>
            <a:bodyPr wrap="square" rtlCol="0">
              <a:spAutoFit/>
            </a:bodyPr>
            <a:lstStyle/>
            <a:p>
              <a:pPr algn="ctr" defTabSz="914377" eaLnBrk="1" fontAlgn="auto" hangingPunct="1">
                <a:spcBef>
                  <a:spcPts val="0"/>
                </a:spcBef>
                <a:spcAft>
                  <a:spcPts val="0"/>
                </a:spcAft>
                <a:defRPr/>
              </a:pPr>
              <a:r>
                <a:rPr lang="en-US" sz="1400" kern="0" dirty="0">
                  <a:solidFill>
                    <a:srgbClr val="1A1918"/>
                  </a:solidFill>
                  <a:latin typeface="+mn-lt"/>
                  <a:cs typeface="Arial"/>
                </a:rPr>
                <a:t>Mo</a:t>
              </a:r>
              <a:endParaRPr lang="en-US" sz="1600" b="0" kern="0" dirty="0">
                <a:solidFill>
                  <a:srgbClr val="1A1918"/>
                </a:solidFill>
                <a:latin typeface="+mn-lt"/>
                <a:cs typeface="Arial"/>
              </a:endParaRPr>
            </a:p>
          </p:txBody>
        </p:sp>
      </p:grpSp>
      <p:sp>
        <p:nvSpPr>
          <p:cNvPr id="311" name="TextBox 310">
            <a:extLst>
              <a:ext uri="{FF2B5EF4-FFF2-40B4-BE49-F238E27FC236}">
                <a16:creationId xmlns:a16="http://schemas.microsoft.com/office/drawing/2014/main" id="{A622282B-5444-85ED-46BE-D947C6FF1B76}"/>
              </a:ext>
            </a:extLst>
          </p:cNvPr>
          <p:cNvSpPr txBox="1"/>
          <p:nvPr/>
        </p:nvSpPr>
        <p:spPr bwMode="auto">
          <a:xfrm>
            <a:off x="435727" y="5861335"/>
            <a:ext cx="964682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ts val="0"/>
              </a:spcBef>
            </a:pPr>
            <a:r>
              <a:rPr lang="en-US" sz="1400" b="0" dirty="0">
                <a:solidFill>
                  <a:schemeClr val="bg1"/>
                </a:solidFill>
                <a:latin typeface="Calibri" panose="020F0502020204030204" pitchFamily="34" charset="0"/>
              </a:rPr>
              <a:t>*If event not observed, subjects considered censored at date of EoT visit, and maximum attack-free time = observed time in treatment period. </a:t>
            </a:r>
            <a:r>
              <a:rPr lang="en-US" sz="1400" b="0" baseline="30000" dirty="0">
                <a:solidFill>
                  <a:schemeClr val="bg1"/>
                </a:solidFill>
                <a:latin typeface="Calibri" panose="020F0502020204030204" pitchFamily="34" charset="0"/>
              </a:rPr>
              <a:t>†</a:t>
            </a:r>
            <a:r>
              <a:rPr lang="en-US" sz="1400" b="0" dirty="0">
                <a:solidFill>
                  <a:schemeClr val="bg1"/>
                </a:solidFill>
                <a:latin typeface="Calibri" panose="020F0502020204030204" pitchFamily="34" charset="0"/>
              </a:rPr>
              <a:t>&gt;50% of patients still attack free at data cutoff; thus median and upper IQR values could not be determined.</a:t>
            </a:r>
          </a:p>
        </p:txBody>
      </p:sp>
    </p:spTree>
    <p:extLst>
      <p:ext uri="{BB962C8B-B14F-4D97-AF65-F5344CB8AC3E}">
        <p14:creationId xmlns:p14="http://schemas.microsoft.com/office/powerpoint/2010/main" val="8082690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FBB58B-8CA0-9060-C703-B9C5B2E5D791}"/>
              </a:ext>
            </a:extLst>
          </p:cNvPr>
          <p:cNvSpPr>
            <a:spLocks noGrp="1"/>
          </p:cNvSpPr>
          <p:nvPr>
            <p:ph type="title"/>
          </p:nvPr>
        </p:nvSpPr>
        <p:spPr/>
        <p:txBody>
          <a:bodyPr/>
          <a:lstStyle/>
          <a:p>
            <a:r>
              <a:rPr lang="en-US" dirty="0"/>
              <a:t>Garadacimab Efficacy for Long-term Prophylaxis in HAE</a:t>
            </a:r>
          </a:p>
        </p:txBody>
      </p:sp>
      <p:sp>
        <p:nvSpPr>
          <p:cNvPr id="4" name="Text Box 11">
            <a:extLst>
              <a:ext uri="{FF2B5EF4-FFF2-40B4-BE49-F238E27FC236}">
                <a16:creationId xmlns:a16="http://schemas.microsoft.com/office/drawing/2014/main" id="{8E9E21D6-7A74-2EE0-591D-F0D00DA0671C}"/>
              </a:ext>
            </a:extLst>
          </p:cNvPr>
          <p:cNvSpPr txBox="1">
            <a:spLocks noChangeArrowheads="1"/>
          </p:cNvSpPr>
          <p:nvPr/>
        </p:nvSpPr>
        <p:spPr bwMode="auto">
          <a:xfrm>
            <a:off x="414339" y="6170296"/>
            <a:ext cx="8010525"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None/>
              <a:defRPr/>
            </a:pPr>
            <a:r>
              <a:rPr lang="en-US" sz="100" dirty="0"/>
              <a:t>*None of the patients receiving placebo (n=25) were attack free at data cut-off.</a:t>
            </a:r>
          </a:p>
          <a:p>
            <a:pPr eaLnBrk="1" hangingPunct="1">
              <a:lnSpc>
                <a:spcPct val="100000"/>
              </a:lnSpc>
              <a:spcBef>
                <a:spcPct val="0"/>
              </a:spcBef>
              <a:spcAft>
                <a:spcPct val="0"/>
              </a:spcAft>
              <a:buClrTx/>
              <a:buNone/>
              <a:defRPr/>
            </a:pPr>
            <a:r>
              <a:rPr lang="en-US" sz="100" dirty="0"/>
              <a:t>*None of the patients receiving placebo (n=25) were attack free at data cut-off.</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*None of the patients on placebo were attack-free at data cut-off.</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Craig. AAAAI 2024. Abstr 789. NCT04739059. Reproduced with permission. </a:t>
            </a:r>
          </a:p>
        </p:txBody>
      </p:sp>
      <p:sp>
        <p:nvSpPr>
          <p:cNvPr id="24" name="TextBox 23">
            <a:extLst>
              <a:ext uri="{FF2B5EF4-FFF2-40B4-BE49-F238E27FC236}">
                <a16:creationId xmlns:a16="http://schemas.microsoft.com/office/drawing/2014/main" id="{0358FC03-5BD7-8D4B-8BE6-9BED70448732}"/>
              </a:ext>
            </a:extLst>
          </p:cNvPr>
          <p:cNvSpPr txBox="1"/>
          <p:nvPr/>
        </p:nvSpPr>
        <p:spPr bwMode="auto">
          <a:xfrm>
            <a:off x="1501653" y="1544905"/>
            <a:ext cx="5246655" cy="369332"/>
          </a:xfrm>
          <a:prstGeom prst="rect">
            <a:avLst/>
          </a:prstGeom>
          <a:noFill/>
        </p:spPr>
        <p:txBody>
          <a:bodyPr wrap="square" rtlCol="0">
            <a:spAutoFit/>
          </a:bodyPr>
          <a:lstStyle/>
          <a:p>
            <a:pPr algn="ctr" defTabSz="685800" eaLnBrk="1" fontAlgn="auto" hangingPunct="1">
              <a:spcBef>
                <a:spcPts val="0"/>
              </a:spcBef>
              <a:spcAft>
                <a:spcPts val="0"/>
              </a:spcAft>
              <a:defRPr/>
            </a:pPr>
            <a:r>
              <a:rPr lang="en-US" kern="0" dirty="0">
                <a:solidFill>
                  <a:srgbClr val="1A1918"/>
                </a:solidFill>
                <a:latin typeface="+mn-lt"/>
                <a:cs typeface="Arial"/>
              </a:rPr>
              <a:t>Median Garadacimab Exposure: 1.2 Yr (N = 164)</a:t>
            </a:r>
            <a:endParaRPr lang="en-US" b="0" kern="0" dirty="0">
              <a:solidFill>
                <a:srgbClr val="1A1918"/>
              </a:solidFill>
              <a:latin typeface="+mn-lt"/>
              <a:cs typeface="Arial"/>
            </a:endParaRPr>
          </a:p>
        </p:txBody>
      </p:sp>
      <p:sp>
        <p:nvSpPr>
          <p:cNvPr id="25" name="TextBox 24">
            <a:extLst>
              <a:ext uri="{FF2B5EF4-FFF2-40B4-BE49-F238E27FC236}">
                <a16:creationId xmlns:a16="http://schemas.microsoft.com/office/drawing/2014/main" id="{C1F84483-0C33-EAB4-0AC4-D6CA7105370F}"/>
              </a:ext>
            </a:extLst>
          </p:cNvPr>
          <p:cNvSpPr txBox="1"/>
          <p:nvPr/>
        </p:nvSpPr>
        <p:spPr bwMode="auto">
          <a:xfrm>
            <a:off x="6769226" y="1961639"/>
            <a:ext cx="4008782" cy="729430"/>
          </a:xfrm>
          <a:prstGeom prst="rect">
            <a:avLst/>
          </a:prstGeom>
          <a:noFill/>
        </p:spPr>
        <p:txBody>
          <a:bodyPr wrap="square" rtlCol="0">
            <a:spAutoFit/>
          </a:bodyPr>
          <a:lstStyle/>
          <a:p>
            <a:pPr algn="ctr" defTabSz="685800" eaLnBrk="1" fontAlgn="auto" hangingPunct="1">
              <a:lnSpc>
                <a:spcPct val="90000"/>
              </a:lnSpc>
              <a:spcBef>
                <a:spcPts val="0"/>
              </a:spcBef>
              <a:spcAft>
                <a:spcPts val="0"/>
              </a:spcAft>
              <a:defRPr/>
            </a:pPr>
            <a:r>
              <a:rPr lang="en-US" kern="0" dirty="0">
                <a:solidFill>
                  <a:srgbClr val="1A1918"/>
                </a:solidFill>
                <a:latin typeface="+mn-lt"/>
                <a:cs typeface="Arial"/>
              </a:rPr>
              <a:t>Longest Duration That Patients Were Attack Free, Median (IQR) </a:t>
            </a:r>
            <a:endParaRPr lang="en-US" sz="2800" b="0" kern="0" dirty="0">
              <a:solidFill>
                <a:srgbClr val="1A1918"/>
              </a:solidFill>
              <a:latin typeface="+mn-lt"/>
              <a:cs typeface="Arial"/>
            </a:endParaRPr>
          </a:p>
        </p:txBody>
      </p:sp>
      <p:grpSp>
        <p:nvGrpSpPr>
          <p:cNvPr id="26" name="Group 25">
            <a:extLst>
              <a:ext uri="{FF2B5EF4-FFF2-40B4-BE49-F238E27FC236}">
                <a16:creationId xmlns:a16="http://schemas.microsoft.com/office/drawing/2014/main" id="{6A42DEE6-C77F-55CF-EC92-673B73DF1FD2}"/>
              </a:ext>
            </a:extLst>
          </p:cNvPr>
          <p:cNvGrpSpPr/>
          <p:nvPr/>
        </p:nvGrpSpPr>
        <p:grpSpPr bwMode="auto">
          <a:xfrm>
            <a:off x="1500165" y="2704429"/>
            <a:ext cx="4287893" cy="3370952"/>
            <a:chOff x="284107" y="1525493"/>
            <a:chExt cx="4287893" cy="3495401"/>
          </a:xfrm>
        </p:grpSpPr>
        <p:sp>
          <p:nvSpPr>
            <p:cNvPr id="27" name="TextBox 26">
              <a:extLst>
                <a:ext uri="{FF2B5EF4-FFF2-40B4-BE49-F238E27FC236}">
                  <a16:creationId xmlns:a16="http://schemas.microsoft.com/office/drawing/2014/main" id="{3447FB64-CA6C-F822-BE2C-47BCDE03F60C}"/>
                </a:ext>
              </a:extLst>
            </p:cNvPr>
            <p:cNvSpPr txBox="1"/>
            <p:nvPr/>
          </p:nvSpPr>
          <p:spPr bwMode="auto">
            <a:xfrm rot="16199998">
              <a:off x="-737333" y="2651102"/>
              <a:ext cx="2781543" cy="738664"/>
            </a:xfrm>
            <a:prstGeom prst="rect">
              <a:avLst/>
            </a:prstGeom>
            <a:noFill/>
          </p:spPr>
          <p:txBody>
            <a:bodyPr wrap="square" rtlCol="0">
              <a:sp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lang="en-US" sz="1400" kern="0" dirty="0">
                  <a:solidFill>
                    <a:srgbClr val="1A1918"/>
                  </a:solidFill>
                  <a:latin typeface="+mn-lt"/>
                  <a:cs typeface="Arial"/>
                </a:rPr>
                <a:t>P</a:t>
              </a:r>
              <a:r>
                <a:rPr kumimoji="0" lang="en-US" sz="1400" i="0" u="none" strike="noStrike" kern="0" cap="none" spc="0" normalizeH="0" baseline="0" noProof="0" dirty="0">
                  <a:ln>
                    <a:noFill/>
                  </a:ln>
                  <a:solidFill>
                    <a:srgbClr val="1A1918"/>
                  </a:solidFill>
                  <a:effectLst/>
                  <a:uLnTx/>
                  <a:uFillTx/>
                  <a:latin typeface="+mn-lt"/>
                  <a:cs typeface="Arial"/>
                </a:rPr>
                <a:t>atients </a:t>
              </a:r>
              <a:r>
                <a:rPr lang="en-US" sz="1400" kern="0" dirty="0">
                  <a:solidFill>
                    <a:srgbClr val="1A1918"/>
                  </a:solidFill>
                  <a:latin typeface="+mn-lt"/>
                  <a:cs typeface="Arial"/>
                </a:rPr>
                <a:t>W</a:t>
              </a:r>
              <a:r>
                <a:rPr kumimoji="0" lang="en-US" sz="1400" i="0" u="none" strike="noStrike" kern="0" cap="none" spc="0" normalizeH="0" baseline="0" noProof="0" dirty="0">
                  <a:ln>
                    <a:noFill/>
                  </a:ln>
                  <a:solidFill>
                    <a:srgbClr val="1A1918"/>
                  </a:solidFill>
                  <a:effectLst/>
                  <a:uLnTx/>
                  <a:uFillTx/>
                  <a:latin typeface="+mn-lt"/>
                  <a:cs typeface="Arial"/>
                </a:rPr>
                <a:t>ith </a:t>
              </a:r>
              <a:r>
                <a:rPr lang="en-US" sz="1400" kern="0" dirty="0">
                  <a:solidFill>
                    <a:srgbClr val="1A1918"/>
                  </a:solidFill>
                  <a:latin typeface="+mn-lt"/>
                  <a:cs typeface="Arial"/>
                </a:rPr>
                <a:t>R</a:t>
              </a:r>
              <a:r>
                <a:rPr kumimoji="0" lang="en-US" sz="1400" i="0" u="none" strike="noStrike" kern="0" cap="none" spc="0" normalizeH="0" baseline="0" noProof="0" dirty="0">
                  <a:ln>
                    <a:noFill/>
                  </a:ln>
                  <a:solidFill>
                    <a:srgbClr val="1A1918"/>
                  </a:solidFill>
                  <a:effectLst/>
                  <a:uLnTx/>
                  <a:uFillTx/>
                  <a:latin typeface="+mn-lt"/>
                  <a:cs typeface="Arial"/>
                </a:rPr>
                <a:t>eduction in Attacks vs Run-in (%)</a:t>
              </a:r>
            </a:p>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400" i="0" u="none" strike="noStrike" kern="0" cap="none" spc="0" normalizeH="0" baseline="0" noProof="0" dirty="0">
                <a:ln>
                  <a:noFill/>
                </a:ln>
                <a:solidFill>
                  <a:srgbClr val="1A1918"/>
                </a:solidFill>
                <a:effectLst/>
                <a:uLnTx/>
                <a:uFillTx/>
                <a:latin typeface="+mn-lt"/>
                <a:cs typeface="Arial"/>
              </a:endParaRPr>
            </a:p>
          </p:txBody>
        </p:sp>
        <p:grpSp>
          <p:nvGrpSpPr>
            <p:cNvPr id="28" name="Group 27">
              <a:extLst>
                <a:ext uri="{FF2B5EF4-FFF2-40B4-BE49-F238E27FC236}">
                  <a16:creationId xmlns:a16="http://schemas.microsoft.com/office/drawing/2014/main" id="{B6034896-0B10-3743-F23A-07A70F16A4BC}"/>
                </a:ext>
              </a:extLst>
            </p:cNvPr>
            <p:cNvGrpSpPr/>
            <p:nvPr/>
          </p:nvGrpSpPr>
          <p:grpSpPr bwMode="auto">
            <a:xfrm>
              <a:off x="869280" y="1525493"/>
              <a:ext cx="3621626" cy="3495401"/>
              <a:chOff x="799430" y="2705093"/>
              <a:chExt cx="7303849" cy="3961575"/>
            </a:xfrm>
          </p:grpSpPr>
          <p:graphicFrame>
            <p:nvGraphicFramePr>
              <p:cNvPr id="30" name="Content Placeholder 5">
                <a:extLst>
                  <a:ext uri="{FF2B5EF4-FFF2-40B4-BE49-F238E27FC236}">
                    <a16:creationId xmlns:a16="http://schemas.microsoft.com/office/drawing/2014/main" id="{F8C88BF2-5A78-2F57-ED9C-1BDC8C84E844}"/>
                  </a:ext>
                </a:extLst>
              </p:cNvPr>
              <p:cNvGraphicFramePr>
                <a:graphicFrameLocks/>
              </p:cNvGraphicFramePr>
              <p:nvPr/>
            </p:nvGraphicFramePr>
            <p:xfrm>
              <a:off x="799430" y="2705093"/>
              <a:ext cx="7303849" cy="3375458"/>
            </p:xfrm>
            <a:graphic>
              <a:graphicData uri="http://schemas.openxmlformats.org/drawingml/2006/chart">
                <c:chart xmlns:c="http://schemas.openxmlformats.org/drawingml/2006/chart" xmlns:r="http://schemas.openxmlformats.org/officeDocument/2006/relationships" r:id="rId3"/>
              </a:graphicData>
            </a:graphic>
          </p:graphicFrame>
          <p:sp>
            <p:nvSpPr>
              <p:cNvPr id="31" name="TextBox 30">
                <a:extLst>
                  <a:ext uri="{FF2B5EF4-FFF2-40B4-BE49-F238E27FC236}">
                    <a16:creationId xmlns:a16="http://schemas.microsoft.com/office/drawing/2014/main" id="{F8132CB6-792C-C4E8-8349-E69EB84142DC}"/>
                  </a:ext>
                </a:extLst>
              </p:cNvPr>
              <p:cNvSpPr txBox="1"/>
              <p:nvPr/>
            </p:nvSpPr>
            <p:spPr bwMode="auto">
              <a:xfrm>
                <a:off x="1501594" y="5772773"/>
                <a:ext cx="2135681" cy="361703"/>
              </a:xfrm>
              <a:prstGeom prst="rect">
                <a:avLst/>
              </a:prstGeom>
              <a:noFill/>
            </p:spPr>
            <p:txBody>
              <a:bodyPr wrap="square" rtlCol="0">
                <a:sp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1400" i="0" u="none" strike="noStrike" kern="0" cap="none" spc="0" normalizeH="0" baseline="0" noProof="0" dirty="0">
                    <a:ln>
                      <a:noFill/>
                    </a:ln>
                    <a:solidFill>
                      <a:srgbClr val="1A1918"/>
                    </a:solidFill>
                    <a:effectLst/>
                    <a:uLnTx/>
                    <a:uFillTx/>
                    <a:latin typeface="+mn-lt"/>
                    <a:cs typeface="Arial"/>
                  </a:rPr>
                  <a:t>≥50%</a:t>
                </a:r>
              </a:p>
            </p:txBody>
          </p:sp>
          <p:sp>
            <p:nvSpPr>
              <p:cNvPr id="32" name="TextBox 31">
                <a:extLst>
                  <a:ext uri="{FF2B5EF4-FFF2-40B4-BE49-F238E27FC236}">
                    <a16:creationId xmlns:a16="http://schemas.microsoft.com/office/drawing/2014/main" id="{F0CAF1CF-F8AE-FDB5-DE5D-A5B52310B804}"/>
                  </a:ext>
                </a:extLst>
              </p:cNvPr>
              <p:cNvSpPr txBox="1"/>
              <p:nvPr/>
            </p:nvSpPr>
            <p:spPr bwMode="auto">
              <a:xfrm>
                <a:off x="3637276" y="5792009"/>
                <a:ext cx="2135681" cy="361703"/>
              </a:xfrm>
              <a:prstGeom prst="rect">
                <a:avLst/>
              </a:prstGeom>
              <a:noFill/>
            </p:spPr>
            <p:txBody>
              <a:bodyPr wrap="square" rtlCol="0">
                <a:sp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1400" i="0" u="none" strike="noStrike" kern="0" cap="none" spc="0" normalizeH="0" baseline="0" noProof="0" dirty="0">
                    <a:ln>
                      <a:noFill/>
                    </a:ln>
                    <a:solidFill>
                      <a:srgbClr val="1A1918"/>
                    </a:solidFill>
                    <a:effectLst/>
                    <a:uLnTx/>
                    <a:uFillTx/>
                    <a:latin typeface="+mn-lt"/>
                    <a:cs typeface="Arial"/>
                  </a:rPr>
                  <a:t>≥90%</a:t>
                </a:r>
              </a:p>
            </p:txBody>
          </p:sp>
          <p:sp>
            <p:nvSpPr>
              <p:cNvPr id="33" name="TextBox 32">
                <a:extLst>
                  <a:ext uri="{FF2B5EF4-FFF2-40B4-BE49-F238E27FC236}">
                    <a16:creationId xmlns:a16="http://schemas.microsoft.com/office/drawing/2014/main" id="{8487FBAD-D05A-8609-2D21-6193BA4B1CF6}"/>
                  </a:ext>
                </a:extLst>
              </p:cNvPr>
              <p:cNvSpPr txBox="1"/>
              <p:nvPr/>
            </p:nvSpPr>
            <p:spPr bwMode="auto">
              <a:xfrm>
                <a:off x="1501596" y="6304966"/>
                <a:ext cx="6601683" cy="361702"/>
              </a:xfrm>
              <a:prstGeom prst="rect">
                <a:avLst/>
              </a:prstGeom>
              <a:noFill/>
            </p:spPr>
            <p:txBody>
              <a:bodyPr wrap="square" rtlCol="0">
                <a:sp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1400" i="0" u="none" strike="noStrike" kern="0" cap="none" spc="0" normalizeH="0" baseline="0" noProof="0" dirty="0">
                    <a:ln>
                      <a:noFill/>
                    </a:ln>
                    <a:solidFill>
                      <a:srgbClr val="1A1918"/>
                    </a:solidFill>
                    <a:effectLst/>
                    <a:uLnTx/>
                    <a:uFillTx/>
                    <a:latin typeface="+mn-lt"/>
                    <a:cs typeface="Arial"/>
                  </a:rPr>
                  <a:t>Reduction vs Run-in</a:t>
                </a:r>
              </a:p>
            </p:txBody>
          </p:sp>
        </p:grpSp>
        <p:sp>
          <p:nvSpPr>
            <p:cNvPr id="29" name="TextBox 28">
              <a:extLst>
                <a:ext uri="{FF2B5EF4-FFF2-40B4-BE49-F238E27FC236}">
                  <a16:creationId xmlns:a16="http://schemas.microsoft.com/office/drawing/2014/main" id="{8D8CF743-F5DA-3FE2-EFFD-06896AD54E1A}"/>
                </a:ext>
              </a:extLst>
            </p:cNvPr>
            <p:cNvSpPr txBox="1"/>
            <p:nvPr/>
          </p:nvSpPr>
          <p:spPr bwMode="auto">
            <a:xfrm>
              <a:off x="3182917" y="4241207"/>
              <a:ext cx="1389083" cy="542536"/>
            </a:xfrm>
            <a:prstGeom prst="rect">
              <a:avLst/>
            </a:prstGeom>
            <a:noFill/>
          </p:spPr>
          <p:txBody>
            <a:bodyPr wrap="square" rtlCol="0">
              <a:sp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1400" i="0" u="none" strike="noStrike" kern="0" cap="none" spc="0" normalizeH="0" baseline="0" noProof="0" dirty="0">
                  <a:ln>
                    <a:noFill/>
                  </a:ln>
                  <a:solidFill>
                    <a:srgbClr val="1A1918"/>
                  </a:solidFill>
                  <a:effectLst/>
                  <a:uLnTx/>
                  <a:uFillTx/>
                  <a:latin typeface="+mn-lt"/>
                  <a:cs typeface="Arial"/>
                </a:rPr>
                <a:t>Attack Free </a:t>
              </a:r>
            </a:p>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1400" i="0" u="none" strike="noStrike" kern="0" cap="none" spc="0" normalizeH="0" baseline="0" noProof="0" dirty="0">
                  <a:ln>
                    <a:noFill/>
                  </a:ln>
                  <a:solidFill>
                    <a:srgbClr val="1A1918"/>
                  </a:solidFill>
                  <a:effectLst/>
                  <a:uLnTx/>
                  <a:uFillTx/>
                  <a:latin typeface="+mn-lt"/>
                  <a:cs typeface="Arial"/>
                </a:rPr>
                <a:t>(100%)</a:t>
              </a:r>
            </a:p>
          </p:txBody>
        </p:sp>
      </p:grpSp>
      <p:grpSp>
        <p:nvGrpSpPr>
          <p:cNvPr id="35" name="Group 34">
            <a:extLst>
              <a:ext uri="{FF2B5EF4-FFF2-40B4-BE49-F238E27FC236}">
                <a16:creationId xmlns:a16="http://schemas.microsoft.com/office/drawing/2014/main" id="{E49E7082-3970-FBBB-4090-1A8625804268}"/>
              </a:ext>
            </a:extLst>
          </p:cNvPr>
          <p:cNvGrpSpPr/>
          <p:nvPr/>
        </p:nvGrpSpPr>
        <p:grpSpPr bwMode="auto">
          <a:xfrm>
            <a:off x="6309076" y="2736229"/>
            <a:ext cx="4231576" cy="2798226"/>
            <a:chOff x="4588896" y="1636979"/>
            <a:chExt cx="4231576" cy="2830027"/>
          </a:xfrm>
        </p:grpSpPr>
        <p:graphicFrame>
          <p:nvGraphicFramePr>
            <p:cNvPr id="36" name="Chart 35">
              <a:extLst>
                <a:ext uri="{FF2B5EF4-FFF2-40B4-BE49-F238E27FC236}">
                  <a16:creationId xmlns:a16="http://schemas.microsoft.com/office/drawing/2014/main" id="{42A435F2-25C2-4932-9D8D-027598C7CC35}"/>
                </a:ext>
              </a:extLst>
            </p:cNvPr>
            <p:cNvGraphicFramePr>
              <a:graphicFrameLocks/>
            </p:cNvGraphicFramePr>
            <p:nvPr/>
          </p:nvGraphicFramePr>
          <p:xfrm>
            <a:off x="5744564" y="1636979"/>
            <a:ext cx="2627906" cy="2830027"/>
          </p:xfrm>
          <a:graphic>
            <a:graphicData uri="http://schemas.openxmlformats.org/drawingml/2006/chart">
              <c:chart xmlns:c="http://schemas.openxmlformats.org/drawingml/2006/chart" xmlns:r="http://schemas.openxmlformats.org/officeDocument/2006/relationships" r:id="rId4"/>
            </a:graphicData>
          </a:graphic>
        </p:graphicFrame>
        <p:sp>
          <p:nvSpPr>
            <p:cNvPr id="37" name="TextBox 36">
              <a:extLst>
                <a:ext uri="{FF2B5EF4-FFF2-40B4-BE49-F238E27FC236}">
                  <a16:creationId xmlns:a16="http://schemas.microsoft.com/office/drawing/2014/main" id="{3F3EB919-8DED-7882-9B5C-BCCFA3F447EA}"/>
                </a:ext>
              </a:extLst>
            </p:cNvPr>
            <p:cNvSpPr txBox="1"/>
            <p:nvPr/>
          </p:nvSpPr>
          <p:spPr bwMode="auto">
            <a:xfrm>
              <a:off x="4588896" y="2227485"/>
              <a:ext cx="1415332" cy="311275"/>
            </a:xfrm>
            <a:prstGeom prst="rect">
              <a:avLst/>
            </a:prstGeom>
            <a:noFill/>
          </p:spPr>
          <p:txBody>
            <a:bodyPr wrap="square" rtlCol="0">
              <a:spAutoFit/>
            </a:bodyPr>
            <a:lstStyle/>
            <a:p>
              <a:pPr marL="0" marR="0" lvl="0" indent="0" algn="r" defTabSz="685800" eaLnBrk="1" fontAlgn="auto" latinLnBrk="0" hangingPunct="1">
                <a:lnSpc>
                  <a:spcPct val="100000"/>
                </a:lnSpc>
                <a:spcBef>
                  <a:spcPts val="0"/>
                </a:spcBef>
                <a:spcAft>
                  <a:spcPts val="0"/>
                </a:spcAft>
                <a:buClrTx/>
                <a:buSzTx/>
                <a:buFontTx/>
                <a:buNone/>
                <a:tabLst/>
                <a:defRPr/>
              </a:pPr>
              <a:r>
                <a:rPr kumimoji="0" lang="en-US" sz="1400" i="0" u="none" strike="noStrike" kern="0" cap="none" spc="0" normalizeH="0" baseline="0" noProof="0" dirty="0">
                  <a:ln>
                    <a:noFill/>
                  </a:ln>
                  <a:solidFill>
                    <a:schemeClr val="bg1"/>
                  </a:solidFill>
                  <a:effectLst/>
                  <a:uLnTx/>
                  <a:uFillTx/>
                  <a:latin typeface="+mn-lt"/>
                  <a:cs typeface="Arial"/>
                </a:rPr>
                <a:t>Garadacimab</a:t>
              </a:r>
              <a:endParaRPr kumimoji="0" lang="en-US" sz="2000" i="0" u="none" strike="noStrike" kern="0" cap="none" spc="0" normalizeH="0" baseline="0" noProof="0" dirty="0">
                <a:ln>
                  <a:noFill/>
                </a:ln>
                <a:solidFill>
                  <a:schemeClr val="bg1"/>
                </a:solidFill>
                <a:effectLst/>
                <a:uLnTx/>
                <a:uFillTx/>
                <a:latin typeface="+mn-lt"/>
                <a:cs typeface="Arial"/>
              </a:endParaRPr>
            </a:p>
          </p:txBody>
        </p:sp>
        <p:sp>
          <p:nvSpPr>
            <p:cNvPr id="38" name="TextBox 37">
              <a:extLst>
                <a:ext uri="{FF2B5EF4-FFF2-40B4-BE49-F238E27FC236}">
                  <a16:creationId xmlns:a16="http://schemas.microsoft.com/office/drawing/2014/main" id="{BC82B212-D470-6AB3-BD27-B7699B755453}"/>
                </a:ext>
              </a:extLst>
            </p:cNvPr>
            <p:cNvSpPr txBox="1"/>
            <p:nvPr/>
          </p:nvSpPr>
          <p:spPr bwMode="auto">
            <a:xfrm>
              <a:off x="4588896" y="3422462"/>
              <a:ext cx="1415332" cy="311275"/>
            </a:xfrm>
            <a:prstGeom prst="rect">
              <a:avLst/>
            </a:prstGeom>
            <a:noFill/>
          </p:spPr>
          <p:txBody>
            <a:bodyPr wrap="square" rtlCol="0">
              <a:spAutoFit/>
            </a:bodyPr>
            <a:lstStyle/>
            <a:p>
              <a:pPr marL="0" marR="0" lvl="0" indent="0" algn="r" defTabSz="685800" eaLnBrk="1" fontAlgn="auto" latinLnBrk="0" hangingPunct="1">
                <a:lnSpc>
                  <a:spcPct val="100000"/>
                </a:lnSpc>
                <a:spcBef>
                  <a:spcPts val="0"/>
                </a:spcBef>
                <a:spcAft>
                  <a:spcPts val="0"/>
                </a:spcAft>
                <a:buClrTx/>
                <a:buSzTx/>
                <a:buFontTx/>
                <a:buNone/>
                <a:tabLst/>
                <a:defRPr/>
              </a:pPr>
              <a:r>
                <a:rPr kumimoji="0" lang="en-US" sz="1400" i="0" u="none" strike="noStrike" kern="0" cap="none" spc="0" normalizeH="0" baseline="0" noProof="0" dirty="0">
                  <a:ln>
                    <a:noFill/>
                  </a:ln>
                  <a:solidFill>
                    <a:schemeClr val="bg1"/>
                  </a:solidFill>
                  <a:effectLst/>
                  <a:uLnTx/>
                  <a:uFillTx/>
                  <a:latin typeface="+mn-lt"/>
                  <a:cs typeface="Arial"/>
                </a:rPr>
                <a:t>Placebo*</a:t>
              </a:r>
              <a:endParaRPr kumimoji="0" lang="en-US" sz="2000" i="0" u="none" strike="noStrike" kern="0" cap="none" spc="0" normalizeH="0" baseline="0" noProof="0" dirty="0">
                <a:ln>
                  <a:noFill/>
                </a:ln>
                <a:solidFill>
                  <a:schemeClr val="bg1"/>
                </a:solidFill>
                <a:effectLst/>
                <a:uLnTx/>
                <a:uFillTx/>
                <a:latin typeface="+mn-lt"/>
                <a:cs typeface="Arial"/>
              </a:endParaRPr>
            </a:p>
          </p:txBody>
        </p:sp>
        <p:sp>
          <p:nvSpPr>
            <p:cNvPr id="39" name="TextBox 38">
              <a:extLst>
                <a:ext uri="{FF2B5EF4-FFF2-40B4-BE49-F238E27FC236}">
                  <a16:creationId xmlns:a16="http://schemas.microsoft.com/office/drawing/2014/main" id="{1C47D668-1D38-AFC8-0724-E91D2DEFDF3B}"/>
                </a:ext>
              </a:extLst>
            </p:cNvPr>
            <p:cNvSpPr txBox="1"/>
            <p:nvPr/>
          </p:nvSpPr>
          <p:spPr bwMode="auto">
            <a:xfrm>
              <a:off x="7405140" y="2151285"/>
              <a:ext cx="1415332" cy="466912"/>
            </a:xfrm>
            <a:prstGeom prst="rect">
              <a:avLst/>
            </a:prstGeom>
            <a:noFill/>
          </p:spPr>
          <p:txBody>
            <a:bodyPr wrap="square" rtlCol="0">
              <a:sp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1400" i="0" u="none" strike="noStrike" kern="0" cap="none" spc="0" normalizeH="0" baseline="0" noProof="0" dirty="0">
                  <a:ln>
                    <a:noFill/>
                  </a:ln>
                  <a:solidFill>
                    <a:srgbClr val="1A1918"/>
                  </a:solidFill>
                  <a:effectLst/>
                  <a:uLnTx/>
                  <a:uFillTx/>
                  <a:latin typeface="+mn-lt"/>
                  <a:cs typeface="Arial"/>
                </a:rPr>
                <a:t>1.1 yr</a:t>
              </a:r>
              <a:br>
                <a:rPr kumimoji="0" lang="en-US" sz="1000" i="0" u="none" strike="noStrike" kern="0" cap="none" spc="0" normalizeH="0" baseline="0" noProof="0" dirty="0">
                  <a:ln>
                    <a:noFill/>
                  </a:ln>
                  <a:solidFill>
                    <a:srgbClr val="1A1918"/>
                  </a:solidFill>
                  <a:effectLst/>
                  <a:uLnTx/>
                  <a:uFillTx/>
                  <a:latin typeface="+mn-lt"/>
                  <a:cs typeface="Arial"/>
                </a:rPr>
              </a:br>
              <a:r>
                <a:rPr kumimoji="0" lang="en-US" sz="1000" i="0" u="none" strike="noStrike" kern="0" cap="none" spc="0" normalizeH="0" baseline="0" noProof="0" dirty="0">
                  <a:ln>
                    <a:noFill/>
                  </a:ln>
                  <a:solidFill>
                    <a:srgbClr val="1A1918"/>
                  </a:solidFill>
                  <a:effectLst/>
                  <a:uLnTx/>
                  <a:uFillTx/>
                  <a:latin typeface="+mn-lt"/>
                  <a:cs typeface="Arial"/>
                </a:rPr>
                <a:t>(0.7-1.4)</a:t>
              </a:r>
            </a:p>
          </p:txBody>
        </p:sp>
        <p:sp>
          <p:nvSpPr>
            <p:cNvPr id="40" name="TextBox 39">
              <a:extLst>
                <a:ext uri="{FF2B5EF4-FFF2-40B4-BE49-F238E27FC236}">
                  <a16:creationId xmlns:a16="http://schemas.microsoft.com/office/drawing/2014/main" id="{8257E90F-ACC3-A519-CEA4-8A4C52B361DC}"/>
                </a:ext>
              </a:extLst>
            </p:cNvPr>
            <p:cNvSpPr txBox="1"/>
            <p:nvPr/>
          </p:nvSpPr>
          <p:spPr bwMode="auto">
            <a:xfrm>
              <a:off x="5956004" y="3341905"/>
              <a:ext cx="1415332" cy="466912"/>
            </a:xfrm>
            <a:prstGeom prst="rect">
              <a:avLst/>
            </a:prstGeom>
            <a:noFill/>
          </p:spPr>
          <p:txBody>
            <a:bodyPr wrap="square" rtlCol="0">
              <a:sp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1400" i="0" u="none" strike="noStrike" kern="0" cap="none" spc="0" normalizeH="0" baseline="0" noProof="0" dirty="0">
                  <a:ln>
                    <a:noFill/>
                  </a:ln>
                  <a:solidFill>
                    <a:srgbClr val="1A1918"/>
                  </a:solidFill>
                  <a:effectLst/>
                  <a:uLnTx/>
                  <a:uFillTx/>
                  <a:latin typeface="+mn-lt"/>
                  <a:cs typeface="Arial"/>
                </a:rPr>
                <a:t>0.1 yr</a:t>
              </a:r>
              <a:br>
                <a:rPr kumimoji="0" lang="en-US" sz="1000" i="0" u="none" strike="noStrike" kern="0" cap="none" spc="0" normalizeH="0" baseline="0" noProof="0" dirty="0">
                  <a:ln>
                    <a:noFill/>
                  </a:ln>
                  <a:solidFill>
                    <a:srgbClr val="1A1918"/>
                  </a:solidFill>
                  <a:effectLst/>
                  <a:uLnTx/>
                  <a:uFillTx/>
                  <a:latin typeface="+mn-lt"/>
                  <a:cs typeface="Arial"/>
                </a:rPr>
              </a:br>
              <a:r>
                <a:rPr kumimoji="0" lang="en-US" sz="1000" i="0" u="none" strike="noStrike" kern="0" cap="none" spc="0" normalizeH="0" baseline="0" noProof="0" dirty="0">
                  <a:ln>
                    <a:noFill/>
                  </a:ln>
                  <a:solidFill>
                    <a:srgbClr val="1A1918"/>
                  </a:solidFill>
                  <a:effectLst/>
                  <a:uLnTx/>
                  <a:uFillTx/>
                  <a:latin typeface="+mn-lt"/>
                  <a:cs typeface="Arial"/>
                </a:rPr>
                <a:t>(0.1-0.2)</a:t>
              </a:r>
            </a:p>
          </p:txBody>
        </p:sp>
      </p:grpSp>
      <p:sp>
        <p:nvSpPr>
          <p:cNvPr id="41" name="TextBox 40">
            <a:extLst>
              <a:ext uri="{FF2B5EF4-FFF2-40B4-BE49-F238E27FC236}">
                <a16:creationId xmlns:a16="http://schemas.microsoft.com/office/drawing/2014/main" id="{42D466DE-1470-FE2A-EEDB-DC10F8D4777B}"/>
              </a:ext>
            </a:extLst>
          </p:cNvPr>
          <p:cNvSpPr txBox="1"/>
          <p:nvPr/>
        </p:nvSpPr>
        <p:spPr bwMode="auto">
          <a:xfrm>
            <a:off x="7668846" y="5498432"/>
            <a:ext cx="2359041" cy="307777"/>
          </a:xfrm>
          <a:prstGeom prst="rect">
            <a:avLst/>
          </a:prstGeom>
          <a:noFill/>
        </p:spPr>
        <p:txBody>
          <a:bodyPr wrap="square" rtlCol="0">
            <a:spAutoFit/>
          </a:bodyPr>
          <a:lstStyle/>
          <a:p>
            <a:pPr algn="ctr" defTabSz="685800" eaLnBrk="1" fontAlgn="auto" hangingPunct="1">
              <a:spcBef>
                <a:spcPts val="0"/>
              </a:spcBef>
              <a:spcAft>
                <a:spcPts val="0"/>
              </a:spcAft>
              <a:defRPr/>
            </a:pPr>
            <a:r>
              <a:rPr lang="en-US" sz="1400" kern="0" dirty="0">
                <a:solidFill>
                  <a:srgbClr val="1A1918"/>
                </a:solidFill>
                <a:latin typeface="+mn-lt"/>
                <a:cs typeface="Arial"/>
              </a:rPr>
              <a:t>Yr</a:t>
            </a:r>
            <a:endParaRPr lang="en-US" sz="1600" b="0" kern="0" dirty="0">
              <a:solidFill>
                <a:srgbClr val="1A1918"/>
              </a:solidFill>
              <a:latin typeface="+mn-lt"/>
              <a:cs typeface="Arial"/>
            </a:endParaRPr>
          </a:p>
        </p:txBody>
      </p:sp>
      <p:sp>
        <p:nvSpPr>
          <p:cNvPr id="3" name="TextBox 2">
            <a:extLst>
              <a:ext uri="{FF2B5EF4-FFF2-40B4-BE49-F238E27FC236}">
                <a16:creationId xmlns:a16="http://schemas.microsoft.com/office/drawing/2014/main" id="{B3D45C16-BD63-936A-DA0B-3BF2824919AE}"/>
              </a:ext>
            </a:extLst>
          </p:cNvPr>
          <p:cNvSpPr txBox="1"/>
          <p:nvPr/>
        </p:nvSpPr>
        <p:spPr bwMode="auto">
          <a:xfrm>
            <a:off x="2228354" y="1969393"/>
            <a:ext cx="3817627" cy="729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pPr>
            <a:r>
              <a:rPr lang="en-US" kern="0" dirty="0">
                <a:solidFill>
                  <a:srgbClr val="1A1918"/>
                </a:solidFill>
                <a:latin typeface="+mn-lt"/>
                <a:cs typeface="Arial"/>
              </a:rPr>
              <a:t>Reduction in Attacks vs Run-in for Patients Receiving Garadacimab</a:t>
            </a:r>
            <a:endParaRPr lang="en-US" sz="2800" b="0" kern="0" dirty="0">
              <a:solidFill>
                <a:srgbClr val="1A1918"/>
              </a:solidFill>
              <a:latin typeface="+mn-lt"/>
              <a:cs typeface="Arial"/>
            </a:endParaRPr>
          </a:p>
        </p:txBody>
      </p:sp>
      <p:sp>
        <p:nvSpPr>
          <p:cNvPr id="13" name="Rectangle 12">
            <a:extLst>
              <a:ext uri="{FF2B5EF4-FFF2-40B4-BE49-F238E27FC236}">
                <a16:creationId xmlns:a16="http://schemas.microsoft.com/office/drawing/2014/main" id="{EE365B61-1C40-07F8-6DF4-8FBB36B65CB9}"/>
              </a:ext>
            </a:extLst>
          </p:cNvPr>
          <p:cNvSpPr/>
          <p:nvPr/>
        </p:nvSpPr>
        <p:spPr bwMode="auto">
          <a:xfrm>
            <a:off x="2058436" y="2835483"/>
            <a:ext cx="327577" cy="2543065"/>
          </a:xfrm>
          <a:prstGeom prst="rect">
            <a:avLst/>
          </a:prstGeom>
          <a:solidFill>
            <a:schemeClr val="tx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12" name="Group 11">
            <a:extLst>
              <a:ext uri="{FF2B5EF4-FFF2-40B4-BE49-F238E27FC236}">
                <a16:creationId xmlns:a16="http://schemas.microsoft.com/office/drawing/2014/main" id="{DF311E9F-7096-C022-CA09-63F1397D665B}"/>
              </a:ext>
            </a:extLst>
          </p:cNvPr>
          <p:cNvGrpSpPr/>
          <p:nvPr/>
        </p:nvGrpSpPr>
        <p:grpSpPr>
          <a:xfrm>
            <a:off x="2007793" y="2795592"/>
            <a:ext cx="458779" cy="2629012"/>
            <a:chOff x="1971447" y="2795592"/>
            <a:chExt cx="458779" cy="2629012"/>
          </a:xfrm>
        </p:grpSpPr>
        <p:sp>
          <p:nvSpPr>
            <p:cNvPr id="5" name="TextBox 4">
              <a:extLst>
                <a:ext uri="{FF2B5EF4-FFF2-40B4-BE49-F238E27FC236}">
                  <a16:creationId xmlns:a16="http://schemas.microsoft.com/office/drawing/2014/main" id="{44B78E6E-B735-BCAE-7F0A-A23C4A6DEBCF}"/>
                </a:ext>
              </a:extLst>
            </p:cNvPr>
            <p:cNvSpPr txBox="1"/>
            <p:nvPr/>
          </p:nvSpPr>
          <p:spPr bwMode="auto">
            <a:xfrm>
              <a:off x="1971447" y="2795592"/>
              <a:ext cx="45877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6" name="TextBox 5">
              <a:extLst>
                <a:ext uri="{FF2B5EF4-FFF2-40B4-BE49-F238E27FC236}">
                  <a16:creationId xmlns:a16="http://schemas.microsoft.com/office/drawing/2014/main" id="{B7FEE7EE-5F26-D43F-436D-E2B9C52E422E}"/>
                </a:ext>
              </a:extLst>
            </p:cNvPr>
            <p:cNvSpPr txBox="1"/>
            <p:nvPr/>
          </p:nvSpPr>
          <p:spPr bwMode="auto">
            <a:xfrm>
              <a:off x="2062818" y="325983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8" name="TextBox 7">
              <a:extLst>
                <a:ext uri="{FF2B5EF4-FFF2-40B4-BE49-F238E27FC236}">
                  <a16:creationId xmlns:a16="http://schemas.microsoft.com/office/drawing/2014/main" id="{640954EB-5881-EC94-1E67-431C1E4E648D}"/>
                </a:ext>
              </a:extLst>
            </p:cNvPr>
            <p:cNvSpPr txBox="1"/>
            <p:nvPr/>
          </p:nvSpPr>
          <p:spPr bwMode="auto">
            <a:xfrm>
              <a:off x="2062818" y="372408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9" name="TextBox 8">
              <a:extLst>
                <a:ext uri="{FF2B5EF4-FFF2-40B4-BE49-F238E27FC236}">
                  <a16:creationId xmlns:a16="http://schemas.microsoft.com/office/drawing/2014/main" id="{1DC34435-FAFA-A6C2-3304-A63B74B8A249}"/>
                </a:ext>
              </a:extLst>
            </p:cNvPr>
            <p:cNvSpPr txBox="1"/>
            <p:nvPr/>
          </p:nvSpPr>
          <p:spPr bwMode="auto">
            <a:xfrm>
              <a:off x="2062818" y="41883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10" name="TextBox 9">
              <a:extLst>
                <a:ext uri="{FF2B5EF4-FFF2-40B4-BE49-F238E27FC236}">
                  <a16:creationId xmlns:a16="http://schemas.microsoft.com/office/drawing/2014/main" id="{48A9E19E-FEF1-D108-7B2D-55AE7B62C006}"/>
                </a:ext>
              </a:extLst>
            </p:cNvPr>
            <p:cNvSpPr txBox="1"/>
            <p:nvPr/>
          </p:nvSpPr>
          <p:spPr bwMode="auto">
            <a:xfrm>
              <a:off x="2062818" y="465258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11" name="TextBox 10">
              <a:extLst>
                <a:ext uri="{FF2B5EF4-FFF2-40B4-BE49-F238E27FC236}">
                  <a16:creationId xmlns:a16="http://schemas.microsoft.com/office/drawing/2014/main" id="{6552C7CF-7E30-388E-1C50-A04A243CB45A}"/>
                </a:ext>
              </a:extLst>
            </p:cNvPr>
            <p:cNvSpPr txBox="1"/>
            <p:nvPr/>
          </p:nvSpPr>
          <p:spPr bwMode="auto">
            <a:xfrm>
              <a:off x="2154189" y="5116827"/>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grpSp>
      <p:sp>
        <p:nvSpPr>
          <p:cNvPr id="19" name="Rectangle 18">
            <a:extLst>
              <a:ext uri="{FF2B5EF4-FFF2-40B4-BE49-F238E27FC236}">
                <a16:creationId xmlns:a16="http://schemas.microsoft.com/office/drawing/2014/main" id="{601FF8FC-2004-51BE-D17D-EE5D934A7ADF}"/>
              </a:ext>
            </a:extLst>
          </p:cNvPr>
          <p:cNvSpPr/>
          <p:nvPr/>
        </p:nvSpPr>
        <p:spPr bwMode="auto">
          <a:xfrm>
            <a:off x="7633585" y="5297618"/>
            <a:ext cx="2394302" cy="236837"/>
          </a:xfrm>
          <a:prstGeom prst="rect">
            <a:avLst/>
          </a:prstGeom>
          <a:solidFill>
            <a:schemeClr val="tx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18" name="Group 17">
            <a:extLst>
              <a:ext uri="{FF2B5EF4-FFF2-40B4-BE49-F238E27FC236}">
                <a16:creationId xmlns:a16="http://schemas.microsoft.com/office/drawing/2014/main" id="{6AB88443-772F-6EE8-78BC-39C0F63EB589}"/>
              </a:ext>
            </a:extLst>
          </p:cNvPr>
          <p:cNvGrpSpPr/>
          <p:nvPr/>
        </p:nvGrpSpPr>
        <p:grpSpPr>
          <a:xfrm>
            <a:off x="7595915" y="5249892"/>
            <a:ext cx="2496735" cy="307777"/>
            <a:chOff x="7091793" y="5249892"/>
            <a:chExt cx="2496735" cy="307777"/>
          </a:xfrm>
        </p:grpSpPr>
        <p:sp>
          <p:nvSpPr>
            <p:cNvPr id="14" name="TextBox 13">
              <a:extLst>
                <a:ext uri="{FF2B5EF4-FFF2-40B4-BE49-F238E27FC236}">
                  <a16:creationId xmlns:a16="http://schemas.microsoft.com/office/drawing/2014/main" id="{0DBFF5CA-3C02-84A5-C5D2-4AA975982551}"/>
                </a:ext>
              </a:extLst>
            </p:cNvPr>
            <p:cNvSpPr txBox="1"/>
            <p:nvPr/>
          </p:nvSpPr>
          <p:spPr bwMode="auto">
            <a:xfrm>
              <a:off x="7091793" y="5249892"/>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15" name="TextBox 14">
              <a:extLst>
                <a:ext uri="{FF2B5EF4-FFF2-40B4-BE49-F238E27FC236}">
                  <a16:creationId xmlns:a16="http://schemas.microsoft.com/office/drawing/2014/main" id="{DE815398-CA31-2AD0-AC02-692CE7883CC2}"/>
                </a:ext>
              </a:extLst>
            </p:cNvPr>
            <p:cNvSpPr txBox="1"/>
            <p:nvPr/>
          </p:nvSpPr>
          <p:spPr bwMode="auto">
            <a:xfrm>
              <a:off x="7742806" y="5249892"/>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0.5</a:t>
              </a:r>
            </a:p>
          </p:txBody>
        </p:sp>
        <p:sp>
          <p:nvSpPr>
            <p:cNvPr id="16" name="TextBox 15">
              <a:extLst>
                <a:ext uri="{FF2B5EF4-FFF2-40B4-BE49-F238E27FC236}">
                  <a16:creationId xmlns:a16="http://schemas.microsoft.com/office/drawing/2014/main" id="{83CF9F24-EE16-D724-F5AA-FF1D161906C1}"/>
                </a:ext>
              </a:extLst>
            </p:cNvPr>
            <p:cNvSpPr txBox="1"/>
            <p:nvPr/>
          </p:nvSpPr>
          <p:spPr bwMode="auto">
            <a:xfrm>
              <a:off x="8533547" y="5249892"/>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a:t>
              </a:r>
            </a:p>
          </p:txBody>
        </p:sp>
        <p:sp>
          <p:nvSpPr>
            <p:cNvPr id="17" name="TextBox 16">
              <a:extLst>
                <a:ext uri="{FF2B5EF4-FFF2-40B4-BE49-F238E27FC236}">
                  <a16:creationId xmlns:a16="http://schemas.microsoft.com/office/drawing/2014/main" id="{067AF9A1-EA8F-4EBC-35D8-597A0BE63EFE}"/>
                </a:ext>
              </a:extLst>
            </p:cNvPr>
            <p:cNvSpPr txBox="1"/>
            <p:nvPr/>
          </p:nvSpPr>
          <p:spPr bwMode="auto">
            <a:xfrm>
              <a:off x="9176236" y="5249892"/>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1.5</a:t>
              </a:r>
            </a:p>
          </p:txBody>
        </p:sp>
      </p:grpSp>
    </p:spTree>
    <p:extLst>
      <p:ext uri="{BB962C8B-B14F-4D97-AF65-F5344CB8AC3E}">
        <p14:creationId xmlns:p14="http://schemas.microsoft.com/office/powerpoint/2010/main" val="37263089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97CC62-CD23-5543-0A99-71E5DDB3D7F7}"/>
              </a:ext>
            </a:extLst>
          </p:cNvPr>
          <p:cNvSpPr>
            <a:spLocks noGrp="1"/>
          </p:cNvSpPr>
          <p:nvPr>
            <p:ph type="title"/>
          </p:nvPr>
        </p:nvSpPr>
        <p:spPr/>
        <p:txBody>
          <a:bodyPr/>
          <a:lstStyle/>
          <a:p>
            <a:r>
              <a:rPr lang="en-US" dirty="0"/>
              <a:t>Garadacimab Safety With Long-term Prophylaxis in HAE</a:t>
            </a:r>
          </a:p>
        </p:txBody>
      </p:sp>
      <p:sp>
        <p:nvSpPr>
          <p:cNvPr id="3" name="Content Placeholder 2">
            <a:extLst>
              <a:ext uri="{FF2B5EF4-FFF2-40B4-BE49-F238E27FC236}">
                <a16:creationId xmlns:a16="http://schemas.microsoft.com/office/drawing/2014/main" id="{6B8BA935-51F3-C27D-2289-8F227928909A}"/>
              </a:ext>
            </a:extLst>
          </p:cNvPr>
          <p:cNvSpPr>
            <a:spLocks noGrp="1"/>
          </p:cNvSpPr>
          <p:nvPr>
            <p:ph idx="1"/>
          </p:nvPr>
        </p:nvSpPr>
        <p:spPr/>
        <p:txBody>
          <a:bodyPr/>
          <a:lstStyle/>
          <a:p>
            <a:r>
              <a:rPr lang="en-US" sz="2400" dirty="0"/>
              <a:t>86% of patients with </a:t>
            </a:r>
            <a:r>
              <a:rPr lang="en-US" sz="2400" dirty="0">
                <a:cs typeface="Calibri" panose="020F0502020204030204" pitchFamily="34" charset="0"/>
              </a:rPr>
              <a:t>≥1 TEAE (23% garadacimab related)</a:t>
            </a:r>
          </a:p>
        </p:txBody>
      </p:sp>
      <p:sp>
        <p:nvSpPr>
          <p:cNvPr id="6" name="Text Box 11">
            <a:extLst>
              <a:ext uri="{FF2B5EF4-FFF2-40B4-BE49-F238E27FC236}">
                <a16:creationId xmlns:a16="http://schemas.microsoft.com/office/drawing/2014/main" id="{D5C66BF5-FF2E-D1EC-D562-D7285C470203}"/>
              </a:ext>
            </a:extLst>
          </p:cNvPr>
          <p:cNvSpPr txBox="1">
            <a:spLocks noChangeArrowheads="1"/>
          </p:cNvSpPr>
          <p:nvPr/>
        </p:nvSpPr>
        <p:spPr bwMode="auto">
          <a:xfrm>
            <a:off x="414339" y="6016408"/>
            <a:ext cx="801052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None/>
              <a:defRPr/>
            </a:pPr>
            <a:r>
              <a:rPr kumimoji="0" lang="en-US" altLang="en-US" sz="1200" b="0" i="0" u="none" strike="noStrike" kern="1200" cap="none" spc="0" normalizeH="0" baseline="0" noProof="0" dirty="0">
                <a:ln>
                  <a:noFill/>
                </a:ln>
                <a:solidFill>
                  <a:schemeClr val="bg1"/>
                </a:solidFill>
                <a:effectLst/>
                <a:uLnTx/>
                <a:uFillTx/>
                <a:latin typeface="+mn-lt"/>
                <a:ea typeface="+mn-ea"/>
                <a:cs typeface="Arial" panose="020B0604020202020204" pitchFamily="34" charset="0"/>
              </a:rPr>
              <a:t>*As identified by investigator. </a:t>
            </a:r>
            <a:r>
              <a:rPr kumimoji="0" lang="en-US" sz="1200" b="0" i="0" u="none" strike="noStrike" cap="none" normalizeH="0" baseline="30000" dirty="0">
                <a:ln>
                  <a:noFill/>
                </a:ln>
                <a:solidFill>
                  <a:schemeClr val="bg1"/>
                </a:solidFill>
                <a:effectLst/>
                <a:latin typeface="+mn-lt"/>
              </a:rPr>
              <a:t>†</a:t>
            </a:r>
            <a:r>
              <a:rPr kumimoji="0" lang="en-US" altLang="en-US" sz="1200" b="0" i="0" u="none" strike="noStrike" kern="1200" cap="none" spc="0" normalizeH="0" baseline="0" noProof="0" dirty="0">
                <a:ln>
                  <a:noFill/>
                </a:ln>
                <a:solidFill>
                  <a:schemeClr val="bg1"/>
                </a:solidFill>
                <a:effectLst/>
                <a:uLnTx/>
                <a:uFillTx/>
                <a:latin typeface="+mn-lt"/>
                <a:ea typeface="+mn-ea"/>
                <a:cs typeface="Arial" panose="020B0604020202020204" pitchFamily="34" charset="0"/>
              </a:rPr>
              <a:t>7 SAEs not related to garadacimab: HAE attacks (n = 3), </a:t>
            </a:r>
            <a:br>
              <a:rPr kumimoji="0" lang="en-US" altLang="en-US" sz="1200" b="0" i="0" u="none" strike="noStrike" kern="1200" cap="none" spc="0" normalizeH="0" baseline="0" noProof="0" dirty="0">
                <a:ln>
                  <a:noFill/>
                </a:ln>
                <a:solidFill>
                  <a:schemeClr val="bg1"/>
                </a:solidFill>
                <a:effectLst/>
                <a:uLnTx/>
                <a:uFillTx/>
                <a:latin typeface="+mn-lt"/>
                <a:ea typeface="+mn-ea"/>
                <a:cs typeface="Arial" panose="020B0604020202020204" pitchFamily="34" charset="0"/>
              </a:rPr>
            </a:br>
            <a:r>
              <a:rPr kumimoji="0" lang="en-US" altLang="en-US" sz="1200" b="0" i="0" u="none" strike="noStrike" kern="1200" cap="none" spc="0" normalizeH="0" baseline="0" noProof="0" dirty="0">
                <a:ln>
                  <a:noFill/>
                </a:ln>
                <a:solidFill>
                  <a:schemeClr val="bg1"/>
                </a:solidFill>
                <a:effectLst/>
                <a:uLnTx/>
                <a:uFillTx/>
                <a:latin typeface="+mn-lt"/>
                <a:ea typeface="+mn-ea"/>
                <a:cs typeface="Arial" panose="020B0604020202020204" pitchFamily="34" charset="0"/>
              </a:rPr>
              <a:t>COVID-19 (n = 2), asthma (n = 1), diverticular perforation (n = 1). </a:t>
            </a:r>
            <a:r>
              <a:rPr kumimoji="0" lang="en-US" altLang="en-US" sz="1200" b="0" i="0" u="none" strike="noStrike" kern="1200" cap="none" spc="0" normalizeH="0" baseline="30000" noProof="0" dirty="0">
                <a:ln>
                  <a:noFill/>
                </a:ln>
                <a:solidFill>
                  <a:schemeClr val="bg1"/>
                </a:solidFill>
                <a:effectLst/>
                <a:uLnTx/>
                <a:uFillTx/>
                <a:latin typeface="+mn-lt"/>
              </a:rPr>
              <a:t>‡</a:t>
            </a:r>
            <a:r>
              <a:rPr kumimoji="0" lang="en-US" altLang="en-US" sz="1200" b="0" i="0" u="none" strike="noStrike" kern="1200" cap="none" spc="0" normalizeH="0" baseline="0" noProof="0" dirty="0">
                <a:ln>
                  <a:noFill/>
                </a:ln>
                <a:solidFill>
                  <a:schemeClr val="bg1"/>
                </a:solidFill>
                <a:effectLst/>
                <a:uLnTx/>
                <a:uFillTx/>
                <a:latin typeface="+mn-lt"/>
                <a:ea typeface="+mn-ea"/>
                <a:cs typeface="Arial" panose="020B0604020202020204" pitchFamily="34" charset="0"/>
              </a:rPr>
              <a:t>Moderately severe.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Craig. AAAAI 2024. Abstr 789. NCT04739059. </a:t>
            </a:r>
          </a:p>
        </p:txBody>
      </p:sp>
      <mc:AlternateContent xmlns:mc="http://schemas.openxmlformats.org/markup-compatibility/2006" xmlns:a14="http://schemas.microsoft.com/office/drawing/2010/main">
        <mc:Choice Requires="a14">
          <p:graphicFrame>
            <p:nvGraphicFramePr>
              <p:cNvPr id="7" name="Group 3">
                <a:extLst>
                  <a:ext uri="{FF2B5EF4-FFF2-40B4-BE49-F238E27FC236}">
                    <a16:creationId xmlns:a16="http://schemas.microsoft.com/office/drawing/2014/main" id="{4D82FF6F-DF10-A284-12DB-083AA7B1E1A0}"/>
                  </a:ext>
                </a:extLst>
              </p:cNvPr>
              <p:cNvGraphicFramePr>
                <a:graphicFrameLocks/>
              </p:cNvGraphicFramePr>
              <p:nvPr/>
            </p:nvGraphicFramePr>
            <p:xfrm>
              <a:off x="557213" y="2034657"/>
              <a:ext cx="4871859" cy="3402311"/>
            </p:xfrm>
            <a:graphic>
              <a:graphicData uri="http://schemas.openxmlformats.org/drawingml/2006/table">
                <a:tbl>
                  <a:tblPr/>
                  <a:tblGrid>
                    <a:gridCol w="2610193">
                      <a:extLst>
                        <a:ext uri="{9D8B030D-6E8A-4147-A177-3AD203B41FA5}">
                          <a16:colId xmlns:a16="http://schemas.microsoft.com/office/drawing/2014/main" val="20000"/>
                        </a:ext>
                      </a:extLst>
                    </a:gridCol>
                    <a:gridCol w="1008668">
                      <a:extLst>
                        <a:ext uri="{9D8B030D-6E8A-4147-A177-3AD203B41FA5}">
                          <a16:colId xmlns:a16="http://schemas.microsoft.com/office/drawing/2014/main" val="20001"/>
                        </a:ext>
                      </a:extLst>
                    </a:gridCol>
                    <a:gridCol w="1252998">
                      <a:extLst>
                        <a:ext uri="{9D8B030D-6E8A-4147-A177-3AD203B41FA5}">
                          <a16:colId xmlns:a16="http://schemas.microsoft.com/office/drawing/2014/main" val="541612803"/>
                        </a:ext>
                      </a:extLst>
                    </a:gridCol>
                  </a:tblGrid>
                  <a:tr h="74912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GB" sz="1400" b="1" i="0" u="none" strike="noStrike" cap="none" normalizeH="0" baseline="0" dirty="0">
                              <a:ln>
                                <a:noFill/>
                              </a:ln>
                              <a:solidFill>
                                <a:schemeClr val="tx1"/>
                              </a:solidFill>
                              <a:effectLst/>
                              <a:latin typeface="+mn-lt"/>
                            </a:rPr>
                            <a:t>Adverse Events,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mn-lt"/>
                            </a:rPr>
                            <a:t>Placebo</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mn-lt"/>
                            </a:rPr>
                            <a:t>0.5 Yr</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mn-lt"/>
                            </a:rPr>
                            <a:t>(n = 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mn-lt"/>
                            </a:rPr>
                            <a:t>Garadacimab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mn-lt"/>
                            </a:rPr>
                            <a:t>1.3 Yr</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mn-lt"/>
                            </a:rPr>
                            <a:t>(n = 172)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15873"/>
                        </a:solidFill>
                      </a:tcPr>
                    </a:tc>
                    <a:extLst>
                      <a:ext uri="{0D108BD9-81ED-4DB2-BD59-A6C34878D82A}">
                        <a16:rowId xmlns:a16="http://schemas.microsoft.com/office/drawing/2014/main" val="2094832252"/>
                      </a:ext>
                    </a:extLst>
                  </a:tr>
                  <a:tr h="53063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Patients with </a:t>
                          </a:r>
                          <a14:m>
                            <m:oMath xmlns:m="http://schemas.openxmlformats.org/officeDocument/2006/math">
                              <m:r>
                                <a:rPr kumimoji="0" lang="en-US" sz="1400" b="0" i="1" u="none" strike="noStrike" cap="none" normalizeH="0" baseline="0" smtClean="0">
                                  <a:ln>
                                    <a:noFill/>
                                  </a:ln>
                                  <a:solidFill>
                                    <a:schemeClr val="bg2">
                                      <a:lumMod val="10000"/>
                                    </a:schemeClr>
                                  </a:solidFill>
                                  <a:effectLst/>
                                  <a:latin typeface="Cambria Math" panose="02040503050406030204" pitchFamily="18" charset="0"/>
                                </a:rPr>
                                <m:t>≥</m:t>
                              </m:r>
                            </m:oMath>
                          </a14:m>
                          <a:r>
                            <a:rPr kumimoji="0" lang="en-US" sz="1400" b="0" i="0" u="none" strike="noStrike" cap="none" normalizeH="0" baseline="0" dirty="0">
                              <a:ln>
                                <a:noFill/>
                              </a:ln>
                              <a:solidFill>
                                <a:schemeClr val="bg2">
                                  <a:lumMod val="10000"/>
                                </a:schemeClr>
                              </a:solidFill>
                              <a:effectLst/>
                              <a:latin typeface="+mn-lt"/>
                            </a:rPr>
                            <a:t>1 TEAE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mn-lt"/>
                            </a:rPr>
                            <a:t>Related to agent*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21 (64)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5 (15)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148 (86)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40 (23)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31214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TEAEs leading to discontinuation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1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96761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TEAEs by severity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mn-lt"/>
                            </a:rPr>
                            <a:t>Mild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mn-lt"/>
                            </a:rPr>
                            <a:t>Moderate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mn-lt"/>
                            </a:rPr>
                            <a:t>Severe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mn-l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20 (61)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9 (27)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mn-l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121 (70)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103 (60)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15 (9)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749373039"/>
                      </a:ext>
                    </a:extLst>
                  </a:tr>
                  <a:tr h="53063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SAEs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mn-lt"/>
                            </a:rPr>
                            <a:t>Related to agent*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7 (4)</a:t>
                          </a:r>
                          <a:r>
                            <a:rPr kumimoji="0" lang="en-US" sz="1400" b="0" i="0" u="none" strike="noStrike" cap="none" normalizeH="0" baseline="30000" dirty="0">
                              <a:ln>
                                <a:noFill/>
                              </a:ln>
                              <a:solidFill>
                                <a:schemeClr val="bg2">
                                  <a:lumMod val="10000"/>
                                </a:schemeClr>
                              </a:solidFill>
                              <a:effectLst/>
                              <a:latin typeface="+mn-lt"/>
                            </a:rPr>
                            <a: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525161433"/>
                      </a:ext>
                    </a:extLst>
                  </a:tr>
                  <a:tr h="31214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AESIs per protocol*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1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889009565"/>
                      </a:ext>
                    </a:extLst>
                  </a:tr>
                </a:tbl>
              </a:graphicData>
            </a:graphic>
          </p:graphicFrame>
        </mc:Choice>
        <mc:Fallback xmlns="">
          <p:graphicFrame>
            <p:nvGraphicFramePr>
              <p:cNvPr id="7" name="Group 3">
                <a:extLst>
                  <a:ext uri="{FF2B5EF4-FFF2-40B4-BE49-F238E27FC236}">
                    <a16:creationId xmlns:a16="http://schemas.microsoft.com/office/drawing/2014/main" id="{4D82FF6F-DF10-A284-12DB-083AA7B1E1A0}"/>
                  </a:ext>
                </a:extLst>
              </p:cNvPr>
              <p:cNvGraphicFramePr>
                <a:graphicFrameLocks/>
              </p:cNvGraphicFramePr>
              <p:nvPr/>
            </p:nvGraphicFramePr>
            <p:xfrm>
              <a:off x="557213" y="2034657"/>
              <a:ext cx="4871859" cy="3402311"/>
            </p:xfrm>
            <a:graphic>
              <a:graphicData uri="http://schemas.openxmlformats.org/drawingml/2006/table">
                <a:tbl>
                  <a:tblPr/>
                  <a:tblGrid>
                    <a:gridCol w="2610193">
                      <a:extLst>
                        <a:ext uri="{9D8B030D-6E8A-4147-A177-3AD203B41FA5}">
                          <a16:colId xmlns:a16="http://schemas.microsoft.com/office/drawing/2014/main" val="20000"/>
                        </a:ext>
                      </a:extLst>
                    </a:gridCol>
                    <a:gridCol w="1008668">
                      <a:extLst>
                        <a:ext uri="{9D8B030D-6E8A-4147-A177-3AD203B41FA5}">
                          <a16:colId xmlns:a16="http://schemas.microsoft.com/office/drawing/2014/main" val="20001"/>
                        </a:ext>
                      </a:extLst>
                    </a:gridCol>
                    <a:gridCol w="1252998">
                      <a:extLst>
                        <a:ext uri="{9D8B030D-6E8A-4147-A177-3AD203B41FA5}">
                          <a16:colId xmlns:a16="http://schemas.microsoft.com/office/drawing/2014/main" val="541612803"/>
                        </a:ext>
                      </a:extLst>
                    </a:gridCol>
                  </a:tblGrid>
                  <a:tr h="74912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GB" sz="1400" b="1" i="0" u="none" strike="noStrike" cap="none" normalizeH="0" baseline="0">
                              <a:ln>
                                <a:noFill/>
                              </a:ln>
                              <a:solidFill>
                                <a:schemeClr val="tx1"/>
                              </a:solidFill>
                              <a:effectLst/>
                              <a:latin typeface="+mn-lt"/>
                            </a:rPr>
                            <a:t>Adverse Events,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a:ln>
                                <a:noFill/>
                              </a:ln>
                              <a:solidFill>
                                <a:schemeClr val="tx1"/>
                              </a:solidFill>
                              <a:effectLst/>
                              <a:latin typeface="+mn-lt"/>
                            </a:rPr>
                            <a:t>Placebo</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a:ln>
                                <a:noFill/>
                              </a:ln>
                              <a:solidFill>
                                <a:schemeClr val="tx1"/>
                              </a:solidFill>
                              <a:effectLst/>
                              <a:latin typeface="+mn-lt"/>
                            </a:rPr>
                            <a:t>0.5 Yr</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a:ln>
                                <a:noFill/>
                              </a:ln>
                              <a:solidFill>
                                <a:schemeClr val="tx1"/>
                              </a:solidFill>
                              <a:effectLst/>
                              <a:latin typeface="+mn-lt"/>
                            </a:rPr>
                            <a:t>(n = 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a:ln>
                                <a:noFill/>
                              </a:ln>
                              <a:solidFill>
                                <a:schemeClr val="tx1"/>
                              </a:solidFill>
                              <a:effectLst/>
                              <a:latin typeface="+mn-lt"/>
                            </a:rPr>
                            <a:t>Garadacimab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a:ln>
                                <a:noFill/>
                              </a:ln>
                              <a:solidFill>
                                <a:schemeClr val="tx1"/>
                              </a:solidFill>
                              <a:effectLst/>
                              <a:latin typeface="+mn-lt"/>
                            </a:rPr>
                            <a:t>1.3 Yr</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a:ln>
                                <a:noFill/>
                              </a:ln>
                              <a:solidFill>
                                <a:schemeClr val="tx1"/>
                              </a:solidFill>
                              <a:effectLst/>
                              <a:latin typeface="+mn-lt"/>
                            </a:rPr>
                            <a:t>(n = 172)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15873"/>
                        </a:solidFill>
                      </a:tcPr>
                    </a:tc>
                    <a:extLst>
                      <a:ext uri="{0D108BD9-81ED-4DB2-BD59-A6C34878D82A}">
                        <a16:rowId xmlns:a16="http://schemas.microsoft.com/office/drawing/2014/main" val="2094832252"/>
                      </a:ext>
                    </a:extLst>
                  </a:tr>
                  <a:tr h="530637">
                    <a:tc>
                      <a:txBody>
                        <a:bodyPr/>
                        <a:lstStyle/>
                        <a:p>
                          <a:endParaRPr lang="en-US"/>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blipFill>
                          <a:blip r:embed="rId3"/>
                          <a:stretch>
                            <a:fillRect t="-141379" r="-86480" b="-412644"/>
                          </a:stretch>
                        </a:blip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mn-lt"/>
                            </a:rPr>
                            <a:t>21 (64)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mn-lt"/>
                            </a:rPr>
                            <a:t>5 (15)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mn-lt"/>
                            </a:rPr>
                            <a:t>148 (86)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mn-lt"/>
                            </a:rPr>
                            <a:t>40 (23)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31214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mn-lt"/>
                            </a:rPr>
                            <a:t>TEAEs leading to discontinuation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mn-lt"/>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mn-lt"/>
                            </a:rPr>
                            <a:t>1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96761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mn-lt"/>
                            </a:rPr>
                            <a:t>TEAEs by severity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a:ln>
                                <a:noFill/>
                              </a:ln>
                              <a:solidFill>
                                <a:schemeClr val="bg2">
                                  <a:lumMod val="10000"/>
                                </a:schemeClr>
                              </a:solidFill>
                              <a:effectLst/>
                              <a:latin typeface="+mn-lt"/>
                            </a:rPr>
                            <a:t>Mild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a:ln>
                                <a:noFill/>
                              </a:ln>
                              <a:solidFill>
                                <a:schemeClr val="bg2">
                                  <a:lumMod val="10000"/>
                                </a:schemeClr>
                              </a:solidFill>
                              <a:effectLst/>
                              <a:latin typeface="+mn-lt"/>
                            </a:rPr>
                            <a:t>Moderate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a:ln>
                                <a:noFill/>
                              </a:ln>
                              <a:solidFill>
                                <a:schemeClr val="bg2">
                                  <a:lumMod val="10000"/>
                                </a:schemeClr>
                              </a:solidFill>
                              <a:effectLst/>
                              <a:latin typeface="+mn-lt"/>
                            </a:rPr>
                            <a:t>Severe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a:ln>
                              <a:noFill/>
                            </a:ln>
                            <a:solidFill>
                              <a:schemeClr val="bg2">
                                <a:lumMod val="10000"/>
                              </a:schemeClr>
                            </a:solidFill>
                            <a:effectLst/>
                            <a:latin typeface="+mn-l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mn-lt"/>
                            </a:rPr>
                            <a:t>20 (61)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mn-lt"/>
                            </a:rPr>
                            <a:t>9 (27)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mn-lt"/>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a:ln>
                              <a:noFill/>
                            </a:ln>
                            <a:solidFill>
                              <a:schemeClr val="bg2">
                                <a:lumMod val="10000"/>
                              </a:schemeClr>
                            </a:solidFill>
                            <a:effectLst/>
                            <a:latin typeface="+mn-l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mn-lt"/>
                            </a:rPr>
                            <a:t>121 (70)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mn-lt"/>
                            </a:rPr>
                            <a:t>103 (60)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mn-lt"/>
                            </a:rPr>
                            <a:t>15 (9)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749373039"/>
                      </a:ext>
                    </a:extLst>
                  </a:tr>
                  <a:tr h="53063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mn-lt"/>
                            </a:rPr>
                            <a:t>SAEs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a:ln>
                                <a:noFill/>
                              </a:ln>
                              <a:solidFill>
                                <a:schemeClr val="bg2">
                                  <a:lumMod val="10000"/>
                                </a:schemeClr>
                              </a:solidFill>
                              <a:effectLst/>
                              <a:latin typeface="+mn-lt"/>
                            </a:rPr>
                            <a:t>Related to agent*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mn-lt"/>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mn-lt"/>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mn-lt"/>
                            </a:rPr>
                            <a:t>7 (4)</a:t>
                          </a:r>
                          <a:r>
                            <a:rPr kumimoji="0" lang="en-US" sz="1400" b="0" i="0" u="none" strike="noStrike" cap="none" normalizeH="0" baseline="30000">
                              <a:ln>
                                <a:noFill/>
                              </a:ln>
                              <a:solidFill>
                                <a:schemeClr val="bg2">
                                  <a:lumMod val="10000"/>
                                </a:schemeClr>
                              </a:solidFill>
                              <a:effectLst/>
                              <a:latin typeface="+mn-lt"/>
                            </a:rPr>
                            <a: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mn-lt"/>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525161433"/>
                      </a:ext>
                    </a:extLst>
                  </a:tr>
                  <a:tr h="31214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mn-lt"/>
                            </a:rPr>
                            <a:t>AESIs per protocol*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mn-lt"/>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mn-lt"/>
                            </a:rPr>
                            <a:t>1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889009565"/>
                      </a:ext>
                    </a:extLst>
                  </a:tr>
                </a:tbl>
              </a:graphicData>
            </a:graphic>
          </p:graphicFrame>
        </mc:Fallback>
      </mc:AlternateContent>
      <p:graphicFrame>
        <p:nvGraphicFramePr>
          <p:cNvPr id="8" name="Group 3">
            <a:extLst>
              <a:ext uri="{FF2B5EF4-FFF2-40B4-BE49-F238E27FC236}">
                <a16:creationId xmlns:a16="http://schemas.microsoft.com/office/drawing/2014/main" id="{C6A921FE-BB49-265B-BB74-D0203AAF7F39}"/>
              </a:ext>
            </a:extLst>
          </p:cNvPr>
          <p:cNvGraphicFramePr>
            <a:graphicFrameLocks/>
          </p:cNvGraphicFramePr>
          <p:nvPr/>
        </p:nvGraphicFramePr>
        <p:xfrm>
          <a:off x="5689403" y="2034657"/>
          <a:ext cx="5945384" cy="3810144"/>
        </p:xfrm>
        <a:graphic>
          <a:graphicData uri="http://schemas.openxmlformats.org/drawingml/2006/table">
            <a:tbl>
              <a:tblPr/>
              <a:tblGrid>
                <a:gridCol w="2834830">
                  <a:extLst>
                    <a:ext uri="{9D8B030D-6E8A-4147-A177-3AD203B41FA5}">
                      <a16:colId xmlns:a16="http://schemas.microsoft.com/office/drawing/2014/main" val="20000"/>
                    </a:ext>
                  </a:extLst>
                </a:gridCol>
                <a:gridCol w="1015022">
                  <a:extLst>
                    <a:ext uri="{9D8B030D-6E8A-4147-A177-3AD203B41FA5}">
                      <a16:colId xmlns:a16="http://schemas.microsoft.com/office/drawing/2014/main" val="20001"/>
                    </a:ext>
                  </a:extLst>
                </a:gridCol>
                <a:gridCol w="1047766">
                  <a:extLst>
                    <a:ext uri="{9D8B030D-6E8A-4147-A177-3AD203B41FA5}">
                      <a16:colId xmlns:a16="http://schemas.microsoft.com/office/drawing/2014/main" val="541612803"/>
                    </a:ext>
                  </a:extLst>
                </a:gridCol>
                <a:gridCol w="1047766">
                  <a:extLst>
                    <a:ext uri="{9D8B030D-6E8A-4147-A177-3AD203B41FA5}">
                      <a16:colId xmlns:a16="http://schemas.microsoft.com/office/drawing/2014/main" val="4012030286"/>
                    </a:ext>
                  </a:extLst>
                </a:gridCol>
              </a:tblGrid>
              <a:tr h="46259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GB" sz="1400" b="1" i="0" u="none" strike="noStrike" cap="none" normalizeH="0" baseline="0" dirty="0">
                          <a:ln>
                            <a:noFill/>
                          </a:ln>
                          <a:solidFill>
                            <a:schemeClr val="tx1"/>
                          </a:solidFill>
                          <a:effectLst/>
                          <a:latin typeface="+mn-lt"/>
                        </a:rPr>
                        <a:t>Adverse Events in </a:t>
                      </a:r>
                      <a:br>
                        <a:rPr kumimoji="0" lang="en-GB" sz="1400" b="1" i="0" u="none" strike="noStrike" cap="none" normalizeH="0" baseline="0" dirty="0">
                          <a:ln>
                            <a:noFill/>
                          </a:ln>
                          <a:solidFill>
                            <a:schemeClr val="tx1"/>
                          </a:solidFill>
                          <a:effectLst/>
                          <a:latin typeface="+mn-lt"/>
                        </a:rPr>
                      </a:br>
                      <a:r>
                        <a:rPr kumimoji="0" lang="en-GB" sz="14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≥5% of Patients</a:t>
                      </a:r>
                      <a:r>
                        <a:rPr kumimoji="0" lang="en-GB" sz="1400" b="1" i="0" u="none" strike="noStrike" cap="none" normalizeH="0" baseline="0" dirty="0">
                          <a:ln>
                            <a:noFill/>
                          </a:ln>
                          <a:solidFill>
                            <a:schemeClr val="tx1"/>
                          </a:solidFill>
                          <a:effectLst/>
                          <a:latin typeface="+mn-lt"/>
                        </a:rPr>
                        <a:t>,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mn-lt"/>
                        </a:rPr>
                        <a:t>Placebo</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mn-lt"/>
                        </a:rPr>
                        <a:t>0.5 Yr</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mn-lt"/>
                        </a:rPr>
                        <a:t>(n = 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mn-lt"/>
                        </a:rPr>
                        <a:t>Garadacimab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mn-lt"/>
                        </a:rPr>
                        <a:t>1.3 Yr</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mn-lt"/>
                        </a:rPr>
                        <a:t>(n = 172)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1587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400" b="0" i="0" u="none" strike="noStrike" cap="none" normalizeH="0" baseline="0">
                        <a:ln>
                          <a:noFill/>
                        </a:ln>
                        <a:solidFill>
                          <a:schemeClr val="tx1"/>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15873"/>
                    </a:solidFill>
                  </a:tcPr>
                </a:tc>
                <a:extLst>
                  <a:ext uri="{0D108BD9-81ED-4DB2-BD59-A6C34878D82A}">
                    <a16:rowId xmlns:a16="http://schemas.microsoft.com/office/drawing/2014/main" val="2094832252"/>
                  </a:ext>
                </a:extLst>
              </a:tr>
              <a:tr h="23975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GB" sz="1400" b="1" i="0" u="none" strike="noStrike" cap="none" normalizeH="0" baseline="0" dirty="0">
                        <a:ln>
                          <a:noFill/>
                        </a:ln>
                        <a:solidFill>
                          <a:schemeClr val="tx1"/>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400" b="0" i="0" u="none" strike="noStrike" cap="none" normalizeH="0" baseline="0" dirty="0">
                        <a:ln>
                          <a:noFill/>
                        </a:ln>
                        <a:solidFill>
                          <a:schemeClr val="tx1"/>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mn-lt"/>
                        </a:rPr>
                        <a:t>Any TEAE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1587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mn-lt"/>
                        </a:rPr>
                        <a:t>Tx Related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15873"/>
                    </a:solidFill>
                  </a:tcPr>
                </a:tc>
                <a:extLst>
                  <a:ext uri="{0D108BD9-81ED-4DB2-BD59-A6C34878D82A}">
                    <a16:rowId xmlns:a16="http://schemas.microsoft.com/office/drawing/2014/main" val="3452523382"/>
                  </a:ext>
                </a:extLst>
              </a:tr>
              <a:tr h="26389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COVID-19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3 (9)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60 (35)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7212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Nasopharyngitis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1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32 (19)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38667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Injection-site reaction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mn-lt"/>
                        </a:rPr>
                        <a:t>Erythema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mn-lt"/>
                        </a:rPr>
                        <a:t>Swelling</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mn-lt"/>
                        </a:rPr>
                        <a:t>Irritation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mn-l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4 (21)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mn-l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17 (10)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1 (1)</a:t>
                      </a:r>
                      <a:r>
                        <a:rPr kumimoji="0" lang="en-US" altLang="en-US" sz="1400" b="0" i="0" u="none" strike="noStrike" kern="1200" cap="none" spc="0" normalizeH="0" baseline="30000" noProof="0" dirty="0">
                          <a:ln>
                            <a:noFill/>
                          </a:ln>
                          <a:solidFill>
                            <a:schemeClr val="bg1"/>
                          </a:solidFill>
                          <a:effectLst/>
                          <a:uLnTx/>
                          <a:uFillTx/>
                          <a:latin typeface="+mn-lt"/>
                        </a:rPr>
                        <a:t>‡</a:t>
                      </a:r>
                      <a:endParaRPr kumimoji="0" lang="en-US" sz="1400" b="0" i="0" u="none" strike="noStrike" cap="none" normalizeH="0" baseline="0" dirty="0">
                        <a:ln>
                          <a:noFill/>
                        </a:ln>
                        <a:solidFill>
                          <a:schemeClr val="bg2">
                            <a:lumMod val="10000"/>
                          </a:schemeClr>
                        </a:solidFill>
                        <a:effectLst/>
                        <a:latin typeface="+mn-l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1 (1)</a:t>
                      </a:r>
                      <a:r>
                        <a:rPr kumimoji="0" lang="en-US" altLang="en-US" sz="1400" b="0" i="0" u="none" strike="noStrike" kern="1200" cap="none" spc="0" normalizeH="0" baseline="30000" noProof="0" dirty="0">
                          <a:ln>
                            <a:noFill/>
                          </a:ln>
                          <a:solidFill>
                            <a:schemeClr val="bg1"/>
                          </a:solidFill>
                          <a:effectLst/>
                          <a:uLnTx/>
                          <a:uFillTx/>
                          <a:latin typeface="+mn-lt"/>
                        </a:rPr>
                        <a:t>‡</a:t>
                      </a:r>
                      <a:endParaRPr kumimoji="0" lang="en-US" sz="1400" b="0" i="0" u="none" strike="noStrike" cap="none" normalizeH="0" baseline="0" dirty="0">
                        <a:ln>
                          <a:noFill/>
                        </a:ln>
                        <a:solidFill>
                          <a:schemeClr val="bg2">
                            <a:lumMod val="10000"/>
                          </a:schemeClr>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mn-l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17 (10)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1 (1)</a:t>
                      </a:r>
                      <a:r>
                        <a:rPr kumimoji="0" lang="en-US" altLang="en-US" sz="1400" b="0" i="0" u="none" strike="noStrike" kern="1200" cap="none" spc="0" normalizeH="0" baseline="30000" noProof="0" dirty="0">
                          <a:ln>
                            <a:noFill/>
                          </a:ln>
                          <a:solidFill>
                            <a:schemeClr val="bg1"/>
                          </a:solidFill>
                          <a:effectLst/>
                          <a:uLnTx/>
                          <a:uFillTx/>
                          <a:latin typeface="+mn-lt"/>
                        </a:rPr>
                        <a:t>‡</a:t>
                      </a:r>
                      <a:endParaRPr kumimoji="0" lang="en-US" sz="1400" b="0" i="0" u="none" strike="noStrike" cap="none" normalizeH="0" baseline="0" dirty="0">
                        <a:ln>
                          <a:noFill/>
                        </a:ln>
                        <a:solidFill>
                          <a:schemeClr val="bg2">
                            <a:lumMod val="10000"/>
                          </a:schemeClr>
                        </a:solidFill>
                        <a:effectLst/>
                        <a:latin typeface="+mn-l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1 (1)</a:t>
                      </a:r>
                      <a:r>
                        <a:rPr kumimoji="0" lang="en-US" altLang="en-US" sz="1400" b="0" i="0" u="none" strike="noStrike" kern="1200" cap="none" spc="0" normalizeH="0" baseline="30000" noProof="0" dirty="0">
                          <a:ln>
                            <a:noFill/>
                          </a:ln>
                          <a:solidFill>
                            <a:schemeClr val="bg1"/>
                          </a:solidFill>
                          <a:effectLst/>
                          <a:uLnTx/>
                          <a:uFillTx/>
                          <a:latin typeface="+mn-lt"/>
                        </a:rPr>
                        <a:t>‡</a:t>
                      </a:r>
                      <a:endParaRPr kumimoji="0" lang="en-US" sz="1400" b="0" i="0" u="none" strike="noStrike" cap="none" normalizeH="0" baseline="0" dirty="0">
                        <a:ln>
                          <a:noFill/>
                        </a:ln>
                        <a:solidFill>
                          <a:schemeClr val="bg2">
                            <a:lumMod val="10000"/>
                          </a:schemeClr>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749373039"/>
                  </a:ext>
                </a:extLst>
              </a:tr>
              <a:tr h="17958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Headache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4 (12)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23 (13)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6 (4)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525161433"/>
                  </a:ext>
                </a:extLst>
              </a:tr>
              <a:tr h="27212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URTI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4 (12)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19 (11)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889009565"/>
                  </a:ext>
                </a:extLst>
              </a:tr>
              <a:tr h="27212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Influenza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12 (7)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221219933"/>
                  </a:ext>
                </a:extLst>
              </a:tr>
              <a:tr h="27212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Sinusitis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12 (7)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mn-lt"/>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081449371"/>
                  </a:ext>
                </a:extLst>
              </a:tr>
            </a:tbl>
          </a:graphicData>
        </a:graphic>
      </p:graphicFrame>
    </p:spTree>
    <p:extLst>
      <p:ext uri="{BB962C8B-B14F-4D97-AF65-F5344CB8AC3E}">
        <p14:creationId xmlns:p14="http://schemas.microsoft.com/office/powerpoint/2010/main" val="6283279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52C34B-3D76-AAF9-F0A7-011FDAB97682}"/>
              </a:ext>
            </a:extLst>
          </p:cNvPr>
          <p:cNvSpPr>
            <a:spLocks noGrp="1"/>
          </p:cNvSpPr>
          <p:nvPr>
            <p:ph type="title"/>
          </p:nvPr>
        </p:nvSpPr>
        <p:spPr/>
        <p:txBody>
          <a:bodyPr/>
          <a:lstStyle/>
          <a:p>
            <a:r>
              <a:rPr kumimoji="0" lang="en-US" sz="3600" b="1" i="0" u="none" strike="noStrike" kern="0" cap="none" spc="0" normalizeH="0" baseline="0" noProof="0" dirty="0">
                <a:ln>
                  <a:noFill/>
                </a:ln>
                <a:solidFill>
                  <a:srgbClr val="455560"/>
                </a:solidFill>
                <a:effectLst/>
                <a:uLnTx/>
                <a:uFillTx/>
                <a:latin typeface="Calibri" panose="020F0502020204030204" pitchFamily="34" charset="0"/>
                <a:ea typeface="+mj-ea"/>
                <a:cs typeface="+mj-cs"/>
              </a:rPr>
              <a:t>Garadacimab Multistudy Program: Summary</a:t>
            </a:r>
            <a:endParaRPr lang="en-US" dirty="0"/>
          </a:p>
        </p:txBody>
      </p:sp>
      <p:sp>
        <p:nvSpPr>
          <p:cNvPr id="3" name="Content Placeholder 2">
            <a:extLst>
              <a:ext uri="{FF2B5EF4-FFF2-40B4-BE49-F238E27FC236}">
                <a16:creationId xmlns:a16="http://schemas.microsoft.com/office/drawing/2014/main" id="{CCF47FCD-81ED-1CD4-E152-7925E5E5EB5C}"/>
              </a:ext>
            </a:extLst>
          </p:cNvPr>
          <p:cNvSpPr>
            <a:spLocks noGrp="1"/>
          </p:cNvSpPr>
          <p:nvPr>
            <p:ph idx="1"/>
          </p:nvPr>
        </p:nvSpPr>
        <p:spPr/>
        <p:txBody>
          <a:bodyPr/>
          <a:lstStyle/>
          <a:p>
            <a:r>
              <a:rPr lang="en-US" sz="2400" dirty="0"/>
              <a:t>Efficacy maintained over median of 1.2 yr </a:t>
            </a:r>
          </a:p>
          <a:p>
            <a:pPr lvl="1"/>
            <a:r>
              <a:rPr lang="en-US" sz="2400" dirty="0"/>
              <a:t>HAE attacks reduced by 94% </a:t>
            </a:r>
          </a:p>
          <a:p>
            <a:pPr lvl="1"/>
            <a:r>
              <a:rPr lang="en-US" sz="2400" dirty="0"/>
              <a:t>Reduction of attacks by </a:t>
            </a:r>
            <a:r>
              <a:rPr lang="en-US" sz="2400" dirty="0">
                <a:cs typeface="Calibri" panose="020F0502020204030204" pitchFamily="34" charset="0"/>
              </a:rPr>
              <a:t>≥90% in 83% of patients</a:t>
            </a:r>
          </a:p>
          <a:p>
            <a:pPr lvl="1"/>
            <a:r>
              <a:rPr lang="en-US" sz="2400" dirty="0">
                <a:cs typeface="Calibri" panose="020F0502020204030204" pitchFamily="34" charset="0"/>
              </a:rPr>
              <a:t>57% patients remained attack free</a:t>
            </a:r>
          </a:p>
          <a:p>
            <a:r>
              <a:rPr lang="en-US" sz="2400" dirty="0">
                <a:cs typeface="Calibri" panose="020F0502020204030204" pitchFamily="34" charset="0"/>
              </a:rPr>
              <a:t>Long-term safety favorable over median of 1.3 yr</a:t>
            </a:r>
          </a:p>
          <a:p>
            <a:pPr lvl="1"/>
            <a:r>
              <a:rPr lang="en-US" sz="2400" dirty="0">
                <a:cs typeface="Calibri" panose="020F0502020204030204" pitchFamily="34" charset="0"/>
              </a:rPr>
              <a:t>No serious garadacimab-related adverse events </a:t>
            </a:r>
          </a:p>
          <a:p>
            <a:pPr lvl="1"/>
            <a:r>
              <a:rPr lang="en-US" sz="2400" dirty="0">
                <a:cs typeface="Calibri" panose="020F0502020204030204" pitchFamily="34" charset="0"/>
              </a:rPr>
              <a:t>1 TEAE related to garadacimab resulting in study discontinuation </a:t>
            </a:r>
            <a:br>
              <a:rPr lang="en-US" sz="2400" dirty="0">
                <a:cs typeface="Calibri" panose="020F0502020204030204" pitchFamily="34" charset="0"/>
              </a:rPr>
            </a:br>
            <a:r>
              <a:rPr lang="en-US" sz="2400" dirty="0">
                <a:cs typeface="Calibri" panose="020F0502020204030204" pitchFamily="34" charset="0"/>
              </a:rPr>
              <a:t>(injection-site reaction)  </a:t>
            </a:r>
          </a:p>
          <a:p>
            <a:pPr lvl="1"/>
            <a:r>
              <a:rPr lang="en-US" sz="2400" dirty="0">
                <a:cs typeface="Calibri" panose="020F0502020204030204" pitchFamily="34" charset="0"/>
              </a:rPr>
              <a:t>No treatment-related TEAEs resulting in death</a:t>
            </a:r>
            <a:endParaRPr lang="en-US" sz="2400" dirty="0"/>
          </a:p>
        </p:txBody>
      </p:sp>
      <p:sp>
        <p:nvSpPr>
          <p:cNvPr id="4" name="Text Box 11">
            <a:extLst>
              <a:ext uri="{FF2B5EF4-FFF2-40B4-BE49-F238E27FC236}">
                <a16:creationId xmlns:a16="http://schemas.microsoft.com/office/drawing/2014/main" id="{7124B376-106D-9F83-9FB7-299997D0142F}"/>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Craig. AAAAI 2024. Abstr 789. </a:t>
            </a:r>
          </a:p>
        </p:txBody>
      </p:sp>
    </p:spTree>
    <p:extLst>
      <p:ext uri="{BB962C8B-B14F-4D97-AF65-F5344CB8AC3E}">
        <p14:creationId xmlns:p14="http://schemas.microsoft.com/office/powerpoint/2010/main" val="40427912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B4C1DE72-0FCA-05B8-F6E5-BA3E83564E04}"/>
              </a:ext>
            </a:extLst>
          </p:cNvPr>
          <p:cNvSpPr>
            <a:spLocks noGrp="1"/>
          </p:cNvSpPr>
          <p:nvPr>
            <p:ph idx="1"/>
          </p:nvPr>
        </p:nvSpPr>
        <p:spPr/>
        <p:txBody>
          <a:bodyPr/>
          <a:lstStyle/>
          <a:p>
            <a:pPr>
              <a:spcBef>
                <a:spcPts val="600"/>
              </a:spcBef>
              <a:spcAft>
                <a:spcPts val="0"/>
              </a:spcAft>
            </a:pPr>
            <a:r>
              <a:rPr lang="en-US" altLang="en-US" sz="2400" dirty="0"/>
              <a:t>Lanadelumab: mAb targeting plasma kallikrein; phase IV study evaluating </a:t>
            </a:r>
            <a:br>
              <a:rPr lang="en-US" altLang="en-US" sz="2400" dirty="0"/>
            </a:br>
            <a:r>
              <a:rPr lang="en-US" altLang="en-US" sz="2400" dirty="0"/>
              <a:t>long-term efficacy and safety in patients </a:t>
            </a:r>
            <a:r>
              <a:rPr kumimoji="0" lang="en-GB" alt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 yr of age</a:t>
            </a:r>
            <a:r>
              <a:rPr lang="en-US" altLang="en-US" sz="2400" dirty="0"/>
              <a:t> with HAE-1/2 receiving lanadelumab for up to 36 mo </a:t>
            </a:r>
          </a:p>
          <a:p>
            <a:pPr>
              <a:spcBef>
                <a:spcPts val="600"/>
              </a:spcBef>
              <a:spcAft>
                <a:spcPts val="0"/>
              </a:spcAft>
            </a:pPr>
            <a:endParaRPr lang="en-US" altLang="en-US" sz="2400" dirty="0"/>
          </a:p>
          <a:p>
            <a:pPr>
              <a:spcBef>
                <a:spcPts val="600"/>
              </a:spcBef>
              <a:spcAft>
                <a:spcPts val="0"/>
              </a:spcAft>
            </a:pPr>
            <a:endParaRPr lang="en-US" altLang="en-US" sz="2400" dirty="0"/>
          </a:p>
          <a:p>
            <a:pPr>
              <a:spcBef>
                <a:spcPts val="600"/>
              </a:spcBef>
              <a:spcAft>
                <a:spcPts val="0"/>
              </a:spcAft>
            </a:pPr>
            <a:endParaRPr lang="en-US" altLang="en-US" sz="2400" dirty="0"/>
          </a:p>
          <a:p>
            <a:pPr>
              <a:spcBef>
                <a:spcPts val="600"/>
              </a:spcBef>
              <a:spcAft>
                <a:spcPts val="0"/>
              </a:spcAft>
            </a:pPr>
            <a:endParaRPr lang="en-US" altLang="en-US" sz="2400" dirty="0"/>
          </a:p>
          <a:p>
            <a:pPr>
              <a:spcBef>
                <a:spcPts val="600"/>
              </a:spcBef>
              <a:spcAft>
                <a:spcPts val="0"/>
              </a:spcAft>
            </a:pPr>
            <a:endParaRPr lang="en-US" altLang="en-US" sz="2400" dirty="0"/>
          </a:p>
          <a:p>
            <a:pPr marL="0" indent="0">
              <a:spcBef>
                <a:spcPts val="600"/>
              </a:spcBef>
              <a:spcAft>
                <a:spcPts val="0"/>
              </a:spcAft>
              <a:buNone/>
            </a:pPr>
            <a:endParaRPr lang="en-US" altLang="en-US" sz="2400" b="1" dirty="0"/>
          </a:p>
          <a:p>
            <a:pPr>
              <a:spcBef>
                <a:spcPts val="600"/>
              </a:spcBef>
              <a:spcAft>
                <a:spcPts val="0"/>
              </a:spcAft>
            </a:pPr>
            <a:r>
              <a:rPr lang="en-US" altLang="en-US" sz="2400" b="1" dirty="0"/>
              <a:t>Endpoints</a:t>
            </a:r>
            <a:r>
              <a:rPr lang="en-US" altLang="en-US" sz="2400" dirty="0"/>
              <a:t>:</a:t>
            </a:r>
            <a:endParaRPr lang="en-US" altLang="en-US" sz="2000" dirty="0"/>
          </a:p>
          <a:p>
            <a:pPr lvl="1">
              <a:spcBef>
                <a:spcPts val="600"/>
              </a:spcBef>
              <a:spcAft>
                <a:spcPts val="0"/>
              </a:spcAft>
            </a:pPr>
            <a:r>
              <a:rPr lang="en-US" altLang="en-US" sz="2000" dirty="0"/>
              <a:t>Efficacy: change in HAE attack rate per person-month</a:t>
            </a:r>
          </a:p>
          <a:p>
            <a:pPr lvl="1">
              <a:spcBef>
                <a:spcPts val="600"/>
              </a:spcBef>
              <a:spcAft>
                <a:spcPts val="0"/>
              </a:spcAft>
            </a:pPr>
            <a:r>
              <a:rPr lang="en-US" altLang="en-US" sz="2000" dirty="0"/>
              <a:t>Safety: nonserious TEAEs and serious TEAEs</a:t>
            </a:r>
          </a:p>
          <a:p>
            <a:endParaRPr lang="en-US" dirty="0"/>
          </a:p>
        </p:txBody>
      </p:sp>
      <p:sp>
        <p:nvSpPr>
          <p:cNvPr id="25" name="Rectangle 24">
            <a:extLst>
              <a:ext uri="{FF2B5EF4-FFF2-40B4-BE49-F238E27FC236}">
                <a16:creationId xmlns:a16="http://schemas.microsoft.com/office/drawing/2014/main" id="{610BE16D-07BE-4A4C-A078-6A63A864CDFD}"/>
              </a:ext>
            </a:extLst>
          </p:cNvPr>
          <p:cNvSpPr/>
          <p:nvPr/>
        </p:nvSpPr>
        <p:spPr bwMode="auto">
          <a:xfrm>
            <a:off x="5416992" y="4745500"/>
            <a:ext cx="5513553" cy="447142"/>
          </a:xfrm>
          <a:prstGeom prst="rect">
            <a:avLst/>
          </a:prstGeom>
          <a:solidFill>
            <a:schemeClr val="accent2">
              <a:lumMod val="20000"/>
              <a:lumOff val="8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 name="Rectangle 21">
            <a:extLst>
              <a:ext uri="{FF2B5EF4-FFF2-40B4-BE49-F238E27FC236}">
                <a16:creationId xmlns:a16="http://schemas.microsoft.com/office/drawing/2014/main" id="{555A116A-A3AC-0738-5CD8-ED04A756EDE5}"/>
              </a:ext>
            </a:extLst>
          </p:cNvPr>
          <p:cNvSpPr/>
          <p:nvPr/>
        </p:nvSpPr>
        <p:spPr bwMode="auto">
          <a:xfrm>
            <a:off x="3576487" y="3761695"/>
            <a:ext cx="1826089" cy="909912"/>
          </a:xfrm>
          <a:prstGeom prst="rect">
            <a:avLst/>
          </a:prstGeom>
          <a:solidFill>
            <a:schemeClr val="accent2">
              <a:lumMod val="20000"/>
              <a:lumOff val="8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 name="Rectangle 22">
            <a:extLst>
              <a:ext uri="{FF2B5EF4-FFF2-40B4-BE49-F238E27FC236}">
                <a16:creationId xmlns:a16="http://schemas.microsoft.com/office/drawing/2014/main" id="{03B48B47-1227-7C93-BC0C-86B6C900E636}"/>
              </a:ext>
            </a:extLst>
          </p:cNvPr>
          <p:cNvSpPr/>
          <p:nvPr/>
        </p:nvSpPr>
        <p:spPr bwMode="auto">
          <a:xfrm>
            <a:off x="5443387" y="3761695"/>
            <a:ext cx="1780373" cy="909912"/>
          </a:xfrm>
          <a:prstGeom prst="rect">
            <a:avLst/>
          </a:prstGeom>
          <a:solidFill>
            <a:schemeClr val="accent2">
              <a:lumMod val="20000"/>
              <a:lumOff val="8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 name="Rectangle 23">
            <a:extLst>
              <a:ext uri="{FF2B5EF4-FFF2-40B4-BE49-F238E27FC236}">
                <a16:creationId xmlns:a16="http://schemas.microsoft.com/office/drawing/2014/main" id="{ABA05FE2-93D3-632F-DDA2-08217ECB4A37}"/>
              </a:ext>
            </a:extLst>
          </p:cNvPr>
          <p:cNvSpPr/>
          <p:nvPr/>
        </p:nvSpPr>
        <p:spPr bwMode="auto">
          <a:xfrm>
            <a:off x="7256947" y="3754985"/>
            <a:ext cx="3647273" cy="909912"/>
          </a:xfrm>
          <a:prstGeom prst="rect">
            <a:avLst/>
          </a:prstGeom>
          <a:solidFill>
            <a:schemeClr val="accent2">
              <a:lumMod val="20000"/>
              <a:lumOff val="8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 name="Title 2">
            <a:extLst>
              <a:ext uri="{FF2B5EF4-FFF2-40B4-BE49-F238E27FC236}">
                <a16:creationId xmlns:a16="http://schemas.microsoft.com/office/drawing/2014/main" id="{AD200ADA-7ACD-9180-02DE-8C058877BF5F}"/>
              </a:ext>
            </a:extLst>
          </p:cNvPr>
          <p:cNvSpPr>
            <a:spLocks noGrp="1"/>
          </p:cNvSpPr>
          <p:nvPr>
            <p:ph type="title"/>
          </p:nvPr>
        </p:nvSpPr>
        <p:spPr/>
        <p:txBody>
          <a:bodyPr/>
          <a:lstStyle/>
          <a:p>
            <a:r>
              <a:rPr lang="en-US" dirty="0"/>
              <a:t>EMPOWER: Long-term Efficacy and Safety of Lanadelumab in HAE</a:t>
            </a:r>
          </a:p>
        </p:txBody>
      </p:sp>
      <p:sp>
        <p:nvSpPr>
          <p:cNvPr id="5" name="Text Box 11">
            <a:extLst>
              <a:ext uri="{FF2B5EF4-FFF2-40B4-BE49-F238E27FC236}">
                <a16:creationId xmlns:a16="http://schemas.microsoft.com/office/drawing/2014/main" id="{47FA8A16-8DA6-D3C4-916D-81E81D636BEE}"/>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Bernstein. AAAAI 2024. Abstr 749. NCT03845400.  </a:t>
            </a:r>
          </a:p>
        </p:txBody>
      </p:sp>
      <p:sp>
        <p:nvSpPr>
          <p:cNvPr id="2" name="Text Box 23">
            <a:extLst>
              <a:ext uri="{FF2B5EF4-FFF2-40B4-BE49-F238E27FC236}">
                <a16:creationId xmlns:a16="http://schemas.microsoft.com/office/drawing/2014/main" id="{3B44AAE1-1480-E33D-BCBB-AAC47C75337B}"/>
              </a:ext>
            </a:extLst>
          </p:cNvPr>
          <p:cNvSpPr txBox="1">
            <a:spLocks noChangeArrowheads="1"/>
          </p:cNvSpPr>
          <p:nvPr/>
        </p:nvSpPr>
        <p:spPr bwMode="auto">
          <a:xfrm>
            <a:off x="604675" y="2872311"/>
            <a:ext cx="2338005"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a:lnSpc>
                <a:spcPct val="100000"/>
              </a:lnSpc>
              <a:spcBef>
                <a:spcPct val="0"/>
              </a:spcBef>
              <a:spcAft>
                <a:spcPct val="0"/>
              </a:spcAft>
              <a:buClrTx/>
              <a:buNone/>
              <a:defRPr/>
            </a:pPr>
            <a:r>
              <a:rPr lang="en-GB" altLang="en-US" sz="1600" b="0" dirty="0">
                <a:solidFill>
                  <a:srgbClr val="000000"/>
                </a:solidFill>
                <a:latin typeface="Calibri" panose="020F0502020204030204" pitchFamily="34" charset="0"/>
              </a:rPr>
              <a:t>Stratified by lanadelumab use: </a:t>
            </a: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new (received </a:t>
            </a:r>
            <a:b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&lt;4 doses) </a:t>
            </a:r>
            <a:r>
              <a:rPr lang="en-GB" altLang="en-US" sz="1600" b="0" dirty="0">
                <a:solidFill>
                  <a:srgbClr val="000000"/>
                </a:solidFill>
                <a:latin typeface="Calibri" panose="020F0502020204030204" pitchFamily="34" charset="0"/>
              </a:rPr>
              <a:t>or prevalent (received </a:t>
            </a:r>
            <a:r>
              <a:rPr lang="en-GB" altLang="en-US" sz="1600" b="0" dirty="0">
                <a:solidFill>
                  <a:srgbClr val="000000"/>
                </a:solidFill>
                <a:latin typeface="Calibri" panose="020F0502020204030204" pitchFamily="34" charset="0"/>
                <a:cs typeface="Calibri" panose="020F0502020204030204" pitchFamily="34" charset="0"/>
              </a:rPr>
              <a:t>≥4 doses and last dose &lt;70 days) prior to enrollment</a:t>
            </a:r>
          </a:p>
          <a:p>
            <a:pPr lvl="0" algn="ctr">
              <a:lnSpc>
                <a:spcPct val="100000"/>
              </a:lnSpc>
              <a:spcBef>
                <a:spcPct val="0"/>
              </a:spcBef>
              <a:spcAft>
                <a:spcPct val="0"/>
              </a:spcAft>
              <a:buClrTx/>
              <a:buNone/>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 = 113)</a:t>
            </a:r>
            <a:endPar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6" name="TextBox 5">
            <a:extLst>
              <a:ext uri="{FF2B5EF4-FFF2-40B4-BE49-F238E27FC236}">
                <a16:creationId xmlns:a16="http://schemas.microsoft.com/office/drawing/2014/main" id="{505DB458-20E8-1F85-C7F9-A58E1299B480}"/>
              </a:ext>
            </a:extLst>
          </p:cNvPr>
          <p:cNvSpPr txBox="1"/>
          <p:nvPr/>
        </p:nvSpPr>
        <p:spPr bwMode="auto">
          <a:xfrm>
            <a:off x="2996565" y="2907661"/>
            <a:ext cx="12393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Enrollment</a:t>
            </a:r>
          </a:p>
        </p:txBody>
      </p:sp>
      <p:sp>
        <p:nvSpPr>
          <p:cNvPr id="8" name="TextBox 7">
            <a:extLst>
              <a:ext uri="{FF2B5EF4-FFF2-40B4-BE49-F238E27FC236}">
                <a16:creationId xmlns:a16="http://schemas.microsoft.com/office/drawing/2014/main" id="{4980089E-3469-410E-983C-C659E0473BDD}"/>
              </a:ext>
            </a:extLst>
          </p:cNvPr>
          <p:cNvSpPr txBox="1"/>
          <p:nvPr/>
        </p:nvSpPr>
        <p:spPr bwMode="auto">
          <a:xfrm>
            <a:off x="4646543" y="2630662"/>
            <a:ext cx="154089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Lanadelumab initiation</a:t>
            </a:r>
          </a:p>
        </p:txBody>
      </p:sp>
      <p:sp>
        <p:nvSpPr>
          <p:cNvPr id="9" name="TextBox 8">
            <a:extLst>
              <a:ext uri="{FF2B5EF4-FFF2-40B4-BE49-F238E27FC236}">
                <a16:creationId xmlns:a16="http://schemas.microsoft.com/office/drawing/2014/main" id="{CB7729F8-A9F6-35DE-FEDD-B373BE8BBA21}"/>
              </a:ext>
            </a:extLst>
          </p:cNvPr>
          <p:cNvSpPr txBox="1"/>
          <p:nvPr/>
        </p:nvSpPr>
        <p:spPr bwMode="auto">
          <a:xfrm>
            <a:off x="6287766" y="2630662"/>
            <a:ext cx="192870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70 days of lanadelumab use</a:t>
            </a:r>
          </a:p>
        </p:txBody>
      </p:sp>
      <p:sp>
        <p:nvSpPr>
          <p:cNvPr id="10" name="TextBox 9">
            <a:extLst>
              <a:ext uri="{FF2B5EF4-FFF2-40B4-BE49-F238E27FC236}">
                <a16:creationId xmlns:a16="http://schemas.microsoft.com/office/drawing/2014/main" id="{7C0CECAF-AFA1-3773-90E8-7295D8CF7558}"/>
              </a:ext>
            </a:extLst>
          </p:cNvPr>
          <p:cNvSpPr txBox="1"/>
          <p:nvPr/>
        </p:nvSpPr>
        <p:spPr bwMode="auto">
          <a:xfrm>
            <a:off x="10260739" y="2907661"/>
            <a:ext cx="13620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End of study</a:t>
            </a:r>
          </a:p>
        </p:txBody>
      </p:sp>
      <p:sp>
        <p:nvSpPr>
          <p:cNvPr id="11" name="TextBox 10">
            <a:extLst>
              <a:ext uri="{FF2B5EF4-FFF2-40B4-BE49-F238E27FC236}">
                <a16:creationId xmlns:a16="http://schemas.microsoft.com/office/drawing/2014/main" id="{457983C8-E727-39CD-55B1-1D9344EB2916}"/>
              </a:ext>
            </a:extLst>
          </p:cNvPr>
          <p:cNvSpPr txBox="1"/>
          <p:nvPr/>
        </p:nvSpPr>
        <p:spPr bwMode="auto">
          <a:xfrm>
            <a:off x="3576488" y="3886776"/>
            <a:ext cx="1826090" cy="646331"/>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Period before lanadelumab</a:t>
            </a:r>
          </a:p>
        </p:txBody>
      </p:sp>
      <p:sp>
        <p:nvSpPr>
          <p:cNvPr id="12" name="TextBox 11">
            <a:extLst>
              <a:ext uri="{FF2B5EF4-FFF2-40B4-BE49-F238E27FC236}">
                <a16:creationId xmlns:a16="http://schemas.microsoft.com/office/drawing/2014/main" id="{021D82E5-84B3-318F-5DBE-DC7CFA5FE45F}"/>
              </a:ext>
            </a:extLst>
          </p:cNvPr>
          <p:cNvSpPr txBox="1"/>
          <p:nvPr/>
        </p:nvSpPr>
        <p:spPr bwMode="auto">
          <a:xfrm>
            <a:off x="5441610" y="3748276"/>
            <a:ext cx="1786233" cy="923330"/>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Early period of lanadelumab use (≤69 days) </a:t>
            </a:r>
          </a:p>
        </p:txBody>
      </p:sp>
      <p:sp>
        <p:nvSpPr>
          <p:cNvPr id="13" name="TextBox 12">
            <a:extLst>
              <a:ext uri="{FF2B5EF4-FFF2-40B4-BE49-F238E27FC236}">
                <a16:creationId xmlns:a16="http://schemas.microsoft.com/office/drawing/2014/main" id="{FE8541A4-0227-0D74-8106-38312908CB6D}"/>
              </a:ext>
            </a:extLst>
          </p:cNvPr>
          <p:cNvSpPr txBox="1"/>
          <p:nvPr/>
        </p:nvSpPr>
        <p:spPr bwMode="auto">
          <a:xfrm>
            <a:off x="7551421" y="3886776"/>
            <a:ext cx="3040380" cy="646331"/>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Steady-state period of lanadelumab use (≥70 days) </a:t>
            </a:r>
          </a:p>
        </p:txBody>
      </p:sp>
      <p:sp>
        <p:nvSpPr>
          <p:cNvPr id="14" name="TextBox 13">
            <a:extLst>
              <a:ext uri="{FF2B5EF4-FFF2-40B4-BE49-F238E27FC236}">
                <a16:creationId xmlns:a16="http://schemas.microsoft.com/office/drawing/2014/main" id="{A6CCA424-6114-F418-955F-3D7C902BA216}"/>
              </a:ext>
            </a:extLst>
          </p:cNvPr>
          <p:cNvSpPr txBox="1"/>
          <p:nvPr/>
        </p:nvSpPr>
        <p:spPr bwMode="auto">
          <a:xfrm>
            <a:off x="5486400" y="4784405"/>
            <a:ext cx="54441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Cumulative period post lanadelumab</a:t>
            </a:r>
          </a:p>
        </p:txBody>
      </p:sp>
      <p:sp>
        <p:nvSpPr>
          <p:cNvPr id="15" name="Arrow: Right 14">
            <a:extLst>
              <a:ext uri="{FF2B5EF4-FFF2-40B4-BE49-F238E27FC236}">
                <a16:creationId xmlns:a16="http://schemas.microsoft.com/office/drawing/2014/main" id="{5022A8DC-3938-1FE7-2328-83AFFC6D7AFE}"/>
              </a:ext>
            </a:extLst>
          </p:cNvPr>
          <p:cNvSpPr/>
          <p:nvPr/>
        </p:nvSpPr>
        <p:spPr bwMode="auto">
          <a:xfrm>
            <a:off x="3576488" y="3270095"/>
            <a:ext cx="7815412" cy="426720"/>
          </a:xfrm>
          <a:prstGeom prst="rightArrow">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17" name="Straight Connector 16">
            <a:extLst>
              <a:ext uri="{FF2B5EF4-FFF2-40B4-BE49-F238E27FC236}">
                <a16:creationId xmlns:a16="http://schemas.microsoft.com/office/drawing/2014/main" id="{4FCC84A0-E82A-2EA1-2422-33B134B68C4D}"/>
              </a:ext>
            </a:extLst>
          </p:cNvPr>
          <p:cNvCxnSpPr>
            <a:cxnSpLocks/>
          </p:cNvCxnSpPr>
          <p:nvPr/>
        </p:nvCxnSpPr>
        <p:spPr bwMode="auto">
          <a:xfrm>
            <a:off x="10930548" y="3276993"/>
            <a:ext cx="0" cy="433240"/>
          </a:xfrm>
          <a:prstGeom prst="line">
            <a:avLst/>
          </a:prstGeom>
          <a:noFill/>
          <a:ln w="28575" cap="flat" cmpd="sng" algn="ctr">
            <a:solidFill>
              <a:schemeClr val="accent3"/>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39C85D9F-EB0A-DE5A-BD80-7755B415CA82}"/>
              </a:ext>
            </a:extLst>
          </p:cNvPr>
          <p:cNvCxnSpPr>
            <a:cxnSpLocks/>
          </p:cNvCxnSpPr>
          <p:nvPr/>
        </p:nvCxnSpPr>
        <p:spPr bwMode="auto">
          <a:xfrm>
            <a:off x="7243084" y="3276993"/>
            <a:ext cx="0" cy="433240"/>
          </a:xfrm>
          <a:prstGeom prst="line">
            <a:avLst/>
          </a:prstGeom>
          <a:noFill/>
          <a:ln w="28575" cap="flat" cmpd="sng" algn="ctr">
            <a:solidFill>
              <a:schemeClr val="accent3"/>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6AFD8DF1-C313-B926-1E33-11C7327E016D}"/>
              </a:ext>
            </a:extLst>
          </p:cNvPr>
          <p:cNvCxnSpPr>
            <a:cxnSpLocks/>
          </p:cNvCxnSpPr>
          <p:nvPr/>
        </p:nvCxnSpPr>
        <p:spPr bwMode="auto">
          <a:xfrm>
            <a:off x="5416992" y="3276993"/>
            <a:ext cx="0" cy="433240"/>
          </a:xfrm>
          <a:prstGeom prst="line">
            <a:avLst/>
          </a:prstGeom>
          <a:noFill/>
          <a:ln w="28575" cap="flat" cmpd="sng" algn="ctr">
            <a:solidFill>
              <a:schemeClr val="accent3"/>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FEECE183-5634-E170-5C74-6E28AAE511CC}"/>
              </a:ext>
            </a:extLst>
          </p:cNvPr>
          <p:cNvCxnSpPr>
            <a:cxnSpLocks/>
          </p:cNvCxnSpPr>
          <p:nvPr/>
        </p:nvCxnSpPr>
        <p:spPr bwMode="auto">
          <a:xfrm>
            <a:off x="3590900" y="3276993"/>
            <a:ext cx="0" cy="433240"/>
          </a:xfrm>
          <a:prstGeom prst="line">
            <a:avLst/>
          </a:prstGeom>
          <a:noFill/>
          <a:ln w="28575" cap="flat" cmpd="sng" algn="ctr">
            <a:solidFill>
              <a:schemeClr val="accent3"/>
            </a:solidFill>
            <a:prstDash val="solid"/>
            <a:round/>
            <a:headEnd type="none" w="med" len="med"/>
            <a:tailEnd type="none" w="med" len="med"/>
          </a:ln>
          <a:effectLst/>
        </p:spPr>
      </p:cxnSp>
    </p:spTree>
    <p:extLst>
      <p:ext uri="{BB962C8B-B14F-4D97-AF65-F5344CB8AC3E}">
        <p14:creationId xmlns:p14="http://schemas.microsoft.com/office/powerpoint/2010/main" val="25325384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EEE890-2D90-C94C-D926-7CF336827EF9}"/>
              </a:ext>
            </a:extLst>
          </p:cNvPr>
          <p:cNvSpPr>
            <a:spLocks noGrp="1"/>
          </p:cNvSpPr>
          <p:nvPr>
            <p:ph type="title"/>
          </p:nvPr>
        </p:nvSpPr>
        <p:spPr/>
        <p:txBody>
          <a:bodyPr/>
          <a:lstStyle/>
          <a:p>
            <a:r>
              <a:rPr lang="en-US" dirty="0"/>
              <a:t>EMPOWER: Baseline Characteristics</a:t>
            </a:r>
          </a:p>
        </p:txBody>
      </p:sp>
      <p:graphicFrame>
        <p:nvGraphicFramePr>
          <p:cNvPr id="4" name="Group 3">
            <a:extLst>
              <a:ext uri="{FF2B5EF4-FFF2-40B4-BE49-F238E27FC236}">
                <a16:creationId xmlns:a16="http://schemas.microsoft.com/office/drawing/2014/main" id="{C6A83E17-24D7-C22F-0E48-6EE353DA9756}"/>
              </a:ext>
            </a:extLst>
          </p:cNvPr>
          <p:cNvGraphicFramePr>
            <a:graphicFrameLocks/>
          </p:cNvGraphicFramePr>
          <p:nvPr/>
        </p:nvGraphicFramePr>
        <p:xfrm>
          <a:off x="745941" y="1341440"/>
          <a:ext cx="10736262" cy="4836078"/>
        </p:xfrm>
        <a:graphic>
          <a:graphicData uri="http://schemas.openxmlformats.org/drawingml/2006/table">
            <a:tbl>
              <a:tblPr/>
              <a:tblGrid>
                <a:gridCol w="2642804">
                  <a:extLst>
                    <a:ext uri="{9D8B030D-6E8A-4147-A177-3AD203B41FA5}">
                      <a16:colId xmlns:a16="http://schemas.microsoft.com/office/drawing/2014/main" val="20000"/>
                    </a:ext>
                  </a:extLst>
                </a:gridCol>
                <a:gridCol w="2920569">
                  <a:extLst>
                    <a:ext uri="{9D8B030D-6E8A-4147-A177-3AD203B41FA5}">
                      <a16:colId xmlns:a16="http://schemas.microsoft.com/office/drawing/2014/main" val="20001"/>
                    </a:ext>
                  </a:extLst>
                </a:gridCol>
                <a:gridCol w="2602546">
                  <a:extLst>
                    <a:ext uri="{9D8B030D-6E8A-4147-A177-3AD203B41FA5}">
                      <a16:colId xmlns:a16="http://schemas.microsoft.com/office/drawing/2014/main" val="20002"/>
                    </a:ext>
                  </a:extLst>
                </a:gridCol>
                <a:gridCol w="2570343">
                  <a:extLst>
                    <a:ext uri="{9D8B030D-6E8A-4147-A177-3AD203B41FA5}">
                      <a16:colId xmlns:a16="http://schemas.microsoft.com/office/drawing/2014/main" val="20003"/>
                    </a:ext>
                  </a:extLst>
                </a:gridCol>
              </a:tblGrid>
              <a:tr h="40182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2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Calibri" panose="020F0502020204030204" pitchFamily="34" charset="0"/>
                        </a:rPr>
                        <a:t>New Users</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Calibri" panose="020F0502020204030204" pitchFamily="34" charset="0"/>
                        </a:rPr>
                        <a:t>(N = 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Calibri" panose="020F0502020204030204" pitchFamily="34" charset="0"/>
                        </a:rPr>
                        <a:t>All Users (FAS)</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Calibri" panose="020F0502020204030204" pitchFamily="34" charset="0"/>
                        </a:rPr>
                        <a:t>(N = 113)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Calibri" panose="020F0502020204030204" pitchFamily="34" charset="0"/>
                        </a:rPr>
                        <a:t>All Users (Safety Set)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Calibri" panose="020F0502020204030204" pitchFamily="34" charset="0"/>
                        </a:rPr>
                        <a:t>(N = 116)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4110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Mean age, yr (± SD)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34.1 ± 17.8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40.6 ± 17.3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40.1 ± 17.5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357927179"/>
                  </a:ext>
                </a:extLst>
              </a:tr>
              <a:tr h="24110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Female sex,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10 (50.0)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74 (65.5)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76 (65.5)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67255714"/>
                  </a:ext>
                </a:extLst>
              </a:tr>
              <a:tr h="88399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Race,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Asian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Black</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White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Other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1 (5.0)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19 (95.0)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1 (0.9)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4 (3.5)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106 (93.8)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2 (1.8)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1 (0.9)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4 (3.4)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109 (94.0)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2 (1.7)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72327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Ethnicity,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Hispanic or Latino</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Not Hispanic or Latino</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Not reported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2 (10.0)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16 (80.0)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2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13 (11.5)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95 (84.1)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5 (4.4)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13 (11.2)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98 (84.5)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5 (4.3)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72327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BMI, mg/kg</a:t>
                      </a:r>
                      <a:r>
                        <a:rPr kumimoji="0" lang="en-US" sz="1200" b="0" i="0" u="none" strike="noStrike" cap="none" normalizeH="0" baseline="30000" dirty="0">
                          <a:ln>
                            <a:noFill/>
                          </a:ln>
                          <a:solidFill>
                            <a:schemeClr val="bg2">
                              <a:lumMod val="10000"/>
                            </a:schemeClr>
                          </a:solidFill>
                          <a:effectLst/>
                          <a:latin typeface="Calibri" panose="020F0502020204030204" pitchFamily="34" charset="0"/>
                        </a:rPr>
                        <a:t>2   </a:t>
                      </a: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200" b="0" i="0" u="none" strike="noStrike" cap="none" normalizeH="0" baseline="0" dirty="0">
                          <a:ln>
                            <a:noFill/>
                          </a:ln>
                          <a:solidFill>
                            <a:schemeClr val="bg2">
                              <a:lumMod val="10000"/>
                            </a:schemeClr>
                          </a:solidFill>
                          <a:effectLst/>
                          <a:latin typeface="Calibri" panose="020F0502020204030204" pitchFamily="34" charset="0"/>
                        </a:rPr>
                        <a:t>Mean ± SD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Missing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27.5 ± 6.1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95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30.7 ± 7.9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96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30.7 ± 7.9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72327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HAE type,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Type 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Type 2</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Undifferentiated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17 (85.0)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3 (15.0)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90 (79.6)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21 (18.6)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2 (1.8)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944630623"/>
                  </a:ext>
                </a:extLst>
              </a:tr>
              <a:tr h="355406">
                <a:tc>
                  <a:txBody>
                    <a:bodyPr/>
                    <a:lstStyle/>
                    <a:p>
                      <a:pPr marL="0" marR="0" lvl="0" indent="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Mean age at HAE diagnosis, yr ± SD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18.5 ± 13.8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20.6 ± 14.7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057351643"/>
                  </a:ext>
                </a:extLst>
              </a:tr>
            </a:tbl>
          </a:graphicData>
        </a:graphic>
      </p:graphicFrame>
      <p:sp>
        <p:nvSpPr>
          <p:cNvPr id="5" name="Text Box 11">
            <a:extLst>
              <a:ext uri="{FF2B5EF4-FFF2-40B4-BE49-F238E27FC236}">
                <a16:creationId xmlns:a16="http://schemas.microsoft.com/office/drawing/2014/main" id="{76F8DE61-1703-59B9-1C59-446B5A7ECCF2}"/>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Bernstein. AAAAI 2024. Abstr 749. NCT03845400.  </a:t>
            </a:r>
          </a:p>
        </p:txBody>
      </p:sp>
    </p:spTree>
    <p:extLst>
      <p:ext uri="{BB962C8B-B14F-4D97-AF65-F5344CB8AC3E}">
        <p14:creationId xmlns:p14="http://schemas.microsoft.com/office/powerpoint/2010/main" val="40803040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D200ADA-7ACD-9180-02DE-8C058877BF5F}"/>
              </a:ext>
            </a:extLst>
          </p:cNvPr>
          <p:cNvSpPr>
            <a:spLocks noGrp="1"/>
          </p:cNvSpPr>
          <p:nvPr>
            <p:ph type="title"/>
          </p:nvPr>
        </p:nvSpPr>
        <p:spPr/>
        <p:txBody>
          <a:bodyPr/>
          <a:lstStyle/>
          <a:p>
            <a:r>
              <a:rPr lang="en-US" dirty="0"/>
              <a:t>EMPOWER: Lanadelumab Efficacy</a:t>
            </a:r>
          </a:p>
        </p:txBody>
      </p:sp>
      <p:sp>
        <p:nvSpPr>
          <p:cNvPr id="4" name="Content Placeholder 3">
            <a:extLst>
              <a:ext uri="{FF2B5EF4-FFF2-40B4-BE49-F238E27FC236}">
                <a16:creationId xmlns:a16="http://schemas.microsoft.com/office/drawing/2014/main" id="{B4C1DE72-0FCA-05B8-F6E5-BA3E83564E04}"/>
              </a:ext>
            </a:extLst>
          </p:cNvPr>
          <p:cNvSpPr>
            <a:spLocks noGrp="1"/>
          </p:cNvSpPr>
          <p:nvPr>
            <p:ph idx="1"/>
          </p:nvPr>
        </p:nvSpPr>
        <p:spPr>
          <a:xfrm>
            <a:off x="604675" y="1513047"/>
            <a:ext cx="10877529" cy="549929"/>
          </a:xfrm>
        </p:spPr>
        <p:txBody>
          <a:bodyPr/>
          <a:lstStyle/>
          <a:p>
            <a:r>
              <a:rPr lang="en-US" dirty="0"/>
              <a:t>HAE attack rate reduced by 80% with lanadelumab in new users</a:t>
            </a:r>
          </a:p>
          <a:p>
            <a:endParaRPr lang="en-US" dirty="0"/>
          </a:p>
        </p:txBody>
      </p:sp>
      <p:sp>
        <p:nvSpPr>
          <p:cNvPr id="5" name="Text Box 11">
            <a:extLst>
              <a:ext uri="{FF2B5EF4-FFF2-40B4-BE49-F238E27FC236}">
                <a16:creationId xmlns:a16="http://schemas.microsoft.com/office/drawing/2014/main" id="{47FA8A16-8DA6-D3C4-916D-81E81D636BEE}"/>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Bernstein. AAAAI 2024. Abstr 749. NCT03845400.  </a:t>
            </a:r>
          </a:p>
        </p:txBody>
      </p:sp>
      <p:graphicFrame>
        <p:nvGraphicFramePr>
          <p:cNvPr id="6" name="Group 3">
            <a:extLst>
              <a:ext uri="{FF2B5EF4-FFF2-40B4-BE49-F238E27FC236}">
                <a16:creationId xmlns:a16="http://schemas.microsoft.com/office/drawing/2014/main" id="{7C50A857-7E7A-2549-E558-ADC5183E04AF}"/>
              </a:ext>
            </a:extLst>
          </p:cNvPr>
          <p:cNvGraphicFramePr>
            <a:graphicFrameLocks/>
          </p:cNvGraphicFramePr>
          <p:nvPr>
            <p:extLst>
              <p:ext uri="{D42A27DB-BD31-4B8C-83A1-F6EECF244321}">
                <p14:modId xmlns:p14="http://schemas.microsoft.com/office/powerpoint/2010/main" val="3526411185"/>
              </p:ext>
            </p:extLst>
          </p:nvPr>
        </p:nvGraphicFramePr>
        <p:xfrm>
          <a:off x="1155512" y="2301192"/>
          <a:ext cx="8993480" cy="2468976"/>
        </p:xfrm>
        <a:graphic>
          <a:graphicData uri="http://schemas.openxmlformats.org/drawingml/2006/table">
            <a:tbl>
              <a:tblPr/>
              <a:tblGrid>
                <a:gridCol w="3068168">
                  <a:extLst>
                    <a:ext uri="{9D8B030D-6E8A-4147-A177-3AD203B41FA5}">
                      <a16:colId xmlns:a16="http://schemas.microsoft.com/office/drawing/2014/main" val="20000"/>
                    </a:ext>
                  </a:extLst>
                </a:gridCol>
                <a:gridCol w="1715207">
                  <a:extLst>
                    <a:ext uri="{9D8B030D-6E8A-4147-A177-3AD203B41FA5}">
                      <a16:colId xmlns:a16="http://schemas.microsoft.com/office/drawing/2014/main" val="541612803"/>
                    </a:ext>
                  </a:extLst>
                </a:gridCol>
                <a:gridCol w="1423447">
                  <a:extLst>
                    <a:ext uri="{9D8B030D-6E8A-4147-A177-3AD203B41FA5}">
                      <a16:colId xmlns:a16="http://schemas.microsoft.com/office/drawing/2014/main" val="1086067133"/>
                    </a:ext>
                  </a:extLst>
                </a:gridCol>
                <a:gridCol w="1461155">
                  <a:extLst>
                    <a:ext uri="{9D8B030D-6E8A-4147-A177-3AD203B41FA5}">
                      <a16:colId xmlns:a16="http://schemas.microsoft.com/office/drawing/2014/main" val="2352676520"/>
                    </a:ext>
                  </a:extLst>
                </a:gridCol>
                <a:gridCol w="1325503">
                  <a:extLst>
                    <a:ext uri="{9D8B030D-6E8A-4147-A177-3AD203B41FA5}">
                      <a16:colId xmlns:a16="http://schemas.microsoft.com/office/drawing/2014/main" val="2648858286"/>
                    </a:ext>
                  </a:extLst>
                </a:gridCol>
              </a:tblGrid>
              <a:tr h="463012">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Mean Monthly </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HAE Attack Rate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4">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cap="none" normalizeH="0" baseline="0" dirty="0">
                          <a:ln>
                            <a:noFill/>
                          </a:ln>
                          <a:solidFill>
                            <a:schemeClr val="tx1"/>
                          </a:solidFill>
                          <a:effectLst/>
                          <a:latin typeface="Calibri" panose="020F0502020204030204" pitchFamily="34" charset="0"/>
                        </a:rPr>
                        <a:t>Lanadelumab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cap="none" normalizeH="0" baseline="0" dirty="0">
                          <a:ln>
                            <a:noFill/>
                          </a:ln>
                          <a:solidFill>
                            <a:schemeClr val="tx1"/>
                          </a:solidFill>
                          <a:effectLst/>
                          <a:latin typeface="Calibri" panose="020F0502020204030204" pitchFamily="34" charset="0"/>
                        </a:rPr>
                        <a:t>(N = 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1587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400" b="0" i="0" u="none" strike="noStrike" cap="none" normalizeH="0" baseline="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1587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400" b="0" i="0" u="none" strike="noStrike" cap="none" normalizeH="0" baseline="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1587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400" b="0" i="0" u="none" strike="noStrike" cap="none" normalizeH="0" baseline="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15873"/>
                    </a:solidFill>
                  </a:tcPr>
                </a:tc>
                <a:extLst>
                  <a:ext uri="{0D108BD9-81ED-4DB2-BD59-A6C34878D82A}">
                    <a16:rowId xmlns:a16="http://schemas.microsoft.com/office/drawing/2014/main" val="2094832252"/>
                  </a:ext>
                </a:extLst>
              </a:tr>
              <a:tr h="272366">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400" b="1" i="0" u="none" strike="noStrike" cap="none" normalizeH="0" baseline="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cap="none" normalizeH="0" baseline="0" dirty="0">
                          <a:ln>
                            <a:noFill/>
                          </a:ln>
                          <a:solidFill>
                            <a:schemeClr val="tx1"/>
                          </a:solidFill>
                          <a:effectLst/>
                          <a:latin typeface="Calibri" panose="020F0502020204030204" pitchFamily="34" charset="0"/>
                        </a:rPr>
                        <a:t>Attacks/Mo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1587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cap="none" normalizeH="0" baseline="0" dirty="0">
                          <a:ln>
                            <a:noFill/>
                          </a:ln>
                          <a:solidFill>
                            <a:schemeClr val="tx1"/>
                          </a:solidFill>
                          <a:effectLst/>
                          <a:latin typeface="Calibri" panose="020F0502020204030204" pitchFamily="34" charset="0"/>
                        </a:rPr>
                        <a:t>% Reduction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1587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cap="none" normalizeH="0" baseline="0" dirty="0">
                          <a:ln>
                            <a:noFill/>
                          </a:ln>
                          <a:solidFill>
                            <a:schemeClr val="tx1"/>
                          </a:solidFill>
                          <a:effectLst/>
                          <a:latin typeface="Calibri" panose="020F0502020204030204" pitchFamily="34" charset="0"/>
                        </a:rPr>
                        <a:t>IRR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1587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cap="none" normalizeH="0" baseline="0" dirty="0">
                          <a:ln>
                            <a:noFill/>
                          </a:ln>
                          <a:solidFill>
                            <a:schemeClr val="tx1"/>
                          </a:solidFill>
                          <a:effectLst/>
                          <a:latin typeface="Calibri" panose="020F0502020204030204" pitchFamily="34" charset="0"/>
                        </a:rPr>
                        <a:t>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15873"/>
                    </a:solidFill>
                  </a:tcPr>
                </a:tc>
                <a:extLst>
                  <a:ext uri="{0D108BD9-81ED-4DB2-BD59-A6C34878D82A}">
                    <a16:rowId xmlns:a16="http://schemas.microsoft.com/office/drawing/2014/main" val="1834418463"/>
                  </a:ext>
                </a:extLst>
              </a:tr>
              <a:tr h="277295">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Pre lanadelumab</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1.57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77295">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Early state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0.11-1.05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246838448"/>
                  </a:ext>
                </a:extLst>
              </a:tr>
              <a:tr h="277295">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Steady state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0.06-0.42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707153218"/>
                  </a:ext>
                </a:extLst>
              </a:tr>
              <a:tr h="277295">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Cumulative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0.08-0.44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345204293"/>
                  </a:ext>
                </a:extLst>
              </a:tr>
            </a:tbl>
          </a:graphicData>
        </a:graphic>
      </p:graphicFrame>
    </p:spTree>
    <p:extLst>
      <p:ext uri="{BB962C8B-B14F-4D97-AF65-F5344CB8AC3E}">
        <p14:creationId xmlns:p14="http://schemas.microsoft.com/office/powerpoint/2010/main" val="6497749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D200ADA-7ACD-9180-02DE-8C058877BF5F}"/>
              </a:ext>
            </a:extLst>
          </p:cNvPr>
          <p:cNvSpPr>
            <a:spLocks noGrp="1"/>
          </p:cNvSpPr>
          <p:nvPr>
            <p:ph type="title"/>
          </p:nvPr>
        </p:nvSpPr>
        <p:spPr/>
        <p:txBody>
          <a:bodyPr/>
          <a:lstStyle/>
          <a:p>
            <a:r>
              <a:rPr lang="en-US" dirty="0"/>
              <a:t>EMPOWER: Lanadelumab Safety</a:t>
            </a:r>
          </a:p>
        </p:txBody>
      </p:sp>
      <p:sp>
        <p:nvSpPr>
          <p:cNvPr id="4" name="Content Placeholder 3">
            <a:extLst>
              <a:ext uri="{FF2B5EF4-FFF2-40B4-BE49-F238E27FC236}">
                <a16:creationId xmlns:a16="http://schemas.microsoft.com/office/drawing/2014/main" id="{B4C1DE72-0FCA-05B8-F6E5-BA3E83564E04}"/>
              </a:ext>
            </a:extLst>
          </p:cNvPr>
          <p:cNvSpPr>
            <a:spLocks noGrp="1"/>
          </p:cNvSpPr>
          <p:nvPr>
            <p:ph idx="1"/>
          </p:nvPr>
        </p:nvSpPr>
        <p:spPr>
          <a:xfrm>
            <a:off x="604675" y="1501273"/>
            <a:ext cx="10877529" cy="773297"/>
          </a:xfrm>
        </p:spPr>
        <p:txBody>
          <a:bodyPr/>
          <a:lstStyle/>
          <a:p>
            <a:r>
              <a:rPr lang="en-US" sz="2400" dirty="0"/>
              <a:t>6 of 129 TEAEs were considered related to lanadelumab; none resulted in </a:t>
            </a:r>
            <a:br>
              <a:rPr lang="en-US" sz="2400" dirty="0"/>
            </a:br>
            <a:r>
              <a:rPr lang="en-US" sz="2400" dirty="0"/>
              <a:t>study discontinuation</a:t>
            </a:r>
          </a:p>
        </p:txBody>
      </p:sp>
      <p:sp>
        <p:nvSpPr>
          <p:cNvPr id="5" name="Text Box 11">
            <a:extLst>
              <a:ext uri="{FF2B5EF4-FFF2-40B4-BE49-F238E27FC236}">
                <a16:creationId xmlns:a16="http://schemas.microsoft.com/office/drawing/2014/main" id="{47FA8A16-8DA6-D3C4-916D-81E81D636BEE}"/>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Bernstein. AAAAI 2024. Abstr 749. NCT03845400.  </a:t>
            </a:r>
          </a:p>
        </p:txBody>
      </p:sp>
      <p:graphicFrame>
        <p:nvGraphicFramePr>
          <p:cNvPr id="6" name="Group 3">
            <a:extLst>
              <a:ext uri="{FF2B5EF4-FFF2-40B4-BE49-F238E27FC236}">
                <a16:creationId xmlns:a16="http://schemas.microsoft.com/office/drawing/2014/main" id="{7C50A857-7E7A-2549-E558-ADC5183E04AF}"/>
              </a:ext>
            </a:extLst>
          </p:cNvPr>
          <p:cNvGraphicFramePr>
            <a:graphicFrameLocks/>
          </p:cNvGraphicFramePr>
          <p:nvPr>
            <p:extLst>
              <p:ext uri="{D42A27DB-BD31-4B8C-83A1-F6EECF244321}">
                <p14:modId xmlns:p14="http://schemas.microsoft.com/office/powerpoint/2010/main" val="111671988"/>
              </p:ext>
            </p:extLst>
          </p:nvPr>
        </p:nvGraphicFramePr>
        <p:xfrm>
          <a:off x="1296912" y="2246394"/>
          <a:ext cx="8902889" cy="3810112"/>
        </p:xfrm>
        <a:graphic>
          <a:graphicData uri="http://schemas.openxmlformats.org/drawingml/2006/table">
            <a:tbl>
              <a:tblPr/>
              <a:tblGrid>
                <a:gridCol w="4529325">
                  <a:extLst>
                    <a:ext uri="{9D8B030D-6E8A-4147-A177-3AD203B41FA5}">
                      <a16:colId xmlns:a16="http://schemas.microsoft.com/office/drawing/2014/main" val="20000"/>
                    </a:ext>
                  </a:extLst>
                </a:gridCol>
                <a:gridCol w="2186782">
                  <a:extLst>
                    <a:ext uri="{9D8B030D-6E8A-4147-A177-3AD203B41FA5}">
                      <a16:colId xmlns:a16="http://schemas.microsoft.com/office/drawing/2014/main" val="541612803"/>
                    </a:ext>
                  </a:extLst>
                </a:gridCol>
                <a:gridCol w="2186782">
                  <a:extLst>
                    <a:ext uri="{9D8B030D-6E8A-4147-A177-3AD203B41FA5}">
                      <a16:colId xmlns:a16="http://schemas.microsoft.com/office/drawing/2014/main" val="1086067133"/>
                    </a:ext>
                  </a:extLst>
                </a:gridCol>
              </a:tblGrid>
              <a:tr h="27236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Overall TEAEs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All Patients</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(N = 116)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1587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Events</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(N = 129)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15873"/>
                    </a:solidFill>
                  </a:tcPr>
                </a:tc>
                <a:extLst>
                  <a:ext uri="{0D108BD9-81ED-4DB2-BD59-A6C34878D82A}">
                    <a16:rowId xmlns:a16="http://schemas.microsoft.com/office/drawing/2014/main" val="1834418463"/>
                  </a:ext>
                </a:extLst>
              </a:tr>
              <a:tr h="277295">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Any TEAE, 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246838448"/>
                  </a:ext>
                </a:extLst>
              </a:tr>
              <a:tr h="27729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Any TEAE related to lanadelumab, n (%)</a:t>
                      </a:r>
                      <a:endParaRPr kumimoji="0" lang="en-US" sz="1600" b="0" i="0" u="none" strike="noStrike" cap="none" normalizeH="0" baseline="0" dirty="0">
                        <a:ln>
                          <a:noFill/>
                        </a:ln>
                        <a:solidFill>
                          <a:schemeClr val="bg2">
                            <a:lumMod val="10000"/>
                          </a:schemeClr>
                        </a:solidFill>
                        <a:effectLst/>
                        <a:latin typeface="+mn-lt"/>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mn-lt"/>
                        </a:rPr>
                        <a:t>Fatigue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mn-lt"/>
                        </a:rPr>
                        <a:t>Worsening fatigue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mn-lt"/>
                        </a:rPr>
                        <a:t>Tachycardia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mn-lt"/>
                        </a:rPr>
                        <a:t>Worsening tachycardia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mn-lt"/>
                        </a:rPr>
                        <a:t>Bilateral papular pruritic rash</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(4.2)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 (4.7)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(1.6)*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(0.8)*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(0.8)*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(0.8)*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(0.8)</a:t>
                      </a:r>
                      <a:r>
                        <a:rPr kumimoji="0" lang="en-US" sz="1600" b="0" i="0" u="none" strike="noStrike" cap="none" normalizeH="0" baseline="3000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707153218"/>
                  </a:ext>
                </a:extLst>
              </a:tr>
              <a:tr h="277295">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Any severe TEAE,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 (14.6)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 (5.4)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345204293"/>
                  </a:ext>
                </a:extLst>
              </a:tr>
              <a:tr h="277295">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Any serious TEAE,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 (10.4)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 (3.9)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705363580"/>
                  </a:ext>
                </a:extLst>
              </a:tr>
              <a:tr h="277295">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TEAEs resulting in study discontinuation,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(0.8)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512000117"/>
                  </a:ext>
                </a:extLst>
              </a:tr>
              <a:tr h="277295">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Injection-site reactions, 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995477495"/>
                  </a:ext>
                </a:extLst>
              </a:tr>
            </a:tbl>
          </a:graphicData>
        </a:graphic>
      </p:graphicFrame>
      <p:sp>
        <p:nvSpPr>
          <p:cNvPr id="2" name="TextBox 1">
            <a:extLst>
              <a:ext uri="{FF2B5EF4-FFF2-40B4-BE49-F238E27FC236}">
                <a16:creationId xmlns:a16="http://schemas.microsoft.com/office/drawing/2014/main" id="{0EECE1A1-7ADF-CEF3-6DD7-9FC8C69281E8}"/>
              </a:ext>
            </a:extLst>
          </p:cNvPr>
          <p:cNvSpPr txBox="1"/>
          <p:nvPr/>
        </p:nvSpPr>
        <p:spPr bwMode="auto">
          <a:xfrm>
            <a:off x="1215482" y="6072684"/>
            <a:ext cx="384717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pPr>
            <a:r>
              <a:rPr kumimoji="0" lang="en-US" altLang="en-US" sz="1400" b="0"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rPr>
              <a:t>*Mild severity. </a:t>
            </a:r>
            <a:r>
              <a:rPr kumimoji="0" lang="en-US" sz="1400" b="0" i="0" u="none" strike="noStrike" cap="none" normalizeH="0" baseline="30000" dirty="0">
                <a:ln>
                  <a:noFill/>
                </a:ln>
                <a:solidFill>
                  <a:schemeClr val="bg1"/>
                </a:solidFill>
                <a:effectLst/>
                <a:latin typeface="Calibri" panose="020F0502020204030204" pitchFamily="34" charset="0"/>
              </a:rPr>
              <a:t>†</a:t>
            </a:r>
            <a:r>
              <a:rPr kumimoji="0" lang="en-US" altLang="en-US" sz="1400" b="0"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rPr>
              <a:t>Moderate severity.</a:t>
            </a:r>
          </a:p>
        </p:txBody>
      </p:sp>
    </p:spTree>
    <p:extLst>
      <p:ext uri="{BB962C8B-B14F-4D97-AF65-F5344CB8AC3E}">
        <p14:creationId xmlns:p14="http://schemas.microsoft.com/office/powerpoint/2010/main" val="211391782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D200ADA-7ACD-9180-02DE-8C058877BF5F}"/>
              </a:ext>
            </a:extLst>
          </p:cNvPr>
          <p:cNvSpPr>
            <a:spLocks noGrp="1"/>
          </p:cNvSpPr>
          <p:nvPr>
            <p:ph type="title"/>
          </p:nvPr>
        </p:nvSpPr>
        <p:spPr/>
        <p:txBody>
          <a:bodyPr/>
          <a:lstStyle/>
          <a:p>
            <a:r>
              <a:rPr lang="en-US" dirty="0"/>
              <a:t>Long-term Lanadelumab Efficacy and Safety for</a:t>
            </a:r>
            <a:br>
              <a:rPr lang="en-US" dirty="0"/>
            </a:br>
            <a:r>
              <a:rPr lang="en-US" dirty="0"/>
              <a:t>HAE in Adolescents: From ENABLE and EMPOWER</a:t>
            </a:r>
          </a:p>
        </p:txBody>
      </p:sp>
      <p:sp>
        <p:nvSpPr>
          <p:cNvPr id="5" name="Text Box 11">
            <a:extLst>
              <a:ext uri="{FF2B5EF4-FFF2-40B4-BE49-F238E27FC236}">
                <a16:creationId xmlns:a16="http://schemas.microsoft.com/office/drawing/2014/main" id="{47FA8A16-8DA6-D3C4-916D-81E81D636BEE}"/>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Tachdjian. AAAAI 2024. Abstr 235. NCT03845400. NCT04130191.  </a:t>
            </a:r>
          </a:p>
        </p:txBody>
      </p:sp>
      <p:sp>
        <p:nvSpPr>
          <p:cNvPr id="2" name="Content Placeholder 3">
            <a:extLst>
              <a:ext uri="{FF2B5EF4-FFF2-40B4-BE49-F238E27FC236}">
                <a16:creationId xmlns:a16="http://schemas.microsoft.com/office/drawing/2014/main" id="{3F9E3DFD-EFC3-FB97-4A0C-B53F5F9565B8}"/>
              </a:ext>
            </a:extLst>
          </p:cNvPr>
          <p:cNvSpPr>
            <a:spLocks noGrp="1"/>
          </p:cNvSpPr>
          <p:nvPr>
            <p:ph idx="1"/>
          </p:nvPr>
        </p:nvSpPr>
        <p:spPr>
          <a:xfrm>
            <a:off x="601684" y="1509140"/>
            <a:ext cx="10877529" cy="4435517"/>
          </a:xfrm>
        </p:spPr>
        <p:txBody>
          <a:bodyPr/>
          <a:lstStyle/>
          <a:p>
            <a:r>
              <a:rPr lang="en-US" altLang="en-US" dirty="0"/>
              <a:t>Analysis of real-world pooled results from ENABLE and EMPOWER </a:t>
            </a:r>
          </a:p>
          <a:p>
            <a:pPr lvl="1"/>
            <a:r>
              <a:rPr lang="en-US" altLang="en-US" sz="2400" dirty="0"/>
              <a:t>Phase IV noninterventional, prospective, multicenter, real-world study evaluating long-term efficacy and safety in patients </a:t>
            </a:r>
            <a:r>
              <a:rPr lang="en-US" altLang="en-US" sz="2400" dirty="0">
                <a:cs typeface="Calibri" panose="020F0502020204030204" pitchFamily="34" charset="0"/>
              </a:rPr>
              <a:t>12 yr to &lt;18 yr of age</a:t>
            </a:r>
            <a:endParaRPr lang="en-US" altLang="en-US" sz="2400" dirty="0"/>
          </a:p>
          <a:p>
            <a:r>
              <a:rPr lang="en-GB" altLang="en-US" b="0" dirty="0">
                <a:solidFill>
                  <a:srgbClr val="000000"/>
                </a:solidFill>
              </a:rPr>
              <a:t>Stratified by lanadelumab use</a:t>
            </a:r>
          </a:p>
          <a:p>
            <a:pPr lvl="1"/>
            <a:r>
              <a:rPr kumimoji="0" lang="en-GB" altLang="en-US" sz="2400" b="0" i="0" u="none" strike="noStrike" kern="1200" cap="none" spc="0" normalizeH="0" baseline="0" noProof="0" dirty="0">
                <a:ln>
                  <a:noFill/>
                </a:ln>
                <a:solidFill>
                  <a:srgbClr val="000000"/>
                </a:solidFill>
                <a:effectLst/>
                <a:uLnTx/>
                <a:uFillTx/>
                <a:ea typeface="+mn-ea"/>
                <a:cs typeface="Arial" panose="020B0604020202020204" pitchFamily="34" charset="0"/>
              </a:rPr>
              <a:t>New: received &lt;4 doses </a:t>
            </a:r>
            <a:r>
              <a:rPr lang="en-GB" altLang="en-US" sz="2400" b="0" dirty="0">
                <a:solidFill>
                  <a:srgbClr val="000000"/>
                </a:solidFill>
                <a:cs typeface="Calibri" panose="020F0502020204030204" pitchFamily="34" charset="0"/>
              </a:rPr>
              <a:t>prior to enrollment (n = 13)</a:t>
            </a:r>
            <a:endParaRPr kumimoji="0" lang="en-GB" altLang="en-US" sz="2400" b="0" i="0" u="none" strike="noStrike" kern="1200" cap="none" spc="0" normalizeH="0" baseline="0" noProof="0" dirty="0">
              <a:ln>
                <a:noFill/>
              </a:ln>
              <a:solidFill>
                <a:srgbClr val="000000"/>
              </a:solidFill>
              <a:effectLst/>
              <a:uLnTx/>
              <a:uFillTx/>
              <a:ea typeface="+mn-ea"/>
              <a:cs typeface="Arial" panose="020B0604020202020204" pitchFamily="34" charset="0"/>
            </a:endParaRPr>
          </a:p>
          <a:p>
            <a:pPr lvl="1"/>
            <a:r>
              <a:rPr lang="en-GB" altLang="en-US" sz="2400" b="0" dirty="0">
                <a:solidFill>
                  <a:srgbClr val="000000"/>
                </a:solidFill>
              </a:rPr>
              <a:t>Prevalent: received </a:t>
            </a:r>
            <a:r>
              <a:rPr lang="en-GB" altLang="en-US" sz="2400" b="0" dirty="0">
                <a:solidFill>
                  <a:srgbClr val="000000"/>
                </a:solidFill>
                <a:cs typeface="Calibri" panose="020F0502020204030204" pitchFamily="34" charset="0"/>
              </a:rPr>
              <a:t>≥4 doses and last dose &lt;</a:t>
            </a:r>
            <a:r>
              <a:rPr lang="en-GB" altLang="en-US" sz="2400" dirty="0">
                <a:solidFill>
                  <a:srgbClr val="000000"/>
                </a:solidFill>
                <a:cs typeface="Calibri" panose="020F0502020204030204" pitchFamily="34" charset="0"/>
              </a:rPr>
              <a:t>70 days prior to enrollment (n = 7)</a:t>
            </a:r>
            <a:endParaRPr kumimoji="0" lang="en-GB" altLang="en-US" sz="2400" b="0" i="0" u="none" strike="noStrike" kern="1200" cap="none" spc="0" normalizeH="0" baseline="0" noProof="0" dirty="0">
              <a:ln>
                <a:noFill/>
              </a:ln>
              <a:solidFill>
                <a:srgbClr val="000000"/>
              </a:solidFill>
              <a:effectLst/>
              <a:uLnTx/>
              <a:uFillTx/>
              <a:ea typeface="+mn-ea"/>
              <a:cs typeface="Arial" panose="020B0604020202020204" pitchFamily="34" charset="0"/>
            </a:endParaRPr>
          </a:p>
          <a:p>
            <a:r>
              <a:rPr lang="en-US" altLang="en-US" dirty="0"/>
              <a:t>Endpoints</a:t>
            </a:r>
          </a:p>
          <a:p>
            <a:pPr lvl="1"/>
            <a:r>
              <a:rPr lang="en-US" altLang="en-US" sz="2400" dirty="0"/>
              <a:t>Efficacy: change in HAE attack rate per person-month</a:t>
            </a:r>
          </a:p>
          <a:p>
            <a:pPr lvl="1"/>
            <a:r>
              <a:rPr lang="en-US" altLang="en-US" sz="2400" dirty="0"/>
              <a:t>Safety: TEAEs, SAEs</a:t>
            </a:r>
          </a:p>
          <a:p>
            <a:endParaRPr lang="en-US" sz="3200" dirty="0"/>
          </a:p>
        </p:txBody>
      </p:sp>
    </p:spTree>
    <p:extLst>
      <p:ext uri="{BB962C8B-B14F-4D97-AF65-F5344CB8AC3E}">
        <p14:creationId xmlns:p14="http://schemas.microsoft.com/office/powerpoint/2010/main" val="6841510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D200ADA-7ACD-9180-02DE-8C058877BF5F}"/>
              </a:ext>
            </a:extLst>
          </p:cNvPr>
          <p:cNvSpPr>
            <a:spLocks noGrp="1"/>
          </p:cNvSpPr>
          <p:nvPr>
            <p:ph type="title"/>
          </p:nvPr>
        </p:nvSpPr>
        <p:spPr/>
        <p:txBody>
          <a:bodyPr/>
          <a:lstStyle/>
          <a:p>
            <a:r>
              <a:rPr lang="en-US" dirty="0"/>
              <a:t>Lanadelumab Efficacy in Adolescents:</a:t>
            </a:r>
            <a:br>
              <a:rPr lang="en-US" dirty="0"/>
            </a:br>
            <a:r>
              <a:rPr lang="en-US" dirty="0"/>
              <a:t>EMPOWER and ENABLE</a:t>
            </a:r>
          </a:p>
        </p:txBody>
      </p:sp>
      <p:sp>
        <p:nvSpPr>
          <p:cNvPr id="5" name="Text Box 11">
            <a:extLst>
              <a:ext uri="{FF2B5EF4-FFF2-40B4-BE49-F238E27FC236}">
                <a16:creationId xmlns:a16="http://schemas.microsoft.com/office/drawing/2014/main" id="{47FA8A16-8DA6-D3C4-916D-81E81D636BEE}"/>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Tachdjian. AAAAI 2024. Abstr 235.   </a:t>
            </a:r>
          </a:p>
        </p:txBody>
      </p:sp>
      <p:graphicFrame>
        <p:nvGraphicFramePr>
          <p:cNvPr id="6" name="Group 3">
            <a:extLst>
              <a:ext uri="{FF2B5EF4-FFF2-40B4-BE49-F238E27FC236}">
                <a16:creationId xmlns:a16="http://schemas.microsoft.com/office/drawing/2014/main" id="{7C50A857-7E7A-2549-E558-ADC5183E04AF}"/>
              </a:ext>
            </a:extLst>
          </p:cNvPr>
          <p:cNvGraphicFramePr>
            <a:graphicFrameLocks/>
          </p:cNvGraphicFramePr>
          <p:nvPr/>
        </p:nvGraphicFramePr>
        <p:xfrm>
          <a:off x="723900" y="1603375"/>
          <a:ext cx="10755313" cy="4206336"/>
        </p:xfrm>
        <a:graphic>
          <a:graphicData uri="http://schemas.openxmlformats.org/drawingml/2006/table">
            <a:tbl>
              <a:tblPr/>
              <a:tblGrid>
                <a:gridCol w="5526701">
                  <a:extLst>
                    <a:ext uri="{9D8B030D-6E8A-4147-A177-3AD203B41FA5}">
                      <a16:colId xmlns:a16="http://schemas.microsoft.com/office/drawing/2014/main" val="20000"/>
                    </a:ext>
                  </a:extLst>
                </a:gridCol>
                <a:gridCol w="2760055">
                  <a:extLst>
                    <a:ext uri="{9D8B030D-6E8A-4147-A177-3AD203B41FA5}">
                      <a16:colId xmlns:a16="http://schemas.microsoft.com/office/drawing/2014/main" val="1086067133"/>
                    </a:ext>
                  </a:extLst>
                </a:gridCol>
                <a:gridCol w="2468557">
                  <a:extLst>
                    <a:ext uri="{9D8B030D-6E8A-4147-A177-3AD203B41FA5}">
                      <a16:colId xmlns:a16="http://schemas.microsoft.com/office/drawing/2014/main" val="2352676520"/>
                    </a:ext>
                  </a:extLst>
                </a:gridCol>
              </a:tblGrid>
              <a:tr h="46301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HAE Attack 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New Users</a:t>
                      </a:r>
                    </a:p>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(n= 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15873"/>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Prevalent Users</a:t>
                      </a:r>
                    </a:p>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(n = 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823B"/>
                    </a:solidFill>
                  </a:tcPr>
                </a:tc>
                <a:extLst>
                  <a:ext uri="{0D108BD9-81ED-4DB2-BD59-A6C34878D82A}">
                    <a16:rowId xmlns:a16="http://schemas.microsoft.com/office/drawing/2014/main" val="2094832252"/>
                  </a:ext>
                </a:extLst>
              </a:tr>
              <a:tr h="277295">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Mean monthly HAE attack rate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0.61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77295">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Attack reduction, % (95% CI)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-63% (0.15-0.89)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246838448"/>
                  </a:ext>
                </a:extLst>
              </a:tr>
              <a:tr h="27729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Body part affected by HAE attack, n (%)</a:t>
                      </a:r>
                      <a:endParaRPr kumimoji="0" lang="en-US" sz="1600" b="0" i="0" u="none" strike="noStrike" cap="none" normalizeH="0" baseline="0" dirty="0">
                        <a:ln>
                          <a:noFill/>
                        </a:ln>
                        <a:solidFill>
                          <a:schemeClr val="bg2">
                            <a:lumMod val="10000"/>
                          </a:schemeClr>
                        </a:solidFill>
                        <a:effectLst/>
                        <a:latin typeface="+mn-lt"/>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mn-lt"/>
                        </a:rPr>
                        <a:t>Peripheral</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mn-lt"/>
                        </a:rPr>
                        <a:t>Upper airway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mn-lt"/>
                        </a:rPr>
                        <a:t>Abdomen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mn-lt"/>
                        </a:rPr>
                        <a:t>Missing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 (3.8)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(0.8)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 (4.5)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121 (91.0)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(13.6)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(13.6)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 (36.4)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 (36.4)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156647313"/>
                  </a:ext>
                </a:extLst>
              </a:tr>
              <a:tr h="27729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Attack severity, n (%)</a:t>
                      </a:r>
                      <a:endParaRPr kumimoji="0" lang="en-US" sz="1600" b="0" i="0" u="none" strike="noStrike" cap="none" normalizeH="0" baseline="0" dirty="0">
                        <a:ln>
                          <a:noFill/>
                        </a:ln>
                        <a:solidFill>
                          <a:schemeClr val="bg2">
                            <a:lumMod val="10000"/>
                          </a:schemeClr>
                        </a:solidFill>
                        <a:effectLst/>
                        <a:latin typeface="+mn-lt"/>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mn-lt"/>
                        </a:rPr>
                        <a:t>Mild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mn-lt"/>
                        </a:rPr>
                        <a:t>Moderate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mn-lt"/>
                        </a:rPr>
                        <a:t>Severe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mn-lt"/>
                        </a:rPr>
                        <a:t>Unknown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 (7.5)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94 (70.7)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29 (21.8)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(13.6)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 (22.7)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(13.6)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 (50.0)*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112536193"/>
                  </a:ext>
                </a:extLst>
              </a:tr>
              <a:tr h="27729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Received HAE treatment for attack, n (%)</a:t>
                      </a:r>
                      <a:endParaRPr kumimoji="0" lang="en-US" sz="1600" b="0" i="0" u="none" strike="noStrike" cap="none" normalizeH="0" baseline="0" dirty="0">
                        <a:ln>
                          <a:noFill/>
                        </a:ln>
                        <a:solidFill>
                          <a:schemeClr val="bg2">
                            <a:lumMod val="10000"/>
                          </a:schemeClr>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125 (94.0)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19 (86.4)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009279239"/>
                  </a:ext>
                </a:extLst>
              </a:tr>
            </a:tbl>
          </a:graphicData>
        </a:graphic>
      </p:graphicFrame>
      <p:sp>
        <p:nvSpPr>
          <p:cNvPr id="2" name="TextBox 1">
            <a:extLst>
              <a:ext uri="{FF2B5EF4-FFF2-40B4-BE49-F238E27FC236}">
                <a16:creationId xmlns:a16="http://schemas.microsoft.com/office/drawing/2014/main" id="{0ADA438A-A487-98C9-0A50-E253BBFE24D1}"/>
              </a:ext>
            </a:extLst>
          </p:cNvPr>
          <p:cNvSpPr txBox="1"/>
          <p:nvPr/>
        </p:nvSpPr>
        <p:spPr bwMode="auto">
          <a:xfrm>
            <a:off x="690447" y="5843164"/>
            <a:ext cx="85565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pPr>
            <a:r>
              <a:rPr kumimoji="0" lang="en-US" altLang="en-US" sz="1400" b="0"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rPr>
              <a:t>*14 HAE attacks in prevalent users occurred in 1 patient, 11 of which were reported as “unknown” in severity. </a:t>
            </a:r>
          </a:p>
        </p:txBody>
      </p:sp>
    </p:spTree>
    <p:extLst>
      <p:ext uri="{BB962C8B-B14F-4D97-AF65-F5344CB8AC3E}">
        <p14:creationId xmlns:p14="http://schemas.microsoft.com/office/powerpoint/2010/main" val="360791057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D200ADA-7ACD-9180-02DE-8C058877BF5F}"/>
              </a:ext>
            </a:extLst>
          </p:cNvPr>
          <p:cNvSpPr>
            <a:spLocks noGrp="1"/>
          </p:cNvSpPr>
          <p:nvPr>
            <p:ph type="title"/>
          </p:nvPr>
        </p:nvSpPr>
        <p:spPr/>
        <p:txBody>
          <a:bodyPr/>
          <a:lstStyle/>
          <a:p>
            <a:r>
              <a:rPr lang="en-US" dirty="0"/>
              <a:t>Lanadelumab Safety in Adolescents: </a:t>
            </a:r>
            <a:br>
              <a:rPr lang="en-US" dirty="0"/>
            </a:br>
            <a:r>
              <a:rPr lang="en-US" dirty="0"/>
              <a:t>EMPOWER and ENABLE</a:t>
            </a:r>
          </a:p>
        </p:txBody>
      </p:sp>
      <p:sp>
        <p:nvSpPr>
          <p:cNvPr id="4" name="Content Placeholder 3">
            <a:extLst>
              <a:ext uri="{FF2B5EF4-FFF2-40B4-BE49-F238E27FC236}">
                <a16:creationId xmlns:a16="http://schemas.microsoft.com/office/drawing/2014/main" id="{B4C1DE72-0FCA-05B8-F6E5-BA3E83564E04}"/>
              </a:ext>
            </a:extLst>
          </p:cNvPr>
          <p:cNvSpPr>
            <a:spLocks noGrp="1"/>
          </p:cNvSpPr>
          <p:nvPr>
            <p:ph idx="1"/>
          </p:nvPr>
        </p:nvSpPr>
        <p:spPr>
          <a:xfrm>
            <a:off x="604675" y="1568802"/>
            <a:ext cx="10877529" cy="1207851"/>
          </a:xfrm>
        </p:spPr>
        <p:txBody>
          <a:bodyPr/>
          <a:lstStyle/>
          <a:p>
            <a:r>
              <a:rPr lang="en-US" sz="2400" dirty="0"/>
              <a:t>14 patients experienced 41 TEAEs; none was reported as related to lanadelumab</a:t>
            </a:r>
          </a:p>
          <a:p>
            <a:r>
              <a:rPr lang="en-US" sz="2400" dirty="0"/>
              <a:t>No TEAE resulted in discontinuation of study or fatality </a:t>
            </a:r>
          </a:p>
        </p:txBody>
      </p:sp>
      <p:sp>
        <p:nvSpPr>
          <p:cNvPr id="5" name="Text Box 11">
            <a:extLst>
              <a:ext uri="{FF2B5EF4-FFF2-40B4-BE49-F238E27FC236}">
                <a16:creationId xmlns:a16="http://schemas.microsoft.com/office/drawing/2014/main" id="{47FA8A16-8DA6-D3C4-916D-81E81D636BEE}"/>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Tachdjian. AAAAI 2024. Abstr 235. </a:t>
            </a:r>
          </a:p>
        </p:txBody>
      </p:sp>
      <p:graphicFrame>
        <p:nvGraphicFramePr>
          <p:cNvPr id="6" name="Group 3">
            <a:extLst>
              <a:ext uri="{FF2B5EF4-FFF2-40B4-BE49-F238E27FC236}">
                <a16:creationId xmlns:a16="http://schemas.microsoft.com/office/drawing/2014/main" id="{7C50A857-7E7A-2549-E558-ADC5183E04AF}"/>
              </a:ext>
            </a:extLst>
          </p:cNvPr>
          <p:cNvGraphicFramePr>
            <a:graphicFrameLocks/>
          </p:cNvGraphicFramePr>
          <p:nvPr/>
        </p:nvGraphicFramePr>
        <p:xfrm>
          <a:off x="709796" y="2702430"/>
          <a:ext cx="10769416" cy="3261456"/>
        </p:xfrm>
        <a:graphic>
          <a:graphicData uri="http://schemas.openxmlformats.org/drawingml/2006/table">
            <a:tbl>
              <a:tblPr/>
              <a:tblGrid>
                <a:gridCol w="3838152">
                  <a:extLst>
                    <a:ext uri="{9D8B030D-6E8A-4147-A177-3AD203B41FA5}">
                      <a16:colId xmlns:a16="http://schemas.microsoft.com/office/drawing/2014/main" val="20000"/>
                    </a:ext>
                  </a:extLst>
                </a:gridCol>
                <a:gridCol w="1732816">
                  <a:extLst>
                    <a:ext uri="{9D8B030D-6E8A-4147-A177-3AD203B41FA5}">
                      <a16:colId xmlns:a16="http://schemas.microsoft.com/office/drawing/2014/main" val="1086067133"/>
                    </a:ext>
                  </a:extLst>
                </a:gridCol>
                <a:gridCol w="1732816">
                  <a:extLst>
                    <a:ext uri="{9D8B030D-6E8A-4147-A177-3AD203B41FA5}">
                      <a16:colId xmlns:a16="http://schemas.microsoft.com/office/drawing/2014/main" val="317473473"/>
                    </a:ext>
                  </a:extLst>
                </a:gridCol>
                <a:gridCol w="1732816">
                  <a:extLst>
                    <a:ext uri="{9D8B030D-6E8A-4147-A177-3AD203B41FA5}">
                      <a16:colId xmlns:a16="http://schemas.microsoft.com/office/drawing/2014/main" val="2352676520"/>
                    </a:ext>
                  </a:extLst>
                </a:gridCol>
                <a:gridCol w="1732816">
                  <a:extLst>
                    <a:ext uri="{9D8B030D-6E8A-4147-A177-3AD203B41FA5}">
                      <a16:colId xmlns:a16="http://schemas.microsoft.com/office/drawing/2014/main" val="1920678879"/>
                    </a:ext>
                  </a:extLst>
                </a:gridCol>
              </a:tblGrid>
              <a:tr h="463012">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TEAEs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New Users</a:t>
                      </a:r>
                    </a:p>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(n = 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15873"/>
                    </a:solidFill>
                  </a:tcPr>
                </a:tc>
                <a:tc hMerge="1">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endPar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15873"/>
                    </a:solidFill>
                  </a:tcPr>
                </a:tc>
                <a:tc gridSpan="2">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Prevalent Users</a:t>
                      </a:r>
                    </a:p>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(n = 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823B"/>
                    </a:solidFill>
                  </a:tcPr>
                </a:tc>
                <a:tc hMerge="1">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823B"/>
                    </a:solidFill>
                  </a:tcPr>
                </a:tc>
                <a:extLst>
                  <a:ext uri="{0D108BD9-81ED-4DB2-BD59-A6C34878D82A}">
                    <a16:rowId xmlns:a16="http://schemas.microsoft.com/office/drawing/2014/main" val="2094832252"/>
                  </a:ext>
                </a:extLst>
              </a:tr>
              <a:tr h="296037">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1" i="0" u="none" strike="noStrike" cap="none" normalizeH="0" baseline="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Patients,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15873"/>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Events, 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15873"/>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Patients,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823B"/>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Events, 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823B"/>
                    </a:solidFill>
                  </a:tcPr>
                </a:tc>
                <a:extLst>
                  <a:ext uri="{0D108BD9-81ED-4DB2-BD59-A6C34878D82A}">
                    <a16:rowId xmlns:a16="http://schemas.microsoft.com/office/drawing/2014/main" val="173619451"/>
                  </a:ext>
                </a:extLst>
              </a:tr>
              <a:tr h="277295">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Any TEAE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 (69.2)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 (71.4)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77295">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Any treatment-related TEAE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 (0.0)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 (0.0)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246838448"/>
                  </a:ext>
                </a:extLst>
              </a:tr>
              <a:tr h="277295">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Any serious TEAE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 (22.2)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 (0.0)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707153218"/>
                  </a:ext>
                </a:extLst>
              </a:tr>
              <a:tr h="27729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Severity of TEAEs</a:t>
                      </a:r>
                      <a:endParaRPr kumimoji="0" lang="en-US" sz="1800" b="0" i="0" u="none" strike="noStrike" cap="none" normalizeH="0" baseline="0" dirty="0">
                        <a:ln>
                          <a:noFill/>
                        </a:ln>
                        <a:solidFill>
                          <a:schemeClr val="bg2">
                            <a:lumMod val="10000"/>
                          </a:schemeClr>
                        </a:solidFill>
                        <a:effectLst/>
                        <a:latin typeface="+mn-lt"/>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mn-lt"/>
                        </a:rPr>
                        <a:t>Mild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mn-lt"/>
                        </a:rPr>
                        <a:t>Moderate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mn-lt"/>
                        </a:rPr>
                        <a:t>Severe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 (22.2)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 (44.4)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 (33.3)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 (80.0)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(20.0)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 (0.0)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345204293"/>
                  </a:ext>
                </a:extLst>
              </a:tr>
            </a:tbl>
          </a:graphicData>
        </a:graphic>
      </p:graphicFrame>
      <p:sp>
        <p:nvSpPr>
          <p:cNvPr id="2" name="TextBox 1">
            <a:extLst>
              <a:ext uri="{FF2B5EF4-FFF2-40B4-BE49-F238E27FC236}">
                <a16:creationId xmlns:a16="http://schemas.microsoft.com/office/drawing/2014/main" id="{4D63B5DB-1DDF-A756-1A20-9E4BDB18F8A4}"/>
              </a:ext>
            </a:extLst>
          </p:cNvPr>
          <p:cNvSpPr txBox="1"/>
          <p:nvPr/>
        </p:nvSpPr>
        <p:spPr bwMode="auto">
          <a:xfrm>
            <a:off x="690447" y="5988127"/>
            <a:ext cx="85565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pPr>
            <a:r>
              <a:rPr kumimoji="0" lang="en-US" altLang="en-US" sz="1400" b="0"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rPr>
              <a:t>*14 HAE attacks in prevalent users occurred in 1 patient, 11 of which were reported as “unknown” in severity. </a:t>
            </a:r>
          </a:p>
        </p:txBody>
      </p:sp>
    </p:spTree>
    <p:extLst>
      <p:ext uri="{BB962C8B-B14F-4D97-AF65-F5344CB8AC3E}">
        <p14:creationId xmlns:p14="http://schemas.microsoft.com/office/powerpoint/2010/main" val="138751651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3E55E1-A0B6-D279-B1E7-096A07050F3F}"/>
              </a:ext>
            </a:extLst>
          </p:cNvPr>
          <p:cNvSpPr>
            <a:spLocks noGrp="1"/>
          </p:cNvSpPr>
          <p:nvPr>
            <p:ph type="title"/>
          </p:nvPr>
        </p:nvSpPr>
        <p:spPr/>
        <p:txBody>
          <a:bodyPr/>
          <a:lstStyle/>
          <a:p>
            <a:r>
              <a:rPr lang="en-US" dirty="0"/>
              <a:t>Long-term Lanadelumab for HAE: Summary</a:t>
            </a:r>
          </a:p>
        </p:txBody>
      </p:sp>
      <p:sp>
        <p:nvSpPr>
          <p:cNvPr id="3" name="Content Placeholder 2">
            <a:extLst>
              <a:ext uri="{FF2B5EF4-FFF2-40B4-BE49-F238E27FC236}">
                <a16:creationId xmlns:a16="http://schemas.microsoft.com/office/drawing/2014/main" id="{395ABF15-CEE2-F0AF-F438-AC5CF35FD2B5}"/>
              </a:ext>
            </a:extLst>
          </p:cNvPr>
          <p:cNvSpPr>
            <a:spLocks noGrp="1"/>
          </p:cNvSpPr>
          <p:nvPr>
            <p:ph idx="1"/>
          </p:nvPr>
        </p:nvSpPr>
        <p:spPr/>
        <p:txBody>
          <a:bodyPr/>
          <a:lstStyle/>
          <a:p>
            <a:r>
              <a:rPr lang="en-US" dirty="0"/>
              <a:t>Safety and efficacy of long-term lanadelumab in ENABLE and EMPOWER consistent with prior studies </a:t>
            </a:r>
          </a:p>
          <a:p>
            <a:r>
              <a:rPr lang="en-US" dirty="0"/>
              <a:t>HAE attack rate significantly reduced </a:t>
            </a:r>
          </a:p>
          <a:p>
            <a:pPr lvl="1"/>
            <a:r>
              <a:rPr lang="en-US" dirty="0"/>
              <a:t>Reductions maintained during observation up to 36 mo after initiation </a:t>
            </a:r>
          </a:p>
          <a:p>
            <a:pPr lvl="1"/>
            <a:r>
              <a:rPr lang="en-US" dirty="0"/>
              <a:t>Efficacy observed in real-world pooled analysis of adolescents from ENABLE and EMPOWER</a:t>
            </a:r>
          </a:p>
          <a:p>
            <a:r>
              <a:rPr lang="en-US" dirty="0"/>
              <a:t>No TEAEs related to lanadelumab resulted in study discontinuation  </a:t>
            </a:r>
          </a:p>
          <a:p>
            <a:r>
              <a:rPr lang="en-US" dirty="0"/>
              <a:t>Limited sample size and diversity may impact result generalizability</a:t>
            </a:r>
          </a:p>
        </p:txBody>
      </p:sp>
      <p:sp>
        <p:nvSpPr>
          <p:cNvPr id="4" name="Text Box 11">
            <a:extLst>
              <a:ext uri="{FF2B5EF4-FFF2-40B4-BE49-F238E27FC236}">
                <a16:creationId xmlns:a16="http://schemas.microsoft.com/office/drawing/2014/main" id="{C62FF7BF-2669-41F4-E846-5924A8B94F73}"/>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None/>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Bernstein. AAAAI 2024. Abstr 749. Tachdjian. AAAAI 2024. Abstr 235.  </a:t>
            </a:r>
          </a:p>
        </p:txBody>
      </p:sp>
    </p:spTree>
    <p:extLst>
      <p:ext uri="{BB962C8B-B14F-4D97-AF65-F5344CB8AC3E}">
        <p14:creationId xmlns:p14="http://schemas.microsoft.com/office/powerpoint/2010/main" val="143528896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D200ADA-7ACD-9180-02DE-8C058877BF5F}"/>
              </a:ext>
            </a:extLst>
          </p:cNvPr>
          <p:cNvSpPr>
            <a:spLocks noGrp="1"/>
          </p:cNvSpPr>
          <p:nvPr>
            <p:ph type="title"/>
          </p:nvPr>
        </p:nvSpPr>
        <p:spPr/>
        <p:txBody>
          <a:bodyPr/>
          <a:lstStyle/>
          <a:p>
            <a:r>
              <a:rPr lang="en-US" dirty="0"/>
              <a:t>KONFIDENT: Oral Sebetralstat vs Placebo</a:t>
            </a:r>
            <a:br>
              <a:rPr lang="en-US" dirty="0"/>
            </a:br>
            <a:r>
              <a:rPr lang="en-US" dirty="0"/>
              <a:t>for On-Demand Treatment of HAE Attacks</a:t>
            </a:r>
          </a:p>
        </p:txBody>
      </p:sp>
      <p:sp>
        <p:nvSpPr>
          <p:cNvPr id="4" name="Content Placeholder 3">
            <a:extLst>
              <a:ext uri="{FF2B5EF4-FFF2-40B4-BE49-F238E27FC236}">
                <a16:creationId xmlns:a16="http://schemas.microsoft.com/office/drawing/2014/main" id="{B4C1DE72-0FCA-05B8-F6E5-BA3E83564E04}"/>
              </a:ext>
            </a:extLst>
          </p:cNvPr>
          <p:cNvSpPr>
            <a:spLocks noGrp="1"/>
          </p:cNvSpPr>
          <p:nvPr>
            <p:ph idx="1"/>
          </p:nvPr>
        </p:nvSpPr>
        <p:spPr/>
        <p:txBody>
          <a:bodyPr/>
          <a:lstStyle/>
          <a:p>
            <a:r>
              <a:rPr lang="en-US" sz="2000" dirty="0"/>
              <a:t>Multicenter, double blind, placebo-controlled phase III trial to assess efficacy and safety</a:t>
            </a:r>
            <a:br>
              <a:rPr lang="en-US" sz="2000" dirty="0"/>
            </a:br>
            <a:r>
              <a:rPr lang="en-US" sz="2000" dirty="0"/>
              <a:t>of self-administered SEB after recognizing start of HAE attack in any body location </a:t>
            </a:r>
          </a:p>
        </p:txBody>
      </p:sp>
      <p:sp>
        <p:nvSpPr>
          <p:cNvPr id="5" name="Text Box 11">
            <a:extLst>
              <a:ext uri="{FF2B5EF4-FFF2-40B4-BE49-F238E27FC236}">
                <a16:creationId xmlns:a16="http://schemas.microsoft.com/office/drawing/2014/main" id="{47FA8A16-8DA6-D3C4-916D-81E81D636BEE}"/>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Riedl. AAAAI 2024. Abstr L45. </a:t>
            </a:r>
          </a:p>
        </p:txBody>
      </p:sp>
      <p:sp>
        <p:nvSpPr>
          <p:cNvPr id="2" name="Text Box 23">
            <a:extLst>
              <a:ext uri="{FF2B5EF4-FFF2-40B4-BE49-F238E27FC236}">
                <a16:creationId xmlns:a16="http://schemas.microsoft.com/office/drawing/2014/main" id="{2C7CDE2A-1350-F829-6C66-607A3009FD5E}"/>
              </a:ext>
            </a:extLst>
          </p:cNvPr>
          <p:cNvSpPr txBox="1">
            <a:spLocks noChangeArrowheads="1"/>
          </p:cNvSpPr>
          <p:nvPr/>
        </p:nvSpPr>
        <p:spPr bwMode="auto">
          <a:xfrm>
            <a:off x="223025" y="3145534"/>
            <a:ext cx="2527113"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Adults and adolescents with confirmed HAE-C1-INH (type 1 or 2); ≥2 reported HAE-C1-INH attacks in past 3 mo; </a:t>
            </a: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access to and ability to use conventional </a:t>
            </a:r>
            <a:b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on-demand treatment required</a:t>
            </a:r>
            <a:endPar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136)</a:t>
            </a:r>
          </a:p>
        </p:txBody>
      </p:sp>
      <p:sp>
        <p:nvSpPr>
          <p:cNvPr id="6" name="Rectangle 24">
            <a:extLst>
              <a:ext uri="{FF2B5EF4-FFF2-40B4-BE49-F238E27FC236}">
                <a16:creationId xmlns:a16="http://schemas.microsoft.com/office/drawing/2014/main" id="{1DAD2D9F-1567-8821-510F-3A3544455A0B}"/>
              </a:ext>
            </a:extLst>
          </p:cNvPr>
          <p:cNvSpPr>
            <a:spLocks noChangeArrowheads="1"/>
          </p:cNvSpPr>
          <p:nvPr/>
        </p:nvSpPr>
        <p:spPr bwMode="auto">
          <a:xfrm>
            <a:off x="4034943" y="2662658"/>
            <a:ext cx="1077128" cy="492893"/>
          </a:xfrm>
          <a:prstGeom prst="rect">
            <a:avLst/>
          </a:prstGeom>
          <a:solidFill>
            <a:schemeClr val="accent1"/>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SEB 300 mg</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1-2 doses</a:t>
            </a:r>
          </a:p>
        </p:txBody>
      </p:sp>
      <p:sp>
        <p:nvSpPr>
          <p:cNvPr id="7" name="Rectangle 25">
            <a:extLst>
              <a:ext uri="{FF2B5EF4-FFF2-40B4-BE49-F238E27FC236}">
                <a16:creationId xmlns:a16="http://schemas.microsoft.com/office/drawing/2014/main" id="{34764B0A-D9C7-FEEC-C7E0-1A4F9EB9CC11}"/>
              </a:ext>
            </a:extLst>
          </p:cNvPr>
          <p:cNvSpPr>
            <a:spLocks noChangeArrowheads="1"/>
          </p:cNvSpPr>
          <p:nvPr/>
        </p:nvSpPr>
        <p:spPr bwMode="auto">
          <a:xfrm>
            <a:off x="4021039" y="5070873"/>
            <a:ext cx="1104937" cy="489074"/>
          </a:xfrm>
          <a:prstGeom prst="rect">
            <a:avLst/>
          </a:prstGeom>
          <a:solidFill>
            <a:schemeClr val="accent3"/>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PBO</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1-2 doses</a:t>
            </a:r>
          </a:p>
        </p:txBody>
      </p:sp>
      <p:sp>
        <p:nvSpPr>
          <p:cNvPr id="10" name="Rectangle 28">
            <a:extLst>
              <a:ext uri="{FF2B5EF4-FFF2-40B4-BE49-F238E27FC236}">
                <a16:creationId xmlns:a16="http://schemas.microsoft.com/office/drawing/2014/main" id="{1DC24900-39CB-FF30-9B17-1A5990C2B6C0}"/>
              </a:ext>
            </a:extLst>
          </p:cNvPr>
          <p:cNvSpPr>
            <a:spLocks noChangeArrowheads="1"/>
          </p:cNvSpPr>
          <p:nvPr/>
        </p:nvSpPr>
        <p:spPr bwMode="auto">
          <a:xfrm>
            <a:off x="4029358" y="3858585"/>
            <a:ext cx="1088298" cy="499315"/>
          </a:xfrm>
          <a:prstGeom prst="rect">
            <a:avLst/>
          </a:prstGeom>
          <a:solidFill>
            <a:schemeClr val="accent2"/>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SEB 600 mg</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1-2 doses</a:t>
            </a:r>
          </a:p>
        </p:txBody>
      </p:sp>
      <p:sp>
        <p:nvSpPr>
          <p:cNvPr id="13" name="Text Box 31">
            <a:extLst>
              <a:ext uri="{FF2B5EF4-FFF2-40B4-BE49-F238E27FC236}">
                <a16:creationId xmlns:a16="http://schemas.microsoft.com/office/drawing/2014/main" id="{D5BE0246-2565-612A-274B-2F6E457DA57B}"/>
              </a:ext>
            </a:extLst>
          </p:cNvPr>
          <p:cNvSpPr txBox="1">
            <a:spLocks noChangeArrowheads="1"/>
          </p:cNvSpPr>
          <p:nvPr/>
        </p:nvSpPr>
        <p:spPr bwMode="auto">
          <a:xfrm>
            <a:off x="8542339" y="2300594"/>
            <a:ext cx="3205163" cy="3787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
              <a:tabLst/>
              <a:defRPr/>
            </a:pPr>
            <a:r>
              <a:rPr kumimoji="0" lang="en-US" alt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Primary endpoint:</a:t>
            </a:r>
            <a:br>
              <a:rPr kumimoji="0" lang="en-US" alt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alt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time to start of symptom relief (defined as ≥ “a little better” on PGI-C) scale for ≥2 time points in a row within 12 hr after first </a:t>
            </a:r>
            <a:br>
              <a:rPr kumimoji="0" lang="en-US" alt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alt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SEB dose</a:t>
            </a: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
              <a:tabLst/>
              <a:defRPr/>
            </a:pPr>
            <a:r>
              <a:rPr kumimoji="0" lang="en-US" altLang="en-US" sz="20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Secondary endpoints: </a:t>
            </a:r>
            <a:r>
              <a:rPr kumimoji="0" lang="en-US" alt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time to reduction in attack severity; time to complete attack resolution; safety</a:t>
            </a:r>
          </a:p>
        </p:txBody>
      </p:sp>
      <p:sp>
        <p:nvSpPr>
          <p:cNvPr id="17" name="TextBox 16">
            <a:extLst>
              <a:ext uri="{FF2B5EF4-FFF2-40B4-BE49-F238E27FC236}">
                <a16:creationId xmlns:a16="http://schemas.microsoft.com/office/drawing/2014/main" id="{C7861D22-DC8B-F0BA-7882-12570DA71592}"/>
              </a:ext>
            </a:extLst>
          </p:cNvPr>
          <p:cNvSpPr txBox="1"/>
          <p:nvPr/>
        </p:nvSpPr>
        <p:spPr bwMode="auto">
          <a:xfrm>
            <a:off x="3975234" y="2307861"/>
            <a:ext cx="122693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Attack 1 Tx</a:t>
            </a:r>
          </a:p>
        </p:txBody>
      </p:sp>
      <p:sp>
        <p:nvSpPr>
          <p:cNvPr id="18" name="Rectangle 24">
            <a:extLst>
              <a:ext uri="{FF2B5EF4-FFF2-40B4-BE49-F238E27FC236}">
                <a16:creationId xmlns:a16="http://schemas.microsoft.com/office/drawing/2014/main" id="{BF976ACB-492E-EA44-E1AF-220C9C5E6053}"/>
              </a:ext>
            </a:extLst>
          </p:cNvPr>
          <p:cNvSpPr>
            <a:spLocks noChangeArrowheads="1"/>
          </p:cNvSpPr>
          <p:nvPr/>
        </p:nvSpPr>
        <p:spPr bwMode="auto">
          <a:xfrm>
            <a:off x="4034943" y="3274464"/>
            <a:ext cx="1077128" cy="490080"/>
          </a:xfrm>
          <a:prstGeom prst="rect">
            <a:avLst/>
          </a:prstGeom>
          <a:solidFill>
            <a:schemeClr val="accent1"/>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SEB 300 mg</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1-2 doses</a:t>
            </a:r>
          </a:p>
        </p:txBody>
      </p:sp>
      <p:sp>
        <p:nvSpPr>
          <p:cNvPr id="19" name="Rectangle 28">
            <a:extLst>
              <a:ext uri="{FF2B5EF4-FFF2-40B4-BE49-F238E27FC236}">
                <a16:creationId xmlns:a16="http://schemas.microsoft.com/office/drawing/2014/main" id="{E1EFE57E-2E2B-FF18-ABB4-815CFE37C951}"/>
              </a:ext>
            </a:extLst>
          </p:cNvPr>
          <p:cNvSpPr>
            <a:spLocks noChangeArrowheads="1"/>
          </p:cNvSpPr>
          <p:nvPr/>
        </p:nvSpPr>
        <p:spPr bwMode="auto">
          <a:xfrm>
            <a:off x="4034943" y="4465871"/>
            <a:ext cx="1077128" cy="479242"/>
          </a:xfrm>
          <a:prstGeom prst="rect">
            <a:avLst/>
          </a:prstGeom>
          <a:solidFill>
            <a:schemeClr val="accent2"/>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SEB 600 mg</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1-2 doses</a:t>
            </a:r>
          </a:p>
        </p:txBody>
      </p:sp>
      <p:sp>
        <p:nvSpPr>
          <p:cNvPr id="20" name="Rectangle 25">
            <a:extLst>
              <a:ext uri="{FF2B5EF4-FFF2-40B4-BE49-F238E27FC236}">
                <a16:creationId xmlns:a16="http://schemas.microsoft.com/office/drawing/2014/main" id="{0C1B8912-9536-97AD-0A67-7AAD1E5E4EE1}"/>
              </a:ext>
            </a:extLst>
          </p:cNvPr>
          <p:cNvSpPr>
            <a:spLocks noChangeArrowheads="1"/>
          </p:cNvSpPr>
          <p:nvPr/>
        </p:nvSpPr>
        <p:spPr bwMode="auto">
          <a:xfrm>
            <a:off x="4018661" y="5675876"/>
            <a:ext cx="1109692" cy="503449"/>
          </a:xfrm>
          <a:prstGeom prst="rect">
            <a:avLst/>
          </a:prstGeom>
          <a:solidFill>
            <a:schemeClr val="accent3"/>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PBO</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1-2 doses</a:t>
            </a:r>
          </a:p>
        </p:txBody>
      </p:sp>
      <p:sp>
        <p:nvSpPr>
          <p:cNvPr id="21" name="Rectangle 28">
            <a:extLst>
              <a:ext uri="{FF2B5EF4-FFF2-40B4-BE49-F238E27FC236}">
                <a16:creationId xmlns:a16="http://schemas.microsoft.com/office/drawing/2014/main" id="{9A5342BD-FB72-ECBD-7C27-6802C5B0E314}"/>
              </a:ext>
            </a:extLst>
          </p:cNvPr>
          <p:cNvSpPr>
            <a:spLocks noChangeArrowheads="1"/>
          </p:cNvSpPr>
          <p:nvPr/>
        </p:nvSpPr>
        <p:spPr bwMode="auto">
          <a:xfrm>
            <a:off x="5519625" y="2662658"/>
            <a:ext cx="1196547" cy="497098"/>
          </a:xfrm>
          <a:prstGeom prst="rect">
            <a:avLst/>
          </a:prstGeom>
          <a:solidFill>
            <a:schemeClr val="accent2"/>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SEB 600 mg</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1-2 doses</a:t>
            </a:r>
          </a:p>
        </p:txBody>
      </p:sp>
      <p:sp>
        <p:nvSpPr>
          <p:cNvPr id="22" name="Rectangle 25">
            <a:extLst>
              <a:ext uri="{FF2B5EF4-FFF2-40B4-BE49-F238E27FC236}">
                <a16:creationId xmlns:a16="http://schemas.microsoft.com/office/drawing/2014/main" id="{470EEF28-DA12-8F47-558B-6259893432B2}"/>
              </a:ext>
            </a:extLst>
          </p:cNvPr>
          <p:cNvSpPr>
            <a:spLocks noChangeArrowheads="1"/>
          </p:cNvSpPr>
          <p:nvPr/>
        </p:nvSpPr>
        <p:spPr bwMode="auto">
          <a:xfrm>
            <a:off x="5521049" y="3274464"/>
            <a:ext cx="1193699" cy="472153"/>
          </a:xfrm>
          <a:prstGeom prst="rect">
            <a:avLst/>
          </a:prstGeom>
          <a:solidFill>
            <a:schemeClr val="accent3"/>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PBO</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1-2 doses</a:t>
            </a:r>
          </a:p>
        </p:txBody>
      </p:sp>
      <p:sp>
        <p:nvSpPr>
          <p:cNvPr id="23" name="Rectangle 24">
            <a:extLst>
              <a:ext uri="{FF2B5EF4-FFF2-40B4-BE49-F238E27FC236}">
                <a16:creationId xmlns:a16="http://schemas.microsoft.com/office/drawing/2014/main" id="{A6282CF8-6356-4BB3-8323-C14F90ADB98E}"/>
              </a:ext>
            </a:extLst>
          </p:cNvPr>
          <p:cNvSpPr>
            <a:spLocks noChangeArrowheads="1"/>
          </p:cNvSpPr>
          <p:nvPr/>
        </p:nvSpPr>
        <p:spPr bwMode="auto">
          <a:xfrm>
            <a:off x="5521049" y="3858585"/>
            <a:ext cx="1193698" cy="490080"/>
          </a:xfrm>
          <a:prstGeom prst="rect">
            <a:avLst/>
          </a:prstGeom>
          <a:solidFill>
            <a:schemeClr val="accent1"/>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SEB 300 mg</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1-2 doses</a:t>
            </a:r>
          </a:p>
        </p:txBody>
      </p:sp>
      <p:sp>
        <p:nvSpPr>
          <p:cNvPr id="24" name="Rectangle 25">
            <a:extLst>
              <a:ext uri="{FF2B5EF4-FFF2-40B4-BE49-F238E27FC236}">
                <a16:creationId xmlns:a16="http://schemas.microsoft.com/office/drawing/2014/main" id="{80A21F37-A39B-17ED-4555-0A53A8302EF3}"/>
              </a:ext>
            </a:extLst>
          </p:cNvPr>
          <p:cNvSpPr>
            <a:spLocks noChangeArrowheads="1"/>
          </p:cNvSpPr>
          <p:nvPr/>
        </p:nvSpPr>
        <p:spPr bwMode="auto">
          <a:xfrm>
            <a:off x="5521049" y="4465871"/>
            <a:ext cx="1193699" cy="472153"/>
          </a:xfrm>
          <a:prstGeom prst="rect">
            <a:avLst/>
          </a:prstGeom>
          <a:solidFill>
            <a:schemeClr val="accent3"/>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PBO</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1-2 doses</a:t>
            </a:r>
          </a:p>
        </p:txBody>
      </p:sp>
      <p:sp>
        <p:nvSpPr>
          <p:cNvPr id="25" name="Rectangle 24">
            <a:extLst>
              <a:ext uri="{FF2B5EF4-FFF2-40B4-BE49-F238E27FC236}">
                <a16:creationId xmlns:a16="http://schemas.microsoft.com/office/drawing/2014/main" id="{6FC0C3BD-38C0-5CEB-B386-868CEA41520F}"/>
              </a:ext>
            </a:extLst>
          </p:cNvPr>
          <p:cNvSpPr>
            <a:spLocks noChangeArrowheads="1"/>
          </p:cNvSpPr>
          <p:nvPr/>
        </p:nvSpPr>
        <p:spPr bwMode="auto">
          <a:xfrm>
            <a:off x="5521049" y="5070873"/>
            <a:ext cx="1193698" cy="490080"/>
          </a:xfrm>
          <a:prstGeom prst="rect">
            <a:avLst/>
          </a:prstGeom>
          <a:solidFill>
            <a:schemeClr val="accent1"/>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SEB 300 mg</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1-2 doses</a:t>
            </a:r>
          </a:p>
        </p:txBody>
      </p:sp>
      <p:sp>
        <p:nvSpPr>
          <p:cNvPr id="26" name="Rectangle 28">
            <a:extLst>
              <a:ext uri="{FF2B5EF4-FFF2-40B4-BE49-F238E27FC236}">
                <a16:creationId xmlns:a16="http://schemas.microsoft.com/office/drawing/2014/main" id="{2224B7C5-FE19-F6FE-BA0D-302094A27068}"/>
              </a:ext>
            </a:extLst>
          </p:cNvPr>
          <p:cNvSpPr>
            <a:spLocks noChangeArrowheads="1"/>
          </p:cNvSpPr>
          <p:nvPr/>
        </p:nvSpPr>
        <p:spPr bwMode="auto">
          <a:xfrm>
            <a:off x="5519625" y="5682227"/>
            <a:ext cx="1196547" cy="497098"/>
          </a:xfrm>
          <a:prstGeom prst="rect">
            <a:avLst/>
          </a:prstGeom>
          <a:solidFill>
            <a:schemeClr val="accent2"/>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SEB 600 mg</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1-2 doses</a:t>
            </a:r>
          </a:p>
        </p:txBody>
      </p:sp>
      <p:sp>
        <p:nvSpPr>
          <p:cNvPr id="27" name="Rectangle 25">
            <a:extLst>
              <a:ext uri="{FF2B5EF4-FFF2-40B4-BE49-F238E27FC236}">
                <a16:creationId xmlns:a16="http://schemas.microsoft.com/office/drawing/2014/main" id="{6834ED99-250F-B7D9-9E9E-2425F6907B84}"/>
              </a:ext>
            </a:extLst>
          </p:cNvPr>
          <p:cNvSpPr>
            <a:spLocks noChangeArrowheads="1"/>
          </p:cNvSpPr>
          <p:nvPr/>
        </p:nvSpPr>
        <p:spPr bwMode="auto">
          <a:xfrm>
            <a:off x="7062697" y="2662658"/>
            <a:ext cx="1193699" cy="497098"/>
          </a:xfrm>
          <a:prstGeom prst="rect">
            <a:avLst/>
          </a:prstGeom>
          <a:solidFill>
            <a:schemeClr val="accent3"/>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PBO</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1-2 doses</a:t>
            </a:r>
          </a:p>
        </p:txBody>
      </p:sp>
      <p:sp>
        <p:nvSpPr>
          <p:cNvPr id="28" name="Rectangle 25">
            <a:extLst>
              <a:ext uri="{FF2B5EF4-FFF2-40B4-BE49-F238E27FC236}">
                <a16:creationId xmlns:a16="http://schemas.microsoft.com/office/drawing/2014/main" id="{B0AB49BF-3DA6-B787-BFFB-EE940D0C0DBC}"/>
              </a:ext>
            </a:extLst>
          </p:cNvPr>
          <p:cNvSpPr>
            <a:spLocks noChangeArrowheads="1"/>
          </p:cNvSpPr>
          <p:nvPr/>
        </p:nvSpPr>
        <p:spPr bwMode="auto">
          <a:xfrm>
            <a:off x="7062697" y="3858585"/>
            <a:ext cx="1193699" cy="503449"/>
          </a:xfrm>
          <a:prstGeom prst="rect">
            <a:avLst/>
          </a:prstGeom>
          <a:solidFill>
            <a:schemeClr val="accent3"/>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PBO</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1-2 doses</a:t>
            </a:r>
          </a:p>
        </p:txBody>
      </p:sp>
      <p:sp>
        <p:nvSpPr>
          <p:cNvPr id="29" name="Rectangle 28">
            <a:extLst>
              <a:ext uri="{FF2B5EF4-FFF2-40B4-BE49-F238E27FC236}">
                <a16:creationId xmlns:a16="http://schemas.microsoft.com/office/drawing/2014/main" id="{AFAC591F-6165-402C-D471-74CCD910C0DC}"/>
              </a:ext>
            </a:extLst>
          </p:cNvPr>
          <p:cNvSpPr>
            <a:spLocks noChangeArrowheads="1"/>
          </p:cNvSpPr>
          <p:nvPr/>
        </p:nvSpPr>
        <p:spPr bwMode="auto">
          <a:xfrm>
            <a:off x="7061273" y="3274464"/>
            <a:ext cx="1196547" cy="497098"/>
          </a:xfrm>
          <a:prstGeom prst="rect">
            <a:avLst/>
          </a:prstGeom>
          <a:solidFill>
            <a:schemeClr val="accent2"/>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SEB 600 mg</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1-2 doses</a:t>
            </a:r>
          </a:p>
        </p:txBody>
      </p:sp>
      <p:sp>
        <p:nvSpPr>
          <p:cNvPr id="30" name="Rectangle 28">
            <a:extLst>
              <a:ext uri="{FF2B5EF4-FFF2-40B4-BE49-F238E27FC236}">
                <a16:creationId xmlns:a16="http://schemas.microsoft.com/office/drawing/2014/main" id="{ABDFAC05-8A79-0170-F2DA-A4265469C57F}"/>
              </a:ext>
            </a:extLst>
          </p:cNvPr>
          <p:cNvSpPr>
            <a:spLocks noChangeArrowheads="1"/>
          </p:cNvSpPr>
          <p:nvPr/>
        </p:nvSpPr>
        <p:spPr bwMode="auto">
          <a:xfrm>
            <a:off x="7061273" y="5070873"/>
            <a:ext cx="1196547" cy="497098"/>
          </a:xfrm>
          <a:prstGeom prst="rect">
            <a:avLst/>
          </a:prstGeom>
          <a:solidFill>
            <a:schemeClr val="accent2"/>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SEB 600 mg</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1-2 doses</a:t>
            </a:r>
          </a:p>
        </p:txBody>
      </p:sp>
      <p:sp>
        <p:nvSpPr>
          <p:cNvPr id="31" name="Rectangle 24">
            <a:extLst>
              <a:ext uri="{FF2B5EF4-FFF2-40B4-BE49-F238E27FC236}">
                <a16:creationId xmlns:a16="http://schemas.microsoft.com/office/drawing/2014/main" id="{CE71E134-66BD-8A4F-2F13-B9E905742B3B}"/>
              </a:ext>
            </a:extLst>
          </p:cNvPr>
          <p:cNvSpPr>
            <a:spLocks noChangeArrowheads="1"/>
          </p:cNvSpPr>
          <p:nvPr/>
        </p:nvSpPr>
        <p:spPr bwMode="auto">
          <a:xfrm>
            <a:off x="7061273" y="4465871"/>
            <a:ext cx="1196546" cy="503449"/>
          </a:xfrm>
          <a:prstGeom prst="rect">
            <a:avLst/>
          </a:prstGeom>
          <a:solidFill>
            <a:schemeClr val="accent1"/>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SEB 300 mg</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1-2 doses</a:t>
            </a:r>
          </a:p>
        </p:txBody>
      </p:sp>
      <p:sp>
        <p:nvSpPr>
          <p:cNvPr id="32" name="Rectangle 24">
            <a:extLst>
              <a:ext uri="{FF2B5EF4-FFF2-40B4-BE49-F238E27FC236}">
                <a16:creationId xmlns:a16="http://schemas.microsoft.com/office/drawing/2014/main" id="{C1EF6323-7D35-BA0C-E8CD-36D6196494D7}"/>
              </a:ext>
            </a:extLst>
          </p:cNvPr>
          <p:cNvSpPr>
            <a:spLocks noChangeArrowheads="1"/>
          </p:cNvSpPr>
          <p:nvPr/>
        </p:nvSpPr>
        <p:spPr bwMode="auto">
          <a:xfrm>
            <a:off x="7061273" y="5682225"/>
            <a:ext cx="1196546" cy="497100"/>
          </a:xfrm>
          <a:prstGeom prst="rect">
            <a:avLst/>
          </a:prstGeom>
          <a:solidFill>
            <a:schemeClr val="accent1"/>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SEB 300 mg</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1-2 doses</a:t>
            </a:r>
          </a:p>
        </p:txBody>
      </p:sp>
      <p:sp>
        <p:nvSpPr>
          <p:cNvPr id="33" name="TextBox 32">
            <a:extLst>
              <a:ext uri="{FF2B5EF4-FFF2-40B4-BE49-F238E27FC236}">
                <a16:creationId xmlns:a16="http://schemas.microsoft.com/office/drawing/2014/main" id="{ABEA916C-464D-5685-8104-E96C9843E2BF}"/>
              </a:ext>
            </a:extLst>
          </p:cNvPr>
          <p:cNvSpPr txBox="1"/>
          <p:nvPr/>
        </p:nvSpPr>
        <p:spPr bwMode="auto">
          <a:xfrm>
            <a:off x="5519625" y="2295540"/>
            <a:ext cx="122693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Attack 2 Tx</a:t>
            </a:r>
          </a:p>
        </p:txBody>
      </p:sp>
      <p:sp>
        <p:nvSpPr>
          <p:cNvPr id="34" name="TextBox 33">
            <a:extLst>
              <a:ext uri="{FF2B5EF4-FFF2-40B4-BE49-F238E27FC236}">
                <a16:creationId xmlns:a16="http://schemas.microsoft.com/office/drawing/2014/main" id="{B974BA49-F0A3-953E-4114-CB4C4CD2E902}"/>
              </a:ext>
            </a:extLst>
          </p:cNvPr>
          <p:cNvSpPr txBox="1"/>
          <p:nvPr/>
        </p:nvSpPr>
        <p:spPr bwMode="auto">
          <a:xfrm>
            <a:off x="7061273" y="2281442"/>
            <a:ext cx="122693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Attack 3 Tx</a:t>
            </a:r>
          </a:p>
        </p:txBody>
      </p:sp>
      <p:cxnSp>
        <p:nvCxnSpPr>
          <p:cNvPr id="47" name="Straight Connector 46">
            <a:extLst>
              <a:ext uri="{FF2B5EF4-FFF2-40B4-BE49-F238E27FC236}">
                <a16:creationId xmlns:a16="http://schemas.microsoft.com/office/drawing/2014/main" id="{A3610FA2-E74C-D5D8-6E32-A357ADCFAAB1}"/>
              </a:ext>
            </a:extLst>
          </p:cNvPr>
          <p:cNvCxnSpPr>
            <a:cxnSpLocks/>
          </p:cNvCxnSpPr>
          <p:nvPr/>
        </p:nvCxnSpPr>
        <p:spPr bwMode="auto">
          <a:xfrm>
            <a:off x="2758807" y="4424087"/>
            <a:ext cx="930413" cy="10320"/>
          </a:xfrm>
          <a:prstGeom prst="line">
            <a:avLst/>
          </a:prstGeom>
          <a:noFill/>
          <a:ln w="28575" cap="flat" cmpd="sng" algn="ctr">
            <a:solidFill>
              <a:schemeClr val="bg1"/>
            </a:solidFill>
            <a:prstDash val="solid"/>
            <a:round/>
            <a:headEnd type="none" w="med" len="med"/>
            <a:tailEnd type="none" w="med" len="med"/>
          </a:ln>
          <a:effectLst/>
        </p:spPr>
      </p:cxnSp>
      <p:sp>
        <p:nvSpPr>
          <p:cNvPr id="50" name="TextBox 49">
            <a:extLst>
              <a:ext uri="{FF2B5EF4-FFF2-40B4-BE49-F238E27FC236}">
                <a16:creationId xmlns:a16="http://schemas.microsoft.com/office/drawing/2014/main" id="{835C882F-3C7A-6EB3-3DA2-1BBE588BC6EF}"/>
              </a:ext>
            </a:extLst>
          </p:cNvPr>
          <p:cNvSpPr txBox="1"/>
          <p:nvPr/>
        </p:nvSpPr>
        <p:spPr bwMode="auto">
          <a:xfrm>
            <a:off x="2733599" y="3879476"/>
            <a:ext cx="95032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Randomized</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1:1:1:1:1:1</a:t>
            </a:r>
          </a:p>
        </p:txBody>
      </p:sp>
      <p:grpSp>
        <p:nvGrpSpPr>
          <p:cNvPr id="43" name="Group 42">
            <a:extLst>
              <a:ext uri="{FF2B5EF4-FFF2-40B4-BE49-F238E27FC236}">
                <a16:creationId xmlns:a16="http://schemas.microsoft.com/office/drawing/2014/main" id="{701C67A9-E847-6698-3218-9D645A99F2EC}"/>
              </a:ext>
            </a:extLst>
          </p:cNvPr>
          <p:cNvGrpSpPr/>
          <p:nvPr/>
        </p:nvGrpSpPr>
        <p:grpSpPr>
          <a:xfrm>
            <a:off x="6740923" y="2922774"/>
            <a:ext cx="290093" cy="3012946"/>
            <a:chOff x="8146838" y="2922774"/>
            <a:chExt cx="395501" cy="3012946"/>
          </a:xfrm>
        </p:grpSpPr>
        <p:cxnSp>
          <p:nvCxnSpPr>
            <p:cNvPr id="12" name="Straight Arrow Connector 11">
              <a:extLst>
                <a:ext uri="{FF2B5EF4-FFF2-40B4-BE49-F238E27FC236}">
                  <a16:creationId xmlns:a16="http://schemas.microsoft.com/office/drawing/2014/main" id="{6D613AA1-CF29-1149-C254-D4BD83619E76}"/>
                </a:ext>
              </a:extLst>
            </p:cNvPr>
            <p:cNvCxnSpPr>
              <a:cxnSpLocks/>
            </p:cNvCxnSpPr>
            <p:nvPr/>
          </p:nvCxnSpPr>
          <p:spPr bwMode="auto">
            <a:xfrm>
              <a:off x="8146838" y="2922774"/>
              <a:ext cx="395501" cy="0"/>
            </a:xfrm>
            <a:prstGeom prst="straightConnector1">
              <a:avLst/>
            </a:prstGeom>
            <a:noFill/>
            <a:ln w="28575" cap="flat" cmpd="sng" algn="ctr">
              <a:solidFill>
                <a:schemeClr val="bg1"/>
              </a:solidFill>
              <a:prstDash val="solid"/>
              <a:round/>
              <a:headEnd type="none" w="med" len="med"/>
              <a:tailEnd type="triangle"/>
            </a:ln>
            <a:effectLst/>
          </p:spPr>
        </p:cxnSp>
        <p:cxnSp>
          <p:nvCxnSpPr>
            <p:cNvPr id="14" name="Straight Arrow Connector 13">
              <a:extLst>
                <a:ext uri="{FF2B5EF4-FFF2-40B4-BE49-F238E27FC236}">
                  <a16:creationId xmlns:a16="http://schemas.microsoft.com/office/drawing/2014/main" id="{8158EA1D-57A7-1232-DAAE-1B23AB40B390}"/>
                </a:ext>
              </a:extLst>
            </p:cNvPr>
            <p:cNvCxnSpPr>
              <a:cxnSpLocks/>
            </p:cNvCxnSpPr>
            <p:nvPr/>
          </p:nvCxnSpPr>
          <p:spPr bwMode="auto">
            <a:xfrm>
              <a:off x="8146838" y="3525363"/>
              <a:ext cx="395501" cy="0"/>
            </a:xfrm>
            <a:prstGeom prst="straightConnector1">
              <a:avLst/>
            </a:prstGeom>
            <a:noFill/>
            <a:ln w="28575" cap="flat" cmpd="sng" algn="ctr">
              <a:solidFill>
                <a:schemeClr val="bg1"/>
              </a:solidFill>
              <a:prstDash val="solid"/>
              <a:round/>
              <a:headEnd type="none" w="med" len="med"/>
              <a:tailEnd type="triangle"/>
            </a:ln>
            <a:effectLst/>
          </p:spPr>
        </p:cxnSp>
        <p:cxnSp>
          <p:nvCxnSpPr>
            <p:cNvPr id="15" name="Straight Arrow Connector 14">
              <a:extLst>
                <a:ext uri="{FF2B5EF4-FFF2-40B4-BE49-F238E27FC236}">
                  <a16:creationId xmlns:a16="http://schemas.microsoft.com/office/drawing/2014/main" id="{86024C3B-5B8C-FABD-58FB-D726EE63CEC9}"/>
                </a:ext>
              </a:extLst>
            </p:cNvPr>
            <p:cNvCxnSpPr>
              <a:cxnSpLocks/>
            </p:cNvCxnSpPr>
            <p:nvPr/>
          </p:nvCxnSpPr>
          <p:spPr bwMode="auto">
            <a:xfrm>
              <a:off x="8146838" y="4127952"/>
              <a:ext cx="395501" cy="0"/>
            </a:xfrm>
            <a:prstGeom prst="straightConnector1">
              <a:avLst/>
            </a:prstGeom>
            <a:noFill/>
            <a:ln w="28575" cap="flat" cmpd="sng" algn="ctr">
              <a:solidFill>
                <a:schemeClr val="bg1"/>
              </a:solidFill>
              <a:prstDash val="solid"/>
              <a:round/>
              <a:headEnd type="none" w="med" len="med"/>
              <a:tailEnd type="triangle"/>
            </a:ln>
            <a:effectLst/>
          </p:spPr>
        </p:cxnSp>
        <p:cxnSp>
          <p:nvCxnSpPr>
            <p:cNvPr id="16" name="Straight Arrow Connector 15">
              <a:extLst>
                <a:ext uri="{FF2B5EF4-FFF2-40B4-BE49-F238E27FC236}">
                  <a16:creationId xmlns:a16="http://schemas.microsoft.com/office/drawing/2014/main" id="{4DC3FFFE-96F5-9FD1-F241-77E646935330}"/>
                </a:ext>
              </a:extLst>
            </p:cNvPr>
            <p:cNvCxnSpPr>
              <a:cxnSpLocks/>
            </p:cNvCxnSpPr>
            <p:nvPr/>
          </p:nvCxnSpPr>
          <p:spPr bwMode="auto">
            <a:xfrm>
              <a:off x="8146838" y="4730541"/>
              <a:ext cx="395501" cy="0"/>
            </a:xfrm>
            <a:prstGeom prst="straightConnector1">
              <a:avLst/>
            </a:prstGeom>
            <a:noFill/>
            <a:ln w="28575" cap="flat" cmpd="sng" algn="ctr">
              <a:solidFill>
                <a:schemeClr val="bg1"/>
              </a:solidFill>
              <a:prstDash val="solid"/>
              <a:round/>
              <a:headEnd type="none" w="med" len="med"/>
              <a:tailEnd type="triangle"/>
            </a:ln>
            <a:effectLst/>
          </p:spPr>
        </p:cxnSp>
        <p:cxnSp>
          <p:nvCxnSpPr>
            <p:cNvPr id="40" name="Straight Arrow Connector 39">
              <a:extLst>
                <a:ext uri="{FF2B5EF4-FFF2-40B4-BE49-F238E27FC236}">
                  <a16:creationId xmlns:a16="http://schemas.microsoft.com/office/drawing/2014/main" id="{A060FA56-E246-19A3-791A-3E94C34033F6}"/>
                </a:ext>
              </a:extLst>
            </p:cNvPr>
            <p:cNvCxnSpPr>
              <a:cxnSpLocks/>
            </p:cNvCxnSpPr>
            <p:nvPr/>
          </p:nvCxnSpPr>
          <p:spPr bwMode="auto">
            <a:xfrm>
              <a:off x="8146838" y="5333130"/>
              <a:ext cx="395501" cy="0"/>
            </a:xfrm>
            <a:prstGeom prst="straightConnector1">
              <a:avLst/>
            </a:prstGeom>
            <a:noFill/>
            <a:ln w="28575" cap="flat" cmpd="sng" algn="ctr">
              <a:solidFill>
                <a:schemeClr val="bg1"/>
              </a:solidFill>
              <a:prstDash val="solid"/>
              <a:round/>
              <a:headEnd type="none" w="med" len="med"/>
              <a:tailEnd type="triangle"/>
            </a:ln>
            <a:effectLst/>
          </p:spPr>
        </p:cxnSp>
        <p:cxnSp>
          <p:nvCxnSpPr>
            <p:cNvPr id="42" name="Straight Arrow Connector 41">
              <a:extLst>
                <a:ext uri="{FF2B5EF4-FFF2-40B4-BE49-F238E27FC236}">
                  <a16:creationId xmlns:a16="http://schemas.microsoft.com/office/drawing/2014/main" id="{0746190D-DC74-2FB5-5F83-C45F76669453}"/>
                </a:ext>
              </a:extLst>
            </p:cNvPr>
            <p:cNvCxnSpPr>
              <a:cxnSpLocks/>
            </p:cNvCxnSpPr>
            <p:nvPr/>
          </p:nvCxnSpPr>
          <p:spPr bwMode="auto">
            <a:xfrm>
              <a:off x="8146838" y="5935720"/>
              <a:ext cx="395501" cy="0"/>
            </a:xfrm>
            <a:prstGeom prst="straightConnector1">
              <a:avLst/>
            </a:prstGeom>
            <a:noFill/>
            <a:ln w="28575" cap="flat" cmpd="sng" algn="ctr">
              <a:solidFill>
                <a:schemeClr val="bg1"/>
              </a:solidFill>
              <a:prstDash val="solid"/>
              <a:round/>
              <a:headEnd type="none" w="med" len="med"/>
              <a:tailEnd type="triangle"/>
            </a:ln>
            <a:effectLst/>
          </p:spPr>
        </p:cxnSp>
      </p:grpSp>
      <p:grpSp>
        <p:nvGrpSpPr>
          <p:cNvPr id="44" name="Group 43">
            <a:extLst>
              <a:ext uri="{FF2B5EF4-FFF2-40B4-BE49-F238E27FC236}">
                <a16:creationId xmlns:a16="http://schemas.microsoft.com/office/drawing/2014/main" id="{1BBD7612-BD5B-8023-0958-5B022F00A8E8}"/>
              </a:ext>
            </a:extLst>
          </p:cNvPr>
          <p:cNvGrpSpPr/>
          <p:nvPr/>
        </p:nvGrpSpPr>
        <p:grpSpPr>
          <a:xfrm>
            <a:off x="5177042" y="2922774"/>
            <a:ext cx="290093" cy="3012946"/>
            <a:chOff x="8146838" y="2922774"/>
            <a:chExt cx="395501" cy="3012946"/>
          </a:xfrm>
        </p:grpSpPr>
        <p:cxnSp>
          <p:nvCxnSpPr>
            <p:cNvPr id="45" name="Straight Arrow Connector 44">
              <a:extLst>
                <a:ext uri="{FF2B5EF4-FFF2-40B4-BE49-F238E27FC236}">
                  <a16:creationId xmlns:a16="http://schemas.microsoft.com/office/drawing/2014/main" id="{27030933-1A50-1BE2-7387-656734D99578}"/>
                </a:ext>
              </a:extLst>
            </p:cNvPr>
            <p:cNvCxnSpPr>
              <a:cxnSpLocks/>
            </p:cNvCxnSpPr>
            <p:nvPr/>
          </p:nvCxnSpPr>
          <p:spPr bwMode="auto">
            <a:xfrm>
              <a:off x="8146838" y="2922774"/>
              <a:ext cx="395501" cy="0"/>
            </a:xfrm>
            <a:prstGeom prst="straightConnector1">
              <a:avLst/>
            </a:prstGeom>
            <a:noFill/>
            <a:ln w="28575" cap="flat" cmpd="sng" algn="ctr">
              <a:solidFill>
                <a:schemeClr val="bg1"/>
              </a:solidFill>
              <a:prstDash val="solid"/>
              <a:round/>
              <a:headEnd type="none" w="med" len="med"/>
              <a:tailEnd type="triangle"/>
            </a:ln>
            <a:effectLst/>
          </p:spPr>
        </p:cxnSp>
        <p:cxnSp>
          <p:nvCxnSpPr>
            <p:cNvPr id="46" name="Straight Arrow Connector 45">
              <a:extLst>
                <a:ext uri="{FF2B5EF4-FFF2-40B4-BE49-F238E27FC236}">
                  <a16:creationId xmlns:a16="http://schemas.microsoft.com/office/drawing/2014/main" id="{4E2DE9B5-8CD9-E366-4B0A-DF525E4CDB61}"/>
                </a:ext>
              </a:extLst>
            </p:cNvPr>
            <p:cNvCxnSpPr>
              <a:cxnSpLocks/>
            </p:cNvCxnSpPr>
            <p:nvPr/>
          </p:nvCxnSpPr>
          <p:spPr bwMode="auto">
            <a:xfrm>
              <a:off x="8146838" y="3525363"/>
              <a:ext cx="395501" cy="0"/>
            </a:xfrm>
            <a:prstGeom prst="straightConnector1">
              <a:avLst/>
            </a:prstGeom>
            <a:noFill/>
            <a:ln w="28575" cap="flat" cmpd="sng" algn="ctr">
              <a:solidFill>
                <a:schemeClr val="bg1"/>
              </a:solidFill>
              <a:prstDash val="solid"/>
              <a:round/>
              <a:headEnd type="none" w="med" len="med"/>
              <a:tailEnd type="triangle"/>
            </a:ln>
            <a:effectLst/>
          </p:spPr>
        </p:cxnSp>
        <p:cxnSp>
          <p:nvCxnSpPr>
            <p:cNvPr id="48" name="Straight Arrow Connector 47">
              <a:extLst>
                <a:ext uri="{FF2B5EF4-FFF2-40B4-BE49-F238E27FC236}">
                  <a16:creationId xmlns:a16="http://schemas.microsoft.com/office/drawing/2014/main" id="{DBE24F0B-8023-BFE8-2726-814842DB80C0}"/>
                </a:ext>
              </a:extLst>
            </p:cNvPr>
            <p:cNvCxnSpPr>
              <a:cxnSpLocks/>
            </p:cNvCxnSpPr>
            <p:nvPr/>
          </p:nvCxnSpPr>
          <p:spPr bwMode="auto">
            <a:xfrm>
              <a:off x="8146838" y="4127952"/>
              <a:ext cx="395501" cy="0"/>
            </a:xfrm>
            <a:prstGeom prst="straightConnector1">
              <a:avLst/>
            </a:prstGeom>
            <a:noFill/>
            <a:ln w="28575" cap="flat" cmpd="sng" algn="ctr">
              <a:solidFill>
                <a:schemeClr val="bg1"/>
              </a:solidFill>
              <a:prstDash val="solid"/>
              <a:round/>
              <a:headEnd type="none" w="med" len="med"/>
              <a:tailEnd type="triangle"/>
            </a:ln>
            <a:effectLst/>
          </p:spPr>
        </p:cxnSp>
        <p:cxnSp>
          <p:nvCxnSpPr>
            <p:cNvPr id="49" name="Straight Arrow Connector 48">
              <a:extLst>
                <a:ext uri="{FF2B5EF4-FFF2-40B4-BE49-F238E27FC236}">
                  <a16:creationId xmlns:a16="http://schemas.microsoft.com/office/drawing/2014/main" id="{D0E99E71-DA07-D425-2B78-BCE44907BD11}"/>
                </a:ext>
              </a:extLst>
            </p:cNvPr>
            <p:cNvCxnSpPr>
              <a:cxnSpLocks/>
            </p:cNvCxnSpPr>
            <p:nvPr/>
          </p:nvCxnSpPr>
          <p:spPr bwMode="auto">
            <a:xfrm>
              <a:off x="8146838" y="4730541"/>
              <a:ext cx="395501" cy="0"/>
            </a:xfrm>
            <a:prstGeom prst="straightConnector1">
              <a:avLst/>
            </a:prstGeom>
            <a:noFill/>
            <a:ln w="28575" cap="flat" cmpd="sng" algn="ctr">
              <a:solidFill>
                <a:schemeClr val="bg1"/>
              </a:solidFill>
              <a:prstDash val="solid"/>
              <a:round/>
              <a:headEnd type="none" w="med" len="med"/>
              <a:tailEnd type="triangle"/>
            </a:ln>
            <a:effectLst/>
          </p:spPr>
        </p:cxnSp>
        <p:cxnSp>
          <p:nvCxnSpPr>
            <p:cNvPr id="51" name="Straight Arrow Connector 50">
              <a:extLst>
                <a:ext uri="{FF2B5EF4-FFF2-40B4-BE49-F238E27FC236}">
                  <a16:creationId xmlns:a16="http://schemas.microsoft.com/office/drawing/2014/main" id="{5D1AC611-0380-CCC9-958D-DDB761D29FEC}"/>
                </a:ext>
              </a:extLst>
            </p:cNvPr>
            <p:cNvCxnSpPr>
              <a:cxnSpLocks/>
            </p:cNvCxnSpPr>
            <p:nvPr/>
          </p:nvCxnSpPr>
          <p:spPr bwMode="auto">
            <a:xfrm>
              <a:off x="8146838" y="5333130"/>
              <a:ext cx="395501" cy="0"/>
            </a:xfrm>
            <a:prstGeom prst="straightConnector1">
              <a:avLst/>
            </a:prstGeom>
            <a:noFill/>
            <a:ln w="28575" cap="flat" cmpd="sng" algn="ctr">
              <a:solidFill>
                <a:schemeClr val="bg1"/>
              </a:solidFill>
              <a:prstDash val="solid"/>
              <a:round/>
              <a:headEnd type="none" w="med" len="med"/>
              <a:tailEnd type="triangle"/>
            </a:ln>
            <a:effectLst/>
          </p:spPr>
        </p:cxnSp>
        <p:cxnSp>
          <p:nvCxnSpPr>
            <p:cNvPr id="52" name="Straight Arrow Connector 51">
              <a:extLst>
                <a:ext uri="{FF2B5EF4-FFF2-40B4-BE49-F238E27FC236}">
                  <a16:creationId xmlns:a16="http://schemas.microsoft.com/office/drawing/2014/main" id="{E8BEA617-90B3-846E-2A22-E0BDF6966AE5}"/>
                </a:ext>
              </a:extLst>
            </p:cNvPr>
            <p:cNvCxnSpPr>
              <a:cxnSpLocks/>
            </p:cNvCxnSpPr>
            <p:nvPr/>
          </p:nvCxnSpPr>
          <p:spPr bwMode="auto">
            <a:xfrm>
              <a:off x="8146838" y="5935720"/>
              <a:ext cx="395501" cy="0"/>
            </a:xfrm>
            <a:prstGeom prst="straightConnector1">
              <a:avLst/>
            </a:prstGeom>
            <a:noFill/>
            <a:ln w="28575" cap="flat" cmpd="sng" algn="ctr">
              <a:solidFill>
                <a:schemeClr val="bg1"/>
              </a:solidFill>
              <a:prstDash val="solid"/>
              <a:round/>
              <a:headEnd type="none" w="med" len="med"/>
              <a:tailEnd type="triangle"/>
            </a:ln>
            <a:effectLst/>
          </p:spPr>
        </p:cxnSp>
      </p:grpSp>
      <p:grpSp>
        <p:nvGrpSpPr>
          <p:cNvPr id="53" name="Group 52">
            <a:extLst>
              <a:ext uri="{FF2B5EF4-FFF2-40B4-BE49-F238E27FC236}">
                <a16:creationId xmlns:a16="http://schemas.microsoft.com/office/drawing/2014/main" id="{225FC6EB-46D4-CEF3-E118-1D64F52C58BF}"/>
              </a:ext>
            </a:extLst>
          </p:cNvPr>
          <p:cNvGrpSpPr/>
          <p:nvPr/>
        </p:nvGrpSpPr>
        <p:grpSpPr>
          <a:xfrm>
            <a:off x="3689220" y="2922774"/>
            <a:ext cx="290093" cy="3012946"/>
            <a:chOff x="8146838" y="2922774"/>
            <a:chExt cx="395501" cy="3012946"/>
          </a:xfrm>
        </p:grpSpPr>
        <p:cxnSp>
          <p:nvCxnSpPr>
            <p:cNvPr id="54" name="Straight Arrow Connector 53">
              <a:extLst>
                <a:ext uri="{FF2B5EF4-FFF2-40B4-BE49-F238E27FC236}">
                  <a16:creationId xmlns:a16="http://schemas.microsoft.com/office/drawing/2014/main" id="{BEE84354-49A4-A4EC-EEE6-87FE3395669D}"/>
                </a:ext>
              </a:extLst>
            </p:cNvPr>
            <p:cNvCxnSpPr>
              <a:cxnSpLocks/>
            </p:cNvCxnSpPr>
            <p:nvPr/>
          </p:nvCxnSpPr>
          <p:spPr bwMode="auto">
            <a:xfrm>
              <a:off x="8146838" y="2922774"/>
              <a:ext cx="395501" cy="0"/>
            </a:xfrm>
            <a:prstGeom prst="straightConnector1">
              <a:avLst/>
            </a:prstGeom>
            <a:noFill/>
            <a:ln w="28575" cap="flat" cmpd="sng" algn="ctr">
              <a:solidFill>
                <a:schemeClr val="bg1"/>
              </a:solidFill>
              <a:prstDash val="solid"/>
              <a:round/>
              <a:headEnd type="none" w="med" len="med"/>
              <a:tailEnd type="triangle"/>
            </a:ln>
            <a:effectLst/>
          </p:spPr>
        </p:cxnSp>
        <p:cxnSp>
          <p:nvCxnSpPr>
            <p:cNvPr id="62" name="Straight Arrow Connector 61">
              <a:extLst>
                <a:ext uri="{FF2B5EF4-FFF2-40B4-BE49-F238E27FC236}">
                  <a16:creationId xmlns:a16="http://schemas.microsoft.com/office/drawing/2014/main" id="{B0D13C84-7377-540B-A008-68D51B4B5A25}"/>
                </a:ext>
              </a:extLst>
            </p:cNvPr>
            <p:cNvCxnSpPr>
              <a:cxnSpLocks/>
            </p:cNvCxnSpPr>
            <p:nvPr/>
          </p:nvCxnSpPr>
          <p:spPr bwMode="auto">
            <a:xfrm>
              <a:off x="8146838" y="3525363"/>
              <a:ext cx="395501" cy="0"/>
            </a:xfrm>
            <a:prstGeom prst="straightConnector1">
              <a:avLst/>
            </a:prstGeom>
            <a:noFill/>
            <a:ln w="28575" cap="flat" cmpd="sng" algn="ctr">
              <a:solidFill>
                <a:schemeClr val="bg1"/>
              </a:solidFill>
              <a:prstDash val="solid"/>
              <a:round/>
              <a:headEnd type="none" w="med" len="med"/>
              <a:tailEnd type="triangle"/>
            </a:ln>
            <a:effectLst/>
          </p:spPr>
        </p:cxnSp>
        <p:cxnSp>
          <p:nvCxnSpPr>
            <p:cNvPr id="63" name="Straight Arrow Connector 62">
              <a:extLst>
                <a:ext uri="{FF2B5EF4-FFF2-40B4-BE49-F238E27FC236}">
                  <a16:creationId xmlns:a16="http://schemas.microsoft.com/office/drawing/2014/main" id="{289342C5-C126-5566-709B-59CC0CBC44DA}"/>
                </a:ext>
              </a:extLst>
            </p:cNvPr>
            <p:cNvCxnSpPr>
              <a:cxnSpLocks/>
            </p:cNvCxnSpPr>
            <p:nvPr/>
          </p:nvCxnSpPr>
          <p:spPr bwMode="auto">
            <a:xfrm>
              <a:off x="8146838" y="4127952"/>
              <a:ext cx="395501" cy="0"/>
            </a:xfrm>
            <a:prstGeom prst="straightConnector1">
              <a:avLst/>
            </a:prstGeom>
            <a:noFill/>
            <a:ln w="28575" cap="flat" cmpd="sng" algn="ctr">
              <a:solidFill>
                <a:schemeClr val="bg1"/>
              </a:solidFill>
              <a:prstDash val="solid"/>
              <a:round/>
              <a:headEnd type="none" w="med" len="med"/>
              <a:tailEnd type="triangle"/>
            </a:ln>
            <a:effectLst/>
          </p:spPr>
        </p:cxnSp>
        <p:cxnSp>
          <p:nvCxnSpPr>
            <p:cNvPr id="69" name="Straight Arrow Connector 68">
              <a:extLst>
                <a:ext uri="{FF2B5EF4-FFF2-40B4-BE49-F238E27FC236}">
                  <a16:creationId xmlns:a16="http://schemas.microsoft.com/office/drawing/2014/main" id="{639D876B-60B5-AC3E-CE55-091155BA4EE4}"/>
                </a:ext>
              </a:extLst>
            </p:cNvPr>
            <p:cNvCxnSpPr>
              <a:cxnSpLocks/>
            </p:cNvCxnSpPr>
            <p:nvPr/>
          </p:nvCxnSpPr>
          <p:spPr bwMode="auto">
            <a:xfrm>
              <a:off x="8146838" y="4730541"/>
              <a:ext cx="395501" cy="0"/>
            </a:xfrm>
            <a:prstGeom prst="straightConnector1">
              <a:avLst/>
            </a:prstGeom>
            <a:noFill/>
            <a:ln w="28575" cap="flat" cmpd="sng" algn="ctr">
              <a:solidFill>
                <a:schemeClr val="bg1"/>
              </a:solidFill>
              <a:prstDash val="solid"/>
              <a:round/>
              <a:headEnd type="none" w="med" len="med"/>
              <a:tailEnd type="triangle"/>
            </a:ln>
            <a:effectLst/>
          </p:spPr>
        </p:cxnSp>
        <p:cxnSp>
          <p:nvCxnSpPr>
            <p:cNvPr id="70" name="Straight Arrow Connector 69">
              <a:extLst>
                <a:ext uri="{FF2B5EF4-FFF2-40B4-BE49-F238E27FC236}">
                  <a16:creationId xmlns:a16="http://schemas.microsoft.com/office/drawing/2014/main" id="{1615A4C9-C650-1AFD-9346-C17FFCBD9D08}"/>
                </a:ext>
              </a:extLst>
            </p:cNvPr>
            <p:cNvCxnSpPr>
              <a:cxnSpLocks/>
            </p:cNvCxnSpPr>
            <p:nvPr/>
          </p:nvCxnSpPr>
          <p:spPr bwMode="auto">
            <a:xfrm>
              <a:off x="8146838" y="5333130"/>
              <a:ext cx="395501" cy="0"/>
            </a:xfrm>
            <a:prstGeom prst="straightConnector1">
              <a:avLst/>
            </a:prstGeom>
            <a:noFill/>
            <a:ln w="28575" cap="flat" cmpd="sng" algn="ctr">
              <a:solidFill>
                <a:schemeClr val="bg1"/>
              </a:solidFill>
              <a:prstDash val="solid"/>
              <a:round/>
              <a:headEnd type="none" w="med" len="med"/>
              <a:tailEnd type="triangle"/>
            </a:ln>
            <a:effectLst/>
          </p:spPr>
        </p:cxnSp>
        <p:cxnSp>
          <p:nvCxnSpPr>
            <p:cNvPr id="71" name="Straight Arrow Connector 70">
              <a:extLst>
                <a:ext uri="{FF2B5EF4-FFF2-40B4-BE49-F238E27FC236}">
                  <a16:creationId xmlns:a16="http://schemas.microsoft.com/office/drawing/2014/main" id="{53ACDA02-D4A5-B23E-3130-9ABA2C84B4BC}"/>
                </a:ext>
              </a:extLst>
            </p:cNvPr>
            <p:cNvCxnSpPr>
              <a:cxnSpLocks/>
            </p:cNvCxnSpPr>
            <p:nvPr/>
          </p:nvCxnSpPr>
          <p:spPr bwMode="auto">
            <a:xfrm>
              <a:off x="8146838" y="5935720"/>
              <a:ext cx="395501" cy="0"/>
            </a:xfrm>
            <a:prstGeom prst="straightConnector1">
              <a:avLst/>
            </a:prstGeom>
            <a:noFill/>
            <a:ln w="28575" cap="flat" cmpd="sng" algn="ctr">
              <a:solidFill>
                <a:schemeClr val="bg1"/>
              </a:solidFill>
              <a:prstDash val="solid"/>
              <a:round/>
              <a:headEnd type="none" w="med" len="med"/>
              <a:tailEnd type="triangle"/>
            </a:ln>
            <a:effectLst/>
          </p:spPr>
        </p:cxnSp>
      </p:grpSp>
      <p:cxnSp>
        <p:nvCxnSpPr>
          <p:cNvPr id="73" name="Straight Connector 72">
            <a:extLst>
              <a:ext uri="{FF2B5EF4-FFF2-40B4-BE49-F238E27FC236}">
                <a16:creationId xmlns:a16="http://schemas.microsoft.com/office/drawing/2014/main" id="{E9AAE504-8919-5086-B678-55932EACA842}"/>
              </a:ext>
            </a:extLst>
          </p:cNvPr>
          <p:cNvCxnSpPr>
            <a:cxnSpLocks/>
          </p:cNvCxnSpPr>
          <p:nvPr/>
        </p:nvCxnSpPr>
        <p:spPr bwMode="auto">
          <a:xfrm>
            <a:off x="3701920" y="2922774"/>
            <a:ext cx="0" cy="3012946"/>
          </a:xfrm>
          <a:prstGeom prst="line">
            <a:avLst/>
          </a:prstGeom>
          <a:noFill/>
          <a:ln w="28575" cap="flat" cmpd="sng" algn="ctr">
            <a:solidFill>
              <a:schemeClr val="bg1"/>
            </a:solidFill>
            <a:prstDash val="solid"/>
            <a:round/>
            <a:headEnd type="none" w="med" len="med"/>
            <a:tailEnd type="none" w="med" len="med"/>
          </a:ln>
          <a:effectLst/>
        </p:spPr>
      </p:cxnSp>
    </p:spTree>
    <p:extLst>
      <p:ext uri="{BB962C8B-B14F-4D97-AF65-F5344CB8AC3E}">
        <p14:creationId xmlns:p14="http://schemas.microsoft.com/office/powerpoint/2010/main" val="38839248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916F77-30DB-6942-1D7B-ECEA95CBDBBB}"/>
              </a:ext>
            </a:extLst>
          </p:cNvPr>
          <p:cNvSpPr>
            <a:spLocks noGrp="1"/>
          </p:cNvSpPr>
          <p:nvPr>
            <p:ph type="title"/>
          </p:nvPr>
        </p:nvSpPr>
        <p:spPr/>
        <p:txBody>
          <a:bodyPr/>
          <a:lstStyle/>
          <a:p>
            <a:r>
              <a:rPr lang="en-US" dirty="0"/>
              <a:t>KONFIDENT: Baseline Characteristics</a:t>
            </a:r>
          </a:p>
        </p:txBody>
      </p:sp>
      <p:sp>
        <p:nvSpPr>
          <p:cNvPr id="4" name="Text Box 11">
            <a:extLst>
              <a:ext uri="{FF2B5EF4-FFF2-40B4-BE49-F238E27FC236}">
                <a16:creationId xmlns:a16="http://schemas.microsoft.com/office/drawing/2014/main" id="{33E5D52D-BDFD-418A-BFEE-BB5D0DA7D55B}"/>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Riedl. AAAAI 2024. Abstr L45. </a:t>
            </a:r>
          </a:p>
        </p:txBody>
      </p:sp>
      <p:graphicFrame>
        <p:nvGraphicFramePr>
          <p:cNvPr id="5" name="Group 3">
            <a:extLst>
              <a:ext uri="{FF2B5EF4-FFF2-40B4-BE49-F238E27FC236}">
                <a16:creationId xmlns:a16="http://schemas.microsoft.com/office/drawing/2014/main" id="{040B9D85-9CCB-74E3-48A9-2AC34C28EC04}"/>
              </a:ext>
            </a:extLst>
          </p:cNvPr>
          <p:cNvGraphicFramePr>
            <a:graphicFrameLocks/>
          </p:cNvGraphicFramePr>
          <p:nvPr/>
        </p:nvGraphicFramePr>
        <p:xfrm>
          <a:off x="718310" y="1603375"/>
          <a:ext cx="10736262" cy="4573869"/>
        </p:xfrm>
        <a:graphic>
          <a:graphicData uri="http://schemas.openxmlformats.org/drawingml/2006/table">
            <a:tbl>
              <a:tblPr/>
              <a:tblGrid>
                <a:gridCol w="5563373">
                  <a:extLst>
                    <a:ext uri="{9D8B030D-6E8A-4147-A177-3AD203B41FA5}">
                      <a16:colId xmlns:a16="http://schemas.microsoft.com/office/drawing/2014/main" val="20000"/>
                    </a:ext>
                  </a:extLst>
                </a:gridCol>
                <a:gridCol w="5172889">
                  <a:extLst>
                    <a:ext uri="{9D8B030D-6E8A-4147-A177-3AD203B41FA5}">
                      <a16:colId xmlns:a16="http://schemas.microsoft.com/office/drawing/2014/main" val="20002"/>
                    </a:ext>
                  </a:extLst>
                </a:gridCol>
              </a:tblGrid>
              <a:tr h="51165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Patients Who Treated ≥1 Attack</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110)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9622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Median age, yr (Q1, Q3)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39.5, (25.0, 49.0)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793446813"/>
                  </a:ext>
                </a:extLst>
              </a:tr>
              <a:tr h="29622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Female sex,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66 (60)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345383850"/>
                  </a:ext>
                </a:extLst>
              </a:tr>
              <a:tr h="137335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Race,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Asian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Black</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White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Other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Not reported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 (9.1)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(0.9)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92 (83.6)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(0.9)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(5.5)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9622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BMI, kg/m</a:t>
                      </a:r>
                      <a:r>
                        <a:rPr kumimoji="0" lang="en-US" sz="1400" b="0" i="0" u="none" strike="noStrike" cap="none" normalizeH="0" baseline="30000" dirty="0">
                          <a:ln>
                            <a:noFill/>
                          </a:ln>
                          <a:solidFill>
                            <a:schemeClr val="bg2">
                              <a:lumMod val="10000"/>
                            </a:schemeClr>
                          </a:solidFill>
                          <a:effectLst/>
                          <a:latin typeface="Calibri" panose="020F0502020204030204" pitchFamily="34" charset="0"/>
                        </a:rPr>
                        <a:t>2</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(Q1, Q3)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26.2 (22.8, 31.7)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72707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HAE-C1-INH type, n (%) </a:t>
                      </a:r>
                    </a:p>
                    <a:p>
                      <a:pPr marL="342900" marR="0" lvl="0" indent="-34290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Type 1</a:t>
                      </a:r>
                    </a:p>
                    <a:p>
                      <a:pPr marL="342900" marR="0" lvl="0" indent="-34290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Type 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101 (91.8)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 (8.2)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296225">
                <a:tc>
                  <a:txBody>
                    <a:bodyPr/>
                    <a:lstStyle/>
                    <a:p>
                      <a:pPr marL="0" marR="0" lvl="0" indent="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time since HAE diagnosis, yr (Q1, Q3)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 (7, 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011980558"/>
                  </a:ext>
                </a:extLst>
              </a:tr>
              <a:tr h="727078">
                <a:tc>
                  <a:txBody>
                    <a:bodyPr/>
                    <a:lstStyle/>
                    <a:p>
                      <a:pPr marL="0" marR="0" lvl="0" indent="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Current tx regimen, n (%)</a:t>
                      </a:r>
                    </a:p>
                    <a:p>
                      <a:pPr marL="342900" marR="0" lvl="0" indent="-34290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On demand only</a:t>
                      </a:r>
                    </a:p>
                    <a:p>
                      <a:pPr marL="342900" marR="0" lvl="0" indent="-34290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Long-term prophylaxis + on demand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86 (78.2)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24 (21.8)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899614322"/>
                  </a:ext>
                </a:extLst>
              </a:tr>
            </a:tbl>
          </a:graphicData>
        </a:graphic>
      </p:graphicFrame>
    </p:spTree>
    <p:extLst>
      <p:ext uri="{BB962C8B-B14F-4D97-AF65-F5344CB8AC3E}">
        <p14:creationId xmlns:p14="http://schemas.microsoft.com/office/powerpoint/2010/main" val="145241562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B2FF3B-48C1-14B1-4B01-8B841414C494}"/>
              </a:ext>
            </a:extLst>
          </p:cNvPr>
          <p:cNvSpPr>
            <a:spLocks noGrp="1"/>
          </p:cNvSpPr>
          <p:nvPr>
            <p:ph type="title"/>
          </p:nvPr>
        </p:nvSpPr>
        <p:spPr/>
        <p:txBody>
          <a:bodyPr/>
          <a:lstStyle/>
          <a:p>
            <a:r>
              <a:rPr lang="en-US" dirty="0"/>
              <a:t>KONFIDENT: Primary and Key Secondary </a:t>
            </a:r>
            <a:br>
              <a:rPr lang="en-US" dirty="0"/>
            </a:br>
            <a:r>
              <a:rPr lang="en-US" dirty="0"/>
              <a:t>Efficacy Endpoints by Dosing</a:t>
            </a:r>
          </a:p>
        </p:txBody>
      </p:sp>
      <p:graphicFrame>
        <p:nvGraphicFramePr>
          <p:cNvPr id="4" name="Group 3">
            <a:extLst>
              <a:ext uri="{FF2B5EF4-FFF2-40B4-BE49-F238E27FC236}">
                <a16:creationId xmlns:a16="http://schemas.microsoft.com/office/drawing/2014/main" id="{AB4F679D-ACC5-2A0C-6300-737DCBBB7A85}"/>
              </a:ext>
            </a:extLst>
          </p:cNvPr>
          <p:cNvGraphicFramePr>
            <a:graphicFrameLocks noGrp="1"/>
          </p:cNvGraphicFramePr>
          <p:nvPr>
            <p:ph idx="1"/>
            <p:extLst>
              <p:ext uri="{D42A27DB-BD31-4B8C-83A1-F6EECF244321}">
                <p14:modId xmlns:p14="http://schemas.microsoft.com/office/powerpoint/2010/main" val="3101088944"/>
              </p:ext>
            </p:extLst>
          </p:nvPr>
        </p:nvGraphicFramePr>
        <p:xfrm>
          <a:off x="722454" y="1601675"/>
          <a:ext cx="10736262" cy="3048064"/>
        </p:xfrm>
        <a:graphic>
          <a:graphicData uri="http://schemas.openxmlformats.org/drawingml/2006/table">
            <a:tbl>
              <a:tblPr/>
              <a:tblGrid>
                <a:gridCol w="3645190">
                  <a:extLst>
                    <a:ext uri="{9D8B030D-6E8A-4147-A177-3AD203B41FA5}">
                      <a16:colId xmlns:a16="http://schemas.microsoft.com/office/drawing/2014/main" val="20000"/>
                    </a:ext>
                  </a:extLst>
                </a:gridCol>
                <a:gridCol w="1918183">
                  <a:extLst>
                    <a:ext uri="{9D8B030D-6E8A-4147-A177-3AD203B41FA5}">
                      <a16:colId xmlns:a16="http://schemas.microsoft.com/office/drawing/2014/main" val="20001"/>
                    </a:ext>
                  </a:extLst>
                </a:gridCol>
                <a:gridCol w="2602546">
                  <a:extLst>
                    <a:ext uri="{9D8B030D-6E8A-4147-A177-3AD203B41FA5}">
                      <a16:colId xmlns:a16="http://schemas.microsoft.com/office/drawing/2014/main" val="20002"/>
                    </a:ext>
                  </a:extLst>
                </a:gridCol>
                <a:gridCol w="2570343">
                  <a:extLst>
                    <a:ext uri="{9D8B030D-6E8A-4147-A177-3AD203B41FA5}">
                      <a16:colId xmlns:a16="http://schemas.microsoft.com/office/drawing/2014/main" val="20003"/>
                    </a:ext>
                  </a:extLst>
                </a:gridCol>
              </a:tblGrid>
              <a:tr h="55195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Endpoint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Placebo</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84)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Sebetralstat 300 mg</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87)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Sebetralstat 600 mg</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93)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2"/>
                    </a:solidFill>
                  </a:tcPr>
                </a:tc>
                <a:extLst>
                  <a:ext uri="{0D108BD9-81ED-4DB2-BD59-A6C34878D82A}">
                    <a16:rowId xmlns:a16="http://schemas.microsoft.com/office/drawing/2014/main" val="10001"/>
                  </a:ext>
                </a:extLst>
              </a:tr>
              <a:tr h="78849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Time to start of symptom relief</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1" u="none" strike="noStrike" cap="none" normalizeH="0" baseline="0" dirty="0">
                          <a:ln>
                            <a:noFill/>
                          </a:ln>
                          <a:solidFill>
                            <a:schemeClr val="bg2">
                              <a:lumMod val="10000"/>
                            </a:schemeClr>
                          </a:solidFill>
                          <a:effectLst/>
                          <a:latin typeface="Calibri" panose="020F0502020204030204" pitchFamily="34" charset="0"/>
                        </a:rPr>
                        <a:t>P</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value vs placebo</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time, hr (Q1, Q3)</a:t>
                      </a:r>
                      <a:endParaRPr kumimoji="0" lang="en-US" sz="1600" b="0" i="1"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6.72 (1.34, &gt;12)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&lt;.0001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1.61 (0.78, 7.04)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.0013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1.79 (1.02, 3.79)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78849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Time to attack severity reduction</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1" u="none" strike="noStrike" cap="none" normalizeH="0" baseline="0" dirty="0">
                          <a:ln>
                            <a:noFill/>
                          </a:ln>
                          <a:solidFill>
                            <a:schemeClr val="bg2">
                              <a:lumMod val="10000"/>
                            </a:schemeClr>
                          </a:solidFill>
                          <a:effectLst/>
                          <a:latin typeface="Calibri" panose="020F0502020204030204" pitchFamily="34" charset="0"/>
                        </a:rPr>
                        <a:t>P</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value vs placebo</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time, hr (Q1, Q3)</a:t>
                      </a:r>
                      <a:endParaRPr kumimoji="0" lang="en-US" sz="1600" b="0" i="1"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&gt;12 (6.23, &gt;12)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.0036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9.27 (1.53, &gt;12)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.0032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7.75 (2.19, &gt;12)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78849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Time to full attack resolution</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1" u="none" strike="noStrike" cap="none" normalizeH="0" baseline="0" dirty="0">
                          <a:ln>
                            <a:noFill/>
                          </a:ln>
                          <a:solidFill>
                            <a:schemeClr val="bg2">
                              <a:lumMod val="10000"/>
                            </a:schemeClr>
                          </a:solidFill>
                          <a:effectLst/>
                          <a:latin typeface="Calibri" panose="020F0502020204030204" pitchFamily="34" charset="0"/>
                        </a:rPr>
                        <a:t>P </a:t>
                      </a:r>
                      <a:r>
                        <a:rPr kumimoji="0" lang="en-US" sz="1600" b="0" i="0" u="none" strike="noStrike" cap="none" normalizeH="0" baseline="0" dirty="0">
                          <a:ln>
                            <a:noFill/>
                          </a:ln>
                          <a:solidFill>
                            <a:schemeClr val="bg2">
                              <a:lumMod val="10000"/>
                            </a:schemeClr>
                          </a:solidFill>
                          <a:effectLst/>
                          <a:latin typeface="Calibri" panose="020F0502020204030204" pitchFamily="34" charset="0"/>
                        </a:rPr>
                        <a:t>value vs placebo</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time, hr (Q1, Q3)</a:t>
                      </a:r>
                      <a:endParaRPr kumimoji="0" lang="en-US" sz="1600" b="0" i="1"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&gt;24 (22.78, &gt;24)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endPar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.0022</a:t>
                      </a:r>
                    </a:p>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24.00 (8.58, &gt;24)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endPar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&lt;.0001</a:t>
                      </a:r>
                    </a:p>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24.00 (7.54, &gt;24)</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068511845"/>
                  </a:ext>
                </a:extLst>
              </a:tr>
            </a:tbl>
          </a:graphicData>
        </a:graphic>
      </p:graphicFrame>
      <p:sp>
        <p:nvSpPr>
          <p:cNvPr id="5" name="Text Box 11">
            <a:extLst>
              <a:ext uri="{FF2B5EF4-FFF2-40B4-BE49-F238E27FC236}">
                <a16:creationId xmlns:a16="http://schemas.microsoft.com/office/drawing/2014/main" id="{07C199BC-BE26-77D6-25D5-853222853684}"/>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Riedl. AAAAI 2024. Abstr L45. </a:t>
            </a:r>
          </a:p>
        </p:txBody>
      </p:sp>
      <p:sp>
        <p:nvSpPr>
          <p:cNvPr id="6" name="TextBox 5">
            <a:extLst>
              <a:ext uri="{FF2B5EF4-FFF2-40B4-BE49-F238E27FC236}">
                <a16:creationId xmlns:a16="http://schemas.microsoft.com/office/drawing/2014/main" id="{A0965BC8-0DB5-0E40-B04E-04FEE520E4E0}"/>
              </a:ext>
            </a:extLst>
          </p:cNvPr>
          <p:cNvSpPr txBox="1"/>
          <p:nvPr/>
        </p:nvSpPr>
        <p:spPr bwMode="auto">
          <a:xfrm>
            <a:off x="677850" y="4744060"/>
            <a:ext cx="10371945"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marR="0" lvl="0" indent="-285750" algn="l" defTabSz="914400" rtl="0" eaLnBrk="0" fontAlgn="base" latinLnBrk="0" hangingPunct="0">
              <a:lnSpc>
                <a:spcPct val="100000"/>
              </a:lnSpc>
              <a:spcBef>
                <a:spcPct val="50000"/>
              </a:spcBef>
              <a:spcAft>
                <a:spcPct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Proportion of attacks reaching start of symptom relief without second dose or before second dose was administered: 93.9% (300 mg) and 95.8% (600 mg) </a:t>
            </a:r>
          </a:p>
          <a:p>
            <a:pPr marL="285750" marR="0" lvl="0" indent="-285750" algn="l" defTabSz="914400" rtl="0" eaLnBrk="0" fontAlgn="base" latinLnBrk="0" hangingPunct="0">
              <a:lnSpc>
                <a:spcPct val="100000"/>
              </a:lnSpc>
              <a:spcBef>
                <a:spcPct val="50000"/>
              </a:spcBef>
              <a:spcAft>
                <a:spcPct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Proportion of attacks reaching decrease in severity without second dose or before second dose was administered: 90.9% (300 mg) and 95.9% (600 mg)</a:t>
            </a:r>
          </a:p>
          <a:p>
            <a:pPr marL="285750" marR="0" lvl="0" indent="-285750" algn="l" defTabSz="914400" rtl="0" eaLnBrk="0" fontAlgn="base" latinLnBrk="0" hangingPunct="0">
              <a:lnSpc>
                <a:spcPct val="100000"/>
              </a:lnSpc>
              <a:spcBef>
                <a:spcPct val="50000"/>
              </a:spcBef>
              <a:spcAft>
                <a:spcPct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Proportion of complete attack resolution: 91.9% (300 mg) and 84.8% (600 mg)</a:t>
            </a:r>
          </a:p>
        </p:txBody>
      </p:sp>
    </p:spTree>
    <p:extLst>
      <p:ext uri="{BB962C8B-B14F-4D97-AF65-F5344CB8AC3E}">
        <p14:creationId xmlns:p14="http://schemas.microsoft.com/office/powerpoint/2010/main" val="43390634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9" name="Group 108">
            <a:extLst>
              <a:ext uri="{FF2B5EF4-FFF2-40B4-BE49-F238E27FC236}">
                <a16:creationId xmlns:a16="http://schemas.microsoft.com/office/drawing/2014/main" id="{214E6596-ED80-94EA-AD68-F8F1C09A5DC4}"/>
              </a:ext>
            </a:extLst>
          </p:cNvPr>
          <p:cNvGrpSpPr/>
          <p:nvPr/>
        </p:nvGrpSpPr>
        <p:grpSpPr>
          <a:xfrm>
            <a:off x="4625464" y="4545365"/>
            <a:ext cx="3206849" cy="307777"/>
            <a:chOff x="914329" y="4100984"/>
            <a:chExt cx="3206849" cy="307777"/>
          </a:xfrm>
        </p:grpSpPr>
        <p:sp>
          <p:nvSpPr>
            <p:cNvPr id="110" name="TextBox 109">
              <a:extLst>
                <a:ext uri="{FF2B5EF4-FFF2-40B4-BE49-F238E27FC236}">
                  <a16:creationId xmlns:a16="http://schemas.microsoft.com/office/drawing/2014/main" id="{D4B124AC-D1E4-71E1-88ED-A9C5FA7F9C4C}"/>
                </a:ext>
              </a:extLst>
            </p:cNvPr>
            <p:cNvSpPr txBox="1"/>
            <p:nvPr/>
          </p:nvSpPr>
          <p:spPr bwMode="auto">
            <a:xfrm>
              <a:off x="914329" y="4100984"/>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111" name="TextBox 110">
              <a:extLst>
                <a:ext uri="{FF2B5EF4-FFF2-40B4-BE49-F238E27FC236}">
                  <a16:creationId xmlns:a16="http://schemas.microsoft.com/office/drawing/2014/main" id="{65E6EC0E-E7D9-9096-E56A-77C44ED722F9}"/>
                </a:ext>
              </a:extLst>
            </p:cNvPr>
            <p:cNvSpPr txBox="1"/>
            <p:nvPr/>
          </p:nvSpPr>
          <p:spPr bwMode="auto">
            <a:xfrm>
              <a:off x="1149545" y="4100984"/>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a:t>
              </a:r>
            </a:p>
          </p:txBody>
        </p:sp>
        <p:sp>
          <p:nvSpPr>
            <p:cNvPr id="112" name="TextBox 111">
              <a:extLst>
                <a:ext uri="{FF2B5EF4-FFF2-40B4-BE49-F238E27FC236}">
                  <a16:creationId xmlns:a16="http://schemas.microsoft.com/office/drawing/2014/main" id="{791A4FC7-DC39-866B-B5A2-897FE02692B0}"/>
                </a:ext>
              </a:extLst>
            </p:cNvPr>
            <p:cNvSpPr txBox="1"/>
            <p:nvPr/>
          </p:nvSpPr>
          <p:spPr bwMode="auto">
            <a:xfrm>
              <a:off x="1396261" y="4100984"/>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a:t>
              </a:r>
            </a:p>
          </p:txBody>
        </p:sp>
        <p:sp>
          <p:nvSpPr>
            <p:cNvPr id="113" name="TextBox 112">
              <a:extLst>
                <a:ext uri="{FF2B5EF4-FFF2-40B4-BE49-F238E27FC236}">
                  <a16:creationId xmlns:a16="http://schemas.microsoft.com/office/drawing/2014/main" id="{3722350B-9940-44A9-8E57-E76E4BC100BD}"/>
                </a:ext>
              </a:extLst>
            </p:cNvPr>
            <p:cNvSpPr txBox="1"/>
            <p:nvPr/>
          </p:nvSpPr>
          <p:spPr bwMode="auto">
            <a:xfrm>
              <a:off x="1631477" y="4100984"/>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a:t>
              </a:r>
            </a:p>
          </p:txBody>
        </p:sp>
        <p:sp>
          <p:nvSpPr>
            <p:cNvPr id="114" name="TextBox 113">
              <a:extLst>
                <a:ext uri="{FF2B5EF4-FFF2-40B4-BE49-F238E27FC236}">
                  <a16:creationId xmlns:a16="http://schemas.microsoft.com/office/drawing/2014/main" id="{37F66C2E-6287-68F7-F3BC-12E0C0D6A7C7}"/>
                </a:ext>
              </a:extLst>
            </p:cNvPr>
            <p:cNvSpPr txBox="1"/>
            <p:nvPr/>
          </p:nvSpPr>
          <p:spPr bwMode="auto">
            <a:xfrm>
              <a:off x="1875260" y="4100984"/>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a:t>
              </a:r>
            </a:p>
          </p:txBody>
        </p:sp>
        <p:sp>
          <p:nvSpPr>
            <p:cNvPr id="115" name="TextBox 114">
              <a:extLst>
                <a:ext uri="{FF2B5EF4-FFF2-40B4-BE49-F238E27FC236}">
                  <a16:creationId xmlns:a16="http://schemas.microsoft.com/office/drawing/2014/main" id="{ABFD3083-D38D-B39E-291D-030F9B1BCC82}"/>
                </a:ext>
              </a:extLst>
            </p:cNvPr>
            <p:cNvSpPr txBox="1"/>
            <p:nvPr/>
          </p:nvSpPr>
          <p:spPr bwMode="auto">
            <a:xfrm>
              <a:off x="2110476" y="4100984"/>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a:t>
              </a:r>
            </a:p>
          </p:txBody>
        </p:sp>
        <p:sp>
          <p:nvSpPr>
            <p:cNvPr id="116" name="TextBox 115">
              <a:extLst>
                <a:ext uri="{FF2B5EF4-FFF2-40B4-BE49-F238E27FC236}">
                  <a16:creationId xmlns:a16="http://schemas.microsoft.com/office/drawing/2014/main" id="{9E986FD3-806B-6B03-AFA3-AF7B1C7DB3BF}"/>
                </a:ext>
              </a:extLst>
            </p:cNvPr>
            <p:cNvSpPr txBox="1"/>
            <p:nvPr/>
          </p:nvSpPr>
          <p:spPr bwMode="auto">
            <a:xfrm>
              <a:off x="2357192" y="4100984"/>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117" name="TextBox 116">
              <a:extLst>
                <a:ext uri="{FF2B5EF4-FFF2-40B4-BE49-F238E27FC236}">
                  <a16:creationId xmlns:a16="http://schemas.microsoft.com/office/drawing/2014/main" id="{CBC95967-59D0-CC10-B0A8-50593A3B7F5A}"/>
                </a:ext>
              </a:extLst>
            </p:cNvPr>
            <p:cNvSpPr txBox="1"/>
            <p:nvPr/>
          </p:nvSpPr>
          <p:spPr bwMode="auto">
            <a:xfrm>
              <a:off x="2592408" y="4100984"/>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7</a:t>
              </a:r>
            </a:p>
          </p:txBody>
        </p:sp>
        <p:sp>
          <p:nvSpPr>
            <p:cNvPr id="118" name="TextBox 117">
              <a:extLst>
                <a:ext uri="{FF2B5EF4-FFF2-40B4-BE49-F238E27FC236}">
                  <a16:creationId xmlns:a16="http://schemas.microsoft.com/office/drawing/2014/main" id="{5BAE9E7E-38A6-8DDF-27E0-A16DAFA82788}"/>
                </a:ext>
              </a:extLst>
            </p:cNvPr>
            <p:cNvSpPr txBox="1"/>
            <p:nvPr/>
          </p:nvSpPr>
          <p:spPr bwMode="auto">
            <a:xfrm>
              <a:off x="2838524" y="4100984"/>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a:t>
              </a:r>
            </a:p>
          </p:txBody>
        </p:sp>
        <p:sp>
          <p:nvSpPr>
            <p:cNvPr id="119" name="TextBox 118">
              <a:extLst>
                <a:ext uri="{FF2B5EF4-FFF2-40B4-BE49-F238E27FC236}">
                  <a16:creationId xmlns:a16="http://schemas.microsoft.com/office/drawing/2014/main" id="{27A813BF-F396-31F2-3D6A-A231D8E97463}"/>
                </a:ext>
              </a:extLst>
            </p:cNvPr>
            <p:cNvSpPr txBox="1"/>
            <p:nvPr/>
          </p:nvSpPr>
          <p:spPr bwMode="auto">
            <a:xfrm>
              <a:off x="3073740" y="4100984"/>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9</a:t>
              </a:r>
            </a:p>
          </p:txBody>
        </p:sp>
        <p:sp>
          <p:nvSpPr>
            <p:cNvPr id="120" name="TextBox 119">
              <a:extLst>
                <a:ext uri="{FF2B5EF4-FFF2-40B4-BE49-F238E27FC236}">
                  <a16:creationId xmlns:a16="http://schemas.microsoft.com/office/drawing/2014/main" id="{319A6C7F-5032-FDCC-6969-F76383014B91}"/>
                </a:ext>
              </a:extLst>
            </p:cNvPr>
            <p:cNvSpPr txBox="1"/>
            <p:nvPr/>
          </p:nvSpPr>
          <p:spPr bwMode="auto">
            <a:xfrm>
              <a:off x="3271838" y="4100984"/>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p>
          </p:txBody>
        </p:sp>
        <p:sp>
          <p:nvSpPr>
            <p:cNvPr id="121" name="TextBox 120">
              <a:extLst>
                <a:ext uri="{FF2B5EF4-FFF2-40B4-BE49-F238E27FC236}">
                  <a16:creationId xmlns:a16="http://schemas.microsoft.com/office/drawing/2014/main" id="{D4D5C176-30F0-2246-3223-B1E817CD75B0}"/>
                </a:ext>
              </a:extLst>
            </p:cNvPr>
            <p:cNvSpPr txBox="1"/>
            <p:nvPr/>
          </p:nvSpPr>
          <p:spPr bwMode="auto">
            <a:xfrm>
              <a:off x="3507054" y="4100984"/>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11</a:t>
              </a:r>
            </a:p>
          </p:txBody>
        </p:sp>
        <p:sp>
          <p:nvSpPr>
            <p:cNvPr id="122" name="TextBox 121">
              <a:extLst>
                <a:ext uri="{FF2B5EF4-FFF2-40B4-BE49-F238E27FC236}">
                  <a16:creationId xmlns:a16="http://schemas.microsoft.com/office/drawing/2014/main" id="{44BE81C3-A6C4-B719-4778-239401278304}"/>
                </a:ext>
              </a:extLst>
            </p:cNvPr>
            <p:cNvSpPr txBox="1"/>
            <p:nvPr/>
          </p:nvSpPr>
          <p:spPr bwMode="auto">
            <a:xfrm>
              <a:off x="3753770" y="4100984"/>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grpSp>
      <p:sp>
        <p:nvSpPr>
          <p:cNvPr id="2" name="Title 1">
            <a:extLst>
              <a:ext uri="{FF2B5EF4-FFF2-40B4-BE49-F238E27FC236}">
                <a16:creationId xmlns:a16="http://schemas.microsoft.com/office/drawing/2014/main" id="{FE1054FC-F082-7757-CE9A-6921B15B19B4}"/>
              </a:ext>
            </a:extLst>
          </p:cNvPr>
          <p:cNvSpPr>
            <a:spLocks noGrp="1"/>
          </p:cNvSpPr>
          <p:nvPr>
            <p:ph type="title"/>
          </p:nvPr>
        </p:nvSpPr>
        <p:spPr/>
        <p:txBody>
          <a:bodyPr/>
          <a:lstStyle/>
          <a:p>
            <a:r>
              <a:rPr lang="en-US" dirty="0"/>
              <a:t>KONFIDENT: Primary and Key Secondary </a:t>
            </a:r>
            <a:br>
              <a:rPr lang="en-US" dirty="0"/>
            </a:br>
            <a:r>
              <a:rPr lang="en-US" dirty="0"/>
              <a:t>Efficacy Outcomes</a:t>
            </a:r>
          </a:p>
        </p:txBody>
      </p:sp>
      <p:sp>
        <p:nvSpPr>
          <p:cNvPr id="10" name="Text Box 11">
            <a:extLst>
              <a:ext uri="{FF2B5EF4-FFF2-40B4-BE49-F238E27FC236}">
                <a16:creationId xmlns:a16="http://schemas.microsoft.com/office/drawing/2014/main" id="{4671936A-85B9-C704-09DE-E51CBBFFE0C8}"/>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Riedl. AAAAI 2024. Abstr L45. Reproduced with permission. </a:t>
            </a:r>
          </a:p>
        </p:txBody>
      </p:sp>
      <p:sp>
        <p:nvSpPr>
          <p:cNvPr id="11" name="TextBox 10">
            <a:extLst>
              <a:ext uri="{FF2B5EF4-FFF2-40B4-BE49-F238E27FC236}">
                <a16:creationId xmlns:a16="http://schemas.microsoft.com/office/drawing/2014/main" id="{C344E06A-D7F0-0829-550F-49A6DB49284F}"/>
              </a:ext>
            </a:extLst>
          </p:cNvPr>
          <p:cNvSpPr txBox="1"/>
          <p:nvPr/>
        </p:nvSpPr>
        <p:spPr bwMode="auto">
          <a:xfrm>
            <a:off x="761445" y="1788636"/>
            <a:ext cx="329301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Primary Endpoint: Time to Start</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of Symptom Relief Within 12 Hr</a:t>
            </a:r>
          </a:p>
        </p:txBody>
      </p:sp>
      <p:sp>
        <p:nvSpPr>
          <p:cNvPr id="12" name="TextBox 11">
            <a:extLst>
              <a:ext uri="{FF2B5EF4-FFF2-40B4-BE49-F238E27FC236}">
                <a16:creationId xmlns:a16="http://schemas.microsoft.com/office/drawing/2014/main" id="{21D6540E-CD3F-B3C4-F3A9-AD379A1D6B1B}"/>
              </a:ext>
            </a:extLst>
          </p:cNvPr>
          <p:cNvSpPr txBox="1"/>
          <p:nvPr/>
        </p:nvSpPr>
        <p:spPr bwMode="auto">
          <a:xfrm>
            <a:off x="4500730" y="1801332"/>
            <a:ext cx="338483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Secondary Endpoint: Time to </a:t>
            </a:r>
            <a:b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Decrease in Severity Within 12 Hr</a:t>
            </a:r>
          </a:p>
        </p:txBody>
      </p:sp>
      <p:sp>
        <p:nvSpPr>
          <p:cNvPr id="13" name="TextBox 12">
            <a:extLst>
              <a:ext uri="{FF2B5EF4-FFF2-40B4-BE49-F238E27FC236}">
                <a16:creationId xmlns:a16="http://schemas.microsoft.com/office/drawing/2014/main" id="{CB5C61E0-10CB-692A-3444-AAC52525EEB8}"/>
              </a:ext>
            </a:extLst>
          </p:cNvPr>
          <p:cNvSpPr txBox="1"/>
          <p:nvPr/>
        </p:nvSpPr>
        <p:spPr bwMode="auto">
          <a:xfrm>
            <a:off x="8317736" y="1801331"/>
            <a:ext cx="338778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Secondary Endpoint: Time to Full </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Attack Resolution Within 24 Hr</a:t>
            </a:r>
          </a:p>
        </p:txBody>
      </p:sp>
      <p:sp>
        <p:nvSpPr>
          <p:cNvPr id="14" name="TextBox 13">
            <a:extLst>
              <a:ext uri="{FF2B5EF4-FFF2-40B4-BE49-F238E27FC236}">
                <a16:creationId xmlns:a16="http://schemas.microsoft.com/office/drawing/2014/main" id="{6193835A-A235-2057-2FAD-95660D3FC9F9}"/>
              </a:ext>
            </a:extLst>
          </p:cNvPr>
          <p:cNvSpPr txBox="1"/>
          <p:nvPr/>
        </p:nvSpPr>
        <p:spPr bwMode="auto">
          <a:xfrm>
            <a:off x="1117175" y="4743706"/>
            <a:ext cx="271786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Hr From First Dose Administration</a:t>
            </a:r>
          </a:p>
        </p:txBody>
      </p:sp>
      <p:sp>
        <p:nvSpPr>
          <p:cNvPr id="15" name="TextBox 14">
            <a:extLst>
              <a:ext uri="{FF2B5EF4-FFF2-40B4-BE49-F238E27FC236}">
                <a16:creationId xmlns:a16="http://schemas.microsoft.com/office/drawing/2014/main" id="{4C10BD3A-F8B4-FF93-4663-97CCF6FA8535}"/>
              </a:ext>
            </a:extLst>
          </p:cNvPr>
          <p:cNvSpPr txBox="1"/>
          <p:nvPr/>
        </p:nvSpPr>
        <p:spPr bwMode="auto">
          <a:xfrm>
            <a:off x="4905094" y="4743706"/>
            <a:ext cx="271786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Hr From First Dose Administration</a:t>
            </a:r>
          </a:p>
        </p:txBody>
      </p:sp>
      <p:sp>
        <p:nvSpPr>
          <p:cNvPr id="16" name="TextBox 15">
            <a:extLst>
              <a:ext uri="{FF2B5EF4-FFF2-40B4-BE49-F238E27FC236}">
                <a16:creationId xmlns:a16="http://schemas.microsoft.com/office/drawing/2014/main" id="{25591AB2-14B7-DFB8-633E-19E1B7EA6494}"/>
              </a:ext>
            </a:extLst>
          </p:cNvPr>
          <p:cNvSpPr txBox="1"/>
          <p:nvPr/>
        </p:nvSpPr>
        <p:spPr bwMode="auto">
          <a:xfrm>
            <a:off x="8663014" y="4743706"/>
            <a:ext cx="271786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Hr From First Dose Administration</a:t>
            </a:r>
          </a:p>
        </p:txBody>
      </p:sp>
      <p:sp>
        <p:nvSpPr>
          <p:cNvPr id="18" name="TextBox 17">
            <a:extLst>
              <a:ext uri="{FF2B5EF4-FFF2-40B4-BE49-F238E27FC236}">
                <a16:creationId xmlns:a16="http://schemas.microsoft.com/office/drawing/2014/main" id="{68EBD3AB-F27B-0249-10D9-834F5A1C7662}"/>
              </a:ext>
            </a:extLst>
          </p:cNvPr>
          <p:cNvSpPr txBox="1"/>
          <p:nvPr/>
        </p:nvSpPr>
        <p:spPr bwMode="auto">
          <a:xfrm rot="16200000">
            <a:off x="-399172" y="3404323"/>
            <a:ext cx="20397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Proportion of attacks (%)</a:t>
            </a:r>
          </a:p>
        </p:txBody>
      </p:sp>
      <p:grpSp>
        <p:nvGrpSpPr>
          <p:cNvPr id="23" name="Group 22">
            <a:extLst>
              <a:ext uri="{FF2B5EF4-FFF2-40B4-BE49-F238E27FC236}">
                <a16:creationId xmlns:a16="http://schemas.microsoft.com/office/drawing/2014/main" id="{CBFDDECE-0519-12A1-0C48-C060888EF985}"/>
              </a:ext>
            </a:extLst>
          </p:cNvPr>
          <p:cNvGrpSpPr/>
          <p:nvPr/>
        </p:nvGrpSpPr>
        <p:grpSpPr>
          <a:xfrm>
            <a:off x="614371" y="2421210"/>
            <a:ext cx="458779" cy="2278044"/>
            <a:chOff x="639088" y="1976829"/>
            <a:chExt cx="458779" cy="2278044"/>
          </a:xfrm>
        </p:grpSpPr>
        <p:sp>
          <p:nvSpPr>
            <p:cNvPr id="8" name="TextBox 7">
              <a:extLst>
                <a:ext uri="{FF2B5EF4-FFF2-40B4-BE49-F238E27FC236}">
                  <a16:creationId xmlns:a16="http://schemas.microsoft.com/office/drawing/2014/main" id="{A0FB3D18-C9D5-F3F7-3D6C-49C66942025B}"/>
                </a:ext>
              </a:extLst>
            </p:cNvPr>
            <p:cNvSpPr txBox="1"/>
            <p:nvPr/>
          </p:nvSpPr>
          <p:spPr bwMode="auto">
            <a:xfrm>
              <a:off x="639088" y="1976829"/>
              <a:ext cx="45877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19" name="TextBox 18">
              <a:extLst>
                <a:ext uri="{FF2B5EF4-FFF2-40B4-BE49-F238E27FC236}">
                  <a16:creationId xmlns:a16="http://schemas.microsoft.com/office/drawing/2014/main" id="{E2429515-64B1-740D-8832-63BFBE12C14A}"/>
                </a:ext>
              </a:extLst>
            </p:cNvPr>
            <p:cNvSpPr txBox="1"/>
            <p:nvPr/>
          </p:nvSpPr>
          <p:spPr bwMode="auto">
            <a:xfrm>
              <a:off x="730459" y="246506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75</a:t>
              </a:r>
            </a:p>
          </p:txBody>
        </p:sp>
        <p:sp>
          <p:nvSpPr>
            <p:cNvPr id="20" name="TextBox 19">
              <a:extLst>
                <a:ext uri="{FF2B5EF4-FFF2-40B4-BE49-F238E27FC236}">
                  <a16:creationId xmlns:a16="http://schemas.microsoft.com/office/drawing/2014/main" id="{C2FD7B71-96D3-B3F6-47EA-EAD551FF3255}"/>
                </a:ext>
              </a:extLst>
            </p:cNvPr>
            <p:cNvSpPr txBox="1"/>
            <p:nvPr/>
          </p:nvSpPr>
          <p:spPr bwMode="auto">
            <a:xfrm>
              <a:off x="730459" y="295994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50</a:t>
              </a:r>
            </a:p>
          </p:txBody>
        </p:sp>
        <p:sp>
          <p:nvSpPr>
            <p:cNvPr id="21" name="TextBox 20">
              <a:extLst>
                <a:ext uri="{FF2B5EF4-FFF2-40B4-BE49-F238E27FC236}">
                  <a16:creationId xmlns:a16="http://schemas.microsoft.com/office/drawing/2014/main" id="{7D3A6B31-DFCC-8224-5DD7-B49C0F0F5514}"/>
                </a:ext>
              </a:extLst>
            </p:cNvPr>
            <p:cNvSpPr txBox="1"/>
            <p:nvPr/>
          </p:nvSpPr>
          <p:spPr bwMode="auto">
            <a:xfrm>
              <a:off x="730459" y="344818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25</a:t>
              </a:r>
            </a:p>
          </p:txBody>
        </p:sp>
        <p:sp>
          <p:nvSpPr>
            <p:cNvPr id="22" name="TextBox 21">
              <a:extLst>
                <a:ext uri="{FF2B5EF4-FFF2-40B4-BE49-F238E27FC236}">
                  <a16:creationId xmlns:a16="http://schemas.microsoft.com/office/drawing/2014/main" id="{24332D72-DC68-971E-E34C-4C07D612D371}"/>
                </a:ext>
              </a:extLst>
            </p:cNvPr>
            <p:cNvSpPr txBox="1"/>
            <p:nvPr/>
          </p:nvSpPr>
          <p:spPr bwMode="auto">
            <a:xfrm>
              <a:off x="821830" y="3947096"/>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grpSp>
      <p:grpSp>
        <p:nvGrpSpPr>
          <p:cNvPr id="38" name="Group 37">
            <a:extLst>
              <a:ext uri="{FF2B5EF4-FFF2-40B4-BE49-F238E27FC236}">
                <a16:creationId xmlns:a16="http://schemas.microsoft.com/office/drawing/2014/main" id="{C9A2FA50-2FDE-625B-114F-5D80F9BF9D6A}"/>
              </a:ext>
            </a:extLst>
          </p:cNvPr>
          <p:cNvGrpSpPr/>
          <p:nvPr/>
        </p:nvGrpSpPr>
        <p:grpSpPr>
          <a:xfrm>
            <a:off x="908664" y="4545365"/>
            <a:ext cx="3206849" cy="307777"/>
            <a:chOff x="914329" y="4100984"/>
            <a:chExt cx="3206849" cy="307777"/>
          </a:xfrm>
        </p:grpSpPr>
        <p:sp>
          <p:nvSpPr>
            <p:cNvPr id="24" name="TextBox 23">
              <a:extLst>
                <a:ext uri="{FF2B5EF4-FFF2-40B4-BE49-F238E27FC236}">
                  <a16:creationId xmlns:a16="http://schemas.microsoft.com/office/drawing/2014/main" id="{3181214D-4610-DFF2-E427-996E96258664}"/>
                </a:ext>
              </a:extLst>
            </p:cNvPr>
            <p:cNvSpPr txBox="1"/>
            <p:nvPr/>
          </p:nvSpPr>
          <p:spPr bwMode="auto">
            <a:xfrm>
              <a:off x="914329" y="4100984"/>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25" name="TextBox 24">
              <a:extLst>
                <a:ext uri="{FF2B5EF4-FFF2-40B4-BE49-F238E27FC236}">
                  <a16:creationId xmlns:a16="http://schemas.microsoft.com/office/drawing/2014/main" id="{87E53EFD-49AD-19C8-D724-4C63F86D0E22}"/>
                </a:ext>
              </a:extLst>
            </p:cNvPr>
            <p:cNvSpPr txBox="1"/>
            <p:nvPr/>
          </p:nvSpPr>
          <p:spPr bwMode="auto">
            <a:xfrm>
              <a:off x="1149545" y="4100984"/>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a:t>
              </a:r>
            </a:p>
          </p:txBody>
        </p:sp>
        <p:sp>
          <p:nvSpPr>
            <p:cNvPr id="26" name="TextBox 25">
              <a:extLst>
                <a:ext uri="{FF2B5EF4-FFF2-40B4-BE49-F238E27FC236}">
                  <a16:creationId xmlns:a16="http://schemas.microsoft.com/office/drawing/2014/main" id="{46DABF41-5100-0E8C-A07C-9A999C0B2DF1}"/>
                </a:ext>
              </a:extLst>
            </p:cNvPr>
            <p:cNvSpPr txBox="1"/>
            <p:nvPr/>
          </p:nvSpPr>
          <p:spPr bwMode="auto">
            <a:xfrm>
              <a:off x="1396261" y="4100984"/>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a:t>
              </a:r>
            </a:p>
          </p:txBody>
        </p:sp>
        <p:sp>
          <p:nvSpPr>
            <p:cNvPr id="27" name="TextBox 26">
              <a:extLst>
                <a:ext uri="{FF2B5EF4-FFF2-40B4-BE49-F238E27FC236}">
                  <a16:creationId xmlns:a16="http://schemas.microsoft.com/office/drawing/2014/main" id="{7A481D14-A1EA-7D94-D3E6-E8337D6BEAA8}"/>
                </a:ext>
              </a:extLst>
            </p:cNvPr>
            <p:cNvSpPr txBox="1"/>
            <p:nvPr/>
          </p:nvSpPr>
          <p:spPr bwMode="auto">
            <a:xfrm>
              <a:off x="1631477" y="4100984"/>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a:t>
              </a:r>
            </a:p>
          </p:txBody>
        </p:sp>
        <p:sp>
          <p:nvSpPr>
            <p:cNvPr id="28" name="TextBox 27">
              <a:extLst>
                <a:ext uri="{FF2B5EF4-FFF2-40B4-BE49-F238E27FC236}">
                  <a16:creationId xmlns:a16="http://schemas.microsoft.com/office/drawing/2014/main" id="{AAC38EFC-3FF7-CA19-C296-4C2DF69E84A3}"/>
                </a:ext>
              </a:extLst>
            </p:cNvPr>
            <p:cNvSpPr txBox="1"/>
            <p:nvPr/>
          </p:nvSpPr>
          <p:spPr bwMode="auto">
            <a:xfrm>
              <a:off x="1875260" y="4100984"/>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a:t>
              </a:r>
            </a:p>
          </p:txBody>
        </p:sp>
        <p:sp>
          <p:nvSpPr>
            <p:cNvPr id="29" name="TextBox 28">
              <a:extLst>
                <a:ext uri="{FF2B5EF4-FFF2-40B4-BE49-F238E27FC236}">
                  <a16:creationId xmlns:a16="http://schemas.microsoft.com/office/drawing/2014/main" id="{2113D799-A268-3BCD-75E2-3ACAEBA01BED}"/>
                </a:ext>
              </a:extLst>
            </p:cNvPr>
            <p:cNvSpPr txBox="1"/>
            <p:nvPr/>
          </p:nvSpPr>
          <p:spPr bwMode="auto">
            <a:xfrm>
              <a:off x="2110476" y="4100984"/>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a:t>
              </a:r>
            </a:p>
          </p:txBody>
        </p:sp>
        <p:sp>
          <p:nvSpPr>
            <p:cNvPr id="30" name="TextBox 29">
              <a:extLst>
                <a:ext uri="{FF2B5EF4-FFF2-40B4-BE49-F238E27FC236}">
                  <a16:creationId xmlns:a16="http://schemas.microsoft.com/office/drawing/2014/main" id="{4B12BB6C-417D-E1DC-8693-46C4ECDADCF1}"/>
                </a:ext>
              </a:extLst>
            </p:cNvPr>
            <p:cNvSpPr txBox="1"/>
            <p:nvPr/>
          </p:nvSpPr>
          <p:spPr bwMode="auto">
            <a:xfrm>
              <a:off x="2357192" y="4100984"/>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31" name="TextBox 30">
              <a:extLst>
                <a:ext uri="{FF2B5EF4-FFF2-40B4-BE49-F238E27FC236}">
                  <a16:creationId xmlns:a16="http://schemas.microsoft.com/office/drawing/2014/main" id="{08625A98-1429-D41D-83BD-3D22C4404398}"/>
                </a:ext>
              </a:extLst>
            </p:cNvPr>
            <p:cNvSpPr txBox="1"/>
            <p:nvPr/>
          </p:nvSpPr>
          <p:spPr bwMode="auto">
            <a:xfrm>
              <a:off x="2592408" y="4100984"/>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7</a:t>
              </a:r>
            </a:p>
          </p:txBody>
        </p:sp>
        <p:sp>
          <p:nvSpPr>
            <p:cNvPr id="32" name="TextBox 31">
              <a:extLst>
                <a:ext uri="{FF2B5EF4-FFF2-40B4-BE49-F238E27FC236}">
                  <a16:creationId xmlns:a16="http://schemas.microsoft.com/office/drawing/2014/main" id="{760EE1C8-6FD4-A2DB-C303-F5FB8D03F74A}"/>
                </a:ext>
              </a:extLst>
            </p:cNvPr>
            <p:cNvSpPr txBox="1"/>
            <p:nvPr/>
          </p:nvSpPr>
          <p:spPr bwMode="auto">
            <a:xfrm>
              <a:off x="2838524" y="4100984"/>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a:t>
              </a:r>
            </a:p>
          </p:txBody>
        </p:sp>
        <p:sp>
          <p:nvSpPr>
            <p:cNvPr id="33" name="TextBox 32">
              <a:extLst>
                <a:ext uri="{FF2B5EF4-FFF2-40B4-BE49-F238E27FC236}">
                  <a16:creationId xmlns:a16="http://schemas.microsoft.com/office/drawing/2014/main" id="{952ED4A3-4D10-462B-7D7A-6E4A958CC849}"/>
                </a:ext>
              </a:extLst>
            </p:cNvPr>
            <p:cNvSpPr txBox="1"/>
            <p:nvPr/>
          </p:nvSpPr>
          <p:spPr bwMode="auto">
            <a:xfrm>
              <a:off x="3073740" y="4100984"/>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9</a:t>
              </a:r>
            </a:p>
          </p:txBody>
        </p:sp>
        <p:sp>
          <p:nvSpPr>
            <p:cNvPr id="34" name="TextBox 33">
              <a:extLst>
                <a:ext uri="{FF2B5EF4-FFF2-40B4-BE49-F238E27FC236}">
                  <a16:creationId xmlns:a16="http://schemas.microsoft.com/office/drawing/2014/main" id="{ADBA2EEC-7D03-1D56-B8F8-6F7FE693AAB3}"/>
                </a:ext>
              </a:extLst>
            </p:cNvPr>
            <p:cNvSpPr txBox="1"/>
            <p:nvPr/>
          </p:nvSpPr>
          <p:spPr bwMode="auto">
            <a:xfrm>
              <a:off x="3271838" y="4100984"/>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p>
          </p:txBody>
        </p:sp>
        <p:sp>
          <p:nvSpPr>
            <p:cNvPr id="35" name="TextBox 34">
              <a:extLst>
                <a:ext uri="{FF2B5EF4-FFF2-40B4-BE49-F238E27FC236}">
                  <a16:creationId xmlns:a16="http://schemas.microsoft.com/office/drawing/2014/main" id="{33A4B7AF-5D02-BD52-666B-1F864D29ED1F}"/>
                </a:ext>
              </a:extLst>
            </p:cNvPr>
            <p:cNvSpPr txBox="1"/>
            <p:nvPr/>
          </p:nvSpPr>
          <p:spPr bwMode="auto">
            <a:xfrm>
              <a:off x="3507054" y="4100984"/>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11</a:t>
              </a:r>
            </a:p>
          </p:txBody>
        </p:sp>
        <p:sp>
          <p:nvSpPr>
            <p:cNvPr id="36" name="TextBox 35">
              <a:extLst>
                <a:ext uri="{FF2B5EF4-FFF2-40B4-BE49-F238E27FC236}">
                  <a16:creationId xmlns:a16="http://schemas.microsoft.com/office/drawing/2014/main" id="{063656AD-B6E5-D34F-BE6B-4C9D64D45259}"/>
                </a:ext>
              </a:extLst>
            </p:cNvPr>
            <p:cNvSpPr txBox="1"/>
            <p:nvPr/>
          </p:nvSpPr>
          <p:spPr bwMode="auto">
            <a:xfrm>
              <a:off x="3753770" y="4100984"/>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grpSp>
      <p:sp>
        <p:nvSpPr>
          <p:cNvPr id="41" name="Freeform: Shape 40">
            <a:extLst>
              <a:ext uri="{FF2B5EF4-FFF2-40B4-BE49-F238E27FC236}">
                <a16:creationId xmlns:a16="http://schemas.microsoft.com/office/drawing/2014/main" id="{F2BA89A7-9CB2-C149-C426-8A7083A9A78F}"/>
              </a:ext>
            </a:extLst>
          </p:cNvPr>
          <p:cNvSpPr/>
          <p:nvPr/>
        </p:nvSpPr>
        <p:spPr bwMode="auto">
          <a:xfrm>
            <a:off x="1046848" y="2487494"/>
            <a:ext cx="3043237" cy="2062162"/>
          </a:xfrm>
          <a:custGeom>
            <a:avLst/>
            <a:gdLst>
              <a:gd name="connsiteX0" fmla="*/ 0 w 3043237"/>
              <a:gd name="connsiteY0" fmla="*/ 0 h 2062162"/>
              <a:gd name="connsiteX1" fmla="*/ 0 w 3043237"/>
              <a:gd name="connsiteY1" fmla="*/ 2062162 h 2062162"/>
              <a:gd name="connsiteX2" fmla="*/ 3043237 w 3043237"/>
              <a:gd name="connsiteY2" fmla="*/ 2062162 h 2062162"/>
            </a:gdLst>
            <a:ahLst/>
            <a:cxnLst>
              <a:cxn ang="0">
                <a:pos x="connsiteX0" y="connsiteY0"/>
              </a:cxn>
              <a:cxn ang="0">
                <a:pos x="connsiteX1" y="connsiteY1"/>
              </a:cxn>
              <a:cxn ang="0">
                <a:pos x="connsiteX2" y="connsiteY2"/>
              </a:cxn>
            </a:cxnLst>
            <a:rect l="l" t="t" r="r" b="b"/>
            <a:pathLst>
              <a:path w="3043237" h="2062162">
                <a:moveTo>
                  <a:pt x="0" y="0"/>
                </a:moveTo>
                <a:lnTo>
                  <a:pt x="0" y="2062162"/>
                </a:lnTo>
                <a:lnTo>
                  <a:pt x="3043237" y="2062162"/>
                </a:lnTo>
              </a:path>
            </a:pathLst>
          </a:custGeom>
          <a:noFill/>
          <a:ln w="28575">
            <a:solidFill>
              <a:schemeClr val="bg1"/>
            </a:solidFill>
            <a:miter lim="800000"/>
            <a:headEnd/>
            <a:tailEnd/>
          </a:ln>
        </p:spPr>
        <p:txBody>
          <a:bodyPr rtlCol="0" anchor="ctr"/>
          <a:lstStyle/>
          <a:p>
            <a:pPr algn="ctr"/>
            <a:endParaRPr lang="en-US" dirty="0"/>
          </a:p>
        </p:txBody>
      </p:sp>
      <p:grpSp>
        <p:nvGrpSpPr>
          <p:cNvPr id="48" name="Group 47">
            <a:extLst>
              <a:ext uri="{FF2B5EF4-FFF2-40B4-BE49-F238E27FC236}">
                <a16:creationId xmlns:a16="http://schemas.microsoft.com/office/drawing/2014/main" id="{32FD5BEB-A819-6623-4681-FD23D2D43254}"/>
              </a:ext>
            </a:extLst>
          </p:cNvPr>
          <p:cNvGrpSpPr/>
          <p:nvPr/>
        </p:nvGrpSpPr>
        <p:grpSpPr>
          <a:xfrm>
            <a:off x="989435" y="2575649"/>
            <a:ext cx="57414" cy="1974479"/>
            <a:chOff x="995099" y="2131268"/>
            <a:chExt cx="543667" cy="1974479"/>
          </a:xfrm>
        </p:grpSpPr>
        <p:cxnSp>
          <p:nvCxnSpPr>
            <p:cNvPr id="43" name="Straight Connector 42">
              <a:extLst>
                <a:ext uri="{FF2B5EF4-FFF2-40B4-BE49-F238E27FC236}">
                  <a16:creationId xmlns:a16="http://schemas.microsoft.com/office/drawing/2014/main" id="{F5691E38-4114-1B62-EBD4-6118C9FCB517}"/>
                </a:ext>
              </a:extLst>
            </p:cNvPr>
            <p:cNvCxnSpPr>
              <a:cxnSpLocks/>
            </p:cNvCxnSpPr>
            <p:nvPr/>
          </p:nvCxnSpPr>
          <p:spPr bwMode="auto">
            <a:xfrm>
              <a:off x="995099" y="2131268"/>
              <a:ext cx="543667"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37B7CB71-71A6-8A5B-7058-9F1D7CAA89A4}"/>
                </a:ext>
              </a:extLst>
            </p:cNvPr>
            <p:cNvCxnSpPr>
              <a:cxnSpLocks/>
            </p:cNvCxnSpPr>
            <p:nvPr/>
          </p:nvCxnSpPr>
          <p:spPr bwMode="auto">
            <a:xfrm>
              <a:off x="995099" y="2624888"/>
              <a:ext cx="543667"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F5D67206-29D4-5D68-5DE1-2C972E0C05B6}"/>
                </a:ext>
              </a:extLst>
            </p:cNvPr>
            <p:cNvCxnSpPr>
              <a:cxnSpLocks/>
            </p:cNvCxnSpPr>
            <p:nvPr/>
          </p:nvCxnSpPr>
          <p:spPr bwMode="auto">
            <a:xfrm>
              <a:off x="995099" y="3118508"/>
              <a:ext cx="543667"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8BE96489-A65A-0216-B1B1-A4AD8C5ED27A}"/>
                </a:ext>
              </a:extLst>
            </p:cNvPr>
            <p:cNvCxnSpPr>
              <a:cxnSpLocks/>
            </p:cNvCxnSpPr>
            <p:nvPr/>
          </p:nvCxnSpPr>
          <p:spPr bwMode="auto">
            <a:xfrm>
              <a:off x="995099" y="3612128"/>
              <a:ext cx="543667"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E5335934-5273-3BD3-E2F3-AA6DFBBD3CEA}"/>
                </a:ext>
              </a:extLst>
            </p:cNvPr>
            <p:cNvCxnSpPr>
              <a:cxnSpLocks/>
            </p:cNvCxnSpPr>
            <p:nvPr/>
          </p:nvCxnSpPr>
          <p:spPr bwMode="auto">
            <a:xfrm>
              <a:off x="995099" y="4105747"/>
              <a:ext cx="543667" cy="0"/>
            </a:xfrm>
            <a:prstGeom prst="line">
              <a:avLst/>
            </a:prstGeom>
            <a:noFill/>
            <a:ln w="28575" cap="flat" cmpd="sng" algn="ctr">
              <a:solidFill>
                <a:schemeClr val="bg1"/>
              </a:solidFill>
              <a:prstDash val="solid"/>
              <a:round/>
              <a:headEnd type="none" w="med" len="med"/>
              <a:tailEnd type="none" w="med" len="med"/>
            </a:ln>
            <a:effectLst/>
          </p:spPr>
        </p:cxnSp>
      </p:grpSp>
      <p:grpSp>
        <p:nvGrpSpPr>
          <p:cNvPr id="64" name="Group 63">
            <a:extLst>
              <a:ext uri="{FF2B5EF4-FFF2-40B4-BE49-F238E27FC236}">
                <a16:creationId xmlns:a16="http://schemas.microsoft.com/office/drawing/2014/main" id="{D9958404-268F-BCF5-3838-13E0E171C249}"/>
              </a:ext>
            </a:extLst>
          </p:cNvPr>
          <p:cNvGrpSpPr/>
          <p:nvPr/>
        </p:nvGrpSpPr>
        <p:grpSpPr>
          <a:xfrm>
            <a:off x="1045411" y="4542606"/>
            <a:ext cx="2885289" cy="72624"/>
            <a:chOff x="1051076" y="3945382"/>
            <a:chExt cx="2885289" cy="277002"/>
          </a:xfrm>
        </p:grpSpPr>
        <p:grpSp>
          <p:nvGrpSpPr>
            <p:cNvPr id="49" name="Group 48">
              <a:extLst>
                <a:ext uri="{FF2B5EF4-FFF2-40B4-BE49-F238E27FC236}">
                  <a16:creationId xmlns:a16="http://schemas.microsoft.com/office/drawing/2014/main" id="{358BAE96-0388-8C68-C836-8C054D0C0DD9}"/>
                </a:ext>
              </a:extLst>
            </p:cNvPr>
            <p:cNvGrpSpPr/>
            <p:nvPr/>
          </p:nvGrpSpPr>
          <p:grpSpPr>
            <a:xfrm rot="5400000">
              <a:off x="1396688" y="3599770"/>
              <a:ext cx="277000" cy="968223"/>
              <a:chOff x="995099" y="2131268"/>
              <a:chExt cx="543667" cy="1974479"/>
            </a:xfrm>
          </p:grpSpPr>
          <p:cxnSp>
            <p:nvCxnSpPr>
              <p:cNvPr id="50" name="Straight Connector 49">
                <a:extLst>
                  <a:ext uri="{FF2B5EF4-FFF2-40B4-BE49-F238E27FC236}">
                    <a16:creationId xmlns:a16="http://schemas.microsoft.com/office/drawing/2014/main" id="{AC669C40-DF0F-2E59-7B46-2B13207D3E0B}"/>
                  </a:ext>
                </a:extLst>
              </p:cNvPr>
              <p:cNvCxnSpPr>
                <a:cxnSpLocks/>
              </p:cNvCxnSpPr>
              <p:nvPr/>
            </p:nvCxnSpPr>
            <p:spPr bwMode="auto">
              <a:xfrm>
                <a:off x="995099" y="2131268"/>
                <a:ext cx="543667" cy="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A03CBB0B-8D47-2063-EFCA-244BE91CF748}"/>
                  </a:ext>
                </a:extLst>
              </p:cNvPr>
              <p:cNvCxnSpPr>
                <a:cxnSpLocks/>
              </p:cNvCxnSpPr>
              <p:nvPr/>
            </p:nvCxnSpPr>
            <p:spPr bwMode="auto">
              <a:xfrm>
                <a:off x="995099" y="2624888"/>
                <a:ext cx="543667" cy="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83B31B3E-CA23-3012-CAA5-36E802BCBF12}"/>
                  </a:ext>
                </a:extLst>
              </p:cNvPr>
              <p:cNvCxnSpPr>
                <a:cxnSpLocks/>
              </p:cNvCxnSpPr>
              <p:nvPr/>
            </p:nvCxnSpPr>
            <p:spPr bwMode="auto">
              <a:xfrm>
                <a:off x="995099" y="3118508"/>
                <a:ext cx="543667"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906C61F1-E22C-C894-6C23-B0E86B657BB7}"/>
                  </a:ext>
                </a:extLst>
              </p:cNvPr>
              <p:cNvCxnSpPr>
                <a:cxnSpLocks/>
              </p:cNvCxnSpPr>
              <p:nvPr/>
            </p:nvCxnSpPr>
            <p:spPr bwMode="auto">
              <a:xfrm>
                <a:off x="995099" y="3612128"/>
                <a:ext cx="543667" cy="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8C18A094-C073-2BC9-37F8-DE8D86CF3AA5}"/>
                  </a:ext>
                </a:extLst>
              </p:cNvPr>
              <p:cNvCxnSpPr>
                <a:cxnSpLocks/>
              </p:cNvCxnSpPr>
              <p:nvPr/>
            </p:nvCxnSpPr>
            <p:spPr bwMode="auto">
              <a:xfrm>
                <a:off x="995099" y="4105747"/>
                <a:ext cx="543667" cy="0"/>
              </a:xfrm>
              <a:prstGeom prst="line">
                <a:avLst/>
              </a:prstGeom>
              <a:noFill/>
              <a:ln w="28575" cap="flat" cmpd="sng" algn="ctr">
                <a:solidFill>
                  <a:schemeClr val="bg1"/>
                </a:solidFill>
                <a:prstDash val="solid"/>
                <a:round/>
                <a:headEnd type="none" w="med" len="med"/>
                <a:tailEnd type="none" w="med" len="med"/>
              </a:ln>
              <a:effectLst/>
            </p:spPr>
          </p:cxnSp>
        </p:grpSp>
        <p:grpSp>
          <p:nvGrpSpPr>
            <p:cNvPr id="55" name="Group 54">
              <a:extLst>
                <a:ext uri="{FF2B5EF4-FFF2-40B4-BE49-F238E27FC236}">
                  <a16:creationId xmlns:a16="http://schemas.microsoft.com/office/drawing/2014/main" id="{C62311E4-37B3-105D-C31F-FFD0E4BF9DB1}"/>
                </a:ext>
              </a:extLst>
            </p:cNvPr>
            <p:cNvGrpSpPr/>
            <p:nvPr/>
          </p:nvGrpSpPr>
          <p:grpSpPr>
            <a:xfrm rot="5400000">
              <a:off x="2955648" y="3241668"/>
              <a:ext cx="277001" cy="1684432"/>
              <a:chOff x="995099" y="670717"/>
              <a:chExt cx="543668" cy="3435030"/>
            </a:xfrm>
          </p:grpSpPr>
          <p:cxnSp>
            <p:nvCxnSpPr>
              <p:cNvPr id="56" name="Straight Connector 55">
                <a:extLst>
                  <a:ext uri="{FF2B5EF4-FFF2-40B4-BE49-F238E27FC236}">
                    <a16:creationId xmlns:a16="http://schemas.microsoft.com/office/drawing/2014/main" id="{B6E69D47-B983-37CC-62B5-C54C074D9C48}"/>
                  </a:ext>
                </a:extLst>
              </p:cNvPr>
              <p:cNvCxnSpPr>
                <a:cxnSpLocks/>
              </p:cNvCxnSpPr>
              <p:nvPr/>
            </p:nvCxnSpPr>
            <p:spPr bwMode="auto">
              <a:xfrm>
                <a:off x="995099" y="2131268"/>
                <a:ext cx="543667" cy="0"/>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3C307B0F-B3D4-7D4F-DD41-9A3BD646D51E}"/>
                  </a:ext>
                </a:extLst>
              </p:cNvPr>
              <p:cNvCxnSpPr>
                <a:cxnSpLocks/>
              </p:cNvCxnSpPr>
              <p:nvPr/>
            </p:nvCxnSpPr>
            <p:spPr bwMode="auto">
              <a:xfrm>
                <a:off x="995099" y="2624888"/>
                <a:ext cx="543667" cy="0"/>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7BD2E249-835B-A872-0156-83CF43FAC0D7}"/>
                  </a:ext>
                </a:extLst>
              </p:cNvPr>
              <p:cNvCxnSpPr>
                <a:cxnSpLocks/>
              </p:cNvCxnSpPr>
              <p:nvPr/>
            </p:nvCxnSpPr>
            <p:spPr bwMode="auto">
              <a:xfrm>
                <a:off x="995099" y="3118508"/>
                <a:ext cx="543667" cy="0"/>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80B603C1-3245-7083-630B-E37BDF2B1123}"/>
                  </a:ext>
                </a:extLst>
              </p:cNvPr>
              <p:cNvCxnSpPr>
                <a:cxnSpLocks/>
              </p:cNvCxnSpPr>
              <p:nvPr/>
            </p:nvCxnSpPr>
            <p:spPr bwMode="auto">
              <a:xfrm>
                <a:off x="995099" y="3612128"/>
                <a:ext cx="543667" cy="0"/>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B858811A-7B38-3F87-80CD-BF8B37BD2C59}"/>
                  </a:ext>
                </a:extLst>
              </p:cNvPr>
              <p:cNvCxnSpPr>
                <a:cxnSpLocks/>
              </p:cNvCxnSpPr>
              <p:nvPr/>
            </p:nvCxnSpPr>
            <p:spPr bwMode="auto">
              <a:xfrm>
                <a:off x="995099" y="4105747"/>
                <a:ext cx="543667" cy="0"/>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1DDFAF65-301B-A087-AC76-91BFBCE05E71}"/>
                  </a:ext>
                </a:extLst>
              </p:cNvPr>
              <p:cNvCxnSpPr>
                <a:cxnSpLocks/>
              </p:cNvCxnSpPr>
              <p:nvPr/>
            </p:nvCxnSpPr>
            <p:spPr bwMode="auto">
              <a:xfrm>
                <a:off x="995100" y="670717"/>
                <a:ext cx="543667" cy="0"/>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311FBD46-6B35-9391-6AD8-1B3CABBE2601}"/>
                  </a:ext>
                </a:extLst>
              </p:cNvPr>
              <p:cNvCxnSpPr>
                <a:cxnSpLocks/>
              </p:cNvCxnSpPr>
              <p:nvPr/>
            </p:nvCxnSpPr>
            <p:spPr bwMode="auto">
              <a:xfrm>
                <a:off x="995100" y="1164338"/>
                <a:ext cx="543666" cy="0"/>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677824C0-78A8-F742-9252-C8E73812379A}"/>
                  </a:ext>
                </a:extLst>
              </p:cNvPr>
              <p:cNvCxnSpPr>
                <a:cxnSpLocks/>
              </p:cNvCxnSpPr>
              <p:nvPr/>
            </p:nvCxnSpPr>
            <p:spPr bwMode="auto">
              <a:xfrm>
                <a:off x="995100" y="1657958"/>
                <a:ext cx="543666" cy="0"/>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70" name="Group 69">
            <a:extLst>
              <a:ext uri="{FF2B5EF4-FFF2-40B4-BE49-F238E27FC236}">
                <a16:creationId xmlns:a16="http://schemas.microsoft.com/office/drawing/2014/main" id="{3B4D8EE5-FD54-5340-A9D6-F3C903E72E0B}"/>
              </a:ext>
            </a:extLst>
          </p:cNvPr>
          <p:cNvGrpSpPr/>
          <p:nvPr/>
        </p:nvGrpSpPr>
        <p:grpSpPr>
          <a:xfrm>
            <a:off x="1143880" y="5092582"/>
            <a:ext cx="2627231" cy="738664"/>
            <a:chOff x="1696629" y="3340094"/>
            <a:chExt cx="2627231" cy="738664"/>
          </a:xfrm>
        </p:grpSpPr>
        <p:sp>
          <p:nvSpPr>
            <p:cNvPr id="65" name="TextBox 64">
              <a:extLst>
                <a:ext uri="{FF2B5EF4-FFF2-40B4-BE49-F238E27FC236}">
                  <a16:creationId xmlns:a16="http://schemas.microsoft.com/office/drawing/2014/main" id="{EF1FE9BC-8A42-CD46-CBA0-D8EA7C213B46}"/>
                </a:ext>
              </a:extLst>
            </p:cNvPr>
            <p:cNvSpPr txBox="1"/>
            <p:nvPr/>
          </p:nvSpPr>
          <p:spPr bwMode="auto">
            <a:xfrm>
              <a:off x="1915059" y="3340094"/>
              <a:ext cx="2408801"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Sebetralstat 300 mg; </a:t>
              </a:r>
              <a:r>
                <a:rPr lang="en-US" sz="1400" b="0" i="1" dirty="0">
                  <a:solidFill>
                    <a:schemeClr val="bg1"/>
                  </a:solidFill>
                  <a:latin typeface="Calibri" panose="020F0502020204030204" pitchFamily="34" charset="0"/>
                </a:rPr>
                <a:t>P</a:t>
              </a:r>
              <a:r>
                <a:rPr lang="en-US" sz="1400" b="0" dirty="0">
                  <a:solidFill>
                    <a:schemeClr val="bg1"/>
                  </a:solidFill>
                  <a:latin typeface="Calibri" panose="020F0502020204030204" pitchFamily="34" charset="0"/>
                </a:rPr>
                <a:t> &lt;.0001</a:t>
              </a:r>
            </a:p>
            <a:p>
              <a:pPr>
                <a:spcBef>
                  <a:spcPts val="0"/>
                </a:spcBef>
              </a:pPr>
              <a:r>
                <a:rPr lang="en-US" sz="1400" b="0" dirty="0">
                  <a:solidFill>
                    <a:schemeClr val="bg1"/>
                  </a:solidFill>
                  <a:latin typeface="Calibri" panose="020F0502020204030204" pitchFamily="34" charset="0"/>
                </a:rPr>
                <a:t>Sebetralstat 600 mg; </a:t>
              </a:r>
              <a:r>
                <a:rPr lang="en-US" sz="1400" b="0" i="1" dirty="0">
                  <a:solidFill>
                    <a:schemeClr val="bg1"/>
                  </a:solidFill>
                  <a:latin typeface="Calibri" panose="020F0502020204030204" pitchFamily="34" charset="0"/>
                </a:rPr>
                <a:t>P</a:t>
              </a:r>
              <a:r>
                <a:rPr lang="en-US" sz="1400" b="0" dirty="0">
                  <a:solidFill>
                    <a:schemeClr val="bg1"/>
                  </a:solidFill>
                  <a:latin typeface="Calibri" panose="020F0502020204030204" pitchFamily="34" charset="0"/>
                </a:rPr>
                <a:t> = .0013</a:t>
              </a:r>
            </a:p>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Placebo</a:t>
              </a:r>
            </a:p>
          </p:txBody>
        </p:sp>
        <p:cxnSp>
          <p:nvCxnSpPr>
            <p:cNvPr id="67" name="Straight Connector 66">
              <a:extLst>
                <a:ext uri="{FF2B5EF4-FFF2-40B4-BE49-F238E27FC236}">
                  <a16:creationId xmlns:a16="http://schemas.microsoft.com/office/drawing/2014/main" id="{5228C825-F75C-333F-E9C2-34765055214F}"/>
                </a:ext>
              </a:extLst>
            </p:cNvPr>
            <p:cNvCxnSpPr/>
            <p:nvPr/>
          </p:nvCxnSpPr>
          <p:spPr bwMode="auto">
            <a:xfrm>
              <a:off x="1696629" y="3494548"/>
              <a:ext cx="279741" cy="0"/>
            </a:xfrm>
            <a:prstGeom prst="line">
              <a:avLst/>
            </a:prstGeom>
            <a:noFill/>
            <a:ln w="28575" cap="flat" cmpd="sng" algn="ctr">
              <a:solidFill>
                <a:schemeClr val="accent1"/>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55585AE6-4807-F8FA-F5BC-C1567D689140}"/>
                </a:ext>
              </a:extLst>
            </p:cNvPr>
            <p:cNvCxnSpPr/>
            <p:nvPr/>
          </p:nvCxnSpPr>
          <p:spPr bwMode="auto">
            <a:xfrm>
              <a:off x="1696629" y="3709426"/>
              <a:ext cx="279741" cy="0"/>
            </a:xfrm>
            <a:prstGeom prst="line">
              <a:avLst/>
            </a:prstGeom>
            <a:noFill/>
            <a:ln w="28575" cap="flat" cmpd="sng" algn="ctr">
              <a:solidFill>
                <a:schemeClr val="accent2"/>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698A6231-E02F-7F91-6E64-A7F308195768}"/>
                </a:ext>
              </a:extLst>
            </p:cNvPr>
            <p:cNvCxnSpPr/>
            <p:nvPr/>
          </p:nvCxnSpPr>
          <p:spPr bwMode="auto">
            <a:xfrm>
              <a:off x="1696629" y="3932246"/>
              <a:ext cx="279741" cy="0"/>
            </a:xfrm>
            <a:prstGeom prst="line">
              <a:avLst/>
            </a:prstGeom>
            <a:noFill/>
            <a:ln w="28575" cap="flat" cmpd="sng" algn="ctr">
              <a:solidFill>
                <a:schemeClr val="accent3"/>
              </a:solidFill>
              <a:prstDash val="solid"/>
              <a:round/>
              <a:headEnd type="none" w="med" len="med"/>
              <a:tailEnd type="none" w="med" len="med"/>
            </a:ln>
            <a:effectLst/>
          </p:spPr>
        </p:cxnSp>
      </p:grpSp>
      <p:sp>
        <p:nvSpPr>
          <p:cNvPr id="71" name="Freeform: Shape 70">
            <a:extLst>
              <a:ext uri="{FF2B5EF4-FFF2-40B4-BE49-F238E27FC236}">
                <a16:creationId xmlns:a16="http://schemas.microsoft.com/office/drawing/2014/main" id="{76399B5E-A57C-D9A0-F3CC-FAF9A8583DDB}"/>
              </a:ext>
            </a:extLst>
          </p:cNvPr>
          <p:cNvSpPr/>
          <p:nvPr/>
        </p:nvSpPr>
        <p:spPr bwMode="auto">
          <a:xfrm>
            <a:off x="1113523" y="2920881"/>
            <a:ext cx="2819400" cy="1602581"/>
          </a:xfrm>
          <a:custGeom>
            <a:avLst/>
            <a:gdLst>
              <a:gd name="connsiteX0" fmla="*/ 2819400 w 2819400"/>
              <a:gd name="connsiteY0" fmla="*/ 0 h 1602581"/>
              <a:gd name="connsiteX1" fmla="*/ 2688431 w 2819400"/>
              <a:gd name="connsiteY1" fmla="*/ 0 h 1602581"/>
              <a:gd name="connsiteX2" fmla="*/ 2688431 w 2819400"/>
              <a:gd name="connsiteY2" fmla="*/ 26194 h 1602581"/>
              <a:gd name="connsiteX3" fmla="*/ 2369343 w 2819400"/>
              <a:gd name="connsiteY3" fmla="*/ 26194 h 1602581"/>
              <a:gd name="connsiteX4" fmla="*/ 2369343 w 2819400"/>
              <a:gd name="connsiteY4" fmla="*/ 50006 h 1602581"/>
              <a:gd name="connsiteX5" fmla="*/ 2226468 w 2819400"/>
              <a:gd name="connsiteY5" fmla="*/ 50006 h 1602581"/>
              <a:gd name="connsiteX6" fmla="*/ 2226468 w 2819400"/>
              <a:gd name="connsiteY6" fmla="*/ 76200 h 1602581"/>
              <a:gd name="connsiteX7" fmla="*/ 2185987 w 2819400"/>
              <a:gd name="connsiteY7" fmla="*/ 76200 h 1602581"/>
              <a:gd name="connsiteX8" fmla="*/ 2185987 w 2819400"/>
              <a:gd name="connsiteY8" fmla="*/ 95250 h 1602581"/>
              <a:gd name="connsiteX9" fmla="*/ 1774031 w 2819400"/>
              <a:gd name="connsiteY9" fmla="*/ 95250 h 1602581"/>
              <a:gd name="connsiteX10" fmla="*/ 1774031 w 2819400"/>
              <a:gd name="connsiteY10" fmla="*/ 123825 h 1602581"/>
              <a:gd name="connsiteX11" fmla="*/ 1745456 w 2819400"/>
              <a:gd name="connsiteY11" fmla="*/ 123825 h 1602581"/>
              <a:gd name="connsiteX12" fmla="*/ 1745456 w 2819400"/>
              <a:gd name="connsiteY12" fmla="*/ 154781 h 1602581"/>
              <a:gd name="connsiteX13" fmla="*/ 1507331 w 2819400"/>
              <a:gd name="connsiteY13" fmla="*/ 154781 h 1602581"/>
              <a:gd name="connsiteX14" fmla="*/ 1507331 w 2819400"/>
              <a:gd name="connsiteY14" fmla="*/ 171450 h 1602581"/>
              <a:gd name="connsiteX15" fmla="*/ 1178718 w 2819400"/>
              <a:gd name="connsiteY15" fmla="*/ 171450 h 1602581"/>
              <a:gd name="connsiteX16" fmla="*/ 1178718 w 2819400"/>
              <a:gd name="connsiteY16" fmla="*/ 200025 h 1602581"/>
              <a:gd name="connsiteX17" fmla="*/ 797718 w 2819400"/>
              <a:gd name="connsiteY17" fmla="*/ 200025 h 1602581"/>
              <a:gd name="connsiteX18" fmla="*/ 797718 w 2819400"/>
              <a:gd name="connsiteY18" fmla="*/ 221456 h 1602581"/>
              <a:gd name="connsiteX19" fmla="*/ 766762 w 2819400"/>
              <a:gd name="connsiteY19" fmla="*/ 221456 h 1602581"/>
              <a:gd name="connsiteX20" fmla="*/ 766762 w 2819400"/>
              <a:gd name="connsiteY20" fmla="*/ 250031 h 1602581"/>
              <a:gd name="connsiteX21" fmla="*/ 716756 w 2819400"/>
              <a:gd name="connsiteY21" fmla="*/ 250031 h 1602581"/>
              <a:gd name="connsiteX22" fmla="*/ 716756 w 2819400"/>
              <a:gd name="connsiteY22" fmla="*/ 271463 h 1602581"/>
              <a:gd name="connsiteX23" fmla="*/ 600075 w 2819400"/>
              <a:gd name="connsiteY23" fmla="*/ 271463 h 1602581"/>
              <a:gd name="connsiteX24" fmla="*/ 600075 w 2819400"/>
              <a:gd name="connsiteY24" fmla="*/ 323850 h 1602581"/>
              <a:gd name="connsiteX25" fmla="*/ 514350 w 2819400"/>
              <a:gd name="connsiteY25" fmla="*/ 323850 h 1602581"/>
              <a:gd name="connsiteX26" fmla="*/ 514350 w 2819400"/>
              <a:gd name="connsiteY26" fmla="*/ 347663 h 1602581"/>
              <a:gd name="connsiteX27" fmla="*/ 485775 w 2819400"/>
              <a:gd name="connsiteY27" fmla="*/ 347663 h 1602581"/>
              <a:gd name="connsiteX28" fmla="*/ 485775 w 2819400"/>
              <a:gd name="connsiteY28" fmla="*/ 442913 h 1602581"/>
              <a:gd name="connsiteX29" fmla="*/ 373856 w 2819400"/>
              <a:gd name="connsiteY29" fmla="*/ 442913 h 1602581"/>
              <a:gd name="connsiteX30" fmla="*/ 373856 w 2819400"/>
              <a:gd name="connsiteY30" fmla="*/ 492919 h 1602581"/>
              <a:gd name="connsiteX31" fmla="*/ 357187 w 2819400"/>
              <a:gd name="connsiteY31" fmla="*/ 492919 h 1602581"/>
              <a:gd name="connsiteX32" fmla="*/ 357187 w 2819400"/>
              <a:gd name="connsiteY32" fmla="*/ 545306 h 1602581"/>
              <a:gd name="connsiteX33" fmla="*/ 352425 w 2819400"/>
              <a:gd name="connsiteY33" fmla="*/ 545306 h 1602581"/>
              <a:gd name="connsiteX34" fmla="*/ 352425 w 2819400"/>
              <a:gd name="connsiteY34" fmla="*/ 592931 h 1602581"/>
              <a:gd name="connsiteX35" fmla="*/ 340518 w 2819400"/>
              <a:gd name="connsiteY35" fmla="*/ 592931 h 1602581"/>
              <a:gd name="connsiteX36" fmla="*/ 340518 w 2819400"/>
              <a:gd name="connsiteY36" fmla="*/ 638175 h 1602581"/>
              <a:gd name="connsiteX37" fmla="*/ 304800 w 2819400"/>
              <a:gd name="connsiteY37" fmla="*/ 638175 h 1602581"/>
              <a:gd name="connsiteX38" fmla="*/ 304800 w 2819400"/>
              <a:gd name="connsiteY38" fmla="*/ 669131 h 1602581"/>
              <a:gd name="connsiteX39" fmla="*/ 261937 w 2819400"/>
              <a:gd name="connsiteY39" fmla="*/ 669131 h 1602581"/>
              <a:gd name="connsiteX40" fmla="*/ 261937 w 2819400"/>
              <a:gd name="connsiteY40" fmla="*/ 716756 h 1602581"/>
              <a:gd name="connsiteX41" fmla="*/ 254793 w 2819400"/>
              <a:gd name="connsiteY41" fmla="*/ 716756 h 1602581"/>
              <a:gd name="connsiteX42" fmla="*/ 254793 w 2819400"/>
              <a:gd name="connsiteY42" fmla="*/ 733425 h 1602581"/>
              <a:gd name="connsiteX43" fmla="*/ 247650 w 2819400"/>
              <a:gd name="connsiteY43" fmla="*/ 733425 h 1602581"/>
              <a:gd name="connsiteX44" fmla="*/ 247650 w 2819400"/>
              <a:gd name="connsiteY44" fmla="*/ 890588 h 1602581"/>
              <a:gd name="connsiteX45" fmla="*/ 235743 w 2819400"/>
              <a:gd name="connsiteY45" fmla="*/ 890588 h 1602581"/>
              <a:gd name="connsiteX46" fmla="*/ 235743 w 2819400"/>
              <a:gd name="connsiteY46" fmla="*/ 914400 h 1602581"/>
              <a:gd name="connsiteX47" fmla="*/ 185737 w 2819400"/>
              <a:gd name="connsiteY47" fmla="*/ 914400 h 1602581"/>
              <a:gd name="connsiteX48" fmla="*/ 185737 w 2819400"/>
              <a:gd name="connsiteY48" fmla="*/ 935831 h 1602581"/>
              <a:gd name="connsiteX49" fmla="*/ 171450 w 2819400"/>
              <a:gd name="connsiteY49" fmla="*/ 935831 h 1602581"/>
              <a:gd name="connsiteX50" fmla="*/ 171450 w 2819400"/>
              <a:gd name="connsiteY50" fmla="*/ 952500 h 1602581"/>
              <a:gd name="connsiteX51" fmla="*/ 150018 w 2819400"/>
              <a:gd name="connsiteY51" fmla="*/ 952500 h 1602581"/>
              <a:gd name="connsiteX52" fmla="*/ 150018 w 2819400"/>
              <a:gd name="connsiteY52" fmla="*/ 983456 h 1602581"/>
              <a:gd name="connsiteX53" fmla="*/ 133350 w 2819400"/>
              <a:gd name="connsiteY53" fmla="*/ 983456 h 1602581"/>
              <a:gd name="connsiteX54" fmla="*/ 133350 w 2819400"/>
              <a:gd name="connsiteY54" fmla="*/ 1052513 h 1602581"/>
              <a:gd name="connsiteX55" fmla="*/ 126207 w 2819400"/>
              <a:gd name="connsiteY55" fmla="*/ 1059656 h 1602581"/>
              <a:gd name="connsiteX56" fmla="*/ 126207 w 2819400"/>
              <a:gd name="connsiteY56" fmla="*/ 1378744 h 1602581"/>
              <a:gd name="connsiteX57" fmla="*/ 69056 w 2819400"/>
              <a:gd name="connsiteY57" fmla="*/ 1378744 h 1602581"/>
              <a:gd name="connsiteX58" fmla="*/ 69056 w 2819400"/>
              <a:gd name="connsiteY58" fmla="*/ 1414463 h 1602581"/>
              <a:gd name="connsiteX59" fmla="*/ 19050 w 2819400"/>
              <a:gd name="connsiteY59" fmla="*/ 1414463 h 1602581"/>
              <a:gd name="connsiteX60" fmla="*/ 19050 w 2819400"/>
              <a:gd name="connsiteY60" fmla="*/ 1464469 h 1602581"/>
              <a:gd name="connsiteX61" fmla="*/ 4762 w 2819400"/>
              <a:gd name="connsiteY61" fmla="*/ 1464469 h 1602581"/>
              <a:gd name="connsiteX62" fmla="*/ 4762 w 2819400"/>
              <a:gd name="connsiteY62" fmla="*/ 1478756 h 1602581"/>
              <a:gd name="connsiteX63" fmla="*/ 0 w 2819400"/>
              <a:gd name="connsiteY63" fmla="*/ 1478756 h 1602581"/>
              <a:gd name="connsiteX64" fmla="*/ 0 w 2819400"/>
              <a:gd name="connsiteY64" fmla="*/ 1602581 h 1602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2819400" h="1602581">
                <a:moveTo>
                  <a:pt x="2819400" y="0"/>
                </a:moveTo>
                <a:lnTo>
                  <a:pt x="2688431" y="0"/>
                </a:lnTo>
                <a:lnTo>
                  <a:pt x="2688431" y="26194"/>
                </a:lnTo>
                <a:lnTo>
                  <a:pt x="2369343" y="26194"/>
                </a:lnTo>
                <a:lnTo>
                  <a:pt x="2369343" y="50006"/>
                </a:lnTo>
                <a:lnTo>
                  <a:pt x="2226468" y="50006"/>
                </a:lnTo>
                <a:lnTo>
                  <a:pt x="2226468" y="76200"/>
                </a:lnTo>
                <a:lnTo>
                  <a:pt x="2185987" y="76200"/>
                </a:lnTo>
                <a:lnTo>
                  <a:pt x="2185987" y="95250"/>
                </a:lnTo>
                <a:lnTo>
                  <a:pt x="1774031" y="95250"/>
                </a:lnTo>
                <a:lnTo>
                  <a:pt x="1774031" y="123825"/>
                </a:lnTo>
                <a:lnTo>
                  <a:pt x="1745456" y="123825"/>
                </a:lnTo>
                <a:lnTo>
                  <a:pt x="1745456" y="154781"/>
                </a:lnTo>
                <a:lnTo>
                  <a:pt x="1507331" y="154781"/>
                </a:lnTo>
                <a:lnTo>
                  <a:pt x="1507331" y="171450"/>
                </a:lnTo>
                <a:lnTo>
                  <a:pt x="1178718" y="171450"/>
                </a:lnTo>
                <a:lnTo>
                  <a:pt x="1178718" y="200025"/>
                </a:lnTo>
                <a:lnTo>
                  <a:pt x="797718" y="200025"/>
                </a:lnTo>
                <a:lnTo>
                  <a:pt x="797718" y="221456"/>
                </a:lnTo>
                <a:lnTo>
                  <a:pt x="766762" y="221456"/>
                </a:lnTo>
                <a:lnTo>
                  <a:pt x="766762" y="250031"/>
                </a:lnTo>
                <a:lnTo>
                  <a:pt x="716756" y="250031"/>
                </a:lnTo>
                <a:lnTo>
                  <a:pt x="716756" y="271463"/>
                </a:lnTo>
                <a:lnTo>
                  <a:pt x="600075" y="271463"/>
                </a:lnTo>
                <a:lnTo>
                  <a:pt x="600075" y="323850"/>
                </a:lnTo>
                <a:lnTo>
                  <a:pt x="514350" y="323850"/>
                </a:lnTo>
                <a:lnTo>
                  <a:pt x="514350" y="347663"/>
                </a:lnTo>
                <a:lnTo>
                  <a:pt x="485775" y="347663"/>
                </a:lnTo>
                <a:lnTo>
                  <a:pt x="485775" y="442913"/>
                </a:lnTo>
                <a:lnTo>
                  <a:pt x="373856" y="442913"/>
                </a:lnTo>
                <a:lnTo>
                  <a:pt x="373856" y="492919"/>
                </a:lnTo>
                <a:lnTo>
                  <a:pt x="357187" y="492919"/>
                </a:lnTo>
                <a:lnTo>
                  <a:pt x="357187" y="545306"/>
                </a:lnTo>
                <a:lnTo>
                  <a:pt x="352425" y="545306"/>
                </a:lnTo>
                <a:lnTo>
                  <a:pt x="352425" y="592931"/>
                </a:lnTo>
                <a:lnTo>
                  <a:pt x="340518" y="592931"/>
                </a:lnTo>
                <a:lnTo>
                  <a:pt x="340518" y="638175"/>
                </a:lnTo>
                <a:lnTo>
                  <a:pt x="304800" y="638175"/>
                </a:lnTo>
                <a:lnTo>
                  <a:pt x="304800" y="669131"/>
                </a:lnTo>
                <a:lnTo>
                  <a:pt x="261937" y="669131"/>
                </a:lnTo>
                <a:lnTo>
                  <a:pt x="261937" y="716756"/>
                </a:lnTo>
                <a:lnTo>
                  <a:pt x="254793" y="716756"/>
                </a:lnTo>
                <a:lnTo>
                  <a:pt x="254793" y="733425"/>
                </a:lnTo>
                <a:lnTo>
                  <a:pt x="247650" y="733425"/>
                </a:lnTo>
                <a:lnTo>
                  <a:pt x="247650" y="890588"/>
                </a:lnTo>
                <a:lnTo>
                  <a:pt x="235743" y="890588"/>
                </a:lnTo>
                <a:lnTo>
                  <a:pt x="235743" y="914400"/>
                </a:lnTo>
                <a:lnTo>
                  <a:pt x="185737" y="914400"/>
                </a:lnTo>
                <a:lnTo>
                  <a:pt x="185737" y="935831"/>
                </a:lnTo>
                <a:lnTo>
                  <a:pt x="171450" y="935831"/>
                </a:lnTo>
                <a:lnTo>
                  <a:pt x="171450" y="952500"/>
                </a:lnTo>
                <a:lnTo>
                  <a:pt x="150018" y="952500"/>
                </a:lnTo>
                <a:lnTo>
                  <a:pt x="150018" y="983456"/>
                </a:lnTo>
                <a:lnTo>
                  <a:pt x="133350" y="983456"/>
                </a:lnTo>
                <a:lnTo>
                  <a:pt x="133350" y="1052513"/>
                </a:lnTo>
                <a:lnTo>
                  <a:pt x="126207" y="1059656"/>
                </a:lnTo>
                <a:lnTo>
                  <a:pt x="126207" y="1378744"/>
                </a:lnTo>
                <a:lnTo>
                  <a:pt x="69056" y="1378744"/>
                </a:lnTo>
                <a:lnTo>
                  <a:pt x="69056" y="1414463"/>
                </a:lnTo>
                <a:lnTo>
                  <a:pt x="19050" y="1414463"/>
                </a:lnTo>
                <a:lnTo>
                  <a:pt x="19050" y="1464469"/>
                </a:lnTo>
                <a:lnTo>
                  <a:pt x="4762" y="1464469"/>
                </a:lnTo>
                <a:lnTo>
                  <a:pt x="4762" y="1478756"/>
                </a:lnTo>
                <a:lnTo>
                  <a:pt x="0" y="1478756"/>
                </a:lnTo>
                <a:lnTo>
                  <a:pt x="0" y="1602581"/>
                </a:lnTo>
              </a:path>
            </a:pathLst>
          </a:custGeom>
          <a:noFill/>
          <a:ln w="28575">
            <a:solidFill>
              <a:schemeClr val="accent1"/>
            </a:solidFill>
            <a:miter lim="800000"/>
            <a:headEnd/>
            <a:tailEnd/>
          </a:ln>
        </p:spPr>
        <p:txBody>
          <a:bodyPr rtlCol="0" anchor="ctr"/>
          <a:lstStyle/>
          <a:p>
            <a:pPr algn="ctr"/>
            <a:endParaRPr lang="en-US" dirty="0"/>
          </a:p>
        </p:txBody>
      </p:sp>
      <p:sp>
        <p:nvSpPr>
          <p:cNvPr id="73" name="Freeform: Shape 72">
            <a:extLst>
              <a:ext uri="{FF2B5EF4-FFF2-40B4-BE49-F238E27FC236}">
                <a16:creationId xmlns:a16="http://schemas.microsoft.com/office/drawing/2014/main" id="{D32D56A2-6E31-F451-ADE0-D99F643EC6B4}"/>
              </a:ext>
            </a:extLst>
          </p:cNvPr>
          <p:cNvSpPr/>
          <p:nvPr/>
        </p:nvSpPr>
        <p:spPr bwMode="auto">
          <a:xfrm>
            <a:off x="1111141" y="3478094"/>
            <a:ext cx="2819400" cy="1057275"/>
          </a:xfrm>
          <a:custGeom>
            <a:avLst/>
            <a:gdLst>
              <a:gd name="connsiteX0" fmla="*/ 2819400 w 2819400"/>
              <a:gd name="connsiteY0" fmla="*/ 0 h 1057275"/>
              <a:gd name="connsiteX1" fmla="*/ 1931194 w 2819400"/>
              <a:gd name="connsiteY1" fmla="*/ 0 h 1057275"/>
              <a:gd name="connsiteX2" fmla="*/ 1931194 w 2819400"/>
              <a:gd name="connsiteY2" fmla="*/ 35718 h 1057275"/>
              <a:gd name="connsiteX3" fmla="*/ 1697832 w 2819400"/>
              <a:gd name="connsiteY3" fmla="*/ 35718 h 1057275"/>
              <a:gd name="connsiteX4" fmla="*/ 1697832 w 2819400"/>
              <a:gd name="connsiteY4" fmla="*/ 54768 h 1057275"/>
              <a:gd name="connsiteX5" fmla="*/ 1664494 w 2819400"/>
              <a:gd name="connsiteY5" fmla="*/ 54768 h 1057275"/>
              <a:gd name="connsiteX6" fmla="*/ 1664494 w 2819400"/>
              <a:gd name="connsiteY6" fmla="*/ 88106 h 1057275"/>
              <a:gd name="connsiteX7" fmla="*/ 1431132 w 2819400"/>
              <a:gd name="connsiteY7" fmla="*/ 88106 h 1057275"/>
              <a:gd name="connsiteX8" fmla="*/ 1431132 w 2819400"/>
              <a:gd name="connsiteY8" fmla="*/ 111918 h 1057275"/>
              <a:gd name="connsiteX9" fmla="*/ 1271588 w 2819400"/>
              <a:gd name="connsiteY9" fmla="*/ 111918 h 1057275"/>
              <a:gd name="connsiteX10" fmla="*/ 1271588 w 2819400"/>
              <a:gd name="connsiteY10" fmla="*/ 130968 h 1057275"/>
              <a:gd name="connsiteX11" fmla="*/ 1266825 w 2819400"/>
              <a:gd name="connsiteY11" fmla="*/ 135731 h 1057275"/>
              <a:gd name="connsiteX12" fmla="*/ 1266825 w 2819400"/>
              <a:gd name="connsiteY12" fmla="*/ 188118 h 1057275"/>
              <a:gd name="connsiteX13" fmla="*/ 864394 w 2819400"/>
              <a:gd name="connsiteY13" fmla="*/ 188118 h 1057275"/>
              <a:gd name="connsiteX14" fmla="*/ 864394 w 2819400"/>
              <a:gd name="connsiteY14" fmla="*/ 211931 h 1057275"/>
              <a:gd name="connsiteX15" fmla="*/ 804863 w 2819400"/>
              <a:gd name="connsiteY15" fmla="*/ 211931 h 1057275"/>
              <a:gd name="connsiteX16" fmla="*/ 804863 w 2819400"/>
              <a:gd name="connsiteY16" fmla="*/ 230981 h 1057275"/>
              <a:gd name="connsiteX17" fmla="*/ 721519 w 2819400"/>
              <a:gd name="connsiteY17" fmla="*/ 230981 h 1057275"/>
              <a:gd name="connsiteX18" fmla="*/ 721519 w 2819400"/>
              <a:gd name="connsiteY18" fmla="*/ 261937 h 1057275"/>
              <a:gd name="connsiteX19" fmla="*/ 650082 w 2819400"/>
              <a:gd name="connsiteY19" fmla="*/ 261937 h 1057275"/>
              <a:gd name="connsiteX20" fmla="*/ 650082 w 2819400"/>
              <a:gd name="connsiteY20" fmla="*/ 290512 h 1057275"/>
              <a:gd name="connsiteX21" fmla="*/ 552450 w 2819400"/>
              <a:gd name="connsiteY21" fmla="*/ 290512 h 1057275"/>
              <a:gd name="connsiteX22" fmla="*/ 552450 w 2819400"/>
              <a:gd name="connsiteY22" fmla="*/ 319087 h 1057275"/>
              <a:gd name="connsiteX23" fmla="*/ 495300 w 2819400"/>
              <a:gd name="connsiteY23" fmla="*/ 319087 h 1057275"/>
              <a:gd name="connsiteX24" fmla="*/ 495300 w 2819400"/>
              <a:gd name="connsiteY24" fmla="*/ 350043 h 1057275"/>
              <a:gd name="connsiteX25" fmla="*/ 483394 w 2819400"/>
              <a:gd name="connsiteY25" fmla="*/ 350043 h 1057275"/>
              <a:gd name="connsiteX26" fmla="*/ 483394 w 2819400"/>
              <a:gd name="connsiteY26" fmla="*/ 381000 h 1057275"/>
              <a:gd name="connsiteX27" fmla="*/ 435769 w 2819400"/>
              <a:gd name="connsiteY27" fmla="*/ 381000 h 1057275"/>
              <a:gd name="connsiteX28" fmla="*/ 435769 w 2819400"/>
              <a:gd name="connsiteY28" fmla="*/ 397668 h 1057275"/>
              <a:gd name="connsiteX29" fmla="*/ 419100 w 2819400"/>
              <a:gd name="connsiteY29" fmla="*/ 397668 h 1057275"/>
              <a:gd name="connsiteX30" fmla="*/ 419100 w 2819400"/>
              <a:gd name="connsiteY30" fmla="*/ 421481 h 1057275"/>
              <a:gd name="connsiteX31" fmla="*/ 392907 w 2819400"/>
              <a:gd name="connsiteY31" fmla="*/ 421481 h 1057275"/>
              <a:gd name="connsiteX32" fmla="*/ 392907 w 2819400"/>
              <a:gd name="connsiteY32" fmla="*/ 445293 h 1057275"/>
              <a:gd name="connsiteX33" fmla="*/ 378619 w 2819400"/>
              <a:gd name="connsiteY33" fmla="*/ 445293 h 1057275"/>
              <a:gd name="connsiteX34" fmla="*/ 378619 w 2819400"/>
              <a:gd name="connsiteY34" fmla="*/ 473868 h 1057275"/>
              <a:gd name="connsiteX35" fmla="*/ 359569 w 2819400"/>
              <a:gd name="connsiteY35" fmla="*/ 473868 h 1057275"/>
              <a:gd name="connsiteX36" fmla="*/ 359569 w 2819400"/>
              <a:gd name="connsiteY36" fmla="*/ 507206 h 1057275"/>
              <a:gd name="connsiteX37" fmla="*/ 302419 w 2819400"/>
              <a:gd name="connsiteY37" fmla="*/ 507206 h 1057275"/>
              <a:gd name="connsiteX38" fmla="*/ 302419 w 2819400"/>
              <a:gd name="connsiteY38" fmla="*/ 552450 h 1057275"/>
              <a:gd name="connsiteX39" fmla="*/ 254794 w 2819400"/>
              <a:gd name="connsiteY39" fmla="*/ 552450 h 1057275"/>
              <a:gd name="connsiteX40" fmla="*/ 254794 w 2819400"/>
              <a:gd name="connsiteY40" fmla="*/ 607218 h 1057275"/>
              <a:gd name="connsiteX41" fmla="*/ 252413 w 2819400"/>
              <a:gd name="connsiteY41" fmla="*/ 607218 h 1057275"/>
              <a:gd name="connsiteX42" fmla="*/ 252413 w 2819400"/>
              <a:gd name="connsiteY42" fmla="*/ 626268 h 1057275"/>
              <a:gd name="connsiteX43" fmla="*/ 247650 w 2819400"/>
              <a:gd name="connsiteY43" fmla="*/ 626268 h 1057275"/>
              <a:gd name="connsiteX44" fmla="*/ 247650 w 2819400"/>
              <a:gd name="connsiteY44" fmla="*/ 709612 h 1057275"/>
              <a:gd name="connsiteX45" fmla="*/ 228600 w 2819400"/>
              <a:gd name="connsiteY45" fmla="*/ 709612 h 1057275"/>
              <a:gd name="connsiteX46" fmla="*/ 228600 w 2819400"/>
              <a:gd name="connsiteY46" fmla="*/ 742950 h 1057275"/>
              <a:gd name="connsiteX47" fmla="*/ 188119 w 2819400"/>
              <a:gd name="connsiteY47" fmla="*/ 742950 h 1057275"/>
              <a:gd name="connsiteX48" fmla="*/ 188119 w 2819400"/>
              <a:gd name="connsiteY48" fmla="*/ 759618 h 1057275"/>
              <a:gd name="connsiteX49" fmla="*/ 138113 w 2819400"/>
              <a:gd name="connsiteY49" fmla="*/ 759618 h 1057275"/>
              <a:gd name="connsiteX50" fmla="*/ 138113 w 2819400"/>
              <a:gd name="connsiteY50" fmla="*/ 833437 h 1057275"/>
              <a:gd name="connsiteX51" fmla="*/ 119063 w 2819400"/>
              <a:gd name="connsiteY51" fmla="*/ 833437 h 1057275"/>
              <a:gd name="connsiteX52" fmla="*/ 119063 w 2819400"/>
              <a:gd name="connsiteY52" fmla="*/ 919162 h 1057275"/>
              <a:gd name="connsiteX53" fmla="*/ 71438 w 2819400"/>
              <a:gd name="connsiteY53" fmla="*/ 919162 h 1057275"/>
              <a:gd name="connsiteX54" fmla="*/ 71438 w 2819400"/>
              <a:gd name="connsiteY54" fmla="*/ 942975 h 1057275"/>
              <a:gd name="connsiteX55" fmla="*/ 19050 w 2819400"/>
              <a:gd name="connsiteY55" fmla="*/ 942975 h 1057275"/>
              <a:gd name="connsiteX56" fmla="*/ 19050 w 2819400"/>
              <a:gd name="connsiteY56" fmla="*/ 971550 h 1057275"/>
              <a:gd name="connsiteX57" fmla="*/ 0 w 2819400"/>
              <a:gd name="connsiteY57" fmla="*/ 971550 h 1057275"/>
              <a:gd name="connsiteX58" fmla="*/ 0 w 2819400"/>
              <a:gd name="connsiteY58" fmla="*/ 1057275 h 1057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2819400" h="1057275">
                <a:moveTo>
                  <a:pt x="2819400" y="0"/>
                </a:moveTo>
                <a:lnTo>
                  <a:pt x="1931194" y="0"/>
                </a:lnTo>
                <a:lnTo>
                  <a:pt x="1931194" y="35718"/>
                </a:lnTo>
                <a:lnTo>
                  <a:pt x="1697832" y="35718"/>
                </a:lnTo>
                <a:lnTo>
                  <a:pt x="1697832" y="54768"/>
                </a:lnTo>
                <a:lnTo>
                  <a:pt x="1664494" y="54768"/>
                </a:lnTo>
                <a:lnTo>
                  <a:pt x="1664494" y="88106"/>
                </a:lnTo>
                <a:lnTo>
                  <a:pt x="1431132" y="88106"/>
                </a:lnTo>
                <a:lnTo>
                  <a:pt x="1431132" y="111918"/>
                </a:lnTo>
                <a:lnTo>
                  <a:pt x="1271588" y="111918"/>
                </a:lnTo>
                <a:lnTo>
                  <a:pt x="1271588" y="130968"/>
                </a:lnTo>
                <a:lnTo>
                  <a:pt x="1266825" y="135731"/>
                </a:lnTo>
                <a:lnTo>
                  <a:pt x="1266825" y="188118"/>
                </a:lnTo>
                <a:lnTo>
                  <a:pt x="864394" y="188118"/>
                </a:lnTo>
                <a:lnTo>
                  <a:pt x="864394" y="211931"/>
                </a:lnTo>
                <a:lnTo>
                  <a:pt x="804863" y="211931"/>
                </a:lnTo>
                <a:lnTo>
                  <a:pt x="804863" y="230981"/>
                </a:lnTo>
                <a:lnTo>
                  <a:pt x="721519" y="230981"/>
                </a:lnTo>
                <a:lnTo>
                  <a:pt x="721519" y="261937"/>
                </a:lnTo>
                <a:lnTo>
                  <a:pt x="650082" y="261937"/>
                </a:lnTo>
                <a:lnTo>
                  <a:pt x="650082" y="290512"/>
                </a:lnTo>
                <a:lnTo>
                  <a:pt x="552450" y="290512"/>
                </a:lnTo>
                <a:lnTo>
                  <a:pt x="552450" y="319087"/>
                </a:lnTo>
                <a:lnTo>
                  <a:pt x="495300" y="319087"/>
                </a:lnTo>
                <a:lnTo>
                  <a:pt x="495300" y="350043"/>
                </a:lnTo>
                <a:lnTo>
                  <a:pt x="483394" y="350043"/>
                </a:lnTo>
                <a:lnTo>
                  <a:pt x="483394" y="381000"/>
                </a:lnTo>
                <a:lnTo>
                  <a:pt x="435769" y="381000"/>
                </a:lnTo>
                <a:lnTo>
                  <a:pt x="435769" y="397668"/>
                </a:lnTo>
                <a:lnTo>
                  <a:pt x="419100" y="397668"/>
                </a:lnTo>
                <a:lnTo>
                  <a:pt x="419100" y="421481"/>
                </a:lnTo>
                <a:lnTo>
                  <a:pt x="392907" y="421481"/>
                </a:lnTo>
                <a:lnTo>
                  <a:pt x="392907" y="445293"/>
                </a:lnTo>
                <a:lnTo>
                  <a:pt x="378619" y="445293"/>
                </a:lnTo>
                <a:lnTo>
                  <a:pt x="378619" y="473868"/>
                </a:lnTo>
                <a:lnTo>
                  <a:pt x="359569" y="473868"/>
                </a:lnTo>
                <a:lnTo>
                  <a:pt x="359569" y="507206"/>
                </a:lnTo>
                <a:lnTo>
                  <a:pt x="302419" y="507206"/>
                </a:lnTo>
                <a:lnTo>
                  <a:pt x="302419" y="552450"/>
                </a:lnTo>
                <a:lnTo>
                  <a:pt x="254794" y="552450"/>
                </a:lnTo>
                <a:lnTo>
                  <a:pt x="254794" y="607218"/>
                </a:lnTo>
                <a:lnTo>
                  <a:pt x="252413" y="607218"/>
                </a:lnTo>
                <a:lnTo>
                  <a:pt x="252413" y="626268"/>
                </a:lnTo>
                <a:lnTo>
                  <a:pt x="247650" y="626268"/>
                </a:lnTo>
                <a:lnTo>
                  <a:pt x="247650" y="709612"/>
                </a:lnTo>
                <a:lnTo>
                  <a:pt x="228600" y="709612"/>
                </a:lnTo>
                <a:lnTo>
                  <a:pt x="228600" y="742950"/>
                </a:lnTo>
                <a:lnTo>
                  <a:pt x="188119" y="742950"/>
                </a:lnTo>
                <a:lnTo>
                  <a:pt x="188119" y="759618"/>
                </a:lnTo>
                <a:lnTo>
                  <a:pt x="138113" y="759618"/>
                </a:lnTo>
                <a:lnTo>
                  <a:pt x="138113" y="833437"/>
                </a:lnTo>
                <a:lnTo>
                  <a:pt x="119063" y="833437"/>
                </a:lnTo>
                <a:lnTo>
                  <a:pt x="119063" y="919162"/>
                </a:lnTo>
                <a:lnTo>
                  <a:pt x="71438" y="919162"/>
                </a:lnTo>
                <a:lnTo>
                  <a:pt x="71438" y="942975"/>
                </a:lnTo>
                <a:lnTo>
                  <a:pt x="19050" y="942975"/>
                </a:lnTo>
                <a:lnTo>
                  <a:pt x="19050" y="971550"/>
                </a:lnTo>
                <a:lnTo>
                  <a:pt x="0" y="971550"/>
                </a:lnTo>
                <a:lnTo>
                  <a:pt x="0" y="1057275"/>
                </a:lnTo>
              </a:path>
            </a:pathLst>
          </a:custGeom>
          <a:noFill/>
          <a:ln w="28575">
            <a:solidFill>
              <a:schemeClr val="accent3"/>
            </a:solidFill>
            <a:miter lim="800000"/>
            <a:headEnd/>
            <a:tailEnd/>
          </a:ln>
        </p:spPr>
        <p:txBody>
          <a:bodyPr rtlCol="0" anchor="ctr"/>
          <a:lstStyle/>
          <a:p>
            <a:pPr algn="ctr"/>
            <a:endParaRPr lang="en-US" dirty="0"/>
          </a:p>
        </p:txBody>
      </p:sp>
      <p:sp>
        <p:nvSpPr>
          <p:cNvPr id="72" name="Freeform: Shape 71">
            <a:extLst>
              <a:ext uri="{FF2B5EF4-FFF2-40B4-BE49-F238E27FC236}">
                <a16:creationId xmlns:a16="http://schemas.microsoft.com/office/drawing/2014/main" id="{A0D68867-89A5-05BE-57BA-CD2375C1DF6F}"/>
              </a:ext>
            </a:extLst>
          </p:cNvPr>
          <p:cNvSpPr/>
          <p:nvPr/>
        </p:nvSpPr>
        <p:spPr bwMode="auto">
          <a:xfrm>
            <a:off x="1115904" y="2918500"/>
            <a:ext cx="2824162" cy="1619250"/>
          </a:xfrm>
          <a:custGeom>
            <a:avLst/>
            <a:gdLst>
              <a:gd name="connsiteX0" fmla="*/ 2824162 w 2824162"/>
              <a:gd name="connsiteY0" fmla="*/ 0 h 1619250"/>
              <a:gd name="connsiteX1" fmla="*/ 2576512 w 2824162"/>
              <a:gd name="connsiteY1" fmla="*/ 0 h 1619250"/>
              <a:gd name="connsiteX2" fmla="*/ 2576512 w 2824162"/>
              <a:gd name="connsiteY2" fmla="*/ 30956 h 1619250"/>
              <a:gd name="connsiteX3" fmla="*/ 2228850 w 2824162"/>
              <a:gd name="connsiteY3" fmla="*/ 30956 h 1619250"/>
              <a:gd name="connsiteX4" fmla="*/ 2228850 w 2824162"/>
              <a:gd name="connsiteY4" fmla="*/ 54769 h 1619250"/>
              <a:gd name="connsiteX5" fmla="*/ 1981200 w 2824162"/>
              <a:gd name="connsiteY5" fmla="*/ 54769 h 1619250"/>
              <a:gd name="connsiteX6" fmla="*/ 1981200 w 2824162"/>
              <a:gd name="connsiteY6" fmla="*/ 64294 h 1619250"/>
              <a:gd name="connsiteX7" fmla="*/ 1042987 w 2824162"/>
              <a:gd name="connsiteY7" fmla="*/ 64294 h 1619250"/>
              <a:gd name="connsiteX8" fmla="*/ 1042987 w 2824162"/>
              <a:gd name="connsiteY8" fmla="*/ 92869 h 1619250"/>
              <a:gd name="connsiteX9" fmla="*/ 909637 w 2824162"/>
              <a:gd name="connsiteY9" fmla="*/ 92869 h 1619250"/>
              <a:gd name="connsiteX10" fmla="*/ 909637 w 2824162"/>
              <a:gd name="connsiteY10" fmla="*/ 114300 h 1619250"/>
              <a:gd name="connsiteX11" fmla="*/ 864394 w 2824162"/>
              <a:gd name="connsiteY11" fmla="*/ 114300 h 1619250"/>
              <a:gd name="connsiteX12" fmla="*/ 864394 w 2824162"/>
              <a:gd name="connsiteY12" fmla="*/ 130969 h 1619250"/>
              <a:gd name="connsiteX13" fmla="*/ 842962 w 2824162"/>
              <a:gd name="connsiteY13" fmla="*/ 130969 h 1619250"/>
              <a:gd name="connsiteX14" fmla="*/ 842962 w 2824162"/>
              <a:gd name="connsiteY14" fmla="*/ 164306 h 1619250"/>
              <a:gd name="connsiteX15" fmla="*/ 757237 w 2824162"/>
              <a:gd name="connsiteY15" fmla="*/ 164306 h 1619250"/>
              <a:gd name="connsiteX16" fmla="*/ 747712 w 2824162"/>
              <a:gd name="connsiteY16" fmla="*/ 211931 h 1619250"/>
              <a:gd name="connsiteX17" fmla="*/ 733425 w 2824162"/>
              <a:gd name="connsiteY17" fmla="*/ 209550 h 1619250"/>
              <a:gd name="connsiteX18" fmla="*/ 733425 w 2824162"/>
              <a:gd name="connsiteY18" fmla="*/ 238125 h 1619250"/>
              <a:gd name="connsiteX19" fmla="*/ 723900 w 2824162"/>
              <a:gd name="connsiteY19" fmla="*/ 238125 h 1619250"/>
              <a:gd name="connsiteX20" fmla="*/ 723900 w 2824162"/>
              <a:gd name="connsiteY20" fmla="*/ 254794 h 1619250"/>
              <a:gd name="connsiteX21" fmla="*/ 642937 w 2824162"/>
              <a:gd name="connsiteY21" fmla="*/ 254794 h 1619250"/>
              <a:gd name="connsiteX22" fmla="*/ 642937 w 2824162"/>
              <a:gd name="connsiteY22" fmla="*/ 297656 h 1619250"/>
              <a:gd name="connsiteX23" fmla="*/ 597694 w 2824162"/>
              <a:gd name="connsiteY23" fmla="*/ 297656 h 1619250"/>
              <a:gd name="connsiteX24" fmla="*/ 597694 w 2824162"/>
              <a:gd name="connsiteY24" fmla="*/ 371475 h 1619250"/>
              <a:gd name="connsiteX25" fmla="*/ 521494 w 2824162"/>
              <a:gd name="connsiteY25" fmla="*/ 371475 h 1619250"/>
              <a:gd name="connsiteX26" fmla="*/ 521494 w 2824162"/>
              <a:gd name="connsiteY26" fmla="*/ 395287 h 1619250"/>
              <a:gd name="connsiteX27" fmla="*/ 497681 w 2824162"/>
              <a:gd name="connsiteY27" fmla="*/ 395287 h 1619250"/>
              <a:gd name="connsiteX28" fmla="*/ 497681 w 2824162"/>
              <a:gd name="connsiteY28" fmla="*/ 411956 h 1619250"/>
              <a:gd name="connsiteX29" fmla="*/ 488156 w 2824162"/>
              <a:gd name="connsiteY29" fmla="*/ 411956 h 1619250"/>
              <a:gd name="connsiteX30" fmla="*/ 488156 w 2824162"/>
              <a:gd name="connsiteY30" fmla="*/ 447675 h 1619250"/>
              <a:gd name="connsiteX31" fmla="*/ 471487 w 2824162"/>
              <a:gd name="connsiteY31" fmla="*/ 447675 h 1619250"/>
              <a:gd name="connsiteX32" fmla="*/ 471487 w 2824162"/>
              <a:gd name="connsiteY32" fmla="*/ 469106 h 1619250"/>
              <a:gd name="connsiteX33" fmla="*/ 466725 w 2824162"/>
              <a:gd name="connsiteY33" fmla="*/ 469106 h 1619250"/>
              <a:gd name="connsiteX34" fmla="*/ 466725 w 2824162"/>
              <a:gd name="connsiteY34" fmla="*/ 478631 h 1619250"/>
              <a:gd name="connsiteX35" fmla="*/ 457200 w 2824162"/>
              <a:gd name="connsiteY35" fmla="*/ 478631 h 1619250"/>
              <a:gd name="connsiteX36" fmla="*/ 457200 w 2824162"/>
              <a:gd name="connsiteY36" fmla="*/ 502444 h 1619250"/>
              <a:gd name="connsiteX37" fmla="*/ 423862 w 2824162"/>
              <a:gd name="connsiteY37" fmla="*/ 502444 h 1619250"/>
              <a:gd name="connsiteX38" fmla="*/ 423862 w 2824162"/>
              <a:gd name="connsiteY38" fmla="*/ 533400 h 1619250"/>
              <a:gd name="connsiteX39" fmla="*/ 414337 w 2824162"/>
              <a:gd name="connsiteY39" fmla="*/ 533400 h 1619250"/>
              <a:gd name="connsiteX40" fmla="*/ 414337 w 2824162"/>
              <a:gd name="connsiteY40" fmla="*/ 554831 h 1619250"/>
              <a:gd name="connsiteX41" fmla="*/ 407194 w 2824162"/>
              <a:gd name="connsiteY41" fmla="*/ 554831 h 1619250"/>
              <a:gd name="connsiteX42" fmla="*/ 407194 w 2824162"/>
              <a:gd name="connsiteY42" fmla="*/ 576262 h 1619250"/>
              <a:gd name="connsiteX43" fmla="*/ 371475 w 2824162"/>
              <a:gd name="connsiteY43" fmla="*/ 576262 h 1619250"/>
              <a:gd name="connsiteX44" fmla="*/ 371475 w 2824162"/>
              <a:gd name="connsiteY44" fmla="*/ 621506 h 1619250"/>
              <a:gd name="connsiteX45" fmla="*/ 361950 w 2824162"/>
              <a:gd name="connsiteY45" fmla="*/ 621506 h 1619250"/>
              <a:gd name="connsiteX46" fmla="*/ 361950 w 2824162"/>
              <a:gd name="connsiteY46" fmla="*/ 645319 h 1619250"/>
              <a:gd name="connsiteX47" fmla="*/ 354806 w 2824162"/>
              <a:gd name="connsiteY47" fmla="*/ 645319 h 1619250"/>
              <a:gd name="connsiteX48" fmla="*/ 354806 w 2824162"/>
              <a:gd name="connsiteY48" fmla="*/ 714375 h 1619250"/>
              <a:gd name="connsiteX49" fmla="*/ 342900 w 2824162"/>
              <a:gd name="connsiteY49" fmla="*/ 714375 h 1619250"/>
              <a:gd name="connsiteX50" fmla="*/ 342900 w 2824162"/>
              <a:gd name="connsiteY50" fmla="*/ 762000 h 1619250"/>
              <a:gd name="connsiteX51" fmla="*/ 330994 w 2824162"/>
              <a:gd name="connsiteY51" fmla="*/ 762000 h 1619250"/>
              <a:gd name="connsiteX52" fmla="*/ 330994 w 2824162"/>
              <a:gd name="connsiteY52" fmla="*/ 778669 h 1619250"/>
              <a:gd name="connsiteX53" fmla="*/ 285750 w 2824162"/>
              <a:gd name="connsiteY53" fmla="*/ 778669 h 1619250"/>
              <a:gd name="connsiteX54" fmla="*/ 285750 w 2824162"/>
              <a:gd name="connsiteY54" fmla="*/ 778669 h 1619250"/>
              <a:gd name="connsiteX55" fmla="*/ 266700 w 2824162"/>
              <a:gd name="connsiteY55" fmla="*/ 797719 h 1619250"/>
              <a:gd name="connsiteX56" fmla="*/ 266700 w 2824162"/>
              <a:gd name="connsiteY56" fmla="*/ 819150 h 1619250"/>
              <a:gd name="connsiteX57" fmla="*/ 245269 w 2824162"/>
              <a:gd name="connsiteY57" fmla="*/ 819150 h 1619250"/>
              <a:gd name="connsiteX58" fmla="*/ 245269 w 2824162"/>
              <a:gd name="connsiteY58" fmla="*/ 959644 h 1619250"/>
              <a:gd name="connsiteX59" fmla="*/ 238125 w 2824162"/>
              <a:gd name="connsiteY59" fmla="*/ 959644 h 1619250"/>
              <a:gd name="connsiteX60" fmla="*/ 238125 w 2824162"/>
              <a:gd name="connsiteY60" fmla="*/ 1059656 h 1619250"/>
              <a:gd name="connsiteX61" fmla="*/ 233362 w 2824162"/>
              <a:gd name="connsiteY61" fmla="*/ 1059656 h 1619250"/>
              <a:gd name="connsiteX62" fmla="*/ 233362 w 2824162"/>
              <a:gd name="connsiteY62" fmla="*/ 1097756 h 1619250"/>
              <a:gd name="connsiteX63" fmla="*/ 223837 w 2824162"/>
              <a:gd name="connsiteY63" fmla="*/ 1097756 h 1619250"/>
              <a:gd name="connsiteX64" fmla="*/ 223837 w 2824162"/>
              <a:gd name="connsiteY64" fmla="*/ 1121569 h 1619250"/>
              <a:gd name="connsiteX65" fmla="*/ 169069 w 2824162"/>
              <a:gd name="connsiteY65" fmla="*/ 1121569 h 1619250"/>
              <a:gd name="connsiteX66" fmla="*/ 169069 w 2824162"/>
              <a:gd name="connsiteY66" fmla="*/ 1150144 h 1619250"/>
              <a:gd name="connsiteX67" fmla="*/ 159544 w 2824162"/>
              <a:gd name="connsiteY67" fmla="*/ 1150144 h 1619250"/>
              <a:gd name="connsiteX68" fmla="*/ 159544 w 2824162"/>
              <a:gd name="connsiteY68" fmla="*/ 1190625 h 1619250"/>
              <a:gd name="connsiteX69" fmla="*/ 138112 w 2824162"/>
              <a:gd name="connsiteY69" fmla="*/ 1190625 h 1619250"/>
              <a:gd name="connsiteX70" fmla="*/ 138112 w 2824162"/>
              <a:gd name="connsiteY70" fmla="*/ 1221581 h 1619250"/>
              <a:gd name="connsiteX71" fmla="*/ 130969 w 2824162"/>
              <a:gd name="connsiteY71" fmla="*/ 1221581 h 1619250"/>
              <a:gd name="connsiteX72" fmla="*/ 130969 w 2824162"/>
              <a:gd name="connsiteY72" fmla="*/ 1385887 h 1619250"/>
              <a:gd name="connsiteX73" fmla="*/ 107156 w 2824162"/>
              <a:gd name="connsiteY73" fmla="*/ 1385887 h 1619250"/>
              <a:gd name="connsiteX74" fmla="*/ 107156 w 2824162"/>
              <a:gd name="connsiteY74" fmla="*/ 1402556 h 1619250"/>
              <a:gd name="connsiteX75" fmla="*/ 80962 w 2824162"/>
              <a:gd name="connsiteY75" fmla="*/ 1402556 h 1619250"/>
              <a:gd name="connsiteX76" fmla="*/ 80962 w 2824162"/>
              <a:gd name="connsiteY76" fmla="*/ 1443037 h 1619250"/>
              <a:gd name="connsiteX77" fmla="*/ 19050 w 2824162"/>
              <a:gd name="connsiteY77" fmla="*/ 1443037 h 1619250"/>
              <a:gd name="connsiteX78" fmla="*/ 19050 w 2824162"/>
              <a:gd name="connsiteY78" fmla="*/ 1469231 h 1619250"/>
              <a:gd name="connsiteX79" fmla="*/ 0 w 2824162"/>
              <a:gd name="connsiteY79" fmla="*/ 1469231 h 1619250"/>
              <a:gd name="connsiteX80" fmla="*/ 0 w 2824162"/>
              <a:gd name="connsiteY80" fmla="*/ 1619250 h 1619250"/>
              <a:gd name="connsiteX0" fmla="*/ 2824162 w 2824162"/>
              <a:gd name="connsiteY0" fmla="*/ 0 h 1619250"/>
              <a:gd name="connsiteX1" fmla="*/ 2576512 w 2824162"/>
              <a:gd name="connsiteY1" fmla="*/ 0 h 1619250"/>
              <a:gd name="connsiteX2" fmla="*/ 2576512 w 2824162"/>
              <a:gd name="connsiteY2" fmla="*/ 30956 h 1619250"/>
              <a:gd name="connsiteX3" fmla="*/ 2228850 w 2824162"/>
              <a:gd name="connsiteY3" fmla="*/ 30956 h 1619250"/>
              <a:gd name="connsiteX4" fmla="*/ 2228850 w 2824162"/>
              <a:gd name="connsiteY4" fmla="*/ 54769 h 1619250"/>
              <a:gd name="connsiteX5" fmla="*/ 1981200 w 2824162"/>
              <a:gd name="connsiteY5" fmla="*/ 54769 h 1619250"/>
              <a:gd name="connsiteX6" fmla="*/ 1981200 w 2824162"/>
              <a:gd name="connsiteY6" fmla="*/ 64294 h 1619250"/>
              <a:gd name="connsiteX7" fmla="*/ 1042987 w 2824162"/>
              <a:gd name="connsiteY7" fmla="*/ 64294 h 1619250"/>
              <a:gd name="connsiteX8" fmla="*/ 1042987 w 2824162"/>
              <a:gd name="connsiteY8" fmla="*/ 92869 h 1619250"/>
              <a:gd name="connsiteX9" fmla="*/ 909637 w 2824162"/>
              <a:gd name="connsiteY9" fmla="*/ 92869 h 1619250"/>
              <a:gd name="connsiteX10" fmla="*/ 909637 w 2824162"/>
              <a:gd name="connsiteY10" fmla="*/ 114300 h 1619250"/>
              <a:gd name="connsiteX11" fmla="*/ 864394 w 2824162"/>
              <a:gd name="connsiteY11" fmla="*/ 114300 h 1619250"/>
              <a:gd name="connsiteX12" fmla="*/ 864394 w 2824162"/>
              <a:gd name="connsiteY12" fmla="*/ 130969 h 1619250"/>
              <a:gd name="connsiteX13" fmla="*/ 842962 w 2824162"/>
              <a:gd name="connsiteY13" fmla="*/ 130969 h 1619250"/>
              <a:gd name="connsiteX14" fmla="*/ 842962 w 2824162"/>
              <a:gd name="connsiteY14" fmla="*/ 164306 h 1619250"/>
              <a:gd name="connsiteX15" fmla="*/ 757237 w 2824162"/>
              <a:gd name="connsiteY15" fmla="*/ 164306 h 1619250"/>
              <a:gd name="connsiteX16" fmla="*/ 747712 w 2824162"/>
              <a:gd name="connsiteY16" fmla="*/ 211931 h 1619250"/>
              <a:gd name="connsiteX17" fmla="*/ 733425 w 2824162"/>
              <a:gd name="connsiteY17" fmla="*/ 209550 h 1619250"/>
              <a:gd name="connsiteX18" fmla="*/ 733425 w 2824162"/>
              <a:gd name="connsiteY18" fmla="*/ 238125 h 1619250"/>
              <a:gd name="connsiteX19" fmla="*/ 723900 w 2824162"/>
              <a:gd name="connsiteY19" fmla="*/ 238125 h 1619250"/>
              <a:gd name="connsiteX20" fmla="*/ 723900 w 2824162"/>
              <a:gd name="connsiteY20" fmla="*/ 254794 h 1619250"/>
              <a:gd name="connsiteX21" fmla="*/ 642937 w 2824162"/>
              <a:gd name="connsiteY21" fmla="*/ 254794 h 1619250"/>
              <a:gd name="connsiteX22" fmla="*/ 642937 w 2824162"/>
              <a:gd name="connsiteY22" fmla="*/ 297656 h 1619250"/>
              <a:gd name="connsiteX23" fmla="*/ 597694 w 2824162"/>
              <a:gd name="connsiteY23" fmla="*/ 297656 h 1619250"/>
              <a:gd name="connsiteX24" fmla="*/ 597694 w 2824162"/>
              <a:gd name="connsiteY24" fmla="*/ 371475 h 1619250"/>
              <a:gd name="connsiteX25" fmla="*/ 521494 w 2824162"/>
              <a:gd name="connsiteY25" fmla="*/ 371475 h 1619250"/>
              <a:gd name="connsiteX26" fmla="*/ 521494 w 2824162"/>
              <a:gd name="connsiteY26" fmla="*/ 395287 h 1619250"/>
              <a:gd name="connsiteX27" fmla="*/ 497681 w 2824162"/>
              <a:gd name="connsiteY27" fmla="*/ 395287 h 1619250"/>
              <a:gd name="connsiteX28" fmla="*/ 497681 w 2824162"/>
              <a:gd name="connsiteY28" fmla="*/ 411956 h 1619250"/>
              <a:gd name="connsiteX29" fmla="*/ 488156 w 2824162"/>
              <a:gd name="connsiteY29" fmla="*/ 411956 h 1619250"/>
              <a:gd name="connsiteX30" fmla="*/ 488156 w 2824162"/>
              <a:gd name="connsiteY30" fmla="*/ 447675 h 1619250"/>
              <a:gd name="connsiteX31" fmla="*/ 471487 w 2824162"/>
              <a:gd name="connsiteY31" fmla="*/ 447675 h 1619250"/>
              <a:gd name="connsiteX32" fmla="*/ 471487 w 2824162"/>
              <a:gd name="connsiteY32" fmla="*/ 469106 h 1619250"/>
              <a:gd name="connsiteX33" fmla="*/ 466725 w 2824162"/>
              <a:gd name="connsiteY33" fmla="*/ 469106 h 1619250"/>
              <a:gd name="connsiteX34" fmla="*/ 466725 w 2824162"/>
              <a:gd name="connsiteY34" fmla="*/ 478631 h 1619250"/>
              <a:gd name="connsiteX35" fmla="*/ 457200 w 2824162"/>
              <a:gd name="connsiteY35" fmla="*/ 478631 h 1619250"/>
              <a:gd name="connsiteX36" fmla="*/ 457200 w 2824162"/>
              <a:gd name="connsiteY36" fmla="*/ 502444 h 1619250"/>
              <a:gd name="connsiteX37" fmla="*/ 423862 w 2824162"/>
              <a:gd name="connsiteY37" fmla="*/ 502444 h 1619250"/>
              <a:gd name="connsiteX38" fmla="*/ 423862 w 2824162"/>
              <a:gd name="connsiteY38" fmla="*/ 533400 h 1619250"/>
              <a:gd name="connsiteX39" fmla="*/ 414337 w 2824162"/>
              <a:gd name="connsiteY39" fmla="*/ 533400 h 1619250"/>
              <a:gd name="connsiteX40" fmla="*/ 414337 w 2824162"/>
              <a:gd name="connsiteY40" fmla="*/ 554831 h 1619250"/>
              <a:gd name="connsiteX41" fmla="*/ 407194 w 2824162"/>
              <a:gd name="connsiteY41" fmla="*/ 554831 h 1619250"/>
              <a:gd name="connsiteX42" fmla="*/ 407194 w 2824162"/>
              <a:gd name="connsiteY42" fmla="*/ 576262 h 1619250"/>
              <a:gd name="connsiteX43" fmla="*/ 371475 w 2824162"/>
              <a:gd name="connsiteY43" fmla="*/ 576262 h 1619250"/>
              <a:gd name="connsiteX44" fmla="*/ 371475 w 2824162"/>
              <a:gd name="connsiteY44" fmla="*/ 621506 h 1619250"/>
              <a:gd name="connsiteX45" fmla="*/ 361950 w 2824162"/>
              <a:gd name="connsiteY45" fmla="*/ 621506 h 1619250"/>
              <a:gd name="connsiteX46" fmla="*/ 361950 w 2824162"/>
              <a:gd name="connsiteY46" fmla="*/ 645319 h 1619250"/>
              <a:gd name="connsiteX47" fmla="*/ 354806 w 2824162"/>
              <a:gd name="connsiteY47" fmla="*/ 645319 h 1619250"/>
              <a:gd name="connsiteX48" fmla="*/ 354806 w 2824162"/>
              <a:gd name="connsiteY48" fmla="*/ 714375 h 1619250"/>
              <a:gd name="connsiteX49" fmla="*/ 342900 w 2824162"/>
              <a:gd name="connsiteY49" fmla="*/ 714375 h 1619250"/>
              <a:gd name="connsiteX50" fmla="*/ 342900 w 2824162"/>
              <a:gd name="connsiteY50" fmla="*/ 762000 h 1619250"/>
              <a:gd name="connsiteX51" fmla="*/ 330994 w 2824162"/>
              <a:gd name="connsiteY51" fmla="*/ 762000 h 1619250"/>
              <a:gd name="connsiteX52" fmla="*/ 330994 w 2824162"/>
              <a:gd name="connsiteY52" fmla="*/ 778669 h 1619250"/>
              <a:gd name="connsiteX53" fmla="*/ 285750 w 2824162"/>
              <a:gd name="connsiteY53" fmla="*/ 778669 h 1619250"/>
              <a:gd name="connsiteX54" fmla="*/ 285750 w 2824162"/>
              <a:gd name="connsiteY54" fmla="*/ 778669 h 1619250"/>
              <a:gd name="connsiteX55" fmla="*/ 283368 w 2824162"/>
              <a:gd name="connsiteY55" fmla="*/ 800100 h 1619250"/>
              <a:gd name="connsiteX56" fmla="*/ 266700 w 2824162"/>
              <a:gd name="connsiteY56" fmla="*/ 819150 h 1619250"/>
              <a:gd name="connsiteX57" fmla="*/ 245269 w 2824162"/>
              <a:gd name="connsiteY57" fmla="*/ 819150 h 1619250"/>
              <a:gd name="connsiteX58" fmla="*/ 245269 w 2824162"/>
              <a:gd name="connsiteY58" fmla="*/ 959644 h 1619250"/>
              <a:gd name="connsiteX59" fmla="*/ 238125 w 2824162"/>
              <a:gd name="connsiteY59" fmla="*/ 959644 h 1619250"/>
              <a:gd name="connsiteX60" fmla="*/ 238125 w 2824162"/>
              <a:gd name="connsiteY60" fmla="*/ 1059656 h 1619250"/>
              <a:gd name="connsiteX61" fmla="*/ 233362 w 2824162"/>
              <a:gd name="connsiteY61" fmla="*/ 1059656 h 1619250"/>
              <a:gd name="connsiteX62" fmla="*/ 233362 w 2824162"/>
              <a:gd name="connsiteY62" fmla="*/ 1097756 h 1619250"/>
              <a:gd name="connsiteX63" fmla="*/ 223837 w 2824162"/>
              <a:gd name="connsiteY63" fmla="*/ 1097756 h 1619250"/>
              <a:gd name="connsiteX64" fmla="*/ 223837 w 2824162"/>
              <a:gd name="connsiteY64" fmla="*/ 1121569 h 1619250"/>
              <a:gd name="connsiteX65" fmla="*/ 169069 w 2824162"/>
              <a:gd name="connsiteY65" fmla="*/ 1121569 h 1619250"/>
              <a:gd name="connsiteX66" fmla="*/ 169069 w 2824162"/>
              <a:gd name="connsiteY66" fmla="*/ 1150144 h 1619250"/>
              <a:gd name="connsiteX67" fmla="*/ 159544 w 2824162"/>
              <a:gd name="connsiteY67" fmla="*/ 1150144 h 1619250"/>
              <a:gd name="connsiteX68" fmla="*/ 159544 w 2824162"/>
              <a:gd name="connsiteY68" fmla="*/ 1190625 h 1619250"/>
              <a:gd name="connsiteX69" fmla="*/ 138112 w 2824162"/>
              <a:gd name="connsiteY69" fmla="*/ 1190625 h 1619250"/>
              <a:gd name="connsiteX70" fmla="*/ 138112 w 2824162"/>
              <a:gd name="connsiteY70" fmla="*/ 1221581 h 1619250"/>
              <a:gd name="connsiteX71" fmla="*/ 130969 w 2824162"/>
              <a:gd name="connsiteY71" fmla="*/ 1221581 h 1619250"/>
              <a:gd name="connsiteX72" fmla="*/ 130969 w 2824162"/>
              <a:gd name="connsiteY72" fmla="*/ 1385887 h 1619250"/>
              <a:gd name="connsiteX73" fmla="*/ 107156 w 2824162"/>
              <a:gd name="connsiteY73" fmla="*/ 1385887 h 1619250"/>
              <a:gd name="connsiteX74" fmla="*/ 107156 w 2824162"/>
              <a:gd name="connsiteY74" fmla="*/ 1402556 h 1619250"/>
              <a:gd name="connsiteX75" fmla="*/ 80962 w 2824162"/>
              <a:gd name="connsiteY75" fmla="*/ 1402556 h 1619250"/>
              <a:gd name="connsiteX76" fmla="*/ 80962 w 2824162"/>
              <a:gd name="connsiteY76" fmla="*/ 1443037 h 1619250"/>
              <a:gd name="connsiteX77" fmla="*/ 19050 w 2824162"/>
              <a:gd name="connsiteY77" fmla="*/ 1443037 h 1619250"/>
              <a:gd name="connsiteX78" fmla="*/ 19050 w 2824162"/>
              <a:gd name="connsiteY78" fmla="*/ 1469231 h 1619250"/>
              <a:gd name="connsiteX79" fmla="*/ 0 w 2824162"/>
              <a:gd name="connsiteY79" fmla="*/ 1469231 h 1619250"/>
              <a:gd name="connsiteX80" fmla="*/ 0 w 2824162"/>
              <a:gd name="connsiteY80" fmla="*/ 1619250 h 1619250"/>
              <a:gd name="connsiteX0" fmla="*/ 2824162 w 2824162"/>
              <a:gd name="connsiteY0" fmla="*/ 0 h 1619250"/>
              <a:gd name="connsiteX1" fmla="*/ 2576512 w 2824162"/>
              <a:gd name="connsiteY1" fmla="*/ 0 h 1619250"/>
              <a:gd name="connsiteX2" fmla="*/ 2576512 w 2824162"/>
              <a:gd name="connsiteY2" fmla="*/ 30956 h 1619250"/>
              <a:gd name="connsiteX3" fmla="*/ 2228850 w 2824162"/>
              <a:gd name="connsiteY3" fmla="*/ 30956 h 1619250"/>
              <a:gd name="connsiteX4" fmla="*/ 2228850 w 2824162"/>
              <a:gd name="connsiteY4" fmla="*/ 54769 h 1619250"/>
              <a:gd name="connsiteX5" fmla="*/ 1981200 w 2824162"/>
              <a:gd name="connsiteY5" fmla="*/ 54769 h 1619250"/>
              <a:gd name="connsiteX6" fmla="*/ 1981200 w 2824162"/>
              <a:gd name="connsiteY6" fmla="*/ 64294 h 1619250"/>
              <a:gd name="connsiteX7" fmla="*/ 1042987 w 2824162"/>
              <a:gd name="connsiteY7" fmla="*/ 64294 h 1619250"/>
              <a:gd name="connsiteX8" fmla="*/ 1042987 w 2824162"/>
              <a:gd name="connsiteY8" fmla="*/ 92869 h 1619250"/>
              <a:gd name="connsiteX9" fmla="*/ 909637 w 2824162"/>
              <a:gd name="connsiteY9" fmla="*/ 92869 h 1619250"/>
              <a:gd name="connsiteX10" fmla="*/ 909637 w 2824162"/>
              <a:gd name="connsiteY10" fmla="*/ 114300 h 1619250"/>
              <a:gd name="connsiteX11" fmla="*/ 864394 w 2824162"/>
              <a:gd name="connsiteY11" fmla="*/ 114300 h 1619250"/>
              <a:gd name="connsiteX12" fmla="*/ 864394 w 2824162"/>
              <a:gd name="connsiteY12" fmla="*/ 130969 h 1619250"/>
              <a:gd name="connsiteX13" fmla="*/ 842962 w 2824162"/>
              <a:gd name="connsiteY13" fmla="*/ 130969 h 1619250"/>
              <a:gd name="connsiteX14" fmla="*/ 842962 w 2824162"/>
              <a:gd name="connsiteY14" fmla="*/ 164306 h 1619250"/>
              <a:gd name="connsiteX15" fmla="*/ 757237 w 2824162"/>
              <a:gd name="connsiteY15" fmla="*/ 164306 h 1619250"/>
              <a:gd name="connsiteX16" fmla="*/ 747712 w 2824162"/>
              <a:gd name="connsiteY16" fmla="*/ 211931 h 1619250"/>
              <a:gd name="connsiteX17" fmla="*/ 733425 w 2824162"/>
              <a:gd name="connsiteY17" fmla="*/ 209550 h 1619250"/>
              <a:gd name="connsiteX18" fmla="*/ 733425 w 2824162"/>
              <a:gd name="connsiteY18" fmla="*/ 238125 h 1619250"/>
              <a:gd name="connsiteX19" fmla="*/ 723900 w 2824162"/>
              <a:gd name="connsiteY19" fmla="*/ 238125 h 1619250"/>
              <a:gd name="connsiteX20" fmla="*/ 723900 w 2824162"/>
              <a:gd name="connsiteY20" fmla="*/ 254794 h 1619250"/>
              <a:gd name="connsiteX21" fmla="*/ 642937 w 2824162"/>
              <a:gd name="connsiteY21" fmla="*/ 254794 h 1619250"/>
              <a:gd name="connsiteX22" fmla="*/ 642937 w 2824162"/>
              <a:gd name="connsiteY22" fmla="*/ 297656 h 1619250"/>
              <a:gd name="connsiteX23" fmla="*/ 597694 w 2824162"/>
              <a:gd name="connsiteY23" fmla="*/ 297656 h 1619250"/>
              <a:gd name="connsiteX24" fmla="*/ 597694 w 2824162"/>
              <a:gd name="connsiteY24" fmla="*/ 371475 h 1619250"/>
              <a:gd name="connsiteX25" fmla="*/ 521494 w 2824162"/>
              <a:gd name="connsiteY25" fmla="*/ 371475 h 1619250"/>
              <a:gd name="connsiteX26" fmla="*/ 521494 w 2824162"/>
              <a:gd name="connsiteY26" fmla="*/ 395287 h 1619250"/>
              <a:gd name="connsiteX27" fmla="*/ 497681 w 2824162"/>
              <a:gd name="connsiteY27" fmla="*/ 395287 h 1619250"/>
              <a:gd name="connsiteX28" fmla="*/ 497681 w 2824162"/>
              <a:gd name="connsiteY28" fmla="*/ 411956 h 1619250"/>
              <a:gd name="connsiteX29" fmla="*/ 488156 w 2824162"/>
              <a:gd name="connsiteY29" fmla="*/ 411956 h 1619250"/>
              <a:gd name="connsiteX30" fmla="*/ 488156 w 2824162"/>
              <a:gd name="connsiteY30" fmla="*/ 447675 h 1619250"/>
              <a:gd name="connsiteX31" fmla="*/ 471487 w 2824162"/>
              <a:gd name="connsiteY31" fmla="*/ 447675 h 1619250"/>
              <a:gd name="connsiteX32" fmla="*/ 471487 w 2824162"/>
              <a:gd name="connsiteY32" fmla="*/ 469106 h 1619250"/>
              <a:gd name="connsiteX33" fmla="*/ 466725 w 2824162"/>
              <a:gd name="connsiteY33" fmla="*/ 469106 h 1619250"/>
              <a:gd name="connsiteX34" fmla="*/ 466725 w 2824162"/>
              <a:gd name="connsiteY34" fmla="*/ 478631 h 1619250"/>
              <a:gd name="connsiteX35" fmla="*/ 457200 w 2824162"/>
              <a:gd name="connsiteY35" fmla="*/ 478631 h 1619250"/>
              <a:gd name="connsiteX36" fmla="*/ 457200 w 2824162"/>
              <a:gd name="connsiteY36" fmla="*/ 502444 h 1619250"/>
              <a:gd name="connsiteX37" fmla="*/ 423862 w 2824162"/>
              <a:gd name="connsiteY37" fmla="*/ 502444 h 1619250"/>
              <a:gd name="connsiteX38" fmla="*/ 423862 w 2824162"/>
              <a:gd name="connsiteY38" fmla="*/ 533400 h 1619250"/>
              <a:gd name="connsiteX39" fmla="*/ 414337 w 2824162"/>
              <a:gd name="connsiteY39" fmla="*/ 533400 h 1619250"/>
              <a:gd name="connsiteX40" fmla="*/ 414337 w 2824162"/>
              <a:gd name="connsiteY40" fmla="*/ 554831 h 1619250"/>
              <a:gd name="connsiteX41" fmla="*/ 407194 w 2824162"/>
              <a:gd name="connsiteY41" fmla="*/ 554831 h 1619250"/>
              <a:gd name="connsiteX42" fmla="*/ 407194 w 2824162"/>
              <a:gd name="connsiteY42" fmla="*/ 576262 h 1619250"/>
              <a:gd name="connsiteX43" fmla="*/ 371475 w 2824162"/>
              <a:gd name="connsiteY43" fmla="*/ 576262 h 1619250"/>
              <a:gd name="connsiteX44" fmla="*/ 371475 w 2824162"/>
              <a:gd name="connsiteY44" fmla="*/ 621506 h 1619250"/>
              <a:gd name="connsiteX45" fmla="*/ 361950 w 2824162"/>
              <a:gd name="connsiteY45" fmla="*/ 621506 h 1619250"/>
              <a:gd name="connsiteX46" fmla="*/ 361950 w 2824162"/>
              <a:gd name="connsiteY46" fmla="*/ 645319 h 1619250"/>
              <a:gd name="connsiteX47" fmla="*/ 354806 w 2824162"/>
              <a:gd name="connsiteY47" fmla="*/ 645319 h 1619250"/>
              <a:gd name="connsiteX48" fmla="*/ 354806 w 2824162"/>
              <a:gd name="connsiteY48" fmla="*/ 714375 h 1619250"/>
              <a:gd name="connsiteX49" fmla="*/ 342900 w 2824162"/>
              <a:gd name="connsiteY49" fmla="*/ 714375 h 1619250"/>
              <a:gd name="connsiteX50" fmla="*/ 342900 w 2824162"/>
              <a:gd name="connsiteY50" fmla="*/ 762000 h 1619250"/>
              <a:gd name="connsiteX51" fmla="*/ 330994 w 2824162"/>
              <a:gd name="connsiteY51" fmla="*/ 762000 h 1619250"/>
              <a:gd name="connsiteX52" fmla="*/ 330994 w 2824162"/>
              <a:gd name="connsiteY52" fmla="*/ 778669 h 1619250"/>
              <a:gd name="connsiteX53" fmla="*/ 285750 w 2824162"/>
              <a:gd name="connsiteY53" fmla="*/ 778669 h 1619250"/>
              <a:gd name="connsiteX54" fmla="*/ 285750 w 2824162"/>
              <a:gd name="connsiteY54" fmla="*/ 778669 h 1619250"/>
              <a:gd name="connsiteX55" fmla="*/ 285749 w 2824162"/>
              <a:gd name="connsiteY55" fmla="*/ 800100 h 1619250"/>
              <a:gd name="connsiteX56" fmla="*/ 266700 w 2824162"/>
              <a:gd name="connsiteY56" fmla="*/ 819150 h 1619250"/>
              <a:gd name="connsiteX57" fmla="*/ 245269 w 2824162"/>
              <a:gd name="connsiteY57" fmla="*/ 819150 h 1619250"/>
              <a:gd name="connsiteX58" fmla="*/ 245269 w 2824162"/>
              <a:gd name="connsiteY58" fmla="*/ 959644 h 1619250"/>
              <a:gd name="connsiteX59" fmla="*/ 238125 w 2824162"/>
              <a:gd name="connsiteY59" fmla="*/ 959644 h 1619250"/>
              <a:gd name="connsiteX60" fmla="*/ 238125 w 2824162"/>
              <a:gd name="connsiteY60" fmla="*/ 1059656 h 1619250"/>
              <a:gd name="connsiteX61" fmla="*/ 233362 w 2824162"/>
              <a:gd name="connsiteY61" fmla="*/ 1059656 h 1619250"/>
              <a:gd name="connsiteX62" fmla="*/ 233362 w 2824162"/>
              <a:gd name="connsiteY62" fmla="*/ 1097756 h 1619250"/>
              <a:gd name="connsiteX63" fmla="*/ 223837 w 2824162"/>
              <a:gd name="connsiteY63" fmla="*/ 1097756 h 1619250"/>
              <a:gd name="connsiteX64" fmla="*/ 223837 w 2824162"/>
              <a:gd name="connsiteY64" fmla="*/ 1121569 h 1619250"/>
              <a:gd name="connsiteX65" fmla="*/ 169069 w 2824162"/>
              <a:gd name="connsiteY65" fmla="*/ 1121569 h 1619250"/>
              <a:gd name="connsiteX66" fmla="*/ 169069 w 2824162"/>
              <a:gd name="connsiteY66" fmla="*/ 1150144 h 1619250"/>
              <a:gd name="connsiteX67" fmla="*/ 159544 w 2824162"/>
              <a:gd name="connsiteY67" fmla="*/ 1150144 h 1619250"/>
              <a:gd name="connsiteX68" fmla="*/ 159544 w 2824162"/>
              <a:gd name="connsiteY68" fmla="*/ 1190625 h 1619250"/>
              <a:gd name="connsiteX69" fmla="*/ 138112 w 2824162"/>
              <a:gd name="connsiteY69" fmla="*/ 1190625 h 1619250"/>
              <a:gd name="connsiteX70" fmla="*/ 138112 w 2824162"/>
              <a:gd name="connsiteY70" fmla="*/ 1221581 h 1619250"/>
              <a:gd name="connsiteX71" fmla="*/ 130969 w 2824162"/>
              <a:gd name="connsiteY71" fmla="*/ 1221581 h 1619250"/>
              <a:gd name="connsiteX72" fmla="*/ 130969 w 2824162"/>
              <a:gd name="connsiteY72" fmla="*/ 1385887 h 1619250"/>
              <a:gd name="connsiteX73" fmla="*/ 107156 w 2824162"/>
              <a:gd name="connsiteY73" fmla="*/ 1385887 h 1619250"/>
              <a:gd name="connsiteX74" fmla="*/ 107156 w 2824162"/>
              <a:gd name="connsiteY74" fmla="*/ 1402556 h 1619250"/>
              <a:gd name="connsiteX75" fmla="*/ 80962 w 2824162"/>
              <a:gd name="connsiteY75" fmla="*/ 1402556 h 1619250"/>
              <a:gd name="connsiteX76" fmla="*/ 80962 w 2824162"/>
              <a:gd name="connsiteY76" fmla="*/ 1443037 h 1619250"/>
              <a:gd name="connsiteX77" fmla="*/ 19050 w 2824162"/>
              <a:gd name="connsiteY77" fmla="*/ 1443037 h 1619250"/>
              <a:gd name="connsiteX78" fmla="*/ 19050 w 2824162"/>
              <a:gd name="connsiteY78" fmla="*/ 1469231 h 1619250"/>
              <a:gd name="connsiteX79" fmla="*/ 0 w 2824162"/>
              <a:gd name="connsiteY79" fmla="*/ 1469231 h 1619250"/>
              <a:gd name="connsiteX80" fmla="*/ 0 w 2824162"/>
              <a:gd name="connsiteY80" fmla="*/ 1619250 h 1619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2824162" h="1619250">
                <a:moveTo>
                  <a:pt x="2824162" y="0"/>
                </a:moveTo>
                <a:lnTo>
                  <a:pt x="2576512" y="0"/>
                </a:lnTo>
                <a:lnTo>
                  <a:pt x="2576512" y="30956"/>
                </a:lnTo>
                <a:lnTo>
                  <a:pt x="2228850" y="30956"/>
                </a:lnTo>
                <a:lnTo>
                  <a:pt x="2228850" y="54769"/>
                </a:lnTo>
                <a:lnTo>
                  <a:pt x="1981200" y="54769"/>
                </a:lnTo>
                <a:lnTo>
                  <a:pt x="1981200" y="64294"/>
                </a:lnTo>
                <a:lnTo>
                  <a:pt x="1042987" y="64294"/>
                </a:lnTo>
                <a:lnTo>
                  <a:pt x="1042987" y="92869"/>
                </a:lnTo>
                <a:lnTo>
                  <a:pt x="909637" y="92869"/>
                </a:lnTo>
                <a:lnTo>
                  <a:pt x="909637" y="114300"/>
                </a:lnTo>
                <a:lnTo>
                  <a:pt x="864394" y="114300"/>
                </a:lnTo>
                <a:lnTo>
                  <a:pt x="864394" y="130969"/>
                </a:lnTo>
                <a:lnTo>
                  <a:pt x="842962" y="130969"/>
                </a:lnTo>
                <a:lnTo>
                  <a:pt x="842962" y="164306"/>
                </a:lnTo>
                <a:lnTo>
                  <a:pt x="757237" y="164306"/>
                </a:lnTo>
                <a:lnTo>
                  <a:pt x="747712" y="211931"/>
                </a:lnTo>
                <a:lnTo>
                  <a:pt x="733425" y="209550"/>
                </a:lnTo>
                <a:lnTo>
                  <a:pt x="733425" y="238125"/>
                </a:lnTo>
                <a:lnTo>
                  <a:pt x="723900" y="238125"/>
                </a:lnTo>
                <a:lnTo>
                  <a:pt x="723900" y="254794"/>
                </a:lnTo>
                <a:lnTo>
                  <a:pt x="642937" y="254794"/>
                </a:lnTo>
                <a:lnTo>
                  <a:pt x="642937" y="297656"/>
                </a:lnTo>
                <a:lnTo>
                  <a:pt x="597694" y="297656"/>
                </a:lnTo>
                <a:lnTo>
                  <a:pt x="597694" y="371475"/>
                </a:lnTo>
                <a:lnTo>
                  <a:pt x="521494" y="371475"/>
                </a:lnTo>
                <a:lnTo>
                  <a:pt x="521494" y="395287"/>
                </a:lnTo>
                <a:lnTo>
                  <a:pt x="497681" y="395287"/>
                </a:lnTo>
                <a:lnTo>
                  <a:pt x="497681" y="411956"/>
                </a:lnTo>
                <a:lnTo>
                  <a:pt x="488156" y="411956"/>
                </a:lnTo>
                <a:lnTo>
                  <a:pt x="488156" y="447675"/>
                </a:lnTo>
                <a:lnTo>
                  <a:pt x="471487" y="447675"/>
                </a:lnTo>
                <a:lnTo>
                  <a:pt x="471487" y="469106"/>
                </a:lnTo>
                <a:lnTo>
                  <a:pt x="466725" y="469106"/>
                </a:lnTo>
                <a:lnTo>
                  <a:pt x="466725" y="478631"/>
                </a:lnTo>
                <a:lnTo>
                  <a:pt x="457200" y="478631"/>
                </a:lnTo>
                <a:lnTo>
                  <a:pt x="457200" y="502444"/>
                </a:lnTo>
                <a:lnTo>
                  <a:pt x="423862" y="502444"/>
                </a:lnTo>
                <a:lnTo>
                  <a:pt x="423862" y="533400"/>
                </a:lnTo>
                <a:lnTo>
                  <a:pt x="414337" y="533400"/>
                </a:lnTo>
                <a:lnTo>
                  <a:pt x="414337" y="554831"/>
                </a:lnTo>
                <a:lnTo>
                  <a:pt x="407194" y="554831"/>
                </a:lnTo>
                <a:lnTo>
                  <a:pt x="407194" y="576262"/>
                </a:lnTo>
                <a:lnTo>
                  <a:pt x="371475" y="576262"/>
                </a:lnTo>
                <a:lnTo>
                  <a:pt x="371475" y="621506"/>
                </a:lnTo>
                <a:lnTo>
                  <a:pt x="361950" y="621506"/>
                </a:lnTo>
                <a:lnTo>
                  <a:pt x="361950" y="645319"/>
                </a:lnTo>
                <a:lnTo>
                  <a:pt x="354806" y="645319"/>
                </a:lnTo>
                <a:lnTo>
                  <a:pt x="354806" y="714375"/>
                </a:lnTo>
                <a:lnTo>
                  <a:pt x="342900" y="714375"/>
                </a:lnTo>
                <a:lnTo>
                  <a:pt x="342900" y="762000"/>
                </a:lnTo>
                <a:lnTo>
                  <a:pt x="330994" y="762000"/>
                </a:lnTo>
                <a:lnTo>
                  <a:pt x="330994" y="778669"/>
                </a:lnTo>
                <a:lnTo>
                  <a:pt x="285750" y="778669"/>
                </a:lnTo>
                <a:lnTo>
                  <a:pt x="285750" y="778669"/>
                </a:lnTo>
                <a:cubicBezTo>
                  <a:pt x="285750" y="785813"/>
                  <a:pt x="285749" y="792956"/>
                  <a:pt x="285749" y="800100"/>
                </a:cubicBezTo>
                <a:lnTo>
                  <a:pt x="266700" y="819150"/>
                </a:lnTo>
                <a:lnTo>
                  <a:pt x="245269" y="819150"/>
                </a:lnTo>
                <a:lnTo>
                  <a:pt x="245269" y="959644"/>
                </a:lnTo>
                <a:lnTo>
                  <a:pt x="238125" y="959644"/>
                </a:lnTo>
                <a:lnTo>
                  <a:pt x="238125" y="1059656"/>
                </a:lnTo>
                <a:lnTo>
                  <a:pt x="233362" y="1059656"/>
                </a:lnTo>
                <a:lnTo>
                  <a:pt x="233362" y="1097756"/>
                </a:lnTo>
                <a:lnTo>
                  <a:pt x="223837" y="1097756"/>
                </a:lnTo>
                <a:lnTo>
                  <a:pt x="223837" y="1121569"/>
                </a:lnTo>
                <a:lnTo>
                  <a:pt x="169069" y="1121569"/>
                </a:lnTo>
                <a:lnTo>
                  <a:pt x="169069" y="1150144"/>
                </a:lnTo>
                <a:lnTo>
                  <a:pt x="159544" y="1150144"/>
                </a:lnTo>
                <a:lnTo>
                  <a:pt x="159544" y="1190625"/>
                </a:lnTo>
                <a:lnTo>
                  <a:pt x="138112" y="1190625"/>
                </a:lnTo>
                <a:lnTo>
                  <a:pt x="138112" y="1221581"/>
                </a:lnTo>
                <a:lnTo>
                  <a:pt x="130969" y="1221581"/>
                </a:lnTo>
                <a:lnTo>
                  <a:pt x="130969" y="1385887"/>
                </a:lnTo>
                <a:lnTo>
                  <a:pt x="107156" y="1385887"/>
                </a:lnTo>
                <a:lnTo>
                  <a:pt x="107156" y="1402556"/>
                </a:lnTo>
                <a:lnTo>
                  <a:pt x="80962" y="1402556"/>
                </a:lnTo>
                <a:lnTo>
                  <a:pt x="80962" y="1443037"/>
                </a:lnTo>
                <a:lnTo>
                  <a:pt x="19050" y="1443037"/>
                </a:lnTo>
                <a:lnTo>
                  <a:pt x="19050" y="1469231"/>
                </a:lnTo>
                <a:lnTo>
                  <a:pt x="0" y="1469231"/>
                </a:lnTo>
                <a:lnTo>
                  <a:pt x="0" y="1619250"/>
                </a:lnTo>
              </a:path>
            </a:pathLst>
          </a:custGeom>
          <a:noFill/>
          <a:ln w="28575">
            <a:solidFill>
              <a:schemeClr val="accent2"/>
            </a:solidFill>
            <a:miter lim="800000"/>
            <a:headEnd/>
            <a:tailEnd/>
          </a:ln>
        </p:spPr>
        <p:txBody>
          <a:bodyPr rtlCol="0" anchor="ctr"/>
          <a:lstStyle/>
          <a:p>
            <a:pPr algn="ctr"/>
            <a:endParaRPr lang="en-US" dirty="0"/>
          </a:p>
        </p:txBody>
      </p:sp>
      <p:grpSp>
        <p:nvGrpSpPr>
          <p:cNvPr id="75" name="Group 74">
            <a:extLst>
              <a:ext uri="{FF2B5EF4-FFF2-40B4-BE49-F238E27FC236}">
                <a16:creationId xmlns:a16="http://schemas.microsoft.com/office/drawing/2014/main" id="{75ADE22D-0A8A-8608-3112-16C35646DB67}"/>
              </a:ext>
            </a:extLst>
          </p:cNvPr>
          <p:cNvGrpSpPr/>
          <p:nvPr/>
        </p:nvGrpSpPr>
        <p:grpSpPr>
          <a:xfrm>
            <a:off x="4326287" y="2421210"/>
            <a:ext cx="458779" cy="2278044"/>
            <a:chOff x="639088" y="1976829"/>
            <a:chExt cx="458779" cy="2278044"/>
          </a:xfrm>
        </p:grpSpPr>
        <p:sp>
          <p:nvSpPr>
            <p:cNvPr id="76" name="TextBox 75">
              <a:extLst>
                <a:ext uri="{FF2B5EF4-FFF2-40B4-BE49-F238E27FC236}">
                  <a16:creationId xmlns:a16="http://schemas.microsoft.com/office/drawing/2014/main" id="{0B45CF9B-B679-FF7D-7BE4-781FD7E26744}"/>
                </a:ext>
              </a:extLst>
            </p:cNvPr>
            <p:cNvSpPr txBox="1"/>
            <p:nvPr/>
          </p:nvSpPr>
          <p:spPr bwMode="auto">
            <a:xfrm>
              <a:off x="639088" y="1976829"/>
              <a:ext cx="45877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77" name="TextBox 76">
              <a:extLst>
                <a:ext uri="{FF2B5EF4-FFF2-40B4-BE49-F238E27FC236}">
                  <a16:creationId xmlns:a16="http://schemas.microsoft.com/office/drawing/2014/main" id="{9A38FBB3-B548-B89C-2C60-7FC052275E04}"/>
                </a:ext>
              </a:extLst>
            </p:cNvPr>
            <p:cNvSpPr txBox="1"/>
            <p:nvPr/>
          </p:nvSpPr>
          <p:spPr bwMode="auto">
            <a:xfrm>
              <a:off x="730459" y="246506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75</a:t>
              </a:r>
            </a:p>
          </p:txBody>
        </p:sp>
        <p:sp>
          <p:nvSpPr>
            <p:cNvPr id="78" name="TextBox 77">
              <a:extLst>
                <a:ext uri="{FF2B5EF4-FFF2-40B4-BE49-F238E27FC236}">
                  <a16:creationId xmlns:a16="http://schemas.microsoft.com/office/drawing/2014/main" id="{61B6536C-FDD5-05D2-4BCA-C7FCBE8EF52F}"/>
                </a:ext>
              </a:extLst>
            </p:cNvPr>
            <p:cNvSpPr txBox="1"/>
            <p:nvPr/>
          </p:nvSpPr>
          <p:spPr bwMode="auto">
            <a:xfrm>
              <a:off x="730459" y="295994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50</a:t>
              </a:r>
            </a:p>
          </p:txBody>
        </p:sp>
        <p:sp>
          <p:nvSpPr>
            <p:cNvPr id="79" name="TextBox 78">
              <a:extLst>
                <a:ext uri="{FF2B5EF4-FFF2-40B4-BE49-F238E27FC236}">
                  <a16:creationId xmlns:a16="http://schemas.microsoft.com/office/drawing/2014/main" id="{7B00B076-AD5A-D55E-D78B-A67789F2E0A6}"/>
                </a:ext>
              </a:extLst>
            </p:cNvPr>
            <p:cNvSpPr txBox="1"/>
            <p:nvPr/>
          </p:nvSpPr>
          <p:spPr bwMode="auto">
            <a:xfrm>
              <a:off x="730459" y="344818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25</a:t>
              </a:r>
            </a:p>
          </p:txBody>
        </p:sp>
        <p:sp>
          <p:nvSpPr>
            <p:cNvPr id="80" name="TextBox 79">
              <a:extLst>
                <a:ext uri="{FF2B5EF4-FFF2-40B4-BE49-F238E27FC236}">
                  <a16:creationId xmlns:a16="http://schemas.microsoft.com/office/drawing/2014/main" id="{859365B6-69C4-9A93-0D19-DF8014647699}"/>
                </a:ext>
              </a:extLst>
            </p:cNvPr>
            <p:cNvSpPr txBox="1"/>
            <p:nvPr/>
          </p:nvSpPr>
          <p:spPr bwMode="auto">
            <a:xfrm>
              <a:off x="821830" y="3947096"/>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grpSp>
      <p:sp>
        <p:nvSpPr>
          <p:cNvPr id="81" name="Freeform: Shape 80">
            <a:extLst>
              <a:ext uri="{FF2B5EF4-FFF2-40B4-BE49-F238E27FC236}">
                <a16:creationId xmlns:a16="http://schemas.microsoft.com/office/drawing/2014/main" id="{0E3AEB6F-AA50-5323-F999-5892ACAD5135}"/>
              </a:ext>
            </a:extLst>
          </p:cNvPr>
          <p:cNvSpPr/>
          <p:nvPr/>
        </p:nvSpPr>
        <p:spPr bwMode="auto">
          <a:xfrm>
            <a:off x="4758764" y="2487494"/>
            <a:ext cx="3043237" cy="2062162"/>
          </a:xfrm>
          <a:custGeom>
            <a:avLst/>
            <a:gdLst>
              <a:gd name="connsiteX0" fmla="*/ 0 w 3043237"/>
              <a:gd name="connsiteY0" fmla="*/ 0 h 2062162"/>
              <a:gd name="connsiteX1" fmla="*/ 0 w 3043237"/>
              <a:gd name="connsiteY1" fmla="*/ 2062162 h 2062162"/>
              <a:gd name="connsiteX2" fmla="*/ 3043237 w 3043237"/>
              <a:gd name="connsiteY2" fmla="*/ 2062162 h 2062162"/>
            </a:gdLst>
            <a:ahLst/>
            <a:cxnLst>
              <a:cxn ang="0">
                <a:pos x="connsiteX0" y="connsiteY0"/>
              </a:cxn>
              <a:cxn ang="0">
                <a:pos x="connsiteX1" y="connsiteY1"/>
              </a:cxn>
              <a:cxn ang="0">
                <a:pos x="connsiteX2" y="connsiteY2"/>
              </a:cxn>
            </a:cxnLst>
            <a:rect l="l" t="t" r="r" b="b"/>
            <a:pathLst>
              <a:path w="3043237" h="2062162">
                <a:moveTo>
                  <a:pt x="0" y="0"/>
                </a:moveTo>
                <a:lnTo>
                  <a:pt x="0" y="2062162"/>
                </a:lnTo>
                <a:lnTo>
                  <a:pt x="3043237" y="2062162"/>
                </a:lnTo>
              </a:path>
            </a:pathLst>
          </a:custGeom>
          <a:noFill/>
          <a:ln w="28575">
            <a:solidFill>
              <a:schemeClr val="bg1"/>
            </a:solidFill>
            <a:miter lim="800000"/>
            <a:headEnd/>
            <a:tailEnd/>
          </a:ln>
        </p:spPr>
        <p:txBody>
          <a:bodyPr rtlCol="0" anchor="ctr"/>
          <a:lstStyle/>
          <a:p>
            <a:pPr algn="ctr"/>
            <a:endParaRPr lang="en-US" dirty="0"/>
          </a:p>
        </p:txBody>
      </p:sp>
      <p:grpSp>
        <p:nvGrpSpPr>
          <p:cNvPr id="82" name="Group 81">
            <a:extLst>
              <a:ext uri="{FF2B5EF4-FFF2-40B4-BE49-F238E27FC236}">
                <a16:creationId xmlns:a16="http://schemas.microsoft.com/office/drawing/2014/main" id="{9411D53E-DD94-7271-5791-7E3A2346BD0A}"/>
              </a:ext>
            </a:extLst>
          </p:cNvPr>
          <p:cNvGrpSpPr/>
          <p:nvPr/>
        </p:nvGrpSpPr>
        <p:grpSpPr>
          <a:xfrm>
            <a:off x="4701351" y="2575649"/>
            <a:ext cx="57414" cy="1974479"/>
            <a:chOff x="995099" y="2131268"/>
            <a:chExt cx="543667" cy="1974479"/>
          </a:xfrm>
        </p:grpSpPr>
        <p:cxnSp>
          <p:nvCxnSpPr>
            <p:cNvPr id="83" name="Straight Connector 82">
              <a:extLst>
                <a:ext uri="{FF2B5EF4-FFF2-40B4-BE49-F238E27FC236}">
                  <a16:creationId xmlns:a16="http://schemas.microsoft.com/office/drawing/2014/main" id="{D60FCA20-0157-AE88-7CA6-92D5B6C689CF}"/>
                </a:ext>
              </a:extLst>
            </p:cNvPr>
            <p:cNvCxnSpPr>
              <a:cxnSpLocks/>
            </p:cNvCxnSpPr>
            <p:nvPr/>
          </p:nvCxnSpPr>
          <p:spPr bwMode="auto">
            <a:xfrm>
              <a:off x="995099" y="2131268"/>
              <a:ext cx="543667" cy="0"/>
            </a:xfrm>
            <a:prstGeom prst="line">
              <a:avLst/>
            </a:prstGeom>
            <a:noFill/>
            <a:ln w="28575" cap="flat" cmpd="sng" algn="ctr">
              <a:solidFill>
                <a:schemeClr val="bg1"/>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33F472B3-029C-844A-CE3F-B1312A968789}"/>
                </a:ext>
              </a:extLst>
            </p:cNvPr>
            <p:cNvCxnSpPr>
              <a:cxnSpLocks/>
            </p:cNvCxnSpPr>
            <p:nvPr/>
          </p:nvCxnSpPr>
          <p:spPr bwMode="auto">
            <a:xfrm>
              <a:off x="995099" y="2624888"/>
              <a:ext cx="543667" cy="0"/>
            </a:xfrm>
            <a:prstGeom prst="line">
              <a:avLst/>
            </a:prstGeom>
            <a:noFill/>
            <a:ln w="28575" cap="flat" cmpd="sng" algn="ctr">
              <a:solidFill>
                <a:schemeClr val="bg1"/>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355054DA-A177-9E9B-8402-F309819FCB06}"/>
                </a:ext>
              </a:extLst>
            </p:cNvPr>
            <p:cNvCxnSpPr>
              <a:cxnSpLocks/>
            </p:cNvCxnSpPr>
            <p:nvPr/>
          </p:nvCxnSpPr>
          <p:spPr bwMode="auto">
            <a:xfrm>
              <a:off x="995099" y="3118508"/>
              <a:ext cx="543667" cy="0"/>
            </a:xfrm>
            <a:prstGeom prst="line">
              <a:avLst/>
            </a:prstGeom>
            <a:noFill/>
            <a:ln w="28575" cap="flat" cmpd="sng" algn="ctr">
              <a:solidFill>
                <a:schemeClr val="bg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4C059A89-4686-C6F9-C61F-F2DC4CEC3C91}"/>
                </a:ext>
              </a:extLst>
            </p:cNvPr>
            <p:cNvCxnSpPr>
              <a:cxnSpLocks/>
            </p:cNvCxnSpPr>
            <p:nvPr/>
          </p:nvCxnSpPr>
          <p:spPr bwMode="auto">
            <a:xfrm>
              <a:off x="995099" y="3612128"/>
              <a:ext cx="543667" cy="0"/>
            </a:xfrm>
            <a:prstGeom prst="line">
              <a:avLst/>
            </a:prstGeom>
            <a:noFill/>
            <a:ln w="28575" cap="flat" cmpd="sng" algn="ctr">
              <a:solidFill>
                <a:schemeClr val="bg1"/>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70063E95-B258-6CF1-1152-7BA0DC6453D4}"/>
                </a:ext>
              </a:extLst>
            </p:cNvPr>
            <p:cNvCxnSpPr>
              <a:cxnSpLocks/>
            </p:cNvCxnSpPr>
            <p:nvPr/>
          </p:nvCxnSpPr>
          <p:spPr bwMode="auto">
            <a:xfrm>
              <a:off x="995099" y="4105747"/>
              <a:ext cx="543667" cy="0"/>
            </a:xfrm>
            <a:prstGeom prst="line">
              <a:avLst/>
            </a:prstGeom>
            <a:noFill/>
            <a:ln w="28575" cap="flat" cmpd="sng" algn="ctr">
              <a:solidFill>
                <a:schemeClr val="bg1"/>
              </a:solidFill>
              <a:prstDash val="solid"/>
              <a:round/>
              <a:headEnd type="none" w="med" len="med"/>
              <a:tailEnd type="none" w="med" len="med"/>
            </a:ln>
            <a:effectLst/>
          </p:spPr>
        </p:cxnSp>
      </p:grpSp>
      <p:grpSp>
        <p:nvGrpSpPr>
          <p:cNvPr id="88" name="Group 87">
            <a:extLst>
              <a:ext uri="{FF2B5EF4-FFF2-40B4-BE49-F238E27FC236}">
                <a16:creationId xmlns:a16="http://schemas.microsoft.com/office/drawing/2014/main" id="{5DEF3CAF-B7D3-878A-86D5-42A3978FBDCF}"/>
              </a:ext>
            </a:extLst>
          </p:cNvPr>
          <p:cNvGrpSpPr/>
          <p:nvPr/>
        </p:nvGrpSpPr>
        <p:grpSpPr>
          <a:xfrm>
            <a:off x="4757327" y="4542606"/>
            <a:ext cx="2885289" cy="72624"/>
            <a:chOff x="1051076" y="3945382"/>
            <a:chExt cx="2885289" cy="277002"/>
          </a:xfrm>
        </p:grpSpPr>
        <p:grpSp>
          <p:nvGrpSpPr>
            <p:cNvPr id="89" name="Group 88">
              <a:extLst>
                <a:ext uri="{FF2B5EF4-FFF2-40B4-BE49-F238E27FC236}">
                  <a16:creationId xmlns:a16="http://schemas.microsoft.com/office/drawing/2014/main" id="{335C4FB3-CAA5-4417-1A4B-6FA9E88E6E0E}"/>
                </a:ext>
              </a:extLst>
            </p:cNvPr>
            <p:cNvGrpSpPr/>
            <p:nvPr/>
          </p:nvGrpSpPr>
          <p:grpSpPr>
            <a:xfrm rot="5400000">
              <a:off x="1396688" y="3599770"/>
              <a:ext cx="277000" cy="968223"/>
              <a:chOff x="995099" y="2131268"/>
              <a:chExt cx="543667" cy="1974479"/>
            </a:xfrm>
          </p:grpSpPr>
          <p:cxnSp>
            <p:nvCxnSpPr>
              <p:cNvPr id="99" name="Straight Connector 98">
                <a:extLst>
                  <a:ext uri="{FF2B5EF4-FFF2-40B4-BE49-F238E27FC236}">
                    <a16:creationId xmlns:a16="http://schemas.microsoft.com/office/drawing/2014/main" id="{0809B52A-FEB1-68D3-01F3-7079A81D3C26}"/>
                  </a:ext>
                </a:extLst>
              </p:cNvPr>
              <p:cNvCxnSpPr>
                <a:cxnSpLocks/>
              </p:cNvCxnSpPr>
              <p:nvPr/>
            </p:nvCxnSpPr>
            <p:spPr bwMode="auto">
              <a:xfrm>
                <a:off x="995099" y="2131268"/>
                <a:ext cx="543667" cy="0"/>
              </a:xfrm>
              <a:prstGeom prst="line">
                <a:avLst/>
              </a:prstGeom>
              <a:noFill/>
              <a:ln w="28575" cap="flat" cmpd="sng" algn="ctr">
                <a:solidFill>
                  <a:schemeClr val="bg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71BD83A7-9075-CA10-64A2-83C8ED05E8F6}"/>
                  </a:ext>
                </a:extLst>
              </p:cNvPr>
              <p:cNvCxnSpPr>
                <a:cxnSpLocks/>
              </p:cNvCxnSpPr>
              <p:nvPr/>
            </p:nvCxnSpPr>
            <p:spPr bwMode="auto">
              <a:xfrm>
                <a:off x="995099" y="2624888"/>
                <a:ext cx="543667" cy="0"/>
              </a:xfrm>
              <a:prstGeom prst="line">
                <a:avLst/>
              </a:prstGeom>
              <a:noFill/>
              <a:ln w="28575" cap="flat" cmpd="sng" algn="ctr">
                <a:solidFill>
                  <a:schemeClr val="bg1"/>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3FF3C45E-AE1F-4C11-775D-252E0AA19D70}"/>
                  </a:ext>
                </a:extLst>
              </p:cNvPr>
              <p:cNvCxnSpPr>
                <a:cxnSpLocks/>
              </p:cNvCxnSpPr>
              <p:nvPr/>
            </p:nvCxnSpPr>
            <p:spPr bwMode="auto">
              <a:xfrm>
                <a:off x="995099" y="3118508"/>
                <a:ext cx="543667" cy="0"/>
              </a:xfrm>
              <a:prstGeom prst="line">
                <a:avLst/>
              </a:prstGeom>
              <a:noFill/>
              <a:ln w="28575" cap="flat" cmpd="sng" algn="ctr">
                <a:solidFill>
                  <a:schemeClr val="bg1"/>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5E0C4520-7D9B-33CA-B15F-B910D6630B79}"/>
                  </a:ext>
                </a:extLst>
              </p:cNvPr>
              <p:cNvCxnSpPr>
                <a:cxnSpLocks/>
              </p:cNvCxnSpPr>
              <p:nvPr/>
            </p:nvCxnSpPr>
            <p:spPr bwMode="auto">
              <a:xfrm>
                <a:off x="995099" y="3612128"/>
                <a:ext cx="543667" cy="0"/>
              </a:xfrm>
              <a:prstGeom prst="line">
                <a:avLst/>
              </a:prstGeom>
              <a:noFill/>
              <a:ln w="28575" cap="flat" cmpd="sng" algn="ctr">
                <a:solidFill>
                  <a:schemeClr val="bg1"/>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AB793ACD-8B3C-ACE2-D83C-3D48605EC8AE}"/>
                  </a:ext>
                </a:extLst>
              </p:cNvPr>
              <p:cNvCxnSpPr>
                <a:cxnSpLocks/>
              </p:cNvCxnSpPr>
              <p:nvPr/>
            </p:nvCxnSpPr>
            <p:spPr bwMode="auto">
              <a:xfrm>
                <a:off x="995099" y="4105747"/>
                <a:ext cx="543667" cy="0"/>
              </a:xfrm>
              <a:prstGeom prst="line">
                <a:avLst/>
              </a:prstGeom>
              <a:noFill/>
              <a:ln w="28575" cap="flat" cmpd="sng" algn="ctr">
                <a:solidFill>
                  <a:schemeClr val="bg1"/>
                </a:solidFill>
                <a:prstDash val="solid"/>
                <a:round/>
                <a:headEnd type="none" w="med" len="med"/>
                <a:tailEnd type="none" w="med" len="med"/>
              </a:ln>
              <a:effectLst/>
            </p:spPr>
          </p:cxnSp>
        </p:grpSp>
        <p:grpSp>
          <p:nvGrpSpPr>
            <p:cNvPr id="90" name="Group 89">
              <a:extLst>
                <a:ext uri="{FF2B5EF4-FFF2-40B4-BE49-F238E27FC236}">
                  <a16:creationId xmlns:a16="http://schemas.microsoft.com/office/drawing/2014/main" id="{D329484A-544C-A3C8-2A18-E01CCFB6BBC9}"/>
                </a:ext>
              </a:extLst>
            </p:cNvPr>
            <p:cNvGrpSpPr/>
            <p:nvPr/>
          </p:nvGrpSpPr>
          <p:grpSpPr>
            <a:xfrm rot="5400000">
              <a:off x="2955648" y="3241668"/>
              <a:ext cx="277001" cy="1684432"/>
              <a:chOff x="995099" y="670717"/>
              <a:chExt cx="543668" cy="3435030"/>
            </a:xfrm>
          </p:grpSpPr>
          <p:cxnSp>
            <p:nvCxnSpPr>
              <p:cNvPr id="91" name="Straight Connector 90">
                <a:extLst>
                  <a:ext uri="{FF2B5EF4-FFF2-40B4-BE49-F238E27FC236}">
                    <a16:creationId xmlns:a16="http://schemas.microsoft.com/office/drawing/2014/main" id="{12EFA9E5-D974-AB1D-CB3C-B5F64EBF25E0}"/>
                  </a:ext>
                </a:extLst>
              </p:cNvPr>
              <p:cNvCxnSpPr>
                <a:cxnSpLocks/>
              </p:cNvCxnSpPr>
              <p:nvPr/>
            </p:nvCxnSpPr>
            <p:spPr bwMode="auto">
              <a:xfrm>
                <a:off x="995099" y="2131268"/>
                <a:ext cx="543667" cy="0"/>
              </a:xfrm>
              <a:prstGeom prst="line">
                <a:avLst/>
              </a:prstGeom>
              <a:noFill/>
              <a:ln w="28575" cap="flat" cmpd="sng" algn="ctr">
                <a:solidFill>
                  <a:schemeClr val="bg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41FCDF52-374C-CDC4-BEE9-969F4776010C}"/>
                  </a:ext>
                </a:extLst>
              </p:cNvPr>
              <p:cNvCxnSpPr>
                <a:cxnSpLocks/>
              </p:cNvCxnSpPr>
              <p:nvPr/>
            </p:nvCxnSpPr>
            <p:spPr bwMode="auto">
              <a:xfrm>
                <a:off x="995099" y="2624888"/>
                <a:ext cx="543667" cy="0"/>
              </a:xfrm>
              <a:prstGeom prst="line">
                <a:avLst/>
              </a:prstGeom>
              <a:noFill/>
              <a:ln w="28575" cap="flat" cmpd="sng" algn="ctr">
                <a:solidFill>
                  <a:schemeClr val="bg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28C3ECFD-B1AA-5316-198D-9421C6AD30CB}"/>
                  </a:ext>
                </a:extLst>
              </p:cNvPr>
              <p:cNvCxnSpPr>
                <a:cxnSpLocks/>
              </p:cNvCxnSpPr>
              <p:nvPr/>
            </p:nvCxnSpPr>
            <p:spPr bwMode="auto">
              <a:xfrm>
                <a:off x="995099" y="3118508"/>
                <a:ext cx="543667" cy="0"/>
              </a:xfrm>
              <a:prstGeom prst="line">
                <a:avLst/>
              </a:prstGeom>
              <a:noFill/>
              <a:ln w="28575" cap="flat" cmpd="sng" algn="ctr">
                <a:solidFill>
                  <a:schemeClr val="bg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30532D88-00A5-0516-65E6-AF260671817C}"/>
                  </a:ext>
                </a:extLst>
              </p:cNvPr>
              <p:cNvCxnSpPr>
                <a:cxnSpLocks/>
              </p:cNvCxnSpPr>
              <p:nvPr/>
            </p:nvCxnSpPr>
            <p:spPr bwMode="auto">
              <a:xfrm>
                <a:off x="995099" y="3612128"/>
                <a:ext cx="543667" cy="0"/>
              </a:xfrm>
              <a:prstGeom prst="line">
                <a:avLst/>
              </a:prstGeom>
              <a:noFill/>
              <a:ln w="28575" cap="flat" cmpd="sng" algn="ctr">
                <a:solidFill>
                  <a:schemeClr val="bg1"/>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B3E1130C-9ABB-9D9E-A64A-DDD1636EDF87}"/>
                  </a:ext>
                </a:extLst>
              </p:cNvPr>
              <p:cNvCxnSpPr>
                <a:cxnSpLocks/>
              </p:cNvCxnSpPr>
              <p:nvPr/>
            </p:nvCxnSpPr>
            <p:spPr bwMode="auto">
              <a:xfrm>
                <a:off x="995099" y="4105747"/>
                <a:ext cx="543667" cy="0"/>
              </a:xfrm>
              <a:prstGeom prst="line">
                <a:avLst/>
              </a:prstGeom>
              <a:noFill/>
              <a:ln w="28575" cap="flat" cmpd="sng" algn="ctr">
                <a:solidFill>
                  <a:schemeClr val="bg1"/>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4E45FBD6-D2D4-F6EA-C6A8-A0EC0A727D99}"/>
                  </a:ext>
                </a:extLst>
              </p:cNvPr>
              <p:cNvCxnSpPr>
                <a:cxnSpLocks/>
              </p:cNvCxnSpPr>
              <p:nvPr/>
            </p:nvCxnSpPr>
            <p:spPr bwMode="auto">
              <a:xfrm>
                <a:off x="995100" y="670717"/>
                <a:ext cx="543667" cy="0"/>
              </a:xfrm>
              <a:prstGeom prst="line">
                <a:avLst/>
              </a:prstGeom>
              <a:noFill/>
              <a:ln w="28575" cap="flat" cmpd="sng" algn="ctr">
                <a:solidFill>
                  <a:schemeClr val="bg1"/>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2585F8E7-7B2B-D94E-45DF-620896C0F1CB}"/>
                  </a:ext>
                </a:extLst>
              </p:cNvPr>
              <p:cNvCxnSpPr>
                <a:cxnSpLocks/>
              </p:cNvCxnSpPr>
              <p:nvPr/>
            </p:nvCxnSpPr>
            <p:spPr bwMode="auto">
              <a:xfrm>
                <a:off x="995100" y="1164338"/>
                <a:ext cx="543666" cy="0"/>
              </a:xfrm>
              <a:prstGeom prst="line">
                <a:avLst/>
              </a:prstGeom>
              <a:noFill/>
              <a:ln w="28575" cap="flat" cmpd="sng" algn="ctr">
                <a:solidFill>
                  <a:schemeClr val="bg1"/>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89F44B3A-AC24-3C19-7734-615172D888D8}"/>
                  </a:ext>
                </a:extLst>
              </p:cNvPr>
              <p:cNvCxnSpPr>
                <a:cxnSpLocks/>
              </p:cNvCxnSpPr>
              <p:nvPr/>
            </p:nvCxnSpPr>
            <p:spPr bwMode="auto">
              <a:xfrm>
                <a:off x="995100" y="1657958"/>
                <a:ext cx="543666" cy="0"/>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104" name="Group 103">
            <a:extLst>
              <a:ext uri="{FF2B5EF4-FFF2-40B4-BE49-F238E27FC236}">
                <a16:creationId xmlns:a16="http://schemas.microsoft.com/office/drawing/2014/main" id="{CC1AFCD6-33F8-C646-A52B-620E65B5914E}"/>
              </a:ext>
            </a:extLst>
          </p:cNvPr>
          <p:cNvGrpSpPr/>
          <p:nvPr/>
        </p:nvGrpSpPr>
        <p:grpSpPr>
          <a:xfrm>
            <a:off x="5073111" y="5053861"/>
            <a:ext cx="2627231" cy="738664"/>
            <a:chOff x="1696629" y="3340094"/>
            <a:chExt cx="2627231" cy="738664"/>
          </a:xfrm>
        </p:grpSpPr>
        <p:sp>
          <p:nvSpPr>
            <p:cNvPr id="105" name="TextBox 104">
              <a:extLst>
                <a:ext uri="{FF2B5EF4-FFF2-40B4-BE49-F238E27FC236}">
                  <a16:creationId xmlns:a16="http://schemas.microsoft.com/office/drawing/2014/main" id="{7CB71E06-F0C9-D3D1-C563-ABAF337EC03B}"/>
                </a:ext>
              </a:extLst>
            </p:cNvPr>
            <p:cNvSpPr txBox="1"/>
            <p:nvPr/>
          </p:nvSpPr>
          <p:spPr bwMode="auto">
            <a:xfrm>
              <a:off x="1915059" y="3340094"/>
              <a:ext cx="2408801"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Sebetralstat 300 mg; </a:t>
              </a:r>
              <a:r>
                <a:rPr lang="en-US" sz="1400" b="0" i="1" dirty="0">
                  <a:solidFill>
                    <a:schemeClr val="bg1"/>
                  </a:solidFill>
                  <a:latin typeface="Calibri" panose="020F0502020204030204" pitchFamily="34" charset="0"/>
                </a:rPr>
                <a:t>P</a:t>
              </a:r>
              <a:r>
                <a:rPr lang="en-US" sz="1400" b="0" dirty="0">
                  <a:solidFill>
                    <a:schemeClr val="bg1"/>
                  </a:solidFill>
                  <a:latin typeface="Calibri" panose="020F0502020204030204" pitchFamily="34" charset="0"/>
                </a:rPr>
                <a:t> = .0036</a:t>
              </a:r>
            </a:p>
            <a:p>
              <a:pPr>
                <a:spcBef>
                  <a:spcPts val="0"/>
                </a:spcBef>
              </a:pPr>
              <a:r>
                <a:rPr lang="en-US" sz="1400" b="0" dirty="0">
                  <a:solidFill>
                    <a:schemeClr val="bg1"/>
                  </a:solidFill>
                  <a:latin typeface="Calibri" panose="020F0502020204030204" pitchFamily="34" charset="0"/>
                </a:rPr>
                <a:t>Sebetralstat 600 mg; </a:t>
              </a:r>
              <a:r>
                <a:rPr lang="en-US" sz="1400" b="0" i="1" dirty="0">
                  <a:solidFill>
                    <a:schemeClr val="bg1"/>
                  </a:solidFill>
                  <a:latin typeface="Calibri" panose="020F0502020204030204" pitchFamily="34" charset="0"/>
                </a:rPr>
                <a:t>P</a:t>
              </a:r>
              <a:r>
                <a:rPr lang="en-US" sz="1400" b="0" dirty="0">
                  <a:solidFill>
                    <a:schemeClr val="bg1"/>
                  </a:solidFill>
                  <a:latin typeface="Calibri" panose="020F0502020204030204" pitchFamily="34" charset="0"/>
                </a:rPr>
                <a:t> = .0032</a:t>
              </a:r>
            </a:p>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Placebo</a:t>
              </a:r>
            </a:p>
          </p:txBody>
        </p:sp>
        <p:cxnSp>
          <p:nvCxnSpPr>
            <p:cNvPr id="106" name="Straight Connector 105">
              <a:extLst>
                <a:ext uri="{FF2B5EF4-FFF2-40B4-BE49-F238E27FC236}">
                  <a16:creationId xmlns:a16="http://schemas.microsoft.com/office/drawing/2014/main" id="{B5B12283-1988-DB81-5F47-61C428BB1196}"/>
                </a:ext>
              </a:extLst>
            </p:cNvPr>
            <p:cNvCxnSpPr/>
            <p:nvPr/>
          </p:nvCxnSpPr>
          <p:spPr bwMode="auto">
            <a:xfrm>
              <a:off x="1696629" y="3494548"/>
              <a:ext cx="279741" cy="0"/>
            </a:xfrm>
            <a:prstGeom prst="line">
              <a:avLst/>
            </a:prstGeom>
            <a:noFill/>
            <a:ln w="28575" cap="flat" cmpd="sng" algn="ctr">
              <a:solidFill>
                <a:schemeClr val="accent1"/>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7299C05F-5CD8-2BC5-3631-BDC78B0AE442}"/>
                </a:ext>
              </a:extLst>
            </p:cNvPr>
            <p:cNvCxnSpPr/>
            <p:nvPr/>
          </p:nvCxnSpPr>
          <p:spPr bwMode="auto">
            <a:xfrm>
              <a:off x="1696629" y="3709426"/>
              <a:ext cx="279741" cy="0"/>
            </a:xfrm>
            <a:prstGeom prst="line">
              <a:avLst/>
            </a:prstGeom>
            <a:noFill/>
            <a:ln w="28575" cap="flat" cmpd="sng" algn="ctr">
              <a:solidFill>
                <a:schemeClr val="accent2"/>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1D32538C-0AEC-7D85-3D9E-C5234D56C415}"/>
                </a:ext>
              </a:extLst>
            </p:cNvPr>
            <p:cNvCxnSpPr/>
            <p:nvPr/>
          </p:nvCxnSpPr>
          <p:spPr bwMode="auto">
            <a:xfrm>
              <a:off x="1696629" y="3932246"/>
              <a:ext cx="279741" cy="0"/>
            </a:xfrm>
            <a:prstGeom prst="line">
              <a:avLst/>
            </a:prstGeom>
            <a:noFill/>
            <a:ln w="28575" cap="flat" cmpd="sng" algn="ctr">
              <a:solidFill>
                <a:schemeClr val="accent3"/>
              </a:solidFill>
              <a:prstDash val="solid"/>
              <a:round/>
              <a:headEnd type="none" w="med" len="med"/>
              <a:tailEnd type="none" w="med" len="med"/>
            </a:ln>
            <a:effectLst/>
          </p:spPr>
        </p:cxnSp>
      </p:grpSp>
      <p:sp>
        <p:nvSpPr>
          <p:cNvPr id="123" name="Freeform: Shape 122">
            <a:extLst>
              <a:ext uri="{FF2B5EF4-FFF2-40B4-BE49-F238E27FC236}">
                <a16:creationId xmlns:a16="http://schemas.microsoft.com/office/drawing/2014/main" id="{9E7CC02D-27D3-03EA-6D02-FFBA39B65AF3}"/>
              </a:ext>
            </a:extLst>
          </p:cNvPr>
          <p:cNvSpPr/>
          <p:nvPr/>
        </p:nvSpPr>
        <p:spPr bwMode="auto">
          <a:xfrm>
            <a:off x="4821129" y="3473331"/>
            <a:ext cx="2831306" cy="1050131"/>
          </a:xfrm>
          <a:custGeom>
            <a:avLst/>
            <a:gdLst>
              <a:gd name="connsiteX0" fmla="*/ 2831306 w 2831306"/>
              <a:gd name="connsiteY0" fmla="*/ 0 h 1050131"/>
              <a:gd name="connsiteX1" fmla="*/ 2524125 w 2831306"/>
              <a:gd name="connsiteY1" fmla="*/ 0 h 1050131"/>
              <a:gd name="connsiteX2" fmla="*/ 2524125 w 2831306"/>
              <a:gd name="connsiteY2" fmla="*/ 30956 h 1050131"/>
              <a:gd name="connsiteX3" fmla="*/ 2371725 w 2831306"/>
              <a:gd name="connsiteY3" fmla="*/ 30956 h 1050131"/>
              <a:gd name="connsiteX4" fmla="*/ 2371725 w 2831306"/>
              <a:gd name="connsiteY4" fmla="*/ 47625 h 1050131"/>
              <a:gd name="connsiteX5" fmla="*/ 2190750 w 2831306"/>
              <a:gd name="connsiteY5" fmla="*/ 47625 h 1050131"/>
              <a:gd name="connsiteX6" fmla="*/ 2190750 w 2831306"/>
              <a:gd name="connsiteY6" fmla="*/ 76200 h 1050131"/>
              <a:gd name="connsiteX7" fmla="*/ 2171700 w 2831306"/>
              <a:gd name="connsiteY7" fmla="*/ 76200 h 1050131"/>
              <a:gd name="connsiteX8" fmla="*/ 2171700 w 2831306"/>
              <a:gd name="connsiteY8" fmla="*/ 95250 h 1050131"/>
              <a:gd name="connsiteX9" fmla="*/ 1995487 w 2831306"/>
              <a:gd name="connsiteY9" fmla="*/ 95250 h 1050131"/>
              <a:gd name="connsiteX10" fmla="*/ 1995487 w 2831306"/>
              <a:gd name="connsiteY10" fmla="*/ 121444 h 1050131"/>
              <a:gd name="connsiteX11" fmla="*/ 1752600 w 2831306"/>
              <a:gd name="connsiteY11" fmla="*/ 121444 h 1050131"/>
              <a:gd name="connsiteX12" fmla="*/ 1752600 w 2831306"/>
              <a:gd name="connsiteY12" fmla="*/ 145256 h 1050131"/>
              <a:gd name="connsiteX13" fmla="*/ 1400175 w 2831306"/>
              <a:gd name="connsiteY13" fmla="*/ 145256 h 1050131"/>
              <a:gd name="connsiteX14" fmla="*/ 1400175 w 2831306"/>
              <a:gd name="connsiteY14" fmla="*/ 169069 h 1050131"/>
              <a:gd name="connsiteX15" fmla="*/ 1293019 w 2831306"/>
              <a:gd name="connsiteY15" fmla="*/ 169069 h 1050131"/>
              <a:gd name="connsiteX16" fmla="*/ 1293019 w 2831306"/>
              <a:gd name="connsiteY16" fmla="*/ 197644 h 1050131"/>
              <a:gd name="connsiteX17" fmla="*/ 1269206 w 2831306"/>
              <a:gd name="connsiteY17" fmla="*/ 197644 h 1050131"/>
              <a:gd name="connsiteX18" fmla="*/ 1269206 w 2831306"/>
              <a:gd name="connsiteY18" fmla="*/ 223838 h 1050131"/>
              <a:gd name="connsiteX19" fmla="*/ 1197769 w 2831306"/>
              <a:gd name="connsiteY19" fmla="*/ 223838 h 1050131"/>
              <a:gd name="connsiteX20" fmla="*/ 1197769 w 2831306"/>
              <a:gd name="connsiteY20" fmla="*/ 245269 h 1050131"/>
              <a:gd name="connsiteX21" fmla="*/ 1088231 w 2831306"/>
              <a:gd name="connsiteY21" fmla="*/ 245269 h 1050131"/>
              <a:gd name="connsiteX22" fmla="*/ 1088231 w 2831306"/>
              <a:gd name="connsiteY22" fmla="*/ 264319 h 1050131"/>
              <a:gd name="connsiteX23" fmla="*/ 1081087 w 2831306"/>
              <a:gd name="connsiteY23" fmla="*/ 264319 h 1050131"/>
              <a:gd name="connsiteX24" fmla="*/ 1081087 w 2831306"/>
              <a:gd name="connsiteY24" fmla="*/ 290513 h 1050131"/>
              <a:gd name="connsiteX25" fmla="*/ 909637 w 2831306"/>
              <a:gd name="connsiteY25" fmla="*/ 290513 h 1050131"/>
              <a:gd name="connsiteX26" fmla="*/ 909637 w 2831306"/>
              <a:gd name="connsiteY26" fmla="*/ 316706 h 1050131"/>
              <a:gd name="connsiteX27" fmla="*/ 752475 w 2831306"/>
              <a:gd name="connsiteY27" fmla="*/ 316706 h 1050131"/>
              <a:gd name="connsiteX28" fmla="*/ 752475 w 2831306"/>
              <a:gd name="connsiteY28" fmla="*/ 342900 h 1050131"/>
              <a:gd name="connsiteX29" fmla="*/ 733425 w 2831306"/>
              <a:gd name="connsiteY29" fmla="*/ 342900 h 1050131"/>
              <a:gd name="connsiteX30" fmla="*/ 733425 w 2831306"/>
              <a:gd name="connsiteY30" fmla="*/ 369094 h 1050131"/>
              <a:gd name="connsiteX31" fmla="*/ 716756 w 2831306"/>
              <a:gd name="connsiteY31" fmla="*/ 369094 h 1050131"/>
              <a:gd name="connsiteX32" fmla="*/ 716756 w 2831306"/>
              <a:gd name="connsiteY32" fmla="*/ 390525 h 1050131"/>
              <a:gd name="connsiteX33" fmla="*/ 600075 w 2831306"/>
              <a:gd name="connsiteY33" fmla="*/ 390525 h 1050131"/>
              <a:gd name="connsiteX34" fmla="*/ 600075 w 2831306"/>
              <a:gd name="connsiteY34" fmla="*/ 438150 h 1050131"/>
              <a:gd name="connsiteX35" fmla="*/ 481012 w 2831306"/>
              <a:gd name="connsiteY35" fmla="*/ 438150 h 1050131"/>
              <a:gd name="connsiteX36" fmla="*/ 481012 w 2831306"/>
              <a:gd name="connsiteY36" fmla="*/ 469106 h 1050131"/>
              <a:gd name="connsiteX37" fmla="*/ 366712 w 2831306"/>
              <a:gd name="connsiteY37" fmla="*/ 469106 h 1050131"/>
              <a:gd name="connsiteX38" fmla="*/ 366712 w 2831306"/>
              <a:gd name="connsiteY38" fmla="*/ 483394 h 1050131"/>
              <a:gd name="connsiteX39" fmla="*/ 364331 w 2831306"/>
              <a:gd name="connsiteY39" fmla="*/ 483394 h 1050131"/>
              <a:gd name="connsiteX40" fmla="*/ 364331 w 2831306"/>
              <a:gd name="connsiteY40" fmla="*/ 561975 h 1050131"/>
              <a:gd name="connsiteX41" fmla="*/ 300037 w 2831306"/>
              <a:gd name="connsiteY41" fmla="*/ 561975 h 1050131"/>
              <a:gd name="connsiteX42" fmla="*/ 300037 w 2831306"/>
              <a:gd name="connsiteY42" fmla="*/ 588169 h 1050131"/>
              <a:gd name="connsiteX43" fmla="*/ 257175 w 2831306"/>
              <a:gd name="connsiteY43" fmla="*/ 588169 h 1050131"/>
              <a:gd name="connsiteX44" fmla="*/ 257175 w 2831306"/>
              <a:gd name="connsiteY44" fmla="*/ 607219 h 1050131"/>
              <a:gd name="connsiteX45" fmla="*/ 245269 w 2831306"/>
              <a:gd name="connsiteY45" fmla="*/ 607219 h 1050131"/>
              <a:gd name="connsiteX46" fmla="*/ 245269 w 2831306"/>
              <a:gd name="connsiteY46" fmla="*/ 645319 h 1050131"/>
              <a:gd name="connsiteX47" fmla="*/ 230981 w 2831306"/>
              <a:gd name="connsiteY47" fmla="*/ 645319 h 1050131"/>
              <a:gd name="connsiteX48" fmla="*/ 230981 w 2831306"/>
              <a:gd name="connsiteY48" fmla="*/ 731044 h 1050131"/>
              <a:gd name="connsiteX49" fmla="*/ 176212 w 2831306"/>
              <a:gd name="connsiteY49" fmla="*/ 731044 h 1050131"/>
              <a:gd name="connsiteX50" fmla="*/ 176212 w 2831306"/>
              <a:gd name="connsiteY50" fmla="*/ 754856 h 1050131"/>
              <a:gd name="connsiteX51" fmla="*/ 133350 w 2831306"/>
              <a:gd name="connsiteY51" fmla="*/ 754856 h 1050131"/>
              <a:gd name="connsiteX52" fmla="*/ 133350 w 2831306"/>
              <a:gd name="connsiteY52" fmla="*/ 812006 h 1050131"/>
              <a:gd name="connsiteX53" fmla="*/ 116681 w 2831306"/>
              <a:gd name="connsiteY53" fmla="*/ 812006 h 1050131"/>
              <a:gd name="connsiteX54" fmla="*/ 116681 w 2831306"/>
              <a:gd name="connsiteY54" fmla="*/ 950119 h 1050131"/>
              <a:gd name="connsiteX55" fmla="*/ 11906 w 2831306"/>
              <a:gd name="connsiteY55" fmla="*/ 950119 h 1050131"/>
              <a:gd name="connsiteX56" fmla="*/ 11906 w 2831306"/>
              <a:gd name="connsiteY56" fmla="*/ 973931 h 1050131"/>
              <a:gd name="connsiteX57" fmla="*/ 7144 w 2831306"/>
              <a:gd name="connsiteY57" fmla="*/ 973931 h 1050131"/>
              <a:gd name="connsiteX58" fmla="*/ 7144 w 2831306"/>
              <a:gd name="connsiteY58" fmla="*/ 1014413 h 1050131"/>
              <a:gd name="connsiteX59" fmla="*/ 0 w 2831306"/>
              <a:gd name="connsiteY59" fmla="*/ 1014413 h 1050131"/>
              <a:gd name="connsiteX60" fmla="*/ 0 w 2831306"/>
              <a:gd name="connsiteY60" fmla="*/ 1050131 h 1050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2831306" h="1050131">
                <a:moveTo>
                  <a:pt x="2831306" y="0"/>
                </a:moveTo>
                <a:lnTo>
                  <a:pt x="2524125" y="0"/>
                </a:lnTo>
                <a:lnTo>
                  <a:pt x="2524125" y="30956"/>
                </a:lnTo>
                <a:lnTo>
                  <a:pt x="2371725" y="30956"/>
                </a:lnTo>
                <a:lnTo>
                  <a:pt x="2371725" y="47625"/>
                </a:lnTo>
                <a:lnTo>
                  <a:pt x="2190750" y="47625"/>
                </a:lnTo>
                <a:lnTo>
                  <a:pt x="2190750" y="76200"/>
                </a:lnTo>
                <a:lnTo>
                  <a:pt x="2171700" y="76200"/>
                </a:lnTo>
                <a:lnTo>
                  <a:pt x="2171700" y="95250"/>
                </a:lnTo>
                <a:lnTo>
                  <a:pt x="1995487" y="95250"/>
                </a:lnTo>
                <a:lnTo>
                  <a:pt x="1995487" y="121444"/>
                </a:lnTo>
                <a:lnTo>
                  <a:pt x="1752600" y="121444"/>
                </a:lnTo>
                <a:lnTo>
                  <a:pt x="1752600" y="145256"/>
                </a:lnTo>
                <a:lnTo>
                  <a:pt x="1400175" y="145256"/>
                </a:lnTo>
                <a:lnTo>
                  <a:pt x="1400175" y="169069"/>
                </a:lnTo>
                <a:lnTo>
                  <a:pt x="1293019" y="169069"/>
                </a:lnTo>
                <a:lnTo>
                  <a:pt x="1293019" y="197644"/>
                </a:lnTo>
                <a:lnTo>
                  <a:pt x="1269206" y="197644"/>
                </a:lnTo>
                <a:lnTo>
                  <a:pt x="1269206" y="223838"/>
                </a:lnTo>
                <a:lnTo>
                  <a:pt x="1197769" y="223838"/>
                </a:lnTo>
                <a:lnTo>
                  <a:pt x="1197769" y="245269"/>
                </a:lnTo>
                <a:lnTo>
                  <a:pt x="1088231" y="245269"/>
                </a:lnTo>
                <a:lnTo>
                  <a:pt x="1088231" y="264319"/>
                </a:lnTo>
                <a:lnTo>
                  <a:pt x="1081087" y="264319"/>
                </a:lnTo>
                <a:lnTo>
                  <a:pt x="1081087" y="290513"/>
                </a:lnTo>
                <a:lnTo>
                  <a:pt x="909637" y="290513"/>
                </a:lnTo>
                <a:lnTo>
                  <a:pt x="909637" y="316706"/>
                </a:lnTo>
                <a:lnTo>
                  <a:pt x="752475" y="316706"/>
                </a:lnTo>
                <a:lnTo>
                  <a:pt x="752475" y="342900"/>
                </a:lnTo>
                <a:lnTo>
                  <a:pt x="733425" y="342900"/>
                </a:lnTo>
                <a:lnTo>
                  <a:pt x="733425" y="369094"/>
                </a:lnTo>
                <a:lnTo>
                  <a:pt x="716756" y="369094"/>
                </a:lnTo>
                <a:lnTo>
                  <a:pt x="716756" y="390525"/>
                </a:lnTo>
                <a:lnTo>
                  <a:pt x="600075" y="390525"/>
                </a:lnTo>
                <a:lnTo>
                  <a:pt x="600075" y="438150"/>
                </a:lnTo>
                <a:lnTo>
                  <a:pt x="481012" y="438150"/>
                </a:lnTo>
                <a:lnTo>
                  <a:pt x="481012" y="469106"/>
                </a:lnTo>
                <a:lnTo>
                  <a:pt x="366712" y="469106"/>
                </a:lnTo>
                <a:lnTo>
                  <a:pt x="366712" y="483394"/>
                </a:lnTo>
                <a:lnTo>
                  <a:pt x="364331" y="483394"/>
                </a:lnTo>
                <a:lnTo>
                  <a:pt x="364331" y="561975"/>
                </a:lnTo>
                <a:lnTo>
                  <a:pt x="300037" y="561975"/>
                </a:lnTo>
                <a:lnTo>
                  <a:pt x="300037" y="588169"/>
                </a:lnTo>
                <a:lnTo>
                  <a:pt x="257175" y="588169"/>
                </a:lnTo>
                <a:lnTo>
                  <a:pt x="257175" y="607219"/>
                </a:lnTo>
                <a:lnTo>
                  <a:pt x="245269" y="607219"/>
                </a:lnTo>
                <a:lnTo>
                  <a:pt x="245269" y="645319"/>
                </a:lnTo>
                <a:lnTo>
                  <a:pt x="230981" y="645319"/>
                </a:lnTo>
                <a:lnTo>
                  <a:pt x="230981" y="731044"/>
                </a:lnTo>
                <a:lnTo>
                  <a:pt x="176212" y="731044"/>
                </a:lnTo>
                <a:lnTo>
                  <a:pt x="176212" y="754856"/>
                </a:lnTo>
                <a:lnTo>
                  <a:pt x="133350" y="754856"/>
                </a:lnTo>
                <a:lnTo>
                  <a:pt x="133350" y="812006"/>
                </a:lnTo>
                <a:lnTo>
                  <a:pt x="116681" y="812006"/>
                </a:lnTo>
                <a:lnTo>
                  <a:pt x="116681" y="950119"/>
                </a:lnTo>
                <a:lnTo>
                  <a:pt x="11906" y="950119"/>
                </a:lnTo>
                <a:lnTo>
                  <a:pt x="11906" y="973931"/>
                </a:lnTo>
                <a:lnTo>
                  <a:pt x="7144" y="973931"/>
                </a:lnTo>
                <a:lnTo>
                  <a:pt x="7144" y="1014413"/>
                </a:lnTo>
                <a:lnTo>
                  <a:pt x="0" y="1014413"/>
                </a:lnTo>
                <a:lnTo>
                  <a:pt x="0" y="1050131"/>
                </a:lnTo>
              </a:path>
            </a:pathLst>
          </a:custGeom>
          <a:noFill/>
          <a:ln w="28575">
            <a:solidFill>
              <a:schemeClr val="accent1"/>
            </a:solidFill>
            <a:miter lim="800000"/>
            <a:headEnd/>
            <a:tailEnd/>
          </a:ln>
        </p:spPr>
        <p:txBody>
          <a:bodyPr rtlCol="0" anchor="ctr"/>
          <a:lstStyle/>
          <a:p>
            <a:pPr algn="ctr"/>
            <a:endParaRPr lang="en-US" dirty="0"/>
          </a:p>
        </p:txBody>
      </p:sp>
      <p:sp>
        <p:nvSpPr>
          <p:cNvPr id="124" name="Freeform: Shape 123">
            <a:extLst>
              <a:ext uri="{FF2B5EF4-FFF2-40B4-BE49-F238E27FC236}">
                <a16:creationId xmlns:a16="http://schemas.microsoft.com/office/drawing/2014/main" id="{2E22918B-78E2-B3D9-9E64-F8571E6CF035}"/>
              </a:ext>
            </a:extLst>
          </p:cNvPr>
          <p:cNvSpPr/>
          <p:nvPr/>
        </p:nvSpPr>
        <p:spPr bwMode="auto">
          <a:xfrm>
            <a:off x="4821129" y="3878144"/>
            <a:ext cx="2824162" cy="633412"/>
          </a:xfrm>
          <a:custGeom>
            <a:avLst/>
            <a:gdLst>
              <a:gd name="connsiteX0" fmla="*/ 2824162 w 2824162"/>
              <a:gd name="connsiteY0" fmla="*/ 0 h 633412"/>
              <a:gd name="connsiteX1" fmla="*/ 2300287 w 2824162"/>
              <a:gd name="connsiteY1" fmla="*/ 0 h 633412"/>
              <a:gd name="connsiteX2" fmla="*/ 2300287 w 2824162"/>
              <a:gd name="connsiteY2" fmla="*/ 30956 h 633412"/>
              <a:gd name="connsiteX3" fmla="*/ 1955006 w 2824162"/>
              <a:gd name="connsiteY3" fmla="*/ 30956 h 633412"/>
              <a:gd name="connsiteX4" fmla="*/ 1955006 w 2824162"/>
              <a:gd name="connsiteY4" fmla="*/ 57150 h 633412"/>
              <a:gd name="connsiteX5" fmla="*/ 1762125 w 2824162"/>
              <a:gd name="connsiteY5" fmla="*/ 57150 h 633412"/>
              <a:gd name="connsiteX6" fmla="*/ 1762125 w 2824162"/>
              <a:gd name="connsiteY6" fmla="*/ 107156 h 633412"/>
              <a:gd name="connsiteX7" fmla="*/ 1731169 w 2824162"/>
              <a:gd name="connsiteY7" fmla="*/ 107156 h 633412"/>
              <a:gd name="connsiteX8" fmla="*/ 1731169 w 2824162"/>
              <a:gd name="connsiteY8" fmla="*/ 130968 h 633412"/>
              <a:gd name="connsiteX9" fmla="*/ 1574006 w 2824162"/>
              <a:gd name="connsiteY9" fmla="*/ 130968 h 633412"/>
              <a:gd name="connsiteX10" fmla="*/ 1574006 w 2824162"/>
              <a:gd name="connsiteY10" fmla="*/ 152400 h 633412"/>
              <a:gd name="connsiteX11" fmla="*/ 1435894 w 2824162"/>
              <a:gd name="connsiteY11" fmla="*/ 152400 h 633412"/>
              <a:gd name="connsiteX12" fmla="*/ 1435894 w 2824162"/>
              <a:gd name="connsiteY12" fmla="*/ 180975 h 633412"/>
              <a:gd name="connsiteX13" fmla="*/ 1273969 w 2824162"/>
              <a:gd name="connsiteY13" fmla="*/ 180975 h 633412"/>
              <a:gd name="connsiteX14" fmla="*/ 1273969 w 2824162"/>
              <a:gd name="connsiteY14" fmla="*/ 209550 h 633412"/>
              <a:gd name="connsiteX15" fmla="*/ 1264444 w 2824162"/>
              <a:gd name="connsiteY15" fmla="*/ 209550 h 633412"/>
              <a:gd name="connsiteX16" fmla="*/ 1264444 w 2824162"/>
              <a:gd name="connsiteY16" fmla="*/ 228600 h 633412"/>
              <a:gd name="connsiteX17" fmla="*/ 1038225 w 2824162"/>
              <a:gd name="connsiteY17" fmla="*/ 228600 h 633412"/>
              <a:gd name="connsiteX18" fmla="*/ 1038225 w 2824162"/>
              <a:gd name="connsiteY18" fmla="*/ 257175 h 633412"/>
              <a:gd name="connsiteX19" fmla="*/ 678656 w 2824162"/>
              <a:gd name="connsiteY19" fmla="*/ 257175 h 633412"/>
              <a:gd name="connsiteX20" fmla="*/ 678656 w 2824162"/>
              <a:gd name="connsiteY20" fmla="*/ 280987 h 633412"/>
              <a:gd name="connsiteX21" fmla="*/ 595312 w 2824162"/>
              <a:gd name="connsiteY21" fmla="*/ 280987 h 633412"/>
              <a:gd name="connsiteX22" fmla="*/ 595312 w 2824162"/>
              <a:gd name="connsiteY22" fmla="*/ 309562 h 633412"/>
              <a:gd name="connsiteX23" fmla="*/ 438150 w 2824162"/>
              <a:gd name="connsiteY23" fmla="*/ 309562 h 633412"/>
              <a:gd name="connsiteX24" fmla="*/ 438150 w 2824162"/>
              <a:gd name="connsiteY24" fmla="*/ 335756 h 633412"/>
              <a:gd name="connsiteX25" fmla="*/ 366712 w 2824162"/>
              <a:gd name="connsiteY25" fmla="*/ 335756 h 633412"/>
              <a:gd name="connsiteX26" fmla="*/ 366712 w 2824162"/>
              <a:gd name="connsiteY26" fmla="*/ 352425 h 633412"/>
              <a:gd name="connsiteX27" fmla="*/ 361950 w 2824162"/>
              <a:gd name="connsiteY27" fmla="*/ 352425 h 633412"/>
              <a:gd name="connsiteX28" fmla="*/ 361950 w 2824162"/>
              <a:gd name="connsiteY28" fmla="*/ 381000 h 633412"/>
              <a:gd name="connsiteX29" fmla="*/ 309562 w 2824162"/>
              <a:gd name="connsiteY29" fmla="*/ 381000 h 633412"/>
              <a:gd name="connsiteX30" fmla="*/ 309562 w 2824162"/>
              <a:gd name="connsiteY30" fmla="*/ 411956 h 633412"/>
              <a:gd name="connsiteX31" fmla="*/ 300037 w 2824162"/>
              <a:gd name="connsiteY31" fmla="*/ 411956 h 633412"/>
              <a:gd name="connsiteX32" fmla="*/ 300037 w 2824162"/>
              <a:gd name="connsiteY32" fmla="*/ 442912 h 633412"/>
              <a:gd name="connsiteX33" fmla="*/ 254794 w 2824162"/>
              <a:gd name="connsiteY33" fmla="*/ 442912 h 633412"/>
              <a:gd name="connsiteX34" fmla="*/ 254794 w 2824162"/>
              <a:gd name="connsiteY34" fmla="*/ 461962 h 633412"/>
              <a:gd name="connsiteX35" fmla="*/ 240506 w 2824162"/>
              <a:gd name="connsiteY35" fmla="*/ 461962 h 633412"/>
              <a:gd name="connsiteX36" fmla="*/ 240506 w 2824162"/>
              <a:gd name="connsiteY36" fmla="*/ 481012 h 633412"/>
              <a:gd name="connsiteX37" fmla="*/ 142875 w 2824162"/>
              <a:gd name="connsiteY37" fmla="*/ 481012 h 633412"/>
              <a:gd name="connsiteX38" fmla="*/ 142875 w 2824162"/>
              <a:gd name="connsiteY38" fmla="*/ 516731 h 633412"/>
              <a:gd name="connsiteX39" fmla="*/ 121444 w 2824162"/>
              <a:gd name="connsiteY39" fmla="*/ 516731 h 633412"/>
              <a:gd name="connsiteX40" fmla="*/ 121444 w 2824162"/>
              <a:gd name="connsiteY40" fmla="*/ 592931 h 633412"/>
              <a:gd name="connsiteX41" fmla="*/ 69056 w 2824162"/>
              <a:gd name="connsiteY41" fmla="*/ 592931 h 633412"/>
              <a:gd name="connsiteX42" fmla="*/ 69056 w 2824162"/>
              <a:gd name="connsiteY42" fmla="*/ 619125 h 633412"/>
              <a:gd name="connsiteX43" fmla="*/ 19050 w 2824162"/>
              <a:gd name="connsiteY43" fmla="*/ 619125 h 633412"/>
              <a:gd name="connsiteX44" fmla="*/ 19050 w 2824162"/>
              <a:gd name="connsiteY44" fmla="*/ 633412 h 633412"/>
              <a:gd name="connsiteX45" fmla="*/ 0 w 2824162"/>
              <a:gd name="connsiteY45" fmla="*/ 633412 h 633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2824162" h="633412">
                <a:moveTo>
                  <a:pt x="2824162" y="0"/>
                </a:moveTo>
                <a:lnTo>
                  <a:pt x="2300287" y="0"/>
                </a:lnTo>
                <a:lnTo>
                  <a:pt x="2300287" y="30956"/>
                </a:lnTo>
                <a:lnTo>
                  <a:pt x="1955006" y="30956"/>
                </a:lnTo>
                <a:lnTo>
                  <a:pt x="1955006" y="57150"/>
                </a:lnTo>
                <a:lnTo>
                  <a:pt x="1762125" y="57150"/>
                </a:lnTo>
                <a:lnTo>
                  <a:pt x="1762125" y="107156"/>
                </a:lnTo>
                <a:lnTo>
                  <a:pt x="1731169" y="107156"/>
                </a:lnTo>
                <a:lnTo>
                  <a:pt x="1731169" y="130968"/>
                </a:lnTo>
                <a:lnTo>
                  <a:pt x="1574006" y="130968"/>
                </a:lnTo>
                <a:lnTo>
                  <a:pt x="1574006" y="152400"/>
                </a:lnTo>
                <a:lnTo>
                  <a:pt x="1435894" y="152400"/>
                </a:lnTo>
                <a:lnTo>
                  <a:pt x="1435894" y="180975"/>
                </a:lnTo>
                <a:lnTo>
                  <a:pt x="1273969" y="180975"/>
                </a:lnTo>
                <a:lnTo>
                  <a:pt x="1273969" y="209550"/>
                </a:lnTo>
                <a:lnTo>
                  <a:pt x="1264444" y="209550"/>
                </a:lnTo>
                <a:lnTo>
                  <a:pt x="1264444" y="228600"/>
                </a:lnTo>
                <a:lnTo>
                  <a:pt x="1038225" y="228600"/>
                </a:lnTo>
                <a:lnTo>
                  <a:pt x="1038225" y="257175"/>
                </a:lnTo>
                <a:lnTo>
                  <a:pt x="678656" y="257175"/>
                </a:lnTo>
                <a:lnTo>
                  <a:pt x="678656" y="280987"/>
                </a:lnTo>
                <a:lnTo>
                  <a:pt x="595312" y="280987"/>
                </a:lnTo>
                <a:lnTo>
                  <a:pt x="595312" y="309562"/>
                </a:lnTo>
                <a:lnTo>
                  <a:pt x="438150" y="309562"/>
                </a:lnTo>
                <a:lnTo>
                  <a:pt x="438150" y="335756"/>
                </a:lnTo>
                <a:lnTo>
                  <a:pt x="366712" y="335756"/>
                </a:lnTo>
                <a:lnTo>
                  <a:pt x="366712" y="352425"/>
                </a:lnTo>
                <a:lnTo>
                  <a:pt x="361950" y="352425"/>
                </a:lnTo>
                <a:lnTo>
                  <a:pt x="361950" y="381000"/>
                </a:lnTo>
                <a:lnTo>
                  <a:pt x="309562" y="381000"/>
                </a:lnTo>
                <a:lnTo>
                  <a:pt x="309562" y="411956"/>
                </a:lnTo>
                <a:lnTo>
                  <a:pt x="300037" y="411956"/>
                </a:lnTo>
                <a:lnTo>
                  <a:pt x="300037" y="442912"/>
                </a:lnTo>
                <a:lnTo>
                  <a:pt x="254794" y="442912"/>
                </a:lnTo>
                <a:lnTo>
                  <a:pt x="254794" y="461962"/>
                </a:lnTo>
                <a:lnTo>
                  <a:pt x="240506" y="461962"/>
                </a:lnTo>
                <a:lnTo>
                  <a:pt x="240506" y="481012"/>
                </a:lnTo>
                <a:lnTo>
                  <a:pt x="142875" y="481012"/>
                </a:lnTo>
                <a:lnTo>
                  <a:pt x="142875" y="516731"/>
                </a:lnTo>
                <a:lnTo>
                  <a:pt x="121444" y="516731"/>
                </a:lnTo>
                <a:lnTo>
                  <a:pt x="121444" y="592931"/>
                </a:lnTo>
                <a:lnTo>
                  <a:pt x="69056" y="592931"/>
                </a:lnTo>
                <a:lnTo>
                  <a:pt x="69056" y="619125"/>
                </a:lnTo>
                <a:lnTo>
                  <a:pt x="19050" y="619125"/>
                </a:lnTo>
                <a:lnTo>
                  <a:pt x="19050" y="633412"/>
                </a:lnTo>
                <a:lnTo>
                  <a:pt x="0" y="633412"/>
                </a:lnTo>
              </a:path>
            </a:pathLst>
          </a:custGeom>
          <a:noFill/>
          <a:ln w="28575">
            <a:solidFill>
              <a:schemeClr val="accent3"/>
            </a:solidFill>
            <a:miter lim="800000"/>
            <a:headEnd/>
            <a:tailEnd/>
          </a:ln>
        </p:spPr>
        <p:txBody>
          <a:bodyPr rtlCol="0" anchor="ctr"/>
          <a:lstStyle/>
          <a:p>
            <a:pPr algn="ctr"/>
            <a:endParaRPr lang="en-US" dirty="0"/>
          </a:p>
        </p:txBody>
      </p:sp>
      <p:sp>
        <p:nvSpPr>
          <p:cNvPr id="125" name="Freeform: Shape 124">
            <a:extLst>
              <a:ext uri="{FF2B5EF4-FFF2-40B4-BE49-F238E27FC236}">
                <a16:creationId xmlns:a16="http://schemas.microsoft.com/office/drawing/2014/main" id="{B1EB3573-F5E6-BD63-7971-59DD6829A794}"/>
              </a:ext>
            </a:extLst>
          </p:cNvPr>
          <p:cNvSpPr/>
          <p:nvPr/>
        </p:nvSpPr>
        <p:spPr bwMode="auto">
          <a:xfrm>
            <a:off x="4821129" y="3437612"/>
            <a:ext cx="2828925" cy="1100138"/>
          </a:xfrm>
          <a:custGeom>
            <a:avLst/>
            <a:gdLst>
              <a:gd name="connsiteX0" fmla="*/ 2828925 w 2828925"/>
              <a:gd name="connsiteY0" fmla="*/ 0 h 1100138"/>
              <a:gd name="connsiteX1" fmla="*/ 2259806 w 2828925"/>
              <a:gd name="connsiteY1" fmla="*/ 0 h 1100138"/>
              <a:gd name="connsiteX2" fmla="*/ 2259806 w 2828925"/>
              <a:gd name="connsiteY2" fmla="*/ 19050 h 1100138"/>
              <a:gd name="connsiteX3" fmla="*/ 2240756 w 2828925"/>
              <a:gd name="connsiteY3" fmla="*/ 19050 h 1100138"/>
              <a:gd name="connsiteX4" fmla="*/ 2240756 w 2828925"/>
              <a:gd name="connsiteY4" fmla="*/ 42863 h 1100138"/>
              <a:gd name="connsiteX5" fmla="*/ 2143125 w 2828925"/>
              <a:gd name="connsiteY5" fmla="*/ 42863 h 1100138"/>
              <a:gd name="connsiteX6" fmla="*/ 2143125 w 2828925"/>
              <a:gd name="connsiteY6" fmla="*/ 59532 h 1100138"/>
              <a:gd name="connsiteX7" fmla="*/ 2126456 w 2828925"/>
              <a:gd name="connsiteY7" fmla="*/ 59532 h 1100138"/>
              <a:gd name="connsiteX8" fmla="*/ 2126456 w 2828925"/>
              <a:gd name="connsiteY8" fmla="*/ 90488 h 1100138"/>
              <a:gd name="connsiteX9" fmla="*/ 2000250 w 2828925"/>
              <a:gd name="connsiteY9" fmla="*/ 90488 h 1100138"/>
              <a:gd name="connsiteX10" fmla="*/ 2000250 w 2828925"/>
              <a:gd name="connsiteY10" fmla="*/ 107157 h 1100138"/>
              <a:gd name="connsiteX11" fmla="*/ 1800225 w 2828925"/>
              <a:gd name="connsiteY11" fmla="*/ 107157 h 1100138"/>
              <a:gd name="connsiteX12" fmla="*/ 1800225 w 2828925"/>
              <a:gd name="connsiteY12" fmla="*/ 133350 h 1100138"/>
              <a:gd name="connsiteX13" fmla="*/ 1509712 w 2828925"/>
              <a:gd name="connsiteY13" fmla="*/ 133350 h 1100138"/>
              <a:gd name="connsiteX14" fmla="*/ 1509712 w 2828925"/>
              <a:gd name="connsiteY14" fmla="*/ 157163 h 1100138"/>
              <a:gd name="connsiteX15" fmla="*/ 1266825 w 2828925"/>
              <a:gd name="connsiteY15" fmla="*/ 157163 h 1100138"/>
              <a:gd name="connsiteX16" fmla="*/ 1266825 w 2828925"/>
              <a:gd name="connsiteY16" fmla="*/ 221457 h 1100138"/>
              <a:gd name="connsiteX17" fmla="*/ 1185862 w 2828925"/>
              <a:gd name="connsiteY17" fmla="*/ 221457 h 1100138"/>
              <a:gd name="connsiteX18" fmla="*/ 1185862 w 2828925"/>
              <a:gd name="connsiteY18" fmla="*/ 242888 h 1100138"/>
              <a:gd name="connsiteX19" fmla="*/ 1047750 w 2828925"/>
              <a:gd name="connsiteY19" fmla="*/ 242888 h 1100138"/>
              <a:gd name="connsiteX20" fmla="*/ 1047750 w 2828925"/>
              <a:gd name="connsiteY20" fmla="*/ 266700 h 1100138"/>
              <a:gd name="connsiteX21" fmla="*/ 847725 w 2828925"/>
              <a:gd name="connsiteY21" fmla="*/ 266700 h 1100138"/>
              <a:gd name="connsiteX22" fmla="*/ 847725 w 2828925"/>
              <a:gd name="connsiteY22" fmla="*/ 290513 h 1100138"/>
              <a:gd name="connsiteX23" fmla="*/ 819150 w 2828925"/>
              <a:gd name="connsiteY23" fmla="*/ 290513 h 1100138"/>
              <a:gd name="connsiteX24" fmla="*/ 819150 w 2828925"/>
              <a:gd name="connsiteY24" fmla="*/ 311944 h 1100138"/>
              <a:gd name="connsiteX25" fmla="*/ 759619 w 2828925"/>
              <a:gd name="connsiteY25" fmla="*/ 311944 h 1100138"/>
              <a:gd name="connsiteX26" fmla="*/ 759619 w 2828925"/>
              <a:gd name="connsiteY26" fmla="*/ 330994 h 1100138"/>
              <a:gd name="connsiteX27" fmla="*/ 723900 w 2828925"/>
              <a:gd name="connsiteY27" fmla="*/ 330994 h 1100138"/>
              <a:gd name="connsiteX28" fmla="*/ 723900 w 2828925"/>
              <a:gd name="connsiteY28" fmla="*/ 366713 h 1100138"/>
              <a:gd name="connsiteX29" fmla="*/ 654844 w 2828925"/>
              <a:gd name="connsiteY29" fmla="*/ 366713 h 1100138"/>
              <a:gd name="connsiteX30" fmla="*/ 654844 w 2828925"/>
              <a:gd name="connsiteY30" fmla="*/ 383382 h 1100138"/>
              <a:gd name="connsiteX31" fmla="*/ 623887 w 2828925"/>
              <a:gd name="connsiteY31" fmla="*/ 383382 h 1100138"/>
              <a:gd name="connsiteX32" fmla="*/ 623887 w 2828925"/>
              <a:gd name="connsiteY32" fmla="*/ 400050 h 1100138"/>
              <a:gd name="connsiteX33" fmla="*/ 607219 w 2828925"/>
              <a:gd name="connsiteY33" fmla="*/ 400050 h 1100138"/>
              <a:gd name="connsiteX34" fmla="*/ 607219 w 2828925"/>
              <a:gd name="connsiteY34" fmla="*/ 452438 h 1100138"/>
              <a:gd name="connsiteX35" fmla="*/ 538162 w 2828925"/>
              <a:gd name="connsiteY35" fmla="*/ 452438 h 1100138"/>
              <a:gd name="connsiteX36" fmla="*/ 538162 w 2828925"/>
              <a:gd name="connsiteY36" fmla="*/ 478632 h 1100138"/>
              <a:gd name="connsiteX37" fmla="*/ 504825 w 2828925"/>
              <a:gd name="connsiteY37" fmla="*/ 478632 h 1100138"/>
              <a:gd name="connsiteX38" fmla="*/ 504825 w 2828925"/>
              <a:gd name="connsiteY38" fmla="*/ 497682 h 1100138"/>
              <a:gd name="connsiteX39" fmla="*/ 495300 w 2828925"/>
              <a:gd name="connsiteY39" fmla="*/ 497682 h 1100138"/>
              <a:gd name="connsiteX40" fmla="*/ 495300 w 2828925"/>
              <a:gd name="connsiteY40" fmla="*/ 521494 h 1100138"/>
              <a:gd name="connsiteX41" fmla="*/ 483394 w 2828925"/>
              <a:gd name="connsiteY41" fmla="*/ 521494 h 1100138"/>
              <a:gd name="connsiteX42" fmla="*/ 483394 w 2828925"/>
              <a:gd name="connsiteY42" fmla="*/ 566738 h 1100138"/>
              <a:gd name="connsiteX43" fmla="*/ 469106 w 2828925"/>
              <a:gd name="connsiteY43" fmla="*/ 566738 h 1100138"/>
              <a:gd name="connsiteX44" fmla="*/ 469106 w 2828925"/>
              <a:gd name="connsiteY44" fmla="*/ 578644 h 1100138"/>
              <a:gd name="connsiteX45" fmla="*/ 461962 w 2828925"/>
              <a:gd name="connsiteY45" fmla="*/ 585788 h 1100138"/>
              <a:gd name="connsiteX46" fmla="*/ 461962 w 2828925"/>
              <a:gd name="connsiteY46" fmla="*/ 631032 h 1100138"/>
              <a:gd name="connsiteX47" fmla="*/ 421481 w 2828925"/>
              <a:gd name="connsiteY47" fmla="*/ 631032 h 1100138"/>
              <a:gd name="connsiteX48" fmla="*/ 421481 w 2828925"/>
              <a:gd name="connsiteY48" fmla="*/ 657225 h 1100138"/>
              <a:gd name="connsiteX49" fmla="*/ 383381 w 2828925"/>
              <a:gd name="connsiteY49" fmla="*/ 657225 h 1100138"/>
              <a:gd name="connsiteX50" fmla="*/ 383381 w 2828925"/>
              <a:gd name="connsiteY50" fmla="*/ 678657 h 1100138"/>
              <a:gd name="connsiteX51" fmla="*/ 335756 w 2828925"/>
              <a:gd name="connsiteY51" fmla="*/ 678657 h 1100138"/>
              <a:gd name="connsiteX52" fmla="*/ 335756 w 2828925"/>
              <a:gd name="connsiteY52" fmla="*/ 702469 h 1100138"/>
              <a:gd name="connsiteX53" fmla="*/ 273844 w 2828925"/>
              <a:gd name="connsiteY53" fmla="*/ 702469 h 1100138"/>
              <a:gd name="connsiteX54" fmla="*/ 273844 w 2828925"/>
              <a:gd name="connsiteY54" fmla="*/ 721519 h 1100138"/>
              <a:gd name="connsiteX55" fmla="*/ 257175 w 2828925"/>
              <a:gd name="connsiteY55" fmla="*/ 721519 h 1100138"/>
              <a:gd name="connsiteX56" fmla="*/ 257175 w 2828925"/>
              <a:gd name="connsiteY56" fmla="*/ 759619 h 1100138"/>
              <a:gd name="connsiteX57" fmla="*/ 245269 w 2828925"/>
              <a:gd name="connsiteY57" fmla="*/ 759619 h 1100138"/>
              <a:gd name="connsiteX58" fmla="*/ 245269 w 2828925"/>
              <a:gd name="connsiteY58" fmla="*/ 826294 h 1100138"/>
              <a:gd name="connsiteX59" fmla="*/ 180975 w 2828925"/>
              <a:gd name="connsiteY59" fmla="*/ 826294 h 1100138"/>
              <a:gd name="connsiteX60" fmla="*/ 180975 w 2828925"/>
              <a:gd name="connsiteY60" fmla="*/ 835819 h 1100138"/>
              <a:gd name="connsiteX61" fmla="*/ 145256 w 2828925"/>
              <a:gd name="connsiteY61" fmla="*/ 835819 h 1100138"/>
              <a:gd name="connsiteX62" fmla="*/ 145256 w 2828925"/>
              <a:gd name="connsiteY62" fmla="*/ 852488 h 1100138"/>
              <a:gd name="connsiteX63" fmla="*/ 126206 w 2828925"/>
              <a:gd name="connsiteY63" fmla="*/ 852488 h 1100138"/>
              <a:gd name="connsiteX64" fmla="*/ 126206 w 2828925"/>
              <a:gd name="connsiteY64" fmla="*/ 952500 h 1100138"/>
              <a:gd name="connsiteX65" fmla="*/ 121444 w 2828925"/>
              <a:gd name="connsiteY65" fmla="*/ 952500 h 1100138"/>
              <a:gd name="connsiteX66" fmla="*/ 121444 w 2828925"/>
              <a:gd name="connsiteY66" fmla="*/ 1021557 h 1100138"/>
              <a:gd name="connsiteX67" fmla="*/ 85725 w 2828925"/>
              <a:gd name="connsiteY67" fmla="*/ 1021557 h 1100138"/>
              <a:gd name="connsiteX68" fmla="*/ 85725 w 2828925"/>
              <a:gd name="connsiteY68" fmla="*/ 1050132 h 1100138"/>
              <a:gd name="connsiteX69" fmla="*/ 0 w 2828925"/>
              <a:gd name="connsiteY69" fmla="*/ 1050132 h 1100138"/>
              <a:gd name="connsiteX70" fmla="*/ 0 w 2828925"/>
              <a:gd name="connsiteY70" fmla="*/ 1100138 h 1100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2828925" h="1100138">
                <a:moveTo>
                  <a:pt x="2828925" y="0"/>
                </a:moveTo>
                <a:lnTo>
                  <a:pt x="2259806" y="0"/>
                </a:lnTo>
                <a:lnTo>
                  <a:pt x="2259806" y="19050"/>
                </a:lnTo>
                <a:lnTo>
                  <a:pt x="2240756" y="19050"/>
                </a:lnTo>
                <a:lnTo>
                  <a:pt x="2240756" y="42863"/>
                </a:lnTo>
                <a:lnTo>
                  <a:pt x="2143125" y="42863"/>
                </a:lnTo>
                <a:lnTo>
                  <a:pt x="2143125" y="59532"/>
                </a:lnTo>
                <a:lnTo>
                  <a:pt x="2126456" y="59532"/>
                </a:lnTo>
                <a:lnTo>
                  <a:pt x="2126456" y="90488"/>
                </a:lnTo>
                <a:lnTo>
                  <a:pt x="2000250" y="90488"/>
                </a:lnTo>
                <a:lnTo>
                  <a:pt x="2000250" y="107157"/>
                </a:lnTo>
                <a:lnTo>
                  <a:pt x="1800225" y="107157"/>
                </a:lnTo>
                <a:lnTo>
                  <a:pt x="1800225" y="133350"/>
                </a:lnTo>
                <a:lnTo>
                  <a:pt x="1509712" y="133350"/>
                </a:lnTo>
                <a:lnTo>
                  <a:pt x="1509712" y="157163"/>
                </a:lnTo>
                <a:lnTo>
                  <a:pt x="1266825" y="157163"/>
                </a:lnTo>
                <a:lnTo>
                  <a:pt x="1266825" y="221457"/>
                </a:lnTo>
                <a:lnTo>
                  <a:pt x="1185862" y="221457"/>
                </a:lnTo>
                <a:lnTo>
                  <a:pt x="1185862" y="242888"/>
                </a:lnTo>
                <a:lnTo>
                  <a:pt x="1047750" y="242888"/>
                </a:lnTo>
                <a:lnTo>
                  <a:pt x="1047750" y="266700"/>
                </a:lnTo>
                <a:lnTo>
                  <a:pt x="847725" y="266700"/>
                </a:lnTo>
                <a:lnTo>
                  <a:pt x="847725" y="290513"/>
                </a:lnTo>
                <a:lnTo>
                  <a:pt x="819150" y="290513"/>
                </a:lnTo>
                <a:lnTo>
                  <a:pt x="819150" y="311944"/>
                </a:lnTo>
                <a:lnTo>
                  <a:pt x="759619" y="311944"/>
                </a:lnTo>
                <a:lnTo>
                  <a:pt x="759619" y="330994"/>
                </a:lnTo>
                <a:lnTo>
                  <a:pt x="723900" y="330994"/>
                </a:lnTo>
                <a:lnTo>
                  <a:pt x="723900" y="366713"/>
                </a:lnTo>
                <a:lnTo>
                  <a:pt x="654844" y="366713"/>
                </a:lnTo>
                <a:lnTo>
                  <a:pt x="654844" y="383382"/>
                </a:lnTo>
                <a:lnTo>
                  <a:pt x="623887" y="383382"/>
                </a:lnTo>
                <a:lnTo>
                  <a:pt x="623887" y="400050"/>
                </a:lnTo>
                <a:lnTo>
                  <a:pt x="607219" y="400050"/>
                </a:lnTo>
                <a:lnTo>
                  <a:pt x="607219" y="452438"/>
                </a:lnTo>
                <a:lnTo>
                  <a:pt x="538162" y="452438"/>
                </a:lnTo>
                <a:lnTo>
                  <a:pt x="538162" y="478632"/>
                </a:lnTo>
                <a:lnTo>
                  <a:pt x="504825" y="478632"/>
                </a:lnTo>
                <a:lnTo>
                  <a:pt x="504825" y="497682"/>
                </a:lnTo>
                <a:lnTo>
                  <a:pt x="495300" y="497682"/>
                </a:lnTo>
                <a:lnTo>
                  <a:pt x="495300" y="521494"/>
                </a:lnTo>
                <a:lnTo>
                  <a:pt x="483394" y="521494"/>
                </a:lnTo>
                <a:lnTo>
                  <a:pt x="483394" y="566738"/>
                </a:lnTo>
                <a:lnTo>
                  <a:pt x="469106" y="566738"/>
                </a:lnTo>
                <a:lnTo>
                  <a:pt x="469106" y="578644"/>
                </a:lnTo>
                <a:lnTo>
                  <a:pt x="461962" y="585788"/>
                </a:lnTo>
                <a:lnTo>
                  <a:pt x="461962" y="631032"/>
                </a:lnTo>
                <a:lnTo>
                  <a:pt x="421481" y="631032"/>
                </a:lnTo>
                <a:lnTo>
                  <a:pt x="421481" y="657225"/>
                </a:lnTo>
                <a:lnTo>
                  <a:pt x="383381" y="657225"/>
                </a:lnTo>
                <a:lnTo>
                  <a:pt x="383381" y="678657"/>
                </a:lnTo>
                <a:lnTo>
                  <a:pt x="335756" y="678657"/>
                </a:lnTo>
                <a:lnTo>
                  <a:pt x="335756" y="702469"/>
                </a:lnTo>
                <a:lnTo>
                  <a:pt x="273844" y="702469"/>
                </a:lnTo>
                <a:lnTo>
                  <a:pt x="273844" y="721519"/>
                </a:lnTo>
                <a:lnTo>
                  <a:pt x="257175" y="721519"/>
                </a:lnTo>
                <a:lnTo>
                  <a:pt x="257175" y="759619"/>
                </a:lnTo>
                <a:lnTo>
                  <a:pt x="245269" y="759619"/>
                </a:lnTo>
                <a:lnTo>
                  <a:pt x="245269" y="826294"/>
                </a:lnTo>
                <a:lnTo>
                  <a:pt x="180975" y="826294"/>
                </a:lnTo>
                <a:lnTo>
                  <a:pt x="180975" y="835819"/>
                </a:lnTo>
                <a:lnTo>
                  <a:pt x="145256" y="835819"/>
                </a:lnTo>
                <a:lnTo>
                  <a:pt x="145256" y="852488"/>
                </a:lnTo>
                <a:lnTo>
                  <a:pt x="126206" y="852488"/>
                </a:lnTo>
                <a:lnTo>
                  <a:pt x="126206" y="952500"/>
                </a:lnTo>
                <a:lnTo>
                  <a:pt x="121444" y="952500"/>
                </a:lnTo>
                <a:lnTo>
                  <a:pt x="121444" y="1021557"/>
                </a:lnTo>
                <a:lnTo>
                  <a:pt x="85725" y="1021557"/>
                </a:lnTo>
                <a:lnTo>
                  <a:pt x="85725" y="1050132"/>
                </a:lnTo>
                <a:lnTo>
                  <a:pt x="0" y="1050132"/>
                </a:lnTo>
                <a:lnTo>
                  <a:pt x="0" y="1100138"/>
                </a:lnTo>
              </a:path>
            </a:pathLst>
          </a:custGeom>
          <a:noFill/>
          <a:ln w="28575">
            <a:solidFill>
              <a:schemeClr val="accent2"/>
            </a:solidFill>
            <a:miter lim="800000"/>
            <a:headEnd/>
            <a:tailEnd/>
          </a:ln>
        </p:spPr>
        <p:txBody>
          <a:bodyPr rtlCol="0" anchor="ctr"/>
          <a:lstStyle/>
          <a:p>
            <a:pPr algn="ctr"/>
            <a:endParaRPr lang="en-US" dirty="0"/>
          </a:p>
        </p:txBody>
      </p:sp>
      <p:grpSp>
        <p:nvGrpSpPr>
          <p:cNvPr id="126" name="Group 125">
            <a:extLst>
              <a:ext uri="{FF2B5EF4-FFF2-40B4-BE49-F238E27FC236}">
                <a16:creationId xmlns:a16="http://schemas.microsoft.com/office/drawing/2014/main" id="{F3A2CAA1-A216-7A21-BDA7-B3F7ABC22661}"/>
              </a:ext>
            </a:extLst>
          </p:cNvPr>
          <p:cNvGrpSpPr/>
          <p:nvPr/>
        </p:nvGrpSpPr>
        <p:grpSpPr>
          <a:xfrm>
            <a:off x="8320483" y="4545365"/>
            <a:ext cx="3206849" cy="307777"/>
            <a:chOff x="914329" y="4100984"/>
            <a:chExt cx="3206849" cy="307777"/>
          </a:xfrm>
        </p:grpSpPr>
        <p:sp>
          <p:nvSpPr>
            <p:cNvPr id="127" name="TextBox 126">
              <a:extLst>
                <a:ext uri="{FF2B5EF4-FFF2-40B4-BE49-F238E27FC236}">
                  <a16:creationId xmlns:a16="http://schemas.microsoft.com/office/drawing/2014/main" id="{DC429334-C078-3DEA-551F-F86E2CC90761}"/>
                </a:ext>
              </a:extLst>
            </p:cNvPr>
            <p:cNvSpPr txBox="1"/>
            <p:nvPr/>
          </p:nvSpPr>
          <p:spPr bwMode="auto">
            <a:xfrm>
              <a:off x="914329" y="4100984"/>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128" name="TextBox 127">
              <a:extLst>
                <a:ext uri="{FF2B5EF4-FFF2-40B4-BE49-F238E27FC236}">
                  <a16:creationId xmlns:a16="http://schemas.microsoft.com/office/drawing/2014/main" id="{746C8E35-801D-6A72-ADE6-86335ED0134B}"/>
                </a:ext>
              </a:extLst>
            </p:cNvPr>
            <p:cNvSpPr txBox="1"/>
            <p:nvPr/>
          </p:nvSpPr>
          <p:spPr bwMode="auto">
            <a:xfrm>
              <a:off x="1149545" y="4100984"/>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a:t>
              </a:r>
            </a:p>
          </p:txBody>
        </p:sp>
        <p:sp>
          <p:nvSpPr>
            <p:cNvPr id="129" name="TextBox 128">
              <a:extLst>
                <a:ext uri="{FF2B5EF4-FFF2-40B4-BE49-F238E27FC236}">
                  <a16:creationId xmlns:a16="http://schemas.microsoft.com/office/drawing/2014/main" id="{ED53E78A-0508-C619-2580-7003D5952D77}"/>
                </a:ext>
              </a:extLst>
            </p:cNvPr>
            <p:cNvSpPr txBox="1"/>
            <p:nvPr/>
          </p:nvSpPr>
          <p:spPr bwMode="auto">
            <a:xfrm>
              <a:off x="1396261" y="4100984"/>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a:t>
              </a:r>
            </a:p>
          </p:txBody>
        </p:sp>
        <p:sp>
          <p:nvSpPr>
            <p:cNvPr id="130" name="TextBox 129">
              <a:extLst>
                <a:ext uri="{FF2B5EF4-FFF2-40B4-BE49-F238E27FC236}">
                  <a16:creationId xmlns:a16="http://schemas.microsoft.com/office/drawing/2014/main" id="{58E8F472-3A5C-ACA6-152F-89F36AFF8327}"/>
                </a:ext>
              </a:extLst>
            </p:cNvPr>
            <p:cNvSpPr txBox="1"/>
            <p:nvPr/>
          </p:nvSpPr>
          <p:spPr bwMode="auto">
            <a:xfrm>
              <a:off x="1631477" y="4100984"/>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131" name="TextBox 130">
              <a:extLst>
                <a:ext uri="{FF2B5EF4-FFF2-40B4-BE49-F238E27FC236}">
                  <a16:creationId xmlns:a16="http://schemas.microsoft.com/office/drawing/2014/main" id="{F270EF79-DE91-D8D9-3617-6A3E37B2DC73}"/>
                </a:ext>
              </a:extLst>
            </p:cNvPr>
            <p:cNvSpPr txBox="1"/>
            <p:nvPr/>
          </p:nvSpPr>
          <p:spPr bwMode="auto">
            <a:xfrm>
              <a:off x="1875260" y="4100984"/>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a:t>
              </a:r>
            </a:p>
          </p:txBody>
        </p:sp>
        <p:sp>
          <p:nvSpPr>
            <p:cNvPr id="132" name="TextBox 131">
              <a:extLst>
                <a:ext uri="{FF2B5EF4-FFF2-40B4-BE49-F238E27FC236}">
                  <a16:creationId xmlns:a16="http://schemas.microsoft.com/office/drawing/2014/main" id="{47482567-9CCE-CCCE-C05A-4E076F3FC49A}"/>
                </a:ext>
              </a:extLst>
            </p:cNvPr>
            <p:cNvSpPr txBox="1"/>
            <p:nvPr/>
          </p:nvSpPr>
          <p:spPr bwMode="auto">
            <a:xfrm>
              <a:off x="2064791" y="4100984"/>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p>
          </p:txBody>
        </p:sp>
        <p:sp>
          <p:nvSpPr>
            <p:cNvPr id="133" name="TextBox 132">
              <a:extLst>
                <a:ext uri="{FF2B5EF4-FFF2-40B4-BE49-F238E27FC236}">
                  <a16:creationId xmlns:a16="http://schemas.microsoft.com/office/drawing/2014/main" id="{453C3407-BCC3-B42D-14CB-C851CC280700}"/>
                </a:ext>
              </a:extLst>
            </p:cNvPr>
            <p:cNvSpPr txBox="1"/>
            <p:nvPr/>
          </p:nvSpPr>
          <p:spPr bwMode="auto">
            <a:xfrm>
              <a:off x="2311507" y="4100984"/>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134" name="TextBox 133">
              <a:extLst>
                <a:ext uri="{FF2B5EF4-FFF2-40B4-BE49-F238E27FC236}">
                  <a16:creationId xmlns:a16="http://schemas.microsoft.com/office/drawing/2014/main" id="{54512403-E282-5513-4F85-17C51765CBCA}"/>
                </a:ext>
              </a:extLst>
            </p:cNvPr>
            <p:cNvSpPr txBox="1"/>
            <p:nvPr/>
          </p:nvSpPr>
          <p:spPr bwMode="auto">
            <a:xfrm>
              <a:off x="2546723" y="4100984"/>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14</a:t>
              </a:r>
            </a:p>
          </p:txBody>
        </p:sp>
        <p:sp>
          <p:nvSpPr>
            <p:cNvPr id="135" name="TextBox 134">
              <a:extLst>
                <a:ext uri="{FF2B5EF4-FFF2-40B4-BE49-F238E27FC236}">
                  <a16:creationId xmlns:a16="http://schemas.microsoft.com/office/drawing/2014/main" id="{D9F8AEF1-04C4-7FB1-72E8-74A38C735C3B}"/>
                </a:ext>
              </a:extLst>
            </p:cNvPr>
            <p:cNvSpPr txBox="1"/>
            <p:nvPr/>
          </p:nvSpPr>
          <p:spPr bwMode="auto">
            <a:xfrm>
              <a:off x="2792839" y="4100984"/>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16</a:t>
              </a:r>
            </a:p>
          </p:txBody>
        </p:sp>
        <p:sp>
          <p:nvSpPr>
            <p:cNvPr id="136" name="TextBox 135">
              <a:extLst>
                <a:ext uri="{FF2B5EF4-FFF2-40B4-BE49-F238E27FC236}">
                  <a16:creationId xmlns:a16="http://schemas.microsoft.com/office/drawing/2014/main" id="{E9CBE176-C4EB-42E1-BFD6-C40E0820B4A6}"/>
                </a:ext>
              </a:extLst>
            </p:cNvPr>
            <p:cNvSpPr txBox="1"/>
            <p:nvPr/>
          </p:nvSpPr>
          <p:spPr bwMode="auto">
            <a:xfrm>
              <a:off x="3028055" y="4100984"/>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18</a:t>
              </a:r>
            </a:p>
          </p:txBody>
        </p:sp>
        <p:sp>
          <p:nvSpPr>
            <p:cNvPr id="137" name="TextBox 136">
              <a:extLst>
                <a:ext uri="{FF2B5EF4-FFF2-40B4-BE49-F238E27FC236}">
                  <a16:creationId xmlns:a16="http://schemas.microsoft.com/office/drawing/2014/main" id="{F24C6379-AAC1-6F4A-88E9-955EC0004EB9}"/>
                </a:ext>
              </a:extLst>
            </p:cNvPr>
            <p:cNvSpPr txBox="1"/>
            <p:nvPr/>
          </p:nvSpPr>
          <p:spPr bwMode="auto">
            <a:xfrm>
              <a:off x="3271838" y="4100984"/>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138" name="TextBox 137">
              <a:extLst>
                <a:ext uri="{FF2B5EF4-FFF2-40B4-BE49-F238E27FC236}">
                  <a16:creationId xmlns:a16="http://schemas.microsoft.com/office/drawing/2014/main" id="{E1AFC70C-C195-B9F9-DC62-7BBB83196F69}"/>
                </a:ext>
              </a:extLst>
            </p:cNvPr>
            <p:cNvSpPr txBox="1"/>
            <p:nvPr/>
          </p:nvSpPr>
          <p:spPr bwMode="auto">
            <a:xfrm>
              <a:off x="3507054" y="4100984"/>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22</a:t>
              </a:r>
            </a:p>
          </p:txBody>
        </p:sp>
        <p:sp>
          <p:nvSpPr>
            <p:cNvPr id="139" name="TextBox 138">
              <a:extLst>
                <a:ext uri="{FF2B5EF4-FFF2-40B4-BE49-F238E27FC236}">
                  <a16:creationId xmlns:a16="http://schemas.microsoft.com/office/drawing/2014/main" id="{DC71E68C-9D0C-88AE-7866-22D3F33A9D25}"/>
                </a:ext>
              </a:extLst>
            </p:cNvPr>
            <p:cNvSpPr txBox="1"/>
            <p:nvPr/>
          </p:nvSpPr>
          <p:spPr bwMode="auto">
            <a:xfrm>
              <a:off x="3753770" y="4100984"/>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24</a:t>
              </a:r>
            </a:p>
          </p:txBody>
        </p:sp>
      </p:grpSp>
      <p:grpSp>
        <p:nvGrpSpPr>
          <p:cNvPr id="140" name="Group 139">
            <a:extLst>
              <a:ext uri="{FF2B5EF4-FFF2-40B4-BE49-F238E27FC236}">
                <a16:creationId xmlns:a16="http://schemas.microsoft.com/office/drawing/2014/main" id="{4C449369-4AFB-A162-4D35-16E54734B8CB}"/>
              </a:ext>
            </a:extLst>
          </p:cNvPr>
          <p:cNvGrpSpPr/>
          <p:nvPr/>
        </p:nvGrpSpPr>
        <p:grpSpPr>
          <a:xfrm>
            <a:off x="8021306" y="2421210"/>
            <a:ext cx="458779" cy="2278044"/>
            <a:chOff x="639088" y="1976829"/>
            <a:chExt cx="458779" cy="2278044"/>
          </a:xfrm>
        </p:grpSpPr>
        <p:sp>
          <p:nvSpPr>
            <p:cNvPr id="141" name="TextBox 140">
              <a:extLst>
                <a:ext uri="{FF2B5EF4-FFF2-40B4-BE49-F238E27FC236}">
                  <a16:creationId xmlns:a16="http://schemas.microsoft.com/office/drawing/2014/main" id="{ED65A3A0-98E1-D8F4-BC98-04680FF253FA}"/>
                </a:ext>
              </a:extLst>
            </p:cNvPr>
            <p:cNvSpPr txBox="1"/>
            <p:nvPr/>
          </p:nvSpPr>
          <p:spPr bwMode="auto">
            <a:xfrm>
              <a:off x="639088" y="1976829"/>
              <a:ext cx="45877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142" name="TextBox 141">
              <a:extLst>
                <a:ext uri="{FF2B5EF4-FFF2-40B4-BE49-F238E27FC236}">
                  <a16:creationId xmlns:a16="http://schemas.microsoft.com/office/drawing/2014/main" id="{DFB0414D-FA44-23CC-CFDA-108EB070F35C}"/>
                </a:ext>
              </a:extLst>
            </p:cNvPr>
            <p:cNvSpPr txBox="1"/>
            <p:nvPr/>
          </p:nvSpPr>
          <p:spPr bwMode="auto">
            <a:xfrm>
              <a:off x="730459" y="246506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75</a:t>
              </a:r>
            </a:p>
          </p:txBody>
        </p:sp>
        <p:sp>
          <p:nvSpPr>
            <p:cNvPr id="143" name="TextBox 142">
              <a:extLst>
                <a:ext uri="{FF2B5EF4-FFF2-40B4-BE49-F238E27FC236}">
                  <a16:creationId xmlns:a16="http://schemas.microsoft.com/office/drawing/2014/main" id="{12CAA632-A2F2-B619-E22F-25D6D4D2489A}"/>
                </a:ext>
              </a:extLst>
            </p:cNvPr>
            <p:cNvSpPr txBox="1"/>
            <p:nvPr/>
          </p:nvSpPr>
          <p:spPr bwMode="auto">
            <a:xfrm>
              <a:off x="730459" y="295994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50</a:t>
              </a:r>
            </a:p>
          </p:txBody>
        </p:sp>
        <p:sp>
          <p:nvSpPr>
            <p:cNvPr id="144" name="TextBox 143">
              <a:extLst>
                <a:ext uri="{FF2B5EF4-FFF2-40B4-BE49-F238E27FC236}">
                  <a16:creationId xmlns:a16="http://schemas.microsoft.com/office/drawing/2014/main" id="{DA598501-4842-DBC8-A2F0-7366B0E9F8F6}"/>
                </a:ext>
              </a:extLst>
            </p:cNvPr>
            <p:cNvSpPr txBox="1"/>
            <p:nvPr/>
          </p:nvSpPr>
          <p:spPr bwMode="auto">
            <a:xfrm>
              <a:off x="730459" y="344818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25</a:t>
              </a:r>
            </a:p>
          </p:txBody>
        </p:sp>
        <p:sp>
          <p:nvSpPr>
            <p:cNvPr id="145" name="TextBox 144">
              <a:extLst>
                <a:ext uri="{FF2B5EF4-FFF2-40B4-BE49-F238E27FC236}">
                  <a16:creationId xmlns:a16="http://schemas.microsoft.com/office/drawing/2014/main" id="{45235934-CC5B-3C35-4537-C74424E05342}"/>
                </a:ext>
              </a:extLst>
            </p:cNvPr>
            <p:cNvSpPr txBox="1"/>
            <p:nvPr/>
          </p:nvSpPr>
          <p:spPr bwMode="auto">
            <a:xfrm>
              <a:off x="821830" y="3947096"/>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grpSp>
      <p:sp>
        <p:nvSpPr>
          <p:cNvPr id="146" name="Freeform: Shape 145">
            <a:extLst>
              <a:ext uri="{FF2B5EF4-FFF2-40B4-BE49-F238E27FC236}">
                <a16:creationId xmlns:a16="http://schemas.microsoft.com/office/drawing/2014/main" id="{56268635-9CBB-E3F6-7C21-4B38F2FC3EFA}"/>
              </a:ext>
            </a:extLst>
          </p:cNvPr>
          <p:cNvSpPr/>
          <p:nvPr/>
        </p:nvSpPr>
        <p:spPr bwMode="auto">
          <a:xfrm>
            <a:off x="8453783" y="2487494"/>
            <a:ext cx="3043237" cy="2062162"/>
          </a:xfrm>
          <a:custGeom>
            <a:avLst/>
            <a:gdLst>
              <a:gd name="connsiteX0" fmla="*/ 0 w 3043237"/>
              <a:gd name="connsiteY0" fmla="*/ 0 h 2062162"/>
              <a:gd name="connsiteX1" fmla="*/ 0 w 3043237"/>
              <a:gd name="connsiteY1" fmla="*/ 2062162 h 2062162"/>
              <a:gd name="connsiteX2" fmla="*/ 3043237 w 3043237"/>
              <a:gd name="connsiteY2" fmla="*/ 2062162 h 2062162"/>
            </a:gdLst>
            <a:ahLst/>
            <a:cxnLst>
              <a:cxn ang="0">
                <a:pos x="connsiteX0" y="connsiteY0"/>
              </a:cxn>
              <a:cxn ang="0">
                <a:pos x="connsiteX1" y="connsiteY1"/>
              </a:cxn>
              <a:cxn ang="0">
                <a:pos x="connsiteX2" y="connsiteY2"/>
              </a:cxn>
            </a:cxnLst>
            <a:rect l="l" t="t" r="r" b="b"/>
            <a:pathLst>
              <a:path w="3043237" h="2062162">
                <a:moveTo>
                  <a:pt x="0" y="0"/>
                </a:moveTo>
                <a:lnTo>
                  <a:pt x="0" y="2062162"/>
                </a:lnTo>
                <a:lnTo>
                  <a:pt x="3043237" y="2062162"/>
                </a:lnTo>
              </a:path>
            </a:pathLst>
          </a:custGeom>
          <a:noFill/>
          <a:ln w="28575">
            <a:solidFill>
              <a:schemeClr val="bg1"/>
            </a:solidFill>
            <a:miter lim="800000"/>
            <a:headEnd/>
            <a:tailEnd/>
          </a:ln>
        </p:spPr>
        <p:txBody>
          <a:bodyPr rtlCol="0" anchor="ctr"/>
          <a:lstStyle/>
          <a:p>
            <a:pPr algn="ctr"/>
            <a:endParaRPr lang="en-US" dirty="0"/>
          </a:p>
        </p:txBody>
      </p:sp>
      <p:grpSp>
        <p:nvGrpSpPr>
          <p:cNvPr id="147" name="Group 146">
            <a:extLst>
              <a:ext uri="{FF2B5EF4-FFF2-40B4-BE49-F238E27FC236}">
                <a16:creationId xmlns:a16="http://schemas.microsoft.com/office/drawing/2014/main" id="{FC040E4C-5D1E-E41C-6638-0441649AEE7C}"/>
              </a:ext>
            </a:extLst>
          </p:cNvPr>
          <p:cNvGrpSpPr/>
          <p:nvPr/>
        </p:nvGrpSpPr>
        <p:grpSpPr>
          <a:xfrm>
            <a:off x="8396370" y="2575649"/>
            <a:ext cx="57414" cy="1974479"/>
            <a:chOff x="995099" y="2131268"/>
            <a:chExt cx="543667" cy="1974479"/>
          </a:xfrm>
        </p:grpSpPr>
        <p:cxnSp>
          <p:nvCxnSpPr>
            <p:cNvPr id="148" name="Straight Connector 147">
              <a:extLst>
                <a:ext uri="{FF2B5EF4-FFF2-40B4-BE49-F238E27FC236}">
                  <a16:creationId xmlns:a16="http://schemas.microsoft.com/office/drawing/2014/main" id="{6385C00E-B76F-1223-DE97-54590D07C9EA}"/>
                </a:ext>
              </a:extLst>
            </p:cNvPr>
            <p:cNvCxnSpPr>
              <a:cxnSpLocks/>
            </p:cNvCxnSpPr>
            <p:nvPr/>
          </p:nvCxnSpPr>
          <p:spPr bwMode="auto">
            <a:xfrm>
              <a:off x="995099" y="2131268"/>
              <a:ext cx="543667" cy="0"/>
            </a:xfrm>
            <a:prstGeom prst="line">
              <a:avLst/>
            </a:prstGeom>
            <a:noFill/>
            <a:ln w="28575" cap="flat" cmpd="sng" algn="ctr">
              <a:solidFill>
                <a:schemeClr val="bg1"/>
              </a:solidFill>
              <a:prstDash val="solid"/>
              <a:round/>
              <a:headEnd type="none" w="med" len="med"/>
              <a:tailEnd type="none" w="med" len="med"/>
            </a:ln>
            <a:effectLst/>
          </p:spPr>
        </p:cxnSp>
        <p:cxnSp>
          <p:nvCxnSpPr>
            <p:cNvPr id="149" name="Straight Connector 148">
              <a:extLst>
                <a:ext uri="{FF2B5EF4-FFF2-40B4-BE49-F238E27FC236}">
                  <a16:creationId xmlns:a16="http://schemas.microsoft.com/office/drawing/2014/main" id="{7A03047A-4A5F-4EC7-97D2-09D77F2CB658}"/>
                </a:ext>
              </a:extLst>
            </p:cNvPr>
            <p:cNvCxnSpPr>
              <a:cxnSpLocks/>
            </p:cNvCxnSpPr>
            <p:nvPr/>
          </p:nvCxnSpPr>
          <p:spPr bwMode="auto">
            <a:xfrm>
              <a:off x="995099" y="2624888"/>
              <a:ext cx="543667" cy="0"/>
            </a:xfrm>
            <a:prstGeom prst="line">
              <a:avLst/>
            </a:prstGeom>
            <a:noFill/>
            <a:ln w="28575" cap="flat" cmpd="sng" algn="ctr">
              <a:solidFill>
                <a:schemeClr val="bg1"/>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8E5FC241-C64F-F4A3-B30D-1B9B065733B9}"/>
                </a:ext>
              </a:extLst>
            </p:cNvPr>
            <p:cNvCxnSpPr>
              <a:cxnSpLocks/>
            </p:cNvCxnSpPr>
            <p:nvPr/>
          </p:nvCxnSpPr>
          <p:spPr bwMode="auto">
            <a:xfrm>
              <a:off x="995099" y="3118508"/>
              <a:ext cx="543667" cy="0"/>
            </a:xfrm>
            <a:prstGeom prst="line">
              <a:avLst/>
            </a:prstGeom>
            <a:noFill/>
            <a:ln w="28575" cap="flat" cmpd="sng" algn="ctr">
              <a:solidFill>
                <a:schemeClr val="bg1"/>
              </a:solidFill>
              <a:prstDash val="solid"/>
              <a:round/>
              <a:headEnd type="none" w="med" len="med"/>
              <a:tailEnd type="none" w="med" len="med"/>
            </a:ln>
            <a:effectLst/>
          </p:spPr>
        </p:cxnSp>
        <p:cxnSp>
          <p:nvCxnSpPr>
            <p:cNvPr id="151" name="Straight Connector 150">
              <a:extLst>
                <a:ext uri="{FF2B5EF4-FFF2-40B4-BE49-F238E27FC236}">
                  <a16:creationId xmlns:a16="http://schemas.microsoft.com/office/drawing/2014/main" id="{0BF38092-5319-CEC5-5395-CBFE934770FE}"/>
                </a:ext>
              </a:extLst>
            </p:cNvPr>
            <p:cNvCxnSpPr>
              <a:cxnSpLocks/>
            </p:cNvCxnSpPr>
            <p:nvPr/>
          </p:nvCxnSpPr>
          <p:spPr bwMode="auto">
            <a:xfrm>
              <a:off x="995099" y="3612128"/>
              <a:ext cx="543667" cy="0"/>
            </a:xfrm>
            <a:prstGeom prst="line">
              <a:avLst/>
            </a:prstGeom>
            <a:noFill/>
            <a:ln w="28575" cap="flat" cmpd="sng" algn="ctr">
              <a:solidFill>
                <a:schemeClr val="bg1"/>
              </a:solidFill>
              <a:prstDash val="solid"/>
              <a:round/>
              <a:headEnd type="none" w="med" len="med"/>
              <a:tailEnd type="none" w="med" len="med"/>
            </a:ln>
            <a:effectLst/>
          </p:spPr>
        </p:cxnSp>
        <p:cxnSp>
          <p:nvCxnSpPr>
            <p:cNvPr id="152" name="Straight Connector 151">
              <a:extLst>
                <a:ext uri="{FF2B5EF4-FFF2-40B4-BE49-F238E27FC236}">
                  <a16:creationId xmlns:a16="http://schemas.microsoft.com/office/drawing/2014/main" id="{4E1DE70A-787C-8BCD-D9BC-C76157815679}"/>
                </a:ext>
              </a:extLst>
            </p:cNvPr>
            <p:cNvCxnSpPr>
              <a:cxnSpLocks/>
            </p:cNvCxnSpPr>
            <p:nvPr/>
          </p:nvCxnSpPr>
          <p:spPr bwMode="auto">
            <a:xfrm>
              <a:off x="995099" y="4105747"/>
              <a:ext cx="543667" cy="0"/>
            </a:xfrm>
            <a:prstGeom prst="line">
              <a:avLst/>
            </a:prstGeom>
            <a:noFill/>
            <a:ln w="28575" cap="flat" cmpd="sng" algn="ctr">
              <a:solidFill>
                <a:schemeClr val="bg1"/>
              </a:solidFill>
              <a:prstDash val="solid"/>
              <a:round/>
              <a:headEnd type="none" w="med" len="med"/>
              <a:tailEnd type="none" w="med" len="med"/>
            </a:ln>
            <a:effectLst/>
          </p:spPr>
        </p:cxnSp>
      </p:grpSp>
      <p:grpSp>
        <p:nvGrpSpPr>
          <p:cNvPr id="153" name="Group 152">
            <a:extLst>
              <a:ext uri="{FF2B5EF4-FFF2-40B4-BE49-F238E27FC236}">
                <a16:creationId xmlns:a16="http://schemas.microsoft.com/office/drawing/2014/main" id="{C99B9B23-B4A8-CE5A-CAE2-8D00E7604ED2}"/>
              </a:ext>
            </a:extLst>
          </p:cNvPr>
          <p:cNvGrpSpPr/>
          <p:nvPr/>
        </p:nvGrpSpPr>
        <p:grpSpPr>
          <a:xfrm>
            <a:off x="8452346" y="4542606"/>
            <a:ext cx="2885289" cy="72624"/>
            <a:chOff x="1051076" y="3945382"/>
            <a:chExt cx="2885289" cy="277002"/>
          </a:xfrm>
        </p:grpSpPr>
        <p:grpSp>
          <p:nvGrpSpPr>
            <p:cNvPr id="154" name="Group 153">
              <a:extLst>
                <a:ext uri="{FF2B5EF4-FFF2-40B4-BE49-F238E27FC236}">
                  <a16:creationId xmlns:a16="http://schemas.microsoft.com/office/drawing/2014/main" id="{A3A1C1E7-63E4-4E0A-BEDA-73E3BE695B67}"/>
                </a:ext>
              </a:extLst>
            </p:cNvPr>
            <p:cNvGrpSpPr/>
            <p:nvPr/>
          </p:nvGrpSpPr>
          <p:grpSpPr>
            <a:xfrm rot="5400000">
              <a:off x="1396688" y="3599770"/>
              <a:ext cx="277000" cy="968223"/>
              <a:chOff x="995099" y="2131268"/>
              <a:chExt cx="543667" cy="1974479"/>
            </a:xfrm>
          </p:grpSpPr>
          <p:cxnSp>
            <p:nvCxnSpPr>
              <p:cNvPr id="164" name="Straight Connector 163">
                <a:extLst>
                  <a:ext uri="{FF2B5EF4-FFF2-40B4-BE49-F238E27FC236}">
                    <a16:creationId xmlns:a16="http://schemas.microsoft.com/office/drawing/2014/main" id="{F79F71E7-6620-DE38-74E2-11029A1D75F0}"/>
                  </a:ext>
                </a:extLst>
              </p:cNvPr>
              <p:cNvCxnSpPr>
                <a:cxnSpLocks/>
              </p:cNvCxnSpPr>
              <p:nvPr/>
            </p:nvCxnSpPr>
            <p:spPr bwMode="auto">
              <a:xfrm>
                <a:off x="995099" y="2131268"/>
                <a:ext cx="543667" cy="0"/>
              </a:xfrm>
              <a:prstGeom prst="line">
                <a:avLst/>
              </a:prstGeom>
              <a:noFill/>
              <a:ln w="28575" cap="flat" cmpd="sng" algn="ctr">
                <a:solidFill>
                  <a:schemeClr val="bg1"/>
                </a:solidFill>
                <a:prstDash val="solid"/>
                <a:round/>
                <a:headEnd type="none" w="med" len="med"/>
                <a:tailEnd type="none" w="med" len="med"/>
              </a:ln>
              <a:effectLst/>
            </p:spPr>
          </p:cxnSp>
          <p:cxnSp>
            <p:nvCxnSpPr>
              <p:cNvPr id="165" name="Straight Connector 164">
                <a:extLst>
                  <a:ext uri="{FF2B5EF4-FFF2-40B4-BE49-F238E27FC236}">
                    <a16:creationId xmlns:a16="http://schemas.microsoft.com/office/drawing/2014/main" id="{D4C8C6B2-B24E-9DCE-D280-AC1E1F5CC897}"/>
                  </a:ext>
                </a:extLst>
              </p:cNvPr>
              <p:cNvCxnSpPr>
                <a:cxnSpLocks/>
              </p:cNvCxnSpPr>
              <p:nvPr/>
            </p:nvCxnSpPr>
            <p:spPr bwMode="auto">
              <a:xfrm>
                <a:off x="995099" y="2624888"/>
                <a:ext cx="543667" cy="0"/>
              </a:xfrm>
              <a:prstGeom prst="line">
                <a:avLst/>
              </a:prstGeom>
              <a:noFill/>
              <a:ln w="28575" cap="flat" cmpd="sng" algn="ctr">
                <a:solidFill>
                  <a:schemeClr val="bg1"/>
                </a:solidFill>
                <a:prstDash val="solid"/>
                <a:round/>
                <a:headEnd type="none" w="med" len="med"/>
                <a:tailEnd type="none" w="med" len="med"/>
              </a:ln>
              <a:effectLst/>
            </p:spPr>
          </p:cxnSp>
          <p:cxnSp>
            <p:nvCxnSpPr>
              <p:cNvPr id="166" name="Straight Connector 165">
                <a:extLst>
                  <a:ext uri="{FF2B5EF4-FFF2-40B4-BE49-F238E27FC236}">
                    <a16:creationId xmlns:a16="http://schemas.microsoft.com/office/drawing/2014/main" id="{C5119F87-8182-9302-86A0-185DB38A4FB9}"/>
                  </a:ext>
                </a:extLst>
              </p:cNvPr>
              <p:cNvCxnSpPr>
                <a:cxnSpLocks/>
              </p:cNvCxnSpPr>
              <p:nvPr/>
            </p:nvCxnSpPr>
            <p:spPr bwMode="auto">
              <a:xfrm>
                <a:off x="995099" y="3118508"/>
                <a:ext cx="543667" cy="0"/>
              </a:xfrm>
              <a:prstGeom prst="line">
                <a:avLst/>
              </a:prstGeom>
              <a:noFill/>
              <a:ln w="28575" cap="flat" cmpd="sng" algn="ctr">
                <a:solidFill>
                  <a:schemeClr val="bg1"/>
                </a:solidFill>
                <a:prstDash val="solid"/>
                <a:round/>
                <a:headEnd type="none" w="med" len="med"/>
                <a:tailEnd type="none" w="med" len="med"/>
              </a:ln>
              <a:effectLst/>
            </p:spPr>
          </p:cxnSp>
          <p:cxnSp>
            <p:nvCxnSpPr>
              <p:cNvPr id="167" name="Straight Connector 166">
                <a:extLst>
                  <a:ext uri="{FF2B5EF4-FFF2-40B4-BE49-F238E27FC236}">
                    <a16:creationId xmlns:a16="http://schemas.microsoft.com/office/drawing/2014/main" id="{53F12EF1-015F-2780-2A64-97654F720FE7}"/>
                  </a:ext>
                </a:extLst>
              </p:cNvPr>
              <p:cNvCxnSpPr>
                <a:cxnSpLocks/>
              </p:cNvCxnSpPr>
              <p:nvPr/>
            </p:nvCxnSpPr>
            <p:spPr bwMode="auto">
              <a:xfrm>
                <a:off x="995099" y="3612128"/>
                <a:ext cx="543667" cy="0"/>
              </a:xfrm>
              <a:prstGeom prst="line">
                <a:avLst/>
              </a:prstGeom>
              <a:noFill/>
              <a:ln w="28575" cap="flat" cmpd="sng" algn="ctr">
                <a:solidFill>
                  <a:schemeClr val="bg1"/>
                </a:solidFill>
                <a:prstDash val="solid"/>
                <a:round/>
                <a:headEnd type="none" w="med" len="med"/>
                <a:tailEnd type="none" w="med" len="med"/>
              </a:ln>
              <a:effectLst/>
            </p:spPr>
          </p:cxnSp>
          <p:cxnSp>
            <p:nvCxnSpPr>
              <p:cNvPr id="168" name="Straight Connector 167">
                <a:extLst>
                  <a:ext uri="{FF2B5EF4-FFF2-40B4-BE49-F238E27FC236}">
                    <a16:creationId xmlns:a16="http://schemas.microsoft.com/office/drawing/2014/main" id="{08808816-11F5-2287-E74D-4161914E27E2}"/>
                  </a:ext>
                </a:extLst>
              </p:cNvPr>
              <p:cNvCxnSpPr>
                <a:cxnSpLocks/>
              </p:cNvCxnSpPr>
              <p:nvPr/>
            </p:nvCxnSpPr>
            <p:spPr bwMode="auto">
              <a:xfrm>
                <a:off x="995099" y="4105747"/>
                <a:ext cx="543667" cy="0"/>
              </a:xfrm>
              <a:prstGeom prst="line">
                <a:avLst/>
              </a:prstGeom>
              <a:noFill/>
              <a:ln w="28575" cap="flat" cmpd="sng" algn="ctr">
                <a:solidFill>
                  <a:schemeClr val="bg1"/>
                </a:solidFill>
                <a:prstDash val="solid"/>
                <a:round/>
                <a:headEnd type="none" w="med" len="med"/>
                <a:tailEnd type="none" w="med" len="med"/>
              </a:ln>
              <a:effectLst/>
            </p:spPr>
          </p:cxnSp>
        </p:grpSp>
        <p:grpSp>
          <p:nvGrpSpPr>
            <p:cNvPr id="155" name="Group 154">
              <a:extLst>
                <a:ext uri="{FF2B5EF4-FFF2-40B4-BE49-F238E27FC236}">
                  <a16:creationId xmlns:a16="http://schemas.microsoft.com/office/drawing/2014/main" id="{4BB7F900-861C-462E-070A-121B07B4316D}"/>
                </a:ext>
              </a:extLst>
            </p:cNvPr>
            <p:cNvGrpSpPr/>
            <p:nvPr/>
          </p:nvGrpSpPr>
          <p:grpSpPr>
            <a:xfrm rot="5400000">
              <a:off x="2955648" y="3241668"/>
              <a:ext cx="277001" cy="1684432"/>
              <a:chOff x="995099" y="670717"/>
              <a:chExt cx="543668" cy="3435030"/>
            </a:xfrm>
          </p:grpSpPr>
          <p:cxnSp>
            <p:nvCxnSpPr>
              <p:cNvPr id="156" name="Straight Connector 155">
                <a:extLst>
                  <a:ext uri="{FF2B5EF4-FFF2-40B4-BE49-F238E27FC236}">
                    <a16:creationId xmlns:a16="http://schemas.microsoft.com/office/drawing/2014/main" id="{DBA7B5A6-E199-C5BF-F8F3-496F2CED4D02}"/>
                  </a:ext>
                </a:extLst>
              </p:cNvPr>
              <p:cNvCxnSpPr>
                <a:cxnSpLocks/>
              </p:cNvCxnSpPr>
              <p:nvPr/>
            </p:nvCxnSpPr>
            <p:spPr bwMode="auto">
              <a:xfrm>
                <a:off x="995099" y="2131268"/>
                <a:ext cx="543667" cy="0"/>
              </a:xfrm>
              <a:prstGeom prst="line">
                <a:avLst/>
              </a:prstGeom>
              <a:noFill/>
              <a:ln w="28575" cap="flat" cmpd="sng" algn="ctr">
                <a:solidFill>
                  <a:schemeClr val="bg1"/>
                </a:solidFill>
                <a:prstDash val="solid"/>
                <a:round/>
                <a:headEnd type="none" w="med" len="med"/>
                <a:tailEnd type="none" w="med" len="med"/>
              </a:ln>
              <a:effectLst/>
            </p:spPr>
          </p:cxnSp>
          <p:cxnSp>
            <p:nvCxnSpPr>
              <p:cNvPr id="157" name="Straight Connector 156">
                <a:extLst>
                  <a:ext uri="{FF2B5EF4-FFF2-40B4-BE49-F238E27FC236}">
                    <a16:creationId xmlns:a16="http://schemas.microsoft.com/office/drawing/2014/main" id="{0151921D-189A-3F09-7244-EA9D87B27E4D}"/>
                  </a:ext>
                </a:extLst>
              </p:cNvPr>
              <p:cNvCxnSpPr>
                <a:cxnSpLocks/>
              </p:cNvCxnSpPr>
              <p:nvPr/>
            </p:nvCxnSpPr>
            <p:spPr bwMode="auto">
              <a:xfrm>
                <a:off x="995099" y="2624888"/>
                <a:ext cx="543667" cy="0"/>
              </a:xfrm>
              <a:prstGeom prst="line">
                <a:avLst/>
              </a:prstGeom>
              <a:noFill/>
              <a:ln w="28575" cap="flat" cmpd="sng" algn="ctr">
                <a:solidFill>
                  <a:schemeClr val="bg1"/>
                </a:solidFill>
                <a:prstDash val="solid"/>
                <a:round/>
                <a:headEnd type="none" w="med" len="med"/>
                <a:tailEnd type="none" w="med" len="med"/>
              </a:ln>
              <a:effectLst/>
            </p:spPr>
          </p:cxnSp>
          <p:cxnSp>
            <p:nvCxnSpPr>
              <p:cNvPr id="158" name="Straight Connector 157">
                <a:extLst>
                  <a:ext uri="{FF2B5EF4-FFF2-40B4-BE49-F238E27FC236}">
                    <a16:creationId xmlns:a16="http://schemas.microsoft.com/office/drawing/2014/main" id="{52854144-5178-65D8-2196-3676C1B5455E}"/>
                  </a:ext>
                </a:extLst>
              </p:cNvPr>
              <p:cNvCxnSpPr>
                <a:cxnSpLocks/>
              </p:cNvCxnSpPr>
              <p:nvPr/>
            </p:nvCxnSpPr>
            <p:spPr bwMode="auto">
              <a:xfrm>
                <a:off x="995099" y="3118508"/>
                <a:ext cx="543667" cy="0"/>
              </a:xfrm>
              <a:prstGeom prst="line">
                <a:avLst/>
              </a:prstGeom>
              <a:noFill/>
              <a:ln w="28575" cap="flat" cmpd="sng" algn="ctr">
                <a:solidFill>
                  <a:schemeClr val="bg1"/>
                </a:solidFill>
                <a:prstDash val="solid"/>
                <a:round/>
                <a:headEnd type="none" w="med" len="med"/>
                <a:tailEnd type="none" w="med" len="med"/>
              </a:ln>
              <a:effectLst/>
            </p:spPr>
          </p:cxnSp>
          <p:cxnSp>
            <p:nvCxnSpPr>
              <p:cNvPr id="159" name="Straight Connector 158">
                <a:extLst>
                  <a:ext uri="{FF2B5EF4-FFF2-40B4-BE49-F238E27FC236}">
                    <a16:creationId xmlns:a16="http://schemas.microsoft.com/office/drawing/2014/main" id="{24A973FD-7B6B-2E44-3AD6-48316FA42726}"/>
                  </a:ext>
                </a:extLst>
              </p:cNvPr>
              <p:cNvCxnSpPr>
                <a:cxnSpLocks/>
              </p:cNvCxnSpPr>
              <p:nvPr/>
            </p:nvCxnSpPr>
            <p:spPr bwMode="auto">
              <a:xfrm>
                <a:off x="995099" y="3612128"/>
                <a:ext cx="543667" cy="0"/>
              </a:xfrm>
              <a:prstGeom prst="line">
                <a:avLst/>
              </a:prstGeom>
              <a:noFill/>
              <a:ln w="28575" cap="flat" cmpd="sng" algn="ctr">
                <a:solidFill>
                  <a:schemeClr val="bg1"/>
                </a:solidFill>
                <a:prstDash val="solid"/>
                <a:round/>
                <a:headEnd type="none" w="med" len="med"/>
                <a:tailEnd type="none" w="med" len="med"/>
              </a:ln>
              <a:effectLst/>
            </p:spPr>
          </p:cxnSp>
          <p:cxnSp>
            <p:nvCxnSpPr>
              <p:cNvPr id="160" name="Straight Connector 159">
                <a:extLst>
                  <a:ext uri="{FF2B5EF4-FFF2-40B4-BE49-F238E27FC236}">
                    <a16:creationId xmlns:a16="http://schemas.microsoft.com/office/drawing/2014/main" id="{7C8B49D0-DBDE-700C-4B75-0AE1C85D76B1}"/>
                  </a:ext>
                </a:extLst>
              </p:cNvPr>
              <p:cNvCxnSpPr>
                <a:cxnSpLocks/>
              </p:cNvCxnSpPr>
              <p:nvPr/>
            </p:nvCxnSpPr>
            <p:spPr bwMode="auto">
              <a:xfrm>
                <a:off x="995099" y="4105747"/>
                <a:ext cx="543667" cy="0"/>
              </a:xfrm>
              <a:prstGeom prst="line">
                <a:avLst/>
              </a:prstGeom>
              <a:noFill/>
              <a:ln w="28575" cap="flat" cmpd="sng" algn="ctr">
                <a:solidFill>
                  <a:schemeClr val="bg1"/>
                </a:solidFill>
                <a:prstDash val="solid"/>
                <a:round/>
                <a:headEnd type="none" w="med" len="med"/>
                <a:tailEnd type="none" w="med" len="med"/>
              </a:ln>
              <a:effectLst/>
            </p:spPr>
          </p:cxnSp>
          <p:cxnSp>
            <p:nvCxnSpPr>
              <p:cNvPr id="161" name="Straight Connector 160">
                <a:extLst>
                  <a:ext uri="{FF2B5EF4-FFF2-40B4-BE49-F238E27FC236}">
                    <a16:creationId xmlns:a16="http://schemas.microsoft.com/office/drawing/2014/main" id="{4F4EDDA3-09A6-4063-6B48-5A307F96016E}"/>
                  </a:ext>
                </a:extLst>
              </p:cNvPr>
              <p:cNvCxnSpPr>
                <a:cxnSpLocks/>
              </p:cNvCxnSpPr>
              <p:nvPr/>
            </p:nvCxnSpPr>
            <p:spPr bwMode="auto">
              <a:xfrm>
                <a:off x="995100" y="670717"/>
                <a:ext cx="543667" cy="0"/>
              </a:xfrm>
              <a:prstGeom prst="line">
                <a:avLst/>
              </a:prstGeom>
              <a:noFill/>
              <a:ln w="28575" cap="flat" cmpd="sng" algn="ctr">
                <a:solidFill>
                  <a:schemeClr val="bg1"/>
                </a:solidFill>
                <a:prstDash val="solid"/>
                <a:round/>
                <a:headEnd type="none" w="med" len="med"/>
                <a:tailEnd type="none" w="med" len="med"/>
              </a:ln>
              <a:effectLst/>
            </p:spPr>
          </p:cxnSp>
          <p:cxnSp>
            <p:nvCxnSpPr>
              <p:cNvPr id="162" name="Straight Connector 161">
                <a:extLst>
                  <a:ext uri="{FF2B5EF4-FFF2-40B4-BE49-F238E27FC236}">
                    <a16:creationId xmlns:a16="http://schemas.microsoft.com/office/drawing/2014/main" id="{173A23ED-7DBF-471A-0170-7F93B636605F}"/>
                  </a:ext>
                </a:extLst>
              </p:cNvPr>
              <p:cNvCxnSpPr>
                <a:cxnSpLocks/>
              </p:cNvCxnSpPr>
              <p:nvPr/>
            </p:nvCxnSpPr>
            <p:spPr bwMode="auto">
              <a:xfrm>
                <a:off x="995100" y="1164338"/>
                <a:ext cx="543666" cy="0"/>
              </a:xfrm>
              <a:prstGeom prst="line">
                <a:avLst/>
              </a:prstGeom>
              <a:noFill/>
              <a:ln w="28575" cap="flat" cmpd="sng" algn="ctr">
                <a:solidFill>
                  <a:schemeClr val="bg1"/>
                </a:solidFill>
                <a:prstDash val="solid"/>
                <a:round/>
                <a:headEnd type="none" w="med" len="med"/>
                <a:tailEnd type="none" w="med" len="med"/>
              </a:ln>
              <a:effectLst/>
            </p:spPr>
          </p:cxnSp>
          <p:cxnSp>
            <p:nvCxnSpPr>
              <p:cNvPr id="163" name="Straight Connector 162">
                <a:extLst>
                  <a:ext uri="{FF2B5EF4-FFF2-40B4-BE49-F238E27FC236}">
                    <a16:creationId xmlns:a16="http://schemas.microsoft.com/office/drawing/2014/main" id="{1976661C-4EF5-7F5A-23EB-59DA08D41655}"/>
                  </a:ext>
                </a:extLst>
              </p:cNvPr>
              <p:cNvCxnSpPr>
                <a:cxnSpLocks/>
              </p:cNvCxnSpPr>
              <p:nvPr/>
            </p:nvCxnSpPr>
            <p:spPr bwMode="auto">
              <a:xfrm>
                <a:off x="995100" y="1657958"/>
                <a:ext cx="543666" cy="0"/>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169" name="Group 168">
            <a:extLst>
              <a:ext uri="{FF2B5EF4-FFF2-40B4-BE49-F238E27FC236}">
                <a16:creationId xmlns:a16="http://schemas.microsoft.com/office/drawing/2014/main" id="{DF8FC2B8-A116-F12B-1A9E-98B2084BBE11}"/>
              </a:ext>
            </a:extLst>
          </p:cNvPr>
          <p:cNvGrpSpPr/>
          <p:nvPr/>
        </p:nvGrpSpPr>
        <p:grpSpPr>
          <a:xfrm>
            <a:off x="8831737" y="5053861"/>
            <a:ext cx="2627231" cy="738664"/>
            <a:chOff x="1696629" y="3340094"/>
            <a:chExt cx="2627231" cy="738664"/>
          </a:xfrm>
        </p:grpSpPr>
        <p:sp>
          <p:nvSpPr>
            <p:cNvPr id="170" name="TextBox 169">
              <a:extLst>
                <a:ext uri="{FF2B5EF4-FFF2-40B4-BE49-F238E27FC236}">
                  <a16:creationId xmlns:a16="http://schemas.microsoft.com/office/drawing/2014/main" id="{78B29CD2-093F-8BB3-6B06-2608F3A3D729}"/>
                </a:ext>
              </a:extLst>
            </p:cNvPr>
            <p:cNvSpPr txBox="1"/>
            <p:nvPr/>
          </p:nvSpPr>
          <p:spPr bwMode="auto">
            <a:xfrm>
              <a:off x="1915059" y="3340094"/>
              <a:ext cx="2408801"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Sebetralstat 300 mg; </a:t>
              </a:r>
              <a:r>
                <a:rPr lang="en-US" sz="1400" b="0" i="1" dirty="0">
                  <a:solidFill>
                    <a:schemeClr val="bg1"/>
                  </a:solidFill>
                  <a:latin typeface="Calibri" panose="020F0502020204030204" pitchFamily="34" charset="0"/>
                </a:rPr>
                <a:t>P</a:t>
              </a:r>
              <a:r>
                <a:rPr lang="en-US" sz="1400" b="0" dirty="0">
                  <a:solidFill>
                    <a:schemeClr val="bg1"/>
                  </a:solidFill>
                  <a:latin typeface="Calibri" panose="020F0502020204030204" pitchFamily="34" charset="0"/>
                </a:rPr>
                <a:t> = .0022</a:t>
              </a:r>
            </a:p>
            <a:p>
              <a:pPr>
                <a:spcBef>
                  <a:spcPts val="0"/>
                </a:spcBef>
              </a:pPr>
              <a:r>
                <a:rPr lang="en-US" sz="1400" b="0" dirty="0">
                  <a:solidFill>
                    <a:schemeClr val="bg1"/>
                  </a:solidFill>
                  <a:latin typeface="Calibri" panose="020F0502020204030204" pitchFamily="34" charset="0"/>
                </a:rPr>
                <a:t>Sebetralstat 600 mg; </a:t>
              </a:r>
              <a:r>
                <a:rPr lang="en-US" sz="1400" b="0" i="1" dirty="0">
                  <a:solidFill>
                    <a:schemeClr val="bg1"/>
                  </a:solidFill>
                  <a:latin typeface="Calibri" panose="020F0502020204030204" pitchFamily="34" charset="0"/>
                </a:rPr>
                <a:t>P</a:t>
              </a:r>
              <a:r>
                <a:rPr lang="en-US" sz="1400" b="0" dirty="0">
                  <a:solidFill>
                    <a:schemeClr val="bg1"/>
                  </a:solidFill>
                  <a:latin typeface="Calibri" panose="020F0502020204030204" pitchFamily="34" charset="0"/>
                </a:rPr>
                <a:t> = .0001</a:t>
              </a:r>
            </a:p>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Placebo</a:t>
              </a:r>
            </a:p>
          </p:txBody>
        </p:sp>
        <p:cxnSp>
          <p:nvCxnSpPr>
            <p:cNvPr id="171" name="Straight Connector 170">
              <a:extLst>
                <a:ext uri="{FF2B5EF4-FFF2-40B4-BE49-F238E27FC236}">
                  <a16:creationId xmlns:a16="http://schemas.microsoft.com/office/drawing/2014/main" id="{8CC417BD-B214-A7B6-70DF-D0719322D530}"/>
                </a:ext>
              </a:extLst>
            </p:cNvPr>
            <p:cNvCxnSpPr/>
            <p:nvPr/>
          </p:nvCxnSpPr>
          <p:spPr bwMode="auto">
            <a:xfrm>
              <a:off x="1696629" y="3494548"/>
              <a:ext cx="279741" cy="0"/>
            </a:xfrm>
            <a:prstGeom prst="line">
              <a:avLst/>
            </a:prstGeom>
            <a:noFill/>
            <a:ln w="28575" cap="flat" cmpd="sng" algn="ctr">
              <a:solidFill>
                <a:schemeClr val="accent1"/>
              </a:solidFill>
              <a:prstDash val="solid"/>
              <a:round/>
              <a:headEnd type="none" w="med" len="med"/>
              <a:tailEnd type="none" w="med" len="med"/>
            </a:ln>
            <a:effectLst/>
          </p:spPr>
        </p:cxnSp>
        <p:cxnSp>
          <p:nvCxnSpPr>
            <p:cNvPr id="172" name="Straight Connector 171">
              <a:extLst>
                <a:ext uri="{FF2B5EF4-FFF2-40B4-BE49-F238E27FC236}">
                  <a16:creationId xmlns:a16="http://schemas.microsoft.com/office/drawing/2014/main" id="{2818FAE4-0569-BA24-0BA0-9973918B9236}"/>
                </a:ext>
              </a:extLst>
            </p:cNvPr>
            <p:cNvCxnSpPr/>
            <p:nvPr/>
          </p:nvCxnSpPr>
          <p:spPr bwMode="auto">
            <a:xfrm>
              <a:off x="1696629" y="3709426"/>
              <a:ext cx="279741" cy="0"/>
            </a:xfrm>
            <a:prstGeom prst="line">
              <a:avLst/>
            </a:prstGeom>
            <a:noFill/>
            <a:ln w="28575" cap="flat" cmpd="sng" algn="ctr">
              <a:solidFill>
                <a:schemeClr val="accent2"/>
              </a:solidFill>
              <a:prstDash val="solid"/>
              <a:round/>
              <a:headEnd type="none" w="med" len="med"/>
              <a:tailEnd type="none" w="med" len="med"/>
            </a:ln>
            <a:effectLst/>
          </p:spPr>
        </p:cxnSp>
        <p:cxnSp>
          <p:nvCxnSpPr>
            <p:cNvPr id="173" name="Straight Connector 172">
              <a:extLst>
                <a:ext uri="{FF2B5EF4-FFF2-40B4-BE49-F238E27FC236}">
                  <a16:creationId xmlns:a16="http://schemas.microsoft.com/office/drawing/2014/main" id="{5827A3EC-855F-C6EA-6CB4-24FAE9891A24}"/>
                </a:ext>
              </a:extLst>
            </p:cNvPr>
            <p:cNvCxnSpPr/>
            <p:nvPr/>
          </p:nvCxnSpPr>
          <p:spPr bwMode="auto">
            <a:xfrm>
              <a:off x="1696629" y="3932246"/>
              <a:ext cx="279741" cy="0"/>
            </a:xfrm>
            <a:prstGeom prst="line">
              <a:avLst/>
            </a:prstGeom>
            <a:noFill/>
            <a:ln w="28575" cap="flat" cmpd="sng" algn="ctr">
              <a:solidFill>
                <a:schemeClr val="accent3"/>
              </a:solidFill>
              <a:prstDash val="solid"/>
              <a:round/>
              <a:headEnd type="none" w="med" len="med"/>
              <a:tailEnd type="none" w="med" len="med"/>
            </a:ln>
            <a:effectLst/>
          </p:spPr>
        </p:cxnSp>
      </p:grpSp>
      <p:sp>
        <p:nvSpPr>
          <p:cNvPr id="174" name="Freeform: Shape 173">
            <a:extLst>
              <a:ext uri="{FF2B5EF4-FFF2-40B4-BE49-F238E27FC236}">
                <a16:creationId xmlns:a16="http://schemas.microsoft.com/office/drawing/2014/main" id="{D798C5BE-984D-858B-A346-497BFB1F5373}"/>
              </a:ext>
            </a:extLst>
          </p:cNvPr>
          <p:cNvSpPr/>
          <p:nvPr/>
        </p:nvSpPr>
        <p:spPr bwMode="auto">
          <a:xfrm>
            <a:off x="8557310" y="3999587"/>
            <a:ext cx="2771775" cy="528638"/>
          </a:xfrm>
          <a:custGeom>
            <a:avLst/>
            <a:gdLst>
              <a:gd name="connsiteX0" fmla="*/ 2771775 w 2771775"/>
              <a:gd name="connsiteY0" fmla="*/ 0 h 528638"/>
              <a:gd name="connsiteX1" fmla="*/ 2697956 w 2771775"/>
              <a:gd name="connsiteY1" fmla="*/ 0 h 528638"/>
              <a:gd name="connsiteX2" fmla="*/ 2697956 w 2771775"/>
              <a:gd name="connsiteY2" fmla="*/ 19050 h 528638"/>
              <a:gd name="connsiteX3" fmla="*/ 2655094 w 2771775"/>
              <a:gd name="connsiteY3" fmla="*/ 19050 h 528638"/>
              <a:gd name="connsiteX4" fmla="*/ 2655094 w 2771775"/>
              <a:gd name="connsiteY4" fmla="*/ 42863 h 528638"/>
              <a:gd name="connsiteX5" fmla="*/ 2621756 w 2771775"/>
              <a:gd name="connsiteY5" fmla="*/ 42863 h 528638"/>
              <a:gd name="connsiteX6" fmla="*/ 2621756 w 2771775"/>
              <a:gd name="connsiteY6" fmla="*/ 73819 h 528638"/>
              <a:gd name="connsiteX7" fmla="*/ 2452688 w 2771775"/>
              <a:gd name="connsiteY7" fmla="*/ 73819 h 528638"/>
              <a:gd name="connsiteX8" fmla="*/ 2452688 w 2771775"/>
              <a:gd name="connsiteY8" fmla="*/ 92869 h 528638"/>
              <a:gd name="connsiteX9" fmla="*/ 2045494 w 2771775"/>
              <a:gd name="connsiteY9" fmla="*/ 92869 h 528638"/>
              <a:gd name="connsiteX10" fmla="*/ 2045494 w 2771775"/>
              <a:gd name="connsiteY10" fmla="*/ 111919 h 528638"/>
              <a:gd name="connsiteX11" fmla="*/ 1702594 w 2771775"/>
              <a:gd name="connsiteY11" fmla="*/ 111919 h 528638"/>
              <a:gd name="connsiteX12" fmla="*/ 1702594 w 2771775"/>
              <a:gd name="connsiteY12" fmla="*/ 135732 h 528638"/>
              <a:gd name="connsiteX13" fmla="*/ 1678781 w 2771775"/>
              <a:gd name="connsiteY13" fmla="*/ 135732 h 528638"/>
              <a:gd name="connsiteX14" fmla="*/ 1678781 w 2771775"/>
              <a:gd name="connsiteY14" fmla="*/ 164307 h 528638"/>
              <a:gd name="connsiteX15" fmla="*/ 1621631 w 2771775"/>
              <a:gd name="connsiteY15" fmla="*/ 164307 h 528638"/>
              <a:gd name="connsiteX16" fmla="*/ 1621631 w 2771775"/>
              <a:gd name="connsiteY16" fmla="*/ 190500 h 528638"/>
              <a:gd name="connsiteX17" fmla="*/ 1462088 w 2771775"/>
              <a:gd name="connsiteY17" fmla="*/ 190500 h 528638"/>
              <a:gd name="connsiteX18" fmla="*/ 1462088 w 2771775"/>
              <a:gd name="connsiteY18" fmla="*/ 207169 h 528638"/>
              <a:gd name="connsiteX19" fmla="*/ 1114425 w 2771775"/>
              <a:gd name="connsiteY19" fmla="*/ 207169 h 528638"/>
              <a:gd name="connsiteX20" fmla="*/ 1114425 w 2771775"/>
              <a:gd name="connsiteY20" fmla="*/ 235744 h 528638"/>
              <a:gd name="connsiteX21" fmla="*/ 1073944 w 2771775"/>
              <a:gd name="connsiteY21" fmla="*/ 235744 h 528638"/>
              <a:gd name="connsiteX22" fmla="*/ 1073944 w 2771775"/>
              <a:gd name="connsiteY22" fmla="*/ 261938 h 528638"/>
              <a:gd name="connsiteX23" fmla="*/ 897731 w 2771775"/>
              <a:gd name="connsiteY23" fmla="*/ 261938 h 528638"/>
              <a:gd name="connsiteX24" fmla="*/ 897731 w 2771775"/>
              <a:gd name="connsiteY24" fmla="*/ 280988 h 528638"/>
              <a:gd name="connsiteX25" fmla="*/ 802481 w 2771775"/>
              <a:gd name="connsiteY25" fmla="*/ 280988 h 528638"/>
              <a:gd name="connsiteX26" fmla="*/ 802481 w 2771775"/>
              <a:gd name="connsiteY26" fmla="*/ 307182 h 528638"/>
              <a:gd name="connsiteX27" fmla="*/ 700088 w 2771775"/>
              <a:gd name="connsiteY27" fmla="*/ 307182 h 528638"/>
              <a:gd name="connsiteX28" fmla="*/ 700088 w 2771775"/>
              <a:gd name="connsiteY28" fmla="*/ 335757 h 528638"/>
              <a:gd name="connsiteX29" fmla="*/ 685800 w 2771775"/>
              <a:gd name="connsiteY29" fmla="*/ 335757 h 528638"/>
              <a:gd name="connsiteX30" fmla="*/ 685800 w 2771775"/>
              <a:gd name="connsiteY30" fmla="*/ 357188 h 528638"/>
              <a:gd name="connsiteX31" fmla="*/ 647700 w 2771775"/>
              <a:gd name="connsiteY31" fmla="*/ 357188 h 528638"/>
              <a:gd name="connsiteX32" fmla="*/ 647700 w 2771775"/>
              <a:gd name="connsiteY32" fmla="*/ 383382 h 528638"/>
              <a:gd name="connsiteX33" fmla="*/ 561975 w 2771775"/>
              <a:gd name="connsiteY33" fmla="*/ 383382 h 528638"/>
              <a:gd name="connsiteX34" fmla="*/ 561975 w 2771775"/>
              <a:gd name="connsiteY34" fmla="*/ 411957 h 528638"/>
              <a:gd name="connsiteX35" fmla="*/ 357188 w 2771775"/>
              <a:gd name="connsiteY35" fmla="*/ 411957 h 528638"/>
              <a:gd name="connsiteX36" fmla="*/ 357188 w 2771775"/>
              <a:gd name="connsiteY36" fmla="*/ 431007 h 528638"/>
              <a:gd name="connsiteX37" fmla="*/ 245269 w 2771775"/>
              <a:gd name="connsiteY37" fmla="*/ 431007 h 528638"/>
              <a:gd name="connsiteX38" fmla="*/ 245269 w 2771775"/>
              <a:gd name="connsiteY38" fmla="*/ 464344 h 528638"/>
              <a:gd name="connsiteX39" fmla="*/ 119063 w 2771775"/>
              <a:gd name="connsiteY39" fmla="*/ 464344 h 528638"/>
              <a:gd name="connsiteX40" fmla="*/ 119063 w 2771775"/>
              <a:gd name="connsiteY40" fmla="*/ 476250 h 528638"/>
              <a:gd name="connsiteX41" fmla="*/ 88106 w 2771775"/>
              <a:gd name="connsiteY41" fmla="*/ 476250 h 528638"/>
              <a:gd name="connsiteX42" fmla="*/ 88106 w 2771775"/>
              <a:gd name="connsiteY42" fmla="*/ 502444 h 528638"/>
              <a:gd name="connsiteX43" fmla="*/ 54769 w 2771775"/>
              <a:gd name="connsiteY43" fmla="*/ 502444 h 528638"/>
              <a:gd name="connsiteX44" fmla="*/ 54769 w 2771775"/>
              <a:gd name="connsiteY44" fmla="*/ 528638 h 528638"/>
              <a:gd name="connsiteX45" fmla="*/ 0 w 2771775"/>
              <a:gd name="connsiteY45" fmla="*/ 528638 h 528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2771775" h="528638">
                <a:moveTo>
                  <a:pt x="2771775" y="0"/>
                </a:moveTo>
                <a:lnTo>
                  <a:pt x="2697956" y="0"/>
                </a:lnTo>
                <a:lnTo>
                  <a:pt x="2697956" y="19050"/>
                </a:lnTo>
                <a:lnTo>
                  <a:pt x="2655094" y="19050"/>
                </a:lnTo>
                <a:lnTo>
                  <a:pt x="2655094" y="42863"/>
                </a:lnTo>
                <a:lnTo>
                  <a:pt x="2621756" y="42863"/>
                </a:lnTo>
                <a:lnTo>
                  <a:pt x="2621756" y="73819"/>
                </a:lnTo>
                <a:lnTo>
                  <a:pt x="2452688" y="73819"/>
                </a:lnTo>
                <a:lnTo>
                  <a:pt x="2452688" y="92869"/>
                </a:lnTo>
                <a:lnTo>
                  <a:pt x="2045494" y="92869"/>
                </a:lnTo>
                <a:lnTo>
                  <a:pt x="2045494" y="111919"/>
                </a:lnTo>
                <a:lnTo>
                  <a:pt x="1702594" y="111919"/>
                </a:lnTo>
                <a:lnTo>
                  <a:pt x="1702594" y="135732"/>
                </a:lnTo>
                <a:lnTo>
                  <a:pt x="1678781" y="135732"/>
                </a:lnTo>
                <a:lnTo>
                  <a:pt x="1678781" y="164307"/>
                </a:lnTo>
                <a:lnTo>
                  <a:pt x="1621631" y="164307"/>
                </a:lnTo>
                <a:lnTo>
                  <a:pt x="1621631" y="190500"/>
                </a:lnTo>
                <a:lnTo>
                  <a:pt x="1462088" y="190500"/>
                </a:lnTo>
                <a:lnTo>
                  <a:pt x="1462088" y="207169"/>
                </a:lnTo>
                <a:lnTo>
                  <a:pt x="1114425" y="207169"/>
                </a:lnTo>
                <a:lnTo>
                  <a:pt x="1114425" y="235744"/>
                </a:lnTo>
                <a:lnTo>
                  <a:pt x="1073944" y="235744"/>
                </a:lnTo>
                <a:lnTo>
                  <a:pt x="1073944" y="261938"/>
                </a:lnTo>
                <a:lnTo>
                  <a:pt x="897731" y="261938"/>
                </a:lnTo>
                <a:lnTo>
                  <a:pt x="897731" y="280988"/>
                </a:lnTo>
                <a:lnTo>
                  <a:pt x="802481" y="280988"/>
                </a:lnTo>
                <a:lnTo>
                  <a:pt x="802481" y="307182"/>
                </a:lnTo>
                <a:lnTo>
                  <a:pt x="700088" y="307182"/>
                </a:lnTo>
                <a:lnTo>
                  <a:pt x="700088" y="335757"/>
                </a:lnTo>
                <a:lnTo>
                  <a:pt x="685800" y="335757"/>
                </a:lnTo>
                <a:lnTo>
                  <a:pt x="685800" y="357188"/>
                </a:lnTo>
                <a:lnTo>
                  <a:pt x="647700" y="357188"/>
                </a:lnTo>
                <a:lnTo>
                  <a:pt x="647700" y="383382"/>
                </a:lnTo>
                <a:lnTo>
                  <a:pt x="561975" y="383382"/>
                </a:lnTo>
                <a:lnTo>
                  <a:pt x="561975" y="411957"/>
                </a:lnTo>
                <a:lnTo>
                  <a:pt x="357188" y="411957"/>
                </a:lnTo>
                <a:lnTo>
                  <a:pt x="357188" y="431007"/>
                </a:lnTo>
                <a:lnTo>
                  <a:pt x="245269" y="431007"/>
                </a:lnTo>
                <a:lnTo>
                  <a:pt x="245269" y="464344"/>
                </a:lnTo>
                <a:lnTo>
                  <a:pt x="119063" y="464344"/>
                </a:lnTo>
                <a:lnTo>
                  <a:pt x="119063" y="476250"/>
                </a:lnTo>
                <a:lnTo>
                  <a:pt x="88106" y="476250"/>
                </a:lnTo>
                <a:lnTo>
                  <a:pt x="88106" y="502444"/>
                </a:lnTo>
                <a:lnTo>
                  <a:pt x="54769" y="502444"/>
                </a:lnTo>
                <a:lnTo>
                  <a:pt x="54769" y="528638"/>
                </a:lnTo>
                <a:lnTo>
                  <a:pt x="0" y="528638"/>
                </a:lnTo>
              </a:path>
            </a:pathLst>
          </a:custGeom>
          <a:noFill/>
          <a:ln w="28575">
            <a:solidFill>
              <a:schemeClr val="accent3"/>
            </a:solidFill>
            <a:miter lim="800000"/>
            <a:headEnd/>
            <a:tailEnd/>
          </a:ln>
        </p:spPr>
        <p:txBody>
          <a:bodyPr rtlCol="0" anchor="ctr"/>
          <a:lstStyle/>
          <a:p>
            <a:pPr algn="ctr"/>
            <a:endParaRPr lang="en-US" dirty="0"/>
          </a:p>
        </p:txBody>
      </p:sp>
      <p:sp>
        <p:nvSpPr>
          <p:cNvPr id="176" name="Freeform: Shape 175">
            <a:extLst>
              <a:ext uri="{FF2B5EF4-FFF2-40B4-BE49-F238E27FC236}">
                <a16:creationId xmlns:a16="http://schemas.microsoft.com/office/drawing/2014/main" id="{847A36A3-2DA5-74EC-2730-8EEB1FB72290}"/>
              </a:ext>
            </a:extLst>
          </p:cNvPr>
          <p:cNvSpPr/>
          <p:nvPr/>
        </p:nvSpPr>
        <p:spPr bwMode="auto">
          <a:xfrm>
            <a:off x="8507304" y="3673356"/>
            <a:ext cx="2828925" cy="854869"/>
          </a:xfrm>
          <a:custGeom>
            <a:avLst/>
            <a:gdLst>
              <a:gd name="connsiteX0" fmla="*/ 2828925 w 2828925"/>
              <a:gd name="connsiteY0" fmla="*/ 0 h 854869"/>
              <a:gd name="connsiteX1" fmla="*/ 2828925 w 2828925"/>
              <a:gd name="connsiteY1" fmla="*/ 50006 h 854869"/>
              <a:gd name="connsiteX2" fmla="*/ 2695575 w 2828925"/>
              <a:gd name="connsiteY2" fmla="*/ 50006 h 854869"/>
              <a:gd name="connsiteX3" fmla="*/ 2690812 w 2828925"/>
              <a:gd name="connsiteY3" fmla="*/ 78581 h 854869"/>
              <a:gd name="connsiteX4" fmla="*/ 1988344 w 2828925"/>
              <a:gd name="connsiteY4" fmla="*/ 78581 h 854869"/>
              <a:gd name="connsiteX5" fmla="*/ 1988344 w 2828925"/>
              <a:gd name="connsiteY5" fmla="*/ 109538 h 854869"/>
              <a:gd name="connsiteX6" fmla="*/ 1931194 w 2828925"/>
              <a:gd name="connsiteY6" fmla="*/ 109538 h 854869"/>
              <a:gd name="connsiteX7" fmla="*/ 1931194 w 2828925"/>
              <a:gd name="connsiteY7" fmla="*/ 126206 h 854869"/>
              <a:gd name="connsiteX8" fmla="*/ 1743075 w 2828925"/>
              <a:gd name="connsiteY8" fmla="*/ 126206 h 854869"/>
              <a:gd name="connsiteX9" fmla="*/ 1743075 w 2828925"/>
              <a:gd name="connsiteY9" fmla="*/ 157163 h 854869"/>
              <a:gd name="connsiteX10" fmla="*/ 1590675 w 2828925"/>
              <a:gd name="connsiteY10" fmla="*/ 157163 h 854869"/>
              <a:gd name="connsiteX11" fmla="*/ 1590675 w 2828925"/>
              <a:gd name="connsiteY11" fmla="*/ 176213 h 854869"/>
              <a:gd name="connsiteX12" fmla="*/ 1547812 w 2828925"/>
              <a:gd name="connsiteY12" fmla="*/ 176213 h 854869"/>
              <a:gd name="connsiteX13" fmla="*/ 1547812 w 2828925"/>
              <a:gd name="connsiteY13" fmla="*/ 176213 h 854869"/>
              <a:gd name="connsiteX14" fmla="*/ 1547812 w 2828925"/>
              <a:gd name="connsiteY14" fmla="*/ 192881 h 854869"/>
              <a:gd name="connsiteX15" fmla="*/ 1519237 w 2828925"/>
              <a:gd name="connsiteY15" fmla="*/ 192881 h 854869"/>
              <a:gd name="connsiteX16" fmla="*/ 1519237 w 2828925"/>
              <a:gd name="connsiteY16" fmla="*/ 221456 h 854869"/>
              <a:gd name="connsiteX17" fmla="*/ 1331119 w 2828925"/>
              <a:gd name="connsiteY17" fmla="*/ 221456 h 854869"/>
              <a:gd name="connsiteX18" fmla="*/ 1331119 w 2828925"/>
              <a:gd name="connsiteY18" fmla="*/ 242888 h 854869"/>
              <a:gd name="connsiteX19" fmla="*/ 1226344 w 2828925"/>
              <a:gd name="connsiteY19" fmla="*/ 242888 h 854869"/>
              <a:gd name="connsiteX20" fmla="*/ 1226344 w 2828925"/>
              <a:gd name="connsiteY20" fmla="*/ 269081 h 854869"/>
              <a:gd name="connsiteX21" fmla="*/ 1216819 w 2828925"/>
              <a:gd name="connsiteY21" fmla="*/ 269081 h 854869"/>
              <a:gd name="connsiteX22" fmla="*/ 1216819 w 2828925"/>
              <a:gd name="connsiteY22" fmla="*/ 290513 h 854869"/>
              <a:gd name="connsiteX23" fmla="*/ 1207294 w 2828925"/>
              <a:gd name="connsiteY23" fmla="*/ 290513 h 854869"/>
              <a:gd name="connsiteX24" fmla="*/ 1207294 w 2828925"/>
              <a:gd name="connsiteY24" fmla="*/ 319088 h 854869"/>
              <a:gd name="connsiteX25" fmla="*/ 1100137 w 2828925"/>
              <a:gd name="connsiteY25" fmla="*/ 319088 h 854869"/>
              <a:gd name="connsiteX26" fmla="*/ 1100137 w 2828925"/>
              <a:gd name="connsiteY26" fmla="*/ 345281 h 854869"/>
              <a:gd name="connsiteX27" fmla="*/ 1057275 w 2828925"/>
              <a:gd name="connsiteY27" fmla="*/ 345281 h 854869"/>
              <a:gd name="connsiteX28" fmla="*/ 1057275 w 2828925"/>
              <a:gd name="connsiteY28" fmla="*/ 361950 h 854869"/>
              <a:gd name="connsiteX29" fmla="*/ 978694 w 2828925"/>
              <a:gd name="connsiteY29" fmla="*/ 361950 h 854869"/>
              <a:gd name="connsiteX30" fmla="*/ 978694 w 2828925"/>
              <a:gd name="connsiteY30" fmla="*/ 404813 h 854869"/>
              <a:gd name="connsiteX31" fmla="*/ 864394 w 2828925"/>
              <a:gd name="connsiteY31" fmla="*/ 404813 h 854869"/>
              <a:gd name="connsiteX32" fmla="*/ 864394 w 2828925"/>
              <a:gd name="connsiteY32" fmla="*/ 428625 h 854869"/>
              <a:gd name="connsiteX33" fmla="*/ 626269 w 2828925"/>
              <a:gd name="connsiteY33" fmla="*/ 428625 h 854869"/>
              <a:gd name="connsiteX34" fmla="*/ 626269 w 2828925"/>
              <a:gd name="connsiteY34" fmla="*/ 476250 h 854869"/>
              <a:gd name="connsiteX35" fmla="*/ 576262 w 2828925"/>
              <a:gd name="connsiteY35" fmla="*/ 476250 h 854869"/>
              <a:gd name="connsiteX36" fmla="*/ 576262 w 2828925"/>
              <a:gd name="connsiteY36" fmla="*/ 502444 h 854869"/>
              <a:gd name="connsiteX37" fmla="*/ 538162 w 2828925"/>
              <a:gd name="connsiteY37" fmla="*/ 502444 h 854869"/>
              <a:gd name="connsiteX38" fmla="*/ 538162 w 2828925"/>
              <a:gd name="connsiteY38" fmla="*/ 528638 h 854869"/>
              <a:gd name="connsiteX39" fmla="*/ 519112 w 2828925"/>
              <a:gd name="connsiteY39" fmla="*/ 547688 h 854869"/>
              <a:gd name="connsiteX40" fmla="*/ 492919 w 2828925"/>
              <a:gd name="connsiteY40" fmla="*/ 547688 h 854869"/>
              <a:gd name="connsiteX41" fmla="*/ 492919 w 2828925"/>
              <a:gd name="connsiteY41" fmla="*/ 585788 h 854869"/>
              <a:gd name="connsiteX42" fmla="*/ 438150 w 2828925"/>
              <a:gd name="connsiteY42" fmla="*/ 585788 h 854869"/>
              <a:gd name="connsiteX43" fmla="*/ 438150 w 2828925"/>
              <a:gd name="connsiteY43" fmla="*/ 600075 h 854869"/>
              <a:gd name="connsiteX44" fmla="*/ 402431 w 2828925"/>
              <a:gd name="connsiteY44" fmla="*/ 600075 h 854869"/>
              <a:gd name="connsiteX45" fmla="*/ 402431 w 2828925"/>
              <a:gd name="connsiteY45" fmla="*/ 619125 h 854869"/>
              <a:gd name="connsiteX46" fmla="*/ 354806 w 2828925"/>
              <a:gd name="connsiteY46" fmla="*/ 619125 h 854869"/>
              <a:gd name="connsiteX47" fmla="*/ 354806 w 2828925"/>
              <a:gd name="connsiteY47" fmla="*/ 666750 h 854869"/>
              <a:gd name="connsiteX48" fmla="*/ 280987 w 2828925"/>
              <a:gd name="connsiteY48" fmla="*/ 666750 h 854869"/>
              <a:gd name="connsiteX49" fmla="*/ 280987 w 2828925"/>
              <a:gd name="connsiteY49" fmla="*/ 697706 h 854869"/>
              <a:gd name="connsiteX50" fmla="*/ 252412 w 2828925"/>
              <a:gd name="connsiteY50" fmla="*/ 697706 h 854869"/>
              <a:gd name="connsiteX51" fmla="*/ 252412 w 2828925"/>
              <a:gd name="connsiteY51" fmla="*/ 728663 h 854869"/>
              <a:gd name="connsiteX52" fmla="*/ 233362 w 2828925"/>
              <a:gd name="connsiteY52" fmla="*/ 728663 h 854869"/>
              <a:gd name="connsiteX53" fmla="*/ 233362 w 2828925"/>
              <a:gd name="connsiteY53" fmla="*/ 738188 h 854869"/>
              <a:gd name="connsiteX54" fmla="*/ 219075 w 2828925"/>
              <a:gd name="connsiteY54" fmla="*/ 752475 h 854869"/>
              <a:gd name="connsiteX55" fmla="*/ 219075 w 2828925"/>
              <a:gd name="connsiteY55" fmla="*/ 764381 h 854869"/>
              <a:gd name="connsiteX56" fmla="*/ 169069 w 2828925"/>
              <a:gd name="connsiteY56" fmla="*/ 764381 h 854869"/>
              <a:gd name="connsiteX57" fmla="*/ 169069 w 2828925"/>
              <a:gd name="connsiteY57" fmla="*/ 792956 h 854869"/>
              <a:gd name="connsiteX58" fmla="*/ 130969 w 2828925"/>
              <a:gd name="connsiteY58" fmla="*/ 792956 h 854869"/>
              <a:gd name="connsiteX59" fmla="*/ 130969 w 2828925"/>
              <a:gd name="connsiteY59" fmla="*/ 835819 h 854869"/>
              <a:gd name="connsiteX60" fmla="*/ 100012 w 2828925"/>
              <a:gd name="connsiteY60" fmla="*/ 835819 h 854869"/>
              <a:gd name="connsiteX61" fmla="*/ 100012 w 2828925"/>
              <a:gd name="connsiteY61" fmla="*/ 854869 h 854869"/>
              <a:gd name="connsiteX62" fmla="*/ 0 w 2828925"/>
              <a:gd name="connsiteY62" fmla="*/ 854869 h 854869"/>
              <a:gd name="connsiteX0" fmla="*/ 2828925 w 2828925"/>
              <a:gd name="connsiteY0" fmla="*/ 0 h 854869"/>
              <a:gd name="connsiteX1" fmla="*/ 2828925 w 2828925"/>
              <a:gd name="connsiteY1" fmla="*/ 50006 h 854869"/>
              <a:gd name="connsiteX2" fmla="*/ 2693194 w 2828925"/>
              <a:gd name="connsiteY2" fmla="*/ 38100 h 854869"/>
              <a:gd name="connsiteX3" fmla="*/ 2690812 w 2828925"/>
              <a:gd name="connsiteY3" fmla="*/ 78581 h 854869"/>
              <a:gd name="connsiteX4" fmla="*/ 1988344 w 2828925"/>
              <a:gd name="connsiteY4" fmla="*/ 78581 h 854869"/>
              <a:gd name="connsiteX5" fmla="*/ 1988344 w 2828925"/>
              <a:gd name="connsiteY5" fmla="*/ 109538 h 854869"/>
              <a:gd name="connsiteX6" fmla="*/ 1931194 w 2828925"/>
              <a:gd name="connsiteY6" fmla="*/ 109538 h 854869"/>
              <a:gd name="connsiteX7" fmla="*/ 1931194 w 2828925"/>
              <a:gd name="connsiteY7" fmla="*/ 126206 h 854869"/>
              <a:gd name="connsiteX8" fmla="*/ 1743075 w 2828925"/>
              <a:gd name="connsiteY8" fmla="*/ 126206 h 854869"/>
              <a:gd name="connsiteX9" fmla="*/ 1743075 w 2828925"/>
              <a:gd name="connsiteY9" fmla="*/ 157163 h 854869"/>
              <a:gd name="connsiteX10" fmla="*/ 1590675 w 2828925"/>
              <a:gd name="connsiteY10" fmla="*/ 157163 h 854869"/>
              <a:gd name="connsiteX11" fmla="*/ 1590675 w 2828925"/>
              <a:gd name="connsiteY11" fmla="*/ 176213 h 854869"/>
              <a:gd name="connsiteX12" fmla="*/ 1547812 w 2828925"/>
              <a:gd name="connsiteY12" fmla="*/ 176213 h 854869"/>
              <a:gd name="connsiteX13" fmla="*/ 1547812 w 2828925"/>
              <a:gd name="connsiteY13" fmla="*/ 176213 h 854869"/>
              <a:gd name="connsiteX14" fmla="*/ 1547812 w 2828925"/>
              <a:gd name="connsiteY14" fmla="*/ 192881 h 854869"/>
              <a:gd name="connsiteX15" fmla="*/ 1519237 w 2828925"/>
              <a:gd name="connsiteY15" fmla="*/ 192881 h 854869"/>
              <a:gd name="connsiteX16" fmla="*/ 1519237 w 2828925"/>
              <a:gd name="connsiteY16" fmla="*/ 221456 h 854869"/>
              <a:gd name="connsiteX17" fmla="*/ 1331119 w 2828925"/>
              <a:gd name="connsiteY17" fmla="*/ 221456 h 854869"/>
              <a:gd name="connsiteX18" fmla="*/ 1331119 w 2828925"/>
              <a:gd name="connsiteY18" fmla="*/ 242888 h 854869"/>
              <a:gd name="connsiteX19" fmla="*/ 1226344 w 2828925"/>
              <a:gd name="connsiteY19" fmla="*/ 242888 h 854869"/>
              <a:gd name="connsiteX20" fmla="*/ 1226344 w 2828925"/>
              <a:gd name="connsiteY20" fmla="*/ 269081 h 854869"/>
              <a:gd name="connsiteX21" fmla="*/ 1216819 w 2828925"/>
              <a:gd name="connsiteY21" fmla="*/ 269081 h 854869"/>
              <a:gd name="connsiteX22" fmla="*/ 1216819 w 2828925"/>
              <a:gd name="connsiteY22" fmla="*/ 290513 h 854869"/>
              <a:gd name="connsiteX23" fmla="*/ 1207294 w 2828925"/>
              <a:gd name="connsiteY23" fmla="*/ 290513 h 854869"/>
              <a:gd name="connsiteX24" fmla="*/ 1207294 w 2828925"/>
              <a:gd name="connsiteY24" fmla="*/ 319088 h 854869"/>
              <a:gd name="connsiteX25" fmla="*/ 1100137 w 2828925"/>
              <a:gd name="connsiteY25" fmla="*/ 319088 h 854869"/>
              <a:gd name="connsiteX26" fmla="*/ 1100137 w 2828925"/>
              <a:gd name="connsiteY26" fmla="*/ 345281 h 854869"/>
              <a:gd name="connsiteX27" fmla="*/ 1057275 w 2828925"/>
              <a:gd name="connsiteY27" fmla="*/ 345281 h 854869"/>
              <a:gd name="connsiteX28" fmla="*/ 1057275 w 2828925"/>
              <a:gd name="connsiteY28" fmla="*/ 361950 h 854869"/>
              <a:gd name="connsiteX29" fmla="*/ 978694 w 2828925"/>
              <a:gd name="connsiteY29" fmla="*/ 361950 h 854869"/>
              <a:gd name="connsiteX30" fmla="*/ 978694 w 2828925"/>
              <a:gd name="connsiteY30" fmla="*/ 404813 h 854869"/>
              <a:gd name="connsiteX31" fmla="*/ 864394 w 2828925"/>
              <a:gd name="connsiteY31" fmla="*/ 404813 h 854869"/>
              <a:gd name="connsiteX32" fmla="*/ 864394 w 2828925"/>
              <a:gd name="connsiteY32" fmla="*/ 428625 h 854869"/>
              <a:gd name="connsiteX33" fmla="*/ 626269 w 2828925"/>
              <a:gd name="connsiteY33" fmla="*/ 428625 h 854869"/>
              <a:gd name="connsiteX34" fmla="*/ 626269 w 2828925"/>
              <a:gd name="connsiteY34" fmla="*/ 476250 h 854869"/>
              <a:gd name="connsiteX35" fmla="*/ 576262 w 2828925"/>
              <a:gd name="connsiteY35" fmla="*/ 476250 h 854869"/>
              <a:gd name="connsiteX36" fmla="*/ 576262 w 2828925"/>
              <a:gd name="connsiteY36" fmla="*/ 502444 h 854869"/>
              <a:gd name="connsiteX37" fmla="*/ 538162 w 2828925"/>
              <a:gd name="connsiteY37" fmla="*/ 502444 h 854869"/>
              <a:gd name="connsiteX38" fmla="*/ 538162 w 2828925"/>
              <a:gd name="connsiteY38" fmla="*/ 528638 h 854869"/>
              <a:gd name="connsiteX39" fmla="*/ 519112 w 2828925"/>
              <a:gd name="connsiteY39" fmla="*/ 547688 h 854869"/>
              <a:gd name="connsiteX40" fmla="*/ 492919 w 2828925"/>
              <a:gd name="connsiteY40" fmla="*/ 547688 h 854869"/>
              <a:gd name="connsiteX41" fmla="*/ 492919 w 2828925"/>
              <a:gd name="connsiteY41" fmla="*/ 585788 h 854869"/>
              <a:gd name="connsiteX42" fmla="*/ 438150 w 2828925"/>
              <a:gd name="connsiteY42" fmla="*/ 585788 h 854869"/>
              <a:gd name="connsiteX43" fmla="*/ 438150 w 2828925"/>
              <a:gd name="connsiteY43" fmla="*/ 600075 h 854869"/>
              <a:gd name="connsiteX44" fmla="*/ 402431 w 2828925"/>
              <a:gd name="connsiteY44" fmla="*/ 600075 h 854869"/>
              <a:gd name="connsiteX45" fmla="*/ 402431 w 2828925"/>
              <a:gd name="connsiteY45" fmla="*/ 619125 h 854869"/>
              <a:gd name="connsiteX46" fmla="*/ 354806 w 2828925"/>
              <a:gd name="connsiteY46" fmla="*/ 619125 h 854869"/>
              <a:gd name="connsiteX47" fmla="*/ 354806 w 2828925"/>
              <a:gd name="connsiteY47" fmla="*/ 666750 h 854869"/>
              <a:gd name="connsiteX48" fmla="*/ 280987 w 2828925"/>
              <a:gd name="connsiteY48" fmla="*/ 666750 h 854869"/>
              <a:gd name="connsiteX49" fmla="*/ 280987 w 2828925"/>
              <a:gd name="connsiteY49" fmla="*/ 697706 h 854869"/>
              <a:gd name="connsiteX50" fmla="*/ 252412 w 2828925"/>
              <a:gd name="connsiteY50" fmla="*/ 697706 h 854869"/>
              <a:gd name="connsiteX51" fmla="*/ 252412 w 2828925"/>
              <a:gd name="connsiteY51" fmla="*/ 728663 h 854869"/>
              <a:gd name="connsiteX52" fmla="*/ 233362 w 2828925"/>
              <a:gd name="connsiteY52" fmla="*/ 728663 h 854869"/>
              <a:gd name="connsiteX53" fmla="*/ 233362 w 2828925"/>
              <a:gd name="connsiteY53" fmla="*/ 738188 h 854869"/>
              <a:gd name="connsiteX54" fmla="*/ 219075 w 2828925"/>
              <a:gd name="connsiteY54" fmla="*/ 752475 h 854869"/>
              <a:gd name="connsiteX55" fmla="*/ 219075 w 2828925"/>
              <a:gd name="connsiteY55" fmla="*/ 764381 h 854869"/>
              <a:gd name="connsiteX56" fmla="*/ 169069 w 2828925"/>
              <a:gd name="connsiteY56" fmla="*/ 764381 h 854869"/>
              <a:gd name="connsiteX57" fmla="*/ 169069 w 2828925"/>
              <a:gd name="connsiteY57" fmla="*/ 792956 h 854869"/>
              <a:gd name="connsiteX58" fmla="*/ 130969 w 2828925"/>
              <a:gd name="connsiteY58" fmla="*/ 792956 h 854869"/>
              <a:gd name="connsiteX59" fmla="*/ 130969 w 2828925"/>
              <a:gd name="connsiteY59" fmla="*/ 835819 h 854869"/>
              <a:gd name="connsiteX60" fmla="*/ 100012 w 2828925"/>
              <a:gd name="connsiteY60" fmla="*/ 835819 h 854869"/>
              <a:gd name="connsiteX61" fmla="*/ 100012 w 2828925"/>
              <a:gd name="connsiteY61" fmla="*/ 854869 h 854869"/>
              <a:gd name="connsiteX62" fmla="*/ 0 w 2828925"/>
              <a:gd name="connsiteY62" fmla="*/ 854869 h 854869"/>
              <a:gd name="connsiteX0" fmla="*/ 2828925 w 2828925"/>
              <a:gd name="connsiteY0" fmla="*/ 0 h 854869"/>
              <a:gd name="connsiteX1" fmla="*/ 2826544 w 2828925"/>
              <a:gd name="connsiteY1" fmla="*/ 35718 h 854869"/>
              <a:gd name="connsiteX2" fmla="*/ 2693194 w 2828925"/>
              <a:gd name="connsiteY2" fmla="*/ 38100 h 854869"/>
              <a:gd name="connsiteX3" fmla="*/ 2690812 w 2828925"/>
              <a:gd name="connsiteY3" fmla="*/ 78581 h 854869"/>
              <a:gd name="connsiteX4" fmla="*/ 1988344 w 2828925"/>
              <a:gd name="connsiteY4" fmla="*/ 78581 h 854869"/>
              <a:gd name="connsiteX5" fmla="*/ 1988344 w 2828925"/>
              <a:gd name="connsiteY5" fmla="*/ 109538 h 854869"/>
              <a:gd name="connsiteX6" fmla="*/ 1931194 w 2828925"/>
              <a:gd name="connsiteY6" fmla="*/ 109538 h 854869"/>
              <a:gd name="connsiteX7" fmla="*/ 1931194 w 2828925"/>
              <a:gd name="connsiteY7" fmla="*/ 126206 h 854869"/>
              <a:gd name="connsiteX8" fmla="*/ 1743075 w 2828925"/>
              <a:gd name="connsiteY8" fmla="*/ 126206 h 854869"/>
              <a:gd name="connsiteX9" fmla="*/ 1743075 w 2828925"/>
              <a:gd name="connsiteY9" fmla="*/ 157163 h 854869"/>
              <a:gd name="connsiteX10" fmla="*/ 1590675 w 2828925"/>
              <a:gd name="connsiteY10" fmla="*/ 157163 h 854869"/>
              <a:gd name="connsiteX11" fmla="*/ 1590675 w 2828925"/>
              <a:gd name="connsiteY11" fmla="*/ 176213 h 854869"/>
              <a:gd name="connsiteX12" fmla="*/ 1547812 w 2828925"/>
              <a:gd name="connsiteY12" fmla="*/ 176213 h 854869"/>
              <a:gd name="connsiteX13" fmla="*/ 1547812 w 2828925"/>
              <a:gd name="connsiteY13" fmla="*/ 176213 h 854869"/>
              <a:gd name="connsiteX14" fmla="*/ 1547812 w 2828925"/>
              <a:gd name="connsiteY14" fmla="*/ 192881 h 854869"/>
              <a:gd name="connsiteX15" fmla="*/ 1519237 w 2828925"/>
              <a:gd name="connsiteY15" fmla="*/ 192881 h 854869"/>
              <a:gd name="connsiteX16" fmla="*/ 1519237 w 2828925"/>
              <a:gd name="connsiteY16" fmla="*/ 221456 h 854869"/>
              <a:gd name="connsiteX17" fmla="*/ 1331119 w 2828925"/>
              <a:gd name="connsiteY17" fmla="*/ 221456 h 854869"/>
              <a:gd name="connsiteX18" fmla="*/ 1331119 w 2828925"/>
              <a:gd name="connsiteY18" fmla="*/ 242888 h 854869"/>
              <a:gd name="connsiteX19" fmla="*/ 1226344 w 2828925"/>
              <a:gd name="connsiteY19" fmla="*/ 242888 h 854869"/>
              <a:gd name="connsiteX20" fmla="*/ 1226344 w 2828925"/>
              <a:gd name="connsiteY20" fmla="*/ 269081 h 854869"/>
              <a:gd name="connsiteX21" fmla="*/ 1216819 w 2828925"/>
              <a:gd name="connsiteY21" fmla="*/ 269081 h 854869"/>
              <a:gd name="connsiteX22" fmla="*/ 1216819 w 2828925"/>
              <a:gd name="connsiteY22" fmla="*/ 290513 h 854869"/>
              <a:gd name="connsiteX23" fmla="*/ 1207294 w 2828925"/>
              <a:gd name="connsiteY23" fmla="*/ 290513 h 854869"/>
              <a:gd name="connsiteX24" fmla="*/ 1207294 w 2828925"/>
              <a:gd name="connsiteY24" fmla="*/ 319088 h 854869"/>
              <a:gd name="connsiteX25" fmla="*/ 1100137 w 2828925"/>
              <a:gd name="connsiteY25" fmla="*/ 319088 h 854869"/>
              <a:gd name="connsiteX26" fmla="*/ 1100137 w 2828925"/>
              <a:gd name="connsiteY26" fmla="*/ 345281 h 854869"/>
              <a:gd name="connsiteX27" fmla="*/ 1057275 w 2828925"/>
              <a:gd name="connsiteY27" fmla="*/ 345281 h 854869"/>
              <a:gd name="connsiteX28" fmla="*/ 1057275 w 2828925"/>
              <a:gd name="connsiteY28" fmla="*/ 361950 h 854869"/>
              <a:gd name="connsiteX29" fmla="*/ 978694 w 2828925"/>
              <a:gd name="connsiteY29" fmla="*/ 361950 h 854869"/>
              <a:gd name="connsiteX30" fmla="*/ 978694 w 2828925"/>
              <a:gd name="connsiteY30" fmla="*/ 404813 h 854869"/>
              <a:gd name="connsiteX31" fmla="*/ 864394 w 2828925"/>
              <a:gd name="connsiteY31" fmla="*/ 404813 h 854869"/>
              <a:gd name="connsiteX32" fmla="*/ 864394 w 2828925"/>
              <a:gd name="connsiteY32" fmla="*/ 428625 h 854869"/>
              <a:gd name="connsiteX33" fmla="*/ 626269 w 2828925"/>
              <a:gd name="connsiteY33" fmla="*/ 428625 h 854869"/>
              <a:gd name="connsiteX34" fmla="*/ 626269 w 2828925"/>
              <a:gd name="connsiteY34" fmla="*/ 476250 h 854869"/>
              <a:gd name="connsiteX35" fmla="*/ 576262 w 2828925"/>
              <a:gd name="connsiteY35" fmla="*/ 476250 h 854869"/>
              <a:gd name="connsiteX36" fmla="*/ 576262 w 2828925"/>
              <a:gd name="connsiteY36" fmla="*/ 502444 h 854869"/>
              <a:gd name="connsiteX37" fmla="*/ 538162 w 2828925"/>
              <a:gd name="connsiteY37" fmla="*/ 502444 h 854869"/>
              <a:gd name="connsiteX38" fmla="*/ 538162 w 2828925"/>
              <a:gd name="connsiteY38" fmla="*/ 528638 h 854869"/>
              <a:gd name="connsiteX39" fmla="*/ 519112 w 2828925"/>
              <a:gd name="connsiteY39" fmla="*/ 547688 h 854869"/>
              <a:gd name="connsiteX40" fmla="*/ 492919 w 2828925"/>
              <a:gd name="connsiteY40" fmla="*/ 547688 h 854869"/>
              <a:gd name="connsiteX41" fmla="*/ 492919 w 2828925"/>
              <a:gd name="connsiteY41" fmla="*/ 585788 h 854869"/>
              <a:gd name="connsiteX42" fmla="*/ 438150 w 2828925"/>
              <a:gd name="connsiteY42" fmla="*/ 585788 h 854869"/>
              <a:gd name="connsiteX43" fmla="*/ 438150 w 2828925"/>
              <a:gd name="connsiteY43" fmla="*/ 600075 h 854869"/>
              <a:gd name="connsiteX44" fmla="*/ 402431 w 2828925"/>
              <a:gd name="connsiteY44" fmla="*/ 600075 h 854869"/>
              <a:gd name="connsiteX45" fmla="*/ 402431 w 2828925"/>
              <a:gd name="connsiteY45" fmla="*/ 619125 h 854869"/>
              <a:gd name="connsiteX46" fmla="*/ 354806 w 2828925"/>
              <a:gd name="connsiteY46" fmla="*/ 619125 h 854869"/>
              <a:gd name="connsiteX47" fmla="*/ 354806 w 2828925"/>
              <a:gd name="connsiteY47" fmla="*/ 666750 h 854869"/>
              <a:gd name="connsiteX48" fmla="*/ 280987 w 2828925"/>
              <a:gd name="connsiteY48" fmla="*/ 666750 h 854869"/>
              <a:gd name="connsiteX49" fmla="*/ 280987 w 2828925"/>
              <a:gd name="connsiteY49" fmla="*/ 697706 h 854869"/>
              <a:gd name="connsiteX50" fmla="*/ 252412 w 2828925"/>
              <a:gd name="connsiteY50" fmla="*/ 697706 h 854869"/>
              <a:gd name="connsiteX51" fmla="*/ 252412 w 2828925"/>
              <a:gd name="connsiteY51" fmla="*/ 728663 h 854869"/>
              <a:gd name="connsiteX52" fmla="*/ 233362 w 2828925"/>
              <a:gd name="connsiteY52" fmla="*/ 728663 h 854869"/>
              <a:gd name="connsiteX53" fmla="*/ 233362 w 2828925"/>
              <a:gd name="connsiteY53" fmla="*/ 738188 h 854869"/>
              <a:gd name="connsiteX54" fmla="*/ 219075 w 2828925"/>
              <a:gd name="connsiteY54" fmla="*/ 752475 h 854869"/>
              <a:gd name="connsiteX55" fmla="*/ 219075 w 2828925"/>
              <a:gd name="connsiteY55" fmla="*/ 764381 h 854869"/>
              <a:gd name="connsiteX56" fmla="*/ 169069 w 2828925"/>
              <a:gd name="connsiteY56" fmla="*/ 764381 h 854869"/>
              <a:gd name="connsiteX57" fmla="*/ 169069 w 2828925"/>
              <a:gd name="connsiteY57" fmla="*/ 792956 h 854869"/>
              <a:gd name="connsiteX58" fmla="*/ 130969 w 2828925"/>
              <a:gd name="connsiteY58" fmla="*/ 792956 h 854869"/>
              <a:gd name="connsiteX59" fmla="*/ 130969 w 2828925"/>
              <a:gd name="connsiteY59" fmla="*/ 835819 h 854869"/>
              <a:gd name="connsiteX60" fmla="*/ 100012 w 2828925"/>
              <a:gd name="connsiteY60" fmla="*/ 835819 h 854869"/>
              <a:gd name="connsiteX61" fmla="*/ 100012 w 2828925"/>
              <a:gd name="connsiteY61" fmla="*/ 854869 h 854869"/>
              <a:gd name="connsiteX62" fmla="*/ 0 w 2828925"/>
              <a:gd name="connsiteY62" fmla="*/ 854869 h 854869"/>
              <a:gd name="connsiteX0" fmla="*/ 2828925 w 2828925"/>
              <a:gd name="connsiteY0" fmla="*/ 0 h 854869"/>
              <a:gd name="connsiteX1" fmla="*/ 2826544 w 2828925"/>
              <a:gd name="connsiteY1" fmla="*/ 40481 h 854869"/>
              <a:gd name="connsiteX2" fmla="*/ 2693194 w 2828925"/>
              <a:gd name="connsiteY2" fmla="*/ 38100 h 854869"/>
              <a:gd name="connsiteX3" fmla="*/ 2690812 w 2828925"/>
              <a:gd name="connsiteY3" fmla="*/ 78581 h 854869"/>
              <a:gd name="connsiteX4" fmla="*/ 1988344 w 2828925"/>
              <a:gd name="connsiteY4" fmla="*/ 78581 h 854869"/>
              <a:gd name="connsiteX5" fmla="*/ 1988344 w 2828925"/>
              <a:gd name="connsiteY5" fmla="*/ 109538 h 854869"/>
              <a:gd name="connsiteX6" fmla="*/ 1931194 w 2828925"/>
              <a:gd name="connsiteY6" fmla="*/ 109538 h 854869"/>
              <a:gd name="connsiteX7" fmla="*/ 1931194 w 2828925"/>
              <a:gd name="connsiteY7" fmla="*/ 126206 h 854869"/>
              <a:gd name="connsiteX8" fmla="*/ 1743075 w 2828925"/>
              <a:gd name="connsiteY8" fmla="*/ 126206 h 854869"/>
              <a:gd name="connsiteX9" fmla="*/ 1743075 w 2828925"/>
              <a:gd name="connsiteY9" fmla="*/ 157163 h 854869"/>
              <a:gd name="connsiteX10" fmla="*/ 1590675 w 2828925"/>
              <a:gd name="connsiteY10" fmla="*/ 157163 h 854869"/>
              <a:gd name="connsiteX11" fmla="*/ 1590675 w 2828925"/>
              <a:gd name="connsiteY11" fmla="*/ 176213 h 854869"/>
              <a:gd name="connsiteX12" fmla="*/ 1547812 w 2828925"/>
              <a:gd name="connsiteY12" fmla="*/ 176213 h 854869"/>
              <a:gd name="connsiteX13" fmla="*/ 1547812 w 2828925"/>
              <a:gd name="connsiteY13" fmla="*/ 176213 h 854869"/>
              <a:gd name="connsiteX14" fmla="*/ 1547812 w 2828925"/>
              <a:gd name="connsiteY14" fmla="*/ 192881 h 854869"/>
              <a:gd name="connsiteX15" fmla="*/ 1519237 w 2828925"/>
              <a:gd name="connsiteY15" fmla="*/ 192881 h 854869"/>
              <a:gd name="connsiteX16" fmla="*/ 1519237 w 2828925"/>
              <a:gd name="connsiteY16" fmla="*/ 221456 h 854869"/>
              <a:gd name="connsiteX17" fmla="*/ 1331119 w 2828925"/>
              <a:gd name="connsiteY17" fmla="*/ 221456 h 854869"/>
              <a:gd name="connsiteX18" fmla="*/ 1331119 w 2828925"/>
              <a:gd name="connsiteY18" fmla="*/ 242888 h 854869"/>
              <a:gd name="connsiteX19" fmla="*/ 1226344 w 2828925"/>
              <a:gd name="connsiteY19" fmla="*/ 242888 h 854869"/>
              <a:gd name="connsiteX20" fmla="*/ 1226344 w 2828925"/>
              <a:gd name="connsiteY20" fmla="*/ 269081 h 854869"/>
              <a:gd name="connsiteX21" fmla="*/ 1216819 w 2828925"/>
              <a:gd name="connsiteY21" fmla="*/ 269081 h 854869"/>
              <a:gd name="connsiteX22" fmla="*/ 1216819 w 2828925"/>
              <a:gd name="connsiteY22" fmla="*/ 290513 h 854869"/>
              <a:gd name="connsiteX23" fmla="*/ 1207294 w 2828925"/>
              <a:gd name="connsiteY23" fmla="*/ 290513 h 854869"/>
              <a:gd name="connsiteX24" fmla="*/ 1207294 w 2828925"/>
              <a:gd name="connsiteY24" fmla="*/ 319088 h 854869"/>
              <a:gd name="connsiteX25" fmla="*/ 1100137 w 2828925"/>
              <a:gd name="connsiteY25" fmla="*/ 319088 h 854869"/>
              <a:gd name="connsiteX26" fmla="*/ 1100137 w 2828925"/>
              <a:gd name="connsiteY26" fmla="*/ 345281 h 854869"/>
              <a:gd name="connsiteX27" fmla="*/ 1057275 w 2828925"/>
              <a:gd name="connsiteY27" fmla="*/ 345281 h 854869"/>
              <a:gd name="connsiteX28" fmla="*/ 1057275 w 2828925"/>
              <a:gd name="connsiteY28" fmla="*/ 361950 h 854869"/>
              <a:gd name="connsiteX29" fmla="*/ 978694 w 2828925"/>
              <a:gd name="connsiteY29" fmla="*/ 361950 h 854869"/>
              <a:gd name="connsiteX30" fmla="*/ 978694 w 2828925"/>
              <a:gd name="connsiteY30" fmla="*/ 404813 h 854869"/>
              <a:gd name="connsiteX31" fmla="*/ 864394 w 2828925"/>
              <a:gd name="connsiteY31" fmla="*/ 404813 h 854869"/>
              <a:gd name="connsiteX32" fmla="*/ 864394 w 2828925"/>
              <a:gd name="connsiteY32" fmla="*/ 428625 h 854869"/>
              <a:gd name="connsiteX33" fmla="*/ 626269 w 2828925"/>
              <a:gd name="connsiteY33" fmla="*/ 428625 h 854869"/>
              <a:gd name="connsiteX34" fmla="*/ 626269 w 2828925"/>
              <a:gd name="connsiteY34" fmla="*/ 476250 h 854869"/>
              <a:gd name="connsiteX35" fmla="*/ 576262 w 2828925"/>
              <a:gd name="connsiteY35" fmla="*/ 476250 h 854869"/>
              <a:gd name="connsiteX36" fmla="*/ 576262 w 2828925"/>
              <a:gd name="connsiteY36" fmla="*/ 502444 h 854869"/>
              <a:gd name="connsiteX37" fmla="*/ 538162 w 2828925"/>
              <a:gd name="connsiteY37" fmla="*/ 502444 h 854869"/>
              <a:gd name="connsiteX38" fmla="*/ 538162 w 2828925"/>
              <a:gd name="connsiteY38" fmla="*/ 528638 h 854869"/>
              <a:gd name="connsiteX39" fmla="*/ 519112 w 2828925"/>
              <a:gd name="connsiteY39" fmla="*/ 547688 h 854869"/>
              <a:gd name="connsiteX40" fmla="*/ 492919 w 2828925"/>
              <a:gd name="connsiteY40" fmla="*/ 547688 h 854869"/>
              <a:gd name="connsiteX41" fmla="*/ 492919 w 2828925"/>
              <a:gd name="connsiteY41" fmla="*/ 585788 h 854869"/>
              <a:gd name="connsiteX42" fmla="*/ 438150 w 2828925"/>
              <a:gd name="connsiteY42" fmla="*/ 585788 h 854869"/>
              <a:gd name="connsiteX43" fmla="*/ 438150 w 2828925"/>
              <a:gd name="connsiteY43" fmla="*/ 600075 h 854869"/>
              <a:gd name="connsiteX44" fmla="*/ 402431 w 2828925"/>
              <a:gd name="connsiteY44" fmla="*/ 600075 h 854869"/>
              <a:gd name="connsiteX45" fmla="*/ 402431 w 2828925"/>
              <a:gd name="connsiteY45" fmla="*/ 619125 h 854869"/>
              <a:gd name="connsiteX46" fmla="*/ 354806 w 2828925"/>
              <a:gd name="connsiteY46" fmla="*/ 619125 h 854869"/>
              <a:gd name="connsiteX47" fmla="*/ 354806 w 2828925"/>
              <a:gd name="connsiteY47" fmla="*/ 666750 h 854869"/>
              <a:gd name="connsiteX48" fmla="*/ 280987 w 2828925"/>
              <a:gd name="connsiteY48" fmla="*/ 666750 h 854869"/>
              <a:gd name="connsiteX49" fmla="*/ 280987 w 2828925"/>
              <a:gd name="connsiteY49" fmla="*/ 697706 h 854869"/>
              <a:gd name="connsiteX50" fmla="*/ 252412 w 2828925"/>
              <a:gd name="connsiteY50" fmla="*/ 697706 h 854869"/>
              <a:gd name="connsiteX51" fmla="*/ 252412 w 2828925"/>
              <a:gd name="connsiteY51" fmla="*/ 728663 h 854869"/>
              <a:gd name="connsiteX52" fmla="*/ 233362 w 2828925"/>
              <a:gd name="connsiteY52" fmla="*/ 728663 h 854869"/>
              <a:gd name="connsiteX53" fmla="*/ 233362 w 2828925"/>
              <a:gd name="connsiteY53" fmla="*/ 738188 h 854869"/>
              <a:gd name="connsiteX54" fmla="*/ 219075 w 2828925"/>
              <a:gd name="connsiteY54" fmla="*/ 752475 h 854869"/>
              <a:gd name="connsiteX55" fmla="*/ 219075 w 2828925"/>
              <a:gd name="connsiteY55" fmla="*/ 764381 h 854869"/>
              <a:gd name="connsiteX56" fmla="*/ 169069 w 2828925"/>
              <a:gd name="connsiteY56" fmla="*/ 764381 h 854869"/>
              <a:gd name="connsiteX57" fmla="*/ 169069 w 2828925"/>
              <a:gd name="connsiteY57" fmla="*/ 792956 h 854869"/>
              <a:gd name="connsiteX58" fmla="*/ 130969 w 2828925"/>
              <a:gd name="connsiteY58" fmla="*/ 792956 h 854869"/>
              <a:gd name="connsiteX59" fmla="*/ 130969 w 2828925"/>
              <a:gd name="connsiteY59" fmla="*/ 835819 h 854869"/>
              <a:gd name="connsiteX60" fmla="*/ 100012 w 2828925"/>
              <a:gd name="connsiteY60" fmla="*/ 835819 h 854869"/>
              <a:gd name="connsiteX61" fmla="*/ 100012 w 2828925"/>
              <a:gd name="connsiteY61" fmla="*/ 854869 h 854869"/>
              <a:gd name="connsiteX62" fmla="*/ 0 w 2828925"/>
              <a:gd name="connsiteY62" fmla="*/ 854869 h 854869"/>
              <a:gd name="connsiteX0" fmla="*/ 2828925 w 2828925"/>
              <a:gd name="connsiteY0" fmla="*/ 0 h 854869"/>
              <a:gd name="connsiteX1" fmla="*/ 2824162 w 2828925"/>
              <a:gd name="connsiteY1" fmla="*/ 35719 h 854869"/>
              <a:gd name="connsiteX2" fmla="*/ 2693194 w 2828925"/>
              <a:gd name="connsiteY2" fmla="*/ 38100 h 854869"/>
              <a:gd name="connsiteX3" fmla="*/ 2690812 w 2828925"/>
              <a:gd name="connsiteY3" fmla="*/ 78581 h 854869"/>
              <a:gd name="connsiteX4" fmla="*/ 1988344 w 2828925"/>
              <a:gd name="connsiteY4" fmla="*/ 78581 h 854869"/>
              <a:gd name="connsiteX5" fmla="*/ 1988344 w 2828925"/>
              <a:gd name="connsiteY5" fmla="*/ 109538 h 854869"/>
              <a:gd name="connsiteX6" fmla="*/ 1931194 w 2828925"/>
              <a:gd name="connsiteY6" fmla="*/ 109538 h 854869"/>
              <a:gd name="connsiteX7" fmla="*/ 1931194 w 2828925"/>
              <a:gd name="connsiteY7" fmla="*/ 126206 h 854869"/>
              <a:gd name="connsiteX8" fmla="*/ 1743075 w 2828925"/>
              <a:gd name="connsiteY8" fmla="*/ 126206 h 854869"/>
              <a:gd name="connsiteX9" fmla="*/ 1743075 w 2828925"/>
              <a:gd name="connsiteY9" fmla="*/ 157163 h 854869"/>
              <a:gd name="connsiteX10" fmla="*/ 1590675 w 2828925"/>
              <a:gd name="connsiteY10" fmla="*/ 157163 h 854869"/>
              <a:gd name="connsiteX11" fmla="*/ 1590675 w 2828925"/>
              <a:gd name="connsiteY11" fmla="*/ 176213 h 854869"/>
              <a:gd name="connsiteX12" fmla="*/ 1547812 w 2828925"/>
              <a:gd name="connsiteY12" fmla="*/ 176213 h 854869"/>
              <a:gd name="connsiteX13" fmla="*/ 1547812 w 2828925"/>
              <a:gd name="connsiteY13" fmla="*/ 176213 h 854869"/>
              <a:gd name="connsiteX14" fmla="*/ 1547812 w 2828925"/>
              <a:gd name="connsiteY14" fmla="*/ 192881 h 854869"/>
              <a:gd name="connsiteX15" fmla="*/ 1519237 w 2828925"/>
              <a:gd name="connsiteY15" fmla="*/ 192881 h 854869"/>
              <a:gd name="connsiteX16" fmla="*/ 1519237 w 2828925"/>
              <a:gd name="connsiteY16" fmla="*/ 221456 h 854869"/>
              <a:gd name="connsiteX17" fmla="*/ 1331119 w 2828925"/>
              <a:gd name="connsiteY17" fmla="*/ 221456 h 854869"/>
              <a:gd name="connsiteX18" fmla="*/ 1331119 w 2828925"/>
              <a:gd name="connsiteY18" fmla="*/ 242888 h 854869"/>
              <a:gd name="connsiteX19" fmla="*/ 1226344 w 2828925"/>
              <a:gd name="connsiteY19" fmla="*/ 242888 h 854869"/>
              <a:gd name="connsiteX20" fmla="*/ 1226344 w 2828925"/>
              <a:gd name="connsiteY20" fmla="*/ 269081 h 854869"/>
              <a:gd name="connsiteX21" fmla="*/ 1216819 w 2828925"/>
              <a:gd name="connsiteY21" fmla="*/ 269081 h 854869"/>
              <a:gd name="connsiteX22" fmla="*/ 1216819 w 2828925"/>
              <a:gd name="connsiteY22" fmla="*/ 290513 h 854869"/>
              <a:gd name="connsiteX23" fmla="*/ 1207294 w 2828925"/>
              <a:gd name="connsiteY23" fmla="*/ 290513 h 854869"/>
              <a:gd name="connsiteX24" fmla="*/ 1207294 w 2828925"/>
              <a:gd name="connsiteY24" fmla="*/ 319088 h 854869"/>
              <a:gd name="connsiteX25" fmla="*/ 1100137 w 2828925"/>
              <a:gd name="connsiteY25" fmla="*/ 319088 h 854869"/>
              <a:gd name="connsiteX26" fmla="*/ 1100137 w 2828925"/>
              <a:gd name="connsiteY26" fmla="*/ 345281 h 854869"/>
              <a:gd name="connsiteX27" fmla="*/ 1057275 w 2828925"/>
              <a:gd name="connsiteY27" fmla="*/ 345281 h 854869"/>
              <a:gd name="connsiteX28" fmla="*/ 1057275 w 2828925"/>
              <a:gd name="connsiteY28" fmla="*/ 361950 h 854869"/>
              <a:gd name="connsiteX29" fmla="*/ 978694 w 2828925"/>
              <a:gd name="connsiteY29" fmla="*/ 361950 h 854869"/>
              <a:gd name="connsiteX30" fmla="*/ 978694 w 2828925"/>
              <a:gd name="connsiteY30" fmla="*/ 404813 h 854869"/>
              <a:gd name="connsiteX31" fmla="*/ 864394 w 2828925"/>
              <a:gd name="connsiteY31" fmla="*/ 404813 h 854869"/>
              <a:gd name="connsiteX32" fmla="*/ 864394 w 2828925"/>
              <a:gd name="connsiteY32" fmla="*/ 428625 h 854869"/>
              <a:gd name="connsiteX33" fmla="*/ 626269 w 2828925"/>
              <a:gd name="connsiteY33" fmla="*/ 428625 h 854869"/>
              <a:gd name="connsiteX34" fmla="*/ 626269 w 2828925"/>
              <a:gd name="connsiteY34" fmla="*/ 476250 h 854869"/>
              <a:gd name="connsiteX35" fmla="*/ 576262 w 2828925"/>
              <a:gd name="connsiteY35" fmla="*/ 476250 h 854869"/>
              <a:gd name="connsiteX36" fmla="*/ 576262 w 2828925"/>
              <a:gd name="connsiteY36" fmla="*/ 502444 h 854869"/>
              <a:gd name="connsiteX37" fmla="*/ 538162 w 2828925"/>
              <a:gd name="connsiteY37" fmla="*/ 502444 h 854869"/>
              <a:gd name="connsiteX38" fmla="*/ 538162 w 2828925"/>
              <a:gd name="connsiteY38" fmla="*/ 528638 h 854869"/>
              <a:gd name="connsiteX39" fmla="*/ 519112 w 2828925"/>
              <a:gd name="connsiteY39" fmla="*/ 547688 h 854869"/>
              <a:gd name="connsiteX40" fmla="*/ 492919 w 2828925"/>
              <a:gd name="connsiteY40" fmla="*/ 547688 h 854869"/>
              <a:gd name="connsiteX41" fmla="*/ 492919 w 2828925"/>
              <a:gd name="connsiteY41" fmla="*/ 585788 h 854869"/>
              <a:gd name="connsiteX42" fmla="*/ 438150 w 2828925"/>
              <a:gd name="connsiteY42" fmla="*/ 585788 h 854869"/>
              <a:gd name="connsiteX43" fmla="*/ 438150 w 2828925"/>
              <a:gd name="connsiteY43" fmla="*/ 600075 h 854869"/>
              <a:gd name="connsiteX44" fmla="*/ 402431 w 2828925"/>
              <a:gd name="connsiteY44" fmla="*/ 600075 h 854869"/>
              <a:gd name="connsiteX45" fmla="*/ 402431 w 2828925"/>
              <a:gd name="connsiteY45" fmla="*/ 619125 h 854869"/>
              <a:gd name="connsiteX46" fmla="*/ 354806 w 2828925"/>
              <a:gd name="connsiteY46" fmla="*/ 619125 h 854869"/>
              <a:gd name="connsiteX47" fmla="*/ 354806 w 2828925"/>
              <a:gd name="connsiteY47" fmla="*/ 666750 h 854869"/>
              <a:gd name="connsiteX48" fmla="*/ 280987 w 2828925"/>
              <a:gd name="connsiteY48" fmla="*/ 666750 h 854869"/>
              <a:gd name="connsiteX49" fmla="*/ 280987 w 2828925"/>
              <a:gd name="connsiteY49" fmla="*/ 697706 h 854869"/>
              <a:gd name="connsiteX50" fmla="*/ 252412 w 2828925"/>
              <a:gd name="connsiteY50" fmla="*/ 697706 h 854869"/>
              <a:gd name="connsiteX51" fmla="*/ 252412 w 2828925"/>
              <a:gd name="connsiteY51" fmla="*/ 728663 h 854869"/>
              <a:gd name="connsiteX52" fmla="*/ 233362 w 2828925"/>
              <a:gd name="connsiteY52" fmla="*/ 728663 h 854869"/>
              <a:gd name="connsiteX53" fmla="*/ 233362 w 2828925"/>
              <a:gd name="connsiteY53" fmla="*/ 738188 h 854869"/>
              <a:gd name="connsiteX54" fmla="*/ 219075 w 2828925"/>
              <a:gd name="connsiteY54" fmla="*/ 752475 h 854869"/>
              <a:gd name="connsiteX55" fmla="*/ 219075 w 2828925"/>
              <a:gd name="connsiteY55" fmla="*/ 764381 h 854869"/>
              <a:gd name="connsiteX56" fmla="*/ 169069 w 2828925"/>
              <a:gd name="connsiteY56" fmla="*/ 764381 h 854869"/>
              <a:gd name="connsiteX57" fmla="*/ 169069 w 2828925"/>
              <a:gd name="connsiteY57" fmla="*/ 792956 h 854869"/>
              <a:gd name="connsiteX58" fmla="*/ 130969 w 2828925"/>
              <a:gd name="connsiteY58" fmla="*/ 792956 h 854869"/>
              <a:gd name="connsiteX59" fmla="*/ 130969 w 2828925"/>
              <a:gd name="connsiteY59" fmla="*/ 835819 h 854869"/>
              <a:gd name="connsiteX60" fmla="*/ 100012 w 2828925"/>
              <a:gd name="connsiteY60" fmla="*/ 835819 h 854869"/>
              <a:gd name="connsiteX61" fmla="*/ 100012 w 2828925"/>
              <a:gd name="connsiteY61" fmla="*/ 854869 h 854869"/>
              <a:gd name="connsiteX62" fmla="*/ 0 w 2828925"/>
              <a:gd name="connsiteY62" fmla="*/ 854869 h 854869"/>
              <a:gd name="connsiteX0" fmla="*/ 2828925 w 2828925"/>
              <a:gd name="connsiteY0" fmla="*/ 0 h 854869"/>
              <a:gd name="connsiteX1" fmla="*/ 2826543 w 2828925"/>
              <a:gd name="connsiteY1" fmla="*/ 40482 h 854869"/>
              <a:gd name="connsiteX2" fmla="*/ 2693194 w 2828925"/>
              <a:gd name="connsiteY2" fmla="*/ 38100 h 854869"/>
              <a:gd name="connsiteX3" fmla="*/ 2690812 w 2828925"/>
              <a:gd name="connsiteY3" fmla="*/ 78581 h 854869"/>
              <a:gd name="connsiteX4" fmla="*/ 1988344 w 2828925"/>
              <a:gd name="connsiteY4" fmla="*/ 78581 h 854869"/>
              <a:gd name="connsiteX5" fmla="*/ 1988344 w 2828925"/>
              <a:gd name="connsiteY5" fmla="*/ 109538 h 854869"/>
              <a:gd name="connsiteX6" fmla="*/ 1931194 w 2828925"/>
              <a:gd name="connsiteY6" fmla="*/ 109538 h 854869"/>
              <a:gd name="connsiteX7" fmla="*/ 1931194 w 2828925"/>
              <a:gd name="connsiteY7" fmla="*/ 126206 h 854869"/>
              <a:gd name="connsiteX8" fmla="*/ 1743075 w 2828925"/>
              <a:gd name="connsiteY8" fmla="*/ 126206 h 854869"/>
              <a:gd name="connsiteX9" fmla="*/ 1743075 w 2828925"/>
              <a:gd name="connsiteY9" fmla="*/ 157163 h 854869"/>
              <a:gd name="connsiteX10" fmla="*/ 1590675 w 2828925"/>
              <a:gd name="connsiteY10" fmla="*/ 157163 h 854869"/>
              <a:gd name="connsiteX11" fmla="*/ 1590675 w 2828925"/>
              <a:gd name="connsiteY11" fmla="*/ 176213 h 854869"/>
              <a:gd name="connsiteX12" fmla="*/ 1547812 w 2828925"/>
              <a:gd name="connsiteY12" fmla="*/ 176213 h 854869"/>
              <a:gd name="connsiteX13" fmla="*/ 1547812 w 2828925"/>
              <a:gd name="connsiteY13" fmla="*/ 176213 h 854869"/>
              <a:gd name="connsiteX14" fmla="*/ 1547812 w 2828925"/>
              <a:gd name="connsiteY14" fmla="*/ 192881 h 854869"/>
              <a:gd name="connsiteX15" fmla="*/ 1519237 w 2828925"/>
              <a:gd name="connsiteY15" fmla="*/ 192881 h 854869"/>
              <a:gd name="connsiteX16" fmla="*/ 1519237 w 2828925"/>
              <a:gd name="connsiteY16" fmla="*/ 221456 h 854869"/>
              <a:gd name="connsiteX17" fmla="*/ 1331119 w 2828925"/>
              <a:gd name="connsiteY17" fmla="*/ 221456 h 854869"/>
              <a:gd name="connsiteX18" fmla="*/ 1331119 w 2828925"/>
              <a:gd name="connsiteY18" fmla="*/ 242888 h 854869"/>
              <a:gd name="connsiteX19" fmla="*/ 1226344 w 2828925"/>
              <a:gd name="connsiteY19" fmla="*/ 242888 h 854869"/>
              <a:gd name="connsiteX20" fmla="*/ 1226344 w 2828925"/>
              <a:gd name="connsiteY20" fmla="*/ 269081 h 854869"/>
              <a:gd name="connsiteX21" fmla="*/ 1216819 w 2828925"/>
              <a:gd name="connsiteY21" fmla="*/ 269081 h 854869"/>
              <a:gd name="connsiteX22" fmla="*/ 1216819 w 2828925"/>
              <a:gd name="connsiteY22" fmla="*/ 290513 h 854869"/>
              <a:gd name="connsiteX23" fmla="*/ 1207294 w 2828925"/>
              <a:gd name="connsiteY23" fmla="*/ 290513 h 854869"/>
              <a:gd name="connsiteX24" fmla="*/ 1207294 w 2828925"/>
              <a:gd name="connsiteY24" fmla="*/ 319088 h 854869"/>
              <a:gd name="connsiteX25" fmla="*/ 1100137 w 2828925"/>
              <a:gd name="connsiteY25" fmla="*/ 319088 h 854869"/>
              <a:gd name="connsiteX26" fmla="*/ 1100137 w 2828925"/>
              <a:gd name="connsiteY26" fmla="*/ 345281 h 854869"/>
              <a:gd name="connsiteX27" fmla="*/ 1057275 w 2828925"/>
              <a:gd name="connsiteY27" fmla="*/ 345281 h 854869"/>
              <a:gd name="connsiteX28" fmla="*/ 1057275 w 2828925"/>
              <a:gd name="connsiteY28" fmla="*/ 361950 h 854869"/>
              <a:gd name="connsiteX29" fmla="*/ 978694 w 2828925"/>
              <a:gd name="connsiteY29" fmla="*/ 361950 h 854869"/>
              <a:gd name="connsiteX30" fmla="*/ 978694 w 2828925"/>
              <a:gd name="connsiteY30" fmla="*/ 404813 h 854869"/>
              <a:gd name="connsiteX31" fmla="*/ 864394 w 2828925"/>
              <a:gd name="connsiteY31" fmla="*/ 404813 h 854869"/>
              <a:gd name="connsiteX32" fmla="*/ 864394 w 2828925"/>
              <a:gd name="connsiteY32" fmla="*/ 428625 h 854869"/>
              <a:gd name="connsiteX33" fmla="*/ 626269 w 2828925"/>
              <a:gd name="connsiteY33" fmla="*/ 428625 h 854869"/>
              <a:gd name="connsiteX34" fmla="*/ 626269 w 2828925"/>
              <a:gd name="connsiteY34" fmla="*/ 476250 h 854869"/>
              <a:gd name="connsiteX35" fmla="*/ 576262 w 2828925"/>
              <a:gd name="connsiteY35" fmla="*/ 476250 h 854869"/>
              <a:gd name="connsiteX36" fmla="*/ 576262 w 2828925"/>
              <a:gd name="connsiteY36" fmla="*/ 502444 h 854869"/>
              <a:gd name="connsiteX37" fmla="*/ 538162 w 2828925"/>
              <a:gd name="connsiteY37" fmla="*/ 502444 h 854869"/>
              <a:gd name="connsiteX38" fmla="*/ 538162 w 2828925"/>
              <a:gd name="connsiteY38" fmla="*/ 528638 h 854869"/>
              <a:gd name="connsiteX39" fmla="*/ 519112 w 2828925"/>
              <a:gd name="connsiteY39" fmla="*/ 547688 h 854869"/>
              <a:gd name="connsiteX40" fmla="*/ 492919 w 2828925"/>
              <a:gd name="connsiteY40" fmla="*/ 547688 h 854869"/>
              <a:gd name="connsiteX41" fmla="*/ 492919 w 2828925"/>
              <a:gd name="connsiteY41" fmla="*/ 585788 h 854869"/>
              <a:gd name="connsiteX42" fmla="*/ 438150 w 2828925"/>
              <a:gd name="connsiteY42" fmla="*/ 585788 h 854869"/>
              <a:gd name="connsiteX43" fmla="*/ 438150 w 2828925"/>
              <a:gd name="connsiteY43" fmla="*/ 600075 h 854869"/>
              <a:gd name="connsiteX44" fmla="*/ 402431 w 2828925"/>
              <a:gd name="connsiteY44" fmla="*/ 600075 h 854869"/>
              <a:gd name="connsiteX45" fmla="*/ 402431 w 2828925"/>
              <a:gd name="connsiteY45" fmla="*/ 619125 h 854869"/>
              <a:gd name="connsiteX46" fmla="*/ 354806 w 2828925"/>
              <a:gd name="connsiteY46" fmla="*/ 619125 h 854869"/>
              <a:gd name="connsiteX47" fmla="*/ 354806 w 2828925"/>
              <a:gd name="connsiteY47" fmla="*/ 666750 h 854869"/>
              <a:gd name="connsiteX48" fmla="*/ 280987 w 2828925"/>
              <a:gd name="connsiteY48" fmla="*/ 666750 h 854869"/>
              <a:gd name="connsiteX49" fmla="*/ 280987 w 2828925"/>
              <a:gd name="connsiteY49" fmla="*/ 697706 h 854869"/>
              <a:gd name="connsiteX50" fmla="*/ 252412 w 2828925"/>
              <a:gd name="connsiteY50" fmla="*/ 697706 h 854869"/>
              <a:gd name="connsiteX51" fmla="*/ 252412 w 2828925"/>
              <a:gd name="connsiteY51" fmla="*/ 728663 h 854869"/>
              <a:gd name="connsiteX52" fmla="*/ 233362 w 2828925"/>
              <a:gd name="connsiteY52" fmla="*/ 728663 h 854869"/>
              <a:gd name="connsiteX53" fmla="*/ 233362 w 2828925"/>
              <a:gd name="connsiteY53" fmla="*/ 738188 h 854869"/>
              <a:gd name="connsiteX54" fmla="*/ 219075 w 2828925"/>
              <a:gd name="connsiteY54" fmla="*/ 752475 h 854869"/>
              <a:gd name="connsiteX55" fmla="*/ 219075 w 2828925"/>
              <a:gd name="connsiteY55" fmla="*/ 764381 h 854869"/>
              <a:gd name="connsiteX56" fmla="*/ 169069 w 2828925"/>
              <a:gd name="connsiteY56" fmla="*/ 764381 h 854869"/>
              <a:gd name="connsiteX57" fmla="*/ 169069 w 2828925"/>
              <a:gd name="connsiteY57" fmla="*/ 792956 h 854869"/>
              <a:gd name="connsiteX58" fmla="*/ 130969 w 2828925"/>
              <a:gd name="connsiteY58" fmla="*/ 792956 h 854869"/>
              <a:gd name="connsiteX59" fmla="*/ 130969 w 2828925"/>
              <a:gd name="connsiteY59" fmla="*/ 835819 h 854869"/>
              <a:gd name="connsiteX60" fmla="*/ 100012 w 2828925"/>
              <a:gd name="connsiteY60" fmla="*/ 835819 h 854869"/>
              <a:gd name="connsiteX61" fmla="*/ 100012 w 2828925"/>
              <a:gd name="connsiteY61" fmla="*/ 854869 h 854869"/>
              <a:gd name="connsiteX62" fmla="*/ 0 w 2828925"/>
              <a:gd name="connsiteY62" fmla="*/ 854869 h 854869"/>
              <a:gd name="connsiteX0" fmla="*/ 2828925 w 2828925"/>
              <a:gd name="connsiteY0" fmla="*/ 0 h 854869"/>
              <a:gd name="connsiteX1" fmla="*/ 2826543 w 2828925"/>
              <a:gd name="connsiteY1" fmla="*/ 40482 h 854869"/>
              <a:gd name="connsiteX2" fmla="*/ 2693194 w 2828925"/>
              <a:gd name="connsiteY2" fmla="*/ 38100 h 854869"/>
              <a:gd name="connsiteX3" fmla="*/ 2690812 w 2828925"/>
              <a:gd name="connsiteY3" fmla="*/ 78581 h 854869"/>
              <a:gd name="connsiteX4" fmla="*/ 1988344 w 2828925"/>
              <a:gd name="connsiteY4" fmla="*/ 78581 h 854869"/>
              <a:gd name="connsiteX5" fmla="*/ 1988344 w 2828925"/>
              <a:gd name="connsiteY5" fmla="*/ 109538 h 854869"/>
              <a:gd name="connsiteX6" fmla="*/ 1931194 w 2828925"/>
              <a:gd name="connsiteY6" fmla="*/ 109538 h 854869"/>
              <a:gd name="connsiteX7" fmla="*/ 1931194 w 2828925"/>
              <a:gd name="connsiteY7" fmla="*/ 126206 h 854869"/>
              <a:gd name="connsiteX8" fmla="*/ 1743075 w 2828925"/>
              <a:gd name="connsiteY8" fmla="*/ 126206 h 854869"/>
              <a:gd name="connsiteX9" fmla="*/ 1743075 w 2828925"/>
              <a:gd name="connsiteY9" fmla="*/ 157163 h 854869"/>
              <a:gd name="connsiteX10" fmla="*/ 1590675 w 2828925"/>
              <a:gd name="connsiteY10" fmla="*/ 157163 h 854869"/>
              <a:gd name="connsiteX11" fmla="*/ 1590675 w 2828925"/>
              <a:gd name="connsiteY11" fmla="*/ 176213 h 854869"/>
              <a:gd name="connsiteX12" fmla="*/ 1547812 w 2828925"/>
              <a:gd name="connsiteY12" fmla="*/ 176213 h 854869"/>
              <a:gd name="connsiteX13" fmla="*/ 1547812 w 2828925"/>
              <a:gd name="connsiteY13" fmla="*/ 176213 h 854869"/>
              <a:gd name="connsiteX14" fmla="*/ 1547812 w 2828925"/>
              <a:gd name="connsiteY14" fmla="*/ 192881 h 854869"/>
              <a:gd name="connsiteX15" fmla="*/ 1519237 w 2828925"/>
              <a:gd name="connsiteY15" fmla="*/ 192881 h 854869"/>
              <a:gd name="connsiteX16" fmla="*/ 1519237 w 2828925"/>
              <a:gd name="connsiteY16" fmla="*/ 221456 h 854869"/>
              <a:gd name="connsiteX17" fmla="*/ 1331119 w 2828925"/>
              <a:gd name="connsiteY17" fmla="*/ 221456 h 854869"/>
              <a:gd name="connsiteX18" fmla="*/ 1331119 w 2828925"/>
              <a:gd name="connsiteY18" fmla="*/ 242888 h 854869"/>
              <a:gd name="connsiteX19" fmla="*/ 1226344 w 2828925"/>
              <a:gd name="connsiteY19" fmla="*/ 242888 h 854869"/>
              <a:gd name="connsiteX20" fmla="*/ 1226344 w 2828925"/>
              <a:gd name="connsiteY20" fmla="*/ 269081 h 854869"/>
              <a:gd name="connsiteX21" fmla="*/ 1216819 w 2828925"/>
              <a:gd name="connsiteY21" fmla="*/ 269081 h 854869"/>
              <a:gd name="connsiteX22" fmla="*/ 1216819 w 2828925"/>
              <a:gd name="connsiteY22" fmla="*/ 290513 h 854869"/>
              <a:gd name="connsiteX23" fmla="*/ 1207294 w 2828925"/>
              <a:gd name="connsiteY23" fmla="*/ 290513 h 854869"/>
              <a:gd name="connsiteX24" fmla="*/ 1207294 w 2828925"/>
              <a:gd name="connsiteY24" fmla="*/ 319088 h 854869"/>
              <a:gd name="connsiteX25" fmla="*/ 1100137 w 2828925"/>
              <a:gd name="connsiteY25" fmla="*/ 319088 h 854869"/>
              <a:gd name="connsiteX26" fmla="*/ 1100137 w 2828925"/>
              <a:gd name="connsiteY26" fmla="*/ 345281 h 854869"/>
              <a:gd name="connsiteX27" fmla="*/ 1057275 w 2828925"/>
              <a:gd name="connsiteY27" fmla="*/ 345281 h 854869"/>
              <a:gd name="connsiteX28" fmla="*/ 1057275 w 2828925"/>
              <a:gd name="connsiteY28" fmla="*/ 361950 h 854869"/>
              <a:gd name="connsiteX29" fmla="*/ 978694 w 2828925"/>
              <a:gd name="connsiteY29" fmla="*/ 361950 h 854869"/>
              <a:gd name="connsiteX30" fmla="*/ 978694 w 2828925"/>
              <a:gd name="connsiteY30" fmla="*/ 404813 h 854869"/>
              <a:gd name="connsiteX31" fmla="*/ 864394 w 2828925"/>
              <a:gd name="connsiteY31" fmla="*/ 404813 h 854869"/>
              <a:gd name="connsiteX32" fmla="*/ 864394 w 2828925"/>
              <a:gd name="connsiteY32" fmla="*/ 428625 h 854869"/>
              <a:gd name="connsiteX33" fmla="*/ 626269 w 2828925"/>
              <a:gd name="connsiteY33" fmla="*/ 428625 h 854869"/>
              <a:gd name="connsiteX34" fmla="*/ 626269 w 2828925"/>
              <a:gd name="connsiteY34" fmla="*/ 476250 h 854869"/>
              <a:gd name="connsiteX35" fmla="*/ 576262 w 2828925"/>
              <a:gd name="connsiteY35" fmla="*/ 476250 h 854869"/>
              <a:gd name="connsiteX36" fmla="*/ 576262 w 2828925"/>
              <a:gd name="connsiteY36" fmla="*/ 502444 h 854869"/>
              <a:gd name="connsiteX37" fmla="*/ 538162 w 2828925"/>
              <a:gd name="connsiteY37" fmla="*/ 502444 h 854869"/>
              <a:gd name="connsiteX38" fmla="*/ 521493 w 2828925"/>
              <a:gd name="connsiteY38" fmla="*/ 526257 h 854869"/>
              <a:gd name="connsiteX39" fmla="*/ 519112 w 2828925"/>
              <a:gd name="connsiteY39" fmla="*/ 547688 h 854869"/>
              <a:gd name="connsiteX40" fmla="*/ 492919 w 2828925"/>
              <a:gd name="connsiteY40" fmla="*/ 547688 h 854869"/>
              <a:gd name="connsiteX41" fmla="*/ 492919 w 2828925"/>
              <a:gd name="connsiteY41" fmla="*/ 585788 h 854869"/>
              <a:gd name="connsiteX42" fmla="*/ 438150 w 2828925"/>
              <a:gd name="connsiteY42" fmla="*/ 585788 h 854869"/>
              <a:gd name="connsiteX43" fmla="*/ 438150 w 2828925"/>
              <a:gd name="connsiteY43" fmla="*/ 600075 h 854869"/>
              <a:gd name="connsiteX44" fmla="*/ 402431 w 2828925"/>
              <a:gd name="connsiteY44" fmla="*/ 600075 h 854869"/>
              <a:gd name="connsiteX45" fmla="*/ 402431 w 2828925"/>
              <a:gd name="connsiteY45" fmla="*/ 619125 h 854869"/>
              <a:gd name="connsiteX46" fmla="*/ 354806 w 2828925"/>
              <a:gd name="connsiteY46" fmla="*/ 619125 h 854869"/>
              <a:gd name="connsiteX47" fmla="*/ 354806 w 2828925"/>
              <a:gd name="connsiteY47" fmla="*/ 666750 h 854869"/>
              <a:gd name="connsiteX48" fmla="*/ 280987 w 2828925"/>
              <a:gd name="connsiteY48" fmla="*/ 666750 h 854869"/>
              <a:gd name="connsiteX49" fmla="*/ 280987 w 2828925"/>
              <a:gd name="connsiteY49" fmla="*/ 697706 h 854869"/>
              <a:gd name="connsiteX50" fmla="*/ 252412 w 2828925"/>
              <a:gd name="connsiteY50" fmla="*/ 697706 h 854869"/>
              <a:gd name="connsiteX51" fmla="*/ 252412 w 2828925"/>
              <a:gd name="connsiteY51" fmla="*/ 728663 h 854869"/>
              <a:gd name="connsiteX52" fmla="*/ 233362 w 2828925"/>
              <a:gd name="connsiteY52" fmla="*/ 728663 h 854869"/>
              <a:gd name="connsiteX53" fmla="*/ 233362 w 2828925"/>
              <a:gd name="connsiteY53" fmla="*/ 738188 h 854869"/>
              <a:gd name="connsiteX54" fmla="*/ 219075 w 2828925"/>
              <a:gd name="connsiteY54" fmla="*/ 752475 h 854869"/>
              <a:gd name="connsiteX55" fmla="*/ 219075 w 2828925"/>
              <a:gd name="connsiteY55" fmla="*/ 764381 h 854869"/>
              <a:gd name="connsiteX56" fmla="*/ 169069 w 2828925"/>
              <a:gd name="connsiteY56" fmla="*/ 764381 h 854869"/>
              <a:gd name="connsiteX57" fmla="*/ 169069 w 2828925"/>
              <a:gd name="connsiteY57" fmla="*/ 792956 h 854869"/>
              <a:gd name="connsiteX58" fmla="*/ 130969 w 2828925"/>
              <a:gd name="connsiteY58" fmla="*/ 792956 h 854869"/>
              <a:gd name="connsiteX59" fmla="*/ 130969 w 2828925"/>
              <a:gd name="connsiteY59" fmla="*/ 835819 h 854869"/>
              <a:gd name="connsiteX60" fmla="*/ 100012 w 2828925"/>
              <a:gd name="connsiteY60" fmla="*/ 835819 h 854869"/>
              <a:gd name="connsiteX61" fmla="*/ 100012 w 2828925"/>
              <a:gd name="connsiteY61" fmla="*/ 854869 h 854869"/>
              <a:gd name="connsiteX62" fmla="*/ 0 w 2828925"/>
              <a:gd name="connsiteY62" fmla="*/ 854869 h 854869"/>
              <a:gd name="connsiteX0" fmla="*/ 2828925 w 2828925"/>
              <a:gd name="connsiteY0" fmla="*/ 0 h 854869"/>
              <a:gd name="connsiteX1" fmla="*/ 2826543 w 2828925"/>
              <a:gd name="connsiteY1" fmla="*/ 40482 h 854869"/>
              <a:gd name="connsiteX2" fmla="*/ 2693194 w 2828925"/>
              <a:gd name="connsiteY2" fmla="*/ 38100 h 854869"/>
              <a:gd name="connsiteX3" fmla="*/ 2690812 w 2828925"/>
              <a:gd name="connsiteY3" fmla="*/ 78581 h 854869"/>
              <a:gd name="connsiteX4" fmla="*/ 1988344 w 2828925"/>
              <a:gd name="connsiteY4" fmla="*/ 78581 h 854869"/>
              <a:gd name="connsiteX5" fmla="*/ 1988344 w 2828925"/>
              <a:gd name="connsiteY5" fmla="*/ 109538 h 854869"/>
              <a:gd name="connsiteX6" fmla="*/ 1931194 w 2828925"/>
              <a:gd name="connsiteY6" fmla="*/ 109538 h 854869"/>
              <a:gd name="connsiteX7" fmla="*/ 1931194 w 2828925"/>
              <a:gd name="connsiteY7" fmla="*/ 126206 h 854869"/>
              <a:gd name="connsiteX8" fmla="*/ 1743075 w 2828925"/>
              <a:gd name="connsiteY8" fmla="*/ 126206 h 854869"/>
              <a:gd name="connsiteX9" fmla="*/ 1743075 w 2828925"/>
              <a:gd name="connsiteY9" fmla="*/ 157163 h 854869"/>
              <a:gd name="connsiteX10" fmla="*/ 1590675 w 2828925"/>
              <a:gd name="connsiteY10" fmla="*/ 157163 h 854869"/>
              <a:gd name="connsiteX11" fmla="*/ 1590675 w 2828925"/>
              <a:gd name="connsiteY11" fmla="*/ 176213 h 854869"/>
              <a:gd name="connsiteX12" fmla="*/ 1547812 w 2828925"/>
              <a:gd name="connsiteY12" fmla="*/ 176213 h 854869"/>
              <a:gd name="connsiteX13" fmla="*/ 1547812 w 2828925"/>
              <a:gd name="connsiteY13" fmla="*/ 176213 h 854869"/>
              <a:gd name="connsiteX14" fmla="*/ 1547812 w 2828925"/>
              <a:gd name="connsiteY14" fmla="*/ 192881 h 854869"/>
              <a:gd name="connsiteX15" fmla="*/ 1519237 w 2828925"/>
              <a:gd name="connsiteY15" fmla="*/ 192881 h 854869"/>
              <a:gd name="connsiteX16" fmla="*/ 1519237 w 2828925"/>
              <a:gd name="connsiteY16" fmla="*/ 221456 h 854869"/>
              <a:gd name="connsiteX17" fmla="*/ 1331119 w 2828925"/>
              <a:gd name="connsiteY17" fmla="*/ 221456 h 854869"/>
              <a:gd name="connsiteX18" fmla="*/ 1331119 w 2828925"/>
              <a:gd name="connsiteY18" fmla="*/ 242888 h 854869"/>
              <a:gd name="connsiteX19" fmla="*/ 1226344 w 2828925"/>
              <a:gd name="connsiteY19" fmla="*/ 242888 h 854869"/>
              <a:gd name="connsiteX20" fmla="*/ 1226344 w 2828925"/>
              <a:gd name="connsiteY20" fmla="*/ 269081 h 854869"/>
              <a:gd name="connsiteX21" fmla="*/ 1216819 w 2828925"/>
              <a:gd name="connsiteY21" fmla="*/ 269081 h 854869"/>
              <a:gd name="connsiteX22" fmla="*/ 1216819 w 2828925"/>
              <a:gd name="connsiteY22" fmla="*/ 290513 h 854869"/>
              <a:gd name="connsiteX23" fmla="*/ 1207294 w 2828925"/>
              <a:gd name="connsiteY23" fmla="*/ 290513 h 854869"/>
              <a:gd name="connsiteX24" fmla="*/ 1207294 w 2828925"/>
              <a:gd name="connsiteY24" fmla="*/ 319088 h 854869"/>
              <a:gd name="connsiteX25" fmla="*/ 1100137 w 2828925"/>
              <a:gd name="connsiteY25" fmla="*/ 319088 h 854869"/>
              <a:gd name="connsiteX26" fmla="*/ 1100137 w 2828925"/>
              <a:gd name="connsiteY26" fmla="*/ 345281 h 854869"/>
              <a:gd name="connsiteX27" fmla="*/ 1057275 w 2828925"/>
              <a:gd name="connsiteY27" fmla="*/ 345281 h 854869"/>
              <a:gd name="connsiteX28" fmla="*/ 1057275 w 2828925"/>
              <a:gd name="connsiteY28" fmla="*/ 361950 h 854869"/>
              <a:gd name="connsiteX29" fmla="*/ 978694 w 2828925"/>
              <a:gd name="connsiteY29" fmla="*/ 361950 h 854869"/>
              <a:gd name="connsiteX30" fmla="*/ 978694 w 2828925"/>
              <a:gd name="connsiteY30" fmla="*/ 404813 h 854869"/>
              <a:gd name="connsiteX31" fmla="*/ 864394 w 2828925"/>
              <a:gd name="connsiteY31" fmla="*/ 404813 h 854869"/>
              <a:gd name="connsiteX32" fmla="*/ 864394 w 2828925"/>
              <a:gd name="connsiteY32" fmla="*/ 428625 h 854869"/>
              <a:gd name="connsiteX33" fmla="*/ 626269 w 2828925"/>
              <a:gd name="connsiteY33" fmla="*/ 428625 h 854869"/>
              <a:gd name="connsiteX34" fmla="*/ 626269 w 2828925"/>
              <a:gd name="connsiteY34" fmla="*/ 476250 h 854869"/>
              <a:gd name="connsiteX35" fmla="*/ 576262 w 2828925"/>
              <a:gd name="connsiteY35" fmla="*/ 476250 h 854869"/>
              <a:gd name="connsiteX36" fmla="*/ 576262 w 2828925"/>
              <a:gd name="connsiteY36" fmla="*/ 502444 h 854869"/>
              <a:gd name="connsiteX37" fmla="*/ 538162 w 2828925"/>
              <a:gd name="connsiteY37" fmla="*/ 502444 h 854869"/>
              <a:gd name="connsiteX38" fmla="*/ 550068 w 2828925"/>
              <a:gd name="connsiteY38" fmla="*/ 531019 h 854869"/>
              <a:gd name="connsiteX39" fmla="*/ 519112 w 2828925"/>
              <a:gd name="connsiteY39" fmla="*/ 547688 h 854869"/>
              <a:gd name="connsiteX40" fmla="*/ 492919 w 2828925"/>
              <a:gd name="connsiteY40" fmla="*/ 547688 h 854869"/>
              <a:gd name="connsiteX41" fmla="*/ 492919 w 2828925"/>
              <a:gd name="connsiteY41" fmla="*/ 585788 h 854869"/>
              <a:gd name="connsiteX42" fmla="*/ 438150 w 2828925"/>
              <a:gd name="connsiteY42" fmla="*/ 585788 h 854869"/>
              <a:gd name="connsiteX43" fmla="*/ 438150 w 2828925"/>
              <a:gd name="connsiteY43" fmla="*/ 600075 h 854869"/>
              <a:gd name="connsiteX44" fmla="*/ 402431 w 2828925"/>
              <a:gd name="connsiteY44" fmla="*/ 600075 h 854869"/>
              <a:gd name="connsiteX45" fmla="*/ 402431 w 2828925"/>
              <a:gd name="connsiteY45" fmla="*/ 619125 h 854869"/>
              <a:gd name="connsiteX46" fmla="*/ 354806 w 2828925"/>
              <a:gd name="connsiteY46" fmla="*/ 619125 h 854869"/>
              <a:gd name="connsiteX47" fmla="*/ 354806 w 2828925"/>
              <a:gd name="connsiteY47" fmla="*/ 666750 h 854869"/>
              <a:gd name="connsiteX48" fmla="*/ 280987 w 2828925"/>
              <a:gd name="connsiteY48" fmla="*/ 666750 h 854869"/>
              <a:gd name="connsiteX49" fmla="*/ 280987 w 2828925"/>
              <a:gd name="connsiteY49" fmla="*/ 697706 h 854869"/>
              <a:gd name="connsiteX50" fmla="*/ 252412 w 2828925"/>
              <a:gd name="connsiteY50" fmla="*/ 697706 h 854869"/>
              <a:gd name="connsiteX51" fmla="*/ 252412 w 2828925"/>
              <a:gd name="connsiteY51" fmla="*/ 728663 h 854869"/>
              <a:gd name="connsiteX52" fmla="*/ 233362 w 2828925"/>
              <a:gd name="connsiteY52" fmla="*/ 728663 h 854869"/>
              <a:gd name="connsiteX53" fmla="*/ 233362 w 2828925"/>
              <a:gd name="connsiteY53" fmla="*/ 738188 h 854869"/>
              <a:gd name="connsiteX54" fmla="*/ 219075 w 2828925"/>
              <a:gd name="connsiteY54" fmla="*/ 752475 h 854869"/>
              <a:gd name="connsiteX55" fmla="*/ 219075 w 2828925"/>
              <a:gd name="connsiteY55" fmla="*/ 764381 h 854869"/>
              <a:gd name="connsiteX56" fmla="*/ 169069 w 2828925"/>
              <a:gd name="connsiteY56" fmla="*/ 764381 h 854869"/>
              <a:gd name="connsiteX57" fmla="*/ 169069 w 2828925"/>
              <a:gd name="connsiteY57" fmla="*/ 792956 h 854869"/>
              <a:gd name="connsiteX58" fmla="*/ 130969 w 2828925"/>
              <a:gd name="connsiteY58" fmla="*/ 792956 h 854869"/>
              <a:gd name="connsiteX59" fmla="*/ 130969 w 2828925"/>
              <a:gd name="connsiteY59" fmla="*/ 835819 h 854869"/>
              <a:gd name="connsiteX60" fmla="*/ 100012 w 2828925"/>
              <a:gd name="connsiteY60" fmla="*/ 835819 h 854869"/>
              <a:gd name="connsiteX61" fmla="*/ 100012 w 2828925"/>
              <a:gd name="connsiteY61" fmla="*/ 854869 h 854869"/>
              <a:gd name="connsiteX62" fmla="*/ 0 w 2828925"/>
              <a:gd name="connsiteY62" fmla="*/ 854869 h 854869"/>
              <a:gd name="connsiteX0" fmla="*/ 2828925 w 2828925"/>
              <a:gd name="connsiteY0" fmla="*/ 0 h 854869"/>
              <a:gd name="connsiteX1" fmla="*/ 2826543 w 2828925"/>
              <a:gd name="connsiteY1" fmla="*/ 40482 h 854869"/>
              <a:gd name="connsiteX2" fmla="*/ 2693194 w 2828925"/>
              <a:gd name="connsiteY2" fmla="*/ 38100 h 854869"/>
              <a:gd name="connsiteX3" fmla="*/ 2690812 w 2828925"/>
              <a:gd name="connsiteY3" fmla="*/ 78581 h 854869"/>
              <a:gd name="connsiteX4" fmla="*/ 1988344 w 2828925"/>
              <a:gd name="connsiteY4" fmla="*/ 78581 h 854869"/>
              <a:gd name="connsiteX5" fmla="*/ 1988344 w 2828925"/>
              <a:gd name="connsiteY5" fmla="*/ 109538 h 854869"/>
              <a:gd name="connsiteX6" fmla="*/ 1931194 w 2828925"/>
              <a:gd name="connsiteY6" fmla="*/ 109538 h 854869"/>
              <a:gd name="connsiteX7" fmla="*/ 1931194 w 2828925"/>
              <a:gd name="connsiteY7" fmla="*/ 126206 h 854869"/>
              <a:gd name="connsiteX8" fmla="*/ 1743075 w 2828925"/>
              <a:gd name="connsiteY8" fmla="*/ 126206 h 854869"/>
              <a:gd name="connsiteX9" fmla="*/ 1743075 w 2828925"/>
              <a:gd name="connsiteY9" fmla="*/ 157163 h 854869"/>
              <a:gd name="connsiteX10" fmla="*/ 1590675 w 2828925"/>
              <a:gd name="connsiteY10" fmla="*/ 157163 h 854869"/>
              <a:gd name="connsiteX11" fmla="*/ 1590675 w 2828925"/>
              <a:gd name="connsiteY11" fmla="*/ 176213 h 854869"/>
              <a:gd name="connsiteX12" fmla="*/ 1547812 w 2828925"/>
              <a:gd name="connsiteY12" fmla="*/ 176213 h 854869"/>
              <a:gd name="connsiteX13" fmla="*/ 1547812 w 2828925"/>
              <a:gd name="connsiteY13" fmla="*/ 176213 h 854869"/>
              <a:gd name="connsiteX14" fmla="*/ 1547812 w 2828925"/>
              <a:gd name="connsiteY14" fmla="*/ 192881 h 854869"/>
              <a:gd name="connsiteX15" fmla="*/ 1519237 w 2828925"/>
              <a:gd name="connsiteY15" fmla="*/ 192881 h 854869"/>
              <a:gd name="connsiteX16" fmla="*/ 1519237 w 2828925"/>
              <a:gd name="connsiteY16" fmla="*/ 221456 h 854869"/>
              <a:gd name="connsiteX17" fmla="*/ 1331119 w 2828925"/>
              <a:gd name="connsiteY17" fmla="*/ 221456 h 854869"/>
              <a:gd name="connsiteX18" fmla="*/ 1331119 w 2828925"/>
              <a:gd name="connsiteY18" fmla="*/ 242888 h 854869"/>
              <a:gd name="connsiteX19" fmla="*/ 1226344 w 2828925"/>
              <a:gd name="connsiteY19" fmla="*/ 242888 h 854869"/>
              <a:gd name="connsiteX20" fmla="*/ 1226344 w 2828925"/>
              <a:gd name="connsiteY20" fmla="*/ 269081 h 854869"/>
              <a:gd name="connsiteX21" fmla="*/ 1216819 w 2828925"/>
              <a:gd name="connsiteY21" fmla="*/ 269081 h 854869"/>
              <a:gd name="connsiteX22" fmla="*/ 1216819 w 2828925"/>
              <a:gd name="connsiteY22" fmla="*/ 290513 h 854869"/>
              <a:gd name="connsiteX23" fmla="*/ 1207294 w 2828925"/>
              <a:gd name="connsiteY23" fmla="*/ 290513 h 854869"/>
              <a:gd name="connsiteX24" fmla="*/ 1207294 w 2828925"/>
              <a:gd name="connsiteY24" fmla="*/ 319088 h 854869"/>
              <a:gd name="connsiteX25" fmla="*/ 1100137 w 2828925"/>
              <a:gd name="connsiteY25" fmla="*/ 319088 h 854869"/>
              <a:gd name="connsiteX26" fmla="*/ 1100137 w 2828925"/>
              <a:gd name="connsiteY26" fmla="*/ 345281 h 854869"/>
              <a:gd name="connsiteX27" fmla="*/ 1057275 w 2828925"/>
              <a:gd name="connsiteY27" fmla="*/ 345281 h 854869"/>
              <a:gd name="connsiteX28" fmla="*/ 1057275 w 2828925"/>
              <a:gd name="connsiteY28" fmla="*/ 361950 h 854869"/>
              <a:gd name="connsiteX29" fmla="*/ 978694 w 2828925"/>
              <a:gd name="connsiteY29" fmla="*/ 361950 h 854869"/>
              <a:gd name="connsiteX30" fmla="*/ 978694 w 2828925"/>
              <a:gd name="connsiteY30" fmla="*/ 404813 h 854869"/>
              <a:gd name="connsiteX31" fmla="*/ 864394 w 2828925"/>
              <a:gd name="connsiteY31" fmla="*/ 404813 h 854869"/>
              <a:gd name="connsiteX32" fmla="*/ 864394 w 2828925"/>
              <a:gd name="connsiteY32" fmla="*/ 428625 h 854869"/>
              <a:gd name="connsiteX33" fmla="*/ 626269 w 2828925"/>
              <a:gd name="connsiteY33" fmla="*/ 428625 h 854869"/>
              <a:gd name="connsiteX34" fmla="*/ 626269 w 2828925"/>
              <a:gd name="connsiteY34" fmla="*/ 476250 h 854869"/>
              <a:gd name="connsiteX35" fmla="*/ 576262 w 2828925"/>
              <a:gd name="connsiteY35" fmla="*/ 476250 h 854869"/>
              <a:gd name="connsiteX36" fmla="*/ 576262 w 2828925"/>
              <a:gd name="connsiteY36" fmla="*/ 502444 h 854869"/>
              <a:gd name="connsiteX37" fmla="*/ 538162 w 2828925"/>
              <a:gd name="connsiteY37" fmla="*/ 502444 h 854869"/>
              <a:gd name="connsiteX38" fmla="*/ 542924 w 2828925"/>
              <a:gd name="connsiteY38" fmla="*/ 531019 h 854869"/>
              <a:gd name="connsiteX39" fmla="*/ 519112 w 2828925"/>
              <a:gd name="connsiteY39" fmla="*/ 547688 h 854869"/>
              <a:gd name="connsiteX40" fmla="*/ 492919 w 2828925"/>
              <a:gd name="connsiteY40" fmla="*/ 547688 h 854869"/>
              <a:gd name="connsiteX41" fmla="*/ 492919 w 2828925"/>
              <a:gd name="connsiteY41" fmla="*/ 585788 h 854869"/>
              <a:gd name="connsiteX42" fmla="*/ 438150 w 2828925"/>
              <a:gd name="connsiteY42" fmla="*/ 585788 h 854869"/>
              <a:gd name="connsiteX43" fmla="*/ 438150 w 2828925"/>
              <a:gd name="connsiteY43" fmla="*/ 600075 h 854869"/>
              <a:gd name="connsiteX44" fmla="*/ 402431 w 2828925"/>
              <a:gd name="connsiteY44" fmla="*/ 600075 h 854869"/>
              <a:gd name="connsiteX45" fmla="*/ 402431 w 2828925"/>
              <a:gd name="connsiteY45" fmla="*/ 619125 h 854869"/>
              <a:gd name="connsiteX46" fmla="*/ 354806 w 2828925"/>
              <a:gd name="connsiteY46" fmla="*/ 619125 h 854869"/>
              <a:gd name="connsiteX47" fmla="*/ 354806 w 2828925"/>
              <a:gd name="connsiteY47" fmla="*/ 666750 h 854869"/>
              <a:gd name="connsiteX48" fmla="*/ 280987 w 2828925"/>
              <a:gd name="connsiteY48" fmla="*/ 666750 h 854869"/>
              <a:gd name="connsiteX49" fmla="*/ 280987 w 2828925"/>
              <a:gd name="connsiteY49" fmla="*/ 697706 h 854869"/>
              <a:gd name="connsiteX50" fmla="*/ 252412 w 2828925"/>
              <a:gd name="connsiteY50" fmla="*/ 697706 h 854869"/>
              <a:gd name="connsiteX51" fmla="*/ 252412 w 2828925"/>
              <a:gd name="connsiteY51" fmla="*/ 728663 h 854869"/>
              <a:gd name="connsiteX52" fmla="*/ 233362 w 2828925"/>
              <a:gd name="connsiteY52" fmla="*/ 728663 h 854869"/>
              <a:gd name="connsiteX53" fmla="*/ 233362 w 2828925"/>
              <a:gd name="connsiteY53" fmla="*/ 738188 h 854869"/>
              <a:gd name="connsiteX54" fmla="*/ 219075 w 2828925"/>
              <a:gd name="connsiteY54" fmla="*/ 752475 h 854869"/>
              <a:gd name="connsiteX55" fmla="*/ 219075 w 2828925"/>
              <a:gd name="connsiteY55" fmla="*/ 764381 h 854869"/>
              <a:gd name="connsiteX56" fmla="*/ 169069 w 2828925"/>
              <a:gd name="connsiteY56" fmla="*/ 764381 h 854869"/>
              <a:gd name="connsiteX57" fmla="*/ 169069 w 2828925"/>
              <a:gd name="connsiteY57" fmla="*/ 792956 h 854869"/>
              <a:gd name="connsiteX58" fmla="*/ 130969 w 2828925"/>
              <a:gd name="connsiteY58" fmla="*/ 792956 h 854869"/>
              <a:gd name="connsiteX59" fmla="*/ 130969 w 2828925"/>
              <a:gd name="connsiteY59" fmla="*/ 835819 h 854869"/>
              <a:gd name="connsiteX60" fmla="*/ 100012 w 2828925"/>
              <a:gd name="connsiteY60" fmla="*/ 835819 h 854869"/>
              <a:gd name="connsiteX61" fmla="*/ 100012 w 2828925"/>
              <a:gd name="connsiteY61" fmla="*/ 854869 h 854869"/>
              <a:gd name="connsiteX62" fmla="*/ 0 w 2828925"/>
              <a:gd name="connsiteY62" fmla="*/ 854869 h 854869"/>
              <a:gd name="connsiteX0" fmla="*/ 2828925 w 2828925"/>
              <a:gd name="connsiteY0" fmla="*/ 0 h 854869"/>
              <a:gd name="connsiteX1" fmla="*/ 2826543 w 2828925"/>
              <a:gd name="connsiteY1" fmla="*/ 40482 h 854869"/>
              <a:gd name="connsiteX2" fmla="*/ 2693194 w 2828925"/>
              <a:gd name="connsiteY2" fmla="*/ 38100 h 854869"/>
              <a:gd name="connsiteX3" fmla="*/ 2690812 w 2828925"/>
              <a:gd name="connsiteY3" fmla="*/ 78581 h 854869"/>
              <a:gd name="connsiteX4" fmla="*/ 1988344 w 2828925"/>
              <a:gd name="connsiteY4" fmla="*/ 78581 h 854869"/>
              <a:gd name="connsiteX5" fmla="*/ 1988344 w 2828925"/>
              <a:gd name="connsiteY5" fmla="*/ 109538 h 854869"/>
              <a:gd name="connsiteX6" fmla="*/ 1931194 w 2828925"/>
              <a:gd name="connsiteY6" fmla="*/ 109538 h 854869"/>
              <a:gd name="connsiteX7" fmla="*/ 1931194 w 2828925"/>
              <a:gd name="connsiteY7" fmla="*/ 126206 h 854869"/>
              <a:gd name="connsiteX8" fmla="*/ 1743075 w 2828925"/>
              <a:gd name="connsiteY8" fmla="*/ 126206 h 854869"/>
              <a:gd name="connsiteX9" fmla="*/ 1743075 w 2828925"/>
              <a:gd name="connsiteY9" fmla="*/ 157163 h 854869"/>
              <a:gd name="connsiteX10" fmla="*/ 1590675 w 2828925"/>
              <a:gd name="connsiteY10" fmla="*/ 157163 h 854869"/>
              <a:gd name="connsiteX11" fmla="*/ 1590675 w 2828925"/>
              <a:gd name="connsiteY11" fmla="*/ 176213 h 854869"/>
              <a:gd name="connsiteX12" fmla="*/ 1547812 w 2828925"/>
              <a:gd name="connsiteY12" fmla="*/ 176213 h 854869"/>
              <a:gd name="connsiteX13" fmla="*/ 1547812 w 2828925"/>
              <a:gd name="connsiteY13" fmla="*/ 176213 h 854869"/>
              <a:gd name="connsiteX14" fmla="*/ 1547812 w 2828925"/>
              <a:gd name="connsiteY14" fmla="*/ 192881 h 854869"/>
              <a:gd name="connsiteX15" fmla="*/ 1519237 w 2828925"/>
              <a:gd name="connsiteY15" fmla="*/ 192881 h 854869"/>
              <a:gd name="connsiteX16" fmla="*/ 1519237 w 2828925"/>
              <a:gd name="connsiteY16" fmla="*/ 221456 h 854869"/>
              <a:gd name="connsiteX17" fmla="*/ 1331119 w 2828925"/>
              <a:gd name="connsiteY17" fmla="*/ 221456 h 854869"/>
              <a:gd name="connsiteX18" fmla="*/ 1331119 w 2828925"/>
              <a:gd name="connsiteY18" fmla="*/ 242888 h 854869"/>
              <a:gd name="connsiteX19" fmla="*/ 1226344 w 2828925"/>
              <a:gd name="connsiteY19" fmla="*/ 242888 h 854869"/>
              <a:gd name="connsiteX20" fmla="*/ 1226344 w 2828925"/>
              <a:gd name="connsiteY20" fmla="*/ 269081 h 854869"/>
              <a:gd name="connsiteX21" fmla="*/ 1216819 w 2828925"/>
              <a:gd name="connsiteY21" fmla="*/ 269081 h 854869"/>
              <a:gd name="connsiteX22" fmla="*/ 1216819 w 2828925"/>
              <a:gd name="connsiteY22" fmla="*/ 290513 h 854869"/>
              <a:gd name="connsiteX23" fmla="*/ 1207294 w 2828925"/>
              <a:gd name="connsiteY23" fmla="*/ 290513 h 854869"/>
              <a:gd name="connsiteX24" fmla="*/ 1207294 w 2828925"/>
              <a:gd name="connsiteY24" fmla="*/ 319088 h 854869"/>
              <a:gd name="connsiteX25" fmla="*/ 1100137 w 2828925"/>
              <a:gd name="connsiteY25" fmla="*/ 319088 h 854869"/>
              <a:gd name="connsiteX26" fmla="*/ 1100137 w 2828925"/>
              <a:gd name="connsiteY26" fmla="*/ 345281 h 854869"/>
              <a:gd name="connsiteX27" fmla="*/ 1057275 w 2828925"/>
              <a:gd name="connsiteY27" fmla="*/ 345281 h 854869"/>
              <a:gd name="connsiteX28" fmla="*/ 1057275 w 2828925"/>
              <a:gd name="connsiteY28" fmla="*/ 361950 h 854869"/>
              <a:gd name="connsiteX29" fmla="*/ 978694 w 2828925"/>
              <a:gd name="connsiteY29" fmla="*/ 361950 h 854869"/>
              <a:gd name="connsiteX30" fmla="*/ 978694 w 2828925"/>
              <a:gd name="connsiteY30" fmla="*/ 404813 h 854869"/>
              <a:gd name="connsiteX31" fmla="*/ 864394 w 2828925"/>
              <a:gd name="connsiteY31" fmla="*/ 404813 h 854869"/>
              <a:gd name="connsiteX32" fmla="*/ 864394 w 2828925"/>
              <a:gd name="connsiteY32" fmla="*/ 428625 h 854869"/>
              <a:gd name="connsiteX33" fmla="*/ 626269 w 2828925"/>
              <a:gd name="connsiteY33" fmla="*/ 428625 h 854869"/>
              <a:gd name="connsiteX34" fmla="*/ 626269 w 2828925"/>
              <a:gd name="connsiteY34" fmla="*/ 476250 h 854869"/>
              <a:gd name="connsiteX35" fmla="*/ 576262 w 2828925"/>
              <a:gd name="connsiteY35" fmla="*/ 476250 h 854869"/>
              <a:gd name="connsiteX36" fmla="*/ 576262 w 2828925"/>
              <a:gd name="connsiteY36" fmla="*/ 502444 h 854869"/>
              <a:gd name="connsiteX37" fmla="*/ 538162 w 2828925"/>
              <a:gd name="connsiteY37" fmla="*/ 502444 h 854869"/>
              <a:gd name="connsiteX38" fmla="*/ 538162 w 2828925"/>
              <a:gd name="connsiteY38" fmla="*/ 531019 h 854869"/>
              <a:gd name="connsiteX39" fmla="*/ 519112 w 2828925"/>
              <a:gd name="connsiteY39" fmla="*/ 547688 h 854869"/>
              <a:gd name="connsiteX40" fmla="*/ 492919 w 2828925"/>
              <a:gd name="connsiteY40" fmla="*/ 547688 h 854869"/>
              <a:gd name="connsiteX41" fmla="*/ 492919 w 2828925"/>
              <a:gd name="connsiteY41" fmla="*/ 585788 h 854869"/>
              <a:gd name="connsiteX42" fmla="*/ 438150 w 2828925"/>
              <a:gd name="connsiteY42" fmla="*/ 585788 h 854869"/>
              <a:gd name="connsiteX43" fmla="*/ 438150 w 2828925"/>
              <a:gd name="connsiteY43" fmla="*/ 600075 h 854869"/>
              <a:gd name="connsiteX44" fmla="*/ 402431 w 2828925"/>
              <a:gd name="connsiteY44" fmla="*/ 600075 h 854869"/>
              <a:gd name="connsiteX45" fmla="*/ 402431 w 2828925"/>
              <a:gd name="connsiteY45" fmla="*/ 619125 h 854869"/>
              <a:gd name="connsiteX46" fmla="*/ 354806 w 2828925"/>
              <a:gd name="connsiteY46" fmla="*/ 619125 h 854869"/>
              <a:gd name="connsiteX47" fmla="*/ 354806 w 2828925"/>
              <a:gd name="connsiteY47" fmla="*/ 666750 h 854869"/>
              <a:gd name="connsiteX48" fmla="*/ 280987 w 2828925"/>
              <a:gd name="connsiteY48" fmla="*/ 666750 h 854869"/>
              <a:gd name="connsiteX49" fmla="*/ 280987 w 2828925"/>
              <a:gd name="connsiteY49" fmla="*/ 697706 h 854869"/>
              <a:gd name="connsiteX50" fmla="*/ 252412 w 2828925"/>
              <a:gd name="connsiteY50" fmla="*/ 697706 h 854869"/>
              <a:gd name="connsiteX51" fmla="*/ 252412 w 2828925"/>
              <a:gd name="connsiteY51" fmla="*/ 728663 h 854869"/>
              <a:gd name="connsiteX52" fmla="*/ 233362 w 2828925"/>
              <a:gd name="connsiteY52" fmla="*/ 728663 h 854869"/>
              <a:gd name="connsiteX53" fmla="*/ 233362 w 2828925"/>
              <a:gd name="connsiteY53" fmla="*/ 738188 h 854869"/>
              <a:gd name="connsiteX54" fmla="*/ 219075 w 2828925"/>
              <a:gd name="connsiteY54" fmla="*/ 752475 h 854869"/>
              <a:gd name="connsiteX55" fmla="*/ 219075 w 2828925"/>
              <a:gd name="connsiteY55" fmla="*/ 764381 h 854869"/>
              <a:gd name="connsiteX56" fmla="*/ 169069 w 2828925"/>
              <a:gd name="connsiteY56" fmla="*/ 764381 h 854869"/>
              <a:gd name="connsiteX57" fmla="*/ 169069 w 2828925"/>
              <a:gd name="connsiteY57" fmla="*/ 792956 h 854869"/>
              <a:gd name="connsiteX58" fmla="*/ 130969 w 2828925"/>
              <a:gd name="connsiteY58" fmla="*/ 792956 h 854869"/>
              <a:gd name="connsiteX59" fmla="*/ 130969 w 2828925"/>
              <a:gd name="connsiteY59" fmla="*/ 835819 h 854869"/>
              <a:gd name="connsiteX60" fmla="*/ 100012 w 2828925"/>
              <a:gd name="connsiteY60" fmla="*/ 835819 h 854869"/>
              <a:gd name="connsiteX61" fmla="*/ 100012 w 2828925"/>
              <a:gd name="connsiteY61" fmla="*/ 854869 h 854869"/>
              <a:gd name="connsiteX62" fmla="*/ 0 w 2828925"/>
              <a:gd name="connsiteY62" fmla="*/ 854869 h 854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2828925" h="854869">
                <a:moveTo>
                  <a:pt x="2828925" y="0"/>
                </a:moveTo>
                <a:lnTo>
                  <a:pt x="2826543" y="40482"/>
                </a:lnTo>
                <a:lnTo>
                  <a:pt x="2693194" y="38100"/>
                </a:lnTo>
                <a:lnTo>
                  <a:pt x="2690812" y="78581"/>
                </a:lnTo>
                <a:lnTo>
                  <a:pt x="1988344" y="78581"/>
                </a:lnTo>
                <a:lnTo>
                  <a:pt x="1988344" y="109538"/>
                </a:lnTo>
                <a:lnTo>
                  <a:pt x="1931194" y="109538"/>
                </a:lnTo>
                <a:lnTo>
                  <a:pt x="1931194" y="126206"/>
                </a:lnTo>
                <a:lnTo>
                  <a:pt x="1743075" y="126206"/>
                </a:lnTo>
                <a:lnTo>
                  <a:pt x="1743075" y="157163"/>
                </a:lnTo>
                <a:lnTo>
                  <a:pt x="1590675" y="157163"/>
                </a:lnTo>
                <a:lnTo>
                  <a:pt x="1590675" y="176213"/>
                </a:lnTo>
                <a:lnTo>
                  <a:pt x="1547812" y="176213"/>
                </a:lnTo>
                <a:lnTo>
                  <a:pt x="1547812" y="176213"/>
                </a:lnTo>
                <a:lnTo>
                  <a:pt x="1547812" y="192881"/>
                </a:lnTo>
                <a:lnTo>
                  <a:pt x="1519237" y="192881"/>
                </a:lnTo>
                <a:lnTo>
                  <a:pt x="1519237" y="221456"/>
                </a:lnTo>
                <a:lnTo>
                  <a:pt x="1331119" y="221456"/>
                </a:lnTo>
                <a:lnTo>
                  <a:pt x="1331119" y="242888"/>
                </a:lnTo>
                <a:lnTo>
                  <a:pt x="1226344" y="242888"/>
                </a:lnTo>
                <a:lnTo>
                  <a:pt x="1226344" y="269081"/>
                </a:lnTo>
                <a:lnTo>
                  <a:pt x="1216819" y="269081"/>
                </a:lnTo>
                <a:lnTo>
                  <a:pt x="1216819" y="290513"/>
                </a:lnTo>
                <a:lnTo>
                  <a:pt x="1207294" y="290513"/>
                </a:lnTo>
                <a:lnTo>
                  <a:pt x="1207294" y="319088"/>
                </a:lnTo>
                <a:lnTo>
                  <a:pt x="1100137" y="319088"/>
                </a:lnTo>
                <a:lnTo>
                  <a:pt x="1100137" y="345281"/>
                </a:lnTo>
                <a:lnTo>
                  <a:pt x="1057275" y="345281"/>
                </a:lnTo>
                <a:lnTo>
                  <a:pt x="1057275" y="361950"/>
                </a:lnTo>
                <a:lnTo>
                  <a:pt x="978694" y="361950"/>
                </a:lnTo>
                <a:lnTo>
                  <a:pt x="978694" y="404813"/>
                </a:lnTo>
                <a:lnTo>
                  <a:pt x="864394" y="404813"/>
                </a:lnTo>
                <a:lnTo>
                  <a:pt x="864394" y="428625"/>
                </a:lnTo>
                <a:lnTo>
                  <a:pt x="626269" y="428625"/>
                </a:lnTo>
                <a:lnTo>
                  <a:pt x="626269" y="476250"/>
                </a:lnTo>
                <a:lnTo>
                  <a:pt x="576262" y="476250"/>
                </a:lnTo>
                <a:lnTo>
                  <a:pt x="576262" y="502444"/>
                </a:lnTo>
                <a:lnTo>
                  <a:pt x="538162" y="502444"/>
                </a:lnTo>
                <a:lnTo>
                  <a:pt x="538162" y="531019"/>
                </a:lnTo>
                <a:lnTo>
                  <a:pt x="519112" y="547688"/>
                </a:lnTo>
                <a:lnTo>
                  <a:pt x="492919" y="547688"/>
                </a:lnTo>
                <a:lnTo>
                  <a:pt x="492919" y="585788"/>
                </a:lnTo>
                <a:lnTo>
                  <a:pt x="438150" y="585788"/>
                </a:lnTo>
                <a:lnTo>
                  <a:pt x="438150" y="600075"/>
                </a:lnTo>
                <a:lnTo>
                  <a:pt x="402431" y="600075"/>
                </a:lnTo>
                <a:lnTo>
                  <a:pt x="402431" y="619125"/>
                </a:lnTo>
                <a:lnTo>
                  <a:pt x="354806" y="619125"/>
                </a:lnTo>
                <a:lnTo>
                  <a:pt x="354806" y="666750"/>
                </a:lnTo>
                <a:lnTo>
                  <a:pt x="280987" y="666750"/>
                </a:lnTo>
                <a:lnTo>
                  <a:pt x="280987" y="697706"/>
                </a:lnTo>
                <a:lnTo>
                  <a:pt x="252412" y="697706"/>
                </a:lnTo>
                <a:lnTo>
                  <a:pt x="252412" y="728663"/>
                </a:lnTo>
                <a:lnTo>
                  <a:pt x="233362" y="728663"/>
                </a:lnTo>
                <a:lnTo>
                  <a:pt x="233362" y="738188"/>
                </a:lnTo>
                <a:lnTo>
                  <a:pt x="219075" y="752475"/>
                </a:lnTo>
                <a:lnTo>
                  <a:pt x="219075" y="764381"/>
                </a:lnTo>
                <a:lnTo>
                  <a:pt x="169069" y="764381"/>
                </a:lnTo>
                <a:lnTo>
                  <a:pt x="169069" y="792956"/>
                </a:lnTo>
                <a:lnTo>
                  <a:pt x="130969" y="792956"/>
                </a:lnTo>
                <a:lnTo>
                  <a:pt x="130969" y="835819"/>
                </a:lnTo>
                <a:lnTo>
                  <a:pt x="100012" y="835819"/>
                </a:lnTo>
                <a:lnTo>
                  <a:pt x="100012" y="854869"/>
                </a:lnTo>
                <a:lnTo>
                  <a:pt x="0" y="854869"/>
                </a:lnTo>
              </a:path>
            </a:pathLst>
          </a:custGeom>
          <a:noFill/>
          <a:ln w="28575">
            <a:solidFill>
              <a:schemeClr val="accent1"/>
            </a:solidFill>
            <a:miter lim="800000"/>
            <a:headEnd/>
            <a:tailEnd/>
          </a:ln>
        </p:spPr>
        <p:txBody>
          <a:bodyPr rtlCol="0" anchor="ctr"/>
          <a:lstStyle/>
          <a:p>
            <a:pPr algn="ctr"/>
            <a:endParaRPr lang="en-US" dirty="0"/>
          </a:p>
        </p:txBody>
      </p:sp>
      <p:sp>
        <p:nvSpPr>
          <p:cNvPr id="177" name="Freeform: Shape 176">
            <a:extLst>
              <a:ext uri="{FF2B5EF4-FFF2-40B4-BE49-F238E27FC236}">
                <a16:creationId xmlns:a16="http://schemas.microsoft.com/office/drawing/2014/main" id="{96D9AD53-2E33-3A52-2BD5-723BA4958C97}"/>
              </a:ext>
            </a:extLst>
          </p:cNvPr>
          <p:cNvSpPr/>
          <p:nvPr/>
        </p:nvSpPr>
        <p:spPr bwMode="auto">
          <a:xfrm>
            <a:off x="8507304" y="3528100"/>
            <a:ext cx="2828925" cy="1004887"/>
          </a:xfrm>
          <a:custGeom>
            <a:avLst/>
            <a:gdLst>
              <a:gd name="connsiteX0" fmla="*/ 2828925 w 2828925"/>
              <a:gd name="connsiteY0" fmla="*/ 0 h 1004887"/>
              <a:gd name="connsiteX1" fmla="*/ 2828925 w 2828925"/>
              <a:gd name="connsiteY1" fmla="*/ 52387 h 1004887"/>
              <a:gd name="connsiteX2" fmla="*/ 2516981 w 2828925"/>
              <a:gd name="connsiteY2" fmla="*/ 52387 h 1004887"/>
              <a:gd name="connsiteX3" fmla="*/ 2516981 w 2828925"/>
              <a:gd name="connsiteY3" fmla="*/ 73819 h 1004887"/>
              <a:gd name="connsiteX4" fmla="*/ 2469356 w 2828925"/>
              <a:gd name="connsiteY4" fmla="*/ 73819 h 1004887"/>
              <a:gd name="connsiteX5" fmla="*/ 2469356 w 2828925"/>
              <a:gd name="connsiteY5" fmla="*/ 90487 h 1004887"/>
              <a:gd name="connsiteX6" fmla="*/ 2224087 w 2828925"/>
              <a:gd name="connsiteY6" fmla="*/ 90487 h 1004887"/>
              <a:gd name="connsiteX7" fmla="*/ 2224087 w 2828925"/>
              <a:gd name="connsiteY7" fmla="*/ 119062 h 1004887"/>
              <a:gd name="connsiteX8" fmla="*/ 2045494 w 2828925"/>
              <a:gd name="connsiteY8" fmla="*/ 119062 h 1004887"/>
              <a:gd name="connsiteX9" fmla="*/ 2045494 w 2828925"/>
              <a:gd name="connsiteY9" fmla="*/ 138112 h 1004887"/>
              <a:gd name="connsiteX10" fmla="*/ 1957387 w 2828925"/>
              <a:gd name="connsiteY10" fmla="*/ 138112 h 1004887"/>
              <a:gd name="connsiteX11" fmla="*/ 1957387 w 2828925"/>
              <a:gd name="connsiteY11" fmla="*/ 161925 h 1004887"/>
              <a:gd name="connsiteX12" fmla="*/ 1876425 w 2828925"/>
              <a:gd name="connsiteY12" fmla="*/ 161925 h 1004887"/>
              <a:gd name="connsiteX13" fmla="*/ 1876425 w 2828925"/>
              <a:gd name="connsiteY13" fmla="*/ 180975 h 1004887"/>
              <a:gd name="connsiteX14" fmla="*/ 1769269 w 2828925"/>
              <a:gd name="connsiteY14" fmla="*/ 180975 h 1004887"/>
              <a:gd name="connsiteX15" fmla="*/ 1769269 w 2828925"/>
              <a:gd name="connsiteY15" fmla="*/ 202406 h 1004887"/>
              <a:gd name="connsiteX16" fmla="*/ 1759744 w 2828925"/>
              <a:gd name="connsiteY16" fmla="*/ 202406 h 1004887"/>
              <a:gd name="connsiteX17" fmla="*/ 1759744 w 2828925"/>
              <a:gd name="connsiteY17" fmla="*/ 223837 h 1004887"/>
              <a:gd name="connsiteX18" fmla="*/ 1509712 w 2828925"/>
              <a:gd name="connsiteY18" fmla="*/ 223837 h 1004887"/>
              <a:gd name="connsiteX19" fmla="*/ 1509712 w 2828925"/>
              <a:gd name="connsiteY19" fmla="*/ 250031 h 1004887"/>
              <a:gd name="connsiteX20" fmla="*/ 1221581 w 2828925"/>
              <a:gd name="connsiteY20" fmla="*/ 250031 h 1004887"/>
              <a:gd name="connsiteX21" fmla="*/ 1221581 w 2828925"/>
              <a:gd name="connsiteY21" fmla="*/ 292894 h 1004887"/>
              <a:gd name="connsiteX22" fmla="*/ 1212056 w 2828925"/>
              <a:gd name="connsiteY22" fmla="*/ 292894 h 1004887"/>
              <a:gd name="connsiteX23" fmla="*/ 1212056 w 2828925"/>
              <a:gd name="connsiteY23" fmla="*/ 314325 h 1004887"/>
              <a:gd name="connsiteX24" fmla="*/ 1104900 w 2828925"/>
              <a:gd name="connsiteY24" fmla="*/ 314325 h 1004887"/>
              <a:gd name="connsiteX25" fmla="*/ 1104900 w 2828925"/>
              <a:gd name="connsiteY25" fmla="*/ 335756 h 1004887"/>
              <a:gd name="connsiteX26" fmla="*/ 1095375 w 2828925"/>
              <a:gd name="connsiteY26" fmla="*/ 335756 h 1004887"/>
              <a:gd name="connsiteX27" fmla="*/ 1095375 w 2828925"/>
              <a:gd name="connsiteY27" fmla="*/ 357187 h 1004887"/>
              <a:gd name="connsiteX28" fmla="*/ 1050131 w 2828925"/>
              <a:gd name="connsiteY28" fmla="*/ 357187 h 1004887"/>
              <a:gd name="connsiteX29" fmla="*/ 1050131 w 2828925"/>
              <a:gd name="connsiteY29" fmla="*/ 378619 h 1004887"/>
              <a:gd name="connsiteX30" fmla="*/ 1040606 w 2828925"/>
              <a:gd name="connsiteY30" fmla="*/ 378619 h 1004887"/>
              <a:gd name="connsiteX31" fmla="*/ 1040606 w 2828925"/>
              <a:gd name="connsiteY31" fmla="*/ 400050 h 1004887"/>
              <a:gd name="connsiteX32" fmla="*/ 950119 w 2828925"/>
              <a:gd name="connsiteY32" fmla="*/ 400050 h 1004887"/>
              <a:gd name="connsiteX33" fmla="*/ 950119 w 2828925"/>
              <a:gd name="connsiteY33" fmla="*/ 426244 h 1004887"/>
              <a:gd name="connsiteX34" fmla="*/ 885825 w 2828925"/>
              <a:gd name="connsiteY34" fmla="*/ 426244 h 1004887"/>
              <a:gd name="connsiteX35" fmla="*/ 885825 w 2828925"/>
              <a:gd name="connsiteY35" fmla="*/ 450056 h 1004887"/>
              <a:gd name="connsiteX36" fmla="*/ 876300 w 2828925"/>
              <a:gd name="connsiteY36" fmla="*/ 450056 h 1004887"/>
              <a:gd name="connsiteX37" fmla="*/ 876300 w 2828925"/>
              <a:gd name="connsiteY37" fmla="*/ 492919 h 1004887"/>
              <a:gd name="connsiteX38" fmla="*/ 854869 w 2828925"/>
              <a:gd name="connsiteY38" fmla="*/ 492919 h 1004887"/>
              <a:gd name="connsiteX39" fmla="*/ 854869 w 2828925"/>
              <a:gd name="connsiteY39" fmla="*/ 542925 h 1004887"/>
              <a:gd name="connsiteX40" fmla="*/ 831056 w 2828925"/>
              <a:gd name="connsiteY40" fmla="*/ 542925 h 1004887"/>
              <a:gd name="connsiteX41" fmla="*/ 831056 w 2828925"/>
              <a:gd name="connsiteY41" fmla="*/ 566737 h 1004887"/>
              <a:gd name="connsiteX42" fmla="*/ 738187 w 2828925"/>
              <a:gd name="connsiteY42" fmla="*/ 566737 h 1004887"/>
              <a:gd name="connsiteX43" fmla="*/ 738187 w 2828925"/>
              <a:gd name="connsiteY43" fmla="*/ 578644 h 1004887"/>
              <a:gd name="connsiteX44" fmla="*/ 685800 w 2828925"/>
              <a:gd name="connsiteY44" fmla="*/ 578644 h 1004887"/>
              <a:gd name="connsiteX45" fmla="*/ 685800 w 2828925"/>
              <a:gd name="connsiteY45" fmla="*/ 604837 h 1004887"/>
              <a:gd name="connsiteX46" fmla="*/ 621506 w 2828925"/>
              <a:gd name="connsiteY46" fmla="*/ 604837 h 1004887"/>
              <a:gd name="connsiteX47" fmla="*/ 621506 w 2828925"/>
              <a:gd name="connsiteY47" fmla="*/ 647700 h 1004887"/>
              <a:gd name="connsiteX48" fmla="*/ 540544 w 2828925"/>
              <a:gd name="connsiteY48" fmla="*/ 647700 h 1004887"/>
              <a:gd name="connsiteX49" fmla="*/ 540544 w 2828925"/>
              <a:gd name="connsiteY49" fmla="*/ 673894 h 1004887"/>
              <a:gd name="connsiteX50" fmla="*/ 519112 w 2828925"/>
              <a:gd name="connsiteY50" fmla="*/ 673894 h 1004887"/>
              <a:gd name="connsiteX51" fmla="*/ 519112 w 2828925"/>
              <a:gd name="connsiteY51" fmla="*/ 704850 h 1004887"/>
              <a:gd name="connsiteX52" fmla="*/ 407194 w 2828925"/>
              <a:gd name="connsiteY52" fmla="*/ 704850 h 1004887"/>
              <a:gd name="connsiteX53" fmla="*/ 407194 w 2828925"/>
              <a:gd name="connsiteY53" fmla="*/ 766762 h 1004887"/>
              <a:gd name="connsiteX54" fmla="*/ 350044 w 2828925"/>
              <a:gd name="connsiteY54" fmla="*/ 766762 h 1004887"/>
              <a:gd name="connsiteX55" fmla="*/ 350044 w 2828925"/>
              <a:gd name="connsiteY55" fmla="*/ 828675 h 1004887"/>
              <a:gd name="connsiteX56" fmla="*/ 273844 w 2828925"/>
              <a:gd name="connsiteY56" fmla="*/ 828675 h 1004887"/>
              <a:gd name="connsiteX57" fmla="*/ 273844 w 2828925"/>
              <a:gd name="connsiteY57" fmla="*/ 857250 h 1004887"/>
              <a:gd name="connsiteX58" fmla="*/ 247650 w 2828925"/>
              <a:gd name="connsiteY58" fmla="*/ 857250 h 1004887"/>
              <a:gd name="connsiteX59" fmla="*/ 247650 w 2828925"/>
              <a:gd name="connsiteY59" fmla="*/ 883444 h 1004887"/>
              <a:gd name="connsiteX60" fmla="*/ 219075 w 2828925"/>
              <a:gd name="connsiteY60" fmla="*/ 883444 h 1004887"/>
              <a:gd name="connsiteX61" fmla="*/ 219075 w 2828925"/>
              <a:gd name="connsiteY61" fmla="*/ 900112 h 1004887"/>
              <a:gd name="connsiteX62" fmla="*/ 133350 w 2828925"/>
              <a:gd name="connsiteY62" fmla="*/ 900112 h 1004887"/>
              <a:gd name="connsiteX63" fmla="*/ 133350 w 2828925"/>
              <a:gd name="connsiteY63" fmla="*/ 923925 h 1004887"/>
              <a:gd name="connsiteX64" fmla="*/ 100012 w 2828925"/>
              <a:gd name="connsiteY64" fmla="*/ 923925 h 1004887"/>
              <a:gd name="connsiteX65" fmla="*/ 100012 w 2828925"/>
              <a:gd name="connsiteY65" fmla="*/ 985837 h 1004887"/>
              <a:gd name="connsiteX66" fmla="*/ 0 w 2828925"/>
              <a:gd name="connsiteY66" fmla="*/ 985837 h 1004887"/>
              <a:gd name="connsiteX67" fmla="*/ 0 w 2828925"/>
              <a:gd name="connsiteY67" fmla="*/ 1004887 h 1004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2828925" h="1004887">
                <a:moveTo>
                  <a:pt x="2828925" y="0"/>
                </a:moveTo>
                <a:lnTo>
                  <a:pt x="2828925" y="52387"/>
                </a:lnTo>
                <a:lnTo>
                  <a:pt x="2516981" y="52387"/>
                </a:lnTo>
                <a:lnTo>
                  <a:pt x="2516981" y="73819"/>
                </a:lnTo>
                <a:lnTo>
                  <a:pt x="2469356" y="73819"/>
                </a:lnTo>
                <a:lnTo>
                  <a:pt x="2469356" y="90487"/>
                </a:lnTo>
                <a:lnTo>
                  <a:pt x="2224087" y="90487"/>
                </a:lnTo>
                <a:lnTo>
                  <a:pt x="2224087" y="119062"/>
                </a:lnTo>
                <a:lnTo>
                  <a:pt x="2045494" y="119062"/>
                </a:lnTo>
                <a:lnTo>
                  <a:pt x="2045494" y="138112"/>
                </a:lnTo>
                <a:lnTo>
                  <a:pt x="1957387" y="138112"/>
                </a:lnTo>
                <a:lnTo>
                  <a:pt x="1957387" y="161925"/>
                </a:lnTo>
                <a:lnTo>
                  <a:pt x="1876425" y="161925"/>
                </a:lnTo>
                <a:lnTo>
                  <a:pt x="1876425" y="180975"/>
                </a:lnTo>
                <a:lnTo>
                  <a:pt x="1769269" y="180975"/>
                </a:lnTo>
                <a:lnTo>
                  <a:pt x="1769269" y="202406"/>
                </a:lnTo>
                <a:lnTo>
                  <a:pt x="1759744" y="202406"/>
                </a:lnTo>
                <a:lnTo>
                  <a:pt x="1759744" y="223837"/>
                </a:lnTo>
                <a:lnTo>
                  <a:pt x="1509712" y="223837"/>
                </a:lnTo>
                <a:lnTo>
                  <a:pt x="1509712" y="250031"/>
                </a:lnTo>
                <a:lnTo>
                  <a:pt x="1221581" y="250031"/>
                </a:lnTo>
                <a:lnTo>
                  <a:pt x="1221581" y="292894"/>
                </a:lnTo>
                <a:lnTo>
                  <a:pt x="1212056" y="292894"/>
                </a:lnTo>
                <a:lnTo>
                  <a:pt x="1212056" y="314325"/>
                </a:lnTo>
                <a:lnTo>
                  <a:pt x="1104900" y="314325"/>
                </a:lnTo>
                <a:lnTo>
                  <a:pt x="1104900" y="335756"/>
                </a:lnTo>
                <a:lnTo>
                  <a:pt x="1095375" y="335756"/>
                </a:lnTo>
                <a:lnTo>
                  <a:pt x="1095375" y="357187"/>
                </a:lnTo>
                <a:lnTo>
                  <a:pt x="1050131" y="357187"/>
                </a:lnTo>
                <a:lnTo>
                  <a:pt x="1050131" y="378619"/>
                </a:lnTo>
                <a:lnTo>
                  <a:pt x="1040606" y="378619"/>
                </a:lnTo>
                <a:lnTo>
                  <a:pt x="1040606" y="400050"/>
                </a:lnTo>
                <a:lnTo>
                  <a:pt x="950119" y="400050"/>
                </a:lnTo>
                <a:lnTo>
                  <a:pt x="950119" y="426244"/>
                </a:lnTo>
                <a:lnTo>
                  <a:pt x="885825" y="426244"/>
                </a:lnTo>
                <a:lnTo>
                  <a:pt x="885825" y="450056"/>
                </a:lnTo>
                <a:lnTo>
                  <a:pt x="876300" y="450056"/>
                </a:lnTo>
                <a:lnTo>
                  <a:pt x="876300" y="492919"/>
                </a:lnTo>
                <a:lnTo>
                  <a:pt x="854869" y="492919"/>
                </a:lnTo>
                <a:lnTo>
                  <a:pt x="854869" y="542925"/>
                </a:lnTo>
                <a:lnTo>
                  <a:pt x="831056" y="542925"/>
                </a:lnTo>
                <a:lnTo>
                  <a:pt x="831056" y="566737"/>
                </a:lnTo>
                <a:lnTo>
                  <a:pt x="738187" y="566737"/>
                </a:lnTo>
                <a:lnTo>
                  <a:pt x="738187" y="578644"/>
                </a:lnTo>
                <a:lnTo>
                  <a:pt x="685800" y="578644"/>
                </a:lnTo>
                <a:lnTo>
                  <a:pt x="685800" y="604837"/>
                </a:lnTo>
                <a:lnTo>
                  <a:pt x="621506" y="604837"/>
                </a:lnTo>
                <a:lnTo>
                  <a:pt x="621506" y="647700"/>
                </a:lnTo>
                <a:lnTo>
                  <a:pt x="540544" y="647700"/>
                </a:lnTo>
                <a:lnTo>
                  <a:pt x="540544" y="673894"/>
                </a:lnTo>
                <a:lnTo>
                  <a:pt x="519112" y="673894"/>
                </a:lnTo>
                <a:lnTo>
                  <a:pt x="519112" y="704850"/>
                </a:lnTo>
                <a:lnTo>
                  <a:pt x="407194" y="704850"/>
                </a:lnTo>
                <a:lnTo>
                  <a:pt x="407194" y="766762"/>
                </a:lnTo>
                <a:lnTo>
                  <a:pt x="350044" y="766762"/>
                </a:lnTo>
                <a:lnTo>
                  <a:pt x="350044" y="828675"/>
                </a:lnTo>
                <a:lnTo>
                  <a:pt x="273844" y="828675"/>
                </a:lnTo>
                <a:lnTo>
                  <a:pt x="273844" y="857250"/>
                </a:lnTo>
                <a:lnTo>
                  <a:pt x="247650" y="857250"/>
                </a:lnTo>
                <a:lnTo>
                  <a:pt x="247650" y="883444"/>
                </a:lnTo>
                <a:lnTo>
                  <a:pt x="219075" y="883444"/>
                </a:lnTo>
                <a:lnTo>
                  <a:pt x="219075" y="900112"/>
                </a:lnTo>
                <a:lnTo>
                  <a:pt x="133350" y="900112"/>
                </a:lnTo>
                <a:lnTo>
                  <a:pt x="133350" y="923925"/>
                </a:lnTo>
                <a:lnTo>
                  <a:pt x="100012" y="923925"/>
                </a:lnTo>
                <a:lnTo>
                  <a:pt x="100012" y="985837"/>
                </a:lnTo>
                <a:lnTo>
                  <a:pt x="0" y="985837"/>
                </a:lnTo>
                <a:lnTo>
                  <a:pt x="0" y="1004887"/>
                </a:lnTo>
              </a:path>
            </a:pathLst>
          </a:custGeom>
          <a:noFill/>
          <a:ln w="28575">
            <a:solidFill>
              <a:schemeClr val="accent2"/>
            </a:solidFill>
            <a:miter lim="800000"/>
            <a:headEnd/>
            <a:tailEnd/>
          </a:ln>
        </p:spPr>
        <p:txBody>
          <a:bodyPr rtlCol="0" anchor="ctr"/>
          <a:lstStyle/>
          <a:p>
            <a:pPr algn="ctr"/>
            <a:endParaRPr lang="en-US" dirty="0"/>
          </a:p>
        </p:txBody>
      </p:sp>
    </p:spTree>
    <p:extLst>
      <p:ext uri="{BB962C8B-B14F-4D97-AF65-F5344CB8AC3E}">
        <p14:creationId xmlns:p14="http://schemas.microsoft.com/office/powerpoint/2010/main" val="109143631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3B546-5748-7104-B51D-F004471EDA10}"/>
              </a:ext>
            </a:extLst>
          </p:cNvPr>
          <p:cNvSpPr>
            <a:spLocks noGrp="1"/>
          </p:cNvSpPr>
          <p:nvPr>
            <p:ph type="title"/>
          </p:nvPr>
        </p:nvSpPr>
        <p:spPr/>
        <p:txBody>
          <a:bodyPr/>
          <a:lstStyle/>
          <a:p>
            <a:r>
              <a:rPr lang="en-US" dirty="0"/>
              <a:t>KONFIDENT: Safety </a:t>
            </a:r>
          </a:p>
        </p:txBody>
      </p:sp>
      <p:sp>
        <p:nvSpPr>
          <p:cNvPr id="3" name="Content Placeholder 2">
            <a:extLst>
              <a:ext uri="{FF2B5EF4-FFF2-40B4-BE49-F238E27FC236}">
                <a16:creationId xmlns:a16="http://schemas.microsoft.com/office/drawing/2014/main" id="{1DE593B2-B54E-AF35-E823-A62A850B16A4}"/>
              </a:ext>
            </a:extLst>
          </p:cNvPr>
          <p:cNvSpPr>
            <a:spLocks noGrp="1"/>
          </p:cNvSpPr>
          <p:nvPr>
            <p:ph idx="1"/>
          </p:nvPr>
        </p:nvSpPr>
        <p:spPr/>
        <p:txBody>
          <a:bodyPr/>
          <a:lstStyle/>
          <a:p>
            <a:r>
              <a:rPr kumimoji="0" lang="en-US" sz="2400" b="0" i="0" u="none" strike="noStrike" kern="1200" cap="none" spc="0" normalizeH="0" baseline="0" noProof="0" dirty="0">
                <a:ln>
                  <a:noFill/>
                </a:ln>
                <a:solidFill>
                  <a:srgbClr val="000000"/>
                </a:solidFill>
                <a:effectLst/>
                <a:uLnTx/>
                <a:uFillTx/>
                <a:cs typeface="Arial" panose="020B0604020202020204" pitchFamily="34" charset="0"/>
              </a:rPr>
              <a:t>≤2 doses of sebetralstat 600 mg were well-tolerated, and treatment-related TEAEs were comparable with placebo</a:t>
            </a:r>
          </a:p>
          <a:p>
            <a:r>
              <a:rPr lang="en-US" sz="2400" kern="1200" dirty="0">
                <a:solidFill>
                  <a:srgbClr val="000000"/>
                </a:solidFill>
                <a:cs typeface="Arial" panose="020B0604020202020204" pitchFamily="34" charset="0"/>
              </a:rPr>
              <a:t>No TEAEs resulted in study discontinuation or death </a:t>
            </a:r>
            <a:endParaRPr kumimoji="0" lang="en-US" sz="2400" b="0" i="0" u="none" strike="noStrike" kern="1200" cap="none" spc="0" normalizeH="0" baseline="0" noProof="0" dirty="0">
              <a:ln>
                <a:noFill/>
              </a:ln>
              <a:solidFill>
                <a:srgbClr val="000000"/>
              </a:solidFill>
              <a:effectLst/>
              <a:uLnTx/>
              <a:uFillTx/>
              <a:cs typeface="Arial" panose="020B0604020202020204" pitchFamily="34" charset="0"/>
            </a:endParaRPr>
          </a:p>
          <a:p>
            <a:endParaRPr lang="en-US" sz="2400" dirty="0"/>
          </a:p>
        </p:txBody>
      </p:sp>
      <p:graphicFrame>
        <p:nvGraphicFramePr>
          <p:cNvPr id="4" name="Group 3">
            <a:extLst>
              <a:ext uri="{FF2B5EF4-FFF2-40B4-BE49-F238E27FC236}">
                <a16:creationId xmlns:a16="http://schemas.microsoft.com/office/drawing/2014/main" id="{231BA2BE-F432-B1EB-55C3-3D9A94F7FE2D}"/>
              </a:ext>
            </a:extLst>
          </p:cNvPr>
          <p:cNvGraphicFramePr>
            <a:graphicFrameLocks/>
          </p:cNvGraphicFramePr>
          <p:nvPr/>
        </p:nvGraphicFramePr>
        <p:xfrm>
          <a:off x="745941" y="3053038"/>
          <a:ext cx="10736262" cy="2861429"/>
        </p:xfrm>
        <a:graphic>
          <a:graphicData uri="http://schemas.openxmlformats.org/drawingml/2006/table">
            <a:tbl>
              <a:tblPr/>
              <a:tblGrid>
                <a:gridCol w="2642804">
                  <a:extLst>
                    <a:ext uri="{9D8B030D-6E8A-4147-A177-3AD203B41FA5}">
                      <a16:colId xmlns:a16="http://schemas.microsoft.com/office/drawing/2014/main" val="20000"/>
                    </a:ext>
                  </a:extLst>
                </a:gridCol>
                <a:gridCol w="2920569">
                  <a:extLst>
                    <a:ext uri="{9D8B030D-6E8A-4147-A177-3AD203B41FA5}">
                      <a16:colId xmlns:a16="http://schemas.microsoft.com/office/drawing/2014/main" val="20001"/>
                    </a:ext>
                  </a:extLst>
                </a:gridCol>
                <a:gridCol w="2602546">
                  <a:extLst>
                    <a:ext uri="{9D8B030D-6E8A-4147-A177-3AD203B41FA5}">
                      <a16:colId xmlns:a16="http://schemas.microsoft.com/office/drawing/2014/main" val="20002"/>
                    </a:ext>
                  </a:extLst>
                </a:gridCol>
                <a:gridCol w="2570343">
                  <a:extLst>
                    <a:ext uri="{9D8B030D-6E8A-4147-A177-3AD203B41FA5}">
                      <a16:colId xmlns:a16="http://schemas.microsoft.com/office/drawing/2014/main" val="20003"/>
                    </a:ext>
                  </a:extLst>
                </a:gridCol>
              </a:tblGrid>
              <a:tr h="75826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Events,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Placebo</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 = 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Sebetralstat 300 mg</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 = 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Sebetralstat 600 mg</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 = 93)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2"/>
                    </a:solidFill>
                  </a:tcPr>
                </a:tc>
                <a:extLst>
                  <a:ext uri="{0D108BD9-81ED-4DB2-BD59-A6C34878D82A}">
                    <a16:rowId xmlns:a16="http://schemas.microsoft.com/office/drawing/2014/main" val="10001"/>
                  </a:ext>
                </a:extLst>
              </a:tr>
              <a:tr h="31342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Any TEAEs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Tx related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17 (20.5)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 (4.8)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17 (19.8)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 (2.3)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14 (15.1)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 (3.2)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626206">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20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Serious TEAEs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20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Tx related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 (1.2)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 (2.2)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626206">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20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Severe TEAEs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20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Tx related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20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1 (1.2)</a:t>
                      </a:r>
                    </a:p>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20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068511845"/>
                  </a:ext>
                </a:extLst>
              </a:tr>
            </a:tbl>
          </a:graphicData>
        </a:graphic>
      </p:graphicFrame>
      <p:sp>
        <p:nvSpPr>
          <p:cNvPr id="6" name="Text Box 11">
            <a:extLst>
              <a:ext uri="{FF2B5EF4-FFF2-40B4-BE49-F238E27FC236}">
                <a16:creationId xmlns:a16="http://schemas.microsoft.com/office/drawing/2014/main" id="{6E562B27-5FA3-5C35-4546-8F9CFA6980B7}"/>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Riedl. AAAAI 2024. Abstr L45. NCT05505916. </a:t>
            </a:r>
          </a:p>
        </p:txBody>
      </p:sp>
    </p:spTree>
    <p:extLst>
      <p:ext uri="{BB962C8B-B14F-4D97-AF65-F5344CB8AC3E}">
        <p14:creationId xmlns:p14="http://schemas.microsoft.com/office/powerpoint/2010/main" val="146374943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3CB7BE-DA12-351D-9331-0B6801935ECF}"/>
              </a:ext>
            </a:extLst>
          </p:cNvPr>
          <p:cNvSpPr>
            <a:spLocks noGrp="1"/>
          </p:cNvSpPr>
          <p:nvPr>
            <p:ph type="title"/>
          </p:nvPr>
        </p:nvSpPr>
        <p:spPr/>
        <p:txBody>
          <a:bodyPr/>
          <a:lstStyle/>
          <a:p>
            <a:r>
              <a:rPr lang="en-US" dirty="0"/>
              <a:t>KONFIDENT: Conclusions</a:t>
            </a:r>
          </a:p>
        </p:txBody>
      </p:sp>
      <p:sp>
        <p:nvSpPr>
          <p:cNvPr id="3" name="Content Placeholder 2">
            <a:extLst>
              <a:ext uri="{FF2B5EF4-FFF2-40B4-BE49-F238E27FC236}">
                <a16:creationId xmlns:a16="http://schemas.microsoft.com/office/drawing/2014/main" id="{A85BDFCA-82E2-DE40-461E-9D89FA9BBE97}"/>
              </a:ext>
            </a:extLst>
          </p:cNvPr>
          <p:cNvSpPr>
            <a:spLocks noGrp="1"/>
          </p:cNvSpPr>
          <p:nvPr>
            <p:ph idx="1"/>
          </p:nvPr>
        </p:nvSpPr>
        <p:spPr>
          <a:xfrm>
            <a:off x="604675" y="1475877"/>
            <a:ext cx="10877529" cy="4650686"/>
          </a:xfrm>
        </p:spPr>
        <p:txBody>
          <a:bodyPr/>
          <a:lstStyle/>
          <a:p>
            <a:r>
              <a:rPr lang="en-US" dirty="0"/>
              <a:t>Start of HAE symptom relief, decrease in attack severity, and complete attack resolution occurred significantly earlier with sebetralstat 300 mg and 600 mg than with placebo</a:t>
            </a:r>
          </a:p>
          <a:p>
            <a:pPr lvl="1"/>
            <a:r>
              <a:rPr lang="en-US" dirty="0"/>
              <a:t>Efficacy similar between sebetralstat doses</a:t>
            </a:r>
          </a:p>
          <a:p>
            <a:pPr marL="342900" lvl="1" indent="-342900">
              <a:buFont typeface="Wingdings" panose="05000000000000000000" pitchFamily="2" charset="2"/>
              <a:buChar char="§"/>
            </a:pPr>
            <a:r>
              <a:rPr lang="en-US" sz="2800" dirty="0">
                <a:ea typeface="+mn-ea"/>
                <a:cs typeface="+mn-cs"/>
              </a:rPr>
              <a:t>&gt;90% of attacks reaching primary endpoint did so without second dose or prior to administration of second dose</a:t>
            </a:r>
          </a:p>
          <a:p>
            <a:pPr marL="342900" lvl="1" indent="-342900">
              <a:buFont typeface="Wingdings" panose="05000000000000000000" pitchFamily="2" charset="2"/>
              <a:buChar char="§"/>
            </a:pPr>
            <a:r>
              <a:rPr lang="en-US" sz="2800" dirty="0">
                <a:ea typeface="+mn-ea"/>
                <a:cs typeface="+mn-cs"/>
              </a:rPr>
              <a:t>TEAEs comparable with placebo; </a:t>
            </a:r>
            <a:r>
              <a:rPr lang="en-US" sz="2800" dirty="0">
                <a:ea typeface="+mn-ea"/>
                <a:cs typeface="Calibri" panose="020F0502020204030204" pitchFamily="34" charset="0"/>
              </a:rPr>
              <a:t>≤</a:t>
            </a:r>
            <a:r>
              <a:rPr lang="en-US" sz="2800" dirty="0">
                <a:ea typeface="+mn-ea"/>
                <a:cs typeface="+mn-cs"/>
              </a:rPr>
              <a:t>2 doses of sebetralstat 600 mg were well-tolerated </a:t>
            </a:r>
          </a:p>
          <a:p>
            <a:pPr marL="342900" lvl="1" indent="-342900">
              <a:buFont typeface="Wingdings" panose="05000000000000000000" pitchFamily="2" charset="2"/>
              <a:buChar char="§"/>
            </a:pPr>
            <a:r>
              <a:rPr lang="en-US" sz="2800" dirty="0">
                <a:ea typeface="+mn-ea"/>
                <a:cs typeface="+mn-cs"/>
              </a:rPr>
              <a:t>KONFIDENT-S: 2-yr open-label extension trial to assess long-term safety and efficacy currently recruiting</a:t>
            </a:r>
          </a:p>
        </p:txBody>
      </p:sp>
    </p:spTree>
    <p:extLst>
      <p:ext uri="{BB962C8B-B14F-4D97-AF65-F5344CB8AC3E}">
        <p14:creationId xmlns:p14="http://schemas.microsoft.com/office/powerpoint/2010/main" val="259194764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rgbClr val="00823B"/>
                </a:solidFill>
                <a:hlinkClick r:id="rId3"/>
              </a:rPr>
              <a:t>clinicaloptions.com</a:t>
            </a:r>
            <a:endParaRPr lang="en-US" sz="2400" b="1" u="sng" dirty="0">
              <a:solidFill>
                <a:srgbClr val="E1471D"/>
              </a:solidFill>
            </a:endParaRPr>
          </a:p>
          <a:p>
            <a:pPr marL="0" indent="0">
              <a:buNone/>
            </a:pPr>
            <a:endParaRPr lang="en-US" sz="2400" b="1" dirty="0">
              <a:solidFill>
                <a:srgbClr val="00823B"/>
              </a:solidFill>
              <a:cs typeface="Calibri"/>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AAAAI 2024!</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a:xfrm>
            <a:off x="609759" y="2511971"/>
            <a:ext cx="10872444" cy="1989223"/>
          </a:xfrm>
        </p:spPr>
        <p:txBody>
          <a:bodyPr rtlCol="0">
            <a:normAutofit/>
          </a:bodyPr>
          <a:lstStyle/>
          <a:p>
            <a:pPr>
              <a:defRPr/>
            </a:pPr>
            <a:r>
              <a:rPr lang="en-US" sz="2400" dirty="0">
                <a:solidFill>
                  <a:srgbClr val="E1471D"/>
                </a:solidFill>
                <a:latin typeface="Calibri"/>
                <a:cs typeface="Calibri"/>
              </a:rPr>
              <a:t>Certified text module </a:t>
            </a:r>
            <a:r>
              <a:rPr lang="en-US" sz="2400" b="0" dirty="0">
                <a:latin typeface="Calibri"/>
                <a:cs typeface="Calibri"/>
              </a:rPr>
              <a:t>covering all the key data about HAE</a:t>
            </a:r>
            <a:endParaRPr lang="en-US" sz="2400" dirty="0">
              <a:latin typeface="Calibri"/>
              <a:cs typeface="Calibri"/>
            </a:endParaRPr>
          </a:p>
          <a:p>
            <a:pPr>
              <a:defRPr/>
            </a:pPr>
            <a:endParaRPr lang="en-US" sz="2400" b="0" dirty="0">
              <a:cs typeface="Calibri"/>
            </a:endParaRP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pic>
        <p:nvPicPr>
          <p:cNvPr id="3" name="Picture 2" descr="A qr code with black squares&#10;&#10;Description automatically generated">
            <a:extLst>
              <a:ext uri="{FF2B5EF4-FFF2-40B4-BE49-F238E27FC236}">
                <a16:creationId xmlns:a16="http://schemas.microsoft.com/office/drawing/2014/main" id="{45DA7DA0-6FDB-CE40-3FAA-DCE2CC3C997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81848" y="1765738"/>
            <a:ext cx="2115347" cy="2115347"/>
          </a:xfrm>
          <a:prstGeom prst="rect">
            <a:avLst/>
          </a:prstGeom>
        </p:spPr>
      </p:pic>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Core deck">
    <a:dk1>
      <a:srgbClr val="1A1918"/>
    </a:dk1>
    <a:lt1>
      <a:srgbClr val="E2DFDA"/>
    </a:lt1>
    <a:dk2>
      <a:srgbClr val="F3F2EE"/>
    </a:dk2>
    <a:lt2>
      <a:srgbClr val="FF332A"/>
    </a:lt2>
    <a:accent1>
      <a:srgbClr val="F37C7E"/>
    </a:accent1>
    <a:accent2>
      <a:srgbClr val="7D0B0C"/>
    </a:accent2>
    <a:accent3>
      <a:srgbClr val="02868E"/>
    </a:accent3>
    <a:accent4>
      <a:srgbClr val="C5D92C"/>
    </a:accent4>
    <a:accent5>
      <a:srgbClr val="F5BF16"/>
    </a:accent5>
    <a:accent6>
      <a:srgbClr val="EF6024"/>
    </a:accent6>
    <a:hlink>
      <a:srgbClr val="EC2629"/>
    </a:hlink>
    <a:folHlink>
      <a:srgbClr val="F3F2EE"/>
    </a:folHlink>
  </a:clrScheme>
  <a:fontScheme name="Custom 1">
    <a:majorFont>
      <a:latin typeface="Montserrat"/>
      <a:ea typeface="Arial"/>
      <a:cs typeface="Arial"/>
    </a:majorFont>
    <a:minorFont>
      <a:latin typeface="Montserrat"/>
      <a:ea typeface="Arial"/>
      <a:cs typeface="Arial"/>
    </a:minorFont>
  </a:fontScheme>
  <a:fmtScheme name="Office">
    <a:fillStyleLst>
      <a:solidFill>
        <a:schemeClr val="phClr"/>
      </a:solidFill>
      <a:gradFill>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solidFill>
        <a:schemeClr val="phClr">
          <a:tint val="95000"/>
          <a:satMod val="170000"/>
        </a:schemeClr>
      </a:solidFill>
      <a:gradFill>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Core deck">
    <a:dk1>
      <a:srgbClr val="1A1918"/>
    </a:dk1>
    <a:lt1>
      <a:srgbClr val="E2DFDA"/>
    </a:lt1>
    <a:dk2>
      <a:srgbClr val="F3F2EE"/>
    </a:dk2>
    <a:lt2>
      <a:srgbClr val="FF332A"/>
    </a:lt2>
    <a:accent1>
      <a:srgbClr val="F37C7E"/>
    </a:accent1>
    <a:accent2>
      <a:srgbClr val="7D0B0C"/>
    </a:accent2>
    <a:accent3>
      <a:srgbClr val="02868E"/>
    </a:accent3>
    <a:accent4>
      <a:srgbClr val="C5D92C"/>
    </a:accent4>
    <a:accent5>
      <a:srgbClr val="F5BF16"/>
    </a:accent5>
    <a:accent6>
      <a:srgbClr val="EF6024"/>
    </a:accent6>
    <a:hlink>
      <a:srgbClr val="EC2629"/>
    </a:hlink>
    <a:folHlink>
      <a:srgbClr val="F3F2EE"/>
    </a:folHlink>
  </a:clrScheme>
  <a:fontScheme name="Custom 1">
    <a:majorFont>
      <a:latin typeface="Montserrat"/>
      <a:ea typeface="Arial"/>
      <a:cs typeface="Arial"/>
    </a:majorFont>
    <a:minorFont>
      <a:latin typeface="Montserrat"/>
      <a:ea typeface="Arial"/>
      <a:cs typeface="Arial"/>
    </a:minorFont>
  </a:fontScheme>
  <a:fmtScheme name="Office">
    <a:fillStyleLst>
      <a:solidFill>
        <a:schemeClr val="phClr"/>
      </a:solidFill>
      <a:gradFill>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solidFill>
        <a:schemeClr val="phClr">
          <a:tint val="95000"/>
          <a:satMod val="170000"/>
        </a:schemeClr>
      </a:solidFill>
      <a:gradFill>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Core deck">
    <a:dk1>
      <a:srgbClr val="1A1918"/>
    </a:dk1>
    <a:lt1>
      <a:srgbClr val="E2DFDA"/>
    </a:lt1>
    <a:dk2>
      <a:srgbClr val="F3F2EE"/>
    </a:dk2>
    <a:lt2>
      <a:srgbClr val="FF332A"/>
    </a:lt2>
    <a:accent1>
      <a:srgbClr val="F37C7E"/>
    </a:accent1>
    <a:accent2>
      <a:srgbClr val="7D0B0C"/>
    </a:accent2>
    <a:accent3>
      <a:srgbClr val="02868E"/>
    </a:accent3>
    <a:accent4>
      <a:srgbClr val="C5D92C"/>
    </a:accent4>
    <a:accent5>
      <a:srgbClr val="F5BF16"/>
    </a:accent5>
    <a:accent6>
      <a:srgbClr val="EF6024"/>
    </a:accent6>
    <a:hlink>
      <a:srgbClr val="EC2629"/>
    </a:hlink>
    <a:folHlink>
      <a:srgbClr val="F3F2EE"/>
    </a:folHlink>
  </a:clrScheme>
  <a:fontScheme name="Custom 1">
    <a:majorFont>
      <a:latin typeface="Montserrat"/>
      <a:ea typeface="Arial"/>
      <a:cs typeface="Arial"/>
    </a:majorFont>
    <a:minorFont>
      <a:latin typeface="Montserrat"/>
      <a:ea typeface="Arial"/>
      <a:cs typeface="Arial"/>
    </a:minorFont>
  </a:fontScheme>
  <a:fmtScheme name="Office">
    <a:fillStyleLst>
      <a:solidFill>
        <a:schemeClr val="phClr"/>
      </a:solidFill>
      <a:gradFill>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solidFill>
        <a:schemeClr val="phClr">
          <a:tint val="95000"/>
          <a:satMod val="170000"/>
        </a:schemeClr>
      </a:solidFill>
      <a:gradFill>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Core deck">
    <a:dk1>
      <a:srgbClr val="1A1918"/>
    </a:dk1>
    <a:lt1>
      <a:srgbClr val="E2DFDA"/>
    </a:lt1>
    <a:dk2>
      <a:srgbClr val="F3F2EE"/>
    </a:dk2>
    <a:lt2>
      <a:srgbClr val="FF332A"/>
    </a:lt2>
    <a:accent1>
      <a:srgbClr val="F37C7E"/>
    </a:accent1>
    <a:accent2>
      <a:srgbClr val="7D0B0C"/>
    </a:accent2>
    <a:accent3>
      <a:srgbClr val="02868E"/>
    </a:accent3>
    <a:accent4>
      <a:srgbClr val="C5D92C"/>
    </a:accent4>
    <a:accent5>
      <a:srgbClr val="F5BF16"/>
    </a:accent5>
    <a:accent6>
      <a:srgbClr val="EF6024"/>
    </a:accent6>
    <a:hlink>
      <a:srgbClr val="EC2629"/>
    </a:hlink>
    <a:folHlink>
      <a:srgbClr val="F3F2EE"/>
    </a:folHlink>
  </a:clrScheme>
  <a:fontScheme name="Custom 1">
    <a:majorFont>
      <a:latin typeface="Montserrat"/>
      <a:ea typeface="Arial"/>
      <a:cs typeface="Arial"/>
    </a:majorFont>
    <a:minorFont>
      <a:latin typeface="Montserrat"/>
      <a:ea typeface="Arial"/>
      <a:cs typeface="Arial"/>
    </a:minorFont>
  </a:fontScheme>
  <a:fmtScheme name="Office">
    <a:fillStyleLst>
      <a:solidFill>
        <a:schemeClr val="phClr"/>
      </a:solidFill>
      <a:gradFill>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solidFill>
        <a:schemeClr val="phClr">
          <a:tint val="95000"/>
          <a:satMod val="170000"/>
        </a:schemeClr>
      </a:solidFill>
      <a:gradFill>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Core deck">
    <a:dk1>
      <a:srgbClr val="1A1918"/>
    </a:dk1>
    <a:lt1>
      <a:srgbClr val="E2DFDA"/>
    </a:lt1>
    <a:dk2>
      <a:srgbClr val="F3F2EE"/>
    </a:dk2>
    <a:lt2>
      <a:srgbClr val="FF332A"/>
    </a:lt2>
    <a:accent1>
      <a:srgbClr val="F37C7E"/>
    </a:accent1>
    <a:accent2>
      <a:srgbClr val="7D0B0C"/>
    </a:accent2>
    <a:accent3>
      <a:srgbClr val="02868E"/>
    </a:accent3>
    <a:accent4>
      <a:srgbClr val="C5D92C"/>
    </a:accent4>
    <a:accent5>
      <a:srgbClr val="F5BF16"/>
    </a:accent5>
    <a:accent6>
      <a:srgbClr val="EF6024"/>
    </a:accent6>
    <a:hlink>
      <a:srgbClr val="EC2629"/>
    </a:hlink>
    <a:folHlink>
      <a:srgbClr val="F3F2EE"/>
    </a:folHlink>
  </a:clrScheme>
  <a:fontScheme name="Custom 1">
    <a:majorFont>
      <a:latin typeface="Montserrat"/>
      <a:ea typeface="Arial"/>
      <a:cs typeface="Arial"/>
    </a:majorFont>
    <a:minorFont>
      <a:latin typeface="Montserrat"/>
      <a:ea typeface="Arial"/>
      <a:cs typeface="Arial"/>
    </a:minorFont>
  </a:fontScheme>
  <a:fmtScheme name="Office">
    <a:fillStyleLst>
      <a:solidFill>
        <a:schemeClr val="phClr"/>
      </a:solidFill>
      <a:gradFill>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solidFill>
        <a:schemeClr val="phClr">
          <a:tint val="95000"/>
          <a:satMod val="170000"/>
        </a:schemeClr>
      </a:solidFill>
      <a:gradFill>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f22c1139-2255-4a36-87f5-4e3338c2f47c">
      <Terms xmlns="http://schemas.microsoft.com/office/infopath/2007/PartnerControls"/>
    </lcf76f155ced4ddcb4097134ff3c332f>
    <TaxCatchAll xmlns="22fd6914-46d4-4c7e-bbad-46e82841b69d"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C2DEADD7071ECF44B86B6109FB044305" ma:contentTypeVersion="14" ma:contentTypeDescription="Create a new document." ma:contentTypeScope="" ma:versionID="eb549c1c39b4c50e4a5df0c38ab7a70a">
  <xsd:schema xmlns:xsd="http://www.w3.org/2001/XMLSchema" xmlns:xs="http://www.w3.org/2001/XMLSchema" xmlns:p="http://schemas.microsoft.com/office/2006/metadata/properties" xmlns:ns2="f22c1139-2255-4a36-87f5-4e3338c2f47c" xmlns:ns3="22fd6914-46d4-4c7e-bbad-46e82841b69d" targetNamespace="http://schemas.microsoft.com/office/2006/metadata/properties" ma:root="true" ma:fieldsID="40c7dce9093dab9601bf89706521ddd0" ns2:_="" ns3:_="">
    <xsd:import namespace="f22c1139-2255-4a36-87f5-4e3338c2f47c"/>
    <xsd:import namespace="22fd6914-46d4-4c7e-bbad-46e82841b6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GenerationTime" minOccurs="0"/>
                <xsd:element ref="ns2:MediaServiceEventHashCode" minOccurs="0"/>
                <xsd:element ref="ns2:MediaServiceDateTaken" minOccurs="0"/>
                <xsd:element ref="ns2:MediaLengthInSeconds" minOccurs="0"/>
                <xsd:element ref="ns3:SharedWithUsers" minOccurs="0"/>
                <xsd:element ref="ns3:SharedWithDetails"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22c1139-2255-4a36-87f5-4e3338c2f47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6512e436-4693-4b20-ac9a-7455c07c86a8"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dexed="true" ma:internalName="MediaServiceDateTake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OCR" ma:index="21"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2fd6914-46d4-4c7e-bbad-46e82841b69d"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d3cfae40-7b40-47d0-ab05-9712e3953ba2}" ma:internalName="TaxCatchAll" ma:showField="CatchAllData" ma:web="22fd6914-46d4-4c7e-bbad-46e82841b69d">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LongProperties xmlns="http://schemas.microsoft.com/office/2006/metadata/longProperties"/>
</file>

<file path=customXml/itemProps1.xml><?xml version="1.0" encoding="utf-8"?>
<ds:datastoreItem xmlns:ds="http://schemas.openxmlformats.org/officeDocument/2006/customXml" ds:itemID="{5BA55BC3-5A03-47C2-8EC3-D964C3B5E779}">
  <ds:schemaRefs>
    <ds:schemaRef ds:uri="http://www.w3.org/XML/1998/namespace"/>
    <ds:schemaRef ds:uri="http://purl.org/dc/dcmitype/"/>
    <ds:schemaRef ds:uri="http://schemas.microsoft.com/office/infopath/2007/PartnerControls"/>
    <ds:schemaRef ds:uri="http://schemas.microsoft.com/office/2006/metadata/properties"/>
    <ds:schemaRef ds:uri="http://schemas.openxmlformats.org/package/2006/metadata/core-properties"/>
    <ds:schemaRef ds:uri="http://schemas.microsoft.com/office/2006/documentManagement/types"/>
    <ds:schemaRef ds:uri="http://purl.org/dc/elements/1.1/"/>
    <ds:schemaRef ds:uri="http://purl.org/dc/terms/"/>
    <ds:schemaRef ds:uri="22fd6914-46d4-4c7e-bbad-46e82841b69d"/>
    <ds:schemaRef ds:uri="f22c1139-2255-4a36-87f5-4e3338c2f47c"/>
  </ds:schemaRefs>
</ds:datastoreItem>
</file>

<file path=customXml/itemProps2.xml><?xml version="1.0" encoding="utf-8"?>
<ds:datastoreItem xmlns:ds="http://schemas.openxmlformats.org/officeDocument/2006/customXml" ds:itemID="{D03AB328-F1F5-4A5D-AE31-BF6DE4CA942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22c1139-2255-4a36-87f5-4e3338c2f47c"/>
    <ds:schemaRef ds:uri="22fd6914-46d4-4c7e-bbad-46e82841b69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4.xml><?xml version="1.0" encoding="utf-8"?>
<ds:datastoreItem xmlns:ds="http://schemas.openxmlformats.org/officeDocument/2006/customXml" ds:itemID="{65E151B5-E2EE-4BEC-82C3-105A302A3BE7}">
  <ds:schemaRefs>
    <ds:schemaRef ds:uri="http://schemas.microsoft.com/office/2006/metadata/longProperties"/>
  </ds:schemaRefs>
</ds:datastoreItem>
</file>

<file path=docProps/app.xml><?xml version="1.0" encoding="utf-8"?>
<Properties xmlns="http://schemas.openxmlformats.org/officeDocument/2006/extended-properties" xmlns:vt="http://schemas.openxmlformats.org/officeDocument/2006/docPropsVTypes">
  <Template/>
  <TotalTime>4</TotalTime>
  <Words>5525</Words>
  <Application>Microsoft Office PowerPoint</Application>
  <PresentationFormat>Widescreen</PresentationFormat>
  <Paragraphs>1168</Paragraphs>
  <Slides>34</Slides>
  <Notes>33</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34</vt:i4>
      </vt:variant>
    </vt:vector>
  </HeadingPairs>
  <TitlesOfParts>
    <vt:vector size="42" baseType="lpstr">
      <vt:lpstr>-apple-system</vt:lpstr>
      <vt:lpstr>Arial</vt:lpstr>
      <vt:lpstr>Calibri</vt:lpstr>
      <vt:lpstr>Cambria Math</vt:lpstr>
      <vt:lpstr>Times</vt:lpstr>
      <vt:lpstr>Verdana</vt:lpstr>
      <vt:lpstr>Wingdings</vt:lpstr>
      <vt:lpstr>2022_CCO_Template</vt:lpstr>
      <vt:lpstr>Key Updates on Hereditary Angioedema</vt:lpstr>
      <vt:lpstr>About These Slides</vt:lpstr>
      <vt:lpstr>Faculty</vt:lpstr>
      <vt:lpstr>Disclosures</vt:lpstr>
      <vt:lpstr>CHAPTER-1: Oral Bradykinin B2 Receptor Antagonist Deucrictibant in Prophylaxis of HAE</vt:lpstr>
      <vt:lpstr>CHAPTER-1: Outcomes</vt:lpstr>
      <vt:lpstr>CHAPTER-1: Deucrictibant Safety</vt:lpstr>
      <vt:lpstr>CHAPTER-1: Summary </vt:lpstr>
      <vt:lpstr>Donidalorsen for HAE: OLE of Phase II Trial</vt:lpstr>
      <vt:lpstr>Donidalorsen in HAE—OLE of Phase II Trial: 1 Yr vs 2 Yr</vt:lpstr>
      <vt:lpstr>Donidalorsen Q8W for HAE: Efficacy, AE-QoL, and Safety</vt:lpstr>
      <vt:lpstr>Donidalorsen: Summary</vt:lpstr>
      <vt:lpstr>Multistudy Program Evaluating Anti-FXIIa mAb Garadacimab as Long-term Prophylaxis for HAE Attacks</vt:lpstr>
      <vt:lpstr>Garadacimab Multistudy Program:  Baseline Characteristics</vt:lpstr>
      <vt:lpstr>Garadacimab Efficacy:  Mean Monthly Attack Rate Reduction</vt:lpstr>
      <vt:lpstr>Garadacimab Efficacy: Time to First HAE Attack</vt:lpstr>
      <vt:lpstr>Garadacimab Efficacy for Long-term Prophylaxis in HAE</vt:lpstr>
      <vt:lpstr>Garadacimab Safety With Long-term Prophylaxis in HAE</vt:lpstr>
      <vt:lpstr>Garadacimab Multistudy Program: Summary</vt:lpstr>
      <vt:lpstr>EMPOWER: Long-term Efficacy and Safety of Lanadelumab in HAE</vt:lpstr>
      <vt:lpstr>EMPOWER: Baseline Characteristics</vt:lpstr>
      <vt:lpstr>EMPOWER: Lanadelumab Efficacy</vt:lpstr>
      <vt:lpstr>EMPOWER: Lanadelumab Safety</vt:lpstr>
      <vt:lpstr>Long-term Lanadelumab Efficacy and Safety for HAE in Adolescents: From ENABLE and EMPOWER</vt:lpstr>
      <vt:lpstr>Lanadelumab Efficacy in Adolescents: EMPOWER and ENABLE</vt:lpstr>
      <vt:lpstr>Lanadelumab Safety in Adolescents:  EMPOWER and ENABLE</vt:lpstr>
      <vt:lpstr>Long-term Lanadelumab for HAE: Summary</vt:lpstr>
      <vt:lpstr>KONFIDENT: Oral Sebetralstat vs Placebo for On-Demand Treatment of HAE Attacks</vt:lpstr>
      <vt:lpstr>KONFIDENT: Baseline Characteristics</vt:lpstr>
      <vt:lpstr>KONFIDENT: Primary and Key Secondary  Efficacy Endpoints by Dosing</vt:lpstr>
      <vt:lpstr>KONFIDENT: Primary and Key Secondary  Efficacy Outcomes</vt:lpstr>
      <vt:lpstr>KONFIDENT: Safety </vt:lpstr>
      <vt:lpstr>KONFIDENT: Conclusions</vt:lpstr>
      <vt:lpstr>Go Online for More CCO  Coverage of AAAAI 2024!</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Key Updates on Hereditary Angioedema</dc:title>
  <dc:creator>Preferred User</dc:creator>
  <cp:lastModifiedBy>Natalia Kolenko</cp:lastModifiedBy>
  <cp:revision>2</cp:revision>
  <cp:lastPrinted>2016-09-26T20:21:49Z</cp:lastPrinted>
  <dcterms:created xsi:type="dcterms:W3CDTF">2005-05-27T15:08:01Z</dcterms:created>
  <dcterms:modified xsi:type="dcterms:W3CDTF">2024-03-18T23:10:40Z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f6b19e28-ce23-4e45-8ab9-80e12fd2421e</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0x010100C2DEADD7071ECF44B86B6109FB044305</vt:lpwstr>
  </property>
  <property fmtid="{D5CDD505-2E9C-101B-9397-08002B2CF9AE}" pid="9" name="MediaServiceImageTags">
    <vt:lpwstr/>
  </property>
</Properties>
</file>