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308" r:id="rId8"/>
    <p:sldId id="257" r:id="rId9"/>
    <p:sldId id="552" r:id="rId10"/>
    <p:sldId id="555" r:id="rId11"/>
    <p:sldId id="556" r:id="rId12"/>
    <p:sldId id="559" r:id="rId13"/>
    <p:sldId id="561" r:id="rId14"/>
    <p:sldId id="562" r:id="rId15"/>
    <p:sldId id="563"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6" clrIdx="15">
    <p:extLst>
      <p:ext uri="{19B8F6BF-5375-455C-9EA6-DF929625EA0E}">
        <p15:presenceInfo xmlns:p15="http://schemas.microsoft.com/office/powerpoint/2012/main" userId="Jill Sakai" providerId="None"/>
      </p:ext>
    </p:extLst>
  </p:cmAuthor>
  <p:cmAuthor id="17" name="nhanson" initials="n" lastIdx="4" clrIdx="16">
    <p:extLst>
      <p:ext uri="{19B8F6BF-5375-455C-9EA6-DF929625EA0E}">
        <p15:presenceInfo xmlns:p15="http://schemas.microsoft.com/office/powerpoint/2012/main" userId="nhanson" providerId="None"/>
      </p:ext>
    </p:extLst>
  </p:cmAuthor>
  <p:cmAuthor id="18" name="CLINICALOPTIONS\tquill" initials="C" lastIdx="3" clrIdx="17">
    <p:extLst>
      <p:ext uri="{19B8F6BF-5375-455C-9EA6-DF929625EA0E}">
        <p15:presenceInfo xmlns:p15="http://schemas.microsoft.com/office/powerpoint/2012/main" userId="CLINICALOPTIONS\tquill" providerId="None"/>
      </p:ext>
    </p:extLst>
  </p:cmAuthor>
  <p:cmAuthor id="19" name="Christy Seals" initials="CS" lastIdx="2"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A902CE-32C1-4371-9931-536A63833358}" v="39" dt="2023-02-20T15:07:58.94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427" autoAdjust="0"/>
    <p:restoredTop sz="92791" autoAdjust="0"/>
  </p:normalViewPr>
  <p:slideViewPr>
    <p:cSldViewPr snapToGrid="0">
      <p:cViewPr varScale="1">
        <p:scale>
          <a:sx n="61" d="100"/>
          <a:sy n="61" d="100"/>
        </p:scale>
        <p:origin x="852" y="6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454"/>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A3A902CE-32C1-4371-9931-536A63833358}"/>
    <pc:docChg chg="modSld">
      <pc:chgData name="Jennifer Eimers" userId="e496f3f7-6a48-4339-9b0c-9f426a43f948" providerId="ADAL" clId="{A3A902CE-32C1-4371-9931-536A63833358}" dt="2023-02-20T15:07:58.947" v="45"/>
      <pc:docMkLst>
        <pc:docMk/>
      </pc:docMkLst>
      <pc:sldChg chg="modSp mod">
        <pc:chgData name="Jennifer Eimers" userId="e496f3f7-6a48-4339-9b0c-9f426a43f948" providerId="ADAL" clId="{A3A902CE-32C1-4371-9931-536A63833358}" dt="2023-02-20T15:07:10.529" v="2" actId="14100"/>
        <pc:sldMkLst>
          <pc:docMk/>
          <pc:sldMk cId="1328896004" sldId="555"/>
        </pc:sldMkLst>
        <pc:graphicFrameChg chg="mod modGraphic">
          <ac:chgData name="Jennifer Eimers" userId="e496f3f7-6a48-4339-9b0c-9f426a43f948" providerId="ADAL" clId="{A3A902CE-32C1-4371-9931-536A63833358}" dt="2023-02-20T15:07:10.529" v="2" actId="14100"/>
          <ac:graphicFrameMkLst>
            <pc:docMk/>
            <pc:sldMk cId="1328896004" sldId="555"/>
            <ac:graphicFrameMk id="46112" creationId="{D7C5433A-81C8-4628-823D-0376ECD29BDF}"/>
          </ac:graphicFrameMkLst>
        </pc:graphicFrameChg>
      </pc:sldChg>
      <pc:sldChg chg="modSp mod">
        <pc:chgData name="Jennifer Eimers" userId="e496f3f7-6a48-4339-9b0c-9f426a43f948" providerId="ADAL" clId="{A3A902CE-32C1-4371-9931-536A63833358}" dt="2023-02-20T15:07:22.751" v="6" actId="1076"/>
        <pc:sldMkLst>
          <pc:docMk/>
          <pc:sldMk cId="1660574485" sldId="556"/>
        </pc:sldMkLst>
        <pc:spChg chg="mod">
          <ac:chgData name="Jennifer Eimers" userId="e496f3f7-6a48-4339-9b0c-9f426a43f948" providerId="ADAL" clId="{A3A902CE-32C1-4371-9931-536A63833358}" dt="2023-02-20T15:07:22.751" v="6" actId="1076"/>
          <ac:spMkLst>
            <pc:docMk/>
            <pc:sldMk cId="1660574485" sldId="556"/>
            <ac:spMk id="5" creationId="{ADDA13D7-DD0C-E94C-070E-633D697B5774}"/>
          </ac:spMkLst>
        </pc:spChg>
        <pc:graphicFrameChg chg="mod modGraphic">
          <ac:chgData name="Jennifer Eimers" userId="e496f3f7-6a48-4339-9b0c-9f426a43f948" providerId="ADAL" clId="{A3A902CE-32C1-4371-9931-536A63833358}" dt="2023-02-20T15:07:20.675" v="5" actId="14100"/>
          <ac:graphicFrameMkLst>
            <pc:docMk/>
            <pc:sldMk cId="1660574485" sldId="556"/>
            <ac:graphicFrameMk id="46112" creationId="{D7C5433A-81C8-4628-823D-0376ECD29BDF}"/>
          </ac:graphicFrameMkLst>
        </pc:graphicFrameChg>
      </pc:sldChg>
      <pc:sldChg chg="modSp mod">
        <pc:chgData name="Jennifer Eimers" userId="e496f3f7-6a48-4339-9b0c-9f426a43f948" providerId="ADAL" clId="{A3A902CE-32C1-4371-9931-536A63833358}" dt="2023-02-20T15:07:40.752" v="26" actId="1035"/>
        <pc:sldMkLst>
          <pc:docMk/>
          <pc:sldMk cId="1226557277" sldId="561"/>
        </pc:sldMkLst>
        <pc:spChg chg="mod">
          <ac:chgData name="Jennifer Eimers" userId="e496f3f7-6a48-4339-9b0c-9f426a43f948" providerId="ADAL" clId="{A3A902CE-32C1-4371-9931-536A63833358}" dt="2023-02-20T15:07:40.752" v="26" actId="1035"/>
          <ac:spMkLst>
            <pc:docMk/>
            <pc:sldMk cId="1226557277" sldId="561"/>
            <ac:spMk id="3" creationId="{0A4F3EC8-19B6-470C-F430-A472B0E45659}"/>
          </ac:spMkLst>
        </pc:spChg>
        <pc:graphicFrameChg chg="mod modGraphic">
          <ac:chgData name="Jennifer Eimers" userId="e496f3f7-6a48-4339-9b0c-9f426a43f948" providerId="ADAL" clId="{A3A902CE-32C1-4371-9931-536A63833358}" dt="2023-02-20T15:07:32.978" v="8" actId="1076"/>
          <ac:graphicFrameMkLst>
            <pc:docMk/>
            <pc:sldMk cId="1226557277" sldId="561"/>
            <ac:graphicFrameMk id="46112" creationId="{D7C5433A-81C8-4628-823D-0376ECD29BDF}"/>
          </ac:graphicFrameMkLst>
        </pc:graphicFrameChg>
      </pc:sldChg>
      <pc:sldChg chg="modSp mod">
        <pc:chgData name="Jennifer Eimers" userId="e496f3f7-6a48-4339-9b0c-9f426a43f948" providerId="ADAL" clId="{A3A902CE-32C1-4371-9931-536A63833358}" dt="2023-02-20T15:07:58.947" v="45"/>
        <pc:sldMkLst>
          <pc:docMk/>
          <pc:sldMk cId="968637239" sldId="562"/>
        </pc:sldMkLst>
        <pc:spChg chg="mod">
          <ac:chgData name="Jennifer Eimers" userId="e496f3f7-6a48-4339-9b0c-9f426a43f948" providerId="ADAL" clId="{A3A902CE-32C1-4371-9931-536A63833358}" dt="2023-02-20T15:07:54.225" v="44" actId="1035"/>
          <ac:spMkLst>
            <pc:docMk/>
            <pc:sldMk cId="968637239" sldId="562"/>
            <ac:spMk id="3" creationId="{78E4AC40-02A9-DC86-2F96-1034BB84166E}"/>
          </ac:spMkLst>
        </pc:spChg>
        <pc:graphicFrameChg chg="mod modGraphic">
          <ac:chgData name="Jennifer Eimers" userId="e496f3f7-6a48-4339-9b0c-9f426a43f948" providerId="ADAL" clId="{A3A902CE-32C1-4371-9931-536A63833358}" dt="2023-02-20T15:07:58.947" v="45"/>
          <ac:graphicFrameMkLst>
            <pc:docMk/>
            <pc:sldMk cId="968637239" sldId="562"/>
            <ac:graphicFrameMk id="46112" creationId="{D7C5433A-81C8-4628-823D-0376ECD29BDF}"/>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a:t>
            </a:r>
            <a:r>
              <a:rPr lang="en-US" i="1" baseline="0" dirty="0"/>
              <a:t> castration-resistant prostate cancer.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01067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Arial" panose="020B0604020202020204" pitchFamily="34" charset="0"/>
                <a:cs typeface="Arial" panose="020B0604020202020204" pitchFamily="34" charset="0"/>
              </a:rPr>
              <a:t>ARSi, androgen receptor signaling inhibitor; HRR, homologous recombination</a:t>
            </a:r>
            <a:r>
              <a:rPr lang="en-US" sz="1200" i="1" baseline="0" dirty="0">
                <a:latin typeface="Arial" panose="020B0604020202020204" pitchFamily="34" charset="0"/>
                <a:cs typeface="Arial" panose="020B0604020202020204" pitchFamily="34" charset="0"/>
              </a:rPr>
              <a:t> repair, </a:t>
            </a:r>
            <a:r>
              <a:rPr lang="en-US" sz="1200" i="1" dirty="0">
                <a:latin typeface="Arial" panose="020B0604020202020204" pitchFamily="34" charset="0"/>
                <a:cs typeface="Arial" panose="020B0604020202020204" pitchFamily="34" charset="0"/>
              </a:rPr>
              <a:t>mCRPC, metastatic</a:t>
            </a:r>
            <a:r>
              <a:rPr lang="en-US" sz="1200" i="1" baseline="0" dirty="0">
                <a:latin typeface="Arial" panose="020B0604020202020204" pitchFamily="34" charset="0"/>
                <a:cs typeface="Arial" panose="020B0604020202020204" pitchFamily="34" charset="0"/>
              </a:rPr>
              <a:t> castration-resistant prostate cancer; PARPi, </a:t>
            </a:r>
            <a:r>
              <a:rPr lang="en-US" altLang="en-US" sz="1200" i="1" dirty="0">
                <a:latin typeface="Arial" panose="020B0604020202020204" pitchFamily="34" charset="0"/>
                <a:cs typeface="Arial" panose="020B0604020202020204" pitchFamily="34" charset="0"/>
              </a:rPr>
              <a:t>poly(ADP-ribose) polymerase inhibitor</a:t>
            </a:r>
            <a:r>
              <a:rPr lang="en-US" sz="1200" i="1" baseline="0" dirty="0">
                <a:latin typeface="Arial" panose="020B0604020202020204" pitchFamily="34" charset="0"/>
                <a:cs typeface="Arial" panose="020B0604020202020204" pitchFamily="34" charset="0"/>
              </a:rPr>
              <a:t>.</a:t>
            </a:r>
            <a:endParaRPr lang="en-US" sz="1200"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224772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a:t>
            </a:r>
            <a:r>
              <a:rPr lang="en-US" b="0" i="1" baseline="0" dirty="0"/>
              <a:t> CSPC, castration-sensitive prostate cancer; ECOG, Eastern Cooperative Oncology Group; </a:t>
            </a:r>
            <a:r>
              <a:rPr lang="en-US" b="0" i="1" dirty="0"/>
              <a:t>HRR, homologous recombination</a:t>
            </a:r>
            <a:r>
              <a:rPr lang="en-US" b="0" i="1" baseline="0" dirty="0"/>
              <a:t> repair; </a:t>
            </a:r>
            <a:r>
              <a:rPr lang="en-US" b="0" i="1" dirty="0"/>
              <a:t>mCRPC, metastatic</a:t>
            </a:r>
            <a:r>
              <a:rPr lang="en-US" b="0" i="1" baseline="0" dirty="0"/>
              <a:t> castration-resistant prostate cancer; ORR, overall response rate; OS, overall survival; PFS2, second progression-free survival; PRO, patient-reported outcome; PS, performance status; rPFS, radiographic progression-free survival.</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46680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a:t>
            </a:r>
            <a:r>
              <a:rPr lang="en-US" i="1" baseline="0" dirty="0"/>
              <a:t> Group; </a:t>
            </a:r>
            <a:r>
              <a:rPr lang="en-US" i="1" dirty="0"/>
              <a:t>HRR, homologous recombination</a:t>
            </a:r>
            <a:r>
              <a:rPr lang="en-US" i="1" baseline="0" dirty="0"/>
              <a:t> repair; PS, performance status; PSA, prostate-specific antigen.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50964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a:t>
            </a:r>
            <a:r>
              <a:rPr lang="en-US" b="0" i="1" baseline="0" dirty="0"/>
              <a:t> </a:t>
            </a:r>
            <a:r>
              <a:rPr lang="en-US" b="0" i="1" dirty="0"/>
              <a:t>ECOG, Eastern Cooperative Oncology</a:t>
            </a:r>
            <a:r>
              <a:rPr lang="en-US" b="0" i="1" baseline="0" dirty="0"/>
              <a:t> Group; </a:t>
            </a:r>
            <a:r>
              <a:rPr lang="en-US" b="0" i="1" dirty="0"/>
              <a:t>HRR, homologous recombination</a:t>
            </a:r>
            <a:r>
              <a:rPr lang="en-US" b="0" i="1" baseline="0" dirty="0"/>
              <a:t> repair; NR, not reached; OS, overall survival; PS, performance status; rPFS, radiographic progression-free survival.</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82132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 complete</a:t>
            </a:r>
            <a:r>
              <a:rPr lang="en-US" b="0" i="1" baseline="0" dirty="0"/>
              <a:t> response; EORTC QLQ-C30, European Organization for the Research and Treatment of Cancer Quality of Life Questionnaire; NR, not reached; ORR, overall response rate; PD, progressive disease; PFS2, second progression-free survival; PR, partial response; PSA, prostate-specific antigen; QoL, quality of life; SD, stable disease.</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882851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a:t>
            </a:r>
            <a:r>
              <a:rPr lang="en-US" i="1" baseline="0" dirty="0"/>
              <a:t> adverse event; TEAE, treatment-emergent adverse event.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379549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a:t>
            </a:r>
            <a:r>
              <a:rPr lang="en-US" i="1" baseline="0" dirty="0"/>
              <a:t> myeloid leukemia; MDS, myelodysplastic syndromes; TEAE, treatment-emergent adverse event.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876927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homologous recombination</a:t>
            </a:r>
            <a:r>
              <a:rPr lang="en-US" i="1" baseline="0" dirty="0"/>
              <a:t> repair, </a:t>
            </a:r>
            <a:r>
              <a:rPr lang="en-US" i="1" dirty="0"/>
              <a:t>mCRPC, metastatic</a:t>
            </a:r>
            <a:r>
              <a:rPr lang="en-US" i="1" baseline="0" dirty="0"/>
              <a:t> castration-resistant prostate cancer; rPFS, radiographic progression-free survival;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072607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TALAPRO-2: Phase III Trial of First-line </a:t>
            </a:r>
            <a:br>
              <a:rPr lang="en-US" altLang="en-US" sz="4000" dirty="0"/>
            </a:br>
            <a:r>
              <a:rPr lang="en-US" altLang="en-US" sz="4000" dirty="0"/>
              <a:t>Talazoparib + Enzalutamide in mCRPC</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TALAPRO-2: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60496"/>
            <a:ext cx="10877529" cy="4650686"/>
          </a:xfrm>
        </p:spPr>
        <p:txBody>
          <a:bodyPr/>
          <a:lstStyle/>
          <a:p>
            <a:r>
              <a:rPr lang="en-US" altLang="en-US" sz="2600" dirty="0"/>
              <a:t>Enzalutamide, an ARSi, is standard of care for mCRPC</a:t>
            </a:r>
            <a:r>
              <a:rPr lang="en-US" altLang="en-US" sz="2600" baseline="30000" dirty="0"/>
              <a:t>1</a:t>
            </a:r>
          </a:p>
          <a:p>
            <a:r>
              <a:rPr lang="en-US" altLang="en-US" sz="2600" dirty="0"/>
              <a:t>Talazoparib, a potent PARPi, prevents DNA repair</a:t>
            </a:r>
            <a:r>
              <a:rPr lang="en-US" altLang="en-US" sz="2600" baseline="30000" dirty="0"/>
              <a:t>2</a:t>
            </a:r>
          </a:p>
          <a:p>
            <a:pPr lvl="1"/>
            <a:r>
              <a:rPr lang="en-US" altLang="en-US" sz="2400" dirty="0"/>
              <a:t>Phase II TALAPRO-1 trial showed durable antitumor activity and </a:t>
            </a:r>
            <a:br>
              <a:rPr lang="en-US" altLang="en-US" sz="2400" dirty="0"/>
            </a:br>
            <a:r>
              <a:rPr lang="en-US" altLang="en-US" sz="2400" dirty="0"/>
              <a:t>manageable safety of talazoparib monotherapy in heavily pretreated </a:t>
            </a:r>
            <a:br>
              <a:rPr lang="en-US" altLang="en-US" sz="2400" dirty="0"/>
            </a:br>
            <a:r>
              <a:rPr lang="en-US" altLang="en-US" sz="2400" dirty="0"/>
              <a:t>mCRPC with HRR gene alterations</a:t>
            </a:r>
            <a:r>
              <a:rPr lang="en-US" altLang="en-US" sz="2400" baseline="30000" dirty="0"/>
              <a:t>3</a:t>
            </a:r>
          </a:p>
          <a:p>
            <a:r>
              <a:rPr lang="en-US" altLang="en-US" sz="2600" dirty="0"/>
              <a:t>PARPi and ARSi combination therapy is hypothesized to improve </a:t>
            </a:r>
            <a:br>
              <a:rPr lang="en-US" altLang="en-US" sz="2600" dirty="0"/>
            </a:br>
            <a:r>
              <a:rPr lang="en-US" altLang="en-US" sz="2600" dirty="0"/>
              <a:t>PARPi efficacy in tumors without HRR gene alterations</a:t>
            </a:r>
            <a:r>
              <a:rPr lang="en-US" altLang="en-US" sz="2600" baseline="30000" dirty="0"/>
              <a:t>4</a:t>
            </a:r>
          </a:p>
          <a:p>
            <a:r>
              <a:rPr lang="en-US" altLang="en-US" sz="2600" dirty="0"/>
              <a:t>TALAPRO-2 is a phase III trial evaluating talazoparib + enzalutamide in patients with mCRPC unselected for HRR status</a:t>
            </a:r>
            <a:r>
              <a:rPr lang="en-US" altLang="en-US" sz="2600" baseline="30000" dirty="0"/>
              <a:t>5</a:t>
            </a:r>
          </a:p>
        </p:txBody>
      </p:sp>
      <p:sp>
        <p:nvSpPr>
          <p:cNvPr id="2" name="Text Box 15">
            <a:extLst>
              <a:ext uri="{FF2B5EF4-FFF2-40B4-BE49-F238E27FC236}">
                <a16:creationId xmlns:a16="http://schemas.microsoft.com/office/drawing/2014/main" id="{FA31105B-9559-A330-C061-0EE46A0307F5}"/>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NCCN. Clinical practice guidelines in oncology: prostate cancer. v.1.2023. nccn.org.  2. Murai. Mol Cancer Ther. 2014;13:433. 3. de Bono. Lancet Oncol. 2021;22:1250. 4. Rao. Cancers (Basel). 2022;14:801. 5. Agarwal. ASCO GU 2023. Abstr LBA17.</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TALAPRO-2</a:t>
            </a:r>
            <a:r>
              <a:rPr lang="en-US" dirty="0"/>
              <a:t>: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Agarwal. ASCO GU 2023. Abstr LBA17.</a:t>
            </a:r>
            <a:endParaRPr lang="en-US" altLang="en-US" sz="1200" b="0" dirty="0">
              <a:solidFill>
                <a:schemeClr val="bg2"/>
              </a:solidFill>
              <a:latin typeface="Calibri" panose="020F0502020204030204" pitchFamily="34" charset="0"/>
            </a:endParaRPr>
          </a:p>
        </p:txBody>
      </p:sp>
      <p:sp>
        <p:nvSpPr>
          <p:cNvPr id="2" name="Rectangle 3">
            <a:extLst>
              <a:ext uri="{FF2B5EF4-FFF2-40B4-BE49-F238E27FC236}">
                <a16:creationId xmlns:a16="http://schemas.microsoft.com/office/drawing/2014/main" id="{8D1BF676-E05F-B70B-5BD3-D34A9EF9D3F3}"/>
              </a:ext>
            </a:extLst>
          </p:cNvPr>
          <p:cNvSpPr>
            <a:spLocks noGrp="1" noChangeArrowheads="1"/>
          </p:cNvSpPr>
          <p:nvPr>
            <p:ph idx="1"/>
          </p:nvPr>
        </p:nvSpPr>
        <p:spPr>
          <a:xfrm>
            <a:off x="604675" y="1513047"/>
            <a:ext cx="10877529" cy="840449"/>
          </a:xfrm>
          <a:ln>
            <a:noFill/>
          </a:ln>
        </p:spPr>
        <p:txBody>
          <a:bodyPr/>
          <a:lstStyle/>
          <a:p>
            <a:r>
              <a:rPr lang="en-US" altLang="en-US" sz="2400" dirty="0"/>
              <a:t>Randomized, double-blind, placebo-controlled phase III trial</a:t>
            </a:r>
            <a:endParaRPr lang="en-US" altLang="en-US" sz="2400" baseline="30000" dirty="0"/>
          </a:p>
        </p:txBody>
      </p:sp>
      <p:sp>
        <p:nvSpPr>
          <p:cNvPr id="3" name="Rectangle 3">
            <a:extLst>
              <a:ext uri="{FF2B5EF4-FFF2-40B4-BE49-F238E27FC236}">
                <a16:creationId xmlns:a16="http://schemas.microsoft.com/office/drawing/2014/main" id="{6229C45B-D785-610C-86F6-0C029B1F914C}"/>
              </a:ext>
            </a:extLst>
          </p:cNvPr>
          <p:cNvSpPr txBox="1">
            <a:spLocks noChangeArrowheads="1"/>
          </p:cNvSpPr>
          <p:nvPr/>
        </p:nvSpPr>
        <p:spPr bwMode="auto">
          <a:xfrm>
            <a:off x="604675" y="5075636"/>
            <a:ext cx="5380490" cy="136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kern="0" dirty="0"/>
              <a:t>Primary endpoint: </a:t>
            </a:r>
            <a:r>
              <a:rPr lang="en-US" altLang="en-US" sz="2200" b="0" kern="0" dirty="0"/>
              <a:t>rPFS by BICR</a:t>
            </a:r>
          </a:p>
          <a:p>
            <a:r>
              <a:rPr lang="en-US" altLang="en-US" sz="2200" kern="0" dirty="0"/>
              <a:t>Key secondary endpoint</a:t>
            </a:r>
            <a:r>
              <a:rPr lang="en-US" altLang="en-US" sz="2200" b="0" kern="0" dirty="0"/>
              <a:t>: OS</a:t>
            </a:r>
          </a:p>
        </p:txBody>
      </p:sp>
      <p:sp>
        <p:nvSpPr>
          <p:cNvPr id="5" name="Rectangle 3">
            <a:extLst>
              <a:ext uri="{FF2B5EF4-FFF2-40B4-BE49-F238E27FC236}">
                <a16:creationId xmlns:a16="http://schemas.microsoft.com/office/drawing/2014/main" id="{F4252C80-940A-BC3B-300A-13004C62BC3F}"/>
              </a:ext>
            </a:extLst>
          </p:cNvPr>
          <p:cNvSpPr txBox="1">
            <a:spLocks noChangeArrowheads="1"/>
          </p:cNvSpPr>
          <p:nvPr/>
        </p:nvSpPr>
        <p:spPr bwMode="auto">
          <a:xfrm>
            <a:off x="6096000" y="5075635"/>
            <a:ext cx="5380490" cy="136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kern="0" dirty="0"/>
              <a:t>Other secondary endpoints: </a:t>
            </a:r>
            <a:r>
              <a:rPr lang="en-US" altLang="en-US" sz="2200" b="0" kern="0" dirty="0"/>
              <a:t>time to cytotoxic chemotherapy, PFS2 (by investigator), ORR, PROs, safety</a:t>
            </a:r>
          </a:p>
        </p:txBody>
      </p:sp>
      <p:sp>
        <p:nvSpPr>
          <p:cNvPr id="6" name="Text Box 45">
            <a:extLst>
              <a:ext uri="{FF2B5EF4-FFF2-40B4-BE49-F238E27FC236}">
                <a16:creationId xmlns:a16="http://schemas.microsoft.com/office/drawing/2014/main" id="{06F1DAB6-D48E-E89B-F4A4-804C05D4565B}"/>
              </a:ext>
            </a:extLst>
          </p:cNvPr>
          <p:cNvSpPr txBox="1">
            <a:spLocks noChangeArrowheads="1"/>
          </p:cNvSpPr>
          <p:nvPr/>
        </p:nvSpPr>
        <p:spPr bwMode="auto">
          <a:xfrm>
            <a:off x="604676" y="2795147"/>
            <a:ext cx="289478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newly diagnosed mCRPC;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ECOG PS 0-1; samples prospectively assessed for HRR gene alterations</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805)</a:t>
            </a:r>
            <a:endParaRPr lang="en-US" altLang="en-US" sz="1800" b="0"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D3BC9981-B306-9409-65BE-D91FFAC5EB42}"/>
              </a:ext>
            </a:extLst>
          </p:cNvPr>
          <p:cNvSpPr>
            <a:spLocks noChangeArrowheads="1"/>
          </p:cNvSpPr>
          <p:nvPr/>
        </p:nvSpPr>
        <p:spPr bwMode="auto">
          <a:xfrm>
            <a:off x="5902185" y="2492040"/>
            <a:ext cx="5001343" cy="9081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Talazoparib</a:t>
            </a:r>
            <a:r>
              <a:rPr lang="en-US" altLang="en-US" sz="1800" b="0" dirty="0">
                <a:solidFill>
                  <a:schemeClr val="tx1"/>
                </a:solidFill>
                <a:latin typeface="Calibri" panose="020F0502020204030204" pitchFamily="34" charset="0"/>
              </a:rPr>
              <a:t> 0.5 mg QD* +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Enzalutamide</a:t>
            </a:r>
            <a:r>
              <a:rPr lang="en-US" altLang="en-US" sz="1800" b="0" dirty="0">
                <a:solidFill>
                  <a:schemeClr val="tx1"/>
                </a:solidFill>
                <a:latin typeface="Calibri" panose="020F0502020204030204" pitchFamily="34" charset="0"/>
              </a:rPr>
              <a:t> 160 mg QD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402)</a:t>
            </a:r>
          </a:p>
        </p:txBody>
      </p:sp>
      <p:sp>
        <p:nvSpPr>
          <p:cNvPr id="8" name="Rectangle 50">
            <a:extLst>
              <a:ext uri="{FF2B5EF4-FFF2-40B4-BE49-F238E27FC236}">
                <a16:creationId xmlns:a16="http://schemas.microsoft.com/office/drawing/2014/main" id="{9F45B076-E283-4C5E-FB02-23F1BF3FCB7B}"/>
              </a:ext>
            </a:extLst>
          </p:cNvPr>
          <p:cNvSpPr>
            <a:spLocks noChangeArrowheads="1"/>
          </p:cNvSpPr>
          <p:nvPr/>
        </p:nvSpPr>
        <p:spPr bwMode="auto">
          <a:xfrm>
            <a:off x="5902185" y="3547444"/>
            <a:ext cx="5001343" cy="908191"/>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a:t>
            </a:r>
            <a:r>
              <a:rPr lang="en-US" altLang="en-US" sz="1800" b="0" dirty="0">
                <a:solidFill>
                  <a:schemeClr val="tx1"/>
                </a:solidFill>
                <a:latin typeface="Calibri" panose="020F0502020204030204" pitchFamily="34" charset="0"/>
              </a:rPr>
              <a:t> +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Enzalutamide</a:t>
            </a:r>
            <a:r>
              <a:rPr lang="en-US" altLang="en-US" sz="1800" b="0" dirty="0">
                <a:solidFill>
                  <a:schemeClr val="tx1"/>
                </a:solidFill>
                <a:latin typeface="Calibri" panose="020F0502020204030204" pitchFamily="34" charset="0"/>
              </a:rPr>
              <a:t> 160 mg QD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403)</a:t>
            </a:r>
          </a:p>
        </p:txBody>
      </p:sp>
      <p:sp>
        <p:nvSpPr>
          <p:cNvPr id="11" name="Line 53">
            <a:extLst>
              <a:ext uri="{FF2B5EF4-FFF2-40B4-BE49-F238E27FC236}">
                <a16:creationId xmlns:a16="http://schemas.microsoft.com/office/drawing/2014/main" id="{6EBA56EA-5722-E96C-1701-D174CC713816}"/>
              </a:ext>
            </a:extLst>
          </p:cNvPr>
          <p:cNvSpPr>
            <a:spLocks noChangeShapeType="1"/>
          </p:cNvSpPr>
          <p:nvPr/>
        </p:nvSpPr>
        <p:spPr bwMode="auto">
          <a:xfrm>
            <a:off x="3743023" y="3682527"/>
            <a:ext cx="1826722" cy="2919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2" name="Line 54">
            <a:extLst>
              <a:ext uri="{FF2B5EF4-FFF2-40B4-BE49-F238E27FC236}">
                <a16:creationId xmlns:a16="http://schemas.microsoft.com/office/drawing/2014/main" id="{7B8335A3-F3E1-0231-9C8D-1E0D122AB99C}"/>
              </a:ext>
            </a:extLst>
          </p:cNvPr>
          <p:cNvSpPr>
            <a:spLocks noChangeShapeType="1"/>
          </p:cNvSpPr>
          <p:nvPr/>
        </p:nvSpPr>
        <p:spPr bwMode="auto">
          <a:xfrm flipV="1">
            <a:off x="3743023" y="2912727"/>
            <a:ext cx="1826722" cy="41836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3259F335-8D71-4764-182F-7C9C24949E62}"/>
              </a:ext>
            </a:extLst>
          </p:cNvPr>
          <p:cNvSpPr txBox="1"/>
          <p:nvPr/>
        </p:nvSpPr>
        <p:spPr bwMode="auto">
          <a:xfrm>
            <a:off x="2598877" y="1866420"/>
            <a:ext cx="32763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prior abiraterone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or docetaxel for CSPC (yes vs no),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HRR gene status (deficient vs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nondeficient or unknown)</a:t>
            </a:r>
          </a:p>
        </p:txBody>
      </p:sp>
      <p:cxnSp>
        <p:nvCxnSpPr>
          <p:cNvPr id="14" name="Straight Arrow Connector 13">
            <a:extLst>
              <a:ext uri="{FF2B5EF4-FFF2-40B4-BE49-F238E27FC236}">
                <a16:creationId xmlns:a16="http://schemas.microsoft.com/office/drawing/2014/main" id="{52036DC7-3263-E5F6-056B-2F967DE2C64C}"/>
              </a:ext>
            </a:extLst>
          </p:cNvPr>
          <p:cNvCxnSpPr>
            <a:cxnSpLocks/>
          </p:cNvCxnSpPr>
          <p:nvPr/>
        </p:nvCxnSpPr>
        <p:spPr>
          <a:xfrm>
            <a:off x="4229637" y="2763690"/>
            <a:ext cx="0" cy="311912"/>
          </a:xfrm>
          <a:prstGeom prst="straightConnector1">
            <a:avLst/>
          </a:prstGeom>
          <a:noFill/>
          <a:ln w="28575" cap="flat" cmpd="sng" algn="ctr">
            <a:solidFill>
              <a:schemeClr val="bg1"/>
            </a:solidFill>
            <a:prstDash val="sysDot"/>
            <a:headEnd type="none" w="med" len="med"/>
            <a:tailEnd type="triangle" w="med" len="med"/>
          </a:ln>
          <a:effectLst/>
        </p:spPr>
      </p:cxnSp>
      <p:sp>
        <p:nvSpPr>
          <p:cNvPr id="9" name="TextBox 8">
            <a:extLst>
              <a:ext uri="{FF2B5EF4-FFF2-40B4-BE49-F238E27FC236}">
                <a16:creationId xmlns:a16="http://schemas.microsoft.com/office/drawing/2014/main" id="{B4410E5A-635F-1315-E926-2DF69F3B9444}"/>
              </a:ext>
            </a:extLst>
          </p:cNvPr>
          <p:cNvSpPr txBox="1"/>
          <p:nvPr/>
        </p:nvSpPr>
        <p:spPr bwMode="auto">
          <a:xfrm>
            <a:off x="5902184" y="4458355"/>
            <a:ext cx="50013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*0.35 mg if moderate renal impairment.</a:t>
            </a:r>
          </a:p>
        </p:txBody>
      </p:sp>
      <p:sp>
        <p:nvSpPr>
          <p:cNvPr id="10" name="TextBox 9">
            <a:extLst>
              <a:ext uri="{FF2B5EF4-FFF2-40B4-BE49-F238E27FC236}">
                <a16:creationId xmlns:a16="http://schemas.microsoft.com/office/drawing/2014/main" id="{3B591EAF-C568-C3A5-7D40-F9803D1CBF49}"/>
              </a:ext>
            </a:extLst>
          </p:cNvPr>
          <p:cNvSpPr txBox="1"/>
          <p:nvPr/>
        </p:nvSpPr>
        <p:spPr bwMode="auto">
          <a:xfrm>
            <a:off x="3499457" y="4181578"/>
            <a:ext cx="231385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HRR gene alterations: </a:t>
            </a:r>
            <a:r>
              <a:rPr lang="en-US" sz="1200" b="0" i="1" dirty="0">
                <a:solidFill>
                  <a:schemeClr val="bg1"/>
                </a:solidFill>
                <a:latin typeface="Calibri" panose="020F0502020204030204" pitchFamily="34" charset="0"/>
              </a:rPr>
              <a:t>BRCA1, BRCA2, PALB2, ATM, ATR, CHECK2, FANCA, RAD51C, NBN, MLH1, MRE11A, CDK12</a:t>
            </a:r>
          </a:p>
        </p:txBody>
      </p:sp>
    </p:spTree>
    <p:extLst>
      <p:ext uri="{BB962C8B-B14F-4D97-AF65-F5344CB8AC3E}">
        <p14:creationId xmlns:p14="http://schemas.microsoft.com/office/powerpoint/2010/main" val="3472786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TALAPRO-2: Baseline Characteristics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561918056"/>
              </p:ext>
            </p:extLst>
          </p:nvPr>
        </p:nvGraphicFramePr>
        <p:xfrm>
          <a:off x="719138" y="1518868"/>
          <a:ext cx="10813083" cy="4541632"/>
        </p:xfrm>
        <a:graphic>
          <a:graphicData uri="http://schemas.openxmlformats.org/drawingml/2006/table">
            <a:tbl>
              <a:tblPr/>
              <a:tblGrid>
                <a:gridCol w="4761239">
                  <a:extLst>
                    <a:ext uri="{9D8B030D-6E8A-4147-A177-3AD203B41FA5}">
                      <a16:colId xmlns:a16="http://schemas.microsoft.com/office/drawing/2014/main" val="20000"/>
                    </a:ext>
                  </a:extLst>
                </a:gridCol>
                <a:gridCol w="3124593">
                  <a:extLst>
                    <a:ext uri="{9D8B030D-6E8A-4147-A177-3AD203B41FA5}">
                      <a16:colId xmlns:a16="http://schemas.microsoft.com/office/drawing/2014/main" val="20001"/>
                    </a:ext>
                  </a:extLst>
                </a:gridCol>
                <a:gridCol w="2927251">
                  <a:extLst>
                    <a:ext uri="{9D8B030D-6E8A-4147-A177-3AD203B41FA5}">
                      <a16:colId xmlns:a16="http://schemas.microsoft.com/office/drawing/2014/main" val="4069657791"/>
                    </a:ext>
                  </a:extLst>
                </a:gridCol>
              </a:tblGrid>
              <a:tr h="4392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Talazoparib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4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(41-90)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(36-91)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54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PSA, ng/mL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18.2 (0.1-2796.0)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16.2 (0.1-2285.1)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939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Disease site,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Lymph node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Visceral (lung)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Visceral (liver)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349 (86.8)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(36.6)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(11.2)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342 (84.9)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 (41.4)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(15.1)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42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259 (64.4)/143 (35.6)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271 (67.2)/132 (32.8)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6241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abiraterone* or docetaxel,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Abiraterone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Docetaxel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(27.1)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86 (21.4)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110 (27.3)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93 (23.1)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6886821"/>
                  </a:ext>
                </a:extLst>
              </a:tr>
              <a:tr h="6241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HRR gene alteration status (for stratification),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Deficient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Nondeficient or unknown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(21.1)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317 (78.9)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(20.8)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 (79.2)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2415467"/>
                  </a:ext>
                </a:extLst>
              </a:tr>
            </a:tbl>
          </a:graphicData>
        </a:graphic>
      </p:graphicFrame>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Agarwal. ASCO GU 2023. Abstr LBA17.</a:t>
            </a:r>
            <a:endParaRPr lang="en-US" alt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A24DA847-9C4D-D6E0-F527-34D3046F0B6B}"/>
              </a:ext>
            </a:extLst>
          </p:cNvPr>
          <p:cNvSpPr txBox="1"/>
          <p:nvPr/>
        </p:nvSpPr>
        <p:spPr bwMode="auto">
          <a:xfrm>
            <a:off x="610100" y="6025952"/>
            <a:ext cx="3720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patients in each arm received prior orteronel.</a:t>
            </a:r>
          </a:p>
        </p:txBody>
      </p:sp>
    </p:spTree>
    <p:extLst>
      <p:ext uri="{BB962C8B-B14F-4D97-AF65-F5344CB8AC3E}">
        <p14:creationId xmlns:p14="http://schemas.microsoft.com/office/powerpoint/2010/main" val="132889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TALAPRO-2: Survival Outcomes</a:t>
            </a:r>
            <a:endParaRPr lang="en-US" altLang="en-US" dirty="0"/>
          </a:p>
        </p:txBody>
      </p:sp>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Agarwal. ASCO GU 2023. Abstr LBA17. </a:t>
            </a:r>
            <a:endParaRPr lang="en-US" altLang="en-US" sz="1200" b="0" dirty="0">
              <a:solidFill>
                <a:schemeClr val="bg2"/>
              </a:solidFill>
              <a:latin typeface="Calibri" panose="020F0502020204030204" pitchFamily="34" charset="0"/>
            </a:endParaRP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4122939663"/>
              </p:ext>
            </p:extLst>
          </p:nvPr>
        </p:nvGraphicFramePr>
        <p:xfrm>
          <a:off x="719136" y="1597128"/>
          <a:ext cx="10787063" cy="2895680"/>
        </p:xfrm>
        <a:graphic>
          <a:graphicData uri="http://schemas.openxmlformats.org/drawingml/2006/table">
            <a:tbl>
              <a:tblPr/>
              <a:tblGrid>
                <a:gridCol w="3205849">
                  <a:extLst>
                    <a:ext uri="{9D8B030D-6E8A-4147-A177-3AD203B41FA5}">
                      <a16:colId xmlns:a16="http://schemas.microsoft.com/office/drawing/2014/main" val="20000"/>
                    </a:ext>
                  </a:extLst>
                </a:gridCol>
                <a:gridCol w="2580543">
                  <a:extLst>
                    <a:ext uri="{9D8B030D-6E8A-4147-A177-3AD203B41FA5}">
                      <a16:colId xmlns:a16="http://schemas.microsoft.com/office/drawing/2014/main" val="20001"/>
                    </a:ext>
                  </a:extLst>
                </a:gridCol>
                <a:gridCol w="2580543">
                  <a:extLst>
                    <a:ext uri="{9D8B030D-6E8A-4147-A177-3AD203B41FA5}">
                      <a16:colId xmlns:a16="http://schemas.microsoft.com/office/drawing/2014/main" val="4069657791"/>
                    </a:ext>
                  </a:extLst>
                </a:gridCol>
                <a:gridCol w="1612839">
                  <a:extLst>
                    <a:ext uri="{9D8B030D-6E8A-4147-A177-3AD203B41FA5}">
                      <a16:colId xmlns:a16="http://schemas.microsoft.com/office/drawing/2014/main" val="994505834"/>
                    </a:ext>
                  </a:extLst>
                </a:gridCol>
                <a:gridCol w="807289">
                  <a:extLst>
                    <a:ext uri="{9D8B030D-6E8A-4147-A177-3AD203B41FA5}">
                      <a16:colId xmlns:a16="http://schemas.microsoft.com/office/drawing/2014/main" val="152728609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Outcome,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Talazoparib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rPFS by BICR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(27.5-NR)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21.9 (16.6-25.1)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(0.51-0.78)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rPFS, investigator assessed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Not reported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0.64 (0.50-0.81)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948098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rPFS by HRR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HRR deficient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HRR nondeficient or unknown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HRR nondeficient by prospective tumor testing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 (16.6-NR)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(27.5-NR)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(25.8-NR)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16.4 (10.9-24.6)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22.5 (19.1-30.5)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 (16.6-NR)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0.46 (0.30-0.70)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0.70 (0.54-0.89)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(0.49-0.91)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287057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 (33.5-NR)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(33.7-NR)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0.89 (0.69-1.14)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4472336"/>
                  </a:ext>
                </a:extLst>
              </a:tr>
            </a:tbl>
          </a:graphicData>
        </a:graphic>
      </p:graphicFrame>
      <p:sp>
        <p:nvSpPr>
          <p:cNvPr id="5" name="Rectangle 3">
            <a:extLst>
              <a:ext uri="{FF2B5EF4-FFF2-40B4-BE49-F238E27FC236}">
                <a16:creationId xmlns:a16="http://schemas.microsoft.com/office/drawing/2014/main" id="{ADDA13D7-DD0C-E94C-070E-633D697B5774}"/>
              </a:ext>
            </a:extLst>
          </p:cNvPr>
          <p:cNvSpPr txBox="1">
            <a:spLocks noChangeArrowheads="1"/>
          </p:cNvSpPr>
          <p:nvPr/>
        </p:nvSpPr>
        <p:spPr bwMode="auto">
          <a:xfrm>
            <a:off x="609759" y="4676721"/>
            <a:ext cx="10867360" cy="627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Consistent rPFS benefit with talazoparib was seen in all prespecified subgroups, including age, </a:t>
            </a:r>
            <a:br>
              <a:rPr lang="en-US" altLang="en-US" sz="2000" b="0" kern="0" dirty="0"/>
            </a:br>
            <a:r>
              <a:rPr lang="en-US" altLang="en-US" sz="2000" b="0" kern="0" dirty="0"/>
              <a:t>ECOG PS, Gleason score, stage at diagnosis, metastasis site, or prior abiraterone or docetaxel </a:t>
            </a:r>
          </a:p>
        </p:txBody>
      </p:sp>
    </p:spTree>
    <p:extLst>
      <p:ext uri="{BB962C8B-B14F-4D97-AF65-F5344CB8AC3E}">
        <p14:creationId xmlns:p14="http://schemas.microsoft.com/office/powerpoint/2010/main" val="1660574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TALAPRO-2: Other Efficacy Outcomes and </a:t>
            </a:r>
            <a:br>
              <a:rPr lang="en-US" dirty="0"/>
            </a:br>
            <a:r>
              <a:rPr lang="en-US" dirty="0"/>
              <a:t>Patient-Reported QoL</a:t>
            </a:r>
            <a:endParaRPr lang="en-US" altLang="en-US" dirty="0"/>
          </a:p>
        </p:txBody>
      </p:sp>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Agarwal. ASCO GU 2023. Abstr LBA17.</a:t>
            </a:r>
            <a:endParaRPr lang="en-US" altLang="en-US" sz="1200" b="0" dirty="0">
              <a:solidFill>
                <a:schemeClr val="bg2"/>
              </a:solidFill>
              <a:latin typeface="Calibri" panose="020F0502020204030204" pitchFamily="34" charset="0"/>
            </a:endParaRPr>
          </a:p>
        </p:txBody>
      </p:sp>
      <p:graphicFrame>
        <p:nvGraphicFramePr>
          <p:cNvPr id="8" name="Group 32">
            <a:extLst>
              <a:ext uri="{FF2B5EF4-FFF2-40B4-BE49-F238E27FC236}">
                <a16:creationId xmlns:a16="http://schemas.microsoft.com/office/drawing/2014/main" id="{48F4D774-FC0B-69E6-A9B7-E32D8AAF3022}"/>
              </a:ext>
            </a:extLst>
          </p:cNvPr>
          <p:cNvGraphicFramePr>
            <a:graphicFrameLocks noGrp="1"/>
          </p:cNvGraphicFramePr>
          <p:nvPr>
            <p:extLst>
              <p:ext uri="{D42A27DB-BD31-4B8C-83A1-F6EECF244321}">
                <p14:modId xmlns:p14="http://schemas.microsoft.com/office/powerpoint/2010/main" val="2996894414"/>
              </p:ext>
            </p:extLst>
          </p:nvPr>
        </p:nvGraphicFramePr>
        <p:xfrm>
          <a:off x="727074" y="1604967"/>
          <a:ext cx="10813763" cy="3566272"/>
        </p:xfrm>
        <a:graphic>
          <a:graphicData uri="http://schemas.openxmlformats.org/drawingml/2006/table">
            <a:tbl>
              <a:tblPr/>
              <a:tblGrid>
                <a:gridCol w="3465547">
                  <a:extLst>
                    <a:ext uri="{9D8B030D-6E8A-4147-A177-3AD203B41FA5}">
                      <a16:colId xmlns:a16="http://schemas.microsoft.com/office/drawing/2014/main" val="20000"/>
                    </a:ext>
                  </a:extLst>
                </a:gridCol>
                <a:gridCol w="2568102">
                  <a:extLst>
                    <a:ext uri="{9D8B030D-6E8A-4147-A177-3AD203B41FA5}">
                      <a16:colId xmlns:a16="http://schemas.microsoft.com/office/drawing/2014/main" val="20001"/>
                    </a:ext>
                  </a:extLst>
                </a:gridCol>
                <a:gridCol w="2363822">
                  <a:extLst>
                    <a:ext uri="{9D8B030D-6E8A-4147-A177-3AD203B41FA5}">
                      <a16:colId xmlns:a16="http://schemas.microsoft.com/office/drawing/2014/main" val="4069657791"/>
                    </a:ext>
                  </a:extLst>
                </a:gridCol>
                <a:gridCol w="1595336">
                  <a:extLst>
                    <a:ext uri="{9D8B030D-6E8A-4147-A177-3AD203B41FA5}">
                      <a16:colId xmlns:a16="http://schemas.microsoft.com/office/drawing/2014/main" val="1563791082"/>
                    </a:ext>
                  </a:extLst>
                </a:gridCol>
                <a:gridCol w="820956">
                  <a:extLst>
                    <a:ext uri="{9D8B030D-6E8A-4147-A177-3AD203B41FA5}">
                      <a16:colId xmlns:a16="http://schemas.microsoft.com/office/drawing/2014/main" val="3308838711"/>
                    </a:ext>
                  </a:extLst>
                </a:gridCol>
              </a:tblGrid>
              <a:tr h="50812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Median Time to Outcome,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Talazoparib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HR (95% CI)</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1" u="none" strike="noStrike" cap="none" normalizeH="0" baseline="0" dirty="0">
                          <a:ln>
                            <a:noFill/>
                          </a:ln>
                          <a:solidFill>
                            <a:schemeClr val="tx1"/>
                          </a:solidFill>
                          <a:effectLst/>
                          <a:latin typeface="Calibri" panose="020F0502020204030204" pitchFamily="34" charset="0"/>
                        </a:rPr>
                        <a:t>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94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to PSA progression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26.7 (21.2-30.4)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17.5 (14.1-20.8)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0.72 (0.58-0.89)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4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to cytotoxic chemotherapy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(37.0-NR)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 (32.3-NR)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0.49 (0.38-0.65)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94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Time to PFS2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36.4 (33.5-NR)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35.3 (28.6-NR)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0.77 (0.61-0.98)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9418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lnL w="12700" cmpd="sng">
                      <a:noFill/>
                      <a:prstDash val="solid"/>
                    </a:lnL>
                    <a:lnT w="12700" cmpd="sng">
                      <a:noFill/>
                      <a:prstDash val="solid"/>
                    </a:lnT>
                  </a:tcPr>
                </a:tc>
                <a:extLst>
                  <a:ext uri="{0D108BD9-81ED-4DB2-BD59-A6C34878D82A}">
                    <a16:rowId xmlns:a16="http://schemas.microsoft.com/office/drawing/2014/main" val="1188391737"/>
                  </a:ext>
                </a:extLst>
              </a:tr>
              <a:tr h="29418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lnL w="12700" cmpd="sng">
                      <a:noFill/>
                      <a:prstDash val="solid"/>
                    </a:lnL>
                  </a:tcPr>
                </a:tc>
                <a:extLst>
                  <a:ext uri="{0D108BD9-81ED-4DB2-BD59-A6C34878D82A}">
                    <a16:rowId xmlns:a16="http://schemas.microsoft.com/office/drawing/2014/main" val="1997812508"/>
                  </a:ext>
                </a:extLst>
              </a:tr>
              <a:tr h="11499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objective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lnL w="12700" cmpd="sng">
                      <a:noFill/>
                      <a:prstDash val="solid"/>
                    </a:lnL>
                  </a:tcPr>
                </a:tc>
                <a:extLst>
                  <a:ext uri="{0D108BD9-81ED-4DB2-BD59-A6C34878D82A}">
                    <a16:rowId xmlns:a16="http://schemas.microsoft.com/office/drawing/2014/main" val="656886821"/>
                  </a:ext>
                </a:extLst>
              </a:tr>
            </a:tbl>
          </a:graphicData>
        </a:graphic>
      </p:graphicFrame>
      <p:sp>
        <p:nvSpPr>
          <p:cNvPr id="3" name="Rectangle 3">
            <a:extLst>
              <a:ext uri="{FF2B5EF4-FFF2-40B4-BE49-F238E27FC236}">
                <a16:creationId xmlns:a16="http://schemas.microsoft.com/office/drawing/2014/main" id="{B8C6F7A4-62EB-0158-ACA4-ABF4B1963F7A}"/>
              </a:ext>
            </a:extLst>
          </p:cNvPr>
          <p:cNvSpPr txBox="1">
            <a:spLocks noChangeArrowheads="1"/>
          </p:cNvSpPr>
          <p:nvPr/>
        </p:nvSpPr>
        <p:spPr bwMode="auto">
          <a:xfrm>
            <a:off x="604675" y="5277117"/>
            <a:ext cx="11141054" cy="9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altLang="en-US" sz="1800" b="0" kern="0" dirty="0"/>
              <a:t>Time to patient-reported clinically meaningful deterioration in Global Health Status/QoL by EORTC QLQ-C30 was significantly longer for the talazoparib arm (HR: 0.78; 95% CI: 0.62-0.99; </a:t>
            </a:r>
            <a:r>
              <a:rPr lang="en-US" altLang="en-US" sz="1800" b="0" i="1" kern="0" dirty="0"/>
              <a:t>P</a:t>
            </a:r>
            <a:r>
              <a:rPr lang="en-US" altLang="en-US" sz="1800" b="0" kern="0" dirty="0"/>
              <a:t> = .04)</a:t>
            </a:r>
          </a:p>
        </p:txBody>
      </p:sp>
    </p:spTree>
    <p:extLst>
      <p:ext uri="{BB962C8B-B14F-4D97-AF65-F5344CB8AC3E}">
        <p14:creationId xmlns:p14="http://schemas.microsoft.com/office/powerpoint/2010/main" val="254051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TALAPRO-2: Safety</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880177730"/>
              </p:ext>
            </p:extLst>
          </p:nvPr>
        </p:nvGraphicFramePr>
        <p:xfrm>
          <a:off x="727074" y="1600200"/>
          <a:ext cx="10813762" cy="3657728"/>
        </p:xfrm>
        <a:graphic>
          <a:graphicData uri="http://schemas.openxmlformats.org/drawingml/2006/table">
            <a:tbl>
              <a:tblPr/>
              <a:tblGrid>
                <a:gridCol w="4761538">
                  <a:extLst>
                    <a:ext uri="{9D8B030D-6E8A-4147-A177-3AD203B41FA5}">
                      <a16:colId xmlns:a16="http://schemas.microsoft.com/office/drawing/2014/main" val="20000"/>
                    </a:ext>
                  </a:extLst>
                </a:gridCol>
                <a:gridCol w="3124789">
                  <a:extLst>
                    <a:ext uri="{9D8B030D-6E8A-4147-A177-3AD203B41FA5}">
                      <a16:colId xmlns:a16="http://schemas.microsoft.com/office/drawing/2014/main" val="20001"/>
                    </a:ext>
                  </a:extLst>
                </a:gridCol>
                <a:gridCol w="2927435">
                  <a:extLst>
                    <a:ext uri="{9D8B030D-6E8A-4147-A177-3AD203B41FA5}">
                      <a16:colId xmlns:a16="http://schemas.microsoft.com/office/drawing/2014/main" val="4069657791"/>
                    </a:ext>
                  </a:extLst>
                </a:gridCol>
              </a:tblGrid>
              <a:tr h="12465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Talazoparib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392 (98.5)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357 (89.7)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379 (94.5)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279 (69.6)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 (39.4)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(19.6)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(26.7)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3-4 TEAE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286 (71.9)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 (40.6)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5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interruption of talazoparib or placebo due to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300 (75.4)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(23.4)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688682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Dose reduction of talazoparib or placebo due to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223 (56.0)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24154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Discontinuation of talazoparib or placebo due to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(19.1)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8581799"/>
                  </a:ext>
                </a:extLst>
              </a:tr>
            </a:tbl>
          </a:graphicData>
        </a:graphic>
      </p:graphicFrame>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Agarwal. ASCO GU 2023. Abstr LBA17.</a:t>
            </a:r>
            <a:endParaRPr lang="en-US" altLang="en-US" sz="1200" b="0" dirty="0">
              <a:solidFill>
                <a:schemeClr val="bg2"/>
              </a:solidFill>
              <a:latin typeface="Calibri" panose="020F0502020204030204" pitchFamily="34" charset="0"/>
            </a:endParaRPr>
          </a:p>
        </p:txBody>
      </p:sp>
      <p:sp>
        <p:nvSpPr>
          <p:cNvPr id="3" name="Rectangle 3">
            <a:extLst>
              <a:ext uri="{FF2B5EF4-FFF2-40B4-BE49-F238E27FC236}">
                <a16:creationId xmlns:a16="http://schemas.microsoft.com/office/drawing/2014/main" id="{0A4F3EC8-19B6-470C-F430-A472B0E45659}"/>
              </a:ext>
            </a:extLst>
          </p:cNvPr>
          <p:cNvSpPr txBox="1">
            <a:spLocks noChangeArrowheads="1"/>
          </p:cNvSpPr>
          <p:nvPr/>
        </p:nvSpPr>
        <p:spPr bwMode="auto">
          <a:xfrm>
            <a:off x="614230" y="5382442"/>
            <a:ext cx="11141054" cy="75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altLang="en-US" sz="1800" b="0" kern="0" dirty="0"/>
              <a:t>Median relative dose intensity remained &gt;80% in dose-reduced patients</a:t>
            </a:r>
          </a:p>
          <a:p>
            <a:pPr>
              <a:spcBef>
                <a:spcPts val="0"/>
              </a:spcBef>
            </a:pPr>
            <a:r>
              <a:rPr lang="en-US" altLang="en-US" sz="1800" b="0" kern="0" dirty="0"/>
              <a:t>Most common TEAEs leading to dose reduction: anemia (43.2%), neutropenia (15.1%), thrombocytopenia (5.5%)</a:t>
            </a:r>
          </a:p>
        </p:txBody>
      </p:sp>
    </p:spTree>
    <p:extLst>
      <p:ext uri="{BB962C8B-B14F-4D97-AF65-F5344CB8AC3E}">
        <p14:creationId xmlns:p14="http://schemas.microsoft.com/office/powerpoint/2010/main" val="1226557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TALAPRO-2: Most Common All-Cause TEAEs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697944506"/>
              </p:ext>
            </p:extLst>
          </p:nvPr>
        </p:nvGraphicFramePr>
        <p:xfrm>
          <a:off x="727074" y="1597377"/>
          <a:ext cx="10813763" cy="3840640"/>
        </p:xfrm>
        <a:graphic>
          <a:graphicData uri="http://schemas.openxmlformats.org/drawingml/2006/table">
            <a:tbl>
              <a:tblPr/>
              <a:tblGrid>
                <a:gridCol w="2093947">
                  <a:extLst>
                    <a:ext uri="{9D8B030D-6E8A-4147-A177-3AD203B41FA5}">
                      <a16:colId xmlns:a16="http://schemas.microsoft.com/office/drawing/2014/main" val="20000"/>
                    </a:ext>
                  </a:extLst>
                </a:gridCol>
                <a:gridCol w="1089977">
                  <a:extLst>
                    <a:ext uri="{9D8B030D-6E8A-4147-A177-3AD203B41FA5}">
                      <a16:colId xmlns:a16="http://schemas.microsoft.com/office/drawing/2014/main" val="618339698"/>
                    </a:ext>
                  </a:extLst>
                </a:gridCol>
                <a:gridCol w="1089977">
                  <a:extLst>
                    <a:ext uri="{9D8B030D-6E8A-4147-A177-3AD203B41FA5}">
                      <a16:colId xmlns:a16="http://schemas.microsoft.com/office/drawing/2014/main" val="20001"/>
                    </a:ext>
                  </a:extLst>
                </a:gridCol>
                <a:gridCol w="1089977">
                  <a:extLst>
                    <a:ext uri="{9D8B030D-6E8A-4147-A177-3AD203B41FA5}">
                      <a16:colId xmlns:a16="http://schemas.microsoft.com/office/drawing/2014/main" val="468746765"/>
                    </a:ext>
                  </a:extLst>
                </a:gridCol>
                <a:gridCol w="1089977">
                  <a:extLst>
                    <a:ext uri="{9D8B030D-6E8A-4147-A177-3AD203B41FA5}">
                      <a16:colId xmlns:a16="http://schemas.microsoft.com/office/drawing/2014/main" val="2050663856"/>
                    </a:ext>
                  </a:extLst>
                </a:gridCol>
                <a:gridCol w="1089977">
                  <a:extLst>
                    <a:ext uri="{9D8B030D-6E8A-4147-A177-3AD203B41FA5}">
                      <a16:colId xmlns:a16="http://schemas.microsoft.com/office/drawing/2014/main" val="3039061028"/>
                    </a:ext>
                  </a:extLst>
                </a:gridCol>
                <a:gridCol w="1089977">
                  <a:extLst>
                    <a:ext uri="{9D8B030D-6E8A-4147-A177-3AD203B41FA5}">
                      <a16:colId xmlns:a16="http://schemas.microsoft.com/office/drawing/2014/main" val="4069657791"/>
                    </a:ext>
                  </a:extLst>
                </a:gridCol>
                <a:gridCol w="1089977">
                  <a:extLst>
                    <a:ext uri="{9D8B030D-6E8A-4147-A177-3AD203B41FA5}">
                      <a16:colId xmlns:a16="http://schemas.microsoft.com/office/drawing/2014/main" val="81595047"/>
                    </a:ext>
                  </a:extLst>
                </a:gridCol>
                <a:gridCol w="1089977">
                  <a:extLst>
                    <a:ext uri="{9D8B030D-6E8A-4147-A177-3AD203B41FA5}">
                      <a16:colId xmlns:a16="http://schemas.microsoft.com/office/drawing/2014/main" val="2804868516"/>
                    </a:ext>
                  </a:extLst>
                </a:gridCol>
              </a:tblGrid>
              <a:tr h="140402">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Talazoparib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398)</a:t>
                      </a:r>
                    </a:p>
                  </a:txBody>
                  <a:tcPr marL="121881" marR="121881"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err="1">
                          <a:ln>
                            <a:noFill/>
                          </a:ln>
                          <a:solidFill>
                            <a:schemeClr val="tx1"/>
                          </a:solidFill>
                          <a:effectLst/>
                          <a:latin typeface="Calibri" panose="020F0502020204030204" pitchFamily="34" charset="0"/>
                        </a:rPr>
                        <a:t>Talazoparib</a:t>
                      </a:r>
                      <a:r>
                        <a:rPr kumimoji="0" lang="en-US" sz="1600" b="1" i="0" u="none" strike="noStrike" cap="none" normalizeH="0" baseline="0" dirty="0">
                          <a:ln>
                            <a:noFill/>
                          </a:ln>
                          <a:solidFill>
                            <a:schemeClr val="tx1"/>
                          </a:solidFill>
                          <a:effectLst/>
                          <a:latin typeface="Calibri" panose="020F0502020204030204" pitchFamily="34" charset="0"/>
                        </a:rPr>
                        <a:t>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401)</a:t>
                      </a:r>
                    </a:p>
                  </a:txBody>
                  <a:tcPr marL="121881" marR="121881" marT="45728" marB="45728" anchor="ctr" horzOverflow="overflow">
                    <a:lnL w="12700" cmpd="sng">
                      <a:noFill/>
                      <a:prstDash val="solid"/>
                    </a:lnL>
                    <a:lnR w="12700" cmpd="sng">
                      <a:noFill/>
                      <a:prstDash val="soli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Enzalutamide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40402">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526319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5688682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724154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1133632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55883986"/>
                  </a:ext>
                </a:extLst>
              </a:tr>
            </a:tbl>
          </a:graphicData>
        </a:graphic>
      </p:graphicFrame>
      <p:sp>
        <p:nvSpPr>
          <p:cNvPr id="2" name="Text Box 15">
            <a:extLst>
              <a:ext uri="{FF2B5EF4-FFF2-40B4-BE49-F238E27FC236}">
                <a16:creationId xmlns:a16="http://schemas.microsoft.com/office/drawing/2014/main" id="{AFACDF70-9F7A-E439-B883-C5E85D5104C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Agarwal. ASCO GU 2023. Abstr LBA17.</a:t>
            </a:r>
            <a:endParaRPr lang="en-US" altLang="en-US" sz="1200" b="0" dirty="0">
              <a:solidFill>
                <a:schemeClr val="bg2"/>
              </a:solidFill>
              <a:latin typeface="Calibri" panose="020F0502020204030204" pitchFamily="34" charset="0"/>
            </a:endParaRPr>
          </a:p>
        </p:txBody>
      </p:sp>
      <p:sp>
        <p:nvSpPr>
          <p:cNvPr id="3" name="Rectangle 3">
            <a:extLst>
              <a:ext uri="{FF2B5EF4-FFF2-40B4-BE49-F238E27FC236}">
                <a16:creationId xmlns:a16="http://schemas.microsoft.com/office/drawing/2014/main" id="{78E4AC40-02A9-DC86-2F96-1034BB84166E}"/>
              </a:ext>
            </a:extLst>
          </p:cNvPr>
          <p:cNvSpPr txBox="1">
            <a:spLocks noChangeArrowheads="1"/>
          </p:cNvSpPr>
          <p:nvPr/>
        </p:nvSpPr>
        <p:spPr bwMode="auto">
          <a:xfrm>
            <a:off x="604675" y="5546721"/>
            <a:ext cx="11141054" cy="928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altLang="en-US" sz="1600" b="0" kern="0" dirty="0"/>
              <a:t>1 case of MDS during safety reporting period; 1 case of AML during follow-up (both in talazoparib arm) </a:t>
            </a:r>
          </a:p>
          <a:p>
            <a:pPr>
              <a:spcBef>
                <a:spcPts val="0"/>
              </a:spcBef>
            </a:pPr>
            <a:r>
              <a:rPr lang="en-US" altLang="en-US" sz="1600" b="0" kern="0" dirty="0"/>
              <a:t>Pulmonary embolism: 10 (2.5%) patients in talazoparib arm, 9 were grade 3; 3 (0.7%) patients in placebo arm, all were grade 3</a:t>
            </a:r>
          </a:p>
        </p:txBody>
      </p:sp>
    </p:spTree>
    <p:extLst>
      <p:ext uri="{BB962C8B-B14F-4D97-AF65-F5344CB8AC3E}">
        <p14:creationId xmlns:p14="http://schemas.microsoft.com/office/powerpoint/2010/main" val="968637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TALAPRO-2: Investigators’ Conclusions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Talazoparib + enzalutamide significantly improved rPFS compared with placebo + enzalutamide in first-line mCRPC setting</a:t>
            </a:r>
          </a:p>
          <a:p>
            <a:pPr lvl="1"/>
            <a:r>
              <a:rPr lang="en-US" altLang="en-US" sz="2400" dirty="0"/>
              <a:t>Clinically meaningful rPFS improvement in both all-comers population and prespecified subgroups</a:t>
            </a:r>
          </a:p>
          <a:p>
            <a:pPr lvl="1"/>
            <a:r>
              <a:rPr lang="en-US" altLang="en-US" sz="2400" dirty="0"/>
              <a:t>Talazoparib showed benefit in patients with and without HRR gene alterations</a:t>
            </a:r>
          </a:p>
          <a:p>
            <a:r>
              <a:rPr lang="en-US" altLang="en-US" sz="2600" dirty="0"/>
              <a:t>Safety profile of combination consistent with individual agent profiles, with TEAEs manageable through dose modifications and supportive care</a:t>
            </a:r>
          </a:p>
          <a:p>
            <a:r>
              <a:rPr lang="en-US" altLang="en-US" sz="2600" dirty="0"/>
              <a:t>Investigators concluded that primary analysis supports use of talazoparib + enzalutamide as first-line therapy for patients with mCRPC regardless of </a:t>
            </a:r>
            <a:br>
              <a:rPr lang="en-US" altLang="en-US" sz="2600" dirty="0"/>
            </a:br>
            <a:r>
              <a:rPr lang="en-US" altLang="en-US" sz="2600" dirty="0"/>
              <a:t>HRR gene mutation status</a:t>
            </a:r>
          </a:p>
        </p:txBody>
      </p:sp>
      <p:sp>
        <p:nvSpPr>
          <p:cNvPr id="2" name="Text Box 15">
            <a:extLst>
              <a:ext uri="{FF2B5EF4-FFF2-40B4-BE49-F238E27FC236}">
                <a16:creationId xmlns:a16="http://schemas.microsoft.com/office/drawing/2014/main" id="{FA31105B-9559-A330-C061-0EE46A0307F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Agarwal. ASCO GU 2023. Abstr LBA17.</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0125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EB7220EBFA928241961940D89E678D46" ma:contentTypeVersion="1" ma:contentTypeDescription="Create a new document." ma:contentTypeScope="" ma:versionID="76c94ea2f3bb9e98ad9eea7154873262">
  <xsd:schema xmlns:xsd="http://www.w3.org/2001/XMLSchema" xmlns:xs="http://www.w3.org/2001/XMLSchema" xmlns:p="http://schemas.microsoft.com/office/2006/metadata/properties" xmlns:ns2="d54cbe69-32bd-412a-b004-9152f949605e" xmlns:ns3="735904d7-a11f-46b3-b213-8e72a5e006f9" targetNamespace="http://schemas.microsoft.com/office/2006/metadata/properties" ma:root="true" ma:fieldsID="4d3b67974381f44d093763deefbe8947" ns2:_="" ns3:_="">
    <xsd:import namespace="d54cbe69-32bd-412a-b004-9152f949605e"/>
    <xsd:import namespace="735904d7-a11f-46b3-b213-8e72a5e006f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35904d7-a11f-46b3-b213-8e72a5e006f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56M7VY3CDVN5-1967979036-2</_dlc_DocId>
    <_dlc_DocIdUrl xmlns="d54cbe69-32bd-412a-b004-9152f949605e">
      <Url>https://intranet.clinicaloptions.com/mews/oncology/ONC_2023_ASCO_GU_CF_(PRP5798)/LBA17_Agarwal/_layouts/15/DocIdRedir.aspx?ID=56M7VY3CDVN5-1967979036-2</Url>
      <Description>56M7VY3CDVN5-1967979036-2</Description>
    </_dlc_DocIdUrl>
    <Document_x0020_Category xmlns="735904d7-a11f-46b3-b213-8e72a5e006f9">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2.xml><?xml version="1.0" encoding="utf-8"?>
<ds:datastoreItem xmlns:ds="http://schemas.openxmlformats.org/officeDocument/2006/customXml" ds:itemID="{5B841D4E-D12C-4FE4-9062-7C5FC54D86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35904d7-a11f-46b3-b213-8e72a5e006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schemas.microsoft.com/office/2006/documentManagement/types"/>
    <ds:schemaRef ds:uri="http://purl.org/dc/elements/1.1/"/>
    <ds:schemaRef ds:uri="http://purl.org/dc/dcmitype/"/>
    <ds:schemaRef ds:uri="http://purl.org/dc/terms/"/>
    <ds:schemaRef ds:uri="735904d7-a11f-46b3-b213-8e72a5e006f9"/>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2186</TotalTime>
  <Words>1915</Words>
  <Application>Microsoft Office PowerPoint</Application>
  <PresentationFormat>Widescreen</PresentationFormat>
  <Paragraphs>339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TALAPRO-2: Phase III Trial of First-line  Talazoparib + Enzalutamide in mCRPC</vt:lpstr>
      <vt:lpstr>About These Slides</vt:lpstr>
      <vt:lpstr>TALAPRO-2: Background</vt:lpstr>
      <vt:lpstr>TALAPRO-2: Study Design</vt:lpstr>
      <vt:lpstr>TALAPRO-2: Baseline Characteristics</vt:lpstr>
      <vt:lpstr>TALAPRO-2: Survival Outcomes</vt:lpstr>
      <vt:lpstr>TALAPRO-2: Other Efficacy Outcomes and  Patient-Reported QoL</vt:lpstr>
      <vt:lpstr>TALAPRO-2: Safety</vt:lpstr>
      <vt:lpstr>TALAPRO-2: Most Common All-Cause TEAEs</vt:lpstr>
      <vt:lpstr>TALAPRO-2: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TALAPRO-2: Phase III Trial of First-line Talazoparib + Enzalutamide in mCRPC</dc:title>
  <dc:creator>Preferred User</dc:creator>
  <cp:lastModifiedBy>Karen Freschi</cp:lastModifiedBy>
  <cp:revision>39</cp:revision>
  <cp:lastPrinted>2016-09-26T20:21:49Z</cp:lastPrinted>
  <dcterms:created xsi:type="dcterms:W3CDTF">2005-05-27T15:08:01Z</dcterms:created>
  <dcterms:modified xsi:type="dcterms:W3CDTF">2023-02-21T17:46:09Z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08df72ec-4a64-45e9-834f-95a284c350a2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0x010100EB7220EBFA928241961940D89E678D46</vt:lpwstr>
  </property>
  <property fmtid="{D5CDD505-2E9C-101B-9397-08002B2CF9AE}" pid="9" name="MediaServiceImageTags">
    <vt:lpwstr/>
  </property>
</Properties>
</file>