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562" r:id="rId5"/>
    <p:sldId id="558" r:id="rId6"/>
    <p:sldId id="559" r:id="rId7"/>
    <p:sldId id="561" r:id="rId8"/>
    <p:sldId id="548" r:id="rId9"/>
    <p:sldId id="577" r:id="rId10"/>
    <p:sldId id="549" r:id="rId11"/>
    <p:sldId id="576" r:id="rId12"/>
    <p:sldId id="565" r:id="rId13"/>
    <p:sldId id="552" r:id="rId14"/>
    <p:sldId id="56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Jill Sakai" initials="JS" lastIdx="2" clrIdx="7">
    <p:extLst>
      <p:ext uri="{19B8F6BF-5375-455C-9EA6-DF929625EA0E}">
        <p15:presenceInfo xmlns:p15="http://schemas.microsoft.com/office/powerpoint/2012/main" userId="Jill Sakai" providerId="None"/>
      </p:ext>
    </p:extLst>
  </p:cmAuthor>
  <p:cmAuthor id="2" name="Megan Capel" initials="MC" lastIdx="6" clrIdx="1"/>
  <p:cmAuthor id="9" name="Maddelynne Parker" initials="MP" lastIdx="20" clrIdx="8">
    <p:extLst>
      <p:ext uri="{19B8F6BF-5375-455C-9EA6-DF929625EA0E}">
        <p15:presenceInfo xmlns:p15="http://schemas.microsoft.com/office/powerpoint/2012/main" userId="Maddelynne Parker" providerId="None"/>
      </p:ext>
    </p:extLst>
  </p:cmAuthor>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10" name="Kemi Obajimi" initials="KO" lastIdx="7" clrIdx="9">
    <p:extLst>
      <p:ext uri="{19B8F6BF-5375-455C-9EA6-DF929625EA0E}">
        <p15:presenceInfo xmlns:p15="http://schemas.microsoft.com/office/powerpoint/2012/main" userId="S::kobajimi@clinicaloptions.com::81894e25-3cbc-45b7-be28-dda6fb8d19a9" providerId="AD"/>
      </p:ext>
    </p:extLst>
  </p:cmAuthor>
  <p:cmAuthor id="4" name="Timothy Quill" initials="TQ" lastIdx="12" clrIdx="3">
    <p:extLst>
      <p:ext uri="{19B8F6BF-5375-455C-9EA6-DF929625EA0E}">
        <p15:presenceInfo xmlns:p15="http://schemas.microsoft.com/office/powerpoint/2012/main" userId="S::tquill@clinicaloptions.com::b1dc6efb-2995-45e7-a306-57a2c67aa886" providerId="AD"/>
      </p:ext>
    </p:extLst>
  </p:cmAuthor>
  <p:cmAuthor id="11" name="Christy Seals" initials="CS" lastIdx="1" clrIdx="10">
    <p:extLst>
      <p:ext uri="{19B8F6BF-5375-455C-9EA6-DF929625EA0E}">
        <p15:presenceInfo xmlns:p15="http://schemas.microsoft.com/office/powerpoint/2012/main" userId="S::cseals@clinicaloptions.com::0852e532-1f9e-4bbf-9b56-be19a9543a31" providerId="AD"/>
      </p:ext>
    </p:extLst>
  </p:cmAuthor>
  <p:cmAuthor id="5" name=" " initials="MAC" lastIdx="10" clrIdx="4"/>
  <p:cmAuthor id="12" name="Nicole Mitchell" initials="NM" lastIdx="1" clrIdx="11">
    <p:extLst>
      <p:ext uri="{19B8F6BF-5375-455C-9EA6-DF929625EA0E}">
        <p15:presenceInfo xmlns:p15="http://schemas.microsoft.com/office/powerpoint/2012/main" userId="S::nmitchell@practicingclinicians.com::e6112baa-5d07-499c-8da8-7bdc6749eb49" providerId="AD"/>
      </p:ext>
    </p:extLst>
  </p:cmAuthor>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FCD880-C462-DD48-8E63-D7DC6E553259}" v="254" dt="2024-06-03T17:24:43.809"/>
    <p1510:client id="{546753BD-F1C8-4CD6-BEF1-3F343E653AC4}" v="109" dt="2024-06-03T17:57:42.265"/>
    <p1510:client id="{79ED6AF1-FE72-4FF8-B878-F4A9469271E2}" v="25" dt="2024-06-03T17:34:34.514"/>
    <p1510:client id="{D4805640-6C66-4523-833D-BF125C35E269}" v="1" dt="2024-06-03T15:52:07.3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72" autoAdjust="0"/>
    <p:restoredTop sz="85137" autoAdjust="0"/>
  </p:normalViewPr>
  <p:slideViewPr>
    <p:cSldViewPr snapToGrid="0">
      <p:cViewPr varScale="1">
        <p:scale>
          <a:sx n="84" d="100"/>
          <a:sy n="84" d="100"/>
        </p:scale>
        <p:origin x="413"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a:p>
        </p:txBody>
      </p:sp>
    </p:spTree>
    <p:extLst>
      <p:ext uri="{BB962C8B-B14F-4D97-AF65-F5344CB8AC3E}">
        <p14:creationId xmlns:p14="http://schemas.microsoft.com/office/powerpoint/2010/main" val="3059168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CML, chronic myeloid leukemia; CMP-CP, chronic myeloid leukemia in chronic phase; Ph+, Philadelphia chromosome</a:t>
            </a:r>
            <a:r>
              <a:rPr lang="en-US" b="0" i="1">
                <a:latin typeface="Calibri" panose="020F0502020204030204" pitchFamily="34" charset="0"/>
                <a:cs typeface="Calibri" panose="020F0502020204030204" pitchFamily="34" charset="0"/>
              </a:rPr>
              <a:t>–</a:t>
            </a:r>
            <a:r>
              <a:rPr lang="en-US" b="0" i="1"/>
              <a:t>positive; TKI, tyrosine kinase inhibitor.</a:t>
            </a:r>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a:p>
        </p:txBody>
      </p:sp>
    </p:spTree>
    <p:extLst>
      <p:ext uri="{BB962C8B-B14F-4D97-AF65-F5344CB8AC3E}">
        <p14:creationId xmlns:p14="http://schemas.microsoft.com/office/powerpoint/2010/main" val="4226304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2G, second-generation; CCyR, complete cytogenic response; CHR, complete hematologic response; CML, chronic myeloid leukemia; ECOG, Eastern Cooperative Oncology Group; EFS, event-free survival; MMR, major molecular response; ND, newly diagnosed; OS, overall survival; PD, progressive disease; PFS, progression free survival; Ph+, Philadelphia chromosome</a:t>
            </a:r>
            <a:r>
              <a:rPr lang="en-US" b="0" i="1">
                <a:latin typeface="Calibri" panose="020F0502020204030204" pitchFamily="34" charset="0"/>
                <a:cs typeface="Calibri" panose="020F0502020204030204" pitchFamily="34" charset="0"/>
              </a:rPr>
              <a:t>–</a:t>
            </a:r>
            <a:r>
              <a:rPr lang="en-US" b="0" i="1"/>
              <a:t>positive; PK, pharmacokinetics; PS, performance status; TKI, tyrosine kinase inhibitor.</a:t>
            </a:r>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a:p>
        </p:txBody>
      </p:sp>
    </p:spTree>
    <p:extLst>
      <p:ext uri="{BB962C8B-B14F-4D97-AF65-F5344CB8AC3E}">
        <p14:creationId xmlns:p14="http://schemas.microsoft.com/office/powerpoint/2010/main" val="2263450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2G, second-generation; CV, cardiovascular; IS-TKI, investigator-selected tyrosine kinase inhibitor; TKI, tyrosine kinase inhibitor.</a:t>
            </a:r>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a:p>
        </p:txBody>
      </p:sp>
    </p:spTree>
    <p:extLst>
      <p:ext uri="{BB962C8B-B14F-4D97-AF65-F5344CB8AC3E}">
        <p14:creationId xmlns:p14="http://schemas.microsoft.com/office/powerpoint/2010/main" val="1192669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a:t>2G, second-generation; EMR, early molecular response; IS-TKI, investigator-selected tyrosine kinase inhibitor; MMR, major molecular response; MR</a:t>
            </a:r>
            <a:r>
              <a:rPr lang="en-US" b="0" i="1" baseline="30000"/>
              <a:t>4</a:t>
            </a:r>
            <a:r>
              <a:rPr lang="en-US" b="0" i="1"/>
              <a:t>, molecular response (4-log reduction); MR</a:t>
            </a:r>
            <a:r>
              <a:rPr lang="en-US" b="0" i="1" baseline="30000"/>
              <a:t>4.5</a:t>
            </a:r>
            <a:r>
              <a:rPr lang="en-US" b="0" i="1"/>
              <a:t>, molecular response (4.5-log reduction); TKI, tyrosine kinase inhibitor.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a:p>
          <a:p>
            <a:endParaRPr lang="en-US"/>
          </a:p>
        </p:txBody>
      </p:sp>
      <p:sp>
        <p:nvSpPr>
          <p:cNvPr id="4" name="Slide Number Placeholder 3"/>
          <p:cNvSpPr>
            <a:spLocks noGrp="1"/>
          </p:cNvSpPr>
          <p:nvPr>
            <p:ph type="sldNum" sz="quarter" idx="5"/>
          </p:nvPr>
        </p:nvSpPr>
        <p:spPr/>
        <p:txBody>
          <a:bodyPr/>
          <a:lstStyle/>
          <a:p>
            <a:fld id="{1C788DBE-8FB8-49F7-A478-A52A085B60B0}" type="slidenum">
              <a:rPr lang="en-US" smtClean="0"/>
              <a:t>6</a:t>
            </a:fld>
            <a:endParaRPr lang="en-US"/>
          </a:p>
        </p:txBody>
      </p:sp>
    </p:spTree>
    <p:extLst>
      <p:ext uri="{BB962C8B-B14F-4D97-AF65-F5344CB8AC3E}">
        <p14:creationId xmlns:p14="http://schemas.microsoft.com/office/powerpoint/2010/main" val="1328260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2G, second-generation; ELTS, EUTOS long-term survival; IS-TKI, investigator-selected tyrosine kinase inhibitor; MMR, major molecular response; TKI, tyrosine kinase inhibitor.</a:t>
            </a:r>
          </a:p>
        </p:txBody>
      </p:sp>
      <p:sp>
        <p:nvSpPr>
          <p:cNvPr id="4" name="Slide Number Placeholder 3"/>
          <p:cNvSpPr>
            <a:spLocks noGrp="1"/>
          </p:cNvSpPr>
          <p:nvPr>
            <p:ph type="sldNum" sz="quarter" idx="5"/>
          </p:nvPr>
        </p:nvSpPr>
        <p:spPr/>
        <p:txBody>
          <a:bodyPr/>
          <a:lstStyle/>
          <a:p>
            <a:fld id="{1C788DBE-8FB8-49F7-A478-A52A085B60B0}" type="slidenum">
              <a:rPr lang="en-US" smtClean="0"/>
              <a:t>7</a:t>
            </a:fld>
            <a:endParaRPr lang="en-US"/>
          </a:p>
        </p:txBody>
      </p:sp>
    </p:spTree>
    <p:extLst>
      <p:ext uri="{BB962C8B-B14F-4D97-AF65-F5344CB8AC3E}">
        <p14:creationId xmlns:p14="http://schemas.microsoft.com/office/powerpoint/2010/main" val="2777193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2G, second-generation; AE, adverse event; Gr, grade; IS-TKI, investigator-selected tyrosine kinase inhibitor;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64216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2G, second-generation; AE, adverse event; ALP, alkaline phosphatase; ALT, alanine aminotransferase; AST, aspartate aminotransferase; Gr, grade;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72287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a:t>2G, second-generation; AE, adverse event; CML, chronic myeloid leukemia; IS-TKI, investigator-selected tyrosine kinase inhibitor; MMR, major molecular response; SoC, standard-of-care; TKI, tyrosine kinase inhibitor.</a:t>
            </a:r>
          </a:p>
        </p:txBody>
      </p:sp>
      <p:sp>
        <p:nvSpPr>
          <p:cNvPr id="4" name="Slide Number Placeholder 3"/>
          <p:cNvSpPr>
            <a:spLocks noGrp="1"/>
          </p:cNvSpPr>
          <p:nvPr>
            <p:ph type="sldNum" sz="quarter" idx="5"/>
          </p:nvPr>
        </p:nvSpPr>
        <p:spPr/>
        <p:txBody>
          <a:bodyPr/>
          <a:lstStyle/>
          <a:p>
            <a:fld id="{1C788DBE-8FB8-49F7-A478-A52A085B60B0}" type="slidenum">
              <a:rPr lang="en-US" smtClean="0"/>
              <a:t>10</a:t>
            </a:fld>
            <a:endParaRPr lang="en-US"/>
          </a:p>
        </p:txBody>
      </p:sp>
    </p:spTree>
    <p:extLst>
      <p:ext uri="{BB962C8B-B14F-4D97-AF65-F5344CB8AC3E}">
        <p14:creationId xmlns:p14="http://schemas.microsoft.com/office/powerpoint/2010/main" val="1767936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a:t>ASC4FIRST: Phase III Trial of Asciminib vs Investigator-Selected TKIs in Newly Diagnosed CML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GSK, Lilly, Novartis Pharmaceuticals Corporation, and Sanofi.</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a:ln>
                  <a:noFill/>
                </a:ln>
                <a:solidFill>
                  <a:srgbClr val="455560"/>
                </a:solidFill>
                <a:effectLst/>
                <a:uLnTx/>
                <a:uFillTx/>
                <a:latin typeface="Calibri"/>
                <a:ea typeface="+mn-ea"/>
                <a:cs typeface="Calibri"/>
              </a:rPr>
              <a:t>of the </a:t>
            </a:r>
            <a:r>
              <a:rPr kumimoji="0" lang="en-US" sz="1600" b="0" i="1" u="none" strike="noStrike" kern="0" cap="none" spc="0" normalizeH="0" baseline="0" noProof="0">
                <a:ln>
                  <a:noFill/>
                </a:ln>
                <a:solidFill>
                  <a:srgbClr val="455560"/>
                </a:solidFill>
                <a:effectLst/>
                <a:uLnTx/>
                <a:uFillTx/>
                <a:latin typeface="Calibri"/>
                <a:ea typeface="+mn-ea"/>
                <a:cs typeface="Calibri"/>
              </a:rPr>
              <a:t>2024</a:t>
            </a:r>
            <a:r>
              <a:rPr kumimoji="0" lang="en-US" sz="1600" b="0" i="0" u="none" strike="noStrike" kern="0" cap="none" spc="0" normalizeH="0" baseline="0" noProof="0">
                <a:ln>
                  <a:noFill/>
                </a:ln>
                <a:solidFill>
                  <a:srgbClr val="455560"/>
                </a:solidFill>
                <a:effectLst/>
                <a:uLnTx/>
                <a:uFillTx/>
                <a:latin typeface="Calibri"/>
                <a:ea typeface="+mn-ea"/>
                <a:cs typeface="Calibri"/>
              </a:rPr>
              <a:t> </a:t>
            </a:r>
            <a:r>
              <a:rPr kumimoji="0" lang="en-US" sz="1600" b="0" i="1" u="none" strike="noStrike" kern="0" cap="none" spc="0" normalizeH="0" baseline="0" noProof="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ASC4FIRST: Background</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a:t>Patients with newly diagnosed CML need long-term treatment options that optimize efficacy, safety, and tolerability</a:t>
            </a:r>
            <a:r>
              <a:rPr lang="en-US" altLang="en-US" sz="2400" baseline="30000"/>
              <a:t>1,2</a:t>
            </a:r>
          </a:p>
          <a:p>
            <a:pPr lvl="1"/>
            <a:r>
              <a:rPr lang="en-US" altLang="en-US" sz="2200"/>
              <a:t>Standard TKIs often do not yield optimal responses</a:t>
            </a:r>
          </a:p>
          <a:p>
            <a:pPr lvl="1"/>
            <a:r>
              <a:rPr lang="en-US" altLang="en-US" sz="2200"/>
              <a:t>Prolonged use of second-generation TKIs is associated with toxicities that negatively affect patient adherence</a:t>
            </a:r>
          </a:p>
          <a:p>
            <a:r>
              <a:rPr lang="en-US" altLang="en-US" sz="2400"/>
              <a:t>Asciminib is first-in-class BCR::ABL1 allosteric inhibitor that specifically targets</a:t>
            </a:r>
            <a:br>
              <a:rPr lang="en-US" altLang="en-US" sz="2400"/>
            </a:br>
            <a:r>
              <a:rPr lang="en-US" altLang="en-US" sz="2400"/>
              <a:t>ABL myristoyl pocket</a:t>
            </a:r>
            <a:r>
              <a:rPr lang="en-US" altLang="en-US" sz="2400" baseline="30000"/>
              <a:t>3</a:t>
            </a:r>
          </a:p>
          <a:p>
            <a:pPr lvl="1"/>
            <a:r>
              <a:rPr lang="en-US" altLang="en-US" sz="2200"/>
              <a:t>Received FDA accelerated approval for patients with Ph+ CML-CP previously treated with ≥2 TKIs, and Ph+ CML-CP with </a:t>
            </a:r>
            <a:r>
              <a:rPr lang="en-US" altLang="en-US" sz="2200" i="1"/>
              <a:t>T315I</a:t>
            </a:r>
            <a:r>
              <a:rPr lang="en-US" altLang="en-US" sz="2200"/>
              <a:t> mutation</a:t>
            </a:r>
            <a:r>
              <a:rPr lang="en-US" altLang="en-US" sz="2200" baseline="30000"/>
              <a:t>4</a:t>
            </a:r>
          </a:p>
          <a:p>
            <a:r>
              <a:rPr lang="en-US" altLang="en-US" sz="2400"/>
              <a:t>Current analysis of phase III ASC4FIRST study reports primary efficacy and safety of asciminib vs investigator-selected TKIs in newly diagnosed CML-CP</a:t>
            </a:r>
            <a:r>
              <a:rPr lang="en-US" altLang="en-US" sz="2400" baseline="30000"/>
              <a:t>5,6</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3262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R="0" lvl="0" algn="l" defTabSz="914400" rtl="0" eaLnBrk="1" fontAlgn="base" latinLnBrk="0" hangingPunct="1">
              <a:lnSpc>
                <a:spcPct val="100000"/>
              </a:lnSpc>
              <a:spcBef>
                <a:spcPct val="0"/>
              </a:spcBef>
              <a:spcAft>
                <a:spcPct val="0"/>
              </a:spcAft>
              <a:buClrTx/>
              <a:buSz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1. Jabbour. Expert Rev Anticancer Ther. 2013;13:1433. 2. Chow. Leuk Lymphoma. 2021;62:1203. </a:t>
            </a:r>
          </a:p>
          <a:p>
            <a:pPr marR="0" lvl="0" algn="l" defTabSz="914400" rtl="0" eaLnBrk="1" fontAlgn="base" latinLnBrk="0" hangingPunct="1">
              <a:lnSpc>
                <a:spcPct val="100000"/>
              </a:lnSpc>
              <a:spcBef>
                <a:spcPct val="0"/>
              </a:spcBef>
              <a:spcAft>
                <a:spcPct val="0"/>
              </a:spcAft>
              <a:buClrTx/>
              <a:buSz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3. Yeung. Blood. 2022;139:3474. 4. Asciminib PI. 5. Hughes. ASCO 2024. Abstr LBA6500. 6. Hochhaus. </a:t>
            </a:r>
            <a:r>
              <a:rPr kumimoji="0" lang="en-US" altLang="en-US" sz="1200" b="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NEJM</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2024;[Epub].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491329"/>
            <a:ext cx="10877529" cy="467240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rPr>
              <a:t>Multicenter, open-label, randomized phase III trial (data cutoff: Nov 28, 2023)</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lvl="0">
              <a:buClr>
                <a:srgbClr val="000000"/>
              </a:buClr>
              <a:defRPr/>
            </a:pPr>
            <a:r>
              <a:rPr kumimoji="0" lang="en-US" altLang="en-US" sz="2400" b="1" i="0" u="none" strike="noStrike" kern="0" cap="none" spc="0" normalizeH="0" baseline="0" noProof="0">
                <a:ln>
                  <a:noFill/>
                </a:ln>
                <a:solidFill>
                  <a:srgbClr val="000000"/>
                </a:solidFill>
                <a:effectLst/>
                <a:uLnTx/>
                <a:uFillTx/>
                <a:latin typeface="Calibri" panose="020F0502020204030204" pitchFamily="34" charset="0"/>
                <a:ea typeface="+mn-ea"/>
                <a:cs typeface="+mn-cs"/>
              </a:rPr>
              <a:t>Primary endpoints: </a:t>
            </a:r>
            <a:r>
              <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rPr>
              <a:t>MMR at Wk 48, MMR at Wk 48 in </a:t>
            </a:r>
            <a:r>
              <a:rPr lang="en-US" altLang="en-US" sz="2400" kern="0">
                <a:solidFill>
                  <a:srgbClr val="000000"/>
                </a:solidFill>
              </a:rPr>
              <a:t>imatinib stratum </a:t>
            </a:r>
            <a:endPar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400" b="1" kern="0">
                <a:solidFill>
                  <a:srgbClr val="000000"/>
                </a:solidFill>
              </a:rPr>
              <a:t>Key secondary endpoints: </a:t>
            </a:r>
            <a:r>
              <a:rPr lang="en-US" altLang="en-US" sz="2400" kern="0">
                <a:solidFill>
                  <a:srgbClr val="000000"/>
                </a:solidFill>
              </a:rPr>
              <a:t>MMR at Wk 96, safety, CHR, CCyR, PFS, OS, EFS, PK</a:t>
            </a:r>
            <a:endParaRPr kumimoji="0" lang="en-US" alt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t>ASC4FIRST:</a:t>
            </a:r>
            <a:r>
              <a:rPr lang="en-US" altLang="en-US"/>
              <a:t>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90753" y="2511717"/>
            <a:ext cx="219642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a:solidFill>
                  <a:srgbClr val="000000"/>
                </a:solidFill>
                <a:latin typeface="Calibri" panose="020F0502020204030204" pitchFamily="34" charset="0"/>
                <a:cs typeface="Arial" panose="020B0604020202020204" pitchFamily="34" charset="0"/>
              </a:rPr>
              <a:t>Patients aged ≥18 yr with ND Ph+ CML in chronic phase; </a:t>
            </a:r>
            <a:br>
              <a:rPr lang="en-GB" altLang="en-US" sz="1800">
                <a:solidFill>
                  <a:srgbClr val="000000"/>
                </a:solidFill>
                <a:latin typeface="Calibri" panose="020F0502020204030204" pitchFamily="34" charset="0"/>
                <a:cs typeface="Arial" panose="020B0604020202020204" pitchFamily="34" charset="0"/>
              </a:rPr>
            </a:br>
            <a:r>
              <a:rPr lang="en-GB" altLang="en-US" sz="1800">
                <a:solidFill>
                  <a:srgbClr val="000000"/>
                </a:solidFill>
                <a:latin typeface="Calibri" panose="020F0502020204030204" pitchFamily="34" charset="0"/>
                <a:cs typeface="Arial" panose="020B0604020202020204" pitchFamily="34" charset="0"/>
              </a:rPr>
              <a:t>no prior therapy, including TKIs*;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rPr>
              <a:t>(N = 405)</a:t>
            </a:r>
            <a:endParaRPr kumimoji="0" lang="en-US" altLang="en-US" sz="180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endParaRPr>
          </a:p>
        </p:txBody>
      </p:sp>
      <p:sp>
        <p:nvSpPr>
          <p:cNvPr id="19462" name="Rectangle 47">
            <a:extLst>
              <a:ext uri="{FF2B5EF4-FFF2-40B4-BE49-F238E27FC236}">
                <a16:creationId xmlns:a16="http://schemas.microsoft.com/office/drawing/2014/main" id="{D399FC2C-9F96-49BC-868E-62B4C2F89A32}"/>
              </a:ext>
            </a:extLst>
          </p:cNvPr>
          <p:cNvSpPr>
            <a:spLocks noChangeArrowheads="1"/>
          </p:cNvSpPr>
          <p:nvPr/>
        </p:nvSpPr>
        <p:spPr bwMode="auto">
          <a:xfrm>
            <a:off x="8494158" y="2562175"/>
            <a:ext cx="219642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 yr after last patient receives first dose</a:t>
            </a:r>
            <a:br>
              <a:rPr kumimoji="0" lang="en-US" altLang="en-US" sz="180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or until PD, discontinuation, or unacceptable toxicity</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829877" y="2522185"/>
            <a:ext cx="4052712" cy="67262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Oral Asciminib 80 mg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201)</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3829877" y="3300839"/>
            <a:ext cx="4052712" cy="67262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Investigator-Selected TKI</a:t>
            </a:r>
            <a:r>
              <a:rPr kumimoji="0" lang="en-US" altLang="en-US" sz="1800" b="1" i="0" u="none" strike="noStrike" kern="120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a:t>
            </a:r>
            <a:br>
              <a:rPr lang="en-US" altLang="en-US" sz="1800" b="1">
                <a:solidFill>
                  <a:srgbClr val="FFFFFF"/>
                </a:solidFill>
                <a:latin typeface="Calibri" panose="020F0502020204030204" pitchFamily="34" charset="0"/>
                <a:cs typeface="Arial" panose="020B0604020202020204" pitchFamily="34" charset="0"/>
              </a:rPr>
            </a:b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204)</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2802029" y="3334646"/>
            <a:ext cx="816033" cy="18574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2802030" y="2873158"/>
            <a:ext cx="816033" cy="27522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 Box 11">
            <a:extLst>
              <a:ext uri="{FF2B5EF4-FFF2-40B4-BE49-F238E27FC236}">
                <a16:creationId xmlns:a16="http://schemas.microsoft.com/office/drawing/2014/main" id="{77B23577-DFF6-9A53-30A4-844F94DA3A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Hochhaus. NEJM. 2024;[Epub]. Hughes. ASCO 2024. Abstr LBA6500. NCT04971226.</a:t>
            </a:r>
          </a:p>
        </p:txBody>
      </p:sp>
      <p:sp>
        <p:nvSpPr>
          <p:cNvPr id="5" name="TextBox 4">
            <a:extLst>
              <a:ext uri="{FF2B5EF4-FFF2-40B4-BE49-F238E27FC236}">
                <a16:creationId xmlns:a16="http://schemas.microsoft.com/office/drawing/2014/main" id="{FA075AC3-35A9-C957-4910-75952E5B04E5}"/>
              </a:ext>
            </a:extLst>
          </p:cNvPr>
          <p:cNvSpPr txBox="1"/>
          <p:nvPr/>
        </p:nvSpPr>
        <p:spPr bwMode="auto">
          <a:xfrm>
            <a:off x="817547" y="1945633"/>
            <a:ext cx="53881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i="1">
                <a:solidFill>
                  <a:schemeClr val="bg1"/>
                </a:solidFill>
                <a:latin typeface="Calibri" panose="020F0502020204030204" pitchFamily="34" charset="0"/>
              </a:rPr>
              <a:t>Stratified by EUTOS long-term survival score (low vs intermediate vs high), </a:t>
            </a:r>
            <a:br>
              <a:rPr lang="en-US" sz="1200" i="1">
                <a:solidFill>
                  <a:schemeClr val="bg1"/>
                </a:solidFill>
                <a:latin typeface="Calibri" panose="020F0502020204030204" pitchFamily="34" charset="0"/>
              </a:rPr>
            </a:br>
            <a:r>
              <a:rPr lang="en-US" sz="1200" i="1">
                <a:solidFill>
                  <a:schemeClr val="bg1"/>
                </a:solidFill>
                <a:latin typeface="Calibri" panose="020F0502020204030204" pitchFamily="34" charset="0"/>
              </a:rPr>
              <a:t>prerandomization investigator-selected TKI for comparator arm (imatinib vs 2G TKI)</a:t>
            </a:r>
            <a:endParaRPr lang="en-US" sz="1200" b="0" i="1">
              <a:solidFill>
                <a:schemeClr val="bg1"/>
              </a:solidFill>
              <a:latin typeface="Calibri" panose="020F0502020204030204" pitchFamily="34" charset="0"/>
            </a:endParaRPr>
          </a:p>
        </p:txBody>
      </p:sp>
      <p:sp>
        <p:nvSpPr>
          <p:cNvPr id="6" name="Line 52">
            <a:extLst>
              <a:ext uri="{FF2B5EF4-FFF2-40B4-BE49-F238E27FC236}">
                <a16:creationId xmlns:a16="http://schemas.microsoft.com/office/drawing/2014/main" id="{8D8E06BD-3881-851D-0316-40302656DCAA}"/>
              </a:ext>
            </a:extLst>
          </p:cNvPr>
          <p:cNvSpPr>
            <a:spLocks noChangeShapeType="1"/>
          </p:cNvSpPr>
          <p:nvPr/>
        </p:nvSpPr>
        <p:spPr bwMode="auto">
          <a:xfrm>
            <a:off x="8014733" y="322867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8" name="Straight Arrow Connector 7">
            <a:extLst>
              <a:ext uri="{FF2B5EF4-FFF2-40B4-BE49-F238E27FC236}">
                <a16:creationId xmlns:a16="http://schemas.microsoft.com/office/drawing/2014/main" id="{9CFAC317-0BBA-B523-302F-F00E615A84C9}"/>
              </a:ext>
            </a:extLst>
          </p:cNvPr>
          <p:cNvCxnSpPr>
            <a:cxnSpLocks/>
          </p:cNvCxnSpPr>
          <p:nvPr/>
        </p:nvCxnSpPr>
        <p:spPr bwMode="auto">
          <a:xfrm>
            <a:off x="3011352" y="2500428"/>
            <a:ext cx="0" cy="473376"/>
          </a:xfrm>
          <a:prstGeom prst="straightConnector1">
            <a:avLst/>
          </a:prstGeom>
          <a:noFill/>
          <a:ln w="28575" cap="flat" cmpd="sng" algn="ctr">
            <a:solidFill>
              <a:schemeClr val="bg1"/>
            </a:solidFill>
            <a:prstDash val="sysDash"/>
            <a:round/>
            <a:headEnd type="none" w="med" len="med"/>
            <a:tailEnd type="triangle"/>
          </a:ln>
          <a:effectLst/>
        </p:spPr>
      </p:cxnSp>
      <p:sp>
        <p:nvSpPr>
          <p:cNvPr id="2" name="TextBox 1">
            <a:extLst>
              <a:ext uri="{FF2B5EF4-FFF2-40B4-BE49-F238E27FC236}">
                <a16:creationId xmlns:a16="http://schemas.microsoft.com/office/drawing/2014/main" id="{1721F58D-834F-47C8-3589-A38503142975}"/>
              </a:ext>
            </a:extLst>
          </p:cNvPr>
          <p:cNvSpPr txBox="1"/>
          <p:nvPr/>
        </p:nvSpPr>
        <p:spPr bwMode="auto">
          <a:xfrm>
            <a:off x="3647706" y="4038670"/>
            <a:ext cx="44011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*Hydroxyurea and/or anagrelide allowed; ≤2 wk of imatinib, nilotinib, dasatinib, or bosutinib allowed. </a:t>
            </a:r>
            <a:r>
              <a:rPr kumimoji="0" lang="en-US" altLang="en-US" sz="1200" i="0" u="none" strike="noStrike" kern="1200" cap="none" spc="0" normalizeH="0" baseline="30000" noProof="0">
                <a:ln>
                  <a:noFill/>
                </a:ln>
                <a:solidFill>
                  <a:schemeClr val="bg1"/>
                </a:solidFill>
                <a:effectLst/>
                <a:uLnTx/>
                <a:uFillTx/>
                <a:latin typeface="Calibri" panose="020F0502020204030204" pitchFamily="34" charset="0"/>
                <a:cs typeface="Arial" panose="020B0604020202020204" pitchFamily="34" charset="0"/>
              </a:rPr>
              <a:t>†</a:t>
            </a:r>
            <a:r>
              <a:rPr kumimoji="0" lang="en-US" altLang="en-US" sz="1200" i="0" u="none" strike="noStrike" kern="1200" cap="none" spc="0" normalizeH="0" noProof="0">
                <a:ln>
                  <a:noFill/>
                </a:ln>
                <a:solidFill>
                  <a:schemeClr val="bg1"/>
                </a:solidFill>
                <a:effectLst/>
                <a:uLnTx/>
                <a:uFillTx/>
                <a:latin typeface="Calibri" panose="020F0502020204030204" pitchFamily="34" charset="0"/>
                <a:cs typeface="Arial" panose="020B0604020202020204" pitchFamily="34" charset="0"/>
              </a:rPr>
              <a:t>Includes 400 mg imatinib QD with food, nilotinib 300 mg BID during fasting conditions, bosutinib 400 mg QD with food, or dasatinib 100 mg QD ± food</a:t>
            </a:r>
            <a:r>
              <a:rPr lang="en-US" altLang="en-US" sz="1200">
                <a:solidFill>
                  <a:schemeClr val="bg1"/>
                </a:solidFill>
                <a:latin typeface="Calibri" panose="020F0502020204030204" pitchFamily="34" charset="0"/>
                <a:cs typeface="Arial" panose="020B0604020202020204" pitchFamily="34" charset="0"/>
              </a:rPr>
              <a:t>.</a:t>
            </a:r>
            <a:endParaRPr lang="en-US" sz="1200" b="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C7B9B182-6B34-A5B7-3EA8-F6EE1B939411}"/>
              </a:ext>
            </a:extLst>
          </p:cNvPr>
          <p:cNvSpPr txBox="1"/>
          <p:nvPr/>
        </p:nvSpPr>
        <p:spPr bwMode="auto">
          <a:xfrm>
            <a:off x="3026969" y="3027722"/>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1:1</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ASC4FIRST:</a:t>
            </a:r>
            <a:r>
              <a:rPr lang="en-US" altLang="en-US"/>
              <a:t> </a:t>
            </a:r>
            <a:r>
              <a:rPr lang="en-US"/>
              <a:t>Baseline Characteristics</a:t>
            </a:r>
            <a:endParaRPr lang="en-US" altLang="en-US"/>
          </a:p>
        </p:txBody>
      </p:sp>
      <p:sp>
        <p:nvSpPr>
          <p:cNvPr id="2" name="Text Box 11">
            <a:extLst>
              <a:ext uri="{FF2B5EF4-FFF2-40B4-BE49-F238E27FC236}">
                <a16:creationId xmlns:a16="http://schemas.microsoft.com/office/drawing/2014/main" id="{02F4B1FE-1623-D494-22B5-8BCBDAAAE38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Hochhaus. NEJM. 2024;[Epub]. Hughes. ASCO 2024. Abstr LBA6500. </a:t>
            </a:r>
          </a:p>
        </p:txBody>
      </p:sp>
      <p:graphicFrame>
        <p:nvGraphicFramePr>
          <p:cNvPr id="4" name="Group 32">
            <a:extLst>
              <a:ext uri="{FF2B5EF4-FFF2-40B4-BE49-F238E27FC236}">
                <a16:creationId xmlns:a16="http://schemas.microsoft.com/office/drawing/2014/main" id="{2BEA5245-55B8-DA58-76A0-AD7F7CDD5575}"/>
              </a:ext>
            </a:extLst>
          </p:cNvPr>
          <p:cNvGraphicFramePr>
            <a:graphicFrameLocks noGrp="1"/>
          </p:cNvGraphicFramePr>
          <p:nvPr>
            <p:extLst>
              <p:ext uri="{D42A27DB-BD31-4B8C-83A1-F6EECF244321}">
                <p14:modId xmlns:p14="http://schemas.microsoft.com/office/powerpoint/2010/main" val="308751426"/>
              </p:ext>
            </p:extLst>
          </p:nvPr>
        </p:nvGraphicFramePr>
        <p:xfrm>
          <a:off x="723899" y="1249877"/>
          <a:ext cx="10758304" cy="5029312"/>
        </p:xfrm>
        <a:graphic>
          <a:graphicData uri="http://schemas.openxmlformats.org/drawingml/2006/table">
            <a:tbl>
              <a:tblPr/>
              <a:tblGrid>
                <a:gridCol w="3113950">
                  <a:extLst>
                    <a:ext uri="{9D8B030D-6E8A-4147-A177-3AD203B41FA5}">
                      <a16:colId xmlns:a16="http://schemas.microsoft.com/office/drawing/2014/main" val="20000"/>
                    </a:ext>
                  </a:extLst>
                </a:gridCol>
                <a:gridCol w="1120349">
                  <a:extLst>
                    <a:ext uri="{9D8B030D-6E8A-4147-A177-3AD203B41FA5}">
                      <a16:colId xmlns:a16="http://schemas.microsoft.com/office/drawing/2014/main" val="20001"/>
                    </a:ext>
                  </a:extLst>
                </a:gridCol>
                <a:gridCol w="1336319">
                  <a:extLst>
                    <a:ext uri="{9D8B030D-6E8A-4147-A177-3AD203B41FA5}">
                      <a16:colId xmlns:a16="http://schemas.microsoft.com/office/drawing/2014/main" val="127998858"/>
                    </a:ext>
                  </a:extLst>
                </a:gridCol>
                <a:gridCol w="1444304">
                  <a:extLst>
                    <a:ext uri="{9D8B030D-6E8A-4147-A177-3AD203B41FA5}">
                      <a16:colId xmlns:a16="http://schemas.microsoft.com/office/drawing/2014/main" val="1208588447"/>
                    </a:ext>
                  </a:extLst>
                </a:gridCol>
                <a:gridCol w="1363316">
                  <a:extLst>
                    <a:ext uri="{9D8B030D-6E8A-4147-A177-3AD203B41FA5}">
                      <a16:colId xmlns:a16="http://schemas.microsoft.com/office/drawing/2014/main" val="20002"/>
                    </a:ext>
                  </a:extLst>
                </a:gridCol>
                <a:gridCol w="1282327">
                  <a:extLst>
                    <a:ext uri="{9D8B030D-6E8A-4147-A177-3AD203B41FA5}">
                      <a16:colId xmlns:a16="http://schemas.microsoft.com/office/drawing/2014/main" val="677815729"/>
                    </a:ext>
                  </a:extLst>
                </a:gridCol>
                <a:gridCol w="1097739">
                  <a:extLst>
                    <a:ext uri="{9D8B030D-6E8A-4147-A177-3AD203B41FA5}">
                      <a16:colId xmlns:a16="http://schemas.microsoft.com/office/drawing/2014/main" val="2679181542"/>
                    </a:ext>
                  </a:extLst>
                </a:gridCol>
              </a:tblGrid>
              <a:tr h="255963">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Asciminib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a:ln>
                            <a:noFill/>
                          </a:ln>
                          <a:solidFill>
                            <a:schemeClr val="tx1"/>
                          </a:solidFill>
                          <a:effectLst/>
                          <a:latin typeface="Calibri" panose="020F0502020204030204" pitchFamily="34" charset="0"/>
                        </a:rPr>
                        <a:t>IS-TKI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628255">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 (n = 201)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Imatinib Stratum</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101)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2G TKI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Stratum</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 (n = 204)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Imatinib</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Stratum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102)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2G TKI</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Stratum</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102)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13993432"/>
                  </a:ext>
                </a:extLst>
              </a:tr>
              <a:tr h="2559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age, yr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52 (18-79)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56 (21-79)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43 (18-76)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50.5 (19-86)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54.5 (20-86)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43 (19-83)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8144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Age group,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18 to &lt;65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65 to &lt;75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≥75 yr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77.1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17.9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5596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Male,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8144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Framingham CV risk score,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Low (&lt;10%)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Intermediate (10%-20%)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High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54.2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20.8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39.2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28.4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0005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EUTOS long-term survival score,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High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60.7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27.9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29.7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27.9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62.7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29.4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26.5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30864932"/>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9D198-8EB4-5596-A18E-FC87FF3C2CBF}"/>
              </a:ext>
            </a:extLst>
          </p:cNvPr>
          <p:cNvSpPr>
            <a:spLocks noGrp="1"/>
          </p:cNvSpPr>
          <p:nvPr>
            <p:ph type="title"/>
          </p:nvPr>
        </p:nvSpPr>
        <p:spPr/>
        <p:txBody>
          <a:bodyPr/>
          <a:lstStyle/>
          <a:p>
            <a:r>
              <a:rPr lang="en-US"/>
              <a:t>ASC4FIRST: Molecular Responses </a:t>
            </a:r>
            <a:br>
              <a:rPr lang="en-US"/>
            </a:br>
            <a:r>
              <a:rPr lang="en-US"/>
              <a:t>With Asciminib vs IS-TKIs</a:t>
            </a:r>
          </a:p>
        </p:txBody>
      </p:sp>
      <p:graphicFrame>
        <p:nvGraphicFramePr>
          <p:cNvPr id="5" name="Group 32">
            <a:extLst>
              <a:ext uri="{FF2B5EF4-FFF2-40B4-BE49-F238E27FC236}">
                <a16:creationId xmlns:a16="http://schemas.microsoft.com/office/drawing/2014/main" id="{B420733B-79E3-D8DD-7EF6-0A9615142184}"/>
              </a:ext>
            </a:extLst>
          </p:cNvPr>
          <p:cNvGraphicFramePr>
            <a:graphicFrameLocks noGrp="1"/>
          </p:cNvGraphicFramePr>
          <p:nvPr>
            <p:extLst>
              <p:ext uri="{D42A27DB-BD31-4B8C-83A1-F6EECF244321}">
                <p14:modId xmlns:p14="http://schemas.microsoft.com/office/powerpoint/2010/main" val="2307038987"/>
              </p:ext>
            </p:extLst>
          </p:nvPr>
        </p:nvGraphicFramePr>
        <p:xfrm>
          <a:off x="723899" y="1603375"/>
          <a:ext cx="10758303" cy="2682336"/>
        </p:xfrm>
        <a:graphic>
          <a:graphicData uri="http://schemas.openxmlformats.org/drawingml/2006/table">
            <a:tbl>
              <a:tblPr/>
              <a:tblGrid>
                <a:gridCol w="2900856">
                  <a:extLst>
                    <a:ext uri="{9D8B030D-6E8A-4147-A177-3AD203B41FA5}">
                      <a16:colId xmlns:a16="http://schemas.microsoft.com/office/drawing/2014/main" val="20000"/>
                    </a:ext>
                  </a:extLst>
                </a:gridCol>
                <a:gridCol w="1319501">
                  <a:extLst>
                    <a:ext uri="{9D8B030D-6E8A-4147-A177-3AD203B41FA5}">
                      <a16:colId xmlns:a16="http://schemas.microsoft.com/office/drawing/2014/main" val="20001"/>
                    </a:ext>
                  </a:extLst>
                </a:gridCol>
                <a:gridCol w="1186069">
                  <a:extLst>
                    <a:ext uri="{9D8B030D-6E8A-4147-A177-3AD203B41FA5}">
                      <a16:colId xmlns:a16="http://schemas.microsoft.com/office/drawing/2014/main" val="127998858"/>
                    </a:ext>
                  </a:extLst>
                </a:gridCol>
                <a:gridCol w="1319502">
                  <a:extLst>
                    <a:ext uri="{9D8B030D-6E8A-4147-A177-3AD203B41FA5}">
                      <a16:colId xmlns:a16="http://schemas.microsoft.com/office/drawing/2014/main" val="1208588447"/>
                    </a:ext>
                  </a:extLst>
                </a:gridCol>
                <a:gridCol w="1408457">
                  <a:extLst>
                    <a:ext uri="{9D8B030D-6E8A-4147-A177-3AD203B41FA5}">
                      <a16:colId xmlns:a16="http://schemas.microsoft.com/office/drawing/2014/main" val="20002"/>
                    </a:ext>
                  </a:extLst>
                </a:gridCol>
                <a:gridCol w="1334327">
                  <a:extLst>
                    <a:ext uri="{9D8B030D-6E8A-4147-A177-3AD203B41FA5}">
                      <a16:colId xmlns:a16="http://schemas.microsoft.com/office/drawing/2014/main" val="677815729"/>
                    </a:ext>
                  </a:extLst>
                </a:gridCol>
                <a:gridCol w="1289591">
                  <a:extLst>
                    <a:ext uri="{9D8B030D-6E8A-4147-A177-3AD203B41FA5}">
                      <a16:colId xmlns:a16="http://schemas.microsoft.com/office/drawing/2014/main" val="2679181542"/>
                    </a:ext>
                  </a:extLst>
                </a:gridCol>
              </a:tblGrid>
              <a:tr h="196815">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a:ln>
                            <a:noFill/>
                          </a:ln>
                          <a:solidFill>
                            <a:schemeClr val="tx1"/>
                          </a:solidFill>
                          <a:effectLst/>
                          <a:latin typeface="Calibri" panose="020F0502020204030204" pitchFamily="34" charset="0"/>
                        </a:rPr>
                        <a:t>Patients,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All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Imatinib Stratum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2G TKI Stratum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797437007"/>
                  </a:ext>
                </a:extLst>
              </a:tr>
              <a:tr h="348206">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1" i="0" u="none" strike="noStrike" cap="none" normalizeH="0" baseline="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Asciminib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 (n = 201)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IS-TKI</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(n = 204)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Asciminib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 (n = 101)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IS-TKI</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(n = 102)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Asciminib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 (n =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IS-TKI</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(n = 102)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13993432"/>
                  </a:ext>
                </a:extLst>
              </a:tr>
              <a:tr h="32251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MMR at Wk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67.7*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49.0*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69.3</a:t>
                      </a:r>
                      <a:r>
                        <a:rPr kumimoji="0" lang="en-US" sz="2000" b="0" i="0" u="none" strike="noStrike" cap="none" normalizeH="0" baseline="3000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40.2</a:t>
                      </a:r>
                      <a:r>
                        <a:rPr kumimoji="0" lang="en-US" sz="2000" b="0" i="0" u="none" strike="noStrike" cap="none" normalizeH="0" baseline="3000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66.0</a:t>
                      </a:r>
                      <a:r>
                        <a:rPr kumimoji="0" lang="en-US" sz="2000" b="0" i="0" u="none" strike="noStrike" cap="none" normalizeH="0" baseline="3000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57.8</a:t>
                      </a:r>
                      <a:r>
                        <a:rPr kumimoji="0" lang="en-US" sz="2000" b="0" i="0" u="none" strike="noStrike" cap="none" normalizeH="0" baseline="30000">
                          <a:ln>
                            <a:noFill/>
                          </a:ln>
                          <a:solidFill>
                            <a:schemeClr val="bg2">
                              <a:lumMod val="10000"/>
                            </a:schemeClr>
                          </a:solidFill>
                          <a:effectLst/>
                          <a:latin typeface="Calibri" panose="020F0502020204030204" pitchFamily="34" charset="0"/>
                        </a:rPr>
                        <a:t>‡</a:t>
                      </a:r>
                      <a:endParaRPr kumimoji="0" lang="en-US" sz="20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2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EMR at Wk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89.6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70.1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88.1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59.8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91.0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80.4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22514">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2000" b="0" i="0" u="none" strike="noStrike" cap="none" normalizeH="0" baseline="0">
                          <a:ln>
                            <a:noFill/>
                          </a:ln>
                          <a:solidFill>
                            <a:schemeClr val="bg2">
                              <a:lumMod val="10000"/>
                            </a:schemeClr>
                          </a:solidFill>
                          <a:effectLst/>
                          <a:latin typeface="Calibri" panose="020F0502020204030204" pitchFamily="34" charset="0"/>
                        </a:rPr>
                        <a:t>MR</a:t>
                      </a:r>
                      <a:r>
                        <a:rPr kumimoji="0" lang="en-US" sz="2000" b="0" i="0" u="none" strike="noStrike" cap="none" normalizeH="0" baseline="30000">
                          <a:ln>
                            <a:noFill/>
                          </a:ln>
                          <a:solidFill>
                            <a:schemeClr val="bg2">
                              <a:lumMod val="10000"/>
                            </a:schemeClr>
                          </a:solidFill>
                          <a:effectLst/>
                          <a:latin typeface="Calibri" panose="020F0502020204030204" pitchFamily="34" charset="0"/>
                        </a:rPr>
                        <a:t>4</a:t>
                      </a:r>
                      <a:r>
                        <a:rPr kumimoji="0" lang="en-US" sz="2000" b="0" i="0" u="none" strike="noStrike" cap="none" normalizeH="0" baseline="0">
                          <a:ln>
                            <a:noFill/>
                          </a:ln>
                          <a:solidFill>
                            <a:schemeClr val="bg2">
                              <a:lumMod val="10000"/>
                            </a:schemeClr>
                          </a:solidFill>
                          <a:effectLst/>
                          <a:latin typeface="Calibri" panose="020F0502020204030204" pitchFamily="34" charset="0"/>
                        </a:rPr>
                        <a:t> at Wk 48</a:t>
                      </a:r>
                      <a:endParaRPr kumimoji="0" lang="en-US" sz="2000" b="0" i="0" u="none" strike="noStrike" cap="none" normalizeH="0" baseline="3000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38.8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42.6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35.0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2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a:ln>
                            <a:noFill/>
                          </a:ln>
                          <a:solidFill>
                            <a:schemeClr val="bg2">
                              <a:lumMod val="10000"/>
                            </a:schemeClr>
                          </a:solidFill>
                          <a:effectLst/>
                          <a:latin typeface="Calibri" panose="020F0502020204030204" pitchFamily="34" charset="0"/>
                        </a:rPr>
                        <a:t>MR</a:t>
                      </a:r>
                      <a:r>
                        <a:rPr kumimoji="0" lang="en-US" sz="2000" b="0" i="0" u="none" strike="noStrike" cap="none" normalizeH="0" baseline="30000">
                          <a:ln>
                            <a:noFill/>
                          </a:ln>
                          <a:solidFill>
                            <a:schemeClr val="bg2">
                              <a:lumMod val="10000"/>
                            </a:schemeClr>
                          </a:solidFill>
                          <a:effectLst/>
                          <a:latin typeface="Calibri" panose="020F0502020204030204" pitchFamily="34" charset="0"/>
                        </a:rPr>
                        <a:t>4.5</a:t>
                      </a:r>
                      <a:r>
                        <a:rPr kumimoji="0" lang="en-US" sz="2000" b="0" i="0" u="none" strike="noStrike" cap="none" normalizeH="0" baseline="0">
                          <a:ln>
                            <a:noFill/>
                          </a:ln>
                          <a:solidFill>
                            <a:schemeClr val="bg2">
                              <a:lumMod val="10000"/>
                            </a:schemeClr>
                          </a:solidFill>
                          <a:effectLst/>
                          <a:latin typeface="Calibri" panose="020F0502020204030204" pitchFamily="34" charset="0"/>
                        </a:rPr>
                        <a:t> at Wk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6" name="TextBox 5">
            <a:extLst>
              <a:ext uri="{FF2B5EF4-FFF2-40B4-BE49-F238E27FC236}">
                <a16:creationId xmlns:a16="http://schemas.microsoft.com/office/drawing/2014/main" id="{AD859996-4647-94AC-3B58-EFB324602359}"/>
              </a:ext>
            </a:extLst>
          </p:cNvPr>
          <p:cNvSpPr txBox="1"/>
          <p:nvPr/>
        </p:nvSpPr>
        <p:spPr bwMode="auto">
          <a:xfrm>
            <a:off x="723900" y="4383885"/>
            <a:ext cx="1087752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a:solidFill>
                  <a:schemeClr val="bg1"/>
                </a:solidFill>
                <a:latin typeface="Calibri" panose="020F0502020204030204" pitchFamily="34" charset="0"/>
              </a:rPr>
              <a:t>Null hypothesis rejected if adjusted </a:t>
            </a:r>
            <a:r>
              <a:rPr lang="en-US" sz="1400" b="0" i="1">
                <a:solidFill>
                  <a:schemeClr val="bg1"/>
                </a:solidFill>
                <a:latin typeface="Calibri" panose="020F0502020204030204" pitchFamily="34" charset="0"/>
              </a:rPr>
              <a:t>P</a:t>
            </a:r>
            <a:r>
              <a:rPr lang="en-US" sz="1400" b="0">
                <a:solidFill>
                  <a:schemeClr val="bg1"/>
                </a:solidFill>
                <a:latin typeface="Calibri" panose="020F0502020204030204" pitchFamily="34" charset="0"/>
              </a:rPr>
              <a:t> ≤.025.</a:t>
            </a:r>
            <a:endParaRPr lang="en-US" sz="1400">
              <a:solidFill>
                <a:schemeClr val="bg1"/>
              </a:solidFill>
              <a:latin typeface="Calibri" panose="020F0502020204030204" pitchFamily="34" charset="0"/>
            </a:endParaRPr>
          </a:p>
          <a:p>
            <a:pPr algn="l">
              <a:lnSpc>
                <a:spcPct val="100000"/>
              </a:lnSpc>
              <a:spcAft>
                <a:spcPct val="0"/>
              </a:spcAft>
              <a:buClrTx/>
              <a:buFontTx/>
              <a:buNone/>
            </a:pPr>
            <a:r>
              <a:rPr lang="en-US" sz="1400" b="0">
                <a:solidFill>
                  <a:schemeClr val="bg1"/>
                </a:solidFill>
                <a:latin typeface="Calibri" panose="020F0502020204030204" pitchFamily="34" charset="0"/>
              </a:rPr>
              <a:t>*Common treatment difference: 18.9% (95% CI: 9.6%-28.2%; </a:t>
            </a:r>
            <a:r>
              <a:rPr lang="en-US" sz="1400" b="0" i="1">
                <a:solidFill>
                  <a:schemeClr val="bg1"/>
                </a:solidFill>
                <a:latin typeface="Calibri" panose="020F0502020204030204" pitchFamily="34" charset="0"/>
              </a:rPr>
              <a:t>P</a:t>
            </a:r>
            <a:r>
              <a:rPr lang="en-US" sz="1400" b="0">
                <a:solidFill>
                  <a:schemeClr val="bg1"/>
                </a:solidFill>
                <a:latin typeface="Calibri" panose="020F0502020204030204" pitchFamily="34" charset="0"/>
              </a:rPr>
              <a:t> &lt; .001).</a:t>
            </a:r>
            <a:br>
              <a:rPr lang="en-US" sz="1400" b="0">
                <a:solidFill>
                  <a:schemeClr val="bg1"/>
                </a:solidFill>
                <a:latin typeface="Calibri" panose="020F0502020204030204" pitchFamily="34" charset="0"/>
              </a:rPr>
            </a:br>
            <a:r>
              <a:rPr lang="en-US" sz="1400" baseline="30000">
                <a:solidFill>
                  <a:schemeClr val="bg1"/>
                </a:solidFill>
                <a:latin typeface="Calibri" panose="020F0502020204030204" pitchFamily="34" charset="0"/>
              </a:rPr>
              <a:t>†</a:t>
            </a:r>
            <a:r>
              <a:rPr lang="en-US" sz="1400" b="0">
                <a:solidFill>
                  <a:schemeClr val="bg1"/>
                </a:solidFill>
                <a:latin typeface="Calibri" panose="020F0502020204030204" pitchFamily="34" charset="0"/>
              </a:rPr>
              <a:t>Common treatment difference: 29.6% (95% CI: 16.9%-42.2%; </a:t>
            </a:r>
            <a:r>
              <a:rPr lang="en-US" sz="1400" b="0" i="1">
                <a:solidFill>
                  <a:schemeClr val="bg1"/>
                </a:solidFill>
                <a:latin typeface="Calibri" panose="020F0502020204030204" pitchFamily="34" charset="0"/>
              </a:rPr>
              <a:t>P</a:t>
            </a:r>
            <a:r>
              <a:rPr lang="en-US" sz="1400" b="0">
                <a:solidFill>
                  <a:schemeClr val="bg1"/>
                </a:solidFill>
                <a:latin typeface="Calibri" panose="020F0502020204030204" pitchFamily="34" charset="0"/>
              </a:rPr>
              <a:t> &lt;.001).</a:t>
            </a:r>
          </a:p>
          <a:p>
            <a:pPr algn="l">
              <a:lnSpc>
                <a:spcPct val="100000"/>
              </a:lnSpc>
              <a:spcAft>
                <a:spcPct val="0"/>
              </a:spcAft>
              <a:buClrTx/>
              <a:buFontTx/>
              <a:buNone/>
            </a:pPr>
            <a:r>
              <a:rPr lang="en-US" sz="1400" baseline="30000">
                <a:solidFill>
                  <a:schemeClr val="bg1"/>
                </a:solidFill>
                <a:latin typeface="Calibri" panose="020F0502020204030204" pitchFamily="34" charset="0"/>
              </a:rPr>
              <a:t>‡</a:t>
            </a:r>
            <a:r>
              <a:rPr lang="en-US" sz="1400" b="0">
                <a:solidFill>
                  <a:schemeClr val="bg1"/>
                </a:solidFill>
                <a:latin typeface="Calibri" panose="020F0502020204030204" pitchFamily="34" charset="0"/>
              </a:rPr>
              <a:t>Common treatment difference: 8.2% (95% CI: 5.1%-21.5%).</a:t>
            </a:r>
          </a:p>
        </p:txBody>
      </p:sp>
      <p:sp>
        <p:nvSpPr>
          <p:cNvPr id="7" name="Text Box 11">
            <a:extLst>
              <a:ext uri="{FF2B5EF4-FFF2-40B4-BE49-F238E27FC236}">
                <a16:creationId xmlns:a16="http://schemas.microsoft.com/office/drawing/2014/main" id="{90350FDB-5F27-5508-648A-83EA555249A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Hochhaus. NEJM. 2024;[Epub]. Hughes. ASCO 2024. Abstr LBA6500.</a:t>
            </a:r>
          </a:p>
        </p:txBody>
      </p:sp>
    </p:spTree>
    <p:extLst>
      <p:ext uri="{BB962C8B-B14F-4D97-AF65-F5344CB8AC3E}">
        <p14:creationId xmlns:p14="http://schemas.microsoft.com/office/powerpoint/2010/main" val="696778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ASC4FIRST:</a:t>
            </a:r>
            <a:r>
              <a:rPr lang="en-US" altLang="en-US"/>
              <a:t> </a:t>
            </a:r>
            <a:r>
              <a:rPr lang="en-US"/>
              <a:t>MMR at Wk 48 by Subgroup</a:t>
            </a:r>
            <a:r>
              <a:rPr lang="en-US">
                <a:latin typeface="+mn-lt"/>
                <a:cs typeface="Arial" panose="020B0604020202020204" pitchFamily="34" charset="0"/>
              </a:rPr>
              <a:t>—</a:t>
            </a:r>
            <a:r>
              <a:rPr lang="en-US"/>
              <a:t> </a:t>
            </a:r>
            <a:br>
              <a:rPr lang="en-US"/>
            </a:br>
            <a:r>
              <a:rPr lang="en-US"/>
              <a:t>Asciminib vs IS-TKI (Full Set Analysis)</a:t>
            </a:r>
            <a:endParaRPr lang="en-US" altLang="en-US"/>
          </a:p>
        </p:txBody>
      </p:sp>
      <p:sp>
        <p:nvSpPr>
          <p:cNvPr id="43" name="TextBox 42">
            <a:extLst>
              <a:ext uri="{FF2B5EF4-FFF2-40B4-BE49-F238E27FC236}">
                <a16:creationId xmlns:a16="http://schemas.microsoft.com/office/drawing/2014/main" id="{C38839EC-0F4B-F189-D862-C573CE31605D}"/>
              </a:ext>
            </a:extLst>
          </p:cNvPr>
          <p:cNvSpPr txBox="1"/>
          <p:nvPr/>
        </p:nvSpPr>
        <p:spPr bwMode="auto">
          <a:xfrm>
            <a:off x="1054773" y="5125665"/>
            <a:ext cx="93501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Aft>
                <a:spcPct val="0"/>
              </a:spcAft>
              <a:buFont typeface="Wingdings" panose="05000000000000000000" pitchFamily="2" charset="2"/>
              <a:buChar char="§"/>
            </a:pPr>
            <a:r>
              <a:rPr lang="en-US">
                <a:solidFill>
                  <a:schemeClr val="bg1"/>
                </a:solidFill>
                <a:latin typeface="Calibri" panose="020F0502020204030204" pitchFamily="34" charset="0"/>
              </a:rPr>
              <a:t>Median follow-up:  </a:t>
            </a:r>
          </a:p>
          <a:p>
            <a:pPr marL="742950" lvl="1" indent="-285750">
              <a:spcAft>
                <a:spcPct val="0"/>
              </a:spcAft>
              <a:buFont typeface="Calibri" panose="020F0502020204030204" pitchFamily="34" charset="0"/>
              <a:buChar char="‒"/>
            </a:pPr>
            <a:r>
              <a:rPr lang="en-US">
                <a:solidFill>
                  <a:schemeClr val="bg1"/>
                </a:solidFill>
                <a:latin typeface="Calibri" panose="020F0502020204030204" pitchFamily="34" charset="0"/>
              </a:rPr>
              <a:t>Asciminib: 16.3 mo </a:t>
            </a:r>
          </a:p>
          <a:p>
            <a:pPr marL="742950" lvl="1" indent="-285750">
              <a:spcAft>
                <a:spcPct val="0"/>
              </a:spcAft>
              <a:buFont typeface="Calibri" panose="020F0502020204030204" pitchFamily="34" charset="0"/>
              <a:buChar char="‒"/>
            </a:pPr>
            <a:r>
              <a:rPr lang="en-US">
                <a:solidFill>
                  <a:schemeClr val="bg1"/>
                </a:solidFill>
                <a:latin typeface="Calibri" panose="020F0502020204030204" pitchFamily="34" charset="0"/>
              </a:rPr>
              <a:t>IS-TKI: 15.7 mo</a:t>
            </a:r>
          </a:p>
          <a:p>
            <a:pPr marL="285750" indent="-285750">
              <a:spcAft>
                <a:spcPct val="0"/>
              </a:spcAft>
              <a:buFont typeface="Wingdings" panose="05000000000000000000" pitchFamily="2" charset="2"/>
              <a:buChar char="§"/>
            </a:pPr>
            <a:r>
              <a:rPr lang="en-US" b="0">
                <a:solidFill>
                  <a:schemeClr val="bg1"/>
                </a:solidFill>
                <a:latin typeface="Calibri" panose="020F0502020204030204" pitchFamily="34" charset="0"/>
              </a:rPr>
              <a:t>For all subgroups, MMR at Wk 48 favored asciminib in imatinib and 2G TKI full set analyses</a:t>
            </a:r>
          </a:p>
        </p:txBody>
      </p:sp>
      <p:sp>
        <p:nvSpPr>
          <p:cNvPr id="3" name="Text Box 11">
            <a:extLst>
              <a:ext uri="{FF2B5EF4-FFF2-40B4-BE49-F238E27FC236}">
                <a16:creationId xmlns:a16="http://schemas.microsoft.com/office/drawing/2014/main" id="{1FDAE1FE-31E9-E72B-C9C1-C8074A1C681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Hochhaus. NEJM. 2024;[Epub]. Hughes. ASCO 2024. Abstr LBA6500.</a:t>
            </a:r>
          </a:p>
        </p:txBody>
      </p:sp>
      <p:sp>
        <p:nvSpPr>
          <p:cNvPr id="2" name="TextBox 1">
            <a:extLst>
              <a:ext uri="{FF2B5EF4-FFF2-40B4-BE49-F238E27FC236}">
                <a16:creationId xmlns:a16="http://schemas.microsoft.com/office/drawing/2014/main" id="{3C6017F7-6690-3BCB-A452-EFF744697BCB}"/>
              </a:ext>
            </a:extLst>
          </p:cNvPr>
          <p:cNvSpPr txBox="1"/>
          <p:nvPr/>
        </p:nvSpPr>
        <p:spPr bwMode="auto">
          <a:xfrm>
            <a:off x="723901" y="1806807"/>
            <a:ext cx="10045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a:solidFill>
                  <a:schemeClr val="bg1"/>
                </a:solidFill>
                <a:latin typeface="Calibri" panose="020F0502020204030204" pitchFamily="34" charset="0"/>
              </a:rPr>
              <a:t>Subgroup</a:t>
            </a:r>
          </a:p>
        </p:txBody>
      </p:sp>
      <p:sp>
        <p:nvSpPr>
          <p:cNvPr id="4" name="TextBox 3">
            <a:extLst>
              <a:ext uri="{FF2B5EF4-FFF2-40B4-BE49-F238E27FC236}">
                <a16:creationId xmlns:a16="http://schemas.microsoft.com/office/drawing/2014/main" id="{999863F1-E23F-5845-452A-3CE48C475CB0}"/>
              </a:ext>
            </a:extLst>
          </p:cNvPr>
          <p:cNvSpPr txBox="1"/>
          <p:nvPr/>
        </p:nvSpPr>
        <p:spPr bwMode="auto">
          <a:xfrm>
            <a:off x="3890203" y="1808522"/>
            <a:ext cx="667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a:solidFill>
                  <a:schemeClr val="accent3"/>
                </a:solidFill>
                <a:latin typeface="Calibri" panose="020F0502020204030204" pitchFamily="34" charset="0"/>
              </a:rPr>
              <a:t>IS-TKI</a:t>
            </a:r>
          </a:p>
        </p:txBody>
      </p:sp>
      <p:sp>
        <p:nvSpPr>
          <p:cNvPr id="5" name="TextBox 4">
            <a:extLst>
              <a:ext uri="{FF2B5EF4-FFF2-40B4-BE49-F238E27FC236}">
                <a16:creationId xmlns:a16="http://schemas.microsoft.com/office/drawing/2014/main" id="{64872283-63A6-BBFB-6F96-4BE1654E73BA}"/>
              </a:ext>
            </a:extLst>
          </p:cNvPr>
          <p:cNvSpPr txBox="1"/>
          <p:nvPr/>
        </p:nvSpPr>
        <p:spPr bwMode="auto">
          <a:xfrm>
            <a:off x="5239024" y="1795751"/>
            <a:ext cx="10150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err="1">
                <a:solidFill>
                  <a:schemeClr val="accent1"/>
                </a:solidFill>
                <a:latin typeface="Calibri" panose="020F0502020204030204" pitchFamily="34" charset="0"/>
              </a:rPr>
              <a:t>Asciminib</a:t>
            </a:r>
            <a:endParaRPr lang="en-US" sz="1600" b="1">
              <a:solidFill>
                <a:schemeClr val="accent1"/>
              </a:solidFill>
              <a:latin typeface="Calibri" panose="020F0502020204030204" pitchFamily="34" charset="0"/>
            </a:endParaRPr>
          </a:p>
        </p:txBody>
      </p:sp>
      <p:sp>
        <p:nvSpPr>
          <p:cNvPr id="6" name="TextBox 5">
            <a:extLst>
              <a:ext uri="{FF2B5EF4-FFF2-40B4-BE49-F238E27FC236}">
                <a16:creationId xmlns:a16="http://schemas.microsoft.com/office/drawing/2014/main" id="{0EC52DFC-20ED-5D5F-320C-6042A2278779}"/>
              </a:ext>
            </a:extLst>
          </p:cNvPr>
          <p:cNvSpPr txBox="1"/>
          <p:nvPr/>
        </p:nvSpPr>
        <p:spPr bwMode="auto">
          <a:xfrm>
            <a:off x="7427207" y="1795751"/>
            <a:ext cx="27349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a:solidFill>
                  <a:schemeClr val="bg1"/>
                </a:solidFill>
                <a:latin typeface="Calibri" panose="020F0502020204030204" pitchFamily="34" charset="0"/>
              </a:rPr>
              <a:t>Treatment Difference (95% Cl)</a:t>
            </a:r>
          </a:p>
        </p:txBody>
      </p:sp>
      <p:sp>
        <p:nvSpPr>
          <p:cNvPr id="7" name="TextBox 6">
            <a:extLst>
              <a:ext uri="{FF2B5EF4-FFF2-40B4-BE49-F238E27FC236}">
                <a16:creationId xmlns:a16="http://schemas.microsoft.com/office/drawing/2014/main" id="{6FB2BA1F-1145-5512-0D8D-2C93B7BA3C67}"/>
              </a:ext>
            </a:extLst>
          </p:cNvPr>
          <p:cNvSpPr txBox="1"/>
          <p:nvPr/>
        </p:nvSpPr>
        <p:spPr bwMode="auto">
          <a:xfrm>
            <a:off x="6026343" y="5168927"/>
            <a:ext cx="1242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1">
                <a:solidFill>
                  <a:schemeClr val="bg1"/>
                </a:solidFill>
                <a:latin typeface="Calibri" panose="020F0502020204030204" pitchFamily="34" charset="0"/>
              </a:rPr>
              <a:t>IS-TKI Better</a:t>
            </a:r>
          </a:p>
        </p:txBody>
      </p:sp>
      <p:sp>
        <p:nvSpPr>
          <p:cNvPr id="8" name="TextBox 7">
            <a:extLst>
              <a:ext uri="{FF2B5EF4-FFF2-40B4-BE49-F238E27FC236}">
                <a16:creationId xmlns:a16="http://schemas.microsoft.com/office/drawing/2014/main" id="{B495CC1B-09C2-592A-67F6-47F19464E47E}"/>
              </a:ext>
            </a:extLst>
          </p:cNvPr>
          <p:cNvSpPr txBox="1"/>
          <p:nvPr/>
        </p:nvSpPr>
        <p:spPr bwMode="auto">
          <a:xfrm>
            <a:off x="7629582" y="5168927"/>
            <a:ext cx="15905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1" err="1">
                <a:solidFill>
                  <a:schemeClr val="bg1"/>
                </a:solidFill>
                <a:latin typeface="Calibri" panose="020F0502020204030204" pitchFamily="34" charset="0"/>
              </a:rPr>
              <a:t>Asciminib</a:t>
            </a:r>
            <a:r>
              <a:rPr lang="en-US" sz="1600" b="1">
                <a:solidFill>
                  <a:schemeClr val="bg1"/>
                </a:solidFill>
                <a:latin typeface="Calibri" panose="020F0502020204030204" pitchFamily="34" charset="0"/>
              </a:rPr>
              <a:t> Better</a:t>
            </a:r>
          </a:p>
        </p:txBody>
      </p:sp>
      <p:sp>
        <p:nvSpPr>
          <p:cNvPr id="9" name="TextBox 8">
            <a:extLst>
              <a:ext uri="{FF2B5EF4-FFF2-40B4-BE49-F238E27FC236}">
                <a16:creationId xmlns:a16="http://schemas.microsoft.com/office/drawing/2014/main" id="{F6C2A94C-EAC1-62E4-B2B3-5C399646FCD0}"/>
              </a:ext>
            </a:extLst>
          </p:cNvPr>
          <p:cNvSpPr txBox="1"/>
          <p:nvPr/>
        </p:nvSpPr>
        <p:spPr bwMode="auto">
          <a:xfrm>
            <a:off x="3597438" y="2016543"/>
            <a:ext cx="24910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no. of patients/total no. (%)</a:t>
            </a:r>
          </a:p>
        </p:txBody>
      </p:sp>
      <p:sp>
        <p:nvSpPr>
          <p:cNvPr id="10" name="TextBox 9">
            <a:extLst>
              <a:ext uri="{FF2B5EF4-FFF2-40B4-BE49-F238E27FC236}">
                <a16:creationId xmlns:a16="http://schemas.microsoft.com/office/drawing/2014/main" id="{DE2D68EC-8F56-D36F-2DE9-E8687A4DAA64}"/>
              </a:ext>
            </a:extLst>
          </p:cNvPr>
          <p:cNvSpPr txBox="1"/>
          <p:nvPr/>
        </p:nvSpPr>
        <p:spPr bwMode="auto">
          <a:xfrm>
            <a:off x="824499" y="2245802"/>
            <a:ext cx="11490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All patients</a:t>
            </a:r>
          </a:p>
        </p:txBody>
      </p:sp>
      <p:sp>
        <p:nvSpPr>
          <p:cNvPr id="11" name="TextBox 10">
            <a:extLst>
              <a:ext uri="{FF2B5EF4-FFF2-40B4-BE49-F238E27FC236}">
                <a16:creationId xmlns:a16="http://schemas.microsoft.com/office/drawing/2014/main" id="{4565CB22-A0ED-54C4-1AF8-9065BF629A71}"/>
              </a:ext>
            </a:extLst>
          </p:cNvPr>
          <p:cNvSpPr txBox="1"/>
          <p:nvPr/>
        </p:nvSpPr>
        <p:spPr bwMode="auto">
          <a:xfrm>
            <a:off x="824499" y="2404388"/>
            <a:ext cx="30208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ELTS based on randomization data</a:t>
            </a:r>
          </a:p>
        </p:txBody>
      </p:sp>
      <p:sp>
        <p:nvSpPr>
          <p:cNvPr id="12" name="TextBox 11">
            <a:extLst>
              <a:ext uri="{FF2B5EF4-FFF2-40B4-BE49-F238E27FC236}">
                <a16:creationId xmlns:a16="http://schemas.microsoft.com/office/drawing/2014/main" id="{5AA92D35-55CF-5B1C-1C5E-DEBA0A6A56AC}"/>
              </a:ext>
            </a:extLst>
          </p:cNvPr>
          <p:cNvSpPr txBox="1"/>
          <p:nvPr/>
        </p:nvSpPr>
        <p:spPr bwMode="auto">
          <a:xfrm>
            <a:off x="962716" y="2562974"/>
            <a:ext cx="5268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Low</a:t>
            </a:r>
          </a:p>
        </p:txBody>
      </p:sp>
      <p:sp>
        <p:nvSpPr>
          <p:cNvPr id="13" name="TextBox 12">
            <a:extLst>
              <a:ext uri="{FF2B5EF4-FFF2-40B4-BE49-F238E27FC236}">
                <a16:creationId xmlns:a16="http://schemas.microsoft.com/office/drawing/2014/main" id="{A85312FF-88E8-1691-12F1-4B651E0876C0}"/>
              </a:ext>
            </a:extLst>
          </p:cNvPr>
          <p:cNvSpPr txBox="1"/>
          <p:nvPr/>
        </p:nvSpPr>
        <p:spPr bwMode="auto">
          <a:xfrm>
            <a:off x="962716" y="2721560"/>
            <a:ext cx="12681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Intermediate</a:t>
            </a:r>
          </a:p>
        </p:txBody>
      </p:sp>
      <p:sp>
        <p:nvSpPr>
          <p:cNvPr id="14" name="TextBox 13">
            <a:extLst>
              <a:ext uri="{FF2B5EF4-FFF2-40B4-BE49-F238E27FC236}">
                <a16:creationId xmlns:a16="http://schemas.microsoft.com/office/drawing/2014/main" id="{08A342E2-F8D7-B71C-6681-E6A7C252BE75}"/>
              </a:ext>
            </a:extLst>
          </p:cNvPr>
          <p:cNvSpPr txBox="1"/>
          <p:nvPr/>
        </p:nvSpPr>
        <p:spPr bwMode="auto">
          <a:xfrm>
            <a:off x="962716" y="2880146"/>
            <a:ext cx="5629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High</a:t>
            </a:r>
          </a:p>
        </p:txBody>
      </p:sp>
      <p:sp>
        <p:nvSpPr>
          <p:cNvPr id="15" name="TextBox 14">
            <a:extLst>
              <a:ext uri="{FF2B5EF4-FFF2-40B4-BE49-F238E27FC236}">
                <a16:creationId xmlns:a16="http://schemas.microsoft.com/office/drawing/2014/main" id="{C8401B60-686D-FFF1-39CB-EBEC7C24802B}"/>
              </a:ext>
            </a:extLst>
          </p:cNvPr>
          <p:cNvSpPr txBox="1"/>
          <p:nvPr/>
        </p:nvSpPr>
        <p:spPr bwMode="auto">
          <a:xfrm>
            <a:off x="824499" y="3038732"/>
            <a:ext cx="4669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Sex</a:t>
            </a:r>
          </a:p>
        </p:txBody>
      </p:sp>
      <p:sp>
        <p:nvSpPr>
          <p:cNvPr id="16" name="TextBox 15">
            <a:extLst>
              <a:ext uri="{FF2B5EF4-FFF2-40B4-BE49-F238E27FC236}">
                <a16:creationId xmlns:a16="http://schemas.microsoft.com/office/drawing/2014/main" id="{75116DF1-4313-4D31-A132-ECA8E6542789}"/>
              </a:ext>
            </a:extLst>
          </p:cNvPr>
          <p:cNvSpPr txBox="1"/>
          <p:nvPr/>
        </p:nvSpPr>
        <p:spPr bwMode="auto">
          <a:xfrm>
            <a:off x="962716" y="3197318"/>
            <a:ext cx="7891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Female</a:t>
            </a:r>
          </a:p>
        </p:txBody>
      </p:sp>
      <p:sp>
        <p:nvSpPr>
          <p:cNvPr id="17" name="TextBox 16">
            <a:extLst>
              <a:ext uri="{FF2B5EF4-FFF2-40B4-BE49-F238E27FC236}">
                <a16:creationId xmlns:a16="http://schemas.microsoft.com/office/drawing/2014/main" id="{B30C83F2-78DC-2B13-7F1B-FA6FF40EB05B}"/>
              </a:ext>
            </a:extLst>
          </p:cNvPr>
          <p:cNvSpPr txBox="1"/>
          <p:nvPr/>
        </p:nvSpPr>
        <p:spPr bwMode="auto">
          <a:xfrm>
            <a:off x="962716" y="3355904"/>
            <a:ext cx="6062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Male</a:t>
            </a:r>
          </a:p>
        </p:txBody>
      </p:sp>
      <p:sp>
        <p:nvSpPr>
          <p:cNvPr id="18" name="TextBox 17">
            <a:extLst>
              <a:ext uri="{FF2B5EF4-FFF2-40B4-BE49-F238E27FC236}">
                <a16:creationId xmlns:a16="http://schemas.microsoft.com/office/drawing/2014/main" id="{549D6751-08DD-C74C-1765-77CDED455938}"/>
              </a:ext>
            </a:extLst>
          </p:cNvPr>
          <p:cNvSpPr txBox="1"/>
          <p:nvPr/>
        </p:nvSpPr>
        <p:spPr bwMode="auto">
          <a:xfrm>
            <a:off x="824499" y="3514490"/>
            <a:ext cx="5838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Race</a:t>
            </a:r>
          </a:p>
        </p:txBody>
      </p:sp>
      <p:sp>
        <p:nvSpPr>
          <p:cNvPr id="19" name="TextBox 18">
            <a:extLst>
              <a:ext uri="{FF2B5EF4-FFF2-40B4-BE49-F238E27FC236}">
                <a16:creationId xmlns:a16="http://schemas.microsoft.com/office/drawing/2014/main" id="{EF48253B-9616-6D9D-6FE2-65366EFB7136}"/>
              </a:ext>
            </a:extLst>
          </p:cNvPr>
          <p:cNvSpPr txBox="1"/>
          <p:nvPr/>
        </p:nvSpPr>
        <p:spPr bwMode="auto">
          <a:xfrm>
            <a:off x="962716" y="3673076"/>
            <a:ext cx="6351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Asian</a:t>
            </a:r>
          </a:p>
        </p:txBody>
      </p:sp>
      <p:sp>
        <p:nvSpPr>
          <p:cNvPr id="20" name="TextBox 19">
            <a:extLst>
              <a:ext uri="{FF2B5EF4-FFF2-40B4-BE49-F238E27FC236}">
                <a16:creationId xmlns:a16="http://schemas.microsoft.com/office/drawing/2014/main" id="{633C884A-1ABF-85A9-B767-C159E96552BE}"/>
              </a:ext>
            </a:extLst>
          </p:cNvPr>
          <p:cNvSpPr txBox="1"/>
          <p:nvPr/>
        </p:nvSpPr>
        <p:spPr bwMode="auto">
          <a:xfrm>
            <a:off x="962716" y="3831662"/>
            <a:ext cx="690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White</a:t>
            </a:r>
          </a:p>
        </p:txBody>
      </p:sp>
      <p:sp>
        <p:nvSpPr>
          <p:cNvPr id="21" name="TextBox 20">
            <a:extLst>
              <a:ext uri="{FF2B5EF4-FFF2-40B4-BE49-F238E27FC236}">
                <a16:creationId xmlns:a16="http://schemas.microsoft.com/office/drawing/2014/main" id="{60592A9E-ED58-8734-4F3A-E2F9C92D6B4F}"/>
              </a:ext>
            </a:extLst>
          </p:cNvPr>
          <p:cNvSpPr txBox="1"/>
          <p:nvPr/>
        </p:nvSpPr>
        <p:spPr bwMode="auto">
          <a:xfrm>
            <a:off x="962716" y="3990248"/>
            <a:ext cx="6719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Other</a:t>
            </a:r>
          </a:p>
        </p:txBody>
      </p:sp>
      <p:sp>
        <p:nvSpPr>
          <p:cNvPr id="22" name="TextBox 21">
            <a:extLst>
              <a:ext uri="{FF2B5EF4-FFF2-40B4-BE49-F238E27FC236}">
                <a16:creationId xmlns:a16="http://schemas.microsoft.com/office/drawing/2014/main" id="{96D8CCB6-2EE0-6CF1-029D-0F5CA3D98FCF}"/>
              </a:ext>
            </a:extLst>
          </p:cNvPr>
          <p:cNvSpPr txBox="1"/>
          <p:nvPr/>
        </p:nvSpPr>
        <p:spPr bwMode="auto">
          <a:xfrm>
            <a:off x="824499" y="4148834"/>
            <a:ext cx="12667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Age category</a:t>
            </a:r>
          </a:p>
        </p:txBody>
      </p:sp>
      <p:sp>
        <p:nvSpPr>
          <p:cNvPr id="23" name="TextBox 22">
            <a:extLst>
              <a:ext uri="{FF2B5EF4-FFF2-40B4-BE49-F238E27FC236}">
                <a16:creationId xmlns:a16="http://schemas.microsoft.com/office/drawing/2014/main" id="{B81D9B50-FE69-2D2F-EF37-2EE6F5CB0834}"/>
              </a:ext>
            </a:extLst>
          </p:cNvPr>
          <p:cNvSpPr txBox="1"/>
          <p:nvPr/>
        </p:nvSpPr>
        <p:spPr bwMode="auto">
          <a:xfrm>
            <a:off x="962716" y="4307420"/>
            <a:ext cx="1184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18 to &lt;65 </a:t>
            </a:r>
            <a:r>
              <a:rPr lang="en-US" sz="1600" err="1">
                <a:solidFill>
                  <a:schemeClr val="bg1"/>
                </a:solidFill>
                <a:latin typeface="Calibri" panose="020F0502020204030204" pitchFamily="34" charset="0"/>
              </a:rPr>
              <a:t>yr</a:t>
            </a:r>
            <a:endParaRPr lang="en-US" sz="1600">
              <a:solidFill>
                <a:schemeClr val="bg1"/>
              </a:solidFill>
              <a:latin typeface="Calibri" panose="020F0502020204030204" pitchFamily="34" charset="0"/>
            </a:endParaRPr>
          </a:p>
        </p:txBody>
      </p:sp>
      <p:sp>
        <p:nvSpPr>
          <p:cNvPr id="24" name="TextBox 23">
            <a:extLst>
              <a:ext uri="{FF2B5EF4-FFF2-40B4-BE49-F238E27FC236}">
                <a16:creationId xmlns:a16="http://schemas.microsoft.com/office/drawing/2014/main" id="{B4DD0B57-7D15-404A-9973-1253C51C26AC}"/>
              </a:ext>
            </a:extLst>
          </p:cNvPr>
          <p:cNvSpPr txBox="1"/>
          <p:nvPr/>
        </p:nvSpPr>
        <p:spPr bwMode="auto">
          <a:xfrm>
            <a:off x="962716" y="4466006"/>
            <a:ext cx="1184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65 to &lt;75 </a:t>
            </a:r>
            <a:r>
              <a:rPr lang="en-US" sz="1600" err="1">
                <a:solidFill>
                  <a:schemeClr val="bg1"/>
                </a:solidFill>
                <a:latin typeface="Calibri" panose="020F0502020204030204" pitchFamily="34" charset="0"/>
              </a:rPr>
              <a:t>yr</a:t>
            </a:r>
            <a:endParaRPr lang="en-US" sz="160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7CD40C89-E3F5-CD7A-35A8-C1C4599CB098}"/>
              </a:ext>
            </a:extLst>
          </p:cNvPr>
          <p:cNvSpPr txBox="1"/>
          <p:nvPr/>
        </p:nvSpPr>
        <p:spPr bwMode="auto">
          <a:xfrm>
            <a:off x="962716" y="4624593"/>
            <a:ext cx="7072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bg1"/>
                </a:solidFill>
                <a:latin typeface="Calibri" panose="020F0502020204030204" pitchFamily="34" charset="0"/>
              </a:rPr>
              <a:t>≥75 </a:t>
            </a:r>
            <a:r>
              <a:rPr lang="en-US" sz="1600" err="1">
                <a:solidFill>
                  <a:schemeClr val="bg1"/>
                </a:solidFill>
                <a:latin typeface="Calibri" panose="020F0502020204030204" pitchFamily="34" charset="0"/>
              </a:rPr>
              <a:t>yr</a:t>
            </a:r>
            <a:endParaRPr lang="en-US" sz="1600">
              <a:solidFill>
                <a:schemeClr val="bg1"/>
              </a:solidFill>
              <a:latin typeface="Calibri" panose="020F0502020204030204" pitchFamily="34" charset="0"/>
            </a:endParaRPr>
          </a:p>
        </p:txBody>
      </p:sp>
      <p:grpSp>
        <p:nvGrpSpPr>
          <p:cNvPr id="44" name="Group 43">
            <a:extLst>
              <a:ext uri="{FF2B5EF4-FFF2-40B4-BE49-F238E27FC236}">
                <a16:creationId xmlns:a16="http://schemas.microsoft.com/office/drawing/2014/main" id="{64F0F29F-9DF5-BC9C-2778-A6D6BC174167}"/>
              </a:ext>
            </a:extLst>
          </p:cNvPr>
          <p:cNvGrpSpPr/>
          <p:nvPr/>
        </p:nvGrpSpPr>
        <p:grpSpPr>
          <a:xfrm>
            <a:off x="3636902" y="2239384"/>
            <a:ext cx="1268296" cy="2717345"/>
            <a:chOff x="3636902" y="2239384"/>
            <a:chExt cx="1268296" cy="2717345"/>
          </a:xfrm>
        </p:grpSpPr>
        <p:sp>
          <p:nvSpPr>
            <p:cNvPr id="26" name="TextBox 25">
              <a:extLst>
                <a:ext uri="{FF2B5EF4-FFF2-40B4-BE49-F238E27FC236}">
                  <a16:creationId xmlns:a16="http://schemas.microsoft.com/office/drawing/2014/main" id="{FDBC8DBA-E1CF-9160-32F6-BCB48AE8F501}"/>
                </a:ext>
              </a:extLst>
            </p:cNvPr>
            <p:cNvSpPr txBox="1"/>
            <p:nvPr/>
          </p:nvSpPr>
          <p:spPr bwMode="auto">
            <a:xfrm>
              <a:off x="3636902" y="2239384"/>
              <a:ext cx="12682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3"/>
                  </a:solidFill>
                  <a:latin typeface="Calibri" panose="020F0502020204030204" pitchFamily="34" charset="0"/>
                </a:rPr>
                <a:t>100/204 (49)</a:t>
              </a:r>
            </a:p>
          </p:txBody>
        </p:sp>
        <p:sp>
          <p:nvSpPr>
            <p:cNvPr id="28" name="TextBox 27">
              <a:extLst>
                <a:ext uri="{FF2B5EF4-FFF2-40B4-BE49-F238E27FC236}">
                  <a16:creationId xmlns:a16="http://schemas.microsoft.com/office/drawing/2014/main" id="{9469B3AB-DA14-ECFD-75CE-7982A91A543C}"/>
                </a:ext>
              </a:extLst>
            </p:cNvPr>
            <p:cNvSpPr txBox="1"/>
            <p:nvPr/>
          </p:nvSpPr>
          <p:spPr bwMode="auto">
            <a:xfrm>
              <a:off x="3689000" y="2556556"/>
              <a:ext cx="1164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3"/>
                  </a:solidFill>
                  <a:latin typeface="Calibri" panose="020F0502020204030204" pitchFamily="34" charset="0"/>
                </a:rPr>
                <a:t>72/125 (58)</a:t>
              </a:r>
            </a:p>
          </p:txBody>
        </p:sp>
        <p:sp>
          <p:nvSpPr>
            <p:cNvPr id="29" name="TextBox 28">
              <a:extLst>
                <a:ext uri="{FF2B5EF4-FFF2-40B4-BE49-F238E27FC236}">
                  <a16:creationId xmlns:a16="http://schemas.microsoft.com/office/drawing/2014/main" id="{FAC06195-4C92-2C33-804B-2DFED3C0B762}"/>
                </a:ext>
              </a:extLst>
            </p:cNvPr>
            <p:cNvSpPr txBox="1"/>
            <p:nvPr/>
          </p:nvSpPr>
          <p:spPr bwMode="auto">
            <a:xfrm>
              <a:off x="3741097" y="2715142"/>
              <a:ext cx="1059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3"/>
                  </a:solidFill>
                  <a:latin typeface="Calibri" panose="020F0502020204030204" pitchFamily="34" charset="0"/>
                </a:rPr>
                <a:t>21/57 (37)</a:t>
              </a:r>
            </a:p>
          </p:txBody>
        </p:sp>
        <p:sp>
          <p:nvSpPr>
            <p:cNvPr id="30" name="TextBox 29">
              <a:extLst>
                <a:ext uri="{FF2B5EF4-FFF2-40B4-BE49-F238E27FC236}">
                  <a16:creationId xmlns:a16="http://schemas.microsoft.com/office/drawing/2014/main" id="{259057B3-92FE-4668-E81E-21055070C384}"/>
                </a:ext>
              </a:extLst>
            </p:cNvPr>
            <p:cNvSpPr txBox="1"/>
            <p:nvPr/>
          </p:nvSpPr>
          <p:spPr bwMode="auto">
            <a:xfrm>
              <a:off x="3793195" y="2873728"/>
              <a:ext cx="9557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3"/>
                  </a:solidFill>
                  <a:latin typeface="Calibri" panose="020F0502020204030204" pitchFamily="34" charset="0"/>
                </a:rPr>
                <a:t>7/22 (32)</a:t>
              </a:r>
            </a:p>
          </p:txBody>
        </p:sp>
        <p:sp>
          <p:nvSpPr>
            <p:cNvPr id="32" name="TextBox 31">
              <a:extLst>
                <a:ext uri="{FF2B5EF4-FFF2-40B4-BE49-F238E27FC236}">
                  <a16:creationId xmlns:a16="http://schemas.microsoft.com/office/drawing/2014/main" id="{B4954CF1-7271-F472-C713-9AF05D0A30D6}"/>
                </a:ext>
              </a:extLst>
            </p:cNvPr>
            <p:cNvSpPr txBox="1"/>
            <p:nvPr/>
          </p:nvSpPr>
          <p:spPr bwMode="auto">
            <a:xfrm>
              <a:off x="3741097" y="3190900"/>
              <a:ext cx="1059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3"/>
                  </a:solidFill>
                  <a:latin typeface="Calibri" panose="020F0502020204030204" pitchFamily="34" charset="0"/>
                </a:rPr>
                <a:t>43/79 (54)</a:t>
              </a:r>
            </a:p>
          </p:txBody>
        </p:sp>
        <p:sp>
          <p:nvSpPr>
            <p:cNvPr id="33" name="TextBox 32">
              <a:extLst>
                <a:ext uri="{FF2B5EF4-FFF2-40B4-BE49-F238E27FC236}">
                  <a16:creationId xmlns:a16="http://schemas.microsoft.com/office/drawing/2014/main" id="{4661D824-C387-DBDB-E18C-A1137A484832}"/>
                </a:ext>
              </a:extLst>
            </p:cNvPr>
            <p:cNvSpPr txBox="1"/>
            <p:nvPr/>
          </p:nvSpPr>
          <p:spPr bwMode="auto">
            <a:xfrm>
              <a:off x="3689000" y="3349486"/>
              <a:ext cx="1164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3"/>
                  </a:solidFill>
                  <a:latin typeface="Calibri" panose="020F0502020204030204" pitchFamily="34" charset="0"/>
                </a:rPr>
                <a:t>57/125 (46)</a:t>
              </a:r>
            </a:p>
          </p:txBody>
        </p:sp>
        <p:sp>
          <p:nvSpPr>
            <p:cNvPr id="35" name="TextBox 34">
              <a:extLst>
                <a:ext uri="{FF2B5EF4-FFF2-40B4-BE49-F238E27FC236}">
                  <a16:creationId xmlns:a16="http://schemas.microsoft.com/office/drawing/2014/main" id="{4AF74BBA-BAEA-F191-0C9A-F68A1AB08AC8}"/>
                </a:ext>
              </a:extLst>
            </p:cNvPr>
            <p:cNvSpPr txBox="1"/>
            <p:nvPr/>
          </p:nvSpPr>
          <p:spPr bwMode="auto">
            <a:xfrm>
              <a:off x="3741097" y="3666658"/>
              <a:ext cx="1059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3"/>
                  </a:solidFill>
                  <a:latin typeface="Calibri" panose="020F0502020204030204" pitchFamily="34" charset="0"/>
                </a:rPr>
                <a:t>41/90 (46)</a:t>
              </a:r>
            </a:p>
          </p:txBody>
        </p:sp>
        <p:sp>
          <p:nvSpPr>
            <p:cNvPr id="36" name="TextBox 35">
              <a:extLst>
                <a:ext uri="{FF2B5EF4-FFF2-40B4-BE49-F238E27FC236}">
                  <a16:creationId xmlns:a16="http://schemas.microsoft.com/office/drawing/2014/main" id="{9D358F19-D467-539C-2C5C-013AD37F526A}"/>
                </a:ext>
              </a:extLst>
            </p:cNvPr>
            <p:cNvSpPr txBox="1"/>
            <p:nvPr/>
          </p:nvSpPr>
          <p:spPr bwMode="auto">
            <a:xfrm>
              <a:off x="3689000" y="3825244"/>
              <a:ext cx="1164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3"/>
                  </a:solidFill>
                  <a:latin typeface="Calibri" panose="020F0502020204030204" pitchFamily="34" charset="0"/>
                </a:rPr>
                <a:t>56/110 (51)</a:t>
              </a:r>
            </a:p>
          </p:txBody>
        </p:sp>
        <p:sp>
          <p:nvSpPr>
            <p:cNvPr id="37" name="TextBox 36">
              <a:extLst>
                <a:ext uri="{FF2B5EF4-FFF2-40B4-BE49-F238E27FC236}">
                  <a16:creationId xmlns:a16="http://schemas.microsoft.com/office/drawing/2014/main" id="{89C7EB28-83D1-EDAC-E6A0-4C956CE4CFC0}"/>
                </a:ext>
              </a:extLst>
            </p:cNvPr>
            <p:cNvSpPr txBox="1"/>
            <p:nvPr/>
          </p:nvSpPr>
          <p:spPr bwMode="auto">
            <a:xfrm>
              <a:off x="3845293" y="3983830"/>
              <a:ext cx="8515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3"/>
                  </a:solidFill>
                  <a:latin typeface="Calibri" panose="020F0502020204030204" pitchFamily="34" charset="0"/>
                </a:rPr>
                <a:t>3/4 (75)</a:t>
              </a:r>
            </a:p>
          </p:txBody>
        </p:sp>
        <p:sp>
          <p:nvSpPr>
            <p:cNvPr id="39" name="TextBox 38">
              <a:extLst>
                <a:ext uri="{FF2B5EF4-FFF2-40B4-BE49-F238E27FC236}">
                  <a16:creationId xmlns:a16="http://schemas.microsoft.com/office/drawing/2014/main" id="{917D4190-880A-7C48-AF44-9D4535EE5139}"/>
                </a:ext>
              </a:extLst>
            </p:cNvPr>
            <p:cNvSpPr txBox="1"/>
            <p:nvPr/>
          </p:nvSpPr>
          <p:spPr bwMode="auto">
            <a:xfrm>
              <a:off x="3689000" y="4301002"/>
              <a:ext cx="1164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3"/>
                  </a:solidFill>
                  <a:latin typeface="Calibri" panose="020F0502020204030204" pitchFamily="34" charset="0"/>
                </a:rPr>
                <a:t>75/155 (48)</a:t>
              </a:r>
            </a:p>
          </p:txBody>
        </p:sp>
        <p:sp>
          <p:nvSpPr>
            <p:cNvPr id="40" name="TextBox 39">
              <a:extLst>
                <a:ext uri="{FF2B5EF4-FFF2-40B4-BE49-F238E27FC236}">
                  <a16:creationId xmlns:a16="http://schemas.microsoft.com/office/drawing/2014/main" id="{0DF379C9-9B4F-EBC1-63A3-30859077127B}"/>
                </a:ext>
              </a:extLst>
            </p:cNvPr>
            <p:cNvSpPr txBox="1"/>
            <p:nvPr/>
          </p:nvSpPr>
          <p:spPr bwMode="auto">
            <a:xfrm>
              <a:off x="3741097" y="4459588"/>
              <a:ext cx="1059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3"/>
                  </a:solidFill>
                  <a:latin typeface="Calibri" panose="020F0502020204030204" pitchFamily="34" charset="0"/>
                </a:rPr>
                <a:t>19/34 (56)</a:t>
              </a:r>
            </a:p>
          </p:txBody>
        </p:sp>
        <p:sp>
          <p:nvSpPr>
            <p:cNvPr id="41" name="TextBox 40">
              <a:extLst>
                <a:ext uri="{FF2B5EF4-FFF2-40B4-BE49-F238E27FC236}">
                  <a16:creationId xmlns:a16="http://schemas.microsoft.com/office/drawing/2014/main" id="{81517C5D-D7C3-76C3-51A7-24BDE63AB543}"/>
                </a:ext>
              </a:extLst>
            </p:cNvPr>
            <p:cNvSpPr txBox="1"/>
            <p:nvPr/>
          </p:nvSpPr>
          <p:spPr bwMode="auto">
            <a:xfrm>
              <a:off x="3793195" y="4618175"/>
              <a:ext cx="9557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3"/>
                  </a:solidFill>
                  <a:latin typeface="Calibri" panose="020F0502020204030204" pitchFamily="34" charset="0"/>
                </a:rPr>
                <a:t>6/15 (40)</a:t>
              </a:r>
            </a:p>
          </p:txBody>
        </p:sp>
      </p:grpSp>
      <p:grpSp>
        <p:nvGrpSpPr>
          <p:cNvPr id="45" name="Group 44">
            <a:extLst>
              <a:ext uri="{FF2B5EF4-FFF2-40B4-BE49-F238E27FC236}">
                <a16:creationId xmlns:a16="http://schemas.microsoft.com/office/drawing/2014/main" id="{0CBC534B-CF64-08B4-3247-92B0766C033B}"/>
              </a:ext>
            </a:extLst>
          </p:cNvPr>
          <p:cNvGrpSpPr/>
          <p:nvPr/>
        </p:nvGrpSpPr>
        <p:grpSpPr>
          <a:xfrm>
            <a:off x="5366291" y="2245802"/>
            <a:ext cx="1268296" cy="2717345"/>
            <a:chOff x="3636903" y="2239384"/>
            <a:chExt cx="1268296" cy="2717345"/>
          </a:xfrm>
        </p:grpSpPr>
        <p:sp>
          <p:nvSpPr>
            <p:cNvPr id="46" name="TextBox 45">
              <a:extLst>
                <a:ext uri="{FF2B5EF4-FFF2-40B4-BE49-F238E27FC236}">
                  <a16:creationId xmlns:a16="http://schemas.microsoft.com/office/drawing/2014/main" id="{05DE7818-ACBF-3290-BCD6-B67F25B737BA}"/>
                </a:ext>
              </a:extLst>
            </p:cNvPr>
            <p:cNvSpPr txBox="1"/>
            <p:nvPr/>
          </p:nvSpPr>
          <p:spPr bwMode="auto">
            <a:xfrm>
              <a:off x="3636903" y="2239384"/>
              <a:ext cx="12682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1"/>
                  </a:solidFill>
                  <a:latin typeface="Calibri" panose="020F0502020204030204" pitchFamily="34" charset="0"/>
                </a:rPr>
                <a:t>136/201 (68)</a:t>
              </a:r>
            </a:p>
          </p:txBody>
        </p:sp>
        <p:sp>
          <p:nvSpPr>
            <p:cNvPr id="47" name="TextBox 46">
              <a:extLst>
                <a:ext uri="{FF2B5EF4-FFF2-40B4-BE49-F238E27FC236}">
                  <a16:creationId xmlns:a16="http://schemas.microsoft.com/office/drawing/2014/main" id="{FCF9D472-02E4-6616-745B-D17A534DC98B}"/>
                </a:ext>
              </a:extLst>
            </p:cNvPr>
            <p:cNvSpPr txBox="1"/>
            <p:nvPr/>
          </p:nvSpPr>
          <p:spPr bwMode="auto">
            <a:xfrm>
              <a:off x="3689001" y="2556556"/>
              <a:ext cx="1164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1"/>
                  </a:solidFill>
                  <a:latin typeface="Calibri" panose="020F0502020204030204" pitchFamily="34" charset="0"/>
                </a:rPr>
                <a:t>88/122 (72)</a:t>
              </a:r>
            </a:p>
          </p:txBody>
        </p:sp>
        <p:sp>
          <p:nvSpPr>
            <p:cNvPr id="48" name="TextBox 47">
              <a:extLst>
                <a:ext uri="{FF2B5EF4-FFF2-40B4-BE49-F238E27FC236}">
                  <a16:creationId xmlns:a16="http://schemas.microsoft.com/office/drawing/2014/main" id="{26406B5E-E05A-5360-3FD8-E6F9B58781EF}"/>
                </a:ext>
              </a:extLst>
            </p:cNvPr>
            <p:cNvSpPr txBox="1"/>
            <p:nvPr/>
          </p:nvSpPr>
          <p:spPr bwMode="auto">
            <a:xfrm>
              <a:off x="3741098" y="2715142"/>
              <a:ext cx="1059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1"/>
                  </a:solidFill>
                  <a:latin typeface="Calibri" panose="020F0502020204030204" pitchFamily="34" charset="0"/>
                </a:rPr>
                <a:t>36/56 (64)</a:t>
              </a:r>
            </a:p>
          </p:txBody>
        </p:sp>
        <p:sp>
          <p:nvSpPr>
            <p:cNvPr id="49" name="TextBox 48">
              <a:extLst>
                <a:ext uri="{FF2B5EF4-FFF2-40B4-BE49-F238E27FC236}">
                  <a16:creationId xmlns:a16="http://schemas.microsoft.com/office/drawing/2014/main" id="{17186D5A-A440-01C8-8E7D-5F5A32BE71D2}"/>
                </a:ext>
              </a:extLst>
            </p:cNvPr>
            <p:cNvSpPr txBox="1"/>
            <p:nvPr/>
          </p:nvSpPr>
          <p:spPr bwMode="auto">
            <a:xfrm>
              <a:off x="3741098" y="2873728"/>
              <a:ext cx="1059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1"/>
                  </a:solidFill>
                  <a:latin typeface="Calibri" panose="020F0502020204030204" pitchFamily="34" charset="0"/>
                </a:rPr>
                <a:t>12/23 (52)</a:t>
              </a:r>
            </a:p>
          </p:txBody>
        </p:sp>
        <p:sp>
          <p:nvSpPr>
            <p:cNvPr id="50" name="TextBox 49">
              <a:extLst>
                <a:ext uri="{FF2B5EF4-FFF2-40B4-BE49-F238E27FC236}">
                  <a16:creationId xmlns:a16="http://schemas.microsoft.com/office/drawing/2014/main" id="{69A32206-E13A-A5C4-CBD0-8B78F74D348A}"/>
                </a:ext>
              </a:extLst>
            </p:cNvPr>
            <p:cNvSpPr txBox="1"/>
            <p:nvPr/>
          </p:nvSpPr>
          <p:spPr bwMode="auto">
            <a:xfrm>
              <a:off x="3741098" y="3190900"/>
              <a:ext cx="1059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1"/>
                  </a:solidFill>
                  <a:latin typeface="Calibri" panose="020F0502020204030204" pitchFamily="34" charset="0"/>
                </a:rPr>
                <a:t>45/70 (64)</a:t>
              </a:r>
            </a:p>
          </p:txBody>
        </p:sp>
        <p:sp>
          <p:nvSpPr>
            <p:cNvPr id="51" name="TextBox 50">
              <a:extLst>
                <a:ext uri="{FF2B5EF4-FFF2-40B4-BE49-F238E27FC236}">
                  <a16:creationId xmlns:a16="http://schemas.microsoft.com/office/drawing/2014/main" id="{3527BDF5-FFD5-0FB1-8033-0B0C0DF7D364}"/>
                </a:ext>
              </a:extLst>
            </p:cNvPr>
            <p:cNvSpPr txBox="1"/>
            <p:nvPr/>
          </p:nvSpPr>
          <p:spPr bwMode="auto">
            <a:xfrm>
              <a:off x="3689001" y="3349486"/>
              <a:ext cx="1164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1"/>
                  </a:solidFill>
                  <a:latin typeface="Calibri" panose="020F0502020204030204" pitchFamily="34" charset="0"/>
                </a:rPr>
                <a:t>91/131 (69)</a:t>
              </a:r>
            </a:p>
          </p:txBody>
        </p:sp>
        <p:sp>
          <p:nvSpPr>
            <p:cNvPr id="52" name="TextBox 51">
              <a:extLst>
                <a:ext uri="{FF2B5EF4-FFF2-40B4-BE49-F238E27FC236}">
                  <a16:creationId xmlns:a16="http://schemas.microsoft.com/office/drawing/2014/main" id="{EA967D72-841B-D6B9-1660-718AC2F4C78A}"/>
                </a:ext>
              </a:extLst>
            </p:cNvPr>
            <p:cNvSpPr txBox="1"/>
            <p:nvPr/>
          </p:nvSpPr>
          <p:spPr bwMode="auto">
            <a:xfrm>
              <a:off x="3741097" y="3666658"/>
              <a:ext cx="1059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1"/>
                  </a:solidFill>
                  <a:latin typeface="Calibri" panose="020F0502020204030204" pitchFamily="34" charset="0"/>
                </a:rPr>
                <a:t>58/90 (64)</a:t>
              </a:r>
            </a:p>
          </p:txBody>
        </p:sp>
        <p:sp>
          <p:nvSpPr>
            <p:cNvPr id="53" name="TextBox 52">
              <a:extLst>
                <a:ext uri="{FF2B5EF4-FFF2-40B4-BE49-F238E27FC236}">
                  <a16:creationId xmlns:a16="http://schemas.microsoft.com/office/drawing/2014/main" id="{EA6126A8-D5F4-A6D8-0FB1-5EBE30238F66}"/>
                </a:ext>
              </a:extLst>
            </p:cNvPr>
            <p:cNvSpPr txBox="1"/>
            <p:nvPr/>
          </p:nvSpPr>
          <p:spPr bwMode="auto">
            <a:xfrm>
              <a:off x="3689001" y="3825244"/>
              <a:ext cx="1164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1"/>
                  </a:solidFill>
                  <a:latin typeface="Calibri" panose="020F0502020204030204" pitchFamily="34" charset="0"/>
                </a:rPr>
                <a:t>75/108 (69)</a:t>
              </a:r>
            </a:p>
          </p:txBody>
        </p:sp>
        <p:sp>
          <p:nvSpPr>
            <p:cNvPr id="54" name="TextBox 53">
              <a:extLst>
                <a:ext uri="{FF2B5EF4-FFF2-40B4-BE49-F238E27FC236}">
                  <a16:creationId xmlns:a16="http://schemas.microsoft.com/office/drawing/2014/main" id="{AD1C2A06-DCE0-AB19-1861-FCAA7DBDF6F4}"/>
                </a:ext>
              </a:extLst>
            </p:cNvPr>
            <p:cNvSpPr txBox="1"/>
            <p:nvPr/>
          </p:nvSpPr>
          <p:spPr bwMode="auto">
            <a:xfrm>
              <a:off x="3793195" y="3983830"/>
              <a:ext cx="9557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1"/>
                  </a:solidFill>
                  <a:latin typeface="Calibri" panose="020F0502020204030204" pitchFamily="34" charset="0"/>
                </a:rPr>
                <a:t>3/3 (100)</a:t>
              </a:r>
            </a:p>
          </p:txBody>
        </p:sp>
        <p:sp>
          <p:nvSpPr>
            <p:cNvPr id="55" name="TextBox 54">
              <a:extLst>
                <a:ext uri="{FF2B5EF4-FFF2-40B4-BE49-F238E27FC236}">
                  <a16:creationId xmlns:a16="http://schemas.microsoft.com/office/drawing/2014/main" id="{466F1ABC-9B98-DB51-5256-553678DAEEC8}"/>
                </a:ext>
              </a:extLst>
            </p:cNvPr>
            <p:cNvSpPr txBox="1"/>
            <p:nvPr/>
          </p:nvSpPr>
          <p:spPr bwMode="auto">
            <a:xfrm>
              <a:off x="3636903" y="4301002"/>
              <a:ext cx="12682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1"/>
                  </a:solidFill>
                  <a:latin typeface="Calibri" panose="020F0502020204030204" pitchFamily="34" charset="0"/>
                </a:rPr>
                <a:t>100/155 (65)</a:t>
              </a:r>
            </a:p>
          </p:txBody>
        </p:sp>
        <p:sp>
          <p:nvSpPr>
            <p:cNvPr id="56" name="TextBox 55">
              <a:extLst>
                <a:ext uri="{FF2B5EF4-FFF2-40B4-BE49-F238E27FC236}">
                  <a16:creationId xmlns:a16="http://schemas.microsoft.com/office/drawing/2014/main" id="{FC3E844A-B948-B9A5-7CAE-C79430F6E1DA}"/>
                </a:ext>
              </a:extLst>
            </p:cNvPr>
            <p:cNvSpPr txBox="1"/>
            <p:nvPr/>
          </p:nvSpPr>
          <p:spPr bwMode="auto">
            <a:xfrm>
              <a:off x="3741098" y="4459588"/>
              <a:ext cx="1059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1"/>
                  </a:solidFill>
                  <a:latin typeface="Calibri" panose="020F0502020204030204" pitchFamily="34" charset="0"/>
                </a:rPr>
                <a:t>27/36 (75)</a:t>
              </a:r>
            </a:p>
          </p:txBody>
        </p:sp>
        <p:sp>
          <p:nvSpPr>
            <p:cNvPr id="57" name="TextBox 56">
              <a:extLst>
                <a:ext uri="{FF2B5EF4-FFF2-40B4-BE49-F238E27FC236}">
                  <a16:creationId xmlns:a16="http://schemas.microsoft.com/office/drawing/2014/main" id="{ED179CFE-9690-803C-C6A8-BA282AC5C1F8}"/>
                </a:ext>
              </a:extLst>
            </p:cNvPr>
            <p:cNvSpPr txBox="1"/>
            <p:nvPr/>
          </p:nvSpPr>
          <p:spPr bwMode="auto">
            <a:xfrm>
              <a:off x="3793195" y="4618175"/>
              <a:ext cx="9557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accent1"/>
                  </a:solidFill>
                  <a:latin typeface="Calibri" panose="020F0502020204030204" pitchFamily="34" charset="0"/>
                </a:rPr>
                <a:t>9/10 (90)</a:t>
              </a:r>
            </a:p>
          </p:txBody>
        </p:sp>
      </p:grpSp>
      <p:grpSp>
        <p:nvGrpSpPr>
          <p:cNvPr id="9224" name="Group 9223">
            <a:extLst>
              <a:ext uri="{FF2B5EF4-FFF2-40B4-BE49-F238E27FC236}">
                <a16:creationId xmlns:a16="http://schemas.microsoft.com/office/drawing/2014/main" id="{638186B6-AE63-CB68-7B7E-2C40DC911D1A}"/>
              </a:ext>
            </a:extLst>
          </p:cNvPr>
          <p:cNvGrpSpPr/>
          <p:nvPr/>
        </p:nvGrpSpPr>
        <p:grpSpPr>
          <a:xfrm>
            <a:off x="9737319" y="2245802"/>
            <a:ext cx="1779270" cy="2717345"/>
            <a:chOff x="3381419" y="2239384"/>
            <a:chExt cx="1779270" cy="2717345"/>
          </a:xfrm>
        </p:grpSpPr>
        <p:sp>
          <p:nvSpPr>
            <p:cNvPr id="9225" name="TextBox 9224">
              <a:extLst>
                <a:ext uri="{FF2B5EF4-FFF2-40B4-BE49-F238E27FC236}">
                  <a16:creationId xmlns:a16="http://schemas.microsoft.com/office/drawing/2014/main" id="{90B27CF8-5EF4-FD9C-32B8-40CDA6330527}"/>
                </a:ext>
              </a:extLst>
            </p:cNvPr>
            <p:cNvSpPr txBox="1"/>
            <p:nvPr/>
          </p:nvSpPr>
          <p:spPr bwMode="auto">
            <a:xfrm>
              <a:off x="3464774" y="2239384"/>
              <a:ext cx="16125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18.6 (9.2 to 28.1)</a:t>
              </a:r>
            </a:p>
          </p:txBody>
        </p:sp>
        <p:sp>
          <p:nvSpPr>
            <p:cNvPr id="9226" name="TextBox 9225">
              <a:extLst>
                <a:ext uri="{FF2B5EF4-FFF2-40B4-BE49-F238E27FC236}">
                  <a16:creationId xmlns:a16="http://schemas.microsoft.com/office/drawing/2014/main" id="{5704E623-B7B6-EA61-78F5-414BFA4DC73C}"/>
                </a:ext>
              </a:extLst>
            </p:cNvPr>
            <p:cNvSpPr txBox="1"/>
            <p:nvPr/>
          </p:nvSpPr>
          <p:spPr bwMode="auto">
            <a:xfrm>
              <a:off x="3496033" y="2556556"/>
              <a:ext cx="15500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14.5 (2.8 to 26.3</a:t>
              </a:r>
            </a:p>
          </p:txBody>
        </p:sp>
        <p:sp>
          <p:nvSpPr>
            <p:cNvPr id="9227" name="TextBox 9226">
              <a:extLst>
                <a:ext uri="{FF2B5EF4-FFF2-40B4-BE49-F238E27FC236}">
                  <a16:creationId xmlns:a16="http://schemas.microsoft.com/office/drawing/2014/main" id="{359883C4-A829-A692-6230-B975BF1566A4}"/>
                </a:ext>
              </a:extLst>
            </p:cNvPr>
            <p:cNvSpPr txBox="1"/>
            <p:nvPr/>
          </p:nvSpPr>
          <p:spPr bwMode="auto">
            <a:xfrm>
              <a:off x="3464775" y="2715142"/>
              <a:ext cx="16125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27.4</a:t>
              </a:r>
              <a:r>
                <a:rPr lang="en-US" sz="1600" i="1">
                  <a:solidFill>
                    <a:schemeClr val="bg1"/>
                  </a:solidFill>
                  <a:latin typeface="Calibri" panose="020F0502020204030204" pitchFamily="34" charset="0"/>
                </a:rPr>
                <a:t> </a:t>
              </a:r>
              <a:r>
                <a:rPr lang="en-US" sz="1600">
                  <a:solidFill>
                    <a:schemeClr val="bg1"/>
                  </a:solidFill>
                  <a:latin typeface="Calibri" panose="020F0502020204030204" pitchFamily="34" charset="0"/>
                </a:rPr>
                <a:t>(9.7 to 45.2)</a:t>
              </a:r>
            </a:p>
          </p:txBody>
        </p:sp>
        <p:sp>
          <p:nvSpPr>
            <p:cNvPr id="9228" name="TextBox 9227">
              <a:extLst>
                <a:ext uri="{FF2B5EF4-FFF2-40B4-BE49-F238E27FC236}">
                  <a16:creationId xmlns:a16="http://schemas.microsoft.com/office/drawing/2014/main" id="{9EFC53C3-249A-EEAA-A7BD-A1683A68036E}"/>
                </a:ext>
              </a:extLst>
            </p:cNvPr>
            <p:cNvSpPr txBox="1"/>
            <p:nvPr/>
          </p:nvSpPr>
          <p:spPr bwMode="auto">
            <a:xfrm>
              <a:off x="3433517" y="2873728"/>
              <a:ext cx="1675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20.4 (-7.9 to 48.6)</a:t>
              </a:r>
            </a:p>
          </p:txBody>
        </p:sp>
        <p:sp>
          <p:nvSpPr>
            <p:cNvPr id="9229" name="TextBox 9228">
              <a:extLst>
                <a:ext uri="{FF2B5EF4-FFF2-40B4-BE49-F238E27FC236}">
                  <a16:creationId xmlns:a16="http://schemas.microsoft.com/office/drawing/2014/main" id="{01D2DF22-FE26-1DF4-BCF1-7388133D6C30}"/>
                </a:ext>
              </a:extLst>
            </p:cNvPr>
            <p:cNvSpPr txBox="1"/>
            <p:nvPr/>
          </p:nvSpPr>
          <p:spPr bwMode="auto">
            <a:xfrm>
              <a:off x="3485615" y="3190900"/>
              <a:ext cx="15708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9.9 (-5.8 to 25.6)</a:t>
              </a:r>
            </a:p>
          </p:txBody>
        </p:sp>
        <p:sp>
          <p:nvSpPr>
            <p:cNvPr id="9230" name="TextBox 9229">
              <a:extLst>
                <a:ext uri="{FF2B5EF4-FFF2-40B4-BE49-F238E27FC236}">
                  <a16:creationId xmlns:a16="http://schemas.microsoft.com/office/drawing/2014/main" id="{8B88FB2E-071D-8296-3D28-98215ED3BA37}"/>
                </a:ext>
              </a:extLst>
            </p:cNvPr>
            <p:cNvSpPr txBox="1"/>
            <p:nvPr/>
          </p:nvSpPr>
          <p:spPr bwMode="auto">
            <a:xfrm>
              <a:off x="3412678" y="3349486"/>
              <a:ext cx="17167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23.9 (12.1 to 35.6)</a:t>
              </a:r>
            </a:p>
          </p:txBody>
        </p:sp>
        <p:sp>
          <p:nvSpPr>
            <p:cNvPr id="9231" name="TextBox 9230">
              <a:extLst>
                <a:ext uri="{FF2B5EF4-FFF2-40B4-BE49-F238E27FC236}">
                  <a16:creationId xmlns:a16="http://schemas.microsoft.com/office/drawing/2014/main" id="{19A3994F-C1B8-6FD8-B081-FF96A8F787FE}"/>
                </a:ext>
              </a:extLst>
            </p:cNvPr>
            <p:cNvSpPr txBox="1"/>
            <p:nvPr/>
          </p:nvSpPr>
          <p:spPr bwMode="auto">
            <a:xfrm>
              <a:off x="3464774" y="3666658"/>
              <a:ext cx="16125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18.9 (4.6 to 33.2)</a:t>
              </a:r>
            </a:p>
          </p:txBody>
        </p:sp>
        <p:sp>
          <p:nvSpPr>
            <p:cNvPr id="9232" name="TextBox 9231">
              <a:extLst>
                <a:ext uri="{FF2B5EF4-FFF2-40B4-BE49-F238E27FC236}">
                  <a16:creationId xmlns:a16="http://schemas.microsoft.com/office/drawing/2014/main" id="{6ADBB6AE-4C81-6C75-DAF8-8224463B996C}"/>
                </a:ext>
              </a:extLst>
            </p:cNvPr>
            <p:cNvSpPr txBox="1"/>
            <p:nvPr/>
          </p:nvSpPr>
          <p:spPr bwMode="auto">
            <a:xfrm>
              <a:off x="3464775" y="3825244"/>
              <a:ext cx="16125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18.5 (5.8 to 31.3)</a:t>
              </a:r>
            </a:p>
          </p:txBody>
        </p:sp>
        <p:sp>
          <p:nvSpPr>
            <p:cNvPr id="9233" name="TextBox 9232">
              <a:extLst>
                <a:ext uri="{FF2B5EF4-FFF2-40B4-BE49-F238E27FC236}">
                  <a16:creationId xmlns:a16="http://schemas.microsoft.com/office/drawing/2014/main" id="{4A63A03F-D7A4-DA9D-7076-CA725ED2C521}"/>
                </a:ext>
              </a:extLst>
            </p:cNvPr>
            <p:cNvSpPr txBox="1"/>
            <p:nvPr/>
          </p:nvSpPr>
          <p:spPr bwMode="auto">
            <a:xfrm>
              <a:off x="3381419" y="3983830"/>
              <a:ext cx="17792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25.0 (-17.4 to 67.4)</a:t>
              </a:r>
            </a:p>
          </p:txBody>
        </p:sp>
        <p:sp>
          <p:nvSpPr>
            <p:cNvPr id="9234" name="TextBox 9233">
              <a:extLst>
                <a:ext uri="{FF2B5EF4-FFF2-40B4-BE49-F238E27FC236}">
                  <a16:creationId xmlns:a16="http://schemas.microsoft.com/office/drawing/2014/main" id="{E7F17616-2590-96C9-91AA-5233E6B76142}"/>
                </a:ext>
              </a:extLst>
            </p:cNvPr>
            <p:cNvSpPr txBox="1"/>
            <p:nvPr/>
          </p:nvSpPr>
          <p:spPr bwMode="auto">
            <a:xfrm>
              <a:off x="3464775" y="4301002"/>
              <a:ext cx="16125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16.1 (5.2 to 27.0)</a:t>
              </a:r>
            </a:p>
          </p:txBody>
        </p:sp>
        <p:sp>
          <p:nvSpPr>
            <p:cNvPr id="9235" name="TextBox 9234">
              <a:extLst>
                <a:ext uri="{FF2B5EF4-FFF2-40B4-BE49-F238E27FC236}">
                  <a16:creationId xmlns:a16="http://schemas.microsoft.com/office/drawing/2014/main" id="{3A187B99-CBF7-7B21-8151-50684851DCC4}"/>
                </a:ext>
              </a:extLst>
            </p:cNvPr>
            <p:cNvSpPr txBox="1"/>
            <p:nvPr/>
          </p:nvSpPr>
          <p:spPr bwMode="auto">
            <a:xfrm>
              <a:off x="3433518" y="4459588"/>
              <a:ext cx="1675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19.1 (-2.8 to 41.0)</a:t>
              </a:r>
            </a:p>
          </p:txBody>
        </p:sp>
        <p:sp>
          <p:nvSpPr>
            <p:cNvPr id="9236" name="TextBox 9235">
              <a:extLst>
                <a:ext uri="{FF2B5EF4-FFF2-40B4-BE49-F238E27FC236}">
                  <a16:creationId xmlns:a16="http://schemas.microsoft.com/office/drawing/2014/main" id="{45147CA9-F709-80CA-631C-9E83D469290F}"/>
                </a:ext>
              </a:extLst>
            </p:cNvPr>
            <p:cNvSpPr txBox="1"/>
            <p:nvPr/>
          </p:nvSpPr>
          <p:spPr bwMode="auto">
            <a:xfrm>
              <a:off x="3412676" y="4618175"/>
              <a:ext cx="17167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50.0 (19.0 to 81.0)</a:t>
              </a:r>
            </a:p>
          </p:txBody>
        </p:sp>
      </p:grpSp>
      <p:cxnSp>
        <p:nvCxnSpPr>
          <p:cNvPr id="9251" name="Straight Arrow Connector 9250">
            <a:extLst>
              <a:ext uri="{FF2B5EF4-FFF2-40B4-BE49-F238E27FC236}">
                <a16:creationId xmlns:a16="http://schemas.microsoft.com/office/drawing/2014/main" id="{460B30A7-5BF2-13C8-DDC5-1FE4CCE1390B}"/>
              </a:ext>
            </a:extLst>
          </p:cNvPr>
          <p:cNvCxnSpPr>
            <a:cxnSpLocks/>
          </p:cNvCxnSpPr>
          <p:nvPr/>
        </p:nvCxnSpPr>
        <p:spPr bwMode="auto">
          <a:xfrm>
            <a:off x="7427207" y="5162015"/>
            <a:ext cx="2053030" cy="0"/>
          </a:xfrm>
          <a:prstGeom prst="straightConnector1">
            <a:avLst/>
          </a:prstGeom>
          <a:noFill/>
          <a:ln w="28575" cap="flat" cmpd="sng" algn="ctr">
            <a:solidFill>
              <a:schemeClr val="bg1"/>
            </a:solidFill>
            <a:prstDash val="solid"/>
            <a:round/>
            <a:headEnd type="none" w="med" len="med"/>
            <a:tailEnd type="triangle"/>
          </a:ln>
          <a:effectLst/>
        </p:spPr>
      </p:cxnSp>
      <p:cxnSp>
        <p:nvCxnSpPr>
          <p:cNvPr id="9253" name="Straight Arrow Connector 9252">
            <a:extLst>
              <a:ext uri="{FF2B5EF4-FFF2-40B4-BE49-F238E27FC236}">
                <a16:creationId xmlns:a16="http://schemas.microsoft.com/office/drawing/2014/main" id="{01E0E091-63F7-775A-F3A6-D12AC4809F26}"/>
              </a:ext>
            </a:extLst>
          </p:cNvPr>
          <p:cNvCxnSpPr>
            <a:cxnSpLocks/>
          </p:cNvCxnSpPr>
          <p:nvPr/>
        </p:nvCxnSpPr>
        <p:spPr bwMode="auto">
          <a:xfrm flipH="1">
            <a:off x="6310590" y="5162015"/>
            <a:ext cx="958465" cy="0"/>
          </a:xfrm>
          <a:prstGeom prst="straightConnector1">
            <a:avLst/>
          </a:prstGeom>
          <a:noFill/>
          <a:ln w="28575" cap="flat" cmpd="sng" algn="ctr">
            <a:solidFill>
              <a:schemeClr val="bg1"/>
            </a:solidFill>
            <a:prstDash val="solid"/>
            <a:round/>
            <a:headEnd type="none" w="med" len="med"/>
            <a:tailEnd type="triangle"/>
          </a:ln>
          <a:effectLst/>
        </p:spPr>
      </p:cxnSp>
      <p:cxnSp>
        <p:nvCxnSpPr>
          <p:cNvPr id="9257" name="Straight Connector 9256">
            <a:extLst>
              <a:ext uri="{FF2B5EF4-FFF2-40B4-BE49-F238E27FC236}">
                <a16:creationId xmlns:a16="http://schemas.microsoft.com/office/drawing/2014/main" id="{B21AB088-B869-0A05-AED2-19A623462108}"/>
              </a:ext>
            </a:extLst>
          </p:cNvPr>
          <p:cNvCxnSpPr>
            <a:cxnSpLocks/>
          </p:cNvCxnSpPr>
          <p:nvPr/>
        </p:nvCxnSpPr>
        <p:spPr bwMode="auto">
          <a:xfrm>
            <a:off x="6428153" y="4867818"/>
            <a:ext cx="3046118" cy="0"/>
          </a:xfrm>
          <a:prstGeom prst="line">
            <a:avLst/>
          </a:prstGeom>
          <a:noFill/>
          <a:ln w="28575" cap="flat" cmpd="sng" algn="ctr">
            <a:solidFill>
              <a:schemeClr val="bg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9E9FD3AD-E202-217D-884F-65047EB61617}"/>
              </a:ext>
            </a:extLst>
          </p:cNvPr>
          <p:cNvCxnSpPr>
            <a:cxnSpLocks/>
          </p:cNvCxnSpPr>
          <p:nvPr/>
        </p:nvCxnSpPr>
        <p:spPr bwMode="auto">
          <a:xfrm>
            <a:off x="7327900" y="2355097"/>
            <a:ext cx="0" cy="2575775"/>
          </a:xfrm>
          <a:prstGeom prst="line">
            <a:avLst/>
          </a:prstGeom>
          <a:noFill/>
          <a:ln w="28575" cap="flat" cmpd="sng" algn="ctr">
            <a:solidFill>
              <a:schemeClr val="bg1"/>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B862B283-1CAE-F836-80BA-9C9D8FBB47A2}"/>
              </a:ext>
            </a:extLst>
          </p:cNvPr>
          <p:cNvCxnSpPr>
            <a:cxnSpLocks/>
          </p:cNvCxnSpPr>
          <p:nvPr/>
        </p:nvCxnSpPr>
        <p:spPr bwMode="auto">
          <a:xfrm>
            <a:off x="6883400" y="4859309"/>
            <a:ext cx="0" cy="71563"/>
          </a:xfrm>
          <a:prstGeom prst="line">
            <a:avLst/>
          </a:prstGeom>
          <a:noFill/>
          <a:ln w="28575" cap="flat" cmpd="sng" algn="ctr">
            <a:solidFill>
              <a:schemeClr val="bg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2E777A74-35C4-7D20-0E47-B409EE6FC86A}"/>
              </a:ext>
            </a:extLst>
          </p:cNvPr>
          <p:cNvCxnSpPr>
            <a:cxnSpLocks/>
          </p:cNvCxnSpPr>
          <p:nvPr/>
        </p:nvCxnSpPr>
        <p:spPr bwMode="auto">
          <a:xfrm>
            <a:off x="6434503" y="4859309"/>
            <a:ext cx="0" cy="71563"/>
          </a:xfrm>
          <a:prstGeom prst="line">
            <a:avLst/>
          </a:prstGeom>
          <a:noFill/>
          <a:ln w="28575" cap="flat" cmpd="sng" algn="ctr">
            <a:solidFill>
              <a:schemeClr val="bg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C95C0A52-7826-1153-354A-C1688A28C170}"/>
              </a:ext>
            </a:extLst>
          </p:cNvPr>
          <p:cNvCxnSpPr>
            <a:cxnSpLocks/>
          </p:cNvCxnSpPr>
          <p:nvPr/>
        </p:nvCxnSpPr>
        <p:spPr bwMode="auto">
          <a:xfrm>
            <a:off x="7742603" y="4859309"/>
            <a:ext cx="0" cy="71563"/>
          </a:xfrm>
          <a:prstGeom prst="line">
            <a:avLst/>
          </a:prstGeom>
          <a:noFill/>
          <a:ln w="28575" cap="flat" cmpd="sng" algn="ctr">
            <a:solidFill>
              <a:schemeClr val="bg1"/>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DD8A7BB0-3416-B7A1-CA96-3890C15E74A8}"/>
              </a:ext>
            </a:extLst>
          </p:cNvPr>
          <p:cNvCxnSpPr>
            <a:cxnSpLocks/>
          </p:cNvCxnSpPr>
          <p:nvPr/>
        </p:nvCxnSpPr>
        <p:spPr bwMode="auto">
          <a:xfrm>
            <a:off x="8185150" y="4859309"/>
            <a:ext cx="0" cy="71563"/>
          </a:xfrm>
          <a:prstGeom prst="line">
            <a:avLst/>
          </a:prstGeom>
          <a:noFill/>
          <a:ln w="28575" cap="flat" cmpd="sng" algn="ctr">
            <a:solidFill>
              <a:schemeClr val="bg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B992F03F-0912-7ACF-1FD5-63F435FE8C73}"/>
              </a:ext>
            </a:extLst>
          </p:cNvPr>
          <p:cNvCxnSpPr>
            <a:cxnSpLocks/>
          </p:cNvCxnSpPr>
          <p:nvPr/>
        </p:nvCxnSpPr>
        <p:spPr bwMode="auto">
          <a:xfrm>
            <a:off x="8609378" y="4859309"/>
            <a:ext cx="0" cy="71563"/>
          </a:xfrm>
          <a:prstGeom prst="line">
            <a:avLst/>
          </a:prstGeom>
          <a:noFill/>
          <a:ln w="28575" cap="flat" cmpd="sng" algn="ctr">
            <a:solidFill>
              <a:schemeClr val="bg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5E662D34-6BDD-2473-BE5A-A7DF9E5411AA}"/>
              </a:ext>
            </a:extLst>
          </p:cNvPr>
          <p:cNvCxnSpPr>
            <a:cxnSpLocks/>
          </p:cNvCxnSpPr>
          <p:nvPr/>
        </p:nvCxnSpPr>
        <p:spPr bwMode="auto">
          <a:xfrm>
            <a:off x="9050043" y="4859309"/>
            <a:ext cx="0" cy="71563"/>
          </a:xfrm>
          <a:prstGeom prst="line">
            <a:avLst/>
          </a:prstGeom>
          <a:noFill/>
          <a:ln w="28575" cap="flat" cmpd="sng" algn="ctr">
            <a:solidFill>
              <a:schemeClr val="bg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F18225FE-08FD-875E-1E5A-16CDE4512200}"/>
              </a:ext>
            </a:extLst>
          </p:cNvPr>
          <p:cNvCxnSpPr>
            <a:cxnSpLocks/>
          </p:cNvCxnSpPr>
          <p:nvPr/>
        </p:nvCxnSpPr>
        <p:spPr bwMode="auto">
          <a:xfrm>
            <a:off x="9474271" y="4859309"/>
            <a:ext cx="0" cy="71563"/>
          </a:xfrm>
          <a:prstGeom prst="line">
            <a:avLst/>
          </a:prstGeom>
          <a:noFill/>
          <a:ln w="28575" cap="flat" cmpd="sng" algn="ctr">
            <a:solidFill>
              <a:schemeClr val="bg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CD64A4E4-D867-CC84-5B85-3BFEB991D75D}"/>
              </a:ext>
            </a:extLst>
          </p:cNvPr>
          <p:cNvCxnSpPr/>
          <p:nvPr/>
        </p:nvCxnSpPr>
        <p:spPr bwMode="auto">
          <a:xfrm>
            <a:off x="7742603" y="4780168"/>
            <a:ext cx="1347422" cy="0"/>
          </a:xfrm>
          <a:prstGeom prst="line">
            <a:avLst/>
          </a:prstGeom>
          <a:noFill/>
          <a:ln w="28575" cap="flat" cmpd="sng" algn="ctr">
            <a:solidFill>
              <a:schemeClr val="bg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4FA86691-69A3-0AB9-BD77-35BA69D26EDA}"/>
              </a:ext>
            </a:extLst>
          </p:cNvPr>
          <p:cNvCxnSpPr>
            <a:cxnSpLocks/>
          </p:cNvCxnSpPr>
          <p:nvPr/>
        </p:nvCxnSpPr>
        <p:spPr bwMode="auto">
          <a:xfrm>
            <a:off x="7244128" y="4630658"/>
            <a:ext cx="969597" cy="0"/>
          </a:xfrm>
          <a:prstGeom prst="line">
            <a:avLst/>
          </a:prstGeom>
          <a:noFill/>
          <a:ln w="28575" cap="flat" cmpd="sng" algn="ctr">
            <a:solidFill>
              <a:schemeClr val="bg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E76035AF-9C7A-EA16-EE9A-61C81895C4CE}"/>
              </a:ext>
            </a:extLst>
          </p:cNvPr>
          <p:cNvCxnSpPr>
            <a:cxnSpLocks/>
          </p:cNvCxnSpPr>
          <p:nvPr/>
        </p:nvCxnSpPr>
        <p:spPr bwMode="auto">
          <a:xfrm>
            <a:off x="7446717" y="4468680"/>
            <a:ext cx="465383" cy="0"/>
          </a:xfrm>
          <a:prstGeom prst="line">
            <a:avLst/>
          </a:prstGeom>
          <a:noFill/>
          <a:ln w="28575" cap="flat" cmpd="sng" algn="ctr">
            <a:solidFill>
              <a:schemeClr val="bg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6CC645D7-8FAD-1FDD-EE82-EDEB05EA406C}"/>
              </a:ext>
            </a:extLst>
          </p:cNvPr>
          <p:cNvCxnSpPr>
            <a:cxnSpLocks/>
          </p:cNvCxnSpPr>
          <p:nvPr/>
        </p:nvCxnSpPr>
        <p:spPr bwMode="auto">
          <a:xfrm>
            <a:off x="6942503" y="4159525"/>
            <a:ext cx="1852162" cy="0"/>
          </a:xfrm>
          <a:prstGeom prst="line">
            <a:avLst/>
          </a:prstGeom>
          <a:noFill/>
          <a:ln w="28575" cap="flat" cmpd="sng" algn="ctr">
            <a:solidFill>
              <a:schemeClr val="bg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C2C1438F-8837-26FC-B867-2F4B983D7EB1}"/>
              </a:ext>
            </a:extLst>
          </p:cNvPr>
          <p:cNvCxnSpPr>
            <a:cxnSpLocks/>
          </p:cNvCxnSpPr>
          <p:nvPr/>
        </p:nvCxnSpPr>
        <p:spPr bwMode="auto">
          <a:xfrm>
            <a:off x="7446717" y="4000939"/>
            <a:ext cx="563808" cy="0"/>
          </a:xfrm>
          <a:prstGeom prst="line">
            <a:avLst/>
          </a:prstGeom>
          <a:noFill/>
          <a:ln w="28575" cap="flat" cmpd="sng" algn="ctr">
            <a:solidFill>
              <a:schemeClr val="bg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33695E48-4930-8FE5-480E-DF847BFC5E56}"/>
              </a:ext>
            </a:extLst>
          </p:cNvPr>
          <p:cNvCxnSpPr>
            <a:cxnSpLocks/>
          </p:cNvCxnSpPr>
          <p:nvPr/>
        </p:nvCxnSpPr>
        <p:spPr bwMode="auto">
          <a:xfrm>
            <a:off x="7427207" y="3842285"/>
            <a:ext cx="621418" cy="0"/>
          </a:xfrm>
          <a:prstGeom prst="line">
            <a:avLst/>
          </a:prstGeom>
          <a:noFill/>
          <a:ln w="28575" cap="flat" cmpd="sng" algn="ctr">
            <a:solidFill>
              <a:schemeClr val="bg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6107D552-67CE-5926-1EE3-D792C993989B}"/>
              </a:ext>
            </a:extLst>
          </p:cNvPr>
          <p:cNvCxnSpPr>
            <a:cxnSpLocks/>
          </p:cNvCxnSpPr>
          <p:nvPr/>
        </p:nvCxnSpPr>
        <p:spPr bwMode="auto">
          <a:xfrm>
            <a:off x="7592307" y="3535872"/>
            <a:ext cx="497593" cy="0"/>
          </a:xfrm>
          <a:prstGeom prst="line">
            <a:avLst/>
          </a:prstGeom>
          <a:noFill/>
          <a:ln w="28575" cap="flat" cmpd="sng" algn="ctr">
            <a:solidFill>
              <a:schemeClr val="bg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9238A78C-174B-CA5D-7562-2E236AB66E9A}"/>
              </a:ext>
            </a:extLst>
          </p:cNvPr>
          <p:cNvCxnSpPr>
            <a:cxnSpLocks/>
          </p:cNvCxnSpPr>
          <p:nvPr/>
        </p:nvCxnSpPr>
        <p:spPr bwMode="auto">
          <a:xfrm>
            <a:off x="7197920" y="3377286"/>
            <a:ext cx="670664" cy="0"/>
          </a:xfrm>
          <a:prstGeom prst="line">
            <a:avLst/>
          </a:prstGeom>
          <a:noFill/>
          <a:ln w="28575" cap="flat" cmpd="sng" algn="ctr">
            <a:solidFill>
              <a:schemeClr val="bg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D19F605A-F52F-C89F-D8E3-64078B420B4B}"/>
              </a:ext>
            </a:extLst>
          </p:cNvPr>
          <p:cNvCxnSpPr>
            <a:cxnSpLocks/>
          </p:cNvCxnSpPr>
          <p:nvPr/>
        </p:nvCxnSpPr>
        <p:spPr bwMode="auto">
          <a:xfrm>
            <a:off x="7142250" y="3063289"/>
            <a:ext cx="1239750" cy="0"/>
          </a:xfrm>
          <a:prstGeom prst="line">
            <a:avLst/>
          </a:prstGeom>
          <a:noFill/>
          <a:ln w="28575" cap="flat" cmpd="sng" algn="ctr">
            <a:solidFill>
              <a:schemeClr val="bg1"/>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4284D34C-B051-0838-0E4B-57DB14062BE4}"/>
              </a:ext>
            </a:extLst>
          </p:cNvPr>
          <p:cNvCxnSpPr>
            <a:cxnSpLocks/>
          </p:cNvCxnSpPr>
          <p:nvPr/>
        </p:nvCxnSpPr>
        <p:spPr bwMode="auto">
          <a:xfrm>
            <a:off x="7533252" y="2910467"/>
            <a:ext cx="775723" cy="0"/>
          </a:xfrm>
          <a:prstGeom prst="line">
            <a:avLst/>
          </a:prstGeom>
          <a:noFill/>
          <a:ln w="28575" cap="flat" cmpd="sng" algn="ctr">
            <a:solidFill>
              <a:schemeClr val="bg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F7527B10-ECAE-7DDF-E2B7-D0CA5CE9B787}"/>
              </a:ext>
            </a:extLst>
          </p:cNvPr>
          <p:cNvCxnSpPr>
            <a:cxnSpLocks/>
          </p:cNvCxnSpPr>
          <p:nvPr/>
        </p:nvCxnSpPr>
        <p:spPr bwMode="auto">
          <a:xfrm>
            <a:off x="7374263" y="2746117"/>
            <a:ext cx="537837" cy="0"/>
          </a:xfrm>
          <a:prstGeom prst="line">
            <a:avLst/>
          </a:prstGeom>
          <a:noFill/>
          <a:ln w="28575" cap="flat" cmpd="sng" algn="ctr">
            <a:solidFill>
              <a:schemeClr val="bg1"/>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9AE3A334-D0E5-E70D-6B1A-2E5ED9525351}"/>
              </a:ext>
            </a:extLst>
          </p:cNvPr>
          <p:cNvCxnSpPr>
            <a:cxnSpLocks/>
          </p:cNvCxnSpPr>
          <p:nvPr/>
        </p:nvCxnSpPr>
        <p:spPr bwMode="auto">
          <a:xfrm>
            <a:off x="7517138" y="2434129"/>
            <a:ext cx="403975" cy="0"/>
          </a:xfrm>
          <a:prstGeom prst="line">
            <a:avLst/>
          </a:prstGeom>
          <a:noFill/>
          <a:ln w="28575" cap="flat" cmpd="sng" algn="ctr">
            <a:solidFill>
              <a:schemeClr val="bg1"/>
            </a:solidFill>
            <a:prstDash val="solid"/>
            <a:round/>
            <a:headEnd type="none" w="med" len="med"/>
            <a:tailEnd type="none" w="med" len="med"/>
          </a:ln>
          <a:effectLst/>
        </p:spPr>
      </p:cxnSp>
      <p:sp>
        <p:nvSpPr>
          <p:cNvPr id="9294" name="Rectangle 9293">
            <a:extLst>
              <a:ext uri="{FF2B5EF4-FFF2-40B4-BE49-F238E27FC236}">
                <a16:creationId xmlns:a16="http://schemas.microsoft.com/office/drawing/2014/main" id="{952FD71C-7AE7-BFCF-7A24-E74EB20CCE26}"/>
              </a:ext>
            </a:extLst>
          </p:cNvPr>
          <p:cNvSpPr/>
          <p:nvPr/>
        </p:nvSpPr>
        <p:spPr bwMode="auto">
          <a:xfrm>
            <a:off x="7679408" y="2391784"/>
            <a:ext cx="82717" cy="75191"/>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295" name="Rectangle 9294">
            <a:extLst>
              <a:ext uri="{FF2B5EF4-FFF2-40B4-BE49-F238E27FC236}">
                <a16:creationId xmlns:a16="http://schemas.microsoft.com/office/drawing/2014/main" id="{2DE78702-12C4-5EBE-1CB1-98B6D4069D85}"/>
              </a:ext>
            </a:extLst>
          </p:cNvPr>
          <p:cNvSpPr/>
          <p:nvPr/>
        </p:nvSpPr>
        <p:spPr bwMode="auto">
          <a:xfrm>
            <a:off x="7599375" y="2712319"/>
            <a:ext cx="82717" cy="75191"/>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296" name="Rectangle 9295">
            <a:extLst>
              <a:ext uri="{FF2B5EF4-FFF2-40B4-BE49-F238E27FC236}">
                <a16:creationId xmlns:a16="http://schemas.microsoft.com/office/drawing/2014/main" id="{296D1394-C7D9-57D2-8DA3-A5C70FA13B1D}"/>
              </a:ext>
            </a:extLst>
          </p:cNvPr>
          <p:cNvSpPr/>
          <p:nvPr/>
        </p:nvSpPr>
        <p:spPr bwMode="auto">
          <a:xfrm>
            <a:off x="7878569" y="2870482"/>
            <a:ext cx="82717" cy="75191"/>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297" name="Rectangle 9296">
            <a:extLst>
              <a:ext uri="{FF2B5EF4-FFF2-40B4-BE49-F238E27FC236}">
                <a16:creationId xmlns:a16="http://schemas.microsoft.com/office/drawing/2014/main" id="{4A07F954-D2BB-A38B-16E6-9320B5630B69}"/>
              </a:ext>
            </a:extLst>
          </p:cNvPr>
          <p:cNvSpPr/>
          <p:nvPr/>
        </p:nvSpPr>
        <p:spPr bwMode="auto">
          <a:xfrm>
            <a:off x="7709690" y="3023186"/>
            <a:ext cx="82717" cy="75191"/>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298" name="Rectangle 9297">
            <a:extLst>
              <a:ext uri="{FF2B5EF4-FFF2-40B4-BE49-F238E27FC236}">
                <a16:creationId xmlns:a16="http://schemas.microsoft.com/office/drawing/2014/main" id="{64DE8CB9-7C2D-CE8E-1CCD-37E77048A9DE}"/>
              </a:ext>
            </a:extLst>
          </p:cNvPr>
          <p:cNvSpPr/>
          <p:nvPr/>
        </p:nvSpPr>
        <p:spPr bwMode="auto">
          <a:xfrm>
            <a:off x="7497910" y="3333784"/>
            <a:ext cx="82717" cy="75191"/>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299" name="Rectangle 9298">
            <a:extLst>
              <a:ext uri="{FF2B5EF4-FFF2-40B4-BE49-F238E27FC236}">
                <a16:creationId xmlns:a16="http://schemas.microsoft.com/office/drawing/2014/main" id="{B2082706-ABCE-8CBA-295F-6D9337D3B501}"/>
              </a:ext>
            </a:extLst>
          </p:cNvPr>
          <p:cNvSpPr/>
          <p:nvPr/>
        </p:nvSpPr>
        <p:spPr bwMode="auto">
          <a:xfrm>
            <a:off x="7787518" y="3486444"/>
            <a:ext cx="82717" cy="75191"/>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300" name="Rectangle 9299">
            <a:extLst>
              <a:ext uri="{FF2B5EF4-FFF2-40B4-BE49-F238E27FC236}">
                <a16:creationId xmlns:a16="http://schemas.microsoft.com/office/drawing/2014/main" id="{FE15E2C0-88E2-546E-EFDC-28ECBFD3BA10}"/>
              </a:ext>
            </a:extLst>
          </p:cNvPr>
          <p:cNvSpPr/>
          <p:nvPr/>
        </p:nvSpPr>
        <p:spPr bwMode="auto">
          <a:xfrm>
            <a:off x="7694060" y="3799053"/>
            <a:ext cx="82717" cy="75191"/>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301" name="Rectangle 9300">
            <a:extLst>
              <a:ext uri="{FF2B5EF4-FFF2-40B4-BE49-F238E27FC236}">
                <a16:creationId xmlns:a16="http://schemas.microsoft.com/office/drawing/2014/main" id="{71FFBD08-F582-BE3E-2CDD-F7059A794525}"/>
              </a:ext>
            </a:extLst>
          </p:cNvPr>
          <p:cNvSpPr/>
          <p:nvPr/>
        </p:nvSpPr>
        <p:spPr bwMode="auto">
          <a:xfrm>
            <a:off x="7691439" y="3962580"/>
            <a:ext cx="82717" cy="75191"/>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302" name="Rectangle 9301">
            <a:extLst>
              <a:ext uri="{FF2B5EF4-FFF2-40B4-BE49-F238E27FC236}">
                <a16:creationId xmlns:a16="http://schemas.microsoft.com/office/drawing/2014/main" id="{DE4E055E-2907-15A7-FA8F-2CF1B859EB50}"/>
              </a:ext>
            </a:extLst>
          </p:cNvPr>
          <p:cNvSpPr/>
          <p:nvPr/>
        </p:nvSpPr>
        <p:spPr bwMode="auto">
          <a:xfrm>
            <a:off x="7827225" y="4119969"/>
            <a:ext cx="82717" cy="75191"/>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303" name="Rectangle 9302">
            <a:extLst>
              <a:ext uri="{FF2B5EF4-FFF2-40B4-BE49-F238E27FC236}">
                <a16:creationId xmlns:a16="http://schemas.microsoft.com/office/drawing/2014/main" id="{2EBD42BF-6E8E-FE08-DB0C-B46B6F2F44F6}"/>
              </a:ext>
            </a:extLst>
          </p:cNvPr>
          <p:cNvSpPr/>
          <p:nvPr/>
        </p:nvSpPr>
        <p:spPr bwMode="auto">
          <a:xfrm>
            <a:off x="7645904" y="4431791"/>
            <a:ext cx="82717" cy="75191"/>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304" name="Rectangle 9303">
            <a:extLst>
              <a:ext uri="{FF2B5EF4-FFF2-40B4-BE49-F238E27FC236}">
                <a16:creationId xmlns:a16="http://schemas.microsoft.com/office/drawing/2014/main" id="{2D57927F-00E3-5395-0FBF-124E921204F6}"/>
              </a:ext>
            </a:extLst>
          </p:cNvPr>
          <p:cNvSpPr/>
          <p:nvPr/>
        </p:nvSpPr>
        <p:spPr bwMode="auto">
          <a:xfrm>
            <a:off x="7687262" y="4590838"/>
            <a:ext cx="82717" cy="75191"/>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305" name="Rectangle 9304">
            <a:extLst>
              <a:ext uri="{FF2B5EF4-FFF2-40B4-BE49-F238E27FC236}">
                <a16:creationId xmlns:a16="http://schemas.microsoft.com/office/drawing/2014/main" id="{2FB3C95E-18C8-A4D5-2E91-2F185A2CFECE}"/>
              </a:ext>
            </a:extLst>
          </p:cNvPr>
          <p:cNvSpPr/>
          <p:nvPr/>
        </p:nvSpPr>
        <p:spPr bwMode="auto">
          <a:xfrm>
            <a:off x="8371005" y="4742616"/>
            <a:ext cx="82717" cy="75191"/>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306" name="TextBox 9305">
            <a:extLst>
              <a:ext uri="{FF2B5EF4-FFF2-40B4-BE49-F238E27FC236}">
                <a16:creationId xmlns:a16="http://schemas.microsoft.com/office/drawing/2014/main" id="{D11145F0-C6EE-D1FE-759C-2EC00A9E6B68}"/>
              </a:ext>
            </a:extLst>
          </p:cNvPr>
          <p:cNvSpPr txBox="1"/>
          <p:nvPr/>
        </p:nvSpPr>
        <p:spPr bwMode="auto">
          <a:xfrm>
            <a:off x="6222805" y="4834942"/>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-40</a:t>
            </a:r>
          </a:p>
        </p:txBody>
      </p:sp>
      <p:sp>
        <p:nvSpPr>
          <p:cNvPr id="9307" name="TextBox 9306">
            <a:extLst>
              <a:ext uri="{FF2B5EF4-FFF2-40B4-BE49-F238E27FC236}">
                <a16:creationId xmlns:a16="http://schemas.microsoft.com/office/drawing/2014/main" id="{D93BFBA8-0A59-63A7-2E40-53156B50841F}"/>
              </a:ext>
            </a:extLst>
          </p:cNvPr>
          <p:cNvSpPr txBox="1"/>
          <p:nvPr/>
        </p:nvSpPr>
        <p:spPr bwMode="auto">
          <a:xfrm>
            <a:off x="6674734" y="4834942"/>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9308" name="TextBox 9307">
            <a:extLst>
              <a:ext uri="{FF2B5EF4-FFF2-40B4-BE49-F238E27FC236}">
                <a16:creationId xmlns:a16="http://schemas.microsoft.com/office/drawing/2014/main" id="{749260F2-0DD2-2688-57A6-D5D1FDADE6C4}"/>
              </a:ext>
            </a:extLst>
          </p:cNvPr>
          <p:cNvSpPr txBox="1"/>
          <p:nvPr/>
        </p:nvSpPr>
        <p:spPr bwMode="auto">
          <a:xfrm>
            <a:off x="7183036" y="483494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0</a:t>
            </a:r>
          </a:p>
        </p:txBody>
      </p:sp>
      <p:sp>
        <p:nvSpPr>
          <p:cNvPr id="9309" name="TextBox 9308">
            <a:extLst>
              <a:ext uri="{FF2B5EF4-FFF2-40B4-BE49-F238E27FC236}">
                <a16:creationId xmlns:a16="http://schemas.microsoft.com/office/drawing/2014/main" id="{BBC619DB-29B6-4CDE-DB15-74103554FFC7}"/>
              </a:ext>
            </a:extLst>
          </p:cNvPr>
          <p:cNvSpPr txBox="1"/>
          <p:nvPr/>
        </p:nvSpPr>
        <p:spPr bwMode="auto">
          <a:xfrm>
            <a:off x="7539326" y="483494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9310" name="TextBox 9309">
            <a:extLst>
              <a:ext uri="{FF2B5EF4-FFF2-40B4-BE49-F238E27FC236}">
                <a16:creationId xmlns:a16="http://schemas.microsoft.com/office/drawing/2014/main" id="{9FEE8B19-14A7-E557-E62B-AFA07CBEF958}"/>
              </a:ext>
            </a:extLst>
          </p:cNvPr>
          <p:cNvSpPr txBox="1"/>
          <p:nvPr/>
        </p:nvSpPr>
        <p:spPr bwMode="auto">
          <a:xfrm>
            <a:off x="7977755" y="483494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40</a:t>
            </a:r>
          </a:p>
        </p:txBody>
      </p:sp>
      <p:sp>
        <p:nvSpPr>
          <p:cNvPr id="9311" name="TextBox 9310">
            <a:extLst>
              <a:ext uri="{FF2B5EF4-FFF2-40B4-BE49-F238E27FC236}">
                <a16:creationId xmlns:a16="http://schemas.microsoft.com/office/drawing/2014/main" id="{2388F7F5-74D3-427F-CEAD-8173F21778D0}"/>
              </a:ext>
            </a:extLst>
          </p:cNvPr>
          <p:cNvSpPr txBox="1"/>
          <p:nvPr/>
        </p:nvSpPr>
        <p:spPr bwMode="auto">
          <a:xfrm>
            <a:off x="8403012" y="483494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60</a:t>
            </a:r>
          </a:p>
        </p:txBody>
      </p:sp>
      <p:sp>
        <p:nvSpPr>
          <p:cNvPr id="9312" name="TextBox 9311">
            <a:extLst>
              <a:ext uri="{FF2B5EF4-FFF2-40B4-BE49-F238E27FC236}">
                <a16:creationId xmlns:a16="http://schemas.microsoft.com/office/drawing/2014/main" id="{054F7109-F75C-2CB1-AADB-A3B64B459DEA}"/>
              </a:ext>
            </a:extLst>
          </p:cNvPr>
          <p:cNvSpPr txBox="1"/>
          <p:nvPr/>
        </p:nvSpPr>
        <p:spPr bwMode="auto">
          <a:xfrm>
            <a:off x="8844616" y="483494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80</a:t>
            </a:r>
          </a:p>
        </p:txBody>
      </p:sp>
      <p:sp>
        <p:nvSpPr>
          <p:cNvPr id="9313" name="TextBox 9312">
            <a:extLst>
              <a:ext uri="{FF2B5EF4-FFF2-40B4-BE49-F238E27FC236}">
                <a16:creationId xmlns:a16="http://schemas.microsoft.com/office/drawing/2014/main" id="{D06B1C9E-85E0-6032-122C-65369D077D6D}"/>
              </a:ext>
            </a:extLst>
          </p:cNvPr>
          <p:cNvSpPr txBox="1"/>
          <p:nvPr/>
        </p:nvSpPr>
        <p:spPr bwMode="auto">
          <a:xfrm>
            <a:off x="9220146" y="4834942"/>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100</a:t>
            </a:r>
          </a:p>
        </p:txBody>
      </p:sp>
    </p:spTree>
    <p:extLst>
      <p:ext uri="{BB962C8B-B14F-4D97-AF65-F5344CB8AC3E}">
        <p14:creationId xmlns:p14="http://schemas.microsoft.com/office/powerpoint/2010/main" val="10662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ASC4FIRST: Grade ≥3 Toxicity, Treatment Modification, and Hematologic Adverse Events</a:t>
            </a:r>
            <a:endParaRPr lang="en-US" altLang="en-US"/>
          </a:p>
        </p:txBody>
      </p:sp>
      <p:graphicFrame>
        <p:nvGraphicFramePr>
          <p:cNvPr id="4" name="Group 32">
            <a:extLst>
              <a:ext uri="{FF2B5EF4-FFF2-40B4-BE49-F238E27FC236}">
                <a16:creationId xmlns:a16="http://schemas.microsoft.com/office/drawing/2014/main" id="{2BEA5245-55B8-DA58-76A0-AD7F7CDD5575}"/>
              </a:ext>
            </a:extLst>
          </p:cNvPr>
          <p:cNvGraphicFramePr>
            <a:graphicFrameLocks noGrp="1"/>
          </p:cNvGraphicFramePr>
          <p:nvPr>
            <p:extLst>
              <p:ext uri="{D42A27DB-BD31-4B8C-83A1-F6EECF244321}">
                <p14:modId xmlns:p14="http://schemas.microsoft.com/office/powerpoint/2010/main" val="1812683309"/>
              </p:ext>
            </p:extLst>
          </p:nvPr>
        </p:nvGraphicFramePr>
        <p:xfrm>
          <a:off x="339332" y="1617047"/>
          <a:ext cx="5018599" cy="3230960"/>
        </p:xfrm>
        <a:graphic>
          <a:graphicData uri="http://schemas.openxmlformats.org/drawingml/2006/table">
            <a:tbl>
              <a:tblPr/>
              <a:tblGrid>
                <a:gridCol w="1980925">
                  <a:extLst>
                    <a:ext uri="{9D8B030D-6E8A-4147-A177-3AD203B41FA5}">
                      <a16:colId xmlns:a16="http://schemas.microsoft.com/office/drawing/2014/main" val="20000"/>
                    </a:ext>
                  </a:extLst>
                </a:gridCol>
                <a:gridCol w="1053311">
                  <a:extLst>
                    <a:ext uri="{9D8B030D-6E8A-4147-A177-3AD203B41FA5}">
                      <a16:colId xmlns:a16="http://schemas.microsoft.com/office/drawing/2014/main" val="20001"/>
                    </a:ext>
                  </a:extLst>
                </a:gridCol>
                <a:gridCol w="959266">
                  <a:extLst>
                    <a:ext uri="{9D8B030D-6E8A-4147-A177-3AD203B41FA5}">
                      <a16:colId xmlns:a16="http://schemas.microsoft.com/office/drawing/2014/main" val="677815729"/>
                    </a:ext>
                  </a:extLst>
                </a:gridCol>
                <a:gridCol w="1025097">
                  <a:extLst>
                    <a:ext uri="{9D8B030D-6E8A-4147-A177-3AD203B41FA5}">
                      <a16:colId xmlns:a16="http://schemas.microsoft.com/office/drawing/2014/main" val="267918154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Asciminib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a:ln>
                            <a:noFill/>
                          </a:ln>
                          <a:solidFill>
                            <a:schemeClr val="tx1"/>
                          </a:solidFill>
                          <a:effectLst/>
                          <a:latin typeface="Calibri" panose="020F0502020204030204" pitchFamily="34" charset="0"/>
                        </a:rPr>
                        <a:t>IS-TKI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0069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Calibri" panose="020F0502020204030204" pitchFamily="34" charset="0"/>
                        </a:rPr>
                        <a:t>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 (n =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Imatinib Stratum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2G TKI Stratum</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102)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1399343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Led to discontinuation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3483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Led to dose adjustment or interruption</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Increased lipase</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Diarrhea</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Lymphopenia</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Pleural effusion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30.0</a:t>
                      </a:r>
                      <a:br>
                        <a:rPr kumimoji="0" lang="en-US" sz="1400" b="0" i="0" u="none" strike="noStrike" cap="none" normalizeH="0" baseline="0">
                          <a:ln>
                            <a:noFill/>
                          </a:ln>
                          <a:solidFill>
                            <a:schemeClr val="bg2">
                              <a:lumMod val="10000"/>
                            </a:schemeClr>
                          </a:solidFill>
                          <a:effectLst/>
                          <a:latin typeface="Calibri" panose="020F0502020204030204" pitchFamily="34" charset="0"/>
                        </a:rPr>
                      </a:b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1.5</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39.4</a:t>
                      </a:r>
                      <a:br>
                        <a:rPr kumimoji="0" lang="en-US" sz="1400" b="0" i="0" u="none" strike="noStrike" cap="none" normalizeH="0" baseline="0">
                          <a:ln>
                            <a:noFill/>
                          </a:ln>
                          <a:solidFill>
                            <a:schemeClr val="bg2">
                              <a:lumMod val="10000"/>
                            </a:schemeClr>
                          </a:solidFill>
                          <a:effectLst/>
                          <a:latin typeface="Calibri" panose="020F0502020204030204" pitchFamily="34" charset="0"/>
                        </a:rPr>
                      </a:b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2.0</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2.0</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52.9</a:t>
                      </a:r>
                      <a:br>
                        <a:rPr kumimoji="0" lang="en-US" sz="1400" b="0" i="0" u="none" strike="noStrike" cap="none" normalizeH="0" baseline="0">
                          <a:ln>
                            <a:noFill/>
                          </a:ln>
                          <a:solidFill>
                            <a:schemeClr val="bg2">
                              <a:lumMod val="10000"/>
                            </a:schemeClr>
                          </a:solidFill>
                          <a:effectLst/>
                          <a:latin typeface="Calibri" panose="020F0502020204030204" pitchFamily="34" charset="0"/>
                        </a:rPr>
                      </a:b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6" name="Rectangle 3">
            <a:extLst>
              <a:ext uri="{FF2B5EF4-FFF2-40B4-BE49-F238E27FC236}">
                <a16:creationId xmlns:a16="http://schemas.microsoft.com/office/drawing/2014/main" id="{2FC9FDBC-E197-6DB0-F637-6AB70C0CE147}"/>
              </a:ext>
            </a:extLst>
          </p:cNvPr>
          <p:cNvSpPr txBox="1">
            <a:spLocks noChangeArrowheads="1"/>
          </p:cNvSpPr>
          <p:nvPr/>
        </p:nvSpPr>
        <p:spPr bwMode="auto">
          <a:xfrm>
            <a:off x="5702535" y="3858985"/>
            <a:ext cx="6071953" cy="1978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0"/>
              </a:spcBef>
              <a:spcAft>
                <a:spcPts val="800"/>
              </a:spcAft>
              <a:buClr>
                <a:srgbClr val="000000"/>
              </a:buClr>
              <a:buSzTx/>
              <a:buFont typeface="Wingdings" panose="05000000000000000000" pitchFamily="2" charset="2"/>
              <a:buChar char="§"/>
              <a:tabLst/>
              <a:defRPr/>
            </a:pPr>
            <a:r>
              <a:rPr kumimoji="0" lang="en-US" altLang="en-US" sz="1800" b="0" i="0" u="none" strike="noStrike" kern="0" cap="none" spc="0" normalizeH="0" baseline="0" noProof="0">
                <a:ln>
                  <a:noFill/>
                </a:ln>
                <a:solidFill>
                  <a:srgbClr val="000000"/>
                </a:solidFill>
                <a:effectLst/>
                <a:uLnTx/>
                <a:uFillTx/>
                <a:latin typeface="Calibri" panose="020F0502020204030204" pitchFamily="34" charset="0"/>
                <a:ea typeface="+mn-ea"/>
                <a:cs typeface="+mn-cs"/>
              </a:rPr>
              <a:t>Median dose intensity: </a:t>
            </a:r>
          </a:p>
          <a:p>
            <a:pPr marL="742950" marR="0" lvl="1" indent="-285750" algn="l" defTabSz="914400" rtl="0" eaLnBrk="1" fontAlgn="base" latinLnBrk="0" hangingPunct="1">
              <a:lnSpc>
                <a:spcPct val="90000"/>
              </a:lnSpc>
              <a:spcBef>
                <a:spcPts val="0"/>
              </a:spcBef>
              <a:spcAft>
                <a:spcPts val="800"/>
              </a:spcAft>
              <a:buClr>
                <a:srgbClr val="000000"/>
              </a:buClr>
              <a:buSzTx/>
              <a:buFont typeface="Arial" panose="020B0604020202020204" pitchFamily="34" charset="0"/>
              <a:buChar char="‒"/>
              <a:tabLst/>
              <a:defRPr/>
            </a:pPr>
            <a:r>
              <a:rPr kumimoji="0" lang="en-US" altLang="en-US" sz="1600" b="0" i="0" u="none" strike="noStrike" kern="0" cap="none" spc="0" normalizeH="0" baseline="0" noProof="0">
                <a:ln>
                  <a:noFill/>
                </a:ln>
                <a:solidFill>
                  <a:srgbClr val="000000"/>
                </a:solidFill>
                <a:effectLst/>
                <a:uLnTx/>
                <a:uFillTx/>
                <a:latin typeface="Calibri" panose="020F0502020204030204" pitchFamily="34" charset="0"/>
                <a:ea typeface="+mn-ea"/>
                <a:cs typeface="+mn-cs"/>
              </a:rPr>
              <a:t>Asciminib 80.0 mg/day</a:t>
            </a:r>
          </a:p>
          <a:p>
            <a:pPr marL="742950" marR="0" lvl="1" indent="-285750" algn="l" defTabSz="914400" rtl="0" eaLnBrk="1" fontAlgn="base" latinLnBrk="0" hangingPunct="1">
              <a:lnSpc>
                <a:spcPct val="90000"/>
              </a:lnSpc>
              <a:spcBef>
                <a:spcPts val="0"/>
              </a:spcBef>
              <a:spcAft>
                <a:spcPts val="800"/>
              </a:spcAft>
              <a:buClr>
                <a:srgbClr val="000000"/>
              </a:buClr>
              <a:buSzTx/>
              <a:buFont typeface="Arial" panose="020B0604020202020204" pitchFamily="34" charset="0"/>
              <a:buChar char="‒"/>
              <a:tabLst/>
              <a:defRPr/>
            </a:pPr>
            <a:r>
              <a:rPr kumimoji="0" lang="en-US" altLang="en-US" sz="1600" b="0" i="0" u="none" strike="noStrike" kern="0" cap="none" spc="0" normalizeH="0" baseline="0" noProof="0">
                <a:ln>
                  <a:noFill/>
                </a:ln>
                <a:solidFill>
                  <a:srgbClr val="000000"/>
                </a:solidFill>
                <a:effectLst/>
                <a:uLnTx/>
                <a:uFillTx/>
                <a:latin typeface="Calibri" panose="020F0502020204030204" pitchFamily="34" charset="0"/>
                <a:ea typeface="+mn-ea"/>
                <a:cs typeface="+mn-cs"/>
              </a:rPr>
              <a:t>Imatinib 400.0 mg/day</a:t>
            </a:r>
          </a:p>
          <a:p>
            <a:pPr marL="742950" marR="0" lvl="1" indent="-285750" algn="l" defTabSz="914400" rtl="0" eaLnBrk="1" fontAlgn="base" latinLnBrk="0" hangingPunct="1">
              <a:lnSpc>
                <a:spcPct val="90000"/>
              </a:lnSpc>
              <a:spcBef>
                <a:spcPts val="0"/>
              </a:spcBef>
              <a:spcAft>
                <a:spcPts val="800"/>
              </a:spcAft>
              <a:buClr>
                <a:srgbClr val="000000"/>
              </a:buClr>
              <a:buSzTx/>
              <a:buFont typeface="Arial" panose="020B0604020202020204" pitchFamily="34" charset="0"/>
              <a:buChar char="‒"/>
              <a:tabLst/>
              <a:defRPr/>
            </a:pPr>
            <a:r>
              <a:rPr kumimoji="0" lang="en-US" altLang="en-US" sz="1600" b="0" i="0" u="none" strike="noStrike" kern="0" cap="none" spc="0" normalizeH="0" baseline="0" noProof="0">
                <a:ln>
                  <a:noFill/>
                </a:ln>
                <a:solidFill>
                  <a:srgbClr val="000000"/>
                </a:solidFill>
                <a:effectLst/>
                <a:uLnTx/>
                <a:uFillTx/>
                <a:latin typeface="Calibri" panose="020F0502020204030204" pitchFamily="34" charset="0"/>
                <a:ea typeface="+mn-ea"/>
                <a:cs typeface="+mn-cs"/>
              </a:rPr>
              <a:t>Nilotinib 595.1 mg/day</a:t>
            </a:r>
          </a:p>
          <a:p>
            <a:pPr marL="742950" marR="0" lvl="1" indent="-285750" algn="l" defTabSz="914400" rtl="0" eaLnBrk="1" fontAlgn="base" latinLnBrk="0" hangingPunct="1">
              <a:lnSpc>
                <a:spcPct val="90000"/>
              </a:lnSpc>
              <a:spcBef>
                <a:spcPts val="0"/>
              </a:spcBef>
              <a:spcAft>
                <a:spcPts val="800"/>
              </a:spcAft>
              <a:buClr>
                <a:srgbClr val="000000"/>
              </a:buClr>
              <a:buSzTx/>
              <a:buFont typeface="Arial" panose="020B0604020202020204" pitchFamily="34" charset="0"/>
              <a:buChar char="‒"/>
              <a:tabLst/>
              <a:defRPr/>
            </a:pPr>
            <a:r>
              <a:rPr kumimoji="0" lang="en-US" altLang="en-US" sz="1600" b="0" i="0" u="none" strike="noStrike" kern="0" cap="none" spc="0" normalizeH="0" baseline="0" noProof="0">
                <a:ln>
                  <a:noFill/>
                </a:ln>
                <a:solidFill>
                  <a:srgbClr val="000000"/>
                </a:solidFill>
                <a:effectLst/>
                <a:uLnTx/>
                <a:uFillTx/>
                <a:latin typeface="Calibri" panose="020F0502020204030204" pitchFamily="34" charset="0"/>
                <a:ea typeface="+mn-ea"/>
                <a:cs typeface="+mn-cs"/>
              </a:rPr>
              <a:t>Dasatinib 98.9 mg/day</a:t>
            </a:r>
          </a:p>
          <a:p>
            <a:pPr marL="742950" marR="0" lvl="1" indent="-285750" algn="l" defTabSz="914400" rtl="0" eaLnBrk="1" fontAlgn="base" latinLnBrk="0" hangingPunct="1">
              <a:lnSpc>
                <a:spcPct val="90000"/>
              </a:lnSpc>
              <a:spcBef>
                <a:spcPts val="0"/>
              </a:spcBef>
              <a:spcAft>
                <a:spcPts val="800"/>
              </a:spcAft>
              <a:buClr>
                <a:srgbClr val="000000"/>
              </a:buClr>
              <a:buSzTx/>
              <a:buFont typeface="Arial" panose="020B0604020202020204" pitchFamily="34" charset="0"/>
              <a:buChar char="‒"/>
              <a:tabLst/>
              <a:defRPr/>
            </a:pPr>
            <a:r>
              <a:rPr kumimoji="0" lang="en-US" altLang="en-US" sz="1600" b="0" i="0" u="none" strike="noStrike" kern="0" cap="none" spc="0" normalizeH="0" baseline="0" noProof="0">
                <a:ln>
                  <a:noFill/>
                </a:ln>
                <a:solidFill>
                  <a:srgbClr val="000000"/>
                </a:solidFill>
                <a:effectLst/>
                <a:uLnTx/>
                <a:uFillTx/>
                <a:latin typeface="Calibri" panose="020F0502020204030204" pitchFamily="34" charset="0"/>
                <a:ea typeface="+mn-ea"/>
                <a:cs typeface="+mn-cs"/>
              </a:rPr>
              <a:t>Bosutinib 341.8 mg/day</a:t>
            </a:r>
          </a:p>
        </p:txBody>
      </p:sp>
      <p:graphicFrame>
        <p:nvGraphicFramePr>
          <p:cNvPr id="3" name="Group 32">
            <a:extLst>
              <a:ext uri="{FF2B5EF4-FFF2-40B4-BE49-F238E27FC236}">
                <a16:creationId xmlns:a16="http://schemas.microsoft.com/office/drawing/2014/main" id="{F440997E-FD2D-CE8B-7756-3DEB3BAC1485}"/>
              </a:ext>
            </a:extLst>
          </p:cNvPr>
          <p:cNvGraphicFramePr>
            <a:graphicFrameLocks noGrp="1"/>
          </p:cNvGraphicFramePr>
          <p:nvPr>
            <p:extLst>
              <p:ext uri="{D42A27DB-BD31-4B8C-83A1-F6EECF244321}">
                <p14:modId xmlns:p14="http://schemas.microsoft.com/office/powerpoint/2010/main" val="1770595454"/>
              </p:ext>
            </p:extLst>
          </p:nvPr>
        </p:nvGraphicFramePr>
        <p:xfrm>
          <a:off x="5521168" y="1617047"/>
          <a:ext cx="6277849" cy="2042256"/>
        </p:xfrm>
        <a:graphic>
          <a:graphicData uri="http://schemas.openxmlformats.org/drawingml/2006/table">
            <a:tbl>
              <a:tblPr/>
              <a:tblGrid>
                <a:gridCol w="1745481">
                  <a:extLst>
                    <a:ext uri="{9D8B030D-6E8A-4147-A177-3AD203B41FA5}">
                      <a16:colId xmlns:a16="http://schemas.microsoft.com/office/drawing/2014/main" val="20000"/>
                    </a:ext>
                  </a:extLst>
                </a:gridCol>
                <a:gridCol w="750174">
                  <a:extLst>
                    <a:ext uri="{9D8B030D-6E8A-4147-A177-3AD203B41FA5}">
                      <a16:colId xmlns:a16="http://schemas.microsoft.com/office/drawing/2014/main" val="20001"/>
                    </a:ext>
                  </a:extLst>
                </a:gridCol>
                <a:gridCol w="719098">
                  <a:extLst>
                    <a:ext uri="{9D8B030D-6E8A-4147-A177-3AD203B41FA5}">
                      <a16:colId xmlns:a16="http://schemas.microsoft.com/office/drawing/2014/main" val="1527732074"/>
                    </a:ext>
                  </a:extLst>
                </a:gridCol>
                <a:gridCol w="792669">
                  <a:extLst>
                    <a:ext uri="{9D8B030D-6E8A-4147-A177-3AD203B41FA5}">
                      <a16:colId xmlns:a16="http://schemas.microsoft.com/office/drawing/2014/main" val="677815729"/>
                    </a:ext>
                  </a:extLst>
                </a:gridCol>
                <a:gridCol w="726293">
                  <a:extLst>
                    <a:ext uri="{9D8B030D-6E8A-4147-A177-3AD203B41FA5}">
                      <a16:colId xmlns:a16="http://schemas.microsoft.com/office/drawing/2014/main" val="145842824"/>
                    </a:ext>
                  </a:extLst>
                </a:gridCol>
                <a:gridCol w="785474">
                  <a:extLst>
                    <a:ext uri="{9D8B030D-6E8A-4147-A177-3AD203B41FA5}">
                      <a16:colId xmlns:a16="http://schemas.microsoft.com/office/drawing/2014/main" val="2679181542"/>
                    </a:ext>
                  </a:extLst>
                </a:gridCol>
                <a:gridCol w="758660">
                  <a:extLst>
                    <a:ext uri="{9D8B030D-6E8A-4147-A177-3AD203B41FA5}">
                      <a16:colId xmlns:a16="http://schemas.microsoft.com/office/drawing/2014/main" val="4232803673"/>
                    </a:ext>
                  </a:extLst>
                </a:gridCol>
              </a:tblGrid>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Calibri" panose="020F0502020204030204" pitchFamily="34" charset="0"/>
                        </a:rPr>
                        <a:t>Hematologic 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Calibri" panose="020F0502020204030204" pitchFamily="34" charset="0"/>
                        </a:rPr>
                        <a:t>Asciminib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 (n =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Imatinib Stratum</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2G TKI Stratum</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102)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2013993432"/>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endParaRPr kumimoji="0" lang="en-US" sz="14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Any Gr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Any Gr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Any Gr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54498886"/>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Lymphopenia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79932417"/>
                  </a:ext>
                </a:extLst>
              </a:tr>
            </a:tbl>
          </a:graphicData>
        </a:graphic>
      </p:graphicFrame>
      <p:sp>
        <p:nvSpPr>
          <p:cNvPr id="5" name="Text Box 11">
            <a:extLst>
              <a:ext uri="{FF2B5EF4-FFF2-40B4-BE49-F238E27FC236}">
                <a16:creationId xmlns:a16="http://schemas.microsoft.com/office/drawing/2014/main" id="{3C63588A-5373-53B6-F9DB-8D87DB78958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Hochhaus. NEJM. 2024;[Epub]. Hughes. ASCO 2024. Abstr LBA6500.</a:t>
            </a:r>
          </a:p>
        </p:txBody>
      </p:sp>
    </p:spTree>
    <p:extLst>
      <p:ext uri="{BB962C8B-B14F-4D97-AF65-F5344CB8AC3E}">
        <p14:creationId xmlns:p14="http://schemas.microsoft.com/office/powerpoint/2010/main" val="3173879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ASC4FIRST:</a:t>
            </a:r>
            <a:r>
              <a:rPr lang="en-US" altLang="en-US"/>
              <a:t> Nonhematologic Adverse Events</a:t>
            </a:r>
          </a:p>
        </p:txBody>
      </p:sp>
      <p:graphicFrame>
        <p:nvGraphicFramePr>
          <p:cNvPr id="4" name="Group 32">
            <a:extLst>
              <a:ext uri="{FF2B5EF4-FFF2-40B4-BE49-F238E27FC236}">
                <a16:creationId xmlns:a16="http://schemas.microsoft.com/office/drawing/2014/main" id="{2BEA5245-55B8-DA58-76A0-AD7F7CDD5575}"/>
              </a:ext>
            </a:extLst>
          </p:cNvPr>
          <p:cNvGraphicFramePr>
            <a:graphicFrameLocks noGrp="1"/>
          </p:cNvGraphicFramePr>
          <p:nvPr>
            <p:extLst>
              <p:ext uri="{D42A27DB-BD31-4B8C-83A1-F6EECF244321}">
                <p14:modId xmlns:p14="http://schemas.microsoft.com/office/powerpoint/2010/main" val="715693462"/>
              </p:ext>
            </p:extLst>
          </p:nvPr>
        </p:nvGraphicFramePr>
        <p:xfrm>
          <a:off x="318890" y="1332062"/>
          <a:ext cx="5619481" cy="4814633"/>
        </p:xfrm>
        <a:graphic>
          <a:graphicData uri="http://schemas.openxmlformats.org/drawingml/2006/table">
            <a:tbl>
              <a:tblPr/>
              <a:tblGrid>
                <a:gridCol w="1244908">
                  <a:extLst>
                    <a:ext uri="{9D8B030D-6E8A-4147-A177-3AD203B41FA5}">
                      <a16:colId xmlns:a16="http://schemas.microsoft.com/office/drawing/2014/main" val="20000"/>
                    </a:ext>
                  </a:extLst>
                </a:gridCol>
                <a:gridCol w="768927">
                  <a:extLst>
                    <a:ext uri="{9D8B030D-6E8A-4147-A177-3AD203B41FA5}">
                      <a16:colId xmlns:a16="http://schemas.microsoft.com/office/drawing/2014/main" val="20001"/>
                    </a:ext>
                  </a:extLst>
                </a:gridCol>
                <a:gridCol w="716973">
                  <a:extLst>
                    <a:ext uri="{9D8B030D-6E8A-4147-A177-3AD203B41FA5}">
                      <a16:colId xmlns:a16="http://schemas.microsoft.com/office/drawing/2014/main" val="1527732074"/>
                    </a:ext>
                  </a:extLst>
                </a:gridCol>
                <a:gridCol w="768927">
                  <a:extLst>
                    <a:ext uri="{9D8B030D-6E8A-4147-A177-3AD203B41FA5}">
                      <a16:colId xmlns:a16="http://schemas.microsoft.com/office/drawing/2014/main" val="677815729"/>
                    </a:ext>
                  </a:extLst>
                </a:gridCol>
                <a:gridCol w="654627">
                  <a:extLst>
                    <a:ext uri="{9D8B030D-6E8A-4147-A177-3AD203B41FA5}">
                      <a16:colId xmlns:a16="http://schemas.microsoft.com/office/drawing/2014/main" val="145842824"/>
                    </a:ext>
                  </a:extLst>
                </a:gridCol>
                <a:gridCol w="783449">
                  <a:extLst>
                    <a:ext uri="{9D8B030D-6E8A-4147-A177-3AD203B41FA5}">
                      <a16:colId xmlns:a16="http://schemas.microsoft.com/office/drawing/2014/main" val="2679181542"/>
                    </a:ext>
                  </a:extLst>
                </a:gridCol>
                <a:gridCol w="681670">
                  <a:extLst>
                    <a:ext uri="{9D8B030D-6E8A-4147-A177-3AD203B41FA5}">
                      <a16:colId xmlns:a16="http://schemas.microsoft.com/office/drawing/2014/main" val="4232803673"/>
                    </a:ext>
                  </a:extLst>
                </a:gridCol>
              </a:tblGrid>
              <a:tr h="33832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Calibri" panose="020F0502020204030204" pitchFamily="34" charset="0"/>
                        </a:rPr>
                        <a:t>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Calibri" panose="020F0502020204030204" pitchFamily="34" charset="0"/>
                        </a:rPr>
                        <a:t>Asciminib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Imatinib Stratum</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2G TKI Stratum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102)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2013993432"/>
                  </a:ext>
                </a:extLst>
              </a:tr>
              <a:tr h="340121">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endParaRPr kumimoji="0" lang="en-US" sz="14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Any Gr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Any Gr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Any Gr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54498886"/>
                  </a:ext>
                </a:extLst>
              </a:tr>
              <a:tr h="3383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383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383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79932417"/>
                  </a:ext>
                </a:extLst>
              </a:tr>
              <a:tr h="3383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67346461"/>
                  </a:ext>
                </a:extLst>
              </a:tr>
              <a:tr h="3383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Headache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94239010"/>
                  </a:ext>
                </a:extLst>
              </a:tr>
              <a:tr h="3383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Myalgia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44087944"/>
                  </a:ext>
                </a:extLst>
              </a:tr>
              <a:tr h="3383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63485729"/>
                  </a:ext>
                </a:extLst>
              </a:tr>
              <a:tr h="3383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Muscle spasms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41344513"/>
                  </a:ext>
                </a:extLst>
              </a:tr>
              <a:tr h="3383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Periorbital/</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face edema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98095972"/>
                  </a:ext>
                </a:extLst>
              </a:tr>
            </a:tbl>
          </a:graphicData>
        </a:graphic>
      </p:graphicFrame>
      <p:graphicFrame>
        <p:nvGraphicFramePr>
          <p:cNvPr id="7" name="Group 32">
            <a:extLst>
              <a:ext uri="{FF2B5EF4-FFF2-40B4-BE49-F238E27FC236}">
                <a16:creationId xmlns:a16="http://schemas.microsoft.com/office/drawing/2014/main" id="{9CB5C7ED-05D8-3CE8-A4B5-6EA632CD0141}"/>
              </a:ext>
            </a:extLst>
          </p:cNvPr>
          <p:cNvGraphicFramePr>
            <a:graphicFrameLocks noGrp="1"/>
          </p:cNvGraphicFramePr>
          <p:nvPr>
            <p:extLst>
              <p:ext uri="{D42A27DB-BD31-4B8C-83A1-F6EECF244321}">
                <p14:modId xmlns:p14="http://schemas.microsoft.com/office/powerpoint/2010/main" val="2007165992"/>
              </p:ext>
            </p:extLst>
          </p:nvPr>
        </p:nvGraphicFramePr>
        <p:xfrm>
          <a:off x="6053314" y="1341440"/>
          <a:ext cx="5819796" cy="2943145"/>
        </p:xfrm>
        <a:graphic>
          <a:graphicData uri="http://schemas.openxmlformats.org/drawingml/2006/table">
            <a:tbl>
              <a:tblPr/>
              <a:tblGrid>
                <a:gridCol w="1426773">
                  <a:extLst>
                    <a:ext uri="{9D8B030D-6E8A-4147-A177-3AD203B41FA5}">
                      <a16:colId xmlns:a16="http://schemas.microsoft.com/office/drawing/2014/main" val="20000"/>
                    </a:ext>
                  </a:extLst>
                </a:gridCol>
                <a:gridCol w="756098">
                  <a:extLst>
                    <a:ext uri="{9D8B030D-6E8A-4147-A177-3AD203B41FA5}">
                      <a16:colId xmlns:a16="http://schemas.microsoft.com/office/drawing/2014/main" val="20001"/>
                    </a:ext>
                  </a:extLst>
                </a:gridCol>
                <a:gridCol w="678737">
                  <a:extLst>
                    <a:ext uri="{9D8B030D-6E8A-4147-A177-3AD203B41FA5}">
                      <a16:colId xmlns:a16="http://schemas.microsoft.com/office/drawing/2014/main" val="1527732074"/>
                    </a:ext>
                  </a:extLst>
                </a:gridCol>
                <a:gridCol w="783449">
                  <a:extLst>
                    <a:ext uri="{9D8B030D-6E8A-4147-A177-3AD203B41FA5}">
                      <a16:colId xmlns:a16="http://schemas.microsoft.com/office/drawing/2014/main" val="677815729"/>
                    </a:ext>
                  </a:extLst>
                </a:gridCol>
                <a:gridCol w="668057">
                  <a:extLst>
                    <a:ext uri="{9D8B030D-6E8A-4147-A177-3AD203B41FA5}">
                      <a16:colId xmlns:a16="http://schemas.microsoft.com/office/drawing/2014/main" val="145842824"/>
                    </a:ext>
                  </a:extLst>
                </a:gridCol>
                <a:gridCol w="789709">
                  <a:extLst>
                    <a:ext uri="{9D8B030D-6E8A-4147-A177-3AD203B41FA5}">
                      <a16:colId xmlns:a16="http://schemas.microsoft.com/office/drawing/2014/main" val="2679181542"/>
                    </a:ext>
                  </a:extLst>
                </a:gridCol>
                <a:gridCol w="716973">
                  <a:extLst>
                    <a:ext uri="{9D8B030D-6E8A-4147-A177-3AD203B41FA5}">
                      <a16:colId xmlns:a16="http://schemas.microsoft.com/office/drawing/2014/main" val="4232803673"/>
                    </a:ext>
                  </a:extLst>
                </a:gridCol>
              </a:tblGrid>
              <a:tr h="33832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Calibri" panose="020F0502020204030204" pitchFamily="34" charset="0"/>
                        </a:rPr>
                        <a:t>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Calibri" panose="020F0502020204030204" pitchFamily="34" charset="0"/>
                        </a:rPr>
                        <a:t>Asciminib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Imatinib </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Stratum</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2G TKI Stratum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102)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2013993432"/>
                  </a:ext>
                </a:extLst>
              </a:tr>
              <a:tr h="340121">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endParaRPr kumimoji="0" lang="en-US" sz="14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Any Gr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Any Gr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Any Gr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54498886"/>
                  </a:ext>
                </a:extLst>
              </a:tr>
              <a:tr h="3383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Increased lipase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Increased ALT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383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Increased AST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383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Increased ALP</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79932417"/>
                  </a:ext>
                </a:extLst>
              </a:tr>
              <a:tr h="3383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Increased blood bilirubin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67346461"/>
                  </a:ext>
                </a:extLst>
              </a:tr>
            </a:tbl>
          </a:graphicData>
        </a:graphic>
      </p:graphicFrame>
      <p:sp>
        <p:nvSpPr>
          <p:cNvPr id="8" name="Rectangle 3">
            <a:extLst>
              <a:ext uri="{FF2B5EF4-FFF2-40B4-BE49-F238E27FC236}">
                <a16:creationId xmlns:a16="http://schemas.microsoft.com/office/drawing/2014/main" id="{425E0387-BADD-A32B-FD56-2E6BAFEECC48}"/>
              </a:ext>
            </a:extLst>
          </p:cNvPr>
          <p:cNvSpPr txBox="1">
            <a:spLocks noChangeArrowheads="1"/>
          </p:cNvSpPr>
          <p:nvPr/>
        </p:nvSpPr>
        <p:spPr bwMode="auto">
          <a:xfrm>
            <a:off x="6045981" y="4284585"/>
            <a:ext cx="5827129" cy="223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0"/>
              </a:spcBef>
              <a:spcAft>
                <a:spcPts val="8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Arterial occlusive events were infrequent</a:t>
            </a:r>
          </a:p>
          <a:p>
            <a:pPr marL="742950" marR="0" lvl="1" indent="-285750" algn="l" defTabSz="914400" rtl="0" eaLnBrk="1" fontAlgn="base" latinLnBrk="0" hangingPunct="1">
              <a:lnSpc>
                <a:spcPct val="90000"/>
              </a:lnSpc>
              <a:spcBef>
                <a:spcPts val="0"/>
              </a:spcBef>
              <a:spcAft>
                <a:spcPts val="800"/>
              </a:spcAft>
              <a:buClr>
                <a:srgbClr val="000000"/>
              </a:buClr>
              <a:buSzTx/>
              <a:buFont typeface="Arial" panose="020B0604020202020204" pitchFamily="34" charset="0"/>
              <a:buChar char="‒"/>
              <a:tabLst/>
              <a:defRPr/>
            </a:pPr>
            <a:r>
              <a:rPr kumimoji="0" lang="en-US" altLang="en-US" sz="1800" b="0" i="0" u="none" strike="noStrike" kern="0" cap="none" spc="0" normalizeH="0" baseline="0" noProof="0">
                <a:ln>
                  <a:noFill/>
                </a:ln>
                <a:solidFill>
                  <a:srgbClr val="000000"/>
                </a:solidFill>
                <a:effectLst/>
                <a:uLnTx/>
                <a:uFillTx/>
                <a:latin typeface="Calibri" panose="020F0502020204030204" pitchFamily="34" charset="0"/>
                <a:ea typeface="+mn-ea"/>
                <a:cs typeface="+mn-cs"/>
              </a:rPr>
              <a:t>Asciminib: 2 (1%) any grade</a:t>
            </a:r>
          </a:p>
          <a:p>
            <a:pPr marR="0" lvl="2" algn="l" defTabSz="914400" rtl="0" eaLnBrk="1" fontAlgn="base" latinLnBrk="0" hangingPunct="1">
              <a:lnSpc>
                <a:spcPct val="90000"/>
              </a:lnSpc>
              <a:spcBef>
                <a:spcPts val="0"/>
              </a:spcBef>
              <a:spcAft>
                <a:spcPts val="800"/>
              </a:spcAft>
              <a:buClr>
                <a:srgbClr val="000000"/>
              </a:buClr>
              <a:buSzTx/>
              <a:buFont typeface="Wingdings" panose="05000000000000000000" pitchFamily="2" charset="2"/>
              <a:buChar char="§"/>
              <a:tabLst/>
              <a:defRPr/>
            </a:pPr>
            <a:r>
              <a:rPr kumimoji="0" lang="en-US" altLang="en-US" sz="1600" b="0" i="0" u="none" strike="noStrike" kern="0" cap="none" spc="0" normalizeH="0" baseline="0" noProof="0">
                <a:ln>
                  <a:noFill/>
                </a:ln>
                <a:solidFill>
                  <a:srgbClr val="000000"/>
                </a:solidFill>
                <a:effectLst/>
                <a:uLnTx/>
                <a:uFillTx/>
                <a:latin typeface="Calibri" panose="020F0502020204030204" pitchFamily="34" charset="0"/>
                <a:ea typeface="+mn-ea"/>
                <a:cs typeface="+mn-cs"/>
              </a:rPr>
              <a:t>1 grade ≥3: cerebrovascular accident</a:t>
            </a:r>
          </a:p>
          <a:p>
            <a:pPr marL="742950" marR="0" lvl="1" indent="-285750" algn="l" defTabSz="914400" rtl="0" eaLnBrk="1" fontAlgn="base" latinLnBrk="0" hangingPunct="1">
              <a:lnSpc>
                <a:spcPct val="90000"/>
              </a:lnSpc>
              <a:spcBef>
                <a:spcPts val="0"/>
              </a:spcBef>
              <a:spcAft>
                <a:spcPts val="800"/>
              </a:spcAft>
              <a:buClr>
                <a:srgbClr val="000000"/>
              </a:buClr>
              <a:buSzTx/>
              <a:buFont typeface="Arial" panose="020B0604020202020204" pitchFamily="34" charset="0"/>
              <a:buChar char="‒"/>
              <a:tabLst/>
              <a:defRPr/>
            </a:pPr>
            <a:r>
              <a:rPr kumimoji="0" lang="en-US" altLang="en-US" sz="1800" b="0" i="0" u="none" strike="noStrike" kern="0" cap="none" spc="0" normalizeH="0" baseline="0" noProof="0">
                <a:ln>
                  <a:noFill/>
                </a:ln>
                <a:solidFill>
                  <a:srgbClr val="000000"/>
                </a:solidFill>
                <a:effectLst/>
                <a:uLnTx/>
                <a:uFillTx/>
                <a:latin typeface="Calibri" panose="020F0502020204030204" pitchFamily="34" charset="0"/>
                <a:ea typeface="+mn-ea"/>
                <a:cs typeface="+mn-cs"/>
              </a:rPr>
              <a:t>No events reported in imatinib stratum</a:t>
            </a:r>
          </a:p>
          <a:p>
            <a:pPr marL="742950" marR="0" lvl="1" indent="-285750" algn="l" defTabSz="914400" rtl="0" eaLnBrk="1" fontAlgn="base" latinLnBrk="0" hangingPunct="1">
              <a:lnSpc>
                <a:spcPct val="90000"/>
              </a:lnSpc>
              <a:spcBef>
                <a:spcPts val="0"/>
              </a:spcBef>
              <a:spcAft>
                <a:spcPts val="800"/>
              </a:spcAft>
              <a:buClr>
                <a:srgbClr val="000000"/>
              </a:buClr>
              <a:buSzTx/>
              <a:buFont typeface="Arial" panose="020B0604020202020204" pitchFamily="34" charset="0"/>
              <a:buChar char="‒"/>
              <a:tabLst/>
              <a:defRPr/>
            </a:pPr>
            <a:r>
              <a:rPr kumimoji="0" lang="en-US" altLang="en-US" sz="1800" b="0" i="0" u="none" strike="noStrike" kern="0" cap="none" spc="0" normalizeH="0" baseline="0" noProof="0">
                <a:ln>
                  <a:noFill/>
                </a:ln>
                <a:solidFill>
                  <a:srgbClr val="000000"/>
                </a:solidFill>
                <a:effectLst/>
                <a:uLnTx/>
                <a:uFillTx/>
                <a:latin typeface="Calibri" panose="020F0502020204030204" pitchFamily="34" charset="0"/>
                <a:ea typeface="+mn-ea"/>
                <a:cs typeface="+mn-cs"/>
              </a:rPr>
              <a:t>2G TKI: 2 (2%) any grade</a:t>
            </a:r>
          </a:p>
          <a:p>
            <a:pPr marR="0" lvl="2" algn="l" defTabSz="914400" rtl="0" eaLnBrk="1" fontAlgn="base" latinLnBrk="0" hangingPunct="1">
              <a:lnSpc>
                <a:spcPct val="90000"/>
              </a:lnSpc>
              <a:spcBef>
                <a:spcPts val="0"/>
              </a:spcBef>
              <a:spcAft>
                <a:spcPts val="800"/>
              </a:spcAft>
              <a:buClr>
                <a:srgbClr val="000000"/>
              </a:buClr>
              <a:buSzTx/>
              <a:buFont typeface="Wingdings" panose="05000000000000000000" pitchFamily="2" charset="2"/>
              <a:buChar char="§"/>
              <a:tabLst/>
              <a:defRPr/>
            </a:pPr>
            <a:r>
              <a:rPr kumimoji="0" lang="en-US" altLang="en-US" sz="1600" b="0" i="0" u="none" strike="noStrike" kern="0" cap="none" spc="0" normalizeH="0" baseline="0" noProof="0">
                <a:ln>
                  <a:noFill/>
                </a:ln>
                <a:solidFill>
                  <a:srgbClr val="000000"/>
                </a:solidFill>
                <a:effectLst/>
                <a:uLnTx/>
                <a:uFillTx/>
                <a:latin typeface="Calibri" panose="020F0502020204030204" pitchFamily="34" charset="0"/>
                <a:ea typeface="+mn-ea"/>
                <a:cs typeface="+mn-cs"/>
              </a:rPr>
              <a:t>1 grade ≥3: myocardial infarction</a:t>
            </a:r>
          </a:p>
        </p:txBody>
      </p:sp>
      <p:sp>
        <p:nvSpPr>
          <p:cNvPr id="3" name="Text Box 11">
            <a:extLst>
              <a:ext uri="{FF2B5EF4-FFF2-40B4-BE49-F238E27FC236}">
                <a16:creationId xmlns:a16="http://schemas.microsoft.com/office/drawing/2014/main" id="{200F448E-5F0E-EDDA-A868-C431E34AE2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Hochhaus. NEJM. 2024;[Epub]. Hughes. ASCO 2024. Abstr LBA6500.</a:t>
            </a:r>
          </a:p>
        </p:txBody>
      </p:sp>
    </p:spTree>
    <p:extLst>
      <p:ext uri="{BB962C8B-B14F-4D97-AF65-F5344CB8AC3E}">
        <p14:creationId xmlns:p14="http://schemas.microsoft.com/office/powerpoint/2010/main" val="3569813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ASC4FIRST: Investigators’ Conclusions</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a:t>First-line asciminib showed superior efficacy vs all SoC TKIs, including imatinib and 2G TKIs, in patients with newly diagnosed CML in chronic phase</a:t>
            </a:r>
          </a:p>
          <a:p>
            <a:pPr lvl="1"/>
            <a:r>
              <a:rPr lang="en-US" altLang="en-US" sz="2200"/>
              <a:t>Significantly higher MMR at Wk 48 with asciminib vs IS-TKI </a:t>
            </a:r>
          </a:p>
          <a:p>
            <a:pPr lvl="1"/>
            <a:r>
              <a:rPr lang="en-US" altLang="en-US" sz="2200"/>
              <a:t>Significantly higher MMR at Wk 48 with asciminib vs preselected imatinib stratum </a:t>
            </a:r>
          </a:p>
          <a:p>
            <a:r>
              <a:rPr lang="en-US" altLang="en-US" sz="2400"/>
              <a:t>Favorable safety and tolerability profile with asciminib, suggesting better </a:t>
            </a:r>
            <a:br>
              <a:rPr lang="en-US" altLang="en-US" sz="2400"/>
            </a:br>
            <a:r>
              <a:rPr lang="en-US" altLang="en-US" sz="2400"/>
              <a:t>benefit-to-risk ratio vs SoC TKIs</a:t>
            </a:r>
          </a:p>
          <a:p>
            <a:pPr lvl="1"/>
            <a:r>
              <a:rPr lang="en-US" altLang="en-US" sz="2200"/>
              <a:t>Grade ≥3 AEs: 38% (asciminib) vs 44.4% (imatinib) vs 54.9% (2G TKIs); 49.8% in all comparators</a:t>
            </a:r>
          </a:p>
          <a:p>
            <a:r>
              <a:rPr lang="en-US" altLang="en-US" sz="2400"/>
              <a:t>Investigators concluded that </a:t>
            </a:r>
            <a:r>
              <a:rPr lang="en-US" altLang="en-US" sz="2400" err="1"/>
              <a:t>asciminib</a:t>
            </a:r>
            <a:r>
              <a:rPr lang="en-US" altLang="en-US" sz="2400"/>
              <a:t> could potentially become treatment of choice for newly diagnosed patients with CML in chronic phase</a:t>
            </a:r>
          </a:p>
        </p:txBody>
      </p:sp>
      <p:sp>
        <p:nvSpPr>
          <p:cNvPr id="2" name="Text Box 11">
            <a:extLst>
              <a:ext uri="{FF2B5EF4-FFF2-40B4-BE49-F238E27FC236}">
                <a16:creationId xmlns:a16="http://schemas.microsoft.com/office/drawing/2014/main" id="{5939AB00-C088-209A-203C-BCF0F83A46E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Hochhaus. NEJM. 2024;[Epub]. Hughes. ASCO 2024. Abstr LBA6500.</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a:solidFill>
                  <a:srgbClr val="00823B"/>
                </a:solidFill>
                <a:hlinkClick r:id="rId3"/>
              </a:rPr>
              <a:t>clinicaloptions.com</a:t>
            </a:r>
            <a:endParaRPr lang="en-US" sz="2400" b="1" u="sng" kern="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a:t>Go Online for More CCO </a:t>
            </a:r>
            <a:br>
              <a:rPr lang="en-US" altLang="en-US" sz="4000"/>
            </a:br>
            <a:r>
              <a:rPr lang="en-US" altLang="en-US" sz="400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a:solidFill>
                  <a:srgbClr val="E1471D"/>
                </a:solidFill>
              </a:rPr>
              <a:t>Capsule Summaries </a:t>
            </a:r>
            <a:r>
              <a:rPr lang="en-US" sz="2200" b="0"/>
              <a:t>of all the key data</a:t>
            </a:r>
          </a:p>
          <a:p>
            <a:pPr>
              <a:buClr>
                <a:schemeClr val="tx2">
                  <a:lumMod val="20000"/>
                  <a:lumOff val="80000"/>
                </a:schemeClr>
              </a:buClr>
              <a:defRPr/>
            </a:pPr>
            <a:r>
              <a:rPr lang="en-US" sz="2200">
                <a:solidFill>
                  <a:srgbClr val="E1471D"/>
                </a:solidFill>
              </a:rPr>
              <a:t>Additional CME/CE-certified analyses </a:t>
            </a:r>
            <a:r>
              <a:rPr lang="en-US" sz="2200" b="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D457D96F10C143985F4A1F0A0C6CD2" ma:contentTypeVersion="4" ma:contentTypeDescription="Create a new document." ma:contentTypeScope="" ma:versionID="23e9f29a07520e2feff755e80aab99c4">
  <xsd:schema xmlns:xsd="http://www.w3.org/2001/XMLSchema" xmlns:xs="http://www.w3.org/2001/XMLSchema" xmlns:p="http://schemas.microsoft.com/office/2006/metadata/properties" xmlns:ns2="8757ee5d-c98d-4fd6-83d5-ead8cf83d9f9" targetNamespace="http://schemas.microsoft.com/office/2006/metadata/properties" ma:root="true" ma:fieldsID="d49c89debbcb44660ac75f9734b3aec0" ns2:_="">
    <xsd:import namespace="8757ee5d-c98d-4fd6-83d5-ead8cf83d9f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57ee5d-c98d-4fd6-83d5-ead8cf83d9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C75DC0-16C1-44AA-8077-804B3C2A7C6C}">
  <ds:schemaRefs>
    <ds:schemaRef ds:uri="8757ee5d-c98d-4fd6-83d5-ead8cf83d9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9D6A0B1-33B8-4889-A562-E6FBF297CB83}">
  <ds:schemaRefs>
    <ds:schemaRef ds:uri="http://purl.org/dc/elements/1.1/"/>
    <ds:schemaRef ds:uri="http://purl.org/dc/dcmitype/"/>
    <ds:schemaRef ds:uri="http://schemas.openxmlformats.org/package/2006/metadata/core-properties"/>
    <ds:schemaRef ds:uri="http://schemas.microsoft.com/office/2006/documentManagement/types"/>
    <ds:schemaRef ds:uri="8757ee5d-c98d-4fd6-83d5-ead8cf83d9f9"/>
    <ds:schemaRef ds:uri="http://schemas.microsoft.com/office/infopath/2007/PartnerControls"/>
    <ds:schemaRef ds:uri="http://www.w3.org/XML/1998/namespace"/>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F0531D09-E504-43C4-BADB-BD466EBBC3A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2291</Words>
  <Application>Microsoft Office PowerPoint</Application>
  <PresentationFormat>Widescreen</PresentationFormat>
  <Paragraphs>525</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Arial</vt:lpstr>
      <vt:lpstr>Calibri</vt:lpstr>
      <vt:lpstr>Times</vt:lpstr>
      <vt:lpstr>Wingdings</vt:lpstr>
      <vt:lpstr>2022_CCO_Template</vt:lpstr>
      <vt:lpstr>ASC4FIRST: Phase III Trial of Asciminib vs Investigator-Selected TKIs in Newly Diagnosed CML</vt:lpstr>
      <vt:lpstr>About These Slides</vt:lpstr>
      <vt:lpstr>ASC4FIRST: Background</vt:lpstr>
      <vt:lpstr>ASC4FIRST: Study Design</vt:lpstr>
      <vt:lpstr>ASC4FIRST: Baseline Characteristics</vt:lpstr>
      <vt:lpstr>ASC4FIRST: Molecular Responses  With Asciminib vs IS-TKIs</vt:lpstr>
      <vt:lpstr>ASC4FIRST: MMR at Wk 48 by Subgroup—  Asciminib vs IS-TKI (Full Set Analysis)</vt:lpstr>
      <vt:lpstr>ASC4FIRST: Grade ≥3 Toxicity, Treatment Modification, and Hematologic Adverse Events</vt:lpstr>
      <vt:lpstr>ASC4FIRST: Nonhematologic Adverse Events</vt:lpstr>
      <vt:lpstr>ASC4FIRST: Investigators’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ASC4FIRST: Phase III Trial of Asciminib vs Investigator-Selected TKIs in Newly Diagnosed CML</dc:title>
  <dc:creator>Timothy Quill</dc:creator>
  <cp:lastModifiedBy>Valerie Wenzel</cp:lastModifiedBy>
  <cp:revision>2</cp:revision>
  <dcterms:created xsi:type="dcterms:W3CDTF">2024-05-30T12:33:52Z</dcterms:created>
  <dcterms:modified xsi:type="dcterms:W3CDTF">2024-06-03T17:57:04Z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0x01010003D457D96F10C143985F4A1F0A0C6CD2</vt:lpwstr>
  </property>
</Properties>
</file>