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558" r:id="rId7"/>
    <p:sldId id="308" r:id="rId8"/>
    <p:sldId id="257" r:id="rId9"/>
    <p:sldId id="2141411916" r:id="rId10"/>
    <p:sldId id="2141411918" r:id="rId11"/>
    <p:sldId id="2141411922" r:id="rId12"/>
    <p:sldId id="549" r:id="rId13"/>
    <p:sldId id="2141411921" r:id="rId14"/>
    <p:sldId id="2141411923" r:id="rId15"/>
    <p:sldId id="552" r:id="rId16"/>
    <p:sldId id="318"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3" clrIdx="15">
    <p:extLst>
      <p:ext uri="{19B8F6BF-5375-455C-9EA6-DF929625EA0E}">
        <p15:presenceInfo xmlns:p15="http://schemas.microsoft.com/office/powerpoint/2012/main" userId="S::cseals@clinicaloptions.com::0852e532-1f9e-4bbf-9b56-be19a9543a31" providerId="AD"/>
      </p:ext>
    </p:extLst>
  </p:cmAuthor>
  <p:cmAuthor id="17" name="spantry@clinicaloptions.com" initials="s" lastIdx="2" clrIdx="16">
    <p:extLst>
      <p:ext uri="{19B8F6BF-5375-455C-9EA6-DF929625EA0E}">
        <p15:presenceInfo xmlns:p15="http://schemas.microsoft.com/office/powerpoint/2012/main" userId="spantry@clinicaloptions.com" providerId="None"/>
      </p:ext>
    </p:extLst>
  </p:cmAuthor>
  <p:cmAuthor id="18" name="Jacky Olin" initials="JO" lastIdx="5" clrIdx="17">
    <p:extLst>
      <p:ext uri="{19B8F6BF-5375-455C-9EA6-DF929625EA0E}">
        <p15:presenceInfo xmlns:p15="http://schemas.microsoft.com/office/powerpoint/2012/main" userId="S::jolin@clinicaloptions.com::be962d7c-0694-47b7-a47b-05bea0d96ce0" providerId="AD"/>
      </p:ext>
    </p:extLst>
  </p:cmAuthor>
  <p:cmAuthor id="19" name="CLINICALOPTIONS\tquill" initials="C" lastIdx="3" clrIdx="18">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E1471D"/>
    <a:srgbClr val="00823B"/>
    <a:srgbClr val="015873"/>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892" autoAdjust="0"/>
    <p:restoredTop sz="81078" autoAdjust="0"/>
  </p:normalViewPr>
  <p:slideViewPr>
    <p:cSldViewPr snapToGrid="0">
      <p:cViewPr varScale="1">
        <p:scale>
          <a:sx n="103" d="100"/>
          <a:sy n="103" d="100"/>
        </p:scale>
        <p:origin x="114" y="96"/>
      </p:cViewPr>
      <p:guideLst>
        <p:guide orient="horz" pos="4128"/>
        <p:guide orient="horz" pos="1008"/>
        <p:guide orient="horz" pos="4032"/>
        <p:guide orient="horz" pos="151"/>
        <p:guide orient="horz" pos="264"/>
        <p:guide orient="horz" pos="3912"/>
        <p:guide orient="horz"/>
        <p:guide pos="329"/>
        <p:guide pos="7407"/>
        <p:guide pos="453"/>
        <p:guide pos="7248"/>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lia Kolenko" userId="1bfe8383-bd5a-4deb-8ab9-078de91a2663" providerId="ADAL" clId="{816D7603-279F-4DFA-92D1-AC7ADE7E6FA2}"/>
    <pc:docChg chg="modSld">
      <pc:chgData name="Natalia Kolenko" userId="1bfe8383-bd5a-4deb-8ab9-078de91a2663" providerId="ADAL" clId="{816D7603-279F-4DFA-92D1-AC7ADE7E6FA2}" dt="2023-06-05T20:53:49.568" v="0" actId="20577"/>
      <pc:docMkLst>
        <pc:docMk/>
      </pc:docMkLst>
      <pc:sldChg chg="modSp mod">
        <pc:chgData name="Natalia Kolenko" userId="1bfe8383-bd5a-4deb-8ab9-078de91a2663" providerId="ADAL" clId="{816D7603-279F-4DFA-92D1-AC7ADE7E6FA2}" dt="2023-06-05T20:53:49.568" v="0" actId="20577"/>
        <pc:sldMkLst>
          <pc:docMk/>
          <pc:sldMk cId="0" sldId="318"/>
        </pc:sldMkLst>
        <pc:spChg chg="mod">
          <ac:chgData name="Natalia Kolenko" userId="1bfe8383-bd5a-4deb-8ab9-078de91a2663" providerId="ADAL" clId="{816D7603-279F-4DFA-92D1-AC7ADE7E6FA2}" dt="2023-06-05T20:53:49.568" v="0" actId="20577"/>
          <ac:spMkLst>
            <pc:docMk/>
            <pc:sldMk cId="0" sldId="318"/>
            <ac:spMk id="9" creationId="{A903DC71-DF92-62CA-FAB6-C69A85CF97F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 TKI, tyrosine kinase inhibitor.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52722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NSCLC, non-small-cell lung cancer; TKI, tyrosine kinase inhibitor.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536750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CT, chemotherapy; ECOG, </a:t>
            </a:r>
            <a:r>
              <a:rPr kumimoji="0" lang="en-US" altLang="en-US" b="0" i="1" u="none" strike="noStrike" kern="1200" cap="none" spc="0" normalizeH="0" baseline="0" noProof="0" dirty="0">
                <a:ln>
                  <a:noFill/>
                </a:ln>
                <a:solidFill>
                  <a:srgbClr val="000000"/>
                </a:solidFill>
                <a:effectLst/>
                <a:uLnTx/>
                <a:uFillTx/>
                <a:ea typeface="+mn-ea"/>
                <a:cs typeface="+mn-cs"/>
              </a:rPr>
              <a:t>Eastern Cooperative Oncology Group; </a:t>
            </a:r>
            <a:r>
              <a:rPr lang="en-US" b="0" i="1" dirty="0"/>
              <a:t>NSCLC, non-small-cell lung cancer; </a:t>
            </a:r>
            <a:r>
              <a:rPr kumimoji="0" lang="en-US" altLang="en-US" b="0" i="1" u="none" strike="noStrike" kern="1200" cap="none" spc="0" normalizeH="0" baseline="0" noProof="0" dirty="0">
                <a:ln>
                  <a:noFill/>
                </a:ln>
                <a:solidFill>
                  <a:srgbClr val="000000"/>
                </a:solidFill>
                <a:effectLst/>
                <a:uLnTx/>
                <a:uFillTx/>
                <a:ea typeface="+mn-ea"/>
                <a:cs typeface="+mn-cs"/>
              </a:rPr>
              <a:t>ORR, overall response rate; OS, overall survival; </a:t>
            </a:r>
            <a:r>
              <a:rPr lang="en-US" b="0" i="1" dirty="0"/>
              <a:t>PD, progressive disease; </a:t>
            </a:r>
            <a:r>
              <a:rPr kumimoji="0" lang="en-US" altLang="en-US" b="0" i="1" u="none" strike="noStrike" kern="1200" cap="none" spc="0" normalizeH="0" baseline="0" noProof="0" dirty="0">
                <a:ln>
                  <a:noFill/>
                </a:ln>
                <a:solidFill>
                  <a:srgbClr val="000000"/>
                </a:solidFill>
                <a:effectLst/>
                <a:uLnTx/>
                <a:uFillTx/>
                <a:ea typeface="+mn-ea"/>
                <a:cs typeface="+mn-cs"/>
              </a:rPr>
              <a:t>PFS, progression-free survival; PS, performance status; </a:t>
            </a:r>
            <a:r>
              <a:rPr lang="en-US" b="0" i="1" dirty="0"/>
              <a:t>TKI, tyrosine kinase inhibitor.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819726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007714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altLang="en-US" b="0" i="1" u="none" strike="noStrike" kern="1200" cap="none" spc="0" normalizeH="0" baseline="0" noProof="0" dirty="0">
                <a:ln>
                  <a:noFill/>
                </a:ln>
                <a:solidFill>
                  <a:srgbClr val="000000"/>
                </a:solidFill>
                <a:effectLst/>
                <a:uLnTx/>
                <a:uFillTx/>
                <a:ea typeface="+mn-ea"/>
                <a:cs typeface="+mn-cs"/>
              </a:rPr>
              <a:t>CNS, central nervous system; </a:t>
            </a:r>
            <a:r>
              <a:rPr lang="en-US" i="1" dirty="0"/>
              <a:t>CT, chemotherapy; ECOG, </a:t>
            </a:r>
            <a:r>
              <a:rPr kumimoji="0" lang="en-US" altLang="en-US" b="0" i="1" u="none" strike="noStrike" kern="1200" cap="none" spc="0" normalizeH="0" baseline="0" noProof="0" dirty="0">
                <a:ln>
                  <a:noFill/>
                </a:ln>
                <a:solidFill>
                  <a:srgbClr val="000000"/>
                </a:solidFill>
                <a:effectLst/>
                <a:uLnTx/>
                <a:uFillTx/>
                <a:ea typeface="+mn-ea"/>
                <a:cs typeface="+mn-cs"/>
              </a:rPr>
              <a:t>Eastern Cooperative Oncology Group; PS, performance status; </a:t>
            </a:r>
            <a:r>
              <a:rPr lang="en-US" i="1" dirty="0"/>
              <a:t>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662367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ITT, intention-to-treat; NE, not estimable; OS, overall survival; TKI, tyrosine kinase inhibitor.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255207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ITT, intention-to-treat; ORR, overall response rate; PFS, progression-free survival; 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692035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 AST, aspartate aminotransferase; CT, chemotherapy; d/c, discontinuation; Gr, grade; TKI, tyrosine kinase inhibitor.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7812255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a:t>
            </a:r>
            <a:r>
              <a:rPr kumimoji="0" lang="en-US" altLang="en-US" b="0" i="1" u="none" strike="noStrike" kern="1200" cap="none" spc="0" normalizeH="0" baseline="0" noProof="0" dirty="0">
                <a:ln>
                  <a:noFill/>
                </a:ln>
                <a:solidFill>
                  <a:srgbClr val="000000"/>
                </a:solidFill>
                <a:effectLst/>
                <a:uLnTx/>
                <a:uFillTx/>
                <a:ea typeface="+mn-ea"/>
                <a:cs typeface="+mn-cs"/>
              </a:rPr>
              <a:t>OS, overall survival; PFS, progression-free survival; </a:t>
            </a:r>
            <a:r>
              <a:rPr lang="en-US" i="1" dirty="0"/>
              <a:t>TKI, tyrosine kinase inhibitor.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069815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III AGAIN (JCOG1404/WJOG8214L) Trial: First-line EGFR-TKI Monotherapy vs EGFR-TKI and Inserted Cisplatin/Pemetrexed in Advanced Nonsquamous, </a:t>
            </a:r>
            <a:r>
              <a:rPr lang="en-US" altLang="en-US" sz="4000" i="1" dirty="0"/>
              <a:t>EGFR</a:t>
            </a:r>
            <a:r>
              <a:rPr lang="en-US" altLang="en-US" sz="4000" dirty="0"/>
              <a:t>-Mutated NSCLC </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32865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Merck Sharp &amp; Dohme Corp., and Novocure.</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Annual Meeting, June 2-6, 2023, Chicago, Illinois</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AGAIN (JCOG1404/WJOG8214L): </a:t>
            </a:r>
            <a:r>
              <a:rPr lang="en-US" dirty="0"/>
              <a:t>Background </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321653"/>
            <a:ext cx="10877529" cy="4650686"/>
          </a:xfrm>
        </p:spPr>
        <p:txBody>
          <a:bodyPr/>
          <a:lstStyle/>
          <a:p>
            <a:r>
              <a:rPr lang="en-US" altLang="en-US" sz="2000" dirty="0"/>
              <a:t>EGFR-TKIs are the standard first-line therapy for advanced nonsquamous, </a:t>
            </a:r>
            <a:r>
              <a:rPr lang="en-US" altLang="en-US" sz="2000" i="1" dirty="0"/>
              <a:t>EGFR</a:t>
            </a:r>
            <a:r>
              <a:rPr lang="en-US" altLang="en-US" sz="2000" dirty="0"/>
              <a:t>-mutated NSCLC, and osimertinib became the standard of care following the phase III FLAURA trial</a:t>
            </a:r>
            <a:r>
              <a:rPr lang="en-US" altLang="en-US" sz="2000" baseline="30000" dirty="0"/>
              <a:t>1,2</a:t>
            </a:r>
            <a:endParaRPr lang="en-US" altLang="en-US" sz="2000" dirty="0"/>
          </a:p>
          <a:p>
            <a:r>
              <a:rPr lang="en-US" altLang="en-US" sz="2000" dirty="0"/>
              <a:t>There are no established strategies to overcome the negative clinical effects of EGFR-TKI acquired resistance </a:t>
            </a:r>
          </a:p>
          <a:p>
            <a:r>
              <a:rPr lang="en-US" altLang="en-US" sz="2000" dirty="0"/>
              <a:t>Previous clinical studies have suggested an unclear benefit of concurrent combination gefitinib with platinum-doublet CT</a:t>
            </a:r>
            <a:r>
              <a:rPr lang="en-US" altLang="en-US" sz="2000" baseline="30000" dirty="0"/>
              <a:t>3-6</a:t>
            </a:r>
            <a:r>
              <a:rPr lang="en-US" altLang="en-US" sz="2000" dirty="0"/>
              <a:t>; there are no data with osimertinib-based combinations</a:t>
            </a:r>
          </a:p>
          <a:p>
            <a:r>
              <a:rPr lang="en-US" altLang="en-US" sz="2000" dirty="0"/>
              <a:t>In vitro studies with wild-type </a:t>
            </a:r>
            <a:r>
              <a:rPr lang="en-US" altLang="en-US" sz="2000" i="1" dirty="0"/>
              <a:t>EGFR</a:t>
            </a:r>
            <a:r>
              <a:rPr lang="en-US" altLang="en-US" sz="2000" dirty="0"/>
              <a:t> cells have shown that EGFR-TKIs may attenuate the effect of platinum-based CT</a:t>
            </a:r>
            <a:r>
              <a:rPr lang="en-US" altLang="en-US" sz="2000" baseline="30000" dirty="0"/>
              <a:t>7</a:t>
            </a:r>
            <a:r>
              <a:rPr lang="en-US" altLang="en-US" sz="2000" dirty="0"/>
              <a:t> </a:t>
            </a:r>
          </a:p>
          <a:p>
            <a:pPr lvl="1"/>
            <a:r>
              <a:rPr lang="en-US" altLang="en-US" sz="1800" dirty="0"/>
              <a:t>The investigators hypothesized that an insertion approach may increase CT sensitivity and reduce the development of EGFR-TKI resistance, with promising phase II trial results</a:t>
            </a:r>
            <a:r>
              <a:rPr lang="en-US" altLang="en-US" sz="1800" baseline="30000" dirty="0"/>
              <a:t>8</a:t>
            </a:r>
          </a:p>
          <a:p>
            <a:r>
              <a:rPr lang="en-US" altLang="en-US" sz="2000" dirty="0"/>
              <a:t>Current interim analysis of the phase III AGAIN (JCOG1404/WJOG8214L) trial assessed the </a:t>
            </a:r>
            <a:br>
              <a:rPr lang="en-US" altLang="en-US" sz="2000" dirty="0"/>
            </a:br>
            <a:r>
              <a:rPr lang="en-US" altLang="en-US" sz="2000" dirty="0"/>
              <a:t>potential efficacy of inserting platinum-doublet CT into standard first-line EGFR-TKI therapy following EGFR-TKI response</a:t>
            </a:r>
            <a:r>
              <a:rPr lang="en-US" altLang="en-US" sz="2000" baseline="30000" dirty="0"/>
              <a:t>9</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31420" y="6002417"/>
            <a:ext cx="80105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Soria. NEJM. 2018;378:193. 2. Ramalingam. NEJM. 2020;382:41. 3. Hosomi. JCO. 2020;38:115.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Noronha. JCO. 2020;38:124. 5. Giaccone. JCO. 2004;22:777. 6. Hertst. JCO 2004;22:785.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7. Yamaguchi. Clin Cancer Res. 2013;19:845. 8. Kanda. Lung Cancer. 2015;89:287. 9. Kanda. ASCO 2023. Abstr LBA9009.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AGAIN (JCOG1404/WJOG8214L)</a:t>
            </a:r>
            <a:r>
              <a:rPr lang="en-US" dirty="0"/>
              <a:t>: Study Design</a:t>
            </a:r>
            <a:endParaRPr lang="en-US" altLang="en-US" dirty="0"/>
          </a:p>
        </p:txBody>
      </p:sp>
      <p:sp>
        <p:nvSpPr>
          <p:cNvPr id="2" name="Text Box 11">
            <a:extLst>
              <a:ext uri="{FF2B5EF4-FFF2-40B4-BE49-F238E27FC236}">
                <a16:creationId xmlns:a16="http://schemas.microsoft.com/office/drawing/2014/main" id="{E8A5EB17-A857-45A0-C2F7-A8DC76C3075A}"/>
              </a:ext>
            </a:extLst>
          </p:cNvPr>
          <p:cNvSpPr txBox="1">
            <a:spLocks noChangeArrowheads="1"/>
          </p:cNvSpPr>
          <p:nvPr/>
        </p:nvSpPr>
        <p:spPr bwMode="auto">
          <a:xfrm>
            <a:off x="414339" y="637611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Kanda. ASCO 2023. Abstr LBA9009. Soria. NEJM. 2018;378:113.</a:t>
            </a:r>
          </a:p>
        </p:txBody>
      </p:sp>
      <p:sp>
        <p:nvSpPr>
          <p:cNvPr id="3" name="Content Placeholder 2">
            <a:extLst>
              <a:ext uri="{FF2B5EF4-FFF2-40B4-BE49-F238E27FC236}">
                <a16:creationId xmlns:a16="http://schemas.microsoft.com/office/drawing/2014/main" id="{D0C07B34-0962-E90A-F1CE-9116744A3CA7}"/>
              </a:ext>
            </a:extLst>
          </p:cNvPr>
          <p:cNvSpPr>
            <a:spLocks noGrp="1"/>
          </p:cNvSpPr>
          <p:nvPr>
            <p:ph idx="1"/>
          </p:nvPr>
        </p:nvSpPr>
        <p:spPr>
          <a:xfrm>
            <a:off x="604675" y="1308503"/>
            <a:ext cx="10877529" cy="1022696"/>
          </a:xfrm>
        </p:spPr>
        <p:txBody>
          <a:bodyPr/>
          <a:lstStyle/>
          <a:p>
            <a:pPr lvl="0">
              <a:spcAft>
                <a:spcPts val="0"/>
              </a:spcAft>
              <a:buClr>
                <a:srgbClr val="000000"/>
              </a:buClr>
            </a:pPr>
            <a:r>
              <a:rPr lang="en-US" sz="2000" dirty="0"/>
              <a:t>Open-label, multicenter, randomized phase III trial testing insertion of platinum-doublet CT into standard EGFR-TKI therapy*</a:t>
            </a:r>
          </a:p>
          <a:p>
            <a:pPr lvl="1">
              <a:spcAft>
                <a:spcPts val="0"/>
              </a:spcAft>
              <a:buClr>
                <a:srgbClr val="000000"/>
              </a:buClr>
            </a:pPr>
            <a:r>
              <a:rPr lang="en-US" sz="1800" kern="0" dirty="0">
                <a:solidFill>
                  <a:srgbClr val="000000"/>
                </a:solidFill>
              </a:rPr>
              <a:t>Data cutoff: November 7, 2022; median follow-up: 36.0 mo</a:t>
            </a:r>
            <a:r>
              <a:rPr lang="en-US" sz="1800" dirty="0">
                <a:solidFill>
                  <a:srgbClr val="000000"/>
                </a:solidFill>
              </a:rPr>
              <a:t> </a:t>
            </a:r>
            <a:r>
              <a:rPr lang="en-US" sz="1800" kern="0" dirty="0">
                <a:solidFill>
                  <a:srgbClr val="000000"/>
                </a:solidFill>
              </a:rPr>
              <a:t> </a:t>
            </a:r>
            <a:endParaRPr lang="en-US" sz="1800" b="0" kern="0" dirty="0">
              <a:solidFill>
                <a:srgbClr val="000000"/>
              </a:solidFill>
            </a:endParaRPr>
          </a:p>
        </p:txBody>
      </p:sp>
      <p:sp>
        <p:nvSpPr>
          <p:cNvPr id="4" name="Text Box 45">
            <a:extLst>
              <a:ext uri="{FF2B5EF4-FFF2-40B4-BE49-F238E27FC236}">
                <a16:creationId xmlns:a16="http://schemas.microsoft.com/office/drawing/2014/main" id="{4E3AE7F4-8427-B2FC-0B4D-B7271D9CA881}"/>
              </a:ext>
            </a:extLst>
          </p:cNvPr>
          <p:cNvSpPr txBox="1">
            <a:spLocks noChangeArrowheads="1"/>
          </p:cNvSpPr>
          <p:nvPr/>
        </p:nvSpPr>
        <p:spPr bwMode="auto">
          <a:xfrm>
            <a:off x="317145" y="2558376"/>
            <a:ext cx="212914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Adults (aged 20-74 yr) with stage IIIB/IV or recurrent nonsquamous NSCLC with </a:t>
            </a:r>
            <a:r>
              <a:rPr kumimoji="0" lang="en-US" altLang="en-US" sz="1400" b="0" i="1" u="none" strike="noStrike" kern="1200" cap="none" spc="0" normalizeH="0" baseline="0" noProof="0" dirty="0">
                <a:ln>
                  <a:noFill/>
                </a:ln>
                <a:solidFill>
                  <a:schemeClr val="bg1"/>
                </a:solidFill>
                <a:effectLst/>
                <a:uLnTx/>
                <a:uFillTx/>
                <a:latin typeface="Calibri" panose="020F0502020204030204" pitchFamily="34" charset="0"/>
                <a:ea typeface="+mn-ea"/>
                <a:cs typeface="+mn-cs"/>
              </a:rPr>
              <a:t>EGFR</a:t>
            </a: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 mutation (L858R or ex19del); </a:t>
            </a:r>
            <a:b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b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no prior systemic therapy; ECOG PS 0/1</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a:t>
            </a:r>
            <a:r>
              <a:rPr lang="en-US" altLang="en-US" sz="1400" b="0" dirty="0">
                <a:solidFill>
                  <a:srgbClr val="000000"/>
                </a:solidFill>
                <a:latin typeface="Calibri" panose="020F0502020204030204" pitchFamily="34" charset="0"/>
                <a:cs typeface="+mn-cs"/>
              </a:rPr>
              <a:t>501</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5" name="Rectangle 49">
            <a:extLst>
              <a:ext uri="{FF2B5EF4-FFF2-40B4-BE49-F238E27FC236}">
                <a16:creationId xmlns:a16="http://schemas.microsoft.com/office/drawing/2014/main" id="{283F55FD-C633-B058-651E-C3BFAA3BF22B}"/>
              </a:ext>
            </a:extLst>
          </p:cNvPr>
          <p:cNvSpPr>
            <a:spLocks noChangeArrowheads="1"/>
          </p:cNvSpPr>
          <p:nvPr/>
        </p:nvSpPr>
        <p:spPr bwMode="auto">
          <a:xfrm>
            <a:off x="2870036" y="2365864"/>
            <a:ext cx="7374877" cy="100584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cs typeface="+mn-cs"/>
              </a:rPr>
              <a:t>Gefitinib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mn-cs"/>
              </a:rPr>
              <a:t>250 mg PO OD (n = 153)</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b="0" dirty="0">
                <a:solidFill>
                  <a:srgbClr val="FFFFFF"/>
                </a:solidFill>
                <a:latin typeface="Calibri" panose="020F0502020204030204" pitchFamily="34" charset="0"/>
                <a:cs typeface="+mn-cs"/>
              </a:rPr>
              <a:t>or</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FFFFFF"/>
                </a:solidFill>
                <a:effectLst/>
                <a:uLnTx/>
                <a:uFillTx/>
                <a:latin typeface="Calibri" panose="020F0502020204030204" pitchFamily="34" charset="0"/>
                <a:cs typeface="+mn-cs"/>
              </a:rPr>
              <a:t>Osimertinib</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mn-cs"/>
              </a:rPr>
              <a:t> 80 mg PO OD (n = 97)</a:t>
            </a:r>
          </a:p>
        </p:txBody>
      </p:sp>
      <p:sp>
        <p:nvSpPr>
          <p:cNvPr id="6" name="Rectangle 50">
            <a:extLst>
              <a:ext uri="{FF2B5EF4-FFF2-40B4-BE49-F238E27FC236}">
                <a16:creationId xmlns:a16="http://schemas.microsoft.com/office/drawing/2014/main" id="{0251D25E-F314-5026-960E-1014F53B450C}"/>
              </a:ext>
            </a:extLst>
          </p:cNvPr>
          <p:cNvSpPr>
            <a:spLocks noChangeArrowheads="1"/>
          </p:cNvSpPr>
          <p:nvPr/>
        </p:nvSpPr>
        <p:spPr bwMode="auto">
          <a:xfrm>
            <a:off x="2870037" y="3683650"/>
            <a:ext cx="2828662" cy="100584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cs typeface="+mn-cs"/>
              </a:rPr>
              <a:t>Gefitinib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mn-cs"/>
              </a:rPr>
              <a:t>250 mg PO OD (n = 155)</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b="0" dirty="0">
                <a:solidFill>
                  <a:srgbClr val="FFFFFF"/>
                </a:solidFill>
                <a:latin typeface="Calibri" panose="020F0502020204030204" pitchFamily="34" charset="0"/>
                <a:cs typeface="+mn-cs"/>
              </a:rPr>
              <a:t>or</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FFFFFF"/>
                </a:solidFill>
                <a:effectLst/>
                <a:uLnTx/>
                <a:uFillTx/>
                <a:latin typeface="Calibri" panose="020F0502020204030204" pitchFamily="34" charset="0"/>
                <a:cs typeface="+mn-cs"/>
              </a:rPr>
              <a:t>Osimertinib</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mn-cs"/>
              </a:rPr>
              <a:t> 80 mg PO OD (n = 96)</a:t>
            </a:r>
          </a:p>
        </p:txBody>
      </p:sp>
      <p:sp>
        <p:nvSpPr>
          <p:cNvPr id="7" name="Line 54">
            <a:extLst>
              <a:ext uri="{FF2B5EF4-FFF2-40B4-BE49-F238E27FC236}">
                <a16:creationId xmlns:a16="http://schemas.microsoft.com/office/drawing/2014/main" id="{8AC5C0F4-F3DB-2B87-84FD-9AA5420406F4}"/>
              </a:ext>
            </a:extLst>
          </p:cNvPr>
          <p:cNvSpPr>
            <a:spLocks noChangeShapeType="1"/>
          </p:cNvSpPr>
          <p:nvPr/>
        </p:nvSpPr>
        <p:spPr bwMode="auto">
          <a:xfrm flipV="1">
            <a:off x="2446293" y="2969856"/>
            <a:ext cx="311150" cy="17383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8" name="Rectangle 50">
            <a:extLst>
              <a:ext uri="{FF2B5EF4-FFF2-40B4-BE49-F238E27FC236}">
                <a16:creationId xmlns:a16="http://schemas.microsoft.com/office/drawing/2014/main" id="{F797512B-895D-C5C6-2AB4-8FC5EE9F5633}"/>
              </a:ext>
            </a:extLst>
          </p:cNvPr>
          <p:cNvSpPr>
            <a:spLocks noChangeArrowheads="1"/>
          </p:cNvSpPr>
          <p:nvPr/>
        </p:nvSpPr>
        <p:spPr bwMode="auto">
          <a:xfrm>
            <a:off x="5915709" y="3683650"/>
            <a:ext cx="1977271" cy="100584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Cisplatin</a:t>
            </a:r>
            <a:r>
              <a:rPr lang="en-US" altLang="en-US" sz="1400" b="0" dirty="0">
                <a:solidFill>
                  <a:schemeClr val="tx1"/>
                </a:solidFill>
                <a:latin typeface="Calibri" panose="020F0502020204030204" pitchFamily="34" charset="0"/>
              </a:rPr>
              <a:t> 75 mg/m</a:t>
            </a:r>
            <a:r>
              <a:rPr lang="en-US" altLang="en-US" sz="1400" b="0" baseline="30000" dirty="0">
                <a:solidFill>
                  <a:schemeClr val="tx1"/>
                </a:solidFill>
                <a:latin typeface="Calibri" panose="020F0502020204030204" pitchFamily="34" charset="0"/>
              </a:rPr>
              <a:t>2</a:t>
            </a:r>
            <a:endParaRPr lang="en-US" altLang="en-US" sz="1400" b="1"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400" b="1" dirty="0">
                <a:solidFill>
                  <a:schemeClr val="tx1"/>
                </a:solidFill>
                <a:latin typeface="Calibri" panose="020F0502020204030204" pitchFamily="34" charset="0"/>
              </a:rPr>
              <a:t>Pemetrexed</a:t>
            </a:r>
            <a:r>
              <a:rPr lang="en-US" altLang="en-US" sz="1400" dirty="0">
                <a:solidFill>
                  <a:schemeClr val="tx1"/>
                </a:solidFill>
                <a:latin typeface="Calibri" panose="020F0502020204030204" pitchFamily="34" charset="0"/>
              </a:rPr>
              <a:t> </a:t>
            </a:r>
            <a:r>
              <a:rPr lang="en-US" altLang="en-US" sz="1400" b="0" dirty="0">
                <a:solidFill>
                  <a:schemeClr val="tx1"/>
                </a:solidFill>
                <a:latin typeface="Calibri" panose="020F0502020204030204" pitchFamily="34" charset="0"/>
              </a:rPr>
              <a:t>500 mg/m</a:t>
            </a:r>
            <a:r>
              <a:rPr lang="en-US" altLang="en-US" sz="1400" b="0" baseline="30000" dirty="0">
                <a:solidFill>
                  <a:schemeClr val="tx1"/>
                </a:solidFill>
                <a:latin typeface="Calibri" panose="020F0502020204030204" pitchFamily="34" charset="0"/>
              </a:rPr>
              <a:t>2</a:t>
            </a:r>
            <a:r>
              <a:rPr lang="en-US" altLang="en-US" sz="1400" b="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Q3W for 3 courses </a:t>
            </a:r>
          </a:p>
        </p:txBody>
      </p:sp>
      <p:sp>
        <p:nvSpPr>
          <p:cNvPr id="9" name="Rectangle 50">
            <a:extLst>
              <a:ext uri="{FF2B5EF4-FFF2-40B4-BE49-F238E27FC236}">
                <a16:creationId xmlns:a16="http://schemas.microsoft.com/office/drawing/2014/main" id="{C9223D15-BCE0-11B0-99BE-2BBB89A3E876}"/>
              </a:ext>
            </a:extLst>
          </p:cNvPr>
          <p:cNvSpPr>
            <a:spLocks noChangeArrowheads="1"/>
          </p:cNvSpPr>
          <p:nvPr/>
        </p:nvSpPr>
        <p:spPr bwMode="auto">
          <a:xfrm>
            <a:off x="8131213" y="3683650"/>
            <a:ext cx="2113701" cy="100584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mn-cs"/>
              </a:rPr>
              <a:t>Reinitiation of</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cs typeface="+mn-cs"/>
              </a:rPr>
              <a:t>Gefitinib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mn-cs"/>
              </a:rPr>
              <a:t>250 mg PO OD</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b="0" dirty="0">
                <a:solidFill>
                  <a:srgbClr val="FFFFFF"/>
                </a:solidFill>
                <a:latin typeface="Calibri" panose="020F0502020204030204" pitchFamily="34" charset="0"/>
                <a:cs typeface="+mn-cs"/>
              </a:rPr>
              <a:t>or</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FFFFFF"/>
                </a:solidFill>
                <a:effectLst/>
                <a:uLnTx/>
                <a:uFillTx/>
                <a:latin typeface="Calibri" panose="020F0502020204030204" pitchFamily="34" charset="0"/>
                <a:cs typeface="+mn-cs"/>
              </a:rPr>
              <a:t>Osimertinib</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mn-cs"/>
              </a:rPr>
              <a:t> 80 mg PO OD</a:t>
            </a:r>
          </a:p>
        </p:txBody>
      </p:sp>
      <p:sp>
        <p:nvSpPr>
          <p:cNvPr id="10" name="Line 54">
            <a:extLst>
              <a:ext uri="{FF2B5EF4-FFF2-40B4-BE49-F238E27FC236}">
                <a16:creationId xmlns:a16="http://schemas.microsoft.com/office/drawing/2014/main" id="{72ECED21-768E-B92F-62D1-21B34BCE0EC0}"/>
              </a:ext>
            </a:extLst>
          </p:cNvPr>
          <p:cNvSpPr>
            <a:spLocks noChangeShapeType="1"/>
          </p:cNvSpPr>
          <p:nvPr/>
        </p:nvSpPr>
        <p:spPr bwMode="auto">
          <a:xfrm>
            <a:off x="2446293" y="3788947"/>
            <a:ext cx="311150" cy="17383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 name="Line 52">
            <a:extLst>
              <a:ext uri="{FF2B5EF4-FFF2-40B4-BE49-F238E27FC236}">
                <a16:creationId xmlns:a16="http://schemas.microsoft.com/office/drawing/2014/main" id="{46C86F63-6920-2BF9-781A-876444FD38CA}"/>
              </a:ext>
            </a:extLst>
          </p:cNvPr>
          <p:cNvSpPr>
            <a:spLocks noChangeShapeType="1"/>
          </p:cNvSpPr>
          <p:nvPr/>
        </p:nvSpPr>
        <p:spPr bwMode="auto">
          <a:xfrm>
            <a:off x="7918725" y="4189491"/>
            <a:ext cx="212487"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2" name="Line 52">
            <a:extLst>
              <a:ext uri="{FF2B5EF4-FFF2-40B4-BE49-F238E27FC236}">
                <a16:creationId xmlns:a16="http://schemas.microsoft.com/office/drawing/2014/main" id="{7E960616-299E-CEA9-79C1-AE8EEA60CABE}"/>
              </a:ext>
            </a:extLst>
          </p:cNvPr>
          <p:cNvSpPr>
            <a:spLocks noChangeShapeType="1"/>
          </p:cNvSpPr>
          <p:nvPr/>
        </p:nvSpPr>
        <p:spPr bwMode="auto">
          <a:xfrm>
            <a:off x="5711172" y="4191386"/>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3" name="Text Box 30">
            <a:extLst>
              <a:ext uri="{FF2B5EF4-FFF2-40B4-BE49-F238E27FC236}">
                <a16:creationId xmlns:a16="http://schemas.microsoft.com/office/drawing/2014/main" id="{714D96B4-DCB2-7E0C-4918-AF48311EDA35}"/>
              </a:ext>
            </a:extLst>
          </p:cNvPr>
          <p:cNvSpPr txBox="1">
            <a:spLocks noChangeArrowheads="1"/>
          </p:cNvSpPr>
          <p:nvPr/>
        </p:nvSpPr>
        <p:spPr bwMode="auto">
          <a:xfrm>
            <a:off x="2816872" y="4661449"/>
            <a:ext cx="7489926"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*Gefitinib was replaced with osimertinib in October 2018 due to results of phase III FLAURA trial.</a:t>
            </a:r>
          </a:p>
        </p:txBody>
      </p:sp>
      <p:sp>
        <p:nvSpPr>
          <p:cNvPr id="14" name="TextBox 13">
            <a:extLst>
              <a:ext uri="{FF2B5EF4-FFF2-40B4-BE49-F238E27FC236}">
                <a16:creationId xmlns:a16="http://schemas.microsoft.com/office/drawing/2014/main" id="{C7845206-CE81-CFF3-F845-7582473B504F}"/>
              </a:ext>
            </a:extLst>
          </p:cNvPr>
          <p:cNvSpPr txBox="1"/>
          <p:nvPr/>
        </p:nvSpPr>
        <p:spPr bwMode="auto">
          <a:xfrm>
            <a:off x="10606308" y="2702824"/>
            <a:ext cx="15438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i="1" dirty="0">
                <a:solidFill>
                  <a:schemeClr val="bg1"/>
                </a:solidFill>
                <a:latin typeface="Calibri" panose="020F0502020204030204" pitchFamily="34" charset="0"/>
              </a:rPr>
              <a:t>Until PD</a:t>
            </a:r>
          </a:p>
        </p:txBody>
      </p:sp>
      <p:sp>
        <p:nvSpPr>
          <p:cNvPr id="15" name="Line 52">
            <a:extLst>
              <a:ext uri="{FF2B5EF4-FFF2-40B4-BE49-F238E27FC236}">
                <a16:creationId xmlns:a16="http://schemas.microsoft.com/office/drawing/2014/main" id="{06650492-EDE4-3105-E688-E68A0E01E921}"/>
              </a:ext>
            </a:extLst>
          </p:cNvPr>
          <p:cNvSpPr>
            <a:spLocks noChangeShapeType="1"/>
          </p:cNvSpPr>
          <p:nvPr/>
        </p:nvSpPr>
        <p:spPr bwMode="auto">
          <a:xfrm>
            <a:off x="10359963" y="2873169"/>
            <a:ext cx="49269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C00797FD-8B1E-EACD-BAD9-31DBAE07E85C}"/>
              </a:ext>
            </a:extLst>
          </p:cNvPr>
          <p:cNvSpPr txBox="1"/>
          <p:nvPr/>
        </p:nvSpPr>
        <p:spPr bwMode="auto">
          <a:xfrm>
            <a:off x="10606308" y="4036428"/>
            <a:ext cx="15438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i="1" dirty="0">
                <a:solidFill>
                  <a:schemeClr val="bg1"/>
                </a:solidFill>
                <a:latin typeface="Calibri" panose="020F0502020204030204" pitchFamily="34" charset="0"/>
              </a:rPr>
              <a:t>Until PD</a:t>
            </a:r>
          </a:p>
        </p:txBody>
      </p:sp>
      <p:sp>
        <p:nvSpPr>
          <p:cNvPr id="17" name="Line 52">
            <a:extLst>
              <a:ext uri="{FF2B5EF4-FFF2-40B4-BE49-F238E27FC236}">
                <a16:creationId xmlns:a16="http://schemas.microsoft.com/office/drawing/2014/main" id="{D9D6EF05-FB77-6C58-714E-908E25B22209}"/>
              </a:ext>
            </a:extLst>
          </p:cNvPr>
          <p:cNvSpPr>
            <a:spLocks noChangeShapeType="1"/>
          </p:cNvSpPr>
          <p:nvPr/>
        </p:nvSpPr>
        <p:spPr bwMode="auto">
          <a:xfrm>
            <a:off x="10359963" y="4189490"/>
            <a:ext cx="49269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 name="TextBox 17">
            <a:extLst>
              <a:ext uri="{FF2B5EF4-FFF2-40B4-BE49-F238E27FC236}">
                <a16:creationId xmlns:a16="http://schemas.microsoft.com/office/drawing/2014/main" id="{4BC0C1AC-C046-3DC4-5AF5-7A97962E1797}"/>
              </a:ext>
            </a:extLst>
          </p:cNvPr>
          <p:cNvSpPr txBox="1"/>
          <p:nvPr/>
        </p:nvSpPr>
        <p:spPr bwMode="auto">
          <a:xfrm>
            <a:off x="3965751" y="3429000"/>
            <a:ext cx="6270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D1-56</a:t>
            </a:r>
          </a:p>
        </p:txBody>
      </p:sp>
      <p:sp>
        <p:nvSpPr>
          <p:cNvPr id="19" name="TextBox 18">
            <a:extLst>
              <a:ext uri="{FF2B5EF4-FFF2-40B4-BE49-F238E27FC236}">
                <a16:creationId xmlns:a16="http://schemas.microsoft.com/office/drawing/2014/main" id="{07A70305-5100-1E45-C516-A14022347C16}"/>
              </a:ext>
            </a:extLst>
          </p:cNvPr>
          <p:cNvSpPr txBox="1"/>
          <p:nvPr/>
        </p:nvSpPr>
        <p:spPr bwMode="auto">
          <a:xfrm>
            <a:off x="8901766" y="3413582"/>
            <a:ext cx="5725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D134</a:t>
            </a:r>
          </a:p>
        </p:txBody>
      </p:sp>
      <p:sp>
        <p:nvSpPr>
          <p:cNvPr id="20" name="TextBox 19">
            <a:extLst>
              <a:ext uri="{FF2B5EF4-FFF2-40B4-BE49-F238E27FC236}">
                <a16:creationId xmlns:a16="http://schemas.microsoft.com/office/drawing/2014/main" id="{80F5403B-4AA8-EFC6-875B-C42320A2A83A}"/>
              </a:ext>
            </a:extLst>
          </p:cNvPr>
          <p:cNvSpPr txBox="1"/>
          <p:nvPr/>
        </p:nvSpPr>
        <p:spPr bwMode="auto">
          <a:xfrm>
            <a:off x="6361542" y="3413582"/>
            <a:ext cx="11112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D71, 92, 113</a:t>
            </a:r>
          </a:p>
        </p:txBody>
      </p:sp>
      <p:sp>
        <p:nvSpPr>
          <p:cNvPr id="21" name="Content Placeholder 2">
            <a:extLst>
              <a:ext uri="{FF2B5EF4-FFF2-40B4-BE49-F238E27FC236}">
                <a16:creationId xmlns:a16="http://schemas.microsoft.com/office/drawing/2014/main" id="{C34483A8-AFE7-A2AC-F5AA-7638E19CA96B}"/>
              </a:ext>
            </a:extLst>
          </p:cNvPr>
          <p:cNvSpPr txBox="1">
            <a:spLocks/>
          </p:cNvSpPr>
          <p:nvPr/>
        </p:nvSpPr>
        <p:spPr bwMode="auto">
          <a:xfrm>
            <a:off x="604675" y="5161574"/>
            <a:ext cx="10877529" cy="900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buClr>
                <a:srgbClr val="000000"/>
              </a:buClr>
            </a:pPr>
            <a:r>
              <a:rPr lang="en-US" sz="2000" kern="0" dirty="0">
                <a:solidFill>
                  <a:srgbClr val="000000"/>
                </a:solidFill>
              </a:rPr>
              <a:t>P</a:t>
            </a:r>
            <a:r>
              <a:rPr lang="en-US" sz="2000" b="1" kern="0" dirty="0">
                <a:solidFill>
                  <a:srgbClr val="000000"/>
                </a:solidFill>
              </a:rPr>
              <a:t>rimary endpoint: </a:t>
            </a:r>
            <a:r>
              <a:rPr lang="en-US" sz="2000" b="0" kern="0" dirty="0">
                <a:solidFill>
                  <a:srgbClr val="000000"/>
                </a:solidFill>
              </a:rPr>
              <a:t>OS</a:t>
            </a:r>
          </a:p>
          <a:p>
            <a:pPr>
              <a:buClr>
                <a:srgbClr val="000000"/>
              </a:buClr>
            </a:pPr>
            <a:r>
              <a:rPr lang="en-US" sz="2000" b="1" kern="0" dirty="0">
                <a:solidFill>
                  <a:srgbClr val="000000"/>
                </a:solidFill>
              </a:rPr>
              <a:t>Key </a:t>
            </a:r>
            <a:r>
              <a:rPr lang="en-US" sz="2000" kern="0" dirty="0">
                <a:solidFill>
                  <a:srgbClr val="000000"/>
                </a:solidFill>
              </a:rPr>
              <a:t>s</a:t>
            </a:r>
            <a:r>
              <a:rPr lang="en-US" sz="2000" b="1" kern="0" dirty="0">
                <a:solidFill>
                  <a:srgbClr val="000000"/>
                </a:solidFill>
              </a:rPr>
              <a:t>econdary endpoints: </a:t>
            </a:r>
            <a:r>
              <a:rPr lang="en-US" sz="2000" b="0" kern="0" dirty="0">
                <a:solidFill>
                  <a:srgbClr val="000000"/>
                </a:solidFill>
              </a:rPr>
              <a:t>PFS, ORR, safety, proportion of </a:t>
            </a:r>
            <a:r>
              <a:rPr lang="en-US" sz="2000" b="0" i="1" kern="0" dirty="0">
                <a:solidFill>
                  <a:srgbClr val="000000"/>
                </a:solidFill>
              </a:rPr>
              <a:t>EGFR</a:t>
            </a:r>
            <a:r>
              <a:rPr lang="en-US" sz="2000" b="0" kern="0" dirty="0">
                <a:solidFill>
                  <a:srgbClr val="000000"/>
                </a:solidFill>
              </a:rPr>
              <a:t> T790M positivity at PD</a:t>
            </a:r>
            <a:endParaRPr lang="en-US" sz="2000" kern="0" dirty="0">
              <a:solidFill>
                <a:srgbClr val="000000"/>
              </a:solidFill>
            </a:endParaRPr>
          </a:p>
        </p:txBody>
      </p:sp>
    </p:spTree>
    <p:extLst>
      <p:ext uri="{BB962C8B-B14F-4D97-AF65-F5344CB8AC3E}">
        <p14:creationId xmlns:p14="http://schemas.microsoft.com/office/powerpoint/2010/main" val="2770774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AGAIN</a:t>
            </a:r>
            <a:r>
              <a:rPr lang="en-US" altLang="en-US" sz="3600" b="0" dirty="0"/>
              <a:t> </a:t>
            </a:r>
            <a:r>
              <a:rPr lang="en-US" altLang="en-US" sz="3600" dirty="0"/>
              <a:t>(JCOG1404/WJOG8214L): </a:t>
            </a:r>
            <a:r>
              <a:rPr lang="en-US" dirty="0"/>
              <a:t>Patient Disposition</a:t>
            </a:r>
            <a:endParaRPr lang="en-US" altLang="en-US" dirty="0"/>
          </a:p>
        </p:txBody>
      </p:sp>
      <p:sp>
        <p:nvSpPr>
          <p:cNvPr id="2" name="Text Box 11">
            <a:extLst>
              <a:ext uri="{FF2B5EF4-FFF2-40B4-BE49-F238E27FC236}">
                <a16:creationId xmlns:a16="http://schemas.microsoft.com/office/drawing/2014/main" id="{E8A5EB17-A857-45A0-C2F7-A8DC76C3075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Kanda. ASCO 2023. Abstr LBA9009.</a:t>
            </a:r>
          </a:p>
        </p:txBody>
      </p:sp>
      <p:graphicFrame>
        <p:nvGraphicFramePr>
          <p:cNvPr id="10" name="Group 32">
            <a:extLst>
              <a:ext uri="{FF2B5EF4-FFF2-40B4-BE49-F238E27FC236}">
                <a16:creationId xmlns:a16="http://schemas.microsoft.com/office/drawing/2014/main" id="{DAF3DD3B-6FDC-92DD-7E14-609545CE87B6}"/>
              </a:ext>
            </a:extLst>
          </p:cNvPr>
          <p:cNvGraphicFramePr>
            <a:graphicFrameLocks noGrp="1"/>
          </p:cNvGraphicFramePr>
          <p:nvPr>
            <p:extLst>
              <p:ext uri="{D42A27DB-BD31-4B8C-83A1-F6EECF244321}">
                <p14:modId xmlns:p14="http://schemas.microsoft.com/office/powerpoint/2010/main" val="2357098247"/>
              </p:ext>
            </p:extLst>
          </p:nvPr>
        </p:nvGraphicFramePr>
        <p:xfrm>
          <a:off x="719137" y="1600200"/>
          <a:ext cx="10787064" cy="3505280"/>
        </p:xfrm>
        <a:graphic>
          <a:graphicData uri="http://schemas.openxmlformats.org/drawingml/2006/table">
            <a:tbl>
              <a:tblPr/>
              <a:tblGrid>
                <a:gridCol w="4907844">
                  <a:extLst>
                    <a:ext uri="{9D8B030D-6E8A-4147-A177-3AD203B41FA5}">
                      <a16:colId xmlns:a16="http://schemas.microsoft.com/office/drawing/2014/main" val="20000"/>
                    </a:ext>
                  </a:extLst>
                </a:gridCol>
                <a:gridCol w="2939610">
                  <a:extLst>
                    <a:ext uri="{9D8B030D-6E8A-4147-A177-3AD203B41FA5}">
                      <a16:colId xmlns:a16="http://schemas.microsoft.com/office/drawing/2014/main" val="20001"/>
                    </a:ext>
                  </a:extLst>
                </a:gridCol>
                <a:gridCol w="2939610">
                  <a:extLst>
                    <a:ext uri="{9D8B030D-6E8A-4147-A177-3AD203B41FA5}">
                      <a16:colId xmlns:a16="http://schemas.microsoft.com/office/drawing/2014/main" val="41848155"/>
                    </a:ext>
                  </a:extLst>
                </a:gridCol>
              </a:tblGrid>
              <a:tr h="55607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Disposition, 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EGFR-TKI</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EGFR-TKI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2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Randomized to receive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Gefitinib</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Osimertinib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3061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Ineligible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32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Received treatment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2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Outcome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Under study treatment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Discontinued treatment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13951939"/>
                  </a:ext>
                </a:extLst>
              </a:tr>
            </a:tbl>
          </a:graphicData>
        </a:graphic>
      </p:graphicFrame>
      <p:sp>
        <p:nvSpPr>
          <p:cNvPr id="11" name="Text Box 30">
            <a:extLst>
              <a:ext uri="{FF2B5EF4-FFF2-40B4-BE49-F238E27FC236}">
                <a16:creationId xmlns:a16="http://schemas.microsoft.com/office/drawing/2014/main" id="{E22813A9-DFDC-2E09-616B-7A951CBFE56A}"/>
              </a:ext>
            </a:extLst>
          </p:cNvPr>
          <p:cNvSpPr txBox="1">
            <a:spLocks noChangeArrowheads="1"/>
          </p:cNvSpPr>
          <p:nvPr/>
        </p:nvSpPr>
        <p:spPr bwMode="auto">
          <a:xfrm>
            <a:off x="609759" y="5133713"/>
            <a:ext cx="5376672"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a:t>
            </a:r>
            <a:r>
              <a:rPr lang="en-US" altLang="en-US" sz="1600" b="0" dirty="0">
                <a:solidFill>
                  <a:schemeClr val="bg1"/>
                </a:solidFill>
                <a:latin typeface="Calibri" panose="020F0502020204030204" pitchFamily="34" charset="0"/>
              </a:rPr>
              <a:t>n = 1 did not receive treatment.</a:t>
            </a:r>
          </a:p>
        </p:txBody>
      </p:sp>
    </p:spTree>
    <p:extLst>
      <p:ext uri="{BB962C8B-B14F-4D97-AF65-F5344CB8AC3E}">
        <p14:creationId xmlns:p14="http://schemas.microsoft.com/office/powerpoint/2010/main" val="1250242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AGAIN (JCOG1404/WJOG8214L): </a:t>
            </a:r>
            <a:br>
              <a:rPr lang="en-US" altLang="en-US" sz="3600" dirty="0"/>
            </a:br>
            <a:r>
              <a:rPr lang="en-US" dirty="0"/>
              <a:t>Baseline Characteristics</a:t>
            </a:r>
            <a:endParaRPr lang="en-US" altLang="en-US" dirty="0"/>
          </a:p>
        </p:txBody>
      </p:sp>
      <p:sp>
        <p:nvSpPr>
          <p:cNvPr id="2" name="Text Box 11">
            <a:extLst>
              <a:ext uri="{FF2B5EF4-FFF2-40B4-BE49-F238E27FC236}">
                <a16:creationId xmlns:a16="http://schemas.microsoft.com/office/drawing/2014/main" id="{E8A5EB17-A857-45A0-C2F7-A8DC76C3075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Kanda. ASCO 2023. Abstr LBA9009.</a:t>
            </a:r>
          </a:p>
        </p:txBody>
      </p:sp>
      <p:graphicFrame>
        <p:nvGraphicFramePr>
          <p:cNvPr id="4" name="Group 32">
            <a:extLst>
              <a:ext uri="{FF2B5EF4-FFF2-40B4-BE49-F238E27FC236}">
                <a16:creationId xmlns:a16="http://schemas.microsoft.com/office/drawing/2014/main" id="{3039D510-159D-4A73-37DD-861127CF1E42}"/>
              </a:ext>
            </a:extLst>
          </p:cNvPr>
          <p:cNvGraphicFramePr>
            <a:graphicFrameLocks noGrp="1"/>
          </p:cNvGraphicFramePr>
          <p:nvPr>
            <p:extLst>
              <p:ext uri="{D42A27DB-BD31-4B8C-83A1-F6EECF244321}">
                <p14:modId xmlns:p14="http://schemas.microsoft.com/office/powerpoint/2010/main" val="690741739"/>
              </p:ext>
            </p:extLst>
          </p:nvPr>
        </p:nvGraphicFramePr>
        <p:xfrm>
          <a:off x="710572" y="1470846"/>
          <a:ext cx="10771631" cy="4785488"/>
        </p:xfrm>
        <a:graphic>
          <a:graphicData uri="http://schemas.openxmlformats.org/drawingml/2006/table">
            <a:tbl>
              <a:tblPr/>
              <a:tblGrid>
                <a:gridCol w="3967295">
                  <a:extLst>
                    <a:ext uri="{9D8B030D-6E8A-4147-A177-3AD203B41FA5}">
                      <a16:colId xmlns:a16="http://schemas.microsoft.com/office/drawing/2014/main" val="20000"/>
                    </a:ext>
                  </a:extLst>
                </a:gridCol>
                <a:gridCol w="2268112">
                  <a:extLst>
                    <a:ext uri="{9D8B030D-6E8A-4147-A177-3AD203B41FA5}">
                      <a16:colId xmlns:a16="http://schemas.microsoft.com/office/drawing/2014/main" val="20001"/>
                    </a:ext>
                  </a:extLst>
                </a:gridCol>
                <a:gridCol w="2268112">
                  <a:extLst>
                    <a:ext uri="{9D8B030D-6E8A-4147-A177-3AD203B41FA5}">
                      <a16:colId xmlns:a16="http://schemas.microsoft.com/office/drawing/2014/main" val="41848155"/>
                    </a:ext>
                  </a:extLst>
                </a:gridCol>
                <a:gridCol w="2268112">
                  <a:extLst>
                    <a:ext uri="{9D8B030D-6E8A-4147-A177-3AD203B41FA5}">
                      <a16:colId xmlns:a16="http://schemas.microsoft.com/office/drawing/2014/main" val="971833774"/>
                    </a:ext>
                  </a:extLst>
                </a:gridCol>
              </a:tblGrid>
              <a:tr h="39832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EGFR-TKI</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EGFR-TKI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Total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983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(38-74)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(26-74)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5623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126 (50.4)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124 (49.6)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 (43.8)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141 (56.2)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236 (47.1)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265 (52.9)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3983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Sex</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149 (59.6)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147 (58.6)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296 (59.1)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5623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Clinical stage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IIIB/IV</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Recurrence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213 (85.2)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(14.8)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216 (86.1)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(13.9)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429 (85.6)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 (14.4)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5623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EGFR</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mutation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ex19del</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L858R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138 (55.2)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112 (44.8)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141 (56.2)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 (43.8)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279 (55.7)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222 (44.4)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79581398"/>
                  </a:ext>
                </a:extLst>
              </a:tr>
              <a:tr h="234316">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CNS metastasis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(29.6)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(27.1)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142 (28.3)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71488709"/>
                  </a:ext>
                </a:extLst>
              </a:tr>
              <a:tr h="562342">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EGFR TKI</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Gefitinib</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Osimertinib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153 (61.2)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 (38.8)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155 (61.8)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 (38.2)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308 (61.5)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193 (38.5)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604349277"/>
                  </a:ext>
                </a:extLst>
              </a:tr>
            </a:tbl>
          </a:graphicData>
        </a:graphic>
      </p:graphicFrame>
    </p:spTree>
    <p:extLst>
      <p:ext uri="{BB962C8B-B14F-4D97-AF65-F5344CB8AC3E}">
        <p14:creationId xmlns:p14="http://schemas.microsoft.com/office/powerpoint/2010/main" val="3469848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AGAIN (JCOG1404/WJOG8214L):</a:t>
            </a:r>
            <a:r>
              <a:rPr lang="en-US" dirty="0"/>
              <a:t> OS (Primary Endpoint)</a:t>
            </a:r>
            <a:endParaRPr lang="en-US" altLang="en-US" dirty="0"/>
          </a:p>
        </p:txBody>
      </p:sp>
      <p:sp>
        <p:nvSpPr>
          <p:cNvPr id="2" name="Text Box 11">
            <a:extLst>
              <a:ext uri="{FF2B5EF4-FFF2-40B4-BE49-F238E27FC236}">
                <a16:creationId xmlns:a16="http://schemas.microsoft.com/office/drawing/2014/main" id="{E515F362-1A08-DF42-889B-504A9DF9A25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Kanda. ASCO 2023. Abstr LBA9009.</a:t>
            </a:r>
          </a:p>
        </p:txBody>
      </p:sp>
      <p:graphicFrame>
        <p:nvGraphicFramePr>
          <p:cNvPr id="3" name="Group 3">
            <a:extLst>
              <a:ext uri="{FF2B5EF4-FFF2-40B4-BE49-F238E27FC236}">
                <a16:creationId xmlns:a16="http://schemas.microsoft.com/office/drawing/2014/main" id="{EBD6F3E6-59D3-CE39-3860-8DB9CA755EDF}"/>
              </a:ext>
            </a:extLst>
          </p:cNvPr>
          <p:cNvGraphicFramePr>
            <a:graphicFrameLocks/>
          </p:cNvGraphicFramePr>
          <p:nvPr>
            <p:extLst>
              <p:ext uri="{D42A27DB-BD31-4B8C-83A1-F6EECF244321}">
                <p14:modId xmlns:p14="http://schemas.microsoft.com/office/powerpoint/2010/main" val="2736251066"/>
              </p:ext>
            </p:extLst>
          </p:nvPr>
        </p:nvGraphicFramePr>
        <p:xfrm>
          <a:off x="522288" y="1610437"/>
          <a:ext cx="10735056" cy="1371648"/>
        </p:xfrm>
        <a:graphic>
          <a:graphicData uri="http://schemas.openxmlformats.org/drawingml/2006/table">
            <a:tbl>
              <a:tblPr/>
              <a:tblGrid>
                <a:gridCol w="3578352">
                  <a:extLst>
                    <a:ext uri="{9D8B030D-6E8A-4147-A177-3AD203B41FA5}">
                      <a16:colId xmlns:a16="http://schemas.microsoft.com/office/drawing/2014/main" val="20000"/>
                    </a:ext>
                  </a:extLst>
                </a:gridCol>
                <a:gridCol w="3578352">
                  <a:extLst>
                    <a:ext uri="{9D8B030D-6E8A-4147-A177-3AD203B41FA5}">
                      <a16:colId xmlns:a16="http://schemas.microsoft.com/office/drawing/2014/main" val="20001"/>
                    </a:ext>
                  </a:extLst>
                </a:gridCol>
                <a:gridCol w="3578352">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OS of Entire ITT Cohort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EGFR-TKI</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EGFR-TKI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48.0 (40.8-55.2)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48.0 (43.2-54.0)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0.985 (0.772-1.257;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.4496*)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4" name="Text Box 30">
            <a:extLst>
              <a:ext uri="{FF2B5EF4-FFF2-40B4-BE49-F238E27FC236}">
                <a16:creationId xmlns:a16="http://schemas.microsoft.com/office/drawing/2014/main" id="{0CF61A46-1EE5-1669-7094-7851895701A8}"/>
              </a:ext>
            </a:extLst>
          </p:cNvPr>
          <p:cNvSpPr txBox="1">
            <a:spLocks noChangeArrowheads="1"/>
          </p:cNvSpPr>
          <p:nvPr/>
        </p:nvSpPr>
        <p:spPr bwMode="auto">
          <a:xfrm>
            <a:off x="511162" y="2982085"/>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*1-sided log-rank </a:t>
            </a:r>
            <a:r>
              <a:rPr lang="en-US" altLang="en-US" sz="1400" b="0" i="1" dirty="0">
                <a:solidFill>
                  <a:schemeClr val="bg1"/>
                </a:solidFill>
                <a:latin typeface="Calibri" panose="020F0502020204030204" pitchFamily="34" charset="0"/>
              </a:rPr>
              <a:t>P </a:t>
            </a:r>
            <a:r>
              <a:rPr lang="en-US" altLang="en-US" sz="1400" b="0" dirty="0">
                <a:solidFill>
                  <a:schemeClr val="bg1"/>
                </a:solidFill>
                <a:latin typeface="Calibri" panose="020F0502020204030204" pitchFamily="34" charset="0"/>
              </a:rPr>
              <a:t>value stratified by drug, sex, </a:t>
            </a:r>
            <a:r>
              <a:rPr lang="en-US" altLang="en-US" sz="1400" b="0" i="1" dirty="0">
                <a:solidFill>
                  <a:schemeClr val="bg1"/>
                </a:solidFill>
                <a:latin typeface="Calibri" panose="020F0502020204030204" pitchFamily="34" charset="0"/>
              </a:rPr>
              <a:t>EGFR </a:t>
            </a:r>
            <a:r>
              <a:rPr lang="en-US" altLang="en-US" sz="1400" b="0" dirty="0">
                <a:solidFill>
                  <a:schemeClr val="bg1"/>
                </a:solidFill>
                <a:latin typeface="Calibri" panose="020F0502020204030204" pitchFamily="34" charset="0"/>
              </a:rPr>
              <a:t>mutation type.</a:t>
            </a:r>
          </a:p>
        </p:txBody>
      </p:sp>
      <p:sp>
        <p:nvSpPr>
          <p:cNvPr id="5" name="Text Box 30">
            <a:extLst>
              <a:ext uri="{FF2B5EF4-FFF2-40B4-BE49-F238E27FC236}">
                <a16:creationId xmlns:a16="http://schemas.microsoft.com/office/drawing/2014/main" id="{C67E6C18-0F2E-A8C3-97B8-467D7FCAA803}"/>
              </a:ext>
            </a:extLst>
          </p:cNvPr>
          <p:cNvSpPr txBox="1">
            <a:spLocks noChangeArrowheads="1"/>
          </p:cNvSpPr>
          <p:nvPr/>
        </p:nvSpPr>
        <p:spPr bwMode="auto">
          <a:xfrm>
            <a:off x="414339" y="5775316"/>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sz="1400" b="0" dirty="0">
                <a:solidFill>
                  <a:schemeClr val="bg1"/>
                </a:solidFill>
                <a:latin typeface="Calibri" panose="020F0502020204030204" pitchFamily="34" charset="0"/>
              </a:rPr>
              <a:t>*2-sided log-rank </a:t>
            </a: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value.</a:t>
            </a:r>
            <a:endParaRPr lang="en-US" altLang="en-US" sz="1400" dirty="0">
              <a:solidFill>
                <a:schemeClr val="bg1"/>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897A546E-A4D8-FDFC-5195-82A6CF1246AA}"/>
              </a:ext>
            </a:extLst>
          </p:cNvPr>
          <p:cNvGraphicFramePr>
            <a:graphicFrameLocks/>
          </p:cNvGraphicFramePr>
          <p:nvPr>
            <p:extLst>
              <p:ext uri="{D42A27DB-BD31-4B8C-83A1-F6EECF244321}">
                <p14:modId xmlns:p14="http://schemas.microsoft.com/office/powerpoint/2010/main" val="625553130"/>
              </p:ext>
            </p:extLst>
          </p:nvPr>
        </p:nvGraphicFramePr>
        <p:xfrm>
          <a:off x="522288" y="4251062"/>
          <a:ext cx="10735056" cy="1371648"/>
        </p:xfrm>
        <a:graphic>
          <a:graphicData uri="http://schemas.openxmlformats.org/drawingml/2006/table">
            <a:tbl>
              <a:tblPr/>
              <a:tblGrid>
                <a:gridCol w="3578352">
                  <a:extLst>
                    <a:ext uri="{9D8B030D-6E8A-4147-A177-3AD203B41FA5}">
                      <a16:colId xmlns:a16="http://schemas.microsoft.com/office/drawing/2014/main" val="20000"/>
                    </a:ext>
                  </a:extLst>
                </a:gridCol>
                <a:gridCol w="1789176">
                  <a:extLst>
                    <a:ext uri="{9D8B030D-6E8A-4147-A177-3AD203B41FA5}">
                      <a16:colId xmlns:a16="http://schemas.microsoft.com/office/drawing/2014/main" val="20001"/>
                    </a:ext>
                  </a:extLst>
                </a:gridCol>
                <a:gridCol w="1789176">
                  <a:extLst>
                    <a:ext uri="{9D8B030D-6E8A-4147-A177-3AD203B41FA5}">
                      <a16:colId xmlns:a16="http://schemas.microsoft.com/office/drawing/2014/main" val="4253231065"/>
                    </a:ext>
                  </a:extLst>
                </a:gridCol>
                <a:gridCol w="1789176">
                  <a:extLst>
                    <a:ext uri="{9D8B030D-6E8A-4147-A177-3AD203B41FA5}">
                      <a16:colId xmlns:a16="http://schemas.microsoft.com/office/drawing/2014/main" val="20002"/>
                    </a:ext>
                  </a:extLst>
                </a:gridCol>
                <a:gridCol w="1789176">
                  <a:extLst>
                    <a:ext uri="{9D8B030D-6E8A-4147-A177-3AD203B41FA5}">
                      <a16:colId xmlns:a16="http://schemas.microsoft.com/office/drawing/2014/main" val="2592330248"/>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OS by EGFR-TKI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Gefitinib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Gefitinib + CT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155)</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Osimertinib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97)</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Osimertinib + CT (n =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4249895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43.2 (37.2-51.6)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45.6 (40.8-51.6)</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 (40.8-NE)</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 (NE-NE)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4697241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0" baseline="0" dirty="0">
                          <a:solidFill>
                            <a:schemeClr val="bg1"/>
                          </a:solidFill>
                          <a:latin typeface="Calibri" panose="020F0502020204030204" pitchFamily="34" charset="0"/>
                        </a:rPr>
                        <a:t>1.016 (0.774-1.332; </a:t>
                      </a:r>
                      <a:r>
                        <a:rPr lang="en-US" sz="1800" b="0" i="1" baseline="0" dirty="0">
                          <a:solidFill>
                            <a:schemeClr val="bg1"/>
                          </a:solidFill>
                          <a:latin typeface="Calibri" panose="020F0502020204030204" pitchFamily="34" charset="0"/>
                        </a:rPr>
                        <a:t>P</a:t>
                      </a:r>
                      <a:r>
                        <a:rPr lang="en-US" sz="1800" b="0" baseline="0" dirty="0">
                          <a:solidFill>
                            <a:schemeClr val="bg1"/>
                          </a:solidFill>
                          <a:latin typeface="Calibri" panose="020F0502020204030204" pitchFamily="34" charset="0"/>
                        </a:rPr>
                        <a:t> = .9124*)</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0" baseline="0" dirty="0">
                          <a:solidFill>
                            <a:schemeClr val="bg1"/>
                          </a:solidFill>
                          <a:latin typeface="Calibri" panose="020F0502020204030204" pitchFamily="34" charset="0"/>
                        </a:rPr>
                        <a:t>0.835 (0.484-1.442; </a:t>
                      </a:r>
                      <a:r>
                        <a:rPr lang="en-US" sz="1800" b="0" i="1" baseline="0" dirty="0">
                          <a:solidFill>
                            <a:schemeClr val="bg1"/>
                          </a:solidFill>
                          <a:latin typeface="Calibri" panose="020F0502020204030204" pitchFamily="34" charset="0"/>
                        </a:rPr>
                        <a:t>P</a:t>
                      </a:r>
                      <a:r>
                        <a:rPr lang="en-US" sz="1800" b="0" baseline="0" dirty="0">
                          <a:solidFill>
                            <a:schemeClr val="bg1"/>
                          </a:solidFill>
                          <a:latin typeface="Calibri" panose="020F0502020204030204" pitchFamily="34" charset="0"/>
                        </a:rPr>
                        <a:t> = .5154*)</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21626132"/>
                  </a:ext>
                </a:extLst>
              </a:tr>
            </a:tbl>
          </a:graphicData>
        </a:graphic>
      </p:graphicFrame>
      <p:sp>
        <p:nvSpPr>
          <p:cNvPr id="7" name="TextBox 6">
            <a:extLst>
              <a:ext uri="{FF2B5EF4-FFF2-40B4-BE49-F238E27FC236}">
                <a16:creationId xmlns:a16="http://schemas.microsoft.com/office/drawing/2014/main" id="{230C486D-6405-4652-08B4-013AB8BAF780}"/>
              </a:ext>
            </a:extLst>
          </p:cNvPr>
          <p:cNvSpPr txBox="1"/>
          <p:nvPr/>
        </p:nvSpPr>
        <p:spPr bwMode="auto">
          <a:xfrm>
            <a:off x="511162" y="3407843"/>
            <a:ext cx="81457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Subgroup analysis showed no benefit with inserted chemotherapy in any pt group</a:t>
            </a:r>
          </a:p>
        </p:txBody>
      </p:sp>
    </p:spTree>
    <p:extLst>
      <p:ext uri="{BB962C8B-B14F-4D97-AF65-F5344CB8AC3E}">
        <p14:creationId xmlns:p14="http://schemas.microsoft.com/office/powerpoint/2010/main" val="1066298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AGAIN (JCOG1404/WJOG8214L):</a:t>
            </a:r>
            <a:r>
              <a:rPr lang="en-US" dirty="0"/>
              <a:t> PFS and ORR</a:t>
            </a:r>
            <a:endParaRPr lang="en-US" altLang="en-US" dirty="0"/>
          </a:p>
        </p:txBody>
      </p:sp>
      <p:sp>
        <p:nvSpPr>
          <p:cNvPr id="2" name="Text Box 11">
            <a:extLst>
              <a:ext uri="{FF2B5EF4-FFF2-40B4-BE49-F238E27FC236}">
                <a16:creationId xmlns:a16="http://schemas.microsoft.com/office/drawing/2014/main" id="{E515F362-1A08-DF42-889B-504A9DF9A25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Kanda. ASCO 2023. Abstr LBA9009.</a:t>
            </a:r>
          </a:p>
        </p:txBody>
      </p:sp>
      <p:graphicFrame>
        <p:nvGraphicFramePr>
          <p:cNvPr id="3" name="Group 3">
            <a:extLst>
              <a:ext uri="{FF2B5EF4-FFF2-40B4-BE49-F238E27FC236}">
                <a16:creationId xmlns:a16="http://schemas.microsoft.com/office/drawing/2014/main" id="{EBD6F3E6-59D3-CE39-3860-8DB9CA755EDF}"/>
              </a:ext>
            </a:extLst>
          </p:cNvPr>
          <p:cNvGraphicFramePr>
            <a:graphicFrameLocks/>
          </p:cNvGraphicFramePr>
          <p:nvPr>
            <p:extLst>
              <p:ext uri="{D42A27DB-BD31-4B8C-83A1-F6EECF244321}">
                <p14:modId xmlns:p14="http://schemas.microsoft.com/office/powerpoint/2010/main" val="2034667187"/>
              </p:ext>
            </p:extLst>
          </p:nvPr>
        </p:nvGraphicFramePr>
        <p:xfrm>
          <a:off x="522288" y="1610437"/>
          <a:ext cx="10735056" cy="1737424"/>
        </p:xfrm>
        <a:graphic>
          <a:graphicData uri="http://schemas.openxmlformats.org/drawingml/2006/table">
            <a:tbl>
              <a:tblPr/>
              <a:tblGrid>
                <a:gridCol w="3578352">
                  <a:extLst>
                    <a:ext uri="{9D8B030D-6E8A-4147-A177-3AD203B41FA5}">
                      <a16:colId xmlns:a16="http://schemas.microsoft.com/office/drawing/2014/main" val="20000"/>
                    </a:ext>
                  </a:extLst>
                </a:gridCol>
                <a:gridCol w="3578352">
                  <a:extLst>
                    <a:ext uri="{9D8B030D-6E8A-4147-A177-3AD203B41FA5}">
                      <a16:colId xmlns:a16="http://schemas.microsoft.com/office/drawing/2014/main" val="20001"/>
                    </a:ext>
                  </a:extLst>
                </a:gridCol>
                <a:gridCol w="3578352">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PFS of Entire Cohort ITT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EGFR-TKI</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EGFR-TKI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12.0 (10.8-14.4)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18.0 (15.6-20.4)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0.762 (0.628-0.925;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.0058*)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78.0 (72.0-83.3)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71.6 (65.3-77.3)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4976994"/>
                  </a:ext>
                </a:extLst>
              </a:tr>
            </a:tbl>
          </a:graphicData>
        </a:graphic>
      </p:graphicFrame>
      <p:sp>
        <p:nvSpPr>
          <p:cNvPr id="4" name="Text Box 30">
            <a:extLst>
              <a:ext uri="{FF2B5EF4-FFF2-40B4-BE49-F238E27FC236}">
                <a16:creationId xmlns:a16="http://schemas.microsoft.com/office/drawing/2014/main" id="{0CF61A46-1EE5-1669-7094-7851895701A8}"/>
              </a:ext>
            </a:extLst>
          </p:cNvPr>
          <p:cNvSpPr txBox="1">
            <a:spLocks noChangeArrowheads="1"/>
          </p:cNvSpPr>
          <p:nvPr/>
        </p:nvSpPr>
        <p:spPr bwMode="auto">
          <a:xfrm>
            <a:off x="511162" y="3367097"/>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2-sided log-rank </a:t>
            </a: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value.</a:t>
            </a:r>
            <a:endParaRPr lang="en-US" altLang="en-US" sz="1400" b="0" dirty="0">
              <a:solidFill>
                <a:schemeClr val="bg1"/>
              </a:solidFill>
              <a:latin typeface="Calibri" panose="020F0502020204030204" pitchFamily="34" charset="0"/>
            </a:endParaRPr>
          </a:p>
        </p:txBody>
      </p:sp>
      <p:sp>
        <p:nvSpPr>
          <p:cNvPr id="5" name="Text Box 30">
            <a:extLst>
              <a:ext uri="{FF2B5EF4-FFF2-40B4-BE49-F238E27FC236}">
                <a16:creationId xmlns:a16="http://schemas.microsoft.com/office/drawing/2014/main" id="{C67E6C18-0F2E-A8C3-97B8-467D7FCAA803}"/>
              </a:ext>
            </a:extLst>
          </p:cNvPr>
          <p:cNvSpPr txBox="1">
            <a:spLocks noChangeArrowheads="1"/>
          </p:cNvSpPr>
          <p:nvPr/>
        </p:nvSpPr>
        <p:spPr bwMode="auto">
          <a:xfrm>
            <a:off x="414339" y="5754980"/>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sz="1400" b="0" dirty="0">
                <a:solidFill>
                  <a:schemeClr val="bg1"/>
                </a:solidFill>
                <a:latin typeface="Calibri" panose="020F0502020204030204" pitchFamily="34" charset="0"/>
              </a:rPr>
              <a:t>*2-sided log-rank </a:t>
            </a: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value.</a:t>
            </a:r>
            <a:endParaRPr lang="en-US" altLang="en-US" sz="1400" dirty="0">
              <a:solidFill>
                <a:schemeClr val="bg1"/>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897A546E-A4D8-FDFC-5195-82A6CF1246AA}"/>
              </a:ext>
            </a:extLst>
          </p:cNvPr>
          <p:cNvGraphicFramePr>
            <a:graphicFrameLocks/>
          </p:cNvGraphicFramePr>
          <p:nvPr>
            <p:extLst>
              <p:ext uri="{D42A27DB-BD31-4B8C-83A1-F6EECF244321}">
                <p14:modId xmlns:p14="http://schemas.microsoft.com/office/powerpoint/2010/main" val="3479974851"/>
              </p:ext>
            </p:extLst>
          </p:nvPr>
        </p:nvGraphicFramePr>
        <p:xfrm>
          <a:off x="522288" y="4326318"/>
          <a:ext cx="10735056" cy="1371648"/>
        </p:xfrm>
        <a:graphic>
          <a:graphicData uri="http://schemas.openxmlformats.org/drawingml/2006/table">
            <a:tbl>
              <a:tblPr/>
              <a:tblGrid>
                <a:gridCol w="3578352">
                  <a:extLst>
                    <a:ext uri="{9D8B030D-6E8A-4147-A177-3AD203B41FA5}">
                      <a16:colId xmlns:a16="http://schemas.microsoft.com/office/drawing/2014/main" val="20000"/>
                    </a:ext>
                  </a:extLst>
                </a:gridCol>
                <a:gridCol w="1789176">
                  <a:extLst>
                    <a:ext uri="{9D8B030D-6E8A-4147-A177-3AD203B41FA5}">
                      <a16:colId xmlns:a16="http://schemas.microsoft.com/office/drawing/2014/main" val="20001"/>
                    </a:ext>
                  </a:extLst>
                </a:gridCol>
                <a:gridCol w="1789176">
                  <a:extLst>
                    <a:ext uri="{9D8B030D-6E8A-4147-A177-3AD203B41FA5}">
                      <a16:colId xmlns:a16="http://schemas.microsoft.com/office/drawing/2014/main" val="4253231065"/>
                    </a:ext>
                  </a:extLst>
                </a:gridCol>
                <a:gridCol w="1789176">
                  <a:extLst>
                    <a:ext uri="{9D8B030D-6E8A-4147-A177-3AD203B41FA5}">
                      <a16:colId xmlns:a16="http://schemas.microsoft.com/office/drawing/2014/main" val="20002"/>
                    </a:ext>
                  </a:extLst>
                </a:gridCol>
                <a:gridCol w="1789176">
                  <a:extLst>
                    <a:ext uri="{9D8B030D-6E8A-4147-A177-3AD203B41FA5}">
                      <a16:colId xmlns:a16="http://schemas.microsoft.com/office/drawing/2014/main" val="2592330248"/>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PFS by EGFR-TKI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Gefitinib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Gefitinib + CT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Osimertinib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Osimertinib + CT (n =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4249895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9.6 (9.6-12.0)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14.4 (12.0-18.0)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20.4 (14.4-28.8)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25.2 (18.0-34.8)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4697241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0" baseline="0" dirty="0">
                          <a:solidFill>
                            <a:schemeClr val="bg1"/>
                          </a:solidFill>
                          <a:latin typeface="Calibri" panose="020F0502020204030204" pitchFamily="34" charset="0"/>
                        </a:rPr>
                        <a:t>0.687 (0.544-0.867; </a:t>
                      </a:r>
                      <a:r>
                        <a:rPr lang="en-US" sz="1800" b="0" i="1" baseline="0" dirty="0">
                          <a:solidFill>
                            <a:schemeClr val="bg1"/>
                          </a:solidFill>
                          <a:latin typeface="Calibri" panose="020F0502020204030204" pitchFamily="34" charset="0"/>
                        </a:rPr>
                        <a:t>P</a:t>
                      </a:r>
                      <a:r>
                        <a:rPr lang="en-US" sz="1800" b="0" baseline="0" dirty="0">
                          <a:solidFill>
                            <a:schemeClr val="bg1"/>
                          </a:solidFill>
                          <a:latin typeface="Calibri" panose="020F0502020204030204" pitchFamily="34" charset="0"/>
                        </a:rPr>
                        <a:t> = .0015*)</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0" baseline="0" dirty="0">
                          <a:solidFill>
                            <a:schemeClr val="bg1"/>
                          </a:solidFill>
                          <a:latin typeface="Calibri" panose="020F0502020204030204" pitchFamily="34" charset="0"/>
                        </a:rPr>
                        <a:t>0.812 (0.572-1.155; </a:t>
                      </a:r>
                      <a:r>
                        <a:rPr lang="en-US" sz="1800" b="0" i="1" baseline="0" dirty="0">
                          <a:solidFill>
                            <a:schemeClr val="bg1"/>
                          </a:solidFill>
                          <a:latin typeface="Calibri" panose="020F0502020204030204" pitchFamily="34" charset="0"/>
                        </a:rPr>
                        <a:t>P</a:t>
                      </a:r>
                      <a:r>
                        <a:rPr lang="en-US" sz="1800" b="0" baseline="0" dirty="0">
                          <a:solidFill>
                            <a:schemeClr val="bg1"/>
                          </a:solidFill>
                          <a:latin typeface="Calibri" panose="020F0502020204030204" pitchFamily="34" charset="0"/>
                        </a:rPr>
                        <a:t> = .2475*)</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21626132"/>
                  </a:ext>
                </a:extLst>
              </a:tr>
            </a:tbl>
          </a:graphicData>
        </a:graphic>
      </p:graphicFrame>
      <p:sp>
        <p:nvSpPr>
          <p:cNvPr id="7" name="TextBox 6">
            <a:extLst>
              <a:ext uri="{FF2B5EF4-FFF2-40B4-BE49-F238E27FC236}">
                <a16:creationId xmlns:a16="http://schemas.microsoft.com/office/drawing/2014/main" id="{07487C3F-B667-F539-BC2E-67DDDC899850}"/>
              </a:ext>
            </a:extLst>
          </p:cNvPr>
          <p:cNvSpPr txBox="1"/>
          <p:nvPr/>
        </p:nvSpPr>
        <p:spPr bwMode="auto">
          <a:xfrm>
            <a:off x="414339" y="3729323"/>
            <a:ext cx="94351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Subgroup analysis suggested a trend for improved PFS with inserted chemotherapy in all groups</a:t>
            </a:r>
          </a:p>
        </p:txBody>
      </p:sp>
    </p:spTree>
    <p:extLst>
      <p:ext uri="{BB962C8B-B14F-4D97-AF65-F5344CB8AC3E}">
        <p14:creationId xmlns:p14="http://schemas.microsoft.com/office/powerpoint/2010/main" val="1077396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AGAIN (JCOG1404/WJOG8214L): </a:t>
            </a:r>
            <a:r>
              <a:rPr lang="en-US" dirty="0"/>
              <a:t>Safety</a:t>
            </a:r>
            <a:endParaRPr lang="en-US" altLang="en-US" dirty="0"/>
          </a:p>
        </p:txBody>
      </p:sp>
      <p:graphicFrame>
        <p:nvGraphicFramePr>
          <p:cNvPr id="2" name="Group 32">
            <a:extLst>
              <a:ext uri="{FF2B5EF4-FFF2-40B4-BE49-F238E27FC236}">
                <a16:creationId xmlns:a16="http://schemas.microsoft.com/office/drawing/2014/main" id="{5BBB26B4-69B2-C7F8-CAA9-8AA4913799EA}"/>
              </a:ext>
            </a:extLst>
          </p:cNvPr>
          <p:cNvGraphicFramePr>
            <a:graphicFrameLocks noGrp="1"/>
          </p:cNvGraphicFramePr>
          <p:nvPr>
            <p:extLst>
              <p:ext uri="{D42A27DB-BD31-4B8C-83A1-F6EECF244321}">
                <p14:modId xmlns:p14="http://schemas.microsoft.com/office/powerpoint/2010/main" val="1454278655"/>
              </p:ext>
            </p:extLst>
          </p:nvPr>
        </p:nvGraphicFramePr>
        <p:xfrm>
          <a:off x="609759" y="1169513"/>
          <a:ext cx="10771631" cy="5090416"/>
        </p:xfrm>
        <a:graphic>
          <a:graphicData uri="http://schemas.openxmlformats.org/drawingml/2006/table">
            <a:tbl>
              <a:tblPr/>
              <a:tblGrid>
                <a:gridCol w="2472874">
                  <a:extLst>
                    <a:ext uri="{9D8B030D-6E8A-4147-A177-3AD203B41FA5}">
                      <a16:colId xmlns:a16="http://schemas.microsoft.com/office/drawing/2014/main" val="20000"/>
                    </a:ext>
                  </a:extLst>
                </a:gridCol>
                <a:gridCol w="1142845">
                  <a:extLst>
                    <a:ext uri="{9D8B030D-6E8A-4147-A177-3AD203B41FA5}">
                      <a16:colId xmlns:a16="http://schemas.microsoft.com/office/drawing/2014/main" val="2031363062"/>
                    </a:ext>
                  </a:extLst>
                </a:gridCol>
                <a:gridCol w="918699">
                  <a:extLst>
                    <a:ext uri="{9D8B030D-6E8A-4147-A177-3AD203B41FA5}">
                      <a16:colId xmlns:a16="http://schemas.microsoft.com/office/drawing/2014/main" val="1189672457"/>
                    </a:ext>
                  </a:extLst>
                </a:gridCol>
                <a:gridCol w="1079815">
                  <a:extLst>
                    <a:ext uri="{9D8B030D-6E8A-4147-A177-3AD203B41FA5}">
                      <a16:colId xmlns:a16="http://schemas.microsoft.com/office/drawing/2014/main" val="3913186983"/>
                    </a:ext>
                  </a:extLst>
                </a:gridCol>
                <a:gridCol w="1079815">
                  <a:extLst>
                    <a:ext uri="{9D8B030D-6E8A-4147-A177-3AD203B41FA5}">
                      <a16:colId xmlns:a16="http://schemas.microsoft.com/office/drawing/2014/main" val="3806644659"/>
                    </a:ext>
                  </a:extLst>
                </a:gridCol>
                <a:gridCol w="1079815">
                  <a:extLst>
                    <a:ext uri="{9D8B030D-6E8A-4147-A177-3AD203B41FA5}">
                      <a16:colId xmlns:a16="http://schemas.microsoft.com/office/drawing/2014/main" val="20001"/>
                    </a:ext>
                  </a:extLst>
                </a:gridCol>
                <a:gridCol w="999256">
                  <a:extLst>
                    <a:ext uri="{9D8B030D-6E8A-4147-A177-3AD203B41FA5}">
                      <a16:colId xmlns:a16="http://schemas.microsoft.com/office/drawing/2014/main" val="3357165021"/>
                    </a:ext>
                  </a:extLst>
                </a:gridCol>
                <a:gridCol w="999256">
                  <a:extLst>
                    <a:ext uri="{9D8B030D-6E8A-4147-A177-3AD203B41FA5}">
                      <a16:colId xmlns:a16="http://schemas.microsoft.com/office/drawing/2014/main" val="3946165486"/>
                    </a:ext>
                  </a:extLst>
                </a:gridCol>
                <a:gridCol w="999256">
                  <a:extLst>
                    <a:ext uri="{9D8B030D-6E8A-4147-A177-3AD203B41FA5}">
                      <a16:colId xmlns:a16="http://schemas.microsoft.com/office/drawing/2014/main" val="3756899945"/>
                    </a:ext>
                  </a:extLst>
                </a:gridCol>
              </a:tblGrid>
              <a:tr h="502636">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AEs in EGFR-TKI Cohort,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Gefitinib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Gefitinib + CT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155)</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3"/>
                    </a:solid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Osimertinib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97)</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Osimertinib + CT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95675">
                <a:tc vMerge="1">
                  <a:txBody>
                    <a:bodyPr/>
                    <a:lstStyle/>
                    <a:p>
                      <a:endParaRPr lang="en-US"/>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200570871"/>
                  </a:ext>
                </a:extLst>
              </a:tr>
              <a:tr h="29567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neutrophils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11.3</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36.8</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70.2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665000617"/>
                  </a:ext>
                </a:extLst>
              </a:tr>
              <a:tr h="29567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platelets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0.7</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49.5</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71.3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994456470"/>
                  </a:ext>
                </a:extLst>
              </a:tr>
              <a:tr h="29567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AST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15.2</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43.2</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957488118"/>
                  </a:ext>
                </a:extLst>
              </a:tr>
              <a:tr h="29567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ALT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27.8</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44.2</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72.3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821636113"/>
                  </a:ext>
                </a:extLst>
              </a:tr>
              <a:tr h="29567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creatinine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35.8</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848512060"/>
                  </a:ext>
                </a:extLst>
              </a:tr>
              <a:tr h="29567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2.6</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9.5</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05276963"/>
                  </a:ext>
                </a:extLst>
              </a:tr>
              <a:tr h="29567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Anorexia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9.5</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725151345"/>
                  </a:ext>
                </a:extLst>
              </a:tr>
              <a:tr h="29567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0.7</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52.6</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718940193"/>
                  </a:ext>
                </a:extLst>
              </a:tr>
              <a:tr h="29567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 acneiform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58.9</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499883867"/>
                  </a:ext>
                </a:extLst>
              </a:tr>
              <a:tr h="29567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Paronychia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0.7</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44.2</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510092628"/>
                  </a:ext>
                </a:extLst>
              </a:tr>
              <a:tr h="2956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Prolonged ECG QTc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6.3</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613762938"/>
                  </a:ext>
                </a:extLst>
              </a:tr>
              <a:tr h="2956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0.7</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10.5</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6614808"/>
                  </a:ext>
                </a:extLst>
              </a:tr>
              <a:tr h="2956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AEs leading to d/c,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rgbClr val="FF0000"/>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8.4</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rgbClr val="FF0000"/>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11.3</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rgbClr val="FF0000"/>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rgbClr val="FF0000"/>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532350582"/>
                  </a:ext>
                </a:extLst>
              </a:tr>
              <a:tr h="2956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Treatment-related deaths,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46501194"/>
                  </a:ext>
                </a:extLst>
              </a:tr>
            </a:tbl>
          </a:graphicData>
        </a:graphic>
      </p:graphicFrame>
      <p:sp>
        <p:nvSpPr>
          <p:cNvPr id="4" name="Text Box 11">
            <a:extLst>
              <a:ext uri="{FF2B5EF4-FFF2-40B4-BE49-F238E27FC236}">
                <a16:creationId xmlns:a16="http://schemas.microsoft.com/office/drawing/2014/main" id="{3D189461-F309-47FA-92CF-3694FF803FC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Kanda. ASCO 2023. Abstr LBA9009.</a:t>
            </a:r>
          </a:p>
        </p:txBody>
      </p:sp>
    </p:spTree>
    <p:extLst>
      <p:ext uri="{BB962C8B-B14F-4D97-AF65-F5344CB8AC3E}">
        <p14:creationId xmlns:p14="http://schemas.microsoft.com/office/powerpoint/2010/main" val="2768581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AGAIN (JCOG1404/WJOG8214L): </a:t>
            </a:r>
            <a:br>
              <a:rPr lang="en-US" altLang="en-US" sz="3600" dirty="0"/>
            </a:br>
            <a:r>
              <a:rPr lang="en-US" altLang="en-US" sz="3600" dirty="0"/>
              <a:t>Investigators’ </a:t>
            </a:r>
            <a:r>
              <a:rPr lang="en-US" dirty="0"/>
              <a:t>Conclusions </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dirty="0"/>
              <a:t>In this</a:t>
            </a:r>
            <a:r>
              <a:rPr lang="en-US" altLang="en-US" sz="2800" dirty="0"/>
              <a:t> interim analysis of the phase III AGAIN (JCOG1404/WJOG8214L) trial, insertion of platinum-doublet CT after initial response to EGFR-TKI therapy resulted in:</a:t>
            </a:r>
          </a:p>
          <a:p>
            <a:pPr lvl="1"/>
            <a:r>
              <a:rPr lang="en-US" altLang="en-US" dirty="0"/>
              <a:t>Improved PFS (18 mo vs 12 mo; </a:t>
            </a:r>
            <a:r>
              <a:rPr kumimoji="0" lang="en-US" b="0" i="1" u="none" strike="noStrike" cap="none" normalizeH="0" baseline="0" dirty="0">
                <a:ln>
                  <a:noFill/>
                </a:ln>
                <a:solidFill>
                  <a:schemeClr val="bg2">
                    <a:lumMod val="10000"/>
                  </a:schemeClr>
                </a:solidFill>
                <a:effectLst/>
                <a:latin typeface="Calibri" panose="020F0502020204030204" pitchFamily="34" charset="0"/>
              </a:rPr>
              <a:t>P </a:t>
            </a:r>
            <a:r>
              <a:rPr kumimoji="0" lang="en-US" b="0" i="0" u="none" strike="noStrike" cap="none" normalizeH="0" baseline="0" dirty="0">
                <a:ln>
                  <a:noFill/>
                </a:ln>
                <a:solidFill>
                  <a:schemeClr val="bg2">
                    <a:lumMod val="10000"/>
                  </a:schemeClr>
                </a:solidFill>
                <a:effectLst/>
                <a:latin typeface="Calibri" panose="020F0502020204030204" pitchFamily="34" charset="0"/>
              </a:rPr>
              <a:t>= .0058)</a:t>
            </a:r>
            <a:r>
              <a:rPr lang="en-US" altLang="en-US" dirty="0"/>
              <a:t> compared with EGFR-TKI monotherapy</a:t>
            </a:r>
          </a:p>
          <a:p>
            <a:pPr lvl="1"/>
            <a:r>
              <a:rPr lang="en-US" altLang="en-US" dirty="0"/>
              <a:t>No improvement in OS (48 mo vs 48 mo; </a:t>
            </a:r>
            <a:r>
              <a:rPr kumimoji="0" lang="en-US" b="0" i="1" u="none" strike="noStrike" cap="none" normalizeH="0" baseline="0" dirty="0">
                <a:ln>
                  <a:noFill/>
                </a:ln>
                <a:solidFill>
                  <a:schemeClr val="bg2">
                    <a:lumMod val="10000"/>
                  </a:schemeClr>
                </a:solidFill>
                <a:effectLst/>
                <a:latin typeface="Calibri" panose="020F0502020204030204" pitchFamily="34" charset="0"/>
              </a:rPr>
              <a:t>P </a:t>
            </a:r>
            <a:r>
              <a:rPr kumimoji="0" lang="en-US" b="0" i="0" u="none" strike="noStrike" cap="none" normalizeH="0" baseline="0" dirty="0">
                <a:ln>
                  <a:noFill/>
                </a:ln>
                <a:solidFill>
                  <a:schemeClr val="bg2">
                    <a:lumMod val="10000"/>
                  </a:schemeClr>
                </a:solidFill>
                <a:effectLst/>
                <a:latin typeface="Calibri" panose="020F0502020204030204" pitchFamily="34" charset="0"/>
              </a:rPr>
              <a:t>= .4496)</a:t>
            </a:r>
            <a:r>
              <a:rPr lang="en-US" altLang="en-US" dirty="0"/>
              <a:t> compared with </a:t>
            </a:r>
            <a:br>
              <a:rPr lang="en-US" altLang="en-US" dirty="0"/>
            </a:br>
            <a:r>
              <a:rPr lang="en-US" altLang="en-US" dirty="0"/>
              <a:t>EGFR-TKI monotherapy</a:t>
            </a:r>
            <a:endParaRPr kumimoji="0" lang="en-US" b="0" i="0" u="none" strike="noStrike" cap="none" normalizeH="0" baseline="0" dirty="0">
              <a:ln>
                <a:noFill/>
              </a:ln>
              <a:solidFill>
                <a:schemeClr val="bg2">
                  <a:lumMod val="10000"/>
                </a:schemeClr>
              </a:solidFill>
              <a:effectLst/>
              <a:latin typeface="Calibri" panose="020F0502020204030204" pitchFamily="34" charset="0"/>
            </a:endParaRPr>
          </a:p>
          <a:p>
            <a:r>
              <a:rPr lang="en-US" altLang="en-US" dirty="0">
                <a:solidFill>
                  <a:schemeClr val="bg2">
                    <a:lumMod val="10000"/>
                  </a:schemeClr>
                </a:solidFill>
              </a:rPr>
              <a:t>Investigators plan to research mechanisms of acquired resistance using tissue and liquid samples collected in this study</a:t>
            </a:r>
            <a:endParaRPr lang="en-US" altLang="en-US" dirty="0"/>
          </a:p>
        </p:txBody>
      </p:sp>
      <p:sp>
        <p:nvSpPr>
          <p:cNvPr id="2" name="Text Box 11">
            <a:extLst>
              <a:ext uri="{FF2B5EF4-FFF2-40B4-BE49-F238E27FC236}">
                <a16:creationId xmlns:a16="http://schemas.microsoft.com/office/drawing/2014/main" id="{7EB28369-567B-92C0-1A00-F96394E4959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Kanda. ASCO 2023. Abstr LBA9009.</a:t>
            </a:r>
          </a:p>
        </p:txBody>
      </p:sp>
    </p:spTree>
    <p:extLst>
      <p:ext uri="{BB962C8B-B14F-4D97-AF65-F5344CB8AC3E}">
        <p14:creationId xmlns:p14="http://schemas.microsoft.com/office/powerpoint/2010/main" val="2627868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Gynecologic </a:t>
            </a: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958B9D69EFD194D984B561ABA59752A" ma:contentTypeVersion="1" ma:contentTypeDescription="Create a new document." ma:contentTypeScope="" ma:versionID="f65635479c0ee157f4e41eb9bdce0036">
  <xsd:schema xmlns:xsd="http://www.w3.org/2001/XMLSchema" xmlns:xs="http://www.w3.org/2001/XMLSchema" xmlns:p="http://schemas.microsoft.com/office/2006/metadata/properties" xmlns:ns2="d54cbe69-32bd-412a-b004-9152f949605e" xmlns:ns3="3e87c951-df5b-42ae-a626-3c18d686ef36" targetNamespace="http://schemas.microsoft.com/office/2006/metadata/properties" ma:root="true" ma:fieldsID="b12ab0b8681917bc304efce35b0d21d7" ns2:_="" ns3:_="">
    <xsd:import namespace="d54cbe69-32bd-412a-b004-9152f949605e"/>
    <xsd:import namespace="3e87c951-df5b-42ae-a626-3c18d686ef36"/>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e87c951-df5b-42ae-a626-3c18d686ef36"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56M7VY3CDVN5-1550460525-2</_dlc_DocId>
    <_dlc_DocIdUrl xmlns="d54cbe69-32bd-412a-b004-9152f949605e">
      <Url>https://intranet.clinicaloptions.com/mews/oncology/ONC_2023_ASCO_CF_(PRP6243)/Lung_LBA9009_Kanda/_layouts/15/DocIdRedir.aspx?ID=56M7VY3CDVN5-1550460525-2</Url>
      <Description>56M7VY3CDVN5-1550460525-2</Description>
    </_dlc_DocIdUrl>
    <Document_x0020_Category xmlns="3e87c951-df5b-42ae-a626-3c18d686ef36">Conference Capsule Slides</Document_x0020_Category>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15C3655C-0DA6-4E1C-9082-18F4E564B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3e87c951-df5b-42ae-a626-3c18d686ef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5BA55BC3-5A03-47C2-8EC3-D964C3B5E779}">
  <ds:schemaRefs>
    <ds:schemaRef ds:uri="http://purl.org/dc/dcmitype/"/>
    <ds:schemaRef ds:uri="http://www.w3.org/XML/1998/namespace"/>
    <ds:schemaRef ds:uri="http://purl.org/dc/elements/1.1/"/>
    <ds:schemaRef ds:uri="http://schemas.microsoft.com/office/infopath/2007/PartnerControls"/>
    <ds:schemaRef ds:uri="http://schemas.openxmlformats.org/package/2006/metadata/core-properties"/>
    <ds:schemaRef ds:uri="d54cbe69-32bd-412a-b004-9152f949605e"/>
    <ds:schemaRef ds:uri="http://schemas.microsoft.com/office/2006/documentManagement/types"/>
    <ds:schemaRef ds:uri="3e87c951-df5b-42ae-a626-3c18d686ef36"/>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250</TotalTime>
  <Words>1921</Words>
  <Application>Microsoft Office PowerPoint</Application>
  <PresentationFormat>Widescreen</PresentationFormat>
  <Paragraphs>390</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Phase III AGAIN (JCOG1404/WJOG8214L) Trial: First-line EGFR-TKI Monotherapy vs EGFR-TKI and Inserted Cisplatin/Pemetrexed in Advanced Nonsquamous, EGFR-Mutated NSCLC </vt:lpstr>
      <vt:lpstr>About These Slides</vt:lpstr>
      <vt:lpstr>AGAIN (JCOG1404/WJOG8214L): Background </vt:lpstr>
      <vt:lpstr>AGAIN (JCOG1404/WJOG8214L): Study Design</vt:lpstr>
      <vt:lpstr>AGAIN (JCOG1404/WJOG8214L): Patient Disposition</vt:lpstr>
      <vt:lpstr>AGAIN (JCOG1404/WJOG8214L):  Baseline Characteristics</vt:lpstr>
      <vt:lpstr>AGAIN (JCOG1404/WJOG8214L): OS (Primary Endpoint)</vt:lpstr>
      <vt:lpstr>AGAIN (JCOG1404/WJOG8214L): PFS and ORR</vt:lpstr>
      <vt:lpstr>AGAIN (JCOG1404/WJOG8214L): Safety</vt:lpstr>
      <vt:lpstr>AGAIN (JCOG1404/WJOG8214L):  Investigators’ Conclusions </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AGAIN (JCOG1404/WJOG8214L) Trial: First-line EGFR-TKI Monotherapy vs EGFR-TKI and Inserted Cisplatin/Pemetrexed in Advanced Nonsquamous, EGFR-Mutated NSCLC</dc:title>
  <dc:creator>Preferred User</dc:creator>
  <cp:lastModifiedBy>Natalia Kolenko</cp:lastModifiedBy>
  <cp:revision>33</cp:revision>
  <cp:lastPrinted>2016-09-26T20:21:49Z</cp:lastPrinted>
  <dcterms:created xsi:type="dcterms:W3CDTF">2005-05-27T15:08:01Z</dcterms:created>
  <dcterms:modified xsi:type="dcterms:W3CDTF">2023-06-05T20:54:00Z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9adb64b7-9c39-406e-9d48-48d9b24de398</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0x010100E958B9D69EFD194D984B561ABA59752A</vt:lpwstr>
  </property>
  <property fmtid="{D5CDD505-2E9C-101B-9397-08002B2CF9AE}" pid="9" name="MediaServiceImageTags">
    <vt:lpwstr/>
  </property>
</Properties>
</file>