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 id="2147483680" r:id="rId5"/>
    <p:sldMasterId id="2147483692" r:id="rId6"/>
    <p:sldMasterId id="2147483696" r:id="rId7"/>
  </p:sldMasterIdLst>
  <p:notesMasterIdLst>
    <p:notesMasterId r:id="rId17"/>
  </p:notesMasterIdLst>
  <p:sldIdLst>
    <p:sldId id="2147473700" r:id="rId8"/>
    <p:sldId id="308" r:id="rId9"/>
    <p:sldId id="2147473704" r:id="rId10"/>
    <p:sldId id="2147473703" r:id="rId11"/>
    <p:sldId id="2147473664" r:id="rId12"/>
    <p:sldId id="2147473665" r:id="rId13"/>
    <p:sldId id="2147473701" r:id="rId14"/>
    <p:sldId id="2147473668" r:id="rId15"/>
    <p:sldId id="214747368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DC567E29-7721-3977-C82C-5652AD968DD5}" name="Kendall Schick" initials="KS" userId="S::kschick@cealliance.com::e9c89993-794a-4b04-97ba-0001b7eeca96" providerId="AD"/>
  <p188:author id="{8565475C-9791-6C74-4231-99A53F05625E}" name="Amber Williams" initials="AW" userId="S::awilliams@cealliance.com::981bbddf-314c-40a4-aea3-441dcc545642" providerId="AD"/>
  <p188:author id="{1931278B-F88C-B647-E238-E070D7BE622A}" name="Anna Poppa" initials="AP" userId="Anna Popp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7309F3-E865-46BA-BF60-047E08369BA9}" v="3" dt="2025-12-17T23:21:07.277"/>
    <p1510:client id="{691FF44F-9122-4D7F-B807-7FAAACD39E9F}" v="1" dt="2025-12-18T15:22:56.907"/>
    <p1510:client id="{CA5E2DC6-0793-4BF4-B045-9A4E56064B6D}" v="75" dt="2025-12-18T14:45:56.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70" autoAdjust="0"/>
    <p:restoredTop sz="89266" autoAdjust="0"/>
  </p:normalViewPr>
  <p:slideViewPr>
    <p:cSldViewPr snapToGrid="0">
      <p:cViewPr varScale="1">
        <p:scale>
          <a:sx n="66" d="100"/>
          <a:sy n="66" d="100"/>
        </p:scale>
        <p:origin x="692" y="44"/>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8/10/relationships/authors" Target="authors.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58AAD-561D-F6E3-A27B-0BDCFE3DC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6F5DC-25A0-F032-00E1-7B9D3851CF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09539-18BF-3F18-F39D-1E747F6D90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976439A8-6DA7-1AE0-DBC3-4DAA7D4E24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174356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53CDD-5104-BD40-6DED-7C28BD34A7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AEECA-F815-425A-0A1A-90856303918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320841-434F-A520-12B5-5DDB3A925197}"/>
              </a:ext>
            </a:extLst>
          </p:cNvPr>
          <p:cNvSpPr>
            <a:spLocks noGrp="1"/>
          </p:cNvSpPr>
          <p:nvPr>
            <p:ph type="body" idx="1"/>
          </p:nvPr>
        </p:nvSpPr>
        <p:spPr/>
        <p:txBody>
          <a:bodyPr/>
          <a:lstStyle/>
          <a:p>
            <a:pPr marL="0" marR="0" lvl="0" indent="0" algn="l" defTabSz="88139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072E391F-5349-8506-27E6-3D3685B8228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3837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F97C-7316-659B-0002-5866DB2E4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28EA2-5C94-4F32-BBA9-FFAF6B064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89279B-DBDC-BC00-8678-2B79140310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CCD8AE-5654-E9C5-22A6-4C9CCFF98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7519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9A1B-7A2B-89DA-1526-D5FDF8DE7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46379-A7FD-BEB0-8337-3436F352B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59E9A6-8F5E-3BDA-F3F7-3563EDBC89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DF59464E-7A1D-CA20-5177-3E853063EA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063677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414032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244897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endParaRPr lang="en-US" dirty="0"/>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Tree>
    <p:extLst>
      <p:ext uri="{BB962C8B-B14F-4D97-AF65-F5344CB8AC3E}">
        <p14:creationId xmlns:p14="http://schemas.microsoft.com/office/powerpoint/2010/main" val="2692299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767575974"/>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ext Placeholder 9">
            <a:extLst>
              <a:ext uri="{FF2B5EF4-FFF2-40B4-BE49-F238E27FC236}">
                <a16:creationId xmlns:a16="http://schemas.microsoft.com/office/drawing/2014/main" id="{2B2522F5-A2F7-B08B-540C-7C9ABD269293}"/>
              </a:ext>
            </a:extLst>
          </p:cNvPr>
          <p:cNvSpPr>
            <a:spLocks noGrp="1"/>
          </p:cNvSpPr>
          <p:nvPr>
            <p:ph type="body" sz="quarter" idx="11"/>
          </p:nvPr>
        </p:nvSpPr>
        <p:spPr>
          <a:xfrm>
            <a:off x="228600" y="5449449"/>
            <a:ext cx="11734800" cy="423463"/>
          </a:xfrm>
          <a:prstGeom prst="rect">
            <a:avLst/>
          </a:prstGeom>
        </p:spPr>
        <p:txBody>
          <a:bodyPr anchor="b" anchorCtr="0">
            <a:noAutofit/>
          </a:bodyPr>
          <a:lstStyle>
            <a:lvl1pPr marL="0" indent="0">
              <a:spcBef>
                <a:spcPts val="300"/>
              </a:spcBef>
              <a:buNone/>
              <a:defRPr sz="1050">
                <a:solidFill>
                  <a:schemeClr val="bg2"/>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494096530"/>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52229110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581105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261307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5452993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3384261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88170995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655177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131194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2807194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www.clinicaloptions.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4.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1.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hyperlink" Target="http://www.clinicaloptions.com/" TargetMode="Externa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hyperlink" Target="http://www.clinicaloptions.com/" TargetMode="Externa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4334488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solidFill>
            <a:schemeClr val="accent2"/>
          </a:solidFill>
        </p:spPr>
        <p:txBody>
          <a:bodyPr>
            <a:normAutofit/>
          </a:bodyPr>
          <a:lstStyle/>
          <a:p>
            <a:r>
              <a:rPr lang="en-US" altLang="en-US" sz="4000" dirty="0"/>
              <a:t>monarchE Subgroup Analysis by Nodal Status: Adjuvant Abemaciclib + ET for High-Risk, Node-Positive, HR+/HER2- Early Breast Cancer</a:t>
            </a:r>
          </a:p>
        </p:txBody>
      </p:sp>
      <p:sp>
        <p:nvSpPr>
          <p:cNvPr id="4" name="Subtitle 3">
            <a:extLst>
              <a:ext uri="{FF2B5EF4-FFF2-40B4-BE49-F238E27FC236}">
                <a16:creationId xmlns:a16="http://schemas.microsoft.com/office/drawing/2014/main" id="{B31D7F0E-BFC3-A21D-A837-D78943B2602C}"/>
              </a:ext>
            </a:extLst>
          </p:cNvPr>
          <p:cNvSpPr>
            <a:spLocks noGrp="1"/>
          </p:cNvSpPr>
          <p:nvPr>
            <p:ph type="subTitle" idx="1"/>
          </p:nvPr>
        </p:nvSpPr>
        <p:spPr/>
        <p:txBody>
          <a:bodyPr/>
          <a:lstStyle/>
          <a:p>
            <a:r>
              <a:rPr lang="en-US" dirty="0"/>
              <a:t>CCO Independent Conference Highlights* of the 2025 San Antonio Breast Cancer Symposium</a:t>
            </a:r>
          </a:p>
        </p:txBody>
      </p:sp>
      <p:sp>
        <p:nvSpPr>
          <p:cNvPr id="5" name="Text Placeholder 5">
            <a:extLst>
              <a:ext uri="{FF2B5EF4-FFF2-40B4-BE49-F238E27FC236}">
                <a16:creationId xmlns:a16="http://schemas.microsoft.com/office/drawing/2014/main" id="{D15358F4-D27B-BB61-DFA3-E33A2C00322D}"/>
              </a:ext>
            </a:extLst>
          </p:cNvPr>
          <p:cNvSpPr txBox="1">
            <a:spLocks/>
          </p:cNvSpPr>
          <p:nvPr/>
        </p:nvSpPr>
        <p:spPr>
          <a:xfrm>
            <a:off x="228600" y="6240837"/>
            <a:ext cx="10464993"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a:t>
            </a:r>
            <a:b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b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Supported by educational grants from AstraZeneca; Daiichi Sankyo, Inc; Genentech, a member of the Roche Group; Gilead Sciences, Inc.; Lilly; Novartis Pharmaceuticals Corporation; and Stemline Therapeutics, Inc.</a:t>
            </a:r>
          </a:p>
        </p:txBody>
      </p:sp>
      <p:sp>
        <p:nvSpPr>
          <p:cNvPr id="7" name="Subtitle 1">
            <a:extLst>
              <a:ext uri="{FF2B5EF4-FFF2-40B4-BE49-F238E27FC236}">
                <a16:creationId xmlns:a16="http://schemas.microsoft.com/office/drawing/2014/main" id="{690D54DB-E287-7B1D-81E1-0AC050815FF8}"/>
              </a:ext>
            </a:extLst>
          </p:cNvPr>
          <p:cNvSpPr txBox="1">
            <a:spLocks/>
          </p:cNvSpPr>
          <p:nvPr/>
        </p:nvSpPr>
        <p:spPr>
          <a:xfrm>
            <a:off x="155711" y="5417021"/>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4140082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859FE-13DA-86E3-A826-80DB8B128F31}"/>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5F4DB18B-C1EF-C5BC-1103-A5AA3E1E001C}"/>
              </a:ext>
            </a:extLst>
          </p:cNvPr>
          <p:cNvSpPr>
            <a:spLocks noGrp="1"/>
          </p:cNvSpPr>
          <p:nvPr>
            <p:ph idx="1"/>
          </p:nvPr>
        </p:nvSpPr>
        <p:spPr>
          <a:xfrm>
            <a:off x="231078" y="1335023"/>
            <a:ext cx="11740260" cy="4754880"/>
          </a:xfrm>
        </p:spPr>
        <p:txBody>
          <a:bodyPr/>
          <a:lstStyle/>
          <a:p>
            <a:pPr marL="342900" indent="-342900">
              <a:buFont typeface="Arial" panose="020B0604020202020204" pitchFamily="34" charset="0"/>
              <a:buChar char="•"/>
            </a:pPr>
            <a:r>
              <a:rPr lang="en-US" altLang="en-US" sz="2000" dirty="0"/>
              <a:t>Phase III monarchE trial demonstrated an OS benefit with 2 yr of adjuvant abemaciclib + ET vs ET alone in patients with high-risk, node-positive, HR+/HER2- EBC at a median follow-up of 6.3 yr, supporting abemaciclib + ET as standard of care in this setting</a:t>
            </a:r>
            <a:r>
              <a:rPr lang="en-US" altLang="en-US" sz="2000" baseline="30000" dirty="0"/>
              <a:t>1</a:t>
            </a:r>
            <a:r>
              <a:rPr lang="en-US" altLang="en-US" sz="2000" dirty="0"/>
              <a:t> </a:t>
            </a:r>
          </a:p>
          <a:p>
            <a:pPr lvl="2"/>
            <a:r>
              <a:rPr lang="en-US" altLang="en-US" dirty="0"/>
              <a:t>Durable iDFS and DRFS benefits were maintained after a median follow-up of 6.3 yr</a:t>
            </a:r>
          </a:p>
          <a:p>
            <a:pPr lvl="2"/>
            <a:r>
              <a:rPr lang="en-US" altLang="en-US" dirty="0"/>
              <a:t>In the ITT population, risk of death was reduced by 15.8% and risk of IDFS events by 26.6%</a:t>
            </a:r>
          </a:p>
          <a:p>
            <a:pPr marL="342900" indent="-342900">
              <a:buFont typeface="Arial" panose="020B0604020202020204" pitchFamily="34" charset="0"/>
              <a:buChar char="•"/>
            </a:pPr>
            <a:r>
              <a:rPr lang="en-US" altLang="en-US" sz="2000" dirty="0"/>
              <a:t>Axillary lymph node status is prognostic in EBC</a:t>
            </a:r>
            <a:r>
              <a:rPr lang="en-US" altLang="en-US" sz="2000" baseline="30000" dirty="0"/>
              <a:t>2</a:t>
            </a:r>
          </a:p>
          <a:p>
            <a:pPr marL="342900" indent="-342900">
              <a:buFont typeface="Arial" panose="020B0604020202020204" pitchFamily="34" charset="0"/>
              <a:buChar char="•"/>
            </a:pPr>
            <a:r>
              <a:rPr lang="en-US" altLang="en-US" sz="2000" dirty="0"/>
              <a:t>Adjuvant abemaciclib is recommended for EBC in treatment guidelines,</a:t>
            </a:r>
            <a:r>
              <a:rPr lang="en-US" altLang="en-US" sz="2000" baseline="30000" dirty="0"/>
              <a:t>3</a:t>
            </a:r>
            <a:r>
              <a:rPr lang="en-US" altLang="en-US" sz="2000" dirty="0"/>
              <a:t> but there is evidence that N1 high-risk disease is undertreated</a:t>
            </a:r>
            <a:r>
              <a:rPr lang="en-US" altLang="en-US" sz="2000" baseline="30000" dirty="0"/>
              <a:t>4</a:t>
            </a:r>
            <a:r>
              <a:rPr lang="en-US" altLang="en-US" sz="2000" dirty="0"/>
              <a:t> </a:t>
            </a:r>
          </a:p>
          <a:p>
            <a:pPr marL="342900" indent="-342900">
              <a:buFont typeface="Arial" panose="020B0604020202020204" pitchFamily="34" charset="0"/>
              <a:buChar char="•"/>
            </a:pPr>
            <a:r>
              <a:rPr lang="en-US" altLang="en-US" sz="2000" dirty="0"/>
              <a:t>Current analysis assessed efficacy of abemaciclib + ET vs ET alone by baseline nodal status among participants in monarchE</a:t>
            </a:r>
            <a:r>
              <a:rPr lang="en-US" altLang="en-US" sz="2000" baseline="30000" dirty="0"/>
              <a:t>5</a:t>
            </a:r>
          </a:p>
        </p:txBody>
      </p:sp>
      <p:sp>
        <p:nvSpPr>
          <p:cNvPr id="10243" name="Rectangle 4">
            <a:extLst>
              <a:ext uri="{FF2B5EF4-FFF2-40B4-BE49-F238E27FC236}">
                <a16:creationId xmlns:a16="http://schemas.microsoft.com/office/drawing/2014/main" id="{70E4812E-38BB-790F-7171-4B3E9118B440}"/>
              </a:ext>
            </a:extLst>
          </p:cNvPr>
          <p:cNvSpPr>
            <a:spLocks noGrp="1" noChangeArrowheads="1"/>
          </p:cNvSpPr>
          <p:nvPr>
            <p:ph type="title"/>
          </p:nvPr>
        </p:nvSpPr>
        <p:spPr>
          <a:xfrm>
            <a:off x="231078" y="535756"/>
            <a:ext cx="11740260" cy="492944"/>
          </a:xfrm>
        </p:spPr>
        <p:txBody>
          <a:bodyPr/>
          <a:lstStyle/>
          <a:p>
            <a:r>
              <a:rPr lang="en-US" altLang="en-US" dirty="0"/>
              <a:t>monarchE Nodal Status: </a:t>
            </a:r>
            <a:r>
              <a:rPr lang="en-US" dirty="0"/>
              <a:t>Background</a:t>
            </a:r>
            <a:endParaRPr lang="en-US" altLang="en-US" dirty="0"/>
          </a:p>
        </p:txBody>
      </p:sp>
      <p:sp>
        <p:nvSpPr>
          <p:cNvPr id="5" name="Text Box 15">
            <a:extLst>
              <a:ext uri="{FF2B5EF4-FFF2-40B4-BE49-F238E27FC236}">
                <a16:creationId xmlns:a16="http://schemas.microsoft.com/office/drawing/2014/main" id="{ABB9D220-F564-B271-39D3-4CFB059CD383}"/>
              </a:ext>
            </a:extLst>
          </p:cNvPr>
          <p:cNvSpPr txBox="1">
            <a:spLocks noGrp="1" noChangeArrowheads="1"/>
          </p:cNvSpPr>
          <p:nvPr>
            <p:ph sz="quarter" idx="10"/>
          </p:nvPr>
        </p:nvSpPr>
        <p:spPr bwMode="auto">
          <a:xfrm>
            <a:off x="3559175" y="6383179"/>
            <a:ext cx="5732463" cy="246221"/>
          </a:xfr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pPr>
            <a:r>
              <a:rPr lang="en-US" altLang="en-US" sz="800" b="0" noProof="0" dirty="0">
                <a:latin typeface="+mn-lt"/>
              </a:rPr>
              <a:t>1. Johnston. Ann Oncol. 2025:S0923. 2. Weigelt. Nat Rev Cancer. </a:t>
            </a:r>
            <a:r>
              <a:rPr lang="en-US" altLang="en-US" sz="800" b="0" dirty="0">
                <a:latin typeface="+mn-lt"/>
              </a:rPr>
              <a:t>2005;5:591.</a:t>
            </a:r>
            <a:r>
              <a:rPr lang="en-US" altLang="en-US" sz="800" b="0" noProof="0" dirty="0">
                <a:latin typeface="+mn-lt"/>
              </a:rPr>
              <a:t> 3. Liobl. Ann Oncol. 2024;35:159. </a:t>
            </a:r>
          </a:p>
          <a:p>
            <a:pPr>
              <a:spcBef>
                <a:spcPts val="0"/>
              </a:spcBef>
            </a:pPr>
            <a:r>
              <a:rPr lang="en-US" altLang="en-US" sz="800" b="0" noProof="0" dirty="0">
                <a:latin typeface="+mn-lt"/>
              </a:rPr>
              <a:t>4. Sandoval. Miami Breast Cancer Conference 2025. Abstr 42. 5. Cortes. SABCS 2025. Abstr PS1-08-08.</a:t>
            </a:r>
          </a:p>
        </p:txBody>
      </p:sp>
    </p:spTree>
    <p:extLst>
      <p:ext uri="{BB962C8B-B14F-4D97-AF65-F5344CB8AC3E}">
        <p14:creationId xmlns:p14="http://schemas.microsoft.com/office/powerpoint/2010/main" val="1722587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BEE40-F86C-D968-D712-E1E8EE61C1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8A170F-E874-36DB-0070-F479DA2D8C3F}"/>
              </a:ext>
            </a:extLst>
          </p:cNvPr>
          <p:cNvSpPr>
            <a:spLocks noGrp="1"/>
          </p:cNvSpPr>
          <p:nvPr>
            <p:ph idx="1"/>
          </p:nvPr>
        </p:nvSpPr>
        <p:spPr/>
        <p:txBody>
          <a:bodyPr/>
          <a:lstStyle/>
          <a:p>
            <a:pPr marL="342900" indent="-342900">
              <a:buFont typeface="Arial" panose="020B0604020202020204" pitchFamily="34" charset="0"/>
              <a:buChar char="•"/>
            </a:pPr>
            <a:r>
              <a:rPr lang="en-US" sz="2000" dirty="0"/>
              <a:t>International, randomized, open-label phase III trial (data cutoff: July 15, 2025)</a:t>
            </a:r>
          </a:p>
        </p:txBody>
      </p:sp>
      <p:sp>
        <p:nvSpPr>
          <p:cNvPr id="2" name="Title 1">
            <a:extLst>
              <a:ext uri="{FF2B5EF4-FFF2-40B4-BE49-F238E27FC236}">
                <a16:creationId xmlns:a16="http://schemas.microsoft.com/office/drawing/2014/main" id="{FF8F7DFA-ED6A-22B2-EC73-51F65C3BC301}"/>
              </a:ext>
            </a:extLst>
          </p:cNvPr>
          <p:cNvSpPr>
            <a:spLocks noGrp="1"/>
          </p:cNvSpPr>
          <p:nvPr>
            <p:ph type="title"/>
          </p:nvPr>
        </p:nvSpPr>
        <p:spPr/>
        <p:txBody>
          <a:bodyPr/>
          <a:lstStyle/>
          <a:p>
            <a:r>
              <a:rPr lang="en-US" dirty="0"/>
              <a:t>monarchE: Study Design</a:t>
            </a:r>
          </a:p>
        </p:txBody>
      </p:sp>
      <p:sp>
        <p:nvSpPr>
          <p:cNvPr id="9" name="Content Placeholder 8">
            <a:extLst>
              <a:ext uri="{FF2B5EF4-FFF2-40B4-BE49-F238E27FC236}">
                <a16:creationId xmlns:a16="http://schemas.microsoft.com/office/drawing/2014/main" id="{2D0D276B-166C-1B5E-2B4C-EFBA400CE957}"/>
              </a:ext>
            </a:extLst>
          </p:cNvPr>
          <p:cNvSpPr>
            <a:spLocks noGrp="1"/>
          </p:cNvSpPr>
          <p:nvPr>
            <p:ph sz="quarter" idx="10"/>
          </p:nvPr>
        </p:nvSpPr>
        <p:spPr/>
        <p:txBody>
          <a:bodyPr/>
          <a:lstStyle/>
          <a:p>
            <a:r>
              <a:rPr lang="en-GB" altLang="en-US" sz="800" spc="-10" dirty="0">
                <a:solidFill>
                  <a:srgbClr val="161616"/>
                </a:solidFill>
              </a:rPr>
              <a:t>Cortes. SABCS 2025. Abstr PS1-08-08.</a:t>
            </a:r>
            <a:endParaRPr lang="en-GB" altLang="en-US" sz="800" dirty="0">
              <a:solidFill>
                <a:srgbClr val="161616"/>
              </a:solidFill>
            </a:endParaRPr>
          </a:p>
        </p:txBody>
      </p:sp>
      <p:sp>
        <p:nvSpPr>
          <p:cNvPr id="11" name="Text Box 45">
            <a:extLst>
              <a:ext uri="{FF2B5EF4-FFF2-40B4-BE49-F238E27FC236}">
                <a16:creationId xmlns:a16="http://schemas.microsoft.com/office/drawing/2014/main" id="{E805E3CA-03EE-0FBA-3B26-FE6E70DFAA55}"/>
              </a:ext>
            </a:extLst>
          </p:cNvPr>
          <p:cNvSpPr txBox="1">
            <a:spLocks noChangeArrowheads="1"/>
          </p:cNvSpPr>
          <p:nvPr/>
        </p:nvSpPr>
        <p:spPr bwMode="auto">
          <a:xfrm>
            <a:off x="508418" y="2444833"/>
            <a:ext cx="303610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400" b="0" dirty="0">
                <a:solidFill>
                  <a:srgbClr val="000000"/>
                </a:solidFill>
                <a:latin typeface="+mn-lt"/>
                <a:cs typeface="Calibri" panose="020F0502020204030204" pitchFamily="34" charset="0"/>
              </a:rPr>
              <a:t>Patients </a:t>
            </a:r>
            <a:r>
              <a:rPr kumimoji="0" lang="en-GB"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rPr>
              <a:t>with high-risk, node-positive, HR+/HER2- EBC; prior (neo)adjuvant CT permitted; </a:t>
            </a:r>
            <a:br>
              <a:rPr kumimoji="0" lang="en-GB"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rPr>
            </a:br>
            <a:r>
              <a:rPr kumimoji="0" lang="en-GB"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rPr>
              <a:t>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rPr>
              <a:t>≤16 mo from surgery to randomization; ≤12 wk of ET </a:t>
            </a:r>
            <a:br>
              <a:rPr kumimoji="0" lang="en-GB"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rPr>
            </a:br>
            <a:r>
              <a:rPr kumimoji="0" lang="en-GB"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rPr>
              <a:t>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rPr>
              <a:t>(N = 5637)</a:t>
            </a:r>
            <a:endParaRPr kumimoji="0" lang="en-US" altLang="en-US" sz="1400" b="0" i="0" u="none" strike="noStrike" kern="1200" cap="none" spc="0" normalizeH="0" baseline="0" noProof="0" dirty="0">
              <a:ln>
                <a:noFill/>
              </a:ln>
              <a:solidFill>
                <a:srgbClr val="000000"/>
              </a:solidFill>
              <a:effectLst/>
              <a:uLnTx/>
              <a:uFillTx/>
              <a:latin typeface="+mn-lt"/>
              <a:cs typeface="Calibri" panose="020F0502020204030204" pitchFamily="34" charset="0"/>
            </a:endParaRPr>
          </a:p>
        </p:txBody>
      </p:sp>
      <p:grpSp>
        <p:nvGrpSpPr>
          <p:cNvPr id="19" name="Group 18">
            <a:extLst>
              <a:ext uri="{FF2B5EF4-FFF2-40B4-BE49-F238E27FC236}">
                <a16:creationId xmlns:a16="http://schemas.microsoft.com/office/drawing/2014/main" id="{8D9E08BA-36AC-8774-2D76-8FDE775FD3B9}"/>
              </a:ext>
            </a:extLst>
          </p:cNvPr>
          <p:cNvGrpSpPr/>
          <p:nvPr/>
        </p:nvGrpSpPr>
        <p:grpSpPr>
          <a:xfrm>
            <a:off x="7902735" y="2208139"/>
            <a:ext cx="3404698" cy="2522498"/>
            <a:chOff x="7339203" y="2288551"/>
            <a:chExt cx="3404698" cy="2522498"/>
          </a:xfrm>
        </p:grpSpPr>
        <p:sp>
          <p:nvSpPr>
            <p:cNvPr id="14" name="Rectangle 49">
              <a:extLst>
                <a:ext uri="{FF2B5EF4-FFF2-40B4-BE49-F238E27FC236}">
                  <a16:creationId xmlns:a16="http://schemas.microsoft.com/office/drawing/2014/main" id="{EDA79A9B-22A5-847A-C7F5-495C79CBB546}"/>
                </a:ext>
              </a:extLst>
            </p:cNvPr>
            <p:cNvSpPr>
              <a:spLocks noChangeArrowheads="1"/>
            </p:cNvSpPr>
            <p:nvPr/>
          </p:nvSpPr>
          <p:spPr bwMode="auto">
            <a:xfrm>
              <a:off x="7339204" y="2288551"/>
              <a:ext cx="3404697" cy="12854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mn-lt"/>
                  <a:ea typeface="+mn-ea"/>
                  <a:cs typeface="Calibri" panose="020F0502020204030204" pitchFamily="34" charset="0"/>
                </a:rPr>
                <a:t>Abemaciclib</a:t>
              </a:r>
              <a:r>
                <a:rPr kumimoji="0" lang="en-US" altLang="en-US" sz="1400" b="0" i="0" u="none" strike="noStrike" kern="1200" cap="none" spc="0" normalizeH="0" baseline="0" noProof="0" dirty="0">
                  <a:ln>
                    <a:noFill/>
                  </a:ln>
                  <a:solidFill>
                    <a:srgbClr val="FFFFFF"/>
                  </a:solidFill>
                  <a:effectLst/>
                  <a:uLnTx/>
                  <a:uFillTx/>
                  <a:latin typeface="+mn-lt"/>
                  <a:ea typeface="+mn-ea"/>
                  <a:cs typeface="Calibri" panose="020F050202020403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mn-lt"/>
                  <a:ea typeface="+mn-ea"/>
                  <a:cs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mn-lt"/>
                  <a:ea typeface="+mn-ea"/>
                  <a:cs typeface="Calibri" panose="020F0502020204030204" pitchFamily="34" charset="0"/>
                </a:rPr>
                <a:t>ET</a:t>
              </a:r>
              <a:r>
                <a:rPr kumimoji="0" lang="en-US" altLang="en-US" sz="1400" b="0" i="0" u="none" strike="noStrike" kern="1200" cap="none" spc="0" normalizeH="0" baseline="0" noProof="0" dirty="0">
                  <a:ln>
                    <a:noFill/>
                  </a:ln>
                  <a:solidFill>
                    <a:srgbClr val="FFFFFF"/>
                  </a:solidFill>
                  <a:effectLst/>
                  <a:uLnTx/>
                  <a:uFillTx/>
                  <a:latin typeface="+mn-lt"/>
                  <a:ea typeface="+mn-ea"/>
                  <a:cs typeface="Calibri" panose="020F0502020204030204" pitchFamily="34" charset="0"/>
                </a:rPr>
                <a:t> per SoC of physician’s choice for 5-10 yr as clinically indicated</a:t>
              </a:r>
              <a:endParaRPr kumimoji="0" lang="en-US" altLang="en-US" sz="1400" b="0" i="0" u="none" strike="noStrike" kern="1200" cap="none" spc="0" normalizeH="0" baseline="30000" noProof="0" dirty="0">
                <a:ln>
                  <a:noFill/>
                </a:ln>
                <a:solidFill>
                  <a:srgbClr val="FFFFFF"/>
                </a:solidFill>
                <a:effectLst/>
                <a:uLnTx/>
                <a:uFillTx/>
                <a:latin typeface="+mn-lt"/>
                <a:ea typeface="+mn-ea"/>
                <a:cs typeface="Calibri" panose="020F0502020204030204" pitchFamily="34" charset="0"/>
              </a:endParaRPr>
            </a:p>
          </p:txBody>
        </p:sp>
        <p:sp>
          <p:nvSpPr>
            <p:cNvPr id="15" name="Rectangle 50">
              <a:extLst>
                <a:ext uri="{FF2B5EF4-FFF2-40B4-BE49-F238E27FC236}">
                  <a16:creationId xmlns:a16="http://schemas.microsoft.com/office/drawing/2014/main" id="{EE76557B-3A31-5405-0AE6-DB48BE98BC71}"/>
                </a:ext>
              </a:extLst>
            </p:cNvPr>
            <p:cNvSpPr>
              <a:spLocks noChangeArrowheads="1"/>
            </p:cNvSpPr>
            <p:nvPr/>
          </p:nvSpPr>
          <p:spPr bwMode="auto">
            <a:xfrm>
              <a:off x="7339203" y="3645153"/>
              <a:ext cx="3404696" cy="1165896"/>
            </a:xfrm>
            <a:prstGeom prst="rect">
              <a:avLst/>
            </a:prstGeom>
            <a:solidFill>
              <a:schemeClr val="bg1">
                <a:lumMod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mn-lt"/>
                  <a:cs typeface="Calibri" panose="020F0502020204030204" pitchFamily="34" charset="0"/>
                </a:rPr>
                <a:t>ET</a:t>
              </a:r>
              <a:r>
                <a:rPr kumimoji="0" lang="en-US" altLang="en-US" sz="1400" b="0" i="0" u="none" strike="noStrike" kern="1200" cap="none" spc="0" normalizeH="0" baseline="0" noProof="0" dirty="0">
                  <a:ln>
                    <a:noFill/>
                  </a:ln>
                  <a:solidFill>
                    <a:srgbClr val="FFFFFF"/>
                  </a:solidFill>
                  <a:effectLst/>
                  <a:uLnTx/>
                  <a:uFillTx/>
                  <a:latin typeface="+mn-lt"/>
                  <a:cs typeface="Calibri" panose="020F0502020204030204" pitchFamily="34" charset="0"/>
                </a:rPr>
                <a:t> per SoC of physician’s choice for </a:t>
              </a:r>
              <a:r>
                <a:rPr lang="en-US" altLang="en-US" sz="1400" b="0" dirty="0">
                  <a:solidFill>
                    <a:srgbClr val="FFFFFF"/>
                  </a:solidFill>
                  <a:latin typeface="+mn-lt"/>
                  <a:cs typeface="Calibri" panose="020F0502020204030204" pitchFamily="34" charset="0"/>
                </a:rPr>
                <a:t>5</a:t>
              </a:r>
              <a:r>
                <a:rPr kumimoji="0" lang="en-US" altLang="en-US" sz="1400" b="0" i="0" u="none" strike="noStrike" kern="1200" cap="none" spc="0" normalizeH="0" baseline="0" noProof="0" dirty="0">
                  <a:ln>
                    <a:noFill/>
                  </a:ln>
                  <a:solidFill>
                    <a:srgbClr val="FFFFFF"/>
                  </a:solidFill>
                  <a:effectLst/>
                  <a:uLnTx/>
                  <a:uFillTx/>
                  <a:latin typeface="+mn-lt"/>
                  <a:cs typeface="Calibri" panose="020F0502020204030204" pitchFamily="34" charset="0"/>
                </a:rPr>
                <a:t>-10 yr as clinically indicated</a:t>
              </a:r>
              <a:endParaRPr kumimoji="0" lang="en-US" altLang="en-US" sz="1400" b="0" i="0" u="none" strike="noStrike" kern="1200" cap="none" spc="0" normalizeH="0" baseline="30000" noProof="0" dirty="0">
                <a:ln>
                  <a:noFill/>
                </a:ln>
                <a:solidFill>
                  <a:srgbClr val="FFFFFF"/>
                </a:solidFill>
                <a:effectLst/>
                <a:uLnTx/>
                <a:uFillTx/>
                <a:latin typeface="+mn-lt"/>
                <a:cs typeface="Calibri" panose="020F0502020204030204" pitchFamily="34" charset="0"/>
              </a:endParaRPr>
            </a:p>
          </p:txBody>
        </p:sp>
      </p:grpSp>
      <p:sp>
        <p:nvSpPr>
          <p:cNvPr id="8" name="TextBox 7">
            <a:extLst>
              <a:ext uri="{FF2B5EF4-FFF2-40B4-BE49-F238E27FC236}">
                <a16:creationId xmlns:a16="http://schemas.microsoft.com/office/drawing/2014/main" id="{C7DE2253-8D10-00AF-4F1D-3951A774F0B9}"/>
              </a:ext>
            </a:extLst>
          </p:cNvPr>
          <p:cNvSpPr txBox="1"/>
          <p:nvPr/>
        </p:nvSpPr>
        <p:spPr bwMode="auto">
          <a:xfrm>
            <a:off x="4018533" y="2054250"/>
            <a:ext cx="3127807" cy="1384995"/>
          </a:xfrm>
          <a:prstGeom prst="rect">
            <a:avLst/>
          </a:prstGeom>
          <a:solidFill>
            <a:schemeClr val="bg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ea typeface="+mn-ea"/>
                <a:cs typeface="Calibri" panose="020F0502020204030204" pitchFamily="34" charset="0"/>
              </a:rPr>
              <a:t>Cohort 1 (91% of patients)</a:t>
            </a:r>
          </a:p>
          <a:p>
            <a:pPr marL="182880" lvl="0" indent="-182880" eaLnBrk="0" fontAlgn="base" hangingPunct="0">
              <a:spcAft>
                <a:spcPct val="0"/>
              </a:spcAft>
              <a:buFont typeface="Arial" panose="020B0604020202020204" pitchFamily="34" charset="0"/>
              <a:buChar char="•"/>
              <a:defRPr/>
            </a:pPr>
            <a:r>
              <a:rPr lang="en-US" sz="1400" u="sng" dirty="0">
                <a:solidFill>
                  <a:srgbClr val="000000"/>
                </a:solidFill>
                <a:cs typeface="Calibri" panose="020F0502020204030204" pitchFamily="34" charset="0"/>
              </a:rPr>
              <a:t>N1 high risk:</a:t>
            </a:r>
            <a:r>
              <a:rPr lang="en-US" sz="1400" dirty="0">
                <a:solidFill>
                  <a:srgbClr val="000000"/>
                </a:solidFill>
                <a:cs typeface="Calibri" panose="020F0502020204030204" pitchFamily="34" charset="0"/>
              </a:rPr>
              <a:t> </a:t>
            </a:r>
            <a:br>
              <a:rPr lang="en-US" sz="1400" dirty="0">
                <a:solidFill>
                  <a:srgbClr val="000000"/>
                </a:solidFill>
                <a:cs typeface="Calibri" panose="020F0502020204030204" pitchFamily="34" charset="0"/>
              </a:rPr>
            </a:br>
            <a:r>
              <a:rPr lang="en-US" sz="1400" dirty="0">
                <a:solidFill>
                  <a:srgbClr val="000000"/>
                </a:solidFill>
                <a:cs typeface="Calibri" panose="020F0502020204030204" pitchFamily="34" charset="0"/>
              </a:rPr>
              <a:t>1-3 ALN plus grade 3 disease and/or tumor ≥5 cm (n = 1761)</a:t>
            </a:r>
          </a:p>
          <a:p>
            <a:pPr marL="182880" lvl="0" indent="-182880" eaLnBrk="0" fontAlgn="base" hangingPunct="0">
              <a:spcAft>
                <a:spcPct val="0"/>
              </a:spcAft>
              <a:buFont typeface="Arial" panose="020B0604020202020204" pitchFamily="34" charset="0"/>
              <a:buChar char="•"/>
              <a:defRPr/>
            </a:pPr>
            <a:r>
              <a:rPr lang="en-US" sz="1400" u="sng" dirty="0">
                <a:solidFill>
                  <a:srgbClr val="000000"/>
                </a:solidFill>
                <a:cs typeface="Calibri" panose="020F0502020204030204" pitchFamily="34" charset="0"/>
              </a:rPr>
              <a:t>N2:</a:t>
            </a:r>
            <a:r>
              <a:rPr lang="en-US" sz="1400" dirty="0">
                <a:solidFill>
                  <a:srgbClr val="000000"/>
                </a:solidFill>
                <a:cs typeface="Calibri" panose="020F0502020204030204" pitchFamily="34" charset="0"/>
              </a:rPr>
              <a:t> 4-9 ALN (n = 2223)</a:t>
            </a:r>
          </a:p>
          <a:p>
            <a:pPr marL="182880" indent="-182880" eaLnBrk="0" fontAlgn="base" hangingPunct="0">
              <a:spcAft>
                <a:spcPct val="0"/>
              </a:spcAft>
              <a:buFont typeface="Arial" panose="020B0604020202020204" pitchFamily="34" charset="0"/>
              <a:buChar char="•"/>
              <a:defRPr/>
            </a:pPr>
            <a:r>
              <a:rPr lang="en-US" sz="1400" u="sng" dirty="0">
                <a:solidFill>
                  <a:srgbClr val="000000"/>
                </a:solidFill>
                <a:cs typeface="Calibri" panose="020F0502020204030204" pitchFamily="34" charset="0"/>
              </a:rPr>
              <a:t>N3:</a:t>
            </a:r>
            <a:r>
              <a:rPr lang="en-US" sz="1400" dirty="0">
                <a:solidFill>
                  <a:srgbClr val="000000"/>
                </a:solidFill>
                <a:cs typeface="Calibri" panose="020F0502020204030204" pitchFamily="34" charset="0"/>
              </a:rPr>
              <a:t> ≥10 ALN (n = 1123)</a:t>
            </a:r>
          </a:p>
        </p:txBody>
      </p:sp>
      <p:sp>
        <p:nvSpPr>
          <p:cNvPr id="22" name="TextBox 21">
            <a:extLst>
              <a:ext uri="{FF2B5EF4-FFF2-40B4-BE49-F238E27FC236}">
                <a16:creationId xmlns:a16="http://schemas.microsoft.com/office/drawing/2014/main" id="{74F8E084-CE3C-B16B-08BE-860DEB0F7718}"/>
              </a:ext>
            </a:extLst>
          </p:cNvPr>
          <p:cNvSpPr txBox="1"/>
          <p:nvPr/>
        </p:nvSpPr>
        <p:spPr bwMode="auto">
          <a:xfrm>
            <a:off x="4004644" y="3564741"/>
            <a:ext cx="3127807" cy="954107"/>
          </a:xfrm>
          <a:prstGeom prst="rect">
            <a:avLst/>
          </a:prstGeom>
          <a:solidFill>
            <a:schemeClr val="bg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bg1">
                    <a:lumMod val="50000"/>
                  </a:schemeClr>
                </a:solidFill>
                <a:effectLst/>
                <a:uLnTx/>
                <a:uFillTx/>
                <a:ea typeface="+mn-ea"/>
                <a:cs typeface="Calibri" panose="020F0502020204030204" pitchFamily="34" charset="0"/>
              </a:rPr>
              <a:t>Cohort 2 (9%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chemeClr val="bg1">
                    <a:lumMod val="50000"/>
                  </a:schemeClr>
                </a:solidFill>
                <a:effectLst/>
                <a:uLnTx/>
                <a:uFillTx/>
                <a:ea typeface="+mn-ea"/>
                <a:cs typeface="Calibri" panose="020F0502020204030204" pitchFamily="34" charset="0"/>
              </a:rPr>
              <a:t>1-3 positive ALNs, Ki-67 ≥20% per central testing, tumor grade &lt;3, tumor size &lt;5 cm</a:t>
            </a:r>
          </a:p>
        </p:txBody>
      </p:sp>
      <p:grpSp>
        <p:nvGrpSpPr>
          <p:cNvPr id="21" name="Group 20">
            <a:extLst>
              <a:ext uri="{FF2B5EF4-FFF2-40B4-BE49-F238E27FC236}">
                <a16:creationId xmlns:a16="http://schemas.microsoft.com/office/drawing/2014/main" id="{BD97473A-5516-159E-B094-2B061B53EEA7}"/>
              </a:ext>
            </a:extLst>
          </p:cNvPr>
          <p:cNvGrpSpPr/>
          <p:nvPr/>
        </p:nvGrpSpPr>
        <p:grpSpPr>
          <a:xfrm>
            <a:off x="7421680" y="2885149"/>
            <a:ext cx="274320" cy="1168478"/>
            <a:chOff x="6858148" y="3025315"/>
            <a:chExt cx="274320" cy="1168478"/>
          </a:xfrm>
        </p:grpSpPr>
        <p:sp>
          <p:nvSpPr>
            <p:cNvPr id="23" name="Line 53">
              <a:extLst>
                <a:ext uri="{FF2B5EF4-FFF2-40B4-BE49-F238E27FC236}">
                  <a16:creationId xmlns:a16="http://schemas.microsoft.com/office/drawing/2014/main" id="{D3C668DF-E8CF-B33D-793E-8AE87CC66C9B}"/>
                </a:ext>
              </a:extLst>
            </p:cNvPr>
            <p:cNvSpPr>
              <a:spLocks noChangeShapeType="1"/>
            </p:cNvSpPr>
            <p:nvPr/>
          </p:nvSpPr>
          <p:spPr bwMode="auto">
            <a:xfrm>
              <a:off x="6858148" y="3963276"/>
              <a:ext cx="274320" cy="23051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A1A8CF62-A2E8-B7BA-5E9B-5E87228B1206}"/>
                </a:ext>
              </a:extLst>
            </p:cNvPr>
            <p:cNvSpPr>
              <a:spLocks noChangeShapeType="1"/>
            </p:cNvSpPr>
            <p:nvPr/>
          </p:nvSpPr>
          <p:spPr bwMode="auto">
            <a:xfrm flipV="1">
              <a:off x="6858148" y="3025315"/>
              <a:ext cx="274320" cy="22843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0" name="Rectangle 19">
            <a:extLst>
              <a:ext uri="{FF2B5EF4-FFF2-40B4-BE49-F238E27FC236}">
                <a16:creationId xmlns:a16="http://schemas.microsoft.com/office/drawing/2014/main" id="{827B9083-BDCA-2B39-2FF3-1CBD59120830}"/>
              </a:ext>
            </a:extLst>
          </p:cNvPr>
          <p:cNvSpPr/>
          <p:nvPr/>
        </p:nvSpPr>
        <p:spPr bwMode="auto">
          <a:xfrm>
            <a:off x="3913255" y="2018044"/>
            <a:ext cx="3331512" cy="1417783"/>
          </a:xfrm>
          <a:prstGeom prst="rect">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0B26F41C-2059-DABB-98A9-0C0F8FC1B09A}"/>
              </a:ext>
            </a:extLst>
          </p:cNvPr>
          <p:cNvSpPr txBox="1"/>
          <p:nvPr/>
        </p:nvSpPr>
        <p:spPr bwMode="auto">
          <a:xfrm>
            <a:off x="7307011" y="3284722"/>
            <a:ext cx="481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latin typeface="Calibri" panose="020F0502020204030204" pitchFamily="34" charset="0"/>
              </a:rPr>
              <a:t>1:1</a:t>
            </a:r>
          </a:p>
        </p:txBody>
      </p:sp>
      <p:sp>
        <p:nvSpPr>
          <p:cNvPr id="12" name="Content Placeholder 2">
            <a:extLst>
              <a:ext uri="{FF2B5EF4-FFF2-40B4-BE49-F238E27FC236}">
                <a16:creationId xmlns:a16="http://schemas.microsoft.com/office/drawing/2014/main" id="{44EC6FC1-5A2E-3F64-F840-3A015BD33EC8}"/>
              </a:ext>
            </a:extLst>
          </p:cNvPr>
          <p:cNvSpPr txBox="1">
            <a:spLocks/>
          </p:cNvSpPr>
          <p:nvPr/>
        </p:nvSpPr>
        <p:spPr>
          <a:xfrm>
            <a:off x="231078" y="4885522"/>
            <a:ext cx="11740260" cy="1359266"/>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0"/>
              </a:spcAft>
              <a:buClr>
                <a:schemeClr val="tx1"/>
              </a:buClr>
              <a:buFont typeface="Arial" panose="020B0604020202020204" pitchFamily="34" charset="0"/>
              <a:buChar char="•"/>
            </a:pPr>
            <a:r>
              <a:rPr lang="en-US" sz="2000" b="1" kern="0" dirty="0"/>
              <a:t>Primary endpoint: </a:t>
            </a:r>
            <a:r>
              <a:rPr lang="en-US" sz="2000" kern="0" dirty="0"/>
              <a:t>iDFS</a:t>
            </a:r>
          </a:p>
          <a:p>
            <a:pPr marL="342900" indent="-342900">
              <a:spcAft>
                <a:spcPts val="0"/>
              </a:spcAft>
              <a:buClr>
                <a:schemeClr val="tx1"/>
              </a:buClr>
              <a:buFont typeface="Arial" panose="020B0604020202020204" pitchFamily="34" charset="0"/>
              <a:buChar char="•"/>
            </a:pPr>
            <a:r>
              <a:rPr lang="en-US" sz="2000" b="1" kern="0" dirty="0"/>
              <a:t>Secondary endpoints</a:t>
            </a:r>
            <a:r>
              <a:rPr lang="en-US" sz="2000" kern="0" dirty="0"/>
              <a:t>: iDFS in Ki-67 high (≥20%) population, DRFS, OS, safety, PK, PROs</a:t>
            </a:r>
          </a:p>
          <a:p>
            <a:pPr marL="342900" indent="-342900">
              <a:buClr>
                <a:schemeClr val="tx1"/>
              </a:buClr>
              <a:buFont typeface="Arial" panose="020B0604020202020204" pitchFamily="34" charset="0"/>
              <a:buChar char="•"/>
            </a:pPr>
            <a:r>
              <a:rPr lang="en-US" sz="2000" b="1" kern="0" dirty="0"/>
              <a:t>Current analysis: </a:t>
            </a:r>
            <a:r>
              <a:rPr lang="en-US" sz="2000" kern="0" dirty="0"/>
              <a:t>Cohort 1 iDFS, DRFS, OS by nodal status</a:t>
            </a:r>
          </a:p>
        </p:txBody>
      </p:sp>
      <p:cxnSp>
        <p:nvCxnSpPr>
          <p:cNvPr id="25" name="Straight Arrow Connector 24">
            <a:extLst>
              <a:ext uri="{FF2B5EF4-FFF2-40B4-BE49-F238E27FC236}">
                <a16:creationId xmlns:a16="http://schemas.microsoft.com/office/drawing/2014/main" id="{A447A44C-EC23-2172-14FA-8D6AF396B100}"/>
              </a:ext>
            </a:extLst>
          </p:cNvPr>
          <p:cNvCxnSpPr>
            <a:cxnSpLocks/>
          </p:cNvCxnSpPr>
          <p:nvPr/>
        </p:nvCxnSpPr>
        <p:spPr bwMode="auto">
          <a:xfrm>
            <a:off x="3537622" y="2906534"/>
            <a:ext cx="274320" cy="0"/>
          </a:xfrm>
          <a:prstGeom prst="straightConnector1">
            <a:avLst/>
          </a:prstGeom>
          <a:noFill/>
          <a:ln w="28575" cap="flat" cmpd="sng" algn="ctr">
            <a:solidFill>
              <a:schemeClr val="tx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A9A3BDCD-22DF-3C99-D655-4459AD918D09}"/>
              </a:ext>
            </a:extLst>
          </p:cNvPr>
          <p:cNvCxnSpPr>
            <a:cxnSpLocks/>
          </p:cNvCxnSpPr>
          <p:nvPr/>
        </p:nvCxnSpPr>
        <p:spPr bwMode="auto">
          <a:xfrm>
            <a:off x="3519890" y="4075012"/>
            <a:ext cx="274320" cy="0"/>
          </a:xfrm>
          <a:prstGeom prst="straightConnector1">
            <a:avLst/>
          </a:prstGeom>
          <a:noFill/>
          <a:ln w="28575" cap="flat" cmpd="sng" algn="ctr">
            <a:solidFill>
              <a:schemeClr val="tx1"/>
            </a:solidFill>
            <a:prstDash val="solid"/>
            <a:round/>
            <a:headEnd type="none" w="med" len="med"/>
            <a:tailEnd type="triangle"/>
          </a:ln>
          <a:effectLst/>
        </p:spPr>
      </p:cxnSp>
      <p:sp>
        <p:nvSpPr>
          <p:cNvPr id="27" name="Text Box 45">
            <a:extLst>
              <a:ext uri="{FF2B5EF4-FFF2-40B4-BE49-F238E27FC236}">
                <a16:creationId xmlns:a16="http://schemas.microsoft.com/office/drawing/2014/main" id="{8704C618-E403-2E46-0EF8-8301564ECC9E}"/>
              </a:ext>
            </a:extLst>
          </p:cNvPr>
          <p:cNvSpPr txBox="1">
            <a:spLocks noChangeArrowheads="1"/>
          </p:cNvSpPr>
          <p:nvPr/>
        </p:nvSpPr>
        <p:spPr bwMode="auto">
          <a:xfrm>
            <a:off x="7307011" y="1717680"/>
            <a:ext cx="274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FontTx/>
              <a:buNone/>
              <a:defRPr/>
            </a:pPr>
            <a:r>
              <a:rPr lang="en-GB" altLang="en-US" sz="1200" i="1">
                <a:solidFill>
                  <a:srgbClr val="000000"/>
                </a:solidFill>
                <a:latin typeface="+mn-lt"/>
                <a:cs typeface="Calibri" panose="020F0502020204030204" pitchFamily="34" charset="0"/>
              </a:rPr>
              <a:t>Stratified by prior CT, </a:t>
            </a:r>
            <a:br>
              <a:rPr lang="en-GB" altLang="en-US" sz="1200" i="1">
                <a:solidFill>
                  <a:srgbClr val="000000"/>
                </a:solidFill>
                <a:latin typeface="+mn-lt"/>
                <a:cs typeface="Calibri" panose="020F0502020204030204" pitchFamily="34" charset="0"/>
              </a:rPr>
            </a:br>
            <a:r>
              <a:rPr lang="en-GB" altLang="en-US" sz="1200" i="1">
                <a:solidFill>
                  <a:srgbClr val="000000"/>
                </a:solidFill>
                <a:latin typeface="+mn-lt"/>
                <a:cs typeface="Calibri" panose="020F0502020204030204" pitchFamily="34" charset="0"/>
              </a:rPr>
              <a:t>menopausal status, region</a:t>
            </a:r>
            <a:endParaRPr lang="en-US" altLang="en-US" sz="1200" i="1">
              <a:solidFill>
                <a:srgbClr val="000000"/>
              </a:solidFill>
              <a:latin typeface="+mn-lt"/>
              <a:cs typeface="Calibri" panose="020F0502020204030204" pitchFamily="34" charset="0"/>
            </a:endParaRPr>
          </a:p>
        </p:txBody>
      </p:sp>
      <p:cxnSp>
        <p:nvCxnSpPr>
          <p:cNvPr id="28" name="Straight Arrow Connector 27">
            <a:extLst>
              <a:ext uri="{FF2B5EF4-FFF2-40B4-BE49-F238E27FC236}">
                <a16:creationId xmlns:a16="http://schemas.microsoft.com/office/drawing/2014/main" id="{BF2D934D-19D1-FC8D-6C40-49515ECD989E}"/>
              </a:ext>
            </a:extLst>
          </p:cNvPr>
          <p:cNvCxnSpPr>
            <a:cxnSpLocks/>
          </p:cNvCxnSpPr>
          <p:nvPr/>
        </p:nvCxnSpPr>
        <p:spPr bwMode="auto">
          <a:xfrm>
            <a:off x="7534603" y="2185066"/>
            <a:ext cx="0" cy="541869"/>
          </a:xfrm>
          <a:prstGeom prst="straightConnector1">
            <a:avLst/>
          </a:prstGeom>
          <a:noFill/>
          <a:ln w="28575" cap="flat" cmpd="sng" algn="ctr">
            <a:solidFill>
              <a:srgbClr val="000000"/>
            </a:solidFill>
            <a:prstDash val="sysDot"/>
            <a:round/>
            <a:headEnd type="none" w="med" len="med"/>
            <a:tailEnd type="triangle"/>
          </a:ln>
          <a:effectLst/>
        </p:spPr>
      </p:cxnSp>
    </p:spTree>
    <p:extLst>
      <p:ext uri="{BB962C8B-B14F-4D97-AF65-F5344CB8AC3E}">
        <p14:creationId xmlns:p14="http://schemas.microsoft.com/office/powerpoint/2010/main" val="992788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2E09EF58-FF0A-6851-57A3-B6AB81DBA5F3}"/>
              </a:ext>
            </a:extLst>
          </p:cNvPr>
          <p:cNvSpPr>
            <a:spLocks noGrp="1"/>
          </p:cNvSpPr>
          <p:nvPr>
            <p:ph idx="1"/>
          </p:nvPr>
        </p:nvSpPr>
        <p:spPr>
          <a:xfrm>
            <a:off x="231078" y="4803226"/>
            <a:ext cx="11740260" cy="1286675"/>
          </a:xfrm>
        </p:spPr>
        <p:txBody>
          <a:bodyPr/>
          <a:lstStyle/>
          <a:p>
            <a:r>
              <a:rPr lang="en-US" altLang="en-US" dirty="0"/>
              <a:t>Poppins 24-UnBold-DC Black</a:t>
            </a:r>
          </a:p>
        </p:txBody>
      </p:sp>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534082"/>
            <a:ext cx="11740260" cy="496290"/>
          </a:xfrm>
        </p:spPr>
        <p:txBody>
          <a:bodyPr/>
          <a:lstStyle/>
          <a:p>
            <a:r>
              <a:rPr lang="en-US" altLang="en-US" dirty="0"/>
              <a:t>monarchE Nodal Status: Baseline Characteristics</a:t>
            </a:r>
          </a:p>
        </p:txBody>
      </p:sp>
      <p:sp>
        <p:nvSpPr>
          <p:cNvPr id="5" name="Text Box 15">
            <a:extLst>
              <a:ext uri="{FF2B5EF4-FFF2-40B4-BE49-F238E27FC236}">
                <a16:creationId xmlns:a16="http://schemas.microsoft.com/office/drawing/2014/main" id="{05769C6B-F481-FFE1-B86A-D3A1AE54B9B0}"/>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Cortes. SABCS 2025. Abstr PS1-08-08.</a:t>
            </a:r>
            <a:endParaRPr lang="en-US" altLang="en-US" sz="800" b="0" dirty="0">
              <a:solidFill>
                <a:srgbClr val="161616"/>
              </a:solidFill>
              <a:latin typeface="Poppins" pitchFamily="2" charset="77"/>
            </a:endParaRPr>
          </a:p>
        </p:txBody>
      </p:sp>
      <p:graphicFrame>
        <p:nvGraphicFramePr>
          <p:cNvPr id="4" name="Group 3">
            <a:extLst>
              <a:ext uri="{FF2B5EF4-FFF2-40B4-BE49-F238E27FC236}">
                <a16:creationId xmlns:a16="http://schemas.microsoft.com/office/drawing/2014/main" id="{532027BE-35E9-29A5-4A58-3EF097FFCBCB}"/>
              </a:ext>
            </a:extLst>
          </p:cNvPr>
          <p:cNvGraphicFramePr>
            <a:graphicFrameLocks/>
          </p:cNvGraphicFramePr>
          <p:nvPr>
            <p:extLst>
              <p:ext uri="{D42A27DB-BD31-4B8C-83A1-F6EECF244321}">
                <p14:modId xmlns:p14="http://schemas.microsoft.com/office/powerpoint/2010/main" val="3727765570"/>
              </p:ext>
            </p:extLst>
          </p:nvPr>
        </p:nvGraphicFramePr>
        <p:xfrm>
          <a:off x="231078" y="1334441"/>
          <a:ext cx="11729842" cy="4907392"/>
        </p:xfrm>
        <a:graphic>
          <a:graphicData uri="http://schemas.openxmlformats.org/drawingml/2006/table">
            <a:tbl>
              <a:tblPr/>
              <a:tblGrid>
                <a:gridCol w="3704314">
                  <a:extLst>
                    <a:ext uri="{9D8B030D-6E8A-4147-A177-3AD203B41FA5}">
                      <a16:colId xmlns:a16="http://schemas.microsoft.com/office/drawing/2014/main" val="20000"/>
                    </a:ext>
                  </a:extLst>
                </a:gridCol>
                <a:gridCol w="2006382">
                  <a:extLst>
                    <a:ext uri="{9D8B030D-6E8A-4147-A177-3AD203B41FA5}">
                      <a16:colId xmlns:a16="http://schemas.microsoft.com/office/drawing/2014/main" val="20001"/>
                    </a:ext>
                  </a:extLst>
                </a:gridCol>
                <a:gridCol w="2006382">
                  <a:extLst>
                    <a:ext uri="{9D8B030D-6E8A-4147-A177-3AD203B41FA5}">
                      <a16:colId xmlns:a16="http://schemas.microsoft.com/office/drawing/2014/main" val="20002"/>
                    </a:ext>
                  </a:extLst>
                </a:gridCol>
                <a:gridCol w="2006382">
                  <a:extLst>
                    <a:ext uri="{9D8B030D-6E8A-4147-A177-3AD203B41FA5}">
                      <a16:colId xmlns:a16="http://schemas.microsoft.com/office/drawing/2014/main" val="20003"/>
                    </a:ext>
                  </a:extLst>
                </a:gridCol>
                <a:gridCol w="2006382">
                  <a:extLst>
                    <a:ext uri="{9D8B030D-6E8A-4147-A177-3AD203B41FA5}">
                      <a16:colId xmlns:a16="http://schemas.microsoft.com/office/drawing/2014/main" val="783448293"/>
                    </a:ext>
                  </a:extLst>
                </a:gridCol>
              </a:tblGrid>
              <a:tr h="3553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N1 High Risk</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1761)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N2</a:t>
                      </a:r>
                    </a:p>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 = 2223)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N3</a:t>
                      </a:r>
                    </a:p>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 = 1123)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5107)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90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51 (23-86)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51 (22-89)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53 (23-88)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51 (22-89)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01597">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Menopausal status at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Peri/premenopausal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Postmenopausal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501597">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Baseline ECOG,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47893">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North America/Europe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Rest of the world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13603373"/>
                  </a:ext>
                </a:extLst>
              </a:tr>
              <a:tr h="647893">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Prior chemotherapy,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Neoadjuvant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52071422"/>
                  </a:ext>
                </a:extLst>
              </a:tr>
              <a:tr h="501597">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Prior radiotherapy,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27327832"/>
                  </a:ext>
                </a:extLst>
              </a:tr>
            </a:tbl>
          </a:graphicData>
        </a:graphic>
      </p:graphicFrame>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F54-4C1F-8977-66B4-F3CF55D12E55}"/>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498A3993-5211-E82E-E547-676278519716}"/>
              </a:ext>
            </a:extLst>
          </p:cNvPr>
          <p:cNvSpPr>
            <a:spLocks noGrp="1" noChangeArrowheads="1"/>
          </p:cNvSpPr>
          <p:nvPr>
            <p:ph type="title"/>
          </p:nvPr>
        </p:nvSpPr>
        <p:spPr>
          <a:xfrm>
            <a:off x="231078" y="280167"/>
            <a:ext cx="11740260" cy="1004121"/>
          </a:xfrm>
        </p:spPr>
        <p:txBody>
          <a:bodyPr/>
          <a:lstStyle/>
          <a:p>
            <a:r>
              <a:rPr lang="en-US" altLang="en-US" dirty="0"/>
              <a:t>monarchE Nodal Status: </a:t>
            </a:r>
            <a:r>
              <a:rPr lang="en-US" dirty="0"/>
              <a:t>Tumor Characteristics</a:t>
            </a:r>
            <a:br>
              <a:rPr lang="en-US" dirty="0"/>
            </a:br>
            <a:endParaRPr lang="en-US" altLang="en-US" dirty="0"/>
          </a:p>
        </p:txBody>
      </p:sp>
      <p:sp>
        <p:nvSpPr>
          <p:cNvPr id="5" name="Text Box 15">
            <a:extLst>
              <a:ext uri="{FF2B5EF4-FFF2-40B4-BE49-F238E27FC236}">
                <a16:creationId xmlns:a16="http://schemas.microsoft.com/office/drawing/2014/main" id="{75DE7846-2174-2112-A58F-06D032E2E08B}"/>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Cortes. SABCS 2025. Abstr PS1-08-08.</a:t>
            </a:r>
            <a:endParaRPr lang="en-US" altLang="en-US" sz="800" b="0" dirty="0">
              <a:solidFill>
                <a:srgbClr val="161616"/>
              </a:solidFill>
              <a:latin typeface="Poppins" pitchFamily="2" charset="77"/>
            </a:endParaRPr>
          </a:p>
        </p:txBody>
      </p:sp>
      <p:graphicFrame>
        <p:nvGraphicFramePr>
          <p:cNvPr id="6" name="Group 3">
            <a:extLst>
              <a:ext uri="{FF2B5EF4-FFF2-40B4-BE49-F238E27FC236}">
                <a16:creationId xmlns:a16="http://schemas.microsoft.com/office/drawing/2014/main" id="{AB1E6C52-0DB1-1C96-3C8E-10E6E5D5C0F6}"/>
              </a:ext>
            </a:extLst>
          </p:cNvPr>
          <p:cNvGraphicFramePr>
            <a:graphicFrameLocks/>
          </p:cNvGraphicFramePr>
          <p:nvPr>
            <p:extLst>
              <p:ext uri="{D42A27DB-BD31-4B8C-83A1-F6EECF244321}">
                <p14:modId xmlns:p14="http://schemas.microsoft.com/office/powerpoint/2010/main" val="4027289823"/>
              </p:ext>
            </p:extLst>
          </p:nvPr>
        </p:nvGraphicFramePr>
        <p:xfrm>
          <a:off x="231079" y="1046372"/>
          <a:ext cx="11740259" cy="4998784"/>
        </p:xfrm>
        <a:graphic>
          <a:graphicData uri="http://schemas.openxmlformats.org/drawingml/2006/table">
            <a:tbl>
              <a:tblPr/>
              <a:tblGrid>
                <a:gridCol w="4472648">
                  <a:extLst>
                    <a:ext uri="{9D8B030D-6E8A-4147-A177-3AD203B41FA5}">
                      <a16:colId xmlns:a16="http://schemas.microsoft.com/office/drawing/2014/main" val="20000"/>
                    </a:ext>
                  </a:extLst>
                </a:gridCol>
                <a:gridCol w="2422537">
                  <a:extLst>
                    <a:ext uri="{9D8B030D-6E8A-4147-A177-3AD203B41FA5}">
                      <a16:colId xmlns:a16="http://schemas.microsoft.com/office/drawing/2014/main" val="20001"/>
                    </a:ext>
                  </a:extLst>
                </a:gridCol>
                <a:gridCol w="2422537">
                  <a:extLst>
                    <a:ext uri="{9D8B030D-6E8A-4147-A177-3AD203B41FA5}">
                      <a16:colId xmlns:a16="http://schemas.microsoft.com/office/drawing/2014/main" val="20002"/>
                    </a:ext>
                  </a:extLst>
                </a:gridCol>
                <a:gridCol w="2422537">
                  <a:extLst>
                    <a:ext uri="{9D8B030D-6E8A-4147-A177-3AD203B41FA5}">
                      <a16:colId xmlns:a16="http://schemas.microsoft.com/office/drawing/2014/main" val="20003"/>
                    </a:ext>
                  </a:extLst>
                </a:gridCol>
              </a:tblGrid>
              <a:tr h="3553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1"/>
                          </a:solidFill>
                          <a:effectLst/>
                          <a:latin typeface="Poppins" pitchFamily="2" charset="77"/>
                          <a:cs typeface="Poppins" pitchFamily="2" charset="77"/>
                        </a:rPr>
                        <a:t>Tumor Characteristic, %</a:t>
                      </a:r>
                      <a:endParaRPr kumimoji="0" lang="en-GB" sz="16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N1 High Risk</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1761)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N2</a:t>
                      </a:r>
                    </a:p>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 = 2223)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N3</a:t>
                      </a:r>
                    </a:p>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 = 1123)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01597">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Ki-67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&lt;20%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647893">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Lobular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Ductal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13603373"/>
                  </a:ext>
                </a:extLst>
              </a:tr>
              <a:tr h="647893">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a:ln>
                            <a:noFill/>
                          </a:ln>
                          <a:solidFill>
                            <a:srgbClr val="F9F3D9">
                              <a:lumMod val="10000"/>
                            </a:srgbClr>
                          </a:solidFill>
                          <a:effectLst/>
                          <a:uLnTx/>
                          <a:uFillTx/>
                          <a:latin typeface="Poppins" pitchFamily="2" charset="77"/>
                          <a:ea typeface="+mn-ea"/>
                          <a:cs typeface="Poppins" pitchFamily="2" charset="77"/>
                        </a:rPr>
                        <a:t>Combined tumor size and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spc="0" normalizeH="0" baseline="0" noProof="0">
                          <a:ln>
                            <a:noFill/>
                          </a:ln>
                          <a:solidFill>
                            <a:srgbClr val="F9F3D9">
                              <a:lumMod val="10000"/>
                            </a:srgbClr>
                          </a:solidFill>
                          <a:effectLst/>
                          <a:uLnTx/>
                          <a:uFillTx/>
                          <a:latin typeface="Poppins" pitchFamily="2" charset="77"/>
                          <a:ea typeface="+mn-ea"/>
                          <a:cs typeface="Poppins" pitchFamily="2" charset="77"/>
                        </a:rPr>
                        <a:t>Tumor size &lt;5 cm</a:t>
                      </a:r>
                      <a:endParaRPr kumimoji="0" lang="en-US" sz="1600" b="0" i="0" u="none" strike="noStrike" cap="none" normalizeH="0" baseline="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Grade 1</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spc="0" normalizeH="0" baseline="0" noProof="0">
                          <a:ln>
                            <a:noFill/>
                          </a:ln>
                          <a:solidFill>
                            <a:schemeClr val="bg2">
                              <a:lumMod val="10000"/>
                            </a:schemeClr>
                          </a:solidFill>
                          <a:effectLst/>
                          <a:uLnTx/>
                          <a:uFillTx/>
                          <a:latin typeface="Poppins" pitchFamily="2" charset="77"/>
                          <a:ea typeface="+mn-ea"/>
                          <a:cs typeface="Poppins" pitchFamily="2" charset="77"/>
                        </a:rPr>
                        <a:t>Grade 2</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spc="0" normalizeH="0" baseline="0" noProof="0">
                          <a:ln>
                            <a:noFill/>
                          </a:ln>
                          <a:solidFill>
                            <a:schemeClr val="bg2">
                              <a:lumMod val="10000"/>
                            </a:schemeClr>
                          </a:solidFill>
                          <a:effectLst/>
                          <a:uLnTx/>
                          <a:uFillTx/>
                          <a:latin typeface="Poppins" pitchFamily="2" charset="77"/>
                          <a:ea typeface="+mn-ea"/>
                          <a:cs typeface="Poppins" pitchFamily="2" charset="77"/>
                        </a:rPr>
                        <a:t>Grade 3</a:t>
                      </a:r>
                      <a:endParaRPr kumimoji="0" lang="en-US" sz="1600" b="0" i="0" u="none" strike="noStrike" kern="1200" cap="none" spc="0" normalizeH="0" baseline="0" noProof="0">
                        <a:ln>
                          <a:noFill/>
                        </a:ln>
                        <a:solidFill>
                          <a:srgbClr val="F9F3D9">
                            <a:lumMod val="10000"/>
                          </a:srgbClr>
                        </a:solidFill>
                        <a:effectLst/>
                        <a:uLnTx/>
                        <a:uFillTx/>
                        <a:latin typeface="Poppins" pitchFamily="2" charset="77"/>
                        <a:ea typeface="+mn-ea"/>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spc="0" normalizeH="0" baseline="0" noProof="0">
                          <a:ln>
                            <a:noFill/>
                          </a:ln>
                          <a:solidFill>
                            <a:srgbClr val="F9F3D9">
                              <a:lumMod val="10000"/>
                            </a:srgbClr>
                          </a:solidFill>
                          <a:effectLst/>
                          <a:uLnTx/>
                          <a:uFillTx/>
                          <a:latin typeface="Poppins" pitchFamily="2" charset="77"/>
                          <a:ea typeface="+mn-ea"/>
                          <a:cs typeface="Poppins" pitchFamily="2" charset="77"/>
                        </a:rPr>
                        <a:t>Tumor size ≥5 cm</a:t>
                      </a:r>
                      <a:endParaRPr kumimoji="0" lang="en-US" sz="1600" b="0" i="0" u="none" strike="noStrike" cap="none" normalizeH="0" baseline="0">
                        <a:ln>
                          <a:noFill/>
                        </a:ln>
                        <a:solidFill>
                          <a:schemeClr val="bg2">
                            <a:lumMod val="10000"/>
                          </a:schemeClr>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Grade 1</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spc="0" normalizeH="0" baseline="0" noProof="0">
                          <a:ln>
                            <a:noFill/>
                          </a:ln>
                          <a:solidFill>
                            <a:schemeClr val="bg2">
                              <a:lumMod val="10000"/>
                            </a:schemeClr>
                          </a:solidFill>
                          <a:effectLst/>
                          <a:uLnTx/>
                          <a:uFillTx/>
                          <a:latin typeface="Poppins" pitchFamily="2" charset="77"/>
                          <a:ea typeface="+mn-ea"/>
                          <a:cs typeface="Poppins" pitchFamily="2" charset="77"/>
                        </a:rPr>
                        <a:t>Grade 2</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spc="0" normalizeH="0" baseline="0" noProof="0">
                          <a:ln>
                            <a:noFill/>
                          </a:ln>
                          <a:solidFill>
                            <a:schemeClr val="bg2">
                              <a:lumMod val="10000"/>
                            </a:schemeClr>
                          </a:solidFill>
                          <a:effectLst/>
                          <a:uLnTx/>
                          <a:uFillTx/>
                          <a:latin typeface="Poppins" pitchFamily="2" charset="77"/>
                          <a:ea typeface="+mn-ea"/>
                          <a:cs typeface="Poppins" pitchFamily="2" charset="77"/>
                        </a:rPr>
                        <a:t>Grade 3</a:t>
                      </a:r>
                      <a:endParaRPr kumimoji="0" lang="en-US" sz="16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52071422"/>
                  </a:ext>
                </a:extLst>
              </a:tr>
            </a:tbl>
          </a:graphicData>
        </a:graphic>
      </p:graphicFrame>
      <p:sp>
        <p:nvSpPr>
          <p:cNvPr id="4" name="TextBox 3">
            <a:extLst>
              <a:ext uri="{FF2B5EF4-FFF2-40B4-BE49-F238E27FC236}">
                <a16:creationId xmlns:a16="http://schemas.microsoft.com/office/drawing/2014/main" id="{23E8B8AB-035A-6373-58AF-C0E09B75CC23}"/>
              </a:ext>
            </a:extLst>
          </p:cNvPr>
          <p:cNvSpPr txBox="1"/>
          <p:nvPr/>
        </p:nvSpPr>
        <p:spPr>
          <a:xfrm>
            <a:off x="231078" y="6101792"/>
            <a:ext cx="7488936" cy="273737"/>
          </a:xfrm>
          <a:prstGeom prst="rect">
            <a:avLst/>
          </a:prstGeom>
        </p:spPr>
        <p:txBody>
          <a:bodyPr vert="horz" wrap="square" lIns="0" tIns="0" rIns="0" bIns="0" rtlCol="0">
            <a:noAutofit/>
          </a:bodyPr>
          <a:lstStyle/>
          <a:p>
            <a:pPr algn="l"/>
            <a:r>
              <a:rPr lang="en-US" sz="1050" dirty="0"/>
              <a:t>*Patients who were ineligibile or eligible for Cohort 2 were mistakenly assigned to Cohort 1.</a:t>
            </a:r>
          </a:p>
        </p:txBody>
      </p:sp>
    </p:spTree>
    <p:extLst>
      <p:ext uri="{BB962C8B-B14F-4D97-AF65-F5344CB8AC3E}">
        <p14:creationId xmlns:p14="http://schemas.microsoft.com/office/powerpoint/2010/main" val="47656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9D743-C9E2-0669-3A4A-92388C9CB27F}"/>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5FDECECA-3D16-0492-2AEA-6A98B9ED3782}"/>
              </a:ext>
            </a:extLst>
          </p:cNvPr>
          <p:cNvSpPr>
            <a:spLocks noGrp="1" noChangeArrowheads="1"/>
          </p:cNvSpPr>
          <p:nvPr>
            <p:ph type="title"/>
          </p:nvPr>
        </p:nvSpPr>
        <p:spPr>
          <a:xfrm>
            <a:off x="231078" y="534082"/>
            <a:ext cx="11740260" cy="496290"/>
          </a:xfrm>
        </p:spPr>
        <p:txBody>
          <a:bodyPr/>
          <a:lstStyle/>
          <a:p>
            <a:r>
              <a:rPr lang="en-US" altLang="en-US" dirty="0"/>
              <a:t>monarchE Nodal Status: </a:t>
            </a:r>
            <a:r>
              <a:rPr lang="en-US" dirty="0"/>
              <a:t>Survival</a:t>
            </a:r>
            <a:endParaRPr lang="en-US" altLang="en-US" dirty="0"/>
          </a:p>
        </p:txBody>
      </p:sp>
      <p:sp>
        <p:nvSpPr>
          <p:cNvPr id="5" name="Text Box 15">
            <a:extLst>
              <a:ext uri="{FF2B5EF4-FFF2-40B4-BE49-F238E27FC236}">
                <a16:creationId xmlns:a16="http://schemas.microsoft.com/office/drawing/2014/main" id="{865E13FA-CFD7-B580-4318-695BF9873DD0}"/>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Cortes. SABCS 2025. Abstr PS1-08-08.</a:t>
            </a:r>
            <a:endParaRPr lang="en-US" altLang="en-US" sz="800" b="0" dirty="0">
              <a:solidFill>
                <a:srgbClr val="161616"/>
              </a:solidFill>
              <a:latin typeface="Poppins" pitchFamily="2" charset="77"/>
            </a:endParaRPr>
          </a:p>
        </p:txBody>
      </p:sp>
      <p:graphicFrame>
        <p:nvGraphicFramePr>
          <p:cNvPr id="6" name="Group 3">
            <a:extLst>
              <a:ext uri="{FF2B5EF4-FFF2-40B4-BE49-F238E27FC236}">
                <a16:creationId xmlns:a16="http://schemas.microsoft.com/office/drawing/2014/main" id="{3E36B8B9-5068-D300-EDD9-4361D4B25B61}"/>
              </a:ext>
            </a:extLst>
          </p:cNvPr>
          <p:cNvGraphicFramePr>
            <a:graphicFrameLocks/>
          </p:cNvGraphicFramePr>
          <p:nvPr>
            <p:extLst>
              <p:ext uri="{D42A27DB-BD31-4B8C-83A1-F6EECF244321}">
                <p14:modId xmlns:p14="http://schemas.microsoft.com/office/powerpoint/2010/main" val="1466942941"/>
              </p:ext>
            </p:extLst>
          </p:nvPr>
        </p:nvGraphicFramePr>
        <p:xfrm>
          <a:off x="231078" y="1334441"/>
          <a:ext cx="11740256" cy="3352864"/>
        </p:xfrm>
        <a:graphic>
          <a:graphicData uri="http://schemas.openxmlformats.org/drawingml/2006/table">
            <a:tbl>
              <a:tblPr/>
              <a:tblGrid>
                <a:gridCol w="1134735">
                  <a:extLst>
                    <a:ext uri="{9D8B030D-6E8A-4147-A177-3AD203B41FA5}">
                      <a16:colId xmlns:a16="http://schemas.microsoft.com/office/drawing/2014/main" val="3827692578"/>
                    </a:ext>
                  </a:extLst>
                </a:gridCol>
                <a:gridCol w="1194507">
                  <a:extLst>
                    <a:ext uri="{9D8B030D-6E8A-4147-A177-3AD203B41FA5}">
                      <a16:colId xmlns:a16="http://schemas.microsoft.com/office/drawing/2014/main" val="20000"/>
                    </a:ext>
                  </a:extLst>
                </a:gridCol>
                <a:gridCol w="2350008">
                  <a:extLst>
                    <a:ext uri="{9D8B030D-6E8A-4147-A177-3AD203B41FA5}">
                      <a16:colId xmlns:a16="http://schemas.microsoft.com/office/drawing/2014/main" val="20001"/>
                    </a:ext>
                  </a:extLst>
                </a:gridCol>
                <a:gridCol w="1600431">
                  <a:extLst>
                    <a:ext uri="{9D8B030D-6E8A-4147-A177-3AD203B41FA5}">
                      <a16:colId xmlns:a16="http://schemas.microsoft.com/office/drawing/2014/main" val="20002"/>
                    </a:ext>
                  </a:extLst>
                </a:gridCol>
                <a:gridCol w="2057400">
                  <a:extLst>
                    <a:ext uri="{9D8B030D-6E8A-4147-A177-3AD203B41FA5}">
                      <a16:colId xmlns:a16="http://schemas.microsoft.com/office/drawing/2014/main" val="2095903262"/>
                    </a:ext>
                  </a:extLst>
                </a:gridCol>
                <a:gridCol w="2057400">
                  <a:extLst>
                    <a:ext uri="{9D8B030D-6E8A-4147-A177-3AD203B41FA5}">
                      <a16:colId xmlns:a16="http://schemas.microsoft.com/office/drawing/2014/main" val="2283603956"/>
                    </a:ext>
                  </a:extLst>
                </a:gridCol>
                <a:gridCol w="1345775">
                  <a:extLst>
                    <a:ext uri="{9D8B030D-6E8A-4147-A177-3AD203B41FA5}">
                      <a16:colId xmlns:a16="http://schemas.microsoft.com/office/drawing/2014/main" val="20003"/>
                    </a:ext>
                  </a:extLst>
                </a:gridCol>
              </a:tblGrid>
              <a:tr h="3553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bg1"/>
                          </a:solidFill>
                          <a:effectLst/>
                          <a:latin typeface="Poppins" pitchFamily="2" charset="77"/>
                          <a:cs typeface="Poppins" pitchFamily="2" charset="77"/>
                        </a:rPr>
                        <a:t>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ALN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No. of Events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Abemaciclib + ET, n/N</a:t>
                      </a: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No. of Events</a:t>
                      </a:r>
                    </a:p>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ET,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a:ln>
                            <a:noFill/>
                          </a:ln>
                          <a:solidFill>
                            <a:srgbClr val="FFFFFF"/>
                          </a:solidFill>
                          <a:effectLst/>
                          <a:uLnTx/>
                          <a:uFillTx/>
                          <a:latin typeface="Poppins" pitchFamily="2" charset="77"/>
                          <a:ea typeface="+mn-ea"/>
                          <a:cs typeface="Poppins" pitchFamily="2" charset="77"/>
                        </a:rPr>
                        <a:t>6-Yr Rates, % (Difference)</a:t>
                      </a:r>
                      <a:endPar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Interaction</a:t>
                      </a:r>
                    </a:p>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1" u="none" strike="noStrike" kern="1200" cap="none" spc="0" normalizeH="0" baseline="0" noProof="0" dirty="0">
                          <a:ln>
                            <a:noFill/>
                          </a:ln>
                          <a:solidFill>
                            <a:srgbClr val="FFFFFF"/>
                          </a:solidFill>
                          <a:effectLst/>
                          <a:uLnTx/>
                          <a:uFillTx/>
                          <a:latin typeface="Poppins" pitchFamily="2" charset="77"/>
                          <a:ea typeface="+mn-ea"/>
                          <a:cs typeface="Poppins" pitchFamily="2" charset="77"/>
                        </a:rPr>
                        <a:t>P</a:t>
                      </a: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0159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IDFS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Cohort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512*/2555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142/873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197/1104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171/571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678*/2565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188/888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282/1119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207/552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79.4 vs 73.2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83.0 vs 78.4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81.5 vs 74.6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70.0 vs 61.9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0.73 (0.65-0.82)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0.75 (0.61-0.94)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0.69 (0.57-0.82)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0.73 (0.59-0.89)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64789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DRFS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a:ln>
                            <a:noFill/>
                          </a:ln>
                          <a:solidFill>
                            <a:srgbClr val="F9F3D9">
                              <a:lumMod val="10000"/>
                            </a:srgbClr>
                          </a:solidFill>
                          <a:effectLst/>
                          <a:uLnTx/>
                          <a:uFillTx/>
                          <a:latin typeface="Poppins" pitchFamily="2" charset="77"/>
                          <a:ea typeface="+mn-ea"/>
                          <a:cs typeface="Poppins" pitchFamily="2" charset="77"/>
                        </a:rPr>
                        <a:t>Cohort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F9F3D9">
                              <a:lumMod val="10000"/>
                            </a:srgbClr>
                          </a:solidFill>
                          <a:effectLst/>
                          <a:uLnTx/>
                          <a:uFillTx/>
                          <a:latin typeface="Poppins" pitchFamily="2" charset="77"/>
                          <a:ea typeface="+mn-ea"/>
                          <a:cs typeface="Poppins" pitchFamily="2" charset="77"/>
                        </a:rPr>
                        <a:t>N1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F9F3D9">
                              <a:lumMod val="10000"/>
                            </a:srgbClr>
                          </a:solidFill>
                          <a:effectLst/>
                          <a:uLnTx/>
                          <a:uFillTx/>
                          <a:latin typeface="Poppins" pitchFamily="2" charset="77"/>
                          <a:ea typeface="+mn-ea"/>
                          <a:cs typeface="Poppins" pitchFamily="2" charset="77"/>
                        </a:rPr>
                        <a:t>N2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F9F3D9">
                              <a:lumMod val="10000"/>
                            </a:srgbClr>
                          </a:solidFill>
                          <a:effectLst/>
                          <a:uLnTx/>
                          <a:uFillTx/>
                          <a:latin typeface="Poppins" pitchFamily="2" charset="77"/>
                          <a:ea typeface="+mn-ea"/>
                          <a:cs typeface="Poppins" pitchFamily="2" charset="77"/>
                        </a:rPr>
                        <a:t>N3</a:t>
                      </a:r>
                      <a:endPar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448*/2555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116/873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171/1104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159/571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589/2565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155/888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245/1119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189/552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82.0 vs 76.7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86.1 vs 82.3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84.1 vs 77.7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71.9 vs 65.1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0.74 (0.65-0.83)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0.75 (0.59-0.95)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0.69 (0.57-0.84)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0.74 (0.60-0.92)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13603373"/>
                  </a:ext>
                </a:extLst>
              </a:tr>
              <a:tr h="64789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Cohort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F9F3D9">
                              <a:lumMod val="10000"/>
                            </a:srgbClr>
                          </a:solidFill>
                          <a:effectLst/>
                          <a:uLnTx/>
                          <a:uFillTx/>
                          <a:latin typeface="Poppins" pitchFamily="2" charset="77"/>
                          <a:ea typeface="+mn-ea"/>
                          <a:cs typeface="Poppins" pitchFamily="2" charset="77"/>
                        </a:rPr>
                        <a:t>N3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286*/2555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82/873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110/1104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92/571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344/2565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95/888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133/1119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116/552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88.7 vs 87.2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90.8 vs 89.4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90.4 vs 88.8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82.7 vs 80.0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0.84 (0.71-0.98)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0.88 (0.65-1.18)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0.85 (0.66-1.09)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0.73 (0.56-0.96)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52071422"/>
                  </a:ext>
                </a:extLst>
              </a:tr>
            </a:tbl>
          </a:graphicData>
        </a:graphic>
      </p:graphicFrame>
      <p:sp>
        <p:nvSpPr>
          <p:cNvPr id="4" name="TextBox 3">
            <a:extLst>
              <a:ext uri="{FF2B5EF4-FFF2-40B4-BE49-F238E27FC236}">
                <a16:creationId xmlns:a16="http://schemas.microsoft.com/office/drawing/2014/main" id="{19DA3C06-0B34-3222-5ADE-131702BD8150}"/>
              </a:ext>
            </a:extLst>
          </p:cNvPr>
          <p:cNvSpPr txBox="1"/>
          <p:nvPr/>
        </p:nvSpPr>
        <p:spPr>
          <a:xfrm>
            <a:off x="231078" y="5145957"/>
            <a:ext cx="11740260" cy="405352"/>
          </a:xfrm>
          <a:prstGeom prst="rect">
            <a:avLst/>
          </a:prstGeom>
        </p:spPr>
        <p:txBody>
          <a:bodyPr vert="horz" wrap="square" lIns="0" tIns="0" rIns="0" bIns="0" rtlCol="0">
            <a:noAutofit/>
          </a:bodyPr>
          <a:lstStyle/>
          <a:p>
            <a:pPr algn="l"/>
            <a:r>
              <a:rPr lang="en-US" sz="1050" dirty="0"/>
              <a:t>*n = 13 patients in Cohort 1 (n = 7 abemaciclib + ET; n = 6 ET) were mistakenly enrolled with N0 and not included in any subgroup. n = 2 patients in abemaciclib + ET arm experienced iDFS, DRFS, and OS events. n = 1 patient in ET arm experienced IDFS event.</a:t>
            </a:r>
          </a:p>
        </p:txBody>
      </p:sp>
      <p:sp>
        <p:nvSpPr>
          <p:cNvPr id="7" name="TextBox 6">
            <a:extLst>
              <a:ext uri="{FF2B5EF4-FFF2-40B4-BE49-F238E27FC236}">
                <a16:creationId xmlns:a16="http://schemas.microsoft.com/office/drawing/2014/main" id="{F9E3C620-090B-B38B-725B-90DFAE175789}"/>
              </a:ext>
            </a:extLst>
          </p:cNvPr>
          <p:cNvSpPr txBox="1"/>
          <p:nvPr/>
        </p:nvSpPr>
        <p:spPr>
          <a:xfrm>
            <a:off x="231078" y="4799116"/>
            <a:ext cx="3643338" cy="384516"/>
          </a:xfrm>
          <a:prstGeom prst="rect">
            <a:avLst/>
          </a:prstGeom>
        </p:spPr>
        <p:txBody>
          <a:bodyPr vert="horz" wrap="square" lIns="0" tIns="0" rIns="0" bIns="0" rtlCol="0">
            <a:noAutofit/>
          </a:bodyPr>
          <a:lstStyle/>
          <a:p>
            <a:pPr marL="285750" indent="-285750">
              <a:buFont typeface="Arial" panose="020B0604020202020204" pitchFamily="34" charset="0"/>
              <a:buChar char="•"/>
            </a:pPr>
            <a:r>
              <a:rPr lang="en-US" dirty="0"/>
              <a:t>Median follow-up: 76.8 mo</a:t>
            </a:r>
          </a:p>
        </p:txBody>
      </p:sp>
    </p:spTree>
    <p:extLst>
      <p:ext uri="{BB962C8B-B14F-4D97-AF65-F5344CB8AC3E}">
        <p14:creationId xmlns:p14="http://schemas.microsoft.com/office/powerpoint/2010/main" val="2776674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a:xfrm>
            <a:off x="231078" y="1335023"/>
            <a:ext cx="11609823" cy="4754880"/>
          </a:xfrm>
        </p:spPr>
        <p:txBody>
          <a:bodyPr/>
          <a:lstStyle/>
          <a:p>
            <a:pPr marL="285750" indent="-285750">
              <a:buFont typeface="Arial" panose="020B0604020202020204" pitchFamily="34" charset="0"/>
              <a:buChar char="•"/>
            </a:pPr>
            <a:r>
              <a:rPr lang="en-US" altLang="en-US" dirty="0"/>
              <a:t>Adjuvant abemaciclib + ET in node-positive, HR+/HER2- EBC decreased recurrence risk and death versus ET alone across nodal status subgroups</a:t>
            </a:r>
          </a:p>
          <a:p>
            <a:pPr marL="285750" indent="-285750">
              <a:buFont typeface="Arial" panose="020B0604020202020204" pitchFamily="34" charset="0"/>
              <a:buChar char="•"/>
            </a:pPr>
            <a:r>
              <a:rPr lang="en-US" altLang="en-US" dirty="0"/>
              <a:t>Study population comprised patients with high recurrence risk, such as N1 disease with ≥1 other risk factor</a:t>
            </a:r>
          </a:p>
          <a:p>
            <a:pPr marL="574675" lvl="1" indent="-342900">
              <a:buFont typeface="Calibri" panose="020F0502020204030204" pitchFamily="34" charset="0"/>
              <a:buChar char="─"/>
            </a:pPr>
            <a:r>
              <a:rPr lang="en-US" altLang="en-US" sz="2200" dirty="0"/>
              <a:t>Rates of recurrence risk and death in N1 high-risk patients were comparable to those in patients with N2 disease</a:t>
            </a:r>
          </a:p>
          <a:p>
            <a:pPr marL="574675" lvl="1" indent="-342900">
              <a:buFont typeface="Calibri" panose="020F0502020204030204" pitchFamily="34" charset="0"/>
              <a:buChar char="─"/>
            </a:pPr>
            <a:r>
              <a:rPr lang="en-US" altLang="en-US" sz="2200" dirty="0"/>
              <a:t>Prognosis was poorer in patients with N3 disease</a:t>
            </a:r>
          </a:p>
          <a:p>
            <a:pPr marL="285750" indent="-285750">
              <a:buFont typeface="Arial" panose="020B0604020202020204" pitchFamily="34" charset="0"/>
              <a:buChar char="•"/>
            </a:pPr>
            <a:r>
              <a:rPr lang="en-US" altLang="en-US" dirty="0"/>
              <a:t>Investigators conclude that these results support the use of adjuvant abemaciclib + ET in node-positive, HR+/HER2- EBC regardless of nodal status</a:t>
            </a:r>
          </a:p>
          <a:p>
            <a:pPr marL="285750" indent="-285750">
              <a:buFont typeface="Arial" panose="020B0604020202020204" pitchFamily="34" charset="0"/>
              <a:buChar char="•"/>
            </a:pPr>
            <a:endParaRPr lang="en-US" altLang="en-US" dirty="0"/>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2"/>
            <a:ext cx="11740260" cy="496290"/>
          </a:xfrm>
        </p:spPr>
        <p:txBody>
          <a:bodyPr/>
          <a:lstStyle/>
          <a:p>
            <a:r>
              <a:rPr lang="en-US" altLang="en-US" dirty="0"/>
              <a:t>monarchE Nodal Status: </a:t>
            </a:r>
            <a:r>
              <a:rPr lang="en-US" dirty="0"/>
              <a:t>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Cortes. SABCS 2025. Abstr PS1-08-08.</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1036181"/>
          </a:xfrm>
        </p:spPr>
        <p:txBody>
          <a:bodyPr/>
          <a:lstStyle/>
          <a:p>
            <a:pPr algn="l"/>
            <a:r>
              <a:rPr lang="en-US" sz="1800" dirty="0"/>
              <a:t>Capsule Summaries of all the key data</a:t>
            </a:r>
          </a:p>
          <a:p>
            <a:pPr algn="l"/>
            <a:r>
              <a:rPr lang="en-US" sz="1800" dirty="0"/>
              <a:t>Additional CME/CE-certified analyses with expert faculty commentary on all the key studies in early and advanced stage </a:t>
            </a:r>
            <a:r>
              <a:rPr lang="en-US" sz="1800"/>
              <a:t>breast cancers</a:t>
            </a:r>
            <a:endParaRPr lang="en-US" sz="1800"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SABCS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1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2FC30CF42DED4FB6D1DC8BA31BFD6A" ma:contentTypeVersion="10" ma:contentTypeDescription="Create a new document." ma:contentTypeScope="" ma:versionID="d7bd7e244d04558088dfebb880958b01">
  <xsd:schema xmlns:xsd="http://www.w3.org/2001/XMLSchema" xmlns:xs="http://www.w3.org/2001/XMLSchema" xmlns:p="http://schemas.microsoft.com/office/2006/metadata/properties" xmlns:ns2="61c28a77-e754-4451-a7ca-87108c003a1f" xmlns:ns3="22fd6914-46d4-4c7e-bbad-46e82841b69d" targetNamespace="http://schemas.microsoft.com/office/2006/metadata/properties" ma:root="true" ma:fieldsID="c8e338c0fa9f9f37267e2b9df8e7baa5" ns2:_="" ns3:_="">
    <xsd:import namespace="61c28a77-e754-4451-a7ca-87108c003a1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c28a77-e754-4451-a7ca-87108c003a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61c28a77-e754-4451-a7ca-87108c003a1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1A88E5-1631-429C-B45E-0BAFF5CA04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c28a77-e754-4451-a7ca-87108c003a1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223EB4-5FA2-43FD-8E0E-19ACD0C576BC}">
  <ds:schemaRefs>
    <ds:schemaRef ds:uri="http://purl.org/dc/terms/"/>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dcmitype/"/>
    <ds:schemaRef ds:uri="61c28a77-e754-4451-a7ca-87108c003a1f"/>
    <ds:schemaRef ds:uri="http://schemas.openxmlformats.org/package/2006/metadata/core-properties"/>
    <ds:schemaRef ds:uri="22fd6914-46d4-4c7e-bbad-46e82841b69d"/>
    <ds:schemaRef ds:uri="http://purl.org/dc/elements/1.1/"/>
  </ds:schemaRefs>
</ds:datastoreItem>
</file>

<file path=customXml/itemProps3.xml><?xml version="1.0" encoding="utf-8"?>
<ds:datastoreItem xmlns:ds="http://schemas.openxmlformats.org/officeDocument/2006/customXml" ds:itemID="{E5386308-032C-472B-8C93-D34DAF7002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778</TotalTime>
  <Words>1474</Words>
  <Application>Microsoft Office PowerPoint</Application>
  <PresentationFormat>Widescreen</PresentationFormat>
  <Paragraphs>330</Paragraphs>
  <Slides>9</Slides>
  <Notes>9</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9</vt:i4>
      </vt:variant>
    </vt:vector>
  </HeadingPairs>
  <TitlesOfParts>
    <vt:vector size="22" baseType="lpstr">
      <vt:lpstr>Aptos</vt:lpstr>
      <vt:lpstr>Arial</vt:lpstr>
      <vt:lpstr>Calibri</vt:lpstr>
      <vt:lpstr>Newsreader ExtraBold</vt:lpstr>
      <vt:lpstr>Newsreader SemiBold</vt:lpstr>
      <vt:lpstr>Poppins</vt:lpstr>
      <vt:lpstr>Poppins Light</vt:lpstr>
      <vt:lpstr>Times</vt:lpstr>
      <vt:lpstr>Wingdings</vt:lpstr>
      <vt:lpstr>4_Office</vt:lpstr>
      <vt:lpstr>3_Office</vt:lpstr>
      <vt:lpstr>2_Office</vt:lpstr>
      <vt:lpstr>1_Office</vt:lpstr>
      <vt:lpstr>monarchE Subgroup Analysis by Nodal Status: Adjuvant Abemaciclib + ET for High-Risk, Node-Positive, HR+/HER2- Early Breast Cancer</vt:lpstr>
      <vt:lpstr>About These Slides</vt:lpstr>
      <vt:lpstr>monarchE Nodal Status: Background</vt:lpstr>
      <vt:lpstr>monarchE: Study Design</vt:lpstr>
      <vt:lpstr>monarchE Nodal Status: Baseline Characteristics</vt:lpstr>
      <vt:lpstr>monarchE Nodal Status: Tumor Characteristics </vt:lpstr>
      <vt:lpstr>monarchE Nodal Status: Survival</vt:lpstr>
      <vt:lpstr>monarchE Nodal Status: Investigators’ Conclusions</vt:lpstr>
      <vt:lpstr>Go Online for More Coverage of SABCS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monarchE Subgroup Analysis by Nodal Status: Adjuvant Abemaciclib + ET for High-Risk, Node-Positive, HR+/HER2- Early Breast Cancer</dc:title>
  <dc:creator>Timothy Quill</dc:creator>
  <cp:lastModifiedBy>Valerie Wenzel</cp:lastModifiedBy>
  <cp:revision>17</cp:revision>
  <dcterms:created xsi:type="dcterms:W3CDTF">2025-12-04T13:55:49Z</dcterms:created>
  <dcterms:modified xsi:type="dcterms:W3CDTF">2026-02-24T14:40:33Z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0x0101002D2FC30CF42DED4FB6D1DC8BA31BFD6A</vt:lpwstr>
  </property>
  <property fmtid="{D5CDD505-2E9C-101B-9397-08002B2CF9AE}" pid="3" name="MediaServiceImageTags">
    <vt:lpwstr/>
  </property>
</Properties>
</file>