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20"/>
  </p:notesMasterIdLst>
  <p:handoutMasterIdLst>
    <p:handoutMasterId r:id="rId21"/>
  </p:handoutMasterIdLst>
  <p:sldIdLst>
    <p:sldId id="321" r:id="rId6"/>
    <p:sldId id="558" r:id="rId7"/>
    <p:sldId id="560" r:id="rId8"/>
    <p:sldId id="561" r:id="rId9"/>
    <p:sldId id="548" r:id="rId10"/>
    <p:sldId id="549" r:id="rId11"/>
    <p:sldId id="562" r:id="rId12"/>
    <p:sldId id="563" r:id="rId13"/>
    <p:sldId id="564" r:id="rId14"/>
    <p:sldId id="565" r:id="rId15"/>
    <p:sldId id="566" r:id="rId16"/>
    <p:sldId id="567"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0"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2" clrIdx="17">
    <p:extLst>
      <p:ext uri="{19B8F6BF-5375-455C-9EA6-DF929625EA0E}">
        <p15:presenceInfo xmlns:p15="http://schemas.microsoft.com/office/powerpoint/2012/main" userId="S::aboecler@clinicaloptions.com::28e82037-1239-4052-943b-ae184e0bc2af" providerId="AD"/>
      </p:ext>
    </p:extLst>
  </p:cmAuthor>
  <p:cmAuthor id="19" name="Mandi Murph" initials="MM" lastIdx="18" clrIdx="18">
    <p:extLst>
      <p:ext uri="{19B8F6BF-5375-455C-9EA6-DF929625EA0E}">
        <p15:presenceInfo xmlns:p15="http://schemas.microsoft.com/office/powerpoint/2012/main" userId="S::MMurph@cealliance.com::17b68f88-caf0-4bf5-9fa1-7c1066b02ecf" providerId="AD"/>
      </p:ext>
    </p:extLst>
  </p:cmAuthor>
  <p:cmAuthor id="20" name="Ryan Topping" initials="RT" lastIdx="6" clrIdx="19">
    <p:extLst>
      <p:ext uri="{19B8F6BF-5375-455C-9EA6-DF929625EA0E}">
        <p15:presenceInfo xmlns:p15="http://schemas.microsoft.com/office/powerpoint/2012/main" userId="S::rtopping@clinicaloptions.com::94707e26-9fc4-45d8-b0ca-0ad126bd8df5" providerId="AD"/>
      </p:ext>
    </p:extLst>
  </p:cmAuthor>
  <p:cmAuthor id="21" name="Timothy Quill" initials="TQ" lastIdx="5" clrIdx="20">
    <p:extLst>
      <p:ext uri="{19B8F6BF-5375-455C-9EA6-DF929625EA0E}">
        <p15:presenceInfo xmlns:p15="http://schemas.microsoft.com/office/powerpoint/2012/main" userId="S::tquill@clinicaloptions.com::b1dc6efb-2995-45e7-a306-57a2c67aa886" providerId="AD"/>
      </p:ext>
    </p:extLst>
  </p:cmAuthor>
  <p:cmAuthor id="22" name="Dussadee Royal" initials="DR" lastIdx="2"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57130-E6A0-45D3-B453-68590FC4D599}" v="402" dt="2025-10-31T14:41:36.561"/>
    <p1510:client id="{77A4C722-F176-4DC7-A336-60AD5DB0FF03}" v="160" dt="2025-10-30T18:32:03.308"/>
    <p1510:client id="{C9932307-0A9B-20AC-674A-A7F43EA047CA}" v="1" dt="2025-10-31T14:55:27.41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82847" autoAdjust="0"/>
  </p:normalViewPr>
  <p:slideViewPr>
    <p:cSldViewPr snapToGrid="0">
      <p:cViewPr varScale="1">
        <p:scale>
          <a:sx n="61" d="100"/>
          <a:sy n="61" d="100"/>
        </p:scale>
        <p:origin x="684" y="56"/>
      </p:cViewPr>
      <p:guideLst/>
    </p:cSldViewPr>
  </p:slideViewPr>
  <p:notesTextViewPr>
    <p:cViewPr>
      <p:scale>
        <a:sx n="1" d="1"/>
        <a:sy n="1" d="1"/>
      </p:scale>
      <p:origin x="0" y="0"/>
    </p:cViewPr>
  </p:notesTextViewPr>
  <p:sorterViewPr>
    <p:cViewPr>
      <p:scale>
        <a:sx n="170" d="100"/>
        <a:sy n="170" d="100"/>
      </p:scale>
      <p:origin x="0" y="-4224"/>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4872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352666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evERA BC: Phase III Trial of Giredestrant + Everolimus in Advanced ER+/HER2- Breast Cancer Previously Treated With a CDK4/6 Inhibitor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evERA BC: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172529"/>
          </a:xfrm>
        </p:spPr>
        <p:txBody>
          <a:bodyPr/>
          <a:lstStyle/>
          <a:p>
            <a:r>
              <a:rPr lang="en-US" altLang="en-US" sz="2200" dirty="0"/>
              <a:t>Few treatment choices exist for ER+/HER2-</a:t>
            </a:r>
            <a:r>
              <a:rPr lang="en-US" altLang="en-US" sz="2200" b="1" dirty="0">
                <a:ea typeface="Calibri" panose="020F0502020204030204" pitchFamily="34" charset="0"/>
                <a:cs typeface="Calibri" panose="020F0502020204030204" pitchFamily="34" charset="0"/>
              </a:rPr>
              <a:t> </a:t>
            </a:r>
            <a:r>
              <a:rPr lang="en-US" altLang="en-US" sz="2200" dirty="0"/>
              <a:t>aBC after progression on 1L CDK4/6i and ET</a:t>
            </a:r>
            <a:r>
              <a:rPr lang="en-US" altLang="en-US" sz="2200" baseline="30000" dirty="0"/>
              <a:t>1-4</a:t>
            </a:r>
            <a:endParaRPr lang="en-US" altLang="en-US" sz="2200" dirty="0"/>
          </a:p>
          <a:p>
            <a:r>
              <a:rPr lang="en-US" altLang="en-US" sz="2200" dirty="0"/>
              <a:t>Everolimus, when used in combination with ET agents such as exemestane, fulvestrant, or tamoxifen, serves as a SoC option for ER+/HER2-</a:t>
            </a:r>
            <a:r>
              <a:rPr lang="en-US" altLang="en-US" sz="2200" b="1" dirty="0">
                <a:ea typeface="Calibri" panose="020F0502020204030204" pitchFamily="34" charset="0"/>
                <a:cs typeface="Calibri" panose="020F0502020204030204" pitchFamily="34" charset="0"/>
              </a:rPr>
              <a:t> </a:t>
            </a:r>
            <a:r>
              <a:rPr lang="en-US" altLang="en-US" sz="2200" dirty="0"/>
              <a:t>aBC</a:t>
            </a:r>
            <a:r>
              <a:rPr lang="en-US" altLang="en-US" sz="2200" baseline="30000" dirty="0"/>
              <a:t>5</a:t>
            </a:r>
            <a:endParaRPr lang="en-US" altLang="en-US" sz="2200" dirty="0"/>
          </a:p>
          <a:p>
            <a:r>
              <a:rPr lang="en-US" altLang="en-US" sz="2200" dirty="0"/>
              <a:t>Giredestrant is an oral SERD that functions as an ER antagonist and degrader, demonstrating greater potency in cellular viability assays than other SERDs</a:t>
            </a:r>
            <a:r>
              <a:rPr lang="en-US" altLang="en-US" sz="2200" baseline="30000" dirty="0"/>
              <a:t>6-9</a:t>
            </a:r>
            <a:endParaRPr lang="en-US" altLang="en-US" sz="2200" dirty="0"/>
          </a:p>
          <a:p>
            <a:r>
              <a:rPr lang="en-US" altLang="en-US" sz="2200" dirty="0"/>
              <a:t>Giredestrant and everolimus act on distinct but complementary signaling pathways—ER and PI3K/AKT/mTOR—that are known to contribute to resistance to endocrine therapy</a:t>
            </a:r>
            <a:r>
              <a:rPr lang="en-US" altLang="en-US" sz="2200" baseline="30000" dirty="0"/>
              <a:t>10</a:t>
            </a:r>
            <a:endParaRPr lang="en-US" altLang="en-US" sz="2200" dirty="0"/>
          </a:p>
          <a:p>
            <a:r>
              <a:rPr lang="en-US" altLang="en-US" sz="2200" dirty="0"/>
              <a:t>Current study assessed efficacy and safety of giredestrant + everolimus in ER+/HER2-</a:t>
            </a:r>
            <a:r>
              <a:rPr lang="en-US" altLang="en-US" sz="2200" b="1" dirty="0">
                <a:ea typeface="Calibri" panose="020F0502020204030204" pitchFamily="34" charset="0"/>
                <a:cs typeface="Calibri" panose="020F0502020204030204" pitchFamily="34" charset="0"/>
              </a:rPr>
              <a:t> </a:t>
            </a:r>
            <a:r>
              <a:rPr lang="en-US" altLang="en-US" sz="2200" dirty="0"/>
              <a:t>aBC previously treated with a CDK4/6 inhibitor</a:t>
            </a:r>
            <a:r>
              <a:rPr lang="en-US" altLang="en-US" sz="2200" baseline="30000" dirty="0"/>
              <a:t>11</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5831742"/>
            <a:ext cx="820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Gennari. Ann Oncol. 2021;32:1475. 2. Burstein. JCO. 2021;39:3959. 3. Cardoso. Breast. 2024;76:103756. 4. Huang. Int J Mol Med. 2022;50:128. 5. </a:t>
            </a:r>
            <a:r>
              <a:rPr lang="nl-NL" altLang="en-US" sz="1200" b="0" spc="-10" dirty="0">
                <a:solidFill>
                  <a:srgbClr val="455560"/>
                </a:solidFill>
                <a:latin typeface="Calibri" panose="020F0502020204030204" pitchFamily="34" charset="0"/>
              </a:rPr>
              <a:t>NCCN. Clinical practice guidelines in oncology: breast cancer. v.5.2025. nccn.org.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6. Liang. J Med Chem. 2021;64:11841. 7. Guan. Cell. 2019;178:949. 8. Jhaveri. Clin Cancer Res. 2024;30:754. 9. Metcalfe. Cancer Res. 2020;80(16 suppl):3406. 10. Giaviano. Drug Resist Updat. 2024;76:101103. 11. Mayer. ESMO 2025. Abstr LBA16.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Global, open-label, randomized phase III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INV-PFS in patients whose tumors had </a:t>
            </a:r>
            <a:r>
              <a:rPr kumimoji="0" lang="en-US" alt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ESR1</a:t>
            </a: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m and in ITT population</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INV-assessed ORR, DoR</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evERA BC: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13901" y="2617927"/>
            <a:ext cx="324531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Patients with ER+/HER2- aBC</a:t>
            </a:r>
            <a:r>
              <a:rPr lang="en-GB" altLang="en-US" sz="1800" b="0" dirty="0">
                <a:solidFill>
                  <a:srgbClr val="000000"/>
                </a:solidFill>
                <a:latin typeface="Calibri" panose="020F050202020403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1-3 prior lines of therapy with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≤2 prior lines of ET for aBC;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PD or relapse during/after CDK4/6i + ET; no prior CT for aBC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(N = </a:t>
            </a:r>
            <a:r>
              <a:rPr lang="en-GB" altLang="en-US" sz="1800" b="0" dirty="0">
                <a:solidFill>
                  <a:srgbClr val="000000"/>
                </a:solidFill>
                <a:latin typeface="Calibri" panose="020F0502020204030204" pitchFamily="34" charset="0"/>
              </a:rPr>
              <a:t>373</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740073" y="3211900"/>
            <a:ext cx="25384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2" y="2665182"/>
            <a:ext cx="396221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Giredestrant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Everolimus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183)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2" y="3609745"/>
            <a:ext cx="3962219"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dirty="0">
                <a:solidFill>
                  <a:srgbClr val="FFFFFF"/>
                </a:solidFill>
                <a:latin typeface="Calibri" panose="020F0502020204030204" pitchFamily="34" charset="0"/>
              </a:rPr>
              <a:t>SoC ET</a:t>
            </a:r>
            <a:r>
              <a:rPr lang="en-US" altLang="en-US" sz="1800" baseline="30000" dirty="0">
                <a:solidFill>
                  <a:srgbClr val="FFFFFF"/>
                </a:solidFill>
                <a:latin typeface="Calibri" panose="020F0502020204030204" pitchFamily="34" charset="0"/>
              </a:rPr>
              <a:t>†</a:t>
            </a:r>
            <a:r>
              <a:rPr lang="en-US" altLang="en-US" sz="1800" dirty="0">
                <a:solidFill>
                  <a:srgbClr val="FFFFFF"/>
                </a:solidFill>
                <a:latin typeface="Calibri" panose="020F0502020204030204" pitchFamily="34" charset="0"/>
              </a:rPr>
              <a:t> </a:t>
            </a:r>
            <a:r>
              <a:rPr lang="en-US" altLang="en-US" sz="1800" b="0" dirty="0">
                <a:solidFill>
                  <a:srgbClr val="FFFFFF"/>
                </a:solidFill>
                <a:latin typeface="Calibri" panose="020F0502020204030204" pitchFamily="34" charset="0"/>
              </a:rPr>
              <a:t>+</a:t>
            </a:r>
            <a:r>
              <a:rPr lang="en-US" altLang="en-US" sz="1800" dirty="0">
                <a:solidFill>
                  <a:srgbClr val="FFFFFF"/>
                </a:solidFill>
                <a:latin typeface="Calibri" panose="020F0502020204030204" pitchFamily="34" charset="0"/>
              </a:rPr>
              <a:t> Everolimus 10 mg*</a:t>
            </a:r>
          </a:p>
          <a:p>
            <a:pPr lvl="0" algn="ctr">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190)</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185151" y="346580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361768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301760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F9D735C9-0AB7-404C-A1F8-4D2ED0B72E3F}"/>
              </a:ext>
            </a:extLst>
          </p:cNvPr>
          <p:cNvSpPr txBox="1"/>
          <p:nvPr/>
        </p:nvSpPr>
        <p:spPr bwMode="auto">
          <a:xfrm>
            <a:off x="3910708" y="4293524"/>
            <a:ext cx="75714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*Dexamethasone mouthwash prophylaxis and treatment strongly recommended per SWISH protocol.</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Exemestane/fulvestrant/tamoxifen.</a:t>
            </a:r>
          </a:p>
        </p:txBody>
      </p:sp>
      <p:sp>
        <p:nvSpPr>
          <p:cNvPr id="5" name="Line 52">
            <a:extLst>
              <a:ext uri="{FF2B5EF4-FFF2-40B4-BE49-F238E27FC236}">
                <a16:creationId xmlns:a16="http://schemas.microsoft.com/office/drawing/2014/main" id="{34FFBE60-BEAA-D653-6A65-1E4CB9F1D840}"/>
              </a:ext>
            </a:extLst>
          </p:cNvPr>
          <p:cNvSpPr>
            <a:spLocks noChangeShapeType="1"/>
          </p:cNvSpPr>
          <p:nvPr/>
        </p:nvSpPr>
        <p:spPr bwMode="auto">
          <a:xfrm>
            <a:off x="3598863" y="2668603"/>
            <a:ext cx="10711" cy="432143"/>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A5DAED7-6D90-942C-0D41-EDEBBE0EB1FC}"/>
              </a:ext>
            </a:extLst>
          </p:cNvPr>
          <p:cNvSpPr txBox="1"/>
          <p:nvPr/>
        </p:nvSpPr>
        <p:spPr bwMode="auto">
          <a:xfrm>
            <a:off x="2080215" y="1926518"/>
            <a:ext cx="32270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prior treatment (yes/no), </a:t>
            </a:r>
            <a:r>
              <a:rPr lang="en-US" sz="1400" b="0" dirty="0">
                <a:solidFill>
                  <a:schemeClr val="bg1"/>
                </a:solidFill>
                <a:latin typeface="Calibri" panose="020F0502020204030204" pitchFamily="34" charset="0"/>
              </a:rPr>
              <a:t>ESR1</a:t>
            </a:r>
            <a:r>
              <a:rPr lang="en-US" sz="1400" b="0" i="1" dirty="0">
                <a:solidFill>
                  <a:schemeClr val="bg1"/>
                </a:solidFill>
                <a:latin typeface="Calibri" panose="020F0502020204030204" pitchFamily="34" charset="0"/>
              </a:rPr>
              <a:t>m (yes/no), site of disease (visceral vs nonvisceral)</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evERA BC: </a:t>
            </a:r>
            <a:r>
              <a:rPr lang="en-US" dirty="0"/>
              <a:t>Baseline Characteristics</a:t>
            </a:r>
            <a:endParaRPr lang="en-US" altLang="en-US" dirty="0"/>
          </a:p>
        </p:txBody>
      </p:sp>
      <p:sp>
        <p:nvSpPr>
          <p:cNvPr id="5" name="Content Placeholder 4">
            <a:extLst>
              <a:ext uri="{FF2B5EF4-FFF2-40B4-BE49-F238E27FC236}">
                <a16:creationId xmlns:a16="http://schemas.microsoft.com/office/drawing/2014/main" id="{F0D4C26D-4C1B-9043-D415-6A29A307B725}"/>
              </a:ext>
            </a:extLst>
          </p:cNvPr>
          <p:cNvSpPr>
            <a:spLocks noGrp="1"/>
          </p:cNvSpPr>
          <p:nvPr>
            <p:ph sz="half" idx="1"/>
          </p:nvPr>
        </p:nvSpPr>
        <p:spPr/>
        <p:txBody>
          <a:bodyPr/>
          <a:lstStyle/>
          <a:p>
            <a:r>
              <a:rPr lang="en-US" dirty="0"/>
              <a:t>\</a:t>
            </a:r>
          </a:p>
        </p:txBody>
      </p:sp>
      <p:sp>
        <p:nvSpPr>
          <p:cNvPr id="2" name="Text Box 11">
            <a:extLst>
              <a:ext uri="{FF2B5EF4-FFF2-40B4-BE49-F238E27FC236}">
                <a16:creationId xmlns:a16="http://schemas.microsoft.com/office/drawing/2014/main" id="{B82F3A7B-9933-26C2-0032-D92DB7A5097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4DFA50B5-D49F-B5CB-2140-AF49A83815DF}"/>
              </a:ext>
            </a:extLst>
          </p:cNvPr>
          <p:cNvGraphicFramePr>
            <a:graphicFrameLocks/>
          </p:cNvGraphicFramePr>
          <p:nvPr>
            <p:extLst>
              <p:ext uri="{D42A27DB-BD31-4B8C-83A1-F6EECF244321}">
                <p14:modId xmlns:p14="http://schemas.microsoft.com/office/powerpoint/2010/main" val="1578337813"/>
              </p:ext>
            </p:extLst>
          </p:nvPr>
        </p:nvGraphicFramePr>
        <p:xfrm>
          <a:off x="709796" y="1499265"/>
          <a:ext cx="5324780" cy="4693920"/>
        </p:xfrm>
        <a:graphic>
          <a:graphicData uri="http://schemas.openxmlformats.org/drawingml/2006/table">
            <a:tbl>
              <a:tblPr/>
              <a:tblGrid>
                <a:gridCol w="2802708">
                  <a:extLst>
                    <a:ext uri="{9D8B030D-6E8A-4147-A177-3AD203B41FA5}">
                      <a16:colId xmlns:a16="http://schemas.microsoft.com/office/drawing/2014/main" val="20000"/>
                    </a:ext>
                  </a:extLst>
                </a:gridCol>
                <a:gridCol w="1257359">
                  <a:extLst>
                    <a:ext uri="{9D8B030D-6E8A-4147-A177-3AD203B41FA5}">
                      <a16:colId xmlns:a16="http://schemas.microsoft.com/office/drawing/2014/main" val="20001"/>
                    </a:ext>
                  </a:extLst>
                </a:gridCol>
                <a:gridCol w="1264713">
                  <a:extLst>
                    <a:ext uri="{9D8B030D-6E8A-4147-A177-3AD203B41FA5}">
                      <a16:colId xmlns:a16="http://schemas.microsoft.com/office/drawing/2014/main" val="978252903"/>
                    </a:ext>
                  </a:extLst>
                </a:gridCol>
              </a:tblGrid>
              <a:tr h="486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Giredestrant + Everolimus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SoC ET + Everolimus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 (n = 190)</a:t>
                      </a:r>
                      <a:endParaRPr kumimoji="0" lang="en-US"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8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age, yr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62.0 (27-83)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(28-84)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8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sex,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 (99.5)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(98.4)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747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(56.3)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66 (36.1)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(62.6)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7747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Western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(10.9)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(12.1)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2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disease,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involving the liver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(68.9)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(48.6)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(68.9)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(52.6)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342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Bone-only involvement at screening,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bl>
          </a:graphicData>
        </a:graphic>
      </p:graphicFrame>
      <p:graphicFrame>
        <p:nvGraphicFramePr>
          <p:cNvPr id="4" name="Group 3">
            <a:extLst>
              <a:ext uri="{FF2B5EF4-FFF2-40B4-BE49-F238E27FC236}">
                <a16:creationId xmlns:a16="http://schemas.microsoft.com/office/drawing/2014/main" id="{74A5E3C6-3480-1D23-9798-5FE9BB11D41D}"/>
              </a:ext>
            </a:extLst>
          </p:cNvPr>
          <p:cNvGraphicFramePr>
            <a:graphicFrameLocks/>
          </p:cNvGraphicFramePr>
          <p:nvPr>
            <p:extLst>
              <p:ext uri="{D42A27DB-BD31-4B8C-83A1-F6EECF244321}">
                <p14:modId xmlns:p14="http://schemas.microsoft.com/office/powerpoint/2010/main" val="2416958263"/>
              </p:ext>
            </p:extLst>
          </p:nvPr>
        </p:nvGraphicFramePr>
        <p:xfrm>
          <a:off x="6252633" y="1499265"/>
          <a:ext cx="5229571" cy="4176800"/>
        </p:xfrm>
        <a:graphic>
          <a:graphicData uri="http://schemas.openxmlformats.org/drawingml/2006/table">
            <a:tbl>
              <a:tblPr/>
              <a:tblGrid>
                <a:gridCol w="2881207">
                  <a:extLst>
                    <a:ext uri="{9D8B030D-6E8A-4147-A177-3AD203B41FA5}">
                      <a16:colId xmlns:a16="http://schemas.microsoft.com/office/drawing/2014/main" val="20000"/>
                    </a:ext>
                  </a:extLst>
                </a:gridCol>
                <a:gridCol w="1287331">
                  <a:extLst>
                    <a:ext uri="{9D8B030D-6E8A-4147-A177-3AD203B41FA5}">
                      <a16:colId xmlns:a16="http://schemas.microsoft.com/office/drawing/2014/main" val="20001"/>
                    </a:ext>
                  </a:extLst>
                </a:gridCol>
                <a:gridCol w="1061033">
                  <a:extLst>
                    <a:ext uri="{9D8B030D-6E8A-4147-A177-3AD203B41FA5}">
                      <a16:colId xmlns:a16="http://schemas.microsoft.com/office/drawing/2014/main" val="978252903"/>
                    </a:ext>
                  </a:extLst>
                </a:gridCol>
              </a:tblGrid>
              <a:tr h="427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Giredestrant + Everolimus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SoC ET + Everolimus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 (n = 190)</a:t>
                      </a:r>
                      <a:endParaRPr kumimoji="0" lang="en-US"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0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Postmenopausal at screening (eCRF)</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(85.2)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(83.7)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41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ESR1</a:t>
                      </a:r>
                      <a:r>
                        <a:rPr kumimoji="0" lang="en-US" sz="1400" b="0" i="0" u="none" strike="noStrike" cap="none" normalizeH="0" baseline="0">
                          <a:ln>
                            <a:noFill/>
                          </a:ln>
                          <a:solidFill>
                            <a:schemeClr val="bg2">
                              <a:lumMod val="10000"/>
                            </a:schemeClr>
                          </a:solidFill>
                          <a:effectLst/>
                          <a:latin typeface="Calibri" panose="020F0502020204030204" pitchFamily="34" charset="0"/>
                        </a:rPr>
                        <a:t>m detected at baseline</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(55.7)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(55.3)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41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PIK3CAm detected at baseline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(26.8)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54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lines of therapy for aBC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(76.5)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(27.4)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36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fulvestrant treatment (CRF)</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(47.0)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(46.8)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554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CDK4/6i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Abemaciclib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Ribociclib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(56.8)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(62.6)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(28.4)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r h="1741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PI3Ki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7636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evERA BC: </a:t>
            </a:r>
            <a:r>
              <a:rPr lang="en-US" dirty="0"/>
              <a:t>INV-PFS in the </a:t>
            </a:r>
            <a:r>
              <a:rPr lang="en-US" i="1" dirty="0"/>
              <a:t>ESR1</a:t>
            </a:r>
            <a:r>
              <a:rPr lang="en-US" dirty="0"/>
              <a:t>m Population</a:t>
            </a:r>
            <a:endParaRPr lang="en-US" altLang="en-US" dirty="0"/>
          </a:p>
        </p:txBody>
      </p:sp>
      <p:sp>
        <p:nvSpPr>
          <p:cNvPr id="2" name="Text Box 11">
            <a:extLst>
              <a:ext uri="{FF2B5EF4-FFF2-40B4-BE49-F238E27FC236}">
                <a16:creationId xmlns:a16="http://schemas.microsoft.com/office/drawing/2014/main" id="{62BADE6D-D07B-2DAF-850C-FD23B1252BC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D6A2DE57-210F-141E-A84B-CB3B5176FEC8}"/>
              </a:ext>
            </a:extLst>
          </p:cNvPr>
          <p:cNvSpPr>
            <a:spLocks noGrp="1" noChangeArrowheads="1"/>
          </p:cNvSpPr>
          <p:nvPr>
            <p:ph idx="1"/>
          </p:nvPr>
        </p:nvSpPr>
        <p:spPr>
          <a:xfrm>
            <a:off x="620658" y="5692905"/>
            <a:ext cx="10877529" cy="735327"/>
          </a:xfrm>
        </p:spPr>
        <p:txBody>
          <a:bodyPr/>
          <a:lstStyle/>
          <a:p>
            <a:r>
              <a:rPr lang="en-US" altLang="en-US" sz="1800" dirty="0"/>
              <a:t>Median INV-PFS for patients without </a:t>
            </a:r>
            <a:r>
              <a:rPr lang="en-US" altLang="en-US" sz="1800" i="1" dirty="0"/>
              <a:t>ESR1</a:t>
            </a:r>
            <a:r>
              <a:rPr lang="en-US" altLang="en-US" sz="1800" dirty="0"/>
              <a:t>m detected receiving giredestrant + everolimus vs SoC ET + everolimus (exploratory analysis): 5.72 vs 5.52 mo (HR: 0.84; 95% CI: 0.59-1.18) </a:t>
            </a:r>
          </a:p>
        </p:txBody>
      </p:sp>
      <p:grpSp>
        <p:nvGrpSpPr>
          <p:cNvPr id="39" name="Group 38">
            <a:extLst>
              <a:ext uri="{FF2B5EF4-FFF2-40B4-BE49-F238E27FC236}">
                <a16:creationId xmlns:a16="http://schemas.microsoft.com/office/drawing/2014/main" id="{679007F5-357B-36A2-B433-92182517EB49}"/>
              </a:ext>
            </a:extLst>
          </p:cNvPr>
          <p:cNvGrpSpPr/>
          <p:nvPr/>
        </p:nvGrpSpPr>
        <p:grpSpPr>
          <a:xfrm>
            <a:off x="1740224" y="1849609"/>
            <a:ext cx="535724" cy="3024932"/>
            <a:chOff x="1432560" y="1849609"/>
            <a:chExt cx="535724" cy="3024932"/>
          </a:xfrm>
        </p:grpSpPr>
        <p:sp>
          <p:nvSpPr>
            <p:cNvPr id="40" name="TextBox 39">
              <a:extLst>
                <a:ext uri="{FF2B5EF4-FFF2-40B4-BE49-F238E27FC236}">
                  <a16:creationId xmlns:a16="http://schemas.microsoft.com/office/drawing/2014/main" id="{A756AF77-2BAB-A5C1-5989-55568DBEBAC4}"/>
                </a:ext>
              </a:extLst>
            </p:cNvPr>
            <p:cNvSpPr txBox="1"/>
            <p:nvPr/>
          </p:nvSpPr>
          <p:spPr bwMode="auto">
            <a:xfrm>
              <a:off x="1432560" y="184960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3221951C-9B93-469A-D85E-1496AFDD92D5}"/>
                </a:ext>
              </a:extLst>
            </p:cNvPr>
            <p:cNvSpPr txBox="1"/>
            <p:nvPr/>
          </p:nvSpPr>
          <p:spPr bwMode="auto">
            <a:xfrm>
              <a:off x="1549580" y="23807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4DEC83E9-4C98-A98A-4E3C-334EFFF675B2}"/>
                </a:ext>
              </a:extLst>
            </p:cNvPr>
            <p:cNvSpPr txBox="1"/>
            <p:nvPr/>
          </p:nvSpPr>
          <p:spPr bwMode="auto">
            <a:xfrm>
              <a:off x="1549580" y="29118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1C2B307C-BF62-3EA0-7F1E-CA34321B1DE0}"/>
                </a:ext>
              </a:extLst>
            </p:cNvPr>
            <p:cNvSpPr txBox="1"/>
            <p:nvPr/>
          </p:nvSpPr>
          <p:spPr bwMode="auto">
            <a:xfrm>
              <a:off x="1549580" y="3442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487E3FFC-ED88-2CA2-A603-DCCF6559BFC5}"/>
                </a:ext>
              </a:extLst>
            </p:cNvPr>
            <p:cNvSpPr txBox="1"/>
            <p:nvPr/>
          </p:nvSpPr>
          <p:spPr bwMode="auto">
            <a:xfrm>
              <a:off x="1549580" y="3974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E469C6B1-C448-E13F-3885-2CA3D850F175}"/>
                </a:ext>
              </a:extLst>
            </p:cNvPr>
            <p:cNvSpPr txBox="1"/>
            <p:nvPr/>
          </p:nvSpPr>
          <p:spPr bwMode="auto">
            <a:xfrm>
              <a:off x="1666599" y="450520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46" name="TextBox 45">
            <a:extLst>
              <a:ext uri="{FF2B5EF4-FFF2-40B4-BE49-F238E27FC236}">
                <a16:creationId xmlns:a16="http://schemas.microsoft.com/office/drawing/2014/main" id="{EB593B1A-B210-2AB5-EE37-0A3DB56B4039}"/>
              </a:ext>
            </a:extLst>
          </p:cNvPr>
          <p:cNvSpPr txBox="1"/>
          <p:nvPr/>
        </p:nvSpPr>
        <p:spPr bwMode="auto">
          <a:xfrm>
            <a:off x="5279592" y="492893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7" name="TextBox 46">
            <a:extLst>
              <a:ext uri="{FF2B5EF4-FFF2-40B4-BE49-F238E27FC236}">
                <a16:creationId xmlns:a16="http://schemas.microsoft.com/office/drawing/2014/main" id="{B0BECA97-5FAF-3402-77BB-BFE2983820E0}"/>
              </a:ext>
            </a:extLst>
          </p:cNvPr>
          <p:cNvSpPr txBox="1"/>
          <p:nvPr/>
        </p:nvSpPr>
        <p:spPr bwMode="auto">
          <a:xfrm rot="16200000">
            <a:off x="1052550" y="3190461"/>
            <a:ext cx="1305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INV-PFS (%)</a:t>
            </a:r>
          </a:p>
        </p:txBody>
      </p:sp>
      <p:grpSp>
        <p:nvGrpSpPr>
          <p:cNvPr id="48" name="Group 47">
            <a:extLst>
              <a:ext uri="{FF2B5EF4-FFF2-40B4-BE49-F238E27FC236}">
                <a16:creationId xmlns:a16="http://schemas.microsoft.com/office/drawing/2014/main" id="{FA796317-3DD1-1106-52F2-646A708F785C}"/>
              </a:ext>
            </a:extLst>
          </p:cNvPr>
          <p:cNvGrpSpPr/>
          <p:nvPr/>
        </p:nvGrpSpPr>
        <p:grpSpPr>
          <a:xfrm>
            <a:off x="2184618" y="4733434"/>
            <a:ext cx="6743594" cy="369332"/>
            <a:chOff x="1876954" y="4733434"/>
            <a:chExt cx="6743594" cy="369332"/>
          </a:xfrm>
        </p:grpSpPr>
        <p:sp>
          <p:nvSpPr>
            <p:cNvPr id="49" name="TextBox 48">
              <a:extLst>
                <a:ext uri="{FF2B5EF4-FFF2-40B4-BE49-F238E27FC236}">
                  <a16:creationId xmlns:a16="http://schemas.microsoft.com/office/drawing/2014/main" id="{7CBFBC62-5432-D4B4-C635-8BB2C93463F8}"/>
                </a:ext>
              </a:extLst>
            </p:cNvPr>
            <p:cNvSpPr txBox="1"/>
            <p:nvPr/>
          </p:nvSpPr>
          <p:spPr bwMode="auto">
            <a:xfrm>
              <a:off x="1876954"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BD810989-9786-3D0A-3C71-EC499D1B77F7}"/>
                </a:ext>
              </a:extLst>
            </p:cNvPr>
            <p:cNvSpPr txBox="1"/>
            <p:nvPr/>
          </p:nvSpPr>
          <p:spPr bwMode="auto">
            <a:xfrm>
              <a:off x="2509847"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219" name="TextBox 9218">
              <a:extLst>
                <a:ext uri="{FF2B5EF4-FFF2-40B4-BE49-F238E27FC236}">
                  <a16:creationId xmlns:a16="http://schemas.microsoft.com/office/drawing/2014/main" id="{2BA6F344-917F-7377-DEE9-19CF2A6DEBA7}"/>
                </a:ext>
              </a:extLst>
            </p:cNvPr>
            <p:cNvSpPr txBox="1"/>
            <p:nvPr/>
          </p:nvSpPr>
          <p:spPr bwMode="auto">
            <a:xfrm>
              <a:off x="3157299"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20" name="TextBox 9219">
              <a:extLst>
                <a:ext uri="{FF2B5EF4-FFF2-40B4-BE49-F238E27FC236}">
                  <a16:creationId xmlns:a16="http://schemas.microsoft.com/office/drawing/2014/main" id="{A7A320D3-2B84-F12E-0346-CF046C3ADF47}"/>
                </a:ext>
              </a:extLst>
            </p:cNvPr>
            <p:cNvSpPr txBox="1"/>
            <p:nvPr/>
          </p:nvSpPr>
          <p:spPr bwMode="auto">
            <a:xfrm>
              <a:off x="3790193"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221" name="TextBox 9220">
              <a:extLst>
                <a:ext uri="{FF2B5EF4-FFF2-40B4-BE49-F238E27FC236}">
                  <a16:creationId xmlns:a16="http://schemas.microsoft.com/office/drawing/2014/main" id="{C9C57C9C-08B0-E8BB-166A-ABB946C4A840}"/>
                </a:ext>
              </a:extLst>
            </p:cNvPr>
            <p:cNvSpPr txBox="1"/>
            <p:nvPr/>
          </p:nvSpPr>
          <p:spPr bwMode="auto">
            <a:xfrm>
              <a:off x="4379818"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22" name="TextBox 9221">
              <a:extLst>
                <a:ext uri="{FF2B5EF4-FFF2-40B4-BE49-F238E27FC236}">
                  <a16:creationId xmlns:a16="http://schemas.microsoft.com/office/drawing/2014/main" id="{FFABF4D8-FFD8-F592-FE60-904A8320FE93}"/>
                </a:ext>
              </a:extLst>
            </p:cNvPr>
            <p:cNvSpPr txBox="1"/>
            <p:nvPr/>
          </p:nvSpPr>
          <p:spPr bwMode="auto">
            <a:xfrm>
              <a:off x="5012711"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223" name="TextBox 9222">
              <a:extLst>
                <a:ext uri="{FF2B5EF4-FFF2-40B4-BE49-F238E27FC236}">
                  <a16:creationId xmlns:a16="http://schemas.microsoft.com/office/drawing/2014/main" id="{ADD1357B-3F0F-2661-34E7-A1FF75E2C36C}"/>
                </a:ext>
              </a:extLst>
            </p:cNvPr>
            <p:cNvSpPr txBox="1"/>
            <p:nvPr/>
          </p:nvSpPr>
          <p:spPr bwMode="auto">
            <a:xfrm>
              <a:off x="5660163"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30" name="TextBox 9229">
              <a:extLst>
                <a:ext uri="{FF2B5EF4-FFF2-40B4-BE49-F238E27FC236}">
                  <a16:creationId xmlns:a16="http://schemas.microsoft.com/office/drawing/2014/main" id="{533C7DD2-6BF5-E73B-0DB3-70C8E0BAB1AA}"/>
                </a:ext>
              </a:extLst>
            </p:cNvPr>
            <p:cNvSpPr txBox="1"/>
            <p:nvPr/>
          </p:nvSpPr>
          <p:spPr bwMode="auto">
            <a:xfrm>
              <a:off x="6293057"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232" name="TextBox 9231">
              <a:extLst>
                <a:ext uri="{FF2B5EF4-FFF2-40B4-BE49-F238E27FC236}">
                  <a16:creationId xmlns:a16="http://schemas.microsoft.com/office/drawing/2014/main" id="{3F03DF56-9E6F-543C-DE0B-FE9E8CDB0FC6}"/>
                </a:ext>
              </a:extLst>
            </p:cNvPr>
            <p:cNvSpPr txBox="1"/>
            <p:nvPr/>
          </p:nvSpPr>
          <p:spPr bwMode="auto">
            <a:xfrm>
              <a:off x="6921498"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35" name="TextBox 9234">
              <a:extLst>
                <a:ext uri="{FF2B5EF4-FFF2-40B4-BE49-F238E27FC236}">
                  <a16:creationId xmlns:a16="http://schemas.microsoft.com/office/drawing/2014/main" id="{90EFF616-E8B3-1A78-CBFC-A1573FB58B14}"/>
                </a:ext>
              </a:extLst>
            </p:cNvPr>
            <p:cNvSpPr txBox="1"/>
            <p:nvPr/>
          </p:nvSpPr>
          <p:spPr bwMode="auto">
            <a:xfrm>
              <a:off x="7568950"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9238" name="TextBox 9237">
              <a:extLst>
                <a:ext uri="{FF2B5EF4-FFF2-40B4-BE49-F238E27FC236}">
                  <a16:creationId xmlns:a16="http://schemas.microsoft.com/office/drawing/2014/main" id="{73890EA3-B01F-404E-6F66-E2462BD68A09}"/>
                </a:ext>
              </a:extLst>
            </p:cNvPr>
            <p:cNvSpPr txBox="1"/>
            <p:nvPr/>
          </p:nvSpPr>
          <p:spPr bwMode="auto">
            <a:xfrm>
              <a:off x="8201844"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9319" name="Group 9318">
            <a:extLst>
              <a:ext uri="{FF2B5EF4-FFF2-40B4-BE49-F238E27FC236}">
                <a16:creationId xmlns:a16="http://schemas.microsoft.com/office/drawing/2014/main" id="{A9608895-D6DB-7125-5D44-E3508FA586AE}"/>
              </a:ext>
            </a:extLst>
          </p:cNvPr>
          <p:cNvGrpSpPr/>
          <p:nvPr/>
        </p:nvGrpSpPr>
        <p:grpSpPr>
          <a:xfrm>
            <a:off x="2106071" y="5165154"/>
            <a:ext cx="6705154" cy="523220"/>
            <a:chOff x="1798407" y="4733434"/>
            <a:chExt cx="6705154" cy="523220"/>
          </a:xfrm>
        </p:grpSpPr>
        <p:sp>
          <p:nvSpPr>
            <p:cNvPr id="9320" name="TextBox 9319">
              <a:extLst>
                <a:ext uri="{FF2B5EF4-FFF2-40B4-BE49-F238E27FC236}">
                  <a16:creationId xmlns:a16="http://schemas.microsoft.com/office/drawing/2014/main" id="{354823AB-BE6E-76D3-2F62-8E76CC789C0A}"/>
                </a:ext>
              </a:extLst>
            </p:cNvPr>
            <p:cNvSpPr txBox="1"/>
            <p:nvPr/>
          </p:nvSpPr>
          <p:spPr bwMode="auto">
            <a:xfrm>
              <a:off x="1798407" y="473343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105</a:t>
              </a:r>
            </a:p>
          </p:txBody>
        </p:sp>
        <p:sp>
          <p:nvSpPr>
            <p:cNvPr id="9322" name="TextBox 9321">
              <a:extLst>
                <a:ext uri="{FF2B5EF4-FFF2-40B4-BE49-F238E27FC236}">
                  <a16:creationId xmlns:a16="http://schemas.microsoft.com/office/drawing/2014/main" id="{22941734-B02F-58E8-DF2E-50F1FEA87FE7}"/>
                </a:ext>
              </a:extLst>
            </p:cNvPr>
            <p:cNvSpPr txBox="1"/>
            <p:nvPr/>
          </p:nvSpPr>
          <p:spPr bwMode="auto">
            <a:xfrm>
              <a:off x="2476986"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a:t>
              </a:r>
            </a:p>
          </p:txBody>
        </p:sp>
        <p:sp>
          <p:nvSpPr>
            <p:cNvPr id="9323" name="TextBox 9322">
              <a:extLst>
                <a:ext uri="{FF2B5EF4-FFF2-40B4-BE49-F238E27FC236}">
                  <a16:creationId xmlns:a16="http://schemas.microsoft.com/office/drawing/2014/main" id="{E6C9B543-5F25-FB54-A88E-C68DD638AA1A}"/>
                </a:ext>
              </a:extLst>
            </p:cNvPr>
            <p:cNvSpPr txBox="1"/>
            <p:nvPr/>
          </p:nvSpPr>
          <p:spPr bwMode="auto">
            <a:xfrm>
              <a:off x="3124438"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p:txBody>
        </p:sp>
        <p:sp>
          <p:nvSpPr>
            <p:cNvPr id="9334" name="TextBox 9333">
              <a:extLst>
                <a:ext uri="{FF2B5EF4-FFF2-40B4-BE49-F238E27FC236}">
                  <a16:creationId xmlns:a16="http://schemas.microsoft.com/office/drawing/2014/main" id="{E3A87D62-16B7-E83D-DE2C-DEC382CFC47F}"/>
                </a:ext>
              </a:extLst>
            </p:cNvPr>
            <p:cNvSpPr txBox="1"/>
            <p:nvPr/>
          </p:nvSpPr>
          <p:spPr bwMode="auto">
            <a:xfrm>
              <a:off x="3757332"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p:txBody>
        </p:sp>
        <p:sp>
          <p:nvSpPr>
            <p:cNvPr id="9336" name="TextBox 9335">
              <a:extLst>
                <a:ext uri="{FF2B5EF4-FFF2-40B4-BE49-F238E27FC236}">
                  <a16:creationId xmlns:a16="http://schemas.microsoft.com/office/drawing/2014/main" id="{6B0B0E59-F996-F144-D15F-167474749816}"/>
                </a:ext>
              </a:extLst>
            </p:cNvPr>
            <p:cNvSpPr txBox="1"/>
            <p:nvPr/>
          </p:nvSpPr>
          <p:spPr bwMode="auto">
            <a:xfrm>
              <a:off x="4405466"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9340" name="TextBox 9339">
              <a:extLst>
                <a:ext uri="{FF2B5EF4-FFF2-40B4-BE49-F238E27FC236}">
                  <a16:creationId xmlns:a16="http://schemas.microsoft.com/office/drawing/2014/main" id="{6B50A8C2-5103-76CA-A2C3-866869B67F85}"/>
                </a:ext>
              </a:extLst>
            </p:cNvPr>
            <p:cNvSpPr txBox="1"/>
            <p:nvPr/>
          </p:nvSpPr>
          <p:spPr bwMode="auto">
            <a:xfrm>
              <a:off x="5038359"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9348" name="TextBox 9347">
              <a:extLst>
                <a:ext uri="{FF2B5EF4-FFF2-40B4-BE49-F238E27FC236}">
                  <a16:creationId xmlns:a16="http://schemas.microsoft.com/office/drawing/2014/main" id="{46DFDEB6-2AB8-8486-2612-826C04899E6D}"/>
                </a:ext>
              </a:extLst>
            </p:cNvPr>
            <p:cNvSpPr txBox="1"/>
            <p:nvPr/>
          </p:nvSpPr>
          <p:spPr bwMode="auto">
            <a:xfrm>
              <a:off x="5731496"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350" name="TextBox 9349">
              <a:extLst>
                <a:ext uri="{FF2B5EF4-FFF2-40B4-BE49-F238E27FC236}">
                  <a16:creationId xmlns:a16="http://schemas.microsoft.com/office/drawing/2014/main" id="{692474A1-A2C4-4573-5FA9-521C8A50E182}"/>
                </a:ext>
              </a:extLst>
            </p:cNvPr>
            <p:cNvSpPr txBox="1"/>
            <p:nvPr/>
          </p:nvSpPr>
          <p:spPr bwMode="auto">
            <a:xfrm>
              <a:off x="6364390"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352" name="TextBox 9351">
              <a:extLst>
                <a:ext uri="{FF2B5EF4-FFF2-40B4-BE49-F238E27FC236}">
                  <a16:creationId xmlns:a16="http://schemas.microsoft.com/office/drawing/2014/main" id="{B1E088E4-6851-F86C-A87F-DCFB6F3A999A}"/>
                </a:ext>
              </a:extLst>
            </p:cNvPr>
            <p:cNvSpPr txBox="1"/>
            <p:nvPr/>
          </p:nvSpPr>
          <p:spPr bwMode="auto">
            <a:xfrm>
              <a:off x="6992831"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356" name="TextBox 9355">
              <a:extLst>
                <a:ext uri="{FF2B5EF4-FFF2-40B4-BE49-F238E27FC236}">
                  <a16:creationId xmlns:a16="http://schemas.microsoft.com/office/drawing/2014/main" id="{3D053150-0130-E835-18A5-94FA9F3850FA}"/>
                </a:ext>
              </a:extLst>
            </p:cNvPr>
            <p:cNvSpPr txBox="1"/>
            <p:nvPr/>
          </p:nvSpPr>
          <p:spPr bwMode="auto">
            <a:xfrm>
              <a:off x="7685936" y="4733434"/>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9357" name="TextBox 9356">
              <a:extLst>
                <a:ext uri="{FF2B5EF4-FFF2-40B4-BE49-F238E27FC236}">
                  <a16:creationId xmlns:a16="http://schemas.microsoft.com/office/drawing/2014/main" id="{AE19BED9-4813-3937-50FE-161B7D9B523B}"/>
                </a:ext>
              </a:extLst>
            </p:cNvPr>
            <p:cNvSpPr txBox="1"/>
            <p:nvPr/>
          </p:nvSpPr>
          <p:spPr bwMode="auto">
            <a:xfrm>
              <a:off x="8318830" y="4733434"/>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grpSp>
      <p:sp>
        <p:nvSpPr>
          <p:cNvPr id="9358" name="TextBox 9357">
            <a:extLst>
              <a:ext uri="{FF2B5EF4-FFF2-40B4-BE49-F238E27FC236}">
                <a16:creationId xmlns:a16="http://schemas.microsoft.com/office/drawing/2014/main" id="{38228A2A-84AE-408B-4168-6AD81D0DB35A}"/>
              </a:ext>
            </a:extLst>
          </p:cNvPr>
          <p:cNvSpPr txBox="1"/>
          <p:nvPr/>
        </p:nvSpPr>
        <p:spPr bwMode="auto">
          <a:xfrm>
            <a:off x="161230" y="4953284"/>
            <a:ext cx="21131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No.at Risk</a:t>
            </a:r>
          </a:p>
          <a:p>
            <a:pPr algn="r">
              <a:spcBef>
                <a:spcPts val="0"/>
              </a:spcBef>
            </a:pPr>
            <a:r>
              <a:rPr lang="en-US" sz="1400" dirty="0" err="1">
                <a:solidFill>
                  <a:schemeClr val="accent1"/>
                </a:solidFill>
                <a:latin typeface="Calibri" panose="020F0502020204030204" pitchFamily="34" charset="0"/>
              </a:rPr>
              <a:t>Giredestrant</a:t>
            </a:r>
            <a:r>
              <a:rPr lang="en-US" sz="1400" dirty="0">
                <a:solidFill>
                  <a:schemeClr val="accent1"/>
                </a:solidFill>
                <a:latin typeface="Calibri" panose="020F0502020204030204" pitchFamily="34" charset="0"/>
              </a:rPr>
              <a:t> + everolimus</a:t>
            </a:r>
          </a:p>
          <a:p>
            <a:pPr algn="r">
              <a:spcBef>
                <a:spcPts val="0"/>
              </a:spcBef>
            </a:pPr>
            <a:r>
              <a:rPr lang="en-US" sz="1400" dirty="0">
                <a:solidFill>
                  <a:schemeClr val="accent3"/>
                </a:solidFill>
                <a:latin typeface="Calibri" panose="020F0502020204030204" pitchFamily="34" charset="0"/>
              </a:rPr>
              <a:t>SOC ET + everolimus</a:t>
            </a:r>
          </a:p>
        </p:txBody>
      </p:sp>
      <p:sp>
        <p:nvSpPr>
          <p:cNvPr id="9359" name="Freeform: Shape 9358">
            <a:extLst>
              <a:ext uri="{FF2B5EF4-FFF2-40B4-BE49-F238E27FC236}">
                <a16:creationId xmlns:a16="http://schemas.microsoft.com/office/drawing/2014/main" id="{731818F5-09AB-09F9-88A6-E64F0AAEC69C}"/>
              </a:ext>
            </a:extLst>
          </p:cNvPr>
          <p:cNvSpPr/>
          <p:nvPr/>
        </p:nvSpPr>
        <p:spPr bwMode="auto">
          <a:xfrm>
            <a:off x="2335460" y="1981200"/>
            <a:ext cx="6453263" cy="2705100"/>
          </a:xfrm>
          <a:custGeom>
            <a:avLst/>
            <a:gdLst>
              <a:gd name="connsiteX0" fmla="*/ 0 w 6499860"/>
              <a:gd name="connsiteY0" fmla="*/ 0 h 2705100"/>
              <a:gd name="connsiteX1" fmla="*/ 0 w 6499860"/>
              <a:gd name="connsiteY1" fmla="*/ 2705100 h 2705100"/>
              <a:gd name="connsiteX2" fmla="*/ 6499860 w 6499860"/>
              <a:gd name="connsiteY2" fmla="*/ 2705100 h 2705100"/>
            </a:gdLst>
            <a:ahLst/>
            <a:cxnLst>
              <a:cxn ang="0">
                <a:pos x="connsiteX0" y="connsiteY0"/>
              </a:cxn>
              <a:cxn ang="0">
                <a:pos x="connsiteX1" y="connsiteY1"/>
              </a:cxn>
              <a:cxn ang="0">
                <a:pos x="connsiteX2" y="connsiteY2"/>
              </a:cxn>
            </a:cxnLst>
            <a:rect l="l" t="t" r="r" b="b"/>
            <a:pathLst>
              <a:path w="6499860" h="2705100">
                <a:moveTo>
                  <a:pt x="0" y="0"/>
                </a:moveTo>
                <a:lnTo>
                  <a:pt x="0" y="2705100"/>
                </a:lnTo>
                <a:lnTo>
                  <a:pt x="6499860" y="2705100"/>
                </a:lnTo>
              </a:path>
            </a:pathLst>
          </a:custGeom>
          <a:noFill/>
          <a:ln w="28575">
            <a:solidFill>
              <a:schemeClr val="bg1"/>
            </a:solidFill>
            <a:miter lim="800000"/>
            <a:headEnd/>
            <a:tailEnd/>
          </a:ln>
        </p:spPr>
        <p:txBody>
          <a:bodyPr rtlCol="0" anchor="ctr"/>
          <a:lstStyle/>
          <a:p>
            <a:pPr algn="ctr"/>
            <a:endParaRPr lang="en-US"/>
          </a:p>
        </p:txBody>
      </p:sp>
      <p:grpSp>
        <p:nvGrpSpPr>
          <p:cNvPr id="9385" name="Group 9384">
            <a:extLst>
              <a:ext uri="{FF2B5EF4-FFF2-40B4-BE49-F238E27FC236}">
                <a16:creationId xmlns:a16="http://schemas.microsoft.com/office/drawing/2014/main" id="{8A97BCDC-FF5E-4CB1-3051-C0DE85805C60}"/>
              </a:ext>
            </a:extLst>
          </p:cNvPr>
          <p:cNvGrpSpPr/>
          <p:nvPr/>
        </p:nvGrpSpPr>
        <p:grpSpPr>
          <a:xfrm>
            <a:off x="2335461" y="4686300"/>
            <a:ext cx="6385993" cy="106680"/>
            <a:chOff x="2027797" y="4147304"/>
            <a:chExt cx="6385993" cy="715810"/>
          </a:xfrm>
        </p:grpSpPr>
        <p:cxnSp>
          <p:nvCxnSpPr>
            <p:cNvPr id="9386" name="Straight Connector 9385">
              <a:extLst>
                <a:ext uri="{FF2B5EF4-FFF2-40B4-BE49-F238E27FC236}">
                  <a16:creationId xmlns:a16="http://schemas.microsoft.com/office/drawing/2014/main" id="{AA558924-5567-1E32-EA7C-DF3E229917AD}"/>
                </a:ext>
              </a:extLst>
            </p:cNvPr>
            <p:cNvCxnSpPr>
              <a:cxnSpLocks/>
            </p:cNvCxnSpPr>
            <p:nvPr/>
          </p:nvCxnSpPr>
          <p:spPr bwMode="auto">
            <a:xfrm>
              <a:off x="20277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97484830-DEEA-EAE9-BCEA-E04E31E7B399}"/>
                </a:ext>
              </a:extLst>
            </p:cNvPr>
            <p:cNvCxnSpPr>
              <a:cxnSpLocks/>
            </p:cNvCxnSpPr>
            <p:nvPr/>
          </p:nvCxnSpPr>
          <p:spPr bwMode="auto">
            <a:xfrm>
              <a:off x="26606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FBB86344-2298-D2A1-D26F-2F43724CC7C8}"/>
                </a:ext>
              </a:extLst>
            </p:cNvPr>
            <p:cNvCxnSpPr>
              <a:cxnSpLocks/>
            </p:cNvCxnSpPr>
            <p:nvPr/>
          </p:nvCxnSpPr>
          <p:spPr bwMode="auto">
            <a:xfrm>
              <a:off x="33079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9449B09F-4BB2-0BE4-80B7-7D33530EA9D7}"/>
                </a:ext>
              </a:extLst>
            </p:cNvPr>
            <p:cNvCxnSpPr>
              <a:cxnSpLocks/>
            </p:cNvCxnSpPr>
            <p:nvPr/>
          </p:nvCxnSpPr>
          <p:spPr bwMode="auto">
            <a:xfrm>
              <a:off x="39408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56D1ABD-F4B4-2386-585E-10BA33276BC6}"/>
                </a:ext>
              </a:extLst>
            </p:cNvPr>
            <p:cNvCxnSpPr>
              <a:cxnSpLocks/>
            </p:cNvCxnSpPr>
            <p:nvPr/>
          </p:nvCxnSpPr>
          <p:spPr bwMode="auto">
            <a:xfrm>
              <a:off x="45804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B0D8FC2C-267C-463C-4545-1654E97D0EAD}"/>
                </a:ext>
              </a:extLst>
            </p:cNvPr>
            <p:cNvCxnSpPr>
              <a:cxnSpLocks/>
            </p:cNvCxnSpPr>
            <p:nvPr/>
          </p:nvCxnSpPr>
          <p:spPr bwMode="auto">
            <a:xfrm>
              <a:off x="52133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C70284A3-F2B7-1847-A359-E0B8017F9955}"/>
                </a:ext>
              </a:extLst>
            </p:cNvPr>
            <p:cNvCxnSpPr>
              <a:cxnSpLocks/>
            </p:cNvCxnSpPr>
            <p:nvPr/>
          </p:nvCxnSpPr>
          <p:spPr bwMode="auto">
            <a:xfrm>
              <a:off x="58606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3FFFFDAE-3811-BEC0-A01D-7685F486D739}"/>
                </a:ext>
              </a:extLst>
            </p:cNvPr>
            <p:cNvCxnSpPr>
              <a:cxnSpLocks/>
            </p:cNvCxnSpPr>
            <p:nvPr/>
          </p:nvCxnSpPr>
          <p:spPr bwMode="auto">
            <a:xfrm>
              <a:off x="64935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CB945EF7-B7BE-CDEA-1421-4D5EB30E3F80}"/>
                </a:ext>
              </a:extLst>
            </p:cNvPr>
            <p:cNvCxnSpPr>
              <a:cxnSpLocks/>
            </p:cNvCxnSpPr>
            <p:nvPr/>
          </p:nvCxnSpPr>
          <p:spPr bwMode="auto">
            <a:xfrm>
              <a:off x="713363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169C31A0-24AF-A18F-1AC7-9C3599373CF1}"/>
                </a:ext>
              </a:extLst>
            </p:cNvPr>
            <p:cNvCxnSpPr>
              <a:cxnSpLocks/>
            </p:cNvCxnSpPr>
            <p:nvPr/>
          </p:nvCxnSpPr>
          <p:spPr bwMode="auto">
            <a:xfrm>
              <a:off x="77808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42508B3F-D5BA-E7F3-B040-D92E29210E6B}"/>
                </a:ext>
              </a:extLst>
            </p:cNvPr>
            <p:cNvCxnSpPr>
              <a:cxnSpLocks/>
            </p:cNvCxnSpPr>
            <p:nvPr/>
          </p:nvCxnSpPr>
          <p:spPr bwMode="auto">
            <a:xfrm>
              <a:off x="8413790" y="4147304"/>
              <a:ext cx="0" cy="715810"/>
            </a:xfrm>
            <a:prstGeom prst="line">
              <a:avLst/>
            </a:prstGeom>
            <a:noFill/>
            <a:ln w="28575" cap="flat" cmpd="sng" algn="ctr">
              <a:solidFill>
                <a:schemeClr val="bg1"/>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BBF0FA0F-F604-618E-ADE1-842CE3F5A0CD}"/>
              </a:ext>
            </a:extLst>
          </p:cNvPr>
          <p:cNvGrpSpPr/>
          <p:nvPr/>
        </p:nvGrpSpPr>
        <p:grpSpPr>
          <a:xfrm rot="5400000">
            <a:off x="967950" y="3318790"/>
            <a:ext cx="2627464" cy="107556"/>
            <a:chOff x="5213390" y="4147304"/>
            <a:chExt cx="3200400" cy="715810"/>
          </a:xfrm>
        </p:grpSpPr>
        <p:cxnSp>
          <p:nvCxnSpPr>
            <p:cNvPr id="9398" name="Straight Connector 9397">
              <a:extLst>
                <a:ext uri="{FF2B5EF4-FFF2-40B4-BE49-F238E27FC236}">
                  <a16:creationId xmlns:a16="http://schemas.microsoft.com/office/drawing/2014/main" id="{C2134D6C-6720-B6E4-7422-EC11071A3AB0}"/>
                </a:ext>
              </a:extLst>
            </p:cNvPr>
            <p:cNvCxnSpPr>
              <a:cxnSpLocks/>
            </p:cNvCxnSpPr>
            <p:nvPr/>
          </p:nvCxnSpPr>
          <p:spPr bwMode="auto">
            <a:xfrm>
              <a:off x="52133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FB409C3F-5782-7B5B-E1DD-77F7F5ABDCC0}"/>
                </a:ext>
              </a:extLst>
            </p:cNvPr>
            <p:cNvCxnSpPr>
              <a:cxnSpLocks/>
            </p:cNvCxnSpPr>
            <p:nvPr/>
          </p:nvCxnSpPr>
          <p:spPr bwMode="auto">
            <a:xfrm>
              <a:off x="58606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2CD68B3C-4B89-6056-98A2-659D9F2CF4D3}"/>
                </a:ext>
              </a:extLst>
            </p:cNvPr>
            <p:cNvCxnSpPr>
              <a:cxnSpLocks/>
            </p:cNvCxnSpPr>
            <p:nvPr/>
          </p:nvCxnSpPr>
          <p:spPr bwMode="auto">
            <a:xfrm>
              <a:off x="64935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D7991BA7-1D55-A423-28D9-22555F58B486}"/>
                </a:ext>
              </a:extLst>
            </p:cNvPr>
            <p:cNvCxnSpPr>
              <a:cxnSpLocks/>
            </p:cNvCxnSpPr>
            <p:nvPr/>
          </p:nvCxnSpPr>
          <p:spPr bwMode="auto">
            <a:xfrm>
              <a:off x="713363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1E68473E-97DB-F403-8B8E-495E7A077B08}"/>
                </a:ext>
              </a:extLst>
            </p:cNvPr>
            <p:cNvCxnSpPr>
              <a:cxnSpLocks/>
            </p:cNvCxnSpPr>
            <p:nvPr/>
          </p:nvCxnSpPr>
          <p:spPr bwMode="auto">
            <a:xfrm>
              <a:off x="77808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6B2C5529-FBAA-AA3F-4696-866093E5EAB4}"/>
                </a:ext>
              </a:extLst>
            </p:cNvPr>
            <p:cNvCxnSpPr>
              <a:cxnSpLocks/>
            </p:cNvCxnSpPr>
            <p:nvPr/>
          </p:nvCxnSpPr>
          <p:spPr bwMode="auto">
            <a:xfrm>
              <a:off x="8413790" y="4147304"/>
              <a:ext cx="0" cy="715810"/>
            </a:xfrm>
            <a:prstGeom prst="line">
              <a:avLst/>
            </a:prstGeom>
            <a:noFill/>
            <a:ln w="28575" cap="flat" cmpd="sng" algn="ctr">
              <a:solidFill>
                <a:schemeClr val="bg1"/>
              </a:solidFill>
              <a:prstDash val="solid"/>
              <a:round/>
              <a:headEnd type="none" w="med" len="med"/>
              <a:tailEnd type="none" w="med" len="med"/>
            </a:ln>
            <a:effectLst/>
          </p:spPr>
        </p:cxnSp>
      </p:grpSp>
      <p:cxnSp>
        <p:nvCxnSpPr>
          <p:cNvPr id="9404" name="Straight Connector 9403">
            <a:extLst>
              <a:ext uri="{FF2B5EF4-FFF2-40B4-BE49-F238E27FC236}">
                <a16:creationId xmlns:a16="http://schemas.microsoft.com/office/drawing/2014/main" id="{340A990A-95D1-62B9-DC2F-472C0FFCFCA8}"/>
              </a:ext>
            </a:extLst>
          </p:cNvPr>
          <p:cNvCxnSpPr/>
          <p:nvPr/>
        </p:nvCxnSpPr>
        <p:spPr bwMode="auto">
          <a:xfrm>
            <a:off x="2335460" y="3375127"/>
            <a:ext cx="638340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405" name="Straight Connector 9404">
            <a:extLst>
              <a:ext uri="{FF2B5EF4-FFF2-40B4-BE49-F238E27FC236}">
                <a16:creationId xmlns:a16="http://schemas.microsoft.com/office/drawing/2014/main" id="{F4CC99AD-BFC7-CD5F-843D-B2B393C55426}"/>
              </a:ext>
            </a:extLst>
          </p:cNvPr>
          <p:cNvCxnSpPr/>
          <p:nvPr/>
        </p:nvCxnSpPr>
        <p:spPr bwMode="auto">
          <a:xfrm>
            <a:off x="3615621" y="2959100"/>
            <a:ext cx="0" cy="172720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406" name="Straight Connector 9405">
            <a:extLst>
              <a:ext uri="{FF2B5EF4-FFF2-40B4-BE49-F238E27FC236}">
                <a16:creationId xmlns:a16="http://schemas.microsoft.com/office/drawing/2014/main" id="{2DCC5DCC-4D4B-C6AE-1534-B44EC7576AC7}"/>
              </a:ext>
            </a:extLst>
          </p:cNvPr>
          <p:cNvCxnSpPr>
            <a:cxnSpLocks/>
          </p:cNvCxnSpPr>
          <p:nvPr/>
        </p:nvCxnSpPr>
        <p:spPr bwMode="auto">
          <a:xfrm>
            <a:off x="4885621" y="3625850"/>
            <a:ext cx="0" cy="106045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9407" name="Group 9406">
            <a:extLst>
              <a:ext uri="{FF2B5EF4-FFF2-40B4-BE49-F238E27FC236}">
                <a16:creationId xmlns:a16="http://schemas.microsoft.com/office/drawing/2014/main" id="{BCE1ECEB-3274-B5C4-12D8-19273B8EFB20}"/>
              </a:ext>
            </a:extLst>
          </p:cNvPr>
          <p:cNvGrpSpPr/>
          <p:nvPr/>
        </p:nvGrpSpPr>
        <p:grpSpPr>
          <a:xfrm>
            <a:off x="2368239" y="2057400"/>
            <a:ext cx="5745650" cy="2305538"/>
            <a:chOff x="2060575" y="2057400"/>
            <a:chExt cx="5745650" cy="2305538"/>
          </a:xfrm>
        </p:grpSpPr>
        <p:sp>
          <p:nvSpPr>
            <p:cNvPr id="9408" name="Freeform: Shape 9407">
              <a:extLst>
                <a:ext uri="{FF2B5EF4-FFF2-40B4-BE49-F238E27FC236}">
                  <a16:creationId xmlns:a16="http://schemas.microsoft.com/office/drawing/2014/main" id="{496E2FC9-A110-E064-C0EE-D0D2E33ABA8A}"/>
                </a:ext>
              </a:extLst>
            </p:cNvPr>
            <p:cNvSpPr/>
            <p:nvPr/>
          </p:nvSpPr>
          <p:spPr bwMode="auto">
            <a:xfrm>
              <a:off x="3557588" y="2967038"/>
              <a:ext cx="4205287" cy="1352550"/>
            </a:xfrm>
            <a:custGeom>
              <a:avLst/>
              <a:gdLst>
                <a:gd name="connsiteX0" fmla="*/ 4205287 w 4205287"/>
                <a:gd name="connsiteY0" fmla="*/ 1352550 h 1352550"/>
                <a:gd name="connsiteX1" fmla="*/ 2767012 w 4205287"/>
                <a:gd name="connsiteY1" fmla="*/ 1352550 h 1352550"/>
                <a:gd name="connsiteX2" fmla="*/ 2767012 w 4205287"/>
                <a:gd name="connsiteY2" fmla="*/ 1171575 h 1352550"/>
                <a:gd name="connsiteX3" fmla="*/ 2333625 w 4205287"/>
                <a:gd name="connsiteY3" fmla="*/ 1171575 h 1352550"/>
                <a:gd name="connsiteX4" fmla="*/ 2333625 w 4205287"/>
                <a:gd name="connsiteY4" fmla="*/ 1057275 h 1352550"/>
                <a:gd name="connsiteX5" fmla="*/ 2024062 w 4205287"/>
                <a:gd name="connsiteY5" fmla="*/ 1057275 h 1352550"/>
                <a:gd name="connsiteX6" fmla="*/ 2024062 w 4205287"/>
                <a:gd name="connsiteY6" fmla="*/ 957262 h 1352550"/>
                <a:gd name="connsiteX7" fmla="*/ 1966912 w 4205287"/>
                <a:gd name="connsiteY7" fmla="*/ 957262 h 1352550"/>
                <a:gd name="connsiteX8" fmla="*/ 1966912 w 4205287"/>
                <a:gd name="connsiteY8" fmla="*/ 890587 h 1352550"/>
                <a:gd name="connsiteX9" fmla="*/ 1619250 w 4205287"/>
                <a:gd name="connsiteY9" fmla="*/ 890587 h 1352550"/>
                <a:gd name="connsiteX10" fmla="*/ 1619250 w 4205287"/>
                <a:gd name="connsiteY10" fmla="*/ 842962 h 1352550"/>
                <a:gd name="connsiteX11" fmla="*/ 1362075 w 4205287"/>
                <a:gd name="connsiteY11" fmla="*/ 842962 h 1352550"/>
                <a:gd name="connsiteX12" fmla="*/ 1362075 w 4205287"/>
                <a:gd name="connsiteY12" fmla="*/ 790575 h 1352550"/>
                <a:gd name="connsiteX13" fmla="*/ 1276350 w 4205287"/>
                <a:gd name="connsiteY13" fmla="*/ 790575 h 1352550"/>
                <a:gd name="connsiteX14" fmla="*/ 1276350 w 4205287"/>
                <a:gd name="connsiteY14" fmla="*/ 747712 h 1352550"/>
                <a:gd name="connsiteX15" fmla="*/ 1262062 w 4205287"/>
                <a:gd name="connsiteY15" fmla="*/ 747712 h 1352550"/>
                <a:gd name="connsiteX16" fmla="*/ 1262062 w 4205287"/>
                <a:gd name="connsiteY16" fmla="*/ 704850 h 1352550"/>
                <a:gd name="connsiteX17" fmla="*/ 1228725 w 4205287"/>
                <a:gd name="connsiteY17" fmla="*/ 704850 h 1352550"/>
                <a:gd name="connsiteX18" fmla="*/ 1228725 w 4205287"/>
                <a:gd name="connsiteY18" fmla="*/ 652462 h 1352550"/>
                <a:gd name="connsiteX19" fmla="*/ 871537 w 4205287"/>
                <a:gd name="connsiteY19" fmla="*/ 652462 h 1352550"/>
                <a:gd name="connsiteX20" fmla="*/ 871537 w 4205287"/>
                <a:gd name="connsiteY20" fmla="*/ 614362 h 1352550"/>
                <a:gd name="connsiteX21" fmla="*/ 828675 w 4205287"/>
                <a:gd name="connsiteY21" fmla="*/ 614362 h 1352550"/>
                <a:gd name="connsiteX22" fmla="*/ 828675 w 4205287"/>
                <a:gd name="connsiteY22" fmla="*/ 581025 h 1352550"/>
                <a:gd name="connsiteX23" fmla="*/ 823912 w 4205287"/>
                <a:gd name="connsiteY23" fmla="*/ 581025 h 1352550"/>
                <a:gd name="connsiteX24" fmla="*/ 823912 w 4205287"/>
                <a:gd name="connsiteY24" fmla="*/ 557212 h 1352550"/>
                <a:gd name="connsiteX25" fmla="*/ 804862 w 4205287"/>
                <a:gd name="connsiteY25" fmla="*/ 557212 h 1352550"/>
                <a:gd name="connsiteX26" fmla="*/ 804862 w 4205287"/>
                <a:gd name="connsiteY26" fmla="*/ 519112 h 1352550"/>
                <a:gd name="connsiteX27" fmla="*/ 719137 w 4205287"/>
                <a:gd name="connsiteY27" fmla="*/ 519112 h 1352550"/>
                <a:gd name="connsiteX28" fmla="*/ 719137 w 4205287"/>
                <a:gd name="connsiteY28" fmla="*/ 485775 h 1352550"/>
                <a:gd name="connsiteX29" fmla="*/ 661987 w 4205287"/>
                <a:gd name="connsiteY29" fmla="*/ 485775 h 1352550"/>
                <a:gd name="connsiteX30" fmla="*/ 661987 w 4205287"/>
                <a:gd name="connsiteY30" fmla="*/ 447675 h 1352550"/>
                <a:gd name="connsiteX31" fmla="*/ 633412 w 4205287"/>
                <a:gd name="connsiteY31" fmla="*/ 447675 h 1352550"/>
                <a:gd name="connsiteX32" fmla="*/ 633412 w 4205287"/>
                <a:gd name="connsiteY32" fmla="*/ 409575 h 1352550"/>
                <a:gd name="connsiteX33" fmla="*/ 595312 w 4205287"/>
                <a:gd name="connsiteY33" fmla="*/ 409575 h 1352550"/>
                <a:gd name="connsiteX34" fmla="*/ 595312 w 4205287"/>
                <a:gd name="connsiteY34" fmla="*/ 376237 h 1352550"/>
                <a:gd name="connsiteX35" fmla="*/ 509587 w 4205287"/>
                <a:gd name="connsiteY35" fmla="*/ 376237 h 1352550"/>
                <a:gd name="connsiteX36" fmla="*/ 509587 w 4205287"/>
                <a:gd name="connsiteY36" fmla="*/ 347662 h 1352550"/>
                <a:gd name="connsiteX37" fmla="*/ 461962 w 4205287"/>
                <a:gd name="connsiteY37" fmla="*/ 347662 h 1352550"/>
                <a:gd name="connsiteX38" fmla="*/ 461962 w 4205287"/>
                <a:gd name="connsiteY38" fmla="*/ 309562 h 1352550"/>
                <a:gd name="connsiteX39" fmla="*/ 428625 w 4205287"/>
                <a:gd name="connsiteY39" fmla="*/ 309562 h 1352550"/>
                <a:gd name="connsiteX40" fmla="*/ 428625 w 4205287"/>
                <a:gd name="connsiteY40" fmla="*/ 271462 h 1352550"/>
                <a:gd name="connsiteX41" fmla="*/ 428625 w 4205287"/>
                <a:gd name="connsiteY41" fmla="*/ 247650 h 1352550"/>
                <a:gd name="connsiteX42" fmla="*/ 419100 w 4205287"/>
                <a:gd name="connsiteY42" fmla="*/ 247650 h 1352550"/>
                <a:gd name="connsiteX43" fmla="*/ 414337 w 4205287"/>
                <a:gd name="connsiteY43" fmla="*/ 190500 h 1352550"/>
                <a:gd name="connsiteX44" fmla="*/ 338137 w 4205287"/>
                <a:gd name="connsiteY44" fmla="*/ 190500 h 1352550"/>
                <a:gd name="connsiteX45" fmla="*/ 338137 w 4205287"/>
                <a:gd name="connsiteY45" fmla="*/ 166687 h 1352550"/>
                <a:gd name="connsiteX46" fmla="*/ 200025 w 4205287"/>
                <a:gd name="connsiteY46" fmla="*/ 166687 h 1352550"/>
                <a:gd name="connsiteX47" fmla="*/ 200025 w 4205287"/>
                <a:gd name="connsiteY47" fmla="*/ 133350 h 1352550"/>
                <a:gd name="connsiteX48" fmla="*/ 61912 w 4205287"/>
                <a:gd name="connsiteY48" fmla="*/ 133350 h 1352550"/>
                <a:gd name="connsiteX49" fmla="*/ 61912 w 4205287"/>
                <a:gd name="connsiteY49" fmla="*/ 100012 h 1352550"/>
                <a:gd name="connsiteX50" fmla="*/ 38100 w 4205287"/>
                <a:gd name="connsiteY50" fmla="*/ 100012 h 1352550"/>
                <a:gd name="connsiteX51" fmla="*/ 38100 w 4205287"/>
                <a:gd name="connsiteY51" fmla="*/ 66675 h 1352550"/>
                <a:gd name="connsiteX52" fmla="*/ 19050 w 4205287"/>
                <a:gd name="connsiteY52" fmla="*/ 66675 h 1352550"/>
                <a:gd name="connsiteX53" fmla="*/ 19050 w 4205287"/>
                <a:gd name="connsiteY53" fmla="*/ 38100 h 1352550"/>
                <a:gd name="connsiteX54" fmla="*/ 0 w 4205287"/>
                <a:gd name="connsiteY54" fmla="*/ 38100 h 1352550"/>
                <a:gd name="connsiteX55" fmla="*/ 0 w 4205287"/>
                <a:gd name="connsiteY55" fmla="*/ 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05287" h="1352550">
                  <a:moveTo>
                    <a:pt x="4205287" y="1352550"/>
                  </a:moveTo>
                  <a:lnTo>
                    <a:pt x="2767012" y="1352550"/>
                  </a:lnTo>
                  <a:lnTo>
                    <a:pt x="2767012" y="1171575"/>
                  </a:lnTo>
                  <a:lnTo>
                    <a:pt x="2333625" y="1171575"/>
                  </a:lnTo>
                  <a:lnTo>
                    <a:pt x="2333625" y="1057275"/>
                  </a:lnTo>
                  <a:lnTo>
                    <a:pt x="2024062" y="1057275"/>
                  </a:lnTo>
                  <a:lnTo>
                    <a:pt x="2024062" y="957262"/>
                  </a:lnTo>
                  <a:lnTo>
                    <a:pt x="1966912" y="957262"/>
                  </a:lnTo>
                  <a:lnTo>
                    <a:pt x="1966912" y="890587"/>
                  </a:lnTo>
                  <a:lnTo>
                    <a:pt x="1619250" y="890587"/>
                  </a:lnTo>
                  <a:lnTo>
                    <a:pt x="1619250" y="842962"/>
                  </a:lnTo>
                  <a:lnTo>
                    <a:pt x="1362075" y="842962"/>
                  </a:lnTo>
                  <a:lnTo>
                    <a:pt x="1362075" y="790575"/>
                  </a:lnTo>
                  <a:lnTo>
                    <a:pt x="1276350" y="790575"/>
                  </a:lnTo>
                  <a:lnTo>
                    <a:pt x="1276350" y="747712"/>
                  </a:lnTo>
                  <a:lnTo>
                    <a:pt x="1262062" y="747712"/>
                  </a:lnTo>
                  <a:lnTo>
                    <a:pt x="1262062" y="704850"/>
                  </a:lnTo>
                  <a:lnTo>
                    <a:pt x="1228725" y="704850"/>
                  </a:lnTo>
                  <a:lnTo>
                    <a:pt x="1228725" y="652462"/>
                  </a:lnTo>
                  <a:lnTo>
                    <a:pt x="871537" y="652462"/>
                  </a:lnTo>
                  <a:lnTo>
                    <a:pt x="871537" y="614362"/>
                  </a:lnTo>
                  <a:lnTo>
                    <a:pt x="828675" y="614362"/>
                  </a:lnTo>
                  <a:lnTo>
                    <a:pt x="828675" y="581025"/>
                  </a:lnTo>
                  <a:lnTo>
                    <a:pt x="823912" y="581025"/>
                  </a:lnTo>
                  <a:lnTo>
                    <a:pt x="823912" y="557212"/>
                  </a:lnTo>
                  <a:lnTo>
                    <a:pt x="804862" y="557212"/>
                  </a:lnTo>
                  <a:lnTo>
                    <a:pt x="804862" y="519112"/>
                  </a:lnTo>
                  <a:lnTo>
                    <a:pt x="719137" y="519112"/>
                  </a:lnTo>
                  <a:lnTo>
                    <a:pt x="719137" y="485775"/>
                  </a:lnTo>
                  <a:lnTo>
                    <a:pt x="661987" y="485775"/>
                  </a:lnTo>
                  <a:lnTo>
                    <a:pt x="661987" y="447675"/>
                  </a:lnTo>
                  <a:lnTo>
                    <a:pt x="633412" y="447675"/>
                  </a:lnTo>
                  <a:lnTo>
                    <a:pt x="633412" y="409575"/>
                  </a:lnTo>
                  <a:lnTo>
                    <a:pt x="595312" y="409575"/>
                  </a:lnTo>
                  <a:lnTo>
                    <a:pt x="595312" y="376237"/>
                  </a:lnTo>
                  <a:lnTo>
                    <a:pt x="509587" y="376237"/>
                  </a:lnTo>
                  <a:lnTo>
                    <a:pt x="509587" y="347662"/>
                  </a:lnTo>
                  <a:lnTo>
                    <a:pt x="461962" y="347662"/>
                  </a:lnTo>
                  <a:lnTo>
                    <a:pt x="461962" y="309562"/>
                  </a:lnTo>
                  <a:lnTo>
                    <a:pt x="428625" y="309562"/>
                  </a:lnTo>
                  <a:lnTo>
                    <a:pt x="428625" y="271462"/>
                  </a:lnTo>
                  <a:lnTo>
                    <a:pt x="428625" y="247650"/>
                  </a:lnTo>
                  <a:lnTo>
                    <a:pt x="419100" y="247650"/>
                  </a:lnTo>
                  <a:lnTo>
                    <a:pt x="414337" y="190500"/>
                  </a:lnTo>
                  <a:lnTo>
                    <a:pt x="338137" y="190500"/>
                  </a:lnTo>
                  <a:lnTo>
                    <a:pt x="338137" y="166687"/>
                  </a:lnTo>
                  <a:lnTo>
                    <a:pt x="200025" y="166687"/>
                  </a:lnTo>
                  <a:lnTo>
                    <a:pt x="200025" y="133350"/>
                  </a:lnTo>
                  <a:lnTo>
                    <a:pt x="61912" y="133350"/>
                  </a:lnTo>
                  <a:lnTo>
                    <a:pt x="61912" y="100012"/>
                  </a:lnTo>
                  <a:lnTo>
                    <a:pt x="38100" y="100012"/>
                  </a:lnTo>
                  <a:lnTo>
                    <a:pt x="38100" y="66675"/>
                  </a:lnTo>
                  <a:lnTo>
                    <a:pt x="19050" y="66675"/>
                  </a:lnTo>
                  <a:lnTo>
                    <a:pt x="19050" y="38100"/>
                  </a:lnTo>
                  <a:lnTo>
                    <a:pt x="0" y="3810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409" name="Freeform: Shape 9408">
              <a:extLst>
                <a:ext uri="{FF2B5EF4-FFF2-40B4-BE49-F238E27FC236}">
                  <a16:creationId xmlns:a16="http://schemas.microsoft.com/office/drawing/2014/main" id="{933FB651-B951-BADE-4B27-C80A38C03307}"/>
                </a:ext>
              </a:extLst>
            </p:cNvPr>
            <p:cNvSpPr/>
            <p:nvPr/>
          </p:nvSpPr>
          <p:spPr bwMode="auto">
            <a:xfrm>
              <a:off x="2060575" y="2057400"/>
              <a:ext cx="1495425" cy="930275"/>
            </a:xfrm>
            <a:custGeom>
              <a:avLst/>
              <a:gdLst>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27025 h 930275"/>
                <a:gd name="connsiteX19" fmla="*/ 536575 w 1495425"/>
                <a:gd name="connsiteY19" fmla="*/ 327025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27025 h 930275"/>
                <a:gd name="connsiteX19" fmla="*/ 546100 w 1495425"/>
                <a:gd name="connsiteY19" fmla="*/ 310357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07975 h 930275"/>
                <a:gd name="connsiteX19" fmla="*/ 546100 w 1495425"/>
                <a:gd name="connsiteY19" fmla="*/ 310357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6100 w 1495425"/>
                <a:gd name="connsiteY19" fmla="*/ 310357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6100 w 1495425"/>
                <a:gd name="connsiteY19" fmla="*/ 317501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6100 w 1495425"/>
                <a:gd name="connsiteY19" fmla="*/ 317501 h 930275"/>
                <a:gd name="connsiteX20" fmla="*/ 542925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6100 w 1495425"/>
                <a:gd name="connsiteY19" fmla="*/ 317501 h 930275"/>
                <a:gd name="connsiteX20" fmla="*/ 552450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6100 w 1495425"/>
                <a:gd name="connsiteY19" fmla="*/ 317501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1338 w 1495425"/>
                <a:gd name="connsiteY19" fmla="*/ 315120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27100 w 1495425"/>
                <a:gd name="connsiteY36" fmla="*/ 625475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1338 w 1495425"/>
                <a:gd name="connsiteY19" fmla="*/ 315120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17575 w 1495425"/>
                <a:gd name="connsiteY36" fmla="*/ 635000 h 930275"/>
                <a:gd name="connsiteX37" fmla="*/ 971550 w 1495425"/>
                <a:gd name="connsiteY37" fmla="*/ 625475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1338 w 1495425"/>
                <a:gd name="connsiteY19" fmla="*/ 315120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17575 w 1495425"/>
                <a:gd name="connsiteY36" fmla="*/ 635000 h 930275"/>
                <a:gd name="connsiteX37" fmla="*/ 969169 w 1495425"/>
                <a:gd name="connsiteY37" fmla="*/ 637381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1338 w 1495425"/>
                <a:gd name="connsiteY19" fmla="*/ 315120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17575 w 1495425"/>
                <a:gd name="connsiteY36" fmla="*/ 635000 h 930275"/>
                <a:gd name="connsiteX37" fmla="*/ 969169 w 1495425"/>
                <a:gd name="connsiteY37" fmla="*/ 632618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 name="connsiteX0" fmla="*/ 0 w 1495425"/>
                <a:gd name="connsiteY0" fmla="*/ 0 h 930275"/>
                <a:gd name="connsiteX1" fmla="*/ 107950 w 1495425"/>
                <a:gd name="connsiteY1" fmla="*/ 0 h 930275"/>
                <a:gd name="connsiteX2" fmla="*/ 107950 w 1495425"/>
                <a:gd name="connsiteY2" fmla="*/ 15875 h 930275"/>
                <a:gd name="connsiteX3" fmla="*/ 244475 w 1495425"/>
                <a:gd name="connsiteY3" fmla="*/ 15875 h 930275"/>
                <a:gd name="connsiteX4" fmla="*/ 244475 w 1495425"/>
                <a:gd name="connsiteY4" fmla="*/ 47625 h 930275"/>
                <a:gd name="connsiteX5" fmla="*/ 327025 w 1495425"/>
                <a:gd name="connsiteY5" fmla="*/ 47625 h 930275"/>
                <a:gd name="connsiteX6" fmla="*/ 327025 w 1495425"/>
                <a:gd name="connsiteY6" fmla="*/ 130175 h 930275"/>
                <a:gd name="connsiteX7" fmla="*/ 365125 w 1495425"/>
                <a:gd name="connsiteY7" fmla="*/ 130175 h 930275"/>
                <a:gd name="connsiteX8" fmla="*/ 365125 w 1495425"/>
                <a:gd name="connsiteY8" fmla="*/ 180975 h 930275"/>
                <a:gd name="connsiteX9" fmla="*/ 371475 w 1495425"/>
                <a:gd name="connsiteY9" fmla="*/ 180975 h 930275"/>
                <a:gd name="connsiteX10" fmla="*/ 371475 w 1495425"/>
                <a:gd name="connsiteY10" fmla="*/ 206375 h 930275"/>
                <a:gd name="connsiteX11" fmla="*/ 381000 w 1495425"/>
                <a:gd name="connsiteY11" fmla="*/ 206375 h 930275"/>
                <a:gd name="connsiteX12" fmla="*/ 381000 w 1495425"/>
                <a:gd name="connsiteY12" fmla="*/ 238125 h 930275"/>
                <a:gd name="connsiteX13" fmla="*/ 412750 w 1495425"/>
                <a:gd name="connsiteY13" fmla="*/ 238125 h 930275"/>
                <a:gd name="connsiteX14" fmla="*/ 412750 w 1495425"/>
                <a:gd name="connsiteY14" fmla="*/ 257175 h 930275"/>
                <a:gd name="connsiteX15" fmla="*/ 441325 w 1495425"/>
                <a:gd name="connsiteY15" fmla="*/ 257175 h 930275"/>
                <a:gd name="connsiteX16" fmla="*/ 441325 w 1495425"/>
                <a:gd name="connsiteY16" fmla="*/ 285750 h 930275"/>
                <a:gd name="connsiteX17" fmla="*/ 498475 w 1495425"/>
                <a:gd name="connsiteY17" fmla="*/ 285750 h 930275"/>
                <a:gd name="connsiteX18" fmla="*/ 498475 w 1495425"/>
                <a:gd name="connsiteY18" fmla="*/ 315119 h 930275"/>
                <a:gd name="connsiteX19" fmla="*/ 541338 w 1495425"/>
                <a:gd name="connsiteY19" fmla="*/ 315120 h 930275"/>
                <a:gd name="connsiteX20" fmla="*/ 545307 w 1495425"/>
                <a:gd name="connsiteY20" fmla="*/ 342900 h 930275"/>
                <a:gd name="connsiteX21" fmla="*/ 714375 w 1495425"/>
                <a:gd name="connsiteY21" fmla="*/ 342900 h 930275"/>
                <a:gd name="connsiteX22" fmla="*/ 714375 w 1495425"/>
                <a:gd name="connsiteY22" fmla="*/ 368300 h 930275"/>
                <a:gd name="connsiteX23" fmla="*/ 730250 w 1495425"/>
                <a:gd name="connsiteY23" fmla="*/ 368300 h 930275"/>
                <a:gd name="connsiteX24" fmla="*/ 730250 w 1495425"/>
                <a:gd name="connsiteY24" fmla="*/ 390525 h 930275"/>
                <a:gd name="connsiteX25" fmla="*/ 749300 w 1495425"/>
                <a:gd name="connsiteY25" fmla="*/ 390525 h 930275"/>
                <a:gd name="connsiteX26" fmla="*/ 749300 w 1495425"/>
                <a:gd name="connsiteY26" fmla="*/ 469900 h 930275"/>
                <a:gd name="connsiteX27" fmla="*/ 762000 w 1495425"/>
                <a:gd name="connsiteY27" fmla="*/ 469900 h 930275"/>
                <a:gd name="connsiteX28" fmla="*/ 762000 w 1495425"/>
                <a:gd name="connsiteY28" fmla="*/ 508000 h 930275"/>
                <a:gd name="connsiteX29" fmla="*/ 774700 w 1495425"/>
                <a:gd name="connsiteY29" fmla="*/ 508000 h 930275"/>
                <a:gd name="connsiteX30" fmla="*/ 774700 w 1495425"/>
                <a:gd name="connsiteY30" fmla="*/ 555625 h 930275"/>
                <a:gd name="connsiteX31" fmla="*/ 803275 w 1495425"/>
                <a:gd name="connsiteY31" fmla="*/ 555625 h 930275"/>
                <a:gd name="connsiteX32" fmla="*/ 803275 w 1495425"/>
                <a:gd name="connsiteY32" fmla="*/ 581025 h 930275"/>
                <a:gd name="connsiteX33" fmla="*/ 850900 w 1495425"/>
                <a:gd name="connsiteY33" fmla="*/ 581025 h 930275"/>
                <a:gd name="connsiteX34" fmla="*/ 850900 w 1495425"/>
                <a:gd name="connsiteY34" fmla="*/ 612775 h 930275"/>
                <a:gd name="connsiteX35" fmla="*/ 914400 w 1495425"/>
                <a:gd name="connsiteY35" fmla="*/ 612775 h 930275"/>
                <a:gd name="connsiteX36" fmla="*/ 917575 w 1495425"/>
                <a:gd name="connsiteY36" fmla="*/ 635000 h 930275"/>
                <a:gd name="connsiteX37" fmla="*/ 969169 w 1495425"/>
                <a:gd name="connsiteY37" fmla="*/ 637380 h 930275"/>
                <a:gd name="connsiteX38" fmla="*/ 971550 w 1495425"/>
                <a:gd name="connsiteY38" fmla="*/ 669925 h 930275"/>
                <a:gd name="connsiteX39" fmla="*/ 1111250 w 1495425"/>
                <a:gd name="connsiteY39" fmla="*/ 669925 h 930275"/>
                <a:gd name="connsiteX40" fmla="*/ 1111250 w 1495425"/>
                <a:gd name="connsiteY40" fmla="*/ 695325 h 930275"/>
                <a:gd name="connsiteX41" fmla="*/ 1143000 w 1495425"/>
                <a:gd name="connsiteY41" fmla="*/ 695325 h 930275"/>
                <a:gd name="connsiteX42" fmla="*/ 1143000 w 1495425"/>
                <a:gd name="connsiteY42" fmla="*/ 717550 h 930275"/>
                <a:gd name="connsiteX43" fmla="*/ 1177925 w 1495425"/>
                <a:gd name="connsiteY43" fmla="*/ 717550 h 930275"/>
                <a:gd name="connsiteX44" fmla="*/ 1177925 w 1495425"/>
                <a:gd name="connsiteY44" fmla="*/ 796925 h 930275"/>
                <a:gd name="connsiteX45" fmla="*/ 1190625 w 1495425"/>
                <a:gd name="connsiteY45" fmla="*/ 796925 h 930275"/>
                <a:gd name="connsiteX46" fmla="*/ 1190625 w 1495425"/>
                <a:gd name="connsiteY46" fmla="*/ 828675 h 930275"/>
                <a:gd name="connsiteX47" fmla="*/ 1206500 w 1495425"/>
                <a:gd name="connsiteY47" fmla="*/ 828675 h 930275"/>
                <a:gd name="connsiteX48" fmla="*/ 1206500 w 1495425"/>
                <a:gd name="connsiteY48" fmla="*/ 863600 h 930275"/>
                <a:gd name="connsiteX49" fmla="*/ 1222375 w 1495425"/>
                <a:gd name="connsiteY49" fmla="*/ 863600 h 930275"/>
                <a:gd name="connsiteX50" fmla="*/ 1222375 w 1495425"/>
                <a:gd name="connsiteY50" fmla="*/ 885825 h 930275"/>
                <a:gd name="connsiteX51" fmla="*/ 1495425 w 1495425"/>
                <a:gd name="connsiteY51" fmla="*/ 885825 h 930275"/>
                <a:gd name="connsiteX52" fmla="*/ 1495425 w 1495425"/>
                <a:gd name="connsiteY52" fmla="*/ 930275 h 93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95425" h="930275">
                  <a:moveTo>
                    <a:pt x="0" y="0"/>
                  </a:moveTo>
                  <a:lnTo>
                    <a:pt x="107950" y="0"/>
                  </a:lnTo>
                  <a:lnTo>
                    <a:pt x="107950" y="15875"/>
                  </a:lnTo>
                  <a:lnTo>
                    <a:pt x="244475" y="15875"/>
                  </a:lnTo>
                  <a:lnTo>
                    <a:pt x="244475" y="47625"/>
                  </a:lnTo>
                  <a:lnTo>
                    <a:pt x="327025" y="47625"/>
                  </a:lnTo>
                  <a:lnTo>
                    <a:pt x="327025" y="130175"/>
                  </a:lnTo>
                  <a:lnTo>
                    <a:pt x="365125" y="130175"/>
                  </a:lnTo>
                  <a:lnTo>
                    <a:pt x="365125" y="180975"/>
                  </a:lnTo>
                  <a:lnTo>
                    <a:pt x="371475" y="180975"/>
                  </a:lnTo>
                  <a:lnTo>
                    <a:pt x="371475" y="206375"/>
                  </a:lnTo>
                  <a:lnTo>
                    <a:pt x="381000" y="206375"/>
                  </a:lnTo>
                  <a:lnTo>
                    <a:pt x="381000" y="238125"/>
                  </a:lnTo>
                  <a:lnTo>
                    <a:pt x="412750" y="238125"/>
                  </a:lnTo>
                  <a:lnTo>
                    <a:pt x="412750" y="257175"/>
                  </a:lnTo>
                  <a:lnTo>
                    <a:pt x="441325" y="257175"/>
                  </a:lnTo>
                  <a:lnTo>
                    <a:pt x="441325" y="285750"/>
                  </a:lnTo>
                  <a:lnTo>
                    <a:pt x="498475" y="285750"/>
                  </a:lnTo>
                  <a:lnTo>
                    <a:pt x="498475" y="315119"/>
                  </a:lnTo>
                  <a:lnTo>
                    <a:pt x="541338" y="315120"/>
                  </a:lnTo>
                  <a:cubicBezTo>
                    <a:pt x="541074" y="323586"/>
                    <a:pt x="545571" y="334434"/>
                    <a:pt x="545307" y="342900"/>
                  </a:cubicBezTo>
                  <a:lnTo>
                    <a:pt x="714375" y="342900"/>
                  </a:lnTo>
                  <a:lnTo>
                    <a:pt x="714375" y="368300"/>
                  </a:lnTo>
                  <a:lnTo>
                    <a:pt x="730250" y="368300"/>
                  </a:lnTo>
                  <a:lnTo>
                    <a:pt x="730250" y="390525"/>
                  </a:lnTo>
                  <a:lnTo>
                    <a:pt x="749300" y="390525"/>
                  </a:lnTo>
                  <a:lnTo>
                    <a:pt x="749300" y="469900"/>
                  </a:lnTo>
                  <a:lnTo>
                    <a:pt x="762000" y="469900"/>
                  </a:lnTo>
                  <a:lnTo>
                    <a:pt x="762000" y="508000"/>
                  </a:lnTo>
                  <a:lnTo>
                    <a:pt x="774700" y="508000"/>
                  </a:lnTo>
                  <a:lnTo>
                    <a:pt x="774700" y="555625"/>
                  </a:lnTo>
                  <a:lnTo>
                    <a:pt x="803275" y="555625"/>
                  </a:lnTo>
                  <a:lnTo>
                    <a:pt x="803275" y="581025"/>
                  </a:lnTo>
                  <a:lnTo>
                    <a:pt x="850900" y="581025"/>
                  </a:lnTo>
                  <a:lnTo>
                    <a:pt x="850900" y="612775"/>
                  </a:lnTo>
                  <a:lnTo>
                    <a:pt x="914400" y="612775"/>
                  </a:lnTo>
                  <a:lnTo>
                    <a:pt x="917575" y="635000"/>
                  </a:lnTo>
                  <a:lnTo>
                    <a:pt x="969169" y="637380"/>
                  </a:lnTo>
                  <a:lnTo>
                    <a:pt x="971550" y="669925"/>
                  </a:lnTo>
                  <a:lnTo>
                    <a:pt x="1111250" y="669925"/>
                  </a:lnTo>
                  <a:lnTo>
                    <a:pt x="1111250" y="695325"/>
                  </a:lnTo>
                  <a:lnTo>
                    <a:pt x="1143000" y="695325"/>
                  </a:lnTo>
                  <a:lnTo>
                    <a:pt x="1143000" y="717550"/>
                  </a:lnTo>
                  <a:lnTo>
                    <a:pt x="1177925" y="717550"/>
                  </a:lnTo>
                  <a:lnTo>
                    <a:pt x="1177925" y="796925"/>
                  </a:lnTo>
                  <a:lnTo>
                    <a:pt x="1190625" y="796925"/>
                  </a:lnTo>
                  <a:lnTo>
                    <a:pt x="1190625" y="828675"/>
                  </a:lnTo>
                  <a:lnTo>
                    <a:pt x="1206500" y="828675"/>
                  </a:lnTo>
                  <a:lnTo>
                    <a:pt x="1206500" y="863600"/>
                  </a:lnTo>
                  <a:lnTo>
                    <a:pt x="1222375" y="863600"/>
                  </a:lnTo>
                  <a:lnTo>
                    <a:pt x="1222375" y="885825"/>
                  </a:lnTo>
                  <a:lnTo>
                    <a:pt x="1495425" y="885825"/>
                  </a:lnTo>
                  <a:lnTo>
                    <a:pt x="1495425" y="930275"/>
                  </a:lnTo>
                </a:path>
              </a:pathLst>
            </a:custGeom>
            <a:noFill/>
            <a:ln w="28575">
              <a:solidFill>
                <a:schemeClr val="accent1"/>
              </a:solidFill>
              <a:miter lim="800000"/>
              <a:headEnd/>
              <a:tailEnd/>
            </a:ln>
          </p:spPr>
          <p:txBody>
            <a:bodyPr rtlCol="0" anchor="ctr"/>
            <a:lstStyle/>
            <a:p>
              <a:pPr algn="ctr"/>
              <a:endParaRPr lang="en-US"/>
            </a:p>
          </p:txBody>
        </p:sp>
        <p:grpSp>
          <p:nvGrpSpPr>
            <p:cNvPr id="9410" name="Group 9409">
              <a:extLst>
                <a:ext uri="{FF2B5EF4-FFF2-40B4-BE49-F238E27FC236}">
                  <a16:creationId xmlns:a16="http://schemas.microsoft.com/office/drawing/2014/main" id="{E664AC87-920B-D687-63ED-97AA24FC1663}"/>
                </a:ext>
              </a:extLst>
            </p:cNvPr>
            <p:cNvGrpSpPr/>
            <p:nvPr/>
          </p:nvGrpSpPr>
          <p:grpSpPr>
            <a:xfrm>
              <a:off x="2789184" y="2571030"/>
              <a:ext cx="86700" cy="86700"/>
              <a:chOff x="5344715" y="1825229"/>
              <a:chExt cx="185737" cy="185737"/>
            </a:xfrm>
          </p:grpSpPr>
          <p:cxnSp>
            <p:nvCxnSpPr>
              <p:cNvPr id="9483" name="Straight Connector 9482">
                <a:extLst>
                  <a:ext uri="{FF2B5EF4-FFF2-40B4-BE49-F238E27FC236}">
                    <a16:creationId xmlns:a16="http://schemas.microsoft.com/office/drawing/2014/main" id="{F548D5F2-EBF1-BA0C-4057-FE254BA0F974}"/>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35B0BC0F-B6E8-C7E8-FDC5-067A3D1DF903}"/>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B85F04DA-3BEF-59B2-6FB7-73B9DC61456E}"/>
                </a:ext>
              </a:extLst>
            </p:cNvPr>
            <p:cNvGrpSpPr/>
            <p:nvPr/>
          </p:nvGrpSpPr>
          <p:grpSpPr>
            <a:xfrm>
              <a:off x="2420199" y="2287703"/>
              <a:ext cx="86700" cy="86700"/>
              <a:chOff x="5344715" y="1825229"/>
              <a:chExt cx="185737" cy="185737"/>
            </a:xfrm>
          </p:grpSpPr>
          <p:cxnSp>
            <p:nvCxnSpPr>
              <p:cNvPr id="9481" name="Straight Connector 9480">
                <a:extLst>
                  <a:ext uri="{FF2B5EF4-FFF2-40B4-BE49-F238E27FC236}">
                    <a16:creationId xmlns:a16="http://schemas.microsoft.com/office/drawing/2014/main" id="{A92A741D-04A9-D89B-795C-F8D4B0616601}"/>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08FF7C24-D69D-E464-D7C7-7275A4AF0F3D}"/>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58DCEC53-A4C4-7796-F178-F23751E27094}"/>
                </a:ext>
              </a:extLst>
            </p:cNvPr>
            <p:cNvGrpSpPr/>
            <p:nvPr/>
          </p:nvGrpSpPr>
          <p:grpSpPr>
            <a:xfrm>
              <a:off x="3113949" y="2722448"/>
              <a:ext cx="86700" cy="86700"/>
              <a:chOff x="5344715" y="1825229"/>
              <a:chExt cx="185737" cy="185737"/>
            </a:xfrm>
          </p:grpSpPr>
          <p:cxnSp>
            <p:nvCxnSpPr>
              <p:cNvPr id="9479" name="Straight Connector 9478">
                <a:extLst>
                  <a:ext uri="{FF2B5EF4-FFF2-40B4-BE49-F238E27FC236}">
                    <a16:creationId xmlns:a16="http://schemas.microsoft.com/office/drawing/2014/main" id="{5CE686E7-6882-513A-A9F5-477761016480}"/>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490A7414-0309-8063-F9ED-2377416291F6}"/>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3" name="Group 9412">
              <a:extLst>
                <a:ext uri="{FF2B5EF4-FFF2-40B4-BE49-F238E27FC236}">
                  <a16:creationId xmlns:a16="http://schemas.microsoft.com/office/drawing/2014/main" id="{BC6BFCC7-F103-620E-DF41-1D0136D646D2}"/>
                </a:ext>
              </a:extLst>
            </p:cNvPr>
            <p:cNvGrpSpPr/>
            <p:nvPr/>
          </p:nvGrpSpPr>
          <p:grpSpPr>
            <a:xfrm>
              <a:off x="3163649" y="2735148"/>
              <a:ext cx="86700" cy="86700"/>
              <a:chOff x="5344715" y="1825229"/>
              <a:chExt cx="185737" cy="185737"/>
            </a:xfrm>
          </p:grpSpPr>
          <p:cxnSp>
            <p:nvCxnSpPr>
              <p:cNvPr id="9477" name="Straight Connector 9476">
                <a:extLst>
                  <a:ext uri="{FF2B5EF4-FFF2-40B4-BE49-F238E27FC236}">
                    <a16:creationId xmlns:a16="http://schemas.microsoft.com/office/drawing/2014/main" id="{DDC5BBFE-717D-62FB-4A16-B6430675E8EA}"/>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7CA72A43-F6F7-AD07-6FF0-F0EF0DAF452E}"/>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0B1B296F-4CFC-6807-2D1F-C73D13BA8BCE}"/>
                </a:ext>
              </a:extLst>
            </p:cNvPr>
            <p:cNvGrpSpPr/>
            <p:nvPr/>
          </p:nvGrpSpPr>
          <p:grpSpPr>
            <a:xfrm>
              <a:off x="3433498" y="2905010"/>
              <a:ext cx="86700" cy="86700"/>
              <a:chOff x="5344715" y="1825229"/>
              <a:chExt cx="185737" cy="185737"/>
            </a:xfrm>
          </p:grpSpPr>
          <p:cxnSp>
            <p:nvCxnSpPr>
              <p:cNvPr id="9475" name="Straight Connector 9474">
                <a:extLst>
                  <a:ext uri="{FF2B5EF4-FFF2-40B4-BE49-F238E27FC236}">
                    <a16:creationId xmlns:a16="http://schemas.microsoft.com/office/drawing/2014/main" id="{97724DF0-77F2-7ED3-00E0-96E786BA25A5}"/>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0BBFFCC7-7995-CC08-E747-DF18170D73B7}"/>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3B6F05FD-E4ED-6F5B-6933-C0A657673DD0}"/>
                </a:ext>
              </a:extLst>
            </p:cNvPr>
            <p:cNvGrpSpPr/>
            <p:nvPr/>
          </p:nvGrpSpPr>
          <p:grpSpPr>
            <a:xfrm>
              <a:off x="3911874" y="3112425"/>
              <a:ext cx="86700" cy="86700"/>
              <a:chOff x="5344715" y="1825229"/>
              <a:chExt cx="185737" cy="185737"/>
            </a:xfrm>
          </p:grpSpPr>
          <p:cxnSp>
            <p:nvCxnSpPr>
              <p:cNvPr id="9473" name="Straight Connector 9472">
                <a:extLst>
                  <a:ext uri="{FF2B5EF4-FFF2-40B4-BE49-F238E27FC236}">
                    <a16:creationId xmlns:a16="http://schemas.microsoft.com/office/drawing/2014/main" id="{40EE573B-CEE6-DFDE-F77C-714E6A45C6AD}"/>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4480FB80-9225-87F1-97C0-5B98A494DC3F}"/>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6" name="Group 9415">
              <a:extLst>
                <a:ext uri="{FF2B5EF4-FFF2-40B4-BE49-F238E27FC236}">
                  <a16:creationId xmlns:a16="http://schemas.microsoft.com/office/drawing/2014/main" id="{0B337F33-C5EB-C74B-D179-5725B72AF5ED}"/>
                </a:ext>
              </a:extLst>
            </p:cNvPr>
            <p:cNvGrpSpPr/>
            <p:nvPr/>
          </p:nvGrpSpPr>
          <p:grpSpPr>
            <a:xfrm>
              <a:off x="3940850" y="3171052"/>
              <a:ext cx="86700" cy="86700"/>
              <a:chOff x="5344715" y="1825229"/>
              <a:chExt cx="185737" cy="185737"/>
            </a:xfrm>
          </p:grpSpPr>
          <p:cxnSp>
            <p:nvCxnSpPr>
              <p:cNvPr id="9471" name="Straight Connector 9470">
                <a:extLst>
                  <a:ext uri="{FF2B5EF4-FFF2-40B4-BE49-F238E27FC236}">
                    <a16:creationId xmlns:a16="http://schemas.microsoft.com/office/drawing/2014/main" id="{57CA6CE8-E6A5-B40B-A154-00E9632D29EB}"/>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A834718D-60F3-01BF-D24F-48E13D6EB372}"/>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25E0AED5-3CA3-24E5-0B1A-A4737B2825BB}"/>
                </a:ext>
              </a:extLst>
            </p:cNvPr>
            <p:cNvGrpSpPr/>
            <p:nvPr/>
          </p:nvGrpSpPr>
          <p:grpSpPr>
            <a:xfrm>
              <a:off x="3940850" y="3209081"/>
              <a:ext cx="86700" cy="86700"/>
              <a:chOff x="5344715" y="1825229"/>
              <a:chExt cx="185737" cy="185737"/>
            </a:xfrm>
          </p:grpSpPr>
          <p:cxnSp>
            <p:nvCxnSpPr>
              <p:cNvPr id="9469" name="Straight Connector 9468">
                <a:extLst>
                  <a:ext uri="{FF2B5EF4-FFF2-40B4-BE49-F238E27FC236}">
                    <a16:creationId xmlns:a16="http://schemas.microsoft.com/office/drawing/2014/main" id="{F91685F8-8839-AFD8-FDF0-E83AE7C0CA3A}"/>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127C1153-20CF-E641-12BF-A76F204ED199}"/>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F8994F82-0529-3F8E-15D0-5D479AD2422F}"/>
                </a:ext>
              </a:extLst>
            </p:cNvPr>
            <p:cNvGrpSpPr/>
            <p:nvPr/>
          </p:nvGrpSpPr>
          <p:grpSpPr>
            <a:xfrm>
              <a:off x="4027125" y="3276160"/>
              <a:ext cx="86700" cy="86700"/>
              <a:chOff x="5344715" y="1825229"/>
              <a:chExt cx="185737" cy="185737"/>
            </a:xfrm>
          </p:grpSpPr>
          <p:cxnSp>
            <p:nvCxnSpPr>
              <p:cNvPr id="9467" name="Straight Connector 9466">
                <a:extLst>
                  <a:ext uri="{FF2B5EF4-FFF2-40B4-BE49-F238E27FC236}">
                    <a16:creationId xmlns:a16="http://schemas.microsoft.com/office/drawing/2014/main" id="{582C90B7-863A-36D9-5AAC-5CBDAB893E10}"/>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D57842C3-E2F9-725E-AA8D-891699CA5B4B}"/>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9" name="Group 9418">
              <a:extLst>
                <a:ext uri="{FF2B5EF4-FFF2-40B4-BE49-F238E27FC236}">
                  <a16:creationId xmlns:a16="http://schemas.microsoft.com/office/drawing/2014/main" id="{12A1F574-EA2D-AEEB-A463-789B08732F28}"/>
                </a:ext>
              </a:extLst>
            </p:cNvPr>
            <p:cNvGrpSpPr/>
            <p:nvPr/>
          </p:nvGrpSpPr>
          <p:grpSpPr>
            <a:xfrm>
              <a:off x="4293118" y="3442920"/>
              <a:ext cx="86700" cy="86700"/>
              <a:chOff x="5344715" y="1825229"/>
              <a:chExt cx="185737" cy="185737"/>
            </a:xfrm>
          </p:grpSpPr>
          <p:cxnSp>
            <p:nvCxnSpPr>
              <p:cNvPr id="9465" name="Straight Connector 9464">
                <a:extLst>
                  <a:ext uri="{FF2B5EF4-FFF2-40B4-BE49-F238E27FC236}">
                    <a16:creationId xmlns:a16="http://schemas.microsoft.com/office/drawing/2014/main" id="{F4BD1A21-E536-A425-E513-0D54D3667D87}"/>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A4E6EFEC-BAF7-2AB1-AF05-6EC1D038C43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0" name="Group 9419">
              <a:extLst>
                <a:ext uri="{FF2B5EF4-FFF2-40B4-BE49-F238E27FC236}">
                  <a16:creationId xmlns:a16="http://schemas.microsoft.com/office/drawing/2014/main" id="{E2D5409B-15EF-2386-2CDC-3A61C8F8DC88}"/>
                </a:ext>
              </a:extLst>
            </p:cNvPr>
            <p:cNvGrpSpPr/>
            <p:nvPr/>
          </p:nvGrpSpPr>
          <p:grpSpPr>
            <a:xfrm>
              <a:off x="4332901" y="3507780"/>
              <a:ext cx="86700" cy="86700"/>
              <a:chOff x="5344715" y="1825229"/>
              <a:chExt cx="185737" cy="185737"/>
            </a:xfrm>
          </p:grpSpPr>
          <p:cxnSp>
            <p:nvCxnSpPr>
              <p:cNvPr id="9463" name="Straight Connector 9462">
                <a:extLst>
                  <a:ext uri="{FF2B5EF4-FFF2-40B4-BE49-F238E27FC236}">
                    <a16:creationId xmlns:a16="http://schemas.microsoft.com/office/drawing/2014/main" id="{D66BBCD7-2A9C-CFC2-5829-101F319491B4}"/>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FF0BCBB3-3571-43A7-7E64-75421CA40439}"/>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677C3084-64D9-52B0-C01A-A94516D4EBC7}"/>
                </a:ext>
              </a:extLst>
            </p:cNvPr>
            <p:cNvGrpSpPr/>
            <p:nvPr/>
          </p:nvGrpSpPr>
          <p:grpSpPr>
            <a:xfrm>
              <a:off x="4376251" y="3582500"/>
              <a:ext cx="86700" cy="86700"/>
              <a:chOff x="5344715" y="1825229"/>
              <a:chExt cx="185737" cy="185737"/>
            </a:xfrm>
          </p:grpSpPr>
          <p:cxnSp>
            <p:nvCxnSpPr>
              <p:cNvPr id="9461" name="Straight Connector 9460">
                <a:extLst>
                  <a:ext uri="{FF2B5EF4-FFF2-40B4-BE49-F238E27FC236}">
                    <a16:creationId xmlns:a16="http://schemas.microsoft.com/office/drawing/2014/main" id="{9E225DBF-EFED-ECFB-2FD7-431992BE2C49}"/>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95AF4850-FE3A-A238-0014-AB199BF42DFE}"/>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7A165987-B56B-DE98-F566-8CE227C82D76}"/>
                </a:ext>
              </a:extLst>
            </p:cNvPr>
            <p:cNvGrpSpPr/>
            <p:nvPr/>
          </p:nvGrpSpPr>
          <p:grpSpPr>
            <a:xfrm>
              <a:off x="4686472" y="3582500"/>
              <a:ext cx="86700" cy="86700"/>
              <a:chOff x="5344715" y="1825229"/>
              <a:chExt cx="185737" cy="185737"/>
            </a:xfrm>
          </p:grpSpPr>
          <p:cxnSp>
            <p:nvCxnSpPr>
              <p:cNvPr id="9459" name="Straight Connector 9458">
                <a:extLst>
                  <a:ext uri="{FF2B5EF4-FFF2-40B4-BE49-F238E27FC236}">
                    <a16:creationId xmlns:a16="http://schemas.microsoft.com/office/drawing/2014/main" id="{E9C8EBCD-F55E-5A83-84AE-A87830D85A28}"/>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E9F50643-6824-95F1-D4B0-821E4D056F8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265641C4-D508-24B4-18D6-DC41796C17E9}"/>
                </a:ext>
              </a:extLst>
            </p:cNvPr>
            <p:cNvGrpSpPr/>
            <p:nvPr/>
          </p:nvGrpSpPr>
          <p:grpSpPr>
            <a:xfrm>
              <a:off x="4715096" y="3582500"/>
              <a:ext cx="86700" cy="86700"/>
              <a:chOff x="5344715" y="1825229"/>
              <a:chExt cx="185737" cy="185737"/>
            </a:xfrm>
          </p:grpSpPr>
          <p:cxnSp>
            <p:nvCxnSpPr>
              <p:cNvPr id="9457" name="Straight Connector 9456">
                <a:extLst>
                  <a:ext uri="{FF2B5EF4-FFF2-40B4-BE49-F238E27FC236}">
                    <a16:creationId xmlns:a16="http://schemas.microsoft.com/office/drawing/2014/main" id="{DC6CBDF6-CA20-44D9-2429-37326B0D1803}"/>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0481C77D-C51D-482C-5550-EE1F56288EA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4CAAFCD4-F0CD-B378-9C55-AAF3BCD643E0}"/>
                </a:ext>
              </a:extLst>
            </p:cNvPr>
            <p:cNvGrpSpPr/>
            <p:nvPr/>
          </p:nvGrpSpPr>
          <p:grpSpPr>
            <a:xfrm>
              <a:off x="4881000" y="3776867"/>
              <a:ext cx="86700" cy="86700"/>
              <a:chOff x="5344715" y="1825229"/>
              <a:chExt cx="185737" cy="185737"/>
            </a:xfrm>
          </p:grpSpPr>
          <p:cxnSp>
            <p:nvCxnSpPr>
              <p:cNvPr id="9455" name="Straight Connector 9454">
                <a:extLst>
                  <a:ext uri="{FF2B5EF4-FFF2-40B4-BE49-F238E27FC236}">
                    <a16:creationId xmlns:a16="http://schemas.microsoft.com/office/drawing/2014/main" id="{B777B58E-8775-733F-AE25-ACD1A38DD11F}"/>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3891FBD3-9D1F-E0D9-81DD-2EBFACBBA45D}"/>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5" name="Group 9424">
              <a:extLst>
                <a:ext uri="{FF2B5EF4-FFF2-40B4-BE49-F238E27FC236}">
                  <a16:creationId xmlns:a16="http://schemas.microsoft.com/office/drawing/2014/main" id="{246C41C0-2A73-753E-9D98-18A30BFDBB90}"/>
                </a:ext>
              </a:extLst>
            </p:cNvPr>
            <p:cNvGrpSpPr/>
            <p:nvPr/>
          </p:nvGrpSpPr>
          <p:grpSpPr>
            <a:xfrm>
              <a:off x="5106425" y="3776867"/>
              <a:ext cx="86700" cy="86700"/>
              <a:chOff x="5344715" y="1825229"/>
              <a:chExt cx="185737" cy="185737"/>
            </a:xfrm>
          </p:grpSpPr>
          <p:cxnSp>
            <p:nvCxnSpPr>
              <p:cNvPr id="9453" name="Straight Connector 9452">
                <a:extLst>
                  <a:ext uri="{FF2B5EF4-FFF2-40B4-BE49-F238E27FC236}">
                    <a16:creationId xmlns:a16="http://schemas.microsoft.com/office/drawing/2014/main" id="{996C5DA8-5F2C-F6D4-4E5B-C8B4DCF2D4D8}"/>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82DAAB1A-9BCA-0160-8864-3D777F2EF87A}"/>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9B98E3FA-A273-A3DB-0AD7-335999B2CFAB}"/>
                </a:ext>
              </a:extLst>
            </p:cNvPr>
            <p:cNvGrpSpPr/>
            <p:nvPr/>
          </p:nvGrpSpPr>
          <p:grpSpPr>
            <a:xfrm>
              <a:off x="5140266" y="3820240"/>
              <a:ext cx="86700" cy="86700"/>
              <a:chOff x="5344715" y="1825229"/>
              <a:chExt cx="185737" cy="185737"/>
            </a:xfrm>
          </p:grpSpPr>
          <p:cxnSp>
            <p:nvCxnSpPr>
              <p:cNvPr id="9451" name="Straight Connector 9450">
                <a:extLst>
                  <a:ext uri="{FF2B5EF4-FFF2-40B4-BE49-F238E27FC236}">
                    <a16:creationId xmlns:a16="http://schemas.microsoft.com/office/drawing/2014/main" id="{C0A25603-0E10-A994-7CB4-9FC37F3966D3}"/>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EBDA5508-A38D-B0CC-0011-EB4B93CC1CB3}"/>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9850927B-5DCE-37A4-3AD7-BFD66A886483}"/>
                </a:ext>
              </a:extLst>
            </p:cNvPr>
            <p:cNvGrpSpPr/>
            <p:nvPr/>
          </p:nvGrpSpPr>
          <p:grpSpPr>
            <a:xfrm>
              <a:off x="5183616" y="3820240"/>
              <a:ext cx="86700" cy="86700"/>
              <a:chOff x="5344715" y="1825229"/>
              <a:chExt cx="185737" cy="185737"/>
            </a:xfrm>
          </p:grpSpPr>
          <p:cxnSp>
            <p:nvCxnSpPr>
              <p:cNvPr id="9449" name="Straight Connector 9448">
                <a:extLst>
                  <a:ext uri="{FF2B5EF4-FFF2-40B4-BE49-F238E27FC236}">
                    <a16:creationId xmlns:a16="http://schemas.microsoft.com/office/drawing/2014/main" id="{115E687B-78BB-B229-12B0-047D32C9C458}"/>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6B90CA82-F62D-1C15-AA8E-AB0D3C355B06}"/>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8" name="Group 9427">
              <a:extLst>
                <a:ext uri="{FF2B5EF4-FFF2-40B4-BE49-F238E27FC236}">
                  <a16:creationId xmlns:a16="http://schemas.microsoft.com/office/drawing/2014/main" id="{B6296CD2-77E8-1F4A-6FA7-1399FECB2477}"/>
                </a:ext>
              </a:extLst>
            </p:cNvPr>
            <p:cNvGrpSpPr/>
            <p:nvPr/>
          </p:nvGrpSpPr>
          <p:grpSpPr>
            <a:xfrm>
              <a:off x="5481800" y="3886695"/>
              <a:ext cx="86700" cy="86700"/>
              <a:chOff x="5344715" y="1825229"/>
              <a:chExt cx="185737" cy="185737"/>
            </a:xfrm>
          </p:grpSpPr>
          <p:cxnSp>
            <p:nvCxnSpPr>
              <p:cNvPr id="9447" name="Straight Connector 9446">
                <a:extLst>
                  <a:ext uri="{FF2B5EF4-FFF2-40B4-BE49-F238E27FC236}">
                    <a16:creationId xmlns:a16="http://schemas.microsoft.com/office/drawing/2014/main" id="{31EB0F23-D3CB-E0C4-3816-502204132340}"/>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20CE57B8-6EBB-96B0-01B0-D14F29DD0C38}"/>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56525E5B-0DF7-C3A0-79EF-6D9380E14798}"/>
                </a:ext>
              </a:extLst>
            </p:cNvPr>
            <p:cNvGrpSpPr/>
            <p:nvPr/>
          </p:nvGrpSpPr>
          <p:grpSpPr>
            <a:xfrm>
              <a:off x="5535927" y="3886695"/>
              <a:ext cx="86700" cy="86700"/>
              <a:chOff x="5344715" y="1825229"/>
              <a:chExt cx="185737" cy="185737"/>
            </a:xfrm>
          </p:grpSpPr>
          <p:cxnSp>
            <p:nvCxnSpPr>
              <p:cNvPr id="9445" name="Straight Connector 9444">
                <a:extLst>
                  <a:ext uri="{FF2B5EF4-FFF2-40B4-BE49-F238E27FC236}">
                    <a16:creationId xmlns:a16="http://schemas.microsoft.com/office/drawing/2014/main" id="{A7755EFD-69AA-2FD0-DF6E-47827C23CDAC}"/>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A3AB89BE-E4EE-294F-30A2-D44C18765DFB}"/>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781A41CD-DCD4-2582-BC98-E3E6FC6564F1}"/>
                </a:ext>
              </a:extLst>
            </p:cNvPr>
            <p:cNvGrpSpPr/>
            <p:nvPr/>
          </p:nvGrpSpPr>
          <p:grpSpPr>
            <a:xfrm>
              <a:off x="5554977" y="3981263"/>
              <a:ext cx="86700" cy="86700"/>
              <a:chOff x="5344715" y="1825229"/>
              <a:chExt cx="185737" cy="185737"/>
            </a:xfrm>
          </p:grpSpPr>
          <p:cxnSp>
            <p:nvCxnSpPr>
              <p:cNvPr id="9443" name="Straight Connector 9442">
                <a:extLst>
                  <a:ext uri="{FF2B5EF4-FFF2-40B4-BE49-F238E27FC236}">
                    <a16:creationId xmlns:a16="http://schemas.microsoft.com/office/drawing/2014/main" id="{17B348AF-77DE-C4F5-2F37-9E0462D88146}"/>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2323B4DF-266B-30FE-625F-6AA6894B189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1" name="Group 9430">
              <a:extLst>
                <a:ext uri="{FF2B5EF4-FFF2-40B4-BE49-F238E27FC236}">
                  <a16:creationId xmlns:a16="http://schemas.microsoft.com/office/drawing/2014/main" id="{C3934067-1C99-C0CA-5C13-D373029E2208}"/>
                </a:ext>
              </a:extLst>
            </p:cNvPr>
            <p:cNvGrpSpPr/>
            <p:nvPr/>
          </p:nvGrpSpPr>
          <p:grpSpPr>
            <a:xfrm>
              <a:off x="5969547" y="4093188"/>
              <a:ext cx="86700" cy="86700"/>
              <a:chOff x="5344715" y="1825229"/>
              <a:chExt cx="185737" cy="185737"/>
            </a:xfrm>
          </p:grpSpPr>
          <p:cxnSp>
            <p:nvCxnSpPr>
              <p:cNvPr id="9441" name="Straight Connector 9440">
                <a:extLst>
                  <a:ext uri="{FF2B5EF4-FFF2-40B4-BE49-F238E27FC236}">
                    <a16:creationId xmlns:a16="http://schemas.microsoft.com/office/drawing/2014/main" id="{26B4B13E-C370-C32C-E466-12E21435F8C5}"/>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8018A76C-8503-A4A4-6356-3CE9A957D817}"/>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2" name="Group 9431">
              <a:extLst>
                <a:ext uri="{FF2B5EF4-FFF2-40B4-BE49-F238E27FC236}">
                  <a16:creationId xmlns:a16="http://schemas.microsoft.com/office/drawing/2014/main" id="{68E01FA3-6FF8-6C64-6ED5-942A9B4E443B}"/>
                </a:ext>
              </a:extLst>
            </p:cNvPr>
            <p:cNvGrpSpPr/>
            <p:nvPr/>
          </p:nvGrpSpPr>
          <p:grpSpPr>
            <a:xfrm>
              <a:off x="6096000" y="4093188"/>
              <a:ext cx="86700" cy="86700"/>
              <a:chOff x="5344715" y="1825229"/>
              <a:chExt cx="185737" cy="185737"/>
            </a:xfrm>
          </p:grpSpPr>
          <p:cxnSp>
            <p:nvCxnSpPr>
              <p:cNvPr id="9439" name="Straight Connector 9438">
                <a:extLst>
                  <a:ext uri="{FF2B5EF4-FFF2-40B4-BE49-F238E27FC236}">
                    <a16:creationId xmlns:a16="http://schemas.microsoft.com/office/drawing/2014/main" id="{FB200239-42C3-1BD0-927F-AD7418D733B3}"/>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6F55F701-C779-3DA2-CA89-29D0DFD83036}"/>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C623B2D9-1F24-06AD-C181-999F9254B8D3}"/>
                </a:ext>
              </a:extLst>
            </p:cNvPr>
            <p:cNvGrpSpPr/>
            <p:nvPr/>
          </p:nvGrpSpPr>
          <p:grpSpPr>
            <a:xfrm>
              <a:off x="7153275" y="4276238"/>
              <a:ext cx="86700" cy="86700"/>
              <a:chOff x="5344715" y="1825229"/>
              <a:chExt cx="185737" cy="185737"/>
            </a:xfrm>
          </p:grpSpPr>
          <p:cxnSp>
            <p:nvCxnSpPr>
              <p:cNvPr id="9437" name="Straight Connector 9436">
                <a:extLst>
                  <a:ext uri="{FF2B5EF4-FFF2-40B4-BE49-F238E27FC236}">
                    <a16:creationId xmlns:a16="http://schemas.microsoft.com/office/drawing/2014/main" id="{64AD7AAD-9646-CBA5-3049-696517D0A0DB}"/>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D3802E66-ECE1-BAC1-0BFB-7249D693145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4" name="Group 9433">
              <a:extLst>
                <a:ext uri="{FF2B5EF4-FFF2-40B4-BE49-F238E27FC236}">
                  <a16:creationId xmlns:a16="http://schemas.microsoft.com/office/drawing/2014/main" id="{600E0D8B-481A-2677-74EA-FB625C9C5468}"/>
                </a:ext>
              </a:extLst>
            </p:cNvPr>
            <p:cNvGrpSpPr/>
            <p:nvPr/>
          </p:nvGrpSpPr>
          <p:grpSpPr>
            <a:xfrm>
              <a:off x="7719525" y="4276238"/>
              <a:ext cx="86700" cy="86700"/>
              <a:chOff x="5344715" y="1825229"/>
              <a:chExt cx="185737" cy="185737"/>
            </a:xfrm>
          </p:grpSpPr>
          <p:cxnSp>
            <p:nvCxnSpPr>
              <p:cNvPr id="9435" name="Straight Connector 9434">
                <a:extLst>
                  <a:ext uri="{FF2B5EF4-FFF2-40B4-BE49-F238E27FC236}">
                    <a16:creationId xmlns:a16="http://schemas.microsoft.com/office/drawing/2014/main" id="{2BE59B4A-496B-084D-6469-FA384DCBA5FB}"/>
                  </a:ext>
                </a:extLst>
              </p:cNvPr>
              <p:cNvCxnSpPr>
                <a:cxnSpLocks/>
              </p:cNvCxnSpPr>
              <p:nvPr/>
            </p:nvCxnSpPr>
            <p:spPr bwMode="auto">
              <a:xfrm>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4ACAC70E-052B-65F5-7BE4-0B937FB205E5}"/>
                  </a:ext>
                </a:extLst>
              </p:cNvPr>
              <p:cNvCxnSpPr>
                <a:cxnSpLocks/>
              </p:cNvCxnSpPr>
              <p:nvPr/>
            </p:nvCxnSpPr>
            <p:spPr bwMode="auto">
              <a:xfrm rot="16200000">
                <a:off x="5437584" y="1825229"/>
                <a:ext cx="0" cy="185737"/>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485" name="TextBox 9484">
            <a:extLst>
              <a:ext uri="{FF2B5EF4-FFF2-40B4-BE49-F238E27FC236}">
                <a16:creationId xmlns:a16="http://schemas.microsoft.com/office/drawing/2014/main" id="{D658DC55-C94A-A9EF-10F0-7B56888B96AB}"/>
              </a:ext>
            </a:extLst>
          </p:cNvPr>
          <p:cNvSpPr txBox="1"/>
          <p:nvPr/>
        </p:nvSpPr>
        <p:spPr bwMode="auto">
          <a:xfrm>
            <a:off x="3586462" y="2601432"/>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66.1%</a:t>
            </a:r>
          </a:p>
        </p:txBody>
      </p:sp>
      <p:sp>
        <p:nvSpPr>
          <p:cNvPr id="9486" name="TextBox 9485">
            <a:extLst>
              <a:ext uri="{FF2B5EF4-FFF2-40B4-BE49-F238E27FC236}">
                <a16:creationId xmlns:a16="http://schemas.microsoft.com/office/drawing/2014/main" id="{3C8A60E6-A513-D7E5-E65E-82CCFCC32D0A}"/>
              </a:ext>
            </a:extLst>
          </p:cNvPr>
          <p:cNvSpPr txBox="1"/>
          <p:nvPr/>
        </p:nvSpPr>
        <p:spPr bwMode="auto">
          <a:xfrm>
            <a:off x="4863004" y="3305225"/>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40.5%</a:t>
            </a:r>
          </a:p>
        </p:txBody>
      </p:sp>
      <p:sp>
        <p:nvSpPr>
          <p:cNvPr id="9487" name="TextBox 9486">
            <a:extLst>
              <a:ext uri="{FF2B5EF4-FFF2-40B4-BE49-F238E27FC236}">
                <a16:creationId xmlns:a16="http://schemas.microsoft.com/office/drawing/2014/main" id="{2B24B3B9-D197-4960-8B56-C88428E10083}"/>
              </a:ext>
            </a:extLst>
          </p:cNvPr>
          <p:cNvSpPr txBox="1"/>
          <p:nvPr/>
        </p:nvSpPr>
        <p:spPr bwMode="auto">
          <a:xfrm>
            <a:off x="4863004" y="395478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15.2%</a:t>
            </a:r>
          </a:p>
        </p:txBody>
      </p:sp>
      <p:sp>
        <p:nvSpPr>
          <p:cNvPr id="9488" name="TextBox 9487">
            <a:extLst>
              <a:ext uri="{FF2B5EF4-FFF2-40B4-BE49-F238E27FC236}">
                <a16:creationId xmlns:a16="http://schemas.microsoft.com/office/drawing/2014/main" id="{135C2C36-18DC-BDB5-8DDA-2682A07729FE}"/>
              </a:ext>
            </a:extLst>
          </p:cNvPr>
          <p:cNvSpPr txBox="1"/>
          <p:nvPr/>
        </p:nvSpPr>
        <p:spPr bwMode="auto">
          <a:xfrm>
            <a:off x="3583255" y="3370596"/>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38.1%</a:t>
            </a:r>
          </a:p>
        </p:txBody>
      </p:sp>
      <p:graphicFrame>
        <p:nvGraphicFramePr>
          <p:cNvPr id="9489" name="Table 9488">
            <a:extLst>
              <a:ext uri="{FF2B5EF4-FFF2-40B4-BE49-F238E27FC236}">
                <a16:creationId xmlns:a16="http://schemas.microsoft.com/office/drawing/2014/main" id="{193CB77D-EF5B-C649-CCCD-C9F6A2FC9C6F}"/>
              </a:ext>
            </a:extLst>
          </p:cNvPr>
          <p:cNvGraphicFramePr>
            <a:graphicFrameLocks noGrp="1"/>
          </p:cNvGraphicFramePr>
          <p:nvPr>
            <p:extLst>
              <p:ext uri="{D42A27DB-BD31-4B8C-83A1-F6EECF244321}">
                <p14:modId xmlns:p14="http://schemas.microsoft.com/office/powerpoint/2010/main" val="2827527681"/>
              </p:ext>
            </p:extLst>
          </p:nvPr>
        </p:nvGraphicFramePr>
        <p:xfrm>
          <a:off x="5343933" y="1606744"/>
          <a:ext cx="6138270" cy="1584960"/>
        </p:xfrm>
        <a:graphic>
          <a:graphicData uri="http://schemas.openxmlformats.org/drawingml/2006/table">
            <a:tbl>
              <a:tblPr firstRow="1" bandRow="1">
                <a:tableStyleId>{93296810-A885-4BE3-A3E7-6D5BEEA58F35}</a:tableStyleId>
              </a:tblPr>
              <a:tblGrid>
                <a:gridCol w="2046090">
                  <a:extLst>
                    <a:ext uri="{9D8B030D-6E8A-4147-A177-3AD203B41FA5}">
                      <a16:colId xmlns:a16="http://schemas.microsoft.com/office/drawing/2014/main" val="495797024"/>
                    </a:ext>
                  </a:extLst>
                </a:gridCol>
                <a:gridCol w="2046090">
                  <a:extLst>
                    <a:ext uri="{9D8B030D-6E8A-4147-A177-3AD203B41FA5}">
                      <a16:colId xmlns:a16="http://schemas.microsoft.com/office/drawing/2014/main" val="4275838827"/>
                    </a:ext>
                  </a:extLst>
                </a:gridCol>
                <a:gridCol w="2046090">
                  <a:extLst>
                    <a:ext uri="{9D8B030D-6E8A-4147-A177-3AD203B41FA5}">
                      <a16:colId xmlns:a16="http://schemas.microsoft.com/office/drawing/2014/main" val="4018790598"/>
                    </a:ext>
                  </a:extLst>
                </a:gridCol>
              </a:tblGrid>
              <a:tr h="256333">
                <a:tc>
                  <a:txBody>
                    <a:bodyPr/>
                    <a:lstStyle/>
                    <a:p>
                      <a:endParaRPr lang="en-US" sz="160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err="1">
                          <a:solidFill>
                            <a:schemeClr val="tx1"/>
                          </a:solidFill>
                          <a:latin typeface="Calibri" panose="020F0502020204030204" pitchFamily="34" charset="0"/>
                        </a:rPr>
                        <a:t>Giredestrant</a:t>
                      </a:r>
                      <a:r>
                        <a:rPr lang="en-US" sz="1600" dirty="0">
                          <a:solidFill>
                            <a:schemeClr val="tx1"/>
                          </a:solidFill>
                          <a:latin typeface="Calibri" panose="020F0502020204030204" pitchFamily="34" charset="0"/>
                        </a:rPr>
                        <a:t> + everolimus  n = 102</a:t>
                      </a:r>
                      <a:endParaRPr lang="en-US" sz="16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tx1"/>
                          </a:solidFill>
                          <a:latin typeface="Calibri" panose="020F0502020204030204" pitchFamily="34" charset="0"/>
                        </a:rPr>
                        <a:t>SOC ET + everolimus n = 105</a:t>
                      </a:r>
                      <a:endParaRPr lang="en-US" sz="16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79849346"/>
                  </a:ext>
                </a:extLst>
              </a:tr>
              <a:tr h="256333">
                <a:tc>
                  <a:txBody>
                    <a:bodyPr/>
                    <a:lstStyle/>
                    <a:p>
                      <a:r>
                        <a:rPr lang="en-US" sz="1600" dirty="0">
                          <a:solidFill>
                            <a:schemeClr val="bg1"/>
                          </a:solidFill>
                          <a:latin typeface="+mn-lt"/>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63 (61.8)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89 (84.8)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7871208"/>
                  </a:ext>
                </a:extLst>
              </a:tr>
              <a:tr h="256333">
                <a:tc>
                  <a:txBody>
                    <a:bodyPr/>
                    <a:lstStyle/>
                    <a:p>
                      <a:r>
                        <a:rPr lang="en-US" sz="1600" dirty="0">
                          <a:solidFill>
                            <a:schemeClr val="bg1"/>
                          </a:solidFill>
                          <a:latin typeface="+mn-lt"/>
                        </a:rPr>
                        <a:t>Median, </a:t>
                      </a:r>
                      <a:r>
                        <a:rPr lang="en-US" sz="1600" dirty="0" err="1">
                          <a:solidFill>
                            <a:schemeClr val="bg1"/>
                          </a:solidFill>
                          <a:latin typeface="+mn-lt"/>
                        </a:rPr>
                        <a:t>mo</a:t>
                      </a:r>
                      <a:r>
                        <a:rPr lang="en-US" sz="1600" dirty="0">
                          <a:solidFill>
                            <a:schemeClr val="bg1"/>
                          </a:solidFill>
                          <a:latin typeface="+mn-lt"/>
                        </a:rPr>
                        <a:t>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9.99 (8.08, 12.94)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5.45 (3.75, 5.62)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1477364"/>
                  </a:ext>
                </a:extLst>
              </a:tr>
              <a:tr h="256333">
                <a:tc>
                  <a:txBody>
                    <a:bodyPr/>
                    <a:lstStyle/>
                    <a:p>
                      <a:r>
                        <a:rPr lang="en-US" sz="1600" dirty="0">
                          <a:solidFill>
                            <a:schemeClr val="bg1"/>
                          </a:solidFill>
                          <a:latin typeface="+mn-lt"/>
                        </a:rPr>
                        <a:t>Stratified 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600" dirty="0">
                          <a:solidFill>
                            <a:schemeClr val="bg1"/>
                          </a:solidFill>
                          <a:latin typeface="+mn-lt"/>
                        </a:rPr>
                        <a:t>0.38 (0.27, 0.54); </a:t>
                      </a:r>
                      <a:r>
                        <a:rPr lang="en-US" sz="1600" i="1" dirty="0">
                          <a:solidFill>
                            <a:schemeClr val="bg1"/>
                          </a:solidFill>
                          <a:latin typeface="+mn-lt"/>
                        </a:rPr>
                        <a:t>p</a:t>
                      </a:r>
                      <a:r>
                        <a:rPr lang="en-US" sz="1600" dirty="0">
                          <a:solidFill>
                            <a:schemeClr val="bg1"/>
                          </a:solidFill>
                          <a:latin typeface="+mn-lt"/>
                        </a:rPr>
                        <a:t> &lt; .0001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600" dirty="0">
                        <a:latin typeface="+mn-lt"/>
                      </a:endParaRPr>
                    </a:p>
                  </a:txBody>
                  <a:tcPr/>
                </a:tc>
                <a:extLst>
                  <a:ext uri="{0D108BD9-81ED-4DB2-BD59-A6C34878D82A}">
                    <a16:rowId xmlns:a16="http://schemas.microsoft.com/office/drawing/2014/main" val="1929551101"/>
                  </a:ext>
                </a:extLst>
              </a:tr>
            </a:tbl>
          </a:graphicData>
        </a:graphic>
      </p:graphicFrame>
      <p:grpSp>
        <p:nvGrpSpPr>
          <p:cNvPr id="9490" name="Group 9489">
            <a:extLst>
              <a:ext uri="{FF2B5EF4-FFF2-40B4-BE49-F238E27FC236}">
                <a16:creationId xmlns:a16="http://schemas.microsoft.com/office/drawing/2014/main" id="{965699EF-AA8E-35FF-0AC1-D9C057B7D20F}"/>
              </a:ext>
            </a:extLst>
          </p:cNvPr>
          <p:cNvGrpSpPr/>
          <p:nvPr/>
        </p:nvGrpSpPr>
        <p:grpSpPr>
          <a:xfrm>
            <a:off x="8216586" y="3362776"/>
            <a:ext cx="3837755" cy="2027915"/>
            <a:chOff x="8037356" y="3362776"/>
            <a:chExt cx="3837755" cy="2027915"/>
          </a:xfrm>
        </p:grpSpPr>
        <p:sp>
          <p:nvSpPr>
            <p:cNvPr id="9491" name="TextBox 9490">
              <a:extLst>
                <a:ext uri="{FF2B5EF4-FFF2-40B4-BE49-F238E27FC236}">
                  <a16:creationId xmlns:a16="http://schemas.microsoft.com/office/drawing/2014/main" id="{FA3702A5-21C9-E7FB-833B-EF9C1CE3368C}"/>
                </a:ext>
              </a:extLst>
            </p:cNvPr>
            <p:cNvSpPr txBox="1"/>
            <p:nvPr/>
          </p:nvSpPr>
          <p:spPr bwMode="auto">
            <a:xfrm>
              <a:off x="8679039" y="4652027"/>
              <a:ext cx="1365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err="1">
                  <a:solidFill>
                    <a:schemeClr val="accent1"/>
                  </a:solidFill>
                  <a:latin typeface="Calibri" panose="020F0502020204030204" pitchFamily="34" charset="0"/>
                </a:rPr>
                <a:t>Giredestrant</a:t>
              </a:r>
              <a:r>
                <a:rPr lang="en-US" sz="1400" dirty="0">
                  <a:solidFill>
                    <a:schemeClr val="accent1"/>
                  </a:solidFill>
                  <a:latin typeface="Calibri" panose="020F0502020204030204" pitchFamily="34" charset="0"/>
                </a:rPr>
                <a:t> + everolimus better</a:t>
              </a:r>
            </a:p>
          </p:txBody>
        </p:sp>
        <p:sp>
          <p:nvSpPr>
            <p:cNvPr id="9492" name="TextBox 9491">
              <a:extLst>
                <a:ext uri="{FF2B5EF4-FFF2-40B4-BE49-F238E27FC236}">
                  <a16:creationId xmlns:a16="http://schemas.microsoft.com/office/drawing/2014/main" id="{158897FF-4D6C-8A08-236A-3366B0AE1A3E}"/>
                </a:ext>
              </a:extLst>
            </p:cNvPr>
            <p:cNvSpPr txBox="1"/>
            <p:nvPr/>
          </p:nvSpPr>
          <p:spPr bwMode="auto">
            <a:xfrm>
              <a:off x="9949040" y="4635601"/>
              <a:ext cx="13412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0"/>
                </a:spcBef>
              </a:pPr>
              <a:r>
                <a:rPr lang="en-US" sz="1400" dirty="0">
                  <a:solidFill>
                    <a:schemeClr val="accent3"/>
                  </a:solidFill>
                  <a:latin typeface="Calibri" panose="020F0502020204030204" pitchFamily="34" charset="0"/>
                </a:rPr>
                <a:t>SOC ET + everolimus better</a:t>
              </a:r>
            </a:p>
          </p:txBody>
        </p:sp>
        <p:sp>
          <p:nvSpPr>
            <p:cNvPr id="9493" name="TextBox 9492">
              <a:extLst>
                <a:ext uri="{FF2B5EF4-FFF2-40B4-BE49-F238E27FC236}">
                  <a16:creationId xmlns:a16="http://schemas.microsoft.com/office/drawing/2014/main" id="{DDC53EE7-C572-680F-A46F-2962D6CEC7EF}"/>
                </a:ext>
              </a:extLst>
            </p:cNvPr>
            <p:cNvSpPr txBox="1"/>
            <p:nvPr/>
          </p:nvSpPr>
          <p:spPr bwMode="auto">
            <a:xfrm>
              <a:off x="8394951" y="3362776"/>
              <a:ext cx="31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Exploratory analysis: INV-PES by SOC ET</a:t>
              </a:r>
            </a:p>
          </p:txBody>
        </p:sp>
        <p:sp>
          <p:nvSpPr>
            <p:cNvPr id="9494" name="TextBox 9493">
              <a:extLst>
                <a:ext uri="{FF2B5EF4-FFF2-40B4-BE49-F238E27FC236}">
                  <a16:creationId xmlns:a16="http://schemas.microsoft.com/office/drawing/2014/main" id="{442A5229-F975-269C-DBDD-13C680AB879A}"/>
                </a:ext>
              </a:extLst>
            </p:cNvPr>
            <p:cNvSpPr txBox="1"/>
            <p:nvPr/>
          </p:nvSpPr>
          <p:spPr bwMode="auto">
            <a:xfrm>
              <a:off x="8926624" y="3797540"/>
              <a:ext cx="7300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Total, n</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p:txBody>
        </p:sp>
        <p:sp>
          <p:nvSpPr>
            <p:cNvPr id="9495" name="TextBox 9494">
              <a:extLst>
                <a:ext uri="{FF2B5EF4-FFF2-40B4-BE49-F238E27FC236}">
                  <a16:creationId xmlns:a16="http://schemas.microsoft.com/office/drawing/2014/main" id="{0C40BADF-B8E5-A97E-65D6-85DD77BDB2D2}"/>
                </a:ext>
              </a:extLst>
            </p:cNvPr>
            <p:cNvSpPr txBox="1"/>
            <p:nvPr/>
          </p:nvSpPr>
          <p:spPr bwMode="auto">
            <a:xfrm>
              <a:off x="8037356" y="4012984"/>
              <a:ext cx="10808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Exemestane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Fulvestrant</a:t>
              </a:r>
            </a:p>
          </p:txBody>
        </p:sp>
        <p:sp>
          <p:nvSpPr>
            <p:cNvPr id="9496" name="TextBox 9495">
              <a:extLst>
                <a:ext uri="{FF2B5EF4-FFF2-40B4-BE49-F238E27FC236}">
                  <a16:creationId xmlns:a16="http://schemas.microsoft.com/office/drawing/2014/main" id="{66D2CF40-48B3-6A0A-229E-126A70C076A6}"/>
                </a:ext>
              </a:extLst>
            </p:cNvPr>
            <p:cNvSpPr txBox="1"/>
            <p:nvPr/>
          </p:nvSpPr>
          <p:spPr bwMode="auto">
            <a:xfrm>
              <a:off x="10499414" y="3586039"/>
              <a:ext cx="137569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Unstratified HR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0.40 (0.28, 0.58)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0.44 (0.28, 0.69)</a:t>
              </a:r>
            </a:p>
          </p:txBody>
        </p:sp>
        <p:grpSp>
          <p:nvGrpSpPr>
            <p:cNvPr id="9497" name="Group 9496">
              <a:extLst>
                <a:ext uri="{FF2B5EF4-FFF2-40B4-BE49-F238E27FC236}">
                  <a16:creationId xmlns:a16="http://schemas.microsoft.com/office/drawing/2014/main" id="{ACBCE888-4CA9-181E-5819-FB530C15E274}"/>
                </a:ext>
              </a:extLst>
            </p:cNvPr>
            <p:cNvGrpSpPr/>
            <p:nvPr/>
          </p:nvGrpSpPr>
          <p:grpSpPr>
            <a:xfrm>
              <a:off x="9220139" y="4480906"/>
              <a:ext cx="1521849" cy="307777"/>
              <a:chOff x="9220139" y="4413510"/>
              <a:chExt cx="1521849" cy="307777"/>
            </a:xfrm>
          </p:grpSpPr>
          <p:sp>
            <p:nvSpPr>
              <p:cNvPr id="9514" name="TextBox 9513">
                <a:extLst>
                  <a:ext uri="{FF2B5EF4-FFF2-40B4-BE49-F238E27FC236}">
                    <a16:creationId xmlns:a16="http://schemas.microsoft.com/office/drawing/2014/main" id="{E19DC112-8997-9152-9FC7-A40F397F4C22}"/>
                  </a:ext>
                </a:extLst>
              </p:cNvPr>
              <p:cNvSpPr txBox="1"/>
              <p:nvPr/>
            </p:nvSpPr>
            <p:spPr bwMode="auto">
              <a:xfrm>
                <a:off x="9220139"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515" name="TextBox 9514">
                <a:extLst>
                  <a:ext uri="{FF2B5EF4-FFF2-40B4-BE49-F238E27FC236}">
                    <a16:creationId xmlns:a16="http://schemas.microsoft.com/office/drawing/2014/main" id="{90CC9EB7-A50B-2E31-B19E-192F221A5323}"/>
                  </a:ext>
                </a:extLst>
              </p:cNvPr>
              <p:cNvSpPr txBox="1"/>
              <p:nvPr/>
            </p:nvSpPr>
            <p:spPr bwMode="auto">
              <a:xfrm>
                <a:off x="9781936"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516" name="TextBox 9515">
                <a:extLst>
                  <a:ext uri="{FF2B5EF4-FFF2-40B4-BE49-F238E27FC236}">
                    <a16:creationId xmlns:a16="http://schemas.microsoft.com/office/drawing/2014/main" id="{DB637AB7-520F-C6CA-74F8-B94B9825E884}"/>
                  </a:ext>
                </a:extLst>
              </p:cNvPr>
              <p:cNvSpPr txBox="1"/>
              <p:nvPr/>
            </p:nvSpPr>
            <p:spPr bwMode="auto">
              <a:xfrm>
                <a:off x="10329696"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grpSp>
        <p:cxnSp>
          <p:nvCxnSpPr>
            <p:cNvPr id="9498" name="Straight Connector 9497">
              <a:extLst>
                <a:ext uri="{FF2B5EF4-FFF2-40B4-BE49-F238E27FC236}">
                  <a16:creationId xmlns:a16="http://schemas.microsoft.com/office/drawing/2014/main" id="{3C766ABB-9718-01E5-DAC7-9B08410F270D}"/>
                </a:ext>
              </a:extLst>
            </p:cNvPr>
            <p:cNvCxnSpPr/>
            <p:nvPr/>
          </p:nvCxnSpPr>
          <p:spPr bwMode="auto">
            <a:xfrm>
              <a:off x="9410700" y="4480954"/>
              <a:ext cx="1130300" cy="0"/>
            </a:xfrm>
            <a:prstGeom prst="line">
              <a:avLst/>
            </a:prstGeom>
            <a:noFill/>
            <a:ln w="28575" cap="flat" cmpd="sng" algn="ctr">
              <a:solidFill>
                <a:schemeClr val="bg1"/>
              </a:solidFill>
              <a:prstDash val="solid"/>
              <a:round/>
              <a:headEnd type="none" w="med" len="med"/>
              <a:tailEnd type="none" w="med" len="med"/>
            </a:ln>
            <a:effectLst/>
          </p:spPr>
        </p:cxnSp>
        <p:grpSp>
          <p:nvGrpSpPr>
            <p:cNvPr id="9499" name="Group 9498">
              <a:extLst>
                <a:ext uri="{FF2B5EF4-FFF2-40B4-BE49-F238E27FC236}">
                  <a16:creationId xmlns:a16="http://schemas.microsoft.com/office/drawing/2014/main" id="{F9EC7B9E-64C1-8476-50FE-30902AAE0A2B}"/>
                </a:ext>
              </a:extLst>
            </p:cNvPr>
            <p:cNvGrpSpPr/>
            <p:nvPr/>
          </p:nvGrpSpPr>
          <p:grpSpPr>
            <a:xfrm>
              <a:off x="9423110" y="4469841"/>
              <a:ext cx="1108799" cy="70894"/>
              <a:chOff x="9423110" y="4274594"/>
              <a:chExt cx="1108799" cy="142875"/>
            </a:xfrm>
          </p:grpSpPr>
          <p:cxnSp>
            <p:nvCxnSpPr>
              <p:cNvPr id="9505" name="Straight Connector 9504">
                <a:extLst>
                  <a:ext uri="{FF2B5EF4-FFF2-40B4-BE49-F238E27FC236}">
                    <a16:creationId xmlns:a16="http://schemas.microsoft.com/office/drawing/2014/main" id="{DC68C666-85D9-6DD0-F37D-A4793053EDAA}"/>
                  </a:ext>
                </a:extLst>
              </p:cNvPr>
              <p:cNvCxnSpPr>
                <a:cxnSpLocks/>
              </p:cNvCxnSpPr>
              <p:nvPr/>
            </p:nvCxnSpPr>
            <p:spPr bwMode="auto">
              <a:xfrm>
                <a:off x="9423110"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EE860E98-B85E-4B3A-7A63-2A5F6ACF11EB}"/>
                  </a:ext>
                </a:extLst>
              </p:cNvPr>
              <p:cNvCxnSpPr>
                <a:cxnSpLocks/>
              </p:cNvCxnSpPr>
              <p:nvPr/>
            </p:nvCxnSpPr>
            <p:spPr bwMode="auto">
              <a:xfrm>
                <a:off x="998144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22997E46-46CA-E3E3-E584-166AD4258DA5}"/>
                  </a:ext>
                </a:extLst>
              </p:cNvPr>
              <p:cNvCxnSpPr>
                <a:cxnSpLocks/>
              </p:cNvCxnSpPr>
              <p:nvPr/>
            </p:nvCxnSpPr>
            <p:spPr bwMode="auto">
              <a:xfrm>
                <a:off x="10531909"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ABB860AB-B9C1-B0AC-F443-75ADD9839087}"/>
                  </a:ext>
                </a:extLst>
              </p:cNvPr>
              <p:cNvCxnSpPr>
                <a:cxnSpLocks/>
              </p:cNvCxnSpPr>
              <p:nvPr/>
            </p:nvCxnSpPr>
            <p:spPr bwMode="auto">
              <a:xfrm>
                <a:off x="99084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A77D548A-124B-459D-2B17-F1889AE60E9F}"/>
                  </a:ext>
                </a:extLst>
              </p:cNvPr>
              <p:cNvCxnSpPr>
                <a:cxnSpLocks/>
              </p:cNvCxnSpPr>
              <p:nvPr/>
            </p:nvCxnSpPr>
            <p:spPr bwMode="auto">
              <a:xfrm>
                <a:off x="981634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F95EC728-1EE0-AFD7-9752-8C6FC7C17A2F}"/>
                  </a:ext>
                </a:extLst>
              </p:cNvPr>
              <p:cNvCxnSpPr>
                <a:cxnSpLocks/>
              </p:cNvCxnSpPr>
              <p:nvPr/>
            </p:nvCxnSpPr>
            <p:spPr bwMode="auto">
              <a:xfrm>
                <a:off x="96671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9709B360-7134-595E-38FF-EBE19DE503A7}"/>
                  </a:ext>
                </a:extLst>
              </p:cNvPr>
              <p:cNvCxnSpPr>
                <a:cxnSpLocks/>
              </p:cNvCxnSpPr>
              <p:nvPr/>
            </p:nvCxnSpPr>
            <p:spPr bwMode="auto">
              <a:xfrm>
                <a:off x="1021639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FF915D75-4168-2CFC-C988-BA23CCFB3E56}"/>
                  </a:ext>
                </a:extLst>
              </p:cNvPr>
              <p:cNvCxnSpPr>
                <a:cxnSpLocks/>
              </p:cNvCxnSpPr>
              <p:nvPr/>
            </p:nvCxnSpPr>
            <p:spPr bwMode="auto">
              <a:xfrm>
                <a:off x="103529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0CB273CA-E251-0162-0591-75B388E93754}"/>
                  </a:ext>
                </a:extLst>
              </p:cNvPr>
              <p:cNvCxnSpPr>
                <a:cxnSpLocks/>
              </p:cNvCxnSpPr>
              <p:nvPr/>
            </p:nvCxnSpPr>
            <p:spPr bwMode="auto">
              <a:xfrm>
                <a:off x="10451342" y="4274594"/>
                <a:ext cx="0" cy="142875"/>
              </a:xfrm>
              <a:prstGeom prst="line">
                <a:avLst/>
              </a:prstGeom>
              <a:noFill/>
              <a:ln w="28575" cap="flat" cmpd="sng" algn="ctr">
                <a:solidFill>
                  <a:schemeClr val="bg1"/>
                </a:solidFill>
                <a:prstDash val="solid"/>
                <a:round/>
                <a:headEnd type="none" w="med" len="med"/>
                <a:tailEnd type="none" w="med" len="med"/>
              </a:ln>
              <a:effectLst/>
            </p:spPr>
          </p:cxnSp>
        </p:grpSp>
        <p:cxnSp>
          <p:nvCxnSpPr>
            <p:cNvPr id="9500" name="Straight Connector 9499">
              <a:extLst>
                <a:ext uri="{FF2B5EF4-FFF2-40B4-BE49-F238E27FC236}">
                  <a16:creationId xmlns:a16="http://schemas.microsoft.com/office/drawing/2014/main" id="{24B3ED0A-1C30-F769-E90E-4622BFC1140A}"/>
                </a:ext>
              </a:extLst>
            </p:cNvPr>
            <p:cNvCxnSpPr/>
            <p:nvPr/>
          </p:nvCxnSpPr>
          <p:spPr bwMode="auto">
            <a:xfrm>
              <a:off x="9988550" y="4027806"/>
              <a:ext cx="0" cy="453148"/>
            </a:xfrm>
            <a:prstGeom prst="line">
              <a:avLst/>
            </a:prstGeom>
            <a:noFill/>
            <a:ln w="28575" cap="flat" cmpd="sng" algn="ctr">
              <a:solidFill>
                <a:schemeClr val="bg1"/>
              </a:solidFill>
              <a:prstDash val="sysDash"/>
              <a:round/>
              <a:headEnd type="none" w="med" len="med"/>
              <a:tailEnd type="none" w="med" len="med"/>
            </a:ln>
            <a:effectLst/>
          </p:spPr>
        </p:cxnSp>
        <p:cxnSp>
          <p:nvCxnSpPr>
            <p:cNvPr id="9501" name="Straight Connector 9500">
              <a:extLst>
                <a:ext uri="{FF2B5EF4-FFF2-40B4-BE49-F238E27FC236}">
                  <a16:creationId xmlns:a16="http://schemas.microsoft.com/office/drawing/2014/main" id="{58CB8F3C-D898-FA24-6531-E6B52F4C91C8}"/>
                </a:ext>
              </a:extLst>
            </p:cNvPr>
            <p:cNvCxnSpPr>
              <a:cxnSpLocks/>
            </p:cNvCxnSpPr>
            <p:nvPr/>
          </p:nvCxnSpPr>
          <p:spPr bwMode="auto">
            <a:xfrm>
              <a:off x="9544050" y="4191000"/>
              <a:ext cx="245269" cy="0"/>
            </a:xfrm>
            <a:prstGeom prst="line">
              <a:avLst/>
            </a:prstGeom>
            <a:noFill/>
            <a:ln w="28575" cap="flat" cmpd="sng" algn="ctr">
              <a:solidFill>
                <a:schemeClr val="bg1"/>
              </a:solidFill>
              <a:prstDash val="solid"/>
              <a:round/>
              <a:headEnd type="none" w="med" len="med"/>
              <a:tailEnd type="none" w="med" len="med"/>
            </a:ln>
            <a:effectLst/>
          </p:spPr>
        </p:cxnSp>
        <p:sp>
          <p:nvSpPr>
            <p:cNvPr id="9502" name="Rectangle 9501">
              <a:extLst>
                <a:ext uri="{FF2B5EF4-FFF2-40B4-BE49-F238E27FC236}">
                  <a16:creationId xmlns:a16="http://schemas.microsoft.com/office/drawing/2014/main" id="{ECF1B1E1-840B-D04D-6508-F82A3824BA98}"/>
                </a:ext>
              </a:extLst>
            </p:cNvPr>
            <p:cNvSpPr/>
            <p:nvPr/>
          </p:nvSpPr>
          <p:spPr bwMode="auto">
            <a:xfrm>
              <a:off x="9623757" y="4146336"/>
              <a:ext cx="83344" cy="833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503" name="Straight Connector 9502">
              <a:extLst>
                <a:ext uri="{FF2B5EF4-FFF2-40B4-BE49-F238E27FC236}">
                  <a16:creationId xmlns:a16="http://schemas.microsoft.com/office/drawing/2014/main" id="{E796D83B-664E-529B-EDA0-7911F89FB567}"/>
                </a:ext>
              </a:extLst>
            </p:cNvPr>
            <p:cNvCxnSpPr>
              <a:cxnSpLocks/>
            </p:cNvCxnSpPr>
            <p:nvPr/>
          </p:nvCxnSpPr>
          <p:spPr bwMode="auto">
            <a:xfrm>
              <a:off x="9553575" y="4362073"/>
              <a:ext cx="302419" cy="0"/>
            </a:xfrm>
            <a:prstGeom prst="line">
              <a:avLst/>
            </a:prstGeom>
            <a:noFill/>
            <a:ln w="28575" cap="flat" cmpd="sng" algn="ctr">
              <a:solidFill>
                <a:schemeClr val="bg1"/>
              </a:solidFill>
              <a:prstDash val="solid"/>
              <a:round/>
              <a:headEnd type="none" w="med" len="med"/>
              <a:tailEnd type="none" w="med" len="med"/>
            </a:ln>
            <a:effectLst/>
          </p:spPr>
        </p:cxnSp>
        <p:sp>
          <p:nvSpPr>
            <p:cNvPr id="9504" name="Rectangle 9503">
              <a:extLst>
                <a:ext uri="{FF2B5EF4-FFF2-40B4-BE49-F238E27FC236}">
                  <a16:creationId xmlns:a16="http://schemas.microsoft.com/office/drawing/2014/main" id="{376B397D-21F6-EBB5-513F-EA1D7BB70205}"/>
                </a:ext>
              </a:extLst>
            </p:cNvPr>
            <p:cNvSpPr/>
            <p:nvPr/>
          </p:nvSpPr>
          <p:spPr bwMode="auto">
            <a:xfrm>
              <a:off x="9680195" y="4340569"/>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17" name="Group 9516">
            <a:extLst>
              <a:ext uri="{FF2B5EF4-FFF2-40B4-BE49-F238E27FC236}">
                <a16:creationId xmlns:a16="http://schemas.microsoft.com/office/drawing/2014/main" id="{967079EF-7ED0-5123-F549-C8D813A64FD9}"/>
              </a:ext>
            </a:extLst>
          </p:cNvPr>
          <p:cNvGrpSpPr/>
          <p:nvPr/>
        </p:nvGrpSpPr>
        <p:grpSpPr>
          <a:xfrm>
            <a:off x="2346014" y="2045494"/>
            <a:ext cx="5700713" cy="2645569"/>
            <a:chOff x="2038350" y="2045494"/>
            <a:chExt cx="5700713" cy="2645569"/>
          </a:xfrm>
        </p:grpSpPr>
        <p:sp>
          <p:nvSpPr>
            <p:cNvPr id="9518" name="Freeform: Shape 9517">
              <a:extLst>
                <a:ext uri="{FF2B5EF4-FFF2-40B4-BE49-F238E27FC236}">
                  <a16:creationId xmlns:a16="http://schemas.microsoft.com/office/drawing/2014/main" id="{EDAA7254-6C39-86A8-6424-68BAE8CF300D}"/>
                </a:ext>
              </a:extLst>
            </p:cNvPr>
            <p:cNvSpPr/>
            <p:nvPr/>
          </p:nvSpPr>
          <p:spPr bwMode="auto">
            <a:xfrm>
              <a:off x="2824163" y="3057525"/>
              <a:ext cx="4914900" cy="1633538"/>
            </a:xfrm>
            <a:custGeom>
              <a:avLst/>
              <a:gdLst>
                <a:gd name="connsiteX0" fmla="*/ 4914900 w 4914900"/>
                <a:gd name="connsiteY0" fmla="*/ 1633538 h 1633538"/>
                <a:gd name="connsiteX1" fmla="*/ 4914900 w 4914900"/>
                <a:gd name="connsiteY1" fmla="*/ 1581150 h 1633538"/>
                <a:gd name="connsiteX2" fmla="*/ 2671762 w 4914900"/>
                <a:gd name="connsiteY2" fmla="*/ 1581150 h 1633538"/>
                <a:gd name="connsiteX3" fmla="*/ 2671762 w 4914900"/>
                <a:gd name="connsiteY3" fmla="*/ 1524000 h 1633538"/>
                <a:gd name="connsiteX4" fmla="*/ 2376487 w 4914900"/>
                <a:gd name="connsiteY4" fmla="*/ 1524000 h 1633538"/>
                <a:gd name="connsiteX5" fmla="*/ 2376487 w 4914900"/>
                <a:gd name="connsiteY5" fmla="*/ 1471613 h 1633538"/>
                <a:gd name="connsiteX6" fmla="*/ 2352675 w 4914900"/>
                <a:gd name="connsiteY6" fmla="*/ 1471613 h 1633538"/>
                <a:gd name="connsiteX7" fmla="*/ 2352675 w 4914900"/>
                <a:gd name="connsiteY7" fmla="*/ 1428750 h 1633538"/>
                <a:gd name="connsiteX8" fmla="*/ 2290762 w 4914900"/>
                <a:gd name="connsiteY8" fmla="*/ 1428750 h 1633538"/>
                <a:gd name="connsiteX9" fmla="*/ 2290762 w 4914900"/>
                <a:gd name="connsiteY9" fmla="*/ 1371600 h 1633538"/>
                <a:gd name="connsiteX10" fmla="*/ 2090737 w 4914900"/>
                <a:gd name="connsiteY10" fmla="*/ 1371600 h 1633538"/>
                <a:gd name="connsiteX11" fmla="*/ 2090737 w 4914900"/>
                <a:gd name="connsiteY11" fmla="*/ 1328738 h 1633538"/>
                <a:gd name="connsiteX12" fmla="*/ 1919287 w 4914900"/>
                <a:gd name="connsiteY12" fmla="*/ 1328738 h 1633538"/>
                <a:gd name="connsiteX13" fmla="*/ 1919287 w 4914900"/>
                <a:gd name="connsiteY13" fmla="*/ 1271588 h 1633538"/>
                <a:gd name="connsiteX14" fmla="*/ 1881187 w 4914900"/>
                <a:gd name="connsiteY14" fmla="*/ 1271588 h 1633538"/>
                <a:gd name="connsiteX15" fmla="*/ 1881187 w 4914900"/>
                <a:gd name="connsiteY15" fmla="*/ 1233488 h 1633538"/>
                <a:gd name="connsiteX16" fmla="*/ 1609725 w 4914900"/>
                <a:gd name="connsiteY16" fmla="*/ 1233488 h 1633538"/>
                <a:gd name="connsiteX17" fmla="*/ 1609725 w 4914900"/>
                <a:gd name="connsiteY17" fmla="*/ 1200150 h 1633538"/>
                <a:gd name="connsiteX18" fmla="*/ 1576387 w 4914900"/>
                <a:gd name="connsiteY18" fmla="*/ 1200150 h 1633538"/>
                <a:gd name="connsiteX19" fmla="*/ 1576387 w 4914900"/>
                <a:gd name="connsiteY19" fmla="*/ 1171575 h 1633538"/>
                <a:gd name="connsiteX20" fmla="*/ 1538287 w 4914900"/>
                <a:gd name="connsiteY20" fmla="*/ 1171575 h 1633538"/>
                <a:gd name="connsiteX21" fmla="*/ 1538287 w 4914900"/>
                <a:gd name="connsiteY21" fmla="*/ 1133475 h 1633538"/>
                <a:gd name="connsiteX22" fmla="*/ 1290637 w 4914900"/>
                <a:gd name="connsiteY22" fmla="*/ 1133475 h 1633538"/>
                <a:gd name="connsiteX23" fmla="*/ 1290637 w 4914900"/>
                <a:gd name="connsiteY23" fmla="*/ 1109663 h 1633538"/>
                <a:gd name="connsiteX24" fmla="*/ 1238250 w 4914900"/>
                <a:gd name="connsiteY24" fmla="*/ 1109663 h 1633538"/>
                <a:gd name="connsiteX25" fmla="*/ 1238250 w 4914900"/>
                <a:gd name="connsiteY25" fmla="*/ 1066800 h 1633538"/>
                <a:gd name="connsiteX26" fmla="*/ 1204912 w 4914900"/>
                <a:gd name="connsiteY26" fmla="*/ 1066800 h 1633538"/>
                <a:gd name="connsiteX27" fmla="*/ 1204912 w 4914900"/>
                <a:gd name="connsiteY27" fmla="*/ 1014413 h 1633538"/>
                <a:gd name="connsiteX28" fmla="*/ 1185862 w 4914900"/>
                <a:gd name="connsiteY28" fmla="*/ 1014413 h 1633538"/>
                <a:gd name="connsiteX29" fmla="*/ 1185862 w 4914900"/>
                <a:gd name="connsiteY29" fmla="*/ 990600 h 1633538"/>
                <a:gd name="connsiteX30" fmla="*/ 1166812 w 4914900"/>
                <a:gd name="connsiteY30" fmla="*/ 990600 h 1633538"/>
                <a:gd name="connsiteX31" fmla="*/ 1166812 w 4914900"/>
                <a:gd name="connsiteY31" fmla="*/ 923925 h 1633538"/>
                <a:gd name="connsiteX32" fmla="*/ 1114425 w 4914900"/>
                <a:gd name="connsiteY32" fmla="*/ 923925 h 1633538"/>
                <a:gd name="connsiteX33" fmla="*/ 1114425 w 4914900"/>
                <a:gd name="connsiteY33" fmla="*/ 862013 h 1633538"/>
                <a:gd name="connsiteX34" fmla="*/ 947737 w 4914900"/>
                <a:gd name="connsiteY34" fmla="*/ 862013 h 1633538"/>
                <a:gd name="connsiteX35" fmla="*/ 947737 w 4914900"/>
                <a:gd name="connsiteY35" fmla="*/ 828675 h 1633538"/>
                <a:gd name="connsiteX36" fmla="*/ 752475 w 4914900"/>
                <a:gd name="connsiteY36" fmla="*/ 828675 h 1633538"/>
                <a:gd name="connsiteX37" fmla="*/ 752475 w 4914900"/>
                <a:gd name="connsiteY37" fmla="*/ 771525 h 1633538"/>
                <a:gd name="connsiteX38" fmla="*/ 747712 w 4914900"/>
                <a:gd name="connsiteY38" fmla="*/ 771525 h 1633538"/>
                <a:gd name="connsiteX39" fmla="*/ 747712 w 4914900"/>
                <a:gd name="connsiteY39" fmla="*/ 723900 h 1633538"/>
                <a:gd name="connsiteX40" fmla="*/ 733425 w 4914900"/>
                <a:gd name="connsiteY40" fmla="*/ 723900 h 1633538"/>
                <a:gd name="connsiteX41" fmla="*/ 733425 w 4914900"/>
                <a:gd name="connsiteY41" fmla="*/ 695325 h 1633538"/>
                <a:gd name="connsiteX42" fmla="*/ 619125 w 4914900"/>
                <a:gd name="connsiteY42" fmla="*/ 695325 h 1633538"/>
                <a:gd name="connsiteX43" fmla="*/ 619125 w 4914900"/>
                <a:gd name="connsiteY43" fmla="*/ 657225 h 1633538"/>
                <a:gd name="connsiteX44" fmla="*/ 495300 w 4914900"/>
                <a:gd name="connsiteY44" fmla="*/ 657225 h 1633538"/>
                <a:gd name="connsiteX45" fmla="*/ 495300 w 4914900"/>
                <a:gd name="connsiteY45" fmla="*/ 628650 h 1633538"/>
                <a:gd name="connsiteX46" fmla="*/ 414337 w 4914900"/>
                <a:gd name="connsiteY46" fmla="*/ 628650 h 1633538"/>
                <a:gd name="connsiteX47" fmla="*/ 414337 w 4914900"/>
                <a:gd name="connsiteY47" fmla="*/ 600075 h 1633538"/>
                <a:gd name="connsiteX48" fmla="*/ 390525 w 4914900"/>
                <a:gd name="connsiteY48" fmla="*/ 600075 h 1633538"/>
                <a:gd name="connsiteX49" fmla="*/ 390525 w 4914900"/>
                <a:gd name="connsiteY49" fmla="*/ 409575 h 1633538"/>
                <a:gd name="connsiteX50" fmla="*/ 376237 w 4914900"/>
                <a:gd name="connsiteY50" fmla="*/ 409575 h 1633538"/>
                <a:gd name="connsiteX51" fmla="*/ 376237 w 4914900"/>
                <a:gd name="connsiteY51" fmla="*/ 347663 h 1633538"/>
                <a:gd name="connsiteX52" fmla="*/ 366712 w 4914900"/>
                <a:gd name="connsiteY52" fmla="*/ 347663 h 1633538"/>
                <a:gd name="connsiteX53" fmla="*/ 366712 w 4914900"/>
                <a:gd name="connsiteY53" fmla="*/ 309563 h 1633538"/>
                <a:gd name="connsiteX54" fmla="*/ 357187 w 4914900"/>
                <a:gd name="connsiteY54" fmla="*/ 309563 h 1633538"/>
                <a:gd name="connsiteX55" fmla="*/ 357187 w 4914900"/>
                <a:gd name="connsiteY55" fmla="*/ 280988 h 1633538"/>
                <a:gd name="connsiteX56" fmla="*/ 342900 w 4914900"/>
                <a:gd name="connsiteY56" fmla="*/ 280988 h 1633538"/>
                <a:gd name="connsiteX57" fmla="*/ 342900 w 4914900"/>
                <a:gd name="connsiteY57" fmla="*/ 261938 h 1633538"/>
                <a:gd name="connsiteX58" fmla="*/ 295275 w 4914900"/>
                <a:gd name="connsiteY58" fmla="*/ 261938 h 1633538"/>
                <a:gd name="connsiteX59" fmla="*/ 304800 w 4914900"/>
                <a:gd name="connsiteY59" fmla="*/ 252413 h 1633538"/>
                <a:gd name="connsiteX60" fmla="*/ 266700 w 4914900"/>
                <a:gd name="connsiteY60" fmla="*/ 252413 h 1633538"/>
                <a:gd name="connsiteX61" fmla="*/ 266700 w 4914900"/>
                <a:gd name="connsiteY61" fmla="*/ 233363 h 1633538"/>
                <a:gd name="connsiteX62" fmla="*/ 185737 w 4914900"/>
                <a:gd name="connsiteY62" fmla="*/ 233363 h 1633538"/>
                <a:gd name="connsiteX63" fmla="*/ 185737 w 4914900"/>
                <a:gd name="connsiteY63" fmla="*/ 180975 h 1633538"/>
                <a:gd name="connsiteX64" fmla="*/ 119062 w 4914900"/>
                <a:gd name="connsiteY64" fmla="*/ 180975 h 1633538"/>
                <a:gd name="connsiteX65" fmla="*/ 119062 w 4914900"/>
                <a:gd name="connsiteY65" fmla="*/ 152400 h 1633538"/>
                <a:gd name="connsiteX66" fmla="*/ 52387 w 4914900"/>
                <a:gd name="connsiteY66" fmla="*/ 152400 h 1633538"/>
                <a:gd name="connsiteX67" fmla="*/ 52387 w 4914900"/>
                <a:gd name="connsiteY67" fmla="*/ 123825 h 1633538"/>
                <a:gd name="connsiteX68" fmla="*/ 38100 w 4914900"/>
                <a:gd name="connsiteY68" fmla="*/ 123825 h 1633538"/>
                <a:gd name="connsiteX69" fmla="*/ 38100 w 4914900"/>
                <a:gd name="connsiteY69" fmla="*/ 90488 h 1633538"/>
                <a:gd name="connsiteX70" fmla="*/ 19050 w 4914900"/>
                <a:gd name="connsiteY70" fmla="*/ 90488 h 1633538"/>
                <a:gd name="connsiteX71" fmla="*/ 19050 w 4914900"/>
                <a:gd name="connsiteY71" fmla="*/ 66675 h 1633538"/>
                <a:gd name="connsiteX72" fmla="*/ 0 w 4914900"/>
                <a:gd name="connsiteY72" fmla="*/ 66675 h 1633538"/>
                <a:gd name="connsiteX73" fmla="*/ 0 w 4914900"/>
                <a:gd name="connsiteY73" fmla="*/ 0 h 1633538"/>
                <a:gd name="connsiteX0" fmla="*/ 4914900 w 4914900"/>
                <a:gd name="connsiteY0" fmla="*/ 1633538 h 1633538"/>
                <a:gd name="connsiteX1" fmla="*/ 4914900 w 4914900"/>
                <a:gd name="connsiteY1" fmla="*/ 1581150 h 1633538"/>
                <a:gd name="connsiteX2" fmla="*/ 2671762 w 4914900"/>
                <a:gd name="connsiteY2" fmla="*/ 1581150 h 1633538"/>
                <a:gd name="connsiteX3" fmla="*/ 2671762 w 4914900"/>
                <a:gd name="connsiteY3" fmla="*/ 1524000 h 1633538"/>
                <a:gd name="connsiteX4" fmla="*/ 2376487 w 4914900"/>
                <a:gd name="connsiteY4" fmla="*/ 1524000 h 1633538"/>
                <a:gd name="connsiteX5" fmla="*/ 2376487 w 4914900"/>
                <a:gd name="connsiteY5" fmla="*/ 1471613 h 1633538"/>
                <a:gd name="connsiteX6" fmla="*/ 2352675 w 4914900"/>
                <a:gd name="connsiteY6" fmla="*/ 1471613 h 1633538"/>
                <a:gd name="connsiteX7" fmla="*/ 2352675 w 4914900"/>
                <a:gd name="connsiteY7" fmla="*/ 1428750 h 1633538"/>
                <a:gd name="connsiteX8" fmla="*/ 2290762 w 4914900"/>
                <a:gd name="connsiteY8" fmla="*/ 1428750 h 1633538"/>
                <a:gd name="connsiteX9" fmla="*/ 2290762 w 4914900"/>
                <a:gd name="connsiteY9" fmla="*/ 1371600 h 1633538"/>
                <a:gd name="connsiteX10" fmla="*/ 2090737 w 4914900"/>
                <a:gd name="connsiteY10" fmla="*/ 1371600 h 1633538"/>
                <a:gd name="connsiteX11" fmla="*/ 2090737 w 4914900"/>
                <a:gd name="connsiteY11" fmla="*/ 1328738 h 1633538"/>
                <a:gd name="connsiteX12" fmla="*/ 1919287 w 4914900"/>
                <a:gd name="connsiteY12" fmla="*/ 1328738 h 1633538"/>
                <a:gd name="connsiteX13" fmla="*/ 1919287 w 4914900"/>
                <a:gd name="connsiteY13" fmla="*/ 1271588 h 1633538"/>
                <a:gd name="connsiteX14" fmla="*/ 1881187 w 4914900"/>
                <a:gd name="connsiteY14" fmla="*/ 1271588 h 1633538"/>
                <a:gd name="connsiteX15" fmla="*/ 1881187 w 4914900"/>
                <a:gd name="connsiteY15" fmla="*/ 1233488 h 1633538"/>
                <a:gd name="connsiteX16" fmla="*/ 1609725 w 4914900"/>
                <a:gd name="connsiteY16" fmla="*/ 1233488 h 1633538"/>
                <a:gd name="connsiteX17" fmla="*/ 1609725 w 4914900"/>
                <a:gd name="connsiteY17" fmla="*/ 1200150 h 1633538"/>
                <a:gd name="connsiteX18" fmla="*/ 1576387 w 4914900"/>
                <a:gd name="connsiteY18" fmla="*/ 1200150 h 1633538"/>
                <a:gd name="connsiteX19" fmla="*/ 1576387 w 4914900"/>
                <a:gd name="connsiteY19" fmla="*/ 1171575 h 1633538"/>
                <a:gd name="connsiteX20" fmla="*/ 1538287 w 4914900"/>
                <a:gd name="connsiteY20" fmla="*/ 1171575 h 1633538"/>
                <a:gd name="connsiteX21" fmla="*/ 1538287 w 4914900"/>
                <a:gd name="connsiteY21" fmla="*/ 1133475 h 1633538"/>
                <a:gd name="connsiteX22" fmla="*/ 1290637 w 4914900"/>
                <a:gd name="connsiteY22" fmla="*/ 1133475 h 1633538"/>
                <a:gd name="connsiteX23" fmla="*/ 1290637 w 4914900"/>
                <a:gd name="connsiteY23" fmla="*/ 1109663 h 1633538"/>
                <a:gd name="connsiteX24" fmla="*/ 1238250 w 4914900"/>
                <a:gd name="connsiteY24" fmla="*/ 1109663 h 1633538"/>
                <a:gd name="connsiteX25" fmla="*/ 1238250 w 4914900"/>
                <a:gd name="connsiteY25" fmla="*/ 1066800 h 1633538"/>
                <a:gd name="connsiteX26" fmla="*/ 1204912 w 4914900"/>
                <a:gd name="connsiteY26" fmla="*/ 1066800 h 1633538"/>
                <a:gd name="connsiteX27" fmla="*/ 1204912 w 4914900"/>
                <a:gd name="connsiteY27" fmla="*/ 1014413 h 1633538"/>
                <a:gd name="connsiteX28" fmla="*/ 1185862 w 4914900"/>
                <a:gd name="connsiteY28" fmla="*/ 1014413 h 1633538"/>
                <a:gd name="connsiteX29" fmla="*/ 1185862 w 4914900"/>
                <a:gd name="connsiteY29" fmla="*/ 990600 h 1633538"/>
                <a:gd name="connsiteX30" fmla="*/ 1166812 w 4914900"/>
                <a:gd name="connsiteY30" fmla="*/ 990600 h 1633538"/>
                <a:gd name="connsiteX31" fmla="*/ 1166812 w 4914900"/>
                <a:gd name="connsiteY31" fmla="*/ 923925 h 1633538"/>
                <a:gd name="connsiteX32" fmla="*/ 1114425 w 4914900"/>
                <a:gd name="connsiteY32" fmla="*/ 923925 h 1633538"/>
                <a:gd name="connsiteX33" fmla="*/ 1114425 w 4914900"/>
                <a:gd name="connsiteY33" fmla="*/ 862013 h 1633538"/>
                <a:gd name="connsiteX34" fmla="*/ 947737 w 4914900"/>
                <a:gd name="connsiteY34" fmla="*/ 862013 h 1633538"/>
                <a:gd name="connsiteX35" fmla="*/ 947737 w 4914900"/>
                <a:gd name="connsiteY35" fmla="*/ 828675 h 1633538"/>
                <a:gd name="connsiteX36" fmla="*/ 752475 w 4914900"/>
                <a:gd name="connsiteY36" fmla="*/ 828675 h 1633538"/>
                <a:gd name="connsiteX37" fmla="*/ 752475 w 4914900"/>
                <a:gd name="connsiteY37" fmla="*/ 771525 h 1633538"/>
                <a:gd name="connsiteX38" fmla="*/ 747712 w 4914900"/>
                <a:gd name="connsiteY38" fmla="*/ 771525 h 1633538"/>
                <a:gd name="connsiteX39" fmla="*/ 747712 w 4914900"/>
                <a:gd name="connsiteY39" fmla="*/ 723900 h 1633538"/>
                <a:gd name="connsiteX40" fmla="*/ 733425 w 4914900"/>
                <a:gd name="connsiteY40" fmla="*/ 723900 h 1633538"/>
                <a:gd name="connsiteX41" fmla="*/ 733425 w 4914900"/>
                <a:gd name="connsiteY41" fmla="*/ 695325 h 1633538"/>
                <a:gd name="connsiteX42" fmla="*/ 619125 w 4914900"/>
                <a:gd name="connsiteY42" fmla="*/ 695325 h 1633538"/>
                <a:gd name="connsiteX43" fmla="*/ 619125 w 4914900"/>
                <a:gd name="connsiteY43" fmla="*/ 657225 h 1633538"/>
                <a:gd name="connsiteX44" fmla="*/ 495300 w 4914900"/>
                <a:gd name="connsiteY44" fmla="*/ 657225 h 1633538"/>
                <a:gd name="connsiteX45" fmla="*/ 495300 w 4914900"/>
                <a:gd name="connsiteY45" fmla="*/ 628650 h 1633538"/>
                <a:gd name="connsiteX46" fmla="*/ 414337 w 4914900"/>
                <a:gd name="connsiteY46" fmla="*/ 628650 h 1633538"/>
                <a:gd name="connsiteX47" fmla="*/ 414337 w 4914900"/>
                <a:gd name="connsiteY47" fmla="*/ 600075 h 1633538"/>
                <a:gd name="connsiteX48" fmla="*/ 390525 w 4914900"/>
                <a:gd name="connsiteY48" fmla="*/ 600075 h 1633538"/>
                <a:gd name="connsiteX49" fmla="*/ 390525 w 4914900"/>
                <a:gd name="connsiteY49" fmla="*/ 409575 h 1633538"/>
                <a:gd name="connsiteX50" fmla="*/ 376237 w 4914900"/>
                <a:gd name="connsiteY50" fmla="*/ 409575 h 1633538"/>
                <a:gd name="connsiteX51" fmla="*/ 376237 w 4914900"/>
                <a:gd name="connsiteY51" fmla="*/ 347663 h 1633538"/>
                <a:gd name="connsiteX52" fmla="*/ 366712 w 4914900"/>
                <a:gd name="connsiteY52" fmla="*/ 347663 h 1633538"/>
                <a:gd name="connsiteX53" fmla="*/ 366712 w 4914900"/>
                <a:gd name="connsiteY53" fmla="*/ 309563 h 1633538"/>
                <a:gd name="connsiteX54" fmla="*/ 357187 w 4914900"/>
                <a:gd name="connsiteY54" fmla="*/ 309563 h 1633538"/>
                <a:gd name="connsiteX55" fmla="*/ 357187 w 4914900"/>
                <a:gd name="connsiteY55" fmla="*/ 280988 h 1633538"/>
                <a:gd name="connsiteX56" fmla="*/ 342900 w 4914900"/>
                <a:gd name="connsiteY56" fmla="*/ 280988 h 1633538"/>
                <a:gd name="connsiteX57" fmla="*/ 342900 w 4914900"/>
                <a:gd name="connsiteY57" fmla="*/ 261938 h 1633538"/>
                <a:gd name="connsiteX58" fmla="*/ 295275 w 4914900"/>
                <a:gd name="connsiteY58" fmla="*/ 261938 h 1633538"/>
                <a:gd name="connsiteX59" fmla="*/ 295275 w 4914900"/>
                <a:gd name="connsiteY59" fmla="*/ 252413 h 1633538"/>
                <a:gd name="connsiteX60" fmla="*/ 266700 w 4914900"/>
                <a:gd name="connsiteY60" fmla="*/ 252413 h 1633538"/>
                <a:gd name="connsiteX61" fmla="*/ 266700 w 4914900"/>
                <a:gd name="connsiteY61" fmla="*/ 233363 h 1633538"/>
                <a:gd name="connsiteX62" fmla="*/ 185737 w 4914900"/>
                <a:gd name="connsiteY62" fmla="*/ 233363 h 1633538"/>
                <a:gd name="connsiteX63" fmla="*/ 185737 w 4914900"/>
                <a:gd name="connsiteY63" fmla="*/ 180975 h 1633538"/>
                <a:gd name="connsiteX64" fmla="*/ 119062 w 4914900"/>
                <a:gd name="connsiteY64" fmla="*/ 180975 h 1633538"/>
                <a:gd name="connsiteX65" fmla="*/ 119062 w 4914900"/>
                <a:gd name="connsiteY65" fmla="*/ 152400 h 1633538"/>
                <a:gd name="connsiteX66" fmla="*/ 52387 w 4914900"/>
                <a:gd name="connsiteY66" fmla="*/ 152400 h 1633538"/>
                <a:gd name="connsiteX67" fmla="*/ 52387 w 4914900"/>
                <a:gd name="connsiteY67" fmla="*/ 123825 h 1633538"/>
                <a:gd name="connsiteX68" fmla="*/ 38100 w 4914900"/>
                <a:gd name="connsiteY68" fmla="*/ 123825 h 1633538"/>
                <a:gd name="connsiteX69" fmla="*/ 38100 w 4914900"/>
                <a:gd name="connsiteY69" fmla="*/ 90488 h 1633538"/>
                <a:gd name="connsiteX70" fmla="*/ 19050 w 4914900"/>
                <a:gd name="connsiteY70" fmla="*/ 90488 h 1633538"/>
                <a:gd name="connsiteX71" fmla="*/ 19050 w 4914900"/>
                <a:gd name="connsiteY71" fmla="*/ 66675 h 1633538"/>
                <a:gd name="connsiteX72" fmla="*/ 0 w 4914900"/>
                <a:gd name="connsiteY72" fmla="*/ 66675 h 1633538"/>
                <a:gd name="connsiteX73" fmla="*/ 0 w 4914900"/>
                <a:gd name="connsiteY73" fmla="*/ 0 h 1633538"/>
                <a:gd name="connsiteX0" fmla="*/ 4914900 w 4914900"/>
                <a:gd name="connsiteY0" fmla="*/ 1633538 h 1633538"/>
                <a:gd name="connsiteX1" fmla="*/ 4914900 w 4914900"/>
                <a:gd name="connsiteY1" fmla="*/ 1581150 h 1633538"/>
                <a:gd name="connsiteX2" fmla="*/ 2671762 w 4914900"/>
                <a:gd name="connsiteY2" fmla="*/ 1581150 h 1633538"/>
                <a:gd name="connsiteX3" fmla="*/ 2671762 w 4914900"/>
                <a:gd name="connsiteY3" fmla="*/ 1524000 h 1633538"/>
                <a:gd name="connsiteX4" fmla="*/ 2376487 w 4914900"/>
                <a:gd name="connsiteY4" fmla="*/ 1524000 h 1633538"/>
                <a:gd name="connsiteX5" fmla="*/ 2376487 w 4914900"/>
                <a:gd name="connsiteY5" fmla="*/ 1471613 h 1633538"/>
                <a:gd name="connsiteX6" fmla="*/ 2352675 w 4914900"/>
                <a:gd name="connsiteY6" fmla="*/ 1471613 h 1633538"/>
                <a:gd name="connsiteX7" fmla="*/ 2352675 w 4914900"/>
                <a:gd name="connsiteY7" fmla="*/ 1428750 h 1633538"/>
                <a:gd name="connsiteX8" fmla="*/ 2290762 w 4914900"/>
                <a:gd name="connsiteY8" fmla="*/ 1428750 h 1633538"/>
                <a:gd name="connsiteX9" fmla="*/ 2290762 w 4914900"/>
                <a:gd name="connsiteY9" fmla="*/ 1371600 h 1633538"/>
                <a:gd name="connsiteX10" fmla="*/ 2090737 w 4914900"/>
                <a:gd name="connsiteY10" fmla="*/ 1371600 h 1633538"/>
                <a:gd name="connsiteX11" fmla="*/ 2090737 w 4914900"/>
                <a:gd name="connsiteY11" fmla="*/ 1328738 h 1633538"/>
                <a:gd name="connsiteX12" fmla="*/ 1919287 w 4914900"/>
                <a:gd name="connsiteY12" fmla="*/ 1328738 h 1633538"/>
                <a:gd name="connsiteX13" fmla="*/ 1919287 w 4914900"/>
                <a:gd name="connsiteY13" fmla="*/ 1271588 h 1633538"/>
                <a:gd name="connsiteX14" fmla="*/ 1881187 w 4914900"/>
                <a:gd name="connsiteY14" fmla="*/ 1271588 h 1633538"/>
                <a:gd name="connsiteX15" fmla="*/ 1881187 w 4914900"/>
                <a:gd name="connsiteY15" fmla="*/ 1233488 h 1633538"/>
                <a:gd name="connsiteX16" fmla="*/ 1609725 w 4914900"/>
                <a:gd name="connsiteY16" fmla="*/ 1233488 h 1633538"/>
                <a:gd name="connsiteX17" fmla="*/ 1609725 w 4914900"/>
                <a:gd name="connsiteY17" fmla="*/ 1200150 h 1633538"/>
                <a:gd name="connsiteX18" fmla="*/ 1576387 w 4914900"/>
                <a:gd name="connsiteY18" fmla="*/ 1200150 h 1633538"/>
                <a:gd name="connsiteX19" fmla="*/ 1576387 w 4914900"/>
                <a:gd name="connsiteY19" fmla="*/ 1171575 h 1633538"/>
                <a:gd name="connsiteX20" fmla="*/ 1538287 w 4914900"/>
                <a:gd name="connsiteY20" fmla="*/ 1171575 h 1633538"/>
                <a:gd name="connsiteX21" fmla="*/ 1538287 w 4914900"/>
                <a:gd name="connsiteY21" fmla="*/ 1133475 h 1633538"/>
                <a:gd name="connsiteX22" fmla="*/ 1290637 w 4914900"/>
                <a:gd name="connsiteY22" fmla="*/ 1133475 h 1633538"/>
                <a:gd name="connsiteX23" fmla="*/ 1290637 w 4914900"/>
                <a:gd name="connsiteY23" fmla="*/ 1109663 h 1633538"/>
                <a:gd name="connsiteX24" fmla="*/ 1238250 w 4914900"/>
                <a:gd name="connsiteY24" fmla="*/ 1109663 h 1633538"/>
                <a:gd name="connsiteX25" fmla="*/ 1238250 w 4914900"/>
                <a:gd name="connsiteY25" fmla="*/ 1066800 h 1633538"/>
                <a:gd name="connsiteX26" fmla="*/ 1204912 w 4914900"/>
                <a:gd name="connsiteY26" fmla="*/ 1066800 h 1633538"/>
                <a:gd name="connsiteX27" fmla="*/ 1204912 w 4914900"/>
                <a:gd name="connsiteY27" fmla="*/ 1014413 h 1633538"/>
                <a:gd name="connsiteX28" fmla="*/ 1185862 w 4914900"/>
                <a:gd name="connsiteY28" fmla="*/ 1014413 h 1633538"/>
                <a:gd name="connsiteX29" fmla="*/ 1185862 w 4914900"/>
                <a:gd name="connsiteY29" fmla="*/ 990600 h 1633538"/>
                <a:gd name="connsiteX30" fmla="*/ 1166812 w 4914900"/>
                <a:gd name="connsiteY30" fmla="*/ 990600 h 1633538"/>
                <a:gd name="connsiteX31" fmla="*/ 1166812 w 4914900"/>
                <a:gd name="connsiteY31" fmla="*/ 923925 h 1633538"/>
                <a:gd name="connsiteX32" fmla="*/ 1114425 w 4914900"/>
                <a:gd name="connsiteY32" fmla="*/ 923925 h 1633538"/>
                <a:gd name="connsiteX33" fmla="*/ 1114425 w 4914900"/>
                <a:gd name="connsiteY33" fmla="*/ 862013 h 1633538"/>
                <a:gd name="connsiteX34" fmla="*/ 947737 w 4914900"/>
                <a:gd name="connsiteY34" fmla="*/ 862013 h 1633538"/>
                <a:gd name="connsiteX35" fmla="*/ 947737 w 4914900"/>
                <a:gd name="connsiteY35" fmla="*/ 828675 h 1633538"/>
                <a:gd name="connsiteX36" fmla="*/ 752475 w 4914900"/>
                <a:gd name="connsiteY36" fmla="*/ 828675 h 1633538"/>
                <a:gd name="connsiteX37" fmla="*/ 752475 w 4914900"/>
                <a:gd name="connsiteY37" fmla="*/ 771525 h 1633538"/>
                <a:gd name="connsiteX38" fmla="*/ 747712 w 4914900"/>
                <a:gd name="connsiteY38" fmla="*/ 771525 h 1633538"/>
                <a:gd name="connsiteX39" fmla="*/ 747712 w 4914900"/>
                <a:gd name="connsiteY39" fmla="*/ 723900 h 1633538"/>
                <a:gd name="connsiteX40" fmla="*/ 733425 w 4914900"/>
                <a:gd name="connsiteY40" fmla="*/ 723900 h 1633538"/>
                <a:gd name="connsiteX41" fmla="*/ 733425 w 4914900"/>
                <a:gd name="connsiteY41" fmla="*/ 695325 h 1633538"/>
                <a:gd name="connsiteX42" fmla="*/ 619125 w 4914900"/>
                <a:gd name="connsiteY42" fmla="*/ 695325 h 1633538"/>
                <a:gd name="connsiteX43" fmla="*/ 619125 w 4914900"/>
                <a:gd name="connsiteY43" fmla="*/ 657225 h 1633538"/>
                <a:gd name="connsiteX44" fmla="*/ 495300 w 4914900"/>
                <a:gd name="connsiteY44" fmla="*/ 657225 h 1633538"/>
                <a:gd name="connsiteX45" fmla="*/ 495300 w 4914900"/>
                <a:gd name="connsiteY45" fmla="*/ 628650 h 1633538"/>
                <a:gd name="connsiteX46" fmla="*/ 414337 w 4914900"/>
                <a:gd name="connsiteY46" fmla="*/ 628650 h 1633538"/>
                <a:gd name="connsiteX47" fmla="*/ 414337 w 4914900"/>
                <a:gd name="connsiteY47" fmla="*/ 600075 h 1633538"/>
                <a:gd name="connsiteX48" fmla="*/ 390525 w 4914900"/>
                <a:gd name="connsiteY48" fmla="*/ 600075 h 1633538"/>
                <a:gd name="connsiteX49" fmla="*/ 390525 w 4914900"/>
                <a:gd name="connsiteY49" fmla="*/ 409575 h 1633538"/>
                <a:gd name="connsiteX50" fmla="*/ 376237 w 4914900"/>
                <a:gd name="connsiteY50" fmla="*/ 409575 h 1633538"/>
                <a:gd name="connsiteX51" fmla="*/ 376237 w 4914900"/>
                <a:gd name="connsiteY51" fmla="*/ 347663 h 1633538"/>
                <a:gd name="connsiteX52" fmla="*/ 366712 w 4914900"/>
                <a:gd name="connsiteY52" fmla="*/ 347663 h 1633538"/>
                <a:gd name="connsiteX53" fmla="*/ 366712 w 4914900"/>
                <a:gd name="connsiteY53" fmla="*/ 309563 h 1633538"/>
                <a:gd name="connsiteX54" fmla="*/ 357187 w 4914900"/>
                <a:gd name="connsiteY54" fmla="*/ 309563 h 1633538"/>
                <a:gd name="connsiteX55" fmla="*/ 357187 w 4914900"/>
                <a:gd name="connsiteY55" fmla="*/ 280988 h 1633538"/>
                <a:gd name="connsiteX56" fmla="*/ 342900 w 4914900"/>
                <a:gd name="connsiteY56" fmla="*/ 280988 h 1633538"/>
                <a:gd name="connsiteX57" fmla="*/ 342900 w 4914900"/>
                <a:gd name="connsiteY57" fmla="*/ 261938 h 1633538"/>
                <a:gd name="connsiteX58" fmla="*/ 295275 w 4914900"/>
                <a:gd name="connsiteY58" fmla="*/ 261938 h 1633538"/>
                <a:gd name="connsiteX59" fmla="*/ 295275 w 4914900"/>
                <a:gd name="connsiteY59" fmla="*/ 252413 h 1633538"/>
                <a:gd name="connsiteX60" fmla="*/ 266700 w 4914900"/>
                <a:gd name="connsiteY60" fmla="*/ 252413 h 1633538"/>
                <a:gd name="connsiteX61" fmla="*/ 266700 w 4914900"/>
                <a:gd name="connsiteY61" fmla="*/ 233363 h 1633538"/>
                <a:gd name="connsiteX62" fmla="*/ 185737 w 4914900"/>
                <a:gd name="connsiteY62" fmla="*/ 233363 h 1633538"/>
                <a:gd name="connsiteX63" fmla="*/ 185737 w 4914900"/>
                <a:gd name="connsiteY63" fmla="*/ 180975 h 1633538"/>
                <a:gd name="connsiteX64" fmla="*/ 119062 w 4914900"/>
                <a:gd name="connsiteY64" fmla="*/ 180975 h 1633538"/>
                <a:gd name="connsiteX65" fmla="*/ 119062 w 4914900"/>
                <a:gd name="connsiteY65" fmla="*/ 152400 h 1633538"/>
                <a:gd name="connsiteX66" fmla="*/ 52387 w 4914900"/>
                <a:gd name="connsiteY66" fmla="*/ 152400 h 1633538"/>
                <a:gd name="connsiteX67" fmla="*/ 52387 w 4914900"/>
                <a:gd name="connsiteY67" fmla="*/ 123825 h 1633538"/>
                <a:gd name="connsiteX68" fmla="*/ 38100 w 4914900"/>
                <a:gd name="connsiteY68" fmla="*/ 123825 h 1633538"/>
                <a:gd name="connsiteX69" fmla="*/ 26194 w 4914900"/>
                <a:gd name="connsiteY69" fmla="*/ 90488 h 1633538"/>
                <a:gd name="connsiteX70" fmla="*/ 19050 w 4914900"/>
                <a:gd name="connsiteY70" fmla="*/ 90488 h 1633538"/>
                <a:gd name="connsiteX71" fmla="*/ 19050 w 4914900"/>
                <a:gd name="connsiteY71" fmla="*/ 66675 h 1633538"/>
                <a:gd name="connsiteX72" fmla="*/ 0 w 4914900"/>
                <a:gd name="connsiteY72" fmla="*/ 66675 h 1633538"/>
                <a:gd name="connsiteX73" fmla="*/ 0 w 4914900"/>
                <a:gd name="connsiteY73" fmla="*/ 0 h 1633538"/>
                <a:gd name="connsiteX0" fmla="*/ 4914900 w 4914900"/>
                <a:gd name="connsiteY0" fmla="*/ 1633538 h 1633538"/>
                <a:gd name="connsiteX1" fmla="*/ 4914900 w 4914900"/>
                <a:gd name="connsiteY1" fmla="*/ 1581150 h 1633538"/>
                <a:gd name="connsiteX2" fmla="*/ 2671762 w 4914900"/>
                <a:gd name="connsiteY2" fmla="*/ 1581150 h 1633538"/>
                <a:gd name="connsiteX3" fmla="*/ 2671762 w 4914900"/>
                <a:gd name="connsiteY3" fmla="*/ 1524000 h 1633538"/>
                <a:gd name="connsiteX4" fmla="*/ 2376487 w 4914900"/>
                <a:gd name="connsiteY4" fmla="*/ 1524000 h 1633538"/>
                <a:gd name="connsiteX5" fmla="*/ 2376487 w 4914900"/>
                <a:gd name="connsiteY5" fmla="*/ 1471613 h 1633538"/>
                <a:gd name="connsiteX6" fmla="*/ 2352675 w 4914900"/>
                <a:gd name="connsiteY6" fmla="*/ 1471613 h 1633538"/>
                <a:gd name="connsiteX7" fmla="*/ 2352675 w 4914900"/>
                <a:gd name="connsiteY7" fmla="*/ 1428750 h 1633538"/>
                <a:gd name="connsiteX8" fmla="*/ 2290762 w 4914900"/>
                <a:gd name="connsiteY8" fmla="*/ 1428750 h 1633538"/>
                <a:gd name="connsiteX9" fmla="*/ 2290762 w 4914900"/>
                <a:gd name="connsiteY9" fmla="*/ 1371600 h 1633538"/>
                <a:gd name="connsiteX10" fmla="*/ 2090737 w 4914900"/>
                <a:gd name="connsiteY10" fmla="*/ 1371600 h 1633538"/>
                <a:gd name="connsiteX11" fmla="*/ 2090737 w 4914900"/>
                <a:gd name="connsiteY11" fmla="*/ 1328738 h 1633538"/>
                <a:gd name="connsiteX12" fmla="*/ 1919287 w 4914900"/>
                <a:gd name="connsiteY12" fmla="*/ 1328738 h 1633538"/>
                <a:gd name="connsiteX13" fmla="*/ 1919287 w 4914900"/>
                <a:gd name="connsiteY13" fmla="*/ 1271588 h 1633538"/>
                <a:gd name="connsiteX14" fmla="*/ 1881187 w 4914900"/>
                <a:gd name="connsiteY14" fmla="*/ 1271588 h 1633538"/>
                <a:gd name="connsiteX15" fmla="*/ 1881187 w 4914900"/>
                <a:gd name="connsiteY15" fmla="*/ 1233488 h 1633538"/>
                <a:gd name="connsiteX16" fmla="*/ 1609725 w 4914900"/>
                <a:gd name="connsiteY16" fmla="*/ 1233488 h 1633538"/>
                <a:gd name="connsiteX17" fmla="*/ 1609725 w 4914900"/>
                <a:gd name="connsiteY17" fmla="*/ 1200150 h 1633538"/>
                <a:gd name="connsiteX18" fmla="*/ 1576387 w 4914900"/>
                <a:gd name="connsiteY18" fmla="*/ 1200150 h 1633538"/>
                <a:gd name="connsiteX19" fmla="*/ 1576387 w 4914900"/>
                <a:gd name="connsiteY19" fmla="*/ 1171575 h 1633538"/>
                <a:gd name="connsiteX20" fmla="*/ 1538287 w 4914900"/>
                <a:gd name="connsiteY20" fmla="*/ 1171575 h 1633538"/>
                <a:gd name="connsiteX21" fmla="*/ 1538287 w 4914900"/>
                <a:gd name="connsiteY21" fmla="*/ 1133475 h 1633538"/>
                <a:gd name="connsiteX22" fmla="*/ 1290637 w 4914900"/>
                <a:gd name="connsiteY22" fmla="*/ 1133475 h 1633538"/>
                <a:gd name="connsiteX23" fmla="*/ 1290637 w 4914900"/>
                <a:gd name="connsiteY23" fmla="*/ 1109663 h 1633538"/>
                <a:gd name="connsiteX24" fmla="*/ 1238250 w 4914900"/>
                <a:gd name="connsiteY24" fmla="*/ 1109663 h 1633538"/>
                <a:gd name="connsiteX25" fmla="*/ 1238250 w 4914900"/>
                <a:gd name="connsiteY25" fmla="*/ 1066800 h 1633538"/>
                <a:gd name="connsiteX26" fmla="*/ 1204912 w 4914900"/>
                <a:gd name="connsiteY26" fmla="*/ 1066800 h 1633538"/>
                <a:gd name="connsiteX27" fmla="*/ 1204912 w 4914900"/>
                <a:gd name="connsiteY27" fmla="*/ 1014413 h 1633538"/>
                <a:gd name="connsiteX28" fmla="*/ 1185862 w 4914900"/>
                <a:gd name="connsiteY28" fmla="*/ 1014413 h 1633538"/>
                <a:gd name="connsiteX29" fmla="*/ 1185862 w 4914900"/>
                <a:gd name="connsiteY29" fmla="*/ 990600 h 1633538"/>
                <a:gd name="connsiteX30" fmla="*/ 1166812 w 4914900"/>
                <a:gd name="connsiteY30" fmla="*/ 990600 h 1633538"/>
                <a:gd name="connsiteX31" fmla="*/ 1166812 w 4914900"/>
                <a:gd name="connsiteY31" fmla="*/ 923925 h 1633538"/>
                <a:gd name="connsiteX32" fmla="*/ 1114425 w 4914900"/>
                <a:gd name="connsiteY32" fmla="*/ 923925 h 1633538"/>
                <a:gd name="connsiteX33" fmla="*/ 1114425 w 4914900"/>
                <a:gd name="connsiteY33" fmla="*/ 862013 h 1633538"/>
                <a:gd name="connsiteX34" fmla="*/ 947737 w 4914900"/>
                <a:gd name="connsiteY34" fmla="*/ 862013 h 1633538"/>
                <a:gd name="connsiteX35" fmla="*/ 947737 w 4914900"/>
                <a:gd name="connsiteY35" fmla="*/ 828675 h 1633538"/>
                <a:gd name="connsiteX36" fmla="*/ 752475 w 4914900"/>
                <a:gd name="connsiteY36" fmla="*/ 828675 h 1633538"/>
                <a:gd name="connsiteX37" fmla="*/ 752475 w 4914900"/>
                <a:gd name="connsiteY37" fmla="*/ 771525 h 1633538"/>
                <a:gd name="connsiteX38" fmla="*/ 747712 w 4914900"/>
                <a:gd name="connsiteY38" fmla="*/ 771525 h 1633538"/>
                <a:gd name="connsiteX39" fmla="*/ 747712 w 4914900"/>
                <a:gd name="connsiteY39" fmla="*/ 723900 h 1633538"/>
                <a:gd name="connsiteX40" fmla="*/ 733425 w 4914900"/>
                <a:gd name="connsiteY40" fmla="*/ 723900 h 1633538"/>
                <a:gd name="connsiteX41" fmla="*/ 733425 w 4914900"/>
                <a:gd name="connsiteY41" fmla="*/ 695325 h 1633538"/>
                <a:gd name="connsiteX42" fmla="*/ 619125 w 4914900"/>
                <a:gd name="connsiteY42" fmla="*/ 695325 h 1633538"/>
                <a:gd name="connsiteX43" fmla="*/ 619125 w 4914900"/>
                <a:gd name="connsiteY43" fmla="*/ 657225 h 1633538"/>
                <a:gd name="connsiteX44" fmla="*/ 495300 w 4914900"/>
                <a:gd name="connsiteY44" fmla="*/ 657225 h 1633538"/>
                <a:gd name="connsiteX45" fmla="*/ 495300 w 4914900"/>
                <a:gd name="connsiteY45" fmla="*/ 628650 h 1633538"/>
                <a:gd name="connsiteX46" fmla="*/ 414337 w 4914900"/>
                <a:gd name="connsiteY46" fmla="*/ 628650 h 1633538"/>
                <a:gd name="connsiteX47" fmla="*/ 414337 w 4914900"/>
                <a:gd name="connsiteY47" fmla="*/ 600075 h 1633538"/>
                <a:gd name="connsiteX48" fmla="*/ 390525 w 4914900"/>
                <a:gd name="connsiteY48" fmla="*/ 600075 h 1633538"/>
                <a:gd name="connsiteX49" fmla="*/ 390525 w 4914900"/>
                <a:gd name="connsiteY49" fmla="*/ 409575 h 1633538"/>
                <a:gd name="connsiteX50" fmla="*/ 376237 w 4914900"/>
                <a:gd name="connsiteY50" fmla="*/ 409575 h 1633538"/>
                <a:gd name="connsiteX51" fmla="*/ 376237 w 4914900"/>
                <a:gd name="connsiteY51" fmla="*/ 347663 h 1633538"/>
                <a:gd name="connsiteX52" fmla="*/ 366712 w 4914900"/>
                <a:gd name="connsiteY52" fmla="*/ 347663 h 1633538"/>
                <a:gd name="connsiteX53" fmla="*/ 366712 w 4914900"/>
                <a:gd name="connsiteY53" fmla="*/ 309563 h 1633538"/>
                <a:gd name="connsiteX54" fmla="*/ 357187 w 4914900"/>
                <a:gd name="connsiteY54" fmla="*/ 309563 h 1633538"/>
                <a:gd name="connsiteX55" fmla="*/ 357187 w 4914900"/>
                <a:gd name="connsiteY55" fmla="*/ 280988 h 1633538"/>
                <a:gd name="connsiteX56" fmla="*/ 342900 w 4914900"/>
                <a:gd name="connsiteY56" fmla="*/ 280988 h 1633538"/>
                <a:gd name="connsiteX57" fmla="*/ 342900 w 4914900"/>
                <a:gd name="connsiteY57" fmla="*/ 261938 h 1633538"/>
                <a:gd name="connsiteX58" fmla="*/ 295275 w 4914900"/>
                <a:gd name="connsiteY58" fmla="*/ 261938 h 1633538"/>
                <a:gd name="connsiteX59" fmla="*/ 295275 w 4914900"/>
                <a:gd name="connsiteY59" fmla="*/ 252413 h 1633538"/>
                <a:gd name="connsiteX60" fmla="*/ 266700 w 4914900"/>
                <a:gd name="connsiteY60" fmla="*/ 252413 h 1633538"/>
                <a:gd name="connsiteX61" fmla="*/ 266700 w 4914900"/>
                <a:gd name="connsiteY61" fmla="*/ 233363 h 1633538"/>
                <a:gd name="connsiteX62" fmla="*/ 185737 w 4914900"/>
                <a:gd name="connsiteY62" fmla="*/ 233363 h 1633538"/>
                <a:gd name="connsiteX63" fmla="*/ 185737 w 4914900"/>
                <a:gd name="connsiteY63" fmla="*/ 180975 h 1633538"/>
                <a:gd name="connsiteX64" fmla="*/ 119062 w 4914900"/>
                <a:gd name="connsiteY64" fmla="*/ 180975 h 1633538"/>
                <a:gd name="connsiteX65" fmla="*/ 119062 w 4914900"/>
                <a:gd name="connsiteY65" fmla="*/ 152400 h 1633538"/>
                <a:gd name="connsiteX66" fmla="*/ 52387 w 4914900"/>
                <a:gd name="connsiteY66" fmla="*/ 152400 h 1633538"/>
                <a:gd name="connsiteX67" fmla="*/ 52387 w 4914900"/>
                <a:gd name="connsiteY67" fmla="*/ 123825 h 1633538"/>
                <a:gd name="connsiteX68" fmla="*/ 23812 w 4914900"/>
                <a:gd name="connsiteY68" fmla="*/ 123825 h 1633538"/>
                <a:gd name="connsiteX69" fmla="*/ 26194 w 4914900"/>
                <a:gd name="connsiteY69" fmla="*/ 90488 h 1633538"/>
                <a:gd name="connsiteX70" fmla="*/ 19050 w 4914900"/>
                <a:gd name="connsiteY70" fmla="*/ 90488 h 1633538"/>
                <a:gd name="connsiteX71" fmla="*/ 19050 w 4914900"/>
                <a:gd name="connsiteY71" fmla="*/ 66675 h 1633538"/>
                <a:gd name="connsiteX72" fmla="*/ 0 w 4914900"/>
                <a:gd name="connsiteY72" fmla="*/ 66675 h 1633538"/>
                <a:gd name="connsiteX73" fmla="*/ 0 w 4914900"/>
                <a:gd name="connsiteY73" fmla="*/ 0 h 1633538"/>
                <a:gd name="connsiteX0" fmla="*/ 4914900 w 4914900"/>
                <a:gd name="connsiteY0" fmla="*/ 1633538 h 1633538"/>
                <a:gd name="connsiteX1" fmla="*/ 4914900 w 4914900"/>
                <a:gd name="connsiteY1" fmla="*/ 1581150 h 1633538"/>
                <a:gd name="connsiteX2" fmla="*/ 2671762 w 4914900"/>
                <a:gd name="connsiteY2" fmla="*/ 1581150 h 1633538"/>
                <a:gd name="connsiteX3" fmla="*/ 2671762 w 4914900"/>
                <a:gd name="connsiteY3" fmla="*/ 1524000 h 1633538"/>
                <a:gd name="connsiteX4" fmla="*/ 2376487 w 4914900"/>
                <a:gd name="connsiteY4" fmla="*/ 1524000 h 1633538"/>
                <a:gd name="connsiteX5" fmla="*/ 2376487 w 4914900"/>
                <a:gd name="connsiteY5" fmla="*/ 1471613 h 1633538"/>
                <a:gd name="connsiteX6" fmla="*/ 2352675 w 4914900"/>
                <a:gd name="connsiteY6" fmla="*/ 1471613 h 1633538"/>
                <a:gd name="connsiteX7" fmla="*/ 2352675 w 4914900"/>
                <a:gd name="connsiteY7" fmla="*/ 1428750 h 1633538"/>
                <a:gd name="connsiteX8" fmla="*/ 2290762 w 4914900"/>
                <a:gd name="connsiteY8" fmla="*/ 1428750 h 1633538"/>
                <a:gd name="connsiteX9" fmla="*/ 2290762 w 4914900"/>
                <a:gd name="connsiteY9" fmla="*/ 1371600 h 1633538"/>
                <a:gd name="connsiteX10" fmla="*/ 2090737 w 4914900"/>
                <a:gd name="connsiteY10" fmla="*/ 1371600 h 1633538"/>
                <a:gd name="connsiteX11" fmla="*/ 2090737 w 4914900"/>
                <a:gd name="connsiteY11" fmla="*/ 1328738 h 1633538"/>
                <a:gd name="connsiteX12" fmla="*/ 1919287 w 4914900"/>
                <a:gd name="connsiteY12" fmla="*/ 1328738 h 1633538"/>
                <a:gd name="connsiteX13" fmla="*/ 1919287 w 4914900"/>
                <a:gd name="connsiteY13" fmla="*/ 1271588 h 1633538"/>
                <a:gd name="connsiteX14" fmla="*/ 1881187 w 4914900"/>
                <a:gd name="connsiteY14" fmla="*/ 1271588 h 1633538"/>
                <a:gd name="connsiteX15" fmla="*/ 1881187 w 4914900"/>
                <a:gd name="connsiteY15" fmla="*/ 1233488 h 1633538"/>
                <a:gd name="connsiteX16" fmla="*/ 1609725 w 4914900"/>
                <a:gd name="connsiteY16" fmla="*/ 1233488 h 1633538"/>
                <a:gd name="connsiteX17" fmla="*/ 1609725 w 4914900"/>
                <a:gd name="connsiteY17" fmla="*/ 1200150 h 1633538"/>
                <a:gd name="connsiteX18" fmla="*/ 1576387 w 4914900"/>
                <a:gd name="connsiteY18" fmla="*/ 1200150 h 1633538"/>
                <a:gd name="connsiteX19" fmla="*/ 1576387 w 4914900"/>
                <a:gd name="connsiteY19" fmla="*/ 1171575 h 1633538"/>
                <a:gd name="connsiteX20" fmla="*/ 1538287 w 4914900"/>
                <a:gd name="connsiteY20" fmla="*/ 1171575 h 1633538"/>
                <a:gd name="connsiteX21" fmla="*/ 1538287 w 4914900"/>
                <a:gd name="connsiteY21" fmla="*/ 1133475 h 1633538"/>
                <a:gd name="connsiteX22" fmla="*/ 1290637 w 4914900"/>
                <a:gd name="connsiteY22" fmla="*/ 1133475 h 1633538"/>
                <a:gd name="connsiteX23" fmla="*/ 1290637 w 4914900"/>
                <a:gd name="connsiteY23" fmla="*/ 1109663 h 1633538"/>
                <a:gd name="connsiteX24" fmla="*/ 1238250 w 4914900"/>
                <a:gd name="connsiteY24" fmla="*/ 1109663 h 1633538"/>
                <a:gd name="connsiteX25" fmla="*/ 1238250 w 4914900"/>
                <a:gd name="connsiteY25" fmla="*/ 1066800 h 1633538"/>
                <a:gd name="connsiteX26" fmla="*/ 1204912 w 4914900"/>
                <a:gd name="connsiteY26" fmla="*/ 1066800 h 1633538"/>
                <a:gd name="connsiteX27" fmla="*/ 1204912 w 4914900"/>
                <a:gd name="connsiteY27" fmla="*/ 1014413 h 1633538"/>
                <a:gd name="connsiteX28" fmla="*/ 1185862 w 4914900"/>
                <a:gd name="connsiteY28" fmla="*/ 1014413 h 1633538"/>
                <a:gd name="connsiteX29" fmla="*/ 1185862 w 4914900"/>
                <a:gd name="connsiteY29" fmla="*/ 990600 h 1633538"/>
                <a:gd name="connsiteX30" fmla="*/ 1166812 w 4914900"/>
                <a:gd name="connsiteY30" fmla="*/ 990600 h 1633538"/>
                <a:gd name="connsiteX31" fmla="*/ 1166812 w 4914900"/>
                <a:gd name="connsiteY31" fmla="*/ 923925 h 1633538"/>
                <a:gd name="connsiteX32" fmla="*/ 1114425 w 4914900"/>
                <a:gd name="connsiteY32" fmla="*/ 923925 h 1633538"/>
                <a:gd name="connsiteX33" fmla="*/ 1114425 w 4914900"/>
                <a:gd name="connsiteY33" fmla="*/ 862013 h 1633538"/>
                <a:gd name="connsiteX34" fmla="*/ 947737 w 4914900"/>
                <a:gd name="connsiteY34" fmla="*/ 862013 h 1633538"/>
                <a:gd name="connsiteX35" fmla="*/ 947737 w 4914900"/>
                <a:gd name="connsiteY35" fmla="*/ 828675 h 1633538"/>
                <a:gd name="connsiteX36" fmla="*/ 752475 w 4914900"/>
                <a:gd name="connsiteY36" fmla="*/ 828675 h 1633538"/>
                <a:gd name="connsiteX37" fmla="*/ 752475 w 4914900"/>
                <a:gd name="connsiteY37" fmla="*/ 771525 h 1633538"/>
                <a:gd name="connsiteX38" fmla="*/ 747712 w 4914900"/>
                <a:gd name="connsiteY38" fmla="*/ 771525 h 1633538"/>
                <a:gd name="connsiteX39" fmla="*/ 747712 w 4914900"/>
                <a:gd name="connsiteY39" fmla="*/ 723900 h 1633538"/>
                <a:gd name="connsiteX40" fmla="*/ 733425 w 4914900"/>
                <a:gd name="connsiteY40" fmla="*/ 723900 h 1633538"/>
                <a:gd name="connsiteX41" fmla="*/ 733425 w 4914900"/>
                <a:gd name="connsiteY41" fmla="*/ 695325 h 1633538"/>
                <a:gd name="connsiteX42" fmla="*/ 619125 w 4914900"/>
                <a:gd name="connsiteY42" fmla="*/ 695325 h 1633538"/>
                <a:gd name="connsiteX43" fmla="*/ 619125 w 4914900"/>
                <a:gd name="connsiteY43" fmla="*/ 657225 h 1633538"/>
                <a:gd name="connsiteX44" fmla="*/ 495300 w 4914900"/>
                <a:gd name="connsiteY44" fmla="*/ 657225 h 1633538"/>
                <a:gd name="connsiteX45" fmla="*/ 495300 w 4914900"/>
                <a:gd name="connsiteY45" fmla="*/ 628650 h 1633538"/>
                <a:gd name="connsiteX46" fmla="*/ 414337 w 4914900"/>
                <a:gd name="connsiteY46" fmla="*/ 628650 h 1633538"/>
                <a:gd name="connsiteX47" fmla="*/ 414337 w 4914900"/>
                <a:gd name="connsiteY47" fmla="*/ 600075 h 1633538"/>
                <a:gd name="connsiteX48" fmla="*/ 390525 w 4914900"/>
                <a:gd name="connsiteY48" fmla="*/ 600075 h 1633538"/>
                <a:gd name="connsiteX49" fmla="*/ 390525 w 4914900"/>
                <a:gd name="connsiteY49" fmla="*/ 409575 h 1633538"/>
                <a:gd name="connsiteX50" fmla="*/ 376237 w 4914900"/>
                <a:gd name="connsiteY50" fmla="*/ 409575 h 1633538"/>
                <a:gd name="connsiteX51" fmla="*/ 376237 w 4914900"/>
                <a:gd name="connsiteY51" fmla="*/ 347663 h 1633538"/>
                <a:gd name="connsiteX52" fmla="*/ 366712 w 4914900"/>
                <a:gd name="connsiteY52" fmla="*/ 347663 h 1633538"/>
                <a:gd name="connsiteX53" fmla="*/ 366712 w 4914900"/>
                <a:gd name="connsiteY53" fmla="*/ 309563 h 1633538"/>
                <a:gd name="connsiteX54" fmla="*/ 357187 w 4914900"/>
                <a:gd name="connsiteY54" fmla="*/ 309563 h 1633538"/>
                <a:gd name="connsiteX55" fmla="*/ 357187 w 4914900"/>
                <a:gd name="connsiteY55" fmla="*/ 280988 h 1633538"/>
                <a:gd name="connsiteX56" fmla="*/ 342900 w 4914900"/>
                <a:gd name="connsiteY56" fmla="*/ 280988 h 1633538"/>
                <a:gd name="connsiteX57" fmla="*/ 342900 w 4914900"/>
                <a:gd name="connsiteY57" fmla="*/ 261938 h 1633538"/>
                <a:gd name="connsiteX58" fmla="*/ 295275 w 4914900"/>
                <a:gd name="connsiteY58" fmla="*/ 261938 h 1633538"/>
                <a:gd name="connsiteX59" fmla="*/ 295275 w 4914900"/>
                <a:gd name="connsiteY59" fmla="*/ 252413 h 1633538"/>
                <a:gd name="connsiteX60" fmla="*/ 266700 w 4914900"/>
                <a:gd name="connsiteY60" fmla="*/ 252413 h 1633538"/>
                <a:gd name="connsiteX61" fmla="*/ 266700 w 4914900"/>
                <a:gd name="connsiteY61" fmla="*/ 233363 h 1633538"/>
                <a:gd name="connsiteX62" fmla="*/ 185737 w 4914900"/>
                <a:gd name="connsiteY62" fmla="*/ 233363 h 1633538"/>
                <a:gd name="connsiteX63" fmla="*/ 185737 w 4914900"/>
                <a:gd name="connsiteY63" fmla="*/ 180975 h 1633538"/>
                <a:gd name="connsiteX64" fmla="*/ 119062 w 4914900"/>
                <a:gd name="connsiteY64" fmla="*/ 180975 h 1633538"/>
                <a:gd name="connsiteX65" fmla="*/ 119062 w 4914900"/>
                <a:gd name="connsiteY65" fmla="*/ 152400 h 1633538"/>
                <a:gd name="connsiteX66" fmla="*/ 52387 w 4914900"/>
                <a:gd name="connsiteY66" fmla="*/ 152400 h 1633538"/>
                <a:gd name="connsiteX67" fmla="*/ 52387 w 4914900"/>
                <a:gd name="connsiteY67" fmla="*/ 123825 h 1633538"/>
                <a:gd name="connsiteX68" fmla="*/ 28574 w 4914900"/>
                <a:gd name="connsiteY68" fmla="*/ 123825 h 1633538"/>
                <a:gd name="connsiteX69" fmla="*/ 26194 w 4914900"/>
                <a:gd name="connsiteY69" fmla="*/ 90488 h 1633538"/>
                <a:gd name="connsiteX70" fmla="*/ 19050 w 4914900"/>
                <a:gd name="connsiteY70" fmla="*/ 90488 h 1633538"/>
                <a:gd name="connsiteX71" fmla="*/ 19050 w 4914900"/>
                <a:gd name="connsiteY71" fmla="*/ 66675 h 1633538"/>
                <a:gd name="connsiteX72" fmla="*/ 0 w 4914900"/>
                <a:gd name="connsiteY72" fmla="*/ 66675 h 1633538"/>
                <a:gd name="connsiteX73" fmla="*/ 0 w 4914900"/>
                <a:gd name="connsiteY73" fmla="*/ 0 h 16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914900" h="1633538">
                  <a:moveTo>
                    <a:pt x="4914900" y="1633538"/>
                  </a:moveTo>
                  <a:lnTo>
                    <a:pt x="4914900" y="1581150"/>
                  </a:lnTo>
                  <a:lnTo>
                    <a:pt x="2671762" y="1581150"/>
                  </a:lnTo>
                  <a:lnTo>
                    <a:pt x="2671762" y="1524000"/>
                  </a:lnTo>
                  <a:lnTo>
                    <a:pt x="2376487" y="1524000"/>
                  </a:lnTo>
                  <a:lnTo>
                    <a:pt x="2376487" y="1471613"/>
                  </a:lnTo>
                  <a:lnTo>
                    <a:pt x="2352675" y="1471613"/>
                  </a:lnTo>
                  <a:lnTo>
                    <a:pt x="2352675" y="1428750"/>
                  </a:lnTo>
                  <a:lnTo>
                    <a:pt x="2290762" y="1428750"/>
                  </a:lnTo>
                  <a:lnTo>
                    <a:pt x="2290762" y="1371600"/>
                  </a:lnTo>
                  <a:lnTo>
                    <a:pt x="2090737" y="1371600"/>
                  </a:lnTo>
                  <a:lnTo>
                    <a:pt x="2090737" y="1328738"/>
                  </a:lnTo>
                  <a:lnTo>
                    <a:pt x="1919287" y="1328738"/>
                  </a:lnTo>
                  <a:lnTo>
                    <a:pt x="1919287" y="1271588"/>
                  </a:lnTo>
                  <a:lnTo>
                    <a:pt x="1881187" y="1271588"/>
                  </a:lnTo>
                  <a:lnTo>
                    <a:pt x="1881187" y="1233488"/>
                  </a:lnTo>
                  <a:lnTo>
                    <a:pt x="1609725" y="1233488"/>
                  </a:lnTo>
                  <a:lnTo>
                    <a:pt x="1609725" y="1200150"/>
                  </a:lnTo>
                  <a:lnTo>
                    <a:pt x="1576387" y="1200150"/>
                  </a:lnTo>
                  <a:lnTo>
                    <a:pt x="1576387" y="1171575"/>
                  </a:lnTo>
                  <a:lnTo>
                    <a:pt x="1538287" y="1171575"/>
                  </a:lnTo>
                  <a:lnTo>
                    <a:pt x="1538287" y="1133475"/>
                  </a:lnTo>
                  <a:lnTo>
                    <a:pt x="1290637" y="1133475"/>
                  </a:lnTo>
                  <a:lnTo>
                    <a:pt x="1290637" y="1109663"/>
                  </a:lnTo>
                  <a:lnTo>
                    <a:pt x="1238250" y="1109663"/>
                  </a:lnTo>
                  <a:lnTo>
                    <a:pt x="1238250" y="1066800"/>
                  </a:lnTo>
                  <a:lnTo>
                    <a:pt x="1204912" y="1066800"/>
                  </a:lnTo>
                  <a:lnTo>
                    <a:pt x="1204912" y="1014413"/>
                  </a:lnTo>
                  <a:lnTo>
                    <a:pt x="1185862" y="1014413"/>
                  </a:lnTo>
                  <a:lnTo>
                    <a:pt x="1185862" y="990600"/>
                  </a:lnTo>
                  <a:lnTo>
                    <a:pt x="1166812" y="990600"/>
                  </a:lnTo>
                  <a:lnTo>
                    <a:pt x="1166812" y="923925"/>
                  </a:lnTo>
                  <a:lnTo>
                    <a:pt x="1114425" y="923925"/>
                  </a:lnTo>
                  <a:lnTo>
                    <a:pt x="1114425" y="862013"/>
                  </a:lnTo>
                  <a:lnTo>
                    <a:pt x="947737" y="862013"/>
                  </a:lnTo>
                  <a:lnTo>
                    <a:pt x="947737" y="828675"/>
                  </a:lnTo>
                  <a:lnTo>
                    <a:pt x="752475" y="828675"/>
                  </a:lnTo>
                  <a:lnTo>
                    <a:pt x="752475" y="771525"/>
                  </a:lnTo>
                  <a:lnTo>
                    <a:pt x="747712" y="771525"/>
                  </a:lnTo>
                  <a:lnTo>
                    <a:pt x="747712" y="723900"/>
                  </a:lnTo>
                  <a:lnTo>
                    <a:pt x="733425" y="723900"/>
                  </a:lnTo>
                  <a:lnTo>
                    <a:pt x="733425" y="695325"/>
                  </a:lnTo>
                  <a:lnTo>
                    <a:pt x="619125" y="695325"/>
                  </a:lnTo>
                  <a:lnTo>
                    <a:pt x="619125" y="657225"/>
                  </a:lnTo>
                  <a:lnTo>
                    <a:pt x="495300" y="657225"/>
                  </a:lnTo>
                  <a:lnTo>
                    <a:pt x="495300" y="628650"/>
                  </a:lnTo>
                  <a:lnTo>
                    <a:pt x="414337" y="628650"/>
                  </a:lnTo>
                  <a:lnTo>
                    <a:pt x="414337" y="600075"/>
                  </a:lnTo>
                  <a:lnTo>
                    <a:pt x="390525" y="600075"/>
                  </a:lnTo>
                  <a:lnTo>
                    <a:pt x="390525" y="409575"/>
                  </a:lnTo>
                  <a:lnTo>
                    <a:pt x="376237" y="409575"/>
                  </a:lnTo>
                  <a:lnTo>
                    <a:pt x="376237" y="347663"/>
                  </a:lnTo>
                  <a:lnTo>
                    <a:pt x="366712" y="347663"/>
                  </a:lnTo>
                  <a:lnTo>
                    <a:pt x="366712" y="309563"/>
                  </a:lnTo>
                  <a:lnTo>
                    <a:pt x="357187" y="309563"/>
                  </a:lnTo>
                  <a:lnTo>
                    <a:pt x="357187" y="280988"/>
                  </a:lnTo>
                  <a:lnTo>
                    <a:pt x="342900" y="280988"/>
                  </a:lnTo>
                  <a:lnTo>
                    <a:pt x="342900" y="261938"/>
                  </a:lnTo>
                  <a:lnTo>
                    <a:pt x="295275" y="261938"/>
                  </a:lnTo>
                  <a:lnTo>
                    <a:pt x="295275" y="252413"/>
                  </a:lnTo>
                  <a:lnTo>
                    <a:pt x="266700" y="252413"/>
                  </a:lnTo>
                  <a:lnTo>
                    <a:pt x="266700" y="233363"/>
                  </a:lnTo>
                  <a:lnTo>
                    <a:pt x="185737" y="233363"/>
                  </a:lnTo>
                  <a:lnTo>
                    <a:pt x="185737" y="180975"/>
                  </a:lnTo>
                  <a:lnTo>
                    <a:pt x="119062" y="180975"/>
                  </a:lnTo>
                  <a:lnTo>
                    <a:pt x="119062" y="152400"/>
                  </a:lnTo>
                  <a:lnTo>
                    <a:pt x="52387" y="152400"/>
                  </a:lnTo>
                  <a:lnTo>
                    <a:pt x="52387" y="123825"/>
                  </a:lnTo>
                  <a:lnTo>
                    <a:pt x="28574" y="123825"/>
                  </a:lnTo>
                  <a:lnTo>
                    <a:pt x="26194" y="90488"/>
                  </a:lnTo>
                  <a:lnTo>
                    <a:pt x="19050" y="90488"/>
                  </a:lnTo>
                  <a:lnTo>
                    <a:pt x="19050" y="66675"/>
                  </a:lnTo>
                  <a:lnTo>
                    <a:pt x="0" y="66675"/>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519" name="Freeform: Shape 9518">
              <a:extLst>
                <a:ext uri="{FF2B5EF4-FFF2-40B4-BE49-F238E27FC236}">
                  <a16:creationId xmlns:a16="http://schemas.microsoft.com/office/drawing/2014/main" id="{A55B0727-6244-F057-4117-70C214112F1C}"/>
                </a:ext>
              </a:extLst>
            </p:cNvPr>
            <p:cNvSpPr/>
            <p:nvPr/>
          </p:nvSpPr>
          <p:spPr bwMode="auto">
            <a:xfrm>
              <a:off x="2038350" y="2045494"/>
              <a:ext cx="776288" cy="1016794"/>
            </a:xfrm>
            <a:custGeom>
              <a:avLst/>
              <a:gdLst>
                <a:gd name="connsiteX0" fmla="*/ 0 w 785813"/>
                <a:gd name="connsiteY0" fmla="*/ 0 h 1016794"/>
                <a:gd name="connsiteX1" fmla="*/ 50006 w 785813"/>
                <a:gd name="connsiteY1" fmla="*/ 0 h 1016794"/>
                <a:gd name="connsiteX2" fmla="*/ 50006 w 785813"/>
                <a:gd name="connsiteY2" fmla="*/ 33337 h 1016794"/>
                <a:gd name="connsiteX3" fmla="*/ 90488 w 785813"/>
                <a:gd name="connsiteY3" fmla="*/ 33337 h 1016794"/>
                <a:gd name="connsiteX4" fmla="*/ 90488 w 785813"/>
                <a:gd name="connsiteY4" fmla="*/ 59531 h 1016794"/>
                <a:gd name="connsiteX5" fmla="*/ 157163 w 785813"/>
                <a:gd name="connsiteY5" fmla="*/ 59531 h 1016794"/>
                <a:gd name="connsiteX6" fmla="*/ 157163 w 785813"/>
                <a:gd name="connsiteY6" fmla="*/ 80962 h 1016794"/>
                <a:gd name="connsiteX7" fmla="*/ 211931 w 785813"/>
                <a:gd name="connsiteY7" fmla="*/ 80962 h 1016794"/>
                <a:gd name="connsiteX8" fmla="*/ 211931 w 785813"/>
                <a:gd name="connsiteY8" fmla="*/ 114300 h 1016794"/>
                <a:gd name="connsiteX9" fmla="*/ 257175 w 785813"/>
                <a:gd name="connsiteY9" fmla="*/ 114300 h 1016794"/>
                <a:gd name="connsiteX10" fmla="*/ 257175 w 785813"/>
                <a:gd name="connsiteY10" fmla="*/ 140494 h 1016794"/>
                <a:gd name="connsiteX11" fmla="*/ 288131 w 785813"/>
                <a:gd name="connsiteY11" fmla="*/ 140494 h 1016794"/>
                <a:gd name="connsiteX12" fmla="*/ 288131 w 785813"/>
                <a:gd name="connsiteY12" fmla="*/ 159544 h 1016794"/>
                <a:gd name="connsiteX13" fmla="*/ 309563 w 785813"/>
                <a:gd name="connsiteY13" fmla="*/ 159544 h 1016794"/>
                <a:gd name="connsiteX14" fmla="*/ 309563 w 785813"/>
                <a:gd name="connsiteY14" fmla="*/ 183356 h 1016794"/>
                <a:gd name="connsiteX15" fmla="*/ 342900 w 785813"/>
                <a:gd name="connsiteY15" fmla="*/ 183356 h 1016794"/>
                <a:gd name="connsiteX16" fmla="*/ 342900 w 785813"/>
                <a:gd name="connsiteY16" fmla="*/ 235744 h 1016794"/>
                <a:gd name="connsiteX17" fmla="*/ 357188 w 785813"/>
                <a:gd name="connsiteY17" fmla="*/ 235744 h 1016794"/>
                <a:gd name="connsiteX18" fmla="*/ 357188 w 785813"/>
                <a:gd name="connsiteY18" fmla="*/ 295275 h 1016794"/>
                <a:gd name="connsiteX19" fmla="*/ 373856 w 785813"/>
                <a:gd name="connsiteY19" fmla="*/ 295275 h 1016794"/>
                <a:gd name="connsiteX20" fmla="*/ 373856 w 785813"/>
                <a:gd name="connsiteY20" fmla="*/ 316706 h 1016794"/>
                <a:gd name="connsiteX21" fmla="*/ 381000 w 785813"/>
                <a:gd name="connsiteY21" fmla="*/ 316706 h 1016794"/>
                <a:gd name="connsiteX22" fmla="*/ 381000 w 785813"/>
                <a:gd name="connsiteY22" fmla="*/ 404812 h 1016794"/>
                <a:gd name="connsiteX23" fmla="*/ 392906 w 785813"/>
                <a:gd name="connsiteY23" fmla="*/ 404812 h 1016794"/>
                <a:gd name="connsiteX24" fmla="*/ 392906 w 785813"/>
                <a:gd name="connsiteY24" fmla="*/ 478631 h 1016794"/>
                <a:gd name="connsiteX25" fmla="*/ 402431 w 785813"/>
                <a:gd name="connsiteY25" fmla="*/ 478631 h 1016794"/>
                <a:gd name="connsiteX26" fmla="*/ 402431 w 785813"/>
                <a:gd name="connsiteY26" fmla="*/ 595312 h 1016794"/>
                <a:gd name="connsiteX27" fmla="*/ 407193 w 785813"/>
                <a:gd name="connsiteY27" fmla="*/ 590550 h 1016794"/>
                <a:gd name="connsiteX28" fmla="*/ 407193 w 785813"/>
                <a:gd name="connsiteY28" fmla="*/ 661987 h 1016794"/>
                <a:gd name="connsiteX29" fmla="*/ 416719 w 785813"/>
                <a:gd name="connsiteY29" fmla="*/ 661987 h 1016794"/>
                <a:gd name="connsiteX30" fmla="*/ 416719 w 785813"/>
                <a:gd name="connsiteY30" fmla="*/ 711994 h 1016794"/>
                <a:gd name="connsiteX31" fmla="*/ 440531 w 785813"/>
                <a:gd name="connsiteY31" fmla="*/ 711994 h 1016794"/>
                <a:gd name="connsiteX32" fmla="*/ 440531 w 785813"/>
                <a:gd name="connsiteY32" fmla="*/ 766762 h 1016794"/>
                <a:gd name="connsiteX33" fmla="*/ 502444 w 785813"/>
                <a:gd name="connsiteY33" fmla="*/ 766762 h 1016794"/>
                <a:gd name="connsiteX34" fmla="*/ 502444 w 785813"/>
                <a:gd name="connsiteY34" fmla="*/ 790575 h 1016794"/>
                <a:gd name="connsiteX35" fmla="*/ 576263 w 785813"/>
                <a:gd name="connsiteY35" fmla="*/ 790575 h 1016794"/>
                <a:gd name="connsiteX36" fmla="*/ 576263 w 785813"/>
                <a:gd name="connsiteY36" fmla="*/ 847725 h 1016794"/>
                <a:gd name="connsiteX37" fmla="*/ 635794 w 785813"/>
                <a:gd name="connsiteY37" fmla="*/ 847725 h 1016794"/>
                <a:gd name="connsiteX38" fmla="*/ 635794 w 785813"/>
                <a:gd name="connsiteY38" fmla="*/ 871537 h 1016794"/>
                <a:gd name="connsiteX39" fmla="*/ 652463 w 785813"/>
                <a:gd name="connsiteY39" fmla="*/ 871537 h 1016794"/>
                <a:gd name="connsiteX40" fmla="*/ 652463 w 785813"/>
                <a:gd name="connsiteY40" fmla="*/ 895350 h 1016794"/>
                <a:gd name="connsiteX41" fmla="*/ 704850 w 785813"/>
                <a:gd name="connsiteY41" fmla="*/ 895350 h 1016794"/>
                <a:gd name="connsiteX42" fmla="*/ 704850 w 785813"/>
                <a:gd name="connsiteY42" fmla="*/ 928687 h 1016794"/>
                <a:gd name="connsiteX43" fmla="*/ 776288 w 785813"/>
                <a:gd name="connsiteY43" fmla="*/ 928687 h 1016794"/>
                <a:gd name="connsiteX44" fmla="*/ 776288 w 785813"/>
                <a:gd name="connsiteY44" fmla="*/ 1016794 h 1016794"/>
                <a:gd name="connsiteX45" fmla="*/ 785813 w 785813"/>
                <a:gd name="connsiteY45" fmla="*/ 1007269 h 1016794"/>
                <a:gd name="connsiteX0" fmla="*/ 0 w 776288"/>
                <a:gd name="connsiteY0" fmla="*/ 0 h 1016794"/>
                <a:gd name="connsiteX1" fmla="*/ 50006 w 776288"/>
                <a:gd name="connsiteY1" fmla="*/ 0 h 1016794"/>
                <a:gd name="connsiteX2" fmla="*/ 50006 w 776288"/>
                <a:gd name="connsiteY2" fmla="*/ 33337 h 1016794"/>
                <a:gd name="connsiteX3" fmla="*/ 90488 w 776288"/>
                <a:gd name="connsiteY3" fmla="*/ 33337 h 1016794"/>
                <a:gd name="connsiteX4" fmla="*/ 90488 w 776288"/>
                <a:gd name="connsiteY4" fmla="*/ 59531 h 1016794"/>
                <a:gd name="connsiteX5" fmla="*/ 157163 w 776288"/>
                <a:gd name="connsiteY5" fmla="*/ 59531 h 1016794"/>
                <a:gd name="connsiteX6" fmla="*/ 157163 w 776288"/>
                <a:gd name="connsiteY6" fmla="*/ 80962 h 1016794"/>
                <a:gd name="connsiteX7" fmla="*/ 211931 w 776288"/>
                <a:gd name="connsiteY7" fmla="*/ 80962 h 1016794"/>
                <a:gd name="connsiteX8" fmla="*/ 211931 w 776288"/>
                <a:gd name="connsiteY8" fmla="*/ 114300 h 1016794"/>
                <a:gd name="connsiteX9" fmla="*/ 257175 w 776288"/>
                <a:gd name="connsiteY9" fmla="*/ 114300 h 1016794"/>
                <a:gd name="connsiteX10" fmla="*/ 257175 w 776288"/>
                <a:gd name="connsiteY10" fmla="*/ 140494 h 1016794"/>
                <a:gd name="connsiteX11" fmla="*/ 288131 w 776288"/>
                <a:gd name="connsiteY11" fmla="*/ 140494 h 1016794"/>
                <a:gd name="connsiteX12" fmla="*/ 288131 w 776288"/>
                <a:gd name="connsiteY12" fmla="*/ 159544 h 1016794"/>
                <a:gd name="connsiteX13" fmla="*/ 309563 w 776288"/>
                <a:gd name="connsiteY13" fmla="*/ 159544 h 1016794"/>
                <a:gd name="connsiteX14" fmla="*/ 309563 w 776288"/>
                <a:gd name="connsiteY14" fmla="*/ 183356 h 1016794"/>
                <a:gd name="connsiteX15" fmla="*/ 342900 w 776288"/>
                <a:gd name="connsiteY15" fmla="*/ 183356 h 1016794"/>
                <a:gd name="connsiteX16" fmla="*/ 342900 w 776288"/>
                <a:gd name="connsiteY16" fmla="*/ 235744 h 1016794"/>
                <a:gd name="connsiteX17" fmla="*/ 357188 w 776288"/>
                <a:gd name="connsiteY17" fmla="*/ 235744 h 1016794"/>
                <a:gd name="connsiteX18" fmla="*/ 357188 w 776288"/>
                <a:gd name="connsiteY18" fmla="*/ 295275 h 1016794"/>
                <a:gd name="connsiteX19" fmla="*/ 373856 w 776288"/>
                <a:gd name="connsiteY19" fmla="*/ 295275 h 1016794"/>
                <a:gd name="connsiteX20" fmla="*/ 373856 w 776288"/>
                <a:gd name="connsiteY20" fmla="*/ 316706 h 1016794"/>
                <a:gd name="connsiteX21" fmla="*/ 381000 w 776288"/>
                <a:gd name="connsiteY21" fmla="*/ 316706 h 1016794"/>
                <a:gd name="connsiteX22" fmla="*/ 381000 w 776288"/>
                <a:gd name="connsiteY22" fmla="*/ 404812 h 1016794"/>
                <a:gd name="connsiteX23" fmla="*/ 392906 w 776288"/>
                <a:gd name="connsiteY23" fmla="*/ 404812 h 1016794"/>
                <a:gd name="connsiteX24" fmla="*/ 392906 w 776288"/>
                <a:gd name="connsiteY24" fmla="*/ 478631 h 1016794"/>
                <a:gd name="connsiteX25" fmla="*/ 402431 w 776288"/>
                <a:gd name="connsiteY25" fmla="*/ 478631 h 1016794"/>
                <a:gd name="connsiteX26" fmla="*/ 402431 w 776288"/>
                <a:gd name="connsiteY26" fmla="*/ 595312 h 1016794"/>
                <a:gd name="connsiteX27" fmla="*/ 407193 w 776288"/>
                <a:gd name="connsiteY27" fmla="*/ 590550 h 1016794"/>
                <a:gd name="connsiteX28" fmla="*/ 407193 w 776288"/>
                <a:gd name="connsiteY28" fmla="*/ 661987 h 1016794"/>
                <a:gd name="connsiteX29" fmla="*/ 416719 w 776288"/>
                <a:gd name="connsiteY29" fmla="*/ 661987 h 1016794"/>
                <a:gd name="connsiteX30" fmla="*/ 416719 w 776288"/>
                <a:gd name="connsiteY30" fmla="*/ 711994 h 1016794"/>
                <a:gd name="connsiteX31" fmla="*/ 440531 w 776288"/>
                <a:gd name="connsiteY31" fmla="*/ 711994 h 1016794"/>
                <a:gd name="connsiteX32" fmla="*/ 440531 w 776288"/>
                <a:gd name="connsiteY32" fmla="*/ 766762 h 1016794"/>
                <a:gd name="connsiteX33" fmla="*/ 502444 w 776288"/>
                <a:gd name="connsiteY33" fmla="*/ 766762 h 1016794"/>
                <a:gd name="connsiteX34" fmla="*/ 502444 w 776288"/>
                <a:gd name="connsiteY34" fmla="*/ 790575 h 1016794"/>
                <a:gd name="connsiteX35" fmla="*/ 576263 w 776288"/>
                <a:gd name="connsiteY35" fmla="*/ 790575 h 1016794"/>
                <a:gd name="connsiteX36" fmla="*/ 576263 w 776288"/>
                <a:gd name="connsiteY36" fmla="*/ 847725 h 1016794"/>
                <a:gd name="connsiteX37" fmla="*/ 635794 w 776288"/>
                <a:gd name="connsiteY37" fmla="*/ 847725 h 1016794"/>
                <a:gd name="connsiteX38" fmla="*/ 635794 w 776288"/>
                <a:gd name="connsiteY38" fmla="*/ 871537 h 1016794"/>
                <a:gd name="connsiteX39" fmla="*/ 652463 w 776288"/>
                <a:gd name="connsiteY39" fmla="*/ 871537 h 1016794"/>
                <a:gd name="connsiteX40" fmla="*/ 652463 w 776288"/>
                <a:gd name="connsiteY40" fmla="*/ 895350 h 1016794"/>
                <a:gd name="connsiteX41" fmla="*/ 704850 w 776288"/>
                <a:gd name="connsiteY41" fmla="*/ 895350 h 1016794"/>
                <a:gd name="connsiteX42" fmla="*/ 704850 w 776288"/>
                <a:gd name="connsiteY42" fmla="*/ 928687 h 1016794"/>
                <a:gd name="connsiteX43" fmla="*/ 776288 w 776288"/>
                <a:gd name="connsiteY43" fmla="*/ 928687 h 1016794"/>
                <a:gd name="connsiteX44" fmla="*/ 776288 w 776288"/>
                <a:gd name="connsiteY44" fmla="*/ 1016794 h 1016794"/>
                <a:gd name="connsiteX0" fmla="*/ 0 w 776288"/>
                <a:gd name="connsiteY0" fmla="*/ 0 h 1016794"/>
                <a:gd name="connsiteX1" fmla="*/ 50006 w 776288"/>
                <a:gd name="connsiteY1" fmla="*/ 0 h 1016794"/>
                <a:gd name="connsiteX2" fmla="*/ 50006 w 776288"/>
                <a:gd name="connsiteY2" fmla="*/ 33337 h 1016794"/>
                <a:gd name="connsiteX3" fmla="*/ 90488 w 776288"/>
                <a:gd name="connsiteY3" fmla="*/ 33337 h 1016794"/>
                <a:gd name="connsiteX4" fmla="*/ 90488 w 776288"/>
                <a:gd name="connsiteY4" fmla="*/ 59531 h 1016794"/>
                <a:gd name="connsiteX5" fmla="*/ 157163 w 776288"/>
                <a:gd name="connsiteY5" fmla="*/ 59531 h 1016794"/>
                <a:gd name="connsiteX6" fmla="*/ 157163 w 776288"/>
                <a:gd name="connsiteY6" fmla="*/ 80962 h 1016794"/>
                <a:gd name="connsiteX7" fmla="*/ 211931 w 776288"/>
                <a:gd name="connsiteY7" fmla="*/ 80962 h 1016794"/>
                <a:gd name="connsiteX8" fmla="*/ 211931 w 776288"/>
                <a:gd name="connsiteY8" fmla="*/ 114300 h 1016794"/>
                <a:gd name="connsiteX9" fmla="*/ 257175 w 776288"/>
                <a:gd name="connsiteY9" fmla="*/ 114300 h 1016794"/>
                <a:gd name="connsiteX10" fmla="*/ 257175 w 776288"/>
                <a:gd name="connsiteY10" fmla="*/ 140494 h 1016794"/>
                <a:gd name="connsiteX11" fmla="*/ 288131 w 776288"/>
                <a:gd name="connsiteY11" fmla="*/ 140494 h 1016794"/>
                <a:gd name="connsiteX12" fmla="*/ 288131 w 776288"/>
                <a:gd name="connsiteY12" fmla="*/ 159544 h 1016794"/>
                <a:gd name="connsiteX13" fmla="*/ 309563 w 776288"/>
                <a:gd name="connsiteY13" fmla="*/ 159544 h 1016794"/>
                <a:gd name="connsiteX14" fmla="*/ 309563 w 776288"/>
                <a:gd name="connsiteY14" fmla="*/ 183356 h 1016794"/>
                <a:gd name="connsiteX15" fmla="*/ 342900 w 776288"/>
                <a:gd name="connsiteY15" fmla="*/ 183356 h 1016794"/>
                <a:gd name="connsiteX16" fmla="*/ 342900 w 776288"/>
                <a:gd name="connsiteY16" fmla="*/ 235744 h 1016794"/>
                <a:gd name="connsiteX17" fmla="*/ 357188 w 776288"/>
                <a:gd name="connsiteY17" fmla="*/ 235744 h 1016794"/>
                <a:gd name="connsiteX18" fmla="*/ 357188 w 776288"/>
                <a:gd name="connsiteY18" fmla="*/ 295275 h 1016794"/>
                <a:gd name="connsiteX19" fmla="*/ 373856 w 776288"/>
                <a:gd name="connsiteY19" fmla="*/ 295275 h 1016794"/>
                <a:gd name="connsiteX20" fmla="*/ 373856 w 776288"/>
                <a:gd name="connsiteY20" fmla="*/ 316706 h 1016794"/>
                <a:gd name="connsiteX21" fmla="*/ 381000 w 776288"/>
                <a:gd name="connsiteY21" fmla="*/ 316706 h 1016794"/>
                <a:gd name="connsiteX22" fmla="*/ 381000 w 776288"/>
                <a:gd name="connsiteY22" fmla="*/ 404812 h 1016794"/>
                <a:gd name="connsiteX23" fmla="*/ 392906 w 776288"/>
                <a:gd name="connsiteY23" fmla="*/ 404812 h 1016794"/>
                <a:gd name="connsiteX24" fmla="*/ 392906 w 776288"/>
                <a:gd name="connsiteY24" fmla="*/ 478631 h 1016794"/>
                <a:gd name="connsiteX25" fmla="*/ 402431 w 776288"/>
                <a:gd name="connsiteY25" fmla="*/ 478631 h 1016794"/>
                <a:gd name="connsiteX26" fmla="*/ 402431 w 776288"/>
                <a:gd name="connsiteY26" fmla="*/ 595312 h 1016794"/>
                <a:gd name="connsiteX27" fmla="*/ 407193 w 776288"/>
                <a:gd name="connsiteY27" fmla="*/ 600075 h 1016794"/>
                <a:gd name="connsiteX28" fmla="*/ 407193 w 776288"/>
                <a:gd name="connsiteY28" fmla="*/ 661987 h 1016794"/>
                <a:gd name="connsiteX29" fmla="*/ 416719 w 776288"/>
                <a:gd name="connsiteY29" fmla="*/ 661987 h 1016794"/>
                <a:gd name="connsiteX30" fmla="*/ 416719 w 776288"/>
                <a:gd name="connsiteY30" fmla="*/ 711994 h 1016794"/>
                <a:gd name="connsiteX31" fmla="*/ 440531 w 776288"/>
                <a:gd name="connsiteY31" fmla="*/ 711994 h 1016794"/>
                <a:gd name="connsiteX32" fmla="*/ 440531 w 776288"/>
                <a:gd name="connsiteY32" fmla="*/ 766762 h 1016794"/>
                <a:gd name="connsiteX33" fmla="*/ 502444 w 776288"/>
                <a:gd name="connsiteY33" fmla="*/ 766762 h 1016794"/>
                <a:gd name="connsiteX34" fmla="*/ 502444 w 776288"/>
                <a:gd name="connsiteY34" fmla="*/ 790575 h 1016794"/>
                <a:gd name="connsiteX35" fmla="*/ 576263 w 776288"/>
                <a:gd name="connsiteY35" fmla="*/ 790575 h 1016794"/>
                <a:gd name="connsiteX36" fmla="*/ 576263 w 776288"/>
                <a:gd name="connsiteY36" fmla="*/ 847725 h 1016794"/>
                <a:gd name="connsiteX37" fmla="*/ 635794 w 776288"/>
                <a:gd name="connsiteY37" fmla="*/ 847725 h 1016794"/>
                <a:gd name="connsiteX38" fmla="*/ 635794 w 776288"/>
                <a:gd name="connsiteY38" fmla="*/ 871537 h 1016794"/>
                <a:gd name="connsiteX39" fmla="*/ 652463 w 776288"/>
                <a:gd name="connsiteY39" fmla="*/ 871537 h 1016794"/>
                <a:gd name="connsiteX40" fmla="*/ 652463 w 776288"/>
                <a:gd name="connsiteY40" fmla="*/ 895350 h 1016794"/>
                <a:gd name="connsiteX41" fmla="*/ 704850 w 776288"/>
                <a:gd name="connsiteY41" fmla="*/ 895350 h 1016794"/>
                <a:gd name="connsiteX42" fmla="*/ 704850 w 776288"/>
                <a:gd name="connsiteY42" fmla="*/ 928687 h 1016794"/>
                <a:gd name="connsiteX43" fmla="*/ 776288 w 776288"/>
                <a:gd name="connsiteY43" fmla="*/ 928687 h 1016794"/>
                <a:gd name="connsiteX44" fmla="*/ 776288 w 776288"/>
                <a:gd name="connsiteY44" fmla="*/ 1016794 h 1016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6288" h="1016794">
                  <a:moveTo>
                    <a:pt x="0" y="0"/>
                  </a:moveTo>
                  <a:lnTo>
                    <a:pt x="50006" y="0"/>
                  </a:lnTo>
                  <a:lnTo>
                    <a:pt x="50006" y="33337"/>
                  </a:lnTo>
                  <a:lnTo>
                    <a:pt x="90488" y="33337"/>
                  </a:lnTo>
                  <a:lnTo>
                    <a:pt x="90488" y="59531"/>
                  </a:lnTo>
                  <a:lnTo>
                    <a:pt x="157163" y="59531"/>
                  </a:lnTo>
                  <a:lnTo>
                    <a:pt x="157163" y="80962"/>
                  </a:lnTo>
                  <a:lnTo>
                    <a:pt x="211931" y="80962"/>
                  </a:lnTo>
                  <a:lnTo>
                    <a:pt x="211931" y="114300"/>
                  </a:lnTo>
                  <a:lnTo>
                    <a:pt x="257175" y="114300"/>
                  </a:lnTo>
                  <a:lnTo>
                    <a:pt x="257175" y="140494"/>
                  </a:lnTo>
                  <a:lnTo>
                    <a:pt x="288131" y="140494"/>
                  </a:lnTo>
                  <a:lnTo>
                    <a:pt x="288131" y="159544"/>
                  </a:lnTo>
                  <a:lnTo>
                    <a:pt x="309563" y="159544"/>
                  </a:lnTo>
                  <a:lnTo>
                    <a:pt x="309563" y="183356"/>
                  </a:lnTo>
                  <a:lnTo>
                    <a:pt x="342900" y="183356"/>
                  </a:lnTo>
                  <a:lnTo>
                    <a:pt x="342900" y="235744"/>
                  </a:lnTo>
                  <a:lnTo>
                    <a:pt x="357188" y="235744"/>
                  </a:lnTo>
                  <a:lnTo>
                    <a:pt x="357188" y="295275"/>
                  </a:lnTo>
                  <a:lnTo>
                    <a:pt x="373856" y="295275"/>
                  </a:lnTo>
                  <a:lnTo>
                    <a:pt x="373856" y="316706"/>
                  </a:lnTo>
                  <a:lnTo>
                    <a:pt x="381000" y="316706"/>
                  </a:lnTo>
                  <a:lnTo>
                    <a:pt x="381000" y="404812"/>
                  </a:lnTo>
                  <a:lnTo>
                    <a:pt x="392906" y="404812"/>
                  </a:lnTo>
                  <a:lnTo>
                    <a:pt x="392906" y="478631"/>
                  </a:lnTo>
                  <a:lnTo>
                    <a:pt x="402431" y="478631"/>
                  </a:lnTo>
                  <a:lnTo>
                    <a:pt x="402431" y="595312"/>
                  </a:lnTo>
                  <a:lnTo>
                    <a:pt x="407193" y="600075"/>
                  </a:lnTo>
                  <a:lnTo>
                    <a:pt x="407193" y="661987"/>
                  </a:lnTo>
                  <a:lnTo>
                    <a:pt x="416719" y="661987"/>
                  </a:lnTo>
                  <a:lnTo>
                    <a:pt x="416719" y="711994"/>
                  </a:lnTo>
                  <a:lnTo>
                    <a:pt x="440531" y="711994"/>
                  </a:lnTo>
                  <a:lnTo>
                    <a:pt x="440531" y="766762"/>
                  </a:lnTo>
                  <a:lnTo>
                    <a:pt x="502444" y="766762"/>
                  </a:lnTo>
                  <a:lnTo>
                    <a:pt x="502444" y="790575"/>
                  </a:lnTo>
                  <a:lnTo>
                    <a:pt x="576263" y="790575"/>
                  </a:lnTo>
                  <a:lnTo>
                    <a:pt x="576263" y="847725"/>
                  </a:lnTo>
                  <a:lnTo>
                    <a:pt x="635794" y="847725"/>
                  </a:lnTo>
                  <a:lnTo>
                    <a:pt x="635794" y="871537"/>
                  </a:lnTo>
                  <a:lnTo>
                    <a:pt x="652463" y="871537"/>
                  </a:lnTo>
                  <a:lnTo>
                    <a:pt x="652463" y="895350"/>
                  </a:lnTo>
                  <a:lnTo>
                    <a:pt x="704850" y="895350"/>
                  </a:lnTo>
                  <a:lnTo>
                    <a:pt x="704850" y="928687"/>
                  </a:lnTo>
                  <a:lnTo>
                    <a:pt x="776288" y="928687"/>
                  </a:lnTo>
                  <a:lnTo>
                    <a:pt x="776288" y="1016794"/>
                  </a:lnTo>
                </a:path>
              </a:pathLst>
            </a:custGeom>
            <a:noFill/>
            <a:ln w="28575">
              <a:solidFill>
                <a:schemeClr val="accent3"/>
              </a:solidFill>
              <a:miter lim="800000"/>
              <a:headEnd/>
              <a:tailEnd/>
            </a:ln>
          </p:spPr>
          <p:txBody>
            <a:bodyPr rtlCol="0" anchor="ctr"/>
            <a:lstStyle/>
            <a:p>
              <a:pPr algn="ctr"/>
              <a:endParaRPr lang="en-US"/>
            </a:p>
          </p:txBody>
        </p:sp>
      </p:grpSp>
      <p:grpSp>
        <p:nvGrpSpPr>
          <p:cNvPr id="9520" name="Group 9519">
            <a:extLst>
              <a:ext uri="{FF2B5EF4-FFF2-40B4-BE49-F238E27FC236}">
                <a16:creationId xmlns:a16="http://schemas.microsoft.com/office/drawing/2014/main" id="{1F60DF5F-CD00-A646-C60A-D3E781AF4698}"/>
              </a:ext>
            </a:extLst>
          </p:cNvPr>
          <p:cNvGrpSpPr/>
          <p:nvPr/>
        </p:nvGrpSpPr>
        <p:grpSpPr>
          <a:xfrm>
            <a:off x="5043836" y="4343744"/>
            <a:ext cx="86700" cy="86700"/>
            <a:chOff x="5742852" y="4136970"/>
            <a:chExt cx="86700" cy="86700"/>
          </a:xfrm>
        </p:grpSpPr>
        <p:cxnSp>
          <p:nvCxnSpPr>
            <p:cNvPr id="9521" name="Straight Connector 9520">
              <a:extLst>
                <a:ext uri="{FF2B5EF4-FFF2-40B4-BE49-F238E27FC236}">
                  <a16:creationId xmlns:a16="http://schemas.microsoft.com/office/drawing/2014/main" id="{70FBD62B-FF58-5F30-BF9D-93349BF5D9F8}"/>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FE388811-CB03-9993-C0EC-7A4BF2F90E9E}"/>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3" name="Group 9522">
            <a:extLst>
              <a:ext uri="{FF2B5EF4-FFF2-40B4-BE49-F238E27FC236}">
                <a16:creationId xmlns:a16="http://schemas.microsoft.com/office/drawing/2014/main" id="{332FE2DC-DD85-293D-1167-5B5B7A0ABE0F}"/>
              </a:ext>
            </a:extLst>
          </p:cNvPr>
          <p:cNvGrpSpPr/>
          <p:nvPr/>
        </p:nvGrpSpPr>
        <p:grpSpPr>
          <a:xfrm>
            <a:off x="4931478" y="4243443"/>
            <a:ext cx="86700" cy="86700"/>
            <a:chOff x="5742852" y="4136970"/>
            <a:chExt cx="86700" cy="86700"/>
          </a:xfrm>
        </p:grpSpPr>
        <p:cxnSp>
          <p:nvCxnSpPr>
            <p:cNvPr id="9524" name="Straight Connector 9523">
              <a:extLst>
                <a:ext uri="{FF2B5EF4-FFF2-40B4-BE49-F238E27FC236}">
                  <a16:creationId xmlns:a16="http://schemas.microsoft.com/office/drawing/2014/main" id="{4B178232-6841-A0E2-1639-ADBD5211FA8F}"/>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5D165090-95D6-BDE8-2979-9A74E87474E0}"/>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6" name="Group 9525">
            <a:extLst>
              <a:ext uri="{FF2B5EF4-FFF2-40B4-BE49-F238E27FC236}">
                <a16:creationId xmlns:a16="http://schemas.microsoft.com/office/drawing/2014/main" id="{83DFE099-9CF9-0793-DECC-9088A10FF672}"/>
              </a:ext>
            </a:extLst>
          </p:cNvPr>
          <p:cNvGrpSpPr/>
          <p:nvPr/>
        </p:nvGrpSpPr>
        <p:grpSpPr>
          <a:xfrm>
            <a:off x="4744233" y="4243443"/>
            <a:ext cx="86700" cy="86700"/>
            <a:chOff x="5742852" y="4136970"/>
            <a:chExt cx="86700" cy="86700"/>
          </a:xfrm>
        </p:grpSpPr>
        <p:cxnSp>
          <p:nvCxnSpPr>
            <p:cNvPr id="9527" name="Straight Connector 9526">
              <a:extLst>
                <a:ext uri="{FF2B5EF4-FFF2-40B4-BE49-F238E27FC236}">
                  <a16:creationId xmlns:a16="http://schemas.microsoft.com/office/drawing/2014/main" id="{50BFA2BC-3BA1-A556-77A4-7F8DD690FC36}"/>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580222A1-6030-E2A2-5D61-65EB6E40E985}"/>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9" name="Group 9528">
            <a:extLst>
              <a:ext uri="{FF2B5EF4-FFF2-40B4-BE49-F238E27FC236}">
                <a16:creationId xmlns:a16="http://schemas.microsoft.com/office/drawing/2014/main" id="{C1BEBABA-9164-0DF8-E54C-64FE059AF011}"/>
              </a:ext>
            </a:extLst>
          </p:cNvPr>
          <p:cNvGrpSpPr/>
          <p:nvPr/>
        </p:nvGrpSpPr>
        <p:grpSpPr>
          <a:xfrm>
            <a:off x="4253387" y="3994963"/>
            <a:ext cx="86700" cy="86700"/>
            <a:chOff x="5742852" y="4136970"/>
            <a:chExt cx="86700" cy="86700"/>
          </a:xfrm>
        </p:grpSpPr>
        <p:cxnSp>
          <p:nvCxnSpPr>
            <p:cNvPr id="9530" name="Straight Connector 9529">
              <a:extLst>
                <a:ext uri="{FF2B5EF4-FFF2-40B4-BE49-F238E27FC236}">
                  <a16:creationId xmlns:a16="http://schemas.microsoft.com/office/drawing/2014/main" id="{DEBC2792-6D55-4143-EA6F-284F72A9F029}"/>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4EA7B74D-C49F-5E42-6AEE-EE7DB44AA342}"/>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2" name="Group 9531">
            <a:extLst>
              <a:ext uri="{FF2B5EF4-FFF2-40B4-BE49-F238E27FC236}">
                <a16:creationId xmlns:a16="http://schemas.microsoft.com/office/drawing/2014/main" id="{96349D0B-0A56-1C93-1827-F3962CD2B190}"/>
              </a:ext>
            </a:extLst>
          </p:cNvPr>
          <p:cNvGrpSpPr/>
          <p:nvPr/>
        </p:nvGrpSpPr>
        <p:grpSpPr>
          <a:xfrm>
            <a:off x="3864900" y="3846056"/>
            <a:ext cx="86700" cy="86700"/>
            <a:chOff x="5742852" y="4136970"/>
            <a:chExt cx="86700" cy="86700"/>
          </a:xfrm>
        </p:grpSpPr>
        <p:cxnSp>
          <p:nvCxnSpPr>
            <p:cNvPr id="9533" name="Straight Connector 9532">
              <a:extLst>
                <a:ext uri="{FF2B5EF4-FFF2-40B4-BE49-F238E27FC236}">
                  <a16:creationId xmlns:a16="http://schemas.microsoft.com/office/drawing/2014/main" id="{F64274AC-8675-DBD8-B818-8C5C8A5295C8}"/>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6715FD86-C9C4-2273-97D7-FB54059069A9}"/>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5" name="Group 9534">
            <a:extLst>
              <a:ext uri="{FF2B5EF4-FFF2-40B4-BE49-F238E27FC236}">
                <a16:creationId xmlns:a16="http://schemas.microsoft.com/office/drawing/2014/main" id="{A5340318-42AA-755A-448F-87F9920382E9}"/>
              </a:ext>
            </a:extLst>
          </p:cNvPr>
          <p:cNvGrpSpPr/>
          <p:nvPr/>
        </p:nvGrpSpPr>
        <p:grpSpPr>
          <a:xfrm>
            <a:off x="3480122" y="3555262"/>
            <a:ext cx="86700" cy="86700"/>
            <a:chOff x="5742852" y="4136970"/>
            <a:chExt cx="86700" cy="86700"/>
          </a:xfrm>
        </p:grpSpPr>
        <p:cxnSp>
          <p:nvCxnSpPr>
            <p:cNvPr id="9536" name="Straight Connector 9535">
              <a:extLst>
                <a:ext uri="{FF2B5EF4-FFF2-40B4-BE49-F238E27FC236}">
                  <a16:creationId xmlns:a16="http://schemas.microsoft.com/office/drawing/2014/main" id="{38B5654F-09B8-92D0-30D1-80F6661F75CF}"/>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E2C67400-76D6-577B-477C-3C21AFD34881}"/>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8" name="Group 9537">
            <a:extLst>
              <a:ext uri="{FF2B5EF4-FFF2-40B4-BE49-F238E27FC236}">
                <a16:creationId xmlns:a16="http://schemas.microsoft.com/office/drawing/2014/main" id="{FF83C10F-F744-1A22-E4C2-11F6CF3B8580}"/>
              </a:ext>
            </a:extLst>
          </p:cNvPr>
          <p:cNvGrpSpPr/>
          <p:nvPr/>
        </p:nvGrpSpPr>
        <p:grpSpPr>
          <a:xfrm>
            <a:off x="3035622" y="2930217"/>
            <a:ext cx="86700" cy="86700"/>
            <a:chOff x="5742852" y="4136970"/>
            <a:chExt cx="86700" cy="86700"/>
          </a:xfrm>
        </p:grpSpPr>
        <p:cxnSp>
          <p:nvCxnSpPr>
            <p:cNvPr id="9539" name="Straight Connector 9538">
              <a:extLst>
                <a:ext uri="{FF2B5EF4-FFF2-40B4-BE49-F238E27FC236}">
                  <a16:creationId xmlns:a16="http://schemas.microsoft.com/office/drawing/2014/main" id="{68EBA7DB-9D87-4CB6-D0F5-B367C1807E43}"/>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D5870CC1-EA36-1B9F-1D70-24BDDBEDA1CA}"/>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3B05E-0993-BF7B-CEBE-F1D065DDBD8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21F66B4-E6DA-76DB-275E-67FC77881560}"/>
              </a:ext>
            </a:extLst>
          </p:cNvPr>
          <p:cNvSpPr>
            <a:spLocks noGrp="1" noChangeArrowheads="1"/>
          </p:cNvSpPr>
          <p:nvPr>
            <p:ph type="title"/>
          </p:nvPr>
        </p:nvSpPr>
        <p:spPr/>
        <p:txBody>
          <a:bodyPr/>
          <a:lstStyle/>
          <a:p>
            <a:r>
              <a:rPr lang="en-US" altLang="en-US" dirty="0"/>
              <a:t>evERA BC: </a:t>
            </a:r>
            <a:r>
              <a:rPr lang="en-US" dirty="0"/>
              <a:t>INV-PFS in the ITT Population</a:t>
            </a:r>
            <a:endParaRPr lang="en-US" altLang="en-US" dirty="0"/>
          </a:p>
        </p:txBody>
      </p:sp>
      <p:sp>
        <p:nvSpPr>
          <p:cNvPr id="2" name="Text Box 11">
            <a:extLst>
              <a:ext uri="{FF2B5EF4-FFF2-40B4-BE49-F238E27FC236}">
                <a16:creationId xmlns:a16="http://schemas.microsoft.com/office/drawing/2014/main" id="{05FABE34-595B-3D04-5B1F-560C5E61114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AF1C1ADB-1ACF-4BD3-DCE0-E07B51524733}"/>
              </a:ext>
            </a:extLst>
          </p:cNvPr>
          <p:cNvGrpSpPr/>
          <p:nvPr/>
        </p:nvGrpSpPr>
        <p:grpSpPr>
          <a:xfrm>
            <a:off x="1740224" y="1849609"/>
            <a:ext cx="535724" cy="3024932"/>
            <a:chOff x="1432560" y="1849609"/>
            <a:chExt cx="535724" cy="3024932"/>
          </a:xfrm>
        </p:grpSpPr>
        <p:sp>
          <p:nvSpPr>
            <p:cNvPr id="8" name="TextBox 7">
              <a:extLst>
                <a:ext uri="{FF2B5EF4-FFF2-40B4-BE49-F238E27FC236}">
                  <a16:creationId xmlns:a16="http://schemas.microsoft.com/office/drawing/2014/main" id="{5DE89B9A-FBEA-CBE0-08DA-F68724C66C53}"/>
                </a:ext>
              </a:extLst>
            </p:cNvPr>
            <p:cNvSpPr txBox="1"/>
            <p:nvPr/>
          </p:nvSpPr>
          <p:spPr bwMode="auto">
            <a:xfrm>
              <a:off x="1432560" y="184960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 name="TextBox 8">
              <a:extLst>
                <a:ext uri="{FF2B5EF4-FFF2-40B4-BE49-F238E27FC236}">
                  <a16:creationId xmlns:a16="http://schemas.microsoft.com/office/drawing/2014/main" id="{B1C9D0FF-6A4C-D14F-1734-21A3F027CDD5}"/>
                </a:ext>
              </a:extLst>
            </p:cNvPr>
            <p:cNvSpPr txBox="1"/>
            <p:nvPr/>
          </p:nvSpPr>
          <p:spPr bwMode="auto">
            <a:xfrm>
              <a:off x="1549580" y="23807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 name="TextBox 9">
              <a:extLst>
                <a:ext uri="{FF2B5EF4-FFF2-40B4-BE49-F238E27FC236}">
                  <a16:creationId xmlns:a16="http://schemas.microsoft.com/office/drawing/2014/main" id="{3CB17448-6CC3-A360-0833-259B14254D1A}"/>
                </a:ext>
              </a:extLst>
            </p:cNvPr>
            <p:cNvSpPr txBox="1"/>
            <p:nvPr/>
          </p:nvSpPr>
          <p:spPr bwMode="auto">
            <a:xfrm>
              <a:off x="1549580" y="29118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699B734D-08B8-4696-936B-AA55CC85761D}"/>
                </a:ext>
              </a:extLst>
            </p:cNvPr>
            <p:cNvSpPr txBox="1"/>
            <p:nvPr/>
          </p:nvSpPr>
          <p:spPr bwMode="auto">
            <a:xfrm>
              <a:off x="1549580" y="3442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BDE075C5-F947-04AE-4DBA-59E39EBFAD51}"/>
                </a:ext>
              </a:extLst>
            </p:cNvPr>
            <p:cNvSpPr txBox="1"/>
            <p:nvPr/>
          </p:nvSpPr>
          <p:spPr bwMode="auto">
            <a:xfrm>
              <a:off x="1549580" y="3974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E7F8B714-ACB1-3037-22A5-27DE5ABDE3E2}"/>
                </a:ext>
              </a:extLst>
            </p:cNvPr>
            <p:cNvSpPr txBox="1"/>
            <p:nvPr/>
          </p:nvSpPr>
          <p:spPr bwMode="auto">
            <a:xfrm>
              <a:off x="1666599" y="450520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4" name="TextBox 13">
            <a:extLst>
              <a:ext uri="{FF2B5EF4-FFF2-40B4-BE49-F238E27FC236}">
                <a16:creationId xmlns:a16="http://schemas.microsoft.com/office/drawing/2014/main" id="{9E81CC88-A640-AB10-2404-F79706DF7B52}"/>
              </a:ext>
            </a:extLst>
          </p:cNvPr>
          <p:cNvSpPr txBox="1"/>
          <p:nvPr/>
        </p:nvSpPr>
        <p:spPr bwMode="auto">
          <a:xfrm>
            <a:off x="5279592" y="492893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5" name="TextBox 14">
            <a:extLst>
              <a:ext uri="{FF2B5EF4-FFF2-40B4-BE49-F238E27FC236}">
                <a16:creationId xmlns:a16="http://schemas.microsoft.com/office/drawing/2014/main" id="{30255754-B26A-D239-26CD-4A2EAB8755B3}"/>
              </a:ext>
            </a:extLst>
          </p:cNvPr>
          <p:cNvSpPr txBox="1"/>
          <p:nvPr/>
        </p:nvSpPr>
        <p:spPr bwMode="auto">
          <a:xfrm rot="16200000">
            <a:off x="1052550" y="3190461"/>
            <a:ext cx="1305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INV-PFS (%)</a:t>
            </a:r>
          </a:p>
        </p:txBody>
      </p:sp>
      <p:grpSp>
        <p:nvGrpSpPr>
          <p:cNvPr id="16" name="Group 15">
            <a:extLst>
              <a:ext uri="{FF2B5EF4-FFF2-40B4-BE49-F238E27FC236}">
                <a16:creationId xmlns:a16="http://schemas.microsoft.com/office/drawing/2014/main" id="{50D5D24F-9036-5B3E-D06D-D6FF4F62C3B7}"/>
              </a:ext>
            </a:extLst>
          </p:cNvPr>
          <p:cNvGrpSpPr/>
          <p:nvPr/>
        </p:nvGrpSpPr>
        <p:grpSpPr>
          <a:xfrm>
            <a:off x="2184618" y="4733434"/>
            <a:ext cx="6743594" cy="369332"/>
            <a:chOff x="1876954" y="4733434"/>
            <a:chExt cx="6743594" cy="369332"/>
          </a:xfrm>
        </p:grpSpPr>
        <p:sp>
          <p:nvSpPr>
            <p:cNvPr id="17" name="TextBox 16">
              <a:extLst>
                <a:ext uri="{FF2B5EF4-FFF2-40B4-BE49-F238E27FC236}">
                  <a16:creationId xmlns:a16="http://schemas.microsoft.com/office/drawing/2014/main" id="{E0691309-FC14-B2E6-09ED-B89C7BBC1C09}"/>
                </a:ext>
              </a:extLst>
            </p:cNvPr>
            <p:cNvSpPr txBox="1"/>
            <p:nvPr/>
          </p:nvSpPr>
          <p:spPr bwMode="auto">
            <a:xfrm>
              <a:off x="1876954"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E679E967-DB0A-FC81-5803-0FCA70339E60}"/>
                </a:ext>
              </a:extLst>
            </p:cNvPr>
            <p:cNvSpPr txBox="1"/>
            <p:nvPr/>
          </p:nvSpPr>
          <p:spPr bwMode="auto">
            <a:xfrm>
              <a:off x="2509847"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9" name="TextBox 18">
              <a:extLst>
                <a:ext uri="{FF2B5EF4-FFF2-40B4-BE49-F238E27FC236}">
                  <a16:creationId xmlns:a16="http://schemas.microsoft.com/office/drawing/2014/main" id="{5E14CE85-F890-1E84-29B3-BE9FD92B0055}"/>
                </a:ext>
              </a:extLst>
            </p:cNvPr>
            <p:cNvSpPr txBox="1"/>
            <p:nvPr/>
          </p:nvSpPr>
          <p:spPr bwMode="auto">
            <a:xfrm>
              <a:off x="3157299"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0" name="TextBox 19">
              <a:extLst>
                <a:ext uri="{FF2B5EF4-FFF2-40B4-BE49-F238E27FC236}">
                  <a16:creationId xmlns:a16="http://schemas.microsoft.com/office/drawing/2014/main" id="{D7291793-60DE-421B-7065-6A6E776CC5BD}"/>
                </a:ext>
              </a:extLst>
            </p:cNvPr>
            <p:cNvSpPr txBox="1"/>
            <p:nvPr/>
          </p:nvSpPr>
          <p:spPr bwMode="auto">
            <a:xfrm>
              <a:off x="3790193" y="47334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1" name="TextBox 20">
              <a:extLst>
                <a:ext uri="{FF2B5EF4-FFF2-40B4-BE49-F238E27FC236}">
                  <a16:creationId xmlns:a16="http://schemas.microsoft.com/office/drawing/2014/main" id="{5CEFE4C3-1B4D-C49F-0137-4CB3985DC938}"/>
                </a:ext>
              </a:extLst>
            </p:cNvPr>
            <p:cNvSpPr txBox="1"/>
            <p:nvPr/>
          </p:nvSpPr>
          <p:spPr bwMode="auto">
            <a:xfrm>
              <a:off x="4379818"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2" name="TextBox 21">
              <a:extLst>
                <a:ext uri="{FF2B5EF4-FFF2-40B4-BE49-F238E27FC236}">
                  <a16:creationId xmlns:a16="http://schemas.microsoft.com/office/drawing/2014/main" id="{AAA99D35-FE9E-622F-C23D-C228C823AE77}"/>
                </a:ext>
              </a:extLst>
            </p:cNvPr>
            <p:cNvSpPr txBox="1"/>
            <p:nvPr/>
          </p:nvSpPr>
          <p:spPr bwMode="auto">
            <a:xfrm>
              <a:off x="5012711"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3" name="TextBox 22">
              <a:extLst>
                <a:ext uri="{FF2B5EF4-FFF2-40B4-BE49-F238E27FC236}">
                  <a16:creationId xmlns:a16="http://schemas.microsoft.com/office/drawing/2014/main" id="{1036A7B9-EA52-FE8E-60ED-D97190623785}"/>
                </a:ext>
              </a:extLst>
            </p:cNvPr>
            <p:cNvSpPr txBox="1"/>
            <p:nvPr/>
          </p:nvSpPr>
          <p:spPr bwMode="auto">
            <a:xfrm>
              <a:off x="5660163"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4" name="TextBox 23">
              <a:extLst>
                <a:ext uri="{FF2B5EF4-FFF2-40B4-BE49-F238E27FC236}">
                  <a16:creationId xmlns:a16="http://schemas.microsoft.com/office/drawing/2014/main" id="{588E3DC4-EB50-D494-8B7C-2F7981AA769A}"/>
                </a:ext>
              </a:extLst>
            </p:cNvPr>
            <p:cNvSpPr txBox="1"/>
            <p:nvPr/>
          </p:nvSpPr>
          <p:spPr bwMode="auto">
            <a:xfrm>
              <a:off x="6293057"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5" name="TextBox 24">
              <a:extLst>
                <a:ext uri="{FF2B5EF4-FFF2-40B4-BE49-F238E27FC236}">
                  <a16:creationId xmlns:a16="http://schemas.microsoft.com/office/drawing/2014/main" id="{951EBF50-20D3-5015-9F76-93D80278C10F}"/>
                </a:ext>
              </a:extLst>
            </p:cNvPr>
            <p:cNvSpPr txBox="1"/>
            <p:nvPr/>
          </p:nvSpPr>
          <p:spPr bwMode="auto">
            <a:xfrm>
              <a:off x="6921498"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6" name="TextBox 25">
              <a:extLst>
                <a:ext uri="{FF2B5EF4-FFF2-40B4-BE49-F238E27FC236}">
                  <a16:creationId xmlns:a16="http://schemas.microsoft.com/office/drawing/2014/main" id="{D6F804F4-6F2F-3690-7F45-17557F570D7D}"/>
                </a:ext>
              </a:extLst>
            </p:cNvPr>
            <p:cNvSpPr txBox="1"/>
            <p:nvPr/>
          </p:nvSpPr>
          <p:spPr bwMode="auto">
            <a:xfrm>
              <a:off x="7568950"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7" name="TextBox 26">
              <a:extLst>
                <a:ext uri="{FF2B5EF4-FFF2-40B4-BE49-F238E27FC236}">
                  <a16:creationId xmlns:a16="http://schemas.microsoft.com/office/drawing/2014/main" id="{FF5CA512-4180-61AD-B07F-C4EE512CB649}"/>
                </a:ext>
              </a:extLst>
            </p:cNvPr>
            <p:cNvSpPr txBox="1"/>
            <p:nvPr/>
          </p:nvSpPr>
          <p:spPr bwMode="auto">
            <a:xfrm>
              <a:off x="8201844" y="4733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28" name="Group 27">
            <a:extLst>
              <a:ext uri="{FF2B5EF4-FFF2-40B4-BE49-F238E27FC236}">
                <a16:creationId xmlns:a16="http://schemas.microsoft.com/office/drawing/2014/main" id="{8C51B1E3-610C-9FE3-01A6-F0E685B5FB60}"/>
              </a:ext>
            </a:extLst>
          </p:cNvPr>
          <p:cNvGrpSpPr/>
          <p:nvPr/>
        </p:nvGrpSpPr>
        <p:grpSpPr>
          <a:xfrm>
            <a:off x="2106070" y="5165154"/>
            <a:ext cx="6705155" cy="523220"/>
            <a:chOff x="1798406" y="4733434"/>
            <a:chExt cx="6705155" cy="523220"/>
          </a:xfrm>
        </p:grpSpPr>
        <p:sp>
          <p:nvSpPr>
            <p:cNvPr id="29" name="TextBox 28">
              <a:extLst>
                <a:ext uri="{FF2B5EF4-FFF2-40B4-BE49-F238E27FC236}">
                  <a16:creationId xmlns:a16="http://schemas.microsoft.com/office/drawing/2014/main" id="{A78DA91E-ED11-1747-4A36-D7FD62338117}"/>
                </a:ext>
              </a:extLst>
            </p:cNvPr>
            <p:cNvSpPr txBox="1"/>
            <p:nvPr/>
          </p:nvSpPr>
          <p:spPr bwMode="auto">
            <a:xfrm>
              <a:off x="1798406" y="473343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190</a:t>
              </a:r>
            </a:p>
          </p:txBody>
        </p:sp>
        <p:sp>
          <p:nvSpPr>
            <p:cNvPr id="30" name="TextBox 29">
              <a:extLst>
                <a:ext uri="{FF2B5EF4-FFF2-40B4-BE49-F238E27FC236}">
                  <a16:creationId xmlns:a16="http://schemas.microsoft.com/office/drawing/2014/main" id="{0A4F2665-A323-92D9-5D6E-FECE87928A6B}"/>
                </a:ext>
              </a:extLst>
            </p:cNvPr>
            <p:cNvSpPr txBox="1"/>
            <p:nvPr/>
          </p:nvSpPr>
          <p:spPr bwMode="auto">
            <a:xfrm>
              <a:off x="2431300" y="473343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131</a:t>
              </a:r>
            </a:p>
          </p:txBody>
        </p:sp>
        <p:sp>
          <p:nvSpPr>
            <p:cNvPr id="31" name="TextBox 30">
              <a:extLst>
                <a:ext uri="{FF2B5EF4-FFF2-40B4-BE49-F238E27FC236}">
                  <a16:creationId xmlns:a16="http://schemas.microsoft.com/office/drawing/2014/main" id="{1B6EFCCA-F41D-8D86-9B35-32D6B2953FE6}"/>
                </a:ext>
              </a:extLst>
            </p:cNvPr>
            <p:cNvSpPr txBox="1"/>
            <p:nvPr/>
          </p:nvSpPr>
          <p:spPr bwMode="auto">
            <a:xfrm>
              <a:off x="3124438"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p:txBody>
        </p:sp>
        <p:sp>
          <p:nvSpPr>
            <p:cNvPr id="32" name="TextBox 31">
              <a:extLst>
                <a:ext uri="{FF2B5EF4-FFF2-40B4-BE49-F238E27FC236}">
                  <a16:creationId xmlns:a16="http://schemas.microsoft.com/office/drawing/2014/main" id="{92C43D04-1811-D819-0C02-B217761281B1}"/>
                </a:ext>
              </a:extLst>
            </p:cNvPr>
            <p:cNvSpPr txBox="1"/>
            <p:nvPr/>
          </p:nvSpPr>
          <p:spPr bwMode="auto">
            <a:xfrm>
              <a:off x="3757332"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F8F71409-84CF-C2C6-80D2-6675DC3EB6FD}"/>
                </a:ext>
              </a:extLst>
            </p:cNvPr>
            <p:cNvSpPr txBox="1"/>
            <p:nvPr/>
          </p:nvSpPr>
          <p:spPr bwMode="auto">
            <a:xfrm>
              <a:off x="4405466"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34" name="TextBox 33">
              <a:extLst>
                <a:ext uri="{FF2B5EF4-FFF2-40B4-BE49-F238E27FC236}">
                  <a16:creationId xmlns:a16="http://schemas.microsoft.com/office/drawing/2014/main" id="{CE7A5B6C-9F9F-2587-C047-6A9255254A5F}"/>
                </a:ext>
              </a:extLst>
            </p:cNvPr>
            <p:cNvSpPr txBox="1"/>
            <p:nvPr/>
          </p:nvSpPr>
          <p:spPr bwMode="auto">
            <a:xfrm>
              <a:off x="5038359"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35" name="TextBox 34">
              <a:extLst>
                <a:ext uri="{FF2B5EF4-FFF2-40B4-BE49-F238E27FC236}">
                  <a16:creationId xmlns:a16="http://schemas.microsoft.com/office/drawing/2014/main" id="{2E46CE1A-6BEC-D08B-5CA4-7ABCF92CBD3C}"/>
                </a:ext>
              </a:extLst>
            </p:cNvPr>
            <p:cNvSpPr txBox="1"/>
            <p:nvPr/>
          </p:nvSpPr>
          <p:spPr bwMode="auto">
            <a:xfrm>
              <a:off x="5685811" y="473343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36" name="TextBox 35">
              <a:extLst>
                <a:ext uri="{FF2B5EF4-FFF2-40B4-BE49-F238E27FC236}">
                  <a16:creationId xmlns:a16="http://schemas.microsoft.com/office/drawing/2014/main" id="{57B33E40-0691-B909-0CB0-811C319FA4CE}"/>
                </a:ext>
              </a:extLst>
            </p:cNvPr>
            <p:cNvSpPr txBox="1"/>
            <p:nvPr/>
          </p:nvSpPr>
          <p:spPr bwMode="auto">
            <a:xfrm>
              <a:off x="6364389"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37" name="TextBox 36">
              <a:extLst>
                <a:ext uri="{FF2B5EF4-FFF2-40B4-BE49-F238E27FC236}">
                  <a16:creationId xmlns:a16="http://schemas.microsoft.com/office/drawing/2014/main" id="{3084E278-0243-577C-9B93-87F6D098036D}"/>
                </a:ext>
              </a:extLst>
            </p:cNvPr>
            <p:cNvSpPr txBox="1"/>
            <p:nvPr/>
          </p:nvSpPr>
          <p:spPr bwMode="auto">
            <a:xfrm>
              <a:off x="6992831"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18E7CF09-7E86-BB49-4D32-A24947144406}"/>
                </a:ext>
              </a:extLst>
            </p:cNvPr>
            <p:cNvSpPr txBox="1"/>
            <p:nvPr/>
          </p:nvSpPr>
          <p:spPr bwMode="auto">
            <a:xfrm>
              <a:off x="7640283" y="473343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39" name="TextBox 38">
              <a:extLst>
                <a:ext uri="{FF2B5EF4-FFF2-40B4-BE49-F238E27FC236}">
                  <a16:creationId xmlns:a16="http://schemas.microsoft.com/office/drawing/2014/main" id="{8EB21EE0-0B1E-6E18-A35B-B6ACF5D5C5E9}"/>
                </a:ext>
              </a:extLst>
            </p:cNvPr>
            <p:cNvSpPr txBox="1"/>
            <p:nvPr/>
          </p:nvSpPr>
          <p:spPr bwMode="auto">
            <a:xfrm>
              <a:off x="8318830" y="4733434"/>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grpSp>
      <p:sp>
        <p:nvSpPr>
          <p:cNvPr id="40" name="TextBox 39">
            <a:extLst>
              <a:ext uri="{FF2B5EF4-FFF2-40B4-BE49-F238E27FC236}">
                <a16:creationId xmlns:a16="http://schemas.microsoft.com/office/drawing/2014/main" id="{5AC63073-5AE4-8857-C294-A86D44B00583}"/>
              </a:ext>
            </a:extLst>
          </p:cNvPr>
          <p:cNvSpPr txBox="1"/>
          <p:nvPr/>
        </p:nvSpPr>
        <p:spPr bwMode="auto">
          <a:xfrm>
            <a:off x="161230" y="4953284"/>
            <a:ext cx="21131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No.at Risk</a:t>
            </a:r>
          </a:p>
          <a:p>
            <a:pPr algn="r">
              <a:spcBef>
                <a:spcPts val="0"/>
              </a:spcBef>
            </a:pPr>
            <a:r>
              <a:rPr lang="en-US" sz="1400" dirty="0" err="1">
                <a:solidFill>
                  <a:schemeClr val="accent1"/>
                </a:solidFill>
                <a:latin typeface="Calibri" panose="020F0502020204030204" pitchFamily="34" charset="0"/>
              </a:rPr>
              <a:t>Giredestrant</a:t>
            </a:r>
            <a:r>
              <a:rPr lang="en-US" sz="1400" dirty="0">
                <a:solidFill>
                  <a:schemeClr val="accent1"/>
                </a:solidFill>
                <a:latin typeface="Calibri" panose="020F0502020204030204" pitchFamily="34" charset="0"/>
              </a:rPr>
              <a:t> + everolimus</a:t>
            </a:r>
          </a:p>
          <a:p>
            <a:pPr algn="r">
              <a:spcBef>
                <a:spcPts val="0"/>
              </a:spcBef>
            </a:pPr>
            <a:r>
              <a:rPr lang="en-US" sz="1400" dirty="0">
                <a:solidFill>
                  <a:schemeClr val="accent3"/>
                </a:solidFill>
                <a:latin typeface="Calibri" panose="020F0502020204030204" pitchFamily="34" charset="0"/>
              </a:rPr>
              <a:t>SOC ET + everolimus</a:t>
            </a:r>
          </a:p>
        </p:txBody>
      </p:sp>
      <p:sp>
        <p:nvSpPr>
          <p:cNvPr id="41" name="Freeform: Shape 40">
            <a:extLst>
              <a:ext uri="{FF2B5EF4-FFF2-40B4-BE49-F238E27FC236}">
                <a16:creationId xmlns:a16="http://schemas.microsoft.com/office/drawing/2014/main" id="{1610114C-A74E-18BE-E579-FAD174A5D6D7}"/>
              </a:ext>
            </a:extLst>
          </p:cNvPr>
          <p:cNvSpPr/>
          <p:nvPr/>
        </p:nvSpPr>
        <p:spPr bwMode="auto">
          <a:xfrm>
            <a:off x="2335460" y="1981200"/>
            <a:ext cx="6453263" cy="2705100"/>
          </a:xfrm>
          <a:custGeom>
            <a:avLst/>
            <a:gdLst>
              <a:gd name="connsiteX0" fmla="*/ 0 w 6499860"/>
              <a:gd name="connsiteY0" fmla="*/ 0 h 2705100"/>
              <a:gd name="connsiteX1" fmla="*/ 0 w 6499860"/>
              <a:gd name="connsiteY1" fmla="*/ 2705100 h 2705100"/>
              <a:gd name="connsiteX2" fmla="*/ 6499860 w 6499860"/>
              <a:gd name="connsiteY2" fmla="*/ 2705100 h 2705100"/>
            </a:gdLst>
            <a:ahLst/>
            <a:cxnLst>
              <a:cxn ang="0">
                <a:pos x="connsiteX0" y="connsiteY0"/>
              </a:cxn>
              <a:cxn ang="0">
                <a:pos x="connsiteX1" y="connsiteY1"/>
              </a:cxn>
              <a:cxn ang="0">
                <a:pos x="connsiteX2" y="connsiteY2"/>
              </a:cxn>
            </a:cxnLst>
            <a:rect l="l" t="t" r="r" b="b"/>
            <a:pathLst>
              <a:path w="6499860" h="2705100">
                <a:moveTo>
                  <a:pt x="0" y="0"/>
                </a:moveTo>
                <a:lnTo>
                  <a:pt x="0" y="2705100"/>
                </a:lnTo>
                <a:lnTo>
                  <a:pt x="6499860" y="2705100"/>
                </a:lnTo>
              </a:path>
            </a:pathLst>
          </a:custGeom>
          <a:noFill/>
          <a:ln w="28575">
            <a:solidFill>
              <a:schemeClr val="bg1"/>
            </a:solidFill>
            <a:miter lim="800000"/>
            <a:headEnd/>
            <a:tailEnd/>
          </a:ln>
        </p:spPr>
        <p:txBody>
          <a:bodyPr rtlCol="0" anchor="ctr"/>
          <a:lstStyle/>
          <a:p>
            <a:pPr algn="ctr"/>
            <a:endParaRPr lang="en-US"/>
          </a:p>
        </p:txBody>
      </p:sp>
      <p:grpSp>
        <p:nvGrpSpPr>
          <p:cNvPr id="42" name="Group 41">
            <a:extLst>
              <a:ext uri="{FF2B5EF4-FFF2-40B4-BE49-F238E27FC236}">
                <a16:creationId xmlns:a16="http://schemas.microsoft.com/office/drawing/2014/main" id="{47D3569D-1B75-A1F8-E028-CD0025494610}"/>
              </a:ext>
            </a:extLst>
          </p:cNvPr>
          <p:cNvGrpSpPr/>
          <p:nvPr/>
        </p:nvGrpSpPr>
        <p:grpSpPr>
          <a:xfrm>
            <a:off x="2335461" y="4686300"/>
            <a:ext cx="6385993" cy="106680"/>
            <a:chOff x="2027797" y="4147304"/>
            <a:chExt cx="6385993" cy="715810"/>
          </a:xfrm>
        </p:grpSpPr>
        <p:cxnSp>
          <p:nvCxnSpPr>
            <p:cNvPr id="43" name="Straight Connector 42">
              <a:extLst>
                <a:ext uri="{FF2B5EF4-FFF2-40B4-BE49-F238E27FC236}">
                  <a16:creationId xmlns:a16="http://schemas.microsoft.com/office/drawing/2014/main" id="{A6084C30-73C9-7036-7963-88F34939658F}"/>
                </a:ext>
              </a:extLst>
            </p:cNvPr>
            <p:cNvCxnSpPr>
              <a:cxnSpLocks/>
            </p:cNvCxnSpPr>
            <p:nvPr/>
          </p:nvCxnSpPr>
          <p:spPr bwMode="auto">
            <a:xfrm>
              <a:off x="20277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B2A45DC-C1AC-1C7B-E289-31C3563C3FA9}"/>
                </a:ext>
              </a:extLst>
            </p:cNvPr>
            <p:cNvCxnSpPr>
              <a:cxnSpLocks/>
            </p:cNvCxnSpPr>
            <p:nvPr/>
          </p:nvCxnSpPr>
          <p:spPr bwMode="auto">
            <a:xfrm>
              <a:off x="26606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E9E2226-A0E0-F0A6-80E3-3C46FBDB771C}"/>
                </a:ext>
              </a:extLst>
            </p:cNvPr>
            <p:cNvCxnSpPr>
              <a:cxnSpLocks/>
            </p:cNvCxnSpPr>
            <p:nvPr/>
          </p:nvCxnSpPr>
          <p:spPr bwMode="auto">
            <a:xfrm>
              <a:off x="33079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3D70199-5304-1A9A-D5E3-A53B3425E534}"/>
                </a:ext>
              </a:extLst>
            </p:cNvPr>
            <p:cNvCxnSpPr>
              <a:cxnSpLocks/>
            </p:cNvCxnSpPr>
            <p:nvPr/>
          </p:nvCxnSpPr>
          <p:spPr bwMode="auto">
            <a:xfrm>
              <a:off x="39408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07EFFA9-AE18-4C01-3E13-5E1C8A6BA7BB}"/>
                </a:ext>
              </a:extLst>
            </p:cNvPr>
            <p:cNvCxnSpPr>
              <a:cxnSpLocks/>
            </p:cNvCxnSpPr>
            <p:nvPr/>
          </p:nvCxnSpPr>
          <p:spPr bwMode="auto">
            <a:xfrm>
              <a:off x="45804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4F8CE3B-9CC8-9745-DC27-F1239F15C95C}"/>
                </a:ext>
              </a:extLst>
            </p:cNvPr>
            <p:cNvCxnSpPr>
              <a:cxnSpLocks/>
            </p:cNvCxnSpPr>
            <p:nvPr/>
          </p:nvCxnSpPr>
          <p:spPr bwMode="auto">
            <a:xfrm>
              <a:off x="52133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6C3E36-FF21-1820-90B8-ECE403C539EE}"/>
                </a:ext>
              </a:extLst>
            </p:cNvPr>
            <p:cNvCxnSpPr>
              <a:cxnSpLocks/>
            </p:cNvCxnSpPr>
            <p:nvPr/>
          </p:nvCxnSpPr>
          <p:spPr bwMode="auto">
            <a:xfrm>
              <a:off x="58606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A58F08D-5B92-F6D8-30EC-64D6EE1CCF4C}"/>
                </a:ext>
              </a:extLst>
            </p:cNvPr>
            <p:cNvCxnSpPr>
              <a:cxnSpLocks/>
            </p:cNvCxnSpPr>
            <p:nvPr/>
          </p:nvCxnSpPr>
          <p:spPr bwMode="auto">
            <a:xfrm>
              <a:off x="64935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18DA806-8158-8F9F-9294-99AF5179C89A}"/>
                </a:ext>
              </a:extLst>
            </p:cNvPr>
            <p:cNvCxnSpPr>
              <a:cxnSpLocks/>
            </p:cNvCxnSpPr>
            <p:nvPr/>
          </p:nvCxnSpPr>
          <p:spPr bwMode="auto">
            <a:xfrm>
              <a:off x="713363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C8D17A2-8671-C206-7FDE-868B83EEF949}"/>
                </a:ext>
              </a:extLst>
            </p:cNvPr>
            <p:cNvCxnSpPr>
              <a:cxnSpLocks/>
            </p:cNvCxnSpPr>
            <p:nvPr/>
          </p:nvCxnSpPr>
          <p:spPr bwMode="auto">
            <a:xfrm>
              <a:off x="77808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66FF0F0-260E-73BF-D9DC-9924F3127E23}"/>
                </a:ext>
              </a:extLst>
            </p:cNvPr>
            <p:cNvCxnSpPr>
              <a:cxnSpLocks/>
            </p:cNvCxnSpPr>
            <p:nvPr/>
          </p:nvCxnSpPr>
          <p:spPr bwMode="auto">
            <a:xfrm>
              <a:off x="8413790" y="4147304"/>
              <a:ext cx="0" cy="71581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0A273F35-6232-C421-35B7-6524F9A9D522}"/>
              </a:ext>
            </a:extLst>
          </p:cNvPr>
          <p:cNvGrpSpPr/>
          <p:nvPr/>
        </p:nvGrpSpPr>
        <p:grpSpPr>
          <a:xfrm rot="5400000">
            <a:off x="950497" y="3298235"/>
            <a:ext cx="2673236" cy="118419"/>
            <a:chOff x="5213390" y="4147304"/>
            <a:chExt cx="3200400" cy="715810"/>
          </a:xfrm>
        </p:grpSpPr>
        <p:cxnSp>
          <p:nvCxnSpPr>
            <p:cNvPr id="55" name="Straight Connector 54">
              <a:extLst>
                <a:ext uri="{FF2B5EF4-FFF2-40B4-BE49-F238E27FC236}">
                  <a16:creationId xmlns:a16="http://schemas.microsoft.com/office/drawing/2014/main" id="{E35474E9-F8AA-0E14-65F0-CA741A736E19}"/>
                </a:ext>
              </a:extLst>
            </p:cNvPr>
            <p:cNvCxnSpPr>
              <a:cxnSpLocks/>
            </p:cNvCxnSpPr>
            <p:nvPr/>
          </p:nvCxnSpPr>
          <p:spPr bwMode="auto">
            <a:xfrm>
              <a:off x="521339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2E51368-77A7-6B82-38EB-ECB2DB8AE18D}"/>
                </a:ext>
              </a:extLst>
            </p:cNvPr>
            <p:cNvCxnSpPr>
              <a:cxnSpLocks/>
            </p:cNvCxnSpPr>
            <p:nvPr/>
          </p:nvCxnSpPr>
          <p:spPr bwMode="auto">
            <a:xfrm>
              <a:off x="586065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57E7A86-9E3F-E011-2CF5-5F02CB8475CE}"/>
                </a:ext>
              </a:extLst>
            </p:cNvPr>
            <p:cNvCxnSpPr>
              <a:cxnSpLocks/>
            </p:cNvCxnSpPr>
            <p:nvPr/>
          </p:nvCxnSpPr>
          <p:spPr bwMode="auto">
            <a:xfrm>
              <a:off x="649355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DB1F713-A0B6-5EB6-563D-A08BA53A94D1}"/>
                </a:ext>
              </a:extLst>
            </p:cNvPr>
            <p:cNvCxnSpPr>
              <a:cxnSpLocks/>
            </p:cNvCxnSpPr>
            <p:nvPr/>
          </p:nvCxnSpPr>
          <p:spPr bwMode="auto">
            <a:xfrm>
              <a:off x="7133630"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AA6E99E-A719-DD77-47E3-861242CFD729}"/>
                </a:ext>
              </a:extLst>
            </p:cNvPr>
            <p:cNvCxnSpPr>
              <a:cxnSpLocks/>
            </p:cNvCxnSpPr>
            <p:nvPr/>
          </p:nvCxnSpPr>
          <p:spPr bwMode="auto">
            <a:xfrm>
              <a:off x="7780897" y="4147304"/>
              <a:ext cx="0" cy="71581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38CC82D-5D7B-777E-6899-0615452C74D9}"/>
                </a:ext>
              </a:extLst>
            </p:cNvPr>
            <p:cNvCxnSpPr>
              <a:cxnSpLocks/>
            </p:cNvCxnSpPr>
            <p:nvPr/>
          </p:nvCxnSpPr>
          <p:spPr bwMode="auto">
            <a:xfrm>
              <a:off x="8413790" y="4147304"/>
              <a:ext cx="0" cy="715810"/>
            </a:xfrm>
            <a:prstGeom prst="line">
              <a:avLst/>
            </a:prstGeom>
            <a:noFill/>
            <a:ln w="28575" cap="flat" cmpd="sng" algn="ctr">
              <a:solidFill>
                <a:schemeClr val="bg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77EA4455-35B2-A711-99E6-EF627603CE19}"/>
              </a:ext>
            </a:extLst>
          </p:cNvPr>
          <p:cNvCxnSpPr/>
          <p:nvPr/>
        </p:nvCxnSpPr>
        <p:spPr bwMode="auto">
          <a:xfrm>
            <a:off x="2335460" y="3375127"/>
            <a:ext cx="638340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62" name="Straight Connector 61">
            <a:extLst>
              <a:ext uri="{FF2B5EF4-FFF2-40B4-BE49-F238E27FC236}">
                <a16:creationId xmlns:a16="http://schemas.microsoft.com/office/drawing/2014/main" id="{95869C91-2197-D2A2-2101-27A98489DD1C}"/>
              </a:ext>
            </a:extLst>
          </p:cNvPr>
          <p:cNvCxnSpPr>
            <a:cxnSpLocks/>
          </p:cNvCxnSpPr>
          <p:nvPr/>
        </p:nvCxnSpPr>
        <p:spPr bwMode="auto">
          <a:xfrm>
            <a:off x="3615621" y="3191704"/>
            <a:ext cx="0" cy="149459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63" name="Straight Connector 62">
            <a:extLst>
              <a:ext uri="{FF2B5EF4-FFF2-40B4-BE49-F238E27FC236}">
                <a16:creationId xmlns:a16="http://schemas.microsoft.com/office/drawing/2014/main" id="{4FE33CEC-23E6-1CEE-18CA-25002ACA0E7D}"/>
              </a:ext>
            </a:extLst>
          </p:cNvPr>
          <p:cNvCxnSpPr>
            <a:cxnSpLocks/>
          </p:cNvCxnSpPr>
          <p:nvPr/>
        </p:nvCxnSpPr>
        <p:spPr bwMode="auto">
          <a:xfrm>
            <a:off x="4885621" y="3790950"/>
            <a:ext cx="0" cy="89535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95" name="TextBox 9294">
            <a:extLst>
              <a:ext uri="{FF2B5EF4-FFF2-40B4-BE49-F238E27FC236}">
                <a16:creationId xmlns:a16="http://schemas.microsoft.com/office/drawing/2014/main" id="{5AAD6628-E6CA-BB2E-2690-679F9666FC12}"/>
              </a:ext>
            </a:extLst>
          </p:cNvPr>
          <p:cNvSpPr txBox="1"/>
          <p:nvPr/>
        </p:nvSpPr>
        <p:spPr bwMode="auto">
          <a:xfrm>
            <a:off x="3586462" y="282936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57.4%</a:t>
            </a:r>
          </a:p>
        </p:txBody>
      </p:sp>
      <p:sp>
        <p:nvSpPr>
          <p:cNvPr id="9296" name="TextBox 9295">
            <a:extLst>
              <a:ext uri="{FF2B5EF4-FFF2-40B4-BE49-F238E27FC236}">
                <a16:creationId xmlns:a16="http://schemas.microsoft.com/office/drawing/2014/main" id="{18EA167E-2C9D-9B5F-8571-60475E8203C4}"/>
              </a:ext>
            </a:extLst>
          </p:cNvPr>
          <p:cNvSpPr txBox="1"/>
          <p:nvPr/>
        </p:nvSpPr>
        <p:spPr bwMode="auto">
          <a:xfrm>
            <a:off x="4863004" y="339822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34.1%</a:t>
            </a:r>
          </a:p>
        </p:txBody>
      </p:sp>
      <p:sp>
        <p:nvSpPr>
          <p:cNvPr id="9297" name="TextBox 9296">
            <a:extLst>
              <a:ext uri="{FF2B5EF4-FFF2-40B4-BE49-F238E27FC236}">
                <a16:creationId xmlns:a16="http://schemas.microsoft.com/office/drawing/2014/main" id="{4B1B4B7D-427B-9D51-8A62-C51E0FA9F34A}"/>
              </a:ext>
            </a:extLst>
          </p:cNvPr>
          <p:cNvSpPr txBox="1"/>
          <p:nvPr/>
        </p:nvSpPr>
        <p:spPr bwMode="auto">
          <a:xfrm>
            <a:off x="4863004" y="385759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18.1%</a:t>
            </a:r>
          </a:p>
        </p:txBody>
      </p:sp>
      <p:sp>
        <p:nvSpPr>
          <p:cNvPr id="9298" name="TextBox 9297">
            <a:extLst>
              <a:ext uri="{FF2B5EF4-FFF2-40B4-BE49-F238E27FC236}">
                <a16:creationId xmlns:a16="http://schemas.microsoft.com/office/drawing/2014/main" id="{AFF2C069-A765-7E36-EFD7-14A23871C7C2}"/>
              </a:ext>
            </a:extLst>
          </p:cNvPr>
          <p:cNvSpPr txBox="1"/>
          <p:nvPr/>
        </p:nvSpPr>
        <p:spPr bwMode="auto">
          <a:xfrm>
            <a:off x="3583255" y="331661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39.6%</a:t>
            </a:r>
          </a:p>
        </p:txBody>
      </p:sp>
      <p:graphicFrame>
        <p:nvGraphicFramePr>
          <p:cNvPr id="9299" name="Table 9298">
            <a:extLst>
              <a:ext uri="{FF2B5EF4-FFF2-40B4-BE49-F238E27FC236}">
                <a16:creationId xmlns:a16="http://schemas.microsoft.com/office/drawing/2014/main" id="{1CD36964-0F8A-07E6-AE7F-A7CB89237B12}"/>
              </a:ext>
            </a:extLst>
          </p:cNvPr>
          <p:cNvGraphicFramePr>
            <a:graphicFrameLocks noGrp="1"/>
          </p:cNvGraphicFramePr>
          <p:nvPr>
            <p:extLst>
              <p:ext uri="{D42A27DB-BD31-4B8C-83A1-F6EECF244321}">
                <p14:modId xmlns:p14="http://schemas.microsoft.com/office/powerpoint/2010/main" val="1029496950"/>
              </p:ext>
            </p:extLst>
          </p:nvPr>
        </p:nvGraphicFramePr>
        <p:xfrm>
          <a:off x="5343933" y="1606744"/>
          <a:ext cx="6138270" cy="1584960"/>
        </p:xfrm>
        <a:graphic>
          <a:graphicData uri="http://schemas.openxmlformats.org/drawingml/2006/table">
            <a:tbl>
              <a:tblPr firstRow="1" bandRow="1">
                <a:tableStyleId>{93296810-A885-4BE3-A3E7-6D5BEEA58F35}</a:tableStyleId>
              </a:tblPr>
              <a:tblGrid>
                <a:gridCol w="2046090">
                  <a:extLst>
                    <a:ext uri="{9D8B030D-6E8A-4147-A177-3AD203B41FA5}">
                      <a16:colId xmlns:a16="http://schemas.microsoft.com/office/drawing/2014/main" val="495797024"/>
                    </a:ext>
                  </a:extLst>
                </a:gridCol>
                <a:gridCol w="2046090">
                  <a:extLst>
                    <a:ext uri="{9D8B030D-6E8A-4147-A177-3AD203B41FA5}">
                      <a16:colId xmlns:a16="http://schemas.microsoft.com/office/drawing/2014/main" val="4275838827"/>
                    </a:ext>
                  </a:extLst>
                </a:gridCol>
                <a:gridCol w="2046090">
                  <a:extLst>
                    <a:ext uri="{9D8B030D-6E8A-4147-A177-3AD203B41FA5}">
                      <a16:colId xmlns:a16="http://schemas.microsoft.com/office/drawing/2014/main" val="4018790598"/>
                    </a:ext>
                  </a:extLst>
                </a:gridCol>
              </a:tblGrid>
              <a:tr h="256333">
                <a:tc>
                  <a:txBody>
                    <a:bodyPr/>
                    <a:lstStyle/>
                    <a:p>
                      <a:endParaRPr lang="en-US" sz="160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err="1">
                          <a:solidFill>
                            <a:schemeClr val="tx1"/>
                          </a:solidFill>
                          <a:latin typeface="Calibri" panose="020F0502020204030204" pitchFamily="34" charset="0"/>
                        </a:rPr>
                        <a:t>Giredestrant</a:t>
                      </a:r>
                      <a:r>
                        <a:rPr lang="en-US" sz="1600" dirty="0">
                          <a:solidFill>
                            <a:schemeClr val="tx1"/>
                          </a:solidFill>
                          <a:latin typeface="Calibri" panose="020F0502020204030204" pitchFamily="34" charset="0"/>
                        </a:rPr>
                        <a:t> + everolimus  n = 183</a:t>
                      </a:r>
                      <a:endParaRPr lang="en-US" sz="16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tx1"/>
                          </a:solidFill>
                          <a:latin typeface="Calibri" panose="020F0502020204030204" pitchFamily="34" charset="0"/>
                        </a:rPr>
                        <a:t>SOC ET + everolimus n = 190</a:t>
                      </a:r>
                      <a:endParaRPr lang="en-US" sz="16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79849346"/>
                  </a:ext>
                </a:extLst>
              </a:tr>
              <a:tr h="256333">
                <a:tc>
                  <a:txBody>
                    <a:bodyPr/>
                    <a:lstStyle/>
                    <a:p>
                      <a:r>
                        <a:rPr lang="en-US" sz="1600" dirty="0">
                          <a:solidFill>
                            <a:schemeClr val="bg1"/>
                          </a:solidFill>
                          <a:latin typeface="+mn-lt"/>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126 (68.9)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163 (85.8)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7871208"/>
                  </a:ext>
                </a:extLst>
              </a:tr>
              <a:tr h="256333">
                <a:tc>
                  <a:txBody>
                    <a:bodyPr/>
                    <a:lstStyle/>
                    <a:p>
                      <a:r>
                        <a:rPr lang="en-US" sz="1600" dirty="0">
                          <a:solidFill>
                            <a:schemeClr val="bg1"/>
                          </a:solidFill>
                          <a:latin typeface="+mn-lt"/>
                        </a:rPr>
                        <a:t>Median, </a:t>
                      </a:r>
                      <a:r>
                        <a:rPr lang="en-US" sz="1600" dirty="0" err="1">
                          <a:solidFill>
                            <a:schemeClr val="bg1"/>
                          </a:solidFill>
                          <a:latin typeface="+mn-lt"/>
                        </a:rPr>
                        <a:t>mo</a:t>
                      </a:r>
                      <a:r>
                        <a:rPr lang="en-US" sz="1600" dirty="0">
                          <a:solidFill>
                            <a:schemeClr val="bg1"/>
                          </a:solidFill>
                          <a:latin typeface="+mn-lt"/>
                        </a:rPr>
                        <a:t>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8.77 (6.60, 9.59)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5.49 (4.01, 5. 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1477364"/>
                  </a:ext>
                </a:extLst>
              </a:tr>
              <a:tr h="256333">
                <a:tc>
                  <a:txBody>
                    <a:bodyPr/>
                    <a:lstStyle/>
                    <a:p>
                      <a:r>
                        <a:rPr lang="en-US" sz="1600" dirty="0">
                          <a:solidFill>
                            <a:schemeClr val="bg1"/>
                          </a:solidFill>
                          <a:latin typeface="+mn-lt"/>
                        </a:rPr>
                        <a:t>Stratified 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600" dirty="0">
                          <a:solidFill>
                            <a:schemeClr val="bg1"/>
                          </a:solidFill>
                          <a:latin typeface="+mn-lt"/>
                        </a:rPr>
                        <a:t>0.56 (0.44, 0.71); </a:t>
                      </a:r>
                      <a:r>
                        <a:rPr lang="en-US" sz="1600" i="1" dirty="0">
                          <a:solidFill>
                            <a:schemeClr val="bg1"/>
                          </a:solidFill>
                          <a:latin typeface="+mn-lt"/>
                        </a:rPr>
                        <a:t>P</a:t>
                      </a:r>
                      <a:r>
                        <a:rPr lang="en-US" sz="1600" dirty="0">
                          <a:solidFill>
                            <a:schemeClr val="bg1"/>
                          </a:solidFill>
                          <a:latin typeface="+mn-lt"/>
                        </a:rPr>
                        <a:t> &lt;.0001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600" dirty="0">
                        <a:latin typeface="+mn-lt"/>
                      </a:endParaRPr>
                    </a:p>
                  </a:txBody>
                  <a:tcPr/>
                </a:tc>
                <a:extLst>
                  <a:ext uri="{0D108BD9-81ED-4DB2-BD59-A6C34878D82A}">
                    <a16:rowId xmlns:a16="http://schemas.microsoft.com/office/drawing/2014/main" val="1929551101"/>
                  </a:ext>
                </a:extLst>
              </a:tr>
            </a:tbl>
          </a:graphicData>
        </a:graphic>
      </p:graphicFrame>
      <p:grpSp>
        <p:nvGrpSpPr>
          <p:cNvPr id="9300" name="Group 9299">
            <a:extLst>
              <a:ext uri="{FF2B5EF4-FFF2-40B4-BE49-F238E27FC236}">
                <a16:creationId xmlns:a16="http://schemas.microsoft.com/office/drawing/2014/main" id="{A1787139-F3AE-0111-8B28-D980F7550E4B}"/>
              </a:ext>
            </a:extLst>
          </p:cNvPr>
          <p:cNvGrpSpPr/>
          <p:nvPr/>
        </p:nvGrpSpPr>
        <p:grpSpPr>
          <a:xfrm>
            <a:off x="8216586" y="3362776"/>
            <a:ext cx="3837755" cy="2027915"/>
            <a:chOff x="8037356" y="3362776"/>
            <a:chExt cx="3837755" cy="2027915"/>
          </a:xfrm>
        </p:grpSpPr>
        <p:sp>
          <p:nvSpPr>
            <p:cNvPr id="9301" name="TextBox 9300">
              <a:extLst>
                <a:ext uri="{FF2B5EF4-FFF2-40B4-BE49-F238E27FC236}">
                  <a16:creationId xmlns:a16="http://schemas.microsoft.com/office/drawing/2014/main" id="{16F810B6-DAA3-70EF-6198-72775A134932}"/>
                </a:ext>
              </a:extLst>
            </p:cNvPr>
            <p:cNvSpPr txBox="1"/>
            <p:nvPr/>
          </p:nvSpPr>
          <p:spPr bwMode="auto">
            <a:xfrm>
              <a:off x="8679039" y="4652027"/>
              <a:ext cx="1365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err="1">
                  <a:solidFill>
                    <a:schemeClr val="accent1"/>
                  </a:solidFill>
                  <a:latin typeface="Calibri" panose="020F0502020204030204" pitchFamily="34" charset="0"/>
                </a:rPr>
                <a:t>Giredestrant</a:t>
              </a:r>
              <a:r>
                <a:rPr lang="en-US" sz="1400" dirty="0">
                  <a:solidFill>
                    <a:schemeClr val="accent1"/>
                  </a:solidFill>
                  <a:latin typeface="Calibri" panose="020F0502020204030204" pitchFamily="34" charset="0"/>
                </a:rPr>
                <a:t> + everolimus better</a:t>
              </a:r>
            </a:p>
          </p:txBody>
        </p:sp>
        <p:sp>
          <p:nvSpPr>
            <p:cNvPr id="9302" name="TextBox 9301">
              <a:extLst>
                <a:ext uri="{FF2B5EF4-FFF2-40B4-BE49-F238E27FC236}">
                  <a16:creationId xmlns:a16="http://schemas.microsoft.com/office/drawing/2014/main" id="{F5688555-49FF-7040-45BA-7167E125F9D8}"/>
                </a:ext>
              </a:extLst>
            </p:cNvPr>
            <p:cNvSpPr txBox="1"/>
            <p:nvPr/>
          </p:nvSpPr>
          <p:spPr bwMode="auto">
            <a:xfrm>
              <a:off x="9949040" y="4635601"/>
              <a:ext cx="13412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0"/>
                </a:spcBef>
              </a:pPr>
              <a:r>
                <a:rPr lang="en-US" sz="1400" dirty="0">
                  <a:solidFill>
                    <a:schemeClr val="accent3"/>
                  </a:solidFill>
                  <a:latin typeface="Calibri" panose="020F0502020204030204" pitchFamily="34" charset="0"/>
                </a:rPr>
                <a:t>SOC ET + everolimus better</a:t>
              </a:r>
            </a:p>
          </p:txBody>
        </p:sp>
        <p:sp>
          <p:nvSpPr>
            <p:cNvPr id="9303" name="TextBox 9302">
              <a:extLst>
                <a:ext uri="{FF2B5EF4-FFF2-40B4-BE49-F238E27FC236}">
                  <a16:creationId xmlns:a16="http://schemas.microsoft.com/office/drawing/2014/main" id="{59944D39-A72A-F218-6656-3A8A179B6A1F}"/>
                </a:ext>
              </a:extLst>
            </p:cNvPr>
            <p:cNvSpPr txBox="1"/>
            <p:nvPr/>
          </p:nvSpPr>
          <p:spPr bwMode="auto">
            <a:xfrm>
              <a:off x="8394951" y="3362776"/>
              <a:ext cx="31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Exploratory analysis: INV-PES by SOC ET</a:t>
              </a:r>
            </a:p>
          </p:txBody>
        </p:sp>
        <p:sp>
          <p:nvSpPr>
            <p:cNvPr id="9304" name="TextBox 9303">
              <a:extLst>
                <a:ext uri="{FF2B5EF4-FFF2-40B4-BE49-F238E27FC236}">
                  <a16:creationId xmlns:a16="http://schemas.microsoft.com/office/drawing/2014/main" id="{7FF35F0F-FCF2-BA7F-3A23-52644122BDE2}"/>
                </a:ext>
              </a:extLst>
            </p:cNvPr>
            <p:cNvSpPr txBox="1"/>
            <p:nvPr/>
          </p:nvSpPr>
          <p:spPr bwMode="auto">
            <a:xfrm>
              <a:off x="8926624" y="3797540"/>
              <a:ext cx="7300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Total, n</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9305" name="TextBox 9304">
              <a:extLst>
                <a:ext uri="{FF2B5EF4-FFF2-40B4-BE49-F238E27FC236}">
                  <a16:creationId xmlns:a16="http://schemas.microsoft.com/office/drawing/2014/main" id="{08A0A0CC-179F-D984-387F-477AECE1ED5A}"/>
                </a:ext>
              </a:extLst>
            </p:cNvPr>
            <p:cNvSpPr txBox="1"/>
            <p:nvPr/>
          </p:nvSpPr>
          <p:spPr bwMode="auto">
            <a:xfrm>
              <a:off x="8037356" y="4012984"/>
              <a:ext cx="10808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Exemestane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Fulvestrant</a:t>
              </a:r>
            </a:p>
          </p:txBody>
        </p:sp>
        <p:sp>
          <p:nvSpPr>
            <p:cNvPr id="9306" name="TextBox 9305">
              <a:extLst>
                <a:ext uri="{FF2B5EF4-FFF2-40B4-BE49-F238E27FC236}">
                  <a16:creationId xmlns:a16="http://schemas.microsoft.com/office/drawing/2014/main" id="{55777B3D-D566-108B-F4B3-96C7B276B4BB}"/>
                </a:ext>
              </a:extLst>
            </p:cNvPr>
            <p:cNvSpPr txBox="1"/>
            <p:nvPr/>
          </p:nvSpPr>
          <p:spPr bwMode="auto">
            <a:xfrm>
              <a:off x="10499414" y="3586039"/>
              <a:ext cx="137569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Unstratified HR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0.55 (0.43, 0.71)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0.59 (0.40, 0.86)</a:t>
              </a:r>
            </a:p>
          </p:txBody>
        </p:sp>
        <p:grpSp>
          <p:nvGrpSpPr>
            <p:cNvPr id="9307" name="Group 9306">
              <a:extLst>
                <a:ext uri="{FF2B5EF4-FFF2-40B4-BE49-F238E27FC236}">
                  <a16:creationId xmlns:a16="http://schemas.microsoft.com/office/drawing/2014/main" id="{4721EBD3-A9C2-BB73-4A60-365B4F3E2568}"/>
                </a:ext>
              </a:extLst>
            </p:cNvPr>
            <p:cNvGrpSpPr/>
            <p:nvPr/>
          </p:nvGrpSpPr>
          <p:grpSpPr>
            <a:xfrm>
              <a:off x="9220139" y="4480906"/>
              <a:ext cx="1521849" cy="307777"/>
              <a:chOff x="9220139" y="4413510"/>
              <a:chExt cx="1521849" cy="307777"/>
            </a:xfrm>
          </p:grpSpPr>
          <p:sp>
            <p:nvSpPr>
              <p:cNvPr id="9324" name="TextBox 9323">
                <a:extLst>
                  <a:ext uri="{FF2B5EF4-FFF2-40B4-BE49-F238E27FC236}">
                    <a16:creationId xmlns:a16="http://schemas.microsoft.com/office/drawing/2014/main" id="{A9593918-D612-ACC9-E404-0A603949C79B}"/>
                  </a:ext>
                </a:extLst>
              </p:cNvPr>
              <p:cNvSpPr txBox="1"/>
              <p:nvPr/>
            </p:nvSpPr>
            <p:spPr bwMode="auto">
              <a:xfrm>
                <a:off x="9220139"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325" name="TextBox 9324">
                <a:extLst>
                  <a:ext uri="{FF2B5EF4-FFF2-40B4-BE49-F238E27FC236}">
                    <a16:creationId xmlns:a16="http://schemas.microsoft.com/office/drawing/2014/main" id="{2C7BBA67-E7CD-3EA5-20C2-036E8FFFD3B0}"/>
                  </a:ext>
                </a:extLst>
              </p:cNvPr>
              <p:cNvSpPr txBox="1"/>
              <p:nvPr/>
            </p:nvSpPr>
            <p:spPr bwMode="auto">
              <a:xfrm>
                <a:off x="9781936"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326" name="TextBox 9325">
                <a:extLst>
                  <a:ext uri="{FF2B5EF4-FFF2-40B4-BE49-F238E27FC236}">
                    <a16:creationId xmlns:a16="http://schemas.microsoft.com/office/drawing/2014/main" id="{061A0C15-2950-1A79-9F44-9EC8309BA406}"/>
                  </a:ext>
                </a:extLst>
              </p:cNvPr>
              <p:cNvSpPr txBox="1"/>
              <p:nvPr/>
            </p:nvSpPr>
            <p:spPr bwMode="auto">
              <a:xfrm>
                <a:off x="10329696" y="44135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grpSp>
        <p:cxnSp>
          <p:nvCxnSpPr>
            <p:cNvPr id="9308" name="Straight Connector 9307">
              <a:extLst>
                <a:ext uri="{FF2B5EF4-FFF2-40B4-BE49-F238E27FC236}">
                  <a16:creationId xmlns:a16="http://schemas.microsoft.com/office/drawing/2014/main" id="{4D42A4A4-6B56-46CA-9981-B2604E135C9B}"/>
                </a:ext>
              </a:extLst>
            </p:cNvPr>
            <p:cNvCxnSpPr/>
            <p:nvPr/>
          </p:nvCxnSpPr>
          <p:spPr bwMode="auto">
            <a:xfrm>
              <a:off x="9410700" y="4480954"/>
              <a:ext cx="1130300" cy="0"/>
            </a:xfrm>
            <a:prstGeom prst="line">
              <a:avLst/>
            </a:prstGeom>
            <a:noFill/>
            <a:ln w="28575" cap="flat" cmpd="sng" algn="ctr">
              <a:solidFill>
                <a:schemeClr val="bg1"/>
              </a:solidFill>
              <a:prstDash val="solid"/>
              <a:round/>
              <a:headEnd type="none" w="med" len="med"/>
              <a:tailEnd type="none" w="med" len="med"/>
            </a:ln>
            <a:effectLst/>
          </p:spPr>
        </p:cxnSp>
        <p:grpSp>
          <p:nvGrpSpPr>
            <p:cNvPr id="9309" name="Group 9308">
              <a:extLst>
                <a:ext uri="{FF2B5EF4-FFF2-40B4-BE49-F238E27FC236}">
                  <a16:creationId xmlns:a16="http://schemas.microsoft.com/office/drawing/2014/main" id="{9BA26A76-5BED-B197-CA11-B903924F7DC3}"/>
                </a:ext>
              </a:extLst>
            </p:cNvPr>
            <p:cNvGrpSpPr/>
            <p:nvPr/>
          </p:nvGrpSpPr>
          <p:grpSpPr>
            <a:xfrm>
              <a:off x="9423110" y="4469841"/>
              <a:ext cx="1108799" cy="70894"/>
              <a:chOff x="9423110" y="4274594"/>
              <a:chExt cx="1108799" cy="142875"/>
            </a:xfrm>
          </p:grpSpPr>
          <p:cxnSp>
            <p:nvCxnSpPr>
              <p:cNvPr id="9315" name="Straight Connector 9314">
                <a:extLst>
                  <a:ext uri="{FF2B5EF4-FFF2-40B4-BE49-F238E27FC236}">
                    <a16:creationId xmlns:a16="http://schemas.microsoft.com/office/drawing/2014/main" id="{27118565-B9BF-3416-9FF8-19ED0A34CB47}"/>
                  </a:ext>
                </a:extLst>
              </p:cNvPr>
              <p:cNvCxnSpPr>
                <a:cxnSpLocks/>
              </p:cNvCxnSpPr>
              <p:nvPr/>
            </p:nvCxnSpPr>
            <p:spPr bwMode="auto">
              <a:xfrm>
                <a:off x="9423110"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A9892A70-4E4B-091D-B243-D32EF888DF1A}"/>
                  </a:ext>
                </a:extLst>
              </p:cNvPr>
              <p:cNvCxnSpPr>
                <a:cxnSpLocks/>
              </p:cNvCxnSpPr>
              <p:nvPr/>
            </p:nvCxnSpPr>
            <p:spPr bwMode="auto">
              <a:xfrm>
                <a:off x="998144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594F2827-53DE-9049-BF5D-03C0CE74E2C3}"/>
                  </a:ext>
                </a:extLst>
              </p:cNvPr>
              <p:cNvCxnSpPr>
                <a:cxnSpLocks/>
              </p:cNvCxnSpPr>
              <p:nvPr/>
            </p:nvCxnSpPr>
            <p:spPr bwMode="auto">
              <a:xfrm>
                <a:off x="10531909"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5EDECEC7-A21E-2B2A-1788-58BF154C09B0}"/>
                  </a:ext>
                </a:extLst>
              </p:cNvPr>
              <p:cNvCxnSpPr>
                <a:cxnSpLocks/>
              </p:cNvCxnSpPr>
              <p:nvPr/>
            </p:nvCxnSpPr>
            <p:spPr bwMode="auto">
              <a:xfrm>
                <a:off x="99084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AA5C0356-A35A-302D-C575-038F571F4F0C}"/>
                  </a:ext>
                </a:extLst>
              </p:cNvPr>
              <p:cNvCxnSpPr>
                <a:cxnSpLocks/>
              </p:cNvCxnSpPr>
              <p:nvPr/>
            </p:nvCxnSpPr>
            <p:spPr bwMode="auto">
              <a:xfrm>
                <a:off x="981634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C5135765-F15A-CDE7-63DA-C8FDFCDE637E}"/>
                  </a:ext>
                </a:extLst>
              </p:cNvPr>
              <p:cNvCxnSpPr>
                <a:cxnSpLocks/>
              </p:cNvCxnSpPr>
              <p:nvPr/>
            </p:nvCxnSpPr>
            <p:spPr bwMode="auto">
              <a:xfrm>
                <a:off x="96671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07CB581C-065F-84DA-F4A8-E2D5F964DCE2}"/>
                  </a:ext>
                </a:extLst>
              </p:cNvPr>
              <p:cNvCxnSpPr>
                <a:cxnSpLocks/>
              </p:cNvCxnSpPr>
              <p:nvPr/>
            </p:nvCxnSpPr>
            <p:spPr bwMode="auto">
              <a:xfrm>
                <a:off x="10216392"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D60070FD-7B3E-C481-0C62-7D82C06CDA85}"/>
                  </a:ext>
                </a:extLst>
              </p:cNvPr>
              <p:cNvCxnSpPr>
                <a:cxnSpLocks/>
              </p:cNvCxnSpPr>
              <p:nvPr/>
            </p:nvCxnSpPr>
            <p:spPr bwMode="auto">
              <a:xfrm>
                <a:off x="10352917" y="4274594"/>
                <a:ext cx="0" cy="142875"/>
              </a:xfrm>
              <a:prstGeom prst="line">
                <a:avLst/>
              </a:prstGeom>
              <a:noFill/>
              <a:ln w="28575" cap="flat" cmpd="sng" algn="ctr">
                <a:solidFill>
                  <a:schemeClr val="bg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F890AB4A-515D-9762-6A5A-4CCC4621AEC3}"/>
                  </a:ext>
                </a:extLst>
              </p:cNvPr>
              <p:cNvCxnSpPr>
                <a:cxnSpLocks/>
              </p:cNvCxnSpPr>
              <p:nvPr/>
            </p:nvCxnSpPr>
            <p:spPr bwMode="auto">
              <a:xfrm>
                <a:off x="10451342" y="4274594"/>
                <a:ext cx="0" cy="142875"/>
              </a:xfrm>
              <a:prstGeom prst="line">
                <a:avLst/>
              </a:prstGeom>
              <a:noFill/>
              <a:ln w="28575" cap="flat" cmpd="sng" algn="ctr">
                <a:solidFill>
                  <a:schemeClr val="bg1"/>
                </a:solidFill>
                <a:prstDash val="solid"/>
                <a:round/>
                <a:headEnd type="none" w="med" len="med"/>
                <a:tailEnd type="none" w="med" len="med"/>
              </a:ln>
              <a:effectLst/>
            </p:spPr>
          </p:cxnSp>
        </p:grpSp>
        <p:cxnSp>
          <p:nvCxnSpPr>
            <p:cNvPr id="9310" name="Straight Connector 9309">
              <a:extLst>
                <a:ext uri="{FF2B5EF4-FFF2-40B4-BE49-F238E27FC236}">
                  <a16:creationId xmlns:a16="http://schemas.microsoft.com/office/drawing/2014/main" id="{1AF7814A-34CA-B183-D3ED-6445F3E9396C}"/>
                </a:ext>
              </a:extLst>
            </p:cNvPr>
            <p:cNvCxnSpPr/>
            <p:nvPr/>
          </p:nvCxnSpPr>
          <p:spPr bwMode="auto">
            <a:xfrm>
              <a:off x="9988550" y="4027806"/>
              <a:ext cx="0" cy="453148"/>
            </a:xfrm>
            <a:prstGeom prst="line">
              <a:avLst/>
            </a:prstGeom>
            <a:noFill/>
            <a:ln w="28575" cap="flat" cmpd="sng" algn="ctr">
              <a:solidFill>
                <a:schemeClr val="bg1"/>
              </a:solidFill>
              <a:prstDash val="sysDash"/>
              <a:round/>
              <a:headEnd type="none" w="med" len="med"/>
              <a:tailEnd type="none" w="med" len="med"/>
            </a:ln>
            <a:effectLst/>
          </p:spPr>
        </p:cxnSp>
        <p:cxnSp>
          <p:nvCxnSpPr>
            <p:cNvPr id="9311" name="Straight Connector 9310">
              <a:extLst>
                <a:ext uri="{FF2B5EF4-FFF2-40B4-BE49-F238E27FC236}">
                  <a16:creationId xmlns:a16="http://schemas.microsoft.com/office/drawing/2014/main" id="{428DFAC7-40EF-125D-035B-3A9912F93D99}"/>
                </a:ext>
              </a:extLst>
            </p:cNvPr>
            <p:cNvCxnSpPr>
              <a:cxnSpLocks/>
            </p:cNvCxnSpPr>
            <p:nvPr/>
          </p:nvCxnSpPr>
          <p:spPr bwMode="auto">
            <a:xfrm>
              <a:off x="9691845" y="4222750"/>
              <a:ext cx="173674" cy="0"/>
            </a:xfrm>
            <a:prstGeom prst="line">
              <a:avLst/>
            </a:prstGeom>
            <a:noFill/>
            <a:ln w="28575" cap="flat" cmpd="sng" algn="ctr">
              <a:solidFill>
                <a:schemeClr val="bg1"/>
              </a:solidFill>
              <a:prstDash val="solid"/>
              <a:round/>
              <a:headEnd type="none" w="med" len="med"/>
              <a:tailEnd type="none" w="med" len="med"/>
            </a:ln>
            <a:effectLst/>
          </p:spPr>
        </p:cxnSp>
        <p:sp>
          <p:nvSpPr>
            <p:cNvPr id="9312" name="Rectangle 9311">
              <a:extLst>
                <a:ext uri="{FF2B5EF4-FFF2-40B4-BE49-F238E27FC236}">
                  <a16:creationId xmlns:a16="http://schemas.microsoft.com/office/drawing/2014/main" id="{58E4EA06-CC8C-9FE2-E2C5-C5F8EAEB7E40}"/>
                </a:ext>
              </a:extLst>
            </p:cNvPr>
            <p:cNvSpPr/>
            <p:nvPr/>
          </p:nvSpPr>
          <p:spPr bwMode="auto">
            <a:xfrm>
              <a:off x="9722182" y="4181475"/>
              <a:ext cx="74438" cy="744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13" name="Straight Connector 9312">
              <a:extLst>
                <a:ext uri="{FF2B5EF4-FFF2-40B4-BE49-F238E27FC236}">
                  <a16:creationId xmlns:a16="http://schemas.microsoft.com/office/drawing/2014/main" id="{DFC560C0-5DFB-9137-D8D6-F12077EF7E85}"/>
                </a:ext>
              </a:extLst>
            </p:cNvPr>
            <p:cNvCxnSpPr>
              <a:cxnSpLocks/>
            </p:cNvCxnSpPr>
            <p:nvPr/>
          </p:nvCxnSpPr>
          <p:spPr bwMode="auto">
            <a:xfrm>
              <a:off x="9656920" y="4362073"/>
              <a:ext cx="275274" cy="0"/>
            </a:xfrm>
            <a:prstGeom prst="line">
              <a:avLst/>
            </a:prstGeom>
            <a:noFill/>
            <a:ln w="28575" cap="flat" cmpd="sng" algn="ctr">
              <a:solidFill>
                <a:schemeClr val="bg1"/>
              </a:solidFill>
              <a:prstDash val="solid"/>
              <a:round/>
              <a:headEnd type="none" w="med" len="med"/>
              <a:tailEnd type="none" w="med" len="med"/>
            </a:ln>
            <a:effectLst/>
          </p:spPr>
        </p:cxnSp>
        <p:sp>
          <p:nvSpPr>
            <p:cNvPr id="9314" name="Rectangle 9313">
              <a:extLst>
                <a:ext uri="{FF2B5EF4-FFF2-40B4-BE49-F238E27FC236}">
                  <a16:creationId xmlns:a16="http://schemas.microsoft.com/office/drawing/2014/main" id="{92C36BAE-0D5D-7611-24C8-99FAD13DE3B3}"/>
                </a:ext>
              </a:extLst>
            </p:cNvPr>
            <p:cNvSpPr/>
            <p:nvPr/>
          </p:nvSpPr>
          <p:spPr bwMode="auto">
            <a:xfrm>
              <a:off x="9772270" y="4350145"/>
              <a:ext cx="27432"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57" name="Group 9456">
            <a:extLst>
              <a:ext uri="{FF2B5EF4-FFF2-40B4-BE49-F238E27FC236}">
                <a16:creationId xmlns:a16="http://schemas.microsoft.com/office/drawing/2014/main" id="{0B798305-D7CB-B862-8592-2C07F56FAB88}"/>
              </a:ext>
            </a:extLst>
          </p:cNvPr>
          <p:cNvGrpSpPr/>
          <p:nvPr/>
        </p:nvGrpSpPr>
        <p:grpSpPr>
          <a:xfrm>
            <a:off x="2650453" y="2109800"/>
            <a:ext cx="5585837" cy="2273067"/>
            <a:chOff x="2650453" y="2109800"/>
            <a:chExt cx="5585837" cy="2273067"/>
          </a:xfrm>
        </p:grpSpPr>
        <p:grpSp>
          <p:nvGrpSpPr>
            <p:cNvPr id="9355" name="Group 9354">
              <a:extLst>
                <a:ext uri="{FF2B5EF4-FFF2-40B4-BE49-F238E27FC236}">
                  <a16:creationId xmlns:a16="http://schemas.microsoft.com/office/drawing/2014/main" id="{DA93E765-9D44-82DF-72E8-2B328797B65F}"/>
                </a:ext>
              </a:extLst>
            </p:cNvPr>
            <p:cNvGrpSpPr/>
            <p:nvPr/>
          </p:nvGrpSpPr>
          <p:grpSpPr>
            <a:xfrm>
              <a:off x="2650453" y="2109800"/>
              <a:ext cx="86700" cy="86700"/>
              <a:chOff x="5742852" y="4136970"/>
              <a:chExt cx="86700" cy="86700"/>
            </a:xfrm>
          </p:grpSpPr>
          <p:cxnSp>
            <p:nvCxnSpPr>
              <p:cNvPr id="9356" name="Straight Connector 9355">
                <a:extLst>
                  <a:ext uri="{FF2B5EF4-FFF2-40B4-BE49-F238E27FC236}">
                    <a16:creationId xmlns:a16="http://schemas.microsoft.com/office/drawing/2014/main" id="{3FF97EFA-BAAB-6DF4-4242-57C06A94A139}"/>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831F46C1-F184-A94A-653B-54D29EB450BB}"/>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868A0943-972C-8EC1-BB33-B859E5EDB5C5}"/>
                </a:ext>
              </a:extLst>
            </p:cNvPr>
            <p:cNvGrpSpPr/>
            <p:nvPr/>
          </p:nvGrpSpPr>
          <p:grpSpPr>
            <a:xfrm>
              <a:off x="2682203" y="2228233"/>
              <a:ext cx="86700" cy="86700"/>
              <a:chOff x="5742852" y="4136970"/>
              <a:chExt cx="86700" cy="86700"/>
            </a:xfrm>
          </p:grpSpPr>
          <p:cxnSp>
            <p:nvCxnSpPr>
              <p:cNvPr id="9359" name="Straight Connector 9358">
                <a:extLst>
                  <a:ext uri="{FF2B5EF4-FFF2-40B4-BE49-F238E27FC236}">
                    <a16:creationId xmlns:a16="http://schemas.microsoft.com/office/drawing/2014/main" id="{A68C25A9-AE6D-4113-844D-A1BA8A87D3DF}"/>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DC51FA76-6B28-6CCB-2430-C6E369C9B65F}"/>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1A08CAA5-F31C-E81A-719A-F3453EF69C5F}"/>
                </a:ext>
              </a:extLst>
            </p:cNvPr>
            <p:cNvGrpSpPr/>
            <p:nvPr/>
          </p:nvGrpSpPr>
          <p:grpSpPr>
            <a:xfrm>
              <a:off x="3021977" y="2487397"/>
              <a:ext cx="86700" cy="86700"/>
              <a:chOff x="5742852" y="4136970"/>
              <a:chExt cx="86700" cy="86700"/>
            </a:xfrm>
          </p:grpSpPr>
          <p:cxnSp>
            <p:nvCxnSpPr>
              <p:cNvPr id="9362" name="Straight Connector 9361">
                <a:extLst>
                  <a:ext uri="{FF2B5EF4-FFF2-40B4-BE49-F238E27FC236}">
                    <a16:creationId xmlns:a16="http://schemas.microsoft.com/office/drawing/2014/main" id="{4F4A247C-56CD-02A3-7FDF-575AB85BA1BD}"/>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6B24BCE5-E00A-DE56-99F3-3B2D778EA9B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2DC0A1EE-D8B7-E69E-4D19-253308A59A08}"/>
                </a:ext>
              </a:extLst>
            </p:cNvPr>
            <p:cNvGrpSpPr/>
            <p:nvPr/>
          </p:nvGrpSpPr>
          <p:grpSpPr>
            <a:xfrm>
              <a:off x="3065327" y="2520067"/>
              <a:ext cx="86700" cy="86700"/>
              <a:chOff x="5742852" y="4136970"/>
              <a:chExt cx="86700" cy="86700"/>
            </a:xfrm>
          </p:grpSpPr>
          <p:cxnSp>
            <p:nvCxnSpPr>
              <p:cNvPr id="9365" name="Straight Connector 9364">
                <a:extLst>
                  <a:ext uri="{FF2B5EF4-FFF2-40B4-BE49-F238E27FC236}">
                    <a16:creationId xmlns:a16="http://schemas.microsoft.com/office/drawing/2014/main" id="{DF8EA56E-514A-A7A3-55D6-AD237723CDD5}"/>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7EE3D45F-317F-E79C-4CA3-E2B75E2CF12C}"/>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A92FD9AF-BC57-DCDD-96F8-A37DB94A54F9}"/>
                </a:ext>
              </a:extLst>
            </p:cNvPr>
            <p:cNvGrpSpPr/>
            <p:nvPr/>
          </p:nvGrpSpPr>
          <p:grpSpPr>
            <a:xfrm>
              <a:off x="3081202" y="2634814"/>
              <a:ext cx="86700" cy="86700"/>
              <a:chOff x="5742852" y="4136970"/>
              <a:chExt cx="86700" cy="86700"/>
            </a:xfrm>
          </p:grpSpPr>
          <p:cxnSp>
            <p:nvCxnSpPr>
              <p:cNvPr id="9368" name="Straight Connector 9367">
                <a:extLst>
                  <a:ext uri="{FF2B5EF4-FFF2-40B4-BE49-F238E27FC236}">
                    <a16:creationId xmlns:a16="http://schemas.microsoft.com/office/drawing/2014/main" id="{FAF7685D-F00B-5138-991B-BE998B182F61}"/>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A316093B-2A26-E530-6795-A8AA7F07B1CF}"/>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83286A78-9D40-193B-842C-C857BF23AFFE}"/>
                </a:ext>
              </a:extLst>
            </p:cNvPr>
            <p:cNvGrpSpPr/>
            <p:nvPr/>
          </p:nvGrpSpPr>
          <p:grpSpPr>
            <a:xfrm>
              <a:off x="3417752" y="2786017"/>
              <a:ext cx="86700" cy="86700"/>
              <a:chOff x="5742852" y="4136970"/>
              <a:chExt cx="86700" cy="86700"/>
            </a:xfrm>
          </p:grpSpPr>
          <p:cxnSp>
            <p:nvCxnSpPr>
              <p:cNvPr id="9371" name="Straight Connector 9370">
                <a:extLst>
                  <a:ext uri="{FF2B5EF4-FFF2-40B4-BE49-F238E27FC236}">
                    <a16:creationId xmlns:a16="http://schemas.microsoft.com/office/drawing/2014/main" id="{D4C638CC-AF20-86C3-012F-7CA286D7FEFF}"/>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92F753C6-E111-03E5-7F96-DDB8E52B09FB}"/>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3CCE5EAD-0537-619B-D3AE-076E127AAB44}"/>
                </a:ext>
              </a:extLst>
            </p:cNvPr>
            <p:cNvGrpSpPr/>
            <p:nvPr/>
          </p:nvGrpSpPr>
          <p:grpSpPr>
            <a:xfrm>
              <a:off x="3465377" y="2977606"/>
              <a:ext cx="86700" cy="86700"/>
              <a:chOff x="5742852" y="4136970"/>
              <a:chExt cx="86700" cy="86700"/>
            </a:xfrm>
          </p:grpSpPr>
          <p:cxnSp>
            <p:nvCxnSpPr>
              <p:cNvPr id="9374" name="Straight Connector 9373">
                <a:extLst>
                  <a:ext uri="{FF2B5EF4-FFF2-40B4-BE49-F238E27FC236}">
                    <a16:creationId xmlns:a16="http://schemas.microsoft.com/office/drawing/2014/main" id="{C21CA6C5-1C64-61B4-3541-15C8F8BCE848}"/>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62C0229C-C19A-74B4-320D-5545360C3362}"/>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67068E11-A318-0DCB-1F6B-E4CDB9301D36}"/>
                </a:ext>
              </a:extLst>
            </p:cNvPr>
            <p:cNvGrpSpPr/>
            <p:nvPr/>
          </p:nvGrpSpPr>
          <p:grpSpPr>
            <a:xfrm>
              <a:off x="3539905" y="3111999"/>
              <a:ext cx="86700" cy="86700"/>
              <a:chOff x="5742852" y="4136970"/>
              <a:chExt cx="86700" cy="86700"/>
            </a:xfrm>
          </p:grpSpPr>
          <p:cxnSp>
            <p:nvCxnSpPr>
              <p:cNvPr id="9377" name="Straight Connector 9376">
                <a:extLst>
                  <a:ext uri="{FF2B5EF4-FFF2-40B4-BE49-F238E27FC236}">
                    <a16:creationId xmlns:a16="http://schemas.microsoft.com/office/drawing/2014/main" id="{CAA228D2-5601-BEBA-0D81-36B73D74796F}"/>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C01225B9-7BA4-2FFB-1788-979C7328B12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5A1BD836-A001-04F0-A1DC-01335EC6C869}"/>
                </a:ext>
              </a:extLst>
            </p:cNvPr>
            <p:cNvGrpSpPr/>
            <p:nvPr/>
          </p:nvGrpSpPr>
          <p:grpSpPr>
            <a:xfrm>
              <a:off x="3709647" y="3138206"/>
              <a:ext cx="86700" cy="86700"/>
              <a:chOff x="5742852" y="4136970"/>
              <a:chExt cx="86700" cy="86700"/>
            </a:xfrm>
          </p:grpSpPr>
          <p:cxnSp>
            <p:nvCxnSpPr>
              <p:cNvPr id="9380" name="Straight Connector 9379">
                <a:extLst>
                  <a:ext uri="{FF2B5EF4-FFF2-40B4-BE49-F238E27FC236}">
                    <a16:creationId xmlns:a16="http://schemas.microsoft.com/office/drawing/2014/main" id="{34C9D25D-5758-48EB-2BF5-6FABEF6DCC1E}"/>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DC17DD67-7B61-4594-47DF-B9A2FE2B93F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2521DBE2-1278-1C27-9503-1AAB031E2961}"/>
                </a:ext>
              </a:extLst>
            </p:cNvPr>
            <p:cNvGrpSpPr/>
            <p:nvPr/>
          </p:nvGrpSpPr>
          <p:grpSpPr>
            <a:xfrm>
              <a:off x="3851865" y="3206818"/>
              <a:ext cx="86700" cy="86700"/>
              <a:chOff x="5742852" y="4136970"/>
              <a:chExt cx="86700" cy="86700"/>
            </a:xfrm>
          </p:grpSpPr>
          <p:cxnSp>
            <p:nvCxnSpPr>
              <p:cNvPr id="9383" name="Straight Connector 9382">
                <a:extLst>
                  <a:ext uri="{FF2B5EF4-FFF2-40B4-BE49-F238E27FC236}">
                    <a16:creationId xmlns:a16="http://schemas.microsoft.com/office/drawing/2014/main" id="{DD851BE5-4FC9-265B-D904-E658FE3941F7}"/>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6856F9CF-02FC-0380-7F6F-B0A15970E434}"/>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56BEBA33-5A2D-25B6-9B6C-65FFC1A5E063}"/>
                </a:ext>
              </a:extLst>
            </p:cNvPr>
            <p:cNvGrpSpPr/>
            <p:nvPr/>
          </p:nvGrpSpPr>
          <p:grpSpPr>
            <a:xfrm>
              <a:off x="4235846" y="3378302"/>
              <a:ext cx="86700" cy="86700"/>
              <a:chOff x="5742852" y="4136970"/>
              <a:chExt cx="86700" cy="86700"/>
            </a:xfrm>
          </p:grpSpPr>
          <p:cxnSp>
            <p:nvCxnSpPr>
              <p:cNvPr id="9386" name="Straight Connector 9385">
                <a:extLst>
                  <a:ext uri="{FF2B5EF4-FFF2-40B4-BE49-F238E27FC236}">
                    <a16:creationId xmlns:a16="http://schemas.microsoft.com/office/drawing/2014/main" id="{6F4C15E4-6C60-C95E-4CD5-133A5B5E6F93}"/>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8D5F4324-106E-4115-9908-F11D5AEF3BCD}"/>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44F860B4-1CCD-89F3-B3A6-8AD28EA4E767}"/>
                </a:ext>
              </a:extLst>
            </p:cNvPr>
            <p:cNvGrpSpPr/>
            <p:nvPr/>
          </p:nvGrpSpPr>
          <p:grpSpPr>
            <a:xfrm>
              <a:off x="4232671" y="3429000"/>
              <a:ext cx="86700" cy="86700"/>
              <a:chOff x="5742852" y="4136970"/>
              <a:chExt cx="86700" cy="86700"/>
            </a:xfrm>
          </p:grpSpPr>
          <p:cxnSp>
            <p:nvCxnSpPr>
              <p:cNvPr id="9389" name="Straight Connector 9388">
                <a:extLst>
                  <a:ext uri="{FF2B5EF4-FFF2-40B4-BE49-F238E27FC236}">
                    <a16:creationId xmlns:a16="http://schemas.microsoft.com/office/drawing/2014/main" id="{2FFEA9F9-88A8-B46C-AD68-F7D74BEEF9AA}"/>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427A0C28-D27F-B5D6-C5A7-DBC4BDE7F915}"/>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9474F2C1-A7C4-0103-2A04-FEC225254083}"/>
                </a:ext>
              </a:extLst>
            </p:cNvPr>
            <p:cNvGrpSpPr/>
            <p:nvPr/>
          </p:nvGrpSpPr>
          <p:grpSpPr>
            <a:xfrm>
              <a:off x="4304858" y="3490675"/>
              <a:ext cx="86700" cy="86700"/>
              <a:chOff x="5742852" y="4136970"/>
              <a:chExt cx="86700" cy="86700"/>
            </a:xfrm>
          </p:grpSpPr>
          <p:cxnSp>
            <p:nvCxnSpPr>
              <p:cNvPr id="9392" name="Straight Connector 9391">
                <a:extLst>
                  <a:ext uri="{FF2B5EF4-FFF2-40B4-BE49-F238E27FC236}">
                    <a16:creationId xmlns:a16="http://schemas.microsoft.com/office/drawing/2014/main" id="{9F2D9AF1-5527-7ACE-D1AE-755D496F53D7}"/>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B310B607-881D-2898-29DD-908505187D85}"/>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6B035FF6-AD3D-CF62-320C-6654908227C9}"/>
                </a:ext>
              </a:extLst>
            </p:cNvPr>
            <p:cNvGrpSpPr/>
            <p:nvPr/>
          </p:nvGrpSpPr>
          <p:grpSpPr>
            <a:xfrm>
              <a:off x="4601680" y="3599249"/>
              <a:ext cx="86700" cy="86700"/>
              <a:chOff x="5742852" y="4136970"/>
              <a:chExt cx="86700" cy="86700"/>
            </a:xfrm>
          </p:grpSpPr>
          <p:cxnSp>
            <p:nvCxnSpPr>
              <p:cNvPr id="9395" name="Straight Connector 9394">
                <a:extLst>
                  <a:ext uri="{FF2B5EF4-FFF2-40B4-BE49-F238E27FC236}">
                    <a16:creationId xmlns:a16="http://schemas.microsoft.com/office/drawing/2014/main" id="{1F525471-CD71-E97F-36CE-CE54A7FC1C20}"/>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CE00BBD1-3FA4-7EE2-39F5-45BFF1C4E736}"/>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9ADC78C3-F96C-07AD-0C6F-249542A9871E}"/>
                </a:ext>
              </a:extLst>
            </p:cNvPr>
            <p:cNvGrpSpPr/>
            <p:nvPr/>
          </p:nvGrpSpPr>
          <p:grpSpPr>
            <a:xfrm>
              <a:off x="4690580" y="3694283"/>
              <a:ext cx="86700" cy="86700"/>
              <a:chOff x="5742852" y="4136970"/>
              <a:chExt cx="86700" cy="86700"/>
            </a:xfrm>
          </p:grpSpPr>
          <p:cxnSp>
            <p:nvCxnSpPr>
              <p:cNvPr id="9398" name="Straight Connector 9397">
                <a:extLst>
                  <a:ext uri="{FF2B5EF4-FFF2-40B4-BE49-F238E27FC236}">
                    <a16:creationId xmlns:a16="http://schemas.microsoft.com/office/drawing/2014/main" id="{83FCB6AA-40AA-4071-E39A-BB5AC6EA67D5}"/>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EC9D22D4-EFC9-C670-F383-C468FB0FA84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1A6AAB70-DE29-C29F-9A2D-F962E6357B9B}"/>
                </a:ext>
              </a:extLst>
            </p:cNvPr>
            <p:cNvGrpSpPr/>
            <p:nvPr/>
          </p:nvGrpSpPr>
          <p:grpSpPr>
            <a:xfrm>
              <a:off x="4990962" y="3724209"/>
              <a:ext cx="86700" cy="86700"/>
              <a:chOff x="5742852" y="4136970"/>
              <a:chExt cx="86700" cy="86700"/>
            </a:xfrm>
          </p:grpSpPr>
          <p:cxnSp>
            <p:nvCxnSpPr>
              <p:cNvPr id="9401" name="Straight Connector 9400">
                <a:extLst>
                  <a:ext uri="{FF2B5EF4-FFF2-40B4-BE49-F238E27FC236}">
                    <a16:creationId xmlns:a16="http://schemas.microsoft.com/office/drawing/2014/main" id="{6F13A99F-6377-37D1-3478-D2240E274CA9}"/>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CFEF7ED0-0C18-F43B-40CC-56266D74990D}"/>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9A52AD8D-3D59-5499-2599-71E8C3943073}"/>
                </a:ext>
              </a:extLst>
            </p:cNvPr>
            <p:cNvGrpSpPr/>
            <p:nvPr/>
          </p:nvGrpSpPr>
          <p:grpSpPr>
            <a:xfrm>
              <a:off x="5008140" y="3724209"/>
              <a:ext cx="86700" cy="86700"/>
              <a:chOff x="5742852" y="4136970"/>
              <a:chExt cx="86700" cy="86700"/>
            </a:xfrm>
          </p:grpSpPr>
          <p:cxnSp>
            <p:nvCxnSpPr>
              <p:cNvPr id="9404" name="Straight Connector 9403">
                <a:extLst>
                  <a:ext uri="{FF2B5EF4-FFF2-40B4-BE49-F238E27FC236}">
                    <a16:creationId xmlns:a16="http://schemas.microsoft.com/office/drawing/2014/main" id="{510DD8EA-8BA1-011E-6FC9-302B2045A4DD}"/>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D5755155-E5BF-A3AA-1211-52530A5060B0}"/>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3B743BFD-624E-5C5F-3B93-7F8D588A1AF5}"/>
                </a:ext>
              </a:extLst>
            </p:cNvPr>
            <p:cNvGrpSpPr/>
            <p:nvPr/>
          </p:nvGrpSpPr>
          <p:grpSpPr>
            <a:xfrm>
              <a:off x="5038790" y="3724209"/>
              <a:ext cx="86700" cy="86700"/>
              <a:chOff x="5742852" y="4136970"/>
              <a:chExt cx="86700" cy="86700"/>
            </a:xfrm>
          </p:grpSpPr>
          <p:cxnSp>
            <p:nvCxnSpPr>
              <p:cNvPr id="9407" name="Straight Connector 9406">
                <a:extLst>
                  <a:ext uri="{FF2B5EF4-FFF2-40B4-BE49-F238E27FC236}">
                    <a16:creationId xmlns:a16="http://schemas.microsoft.com/office/drawing/2014/main" id="{60196993-3AAA-2361-841B-15FD5E114A98}"/>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F8C8AC78-58F0-E187-01C7-DA3D4A1B2525}"/>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39072649-AB20-C7A9-E809-7D096ABAB8A8}"/>
                </a:ext>
              </a:extLst>
            </p:cNvPr>
            <p:cNvGrpSpPr/>
            <p:nvPr/>
          </p:nvGrpSpPr>
          <p:grpSpPr>
            <a:xfrm>
              <a:off x="5170089" y="3803556"/>
              <a:ext cx="86700" cy="86700"/>
              <a:chOff x="5742852" y="4136970"/>
              <a:chExt cx="86700" cy="86700"/>
            </a:xfrm>
          </p:grpSpPr>
          <p:cxnSp>
            <p:nvCxnSpPr>
              <p:cNvPr id="9410" name="Straight Connector 9409">
                <a:extLst>
                  <a:ext uri="{FF2B5EF4-FFF2-40B4-BE49-F238E27FC236}">
                    <a16:creationId xmlns:a16="http://schemas.microsoft.com/office/drawing/2014/main" id="{C86FF1E8-BC24-4D12-9E57-D0D36A498BCB}"/>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25FF524F-58FD-DCD2-5B09-F68617C51CC0}"/>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26F6DDD9-AB5D-48E5-BDD3-C93B6E125799}"/>
                </a:ext>
              </a:extLst>
            </p:cNvPr>
            <p:cNvGrpSpPr/>
            <p:nvPr/>
          </p:nvGrpSpPr>
          <p:grpSpPr>
            <a:xfrm>
              <a:off x="5398689" y="3845528"/>
              <a:ext cx="86700" cy="86700"/>
              <a:chOff x="5742852" y="4136970"/>
              <a:chExt cx="86700" cy="86700"/>
            </a:xfrm>
          </p:grpSpPr>
          <p:cxnSp>
            <p:nvCxnSpPr>
              <p:cNvPr id="9413" name="Straight Connector 9412">
                <a:extLst>
                  <a:ext uri="{FF2B5EF4-FFF2-40B4-BE49-F238E27FC236}">
                    <a16:creationId xmlns:a16="http://schemas.microsoft.com/office/drawing/2014/main" id="{89F30CC0-539A-101B-C6DB-97CE2DDA25C6}"/>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3B449FAF-A2A8-E150-0086-7B46DF6139DE}"/>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BBB39BF7-0105-D7A3-3D33-13C86CBF39A7}"/>
                </a:ext>
              </a:extLst>
            </p:cNvPr>
            <p:cNvGrpSpPr/>
            <p:nvPr/>
          </p:nvGrpSpPr>
          <p:grpSpPr>
            <a:xfrm>
              <a:off x="5437122" y="3882102"/>
              <a:ext cx="86700" cy="86700"/>
              <a:chOff x="5742852" y="4136970"/>
              <a:chExt cx="86700" cy="86700"/>
            </a:xfrm>
          </p:grpSpPr>
          <p:cxnSp>
            <p:nvCxnSpPr>
              <p:cNvPr id="9416" name="Straight Connector 9415">
                <a:extLst>
                  <a:ext uri="{FF2B5EF4-FFF2-40B4-BE49-F238E27FC236}">
                    <a16:creationId xmlns:a16="http://schemas.microsoft.com/office/drawing/2014/main" id="{10499202-A41A-9F22-582E-4B9DF3BF4CB8}"/>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E6999672-7DF4-3B79-0D36-BFAC6AF293C3}"/>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EE7C40F5-D611-39D5-1806-92F7295F4559}"/>
                </a:ext>
              </a:extLst>
            </p:cNvPr>
            <p:cNvGrpSpPr/>
            <p:nvPr/>
          </p:nvGrpSpPr>
          <p:grpSpPr>
            <a:xfrm>
              <a:off x="5480472" y="3882102"/>
              <a:ext cx="86700" cy="86700"/>
              <a:chOff x="5742852" y="4136970"/>
              <a:chExt cx="86700" cy="86700"/>
            </a:xfrm>
          </p:grpSpPr>
          <p:cxnSp>
            <p:nvCxnSpPr>
              <p:cNvPr id="9419" name="Straight Connector 9418">
                <a:extLst>
                  <a:ext uri="{FF2B5EF4-FFF2-40B4-BE49-F238E27FC236}">
                    <a16:creationId xmlns:a16="http://schemas.microsoft.com/office/drawing/2014/main" id="{D2BD33F0-84BD-5B5B-B90A-01742CB426E9}"/>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FE91E231-3F8C-16A6-2670-FB612118B25B}"/>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C2530960-F708-AC5F-074F-B4C39FAF05E3}"/>
                </a:ext>
              </a:extLst>
            </p:cNvPr>
            <p:cNvGrpSpPr/>
            <p:nvPr/>
          </p:nvGrpSpPr>
          <p:grpSpPr>
            <a:xfrm>
              <a:off x="5780143" y="3944014"/>
              <a:ext cx="86700" cy="86700"/>
              <a:chOff x="5742852" y="4136970"/>
              <a:chExt cx="86700" cy="86700"/>
            </a:xfrm>
          </p:grpSpPr>
          <p:cxnSp>
            <p:nvCxnSpPr>
              <p:cNvPr id="9422" name="Straight Connector 9421">
                <a:extLst>
                  <a:ext uri="{FF2B5EF4-FFF2-40B4-BE49-F238E27FC236}">
                    <a16:creationId xmlns:a16="http://schemas.microsoft.com/office/drawing/2014/main" id="{A63B5D77-E99F-F8ED-8F32-B57366AEEE72}"/>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E28B9599-A899-C4BE-4FEF-9CE2978D72BA}"/>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A1F15A7A-D817-62A8-14EC-0FF18F30E8A0}"/>
                </a:ext>
              </a:extLst>
            </p:cNvPr>
            <p:cNvGrpSpPr/>
            <p:nvPr/>
          </p:nvGrpSpPr>
          <p:grpSpPr>
            <a:xfrm>
              <a:off x="5821418" y="3984456"/>
              <a:ext cx="86700" cy="86700"/>
              <a:chOff x="5742852" y="4136970"/>
              <a:chExt cx="86700" cy="86700"/>
            </a:xfrm>
          </p:grpSpPr>
          <p:cxnSp>
            <p:nvCxnSpPr>
              <p:cNvPr id="9425" name="Straight Connector 9424">
                <a:extLst>
                  <a:ext uri="{FF2B5EF4-FFF2-40B4-BE49-F238E27FC236}">
                    <a16:creationId xmlns:a16="http://schemas.microsoft.com/office/drawing/2014/main" id="{F2AA7712-58AF-B254-D768-F0B7E0CD5A10}"/>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0673E951-1E3D-803A-2047-C4FBDA61EC6D}"/>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B06E474D-0BFC-1F1F-85B2-6E11D46A5835}"/>
                </a:ext>
              </a:extLst>
            </p:cNvPr>
            <p:cNvGrpSpPr/>
            <p:nvPr/>
          </p:nvGrpSpPr>
          <p:grpSpPr>
            <a:xfrm>
              <a:off x="5869074" y="4000064"/>
              <a:ext cx="86700" cy="86700"/>
              <a:chOff x="5742852" y="4136970"/>
              <a:chExt cx="86700" cy="86700"/>
            </a:xfrm>
          </p:grpSpPr>
          <p:cxnSp>
            <p:nvCxnSpPr>
              <p:cNvPr id="9428" name="Straight Connector 9427">
                <a:extLst>
                  <a:ext uri="{FF2B5EF4-FFF2-40B4-BE49-F238E27FC236}">
                    <a16:creationId xmlns:a16="http://schemas.microsoft.com/office/drawing/2014/main" id="{0D833CCF-41A6-E319-E182-C0668F4BAFE7}"/>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7CA3DCDB-0D9A-92EC-96EA-4B3EB276F67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57832158-7039-90F0-2493-4F0F4914301C}"/>
                </a:ext>
              </a:extLst>
            </p:cNvPr>
            <p:cNvGrpSpPr/>
            <p:nvPr/>
          </p:nvGrpSpPr>
          <p:grpSpPr>
            <a:xfrm>
              <a:off x="5968793" y="4037331"/>
              <a:ext cx="86700" cy="86700"/>
              <a:chOff x="5742852" y="4136970"/>
              <a:chExt cx="86700" cy="86700"/>
            </a:xfrm>
          </p:grpSpPr>
          <p:cxnSp>
            <p:nvCxnSpPr>
              <p:cNvPr id="9431" name="Straight Connector 9430">
                <a:extLst>
                  <a:ext uri="{FF2B5EF4-FFF2-40B4-BE49-F238E27FC236}">
                    <a16:creationId xmlns:a16="http://schemas.microsoft.com/office/drawing/2014/main" id="{6C8CD87F-7239-4F52-0E5A-AD355264B0BD}"/>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A9FAC8B6-F9E9-D19B-D428-B5643CE7CFC2}"/>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4B985099-092B-098E-87D4-6587CCA076E5}"/>
                </a:ext>
              </a:extLst>
            </p:cNvPr>
            <p:cNvGrpSpPr/>
            <p:nvPr/>
          </p:nvGrpSpPr>
          <p:grpSpPr>
            <a:xfrm>
              <a:off x="6009300" y="4037331"/>
              <a:ext cx="86700" cy="86700"/>
              <a:chOff x="5742852" y="4136970"/>
              <a:chExt cx="86700" cy="86700"/>
            </a:xfrm>
          </p:grpSpPr>
          <p:cxnSp>
            <p:nvCxnSpPr>
              <p:cNvPr id="9434" name="Straight Connector 9433">
                <a:extLst>
                  <a:ext uri="{FF2B5EF4-FFF2-40B4-BE49-F238E27FC236}">
                    <a16:creationId xmlns:a16="http://schemas.microsoft.com/office/drawing/2014/main" id="{C7B5941A-9F9B-315A-2A62-FCF63E502E1B}"/>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903052B9-89BA-10D8-DCF5-2F9737B6C0EF}"/>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DB03C627-8EDA-CDD4-1209-3F9FEA09EBE7}"/>
                </a:ext>
              </a:extLst>
            </p:cNvPr>
            <p:cNvGrpSpPr/>
            <p:nvPr/>
          </p:nvGrpSpPr>
          <p:grpSpPr>
            <a:xfrm>
              <a:off x="6245087" y="4078445"/>
              <a:ext cx="86700" cy="86700"/>
              <a:chOff x="5742852" y="4136970"/>
              <a:chExt cx="86700" cy="86700"/>
            </a:xfrm>
          </p:grpSpPr>
          <p:cxnSp>
            <p:nvCxnSpPr>
              <p:cNvPr id="9437" name="Straight Connector 9436">
                <a:extLst>
                  <a:ext uri="{FF2B5EF4-FFF2-40B4-BE49-F238E27FC236}">
                    <a16:creationId xmlns:a16="http://schemas.microsoft.com/office/drawing/2014/main" id="{32DDE4CD-6E8F-6E59-8B30-43C938FF2C9E}"/>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9B87FE10-8838-F8A8-AFD9-40A9B3F1FA58}"/>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15EF0FC5-281D-659A-FD1A-CE17B02C3CFA}"/>
                </a:ext>
              </a:extLst>
            </p:cNvPr>
            <p:cNvGrpSpPr/>
            <p:nvPr/>
          </p:nvGrpSpPr>
          <p:grpSpPr>
            <a:xfrm>
              <a:off x="6340147" y="4078445"/>
              <a:ext cx="86700" cy="86700"/>
              <a:chOff x="5742852" y="4136970"/>
              <a:chExt cx="86700" cy="86700"/>
            </a:xfrm>
          </p:grpSpPr>
          <p:cxnSp>
            <p:nvCxnSpPr>
              <p:cNvPr id="9440" name="Straight Connector 9439">
                <a:extLst>
                  <a:ext uri="{FF2B5EF4-FFF2-40B4-BE49-F238E27FC236}">
                    <a16:creationId xmlns:a16="http://schemas.microsoft.com/office/drawing/2014/main" id="{672CD86E-CD68-9299-5948-ECC79F68D3FF}"/>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255EA9DD-BF99-6D3B-458C-ECB9F00799D7}"/>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D0E22770-7E27-59A5-C4E2-2B547153F586}"/>
                </a:ext>
              </a:extLst>
            </p:cNvPr>
            <p:cNvGrpSpPr/>
            <p:nvPr/>
          </p:nvGrpSpPr>
          <p:grpSpPr>
            <a:xfrm>
              <a:off x="6383497" y="4078445"/>
              <a:ext cx="86700" cy="86700"/>
              <a:chOff x="5742852" y="4136970"/>
              <a:chExt cx="86700" cy="86700"/>
            </a:xfrm>
          </p:grpSpPr>
          <p:cxnSp>
            <p:nvCxnSpPr>
              <p:cNvPr id="9443" name="Straight Connector 9442">
                <a:extLst>
                  <a:ext uri="{FF2B5EF4-FFF2-40B4-BE49-F238E27FC236}">
                    <a16:creationId xmlns:a16="http://schemas.microsoft.com/office/drawing/2014/main" id="{00908236-D481-A70A-BD0C-48F338FBE4A5}"/>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C67B686E-F991-DD36-4EDF-38159E15342A}"/>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39B16861-6AC2-A902-4568-0814ED8BBC0C}"/>
                </a:ext>
              </a:extLst>
            </p:cNvPr>
            <p:cNvGrpSpPr/>
            <p:nvPr/>
          </p:nvGrpSpPr>
          <p:grpSpPr>
            <a:xfrm>
              <a:off x="6409690" y="4078445"/>
              <a:ext cx="86700" cy="86700"/>
              <a:chOff x="5742852" y="4136970"/>
              <a:chExt cx="86700" cy="86700"/>
            </a:xfrm>
          </p:grpSpPr>
          <p:cxnSp>
            <p:nvCxnSpPr>
              <p:cNvPr id="9446" name="Straight Connector 9445">
                <a:extLst>
                  <a:ext uri="{FF2B5EF4-FFF2-40B4-BE49-F238E27FC236}">
                    <a16:creationId xmlns:a16="http://schemas.microsoft.com/office/drawing/2014/main" id="{F0DFCED3-609E-F8B2-3C38-8722D78832FD}"/>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5FE0DD03-EB5C-1E06-22A1-7CF348E68FD8}"/>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D2A1F766-4207-D9B0-8092-C45ECBEAE4ED}"/>
                </a:ext>
              </a:extLst>
            </p:cNvPr>
            <p:cNvGrpSpPr/>
            <p:nvPr/>
          </p:nvGrpSpPr>
          <p:grpSpPr>
            <a:xfrm>
              <a:off x="7447915" y="4296167"/>
              <a:ext cx="86700" cy="86700"/>
              <a:chOff x="5742852" y="4136970"/>
              <a:chExt cx="86700" cy="86700"/>
            </a:xfrm>
          </p:grpSpPr>
          <p:cxnSp>
            <p:nvCxnSpPr>
              <p:cNvPr id="9449" name="Straight Connector 9448">
                <a:extLst>
                  <a:ext uri="{FF2B5EF4-FFF2-40B4-BE49-F238E27FC236}">
                    <a16:creationId xmlns:a16="http://schemas.microsoft.com/office/drawing/2014/main" id="{2085738C-77E9-1022-210B-C05E1E82DA25}"/>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3924240E-FF54-DB29-2075-407BF54307CE}"/>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AC898F10-8925-A44B-A0A4-E27CADD40EFE}"/>
                </a:ext>
              </a:extLst>
            </p:cNvPr>
            <p:cNvGrpSpPr/>
            <p:nvPr/>
          </p:nvGrpSpPr>
          <p:grpSpPr>
            <a:xfrm>
              <a:off x="8016240" y="4296167"/>
              <a:ext cx="86700" cy="86700"/>
              <a:chOff x="5742852" y="4136970"/>
              <a:chExt cx="86700" cy="86700"/>
            </a:xfrm>
          </p:grpSpPr>
          <p:cxnSp>
            <p:nvCxnSpPr>
              <p:cNvPr id="9452" name="Straight Connector 9451">
                <a:extLst>
                  <a:ext uri="{FF2B5EF4-FFF2-40B4-BE49-F238E27FC236}">
                    <a16:creationId xmlns:a16="http://schemas.microsoft.com/office/drawing/2014/main" id="{D68E5BB3-EDFF-FF5A-E69E-CF2D76AD57B7}"/>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A19B405B-7001-1241-A198-934CB4CF4D8A}"/>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EBCB5E47-8D8A-D130-A3DD-CC94AD4F7B09}"/>
                </a:ext>
              </a:extLst>
            </p:cNvPr>
            <p:cNvGrpSpPr/>
            <p:nvPr/>
          </p:nvGrpSpPr>
          <p:grpSpPr>
            <a:xfrm>
              <a:off x="8149590" y="4296167"/>
              <a:ext cx="86700" cy="86700"/>
              <a:chOff x="5742852" y="4136970"/>
              <a:chExt cx="86700" cy="86700"/>
            </a:xfrm>
          </p:grpSpPr>
          <p:cxnSp>
            <p:nvCxnSpPr>
              <p:cNvPr id="9455" name="Straight Connector 9454">
                <a:extLst>
                  <a:ext uri="{FF2B5EF4-FFF2-40B4-BE49-F238E27FC236}">
                    <a16:creationId xmlns:a16="http://schemas.microsoft.com/office/drawing/2014/main" id="{D839292E-62A7-A2B1-BEAF-89CF205E1B00}"/>
                  </a:ext>
                </a:extLst>
              </p:cNvPr>
              <p:cNvCxnSpPr>
                <a:cxnSpLocks/>
              </p:cNvCxnSpPr>
              <p:nvPr/>
            </p:nvCxnSpPr>
            <p:spPr bwMode="auto">
              <a:xfrm rot="16200000">
                <a:off x="5786202" y="4136971"/>
                <a:ext cx="0" cy="86700"/>
              </a:xfrm>
              <a:prstGeom prst="line">
                <a:avLst/>
              </a:prstGeom>
              <a:noFill/>
              <a:ln w="28575" cap="flat" cmpd="sng" algn="ctr">
                <a:solidFill>
                  <a:schemeClr val="accent1"/>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AD888BFA-B40B-411F-E10E-372EC36F6035}"/>
                  </a:ext>
                </a:extLst>
              </p:cNvPr>
              <p:cNvCxnSpPr>
                <a:cxnSpLocks/>
              </p:cNvCxnSpPr>
              <p:nvPr/>
            </p:nvCxnSpPr>
            <p:spPr bwMode="auto">
              <a:xfrm rot="10800000">
                <a:off x="5786203" y="4136970"/>
                <a:ext cx="0" cy="8670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513" name="Group 9512">
            <a:extLst>
              <a:ext uri="{FF2B5EF4-FFF2-40B4-BE49-F238E27FC236}">
                <a16:creationId xmlns:a16="http://schemas.microsoft.com/office/drawing/2014/main" id="{2020C69D-BA78-A457-A723-29E7DDAFD56E}"/>
              </a:ext>
            </a:extLst>
          </p:cNvPr>
          <p:cNvGrpSpPr/>
          <p:nvPr/>
        </p:nvGrpSpPr>
        <p:grpSpPr>
          <a:xfrm>
            <a:off x="3021977" y="2778405"/>
            <a:ext cx="4607888" cy="1757841"/>
            <a:chOff x="3021977" y="2778405"/>
            <a:chExt cx="4607888" cy="1757841"/>
          </a:xfrm>
        </p:grpSpPr>
        <p:grpSp>
          <p:nvGrpSpPr>
            <p:cNvPr id="9348" name="Group 9347">
              <a:extLst>
                <a:ext uri="{FF2B5EF4-FFF2-40B4-BE49-F238E27FC236}">
                  <a16:creationId xmlns:a16="http://schemas.microsoft.com/office/drawing/2014/main" id="{E307D853-FC3D-1CE5-86EA-097120A3B992}"/>
                </a:ext>
              </a:extLst>
            </p:cNvPr>
            <p:cNvGrpSpPr/>
            <p:nvPr/>
          </p:nvGrpSpPr>
          <p:grpSpPr>
            <a:xfrm>
              <a:off x="3021977" y="2778405"/>
              <a:ext cx="86700" cy="86700"/>
              <a:chOff x="5742852" y="4136970"/>
              <a:chExt cx="86700" cy="86700"/>
            </a:xfrm>
          </p:grpSpPr>
          <p:cxnSp>
            <p:nvCxnSpPr>
              <p:cNvPr id="9349" name="Straight Connector 9348">
                <a:extLst>
                  <a:ext uri="{FF2B5EF4-FFF2-40B4-BE49-F238E27FC236}">
                    <a16:creationId xmlns:a16="http://schemas.microsoft.com/office/drawing/2014/main" id="{BC204789-784A-5921-626F-7D622BD30EB0}"/>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9AFFB315-0256-6BFA-B0F5-83FA39650436}"/>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6A218A55-1A17-AF98-C02D-9D4C6A910E83}"/>
                </a:ext>
              </a:extLst>
            </p:cNvPr>
            <p:cNvGrpSpPr/>
            <p:nvPr/>
          </p:nvGrpSpPr>
          <p:grpSpPr>
            <a:xfrm>
              <a:off x="3065327" y="2859421"/>
              <a:ext cx="86700" cy="86700"/>
              <a:chOff x="5742852" y="4136970"/>
              <a:chExt cx="86700" cy="86700"/>
            </a:xfrm>
          </p:grpSpPr>
          <p:cxnSp>
            <p:nvCxnSpPr>
              <p:cNvPr id="9459" name="Straight Connector 9458">
                <a:extLst>
                  <a:ext uri="{FF2B5EF4-FFF2-40B4-BE49-F238E27FC236}">
                    <a16:creationId xmlns:a16="http://schemas.microsoft.com/office/drawing/2014/main" id="{FAE1C04E-1DA6-0DB4-875C-9035188CD94D}"/>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75B47813-626F-6AD1-9707-D5B3196224B4}"/>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5F4010C6-3407-1775-8F44-C03C5FF78F05}"/>
                </a:ext>
              </a:extLst>
            </p:cNvPr>
            <p:cNvGrpSpPr/>
            <p:nvPr/>
          </p:nvGrpSpPr>
          <p:grpSpPr>
            <a:xfrm>
              <a:off x="3070424" y="2958622"/>
              <a:ext cx="86700" cy="86700"/>
              <a:chOff x="5742852" y="4136970"/>
              <a:chExt cx="86700" cy="86700"/>
            </a:xfrm>
          </p:grpSpPr>
          <p:cxnSp>
            <p:nvCxnSpPr>
              <p:cNvPr id="9462" name="Straight Connector 9461">
                <a:extLst>
                  <a:ext uri="{FF2B5EF4-FFF2-40B4-BE49-F238E27FC236}">
                    <a16:creationId xmlns:a16="http://schemas.microsoft.com/office/drawing/2014/main" id="{37B89DCE-4B07-A628-A91B-BF9C9ACBE15D}"/>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CE330EE8-139F-4D94-CD0E-FD781BA4E72F}"/>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9CFA23BB-D452-292B-A9CD-1939BEDEA20C}"/>
                </a:ext>
              </a:extLst>
            </p:cNvPr>
            <p:cNvGrpSpPr/>
            <p:nvPr/>
          </p:nvGrpSpPr>
          <p:grpSpPr>
            <a:xfrm>
              <a:off x="3092205" y="3042845"/>
              <a:ext cx="86700" cy="86700"/>
              <a:chOff x="5742852" y="4136970"/>
              <a:chExt cx="86700" cy="86700"/>
            </a:xfrm>
          </p:grpSpPr>
          <p:cxnSp>
            <p:nvCxnSpPr>
              <p:cNvPr id="9465" name="Straight Connector 9464">
                <a:extLst>
                  <a:ext uri="{FF2B5EF4-FFF2-40B4-BE49-F238E27FC236}">
                    <a16:creationId xmlns:a16="http://schemas.microsoft.com/office/drawing/2014/main" id="{C91B130B-EA15-994F-2689-1F079BEA57F9}"/>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1E72BD80-9528-B64C-4D75-59F18DE00B80}"/>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7" name="Group 9466">
              <a:extLst>
                <a:ext uri="{FF2B5EF4-FFF2-40B4-BE49-F238E27FC236}">
                  <a16:creationId xmlns:a16="http://schemas.microsoft.com/office/drawing/2014/main" id="{613D2BE2-0892-556D-7436-F854413DA255}"/>
                </a:ext>
              </a:extLst>
            </p:cNvPr>
            <p:cNvGrpSpPr/>
            <p:nvPr/>
          </p:nvGrpSpPr>
          <p:grpSpPr>
            <a:xfrm>
              <a:off x="3437022" y="3259172"/>
              <a:ext cx="86700" cy="86700"/>
              <a:chOff x="5742852" y="4136970"/>
              <a:chExt cx="86700" cy="86700"/>
            </a:xfrm>
          </p:grpSpPr>
          <p:cxnSp>
            <p:nvCxnSpPr>
              <p:cNvPr id="9468" name="Straight Connector 9467">
                <a:extLst>
                  <a:ext uri="{FF2B5EF4-FFF2-40B4-BE49-F238E27FC236}">
                    <a16:creationId xmlns:a16="http://schemas.microsoft.com/office/drawing/2014/main" id="{C6AF7C62-C73D-BB65-8932-76F40BF67EB6}"/>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1A54A84D-4A57-A0FF-4795-2AF546A89156}"/>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41E316B8-0857-54A8-1949-E1D1004A904A}"/>
                </a:ext>
              </a:extLst>
            </p:cNvPr>
            <p:cNvGrpSpPr/>
            <p:nvPr/>
          </p:nvGrpSpPr>
          <p:grpSpPr>
            <a:xfrm>
              <a:off x="3459058" y="3311527"/>
              <a:ext cx="86700" cy="86700"/>
              <a:chOff x="5742852" y="4136970"/>
              <a:chExt cx="86700" cy="86700"/>
            </a:xfrm>
          </p:grpSpPr>
          <p:cxnSp>
            <p:nvCxnSpPr>
              <p:cNvPr id="9471" name="Straight Connector 9470">
                <a:extLst>
                  <a:ext uri="{FF2B5EF4-FFF2-40B4-BE49-F238E27FC236}">
                    <a16:creationId xmlns:a16="http://schemas.microsoft.com/office/drawing/2014/main" id="{0E697702-A748-EE01-B3D3-174685C1DA05}"/>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E796D01F-BFEB-51C3-941E-35608AA4D643}"/>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38308EC9-A9A1-F928-918A-1C772B5F6332}"/>
                </a:ext>
              </a:extLst>
            </p:cNvPr>
            <p:cNvGrpSpPr/>
            <p:nvPr/>
          </p:nvGrpSpPr>
          <p:grpSpPr>
            <a:xfrm>
              <a:off x="3480372" y="3520435"/>
              <a:ext cx="86700" cy="86700"/>
              <a:chOff x="5742852" y="4136970"/>
              <a:chExt cx="86700" cy="86700"/>
            </a:xfrm>
          </p:grpSpPr>
          <p:cxnSp>
            <p:nvCxnSpPr>
              <p:cNvPr id="9474" name="Straight Connector 9473">
                <a:extLst>
                  <a:ext uri="{FF2B5EF4-FFF2-40B4-BE49-F238E27FC236}">
                    <a16:creationId xmlns:a16="http://schemas.microsoft.com/office/drawing/2014/main" id="{3CECF8F0-0CAE-0779-7E8E-8005903E64EE}"/>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DFCEB803-3F0F-AB0E-9FFC-453397962C0D}"/>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6" name="Group 9475">
              <a:extLst>
                <a:ext uri="{FF2B5EF4-FFF2-40B4-BE49-F238E27FC236}">
                  <a16:creationId xmlns:a16="http://schemas.microsoft.com/office/drawing/2014/main" id="{5E5741CC-F4B3-71C3-39CC-3AA636601779}"/>
                </a:ext>
              </a:extLst>
            </p:cNvPr>
            <p:cNvGrpSpPr/>
            <p:nvPr/>
          </p:nvGrpSpPr>
          <p:grpSpPr>
            <a:xfrm>
              <a:off x="3855040" y="3775643"/>
              <a:ext cx="86700" cy="86700"/>
              <a:chOff x="5742852" y="4136970"/>
              <a:chExt cx="86700" cy="86700"/>
            </a:xfrm>
          </p:grpSpPr>
          <p:cxnSp>
            <p:nvCxnSpPr>
              <p:cNvPr id="9477" name="Straight Connector 9476">
                <a:extLst>
                  <a:ext uri="{FF2B5EF4-FFF2-40B4-BE49-F238E27FC236}">
                    <a16:creationId xmlns:a16="http://schemas.microsoft.com/office/drawing/2014/main" id="{FFE14354-2D1F-87B0-4816-BE9CECE43009}"/>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88A9025D-D760-7973-2E7A-333DB0189E5D}"/>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9" name="Group 9478">
              <a:extLst>
                <a:ext uri="{FF2B5EF4-FFF2-40B4-BE49-F238E27FC236}">
                  <a16:creationId xmlns:a16="http://schemas.microsoft.com/office/drawing/2014/main" id="{FE17C9AC-00BC-D07B-D122-BFB328DF2546}"/>
                </a:ext>
              </a:extLst>
            </p:cNvPr>
            <p:cNvGrpSpPr/>
            <p:nvPr/>
          </p:nvGrpSpPr>
          <p:grpSpPr>
            <a:xfrm>
              <a:off x="4261508" y="3939002"/>
              <a:ext cx="86700" cy="86700"/>
              <a:chOff x="5742852" y="4136970"/>
              <a:chExt cx="86700" cy="86700"/>
            </a:xfrm>
          </p:grpSpPr>
          <p:cxnSp>
            <p:nvCxnSpPr>
              <p:cNvPr id="9480" name="Straight Connector 9479">
                <a:extLst>
                  <a:ext uri="{FF2B5EF4-FFF2-40B4-BE49-F238E27FC236}">
                    <a16:creationId xmlns:a16="http://schemas.microsoft.com/office/drawing/2014/main" id="{4BA5619E-4552-1A68-6376-A7BC9E7AC054}"/>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42C786CF-E018-C4F8-230F-9507B8347AE3}"/>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2" name="Group 9481">
              <a:extLst>
                <a:ext uri="{FF2B5EF4-FFF2-40B4-BE49-F238E27FC236}">
                  <a16:creationId xmlns:a16="http://schemas.microsoft.com/office/drawing/2014/main" id="{10A920C6-ABBF-AED8-37C2-ABFA2BF4FF43}"/>
                </a:ext>
              </a:extLst>
            </p:cNvPr>
            <p:cNvGrpSpPr/>
            <p:nvPr/>
          </p:nvGrpSpPr>
          <p:grpSpPr>
            <a:xfrm>
              <a:off x="4644474" y="4068920"/>
              <a:ext cx="86700" cy="86700"/>
              <a:chOff x="5742852" y="4136970"/>
              <a:chExt cx="86700" cy="86700"/>
            </a:xfrm>
          </p:grpSpPr>
          <p:cxnSp>
            <p:nvCxnSpPr>
              <p:cNvPr id="9483" name="Straight Connector 9482">
                <a:extLst>
                  <a:ext uri="{FF2B5EF4-FFF2-40B4-BE49-F238E27FC236}">
                    <a16:creationId xmlns:a16="http://schemas.microsoft.com/office/drawing/2014/main" id="{8279F048-9FF3-D50C-5EC2-8E45F5043D43}"/>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6228984E-6B0E-FABC-94B8-D50A23FB1A39}"/>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83F2C963-9432-8745-CB09-593C0700EE59}"/>
                </a:ext>
              </a:extLst>
            </p:cNvPr>
            <p:cNvGrpSpPr/>
            <p:nvPr/>
          </p:nvGrpSpPr>
          <p:grpSpPr>
            <a:xfrm>
              <a:off x="4744263" y="4122363"/>
              <a:ext cx="86700" cy="86700"/>
              <a:chOff x="5742852" y="4136970"/>
              <a:chExt cx="86700" cy="86700"/>
            </a:xfrm>
          </p:grpSpPr>
          <p:cxnSp>
            <p:nvCxnSpPr>
              <p:cNvPr id="9486" name="Straight Connector 9485">
                <a:extLst>
                  <a:ext uri="{FF2B5EF4-FFF2-40B4-BE49-F238E27FC236}">
                    <a16:creationId xmlns:a16="http://schemas.microsoft.com/office/drawing/2014/main" id="{4AE7E184-A956-925C-061E-0FFED18E4495}"/>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0898207B-2CB8-CF42-7E3D-2F9A87C929A9}"/>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8" name="Group 9487">
              <a:extLst>
                <a:ext uri="{FF2B5EF4-FFF2-40B4-BE49-F238E27FC236}">
                  <a16:creationId xmlns:a16="http://schemas.microsoft.com/office/drawing/2014/main" id="{E39CEE8D-4D62-7056-B415-1FA96B60CEA4}"/>
                </a:ext>
              </a:extLst>
            </p:cNvPr>
            <p:cNvGrpSpPr/>
            <p:nvPr/>
          </p:nvGrpSpPr>
          <p:grpSpPr>
            <a:xfrm>
              <a:off x="4919012" y="4124724"/>
              <a:ext cx="86700" cy="86700"/>
              <a:chOff x="5742852" y="4136970"/>
              <a:chExt cx="86700" cy="86700"/>
            </a:xfrm>
          </p:grpSpPr>
          <p:cxnSp>
            <p:nvCxnSpPr>
              <p:cNvPr id="9489" name="Straight Connector 9488">
                <a:extLst>
                  <a:ext uri="{FF2B5EF4-FFF2-40B4-BE49-F238E27FC236}">
                    <a16:creationId xmlns:a16="http://schemas.microsoft.com/office/drawing/2014/main" id="{7E451A3D-3D65-3E5E-DB61-9A0D4654717C}"/>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D71AE115-1374-45E3-629C-8AFD5C5995F2}"/>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1" name="Group 9490">
              <a:extLst>
                <a:ext uri="{FF2B5EF4-FFF2-40B4-BE49-F238E27FC236}">
                  <a16:creationId xmlns:a16="http://schemas.microsoft.com/office/drawing/2014/main" id="{B47E64D0-1DFC-2981-3716-A97CDDFEA876}"/>
                </a:ext>
              </a:extLst>
            </p:cNvPr>
            <p:cNvGrpSpPr/>
            <p:nvPr/>
          </p:nvGrpSpPr>
          <p:grpSpPr>
            <a:xfrm>
              <a:off x="5051490" y="4186838"/>
              <a:ext cx="86700" cy="86700"/>
              <a:chOff x="5742852" y="4136970"/>
              <a:chExt cx="86700" cy="86700"/>
            </a:xfrm>
          </p:grpSpPr>
          <p:cxnSp>
            <p:nvCxnSpPr>
              <p:cNvPr id="9492" name="Straight Connector 9491">
                <a:extLst>
                  <a:ext uri="{FF2B5EF4-FFF2-40B4-BE49-F238E27FC236}">
                    <a16:creationId xmlns:a16="http://schemas.microsoft.com/office/drawing/2014/main" id="{4A67037B-893A-E06C-7CD7-7F6BD316DA31}"/>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4F4052E2-7787-22D4-C2A6-0FDE69E4471D}"/>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4" name="Group 9493">
              <a:extLst>
                <a:ext uri="{FF2B5EF4-FFF2-40B4-BE49-F238E27FC236}">
                  <a16:creationId xmlns:a16="http://schemas.microsoft.com/office/drawing/2014/main" id="{396E05EC-4B87-90B8-0DE8-40B49233656F}"/>
                </a:ext>
              </a:extLst>
            </p:cNvPr>
            <p:cNvGrpSpPr/>
            <p:nvPr/>
          </p:nvGrpSpPr>
          <p:grpSpPr>
            <a:xfrm>
              <a:off x="5811893" y="4393496"/>
              <a:ext cx="86700" cy="86700"/>
              <a:chOff x="5742852" y="4136970"/>
              <a:chExt cx="86700" cy="86700"/>
            </a:xfrm>
          </p:grpSpPr>
          <p:cxnSp>
            <p:nvCxnSpPr>
              <p:cNvPr id="9495" name="Straight Connector 9494">
                <a:extLst>
                  <a:ext uri="{FF2B5EF4-FFF2-40B4-BE49-F238E27FC236}">
                    <a16:creationId xmlns:a16="http://schemas.microsoft.com/office/drawing/2014/main" id="{E16B7E4B-2699-716B-C60A-61F04DE3747B}"/>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6B6F0B73-C35C-308A-B065-007CC5091B7B}"/>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7" name="Group 9496">
              <a:extLst>
                <a:ext uri="{FF2B5EF4-FFF2-40B4-BE49-F238E27FC236}">
                  <a16:creationId xmlns:a16="http://schemas.microsoft.com/office/drawing/2014/main" id="{9EE74885-FB2E-6DC0-92F3-E9783951C7C6}"/>
                </a:ext>
              </a:extLst>
            </p:cNvPr>
            <p:cNvGrpSpPr/>
            <p:nvPr/>
          </p:nvGrpSpPr>
          <p:grpSpPr>
            <a:xfrm>
              <a:off x="5884918" y="4415721"/>
              <a:ext cx="86700" cy="86700"/>
              <a:chOff x="5742852" y="4136970"/>
              <a:chExt cx="86700" cy="86700"/>
            </a:xfrm>
          </p:grpSpPr>
          <p:cxnSp>
            <p:nvCxnSpPr>
              <p:cNvPr id="9498" name="Straight Connector 9497">
                <a:extLst>
                  <a:ext uri="{FF2B5EF4-FFF2-40B4-BE49-F238E27FC236}">
                    <a16:creationId xmlns:a16="http://schemas.microsoft.com/office/drawing/2014/main" id="{F00F05FC-F191-4D91-A3DA-AFCA85397514}"/>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499" name="Straight Connector 9498">
                <a:extLst>
                  <a:ext uri="{FF2B5EF4-FFF2-40B4-BE49-F238E27FC236}">
                    <a16:creationId xmlns:a16="http://schemas.microsoft.com/office/drawing/2014/main" id="{4BDD4A89-15DA-74F5-2B15-498EDA47CF3D}"/>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0" name="Group 9499">
              <a:extLst>
                <a:ext uri="{FF2B5EF4-FFF2-40B4-BE49-F238E27FC236}">
                  <a16:creationId xmlns:a16="http://schemas.microsoft.com/office/drawing/2014/main" id="{B956BE0C-BC2B-91C0-9A69-D6CF6F44B322}"/>
                </a:ext>
              </a:extLst>
            </p:cNvPr>
            <p:cNvGrpSpPr/>
            <p:nvPr/>
          </p:nvGrpSpPr>
          <p:grpSpPr>
            <a:xfrm>
              <a:off x="6345790" y="4449546"/>
              <a:ext cx="86700" cy="86700"/>
              <a:chOff x="5742852" y="4136970"/>
              <a:chExt cx="86700" cy="86700"/>
            </a:xfrm>
          </p:grpSpPr>
          <p:cxnSp>
            <p:nvCxnSpPr>
              <p:cNvPr id="9501" name="Straight Connector 9500">
                <a:extLst>
                  <a:ext uri="{FF2B5EF4-FFF2-40B4-BE49-F238E27FC236}">
                    <a16:creationId xmlns:a16="http://schemas.microsoft.com/office/drawing/2014/main" id="{C53E5D13-1F85-B7D6-CFE4-7A7B17F6C6FA}"/>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510000C8-E622-006E-024D-0A9CEB749E6F}"/>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3" name="Group 9502">
              <a:extLst>
                <a:ext uri="{FF2B5EF4-FFF2-40B4-BE49-F238E27FC236}">
                  <a16:creationId xmlns:a16="http://schemas.microsoft.com/office/drawing/2014/main" id="{2EF80D29-ABB6-8F08-CF85-634A507F7B92}"/>
                </a:ext>
              </a:extLst>
            </p:cNvPr>
            <p:cNvGrpSpPr/>
            <p:nvPr/>
          </p:nvGrpSpPr>
          <p:grpSpPr>
            <a:xfrm>
              <a:off x="6373730" y="4449546"/>
              <a:ext cx="86700" cy="86700"/>
              <a:chOff x="5742852" y="4136970"/>
              <a:chExt cx="86700" cy="86700"/>
            </a:xfrm>
          </p:grpSpPr>
          <p:cxnSp>
            <p:nvCxnSpPr>
              <p:cNvPr id="9504" name="Straight Connector 9503">
                <a:extLst>
                  <a:ext uri="{FF2B5EF4-FFF2-40B4-BE49-F238E27FC236}">
                    <a16:creationId xmlns:a16="http://schemas.microsoft.com/office/drawing/2014/main" id="{41C33205-22B3-3FD7-5246-0E4B7389F597}"/>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4FBDD2AC-EB8E-D494-DCE3-A5575C89B297}"/>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6" name="Group 9505">
              <a:extLst>
                <a:ext uri="{FF2B5EF4-FFF2-40B4-BE49-F238E27FC236}">
                  <a16:creationId xmlns:a16="http://schemas.microsoft.com/office/drawing/2014/main" id="{9BB6BD73-2426-9A14-638B-68B8B61C5CBF}"/>
                </a:ext>
              </a:extLst>
            </p:cNvPr>
            <p:cNvGrpSpPr/>
            <p:nvPr/>
          </p:nvGrpSpPr>
          <p:grpSpPr>
            <a:xfrm>
              <a:off x="6412865" y="4449546"/>
              <a:ext cx="86700" cy="86700"/>
              <a:chOff x="5742852" y="4136970"/>
              <a:chExt cx="86700" cy="86700"/>
            </a:xfrm>
          </p:grpSpPr>
          <p:cxnSp>
            <p:nvCxnSpPr>
              <p:cNvPr id="9507" name="Straight Connector 9506">
                <a:extLst>
                  <a:ext uri="{FF2B5EF4-FFF2-40B4-BE49-F238E27FC236}">
                    <a16:creationId xmlns:a16="http://schemas.microsoft.com/office/drawing/2014/main" id="{679A0EDA-73D3-8AA1-F7AD-5F7B8B7336D2}"/>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32C85159-3AF1-608B-17F8-EE527376E2BF}"/>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9" name="Group 9508">
              <a:extLst>
                <a:ext uri="{FF2B5EF4-FFF2-40B4-BE49-F238E27FC236}">
                  <a16:creationId xmlns:a16="http://schemas.microsoft.com/office/drawing/2014/main" id="{BC8C2FA1-00ED-038C-2D78-5514E6C105F0}"/>
                </a:ext>
              </a:extLst>
            </p:cNvPr>
            <p:cNvGrpSpPr/>
            <p:nvPr/>
          </p:nvGrpSpPr>
          <p:grpSpPr>
            <a:xfrm>
              <a:off x="7543165" y="4449546"/>
              <a:ext cx="86700" cy="86700"/>
              <a:chOff x="5742852" y="4136970"/>
              <a:chExt cx="86700" cy="86700"/>
            </a:xfrm>
          </p:grpSpPr>
          <p:cxnSp>
            <p:nvCxnSpPr>
              <p:cNvPr id="9510" name="Straight Connector 9509">
                <a:extLst>
                  <a:ext uri="{FF2B5EF4-FFF2-40B4-BE49-F238E27FC236}">
                    <a16:creationId xmlns:a16="http://schemas.microsoft.com/office/drawing/2014/main" id="{828D6F24-C2BB-0B5C-311F-F496936F59D3}"/>
                  </a:ext>
                </a:extLst>
              </p:cNvPr>
              <p:cNvCxnSpPr>
                <a:cxnSpLocks/>
              </p:cNvCxnSpPr>
              <p:nvPr/>
            </p:nvCxnSpPr>
            <p:spPr bwMode="auto">
              <a:xfrm rot="16200000">
                <a:off x="5786202" y="4136971"/>
                <a:ext cx="0" cy="86700"/>
              </a:xfrm>
              <a:prstGeom prst="line">
                <a:avLst/>
              </a:prstGeom>
              <a:noFill/>
              <a:ln w="28575" cap="flat" cmpd="sng" algn="ctr">
                <a:solidFill>
                  <a:schemeClr val="accent3"/>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DCB59C26-4246-9518-32D7-62930947CD88}"/>
                  </a:ext>
                </a:extLst>
              </p:cNvPr>
              <p:cNvCxnSpPr>
                <a:cxnSpLocks/>
              </p:cNvCxnSpPr>
              <p:nvPr/>
            </p:nvCxnSpPr>
            <p:spPr bwMode="auto">
              <a:xfrm rot="10800000">
                <a:off x="5786203" y="4136970"/>
                <a:ext cx="0" cy="8670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514" name="Freeform: Shape 9513">
            <a:extLst>
              <a:ext uri="{FF2B5EF4-FFF2-40B4-BE49-F238E27FC236}">
                <a16:creationId xmlns:a16="http://schemas.microsoft.com/office/drawing/2014/main" id="{4D127673-5263-FEB6-283B-166472A7B063}"/>
              </a:ext>
            </a:extLst>
          </p:cNvPr>
          <p:cNvSpPr/>
          <p:nvPr/>
        </p:nvSpPr>
        <p:spPr bwMode="auto">
          <a:xfrm>
            <a:off x="3917950" y="3314700"/>
            <a:ext cx="4264025" cy="1022350"/>
          </a:xfrm>
          <a:custGeom>
            <a:avLst/>
            <a:gdLst>
              <a:gd name="connsiteX0" fmla="*/ 4264025 w 4264025"/>
              <a:gd name="connsiteY0" fmla="*/ 1022350 h 1022350"/>
              <a:gd name="connsiteX1" fmla="*/ 2819400 w 4264025"/>
              <a:gd name="connsiteY1" fmla="*/ 1022350 h 1022350"/>
              <a:gd name="connsiteX2" fmla="*/ 2819400 w 4264025"/>
              <a:gd name="connsiteY2" fmla="*/ 917575 h 1022350"/>
              <a:gd name="connsiteX3" fmla="*/ 2695575 w 4264025"/>
              <a:gd name="connsiteY3" fmla="*/ 917575 h 1022350"/>
              <a:gd name="connsiteX4" fmla="*/ 2695575 w 4264025"/>
              <a:gd name="connsiteY4" fmla="*/ 812800 h 1022350"/>
              <a:gd name="connsiteX5" fmla="*/ 2266950 w 4264025"/>
              <a:gd name="connsiteY5" fmla="*/ 812800 h 1022350"/>
              <a:gd name="connsiteX6" fmla="*/ 2266950 w 4264025"/>
              <a:gd name="connsiteY6" fmla="*/ 771525 h 1022350"/>
              <a:gd name="connsiteX7" fmla="*/ 2032000 w 4264025"/>
              <a:gd name="connsiteY7" fmla="*/ 771525 h 1022350"/>
              <a:gd name="connsiteX8" fmla="*/ 2032000 w 4264025"/>
              <a:gd name="connsiteY8" fmla="*/ 727075 h 1022350"/>
              <a:gd name="connsiteX9" fmla="*/ 1946275 w 4264025"/>
              <a:gd name="connsiteY9" fmla="*/ 727075 h 1022350"/>
              <a:gd name="connsiteX10" fmla="*/ 1946275 w 4264025"/>
              <a:gd name="connsiteY10" fmla="*/ 698500 h 1022350"/>
              <a:gd name="connsiteX11" fmla="*/ 1920875 w 4264025"/>
              <a:gd name="connsiteY11" fmla="*/ 698500 h 1022350"/>
              <a:gd name="connsiteX12" fmla="*/ 1920875 w 4264025"/>
              <a:gd name="connsiteY12" fmla="*/ 676275 h 1022350"/>
              <a:gd name="connsiteX13" fmla="*/ 1895475 w 4264025"/>
              <a:gd name="connsiteY13" fmla="*/ 676275 h 1022350"/>
              <a:gd name="connsiteX14" fmla="*/ 1895475 w 4264025"/>
              <a:gd name="connsiteY14" fmla="*/ 622300 h 1022350"/>
              <a:gd name="connsiteX15" fmla="*/ 1555750 w 4264025"/>
              <a:gd name="connsiteY15" fmla="*/ 622300 h 1022350"/>
              <a:gd name="connsiteX16" fmla="*/ 1555750 w 4264025"/>
              <a:gd name="connsiteY16" fmla="*/ 587375 h 1022350"/>
              <a:gd name="connsiteX17" fmla="*/ 1508125 w 4264025"/>
              <a:gd name="connsiteY17" fmla="*/ 587375 h 1022350"/>
              <a:gd name="connsiteX18" fmla="*/ 1508125 w 4264025"/>
              <a:gd name="connsiteY18" fmla="*/ 530225 h 1022350"/>
              <a:gd name="connsiteX19" fmla="*/ 1270000 w 4264025"/>
              <a:gd name="connsiteY19" fmla="*/ 530225 h 1022350"/>
              <a:gd name="connsiteX20" fmla="*/ 1270000 w 4264025"/>
              <a:gd name="connsiteY20" fmla="*/ 508000 h 1022350"/>
              <a:gd name="connsiteX21" fmla="*/ 1216025 w 4264025"/>
              <a:gd name="connsiteY21" fmla="*/ 508000 h 1022350"/>
              <a:gd name="connsiteX22" fmla="*/ 1216025 w 4264025"/>
              <a:gd name="connsiteY22" fmla="*/ 498475 h 1022350"/>
              <a:gd name="connsiteX23" fmla="*/ 1200150 w 4264025"/>
              <a:gd name="connsiteY23" fmla="*/ 498475 h 1022350"/>
              <a:gd name="connsiteX24" fmla="*/ 1200150 w 4264025"/>
              <a:gd name="connsiteY24" fmla="*/ 469900 h 1022350"/>
              <a:gd name="connsiteX25" fmla="*/ 1152525 w 4264025"/>
              <a:gd name="connsiteY25" fmla="*/ 469900 h 1022350"/>
              <a:gd name="connsiteX26" fmla="*/ 1152525 w 4264025"/>
              <a:gd name="connsiteY26" fmla="*/ 444500 h 1022350"/>
              <a:gd name="connsiteX27" fmla="*/ 815975 w 4264025"/>
              <a:gd name="connsiteY27" fmla="*/ 444500 h 1022350"/>
              <a:gd name="connsiteX28" fmla="*/ 815975 w 4264025"/>
              <a:gd name="connsiteY28" fmla="*/ 400050 h 1022350"/>
              <a:gd name="connsiteX29" fmla="*/ 765175 w 4264025"/>
              <a:gd name="connsiteY29" fmla="*/ 400050 h 1022350"/>
              <a:gd name="connsiteX30" fmla="*/ 765175 w 4264025"/>
              <a:gd name="connsiteY30" fmla="*/ 339725 h 1022350"/>
              <a:gd name="connsiteX31" fmla="*/ 650875 w 4264025"/>
              <a:gd name="connsiteY31" fmla="*/ 339725 h 1022350"/>
              <a:gd name="connsiteX32" fmla="*/ 650875 w 4264025"/>
              <a:gd name="connsiteY32" fmla="*/ 317500 h 1022350"/>
              <a:gd name="connsiteX33" fmla="*/ 606425 w 4264025"/>
              <a:gd name="connsiteY33" fmla="*/ 317500 h 1022350"/>
              <a:gd name="connsiteX34" fmla="*/ 606425 w 4264025"/>
              <a:gd name="connsiteY34" fmla="*/ 301625 h 1022350"/>
              <a:gd name="connsiteX35" fmla="*/ 574675 w 4264025"/>
              <a:gd name="connsiteY35" fmla="*/ 301625 h 1022350"/>
              <a:gd name="connsiteX36" fmla="*/ 574675 w 4264025"/>
              <a:gd name="connsiteY36" fmla="*/ 279400 h 1022350"/>
              <a:gd name="connsiteX37" fmla="*/ 536575 w 4264025"/>
              <a:gd name="connsiteY37" fmla="*/ 279400 h 1022350"/>
              <a:gd name="connsiteX38" fmla="*/ 536575 w 4264025"/>
              <a:gd name="connsiteY38" fmla="*/ 266700 h 1022350"/>
              <a:gd name="connsiteX39" fmla="*/ 501650 w 4264025"/>
              <a:gd name="connsiteY39" fmla="*/ 266700 h 1022350"/>
              <a:gd name="connsiteX40" fmla="*/ 501650 w 4264025"/>
              <a:gd name="connsiteY40" fmla="*/ 250825 h 1022350"/>
              <a:gd name="connsiteX41" fmla="*/ 460375 w 4264025"/>
              <a:gd name="connsiteY41" fmla="*/ 250825 h 1022350"/>
              <a:gd name="connsiteX42" fmla="*/ 460375 w 4264025"/>
              <a:gd name="connsiteY42" fmla="*/ 225425 h 1022350"/>
              <a:gd name="connsiteX43" fmla="*/ 428625 w 4264025"/>
              <a:gd name="connsiteY43" fmla="*/ 225425 h 1022350"/>
              <a:gd name="connsiteX44" fmla="*/ 428625 w 4264025"/>
              <a:gd name="connsiteY44" fmla="*/ 209550 h 1022350"/>
              <a:gd name="connsiteX45" fmla="*/ 396875 w 4264025"/>
              <a:gd name="connsiteY45" fmla="*/ 209550 h 1022350"/>
              <a:gd name="connsiteX46" fmla="*/ 396875 w 4264025"/>
              <a:gd name="connsiteY46" fmla="*/ 200025 h 1022350"/>
              <a:gd name="connsiteX47" fmla="*/ 384175 w 4264025"/>
              <a:gd name="connsiteY47" fmla="*/ 200025 h 1022350"/>
              <a:gd name="connsiteX48" fmla="*/ 384175 w 4264025"/>
              <a:gd name="connsiteY48" fmla="*/ 168275 h 1022350"/>
              <a:gd name="connsiteX49" fmla="*/ 361950 w 4264025"/>
              <a:gd name="connsiteY49" fmla="*/ 168275 h 1022350"/>
              <a:gd name="connsiteX50" fmla="*/ 361950 w 4264025"/>
              <a:gd name="connsiteY50" fmla="*/ 95250 h 1022350"/>
              <a:gd name="connsiteX51" fmla="*/ 330200 w 4264025"/>
              <a:gd name="connsiteY51" fmla="*/ 95250 h 1022350"/>
              <a:gd name="connsiteX52" fmla="*/ 330200 w 4264025"/>
              <a:gd name="connsiteY52" fmla="*/ 66675 h 1022350"/>
              <a:gd name="connsiteX53" fmla="*/ 279400 w 4264025"/>
              <a:gd name="connsiteY53" fmla="*/ 66675 h 1022350"/>
              <a:gd name="connsiteX54" fmla="*/ 279400 w 4264025"/>
              <a:gd name="connsiteY54" fmla="*/ 31750 h 1022350"/>
              <a:gd name="connsiteX55" fmla="*/ 130175 w 4264025"/>
              <a:gd name="connsiteY55" fmla="*/ 31750 h 1022350"/>
              <a:gd name="connsiteX56" fmla="*/ 130175 w 4264025"/>
              <a:gd name="connsiteY56" fmla="*/ 19050 h 1022350"/>
              <a:gd name="connsiteX57" fmla="*/ 101600 w 4264025"/>
              <a:gd name="connsiteY57" fmla="*/ 19050 h 1022350"/>
              <a:gd name="connsiteX58" fmla="*/ 101600 w 4264025"/>
              <a:gd name="connsiteY58" fmla="*/ 0 h 1022350"/>
              <a:gd name="connsiteX59" fmla="*/ 0 w 4264025"/>
              <a:gd name="connsiteY59" fmla="*/ 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264025" h="1022350">
                <a:moveTo>
                  <a:pt x="4264025" y="1022350"/>
                </a:moveTo>
                <a:lnTo>
                  <a:pt x="2819400" y="1022350"/>
                </a:lnTo>
                <a:lnTo>
                  <a:pt x="2819400" y="917575"/>
                </a:lnTo>
                <a:lnTo>
                  <a:pt x="2695575" y="917575"/>
                </a:lnTo>
                <a:lnTo>
                  <a:pt x="2695575" y="812800"/>
                </a:lnTo>
                <a:lnTo>
                  <a:pt x="2266950" y="812800"/>
                </a:lnTo>
                <a:lnTo>
                  <a:pt x="2266950" y="771525"/>
                </a:lnTo>
                <a:lnTo>
                  <a:pt x="2032000" y="771525"/>
                </a:lnTo>
                <a:lnTo>
                  <a:pt x="2032000" y="727075"/>
                </a:lnTo>
                <a:lnTo>
                  <a:pt x="1946275" y="727075"/>
                </a:lnTo>
                <a:lnTo>
                  <a:pt x="1946275" y="698500"/>
                </a:lnTo>
                <a:lnTo>
                  <a:pt x="1920875" y="698500"/>
                </a:lnTo>
                <a:lnTo>
                  <a:pt x="1920875" y="676275"/>
                </a:lnTo>
                <a:lnTo>
                  <a:pt x="1895475" y="676275"/>
                </a:lnTo>
                <a:lnTo>
                  <a:pt x="1895475" y="622300"/>
                </a:lnTo>
                <a:lnTo>
                  <a:pt x="1555750" y="622300"/>
                </a:lnTo>
                <a:lnTo>
                  <a:pt x="1555750" y="587375"/>
                </a:lnTo>
                <a:lnTo>
                  <a:pt x="1508125" y="587375"/>
                </a:lnTo>
                <a:lnTo>
                  <a:pt x="1508125" y="530225"/>
                </a:lnTo>
                <a:lnTo>
                  <a:pt x="1270000" y="530225"/>
                </a:lnTo>
                <a:lnTo>
                  <a:pt x="1270000" y="508000"/>
                </a:lnTo>
                <a:lnTo>
                  <a:pt x="1216025" y="508000"/>
                </a:lnTo>
                <a:lnTo>
                  <a:pt x="1216025" y="498475"/>
                </a:lnTo>
                <a:lnTo>
                  <a:pt x="1200150" y="498475"/>
                </a:lnTo>
                <a:lnTo>
                  <a:pt x="1200150" y="469900"/>
                </a:lnTo>
                <a:lnTo>
                  <a:pt x="1152525" y="469900"/>
                </a:lnTo>
                <a:lnTo>
                  <a:pt x="1152525" y="444500"/>
                </a:lnTo>
                <a:lnTo>
                  <a:pt x="815975" y="444500"/>
                </a:lnTo>
                <a:lnTo>
                  <a:pt x="815975" y="400050"/>
                </a:lnTo>
                <a:lnTo>
                  <a:pt x="765175" y="400050"/>
                </a:lnTo>
                <a:lnTo>
                  <a:pt x="765175" y="339725"/>
                </a:lnTo>
                <a:lnTo>
                  <a:pt x="650875" y="339725"/>
                </a:lnTo>
                <a:lnTo>
                  <a:pt x="650875" y="317500"/>
                </a:lnTo>
                <a:lnTo>
                  <a:pt x="606425" y="317500"/>
                </a:lnTo>
                <a:lnTo>
                  <a:pt x="606425" y="301625"/>
                </a:lnTo>
                <a:lnTo>
                  <a:pt x="574675" y="301625"/>
                </a:lnTo>
                <a:lnTo>
                  <a:pt x="574675" y="279400"/>
                </a:lnTo>
                <a:lnTo>
                  <a:pt x="536575" y="279400"/>
                </a:lnTo>
                <a:lnTo>
                  <a:pt x="536575" y="266700"/>
                </a:lnTo>
                <a:lnTo>
                  <a:pt x="501650" y="266700"/>
                </a:lnTo>
                <a:lnTo>
                  <a:pt x="501650" y="250825"/>
                </a:lnTo>
                <a:lnTo>
                  <a:pt x="460375" y="250825"/>
                </a:lnTo>
                <a:lnTo>
                  <a:pt x="460375" y="225425"/>
                </a:lnTo>
                <a:lnTo>
                  <a:pt x="428625" y="225425"/>
                </a:lnTo>
                <a:lnTo>
                  <a:pt x="428625" y="209550"/>
                </a:lnTo>
                <a:lnTo>
                  <a:pt x="396875" y="209550"/>
                </a:lnTo>
                <a:lnTo>
                  <a:pt x="396875" y="200025"/>
                </a:lnTo>
                <a:lnTo>
                  <a:pt x="384175" y="200025"/>
                </a:lnTo>
                <a:lnTo>
                  <a:pt x="384175" y="168275"/>
                </a:lnTo>
                <a:lnTo>
                  <a:pt x="361950" y="168275"/>
                </a:lnTo>
                <a:lnTo>
                  <a:pt x="361950" y="95250"/>
                </a:lnTo>
                <a:lnTo>
                  <a:pt x="330200" y="95250"/>
                </a:lnTo>
                <a:lnTo>
                  <a:pt x="330200" y="66675"/>
                </a:lnTo>
                <a:lnTo>
                  <a:pt x="279400" y="66675"/>
                </a:lnTo>
                <a:lnTo>
                  <a:pt x="279400" y="31750"/>
                </a:lnTo>
                <a:lnTo>
                  <a:pt x="130175" y="31750"/>
                </a:lnTo>
                <a:lnTo>
                  <a:pt x="130175" y="19050"/>
                </a:lnTo>
                <a:lnTo>
                  <a:pt x="101600" y="19050"/>
                </a:lnTo>
                <a:lnTo>
                  <a:pt x="10160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515" name="Freeform: Shape 9514">
            <a:extLst>
              <a:ext uri="{FF2B5EF4-FFF2-40B4-BE49-F238E27FC236}">
                <a16:creationId xmlns:a16="http://schemas.microsoft.com/office/drawing/2014/main" id="{A6D6F462-F9C6-6F99-833E-1A80F6074A15}"/>
              </a:ext>
            </a:extLst>
          </p:cNvPr>
          <p:cNvSpPr/>
          <p:nvPr/>
        </p:nvSpPr>
        <p:spPr bwMode="auto">
          <a:xfrm>
            <a:off x="2381250" y="2051050"/>
            <a:ext cx="1543050" cy="1273175"/>
          </a:xfrm>
          <a:custGeom>
            <a:avLst/>
            <a:gdLst>
              <a:gd name="connsiteX0" fmla="*/ 0 w 1543050"/>
              <a:gd name="connsiteY0" fmla="*/ 0 h 1273175"/>
              <a:gd name="connsiteX1" fmla="*/ 88900 w 1543050"/>
              <a:gd name="connsiteY1" fmla="*/ 0 h 1273175"/>
              <a:gd name="connsiteX2" fmla="*/ 88900 w 1543050"/>
              <a:gd name="connsiteY2" fmla="*/ 19050 h 1273175"/>
              <a:gd name="connsiteX3" fmla="*/ 209550 w 1543050"/>
              <a:gd name="connsiteY3" fmla="*/ 19050 h 1273175"/>
              <a:gd name="connsiteX4" fmla="*/ 209550 w 1543050"/>
              <a:gd name="connsiteY4" fmla="*/ 41275 h 1273175"/>
              <a:gd name="connsiteX5" fmla="*/ 231775 w 1543050"/>
              <a:gd name="connsiteY5" fmla="*/ 41275 h 1273175"/>
              <a:gd name="connsiteX6" fmla="*/ 231775 w 1543050"/>
              <a:gd name="connsiteY6" fmla="*/ 57150 h 1273175"/>
              <a:gd name="connsiteX7" fmla="*/ 257175 w 1543050"/>
              <a:gd name="connsiteY7" fmla="*/ 57150 h 1273175"/>
              <a:gd name="connsiteX8" fmla="*/ 257175 w 1543050"/>
              <a:gd name="connsiteY8" fmla="*/ 73025 h 1273175"/>
              <a:gd name="connsiteX9" fmla="*/ 301625 w 1543050"/>
              <a:gd name="connsiteY9" fmla="*/ 73025 h 1273175"/>
              <a:gd name="connsiteX10" fmla="*/ 301625 w 1543050"/>
              <a:gd name="connsiteY10" fmla="*/ 111125 h 1273175"/>
              <a:gd name="connsiteX11" fmla="*/ 327025 w 1543050"/>
              <a:gd name="connsiteY11" fmla="*/ 111125 h 1273175"/>
              <a:gd name="connsiteX12" fmla="*/ 327025 w 1543050"/>
              <a:gd name="connsiteY12" fmla="*/ 142875 h 1273175"/>
              <a:gd name="connsiteX13" fmla="*/ 342900 w 1543050"/>
              <a:gd name="connsiteY13" fmla="*/ 142875 h 1273175"/>
              <a:gd name="connsiteX14" fmla="*/ 342900 w 1543050"/>
              <a:gd name="connsiteY14" fmla="*/ 263525 h 1273175"/>
              <a:gd name="connsiteX15" fmla="*/ 365125 w 1543050"/>
              <a:gd name="connsiteY15" fmla="*/ 263525 h 1273175"/>
              <a:gd name="connsiteX16" fmla="*/ 365125 w 1543050"/>
              <a:gd name="connsiteY16" fmla="*/ 288925 h 1273175"/>
              <a:gd name="connsiteX17" fmla="*/ 377825 w 1543050"/>
              <a:gd name="connsiteY17" fmla="*/ 288925 h 1273175"/>
              <a:gd name="connsiteX18" fmla="*/ 377825 w 1543050"/>
              <a:gd name="connsiteY18" fmla="*/ 327025 h 1273175"/>
              <a:gd name="connsiteX19" fmla="*/ 419100 w 1543050"/>
              <a:gd name="connsiteY19" fmla="*/ 327025 h 1273175"/>
              <a:gd name="connsiteX20" fmla="*/ 419100 w 1543050"/>
              <a:gd name="connsiteY20" fmla="*/ 336550 h 1273175"/>
              <a:gd name="connsiteX21" fmla="*/ 466725 w 1543050"/>
              <a:gd name="connsiteY21" fmla="*/ 336550 h 1273175"/>
              <a:gd name="connsiteX22" fmla="*/ 466725 w 1543050"/>
              <a:gd name="connsiteY22" fmla="*/ 349250 h 1273175"/>
              <a:gd name="connsiteX23" fmla="*/ 504825 w 1543050"/>
              <a:gd name="connsiteY23" fmla="*/ 349250 h 1273175"/>
              <a:gd name="connsiteX24" fmla="*/ 504825 w 1543050"/>
              <a:gd name="connsiteY24" fmla="*/ 381000 h 1273175"/>
              <a:gd name="connsiteX25" fmla="*/ 533400 w 1543050"/>
              <a:gd name="connsiteY25" fmla="*/ 381000 h 1273175"/>
              <a:gd name="connsiteX26" fmla="*/ 533400 w 1543050"/>
              <a:gd name="connsiteY26" fmla="*/ 400050 h 1273175"/>
              <a:gd name="connsiteX27" fmla="*/ 669925 w 1543050"/>
              <a:gd name="connsiteY27" fmla="*/ 400050 h 1273175"/>
              <a:gd name="connsiteX28" fmla="*/ 669925 w 1543050"/>
              <a:gd name="connsiteY28" fmla="*/ 419100 h 1273175"/>
              <a:gd name="connsiteX29" fmla="*/ 692150 w 1543050"/>
              <a:gd name="connsiteY29" fmla="*/ 419100 h 1273175"/>
              <a:gd name="connsiteX30" fmla="*/ 692150 w 1543050"/>
              <a:gd name="connsiteY30" fmla="*/ 460375 h 1273175"/>
              <a:gd name="connsiteX31" fmla="*/ 704850 w 1543050"/>
              <a:gd name="connsiteY31" fmla="*/ 460375 h 1273175"/>
              <a:gd name="connsiteX32" fmla="*/ 704850 w 1543050"/>
              <a:gd name="connsiteY32" fmla="*/ 495300 h 1273175"/>
              <a:gd name="connsiteX33" fmla="*/ 727075 w 1543050"/>
              <a:gd name="connsiteY33" fmla="*/ 495300 h 1273175"/>
              <a:gd name="connsiteX34" fmla="*/ 727075 w 1543050"/>
              <a:gd name="connsiteY34" fmla="*/ 558800 h 1273175"/>
              <a:gd name="connsiteX35" fmla="*/ 742950 w 1543050"/>
              <a:gd name="connsiteY35" fmla="*/ 558800 h 1273175"/>
              <a:gd name="connsiteX36" fmla="*/ 742950 w 1543050"/>
              <a:gd name="connsiteY36" fmla="*/ 631825 h 1273175"/>
              <a:gd name="connsiteX37" fmla="*/ 777875 w 1543050"/>
              <a:gd name="connsiteY37" fmla="*/ 631825 h 1273175"/>
              <a:gd name="connsiteX38" fmla="*/ 768350 w 1543050"/>
              <a:gd name="connsiteY38" fmla="*/ 641350 h 1273175"/>
              <a:gd name="connsiteX39" fmla="*/ 787400 w 1543050"/>
              <a:gd name="connsiteY39" fmla="*/ 641350 h 1273175"/>
              <a:gd name="connsiteX40" fmla="*/ 787400 w 1543050"/>
              <a:gd name="connsiteY40" fmla="*/ 663575 h 1273175"/>
              <a:gd name="connsiteX41" fmla="*/ 819150 w 1543050"/>
              <a:gd name="connsiteY41" fmla="*/ 663575 h 1273175"/>
              <a:gd name="connsiteX42" fmla="*/ 819150 w 1543050"/>
              <a:gd name="connsiteY42" fmla="*/ 676275 h 1273175"/>
              <a:gd name="connsiteX43" fmla="*/ 889000 w 1543050"/>
              <a:gd name="connsiteY43" fmla="*/ 676275 h 1273175"/>
              <a:gd name="connsiteX44" fmla="*/ 889000 w 1543050"/>
              <a:gd name="connsiteY44" fmla="*/ 695325 h 1273175"/>
              <a:gd name="connsiteX45" fmla="*/ 942975 w 1543050"/>
              <a:gd name="connsiteY45" fmla="*/ 695325 h 1273175"/>
              <a:gd name="connsiteX46" fmla="*/ 942975 w 1543050"/>
              <a:gd name="connsiteY46" fmla="*/ 717550 h 1273175"/>
              <a:gd name="connsiteX47" fmla="*/ 1054100 w 1543050"/>
              <a:gd name="connsiteY47" fmla="*/ 717550 h 1273175"/>
              <a:gd name="connsiteX48" fmla="*/ 1054100 w 1543050"/>
              <a:gd name="connsiteY48" fmla="*/ 730250 h 1273175"/>
              <a:gd name="connsiteX49" fmla="*/ 1079500 w 1543050"/>
              <a:gd name="connsiteY49" fmla="*/ 730250 h 1273175"/>
              <a:gd name="connsiteX50" fmla="*/ 1079500 w 1543050"/>
              <a:gd name="connsiteY50" fmla="*/ 790575 h 1273175"/>
              <a:gd name="connsiteX51" fmla="*/ 1085850 w 1543050"/>
              <a:gd name="connsiteY51" fmla="*/ 790575 h 1273175"/>
              <a:gd name="connsiteX52" fmla="*/ 1085850 w 1543050"/>
              <a:gd name="connsiteY52" fmla="*/ 812800 h 1273175"/>
              <a:gd name="connsiteX53" fmla="*/ 1101725 w 1543050"/>
              <a:gd name="connsiteY53" fmla="*/ 812800 h 1273175"/>
              <a:gd name="connsiteX54" fmla="*/ 1101725 w 1543050"/>
              <a:gd name="connsiteY54" fmla="*/ 831850 h 1273175"/>
              <a:gd name="connsiteX55" fmla="*/ 1117600 w 1543050"/>
              <a:gd name="connsiteY55" fmla="*/ 831850 h 1273175"/>
              <a:gd name="connsiteX56" fmla="*/ 1117600 w 1543050"/>
              <a:gd name="connsiteY56" fmla="*/ 863600 h 1273175"/>
              <a:gd name="connsiteX57" fmla="*/ 1127125 w 1543050"/>
              <a:gd name="connsiteY57" fmla="*/ 863600 h 1273175"/>
              <a:gd name="connsiteX58" fmla="*/ 1127125 w 1543050"/>
              <a:gd name="connsiteY58" fmla="*/ 958850 h 1273175"/>
              <a:gd name="connsiteX59" fmla="*/ 1155700 w 1543050"/>
              <a:gd name="connsiteY59" fmla="*/ 958850 h 1273175"/>
              <a:gd name="connsiteX60" fmla="*/ 1155700 w 1543050"/>
              <a:gd name="connsiteY60" fmla="*/ 1016000 h 1273175"/>
              <a:gd name="connsiteX61" fmla="*/ 1171575 w 1543050"/>
              <a:gd name="connsiteY61" fmla="*/ 1016000 h 1273175"/>
              <a:gd name="connsiteX62" fmla="*/ 1171575 w 1543050"/>
              <a:gd name="connsiteY62" fmla="*/ 1047750 h 1273175"/>
              <a:gd name="connsiteX63" fmla="*/ 1190625 w 1543050"/>
              <a:gd name="connsiteY63" fmla="*/ 1047750 h 1273175"/>
              <a:gd name="connsiteX64" fmla="*/ 1190625 w 1543050"/>
              <a:gd name="connsiteY64" fmla="*/ 1104900 h 1273175"/>
              <a:gd name="connsiteX65" fmla="*/ 1355725 w 1543050"/>
              <a:gd name="connsiteY65" fmla="*/ 1104900 h 1273175"/>
              <a:gd name="connsiteX66" fmla="*/ 1355725 w 1543050"/>
              <a:gd name="connsiteY66" fmla="*/ 1123950 h 1273175"/>
              <a:gd name="connsiteX67" fmla="*/ 1473200 w 1543050"/>
              <a:gd name="connsiteY67" fmla="*/ 1123950 h 1273175"/>
              <a:gd name="connsiteX68" fmla="*/ 1473200 w 1543050"/>
              <a:gd name="connsiteY68" fmla="*/ 1171575 h 1273175"/>
              <a:gd name="connsiteX69" fmla="*/ 1501775 w 1543050"/>
              <a:gd name="connsiteY69" fmla="*/ 1171575 h 1273175"/>
              <a:gd name="connsiteX70" fmla="*/ 1501775 w 1543050"/>
              <a:gd name="connsiteY70" fmla="*/ 1206500 h 1273175"/>
              <a:gd name="connsiteX71" fmla="*/ 1524000 w 1543050"/>
              <a:gd name="connsiteY71" fmla="*/ 1206500 h 1273175"/>
              <a:gd name="connsiteX72" fmla="*/ 1524000 w 1543050"/>
              <a:gd name="connsiteY72" fmla="*/ 1241425 h 1273175"/>
              <a:gd name="connsiteX73" fmla="*/ 1543050 w 1543050"/>
              <a:gd name="connsiteY73" fmla="*/ 1241425 h 1273175"/>
              <a:gd name="connsiteX74" fmla="*/ 1543050 w 1543050"/>
              <a:gd name="connsiteY74" fmla="*/ 1273175 h 127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543050" h="1273175">
                <a:moveTo>
                  <a:pt x="0" y="0"/>
                </a:moveTo>
                <a:lnTo>
                  <a:pt x="88900" y="0"/>
                </a:lnTo>
                <a:lnTo>
                  <a:pt x="88900" y="19050"/>
                </a:lnTo>
                <a:lnTo>
                  <a:pt x="209550" y="19050"/>
                </a:lnTo>
                <a:lnTo>
                  <a:pt x="209550" y="41275"/>
                </a:lnTo>
                <a:lnTo>
                  <a:pt x="231775" y="41275"/>
                </a:lnTo>
                <a:lnTo>
                  <a:pt x="231775" y="57150"/>
                </a:lnTo>
                <a:lnTo>
                  <a:pt x="257175" y="57150"/>
                </a:lnTo>
                <a:lnTo>
                  <a:pt x="257175" y="73025"/>
                </a:lnTo>
                <a:lnTo>
                  <a:pt x="301625" y="73025"/>
                </a:lnTo>
                <a:lnTo>
                  <a:pt x="301625" y="111125"/>
                </a:lnTo>
                <a:lnTo>
                  <a:pt x="327025" y="111125"/>
                </a:lnTo>
                <a:lnTo>
                  <a:pt x="327025" y="142875"/>
                </a:lnTo>
                <a:lnTo>
                  <a:pt x="342900" y="142875"/>
                </a:lnTo>
                <a:lnTo>
                  <a:pt x="342900" y="263525"/>
                </a:lnTo>
                <a:lnTo>
                  <a:pt x="365125" y="263525"/>
                </a:lnTo>
                <a:lnTo>
                  <a:pt x="365125" y="288925"/>
                </a:lnTo>
                <a:lnTo>
                  <a:pt x="377825" y="288925"/>
                </a:lnTo>
                <a:lnTo>
                  <a:pt x="377825" y="327025"/>
                </a:lnTo>
                <a:lnTo>
                  <a:pt x="419100" y="327025"/>
                </a:lnTo>
                <a:lnTo>
                  <a:pt x="419100" y="336550"/>
                </a:lnTo>
                <a:lnTo>
                  <a:pt x="466725" y="336550"/>
                </a:lnTo>
                <a:lnTo>
                  <a:pt x="466725" y="349250"/>
                </a:lnTo>
                <a:lnTo>
                  <a:pt x="504825" y="349250"/>
                </a:lnTo>
                <a:lnTo>
                  <a:pt x="504825" y="381000"/>
                </a:lnTo>
                <a:lnTo>
                  <a:pt x="533400" y="381000"/>
                </a:lnTo>
                <a:lnTo>
                  <a:pt x="533400" y="400050"/>
                </a:lnTo>
                <a:lnTo>
                  <a:pt x="669925" y="400050"/>
                </a:lnTo>
                <a:lnTo>
                  <a:pt x="669925" y="419100"/>
                </a:lnTo>
                <a:lnTo>
                  <a:pt x="692150" y="419100"/>
                </a:lnTo>
                <a:lnTo>
                  <a:pt x="692150" y="460375"/>
                </a:lnTo>
                <a:lnTo>
                  <a:pt x="704850" y="460375"/>
                </a:lnTo>
                <a:lnTo>
                  <a:pt x="704850" y="495300"/>
                </a:lnTo>
                <a:lnTo>
                  <a:pt x="727075" y="495300"/>
                </a:lnTo>
                <a:lnTo>
                  <a:pt x="727075" y="558800"/>
                </a:lnTo>
                <a:lnTo>
                  <a:pt x="742950" y="558800"/>
                </a:lnTo>
                <a:lnTo>
                  <a:pt x="742950" y="631825"/>
                </a:lnTo>
                <a:lnTo>
                  <a:pt x="777875" y="631825"/>
                </a:lnTo>
                <a:lnTo>
                  <a:pt x="768350" y="641350"/>
                </a:lnTo>
                <a:lnTo>
                  <a:pt x="787400" y="641350"/>
                </a:lnTo>
                <a:lnTo>
                  <a:pt x="787400" y="663575"/>
                </a:lnTo>
                <a:lnTo>
                  <a:pt x="819150" y="663575"/>
                </a:lnTo>
                <a:lnTo>
                  <a:pt x="819150" y="676275"/>
                </a:lnTo>
                <a:lnTo>
                  <a:pt x="889000" y="676275"/>
                </a:lnTo>
                <a:lnTo>
                  <a:pt x="889000" y="695325"/>
                </a:lnTo>
                <a:lnTo>
                  <a:pt x="942975" y="695325"/>
                </a:lnTo>
                <a:lnTo>
                  <a:pt x="942975" y="717550"/>
                </a:lnTo>
                <a:lnTo>
                  <a:pt x="1054100" y="717550"/>
                </a:lnTo>
                <a:lnTo>
                  <a:pt x="1054100" y="730250"/>
                </a:lnTo>
                <a:lnTo>
                  <a:pt x="1079500" y="730250"/>
                </a:lnTo>
                <a:lnTo>
                  <a:pt x="1079500" y="790575"/>
                </a:lnTo>
                <a:lnTo>
                  <a:pt x="1085850" y="790575"/>
                </a:lnTo>
                <a:lnTo>
                  <a:pt x="1085850" y="812800"/>
                </a:lnTo>
                <a:lnTo>
                  <a:pt x="1101725" y="812800"/>
                </a:lnTo>
                <a:lnTo>
                  <a:pt x="1101725" y="831850"/>
                </a:lnTo>
                <a:lnTo>
                  <a:pt x="1117600" y="831850"/>
                </a:lnTo>
                <a:lnTo>
                  <a:pt x="1117600" y="863600"/>
                </a:lnTo>
                <a:lnTo>
                  <a:pt x="1127125" y="863600"/>
                </a:lnTo>
                <a:lnTo>
                  <a:pt x="1127125" y="958850"/>
                </a:lnTo>
                <a:lnTo>
                  <a:pt x="1155700" y="958850"/>
                </a:lnTo>
                <a:lnTo>
                  <a:pt x="1155700" y="1016000"/>
                </a:lnTo>
                <a:lnTo>
                  <a:pt x="1171575" y="1016000"/>
                </a:lnTo>
                <a:lnTo>
                  <a:pt x="1171575" y="1047750"/>
                </a:lnTo>
                <a:lnTo>
                  <a:pt x="1190625" y="1047750"/>
                </a:lnTo>
                <a:lnTo>
                  <a:pt x="1190625" y="1104900"/>
                </a:lnTo>
                <a:lnTo>
                  <a:pt x="1355725" y="1104900"/>
                </a:lnTo>
                <a:lnTo>
                  <a:pt x="1355725" y="1123950"/>
                </a:lnTo>
                <a:lnTo>
                  <a:pt x="1473200" y="1123950"/>
                </a:lnTo>
                <a:lnTo>
                  <a:pt x="1473200" y="1171575"/>
                </a:lnTo>
                <a:lnTo>
                  <a:pt x="1501775" y="1171575"/>
                </a:lnTo>
                <a:lnTo>
                  <a:pt x="1501775" y="1206500"/>
                </a:lnTo>
                <a:lnTo>
                  <a:pt x="1524000" y="1206500"/>
                </a:lnTo>
                <a:lnTo>
                  <a:pt x="1524000" y="1241425"/>
                </a:lnTo>
                <a:lnTo>
                  <a:pt x="1543050" y="1241425"/>
                </a:lnTo>
                <a:lnTo>
                  <a:pt x="1543050" y="1273175"/>
                </a:lnTo>
              </a:path>
            </a:pathLst>
          </a:custGeom>
          <a:noFill/>
          <a:ln w="28575">
            <a:solidFill>
              <a:schemeClr val="accent1"/>
            </a:solidFill>
            <a:miter lim="800000"/>
            <a:headEnd/>
            <a:tailEnd/>
          </a:ln>
        </p:spPr>
        <p:txBody>
          <a:bodyPr rtlCol="0" anchor="ctr"/>
          <a:lstStyle/>
          <a:p>
            <a:pPr algn="ctr"/>
            <a:endParaRPr lang="en-US"/>
          </a:p>
        </p:txBody>
      </p:sp>
      <p:sp>
        <p:nvSpPr>
          <p:cNvPr id="9517" name="Freeform: Shape 9516">
            <a:extLst>
              <a:ext uri="{FF2B5EF4-FFF2-40B4-BE49-F238E27FC236}">
                <a16:creationId xmlns:a16="http://schemas.microsoft.com/office/drawing/2014/main" id="{53884612-CEAF-D57F-4ACD-793499C45C23}"/>
              </a:ext>
            </a:extLst>
          </p:cNvPr>
          <p:cNvSpPr/>
          <p:nvPr/>
        </p:nvSpPr>
        <p:spPr bwMode="auto">
          <a:xfrm>
            <a:off x="2346325" y="2051050"/>
            <a:ext cx="2305050" cy="2060575"/>
          </a:xfrm>
          <a:custGeom>
            <a:avLst/>
            <a:gdLst>
              <a:gd name="connsiteX0" fmla="*/ 0 w 2305050"/>
              <a:gd name="connsiteY0" fmla="*/ 0 h 2060575"/>
              <a:gd name="connsiteX1" fmla="*/ 98425 w 2305050"/>
              <a:gd name="connsiteY1" fmla="*/ 0 h 2060575"/>
              <a:gd name="connsiteX2" fmla="*/ 98425 w 2305050"/>
              <a:gd name="connsiteY2" fmla="*/ 28575 h 2060575"/>
              <a:gd name="connsiteX3" fmla="*/ 136525 w 2305050"/>
              <a:gd name="connsiteY3" fmla="*/ 28575 h 2060575"/>
              <a:gd name="connsiteX4" fmla="*/ 155575 w 2305050"/>
              <a:gd name="connsiteY4" fmla="*/ 28575 h 2060575"/>
              <a:gd name="connsiteX5" fmla="*/ 155575 w 2305050"/>
              <a:gd name="connsiteY5" fmla="*/ 47625 h 2060575"/>
              <a:gd name="connsiteX6" fmla="*/ 184150 w 2305050"/>
              <a:gd name="connsiteY6" fmla="*/ 47625 h 2060575"/>
              <a:gd name="connsiteX7" fmla="*/ 184150 w 2305050"/>
              <a:gd name="connsiteY7" fmla="*/ 57150 h 2060575"/>
              <a:gd name="connsiteX8" fmla="*/ 206375 w 2305050"/>
              <a:gd name="connsiteY8" fmla="*/ 57150 h 2060575"/>
              <a:gd name="connsiteX9" fmla="*/ 206375 w 2305050"/>
              <a:gd name="connsiteY9" fmla="*/ 98425 h 2060575"/>
              <a:gd name="connsiteX10" fmla="*/ 282575 w 2305050"/>
              <a:gd name="connsiteY10" fmla="*/ 98425 h 2060575"/>
              <a:gd name="connsiteX11" fmla="*/ 282575 w 2305050"/>
              <a:gd name="connsiteY11" fmla="*/ 142875 h 2060575"/>
              <a:gd name="connsiteX12" fmla="*/ 295275 w 2305050"/>
              <a:gd name="connsiteY12" fmla="*/ 142875 h 2060575"/>
              <a:gd name="connsiteX13" fmla="*/ 295275 w 2305050"/>
              <a:gd name="connsiteY13" fmla="*/ 165100 h 2060575"/>
              <a:gd name="connsiteX14" fmla="*/ 327025 w 2305050"/>
              <a:gd name="connsiteY14" fmla="*/ 165100 h 2060575"/>
              <a:gd name="connsiteX15" fmla="*/ 327025 w 2305050"/>
              <a:gd name="connsiteY15" fmla="*/ 231775 h 2060575"/>
              <a:gd name="connsiteX16" fmla="*/ 346075 w 2305050"/>
              <a:gd name="connsiteY16" fmla="*/ 231775 h 2060575"/>
              <a:gd name="connsiteX17" fmla="*/ 346075 w 2305050"/>
              <a:gd name="connsiteY17" fmla="*/ 273050 h 2060575"/>
              <a:gd name="connsiteX18" fmla="*/ 355600 w 2305050"/>
              <a:gd name="connsiteY18" fmla="*/ 273050 h 2060575"/>
              <a:gd name="connsiteX19" fmla="*/ 355600 w 2305050"/>
              <a:gd name="connsiteY19" fmla="*/ 307975 h 2060575"/>
              <a:gd name="connsiteX20" fmla="*/ 374650 w 2305050"/>
              <a:gd name="connsiteY20" fmla="*/ 307975 h 2060575"/>
              <a:gd name="connsiteX21" fmla="*/ 374650 w 2305050"/>
              <a:gd name="connsiteY21" fmla="*/ 377825 h 2060575"/>
              <a:gd name="connsiteX22" fmla="*/ 384175 w 2305050"/>
              <a:gd name="connsiteY22" fmla="*/ 387350 h 2060575"/>
              <a:gd name="connsiteX23" fmla="*/ 384175 w 2305050"/>
              <a:gd name="connsiteY23" fmla="*/ 555625 h 2060575"/>
              <a:gd name="connsiteX24" fmla="*/ 384175 w 2305050"/>
              <a:gd name="connsiteY24" fmla="*/ 555625 h 2060575"/>
              <a:gd name="connsiteX25" fmla="*/ 384175 w 2305050"/>
              <a:gd name="connsiteY25" fmla="*/ 628650 h 2060575"/>
              <a:gd name="connsiteX26" fmla="*/ 422275 w 2305050"/>
              <a:gd name="connsiteY26" fmla="*/ 628650 h 2060575"/>
              <a:gd name="connsiteX27" fmla="*/ 422275 w 2305050"/>
              <a:gd name="connsiteY27" fmla="*/ 638175 h 2060575"/>
              <a:gd name="connsiteX28" fmla="*/ 422275 w 2305050"/>
              <a:gd name="connsiteY28" fmla="*/ 638175 h 2060575"/>
              <a:gd name="connsiteX29" fmla="*/ 422275 w 2305050"/>
              <a:gd name="connsiteY29" fmla="*/ 698500 h 2060575"/>
              <a:gd name="connsiteX30" fmla="*/ 539750 w 2305050"/>
              <a:gd name="connsiteY30" fmla="*/ 698500 h 2060575"/>
              <a:gd name="connsiteX31" fmla="*/ 539750 w 2305050"/>
              <a:gd name="connsiteY31" fmla="*/ 717550 h 2060575"/>
              <a:gd name="connsiteX32" fmla="*/ 571500 w 2305050"/>
              <a:gd name="connsiteY32" fmla="*/ 717550 h 2060575"/>
              <a:gd name="connsiteX33" fmla="*/ 571500 w 2305050"/>
              <a:gd name="connsiteY33" fmla="*/ 736600 h 2060575"/>
              <a:gd name="connsiteX34" fmla="*/ 631825 w 2305050"/>
              <a:gd name="connsiteY34" fmla="*/ 736600 h 2060575"/>
              <a:gd name="connsiteX35" fmla="*/ 631825 w 2305050"/>
              <a:gd name="connsiteY35" fmla="*/ 762000 h 2060575"/>
              <a:gd name="connsiteX36" fmla="*/ 749300 w 2305050"/>
              <a:gd name="connsiteY36" fmla="*/ 762000 h 2060575"/>
              <a:gd name="connsiteX37" fmla="*/ 749300 w 2305050"/>
              <a:gd name="connsiteY37" fmla="*/ 850900 h 2060575"/>
              <a:gd name="connsiteX38" fmla="*/ 771525 w 2305050"/>
              <a:gd name="connsiteY38" fmla="*/ 850900 h 2060575"/>
              <a:gd name="connsiteX39" fmla="*/ 771525 w 2305050"/>
              <a:gd name="connsiteY39" fmla="*/ 952500 h 2060575"/>
              <a:gd name="connsiteX40" fmla="*/ 787400 w 2305050"/>
              <a:gd name="connsiteY40" fmla="*/ 952500 h 2060575"/>
              <a:gd name="connsiteX41" fmla="*/ 787400 w 2305050"/>
              <a:gd name="connsiteY41" fmla="*/ 1035050 h 2060575"/>
              <a:gd name="connsiteX42" fmla="*/ 806450 w 2305050"/>
              <a:gd name="connsiteY42" fmla="*/ 1035050 h 2060575"/>
              <a:gd name="connsiteX43" fmla="*/ 806450 w 2305050"/>
              <a:gd name="connsiteY43" fmla="*/ 1060450 h 2060575"/>
              <a:gd name="connsiteX44" fmla="*/ 819150 w 2305050"/>
              <a:gd name="connsiteY44" fmla="*/ 1060450 h 2060575"/>
              <a:gd name="connsiteX45" fmla="*/ 819150 w 2305050"/>
              <a:gd name="connsiteY45" fmla="*/ 1117600 h 2060575"/>
              <a:gd name="connsiteX46" fmla="*/ 841375 w 2305050"/>
              <a:gd name="connsiteY46" fmla="*/ 1117600 h 2060575"/>
              <a:gd name="connsiteX47" fmla="*/ 841375 w 2305050"/>
              <a:gd name="connsiteY47" fmla="*/ 1139825 h 2060575"/>
              <a:gd name="connsiteX48" fmla="*/ 911225 w 2305050"/>
              <a:gd name="connsiteY48" fmla="*/ 1139825 h 2060575"/>
              <a:gd name="connsiteX49" fmla="*/ 911225 w 2305050"/>
              <a:gd name="connsiteY49" fmla="*/ 1162050 h 2060575"/>
              <a:gd name="connsiteX50" fmla="*/ 971550 w 2305050"/>
              <a:gd name="connsiteY50" fmla="*/ 1162050 h 2060575"/>
              <a:gd name="connsiteX51" fmla="*/ 971550 w 2305050"/>
              <a:gd name="connsiteY51" fmla="*/ 1190625 h 2060575"/>
              <a:gd name="connsiteX52" fmla="*/ 1104900 w 2305050"/>
              <a:gd name="connsiteY52" fmla="*/ 1190625 h 2060575"/>
              <a:gd name="connsiteX53" fmla="*/ 1104900 w 2305050"/>
              <a:gd name="connsiteY53" fmla="*/ 1228725 h 2060575"/>
              <a:gd name="connsiteX54" fmla="*/ 1152525 w 2305050"/>
              <a:gd name="connsiteY54" fmla="*/ 1228725 h 2060575"/>
              <a:gd name="connsiteX55" fmla="*/ 1152525 w 2305050"/>
              <a:gd name="connsiteY55" fmla="*/ 1289050 h 2060575"/>
              <a:gd name="connsiteX56" fmla="*/ 1162050 w 2305050"/>
              <a:gd name="connsiteY56" fmla="*/ 1289050 h 2060575"/>
              <a:gd name="connsiteX57" fmla="*/ 1162050 w 2305050"/>
              <a:gd name="connsiteY57" fmla="*/ 1358900 h 2060575"/>
              <a:gd name="connsiteX58" fmla="*/ 1177925 w 2305050"/>
              <a:gd name="connsiteY58" fmla="*/ 1358900 h 2060575"/>
              <a:gd name="connsiteX59" fmla="*/ 1177925 w 2305050"/>
              <a:gd name="connsiteY59" fmla="*/ 1524000 h 2060575"/>
              <a:gd name="connsiteX60" fmla="*/ 1190625 w 2305050"/>
              <a:gd name="connsiteY60" fmla="*/ 1524000 h 2060575"/>
              <a:gd name="connsiteX61" fmla="*/ 1190625 w 2305050"/>
              <a:gd name="connsiteY61" fmla="*/ 1555750 h 2060575"/>
              <a:gd name="connsiteX62" fmla="*/ 1244600 w 2305050"/>
              <a:gd name="connsiteY62" fmla="*/ 1555750 h 2060575"/>
              <a:gd name="connsiteX63" fmla="*/ 1244600 w 2305050"/>
              <a:gd name="connsiteY63" fmla="*/ 1584325 h 2060575"/>
              <a:gd name="connsiteX64" fmla="*/ 1358900 w 2305050"/>
              <a:gd name="connsiteY64" fmla="*/ 1584325 h 2060575"/>
              <a:gd name="connsiteX65" fmla="*/ 1362075 w 2305050"/>
              <a:gd name="connsiteY65" fmla="*/ 1609725 h 2060575"/>
              <a:gd name="connsiteX66" fmla="*/ 1406525 w 2305050"/>
              <a:gd name="connsiteY66" fmla="*/ 1609725 h 2060575"/>
              <a:gd name="connsiteX67" fmla="*/ 1406525 w 2305050"/>
              <a:gd name="connsiteY67" fmla="*/ 1635125 h 2060575"/>
              <a:gd name="connsiteX68" fmla="*/ 1473200 w 2305050"/>
              <a:gd name="connsiteY68" fmla="*/ 1635125 h 2060575"/>
              <a:gd name="connsiteX69" fmla="*/ 1473200 w 2305050"/>
              <a:gd name="connsiteY69" fmla="*/ 1660525 h 2060575"/>
              <a:gd name="connsiteX70" fmla="*/ 1524000 w 2305050"/>
              <a:gd name="connsiteY70" fmla="*/ 1660525 h 2060575"/>
              <a:gd name="connsiteX71" fmla="*/ 1524000 w 2305050"/>
              <a:gd name="connsiteY71" fmla="*/ 1714500 h 2060575"/>
              <a:gd name="connsiteX72" fmla="*/ 1539875 w 2305050"/>
              <a:gd name="connsiteY72" fmla="*/ 1714500 h 2060575"/>
              <a:gd name="connsiteX73" fmla="*/ 1539875 w 2305050"/>
              <a:gd name="connsiteY73" fmla="*/ 1774825 h 2060575"/>
              <a:gd name="connsiteX74" fmla="*/ 1720850 w 2305050"/>
              <a:gd name="connsiteY74" fmla="*/ 1774825 h 2060575"/>
              <a:gd name="connsiteX75" fmla="*/ 1720850 w 2305050"/>
              <a:gd name="connsiteY75" fmla="*/ 1793875 h 2060575"/>
              <a:gd name="connsiteX76" fmla="*/ 1771650 w 2305050"/>
              <a:gd name="connsiteY76" fmla="*/ 1793875 h 2060575"/>
              <a:gd name="connsiteX77" fmla="*/ 1771650 w 2305050"/>
              <a:gd name="connsiteY77" fmla="*/ 1816100 h 2060575"/>
              <a:gd name="connsiteX78" fmla="*/ 1898650 w 2305050"/>
              <a:gd name="connsiteY78" fmla="*/ 1816100 h 2060575"/>
              <a:gd name="connsiteX79" fmla="*/ 1898650 w 2305050"/>
              <a:gd name="connsiteY79" fmla="*/ 1841500 h 2060575"/>
              <a:gd name="connsiteX80" fmla="*/ 1943100 w 2305050"/>
              <a:gd name="connsiteY80" fmla="*/ 1841500 h 2060575"/>
              <a:gd name="connsiteX81" fmla="*/ 1943100 w 2305050"/>
              <a:gd name="connsiteY81" fmla="*/ 1892300 h 2060575"/>
              <a:gd name="connsiteX82" fmla="*/ 1962150 w 2305050"/>
              <a:gd name="connsiteY82" fmla="*/ 1892300 h 2060575"/>
              <a:gd name="connsiteX83" fmla="*/ 1962150 w 2305050"/>
              <a:gd name="connsiteY83" fmla="*/ 1984375 h 2060575"/>
              <a:gd name="connsiteX84" fmla="*/ 2016125 w 2305050"/>
              <a:gd name="connsiteY84" fmla="*/ 1984375 h 2060575"/>
              <a:gd name="connsiteX85" fmla="*/ 2016125 w 2305050"/>
              <a:gd name="connsiteY85" fmla="*/ 2009775 h 2060575"/>
              <a:gd name="connsiteX86" fmla="*/ 2076450 w 2305050"/>
              <a:gd name="connsiteY86" fmla="*/ 2009775 h 2060575"/>
              <a:gd name="connsiteX87" fmla="*/ 2076450 w 2305050"/>
              <a:gd name="connsiteY87" fmla="*/ 2025650 h 2060575"/>
              <a:gd name="connsiteX88" fmla="*/ 2305050 w 2305050"/>
              <a:gd name="connsiteY88" fmla="*/ 2025650 h 2060575"/>
              <a:gd name="connsiteX89" fmla="*/ 2305050 w 2305050"/>
              <a:gd name="connsiteY89" fmla="*/ 2060575 h 206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305050" h="2060575">
                <a:moveTo>
                  <a:pt x="0" y="0"/>
                </a:moveTo>
                <a:lnTo>
                  <a:pt x="98425" y="0"/>
                </a:lnTo>
                <a:lnTo>
                  <a:pt x="98425" y="28575"/>
                </a:lnTo>
                <a:lnTo>
                  <a:pt x="136525" y="28575"/>
                </a:lnTo>
                <a:lnTo>
                  <a:pt x="155575" y="28575"/>
                </a:lnTo>
                <a:lnTo>
                  <a:pt x="155575" y="47625"/>
                </a:lnTo>
                <a:lnTo>
                  <a:pt x="184150" y="47625"/>
                </a:lnTo>
                <a:lnTo>
                  <a:pt x="184150" y="57150"/>
                </a:lnTo>
                <a:lnTo>
                  <a:pt x="206375" y="57150"/>
                </a:lnTo>
                <a:lnTo>
                  <a:pt x="206375" y="98425"/>
                </a:lnTo>
                <a:lnTo>
                  <a:pt x="282575" y="98425"/>
                </a:lnTo>
                <a:lnTo>
                  <a:pt x="282575" y="142875"/>
                </a:lnTo>
                <a:lnTo>
                  <a:pt x="295275" y="142875"/>
                </a:lnTo>
                <a:lnTo>
                  <a:pt x="295275" y="165100"/>
                </a:lnTo>
                <a:lnTo>
                  <a:pt x="327025" y="165100"/>
                </a:lnTo>
                <a:lnTo>
                  <a:pt x="327025" y="231775"/>
                </a:lnTo>
                <a:lnTo>
                  <a:pt x="346075" y="231775"/>
                </a:lnTo>
                <a:lnTo>
                  <a:pt x="346075" y="273050"/>
                </a:lnTo>
                <a:lnTo>
                  <a:pt x="355600" y="273050"/>
                </a:lnTo>
                <a:lnTo>
                  <a:pt x="355600" y="307975"/>
                </a:lnTo>
                <a:lnTo>
                  <a:pt x="374650" y="307975"/>
                </a:lnTo>
                <a:lnTo>
                  <a:pt x="374650" y="377825"/>
                </a:lnTo>
                <a:lnTo>
                  <a:pt x="384175" y="387350"/>
                </a:lnTo>
                <a:lnTo>
                  <a:pt x="384175" y="555625"/>
                </a:lnTo>
                <a:lnTo>
                  <a:pt x="384175" y="555625"/>
                </a:lnTo>
                <a:lnTo>
                  <a:pt x="384175" y="628650"/>
                </a:lnTo>
                <a:lnTo>
                  <a:pt x="422275" y="628650"/>
                </a:lnTo>
                <a:lnTo>
                  <a:pt x="422275" y="638175"/>
                </a:lnTo>
                <a:lnTo>
                  <a:pt x="422275" y="638175"/>
                </a:lnTo>
                <a:lnTo>
                  <a:pt x="422275" y="698500"/>
                </a:lnTo>
                <a:lnTo>
                  <a:pt x="539750" y="698500"/>
                </a:lnTo>
                <a:lnTo>
                  <a:pt x="539750" y="717550"/>
                </a:lnTo>
                <a:lnTo>
                  <a:pt x="571500" y="717550"/>
                </a:lnTo>
                <a:lnTo>
                  <a:pt x="571500" y="736600"/>
                </a:lnTo>
                <a:lnTo>
                  <a:pt x="631825" y="736600"/>
                </a:lnTo>
                <a:lnTo>
                  <a:pt x="631825" y="762000"/>
                </a:lnTo>
                <a:lnTo>
                  <a:pt x="749300" y="762000"/>
                </a:lnTo>
                <a:lnTo>
                  <a:pt x="749300" y="850900"/>
                </a:lnTo>
                <a:lnTo>
                  <a:pt x="771525" y="850900"/>
                </a:lnTo>
                <a:lnTo>
                  <a:pt x="771525" y="952500"/>
                </a:lnTo>
                <a:lnTo>
                  <a:pt x="787400" y="952500"/>
                </a:lnTo>
                <a:lnTo>
                  <a:pt x="787400" y="1035050"/>
                </a:lnTo>
                <a:lnTo>
                  <a:pt x="806450" y="1035050"/>
                </a:lnTo>
                <a:lnTo>
                  <a:pt x="806450" y="1060450"/>
                </a:lnTo>
                <a:lnTo>
                  <a:pt x="819150" y="1060450"/>
                </a:lnTo>
                <a:lnTo>
                  <a:pt x="819150" y="1117600"/>
                </a:lnTo>
                <a:lnTo>
                  <a:pt x="841375" y="1117600"/>
                </a:lnTo>
                <a:lnTo>
                  <a:pt x="841375" y="1139825"/>
                </a:lnTo>
                <a:lnTo>
                  <a:pt x="911225" y="1139825"/>
                </a:lnTo>
                <a:lnTo>
                  <a:pt x="911225" y="1162050"/>
                </a:lnTo>
                <a:lnTo>
                  <a:pt x="971550" y="1162050"/>
                </a:lnTo>
                <a:lnTo>
                  <a:pt x="971550" y="1190625"/>
                </a:lnTo>
                <a:lnTo>
                  <a:pt x="1104900" y="1190625"/>
                </a:lnTo>
                <a:lnTo>
                  <a:pt x="1104900" y="1228725"/>
                </a:lnTo>
                <a:lnTo>
                  <a:pt x="1152525" y="1228725"/>
                </a:lnTo>
                <a:lnTo>
                  <a:pt x="1152525" y="1289050"/>
                </a:lnTo>
                <a:lnTo>
                  <a:pt x="1162050" y="1289050"/>
                </a:lnTo>
                <a:lnTo>
                  <a:pt x="1162050" y="1358900"/>
                </a:lnTo>
                <a:lnTo>
                  <a:pt x="1177925" y="1358900"/>
                </a:lnTo>
                <a:lnTo>
                  <a:pt x="1177925" y="1524000"/>
                </a:lnTo>
                <a:lnTo>
                  <a:pt x="1190625" y="1524000"/>
                </a:lnTo>
                <a:lnTo>
                  <a:pt x="1190625" y="1555750"/>
                </a:lnTo>
                <a:lnTo>
                  <a:pt x="1244600" y="1555750"/>
                </a:lnTo>
                <a:lnTo>
                  <a:pt x="1244600" y="1584325"/>
                </a:lnTo>
                <a:lnTo>
                  <a:pt x="1358900" y="1584325"/>
                </a:lnTo>
                <a:lnTo>
                  <a:pt x="1362075" y="1609725"/>
                </a:lnTo>
                <a:lnTo>
                  <a:pt x="1406525" y="1609725"/>
                </a:lnTo>
                <a:lnTo>
                  <a:pt x="1406525" y="1635125"/>
                </a:lnTo>
                <a:lnTo>
                  <a:pt x="1473200" y="1635125"/>
                </a:lnTo>
                <a:lnTo>
                  <a:pt x="1473200" y="1660525"/>
                </a:lnTo>
                <a:lnTo>
                  <a:pt x="1524000" y="1660525"/>
                </a:lnTo>
                <a:lnTo>
                  <a:pt x="1524000" y="1714500"/>
                </a:lnTo>
                <a:lnTo>
                  <a:pt x="1539875" y="1714500"/>
                </a:lnTo>
                <a:lnTo>
                  <a:pt x="1539875" y="1774825"/>
                </a:lnTo>
                <a:lnTo>
                  <a:pt x="1720850" y="1774825"/>
                </a:lnTo>
                <a:lnTo>
                  <a:pt x="1720850" y="1793875"/>
                </a:lnTo>
                <a:lnTo>
                  <a:pt x="1771650" y="1793875"/>
                </a:lnTo>
                <a:lnTo>
                  <a:pt x="1771650" y="1816100"/>
                </a:lnTo>
                <a:lnTo>
                  <a:pt x="1898650" y="1816100"/>
                </a:lnTo>
                <a:lnTo>
                  <a:pt x="1898650" y="1841500"/>
                </a:lnTo>
                <a:lnTo>
                  <a:pt x="1943100" y="1841500"/>
                </a:lnTo>
                <a:lnTo>
                  <a:pt x="1943100" y="1892300"/>
                </a:lnTo>
                <a:lnTo>
                  <a:pt x="1962150" y="1892300"/>
                </a:lnTo>
                <a:lnTo>
                  <a:pt x="1962150" y="1984375"/>
                </a:lnTo>
                <a:lnTo>
                  <a:pt x="2016125" y="1984375"/>
                </a:lnTo>
                <a:lnTo>
                  <a:pt x="2016125" y="2009775"/>
                </a:lnTo>
                <a:lnTo>
                  <a:pt x="2076450" y="2009775"/>
                </a:lnTo>
                <a:lnTo>
                  <a:pt x="2076450" y="2025650"/>
                </a:lnTo>
                <a:lnTo>
                  <a:pt x="2305050" y="2025650"/>
                </a:lnTo>
                <a:lnTo>
                  <a:pt x="2305050" y="2060575"/>
                </a:lnTo>
              </a:path>
            </a:pathLst>
          </a:custGeom>
          <a:noFill/>
          <a:ln w="28575">
            <a:solidFill>
              <a:schemeClr val="accent3"/>
            </a:solidFill>
            <a:miter lim="800000"/>
            <a:headEnd/>
            <a:tailEnd/>
          </a:ln>
        </p:spPr>
        <p:txBody>
          <a:bodyPr rtlCol="0" anchor="ctr"/>
          <a:lstStyle/>
          <a:p>
            <a:pPr algn="ctr"/>
            <a:endParaRPr lang="en-US"/>
          </a:p>
        </p:txBody>
      </p:sp>
      <p:sp>
        <p:nvSpPr>
          <p:cNvPr id="9518" name="Freeform: Shape 9517">
            <a:extLst>
              <a:ext uri="{FF2B5EF4-FFF2-40B4-BE49-F238E27FC236}">
                <a16:creationId xmlns:a16="http://schemas.microsoft.com/office/drawing/2014/main" id="{7F783D73-0297-2C6E-6B97-EB09C47DC889}"/>
              </a:ext>
            </a:extLst>
          </p:cNvPr>
          <p:cNvSpPr/>
          <p:nvPr/>
        </p:nvSpPr>
        <p:spPr bwMode="auto">
          <a:xfrm>
            <a:off x="4692650" y="4117975"/>
            <a:ext cx="3482975" cy="555625"/>
          </a:xfrm>
          <a:custGeom>
            <a:avLst/>
            <a:gdLst>
              <a:gd name="connsiteX0" fmla="*/ 3482975 w 3482975"/>
              <a:gd name="connsiteY0" fmla="*/ 555625 h 555625"/>
              <a:gd name="connsiteX1" fmla="*/ 3482975 w 3482975"/>
              <a:gd name="connsiteY1" fmla="*/ 450850 h 555625"/>
              <a:gd name="connsiteX2" fmla="*/ 3349625 w 3482975"/>
              <a:gd name="connsiteY2" fmla="*/ 450850 h 555625"/>
              <a:gd name="connsiteX3" fmla="*/ 3349625 w 3482975"/>
              <a:gd name="connsiteY3" fmla="*/ 365125 h 555625"/>
              <a:gd name="connsiteX4" fmla="*/ 1565275 w 3482975"/>
              <a:gd name="connsiteY4" fmla="*/ 365125 h 555625"/>
              <a:gd name="connsiteX5" fmla="*/ 1565275 w 3482975"/>
              <a:gd name="connsiteY5" fmla="*/ 346075 h 555625"/>
              <a:gd name="connsiteX6" fmla="*/ 1219200 w 3482975"/>
              <a:gd name="connsiteY6" fmla="*/ 346075 h 555625"/>
              <a:gd name="connsiteX7" fmla="*/ 1219200 w 3482975"/>
              <a:gd name="connsiteY7" fmla="*/ 320675 h 555625"/>
              <a:gd name="connsiteX8" fmla="*/ 1101725 w 3482975"/>
              <a:gd name="connsiteY8" fmla="*/ 320675 h 555625"/>
              <a:gd name="connsiteX9" fmla="*/ 1101725 w 3482975"/>
              <a:gd name="connsiteY9" fmla="*/ 285750 h 555625"/>
              <a:gd name="connsiteX10" fmla="*/ 1009650 w 3482975"/>
              <a:gd name="connsiteY10" fmla="*/ 285750 h 555625"/>
              <a:gd name="connsiteX11" fmla="*/ 1009650 w 3482975"/>
              <a:gd name="connsiteY11" fmla="*/ 269875 h 555625"/>
              <a:gd name="connsiteX12" fmla="*/ 838200 w 3482975"/>
              <a:gd name="connsiteY12" fmla="*/ 269875 h 555625"/>
              <a:gd name="connsiteX13" fmla="*/ 838200 w 3482975"/>
              <a:gd name="connsiteY13" fmla="*/ 250825 h 555625"/>
              <a:gd name="connsiteX14" fmla="*/ 787400 w 3482975"/>
              <a:gd name="connsiteY14" fmla="*/ 250825 h 555625"/>
              <a:gd name="connsiteX15" fmla="*/ 787400 w 3482975"/>
              <a:gd name="connsiteY15" fmla="*/ 212725 h 555625"/>
              <a:gd name="connsiteX16" fmla="*/ 758825 w 3482975"/>
              <a:gd name="connsiteY16" fmla="*/ 212725 h 555625"/>
              <a:gd name="connsiteX17" fmla="*/ 758825 w 3482975"/>
              <a:gd name="connsiteY17" fmla="*/ 196850 h 555625"/>
              <a:gd name="connsiteX18" fmla="*/ 714375 w 3482975"/>
              <a:gd name="connsiteY18" fmla="*/ 196850 h 555625"/>
              <a:gd name="connsiteX19" fmla="*/ 714375 w 3482975"/>
              <a:gd name="connsiteY19" fmla="*/ 165100 h 555625"/>
              <a:gd name="connsiteX20" fmla="*/ 539750 w 3482975"/>
              <a:gd name="connsiteY20" fmla="*/ 165100 h 555625"/>
              <a:gd name="connsiteX21" fmla="*/ 539750 w 3482975"/>
              <a:gd name="connsiteY21" fmla="*/ 146050 h 555625"/>
              <a:gd name="connsiteX22" fmla="*/ 460375 w 3482975"/>
              <a:gd name="connsiteY22" fmla="*/ 146050 h 555625"/>
              <a:gd name="connsiteX23" fmla="*/ 460375 w 3482975"/>
              <a:gd name="connsiteY23" fmla="*/ 133350 h 555625"/>
              <a:gd name="connsiteX24" fmla="*/ 431800 w 3482975"/>
              <a:gd name="connsiteY24" fmla="*/ 133350 h 555625"/>
              <a:gd name="connsiteX25" fmla="*/ 431800 w 3482975"/>
              <a:gd name="connsiteY25" fmla="*/ 114300 h 555625"/>
              <a:gd name="connsiteX26" fmla="*/ 358775 w 3482975"/>
              <a:gd name="connsiteY26" fmla="*/ 114300 h 555625"/>
              <a:gd name="connsiteX27" fmla="*/ 358775 w 3482975"/>
              <a:gd name="connsiteY27" fmla="*/ 73025 h 555625"/>
              <a:gd name="connsiteX28" fmla="*/ 311150 w 3482975"/>
              <a:gd name="connsiteY28" fmla="*/ 73025 h 555625"/>
              <a:gd name="connsiteX29" fmla="*/ 311150 w 3482975"/>
              <a:gd name="connsiteY29" fmla="*/ 50800 h 555625"/>
              <a:gd name="connsiteX30" fmla="*/ 66675 w 3482975"/>
              <a:gd name="connsiteY30" fmla="*/ 50800 h 555625"/>
              <a:gd name="connsiteX31" fmla="*/ 38100 w 3482975"/>
              <a:gd name="connsiteY31" fmla="*/ 63500 h 555625"/>
              <a:gd name="connsiteX32" fmla="*/ 38100 w 3482975"/>
              <a:gd name="connsiteY32" fmla="*/ 22225 h 555625"/>
              <a:gd name="connsiteX33" fmla="*/ 0 w 3482975"/>
              <a:gd name="connsiteY33" fmla="*/ 22225 h 555625"/>
              <a:gd name="connsiteX34" fmla="*/ 0 w 3482975"/>
              <a:gd name="connsiteY34" fmla="*/ 0 h 555625"/>
              <a:gd name="connsiteX0" fmla="*/ 3482975 w 3482975"/>
              <a:gd name="connsiteY0" fmla="*/ 555625 h 555625"/>
              <a:gd name="connsiteX1" fmla="*/ 3482975 w 3482975"/>
              <a:gd name="connsiteY1" fmla="*/ 450850 h 555625"/>
              <a:gd name="connsiteX2" fmla="*/ 3349625 w 3482975"/>
              <a:gd name="connsiteY2" fmla="*/ 450850 h 555625"/>
              <a:gd name="connsiteX3" fmla="*/ 3349625 w 3482975"/>
              <a:gd name="connsiteY3" fmla="*/ 365125 h 555625"/>
              <a:gd name="connsiteX4" fmla="*/ 1565275 w 3482975"/>
              <a:gd name="connsiteY4" fmla="*/ 365125 h 555625"/>
              <a:gd name="connsiteX5" fmla="*/ 1565275 w 3482975"/>
              <a:gd name="connsiteY5" fmla="*/ 346075 h 555625"/>
              <a:gd name="connsiteX6" fmla="*/ 1219200 w 3482975"/>
              <a:gd name="connsiteY6" fmla="*/ 346075 h 555625"/>
              <a:gd name="connsiteX7" fmla="*/ 1219200 w 3482975"/>
              <a:gd name="connsiteY7" fmla="*/ 320675 h 555625"/>
              <a:gd name="connsiteX8" fmla="*/ 1101725 w 3482975"/>
              <a:gd name="connsiteY8" fmla="*/ 320675 h 555625"/>
              <a:gd name="connsiteX9" fmla="*/ 1101725 w 3482975"/>
              <a:gd name="connsiteY9" fmla="*/ 285750 h 555625"/>
              <a:gd name="connsiteX10" fmla="*/ 1009650 w 3482975"/>
              <a:gd name="connsiteY10" fmla="*/ 285750 h 555625"/>
              <a:gd name="connsiteX11" fmla="*/ 1009650 w 3482975"/>
              <a:gd name="connsiteY11" fmla="*/ 269875 h 555625"/>
              <a:gd name="connsiteX12" fmla="*/ 838200 w 3482975"/>
              <a:gd name="connsiteY12" fmla="*/ 269875 h 555625"/>
              <a:gd name="connsiteX13" fmla="*/ 838200 w 3482975"/>
              <a:gd name="connsiteY13" fmla="*/ 250825 h 555625"/>
              <a:gd name="connsiteX14" fmla="*/ 787400 w 3482975"/>
              <a:gd name="connsiteY14" fmla="*/ 250825 h 555625"/>
              <a:gd name="connsiteX15" fmla="*/ 787400 w 3482975"/>
              <a:gd name="connsiteY15" fmla="*/ 212725 h 555625"/>
              <a:gd name="connsiteX16" fmla="*/ 758825 w 3482975"/>
              <a:gd name="connsiteY16" fmla="*/ 212725 h 555625"/>
              <a:gd name="connsiteX17" fmla="*/ 758825 w 3482975"/>
              <a:gd name="connsiteY17" fmla="*/ 196850 h 555625"/>
              <a:gd name="connsiteX18" fmla="*/ 714375 w 3482975"/>
              <a:gd name="connsiteY18" fmla="*/ 196850 h 555625"/>
              <a:gd name="connsiteX19" fmla="*/ 714375 w 3482975"/>
              <a:gd name="connsiteY19" fmla="*/ 165100 h 555625"/>
              <a:gd name="connsiteX20" fmla="*/ 539750 w 3482975"/>
              <a:gd name="connsiteY20" fmla="*/ 165100 h 555625"/>
              <a:gd name="connsiteX21" fmla="*/ 539750 w 3482975"/>
              <a:gd name="connsiteY21" fmla="*/ 146050 h 555625"/>
              <a:gd name="connsiteX22" fmla="*/ 460375 w 3482975"/>
              <a:gd name="connsiteY22" fmla="*/ 146050 h 555625"/>
              <a:gd name="connsiteX23" fmla="*/ 460375 w 3482975"/>
              <a:gd name="connsiteY23" fmla="*/ 133350 h 555625"/>
              <a:gd name="connsiteX24" fmla="*/ 431800 w 3482975"/>
              <a:gd name="connsiteY24" fmla="*/ 133350 h 555625"/>
              <a:gd name="connsiteX25" fmla="*/ 431800 w 3482975"/>
              <a:gd name="connsiteY25" fmla="*/ 114300 h 555625"/>
              <a:gd name="connsiteX26" fmla="*/ 358775 w 3482975"/>
              <a:gd name="connsiteY26" fmla="*/ 114300 h 555625"/>
              <a:gd name="connsiteX27" fmla="*/ 358775 w 3482975"/>
              <a:gd name="connsiteY27" fmla="*/ 73025 h 555625"/>
              <a:gd name="connsiteX28" fmla="*/ 311150 w 3482975"/>
              <a:gd name="connsiteY28" fmla="*/ 73025 h 555625"/>
              <a:gd name="connsiteX29" fmla="*/ 311150 w 3482975"/>
              <a:gd name="connsiteY29" fmla="*/ 50800 h 555625"/>
              <a:gd name="connsiteX30" fmla="*/ 38100 w 3482975"/>
              <a:gd name="connsiteY30" fmla="*/ 63500 h 555625"/>
              <a:gd name="connsiteX31" fmla="*/ 38100 w 3482975"/>
              <a:gd name="connsiteY31" fmla="*/ 22225 h 555625"/>
              <a:gd name="connsiteX32" fmla="*/ 0 w 3482975"/>
              <a:gd name="connsiteY32" fmla="*/ 22225 h 555625"/>
              <a:gd name="connsiteX33" fmla="*/ 0 w 3482975"/>
              <a:gd name="connsiteY33" fmla="*/ 0 h 555625"/>
              <a:gd name="connsiteX0" fmla="*/ 3482975 w 3482975"/>
              <a:gd name="connsiteY0" fmla="*/ 555625 h 555625"/>
              <a:gd name="connsiteX1" fmla="*/ 3482975 w 3482975"/>
              <a:gd name="connsiteY1" fmla="*/ 450850 h 555625"/>
              <a:gd name="connsiteX2" fmla="*/ 3349625 w 3482975"/>
              <a:gd name="connsiteY2" fmla="*/ 450850 h 555625"/>
              <a:gd name="connsiteX3" fmla="*/ 3349625 w 3482975"/>
              <a:gd name="connsiteY3" fmla="*/ 365125 h 555625"/>
              <a:gd name="connsiteX4" fmla="*/ 1565275 w 3482975"/>
              <a:gd name="connsiteY4" fmla="*/ 365125 h 555625"/>
              <a:gd name="connsiteX5" fmla="*/ 1565275 w 3482975"/>
              <a:gd name="connsiteY5" fmla="*/ 346075 h 555625"/>
              <a:gd name="connsiteX6" fmla="*/ 1219200 w 3482975"/>
              <a:gd name="connsiteY6" fmla="*/ 346075 h 555625"/>
              <a:gd name="connsiteX7" fmla="*/ 1219200 w 3482975"/>
              <a:gd name="connsiteY7" fmla="*/ 320675 h 555625"/>
              <a:gd name="connsiteX8" fmla="*/ 1101725 w 3482975"/>
              <a:gd name="connsiteY8" fmla="*/ 320675 h 555625"/>
              <a:gd name="connsiteX9" fmla="*/ 1101725 w 3482975"/>
              <a:gd name="connsiteY9" fmla="*/ 285750 h 555625"/>
              <a:gd name="connsiteX10" fmla="*/ 1009650 w 3482975"/>
              <a:gd name="connsiteY10" fmla="*/ 285750 h 555625"/>
              <a:gd name="connsiteX11" fmla="*/ 1009650 w 3482975"/>
              <a:gd name="connsiteY11" fmla="*/ 269875 h 555625"/>
              <a:gd name="connsiteX12" fmla="*/ 838200 w 3482975"/>
              <a:gd name="connsiteY12" fmla="*/ 269875 h 555625"/>
              <a:gd name="connsiteX13" fmla="*/ 838200 w 3482975"/>
              <a:gd name="connsiteY13" fmla="*/ 250825 h 555625"/>
              <a:gd name="connsiteX14" fmla="*/ 787400 w 3482975"/>
              <a:gd name="connsiteY14" fmla="*/ 250825 h 555625"/>
              <a:gd name="connsiteX15" fmla="*/ 787400 w 3482975"/>
              <a:gd name="connsiteY15" fmla="*/ 212725 h 555625"/>
              <a:gd name="connsiteX16" fmla="*/ 758825 w 3482975"/>
              <a:gd name="connsiteY16" fmla="*/ 212725 h 555625"/>
              <a:gd name="connsiteX17" fmla="*/ 758825 w 3482975"/>
              <a:gd name="connsiteY17" fmla="*/ 196850 h 555625"/>
              <a:gd name="connsiteX18" fmla="*/ 714375 w 3482975"/>
              <a:gd name="connsiteY18" fmla="*/ 196850 h 555625"/>
              <a:gd name="connsiteX19" fmla="*/ 714375 w 3482975"/>
              <a:gd name="connsiteY19" fmla="*/ 165100 h 555625"/>
              <a:gd name="connsiteX20" fmla="*/ 539750 w 3482975"/>
              <a:gd name="connsiteY20" fmla="*/ 165100 h 555625"/>
              <a:gd name="connsiteX21" fmla="*/ 539750 w 3482975"/>
              <a:gd name="connsiteY21" fmla="*/ 146050 h 555625"/>
              <a:gd name="connsiteX22" fmla="*/ 460375 w 3482975"/>
              <a:gd name="connsiteY22" fmla="*/ 146050 h 555625"/>
              <a:gd name="connsiteX23" fmla="*/ 460375 w 3482975"/>
              <a:gd name="connsiteY23" fmla="*/ 133350 h 555625"/>
              <a:gd name="connsiteX24" fmla="*/ 431800 w 3482975"/>
              <a:gd name="connsiteY24" fmla="*/ 133350 h 555625"/>
              <a:gd name="connsiteX25" fmla="*/ 431800 w 3482975"/>
              <a:gd name="connsiteY25" fmla="*/ 114300 h 555625"/>
              <a:gd name="connsiteX26" fmla="*/ 358775 w 3482975"/>
              <a:gd name="connsiteY26" fmla="*/ 114300 h 555625"/>
              <a:gd name="connsiteX27" fmla="*/ 358775 w 3482975"/>
              <a:gd name="connsiteY27" fmla="*/ 73025 h 555625"/>
              <a:gd name="connsiteX28" fmla="*/ 311150 w 3482975"/>
              <a:gd name="connsiteY28" fmla="*/ 73025 h 555625"/>
              <a:gd name="connsiteX29" fmla="*/ 311150 w 3482975"/>
              <a:gd name="connsiteY29" fmla="*/ 50800 h 555625"/>
              <a:gd name="connsiteX30" fmla="*/ 38100 w 3482975"/>
              <a:gd name="connsiteY30" fmla="*/ 50800 h 555625"/>
              <a:gd name="connsiteX31" fmla="*/ 38100 w 3482975"/>
              <a:gd name="connsiteY31" fmla="*/ 22225 h 555625"/>
              <a:gd name="connsiteX32" fmla="*/ 0 w 3482975"/>
              <a:gd name="connsiteY32" fmla="*/ 22225 h 555625"/>
              <a:gd name="connsiteX33" fmla="*/ 0 w 3482975"/>
              <a:gd name="connsiteY33"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82975" h="555625">
                <a:moveTo>
                  <a:pt x="3482975" y="555625"/>
                </a:moveTo>
                <a:lnTo>
                  <a:pt x="3482975" y="450850"/>
                </a:lnTo>
                <a:lnTo>
                  <a:pt x="3349625" y="450850"/>
                </a:lnTo>
                <a:lnTo>
                  <a:pt x="3349625" y="365125"/>
                </a:lnTo>
                <a:lnTo>
                  <a:pt x="1565275" y="365125"/>
                </a:lnTo>
                <a:lnTo>
                  <a:pt x="1565275" y="346075"/>
                </a:lnTo>
                <a:lnTo>
                  <a:pt x="1219200" y="346075"/>
                </a:lnTo>
                <a:lnTo>
                  <a:pt x="1219200" y="320675"/>
                </a:lnTo>
                <a:lnTo>
                  <a:pt x="1101725" y="320675"/>
                </a:lnTo>
                <a:lnTo>
                  <a:pt x="1101725" y="285750"/>
                </a:lnTo>
                <a:lnTo>
                  <a:pt x="1009650" y="285750"/>
                </a:lnTo>
                <a:lnTo>
                  <a:pt x="1009650" y="269875"/>
                </a:lnTo>
                <a:lnTo>
                  <a:pt x="838200" y="269875"/>
                </a:lnTo>
                <a:lnTo>
                  <a:pt x="838200" y="250825"/>
                </a:lnTo>
                <a:lnTo>
                  <a:pt x="787400" y="250825"/>
                </a:lnTo>
                <a:lnTo>
                  <a:pt x="787400" y="212725"/>
                </a:lnTo>
                <a:lnTo>
                  <a:pt x="758825" y="212725"/>
                </a:lnTo>
                <a:lnTo>
                  <a:pt x="758825" y="196850"/>
                </a:lnTo>
                <a:lnTo>
                  <a:pt x="714375" y="196850"/>
                </a:lnTo>
                <a:lnTo>
                  <a:pt x="714375" y="165100"/>
                </a:lnTo>
                <a:lnTo>
                  <a:pt x="539750" y="165100"/>
                </a:lnTo>
                <a:lnTo>
                  <a:pt x="539750" y="146050"/>
                </a:lnTo>
                <a:lnTo>
                  <a:pt x="460375" y="146050"/>
                </a:lnTo>
                <a:lnTo>
                  <a:pt x="460375" y="133350"/>
                </a:lnTo>
                <a:lnTo>
                  <a:pt x="431800" y="133350"/>
                </a:lnTo>
                <a:lnTo>
                  <a:pt x="431800" y="114300"/>
                </a:lnTo>
                <a:lnTo>
                  <a:pt x="358775" y="114300"/>
                </a:lnTo>
                <a:lnTo>
                  <a:pt x="358775" y="73025"/>
                </a:lnTo>
                <a:lnTo>
                  <a:pt x="311150" y="73025"/>
                </a:lnTo>
                <a:lnTo>
                  <a:pt x="311150" y="50800"/>
                </a:lnTo>
                <a:lnTo>
                  <a:pt x="38100" y="50800"/>
                </a:lnTo>
                <a:lnTo>
                  <a:pt x="38100" y="22225"/>
                </a:lnTo>
                <a:lnTo>
                  <a:pt x="0" y="22225"/>
                </a:lnTo>
                <a:lnTo>
                  <a:pt x="0" y="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596352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B2032-C793-AC57-784A-D00104932DB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57B5F5C-7108-A07E-0977-09E36F36A39C}"/>
              </a:ext>
            </a:extLst>
          </p:cNvPr>
          <p:cNvSpPr>
            <a:spLocks noGrp="1" noChangeArrowheads="1"/>
          </p:cNvSpPr>
          <p:nvPr>
            <p:ph type="title"/>
          </p:nvPr>
        </p:nvSpPr>
        <p:spPr/>
        <p:txBody>
          <a:bodyPr/>
          <a:lstStyle/>
          <a:p>
            <a:r>
              <a:rPr lang="en-US" altLang="en-US" dirty="0"/>
              <a:t>evERA BC: </a:t>
            </a:r>
            <a:r>
              <a:rPr lang="en-US" dirty="0"/>
              <a:t>INV-PFS in Key Subgroups</a:t>
            </a:r>
            <a:endParaRPr lang="en-US" altLang="en-US" dirty="0"/>
          </a:p>
        </p:txBody>
      </p:sp>
      <p:sp>
        <p:nvSpPr>
          <p:cNvPr id="2" name="Text Box 11">
            <a:extLst>
              <a:ext uri="{FF2B5EF4-FFF2-40B4-BE49-F238E27FC236}">
                <a16:creationId xmlns:a16="http://schemas.microsoft.com/office/drawing/2014/main" id="{47B62894-0326-88ED-053B-E7067AECF46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FDFCEE1A-2713-F10C-632D-9493EC56FB9E}"/>
              </a:ext>
            </a:extLst>
          </p:cNvPr>
          <p:cNvGraphicFramePr>
            <a:graphicFrameLocks/>
          </p:cNvGraphicFramePr>
          <p:nvPr>
            <p:extLst>
              <p:ext uri="{D42A27DB-BD31-4B8C-83A1-F6EECF244321}">
                <p14:modId xmlns:p14="http://schemas.microsoft.com/office/powerpoint/2010/main" val="2542003816"/>
              </p:ext>
            </p:extLst>
          </p:nvPr>
        </p:nvGraphicFramePr>
        <p:xfrm>
          <a:off x="604675" y="1336817"/>
          <a:ext cx="10872443" cy="4937920"/>
        </p:xfrm>
        <a:graphic>
          <a:graphicData uri="http://schemas.openxmlformats.org/drawingml/2006/table">
            <a:tbl>
              <a:tblPr/>
              <a:tblGrid>
                <a:gridCol w="2873786">
                  <a:extLst>
                    <a:ext uri="{9D8B030D-6E8A-4147-A177-3AD203B41FA5}">
                      <a16:colId xmlns:a16="http://schemas.microsoft.com/office/drawing/2014/main" val="20000"/>
                    </a:ext>
                  </a:extLst>
                </a:gridCol>
                <a:gridCol w="1764341">
                  <a:extLst>
                    <a:ext uri="{9D8B030D-6E8A-4147-A177-3AD203B41FA5}">
                      <a16:colId xmlns:a16="http://schemas.microsoft.com/office/drawing/2014/main" val="3121803208"/>
                    </a:ext>
                  </a:extLst>
                </a:gridCol>
                <a:gridCol w="1094723">
                  <a:extLst>
                    <a:ext uri="{9D8B030D-6E8A-4147-A177-3AD203B41FA5}">
                      <a16:colId xmlns:a16="http://schemas.microsoft.com/office/drawing/2014/main" val="2267508448"/>
                    </a:ext>
                  </a:extLst>
                </a:gridCol>
                <a:gridCol w="1801705">
                  <a:extLst>
                    <a:ext uri="{9D8B030D-6E8A-4147-A177-3AD203B41FA5}">
                      <a16:colId xmlns:a16="http://schemas.microsoft.com/office/drawing/2014/main" val="20001"/>
                    </a:ext>
                  </a:extLst>
                </a:gridCol>
                <a:gridCol w="1668944">
                  <a:extLst>
                    <a:ext uri="{9D8B030D-6E8A-4147-A177-3AD203B41FA5}">
                      <a16:colId xmlns:a16="http://schemas.microsoft.com/office/drawing/2014/main" val="3552884608"/>
                    </a:ext>
                  </a:extLst>
                </a:gridCol>
                <a:gridCol w="1668944">
                  <a:extLst>
                    <a:ext uri="{9D8B030D-6E8A-4147-A177-3AD203B41FA5}">
                      <a16:colId xmlns:a16="http://schemas.microsoft.com/office/drawing/2014/main" val="978252903"/>
                    </a:ext>
                  </a:extLst>
                </a:gridCol>
              </a:tblGrid>
              <a:tr h="1648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cap="none" normalizeH="0" baseline="0" dirty="0">
                          <a:ln>
                            <a:noFill/>
                          </a:ln>
                          <a:solidFill>
                            <a:schemeClr val="tx1"/>
                          </a:solidFill>
                          <a:effectLst/>
                          <a:latin typeface="Calibri" panose="020F0502020204030204" pitchFamily="34" charset="0"/>
                        </a:rPr>
                        <a:t>ESR1</a:t>
                      </a:r>
                      <a:r>
                        <a:rPr kumimoji="0" lang="en-US" sz="12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98590455"/>
                  </a:ext>
                </a:extLst>
              </a:tr>
              <a:tr h="1648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57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&lt;65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≥65 to &lt;75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0.39 (0.26-0.59)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0.50 (0.24-1.02)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0.52 (0.15-1.74)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0.51 (0.38-0.69)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0.56 (0.34-0.93)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1.34 (0.62-2.87)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57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0.42 (0.28-0.63)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0.43 (0.22-0.83)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1.09 (0.23-5.15)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0.56 (0.41-0.76)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0.58 (0.38-0.88)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0.61 (0.22-1.69)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111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Region,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Asia-Pacific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Western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0.32 (0.15-0.67)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0.56 (0.32-0.98)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0.50 (0.27-0.93)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0.16 (0.06-0.48)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0.53 (0.33-0.83)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0.65 (0.45-0.93)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0.57 (0.33-0.96)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0.47 (0.23-0.97)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80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Menopausal status at screening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Post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Pre</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0.45 (0.31-0.64)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0.28 (0.10-0.74)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0.59 (0.46-0.76)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0.52 (0.28-0.96)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280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Site of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Nonvisceral</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0.36 (0.24-0.53)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0.65 (0.34-1.28)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0.57 (0.43-0.75)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0.58 (0.37-0.91)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r h="280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Disease involvement in liver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0.39 (0.25-0.60)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0.47 (0.27-0.82)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0.54 (0.39-0.74)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0.60 (0.42-0.86)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09882916"/>
                  </a:ext>
                </a:extLst>
              </a:tr>
              <a:tr h="280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Bone-only involvement at screening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0.47 (0.14-1.50)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0.42 (0.30-0.60)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0.43 (0.20-0.89)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0.59 (0.46-0.76)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1965560"/>
                  </a:ext>
                </a:extLst>
              </a:tr>
              <a:tr h="280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Prior treatment with fulvestrant (CRF)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0.38 (0.22-0.67)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0.41 (0.27-0.63)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0.71 (0.51-0.99)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0.45 (0.32-0.63)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1157431"/>
                  </a:ext>
                </a:extLst>
              </a:tr>
            </a:tbl>
          </a:graphicData>
        </a:graphic>
      </p:graphicFrame>
      <p:sp>
        <p:nvSpPr>
          <p:cNvPr id="7" name="TextBox 6">
            <a:extLst>
              <a:ext uri="{FF2B5EF4-FFF2-40B4-BE49-F238E27FC236}">
                <a16:creationId xmlns:a16="http://schemas.microsoft.com/office/drawing/2014/main" id="{12E150DD-A008-8C88-3DFB-83ED3675F4FC}"/>
              </a:ext>
            </a:extLst>
          </p:cNvPr>
          <p:cNvSpPr txBox="1"/>
          <p:nvPr/>
        </p:nvSpPr>
        <p:spPr bwMode="auto">
          <a:xfrm>
            <a:off x="4126247" y="6292681"/>
            <a:ext cx="6105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400" b="0" i="0" u="none" strike="noStrike" cap="none" normalizeH="0" baseline="0" dirty="0">
                <a:ln>
                  <a:noFill/>
                </a:ln>
                <a:solidFill>
                  <a:schemeClr val="bg1"/>
                </a:solidFill>
                <a:effectLst/>
                <a:latin typeface="Calibri" panose="020F0502020204030204" pitchFamily="34" charset="0"/>
              </a:rPr>
              <a:t>*Giredestrant + everolimus vs SoC ET + everolimus. </a:t>
            </a:r>
            <a:endParaRPr lang="en-US" sz="1400" b="0" dirty="0">
              <a:solidFill>
                <a:schemeClr val="bg1"/>
              </a:solidFill>
            </a:endParaRPr>
          </a:p>
        </p:txBody>
      </p:sp>
    </p:spTree>
    <p:extLst>
      <p:ext uri="{BB962C8B-B14F-4D97-AF65-F5344CB8AC3E}">
        <p14:creationId xmlns:p14="http://schemas.microsoft.com/office/powerpoint/2010/main" val="318627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69698-C04C-1E00-2657-B3077F7E44D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E5355D6-FB87-01B8-006D-EA3922281374}"/>
              </a:ext>
            </a:extLst>
          </p:cNvPr>
          <p:cNvSpPr>
            <a:spLocks noGrp="1" noChangeArrowheads="1"/>
          </p:cNvSpPr>
          <p:nvPr>
            <p:ph type="title"/>
          </p:nvPr>
        </p:nvSpPr>
        <p:spPr/>
        <p:txBody>
          <a:bodyPr/>
          <a:lstStyle/>
          <a:p>
            <a:r>
              <a:rPr lang="en-US" altLang="en-US" dirty="0"/>
              <a:t>evERA BC: Interim </a:t>
            </a:r>
            <a:r>
              <a:rPr lang="en-US" dirty="0"/>
              <a:t>OS</a:t>
            </a:r>
            <a:endParaRPr lang="en-US" altLang="en-US" dirty="0"/>
          </a:p>
        </p:txBody>
      </p:sp>
      <p:sp>
        <p:nvSpPr>
          <p:cNvPr id="2" name="Text Box 11">
            <a:extLst>
              <a:ext uri="{FF2B5EF4-FFF2-40B4-BE49-F238E27FC236}">
                <a16:creationId xmlns:a16="http://schemas.microsoft.com/office/drawing/2014/main" id="{49479353-7C7C-3D16-A459-C495AD1BB0E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59439454-3BBE-F4FA-0E0F-314BBC44D8FF}"/>
              </a:ext>
            </a:extLst>
          </p:cNvPr>
          <p:cNvGraphicFramePr>
            <a:graphicFrameLocks/>
          </p:cNvGraphicFramePr>
          <p:nvPr>
            <p:extLst>
              <p:ext uri="{D42A27DB-BD31-4B8C-83A1-F6EECF244321}">
                <p14:modId xmlns:p14="http://schemas.microsoft.com/office/powerpoint/2010/main" val="1713552989"/>
              </p:ext>
            </p:extLst>
          </p:nvPr>
        </p:nvGraphicFramePr>
        <p:xfrm>
          <a:off x="558880" y="1513047"/>
          <a:ext cx="10923323" cy="4439311"/>
        </p:xfrm>
        <a:graphic>
          <a:graphicData uri="http://schemas.openxmlformats.org/drawingml/2006/table">
            <a:tbl>
              <a:tblPr/>
              <a:tblGrid>
                <a:gridCol w="3988022">
                  <a:extLst>
                    <a:ext uri="{9D8B030D-6E8A-4147-A177-3AD203B41FA5}">
                      <a16:colId xmlns:a16="http://schemas.microsoft.com/office/drawing/2014/main" val="20000"/>
                    </a:ext>
                  </a:extLst>
                </a:gridCol>
                <a:gridCol w="3550100">
                  <a:extLst>
                    <a:ext uri="{9D8B030D-6E8A-4147-A177-3AD203B41FA5}">
                      <a16:colId xmlns:a16="http://schemas.microsoft.com/office/drawing/2014/main" val="20001"/>
                    </a:ext>
                  </a:extLst>
                </a:gridCol>
                <a:gridCol w="3385201">
                  <a:extLst>
                    <a:ext uri="{9D8B030D-6E8A-4147-A177-3AD203B41FA5}">
                      <a16:colId xmlns:a16="http://schemas.microsoft.com/office/drawing/2014/main" val="978252903"/>
                    </a:ext>
                  </a:extLst>
                </a:gridCol>
              </a:tblGrid>
              <a:tr h="5073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Population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Giredestrant + Everolimus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SoC ET + Everolimus </a:t>
                      </a:r>
                      <a:endParaRPr kumimoji="0" lang="en-US" sz="20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a:ln>
                            <a:noFill/>
                          </a:ln>
                          <a:solidFill>
                            <a:schemeClr val="bg2">
                              <a:lumMod val="10000"/>
                            </a:schemeClr>
                          </a:solidFill>
                          <a:effectLst/>
                          <a:latin typeface="Calibri" panose="020F0502020204030204" pitchFamily="34" charset="0"/>
                        </a:rPr>
                        <a:t>ESR1</a:t>
                      </a:r>
                      <a:r>
                        <a:rPr kumimoji="0" lang="en-US" sz="2000" b="0" i="0" u="none" strike="noStrike" cap="none" normalizeH="0" baseline="0">
                          <a:ln>
                            <a:noFill/>
                          </a:ln>
                          <a:solidFill>
                            <a:schemeClr val="bg2">
                              <a:lumMod val="10000"/>
                            </a:schemeClr>
                          </a:solidFill>
                          <a:effectLst/>
                          <a:latin typeface="Calibri" panose="020F0502020204030204" pitchFamily="34" charset="0"/>
                        </a:rPr>
                        <a:t>m population*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Events,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Stratified HR (95% CI)</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26/102 (25.5)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(20.17-NE)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41/105 (39.0)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21.03 (14.78-26.87)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Non-</a:t>
                      </a:r>
                      <a:r>
                        <a:rPr kumimoji="0" lang="en-US" sz="2000" b="0" i="1" u="none" strike="noStrike" cap="none" normalizeH="0" baseline="0">
                          <a:ln>
                            <a:noFill/>
                          </a:ln>
                          <a:solidFill>
                            <a:schemeClr val="bg2">
                              <a:lumMod val="10000"/>
                            </a:schemeClr>
                          </a:solidFill>
                          <a:effectLst/>
                          <a:latin typeface="Calibri" panose="020F0502020204030204" pitchFamily="34" charset="0"/>
                        </a:rPr>
                        <a:t>ESR1</a:t>
                      </a:r>
                      <a:r>
                        <a:rPr kumimoji="0" lang="en-US" sz="2000" b="0" i="0" u="none" strike="noStrike" cap="none" normalizeH="0" baseline="0">
                          <a:ln>
                            <a:noFill/>
                          </a:ln>
                          <a:solidFill>
                            <a:schemeClr val="bg2">
                              <a:lumMod val="10000"/>
                            </a:schemeClr>
                          </a:solidFill>
                          <a:effectLst/>
                          <a:latin typeface="Calibri" panose="020F0502020204030204" pitchFamily="34" charset="0"/>
                        </a:rPr>
                        <a:t>m population (exploratory)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Events,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Stratified HR</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21/81 (25.9)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(NE-NE)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27/85 (31.8)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(27.01-NE)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ITT population</a:t>
                      </a:r>
                      <a:r>
                        <a:rPr kumimoji="0" lang="en-US" sz="2000" b="0" i="0" u="none" strike="noStrike" cap="none" normalizeH="0" baseline="30000">
                          <a:ln>
                            <a:noFill/>
                          </a:ln>
                          <a:solidFill>
                            <a:schemeClr val="bg1"/>
                          </a:solidFill>
                          <a:effectLst/>
                          <a:latin typeface="Calibri" panose="020F0502020204030204" pitchFamily="34" charset="0"/>
                        </a:rPr>
                        <a:t>†</a:t>
                      </a: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Events,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Stratified HR</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47/183 (25.7)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(NE-NE)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68/190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26.87 (22.21-NE)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1355575"/>
                  </a:ext>
                </a:extLst>
              </a:tr>
            </a:tbl>
          </a:graphicData>
        </a:graphic>
      </p:graphicFrame>
      <p:sp>
        <p:nvSpPr>
          <p:cNvPr id="5" name="TextBox 4">
            <a:extLst>
              <a:ext uri="{FF2B5EF4-FFF2-40B4-BE49-F238E27FC236}">
                <a16:creationId xmlns:a16="http://schemas.microsoft.com/office/drawing/2014/main" id="{A247AE7B-5F6F-A327-8444-7CE032C3B9CB}"/>
              </a:ext>
            </a:extLst>
          </p:cNvPr>
          <p:cNvSpPr txBox="1"/>
          <p:nvPr/>
        </p:nvSpPr>
        <p:spPr bwMode="auto">
          <a:xfrm>
            <a:off x="6412375" y="2932483"/>
            <a:ext cx="29258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0.62 (0.38-1.02); </a:t>
            </a:r>
            <a:r>
              <a:rPr lang="en-US" sz="2000" b="0" i="1" dirty="0">
                <a:solidFill>
                  <a:schemeClr val="bg1"/>
                </a:solidFill>
                <a:latin typeface="Calibri" panose="020F0502020204030204" pitchFamily="34" charset="0"/>
              </a:rPr>
              <a:t>P </a:t>
            </a:r>
            <a:r>
              <a:rPr lang="en-US" sz="2000" b="0" dirty="0">
                <a:solidFill>
                  <a:schemeClr val="bg1"/>
                </a:solidFill>
                <a:latin typeface="Calibri" panose="020F0502020204030204" pitchFamily="34" charset="0"/>
              </a:rPr>
              <a:t>= .0566</a:t>
            </a:r>
          </a:p>
        </p:txBody>
      </p:sp>
      <p:sp>
        <p:nvSpPr>
          <p:cNvPr id="6" name="TextBox 5">
            <a:extLst>
              <a:ext uri="{FF2B5EF4-FFF2-40B4-BE49-F238E27FC236}">
                <a16:creationId xmlns:a16="http://schemas.microsoft.com/office/drawing/2014/main" id="{EB939441-FEEC-E7AE-C0B0-7757A307F904}"/>
              </a:ext>
            </a:extLst>
          </p:cNvPr>
          <p:cNvSpPr txBox="1"/>
          <p:nvPr/>
        </p:nvSpPr>
        <p:spPr bwMode="auto">
          <a:xfrm>
            <a:off x="6447098" y="5552248"/>
            <a:ext cx="29258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0.69 (0.47-1.00); </a:t>
            </a:r>
            <a:r>
              <a:rPr lang="en-US" sz="2000" b="0" i="1" dirty="0">
                <a:solidFill>
                  <a:schemeClr val="bg1"/>
                </a:solidFill>
                <a:latin typeface="Calibri" panose="020F0502020204030204" pitchFamily="34" charset="0"/>
              </a:rPr>
              <a:t>P </a:t>
            </a:r>
            <a:r>
              <a:rPr lang="en-US" sz="2000" b="0" dirty="0">
                <a:solidFill>
                  <a:schemeClr val="bg1"/>
                </a:solidFill>
                <a:latin typeface="Calibri" panose="020F0502020204030204" pitchFamily="34" charset="0"/>
              </a:rPr>
              <a:t>= .0473</a:t>
            </a:r>
          </a:p>
        </p:txBody>
      </p:sp>
      <p:sp>
        <p:nvSpPr>
          <p:cNvPr id="7" name="TextBox 6">
            <a:extLst>
              <a:ext uri="{FF2B5EF4-FFF2-40B4-BE49-F238E27FC236}">
                <a16:creationId xmlns:a16="http://schemas.microsoft.com/office/drawing/2014/main" id="{4F8A60A7-84C8-2654-F721-EEAD54A64627}"/>
              </a:ext>
            </a:extLst>
          </p:cNvPr>
          <p:cNvSpPr txBox="1"/>
          <p:nvPr/>
        </p:nvSpPr>
        <p:spPr bwMode="auto">
          <a:xfrm>
            <a:off x="6926938" y="4242365"/>
            <a:ext cx="18389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0.79 (0.44-1.40)</a:t>
            </a:r>
          </a:p>
        </p:txBody>
      </p:sp>
      <p:sp>
        <p:nvSpPr>
          <p:cNvPr id="8" name="TextBox 7">
            <a:extLst>
              <a:ext uri="{FF2B5EF4-FFF2-40B4-BE49-F238E27FC236}">
                <a16:creationId xmlns:a16="http://schemas.microsoft.com/office/drawing/2014/main" id="{A1170AC4-937B-A4F9-C5FD-7D727F98C909}"/>
              </a:ext>
            </a:extLst>
          </p:cNvPr>
          <p:cNvSpPr txBox="1"/>
          <p:nvPr/>
        </p:nvSpPr>
        <p:spPr bwMode="auto">
          <a:xfrm>
            <a:off x="558880" y="5970076"/>
            <a:ext cx="6105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400" b="0" i="0" u="none" strike="noStrike" cap="none" normalizeH="0" baseline="0" dirty="0">
                <a:ln>
                  <a:noFill/>
                </a:ln>
                <a:solidFill>
                  <a:schemeClr val="bg1"/>
                </a:solidFill>
                <a:effectLst/>
                <a:latin typeface="Calibri" panose="020F0502020204030204" pitchFamily="34" charset="0"/>
              </a:rPr>
              <a:t>*59% mature. </a:t>
            </a:r>
            <a:r>
              <a:rPr kumimoji="0" lang="en-US" sz="1400" b="0" i="0" u="none" strike="noStrike" cap="none" normalizeH="0" baseline="30000" dirty="0">
                <a:ln>
                  <a:noFill/>
                </a:ln>
                <a:solidFill>
                  <a:schemeClr val="bg1"/>
                </a:solidFill>
                <a:effectLst/>
                <a:latin typeface="Calibri" panose="020F0502020204030204" pitchFamily="34" charset="0"/>
              </a:rPr>
              <a:t>†</a:t>
            </a:r>
            <a:r>
              <a:rPr kumimoji="0" lang="en-US" sz="1400" b="0" i="0" u="none" strike="noStrike" cap="none" normalizeH="0" baseline="0" dirty="0">
                <a:ln>
                  <a:noFill/>
                </a:ln>
                <a:solidFill>
                  <a:schemeClr val="bg1"/>
                </a:solidFill>
                <a:effectLst/>
                <a:latin typeface="Calibri" panose="020F0502020204030204" pitchFamily="34" charset="0"/>
              </a:rPr>
              <a:t>67% mature.</a:t>
            </a:r>
            <a:endParaRPr lang="en-US" sz="1400" b="0" dirty="0">
              <a:solidFill>
                <a:schemeClr val="bg1"/>
              </a:solidFill>
            </a:endParaRPr>
          </a:p>
        </p:txBody>
      </p:sp>
    </p:spTree>
    <p:extLst>
      <p:ext uri="{BB962C8B-B14F-4D97-AF65-F5344CB8AC3E}">
        <p14:creationId xmlns:p14="http://schemas.microsoft.com/office/powerpoint/2010/main" val="2975192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66CB-08CC-7DBD-1F81-200A5655F63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C0410AC-BD3E-4F8F-6A10-E44C38FB78E8}"/>
              </a:ext>
            </a:extLst>
          </p:cNvPr>
          <p:cNvSpPr>
            <a:spLocks noGrp="1" noChangeArrowheads="1"/>
          </p:cNvSpPr>
          <p:nvPr>
            <p:ph type="title"/>
          </p:nvPr>
        </p:nvSpPr>
        <p:spPr/>
        <p:txBody>
          <a:bodyPr/>
          <a:lstStyle/>
          <a:p>
            <a:r>
              <a:rPr lang="en-US" altLang="en-US" dirty="0"/>
              <a:t>evERA BC: ORR and DoR</a:t>
            </a:r>
          </a:p>
        </p:txBody>
      </p:sp>
      <p:sp>
        <p:nvSpPr>
          <p:cNvPr id="2" name="Text Box 11">
            <a:extLst>
              <a:ext uri="{FF2B5EF4-FFF2-40B4-BE49-F238E27FC236}">
                <a16:creationId xmlns:a16="http://schemas.microsoft.com/office/drawing/2014/main" id="{79BF375F-8EA9-D0A2-0E6A-5EB591C0F65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C9D1D6A8-21CD-4A2F-A12A-AFAD2D8776C2}"/>
              </a:ext>
            </a:extLst>
          </p:cNvPr>
          <p:cNvGraphicFramePr>
            <a:graphicFrameLocks/>
          </p:cNvGraphicFramePr>
          <p:nvPr>
            <p:extLst>
              <p:ext uri="{D42A27DB-BD31-4B8C-83A1-F6EECF244321}">
                <p14:modId xmlns:p14="http://schemas.microsoft.com/office/powerpoint/2010/main" val="650738671"/>
              </p:ext>
            </p:extLst>
          </p:nvPr>
        </p:nvGraphicFramePr>
        <p:xfrm>
          <a:off x="558880" y="1513047"/>
          <a:ext cx="10974201" cy="3738271"/>
        </p:xfrm>
        <a:graphic>
          <a:graphicData uri="http://schemas.openxmlformats.org/drawingml/2006/table">
            <a:tbl>
              <a:tblPr/>
              <a:tblGrid>
                <a:gridCol w="2865040">
                  <a:extLst>
                    <a:ext uri="{9D8B030D-6E8A-4147-A177-3AD203B41FA5}">
                      <a16:colId xmlns:a16="http://schemas.microsoft.com/office/drawing/2014/main" val="20000"/>
                    </a:ext>
                  </a:extLst>
                </a:gridCol>
                <a:gridCol w="3037840">
                  <a:extLst>
                    <a:ext uri="{9D8B030D-6E8A-4147-A177-3AD203B41FA5}">
                      <a16:colId xmlns:a16="http://schemas.microsoft.com/office/drawing/2014/main" val="20001"/>
                    </a:ext>
                  </a:extLst>
                </a:gridCol>
                <a:gridCol w="2814320">
                  <a:extLst>
                    <a:ext uri="{9D8B030D-6E8A-4147-A177-3AD203B41FA5}">
                      <a16:colId xmlns:a16="http://schemas.microsoft.com/office/drawing/2014/main" val="978252903"/>
                    </a:ext>
                  </a:extLst>
                </a:gridCol>
                <a:gridCol w="2257001">
                  <a:extLst>
                    <a:ext uri="{9D8B030D-6E8A-4147-A177-3AD203B41FA5}">
                      <a16:colId xmlns:a16="http://schemas.microsoft.com/office/drawing/2014/main" val="444596732"/>
                    </a:ext>
                  </a:extLst>
                </a:gridCol>
              </a:tblGrid>
              <a:tr h="5073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Giredestrant + Everolimus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SoC ET + Everolimus </a:t>
                      </a:r>
                      <a:endParaRPr kumimoji="0" lang="en-US" sz="20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Difference (95% CI)</a:t>
                      </a:r>
                      <a:endParaRPr kumimoji="0" lang="en-US" sz="20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ITT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Without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 detected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26.6 (n =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23.8 (n =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20.0 (n = 70)</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13.8 (n =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11.7 (n = 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8.7 (n = 69)</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12.8 (0.48 to 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12.1 (3.40 to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11.3 (-1.60 to 24.0)</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ITT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Without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 detected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14.88 (9.10-NE) (n =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12.71 (9.66-18.20) (n =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12.68 (7.56-NE) (n = 9)</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7.33 (3.84-NE) (n =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7.72 (3.84-11.07) (n =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7.72 (3.71-NE) (n = 5)</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6287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7DDDF-C151-3C2A-3CB4-354F43A8722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EDAA1C6-F4BA-36F4-6B0E-42D32CDD5DE6}"/>
              </a:ext>
            </a:extLst>
          </p:cNvPr>
          <p:cNvSpPr>
            <a:spLocks noGrp="1" noChangeArrowheads="1"/>
          </p:cNvSpPr>
          <p:nvPr>
            <p:ph type="title"/>
          </p:nvPr>
        </p:nvSpPr>
        <p:spPr/>
        <p:txBody>
          <a:bodyPr/>
          <a:lstStyle/>
          <a:p>
            <a:r>
              <a:rPr lang="en-US" altLang="en-US" dirty="0"/>
              <a:t>evERA BC: Safety</a:t>
            </a:r>
          </a:p>
        </p:txBody>
      </p:sp>
      <p:sp>
        <p:nvSpPr>
          <p:cNvPr id="2" name="Text Box 11">
            <a:extLst>
              <a:ext uri="{FF2B5EF4-FFF2-40B4-BE49-F238E27FC236}">
                <a16:creationId xmlns:a16="http://schemas.microsoft.com/office/drawing/2014/main" id="{ECA97D9A-ECC2-2FEA-FC5C-8240685A876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2B27620B-B18D-C21B-EDA9-29E685239F79}"/>
              </a:ext>
            </a:extLst>
          </p:cNvPr>
          <p:cNvGraphicFramePr>
            <a:graphicFrameLocks/>
          </p:cNvGraphicFramePr>
          <p:nvPr>
            <p:extLst>
              <p:ext uri="{D42A27DB-BD31-4B8C-83A1-F6EECF244321}">
                <p14:modId xmlns:p14="http://schemas.microsoft.com/office/powerpoint/2010/main" val="4163661001"/>
              </p:ext>
            </p:extLst>
          </p:nvPr>
        </p:nvGraphicFramePr>
        <p:xfrm>
          <a:off x="604675" y="1513047"/>
          <a:ext cx="10872445" cy="4145408"/>
        </p:xfrm>
        <a:graphic>
          <a:graphicData uri="http://schemas.openxmlformats.org/drawingml/2006/table">
            <a:tbl>
              <a:tblPr/>
              <a:tblGrid>
                <a:gridCol w="4784802">
                  <a:extLst>
                    <a:ext uri="{9D8B030D-6E8A-4147-A177-3AD203B41FA5}">
                      <a16:colId xmlns:a16="http://schemas.microsoft.com/office/drawing/2014/main" val="20000"/>
                    </a:ext>
                  </a:extLst>
                </a:gridCol>
                <a:gridCol w="3110608">
                  <a:extLst>
                    <a:ext uri="{9D8B030D-6E8A-4147-A177-3AD203B41FA5}">
                      <a16:colId xmlns:a16="http://schemas.microsoft.com/office/drawing/2014/main" val="20001"/>
                    </a:ext>
                  </a:extLst>
                </a:gridCol>
                <a:gridCol w="2977035">
                  <a:extLst>
                    <a:ext uri="{9D8B030D-6E8A-4147-A177-3AD203B41FA5}">
                      <a16:colId xmlns:a16="http://schemas.microsoft.com/office/drawing/2014/main" val="978252903"/>
                    </a:ext>
                  </a:extLst>
                </a:gridCol>
              </a:tblGrid>
              <a:tr h="1900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Patients With ≥1 AE, n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Giredestrant + Everolimus (n = 182)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SoC ET + Everolimus (n = 186)</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 (96.8)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with fatal outcome*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AEs with fatal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Grade 3/4 AEs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(51.1)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2886767"/>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5835346"/>
                  </a:ext>
                </a:extLst>
              </a:tr>
              <a:tr h="39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Treatment-related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Giredestrant or SoC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Everolimus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(64.8)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(92.3)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 (94.0)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(57.0)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(86.0)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4153794"/>
                  </a:ext>
                </a:extLst>
              </a:tr>
              <a:tr h="39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 discontinuation from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Giredestrant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or SoC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Everolimus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9542520"/>
                  </a:ext>
                </a:extLst>
              </a:tr>
              <a:tr h="39955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nb-NO" sz="1400" b="0" i="0" u="none" strike="noStrike" cap="none" normalizeH="0" baseline="0" dirty="0">
                          <a:ln>
                            <a:noFill/>
                          </a:ln>
                          <a:solidFill>
                            <a:schemeClr val="bg2">
                              <a:lumMod val="10000"/>
                            </a:schemeClr>
                          </a:solidFill>
                          <a:effectLst/>
                          <a:latin typeface="Calibri" panose="020F0502020204030204" pitchFamily="34" charset="0"/>
                        </a:rPr>
                        <a:t>Giredestrant: 7.11 (0.46-28.78)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nb-NO" sz="1400" b="0" i="0" u="none" strike="noStrike" cap="none" normalizeH="0" baseline="0" dirty="0">
                          <a:ln>
                            <a:noFill/>
                          </a:ln>
                          <a:solidFill>
                            <a:schemeClr val="bg2">
                              <a:lumMod val="10000"/>
                            </a:schemeClr>
                          </a:solidFill>
                          <a:effectLst/>
                          <a:latin typeface="Calibri" panose="020F0502020204030204" pitchFamily="34" charset="0"/>
                        </a:rPr>
                        <a:t>Everolimus: 6.03 (0.46-26.94)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SOC ET: 4.62 (0.03-27.63)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Everolimus: 4.14 (0.03-27.63)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9389350"/>
                  </a:ext>
                </a:extLst>
              </a:tr>
            </a:tbl>
          </a:graphicData>
        </a:graphic>
      </p:graphicFrame>
      <p:sp>
        <p:nvSpPr>
          <p:cNvPr id="5" name="TextBox 4">
            <a:extLst>
              <a:ext uri="{FF2B5EF4-FFF2-40B4-BE49-F238E27FC236}">
                <a16:creationId xmlns:a16="http://schemas.microsoft.com/office/drawing/2014/main" id="{10FF55B3-8A74-A3DB-7F9F-801B4F683838}"/>
              </a:ext>
            </a:extLst>
          </p:cNvPr>
          <p:cNvSpPr txBox="1"/>
          <p:nvPr/>
        </p:nvSpPr>
        <p:spPr bwMode="auto">
          <a:xfrm>
            <a:off x="599591" y="5658455"/>
            <a:ext cx="108724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200" b="0" i="0" u="none" strike="noStrike" cap="none" normalizeH="0" baseline="0" dirty="0">
                <a:ln>
                  <a:noFill/>
                </a:ln>
                <a:solidFill>
                  <a:schemeClr val="bg1"/>
                </a:solidFill>
                <a:effectLst/>
                <a:latin typeface="Calibri" panose="020F0502020204030204" pitchFamily="34" charset="0"/>
              </a:rPr>
              <a:t>*Fatal AEs: giredestrant + everolimus: pneumonia</a:t>
            </a:r>
            <a:r>
              <a:rPr lang="en-US" sz="1200" b="0" baseline="30000" dirty="0">
                <a:solidFill>
                  <a:schemeClr val="bg1"/>
                </a:solidFill>
                <a:latin typeface="Calibri" panose="020F0502020204030204" pitchFamily="34" charset="0"/>
              </a:rPr>
              <a:t>†</a:t>
            </a:r>
            <a:r>
              <a:rPr kumimoji="0" lang="en-US" sz="1200" b="0" i="0" u="none" strike="noStrike" cap="none" normalizeH="0" baseline="0" dirty="0">
                <a:ln>
                  <a:noFill/>
                </a:ln>
                <a:solidFill>
                  <a:schemeClr val="bg1"/>
                </a:solidFill>
                <a:effectLst/>
                <a:latin typeface="Calibri" panose="020F0502020204030204" pitchFamily="34" charset="0"/>
              </a:rPr>
              <a:t> (n = 3), intestinal perforation (n = 1) and death (n = 1); SoC ET + everolimus: pneumonia,</a:t>
            </a:r>
            <a:r>
              <a:rPr lang="en-US" sz="1200" b="0" baseline="30000" dirty="0">
                <a:solidFill>
                  <a:schemeClr val="bg1"/>
                </a:solidFill>
                <a:latin typeface="Calibri" panose="020F0502020204030204" pitchFamily="34" charset="0"/>
              </a:rPr>
              <a:t>† </a:t>
            </a:r>
            <a:r>
              <a:rPr kumimoji="0" lang="en-US" sz="1200" b="0" i="0" u="none" strike="noStrike" cap="none" normalizeH="0" baseline="0" dirty="0">
                <a:ln>
                  <a:noFill/>
                </a:ln>
                <a:solidFill>
                  <a:schemeClr val="bg1"/>
                </a:solidFill>
                <a:effectLst/>
                <a:latin typeface="Calibri" panose="020F0502020204030204" pitchFamily="34" charset="0"/>
              </a:rPr>
              <a:t>cholecystitis infective, erysipelas, sepsis, hypoxic-ischemic encephalopathy</a:t>
            </a:r>
            <a:r>
              <a:rPr lang="en-US" sz="1200" b="0" baseline="30000" dirty="0">
                <a:solidFill>
                  <a:schemeClr val="bg1"/>
                </a:solidFill>
                <a:latin typeface="Calibri" panose="020F0502020204030204" pitchFamily="34" charset="0"/>
              </a:rPr>
              <a:t>†</a:t>
            </a:r>
            <a:r>
              <a:rPr kumimoji="0" lang="en-US" sz="1200" b="0" i="0" u="none" strike="noStrike" cap="none" normalizeH="0" baseline="0" dirty="0">
                <a:ln>
                  <a:noFill/>
                </a:ln>
                <a:solidFill>
                  <a:schemeClr val="bg1"/>
                </a:solidFill>
                <a:effectLst/>
                <a:latin typeface="Calibri" panose="020F0502020204030204" pitchFamily="34" charset="0"/>
              </a:rPr>
              <a:t> (n = 1 each). </a:t>
            </a:r>
            <a:r>
              <a:rPr kumimoji="0" lang="en-US" sz="1200" b="0" i="0" u="none" strike="noStrike" cap="none" normalizeH="0" baseline="30000" dirty="0">
                <a:ln>
                  <a:noFill/>
                </a:ln>
                <a:solidFill>
                  <a:schemeClr val="bg1"/>
                </a:solidFill>
                <a:effectLst/>
                <a:latin typeface="Calibri" panose="020F0502020204030204" pitchFamily="34" charset="0"/>
              </a:rPr>
              <a:t>†</a:t>
            </a:r>
            <a:r>
              <a:rPr lang="en-US" sz="1200" b="0" dirty="0">
                <a:solidFill>
                  <a:schemeClr val="bg1"/>
                </a:solidFill>
                <a:latin typeface="Calibri" panose="020F0502020204030204" pitchFamily="34" charset="0"/>
              </a:rPr>
              <a:t>Treatment r</a:t>
            </a:r>
            <a:r>
              <a:rPr kumimoji="0" lang="en-US" sz="1200" b="0" i="0" u="none" strike="noStrike" cap="none" normalizeH="0" baseline="0" dirty="0">
                <a:ln>
                  <a:noFill/>
                </a:ln>
                <a:solidFill>
                  <a:schemeClr val="bg1"/>
                </a:solidFill>
                <a:effectLst/>
                <a:latin typeface="Calibri" panose="020F0502020204030204" pitchFamily="34" charset="0"/>
              </a:rPr>
              <a:t>elated. Only everolimus could be dose-adjusted for AEs; dose reduction in n = 56 (30.8%) in the giredestrant + everolimus arm and n = 49 (26.3%) in the SoC ET + everolimus arm.</a:t>
            </a:r>
            <a:endParaRPr lang="en-US" sz="1200" b="0" dirty="0">
              <a:solidFill>
                <a:schemeClr val="bg1"/>
              </a:solidFill>
            </a:endParaRPr>
          </a:p>
        </p:txBody>
      </p:sp>
    </p:spTree>
    <p:extLst>
      <p:ext uri="{BB962C8B-B14F-4D97-AF65-F5344CB8AC3E}">
        <p14:creationId xmlns:p14="http://schemas.microsoft.com/office/powerpoint/2010/main" val="3824247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7FEC-5090-BFA8-7A15-B420A2190D3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8759220-FC8F-2BEB-6438-F74E03A97A26}"/>
              </a:ext>
            </a:extLst>
          </p:cNvPr>
          <p:cNvSpPr>
            <a:spLocks noGrp="1" noChangeArrowheads="1"/>
          </p:cNvSpPr>
          <p:nvPr>
            <p:ph type="title"/>
          </p:nvPr>
        </p:nvSpPr>
        <p:spPr/>
        <p:txBody>
          <a:bodyPr/>
          <a:lstStyle/>
          <a:p>
            <a:r>
              <a:rPr lang="en-US" altLang="en-US" dirty="0"/>
              <a:t>evERA BC: Safety</a:t>
            </a:r>
          </a:p>
        </p:txBody>
      </p:sp>
      <p:sp>
        <p:nvSpPr>
          <p:cNvPr id="4" name="Rectangle 3">
            <a:extLst>
              <a:ext uri="{FF2B5EF4-FFF2-40B4-BE49-F238E27FC236}">
                <a16:creationId xmlns:a16="http://schemas.microsoft.com/office/drawing/2014/main" id="{FC60E265-8116-8748-11DA-EA6C21E76BBC}"/>
              </a:ext>
            </a:extLst>
          </p:cNvPr>
          <p:cNvSpPr>
            <a:spLocks noGrp="1" noChangeArrowheads="1"/>
          </p:cNvSpPr>
          <p:nvPr>
            <p:ph idx="1"/>
          </p:nvPr>
        </p:nvSpPr>
        <p:spPr/>
        <p:txBody>
          <a:bodyPr/>
          <a:lstStyle/>
          <a:p>
            <a:r>
              <a:rPr lang="en-US" altLang="en-US" sz="2200" dirty="0"/>
              <a:t>Most common TEAEs in both treatment arms were stomatitis, diarrhea, and anemia</a:t>
            </a:r>
          </a:p>
          <a:p>
            <a:br>
              <a:rPr lang="en-US" altLang="en-US" sz="2200" dirty="0"/>
            </a:br>
            <a:endParaRPr lang="en-US" altLang="en-US" sz="2200" dirty="0"/>
          </a:p>
          <a:p>
            <a:endParaRPr lang="en-US" altLang="en-US" sz="2200" dirty="0"/>
          </a:p>
          <a:p>
            <a:endParaRPr lang="en-US" altLang="en-US" sz="2200" dirty="0"/>
          </a:p>
          <a:p>
            <a:r>
              <a:rPr lang="en-US" altLang="en-US" sz="2200" dirty="0"/>
              <a:t>n = 7 (3.8%) and n = 1 (0.5%) of patients receiving giredestrant + everolimus and SoC ET + everolimus, respectively, experienced bradycardia (all grade 1/2)</a:t>
            </a:r>
          </a:p>
        </p:txBody>
      </p:sp>
      <p:sp>
        <p:nvSpPr>
          <p:cNvPr id="2" name="Text Box 11">
            <a:extLst>
              <a:ext uri="{FF2B5EF4-FFF2-40B4-BE49-F238E27FC236}">
                <a16:creationId xmlns:a16="http://schemas.microsoft.com/office/drawing/2014/main" id="{07EA64A2-0A5B-7419-813E-60BF5E8859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5B38BCD9-9DC1-5D3B-5F90-0015F05344A5}"/>
              </a:ext>
            </a:extLst>
          </p:cNvPr>
          <p:cNvGraphicFramePr>
            <a:graphicFrameLocks/>
          </p:cNvGraphicFramePr>
          <p:nvPr>
            <p:extLst>
              <p:ext uri="{D42A27DB-BD31-4B8C-83A1-F6EECF244321}">
                <p14:modId xmlns:p14="http://schemas.microsoft.com/office/powerpoint/2010/main" val="3973973444"/>
              </p:ext>
            </p:extLst>
          </p:nvPr>
        </p:nvGraphicFramePr>
        <p:xfrm>
          <a:off x="604675" y="1943270"/>
          <a:ext cx="10872446" cy="1920320"/>
        </p:xfrm>
        <a:graphic>
          <a:graphicData uri="http://schemas.openxmlformats.org/drawingml/2006/table">
            <a:tbl>
              <a:tblPr/>
              <a:tblGrid>
                <a:gridCol w="4784802">
                  <a:extLst>
                    <a:ext uri="{9D8B030D-6E8A-4147-A177-3AD203B41FA5}">
                      <a16:colId xmlns:a16="http://schemas.microsoft.com/office/drawing/2014/main" val="20000"/>
                    </a:ext>
                  </a:extLst>
                </a:gridCol>
                <a:gridCol w="1555304">
                  <a:extLst>
                    <a:ext uri="{9D8B030D-6E8A-4147-A177-3AD203B41FA5}">
                      <a16:colId xmlns:a16="http://schemas.microsoft.com/office/drawing/2014/main" val="20001"/>
                    </a:ext>
                  </a:extLst>
                </a:gridCol>
                <a:gridCol w="1555304">
                  <a:extLst>
                    <a:ext uri="{9D8B030D-6E8A-4147-A177-3AD203B41FA5}">
                      <a16:colId xmlns:a16="http://schemas.microsoft.com/office/drawing/2014/main" val="484377763"/>
                    </a:ext>
                  </a:extLst>
                </a:gridCol>
                <a:gridCol w="1488518">
                  <a:extLst>
                    <a:ext uri="{9D8B030D-6E8A-4147-A177-3AD203B41FA5}">
                      <a16:colId xmlns:a16="http://schemas.microsoft.com/office/drawing/2014/main" val="978252903"/>
                    </a:ext>
                  </a:extLst>
                </a:gridCol>
                <a:gridCol w="1488518">
                  <a:extLst>
                    <a:ext uri="{9D8B030D-6E8A-4147-A177-3AD203B41FA5}">
                      <a16:colId xmlns:a16="http://schemas.microsoft.com/office/drawing/2014/main" val="14713521"/>
                    </a:ext>
                  </a:extLst>
                </a:gridCol>
              </a:tblGrid>
              <a:tr h="19003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Giredestrant + Everolimus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SoC ET + Everolimus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186)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9003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3/4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3/4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759325960"/>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2886767"/>
                  </a:ext>
                </a:extLst>
              </a:tr>
            </a:tbl>
          </a:graphicData>
        </a:graphic>
      </p:graphicFrame>
    </p:spTree>
    <p:extLst>
      <p:ext uri="{BB962C8B-B14F-4D97-AF65-F5344CB8AC3E}">
        <p14:creationId xmlns:p14="http://schemas.microsoft.com/office/powerpoint/2010/main" val="3638386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evERA BC: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phase III trial, giredestrant, a novel oral SERD, when combined with everolimus, improved INV-PFS vs SoC ET + everolimus in patients with ER+/HER2- aBC who had previously received CDK4/6i therapy</a:t>
            </a:r>
          </a:p>
          <a:p>
            <a:pPr lvl="1"/>
            <a:r>
              <a:rPr lang="en-US" altLang="en-US" sz="1800" dirty="0"/>
              <a:t>In </a:t>
            </a:r>
            <a:r>
              <a:rPr lang="en-US" altLang="en-US" sz="1800" i="1" dirty="0"/>
              <a:t>ESR1</a:t>
            </a:r>
            <a:r>
              <a:rPr lang="en-US" altLang="en-US" sz="1800" dirty="0"/>
              <a:t>m aBC, the combination led to 62% lower risk of disease progression or death (HR: 0.38), with median INV-PFS of 9.99 mo vs 5.45 mo for the control arm</a:t>
            </a:r>
          </a:p>
          <a:p>
            <a:pPr lvl="1"/>
            <a:r>
              <a:rPr lang="en-US" altLang="en-US" sz="1800" dirty="0"/>
              <a:t>In ITT population, regimen achieved 44% lower risk of progression or death (HR: 0.56), corresponding to median INV-PFS of 8.77 mo vs 5.49 mo for standard therapy</a:t>
            </a:r>
          </a:p>
          <a:p>
            <a:r>
              <a:rPr lang="en-US" altLang="en-US" sz="2000" dirty="0"/>
              <a:t>Improvement in INV-PFS with giredestrant + everolimus was consistent across major subgroups; improvements in ORR and DoR were observed regardless of </a:t>
            </a:r>
            <a:r>
              <a:rPr lang="en-US" altLang="en-US" sz="2000" i="1" dirty="0"/>
              <a:t>ESR1</a:t>
            </a:r>
            <a:r>
              <a:rPr lang="en-US" altLang="en-US" sz="2000" dirty="0"/>
              <a:t> mutation status; OS data were immature but trended toward improvement with giredestrant + everolimus </a:t>
            </a:r>
          </a:p>
          <a:p>
            <a:r>
              <a:rPr lang="en-US" altLang="en-US" sz="2000" dirty="0"/>
              <a:t>Giredestrant + everolimus combination was tolerable and aligned with known safety characteristics of each individual agent, with no unexpected AEs reported</a:t>
            </a:r>
          </a:p>
          <a:p>
            <a:r>
              <a:rPr lang="en-US" altLang="en-US" sz="2000" dirty="0"/>
              <a:t>Investigators concluded that giredestrant + everolimus may be a new oral therapy option for ER+/HER2-</a:t>
            </a:r>
            <a:r>
              <a:rPr lang="en-US" altLang="en-US" sz="2000" b="1" dirty="0">
                <a:ea typeface="Calibri" panose="020F0502020204030204" pitchFamily="34" charset="0"/>
                <a:cs typeface="Calibri" panose="020F0502020204030204" pitchFamily="34" charset="0"/>
              </a:rPr>
              <a:t> </a:t>
            </a:r>
            <a:r>
              <a:rPr lang="en-US" altLang="en-US" sz="2000" dirty="0"/>
              <a:t>aBC after CDK4/6i therapy</a:t>
            </a:r>
          </a:p>
        </p:txBody>
      </p:sp>
      <p:sp>
        <p:nvSpPr>
          <p:cNvPr id="2" name="Text Box 11">
            <a:extLst>
              <a:ext uri="{FF2B5EF4-FFF2-40B4-BE49-F238E27FC236}">
                <a16:creationId xmlns:a16="http://schemas.microsoft.com/office/drawing/2014/main" id="{3B32CA7C-A708-726D-16CB-86EE7B76D78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Mayer. ESMO 2025. Abstr LBA16.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22fd6914-46d4-4c7e-bbad-46e82841b69d"/>
    <ds:schemaRef ds:uri="http://purl.org/dc/dcmitype/"/>
    <ds:schemaRef ds:uri="http://purl.org/dc/terms/"/>
    <ds:schemaRef ds:uri="d2e3f5e4-6f28-4f19-ae66-1677b5fa85d1"/>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20E42D05-6B9C-404C-BEA5-B05665ABD9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4159</TotalTime>
  <Words>2676</Words>
  <Application>Microsoft Office PowerPoint</Application>
  <PresentationFormat>Widescreen</PresentationFormat>
  <Paragraphs>552</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evERA BC: Phase III Trial of Giredestrant + Everolimus in Advanced ER+/HER2- Breast Cancer Previously Treated With a CDK4/6 Inhibitor</vt:lpstr>
      <vt:lpstr>About These Slides</vt:lpstr>
      <vt:lpstr>evERA BC: Background</vt:lpstr>
      <vt:lpstr>evERA BC: Study Design</vt:lpstr>
      <vt:lpstr>evERA BC: Baseline Characteristics</vt:lpstr>
      <vt:lpstr>evERA BC: INV-PFS in the ESR1m Population</vt:lpstr>
      <vt:lpstr>evERA BC: INV-PFS in the ITT Population</vt:lpstr>
      <vt:lpstr>evERA BC: INV-PFS in Key Subgroups</vt:lpstr>
      <vt:lpstr>evERA BC: Interim OS</vt:lpstr>
      <vt:lpstr>evERA BC: ORR and DoR</vt:lpstr>
      <vt:lpstr>evERA BC: Safety</vt:lpstr>
      <vt:lpstr>evERA BC: Safety</vt:lpstr>
      <vt:lpstr>evERA BC: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evERA BC: Phase III Trial of Giredestrant + Everolimus in Advanced ER+/HER2- Breast Cancer Previously Treated With a CDK4/6 Inhibitor</dc:title>
  <dc:creator>Preferred User</dc:creator>
  <cp:lastModifiedBy>Valerie Wenzel</cp:lastModifiedBy>
  <cp:revision>61</cp:revision>
  <cp:lastPrinted>2016-09-26T20:21:49Z</cp:lastPrinted>
  <dcterms:created xsi:type="dcterms:W3CDTF">2005-05-27T15:08:01Z</dcterms:created>
  <dcterms:modified xsi:type="dcterms:W3CDTF">2025-10-31T15:00:24Z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