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5"/>
  </p:sldMasterIdLst>
  <p:notesMasterIdLst>
    <p:notesMasterId r:id="rId18"/>
  </p:notesMasterIdLst>
  <p:sldIdLst>
    <p:sldId id="321" r:id="rId6"/>
    <p:sldId id="308" r:id="rId7"/>
    <p:sldId id="543" r:id="rId8"/>
    <p:sldId id="561" r:id="rId9"/>
    <p:sldId id="544" r:id="rId10"/>
    <p:sldId id="557" r:id="rId11"/>
    <p:sldId id="545" r:id="rId12"/>
    <p:sldId id="559" r:id="rId13"/>
    <p:sldId id="562" r:id="rId14"/>
    <p:sldId id="560" r:id="rId15"/>
    <p:sldId id="548" r:id="rId16"/>
    <p:sldId id="318"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008" userDrawn="1">
          <p15:clr>
            <a:srgbClr val="A4A3A4"/>
          </p15:clr>
        </p15:guide>
        <p15:guide id="2" pos="3840" userDrawn="1">
          <p15:clr>
            <a:srgbClr val="A4A3A4"/>
          </p15:clr>
        </p15:guide>
        <p15:guide id="3" orient="horz" pos="264" userDrawn="1">
          <p15:clr>
            <a:srgbClr val="A4A3A4"/>
          </p15:clr>
        </p15:guide>
        <p15:guide id="4" orient="horz" pos="144" userDrawn="1">
          <p15:clr>
            <a:srgbClr val="A4A3A4"/>
          </p15:clr>
        </p15:guide>
        <p15:guide id="5" orient="horz" pos="3912" userDrawn="1">
          <p15:clr>
            <a:srgbClr val="A4A3A4"/>
          </p15:clr>
        </p15:guide>
        <p15:guide id="6" orient="horz" pos="4056" userDrawn="1">
          <p15:clr>
            <a:srgbClr val="A4A3A4"/>
          </p15:clr>
        </p15:guide>
        <p15:guide id="7" orient="horz" pos="4152" userDrawn="1">
          <p15:clr>
            <a:srgbClr val="A4A3A4"/>
          </p15:clr>
        </p15:guide>
        <p15:guide id="8" pos="336" userDrawn="1">
          <p15:clr>
            <a:srgbClr val="A4A3A4"/>
          </p15:clr>
        </p15:guide>
        <p15:guide id="9" pos="456" userDrawn="1">
          <p15:clr>
            <a:srgbClr val="A4A3A4"/>
          </p15:clr>
        </p15:guide>
        <p15:guide id="10" pos="7248" userDrawn="1">
          <p15:clr>
            <a:srgbClr val="A4A3A4"/>
          </p15:clr>
        </p15:guide>
        <p15:guide id="11" pos="7392"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egan Capel" initials="MC" lastIdx="15" clrIdx="0"/>
  <p:cmAuthor id="2" name=" " initials="MAC" lastIdx="11" clrIdx="1"/>
  <p:cmAuthor id="3" name="Andrew Bowser" initials="AB" lastIdx="1" clrIdx="2"/>
  <p:cmAuthor id="4" name="Melanie Couton" initials="MAC" lastIdx="1" clrIdx="3"/>
  <p:cmAuthor id="5" name="LT Fowler" initials="LF" lastIdx="5" clrIdx="4">
    <p:extLst>
      <p:ext uri="{19B8F6BF-5375-455C-9EA6-DF929625EA0E}">
        <p15:presenceInfo xmlns:p15="http://schemas.microsoft.com/office/powerpoint/2012/main" userId="S::lfowler@practicingclinicians.com::bdc4c4d6-9ded-467c-b80c-330a0ea8ffe4" providerId="AD"/>
      </p:ext>
    </p:extLst>
  </p:cmAuthor>
  <p:cmAuthor id="6" name="Taryn Gross" initials="TG" lastIdx="1" clrIdx="5"/>
  <p:cmAuthor id="7" name="Kiran D. Mir-Hudgeons" initials="KDM" lastIdx="4" clrIdx="6">
    <p:extLst>
      <p:ext uri="{19B8F6BF-5375-455C-9EA6-DF929625EA0E}">
        <p15:presenceInfo xmlns:p15="http://schemas.microsoft.com/office/powerpoint/2012/main" userId="S::kmirhudgeons@clinicaloptions.com::988cb7e1-0640-4c3c-b602-3f8e18ce9544" providerId="AD"/>
      </p:ext>
    </p:extLst>
  </p:cmAuthor>
  <p:cmAuthor id="8" name="Jill Sakai" initials="JS" lastIdx="3" clrIdx="7">
    <p:extLst>
      <p:ext uri="{19B8F6BF-5375-455C-9EA6-DF929625EA0E}">
        <p15:presenceInfo xmlns:p15="http://schemas.microsoft.com/office/powerpoint/2012/main" userId="Jill Sakai" providerId="None"/>
      </p:ext>
    </p:extLst>
  </p:cmAuthor>
  <p:cmAuthor id="9" name="mcartwright@clinicaloptions.com" initials="m" lastIdx="15" clrIdx="8">
    <p:extLst>
      <p:ext uri="{19B8F6BF-5375-455C-9EA6-DF929625EA0E}">
        <p15:presenceInfo xmlns:p15="http://schemas.microsoft.com/office/powerpoint/2012/main" userId="mcartwright@clinicaloptions.com" providerId="None"/>
      </p:ext>
    </p:extLst>
  </p:cmAuthor>
  <p:cmAuthor id="10" name="jconstanzo@clinicaloptions.com" initials="j" lastIdx="11" clrIdx="9">
    <p:extLst>
      <p:ext uri="{19B8F6BF-5375-455C-9EA6-DF929625EA0E}">
        <p15:presenceInfo xmlns:p15="http://schemas.microsoft.com/office/powerpoint/2012/main" userId="jconstanzo@clinicaloptions.com" providerId="None"/>
      </p:ext>
    </p:extLst>
  </p:cmAuthor>
  <p:cmAuthor id="11" name="CLINICALOPTIONS\tquill" initials="C" lastIdx="8" clrIdx="10">
    <p:extLst>
      <p:ext uri="{19B8F6BF-5375-455C-9EA6-DF929625EA0E}">
        <p15:presenceInfo xmlns:p15="http://schemas.microsoft.com/office/powerpoint/2012/main" userId="CLINICALOPTIONS\tquill" providerId="None"/>
      </p:ext>
    </p:extLst>
  </p:cmAuthor>
  <p:cmAuthor id="12" name="Melanie Couton" initials="MC" lastIdx="4" clrIdx="11">
    <p:extLst>
      <p:ext uri="{19B8F6BF-5375-455C-9EA6-DF929625EA0E}">
        <p15:presenceInfo xmlns:p15="http://schemas.microsoft.com/office/powerpoint/2012/main" userId="ef8730672ba86646" providerId="Windows Live"/>
      </p:ext>
    </p:extLst>
  </p:cmAuthor>
  <p:cmAuthor id="13" name="Jerfiz Constanzo" initials="JC" lastIdx="1" clrIdx="12">
    <p:extLst>
      <p:ext uri="{19B8F6BF-5375-455C-9EA6-DF929625EA0E}">
        <p15:presenceInfo xmlns:p15="http://schemas.microsoft.com/office/powerpoint/2012/main" userId="S::jconstanzo@clinicaloptions.com::7388c342-66f0-4154-bcdf-657d8197f1ae"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F2F2"/>
    <a:srgbClr val="CDCDC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2C4611A-EA6F-4BC4-9107-9F570B7C05C0}" v="1" dt="2022-06-15T19:39:31.51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8892" autoAdjust="0"/>
    <p:restoredTop sz="80398" autoAdjust="0"/>
  </p:normalViewPr>
  <p:slideViewPr>
    <p:cSldViewPr snapToGrid="0">
      <p:cViewPr varScale="1">
        <p:scale>
          <a:sx n="103" d="100"/>
          <a:sy n="103" d="100"/>
        </p:scale>
        <p:origin x="114" y="96"/>
      </p:cViewPr>
      <p:guideLst>
        <p:guide orient="horz" pos="1008"/>
        <p:guide pos="3840"/>
        <p:guide orient="horz" pos="264"/>
        <p:guide orient="horz" pos="144"/>
        <p:guide orient="horz" pos="3912"/>
        <p:guide orient="horz" pos="4056"/>
        <p:guide orient="horz" pos="4152"/>
        <p:guide pos="336"/>
        <p:guide pos="456"/>
        <p:guide pos="7248"/>
        <p:guide pos="7392"/>
      </p:guideLst>
    </p:cSldViewPr>
  </p:slideViewPr>
  <p:outlineViewPr>
    <p:cViewPr>
      <p:scale>
        <a:sx n="33" d="100"/>
        <a:sy n="33" d="100"/>
      </p:scale>
      <p:origin x="0" y="-1120"/>
    </p:cViewPr>
  </p:outlineViewPr>
  <p:notesTextViewPr>
    <p:cViewPr>
      <p:scale>
        <a:sx n="125" d="100"/>
        <a:sy n="125" d="100"/>
      </p:scale>
      <p:origin x="0" y="0"/>
    </p:cViewPr>
  </p:notesTextViewPr>
  <p:sorterViewPr>
    <p:cViewPr>
      <p:scale>
        <a:sx n="100" d="100"/>
        <a:sy n="100" d="100"/>
      </p:scale>
      <p:origin x="0" y="-4188"/>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microsoft.com/office/2015/10/relationships/revisionInfo" Target="revisionInfo.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commentAuthors" Target="commentAuthor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7609E5D-B407-457F-99FC-06777D5088C0}" type="datetimeFigureOut">
              <a:rPr lang="en-US" smtClean="0"/>
              <a:t>6/15/2022</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60ABAA2-6C4E-466F-9BAE-1C454D0B2418}" type="slidenum">
              <a:rPr lang="en-US" smtClean="0"/>
              <a:t>‹#›</a:t>
            </a:fld>
            <a:endParaRPr lang="en-US" dirty="0"/>
          </a:p>
        </p:txBody>
      </p:sp>
    </p:spTree>
    <p:extLst>
      <p:ext uri="{BB962C8B-B14F-4D97-AF65-F5344CB8AC3E}">
        <p14:creationId xmlns:p14="http://schemas.microsoft.com/office/powerpoint/2010/main" val="20106801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OS, overall survival.</a:t>
            </a:r>
          </a:p>
        </p:txBody>
      </p:sp>
      <p:sp>
        <p:nvSpPr>
          <p:cNvPr id="4" name="Slide Number Placeholder 3"/>
          <p:cNvSpPr>
            <a:spLocks noGrp="1"/>
          </p:cNvSpPr>
          <p:nvPr>
            <p:ph type="sldNum" sz="quarter" idx="5"/>
          </p:nvPr>
        </p:nvSpPr>
        <p:spPr/>
        <p:txBody>
          <a:bodyPr/>
          <a:lstStyle/>
          <a:p>
            <a:fld id="{D60ABAA2-6C4E-466F-9BAE-1C454D0B2418}" type="slidenum">
              <a:rPr lang="en-US" smtClean="0"/>
              <a:t>1</a:t>
            </a:fld>
            <a:endParaRPr lang="en-US" dirty="0"/>
          </a:p>
        </p:txBody>
      </p:sp>
    </p:spTree>
    <p:extLst>
      <p:ext uri="{BB962C8B-B14F-4D97-AF65-F5344CB8AC3E}">
        <p14:creationId xmlns:p14="http://schemas.microsoft.com/office/powerpoint/2010/main" val="37330965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GR, glucocorticoid</a:t>
            </a:r>
            <a:r>
              <a:rPr lang="en-US" i="1" baseline="0" dirty="0"/>
              <a:t> receptor; nab-pac, nab-paclitaxel; OS, overall survival; PFS, progression-free survival; PROC, platinum-resistant ovarian cancer.</a:t>
            </a:r>
          </a:p>
        </p:txBody>
      </p:sp>
      <p:sp>
        <p:nvSpPr>
          <p:cNvPr id="4" name="Slide Number Placeholder 3"/>
          <p:cNvSpPr>
            <a:spLocks noGrp="1"/>
          </p:cNvSpPr>
          <p:nvPr>
            <p:ph type="sldNum" sz="quarter" idx="5"/>
          </p:nvPr>
        </p:nvSpPr>
        <p:spPr/>
        <p:txBody>
          <a:bodyPr/>
          <a:lstStyle/>
          <a:p>
            <a:fld id="{D60ABAA2-6C4E-466F-9BAE-1C454D0B2418}" type="slidenum">
              <a:rPr lang="en-US" smtClean="0"/>
              <a:t>3</a:t>
            </a:fld>
            <a:endParaRPr lang="en-US" dirty="0"/>
          </a:p>
        </p:txBody>
      </p:sp>
    </p:spTree>
    <p:extLst>
      <p:ext uri="{BB962C8B-B14F-4D97-AF65-F5344CB8AC3E}">
        <p14:creationId xmlns:p14="http://schemas.microsoft.com/office/powerpoint/2010/main" val="37785834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1" kern="0" dirty="0"/>
              <a:t>DoR, duration of response; ECOG, Eastern Cooperative Oncology Group; nab-pac, nab-paclitaxel;</a:t>
            </a:r>
            <a:r>
              <a:rPr lang="en-US" b="0" i="1" baseline="0" dirty="0"/>
              <a:t> </a:t>
            </a:r>
            <a:r>
              <a:rPr lang="en-US" sz="1200" b="0" i="1" kern="0" dirty="0"/>
              <a:t>ORR, overall response rate; OS, overall survival; PFS, progression-free survival; </a:t>
            </a:r>
            <a:r>
              <a:rPr lang="en-US" b="0" i="1" dirty="0"/>
              <a:t>PROC, platinum-resistant ovarian cancer; PS, performance status; RECIST, Response Evaluation Criteria in Solid Tumors.</a:t>
            </a:r>
          </a:p>
        </p:txBody>
      </p:sp>
      <p:sp>
        <p:nvSpPr>
          <p:cNvPr id="4" name="Slide Number Placeholder 3"/>
          <p:cNvSpPr>
            <a:spLocks noGrp="1"/>
          </p:cNvSpPr>
          <p:nvPr>
            <p:ph type="sldNum" sz="quarter" idx="5"/>
          </p:nvPr>
        </p:nvSpPr>
        <p:spPr/>
        <p:txBody>
          <a:bodyPr/>
          <a:lstStyle/>
          <a:p>
            <a:fld id="{D60ABAA2-6C4E-466F-9BAE-1C454D0B2418}" type="slidenum">
              <a:rPr lang="en-US" smtClean="0"/>
              <a:t>4</a:t>
            </a:fld>
            <a:endParaRPr lang="en-US" dirty="0"/>
          </a:p>
        </p:txBody>
      </p:sp>
    </p:spTree>
    <p:extLst>
      <p:ext uri="{BB962C8B-B14F-4D97-AF65-F5344CB8AC3E}">
        <p14:creationId xmlns:p14="http://schemas.microsoft.com/office/powerpoint/2010/main" val="8987161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CT, chemotherapy;</a:t>
            </a:r>
            <a:r>
              <a:rPr lang="en-US" i="1" baseline="0" dirty="0"/>
              <a:t> nab-pac, nab-paclitaxel; PD, progressive disease; PROC, platinum-resistant ovarian cancer; </a:t>
            </a:r>
            <a:r>
              <a:rPr lang="en-US" i="1" dirty="0"/>
              <a:t>tx, treatment.</a:t>
            </a:r>
          </a:p>
          <a:p>
            <a:endParaRPr lang="en-US" i="1" dirty="0"/>
          </a:p>
        </p:txBody>
      </p:sp>
      <p:sp>
        <p:nvSpPr>
          <p:cNvPr id="4" name="Slide Number Placeholder 3"/>
          <p:cNvSpPr>
            <a:spLocks noGrp="1"/>
          </p:cNvSpPr>
          <p:nvPr>
            <p:ph type="sldNum" sz="quarter" idx="5"/>
          </p:nvPr>
        </p:nvSpPr>
        <p:spPr/>
        <p:txBody>
          <a:bodyPr/>
          <a:lstStyle/>
          <a:p>
            <a:fld id="{D60ABAA2-6C4E-466F-9BAE-1C454D0B2418}" type="slidenum">
              <a:rPr lang="en-US" smtClean="0"/>
              <a:t>5</a:t>
            </a:fld>
            <a:endParaRPr lang="en-US" dirty="0"/>
          </a:p>
        </p:txBody>
      </p:sp>
    </p:spTree>
    <p:extLst>
      <p:ext uri="{BB962C8B-B14F-4D97-AF65-F5344CB8AC3E}">
        <p14:creationId xmlns:p14="http://schemas.microsoft.com/office/powerpoint/2010/main" val="35589585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 coli, Escherichia coli; G-CSF, granulocyte-colony stimulating factor;</a:t>
            </a:r>
            <a:r>
              <a:rPr lang="en-US" i="1" baseline="0" dirty="0"/>
              <a:t> nab-pac, nab-paclitaxel; PROC, platinum-resistant ovarian cancer</a:t>
            </a:r>
            <a:r>
              <a:rPr lang="en-US" i="1" dirty="0"/>
              <a:t>.</a:t>
            </a:r>
            <a:endParaRPr lang="en-US" dirty="0"/>
          </a:p>
        </p:txBody>
      </p:sp>
      <p:sp>
        <p:nvSpPr>
          <p:cNvPr id="4" name="Slide Number Placeholder 3"/>
          <p:cNvSpPr>
            <a:spLocks noGrp="1"/>
          </p:cNvSpPr>
          <p:nvPr>
            <p:ph type="sldNum" sz="quarter" idx="5"/>
          </p:nvPr>
        </p:nvSpPr>
        <p:spPr/>
        <p:txBody>
          <a:bodyPr/>
          <a:lstStyle/>
          <a:p>
            <a:fld id="{D60ABAA2-6C4E-466F-9BAE-1C454D0B2418}" type="slidenum">
              <a:rPr lang="en-US" smtClean="0"/>
              <a:t>6</a:t>
            </a:fld>
            <a:endParaRPr lang="en-US" dirty="0"/>
          </a:p>
        </p:txBody>
      </p:sp>
    </p:spTree>
    <p:extLst>
      <p:ext uri="{BB962C8B-B14F-4D97-AF65-F5344CB8AC3E}">
        <p14:creationId xmlns:p14="http://schemas.microsoft.com/office/powerpoint/2010/main" val="29151715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baseline="0" dirty="0"/>
              <a:t>DoR, duration of response; NA, not applicable; nab-pac, nab-paclitaxel; ORR, overall response rate; </a:t>
            </a:r>
            <a:r>
              <a:rPr lang="en-US" i="1" dirty="0"/>
              <a:t>PFS, progression-free survival;</a:t>
            </a:r>
            <a:r>
              <a:rPr lang="en-US" i="1" baseline="0" dirty="0"/>
              <a:t> PROC, platinum-resistant ovarian cancer.</a:t>
            </a:r>
            <a:endParaRPr lang="en-US" dirty="0"/>
          </a:p>
          <a:p>
            <a:endParaRPr lang="en-US" dirty="0"/>
          </a:p>
        </p:txBody>
      </p:sp>
      <p:sp>
        <p:nvSpPr>
          <p:cNvPr id="4" name="Slide Number Placeholder 3"/>
          <p:cNvSpPr>
            <a:spLocks noGrp="1"/>
          </p:cNvSpPr>
          <p:nvPr>
            <p:ph type="sldNum" sz="quarter" idx="5"/>
          </p:nvPr>
        </p:nvSpPr>
        <p:spPr/>
        <p:txBody>
          <a:bodyPr/>
          <a:lstStyle/>
          <a:p>
            <a:fld id="{D60ABAA2-6C4E-466F-9BAE-1C454D0B2418}" type="slidenum">
              <a:rPr lang="en-US" smtClean="0"/>
              <a:t>7</a:t>
            </a:fld>
            <a:endParaRPr lang="en-US" dirty="0"/>
          </a:p>
        </p:txBody>
      </p:sp>
    </p:spTree>
    <p:extLst>
      <p:ext uri="{BB962C8B-B14F-4D97-AF65-F5344CB8AC3E}">
        <p14:creationId xmlns:p14="http://schemas.microsoft.com/office/powerpoint/2010/main" val="15408822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baseline="0" dirty="0"/>
              <a:t>NA, not applicable; nab-pac, nab-paclitaxel; </a:t>
            </a:r>
            <a:r>
              <a:rPr lang="en-US" i="1" dirty="0"/>
              <a:t>OS, overall survival;</a:t>
            </a:r>
            <a:r>
              <a:rPr lang="en-US" i="1" baseline="0" dirty="0"/>
              <a:t> PROC, platinum-resistant ovarian cancer. </a:t>
            </a:r>
            <a:endParaRPr lang="en-US" dirty="0"/>
          </a:p>
          <a:p>
            <a:endParaRPr lang="en-US" dirty="0"/>
          </a:p>
        </p:txBody>
      </p:sp>
      <p:sp>
        <p:nvSpPr>
          <p:cNvPr id="4" name="Slide Number Placeholder 3"/>
          <p:cNvSpPr>
            <a:spLocks noGrp="1"/>
          </p:cNvSpPr>
          <p:nvPr>
            <p:ph type="sldNum" sz="quarter" idx="5"/>
          </p:nvPr>
        </p:nvSpPr>
        <p:spPr/>
        <p:txBody>
          <a:bodyPr/>
          <a:lstStyle/>
          <a:p>
            <a:fld id="{D60ABAA2-6C4E-466F-9BAE-1C454D0B2418}" type="slidenum">
              <a:rPr lang="en-US" smtClean="0"/>
              <a:t>8</a:t>
            </a:fld>
            <a:endParaRPr lang="en-US" dirty="0"/>
          </a:p>
        </p:txBody>
      </p:sp>
    </p:spTree>
    <p:extLst>
      <p:ext uri="{BB962C8B-B14F-4D97-AF65-F5344CB8AC3E}">
        <p14:creationId xmlns:p14="http://schemas.microsoft.com/office/powerpoint/2010/main" val="9559566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baseline="0" dirty="0"/>
              <a:t>Nab-pac, nab-paclitaxel; </a:t>
            </a:r>
            <a:r>
              <a:rPr lang="en-US" i="1" dirty="0"/>
              <a:t>OS, overall survival;</a:t>
            </a:r>
            <a:r>
              <a:rPr lang="en-US" i="1" baseline="0" dirty="0"/>
              <a:t> PROC, platinum-resistant ovarian cancer.</a:t>
            </a:r>
            <a:endParaRPr lang="en-US" dirty="0"/>
          </a:p>
          <a:p>
            <a:endParaRPr lang="en-US" dirty="0"/>
          </a:p>
        </p:txBody>
      </p:sp>
      <p:sp>
        <p:nvSpPr>
          <p:cNvPr id="4" name="Slide Number Placeholder 3"/>
          <p:cNvSpPr>
            <a:spLocks noGrp="1"/>
          </p:cNvSpPr>
          <p:nvPr>
            <p:ph type="sldNum" sz="quarter" idx="5"/>
          </p:nvPr>
        </p:nvSpPr>
        <p:spPr/>
        <p:txBody>
          <a:bodyPr/>
          <a:lstStyle/>
          <a:p>
            <a:fld id="{D60ABAA2-6C4E-466F-9BAE-1C454D0B2418}" type="slidenum">
              <a:rPr lang="en-US" smtClean="0"/>
              <a:t>9</a:t>
            </a:fld>
            <a:endParaRPr lang="en-US" dirty="0"/>
          </a:p>
        </p:txBody>
      </p:sp>
    </p:spTree>
    <p:extLst>
      <p:ext uri="{BB962C8B-B14F-4D97-AF65-F5344CB8AC3E}">
        <p14:creationId xmlns:p14="http://schemas.microsoft.com/office/powerpoint/2010/main" val="20696044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baseline="0" dirty="0"/>
              <a:t>NA, not applicable; nab-pac, nab-paclitaxel; </a:t>
            </a:r>
            <a:r>
              <a:rPr lang="en-US" i="1" dirty="0"/>
              <a:t>OS, overall survival; plt, platinum;</a:t>
            </a:r>
            <a:r>
              <a:rPr lang="en-US" i="1" baseline="0" dirty="0"/>
              <a:t> PROC, platinum-resistant ovarian cancer. </a:t>
            </a:r>
            <a:endParaRPr lang="en-US" dirty="0"/>
          </a:p>
          <a:p>
            <a:endParaRPr lang="en-US" dirty="0"/>
          </a:p>
        </p:txBody>
      </p:sp>
      <p:sp>
        <p:nvSpPr>
          <p:cNvPr id="4" name="Slide Number Placeholder 3"/>
          <p:cNvSpPr>
            <a:spLocks noGrp="1"/>
          </p:cNvSpPr>
          <p:nvPr>
            <p:ph type="sldNum" sz="quarter" idx="5"/>
          </p:nvPr>
        </p:nvSpPr>
        <p:spPr/>
        <p:txBody>
          <a:bodyPr/>
          <a:lstStyle/>
          <a:p>
            <a:fld id="{D60ABAA2-6C4E-466F-9BAE-1C454D0B2418}" type="slidenum">
              <a:rPr lang="en-US" smtClean="0"/>
              <a:t>10</a:t>
            </a:fld>
            <a:endParaRPr lang="en-US" dirty="0"/>
          </a:p>
        </p:txBody>
      </p:sp>
    </p:spTree>
    <p:extLst>
      <p:ext uri="{BB962C8B-B14F-4D97-AF65-F5344CB8AC3E}">
        <p14:creationId xmlns:p14="http://schemas.microsoft.com/office/powerpoint/2010/main" val="37842930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AE, adverse event; </a:t>
            </a:r>
            <a:r>
              <a:rPr lang="en-US" b="0" i="1" baseline="0" dirty="0"/>
              <a:t>nab-pac, nab-paclitaxel; OS, overall survival; PFS, progression-free survival; PROC, platinum-resistant ovarian cancer.</a:t>
            </a:r>
            <a:endParaRPr lang="en-US" b="0" dirty="0"/>
          </a:p>
        </p:txBody>
      </p:sp>
      <p:sp>
        <p:nvSpPr>
          <p:cNvPr id="4" name="Slide Number Placeholder 3"/>
          <p:cNvSpPr>
            <a:spLocks noGrp="1"/>
          </p:cNvSpPr>
          <p:nvPr>
            <p:ph type="sldNum" sz="quarter" idx="5"/>
          </p:nvPr>
        </p:nvSpPr>
        <p:spPr/>
        <p:txBody>
          <a:bodyPr/>
          <a:lstStyle/>
          <a:p>
            <a:fld id="{D60ABAA2-6C4E-466F-9BAE-1C454D0B2418}" type="slidenum">
              <a:rPr lang="en-US" smtClean="0"/>
              <a:t>11</a:t>
            </a:fld>
            <a:endParaRPr lang="en-US" dirty="0"/>
          </a:p>
        </p:txBody>
      </p:sp>
    </p:spTree>
    <p:extLst>
      <p:ext uri="{BB962C8B-B14F-4D97-AF65-F5344CB8AC3E}">
        <p14:creationId xmlns:p14="http://schemas.microsoft.com/office/powerpoint/2010/main" val="4338195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1" name="Picture 20" descr="Icon&#10;&#10;Description automatically generated">
            <a:extLst>
              <a:ext uri="{FF2B5EF4-FFF2-40B4-BE49-F238E27FC236}">
                <a16:creationId xmlns:a16="http://schemas.microsoft.com/office/drawing/2014/main" id="{C84825E9-B87F-902C-0A9B-54BF88485AB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0" y="5754237"/>
            <a:ext cx="2307156" cy="798963"/>
          </a:xfrm>
          <a:prstGeom prst="rect">
            <a:avLst/>
          </a:prstGeom>
        </p:spPr>
      </p:pic>
    </p:spTree>
    <p:extLst>
      <p:ext uri="{BB962C8B-B14F-4D97-AF65-F5344CB8AC3E}">
        <p14:creationId xmlns:p14="http://schemas.microsoft.com/office/powerpoint/2010/main" val="7163286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767478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4" name="Group 3">
            <a:extLst>
              <a:ext uri="{FF2B5EF4-FFF2-40B4-BE49-F238E27FC236}">
                <a16:creationId xmlns:a16="http://schemas.microsoft.com/office/drawing/2014/main" id="{9790703F-E851-1D5A-99B7-43DBD5482698}"/>
              </a:ext>
            </a:extLst>
          </p:cNvPr>
          <p:cNvGrpSpPr/>
          <p:nvPr userDrawn="1"/>
        </p:nvGrpSpPr>
        <p:grpSpPr>
          <a:xfrm>
            <a:off x="9392911" y="6212702"/>
            <a:ext cx="2488502" cy="450134"/>
            <a:chOff x="9392911" y="6212702"/>
            <a:chExt cx="2488502" cy="450134"/>
          </a:xfrm>
        </p:grpSpPr>
        <p:pic>
          <p:nvPicPr>
            <p:cNvPr id="5" name="Picture 4" descr="Icon&#10;&#10;Description automatically generated">
              <a:extLst>
                <a:ext uri="{FF2B5EF4-FFF2-40B4-BE49-F238E27FC236}">
                  <a16:creationId xmlns:a16="http://schemas.microsoft.com/office/drawing/2014/main" id="{C714CC1E-7921-3200-C137-F7ADAA9532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6" name="Rectangle 8">
              <a:extLst>
                <a:ext uri="{FF2B5EF4-FFF2-40B4-BE49-F238E27FC236}">
                  <a16:creationId xmlns:a16="http://schemas.microsoft.com/office/drawing/2014/main" id="{79882158-D8CB-A63B-35E5-FF6D03999CD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0958110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6" name="Picture 5" descr="Icon&#10;&#10;Description automatically generated">
            <a:extLst>
              <a:ext uri="{FF2B5EF4-FFF2-40B4-BE49-F238E27FC236}">
                <a16:creationId xmlns:a16="http://schemas.microsoft.com/office/drawing/2014/main" id="{A10CE991-EF19-4C89-B2F1-8D342C7298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994736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187091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a:extLst>
              <a:ext uri="{FF2B5EF4-FFF2-40B4-BE49-F238E27FC236}">
                <a16:creationId xmlns:a16="http://schemas.microsoft.com/office/drawing/2014/main" id="{4B831F98-D110-9641-0056-3FFA4445A19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2C5D1AC3-8115-5D46-33CE-6C6B521292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F667ED7-9C0E-2D48-F6BB-0BF8DBEF1D59}"/>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537939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3070600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a:extLst>
              <a:ext uri="{FF2B5EF4-FFF2-40B4-BE49-F238E27FC236}">
                <a16:creationId xmlns:a16="http://schemas.microsoft.com/office/drawing/2014/main" id="{A188367A-EE46-1DDA-2AFE-9C628EB7244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35BBB51B-0D41-5485-99A1-BEEAE26079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3F85628-F902-1363-8D50-72542C0A030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5959753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24000805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grpSp>
        <p:nvGrpSpPr>
          <p:cNvPr id="3" name="Group 2">
            <a:extLst>
              <a:ext uri="{FF2B5EF4-FFF2-40B4-BE49-F238E27FC236}">
                <a16:creationId xmlns:a16="http://schemas.microsoft.com/office/drawing/2014/main" id="{88B87460-1489-A7E6-C388-913BBD640CAB}"/>
              </a:ext>
            </a:extLst>
          </p:cNvPr>
          <p:cNvGrpSpPr/>
          <p:nvPr userDrawn="1"/>
        </p:nvGrpSpPr>
        <p:grpSpPr>
          <a:xfrm>
            <a:off x="9392911" y="6212702"/>
            <a:ext cx="2488502" cy="450134"/>
            <a:chOff x="9392911" y="6212702"/>
            <a:chExt cx="2488502" cy="450134"/>
          </a:xfrm>
        </p:grpSpPr>
        <p:pic>
          <p:nvPicPr>
            <p:cNvPr id="4" name="Picture 3" descr="Icon&#10;&#10;Description automatically generated">
              <a:extLst>
                <a:ext uri="{FF2B5EF4-FFF2-40B4-BE49-F238E27FC236}">
                  <a16:creationId xmlns:a16="http://schemas.microsoft.com/office/drawing/2014/main" id="{73676601-6D49-45FB-EFC9-9A6CC1B205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5" name="Rectangle 8">
              <a:extLst>
                <a:ext uri="{FF2B5EF4-FFF2-40B4-BE49-F238E27FC236}">
                  <a16:creationId xmlns:a16="http://schemas.microsoft.com/office/drawing/2014/main" id="{0DEFDF9E-3F9A-D373-496E-25B36737907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4644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741061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363C55A-914A-0A48-C77B-4197A1E975AA}"/>
              </a:ext>
            </a:extLst>
          </p:cNvPr>
          <p:cNvGrpSpPr/>
          <p:nvPr userDrawn="1"/>
        </p:nvGrpSpPr>
        <p:grpSpPr>
          <a:xfrm>
            <a:off x="9392911" y="6212702"/>
            <a:ext cx="2488502" cy="450134"/>
            <a:chOff x="9392911" y="6212702"/>
            <a:chExt cx="2488502" cy="450134"/>
          </a:xfrm>
        </p:grpSpPr>
        <p:pic>
          <p:nvPicPr>
            <p:cNvPr id="3" name="Picture 2" descr="Icon&#10;&#10;Description automatically generated">
              <a:extLst>
                <a:ext uri="{FF2B5EF4-FFF2-40B4-BE49-F238E27FC236}">
                  <a16:creationId xmlns:a16="http://schemas.microsoft.com/office/drawing/2014/main" id="{06CCC797-5A17-A9B2-5D2C-FD83170EF3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4" name="Rectangle 8">
              <a:extLst>
                <a:ext uri="{FF2B5EF4-FFF2-40B4-BE49-F238E27FC236}">
                  <a16:creationId xmlns:a16="http://schemas.microsoft.com/office/drawing/2014/main" id="{518B5643-1F48-822D-8A06-E9F357ED9FF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2009574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pic>
        <p:nvPicPr>
          <p:cNvPr id="9" name="Picture 8" descr="Icon&#10;&#10;Description automatically generated">
            <a:extLst>
              <a:ext uri="{FF2B5EF4-FFF2-40B4-BE49-F238E27FC236}">
                <a16:creationId xmlns:a16="http://schemas.microsoft.com/office/drawing/2014/main" id="{3DD1DBC1-47DC-4810-B88C-6E04405379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634258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91055796"/>
      </p:ext>
    </p:extLst>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www.clinicaloptions.com/oncology" TargetMode="External"/><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Autofit/>
          </a:bodyPr>
          <a:lstStyle/>
          <a:p>
            <a:r>
              <a:rPr lang="en-US" sz="4000" dirty="0"/>
              <a:t>Relacorilant, a Selective Glucocorticoid Receptor Modulator, Plus Nab-Paclitaxel in Recurrent Platinum-Resistant Ovarian Cancer: OS Analysis From a Randomized Phase II Trial</a:t>
            </a:r>
            <a:endParaRPr lang="en-US" altLang="en-US" sz="4000" dirty="0"/>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49742" y="6210300"/>
            <a:ext cx="595222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buNone/>
            </a:pPr>
            <a:r>
              <a:rPr lang="en-US" sz="1200" b="0" dirty="0">
                <a:solidFill>
                  <a:schemeClr val="bg1"/>
                </a:solidFill>
                <a:latin typeface="Calibri" panose="020F0502020204030204" pitchFamily="34" charset="0"/>
              </a:rPr>
              <a:t>Supported by educational grants from AstraZeneca; Daiichi Sankyo, Inc.; Gilead Sciences Inc.; GlaxoSmithKline; Merck Sharp &amp; Dohme Corp.; and Seattle Genetics.</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216650" cy="815975"/>
          </a:xfrm>
          <a:prstGeom prst="rect">
            <a:avLst/>
          </a:prstGeom>
          <a:noFill/>
          <a:ln>
            <a:noFill/>
          </a:ln>
        </p:spPr>
        <p:txBody>
          <a:bodyPr/>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l" defTabSz="914400" rtl="0" eaLnBrk="1" fontAlgn="base" latinLnBrk="0" hangingPunct="1">
              <a:lnSpc>
                <a:spcPct val="100000"/>
              </a:lnSpc>
              <a:spcBef>
                <a:spcPct val="0"/>
              </a:spcBef>
              <a:spcAft>
                <a:spcPct val="0"/>
              </a:spcAft>
              <a:buClr>
                <a:srgbClr val="FEFDDE"/>
              </a:buClr>
              <a:buSzTx/>
              <a:buFont typeface="Wingdings" pitchFamily="2" charset="2"/>
              <a:buNone/>
              <a:tabLst/>
              <a:defRPr/>
            </a:pPr>
            <a:r>
              <a:rPr kumimoji="0" lang="en-US" sz="2200" b="1" i="0" u="none" strike="noStrike" kern="0" cap="none" spc="0" normalizeH="0" baseline="0" noProof="0" dirty="0">
                <a:ln>
                  <a:noFill/>
                </a:ln>
                <a:solidFill>
                  <a:srgbClr val="455560"/>
                </a:solidFill>
                <a:effectLst/>
                <a:uLnTx/>
                <a:uFillTx/>
                <a:latin typeface="Calibri" panose="020F0502020204030204" pitchFamily="34" charset="0"/>
                <a:ea typeface="+mn-ea"/>
                <a:cs typeface="+mn-cs"/>
              </a:rPr>
              <a:t>CCO Independent Conference Highlights*</a:t>
            </a:r>
            <a:br>
              <a:rPr kumimoji="0" lang="en-US" sz="2200" b="1" i="0" u="none" strike="noStrike" kern="0" cap="none" spc="0" normalizeH="0" baseline="0" noProof="0" dirty="0">
                <a:ln>
                  <a:noFill/>
                </a:ln>
                <a:solidFill>
                  <a:srgbClr val="455560"/>
                </a:solidFill>
                <a:effectLst/>
                <a:uLnTx/>
                <a:uFillTx/>
                <a:latin typeface="Calibri" panose="020F0502020204030204" pitchFamily="34" charset="0"/>
                <a:ea typeface="+mn-ea"/>
                <a:cs typeface="+mn-cs"/>
              </a:rPr>
            </a:br>
            <a:r>
              <a:rPr kumimoji="0" lang="en-US" sz="1600" b="0" i="0" u="none" strike="noStrike" kern="0" cap="none" spc="0" normalizeH="0" baseline="0" noProof="0" dirty="0">
                <a:ln>
                  <a:noFill/>
                </a:ln>
                <a:solidFill>
                  <a:srgbClr val="455560"/>
                </a:solidFill>
                <a:effectLst/>
                <a:uLnTx/>
                <a:uFillTx/>
                <a:latin typeface="Calibri" panose="020F0502020204030204" pitchFamily="34" charset="0"/>
                <a:ea typeface="+mn-ea"/>
                <a:cs typeface="+mn-cs"/>
              </a:rPr>
              <a:t>of the </a:t>
            </a:r>
            <a:r>
              <a:rPr kumimoji="0" lang="en-US" sz="1600" b="0" i="1" u="none" strike="noStrike" kern="0" cap="none" spc="0" normalizeH="0" baseline="0" noProof="0" dirty="0">
                <a:ln>
                  <a:noFill/>
                </a:ln>
                <a:solidFill>
                  <a:srgbClr val="455560"/>
                </a:solidFill>
                <a:effectLst/>
                <a:uLnTx/>
                <a:uFillTx/>
                <a:latin typeface="Calibri" panose="020F0502020204030204" pitchFamily="34" charset="0"/>
                <a:ea typeface="+mn-ea"/>
                <a:cs typeface="+mn-cs"/>
              </a:rPr>
              <a:t>2022 ASCO Annual Meeting, June 3-7, 2022, Chicago, Illinois</a:t>
            </a:r>
            <a:endParaRPr kumimoji="0" lang="en-US" altLang="en-US" sz="1600" b="0" i="0" u="none" strike="noStrike" kern="0" cap="none" spc="0" normalizeH="0" baseline="0" noProof="0" dirty="0">
              <a:ln>
                <a:noFill/>
              </a:ln>
              <a:solidFill>
                <a:srgbClr val="455560"/>
              </a:solidFill>
              <a:effectLst/>
              <a:uLnTx/>
              <a:uFillTx/>
              <a:latin typeface="Calibri" panose="020F0502020204030204" pitchFamily="34" charset="0"/>
              <a:ea typeface="+mn-ea"/>
              <a:cs typeface="+mn-cs"/>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8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*CCO is an independent medical education company that provides state-of-the-art medical information to healthcare professionals through conference coverage and other educational programs.</a:t>
            </a:r>
          </a:p>
        </p:txBody>
      </p:sp>
      <p:sp>
        <p:nvSpPr>
          <p:cNvPr id="11" name="Text Box 19">
            <a:extLst>
              <a:ext uri="{FF2B5EF4-FFF2-40B4-BE49-F238E27FC236}">
                <a16:creationId xmlns:a16="http://schemas.microsoft.com/office/drawing/2014/main" id="{893E7CA9-2C0D-4470-14A9-413D2F0026EC}"/>
              </a:ext>
            </a:extLst>
          </p:cNvPr>
          <p:cNvSpPr txBox="1">
            <a:spLocks noChangeArrowheads="1"/>
          </p:cNvSpPr>
          <p:nvPr/>
        </p:nvSpPr>
        <p:spPr bwMode="auto">
          <a:xfrm>
            <a:off x="449742" y="5958599"/>
            <a:ext cx="34826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Provided by Clinical Care Options, LLC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7" name="Group 6">
            <a:extLst>
              <a:ext uri="{FF2B5EF4-FFF2-40B4-BE49-F238E27FC236}">
                <a16:creationId xmlns:a16="http://schemas.microsoft.com/office/drawing/2014/main" id="{13E224FD-C927-4EDF-9BB4-96EBF76A22D9}"/>
              </a:ext>
            </a:extLst>
          </p:cNvPr>
          <p:cNvGrpSpPr/>
          <p:nvPr/>
        </p:nvGrpSpPr>
        <p:grpSpPr>
          <a:xfrm>
            <a:off x="4156075" y="3332497"/>
            <a:ext cx="3479671" cy="613720"/>
            <a:chOff x="4156075" y="3332497"/>
            <a:chExt cx="3479671" cy="613720"/>
          </a:xfrm>
        </p:grpSpPr>
        <p:pic>
          <p:nvPicPr>
            <p:cNvPr id="8" name="Picture 7" descr="Icon&#10;&#10;Description automatically generated">
              <a:extLst>
                <a:ext uri="{FF2B5EF4-FFF2-40B4-BE49-F238E27FC236}">
                  <a16:creationId xmlns:a16="http://schemas.microsoft.com/office/drawing/2014/main" id="{9E34FEE4-F9F9-4459-A7E6-C1A99CD2988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14132" y="3332497"/>
              <a:ext cx="795528" cy="275490"/>
            </a:xfrm>
            <a:prstGeom prst="rect">
              <a:avLst/>
            </a:prstGeom>
          </p:spPr>
        </p:pic>
        <p:sp>
          <p:nvSpPr>
            <p:cNvPr id="11" name="Rectangle 7">
              <a:extLst>
                <a:ext uri="{FF2B5EF4-FFF2-40B4-BE49-F238E27FC236}">
                  <a16:creationId xmlns:a16="http://schemas.microsoft.com/office/drawing/2014/main" id="{C088BEA5-FC90-4DD6-A5B2-8FECE2031CAB}"/>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5"/>
                </a:rPr>
                <a:t>clinicaloptions.com</a:t>
              </a:r>
              <a:endPar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Relacorilant + Nab-Pac in Recurrent PROC: Background</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p:txBody>
          <a:bodyPr/>
          <a:lstStyle/>
          <a:p>
            <a:r>
              <a:rPr lang="en-US" altLang="en-US" sz="2200" dirty="0"/>
              <a:t>Nearly all patients with recurrent ovarian cancer have platinum-resistant disease, </a:t>
            </a:r>
            <a:br>
              <a:rPr lang="en-US" altLang="en-US" sz="2200" dirty="0"/>
            </a:br>
            <a:r>
              <a:rPr lang="en-US" altLang="en-US" sz="2200" dirty="0"/>
              <a:t>with efficacious treatment options limited due to chemotherapy resistance</a:t>
            </a:r>
            <a:r>
              <a:rPr lang="en-US" altLang="en-US" sz="2200" baseline="30000" dirty="0"/>
              <a:t>1,2</a:t>
            </a:r>
          </a:p>
          <a:p>
            <a:r>
              <a:rPr lang="en-US" altLang="en-US" sz="2200" dirty="0"/>
              <a:t>Cortisol contributes to chemotherapy resistance by binding to the GR and blocking apoptotic pathways used by cytotoxic agents</a:t>
            </a:r>
            <a:r>
              <a:rPr lang="en-US" altLang="en-US" sz="2200" baseline="30000" dirty="0"/>
              <a:t>2</a:t>
            </a:r>
            <a:endParaRPr lang="en-US" altLang="en-US" sz="2200" dirty="0"/>
          </a:p>
          <a:p>
            <a:pPr lvl="1"/>
            <a:r>
              <a:rPr lang="en-US" altLang="en-US" sz="2000" dirty="0"/>
              <a:t>High GR expression in ovarian tumors associated with poor outcomes</a:t>
            </a:r>
            <a:endParaRPr lang="en-US" altLang="en-US" sz="2000" baseline="30000" dirty="0"/>
          </a:p>
          <a:p>
            <a:r>
              <a:rPr lang="en-US" altLang="en-US" sz="2200" dirty="0"/>
              <a:t>Relacorilant: investigational, selective GR modulator that inhibits cortisol’s antiapoptotic effects and augments activity of cytotoxic agents</a:t>
            </a:r>
            <a:r>
              <a:rPr lang="en-US" altLang="en-US" sz="2200" baseline="30000" dirty="0"/>
              <a:t>3</a:t>
            </a:r>
            <a:endParaRPr lang="en-US" altLang="en-US" sz="2200" dirty="0"/>
          </a:p>
          <a:p>
            <a:r>
              <a:rPr lang="en-US" altLang="en-US" sz="2200" dirty="0"/>
              <a:t>Randomized phase II trial compared relacorilant dosed intermittently or continuously in combination with nab-paclitaxel in recurrent platinum-resistant ovarian cancer</a:t>
            </a:r>
            <a:r>
              <a:rPr lang="en-US" altLang="en-US" sz="2200" baseline="30000" dirty="0"/>
              <a:t>4</a:t>
            </a:r>
          </a:p>
          <a:p>
            <a:pPr lvl="1"/>
            <a:r>
              <a:rPr lang="en-US" sz="2000" dirty="0"/>
              <a:t>Intermittent dosing significantly improved PFS vs nab-paclitaxel alone</a:t>
            </a:r>
          </a:p>
          <a:p>
            <a:r>
              <a:rPr lang="en-US" sz="2200" dirty="0"/>
              <a:t>Current report presents a predefined OS analysis of this phase II trial</a:t>
            </a:r>
            <a:r>
              <a:rPr lang="en-US" sz="2200" baseline="30000" dirty="0"/>
              <a:t>5</a:t>
            </a:r>
            <a:endParaRPr lang="en-US" altLang="en-US" sz="2200" baseline="30000"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50652" y="6204249"/>
            <a:ext cx="7692159" cy="461665"/>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1. Luvero. Ther Adv Med Oncol. 2014;6:229. 2. Veneris. Gynecol Oncol. 2017;146:153. </a:t>
            </a:r>
            <a:br>
              <a:rPr lang="en-US" altLang="en-US" sz="1200" b="0" spc="-10" dirty="0">
                <a:solidFill>
                  <a:schemeClr val="bg2"/>
                </a:solidFill>
                <a:latin typeface="Calibri" panose="020F0502020204030204" pitchFamily="34" charset="0"/>
              </a:rPr>
            </a:br>
            <a:r>
              <a:rPr lang="en-US" altLang="en-US" sz="1200" b="0" spc="-10" dirty="0">
                <a:solidFill>
                  <a:schemeClr val="bg2"/>
                </a:solidFill>
                <a:latin typeface="Calibri" panose="020F0502020204030204" pitchFamily="34" charset="0"/>
              </a:rPr>
              <a:t>3. Munster. Clin Cancer Res. 2022;[Epub]. 4. Colombo. ESMO 2021. Abstr 721O. 5. Colombo. ASCO 2022. Abstr LBA5503. </a:t>
            </a:r>
          </a:p>
        </p:txBody>
      </p:sp>
    </p:spTree>
    <p:extLst>
      <p:ext uri="{BB962C8B-B14F-4D97-AF65-F5344CB8AC3E}">
        <p14:creationId xmlns:p14="http://schemas.microsoft.com/office/powerpoint/2010/main" val="2585650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560483-1779-C13C-1583-71870C96ED53}"/>
              </a:ext>
            </a:extLst>
          </p:cNvPr>
          <p:cNvSpPr>
            <a:spLocks noGrp="1"/>
          </p:cNvSpPr>
          <p:nvPr>
            <p:ph type="title"/>
          </p:nvPr>
        </p:nvSpPr>
        <p:spPr/>
        <p:txBody>
          <a:bodyPr/>
          <a:lstStyle/>
          <a:p>
            <a:r>
              <a:rPr lang="en-US" dirty="0"/>
              <a:t>Relacorilant + Nab-Pac in Recurrent PROC: Study Design</a:t>
            </a:r>
          </a:p>
        </p:txBody>
      </p:sp>
      <p:sp>
        <p:nvSpPr>
          <p:cNvPr id="3" name="Content Placeholder 2">
            <a:extLst>
              <a:ext uri="{FF2B5EF4-FFF2-40B4-BE49-F238E27FC236}">
                <a16:creationId xmlns:a16="http://schemas.microsoft.com/office/drawing/2014/main" id="{14F99803-D375-0940-D737-E1FF60D14832}"/>
              </a:ext>
            </a:extLst>
          </p:cNvPr>
          <p:cNvSpPr>
            <a:spLocks noGrp="1"/>
          </p:cNvSpPr>
          <p:nvPr>
            <p:ph idx="1"/>
          </p:nvPr>
        </p:nvSpPr>
        <p:spPr/>
        <p:txBody>
          <a:bodyPr/>
          <a:lstStyle/>
          <a:p>
            <a:r>
              <a:rPr lang="en-US" sz="2200" dirty="0"/>
              <a:t>Final OS analysis of an international, randomized, open-label phase II trial</a:t>
            </a:r>
          </a:p>
        </p:txBody>
      </p:sp>
      <p:sp>
        <p:nvSpPr>
          <p:cNvPr id="4" name="Text Box 15">
            <a:extLst>
              <a:ext uri="{FF2B5EF4-FFF2-40B4-BE49-F238E27FC236}">
                <a16:creationId xmlns:a16="http://schemas.microsoft.com/office/drawing/2014/main" id="{7E581ECB-E669-ED04-14C6-AD93AC2BB48F}"/>
              </a:ext>
            </a:extLst>
          </p:cNvPr>
          <p:cNvSpPr txBox="1">
            <a:spLocks noChangeArrowheads="1"/>
          </p:cNvSpPr>
          <p:nvPr/>
        </p:nvSpPr>
        <p:spPr bwMode="auto">
          <a:xfrm>
            <a:off x="447255"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Colombo. ASCO 2022. Abstr LBA5503. Colombo. ESMO 2021. Abstr 721O. NCT03776812.</a:t>
            </a:r>
            <a:endParaRPr lang="en-US" altLang="en-US" sz="1200" b="0" dirty="0">
              <a:solidFill>
                <a:schemeClr val="bg2"/>
              </a:solidFill>
              <a:latin typeface="Calibri" panose="020F0502020204030204" pitchFamily="34" charset="0"/>
            </a:endParaRPr>
          </a:p>
        </p:txBody>
      </p:sp>
      <p:sp>
        <p:nvSpPr>
          <p:cNvPr id="7" name="Content Placeholder 3">
            <a:extLst>
              <a:ext uri="{FF2B5EF4-FFF2-40B4-BE49-F238E27FC236}">
                <a16:creationId xmlns:a16="http://schemas.microsoft.com/office/drawing/2014/main" id="{86278316-93E1-1F7E-CEA4-213957E25071}"/>
              </a:ext>
            </a:extLst>
          </p:cNvPr>
          <p:cNvSpPr txBox="1">
            <a:spLocks/>
          </p:cNvSpPr>
          <p:nvPr/>
        </p:nvSpPr>
        <p:spPr>
          <a:xfrm>
            <a:off x="8266111" y="2346550"/>
            <a:ext cx="3790947" cy="3759504"/>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200" b="1" kern="0" dirty="0"/>
              <a:t>Primary endpoint: </a:t>
            </a:r>
            <a:r>
              <a:rPr lang="en-US" sz="2200" kern="0" dirty="0"/>
              <a:t>PFS by investigator per RECIST v1.1</a:t>
            </a:r>
          </a:p>
          <a:p>
            <a:pPr lvl="1"/>
            <a:r>
              <a:rPr lang="en-US" sz="2000" kern="0" dirty="0"/>
              <a:t>Primary analysis demonstrated significantly improved PFS with intermittent relacorilant + nab-pac vs nab-pac alone (HR: 0.66; 95% CI: 0.44-0.98; log-rank </a:t>
            </a:r>
            <a:r>
              <a:rPr lang="en-US" sz="2000" i="1" kern="0" dirty="0"/>
              <a:t>P </a:t>
            </a:r>
            <a:r>
              <a:rPr lang="en-US" sz="2000" kern="0" dirty="0"/>
              <a:t>&lt;.05)</a:t>
            </a:r>
          </a:p>
          <a:p>
            <a:r>
              <a:rPr lang="en-US" sz="2200" b="1" kern="0" dirty="0"/>
              <a:t>Secondary endpoints: </a:t>
            </a:r>
            <a:r>
              <a:rPr lang="en-US" sz="2200" kern="0" dirty="0"/>
              <a:t>ORR, DoR, OS, safety </a:t>
            </a:r>
          </a:p>
        </p:txBody>
      </p:sp>
      <p:grpSp>
        <p:nvGrpSpPr>
          <p:cNvPr id="29" name="Group 28">
            <a:extLst>
              <a:ext uri="{FF2B5EF4-FFF2-40B4-BE49-F238E27FC236}">
                <a16:creationId xmlns:a16="http://schemas.microsoft.com/office/drawing/2014/main" id="{C06D2F50-24AE-55CD-C210-B2E14CD0048D}"/>
              </a:ext>
            </a:extLst>
          </p:cNvPr>
          <p:cNvGrpSpPr/>
          <p:nvPr/>
        </p:nvGrpSpPr>
        <p:grpSpPr>
          <a:xfrm>
            <a:off x="604675" y="2016526"/>
            <a:ext cx="7814706" cy="3986403"/>
            <a:chOff x="604675" y="2199406"/>
            <a:chExt cx="7814706" cy="3986403"/>
          </a:xfrm>
        </p:grpSpPr>
        <p:sp>
          <p:nvSpPr>
            <p:cNvPr id="21" name="Line 32">
              <a:extLst>
                <a:ext uri="{FF2B5EF4-FFF2-40B4-BE49-F238E27FC236}">
                  <a16:creationId xmlns:a16="http://schemas.microsoft.com/office/drawing/2014/main" id="{FD681E9D-1BA5-6872-06A1-722F6BF28E8C}"/>
                </a:ext>
              </a:extLst>
            </p:cNvPr>
            <p:cNvSpPr>
              <a:spLocks noChangeShapeType="1"/>
            </p:cNvSpPr>
            <p:nvPr/>
          </p:nvSpPr>
          <p:spPr bwMode="auto">
            <a:xfrm rot="5400000">
              <a:off x="3568702" y="2977098"/>
              <a:ext cx="479425" cy="0"/>
            </a:xfrm>
            <a:prstGeom prst="line">
              <a:avLst/>
            </a:prstGeom>
            <a:noFill/>
            <a:ln w="28575">
              <a:solidFill>
                <a:schemeClr val="bg1"/>
              </a:solidFill>
              <a:prstDash val="sysDot"/>
              <a:round/>
              <a:headEnd/>
              <a:tailEnd type="triangle" w="med" len="med"/>
            </a:ln>
            <a:extLst>
              <a:ext uri="{909E8E84-426E-40DD-AFC4-6F175D3DCCD1}">
                <a14:hiddenFill xmlns:a14="http://schemas.microsoft.com/office/drawing/2010/main">
                  <a:noFill/>
                </a14:hiddenFill>
              </a:ext>
            </a:extLst>
          </p:spPr>
          <p:txBody>
            <a:bodyPr/>
            <a:lstStyle/>
            <a:p>
              <a:endParaRPr lang="en-US" sz="1600" dirty="0">
                <a:solidFill>
                  <a:schemeClr val="bg1"/>
                </a:solidFill>
                <a:latin typeface="Calibri" panose="020F0502020204030204" pitchFamily="34" charset="0"/>
              </a:endParaRPr>
            </a:p>
          </p:txBody>
        </p:sp>
        <p:sp>
          <p:nvSpPr>
            <p:cNvPr id="8" name="Text Box 23">
              <a:extLst>
                <a:ext uri="{FF2B5EF4-FFF2-40B4-BE49-F238E27FC236}">
                  <a16:creationId xmlns:a16="http://schemas.microsoft.com/office/drawing/2014/main" id="{E489F485-7ED8-A328-795E-8BF28683E79B}"/>
                </a:ext>
              </a:extLst>
            </p:cNvPr>
            <p:cNvSpPr txBox="1">
              <a:spLocks noChangeArrowheads="1"/>
            </p:cNvSpPr>
            <p:nvPr/>
          </p:nvSpPr>
          <p:spPr bwMode="auto">
            <a:xfrm>
              <a:off x="604675" y="3138524"/>
              <a:ext cx="2929357"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400" dirty="0">
                  <a:solidFill>
                    <a:schemeClr val="bg1"/>
                  </a:solidFill>
                  <a:latin typeface="Calibri" panose="020F0502020204030204" pitchFamily="34" charset="0"/>
                </a:rPr>
                <a:t>Adult women with high-grade serous/endometrioid epithelial ovarian, primary peritoneal, fallopian tube cancer or ovarian carcinosarcoma; measurable or nonmeasurable disease (RECIST v1.1); ≤4 prior CT regimens; ECOG PS 0/1</a:t>
              </a:r>
            </a:p>
            <a:p>
              <a:pPr algn="ctr">
                <a:lnSpc>
                  <a:spcPct val="100000"/>
                </a:lnSpc>
                <a:spcBef>
                  <a:spcPct val="0"/>
                </a:spcBef>
                <a:spcAft>
                  <a:spcPct val="0"/>
                </a:spcAft>
                <a:buClrTx/>
                <a:buFontTx/>
                <a:buNone/>
              </a:pPr>
              <a:r>
                <a:rPr lang="en-GB" altLang="en-US" sz="1400" dirty="0">
                  <a:solidFill>
                    <a:schemeClr val="bg1"/>
                  </a:solidFill>
                  <a:latin typeface="Calibri" panose="020F0502020204030204" pitchFamily="34" charset="0"/>
                </a:rPr>
                <a:t>(N = 178)</a:t>
              </a:r>
              <a:endParaRPr lang="en-US" altLang="en-US" sz="1400" dirty="0">
                <a:solidFill>
                  <a:schemeClr val="bg1"/>
                </a:solidFill>
                <a:latin typeface="Calibri" panose="020F0502020204030204" pitchFamily="34" charset="0"/>
              </a:endParaRPr>
            </a:p>
          </p:txBody>
        </p:sp>
        <p:sp>
          <p:nvSpPr>
            <p:cNvPr id="9" name="Rectangle 24">
              <a:extLst>
                <a:ext uri="{FF2B5EF4-FFF2-40B4-BE49-F238E27FC236}">
                  <a16:creationId xmlns:a16="http://schemas.microsoft.com/office/drawing/2014/main" id="{05CCED38-8322-EC23-15B5-282A91A580BC}"/>
                </a:ext>
              </a:extLst>
            </p:cNvPr>
            <p:cNvSpPr>
              <a:spLocks noChangeArrowheads="1"/>
            </p:cNvSpPr>
            <p:nvPr/>
          </p:nvSpPr>
          <p:spPr bwMode="auto">
            <a:xfrm>
              <a:off x="4141788" y="2860146"/>
              <a:ext cx="3790950" cy="914400"/>
            </a:xfrm>
            <a:prstGeom prst="rect">
              <a:avLst/>
            </a:prstGeom>
            <a:solidFill>
              <a:schemeClr val="accent1"/>
            </a:solidFill>
            <a:ln w="9525">
              <a:noFill/>
              <a:miter lim="800000"/>
              <a:headEnd/>
              <a:tailEnd/>
            </a:ln>
          </p:spPr>
          <p:txBody>
            <a:bodyPr wrap="square" anchor="ctr" anchorCtr="1"/>
            <a:lstStyle/>
            <a:p>
              <a:pPr algn="ctr">
                <a:defRPr/>
              </a:pPr>
              <a:r>
                <a:rPr lang="en-US" sz="1400" b="1" dirty="0">
                  <a:latin typeface="Calibri" panose="020F0502020204030204" pitchFamily="34" charset="0"/>
                  <a:cs typeface="Arial" charset="0"/>
                </a:rPr>
                <a:t>Intermittent relacorilant</a:t>
              </a:r>
              <a:r>
                <a:rPr lang="en-US" sz="1400" dirty="0">
                  <a:latin typeface="Calibri" panose="020F0502020204030204" pitchFamily="34" charset="0"/>
                  <a:cs typeface="Arial" charset="0"/>
                </a:rPr>
                <a:t> 150 mg PO</a:t>
              </a:r>
            </a:p>
            <a:p>
              <a:pPr algn="ctr">
                <a:defRPr/>
              </a:pPr>
              <a:r>
                <a:rPr lang="en-US" sz="1400" dirty="0">
                  <a:latin typeface="Calibri" panose="020F0502020204030204" pitchFamily="34" charset="0"/>
                  <a:cs typeface="Arial" charset="0"/>
                </a:rPr>
                <a:t>on Days 1, 2, 7-9, 14-16, 28 +</a:t>
              </a:r>
            </a:p>
            <a:p>
              <a:pPr algn="ctr">
                <a:defRPr/>
              </a:pPr>
              <a:r>
                <a:rPr lang="en-US" sz="1400" b="1" dirty="0">
                  <a:latin typeface="Calibri" panose="020F0502020204030204" pitchFamily="34" charset="0"/>
                  <a:cs typeface="Arial" charset="0"/>
                </a:rPr>
                <a:t>Nab-paclitaxel</a:t>
              </a:r>
              <a:r>
                <a:rPr lang="en-US" sz="1400" dirty="0">
                  <a:latin typeface="Calibri" panose="020F0502020204030204" pitchFamily="34" charset="0"/>
                  <a:cs typeface="Arial" charset="0"/>
                </a:rPr>
                <a:t> 80 mg/m</a:t>
              </a:r>
              <a:r>
                <a:rPr lang="en-US" sz="1400" baseline="30000" dirty="0">
                  <a:latin typeface="Calibri" panose="020F0502020204030204" pitchFamily="34" charset="0"/>
                  <a:cs typeface="Arial" charset="0"/>
                </a:rPr>
                <a:t>2</a:t>
              </a:r>
              <a:r>
                <a:rPr lang="en-US" sz="1400" dirty="0">
                  <a:latin typeface="Calibri" panose="020F0502020204030204" pitchFamily="34" charset="0"/>
                  <a:cs typeface="Arial" charset="0"/>
                </a:rPr>
                <a:t> IV on Days 1, 8, 15</a:t>
              </a:r>
              <a:endParaRPr lang="en-US" sz="1400" baseline="30000" dirty="0">
                <a:latin typeface="Calibri" panose="020F0502020204030204" pitchFamily="34" charset="0"/>
                <a:cs typeface="Arial" charset="0"/>
              </a:endParaRPr>
            </a:p>
            <a:p>
              <a:pPr algn="ctr">
                <a:defRPr/>
              </a:pPr>
              <a:r>
                <a:rPr lang="en-US" sz="1400" dirty="0">
                  <a:latin typeface="Calibri" panose="020F0502020204030204" pitchFamily="34" charset="0"/>
                  <a:cs typeface="Arial" charset="0"/>
                </a:rPr>
                <a:t>(n = 60)</a:t>
              </a:r>
            </a:p>
          </p:txBody>
        </p:sp>
        <p:sp>
          <p:nvSpPr>
            <p:cNvPr id="10" name="Rectangle 25">
              <a:extLst>
                <a:ext uri="{FF2B5EF4-FFF2-40B4-BE49-F238E27FC236}">
                  <a16:creationId xmlns:a16="http://schemas.microsoft.com/office/drawing/2014/main" id="{92A179CD-323D-CEEC-920D-666F9B457E62}"/>
                </a:ext>
              </a:extLst>
            </p:cNvPr>
            <p:cNvSpPr>
              <a:spLocks noChangeArrowheads="1"/>
            </p:cNvSpPr>
            <p:nvPr/>
          </p:nvSpPr>
          <p:spPr bwMode="auto">
            <a:xfrm>
              <a:off x="4141788" y="4749271"/>
              <a:ext cx="3790950" cy="914400"/>
            </a:xfrm>
            <a:prstGeom prst="rect">
              <a:avLst/>
            </a:prstGeom>
            <a:solidFill>
              <a:schemeClr val="accent4"/>
            </a:solidFill>
            <a:ln w="9525">
              <a:noFill/>
              <a:miter lim="800000"/>
              <a:headEnd/>
              <a:tailEnd/>
            </a:ln>
          </p:spPr>
          <p:txBody>
            <a:bodyPr wrap="square" anchor="ctr" anchorCtr="1"/>
            <a:lstStyle/>
            <a:p>
              <a:pPr algn="ctr">
                <a:defRPr/>
              </a:pPr>
              <a:r>
                <a:rPr lang="en-US" sz="1400" b="1" dirty="0">
                  <a:latin typeface="Calibri" panose="020F0502020204030204" pitchFamily="34" charset="0"/>
                  <a:cs typeface="Arial" charset="0"/>
                </a:rPr>
                <a:t>Nab-paclitaxel</a:t>
              </a:r>
              <a:r>
                <a:rPr lang="en-US" sz="1400" dirty="0">
                  <a:latin typeface="Calibri" panose="020F0502020204030204" pitchFamily="34" charset="0"/>
                  <a:cs typeface="Arial" charset="0"/>
                </a:rPr>
                <a:t> 100 mg/m</a:t>
              </a:r>
              <a:r>
                <a:rPr lang="en-US" sz="1400" baseline="30000" dirty="0">
                  <a:latin typeface="Calibri" panose="020F0502020204030204" pitchFamily="34" charset="0"/>
                  <a:cs typeface="Arial" charset="0"/>
                </a:rPr>
                <a:t>2</a:t>
              </a:r>
              <a:r>
                <a:rPr lang="en-US" sz="1400" dirty="0">
                  <a:latin typeface="Calibri" panose="020F0502020204030204" pitchFamily="34" charset="0"/>
                  <a:cs typeface="Arial" charset="0"/>
                </a:rPr>
                <a:t> IV on Days, 1, 8, 15</a:t>
              </a:r>
            </a:p>
            <a:p>
              <a:pPr algn="ctr">
                <a:defRPr/>
              </a:pPr>
              <a:r>
                <a:rPr lang="en-US" sz="1400" dirty="0">
                  <a:latin typeface="Calibri" panose="020F0502020204030204" pitchFamily="34" charset="0"/>
                  <a:cs typeface="Arial" charset="0"/>
                </a:rPr>
                <a:t>(n = 60)</a:t>
              </a:r>
              <a:endParaRPr lang="en-US" sz="1400" dirty="0">
                <a:latin typeface="Calibri" panose="020F0502020204030204" pitchFamily="34" charset="0"/>
              </a:endParaRPr>
            </a:p>
          </p:txBody>
        </p:sp>
        <p:sp>
          <p:nvSpPr>
            <p:cNvPr id="13" name="Rectangle 28">
              <a:extLst>
                <a:ext uri="{FF2B5EF4-FFF2-40B4-BE49-F238E27FC236}">
                  <a16:creationId xmlns:a16="http://schemas.microsoft.com/office/drawing/2014/main" id="{89800600-0C36-B20A-48FD-DDA2EC4362A3}"/>
                </a:ext>
              </a:extLst>
            </p:cNvPr>
            <p:cNvSpPr>
              <a:spLocks noChangeArrowheads="1"/>
            </p:cNvSpPr>
            <p:nvPr/>
          </p:nvSpPr>
          <p:spPr bwMode="auto">
            <a:xfrm>
              <a:off x="4141788" y="3804709"/>
              <a:ext cx="3790950" cy="914400"/>
            </a:xfrm>
            <a:prstGeom prst="rect">
              <a:avLst/>
            </a:prstGeom>
            <a:solidFill>
              <a:schemeClr val="accent3"/>
            </a:solidFill>
            <a:ln w="9525">
              <a:noFill/>
              <a:miter lim="800000"/>
              <a:headEnd/>
              <a:tailEnd/>
            </a:ln>
          </p:spPr>
          <p:txBody>
            <a:bodyPr wrap="square" anchor="ctr" anchorCtr="1"/>
            <a:lstStyle/>
            <a:p>
              <a:pPr algn="ctr">
                <a:defRPr/>
              </a:pPr>
              <a:r>
                <a:rPr lang="en-US" sz="1400" b="1" dirty="0">
                  <a:latin typeface="Calibri" panose="020F0502020204030204" pitchFamily="34" charset="0"/>
                  <a:cs typeface="Arial" charset="0"/>
                </a:rPr>
                <a:t>Continuous relacorilant</a:t>
              </a:r>
              <a:r>
                <a:rPr lang="en-US" sz="1400" dirty="0">
                  <a:latin typeface="Calibri" panose="020F0502020204030204" pitchFamily="34" charset="0"/>
                  <a:cs typeface="Arial" charset="0"/>
                </a:rPr>
                <a:t> 100* mg PO QD +</a:t>
              </a:r>
            </a:p>
            <a:p>
              <a:pPr algn="ctr">
                <a:defRPr/>
              </a:pPr>
              <a:r>
                <a:rPr lang="en-US" sz="1400" b="1" dirty="0">
                  <a:latin typeface="Calibri" panose="020F0502020204030204" pitchFamily="34" charset="0"/>
                  <a:cs typeface="Arial" charset="0"/>
                </a:rPr>
                <a:t>Nab-paclitaxel</a:t>
              </a:r>
              <a:r>
                <a:rPr lang="en-US" sz="1400" dirty="0">
                  <a:latin typeface="Calibri" panose="020F0502020204030204" pitchFamily="34" charset="0"/>
                  <a:cs typeface="Arial" charset="0"/>
                </a:rPr>
                <a:t> 80 mg/m</a:t>
              </a:r>
              <a:r>
                <a:rPr lang="en-US" sz="1400" baseline="30000" dirty="0">
                  <a:latin typeface="Calibri" panose="020F0502020204030204" pitchFamily="34" charset="0"/>
                  <a:cs typeface="Arial" charset="0"/>
                </a:rPr>
                <a:t>2</a:t>
              </a:r>
              <a:r>
                <a:rPr lang="en-US" sz="1400" dirty="0">
                  <a:latin typeface="Calibri" panose="020F0502020204030204" pitchFamily="34" charset="0"/>
                  <a:cs typeface="Arial" charset="0"/>
                </a:rPr>
                <a:t> IV on Days 1, 8, 15</a:t>
              </a:r>
            </a:p>
            <a:p>
              <a:pPr algn="ctr">
                <a:defRPr/>
              </a:pPr>
              <a:r>
                <a:rPr lang="en-US" sz="1400" dirty="0">
                  <a:latin typeface="Calibri" panose="020F0502020204030204" pitchFamily="34" charset="0"/>
                  <a:cs typeface="Arial" charset="0"/>
                </a:rPr>
                <a:t>(n = 58)</a:t>
              </a:r>
              <a:endParaRPr lang="en-US" sz="1400" dirty="0">
                <a:latin typeface="Calibri" panose="020F0502020204030204" pitchFamily="34" charset="0"/>
              </a:endParaRPr>
            </a:p>
          </p:txBody>
        </p:sp>
        <p:sp>
          <p:nvSpPr>
            <p:cNvPr id="15" name="Line 30">
              <a:extLst>
                <a:ext uri="{FF2B5EF4-FFF2-40B4-BE49-F238E27FC236}">
                  <a16:creationId xmlns:a16="http://schemas.microsoft.com/office/drawing/2014/main" id="{618B94AF-F44A-7D65-ECA8-A09C70DEEA5F}"/>
                </a:ext>
              </a:extLst>
            </p:cNvPr>
            <p:cNvSpPr>
              <a:spLocks noChangeShapeType="1"/>
            </p:cNvSpPr>
            <p:nvPr/>
          </p:nvSpPr>
          <p:spPr bwMode="auto">
            <a:xfrm rot="16200000">
              <a:off x="3772157" y="4023785"/>
              <a:ext cx="0" cy="47625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sz="1600" dirty="0">
                <a:solidFill>
                  <a:schemeClr val="bg1"/>
                </a:solidFill>
                <a:latin typeface="Calibri" panose="020F0502020204030204" pitchFamily="34" charset="0"/>
              </a:endParaRPr>
            </a:p>
          </p:txBody>
        </p:sp>
        <p:sp>
          <p:nvSpPr>
            <p:cNvPr id="19" name="Line 30">
              <a:extLst>
                <a:ext uri="{FF2B5EF4-FFF2-40B4-BE49-F238E27FC236}">
                  <a16:creationId xmlns:a16="http://schemas.microsoft.com/office/drawing/2014/main" id="{64B8722F-9711-5CE2-C710-3A80C531C092}"/>
                </a:ext>
              </a:extLst>
            </p:cNvPr>
            <p:cNvSpPr>
              <a:spLocks noChangeShapeType="1"/>
            </p:cNvSpPr>
            <p:nvPr/>
          </p:nvSpPr>
          <p:spPr bwMode="auto">
            <a:xfrm rot="16200000">
              <a:off x="3495404" y="3355975"/>
              <a:ext cx="553506" cy="47625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sz="1600" dirty="0">
                <a:solidFill>
                  <a:schemeClr val="bg1"/>
                </a:solidFill>
                <a:latin typeface="Calibri" panose="020F0502020204030204" pitchFamily="34" charset="0"/>
              </a:endParaRPr>
            </a:p>
          </p:txBody>
        </p:sp>
        <p:sp>
          <p:nvSpPr>
            <p:cNvPr id="20" name="Line 30">
              <a:extLst>
                <a:ext uri="{FF2B5EF4-FFF2-40B4-BE49-F238E27FC236}">
                  <a16:creationId xmlns:a16="http://schemas.microsoft.com/office/drawing/2014/main" id="{12168023-13EE-DD31-DA6B-FDAB9F6C92F3}"/>
                </a:ext>
              </a:extLst>
            </p:cNvPr>
            <p:cNvSpPr>
              <a:spLocks noChangeShapeType="1"/>
            </p:cNvSpPr>
            <p:nvPr/>
          </p:nvSpPr>
          <p:spPr bwMode="auto">
            <a:xfrm rot="5400000" flipV="1">
              <a:off x="3495404" y="4691593"/>
              <a:ext cx="553506" cy="47625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sz="1600" dirty="0">
                <a:solidFill>
                  <a:schemeClr val="bg1"/>
                </a:solidFill>
                <a:latin typeface="Calibri" panose="020F0502020204030204" pitchFamily="34" charset="0"/>
              </a:endParaRPr>
            </a:p>
          </p:txBody>
        </p:sp>
        <p:sp>
          <p:nvSpPr>
            <p:cNvPr id="25" name="Text Box 23">
              <a:extLst>
                <a:ext uri="{FF2B5EF4-FFF2-40B4-BE49-F238E27FC236}">
                  <a16:creationId xmlns:a16="http://schemas.microsoft.com/office/drawing/2014/main" id="{FB838388-4EA0-350E-C157-53935DBCF73C}"/>
                </a:ext>
              </a:extLst>
            </p:cNvPr>
            <p:cNvSpPr txBox="1">
              <a:spLocks noChangeArrowheads="1"/>
            </p:cNvSpPr>
            <p:nvPr/>
          </p:nvSpPr>
          <p:spPr bwMode="auto">
            <a:xfrm>
              <a:off x="2289177" y="2199406"/>
              <a:ext cx="303847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400" i="1" dirty="0">
                  <a:solidFill>
                    <a:schemeClr val="bg1"/>
                  </a:solidFill>
                  <a:latin typeface="Calibri" panose="020F0502020204030204" pitchFamily="34" charset="0"/>
                </a:rPr>
                <a:t>Stratified by relapse within 6 mo of most recent taxane, presence of ascites</a:t>
              </a:r>
              <a:endParaRPr lang="en-US" altLang="en-US" sz="1400" i="1" dirty="0">
                <a:solidFill>
                  <a:schemeClr val="bg1"/>
                </a:solidFill>
                <a:latin typeface="Calibri" panose="020F0502020204030204" pitchFamily="34" charset="0"/>
              </a:endParaRPr>
            </a:p>
          </p:txBody>
        </p:sp>
        <p:sp>
          <p:nvSpPr>
            <p:cNvPr id="26" name="Text Box 23">
              <a:extLst>
                <a:ext uri="{FF2B5EF4-FFF2-40B4-BE49-F238E27FC236}">
                  <a16:creationId xmlns:a16="http://schemas.microsoft.com/office/drawing/2014/main" id="{61D2F622-C32E-A372-66BB-C6A0999E9515}"/>
                </a:ext>
              </a:extLst>
            </p:cNvPr>
            <p:cNvSpPr txBox="1">
              <a:spLocks noChangeArrowheads="1"/>
            </p:cNvSpPr>
            <p:nvPr/>
          </p:nvSpPr>
          <p:spPr bwMode="auto">
            <a:xfrm>
              <a:off x="7459172" y="2199406"/>
              <a:ext cx="96020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400" b="1" i="1" dirty="0">
                  <a:solidFill>
                    <a:schemeClr val="bg1"/>
                  </a:solidFill>
                  <a:latin typeface="Calibri" panose="020F0502020204030204" pitchFamily="34" charset="0"/>
                </a:rPr>
                <a:t>28-d cycles</a:t>
              </a:r>
              <a:endParaRPr lang="en-US" altLang="en-US" sz="1400" b="1" i="1" dirty="0">
                <a:solidFill>
                  <a:schemeClr val="bg1"/>
                </a:solidFill>
                <a:latin typeface="Calibri" panose="020F0502020204030204" pitchFamily="34" charset="0"/>
              </a:endParaRPr>
            </a:p>
          </p:txBody>
        </p:sp>
        <p:sp>
          <p:nvSpPr>
            <p:cNvPr id="27" name="Line 32">
              <a:extLst>
                <a:ext uri="{FF2B5EF4-FFF2-40B4-BE49-F238E27FC236}">
                  <a16:creationId xmlns:a16="http://schemas.microsoft.com/office/drawing/2014/main" id="{50ECA570-1EEF-0DFE-E865-62F299047DD0}"/>
                </a:ext>
              </a:extLst>
            </p:cNvPr>
            <p:cNvSpPr>
              <a:spLocks noChangeShapeType="1"/>
            </p:cNvSpPr>
            <p:nvPr/>
          </p:nvSpPr>
          <p:spPr bwMode="auto">
            <a:xfrm rot="5400000">
              <a:off x="7841298" y="2763626"/>
              <a:ext cx="18288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sz="1600" dirty="0">
                <a:solidFill>
                  <a:schemeClr val="bg1"/>
                </a:solidFill>
                <a:latin typeface="Calibri" panose="020F0502020204030204" pitchFamily="34" charset="0"/>
              </a:endParaRPr>
            </a:p>
          </p:txBody>
        </p:sp>
        <p:sp>
          <p:nvSpPr>
            <p:cNvPr id="28" name="Text Box 30">
              <a:extLst>
                <a:ext uri="{FF2B5EF4-FFF2-40B4-BE49-F238E27FC236}">
                  <a16:creationId xmlns:a16="http://schemas.microsoft.com/office/drawing/2014/main" id="{BD2BA69E-7B60-BE6E-2A45-7D9F33ACDC3E}"/>
                </a:ext>
              </a:extLst>
            </p:cNvPr>
            <p:cNvSpPr txBox="1">
              <a:spLocks noChangeArrowheads="1"/>
            </p:cNvSpPr>
            <p:nvPr/>
          </p:nvSpPr>
          <p:spPr bwMode="auto">
            <a:xfrm>
              <a:off x="4141789" y="5665154"/>
              <a:ext cx="3790950" cy="520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400" b="0" dirty="0">
                  <a:solidFill>
                    <a:schemeClr val="bg1"/>
                  </a:solidFill>
                  <a:latin typeface="Calibri" panose="020F0502020204030204" pitchFamily="34" charset="0"/>
                </a:rPr>
                <a:t>*Discretionary escalation to 150 mg permitted beginning in cycle 2.</a:t>
              </a:r>
            </a:p>
          </p:txBody>
        </p:sp>
      </p:grpSp>
      <p:sp>
        <p:nvSpPr>
          <p:cNvPr id="5" name="TextBox 4">
            <a:extLst>
              <a:ext uri="{FF2B5EF4-FFF2-40B4-BE49-F238E27FC236}">
                <a16:creationId xmlns:a16="http://schemas.microsoft.com/office/drawing/2014/main" id="{4C1457A5-335F-CA3F-C2CF-DEAFD667060B}"/>
              </a:ext>
            </a:extLst>
          </p:cNvPr>
          <p:cNvSpPr txBox="1"/>
          <p:nvPr/>
        </p:nvSpPr>
        <p:spPr bwMode="auto">
          <a:xfrm flipH="1">
            <a:off x="442436" y="5099298"/>
            <a:ext cx="3442182" cy="1123384"/>
          </a:xfrm>
          <a:prstGeom prst="rect">
            <a:avLst/>
          </a:prstGeom>
          <a:solidFill>
            <a:schemeClr val="tx1">
              <a:lumMod val="95000"/>
            </a:schemeClr>
          </a:solidFill>
          <a:ln>
            <a:solidFill>
              <a:schemeClr val="bg1"/>
            </a:solidFill>
          </a:ln>
        </p:spPr>
        <p:txBody>
          <a:bodyPr wrap="square" rtlCol="0">
            <a:spAutoFit/>
          </a:bodyPr>
          <a:lstStyle/>
          <a:p>
            <a:pPr algn="l">
              <a:lnSpc>
                <a:spcPct val="100000"/>
              </a:lnSpc>
              <a:spcBef>
                <a:spcPts val="300"/>
              </a:spcBef>
              <a:spcAft>
                <a:spcPct val="0"/>
              </a:spcAft>
              <a:buClrTx/>
              <a:buFontTx/>
              <a:buNone/>
            </a:pPr>
            <a:r>
              <a:rPr lang="en-US" sz="1400" b="1" dirty="0">
                <a:solidFill>
                  <a:schemeClr val="bg1"/>
                </a:solidFill>
                <a:latin typeface="Calibri" panose="020F0502020204030204" pitchFamily="34" charset="0"/>
              </a:rPr>
              <a:t>Statistical assumptions:</a:t>
            </a:r>
          </a:p>
          <a:p>
            <a:pPr marL="171450" indent="-171450" algn="l">
              <a:lnSpc>
                <a:spcPct val="100000"/>
              </a:lnSpc>
              <a:spcBef>
                <a:spcPts val="300"/>
              </a:spcBef>
              <a:spcAft>
                <a:spcPct val="0"/>
              </a:spcAft>
              <a:buClrTx/>
              <a:buFont typeface="Wingdings" panose="05000000000000000000" pitchFamily="2" charset="2"/>
              <a:buChar char="§"/>
            </a:pPr>
            <a:r>
              <a:rPr lang="en-US" sz="1200" dirty="0">
                <a:solidFill>
                  <a:schemeClr val="bg1"/>
                </a:solidFill>
                <a:latin typeface="Calibri" panose="020F0502020204030204" pitchFamily="34" charset="0"/>
              </a:rPr>
              <a:t>Continuous vs control: 91 PFS events for HR: 0.56; median PFS increase from 3.8 to &gt;6.8 mo</a:t>
            </a:r>
          </a:p>
          <a:p>
            <a:pPr marL="171450" indent="-171450" algn="l">
              <a:lnSpc>
                <a:spcPct val="100000"/>
              </a:lnSpc>
              <a:spcBef>
                <a:spcPts val="300"/>
              </a:spcBef>
              <a:spcAft>
                <a:spcPct val="0"/>
              </a:spcAft>
              <a:buClrTx/>
              <a:buFont typeface="Wingdings" panose="05000000000000000000" pitchFamily="2" charset="2"/>
              <a:buChar char="§"/>
            </a:pPr>
            <a:r>
              <a:rPr lang="en-US" sz="1200" dirty="0">
                <a:solidFill>
                  <a:schemeClr val="bg1"/>
                </a:solidFill>
                <a:latin typeface="Calibri" panose="020F0502020204030204" pitchFamily="34" charset="0"/>
              </a:rPr>
              <a:t>Intermittent vs control: 92 PFS events for HR: 0.7; median PFS increase from 3.8 to &gt;5.4 mo</a:t>
            </a:r>
          </a:p>
        </p:txBody>
      </p:sp>
    </p:spTree>
    <p:extLst>
      <p:ext uri="{BB962C8B-B14F-4D97-AF65-F5344CB8AC3E}">
        <p14:creationId xmlns:p14="http://schemas.microsoft.com/office/powerpoint/2010/main" val="29647540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Relacorilant + Nab-Pac in Recurrent PROC: </a:t>
            </a:r>
            <a:br>
              <a:rPr lang="en-US" dirty="0"/>
            </a:br>
            <a:r>
              <a:rPr lang="en-US" dirty="0"/>
              <a:t>Baseline Characteristics</a:t>
            </a:r>
            <a:endParaRPr lang="en-US" altLang="en-US" dirty="0"/>
          </a:p>
        </p:txBody>
      </p:sp>
      <p:graphicFrame>
        <p:nvGraphicFramePr>
          <p:cNvPr id="5" name="Group 32">
            <a:extLst>
              <a:ext uri="{FF2B5EF4-FFF2-40B4-BE49-F238E27FC236}">
                <a16:creationId xmlns:a16="http://schemas.microsoft.com/office/drawing/2014/main" id="{5ECD32B7-AF9A-AC4C-9EEF-A3084E7C4AD6}"/>
              </a:ext>
            </a:extLst>
          </p:cNvPr>
          <p:cNvGraphicFramePr>
            <a:graphicFrameLocks noGrp="1"/>
          </p:cNvGraphicFramePr>
          <p:nvPr>
            <p:extLst>
              <p:ext uri="{D42A27DB-BD31-4B8C-83A1-F6EECF244321}">
                <p14:modId xmlns:p14="http://schemas.microsoft.com/office/powerpoint/2010/main" val="2874691955"/>
              </p:ext>
            </p:extLst>
          </p:nvPr>
        </p:nvGraphicFramePr>
        <p:xfrm>
          <a:off x="533400" y="1476031"/>
          <a:ext cx="11201400" cy="4572080"/>
        </p:xfrm>
        <a:graphic>
          <a:graphicData uri="http://schemas.openxmlformats.org/drawingml/2006/table">
            <a:tbl>
              <a:tblPr/>
              <a:tblGrid>
                <a:gridCol w="3456840">
                  <a:extLst>
                    <a:ext uri="{9D8B030D-6E8A-4147-A177-3AD203B41FA5}">
                      <a16:colId xmlns:a16="http://schemas.microsoft.com/office/drawing/2014/main" val="20000"/>
                    </a:ext>
                  </a:extLst>
                </a:gridCol>
                <a:gridCol w="2581520">
                  <a:extLst>
                    <a:ext uri="{9D8B030D-6E8A-4147-A177-3AD203B41FA5}">
                      <a16:colId xmlns:a16="http://schemas.microsoft.com/office/drawing/2014/main" val="20001"/>
                    </a:ext>
                  </a:extLst>
                </a:gridCol>
                <a:gridCol w="2581520">
                  <a:extLst>
                    <a:ext uri="{9D8B030D-6E8A-4147-A177-3AD203B41FA5}">
                      <a16:colId xmlns:a16="http://schemas.microsoft.com/office/drawing/2014/main" val="20002"/>
                    </a:ext>
                  </a:extLst>
                </a:gridCol>
                <a:gridCol w="2581520">
                  <a:extLst>
                    <a:ext uri="{9D8B030D-6E8A-4147-A177-3AD203B41FA5}">
                      <a16:colId xmlns:a16="http://schemas.microsoft.com/office/drawing/2014/main" val="4021632281"/>
                    </a:ext>
                  </a:extLst>
                </a:gridCol>
              </a:tblGrid>
              <a:tr h="405259">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Characteristic</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Intermittent Relacorilant + Nab-Pac</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60)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Continuous Relacorilant + Nab-Pac</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58)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Nab-Pac</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60)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4"/>
                    </a:solidFill>
                  </a:tcPr>
                </a:tc>
                <a:extLst>
                  <a:ext uri="{0D108BD9-81ED-4DB2-BD59-A6C34878D82A}">
                    <a16:rowId xmlns:a16="http://schemas.microsoft.com/office/drawing/2014/main" val="10000"/>
                  </a:ext>
                </a:extLst>
              </a:tr>
              <a:tr h="162108">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age, yr (range)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60 (38-81)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60 (45-75)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61.5 (41-81)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283683">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Platinum refractory,* n (%)</a:t>
                      </a:r>
                    </a:p>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Primary platinum refractory</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23 (38.3)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 (11.7)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20 (34.5)</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 (5.2)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22 (36.7)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(1.7)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769985">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no. prior tx (range)</a:t>
                      </a:r>
                    </a:p>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CT/myelosuppressive tx (range)</a:t>
                      </a:r>
                    </a:p>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 prior tx, n (%)</a:t>
                      </a:r>
                    </a:p>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Prior taxane, n (%)</a:t>
                      </a:r>
                    </a:p>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Prior bevacizumab, n (%)</a:t>
                      </a:r>
                    </a:p>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Prior PARP tx,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2.5 (1-4)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 (1-4)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 (11.7)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59 (98.3)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31 (51.7)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18 (30.0)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 (1-5)</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 (1-4)</a:t>
                      </a:r>
                      <a:r>
                        <a:rPr kumimoji="0" lang="en-US" sz="1800" b="0" i="0" u="none" strike="noStrike" cap="none" normalizeH="0" baseline="30000" dirty="0">
                          <a:ln>
                            <a:noFill/>
                          </a:ln>
                          <a:solidFill>
                            <a:schemeClr val="bg2">
                              <a:lumMod val="10000"/>
                            </a:schemeClr>
                          </a:solidFill>
                          <a:effectLst/>
                          <a:latin typeface="Calibri" panose="020F0502020204030204" pitchFamily="34" charset="0"/>
                        </a:rPr>
                        <a:t>†</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15 (25.9)</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58 (100)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37 (63.8)</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27 (46.6)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 (1-4)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 (1-4)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 (15.0)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60 (100)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37 (61.7)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20 (33.3)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405259">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Molecular profiling, n/N (%)</a:t>
                      </a:r>
                    </a:p>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800" b="0" i="1" u="none" strike="noStrike" cap="none" normalizeH="0" baseline="0" dirty="0">
                          <a:ln>
                            <a:noFill/>
                          </a:ln>
                          <a:solidFill>
                            <a:schemeClr val="bg2">
                              <a:lumMod val="10000"/>
                            </a:schemeClr>
                          </a:solidFill>
                          <a:effectLst/>
                          <a:latin typeface="Calibri" panose="020F0502020204030204" pitchFamily="34" charset="0"/>
                        </a:rPr>
                        <a:t>BRCA1</a:t>
                      </a:r>
                      <a:r>
                        <a:rPr kumimoji="0" lang="en-US" sz="1800" b="0" i="0" u="none" strike="noStrike" cap="none" normalizeH="0" baseline="0" dirty="0">
                          <a:ln>
                            <a:noFill/>
                          </a:ln>
                          <a:solidFill>
                            <a:schemeClr val="bg2">
                              <a:lumMod val="10000"/>
                            </a:schemeClr>
                          </a:solidFill>
                          <a:effectLst/>
                          <a:latin typeface="Calibri" panose="020F0502020204030204" pitchFamily="34" charset="0"/>
                        </a:rPr>
                        <a:t>+</a:t>
                      </a:r>
                    </a:p>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800" b="0" i="1" u="none" strike="noStrike" cap="none" normalizeH="0" baseline="0" dirty="0">
                          <a:ln>
                            <a:noFill/>
                          </a:ln>
                          <a:solidFill>
                            <a:schemeClr val="bg2">
                              <a:lumMod val="10000"/>
                            </a:schemeClr>
                          </a:solidFill>
                          <a:effectLst/>
                          <a:latin typeface="Calibri" panose="020F0502020204030204" pitchFamily="34" charset="0"/>
                        </a:rPr>
                        <a:t>BRCA2</a:t>
                      </a:r>
                      <a:r>
                        <a:rPr kumimoji="0" lang="en-US" sz="1800" b="0" i="0" u="none" strike="noStrike" cap="none" normalizeH="0" baseline="0" dirty="0">
                          <a:ln>
                            <a:noFill/>
                          </a:ln>
                          <a:solidFill>
                            <a:schemeClr val="bg2">
                              <a:lumMod val="10000"/>
                            </a:schemeClr>
                          </a:solidFill>
                          <a:effectLst/>
                          <a:latin typeface="Calibri" panose="020F0502020204030204" pitchFamily="34" charset="0"/>
                        </a:rPr>
                        <a:t>+</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5/42 (11.9)</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1/36 (2.8)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4/42 (9.5)</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3/39 (7.7)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7/48 (14.6)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3/39 (7.7)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bl>
          </a:graphicData>
        </a:graphic>
      </p:graphicFrame>
      <p:sp>
        <p:nvSpPr>
          <p:cNvPr id="8" name="Text Box 15">
            <a:extLst>
              <a:ext uri="{FF2B5EF4-FFF2-40B4-BE49-F238E27FC236}">
                <a16:creationId xmlns:a16="http://schemas.microsoft.com/office/drawing/2014/main" id="{1634C169-FB4C-8D44-8D24-9B209D341E17}"/>
              </a:ext>
            </a:extLst>
          </p:cNvPr>
          <p:cNvSpPr txBox="1">
            <a:spLocks noChangeArrowheads="1"/>
          </p:cNvSpPr>
          <p:nvPr/>
        </p:nvSpPr>
        <p:spPr bwMode="auto">
          <a:xfrm>
            <a:off x="438629" y="6388717"/>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Colombo. ASCO 2022. Abstr LBA5503.</a:t>
            </a:r>
            <a:endParaRPr lang="en-US" altLang="en-US" sz="1200" b="0" dirty="0">
              <a:solidFill>
                <a:schemeClr val="bg2"/>
              </a:solidFill>
              <a:latin typeface="Calibri" panose="020F0502020204030204" pitchFamily="34" charset="0"/>
            </a:endParaRPr>
          </a:p>
        </p:txBody>
      </p:sp>
      <p:sp>
        <p:nvSpPr>
          <p:cNvPr id="7" name="Text Box 30">
            <a:extLst>
              <a:ext uri="{FF2B5EF4-FFF2-40B4-BE49-F238E27FC236}">
                <a16:creationId xmlns:a16="http://schemas.microsoft.com/office/drawing/2014/main" id="{6BD30783-B480-DF87-2916-16724AAB7189}"/>
              </a:ext>
            </a:extLst>
          </p:cNvPr>
          <p:cNvSpPr txBox="1">
            <a:spLocks noChangeArrowheads="1"/>
          </p:cNvSpPr>
          <p:nvPr/>
        </p:nvSpPr>
        <p:spPr bwMode="auto">
          <a:xfrm>
            <a:off x="533400" y="6073721"/>
            <a:ext cx="10948988" cy="30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400" b="0" dirty="0">
                <a:solidFill>
                  <a:schemeClr val="bg1"/>
                </a:solidFill>
                <a:latin typeface="Calibri" panose="020F0502020204030204" pitchFamily="34" charset="0"/>
              </a:rPr>
              <a:t>*PD during/within 1 mo of last platinum tx.</a:t>
            </a:r>
            <a:r>
              <a:rPr kumimoji="0" lang="en-US" sz="1400" b="0" i="0" u="none" strike="noStrike" cap="none" normalizeH="0" baseline="30000" dirty="0">
                <a:ln>
                  <a:noFill/>
                </a:ln>
                <a:solidFill>
                  <a:schemeClr val="bg2">
                    <a:lumMod val="10000"/>
                  </a:schemeClr>
                </a:solidFill>
                <a:effectLst/>
                <a:latin typeface="Calibri" panose="020F0502020204030204" pitchFamily="34" charset="0"/>
              </a:rPr>
              <a:t> †</a:t>
            </a:r>
            <a:r>
              <a:rPr kumimoji="0" lang="en-US" sz="1400" b="0" i="0" u="none" strike="noStrike" cap="none" normalizeH="0" dirty="0">
                <a:ln>
                  <a:noFill/>
                </a:ln>
                <a:solidFill>
                  <a:schemeClr val="bg2">
                    <a:lumMod val="10000"/>
                  </a:schemeClr>
                </a:solidFill>
                <a:effectLst/>
                <a:latin typeface="Calibri" panose="020F0502020204030204" pitchFamily="34" charset="0"/>
              </a:rPr>
              <a:t>Data for 1 patient updated after primary analysis cutoff date.</a:t>
            </a:r>
            <a:endParaRPr lang="en-US" altLang="en-US" sz="1400" b="0" dirty="0">
              <a:solidFill>
                <a:schemeClr val="bg1"/>
              </a:solidFill>
              <a:latin typeface="Calibri" panose="020F0502020204030204" pitchFamily="34" charset="0"/>
            </a:endParaRPr>
          </a:p>
        </p:txBody>
      </p:sp>
    </p:spTree>
    <p:extLst>
      <p:ext uri="{BB962C8B-B14F-4D97-AF65-F5344CB8AC3E}">
        <p14:creationId xmlns:p14="http://schemas.microsoft.com/office/powerpoint/2010/main" val="7121260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Relacorilant + Nab-Pac in Recurrent PROC: Safety</a:t>
            </a:r>
            <a:endParaRPr lang="en-US" altLang="en-US" dirty="0"/>
          </a:p>
        </p:txBody>
      </p:sp>
      <p:sp>
        <p:nvSpPr>
          <p:cNvPr id="6" name="Rectangle 3">
            <a:extLst>
              <a:ext uri="{FF2B5EF4-FFF2-40B4-BE49-F238E27FC236}">
                <a16:creationId xmlns:a16="http://schemas.microsoft.com/office/drawing/2014/main" id="{52C989C7-F716-964A-A645-4E5EA67DAC0D}"/>
              </a:ext>
            </a:extLst>
          </p:cNvPr>
          <p:cNvSpPr>
            <a:spLocks noGrp="1" noChangeArrowheads="1"/>
          </p:cNvSpPr>
          <p:nvPr>
            <p:ph idx="1"/>
          </p:nvPr>
        </p:nvSpPr>
        <p:spPr>
          <a:xfrm>
            <a:off x="604675" y="4923640"/>
            <a:ext cx="10877529" cy="1499416"/>
          </a:xfrm>
        </p:spPr>
        <p:txBody>
          <a:bodyPr/>
          <a:lstStyle/>
          <a:p>
            <a:pPr>
              <a:spcBef>
                <a:spcPts val="600"/>
              </a:spcBef>
              <a:spcAft>
                <a:spcPts val="0"/>
              </a:spcAft>
            </a:pPr>
            <a:r>
              <a:rPr lang="en-US" altLang="en-US" sz="2000" dirty="0"/>
              <a:t>Grade 3 febrile neutropenia occurred in 1 patient (secondary to </a:t>
            </a:r>
            <a:r>
              <a:rPr lang="en-US" altLang="en-US" sz="2000" i="1" dirty="0"/>
              <a:t>E coli </a:t>
            </a:r>
            <a:r>
              <a:rPr lang="en-US" altLang="en-US" sz="2000" dirty="0"/>
              <a:t>urinary sepsis; receiving </a:t>
            </a:r>
            <a:br>
              <a:rPr lang="en-US" altLang="en-US" sz="2000" dirty="0"/>
            </a:br>
            <a:r>
              <a:rPr lang="en-US" altLang="en-US" sz="2000" dirty="0"/>
              <a:t>nab-paclitaxel alone)</a:t>
            </a:r>
          </a:p>
          <a:p>
            <a:pPr>
              <a:spcBef>
                <a:spcPts val="600"/>
              </a:spcBef>
              <a:spcAft>
                <a:spcPts val="0"/>
              </a:spcAft>
            </a:pPr>
            <a:r>
              <a:rPr lang="en-US" altLang="en-US" sz="2000" dirty="0"/>
              <a:t>Prophylactic G-CSF administered to all patients receiving relacorilant to lower risk for neutropenia; 46.7% of patients receiving nab-paclitaxel alone received G-CSF per investigator’s standard practice</a:t>
            </a:r>
          </a:p>
        </p:txBody>
      </p:sp>
      <p:graphicFrame>
        <p:nvGraphicFramePr>
          <p:cNvPr id="5" name="Group 32">
            <a:extLst>
              <a:ext uri="{FF2B5EF4-FFF2-40B4-BE49-F238E27FC236}">
                <a16:creationId xmlns:a16="http://schemas.microsoft.com/office/drawing/2014/main" id="{5ECD32B7-AF9A-AC4C-9EEF-A3084E7C4AD6}"/>
              </a:ext>
            </a:extLst>
          </p:cNvPr>
          <p:cNvGraphicFramePr>
            <a:graphicFrameLocks noGrp="1"/>
          </p:cNvGraphicFramePr>
          <p:nvPr>
            <p:extLst>
              <p:ext uri="{D42A27DB-BD31-4B8C-83A1-F6EECF244321}">
                <p14:modId xmlns:p14="http://schemas.microsoft.com/office/powerpoint/2010/main" val="155920383"/>
              </p:ext>
            </p:extLst>
          </p:nvPr>
        </p:nvGraphicFramePr>
        <p:xfrm>
          <a:off x="727076" y="1600200"/>
          <a:ext cx="10779124" cy="3139520"/>
        </p:xfrm>
        <a:graphic>
          <a:graphicData uri="http://schemas.openxmlformats.org/drawingml/2006/table">
            <a:tbl>
              <a:tblPr/>
              <a:tblGrid>
                <a:gridCol w="2694781">
                  <a:extLst>
                    <a:ext uri="{9D8B030D-6E8A-4147-A177-3AD203B41FA5}">
                      <a16:colId xmlns:a16="http://schemas.microsoft.com/office/drawing/2014/main" val="20000"/>
                    </a:ext>
                  </a:extLst>
                </a:gridCol>
                <a:gridCol w="2694781">
                  <a:extLst>
                    <a:ext uri="{9D8B030D-6E8A-4147-A177-3AD203B41FA5}">
                      <a16:colId xmlns:a16="http://schemas.microsoft.com/office/drawing/2014/main" val="20001"/>
                    </a:ext>
                  </a:extLst>
                </a:gridCol>
                <a:gridCol w="2694781">
                  <a:extLst>
                    <a:ext uri="{9D8B030D-6E8A-4147-A177-3AD203B41FA5}">
                      <a16:colId xmlns:a16="http://schemas.microsoft.com/office/drawing/2014/main" val="20002"/>
                    </a:ext>
                  </a:extLst>
                </a:gridCol>
                <a:gridCol w="2694781">
                  <a:extLst>
                    <a:ext uri="{9D8B030D-6E8A-4147-A177-3AD203B41FA5}">
                      <a16:colId xmlns:a16="http://schemas.microsoft.com/office/drawing/2014/main" val="4021632281"/>
                    </a:ext>
                  </a:extLst>
                </a:gridCol>
              </a:tblGrid>
              <a:tr h="289216">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Safety Outcome,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Intermittent</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Relacorilant + Nab-Pac</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60)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Continuous</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Relacorilant + Nab-Pac</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57)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Nab-Pac</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60)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4"/>
                    </a:solidFill>
                  </a:tcPr>
                </a:tc>
                <a:extLst>
                  <a:ext uri="{0D108BD9-81ED-4DB2-BD59-A6C34878D82A}">
                    <a16:rowId xmlns:a16="http://schemas.microsoft.com/office/drawing/2014/main" val="10000"/>
                  </a:ext>
                </a:extLst>
              </a:tr>
              <a:tr h="203524">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Neutropenia</a:t>
                      </a:r>
                    </a:p>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Grade ≥3</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 (20.0)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 (6.7)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22 (38.6)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 (26.3)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22 (36.7)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 (15.0)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203524">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Anemia</a:t>
                      </a:r>
                    </a:p>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Grade ≥3</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29 (48.3)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 (13.3)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37 (64.9)</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 (19.3)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34 (56.7)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 (11.7)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203524">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Peripheral neuropathy</a:t>
                      </a:r>
                    </a:p>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Grade ≥3</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22 (36.7)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31 (54.4)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 (15.8)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21 (35.0)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(5.0)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203524">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Fatigue/asthenia</a:t>
                      </a:r>
                    </a:p>
                    <a:p>
                      <a:pPr marL="285750" marR="0" lvl="0" indent="-285750" algn="l" defTabSz="914400" rtl="0" eaLnBrk="1" fontAlgn="base" latinLnBrk="0" hangingPunct="1">
                        <a:lnSpc>
                          <a:spcPct val="100000"/>
                        </a:lnSpc>
                        <a:spcBef>
                          <a:spcPts val="0"/>
                        </a:spcBef>
                        <a:spcAft>
                          <a:spcPts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Grade ≥3</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33 (55.0)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 (11.7)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41 (71.9)</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 (8.8)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39 (65.0)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(1.7)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bl>
          </a:graphicData>
        </a:graphic>
      </p:graphicFrame>
      <p:sp>
        <p:nvSpPr>
          <p:cNvPr id="8" name="Text Box 15">
            <a:extLst>
              <a:ext uri="{FF2B5EF4-FFF2-40B4-BE49-F238E27FC236}">
                <a16:creationId xmlns:a16="http://schemas.microsoft.com/office/drawing/2014/main" id="{1634C169-FB4C-8D44-8D24-9B209D341E17}"/>
              </a:ext>
            </a:extLst>
          </p:cNvPr>
          <p:cNvSpPr txBox="1">
            <a:spLocks noChangeArrowheads="1"/>
          </p:cNvSpPr>
          <p:nvPr/>
        </p:nvSpPr>
        <p:spPr bwMode="auto">
          <a:xfrm>
            <a:off x="447255"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Colombo. ASCO 2022. Abstr LBA5503.</a:t>
            </a:r>
            <a:endParaRPr lang="en-US" altLang="en-US" sz="1200" b="0" dirty="0">
              <a:solidFill>
                <a:schemeClr val="bg2"/>
              </a:solidFill>
              <a:latin typeface="Calibri" panose="020F0502020204030204" pitchFamily="34" charset="0"/>
            </a:endParaRPr>
          </a:p>
        </p:txBody>
      </p:sp>
      <p:sp>
        <p:nvSpPr>
          <p:cNvPr id="10" name="Text Box 30">
            <a:extLst>
              <a:ext uri="{FF2B5EF4-FFF2-40B4-BE49-F238E27FC236}">
                <a16:creationId xmlns:a16="http://schemas.microsoft.com/office/drawing/2014/main" id="{819C75A6-406C-A6CC-5FA7-2E41A5E22FFC}"/>
              </a:ext>
            </a:extLst>
          </p:cNvPr>
          <p:cNvSpPr txBox="1">
            <a:spLocks noChangeArrowheads="1"/>
          </p:cNvSpPr>
          <p:nvPr/>
        </p:nvSpPr>
        <p:spPr bwMode="auto">
          <a:xfrm>
            <a:off x="4920651" y="6222202"/>
            <a:ext cx="2362200" cy="30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eaLnBrk="1" hangingPunct="1">
              <a:lnSpc>
                <a:spcPct val="100000"/>
              </a:lnSpc>
              <a:spcBef>
                <a:spcPct val="35000"/>
              </a:spcBef>
              <a:spcAft>
                <a:spcPct val="25000"/>
              </a:spcAft>
              <a:buClr>
                <a:schemeClr val="folHlink"/>
              </a:buClr>
              <a:buFont typeface="Arial" panose="020B0604020202020204" pitchFamily="34" charset="0"/>
              <a:buNone/>
            </a:pPr>
            <a:r>
              <a:rPr lang="en-US" altLang="en-US" sz="1400" dirty="0">
                <a:solidFill>
                  <a:schemeClr val="bg1"/>
                </a:solidFill>
                <a:latin typeface="Calibri" panose="020F0502020204030204" pitchFamily="34" charset="0"/>
              </a:rPr>
              <a:t>Data cutoff: March 7, 2022.</a:t>
            </a:r>
          </a:p>
        </p:txBody>
      </p:sp>
    </p:spTree>
    <p:extLst>
      <p:ext uri="{BB962C8B-B14F-4D97-AF65-F5344CB8AC3E}">
        <p14:creationId xmlns:p14="http://schemas.microsoft.com/office/powerpoint/2010/main" val="11656580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Freeform 62">
            <a:extLst>
              <a:ext uri="{FF2B5EF4-FFF2-40B4-BE49-F238E27FC236}">
                <a16:creationId xmlns:a16="http://schemas.microsoft.com/office/drawing/2014/main" id="{97F2B932-D784-E913-19D2-AB8F64F857C8}"/>
              </a:ext>
            </a:extLst>
          </p:cNvPr>
          <p:cNvSpPr/>
          <p:nvPr/>
        </p:nvSpPr>
        <p:spPr bwMode="auto">
          <a:xfrm>
            <a:off x="1682105" y="1721224"/>
            <a:ext cx="5217459" cy="3300641"/>
          </a:xfrm>
          <a:custGeom>
            <a:avLst/>
            <a:gdLst>
              <a:gd name="connsiteX0" fmla="*/ 5217459 w 5217459"/>
              <a:gd name="connsiteY0" fmla="*/ 3300641 h 3300641"/>
              <a:gd name="connsiteX1" fmla="*/ 5217459 w 5217459"/>
              <a:gd name="connsiteY1" fmla="*/ 3036590 h 3300641"/>
              <a:gd name="connsiteX2" fmla="*/ 3726058 w 5217459"/>
              <a:gd name="connsiteY2" fmla="*/ 3036590 h 3300641"/>
              <a:gd name="connsiteX3" fmla="*/ 3726058 w 5217459"/>
              <a:gd name="connsiteY3" fmla="*/ 2850776 h 3300641"/>
              <a:gd name="connsiteX4" fmla="*/ 3618481 w 5217459"/>
              <a:gd name="connsiteY4" fmla="*/ 2850776 h 3300641"/>
              <a:gd name="connsiteX5" fmla="*/ 3618481 w 5217459"/>
              <a:gd name="connsiteY5" fmla="*/ 2772539 h 3300641"/>
              <a:gd name="connsiteX6" fmla="*/ 2992582 w 5217459"/>
              <a:gd name="connsiteY6" fmla="*/ 2772539 h 3300641"/>
              <a:gd name="connsiteX7" fmla="*/ 2992582 w 5217459"/>
              <a:gd name="connsiteY7" fmla="*/ 2708971 h 3300641"/>
              <a:gd name="connsiteX8" fmla="*/ 2909454 w 5217459"/>
              <a:gd name="connsiteY8" fmla="*/ 2708971 h 3300641"/>
              <a:gd name="connsiteX9" fmla="*/ 2909454 w 5217459"/>
              <a:gd name="connsiteY9" fmla="*/ 2635623 h 3300641"/>
              <a:gd name="connsiteX10" fmla="*/ 2885005 w 5217459"/>
              <a:gd name="connsiteY10" fmla="*/ 2635623 h 3300641"/>
              <a:gd name="connsiteX11" fmla="*/ 2885005 w 5217459"/>
              <a:gd name="connsiteY11" fmla="*/ 2576945 h 3300641"/>
              <a:gd name="connsiteX12" fmla="*/ 2508488 w 5217459"/>
              <a:gd name="connsiteY12" fmla="*/ 2576945 h 3300641"/>
              <a:gd name="connsiteX13" fmla="*/ 2508488 w 5217459"/>
              <a:gd name="connsiteY13" fmla="*/ 2508487 h 3300641"/>
              <a:gd name="connsiteX14" fmla="*/ 2396021 w 5217459"/>
              <a:gd name="connsiteY14" fmla="*/ 2508487 h 3300641"/>
              <a:gd name="connsiteX15" fmla="*/ 2396021 w 5217459"/>
              <a:gd name="connsiteY15" fmla="*/ 2444919 h 3300641"/>
              <a:gd name="connsiteX16" fmla="*/ 2239546 w 5217459"/>
              <a:gd name="connsiteY16" fmla="*/ 2444919 h 3300641"/>
              <a:gd name="connsiteX17" fmla="*/ 2239546 w 5217459"/>
              <a:gd name="connsiteY17" fmla="*/ 2312894 h 3300641"/>
              <a:gd name="connsiteX18" fmla="*/ 2234656 w 5217459"/>
              <a:gd name="connsiteY18" fmla="*/ 2312894 h 3300641"/>
              <a:gd name="connsiteX19" fmla="*/ 2234656 w 5217459"/>
              <a:gd name="connsiteY19" fmla="*/ 2190648 h 3300641"/>
              <a:gd name="connsiteX20" fmla="*/ 2200428 w 5217459"/>
              <a:gd name="connsiteY20" fmla="*/ 2190648 h 3300641"/>
              <a:gd name="connsiteX21" fmla="*/ 2200428 w 5217459"/>
              <a:gd name="connsiteY21" fmla="*/ 1990164 h 3300641"/>
              <a:gd name="connsiteX22" fmla="*/ 2175978 w 5217459"/>
              <a:gd name="connsiteY22" fmla="*/ 1990164 h 3300641"/>
              <a:gd name="connsiteX23" fmla="*/ 2175978 w 5217459"/>
              <a:gd name="connsiteY23" fmla="*/ 1814130 h 3300641"/>
              <a:gd name="connsiteX24" fmla="*/ 2141750 w 5217459"/>
              <a:gd name="connsiteY24" fmla="*/ 1814130 h 3300641"/>
              <a:gd name="connsiteX25" fmla="*/ 2141750 w 5217459"/>
              <a:gd name="connsiteY25" fmla="*/ 1755452 h 3300641"/>
              <a:gd name="connsiteX26" fmla="*/ 2097741 w 5217459"/>
              <a:gd name="connsiteY26" fmla="*/ 1755452 h 3300641"/>
              <a:gd name="connsiteX27" fmla="*/ 2097741 w 5217459"/>
              <a:gd name="connsiteY27" fmla="*/ 1696774 h 3300641"/>
              <a:gd name="connsiteX28" fmla="*/ 2087961 w 5217459"/>
              <a:gd name="connsiteY28" fmla="*/ 1696774 h 3300641"/>
              <a:gd name="connsiteX29" fmla="*/ 2087961 w 5217459"/>
              <a:gd name="connsiteY29" fmla="*/ 1638096 h 3300641"/>
              <a:gd name="connsiteX30" fmla="*/ 2087961 w 5217459"/>
              <a:gd name="connsiteY30" fmla="*/ 1638096 h 3300641"/>
              <a:gd name="connsiteX31" fmla="*/ 2087961 w 5217459"/>
              <a:gd name="connsiteY31" fmla="*/ 1638096 h 3300641"/>
              <a:gd name="connsiteX32" fmla="*/ 2058622 w 5217459"/>
              <a:gd name="connsiteY32" fmla="*/ 1638096 h 3300641"/>
              <a:gd name="connsiteX33" fmla="*/ 2058622 w 5217459"/>
              <a:gd name="connsiteY33" fmla="*/ 1579418 h 3300641"/>
              <a:gd name="connsiteX34" fmla="*/ 1809240 w 5217459"/>
              <a:gd name="connsiteY34" fmla="*/ 1579418 h 3300641"/>
              <a:gd name="connsiteX35" fmla="*/ 1809240 w 5217459"/>
              <a:gd name="connsiteY35" fmla="*/ 1520740 h 3300641"/>
              <a:gd name="connsiteX36" fmla="*/ 1775012 w 5217459"/>
              <a:gd name="connsiteY36" fmla="*/ 1520740 h 3300641"/>
              <a:gd name="connsiteX37" fmla="*/ 1775012 w 5217459"/>
              <a:gd name="connsiteY37" fmla="*/ 1457172 h 3300641"/>
              <a:gd name="connsiteX38" fmla="*/ 1731003 w 5217459"/>
              <a:gd name="connsiteY38" fmla="*/ 1457172 h 3300641"/>
              <a:gd name="connsiteX39" fmla="*/ 1731003 w 5217459"/>
              <a:gd name="connsiteY39" fmla="*/ 1344705 h 3300641"/>
              <a:gd name="connsiteX40" fmla="*/ 1647876 w 5217459"/>
              <a:gd name="connsiteY40" fmla="*/ 1344705 h 3300641"/>
              <a:gd name="connsiteX41" fmla="*/ 1647876 w 5217459"/>
              <a:gd name="connsiteY41" fmla="*/ 1276248 h 3300641"/>
              <a:gd name="connsiteX42" fmla="*/ 1647876 w 5217459"/>
              <a:gd name="connsiteY42" fmla="*/ 1276248 h 3300641"/>
              <a:gd name="connsiteX43" fmla="*/ 1618537 w 5217459"/>
              <a:gd name="connsiteY43" fmla="*/ 1276248 h 3300641"/>
              <a:gd name="connsiteX44" fmla="*/ 1618537 w 5217459"/>
              <a:gd name="connsiteY44" fmla="*/ 1212680 h 3300641"/>
              <a:gd name="connsiteX45" fmla="*/ 1501181 w 5217459"/>
              <a:gd name="connsiteY45" fmla="*/ 1212680 h 3300641"/>
              <a:gd name="connsiteX46" fmla="*/ 1501181 w 5217459"/>
              <a:gd name="connsiteY46" fmla="*/ 1163781 h 3300641"/>
              <a:gd name="connsiteX47" fmla="*/ 1466952 w 5217459"/>
              <a:gd name="connsiteY47" fmla="*/ 1163781 h 3300641"/>
              <a:gd name="connsiteX48" fmla="*/ 1466952 w 5217459"/>
              <a:gd name="connsiteY48" fmla="*/ 1100213 h 3300641"/>
              <a:gd name="connsiteX49" fmla="*/ 1466952 w 5217459"/>
              <a:gd name="connsiteY49" fmla="*/ 1100213 h 3300641"/>
              <a:gd name="connsiteX50" fmla="*/ 1437613 w 5217459"/>
              <a:gd name="connsiteY50" fmla="*/ 1100213 h 3300641"/>
              <a:gd name="connsiteX51" fmla="*/ 1437613 w 5217459"/>
              <a:gd name="connsiteY51" fmla="*/ 982857 h 3300641"/>
              <a:gd name="connsiteX52" fmla="*/ 1374045 w 5217459"/>
              <a:gd name="connsiteY52" fmla="*/ 982857 h 3300641"/>
              <a:gd name="connsiteX53" fmla="*/ 1374045 w 5217459"/>
              <a:gd name="connsiteY53" fmla="*/ 924179 h 3300641"/>
              <a:gd name="connsiteX54" fmla="*/ 1339816 w 5217459"/>
              <a:gd name="connsiteY54" fmla="*/ 924179 h 3300641"/>
              <a:gd name="connsiteX55" fmla="*/ 1339816 w 5217459"/>
              <a:gd name="connsiteY55" fmla="*/ 855721 h 3300641"/>
              <a:gd name="connsiteX56" fmla="*/ 1232239 w 5217459"/>
              <a:gd name="connsiteY56" fmla="*/ 855721 h 3300641"/>
              <a:gd name="connsiteX57" fmla="*/ 1232239 w 5217459"/>
              <a:gd name="connsiteY57" fmla="*/ 811713 h 3300641"/>
              <a:gd name="connsiteX58" fmla="*/ 885061 w 5217459"/>
              <a:gd name="connsiteY58" fmla="*/ 811713 h 3300641"/>
              <a:gd name="connsiteX59" fmla="*/ 885061 w 5217459"/>
              <a:gd name="connsiteY59" fmla="*/ 748145 h 3300641"/>
              <a:gd name="connsiteX60" fmla="*/ 777484 w 5217459"/>
              <a:gd name="connsiteY60" fmla="*/ 748145 h 3300641"/>
              <a:gd name="connsiteX61" fmla="*/ 777484 w 5217459"/>
              <a:gd name="connsiteY61" fmla="*/ 679687 h 3300641"/>
              <a:gd name="connsiteX62" fmla="*/ 777484 w 5217459"/>
              <a:gd name="connsiteY62" fmla="*/ 679687 h 3300641"/>
              <a:gd name="connsiteX63" fmla="*/ 738366 w 5217459"/>
              <a:gd name="connsiteY63" fmla="*/ 679687 h 3300641"/>
              <a:gd name="connsiteX64" fmla="*/ 738366 w 5217459"/>
              <a:gd name="connsiteY64" fmla="*/ 635679 h 3300641"/>
              <a:gd name="connsiteX65" fmla="*/ 635679 w 5217459"/>
              <a:gd name="connsiteY65" fmla="*/ 635679 h 3300641"/>
              <a:gd name="connsiteX66" fmla="*/ 635679 w 5217459"/>
              <a:gd name="connsiteY66" fmla="*/ 528102 h 3300641"/>
              <a:gd name="connsiteX67" fmla="*/ 606340 w 5217459"/>
              <a:gd name="connsiteY67" fmla="*/ 528102 h 3300641"/>
              <a:gd name="connsiteX68" fmla="*/ 606340 w 5217459"/>
              <a:gd name="connsiteY68" fmla="*/ 400966 h 3300641"/>
              <a:gd name="connsiteX69" fmla="*/ 581891 w 5217459"/>
              <a:gd name="connsiteY69" fmla="*/ 400966 h 3300641"/>
              <a:gd name="connsiteX70" fmla="*/ 581891 w 5217459"/>
              <a:gd name="connsiteY70" fmla="*/ 293390 h 3300641"/>
              <a:gd name="connsiteX71" fmla="*/ 488984 w 5217459"/>
              <a:gd name="connsiteY71" fmla="*/ 293390 h 3300641"/>
              <a:gd name="connsiteX72" fmla="*/ 488984 w 5217459"/>
              <a:gd name="connsiteY72" fmla="*/ 244492 h 3300641"/>
              <a:gd name="connsiteX73" fmla="*/ 400967 w 5217459"/>
              <a:gd name="connsiteY73" fmla="*/ 244492 h 3300641"/>
              <a:gd name="connsiteX74" fmla="*/ 400967 w 5217459"/>
              <a:gd name="connsiteY74" fmla="*/ 185813 h 3300641"/>
              <a:gd name="connsiteX75" fmla="*/ 381407 w 5217459"/>
              <a:gd name="connsiteY75" fmla="*/ 185813 h 3300641"/>
              <a:gd name="connsiteX76" fmla="*/ 381407 w 5217459"/>
              <a:gd name="connsiteY76" fmla="*/ 132025 h 3300641"/>
              <a:gd name="connsiteX77" fmla="*/ 146695 w 5217459"/>
              <a:gd name="connsiteY77" fmla="*/ 132025 h 3300641"/>
              <a:gd name="connsiteX78" fmla="*/ 146695 w 5217459"/>
              <a:gd name="connsiteY78" fmla="*/ 73347 h 3300641"/>
              <a:gd name="connsiteX79" fmla="*/ 0 w 5217459"/>
              <a:gd name="connsiteY79" fmla="*/ 73347 h 3300641"/>
              <a:gd name="connsiteX80" fmla="*/ 0 w 5217459"/>
              <a:gd name="connsiteY80" fmla="*/ 0 h 3300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5217459" h="3300641">
                <a:moveTo>
                  <a:pt x="5217459" y="3300641"/>
                </a:moveTo>
                <a:lnTo>
                  <a:pt x="5217459" y="3036590"/>
                </a:lnTo>
                <a:lnTo>
                  <a:pt x="3726058" y="3036590"/>
                </a:lnTo>
                <a:lnTo>
                  <a:pt x="3726058" y="2850776"/>
                </a:lnTo>
                <a:lnTo>
                  <a:pt x="3618481" y="2850776"/>
                </a:lnTo>
                <a:lnTo>
                  <a:pt x="3618481" y="2772539"/>
                </a:lnTo>
                <a:lnTo>
                  <a:pt x="2992582" y="2772539"/>
                </a:lnTo>
                <a:lnTo>
                  <a:pt x="2992582" y="2708971"/>
                </a:lnTo>
                <a:lnTo>
                  <a:pt x="2909454" y="2708971"/>
                </a:lnTo>
                <a:lnTo>
                  <a:pt x="2909454" y="2635623"/>
                </a:lnTo>
                <a:lnTo>
                  <a:pt x="2885005" y="2635623"/>
                </a:lnTo>
                <a:lnTo>
                  <a:pt x="2885005" y="2576945"/>
                </a:lnTo>
                <a:lnTo>
                  <a:pt x="2508488" y="2576945"/>
                </a:lnTo>
                <a:lnTo>
                  <a:pt x="2508488" y="2508487"/>
                </a:lnTo>
                <a:lnTo>
                  <a:pt x="2396021" y="2508487"/>
                </a:lnTo>
                <a:lnTo>
                  <a:pt x="2396021" y="2444919"/>
                </a:lnTo>
                <a:lnTo>
                  <a:pt x="2239546" y="2444919"/>
                </a:lnTo>
                <a:lnTo>
                  <a:pt x="2239546" y="2312894"/>
                </a:lnTo>
                <a:lnTo>
                  <a:pt x="2234656" y="2312894"/>
                </a:lnTo>
                <a:lnTo>
                  <a:pt x="2234656" y="2190648"/>
                </a:lnTo>
                <a:lnTo>
                  <a:pt x="2200428" y="2190648"/>
                </a:lnTo>
                <a:lnTo>
                  <a:pt x="2200428" y="1990164"/>
                </a:lnTo>
                <a:lnTo>
                  <a:pt x="2175978" y="1990164"/>
                </a:lnTo>
                <a:lnTo>
                  <a:pt x="2175978" y="1814130"/>
                </a:lnTo>
                <a:lnTo>
                  <a:pt x="2141750" y="1814130"/>
                </a:lnTo>
                <a:lnTo>
                  <a:pt x="2141750" y="1755452"/>
                </a:lnTo>
                <a:lnTo>
                  <a:pt x="2097741" y="1755452"/>
                </a:lnTo>
                <a:lnTo>
                  <a:pt x="2097741" y="1696774"/>
                </a:lnTo>
                <a:lnTo>
                  <a:pt x="2087961" y="1696774"/>
                </a:lnTo>
                <a:lnTo>
                  <a:pt x="2087961" y="1638096"/>
                </a:lnTo>
                <a:lnTo>
                  <a:pt x="2087961" y="1638096"/>
                </a:lnTo>
                <a:lnTo>
                  <a:pt x="2087961" y="1638096"/>
                </a:lnTo>
                <a:lnTo>
                  <a:pt x="2058622" y="1638096"/>
                </a:lnTo>
                <a:lnTo>
                  <a:pt x="2058622" y="1579418"/>
                </a:lnTo>
                <a:lnTo>
                  <a:pt x="1809240" y="1579418"/>
                </a:lnTo>
                <a:lnTo>
                  <a:pt x="1809240" y="1520740"/>
                </a:lnTo>
                <a:lnTo>
                  <a:pt x="1775012" y="1520740"/>
                </a:lnTo>
                <a:lnTo>
                  <a:pt x="1775012" y="1457172"/>
                </a:lnTo>
                <a:lnTo>
                  <a:pt x="1731003" y="1457172"/>
                </a:lnTo>
                <a:lnTo>
                  <a:pt x="1731003" y="1344705"/>
                </a:lnTo>
                <a:lnTo>
                  <a:pt x="1647876" y="1344705"/>
                </a:lnTo>
                <a:lnTo>
                  <a:pt x="1647876" y="1276248"/>
                </a:lnTo>
                <a:lnTo>
                  <a:pt x="1647876" y="1276248"/>
                </a:lnTo>
                <a:lnTo>
                  <a:pt x="1618537" y="1276248"/>
                </a:lnTo>
                <a:lnTo>
                  <a:pt x="1618537" y="1212680"/>
                </a:lnTo>
                <a:lnTo>
                  <a:pt x="1501181" y="1212680"/>
                </a:lnTo>
                <a:lnTo>
                  <a:pt x="1501181" y="1163781"/>
                </a:lnTo>
                <a:lnTo>
                  <a:pt x="1466952" y="1163781"/>
                </a:lnTo>
                <a:lnTo>
                  <a:pt x="1466952" y="1100213"/>
                </a:lnTo>
                <a:lnTo>
                  <a:pt x="1466952" y="1100213"/>
                </a:lnTo>
                <a:lnTo>
                  <a:pt x="1437613" y="1100213"/>
                </a:lnTo>
                <a:lnTo>
                  <a:pt x="1437613" y="982857"/>
                </a:lnTo>
                <a:lnTo>
                  <a:pt x="1374045" y="982857"/>
                </a:lnTo>
                <a:lnTo>
                  <a:pt x="1374045" y="924179"/>
                </a:lnTo>
                <a:lnTo>
                  <a:pt x="1339816" y="924179"/>
                </a:lnTo>
                <a:lnTo>
                  <a:pt x="1339816" y="855721"/>
                </a:lnTo>
                <a:lnTo>
                  <a:pt x="1232239" y="855721"/>
                </a:lnTo>
                <a:lnTo>
                  <a:pt x="1232239" y="811713"/>
                </a:lnTo>
                <a:lnTo>
                  <a:pt x="885061" y="811713"/>
                </a:lnTo>
                <a:lnTo>
                  <a:pt x="885061" y="748145"/>
                </a:lnTo>
                <a:lnTo>
                  <a:pt x="777484" y="748145"/>
                </a:lnTo>
                <a:lnTo>
                  <a:pt x="777484" y="679687"/>
                </a:lnTo>
                <a:lnTo>
                  <a:pt x="777484" y="679687"/>
                </a:lnTo>
                <a:lnTo>
                  <a:pt x="738366" y="679687"/>
                </a:lnTo>
                <a:lnTo>
                  <a:pt x="738366" y="635679"/>
                </a:lnTo>
                <a:lnTo>
                  <a:pt x="635679" y="635679"/>
                </a:lnTo>
                <a:lnTo>
                  <a:pt x="635679" y="528102"/>
                </a:lnTo>
                <a:lnTo>
                  <a:pt x="606340" y="528102"/>
                </a:lnTo>
                <a:lnTo>
                  <a:pt x="606340" y="400966"/>
                </a:lnTo>
                <a:lnTo>
                  <a:pt x="581891" y="400966"/>
                </a:lnTo>
                <a:lnTo>
                  <a:pt x="581891" y="293390"/>
                </a:lnTo>
                <a:lnTo>
                  <a:pt x="488984" y="293390"/>
                </a:lnTo>
                <a:lnTo>
                  <a:pt x="488984" y="244492"/>
                </a:lnTo>
                <a:lnTo>
                  <a:pt x="400967" y="244492"/>
                </a:lnTo>
                <a:lnTo>
                  <a:pt x="400967" y="185813"/>
                </a:lnTo>
                <a:lnTo>
                  <a:pt x="381407" y="185813"/>
                </a:lnTo>
                <a:lnTo>
                  <a:pt x="381407" y="132025"/>
                </a:lnTo>
                <a:lnTo>
                  <a:pt x="146695" y="132025"/>
                </a:lnTo>
                <a:lnTo>
                  <a:pt x="146695" y="73347"/>
                </a:lnTo>
                <a:lnTo>
                  <a:pt x="0" y="73347"/>
                </a:lnTo>
                <a:lnTo>
                  <a:pt x="0" y="0"/>
                </a:lnTo>
              </a:path>
            </a:pathLst>
          </a:custGeom>
          <a:noFill/>
          <a:ln w="28575">
            <a:solidFill>
              <a:schemeClr val="accent3"/>
            </a:solidFill>
            <a:miter lim="800000"/>
            <a:headEnd/>
            <a:tailEnd/>
          </a:ln>
        </p:spPr>
        <p:txBody>
          <a:bodyPr rtlCol="0" anchor="ctr"/>
          <a:lstStyle/>
          <a:p>
            <a:pPr algn="ctr"/>
            <a:endParaRPr lang="en-US"/>
          </a:p>
        </p:txBody>
      </p:sp>
      <p:sp>
        <p:nvSpPr>
          <p:cNvPr id="62" name="Freeform 61">
            <a:extLst>
              <a:ext uri="{FF2B5EF4-FFF2-40B4-BE49-F238E27FC236}">
                <a16:creationId xmlns:a16="http://schemas.microsoft.com/office/drawing/2014/main" id="{A06E52EB-6242-38A8-22D0-A4A14AEA3A22}"/>
              </a:ext>
            </a:extLst>
          </p:cNvPr>
          <p:cNvSpPr/>
          <p:nvPr/>
        </p:nvSpPr>
        <p:spPr bwMode="auto">
          <a:xfrm>
            <a:off x="1618537" y="1735893"/>
            <a:ext cx="5946045" cy="3207735"/>
          </a:xfrm>
          <a:custGeom>
            <a:avLst/>
            <a:gdLst>
              <a:gd name="connsiteX0" fmla="*/ 5946045 w 5946045"/>
              <a:gd name="connsiteY0" fmla="*/ 3207735 h 3207735"/>
              <a:gd name="connsiteX1" fmla="*/ 5149001 w 5946045"/>
              <a:gd name="connsiteY1" fmla="*/ 3207735 h 3207735"/>
              <a:gd name="connsiteX2" fmla="*/ 5149001 w 5946045"/>
              <a:gd name="connsiteY2" fmla="*/ 3144167 h 3207735"/>
              <a:gd name="connsiteX3" fmla="*/ 3877643 w 5946045"/>
              <a:gd name="connsiteY3" fmla="*/ 3144167 h 3207735"/>
              <a:gd name="connsiteX4" fmla="*/ 3877643 w 5946045"/>
              <a:gd name="connsiteY4" fmla="*/ 3080599 h 3207735"/>
              <a:gd name="connsiteX5" fmla="*/ 3809185 w 5946045"/>
              <a:gd name="connsiteY5" fmla="*/ 3080599 h 3207735"/>
              <a:gd name="connsiteX6" fmla="*/ 3809185 w 5946045"/>
              <a:gd name="connsiteY6" fmla="*/ 3017031 h 3207735"/>
              <a:gd name="connsiteX7" fmla="*/ 3686939 w 5946045"/>
              <a:gd name="connsiteY7" fmla="*/ 3017031 h 3207735"/>
              <a:gd name="connsiteX8" fmla="*/ 3686939 w 5946045"/>
              <a:gd name="connsiteY8" fmla="*/ 2948573 h 3207735"/>
              <a:gd name="connsiteX9" fmla="*/ 3662490 w 5946045"/>
              <a:gd name="connsiteY9" fmla="*/ 2948573 h 3207735"/>
              <a:gd name="connsiteX10" fmla="*/ 3662490 w 5946045"/>
              <a:gd name="connsiteY10" fmla="*/ 2880116 h 3207735"/>
              <a:gd name="connsiteX11" fmla="*/ 3662490 w 5946045"/>
              <a:gd name="connsiteY11" fmla="*/ 2880116 h 3207735"/>
              <a:gd name="connsiteX12" fmla="*/ 3633151 w 5946045"/>
              <a:gd name="connsiteY12" fmla="*/ 2880116 h 3207735"/>
              <a:gd name="connsiteX13" fmla="*/ 3633151 w 5946045"/>
              <a:gd name="connsiteY13" fmla="*/ 2821437 h 3207735"/>
              <a:gd name="connsiteX14" fmla="*/ 3574473 w 5946045"/>
              <a:gd name="connsiteY14" fmla="*/ 2821437 h 3207735"/>
              <a:gd name="connsiteX15" fmla="*/ 3574473 w 5946045"/>
              <a:gd name="connsiteY15" fmla="*/ 2748090 h 3207735"/>
              <a:gd name="connsiteX16" fmla="*/ 3002361 w 5946045"/>
              <a:gd name="connsiteY16" fmla="*/ 2748090 h 3207735"/>
              <a:gd name="connsiteX17" fmla="*/ 3002361 w 5946045"/>
              <a:gd name="connsiteY17" fmla="*/ 2635624 h 3207735"/>
              <a:gd name="connsiteX18" fmla="*/ 2938793 w 5946045"/>
              <a:gd name="connsiteY18" fmla="*/ 2635624 h 3207735"/>
              <a:gd name="connsiteX19" fmla="*/ 2938793 w 5946045"/>
              <a:gd name="connsiteY19" fmla="*/ 2567166 h 3207735"/>
              <a:gd name="connsiteX20" fmla="*/ 2792098 w 5946045"/>
              <a:gd name="connsiteY20" fmla="*/ 2567166 h 3207735"/>
              <a:gd name="connsiteX21" fmla="*/ 2792098 w 5946045"/>
              <a:gd name="connsiteY21" fmla="*/ 2513378 h 3207735"/>
              <a:gd name="connsiteX22" fmla="*/ 2748090 w 5946045"/>
              <a:gd name="connsiteY22" fmla="*/ 2513378 h 3207735"/>
              <a:gd name="connsiteX23" fmla="*/ 2748090 w 5946045"/>
              <a:gd name="connsiteY23" fmla="*/ 2454700 h 3207735"/>
              <a:gd name="connsiteX24" fmla="*/ 2352013 w 5946045"/>
              <a:gd name="connsiteY24" fmla="*/ 2454700 h 3207735"/>
              <a:gd name="connsiteX25" fmla="*/ 2352013 w 5946045"/>
              <a:gd name="connsiteY25" fmla="*/ 2352013 h 3207735"/>
              <a:gd name="connsiteX26" fmla="*/ 2259106 w 5946045"/>
              <a:gd name="connsiteY26" fmla="*/ 2352013 h 3207735"/>
              <a:gd name="connsiteX27" fmla="*/ 2259106 w 5946045"/>
              <a:gd name="connsiteY27" fmla="*/ 2239547 h 3207735"/>
              <a:gd name="connsiteX28" fmla="*/ 2239546 w 5946045"/>
              <a:gd name="connsiteY28" fmla="*/ 2239547 h 3207735"/>
              <a:gd name="connsiteX29" fmla="*/ 2239546 w 5946045"/>
              <a:gd name="connsiteY29" fmla="*/ 2180868 h 3207735"/>
              <a:gd name="connsiteX30" fmla="*/ 2229767 w 5946045"/>
              <a:gd name="connsiteY30" fmla="*/ 2180868 h 3207735"/>
              <a:gd name="connsiteX31" fmla="*/ 2229767 w 5946045"/>
              <a:gd name="connsiteY31" fmla="*/ 2131970 h 3207735"/>
              <a:gd name="connsiteX32" fmla="*/ 2229767 w 5946045"/>
              <a:gd name="connsiteY32" fmla="*/ 2131970 h 3207735"/>
              <a:gd name="connsiteX33" fmla="*/ 2200428 w 5946045"/>
              <a:gd name="connsiteY33" fmla="*/ 2131970 h 3207735"/>
              <a:gd name="connsiteX34" fmla="*/ 2200428 w 5946045"/>
              <a:gd name="connsiteY34" fmla="*/ 2068402 h 3207735"/>
              <a:gd name="connsiteX35" fmla="*/ 2171089 w 5946045"/>
              <a:gd name="connsiteY35" fmla="*/ 2068402 h 3207735"/>
              <a:gd name="connsiteX36" fmla="*/ 2171089 w 5946045"/>
              <a:gd name="connsiteY36" fmla="*/ 2014614 h 3207735"/>
              <a:gd name="connsiteX37" fmla="*/ 2151529 w 5946045"/>
              <a:gd name="connsiteY37" fmla="*/ 2014614 h 3207735"/>
              <a:gd name="connsiteX38" fmla="*/ 2151529 w 5946045"/>
              <a:gd name="connsiteY38" fmla="*/ 1965716 h 3207735"/>
              <a:gd name="connsiteX39" fmla="*/ 2014614 w 5946045"/>
              <a:gd name="connsiteY39" fmla="*/ 1965716 h 3207735"/>
              <a:gd name="connsiteX40" fmla="*/ 2014614 w 5946045"/>
              <a:gd name="connsiteY40" fmla="*/ 1911927 h 3207735"/>
              <a:gd name="connsiteX41" fmla="*/ 1823910 w 5946045"/>
              <a:gd name="connsiteY41" fmla="*/ 1911927 h 3207735"/>
              <a:gd name="connsiteX42" fmla="*/ 1823910 w 5946045"/>
              <a:gd name="connsiteY42" fmla="*/ 1858139 h 3207735"/>
              <a:gd name="connsiteX43" fmla="*/ 1789681 w 5946045"/>
              <a:gd name="connsiteY43" fmla="*/ 1858139 h 3207735"/>
              <a:gd name="connsiteX44" fmla="*/ 1789681 w 5946045"/>
              <a:gd name="connsiteY44" fmla="*/ 1804351 h 3207735"/>
              <a:gd name="connsiteX45" fmla="*/ 1545189 w 5946045"/>
              <a:gd name="connsiteY45" fmla="*/ 1804351 h 3207735"/>
              <a:gd name="connsiteX46" fmla="*/ 1545189 w 5946045"/>
              <a:gd name="connsiteY46" fmla="*/ 1686995 h 3207735"/>
              <a:gd name="connsiteX47" fmla="*/ 1525630 w 5946045"/>
              <a:gd name="connsiteY47" fmla="*/ 1686995 h 3207735"/>
              <a:gd name="connsiteX48" fmla="*/ 1525630 w 5946045"/>
              <a:gd name="connsiteY48" fmla="*/ 1638096 h 3207735"/>
              <a:gd name="connsiteX49" fmla="*/ 1506070 w 5946045"/>
              <a:gd name="connsiteY49" fmla="*/ 1638096 h 3207735"/>
              <a:gd name="connsiteX50" fmla="*/ 1506070 w 5946045"/>
              <a:gd name="connsiteY50" fmla="*/ 1579418 h 3207735"/>
              <a:gd name="connsiteX51" fmla="*/ 1496291 w 5946045"/>
              <a:gd name="connsiteY51" fmla="*/ 1579418 h 3207735"/>
              <a:gd name="connsiteX52" fmla="*/ 1496291 w 5946045"/>
              <a:gd name="connsiteY52" fmla="*/ 1427833 h 3207735"/>
              <a:gd name="connsiteX53" fmla="*/ 1481621 w 5946045"/>
              <a:gd name="connsiteY53" fmla="*/ 1427833 h 3207735"/>
              <a:gd name="connsiteX54" fmla="*/ 1481621 w 5946045"/>
              <a:gd name="connsiteY54" fmla="*/ 1369155 h 3207735"/>
              <a:gd name="connsiteX55" fmla="*/ 1432723 w 5946045"/>
              <a:gd name="connsiteY55" fmla="*/ 1369155 h 3207735"/>
              <a:gd name="connsiteX56" fmla="*/ 1432723 w 5946045"/>
              <a:gd name="connsiteY56" fmla="*/ 1305587 h 3207735"/>
              <a:gd name="connsiteX57" fmla="*/ 1418053 w 5946045"/>
              <a:gd name="connsiteY57" fmla="*/ 1305587 h 3207735"/>
              <a:gd name="connsiteX58" fmla="*/ 1418053 w 5946045"/>
              <a:gd name="connsiteY58" fmla="*/ 1144223 h 3207735"/>
              <a:gd name="connsiteX59" fmla="*/ 1398494 w 5946045"/>
              <a:gd name="connsiteY59" fmla="*/ 1144223 h 3207735"/>
              <a:gd name="connsiteX60" fmla="*/ 1398494 w 5946045"/>
              <a:gd name="connsiteY60" fmla="*/ 1031756 h 3207735"/>
              <a:gd name="connsiteX61" fmla="*/ 1378935 w 5946045"/>
              <a:gd name="connsiteY61" fmla="*/ 1031756 h 3207735"/>
              <a:gd name="connsiteX62" fmla="*/ 1378935 w 5946045"/>
              <a:gd name="connsiteY62" fmla="*/ 977968 h 3207735"/>
              <a:gd name="connsiteX63" fmla="*/ 1281138 w 5946045"/>
              <a:gd name="connsiteY63" fmla="*/ 977968 h 3207735"/>
              <a:gd name="connsiteX64" fmla="*/ 1281138 w 5946045"/>
              <a:gd name="connsiteY64" fmla="*/ 929070 h 3207735"/>
              <a:gd name="connsiteX65" fmla="*/ 1188231 w 5946045"/>
              <a:gd name="connsiteY65" fmla="*/ 929070 h 3207735"/>
              <a:gd name="connsiteX66" fmla="*/ 1188231 w 5946045"/>
              <a:gd name="connsiteY66" fmla="*/ 870391 h 3207735"/>
              <a:gd name="connsiteX67" fmla="*/ 953519 w 5946045"/>
              <a:gd name="connsiteY67" fmla="*/ 870391 h 3207735"/>
              <a:gd name="connsiteX68" fmla="*/ 953519 w 5946045"/>
              <a:gd name="connsiteY68" fmla="*/ 811713 h 3207735"/>
              <a:gd name="connsiteX69" fmla="*/ 865502 w 5946045"/>
              <a:gd name="connsiteY69" fmla="*/ 811713 h 3207735"/>
              <a:gd name="connsiteX70" fmla="*/ 865502 w 5946045"/>
              <a:gd name="connsiteY70" fmla="*/ 811713 h 3207735"/>
              <a:gd name="connsiteX71" fmla="*/ 865502 w 5946045"/>
              <a:gd name="connsiteY71" fmla="*/ 762815 h 3207735"/>
              <a:gd name="connsiteX72" fmla="*/ 806823 w 5946045"/>
              <a:gd name="connsiteY72" fmla="*/ 762815 h 3207735"/>
              <a:gd name="connsiteX73" fmla="*/ 806823 w 5946045"/>
              <a:gd name="connsiteY73" fmla="*/ 689467 h 3207735"/>
              <a:gd name="connsiteX74" fmla="*/ 806823 w 5946045"/>
              <a:gd name="connsiteY74" fmla="*/ 689467 h 3207735"/>
              <a:gd name="connsiteX75" fmla="*/ 806823 w 5946045"/>
              <a:gd name="connsiteY75" fmla="*/ 625900 h 3207735"/>
              <a:gd name="connsiteX76" fmla="*/ 753035 w 5946045"/>
              <a:gd name="connsiteY76" fmla="*/ 625900 h 3207735"/>
              <a:gd name="connsiteX77" fmla="*/ 753035 w 5946045"/>
              <a:gd name="connsiteY77" fmla="*/ 215153 h 3207735"/>
              <a:gd name="connsiteX78" fmla="*/ 753035 w 5946045"/>
              <a:gd name="connsiteY78" fmla="*/ 215153 h 3207735"/>
              <a:gd name="connsiteX79" fmla="*/ 718806 w 5946045"/>
              <a:gd name="connsiteY79" fmla="*/ 215153 h 3207735"/>
              <a:gd name="connsiteX80" fmla="*/ 718806 w 5946045"/>
              <a:gd name="connsiteY80" fmla="*/ 166255 h 3207735"/>
              <a:gd name="connsiteX81" fmla="*/ 660128 w 5946045"/>
              <a:gd name="connsiteY81" fmla="*/ 166255 h 3207735"/>
              <a:gd name="connsiteX82" fmla="*/ 660128 w 5946045"/>
              <a:gd name="connsiteY82" fmla="*/ 53788 h 3207735"/>
              <a:gd name="connsiteX83" fmla="*/ 410746 w 5946045"/>
              <a:gd name="connsiteY83" fmla="*/ 53788 h 3207735"/>
              <a:gd name="connsiteX84" fmla="*/ 410746 w 5946045"/>
              <a:gd name="connsiteY84" fmla="*/ 0 h 3207735"/>
              <a:gd name="connsiteX85" fmla="*/ 0 w 5946045"/>
              <a:gd name="connsiteY85" fmla="*/ 0 h 3207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5946045" h="3207735">
                <a:moveTo>
                  <a:pt x="5946045" y="3207735"/>
                </a:moveTo>
                <a:lnTo>
                  <a:pt x="5149001" y="3207735"/>
                </a:lnTo>
                <a:lnTo>
                  <a:pt x="5149001" y="3144167"/>
                </a:lnTo>
                <a:lnTo>
                  <a:pt x="3877643" y="3144167"/>
                </a:lnTo>
                <a:lnTo>
                  <a:pt x="3877643" y="3080599"/>
                </a:lnTo>
                <a:lnTo>
                  <a:pt x="3809185" y="3080599"/>
                </a:lnTo>
                <a:lnTo>
                  <a:pt x="3809185" y="3017031"/>
                </a:lnTo>
                <a:lnTo>
                  <a:pt x="3686939" y="3017031"/>
                </a:lnTo>
                <a:lnTo>
                  <a:pt x="3686939" y="2948573"/>
                </a:lnTo>
                <a:lnTo>
                  <a:pt x="3662490" y="2948573"/>
                </a:lnTo>
                <a:lnTo>
                  <a:pt x="3662490" y="2880116"/>
                </a:lnTo>
                <a:lnTo>
                  <a:pt x="3662490" y="2880116"/>
                </a:lnTo>
                <a:lnTo>
                  <a:pt x="3633151" y="2880116"/>
                </a:lnTo>
                <a:lnTo>
                  <a:pt x="3633151" y="2821437"/>
                </a:lnTo>
                <a:lnTo>
                  <a:pt x="3574473" y="2821437"/>
                </a:lnTo>
                <a:lnTo>
                  <a:pt x="3574473" y="2748090"/>
                </a:lnTo>
                <a:lnTo>
                  <a:pt x="3002361" y="2748090"/>
                </a:lnTo>
                <a:lnTo>
                  <a:pt x="3002361" y="2635624"/>
                </a:lnTo>
                <a:lnTo>
                  <a:pt x="2938793" y="2635624"/>
                </a:lnTo>
                <a:lnTo>
                  <a:pt x="2938793" y="2567166"/>
                </a:lnTo>
                <a:lnTo>
                  <a:pt x="2792098" y="2567166"/>
                </a:lnTo>
                <a:lnTo>
                  <a:pt x="2792098" y="2513378"/>
                </a:lnTo>
                <a:lnTo>
                  <a:pt x="2748090" y="2513378"/>
                </a:lnTo>
                <a:lnTo>
                  <a:pt x="2748090" y="2454700"/>
                </a:lnTo>
                <a:lnTo>
                  <a:pt x="2352013" y="2454700"/>
                </a:lnTo>
                <a:lnTo>
                  <a:pt x="2352013" y="2352013"/>
                </a:lnTo>
                <a:lnTo>
                  <a:pt x="2259106" y="2352013"/>
                </a:lnTo>
                <a:lnTo>
                  <a:pt x="2259106" y="2239547"/>
                </a:lnTo>
                <a:lnTo>
                  <a:pt x="2239546" y="2239547"/>
                </a:lnTo>
                <a:lnTo>
                  <a:pt x="2239546" y="2180868"/>
                </a:lnTo>
                <a:lnTo>
                  <a:pt x="2229767" y="2180868"/>
                </a:lnTo>
                <a:lnTo>
                  <a:pt x="2229767" y="2131970"/>
                </a:lnTo>
                <a:lnTo>
                  <a:pt x="2229767" y="2131970"/>
                </a:lnTo>
                <a:lnTo>
                  <a:pt x="2200428" y="2131970"/>
                </a:lnTo>
                <a:lnTo>
                  <a:pt x="2200428" y="2068402"/>
                </a:lnTo>
                <a:lnTo>
                  <a:pt x="2171089" y="2068402"/>
                </a:lnTo>
                <a:lnTo>
                  <a:pt x="2171089" y="2014614"/>
                </a:lnTo>
                <a:lnTo>
                  <a:pt x="2151529" y="2014614"/>
                </a:lnTo>
                <a:lnTo>
                  <a:pt x="2151529" y="1965716"/>
                </a:lnTo>
                <a:lnTo>
                  <a:pt x="2014614" y="1965716"/>
                </a:lnTo>
                <a:lnTo>
                  <a:pt x="2014614" y="1911927"/>
                </a:lnTo>
                <a:lnTo>
                  <a:pt x="1823910" y="1911927"/>
                </a:lnTo>
                <a:lnTo>
                  <a:pt x="1823910" y="1858139"/>
                </a:lnTo>
                <a:lnTo>
                  <a:pt x="1789681" y="1858139"/>
                </a:lnTo>
                <a:lnTo>
                  <a:pt x="1789681" y="1804351"/>
                </a:lnTo>
                <a:lnTo>
                  <a:pt x="1545189" y="1804351"/>
                </a:lnTo>
                <a:lnTo>
                  <a:pt x="1545189" y="1686995"/>
                </a:lnTo>
                <a:lnTo>
                  <a:pt x="1525630" y="1686995"/>
                </a:lnTo>
                <a:lnTo>
                  <a:pt x="1525630" y="1638096"/>
                </a:lnTo>
                <a:lnTo>
                  <a:pt x="1506070" y="1638096"/>
                </a:lnTo>
                <a:lnTo>
                  <a:pt x="1506070" y="1579418"/>
                </a:lnTo>
                <a:lnTo>
                  <a:pt x="1496291" y="1579418"/>
                </a:lnTo>
                <a:lnTo>
                  <a:pt x="1496291" y="1427833"/>
                </a:lnTo>
                <a:lnTo>
                  <a:pt x="1481621" y="1427833"/>
                </a:lnTo>
                <a:lnTo>
                  <a:pt x="1481621" y="1369155"/>
                </a:lnTo>
                <a:lnTo>
                  <a:pt x="1432723" y="1369155"/>
                </a:lnTo>
                <a:lnTo>
                  <a:pt x="1432723" y="1305587"/>
                </a:lnTo>
                <a:lnTo>
                  <a:pt x="1418053" y="1305587"/>
                </a:lnTo>
                <a:lnTo>
                  <a:pt x="1418053" y="1144223"/>
                </a:lnTo>
                <a:lnTo>
                  <a:pt x="1398494" y="1144223"/>
                </a:lnTo>
                <a:lnTo>
                  <a:pt x="1398494" y="1031756"/>
                </a:lnTo>
                <a:lnTo>
                  <a:pt x="1378935" y="1031756"/>
                </a:lnTo>
                <a:lnTo>
                  <a:pt x="1378935" y="977968"/>
                </a:lnTo>
                <a:lnTo>
                  <a:pt x="1281138" y="977968"/>
                </a:lnTo>
                <a:lnTo>
                  <a:pt x="1281138" y="929070"/>
                </a:lnTo>
                <a:lnTo>
                  <a:pt x="1188231" y="929070"/>
                </a:lnTo>
                <a:lnTo>
                  <a:pt x="1188231" y="870391"/>
                </a:lnTo>
                <a:lnTo>
                  <a:pt x="953519" y="870391"/>
                </a:lnTo>
                <a:lnTo>
                  <a:pt x="953519" y="811713"/>
                </a:lnTo>
                <a:lnTo>
                  <a:pt x="865502" y="811713"/>
                </a:lnTo>
                <a:lnTo>
                  <a:pt x="865502" y="811713"/>
                </a:lnTo>
                <a:lnTo>
                  <a:pt x="865502" y="762815"/>
                </a:lnTo>
                <a:lnTo>
                  <a:pt x="806823" y="762815"/>
                </a:lnTo>
                <a:lnTo>
                  <a:pt x="806823" y="689467"/>
                </a:lnTo>
                <a:lnTo>
                  <a:pt x="806823" y="689467"/>
                </a:lnTo>
                <a:lnTo>
                  <a:pt x="806823" y="625900"/>
                </a:lnTo>
                <a:lnTo>
                  <a:pt x="753035" y="625900"/>
                </a:lnTo>
                <a:lnTo>
                  <a:pt x="753035" y="215153"/>
                </a:lnTo>
                <a:lnTo>
                  <a:pt x="753035" y="215153"/>
                </a:lnTo>
                <a:lnTo>
                  <a:pt x="718806" y="215153"/>
                </a:lnTo>
                <a:lnTo>
                  <a:pt x="718806" y="166255"/>
                </a:lnTo>
                <a:lnTo>
                  <a:pt x="660128" y="166255"/>
                </a:lnTo>
                <a:lnTo>
                  <a:pt x="660128" y="53788"/>
                </a:lnTo>
                <a:lnTo>
                  <a:pt x="410746" y="53788"/>
                </a:lnTo>
                <a:lnTo>
                  <a:pt x="410746" y="0"/>
                </a:lnTo>
                <a:lnTo>
                  <a:pt x="0" y="0"/>
                </a:lnTo>
              </a:path>
            </a:pathLst>
          </a:custGeom>
          <a:noFill/>
          <a:ln w="28575">
            <a:solidFill>
              <a:schemeClr val="accent4"/>
            </a:solidFill>
            <a:miter lim="800000"/>
            <a:headEnd/>
            <a:tailEnd/>
          </a:ln>
        </p:spPr>
        <p:txBody>
          <a:bodyPr rtlCol="0" anchor="ctr"/>
          <a:lstStyle/>
          <a:p>
            <a:pPr algn="ctr"/>
            <a:endParaRPr lang="en-US"/>
          </a:p>
        </p:txBody>
      </p:sp>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Relacorilant + Nab-Pac in Recurrent PROC: </a:t>
            </a:r>
            <a:br>
              <a:rPr lang="en-US" dirty="0"/>
            </a:br>
            <a:r>
              <a:rPr lang="en-US" dirty="0"/>
              <a:t>PFS in All Patients</a:t>
            </a:r>
            <a:endParaRPr lang="en-US" altLang="en-US" dirty="0"/>
          </a:p>
        </p:txBody>
      </p:sp>
      <p:sp>
        <p:nvSpPr>
          <p:cNvPr id="5" name="Content Placeholder 4">
            <a:extLst>
              <a:ext uri="{FF2B5EF4-FFF2-40B4-BE49-F238E27FC236}">
                <a16:creationId xmlns:a16="http://schemas.microsoft.com/office/drawing/2014/main" id="{26E66C89-A643-F794-B4AA-3E9CEC8590B2}"/>
              </a:ext>
            </a:extLst>
          </p:cNvPr>
          <p:cNvSpPr>
            <a:spLocks noGrp="1"/>
          </p:cNvSpPr>
          <p:nvPr>
            <p:ph sz="half" idx="2"/>
          </p:nvPr>
        </p:nvSpPr>
        <p:spPr>
          <a:xfrm>
            <a:off x="8792557" y="4293704"/>
            <a:ext cx="3003973" cy="1896488"/>
          </a:xfrm>
        </p:spPr>
        <p:txBody>
          <a:bodyPr/>
          <a:lstStyle/>
          <a:p>
            <a:r>
              <a:rPr lang="en-US" sz="1800" dirty="0"/>
              <a:t>ORR comparable, but DoR significantly prolonged with addition of intermittent relacorilant vs nab-paclitaxel alone (HR: 0.36; 95% CI: 0.16-0.77; </a:t>
            </a:r>
            <a:r>
              <a:rPr lang="en-US" sz="1800" i="1" dirty="0"/>
              <a:t>P </a:t>
            </a:r>
            <a:r>
              <a:rPr lang="en-US" sz="1800" dirty="0"/>
              <a:t>= .006)</a:t>
            </a:r>
          </a:p>
        </p:txBody>
      </p:sp>
      <p:graphicFrame>
        <p:nvGraphicFramePr>
          <p:cNvPr id="8" name="Group 32">
            <a:extLst>
              <a:ext uri="{FF2B5EF4-FFF2-40B4-BE49-F238E27FC236}">
                <a16:creationId xmlns:a16="http://schemas.microsoft.com/office/drawing/2014/main" id="{F52977A4-6BB4-F44A-98A3-8305EC8F39C9}"/>
              </a:ext>
            </a:extLst>
          </p:cNvPr>
          <p:cNvGraphicFramePr>
            <a:graphicFrameLocks noGrp="1"/>
          </p:cNvGraphicFramePr>
          <p:nvPr>
            <p:extLst>
              <p:ext uri="{D42A27DB-BD31-4B8C-83A1-F6EECF244321}">
                <p14:modId xmlns:p14="http://schemas.microsoft.com/office/powerpoint/2010/main" val="782517139"/>
              </p:ext>
            </p:extLst>
          </p:nvPr>
        </p:nvGraphicFramePr>
        <p:xfrm>
          <a:off x="5977749" y="1600200"/>
          <a:ext cx="5757051" cy="2072704"/>
        </p:xfrm>
        <a:graphic>
          <a:graphicData uri="http://schemas.openxmlformats.org/drawingml/2006/table">
            <a:tbl>
              <a:tblPr/>
              <a:tblGrid>
                <a:gridCol w="1936863">
                  <a:extLst>
                    <a:ext uri="{9D8B030D-6E8A-4147-A177-3AD203B41FA5}">
                      <a16:colId xmlns:a16="http://schemas.microsoft.com/office/drawing/2014/main" val="20000"/>
                    </a:ext>
                  </a:extLst>
                </a:gridCol>
                <a:gridCol w="1273396">
                  <a:extLst>
                    <a:ext uri="{9D8B030D-6E8A-4147-A177-3AD203B41FA5}">
                      <a16:colId xmlns:a16="http://schemas.microsoft.com/office/drawing/2014/main" val="20001"/>
                    </a:ext>
                  </a:extLst>
                </a:gridCol>
                <a:gridCol w="1273396">
                  <a:extLst>
                    <a:ext uri="{9D8B030D-6E8A-4147-A177-3AD203B41FA5}">
                      <a16:colId xmlns:a16="http://schemas.microsoft.com/office/drawing/2014/main" val="20002"/>
                    </a:ext>
                  </a:extLst>
                </a:gridCol>
                <a:gridCol w="1273396">
                  <a:extLst>
                    <a:ext uri="{9D8B030D-6E8A-4147-A177-3AD203B41FA5}">
                      <a16:colId xmlns:a16="http://schemas.microsoft.com/office/drawing/2014/main" val="4021632281"/>
                    </a:ext>
                  </a:extLst>
                </a:gridCol>
              </a:tblGrid>
              <a:tr h="140308">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PFS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Intermittent Relacorilant + Nab-Pac</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60)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Continuous Relacorilant + Nab-Pac</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58)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Nab-Pac</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60)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4"/>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Events,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47 (78.3)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50 (86.2)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57 (95.0)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304294158"/>
                  </a:ext>
                </a:extLst>
              </a:tr>
              <a:tr h="0">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mo (95% CI)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5.6 (3.7-7.2)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5.3 (3.8-5.6)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3.8 (3.5-5.4)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HR vs nab-pac* </a:t>
                      </a:r>
                    </a:p>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(95% CI)</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0.66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(0.44-0.98)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0.83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(0.56-1.22)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NA</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635942490"/>
                  </a:ext>
                </a:extLst>
              </a:tr>
            </a:tbl>
          </a:graphicData>
        </a:graphic>
      </p:graphicFrame>
      <p:sp>
        <p:nvSpPr>
          <p:cNvPr id="9" name="Text Box 15">
            <a:extLst>
              <a:ext uri="{FF2B5EF4-FFF2-40B4-BE49-F238E27FC236}">
                <a16:creationId xmlns:a16="http://schemas.microsoft.com/office/drawing/2014/main" id="{080F7B8A-CFBE-4D42-8E9F-3FF787F043B5}"/>
              </a:ext>
            </a:extLst>
          </p:cNvPr>
          <p:cNvSpPr txBox="1">
            <a:spLocks noChangeArrowheads="1"/>
          </p:cNvSpPr>
          <p:nvPr/>
        </p:nvSpPr>
        <p:spPr bwMode="auto">
          <a:xfrm>
            <a:off x="447255" y="6386584"/>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Colombo. ASCO 2022. Abstr LBA5503. Reproduced with permission.</a:t>
            </a:r>
            <a:endParaRPr lang="en-US" altLang="en-US" sz="1200" b="0" dirty="0">
              <a:solidFill>
                <a:schemeClr val="bg2"/>
              </a:solidFill>
              <a:latin typeface="Calibri" panose="020F0502020204030204" pitchFamily="34" charset="0"/>
            </a:endParaRPr>
          </a:p>
        </p:txBody>
      </p:sp>
      <p:sp>
        <p:nvSpPr>
          <p:cNvPr id="11" name="Text Box 30">
            <a:extLst>
              <a:ext uri="{FF2B5EF4-FFF2-40B4-BE49-F238E27FC236}">
                <a16:creationId xmlns:a16="http://schemas.microsoft.com/office/drawing/2014/main" id="{0352B867-7EB3-A1E3-6A6E-FA8B482966F7}"/>
              </a:ext>
            </a:extLst>
          </p:cNvPr>
          <p:cNvSpPr txBox="1">
            <a:spLocks noChangeArrowheads="1"/>
          </p:cNvSpPr>
          <p:nvPr/>
        </p:nvSpPr>
        <p:spPr bwMode="auto">
          <a:xfrm>
            <a:off x="643202" y="6166840"/>
            <a:ext cx="11069637" cy="30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400" dirty="0">
                <a:solidFill>
                  <a:schemeClr val="bg1"/>
                </a:solidFill>
                <a:latin typeface="Calibri" panose="020F0502020204030204" pitchFamily="34" charset="0"/>
              </a:rPr>
              <a:t>Median follow-up: </a:t>
            </a:r>
            <a:r>
              <a:rPr lang="en-US" altLang="en-US" sz="1400" b="0" dirty="0">
                <a:solidFill>
                  <a:schemeClr val="bg1"/>
                </a:solidFill>
                <a:latin typeface="Calibri" panose="020F0502020204030204" pitchFamily="34" charset="0"/>
              </a:rPr>
              <a:t>11.1 mo. Data cutoff: March 22, 2021.</a:t>
            </a:r>
            <a:endParaRPr lang="en-US" altLang="en-US" sz="1400" dirty="0">
              <a:solidFill>
                <a:schemeClr val="bg1"/>
              </a:solidFill>
              <a:latin typeface="Calibri" panose="020F0502020204030204" pitchFamily="34" charset="0"/>
            </a:endParaRPr>
          </a:p>
        </p:txBody>
      </p:sp>
      <p:sp>
        <p:nvSpPr>
          <p:cNvPr id="2" name="TextBox 1">
            <a:extLst>
              <a:ext uri="{FF2B5EF4-FFF2-40B4-BE49-F238E27FC236}">
                <a16:creationId xmlns:a16="http://schemas.microsoft.com/office/drawing/2014/main" id="{A65140BB-0560-C0C2-0755-C76D081B7FE9}"/>
              </a:ext>
            </a:extLst>
          </p:cNvPr>
          <p:cNvSpPr txBox="1"/>
          <p:nvPr/>
        </p:nvSpPr>
        <p:spPr bwMode="auto">
          <a:xfrm>
            <a:off x="5977749" y="3697118"/>
            <a:ext cx="575705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spcAft>
                <a:spcPct val="0"/>
              </a:spcAft>
            </a:pPr>
            <a:r>
              <a:rPr kumimoji="0" lang="en-US" sz="1400" b="0" i="1" u="none" strike="noStrike" cap="none" normalizeH="0" baseline="0" dirty="0">
                <a:ln>
                  <a:noFill/>
                </a:ln>
                <a:solidFill>
                  <a:schemeClr val="bg2">
                    <a:lumMod val="10000"/>
                  </a:schemeClr>
                </a:solidFill>
                <a:effectLst/>
                <a:latin typeface="Calibri" panose="020F0502020204030204" pitchFamily="34" charset="0"/>
              </a:rPr>
              <a:t>*P </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.038 for intermittent relacorilant arm vs nab-paclitaxel alone arm.</a:t>
            </a:r>
          </a:p>
        </p:txBody>
      </p:sp>
      <p:sp>
        <p:nvSpPr>
          <p:cNvPr id="10" name="TextBox 9">
            <a:extLst>
              <a:ext uri="{FF2B5EF4-FFF2-40B4-BE49-F238E27FC236}">
                <a16:creationId xmlns:a16="http://schemas.microsoft.com/office/drawing/2014/main" id="{0D0D6A24-FAAD-62DD-E732-F3C75E88985F}"/>
              </a:ext>
            </a:extLst>
          </p:cNvPr>
          <p:cNvSpPr txBox="1"/>
          <p:nvPr/>
        </p:nvSpPr>
        <p:spPr bwMode="auto">
          <a:xfrm rot="16200000">
            <a:off x="-919454" y="3276091"/>
            <a:ext cx="3453693" cy="369332"/>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PFS (%)</a:t>
            </a:r>
          </a:p>
        </p:txBody>
      </p:sp>
      <p:sp>
        <p:nvSpPr>
          <p:cNvPr id="12" name="TextBox 11">
            <a:extLst>
              <a:ext uri="{FF2B5EF4-FFF2-40B4-BE49-F238E27FC236}">
                <a16:creationId xmlns:a16="http://schemas.microsoft.com/office/drawing/2014/main" id="{EB86E3A9-DCEA-F54A-06A8-B6914972D756}"/>
              </a:ext>
            </a:extLst>
          </p:cNvPr>
          <p:cNvSpPr txBox="1"/>
          <p:nvPr/>
        </p:nvSpPr>
        <p:spPr bwMode="auto">
          <a:xfrm>
            <a:off x="1587260" y="5289814"/>
            <a:ext cx="6590569" cy="369332"/>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Mo</a:t>
            </a:r>
          </a:p>
        </p:txBody>
      </p:sp>
      <p:cxnSp>
        <p:nvCxnSpPr>
          <p:cNvPr id="6" name="Straight Connector 5">
            <a:extLst>
              <a:ext uri="{FF2B5EF4-FFF2-40B4-BE49-F238E27FC236}">
                <a16:creationId xmlns:a16="http://schemas.microsoft.com/office/drawing/2014/main" id="{73281281-2A56-F324-2212-041F0B7A6F4C}"/>
              </a:ext>
            </a:extLst>
          </p:cNvPr>
          <p:cNvCxnSpPr>
            <a:cxnSpLocks/>
          </p:cNvCxnSpPr>
          <p:nvPr/>
        </p:nvCxnSpPr>
        <p:spPr bwMode="auto">
          <a:xfrm>
            <a:off x="1578634" y="5032074"/>
            <a:ext cx="6599208" cy="0"/>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FA33B8FE-7879-6A13-87B1-522DD0E05EC9}"/>
              </a:ext>
            </a:extLst>
          </p:cNvPr>
          <p:cNvCxnSpPr>
            <a:cxnSpLocks/>
          </p:cNvCxnSpPr>
          <p:nvPr/>
        </p:nvCxnSpPr>
        <p:spPr bwMode="auto">
          <a:xfrm flipV="1">
            <a:off x="1587260" y="1733909"/>
            <a:ext cx="0" cy="3298165"/>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6852D112-FABC-5195-CE2C-FF1DC5C877DC}"/>
              </a:ext>
            </a:extLst>
          </p:cNvPr>
          <p:cNvCxnSpPr>
            <a:cxnSpLocks/>
          </p:cNvCxnSpPr>
          <p:nvPr/>
        </p:nvCxnSpPr>
        <p:spPr bwMode="auto">
          <a:xfrm flipH="1">
            <a:off x="1518249" y="174253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221994EA-7FC1-E6A4-35C3-EFCFF3C95D21}"/>
              </a:ext>
            </a:extLst>
          </p:cNvPr>
          <p:cNvCxnSpPr>
            <a:cxnSpLocks/>
          </p:cNvCxnSpPr>
          <p:nvPr/>
        </p:nvCxnSpPr>
        <p:spPr bwMode="auto">
          <a:xfrm flipH="1">
            <a:off x="1518249" y="240044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378BDB15-4163-992C-D75E-F7224363227D}"/>
              </a:ext>
            </a:extLst>
          </p:cNvPr>
          <p:cNvCxnSpPr>
            <a:cxnSpLocks/>
          </p:cNvCxnSpPr>
          <p:nvPr/>
        </p:nvCxnSpPr>
        <p:spPr bwMode="auto">
          <a:xfrm flipH="1">
            <a:off x="1518249" y="305835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FE12F970-C199-6820-8794-FD52DBE289AA}"/>
              </a:ext>
            </a:extLst>
          </p:cNvPr>
          <p:cNvCxnSpPr>
            <a:cxnSpLocks/>
          </p:cNvCxnSpPr>
          <p:nvPr/>
        </p:nvCxnSpPr>
        <p:spPr bwMode="auto">
          <a:xfrm flipH="1">
            <a:off x="1518249" y="371625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4343DBF1-9F2B-41D9-6E05-B6A84F0F812B}"/>
              </a:ext>
            </a:extLst>
          </p:cNvPr>
          <p:cNvCxnSpPr>
            <a:cxnSpLocks/>
          </p:cNvCxnSpPr>
          <p:nvPr/>
        </p:nvCxnSpPr>
        <p:spPr bwMode="auto">
          <a:xfrm flipH="1">
            <a:off x="1518249" y="437416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673DAAF0-9F33-353D-F997-D41AC9C91AAD}"/>
              </a:ext>
            </a:extLst>
          </p:cNvPr>
          <p:cNvCxnSpPr>
            <a:cxnSpLocks/>
          </p:cNvCxnSpPr>
          <p:nvPr/>
        </p:nvCxnSpPr>
        <p:spPr bwMode="auto">
          <a:xfrm flipH="1">
            <a:off x="1518249" y="503207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174F5F7E-3B19-2834-CD0C-997DCBC9D556}"/>
              </a:ext>
            </a:extLst>
          </p:cNvPr>
          <p:cNvCxnSpPr>
            <a:cxnSpLocks/>
          </p:cNvCxnSpPr>
          <p:nvPr/>
        </p:nvCxnSpPr>
        <p:spPr bwMode="auto">
          <a:xfrm>
            <a:off x="1587260" y="503207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D4C33EC7-F2A5-E755-853B-D2260841DB9F}"/>
              </a:ext>
            </a:extLst>
          </p:cNvPr>
          <p:cNvCxnSpPr>
            <a:cxnSpLocks/>
          </p:cNvCxnSpPr>
          <p:nvPr/>
        </p:nvCxnSpPr>
        <p:spPr bwMode="auto">
          <a:xfrm>
            <a:off x="2409286" y="503207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2E2230C3-0AA2-2A01-30AF-8BEBB14DFADA}"/>
              </a:ext>
            </a:extLst>
          </p:cNvPr>
          <p:cNvCxnSpPr>
            <a:cxnSpLocks/>
          </p:cNvCxnSpPr>
          <p:nvPr/>
        </p:nvCxnSpPr>
        <p:spPr bwMode="auto">
          <a:xfrm>
            <a:off x="3231312" y="503207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81E9E62E-BE2A-AA1D-AD76-C467CE3431C2}"/>
              </a:ext>
            </a:extLst>
          </p:cNvPr>
          <p:cNvCxnSpPr>
            <a:cxnSpLocks/>
          </p:cNvCxnSpPr>
          <p:nvPr/>
        </p:nvCxnSpPr>
        <p:spPr bwMode="auto">
          <a:xfrm>
            <a:off x="4053338" y="503207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267B4983-A68D-EDDD-202D-B60675B5A7C1}"/>
              </a:ext>
            </a:extLst>
          </p:cNvPr>
          <p:cNvCxnSpPr>
            <a:cxnSpLocks/>
          </p:cNvCxnSpPr>
          <p:nvPr/>
        </p:nvCxnSpPr>
        <p:spPr bwMode="auto">
          <a:xfrm>
            <a:off x="4875364" y="503207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A6BEA1F8-7F44-EDE3-5235-98523CB32B37}"/>
              </a:ext>
            </a:extLst>
          </p:cNvPr>
          <p:cNvCxnSpPr>
            <a:cxnSpLocks/>
          </p:cNvCxnSpPr>
          <p:nvPr/>
        </p:nvCxnSpPr>
        <p:spPr bwMode="auto">
          <a:xfrm>
            <a:off x="5697390" y="503207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A678B1B1-FBF8-CD09-1392-46485E2703F0}"/>
              </a:ext>
            </a:extLst>
          </p:cNvPr>
          <p:cNvCxnSpPr>
            <a:cxnSpLocks/>
          </p:cNvCxnSpPr>
          <p:nvPr/>
        </p:nvCxnSpPr>
        <p:spPr bwMode="auto">
          <a:xfrm>
            <a:off x="6519416" y="503207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3CB6ABC5-B112-8E24-0C16-C42BB99D138F}"/>
              </a:ext>
            </a:extLst>
          </p:cNvPr>
          <p:cNvCxnSpPr>
            <a:cxnSpLocks/>
          </p:cNvCxnSpPr>
          <p:nvPr/>
        </p:nvCxnSpPr>
        <p:spPr bwMode="auto">
          <a:xfrm>
            <a:off x="7341442" y="503207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27043C52-7186-5181-9DB1-8C22B4EE9688}"/>
              </a:ext>
            </a:extLst>
          </p:cNvPr>
          <p:cNvCxnSpPr>
            <a:cxnSpLocks/>
          </p:cNvCxnSpPr>
          <p:nvPr/>
        </p:nvCxnSpPr>
        <p:spPr bwMode="auto">
          <a:xfrm>
            <a:off x="8163464" y="5032074"/>
            <a:ext cx="0" cy="64008"/>
          </a:xfrm>
          <a:prstGeom prst="line">
            <a:avLst/>
          </a:prstGeom>
          <a:noFill/>
          <a:ln w="28575" cap="flat" cmpd="sng" algn="ctr">
            <a:solidFill>
              <a:schemeClr val="bg1"/>
            </a:solidFill>
            <a:prstDash val="solid"/>
            <a:round/>
            <a:headEnd type="none" w="med" len="med"/>
            <a:tailEnd type="none" w="med" len="med"/>
          </a:ln>
          <a:effectLst/>
        </p:spPr>
      </p:cxnSp>
      <p:sp>
        <p:nvSpPr>
          <p:cNvPr id="25" name="TextBox 24">
            <a:extLst>
              <a:ext uri="{FF2B5EF4-FFF2-40B4-BE49-F238E27FC236}">
                <a16:creationId xmlns:a16="http://schemas.microsoft.com/office/drawing/2014/main" id="{0E0989C3-691A-1AA5-D549-F6538640A21C}"/>
              </a:ext>
            </a:extLst>
          </p:cNvPr>
          <p:cNvSpPr txBox="1"/>
          <p:nvPr/>
        </p:nvSpPr>
        <p:spPr bwMode="auto">
          <a:xfrm>
            <a:off x="7940603" y="5032073"/>
            <a:ext cx="474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16</a:t>
            </a:r>
          </a:p>
        </p:txBody>
      </p:sp>
      <p:sp>
        <p:nvSpPr>
          <p:cNvPr id="35" name="TextBox 34">
            <a:extLst>
              <a:ext uri="{FF2B5EF4-FFF2-40B4-BE49-F238E27FC236}">
                <a16:creationId xmlns:a16="http://schemas.microsoft.com/office/drawing/2014/main" id="{5C2C4AB3-8FC1-8F24-AF35-B41EFD91288E}"/>
              </a:ext>
            </a:extLst>
          </p:cNvPr>
          <p:cNvSpPr txBox="1"/>
          <p:nvPr/>
        </p:nvSpPr>
        <p:spPr bwMode="auto">
          <a:xfrm>
            <a:off x="1356646" y="5032073"/>
            <a:ext cx="474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36" name="TextBox 35">
            <a:extLst>
              <a:ext uri="{FF2B5EF4-FFF2-40B4-BE49-F238E27FC236}">
                <a16:creationId xmlns:a16="http://schemas.microsoft.com/office/drawing/2014/main" id="{1A845E39-3AD7-1E0A-8BEA-15216DB8E263}"/>
              </a:ext>
            </a:extLst>
          </p:cNvPr>
          <p:cNvSpPr txBox="1"/>
          <p:nvPr/>
        </p:nvSpPr>
        <p:spPr bwMode="auto">
          <a:xfrm>
            <a:off x="2179641" y="5032073"/>
            <a:ext cx="474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a:t>
            </a:r>
          </a:p>
        </p:txBody>
      </p:sp>
      <p:sp>
        <p:nvSpPr>
          <p:cNvPr id="37" name="TextBox 36">
            <a:extLst>
              <a:ext uri="{FF2B5EF4-FFF2-40B4-BE49-F238E27FC236}">
                <a16:creationId xmlns:a16="http://schemas.microsoft.com/office/drawing/2014/main" id="{7C269E69-14E0-D545-7DB4-E69AB02D707A}"/>
              </a:ext>
            </a:extLst>
          </p:cNvPr>
          <p:cNvSpPr txBox="1"/>
          <p:nvPr/>
        </p:nvSpPr>
        <p:spPr bwMode="auto">
          <a:xfrm>
            <a:off x="3002636" y="5032073"/>
            <a:ext cx="474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a:t>
            </a:r>
          </a:p>
        </p:txBody>
      </p:sp>
      <p:sp>
        <p:nvSpPr>
          <p:cNvPr id="38" name="TextBox 37">
            <a:extLst>
              <a:ext uri="{FF2B5EF4-FFF2-40B4-BE49-F238E27FC236}">
                <a16:creationId xmlns:a16="http://schemas.microsoft.com/office/drawing/2014/main" id="{BC435F7F-EC0A-0083-4375-68397672B53A}"/>
              </a:ext>
            </a:extLst>
          </p:cNvPr>
          <p:cNvSpPr txBox="1"/>
          <p:nvPr/>
        </p:nvSpPr>
        <p:spPr bwMode="auto">
          <a:xfrm>
            <a:off x="3825631" y="5032073"/>
            <a:ext cx="474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a:t>
            </a:r>
          </a:p>
        </p:txBody>
      </p:sp>
      <p:sp>
        <p:nvSpPr>
          <p:cNvPr id="39" name="TextBox 38">
            <a:extLst>
              <a:ext uri="{FF2B5EF4-FFF2-40B4-BE49-F238E27FC236}">
                <a16:creationId xmlns:a16="http://schemas.microsoft.com/office/drawing/2014/main" id="{DD096516-398A-1021-3AE6-C95F1455E151}"/>
              </a:ext>
            </a:extLst>
          </p:cNvPr>
          <p:cNvSpPr txBox="1"/>
          <p:nvPr/>
        </p:nvSpPr>
        <p:spPr bwMode="auto">
          <a:xfrm>
            <a:off x="4648626" y="5032073"/>
            <a:ext cx="474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8</a:t>
            </a:r>
          </a:p>
        </p:txBody>
      </p:sp>
      <p:sp>
        <p:nvSpPr>
          <p:cNvPr id="40" name="TextBox 39">
            <a:extLst>
              <a:ext uri="{FF2B5EF4-FFF2-40B4-BE49-F238E27FC236}">
                <a16:creationId xmlns:a16="http://schemas.microsoft.com/office/drawing/2014/main" id="{0781EB3C-A505-D17F-CD2D-4A3245495A1C}"/>
              </a:ext>
            </a:extLst>
          </p:cNvPr>
          <p:cNvSpPr txBox="1"/>
          <p:nvPr/>
        </p:nvSpPr>
        <p:spPr bwMode="auto">
          <a:xfrm>
            <a:off x="5471621" y="5032073"/>
            <a:ext cx="474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p>
        </p:txBody>
      </p:sp>
      <p:sp>
        <p:nvSpPr>
          <p:cNvPr id="41" name="TextBox 40">
            <a:extLst>
              <a:ext uri="{FF2B5EF4-FFF2-40B4-BE49-F238E27FC236}">
                <a16:creationId xmlns:a16="http://schemas.microsoft.com/office/drawing/2014/main" id="{107F66BE-18CA-82CA-D5D1-37477455A38C}"/>
              </a:ext>
            </a:extLst>
          </p:cNvPr>
          <p:cNvSpPr txBox="1"/>
          <p:nvPr/>
        </p:nvSpPr>
        <p:spPr bwMode="auto">
          <a:xfrm>
            <a:off x="6294616" y="5032073"/>
            <a:ext cx="474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12</a:t>
            </a:r>
          </a:p>
        </p:txBody>
      </p:sp>
      <p:sp>
        <p:nvSpPr>
          <p:cNvPr id="42" name="TextBox 41">
            <a:extLst>
              <a:ext uri="{FF2B5EF4-FFF2-40B4-BE49-F238E27FC236}">
                <a16:creationId xmlns:a16="http://schemas.microsoft.com/office/drawing/2014/main" id="{D241E44E-534B-2C5C-5BCE-8C1AC98586FC}"/>
              </a:ext>
            </a:extLst>
          </p:cNvPr>
          <p:cNvSpPr txBox="1"/>
          <p:nvPr/>
        </p:nvSpPr>
        <p:spPr bwMode="auto">
          <a:xfrm>
            <a:off x="7117611" y="5032073"/>
            <a:ext cx="474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a:t>
            </a:r>
          </a:p>
        </p:txBody>
      </p:sp>
      <p:sp>
        <p:nvSpPr>
          <p:cNvPr id="43" name="TextBox 42">
            <a:extLst>
              <a:ext uri="{FF2B5EF4-FFF2-40B4-BE49-F238E27FC236}">
                <a16:creationId xmlns:a16="http://schemas.microsoft.com/office/drawing/2014/main" id="{134766F6-D6EC-800F-F00E-4ACCE4C2BDEF}"/>
              </a:ext>
            </a:extLst>
          </p:cNvPr>
          <p:cNvSpPr txBox="1"/>
          <p:nvPr/>
        </p:nvSpPr>
        <p:spPr bwMode="auto">
          <a:xfrm>
            <a:off x="925868" y="1557869"/>
            <a:ext cx="64298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44" name="TextBox 43">
            <a:extLst>
              <a:ext uri="{FF2B5EF4-FFF2-40B4-BE49-F238E27FC236}">
                <a16:creationId xmlns:a16="http://schemas.microsoft.com/office/drawing/2014/main" id="{B89F7CD1-F880-F3F1-EF94-B8CE4C79D407}"/>
              </a:ext>
            </a:extLst>
          </p:cNvPr>
          <p:cNvSpPr txBox="1"/>
          <p:nvPr/>
        </p:nvSpPr>
        <p:spPr bwMode="auto">
          <a:xfrm>
            <a:off x="925868" y="2213287"/>
            <a:ext cx="64298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45" name="TextBox 44">
            <a:extLst>
              <a:ext uri="{FF2B5EF4-FFF2-40B4-BE49-F238E27FC236}">
                <a16:creationId xmlns:a16="http://schemas.microsoft.com/office/drawing/2014/main" id="{3EE2A6D0-F65D-9791-ECAE-8137549F526D}"/>
              </a:ext>
            </a:extLst>
          </p:cNvPr>
          <p:cNvSpPr txBox="1"/>
          <p:nvPr/>
        </p:nvSpPr>
        <p:spPr bwMode="auto">
          <a:xfrm>
            <a:off x="925868" y="2868705"/>
            <a:ext cx="64298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46" name="TextBox 45">
            <a:extLst>
              <a:ext uri="{FF2B5EF4-FFF2-40B4-BE49-F238E27FC236}">
                <a16:creationId xmlns:a16="http://schemas.microsoft.com/office/drawing/2014/main" id="{FBA928BC-2BED-A119-4A65-896DBEBFA0DD}"/>
              </a:ext>
            </a:extLst>
          </p:cNvPr>
          <p:cNvSpPr txBox="1"/>
          <p:nvPr/>
        </p:nvSpPr>
        <p:spPr bwMode="auto">
          <a:xfrm>
            <a:off x="925868" y="3524123"/>
            <a:ext cx="64298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47" name="TextBox 46">
            <a:extLst>
              <a:ext uri="{FF2B5EF4-FFF2-40B4-BE49-F238E27FC236}">
                <a16:creationId xmlns:a16="http://schemas.microsoft.com/office/drawing/2014/main" id="{1488401B-E062-88F0-00BB-5B95A8C0A337}"/>
              </a:ext>
            </a:extLst>
          </p:cNvPr>
          <p:cNvSpPr txBox="1"/>
          <p:nvPr/>
        </p:nvSpPr>
        <p:spPr bwMode="auto">
          <a:xfrm>
            <a:off x="925868" y="4179541"/>
            <a:ext cx="64298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48" name="TextBox 47">
            <a:extLst>
              <a:ext uri="{FF2B5EF4-FFF2-40B4-BE49-F238E27FC236}">
                <a16:creationId xmlns:a16="http://schemas.microsoft.com/office/drawing/2014/main" id="{22F280F3-ABE9-841A-0ED9-B475CCACDF52}"/>
              </a:ext>
            </a:extLst>
          </p:cNvPr>
          <p:cNvSpPr txBox="1"/>
          <p:nvPr/>
        </p:nvSpPr>
        <p:spPr bwMode="auto">
          <a:xfrm>
            <a:off x="925868" y="4834957"/>
            <a:ext cx="64298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49" name="TextBox 48">
            <a:extLst>
              <a:ext uri="{FF2B5EF4-FFF2-40B4-BE49-F238E27FC236}">
                <a16:creationId xmlns:a16="http://schemas.microsoft.com/office/drawing/2014/main" id="{C40BFDBF-1FD8-64EF-6EB1-73AE8A15A266}"/>
              </a:ext>
            </a:extLst>
          </p:cNvPr>
          <p:cNvSpPr txBox="1"/>
          <p:nvPr/>
        </p:nvSpPr>
        <p:spPr bwMode="auto">
          <a:xfrm>
            <a:off x="7565274" y="4255264"/>
            <a:ext cx="1408764" cy="840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90000"/>
              </a:lnSpc>
              <a:spcBef>
                <a:spcPct val="50000"/>
              </a:spcBef>
              <a:spcAft>
                <a:spcPct val="0"/>
              </a:spcAft>
              <a:buClrTx/>
              <a:buFontTx/>
              <a:buNone/>
            </a:pPr>
            <a:r>
              <a:rPr lang="en-US" b="1" dirty="0">
                <a:solidFill>
                  <a:schemeClr val="accent1"/>
                </a:solidFill>
                <a:latin typeface="Calibri" panose="020F0502020204030204" pitchFamily="34" charset="0"/>
              </a:rPr>
              <a:t>Intermittent</a:t>
            </a:r>
            <a:br>
              <a:rPr lang="en-US" b="1" dirty="0">
                <a:solidFill>
                  <a:schemeClr val="accent1"/>
                </a:solidFill>
                <a:latin typeface="Calibri" panose="020F0502020204030204" pitchFamily="34" charset="0"/>
              </a:rPr>
            </a:br>
            <a:r>
              <a:rPr lang="en-US" b="1" dirty="0">
                <a:solidFill>
                  <a:schemeClr val="accent3"/>
                </a:solidFill>
                <a:latin typeface="Calibri" panose="020F0502020204030204" pitchFamily="34" charset="0"/>
              </a:rPr>
              <a:t>Continuous</a:t>
            </a:r>
            <a:br>
              <a:rPr lang="en-US" b="1" dirty="0">
                <a:solidFill>
                  <a:schemeClr val="accent3"/>
                </a:solidFill>
                <a:latin typeface="Calibri" panose="020F0502020204030204" pitchFamily="34" charset="0"/>
              </a:rPr>
            </a:br>
            <a:r>
              <a:rPr lang="en-US" b="1" dirty="0">
                <a:solidFill>
                  <a:schemeClr val="accent4"/>
                </a:solidFill>
                <a:latin typeface="Calibri" panose="020F0502020204030204" pitchFamily="34" charset="0"/>
              </a:rPr>
              <a:t>Comparator</a:t>
            </a:r>
          </a:p>
        </p:txBody>
      </p:sp>
      <p:sp>
        <p:nvSpPr>
          <p:cNvPr id="50" name="TextBox 49">
            <a:extLst>
              <a:ext uri="{FF2B5EF4-FFF2-40B4-BE49-F238E27FC236}">
                <a16:creationId xmlns:a16="http://schemas.microsoft.com/office/drawing/2014/main" id="{A638C0EA-8BC3-95AA-F30B-4865866D4FDF}"/>
              </a:ext>
            </a:extLst>
          </p:cNvPr>
          <p:cNvSpPr txBox="1"/>
          <p:nvPr/>
        </p:nvSpPr>
        <p:spPr bwMode="auto">
          <a:xfrm>
            <a:off x="280402" y="5437268"/>
            <a:ext cx="2917048" cy="830997"/>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a:spcBef>
                <a:spcPct val="50000"/>
              </a:spcBef>
              <a:spcAft>
                <a:spcPct val="0"/>
              </a:spcAft>
              <a:buClrTx/>
              <a:buFontTx/>
              <a:buNone/>
            </a:pPr>
            <a:r>
              <a:rPr lang="en-US" sz="1200" b="1" dirty="0">
                <a:solidFill>
                  <a:schemeClr val="bg1"/>
                </a:solidFill>
                <a:latin typeface="Calibri" panose="020F0502020204030204" pitchFamily="34" charset="0"/>
              </a:rPr>
              <a:t>Number at risk (events/cumulative events)</a:t>
            </a:r>
            <a:br>
              <a:rPr lang="en-US" sz="1200" b="1" dirty="0">
                <a:solidFill>
                  <a:schemeClr val="accent1"/>
                </a:solidFill>
                <a:latin typeface="Calibri" panose="020F0502020204030204" pitchFamily="34" charset="0"/>
              </a:rPr>
            </a:br>
            <a:r>
              <a:rPr lang="en-US" sz="1200" b="1" dirty="0">
                <a:solidFill>
                  <a:schemeClr val="accent1"/>
                </a:solidFill>
                <a:latin typeface="Calibri" panose="020F0502020204030204" pitchFamily="34" charset="0"/>
              </a:rPr>
              <a:t>Intermittent</a:t>
            </a:r>
            <a:br>
              <a:rPr lang="en-US" sz="1200" b="1" dirty="0">
                <a:solidFill>
                  <a:schemeClr val="accent1"/>
                </a:solidFill>
                <a:latin typeface="Calibri" panose="020F0502020204030204" pitchFamily="34" charset="0"/>
              </a:rPr>
            </a:br>
            <a:r>
              <a:rPr lang="en-US" sz="1200" b="1" dirty="0">
                <a:solidFill>
                  <a:schemeClr val="accent3"/>
                </a:solidFill>
                <a:latin typeface="Calibri" panose="020F0502020204030204" pitchFamily="34" charset="0"/>
              </a:rPr>
              <a:t>Continuous</a:t>
            </a:r>
            <a:br>
              <a:rPr lang="en-US" sz="1200" b="1" dirty="0">
                <a:solidFill>
                  <a:schemeClr val="accent3"/>
                </a:solidFill>
                <a:latin typeface="Calibri" panose="020F0502020204030204" pitchFamily="34" charset="0"/>
              </a:rPr>
            </a:br>
            <a:r>
              <a:rPr lang="en-US" sz="1200" b="1" dirty="0">
                <a:solidFill>
                  <a:schemeClr val="accent4"/>
                </a:solidFill>
                <a:latin typeface="Calibri" panose="020F0502020204030204" pitchFamily="34" charset="0"/>
              </a:rPr>
              <a:t>Comparator</a:t>
            </a:r>
          </a:p>
        </p:txBody>
      </p:sp>
      <p:sp>
        <p:nvSpPr>
          <p:cNvPr id="34" name="TextBox 33">
            <a:extLst>
              <a:ext uri="{FF2B5EF4-FFF2-40B4-BE49-F238E27FC236}">
                <a16:creationId xmlns:a16="http://schemas.microsoft.com/office/drawing/2014/main" id="{5C1DE595-1E57-B39F-2251-B473DACA93DF}"/>
              </a:ext>
            </a:extLst>
          </p:cNvPr>
          <p:cNvSpPr txBox="1"/>
          <p:nvPr/>
        </p:nvSpPr>
        <p:spPr bwMode="auto">
          <a:xfrm>
            <a:off x="1141013" y="5621934"/>
            <a:ext cx="90571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pPr>
            <a:r>
              <a:rPr lang="en-US" sz="1200" dirty="0">
                <a:solidFill>
                  <a:schemeClr val="accent1"/>
                </a:solidFill>
                <a:latin typeface="Calibri" panose="020F0502020204030204" pitchFamily="34" charset="0"/>
              </a:rPr>
              <a:t>60 (0/0)</a:t>
            </a:r>
            <a:br>
              <a:rPr lang="en-US" sz="1200" dirty="0">
                <a:solidFill>
                  <a:schemeClr val="accent1"/>
                </a:solidFill>
                <a:latin typeface="Calibri" panose="020F0502020204030204" pitchFamily="34" charset="0"/>
              </a:rPr>
            </a:br>
            <a:r>
              <a:rPr lang="en-US" sz="1200" dirty="0">
                <a:solidFill>
                  <a:schemeClr val="accent3"/>
                </a:solidFill>
                <a:latin typeface="Calibri" panose="020F0502020204030204" pitchFamily="34" charset="0"/>
              </a:rPr>
              <a:t>58 (0/0)</a:t>
            </a:r>
            <a:br>
              <a:rPr lang="en-US" sz="1200" dirty="0">
                <a:solidFill>
                  <a:schemeClr val="accent3"/>
                </a:solidFill>
                <a:latin typeface="Calibri" panose="020F0502020204030204" pitchFamily="34" charset="0"/>
              </a:rPr>
            </a:br>
            <a:r>
              <a:rPr lang="en-US" sz="1200" dirty="0">
                <a:solidFill>
                  <a:schemeClr val="accent4"/>
                </a:solidFill>
                <a:latin typeface="Calibri" panose="020F0502020204030204" pitchFamily="34" charset="0"/>
              </a:rPr>
              <a:t>60 (0/0)</a:t>
            </a:r>
            <a:endParaRPr lang="en-US" sz="1200" dirty="0">
              <a:solidFill>
                <a:schemeClr val="bg1"/>
              </a:solidFill>
              <a:latin typeface="Calibri" panose="020F0502020204030204" pitchFamily="34" charset="0"/>
            </a:endParaRPr>
          </a:p>
        </p:txBody>
      </p:sp>
      <p:sp>
        <p:nvSpPr>
          <p:cNvPr id="52" name="TextBox 51">
            <a:extLst>
              <a:ext uri="{FF2B5EF4-FFF2-40B4-BE49-F238E27FC236}">
                <a16:creationId xmlns:a16="http://schemas.microsoft.com/office/drawing/2014/main" id="{DF4CE659-D931-6F2B-E3BF-8149975DD99F}"/>
              </a:ext>
            </a:extLst>
          </p:cNvPr>
          <p:cNvSpPr txBox="1"/>
          <p:nvPr/>
        </p:nvSpPr>
        <p:spPr bwMode="auto">
          <a:xfrm>
            <a:off x="1964008" y="5621934"/>
            <a:ext cx="90571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pPr>
            <a:r>
              <a:rPr lang="en-US" sz="1200" dirty="0">
                <a:solidFill>
                  <a:schemeClr val="accent1"/>
                </a:solidFill>
                <a:latin typeface="Calibri" panose="020F0502020204030204" pitchFamily="34" charset="0"/>
              </a:rPr>
              <a:t> 46 (12/12) </a:t>
            </a:r>
            <a:r>
              <a:rPr lang="en-US" sz="1200" dirty="0">
                <a:solidFill>
                  <a:schemeClr val="accent3"/>
                </a:solidFill>
                <a:latin typeface="Calibri" panose="020F0502020204030204" pitchFamily="34" charset="0"/>
              </a:rPr>
              <a:t>46 (11/11)</a:t>
            </a:r>
            <a:br>
              <a:rPr lang="en-US" sz="1200" dirty="0">
                <a:solidFill>
                  <a:schemeClr val="accent3"/>
                </a:solidFill>
                <a:latin typeface="Calibri" panose="020F0502020204030204" pitchFamily="34" charset="0"/>
              </a:rPr>
            </a:br>
            <a:r>
              <a:rPr lang="en-US" sz="1200" dirty="0">
                <a:solidFill>
                  <a:schemeClr val="accent4"/>
                </a:solidFill>
                <a:latin typeface="Calibri" panose="020F0502020204030204" pitchFamily="34" charset="0"/>
              </a:rPr>
              <a:t>47 (13/13)</a:t>
            </a:r>
            <a:br>
              <a:rPr lang="en-US" sz="1200" dirty="0">
                <a:solidFill>
                  <a:schemeClr val="accent1"/>
                </a:solidFill>
                <a:latin typeface="Calibri" panose="020F0502020204030204" pitchFamily="34" charset="0"/>
              </a:rPr>
            </a:br>
            <a:endParaRPr lang="en-US" sz="1200" dirty="0">
              <a:solidFill>
                <a:schemeClr val="bg1"/>
              </a:solidFill>
              <a:latin typeface="Calibri" panose="020F0502020204030204" pitchFamily="34" charset="0"/>
            </a:endParaRPr>
          </a:p>
        </p:txBody>
      </p:sp>
      <p:sp>
        <p:nvSpPr>
          <p:cNvPr id="53" name="TextBox 52">
            <a:extLst>
              <a:ext uri="{FF2B5EF4-FFF2-40B4-BE49-F238E27FC236}">
                <a16:creationId xmlns:a16="http://schemas.microsoft.com/office/drawing/2014/main" id="{81CC9DD9-8159-723A-EF54-210F7A52E16D}"/>
              </a:ext>
            </a:extLst>
          </p:cNvPr>
          <p:cNvSpPr txBox="1"/>
          <p:nvPr/>
        </p:nvSpPr>
        <p:spPr bwMode="auto">
          <a:xfrm>
            <a:off x="2787003" y="5621934"/>
            <a:ext cx="90571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pPr>
            <a:r>
              <a:rPr lang="en-US" sz="1200" dirty="0">
                <a:solidFill>
                  <a:schemeClr val="accent1"/>
                </a:solidFill>
                <a:latin typeface="Calibri" panose="020F0502020204030204" pitchFamily="34" charset="0"/>
              </a:rPr>
              <a:t>35 (11/23)</a:t>
            </a:r>
            <a:br>
              <a:rPr lang="en-US" sz="1200" dirty="0">
                <a:solidFill>
                  <a:schemeClr val="accent1"/>
                </a:solidFill>
                <a:latin typeface="Calibri" panose="020F0502020204030204" pitchFamily="34" charset="0"/>
              </a:rPr>
            </a:br>
            <a:r>
              <a:rPr lang="en-US" sz="1200" dirty="0">
                <a:solidFill>
                  <a:schemeClr val="accent3"/>
                </a:solidFill>
                <a:latin typeface="Calibri" panose="020F0502020204030204" pitchFamily="34" charset="0"/>
              </a:rPr>
              <a:t>35 (10/21)</a:t>
            </a:r>
            <a:br>
              <a:rPr lang="en-US" sz="1200" dirty="0">
                <a:solidFill>
                  <a:schemeClr val="accent3"/>
                </a:solidFill>
                <a:latin typeface="Calibri" panose="020F0502020204030204" pitchFamily="34" charset="0"/>
              </a:rPr>
            </a:br>
            <a:r>
              <a:rPr lang="en-US" sz="1200" dirty="0">
                <a:solidFill>
                  <a:schemeClr val="accent4"/>
                </a:solidFill>
                <a:latin typeface="Calibri" panose="020F0502020204030204" pitchFamily="34" charset="0"/>
              </a:rPr>
              <a:t>27 (20/33)</a:t>
            </a:r>
            <a:endParaRPr lang="en-US" sz="1200" dirty="0">
              <a:solidFill>
                <a:schemeClr val="bg1"/>
              </a:solidFill>
              <a:latin typeface="Calibri" panose="020F0502020204030204" pitchFamily="34" charset="0"/>
            </a:endParaRPr>
          </a:p>
        </p:txBody>
      </p:sp>
      <p:sp>
        <p:nvSpPr>
          <p:cNvPr id="54" name="TextBox 53">
            <a:extLst>
              <a:ext uri="{FF2B5EF4-FFF2-40B4-BE49-F238E27FC236}">
                <a16:creationId xmlns:a16="http://schemas.microsoft.com/office/drawing/2014/main" id="{81DF882F-A138-E8B7-5518-7D15E04DC0D9}"/>
              </a:ext>
            </a:extLst>
          </p:cNvPr>
          <p:cNvSpPr txBox="1"/>
          <p:nvPr/>
        </p:nvSpPr>
        <p:spPr bwMode="auto">
          <a:xfrm>
            <a:off x="3609998" y="5621934"/>
            <a:ext cx="90571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pPr>
            <a:r>
              <a:rPr lang="en-US" sz="1200" dirty="0">
                <a:solidFill>
                  <a:schemeClr val="accent1"/>
                </a:solidFill>
                <a:latin typeface="Calibri" panose="020F0502020204030204" pitchFamily="34" charset="0"/>
              </a:rPr>
              <a:t>22 (11/34)</a:t>
            </a:r>
            <a:br>
              <a:rPr lang="en-US" sz="1200" dirty="0">
                <a:solidFill>
                  <a:schemeClr val="accent1"/>
                </a:solidFill>
                <a:latin typeface="Calibri" panose="020F0502020204030204" pitchFamily="34" charset="0"/>
              </a:rPr>
            </a:br>
            <a:r>
              <a:rPr lang="en-US" sz="1200" dirty="0">
                <a:solidFill>
                  <a:schemeClr val="accent3"/>
                </a:solidFill>
                <a:latin typeface="Calibri" panose="020F0502020204030204" pitchFamily="34" charset="0"/>
              </a:rPr>
              <a:t>13 (20/41)</a:t>
            </a:r>
            <a:br>
              <a:rPr lang="en-US" sz="1200" dirty="0">
                <a:solidFill>
                  <a:schemeClr val="accent3"/>
                </a:solidFill>
                <a:latin typeface="Calibri" panose="020F0502020204030204" pitchFamily="34" charset="0"/>
              </a:rPr>
            </a:br>
            <a:r>
              <a:rPr lang="en-US" sz="1200" dirty="0">
                <a:solidFill>
                  <a:schemeClr val="accent4"/>
                </a:solidFill>
                <a:latin typeface="Calibri" panose="020F0502020204030204" pitchFamily="34" charset="0"/>
              </a:rPr>
              <a:t>15 (12/45)</a:t>
            </a:r>
            <a:endParaRPr lang="en-US" sz="1200" dirty="0">
              <a:solidFill>
                <a:schemeClr val="bg1"/>
              </a:solidFill>
              <a:latin typeface="Calibri" panose="020F0502020204030204" pitchFamily="34" charset="0"/>
            </a:endParaRPr>
          </a:p>
        </p:txBody>
      </p:sp>
      <p:sp>
        <p:nvSpPr>
          <p:cNvPr id="55" name="TextBox 54">
            <a:extLst>
              <a:ext uri="{FF2B5EF4-FFF2-40B4-BE49-F238E27FC236}">
                <a16:creationId xmlns:a16="http://schemas.microsoft.com/office/drawing/2014/main" id="{89A37650-26E4-7BE1-261F-588CF395CB0A}"/>
              </a:ext>
            </a:extLst>
          </p:cNvPr>
          <p:cNvSpPr txBox="1"/>
          <p:nvPr/>
        </p:nvSpPr>
        <p:spPr bwMode="auto">
          <a:xfrm>
            <a:off x="4432993" y="5621934"/>
            <a:ext cx="90571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pPr>
            <a:r>
              <a:rPr lang="en-US" sz="1200" dirty="0">
                <a:solidFill>
                  <a:schemeClr val="accent1"/>
                </a:solidFill>
                <a:latin typeface="Calibri" panose="020F0502020204030204" pitchFamily="34" charset="0"/>
              </a:rPr>
              <a:t> 9 (9/43)    </a:t>
            </a:r>
            <a:r>
              <a:rPr lang="en-US" sz="1200" dirty="0">
                <a:solidFill>
                  <a:schemeClr val="accent3"/>
                </a:solidFill>
                <a:latin typeface="Calibri" panose="020F0502020204030204" pitchFamily="34" charset="0"/>
              </a:rPr>
              <a:t>7 (5/46)</a:t>
            </a:r>
            <a:br>
              <a:rPr lang="en-US" sz="1200" dirty="0">
                <a:solidFill>
                  <a:schemeClr val="accent3"/>
                </a:solidFill>
                <a:latin typeface="Calibri" panose="020F0502020204030204" pitchFamily="34" charset="0"/>
              </a:rPr>
            </a:br>
            <a:r>
              <a:rPr lang="en-US" sz="1200" dirty="0">
                <a:solidFill>
                  <a:schemeClr val="accent4"/>
                </a:solidFill>
                <a:latin typeface="Calibri" panose="020F0502020204030204" pitchFamily="34" charset="0"/>
              </a:rPr>
              <a:t>8 (5/50)</a:t>
            </a:r>
            <a:br>
              <a:rPr lang="en-US" sz="1200" dirty="0">
                <a:solidFill>
                  <a:schemeClr val="accent1"/>
                </a:solidFill>
                <a:latin typeface="Calibri" panose="020F0502020204030204" pitchFamily="34" charset="0"/>
              </a:rPr>
            </a:br>
            <a:endParaRPr lang="en-US" sz="1200" dirty="0">
              <a:solidFill>
                <a:schemeClr val="bg1"/>
              </a:solidFill>
              <a:latin typeface="Calibri" panose="020F0502020204030204" pitchFamily="34" charset="0"/>
            </a:endParaRPr>
          </a:p>
        </p:txBody>
      </p:sp>
      <p:sp>
        <p:nvSpPr>
          <p:cNvPr id="56" name="TextBox 55">
            <a:extLst>
              <a:ext uri="{FF2B5EF4-FFF2-40B4-BE49-F238E27FC236}">
                <a16:creationId xmlns:a16="http://schemas.microsoft.com/office/drawing/2014/main" id="{5312BBB2-7B03-540B-C027-38A8BD1CB803}"/>
              </a:ext>
            </a:extLst>
          </p:cNvPr>
          <p:cNvSpPr txBox="1"/>
          <p:nvPr/>
        </p:nvSpPr>
        <p:spPr bwMode="auto">
          <a:xfrm>
            <a:off x="5255988" y="5621934"/>
            <a:ext cx="90571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pPr>
            <a:r>
              <a:rPr lang="en-US" sz="1200" dirty="0">
                <a:solidFill>
                  <a:schemeClr val="accent1"/>
                </a:solidFill>
                <a:latin typeface="Calibri" panose="020F0502020204030204" pitchFamily="34" charset="0"/>
              </a:rPr>
              <a:t> 4 (4/47)    </a:t>
            </a:r>
            <a:r>
              <a:rPr lang="en-US" sz="1200" dirty="0">
                <a:solidFill>
                  <a:schemeClr val="accent3"/>
                </a:solidFill>
                <a:latin typeface="Calibri" panose="020F0502020204030204" pitchFamily="34" charset="0"/>
              </a:rPr>
              <a:t>2 (3/49)</a:t>
            </a:r>
            <a:br>
              <a:rPr lang="en-US" sz="1200" dirty="0">
                <a:solidFill>
                  <a:schemeClr val="accent3"/>
                </a:solidFill>
                <a:latin typeface="Calibri" panose="020F0502020204030204" pitchFamily="34" charset="0"/>
              </a:rPr>
            </a:br>
            <a:r>
              <a:rPr lang="en-US" sz="1200" dirty="0">
                <a:solidFill>
                  <a:schemeClr val="accent4"/>
                </a:solidFill>
                <a:latin typeface="Calibri" panose="020F0502020204030204" pitchFamily="34" charset="0"/>
              </a:rPr>
              <a:t>2 (6/56)</a:t>
            </a:r>
            <a:br>
              <a:rPr lang="en-US" sz="1200" dirty="0">
                <a:solidFill>
                  <a:schemeClr val="accent1"/>
                </a:solidFill>
                <a:latin typeface="Calibri" panose="020F0502020204030204" pitchFamily="34" charset="0"/>
              </a:rPr>
            </a:br>
            <a:endParaRPr lang="en-US" sz="1200" dirty="0">
              <a:solidFill>
                <a:schemeClr val="bg1"/>
              </a:solidFill>
              <a:latin typeface="Calibri" panose="020F0502020204030204" pitchFamily="34" charset="0"/>
            </a:endParaRPr>
          </a:p>
        </p:txBody>
      </p:sp>
      <p:sp>
        <p:nvSpPr>
          <p:cNvPr id="57" name="TextBox 56">
            <a:extLst>
              <a:ext uri="{FF2B5EF4-FFF2-40B4-BE49-F238E27FC236}">
                <a16:creationId xmlns:a16="http://schemas.microsoft.com/office/drawing/2014/main" id="{4C913C8D-8CC9-F2E5-4B69-E501232E8B58}"/>
              </a:ext>
            </a:extLst>
          </p:cNvPr>
          <p:cNvSpPr txBox="1"/>
          <p:nvPr/>
        </p:nvSpPr>
        <p:spPr bwMode="auto">
          <a:xfrm>
            <a:off x="6078983" y="5621934"/>
            <a:ext cx="90571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pPr>
            <a:r>
              <a:rPr lang="en-US" sz="1200" dirty="0">
                <a:solidFill>
                  <a:schemeClr val="accent1"/>
                </a:solidFill>
                <a:latin typeface="Calibri" panose="020F0502020204030204" pitchFamily="34" charset="0"/>
              </a:rPr>
              <a:t> 2 (0/47)    </a:t>
            </a:r>
            <a:r>
              <a:rPr lang="en-US" sz="1200" dirty="0">
                <a:solidFill>
                  <a:schemeClr val="accent3"/>
                </a:solidFill>
                <a:latin typeface="Calibri" panose="020F0502020204030204" pitchFamily="34" charset="0"/>
              </a:rPr>
              <a:t>1 (0/49)</a:t>
            </a:r>
            <a:br>
              <a:rPr lang="en-US" sz="1200" dirty="0">
                <a:solidFill>
                  <a:schemeClr val="accent3"/>
                </a:solidFill>
                <a:latin typeface="Calibri" panose="020F0502020204030204" pitchFamily="34" charset="0"/>
              </a:rPr>
            </a:br>
            <a:r>
              <a:rPr lang="en-US" sz="1200" dirty="0">
                <a:solidFill>
                  <a:schemeClr val="accent4"/>
                </a:solidFill>
                <a:latin typeface="Calibri" panose="020F0502020204030204" pitchFamily="34" charset="0"/>
              </a:rPr>
              <a:t>2 (0/56)</a:t>
            </a:r>
            <a:br>
              <a:rPr lang="en-US" sz="1200" dirty="0">
                <a:solidFill>
                  <a:schemeClr val="accent1"/>
                </a:solidFill>
                <a:latin typeface="Calibri" panose="020F0502020204030204" pitchFamily="34" charset="0"/>
              </a:rPr>
            </a:br>
            <a:endParaRPr lang="en-US" sz="1200" dirty="0">
              <a:solidFill>
                <a:schemeClr val="bg1"/>
              </a:solidFill>
              <a:latin typeface="Calibri" panose="020F0502020204030204" pitchFamily="34" charset="0"/>
            </a:endParaRPr>
          </a:p>
        </p:txBody>
      </p:sp>
      <p:sp>
        <p:nvSpPr>
          <p:cNvPr id="58" name="TextBox 57">
            <a:extLst>
              <a:ext uri="{FF2B5EF4-FFF2-40B4-BE49-F238E27FC236}">
                <a16:creationId xmlns:a16="http://schemas.microsoft.com/office/drawing/2014/main" id="{2AD99056-52E7-F11E-01CE-A8B996BC6106}"/>
              </a:ext>
            </a:extLst>
          </p:cNvPr>
          <p:cNvSpPr txBox="1"/>
          <p:nvPr/>
        </p:nvSpPr>
        <p:spPr bwMode="auto">
          <a:xfrm>
            <a:off x="6901978" y="5621934"/>
            <a:ext cx="90571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pPr>
            <a:r>
              <a:rPr lang="en-US" sz="1200" dirty="0">
                <a:solidFill>
                  <a:schemeClr val="accent1"/>
                </a:solidFill>
                <a:latin typeface="Calibri" panose="020F0502020204030204" pitchFamily="34" charset="0"/>
              </a:rPr>
              <a:t> 0 (0/47)    </a:t>
            </a:r>
            <a:r>
              <a:rPr lang="en-US" sz="1200" dirty="0">
                <a:solidFill>
                  <a:schemeClr val="accent3"/>
                </a:solidFill>
                <a:latin typeface="Calibri" panose="020F0502020204030204" pitchFamily="34" charset="0"/>
              </a:rPr>
              <a:t>0 (1/50)</a:t>
            </a:r>
            <a:br>
              <a:rPr lang="en-US" sz="1200" dirty="0">
                <a:solidFill>
                  <a:schemeClr val="accent3"/>
                </a:solidFill>
                <a:latin typeface="Calibri" panose="020F0502020204030204" pitchFamily="34" charset="0"/>
              </a:rPr>
            </a:br>
            <a:r>
              <a:rPr lang="en-US" sz="1200" dirty="0">
                <a:solidFill>
                  <a:schemeClr val="accent4"/>
                </a:solidFill>
                <a:latin typeface="Calibri" panose="020F0502020204030204" pitchFamily="34" charset="0"/>
              </a:rPr>
              <a:t>1 (1/57)</a:t>
            </a:r>
            <a:br>
              <a:rPr lang="en-US" sz="1200" dirty="0">
                <a:solidFill>
                  <a:schemeClr val="accent1"/>
                </a:solidFill>
                <a:latin typeface="Calibri" panose="020F0502020204030204" pitchFamily="34" charset="0"/>
              </a:rPr>
            </a:br>
            <a:endParaRPr lang="en-US" sz="1200" dirty="0">
              <a:solidFill>
                <a:schemeClr val="bg1"/>
              </a:solidFill>
              <a:latin typeface="Calibri" panose="020F0502020204030204" pitchFamily="34" charset="0"/>
            </a:endParaRPr>
          </a:p>
        </p:txBody>
      </p:sp>
      <p:sp>
        <p:nvSpPr>
          <p:cNvPr id="59" name="TextBox 58">
            <a:extLst>
              <a:ext uri="{FF2B5EF4-FFF2-40B4-BE49-F238E27FC236}">
                <a16:creationId xmlns:a16="http://schemas.microsoft.com/office/drawing/2014/main" id="{985465CE-094B-F7B7-77BE-39052D19CBC6}"/>
              </a:ext>
            </a:extLst>
          </p:cNvPr>
          <p:cNvSpPr txBox="1"/>
          <p:nvPr/>
        </p:nvSpPr>
        <p:spPr bwMode="auto">
          <a:xfrm>
            <a:off x="7724970" y="5621934"/>
            <a:ext cx="90571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pPr>
            <a:br>
              <a:rPr lang="en-US" sz="1200" dirty="0">
                <a:solidFill>
                  <a:schemeClr val="accent4"/>
                </a:solidFill>
                <a:latin typeface="Calibri" panose="020F0502020204030204" pitchFamily="34" charset="0"/>
              </a:rPr>
            </a:br>
            <a:br>
              <a:rPr lang="en-US" sz="1200" dirty="0">
                <a:solidFill>
                  <a:schemeClr val="accent4"/>
                </a:solidFill>
                <a:latin typeface="Calibri" panose="020F0502020204030204" pitchFamily="34" charset="0"/>
              </a:rPr>
            </a:br>
            <a:r>
              <a:rPr lang="en-US" sz="1200" dirty="0">
                <a:solidFill>
                  <a:schemeClr val="accent4"/>
                </a:solidFill>
                <a:latin typeface="Calibri" panose="020F0502020204030204" pitchFamily="34" charset="0"/>
              </a:rPr>
              <a:t>0 (0/u57)</a:t>
            </a:r>
            <a:endParaRPr lang="en-US" sz="1200" dirty="0">
              <a:solidFill>
                <a:schemeClr val="bg1"/>
              </a:solidFill>
              <a:latin typeface="Calibri" panose="020F0502020204030204" pitchFamily="34" charset="0"/>
            </a:endParaRPr>
          </a:p>
        </p:txBody>
      </p:sp>
      <p:cxnSp>
        <p:nvCxnSpPr>
          <p:cNvPr id="60" name="Straight Connector 59">
            <a:extLst>
              <a:ext uri="{FF2B5EF4-FFF2-40B4-BE49-F238E27FC236}">
                <a16:creationId xmlns:a16="http://schemas.microsoft.com/office/drawing/2014/main" id="{C7FECE5A-A7C9-C99D-0344-159B17BC9079}"/>
              </a:ext>
            </a:extLst>
          </p:cNvPr>
          <p:cNvCxnSpPr/>
          <p:nvPr/>
        </p:nvCxnSpPr>
        <p:spPr bwMode="auto">
          <a:xfrm>
            <a:off x="1593871" y="3386672"/>
            <a:ext cx="4228959" cy="0"/>
          </a:xfrm>
          <a:prstGeom prst="line">
            <a:avLst/>
          </a:prstGeom>
          <a:noFill/>
          <a:ln w="28575" cap="flat" cmpd="sng" algn="ctr">
            <a:solidFill>
              <a:schemeClr val="bg1"/>
            </a:solidFill>
            <a:prstDash val="sysDot"/>
            <a:round/>
            <a:headEnd type="none" w="med" len="med"/>
            <a:tailEnd type="none" w="med" len="med"/>
          </a:ln>
          <a:effectLst/>
        </p:spPr>
      </p:cxnSp>
      <p:sp>
        <p:nvSpPr>
          <p:cNvPr id="61" name="Freeform 60">
            <a:extLst>
              <a:ext uri="{FF2B5EF4-FFF2-40B4-BE49-F238E27FC236}">
                <a16:creationId xmlns:a16="http://schemas.microsoft.com/office/drawing/2014/main" id="{883575A7-10E6-5673-C285-53CE9695BF95}"/>
              </a:ext>
            </a:extLst>
          </p:cNvPr>
          <p:cNvSpPr/>
          <p:nvPr/>
        </p:nvSpPr>
        <p:spPr bwMode="auto">
          <a:xfrm>
            <a:off x="1589198" y="1731003"/>
            <a:ext cx="5677104" cy="2904565"/>
          </a:xfrm>
          <a:custGeom>
            <a:avLst/>
            <a:gdLst>
              <a:gd name="connsiteX0" fmla="*/ 0 w 5677104"/>
              <a:gd name="connsiteY0" fmla="*/ 0 h 2904565"/>
              <a:gd name="connsiteX1" fmla="*/ 449865 w 5677104"/>
              <a:gd name="connsiteY1" fmla="*/ 0 h 2904565"/>
              <a:gd name="connsiteX2" fmla="*/ 449865 w 5677104"/>
              <a:gd name="connsiteY2" fmla="*/ 53788 h 2904565"/>
              <a:gd name="connsiteX3" fmla="*/ 679688 w 5677104"/>
              <a:gd name="connsiteY3" fmla="*/ 53788 h 2904565"/>
              <a:gd name="connsiteX4" fmla="*/ 679688 w 5677104"/>
              <a:gd name="connsiteY4" fmla="*/ 112467 h 2904565"/>
              <a:gd name="connsiteX5" fmla="*/ 679688 w 5677104"/>
              <a:gd name="connsiteY5" fmla="*/ 112467 h 2904565"/>
              <a:gd name="connsiteX6" fmla="*/ 679688 w 5677104"/>
              <a:gd name="connsiteY6" fmla="*/ 112467 h 2904565"/>
              <a:gd name="connsiteX7" fmla="*/ 718806 w 5677104"/>
              <a:gd name="connsiteY7" fmla="*/ 112467 h 2904565"/>
              <a:gd name="connsiteX8" fmla="*/ 718806 w 5677104"/>
              <a:gd name="connsiteY8" fmla="*/ 337399 h 2904565"/>
              <a:gd name="connsiteX9" fmla="*/ 728586 w 5677104"/>
              <a:gd name="connsiteY9" fmla="*/ 337399 h 2904565"/>
              <a:gd name="connsiteX10" fmla="*/ 728586 w 5677104"/>
              <a:gd name="connsiteY10" fmla="*/ 386298 h 2904565"/>
              <a:gd name="connsiteX11" fmla="*/ 728586 w 5677104"/>
              <a:gd name="connsiteY11" fmla="*/ 386298 h 2904565"/>
              <a:gd name="connsiteX12" fmla="*/ 728586 w 5677104"/>
              <a:gd name="connsiteY12" fmla="*/ 386298 h 2904565"/>
              <a:gd name="connsiteX13" fmla="*/ 777484 w 5677104"/>
              <a:gd name="connsiteY13" fmla="*/ 386298 h 2904565"/>
              <a:gd name="connsiteX14" fmla="*/ 777484 w 5677104"/>
              <a:gd name="connsiteY14" fmla="*/ 552552 h 2904565"/>
              <a:gd name="connsiteX15" fmla="*/ 787264 w 5677104"/>
              <a:gd name="connsiteY15" fmla="*/ 552552 h 2904565"/>
              <a:gd name="connsiteX16" fmla="*/ 787264 w 5677104"/>
              <a:gd name="connsiteY16" fmla="*/ 660129 h 2904565"/>
              <a:gd name="connsiteX17" fmla="*/ 816603 w 5677104"/>
              <a:gd name="connsiteY17" fmla="*/ 660129 h 2904565"/>
              <a:gd name="connsiteX18" fmla="*/ 816603 w 5677104"/>
              <a:gd name="connsiteY18" fmla="*/ 728586 h 2904565"/>
              <a:gd name="connsiteX19" fmla="*/ 870391 w 5677104"/>
              <a:gd name="connsiteY19" fmla="*/ 728586 h 2904565"/>
              <a:gd name="connsiteX20" fmla="*/ 870391 w 5677104"/>
              <a:gd name="connsiteY20" fmla="*/ 831273 h 2904565"/>
              <a:gd name="connsiteX21" fmla="*/ 933959 w 5677104"/>
              <a:gd name="connsiteY21" fmla="*/ 831273 h 2904565"/>
              <a:gd name="connsiteX22" fmla="*/ 933959 w 5677104"/>
              <a:gd name="connsiteY22" fmla="*/ 889951 h 2904565"/>
              <a:gd name="connsiteX23" fmla="*/ 933959 w 5677104"/>
              <a:gd name="connsiteY23" fmla="*/ 889951 h 2904565"/>
              <a:gd name="connsiteX24" fmla="*/ 933959 w 5677104"/>
              <a:gd name="connsiteY24" fmla="*/ 889951 h 2904565"/>
              <a:gd name="connsiteX25" fmla="*/ 933959 w 5677104"/>
              <a:gd name="connsiteY25" fmla="*/ 889951 h 2904565"/>
              <a:gd name="connsiteX26" fmla="*/ 973078 w 5677104"/>
              <a:gd name="connsiteY26" fmla="*/ 889951 h 2904565"/>
              <a:gd name="connsiteX27" fmla="*/ 973078 w 5677104"/>
              <a:gd name="connsiteY27" fmla="*/ 953519 h 2904565"/>
              <a:gd name="connsiteX28" fmla="*/ 1158892 w 5677104"/>
              <a:gd name="connsiteY28" fmla="*/ 953519 h 2904565"/>
              <a:gd name="connsiteX29" fmla="*/ 1158892 w 5677104"/>
              <a:gd name="connsiteY29" fmla="*/ 1007307 h 2904565"/>
              <a:gd name="connsiteX30" fmla="*/ 1207790 w 5677104"/>
              <a:gd name="connsiteY30" fmla="*/ 1007307 h 2904565"/>
              <a:gd name="connsiteX31" fmla="*/ 1207790 w 5677104"/>
              <a:gd name="connsiteY31" fmla="*/ 1061095 h 2904565"/>
              <a:gd name="connsiteX32" fmla="*/ 1227350 w 5677104"/>
              <a:gd name="connsiteY32" fmla="*/ 1061095 h 2904565"/>
              <a:gd name="connsiteX33" fmla="*/ 1227350 w 5677104"/>
              <a:gd name="connsiteY33" fmla="*/ 1129553 h 2904565"/>
              <a:gd name="connsiteX34" fmla="*/ 1447392 w 5677104"/>
              <a:gd name="connsiteY34" fmla="*/ 1129553 h 2904565"/>
              <a:gd name="connsiteX35" fmla="*/ 1447392 w 5677104"/>
              <a:gd name="connsiteY35" fmla="*/ 1178452 h 2904565"/>
              <a:gd name="connsiteX36" fmla="*/ 1506070 w 5677104"/>
              <a:gd name="connsiteY36" fmla="*/ 1178452 h 2904565"/>
              <a:gd name="connsiteX37" fmla="*/ 1506070 w 5677104"/>
              <a:gd name="connsiteY37" fmla="*/ 1242019 h 2904565"/>
              <a:gd name="connsiteX38" fmla="*/ 1540299 w 5677104"/>
              <a:gd name="connsiteY38" fmla="*/ 1242019 h 2904565"/>
              <a:gd name="connsiteX39" fmla="*/ 1540299 w 5677104"/>
              <a:gd name="connsiteY39" fmla="*/ 1295808 h 2904565"/>
              <a:gd name="connsiteX40" fmla="*/ 1863029 w 5677104"/>
              <a:gd name="connsiteY40" fmla="*/ 1295808 h 2904565"/>
              <a:gd name="connsiteX41" fmla="*/ 1863029 w 5677104"/>
              <a:gd name="connsiteY41" fmla="*/ 1349596 h 2904565"/>
              <a:gd name="connsiteX42" fmla="*/ 2107521 w 5677104"/>
              <a:gd name="connsiteY42" fmla="*/ 1349596 h 2904565"/>
              <a:gd name="connsiteX43" fmla="*/ 2107521 w 5677104"/>
              <a:gd name="connsiteY43" fmla="*/ 1408274 h 2904565"/>
              <a:gd name="connsiteX44" fmla="*/ 2239546 w 5677104"/>
              <a:gd name="connsiteY44" fmla="*/ 1408274 h 2904565"/>
              <a:gd name="connsiteX45" fmla="*/ 2239546 w 5677104"/>
              <a:gd name="connsiteY45" fmla="*/ 1520740 h 2904565"/>
              <a:gd name="connsiteX46" fmla="*/ 2249326 w 5677104"/>
              <a:gd name="connsiteY46" fmla="*/ 1520740 h 2904565"/>
              <a:gd name="connsiteX47" fmla="*/ 2249326 w 5677104"/>
              <a:gd name="connsiteY47" fmla="*/ 1589198 h 2904565"/>
              <a:gd name="connsiteX48" fmla="*/ 2249326 w 5677104"/>
              <a:gd name="connsiteY48" fmla="*/ 1589198 h 2904565"/>
              <a:gd name="connsiteX49" fmla="*/ 2249326 w 5677104"/>
              <a:gd name="connsiteY49" fmla="*/ 1589198 h 2904565"/>
              <a:gd name="connsiteX50" fmla="*/ 2288445 w 5677104"/>
              <a:gd name="connsiteY50" fmla="*/ 1589198 h 2904565"/>
              <a:gd name="connsiteX51" fmla="*/ 2288445 w 5677104"/>
              <a:gd name="connsiteY51" fmla="*/ 1765232 h 2904565"/>
              <a:gd name="connsiteX52" fmla="*/ 2303114 w 5677104"/>
              <a:gd name="connsiteY52" fmla="*/ 1765232 h 2904565"/>
              <a:gd name="connsiteX53" fmla="*/ 2303114 w 5677104"/>
              <a:gd name="connsiteY53" fmla="*/ 1828800 h 2904565"/>
              <a:gd name="connsiteX54" fmla="*/ 2303114 w 5677104"/>
              <a:gd name="connsiteY54" fmla="*/ 1828800 h 2904565"/>
              <a:gd name="connsiteX55" fmla="*/ 2303114 w 5677104"/>
              <a:gd name="connsiteY55" fmla="*/ 1828800 h 2904565"/>
              <a:gd name="connsiteX56" fmla="*/ 2337343 w 5677104"/>
              <a:gd name="connsiteY56" fmla="*/ 1828800 h 2904565"/>
              <a:gd name="connsiteX57" fmla="*/ 2337343 w 5677104"/>
              <a:gd name="connsiteY57" fmla="*/ 1887478 h 2904565"/>
              <a:gd name="connsiteX58" fmla="*/ 2386242 w 5677104"/>
              <a:gd name="connsiteY58" fmla="*/ 1887478 h 2904565"/>
              <a:gd name="connsiteX59" fmla="*/ 2386242 w 5677104"/>
              <a:gd name="connsiteY59" fmla="*/ 1951046 h 2904565"/>
              <a:gd name="connsiteX60" fmla="*/ 2909454 w 5677104"/>
              <a:gd name="connsiteY60" fmla="*/ 1951046 h 2904565"/>
              <a:gd name="connsiteX61" fmla="*/ 2909454 w 5677104"/>
              <a:gd name="connsiteY61" fmla="*/ 2014614 h 2904565"/>
              <a:gd name="connsiteX62" fmla="*/ 2963243 w 5677104"/>
              <a:gd name="connsiteY62" fmla="*/ 2014614 h 2904565"/>
              <a:gd name="connsiteX63" fmla="*/ 2963243 w 5677104"/>
              <a:gd name="connsiteY63" fmla="*/ 2068402 h 2904565"/>
              <a:gd name="connsiteX64" fmla="*/ 3002361 w 5677104"/>
              <a:gd name="connsiteY64" fmla="*/ 2068402 h 2904565"/>
              <a:gd name="connsiteX65" fmla="*/ 3002361 w 5677104"/>
              <a:gd name="connsiteY65" fmla="*/ 2195538 h 2904565"/>
              <a:gd name="connsiteX66" fmla="*/ 3021921 w 5677104"/>
              <a:gd name="connsiteY66" fmla="*/ 2195538 h 2904565"/>
              <a:gd name="connsiteX67" fmla="*/ 3021921 w 5677104"/>
              <a:gd name="connsiteY67" fmla="*/ 2268886 h 2904565"/>
              <a:gd name="connsiteX68" fmla="*/ 3046370 w 5677104"/>
              <a:gd name="connsiteY68" fmla="*/ 2268886 h 2904565"/>
              <a:gd name="connsiteX69" fmla="*/ 3046370 w 5677104"/>
              <a:gd name="connsiteY69" fmla="*/ 2405801 h 2904565"/>
              <a:gd name="connsiteX70" fmla="*/ 3075709 w 5677104"/>
              <a:gd name="connsiteY70" fmla="*/ 2405801 h 2904565"/>
              <a:gd name="connsiteX71" fmla="*/ 3075709 w 5677104"/>
              <a:gd name="connsiteY71" fmla="*/ 2464479 h 2904565"/>
              <a:gd name="connsiteX72" fmla="*/ 3168616 w 5677104"/>
              <a:gd name="connsiteY72" fmla="*/ 2464479 h 2904565"/>
              <a:gd name="connsiteX73" fmla="*/ 3168616 w 5677104"/>
              <a:gd name="connsiteY73" fmla="*/ 2547607 h 2904565"/>
              <a:gd name="connsiteX74" fmla="*/ 3735837 w 5677104"/>
              <a:gd name="connsiteY74" fmla="*/ 2547607 h 2904565"/>
              <a:gd name="connsiteX75" fmla="*/ 3735837 w 5677104"/>
              <a:gd name="connsiteY75" fmla="*/ 2630734 h 2904565"/>
              <a:gd name="connsiteX76" fmla="*/ 3789626 w 5677104"/>
              <a:gd name="connsiteY76" fmla="*/ 2630734 h 2904565"/>
              <a:gd name="connsiteX77" fmla="*/ 3789626 w 5677104"/>
              <a:gd name="connsiteY77" fmla="*/ 2816548 h 2904565"/>
              <a:gd name="connsiteX78" fmla="*/ 3843414 w 5677104"/>
              <a:gd name="connsiteY78" fmla="*/ 2816548 h 2904565"/>
              <a:gd name="connsiteX79" fmla="*/ 3843414 w 5677104"/>
              <a:gd name="connsiteY79" fmla="*/ 2904565 h 2904565"/>
              <a:gd name="connsiteX80" fmla="*/ 5677104 w 5677104"/>
              <a:gd name="connsiteY80" fmla="*/ 2904565 h 2904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5677104" h="2904565">
                <a:moveTo>
                  <a:pt x="0" y="0"/>
                </a:moveTo>
                <a:lnTo>
                  <a:pt x="449865" y="0"/>
                </a:lnTo>
                <a:lnTo>
                  <a:pt x="449865" y="53788"/>
                </a:lnTo>
                <a:lnTo>
                  <a:pt x="679688" y="53788"/>
                </a:lnTo>
                <a:lnTo>
                  <a:pt x="679688" y="112467"/>
                </a:lnTo>
                <a:lnTo>
                  <a:pt x="679688" y="112467"/>
                </a:lnTo>
                <a:lnTo>
                  <a:pt x="679688" y="112467"/>
                </a:lnTo>
                <a:lnTo>
                  <a:pt x="718806" y="112467"/>
                </a:lnTo>
                <a:lnTo>
                  <a:pt x="718806" y="337399"/>
                </a:lnTo>
                <a:lnTo>
                  <a:pt x="728586" y="337399"/>
                </a:lnTo>
                <a:lnTo>
                  <a:pt x="728586" y="386298"/>
                </a:lnTo>
                <a:lnTo>
                  <a:pt x="728586" y="386298"/>
                </a:lnTo>
                <a:lnTo>
                  <a:pt x="728586" y="386298"/>
                </a:lnTo>
                <a:lnTo>
                  <a:pt x="777484" y="386298"/>
                </a:lnTo>
                <a:lnTo>
                  <a:pt x="777484" y="552552"/>
                </a:lnTo>
                <a:lnTo>
                  <a:pt x="787264" y="552552"/>
                </a:lnTo>
                <a:lnTo>
                  <a:pt x="787264" y="660129"/>
                </a:lnTo>
                <a:lnTo>
                  <a:pt x="816603" y="660129"/>
                </a:lnTo>
                <a:lnTo>
                  <a:pt x="816603" y="728586"/>
                </a:lnTo>
                <a:lnTo>
                  <a:pt x="870391" y="728586"/>
                </a:lnTo>
                <a:lnTo>
                  <a:pt x="870391" y="831273"/>
                </a:lnTo>
                <a:lnTo>
                  <a:pt x="933959" y="831273"/>
                </a:lnTo>
                <a:lnTo>
                  <a:pt x="933959" y="889951"/>
                </a:lnTo>
                <a:lnTo>
                  <a:pt x="933959" y="889951"/>
                </a:lnTo>
                <a:lnTo>
                  <a:pt x="933959" y="889951"/>
                </a:lnTo>
                <a:lnTo>
                  <a:pt x="933959" y="889951"/>
                </a:lnTo>
                <a:lnTo>
                  <a:pt x="973078" y="889951"/>
                </a:lnTo>
                <a:lnTo>
                  <a:pt x="973078" y="953519"/>
                </a:lnTo>
                <a:lnTo>
                  <a:pt x="1158892" y="953519"/>
                </a:lnTo>
                <a:lnTo>
                  <a:pt x="1158892" y="1007307"/>
                </a:lnTo>
                <a:lnTo>
                  <a:pt x="1207790" y="1007307"/>
                </a:lnTo>
                <a:lnTo>
                  <a:pt x="1207790" y="1061095"/>
                </a:lnTo>
                <a:lnTo>
                  <a:pt x="1227350" y="1061095"/>
                </a:lnTo>
                <a:lnTo>
                  <a:pt x="1227350" y="1129553"/>
                </a:lnTo>
                <a:lnTo>
                  <a:pt x="1447392" y="1129553"/>
                </a:lnTo>
                <a:lnTo>
                  <a:pt x="1447392" y="1178452"/>
                </a:lnTo>
                <a:lnTo>
                  <a:pt x="1506070" y="1178452"/>
                </a:lnTo>
                <a:lnTo>
                  <a:pt x="1506070" y="1242019"/>
                </a:lnTo>
                <a:lnTo>
                  <a:pt x="1540299" y="1242019"/>
                </a:lnTo>
                <a:lnTo>
                  <a:pt x="1540299" y="1295808"/>
                </a:lnTo>
                <a:lnTo>
                  <a:pt x="1863029" y="1295808"/>
                </a:lnTo>
                <a:lnTo>
                  <a:pt x="1863029" y="1349596"/>
                </a:lnTo>
                <a:lnTo>
                  <a:pt x="2107521" y="1349596"/>
                </a:lnTo>
                <a:lnTo>
                  <a:pt x="2107521" y="1408274"/>
                </a:lnTo>
                <a:lnTo>
                  <a:pt x="2239546" y="1408274"/>
                </a:lnTo>
                <a:lnTo>
                  <a:pt x="2239546" y="1520740"/>
                </a:lnTo>
                <a:lnTo>
                  <a:pt x="2249326" y="1520740"/>
                </a:lnTo>
                <a:lnTo>
                  <a:pt x="2249326" y="1589198"/>
                </a:lnTo>
                <a:lnTo>
                  <a:pt x="2249326" y="1589198"/>
                </a:lnTo>
                <a:lnTo>
                  <a:pt x="2249326" y="1589198"/>
                </a:lnTo>
                <a:lnTo>
                  <a:pt x="2288445" y="1589198"/>
                </a:lnTo>
                <a:lnTo>
                  <a:pt x="2288445" y="1765232"/>
                </a:lnTo>
                <a:lnTo>
                  <a:pt x="2303114" y="1765232"/>
                </a:lnTo>
                <a:lnTo>
                  <a:pt x="2303114" y="1828800"/>
                </a:lnTo>
                <a:lnTo>
                  <a:pt x="2303114" y="1828800"/>
                </a:lnTo>
                <a:lnTo>
                  <a:pt x="2303114" y="1828800"/>
                </a:lnTo>
                <a:lnTo>
                  <a:pt x="2337343" y="1828800"/>
                </a:lnTo>
                <a:lnTo>
                  <a:pt x="2337343" y="1887478"/>
                </a:lnTo>
                <a:lnTo>
                  <a:pt x="2386242" y="1887478"/>
                </a:lnTo>
                <a:lnTo>
                  <a:pt x="2386242" y="1951046"/>
                </a:lnTo>
                <a:lnTo>
                  <a:pt x="2909454" y="1951046"/>
                </a:lnTo>
                <a:lnTo>
                  <a:pt x="2909454" y="2014614"/>
                </a:lnTo>
                <a:lnTo>
                  <a:pt x="2963243" y="2014614"/>
                </a:lnTo>
                <a:lnTo>
                  <a:pt x="2963243" y="2068402"/>
                </a:lnTo>
                <a:lnTo>
                  <a:pt x="3002361" y="2068402"/>
                </a:lnTo>
                <a:lnTo>
                  <a:pt x="3002361" y="2195538"/>
                </a:lnTo>
                <a:lnTo>
                  <a:pt x="3021921" y="2195538"/>
                </a:lnTo>
                <a:lnTo>
                  <a:pt x="3021921" y="2268886"/>
                </a:lnTo>
                <a:lnTo>
                  <a:pt x="3046370" y="2268886"/>
                </a:lnTo>
                <a:lnTo>
                  <a:pt x="3046370" y="2405801"/>
                </a:lnTo>
                <a:lnTo>
                  <a:pt x="3075709" y="2405801"/>
                </a:lnTo>
                <a:lnTo>
                  <a:pt x="3075709" y="2464479"/>
                </a:lnTo>
                <a:lnTo>
                  <a:pt x="3168616" y="2464479"/>
                </a:lnTo>
                <a:lnTo>
                  <a:pt x="3168616" y="2547607"/>
                </a:lnTo>
                <a:lnTo>
                  <a:pt x="3735837" y="2547607"/>
                </a:lnTo>
                <a:lnTo>
                  <a:pt x="3735837" y="2630734"/>
                </a:lnTo>
                <a:lnTo>
                  <a:pt x="3789626" y="2630734"/>
                </a:lnTo>
                <a:lnTo>
                  <a:pt x="3789626" y="2816548"/>
                </a:lnTo>
                <a:lnTo>
                  <a:pt x="3843414" y="2816548"/>
                </a:lnTo>
                <a:lnTo>
                  <a:pt x="3843414" y="2904565"/>
                </a:lnTo>
                <a:lnTo>
                  <a:pt x="5677104" y="2904565"/>
                </a:lnTo>
              </a:path>
            </a:pathLst>
          </a:custGeom>
          <a:noFill/>
          <a:ln w="28575">
            <a:solidFill>
              <a:schemeClr val="accent1"/>
            </a:solidFill>
            <a:miter lim="800000"/>
            <a:headEnd/>
            <a:tailEnd/>
          </a:ln>
        </p:spPr>
        <p:txBody>
          <a:bodyPr rtlCol="0" anchor="ctr"/>
          <a:lstStyle/>
          <a:p>
            <a:pPr algn="ctr"/>
            <a:endParaRPr lang="en-US"/>
          </a:p>
        </p:txBody>
      </p:sp>
    </p:spTree>
    <p:extLst>
      <p:ext uri="{BB962C8B-B14F-4D97-AF65-F5344CB8AC3E}">
        <p14:creationId xmlns:p14="http://schemas.microsoft.com/office/powerpoint/2010/main" val="41302160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 name="Freeform 72">
            <a:extLst>
              <a:ext uri="{FF2B5EF4-FFF2-40B4-BE49-F238E27FC236}">
                <a16:creationId xmlns:a16="http://schemas.microsoft.com/office/drawing/2014/main" id="{3EE8A079-8FD5-3D33-ECA7-EDA4D6BE3E57}"/>
              </a:ext>
            </a:extLst>
          </p:cNvPr>
          <p:cNvSpPr/>
          <p:nvPr/>
        </p:nvSpPr>
        <p:spPr bwMode="auto">
          <a:xfrm>
            <a:off x="1850065" y="1802219"/>
            <a:ext cx="5507665" cy="3019646"/>
          </a:xfrm>
          <a:custGeom>
            <a:avLst/>
            <a:gdLst>
              <a:gd name="connsiteX0" fmla="*/ 5507665 w 5507665"/>
              <a:gd name="connsiteY0" fmla="*/ 3019646 h 3019646"/>
              <a:gd name="connsiteX1" fmla="*/ 5050465 w 5507665"/>
              <a:gd name="connsiteY1" fmla="*/ 3019646 h 3019646"/>
              <a:gd name="connsiteX2" fmla="*/ 5050465 w 5507665"/>
              <a:gd name="connsiteY2" fmla="*/ 2775097 h 3019646"/>
              <a:gd name="connsiteX3" fmla="*/ 4385930 w 5507665"/>
              <a:gd name="connsiteY3" fmla="*/ 2775097 h 3019646"/>
              <a:gd name="connsiteX4" fmla="*/ 4385930 w 5507665"/>
              <a:gd name="connsiteY4" fmla="*/ 2652823 h 3019646"/>
              <a:gd name="connsiteX5" fmla="*/ 4253023 w 5507665"/>
              <a:gd name="connsiteY5" fmla="*/ 2652823 h 3019646"/>
              <a:gd name="connsiteX6" fmla="*/ 4253023 w 5507665"/>
              <a:gd name="connsiteY6" fmla="*/ 2562446 h 3019646"/>
              <a:gd name="connsiteX7" fmla="*/ 3902149 w 5507665"/>
              <a:gd name="connsiteY7" fmla="*/ 2562446 h 3019646"/>
              <a:gd name="connsiteX8" fmla="*/ 3902149 w 5507665"/>
              <a:gd name="connsiteY8" fmla="*/ 2493334 h 3019646"/>
              <a:gd name="connsiteX9" fmla="*/ 3700130 w 5507665"/>
              <a:gd name="connsiteY9" fmla="*/ 2493334 h 3019646"/>
              <a:gd name="connsiteX10" fmla="*/ 3700130 w 5507665"/>
              <a:gd name="connsiteY10" fmla="*/ 2434855 h 3019646"/>
              <a:gd name="connsiteX11" fmla="*/ 3471530 w 5507665"/>
              <a:gd name="connsiteY11" fmla="*/ 2434855 h 3019646"/>
              <a:gd name="connsiteX12" fmla="*/ 3471530 w 5507665"/>
              <a:gd name="connsiteY12" fmla="*/ 2381693 h 3019646"/>
              <a:gd name="connsiteX13" fmla="*/ 3327991 w 5507665"/>
              <a:gd name="connsiteY13" fmla="*/ 2381693 h 3019646"/>
              <a:gd name="connsiteX14" fmla="*/ 3327991 w 5507665"/>
              <a:gd name="connsiteY14" fmla="*/ 2323214 h 3019646"/>
              <a:gd name="connsiteX15" fmla="*/ 3232298 w 5507665"/>
              <a:gd name="connsiteY15" fmla="*/ 2323214 h 3019646"/>
              <a:gd name="connsiteX16" fmla="*/ 3232298 w 5507665"/>
              <a:gd name="connsiteY16" fmla="*/ 2206255 h 3019646"/>
              <a:gd name="connsiteX17" fmla="*/ 3056861 w 5507665"/>
              <a:gd name="connsiteY17" fmla="*/ 2206255 h 3019646"/>
              <a:gd name="connsiteX18" fmla="*/ 3056861 w 5507665"/>
              <a:gd name="connsiteY18" fmla="*/ 2147776 h 3019646"/>
              <a:gd name="connsiteX19" fmla="*/ 2977116 w 5507665"/>
              <a:gd name="connsiteY19" fmla="*/ 2147776 h 3019646"/>
              <a:gd name="connsiteX20" fmla="*/ 2977116 w 5507665"/>
              <a:gd name="connsiteY20" fmla="*/ 2078665 h 3019646"/>
              <a:gd name="connsiteX21" fmla="*/ 2929270 w 5507665"/>
              <a:gd name="connsiteY21" fmla="*/ 2078665 h 3019646"/>
              <a:gd name="connsiteX22" fmla="*/ 2929270 w 5507665"/>
              <a:gd name="connsiteY22" fmla="*/ 1977655 h 3019646"/>
              <a:gd name="connsiteX23" fmla="*/ 2801679 w 5507665"/>
              <a:gd name="connsiteY23" fmla="*/ 1977655 h 3019646"/>
              <a:gd name="connsiteX24" fmla="*/ 2801679 w 5507665"/>
              <a:gd name="connsiteY24" fmla="*/ 1924493 h 3019646"/>
              <a:gd name="connsiteX25" fmla="*/ 2753833 w 5507665"/>
              <a:gd name="connsiteY25" fmla="*/ 1924493 h 3019646"/>
              <a:gd name="connsiteX26" fmla="*/ 2753833 w 5507665"/>
              <a:gd name="connsiteY26" fmla="*/ 1871330 h 3019646"/>
              <a:gd name="connsiteX27" fmla="*/ 2727251 w 5507665"/>
              <a:gd name="connsiteY27" fmla="*/ 1871330 h 3019646"/>
              <a:gd name="connsiteX28" fmla="*/ 2727251 w 5507665"/>
              <a:gd name="connsiteY28" fmla="*/ 1802218 h 3019646"/>
              <a:gd name="connsiteX29" fmla="*/ 2488019 w 5507665"/>
              <a:gd name="connsiteY29" fmla="*/ 1802218 h 3019646"/>
              <a:gd name="connsiteX30" fmla="*/ 2488019 w 5507665"/>
              <a:gd name="connsiteY30" fmla="*/ 1743739 h 3019646"/>
              <a:gd name="connsiteX31" fmla="*/ 2397642 w 5507665"/>
              <a:gd name="connsiteY31" fmla="*/ 1743739 h 3019646"/>
              <a:gd name="connsiteX32" fmla="*/ 2397642 w 5507665"/>
              <a:gd name="connsiteY32" fmla="*/ 1674628 h 3019646"/>
              <a:gd name="connsiteX33" fmla="*/ 2397642 w 5507665"/>
              <a:gd name="connsiteY33" fmla="*/ 1674628 h 3019646"/>
              <a:gd name="connsiteX34" fmla="*/ 2355112 w 5507665"/>
              <a:gd name="connsiteY34" fmla="*/ 1674628 h 3019646"/>
              <a:gd name="connsiteX35" fmla="*/ 2355112 w 5507665"/>
              <a:gd name="connsiteY35" fmla="*/ 1626781 h 3019646"/>
              <a:gd name="connsiteX36" fmla="*/ 2280684 w 5507665"/>
              <a:gd name="connsiteY36" fmla="*/ 1626781 h 3019646"/>
              <a:gd name="connsiteX37" fmla="*/ 2280684 w 5507665"/>
              <a:gd name="connsiteY37" fmla="*/ 1562986 h 3019646"/>
              <a:gd name="connsiteX38" fmla="*/ 1993605 w 5507665"/>
              <a:gd name="connsiteY38" fmla="*/ 1562986 h 3019646"/>
              <a:gd name="connsiteX39" fmla="*/ 1993605 w 5507665"/>
              <a:gd name="connsiteY39" fmla="*/ 1509823 h 3019646"/>
              <a:gd name="connsiteX40" fmla="*/ 1924493 w 5507665"/>
              <a:gd name="connsiteY40" fmla="*/ 1509823 h 3019646"/>
              <a:gd name="connsiteX41" fmla="*/ 1924493 w 5507665"/>
              <a:gd name="connsiteY41" fmla="*/ 1446028 h 3019646"/>
              <a:gd name="connsiteX42" fmla="*/ 1775637 w 5507665"/>
              <a:gd name="connsiteY42" fmla="*/ 1446028 h 3019646"/>
              <a:gd name="connsiteX43" fmla="*/ 1775637 w 5507665"/>
              <a:gd name="connsiteY43" fmla="*/ 1334386 h 3019646"/>
              <a:gd name="connsiteX44" fmla="*/ 1695893 w 5507665"/>
              <a:gd name="connsiteY44" fmla="*/ 1334386 h 3019646"/>
              <a:gd name="connsiteX45" fmla="*/ 1695893 w 5507665"/>
              <a:gd name="connsiteY45" fmla="*/ 1286539 h 3019646"/>
              <a:gd name="connsiteX46" fmla="*/ 1663995 w 5507665"/>
              <a:gd name="connsiteY46" fmla="*/ 1286539 h 3019646"/>
              <a:gd name="connsiteX47" fmla="*/ 1663995 w 5507665"/>
              <a:gd name="connsiteY47" fmla="*/ 1217428 h 3019646"/>
              <a:gd name="connsiteX48" fmla="*/ 1504507 w 5507665"/>
              <a:gd name="connsiteY48" fmla="*/ 1217428 h 3019646"/>
              <a:gd name="connsiteX49" fmla="*/ 1504507 w 5507665"/>
              <a:gd name="connsiteY49" fmla="*/ 1169581 h 3019646"/>
              <a:gd name="connsiteX50" fmla="*/ 1360968 w 5507665"/>
              <a:gd name="connsiteY50" fmla="*/ 1169581 h 3019646"/>
              <a:gd name="connsiteX51" fmla="*/ 1360968 w 5507665"/>
              <a:gd name="connsiteY51" fmla="*/ 1111102 h 3019646"/>
              <a:gd name="connsiteX52" fmla="*/ 1360968 w 5507665"/>
              <a:gd name="connsiteY52" fmla="*/ 1111102 h 3019646"/>
              <a:gd name="connsiteX53" fmla="*/ 1339702 w 5507665"/>
              <a:gd name="connsiteY53" fmla="*/ 1111102 h 3019646"/>
              <a:gd name="connsiteX54" fmla="*/ 1339702 w 5507665"/>
              <a:gd name="connsiteY54" fmla="*/ 999460 h 3019646"/>
              <a:gd name="connsiteX55" fmla="*/ 1275907 w 5507665"/>
              <a:gd name="connsiteY55" fmla="*/ 999460 h 3019646"/>
              <a:gd name="connsiteX56" fmla="*/ 1275907 w 5507665"/>
              <a:gd name="connsiteY56" fmla="*/ 946297 h 3019646"/>
              <a:gd name="connsiteX57" fmla="*/ 1270590 w 5507665"/>
              <a:gd name="connsiteY57" fmla="*/ 951614 h 3019646"/>
              <a:gd name="connsiteX58" fmla="*/ 1270590 w 5507665"/>
              <a:gd name="connsiteY58" fmla="*/ 893134 h 3019646"/>
              <a:gd name="connsiteX59" fmla="*/ 1190847 w 5507665"/>
              <a:gd name="connsiteY59" fmla="*/ 893134 h 3019646"/>
              <a:gd name="connsiteX60" fmla="*/ 1190847 w 5507665"/>
              <a:gd name="connsiteY60" fmla="*/ 824023 h 3019646"/>
              <a:gd name="connsiteX61" fmla="*/ 1084521 w 5507665"/>
              <a:gd name="connsiteY61" fmla="*/ 824023 h 3019646"/>
              <a:gd name="connsiteX62" fmla="*/ 1084521 w 5507665"/>
              <a:gd name="connsiteY62" fmla="*/ 776176 h 3019646"/>
              <a:gd name="connsiteX63" fmla="*/ 983512 w 5507665"/>
              <a:gd name="connsiteY63" fmla="*/ 776176 h 3019646"/>
              <a:gd name="connsiteX64" fmla="*/ 983512 w 5507665"/>
              <a:gd name="connsiteY64" fmla="*/ 723014 h 3019646"/>
              <a:gd name="connsiteX65" fmla="*/ 946298 w 5507665"/>
              <a:gd name="connsiteY65" fmla="*/ 723014 h 3019646"/>
              <a:gd name="connsiteX66" fmla="*/ 946298 w 5507665"/>
              <a:gd name="connsiteY66" fmla="*/ 659218 h 3019646"/>
              <a:gd name="connsiteX67" fmla="*/ 871870 w 5507665"/>
              <a:gd name="connsiteY67" fmla="*/ 659218 h 3019646"/>
              <a:gd name="connsiteX68" fmla="*/ 871870 w 5507665"/>
              <a:gd name="connsiteY68" fmla="*/ 606055 h 3019646"/>
              <a:gd name="connsiteX69" fmla="*/ 834656 w 5507665"/>
              <a:gd name="connsiteY69" fmla="*/ 606055 h 3019646"/>
              <a:gd name="connsiteX70" fmla="*/ 834656 w 5507665"/>
              <a:gd name="connsiteY70" fmla="*/ 531628 h 3019646"/>
              <a:gd name="connsiteX71" fmla="*/ 749595 w 5507665"/>
              <a:gd name="connsiteY71" fmla="*/ 531628 h 3019646"/>
              <a:gd name="connsiteX72" fmla="*/ 749595 w 5507665"/>
              <a:gd name="connsiteY72" fmla="*/ 441251 h 3019646"/>
              <a:gd name="connsiteX73" fmla="*/ 728330 w 5507665"/>
              <a:gd name="connsiteY73" fmla="*/ 441251 h 3019646"/>
              <a:gd name="connsiteX74" fmla="*/ 728330 w 5507665"/>
              <a:gd name="connsiteY74" fmla="*/ 340241 h 3019646"/>
              <a:gd name="connsiteX75" fmla="*/ 648586 w 5507665"/>
              <a:gd name="connsiteY75" fmla="*/ 340241 h 3019646"/>
              <a:gd name="connsiteX76" fmla="*/ 648586 w 5507665"/>
              <a:gd name="connsiteY76" fmla="*/ 233916 h 3019646"/>
              <a:gd name="connsiteX77" fmla="*/ 595423 w 5507665"/>
              <a:gd name="connsiteY77" fmla="*/ 233916 h 3019646"/>
              <a:gd name="connsiteX78" fmla="*/ 595423 w 5507665"/>
              <a:gd name="connsiteY78" fmla="*/ 164804 h 3019646"/>
              <a:gd name="connsiteX79" fmla="*/ 388088 w 5507665"/>
              <a:gd name="connsiteY79" fmla="*/ 164804 h 3019646"/>
              <a:gd name="connsiteX80" fmla="*/ 388088 w 5507665"/>
              <a:gd name="connsiteY80" fmla="*/ 111641 h 3019646"/>
              <a:gd name="connsiteX81" fmla="*/ 361507 w 5507665"/>
              <a:gd name="connsiteY81" fmla="*/ 111641 h 3019646"/>
              <a:gd name="connsiteX82" fmla="*/ 361507 w 5507665"/>
              <a:gd name="connsiteY82" fmla="*/ 58479 h 3019646"/>
              <a:gd name="connsiteX83" fmla="*/ 313661 w 5507665"/>
              <a:gd name="connsiteY83" fmla="*/ 58479 h 3019646"/>
              <a:gd name="connsiteX84" fmla="*/ 313661 w 5507665"/>
              <a:gd name="connsiteY84" fmla="*/ 0 h 3019646"/>
              <a:gd name="connsiteX85" fmla="*/ 0 w 5507665"/>
              <a:gd name="connsiteY85" fmla="*/ 0 h 30196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5507665" h="3019646">
                <a:moveTo>
                  <a:pt x="5507665" y="3019646"/>
                </a:moveTo>
                <a:lnTo>
                  <a:pt x="5050465" y="3019646"/>
                </a:lnTo>
                <a:lnTo>
                  <a:pt x="5050465" y="2775097"/>
                </a:lnTo>
                <a:lnTo>
                  <a:pt x="4385930" y="2775097"/>
                </a:lnTo>
                <a:lnTo>
                  <a:pt x="4385930" y="2652823"/>
                </a:lnTo>
                <a:lnTo>
                  <a:pt x="4253023" y="2652823"/>
                </a:lnTo>
                <a:lnTo>
                  <a:pt x="4253023" y="2562446"/>
                </a:lnTo>
                <a:lnTo>
                  <a:pt x="3902149" y="2562446"/>
                </a:lnTo>
                <a:lnTo>
                  <a:pt x="3902149" y="2493334"/>
                </a:lnTo>
                <a:lnTo>
                  <a:pt x="3700130" y="2493334"/>
                </a:lnTo>
                <a:lnTo>
                  <a:pt x="3700130" y="2434855"/>
                </a:lnTo>
                <a:lnTo>
                  <a:pt x="3471530" y="2434855"/>
                </a:lnTo>
                <a:lnTo>
                  <a:pt x="3471530" y="2381693"/>
                </a:lnTo>
                <a:lnTo>
                  <a:pt x="3327991" y="2381693"/>
                </a:lnTo>
                <a:lnTo>
                  <a:pt x="3327991" y="2323214"/>
                </a:lnTo>
                <a:lnTo>
                  <a:pt x="3232298" y="2323214"/>
                </a:lnTo>
                <a:lnTo>
                  <a:pt x="3232298" y="2206255"/>
                </a:lnTo>
                <a:lnTo>
                  <a:pt x="3056861" y="2206255"/>
                </a:lnTo>
                <a:lnTo>
                  <a:pt x="3056861" y="2147776"/>
                </a:lnTo>
                <a:lnTo>
                  <a:pt x="2977116" y="2147776"/>
                </a:lnTo>
                <a:lnTo>
                  <a:pt x="2977116" y="2078665"/>
                </a:lnTo>
                <a:lnTo>
                  <a:pt x="2929270" y="2078665"/>
                </a:lnTo>
                <a:lnTo>
                  <a:pt x="2929270" y="1977655"/>
                </a:lnTo>
                <a:lnTo>
                  <a:pt x="2801679" y="1977655"/>
                </a:lnTo>
                <a:lnTo>
                  <a:pt x="2801679" y="1924493"/>
                </a:lnTo>
                <a:lnTo>
                  <a:pt x="2753833" y="1924493"/>
                </a:lnTo>
                <a:lnTo>
                  <a:pt x="2753833" y="1871330"/>
                </a:lnTo>
                <a:lnTo>
                  <a:pt x="2727251" y="1871330"/>
                </a:lnTo>
                <a:lnTo>
                  <a:pt x="2727251" y="1802218"/>
                </a:lnTo>
                <a:lnTo>
                  <a:pt x="2488019" y="1802218"/>
                </a:lnTo>
                <a:lnTo>
                  <a:pt x="2488019" y="1743739"/>
                </a:lnTo>
                <a:lnTo>
                  <a:pt x="2397642" y="1743739"/>
                </a:lnTo>
                <a:lnTo>
                  <a:pt x="2397642" y="1674628"/>
                </a:lnTo>
                <a:lnTo>
                  <a:pt x="2397642" y="1674628"/>
                </a:lnTo>
                <a:lnTo>
                  <a:pt x="2355112" y="1674628"/>
                </a:lnTo>
                <a:lnTo>
                  <a:pt x="2355112" y="1626781"/>
                </a:lnTo>
                <a:lnTo>
                  <a:pt x="2280684" y="1626781"/>
                </a:lnTo>
                <a:lnTo>
                  <a:pt x="2280684" y="1562986"/>
                </a:lnTo>
                <a:lnTo>
                  <a:pt x="1993605" y="1562986"/>
                </a:lnTo>
                <a:lnTo>
                  <a:pt x="1993605" y="1509823"/>
                </a:lnTo>
                <a:lnTo>
                  <a:pt x="1924493" y="1509823"/>
                </a:lnTo>
                <a:lnTo>
                  <a:pt x="1924493" y="1446028"/>
                </a:lnTo>
                <a:lnTo>
                  <a:pt x="1775637" y="1446028"/>
                </a:lnTo>
                <a:lnTo>
                  <a:pt x="1775637" y="1334386"/>
                </a:lnTo>
                <a:lnTo>
                  <a:pt x="1695893" y="1334386"/>
                </a:lnTo>
                <a:lnTo>
                  <a:pt x="1695893" y="1286539"/>
                </a:lnTo>
                <a:lnTo>
                  <a:pt x="1663995" y="1286539"/>
                </a:lnTo>
                <a:lnTo>
                  <a:pt x="1663995" y="1217428"/>
                </a:lnTo>
                <a:lnTo>
                  <a:pt x="1504507" y="1217428"/>
                </a:lnTo>
                <a:lnTo>
                  <a:pt x="1504507" y="1169581"/>
                </a:lnTo>
                <a:lnTo>
                  <a:pt x="1360968" y="1169581"/>
                </a:lnTo>
                <a:lnTo>
                  <a:pt x="1360968" y="1111102"/>
                </a:lnTo>
                <a:lnTo>
                  <a:pt x="1360968" y="1111102"/>
                </a:lnTo>
                <a:lnTo>
                  <a:pt x="1339702" y="1111102"/>
                </a:lnTo>
                <a:lnTo>
                  <a:pt x="1339702" y="999460"/>
                </a:lnTo>
                <a:lnTo>
                  <a:pt x="1275907" y="999460"/>
                </a:lnTo>
                <a:lnTo>
                  <a:pt x="1275907" y="946297"/>
                </a:lnTo>
                <a:lnTo>
                  <a:pt x="1270590" y="951614"/>
                </a:lnTo>
                <a:lnTo>
                  <a:pt x="1270590" y="893134"/>
                </a:lnTo>
                <a:lnTo>
                  <a:pt x="1190847" y="893134"/>
                </a:lnTo>
                <a:lnTo>
                  <a:pt x="1190847" y="824023"/>
                </a:lnTo>
                <a:lnTo>
                  <a:pt x="1084521" y="824023"/>
                </a:lnTo>
                <a:lnTo>
                  <a:pt x="1084521" y="776176"/>
                </a:lnTo>
                <a:lnTo>
                  <a:pt x="983512" y="776176"/>
                </a:lnTo>
                <a:lnTo>
                  <a:pt x="983512" y="723014"/>
                </a:lnTo>
                <a:lnTo>
                  <a:pt x="946298" y="723014"/>
                </a:lnTo>
                <a:lnTo>
                  <a:pt x="946298" y="659218"/>
                </a:lnTo>
                <a:lnTo>
                  <a:pt x="871870" y="659218"/>
                </a:lnTo>
                <a:lnTo>
                  <a:pt x="871870" y="606055"/>
                </a:lnTo>
                <a:lnTo>
                  <a:pt x="834656" y="606055"/>
                </a:lnTo>
                <a:lnTo>
                  <a:pt x="834656" y="531628"/>
                </a:lnTo>
                <a:lnTo>
                  <a:pt x="749595" y="531628"/>
                </a:lnTo>
                <a:lnTo>
                  <a:pt x="749595" y="441251"/>
                </a:lnTo>
                <a:lnTo>
                  <a:pt x="728330" y="441251"/>
                </a:lnTo>
                <a:lnTo>
                  <a:pt x="728330" y="340241"/>
                </a:lnTo>
                <a:lnTo>
                  <a:pt x="648586" y="340241"/>
                </a:lnTo>
                <a:lnTo>
                  <a:pt x="648586" y="233916"/>
                </a:lnTo>
                <a:lnTo>
                  <a:pt x="595423" y="233916"/>
                </a:lnTo>
                <a:lnTo>
                  <a:pt x="595423" y="164804"/>
                </a:lnTo>
                <a:lnTo>
                  <a:pt x="388088" y="164804"/>
                </a:lnTo>
                <a:lnTo>
                  <a:pt x="388088" y="111641"/>
                </a:lnTo>
                <a:lnTo>
                  <a:pt x="361507" y="111641"/>
                </a:lnTo>
                <a:lnTo>
                  <a:pt x="361507" y="58479"/>
                </a:lnTo>
                <a:lnTo>
                  <a:pt x="313661" y="58479"/>
                </a:lnTo>
                <a:lnTo>
                  <a:pt x="313661" y="0"/>
                </a:lnTo>
                <a:lnTo>
                  <a:pt x="0" y="0"/>
                </a:lnTo>
              </a:path>
            </a:pathLst>
          </a:custGeom>
          <a:noFill/>
          <a:ln w="28575">
            <a:solidFill>
              <a:schemeClr val="accent4"/>
            </a:solidFill>
            <a:miter lim="800000"/>
            <a:headEnd/>
            <a:tailEnd/>
          </a:ln>
        </p:spPr>
        <p:txBody>
          <a:bodyPr rtlCol="0" anchor="ctr"/>
          <a:lstStyle/>
          <a:p>
            <a:pPr algn="ctr"/>
            <a:endParaRPr lang="en-US"/>
          </a:p>
        </p:txBody>
      </p:sp>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Relacorilant + Nab-Pac in Recurrent PROC:</a:t>
            </a:r>
            <a:br>
              <a:rPr lang="en-US" dirty="0"/>
            </a:br>
            <a:r>
              <a:rPr lang="en-US" dirty="0"/>
              <a:t>OS in All Patients</a:t>
            </a:r>
            <a:endParaRPr lang="en-US" altLang="en-US" dirty="0"/>
          </a:p>
        </p:txBody>
      </p:sp>
      <p:sp>
        <p:nvSpPr>
          <p:cNvPr id="4" name="Content Placeholder 3">
            <a:extLst>
              <a:ext uri="{FF2B5EF4-FFF2-40B4-BE49-F238E27FC236}">
                <a16:creationId xmlns:a16="http://schemas.microsoft.com/office/drawing/2014/main" id="{7A81DBBD-8D36-9630-8BE3-D56769DD774D}"/>
              </a:ext>
            </a:extLst>
          </p:cNvPr>
          <p:cNvSpPr>
            <a:spLocks noGrp="1"/>
          </p:cNvSpPr>
          <p:nvPr>
            <p:ph sz="half" idx="2"/>
          </p:nvPr>
        </p:nvSpPr>
        <p:spPr>
          <a:xfrm>
            <a:off x="8871910" y="3879748"/>
            <a:ext cx="2610294" cy="2310444"/>
          </a:xfrm>
        </p:spPr>
        <p:txBody>
          <a:bodyPr/>
          <a:lstStyle/>
          <a:p>
            <a:r>
              <a:rPr lang="en-US" sz="1800" dirty="0"/>
              <a:t>Numerically improved OS observed with intermittent relacorilant + nab-pac vs nab-pac alone</a:t>
            </a:r>
          </a:p>
          <a:p>
            <a:r>
              <a:rPr lang="en-US" sz="1800" dirty="0"/>
              <a:t>OS benefit more pronounced in subpopulation with prior bevacizumab</a:t>
            </a:r>
          </a:p>
        </p:txBody>
      </p:sp>
      <p:graphicFrame>
        <p:nvGraphicFramePr>
          <p:cNvPr id="11" name="Group 32">
            <a:extLst>
              <a:ext uri="{FF2B5EF4-FFF2-40B4-BE49-F238E27FC236}">
                <a16:creationId xmlns:a16="http://schemas.microsoft.com/office/drawing/2014/main" id="{588B3A02-D92F-46AD-7CB9-D00EAC3E0ED1}"/>
              </a:ext>
            </a:extLst>
          </p:cNvPr>
          <p:cNvGraphicFramePr>
            <a:graphicFrameLocks noGrp="1"/>
          </p:cNvGraphicFramePr>
          <p:nvPr>
            <p:extLst>
              <p:ext uri="{D42A27DB-BD31-4B8C-83A1-F6EECF244321}">
                <p14:modId xmlns:p14="http://schemas.microsoft.com/office/powerpoint/2010/main" val="1170344787"/>
              </p:ext>
            </p:extLst>
          </p:nvPr>
        </p:nvGraphicFramePr>
        <p:xfrm>
          <a:off x="5538164" y="1486538"/>
          <a:ext cx="6196636" cy="2072704"/>
        </p:xfrm>
        <a:graphic>
          <a:graphicData uri="http://schemas.openxmlformats.org/drawingml/2006/table">
            <a:tbl>
              <a:tblPr/>
              <a:tblGrid>
                <a:gridCol w="1820168">
                  <a:extLst>
                    <a:ext uri="{9D8B030D-6E8A-4147-A177-3AD203B41FA5}">
                      <a16:colId xmlns:a16="http://schemas.microsoft.com/office/drawing/2014/main" val="20000"/>
                    </a:ext>
                  </a:extLst>
                </a:gridCol>
                <a:gridCol w="1492370">
                  <a:extLst>
                    <a:ext uri="{9D8B030D-6E8A-4147-A177-3AD203B41FA5}">
                      <a16:colId xmlns:a16="http://schemas.microsoft.com/office/drawing/2014/main" val="20001"/>
                    </a:ext>
                  </a:extLst>
                </a:gridCol>
                <a:gridCol w="1449238">
                  <a:extLst>
                    <a:ext uri="{9D8B030D-6E8A-4147-A177-3AD203B41FA5}">
                      <a16:colId xmlns:a16="http://schemas.microsoft.com/office/drawing/2014/main" val="20002"/>
                    </a:ext>
                  </a:extLst>
                </a:gridCol>
                <a:gridCol w="1434860">
                  <a:extLst>
                    <a:ext uri="{9D8B030D-6E8A-4147-A177-3AD203B41FA5}">
                      <a16:colId xmlns:a16="http://schemas.microsoft.com/office/drawing/2014/main" val="4021632281"/>
                    </a:ext>
                  </a:extLst>
                </a:gridCol>
              </a:tblGrid>
              <a:tr h="370810">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OS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Intermittent</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Relacorilant + </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Nab-Pac</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60)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Continuous Relacorilant + Nab-Pac</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58)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Nab-Pac</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60)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4"/>
                    </a:solidFill>
                  </a:tcPr>
                </a:tc>
                <a:extLst>
                  <a:ext uri="{0D108BD9-81ED-4DB2-BD59-A6C34878D82A}">
                    <a16:rowId xmlns:a16="http://schemas.microsoft.com/office/drawing/2014/main" val="10000"/>
                  </a:ext>
                </a:extLst>
              </a:tr>
              <a:tr h="119620">
                <a:tc>
                  <a:txBody>
                    <a:bodyPr/>
                    <a:lstStyle/>
                    <a:p>
                      <a:pPr marL="0" marR="0" lvl="0" indent="0" algn="l" defTabSz="914400" rtl="0" eaLnBrk="1" fontAlgn="base" latinLnBrk="0" hangingPunct="1">
                        <a:lnSpc>
                          <a:spcPct val="100000"/>
                        </a:lnSpc>
                        <a:spcBef>
                          <a:spcPct val="0"/>
                        </a:spcBef>
                        <a:spcAft>
                          <a:spcPct val="25000"/>
                        </a:spcAft>
                        <a:buClrTx/>
                        <a:buSzTx/>
                        <a:buFontTx/>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Events,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37 (61.7)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42 (72.4)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49 (81.7)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231150810"/>
                  </a:ext>
                </a:extLst>
              </a:tr>
              <a:tr h="119620">
                <a:tc>
                  <a:txBody>
                    <a:bodyPr/>
                    <a:lstStyle/>
                    <a:p>
                      <a:pPr marL="0" marR="0" lvl="0" indent="0" algn="l" defTabSz="914400" rtl="0" eaLnBrk="1" fontAlgn="base" latinLnBrk="0" hangingPunct="1">
                        <a:lnSpc>
                          <a:spcPct val="100000"/>
                        </a:lnSpc>
                        <a:spcBef>
                          <a:spcPct val="0"/>
                        </a:spcBef>
                        <a:spcAft>
                          <a:spcPct val="25000"/>
                        </a:spcAft>
                        <a:buClrTx/>
                        <a:buSzTx/>
                        <a:buFontTx/>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Median, mo (95% CI)</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13.9 (11.1-18.4)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11.3 (7.5-16.4)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12.2 (7.7-15.3)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0001"/>
                  </a:ext>
                </a:extLst>
              </a:tr>
              <a:tr h="203350">
                <a:tc>
                  <a:txBody>
                    <a:bodyPr/>
                    <a:lstStyle/>
                    <a:p>
                      <a:pPr marL="0" marR="0" lvl="0" indent="0" algn="l" defTabSz="914400" rtl="0" eaLnBrk="1" fontAlgn="base" latinLnBrk="0" hangingPunct="1">
                        <a:lnSpc>
                          <a:spcPct val="100000"/>
                        </a:lnSpc>
                        <a:spcBef>
                          <a:spcPct val="0"/>
                        </a:spcBef>
                        <a:spcAft>
                          <a:spcPct val="25000"/>
                        </a:spcAft>
                        <a:buClrTx/>
                        <a:buSzTx/>
                        <a:buFontTx/>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HR vs nab-</a:t>
                      </a:r>
                      <a:r>
                        <a:rPr kumimoji="0" lang="en-US" sz="1400" b="0" i="0" u="none" strike="noStrike" kern="1200" cap="none" normalizeH="0" baseline="0" dirty="0" err="1">
                          <a:ln>
                            <a:noFill/>
                          </a:ln>
                          <a:solidFill>
                            <a:schemeClr val="bg2">
                              <a:lumMod val="10000"/>
                            </a:schemeClr>
                          </a:solidFill>
                          <a:effectLst/>
                          <a:latin typeface="Calibri" panose="020F0502020204030204" pitchFamily="34" charset="0"/>
                          <a:ea typeface="+mn-ea"/>
                          <a:cs typeface="+mn-cs"/>
                        </a:rPr>
                        <a:t>pac</a:t>
                      </a: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t>
                      </a:r>
                      <a:b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b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(95% CI)</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0.67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(0.43-1.03)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0.85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(0.56-1.29)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NA</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204602924"/>
                  </a:ext>
                </a:extLst>
              </a:tr>
            </a:tbl>
          </a:graphicData>
        </a:graphic>
      </p:graphicFrame>
      <p:sp>
        <p:nvSpPr>
          <p:cNvPr id="14" name="Text Box 30">
            <a:extLst>
              <a:ext uri="{FF2B5EF4-FFF2-40B4-BE49-F238E27FC236}">
                <a16:creationId xmlns:a16="http://schemas.microsoft.com/office/drawing/2014/main" id="{1E5E4251-3E8B-959E-11CF-B20367EAD263}"/>
              </a:ext>
            </a:extLst>
          </p:cNvPr>
          <p:cNvSpPr txBox="1">
            <a:spLocks noChangeArrowheads="1"/>
          </p:cNvSpPr>
          <p:nvPr/>
        </p:nvSpPr>
        <p:spPr bwMode="auto">
          <a:xfrm>
            <a:off x="630659" y="6158543"/>
            <a:ext cx="11069637" cy="30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400" b="0" dirty="0">
                <a:solidFill>
                  <a:schemeClr val="bg1"/>
                </a:solidFill>
                <a:latin typeface="Calibri" panose="020F0502020204030204" pitchFamily="34" charset="0"/>
              </a:rPr>
              <a:t>Median follow-up: 22.5 mo. Data cutoff: March 7, 2022.</a:t>
            </a:r>
            <a:endParaRPr lang="en-US" altLang="en-US" sz="1400" dirty="0">
              <a:solidFill>
                <a:schemeClr val="bg1"/>
              </a:solidFill>
              <a:latin typeface="Calibri" panose="020F0502020204030204" pitchFamily="34" charset="0"/>
            </a:endParaRPr>
          </a:p>
        </p:txBody>
      </p:sp>
      <p:sp>
        <p:nvSpPr>
          <p:cNvPr id="13" name="TextBox 12">
            <a:extLst>
              <a:ext uri="{FF2B5EF4-FFF2-40B4-BE49-F238E27FC236}">
                <a16:creationId xmlns:a16="http://schemas.microsoft.com/office/drawing/2014/main" id="{5328E06E-35EE-0877-EE65-2F3B2E620B40}"/>
              </a:ext>
            </a:extLst>
          </p:cNvPr>
          <p:cNvSpPr txBox="1"/>
          <p:nvPr/>
        </p:nvSpPr>
        <p:spPr bwMode="auto">
          <a:xfrm>
            <a:off x="5533160" y="3525930"/>
            <a:ext cx="620163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spcAft>
                <a:spcPct val="0"/>
              </a:spcAft>
            </a:pPr>
            <a:r>
              <a:rPr kumimoji="0" lang="en-US" sz="1400" b="0" i="1" u="none" strike="noStrike" cap="none" normalizeH="0" baseline="0" dirty="0">
                <a:ln>
                  <a:noFill/>
                </a:ln>
                <a:solidFill>
                  <a:schemeClr val="bg2">
                    <a:lumMod val="10000"/>
                  </a:schemeClr>
                </a:solidFill>
                <a:effectLst/>
                <a:latin typeface="Calibri" panose="020F0502020204030204" pitchFamily="34" charset="0"/>
              </a:rPr>
              <a:t>*P </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.066 for intermittent relacorilant arm vs nab-paclitaxel alone arm.</a:t>
            </a:r>
          </a:p>
        </p:txBody>
      </p:sp>
      <p:sp>
        <p:nvSpPr>
          <p:cNvPr id="16" name="Text Box 15">
            <a:extLst>
              <a:ext uri="{FF2B5EF4-FFF2-40B4-BE49-F238E27FC236}">
                <a16:creationId xmlns:a16="http://schemas.microsoft.com/office/drawing/2014/main" id="{FC96309E-13B0-71BE-5772-7FAC5D4FEC16}"/>
              </a:ext>
            </a:extLst>
          </p:cNvPr>
          <p:cNvSpPr txBox="1">
            <a:spLocks noChangeArrowheads="1"/>
          </p:cNvSpPr>
          <p:nvPr/>
        </p:nvSpPr>
        <p:spPr bwMode="auto">
          <a:xfrm>
            <a:off x="447255" y="6386584"/>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Colombo. ASCO 2022. Abstr LBA5503. Reproduced with permission.</a:t>
            </a:r>
            <a:endParaRPr lang="en-US" altLang="en-US" sz="1200" b="0" dirty="0">
              <a:solidFill>
                <a:schemeClr val="bg2"/>
              </a:solidFill>
              <a:latin typeface="Calibri" panose="020F0502020204030204" pitchFamily="34" charset="0"/>
            </a:endParaRPr>
          </a:p>
        </p:txBody>
      </p:sp>
      <p:sp>
        <p:nvSpPr>
          <p:cNvPr id="17" name="TextBox 16">
            <a:extLst>
              <a:ext uri="{FF2B5EF4-FFF2-40B4-BE49-F238E27FC236}">
                <a16:creationId xmlns:a16="http://schemas.microsoft.com/office/drawing/2014/main" id="{7DED3C0E-D809-9F96-37C8-AD982E3FB571}"/>
              </a:ext>
            </a:extLst>
          </p:cNvPr>
          <p:cNvSpPr txBox="1"/>
          <p:nvPr/>
        </p:nvSpPr>
        <p:spPr bwMode="auto">
          <a:xfrm rot="16200000">
            <a:off x="-919454" y="3276091"/>
            <a:ext cx="3453693" cy="369332"/>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OS (%)</a:t>
            </a:r>
          </a:p>
        </p:txBody>
      </p:sp>
      <p:sp>
        <p:nvSpPr>
          <p:cNvPr id="18" name="TextBox 17">
            <a:extLst>
              <a:ext uri="{FF2B5EF4-FFF2-40B4-BE49-F238E27FC236}">
                <a16:creationId xmlns:a16="http://schemas.microsoft.com/office/drawing/2014/main" id="{B4278145-8B6C-637D-917C-D1F85DB2787B}"/>
              </a:ext>
            </a:extLst>
          </p:cNvPr>
          <p:cNvSpPr txBox="1"/>
          <p:nvPr/>
        </p:nvSpPr>
        <p:spPr bwMode="auto">
          <a:xfrm>
            <a:off x="1587260" y="5289814"/>
            <a:ext cx="6590569" cy="369332"/>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Mo</a:t>
            </a:r>
          </a:p>
        </p:txBody>
      </p:sp>
      <p:cxnSp>
        <p:nvCxnSpPr>
          <p:cNvPr id="19" name="Straight Connector 18">
            <a:extLst>
              <a:ext uri="{FF2B5EF4-FFF2-40B4-BE49-F238E27FC236}">
                <a16:creationId xmlns:a16="http://schemas.microsoft.com/office/drawing/2014/main" id="{0057DA45-C149-B9CA-7201-91E33706DA85}"/>
              </a:ext>
            </a:extLst>
          </p:cNvPr>
          <p:cNvCxnSpPr>
            <a:cxnSpLocks/>
            <a:endCxn id="36" idx="0"/>
          </p:cNvCxnSpPr>
          <p:nvPr/>
        </p:nvCxnSpPr>
        <p:spPr bwMode="auto">
          <a:xfrm flipV="1">
            <a:off x="1578634" y="5032073"/>
            <a:ext cx="6887465" cy="1"/>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947357E5-3001-E9F7-975E-DA5CEBFE6B22}"/>
              </a:ext>
            </a:extLst>
          </p:cNvPr>
          <p:cNvCxnSpPr>
            <a:cxnSpLocks/>
          </p:cNvCxnSpPr>
          <p:nvPr/>
        </p:nvCxnSpPr>
        <p:spPr bwMode="auto">
          <a:xfrm flipV="1">
            <a:off x="1587260" y="1733909"/>
            <a:ext cx="0" cy="3298165"/>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0A0175BB-7EF2-2DC7-E23D-4101104A4DCC}"/>
              </a:ext>
            </a:extLst>
          </p:cNvPr>
          <p:cNvCxnSpPr>
            <a:cxnSpLocks/>
          </p:cNvCxnSpPr>
          <p:nvPr/>
        </p:nvCxnSpPr>
        <p:spPr bwMode="auto">
          <a:xfrm flipH="1">
            <a:off x="1518249" y="174253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1A4DCF30-DA3A-12DE-E033-519067D6BC42}"/>
              </a:ext>
            </a:extLst>
          </p:cNvPr>
          <p:cNvCxnSpPr>
            <a:cxnSpLocks/>
          </p:cNvCxnSpPr>
          <p:nvPr/>
        </p:nvCxnSpPr>
        <p:spPr bwMode="auto">
          <a:xfrm flipH="1">
            <a:off x="1518249" y="240044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B6E21D85-B8F6-6106-019A-C5BC669678BB}"/>
              </a:ext>
            </a:extLst>
          </p:cNvPr>
          <p:cNvCxnSpPr>
            <a:cxnSpLocks/>
          </p:cNvCxnSpPr>
          <p:nvPr/>
        </p:nvCxnSpPr>
        <p:spPr bwMode="auto">
          <a:xfrm flipH="1">
            <a:off x="1518249" y="305835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512487FA-96E9-7CA9-1E9A-AFB4073B1291}"/>
              </a:ext>
            </a:extLst>
          </p:cNvPr>
          <p:cNvCxnSpPr>
            <a:cxnSpLocks/>
          </p:cNvCxnSpPr>
          <p:nvPr/>
        </p:nvCxnSpPr>
        <p:spPr bwMode="auto">
          <a:xfrm flipH="1">
            <a:off x="1518249" y="371625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B6A26866-3F37-36E9-3C2C-2D0EB8CB1D48}"/>
              </a:ext>
            </a:extLst>
          </p:cNvPr>
          <p:cNvCxnSpPr>
            <a:cxnSpLocks/>
          </p:cNvCxnSpPr>
          <p:nvPr/>
        </p:nvCxnSpPr>
        <p:spPr bwMode="auto">
          <a:xfrm flipH="1">
            <a:off x="1518249" y="437416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7C9ED843-C93C-1C7A-A563-E055639C99C6}"/>
              </a:ext>
            </a:extLst>
          </p:cNvPr>
          <p:cNvCxnSpPr>
            <a:cxnSpLocks/>
          </p:cNvCxnSpPr>
          <p:nvPr/>
        </p:nvCxnSpPr>
        <p:spPr bwMode="auto">
          <a:xfrm flipH="1">
            <a:off x="1518249" y="503207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7560B0E3-AD35-A741-02C8-DD4EE9752FE3}"/>
              </a:ext>
            </a:extLst>
          </p:cNvPr>
          <p:cNvCxnSpPr>
            <a:cxnSpLocks/>
          </p:cNvCxnSpPr>
          <p:nvPr/>
        </p:nvCxnSpPr>
        <p:spPr bwMode="auto">
          <a:xfrm>
            <a:off x="1587260" y="503207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0119467C-B8C3-F1C5-F79A-3738BDDA6049}"/>
              </a:ext>
            </a:extLst>
          </p:cNvPr>
          <p:cNvCxnSpPr>
            <a:cxnSpLocks/>
          </p:cNvCxnSpPr>
          <p:nvPr/>
        </p:nvCxnSpPr>
        <p:spPr bwMode="auto">
          <a:xfrm>
            <a:off x="2211303" y="503207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2000F53D-4A01-30EA-B1C5-C5142DAE1806}"/>
              </a:ext>
            </a:extLst>
          </p:cNvPr>
          <p:cNvCxnSpPr>
            <a:cxnSpLocks/>
          </p:cNvCxnSpPr>
          <p:nvPr/>
        </p:nvCxnSpPr>
        <p:spPr bwMode="auto">
          <a:xfrm>
            <a:off x="2835346" y="503207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C7854441-B7B2-DE2B-25FF-336136778221}"/>
              </a:ext>
            </a:extLst>
          </p:cNvPr>
          <p:cNvCxnSpPr>
            <a:cxnSpLocks/>
          </p:cNvCxnSpPr>
          <p:nvPr/>
        </p:nvCxnSpPr>
        <p:spPr bwMode="auto">
          <a:xfrm>
            <a:off x="3459389" y="503207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5293B247-FA25-9DAD-43D7-77622E52D63F}"/>
              </a:ext>
            </a:extLst>
          </p:cNvPr>
          <p:cNvCxnSpPr>
            <a:cxnSpLocks/>
          </p:cNvCxnSpPr>
          <p:nvPr/>
        </p:nvCxnSpPr>
        <p:spPr bwMode="auto">
          <a:xfrm>
            <a:off x="4083432" y="503207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2AD8F4F5-357D-C08F-7A4C-E91FC08D4697}"/>
              </a:ext>
            </a:extLst>
          </p:cNvPr>
          <p:cNvCxnSpPr>
            <a:cxnSpLocks/>
          </p:cNvCxnSpPr>
          <p:nvPr/>
        </p:nvCxnSpPr>
        <p:spPr bwMode="auto">
          <a:xfrm>
            <a:off x="4707475" y="503207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62921DAE-5A38-E8BC-A906-E1FEABA3D06D}"/>
              </a:ext>
            </a:extLst>
          </p:cNvPr>
          <p:cNvCxnSpPr>
            <a:cxnSpLocks/>
          </p:cNvCxnSpPr>
          <p:nvPr/>
        </p:nvCxnSpPr>
        <p:spPr bwMode="auto">
          <a:xfrm>
            <a:off x="5331518" y="503207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30D861D1-7760-DC91-E1DE-B26EEB8D88CE}"/>
              </a:ext>
            </a:extLst>
          </p:cNvPr>
          <p:cNvCxnSpPr>
            <a:cxnSpLocks/>
          </p:cNvCxnSpPr>
          <p:nvPr/>
        </p:nvCxnSpPr>
        <p:spPr bwMode="auto">
          <a:xfrm>
            <a:off x="5955561" y="503207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6EDD81DE-F6A8-C7D2-0785-AF68A9F09954}"/>
              </a:ext>
            </a:extLst>
          </p:cNvPr>
          <p:cNvCxnSpPr>
            <a:cxnSpLocks/>
          </p:cNvCxnSpPr>
          <p:nvPr/>
        </p:nvCxnSpPr>
        <p:spPr bwMode="auto">
          <a:xfrm>
            <a:off x="8451734" y="5032074"/>
            <a:ext cx="0" cy="64008"/>
          </a:xfrm>
          <a:prstGeom prst="line">
            <a:avLst/>
          </a:prstGeom>
          <a:noFill/>
          <a:ln w="28575" cap="flat" cmpd="sng" algn="ctr">
            <a:solidFill>
              <a:schemeClr val="bg1"/>
            </a:solidFill>
            <a:prstDash val="solid"/>
            <a:round/>
            <a:headEnd type="none" w="med" len="med"/>
            <a:tailEnd type="none" w="med" len="med"/>
          </a:ln>
          <a:effectLst/>
        </p:spPr>
      </p:cxnSp>
      <p:sp>
        <p:nvSpPr>
          <p:cNvPr id="36" name="TextBox 35">
            <a:extLst>
              <a:ext uri="{FF2B5EF4-FFF2-40B4-BE49-F238E27FC236}">
                <a16:creationId xmlns:a16="http://schemas.microsoft.com/office/drawing/2014/main" id="{E11B05EB-C5EE-7B53-715B-04BA1B89E5FE}"/>
              </a:ext>
            </a:extLst>
          </p:cNvPr>
          <p:cNvSpPr txBox="1"/>
          <p:nvPr/>
        </p:nvSpPr>
        <p:spPr bwMode="auto">
          <a:xfrm>
            <a:off x="8228873" y="5032073"/>
            <a:ext cx="474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33</a:t>
            </a:r>
            <a:endParaRPr lang="en-US" b="0" dirty="0">
              <a:solidFill>
                <a:schemeClr val="bg1"/>
              </a:solidFill>
              <a:latin typeface="Calibri" panose="020F0502020204030204" pitchFamily="34" charset="0"/>
            </a:endParaRPr>
          </a:p>
        </p:txBody>
      </p:sp>
      <p:sp>
        <p:nvSpPr>
          <p:cNvPr id="37" name="TextBox 36">
            <a:extLst>
              <a:ext uri="{FF2B5EF4-FFF2-40B4-BE49-F238E27FC236}">
                <a16:creationId xmlns:a16="http://schemas.microsoft.com/office/drawing/2014/main" id="{6F7D160F-0917-375F-D8FE-E25A3B1BAB7E}"/>
              </a:ext>
            </a:extLst>
          </p:cNvPr>
          <p:cNvSpPr txBox="1"/>
          <p:nvPr/>
        </p:nvSpPr>
        <p:spPr bwMode="auto">
          <a:xfrm>
            <a:off x="1356646" y="5032073"/>
            <a:ext cx="474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38" name="TextBox 37">
            <a:extLst>
              <a:ext uri="{FF2B5EF4-FFF2-40B4-BE49-F238E27FC236}">
                <a16:creationId xmlns:a16="http://schemas.microsoft.com/office/drawing/2014/main" id="{6CB7D60E-E526-7DAB-AA5C-ED9A2CC25D7F}"/>
              </a:ext>
            </a:extLst>
          </p:cNvPr>
          <p:cNvSpPr txBox="1"/>
          <p:nvPr/>
        </p:nvSpPr>
        <p:spPr bwMode="auto">
          <a:xfrm>
            <a:off x="1981394" y="5032073"/>
            <a:ext cx="474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a:t>
            </a:r>
          </a:p>
        </p:txBody>
      </p:sp>
      <p:sp>
        <p:nvSpPr>
          <p:cNvPr id="39" name="TextBox 38">
            <a:extLst>
              <a:ext uri="{FF2B5EF4-FFF2-40B4-BE49-F238E27FC236}">
                <a16:creationId xmlns:a16="http://schemas.microsoft.com/office/drawing/2014/main" id="{E40C9434-A35F-C0EC-D629-AA8B28B06902}"/>
              </a:ext>
            </a:extLst>
          </p:cNvPr>
          <p:cNvSpPr txBox="1"/>
          <p:nvPr/>
        </p:nvSpPr>
        <p:spPr bwMode="auto">
          <a:xfrm>
            <a:off x="2606142" y="5032073"/>
            <a:ext cx="474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a:t>
            </a:r>
          </a:p>
        </p:txBody>
      </p:sp>
      <p:sp>
        <p:nvSpPr>
          <p:cNvPr id="40" name="TextBox 39">
            <a:extLst>
              <a:ext uri="{FF2B5EF4-FFF2-40B4-BE49-F238E27FC236}">
                <a16:creationId xmlns:a16="http://schemas.microsoft.com/office/drawing/2014/main" id="{97E267CD-5988-AEE8-D2D1-EA0D3E8CE678}"/>
              </a:ext>
            </a:extLst>
          </p:cNvPr>
          <p:cNvSpPr txBox="1"/>
          <p:nvPr/>
        </p:nvSpPr>
        <p:spPr bwMode="auto">
          <a:xfrm>
            <a:off x="3230890" y="5032073"/>
            <a:ext cx="474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9</a:t>
            </a:r>
          </a:p>
        </p:txBody>
      </p:sp>
      <p:sp>
        <p:nvSpPr>
          <p:cNvPr id="41" name="TextBox 40">
            <a:extLst>
              <a:ext uri="{FF2B5EF4-FFF2-40B4-BE49-F238E27FC236}">
                <a16:creationId xmlns:a16="http://schemas.microsoft.com/office/drawing/2014/main" id="{3205C692-106B-9A13-D13B-7818D5291CF7}"/>
              </a:ext>
            </a:extLst>
          </p:cNvPr>
          <p:cNvSpPr txBox="1"/>
          <p:nvPr/>
        </p:nvSpPr>
        <p:spPr bwMode="auto">
          <a:xfrm>
            <a:off x="3855638" y="5032073"/>
            <a:ext cx="474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12</a:t>
            </a:r>
          </a:p>
        </p:txBody>
      </p:sp>
      <p:sp>
        <p:nvSpPr>
          <p:cNvPr id="42" name="TextBox 41">
            <a:extLst>
              <a:ext uri="{FF2B5EF4-FFF2-40B4-BE49-F238E27FC236}">
                <a16:creationId xmlns:a16="http://schemas.microsoft.com/office/drawing/2014/main" id="{3E7DC877-AA7C-362E-8D50-D6E7DA2A4851}"/>
              </a:ext>
            </a:extLst>
          </p:cNvPr>
          <p:cNvSpPr txBox="1"/>
          <p:nvPr/>
        </p:nvSpPr>
        <p:spPr bwMode="auto">
          <a:xfrm>
            <a:off x="4480386" y="5032073"/>
            <a:ext cx="474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15</a:t>
            </a:r>
          </a:p>
        </p:txBody>
      </p:sp>
      <p:sp>
        <p:nvSpPr>
          <p:cNvPr id="43" name="TextBox 42">
            <a:extLst>
              <a:ext uri="{FF2B5EF4-FFF2-40B4-BE49-F238E27FC236}">
                <a16:creationId xmlns:a16="http://schemas.microsoft.com/office/drawing/2014/main" id="{3138B9DD-534E-8CFF-B3C5-CD4BFCB0E943}"/>
              </a:ext>
            </a:extLst>
          </p:cNvPr>
          <p:cNvSpPr txBox="1"/>
          <p:nvPr/>
        </p:nvSpPr>
        <p:spPr bwMode="auto">
          <a:xfrm>
            <a:off x="5105134" y="5032073"/>
            <a:ext cx="474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18</a:t>
            </a:r>
          </a:p>
        </p:txBody>
      </p:sp>
      <p:sp>
        <p:nvSpPr>
          <p:cNvPr id="44" name="TextBox 43">
            <a:extLst>
              <a:ext uri="{FF2B5EF4-FFF2-40B4-BE49-F238E27FC236}">
                <a16:creationId xmlns:a16="http://schemas.microsoft.com/office/drawing/2014/main" id="{1A528CC3-7FD0-2EDD-49A7-63413161B683}"/>
              </a:ext>
            </a:extLst>
          </p:cNvPr>
          <p:cNvSpPr txBox="1"/>
          <p:nvPr/>
        </p:nvSpPr>
        <p:spPr bwMode="auto">
          <a:xfrm>
            <a:off x="5729882" y="5032073"/>
            <a:ext cx="474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21</a:t>
            </a:r>
          </a:p>
        </p:txBody>
      </p:sp>
      <p:sp>
        <p:nvSpPr>
          <p:cNvPr id="45" name="TextBox 44">
            <a:extLst>
              <a:ext uri="{FF2B5EF4-FFF2-40B4-BE49-F238E27FC236}">
                <a16:creationId xmlns:a16="http://schemas.microsoft.com/office/drawing/2014/main" id="{0E579E33-2409-8388-11BB-864076C5EEE1}"/>
              </a:ext>
            </a:extLst>
          </p:cNvPr>
          <p:cNvSpPr txBox="1"/>
          <p:nvPr/>
        </p:nvSpPr>
        <p:spPr bwMode="auto">
          <a:xfrm>
            <a:off x="925868" y="1557869"/>
            <a:ext cx="64298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46" name="TextBox 45">
            <a:extLst>
              <a:ext uri="{FF2B5EF4-FFF2-40B4-BE49-F238E27FC236}">
                <a16:creationId xmlns:a16="http://schemas.microsoft.com/office/drawing/2014/main" id="{4D46C32E-562B-2011-5868-20D246B0E3B3}"/>
              </a:ext>
            </a:extLst>
          </p:cNvPr>
          <p:cNvSpPr txBox="1"/>
          <p:nvPr/>
        </p:nvSpPr>
        <p:spPr bwMode="auto">
          <a:xfrm>
            <a:off x="925868" y="2213287"/>
            <a:ext cx="64298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47" name="TextBox 46">
            <a:extLst>
              <a:ext uri="{FF2B5EF4-FFF2-40B4-BE49-F238E27FC236}">
                <a16:creationId xmlns:a16="http://schemas.microsoft.com/office/drawing/2014/main" id="{B72318C2-CF39-E7CC-7EA4-3556557B1D53}"/>
              </a:ext>
            </a:extLst>
          </p:cNvPr>
          <p:cNvSpPr txBox="1"/>
          <p:nvPr/>
        </p:nvSpPr>
        <p:spPr bwMode="auto">
          <a:xfrm>
            <a:off x="925868" y="2868705"/>
            <a:ext cx="64298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48" name="TextBox 47">
            <a:extLst>
              <a:ext uri="{FF2B5EF4-FFF2-40B4-BE49-F238E27FC236}">
                <a16:creationId xmlns:a16="http://schemas.microsoft.com/office/drawing/2014/main" id="{4B6CFA4D-B6C5-F2C4-B2AB-7C92E4BAC156}"/>
              </a:ext>
            </a:extLst>
          </p:cNvPr>
          <p:cNvSpPr txBox="1"/>
          <p:nvPr/>
        </p:nvSpPr>
        <p:spPr bwMode="auto">
          <a:xfrm>
            <a:off x="925868" y="3524123"/>
            <a:ext cx="64298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49" name="TextBox 48">
            <a:extLst>
              <a:ext uri="{FF2B5EF4-FFF2-40B4-BE49-F238E27FC236}">
                <a16:creationId xmlns:a16="http://schemas.microsoft.com/office/drawing/2014/main" id="{92696D97-B64F-5E61-2CA5-E9E23DD2A741}"/>
              </a:ext>
            </a:extLst>
          </p:cNvPr>
          <p:cNvSpPr txBox="1"/>
          <p:nvPr/>
        </p:nvSpPr>
        <p:spPr bwMode="auto">
          <a:xfrm>
            <a:off x="925868" y="4179541"/>
            <a:ext cx="64298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50" name="TextBox 49">
            <a:extLst>
              <a:ext uri="{FF2B5EF4-FFF2-40B4-BE49-F238E27FC236}">
                <a16:creationId xmlns:a16="http://schemas.microsoft.com/office/drawing/2014/main" id="{41E2BD3C-90D5-A172-7BF4-047C4EDEE4DD}"/>
              </a:ext>
            </a:extLst>
          </p:cNvPr>
          <p:cNvSpPr txBox="1"/>
          <p:nvPr/>
        </p:nvSpPr>
        <p:spPr bwMode="auto">
          <a:xfrm>
            <a:off x="925868" y="4834957"/>
            <a:ext cx="64298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51" name="TextBox 50">
            <a:extLst>
              <a:ext uri="{FF2B5EF4-FFF2-40B4-BE49-F238E27FC236}">
                <a16:creationId xmlns:a16="http://schemas.microsoft.com/office/drawing/2014/main" id="{3167F70B-5D13-FCF1-8B3D-1A77680444E4}"/>
              </a:ext>
            </a:extLst>
          </p:cNvPr>
          <p:cNvSpPr txBox="1"/>
          <p:nvPr/>
        </p:nvSpPr>
        <p:spPr bwMode="auto">
          <a:xfrm>
            <a:off x="7435486" y="3830803"/>
            <a:ext cx="1408764" cy="11172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90000"/>
              </a:lnSpc>
              <a:spcBef>
                <a:spcPct val="50000"/>
              </a:spcBef>
              <a:spcAft>
                <a:spcPct val="0"/>
              </a:spcAft>
              <a:buClrTx/>
              <a:buFontTx/>
              <a:buNone/>
            </a:pPr>
            <a:r>
              <a:rPr lang="en-US" b="1" dirty="0">
                <a:solidFill>
                  <a:schemeClr val="accent1"/>
                </a:solidFill>
                <a:latin typeface="Calibri" panose="020F0502020204030204" pitchFamily="34" charset="0"/>
              </a:rPr>
              <a:t>Intermittent</a:t>
            </a:r>
          </a:p>
          <a:p>
            <a:pPr>
              <a:lnSpc>
                <a:spcPct val="90000"/>
              </a:lnSpc>
              <a:spcBef>
                <a:spcPct val="50000"/>
              </a:spcBef>
              <a:spcAft>
                <a:spcPct val="0"/>
              </a:spcAft>
              <a:buClrTx/>
              <a:buFontTx/>
              <a:buNone/>
            </a:pPr>
            <a:r>
              <a:rPr lang="en-US" b="1" dirty="0">
                <a:solidFill>
                  <a:schemeClr val="accent3"/>
                </a:solidFill>
                <a:latin typeface="Calibri" panose="020F0502020204030204" pitchFamily="34" charset="0"/>
              </a:rPr>
              <a:t>Continuous</a:t>
            </a:r>
          </a:p>
          <a:p>
            <a:pPr>
              <a:lnSpc>
                <a:spcPct val="90000"/>
              </a:lnSpc>
              <a:spcBef>
                <a:spcPct val="50000"/>
              </a:spcBef>
              <a:spcAft>
                <a:spcPct val="0"/>
              </a:spcAft>
              <a:buClrTx/>
              <a:buFontTx/>
              <a:buNone/>
            </a:pPr>
            <a:r>
              <a:rPr lang="en-US" b="1" dirty="0">
                <a:solidFill>
                  <a:schemeClr val="accent4"/>
                </a:solidFill>
                <a:latin typeface="Calibri" panose="020F0502020204030204" pitchFamily="34" charset="0"/>
              </a:rPr>
              <a:t>Comparator</a:t>
            </a:r>
          </a:p>
        </p:txBody>
      </p:sp>
      <p:sp>
        <p:nvSpPr>
          <p:cNvPr id="52" name="TextBox 51">
            <a:extLst>
              <a:ext uri="{FF2B5EF4-FFF2-40B4-BE49-F238E27FC236}">
                <a16:creationId xmlns:a16="http://schemas.microsoft.com/office/drawing/2014/main" id="{B7C55E6F-6E22-8930-0F18-28A56A16ABE5}"/>
              </a:ext>
            </a:extLst>
          </p:cNvPr>
          <p:cNvSpPr txBox="1"/>
          <p:nvPr/>
        </p:nvSpPr>
        <p:spPr bwMode="auto">
          <a:xfrm>
            <a:off x="280402" y="5437268"/>
            <a:ext cx="291704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spcAft>
                <a:spcPct val="0"/>
              </a:spcAft>
              <a:buClrTx/>
              <a:buFontTx/>
              <a:buNone/>
            </a:pPr>
            <a:r>
              <a:rPr lang="en-US" sz="1200" b="1" dirty="0">
                <a:solidFill>
                  <a:schemeClr val="bg1"/>
                </a:solidFill>
                <a:latin typeface="Calibri" panose="020F0502020204030204" pitchFamily="34" charset="0"/>
              </a:rPr>
              <a:t>Number at risk (events/cumulative events)</a:t>
            </a:r>
            <a:br>
              <a:rPr lang="en-US" sz="1200" b="1" dirty="0">
                <a:solidFill>
                  <a:schemeClr val="accent1"/>
                </a:solidFill>
                <a:latin typeface="Calibri" panose="020F0502020204030204" pitchFamily="34" charset="0"/>
              </a:rPr>
            </a:br>
            <a:r>
              <a:rPr lang="en-US" sz="1200" b="1" dirty="0">
                <a:solidFill>
                  <a:schemeClr val="accent1"/>
                </a:solidFill>
                <a:latin typeface="Calibri" panose="020F0502020204030204" pitchFamily="34" charset="0"/>
              </a:rPr>
              <a:t>Intermittent</a:t>
            </a:r>
            <a:br>
              <a:rPr lang="en-US" sz="1200" b="1" dirty="0">
                <a:solidFill>
                  <a:schemeClr val="accent1"/>
                </a:solidFill>
                <a:latin typeface="Calibri" panose="020F0502020204030204" pitchFamily="34" charset="0"/>
              </a:rPr>
            </a:br>
            <a:r>
              <a:rPr lang="en-US" sz="1200" b="1" dirty="0">
                <a:solidFill>
                  <a:schemeClr val="accent3"/>
                </a:solidFill>
                <a:latin typeface="Calibri" panose="020F0502020204030204" pitchFamily="34" charset="0"/>
              </a:rPr>
              <a:t>Continuous</a:t>
            </a:r>
            <a:br>
              <a:rPr lang="en-US" sz="1200" b="1" dirty="0">
                <a:solidFill>
                  <a:schemeClr val="accent3"/>
                </a:solidFill>
                <a:latin typeface="Calibri" panose="020F0502020204030204" pitchFamily="34" charset="0"/>
              </a:rPr>
            </a:br>
            <a:r>
              <a:rPr lang="en-US" sz="1200" b="1" dirty="0">
                <a:solidFill>
                  <a:schemeClr val="accent4"/>
                </a:solidFill>
                <a:latin typeface="Calibri" panose="020F0502020204030204" pitchFamily="34" charset="0"/>
              </a:rPr>
              <a:t>Comparator</a:t>
            </a:r>
          </a:p>
        </p:txBody>
      </p:sp>
      <p:sp>
        <p:nvSpPr>
          <p:cNvPr id="53" name="TextBox 52">
            <a:extLst>
              <a:ext uri="{FF2B5EF4-FFF2-40B4-BE49-F238E27FC236}">
                <a16:creationId xmlns:a16="http://schemas.microsoft.com/office/drawing/2014/main" id="{0E35F36F-3CF5-8DC4-0CAA-7BCA1A323D95}"/>
              </a:ext>
            </a:extLst>
          </p:cNvPr>
          <p:cNvSpPr txBox="1"/>
          <p:nvPr/>
        </p:nvSpPr>
        <p:spPr bwMode="auto">
          <a:xfrm>
            <a:off x="1141013" y="5621934"/>
            <a:ext cx="90571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pPr>
            <a:r>
              <a:rPr lang="en-US" sz="1200" dirty="0">
                <a:solidFill>
                  <a:schemeClr val="accent1"/>
                </a:solidFill>
                <a:latin typeface="Calibri" panose="020F0502020204030204" pitchFamily="34" charset="0"/>
              </a:rPr>
              <a:t>60 (0/0)   </a:t>
            </a:r>
            <a:r>
              <a:rPr lang="en-US" sz="1200" dirty="0">
                <a:solidFill>
                  <a:schemeClr val="accent3"/>
                </a:solidFill>
                <a:latin typeface="Calibri" panose="020F0502020204030204" pitchFamily="34" charset="0"/>
              </a:rPr>
              <a:t>58 (0/0)</a:t>
            </a:r>
            <a:br>
              <a:rPr lang="en-US" sz="1200" dirty="0">
                <a:solidFill>
                  <a:schemeClr val="accent3"/>
                </a:solidFill>
                <a:latin typeface="Calibri" panose="020F0502020204030204" pitchFamily="34" charset="0"/>
              </a:rPr>
            </a:br>
            <a:r>
              <a:rPr lang="en-US" sz="1200" dirty="0">
                <a:solidFill>
                  <a:schemeClr val="accent4"/>
                </a:solidFill>
                <a:latin typeface="Calibri" panose="020F0502020204030204" pitchFamily="34" charset="0"/>
              </a:rPr>
              <a:t>60 (0/0)</a:t>
            </a:r>
            <a:endParaRPr lang="en-US" sz="1200" dirty="0">
              <a:solidFill>
                <a:schemeClr val="bg1"/>
              </a:solidFill>
              <a:latin typeface="Calibri" panose="020F0502020204030204" pitchFamily="34" charset="0"/>
            </a:endParaRPr>
          </a:p>
        </p:txBody>
      </p:sp>
      <p:sp>
        <p:nvSpPr>
          <p:cNvPr id="54" name="TextBox 53">
            <a:extLst>
              <a:ext uri="{FF2B5EF4-FFF2-40B4-BE49-F238E27FC236}">
                <a16:creationId xmlns:a16="http://schemas.microsoft.com/office/drawing/2014/main" id="{26ECE557-D6AA-4D1A-30F8-DD45D27F847A}"/>
              </a:ext>
            </a:extLst>
          </p:cNvPr>
          <p:cNvSpPr txBox="1"/>
          <p:nvPr/>
        </p:nvSpPr>
        <p:spPr bwMode="auto">
          <a:xfrm>
            <a:off x="1766156" y="5621934"/>
            <a:ext cx="90571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pPr>
            <a:r>
              <a:rPr lang="en-US" sz="1200" dirty="0">
                <a:solidFill>
                  <a:schemeClr val="accent1"/>
                </a:solidFill>
                <a:latin typeface="Calibri" panose="020F0502020204030204" pitchFamily="34" charset="0"/>
              </a:rPr>
              <a:t> 51 (5/5)  </a:t>
            </a:r>
            <a:r>
              <a:rPr lang="en-US" sz="1200" dirty="0">
                <a:solidFill>
                  <a:schemeClr val="accent3"/>
                </a:solidFill>
                <a:latin typeface="Calibri" panose="020F0502020204030204" pitchFamily="34" charset="0"/>
              </a:rPr>
              <a:t>53 (5/5)</a:t>
            </a:r>
            <a:br>
              <a:rPr lang="en-US" sz="1200" dirty="0">
                <a:solidFill>
                  <a:schemeClr val="accent3"/>
                </a:solidFill>
                <a:latin typeface="Calibri" panose="020F0502020204030204" pitchFamily="34" charset="0"/>
              </a:rPr>
            </a:br>
            <a:r>
              <a:rPr lang="en-US" sz="1200" dirty="0">
                <a:solidFill>
                  <a:schemeClr val="accent4"/>
                </a:solidFill>
                <a:latin typeface="Calibri" panose="020F0502020204030204" pitchFamily="34" charset="0"/>
              </a:rPr>
              <a:t>57 (3/3)</a:t>
            </a:r>
            <a:br>
              <a:rPr lang="en-US" sz="1200" dirty="0">
                <a:solidFill>
                  <a:schemeClr val="accent3"/>
                </a:solidFill>
                <a:latin typeface="Calibri" panose="020F0502020204030204" pitchFamily="34" charset="0"/>
              </a:rPr>
            </a:br>
            <a:endParaRPr lang="en-US" sz="1200" dirty="0">
              <a:solidFill>
                <a:schemeClr val="bg1"/>
              </a:solidFill>
              <a:latin typeface="Calibri" panose="020F0502020204030204" pitchFamily="34" charset="0"/>
            </a:endParaRPr>
          </a:p>
        </p:txBody>
      </p:sp>
      <p:sp>
        <p:nvSpPr>
          <p:cNvPr id="55" name="TextBox 54">
            <a:extLst>
              <a:ext uri="{FF2B5EF4-FFF2-40B4-BE49-F238E27FC236}">
                <a16:creationId xmlns:a16="http://schemas.microsoft.com/office/drawing/2014/main" id="{0CB0D908-0010-556B-68A7-4B3F7B9D4E05}"/>
              </a:ext>
            </a:extLst>
          </p:cNvPr>
          <p:cNvSpPr txBox="1"/>
          <p:nvPr/>
        </p:nvSpPr>
        <p:spPr bwMode="auto">
          <a:xfrm>
            <a:off x="2391299" y="5621934"/>
            <a:ext cx="90571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pPr>
            <a:r>
              <a:rPr lang="en-US" sz="1200" dirty="0">
                <a:solidFill>
                  <a:schemeClr val="accent1"/>
                </a:solidFill>
                <a:latin typeface="Calibri" panose="020F0502020204030204" pitchFamily="34" charset="0"/>
              </a:rPr>
              <a:t>46 (5/10)</a:t>
            </a:r>
            <a:br>
              <a:rPr lang="en-US" sz="1200" dirty="0">
                <a:solidFill>
                  <a:schemeClr val="accent1"/>
                </a:solidFill>
                <a:latin typeface="Calibri" panose="020F0502020204030204" pitchFamily="34" charset="0"/>
              </a:rPr>
            </a:br>
            <a:r>
              <a:rPr lang="en-US" sz="1200" dirty="0">
                <a:solidFill>
                  <a:schemeClr val="accent3"/>
                </a:solidFill>
                <a:latin typeface="Calibri" panose="020F0502020204030204" pitchFamily="34" charset="0"/>
              </a:rPr>
              <a:t>44 (8/13)</a:t>
            </a:r>
            <a:br>
              <a:rPr lang="en-US" sz="1200" dirty="0">
                <a:solidFill>
                  <a:schemeClr val="accent3"/>
                </a:solidFill>
                <a:latin typeface="Calibri" panose="020F0502020204030204" pitchFamily="34" charset="0"/>
              </a:rPr>
            </a:br>
            <a:r>
              <a:rPr lang="en-US" sz="1200" dirty="0">
                <a:solidFill>
                  <a:schemeClr val="accent4"/>
                </a:solidFill>
                <a:latin typeface="Calibri" panose="020F0502020204030204" pitchFamily="34" charset="0"/>
              </a:rPr>
              <a:t>45 (12/15)</a:t>
            </a:r>
            <a:endParaRPr lang="en-US" sz="1200" dirty="0">
              <a:solidFill>
                <a:schemeClr val="bg1"/>
              </a:solidFill>
              <a:latin typeface="Calibri" panose="020F0502020204030204" pitchFamily="34" charset="0"/>
            </a:endParaRPr>
          </a:p>
        </p:txBody>
      </p:sp>
      <p:sp>
        <p:nvSpPr>
          <p:cNvPr id="56" name="TextBox 55">
            <a:extLst>
              <a:ext uri="{FF2B5EF4-FFF2-40B4-BE49-F238E27FC236}">
                <a16:creationId xmlns:a16="http://schemas.microsoft.com/office/drawing/2014/main" id="{703A84B0-CC51-B494-1CC5-36BF65B1E808}"/>
              </a:ext>
            </a:extLst>
          </p:cNvPr>
          <p:cNvSpPr txBox="1"/>
          <p:nvPr/>
        </p:nvSpPr>
        <p:spPr bwMode="auto">
          <a:xfrm>
            <a:off x="3016442" y="5621934"/>
            <a:ext cx="90571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pPr>
            <a:r>
              <a:rPr lang="en-US" sz="1200" dirty="0">
                <a:solidFill>
                  <a:schemeClr val="accent1"/>
                </a:solidFill>
                <a:latin typeface="Calibri" panose="020F0502020204030204" pitchFamily="34" charset="0"/>
              </a:rPr>
              <a:t>37 (5/15)</a:t>
            </a:r>
            <a:br>
              <a:rPr lang="en-US" sz="1200" dirty="0">
                <a:solidFill>
                  <a:schemeClr val="accent1"/>
                </a:solidFill>
                <a:latin typeface="Calibri" panose="020F0502020204030204" pitchFamily="34" charset="0"/>
              </a:rPr>
            </a:br>
            <a:r>
              <a:rPr lang="en-US" sz="1200" dirty="0">
                <a:solidFill>
                  <a:schemeClr val="accent3"/>
                </a:solidFill>
                <a:latin typeface="Calibri" panose="020F0502020204030204" pitchFamily="34" charset="0"/>
              </a:rPr>
              <a:t>33 (11/24)</a:t>
            </a:r>
            <a:br>
              <a:rPr lang="en-US" sz="1200" dirty="0">
                <a:solidFill>
                  <a:schemeClr val="accent3"/>
                </a:solidFill>
                <a:latin typeface="Calibri" panose="020F0502020204030204" pitchFamily="34" charset="0"/>
              </a:rPr>
            </a:br>
            <a:r>
              <a:rPr lang="en-US" sz="1200" dirty="0">
                <a:solidFill>
                  <a:schemeClr val="accent4"/>
                </a:solidFill>
                <a:latin typeface="Calibri" panose="020F0502020204030204" pitchFamily="34" charset="0"/>
              </a:rPr>
              <a:t>36 (8/23)</a:t>
            </a:r>
            <a:endParaRPr lang="en-US" sz="1200" dirty="0">
              <a:solidFill>
                <a:schemeClr val="bg1"/>
              </a:solidFill>
              <a:latin typeface="Calibri" panose="020F0502020204030204" pitchFamily="34" charset="0"/>
            </a:endParaRPr>
          </a:p>
        </p:txBody>
      </p:sp>
      <p:sp>
        <p:nvSpPr>
          <p:cNvPr id="57" name="TextBox 56">
            <a:extLst>
              <a:ext uri="{FF2B5EF4-FFF2-40B4-BE49-F238E27FC236}">
                <a16:creationId xmlns:a16="http://schemas.microsoft.com/office/drawing/2014/main" id="{F59D45D5-377A-6539-4AE3-1D349FC166D9}"/>
              </a:ext>
            </a:extLst>
          </p:cNvPr>
          <p:cNvSpPr txBox="1"/>
          <p:nvPr/>
        </p:nvSpPr>
        <p:spPr bwMode="auto">
          <a:xfrm>
            <a:off x="3641585" y="5621934"/>
            <a:ext cx="90571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pPr>
            <a:r>
              <a:rPr lang="en-US" sz="1200" dirty="0">
                <a:solidFill>
                  <a:schemeClr val="accent1"/>
                </a:solidFill>
                <a:latin typeface="Calibri" panose="020F0502020204030204" pitchFamily="34" charset="0"/>
              </a:rPr>
              <a:t>30 (7/22)</a:t>
            </a:r>
            <a:br>
              <a:rPr lang="en-US" sz="1200" dirty="0">
                <a:solidFill>
                  <a:schemeClr val="accent1"/>
                </a:solidFill>
                <a:latin typeface="Calibri" panose="020F0502020204030204" pitchFamily="34" charset="0"/>
              </a:rPr>
            </a:br>
            <a:r>
              <a:rPr lang="en-US" sz="1200" dirty="0">
                <a:solidFill>
                  <a:schemeClr val="accent3"/>
                </a:solidFill>
                <a:latin typeface="Calibri" panose="020F0502020204030204" pitchFamily="34" charset="0"/>
              </a:rPr>
              <a:t>28 (5/29)</a:t>
            </a:r>
            <a:br>
              <a:rPr lang="en-US" sz="1200" dirty="0">
                <a:solidFill>
                  <a:schemeClr val="accent3"/>
                </a:solidFill>
                <a:latin typeface="Calibri" panose="020F0502020204030204" pitchFamily="34" charset="0"/>
              </a:rPr>
            </a:br>
            <a:r>
              <a:rPr lang="en-US" sz="1200" dirty="0">
                <a:solidFill>
                  <a:schemeClr val="accent4"/>
                </a:solidFill>
                <a:latin typeface="Calibri" panose="020F0502020204030204" pitchFamily="34" charset="0"/>
              </a:rPr>
              <a:t>29 (6/29)</a:t>
            </a:r>
            <a:endParaRPr lang="en-US" sz="1200" dirty="0">
              <a:solidFill>
                <a:schemeClr val="bg1"/>
              </a:solidFill>
              <a:latin typeface="Calibri" panose="020F0502020204030204" pitchFamily="34" charset="0"/>
            </a:endParaRPr>
          </a:p>
        </p:txBody>
      </p:sp>
      <p:sp>
        <p:nvSpPr>
          <p:cNvPr id="58" name="TextBox 57">
            <a:extLst>
              <a:ext uri="{FF2B5EF4-FFF2-40B4-BE49-F238E27FC236}">
                <a16:creationId xmlns:a16="http://schemas.microsoft.com/office/drawing/2014/main" id="{AE8213EF-3D4C-B68F-7EAC-4DB78B78D3AA}"/>
              </a:ext>
            </a:extLst>
          </p:cNvPr>
          <p:cNvSpPr txBox="1"/>
          <p:nvPr/>
        </p:nvSpPr>
        <p:spPr bwMode="auto">
          <a:xfrm>
            <a:off x="4891871" y="5621934"/>
            <a:ext cx="90571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pPr>
            <a:r>
              <a:rPr lang="en-US" sz="1200" dirty="0">
                <a:solidFill>
                  <a:schemeClr val="accent1"/>
                </a:solidFill>
                <a:latin typeface="Calibri" panose="020F0502020204030204" pitchFamily="34" charset="0"/>
              </a:rPr>
              <a:t>19 (4/33)</a:t>
            </a:r>
            <a:br>
              <a:rPr lang="en-US" sz="1200" dirty="0">
                <a:solidFill>
                  <a:schemeClr val="accent3"/>
                </a:solidFill>
                <a:latin typeface="Calibri" panose="020F0502020204030204" pitchFamily="34" charset="0"/>
              </a:rPr>
            </a:br>
            <a:r>
              <a:rPr lang="en-US" sz="1200" dirty="0">
                <a:solidFill>
                  <a:schemeClr val="accent3"/>
                </a:solidFill>
                <a:latin typeface="Calibri" panose="020F0502020204030204" pitchFamily="34" charset="0"/>
              </a:rPr>
              <a:t>16 (5/39)</a:t>
            </a:r>
            <a:br>
              <a:rPr lang="en-US" sz="1200" dirty="0">
                <a:solidFill>
                  <a:schemeClr val="accent1"/>
                </a:solidFill>
                <a:latin typeface="Calibri" panose="020F0502020204030204" pitchFamily="34" charset="0"/>
              </a:rPr>
            </a:br>
            <a:r>
              <a:rPr lang="en-US" sz="1200" dirty="0">
                <a:solidFill>
                  <a:schemeClr val="accent4"/>
                </a:solidFill>
                <a:latin typeface="Calibri" panose="020F0502020204030204" pitchFamily="34" charset="0"/>
              </a:rPr>
              <a:t>14 (8/44)</a:t>
            </a:r>
            <a:endParaRPr lang="en-US" sz="1200" dirty="0">
              <a:solidFill>
                <a:schemeClr val="bg1"/>
              </a:solidFill>
              <a:latin typeface="Calibri" panose="020F0502020204030204" pitchFamily="34" charset="0"/>
            </a:endParaRPr>
          </a:p>
        </p:txBody>
      </p:sp>
      <p:sp>
        <p:nvSpPr>
          <p:cNvPr id="59" name="TextBox 58">
            <a:extLst>
              <a:ext uri="{FF2B5EF4-FFF2-40B4-BE49-F238E27FC236}">
                <a16:creationId xmlns:a16="http://schemas.microsoft.com/office/drawing/2014/main" id="{C943816D-9C40-9E8A-15DE-7908BD3D3205}"/>
              </a:ext>
            </a:extLst>
          </p:cNvPr>
          <p:cNvSpPr txBox="1"/>
          <p:nvPr/>
        </p:nvSpPr>
        <p:spPr bwMode="auto">
          <a:xfrm>
            <a:off x="6142157" y="5621934"/>
            <a:ext cx="90571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pPr>
            <a:r>
              <a:rPr lang="en-US" sz="1200" dirty="0">
                <a:solidFill>
                  <a:schemeClr val="accent1"/>
                </a:solidFill>
                <a:latin typeface="Calibri" panose="020F0502020204030204" pitchFamily="34" charset="0"/>
              </a:rPr>
              <a:t>6 (1/37)</a:t>
            </a:r>
            <a:br>
              <a:rPr lang="en-US" sz="1200" dirty="0">
                <a:solidFill>
                  <a:schemeClr val="accent3"/>
                </a:solidFill>
                <a:latin typeface="Calibri" panose="020F0502020204030204" pitchFamily="34" charset="0"/>
              </a:rPr>
            </a:br>
            <a:r>
              <a:rPr lang="en-US" sz="1200" dirty="0">
                <a:solidFill>
                  <a:schemeClr val="accent3"/>
                </a:solidFill>
                <a:latin typeface="Calibri" panose="020F0502020204030204" pitchFamily="34" charset="0"/>
              </a:rPr>
              <a:t>5 (2/41)</a:t>
            </a:r>
            <a:br>
              <a:rPr lang="en-US" sz="1200" dirty="0">
                <a:solidFill>
                  <a:schemeClr val="accent3"/>
                </a:solidFill>
                <a:latin typeface="Calibri" panose="020F0502020204030204" pitchFamily="34" charset="0"/>
              </a:rPr>
            </a:br>
            <a:r>
              <a:rPr lang="en-US" sz="1200" dirty="0">
                <a:solidFill>
                  <a:schemeClr val="accent4"/>
                </a:solidFill>
                <a:latin typeface="Calibri" panose="020F0502020204030204" pitchFamily="34" charset="0"/>
              </a:rPr>
              <a:t>3 (2/48)</a:t>
            </a:r>
            <a:endParaRPr lang="en-US" sz="1200" dirty="0">
              <a:solidFill>
                <a:schemeClr val="bg1"/>
              </a:solidFill>
              <a:latin typeface="Calibri" panose="020F0502020204030204" pitchFamily="34" charset="0"/>
            </a:endParaRPr>
          </a:p>
        </p:txBody>
      </p:sp>
      <p:sp>
        <p:nvSpPr>
          <p:cNvPr id="60" name="TextBox 59">
            <a:extLst>
              <a:ext uri="{FF2B5EF4-FFF2-40B4-BE49-F238E27FC236}">
                <a16:creationId xmlns:a16="http://schemas.microsoft.com/office/drawing/2014/main" id="{51ABEE06-D482-DC14-19BD-6EC4A94BC6A0}"/>
              </a:ext>
            </a:extLst>
          </p:cNvPr>
          <p:cNvSpPr txBox="1"/>
          <p:nvPr/>
        </p:nvSpPr>
        <p:spPr bwMode="auto">
          <a:xfrm>
            <a:off x="6767300" y="5621934"/>
            <a:ext cx="90571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pPr>
            <a:r>
              <a:rPr lang="en-US" sz="1200" dirty="0">
                <a:solidFill>
                  <a:schemeClr val="accent1"/>
                </a:solidFill>
                <a:latin typeface="Calibri" panose="020F0502020204030204" pitchFamily="34" charset="0"/>
              </a:rPr>
              <a:t>1 (0/37)</a:t>
            </a:r>
            <a:br>
              <a:rPr lang="en-US" sz="1200" dirty="0">
                <a:solidFill>
                  <a:schemeClr val="accent1"/>
                </a:solidFill>
                <a:latin typeface="Calibri" panose="020F0502020204030204" pitchFamily="34" charset="0"/>
              </a:rPr>
            </a:br>
            <a:r>
              <a:rPr lang="en-US" sz="1200" dirty="0">
                <a:solidFill>
                  <a:schemeClr val="accent3"/>
                </a:solidFill>
                <a:latin typeface="Calibri" panose="020F0502020204030204" pitchFamily="34" charset="0"/>
              </a:rPr>
              <a:t>1 (1/42)</a:t>
            </a:r>
            <a:br>
              <a:rPr lang="en-US" sz="1200" dirty="0">
                <a:solidFill>
                  <a:schemeClr val="accent3"/>
                </a:solidFill>
                <a:latin typeface="Calibri" panose="020F0502020204030204" pitchFamily="34" charset="0"/>
              </a:rPr>
            </a:br>
            <a:r>
              <a:rPr lang="en-US" sz="1200" dirty="0">
                <a:solidFill>
                  <a:schemeClr val="accent4"/>
                </a:solidFill>
                <a:latin typeface="Calibri" panose="020F0502020204030204" pitchFamily="34" charset="0"/>
              </a:rPr>
              <a:t>1 (1/49)</a:t>
            </a:r>
            <a:endParaRPr lang="en-US" sz="1200" dirty="0">
              <a:solidFill>
                <a:schemeClr val="bg1"/>
              </a:solidFill>
              <a:latin typeface="Calibri" panose="020F0502020204030204" pitchFamily="34" charset="0"/>
            </a:endParaRPr>
          </a:p>
        </p:txBody>
      </p:sp>
      <p:cxnSp>
        <p:nvCxnSpPr>
          <p:cNvPr id="62" name="Straight Connector 61">
            <a:extLst>
              <a:ext uri="{FF2B5EF4-FFF2-40B4-BE49-F238E27FC236}">
                <a16:creationId xmlns:a16="http://schemas.microsoft.com/office/drawing/2014/main" id="{FC8D7945-CB24-47ED-80A8-4FDC94C2C95C}"/>
              </a:ext>
            </a:extLst>
          </p:cNvPr>
          <p:cNvCxnSpPr>
            <a:cxnSpLocks/>
          </p:cNvCxnSpPr>
          <p:nvPr/>
        </p:nvCxnSpPr>
        <p:spPr bwMode="auto">
          <a:xfrm>
            <a:off x="1593871" y="3386672"/>
            <a:ext cx="3877750" cy="0"/>
          </a:xfrm>
          <a:prstGeom prst="line">
            <a:avLst/>
          </a:prstGeom>
          <a:noFill/>
          <a:ln w="28575" cap="flat" cmpd="sng" algn="ctr">
            <a:solidFill>
              <a:schemeClr val="bg1"/>
            </a:solidFill>
            <a:prstDash val="sysDot"/>
            <a:round/>
            <a:headEnd type="none" w="med" len="med"/>
            <a:tailEnd type="none" w="med" len="med"/>
          </a:ln>
          <a:effectLst/>
        </p:spPr>
      </p:cxnSp>
      <p:sp>
        <p:nvSpPr>
          <p:cNvPr id="63" name="TextBox 62">
            <a:extLst>
              <a:ext uri="{FF2B5EF4-FFF2-40B4-BE49-F238E27FC236}">
                <a16:creationId xmlns:a16="http://schemas.microsoft.com/office/drawing/2014/main" id="{1DA73CF2-F1A9-75C9-6C35-7F39134E49D5}"/>
              </a:ext>
            </a:extLst>
          </p:cNvPr>
          <p:cNvSpPr txBox="1"/>
          <p:nvPr/>
        </p:nvSpPr>
        <p:spPr bwMode="auto">
          <a:xfrm>
            <a:off x="6354630" y="5032073"/>
            <a:ext cx="474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24</a:t>
            </a:r>
          </a:p>
        </p:txBody>
      </p:sp>
      <p:sp>
        <p:nvSpPr>
          <p:cNvPr id="64" name="TextBox 63">
            <a:extLst>
              <a:ext uri="{FF2B5EF4-FFF2-40B4-BE49-F238E27FC236}">
                <a16:creationId xmlns:a16="http://schemas.microsoft.com/office/drawing/2014/main" id="{64FF2DA6-5F20-D7C0-37F1-682FBCEEE6F9}"/>
              </a:ext>
            </a:extLst>
          </p:cNvPr>
          <p:cNvSpPr txBox="1"/>
          <p:nvPr/>
        </p:nvSpPr>
        <p:spPr bwMode="auto">
          <a:xfrm>
            <a:off x="6979378" y="5032073"/>
            <a:ext cx="474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27</a:t>
            </a:r>
          </a:p>
        </p:txBody>
      </p:sp>
      <p:sp>
        <p:nvSpPr>
          <p:cNvPr id="65" name="TextBox 64">
            <a:extLst>
              <a:ext uri="{FF2B5EF4-FFF2-40B4-BE49-F238E27FC236}">
                <a16:creationId xmlns:a16="http://schemas.microsoft.com/office/drawing/2014/main" id="{193696FD-D1AE-20F0-B445-F1F8F7CF6613}"/>
              </a:ext>
            </a:extLst>
          </p:cNvPr>
          <p:cNvSpPr txBox="1"/>
          <p:nvPr/>
        </p:nvSpPr>
        <p:spPr bwMode="auto">
          <a:xfrm>
            <a:off x="7604126" y="5032073"/>
            <a:ext cx="474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p>
        </p:txBody>
      </p:sp>
      <p:cxnSp>
        <p:nvCxnSpPr>
          <p:cNvPr id="66" name="Straight Connector 65">
            <a:extLst>
              <a:ext uri="{FF2B5EF4-FFF2-40B4-BE49-F238E27FC236}">
                <a16:creationId xmlns:a16="http://schemas.microsoft.com/office/drawing/2014/main" id="{4D653280-E5CC-59C4-FC56-731F82FB4F92}"/>
              </a:ext>
            </a:extLst>
          </p:cNvPr>
          <p:cNvCxnSpPr>
            <a:cxnSpLocks/>
          </p:cNvCxnSpPr>
          <p:nvPr/>
        </p:nvCxnSpPr>
        <p:spPr bwMode="auto">
          <a:xfrm>
            <a:off x="6579604" y="503207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3574A4C5-BF99-ACE1-8155-33D161C2AE2A}"/>
              </a:ext>
            </a:extLst>
          </p:cNvPr>
          <p:cNvCxnSpPr>
            <a:cxnSpLocks/>
          </p:cNvCxnSpPr>
          <p:nvPr/>
        </p:nvCxnSpPr>
        <p:spPr bwMode="auto">
          <a:xfrm>
            <a:off x="7203647" y="503207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A0EE19B4-FB91-529F-D9A3-ADFDC6C78682}"/>
              </a:ext>
            </a:extLst>
          </p:cNvPr>
          <p:cNvCxnSpPr>
            <a:cxnSpLocks/>
          </p:cNvCxnSpPr>
          <p:nvPr/>
        </p:nvCxnSpPr>
        <p:spPr bwMode="auto">
          <a:xfrm>
            <a:off x="7827690" y="5032074"/>
            <a:ext cx="0" cy="64008"/>
          </a:xfrm>
          <a:prstGeom prst="line">
            <a:avLst/>
          </a:prstGeom>
          <a:noFill/>
          <a:ln w="28575" cap="flat" cmpd="sng" algn="ctr">
            <a:solidFill>
              <a:schemeClr val="bg1"/>
            </a:solidFill>
            <a:prstDash val="solid"/>
            <a:round/>
            <a:headEnd type="none" w="med" len="med"/>
            <a:tailEnd type="none" w="med" len="med"/>
          </a:ln>
          <a:effectLst/>
        </p:spPr>
      </p:cxnSp>
      <p:sp>
        <p:nvSpPr>
          <p:cNvPr id="69" name="TextBox 68">
            <a:extLst>
              <a:ext uri="{FF2B5EF4-FFF2-40B4-BE49-F238E27FC236}">
                <a16:creationId xmlns:a16="http://schemas.microsoft.com/office/drawing/2014/main" id="{23A19513-1473-93D7-D8B6-2C51ACBBE0E3}"/>
              </a:ext>
            </a:extLst>
          </p:cNvPr>
          <p:cNvSpPr txBox="1"/>
          <p:nvPr/>
        </p:nvSpPr>
        <p:spPr bwMode="auto">
          <a:xfrm>
            <a:off x="4266728" y="5621934"/>
            <a:ext cx="90571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pPr>
            <a:r>
              <a:rPr lang="en-US" sz="1200" dirty="0">
                <a:solidFill>
                  <a:schemeClr val="accent1"/>
                </a:solidFill>
                <a:latin typeface="Calibri" panose="020F0502020204030204" pitchFamily="34" charset="0"/>
              </a:rPr>
              <a:t>23 (7/29)</a:t>
            </a:r>
            <a:br>
              <a:rPr lang="en-US" sz="1200" dirty="0">
                <a:solidFill>
                  <a:schemeClr val="accent3"/>
                </a:solidFill>
                <a:latin typeface="Calibri" panose="020F0502020204030204" pitchFamily="34" charset="0"/>
              </a:rPr>
            </a:br>
            <a:r>
              <a:rPr lang="en-US" sz="1200" dirty="0">
                <a:solidFill>
                  <a:schemeClr val="accent3"/>
                </a:solidFill>
                <a:latin typeface="Calibri" panose="020F0502020204030204" pitchFamily="34" charset="0"/>
              </a:rPr>
              <a:t>21 (5/34)</a:t>
            </a:r>
            <a:br>
              <a:rPr lang="en-US" sz="1200" dirty="0">
                <a:solidFill>
                  <a:schemeClr val="accent3"/>
                </a:solidFill>
                <a:latin typeface="Calibri" panose="020F0502020204030204" pitchFamily="34" charset="0"/>
              </a:rPr>
            </a:br>
            <a:r>
              <a:rPr lang="en-US" sz="1200" dirty="0">
                <a:solidFill>
                  <a:schemeClr val="accent4"/>
                </a:solidFill>
                <a:latin typeface="Calibri" panose="020F0502020204030204" pitchFamily="34" charset="0"/>
              </a:rPr>
              <a:t>22 (7/36)</a:t>
            </a:r>
            <a:endParaRPr lang="en-US" sz="1200" dirty="0">
              <a:solidFill>
                <a:schemeClr val="bg1"/>
              </a:solidFill>
              <a:latin typeface="Calibri" panose="020F0502020204030204" pitchFamily="34" charset="0"/>
            </a:endParaRPr>
          </a:p>
        </p:txBody>
      </p:sp>
      <p:sp>
        <p:nvSpPr>
          <p:cNvPr id="70" name="TextBox 69">
            <a:extLst>
              <a:ext uri="{FF2B5EF4-FFF2-40B4-BE49-F238E27FC236}">
                <a16:creationId xmlns:a16="http://schemas.microsoft.com/office/drawing/2014/main" id="{9F178D3E-B7EF-DCBE-88D5-032FA623FDF0}"/>
              </a:ext>
            </a:extLst>
          </p:cNvPr>
          <p:cNvSpPr txBox="1"/>
          <p:nvPr/>
        </p:nvSpPr>
        <p:spPr bwMode="auto">
          <a:xfrm>
            <a:off x="5517014" y="5621934"/>
            <a:ext cx="90571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pPr>
            <a:r>
              <a:rPr lang="en-US" sz="1200" dirty="0">
                <a:solidFill>
                  <a:schemeClr val="accent1"/>
                </a:solidFill>
                <a:latin typeface="Calibri" panose="020F0502020204030204" pitchFamily="34" charset="0"/>
              </a:rPr>
              <a:t>11 (3/36)</a:t>
            </a:r>
            <a:br>
              <a:rPr lang="en-US" sz="1200" dirty="0">
                <a:solidFill>
                  <a:schemeClr val="accent1"/>
                </a:solidFill>
                <a:latin typeface="Calibri" panose="020F0502020204030204" pitchFamily="34" charset="0"/>
              </a:rPr>
            </a:br>
            <a:r>
              <a:rPr lang="en-US" sz="1200" dirty="0">
                <a:solidFill>
                  <a:schemeClr val="accent3"/>
                </a:solidFill>
                <a:latin typeface="Calibri" panose="020F0502020204030204" pitchFamily="34" charset="0"/>
              </a:rPr>
              <a:t>12 (0/39)</a:t>
            </a:r>
            <a:br>
              <a:rPr lang="en-US" sz="1200" dirty="0">
                <a:solidFill>
                  <a:schemeClr val="accent3"/>
                </a:solidFill>
                <a:latin typeface="Calibri" panose="020F0502020204030204" pitchFamily="34" charset="0"/>
              </a:rPr>
            </a:br>
            <a:r>
              <a:rPr lang="en-US" sz="1200" dirty="0">
                <a:solidFill>
                  <a:schemeClr val="accent4"/>
                </a:solidFill>
                <a:latin typeface="Calibri" panose="020F0502020204030204" pitchFamily="34" charset="0"/>
              </a:rPr>
              <a:t>8 (2/46)</a:t>
            </a:r>
            <a:endParaRPr lang="en-US" sz="1200" dirty="0">
              <a:solidFill>
                <a:schemeClr val="bg1"/>
              </a:solidFill>
              <a:latin typeface="Calibri" panose="020F0502020204030204" pitchFamily="34" charset="0"/>
            </a:endParaRPr>
          </a:p>
        </p:txBody>
      </p:sp>
      <p:sp>
        <p:nvSpPr>
          <p:cNvPr id="71" name="TextBox 70">
            <a:extLst>
              <a:ext uri="{FF2B5EF4-FFF2-40B4-BE49-F238E27FC236}">
                <a16:creationId xmlns:a16="http://schemas.microsoft.com/office/drawing/2014/main" id="{13E301E2-0CAC-D85B-7A64-07650B977FED}"/>
              </a:ext>
            </a:extLst>
          </p:cNvPr>
          <p:cNvSpPr txBox="1"/>
          <p:nvPr/>
        </p:nvSpPr>
        <p:spPr bwMode="auto">
          <a:xfrm>
            <a:off x="7392443" y="5621934"/>
            <a:ext cx="90571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pPr>
            <a:r>
              <a:rPr lang="en-US" sz="1200" dirty="0">
                <a:solidFill>
                  <a:schemeClr val="accent1"/>
                </a:solidFill>
                <a:latin typeface="Calibri" panose="020F0502020204030204" pitchFamily="34" charset="0"/>
              </a:rPr>
              <a:t>1 (0/37)     </a:t>
            </a:r>
            <a:r>
              <a:rPr lang="en-US" sz="1200" dirty="0">
                <a:solidFill>
                  <a:schemeClr val="accent3"/>
                </a:solidFill>
                <a:latin typeface="Calibri" panose="020F0502020204030204" pitchFamily="34" charset="0"/>
              </a:rPr>
              <a:t>0 (0/42)</a:t>
            </a:r>
            <a:br>
              <a:rPr lang="en-US" sz="1200" dirty="0">
                <a:solidFill>
                  <a:schemeClr val="accent1"/>
                </a:solidFill>
                <a:latin typeface="Calibri" panose="020F0502020204030204" pitchFamily="34" charset="0"/>
              </a:rPr>
            </a:br>
            <a:r>
              <a:rPr lang="en-US" sz="1200" dirty="0">
                <a:solidFill>
                  <a:schemeClr val="accent4"/>
                </a:solidFill>
                <a:latin typeface="Calibri" panose="020F0502020204030204" pitchFamily="34" charset="0"/>
              </a:rPr>
              <a:t>0 (0/49)</a:t>
            </a:r>
            <a:endParaRPr lang="en-US" sz="1200" dirty="0">
              <a:solidFill>
                <a:schemeClr val="bg1"/>
              </a:solidFill>
              <a:latin typeface="Calibri" panose="020F0502020204030204" pitchFamily="34" charset="0"/>
            </a:endParaRPr>
          </a:p>
        </p:txBody>
      </p:sp>
      <p:sp>
        <p:nvSpPr>
          <p:cNvPr id="72" name="TextBox 71">
            <a:extLst>
              <a:ext uri="{FF2B5EF4-FFF2-40B4-BE49-F238E27FC236}">
                <a16:creationId xmlns:a16="http://schemas.microsoft.com/office/drawing/2014/main" id="{7BF1219C-88CA-9585-FDF2-188114F57128}"/>
              </a:ext>
            </a:extLst>
          </p:cNvPr>
          <p:cNvSpPr txBox="1"/>
          <p:nvPr/>
        </p:nvSpPr>
        <p:spPr bwMode="auto">
          <a:xfrm>
            <a:off x="8017590" y="5621934"/>
            <a:ext cx="90571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pPr>
            <a:br>
              <a:rPr lang="en-US" sz="1200" dirty="0">
                <a:solidFill>
                  <a:schemeClr val="accent4"/>
                </a:solidFill>
                <a:latin typeface="Calibri" panose="020F0502020204030204" pitchFamily="34" charset="0"/>
              </a:rPr>
            </a:br>
            <a:br>
              <a:rPr lang="en-US" sz="1200" dirty="0">
                <a:solidFill>
                  <a:schemeClr val="accent4"/>
                </a:solidFill>
                <a:latin typeface="Calibri" panose="020F0502020204030204" pitchFamily="34" charset="0"/>
              </a:rPr>
            </a:br>
            <a:r>
              <a:rPr lang="en-US" sz="1200" dirty="0">
                <a:solidFill>
                  <a:schemeClr val="accent4"/>
                </a:solidFill>
                <a:latin typeface="Calibri" panose="020F0502020204030204" pitchFamily="34" charset="0"/>
              </a:rPr>
              <a:t>0 (0/37)</a:t>
            </a:r>
            <a:endParaRPr lang="en-US" sz="1200" dirty="0">
              <a:solidFill>
                <a:schemeClr val="bg1"/>
              </a:solidFill>
              <a:latin typeface="Calibri" panose="020F0502020204030204" pitchFamily="34" charset="0"/>
            </a:endParaRPr>
          </a:p>
        </p:txBody>
      </p:sp>
      <p:sp>
        <p:nvSpPr>
          <p:cNvPr id="8" name="Freeform 7">
            <a:extLst>
              <a:ext uri="{FF2B5EF4-FFF2-40B4-BE49-F238E27FC236}">
                <a16:creationId xmlns:a16="http://schemas.microsoft.com/office/drawing/2014/main" id="{842DD6A2-5B97-89CD-4208-EDDF7134643F}"/>
              </a:ext>
            </a:extLst>
          </p:cNvPr>
          <p:cNvSpPr/>
          <p:nvPr/>
        </p:nvSpPr>
        <p:spPr bwMode="auto">
          <a:xfrm>
            <a:off x="1706526" y="1754372"/>
            <a:ext cx="5635255" cy="2620926"/>
          </a:xfrm>
          <a:custGeom>
            <a:avLst/>
            <a:gdLst>
              <a:gd name="connsiteX0" fmla="*/ 5635255 w 5635255"/>
              <a:gd name="connsiteY0" fmla="*/ 2620926 h 2620926"/>
              <a:gd name="connsiteX1" fmla="*/ 4976037 w 5635255"/>
              <a:gd name="connsiteY1" fmla="*/ 2620926 h 2620926"/>
              <a:gd name="connsiteX2" fmla="*/ 4976037 w 5635255"/>
              <a:gd name="connsiteY2" fmla="*/ 2466754 h 2620926"/>
              <a:gd name="connsiteX3" fmla="*/ 4460358 w 5635255"/>
              <a:gd name="connsiteY3" fmla="*/ 2466754 h 2620926"/>
              <a:gd name="connsiteX4" fmla="*/ 4460358 w 5635255"/>
              <a:gd name="connsiteY4" fmla="*/ 2365744 h 2620926"/>
              <a:gd name="connsiteX5" fmla="*/ 4343400 w 5635255"/>
              <a:gd name="connsiteY5" fmla="*/ 2365744 h 2620926"/>
              <a:gd name="connsiteX6" fmla="*/ 4343400 w 5635255"/>
              <a:gd name="connsiteY6" fmla="*/ 2286000 h 2620926"/>
              <a:gd name="connsiteX7" fmla="*/ 3498111 w 5635255"/>
              <a:gd name="connsiteY7" fmla="*/ 2286000 h 2620926"/>
              <a:gd name="connsiteX8" fmla="*/ 3498111 w 5635255"/>
              <a:gd name="connsiteY8" fmla="*/ 2147777 h 2620926"/>
              <a:gd name="connsiteX9" fmla="*/ 3338623 w 5635255"/>
              <a:gd name="connsiteY9" fmla="*/ 2147777 h 2620926"/>
              <a:gd name="connsiteX10" fmla="*/ 3338623 w 5635255"/>
              <a:gd name="connsiteY10" fmla="*/ 2078665 h 2620926"/>
              <a:gd name="connsiteX11" fmla="*/ 3338623 w 5635255"/>
              <a:gd name="connsiteY11" fmla="*/ 2078665 h 2620926"/>
              <a:gd name="connsiteX12" fmla="*/ 3306725 w 5635255"/>
              <a:gd name="connsiteY12" fmla="*/ 2078665 h 2620926"/>
              <a:gd name="connsiteX13" fmla="*/ 3306725 w 5635255"/>
              <a:gd name="connsiteY13" fmla="*/ 2020186 h 2620926"/>
              <a:gd name="connsiteX14" fmla="*/ 3285460 w 5635255"/>
              <a:gd name="connsiteY14" fmla="*/ 2020186 h 2620926"/>
              <a:gd name="connsiteX15" fmla="*/ 3285460 w 5635255"/>
              <a:gd name="connsiteY15" fmla="*/ 1967023 h 2620926"/>
              <a:gd name="connsiteX16" fmla="*/ 2743200 w 5635255"/>
              <a:gd name="connsiteY16" fmla="*/ 1967023 h 2620926"/>
              <a:gd name="connsiteX17" fmla="*/ 2743200 w 5635255"/>
              <a:gd name="connsiteY17" fmla="*/ 1903228 h 2620926"/>
              <a:gd name="connsiteX18" fmla="*/ 2658139 w 5635255"/>
              <a:gd name="connsiteY18" fmla="*/ 1903228 h 2620926"/>
              <a:gd name="connsiteX19" fmla="*/ 2658139 w 5635255"/>
              <a:gd name="connsiteY19" fmla="*/ 1844749 h 2620926"/>
              <a:gd name="connsiteX20" fmla="*/ 2604976 w 5635255"/>
              <a:gd name="connsiteY20" fmla="*/ 1844749 h 2620926"/>
              <a:gd name="connsiteX21" fmla="*/ 2604976 w 5635255"/>
              <a:gd name="connsiteY21" fmla="*/ 1786270 h 2620926"/>
              <a:gd name="connsiteX22" fmla="*/ 2583711 w 5635255"/>
              <a:gd name="connsiteY22" fmla="*/ 1786270 h 2620926"/>
              <a:gd name="connsiteX23" fmla="*/ 2583711 w 5635255"/>
              <a:gd name="connsiteY23" fmla="*/ 1733107 h 2620926"/>
              <a:gd name="connsiteX24" fmla="*/ 2472069 w 5635255"/>
              <a:gd name="connsiteY24" fmla="*/ 1733107 h 2620926"/>
              <a:gd name="connsiteX25" fmla="*/ 2472069 w 5635255"/>
              <a:gd name="connsiteY25" fmla="*/ 1733107 h 2620926"/>
              <a:gd name="connsiteX26" fmla="*/ 2472069 w 5635255"/>
              <a:gd name="connsiteY26" fmla="*/ 1679944 h 2620926"/>
              <a:gd name="connsiteX27" fmla="*/ 2248786 w 5635255"/>
              <a:gd name="connsiteY27" fmla="*/ 1679944 h 2620926"/>
              <a:gd name="connsiteX28" fmla="*/ 2248786 w 5635255"/>
              <a:gd name="connsiteY28" fmla="*/ 1621465 h 2620926"/>
              <a:gd name="connsiteX29" fmla="*/ 2126511 w 5635255"/>
              <a:gd name="connsiteY29" fmla="*/ 1621465 h 2620926"/>
              <a:gd name="connsiteX30" fmla="*/ 2126511 w 5635255"/>
              <a:gd name="connsiteY30" fmla="*/ 1552354 h 2620926"/>
              <a:gd name="connsiteX31" fmla="*/ 2036134 w 5635255"/>
              <a:gd name="connsiteY31" fmla="*/ 1552354 h 2620926"/>
              <a:gd name="connsiteX32" fmla="*/ 2036134 w 5635255"/>
              <a:gd name="connsiteY32" fmla="*/ 1493875 h 2620926"/>
              <a:gd name="connsiteX33" fmla="*/ 2009553 w 5635255"/>
              <a:gd name="connsiteY33" fmla="*/ 1493875 h 2620926"/>
              <a:gd name="connsiteX34" fmla="*/ 2009553 w 5635255"/>
              <a:gd name="connsiteY34" fmla="*/ 1446028 h 2620926"/>
              <a:gd name="connsiteX35" fmla="*/ 1871330 w 5635255"/>
              <a:gd name="connsiteY35" fmla="*/ 1446028 h 2620926"/>
              <a:gd name="connsiteX36" fmla="*/ 1871330 w 5635255"/>
              <a:gd name="connsiteY36" fmla="*/ 1376916 h 2620926"/>
              <a:gd name="connsiteX37" fmla="*/ 1621465 w 5635255"/>
              <a:gd name="connsiteY37" fmla="*/ 1376916 h 2620926"/>
              <a:gd name="connsiteX38" fmla="*/ 1621465 w 5635255"/>
              <a:gd name="connsiteY38" fmla="*/ 1323754 h 2620926"/>
              <a:gd name="connsiteX39" fmla="*/ 1547037 w 5635255"/>
              <a:gd name="connsiteY39" fmla="*/ 1323754 h 2620926"/>
              <a:gd name="connsiteX40" fmla="*/ 1547037 w 5635255"/>
              <a:gd name="connsiteY40" fmla="*/ 1265275 h 2620926"/>
              <a:gd name="connsiteX41" fmla="*/ 1472609 w 5635255"/>
              <a:gd name="connsiteY41" fmla="*/ 1265275 h 2620926"/>
              <a:gd name="connsiteX42" fmla="*/ 1472609 w 5635255"/>
              <a:gd name="connsiteY42" fmla="*/ 1148316 h 2620926"/>
              <a:gd name="connsiteX43" fmla="*/ 1366283 w 5635255"/>
              <a:gd name="connsiteY43" fmla="*/ 1148316 h 2620926"/>
              <a:gd name="connsiteX44" fmla="*/ 1366283 w 5635255"/>
              <a:gd name="connsiteY44" fmla="*/ 1031358 h 2620926"/>
              <a:gd name="connsiteX45" fmla="*/ 1275907 w 5635255"/>
              <a:gd name="connsiteY45" fmla="*/ 1031358 h 2620926"/>
              <a:gd name="connsiteX46" fmla="*/ 1275907 w 5635255"/>
              <a:gd name="connsiteY46" fmla="*/ 983512 h 2620926"/>
              <a:gd name="connsiteX47" fmla="*/ 1275907 w 5635255"/>
              <a:gd name="connsiteY47" fmla="*/ 983512 h 2620926"/>
              <a:gd name="connsiteX48" fmla="*/ 1233376 w 5635255"/>
              <a:gd name="connsiteY48" fmla="*/ 983512 h 2620926"/>
              <a:gd name="connsiteX49" fmla="*/ 1233376 w 5635255"/>
              <a:gd name="connsiteY49" fmla="*/ 866554 h 2620926"/>
              <a:gd name="connsiteX50" fmla="*/ 1196162 w 5635255"/>
              <a:gd name="connsiteY50" fmla="*/ 866554 h 2620926"/>
              <a:gd name="connsiteX51" fmla="*/ 1196162 w 5635255"/>
              <a:gd name="connsiteY51" fmla="*/ 797442 h 2620926"/>
              <a:gd name="connsiteX52" fmla="*/ 1164265 w 5635255"/>
              <a:gd name="connsiteY52" fmla="*/ 797442 h 2620926"/>
              <a:gd name="connsiteX53" fmla="*/ 1164265 w 5635255"/>
              <a:gd name="connsiteY53" fmla="*/ 733647 h 2620926"/>
              <a:gd name="connsiteX54" fmla="*/ 1026041 w 5635255"/>
              <a:gd name="connsiteY54" fmla="*/ 733647 h 2620926"/>
              <a:gd name="connsiteX55" fmla="*/ 1026041 w 5635255"/>
              <a:gd name="connsiteY55" fmla="*/ 627321 h 2620926"/>
              <a:gd name="connsiteX56" fmla="*/ 988827 w 5635255"/>
              <a:gd name="connsiteY56" fmla="*/ 627321 h 2620926"/>
              <a:gd name="connsiteX57" fmla="*/ 988827 w 5635255"/>
              <a:gd name="connsiteY57" fmla="*/ 563526 h 2620926"/>
              <a:gd name="connsiteX58" fmla="*/ 935665 w 5635255"/>
              <a:gd name="connsiteY58" fmla="*/ 563526 h 2620926"/>
              <a:gd name="connsiteX59" fmla="*/ 935665 w 5635255"/>
              <a:gd name="connsiteY59" fmla="*/ 499730 h 2620926"/>
              <a:gd name="connsiteX60" fmla="*/ 882502 w 5635255"/>
              <a:gd name="connsiteY60" fmla="*/ 499730 h 2620926"/>
              <a:gd name="connsiteX61" fmla="*/ 882502 w 5635255"/>
              <a:gd name="connsiteY61" fmla="*/ 446568 h 2620926"/>
              <a:gd name="connsiteX62" fmla="*/ 882502 w 5635255"/>
              <a:gd name="connsiteY62" fmla="*/ 446568 h 2620926"/>
              <a:gd name="connsiteX63" fmla="*/ 829339 w 5635255"/>
              <a:gd name="connsiteY63" fmla="*/ 446568 h 2620926"/>
              <a:gd name="connsiteX64" fmla="*/ 829339 w 5635255"/>
              <a:gd name="connsiteY64" fmla="*/ 287079 h 2620926"/>
              <a:gd name="connsiteX65" fmla="*/ 361507 w 5635255"/>
              <a:gd name="connsiteY65" fmla="*/ 287079 h 2620926"/>
              <a:gd name="connsiteX66" fmla="*/ 361507 w 5635255"/>
              <a:gd name="connsiteY66" fmla="*/ 164805 h 2620926"/>
              <a:gd name="connsiteX67" fmla="*/ 138223 w 5635255"/>
              <a:gd name="connsiteY67" fmla="*/ 164805 h 2620926"/>
              <a:gd name="connsiteX68" fmla="*/ 138223 w 5635255"/>
              <a:gd name="connsiteY68" fmla="*/ 53163 h 2620926"/>
              <a:gd name="connsiteX69" fmla="*/ 0 w 5635255"/>
              <a:gd name="connsiteY69" fmla="*/ 53163 h 2620926"/>
              <a:gd name="connsiteX70" fmla="*/ 0 w 5635255"/>
              <a:gd name="connsiteY70" fmla="*/ 0 h 26209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5635255" h="2620926">
                <a:moveTo>
                  <a:pt x="5635255" y="2620926"/>
                </a:moveTo>
                <a:lnTo>
                  <a:pt x="4976037" y="2620926"/>
                </a:lnTo>
                <a:lnTo>
                  <a:pt x="4976037" y="2466754"/>
                </a:lnTo>
                <a:lnTo>
                  <a:pt x="4460358" y="2466754"/>
                </a:lnTo>
                <a:lnTo>
                  <a:pt x="4460358" y="2365744"/>
                </a:lnTo>
                <a:lnTo>
                  <a:pt x="4343400" y="2365744"/>
                </a:lnTo>
                <a:lnTo>
                  <a:pt x="4343400" y="2286000"/>
                </a:lnTo>
                <a:lnTo>
                  <a:pt x="3498111" y="2286000"/>
                </a:lnTo>
                <a:lnTo>
                  <a:pt x="3498111" y="2147777"/>
                </a:lnTo>
                <a:lnTo>
                  <a:pt x="3338623" y="2147777"/>
                </a:lnTo>
                <a:lnTo>
                  <a:pt x="3338623" y="2078665"/>
                </a:lnTo>
                <a:lnTo>
                  <a:pt x="3338623" y="2078665"/>
                </a:lnTo>
                <a:lnTo>
                  <a:pt x="3306725" y="2078665"/>
                </a:lnTo>
                <a:lnTo>
                  <a:pt x="3306725" y="2020186"/>
                </a:lnTo>
                <a:lnTo>
                  <a:pt x="3285460" y="2020186"/>
                </a:lnTo>
                <a:lnTo>
                  <a:pt x="3285460" y="1967023"/>
                </a:lnTo>
                <a:lnTo>
                  <a:pt x="2743200" y="1967023"/>
                </a:lnTo>
                <a:lnTo>
                  <a:pt x="2743200" y="1903228"/>
                </a:lnTo>
                <a:lnTo>
                  <a:pt x="2658139" y="1903228"/>
                </a:lnTo>
                <a:lnTo>
                  <a:pt x="2658139" y="1844749"/>
                </a:lnTo>
                <a:lnTo>
                  <a:pt x="2604976" y="1844749"/>
                </a:lnTo>
                <a:lnTo>
                  <a:pt x="2604976" y="1786270"/>
                </a:lnTo>
                <a:lnTo>
                  <a:pt x="2583711" y="1786270"/>
                </a:lnTo>
                <a:lnTo>
                  <a:pt x="2583711" y="1733107"/>
                </a:lnTo>
                <a:lnTo>
                  <a:pt x="2472069" y="1733107"/>
                </a:lnTo>
                <a:lnTo>
                  <a:pt x="2472069" y="1733107"/>
                </a:lnTo>
                <a:lnTo>
                  <a:pt x="2472069" y="1679944"/>
                </a:lnTo>
                <a:lnTo>
                  <a:pt x="2248786" y="1679944"/>
                </a:lnTo>
                <a:lnTo>
                  <a:pt x="2248786" y="1621465"/>
                </a:lnTo>
                <a:lnTo>
                  <a:pt x="2126511" y="1621465"/>
                </a:lnTo>
                <a:lnTo>
                  <a:pt x="2126511" y="1552354"/>
                </a:lnTo>
                <a:lnTo>
                  <a:pt x="2036134" y="1552354"/>
                </a:lnTo>
                <a:lnTo>
                  <a:pt x="2036134" y="1493875"/>
                </a:lnTo>
                <a:lnTo>
                  <a:pt x="2009553" y="1493875"/>
                </a:lnTo>
                <a:lnTo>
                  <a:pt x="2009553" y="1446028"/>
                </a:lnTo>
                <a:lnTo>
                  <a:pt x="1871330" y="1446028"/>
                </a:lnTo>
                <a:lnTo>
                  <a:pt x="1871330" y="1376916"/>
                </a:lnTo>
                <a:lnTo>
                  <a:pt x="1621465" y="1376916"/>
                </a:lnTo>
                <a:lnTo>
                  <a:pt x="1621465" y="1323754"/>
                </a:lnTo>
                <a:lnTo>
                  <a:pt x="1547037" y="1323754"/>
                </a:lnTo>
                <a:lnTo>
                  <a:pt x="1547037" y="1265275"/>
                </a:lnTo>
                <a:lnTo>
                  <a:pt x="1472609" y="1265275"/>
                </a:lnTo>
                <a:lnTo>
                  <a:pt x="1472609" y="1148316"/>
                </a:lnTo>
                <a:lnTo>
                  <a:pt x="1366283" y="1148316"/>
                </a:lnTo>
                <a:lnTo>
                  <a:pt x="1366283" y="1031358"/>
                </a:lnTo>
                <a:lnTo>
                  <a:pt x="1275907" y="1031358"/>
                </a:lnTo>
                <a:lnTo>
                  <a:pt x="1275907" y="983512"/>
                </a:lnTo>
                <a:lnTo>
                  <a:pt x="1275907" y="983512"/>
                </a:lnTo>
                <a:lnTo>
                  <a:pt x="1233376" y="983512"/>
                </a:lnTo>
                <a:lnTo>
                  <a:pt x="1233376" y="866554"/>
                </a:lnTo>
                <a:lnTo>
                  <a:pt x="1196162" y="866554"/>
                </a:lnTo>
                <a:lnTo>
                  <a:pt x="1196162" y="797442"/>
                </a:lnTo>
                <a:lnTo>
                  <a:pt x="1164265" y="797442"/>
                </a:lnTo>
                <a:lnTo>
                  <a:pt x="1164265" y="733647"/>
                </a:lnTo>
                <a:lnTo>
                  <a:pt x="1026041" y="733647"/>
                </a:lnTo>
                <a:lnTo>
                  <a:pt x="1026041" y="627321"/>
                </a:lnTo>
                <a:lnTo>
                  <a:pt x="988827" y="627321"/>
                </a:lnTo>
                <a:lnTo>
                  <a:pt x="988827" y="563526"/>
                </a:lnTo>
                <a:lnTo>
                  <a:pt x="935665" y="563526"/>
                </a:lnTo>
                <a:lnTo>
                  <a:pt x="935665" y="499730"/>
                </a:lnTo>
                <a:lnTo>
                  <a:pt x="882502" y="499730"/>
                </a:lnTo>
                <a:lnTo>
                  <a:pt x="882502" y="446568"/>
                </a:lnTo>
                <a:lnTo>
                  <a:pt x="882502" y="446568"/>
                </a:lnTo>
                <a:lnTo>
                  <a:pt x="829339" y="446568"/>
                </a:lnTo>
                <a:lnTo>
                  <a:pt x="829339" y="287079"/>
                </a:lnTo>
                <a:lnTo>
                  <a:pt x="361507" y="287079"/>
                </a:lnTo>
                <a:lnTo>
                  <a:pt x="361507" y="164805"/>
                </a:lnTo>
                <a:lnTo>
                  <a:pt x="138223" y="164805"/>
                </a:lnTo>
                <a:lnTo>
                  <a:pt x="138223" y="53163"/>
                </a:lnTo>
                <a:lnTo>
                  <a:pt x="0" y="53163"/>
                </a:lnTo>
                <a:lnTo>
                  <a:pt x="0" y="0"/>
                </a:lnTo>
              </a:path>
            </a:pathLst>
          </a:custGeom>
          <a:noFill/>
          <a:ln w="28575">
            <a:solidFill>
              <a:schemeClr val="accent3"/>
            </a:solidFill>
            <a:miter lim="800000"/>
            <a:headEnd/>
            <a:tailEnd/>
          </a:ln>
        </p:spPr>
        <p:txBody>
          <a:bodyPr rtlCol="0" anchor="ctr"/>
          <a:lstStyle/>
          <a:p>
            <a:pPr algn="ctr"/>
            <a:endParaRPr lang="en-US"/>
          </a:p>
        </p:txBody>
      </p:sp>
      <p:sp>
        <p:nvSpPr>
          <p:cNvPr id="7" name="Freeform 6">
            <a:extLst>
              <a:ext uri="{FF2B5EF4-FFF2-40B4-BE49-F238E27FC236}">
                <a16:creationId xmlns:a16="http://schemas.microsoft.com/office/drawing/2014/main" id="{95E9A6B8-7687-C684-26E3-BD5851FC0D29}"/>
              </a:ext>
            </a:extLst>
          </p:cNvPr>
          <p:cNvSpPr/>
          <p:nvPr/>
        </p:nvSpPr>
        <p:spPr bwMode="auto">
          <a:xfrm>
            <a:off x="1610833" y="1749056"/>
            <a:ext cx="6443330" cy="2413591"/>
          </a:xfrm>
          <a:custGeom>
            <a:avLst/>
            <a:gdLst>
              <a:gd name="connsiteX0" fmla="*/ 6443330 w 6443330"/>
              <a:gd name="connsiteY0" fmla="*/ 2413591 h 2413591"/>
              <a:gd name="connsiteX1" fmla="*/ 4805916 w 6443330"/>
              <a:gd name="connsiteY1" fmla="*/ 2413591 h 2413591"/>
              <a:gd name="connsiteX2" fmla="*/ 4805916 w 6443330"/>
              <a:gd name="connsiteY2" fmla="*/ 2275367 h 2413591"/>
              <a:gd name="connsiteX3" fmla="*/ 4066953 w 6443330"/>
              <a:gd name="connsiteY3" fmla="*/ 2275367 h 2413591"/>
              <a:gd name="connsiteX4" fmla="*/ 4066953 w 6443330"/>
              <a:gd name="connsiteY4" fmla="*/ 2200939 h 2413591"/>
              <a:gd name="connsiteX5" fmla="*/ 3843669 w 6443330"/>
              <a:gd name="connsiteY5" fmla="*/ 2200939 h 2413591"/>
              <a:gd name="connsiteX6" fmla="*/ 3843669 w 6443330"/>
              <a:gd name="connsiteY6" fmla="*/ 2153093 h 2413591"/>
              <a:gd name="connsiteX7" fmla="*/ 3833037 w 6443330"/>
              <a:gd name="connsiteY7" fmla="*/ 2153093 h 2413591"/>
              <a:gd name="connsiteX8" fmla="*/ 3833037 w 6443330"/>
              <a:gd name="connsiteY8" fmla="*/ 2078665 h 2413591"/>
              <a:gd name="connsiteX9" fmla="*/ 3737344 w 6443330"/>
              <a:gd name="connsiteY9" fmla="*/ 2078665 h 2413591"/>
              <a:gd name="connsiteX10" fmla="*/ 3737344 w 6443330"/>
              <a:gd name="connsiteY10" fmla="*/ 2014870 h 2413591"/>
              <a:gd name="connsiteX11" fmla="*/ 3716079 w 6443330"/>
              <a:gd name="connsiteY11" fmla="*/ 2014870 h 2413591"/>
              <a:gd name="connsiteX12" fmla="*/ 3716079 w 6443330"/>
              <a:gd name="connsiteY12" fmla="*/ 1945758 h 2413591"/>
              <a:gd name="connsiteX13" fmla="*/ 3583172 w 6443330"/>
              <a:gd name="connsiteY13" fmla="*/ 1945758 h 2413591"/>
              <a:gd name="connsiteX14" fmla="*/ 3583172 w 6443330"/>
              <a:gd name="connsiteY14" fmla="*/ 1881963 h 2413591"/>
              <a:gd name="connsiteX15" fmla="*/ 3136604 w 6443330"/>
              <a:gd name="connsiteY15" fmla="*/ 1881963 h 2413591"/>
              <a:gd name="connsiteX16" fmla="*/ 3136604 w 6443330"/>
              <a:gd name="connsiteY16" fmla="*/ 1818167 h 2413591"/>
              <a:gd name="connsiteX17" fmla="*/ 2966483 w 6443330"/>
              <a:gd name="connsiteY17" fmla="*/ 1818167 h 2413591"/>
              <a:gd name="connsiteX18" fmla="*/ 2966483 w 6443330"/>
              <a:gd name="connsiteY18" fmla="*/ 1759688 h 2413591"/>
              <a:gd name="connsiteX19" fmla="*/ 2955851 w 6443330"/>
              <a:gd name="connsiteY19" fmla="*/ 1759688 h 2413591"/>
              <a:gd name="connsiteX20" fmla="*/ 2955851 w 6443330"/>
              <a:gd name="connsiteY20" fmla="*/ 1690577 h 2413591"/>
              <a:gd name="connsiteX21" fmla="*/ 2892055 w 6443330"/>
              <a:gd name="connsiteY21" fmla="*/ 1690577 h 2413591"/>
              <a:gd name="connsiteX22" fmla="*/ 2892055 w 6443330"/>
              <a:gd name="connsiteY22" fmla="*/ 1632097 h 2413591"/>
              <a:gd name="connsiteX23" fmla="*/ 2870790 w 6443330"/>
              <a:gd name="connsiteY23" fmla="*/ 1632097 h 2413591"/>
              <a:gd name="connsiteX24" fmla="*/ 2870790 w 6443330"/>
              <a:gd name="connsiteY24" fmla="*/ 1557670 h 2413591"/>
              <a:gd name="connsiteX25" fmla="*/ 2759148 w 6443330"/>
              <a:gd name="connsiteY25" fmla="*/ 1557670 h 2413591"/>
              <a:gd name="connsiteX26" fmla="*/ 2759148 w 6443330"/>
              <a:gd name="connsiteY26" fmla="*/ 1493874 h 2413591"/>
              <a:gd name="connsiteX27" fmla="*/ 2695353 w 6443330"/>
              <a:gd name="connsiteY27" fmla="*/ 1493874 h 2413591"/>
              <a:gd name="connsiteX28" fmla="*/ 2695353 w 6443330"/>
              <a:gd name="connsiteY28" fmla="*/ 1424763 h 2413591"/>
              <a:gd name="connsiteX29" fmla="*/ 2695353 w 6443330"/>
              <a:gd name="connsiteY29" fmla="*/ 1424763 h 2413591"/>
              <a:gd name="connsiteX30" fmla="*/ 2695353 w 6443330"/>
              <a:gd name="connsiteY30" fmla="*/ 1424763 h 2413591"/>
              <a:gd name="connsiteX31" fmla="*/ 2695353 w 6443330"/>
              <a:gd name="connsiteY31" fmla="*/ 1424763 h 2413591"/>
              <a:gd name="connsiteX32" fmla="*/ 2652823 w 6443330"/>
              <a:gd name="connsiteY32" fmla="*/ 1424763 h 2413591"/>
              <a:gd name="connsiteX33" fmla="*/ 2652823 w 6443330"/>
              <a:gd name="connsiteY33" fmla="*/ 1366284 h 2413591"/>
              <a:gd name="connsiteX34" fmla="*/ 2466753 w 6443330"/>
              <a:gd name="connsiteY34" fmla="*/ 1366284 h 2413591"/>
              <a:gd name="connsiteX35" fmla="*/ 2466753 w 6443330"/>
              <a:gd name="connsiteY35" fmla="*/ 1302488 h 2413591"/>
              <a:gd name="connsiteX36" fmla="*/ 2344479 w 6443330"/>
              <a:gd name="connsiteY36" fmla="*/ 1302488 h 2413591"/>
              <a:gd name="connsiteX37" fmla="*/ 2344479 w 6443330"/>
              <a:gd name="connsiteY37" fmla="*/ 1233377 h 2413591"/>
              <a:gd name="connsiteX38" fmla="*/ 2296632 w 6443330"/>
              <a:gd name="connsiteY38" fmla="*/ 1233377 h 2413591"/>
              <a:gd name="connsiteX39" fmla="*/ 2296632 w 6443330"/>
              <a:gd name="connsiteY39" fmla="*/ 1169581 h 2413591"/>
              <a:gd name="connsiteX40" fmla="*/ 2286000 w 6443330"/>
              <a:gd name="connsiteY40" fmla="*/ 1169581 h 2413591"/>
              <a:gd name="connsiteX41" fmla="*/ 2286000 w 6443330"/>
              <a:gd name="connsiteY41" fmla="*/ 1105786 h 2413591"/>
              <a:gd name="connsiteX42" fmla="*/ 2105246 w 6443330"/>
              <a:gd name="connsiteY42" fmla="*/ 1105786 h 2413591"/>
              <a:gd name="connsiteX43" fmla="*/ 2105246 w 6443330"/>
              <a:gd name="connsiteY43" fmla="*/ 1047307 h 2413591"/>
              <a:gd name="connsiteX44" fmla="*/ 1903227 w 6443330"/>
              <a:gd name="connsiteY44" fmla="*/ 1047307 h 2413591"/>
              <a:gd name="connsiteX45" fmla="*/ 1903227 w 6443330"/>
              <a:gd name="connsiteY45" fmla="*/ 978195 h 2413591"/>
              <a:gd name="connsiteX46" fmla="*/ 1871330 w 6443330"/>
              <a:gd name="connsiteY46" fmla="*/ 978195 h 2413591"/>
              <a:gd name="connsiteX47" fmla="*/ 1871330 w 6443330"/>
              <a:gd name="connsiteY47" fmla="*/ 914400 h 2413591"/>
              <a:gd name="connsiteX48" fmla="*/ 1807534 w 6443330"/>
              <a:gd name="connsiteY48" fmla="*/ 914400 h 2413591"/>
              <a:gd name="connsiteX49" fmla="*/ 1807534 w 6443330"/>
              <a:gd name="connsiteY49" fmla="*/ 781493 h 2413591"/>
              <a:gd name="connsiteX50" fmla="*/ 1674627 w 6443330"/>
              <a:gd name="connsiteY50" fmla="*/ 781493 h 2413591"/>
              <a:gd name="connsiteX51" fmla="*/ 1674627 w 6443330"/>
              <a:gd name="connsiteY51" fmla="*/ 712381 h 2413591"/>
              <a:gd name="connsiteX52" fmla="*/ 1594883 w 6443330"/>
              <a:gd name="connsiteY52" fmla="*/ 712381 h 2413591"/>
              <a:gd name="connsiteX53" fmla="*/ 1594883 w 6443330"/>
              <a:gd name="connsiteY53" fmla="*/ 653902 h 2413591"/>
              <a:gd name="connsiteX54" fmla="*/ 1515139 w 6443330"/>
              <a:gd name="connsiteY54" fmla="*/ 653902 h 2413591"/>
              <a:gd name="connsiteX55" fmla="*/ 1515139 w 6443330"/>
              <a:gd name="connsiteY55" fmla="*/ 595423 h 2413591"/>
              <a:gd name="connsiteX56" fmla="*/ 978195 w 6443330"/>
              <a:gd name="connsiteY56" fmla="*/ 595423 h 2413591"/>
              <a:gd name="connsiteX57" fmla="*/ 978195 w 6443330"/>
              <a:gd name="connsiteY57" fmla="*/ 531628 h 2413591"/>
              <a:gd name="connsiteX58" fmla="*/ 845288 w 6443330"/>
              <a:gd name="connsiteY58" fmla="*/ 531628 h 2413591"/>
              <a:gd name="connsiteX59" fmla="*/ 845288 w 6443330"/>
              <a:gd name="connsiteY59" fmla="*/ 473149 h 2413591"/>
              <a:gd name="connsiteX60" fmla="*/ 680483 w 6443330"/>
              <a:gd name="connsiteY60" fmla="*/ 473149 h 2413591"/>
              <a:gd name="connsiteX61" fmla="*/ 680483 w 6443330"/>
              <a:gd name="connsiteY61" fmla="*/ 414670 h 2413591"/>
              <a:gd name="connsiteX62" fmla="*/ 675167 w 6443330"/>
              <a:gd name="connsiteY62" fmla="*/ 419986 h 2413591"/>
              <a:gd name="connsiteX63" fmla="*/ 675167 w 6443330"/>
              <a:gd name="connsiteY63" fmla="*/ 356191 h 2413591"/>
              <a:gd name="connsiteX64" fmla="*/ 675167 w 6443330"/>
              <a:gd name="connsiteY64" fmla="*/ 356191 h 2413591"/>
              <a:gd name="connsiteX65" fmla="*/ 627320 w 6443330"/>
              <a:gd name="connsiteY65" fmla="*/ 356191 h 2413591"/>
              <a:gd name="connsiteX66" fmla="*/ 627320 w 6443330"/>
              <a:gd name="connsiteY66" fmla="*/ 292395 h 2413591"/>
              <a:gd name="connsiteX67" fmla="*/ 627320 w 6443330"/>
              <a:gd name="connsiteY67" fmla="*/ 292395 h 2413591"/>
              <a:gd name="connsiteX68" fmla="*/ 627320 w 6443330"/>
              <a:gd name="connsiteY68" fmla="*/ 292395 h 2413591"/>
              <a:gd name="connsiteX69" fmla="*/ 600739 w 6443330"/>
              <a:gd name="connsiteY69" fmla="*/ 292395 h 2413591"/>
              <a:gd name="connsiteX70" fmla="*/ 600739 w 6443330"/>
              <a:gd name="connsiteY70" fmla="*/ 239232 h 2413591"/>
              <a:gd name="connsiteX71" fmla="*/ 600739 w 6443330"/>
              <a:gd name="connsiteY71" fmla="*/ 239232 h 2413591"/>
              <a:gd name="connsiteX72" fmla="*/ 579474 w 6443330"/>
              <a:gd name="connsiteY72" fmla="*/ 239232 h 2413591"/>
              <a:gd name="connsiteX73" fmla="*/ 579474 w 6443330"/>
              <a:gd name="connsiteY73" fmla="*/ 175437 h 2413591"/>
              <a:gd name="connsiteX74" fmla="*/ 473148 w 6443330"/>
              <a:gd name="connsiteY74" fmla="*/ 175437 h 2413591"/>
              <a:gd name="connsiteX75" fmla="*/ 473148 w 6443330"/>
              <a:gd name="connsiteY75" fmla="*/ 116958 h 2413591"/>
              <a:gd name="connsiteX76" fmla="*/ 425302 w 6443330"/>
              <a:gd name="connsiteY76" fmla="*/ 116958 h 2413591"/>
              <a:gd name="connsiteX77" fmla="*/ 425302 w 6443330"/>
              <a:gd name="connsiteY77" fmla="*/ 53163 h 2413591"/>
              <a:gd name="connsiteX78" fmla="*/ 223283 w 6443330"/>
              <a:gd name="connsiteY78" fmla="*/ 53163 h 2413591"/>
              <a:gd name="connsiteX79" fmla="*/ 223283 w 6443330"/>
              <a:gd name="connsiteY79" fmla="*/ 0 h 2413591"/>
              <a:gd name="connsiteX80" fmla="*/ 0 w 6443330"/>
              <a:gd name="connsiteY80" fmla="*/ 0 h 2413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6443330" h="2413591">
                <a:moveTo>
                  <a:pt x="6443330" y="2413591"/>
                </a:moveTo>
                <a:lnTo>
                  <a:pt x="4805916" y="2413591"/>
                </a:lnTo>
                <a:lnTo>
                  <a:pt x="4805916" y="2275367"/>
                </a:lnTo>
                <a:lnTo>
                  <a:pt x="4066953" y="2275367"/>
                </a:lnTo>
                <a:lnTo>
                  <a:pt x="4066953" y="2200939"/>
                </a:lnTo>
                <a:lnTo>
                  <a:pt x="3843669" y="2200939"/>
                </a:lnTo>
                <a:lnTo>
                  <a:pt x="3843669" y="2153093"/>
                </a:lnTo>
                <a:lnTo>
                  <a:pt x="3833037" y="2153093"/>
                </a:lnTo>
                <a:lnTo>
                  <a:pt x="3833037" y="2078665"/>
                </a:lnTo>
                <a:lnTo>
                  <a:pt x="3737344" y="2078665"/>
                </a:lnTo>
                <a:lnTo>
                  <a:pt x="3737344" y="2014870"/>
                </a:lnTo>
                <a:lnTo>
                  <a:pt x="3716079" y="2014870"/>
                </a:lnTo>
                <a:lnTo>
                  <a:pt x="3716079" y="1945758"/>
                </a:lnTo>
                <a:lnTo>
                  <a:pt x="3583172" y="1945758"/>
                </a:lnTo>
                <a:lnTo>
                  <a:pt x="3583172" y="1881963"/>
                </a:lnTo>
                <a:lnTo>
                  <a:pt x="3136604" y="1881963"/>
                </a:lnTo>
                <a:lnTo>
                  <a:pt x="3136604" y="1818167"/>
                </a:lnTo>
                <a:lnTo>
                  <a:pt x="2966483" y="1818167"/>
                </a:lnTo>
                <a:lnTo>
                  <a:pt x="2966483" y="1759688"/>
                </a:lnTo>
                <a:lnTo>
                  <a:pt x="2955851" y="1759688"/>
                </a:lnTo>
                <a:lnTo>
                  <a:pt x="2955851" y="1690577"/>
                </a:lnTo>
                <a:lnTo>
                  <a:pt x="2892055" y="1690577"/>
                </a:lnTo>
                <a:lnTo>
                  <a:pt x="2892055" y="1632097"/>
                </a:lnTo>
                <a:lnTo>
                  <a:pt x="2870790" y="1632097"/>
                </a:lnTo>
                <a:lnTo>
                  <a:pt x="2870790" y="1557670"/>
                </a:lnTo>
                <a:lnTo>
                  <a:pt x="2759148" y="1557670"/>
                </a:lnTo>
                <a:lnTo>
                  <a:pt x="2759148" y="1493874"/>
                </a:lnTo>
                <a:lnTo>
                  <a:pt x="2695353" y="1493874"/>
                </a:lnTo>
                <a:lnTo>
                  <a:pt x="2695353" y="1424763"/>
                </a:lnTo>
                <a:lnTo>
                  <a:pt x="2695353" y="1424763"/>
                </a:lnTo>
                <a:lnTo>
                  <a:pt x="2695353" y="1424763"/>
                </a:lnTo>
                <a:lnTo>
                  <a:pt x="2695353" y="1424763"/>
                </a:lnTo>
                <a:lnTo>
                  <a:pt x="2652823" y="1424763"/>
                </a:lnTo>
                <a:lnTo>
                  <a:pt x="2652823" y="1366284"/>
                </a:lnTo>
                <a:lnTo>
                  <a:pt x="2466753" y="1366284"/>
                </a:lnTo>
                <a:lnTo>
                  <a:pt x="2466753" y="1302488"/>
                </a:lnTo>
                <a:lnTo>
                  <a:pt x="2344479" y="1302488"/>
                </a:lnTo>
                <a:lnTo>
                  <a:pt x="2344479" y="1233377"/>
                </a:lnTo>
                <a:lnTo>
                  <a:pt x="2296632" y="1233377"/>
                </a:lnTo>
                <a:lnTo>
                  <a:pt x="2296632" y="1169581"/>
                </a:lnTo>
                <a:lnTo>
                  <a:pt x="2286000" y="1169581"/>
                </a:lnTo>
                <a:lnTo>
                  <a:pt x="2286000" y="1105786"/>
                </a:lnTo>
                <a:lnTo>
                  <a:pt x="2105246" y="1105786"/>
                </a:lnTo>
                <a:lnTo>
                  <a:pt x="2105246" y="1047307"/>
                </a:lnTo>
                <a:lnTo>
                  <a:pt x="1903227" y="1047307"/>
                </a:lnTo>
                <a:lnTo>
                  <a:pt x="1903227" y="978195"/>
                </a:lnTo>
                <a:lnTo>
                  <a:pt x="1871330" y="978195"/>
                </a:lnTo>
                <a:lnTo>
                  <a:pt x="1871330" y="914400"/>
                </a:lnTo>
                <a:lnTo>
                  <a:pt x="1807534" y="914400"/>
                </a:lnTo>
                <a:lnTo>
                  <a:pt x="1807534" y="781493"/>
                </a:lnTo>
                <a:lnTo>
                  <a:pt x="1674627" y="781493"/>
                </a:lnTo>
                <a:lnTo>
                  <a:pt x="1674627" y="712381"/>
                </a:lnTo>
                <a:lnTo>
                  <a:pt x="1594883" y="712381"/>
                </a:lnTo>
                <a:lnTo>
                  <a:pt x="1594883" y="653902"/>
                </a:lnTo>
                <a:lnTo>
                  <a:pt x="1515139" y="653902"/>
                </a:lnTo>
                <a:lnTo>
                  <a:pt x="1515139" y="595423"/>
                </a:lnTo>
                <a:lnTo>
                  <a:pt x="978195" y="595423"/>
                </a:lnTo>
                <a:lnTo>
                  <a:pt x="978195" y="531628"/>
                </a:lnTo>
                <a:lnTo>
                  <a:pt x="845288" y="531628"/>
                </a:lnTo>
                <a:lnTo>
                  <a:pt x="845288" y="473149"/>
                </a:lnTo>
                <a:lnTo>
                  <a:pt x="680483" y="473149"/>
                </a:lnTo>
                <a:lnTo>
                  <a:pt x="680483" y="414670"/>
                </a:lnTo>
                <a:lnTo>
                  <a:pt x="675167" y="419986"/>
                </a:lnTo>
                <a:lnTo>
                  <a:pt x="675167" y="356191"/>
                </a:lnTo>
                <a:lnTo>
                  <a:pt x="675167" y="356191"/>
                </a:lnTo>
                <a:lnTo>
                  <a:pt x="627320" y="356191"/>
                </a:lnTo>
                <a:lnTo>
                  <a:pt x="627320" y="292395"/>
                </a:lnTo>
                <a:lnTo>
                  <a:pt x="627320" y="292395"/>
                </a:lnTo>
                <a:lnTo>
                  <a:pt x="627320" y="292395"/>
                </a:lnTo>
                <a:lnTo>
                  <a:pt x="600739" y="292395"/>
                </a:lnTo>
                <a:lnTo>
                  <a:pt x="600739" y="239232"/>
                </a:lnTo>
                <a:lnTo>
                  <a:pt x="600739" y="239232"/>
                </a:lnTo>
                <a:lnTo>
                  <a:pt x="579474" y="239232"/>
                </a:lnTo>
                <a:lnTo>
                  <a:pt x="579474" y="175437"/>
                </a:lnTo>
                <a:lnTo>
                  <a:pt x="473148" y="175437"/>
                </a:lnTo>
                <a:lnTo>
                  <a:pt x="473148" y="116958"/>
                </a:lnTo>
                <a:lnTo>
                  <a:pt x="425302" y="116958"/>
                </a:lnTo>
                <a:lnTo>
                  <a:pt x="425302" y="53163"/>
                </a:lnTo>
                <a:lnTo>
                  <a:pt x="223283" y="53163"/>
                </a:lnTo>
                <a:lnTo>
                  <a:pt x="223283" y="0"/>
                </a:lnTo>
                <a:lnTo>
                  <a:pt x="0" y="0"/>
                </a:lnTo>
              </a:path>
            </a:pathLst>
          </a:custGeom>
          <a:noFill/>
          <a:ln w="28575">
            <a:solidFill>
              <a:schemeClr val="accent1"/>
            </a:solidFill>
            <a:miter lim="800000"/>
            <a:headEnd/>
            <a:tailEnd/>
          </a:ln>
        </p:spPr>
        <p:txBody>
          <a:bodyPr rtlCol="0" anchor="ctr"/>
          <a:lstStyle/>
          <a:p>
            <a:pPr algn="ctr"/>
            <a:endParaRPr lang="en-US"/>
          </a:p>
        </p:txBody>
      </p:sp>
    </p:spTree>
    <p:extLst>
      <p:ext uri="{BB962C8B-B14F-4D97-AF65-F5344CB8AC3E}">
        <p14:creationId xmlns:p14="http://schemas.microsoft.com/office/powerpoint/2010/main" val="9790670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Pentagon 19">
            <a:extLst>
              <a:ext uri="{FF2B5EF4-FFF2-40B4-BE49-F238E27FC236}">
                <a16:creationId xmlns:a16="http://schemas.microsoft.com/office/drawing/2014/main" id="{CC1F931C-96BE-C007-9A06-5E184517BA40}"/>
              </a:ext>
            </a:extLst>
          </p:cNvPr>
          <p:cNvSpPr/>
          <p:nvPr/>
        </p:nvSpPr>
        <p:spPr bwMode="auto">
          <a:xfrm>
            <a:off x="8916836" y="1574323"/>
            <a:ext cx="2237116" cy="452888"/>
          </a:xfrm>
          <a:prstGeom prst="homePlate">
            <a:avLst/>
          </a:prstGeom>
          <a:solidFill>
            <a:schemeClr val="accent4"/>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 name="Pentagon 29">
            <a:extLst>
              <a:ext uri="{FF2B5EF4-FFF2-40B4-BE49-F238E27FC236}">
                <a16:creationId xmlns:a16="http://schemas.microsoft.com/office/drawing/2014/main" id="{D8614447-D04B-6DD9-2CA7-96CBF236B600}"/>
              </a:ext>
            </a:extLst>
          </p:cNvPr>
          <p:cNvSpPr/>
          <p:nvPr/>
        </p:nvSpPr>
        <p:spPr bwMode="auto">
          <a:xfrm rot="10800000">
            <a:off x="5584166" y="1570733"/>
            <a:ext cx="3276338" cy="452888"/>
          </a:xfrm>
          <a:prstGeom prst="homePlat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Relacorilant + Nab-Pac in Recurrent PROC:</a:t>
            </a:r>
            <a:br>
              <a:rPr lang="en-US" dirty="0"/>
            </a:br>
            <a:r>
              <a:rPr lang="en-US" dirty="0"/>
              <a:t>OS in Subgroups</a:t>
            </a:r>
            <a:endParaRPr lang="en-US" altLang="en-US" dirty="0"/>
          </a:p>
        </p:txBody>
      </p:sp>
      <p:sp>
        <p:nvSpPr>
          <p:cNvPr id="5" name="Text Box 15">
            <a:extLst>
              <a:ext uri="{FF2B5EF4-FFF2-40B4-BE49-F238E27FC236}">
                <a16:creationId xmlns:a16="http://schemas.microsoft.com/office/drawing/2014/main" id="{49D4BE0B-03FD-CA3A-9150-C2E21C5E8987}"/>
              </a:ext>
            </a:extLst>
          </p:cNvPr>
          <p:cNvSpPr txBox="1">
            <a:spLocks noChangeArrowheads="1"/>
          </p:cNvSpPr>
          <p:nvPr/>
        </p:nvSpPr>
        <p:spPr bwMode="auto">
          <a:xfrm>
            <a:off x="447255" y="6386584"/>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Colombo. ASCO 2022. Abstr LBA5503. Reproduced with permission.</a:t>
            </a:r>
            <a:endParaRPr lang="en-US" altLang="en-US" sz="1200" b="0" dirty="0">
              <a:solidFill>
                <a:schemeClr val="bg2"/>
              </a:solidFill>
              <a:latin typeface="Calibri" panose="020F0502020204030204" pitchFamily="34" charset="0"/>
            </a:endParaRPr>
          </a:p>
        </p:txBody>
      </p:sp>
      <p:cxnSp>
        <p:nvCxnSpPr>
          <p:cNvPr id="4" name="Straight Connector 3">
            <a:extLst>
              <a:ext uri="{FF2B5EF4-FFF2-40B4-BE49-F238E27FC236}">
                <a16:creationId xmlns:a16="http://schemas.microsoft.com/office/drawing/2014/main" id="{23025F98-2DF5-168F-EFEF-7E9928B499DD}"/>
              </a:ext>
            </a:extLst>
          </p:cNvPr>
          <p:cNvCxnSpPr/>
          <p:nvPr/>
        </p:nvCxnSpPr>
        <p:spPr bwMode="auto">
          <a:xfrm>
            <a:off x="5365630" y="5520906"/>
            <a:ext cx="5201729" cy="0"/>
          </a:xfrm>
          <a:prstGeom prst="line">
            <a:avLst/>
          </a:prstGeom>
          <a:noFill/>
          <a:ln w="28575" cap="flat" cmpd="sng" algn="ctr">
            <a:solidFill>
              <a:schemeClr val="bg1"/>
            </a:solidFill>
            <a:prstDash val="solid"/>
            <a:round/>
            <a:headEnd type="none" w="med" len="med"/>
            <a:tailEnd type="none" w="med" len="med"/>
          </a:ln>
          <a:effectLst/>
        </p:spPr>
      </p:cxnSp>
      <p:cxnSp>
        <p:nvCxnSpPr>
          <p:cNvPr id="7" name="Straight Connector 6">
            <a:extLst>
              <a:ext uri="{FF2B5EF4-FFF2-40B4-BE49-F238E27FC236}">
                <a16:creationId xmlns:a16="http://schemas.microsoft.com/office/drawing/2014/main" id="{DB3375F7-DA88-8403-49EB-A5C3FC40D09B}"/>
              </a:ext>
            </a:extLst>
          </p:cNvPr>
          <p:cNvCxnSpPr>
            <a:cxnSpLocks/>
          </p:cNvCxnSpPr>
          <p:nvPr/>
        </p:nvCxnSpPr>
        <p:spPr bwMode="auto">
          <a:xfrm flipV="1">
            <a:off x="8890958" y="2061713"/>
            <a:ext cx="0" cy="3467819"/>
          </a:xfrm>
          <a:prstGeom prst="line">
            <a:avLst/>
          </a:prstGeom>
          <a:noFill/>
          <a:ln w="28575" cap="flat" cmpd="sng" algn="ctr">
            <a:solidFill>
              <a:schemeClr val="bg1"/>
            </a:solidFill>
            <a:prstDash val="solid"/>
            <a:round/>
            <a:headEnd type="none" w="med" len="med"/>
            <a:tailEnd type="none" w="med" len="med"/>
          </a:ln>
          <a:effectLst/>
        </p:spPr>
      </p:cxnSp>
      <p:cxnSp>
        <p:nvCxnSpPr>
          <p:cNvPr id="10" name="Straight Connector 9">
            <a:extLst>
              <a:ext uri="{FF2B5EF4-FFF2-40B4-BE49-F238E27FC236}">
                <a16:creationId xmlns:a16="http://schemas.microsoft.com/office/drawing/2014/main" id="{0054CEB9-0F58-89AC-A20B-1C59A0E1F9F1}"/>
              </a:ext>
            </a:extLst>
          </p:cNvPr>
          <p:cNvCxnSpPr>
            <a:cxnSpLocks/>
          </p:cNvCxnSpPr>
          <p:nvPr/>
        </p:nvCxnSpPr>
        <p:spPr bwMode="auto">
          <a:xfrm>
            <a:off x="5374256" y="552090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34CFB678-E658-CD19-E5C7-2537FA57CE30}"/>
              </a:ext>
            </a:extLst>
          </p:cNvPr>
          <p:cNvCxnSpPr>
            <a:cxnSpLocks/>
          </p:cNvCxnSpPr>
          <p:nvPr/>
        </p:nvCxnSpPr>
        <p:spPr bwMode="auto">
          <a:xfrm>
            <a:off x="6070696" y="552090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3430BBAD-D531-6056-CD0D-DF0205C3B0DD}"/>
              </a:ext>
            </a:extLst>
          </p:cNvPr>
          <p:cNvCxnSpPr>
            <a:cxnSpLocks/>
          </p:cNvCxnSpPr>
          <p:nvPr/>
        </p:nvCxnSpPr>
        <p:spPr bwMode="auto">
          <a:xfrm>
            <a:off x="6775762" y="552090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6154C9C4-1FDE-3EFD-D5C9-FD00454A739D}"/>
              </a:ext>
            </a:extLst>
          </p:cNvPr>
          <p:cNvCxnSpPr>
            <a:cxnSpLocks/>
          </p:cNvCxnSpPr>
          <p:nvPr/>
        </p:nvCxnSpPr>
        <p:spPr bwMode="auto">
          <a:xfrm>
            <a:off x="7480828" y="552090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284FF35B-AE60-047D-0593-127706C44710}"/>
              </a:ext>
            </a:extLst>
          </p:cNvPr>
          <p:cNvCxnSpPr>
            <a:cxnSpLocks/>
          </p:cNvCxnSpPr>
          <p:nvPr/>
        </p:nvCxnSpPr>
        <p:spPr bwMode="auto">
          <a:xfrm>
            <a:off x="8185894" y="552090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FFDD21B6-306A-64DE-05D4-085B8D3E8917}"/>
              </a:ext>
            </a:extLst>
          </p:cNvPr>
          <p:cNvCxnSpPr>
            <a:cxnSpLocks/>
          </p:cNvCxnSpPr>
          <p:nvPr/>
        </p:nvCxnSpPr>
        <p:spPr bwMode="auto">
          <a:xfrm>
            <a:off x="8890958" y="552090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19220510-3EBB-72E1-3D67-1C11EAE0E3A4}"/>
              </a:ext>
            </a:extLst>
          </p:cNvPr>
          <p:cNvCxnSpPr>
            <a:cxnSpLocks/>
          </p:cNvCxnSpPr>
          <p:nvPr/>
        </p:nvCxnSpPr>
        <p:spPr bwMode="auto">
          <a:xfrm>
            <a:off x="10558733" y="5520906"/>
            <a:ext cx="0" cy="64008"/>
          </a:xfrm>
          <a:prstGeom prst="line">
            <a:avLst/>
          </a:prstGeom>
          <a:noFill/>
          <a:ln w="28575" cap="flat" cmpd="sng" algn="ctr">
            <a:solidFill>
              <a:schemeClr val="bg1"/>
            </a:solidFill>
            <a:prstDash val="solid"/>
            <a:round/>
            <a:headEnd type="none" w="med" len="med"/>
            <a:tailEnd type="none" w="med" len="med"/>
          </a:ln>
          <a:effectLst/>
        </p:spPr>
      </p:cxnSp>
      <p:sp>
        <p:nvSpPr>
          <p:cNvPr id="11" name="TextBox 10">
            <a:extLst>
              <a:ext uri="{FF2B5EF4-FFF2-40B4-BE49-F238E27FC236}">
                <a16:creationId xmlns:a16="http://schemas.microsoft.com/office/drawing/2014/main" id="{853B30AF-BCB6-2D10-7BF4-3918A14DC182}"/>
              </a:ext>
            </a:extLst>
          </p:cNvPr>
          <p:cNvSpPr txBox="1"/>
          <p:nvPr/>
        </p:nvSpPr>
        <p:spPr bwMode="auto">
          <a:xfrm>
            <a:off x="5616571" y="5840084"/>
            <a:ext cx="520172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HR (95% CI)</a:t>
            </a:r>
          </a:p>
        </p:txBody>
      </p:sp>
      <p:sp>
        <p:nvSpPr>
          <p:cNvPr id="12" name="TextBox 11">
            <a:extLst>
              <a:ext uri="{FF2B5EF4-FFF2-40B4-BE49-F238E27FC236}">
                <a16:creationId xmlns:a16="http://schemas.microsoft.com/office/drawing/2014/main" id="{811B6A32-FBEE-EBA5-2294-EF057D238FE2}"/>
              </a:ext>
            </a:extLst>
          </p:cNvPr>
          <p:cNvSpPr txBox="1"/>
          <p:nvPr/>
        </p:nvSpPr>
        <p:spPr bwMode="auto">
          <a:xfrm>
            <a:off x="10327547" y="5520906"/>
            <a:ext cx="4986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a:t>
            </a:r>
          </a:p>
        </p:txBody>
      </p:sp>
      <p:sp>
        <p:nvSpPr>
          <p:cNvPr id="21" name="TextBox 20">
            <a:extLst>
              <a:ext uri="{FF2B5EF4-FFF2-40B4-BE49-F238E27FC236}">
                <a16:creationId xmlns:a16="http://schemas.microsoft.com/office/drawing/2014/main" id="{10461445-D7E1-2FCF-0789-5F583FFDDACB}"/>
              </a:ext>
            </a:extLst>
          </p:cNvPr>
          <p:cNvSpPr txBox="1"/>
          <p:nvPr/>
        </p:nvSpPr>
        <p:spPr bwMode="auto">
          <a:xfrm>
            <a:off x="5124952" y="5501581"/>
            <a:ext cx="4986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22" name="TextBox 21">
            <a:extLst>
              <a:ext uri="{FF2B5EF4-FFF2-40B4-BE49-F238E27FC236}">
                <a16:creationId xmlns:a16="http://schemas.microsoft.com/office/drawing/2014/main" id="{CEF146DA-FEDD-5E9D-5863-7D9F3A95B0BD}"/>
              </a:ext>
            </a:extLst>
          </p:cNvPr>
          <p:cNvSpPr txBox="1"/>
          <p:nvPr/>
        </p:nvSpPr>
        <p:spPr bwMode="auto">
          <a:xfrm>
            <a:off x="6525710" y="5501581"/>
            <a:ext cx="4986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0.4</a:t>
            </a:r>
          </a:p>
        </p:txBody>
      </p:sp>
      <p:sp>
        <p:nvSpPr>
          <p:cNvPr id="23" name="TextBox 22">
            <a:extLst>
              <a:ext uri="{FF2B5EF4-FFF2-40B4-BE49-F238E27FC236}">
                <a16:creationId xmlns:a16="http://schemas.microsoft.com/office/drawing/2014/main" id="{E31E73BE-EB37-AE94-DEDA-26042FFAA632}"/>
              </a:ext>
            </a:extLst>
          </p:cNvPr>
          <p:cNvSpPr txBox="1"/>
          <p:nvPr/>
        </p:nvSpPr>
        <p:spPr bwMode="auto">
          <a:xfrm>
            <a:off x="7226089" y="5501581"/>
            <a:ext cx="4986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0.6</a:t>
            </a:r>
          </a:p>
        </p:txBody>
      </p:sp>
      <p:sp>
        <p:nvSpPr>
          <p:cNvPr id="24" name="TextBox 23">
            <a:extLst>
              <a:ext uri="{FF2B5EF4-FFF2-40B4-BE49-F238E27FC236}">
                <a16:creationId xmlns:a16="http://schemas.microsoft.com/office/drawing/2014/main" id="{C7681EFA-E953-010C-2441-CC6C6696AB26}"/>
              </a:ext>
            </a:extLst>
          </p:cNvPr>
          <p:cNvSpPr txBox="1"/>
          <p:nvPr/>
        </p:nvSpPr>
        <p:spPr bwMode="auto">
          <a:xfrm>
            <a:off x="5825331" y="5501581"/>
            <a:ext cx="4986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0.2</a:t>
            </a:r>
          </a:p>
        </p:txBody>
      </p:sp>
      <p:sp>
        <p:nvSpPr>
          <p:cNvPr id="25" name="TextBox 24">
            <a:extLst>
              <a:ext uri="{FF2B5EF4-FFF2-40B4-BE49-F238E27FC236}">
                <a16:creationId xmlns:a16="http://schemas.microsoft.com/office/drawing/2014/main" id="{03CAC0ED-6ED3-5DC0-5546-507F1F2039F1}"/>
              </a:ext>
            </a:extLst>
          </p:cNvPr>
          <p:cNvSpPr txBox="1"/>
          <p:nvPr/>
        </p:nvSpPr>
        <p:spPr bwMode="auto">
          <a:xfrm>
            <a:off x="7926468" y="5501581"/>
            <a:ext cx="4986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0.8</a:t>
            </a:r>
          </a:p>
        </p:txBody>
      </p:sp>
      <p:sp>
        <p:nvSpPr>
          <p:cNvPr id="26" name="TextBox 25">
            <a:extLst>
              <a:ext uri="{FF2B5EF4-FFF2-40B4-BE49-F238E27FC236}">
                <a16:creationId xmlns:a16="http://schemas.microsoft.com/office/drawing/2014/main" id="{09D726ED-8804-910B-79D6-37DF17F44292}"/>
              </a:ext>
            </a:extLst>
          </p:cNvPr>
          <p:cNvSpPr txBox="1"/>
          <p:nvPr/>
        </p:nvSpPr>
        <p:spPr bwMode="auto">
          <a:xfrm>
            <a:off x="8626845" y="5501581"/>
            <a:ext cx="4986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a:t>
            </a:r>
          </a:p>
        </p:txBody>
      </p:sp>
      <p:sp>
        <p:nvSpPr>
          <p:cNvPr id="27" name="TextBox 26">
            <a:extLst>
              <a:ext uri="{FF2B5EF4-FFF2-40B4-BE49-F238E27FC236}">
                <a16:creationId xmlns:a16="http://schemas.microsoft.com/office/drawing/2014/main" id="{0E8CB79E-3BD8-FFB7-3832-3C6CDF52BFF6}"/>
              </a:ext>
            </a:extLst>
          </p:cNvPr>
          <p:cNvSpPr txBox="1"/>
          <p:nvPr/>
        </p:nvSpPr>
        <p:spPr bwMode="auto">
          <a:xfrm>
            <a:off x="8922527" y="1651991"/>
            <a:ext cx="22314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1" dirty="0">
                <a:latin typeface="Calibri" panose="020F0502020204030204" pitchFamily="34" charset="0"/>
              </a:rPr>
              <a:t>Favors nab-paclitaxel alone</a:t>
            </a:r>
          </a:p>
        </p:txBody>
      </p:sp>
      <p:sp>
        <p:nvSpPr>
          <p:cNvPr id="28" name="TextBox 27">
            <a:extLst>
              <a:ext uri="{FF2B5EF4-FFF2-40B4-BE49-F238E27FC236}">
                <a16:creationId xmlns:a16="http://schemas.microsoft.com/office/drawing/2014/main" id="{14B3E036-1752-2167-43C3-E7B142CCBBE0}"/>
              </a:ext>
            </a:extLst>
          </p:cNvPr>
          <p:cNvSpPr txBox="1"/>
          <p:nvPr/>
        </p:nvSpPr>
        <p:spPr bwMode="auto">
          <a:xfrm>
            <a:off x="5598543" y="1561644"/>
            <a:ext cx="3295290" cy="480131"/>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algn="r">
              <a:lnSpc>
                <a:spcPct val="90000"/>
              </a:lnSpc>
              <a:spcBef>
                <a:spcPct val="50000"/>
              </a:spcBef>
              <a:spcAft>
                <a:spcPct val="0"/>
              </a:spcAft>
              <a:buClrTx/>
              <a:buFontTx/>
              <a:buNone/>
            </a:pPr>
            <a:r>
              <a:rPr lang="en-US" sz="1400" b="1" dirty="0">
                <a:latin typeface="Calibri" panose="020F0502020204030204" pitchFamily="34" charset="0"/>
              </a:rPr>
              <a:t>Favors INTERMITTENT </a:t>
            </a:r>
            <a:br>
              <a:rPr lang="en-US" sz="1400" b="1" dirty="0">
                <a:latin typeface="Calibri" panose="020F0502020204030204" pitchFamily="34" charset="0"/>
              </a:rPr>
            </a:br>
            <a:r>
              <a:rPr lang="en-US" sz="1400" b="1" dirty="0" err="1">
                <a:latin typeface="Calibri" panose="020F0502020204030204" pitchFamily="34" charset="0"/>
              </a:rPr>
              <a:t>relacorilant</a:t>
            </a:r>
            <a:r>
              <a:rPr lang="en-US" sz="1400" b="1" dirty="0">
                <a:latin typeface="Calibri" panose="020F0502020204030204" pitchFamily="34" charset="0"/>
              </a:rPr>
              <a:t> + nab-paclitaxel</a:t>
            </a:r>
          </a:p>
        </p:txBody>
      </p:sp>
      <p:sp>
        <p:nvSpPr>
          <p:cNvPr id="29" name="TextBox 28">
            <a:extLst>
              <a:ext uri="{FF2B5EF4-FFF2-40B4-BE49-F238E27FC236}">
                <a16:creationId xmlns:a16="http://schemas.microsoft.com/office/drawing/2014/main" id="{AF4140E4-4FEA-371B-91D3-A4DE2620053C}"/>
              </a:ext>
            </a:extLst>
          </p:cNvPr>
          <p:cNvSpPr txBox="1"/>
          <p:nvPr/>
        </p:nvSpPr>
        <p:spPr bwMode="auto">
          <a:xfrm>
            <a:off x="376833" y="3404407"/>
            <a:ext cx="286947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ts val="1000"/>
              </a:spcBef>
              <a:spcAft>
                <a:spcPct val="0"/>
              </a:spcAft>
            </a:pPr>
            <a:r>
              <a:rPr lang="en-US" sz="1600" b="1" dirty="0">
                <a:solidFill>
                  <a:schemeClr val="bg1"/>
                </a:solidFill>
                <a:latin typeface="Calibri" panose="020F0502020204030204" pitchFamily="34" charset="0"/>
              </a:rPr>
              <a:t>Prior bevacizumab</a:t>
            </a:r>
          </a:p>
        </p:txBody>
      </p:sp>
      <p:sp>
        <p:nvSpPr>
          <p:cNvPr id="32" name="TextBox 31">
            <a:extLst>
              <a:ext uri="{FF2B5EF4-FFF2-40B4-BE49-F238E27FC236}">
                <a16:creationId xmlns:a16="http://schemas.microsoft.com/office/drawing/2014/main" id="{C6A4CE91-914B-0649-46EC-A9F35588C544}"/>
              </a:ext>
            </a:extLst>
          </p:cNvPr>
          <p:cNvSpPr txBox="1"/>
          <p:nvPr/>
        </p:nvSpPr>
        <p:spPr bwMode="auto">
          <a:xfrm>
            <a:off x="10662309" y="1855137"/>
            <a:ext cx="1237041" cy="36625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n (%)</a:t>
            </a:r>
          </a:p>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120 (100%)</a:t>
            </a:r>
            <a:br>
              <a:rPr lang="en-US" sz="1600" dirty="0">
                <a:solidFill>
                  <a:schemeClr val="bg1"/>
                </a:solidFill>
                <a:latin typeface="Calibri" panose="020F0502020204030204" pitchFamily="34" charset="0"/>
              </a:rPr>
            </a:br>
            <a:r>
              <a:rPr lang="en-US" sz="1600" dirty="0">
                <a:solidFill>
                  <a:schemeClr val="bg1"/>
                </a:solidFill>
                <a:latin typeface="Calibri" panose="020F0502020204030204" pitchFamily="34" charset="0"/>
              </a:rPr>
              <a:t>104 (86.7%)</a:t>
            </a:r>
            <a:br>
              <a:rPr lang="en-US" sz="1600" dirty="0">
                <a:solidFill>
                  <a:schemeClr val="bg1"/>
                </a:solidFill>
                <a:latin typeface="Calibri" panose="020F0502020204030204" pitchFamily="34" charset="0"/>
              </a:rPr>
            </a:br>
            <a:r>
              <a:rPr lang="en-US" sz="1600" dirty="0">
                <a:solidFill>
                  <a:schemeClr val="bg1"/>
                </a:solidFill>
                <a:latin typeface="Calibri" panose="020F0502020204030204" pitchFamily="34" charset="0"/>
              </a:rPr>
              <a:t>16 (13.3%)</a:t>
            </a:r>
            <a:br>
              <a:rPr lang="en-US" sz="1600" dirty="0">
                <a:solidFill>
                  <a:schemeClr val="bg1"/>
                </a:solidFill>
                <a:latin typeface="Calibri" panose="020F0502020204030204" pitchFamily="34" charset="0"/>
              </a:rPr>
            </a:br>
            <a:r>
              <a:rPr lang="en-US" sz="1600" dirty="0">
                <a:solidFill>
                  <a:schemeClr val="bg1"/>
                </a:solidFill>
                <a:latin typeface="Calibri" panose="020F0502020204030204" pitchFamily="34" charset="0"/>
              </a:rPr>
              <a:t>15 (12.5%)</a:t>
            </a:r>
            <a:br>
              <a:rPr lang="en-US" sz="1600" dirty="0">
                <a:solidFill>
                  <a:schemeClr val="bg1"/>
                </a:solidFill>
                <a:latin typeface="Calibri" panose="020F0502020204030204" pitchFamily="34" charset="0"/>
              </a:rPr>
            </a:br>
            <a:r>
              <a:rPr lang="en-US" sz="1600" dirty="0">
                <a:solidFill>
                  <a:schemeClr val="bg1"/>
                </a:solidFill>
                <a:latin typeface="Calibri" panose="020F0502020204030204" pitchFamily="34" charset="0"/>
              </a:rPr>
              <a:t>63 (52.5%)</a:t>
            </a:r>
            <a:br>
              <a:rPr lang="en-US" sz="1600" dirty="0">
                <a:solidFill>
                  <a:schemeClr val="bg1"/>
                </a:solidFill>
                <a:latin typeface="Calibri" panose="020F0502020204030204" pitchFamily="34" charset="0"/>
              </a:rPr>
            </a:br>
            <a:r>
              <a:rPr lang="en-US" sz="1600" dirty="0">
                <a:solidFill>
                  <a:schemeClr val="bg1"/>
                </a:solidFill>
                <a:latin typeface="Calibri" panose="020F0502020204030204" pitchFamily="34" charset="0"/>
              </a:rPr>
              <a:t>68 (56.7%)</a:t>
            </a:r>
            <a:br>
              <a:rPr lang="en-US" sz="1600" dirty="0">
                <a:solidFill>
                  <a:schemeClr val="bg1"/>
                </a:solidFill>
                <a:latin typeface="Calibri" panose="020F0502020204030204" pitchFamily="34" charset="0"/>
              </a:rPr>
            </a:br>
            <a:r>
              <a:rPr lang="en-US" sz="1600" dirty="0">
                <a:solidFill>
                  <a:schemeClr val="bg1"/>
                </a:solidFill>
                <a:latin typeface="Calibri" panose="020F0502020204030204" pitchFamily="34" charset="0"/>
              </a:rPr>
              <a:t>52 (43.3%)</a:t>
            </a:r>
            <a:br>
              <a:rPr lang="en-US" sz="1600" dirty="0">
                <a:solidFill>
                  <a:schemeClr val="bg1"/>
                </a:solidFill>
                <a:latin typeface="Calibri" panose="020F0502020204030204" pitchFamily="34" charset="0"/>
              </a:rPr>
            </a:br>
            <a:r>
              <a:rPr lang="en-US" sz="1600" dirty="0">
                <a:solidFill>
                  <a:schemeClr val="bg1"/>
                </a:solidFill>
                <a:latin typeface="Calibri" panose="020F0502020204030204" pitchFamily="34" charset="0"/>
              </a:rPr>
              <a:t>38 (31.7%)</a:t>
            </a:r>
            <a:br>
              <a:rPr lang="en-US" sz="1600" dirty="0">
                <a:solidFill>
                  <a:schemeClr val="bg1"/>
                </a:solidFill>
                <a:latin typeface="Calibri" panose="020F0502020204030204" pitchFamily="34" charset="0"/>
              </a:rPr>
            </a:br>
            <a:r>
              <a:rPr lang="en-US" sz="1600" dirty="0">
                <a:solidFill>
                  <a:schemeClr val="bg1"/>
                </a:solidFill>
                <a:latin typeface="Calibri" panose="020F0502020204030204" pitchFamily="34" charset="0"/>
              </a:rPr>
              <a:t>82 (68.3%)</a:t>
            </a:r>
            <a:br>
              <a:rPr lang="en-US" sz="1600" dirty="0">
                <a:solidFill>
                  <a:schemeClr val="bg1"/>
                </a:solidFill>
                <a:latin typeface="Calibri" panose="020F0502020204030204" pitchFamily="34" charset="0"/>
              </a:rPr>
            </a:br>
            <a:r>
              <a:rPr lang="en-US" sz="1600" dirty="0">
                <a:solidFill>
                  <a:schemeClr val="bg1"/>
                </a:solidFill>
                <a:latin typeface="Calibri" panose="020F0502020204030204" pitchFamily="34" charset="0"/>
              </a:rPr>
              <a:t>45 (37.5%)</a:t>
            </a:r>
            <a:br>
              <a:rPr lang="en-US" sz="1600" dirty="0">
                <a:solidFill>
                  <a:schemeClr val="bg1"/>
                </a:solidFill>
                <a:latin typeface="Calibri" panose="020F0502020204030204" pitchFamily="34" charset="0"/>
              </a:rPr>
            </a:br>
            <a:r>
              <a:rPr lang="en-US" sz="1600" dirty="0">
                <a:solidFill>
                  <a:schemeClr val="bg1"/>
                </a:solidFill>
                <a:latin typeface="Calibri" panose="020F0502020204030204" pitchFamily="34" charset="0"/>
              </a:rPr>
              <a:t>71 (59.2%)</a:t>
            </a:r>
            <a:br>
              <a:rPr lang="en-US" sz="1600" dirty="0">
                <a:solidFill>
                  <a:schemeClr val="bg1"/>
                </a:solidFill>
                <a:latin typeface="Calibri" panose="020F0502020204030204" pitchFamily="34" charset="0"/>
              </a:rPr>
            </a:br>
            <a:r>
              <a:rPr lang="en-US" sz="1600" dirty="0">
                <a:solidFill>
                  <a:schemeClr val="bg1"/>
                </a:solidFill>
                <a:latin typeface="Calibri" panose="020F0502020204030204" pitchFamily="34" charset="0"/>
              </a:rPr>
              <a:t>37 (30.8%)</a:t>
            </a:r>
            <a:br>
              <a:rPr lang="en-US" sz="1600" dirty="0">
                <a:solidFill>
                  <a:schemeClr val="bg1"/>
                </a:solidFill>
                <a:latin typeface="Calibri" panose="020F0502020204030204" pitchFamily="34" charset="0"/>
              </a:rPr>
            </a:br>
            <a:r>
              <a:rPr lang="en-US" sz="1600" dirty="0">
                <a:solidFill>
                  <a:schemeClr val="bg1"/>
                </a:solidFill>
                <a:latin typeface="Calibri" panose="020F0502020204030204" pitchFamily="34" charset="0"/>
              </a:rPr>
              <a:t>112 (93.3%)</a:t>
            </a:r>
          </a:p>
        </p:txBody>
      </p:sp>
      <p:sp>
        <p:nvSpPr>
          <p:cNvPr id="33" name="TextBox 32">
            <a:extLst>
              <a:ext uri="{FF2B5EF4-FFF2-40B4-BE49-F238E27FC236}">
                <a16:creationId xmlns:a16="http://schemas.microsoft.com/office/drawing/2014/main" id="{7AE0380E-3DDE-A83B-AE62-A16B697F63EC}"/>
              </a:ext>
            </a:extLst>
          </p:cNvPr>
          <p:cNvSpPr txBox="1"/>
          <p:nvPr/>
        </p:nvSpPr>
        <p:spPr bwMode="auto">
          <a:xfrm>
            <a:off x="3249865" y="2104373"/>
            <a:ext cx="3388818" cy="347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endParaRPr lang="en-US" sz="1600" dirty="0">
              <a:solidFill>
                <a:schemeClr val="bg1"/>
              </a:solidFill>
              <a:latin typeface="Calibri" panose="020F0502020204030204" pitchFamily="34" charset="0"/>
            </a:endParaRPr>
          </a:p>
          <a:p>
            <a:pPr marL="285750" indent="-285750">
              <a:lnSpc>
                <a:spcPct val="100000"/>
              </a:lnSpc>
              <a:spcAft>
                <a:spcPct val="0"/>
              </a:spcAft>
              <a:buClrTx/>
              <a:buFont typeface="Wingdings" panose="05000000000000000000" pitchFamily="2" charset="2"/>
              <a:buChar char="§"/>
            </a:pPr>
            <a:r>
              <a:rPr lang="en-US" sz="1700" dirty="0">
                <a:solidFill>
                  <a:schemeClr val="bg1"/>
                </a:solidFill>
                <a:latin typeface="Calibri" panose="020F0502020204030204" pitchFamily="34" charset="0"/>
              </a:rPr>
              <a:t>1-3</a:t>
            </a:r>
          </a:p>
          <a:p>
            <a:pPr marL="285750" indent="-285750">
              <a:lnSpc>
                <a:spcPct val="100000"/>
              </a:lnSpc>
              <a:spcAft>
                <a:spcPct val="0"/>
              </a:spcAft>
              <a:buClrTx/>
              <a:buFont typeface="Wingdings" panose="05000000000000000000" pitchFamily="2" charset="2"/>
              <a:buChar char="§"/>
            </a:pPr>
            <a:r>
              <a:rPr lang="en-US" sz="1700" dirty="0">
                <a:solidFill>
                  <a:schemeClr val="bg1"/>
                </a:solidFill>
                <a:latin typeface="Calibri" panose="020F0502020204030204" pitchFamily="34" charset="0"/>
              </a:rPr>
              <a:t>≥ 4</a:t>
            </a:r>
          </a:p>
          <a:p>
            <a:pPr marL="285750" indent="-285750">
              <a:lnSpc>
                <a:spcPct val="100000"/>
              </a:lnSpc>
              <a:spcAft>
                <a:spcPct val="0"/>
              </a:spcAft>
              <a:buClrTx/>
              <a:buFont typeface="Wingdings" panose="05000000000000000000" pitchFamily="2" charset="2"/>
              <a:buChar char="§"/>
            </a:pPr>
            <a:r>
              <a:rPr lang="en-US" sz="1700" dirty="0">
                <a:solidFill>
                  <a:schemeClr val="bg1"/>
                </a:solidFill>
                <a:latin typeface="Calibri" panose="020F0502020204030204" pitchFamily="34" charset="0"/>
              </a:rPr>
              <a:t>Somatic/germline mutation</a:t>
            </a:r>
          </a:p>
          <a:p>
            <a:pPr marL="285750" indent="-285750">
              <a:lnSpc>
                <a:spcPct val="100000"/>
              </a:lnSpc>
              <a:spcAft>
                <a:spcPct val="0"/>
              </a:spcAft>
              <a:buClrTx/>
              <a:buFont typeface="Wingdings" panose="05000000000000000000" pitchFamily="2" charset="2"/>
              <a:buChar char="§"/>
            </a:pPr>
            <a:r>
              <a:rPr lang="en-US" sz="1700" dirty="0">
                <a:solidFill>
                  <a:schemeClr val="bg1"/>
                </a:solidFill>
                <a:latin typeface="Calibri" panose="020F0502020204030204" pitchFamily="34" charset="0"/>
              </a:rPr>
              <a:t>No BRCA1/BRCA2 mutation</a:t>
            </a:r>
          </a:p>
          <a:p>
            <a:pPr marL="285750" indent="-285750">
              <a:lnSpc>
                <a:spcPct val="100000"/>
              </a:lnSpc>
              <a:spcAft>
                <a:spcPct val="0"/>
              </a:spcAft>
              <a:buClrTx/>
              <a:buFont typeface="Wingdings" panose="05000000000000000000" pitchFamily="2" charset="2"/>
              <a:buChar char="§"/>
            </a:pPr>
            <a:r>
              <a:rPr lang="en-US" sz="1700" dirty="0">
                <a:solidFill>
                  <a:schemeClr val="bg1"/>
                </a:solidFill>
                <a:latin typeface="Calibri" panose="020F0502020204030204" pitchFamily="34" charset="0"/>
              </a:rPr>
              <a:t>Yes</a:t>
            </a:r>
          </a:p>
          <a:p>
            <a:pPr marL="285750" indent="-285750">
              <a:lnSpc>
                <a:spcPct val="100000"/>
              </a:lnSpc>
              <a:spcAft>
                <a:spcPct val="0"/>
              </a:spcAft>
              <a:buClrTx/>
              <a:buFont typeface="Wingdings" panose="05000000000000000000" pitchFamily="2" charset="2"/>
              <a:buChar char="§"/>
            </a:pPr>
            <a:r>
              <a:rPr lang="en-US" sz="1700" dirty="0">
                <a:solidFill>
                  <a:schemeClr val="bg1"/>
                </a:solidFill>
                <a:latin typeface="Calibri" panose="020F0502020204030204" pitchFamily="34" charset="0"/>
              </a:rPr>
              <a:t>No</a:t>
            </a:r>
          </a:p>
          <a:p>
            <a:pPr marL="285750" indent="-285750">
              <a:lnSpc>
                <a:spcPct val="100000"/>
              </a:lnSpc>
              <a:spcAft>
                <a:spcPct val="0"/>
              </a:spcAft>
              <a:buClrTx/>
              <a:buFont typeface="Wingdings" panose="05000000000000000000" pitchFamily="2" charset="2"/>
              <a:buChar char="§"/>
            </a:pPr>
            <a:r>
              <a:rPr lang="en-US" sz="1700" dirty="0">
                <a:solidFill>
                  <a:schemeClr val="bg1"/>
                </a:solidFill>
                <a:latin typeface="Calibri" panose="020F0502020204030204" pitchFamily="34" charset="0"/>
              </a:rPr>
              <a:t>Yes</a:t>
            </a:r>
          </a:p>
          <a:p>
            <a:pPr marL="285750" indent="-285750">
              <a:lnSpc>
                <a:spcPct val="100000"/>
              </a:lnSpc>
              <a:spcAft>
                <a:spcPct val="0"/>
              </a:spcAft>
              <a:buClrTx/>
              <a:buFont typeface="Wingdings" panose="05000000000000000000" pitchFamily="2" charset="2"/>
              <a:buChar char="§"/>
            </a:pPr>
            <a:r>
              <a:rPr lang="en-US" sz="1700" dirty="0">
                <a:solidFill>
                  <a:schemeClr val="bg1"/>
                </a:solidFill>
                <a:latin typeface="Calibri" panose="020F0502020204030204" pitchFamily="34" charset="0"/>
              </a:rPr>
              <a:t>No</a:t>
            </a:r>
          </a:p>
          <a:p>
            <a:pPr marL="285750" indent="-285750">
              <a:lnSpc>
                <a:spcPct val="100000"/>
              </a:lnSpc>
              <a:spcAft>
                <a:spcPct val="0"/>
              </a:spcAft>
              <a:buClrTx/>
              <a:buFont typeface="Wingdings" panose="05000000000000000000" pitchFamily="2" charset="2"/>
              <a:buChar char="§"/>
            </a:pPr>
            <a:r>
              <a:rPr lang="en-US" sz="1700" dirty="0">
                <a:solidFill>
                  <a:schemeClr val="bg1"/>
                </a:solidFill>
                <a:latin typeface="Calibri" panose="020F0502020204030204" pitchFamily="34" charset="0"/>
              </a:rPr>
              <a:t>Yes</a:t>
            </a:r>
          </a:p>
          <a:p>
            <a:pPr marL="285750" indent="-285750">
              <a:lnSpc>
                <a:spcPct val="100000"/>
              </a:lnSpc>
              <a:spcAft>
                <a:spcPct val="0"/>
              </a:spcAft>
              <a:buClrTx/>
              <a:buFont typeface="Wingdings" panose="05000000000000000000" pitchFamily="2" charset="2"/>
              <a:buChar char="§"/>
            </a:pPr>
            <a:r>
              <a:rPr lang="en-US" sz="1700" dirty="0">
                <a:solidFill>
                  <a:schemeClr val="bg1"/>
                </a:solidFill>
                <a:latin typeface="Calibri" panose="020F0502020204030204" pitchFamily="34" charset="0"/>
              </a:rPr>
              <a:t>No</a:t>
            </a:r>
          </a:p>
          <a:p>
            <a:pPr marL="285750" indent="-285750">
              <a:lnSpc>
                <a:spcPct val="100000"/>
              </a:lnSpc>
              <a:spcAft>
                <a:spcPct val="0"/>
              </a:spcAft>
              <a:buClrTx/>
              <a:buFont typeface="Wingdings" panose="05000000000000000000" pitchFamily="2" charset="2"/>
              <a:buChar char="§"/>
            </a:pPr>
            <a:r>
              <a:rPr lang="en-US" sz="1700" dirty="0">
                <a:solidFill>
                  <a:schemeClr val="bg1"/>
                </a:solidFill>
                <a:latin typeface="Calibri" panose="020F0502020204030204" pitchFamily="34" charset="0"/>
              </a:rPr>
              <a:t>Secondary platinum refractory</a:t>
            </a:r>
          </a:p>
          <a:p>
            <a:pPr marL="285750" indent="-285750">
              <a:lnSpc>
                <a:spcPct val="100000"/>
              </a:lnSpc>
              <a:spcAft>
                <a:spcPct val="0"/>
              </a:spcAft>
              <a:buClrTx/>
              <a:buFont typeface="Wingdings" panose="05000000000000000000" pitchFamily="2" charset="2"/>
              <a:buChar char="§"/>
            </a:pPr>
            <a:r>
              <a:rPr lang="en-US" sz="1700" dirty="0">
                <a:solidFill>
                  <a:schemeClr val="bg1"/>
                </a:solidFill>
                <a:latin typeface="Calibri" panose="020F0502020204030204" pitchFamily="34" charset="0"/>
              </a:rPr>
              <a:t>No primary platinum refractory</a:t>
            </a:r>
          </a:p>
        </p:txBody>
      </p:sp>
      <p:sp>
        <p:nvSpPr>
          <p:cNvPr id="31" name="Rectangle 30">
            <a:extLst>
              <a:ext uri="{FF2B5EF4-FFF2-40B4-BE49-F238E27FC236}">
                <a16:creationId xmlns:a16="http://schemas.microsoft.com/office/drawing/2014/main" id="{27225786-6A2D-7C10-F6E7-8FCA17EC4B73}"/>
              </a:ext>
            </a:extLst>
          </p:cNvPr>
          <p:cNvSpPr/>
          <p:nvPr/>
        </p:nvSpPr>
        <p:spPr bwMode="auto">
          <a:xfrm>
            <a:off x="447255" y="3429703"/>
            <a:ext cx="11370929" cy="290649"/>
          </a:xfrm>
          <a:prstGeom prst="rect">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41" name="Group 40">
            <a:extLst>
              <a:ext uri="{FF2B5EF4-FFF2-40B4-BE49-F238E27FC236}">
                <a16:creationId xmlns:a16="http://schemas.microsoft.com/office/drawing/2014/main" id="{3790FDD6-DE59-8AAB-3B51-ACB724150482}"/>
              </a:ext>
            </a:extLst>
          </p:cNvPr>
          <p:cNvGrpSpPr/>
          <p:nvPr/>
        </p:nvGrpSpPr>
        <p:grpSpPr>
          <a:xfrm>
            <a:off x="6874412" y="2330690"/>
            <a:ext cx="2016546" cy="126610"/>
            <a:chOff x="6874412" y="2330690"/>
            <a:chExt cx="2016546" cy="126610"/>
          </a:xfrm>
        </p:grpSpPr>
        <p:grpSp>
          <p:nvGrpSpPr>
            <p:cNvPr id="38" name="Group 37">
              <a:extLst>
                <a:ext uri="{FF2B5EF4-FFF2-40B4-BE49-F238E27FC236}">
                  <a16:creationId xmlns:a16="http://schemas.microsoft.com/office/drawing/2014/main" id="{9A7B7D70-6727-156F-B46A-C68CC84C6EDB}"/>
                </a:ext>
              </a:extLst>
            </p:cNvPr>
            <p:cNvGrpSpPr/>
            <p:nvPr/>
          </p:nvGrpSpPr>
          <p:grpSpPr>
            <a:xfrm>
              <a:off x="6874412" y="2348275"/>
              <a:ext cx="2016546" cy="91440"/>
              <a:chOff x="6874412" y="2339927"/>
              <a:chExt cx="2016546" cy="91440"/>
            </a:xfrm>
          </p:grpSpPr>
          <p:cxnSp>
            <p:nvCxnSpPr>
              <p:cNvPr id="35" name="Straight Connector 34">
                <a:extLst>
                  <a:ext uri="{FF2B5EF4-FFF2-40B4-BE49-F238E27FC236}">
                    <a16:creationId xmlns:a16="http://schemas.microsoft.com/office/drawing/2014/main" id="{7B53467D-4339-0E9A-AE05-BE36CD0CA0C7}"/>
                  </a:ext>
                </a:extLst>
              </p:cNvPr>
              <p:cNvCxnSpPr>
                <a:cxnSpLocks/>
              </p:cNvCxnSpPr>
              <p:nvPr/>
            </p:nvCxnSpPr>
            <p:spPr bwMode="auto">
              <a:xfrm>
                <a:off x="6879102" y="2385647"/>
                <a:ext cx="2011856"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9E6EA5D3-61EC-DB4B-B301-DD716A215EB9}"/>
                  </a:ext>
                </a:extLst>
              </p:cNvPr>
              <p:cNvCxnSpPr>
                <a:cxnSpLocks/>
              </p:cNvCxnSpPr>
              <p:nvPr/>
            </p:nvCxnSpPr>
            <p:spPr bwMode="auto">
              <a:xfrm>
                <a:off x="6874412" y="2339927"/>
                <a:ext cx="0" cy="9144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D7D7CA9F-5CEB-6CFA-9DFD-A045DC026A69}"/>
                  </a:ext>
                </a:extLst>
              </p:cNvPr>
              <p:cNvCxnSpPr>
                <a:cxnSpLocks/>
              </p:cNvCxnSpPr>
              <p:nvPr/>
            </p:nvCxnSpPr>
            <p:spPr bwMode="auto">
              <a:xfrm>
                <a:off x="8890958" y="2339927"/>
                <a:ext cx="0" cy="91440"/>
              </a:xfrm>
              <a:prstGeom prst="line">
                <a:avLst/>
              </a:prstGeom>
              <a:noFill/>
              <a:ln w="28575" cap="flat" cmpd="sng" algn="ctr">
                <a:solidFill>
                  <a:schemeClr val="bg1"/>
                </a:solidFill>
                <a:prstDash val="solid"/>
                <a:round/>
                <a:headEnd type="none" w="med" len="med"/>
                <a:tailEnd type="none" w="med" len="med"/>
              </a:ln>
              <a:effectLst/>
            </p:spPr>
          </p:cxnSp>
        </p:grpSp>
        <p:sp>
          <p:nvSpPr>
            <p:cNvPr id="40" name="Oval 39">
              <a:extLst>
                <a:ext uri="{FF2B5EF4-FFF2-40B4-BE49-F238E27FC236}">
                  <a16:creationId xmlns:a16="http://schemas.microsoft.com/office/drawing/2014/main" id="{54BAD937-7066-BB13-CA1E-D8FE552EBC93}"/>
                </a:ext>
              </a:extLst>
            </p:cNvPr>
            <p:cNvSpPr/>
            <p:nvPr/>
          </p:nvSpPr>
          <p:spPr bwMode="auto">
            <a:xfrm>
              <a:off x="7670113" y="2330690"/>
              <a:ext cx="126610" cy="126610"/>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43" name="Group 42">
            <a:extLst>
              <a:ext uri="{FF2B5EF4-FFF2-40B4-BE49-F238E27FC236}">
                <a16:creationId xmlns:a16="http://schemas.microsoft.com/office/drawing/2014/main" id="{8196A10C-D323-1F93-5DAB-13AAD1C1FA3A}"/>
              </a:ext>
            </a:extLst>
          </p:cNvPr>
          <p:cNvGrpSpPr/>
          <p:nvPr/>
        </p:nvGrpSpPr>
        <p:grpSpPr>
          <a:xfrm>
            <a:off x="6639921" y="2574981"/>
            <a:ext cx="1969656" cy="126610"/>
            <a:chOff x="6874412" y="2330690"/>
            <a:chExt cx="1969656" cy="126610"/>
          </a:xfrm>
        </p:grpSpPr>
        <p:grpSp>
          <p:nvGrpSpPr>
            <p:cNvPr id="44" name="Group 43">
              <a:extLst>
                <a:ext uri="{FF2B5EF4-FFF2-40B4-BE49-F238E27FC236}">
                  <a16:creationId xmlns:a16="http://schemas.microsoft.com/office/drawing/2014/main" id="{46209DA7-9CC7-CC9A-1719-E36FBA9D341C}"/>
                </a:ext>
              </a:extLst>
            </p:cNvPr>
            <p:cNvGrpSpPr/>
            <p:nvPr/>
          </p:nvGrpSpPr>
          <p:grpSpPr>
            <a:xfrm>
              <a:off x="6874412" y="2348275"/>
              <a:ext cx="1969656" cy="91440"/>
              <a:chOff x="6874412" y="2339927"/>
              <a:chExt cx="1969656" cy="91440"/>
            </a:xfrm>
          </p:grpSpPr>
          <p:cxnSp>
            <p:nvCxnSpPr>
              <p:cNvPr id="46" name="Straight Connector 45">
                <a:extLst>
                  <a:ext uri="{FF2B5EF4-FFF2-40B4-BE49-F238E27FC236}">
                    <a16:creationId xmlns:a16="http://schemas.microsoft.com/office/drawing/2014/main" id="{0F0C5411-6610-BBEF-91E1-4446734F68AB}"/>
                  </a:ext>
                </a:extLst>
              </p:cNvPr>
              <p:cNvCxnSpPr>
                <a:cxnSpLocks/>
              </p:cNvCxnSpPr>
              <p:nvPr/>
            </p:nvCxnSpPr>
            <p:spPr bwMode="auto">
              <a:xfrm>
                <a:off x="6879102" y="2385647"/>
                <a:ext cx="1964966" cy="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F4E056EF-BE4E-85F2-3724-19D467968568}"/>
                  </a:ext>
                </a:extLst>
              </p:cNvPr>
              <p:cNvCxnSpPr>
                <a:cxnSpLocks/>
              </p:cNvCxnSpPr>
              <p:nvPr/>
            </p:nvCxnSpPr>
            <p:spPr bwMode="auto">
              <a:xfrm>
                <a:off x="6874412" y="2339927"/>
                <a:ext cx="0" cy="9144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E8220217-2681-FDE8-EBA7-80846792279F}"/>
                  </a:ext>
                </a:extLst>
              </p:cNvPr>
              <p:cNvCxnSpPr>
                <a:cxnSpLocks/>
              </p:cNvCxnSpPr>
              <p:nvPr/>
            </p:nvCxnSpPr>
            <p:spPr bwMode="auto">
              <a:xfrm>
                <a:off x="8844068" y="2339927"/>
                <a:ext cx="0" cy="91440"/>
              </a:xfrm>
              <a:prstGeom prst="line">
                <a:avLst/>
              </a:prstGeom>
              <a:noFill/>
              <a:ln w="28575" cap="flat" cmpd="sng" algn="ctr">
                <a:solidFill>
                  <a:schemeClr val="bg1"/>
                </a:solidFill>
                <a:prstDash val="solid"/>
                <a:round/>
                <a:headEnd type="none" w="med" len="med"/>
                <a:tailEnd type="none" w="med" len="med"/>
              </a:ln>
              <a:effectLst/>
            </p:spPr>
          </p:cxnSp>
        </p:grpSp>
        <p:sp>
          <p:nvSpPr>
            <p:cNvPr id="45" name="Oval 44">
              <a:extLst>
                <a:ext uri="{FF2B5EF4-FFF2-40B4-BE49-F238E27FC236}">
                  <a16:creationId xmlns:a16="http://schemas.microsoft.com/office/drawing/2014/main" id="{E2FB2745-5B6B-B115-0663-2933AF47FDD1}"/>
                </a:ext>
              </a:extLst>
            </p:cNvPr>
            <p:cNvSpPr/>
            <p:nvPr/>
          </p:nvSpPr>
          <p:spPr bwMode="auto">
            <a:xfrm>
              <a:off x="7554435" y="2330690"/>
              <a:ext cx="126610" cy="126610"/>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50" name="Group 49">
            <a:extLst>
              <a:ext uri="{FF2B5EF4-FFF2-40B4-BE49-F238E27FC236}">
                <a16:creationId xmlns:a16="http://schemas.microsoft.com/office/drawing/2014/main" id="{DF2F7838-3659-DEB0-9642-8D97231E76B5}"/>
              </a:ext>
            </a:extLst>
          </p:cNvPr>
          <p:cNvGrpSpPr/>
          <p:nvPr/>
        </p:nvGrpSpPr>
        <p:grpSpPr>
          <a:xfrm>
            <a:off x="6285291" y="2822229"/>
            <a:ext cx="4420223" cy="126610"/>
            <a:chOff x="4973662" y="2330690"/>
            <a:chExt cx="4420223" cy="126610"/>
          </a:xfrm>
        </p:grpSpPr>
        <p:grpSp>
          <p:nvGrpSpPr>
            <p:cNvPr id="51" name="Group 50">
              <a:extLst>
                <a:ext uri="{FF2B5EF4-FFF2-40B4-BE49-F238E27FC236}">
                  <a16:creationId xmlns:a16="http://schemas.microsoft.com/office/drawing/2014/main" id="{7673F9E7-4A77-C8C1-651B-4B0487290725}"/>
                </a:ext>
              </a:extLst>
            </p:cNvPr>
            <p:cNvGrpSpPr/>
            <p:nvPr/>
          </p:nvGrpSpPr>
          <p:grpSpPr>
            <a:xfrm>
              <a:off x="4973662" y="2348275"/>
              <a:ext cx="4420223" cy="91440"/>
              <a:chOff x="4973662" y="2339927"/>
              <a:chExt cx="4420223" cy="91440"/>
            </a:xfrm>
          </p:grpSpPr>
          <p:cxnSp>
            <p:nvCxnSpPr>
              <p:cNvPr id="53" name="Straight Connector 52">
                <a:extLst>
                  <a:ext uri="{FF2B5EF4-FFF2-40B4-BE49-F238E27FC236}">
                    <a16:creationId xmlns:a16="http://schemas.microsoft.com/office/drawing/2014/main" id="{0EA3560E-6B25-56A6-4BC8-05653EF0B5C8}"/>
                  </a:ext>
                </a:extLst>
              </p:cNvPr>
              <p:cNvCxnSpPr>
                <a:cxnSpLocks/>
              </p:cNvCxnSpPr>
              <p:nvPr/>
            </p:nvCxnSpPr>
            <p:spPr bwMode="auto">
              <a:xfrm>
                <a:off x="4978352" y="2385647"/>
                <a:ext cx="4410844" cy="0"/>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9DD3163D-2097-9D26-AB66-7BA548B62B7E}"/>
                  </a:ext>
                </a:extLst>
              </p:cNvPr>
              <p:cNvCxnSpPr>
                <a:cxnSpLocks/>
              </p:cNvCxnSpPr>
              <p:nvPr/>
            </p:nvCxnSpPr>
            <p:spPr bwMode="auto">
              <a:xfrm>
                <a:off x="4973662" y="2339927"/>
                <a:ext cx="0" cy="91440"/>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41F204DB-4B0E-B83E-902C-E60142104BB1}"/>
                  </a:ext>
                </a:extLst>
              </p:cNvPr>
              <p:cNvCxnSpPr>
                <a:cxnSpLocks/>
              </p:cNvCxnSpPr>
              <p:nvPr/>
            </p:nvCxnSpPr>
            <p:spPr bwMode="auto">
              <a:xfrm>
                <a:off x="9393885" y="2339927"/>
                <a:ext cx="0" cy="91440"/>
              </a:xfrm>
              <a:prstGeom prst="line">
                <a:avLst/>
              </a:prstGeom>
              <a:noFill/>
              <a:ln w="28575" cap="flat" cmpd="sng" algn="ctr">
                <a:solidFill>
                  <a:schemeClr val="bg1"/>
                </a:solidFill>
                <a:prstDash val="solid"/>
                <a:round/>
                <a:headEnd type="none" w="med" len="med"/>
                <a:tailEnd type="none" w="med" len="med"/>
              </a:ln>
              <a:effectLst/>
            </p:spPr>
          </p:cxnSp>
        </p:grpSp>
        <p:sp>
          <p:nvSpPr>
            <p:cNvPr id="52" name="Oval 51">
              <a:extLst>
                <a:ext uri="{FF2B5EF4-FFF2-40B4-BE49-F238E27FC236}">
                  <a16:creationId xmlns:a16="http://schemas.microsoft.com/office/drawing/2014/main" id="{CB5D3B24-1D0F-D2B9-E0DC-F2C229F2EB11}"/>
                </a:ext>
              </a:extLst>
            </p:cNvPr>
            <p:cNvSpPr/>
            <p:nvPr/>
          </p:nvSpPr>
          <p:spPr bwMode="auto">
            <a:xfrm>
              <a:off x="7554435" y="2330690"/>
              <a:ext cx="126610" cy="126610"/>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57" name="Group 56">
            <a:extLst>
              <a:ext uri="{FF2B5EF4-FFF2-40B4-BE49-F238E27FC236}">
                <a16:creationId xmlns:a16="http://schemas.microsoft.com/office/drawing/2014/main" id="{CE0EBC77-4904-1D4B-22EA-B8F5941E74A7}"/>
              </a:ext>
            </a:extLst>
          </p:cNvPr>
          <p:cNvGrpSpPr/>
          <p:nvPr/>
        </p:nvGrpSpPr>
        <p:grpSpPr>
          <a:xfrm>
            <a:off x="6952119" y="3306103"/>
            <a:ext cx="2236942" cy="126610"/>
            <a:chOff x="6874412" y="2330690"/>
            <a:chExt cx="2236942" cy="126610"/>
          </a:xfrm>
        </p:grpSpPr>
        <p:grpSp>
          <p:nvGrpSpPr>
            <p:cNvPr id="58" name="Group 57">
              <a:extLst>
                <a:ext uri="{FF2B5EF4-FFF2-40B4-BE49-F238E27FC236}">
                  <a16:creationId xmlns:a16="http://schemas.microsoft.com/office/drawing/2014/main" id="{D50FA9F3-EAAA-3B29-937D-9635751A30C7}"/>
                </a:ext>
              </a:extLst>
            </p:cNvPr>
            <p:cNvGrpSpPr/>
            <p:nvPr/>
          </p:nvGrpSpPr>
          <p:grpSpPr>
            <a:xfrm>
              <a:off x="6874412" y="2348275"/>
              <a:ext cx="2236942" cy="91440"/>
              <a:chOff x="6874412" y="2339927"/>
              <a:chExt cx="2236942" cy="91440"/>
            </a:xfrm>
          </p:grpSpPr>
          <p:cxnSp>
            <p:nvCxnSpPr>
              <p:cNvPr id="60" name="Straight Connector 59">
                <a:extLst>
                  <a:ext uri="{FF2B5EF4-FFF2-40B4-BE49-F238E27FC236}">
                    <a16:creationId xmlns:a16="http://schemas.microsoft.com/office/drawing/2014/main" id="{EB82CF71-DA3D-0DE0-3446-B07C2B5C7A48}"/>
                  </a:ext>
                </a:extLst>
              </p:cNvPr>
              <p:cNvCxnSpPr>
                <a:cxnSpLocks/>
              </p:cNvCxnSpPr>
              <p:nvPr/>
            </p:nvCxnSpPr>
            <p:spPr bwMode="auto">
              <a:xfrm>
                <a:off x="6879102" y="2385647"/>
                <a:ext cx="2232252" cy="0"/>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D03649D3-23BB-03CB-8214-521D3EB8A375}"/>
                  </a:ext>
                </a:extLst>
              </p:cNvPr>
              <p:cNvCxnSpPr>
                <a:cxnSpLocks/>
              </p:cNvCxnSpPr>
              <p:nvPr/>
            </p:nvCxnSpPr>
            <p:spPr bwMode="auto">
              <a:xfrm>
                <a:off x="6874412" y="2339927"/>
                <a:ext cx="0" cy="91440"/>
              </a:xfrm>
              <a:prstGeom prst="line">
                <a:avLst/>
              </a:prstGeom>
              <a:noFill/>
              <a:ln w="28575"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3A3BA457-B589-9BE6-F8B5-99B79408F260}"/>
                  </a:ext>
                </a:extLst>
              </p:cNvPr>
              <p:cNvCxnSpPr>
                <a:cxnSpLocks/>
              </p:cNvCxnSpPr>
              <p:nvPr/>
            </p:nvCxnSpPr>
            <p:spPr bwMode="auto">
              <a:xfrm>
                <a:off x="9111354" y="2339927"/>
                <a:ext cx="0" cy="91440"/>
              </a:xfrm>
              <a:prstGeom prst="line">
                <a:avLst/>
              </a:prstGeom>
              <a:noFill/>
              <a:ln w="28575" cap="flat" cmpd="sng" algn="ctr">
                <a:solidFill>
                  <a:schemeClr val="bg1"/>
                </a:solidFill>
                <a:prstDash val="solid"/>
                <a:round/>
                <a:headEnd type="none" w="med" len="med"/>
                <a:tailEnd type="none" w="med" len="med"/>
              </a:ln>
              <a:effectLst/>
            </p:spPr>
          </p:cxnSp>
        </p:grpSp>
        <p:sp>
          <p:nvSpPr>
            <p:cNvPr id="59" name="Oval 58">
              <a:extLst>
                <a:ext uri="{FF2B5EF4-FFF2-40B4-BE49-F238E27FC236}">
                  <a16:creationId xmlns:a16="http://schemas.microsoft.com/office/drawing/2014/main" id="{949D11ED-B503-D0EC-B69F-4D13E38AF93C}"/>
                </a:ext>
              </a:extLst>
            </p:cNvPr>
            <p:cNvSpPr/>
            <p:nvPr/>
          </p:nvSpPr>
          <p:spPr bwMode="auto">
            <a:xfrm>
              <a:off x="8149927" y="2330690"/>
              <a:ext cx="126610" cy="126610"/>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64" name="Group 63">
            <a:extLst>
              <a:ext uri="{FF2B5EF4-FFF2-40B4-BE49-F238E27FC236}">
                <a16:creationId xmlns:a16="http://schemas.microsoft.com/office/drawing/2014/main" id="{D3E5AC97-5809-5001-87CF-798BAB85BC76}"/>
              </a:ext>
            </a:extLst>
          </p:cNvPr>
          <p:cNvGrpSpPr/>
          <p:nvPr/>
        </p:nvGrpSpPr>
        <p:grpSpPr>
          <a:xfrm>
            <a:off x="6070696" y="3062703"/>
            <a:ext cx="4212350" cy="126610"/>
            <a:chOff x="5181535" y="2330690"/>
            <a:chExt cx="4212350" cy="126610"/>
          </a:xfrm>
        </p:grpSpPr>
        <p:grpSp>
          <p:nvGrpSpPr>
            <p:cNvPr id="65" name="Group 64">
              <a:extLst>
                <a:ext uri="{FF2B5EF4-FFF2-40B4-BE49-F238E27FC236}">
                  <a16:creationId xmlns:a16="http://schemas.microsoft.com/office/drawing/2014/main" id="{16C26DE3-919E-02AA-5861-DDA2FCC7AA8E}"/>
                </a:ext>
              </a:extLst>
            </p:cNvPr>
            <p:cNvGrpSpPr/>
            <p:nvPr/>
          </p:nvGrpSpPr>
          <p:grpSpPr>
            <a:xfrm>
              <a:off x="5181535" y="2348275"/>
              <a:ext cx="4212350" cy="91440"/>
              <a:chOff x="5181535" y="2339927"/>
              <a:chExt cx="4212350" cy="91440"/>
            </a:xfrm>
          </p:grpSpPr>
          <p:cxnSp>
            <p:nvCxnSpPr>
              <p:cNvPr id="67" name="Straight Connector 66">
                <a:extLst>
                  <a:ext uri="{FF2B5EF4-FFF2-40B4-BE49-F238E27FC236}">
                    <a16:creationId xmlns:a16="http://schemas.microsoft.com/office/drawing/2014/main" id="{070EEE9A-19E6-89D5-EBD3-1EB5FCC572EF}"/>
                  </a:ext>
                </a:extLst>
              </p:cNvPr>
              <p:cNvCxnSpPr>
                <a:cxnSpLocks/>
              </p:cNvCxnSpPr>
              <p:nvPr/>
            </p:nvCxnSpPr>
            <p:spPr bwMode="auto">
              <a:xfrm>
                <a:off x="5181535" y="2385647"/>
                <a:ext cx="4207661" cy="0"/>
              </a:xfrm>
              <a:prstGeom prst="line">
                <a:avLst/>
              </a:prstGeom>
              <a:noFill/>
              <a:ln w="28575" cap="flat" cmpd="sng" algn="ctr">
                <a:solidFill>
                  <a:schemeClr val="bg1"/>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3E26F20A-5CD9-D288-6DB3-061E98628888}"/>
                  </a:ext>
                </a:extLst>
              </p:cNvPr>
              <p:cNvCxnSpPr>
                <a:cxnSpLocks/>
              </p:cNvCxnSpPr>
              <p:nvPr/>
            </p:nvCxnSpPr>
            <p:spPr bwMode="auto">
              <a:xfrm>
                <a:off x="5181535" y="2339927"/>
                <a:ext cx="0" cy="91440"/>
              </a:xfrm>
              <a:prstGeom prst="line">
                <a:avLst/>
              </a:prstGeom>
              <a:noFill/>
              <a:ln w="28575" cap="flat" cmpd="sng" algn="ctr">
                <a:solidFill>
                  <a:schemeClr val="bg1"/>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FBBA6AE7-5106-3139-D658-A680E3E26402}"/>
                  </a:ext>
                </a:extLst>
              </p:cNvPr>
              <p:cNvCxnSpPr>
                <a:cxnSpLocks/>
              </p:cNvCxnSpPr>
              <p:nvPr/>
            </p:nvCxnSpPr>
            <p:spPr bwMode="auto">
              <a:xfrm>
                <a:off x="9393885" y="2339927"/>
                <a:ext cx="0" cy="91440"/>
              </a:xfrm>
              <a:prstGeom prst="line">
                <a:avLst/>
              </a:prstGeom>
              <a:noFill/>
              <a:ln w="28575" cap="flat" cmpd="sng" algn="ctr">
                <a:solidFill>
                  <a:schemeClr val="bg1"/>
                </a:solidFill>
                <a:prstDash val="solid"/>
                <a:round/>
                <a:headEnd type="none" w="med" len="med"/>
                <a:tailEnd type="none" w="med" len="med"/>
              </a:ln>
              <a:effectLst/>
            </p:spPr>
          </p:cxnSp>
        </p:grpSp>
        <p:sp>
          <p:nvSpPr>
            <p:cNvPr id="66" name="Oval 65">
              <a:extLst>
                <a:ext uri="{FF2B5EF4-FFF2-40B4-BE49-F238E27FC236}">
                  <a16:creationId xmlns:a16="http://schemas.microsoft.com/office/drawing/2014/main" id="{670B8604-5C34-6CFB-A120-5ABD44B999C7}"/>
                </a:ext>
              </a:extLst>
            </p:cNvPr>
            <p:cNvSpPr/>
            <p:nvPr/>
          </p:nvSpPr>
          <p:spPr bwMode="auto">
            <a:xfrm>
              <a:off x="7343799" y="2330690"/>
              <a:ext cx="126610" cy="126610"/>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71" name="Group 70">
            <a:extLst>
              <a:ext uri="{FF2B5EF4-FFF2-40B4-BE49-F238E27FC236}">
                <a16:creationId xmlns:a16="http://schemas.microsoft.com/office/drawing/2014/main" id="{6DC8EDCB-0A23-DF6E-BB76-96C2FF7DE5FA}"/>
              </a:ext>
            </a:extLst>
          </p:cNvPr>
          <p:cNvGrpSpPr/>
          <p:nvPr/>
        </p:nvGrpSpPr>
        <p:grpSpPr>
          <a:xfrm>
            <a:off x="6211383" y="3552070"/>
            <a:ext cx="2480782" cy="126610"/>
            <a:chOff x="6874412" y="2330690"/>
            <a:chExt cx="2480782" cy="126610"/>
          </a:xfrm>
        </p:grpSpPr>
        <p:grpSp>
          <p:nvGrpSpPr>
            <p:cNvPr id="72" name="Group 71">
              <a:extLst>
                <a:ext uri="{FF2B5EF4-FFF2-40B4-BE49-F238E27FC236}">
                  <a16:creationId xmlns:a16="http://schemas.microsoft.com/office/drawing/2014/main" id="{5F6AF9AB-EA46-AFC6-85EB-A5BE2CDB7C10}"/>
                </a:ext>
              </a:extLst>
            </p:cNvPr>
            <p:cNvGrpSpPr/>
            <p:nvPr/>
          </p:nvGrpSpPr>
          <p:grpSpPr>
            <a:xfrm>
              <a:off x="6874412" y="2348275"/>
              <a:ext cx="2480782" cy="91440"/>
              <a:chOff x="6874412" y="2339927"/>
              <a:chExt cx="2480782" cy="91440"/>
            </a:xfrm>
          </p:grpSpPr>
          <p:cxnSp>
            <p:nvCxnSpPr>
              <p:cNvPr id="74" name="Straight Connector 73">
                <a:extLst>
                  <a:ext uri="{FF2B5EF4-FFF2-40B4-BE49-F238E27FC236}">
                    <a16:creationId xmlns:a16="http://schemas.microsoft.com/office/drawing/2014/main" id="{A4BA6DF0-8B71-AB9B-08C9-53AC605499B6}"/>
                  </a:ext>
                </a:extLst>
              </p:cNvPr>
              <p:cNvCxnSpPr>
                <a:cxnSpLocks/>
              </p:cNvCxnSpPr>
              <p:nvPr/>
            </p:nvCxnSpPr>
            <p:spPr bwMode="auto">
              <a:xfrm>
                <a:off x="6879102" y="2385647"/>
                <a:ext cx="2476092" cy="0"/>
              </a:xfrm>
              <a:prstGeom prst="line">
                <a:avLst/>
              </a:prstGeom>
              <a:noFill/>
              <a:ln w="28575" cap="flat" cmpd="sng" algn="ctr">
                <a:solidFill>
                  <a:schemeClr val="bg1"/>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72716D72-9EF9-BF78-A433-6755283E38C2}"/>
                  </a:ext>
                </a:extLst>
              </p:cNvPr>
              <p:cNvCxnSpPr>
                <a:cxnSpLocks/>
              </p:cNvCxnSpPr>
              <p:nvPr/>
            </p:nvCxnSpPr>
            <p:spPr bwMode="auto">
              <a:xfrm>
                <a:off x="6874412" y="2339927"/>
                <a:ext cx="0" cy="91440"/>
              </a:xfrm>
              <a:prstGeom prst="line">
                <a:avLst/>
              </a:prstGeom>
              <a:noFill/>
              <a:ln w="28575" cap="flat" cmpd="sng" algn="ctr">
                <a:solidFill>
                  <a:schemeClr val="bg1"/>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03CE57A7-37F0-28DF-0C58-D3B22D4401F0}"/>
                  </a:ext>
                </a:extLst>
              </p:cNvPr>
              <p:cNvCxnSpPr>
                <a:cxnSpLocks/>
              </p:cNvCxnSpPr>
              <p:nvPr/>
            </p:nvCxnSpPr>
            <p:spPr bwMode="auto">
              <a:xfrm>
                <a:off x="9355194" y="2339927"/>
                <a:ext cx="0" cy="91440"/>
              </a:xfrm>
              <a:prstGeom prst="line">
                <a:avLst/>
              </a:prstGeom>
              <a:noFill/>
              <a:ln w="28575" cap="flat" cmpd="sng" algn="ctr">
                <a:solidFill>
                  <a:schemeClr val="bg1"/>
                </a:solidFill>
                <a:prstDash val="solid"/>
                <a:round/>
                <a:headEnd type="none" w="med" len="med"/>
                <a:tailEnd type="none" w="med" len="med"/>
              </a:ln>
              <a:effectLst/>
            </p:spPr>
          </p:cxnSp>
        </p:grpSp>
        <p:sp>
          <p:nvSpPr>
            <p:cNvPr id="73" name="Oval 72">
              <a:extLst>
                <a:ext uri="{FF2B5EF4-FFF2-40B4-BE49-F238E27FC236}">
                  <a16:creationId xmlns:a16="http://schemas.microsoft.com/office/drawing/2014/main" id="{C3CF46E3-06A4-BE97-D0F6-4249AC1CD17D}"/>
                </a:ext>
              </a:extLst>
            </p:cNvPr>
            <p:cNvSpPr/>
            <p:nvPr/>
          </p:nvSpPr>
          <p:spPr bwMode="auto">
            <a:xfrm>
              <a:off x="7633478" y="2330690"/>
              <a:ext cx="126610" cy="126610"/>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78" name="Group 77">
            <a:extLst>
              <a:ext uri="{FF2B5EF4-FFF2-40B4-BE49-F238E27FC236}">
                <a16:creationId xmlns:a16="http://schemas.microsoft.com/office/drawing/2014/main" id="{F6796F85-C19E-A465-2B1C-3666821B35D6}"/>
              </a:ext>
            </a:extLst>
          </p:cNvPr>
          <p:cNvGrpSpPr/>
          <p:nvPr/>
        </p:nvGrpSpPr>
        <p:grpSpPr>
          <a:xfrm>
            <a:off x="6841922" y="3803115"/>
            <a:ext cx="2347139" cy="126610"/>
            <a:chOff x="6874412" y="2330690"/>
            <a:chExt cx="2347139" cy="126610"/>
          </a:xfrm>
        </p:grpSpPr>
        <p:grpSp>
          <p:nvGrpSpPr>
            <p:cNvPr id="79" name="Group 78">
              <a:extLst>
                <a:ext uri="{FF2B5EF4-FFF2-40B4-BE49-F238E27FC236}">
                  <a16:creationId xmlns:a16="http://schemas.microsoft.com/office/drawing/2014/main" id="{6E6C1A22-3E7A-7A0D-F5B0-FF9B17672B9A}"/>
                </a:ext>
              </a:extLst>
            </p:cNvPr>
            <p:cNvGrpSpPr/>
            <p:nvPr/>
          </p:nvGrpSpPr>
          <p:grpSpPr>
            <a:xfrm>
              <a:off x="6874412" y="2348275"/>
              <a:ext cx="2347139" cy="91440"/>
              <a:chOff x="6874412" y="2339927"/>
              <a:chExt cx="2347139" cy="91440"/>
            </a:xfrm>
          </p:grpSpPr>
          <p:cxnSp>
            <p:nvCxnSpPr>
              <p:cNvPr id="81" name="Straight Connector 80">
                <a:extLst>
                  <a:ext uri="{FF2B5EF4-FFF2-40B4-BE49-F238E27FC236}">
                    <a16:creationId xmlns:a16="http://schemas.microsoft.com/office/drawing/2014/main" id="{270B3E46-488B-EB7D-B950-1513897E44C5}"/>
                  </a:ext>
                </a:extLst>
              </p:cNvPr>
              <p:cNvCxnSpPr>
                <a:cxnSpLocks/>
              </p:cNvCxnSpPr>
              <p:nvPr/>
            </p:nvCxnSpPr>
            <p:spPr bwMode="auto">
              <a:xfrm>
                <a:off x="6879102" y="2385647"/>
                <a:ext cx="2342449" cy="0"/>
              </a:xfrm>
              <a:prstGeom prst="line">
                <a:avLst/>
              </a:prstGeom>
              <a:noFill/>
              <a:ln w="28575" cap="flat" cmpd="sng" algn="ctr">
                <a:solidFill>
                  <a:schemeClr val="bg1"/>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C0A1DA43-DD3F-8494-9DA5-B0F07097C10F}"/>
                  </a:ext>
                </a:extLst>
              </p:cNvPr>
              <p:cNvCxnSpPr>
                <a:cxnSpLocks/>
              </p:cNvCxnSpPr>
              <p:nvPr/>
            </p:nvCxnSpPr>
            <p:spPr bwMode="auto">
              <a:xfrm>
                <a:off x="6874412" y="2339927"/>
                <a:ext cx="0" cy="91440"/>
              </a:xfrm>
              <a:prstGeom prst="line">
                <a:avLst/>
              </a:prstGeom>
              <a:noFill/>
              <a:ln w="28575" cap="flat" cmpd="sng" algn="ctr">
                <a:solidFill>
                  <a:schemeClr val="bg1"/>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3DA7CA50-21D2-510B-EB7D-771B3E272730}"/>
                  </a:ext>
                </a:extLst>
              </p:cNvPr>
              <p:cNvCxnSpPr>
                <a:cxnSpLocks/>
              </p:cNvCxnSpPr>
              <p:nvPr/>
            </p:nvCxnSpPr>
            <p:spPr bwMode="auto">
              <a:xfrm>
                <a:off x="9221551" y="2339927"/>
                <a:ext cx="0" cy="91440"/>
              </a:xfrm>
              <a:prstGeom prst="line">
                <a:avLst/>
              </a:prstGeom>
              <a:noFill/>
              <a:ln w="28575" cap="flat" cmpd="sng" algn="ctr">
                <a:solidFill>
                  <a:schemeClr val="bg1"/>
                </a:solidFill>
                <a:prstDash val="solid"/>
                <a:round/>
                <a:headEnd type="none" w="med" len="med"/>
                <a:tailEnd type="none" w="med" len="med"/>
              </a:ln>
              <a:effectLst/>
            </p:spPr>
          </p:cxnSp>
        </p:grpSp>
        <p:sp>
          <p:nvSpPr>
            <p:cNvPr id="80" name="Oval 79">
              <a:extLst>
                <a:ext uri="{FF2B5EF4-FFF2-40B4-BE49-F238E27FC236}">
                  <a16:creationId xmlns:a16="http://schemas.microsoft.com/office/drawing/2014/main" id="{76BA0070-6D68-8580-1F47-103B734C86CC}"/>
                </a:ext>
              </a:extLst>
            </p:cNvPr>
            <p:cNvSpPr/>
            <p:nvPr/>
          </p:nvSpPr>
          <p:spPr bwMode="auto">
            <a:xfrm>
              <a:off x="8172267" y="2330690"/>
              <a:ext cx="126610" cy="126610"/>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85" name="Group 84">
            <a:extLst>
              <a:ext uri="{FF2B5EF4-FFF2-40B4-BE49-F238E27FC236}">
                <a16:creationId xmlns:a16="http://schemas.microsoft.com/office/drawing/2014/main" id="{413D0363-162C-7B62-12AC-E17B9E70C469}"/>
              </a:ext>
            </a:extLst>
          </p:cNvPr>
          <p:cNvGrpSpPr/>
          <p:nvPr/>
        </p:nvGrpSpPr>
        <p:grpSpPr>
          <a:xfrm>
            <a:off x="6453524" y="4034418"/>
            <a:ext cx="2980185" cy="126610"/>
            <a:chOff x="6874412" y="2330690"/>
            <a:chExt cx="2980185" cy="126610"/>
          </a:xfrm>
        </p:grpSpPr>
        <p:grpSp>
          <p:nvGrpSpPr>
            <p:cNvPr id="86" name="Group 85">
              <a:extLst>
                <a:ext uri="{FF2B5EF4-FFF2-40B4-BE49-F238E27FC236}">
                  <a16:creationId xmlns:a16="http://schemas.microsoft.com/office/drawing/2014/main" id="{29665AC5-3B24-AEE1-CDCF-1D229EE7B444}"/>
                </a:ext>
              </a:extLst>
            </p:cNvPr>
            <p:cNvGrpSpPr/>
            <p:nvPr/>
          </p:nvGrpSpPr>
          <p:grpSpPr>
            <a:xfrm>
              <a:off x="6874412" y="2348275"/>
              <a:ext cx="2980185" cy="91440"/>
              <a:chOff x="6874412" y="2339927"/>
              <a:chExt cx="2980185" cy="91440"/>
            </a:xfrm>
          </p:grpSpPr>
          <p:cxnSp>
            <p:nvCxnSpPr>
              <p:cNvPr id="88" name="Straight Connector 87">
                <a:extLst>
                  <a:ext uri="{FF2B5EF4-FFF2-40B4-BE49-F238E27FC236}">
                    <a16:creationId xmlns:a16="http://schemas.microsoft.com/office/drawing/2014/main" id="{ACF7C33D-A182-DC92-9DB7-BB42523D2F42}"/>
                  </a:ext>
                </a:extLst>
              </p:cNvPr>
              <p:cNvCxnSpPr>
                <a:cxnSpLocks/>
              </p:cNvCxnSpPr>
              <p:nvPr/>
            </p:nvCxnSpPr>
            <p:spPr bwMode="auto">
              <a:xfrm>
                <a:off x="6879102" y="2385647"/>
                <a:ext cx="2975495" cy="0"/>
              </a:xfrm>
              <a:prstGeom prst="line">
                <a:avLst/>
              </a:prstGeom>
              <a:noFill/>
              <a:ln w="28575" cap="flat" cmpd="sng" algn="ctr">
                <a:solidFill>
                  <a:schemeClr val="bg1"/>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105C7877-53BC-B325-55F3-F0C7B18412E2}"/>
                  </a:ext>
                </a:extLst>
              </p:cNvPr>
              <p:cNvCxnSpPr>
                <a:cxnSpLocks/>
              </p:cNvCxnSpPr>
              <p:nvPr/>
            </p:nvCxnSpPr>
            <p:spPr bwMode="auto">
              <a:xfrm>
                <a:off x="6874412" y="2339927"/>
                <a:ext cx="0" cy="91440"/>
              </a:xfrm>
              <a:prstGeom prst="line">
                <a:avLst/>
              </a:prstGeom>
              <a:noFill/>
              <a:ln w="28575" cap="flat" cmpd="sng" algn="ctr">
                <a:solidFill>
                  <a:schemeClr val="bg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350152CF-2463-3FA4-394A-524F228D5EC5}"/>
                  </a:ext>
                </a:extLst>
              </p:cNvPr>
              <p:cNvCxnSpPr>
                <a:cxnSpLocks/>
              </p:cNvCxnSpPr>
              <p:nvPr/>
            </p:nvCxnSpPr>
            <p:spPr bwMode="auto">
              <a:xfrm>
                <a:off x="9854597" y="2339927"/>
                <a:ext cx="0" cy="91440"/>
              </a:xfrm>
              <a:prstGeom prst="line">
                <a:avLst/>
              </a:prstGeom>
              <a:noFill/>
              <a:ln w="28575" cap="flat" cmpd="sng" algn="ctr">
                <a:solidFill>
                  <a:schemeClr val="bg1"/>
                </a:solidFill>
                <a:prstDash val="solid"/>
                <a:round/>
                <a:headEnd type="none" w="med" len="med"/>
                <a:tailEnd type="none" w="med" len="med"/>
              </a:ln>
              <a:effectLst/>
            </p:spPr>
          </p:cxnSp>
        </p:grpSp>
        <p:sp>
          <p:nvSpPr>
            <p:cNvPr id="87" name="Oval 86">
              <a:extLst>
                <a:ext uri="{FF2B5EF4-FFF2-40B4-BE49-F238E27FC236}">
                  <a16:creationId xmlns:a16="http://schemas.microsoft.com/office/drawing/2014/main" id="{979E2317-6312-7714-8D8E-94A2AF477B4C}"/>
                </a:ext>
              </a:extLst>
            </p:cNvPr>
            <p:cNvSpPr/>
            <p:nvPr/>
          </p:nvSpPr>
          <p:spPr bwMode="auto">
            <a:xfrm>
              <a:off x="8480743" y="2330690"/>
              <a:ext cx="126610" cy="126610"/>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2" name="Group 91">
            <a:extLst>
              <a:ext uri="{FF2B5EF4-FFF2-40B4-BE49-F238E27FC236}">
                <a16:creationId xmlns:a16="http://schemas.microsoft.com/office/drawing/2014/main" id="{99254342-1BAD-BACF-C7D9-1E99ED2BA43C}"/>
              </a:ext>
            </a:extLst>
          </p:cNvPr>
          <p:cNvGrpSpPr/>
          <p:nvPr/>
        </p:nvGrpSpPr>
        <p:grpSpPr>
          <a:xfrm>
            <a:off x="6453524" y="4273936"/>
            <a:ext cx="2089232" cy="126610"/>
            <a:chOff x="6874412" y="2330690"/>
            <a:chExt cx="2089232" cy="126610"/>
          </a:xfrm>
        </p:grpSpPr>
        <p:grpSp>
          <p:nvGrpSpPr>
            <p:cNvPr id="93" name="Group 92">
              <a:extLst>
                <a:ext uri="{FF2B5EF4-FFF2-40B4-BE49-F238E27FC236}">
                  <a16:creationId xmlns:a16="http://schemas.microsoft.com/office/drawing/2014/main" id="{8E07E550-0A82-9940-F970-D7B3129F8B34}"/>
                </a:ext>
              </a:extLst>
            </p:cNvPr>
            <p:cNvGrpSpPr/>
            <p:nvPr/>
          </p:nvGrpSpPr>
          <p:grpSpPr>
            <a:xfrm>
              <a:off x="6874412" y="2348275"/>
              <a:ext cx="2089232" cy="91440"/>
              <a:chOff x="6874412" y="2339927"/>
              <a:chExt cx="2089232" cy="91440"/>
            </a:xfrm>
          </p:grpSpPr>
          <p:cxnSp>
            <p:nvCxnSpPr>
              <p:cNvPr id="95" name="Straight Connector 94">
                <a:extLst>
                  <a:ext uri="{FF2B5EF4-FFF2-40B4-BE49-F238E27FC236}">
                    <a16:creationId xmlns:a16="http://schemas.microsoft.com/office/drawing/2014/main" id="{975AAC71-DFCE-18FE-55A5-17EF6FDF9C31}"/>
                  </a:ext>
                </a:extLst>
              </p:cNvPr>
              <p:cNvCxnSpPr>
                <a:cxnSpLocks/>
              </p:cNvCxnSpPr>
              <p:nvPr/>
            </p:nvCxnSpPr>
            <p:spPr bwMode="auto">
              <a:xfrm>
                <a:off x="6879102" y="2385647"/>
                <a:ext cx="2084542" cy="0"/>
              </a:xfrm>
              <a:prstGeom prst="line">
                <a:avLst/>
              </a:prstGeom>
              <a:noFill/>
              <a:ln w="28575" cap="flat" cmpd="sng" algn="ctr">
                <a:solidFill>
                  <a:schemeClr val="bg1"/>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43E74608-B536-ED54-58F0-F302F1ADB634}"/>
                  </a:ext>
                </a:extLst>
              </p:cNvPr>
              <p:cNvCxnSpPr>
                <a:cxnSpLocks/>
              </p:cNvCxnSpPr>
              <p:nvPr/>
            </p:nvCxnSpPr>
            <p:spPr bwMode="auto">
              <a:xfrm>
                <a:off x="6874412" y="2339927"/>
                <a:ext cx="0" cy="91440"/>
              </a:xfrm>
              <a:prstGeom prst="line">
                <a:avLst/>
              </a:prstGeom>
              <a:noFill/>
              <a:ln w="28575" cap="flat" cmpd="sng" algn="ctr">
                <a:solidFill>
                  <a:schemeClr val="bg1"/>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5B31D75C-A64A-4772-7F2B-5A5308F07CE8}"/>
                  </a:ext>
                </a:extLst>
              </p:cNvPr>
              <p:cNvCxnSpPr>
                <a:cxnSpLocks/>
              </p:cNvCxnSpPr>
              <p:nvPr/>
            </p:nvCxnSpPr>
            <p:spPr bwMode="auto">
              <a:xfrm>
                <a:off x="8963644" y="2339927"/>
                <a:ext cx="0" cy="91440"/>
              </a:xfrm>
              <a:prstGeom prst="line">
                <a:avLst/>
              </a:prstGeom>
              <a:noFill/>
              <a:ln w="28575" cap="flat" cmpd="sng" algn="ctr">
                <a:solidFill>
                  <a:schemeClr val="bg1"/>
                </a:solidFill>
                <a:prstDash val="solid"/>
                <a:round/>
                <a:headEnd type="none" w="med" len="med"/>
                <a:tailEnd type="none" w="med" len="med"/>
              </a:ln>
              <a:effectLst/>
            </p:spPr>
          </p:cxnSp>
        </p:grpSp>
        <p:sp>
          <p:nvSpPr>
            <p:cNvPr id="94" name="Oval 93">
              <a:extLst>
                <a:ext uri="{FF2B5EF4-FFF2-40B4-BE49-F238E27FC236}">
                  <a16:creationId xmlns:a16="http://schemas.microsoft.com/office/drawing/2014/main" id="{55FEAE8C-AFE3-7B23-1FE6-993D4BD0DE3B}"/>
                </a:ext>
              </a:extLst>
            </p:cNvPr>
            <p:cNvSpPr/>
            <p:nvPr/>
          </p:nvSpPr>
          <p:spPr bwMode="auto">
            <a:xfrm>
              <a:off x="7602580" y="2330690"/>
              <a:ext cx="126610" cy="126610"/>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9" name="Group 98">
            <a:extLst>
              <a:ext uri="{FF2B5EF4-FFF2-40B4-BE49-F238E27FC236}">
                <a16:creationId xmlns:a16="http://schemas.microsoft.com/office/drawing/2014/main" id="{7C433A34-6A9B-832C-9863-7F0B06245751}"/>
              </a:ext>
            </a:extLst>
          </p:cNvPr>
          <p:cNvGrpSpPr/>
          <p:nvPr/>
        </p:nvGrpSpPr>
        <p:grpSpPr>
          <a:xfrm>
            <a:off x="7015239" y="4525575"/>
            <a:ext cx="2418470" cy="126610"/>
            <a:chOff x="6874412" y="2330690"/>
            <a:chExt cx="2418470" cy="126610"/>
          </a:xfrm>
        </p:grpSpPr>
        <p:grpSp>
          <p:nvGrpSpPr>
            <p:cNvPr id="100" name="Group 99">
              <a:extLst>
                <a:ext uri="{FF2B5EF4-FFF2-40B4-BE49-F238E27FC236}">
                  <a16:creationId xmlns:a16="http://schemas.microsoft.com/office/drawing/2014/main" id="{578BBA3D-D319-92D5-5E2F-A4F6281E8795}"/>
                </a:ext>
              </a:extLst>
            </p:cNvPr>
            <p:cNvGrpSpPr/>
            <p:nvPr/>
          </p:nvGrpSpPr>
          <p:grpSpPr>
            <a:xfrm>
              <a:off x="6874412" y="2348275"/>
              <a:ext cx="2418470" cy="91440"/>
              <a:chOff x="6874412" y="2339927"/>
              <a:chExt cx="2418470" cy="91440"/>
            </a:xfrm>
          </p:grpSpPr>
          <p:cxnSp>
            <p:nvCxnSpPr>
              <p:cNvPr id="102" name="Straight Connector 101">
                <a:extLst>
                  <a:ext uri="{FF2B5EF4-FFF2-40B4-BE49-F238E27FC236}">
                    <a16:creationId xmlns:a16="http://schemas.microsoft.com/office/drawing/2014/main" id="{545A9FA4-817A-3D2D-5006-E3859D955645}"/>
                  </a:ext>
                </a:extLst>
              </p:cNvPr>
              <p:cNvCxnSpPr>
                <a:cxnSpLocks/>
              </p:cNvCxnSpPr>
              <p:nvPr/>
            </p:nvCxnSpPr>
            <p:spPr bwMode="auto">
              <a:xfrm>
                <a:off x="6879102" y="2385647"/>
                <a:ext cx="2413780" cy="0"/>
              </a:xfrm>
              <a:prstGeom prst="line">
                <a:avLst/>
              </a:prstGeom>
              <a:noFill/>
              <a:ln w="28575" cap="flat" cmpd="sng" algn="ctr">
                <a:solidFill>
                  <a:schemeClr val="bg1"/>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9E024AAD-82A3-4FB8-7D78-624DCA47268A}"/>
                  </a:ext>
                </a:extLst>
              </p:cNvPr>
              <p:cNvCxnSpPr>
                <a:cxnSpLocks/>
              </p:cNvCxnSpPr>
              <p:nvPr/>
            </p:nvCxnSpPr>
            <p:spPr bwMode="auto">
              <a:xfrm>
                <a:off x="6874412" y="2339927"/>
                <a:ext cx="0" cy="91440"/>
              </a:xfrm>
              <a:prstGeom prst="line">
                <a:avLst/>
              </a:prstGeom>
              <a:noFill/>
              <a:ln w="28575" cap="flat" cmpd="sng" algn="ctr">
                <a:solidFill>
                  <a:schemeClr val="bg1"/>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79F2390C-210B-289B-6CA0-DD14191F2B8F}"/>
                  </a:ext>
                </a:extLst>
              </p:cNvPr>
              <p:cNvCxnSpPr>
                <a:cxnSpLocks/>
              </p:cNvCxnSpPr>
              <p:nvPr/>
            </p:nvCxnSpPr>
            <p:spPr bwMode="auto">
              <a:xfrm>
                <a:off x="9286178" y="2339927"/>
                <a:ext cx="0" cy="91440"/>
              </a:xfrm>
              <a:prstGeom prst="line">
                <a:avLst/>
              </a:prstGeom>
              <a:noFill/>
              <a:ln w="28575" cap="flat" cmpd="sng" algn="ctr">
                <a:solidFill>
                  <a:schemeClr val="bg1"/>
                </a:solidFill>
                <a:prstDash val="solid"/>
                <a:round/>
                <a:headEnd type="none" w="med" len="med"/>
                <a:tailEnd type="none" w="med" len="med"/>
              </a:ln>
              <a:effectLst/>
            </p:spPr>
          </p:cxnSp>
        </p:grpSp>
        <p:sp>
          <p:nvSpPr>
            <p:cNvPr id="101" name="Oval 100">
              <a:extLst>
                <a:ext uri="{FF2B5EF4-FFF2-40B4-BE49-F238E27FC236}">
                  <a16:creationId xmlns:a16="http://schemas.microsoft.com/office/drawing/2014/main" id="{097763D2-1C84-91CB-127B-C32357D44C4C}"/>
                </a:ext>
              </a:extLst>
            </p:cNvPr>
            <p:cNvSpPr/>
            <p:nvPr/>
          </p:nvSpPr>
          <p:spPr bwMode="auto">
            <a:xfrm>
              <a:off x="8582458" y="2330690"/>
              <a:ext cx="126610" cy="126610"/>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06" name="Group 105">
            <a:extLst>
              <a:ext uri="{FF2B5EF4-FFF2-40B4-BE49-F238E27FC236}">
                <a16:creationId xmlns:a16="http://schemas.microsoft.com/office/drawing/2014/main" id="{84CA05F9-06A6-61EA-48CB-819A8676C23C}"/>
              </a:ext>
            </a:extLst>
          </p:cNvPr>
          <p:cNvGrpSpPr/>
          <p:nvPr/>
        </p:nvGrpSpPr>
        <p:grpSpPr>
          <a:xfrm>
            <a:off x="6525710" y="4776006"/>
            <a:ext cx="2418470" cy="126610"/>
            <a:chOff x="6874412" y="2330690"/>
            <a:chExt cx="2418470" cy="126610"/>
          </a:xfrm>
        </p:grpSpPr>
        <p:grpSp>
          <p:nvGrpSpPr>
            <p:cNvPr id="107" name="Group 106">
              <a:extLst>
                <a:ext uri="{FF2B5EF4-FFF2-40B4-BE49-F238E27FC236}">
                  <a16:creationId xmlns:a16="http://schemas.microsoft.com/office/drawing/2014/main" id="{1FB4BD15-1AC7-F216-3F98-F2EDFCA70A85}"/>
                </a:ext>
              </a:extLst>
            </p:cNvPr>
            <p:cNvGrpSpPr/>
            <p:nvPr/>
          </p:nvGrpSpPr>
          <p:grpSpPr>
            <a:xfrm>
              <a:off x="6874412" y="2348275"/>
              <a:ext cx="2418470" cy="91440"/>
              <a:chOff x="6874412" y="2339927"/>
              <a:chExt cx="2418470" cy="91440"/>
            </a:xfrm>
          </p:grpSpPr>
          <p:cxnSp>
            <p:nvCxnSpPr>
              <p:cNvPr id="109" name="Straight Connector 108">
                <a:extLst>
                  <a:ext uri="{FF2B5EF4-FFF2-40B4-BE49-F238E27FC236}">
                    <a16:creationId xmlns:a16="http://schemas.microsoft.com/office/drawing/2014/main" id="{3637654D-ED1E-6494-8C49-1E7843933164}"/>
                  </a:ext>
                </a:extLst>
              </p:cNvPr>
              <p:cNvCxnSpPr>
                <a:cxnSpLocks/>
              </p:cNvCxnSpPr>
              <p:nvPr/>
            </p:nvCxnSpPr>
            <p:spPr bwMode="auto">
              <a:xfrm>
                <a:off x="6879102" y="2385647"/>
                <a:ext cx="2413780" cy="0"/>
              </a:xfrm>
              <a:prstGeom prst="line">
                <a:avLst/>
              </a:prstGeom>
              <a:noFill/>
              <a:ln w="28575" cap="flat" cmpd="sng" algn="ctr">
                <a:solidFill>
                  <a:schemeClr val="bg1"/>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157161D1-7B44-A046-8976-53FC3B92276C}"/>
                  </a:ext>
                </a:extLst>
              </p:cNvPr>
              <p:cNvCxnSpPr>
                <a:cxnSpLocks/>
              </p:cNvCxnSpPr>
              <p:nvPr/>
            </p:nvCxnSpPr>
            <p:spPr bwMode="auto">
              <a:xfrm>
                <a:off x="6874412" y="2339927"/>
                <a:ext cx="0" cy="91440"/>
              </a:xfrm>
              <a:prstGeom prst="line">
                <a:avLst/>
              </a:prstGeom>
              <a:noFill/>
              <a:ln w="28575" cap="flat" cmpd="sng" algn="ctr">
                <a:solidFill>
                  <a:schemeClr val="bg1"/>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7D23AF61-40E0-174C-5659-95AB9DADB2FA}"/>
                  </a:ext>
                </a:extLst>
              </p:cNvPr>
              <p:cNvCxnSpPr>
                <a:cxnSpLocks/>
              </p:cNvCxnSpPr>
              <p:nvPr/>
            </p:nvCxnSpPr>
            <p:spPr bwMode="auto">
              <a:xfrm>
                <a:off x="9286178" y="2339927"/>
                <a:ext cx="0" cy="91440"/>
              </a:xfrm>
              <a:prstGeom prst="line">
                <a:avLst/>
              </a:prstGeom>
              <a:noFill/>
              <a:ln w="28575" cap="flat" cmpd="sng" algn="ctr">
                <a:solidFill>
                  <a:schemeClr val="bg1"/>
                </a:solidFill>
                <a:prstDash val="solid"/>
                <a:round/>
                <a:headEnd type="none" w="med" len="med"/>
                <a:tailEnd type="none" w="med" len="med"/>
              </a:ln>
              <a:effectLst/>
            </p:spPr>
          </p:cxnSp>
        </p:grpSp>
        <p:sp>
          <p:nvSpPr>
            <p:cNvPr id="108" name="Oval 107">
              <a:extLst>
                <a:ext uri="{FF2B5EF4-FFF2-40B4-BE49-F238E27FC236}">
                  <a16:creationId xmlns:a16="http://schemas.microsoft.com/office/drawing/2014/main" id="{DDD8F8BA-C063-2CCE-F408-3D3E0B975DF5}"/>
                </a:ext>
              </a:extLst>
            </p:cNvPr>
            <p:cNvSpPr/>
            <p:nvPr/>
          </p:nvSpPr>
          <p:spPr bwMode="auto">
            <a:xfrm>
              <a:off x="7766532" y="2330690"/>
              <a:ext cx="126610" cy="126610"/>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12" name="Group 111">
            <a:extLst>
              <a:ext uri="{FF2B5EF4-FFF2-40B4-BE49-F238E27FC236}">
                <a16:creationId xmlns:a16="http://schemas.microsoft.com/office/drawing/2014/main" id="{A9981956-845B-56B9-37AE-D0743BA50731}"/>
              </a:ext>
            </a:extLst>
          </p:cNvPr>
          <p:cNvGrpSpPr/>
          <p:nvPr/>
        </p:nvGrpSpPr>
        <p:grpSpPr>
          <a:xfrm>
            <a:off x="6817902" y="5017504"/>
            <a:ext cx="2785732" cy="126610"/>
            <a:chOff x="6507150" y="2330690"/>
            <a:chExt cx="2785732" cy="126610"/>
          </a:xfrm>
        </p:grpSpPr>
        <p:grpSp>
          <p:nvGrpSpPr>
            <p:cNvPr id="113" name="Group 112">
              <a:extLst>
                <a:ext uri="{FF2B5EF4-FFF2-40B4-BE49-F238E27FC236}">
                  <a16:creationId xmlns:a16="http://schemas.microsoft.com/office/drawing/2014/main" id="{AEA8AB56-AE79-D7D2-BDC1-1C7A90F1069B}"/>
                </a:ext>
              </a:extLst>
            </p:cNvPr>
            <p:cNvGrpSpPr/>
            <p:nvPr/>
          </p:nvGrpSpPr>
          <p:grpSpPr>
            <a:xfrm>
              <a:off x="6507150" y="2348275"/>
              <a:ext cx="2785732" cy="91440"/>
              <a:chOff x="6507150" y="2339927"/>
              <a:chExt cx="2785732" cy="91440"/>
            </a:xfrm>
          </p:grpSpPr>
          <p:cxnSp>
            <p:nvCxnSpPr>
              <p:cNvPr id="115" name="Straight Connector 114">
                <a:extLst>
                  <a:ext uri="{FF2B5EF4-FFF2-40B4-BE49-F238E27FC236}">
                    <a16:creationId xmlns:a16="http://schemas.microsoft.com/office/drawing/2014/main" id="{3331D6B1-22A3-3366-2B58-A14E498E6727}"/>
                  </a:ext>
                </a:extLst>
              </p:cNvPr>
              <p:cNvCxnSpPr>
                <a:cxnSpLocks/>
              </p:cNvCxnSpPr>
              <p:nvPr/>
            </p:nvCxnSpPr>
            <p:spPr bwMode="auto">
              <a:xfrm>
                <a:off x="6507150" y="2385647"/>
                <a:ext cx="2785732" cy="0"/>
              </a:xfrm>
              <a:prstGeom prst="line">
                <a:avLst/>
              </a:prstGeom>
              <a:noFill/>
              <a:ln w="28575" cap="flat" cmpd="sng" algn="ctr">
                <a:solidFill>
                  <a:schemeClr val="bg1"/>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0F47E757-CB27-0CF3-33A4-F393481093CF}"/>
                  </a:ext>
                </a:extLst>
              </p:cNvPr>
              <p:cNvCxnSpPr>
                <a:cxnSpLocks/>
              </p:cNvCxnSpPr>
              <p:nvPr/>
            </p:nvCxnSpPr>
            <p:spPr bwMode="auto">
              <a:xfrm>
                <a:off x="6508412" y="2339927"/>
                <a:ext cx="0" cy="91440"/>
              </a:xfrm>
              <a:prstGeom prst="line">
                <a:avLst/>
              </a:prstGeom>
              <a:noFill/>
              <a:ln w="28575" cap="flat" cmpd="sng" algn="ctr">
                <a:solidFill>
                  <a:schemeClr val="bg1"/>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3A1DFC2D-3D03-A488-3C06-5041A72A707E}"/>
                  </a:ext>
                </a:extLst>
              </p:cNvPr>
              <p:cNvCxnSpPr>
                <a:cxnSpLocks/>
              </p:cNvCxnSpPr>
              <p:nvPr/>
            </p:nvCxnSpPr>
            <p:spPr bwMode="auto">
              <a:xfrm>
                <a:off x="9286178" y="2339927"/>
                <a:ext cx="0" cy="91440"/>
              </a:xfrm>
              <a:prstGeom prst="line">
                <a:avLst/>
              </a:prstGeom>
              <a:noFill/>
              <a:ln w="28575" cap="flat" cmpd="sng" algn="ctr">
                <a:solidFill>
                  <a:schemeClr val="bg1"/>
                </a:solidFill>
                <a:prstDash val="solid"/>
                <a:round/>
                <a:headEnd type="none" w="med" len="med"/>
                <a:tailEnd type="none" w="med" len="med"/>
              </a:ln>
              <a:effectLst/>
            </p:spPr>
          </p:cxnSp>
        </p:grpSp>
        <p:sp>
          <p:nvSpPr>
            <p:cNvPr id="114" name="Oval 113">
              <a:extLst>
                <a:ext uri="{FF2B5EF4-FFF2-40B4-BE49-F238E27FC236}">
                  <a16:creationId xmlns:a16="http://schemas.microsoft.com/office/drawing/2014/main" id="{881A1C18-13AE-6003-02AC-0D008C6FC051}"/>
                </a:ext>
              </a:extLst>
            </p:cNvPr>
            <p:cNvSpPr/>
            <p:nvPr/>
          </p:nvSpPr>
          <p:spPr bwMode="auto">
            <a:xfrm>
              <a:off x="8418687" y="2330690"/>
              <a:ext cx="126610" cy="126610"/>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19" name="Group 118">
            <a:extLst>
              <a:ext uri="{FF2B5EF4-FFF2-40B4-BE49-F238E27FC236}">
                <a16:creationId xmlns:a16="http://schemas.microsoft.com/office/drawing/2014/main" id="{6E6056E9-F9F9-4FF9-EB65-8691862B75C6}"/>
              </a:ext>
            </a:extLst>
          </p:cNvPr>
          <p:cNvGrpSpPr/>
          <p:nvPr/>
        </p:nvGrpSpPr>
        <p:grpSpPr>
          <a:xfrm>
            <a:off x="6736726" y="5262718"/>
            <a:ext cx="2115073" cy="126610"/>
            <a:chOff x="6874412" y="2330690"/>
            <a:chExt cx="2115073" cy="126610"/>
          </a:xfrm>
        </p:grpSpPr>
        <p:grpSp>
          <p:nvGrpSpPr>
            <p:cNvPr id="120" name="Group 119">
              <a:extLst>
                <a:ext uri="{FF2B5EF4-FFF2-40B4-BE49-F238E27FC236}">
                  <a16:creationId xmlns:a16="http://schemas.microsoft.com/office/drawing/2014/main" id="{BB22BED9-FDD3-6630-EB28-563D5B6EFB27}"/>
                </a:ext>
              </a:extLst>
            </p:cNvPr>
            <p:cNvGrpSpPr/>
            <p:nvPr/>
          </p:nvGrpSpPr>
          <p:grpSpPr>
            <a:xfrm>
              <a:off x="6874412" y="2348275"/>
              <a:ext cx="2115073" cy="91440"/>
              <a:chOff x="6874412" y="2339927"/>
              <a:chExt cx="2115073" cy="91440"/>
            </a:xfrm>
          </p:grpSpPr>
          <p:cxnSp>
            <p:nvCxnSpPr>
              <p:cNvPr id="122" name="Straight Connector 121">
                <a:extLst>
                  <a:ext uri="{FF2B5EF4-FFF2-40B4-BE49-F238E27FC236}">
                    <a16:creationId xmlns:a16="http://schemas.microsoft.com/office/drawing/2014/main" id="{C5839571-2FF1-4570-A6D0-A3811589264A}"/>
                  </a:ext>
                </a:extLst>
              </p:cNvPr>
              <p:cNvCxnSpPr>
                <a:cxnSpLocks/>
              </p:cNvCxnSpPr>
              <p:nvPr/>
            </p:nvCxnSpPr>
            <p:spPr bwMode="auto">
              <a:xfrm>
                <a:off x="6879102" y="2385647"/>
                <a:ext cx="2101836" cy="0"/>
              </a:xfrm>
              <a:prstGeom prst="line">
                <a:avLst/>
              </a:prstGeom>
              <a:noFill/>
              <a:ln w="28575" cap="flat" cmpd="sng" algn="ctr">
                <a:solidFill>
                  <a:schemeClr val="bg1"/>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9E2D55B8-8CE7-BF49-125C-B996DC2B1105}"/>
                  </a:ext>
                </a:extLst>
              </p:cNvPr>
              <p:cNvCxnSpPr>
                <a:cxnSpLocks/>
              </p:cNvCxnSpPr>
              <p:nvPr/>
            </p:nvCxnSpPr>
            <p:spPr bwMode="auto">
              <a:xfrm>
                <a:off x="6874412" y="2339927"/>
                <a:ext cx="0" cy="91440"/>
              </a:xfrm>
              <a:prstGeom prst="line">
                <a:avLst/>
              </a:prstGeom>
              <a:noFill/>
              <a:ln w="28575" cap="flat" cmpd="sng" algn="ctr">
                <a:solidFill>
                  <a:schemeClr val="bg1"/>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C3D432C1-4B76-ED9F-9C9D-4EF82E996AE4}"/>
                  </a:ext>
                </a:extLst>
              </p:cNvPr>
              <p:cNvCxnSpPr>
                <a:cxnSpLocks/>
              </p:cNvCxnSpPr>
              <p:nvPr/>
            </p:nvCxnSpPr>
            <p:spPr bwMode="auto">
              <a:xfrm>
                <a:off x="8989485" y="2339927"/>
                <a:ext cx="0" cy="91440"/>
              </a:xfrm>
              <a:prstGeom prst="line">
                <a:avLst/>
              </a:prstGeom>
              <a:noFill/>
              <a:ln w="28575" cap="flat" cmpd="sng" algn="ctr">
                <a:solidFill>
                  <a:schemeClr val="bg1"/>
                </a:solidFill>
                <a:prstDash val="solid"/>
                <a:round/>
                <a:headEnd type="none" w="med" len="med"/>
                <a:tailEnd type="none" w="med" len="med"/>
              </a:ln>
              <a:effectLst/>
            </p:spPr>
          </p:cxnSp>
        </p:grpSp>
        <p:sp>
          <p:nvSpPr>
            <p:cNvPr id="121" name="Oval 120">
              <a:extLst>
                <a:ext uri="{FF2B5EF4-FFF2-40B4-BE49-F238E27FC236}">
                  <a16:creationId xmlns:a16="http://schemas.microsoft.com/office/drawing/2014/main" id="{502E407E-065C-B095-019F-373156A9C9FD}"/>
                </a:ext>
              </a:extLst>
            </p:cNvPr>
            <p:cNvSpPr/>
            <p:nvPr/>
          </p:nvSpPr>
          <p:spPr bwMode="auto">
            <a:xfrm>
              <a:off x="7657763" y="2330690"/>
              <a:ext cx="126610" cy="126610"/>
            </a:xfrm>
            <a:prstGeom prst="ellipse">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118" name="TextBox 117">
            <a:extLst>
              <a:ext uri="{FF2B5EF4-FFF2-40B4-BE49-F238E27FC236}">
                <a16:creationId xmlns:a16="http://schemas.microsoft.com/office/drawing/2014/main" id="{88A0CC6A-3114-C386-B50B-0089D968B2E2}"/>
              </a:ext>
            </a:extLst>
          </p:cNvPr>
          <p:cNvSpPr txBox="1"/>
          <p:nvPr/>
        </p:nvSpPr>
        <p:spPr bwMode="auto">
          <a:xfrm>
            <a:off x="376833" y="4423039"/>
            <a:ext cx="168182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ts val="1000"/>
              </a:spcBef>
              <a:spcAft>
                <a:spcPct val="0"/>
              </a:spcAft>
            </a:pPr>
            <a:r>
              <a:rPr lang="en-US" sz="1600" b="1" dirty="0">
                <a:solidFill>
                  <a:schemeClr val="bg1"/>
                </a:solidFill>
                <a:latin typeface="Calibri" panose="020F0502020204030204" pitchFamily="34" charset="0"/>
              </a:rPr>
              <a:t>Refractory to platinum therapy</a:t>
            </a:r>
          </a:p>
        </p:txBody>
      </p:sp>
      <p:sp>
        <p:nvSpPr>
          <p:cNvPr id="125" name="TextBox 124">
            <a:extLst>
              <a:ext uri="{FF2B5EF4-FFF2-40B4-BE49-F238E27FC236}">
                <a16:creationId xmlns:a16="http://schemas.microsoft.com/office/drawing/2014/main" id="{1711D2CB-FB2A-AE89-4989-213881890842}"/>
              </a:ext>
            </a:extLst>
          </p:cNvPr>
          <p:cNvSpPr txBox="1"/>
          <p:nvPr/>
        </p:nvSpPr>
        <p:spPr bwMode="auto">
          <a:xfrm>
            <a:off x="376833" y="2149790"/>
            <a:ext cx="286947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ts val="1000"/>
              </a:spcBef>
              <a:spcAft>
                <a:spcPct val="0"/>
              </a:spcAft>
            </a:pPr>
            <a:r>
              <a:rPr lang="en-US" sz="1600" b="1" dirty="0">
                <a:solidFill>
                  <a:schemeClr val="bg1"/>
                </a:solidFill>
                <a:latin typeface="Calibri" panose="020F0502020204030204" pitchFamily="34" charset="0"/>
              </a:rPr>
              <a:t>All patients</a:t>
            </a:r>
          </a:p>
        </p:txBody>
      </p:sp>
      <p:sp>
        <p:nvSpPr>
          <p:cNvPr id="126" name="TextBox 125">
            <a:extLst>
              <a:ext uri="{FF2B5EF4-FFF2-40B4-BE49-F238E27FC236}">
                <a16:creationId xmlns:a16="http://schemas.microsoft.com/office/drawing/2014/main" id="{A1F51F06-2EBC-E669-467A-AF7F47E23B00}"/>
              </a:ext>
            </a:extLst>
          </p:cNvPr>
          <p:cNvSpPr txBox="1"/>
          <p:nvPr/>
        </p:nvSpPr>
        <p:spPr bwMode="auto">
          <a:xfrm>
            <a:off x="376833" y="2347047"/>
            <a:ext cx="286947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ts val="1000"/>
              </a:spcBef>
              <a:spcAft>
                <a:spcPct val="0"/>
              </a:spcAft>
            </a:pPr>
            <a:r>
              <a:rPr lang="en-US" sz="1600" b="1" dirty="0">
                <a:solidFill>
                  <a:schemeClr val="bg1"/>
                </a:solidFill>
                <a:latin typeface="Calibri" panose="020F0502020204030204" pitchFamily="34" charset="0"/>
              </a:rPr>
              <a:t>Number of prior lines of</a:t>
            </a:r>
          </a:p>
        </p:txBody>
      </p:sp>
      <p:sp>
        <p:nvSpPr>
          <p:cNvPr id="127" name="TextBox 126">
            <a:extLst>
              <a:ext uri="{FF2B5EF4-FFF2-40B4-BE49-F238E27FC236}">
                <a16:creationId xmlns:a16="http://schemas.microsoft.com/office/drawing/2014/main" id="{C5B1DE06-E1D6-1C73-8F7C-580EB90D46E5}"/>
              </a:ext>
            </a:extLst>
          </p:cNvPr>
          <p:cNvSpPr txBox="1"/>
          <p:nvPr/>
        </p:nvSpPr>
        <p:spPr bwMode="auto">
          <a:xfrm>
            <a:off x="376833" y="2612468"/>
            <a:ext cx="286947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ts val="1000"/>
              </a:spcBef>
              <a:spcAft>
                <a:spcPct val="0"/>
              </a:spcAft>
            </a:pPr>
            <a:r>
              <a:rPr lang="en-US" sz="1600" b="1" dirty="0">
                <a:solidFill>
                  <a:schemeClr val="bg1"/>
                </a:solidFill>
                <a:latin typeface="Calibri" panose="020F0502020204030204" pitchFamily="34" charset="0"/>
              </a:rPr>
              <a:t>Lines of therapy</a:t>
            </a:r>
          </a:p>
        </p:txBody>
      </p:sp>
      <p:sp>
        <p:nvSpPr>
          <p:cNvPr id="128" name="TextBox 127">
            <a:extLst>
              <a:ext uri="{FF2B5EF4-FFF2-40B4-BE49-F238E27FC236}">
                <a16:creationId xmlns:a16="http://schemas.microsoft.com/office/drawing/2014/main" id="{5639F2A5-E270-C6F0-8F6B-9CC00D1C7C28}"/>
              </a:ext>
            </a:extLst>
          </p:cNvPr>
          <p:cNvSpPr txBox="1"/>
          <p:nvPr/>
        </p:nvSpPr>
        <p:spPr bwMode="auto">
          <a:xfrm>
            <a:off x="376833" y="2931083"/>
            <a:ext cx="286947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ts val="1000"/>
              </a:spcBef>
              <a:spcAft>
                <a:spcPct val="0"/>
              </a:spcAft>
            </a:pPr>
            <a:r>
              <a:rPr lang="en-US" sz="1600" b="1" i="1" dirty="0">
                <a:solidFill>
                  <a:schemeClr val="bg1"/>
                </a:solidFill>
                <a:latin typeface="Calibri" panose="020F0502020204030204" pitchFamily="34" charset="0"/>
              </a:rPr>
              <a:t>BRCA1/BRACA2</a:t>
            </a:r>
            <a:endParaRPr lang="en-US" sz="1600" b="1" dirty="0">
              <a:solidFill>
                <a:schemeClr val="bg1"/>
              </a:solidFill>
              <a:latin typeface="Calibri" panose="020F0502020204030204" pitchFamily="34" charset="0"/>
            </a:endParaRPr>
          </a:p>
        </p:txBody>
      </p:sp>
      <p:sp>
        <p:nvSpPr>
          <p:cNvPr id="129" name="TextBox 128">
            <a:extLst>
              <a:ext uri="{FF2B5EF4-FFF2-40B4-BE49-F238E27FC236}">
                <a16:creationId xmlns:a16="http://schemas.microsoft.com/office/drawing/2014/main" id="{4B7BB986-C8A5-9B0F-79DD-DD5A4F3ABD98}"/>
              </a:ext>
            </a:extLst>
          </p:cNvPr>
          <p:cNvSpPr txBox="1"/>
          <p:nvPr/>
        </p:nvSpPr>
        <p:spPr bwMode="auto">
          <a:xfrm>
            <a:off x="376833" y="3883808"/>
            <a:ext cx="15787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ts val="1000"/>
              </a:spcBef>
              <a:spcAft>
                <a:spcPct val="0"/>
              </a:spcAft>
            </a:pPr>
            <a:r>
              <a:rPr lang="en-US" sz="1600" b="1" dirty="0">
                <a:solidFill>
                  <a:schemeClr val="bg1"/>
                </a:solidFill>
                <a:latin typeface="Calibri" panose="020F0502020204030204" pitchFamily="34" charset="0"/>
              </a:rPr>
              <a:t>Prior PARP inhibitor</a:t>
            </a:r>
          </a:p>
        </p:txBody>
      </p:sp>
    </p:spTree>
    <p:extLst>
      <p:ext uri="{BB962C8B-B14F-4D97-AF65-F5344CB8AC3E}">
        <p14:creationId xmlns:p14="http://schemas.microsoft.com/office/powerpoint/2010/main" val="20812170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reeform 6">
            <a:extLst>
              <a:ext uri="{FF2B5EF4-FFF2-40B4-BE49-F238E27FC236}">
                <a16:creationId xmlns:a16="http://schemas.microsoft.com/office/drawing/2014/main" id="{3D864113-3051-325D-B891-5F266CAA6324}"/>
              </a:ext>
            </a:extLst>
          </p:cNvPr>
          <p:cNvSpPr/>
          <p:nvPr/>
        </p:nvSpPr>
        <p:spPr bwMode="auto">
          <a:xfrm>
            <a:off x="1684149" y="1766807"/>
            <a:ext cx="5610387" cy="2614047"/>
          </a:xfrm>
          <a:custGeom>
            <a:avLst/>
            <a:gdLst>
              <a:gd name="connsiteX0" fmla="*/ 5610387 w 5610387"/>
              <a:gd name="connsiteY0" fmla="*/ 2614047 h 2614047"/>
              <a:gd name="connsiteX1" fmla="*/ 4954292 w 5610387"/>
              <a:gd name="connsiteY1" fmla="*/ 2614047 h 2614047"/>
              <a:gd name="connsiteX2" fmla="*/ 4954292 w 5610387"/>
              <a:gd name="connsiteY2" fmla="*/ 2443566 h 2614047"/>
              <a:gd name="connsiteX3" fmla="*/ 4437682 w 5610387"/>
              <a:gd name="connsiteY3" fmla="*/ 2443566 h 2614047"/>
              <a:gd name="connsiteX4" fmla="*/ 4437682 w 5610387"/>
              <a:gd name="connsiteY4" fmla="*/ 2355742 h 2614047"/>
              <a:gd name="connsiteX5" fmla="*/ 4318861 w 5610387"/>
              <a:gd name="connsiteY5" fmla="*/ 2355742 h 2614047"/>
              <a:gd name="connsiteX6" fmla="*/ 4318861 w 5610387"/>
              <a:gd name="connsiteY6" fmla="*/ 2273085 h 2614047"/>
              <a:gd name="connsiteX7" fmla="*/ 3487119 w 5610387"/>
              <a:gd name="connsiteY7" fmla="*/ 2273085 h 2614047"/>
              <a:gd name="connsiteX8" fmla="*/ 3487119 w 5610387"/>
              <a:gd name="connsiteY8" fmla="*/ 2138766 h 2614047"/>
              <a:gd name="connsiteX9" fmla="*/ 3326970 w 5610387"/>
              <a:gd name="connsiteY9" fmla="*/ 2138766 h 2614047"/>
              <a:gd name="connsiteX10" fmla="*/ 3326970 w 5610387"/>
              <a:gd name="connsiteY10" fmla="*/ 2071607 h 2614047"/>
              <a:gd name="connsiteX11" fmla="*/ 3301139 w 5610387"/>
              <a:gd name="connsiteY11" fmla="*/ 2071607 h 2614047"/>
              <a:gd name="connsiteX12" fmla="*/ 3301139 w 5610387"/>
              <a:gd name="connsiteY12" fmla="*/ 2004447 h 2614047"/>
              <a:gd name="connsiteX13" fmla="*/ 3280475 w 5610387"/>
              <a:gd name="connsiteY13" fmla="*/ 2004447 h 2614047"/>
              <a:gd name="connsiteX14" fmla="*/ 3280475 w 5610387"/>
              <a:gd name="connsiteY14" fmla="*/ 1937288 h 2614047"/>
              <a:gd name="connsiteX15" fmla="*/ 2738034 w 5610387"/>
              <a:gd name="connsiteY15" fmla="*/ 1937288 h 2614047"/>
              <a:gd name="connsiteX16" fmla="*/ 2738034 w 5610387"/>
              <a:gd name="connsiteY16" fmla="*/ 1875295 h 2614047"/>
              <a:gd name="connsiteX17" fmla="*/ 2655376 w 5610387"/>
              <a:gd name="connsiteY17" fmla="*/ 1875295 h 2614047"/>
              <a:gd name="connsiteX18" fmla="*/ 2655376 w 5610387"/>
              <a:gd name="connsiteY18" fmla="*/ 1813301 h 2614047"/>
              <a:gd name="connsiteX19" fmla="*/ 2603715 w 5610387"/>
              <a:gd name="connsiteY19" fmla="*/ 1813301 h 2614047"/>
              <a:gd name="connsiteX20" fmla="*/ 2603715 w 5610387"/>
              <a:gd name="connsiteY20" fmla="*/ 1751308 h 2614047"/>
              <a:gd name="connsiteX21" fmla="*/ 2577885 w 5610387"/>
              <a:gd name="connsiteY21" fmla="*/ 1751308 h 2614047"/>
              <a:gd name="connsiteX22" fmla="*/ 2577885 w 5610387"/>
              <a:gd name="connsiteY22" fmla="*/ 1694481 h 2614047"/>
              <a:gd name="connsiteX23" fmla="*/ 2464231 w 5610387"/>
              <a:gd name="connsiteY23" fmla="*/ 1694481 h 2614047"/>
              <a:gd name="connsiteX24" fmla="*/ 2464231 w 5610387"/>
              <a:gd name="connsiteY24" fmla="*/ 1632488 h 2614047"/>
              <a:gd name="connsiteX25" fmla="*/ 2247254 w 5610387"/>
              <a:gd name="connsiteY25" fmla="*/ 1632488 h 2614047"/>
              <a:gd name="connsiteX26" fmla="*/ 2247254 w 5610387"/>
              <a:gd name="connsiteY26" fmla="*/ 1560162 h 2614047"/>
              <a:gd name="connsiteX27" fmla="*/ 2040610 w 5610387"/>
              <a:gd name="connsiteY27" fmla="*/ 1560162 h 2614047"/>
              <a:gd name="connsiteX28" fmla="*/ 2040610 w 5610387"/>
              <a:gd name="connsiteY28" fmla="*/ 1451674 h 2614047"/>
              <a:gd name="connsiteX29" fmla="*/ 2014780 w 5610387"/>
              <a:gd name="connsiteY29" fmla="*/ 1451674 h 2614047"/>
              <a:gd name="connsiteX30" fmla="*/ 2014780 w 5610387"/>
              <a:gd name="connsiteY30" fmla="*/ 1379349 h 2614047"/>
              <a:gd name="connsiteX31" fmla="*/ 1859797 w 5610387"/>
              <a:gd name="connsiteY31" fmla="*/ 1379349 h 2614047"/>
              <a:gd name="connsiteX32" fmla="*/ 1859797 w 5610387"/>
              <a:gd name="connsiteY32" fmla="*/ 1322522 h 2614047"/>
              <a:gd name="connsiteX33" fmla="*/ 1606658 w 5610387"/>
              <a:gd name="connsiteY33" fmla="*/ 1322522 h 2614047"/>
              <a:gd name="connsiteX34" fmla="*/ 1606658 w 5610387"/>
              <a:gd name="connsiteY34" fmla="*/ 1260529 h 2614047"/>
              <a:gd name="connsiteX35" fmla="*/ 1560163 w 5610387"/>
              <a:gd name="connsiteY35" fmla="*/ 1260529 h 2614047"/>
              <a:gd name="connsiteX36" fmla="*/ 1560163 w 5610387"/>
              <a:gd name="connsiteY36" fmla="*/ 1198535 h 2614047"/>
              <a:gd name="connsiteX37" fmla="*/ 1487837 w 5610387"/>
              <a:gd name="connsiteY37" fmla="*/ 1198535 h 2614047"/>
              <a:gd name="connsiteX38" fmla="*/ 1487837 w 5610387"/>
              <a:gd name="connsiteY38" fmla="*/ 1162373 h 2614047"/>
              <a:gd name="connsiteX39" fmla="*/ 1462007 w 5610387"/>
              <a:gd name="connsiteY39" fmla="*/ 1162373 h 2614047"/>
              <a:gd name="connsiteX40" fmla="*/ 1462007 w 5610387"/>
              <a:gd name="connsiteY40" fmla="*/ 1084881 h 2614047"/>
              <a:gd name="connsiteX41" fmla="*/ 1379349 w 5610387"/>
              <a:gd name="connsiteY41" fmla="*/ 1084881 h 2614047"/>
              <a:gd name="connsiteX42" fmla="*/ 1379349 w 5610387"/>
              <a:gd name="connsiteY42" fmla="*/ 1033220 h 2614047"/>
              <a:gd name="connsiteX43" fmla="*/ 1363851 w 5610387"/>
              <a:gd name="connsiteY43" fmla="*/ 1033220 h 2614047"/>
              <a:gd name="connsiteX44" fmla="*/ 1363851 w 5610387"/>
              <a:gd name="connsiteY44" fmla="*/ 960895 h 2614047"/>
              <a:gd name="connsiteX45" fmla="*/ 1229532 w 5610387"/>
              <a:gd name="connsiteY45" fmla="*/ 960895 h 2614047"/>
              <a:gd name="connsiteX46" fmla="*/ 1229532 w 5610387"/>
              <a:gd name="connsiteY46" fmla="*/ 805912 h 2614047"/>
              <a:gd name="connsiteX47" fmla="*/ 1162373 w 5610387"/>
              <a:gd name="connsiteY47" fmla="*/ 805912 h 2614047"/>
              <a:gd name="connsiteX48" fmla="*/ 1162373 w 5610387"/>
              <a:gd name="connsiteY48" fmla="*/ 718088 h 2614047"/>
              <a:gd name="connsiteX49" fmla="*/ 1028054 w 5610387"/>
              <a:gd name="connsiteY49" fmla="*/ 718088 h 2614047"/>
              <a:gd name="connsiteX50" fmla="*/ 1028054 w 5610387"/>
              <a:gd name="connsiteY50" fmla="*/ 604434 h 2614047"/>
              <a:gd name="connsiteX51" fmla="*/ 991892 w 5610387"/>
              <a:gd name="connsiteY51" fmla="*/ 604434 h 2614047"/>
              <a:gd name="connsiteX52" fmla="*/ 991892 w 5610387"/>
              <a:gd name="connsiteY52" fmla="*/ 526942 h 2614047"/>
              <a:gd name="connsiteX53" fmla="*/ 940231 w 5610387"/>
              <a:gd name="connsiteY53" fmla="*/ 526942 h 2614047"/>
              <a:gd name="connsiteX54" fmla="*/ 940231 w 5610387"/>
              <a:gd name="connsiteY54" fmla="*/ 480447 h 2614047"/>
              <a:gd name="connsiteX55" fmla="*/ 898902 w 5610387"/>
              <a:gd name="connsiteY55" fmla="*/ 480447 h 2614047"/>
              <a:gd name="connsiteX56" fmla="*/ 898902 w 5610387"/>
              <a:gd name="connsiteY56" fmla="*/ 397790 h 2614047"/>
              <a:gd name="connsiteX57" fmla="*/ 898902 w 5610387"/>
              <a:gd name="connsiteY57" fmla="*/ 397790 h 2614047"/>
              <a:gd name="connsiteX58" fmla="*/ 852407 w 5610387"/>
              <a:gd name="connsiteY58" fmla="*/ 397790 h 2614047"/>
              <a:gd name="connsiteX59" fmla="*/ 852407 w 5610387"/>
              <a:gd name="connsiteY59" fmla="*/ 340962 h 2614047"/>
              <a:gd name="connsiteX60" fmla="*/ 826576 w 5610387"/>
              <a:gd name="connsiteY60" fmla="*/ 340962 h 2614047"/>
              <a:gd name="connsiteX61" fmla="*/ 826576 w 5610387"/>
              <a:gd name="connsiteY61" fmla="*/ 294468 h 2614047"/>
              <a:gd name="connsiteX62" fmla="*/ 366793 w 5610387"/>
              <a:gd name="connsiteY62" fmla="*/ 294468 h 2614047"/>
              <a:gd name="connsiteX63" fmla="*/ 366793 w 5610387"/>
              <a:gd name="connsiteY63" fmla="*/ 175647 h 2614047"/>
              <a:gd name="connsiteX64" fmla="*/ 154983 w 5610387"/>
              <a:gd name="connsiteY64" fmla="*/ 175647 h 2614047"/>
              <a:gd name="connsiteX65" fmla="*/ 154983 w 5610387"/>
              <a:gd name="connsiteY65" fmla="*/ 56827 h 2614047"/>
              <a:gd name="connsiteX66" fmla="*/ 0 w 5610387"/>
              <a:gd name="connsiteY66" fmla="*/ 56827 h 2614047"/>
              <a:gd name="connsiteX67" fmla="*/ 0 w 5610387"/>
              <a:gd name="connsiteY67" fmla="*/ 0 h 26140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5610387" h="2614047">
                <a:moveTo>
                  <a:pt x="5610387" y="2614047"/>
                </a:moveTo>
                <a:lnTo>
                  <a:pt x="4954292" y="2614047"/>
                </a:lnTo>
                <a:lnTo>
                  <a:pt x="4954292" y="2443566"/>
                </a:lnTo>
                <a:lnTo>
                  <a:pt x="4437682" y="2443566"/>
                </a:lnTo>
                <a:lnTo>
                  <a:pt x="4437682" y="2355742"/>
                </a:lnTo>
                <a:lnTo>
                  <a:pt x="4318861" y="2355742"/>
                </a:lnTo>
                <a:lnTo>
                  <a:pt x="4318861" y="2273085"/>
                </a:lnTo>
                <a:lnTo>
                  <a:pt x="3487119" y="2273085"/>
                </a:lnTo>
                <a:lnTo>
                  <a:pt x="3487119" y="2138766"/>
                </a:lnTo>
                <a:lnTo>
                  <a:pt x="3326970" y="2138766"/>
                </a:lnTo>
                <a:lnTo>
                  <a:pt x="3326970" y="2071607"/>
                </a:lnTo>
                <a:lnTo>
                  <a:pt x="3301139" y="2071607"/>
                </a:lnTo>
                <a:lnTo>
                  <a:pt x="3301139" y="2004447"/>
                </a:lnTo>
                <a:lnTo>
                  <a:pt x="3280475" y="2004447"/>
                </a:lnTo>
                <a:lnTo>
                  <a:pt x="3280475" y="1937288"/>
                </a:lnTo>
                <a:lnTo>
                  <a:pt x="2738034" y="1937288"/>
                </a:lnTo>
                <a:lnTo>
                  <a:pt x="2738034" y="1875295"/>
                </a:lnTo>
                <a:lnTo>
                  <a:pt x="2655376" y="1875295"/>
                </a:lnTo>
                <a:lnTo>
                  <a:pt x="2655376" y="1813301"/>
                </a:lnTo>
                <a:lnTo>
                  <a:pt x="2603715" y="1813301"/>
                </a:lnTo>
                <a:lnTo>
                  <a:pt x="2603715" y="1751308"/>
                </a:lnTo>
                <a:lnTo>
                  <a:pt x="2577885" y="1751308"/>
                </a:lnTo>
                <a:lnTo>
                  <a:pt x="2577885" y="1694481"/>
                </a:lnTo>
                <a:lnTo>
                  <a:pt x="2464231" y="1694481"/>
                </a:lnTo>
                <a:lnTo>
                  <a:pt x="2464231" y="1632488"/>
                </a:lnTo>
                <a:lnTo>
                  <a:pt x="2247254" y="1632488"/>
                </a:lnTo>
                <a:lnTo>
                  <a:pt x="2247254" y="1560162"/>
                </a:lnTo>
                <a:lnTo>
                  <a:pt x="2040610" y="1560162"/>
                </a:lnTo>
                <a:lnTo>
                  <a:pt x="2040610" y="1451674"/>
                </a:lnTo>
                <a:lnTo>
                  <a:pt x="2014780" y="1451674"/>
                </a:lnTo>
                <a:lnTo>
                  <a:pt x="2014780" y="1379349"/>
                </a:lnTo>
                <a:lnTo>
                  <a:pt x="1859797" y="1379349"/>
                </a:lnTo>
                <a:lnTo>
                  <a:pt x="1859797" y="1322522"/>
                </a:lnTo>
                <a:lnTo>
                  <a:pt x="1606658" y="1322522"/>
                </a:lnTo>
                <a:lnTo>
                  <a:pt x="1606658" y="1260529"/>
                </a:lnTo>
                <a:lnTo>
                  <a:pt x="1560163" y="1260529"/>
                </a:lnTo>
                <a:lnTo>
                  <a:pt x="1560163" y="1198535"/>
                </a:lnTo>
                <a:lnTo>
                  <a:pt x="1487837" y="1198535"/>
                </a:lnTo>
                <a:lnTo>
                  <a:pt x="1487837" y="1162373"/>
                </a:lnTo>
                <a:lnTo>
                  <a:pt x="1462007" y="1162373"/>
                </a:lnTo>
                <a:lnTo>
                  <a:pt x="1462007" y="1084881"/>
                </a:lnTo>
                <a:lnTo>
                  <a:pt x="1379349" y="1084881"/>
                </a:lnTo>
                <a:lnTo>
                  <a:pt x="1379349" y="1033220"/>
                </a:lnTo>
                <a:lnTo>
                  <a:pt x="1363851" y="1033220"/>
                </a:lnTo>
                <a:lnTo>
                  <a:pt x="1363851" y="960895"/>
                </a:lnTo>
                <a:lnTo>
                  <a:pt x="1229532" y="960895"/>
                </a:lnTo>
                <a:lnTo>
                  <a:pt x="1229532" y="805912"/>
                </a:lnTo>
                <a:lnTo>
                  <a:pt x="1162373" y="805912"/>
                </a:lnTo>
                <a:lnTo>
                  <a:pt x="1162373" y="718088"/>
                </a:lnTo>
                <a:lnTo>
                  <a:pt x="1028054" y="718088"/>
                </a:lnTo>
                <a:lnTo>
                  <a:pt x="1028054" y="604434"/>
                </a:lnTo>
                <a:lnTo>
                  <a:pt x="991892" y="604434"/>
                </a:lnTo>
                <a:lnTo>
                  <a:pt x="991892" y="526942"/>
                </a:lnTo>
                <a:lnTo>
                  <a:pt x="940231" y="526942"/>
                </a:lnTo>
                <a:lnTo>
                  <a:pt x="940231" y="480447"/>
                </a:lnTo>
                <a:lnTo>
                  <a:pt x="898902" y="480447"/>
                </a:lnTo>
                <a:lnTo>
                  <a:pt x="898902" y="397790"/>
                </a:lnTo>
                <a:lnTo>
                  <a:pt x="898902" y="397790"/>
                </a:lnTo>
                <a:lnTo>
                  <a:pt x="852407" y="397790"/>
                </a:lnTo>
                <a:lnTo>
                  <a:pt x="852407" y="340962"/>
                </a:lnTo>
                <a:lnTo>
                  <a:pt x="826576" y="340962"/>
                </a:lnTo>
                <a:lnTo>
                  <a:pt x="826576" y="294468"/>
                </a:lnTo>
                <a:lnTo>
                  <a:pt x="366793" y="294468"/>
                </a:lnTo>
                <a:lnTo>
                  <a:pt x="366793" y="175647"/>
                </a:lnTo>
                <a:lnTo>
                  <a:pt x="154983" y="175647"/>
                </a:lnTo>
                <a:lnTo>
                  <a:pt x="154983" y="56827"/>
                </a:lnTo>
                <a:lnTo>
                  <a:pt x="0" y="56827"/>
                </a:lnTo>
                <a:lnTo>
                  <a:pt x="0" y="0"/>
                </a:lnTo>
              </a:path>
            </a:pathLst>
          </a:custGeom>
          <a:noFill/>
          <a:ln w="28575">
            <a:solidFill>
              <a:schemeClr val="accent3"/>
            </a:solidFill>
            <a:miter lim="800000"/>
            <a:headEnd/>
            <a:tailEnd/>
          </a:ln>
        </p:spPr>
        <p:txBody>
          <a:bodyPr rtlCol="0" anchor="ctr"/>
          <a:lstStyle/>
          <a:p>
            <a:pPr algn="ctr"/>
            <a:endParaRPr lang="en-US"/>
          </a:p>
        </p:txBody>
      </p:sp>
      <p:grpSp>
        <p:nvGrpSpPr>
          <p:cNvPr id="6" name="Group 5">
            <a:extLst>
              <a:ext uri="{FF2B5EF4-FFF2-40B4-BE49-F238E27FC236}">
                <a16:creationId xmlns:a16="http://schemas.microsoft.com/office/drawing/2014/main" id="{84F15723-DE94-4F4A-DE38-24DC2D193AC7}"/>
              </a:ext>
            </a:extLst>
          </p:cNvPr>
          <p:cNvGrpSpPr/>
          <p:nvPr/>
        </p:nvGrpSpPr>
        <p:grpSpPr>
          <a:xfrm>
            <a:off x="1585993" y="1746142"/>
            <a:ext cx="5724041" cy="3058333"/>
            <a:chOff x="1585993" y="1746142"/>
            <a:chExt cx="5724041" cy="3058333"/>
          </a:xfrm>
        </p:grpSpPr>
        <p:sp>
          <p:nvSpPr>
            <p:cNvPr id="4" name="Freeform 3">
              <a:extLst>
                <a:ext uri="{FF2B5EF4-FFF2-40B4-BE49-F238E27FC236}">
                  <a16:creationId xmlns:a16="http://schemas.microsoft.com/office/drawing/2014/main" id="{F6407985-D65C-BF4F-9494-B704C8C804AB}"/>
                </a:ext>
              </a:extLst>
            </p:cNvPr>
            <p:cNvSpPr/>
            <p:nvPr/>
          </p:nvSpPr>
          <p:spPr bwMode="auto">
            <a:xfrm>
              <a:off x="3192651" y="2939512"/>
              <a:ext cx="4117383" cy="1864963"/>
            </a:xfrm>
            <a:custGeom>
              <a:avLst/>
              <a:gdLst>
                <a:gd name="connsiteX0" fmla="*/ 4117383 w 4117383"/>
                <a:gd name="connsiteY0" fmla="*/ 1864963 h 1864963"/>
                <a:gd name="connsiteX1" fmla="*/ 3667932 w 4117383"/>
                <a:gd name="connsiteY1" fmla="*/ 1864963 h 1864963"/>
                <a:gd name="connsiteX2" fmla="*/ 3667932 w 4117383"/>
                <a:gd name="connsiteY2" fmla="*/ 1622156 h 1864963"/>
                <a:gd name="connsiteX3" fmla="*/ 3017003 w 4117383"/>
                <a:gd name="connsiteY3" fmla="*/ 1622156 h 1864963"/>
                <a:gd name="connsiteX4" fmla="*/ 3017003 w 4117383"/>
                <a:gd name="connsiteY4" fmla="*/ 1508502 h 1864963"/>
                <a:gd name="connsiteX5" fmla="*/ 2877518 w 4117383"/>
                <a:gd name="connsiteY5" fmla="*/ 1508502 h 1864963"/>
                <a:gd name="connsiteX6" fmla="*/ 2877518 w 4117383"/>
                <a:gd name="connsiteY6" fmla="*/ 1400013 h 1864963"/>
                <a:gd name="connsiteX7" fmla="*/ 2526224 w 4117383"/>
                <a:gd name="connsiteY7" fmla="*/ 1400013 h 1864963"/>
                <a:gd name="connsiteX8" fmla="*/ 2526224 w 4117383"/>
                <a:gd name="connsiteY8" fmla="*/ 1338020 h 1864963"/>
                <a:gd name="connsiteX9" fmla="*/ 2309247 w 4117383"/>
                <a:gd name="connsiteY9" fmla="*/ 1338020 h 1864963"/>
                <a:gd name="connsiteX10" fmla="*/ 2309247 w 4117383"/>
                <a:gd name="connsiteY10" fmla="*/ 1276027 h 1864963"/>
                <a:gd name="connsiteX11" fmla="*/ 2102603 w 4117383"/>
                <a:gd name="connsiteY11" fmla="*/ 1276027 h 1864963"/>
                <a:gd name="connsiteX12" fmla="*/ 2102603 w 4117383"/>
                <a:gd name="connsiteY12" fmla="*/ 1219200 h 1864963"/>
                <a:gd name="connsiteX13" fmla="*/ 1952786 w 4117383"/>
                <a:gd name="connsiteY13" fmla="*/ 1219200 h 1864963"/>
                <a:gd name="connsiteX14" fmla="*/ 1952786 w 4117383"/>
                <a:gd name="connsiteY14" fmla="*/ 1157207 h 1864963"/>
                <a:gd name="connsiteX15" fmla="*/ 1859796 w 4117383"/>
                <a:gd name="connsiteY15" fmla="*/ 1157207 h 1864963"/>
                <a:gd name="connsiteX16" fmla="*/ 1859796 w 4117383"/>
                <a:gd name="connsiteY16" fmla="*/ 1048719 h 1864963"/>
                <a:gd name="connsiteX17" fmla="*/ 1689315 w 4117383"/>
                <a:gd name="connsiteY17" fmla="*/ 1048719 h 1864963"/>
                <a:gd name="connsiteX18" fmla="*/ 1689315 w 4117383"/>
                <a:gd name="connsiteY18" fmla="*/ 986725 h 1864963"/>
                <a:gd name="connsiteX19" fmla="*/ 1606657 w 4117383"/>
                <a:gd name="connsiteY19" fmla="*/ 986725 h 1864963"/>
                <a:gd name="connsiteX20" fmla="*/ 1606657 w 4117383"/>
                <a:gd name="connsiteY20" fmla="*/ 919566 h 1864963"/>
                <a:gd name="connsiteX21" fmla="*/ 1560163 w 4117383"/>
                <a:gd name="connsiteY21" fmla="*/ 919566 h 1864963"/>
                <a:gd name="connsiteX22" fmla="*/ 1560163 w 4117383"/>
                <a:gd name="connsiteY22" fmla="*/ 805912 h 1864963"/>
                <a:gd name="connsiteX23" fmla="*/ 1420678 w 4117383"/>
                <a:gd name="connsiteY23" fmla="*/ 805912 h 1864963"/>
                <a:gd name="connsiteX24" fmla="*/ 1420678 w 4117383"/>
                <a:gd name="connsiteY24" fmla="*/ 754251 h 1864963"/>
                <a:gd name="connsiteX25" fmla="*/ 1358685 w 4117383"/>
                <a:gd name="connsiteY25" fmla="*/ 754251 h 1864963"/>
                <a:gd name="connsiteX26" fmla="*/ 1358685 w 4117383"/>
                <a:gd name="connsiteY26" fmla="*/ 692257 h 1864963"/>
                <a:gd name="connsiteX27" fmla="*/ 1105546 w 4117383"/>
                <a:gd name="connsiteY27" fmla="*/ 692257 h 1864963"/>
                <a:gd name="connsiteX28" fmla="*/ 1105546 w 4117383"/>
                <a:gd name="connsiteY28" fmla="*/ 625098 h 1864963"/>
                <a:gd name="connsiteX29" fmla="*/ 1038386 w 4117383"/>
                <a:gd name="connsiteY29" fmla="*/ 625098 h 1864963"/>
                <a:gd name="connsiteX30" fmla="*/ 1038386 w 4117383"/>
                <a:gd name="connsiteY30" fmla="*/ 578603 h 1864963"/>
                <a:gd name="connsiteX31" fmla="*/ 1038386 w 4117383"/>
                <a:gd name="connsiteY31" fmla="*/ 578603 h 1864963"/>
                <a:gd name="connsiteX32" fmla="*/ 1002224 w 4117383"/>
                <a:gd name="connsiteY32" fmla="*/ 578603 h 1864963"/>
                <a:gd name="connsiteX33" fmla="*/ 1002224 w 4117383"/>
                <a:gd name="connsiteY33" fmla="*/ 526942 h 1864963"/>
                <a:gd name="connsiteX34" fmla="*/ 924732 w 4117383"/>
                <a:gd name="connsiteY34" fmla="*/ 526942 h 1864963"/>
                <a:gd name="connsiteX35" fmla="*/ 924732 w 4117383"/>
                <a:gd name="connsiteY35" fmla="*/ 459783 h 1864963"/>
                <a:gd name="connsiteX36" fmla="*/ 625098 w 4117383"/>
                <a:gd name="connsiteY36" fmla="*/ 459783 h 1864963"/>
                <a:gd name="connsiteX37" fmla="*/ 625098 w 4117383"/>
                <a:gd name="connsiteY37" fmla="*/ 392624 h 1864963"/>
                <a:gd name="connsiteX38" fmla="*/ 547607 w 4117383"/>
                <a:gd name="connsiteY38" fmla="*/ 392624 h 1864963"/>
                <a:gd name="connsiteX39" fmla="*/ 547607 w 4117383"/>
                <a:gd name="connsiteY39" fmla="*/ 340963 h 1864963"/>
                <a:gd name="connsiteX40" fmla="*/ 418454 w 4117383"/>
                <a:gd name="connsiteY40" fmla="*/ 340963 h 1864963"/>
                <a:gd name="connsiteX41" fmla="*/ 418454 w 4117383"/>
                <a:gd name="connsiteY41" fmla="*/ 232474 h 1864963"/>
                <a:gd name="connsiteX42" fmla="*/ 315132 w 4117383"/>
                <a:gd name="connsiteY42" fmla="*/ 232474 h 1864963"/>
                <a:gd name="connsiteX43" fmla="*/ 315132 w 4117383"/>
                <a:gd name="connsiteY43" fmla="*/ 180813 h 1864963"/>
                <a:gd name="connsiteX44" fmla="*/ 294468 w 4117383"/>
                <a:gd name="connsiteY44" fmla="*/ 180813 h 1864963"/>
                <a:gd name="connsiteX45" fmla="*/ 294468 w 4117383"/>
                <a:gd name="connsiteY45" fmla="*/ 118820 h 1864963"/>
                <a:gd name="connsiteX46" fmla="*/ 144651 w 4117383"/>
                <a:gd name="connsiteY46" fmla="*/ 118820 h 1864963"/>
                <a:gd name="connsiteX47" fmla="*/ 144651 w 4117383"/>
                <a:gd name="connsiteY47" fmla="*/ 51661 h 1864963"/>
                <a:gd name="connsiteX48" fmla="*/ 0 w 4117383"/>
                <a:gd name="connsiteY48" fmla="*/ 51661 h 1864963"/>
                <a:gd name="connsiteX49" fmla="*/ 0 w 4117383"/>
                <a:gd name="connsiteY49" fmla="*/ 0 h 18649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4117383" h="1864963">
                  <a:moveTo>
                    <a:pt x="4117383" y="1864963"/>
                  </a:moveTo>
                  <a:lnTo>
                    <a:pt x="3667932" y="1864963"/>
                  </a:lnTo>
                  <a:lnTo>
                    <a:pt x="3667932" y="1622156"/>
                  </a:lnTo>
                  <a:lnTo>
                    <a:pt x="3017003" y="1622156"/>
                  </a:lnTo>
                  <a:lnTo>
                    <a:pt x="3017003" y="1508502"/>
                  </a:lnTo>
                  <a:lnTo>
                    <a:pt x="2877518" y="1508502"/>
                  </a:lnTo>
                  <a:lnTo>
                    <a:pt x="2877518" y="1400013"/>
                  </a:lnTo>
                  <a:lnTo>
                    <a:pt x="2526224" y="1400013"/>
                  </a:lnTo>
                  <a:lnTo>
                    <a:pt x="2526224" y="1338020"/>
                  </a:lnTo>
                  <a:lnTo>
                    <a:pt x="2309247" y="1338020"/>
                  </a:lnTo>
                  <a:lnTo>
                    <a:pt x="2309247" y="1276027"/>
                  </a:lnTo>
                  <a:lnTo>
                    <a:pt x="2102603" y="1276027"/>
                  </a:lnTo>
                  <a:lnTo>
                    <a:pt x="2102603" y="1219200"/>
                  </a:lnTo>
                  <a:lnTo>
                    <a:pt x="1952786" y="1219200"/>
                  </a:lnTo>
                  <a:lnTo>
                    <a:pt x="1952786" y="1157207"/>
                  </a:lnTo>
                  <a:lnTo>
                    <a:pt x="1859796" y="1157207"/>
                  </a:lnTo>
                  <a:lnTo>
                    <a:pt x="1859796" y="1048719"/>
                  </a:lnTo>
                  <a:lnTo>
                    <a:pt x="1689315" y="1048719"/>
                  </a:lnTo>
                  <a:lnTo>
                    <a:pt x="1689315" y="986725"/>
                  </a:lnTo>
                  <a:lnTo>
                    <a:pt x="1606657" y="986725"/>
                  </a:lnTo>
                  <a:lnTo>
                    <a:pt x="1606657" y="919566"/>
                  </a:lnTo>
                  <a:lnTo>
                    <a:pt x="1560163" y="919566"/>
                  </a:lnTo>
                  <a:lnTo>
                    <a:pt x="1560163" y="805912"/>
                  </a:lnTo>
                  <a:lnTo>
                    <a:pt x="1420678" y="805912"/>
                  </a:lnTo>
                  <a:lnTo>
                    <a:pt x="1420678" y="754251"/>
                  </a:lnTo>
                  <a:lnTo>
                    <a:pt x="1358685" y="754251"/>
                  </a:lnTo>
                  <a:lnTo>
                    <a:pt x="1358685" y="692257"/>
                  </a:lnTo>
                  <a:lnTo>
                    <a:pt x="1105546" y="692257"/>
                  </a:lnTo>
                  <a:lnTo>
                    <a:pt x="1105546" y="625098"/>
                  </a:lnTo>
                  <a:lnTo>
                    <a:pt x="1038386" y="625098"/>
                  </a:lnTo>
                  <a:lnTo>
                    <a:pt x="1038386" y="578603"/>
                  </a:lnTo>
                  <a:lnTo>
                    <a:pt x="1038386" y="578603"/>
                  </a:lnTo>
                  <a:lnTo>
                    <a:pt x="1002224" y="578603"/>
                  </a:lnTo>
                  <a:lnTo>
                    <a:pt x="1002224" y="526942"/>
                  </a:lnTo>
                  <a:lnTo>
                    <a:pt x="924732" y="526942"/>
                  </a:lnTo>
                  <a:lnTo>
                    <a:pt x="924732" y="459783"/>
                  </a:lnTo>
                  <a:lnTo>
                    <a:pt x="625098" y="459783"/>
                  </a:lnTo>
                  <a:lnTo>
                    <a:pt x="625098" y="392624"/>
                  </a:lnTo>
                  <a:lnTo>
                    <a:pt x="547607" y="392624"/>
                  </a:lnTo>
                  <a:lnTo>
                    <a:pt x="547607" y="340963"/>
                  </a:lnTo>
                  <a:lnTo>
                    <a:pt x="418454" y="340963"/>
                  </a:lnTo>
                  <a:lnTo>
                    <a:pt x="418454" y="232474"/>
                  </a:lnTo>
                  <a:lnTo>
                    <a:pt x="315132" y="232474"/>
                  </a:lnTo>
                  <a:lnTo>
                    <a:pt x="315132" y="180813"/>
                  </a:lnTo>
                  <a:lnTo>
                    <a:pt x="294468" y="180813"/>
                  </a:lnTo>
                  <a:lnTo>
                    <a:pt x="294468" y="118820"/>
                  </a:lnTo>
                  <a:lnTo>
                    <a:pt x="144651" y="118820"/>
                  </a:lnTo>
                  <a:lnTo>
                    <a:pt x="144651" y="51661"/>
                  </a:lnTo>
                  <a:lnTo>
                    <a:pt x="0" y="51661"/>
                  </a:lnTo>
                  <a:lnTo>
                    <a:pt x="0" y="0"/>
                  </a:lnTo>
                </a:path>
              </a:pathLst>
            </a:custGeom>
            <a:noFill/>
            <a:ln w="28575">
              <a:solidFill>
                <a:schemeClr val="accent4"/>
              </a:solidFill>
              <a:miter lim="800000"/>
              <a:headEnd/>
              <a:tailEnd/>
            </a:ln>
          </p:spPr>
          <p:txBody>
            <a:bodyPr rtlCol="0" anchor="ctr"/>
            <a:lstStyle/>
            <a:p>
              <a:pPr algn="ctr"/>
              <a:endParaRPr lang="en-US"/>
            </a:p>
          </p:txBody>
        </p:sp>
        <p:sp>
          <p:nvSpPr>
            <p:cNvPr id="5" name="Freeform 4">
              <a:extLst>
                <a:ext uri="{FF2B5EF4-FFF2-40B4-BE49-F238E27FC236}">
                  <a16:creationId xmlns:a16="http://schemas.microsoft.com/office/drawing/2014/main" id="{EC95DA97-3569-21E1-B2DA-484CC5AACD6A}"/>
                </a:ext>
              </a:extLst>
            </p:cNvPr>
            <p:cNvSpPr/>
            <p:nvPr/>
          </p:nvSpPr>
          <p:spPr bwMode="auto">
            <a:xfrm>
              <a:off x="1585993" y="1746142"/>
              <a:ext cx="1611824" cy="1198536"/>
            </a:xfrm>
            <a:custGeom>
              <a:avLst/>
              <a:gdLst>
                <a:gd name="connsiteX0" fmla="*/ 0 w 1611824"/>
                <a:gd name="connsiteY0" fmla="*/ 0 h 1198536"/>
                <a:gd name="connsiteX1" fmla="*/ 227309 w 1611824"/>
                <a:gd name="connsiteY1" fmla="*/ 0 h 1198536"/>
                <a:gd name="connsiteX2" fmla="*/ 227309 w 1611824"/>
                <a:gd name="connsiteY2" fmla="*/ 72326 h 1198536"/>
                <a:gd name="connsiteX3" fmla="*/ 547607 w 1611824"/>
                <a:gd name="connsiteY3" fmla="*/ 72326 h 1198536"/>
                <a:gd name="connsiteX4" fmla="*/ 547607 w 1611824"/>
                <a:gd name="connsiteY4" fmla="*/ 118821 h 1198536"/>
                <a:gd name="connsiteX5" fmla="*/ 609600 w 1611824"/>
                <a:gd name="connsiteY5" fmla="*/ 118821 h 1198536"/>
                <a:gd name="connsiteX6" fmla="*/ 609600 w 1611824"/>
                <a:gd name="connsiteY6" fmla="*/ 180814 h 1198536"/>
                <a:gd name="connsiteX7" fmla="*/ 630265 w 1611824"/>
                <a:gd name="connsiteY7" fmla="*/ 180814 h 1198536"/>
                <a:gd name="connsiteX8" fmla="*/ 630265 w 1611824"/>
                <a:gd name="connsiteY8" fmla="*/ 237641 h 1198536"/>
                <a:gd name="connsiteX9" fmla="*/ 842075 w 1611824"/>
                <a:gd name="connsiteY9" fmla="*/ 237641 h 1198536"/>
                <a:gd name="connsiteX10" fmla="*/ 842075 w 1611824"/>
                <a:gd name="connsiteY10" fmla="*/ 294468 h 1198536"/>
                <a:gd name="connsiteX11" fmla="*/ 904068 w 1611824"/>
                <a:gd name="connsiteY11" fmla="*/ 294468 h 1198536"/>
                <a:gd name="connsiteX12" fmla="*/ 904068 w 1611824"/>
                <a:gd name="connsiteY12" fmla="*/ 402956 h 1198536"/>
                <a:gd name="connsiteX13" fmla="*/ 966061 w 1611824"/>
                <a:gd name="connsiteY13" fmla="*/ 402956 h 1198536"/>
                <a:gd name="connsiteX14" fmla="*/ 966061 w 1611824"/>
                <a:gd name="connsiteY14" fmla="*/ 490780 h 1198536"/>
                <a:gd name="connsiteX15" fmla="*/ 986726 w 1611824"/>
                <a:gd name="connsiteY15" fmla="*/ 490780 h 1198536"/>
                <a:gd name="connsiteX16" fmla="*/ 986726 w 1611824"/>
                <a:gd name="connsiteY16" fmla="*/ 490780 h 1198536"/>
                <a:gd name="connsiteX17" fmla="*/ 986726 w 1611824"/>
                <a:gd name="connsiteY17" fmla="*/ 542441 h 1198536"/>
                <a:gd name="connsiteX18" fmla="*/ 986726 w 1611824"/>
                <a:gd name="connsiteY18" fmla="*/ 542441 h 1198536"/>
                <a:gd name="connsiteX19" fmla="*/ 1017722 w 1611824"/>
                <a:gd name="connsiteY19" fmla="*/ 542441 h 1198536"/>
                <a:gd name="connsiteX20" fmla="*/ 1017722 w 1611824"/>
                <a:gd name="connsiteY20" fmla="*/ 630265 h 1198536"/>
                <a:gd name="connsiteX21" fmla="*/ 1084882 w 1611824"/>
                <a:gd name="connsiteY21" fmla="*/ 630265 h 1198536"/>
                <a:gd name="connsiteX22" fmla="*/ 1084882 w 1611824"/>
                <a:gd name="connsiteY22" fmla="*/ 687092 h 1198536"/>
                <a:gd name="connsiteX23" fmla="*/ 1141709 w 1611824"/>
                <a:gd name="connsiteY23" fmla="*/ 687092 h 1198536"/>
                <a:gd name="connsiteX24" fmla="*/ 1141709 w 1611824"/>
                <a:gd name="connsiteY24" fmla="*/ 733587 h 1198536"/>
                <a:gd name="connsiteX25" fmla="*/ 1188204 w 1611824"/>
                <a:gd name="connsiteY25" fmla="*/ 733587 h 1198536"/>
                <a:gd name="connsiteX26" fmla="*/ 1188204 w 1611824"/>
                <a:gd name="connsiteY26" fmla="*/ 785248 h 1198536"/>
                <a:gd name="connsiteX27" fmla="*/ 1188204 w 1611824"/>
                <a:gd name="connsiteY27" fmla="*/ 785248 h 1198536"/>
                <a:gd name="connsiteX28" fmla="*/ 1234699 w 1611824"/>
                <a:gd name="connsiteY28" fmla="*/ 785248 h 1198536"/>
                <a:gd name="connsiteX29" fmla="*/ 1234699 w 1611824"/>
                <a:gd name="connsiteY29" fmla="*/ 852407 h 1198536"/>
                <a:gd name="connsiteX30" fmla="*/ 1327688 w 1611824"/>
                <a:gd name="connsiteY30" fmla="*/ 852407 h 1198536"/>
                <a:gd name="connsiteX31" fmla="*/ 1327688 w 1611824"/>
                <a:gd name="connsiteY31" fmla="*/ 909234 h 1198536"/>
                <a:gd name="connsiteX32" fmla="*/ 1436176 w 1611824"/>
                <a:gd name="connsiteY32" fmla="*/ 909234 h 1198536"/>
                <a:gd name="connsiteX33" fmla="*/ 1436176 w 1611824"/>
                <a:gd name="connsiteY33" fmla="*/ 955729 h 1198536"/>
                <a:gd name="connsiteX34" fmla="*/ 1513668 w 1611824"/>
                <a:gd name="connsiteY34" fmla="*/ 955729 h 1198536"/>
                <a:gd name="connsiteX35" fmla="*/ 1513668 w 1611824"/>
                <a:gd name="connsiteY35" fmla="*/ 1017722 h 1198536"/>
                <a:gd name="connsiteX36" fmla="*/ 1524000 w 1611824"/>
                <a:gd name="connsiteY36" fmla="*/ 1017722 h 1198536"/>
                <a:gd name="connsiteX37" fmla="*/ 1524000 w 1611824"/>
                <a:gd name="connsiteY37" fmla="*/ 1074550 h 1198536"/>
                <a:gd name="connsiteX38" fmla="*/ 1591160 w 1611824"/>
                <a:gd name="connsiteY38" fmla="*/ 1074550 h 1198536"/>
                <a:gd name="connsiteX39" fmla="*/ 1591160 w 1611824"/>
                <a:gd name="connsiteY39" fmla="*/ 1198536 h 1198536"/>
                <a:gd name="connsiteX40" fmla="*/ 1611824 w 1611824"/>
                <a:gd name="connsiteY40" fmla="*/ 1198536 h 1198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1611824" h="1198536">
                  <a:moveTo>
                    <a:pt x="0" y="0"/>
                  </a:moveTo>
                  <a:lnTo>
                    <a:pt x="227309" y="0"/>
                  </a:lnTo>
                  <a:lnTo>
                    <a:pt x="227309" y="72326"/>
                  </a:lnTo>
                  <a:lnTo>
                    <a:pt x="547607" y="72326"/>
                  </a:lnTo>
                  <a:lnTo>
                    <a:pt x="547607" y="118821"/>
                  </a:lnTo>
                  <a:lnTo>
                    <a:pt x="609600" y="118821"/>
                  </a:lnTo>
                  <a:lnTo>
                    <a:pt x="609600" y="180814"/>
                  </a:lnTo>
                  <a:lnTo>
                    <a:pt x="630265" y="180814"/>
                  </a:lnTo>
                  <a:lnTo>
                    <a:pt x="630265" y="237641"/>
                  </a:lnTo>
                  <a:lnTo>
                    <a:pt x="842075" y="237641"/>
                  </a:lnTo>
                  <a:lnTo>
                    <a:pt x="842075" y="294468"/>
                  </a:lnTo>
                  <a:lnTo>
                    <a:pt x="904068" y="294468"/>
                  </a:lnTo>
                  <a:lnTo>
                    <a:pt x="904068" y="402956"/>
                  </a:lnTo>
                  <a:lnTo>
                    <a:pt x="966061" y="402956"/>
                  </a:lnTo>
                  <a:lnTo>
                    <a:pt x="966061" y="490780"/>
                  </a:lnTo>
                  <a:lnTo>
                    <a:pt x="986726" y="490780"/>
                  </a:lnTo>
                  <a:lnTo>
                    <a:pt x="986726" y="490780"/>
                  </a:lnTo>
                  <a:lnTo>
                    <a:pt x="986726" y="542441"/>
                  </a:lnTo>
                  <a:lnTo>
                    <a:pt x="986726" y="542441"/>
                  </a:lnTo>
                  <a:lnTo>
                    <a:pt x="1017722" y="542441"/>
                  </a:lnTo>
                  <a:lnTo>
                    <a:pt x="1017722" y="630265"/>
                  </a:lnTo>
                  <a:lnTo>
                    <a:pt x="1084882" y="630265"/>
                  </a:lnTo>
                  <a:lnTo>
                    <a:pt x="1084882" y="687092"/>
                  </a:lnTo>
                  <a:lnTo>
                    <a:pt x="1141709" y="687092"/>
                  </a:lnTo>
                  <a:lnTo>
                    <a:pt x="1141709" y="733587"/>
                  </a:lnTo>
                  <a:lnTo>
                    <a:pt x="1188204" y="733587"/>
                  </a:lnTo>
                  <a:lnTo>
                    <a:pt x="1188204" y="785248"/>
                  </a:lnTo>
                  <a:lnTo>
                    <a:pt x="1188204" y="785248"/>
                  </a:lnTo>
                  <a:lnTo>
                    <a:pt x="1234699" y="785248"/>
                  </a:lnTo>
                  <a:lnTo>
                    <a:pt x="1234699" y="852407"/>
                  </a:lnTo>
                  <a:lnTo>
                    <a:pt x="1327688" y="852407"/>
                  </a:lnTo>
                  <a:lnTo>
                    <a:pt x="1327688" y="909234"/>
                  </a:lnTo>
                  <a:lnTo>
                    <a:pt x="1436176" y="909234"/>
                  </a:lnTo>
                  <a:lnTo>
                    <a:pt x="1436176" y="955729"/>
                  </a:lnTo>
                  <a:lnTo>
                    <a:pt x="1513668" y="955729"/>
                  </a:lnTo>
                  <a:lnTo>
                    <a:pt x="1513668" y="1017722"/>
                  </a:lnTo>
                  <a:lnTo>
                    <a:pt x="1524000" y="1017722"/>
                  </a:lnTo>
                  <a:lnTo>
                    <a:pt x="1524000" y="1074550"/>
                  </a:lnTo>
                  <a:lnTo>
                    <a:pt x="1591160" y="1074550"/>
                  </a:lnTo>
                  <a:lnTo>
                    <a:pt x="1591160" y="1198536"/>
                  </a:lnTo>
                  <a:lnTo>
                    <a:pt x="1611824" y="1198536"/>
                  </a:lnTo>
                </a:path>
              </a:pathLst>
            </a:custGeom>
            <a:noFill/>
            <a:ln w="28575">
              <a:solidFill>
                <a:schemeClr val="accent4"/>
              </a:solidFill>
              <a:miter lim="800000"/>
              <a:headEnd/>
              <a:tailEnd/>
            </a:ln>
          </p:spPr>
          <p:txBody>
            <a:bodyPr rtlCol="0" anchor="ctr"/>
            <a:lstStyle/>
            <a:p>
              <a:pPr algn="ctr"/>
              <a:endParaRPr lang="en-US"/>
            </a:p>
          </p:txBody>
        </p:sp>
      </p:grpSp>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Relacorilant + Nab-Pac in Recurrent PROC: </a:t>
            </a:r>
            <a:br>
              <a:rPr lang="en-US" dirty="0"/>
            </a:br>
            <a:r>
              <a:rPr lang="en-US" dirty="0"/>
              <a:t>OS in Patients Without Primary Plt-Refractory Disease</a:t>
            </a:r>
            <a:endParaRPr lang="en-US" altLang="en-US" dirty="0"/>
          </a:p>
        </p:txBody>
      </p:sp>
      <p:graphicFrame>
        <p:nvGraphicFramePr>
          <p:cNvPr id="11" name="Group 32">
            <a:extLst>
              <a:ext uri="{FF2B5EF4-FFF2-40B4-BE49-F238E27FC236}">
                <a16:creationId xmlns:a16="http://schemas.microsoft.com/office/drawing/2014/main" id="{588B3A02-D92F-46AD-7CB9-D00EAC3E0ED1}"/>
              </a:ext>
            </a:extLst>
          </p:cNvPr>
          <p:cNvGraphicFramePr>
            <a:graphicFrameLocks noGrp="1"/>
          </p:cNvGraphicFramePr>
          <p:nvPr>
            <p:extLst>
              <p:ext uri="{D42A27DB-BD31-4B8C-83A1-F6EECF244321}">
                <p14:modId xmlns:p14="http://schemas.microsoft.com/office/powerpoint/2010/main" val="1617469400"/>
              </p:ext>
            </p:extLst>
          </p:nvPr>
        </p:nvGraphicFramePr>
        <p:xfrm>
          <a:off x="5822830" y="1435728"/>
          <a:ext cx="5873836" cy="2072704"/>
        </p:xfrm>
        <a:graphic>
          <a:graphicData uri="http://schemas.openxmlformats.org/drawingml/2006/table">
            <a:tbl>
              <a:tblPr/>
              <a:tblGrid>
                <a:gridCol w="1796757">
                  <a:extLst>
                    <a:ext uri="{9D8B030D-6E8A-4147-A177-3AD203B41FA5}">
                      <a16:colId xmlns:a16="http://schemas.microsoft.com/office/drawing/2014/main" val="20000"/>
                    </a:ext>
                  </a:extLst>
                </a:gridCol>
                <a:gridCol w="1449000">
                  <a:extLst>
                    <a:ext uri="{9D8B030D-6E8A-4147-A177-3AD203B41FA5}">
                      <a16:colId xmlns:a16="http://schemas.microsoft.com/office/drawing/2014/main" val="20001"/>
                    </a:ext>
                  </a:extLst>
                </a:gridCol>
                <a:gridCol w="1309916">
                  <a:extLst>
                    <a:ext uri="{9D8B030D-6E8A-4147-A177-3AD203B41FA5}">
                      <a16:colId xmlns:a16="http://schemas.microsoft.com/office/drawing/2014/main" val="20002"/>
                    </a:ext>
                  </a:extLst>
                </a:gridCol>
                <a:gridCol w="1318163">
                  <a:extLst>
                    <a:ext uri="{9D8B030D-6E8A-4147-A177-3AD203B41FA5}">
                      <a16:colId xmlns:a16="http://schemas.microsoft.com/office/drawing/2014/main" val="4021632281"/>
                    </a:ext>
                  </a:extLst>
                </a:gridCol>
              </a:tblGrid>
              <a:tr h="354470">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OS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Intermittent Relacorilant + Nab-Pac</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53)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Continuous Relacorilant + Nab-Pac</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55)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Nab-Pac</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59)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4"/>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Events,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33 (62.3)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40 (72.7)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48 (81.4)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231150810"/>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Median, mo (95% CI)</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13.9 (11.1-18.4)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12.3 (7.6-16.4)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12.2 (7.7-15.3)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0001"/>
                  </a:ext>
                </a:extLst>
              </a:tr>
              <a:tr h="194389">
                <a:tc>
                  <a:txBody>
                    <a:bodyPr/>
                    <a:lstStyle/>
                    <a:p>
                      <a:pPr marL="0" marR="0" lvl="0" indent="0" algn="l" defTabSz="914400" rtl="0" eaLnBrk="1" fontAlgn="base" latinLnBrk="0" hangingPunct="1">
                        <a:lnSpc>
                          <a:spcPct val="100000"/>
                        </a:lnSpc>
                        <a:spcBef>
                          <a:spcPct val="0"/>
                        </a:spcBef>
                        <a:spcAft>
                          <a:spcPct val="25000"/>
                        </a:spcAft>
                        <a:buClrTx/>
                        <a:buSzTx/>
                        <a:buFontTx/>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HR vs nab-</a:t>
                      </a:r>
                      <a:r>
                        <a:rPr kumimoji="0" lang="en-US" sz="1400" b="0" i="0" u="none" strike="noStrike" kern="1200" cap="none" normalizeH="0" baseline="0" dirty="0" err="1">
                          <a:ln>
                            <a:noFill/>
                          </a:ln>
                          <a:solidFill>
                            <a:schemeClr val="bg2">
                              <a:lumMod val="10000"/>
                            </a:schemeClr>
                          </a:solidFill>
                          <a:effectLst/>
                          <a:latin typeface="Calibri" panose="020F0502020204030204" pitchFamily="34" charset="0"/>
                          <a:ea typeface="+mn-ea"/>
                          <a:cs typeface="+mn-cs"/>
                        </a:rPr>
                        <a:t>pac</a:t>
                      </a: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t>
                      </a:r>
                      <a:b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b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(95% CI)</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0.63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(0.39-0.99)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0.84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(0.54-1.29)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NA</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204602924"/>
                  </a:ext>
                </a:extLst>
              </a:tr>
            </a:tbl>
          </a:graphicData>
        </a:graphic>
      </p:graphicFrame>
      <p:sp>
        <p:nvSpPr>
          <p:cNvPr id="14" name="Text Box 30">
            <a:extLst>
              <a:ext uri="{FF2B5EF4-FFF2-40B4-BE49-F238E27FC236}">
                <a16:creationId xmlns:a16="http://schemas.microsoft.com/office/drawing/2014/main" id="{1E5E4251-3E8B-959E-11CF-B20367EAD263}"/>
              </a:ext>
            </a:extLst>
          </p:cNvPr>
          <p:cNvSpPr txBox="1">
            <a:spLocks noChangeArrowheads="1"/>
          </p:cNvSpPr>
          <p:nvPr/>
        </p:nvSpPr>
        <p:spPr bwMode="auto">
          <a:xfrm>
            <a:off x="627029" y="6159732"/>
            <a:ext cx="11069637" cy="30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400" b="0" dirty="0">
                <a:solidFill>
                  <a:schemeClr val="bg1"/>
                </a:solidFill>
                <a:latin typeface="Calibri" panose="020F0502020204030204" pitchFamily="34" charset="0"/>
              </a:rPr>
              <a:t>Data cutoff: March 7, 2022.</a:t>
            </a:r>
            <a:endParaRPr lang="en-US" altLang="en-US" sz="1400" dirty="0">
              <a:solidFill>
                <a:schemeClr val="bg1"/>
              </a:solidFill>
              <a:latin typeface="Calibri" panose="020F0502020204030204" pitchFamily="34" charset="0"/>
            </a:endParaRPr>
          </a:p>
        </p:txBody>
      </p:sp>
      <p:sp>
        <p:nvSpPr>
          <p:cNvPr id="16" name="Content Placeholder 3">
            <a:extLst>
              <a:ext uri="{FF2B5EF4-FFF2-40B4-BE49-F238E27FC236}">
                <a16:creationId xmlns:a16="http://schemas.microsoft.com/office/drawing/2014/main" id="{17052C53-43D3-73B4-40CA-03B9CA6EA173}"/>
              </a:ext>
            </a:extLst>
          </p:cNvPr>
          <p:cNvSpPr txBox="1">
            <a:spLocks/>
          </p:cNvSpPr>
          <p:nvPr/>
        </p:nvSpPr>
        <p:spPr bwMode="auto">
          <a:xfrm>
            <a:off x="8804812" y="3884083"/>
            <a:ext cx="2985484" cy="2310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9pPr>
          </a:lstStyle>
          <a:p>
            <a:r>
              <a:rPr lang="en-US" sz="2000" kern="0" dirty="0"/>
              <a:t>Greater OS benefit observed with intermittent relacorilant + nab-pac vs nab-pac in subgroup without primary platinum-refractory disease</a:t>
            </a:r>
          </a:p>
        </p:txBody>
      </p:sp>
      <p:sp>
        <p:nvSpPr>
          <p:cNvPr id="10" name="TextBox 9">
            <a:extLst>
              <a:ext uri="{FF2B5EF4-FFF2-40B4-BE49-F238E27FC236}">
                <a16:creationId xmlns:a16="http://schemas.microsoft.com/office/drawing/2014/main" id="{03C82F7F-DDB3-4A83-14E3-7C699A5955D3}"/>
              </a:ext>
            </a:extLst>
          </p:cNvPr>
          <p:cNvSpPr txBox="1"/>
          <p:nvPr/>
        </p:nvSpPr>
        <p:spPr bwMode="auto">
          <a:xfrm>
            <a:off x="5822830" y="3527828"/>
            <a:ext cx="58738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spcAft>
                <a:spcPct val="0"/>
              </a:spcAft>
            </a:pPr>
            <a:r>
              <a:rPr kumimoji="0" lang="en-US" sz="1400" b="0" i="1" u="none" strike="noStrike" cap="none" normalizeH="0" baseline="0" dirty="0">
                <a:ln>
                  <a:noFill/>
                </a:ln>
                <a:solidFill>
                  <a:schemeClr val="bg2">
                    <a:lumMod val="10000"/>
                  </a:schemeClr>
                </a:solidFill>
                <a:effectLst/>
                <a:latin typeface="Calibri" panose="020F0502020204030204" pitchFamily="34" charset="0"/>
              </a:rPr>
              <a:t>*P </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.045 for intermittent relacorilant arm vs nab-paclitaxel alone arm.</a:t>
            </a:r>
          </a:p>
        </p:txBody>
      </p:sp>
      <p:sp>
        <p:nvSpPr>
          <p:cNvPr id="13" name="Text Box 15">
            <a:extLst>
              <a:ext uri="{FF2B5EF4-FFF2-40B4-BE49-F238E27FC236}">
                <a16:creationId xmlns:a16="http://schemas.microsoft.com/office/drawing/2014/main" id="{5A3360BE-2BB7-CFE8-A55D-8C1770F4CC09}"/>
              </a:ext>
            </a:extLst>
          </p:cNvPr>
          <p:cNvSpPr txBox="1">
            <a:spLocks noChangeArrowheads="1"/>
          </p:cNvSpPr>
          <p:nvPr/>
        </p:nvSpPr>
        <p:spPr bwMode="auto">
          <a:xfrm>
            <a:off x="447255" y="6386584"/>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Colombo. ASCO 2022. Abstr LBA5503. Reproduced with permission.</a:t>
            </a:r>
            <a:endParaRPr lang="en-US" altLang="en-US" sz="1200" b="0" dirty="0">
              <a:solidFill>
                <a:schemeClr val="bg2"/>
              </a:solidFill>
              <a:latin typeface="Calibri" panose="020F0502020204030204" pitchFamily="34" charset="0"/>
            </a:endParaRPr>
          </a:p>
        </p:txBody>
      </p:sp>
      <p:sp>
        <p:nvSpPr>
          <p:cNvPr id="62" name="TextBox 61">
            <a:extLst>
              <a:ext uri="{FF2B5EF4-FFF2-40B4-BE49-F238E27FC236}">
                <a16:creationId xmlns:a16="http://schemas.microsoft.com/office/drawing/2014/main" id="{9C405C31-9549-52BD-BFD4-A87525273F54}"/>
              </a:ext>
            </a:extLst>
          </p:cNvPr>
          <p:cNvSpPr txBox="1"/>
          <p:nvPr/>
        </p:nvSpPr>
        <p:spPr bwMode="auto">
          <a:xfrm rot="16200000">
            <a:off x="-919454" y="3276091"/>
            <a:ext cx="3453693" cy="369332"/>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OS (%)</a:t>
            </a:r>
          </a:p>
        </p:txBody>
      </p:sp>
      <p:sp>
        <p:nvSpPr>
          <p:cNvPr id="63" name="TextBox 62">
            <a:extLst>
              <a:ext uri="{FF2B5EF4-FFF2-40B4-BE49-F238E27FC236}">
                <a16:creationId xmlns:a16="http://schemas.microsoft.com/office/drawing/2014/main" id="{50C583F8-BB26-E98D-B841-46C293FDD83A}"/>
              </a:ext>
            </a:extLst>
          </p:cNvPr>
          <p:cNvSpPr txBox="1"/>
          <p:nvPr/>
        </p:nvSpPr>
        <p:spPr bwMode="auto">
          <a:xfrm>
            <a:off x="1587260" y="5289814"/>
            <a:ext cx="6590569" cy="369332"/>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Mo</a:t>
            </a:r>
          </a:p>
        </p:txBody>
      </p:sp>
      <p:cxnSp>
        <p:nvCxnSpPr>
          <p:cNvPr id="64" name="Straight Connector 63">
            <a:extLst>
              <a:ext uri="{FF2B5EF4-FFF2-40B4-BE49-F238E27FC236}">
                <a16:creationId xmlns:a16="http://schemas.microsoft.com/office/drawing/2014/main" id="{CFCB2602-D138-A986-D7E4-9CA23C1E16C9}"/>
              </a:ext>
            </a:extLst>
          </p:cNvPr>
          <p:cNvCxnSpPr>
            <a:cxnSpLocks/>
            <a:endCxn id="81" idx="0"/>
          </p:cNvCxnSpPr>
          <p:nvPr/>
        </p:nvCxnSpPr>
        <p:spPr bwMode="auto">
          <a:xfrm flipV="1">
            <a:off x="1578634" y="5032073"/>
            <a:ext cx="6887465" cy="1"/>
          </a:xfrm>
          <a:prstGeom prst="line">
            <a:avLst/>
          </a:prstGeom>
          <a:noFill/>
          <a:ln w="28575" cap="flat" cmpd="sng" algn="ctr">
            <a:solidFill>
              <a:schemeClr val="bg1"/>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D44071BC-7C1B-B424-F50C-66AF8ABDB67C}"/>
              </a:ext>
            </a:extLst>
          </p:cNvPr>
          <p:cNvCxnSpPr>
            <a:cxnSpLocks/>
          </p:cNvCxnSpPr>
          <p:nvPr/>
        </p:nvCxnSpPr>
        <p:spPr bwMode="auto">
          <a:xfrm flipV="1">
            <a:off x="1587260" y="1733909"/>
            <a:ext cx="0" cy="3298165"/>
          </a:xfrm>
          <a:prstGeom prst="line">
            <a:avLst/>
          </a:prstGeom>
          <a:noFill/>
          <a:ln w="28575" cap="flat" cmpd="sng" algn="ctr">
            <a:solidFill>
              <a:schemeClr val="bg1"/>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4A34DF20-8C87-4195-16D9-491A292D02FA}"/>
              </a:ext>
            </a:extLst>
          </p:cNvPr>
          <p:cNvCxnSpPr>
            <a:cxnSpLocks/>
          </p:cNvCxnSpPr>
          <p:nvPr/>
        </p:nvCxnSpPr>
        <p:spPr bwMode="auto">
          <a:xfrm flipH="1">
            <a:off x="1518249" y="174253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D38961A1-4A52-CC62-72E5-58D6AD682254}"/>
              </a:ext>
            </a:extLst>
          </p:cNvPr>
          <p:cNvCxnSpPr>
            <a:cxnSpLocks/>
          </p:cNvCxnSpPr>
          <p:nvPr/>
        </p:nvCxnSpPr>
        <p:spPr bwMode="auto">
          <a:xfrm flipH="1">
            <a:off x="1518249" y="240044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E8790870-8E63-4E4C-5D4F-69AE49294860}"/>
              </a:ext>
            </a:extLst>
          </p:cNvPr>
          <p:cNvCxnSpPr>
            <a:cxnSpLocks/>
          </p:cNvCxnSpPr>
          <p:nvPr/>
        </p:nvCxnSpPr>
        <p:spPr bwMode="auto">
          <a:xfrm flipH="1">
            <a:off x="1518249" y="305835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66863D9E-3733-6BD9-0E2B-53C3C0150987}"/>
              </a:ext>
            </a:extLst>
          </p:cNvPr>
          <p:cNvCxnSpPr>
            <a:cxnSpLocks/>
          </p:cNvCxnSpPr>
          <p:nvPr/>
        </p:nvCxnSpPr>
        <p:spPr bwMode="auto">
          <a:xfrm flipH="1">
            <a:off x="1518249" y="371625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0F42081E-E180-5FD5-4FD6-21FEE2DCAA5A}"/>
              </a:ext>
            </a:extLst>
          </p:cNvPr>
          <p:cNvCxnSpPr>
            <a:cxnSpLocks/>
          </p:cNvCxnSpPr>
          <p:nvPr/>
        </p:nvCxnSpPr>
        <p:spPr bwMode="auto">
          <a:xfrm flipH="1">
            <a:off x="1518249" y="437416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9FDAE46D-015E-2A11-CAB5-D8021ED72EF6}"/>
              </a:ext>
            </a:extLst>
          </p:cNvPr>
          <p:cNvCxnSpPr>
            <a:cxnSpLocks/>
          </p:cNvCxnSpPr>
          <p:nvPr/>
        </p:nvCxnSpPr>
        <p:spPr bwMode="auto">
          <a:xfrm flipH="1">
            <a:off x="1518249" y="503207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D6B03844-9D07-0031-E8F1-DE1A7FEBB151}"/>
              </a:ext>
            </a:extLst>
          </p:cNvPr>
          <p:cNvCxnSpPr>
            <a:cxnSpLocks/>
          </p:cNvCxnSpPr>
          <p:nvPr/>
        </p:nvCxnSpPr>
        <p:spPr bwMode="auto">
          <a:xfrm>
            <a:off x="1587260" y="503207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0F18E666-CA35-2831-938B-824661DC3139}"/>
              </a:ext>
            </a:extLst>
          </p:cNvPr>
          <p:cNvCxnSpPr>
            <a:cxnSpLocks/>
          </p:cNvCxnSpPr>
          <p:nvPr/>
        </p:nvCxnSpPr>
        <p:spPr bwMode="auto">
          <a:xfrm>
            <a:off x="2211303" y="503207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0AE86F99-4A3B-FE56-16EC-85CE58981180}"/>
              </a:ext>
            </a:extLst>
          </p:cNvPr>
          <p:cNvCxnSpPr>
            <a:cxnSpLocks/>
          </p:cNvCxnSpPr>
          <p:nvPr/>
        </p:nvCxnSpPr>
        <p:spPr bwMode="auto">
          <a:xfrm>
            <a:off x="2835346" y="503207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64A7186A-B98F-F310-ADE9-887267C7A24F}"/>
              </a:ext>
            </a:extLst>
          </p:cNvPr>
          <p:cNvCxnSpPr>
            <a:cxnSpLocks/>
          </p:cNvCxnSpPr>
          <p:nvPr/>
        </p:nvCxnSpPr>
        <p:spPr bwMode="auto">
          <a:xfrm>
            <a:off x="3459389" y="503207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BA10AE2A-1DA0-CCB0-9394-F5C25D47AA46}"/>
              </a:ext>
            </a:extLst>
          </p:cNvPr>
          <p:cNvCxnSpPr>
            <a:cxnSpLocks/>
          </p:cNvCxnSpPr>
          <p:nvPr/>
        </p:nvCxnSpPr>
        <p:spPr bwMode="auto">
          <a:xfrm>
            <a:off x="4083432" y="503207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A9E5DDCD-0676-95C9-4BDD-FE2FDD1B4A79}"/>
              </a:ext>
            </a:extLst>
          </p:cNvPr>
          <p:cNvCxnSpPr>
            <a:cxnSpLocks/>
          </p:cNvCxnSpPr>
          <p:nvPr/>
        </p:nvCxnSpPr>
        <p:spPr bwMode="auto">
          <a:xfrm>
            <a:off x="4707475" y="503207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3EE1AF12-C763-748E-6D97-6B3DB6634E12}"/>
              </a:ext>
            </a:extLst>
          </p:cNvPr>
          <p:cNvCxnSpPr>
            <a:cxnSpLocks/>
          </p:cNvCxnSpPr>
          <p:nvPr/>
        </p:nvCxnSpPr>
        <p:spPr bwMode="auto">
          <a:xfrm>
            <a:off x="5331518" y="503207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349ED8A2-2584-93AC-36CF-358ED5F90041}"/>
              </a:ext>
            </a:extLst>
          </p:cNvPr>
          <p:cNvCxnSpPr>
            <a:cxnSpLocks/>
          </p:cNvCxnSpPr>
          <p:nvPr/>
        </p:nvCxnSpPr>
        <p:spPr bwMode="auto">
          <a:xfrm>
            <a:off x="5955561" y="503207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C8B2A00E-48C2-60EA-F59A-E288D7187465}"/>
              </a:ext>
            </a:extLst>
          </p:cNvPr>
          <p:cNvCxnSpPr>
            <a:cxnSpLocks/>
          </p:cNvCxnSpPr>
          <p:nvPr/>
        </p:nvCxnSpPr>
        <p:spPr bwMode="auto">
          <a:xfrm>
            <a:off x="8451734" y="5032074"/>
            <a:ext cx="0" cy="64008"/>
          </a:xfrm>
          <a:prstGeom prst="line">
            <a:avLst/>
          </a:prstGeom>
          <a:noFill/>
          <a:ln w="28575" cap="flat" cmpd="sng" algn="ctr">
            <a:solidFill>
              <a:schemeClr val="bg1"/>
            </a:solidFill>
            <a:prstDash val="solid"/>
            <a:round/>
            <a:headEnd type="none" w="med" len="med"/>
            <a:tailEnd type="none" w="med" len="med"/>
          </a:ln>
          <a:effectLst/>
        </p:spPr>
      </p:cxnSp>
      <p:sp>
        <p:nvSpPr>
          <p:cNvPr id="81" name="TextBox 80">
            <a:extLst>
              <a:ext uri="{FF2B5EF4-FFF2-40B4-BE49-F238E27FC236}">
                <a16:creationId xmlns:a16="http://schemas.microsoft.com/office/drawing/2014/main" id="{6B487ACF-3354-1766-5B56-4F6DC56E0705}"/>
              </a:ext>
            </a:extLst>
          </p:cNvPr>
          <p:cNvSpPr txBox="1"/>
          <p:nvPr/>
        </p:nvSpPr>
        <p:spPr bwMode="auto">
          <a:xfrm>
            <a:off x="8228873" y="5032073"/>
            <a:ext cx="474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33</a:t>
            </a:r>
            <a:endParaRPr lang="en-US" b="0" dirty="0">
              <a:solidFill>
                <a:schemeClr val="bg1"/>
              </a:solidFill>
              <a:latin typeface="Calibri" panose="020F0502020204030204" pitchFamily="34" charset="0"/>
            </a:endParaRPr>
          </a:p>
        </p:txBody>
      </p:sp>
      <p:sp>
        <p:nvSpPr>
          <p:cNvPr id="82" name="TextBox 81">
            <a:extLst>
              <a:ext uri="{FF2B5EF4-FFF2-40B4-BE49-F238E27FC236}">
                <a16:creationId xmlns:a16="http://schemas.microsoft.com/office/drawing/2014/main" id="{FF332950-452D-24C7-6E13-08AC29A6282B}"/>
              </a:ext>
            </a:extLst>
          </p:cNvPr>
          <p:cNvSpPr txBox="1"/>
          <p:nvPr/>
        </p:nvSpPr>
        <p:spPr bwMode="auto">
          <a:xfrm>
            <a:off x="1356646" y="5032073"/>
            <a:ext cx="474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83" name="TextBox 82">
            <a:extLst>
              <a:ext uri="{FF2B5EF4-FFF2-40B4-BE49-F238E27FC236}">
                <a16:creationId xmlns:a16="http://schemas.microsoft.com/office/drawing/2014/main" id="{FF78556C-A19C-A5B3-5848-F4E25CD06C59}"/>
              </a:ext>
            </a:extLst>
          </p:cNvPr>
          <p:cNvSpPr txBox="1"/>
          <p:nvPr/>
        </p:nvSpPr>
        <p:spPr bwMode="auto">
          <a:xfrm>
            <a:off x="1981394" y="5032073"/>
            <a:ext cx="474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a:t>
            </a:r>
          </a:p>
        </p:txBody>
      </p:sp>
      <p:sp>
        <p:nvSpPr>
          <p:cNvPr id="84" name="TextBox 83">
            <a:extLst>
              <a:ext uri="{FF2B5EF4-FFF2-40B4-BE49-F238E27FC236}">
                <a16:creationId xmlns:a16="http://schemas.microsoft.com/office/drawing/2014/main" id="{17F07BCF-BAAB-30F6-96DB-9221A237A14D}"/>
              </a:ext>
            </a:extLst>
          </p:cNvPr>
          <p:cNvSpPr txBox="1"/>
          <p:nvPr/>
        </p:nvSpPr>
        <p:spPr bwMode="auto">
          <a:xfrm>
            <a:off x="2606142" y="5032073"/>
            <a:ext cx="474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a:t>
            </a:r>
          </a:p>
        </p:txBody>
      </p:sp>
      <p:sp>
        <p:nvSpPr>
          <p:cNvPr id="85" name="TextBox 84">
            <a:extLst>
              <a:ext uri="{FF2B5EF4-FFF2-40B4-BE49-F238E27FC236}">
                <a16:creationId xmlns:a16="http://schemas.microsoft.com/office/drawing/2014/main" id="{46FFCA00-206C-F9B5-2D67-3F6E0CA3EB31}"/>
              </a:ext>
            </a:extLst>
          </p:cNvPr>
          <p:cNvSpPr txBox="1"/>
          <p:nvPr/>
        </p:nvSpPr>
        <p:spPr bwMode="auto">
          <a:xfrm>
            <a:off x="3230890" y="5032073"/>
            <a:ext cx="474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9</a:t>
            </a:r>
          </a:p>
        </p:txBody>
      </p:sp>
      <p:sp>
        <p:nvSpPr>
          <p:cNvPr id="86" name="TextBox 85">
            <a:extLst>
              <a:ext uri="{FF2B5EF4-FFF2-40B4-BE49-F238E27FC236}">
                <a16:creationId xmlns:a16="http://schemas.microsoft.com/office/drawing/2014/main" id="{DD2134FE-B442-3DFC-F02D-82B1C572AB58}"/>
              </a:ext>
            </a:extLst>
          </p:cNvPr>
          <p:cNvSpPr txBox="1"/>
          <p:nvPr/>
        </p:nvSpPr>
        <p:spPr bwMode="auto">
          <a:xfrm>
            <a:off x="3855638" y="5032073"/>
            <a:ext cx="474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12</a:t>
            </a:r>
          </a:p>
        </p:txBody>
      </p:sp>
      <p:sp>
        <p:nvSpPr>
          <p:cNvPr id="87" name="TextBox 86">
            <a:extLst>
              <a:ext uri="{FF2B5EF4-FFF2-40B4-BE49-F238E27FC236}">
                <a16:creationId xmlns:a16="http://schemas.microsoft.com/office/drawing/2014/main" id="{0AA1BA4A-2F48-C7C8-3706-2FCC238A7910}"/>
              </a:ext>
            </a:extLst>
          </p:cNvPr>
          <p:cNvSpPr txBox="1"/>
          <p:nvPr/>
        </p:nvSpPr>
        <p:spPr bwMode="auto">
          <a:xfrm>
            <a:off x="4480386" y="5032073"/>
            <a:ext cx="474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15</a:t>
            </a:r>
          </a:p>
        </p:txBody>
      </p:sp>
      <p:sp>
        <p:nvSpPr>
          <p:cNvPr id="88" name="TextBox 87">
            <a:extLst>
              <a:ext uri="{FF2B5EF4-FFF2-40B4-BE49-F238E27FC236}">
                <a16:creationId xmlns:a16="http://schemas.microsoft.com/office/drawing/2014/main" id="{AB691864-FACA-668E-01C6-613C4673B9FC}"/>
              </a:ext>
            </a:extLst>
          </p:cNvPr>
          <p:cNvSpPr txBox="1"/>
          <p:nvPr/>
        </p:nvSpPr>
        <p:spPr bwMode="auto">
          <a:xfrm>
            <a:off x="5105134" y="5032073"/>
            <a:ext cx="474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18</a:t>
            </a:r>
          </a:p>
        </p:txBody>
      </p:sp>
      <p:sp>
        <p:nvSpPr>
          <p:cNvPr id="89" name="TextBox 88">
            <a:extLst>
              <a:ext uri="{FF2B5EF4-FFF2-40B4-BE49-F238E27FC236}">
                <a16:creationId xmlns:a16="http://schemas.microsoft.com/office/drawing/2014/main" id="{574559BE-40B3-1FB2-3F2A-A255E6C4B65D}"/>
              </a:ext>
            </a:extLst>
          </p:cNvPr>
          <p:cNvSpPr txBox="1"/>
          <p:nvPr/>
        </p:nvSpPr>
        <p:spPr bwMode="auto">
          <a:xfrm>
            <a:off x="5729882" y="5032073"/>
            <a:ext cx="474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21</a:t>
            </a:r>
          </a:p>
        </p:txBody>
      </p:sp>
      <p:sp>
        <p:nvSpPr>
          <p:cNvPr id="90" name="TextBox 89">
            <a:extLst>
              <a:ext uri="{FF2B5EF4-FFF2-40B4-BE49-F238E27FC236}">
                <a16:creationId xmlns:a16="http://schemas.microsoft.com/office/drawing/2014/main" id="{C589122B-7934-E58D-CDD7-527175B4749E}"/>
              </a:ext>
            </a:extLst>
          </p:cNvPr>
          <p:cNvSpPr txBox="1"/>
          <p:nvPr/>
        </p:nvSpPr>
        <p:spPr bwMode="auto">
          <a:xfrm>
            <a:off x="925868" y="1557869"/>
            <a:ext cx="64298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91" name="TextBox 90">
            <a:extLst>
              <a:ext uri="{FF2B5EF4-FFF2-40B4-BE49-F238E27FC236}">
                <a16:creationId xmlns:a16="http://schemas.microsoft.com/office/drawing/2014/main" id="{BFB76A13-7369-38A2-896B-B5A8A7D24029}"/>
              </a:ext>
            </a:extLst>
          </p:cNvPr>
          <p:cNvSpPr txBox="1"/>
          <p:nvPr/>
        </p:nvSpPr>
        <p:spPr bwMode="auto">
          <a:xfrm>
            <a:off x="925868" y="2213287"/>
            <a:ext cx="64298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92" name="TextBox 91">
            <a:extLst>
              <a:ext uri="{FF2B5EF4-FFF2-40B4-BE49-F238E27FC236}">
                <a16:creationId xmlns:a16="http://schemas.microsoft.com/office/drawing/2014/main" id="{57472274-AAAD-F4A9-8D50-818935297DBE}"/>
              </a:ext>
            </a:extLst>
          </p:cNvPr>
          <p:cNvSpPr txBox="1"/>
          <p:nvPr/>
        </p:nvSpPr>
        <p:spPr bwMode="auto">
          <a:xfrm>
            <a:off x="925868" y="2868705"/>
            <a:ext cx="64298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93" name="TextBox 92">
            <a:extLst>
              <a:ext uri="{FF2B5EF4-FFF2-40B4-BE49-F238E27FC236}">
                <a16:creationId xmlns:a16="http://schemas.microsoft.com/office/drawing/2014/main" id="{4AA9464A-FF73-B3ED-A4F9-B0E587CD792D}"/>
              </a:ext>
            </a:extLst>
          </p:cNvPr>
          <p:cNvSpPr txBox="1"/>
          <p:nvPr/>
        </p:nvSpPr>
        <p:spPr bwMode="auto">
          <a:xfrm>
            <a:off x="925868" y="3524123"/>
            <a:ext cx="64298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94" name="TextBox 93">
            <a:extLst>
              <a:ext uri="{FF2B5EF4-FFF2-40B4-BE49-F238E27FC236}">
                <a16:creationId xmlns:a16="http://schemas.microsoft.com/office/drawing/2014/main" id="{A6F4A504-E382-9E5A-6DCF-116D3D02AD30}"/>
              </a:ext>
            </a:extLst>
          </p:cNvPr>
          <p:cNvSpPr txBox="1"/>
          <p:nvPr/>
        </p:nvSpPr>
        <p:spPr bwMode="auto">
          <a:xfrm>
            <a:off x="925868" y="4179541"/>
            <a:ext cx="64298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95" name="TextBox 94">
            <a:extLst>
              <a:ext uri="{FF2B5EF4-FFF2-40B4-BE49-F238E27FC236}">
                <a16:creationId xmlns:a16="http://schemas.microsoft.com/office/drawing/2014/main" id="{F1BCEE38-A2DD-8532-C30C-7A386605F5A2}"/>
              </a:ext>
            </a:extLst>
          </p:cNvPr>
          <p:cNvSpPr txBox="1"/>
          <p:nvPr/>
        </p:nvSpPr>
        <p:spPr bwMode="auto">
          <a:xfrm>
            <a:off x="925868" y="4834957"/>
            <a:ext cx="64298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96" name="TextBox 95">
            <a:extLst>
              <a:ext uri="{FF2B5EF4-FFF2-40B4-BE49-F238E27FC236}">
                <a16:creationId xmlns:a16="http://schemas.microsoft.com/office/drawing/2014/main" id="{08333A36-89FB-2EB7-BD6D-D0ED63F07386}"/>
              </a:ext>
            </a:extLst>
          </p:cNvPr>
          <p:cNvSpPr txBox="1"/>
          <p:nvPr/>
        </p:nvSpPr>
        <p:spPr bwMode="auto">
          <a:xfrm>
            <a:off x="7374195" y="3830803"/>
            <a:ext cx="1408764" cy="11172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90000"/>
              </a:lnSpc>
              <a:spcBef>
                <a:spcPct val="50000"/>
              </a:spcBef>
              <a:spcAft>
                <a:spcPct val="0"/>
              </a:spcAft>
              <a:buClrTx/>
              <a:buFontTx/>
              <a:buNone/>
            </a:pPr>
            <a:r>
              <a:rPr lang="en-US" b="1" dirty="0">
                <a:solidFill>
                  <a:schemeClr val="accent1"/>
                </a:solidFill>
                <a:latin typeface="Calibri" panose="020F0502020204030204" pitchFamily="34" charset="0"/>
              </a:rPr>
              <a:t>Intermittent</a:t>
            </a:r>
          </a:p>
          <a:p>
            <a:pPr>
              <a:lnSpc>
                <a:spcPct val="90000"/>
              </a:lnSpc>
              <a:spcBef>
                <a:spcPct val="50000"/>
              </a:spcBef>
              <a:spcAft>
                <a:spcPct val="0"/>
              </a:spcAft>
              <a:buClrTx/>
              <a:buFontTx/>
              <a:buNone/>
            </a:pPr>
            <a:r>
              <a:rPr lang="en-US" b="1" dirty="0">
                <a:solidFill>
                  <a:schemeClr val="accent3"/>
                </a:solidFill>
                <a:latin typeface="Calibri" panose="020F0502020204030204" pitchFamily="34" charset="0"/>
              </a:rPr>
              <a:t>Continuous</a:t>
            </a:r>
          </a:p>
          <a:p>
            <a:pPr>
              <a:lnSpc>
                <a:spcPct val="90000"/>
              </a:lnSpc>
              <a:spcBef>
                <a:spcPct val="50000"/>
              </a:spcBef>
              <a:spcAft>
                <a:spcPct val="0"/>
              </a:spcAft>
              <a:buClrTx/>
              <a:buFontTx/>
              <a:buNone/>
            </a:pPr>
            <a:r>
              <a:rPr lang="en-US" b="1" dirty="0">
                <a:solidFill>
                  <a:schemeClr val="accent4"/>
                </a:solidFill>
                <a:latin typeface="Calibri" panose="020F0502020204030204" pitchFamily="34" charset="0"/>
              </a:rPr>
              <a:t>Comparator</a:t>
            </a:r>
          </a:p>
        </p:txBody>
      </p:sp>
      <p:sp>
        <p:nvSpPr>
          <p:cNvPr id="97" name="TextBox 96">
            <a:extLst>
              <a:ext uri="{FF2B5EF4-FFF2-40B4-BE49-F238E27FC236}">
                <a16:creationId xmlns:a16="http://schemas.microsoft.com/office/drawing/2014/main" id="{6F3C7A37-456F-E169-B85E-294810FA5B71}"/>
              </a:ext>
            </a:extLst>
          </p:cNvPr>
          <p:cNvSpPr txBox="1"/>
          <p:nvPr/>
        </p:nvSpPr>
        <p:spPr bwMode="auto">
          <a:xfrm>
            <a:off x="280402" y="5437268"/>
            <a:ext cx="291704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spcAft>
                <a:spcPct val="0"/>
              </a:spcAft>
              <a:buClrTx/>
              <a:buFontTx/>
              <a:buNone/>
            </a:pPr>
            <a:r>
              <a:rPr lang="en-US" sz="1200" b="1" dirty="0">
                <a:solidFill>
                  <a:schemeClr val="bg1"/>
                </a:solidFill>
                <a:latin typeface="Calibri" panose="020F0502020204030204" pitchFamily="34" charset="0"/>
              </a:rPr>
              <a:t>Number at risk (events/cumulative events)</a:t>
            </a:r>
            <a:br>
              <a:rPr lang="en-US" sz="1200" b="1" dirty="0">
                <a:solidFill>
                  <a:schemeClr val="accent1"/>
                </a:solidFill>
                <a:latin typeface="Calibri" panose="020F0502020204030204" pitchFamily="34" charset="0"/>
              </a:rPr>
            </a:br>
            <a:r>
              <a:rPr lang="en-US" sz="1200" b="1" dirty="0">
                <a:solidFill>
                  <a:schemeClr val="accent1"/>
                </a:solidFill>
                <a:latin typeface="Calibri" panose="020F0502020204030204" pitchFamily="34" charset="0"/>
              </a:rPr>
              <a:t>Intermittent</a:t>
            </a:r>
            <a:br>
              <a:rPr lang="en-US" sz="1200" b="1" dirty="0">
                <a:solidFill>
                  <a:schemeClr val="accent1"/>
                </a:solidFill>
                <a:latin typeface="Calibri" panose="020F0502020204030204" pitchFamily="34" charset="0"/>
              </a:rPr>
            </a:br>
            <a:r>
              <a:rPr lang="en-US" sz="1200" b="1" dirty="0">
                <a:solidFill>
                  <a:schemeClr val="accent3"/>
                </a:solidFill>
                <a:latin typeface="Calibri" panose="020F0502020204030204" pitchFamily="34" charset="0"/>
              </a:rPr>
              <a:t>Continuous</a:t>
            </a:r>
            <a:br>
              <a:rPr lang="en-US" sz="1200" b="1" dirty="0">
                <a:solidFill>
                  <a:schemeClr val="accent3"/>
                </a:solidFill>
                <a:latin typeface="Calibri" panose="020F0502020204030204" pitchFamily="34" charset="0"/>
              </a:rPr>
            </a:br>
            <a:r>
              <a:rPr lang="en-US" sz="1200" b="1" dirty="0">
                <a:solidFill>
                  <a:schemeClr val="accent4"/>
                </a:solidFill>
                <a:latin typeface="Calibri" panose="020F0502020204030204" pitchFamily="34" charset="0"/>
              </a:rPr>
              <a:t>Comparator</a:t>
            </a:r>
          </a:p>
        </p:txBody>
      </p:sp>
      <p:sp>
        <p:nvSpPr>
          <p:cNvPr id="98" name="TextBox 97">
            <a:extLst>
              <a:ext uri="{FF2B5EF4-FFF2-40B4-BE49-F238E27FC236}">
                <a16:creationId xmlns:a16="http://schemas.microsoft.com/office/drawing/2014/main" id="{B2FCBB47-7A21-3456-AF7A-BE000487D739}"/>
              </a:ext>
            </a:extLst>
          </p:cNvPr>
          <p:cNvSpPr txBox="1"/>
          <p:nvPr/>
        </p:nvSpPr>
        <p:spPr bwMode="auto">
          <a:xfrm>
            <a:off x="1141013" y="5621934"/>
            <a:ext cx="90571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pPr>
            <a:r>
              <a:rPr lang="en-US" sz="1200" dirty="0">
                <a:solidFill>
                  <a:schemeClr val="accent1"/>
                </a:solidFill>
                <a:latin typeface="Calibri" panose="020F0502020204030204" pitchFamily="34" charset="0"/>
              </a:rPr>
              <a:t>53 (0/0)</a:t>
            </a:r>
            <a:br>
              <a:rPr lang="en-US" sz="1200" dirty="0">
                <a:solidFill>
                  <a:schemeClr val="accent1"/>
                </a:solidFill>
                <a:latin typeface="Calibri" panose="020F0502020204030204" pitchFamily="34" charset="0"/>
              </a:rPr>
            </a:br>
            <a:r>
              <a:rPr lang="en-US" sz="1200" dirty="0">
                <a:solidFill>
                  <a:schemeClr val="accent3"/>
                </a:solidFill>
                <a:latin typeface="Calibri" panose="020F0502020204030204" pitchFamily="34" charset="0"/>
              </a:rPr>
              <a:t>55 (0/0)</a:t>
            </a:r>
            <a:br>
              <a:rPr lang="en-US" sz="1200" dirty="0">
                <a:solidFill>
                  <a:schemeClr val="accent3"/>
                </a:solidFill>
                <a:latin typeface="Calibri" panose="020F0502020204030204" pitchFamily="34" charset="0"/>
              </a:rPr>
            </a:br>
            <a:r>
              <a:rPr lang="en-US" sz="1200" dirty="0">
                <a:solidFill>
                  <a:schemeClr val="accent4"/>
                </a:solidFill>
                <a:latin typeface="Calibri" panose="020F0502020204030204" pitchFamily="34" charset="0"/>
              </a:rPr>
              <a:t>59 (0/0)</a:t>
            </a:r>
            <a:endParaRPr lang="en-US" sz="1200" dirty="0">
              <a:solidFill>
                <a:schemeClr val="bg1"/>
              </a:solidFill>
              <a:latin typeface="Calibri" panose="020F0502020204030204" pitchFamily="34" charset="0"/>
            </a:endParaRPr>
          </a:p>
        </p:txBody>
      </p:sp>
      <p:sp>
        <p:nvSpPr>
          <p:cNvPr id="99" name="TextBox 98">
            <a:extLst>
              <a:ext uri="{FF2B5EF4-FFF2-40B4-BE49-F238E27FC236}">
                <a16:creationId xmlns:a16="http://schemas.microsoft.com/office/drawing/2014/main" id="{EDCB02C0-583E-E49F-3431-89EF45DCFC7E}"/>
              </a:ext>
            </a:extLst>
          </p:cNvPr>
          <p:cNvSpPr txBox="1"/>
          <p:nvPr/>
        </p:nvSpPr>
        <p:spPr bwMode="auto">
          <a:xfrm>
            <a:off x="1766156" y="5621934"/>
            <a:ext cx="90571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pPr>
            <a:r>
              <a:rPr lang="en-US" sz="1200" dirty="0">
                <a:solidFill>
                  <a:schemeClr val="accent1"/>
                </a:solidFill>
                <a:latin typeface="Calibri" panose="020F0502020204030204" pitchFamily="34" charset="0"/>
              </a:rPr>
              <a:t>45 (4/4)</a:t>
            </a:r>
            <a:br>
              <a:rPr lang="en-US" sz="1200" dirty="0">
                <a:solidFill>
                  <a:schemeClr val="accent1"/>
                </a:solidFill>
                <a:latin typeface="Calibri" panose="020F0502020204030204" pitchFamily="34" charset="0"/>
              </a:rPr>
            </a:br>
            <a:r>
              <a:rPr lang="en-US" sz="1200" dirty="0">
                <a:solidFill>
                  <a:schemeClr val="accent3"/>
                </a:solidFill>
                <a:latin typeface="Calibri" panose="020F0502020204030204" pitchFamily="34" charset="0"/>
              </a:rPr>
              <a:t>50 (5/5)</a:t>
            </a:r>
            <a:br>
              <a:rPr lang="en-US" sz="1200" dirty="0">
                <a:solidFill>
                  <a:schemeClr val="accent3"/>
                </a:solidFill>
                <a:latin typeface="Calibri" panose="020F0502020204030204" pitchFamily="34" charset="0"/>
              </a:rPr>
            </a:br>
            <a:r>
              <a:rPr lang="en-US" sz="1200" dirty="0">
                <a:solidFill>
                  <a:schemeClr val="accent4"/>
                </a:solidFill>
                <a:latin typeface="Calibri" panose="020F0502020204030204" pitchFamily="34" charset="0"/>
              </a:rPr>
              <a:t>56 (3/3)</a:t>
            </a:r>
            <a:endParaRPr lang="en-US" sz="1200" dirty="0">
              <a:solidFill>
                <a:schemeClr val="bg1"/>
              </a:solidFill>
              <a:latin typeface="Calibri" panose="020F0502020204030204" pitchFamily="34" charset="0"/>
            </a:endParaRPr>
          </a:p>
        </p:txBody>
      </p:sp>
      <p:sp>
        <p:nvSpPr>
          <p:cNvPr id="100" name="TextBox 99">
            <a:extLst>
              <a:ext uri="{FF2B5EF4-FFF2-40B4-BE49-F238E27FC236}">
                <a16:creationId xmlns:a16="http://schemas.microsoft.com/office/drawing/2014/main" id="{3B761B97-BA24-3FB0-4730-2E5389BAB931}"/>
              </a:ext>
            </a:extLst>
          </p:cNvPr>
          <p:cNvSpPr txBox="1"/>
          <p:nvPr/>
        </p:nvSpPr>
        <p:spPr bwMode="auto">
          <a:xfrm>
            <a:off x="2391299" y="5621934"/>
            <a:ext cx="90571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pPr>
            <a:r>
              <a:rPr lang="en-US" sz="1200" dirty="0">
                <a:solidFill>
                  <a:schemeClr val="accent1"/>
                </a:solidFill>
                <a:latin typeface="Calibri" panose="020F0502020204030204" pitchFamily="34" charset="0"/>
              </a:rPr>
              <a:t>41 (4/8)</a:t>
            </a:r>
            <a:br>
              <a:rPr lang="en-US" sz="1200" dirty="0">
                <a:solidFill>
                  <a:schemeClr val="accent1"/>
                </a:solidFill>
                <a:latin typeface="Calibri" panose="020F0502020204030204" pitchFamily="34" charset="0"/>
              </a:rPr>
            </a:br>
            <a:r>
              <a:rPr lang="en-US" sz="1200" dirty="0">
                <a:solidFill>
                  <a:schemeClr val="accent3"/>
                </a:solidFill>
                <a:latin typeface="Calibri" panose="020F0502020204030204" pitchFamily="34" charset="0"/>
              </a:rPr>
              <a:t>42 (7/12)</a:t>
            </a:r>
            <a:br>
              <a:rPr lang="en-US" sz="1200" dirty="0">
                <a:solidFill>
                  <a:schemeClr val="accent1"/>
                </a:solidFill>
                <a:latin typeface="Calibri" panose="020F0502020204030204" pitchFamily="34" charset="0"/>
              </a:rPr>
            </a:br>
            <a:r>
              <a:rPr lang="en-US" sz="1200" dirty="0">
                <a:solidFill>
                  <a:schemeClr val="accent4"/>
                </a:solidFill>
                <a:latin typeface="Calibri" panose="020F0502020204030204" pitchFamily="34" charset="0"/>
              </a:rPr>
              <a:t>44 (12/15)</a:t>
            </a:r>
            <a:endParaRPr lang="en-US" sz="1200" dirty="0">
              <a:solidFill>
                <a:schemeClr val="bg1"/>
              </a:solidFill>
              <a:latin typeface="Calibri" panose="020F0502020204030204" pitchFamily="34" charset="0"/>
            </a:endParaRPr>
          </a:p>
        </p:txBody>
      </p:sp>
      <p:sp>
        <p:nvSpPr>
          <p:cNvPr id="101" name="TextBox 100">
            <a:extLst>
              <a:ext uri="{FF2B5EF4-FFF2-40B4-BE49-F238E27FC236}">
                <a16:creationId xmlns:a16="http://schemas.microsoft.com/office/drawing/2014/main" id="{B7A56EF2-6760-CC64-E6F3-A7DF293A8190}"/>
              </a:ext>
            </a:extLst>
          </p:cNvPr>
          <p:cNvSpPr txBox="1"/>
          <p:nvPr/>
        </p:nvSpPr>
        <p:spPr bwMode="auto">
          <a:xfrm>
            <a:off x="3016442" y="5621934"/>
            <a:ext cx="90571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pPr>
            <a:r>
              <a:rPr lang="en-US" sz="1200" dirty="0">
                <a:solidFill>
                  <a:schemeClr val="accent1"/>
                </a:solidFill>
                <a:latin typeface="Calibri" panose="020F0502020204030204" pitchFamily="34" charset="0"/>
              </a:rPr>
              <a:t>33 (5/13)</a:t>
            </a:r>
            <a:br>
              <a:rPr lang="en-US" sz="1200" dirty="0">
                <a:solidFill>
                  <a:schemeClr val="accent1"/>
                </a:solidFill>
                <a:latin typeface="Calibri" panose="020F0502020204030204" pitchFamily="34" charset="0"/>
              </a:rPr>
            </a:br>
            <a:r>
              <a:rPr lang="en-US" sz="1200" dirty="0">
                <a:solidFill>
                  <a:schemeClr val="accent3"/>
                </a:solidFill>
                <a:latin typeface="Calibri" panose="020F0502020204030204" pitchFamily="34" charset="0"/>
              </a:rPr>
              <a:t>32 (10/22)</a:t>
            </a:r>
            <a:br>
              <a:rPr lang="en-US" sz="1200" dirty="0">
                <a:solidFill>
                  <a:schemeClr val="accent3"/>
                </a:solidFill>
                <a:latin typeface="Calibri" panose="020F0502020204030204" pitchFamily="34" charset="0"/>
              </a:rPr>
            </a:br>
            <a:r>
              <a:rPr lang="en-US" sz="1200" dirty="0">
                <a:solidFill>
                  <a:schemeClr val="accent4"/>
                </a:solidFill>
                <a:latin typeface="Calibri" panose="020F0502020204030204" pitchFamily="34" charset="0"/>
              </a:rPr>
              <a:t>35 (8/23)</a:t>
            </a:r>
            <a:endParaRPr lang="en-US" sz="1200" dirty="0">
              <a:solidFill>
                <a:schemeClr val="bg1"/>
              </a:solidFill>
              <a:latin typeface="Calibri" panose="020F0502020204030204" pitchFamily="34" charset="0"/>
            </a:endParaRPr>
          </a:p>
        </p:txBody>
      </p:sp>
      <p:sp>
        <p:nvSpPr>
          <p:cNvPr id="102" name="TextBox 101">
            <a:extLst>
              <a:ext uri="{FF2B5EF4-FFF2-40B4-BE49-F238E27FC236}">
                <a16:creationId xmlns:a16="http://schemas.microsoft.com/office/drawing/2014/main" id="{237DA211-2608-6BEC-BB2C-920F50B1053E}"/>
              </a:ext>
            </a:extLst>
          </p:cNvPr>
          <p:cNvSpPr txBox="1"/>
          <p:nvPr/>
        </p:nvSpPr>
        <p:spPr bwMode="auto">
          <a:xfrm>
            <a:off x="3641585" y="5621934"/>
            <a:ext cx="90571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pPr>
            <a:r>
              <a:rPr lang="en-US" sz="1200" dirty="0">
                <a:solidFill>
                  <a:schemeClr val="accent1"/>
                </a:solidFill>
                <a:latin typeface="Calibri" panose="020F0502020204030204" pitchFamily="34" charset="0"/>
              </a:rPr>
              <a:t>27 (6/19)</a:t>
            </a:r>
            <a:br>
              <a:rPr lang="en-US" sz="1200" dirty="0">
                <a:solidFill>
                  <a:schemeClr val="accent1"/>
                </a:solidFill>
                <a:latin typeface="Calibri" panose="020F0502020204030204" pitchFamily="34" charset="0"/>
              </a:rPr>
            </a:br>
            <a:r>
              <a:rPr lang="en-US" sz="1200" dirty="0">
                <a:solidFill>
                  <a:schemeClr val="accent3"/>
                </a:solidFill>
                <a:latin typeface="Calibri" panose="020F0502020204030204" pitchFamily="34" charset="0"/>
              </a:rPr>
              <a:t>27 (5/27)</a:t>
            </a:r>
            <a:br>
              <a:rPr lang="en-US" sz="1200" dirty="0">
                <a:solidFill>
                  <a:schemeClr val="accent3"/>
                </a:solidFill>
                <a:latin typeface="Calibri" panose="020F0502020204030204" pitchFamily="34" charset="0"/>
              </a:rPr>
            </a:br>
            <a:r>
              <a:rPr lang="en-US" sz="1200" dirty="0">
                <a:solidFill>
                  <a:schemeClr val="accent4"/>
                </a:solidFill>
                <a:latin typeface="Calibri" panose="020F0502020204030204" pitchFamily="34" charset="0"/>
              </a:rPr>
              <a:t>28 (6/29)</a:t>
            </a:r>
            <a:endParaRPr lang="en-US" sz="1200" dirty="0">
              <a:solidFill>
                <a:schemeClr val="bg1"/>
              </a:solidFill>
              <a:latin typeface="Calibri" panose="020F0502020204030204" pitchFamily="34" charset="0"/>
            </a:endParaRPr>
          </a:p>
        </p:txBody>
      </p:sp>
      <p:sp>
        <p:nvSpPr>
          <p:cNvPr id="103" name="TextBox 102">
            <a:extLst>
              <a:ext uri="{FF2B5EF4-FFF2-40B4-BE49-F238E27FC236}">
                <a16:creationId xmlns:a16="http://schemas.microsoft.com/office/drawing/2014/main" id="{CD7A3A17-72D0-26E9-4CCE-157A479AF3FC}"/>
              </a:ext>
            </a:extLst>
          </p:cNvPr>
          <p:cNvSpPr txBox="1"/>
          <p:nvPr/>
        </p:nvSpPr>
        <p:spPr bwMode="auto">
          <a:xfrm>
            <a:off x="4891871" y="5621934"/>
            <a:ext cx="90571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pPr>
            <a:r>
              <a:rPr lang="en-US" sz="1200" dirty="0">
                <a:solidFill>
                  <a:schemeClr val="accent1"/>
                </a:solidFill>
                <a:latin typeface="Calibri" panose="020F0502020204030204" pitchFamily="34" charset="0"/>
              </a:rPr>
              <a:t>17 (4/29)</a:t>
            </a:r>
            <a:br>
              <a:rPr lang="en-US" sz="1200" dirty="0">
                <a:solidFill>
                  <a:schemeClr val="accent3"/>
                </a:solidFill>
                <a:latin typeface="Calibri" panose="020F0502020204030204" pitchFamily="34" charset="0"/>
              </a:rPr>
            </a:br>
            <a:r>
              <a:rPr lang="en-US" sz="1200" dirty="0">
                <a:solidFill>
                  <a:schemeClr val="accent3"/>
                </a:solidFill>
                <a:latin typeface="Calibri" panose="020F0502020204030204" pitchFamily="34" charset="0"/>
              </a:rPr>
              <a:t>15 (5/37) </a:t>
            </a:r>
            <a:r>
              <a:rPr lang="en-US" sz="1200" dirty="0">
                <a:solidFill>
                  <a:schemeClr val="accent4"/>
                </a:solidFill>
                <a:latin typeface="Calibri" panose="020F0502020204030204" pitchFamily="34" charset="0"/>
              </a:rPr>
              <a:t>14 (8/43)</a:t>
            </a:r>
            <a:endParaRPr lang="en-US" sz="1200" dirty="0">
              <a:solidFill>
                <a:schemeClr val="bg1"/>
              </a:solidFill>
              <a:latin typeface="Calibri" panose="020F0502020204030204" pitchFamily="34" charset="0"/>
            </a:endParaRPr>
          </a:p>
        </p:txBody>
      </p:sp>
      <p:sp>
        <p:nvSpPr>
          <p:cNvPr id="104" name="TextBox 103">
            <a:extLst>
              <a:ext uri="{FF2B5EF4-FFF2-40B4-BE49-F238E27FC236}">
                <a16:creationId xmlns:a16="http://schemas.microsoft.com/office/drawing/2014/main" id="{1D0FFFAC-7AA8-FD20-E891-00B0CD07894B}"/>
              </a:ext>
            </a:extLst>
          </p:cNvPr>
          <p:cNvSpPr txBox="1"/>
          <p:nvPr/>
        </p:nvSpPr>
        <p:spPr bwMode="auto">
          <a:xfrm>
            <a:off x="6142157" y="5621934"/>
            <a:ext cx="90571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pPr>
            <a:r>
              <a:rPr lang="en-US" sz="1200" dirty="0">
                <a:solidFill>
                  <a:schemeClr val="accent1"/>
                </a:solidFill>
                <a:latin typeface="Calibri" panose="020F0502020204030204" pitchFamily="34" charset="0"/>
              </a:rPr>
              <a:t>5 (1/33)     </a:t>
            </a:r>
            <a:r>
              <a:rPr lang="en-US" sz="1200" dirty="0">
                <a:solidFill>
                  <a:schemeClr val="accent3"/>
                </a:solidFill>
                <a:latin typeface="Calibri" panose="020F0502020204030204" pitchFamily="34" charset="0"/>
              </a:rPr>
              <a:t>5 (2/39)</a:t>
            </a:r>
            <a:br>
              <a:rPr lang="en-US" sz="1200" dirty="0">
                <a:solidFill>
                  <a:schemeClr val="accent3"/>
                </a:solidFill>
                <a:latin typeface="Calibri" panose="020F0502020204030204" pitchFamily="34" charset="0"/>
              </a:rPr>
            </a:br>
            <a:r>
              <a:rPr lang="en-US" sz="1200" dirty="0">
                <a:solidFill>
                  <a:schemeClr val="accent4"/>
                </a:solidFill>
                <a:latin typeface="Calibri" panose="020F0502020204030204" pitchFamily="34" charset="0"/>
              </a:rPr>
              <a:t>3 (2/47)</a:t>
            </a:r>
            <a:endParaRPr lang="en-US" sz="1200" dirty="0">
              <a:solidFill>
                <a:schemeClr val="bg1"/>
              </a:solidFill>
              <a:latin typeface="Calibri" panose="020F0502020204030204" pitchFamily="34" charset="0"/>
            </a:endParaRPr>
          </a:p>
        </p:txBody>
      </p:sp>
      <p:sp>
        <p:nvSpPr>
          <p:cNvPr id="105" name="TextBox 104">
            <a:extLst>
              <a:ext uri="{FF2B5EF4-FFF2-40B4-BE49-F238E27FC236}">
                <a16:creationId xmlns:a16="http://schemas.microsoft.com/office/drawing/2014/main" id="{2B8D2625-9818-7658-9F05-4BD5B03171DF}"/>
              </a:ext>
            </a:extLst>
          </p:cNvPr>
          <p:cNvSpPr txBox="1"/>
          <p:nvPr/>
        </p:nvSpPr>
        <p:spPr bwMode="auto">
          <a:xfrm>
            <a:off x="6767300" y="5621934"/>
            <a:ext cx="90571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pPr>
            <a:r>
              <a:rPr lang="en-US" sz="1200" dirty="0">
                <a:solidFill>
                  <a:schemeClr val="accent1"/>
                </a:solidFill>
                <a:latin typeface="Calibri" panose="020F0502020204030204" pitchFamily="34" charset="0"/>
              </a:rPr>
              <a:t>1 (0/33)</a:t>
            </a:r>
            <a:br>
              <a:rPr lang="en-US" sz="1200" dirty="0">
                <a:solidFill>
                  <a:schemeClr val="accent1"/>
                </a:solidFill>
                <a:latin typeface="Calibri" panose="020F0502020204030204" pitchFamily="34" charset="0"/>
              </a:rPr>
            </a:br>
            <a:r>
              <a:rPr lang="en-US" sz="1200" dirty="0">
                <a:solidFill>
                  <a:schemeClr val="accent3"/>
                </a:solidFill>
                <a:latin typeface="Calibri" panose="020F0502020204030204" pitchFamily="34" charset="0"/>
              </a:rPr>
              <a:t>1 (1/40)</a:t>
            </a:r>
            <a:br>
              <a:rPr lang="en-US" sz="1200" dirty="0">
                <a:solidFill>
                  <a:schemeClr val="accent3"/>
                </a:solidFill>
                <a:latin typeface="Calibri" panose="020F0502020204030204" pitchFamily="34" charset="0"/>
              </a:rPr>
            </a:br>
            <a:r>
              <a:rPr lang="en-US" sz="1200" dirty="0">
                <a:solidFill>
                  <a:schemeClr val="accent4"/>
                </a:solidFill>
                <a:latin typeface="Calibri" panose="020F0502020204030204" pitchFamily="34" charset="0"/>
              </a:rPr>
              <a:t>1 (1/48)</a:t>
            </a:r>
            <a:endParaRPr lang="en-US" sz="1200" dirty="0">
              <a:solidFill>
                <a:schemeClr val="bg1"/>
              </a:solidFill>
              <a:latin typeface="Calibri" panose="020F0502020204030204" pitchFamily="34" charset="0"/>
            </a:endParaRPr>
          </a:p>
        </p:txBody>
      </p:sp>
      <p:cxnSp>
        <p:nvCxnSpPr>
          <p:cNvPr id="106" name="Straight Connector 105">
            <a:extLst>
              <a:ext uri="{FF2B5EF4-FFF2-40B4-BE49-F238E27FC236}">
                <a16:creationId xmlns:a16="http://schemas.microsoft.com/office/drawing/2014/main" id="{77DD2192-6811-6046-1413-B618E54D7BFF}"/>
              </a:ext>
            </a:extLst>
          </p:cNvPr>
          <p:cNvCxnSpPr>
            <a:cxnSpLocks/>
          </p:cNvCxnSpPr>
          <p:nvPr/>
        </p:nvCxnSpPr>
        <p:spPr bwMode="auto">
          <a:xfrm>
            <a:off x="1593871" y="3386672"/>
            <a:ext cx="4136011" cy="0"/>
          </a:xfrm>
          <a:prstGeom prst="line">
            <a:avLst/>
          </a:prstGeom>
          <a:noFill/>
          <a:ln w="28575" cap="flat" cmpd="sng" algn="ctr">
            <a:solidFill>
              <a:schemeClr val="bg1"/>
            </a:solidFill>
            <a:prstDash val="sysDot"/>
            <a:round/>
            <a:headEnd type="none" w="med" len="med"/>
            <a:tailEnd type="none" w="med" len="med"/>
          </a:ln>
          <a:effectLst/>
        </p:spPr>
      </p:cxnSp>
      <p:sp>
        <p:nvSpPr>
          <p:cNvPr id="107" name="TextBox 106">
            <a:extLst>
              <a:ext uri="{FF2B5EF4-FFF2-40B4-BE49-F238E27FC236}">
                <a16:creationId xmlns:a16="http://schemas.microsoft.com/office/drawing/2014/main" id="{23A69967-D1F6-9BCC-E838-FCF4A06FAFD3}"/>
              </a:ext>
            </a:extLst>
          </p:cNvPr>
          <p:cNvSpPr txBox="1"/>
          <p:nvPr/>
        </p:nvSpPr>
        <p:spPr bwMode="auto">
          <a:xfrm>
            <a:off x="6354630" y="5032073"/>
            <a:ext cx="474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24</a:t>
            </a:r>
          </a:p>
        </p:txBody>
      </p:sp>
      <p:sp>
        <p:nvSpPr>
          <p:cNvPr id="108" name="TextBox 107">
            <a:extLst>
              <a:ext uri="{FF2B5EF4-FFF2-40B4-BE49-F238E27FC236}">
                <a16:creationId xmlns:a16="http://schemas.microsoft.com/office/drawing/2014/main" id="{22A3A103-00DD-3A7D-4986-B0D58D9660DE}"/>
              </a:ext>
            </a:extLst>
          </p:cNvPr>
          <p:cNvSpPr txBox="1"/>
          <p:nvPr/>
        </p:nvSpPr>
        <p:spPr bwMode="auto">
          <a:xfrm>
            <a:off x="6979378" y="5032073"/>
            <a:ext cx="474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27</a:t>
            </a:r>
          </a:p>
        </p:txBody>
      </p:sp>
      <p:sp>
        <p:nvSpPr>
          <p:cNvPr id="109" name="TextBox 108">
            <a:extLst>
              <a:ext uri="{FF2B5EF4-FFF2-40B4-BE49-F238E27FC236}">
                <a16:creationId xmlns:a16="http://schemas.microsoft.com/office/drawing/2014/main" id="{F4F0EA61-9871-0C5F-6576-0269F528D056}"/>
              </a:ext>
            </a:extLst>
          </p:cNvPr>
          <p:cNvSpPr txBox="1"/>
          <p:nvPr/>
        </p:nvSpPr>
        <p:spPr bwMode="auto">
          <a:xfrm>
            <a:off x="7604126" y="5032073"/>
            <a:ext cx="474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p>
        </p:txBody>
      </p:sp>
      <p:cxnSp>
        <p:nvCxnSpPr>
          <p:cNvPr id="110" name="Straight Connector 109">
            <a:extLst>
              <a:ext uri="{FF2B5EF4-FFF2-40B4-BE49-F238E27FC236}">
                <a16:creationId xmlns:a16="http://schemas.microsoft.com/office/drawing/2014/main" id="{BC104C04-A2E6-1D53-439D-8F490856A158}"/>
              </a:ext>
            </a:extLst>
          </p:cNvPr>
          <p:cNvCxnSpPr>
            <a:cxnSpLocks/>
          </p:cNvCxnSpPr>
          <p:nvPr/>
        </p:nvCxnSpPr>
        <p:spPr bwMode="auto">
          <a:xfrm>
            <a:off x="6579604" y="503207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17D84430-6063-2DC0-A8F7-6D8564CA3E61}"/>
              </a:ext>
            </a:extLst>
          </p:cNvPr>
          <p:cNvCxnSpPr>
            <a:cxnSpLocks/>
          </p:cNvCxnSpPr>
          <p:nvPr/>
        </p:nvCxnSpPr>
        <p:spPr bwMode="auto">
          <a:xfrm>
            <a:off x="7203647" y="5032074"/>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25ED8A44-2B0C-9A5F-E7BC-C709EBC3AC79}"/>
              </a:ext>
            </a:extLst>
          </p:cNvPr>
          <p:cNvCxnSpPr>
            <a:cxnSpLocks/>
          </p:cNvCxnSpPr>
          <p:nvPr/>
        </p:nvCxnSpPr>
        <p:spPr bwMode="auto">
          <a:xfrm>
            <a:off x="7827690" y="5032074"/>
            <a:ext cx="0" cy="64008"/>
          </a:xfrm>
          <a:prstGeom prst="line">
            <a:avLst/>
          </a:prstGeom>
          <a:noFill/>
          <a:ln w="28575" cap="flat" cmpd="sng" algn="ctr">
            <a:solidFill>
              <a:schemeClr val="bg1"/>
            </a:solidFill>
            <a:prstDash val="solid"/>
            <a:round/>
            <a:headEnd type="none" w="med" len="med"/>
            <a:tailEnd type="none" w="med" len="med"/>
          </a:ln>
          <a:effectLst/>
        </p:spPr>
      </p:cxnSp>
      <p:sp>
        <p:nvSpPr>
          <p:cNvPr id="113" name="TextBox 112">
            <a:extLst>
              <a:ext uri="{FF2B5EF4-FFF2-40B4-BE49-F238E27FC236}">
                <a16:creationId xmlns:a16="http://schemas.microsoft.com/office/drawing/2014/main" id="{5CE80FF4-48F2-6CE8-1CFC-D19CFCC9A62F}"/>
              </a:ext>
            </a:extLst>
          </p:cNvPr>
          <p:cNvSpPr txBox="1"/>
          <p:nvPr/>
        </p:nvSpPr>
        <p:spPr bwMode="auto">
          <a:xfrm>
            <a:off x="4266728" y="5621934"/>
            <a:ext cx="90571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pPr>
            <a:r>
              <a:rPr lang="en-US" sz="1200" dirty="0">
                <a:solidFill>
                  <a:schemeClr val="accent1"/>
                </a:solidFill>
                <a:latin typeface="Calibri" panose="020F0502020204030204" pitchFamily="34" charset="0"/>
              </a:rPr>
              <a:t>21 (6/25)</a:t>
            </a:r>
            <a:br>
              <a:rPr lang="en-US" sz="1200" dirty="0">
                <a:solidFill>
                  <a:schemeClr val="accent1"/>
                </a:solidFill>
                <a:latin typeface="Calibri" panose="020F0502020204030204" pitchFamily="34" charset="0"/>
              </a:rPr>
            </a:br>
            <a:r>
              <a:rPr lang="en-US" sz="1200" dirty="0">
                <a:solidFill>
                  <a:schemeClr val="accent3"/>
                </a:solidFill>
                <a:latin typeface="Calibri" panose="020F0502020204030204" pitchFamily="34" charset="0"/>
              </a:rPr>
              <a:t>20 (5/32)</a:t>
            </a:r>
            <a:br>
              <a:rPr lang="en-US" sz="1200" dirty="0">
                <a:solidFill>
                  <a:schemeClr val="accent3"/>
                </a:solidFill>
                <a:latin typeface="Calibri" panose="020F0502020204030204" pitchFamily="34" charset="0"/>
              </a:rPr>
            </a:br>
            <a:r>
              <a:rPr lang="en-US" sz="1200" dirty="0">
                <a:solidFill>
                  <a:schemeClr val="accent4"/>
                </a:solidFill>
                <a:latin typeface="Calibri" panose="020F0502020204030204" pitchFamily="34" charset="0"/>
              </a:rPr>
              <a:t>22 (6/35)</a:t>
            </a:r>
            <a:endParaRPr lang="en-US" sz="1200" dirty="0">
              <a:solidFill>
                <a:schemeClr val="bg1"/>
              </a:solidFill>
              <a:latin typeface="Calibri" panose="020F0502020204030204" pitchFamily="34" charset="0"/>
            </a:endParaRPr>
          </a:p>
        </p:txBody>
      </p:sp>
      <p:sp>
        <p:nvSpPr>
          <p:cNvPr id="114" name="TextBox 113">
            <a:extLst>
              <a:ext uri="{FF2B5EF4-FFF2-40B4-BE49-F238E27FC236}">
                <a16:creationId xmlns:a16="http://schemas.microsoft.com/office/drawing/2014/main" id="{9D292439-8E2B-3EC3-195C-1364D4DE237B}"/>
              </a:ext>
            </a:extLst>
          </p:cNvPr>
          <p:cNvSpPr txBox="1"/>
          <p:nvPr/>
        </p:nvSpPr>
        <p:spPr bwMode="auto">
          <a:xfrm>
            <a:off x="5517014" y="5621934"/>
            <a:ext cx="90571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pPr>
            <a:r>
              <a:rPr lang="en-US" sz="1200" dirty="0">
                <a:solidFill>
                  <a:schemeClr val="accent1"/>
                </a:solidFill>
                <a:latin typeface="Calibri" panose="020F0502020204030204" pitchFamily="34" charset="0"/>
              </a:rPr>
              <a:t>10 (3/32)</a:t>
            </a:r>
            <a:br>
              <a:rPr lang="en-US" sz="1200" dirty="0">
                <a:solidFill>
                  <a:schemeClr val="accent1"/>
                </a:solidFill>
                <a:latin typeface="Calibri" panose="020F0502020204030204" pitchFamily="34" charset="0"/>
              </a:rPr>
            </a:br>
            <a:r>
              <a:rPr lang="en-US" sz="1200" dirty="0">
                <a:solidFill>
                  <a:schemeClr val="accent3"/>
                </a:solidFill>
                <a:latin typeface="Calibri" panose="020F0502020204030204" pitchFamily="34" charset="0"/>
              </a:rPr>
              <a:t>12 (0/37)   </a:t>
            </a:r>
            <a:r>
              <a:rPr lang="en-US" sz="1200" dirty="0">
                <a:solidFill>
                  <a:schemeClr val="accent4"/>
                </a:solidFill>
                <a:latin typeface="Calibri" panose="020F0502020204030204" pitchFamily="34" charset="0"/>
              </a:rPr>
              <a:t>8 (2/45)</a:t>
            </a:r>
            <a:endParaRPr lang="en-US" sz="1200" dirty="0">
              <a:solidFill>
                <a:schemeClr val="bg1"/>
              </a:solidFill>
              <a:latin typeface="Calibri" panose="020F0502020204030204" pitchFamily="34" charset="0"/>
            </a:endParaRPr>
          </a:p>
        </p:txBody>
      </p:sp>
      <p:sp>
        <p:nvSpPr>
          <p:cNvPr id="115" name="TextBox 114">
            <a:extLst>
              <a:ext uri="{FF2B5EF4-FFF2-40B4-BE49-F238E27FC236}">
                <a16:creationId xmlns:a16="http://schemas.microsoft.com/office/drawing/2014/main" id="{B09F8D31-0260-24E5-D21C-BBC3C99DC62B}"/>
              </a:ext>
            </a:extLst>
          </p:cNvPr>
          <p:cNvSpPr txBox="1"/>
          <p:nvPr/>
        </p:nvSpPr>
        <p:spPr bwMode="auto">
          <a:xfrm>
            <a:off x="7392443" y="5621934"/>
            <a:ext cx="90571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pPr>
            <a:r>
              <a:rPr lang="en-US" sz="1200" dirty="0">
                <a:solidFill>
                  <a:schemeClr val="accent1"/>
                </a:solidFill>
                <a:latin typeface="Calibri" panose="020F0502020204030204" pitchFamily="34" charset="0"/>
              </a:rPr>
              <a:t> 1 (0/33)     </a:t>
            </a:r>
            <a:r>
              <a:rPr lang="en-US" sz="1200" dirty="0">
                <a:solidFill>
                  <a:schemeClr val="accent3"/>
                </a:solidFill>
                <a:latin typeface="Calibri" panose="020F0502020204030204" pitchFamily="34" charset="0"/>
              </a:rPr>
              <a:t>0 (0/40)</a:t>
            </a:r>
            <a:br>
              <a:rPr lang="en-US" sz="1200" dirty="0">
                <a:solidFill>
                  <a:schemeClr val="accent3"/>
                </a:solidFill>
                <a:latin typeface="Calibri" panose="020F0502020204030204" pitchFamily="34" charset="0"/>
              </a:rPr>
            </a:br>
            <a:r>
              <a:rPr lang="en-US" sz="1200" dirty="0">
                <a:solidFill>
                  <a:schemeClr val="accent4"/>
                </a:solidFill>
                <a:latin typeface="Calibri" panose="020F0502020204030204" pitchFamily="34" charset="0"/>
              </a:rPr>
              <a:t>0 (0/48)</a:t>
            </a:r>
            <a:br>
              <a:rPr lang="en-US" sz="1200" dirty="0">
                <a:solidFill>
                  <a:schemeClr val="accent1"/>
                </a:solidFill>
                <a:latin typeface="Calibri" panose="020F0502020204030204" pitchFamily="34" charset="0"/>
              </a:rPr>
            </a:br>
            <a:endParaRPr lang="en-US" sz="1200" dirty="0">
              <a:solidFill>
                <a:schemeClr val="bg1"/>
              </a:solidFill>
              <a:latin typeface="Calibri" panose="020F0502020204030204" pitchFamily="34" charset="0"/>
            </a:endParaRPr>
          </a:p>
        </p:txBody>
      </p:sp>
      <p:sp>
        <p:nvSpPr>
          <p:cNvPr id="116" name="TextBox 115">
            <a:extLst>
              <a:ext uri="{FF2B5EF4-FFF2-40B4-BE49-F238E27FC236}">
                <a16:creationId xmlns:a16="http://schemas.microsoft.com/office/drawing/2014/main" id="{9512C8D6-91D5-317D-DF82-ECCC3C20268F}"/>
              </a:ext>
            </a:extLst>
          </p:cNvPr>
          <p:cNvSpPr txBox="1"/>
          <p:nvPr/>
        </p:nvSpPr>
        <p:spPr bwMode="auto">
          <a:xfrm>
            <a:off x="8017590" y="5621934"/>
            <a:ext cx="90571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spcAft>
                <a:spcPct val="0"/>
              </a:spcAft>
            </a:pPr>
            <a:br>
              <a:rPr lang="en-US" sz="1200" dirty="0">
                <a:solidFill>
                  <a:schemeClr val="accent4"/>
                </a:solidFill>
                <a:latin typeface="Calibri" panose="020F0502020204030204" pitchFamily="34" charset="0"/>
              </a:rPr>
            </a:br>
            <a:br>
              <a:rPr lang="en-US" sz="1200" dirty="0">
                <a:solidFill>
                  <a:schemeClr val="accent4"/>
                </a:solidFill>
                <a:latin typeface="Calibri" panose="020F0502020204030204" pitchFamily="34" charset="0"/>
              </a:rPr>
            </a:br>
            <a:r>
              <a:rPr lang="en-US" sz="1200" dirty="0">
                <a:solidFill>
                  <a:schemeClr val="accent4"/>
                </a:solidFill>
                <a:latin typeface="Calibri" panose="020F0502020204030204" pitchFamily="34" charset="0"/>
              </a:rPr>
              <a:t>0 (0/33)</a:t>
            </a:r>
            <a:endParaRPr lang="en-US" sz="1200" dirty="0">
              <a:solidFill>
                <a:schemeClr val="bg1"/>
              </a:solidFill>
              <a:latin typeface="Calibri" panose="020F0502020204030204" pitchFamily="34" charset="0"/>
            </a:endParaRPr>
          </a:p>
        </p:txBody>
      </p:sp>
      <p:sp>
        <p:nvSpPr>
          <p:cNvPr id="117" name="Freeform 116">
            <a:extLst>
              <a:ext uri="{FF2B5EF4-FFF2-40B4-BE49-F238E27FC236}">
                <a16:creationId xmlns:a16="http://schemas.microsoft.com/office/drawing/2014/main" id="{88565E67-56A8-C695-C98F-01BDB67A35B7}"/>
              </a:ext>
            </a:extLst>
          </p:cNvPr>
          <p:cNvSpPr/>
          <p:nvPr/>
        </p:nvSpPr>
        <p:spPr bwMode="auto">
          <a:xfrm>
            <a:off x="1591159" y="1751308"/>
            <a:ext cx="6416299" cy="2428068"/>
          </a:xfrm>
          <a:custGeom>
            <a:avLst/>
            <a:gdLst>
              <a:gd name="connsiteX0" fmla="*/ 6416299 w 6416299"/>
              <a:gd name="connsiteY0" fmla="*/ 2428068 h 2428068"/>
              <a:gd name="connsiteX1" fmla="*/ 4794143 w 6416299"/>
              <a:gd name="connsiteY1" fmla="*/ 2428068 h 2428068"/>
              <a:gd name="connsiteX2" fmla="*/ 4794143 w 6416299"/>
              <a:gd name="connsiteY2" fmla="*/ 2283417 h 2428068"/>
              <a:gd name="connsiteX3" fmla="*/ 4055390 w 6416299"/>
              <a:gd name="connsiteY3" fmla="*/ 2283417 h 2428068"/>
              <a:gd name="connsiteX4" fmla="*/ 4055390 w 6416299"/>
              <a:gd name="connsiteY4" fmla="*/ 2211092 h 2428068"/>
              <a:gd name="connsiteX5" fmla="*/ 3817749 w 6416299"/>
              <a:gd name="connsiteY5" fmla="*/ 2211092 h 2428068"/>
              <a:gd name="connsiteX6" fmla="*/ 3817749 w 6416299"/>
              <a:gd name="connsiteY6" fmla="*/ 2133600 h 2428068"/>
              <a:gd name="connsiteX7" fmla="*/ 3807417 w 6416299"/>
              <a:gd name="connsiteY7" fmla="*/ 2133600 h 2428068"/>
              <a:gd name="connsiteX8" fmla="*/ 3807417 w 6416299"/>
              <a:gd name="connsiteY8" fmla="*/ 2061275 h 2428068"/>
              <a:gd name="connsiteX9" fmla="*/ 3719594 w 6416299"/>
              <a:gd name="connsiteY9" fmla="*/ 2061275 h 2428068"/>
              <a:gd name="connsiteX10" fmla="*/ 3719594 w 6416299"/>
              <a:gd name="connsiteY10" fmla="*/ 1988950 h 2428068"/>
              <a:gd name="connsiteX11" fmla="*/ 3709261 w 6416299"/>
              <a:gd name="connsiteY11" fmla="*/ 1988950 h 2428068"/>
              <a:gd name="connsiteX12" fmla="*/ 3709261 w 6416299"/>
              <a:gd name="connsiteY12" fmla="*/ 1921790 h 2428068"/>
              <a:gd name="connsiteX13" fmla="*/ 3564610 w 6416299"/>
              <a:gd name="connsiteY13" fmla="*/ 1921790 h 2428068"/>
              <a:gd name="connsiteX14" fmla="*/ 3564610 w 6416299"/>
              <a:gd name="connsiteY14" fmla="*/ 1844299 h 2428068"/>
              <a:gd name="connsiteX15" fmla="*/ 3130658 w 6416299"/>
              <a:gd name="connsiteY15" fmla="*/ 1844299 h 2428068"/>
              <a:gd name="connsiteX16" fmla="*/ 3130658 w 6416299"/>
              <a:gd name="connsiteY16" fmla="*/ 1771973 h 2428068"/>
              <a:gd name="connsiteX17" fmla="*/ 2955010 w 6416299"/>
              <a:gd name="connsiteY17" fmla="*/ 1771973 h 2428068"/>
              <a:gd name="connsiteX18" fmla="*/ 2955010 w 6416299"/>
              <a:gd name="connsiteY18" fmla="*/ 1699648 h 2428068"/>
              <a:gd name="connsiteX19" fmla="*/ 2882685 w 6416299"/>
              <a:gd name="connsiteY19" fmla="*/ 1699648 h 2428068"/>
              <a:gd name="connsiteX20" fmla="*/ 2882685 w 6416299"/>
              <a:gd name="connsiteY20" fmla="*/ 1642821 h 2428068"/>
              <a:gd name="connsiteX21" fmla="*/ 2862021 w 6416299"/>
              <a:gd name="connsiteY21" fmla="*/ 1642821 h 2428068"/>
              <a:gd name="connsiteX22" fmla="*/ 2862021 w 6416299"/>
              <a:gd name="connsiteY22" fmla="*/ 1549831 h 2428068"/>
              <a:gd name="connsiteX23" fmla="*/ 2748366 w 6416299"/>
              <a:gd name="connsiteY23" fmla="*/ 1549831 h 2428068"/>
              <a:gd name="connsiteX24" fmla="*/ 2748366 w 6416299"/>
              <a:gd name="connsiteY24" fmla="*/ 1487838 h 2428068"/>
              <a:gd name="connsiteX25" fmla="*/ 2681207 w 6416299"/>
              <a:gd name="connsiteY25" fmla="*/ 1487838 h 2428068"/>
              <a:gd name="connsiteX26" fmla="*/ 2681207 w 6416299"/>
              <a:gd name="connsiteY26" fmla="*/ 1405180 h 2428068"/>
              <a:gd name="connsiteX27" fmla="*/ 2650210 w 6416299"/>
              <a:gd name="connsiteY27" fmla="*/ 1405180 h 2428068"/>
              <a:gd name="connsiteX28" fmla="*/ 2650210 w 6416299"/>
              <a:gd name="connsiteY28" fmla="*/ 1338021 h 2428068"/>
              <a:gd name="connsiteX29" fmla="*/ 2464231 w 6416299"/>
              <a:gd name="connsiteY29" fmla="*/ 1338021 h 2428068"/>
              <a:gd name="connsiteX30" fmla="*/ 2464231 w 6416299"/>
              <a:gd name="connsiteY30" fmla="*/ 1265695 h 2428068"/>
              <a:gd name="connsiteX31" fmla="*/ 2335078 w 6416299"/>
              <a:gd name="connsiteY31" fmla="*/ 1265695 h 2428068"/>
              <a:gd name="connsiteX32" fmla="*/ 2335078 w 6416299"/>
              <a:gd name="connsiteY32" fmla="*/ 1193370 h 2428068"/>
              <a:gd name="connsiteX33" fmla="*/ 2335078 w 6416299"/>
              <a:gd name="connsiteY33" fmla="*/ 1193370 h 2428068"/>
              <a:gd name="connsiteX34" fmla="*/ 2293749 w 6416299"/>
              <a:gd name="connsiteY34" fmla="*/ 1193370 h 2428068"/>
              <a:gd name="connsiteX35" fmla="*/ 2293749 w 6416299"/>
              <a:gd name="connsiteY35" fmla="*/ 1131377 h 2428068"/>
              <a:gd name="connsiteX36" fmla="*/ 2283417 w 6416299"/>
              <a:gd name="connsiteY36" fmla="*/ 1131377 h 2428068"/>
              <a:gd name="connsiteX37" fmla="*/ 2283417 w 6416299"/>
              <a:gd name="connsiteY37" fmla="*/ 1048719 h 2428068"/>
              <a:gd name="connsiteX38" fmla="*/ 2102604 w 6416299"/>
              <a:gd name="connsiteY38" fmla="*/ 1048719 h 2428068"/>
              <a:gd name="connsiteX39" fmla="*/ 2102604 w 6416299"/>
              <a:gd name="connsiteY39" fmla="*/ 976394 h 2428068"/>
              <a:gd name="connsiteX40" fmla="*/ 1875295 w 6416299"/>
              <a:gd name="connsiteY40" fmla="*/ 976394 h 2428068"/>
              <a:gd name="connsiteX41" fmla="*/ 1875295 w 6416299"/>
              <a:gd name="connsiteY41" fmla="*/ 898902 h 2428068"/>
              <a:gd name="connsiteX42" fmla="*/ 1802970 w 6416299"/>
              <a:gd name="connsiteY42" fmla="*/ 898902 h 2428068"/>
              <a:gd name="connsiteX43" fmla="*/ 1802970 w 6416299"/>
              <a:gd name="connsiteY43" fmla="*/ 759417 h 2428068"/>
              <a:gd name="connsiteX44" fmla="*/ 1663485 w 6416299"/>
              <a:gd name="connsiteY44" fmla="*/ 759417 h 2428068"/>
              <a:gd name="connsiteX45" fmla="*/ 1663485 w 6416299"/>
              <a:gd name="connsiteY45" fmla="*/ 681926 h 2428068"/>
              <a:gd name="connsiteX46" fmla="*/ 1585994 w 6416299"/>
              <a:gd name="connsiteY46" fmla="*/ 681926 h 2428068"/>
              <a:gd name="connsiteX47" fmla="*/ 1585994 w 6416299"/>
              <a:gd name="connsiteY47" fmla="*/ 609600 h 2428068"/>
              <a:gd name="connsiteX48" fmla="*/ 1498170 w 6416299"/>
              <a:gd name="connsiteY48" fmla="*/ 609600 h 2428068"/>
              <a:gd name="connsiteX49" fmla="*/ 1498170 w 6416299"/>
              <a:gd name="connsiteY49" fmla="*/ 542441 h 2428068"/>
              <a:gd name="connsiteX50" fmla="*/ 991892 w 6416299"/>
              <a:gd name="connsiteY50" fmla="*/ 542441 h 2428068"/>
              <a:gd name="connsiteX51" fmla="*/ 991892 w 6416299"/>
              <a:gd name="connsiteY51" fmla="*/ 480448 h 2428068"/>
              <a:gd name="connsiteX52" fmla="*/ 681926 w 6416299"/>
              <a:gd name="connsiteY52" fmla="*/ 480448 h 2428068"/>
              <a:gd name="connsiteX53" fmla="*/ 681926 w 6416299"/>
              <a:gd name="connsiteY53" fmla="*/ 418455 h 2428068"/>
              <a:gd name="connsiteX54" fmla="*/ 671594 w 6416299"/>
              <a:gd name="connsiteY54" fmla="*/ 418455 h 2428068"/>
              <a:gd name="connsiteX55" fmla="*/ 671594 w 6416299"/>
              <a:gd name="connsiteY55" fmla="*/ 340963 h 2428068"/>
              <a:gd name="connsiteX56" fmla="*/ 635431 w 6416299"/>
              <a:gd name="connsiteY56" fmla="*/ 340963 h 2428068"/>
              <a:gd name="connsiteX57" fmla="*/ 635431 w 6416299"/>
              <a:gd name="connsiteY57" fmla="*/ 273804 h 2428068"/>
              <a:gd name="connsiteX58" fmla="*/ 609600 w 6416299"/>
              <a:gd name="connsiteY58" fmla="*/ 273804 h 2428068"/>
              <a:gd name="connsiteX59" fmla="*/ 609600 w 6416299"/>
              <a:gd name="connsiteY59" fmla="*/ 206645 h 2428068"/>
              <a:gd name="connsiteX60" fmla="*/ 475282 w 6416299"/>
              <a:gd name="connsiteY60" fmla="*/ 206645 h 2428068"/>
              <a:gd name="connsiteX61" fmla="*/ 475282 w 6416299"/>
              <a:gd name="connsiteY61" fmla="*/ 134319 h 2428068"/>
              <a:gd name="connsiteX62" fmla="*/ 428787 w 6416299"/>
              <a:gd name="connsiteY62" fmla="*/ 134319 h 2428068"/>
              <a:gd name="connsiteX63" fmla="*/ 428787 w 6416299"/>
              <a:gd name="connsiteY63" fmla="*/ 72326 h 2428068"/>
              <a:gd name="connsiteX64" fmla="*/ 227309 w 6416299"/>
              <a:gd name="connsiteY64" fmla="*/ 72326 h 2428068"/>
              <a:gd name="connsiteX65" fmla="*/ 227309 w 6416299"/>
              <a:gd name="connsiteY65" fmla="*/ 0 h 2428068"/>
              <a:gd name="connsiteX66" fmla="*/ 0 w 6416299"/>
              <a:gd name="connsiteY66" fmla="*/ 0 h 2428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6416299" h="2428068">
                <a:moveTo>
                  <a:pt x="6416299" y="2428068"/>
                </a:moveTo>
                <a:lnTo>
                  <a:pt x="4794143" y="2428068"/>
                </a:lnTo>
                <a:lnTo>
                  <a:pt x="4794143" y="2283417"/>
                </a:lnTo>
                <a:lnTo>
                  <a:pt x="4055390" y="2283417"/>
                </a:lnTo>
                <a:lnTo>
                  <a:pt x="4055390" y="2211092"/>
                </a:lnTo>
                <a:lnTo>
                  <a:pt x="3817749" y="2211092"/>
                </a:lnTo>
                <a:lnTo>
                  <a:pt x="3817749" y="2133600"/>
                </a:lnTo>
                <a:lnTo>
                  <a:pt x="3807417" y="2133600"/>
                </a:lnTo>
                <a:lnTo>
                  <a:pt x="3807417" y="2061275"/>
                </a:lnTo>
                <a:lnTo>
                  <a:pt x="3719594" y="2061275"/>
                </a:lnTo>
                <a:lnTo>
                  <a:pt x="3719594" y="1988950"/>
                </a:lnTo>
                <a:lnTo>
                  <a:pt x="3709261" y="1988950"/>
                </a:lnTo>
                <a:lnTo>
                  <a:pt x="3709261" y="1921790"/>
                </a:lnTo>
                <a:lnTo>
                  <a:pt x="3564610" y="1921790"/>
                </a:lnTo>
                <a:lnTo>
                  <a:pt x="3564610" y="1844299"/>
                </a:lnTo>
                <a:lnTo>
                  <a:pt x="3130658" y="1844299"/>
                </a:lnTo>
                <a:lnTo>
                  <a:pt x="3130658" y="1771973"/>
                </a:lnTo>
                <a:lnTo>
                  <a:pt x="2955010" y="1771973"/>
                </a:lnTo>
                <a:lnTo>
                  <a:pt x="2955010" y="1699648"/>
                </a:lnTo>
                <a:lnTo>
                  <a:pt x="2882685" y="1699648"/>
                </a:lnTo>
                <a:lnTo>
                  <a:pt x="2882685" y="1642821"/>
                </a:lnTo>
                <a:lnTo>
                  <a:pt x="2862021" y="1642821"/>
                </a:lnTo>
                <a:lnTo>
                  <a:pt x="2862021" y="1549831"/>
                </a:lnTo>
                <a:lnTo>
                  <a:pt x="2748366" y="1549831"/>
                </a:lnTo>
                <a:lnTo>
                  <a:pt x="2748366" y="1487838"/>
                </a:lnTo>
                <a:lnTo>
                  <a:pt x="2681207" y="1487838"/>
                </a:lnTo>
                <a:lnTo>
                  <a:pt x="2681207" y="1405180"/>
                </a:lnTo>
                <a:lnTo>
                  <a:pt x="2650210" y="1405180"/>
                </a:lnTo>
                <a:lnTo>
                  <a:pt x="2650210" y="1338021"/>
                </a:lnTo>
                <a:lnTo>
                  <a:pt x="2464231" y="1338021"/>
                </a:lnTo>
                <a:lnTo>
                  <a:pt x="2464231" y="1265695"/>
                </a:lnTo>
                <a:lnTo>
                  <a:pt x="2335078" y="1265695"/>
                </a:lnTo>
                <a:lnTo>
                  <a:pt x="2335078" y="1193370"/>
                </a:lnTo>
                <a:lnTo>
                  <a:pt x="2335078" y="1193370"/>
                </a:lnTo>
                <a:lnTo>
                  <a:pt x="2293749" y="1193370"/>
                </a:lnTo>
                <a:lnTo>
                  <a:pt x="2293749" y="1131377"/>
                </a:lnTo>
                <a:lnTo>
                  <a:pt x="2283417" y="1131377"/>
                </a:lnTo>
                <a:lnTo>
                  <a:pt x="2283417" y="1048719"/>
                </a:lnTo>
                <a:lnTo>
                  <a:pt x="2102604" y="1048719"/>
                </a:lnTo>
                <a:lnTo>
                  <a:pt x="2102604" y="976394"/>
                </a:lnTo>
                <a:lnTo>
                  <a:pt x="1875295" y="976394"/>
                </a:lnTo>
                <a:lnTo>
                  <a:pt x="1875295" y="898902"/>
                </a:lnTo>
                <a:lnTo>
                  <a:pt x="1802970" y="898902"/>
                </a:lnTo>
                <a:lnTo>
                  <a:pt x="1802970" y="759417"/>
                </a:lnTo>
                <a:lnTo>
                  <a:pt x="1663485" y="759417"/>
                </a:lnTo>
                <a:lnTo>
                  <a:pt x="1663485" y="681926"/>
                </a:lnTo>
                <a:lnTo>
                  <a:pt x="1585994" y="681926"/>
                </a:lnTo>
                <a:lnTo>
                  <a:pt x="1585994" y="609600"/>
                </a:lnTo>
                <a:lnTo>
                  <a:pt x="1498170" y="609600"/>
                </a:lnTo>
                <a:lnTo>
                  <a:pt x="1498170" y="542441"/>
                </a:lnTo>
                <a:lnTo>
                  <a:pt x="991892" y="542441"/>
                </a:lnTo>
                <a:lnTo>
                  <a:pt x="991892" y="480448"/>
                </a:lnTo>
                <a:lnTo>
                  <a:pt x="681926" y="480448"/>
                </a:lnTo>
                <a:lnTo>
                  <a:pt x="681926" y="418455"/>
                </a:lnTo>
                <a:lnTo>
                  <a:pt x="671594" y="418455"/>
                </a:lnTo>
                <a:lnTo>
                  <a:pt x="671594" y="340963"/>
                </a:lnTo>
                <a:lnTo>
                  <a:pt x="635431" y="340963"/>
                </a:lnTo>
                <a:lnTo>
                  <a:pt x="635431" y="273804"/>
                </a:lnTo>
                <a:lnTo>
                  <a:pt x="609600" y="273804"/>
                </a:lnTo>
                <a:lnTo>
                  <a:pt x="609600" y="206645"/>
                </a:lnTo>
                <a:lnTo>
                  <a:pt x="475282" y="206645"/>
                </a:lnTo>
                <a:lnTo>
                  <a:pt x="475282" y="134319"/>
                </a:lnTo>
                <a:lnTo>
                  <a:pt x="428787" y="134319"/>
                </a:lnTo>
                <a:lnTo>
                  <a:pt x="428787" y="72326"/>
                </a:lnTo>
                <a:lnTo>
                  <a:pt x="227309" y="72326"/>
                </a:lnTo>
                <a:lnTo>
                  <a:pt x="227309" y="0"/>
                </a:lnTo>
                <a:lnTo>
                  <a:pt x="0" y="0"/>
                </a:lnTo>
              </a:path>
            </a:pathLst>
          </a:custGeom>
          <a:noFill/>
          <a:ln w="28575">
            <a:solidFill>
              <a:schemeClr val="accent1"/>
            </a:solidFill>
            <a:miter lim="800000"/>
            <a:headEnd/>
            <a:tailEnd/>
          </a:ln>
        </p:spPr>
        <p:txBody>
          <a:bodyPr rtlCol="0" anchor="ctr"/>
          <a:lstStyle/>
          <a:p>
            <a:pPr algn="ctr"/>
            <a:endParaRPr lang="en-US"/>
          </a:p>
        </p:txBody>
      </p:sp>
    </p:spTree>
    <p:extLst>
      <p:ext uri="{BB962C8B-B14F-4D97-AF65-F5344CB8AC3E}">
        <p14:creationId xmlns:p14="http://schemas.microsoft.com/office/powerpoint/2010/main" val="37427252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Relacorilant + Nab-Pac in Recurrent PROC: Conclusions</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p:txBody>
          <a:bodyPr/>
          <a:lstStyle/>
          <a:p>
            <a:r>
              <a:rPr lang="en-US" altLang="en-US" sz="2000" dirty="0"/>
              <a:t>In the final OS analysis of this randomized phase II trial, relacorilant dosed intermittently + </a:t>
            </a:r>
            <a:br>
              <a:rPr lang="en-US" altLang="en-US" sz="2000" dirty="0"/>
            </a:br>
            <a:r>
              <a:rPr lang="en-US" altLang="en-US" sz="2000" dirty="0"/>
              <a:t>nab-paclitaxel numerically improved efficacy vs nab-paclitaxel alone in heavily pretreated patients with recurrent platinum-resistant/refractory ovarian cancer</a:t>
            </a:r>
          </a:p>
          <a:p>
            <a:pPr lvl="1"/>
            <a:r>
              <a:rPr lang="en-US" altLang="en-US" sz="1800" dirty="0"/>
              <a:t>Median PFS: 13.9 vs 12.2 mo; HR: 0.67 (95% CI: 0.43-1.03; </a:t>
            </a:r>
            <a:r>
              <a:rPr lang="en-US" altLang="en-US" sz="1800" i="1" dirty="0"/>
              <a:t>P </a:t>
            </a:r>
            <a:r>
              <a:rPr lang="en-US" altLang="en-US" sz="1800" dirty="0"/>
              <a:t>= .066)</a:t>
            </a:r>
          </a:p>
          <a:p>
            <a:pPr lvl="1"/>
            <a:r>
              <a:rPr lang="en-US" altLang="en-US" sz="1800" dirty="0"/>
              <a:t>Greater OS benefit observed in subpopulation without primary platinum-refractory disease; confirmed trend for improved OS observed in primary analyses</a:t>
            </a:r>
          </a:p>
          <a:p>
            <a:r>
              <a:rPr lang="en-US" altLang="en-US" sz="2000" dirty="0"/>
              <a:t>Primary analysis demonstrated that intermittent relacorilant dosing improved efficacy without increasing AEs vs nab-paclitaxel alone</a:t>
            </a:r>
          </a:p>
          <a:p>
            <a:r>
              <a:rPr lang="en-US" altLang="en-US" sz="2000" dirty="0"/>
              <a:t>Investigators concluded that cortisol modulation represents a promising therapeutic strategy</a:t>
            </a:r>
          </a:p>
          <a:p>
            <a:r>
              <a:rPr lang="en-US" altLang="en-US" sz="2000" dirty="0"/>
              <a:t>Planned (2Q202) phase III ROSELLA trial will compare relacorilant + nab-paclitaxel vs investigator’s choice of chemotherapy in patients with advanced platinum-resistant ovarian cancer (NCT05257408)</a:t>
            </a:r>
          </a:p>
        </p:txBody>
      </p:sp>
      <p:sp>
        <p:nvSpPr>
          <p:cNvPr id="6" name="Text Box 15">
            <a:extLst>
              <a:ext uri="{FF2B5EF4-FFF2-40B4-BE49-F238E27FC236}">
                <a16:creationId xmlns:a16="http://schemas.microsoft.com/office/drawing/2014/main" id="{AE0448B1-DF43-7143-A718-1060A1FB42B6}"/>
              </a:ext>
            </a:extLst>
          </p:cNvPr>
          <p:cNvSpPr txBox="1">
            <a:spLocks noChangeArrowheads="1"/>
          </p:cNvSpPr>
          <p:nvPr/>
        </p:nvSpPr>
        <p:spPr bwMode="auto">
          <a:xfrm>
            <a:off x="45588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Colombo. ASCO 2022. Abstr LBA5503.</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16776672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a:solidFill>
                  <a:srgbClr val="00823B"/>
                </a:solidFill>
                <a:hlinkClick r:id="rId3"/>
              </a:rPr>
              <a:t>clinicaloptions.com/oncology</a:t>
            </a:r>
            <a:endParaRPr lang="en-US" sz="2400" b="1" u="sng" dirty="0">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ASCO 2022!</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a:xfrm>
            <a:off x="609759" y="1895478"/>
            <a:ext cx="10872444" cy="1032287"/>
          </a:xfrm>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a:t>
            </a:r>
          </a:p>
          <a:p>
            <a:pPr>
              <a:buClr>
                <a:schemeClr val="tx2">
                  <a:lumMod val="20000"/>
                  <a:lumOff val="80000"/>
                </a:schemeClr>
              </a:buClr>
              <a:defRPr/>
            </a:pPr>
            <a:r>
              <a:rPr lang="en-US" sz="2200" dirty="0">
                <a:solidFill>
                  <a:srgbClr val="E1471D"/>
                </a:solidFill>
              </a:rPr>
              <a:t>Additional CME/CE-certified analyses </a:t>
            </a:r>
            <a:r>
              <a:rPr lang="en-US" sz="2200" b="0" dirty="0"/>
              <a:t>with expert faculty commentary on key studies in:</a:t>
            </a:r>
          </a:p>
          <a:p>
            <a:pPr marR="0" lvl="0" algn="l" defTabSz="914400" rtl="0" eaLnBrk="1" fontAlgn="base" latinLnBrk="0" hangingPunct="1">
              <a:lnSpc>
                <a:spcPct val="90000"/>
              </a:lnSpc>
              <a:spcBef>
                <a:spcPts val="1000"/>
              </a:spcBef>
              <a:spcAft>
                <a:spcPts val="0"/>
              </a:spcAft>
              <a:buClr>
                <a:srgbClr val="000000"/>
              </a:buClr>
              <a:buSzTx/>
              <a:tabLst/>
              <a:defRPr/>
            </a:pPr>
            <a:endParaRPr lang="en-US" sz="2200" b="0" dirty="0">
              <a:latin typeface="+mn-lt"/>
            </a:endParaRP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
        <p:nvSpPr>
          <p:cNvPr id="9" name="TextBox 8">
            <a:extLst>
              <a:ext uri="{FF2B5EF4-FFF2-40B4-BE49-F238E27FC236}">
                <a16:creationId xmlns:a16="http://schemas.microsoft.com/office/drawing/2014/main" id="{2B3D8715-3671-6231-4E95-763DF820789A}"/>
              </a:ext>
            </a:extLst>
          </p:cNvPr>
          <p:cNvSpPr txBox="1"/>
          <p:nvPr/>
        </p:nvSpPr>
        <p:spPr bwMode="auto">
          <a:xfrm>
            <a:off x="4361180" y="2898581"/>
            <a:ext cx="6121400"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Hematologic malignancies</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Lung cancer</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Skin cancer</a:t>
            </a:r>
          </a:p>
        </p:txBody>
      </p:sp>
      <p:sp>
        <p:nvSpPr>
          <p:cNvPr id="7" name="TextBox 6">
            <a:extLst>
              <a:ext uri="{FF2B5EF4-FFF2-40B4-BE49-F238E27FC236}">
                <a16:creationId xmlns:a16="http://schemas.microsoft.com/office/drawing/2014/main" id="{2F7ECA82-B7A8-261A-145B-BB5D200DC085}"/>
              </a:ext>
            </a:extLst>
          </p:cNvPr>
          <p:cNvSpPr txBox="1"/>
          <p:nvPr/>
        </p:nvSpPr>
        <p:spPr bwMode="auto">
          <a:xfrm>
            <a:off x="612517" y="2901187"/>
            <a:ext cx="3651383"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lang="en-US" sz="2200" dirty="0">
                <a:solidFill>
                  <a:schemeClr val="bg2"/>
                </a:solidFill>
                <a:latin typeface="Calibri" panose="020F0502020204030204" pitchFamily="34" charset="0"/>
                <a:cs typeface="Arial" panose="020B0604020202020204" pitchFamily="34" charset="0"/>
              </a:rPr>
              <a:t>Breast cancer</a:t>
            </a:r>
            <a:endPar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endParaRP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Gastrointestinal cancers</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Gynecologic cancers</a:t>
            </a:r>
          </a:p>
        </p:txBody>
      </p:sp>
    </p:spTree>
  </p:cSld>
  <p:clrMapOvr>
    <a:masterClrMapping/>
  </p:clrMapOvr>
</p:sld>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104980CF80C83C4997825819DADE052C" ma:contentTypeVersion="1" ma:contentTypeDescription="Create a new document." ma:contentTypeScope="" ma:versionID="2b2f35ce26bcf1adccabb251f11244ba">
  <xsd:schema xmlns:xsd="http://www.w3.org/2001/XMLSchema" xmlns:xs="http://www.w3.org/2001/XMLSchema" xmlns:p="http://schemas.microsoft.com/office/2006/metadata/properties" xmlns:ns2="d54cbe69-32bd-412a-b004-9152f949605e" xmlns:ns3="469053a8-263a-4a11-8958-aff6b005a7d0" targetNamespace="http://schemas.microsoft.com/office/2006/metadata/properties" ma:root="true" ma:fieldsID="a37d0ca0dee7d26a95125c289b31a23e" ns2:_="" ns3:_="">
    <xsd:import namespace="d54cbe69-32bd-412a-b004-9152f949605e"/>
    <xsd:import namespace="469053a8-263a-4a11-8958-aff6b005a7d0"/>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469053a8-263a-4a11-8958-aff6b005a7d0"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p:properties xmlns:p="http://schemas.microsoft.com/office/2006/metadata/properties" xmlns:xsi="http://www.w3.org/2001/XMLSchema-instance" xmlns:pc="http://schemas.microsoft.com/office/infopath/2007/PartnerControls">
  <documentManagement>
    <Document_x0020_Category xmlns="469053a8-263a-4a11-8958-aff6b005a7d0">Conference Capsule Slides</Document_x0020_Category>
    <_dlc_DocId xmlns="d54cbe69-32bd-412a-b004-9152f949605e">56M7VY3CDVN5-1312129507-2</_dlc_DocId>
    <_dlc_DocIdUrl xmlns="d54cbe69-32bd-412a-b004-9152f949605e">
      <Url>https://intranet.clinicaloptions.com/mews/oncology/ONC_2022_ASCO_CF_(PRP5083)/GYN_BLA5503_Colombo/_layouts/15/DocIdRedir.aspx?ID=56M7VY3CDVN5-1312129507-2</Url>
      <Description>56M7VY3CDVN5-1312129507-2</Description>
    </_dlc_DocIdUrl>
  </documentManagement>
</p:properties>
</file>

<file path=customXml/itemProps1.xml><?xml version="1.0" encoding="utf-8"?>
<ds:datastoreItem xmlns:ds="http://schemas.openxmlformats.org/officeDocument/2006/customXml" ds:itemID="{6DB51255-B6FF-4B52-8530-E81A60FDA01F}">
  <ds:schemaRefs>
    <ds:schemaRef ds:uri="http://schemas.microsoft.com/sharepoint/events"/>
  </ds:schemaRefs>
</ds:datastoreItem>
</file>

<file path=customXml/itemProps2.xml><?xml version="1.0" encoding="utf-8"?>
<ds:datastoreItem xmlns:ds="http://schemas.openxmlformats.org/officeDocument/2006/customXml" ds:itemID="{113CD451-8649-4A21-B3FF-CDEE0174B5AB}">
  <ds:schemaRefs>
    <ds:schemaRef ds:uri="http://schemas.microsoft.com/sharepoint/v3/contenttype/forms"/>
  </ds:schemaRefs>
</ds:datastoreItem>
</file>

<file path=customXml/itemProps3.xml><?xml version="1.0" encoding="utf-8"?>
<ds:datastoreItem xmlns:ds="http://schemas.openxmlformats.org/officeDocument/2006/customXml" ds:itemID="{861749F5-44F4-4FBF-BD40-D23F2E3F468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469053a8-263a-4a11-8958-aff6b005a7d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85BBC982-7A8C-436C-B0E3-41824DA45733}">
  <ds:schemaRefs>
    <ds:schemaRef ds:uri="http://www.w3.org/XML/1998/namespace"/>
    <ds:schemaRef ds:uri="http://schemas.microsoft.com/office/2006/metadata/properties"/>
    <ds:schemaRef ds:uri="d54cbe69-32bd-412a-b004-9152f949605e"/>
    <ds:schemaRef ds:uri="http://schemas.microsoft.com/office/2006/documentManagement/types"/>
    <ds:schemaRef ds:uri="http://schemas.openxmlformats.org/package/2006/metadata/core-properties"/>
    <ds:schemaRef ds:uri="http://purl.org/dc/elements/1.1/"/>
    <ds:schemaRef ds:uri="http://purl.org/dc/terms/"/>
    <ds:schemaRef ds:uri="http://schemas.microsoft.com/office/infopath/2007/PartnerControls"/>
    <ds:schemaRef ds:uri="469053a8-263a-4a11-8958-aff6b005a7d0"/>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4378</TotalTime>
  <Words>2835</Words>
  <Application>Microsoft Office PowerPoint</Application>
  <PresentationFormat>Widescreen</PresentationFormat>
  <Paragraphs>398</Paragraphs>
  <Slides>12</Slides>
  <Notes>12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Times</vt:lpstr>
      <vt:lpstr>Wingdings</vt:lpstr>
      <vt:lpstr>2022_CCO_Template</vt:lpstr>
      <vt:lpstr>Relacorilant, a Selective Glucocorticoid Receptor Modulator, Plus Nab-Paclitaxel in Recurrent Platinum-Resistant Ovarian Cancer: OS Analysis From a Randomized Phase II Trial</vt:lpstr>
      <vt:lpstr>About These Slides</vt:lpstr>
      <vt:lpstr>Relacorilant + Nab-Pac in Recurrent PROC: Background</vt:lpstr>
      <vt:lpstr>Relacorilant + Nab-Pac in Recurrent PROC: Study Design</vt:lpstr>
      <vt:lpstr>Relacorilant + Nab-Pac in Recurrent PROC:  Baseline Characteristics</vt:lpstr>
      <vt:lpstr>Relacorilant + Nab-Pac in Recurrent PROC: Safety</vt:lpstr>
      <vt:lpstr>Relacorilant + Nab-Pac in Recurrent PROC:  PFS in All Patients</vt:lpstr>
      <vt:lpstr>Relacorilant + Nab-Pac in Recurrent PROC: OS in All Patients</vt:lpstr>
      <vt:lpstr>Relacorilant + Nab-Pac in Recurrent PROC: OS in Subgroups</vt:lpstr>
      <vt:lpstr>Relacorilant + Nab-Pac in Recurrent PROC:  OS in Patients Without Primary Plt-Refractory Disease</vt:lpstr>
      <vt:lpstr>Relacorilant + Nab-Pac in Recurrent PROC: Conclusions</vt:lpstr>
      <vt:lpstr>Go Online for More CCO  Coverage of ASCO 2022!</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Relacorilant, a Selective Glucocorticoid Receptor Modulator, Plus Nab-Paclitaxel in Recurrent Platinum-Resistant Ovarian Cancer: OS Analysis From a Randomized Phase II Trial</dc:title>
  <dc:creator>Timothy Quill</dc:creator>
  <cp:lastModifiedBy>Natalia Kolenko</cp:lastModifiedBy>
  <cp:revision>93</cp:revision>
  <dcterms:created xsi:type="dcterms:W3CDTF">2022-06-02T23:20:10Z</dcterms:created>
  <dcterms:modified xsi:type="dcterms:W3CDTF">2022-06-15T19:39:40Z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0x010100104980CF80C83C4997825819DADE052C</vt:lpwstr>
  </property>
  <property fmtid="{D5CDD505-2E9C-101B-9397-08002B2CF9AE}" pid="3" name="_dlc_DocIdItemGuid">
    <vt:lpwstr>5aeca05d-0549-4a2e-b418-bb9c2db08705</vt:lpwstr>
  </property>
</Properties>
</file>