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3.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5"/>
    <p:sldMasterId id="2147483714" r:id="rId6"/>
  </p:sldMasterIdLst>
  <p:notesMasterIdLst>
    <p:notesMasterId r:id="rId69"/>
  </p:notesMasterIdLst>
  <p:sldIdLst>
    <p:sldId id="321" r:id="rId7"/>
    <p:sldId id="3346" r:id="rId8"/>
    <p:sldId id="2101" r:id="rId9"/>
    <p:sldId id="3384" r:id="rId10"/>
    <p:sldId id="2127" r:id="rId11"/>
    <p:sldId id="2128" r:id="rId12"/>
    <p:sldId id="2131" r:id="rId13"/>
    <p:sldId id="2129" r:id="rId14"/>
    <p:sldId id="2130" r:id="rId15"/>
    <p:sldId id="2132" r:id="rId16"/>
    <p:sldId id="3361" r:id="rId17"/>
    <p:sldId id="3347" r:id="rId18"/>
    <p:sldId id="3394" r:id="rId19"/>
    <p:sldId id="424" r:id="rId20"/>
    <p:sldId id="3369" r:id="rId21"/>
    <p:sldId id="3389" r:id="rId22"/>
    <p:sldId id="325" r:id="rId23"/>
    <p:sldId id="328" r:id="rId24"/>
    <p:sldId id="3373" r:id="rId25"/>
    <p:sldId id="2139" r:id="rId26"/>
    <p:sldId id="338" r:id="rId27"/>
    <p:sldId id="347" r:id="rId28"/>
    <p:sldId id="2141" r:id="rId29"/>
    <p:sldId id="3376" r:id="rId30"/>
    <p:sldId id="2105" r:id="rId31"/>
    <p:sldId id="2142" r:id="rId32"/>
    <p:sldId id="3388" r:id="rId33"/>
    <p:sldId id="2146" r:id="rId34"/>
    <p:sldId id="2118" r:id="rId35"/>
    <p:sldId id="3370" r:id="rId36"/>
    <p:sldId id="3349" r:id="rId37"/>
    <p:sldId id="3350" r:id="rId38"/>
    <p:sldId id="3390" r:id="rId39"/>
    <p:sldId id="3354" r:id="rId40"/>
    <p:sldId id="3355" r:id="rId41"/>
    <p:sldId id="3391" r:id="rId42"/>
    <p:sldId id="3392" r:id="rId43"/>
    <p:sldId id="3359" r:id="rId44"/>
    <p:sldId id="367" r:id="rId45"/>
    <p:sldId id="3360" r:id="rId46"/>
    <p:sldId id="398" r:id="rId47"/>
    <p:sldId id="545" r:id="rId48"/>
    <p:sldId id="447" r:id="rId49"/>
    <p:sldId id="2155" r:id="rId50"/>
    <p:sldId id="3363" r:id="rId51"/>
    <p:sldId id="2157" r:id="rId52"/>
    <p:sldId id="2158" r:id="rId53"/>
    <p:sldId id="3382" r:id="rId54"/>
    <p:sldId id="3393" r:id="rId55"/>
    <p:sldId id="2162" r:id="rId56"/>
    <p:sldId id="2163" r:id="rId57"/>
    <p:sldId id="3395" r:id="rId58"/>
    <p:sldId id="379" r:id="rId59"/>
    <p:sldId id="3362" r:id="rId60"/>
    <p:sldId id="3377" r:id="rId61"/>
    <p:sldId id="3378" r:id="rId62"/>
    <p:sldId id="380" r:id="rId63"/>
    <p:sldId id="3380" r:id="rId64"/>
    <p:sldId id="385" r:id="rId65"/>
    <p:sldId id="263" r:id="rId66"/>
    <p:sldId id="340" r:id="rId67"/>
    <p:sldId id="318"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1" userDrawn="1">
          <p15:clr>
            <a:srgbClr val="A4A3A4"/>
          </p15:clr>
        </p15:guide>
        <p15:guide id="2" orient="horz" pos="147" userDrawn="1">
          <p15:clr>
            <a:srgbClr val="A4A3A4"/>
          </p15:clr>
        </p15:guide>
        <p15:guide id="3" orient="horz" pos="262" userDrawn="1">
          <p15:clr>
            <a:srgbClr val="A4A3A4"/>
          </p15:clr>
        </p15:guide>
        <p15:guide id="4" orient="horz" pos="4147" userDrawn="1">
          <p15:clr>
            <a:srgbClr val="A4A3A4"/>
          </p15:clr>
        </p15:guide>
        <p15:guide id="5" orient="horz" pos="3891" userDrawn="1">
          <p15:clr>
            <a:srgbClr val="A4A3A4"/>
          </p15:clr>
        </p15:guide>
        <p15:guide id="6" orient="horz" pos="4032" userDrawn="1">
          <p15:clr>
            <a:srgbClr val="A4A3A4"/>
          </p15:clr>
        </p15:guide>
        <p15:guide id="7" pos="326" userDrawn="1">
          <p15:clr>
            <a:srgbClr val="A4A3A4"/>
          </p15:clr>
        </p15:guide>
        <p15:guide id="8" pos="454" userDrawn="1">
          <p15:clr>
            <a:srgbClr val="A4A3A4"/>
          </p15:clr>
        </p15:guide>
        <p15:guide id="9" pos="7405" userDrawn="1">
          <p15:clr>
            <a:srgbClr val="A4A3A4"/>
          </p15:clr>
        </p15:guide>
        <p15:guide id="10" pos="7226"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LINICALOPTIONS\tquill" initials="C" lastIdx="33" clrIdx="6">
    <p:extLst>
      <p:ext uri="{19B8F6BF-5375-455C-9EA6-DF929625EA0E}">
        <p15:presenceInfo xmlns:p15="http://schemas.microsoft.com/office/powerpoint/2012/main" userId="CLINICALOPTIONS\tquill" providerId="None"/>
      </p:ext>
    </p:extLst>
  </p:cmAuthor>
  <p:cmAuthor id="1" name="Megan Capel" initials="MC" lastIdx="2" clrIdx="0"/>
  <p:cmAuthor id="8" name="Dussadee Royal" initials="DR" lastIdx="8" clrIdx="7">
    <p:extLst>
      <p:ext uri="{19B8F6BF-5375-455C-9EA6-DF929625EA0E}">
        <p15:presenceInfo xmlns:p15="http://schemas.microsoft.com/office/powerpoint/2012/main" userId="S::droyal@clinicaloptions.com::51beead8-6fa0-4b98-aeba-37044af35e17" providerId="AD"/>
      </p:ext>
    </p:extLst>
  </p:cmAuthor>
  <p:cmAuthor id="2" name="Shara Pantry" initials="SP" lastIdx="12" clrIdx="1">
    <p:extLst>
      <p:ext uri="{19B8F6BF-5375-455C-9EA6-DF929625EA0E}">
        <p15:presenceInfo xmlns:p15="http://schemas.microsoft.com/office/powerpoint/2012/main" userId="S::spantry@clinicaloptions.com::b31b0cc1-a6e1-4e53-95b1-b758f73efb3c" providerId="AD"/>
      </p:ext>
    </p:extLst>
  </p:cmAuthor>
  <p:cmAuthor id="9" name="Christy Seals" initials="CS" lastIdx="9" clrIdx="8">
    <p:extLst>
      <p:ext uri="{19B8F6BF-5375-455C-9EA6-DF929625EA0E}">
        <p15:presenceInfo xmlns:p15="http://schemas.microsoft.com/office/powerpoint/2012/main" userId="S::christy.seals@edtsi.com::fc007a7d-d755-44ba-b141-70f6b2d07c82" providerId="AD"/>
      </p:ext>
    </p:extLst>
  </p:cmAuthor>
  <p:cmAuthor id="3" name="spantry@clinicaloptions.com" initials="s" lastIdx="38" clrIdx="2">
    <p:extLst>
      <p:ext uri="{19B8F6BF-5375-455C-9EA6-DF929625EA0E}">
        <p15:presenceInfo xmlns:p15="http://schemas.microsoft.com/office/powerpoint/2012/main" userId="spantry@clinicaloptions.com" providerId="None"/>
      </p:ext>
    </p:extLst>
  </p:cmAuthor>
  <p:cmAuthor id="10" name="aboecler@clinicaloptions.com" initials="a" lastIdx="3" clrIdx="9">
    <p:extLst>
      <p:ext uri="{19B8F6BF-5375-455C-9EA6-DF929625EA0E}">
        <p15:presenceInfo xmlns:p15="http://schemas.microsoft.com/office/powerpoint/2012/main" userId="aboecler@clinicaloptions.com" providerId="None"/>
      </p:ext>
    </p:extLst>
  </p:cmAuthor>
  <p:cmAuthor id="4" name="Gordon Kelley" initials="GK" lastIdx="115" clrIdx="3">
    <p:extLst>
      <p:ext uri="{19B8F6BF-5375-455C-9EA6-DF929625EA0E}">
        <p15:presenceInfo xmlns:p15="http://schemas.microsoft.com/office/powerpoint/2012/main" userId="S::gkelley@clinicaloptions.com::7e3d11cf-7436-4611-80d7-51121a63678e" providerId="AD"/>
      </p:ext>
    </p:extLst>
  </p:cmAuthor>
  <p:cmAuthor id="5" name="Kiran D. Mir-Hudgeons" initials="KDM" lastIdx="24" clrIdx="4">
    <p:extLst>
      <p:ext uri="{19B8F6BF-5375-455C-9EA6-DF929625EA0E}">
        <p15:presenceInfo xmlns:p15="http://schemas.microsoft.com/office/powerpoint/2012/main" userId="S::kmirhudgeons@clinicaloptions.com::988cb7e1-0640-4c3c-b602-3f8e18ce9544" providerId="AD"/>
      </p:ext>
    </p:extLst>
  </p:cmAuthor>
  <p:cmAuthor id="6" name="Petra Cravens" initials="PC" lastIdx="21" clrIdx="5">
    <p:extLst>
      <p:ext uri="{19B8F6BF-5375-455C-9EA6-DF929625EA0E}">
        <p15:presenceInfo xmlns:p15="http://schemas.microsoft.com/office/powerpoint/2012/main" userId="S::pcravens@clinicaloptions.com::0f94dabc-c4d7-4fca-87b1-40ee2dc417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A50021"/>
    <a:srgbClr val="990033"/>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39" autoAdjust="0"/>
    <p:restoredTop sz="89204" autoAdjust="0"/>
  </p:normalViewPr>
  <p:slideViewPr>
    <p:cSldViewPr snapToGrid="0" snapToObjects="1">
      <p:cViewPr varScale="1">
        <p:scale>
          <a:sx n="59" d="100"/>
          <a:sy n="59" d="100"/>
        </p:scale>
        <p:origin x="1132" y="64"/>
      </p:cViewPr>
      <p:guideLst>
        <p:guide orient="horz" pos="1011"/>
        <p:guide orient="horz" pos="147"/>
        <p:guide orient="horz" pos="262"/>
        <p:guide orient="horz" pos="4147"/>
        <p:guide orient="horz" pos="3891"/>
        <p:guide orient="horz" pos="4032"/>
        <p:guide pos="326"/>
        <p:guide pos="454"/>
        <p:guide pos="7405"/>
        <p:guide pos="7226"/>
        <p:guide pos="3840"/>
      </p:guideLst>
    </p:cSldViewPr>
  </p:slideViewPr>
  <p:notesTextViewPr>
    <p:cViewPr>
      <p:scale>
        <a:sx n="100" d="100"/>
        <a:sy n="100" d="100"/>
      </p:scale>
      <p:origin x="0" y="0"/>
    </p:cViewPr>
  </p:notesTextViewPr>
  <p:sorterViewPr>
    <p:cViewPr>
      <p:scale>
        <a:sx n="95" d="100"/>
        <a:sy n="95" d="100"/>
      </p:scale>
      <p:origin x="0" y="-299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 Type="http://schemas.openxmlformats.org/officeDocument/2006/relationships/slide" Target="slides/slide1.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[1]figures!$B$1</c:f>
              <c:strCache>
                <c:ptCount val="1"/>
                <c:pt idx="0">
                  <c:v>AL/AH</c:v>
                </c:pt>
              </c:strCache>
            </c:strRef>
          </c:tx>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[1]figures!$A$2:$A$7</c:f>
              <c:numCache>
                <c:formatCode>General</c:formatCode>
                <c:ptCount val="6"/>
                <c:pt idx="0">
                  <c:v>2012</c:v>
                </c:pt>
                <c:pt idx="1">
                  <c:v>2013</c:v>
                </c:pt>
                <c:pt idx="2">
                  <c:v>2014</c:v>
                </c:pt>
                <c:pt idx="3">
                  <c:v>2015</c:v>
                </c:pt>
                <c:pt idx="4">
                  <c:v>2016</c:v>
                </c:pt>
                <c:pt idx="5">
                  <c:v>2017</c:v>
                </c:pt>
              </c:numCache>
            </c:numRef>
          </c:cat>
          <c:val>
            <c:numRef>
              <c:f>[1]figures!$B$2:$B$7</c:f>
              <c:numCache>
                <c:formatCode>General</c:formatCode>
                <c:ptCount val="6"/>
                <c:pt idx="0">
                  <c:v>171</c:v>
                </c:pt>
                <c:pt idx="1">
                  <c:v>160</c:v>
                </c:pt>
                <c:pt idx="2">
                  <c:v>143</c:v>
                </c:pt>
                <c:pt idx="3">
                  <c:v>132</c:v>
                </c:pt>
                <c:pt idx="4">
                  <c:v>173</c:v>
                </c:pt>
                <c:pt idx="5">
                  <c:v>173</c:v>
                </c:pt>
              </c:numCache>
            </c:numRef>
          </c:val>
          <c:extLst>
            <c:ext xmlns:c16="http://schemas.microsoft.com/office/drawing/2014/chart" uri="{C3380CC4-5D6E-409C-BE32-E72D297353CC}">
              <c16:uniqueId val="{00000000-575E-B343-B17C-82010B4F98BB}"/>
            </c:ext>
          </c:extLst>
        </c:ser>
        <c:ser>
          <c:idx val="1"/>
          <c:order val="1"/>
          <c:tx>
            <c:strRef>
              <c:f>[1]figures!$C$1</c:f>
              <c:strCache>
                <c:ptCount val="1"/>
                <c:pt idx="0">
                  <c:v>Age related</c:v>
                </c:pt>
              </c:strCache>
            </c:strRef>
          </c:tx>
          <c:invertIfNegative val="0"/>
          <c:dLbls>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[1]figures!$A$2:$A$7</c:f>
              <c:numCache>
                <c:formatCode>General</c:formatCode>
                <c:ptCount val="6"/>
                <c:pt idx="0">
                  <c:v>2012</c:v>
                </c:pt>
                <c:pt idx="1">
                  <c:v>2013</c:v>
                </c:pt>
                <c:pt idx="2">
                  <c:v>2014</c:v>
                </c:pt>
                <c:pt idx="3">
                  <c:v>2015</c:v>
                </c:pt>
                <c:pt idx="4">
                  <c:v>2016</c:v>
                </c:pt>
                <c:pt idx="5">
                  <c:v>2017</c:v>
                </c:pt>
              </c:numCache>
            </c:numRef>
          </c:cat>
          <c:val>
            <c:numRef>
              <c:f>[1]figures!$C$2:$C$7</c:f>
              <c:numCache>
                <c:formatCode>General</c:formatCode>
                <c:ptCount val="6"/>
                <c:pt idx="0">
                  <c:v>37</c:v>
                </c:pt>
                <c:pt idx="1">
                  <c:v>48</c:v>
                </c:pt>
                <c:pt idx="2">
                  <c:v>54</c:v>
                </c:pt>
                <c:pt idx="3">
                  <c:v>55</c:v>
                </c:pt>
                <c:pt idx="4">
                  <c:v>62</c:v>
                </c:pt>
                <c:pt idx="5">
                  <c:v>109</c:v>
                </c:pt>
              </c:numCache>
            </c:numRef>
          </c:val>
          <c:extLst>
            <c:ext xmlns:c16="http://schemas.microsoft.com/office/drawing/2014/chart" uri="{C3380CC4-5D6E-409C-BE32-E72D297353CC}">
              <c16:uniqueId val="{00000001-575E-B343-B17C-82010B4F98BB}"/>
            </c:ext>
          </c:extLst>
        </c:ser>
        <c:ser>
          <c:idx val="2"/>
          <c:order val="2"/>
          <c:tx>
            <c:strRef>
              <c:f>[1]figures!$D$1</c:f>
              <c:strCache>
                <c:ptCount val="1"/>
                <c:pt idx="0">
                  <c:v>Hereditary</c:v>
                </c:pt>
              </c:strCache>
            </c:strRef>
          </c:tx>
          <c:invertIfNegative val="0"/>
          <c:dLbls>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[1]figures!$A$2:$A$7</c:f>
              <c:numCache>
                <c:formatCode>General</c:formatCode>
                <c:ptCount val="6"/>
                <c:pt idx="0">
                  <c:v>2012</c:v>
                </c:pt>
                <c:pt idx="1">
                  <c:v>2013</c:v>
                </c:pt>
                <c:pt idx="2">
                  <c:v>2014</c:v>
                </c:pt>
                <c:pt idx="3">
                  <c:v>2015</c:v>
                </c:pt>
                <c:pt idx="4">
                  <c:v>2016</c:v>
                </c:pt>
                <c:pt idx="5">
                  <c:v>2017</c:v>
                </c:pt>
              </c:numCache>
            </c:numRef>
          </c:cat>
          <c:val>
            <c:numRef>
              <c:f>[1]figures!$D$2:$D$7</c:f>
              <c:numCache>
                <c:formatCode>General</c:formatCode>
                <c:ptCount val="6"/>
                <c:pt idx="0">
                  <c:v>22</c:v>
                </c:pt>
                <c:pt idx="1">
                  <c:v>26</c:v>
                </c:pt>
                <c:pt idx="2">
                  <c:v>20</c:v>
                </c:pt>
                <c:pt idx="3">
                  <c:v>26</c:v>
                </c:pt>
                <c:pt idx="4">
                  <c:v>28</c:v>
                </c:pt>
                <c:pt idx="5">
                  <c:v>17</c:v>
                </c:pt>
              </c:numCache>
            </c:numRef>
          </c:val>
          <c:extLst>
            <c:ext xmlns:c16="http://schemas.microsoft.com/office/drawing/2014/chart" uri="{C3380CC4-5D6E-409C-BE32-E72D297353CC}">
              <c16:uniqueId val="{00000002-575E-B343-B17C-82010B4F98BB}"/>
            </c:ext>
          </c:extLst>
        </c:ser>
        <c:ser>
          <c:idx val="3"/>
          <c:order val="3"/>
          <c:tx>
            <c:strRef>
              <c:f>[1]figures!$E$1</c:f>
              <c:strCache>
                <c:ptCount val="1"/>
                <c:pt idx="0">
                  <c:v>Secondary</c:v>
                </c:pt>
              </c:strCache>
            </c:strRef>
          </c:tx>
          <c:invertIfNegative val="0"/>
          <c:dLbls>
            <c:delete val="1"/>
          </c:dLbls>
          <c:cat>
            <c:numRef>
              <c:f>[1]figures!$A$2:$A$7</c:f>
              <c:numCache>
                <c:formatCode>General</c:formatCode>
                <c:ptCount val="6"/>
                <c:pt idx="0">
                  <c:v>2012</c:v>
                </c:pt>
                <c:pt idx="1">
                  <c:v>2013</c:v>
                </c:pt>
                <c:pt idx="2">
                  <c:v>2014</c:v>
                </c:pt>
                <c:pt idx="3">
                  <c:v>2015</c:v>
                </c:pt>
                <c:pt idx="4">
                  <c:v>2016</c:v>
                </c:pt>
                <c:pt idx="5">
                  <c:v>2017</c:v>
                </c:pt>
              </c:numCache>
            </c:numRef>
          </c:cat>
          <c:val>
            <c:numRef>
              <c:f>[1]figures!$E$2:$E$7</c:f>
              <c:numCache>
                <c:formatCode>General</c:formatCode>
                <c:ptCount val="6"/>
                <c:pt idx="0">
                  <c:v>5</c:v>
                </c:pt>
                <c:pt idx="1">
                  <c:v>7</c:v>
                </c:pt>
                <c:pt idx="2">
                  <c:v>4</c:v>
                </c:pt>
                <c:pt idx="3">
                  <c:v>3</c:v>
                </c:pt>
                <c:pt idx="4">
                  <c:v>4</c:v>
                </c:pt>
                <c:pt idx="5">
                  <c:v>4</c:v>
                </c:pt>
              </c:numCache>
            </c:numRef>
          </c:val>
          <c:extLst>
            <c:ext xmlns:c16="http://schemas.microsoft.com/office/drawing/2014/chart" uri="{C3380CC4-5D6E-409C-BE32-E72D297353CC}">
              <c16:uniqueId val="{00000003-575E-B343-B17C-82010B4F98BB}"/>
            </c:ext>
          </c:extLst>
        </c:ser>
        <c:ser>
          <c:idx val="4"/>
          <c:order val="4"/>
          <c:tx>
            <c:strRef>
              <c:f>[1]figures!$F$1</c:f>
              <c:strCache>
                <c:ptCount val="1"/>
                <c:pt idx="0">
                  <c:v>Localized</c:v>
                </c:pt>
              </c:strCache>
            </c:strRef>
          </c:tx>
          <c:invertIfNegative val="0"/>
          <c:dLbls>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[1]figures!$A$2:$A$7</c:f>
              <c:numCache>
                <c:formatCode>General</c:formatCode>
                <c:ptCount val="6"/>
                <c:pt idx="0">
                  <c:v>2012</c:v>
                </c:pt>
                <c:pt idx="1">
                  <c:v>2013</c:v>
                </c:pt>
                <c:pt idx="2">
                  <c:v>2014</c:v>
                </c:pt>
                <c:pt idx="3">
                  <c:v>2015</c:v>
                </c:pt>
                <c:pt idx="4">
                  <c:v>2016</c:v>
                </c:pt>
                <c:pt idx="5">
                  <c:v>2017</c:v>
                </c:pt>
              </c:numCache>
            </c:numRef>
          </c:cat>
          <c:val>
            <c:numRef>
              <c:f>[1]figures!$F$2:$F$7</c:f>
              <c:numCache>
                <c:formatCode>General</c:formatCode>
                <c:ptCount val="6"/>
                <c:pt idx="0">
                  <c:v>22</c:v>
                </c:pt>
                <c:pt idx="1">
                  <c:v>23</c:v>
                </c:pt>
                <c:pt idx="2">
                  <c:v>31</c:v>
                </c:pt>
                <c:pt idx="3">
                  <c:v>24</c:v>
                </c:pt>
                <c:pt idx="4">
                  <c:v>27</c:v>
                </c:pt>
                <c:pt idx="5">
                  <c:v>31</c:v>
                </c:pt>
              </c:numCache>
            </c:numRef>
          </c:val>
          <c:extLst>
            <c:ext xmlns:c16="http://schemas.microsoft.com/office/drawing/2014/chart" uri="{C3380CC4-5D6E-409C-BE32-E72D297353CC}">
              <c16:uniqueId val="{00000004-575E-B343-B17C-82010B4F98BB}"/>
            </c:ext>
          </c:extLst>
        </c:ser>
        <c:ser>
          <c:idx val="5"/>
          <c:order val="5"/>
          <c:tx>
            <c:strRef>
              <c:f>[1]figures!$G$1</c:f>
              <c:strCache>
                <c:ptCount val="1"/>
                <c:pt idx="0">
                  <c:v>Amyloidoma</c:v>
                </c:pt>
              </c:strCache>
            </c:strRef>
          </c:tx>
          <c:invertIfNegative val="0"/>
          <c:dLbls>
            <c:delete val="1"/>
          </c:dLbls>
          <c:cat>
            <c:numRef>
              <c:f>[1]figures!$A$2:$A$7</c:f>
              <c:numCache>
                <c:formatCode>General</c:formatCode>
                <c:ptCount val="6"/>
                <c:pt idx="0">
                  <c:v>2012</c:v>
                </c:pt>
                <c:pt idx="1">
                  <c:v>2013</c:v>
                </c:pt>
                <c:pt idx="2">
                  <c:v>2014</c:v>
                </c:pt>
                <c:pt idx="3">
                  <c:v>2015</c:v>
                </c:pt>
                <c:pt idx="4">
                  <c:v>2016</c:v>
                </c:pt>
                <c:pt idx="5">
                  <c:v>2017</c:v>
                </c:pt>
              </c:numCache>
            </c:numRef>
          </c:cat>
          <c:val>
            <c:numRef>
              <c:f>[1]figures!$G$2:$G$7</c:f>
              <c:numCache>
                <c:formatCode>General</c:formatCode>
                <c:ptCount val="6"/>
                <c:pt idx="0">
                  <c:v>1</c:v>
                </c:pt>
                <c:pt idx="1">
                  <c:v>2</c:v>
                </c:pt>
                <c:pt idx="2">
                  <c:v>1</c:v>
                </c:pt>
                <c:pt idx="3">
                  <c:v>4</c:v>
                </c:pt>
                <c:pt idx="4">
                  <c:v>3</c:v>
                </c:pt>
                <c:pt idx="5">
                  <c:v>2</c:v>
                </c:pt>
              </c:numCache>
            </c:numRef>
          </c:val>
          <c:extLst>
            <c:ext xmlns:c16="http://schemas.microsoft.com/office/drawing/2014/chart" uri="{C3380CC4-5D6E-409C-BE32-E72D297353CC}">
              <c16:uniqueId val="{00000005-575E-B343-B17C-82010B4F98BB}"/>
            </c:ext>
          </c:extLst>
        </c:ser>
        <c:dLbls>
          <c:showLegendKey val="0"/>
          <c:showVal val="1"/>
          <c:showCatName val="0"/>
          <c:showSerName val="0"/>
          <c:showPercent val="0"/>
          <c:showBubbleSize val="0"/>
        </c:dLbls>
        <c:gapWidth val="150"/>
        <c:overlap val="100"/>
        <c:axId val="430531328"/>
        <c:axId val="430532864"/>
      </c:barChart>
      <c:catAx>
        <c:axId val="430531328"/>
        <c:scaling>
          <c:orientation val="minMax"/>
        </c:scaling>
        <c:delete val="0"/>
        <c:axPos val="b"/>
        <c:numFmt formatCode="General" sourceLinked="1"/>
        <c:majorTickMark val="out"/>
        <c:minorTickMark val="none"/>
        <c:tickLblPos val="nextTo"/>
        <c:spPr>
          <a:ln w="28575">
            <a:solidFill>
              <a:schemeClr val="bg1"/>
            </a:solidFill>
          </a:ln>
        </c:spPr>
        <c:txPr>
          <a:bodyPr/>
          <a:lstStyle/>
          <a:p>
            <a:pPr>
              <a:defRPr sz="1400" b="0">
                <a:solidFill>
                  <a:schemeClr val="bg1"/>
                </a:solidFill>
                <a:latin typeface="Calibri" panose="020F0502020204030204" pitchFamily="34" charset="0"/>
                <a:cs typeface="Calibri" panose="020F0502020204030204" pitchFamily="34" charset="0"/>
              </a:defRPr>
            </a:pPr>
            <a:endParaRPr lang="en-US"/>
          </a:p>
        </c:txPr>
        <c:crossAx val="430532864"/>
        <c:crosses val="autoZero"/>
        <c:auto val="1"/>
        <c:lblAlgn val="ctr"/>
        <c:lblOffset val="100"/>
        <c:noMultiLvlLbl val="0"/>
      </c:catAx>
      <c:valAx>
        <c:axId val="430532864"/>
        <c:scaling>
          <c:orientation val="minMax"/>
        </c:scaling>
        <c:delete val="0"/>
        <c:axPos val="l"/>
        <c:numFmt formatCode="General" sourceLinked="1"/>
        <c:majorTickMark val="out"/>
        <c:minorTickMark val="none"/>
        <c:tickLblPos val="nextTo"/>
        <c:spPr>
          <a:ln w="28575">
            <a:solidFill>
              <a:schemeClr val="bg1"/>
            </a:solidFill>
          </a:ln>
        </c:spPr>
        <c:txPr>
          <a:bodyPr/>
          <a:lstStyle/>
          <a:p>
            <a:pPr>
              <a:defRPr sz="1400">
                <a:solidFill>
                  <a:schemeClr val="bg1"/>
                </a:solidFill>
                <a:latin typeface="Calibri" panose="020F0502020204030204" pitchFamily="34" charset="0"/>
                <a:cs typeface="Calibri" panose="020F0502020204030204" pitchFamily="34" charset="0"/>
              </a:defRPr>
            </a:pPr>
            <a:endParaRPr lang="en-US"/>
          </a:p>
        </c:txPr>
        <c:crossAx val="430531328"/>
        <c:crosses val="autoZero"/>
        <c:crossBetween val="between"/>
      </c:valAx>
      <c:spPr>
        <a:ln>
          <a:noFill/>
        </a:ln>
      </c:spPr>
    </c:plotArea>
    <c:legend>
      <c:legendPos val="r"/>
      <c:overlay val="0"/>
      <c:txPr>
        <a:bodyPr/>
        <a:lstStyle/>
        <a:p>
          <a:pPr>
            <a:defRPr sz="1400">
              <a:solidFill>
                <a:schemeClr val="bg1"/>
              </a:solidFill>
              <a:latin typeface="Calibri" panose="020F0502020204030204" pitchFamily="34" charset="0"/>
              <a:cs typeface="Calibri" panose="020F0502020204030204"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77886497064575E-3"/>
          <c:y val="9.3023255813953487E-2"/>
          <c:w val="0.9941291585127201"/>
          <c:h val="0.81627906976744191"/>
        </c:manualLayout>
      </c:layout>
      <c:pieChart>
        <c:varyColors val="1"/>
        <c:ser>
          <c:idx val="0"/>
          <c:order val="0"/>
          <c:tx>
            <c:strRef>
              <c:f>Sheet1!$B$1</c:f>
              <c:strCache>
                <c:ptCount val="1"/>
                <c:pt idx="0">
                  <c:v>data</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59B8-41CE-B9CA-1400408D8531}"/>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59B8-41CE-B9CA-1400408D8531}"/>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59B8-41CE-B9CA-1400408D8531}"/>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59B8-41CE-B9CA-1400408D8531}"/>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9-59B8-41CE-B9CA-1400408D8531}"/>
              </c:ext>
            </c:extLst>
          </c:dPt>
          <c:dPt>
            <c:idx val="5"/>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B-59B8-41CE-B9CA-1400408D8531}"/>
              </c:ext>
            </c:extLst>
          </c:dPt>
          <c:dPt>
            <c:idx val="6"/>
            <c:bubble3D val="0"/>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D-59B8-41CE-B9CA-1400408D8531}"/>
              </c:ext>
            </c:extLst>
          </c:dPt>
          <c:dPt>
            <c:idx val="7"/>
            <c:bubble3D val="0"/>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F-59B8-41CE-B9CA-1400408D8531}"/>
              </c:ext>
            </c:extLst>
          </c:dPt>
          <c:cat>
            <c:strRef>
              <c:f>Sheet1!$A$2:$A$9</c:f>
              <c:strCache>
                <c:ptCount val="8"/>
                <c:pt idx="0">
                  <c:v>MGUS</c:v>
                </c:pt>
                <c:pt idx="1">
                  <c:v>Multiple myeloma</c:v>
                </c:pt>
                <c:pt idx="2">
                  <c:v>Amyloidosis</c:v>
                </c:pt>
                <c:pt idx="3">
                  <c:v>Lympho</c:v>
                </c:pt>
                <c:pt idx="4">
                  <c:v>SMM</c:v>
                </c:pt>
                <c:pt idx="5">
                  <c:v>Solitary</c:v>
                </c:pt>
                <c:pt idx="6">
                  <c:v>Macro</c:v>
                </c:pt>
                <c:pt idx="7">
                  <c:v>Other</c:v>
                </c:pt>
              </c:strCache>
            </c:strRef>
          </c:cat>
          <c:val>
            <c:numRef>
              <c:f>Sheet1!$B$2:$B$9</c:f>
              <c:numCache>
                <c:formatCode>General</c:formatCode>
                <c:ptCount val="8"/>
                <c:pt idx="0">
                  <c:v>57</c:v>
                </c:pt>
                <c:pt idx="1">
                  <c:v>18</c:v>
                </c:pt>
                <c:pt idx="2">
                  <c:v>9.5</c:v>
                </c:pt>
                <c:pt idx="3">
                  <c:v>2.5</c:v>
                </c:pt>
                <c:pt idx="4">
                  <c:v>4</c:v>
                </c:pt>
                <c:pt idx="5">
                  <c:v>1.5</c:v>
                </c:pt>
                <c:pt idx="6">
                  <c:v>3</c:v>
                </c:pt>
                <c:pt idx="7">
                  <c:v>4.5</c:v>
                </c:pt>
              </c:numCache>
            </c:numRef>
          </c:val>
          <c:extLst>
            <c:ext xmlns:c16="http://schemas.microsoft.com/office/drawing/2014/chart" uri="{C3380CC4-5D6E-409C-BE32-E72D297353CC}">
              <c16:uniqueId val="{00000010-59B8-41CE-B9CA-1400408D8531}"/>
            </c:ext>
          </c:extLst>
        </c:ser>
        <c:dLbls>
          <c:showLegendKey val="0"/>
          <c:showVal val="0"/>
          <c:showCatName val="0"/>
          <c:showSerName val="0"/>
          <c:showPercent val="0"/>
          <c:showBubbleSize val="0"/>
          <c:showLeaderLines val="1"/>
        </c:dLbls>
        <c:firstSliceAng val="69"/>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Sheet1!$B$2</c:f>
              <c:strCache>
                <c:ptCount val="1"/>
                <c:pt idx="0">
                  <c:v>%</c:v>
                </c:pt>
              </c:strCache>
            </c:strRef>
          </c:tx>
          <c:spPr>
            <a:solidFill>
              <a:srgbClr val="015873"/>
            </a:solidFill>
            <a:ln>
              <a:noFill/>
            </a:ln>
            <a:effectLst/>
          </c:spPr>
          <c:invertIfNegative val="0"/>
          <c:cat>
            <c:strRef>
              <c:f>Sheet1!$C$1:$G$1</c:f>
              <c:strCache>
                <c:ptCount val="5"/>
                <c:pt idx="0">
                  <c:v>Fatigue</c:v>
                </c:pt>
                <c:pt idx="1">
                  <c:v>Weight Loss</c:v>
                </c:pt>
                <c:pt idx="2">
                  <c:v>Edema</c:v>
                </c:pt>
                <c:pt idx="3">
                  <c:v>Paresthesia</c:v>
                </c:pt>
                <c:pt idx="4">
                  <c:v>Purpura</c:v>
                </c:pt>
              </c:strCache>
            </c:strRef>
          </c:cat>
          <c:val>
            <c:numRef>
              <c:f>Sheet1!$C$2:$G$2</c:f>
              <c:numCache>
                <c:formatCode>General</c:formatCode>
                <c:ptCount val="5"/>
                <c:pt idx="0">
                  <c:v>62</c:v>
                </c:pt>
                <c:pt idx="1">
                  <c:v>52</c:v>
                </c:pt>
                <c:pt idx="2">
                  <c:v>44.8</c:v>
                </c:pt>
                <c:pt idx="3">
                  <c:v>35</c:v>
                </c:pt>
                <c:pt idx="4">
                  <c:v>15</c:v>
                </c:pt>
              </c:numCache>
            </c:numRef>
          </c:val>
          <c:extLst>
            <c:ext xmlns:c16="http://schemas.microsoft.com/office/drawing/2014/chart" uri="{C3380CC4-5D6E-409C-BE32-E72D297353CC}">
              <c16:uniqueId val="{00000000-2CCE-4362-9818-7909CB5B74D5}"/>
            </c:ext>
          </c:extLst>
        </c:ser>
        <c:dLbls>
          <c:showLegendKey val="0"/>
          <c:showVal val="0"/>
          <c:showCatName val="0"/>
          <c:showSerName val="0"/>
          <c:showPercent val="0"/>
          <c:showBubbleSize val="0"/>
        </c:dLbls>
        <c:gapWidth val="219"/>
        <c:overlap val="-27"/>
        <c:axId val="488344192"/>
        <c:axId val="488343360"/>
      </c:barChart>
      <c:catAx>
        <c:axId val="488344192"/>
        <c:scaling>
          <c:orientation val="minMax"/>
        </c:scaling>
        <c:delete val="0"/>
        <c:axPos val="b"/>
        <c:numFmt formatCode="General" sourceLinked="1"/>
        <c:majorTickMark val="none"/>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488343360"/>
        <c:crosses val="autoZero"/>
        <c:auto val="1"/>
        <c:lblAlgn val="ctr"/>
        <c:lblOffset val="100"/>
        <c:noMultiLvlLbl val="0"/>
      </c:catAx>
      <c:valAx>
        <c:axId val="488343360"/>
        <c:scaling>
          <c:orientation val="minMax"/>
        </c:scaling>
        <c:delete val="0"/>
        <c:axPos val="l"/>
        <c:numFmt formatCode="General" sourceLinked="1"/>
        <c:majorTickMark val="none"/>
        <c:minorTickMark val="none"/>
        <c:tickLblPos val="nextTo"/>
        <c:spPr>
          <a:noFill/>
          <a:ln w="28575">
            <a:solidFill>
              <a:srgbClr val="000000"/>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48834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34-4359-8C45-41C607115BE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34-4359-8C45-41C607115BE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C34-4359-8C45-41C607115BE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34-4359-8C45-41C607115BE3}"/>
              </c:ext>
            </c:extLst>
          </c:dPt>
          <c:dLbls>
            <c:dLbl>
              <c:idx val="0"/>
              <c:tx>
                <c:rich>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fld id="{78B722BF-D470-4A48-8FCC-933D61439794}" type="CATEGORYNAME">
                      <a:rPr lang="en-US">
                        <a:solidFill>
                          <a:schemeClr val="tx1"/>
                        </a:solidFill>
                      </a:rPr>
                      <a:pPr>
                        <a:defRPr sz="1600" b="1">
                          <a:latin typeface="Calibri" panose="020F0502020204030204" pitchFamily="34" charset="0"/>
                          <a:cs typeface="Calibri" panose="020F0502020204030204" pitchFamily="34" charset="0"/>
                        </a:defRPr>
                      </a:pPr>
                      <a:t>[CATEGORY NAME]</a:t>
                    </a:fld>
                    <a:r>
                      <a:rPr lang="en-US" baseline="0" dirty="0">
                        <a:solidFill>
                          <a:schemeClr val="tx1"/>
                        </a:solidFill>
                      </a:rPr>
                      <a:t>
</a:t>
                    </a:r>
                    <a:fld id="{5B4733C1-13E0-411D-A6D4-B491F22E583D}" type="PERCENTAGE">
                      <a:rPr lang="en-US" baseline="0">
                        <a:solidFill>
                          <a:schemeClr val="tx1"/>
                        </a:solidFill>
                      </a:rPr>
                      <a:pPr>
                        <a:defRPr sz="1600" b="1">
                          <a:latin typeface="Calibri" panose="020F0502020204030204" pitchFamily="34" charset="0"/>
                          <a:cs typeface="Calibri" panose="020F0502020204030204" pitchFamily="34" charset="0"/>
                        </a:defRPr>
                      </a:pPr>
                      <a:t>[PERCENTAGE]</a:t>
                    </a:fld>
                    <a:endParaRPr lang="en-US" baseline="0" dirty="0">
                      <a:solidFill>
                        <a:schemeClr val="tx1"/>
                      </a:solidFill>
                    </a:endParaRPr>
                  </a:p>
                </c:rich>
              </c:tx>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C34-4359-8C45-41C607115BE3}"/>
                </c:ext>
              </c:extLst>
            </c:dLbl>
            <c:dLbl>
              <c:idx val="1"/>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6="http://schemas.microsoft.com/office/drawing/2014/chart" uri="{C3380CC4-5D6E-409C-BE32-E72D297353CC}">
                  <c16:uniqueId val="{00000003-5C34-4359-8C45-41C607115BE3}"/>
                </c:ext>
              </c:extLst>
            </c:dLbl>
            <c:dLbl>
              <c:idx val="2"/>
              <c:tx>
                <c:rich>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fld id="{5901C412-244E-4531-96CC-ACF6E75B2E6F}" type="CATEGORYNAME">
                      <a:rPr lang="en-US">
                        <a:solidFill>
                          <a:schemeClr val="tx1"/>
                        </a:solidFill>
                      </a:rPr>
                      <a:pPr>
                        <a:defRPr sz="1600" b="1">
                          <a:latin typeface="Calibri" panose="020F0502020204030204" pitchFamily="34" charset="0"/>
                          <a:cs typeface="Calibri" panose="020F0502020204030204" pitchFamily="34" charset="0"/>
                        </a:defRPr>
                      </a:pPr>
                      <a:t>[CATEGORY NAME]</a:t>
                    </a:fld>
                    <a:r>
                      <a:rPr lang="en-US" baseline="0" dirty="0">
                        <a:solidFill>
                          <a:schemeClr val="tx1"/>
                        </a:solidFill>
                      </a:rPr>
                      <a:t>
</a:t>
                    </a:r>
                    <a:fld id="{92345321-F669-4850-A43E-5CA85A3580EB}" type="PERCENTAGE">
                      <a:rPr lang="en-US" baseline="0">
                        <a:solidFill>
                          <a:schemeClr val="tx1"/>
                        </a:solidFill>
                      </a:rPr>
                      <a:pPr>
                        <a:defRPr sz="1600" b="1">
                          <a:latin typeface="Calibri" panose="020F0502020204030204" pitchFamily="34" charset="0"/>
                          <a:cs typeface="Calibri" panose="020F0502020204030204" pitchFamily="34" charset="0"/>
                        </a:defRPr>
                      </a:pPr>
                      <a:t>[PERCENTAGE]</a:t>
                    </a:fld>
                    <a:endParaRPr lang="en-US" baseline="0" dirty="0">
                      <a:solidFill>
                        <a:schemeClr val="tx1"/>
                      </a:solidFill>
                    </a:endParaRPr>
                  </a:p>
                </c:rich>
              </c:tx>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C34-4359-8C45-41C607115BE3}"/>
                </c:ext>
              </c:extLst>
            </c:dLbl>
            <c:dLbl>
              <c:idx val="3"/>
              <c:tx>
                <c:rich>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fld id="{C658F239-042F-45C7-B2FD-F75F47F5C531}" type="CATEGORYNAME">
                      <a:rPr lang="en-US">
                        <a:solidFill>
                          <a:schemeClr val="tx1"/>
                        </a:solidFill>
                      </a:rPr>
                      <a:pPr>
                        <a:defRPr sz="1600" b="1">
                          <a:latin typeface="Calibri" panose="020F0502020204030204" pitchFamily="34" charset="0"/>
                          <a:cs typeface="Calibri" panose="020F0502020204030204" pitchFamily="34" charset="0"/>
                        </a:defRPr>
                      </a:pPr>
                      <a:t>[CATEGORY NAME]</a:t>
                    </a:fld>
                    <a:r>
                      <a:rPr lang="en-US" baseline="0" dirty="0">
                        <a:solidFill>
                          <a:schemeClr val="tx1"/>
                        </a:solidFill>
                      </a:rPr>
                      <a:t>
</a:t>
                    </a:r>
                    <a:fld id="{6E92B3ED-B7E7-4705-912D-24B65852E450}" type="PERCENTAGE">
                      <a:rPr lang="en-US" baseline="0">
                        <a:solidFill>
                          <a:schemeClr val="tx1"/>
                        </a:solidFill>
                      </a:rPr>
                      <a:pPr>
                        <a:defRPr sz="1600" b="1">
                          <a:latin typeface="Calibri" panose="020F0502020204030204" pitchFamily="34" charset="0"/>
                          <a:cs typeface="Calibri" panose="020F0502020204030204" pitchFamily="34" charset="0"/>
                        </a:defRPr>
                      </a:pPr>
                      <a:t>[PERCENTAGE]</a:t>
                    </a:fld>
                    <a:endParaRPr lang="en-US" baseline="0" dirty="0">
                      <a:solidFill>
                        <a:schemeClr val="tx1"/>
                      </a:solidFill>
                    </a:endParaRPr>
                  </a:p>
                </c:rich>
              </c:tx>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C34-4359-8C45-41C607115BE3}"/>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Sheet1!$C$9:$F$9</c:f>
              <c:strCache>
                <c:ptCount val="4"/>
                <c:pt idx="0">
                  <c:v>Fat- Marrow-</c:v>
                </c:pt>
                <c:pt idx="1">
                  <c:v>Fat- Marrow+</c:v>
                </c:pt>
                <c:pt idx="2">
                  <c:v>Fat+ Marrow-</c:v>
                </c:pt>
                <c:pt idx="3">
                  <c:v>Fat+ Marrow+</c:v>
                </c:pt>
              </c:strCache>
            </c:strRef>
          </c:cat>
          <c:val>
            <c:numRef>
              <c:f>Sheet1!$C$10:$F$10</c:f>
              <c:numCache>
                <c:formatCode>0%</c:formatCode>
                <c:ptCount val="4"/>
                <c:pt idx="0">
                  <c:v>0.13</c:v>
                </c:pt>
                <c:pt idx="1">
                  <c:v>0.1</c:v>
                </c:pt>
                <c:pt idx="2">
                  <c:v>0.22</c:v>
                </c:pt>
                <c:pt idx="3">
                  <c:v>0.55000000000000004</c:v>
                </c:pt>
              </c:numCache>
            </c:numRef>
          </c:val>
          <c:extLst>
            <c:ext xmlns:c16="http://schemas.microsoft.com/office/drawing/2014/chart" uri="{C3380CC4-5D6E-409C-BE32-E72D297353CC}">
              <c16:uniqueId val="{00000008-5C34-4359-8C45-41C607115BE3}"/>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800" dirty="0">
                <a:latin typeface="Calibri" panose="020F0502020204030204" pitchFamily="34" charset="0"/>
                <a:cs typeface="Calibri" panose="020F0502020204030204" pitchFamily="34" charset="0"/>
              </a:rPr>
              <a:t>Involved</a:t>
            </a:r>
            <a:r>
              <a:rPr lang="en-US" sz="1800" baseline="0" dirty="0">
                <a:latin typeface="Calibri" panose="020F0502020204030204" pitchFamily="34" charset="0"/>
                <a:cs typeface="Calibri" panose="020F0502020204030204" pitchFamily="34" charset="0"/>
              </a:rPr>
              <a:t> Organs </a:t>
            </a:r>
            <a:endParaRPr lang="en-US" sz="1800" dirty="0">
              <a:latin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1A99-4498-A49E-AEEB5460324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1A99-4498-A49E-AEEB54603244}"/>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1A99-4498-A49E-AEEB54603244}"/>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1A99-4498-A49E-AEEB54603244}"/>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1A99-4498-A49E-AEEB54603244}"/>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1A99-4498-A49E-AEEB54603244}"/>
              </c:ext>
            </c:extLst>
          </c:dPt>
          <c:dLbls>
            <c:dLbl>
              <c:idx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1"/>
              <c:showBubbleSize val="0"/>
              <c:extLst>
                <c:ext xmlns:c16="http://schemas.microsoft.com/office/drawing/2014/chart" uri="{C3380CC4-5D6E-409C-BE32-E72D297353CC}">
                  <c16:uniqueId val="{00000001-1A99-4498-A49E-AEEB54603244}"/>
                </c:ext>
              </c:extLst>
            </c:dLbl>
            <c:dLbl>
              <c:idx val="1"/>
              <c:tx>
                <c:rich>
                  <a:bodyPr/>
                  <a:lstStyle/>
                  <a:p>
                    <a:fld id="{FC7B516B-0093-469C-8F78-5E235FDE472C}" type="PERCENTAGE">
                      <a:rPr lang="en-US">
                        <a:solidFill>
                          <a:schemeClr val="tx1"/>
                        </a:solidFill>
                      </a:rPr>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A99-4498-A49E-AEEB54603244}"/>
                </c:ext>
              </c:extLst>
            </c:dLbl>
            <c:dLbl>
              <c:idx val="2"/>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1"/>
              <c:showBubbleSize val="0"/>
              <c:extLst>
                <c:ext xmlns:c16="http://schemas.microsoft.com/office/drawing/2014/chart" uri="{C3380CC4-5D6E-409C-BE32-E72D297353CC}">
                  <c16:uniqueId val="{00000005-1A99-4498-A49E-AEEB54603244}"/>
                </c:ext>
              </c:extLst>
            </c:dLbl>
            <c:dLbl>
              <c:idx val="5"/>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1"/>
              <c:showBubbleSize val="0"/>
              <c:extLst>
                <c:ext xmlns:c16="http://schemas.microsoft.com/office/drawing/2014/chart" uri="{C3380CC4-5D6E-409C-BE32-E72D297353CC}">
                  <c16:uniqueId val="{0000000B-1A99-4498-A49E-AEEB54603244}"/>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Sheet1!$C$5:$H$5</c:f>
              <c:strCache>
                <c:ptCount val="6"/>
                <c:pt idx="0">
                  <c:v>Neuropathy</c:v>
                </c:pt>
                <c:pt idx="1">
                  <c:v>GI</c:v>
                </c:pt>
                <c:pt idx="2">
                  <c:v>Heart </c:v>
                </c:pt>
                <c:pt idx="3">
                  <c:v>Liver</c:v>
                </c:pt>
                <c:pt idx="4">
                  <c:v>Kidney</c:v>
                </c:pt>
                <c:pt idx="5">
                  <c:v>Other</c:v>
                </c:pt>
              </c:strCache>
            </c:strRef>
          </c:cat>
          <c:val>
            <c:numRef>
              <c:f>Sheet1!$C$6:$H$6</c:f>
              <c:numCache>
                <c:formatCode>0%</c:formatCode>
                <c:ptCount val="6"/>
                <c:pt idx="0">
                  <c:v>0.15</c:v>
                </c:pt>
                <c:pt idx="1">
                  <c:v>7.0000000000000007E-2</c:v>
                </c:pt>
                <c:pt idx="2">
                  <c:v>0.37</c:v>
                </c:pt>
                <c:pt idx="3">
                  <c:v>0.05</c:v>
                </c:pt>
                <c:pt idx="4">
                  <c:v>0.28000000000000003</c:v>
                </c:pt>
                <c:pt idx="5">
                  <c:v>0.08</c:v>
                </c:pt>
              </c:numCache>
            </c:numRef>
          </c:val>
          <c:extLst>
            <c:ext xmlns:c16="http://schemas.microsoft.com/office/drawing/2014/chart" uri="{C3380CC4-5D6E-409C-BE32-E72D297353CC}">
              <c16:uniqueId val="{0000000C-1A99-4498-A49E-AEEB54603244}"/>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800" dirty="0">
                <a:latin typeface="Calibri" panose="020F0502020204030204" pitchFamily="34" charset="0"/>
                <a:cs typeface="Calibri" panose="020F0502020204030204" pitchFamily="34" charset="0"/>
              </a:rPr>
              <a:t>Degree of Involvement</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6850-400C-94DD-C29126DCB2E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6850-400C-94DD-C29126DCB2E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6850-400C-94DD-C29126DCB2E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6850-400C-94DD-C29126DCB2E8}"/>
              </c:ext>
            </c:extLst>
          </c:dPt>
          <c:dLbls>
            <c:dLbl>
              <c:idx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6="http://schemas.microsoft.com/office/drawing/2014/chart" uri="{C3380CC4-5D6E-409C-BE32-E72D297353CC}">
                  <c16:uniqueId val="{00000001-6850-400C-94DD-C29126DCB2E8}"/>
                </c:ext>
              </c:extLst>
            </c:dLbl>
            <c:dLbl>
              <c:idx val="1"/>
              <c:layout>
                <c:manualLayout>
                  <c:x val="0.14076300841521616"/>
                  <c:y val="-8.9242040504429243E-2"/>
                </c:manualLayout>
              </c:layout>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850-400C-94DD-C29126DCB2E8}"/>
                </c:ext>
              </c:extLst>
            </c:dLbl>
            <c:dLbl>
              <c:idx val="2"/>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6="http://schemas.microsoft.com/office/drawing/2014/chart" uri="{C3380CC4-5D6E-409C-BE32-E72D297353CC}">
                  <c16:uniqueId val="{00000005-6850-400C-94DD-C29126DCB2E8}"/>
                </c:ext>
              </c:extLst>
            </c:dLbl>
            <c:dLbl>
              <c:idx val="3"/>
              <c:layout>
                <c:manualLayout>
                  <c:x val="-0.24675792551776474"/>
                  <c:y val="2.38620194883456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850-400C-94DD-C29126DCB2E8}"/>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28575" cap="flat" cmpd="sng" algn="ctr">
                  <a:solidFill>
                    <a:schemeClr val="bg1"/>
                  </a:solidFill>
                  <a:prstDash val="solid"/>
                </a:ln>
                <a:effectLst/>
              </c:spPr>
            </c:leaderLines>
            <c:extLst>
              <c:ext xmlns:c15="http://schemas.microsoft.com/office/drawing/2012/chart" uri="{CE6537A1-D6FC-4f65-9D91-7224C49458BB}"/>
            </c:extLst>
          </c:dLbls>
          <c:cat>
            <c:strRef>
              <c:f>Sheet1!$K$5:$N$5</c:f>
              <c:strCache>
                <c:ptCount val="4"/>
                <c:pt idx="0">
                  <c:v>One </c:v>
                </c:pt>
                <c:pt idx="1">
                  <c:v>Two </c:v>
                </c:pt>
                <c:pt idx="2">
                  <c:v>Three</c:v>
                </c:pt>
                <c:pt idx="3">
                  <c:v>Four</c:v>
                </c:pt>
              </c:strCache>
            </c:strRef>
          </c:cat>
          <c:val>
            <c:numRef>
              <c:f>Sheet1!$K$6:$N$6</c:f>
              <c:numCache>
                <c:formatCode>0%</c:formatCode>
                <c:ptCount val="4"/>
                <c:pt idx="0">
                  <c:v>0.51</c:v>
                </c:pt>
                <c:pt idx="1">
                  <c:v>0.33</c:v>
                </c:pt>
                <c:pt idx="2">
                  <c:v>0.14000000000000001</c:v>
                </c:pt>
                <c:pt idx="3">
                  <c:v>0.02</c:v>
                </c:pt>
              </c:numCache>
            </c:numRef>
          </c:val>
          <c:extLst>
            <c:ext xmlns:c16="http://schemas.microsoft.com/office/drawing/2014/chart" uri="{C3380CC4-5D6E-409C-BE32-E72D297353CC}">
              <c16:uniqueId val="{00000008-6850-400C-94DD-C29126DCB2E8}"/>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1239EA-1D04-4E47-8894-072AC8B5301D}" type="datetimeFigureOut">
              <a:rPr lang="en-US" smtClean="0"/>
              <a:t>10/19/2021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F53B4-2B9F-D746-9D4C-E93CC23FC287}" type="slidenum">
              <a:rPr lang="en-US" smtClean="0"/>
              <a:t>‹#›</a:t>
            </a:fld>
            <a:endParaRPr lang="en-US" dirty="0"/>
          </a:p>
        </p:txBody>
      </p:sp>
    </p:spTree>
    <p:extLst>
      <p:ext uri="{BB962C8B-B14F-4D97-AF65-F5344CB8AC3E}">
        <p14:creationId xmlns:p14="http://schemas.microsoft.com/office/powerpoint/2010/main" val="1842358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1</a:t>
            </a:fld>
            <a:endParaRPr lang="en-US" dirty="0"/>
          </a:p>
        </p:txBody>
      </p:sp>
    </p:spTree>
    <p:extLst>
      <p:ext uri="{BB962C8B-B14F-4D97-AF65-F5344CB8AC3E}">
        <p14:creationId xmlns:p14="http://schemas.microsoft.com/office/powerpoint/2010/main" val="33048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4</a:t>
            </a:fld>
            <a:endParaRPr lang="en-US" dirty="0"/>
          </a:p>
        </p:txBody>
      </p:sp>
    </p:spTree>
    <p:extLst>
      <p:ext uri="{BB962C8B-B14F-4D97-AF65-F5344CB8AC3E}">
        <p14:creationId xmlns:p14="http://schemas.microsoft.com/office/powerpoint/2010/main" val="1718263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ANS, autonomic nervous system; CNS, central nervous system; Ig, immunoglobulin; PNS, peripheral nervous system.</a:t>
            </a:r>
          </a:p>
        </p:txBody>
      </p:sp>
      <p:sp>
        <p:nvSpPr>
          <p:cNvPr id="4" name="Slide Number Placeholder 3"/>
          <p:cNvSpPr>
            <a:spLocks noGrp="1"/>
          </p:cNvSpPr>
          <p:nvPr>
            <p:ph type="sldNum" sz="quarter" idx="5"/>
          </p:nvPr>
        </p:nvSpPr>
        <p:spPr/>
        <p:txBody>
          <a:bodyPr/>
          <a:lstStyle/>
          <a:p>
            <a:fld id="{B2DF53B4-2B9F-D746-9D4C-E93CC23FC287}" type="slidenum">
              <a:rPr lang="en-US" smtClean="0"/>
              <a:t>5</a:t>
            </a:fld>
            <a:endParaRPr lang="en-US" dirty="0"/>
          </a:p>
        </p:txBody>
      </p:sp>
    </p:spTree>
    <p:extLst>
      <p:ext uri="{BB962C8B-B14F-4D97-AF65-F5344CB8AC3E}">
        <p14:creationId xmlns:p14="http://schemas.microsoft.com/office/powerpoint/2010/main" val="3236373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ATTR, amyloid transthyretin; ATTRv, variant amyloid transthyretin; ATTRwt</a:t>
            </a:r>
            <a:r>
              <a:rPr lang="en-US" dirty="0"/>
              <a:t>, </a:t>
            </a:r>
            <a:r>
              <a:rPr lang="en-US" i="1" dirty="0"/>
              <a:t>wild-type amyloid transthyretin. </a:t>
            </a:r>
          </a:p>
        </p:txBody>
      </p:sp>
      <p:sp>
        <p:nvSpPr>
          <p:cNvPr id="4" name="Slide Number Placeholder 3"/>
          <p:cNvSpPr>
            <a:spLocks noGrp="1"/>
          </p:cNvSpPr>
          <p:nvPr>
            <p:ph type="sldNum" sz="quarter" idx="5"/>
          </p:nvPr>
        </p:nvSpPr>
        <p:spPr/>
        <p:txBody>
          <a:bodyPr/>
          <a:lstStyle/>
          <a:p>
            <a:fld id="{B2DF53B4-2B9F-D746-9D4C-E93CC23FC287}" type="slidenum">
              <a:rPr lang="en-US" smtClean="0"/>
              <a:t>6</a:t>
            </a:fld>
            <a:endParaRPr lang="en-US" dirty="0"/>
          </a:p>
        </p:txBody>
      </p:sp>
    </p:spTree>
    <p:extLst>
      <p:ext uri="{BB962C8B-B14F-4D97-AF65-F5344CB8AC3E}">
        <p14:creationId xmlns:p14="http://schemas.microsoft.com/office/powerpoint/2010/main" val="1672888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 amyloid light chain; ATTR, amyloid transthyretin; ATTRv, variant amyloid transthyretin; ATTRwt</a:t>
            </a:r>
            <a:r>
              <a:rPr lang="en-US" dirty="0"/>
              <a:t>, </a:t>
            </a:r>
            <a:r>
              <a:rPr lang="en-US" i="1" dirty="0"/>
              <a:t>wild-type amyloid transthyretin; GI, gastrointestinal; HFpEF, heart failure with preserved ejection fraction; Ig, immunoglobulin; MGUS, monoclonal gammopathy of undetermined significance.</a:t>
            </a:r>
          </a:p>
        </p:txBody>
      </p:sp>
      <p:sp>
        <p:nvSpPr>
          <p:cNvPr id="4" name="Slide Number Placeholder 3"/>
          <p:cNvSpPr>
            <a:spLocks noGrp="1"/>
          </p:cNvSpPr>
          <p:nvPr>
            <p:ph type="sldNum" sz="quarter" idx="5"/>
          </p:nvPr>
        </p:nvSpPr>
        <p:spPr/>
        <p:txBody>
          <a:bodyPr/>
          <a:lstStyle/>
          <a:p>
            <a:fld id="{B2DF53B4-2B9F-D746-9D4C-E93CC23FC287}" type="slidenum">
              <a:rPr lang="en-US" smtClean="0"/>
              <a:t>7</a:t>
            </a:fld>
            <a:endParaRPr lang="en-US" dirty="0"/>
          </a:p>
        </p:txBody>
      </p:sp>
    </p:spTree>
    <p:extLst>
      <p:ext uri="{BB962C8B-B14F-4D97-AF65-F5344CB8AC3E}">
        <p14:creationId xmlns:p14="http://schemas.microsoft.com/office/powerpoint/2010/main" val="2107169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8</a:t>
            </a:fld>
            <a:endParaRPr lang="en-US" dirty="0"/>
          </a:p>
        </p:txBody>
      </p:sp>
    </p:spTree>
    <p:extLst>
      <p:ext uri="{BB962C8B-B14F-4D97-AF65-F5344CB8AC3E}">
        <p14:creationId xmlns:p14="http://schemas.microsoft.com/office/powerpoint/2010/main" val="1262120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9</a:t>
            </a:fld>
            <a:endParaRPr lang="en-US" dirty="0"/>
          </a:p>
        </p:txBody>
      </p:sp>
    </p:spTree>
    <p:extLst>
      <p:ext uri="{BB962C8B-B14F-4D97-AF65-F5344CB8AC3E}">
        <p14:creationId xmlns:p14="http://schemas.microsoft.com/office/powerpoint/2010/main" val="1598535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Ig, immunoglobulin.</a:t>
            </a:r>
          </a:p>
        </p:txBody>
      </p:sp>
      <p:sp>
        <p:nvSpPr>
          <p:cNvPr id="4" name="Slide Number Placeholder 3"/>
          <p:cNvSpPr>
            <a:spLocks noGrp="1"/>
          </p:cNvSpPr>
          <p:nvPr>
            <p:ph type="sldNum" sz="quarter" idx="5"/>
          </p:nvPr>
        </p:nvSpPr>
        <p:spPr/>
        <p:txBody>
          <a:bodyPr/>
          <a:lstStyle/>
          <a:p>
            <a:fld id="{B2DF53B4-2B9F-D746-9D4C-E93CC23FC287}" type="slidenum">
              <a:rPr lang="en-US" smtClean="0"/>
              <a:t>10</a:t>
            </a:fld>
            <a:endParaRPr lang="en-US" dirty="0"/>
          </a:p>
        </p:txBody>
      </p:sp>
    </p:spTree>
    <p:extLst>
      <p:ext uri="{BB962C8B-B14F-4D97-AF65-F5344CB8AC3E}">
        <p14:creationId xmlns:p14="http://schemas.microsoft.com/office/powerpoint/2010/main" val="3541725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AH, amyloid heavy chain; AL, amyloid light chain.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Amyloid Light chain measurement Dispenzieri 15 </a:t>
            </a:r>
          </a:p>
          <a:p>
            <a:r>
              <a:rPr lang="en-US" dirty="0"/>
              <a:t>Mayo Dispenzieri 10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910237-F78C-408F-8D67-D41026643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293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 amyloid light chain; ATTR, amyloid transthyretin; ATTRv, variant amyloid transthyretin; ATTRwt</a:t>
            </a:r>
            <a:r>
              <a:rPr lang="en-US" dirty="0"/>
              <a:t>, </a:t>
            </a:r>
            <a:r>
              <a:rPr lang="en-US" i="1" dirty="0"/>
              <a:t>wild-type amyloid transthyretin; DPD, </a:t>
            </a:r>
            <a:r>
              <a:rPr lang="en-US" b="0" i="1" dirty="0">
                <a:solidFill>
                  <a:srgbClr val="4D5156"/>
                </a:solidFill>
                <a:effectLst/>
                <a:latin typeface="Roboto" panose="02000000000000000000" pitchFamily="2" charset="0"/>
              </a:rPr>
              <a:t>3,3-diphosphono-1,2-propanodicarboxylic acid</a:t>
            </a:r>
            <a:r>
              <a:rPr lang="en-US" b="0" i="0" dirty="0">
                <a:solidFill>
                  <a:srgbClr val="4D5156"/>
                </a:solidFill>
                <a:effectLst/>
                <a:latin typeface="Roboto" panose="02000000000000000000" pitchFamily="2" charset="0"/>
              </a:rPr>
              <a:t>; </a:t>
            </a:r>
            <a:r>
              <a:rPr lang="en-US" i="1" dirty="0"/>
              <a:t>ECG, electrocardiogram; eGFR, estimated glomerular filtration rate; Ig, immunoglobulin; IHC, immunohistochemistry; MGUS, monoclonal gammopathy of undetermined significance; NT-proBNP, </a:t>
            </a:r>
            <a:r>
              <a:rPr lang="en-US" b="0" i="1" dirty="0">
                <a:solidFill>
                  <a:srgbClr val="4D5156"/>
                </a:solidFill>
                <a:effectLst/>
                <a:latin typeface="Roboto" panose="02000000000000000000" pitchFamily="2" charset="0"/>
              </a:rPr>
              <a:t>N-terminal prohormone B-type natriuretic peptide; </a:t>
            </a:r>
            <a:r>
              <a:rPr lang="en-US" i="1" dirty="0"/>
              <a:t>PYP, </a:t>
            </a:r>
            <a:r>
              <a:rPr lang="en-US" b="0" i="1" baseline="30000" dirty="0">
                <a:solidFill>
                  <a:srgbClr val="202124"/>
                </a:solidFill>
                <a:effectLst/>
                <a:latin typeface="Roboto" panose="02000000000000000000" pitchFamily="2" charset="0"/>
              </a:rPr>
              <a:t>99m</a:t>
            </a:r>
            <a:r>
              <a:rPr lang="en-US" b="0" i="1" dirty="0">
                <a:solidFill>
                  <a:srgbClr val="202124"/>
                </a:solidFill>
                <a:effectLst/>
                <a:latin typeface="Roboto" panose="02000000000000000000" pitchFamily="2" charset="0"/>
              </a:rPr>
              <a:t>Technetium pyrophosphate.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202124"/>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202124"/>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a:solidFill>
                <a:srgbClr val="202124"/>
              </a:solidFill>
              <a:effectLst/>
              <a:latin typeface="Roboto" panose="02000000000000000000" pitchFamily="2" charset="0"/>
            </a:endParaRPr>
          </a:p>
          <a:p>
            <a:endParaRPr lang="en-US" b="0" i="1" dirty="0">
              <a:solidFill>
                <a:srgbClr val="202124"/>
              </a:solidFill>
              <a:effectLst/>
              <a:latin typeface="Roboto" panose="02000000000000000000" pitchFamily="2" charset="0"/>
            </a:endParaRPr>
          </a:p>
          <a:p>
            <a:endParaRPr lang="en-US" i="1" dirty="0"/>
          </a:p>
        </p:txBody>
      </p:sp>
      <p:sp>
        <p:nvSpPr>
          <p:cNvPr id="4" name="Slide Number Placeholder 3"/>
          <p:cNvSpPr>
            <a:spLocks noGrp="1"/>
          </p:cNvSpPr>
          <p:nvPr>
            <p:ph type="sldNum" sz="quarter" idx="5"/>
          </p:nvPr>
        </p:nvSpPr>
        <p:spPr/>
        <p:txBody>
          <a:bodyPr/>
          <a:lstStyle/>
          <a:p>
            <a:fld id="{B2DF53B4-2B9F-D746-9D4C-E93CC23FC287}" type="slidenum">
              <a:rPr lang="en-US" smtClean="0"/>
              <a:t>12</a:t>
            </a:fld>
            <a:endParaRPr lang="en-US" dirty="0"/>
          </a:p>
        </p:txBody>
      </p:sp>
    </p:spTree>
    <p:extLst>
      <p:ext uri="{BB962C8B-B14F-4D97-AF65-F5344CB8AC3E}">
        <p14:creationId xmlns:p14="http://schemas.microsoft.com/office/powerpoint/2010/main" val="484441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a:t>
            </a:r>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13</a:t>
            </a:fld>
            <a:endParaRPr lang="en-US" dirty="0"/>
          </a:p>
        </p:txBody>
      </p:sp>
    </p:spTree>
    <p:extLst>
      <p:ext uri="{BB962C8B-B14F-4D97-AF65-F5344CB8AC3E}">
        <p14:creationId xmlns:p14="http://schemas.microsoft.com/office/powerpoint/2010/main" val="2289053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MGUS, monoclonal gammopathy of undetermined significance.</a:t>
            </a:r>
          </a:p>
        </p:txBody>
      </p:sp>
      <p:sp>
        <p:nvSpPr>
          <p:cNvPr id="4" name="Slide Number Placeholder 3"/>
          <p:cNvSpPr>
            <a:spLocks noGrp="1"/>
          </p:cNvSpPr>
          <p:nvPr>
            <p:ph type="sldNum" sz="quarter" idx="5"/>
          </p:nvPr>
        </p:nvSpPr>
        <p:spPr/>
        <p:txBody>
          <a:bodyPr/>
          <a:lstStyle/>
          <a:p>
            <a:fld id="{B2DF53B4-2B9F-D746-9D4C-E93CC23FC287}" type="slidenum">
              <a:rPr lang="en-US" smtClean="0"/>
              <a:t>14</a:t>
            </a:fld>
            <a:endParaRPr lang="en-US" dirty="0"/>
          </a:p>
        </p:txBody>
      </p:sp>
    </p:spTree>
    <p:extLst>
      <p:ext uri="{BB962C8B-B14F-4D97-AF65-F5344CB8AC3E}">
        <p14:creationId xmlns:p14="http://schemas.microsoft.com/office/powerpoint/2010/main" val="3554624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 amyloid light chain; LC, light chain; MGUS, monoclonal gammopathy of undetermined significance; SMM, smoldering myeloma; SWM, smoldering Waldenstrom macroglobulinemia.</a:t>
            </a:r>
          </a:p>
        </p:txBody>
      </p:sp>
      <p:sp>
        <p:nvSpPr>
          <p:cNvPr id="4" name="Slide Number Placeholder 3"/>
          <p:cNvSpPr>
            <a:spLocks noGrp="1"/>
          </p:cNvSpPr>
          <p:nvPr>
            <p:ph type="sldNum" sz="quarter" idx="5"/>
          </p:nvPr>
        </p:nvSpPr>
        <p:spPr/>
        <p:txBody>
          <a:bodyPr/>
          <a:lstStyle/>
          <a:p>
            <a:fld id="{B2DF53B4-2B9F-D746-9D4C-E93CC23FC287}" type="slidenum">
              <a:rPr lang="en-US" smtClean="0"/>
              <a:t>15</a:t>
            </a:fld>
            <a:endParaRPr lang="en-US" dirty="0"/>
          </a:p>
        </p:txBody>
      </p:sp>
    </p:spTree>
    <p:extLst>
      <p:ext uri="{BB962C8B-B14F-4D97-AF65-F5344CB8AC3E}">
        <p14:creationId xmlns:p14="http://schemas.microsoft.com/office/powerpoint/2010/main" val="2620458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f/u, follow-up; Int, intermediate; MGUS, monoclonal gammopathy of undetermined significance; NT-proBNP, </a:t>
            </a:r>
            <a:r>
              <a:rPr lang="en-US" b="0" i="1" dirty="0">
                <a:solidFill>
                  <a:srgbClr val="4D5156"/>
                </a:solidFill>
                <a:effectLst/>
                <a:latin typeface="Roboto" panose="02000000000000000000" pitchFamily="2" charset="0"/>
              </a:rPr>
              <a:t>N-terminal prohormone B-type natriuretic peptide.</a:t>
            </a:r>
            <a:endParaRPr lang="en-US" i="1" dirty="0"/>
          </a:p>
          <a:p>
            <a:endParaRPr lang="en-US" i="1" dirty="0"/>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986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eaLnBrk="1" hangingPunct="1"/>
            <a:fld id="{1083B231-C818-8A47-B33F-85E4DD79C9EB}" type="slidenum">
              <a:rPr lang="en-US" altLang="en-US" sz="1200"/>
              <a:pPr eaLnBrk="1" hangingPunct="1"/>
              <a:t>17</a:t>
            </a:fld>
            <a:endParaRPr lang="en-US" altLang="en-US" sz="1200" dirty="0"/>
          </a:p>
        </p:txBody>
      </p:sp>
      <p:sp>
        <p:nvSpPr>
          <p:cNvPr id="543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43747" name="Rectangle 3"/>
          <p:cNvSpPr>
            <a:spLocks noGrp="1" noChangeArrowheads="1"/>
          </p:cNvSpPr>
          <p:nvPr>
            <p:ph type="body" idx="1"/>
          </p:nvPr>
        </p:nvSpPr>
        <p:spPr/>
        <p:txBody>
          <a:bodyPr/>
          <a:lstStyle/>
          <a:p>
            <a:pPr eaLnBrk="1" hangingPunct="1">
              <a:defRPr/>
            </a:pPr>
            <a:r>
              <a:rPr lang="en-US" i="1" dirty="0">
                <a:cs typeface="+mn-cs"/>
              </a:rPr>
              <a:t>AL, amyloid light chain.</a:t>
            </a:r>
          </a:p>
        </p:txBody>
      </p:sp>
    </p:spTree>
    <p:extLst>
      <p:ext uri="{BB962C8B-B14F-4D97-AF65-F5344CB8AC3E}">
        <p14:creationId xmlns:p14="http://schemas.microsoft.com/office/powerpoint/2010/main" val="95139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FLC, free light chain; IF, immunofixation.</a:t>
            </a:r>
          </a:p>
        </p:txBody>
      </p:sp>
      <p:sp>
        <p:nvSpPr>
          <p:cNvPr id="4" name="Slide Number Placeholder 3"/>
          <p:cNvSpPr>
            <a:spLocks noGrp="1"/>
          </p:cNvSpPr>
          <p:nvPr>
            <p:ph type="sldNum" sz="quarter" idx="5"/>
          </p:nvPr>
        </p:nvSpPr>
        <p:spPr/>
        <p:txBody>
          <a:bodyPr/>
          <a:lstStyle/>
          <a:p>
            <a:fld id="{B2DF53B4-2B9F-D746-9D4C-E93CC23FC287}" type="slidenum">
              <a:rPr lang="en-US" smtClean="0"/>
              <a:t>18</a:t>
            </a:fld>
            <a:endParaRPr lang="en-US" dirty="0"/>
          </a:p>
        </p:txBody>
      </p:sp>
    </p:spTree>
    <p:extLst>
      <p:ext uri="{BB962C8B-B14F-4D97-AF65-F5344CB8AC3E}">
        <p14:creationId xmlns:p14="http://schemas.microsoft.com/office/powerpoint/2010/main" val="3783529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eaLnBrk="1" hangingPunct="1"/>
            <a:fld id="{964C401E-7CBF-CE41-9FE9-47A0511630F1}" type="slidenum">
              <a:rPr lang="en-US" altLang="en-US" sz="1200"/>
              <a:pPr eaLnBrk="1" hangingPunct="1"/>
              <a:t>19</a:t>
            </a:fld>
            <a:endParaRPr lang="en-US" altLang="en-US" sz="1200" dirty="0"/>
          </a:p>
        </p:txBody>
      </p:sp>
      <p:sp>
        <p:nvSpPr>
          <p:cNvPr id="5744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7446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Times New Roman" charset="0"/>
              </a:rPr>
              <a:t>AL, amyloid light chain; IF, immunofixation; IHC, immunohistochemistry.</a:t>
            </a:r>
          </a:p>
          <a:p>
            <a:pPr eaLnBrk="1" hangingPunct="1">
              <a:defRPr/>
            </a:pPr>
            <a:endParaRPr lang="en-US" dirty="0">
              <a:cs typeface="+mn-cs"/>
            </a:endParaRPr>
          </a:p>
        </p:txBody>
      </p:sp>
    </p:spTree>
    <p:extLst>
      <p:ext uri="{BB962C8B-B14F-4D97-AF65-F5344CB8AC3E}">
        <p14:creationId xmlns:p14="http://schemas.microsoft.com/office/powerpoint/2010/main" val="542584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p:txBody>
      </p:sp>
      <p:sp>
        <p:nvSpPr>
          <p:cNvPr id="4" name="Slide Number Placeholder 3"/>
          <p:cNvSpPr>
            <a:spLocks noGrp="1"/>
          </p:cNvSpPr>
          <p:nvPr>
            <p:ph type="sldNum" sz="quarter" idx="5"/>
          </p:nvPr>
        </p:nvSpPr>
        <p:spPr/>
        <p:txBody>
          <a:bodyPr/>
          <a:lstStyle/>
          <a:p>
            <a:fld id="{B2DF53B4-2B9F-D746-9D4C-E93CC23FC287}" type="slidenum">
              <a:rPr lang="en-US" smtClean="0"/>
              <a:t>20</a:t>
            </a:fld>
            <a:endParaRPr lang="en-US" dirty="0"/>
          </a:p>
        </p:txBody>
      </p:sp>
    </p:spTree>
    <p:extLst>
      <p:ext uri="{BB962C8B-B14F-4D97-AF65-F5344CB8AC3E}">
        <p14:creationId xmlns:p14="http://schemas.microsoft.com/office/powerpoint/2010/main" val="1801385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99m</a:t>
            </a:r>
            <a:r>
              <a:rPr kumimoji="0" lang="en-US" sz="1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Tc-HDP, </a:t>
            </a:r>
            <a:r>
              <a:rPr lang="en-US" b="0" i="1" baseline="30000" dirty="0">
                <a:solidFill>
                  <a:srgbClr val="000000"/>
                </a:solidFill>
                <a:effectLst/>
                <a:latin typeface="Times New Roman" panose="02020603050405020304" pitchFamily="18" charset="0"/>
              </a:rPr>
              <a:t>9m</a:t>
            </a:r>
            <a:r>
              <a:rPr lang="en-US" b="0" i="1" dirty="0">
                <a:solidFill>
                  <a:srgbClr val="000000"/>
                </a:solidFill>
                <a:effectLst/>
                <a:latin typeface="Times New Roman" panose="02020603050405020304" pitchFamily="18" charset="0"/>
              </a:rPr>
              <a:t>Tc-hydroxymethylene diphosphonate; </a:t>
            </a:r>
            <a:r>
              <a:rPr lang="en-US" b="0" i="1" dirty="0"/>
              <a:t>ATTR, amyloid transthyretin; ECG, electrocardiogram; ECHO, echocardiogram; EMG, electromyography; GI, gastrointestinal; NT-proBNP, </a:t>
            </a:r>
            <a:r>
              <a:rPr lang="en-US" b="0" i="1" dirty="0">
                <a:solidFill>
                  <a:srgbClr val="4D5156"/>
                </a:solidFill>
                <a:effectLst/>
                <a:latin typeface="Roboto" panose="02000000000000000000" pitchFamily="2" charset="0"/>
              </a:rPr>
              <a:t>N-terminal prohormone B-type natriuretic peptide.</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2DF53B4-2B9F-D746-9D4C-E93CC23FC287}" type="slidenum">
              <a:rPr lang="en-US" smtClean="0"/>
              <a:t>21</a:t>
            </a:fld>
            <a:endParaRPr lang="en-US" dirty="0"/>
          </a:p>
        </p:txBody>
      </p:sp>
    </p:spTree>
    <p:extLst>
      <p:ext uri="{BB962C8B-B14F-4D97-AF65-F5344CB8AC3E}">
        <p14:creationId xmlns:p14="http://schemas.microsoft.com/office/powerpoint/2010/main" val="3181778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 amyloid light chain; cTnI, cardiac troponin-I; cTnT, cardiac troponin-T; dFLC, difference between involved and uninvolved free light chains; eGFR, estimated glomerular filtration rate; NR, not reached; NT-</a:t>
            </a:r>
            <a:r>
              <a:rPr lang="en-US" i="1" dirty="0" err="1"/>
              <a:t>proBNP</a:t>
            </a:r>
            <a:r>
              <a:rPr lang="en-US" i="1" dirty="0"/>
              <a:t>, </a:t>
            </a:r>
            <a:r>
              <a:rPr lang="en-US" b="0" i="1" dirty="0">
                <a:solidFill>
                  <a:srgbClr val="4D5156"/>
                </a:solidFill>
                <a:effectLst/>
                <a:latin typeface="Roboto" panose="02000000000000000000" pitchFamily="2" charset="0"/>
              </a:rPr>
              <a:t>N-terminal prohormone B-type natriuretic peptide; </a:t>
            </a:r>
            <a:r>
              <a:rPr lang="en-US" i="1" dirty="0"/>
              <a:t>OS, overall survival</a:t>
            </a:r>
          </a:p>
        </p:txBody>
      </p:sp>
      <p:sp>
        <p:nvSpPr>
          <p:cNvPr id="4" name="Slide Number Placeholder 3"/>
          <p:cNvSpPr>
            <a:spLocks noGrp="1"/>
          </p:cNvSpPr>
          <p:nvPr>
            <p:ph type="sldNum" sz="quarter" idx="5"/>
          </p:nvPr>
        </p:nvSpPr>
        <p:spPr/>
        <p:txBody>
          <a:bodyPr/>
          <a:lstStyle/>
          <a:p>
            <a:fld id="{B2DF53B4-2B9F-D746-9D4C-E93CC23FC287}" type="slidenum">
              <a:rPr lang="en-US" smtClean="0"/>
              <a:t>22</a:t>
            </a:fld>
            <a:endParaRPr lang="en-US" dirty="0"/>
          </a:p>
        </p:txBody>
      </p:sp>
    </p:spTree>
    <p:extLst>
      <p:ext uri="{BB962C8B-B14F-4D97-AF65-F5344CB8AC3E}">
        <p14:creationId xmlns:p14="http://schemas.microsoft.com/office/powerpoint/2010/main" val="2518556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OS, overall survival.</a:t>
            </a:r>
          </a:p>
        </p:txBody>
      </p:sp>
      <p:sp>
        <p:nvSpPr>
          <p:cNvPr id="4" name="Slide Number Placeholder 3"/>
          <p:cNvSpPr>
            <a:spLocks noGrp="1"/>
          </p:cNvSpPr>
          <p:nvPr>
            <p:ph type="sldNum" sz="quarter" idx="5"/>
          </p:nvPr>
        </p:nvSpPr>
        <p:spPr/>
        <p:txBody>
          <a:bodyPr/>
          <a:lstStyle/>
          <a:p>
            <a:fld id="{B2DF53B4-2B9F-D746-9D4C-E93CC23FC287}" type="slidenum">
              <a:rPr lang="en-US" smtClean="0"/>
              <a:t>23</a:t>
            </a:fld>
            <a:endParaRPr lang="en-US" dirty="0"/>
          </a:p>
        </p:txBody>
      </p:sp>
    </p:spTree>
    <p:extLst>
      <p:ext uri="{BB962C8B-B14F-4D97-AF65-F5344CB8AC3E}">
        <p14:creationId xmlns:p14="http://schemas.microsoft.com/office/powerpoint/2010/main" val="1910213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B468BBA-A397-654E-89A4-3D1B9D7D5D53}" type="slidenum">
              <a:rPr kumimoji="0" lang="en-US" altLang="en-US" sz="1200" b="0" i="0" u="none" strike="noStrike" kern="1200" cap="none" spc="0" normalizeH="0" baseline="0" noProof="0">
                <a:ln>
                  <a:noFill/>
                </a:ln>
                <a:solidFill>
                  <a:prstClr val="black"/>
                </a:solidFill>
                <a:effectLst/>
                <a:uLnTx/>
                <a:uFillTx/>
                <a:latin typeface="Times New Roman"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Times New Roman" charset="0"/>
              <a:ea typeface="ＭＳ Ｐゴシック" charset="-128"/>
              <a:cs typeface="+mn-cs"/>
            </a:endParaRPr>
          </a:p>
        </p:txBody>
      </p:sp>
      <p:sp>
        <p:nvSpPr>
          <p:cNvPr id="63491" name="Segnaposto immagine diapositiva 1"/>
          <p:cNvSpPr>
            <a:spLocks noGrp="1" noRot="1" noChangeAspect="1" noTextEdit="1"/>
          </p:cNvSpPr>
          <p:nvPr>
            <p:ph type="sldImg"/>
          </p:nvPr>
        </p:nvSpPr>
        <p:spPr>
          <a:ln/>
        </p:spPr>
      </p:sp>
      <p:sp>
        <p:nvSpPr>
          <p:cNvPr id="63492" name="Segnaposto note 2"/>
          <p:cNvSpPr>
            <a:spLocks noGrp="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339" tIns="46169" rIns="92339" bIns="46169"/>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cs typeface="Arial" charset="0"/>
              </a:rPr>
              <a:t>aCR, amyloid complete response; </a:t>
            </a:r>
            <a:r>
              <a:rPr lang="en-US" i="1" dirty="0"/>
              <a:t>AL, amyloid light chain; </a:t>
            </a:r>
            <a:r>
              <a:rPr lang="en-US" i="1" dirty="0">
                <a:cs typeface="Arial" charset="0"/>
              </a:rPr>
              <a:t>dFLC, difference between involved and uninvolved free light chains; </a:t>
            </a:r>
            <a:r>
              <a:rPr lang="en-US" i="1" dirty="0"/>
              <a:t>EMG, electromyography; </a:t>
            </a:r>
            <a:r>
              <a:rPr lang="en-US" i="1" dirty="0">
                <a:cs typeface="Arial" charset="0"/>
              </a:rPr>
              <a:t>FLC, free light chain; </a:t>
            </a:r>
            <a:r>
              <a:rPr lang="en-US" i="1" dirty="0"/>
              <a:t>GI, gastrointestinal; </a:t>
            </a:r>
            <a:r>
              <a:rPr lang="en-US" i="1" dirty="0">
                <a:cs typeface="Arial" charset="0"/>
              </a:rPr>
              <a:t>IFE, immunofixation; NR, not reached; </a:t>
            </a:r>
            <a:r>
              <a:rPr lang="en-US" i="1" dirty="0"/>
              <a:t>NT-proBNP, </a:t>
            </a:r>
            <a:r>
              <a:rPr lang="en-US" b="0" i="1" dirty="0">
                <a:solidFill>
                  <a:srgbClr val="4D5156"/>
                </a:solidFill>
                <a:effectLst/>
                <a:latin typeface="Roboto" panose="02000000000000000000" pitchFamily="2" charset="0"/>
              </a:rPr>
              <a:t>N-terminal prohormone B-type natriuretic peptide; </a:t>
            </a:r>
            <a:r>
              <a:rPr lang="en-US" i="1" dirty="0">
                <a:cs typeface="Arial" charset="0"/>
              </a:rPr>
              <a:t>PR, partial response; SPEP, serum protein electrophoresis; UPEP, urine protein electrophoresis; VGPR, very good partial response.</a:t>
            </a:r>
            <a:endParaRPr lang="el-GR" i="1" dirty="0">
              <a:cs typeface="Arial" charset="0"/>
            </a:endParaRPr>
          </a:p>
        </p:txBody>
      </p:sp>
      <p:sp>
        <p:nvSpPr>
          <p:cNvPr id="93188" name="Segnaposto numero diapositiva 3"/>
          <p:cNvSpPr txBox="1">
            <a:spLocks noGrp="1"/>
          </p:cNvSpPr>
          <p:nvPr/>
        </p:nvSpPr>
        <p:spPr bwMode="auto">
          <a:xfrm>
            <a:off x="3883025" y="8685213"/>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39" tIns="46169" rIns="92339" bIns="46169" anchor="b"/>
          <a:lstStyle>
            <a:lvl1pPr defTabSz="455613" eaLnBrk="0" hangingPunct="0">
              <a:defRPr sz="2000">
                <a:solidFill>
                  <a:schemeClr val="tx1"/>
                </a:solidFill>
                <a:latin typeface="Arial" charset="0"/>
                <a:ea typeface="ＭＳ Ｐゴシック" charset="-128"/>
              </a:defRPr>
            </a:lvl1pPr>
            <a:lvl2pPr marL="742950" indent="-285750" defTabSz="455613" eaLnBrk="0" hangingPunct="0">
              <a:defRPr sz="2000">
                <a:solidFill>
                  <a:schemeClr val="tx1"/>
                </a:solidFill>
                <a:latin typeface="Arial" charset="0"/>
                <a:ea typeface="ＭＳ Ｐゴシック" charset="-128"/>
              </a:defRPr>
            </a:lvl2pPr>
            <a:lvl3pPr marL="1143000" indent="-228600" defTabSz="455613" eaLnBrk="0" hangingPunct="0">
              <a:defRPr sz="2000">
                <a:solidFill>
                  <a:schemeClr val="tx1"/>
                </a:solidFill>
                <a:latin typeface="Arial" charset="0"/>
                <a:ea typeface="ＭＳ Ｐゴシック" charset="-128"/>
              </a:defRPr>
            </a:lvl3pPr>
            <a:lvl4pPr marL="1600200" indent="-228600" defTabSz="455613" eaLnBrk="0" hangingPunct="0">
              <a:defRPr sz="2000">
                <a:solidFill>
                  <a:schemeClr val="tx1"/>
                </a:solidFill>
                <a:latin typeface="Arial" charset="0"/>
                <a:ea typeface="ＭＳ Ｐゴシック" charset="-128"/>
              </a:defRPr>
            </a:lvl4pPr>
            <a:lvl5pPr marL="2057400" indent="-228600" defTabSz="455613" eaLnBrk="0" hangingPunct="0">
              <a:defRPr sz="2000">
                <a:solidFill>
                  <a:schemeClr val="tx1"/>
                </a:solidFill>
                <a:latin typeface="Arial" charset="0"/>
                <a:ea typeface="ＭＳ Ｐゴシック" charset="-128"/>
              </a:defRPr>
            </a:lvl5pPr>
            <a:lvl6pPr marL="2514600" indent="-228600" defTabSz="455613"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defTabSz="455613"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defTabSz="455613"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defTabSz="455613"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r" defTabSz="455613" rtl="0" eaLnBrk="1" fontAlgn="auto" latinLnBrk="0" hangingPunct="1">
              <a:lnSpc>
                <a:spcPct val="100000"/>
              </a:lnSpc>
              <a:spcBef>
                <a:spcPts val="0"/>
              </a:spcBef>
              <a:spcAft>
                <a:spcPts val="0"/>
              </a:spcAft>
              <a:buClrTx/>
              <a:buSzTx/>
              <a:buFontTx/>
              <a:buNone/>
              <a:tabLst/>
              <a:defRPr/>
            </a:pPr>
            <a:fld id="{69A38C11-FE69-904E-A798-B37F7590A6A3}" type="slidenum">
              <a:rPr kumimoji="0" lang="it-IT" altLang="en-US" sz="1200" b="1"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455613" rtl="0" eaLnBrk="1" fontAlgn="auto" latinLnBrk="0" hangingPunct="1">
                <a:lnSpc>
                  <a:spcPct val="100000"/>
                </a:lnSpc>
                <a:spcBef>
                  <a:spcPts val="0"/>
                </a:spcBef>
                <a:spcAft>
                  <a:spcPts val="0"/>
                </a:spcAft>
                <a:buClrTx/>
                <a:buSzTx/>
                <a:buFontTx/>
                <a:buNone/>
                <a:tabLst/>
                <a:defRPr/>
              </a:pPr>
              <a:t>24</a:t>
            </a:fld>
            <a:endParaRPr kumimoji="0" lang="it-IT" altLang="en-US" sz="1200" b="1"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407873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CR, complete response; NR, no response; NT-proBNP, </a:t>
            </a:r>
            <a:r>
              <a:rPr lang="en-US" b="0" i="1" dirty="0">
                <a:solidFill>
                  <a:srgbClr val="4D5156"/>
                </a:solidFill>
                <a:effectLst/>
                <a:latin typeface="Roboto" panose="02000000000000000000" pitchFamily="2" charset="0"/>
              </a:rPr>
              <a:t>N-terminal prohormone B-type natriuretic peptide; </a:t>
            </a:r>
            <a:r>
              <a:rPr lang="en-US" i="1" dirty="0"/>
              <a:t>OS, overall survival; PR, partial response; VGPR, very good partial response; py, patient-year.</a:t>
            </a:r>
          </a:p>
        </p:txBody>
      </p:sp>
      <p:sp>
        <p:nvSpPr>
          <p:cNvPr id="4" name="Slide Number Placeholder 3"/>
          <p:cNvSpPr>
            <a:spLocks noGrp="1"/>
          </p:cNvSpPr>
          <p:nvPr>
            <p:ph type="sldNum" sz="quarter" idx="5"/>
          </p:nvPr>
        </p:nvSpPr>
        <p:spPr/>
        <p:txBody>
          <a:bodyPr/>
          <a:lstStyle/>
          <a:p>
            <a:fld id="{B2DF53B4-2B9F-D746-9D4C-E93CC23FC287}" type="slidenum">
              <a:rPr lang="en-US" smtClean="0"/>
              <a:t>25</a:t>
            </a:fld>
            <a:endParaRPr lang="en-US" dirty="0"/>
          </a:p>
        </p:txBody>
      </p:sp>
    </p:spTree>
    <p:extLst>
      <p:ext uri="{BB962C8B-B14F-4D97-AF65-F5344CB8AC3E}">
        <p14:creationId xmlns:p14="http://schemas.microsoft.com/office/powerpoint/2010/main" val="1984564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ASCT, autologous stem cell transplant; EGCG, ep</a:t>
            </a:r>
            <a:r>
              <a:rPr lang="en-US" sz="1800" b="0" i="1" u="none" strike="noStrike" baseline="0" dirty="0">
                <a:latin typeface="URWPalladioL-Roma"/>
              </a:rPr>
              <a:t>igallocatechin-3-gallate; </a:t>
            </a:r>
            <a:r>
              <a:rPr lang="en-US" i="1" dirty="0"/>
              <a:t>IMiD, immunomodulatory drug; SAP, serum amyloid P component. </a:t>
            </a:r>
          </a:p>
        </p:txBody>
      </p:sp>
      <p:sp>
        <p:nvSpPr>
          <p:cNvPr id="4" name="Slide Number Placeholder 3"/>
          <p:cNvSpPr>
            <a:spLocks noGrp="1"/>
          </p:cNvSpPr>
          <p:nvPr>
            <p:ph type="sldNum" sz="quarter" idx="5"/>
          </p:nvPr>
        </p:nvSpPr>
        <p:spPr/>
        <p:txBody>
          <a:bodyPr/>
          <a:lstStyle/>
          <a:p>
            <a:fld id="{B2DF53B4-2B9F-D746-9D4C-E93CC23FC287}" type="slidenum">
              <a:rPr lang="en-US" smtClean="0"/>
              <a:t>26</a:t>
            </a:fld>
            <a:endParaRPr lang="en-US" dirty="0"/>
          </a:p>
        </p:txBody>
      </p:sp>
    </p:spTree>
    <p:extLst>
      <p:ext uri="{BB962C8B-B14F-4D97-AF65-F5344CB8AC3E}">
        <p14:creationId xmlns:p14="http://schemas.microsoft.com/office/powerpoint/2010/main" val="350023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 amyloid light chain; OS, overall survival; PBSCT, peripheral blood stem-cell transplantation.</a:t>
            </a:r>
          </a:p>
          <a:p>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27</a:t>
            </a:fld>
            <a:endParaRPr lang="en-US" dirty="0"/>
          </a:p>
        </p:txBody>
      </p:sp>
    </p:spTree>
    <p:extLst>
      <p:ext uri="{BB962C8B-B14F-4D97-AF65-F5344CB8AC3E}">
        <p14:creationId xmlns:p14="http://schemas.microsoft.com/office/powerpoint/2010/main" val="37100644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eaLnBrk="1" hangingPunct="1"/>
            <a:fld id="{E046E19A-D131-7B43-BEE7-7DACD79BEBB7}" type="slidenum">
              <a:rPr lang="en-US" altLang="en-US" sz="1200">
                <a:latin typeface="Times New Roman" charset="0"/>
              </a:rPr>
              <a:pPr eaLnBrk="1" hangingPunct="1"/>
              <a:t>28</a:t>
            </a:fld>
            <a:endParaRPr lang="en-US" altLang="en-US" sz="1200" dirty="0">
              <a:latin typeface="Times New Roman" charset="0"/>
            </a:endParaRPr>
          </a:p>
        </p:txBody>
      </p:sp>
      <p:sp>
        <p:nvSpPr>
          <p:cNvPr id="86019" name="Segnaposto immagine diapositiva 1"/>
          <p:cNvSpPr>
            <a:spLocks noGrp="1" noRot="1" noChangeAspect="1" noTextEdit="1"/>
          </p:cNvSpPr>
          <p:nvPr>
            <p:ph type="sldImg"/>
          </p:nvPr>
        </p:nvSpPr>
        <p:spPr>
          <a:ln/>
        </p:spPr>
      </p:sp>
      <p:sp>
        <p:nvSpPr>
          <p:cNvPr id="86020" name="Segnaposto note 2"/>
          <p:cNvSpPr>
            <a:spLocks noGrp="1"/>
          </p:cNvSpPr>
          <p:nvPr>
            <p:ph type="body" idx="1"/>
          </p:nvPr>
        </p:nvSpPr>
        <p:spPr>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339" tIns="46169" rIns="92339" bIns="46169"/>
          <a:lstStyle/>
          <a:p>
            <a:pPr eaLnBrk="1" hangingPunct="1">
              <a:defRPr/>
            </a:pPr>
            <a:r>
              <a:rPr lang="en-US" i="1" dirty="0">
                <a:cs typeface="Arial" charset="0"/>
              </a:rPr>
              <a:t>AL, amyloid light chain; ASCT, autologous stem cell transplantation; CR, complete response; Dex, dexamethasone; HD, high dose; ORR, overall response rate; OS, overall survival; PR, partial response.</a:t>
            </a:r>
            <a:endParaRPr lang="el-GR" i="1" dirty="0">
              <a:cs typeface="Arial" charset="0"/>
            </a:endParaRPr>
          </a:p>
        </p:txBody>
      </p:sp>
      <p:sp>
        <p:nvSpPr>
          <p:cNvPr id="128004" name="Segnaposto numero diapositiva 3"/>
          <p:cNvSpPr txBox="1">
            <a:spLocks noGrp="1"/>
          </p:cNvSpPr>
          <p:nvPr/>
        </p:nvSpPr>
        <p:spPr bwMode="auto">
          <a:xfrm>
            <a:off x="3883025" y="8685213"/>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39" tIns="46169" rIns="92339" bIns="46169" anchor="b"/>
          <a:lstStyle>
            <a:lvl1pPr defTabSz="923925" eaLnBrk="0" hangingPunct="0">
              <a:defRPr sz="2000">
                <a:solidFill>
                  <a:schemeClr val="tx1"/>
                </a:solidFill>
                <a:latin typeface="Arial" charset="0"/>
                <a:ea typeface="ＭＳ Ｐゴシック" charset="-128"/>
              </a:defRPr>
            </a:lvl1pPr>
            <a:lvl2pPr marL="742950" indent="-285750" defTabSz="923925" eaLnBrk="0" hangingPunct="0">
              <a:defRPr sz="2000">
                <a:solidFill>
                  <a:schemeClr val="tx1"/>
                </a:solidFill>
                <a:latin typeface="Arial" charset="0"/>
                <a:ea typeface="ＭＳ Ｐゴシック" charset="-128"/>
              </a:defRPr>
            </a:lvl2pPr>
            <a:lvl3pPr marL="1143000" indent="-228600" defTabSz="923925" eaLnBrk="0" hangingPunct="0">
              <a:defRPr sz="2000">
                <a:solidFill>
                  <a:schemeClr val="tx1"/>
                </a:solidFill>
                <a:latin typeface="Arial" charset="0"/>
                <a:ea typeface="ＭＳ Ｐゴシック" charset="-128"/>
              </a:defRPr>
            </a:lvl3pPr>
            <a:lvl4pPr marL="1600200" indent="-228600" defTabSz="923925" eaLnBrk="0" hangingPunct="0">
              <a:defRPr sz="2000">
                <a:solidFill>
                  <a:schemeClr val="tx1"/>
                </a:solidFill>
                <a:latin typeface="Arial" charset="0"/>
                <a:ea typeface="ＭＳ Ｐゴシック" charset="-128"/>
              </a:defRPr>
            </a:lvl4pPr>
            <a:lvl5pPr marL="2057400" indent="-228600" defTabSz="923925" eaLnBrk="0" hangingPunct="0">
              <a:defRPr sz="2000">
                <a:solidFill>
                  <a:schemeClr val="tx1"/>
                </a:solidFill>
                <a:latin typeface="Arial" charset="0"/>
                <a:ea typeface="ＭＳ Ｐゴシック" charset="-128"/>
              </a:defRPr>
            </a:lvl5pPr>
            <a:lvl6pPr marL="2514600" indent="-228600" defTabSz="923925"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defTabSz="923925"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defTabSz="923925"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defTabSz="923925"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algn="r" eaLnBrk="1" hangingPunct="1"/>
            <a:fld id="{23F55645-F0B5-2C44-B87B-D3620FEA5511}" type="slidenum">
              <a:rPr lang="it-IT" altLang="en-US" sz="1200" b="1"/>
              <a:pPr algn="r" eaLnBrk="1" hangingPunct="1"/>
              <a:t>28</a:t>
            </a:fld>
            <a:endParaRPr lang="it-IT" altLang="en-US" sz="1200" b="1" dirty="0"/>
          </a:p>
        </p:txBody>
      </p:sp>
    </p:spTree>
    <p:extLst>
      <p:ext uri="{BB962C8B-B14F-4D97-AF65-F5344CB8AC3E}">
        <p14:creationId xmlns:p14="http://schemas.microsoft.com/office/powerpoint/2010/main" val="3314205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D, dexamethasone; M, melphalan; OS, overall survival; PFS, progression-free survival; SCT, stem cell transplantation.</a:t>
            </a:r>
          </a:p>
        </p:txBody>
      </p:sp>
      <p:sp>
        <p:nvSpPr>
          <p:cNvPr id="4" name="Slide Number Placeholder 3"/>
          <p:cNvSpPr>
            <a:spLocks noGrp="1"/>
          </p:cNvSpPr>
          <p:nvPr>
            <p:ph type="sldNum" sz="quarter" idx="5"/>
          </p:nvPr>
        </p:nvSpPr>
        <p:spPr/>
        <p:txBody>
          <a:bodyPr/>
          <a:lstStyle/>
          <a:p>
            <a:fld id="{B2DF53B4-2B9F-D746-9D4C-E93CC23FC287}" type="slidenum">
              <a:rPr lang="en-US" smtClean="0"/>
              <a:t>29</a:t>
            </a:fld>
            <a:endParaRPr lang="en-US" dirty="0"/>
          </a:p>
        </p:txBody>
      </p:sp>
    </p:spTree>
    <p:extLst>
      <p:ext uri="{BB962C8B-B14F-4D97-AF65-F5344CB8AC3E}">
        <p14:creationId xmlns:p14="http://schemas.microsoft.com/office/powerpoint/2010/main" val="3194033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CIBMTR, Center for International Blood and Marrow Transplant Research; CR, complete response; HCT, hematopoietic cell transplantation; OS, overall survival;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152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SCT, stem cell transplantation.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427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13AE54-B179-C148-A89A-8B4006E399A9}" type="slidenum">
              <a:rPr kumimoji="0" lang="en-US" altLang="en-US" sz="1200" b="0" i="0" u="none" strike="noStrike" kern="1200" cap="none" spc="0" normalizeH="0" baseline="0" noProof="0">
                <a:ln>
                  <a:noFill/>
                </a:ln>
                <a:solidFill>
                  <a:prstClr val="black"/>
                </a:solidFill>
                <a:effectLst/>
                <a:uLnTx/>
                <a:uFillTx/>
                <a:latin typeface="Times New Roman"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Times New Roman" charset="0"/>
              <a:ea typeface="ＭＳ Ｐゴシック" charset="-128"/>
              <a:cs typeface="+mn-cs"/>
            </a:endParaRPr>
          </a:p>
        </p:txBody>
      </p:sp>
      <p:sp>
        <p:nvSpPr>
          <p:cNvPr id="1136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D16B509-A145-A04F-9C0E-0792B887A2CA}" type="slidenum">
              <a:rPr kumimoji="0" lang="en-US" altLang="en-US" sz="1200" b="0" i="0" u="none" strike="noStrike" kern="1200" cap="none" spc="0" normalizeH="0" baseline="0" noProof="0">
                <a:ln>
                  <a:noFill/>
                </a:ln>
                <a:solidFill>
                  <a:prstClr val="black"/>
                </a:solidFill>
                <a:effectLst/>
                <a:uLnTx/>
                <a:uFillTx/>
                <a:latin typeface="Arial"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
        <p:nvSpPr>
          <p:cNvPr id="98308" name="Rectangle 2"/>
          <p:cNvSpPr>
            <a:spLocks noGrp="1" noRot="1" noChangeAspect="1" noChangeArrowheads="1" noTextEdit="1"/>
          </p:cNvSpPr>
          <p:nvPr>
            <p:ph type="sldImg"/>
          </p:nvPr>
        </p:nvSpPr>
        <p:spPr>
          <a:xfrm>
            <a:off x="387350" y="688975"/>
            <a:ext cx="6086475" cy="3424238"/>
          </a:xfrm>
          <a:ln/>
        </p:spPr>
      </p:sp>
      <p:sp>
        <p:nvSpPr>
          <p:cNvPr id="98309" name="Rectangle 3"/>
          <p:cNvSpPr>
            <a:spLocks noGrp="1" noChangeArrowheads="1"/>
          </p:cNvSpPr>
          <p:nvPr>
            <p:ph type="body" idx="1"/>
          </p:nvPr>
        </p:nvSpPr>
        <p:spPr>
          <a:xfrm>
            <a:off x="914400" y="4341813"/>
            <a:ext cx="5029200" cy="4116387"/>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defRPr/>
            </a:pPr>
            <a:r>
              <a:rPr lang="es-ES" i="1" dirty="0">
                <a:latin typeface="Times New Roman" charset="0"/>
              </a:rPr>
              <a:t>BP, blood pressure; CrCl, creatinine clearance; </a:t>
            </a:r>
            <a:r>
              <a:rPr lang="en-US" i="1" dirty="0"/>
              <a:t>PBSCT, peripheral blood stem-cell transplantation.</a:t>
            </a:r>
            <a:endParaRPr lang="es-ES" i="1" dirty="0">
              <a:latin typeface="Times New Roman" charset="0"/>
            </a:endParaRPr>
          </a:p>
        </p:txBody>
      </p:sp>
    </p:spTree>
    <p:extLst>
      <p:ext uri="{BB962C8B-B14F-4D97-AF65-F5344CB8AC3E}">
        <p14:creationId xmlns:p14="http://schemas.microsoft.com/office/powerpoint/2010/main" val="2447008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ASCT, autologous stem cell transplantation; BMPC, bone marrow plasma cells; CR, complete response; mPFS, median progression-free survival; NR, not reached; NS, not significant; PFS, progression-free survival; PR, partial response; VGPR, very good partial response.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816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OS, overall survival; SCT, stem cell transplantation.</a:t>
            </a:r>
          </a:p>
        </p:txBody>
      </p:sp>
      <p:sp>
        <p:nvSpPr>
          <p:cNvPr id="4" name="Slide Number Placeholder 3"/>
          <p:cNvSpPr>
            <a:spLocks noGrp="1"/>
          </p:cNvSpPr>
          <p:nvPr>
            <p:ph type="sldNum" sz="quarter" idx="5"/>
          </p:nvPr>
        </p:nvSpPr>
        <p:spPr/>
        <p:txBody>
          <a:bodyPr/>
          <a:lstStyle/>
          <a:p>
            <a:fld id="{B2DF53B4-2B9F-D746-9D4C-E93CC23FC287}" type="slidenum">
              <a:rPr lang="en-US" smtClean="0"/>
              <a:t>34</a:t>
            </a:fld>
            <a:endParaRPr lang="en-US" dirty="0"/>
          </a:p>
        </p:txBody>
      </p:sp>
    </p:spTree>
    <p:extLst>
      <p:ext uri="{BB962C8B-B14F-4D97-AF65-F5344CB8AC3E}">
        <p14:creationId xmlns:p14="http://schemas.microsoft.com/office/powerpoint/2010/main" val="4203822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light chain amyloidosis; ASCT, autologous stem cell transplantation; OS, overall survival; VGPR, very good partial response.</a:t>
            </a:r>
          </a:p>
        </p:txBody>
      </p:sp>
      <p:sp>
        <p:nvSpPr>
          <p:cNvPr id="4" name="Slide Number Placeholder 3"/>
          <p:cNvSpPr>
            <a:spLocks noGrp="1"/>
          </p:cNvSpPr>
          <p:nvPr>
            <p:ph type="sldNum" sz="quarter" idx="5"/>
          </p:nvPr>
        </p:nvSpPr>
        <p:spPr/>
        <p:txBody>
          <a:bodyPr/>
          <a:lstStyle/>
          <a:p>
            <a:fld id="{B2DF53B4-2B9F-D746-9D4C-E93CC23FC287}" type="slidenum">
              <a:rPr lang="en-US" smtClean="0"/>
              <a:t>35</a:t>
            </a:fld>
            <a:endParaRPr lang="en-US" dirty="0"/>
          </a:p>
        </p:txBody>
      </p:sp>
    </p:spTree>
    <p:extLst>
      <p:ext uri="{BB962C8B-B14F-4D97-AF65-F5344CB8AC3E}">
        <p14:creationId xmlns:p14="http://schemas.microsoft.com/office/powerpoint/2010/main" val="2370252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Dara, daratumumab; IMiD, immunomodulatory drug; mPFS, median progression-free survival; OS, overall survival; PFS, progression-free survival; PI, proteasome inhibitor;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411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ASCT, autologous stem cell transplantation; CyBorD, cyclophosphamide, bortezomib, dexamethasone; OS, overall survival; TNTD, time to next treatment or death;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274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ASCT, autologous stem cell transplantation; BMPC, bone marrow plasma cells; CR, complete response; CrCl, creatinine clearance; CyBorD, cyclophosphamide, bortezomib, dexamethasone; FISH, fluorescence in situ hybridization; MEL200, melphalan 200 mg; SCT, stem cell transplantation; VGPR, very good partial response.</a:t>
            </a:r>
          </a:p>
        </p:txBody>
      </p:sp>
      <p:sp>
        <p:nvSpPr>
          <p:cNvPr id="4" name="Slide Number Placeholder 3"/>
          <p:cNvSpPr>
            <a:spLocks noGrp="1"/>
          </p:cNvSpPr>
          <p:nvPr>
            <p:ph type="sldNum" sz="quarter" idx="5"/>
          </p:nvPr>
        </p:nvSpPr>
        <p:spPr/>
        <p:txBody>
          <a:bodyPr/>
          <a:lstStyle/>
          <a:p>
            <a:fld id="{B2DF53B4-2B9F-D746-9D4C-E93CC23FC287}" type="slidenum">
              <a:rPr lang="en-US" smtClean="0"/>
              <a:t>38</a:t>
            </a:fld>
            <a:endParaRPr lang="en-US" dirty="0"/>
          </a:p>
        </p:txBody>
      </p:sp>
    </p:spTree>
    <p:extLst>
      <p:ext uri="{BB962C8B-B14F-4D97-AF65-F5344CB8AC3E}">
        <p14:creationId xmlns:p14="http://schemas.microsoft.com/office/powerpoint/2010/main" val="142560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eaLnBrk="1" hangingPunct="1"/>
            <a:fld id="{7E6DCA17-3C9D-7047-A0E9-0214EB19EBDB}" type="slidenum">
              <a:rPr lang="en-US" altLang="en-US" sz="1200">
                <a:latin typeface="Times New Roman" charset="0"/>
              </a:rPr>
              <a:pPr eaLnBrk="1" hangingPunct="1"/>
              <a:t>39</a:t>
            </a:fld>
            <a:endParaRPr lang="en-US" altLang="en-US" sz="1200" dirty="0">
              <a:latin typeface="Times New Roman" charset="0"/>
            </a:endParaRPr>
          </a:p>
        </p:txBody>
      </p:sp>
      <p:sp>
        <p:nvSpPr>
          <p:cNvPr id="73731" name="Rectangle 2"/>
          <p:cNvSpPr>
            <a:spLocks noGrp="1" noRot="1" noChangeAspect="1" noChangeArrowheads="1" noTextEdit="1"/>
          </p:cNvSpPr>
          <p:nvPr>
            <p:ph type="sldImg"/>
          </p:nvPr>
        </p:nvSpPr>
        <p:spPr>
          <a:xfrm>
            <a:off x="642938" y="914400"/>
            <a:ext cx="5573712" cy="3135313"/>
          </a:xfrm>
          <a:solidFill>
            <a:srgbClr val="FFFFFF"/>
          </a:solidFill>
          <a:ln/>
        </p:spPr>
      </p:sp>
      <p:sp>
        <p:nvSpPr>
          <p:cNvPr id="73732" name="Text Box 3"/>
          <p:cNvSpPr>
            <a:spLocks noGrp="1" noChangeArrowheads="1"/>
          </p:cNvSpPr>
          <p:nvPr>
            <p:ph type="body" idx="1"/>
          </p:nvPr>
        </p:nvSpPr>
        <p:spPr>
          <a:xfrm>
            <a:off x="1046163" y="4351338"/>
            <a:ext cx="4770437" cy="3478212"/>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r>
              <a:rPr lang="en-US" altLang="en-US" i="1" dirty="0">
                <a:latin typeface="Times New Roman" charset="0"/>
                <a:ea typeface="ＭＳ Ｐゴシック" charset="-128"/>
              </a:rPr>
              <a:t>AL, amyloid light chain; ASCT, autologous stem cell transplantation; CR, complete response; Dex, dexamethasone; f/u, follow-up; OS, overall survival; PFS, progression-free survival; TTR, time to response.</a:t>
            </a:r>
          </a:p>
          <a:p>
            <a:endParaRPr lang="en-US" altLang="en-US" dirty="0">
              <a:latin typeface="Times New Roman" charset="0"/>
              <a:ea typeface="ＭＳ Ｐゴシック" charset="-128"/>
            </a:endParaRPr>
          </a:p>
          <a:p>
            <a:r>
              <a:rPr lang="en-US" altLang="en-US" dirty="0">
                <a:latin typeface="Times New Roman" charset="0"/>
                <a:ea typeface="ＭＳ Ｐゴシック" charset="-128"/>
              </a:rPr>
              <a:t>The monoclonal component reappeared in 4 patients after a median of 2.0 years (range, 0.8-2.5 years). In all relapsing patients, CR was restored after 3 cycles (4 cycles in 1 patient) of M-Dex, and is maintained after a median follow-up of 3.0 years (range, 2.1-5.1 years). One patient developed a myelodysplastic syndrome after 2 cycles of M-Dex. This low incidence is probably due to exposure to a modest total dose of melphalan (median, 288 mg; range, 48-912 mg), also considering the additional cycles performed in the 4 relapsing patients. </a:t>
            </a:r>
          </a:p>
        </p:txBody>
      </p:sp>
    </p:spTree>
    <p:extLst>
      <p:ext uri="{BB962C8B-B14F-4D97-AF65-F5344CB8AC3E}">
        <p14:creationId xmlns:p14="http://schemas.microsoft.com/office/powerpoint/2010/main" val="2115072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ASCT, autologous stem cell transplantation; BMDex, bortezomib, melphalan, dexamethasone; CR, complete response; ECOG PS, Eastern Cooperative Oncology Group performance status; FLC, free light chain; MDex, melphalan, dexamethasone; MEL200, melphalan 200 mg; </a:t>
            </a:r>
            <a:r>
              <a:rPr lang="en-US" sz="1200" i="1" dirty="0">
                <a:latin typeface="Arial" panose="020B0604020202020204" pitchFamily="34" charset="0"/>
                <a:cs typeface="Arial" panose="020B0604020202020204" pitchFamily="34" charset="0"/>
              </a:rPr>
              <a:t>NT-proBNP, N-terminal prohormone B-type natriuretic peptide;</a:t>
            </a:r>
            <a:r>
              <a:rPr lang="en-US" i="1" dirty="0"/>
              <a:t> ORR, overall response rate; OS, overall survival; PFS, progression-free survival; PR, partial response; QoL, quality of life; VGPR, very good partial response.</a:t>
            </a:r>
          </a:p>
        </p:txBody>
      </p:sp>
      <p:sp>
        <p:nvSpPr>
          <p:cNvPr id="4" name="Slide Number Placeholder 3"/>
          <p:cNvSpPr>
            <a:spLocks noGrp="1"/>
          </p:cNvSpPr>
          <p:nvPr>
            <p:ph type="sldNum" sz="quarter" idx="5"/>
          </p:nvPr>
        </p:nvSpPr>
        <p:spPr/>
        <p:txBody>
          <a:bodyPr/>
          <a:lstStyle/>
          <a:p>
            <a:fld id="{B2DF53B4-2B9F-D746-9D4C-E93CC23FC287}" type="slidenum">
              <a:rPr lang="en-US" smtClean="0"/>
              <a:t>40</a:t>
            </a:fld>
            <a:endParaRPr lang="en-US" dirty="0"/>
          </a:p>
        </p:txBody>
      </p:sp>
    </p:spTree>
    <p:extLst>
      <p:ext uri="{BB962C8B-B14F-4D97-AF65-F5344CB8AC3E}">
        <p14:creationId xmlns:p14="http://schemas.microsoft.com/office/powerpoint/2010/main" val="2267144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BMDex, bortezomib, melphalan, dexamethasone; MDex, melphalan, dexamethasone; OS, overall survival; PFS, progression-free survival.</a:t>
            </a:r>
          </a:p>
        </p:txBody>
      </p:sp>
      <p:sp>
        <p:nvSpPr>
          <p:cNvPr id="4" name="Slide Number Placeholder 3"/>
          <p:cNvSpPr>
            <a:spLocks noGrp="1"/>
          </p:cNvSpPr>
          <p:nvPr>
            <p:ph type="sldNum" sz="quarter" idx="5"/>
          </p:nvPr>
        </p:nvSpPr>
        <p:spPr/>
        <p:txBody>
          <a:bodyPr/>
          <a:lstStyle/>
          <a:p>
            <a:fld id="{B2DF53B4-2B9F-D746-9D4C-E93CC23FC287}" type="slidenum">
              <a:rPr lang="en-US" smtClean="0"/>
              <a:t>41</a:t>
            </a:fld>
            <a:endParaRPr lang="en-US" dirty="0"/>
          </a:p>
        </p:txBody>
      </p:sp>
    </p:spTree>
    <p:extLst>
      <p:ext uri="{BB962C8B-B14F-4D97-AF65-F5344CB8AC3E}">
        <p14:creationId xmlns:p14="http://schemas.microsoft.com/office/powerpoint/2010/main" val="834793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CR, complete response; Dex, dexamethasone; Ixa, ixazomib; MDex, melphalan, dexamethasone; PD, progressive disease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90121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IMiD, immunomodulatory drug. </a:t>
            </a:r>
          </a:p>
        </p:txBody>
      </p:sp>
      <p:sp>
        <p:nvSpPr>
          <p:cNvPr id="4" name="Slide Number Placeholder 3"/>
          <p:cNvSpPr>
            <a:spLocks noGrp="1"/>
          </p:cNvSpPr>
          <p:nvPr>
            <p:ph type="sldNum" sz="quarter" idx="5"/>
          </p:nvPr>
        </p:nvSpPr>
        <p:spPr/>
        <p:txBody>
          <a:bodyPr/>
          <a:lstStyle/>
          <a:p>
            <a:fld id="{B2DF53B4-2B9F-D746-9D4C-E93CC23FC287}" type="slidenum">
              <a:rPr lang="en-US" smtClean="0"/>
              <a:t>43</a:t>
            </a:fld>
            <a:endParaRPr lang="en-US" dirty="0"/>
          </a:p>
        </p:txBody>
      </p:sp>
    </p:spTree>
    <p:extLst>
      <p:ext uri="{BB962C8B-B14F-4D97-AF65-F5344CB8AC3E}">
        <p14:creationId xmlns:p14="http://schemas.microsoft.com/office/powerpoint/2010/main" val="3980908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AL, amyloid light chain; CHR, complete hematologic response; Dara, daratumumab; d/c, discontinued; eGFR, estimated glomerular filtration rate; ITT, intention-to-treat; MM, multiple myeloma; MOD, major organ deterioration; OS, overall survival; PFS, progression-free survival; tx, treatment; VCd, bortezomib, cyclophosphamide, dexamethasone.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88DE5-8039-4BA8-A9A2-F81C880EB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759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AL, light chain; BL, baseline; CR, complete response; Dara, daratumumab; </a:t>
            </a:r>
            <a:r>
              <a:rPr lang="en-US" sz="800" i="1" dirty="0"/>
              <a:t>dFLC, difference between involved and uninvolved free light chains;</a:t>
            </a:r>
            <a:r>
              <a:rPr lang="en-US" sz="800" i="1" dirty="0">
                <a:latin typeface="Arial" panose="020B0604020202020204" pitchFamily="34" charset="0"/>
                <a:cs typeface="Arial" panose="020B0604020202020204" pitchFamily="34" charset="0"/>
              </a:rPr>
              <a:t> ITT, intention-to-treat; LC, light chain; NT-proBNP, N-terminal prohormone B-type natriuretic peptide; NYHA, New York Heart Association; PR, partial response; VCd, bortezomib, cyclophosphamide, dexamethasone;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88DE5-8039-4BA8-A9A2-F81C880EB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257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Dara, daratumumab; VCd, bortezomib, cyclophosphamide, dexamethasone.</a:t>
            </a:r>
          </a:p>
        </p:txBody>
      </p:sp>
      <p:sp>
        <p:nvSpPr>
          <p:cNvPr id="4" name="Slide Number Placeholder 3"/>
          <p:cNvSpPr>
            <a:spLocks noGrp="1"/>
          </p:cNvSpPr>
          <p:nvPr>
            <p:ph type="sldNum" sz="quarter" idx="5"/>
          </p:nvPr>
        </p:nvSpPr>
        <p:spPr/>
        <p:txBody>
          <a:bodyPr/>
          <a:lstStyle/>
          <a:p>
            <a:fld id="{B2DF53B4-2B9F-D746-9D4C-E93CC23FC287}" type="slidenum">
              <a:rPr lang="en-US" smtClean="0"/>
              <a:t>46</a:t>
            </a:fld>
            <a:endParaRPr lang="en-US" dirty="0"/>
          </a:p>
        </p:txBody>
      </p:sp>
    </p:spTree>
    <p:extLst>
      <p:ext uri="{BB962C8B-B14F-4D97-AF65-F5344CB8AC3E}">
        <p14:creationId xmlns:p14="http://schemas.microsoft.com/office/powerpoint/2010/main" val="2135502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Dara, daratumumab; EFS, event-free survival; ITT, intention-to-treat; VCd, bortezomib, cyclophosphamide, dexamethasone.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88DE5-8039-4BA8-A9A2-F81C880EB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6219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 amyloid light chain; Dara, daratumumab; </a:t>
            </a:r>
            <a:r>
              <a:rPr lang="en-US" i="1" dirty="0"/>
              <a:t>GHS, global health status; QoL, quality of life;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VCd, bortezomib, cyclophosphamide, dexamethasone.</a:t>
            </a:r>
            <a:endParaRPr lang="en-US" i="1" dirty="0"/>
          </a:p>
        </p:txBody>
      </p:sp>
      <p:sp>
        <p:nvSpPr>
          <p:cNvPr id="4" name="Slide Number Placeholder 3"/>
          <p:cNvSpPr>
            <a:spLocks noGrp="1"/>
          </p:cNvSpPr>
          <p:nvPr>
            <p:ph type="sldNum" sz="quarter" idx="5"/>
          </p:nvPr>
        </p:nvSpPr>
        <p:spPr/>
        <p:txBody>
          <a:bodyPr/>
          <a:lstStyle/>
          <a:p>
            <a:fld id="{B2DF53B4-2B9F-D746-9D4C-E93CC23FC287}" type="slidenum">
              <a:rPr lang="en-US" smtClean="0"/>
              <a:t>48</a:t>
            </a:fld>
            <a:endParaRPr lang="en-US" dirty="0"/>
          </a:p>
        </p:txBody>
      </p:sp>
    </p:spTree>
    <p:extLst>
      <p:ext uri="{BB962C8B-B14F-4D97-AF65-F5344CB8AC3E}">
        <p14:creationId xmlns:p14="http://schemas.microsoft.com/office/powerpoint/2010/main" val="17895290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0800"/>
            <a:r>
              <a:rPr lang="en-US" sz="1200" i="1" spc="-30" dirty="0">
                <a:solidFill>
                  <a:schemeClr val="bg1"/>
                </a:solidFill>
                <a:latin typeface="Arial"/>
                <a:cs typeface="Arial"/>
              </a:rPr>
              <a:t>AL, amyloid light chain; ASCT,</a:t>
            </a:r>
            <a:r>
              <a:rPr lang="en-US" sz="1200" i="1" spc="-15" dirty="0">
                <a:solidFill>
                  <a:schemeClr val="bg1"/>
                </a:solidFill>
                <a:latin typeface="Arial"/>
                <a:cs typeface="Arial"/>
              </a:rPr>
              <a:t> </a:t>
            </a:r>
            <a:r>
              <a:rPr lang="en-US" sz="1200" i="1" dirty="0">
                <a:solidFill>
                  <a:schemeClr val="bg1"/>
                </a:solidFill>
                <a:latin typeface="Arial"/>
                <a:cs typeface="Arial"/>
              </a:rPr>
              <a:t>autologous</a:t>
            </a:r>
            <a:r>
              <a:rPr lang="en-US" sz="1200" i="1" spc="-5" dirty="0">
                <a:solidFill>
                  <a:schemeClr val="bg1"/>
                </a:solidFill>
                <a:latin typeface="Arial"/>
                <a:cs typeface="Arial"/>
              </a:rPr>
              <a:t> stem</a:t>
            </a:r>
            <a:r>
              <a:rPr lang="en-US" sz="1200" i="1" spc="-10" dirty="0">
                <a:solidFill>
                  <a:schemeClr val="bg1"/>
                </a:solidFill>
                <a:latin typeface="Arial"/>
                <a:cs typeface="Arial"/>
              </a:rPr>
              <a:t> </a:t>
            </a:r>
            <a:r>
              <a:rPr lang="en-US" sz="1200" i="1" dirty="0">
                <a:solidFill>
                  <a:schemeClr val="bg1"/>
                </a:solidFill>
                <a:latin typeface="Arial"/>
                <a:cs typeface="Arial"/>
              </a:rPr>
              <a:t>cell</a:t>
            </a:r>
            <a:r>
              <a:rPr lang="en-US" sz="1200" i="1" spc="-5" dirty="0">
                <a:solidFill>
                  <a:schemeClr val="bg1"/>
                </a:solidFill>
                <a:latin typeface="Arial"/>
                <a:cs typeface="Arial"/>
              </a:rPr>
              <a:t> </a:t>
            </a:r>
            <a:r>
              <a:rPr lang="en-US" sz="1200" i="1" dirty="0">
                <a:solidFill>
                  <a:schemeClr val="bg1"/>
                </a:solidFill>
                <a:latin typeface="Arial"/>
                <a:cs typeface="Arial"/>
              </a:rPr>
              <a:t>transplant;</a:t>
            </a:r>
            <a:r>
              <a:rPr lang="en-US" sz="1200" i="1" spc="-10" dirty="0">
                <a:solidFill>
                  <a:schemeClr val="bg1"/>
                </a:solidFill>
                <a:latin typeface="Arial"/>
                <a:cs typeface="Arial"/>
              </a:rPr>
              <a:t> Dara, daratumumab; Dex, dexamethasone; CyBorD, cyclophosphamide, bortezomib, dexamethasone; Ixa, ixazomib; </a:t>
            </a:r>
            <a:r>
              <a:rPr lang="en-US" sz="1200" i="1" dirty="0">
                <a:solidFill>
                  <a:schemeClr val="bg1"/>
                </a:solidFill>
                <a:latin typeface="Arial"/>
                <a:cs typeface="Arial"/>
              </a:rPr>
              <a:t>Len,</a:t>
            </a:r>
            <a:r>
              <a:rPr lang="en-US" sz="1200" i="1" spc="-10" dirty="0">
                <a:solidFill>
                  <a:schemeClr val="bg1"/>
                </a:solidFill>
                <a:latin typeface="Arial"/>
                <a:cs typeface="Arial"/>
              </a:rPr>
              <a:t> </a:t>
            </a:r>
            <a:r>
              <a:rPr lang="en-US" sz="1200" i="1" dirty="0">
                <a:solidFill>
                  <a:schemeClr val="bg1"/>
                </a:solidFill>
                <a:latin typeface="Arial"/>
                <a:cs typeface="Arial"/>
              </a:rPr>
              <a:t>lenalidomide;</a:t>
            </a:r>
            <a:r>
              <a:rPr lang="en-US" sz="1200" i="1" spc="-10" dirty="0">
                <a:solidFill>
                  <a:schemeClr val="bg1"/>
                </a:solidFill>
                <a:latin typeface="Arial"/>
                <a:cs typeface="Arial"/>
              </a:rPr>
              <a:t> </a:t>
            </a:r>
            <a:r>
              <a:rPr lang="en-US" sz="1200" i="1" dirty="0">
                <a:solidFill>
                  <a:schemeClr val="bg1"/>
                </a:solidFill>
                <a:latin typeface="Arial"/>
                <a:cs typeface="Arial"/>
              </a:rPr>
              <a:t>Pom,</a:t>
            </a:r>
            <a:r>
              <a:rPr lang="en-US" sz="1200" i="1" spc="-10" dirty="0">
                <a:solidFill>
                  <a:schemeClr val="bg1"/>
                </a:solidFill>
                <a:latin typeface="Arial"/>
                <a:cs typeface="Arial"/>
              </a:rPr>
              <a:t> </a:t>
            </a:r>
            <a:r>
              <a:rPr lang="en-US" sz="1200" i="1" dirty="0">
                <a:solidFill>
                  <a:schemeClr val="bg1"/>
                </a:solidFill>
                <a:latin typeface="Arial"/>
                <a:cs typeface="Arial"/>
              </a:rPr>
              <a:t>pomalidomide;</a:t>
            </a:r>
            <a:r>
              <a:rPr lang="en-US" sz="1200" i="1" spc="-10" dirty="0">
                <a:solidFill>
                  <a:schemeClr val="bg1"/>
                </a:solidFill>
                <a:latin typeface="Arial"/>
                <a:cs typeface="Arial"/>
              </a:rPr>
              <a:t> </a:t>
            </a:r>
            <a:r>
              <a:rPr lang="en-US" sz="1200" i="1" dirty="0">
                <a:solidFill>
                  <a:schemeClr val="bg1"/>
                </a:solidFill>
                <a:latin typeface="Arial"/>
                <a:cs typeface="Arial"/>
              </a:rPr>
              <a:t>Dex,</a:t>
            </a:r>
            <a:r>
              <a:rPr lang="en-US" sz="1200" i="1" spc="-10" dirty="0">
                <a:solidFill>
                  <a:schemeClr val="bg1"/>
                </a:solidFill>
                <a:latin typeface="Arial"/>
                <a:cs typeface="Arial"/>
              </a:rPr>
              <a:t> </a:t>
            </a:r>
            <a:r>
              <a:rPr lang="en-US" sz="1200" i="1" dirty="0">
                <a:solidFill>
                  <a:schemeClr val="bg1"/>
                </a:solidFill>
                <a:latin typeface="Arial"/>
                <a:cs typeface="Arial"/>
              </a:rPr>
              <a:t>dexamethasone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499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AL, amyloid light chain; BL, baseline; mAb, monoclonal antibody; NT-proBNP, N-terminal prohormone B-type natriuretic peptide.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88DE5-8039-4BA8-A9A2-F81C880EB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8777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AL, amyloid light chain; BL, baseline; eGFR, estimated glomerular filtration rate.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88DE5-8039-4BA8-A9A2-F81C880EB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7661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 amyloid transthyretin</a:t>
            </a:r>
            <a:endParaRPr lang="en-US" dirty="0"/>
          </a:p>
        </p:txBody>
      </p:sp>
      <p:sp>
        <p:nvSpPr>
          <p:cNvPr id="4" name="Slide Number Placeholder 3"/>
          <p:cNvSpPr>
            <a:spLocks noGrp="1"/>
          </p:cNvSpPr>
          <p:nvPr>
            <p:ph type="sldNum" sz="quarter" idx="5"/>
          </p:nvPr>
        </p:nvSpPr>
        <p:spPr/>
        <p:txBody>
          <a:bodyPr/>
          <a:lstStyle/>
          <a:p>
            <a:fld id="{B2DF53B4-2B9F-D746-9D4C-E93CC23FC287}" type="slidenum">
              <a:rPr lang="en-US" smtClean="0"/>
              <a:t>52</a:t>
            </a:fld>
            <a:endParaRPr lang="en-US" dirty="0"/>
          </a:p>
        </p:txBody>
      </p:sp>
    </p:spTree>
    <p:extLst>
      <p:ext uri="{BB962C8B-B14F-4D97-AF65-F5344CB8AC3E}">
        <p14:creationId xmlns:p14="http://schemas.microsoft.com/office/powerpoint/2010/main" val="25282853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ATTRwt</a:t>
            </a:r>
            <a:r>
              <a:rPr lang="en-US" dirty="0"/>
              <a:t>, </a:t>
            </a:r>
            <a:r>
              <a:rPr lang="en-US" i="1" dirty="0"/>
              <a:t>wild-type amyloid transthyretin; LVEF, left ventricular ejection fraction.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E4CE81-B364-45EB-9896-D71798DAF5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363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i="1" dirty="0"/>
              <a:t>AA, African American’ ATTR, amyloid transthyretin; ATTRmt, mutant amyloid transthyretin; ATTRwt</a:t>
            </a:r>
            <a:r>
              <a:rPr lang="en-US" dirty="0"/>
              <a:t>, </a:t>
            </a:r>
            <a:r>
              <a:rPr lang="en-US" i="1" dirty="0"/>
              <a:t>wild-type amyloid transthyretin.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6B3C0D-68D9-42E6-AC68-316D54691A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40302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ATTR, amyloid transthyretin; PYP, </a:t>
            </a:r>
            <a:r>
              <a:rPr lang="en-US" b="0" i="1" baseline="30000" dirty="0">
                <a:solidFill>
                  <a:srgbClr val="202124"/>
                </a:solidFill>
                <a:effectLst/>
                <a:latin typeface="Roboto" panose="02000000000000000000" pitchFamily="2" charset="0"/>
              </a:rPr>
              <a:t>99m</a:t>
            </a:r>
            <a:r>
              <a:rPr lang="en-US" b="0" i="1" dirty="0">
                <a:solidFill>
                  <a:srgbClr val="202124"/>
                </a:solidFill>
                <a:effectLst/>
                <a:latin typeface="Roboto" panose="02000000000000000000" pitchFamily="2" charset="0"/>
              </a:rPr>
              <a:t>Technetium pyrophosphate.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C8C525-18FF-4503-B12E-684868E45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5352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 amyloid light chain; ATTR, amyloid transthyretin; SPECT, </a:t>
            </a:r>
            <a:r>
              <a:rPr lang="en-US" b="0" i="1" dirty="0">
                <a:solidFill>
                  <a:srgbClr val="202124"/>
                </a:solidFill>
                <a:effectLst/>
                <a:latin typeface="Roboto" panose="02000000000000000000" pitchFamily="2" charset="0"/>
              </a:rPr>
              <a:t>single photon emission CT.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C8C525-18FF-4503-B12E-684868E459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116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ATTRwt</a:t>
            </a:r>
            <a:r>
              <a:rPr lang="en-US" dirty="0"/>
              <a:t>, </a:t>
            </a:r>
            <a:r>
              <a:rPr lang="en-US" i="1" dirty="0"/>
              <a:t>wild-type amyloid transthyretin; hs-TnT, high-sensitivity troponin-T; NT-proBNP, N-terminal prohormone B-type natriuretic peptide.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E4CE81-B364-45EB-9896-D71798DAF5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7107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 amyloid transthyretin; ATTRmt, mutant amyloid transthyretin; ATTRwt</a:t>
            </a:r>
            <a:r>
              <a:rPr lang="en-US" dirty="0"/>
              <a:t>, </a:t>
            </a:r>
            <a:r>
              <a:rPr lang="en-US" i="1" dirty="0"/>
              <a:t>wild-type amyloid transthyretin; EGCG, epigallocatechin-3-gallate; RCT, randomized, controlled trial; TUDCA, tauroursodeoxycholic acid.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DF53B4-2B9F-D746-9D4C-E93CC23FC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8851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 amyloid transthyretin. </a:t>
            </a:r>
          </a:p>
        </p:txBody>
      </p:sp>
      <p:sp>
        <p:nvSpPr>
          <p:cNvPr id="4" name="Slide Number Placeholder 3"/>
          <p:cNvSpPr>
            <a:spLocks noGrp="1"/>
          </p:cNvSpPr>
          <p:nvPr>
            <p:ph type="sldNum" sz="quarter" idx="5"/>
          </p:nvPr>
        </p:nvSpPr>
        <p:spPr/>
        <p:txBody>
          <a:bodyPr/>
          <a:lstStyle/>
          <a:p>
            <a:fld id="{D6C8C525-18FF-4503-B12E-684868E45967}" type="slidenum">
              <a:rPr lang="en-US" smtClean="0"/>
              <a:t>59</a:t>
            </a:fld>
            <a:endParaRPr lang="en-US" dirty="0"/>
          </a:p>
        </p:txBody>
      </p:sp>
    </p:spTree>
    <p:extLst>
      <p:ext uri="{BB962C8B-B14F-4D97-AF65-F5344CB8AC3E}">
        <p14:creationId xmlns:p14="http://schemas.microsoft.com/office/powerpoint/2010/main" val="30977765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ATTR, amyloid transthyretin; ATTRv, variant amyloid transthyretin; ATTRwt</a:t>
            </a:r>
            <a:r>
              <a:rPr lang="en-US" dirty="0"/>
              <a:t>, </a:t>
            </a:r>
            <a:r>
              <a:rPr lang="en-US" i="1" dirty="0"/>
              <a:t>wild-type amyloid transthyretin; CV, cardiovascular; </a:t>
            </a:r>
            <a:r>
              <a:rPr lang="en-US" sz="1200" i="1" dirty="0">
                <a:latin typeface="Arial" panose="020B0604020202020204" pitchFamily="34" charset="0"/>
                <a:cs typeface="Arial" panose="020B0604020202020204" pitchFamily="34" charset="0"/>
              </a:rPr>
              <a:t>NT-proBNP, N-terminal prohormone B-type natriuretic peptide.</a:t>
            </a:r>
            <a:endParaRPr lang="en-US" i="1" dirty="0"/>
          </a:p>
        </p:txBody>
      </p:sp>
      <p:sp>
        <p:nvSpPr>
          <p:cNvPr id="4" name="Slide Number Placeholder 3"/>
          <p:cNvSpPr>
            <a:spLocks noGrp="1"/>
          </p:cNvSpPr>
          <p:nvPr>
            <p:ph type="sldNum" sz="quarter" idx="5"/>
          </p:nvPr>
        </p:nvSpPr>
        <p:spPr/>
        <p:txBody>
          <a:bodyPr/>
          <a:lstStyle/>
          <a:p>
            <a:fld id="{B2DF53B4-2B9F-D746-9D4C-E93CC23FC287}" type="slidenum">
              <a:rPr lang="en-US" smtClean="0"/>
              <a:t>60</a:t>
            </a:fld>
            <a:endParaRPr lang="en-US" dirty="0"/>
          </a:p>
        </p:txBody>
      </p:sp>
    </p:spTree>
    <p:extLst>
      <p:ext uri="{BB962C8B-B14F-4D97-AF65-F5344CB8AC3E}">
        <p14:creationId xmlns:p14="http://schemas.microsoft.com/office/powerpoint/2010/main" val="36520319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 cardiovascular; NYHA, New York Heart Association; OS, overall survival.</a:t>
            </a:r>
          </a:p>
        </p:txBody>
      </p:sp>
      <p:sp>
        <p:nvSpPr>
          <p:cNvPr id="4" name="Slide Number Placeholder 3"/>
          <p:cNvSpPr>
            <a:spLocks noGrp="1"/>
          </p:cNvSpPr>
          <p:nvPr>
            <p:ph type="sldNum" sz="quarter" idx="5"/>
          </p:nvPr>
        </p:nvSpPr>
        <p:spPr/>
        <p:txBody>
          <a:bodyPr/>
          <a:lstStyle/>
          <a:p>
            <a:fld id="{B2DF53B4-2B9F-D746-9D4C-E93CC23FC287}" type="slidenum">
              <a:rPr lang="en-US" smtClean="0"/>
              <a:t>61</a:t>
            </a:fld>
            <a:endParaRPr lang="en-US" dirty="0"/>
          </a:p>
        </p:txBody>
      </p:sp>
    </p:spTree>
    <p:extLst>
      <p:ext uri="{BB962C8B-B14F-4D97-AF65-F5344CB8AC3E}">
        <p14:creationId xmlns:p14="http://schemas.microsoft.com/office/powerpoint/2010/main" val="354447986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62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0919791" cy="2057400"/>
          </a:xfrm>
          <a:prstGeom prst="rect">
            <a:avLst/>
          </a:prstGeom>
        </p:spPr>
        <p:txBody>
          <a:bodyPr/>
          <a:lstStyle>
            <a:lvl1pPr>
              <a:defRPr sz="3900">
                <a:solidFill>
                  <a:srgbClr val="455560"/>
                </a:solidFill>
              </a:defRPr>
            </a:lvl1pPr>
          </a:lstStyle>
          <a:p>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36132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5960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483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1029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6626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34974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41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0758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group of flowers&#10;&#10;Description automatically generated with low confidence">
            <a:extLst>
              <a:ext uri="{FF2B5EF4-FFF2-40B4-BE49-F238E27FC236}">
                <a16:creationId xmlns:a16="http://schemas.microsoft.com/office/drawing/2014/main" id="{3E7D8A36-C246-4A18-9391-36FA8A3CE1C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081908" y="3674338"/>
            <a:ext cx="6110092" cy="3188426"/>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660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4590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273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6038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467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26610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3823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5829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CB715-DDCC-184D-B2D7-D091E66023EF}"/>
              </a:ext>
            </a:extLst>
          </p:cNvPr>
          <p:cNvSpPr>
            <a:spLocks noGrp="1"/>
          </p:cNvSpPr>
          <p:nvPr>
            <p:ph type="title"/>
          </p:nvPr>
        </p:nvSpPr>
        <p:spPr>
          <a:xfrm>
            <a:off x="699911" y="327441"/>
            <a:ext cx="10792178" cy="920998"/>
          </a:xfrm>
        </p:spPr>
        <p:txBody>
          <a:bodyPr/>
          <a:lstStyle/>
          <a:p>
            <a:r>
              <a:rPr lang="en-US" dirty="0"/>
              <a:t>Click to edit Master title style</a:t>
            </a:r>
          </a:p>
        </p:txBody>
      </p:sp>
      <p:sp>
        <p:nvSpPr>
          <p:cNvPr id="3" name="Slide Number Placeholder 5">
            <a:extLst>
              <a:ext uri="{FF2B5EF4-FFF2-40B4-BE49-F238E27FC236}">
                <a16:creationId xmlns:a16="http://schemas.microsoft.com/office/drawing/2014/main" id="{E0A17520-171D-0642-9E2B-0F8E1436C9BB}"/>
              </a:ext>
            </a:extLst>
          </p:cNvPr>
          <p:cNvSpPr>
            <a:spLocks noGrp="1"/>
          </p:cNvSpPr>
          <p:nvPr>
            <p:ph type="sldNum" sz="quarter" idx="4"/>
          </p:nvPr>
        </p:nvSpPr>
        <p:spPr>
          <a:xfrm>
            <a:off x="11425286" y="6463722"/>
            <a:ext cx="699911" cy="284206"/>
          </a:xfrm>
          <a:prstGeom prst="rect">
            <a:avLst/>
          </a:prstGeom>
        </p:spPr>
        <p:txBody>
          <a:bodyPr lIns="182880" anchor="ctr"/>
          <a:lstStyle>
            <a:lvl1pPr algn="l">
              <a:defRPr sz="1200">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B2551F-0F36-184F-87EE-E0604C929E46}" type="slidenum">
              <a:rPr kumimoji="0" lang="en-US" sz="1200" b="0" i="0" u="none" strike="noStrike" kern="1200" cap="none" spc="0" normalizeH="0" baseline="0" noProof="0" smtClean="0">
                <a:ln>
                  <a:noFill/>
                </a:ln>
                <a:solidFill>
                  <a:srgbClr val="015873"/>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15873"/>
              </a:solidFill>
              <a:effectLst/>
              <a:uLnTx/>
              <a:uFillTx/>
              <a:latin typeface="Arial"/>
              <a:ea typeface="+mn-ea"/>
              <a:cs typeface="+mn-cs"/>
            </a:endParaRPr>
          </a:p>
        </p:txBody>
      </p:sp>
      <p:sp>
        <p:nvSpPr>
          <p:cNvPr id="5" name="Text Placeholder 4">
            <a:extLst>
              <a:ext uri="{FF2B5EF4-FFF2-40B4-BE49-F238E27FC236}">
                <a16:creationId xmlns:a16="http://schemas.microsoft.com/office/drawing/2014/main" id="{F39B6D79-1C47-B44F-8CCD-365B5D26CC50}"/>
              </a:ext>
            </a:extLst>
          </p:cNvPr>
          <p:cNvSpPr>
            <a:spLocks noGrp="1"/>
          </p:cNvSpPr>
          <p:nvPr>
            <p:ph type="body" sz="quarter" idx="10"/>
          </p:nvPr>
        </p:nvSpPr>
        <p:spPr>
          <a:xfrm>
            <a:off x="699911" y="6180880"/>
            <a:ext cx="6923402" cy="567047"/>
          </a:xfrm>
        </p:spPr>
        <p:txBody>
          <a:bodyPr anchor="b">
            <a:noAutofit/>
          </a:bodyPr>
          <a:lstStyle>
            <a:lvl1pPr marL="0" indent="0">
              <a:spcAft>
                <a:spcPts val="0"/>
              </a:spcAft>
              <a:buNone/>
              <a:defRPr sz="9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7722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085023522"/>
      </p:ext>
    </p:extLst>
  </p:cSld>
  <p:clrMap bg1="dk2" tx1="lt1" bg2="dk1"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61526829"/>
      </p:ext>
    </p:extLst>
  </p:cSld>
  <p:clrMap bg1="dk2" tx1="lt1" bg2="dk1"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www.clinicaloptions.com/" TargetMode="External"/><Relationship Id="rId4" Type="http://schemas.openxmlformats.org/officeDocument/2006/relationships/image" Target="../media/image9.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chart" Target="../charts/char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9.jpeg"/><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hyperlink" Target="http://www.clinicaloptions.com/" TargetMode="Externa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24.xml"/><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4.emf"/><Relationship Id="rId4" Type="http://schemas.openxmlformats.org/officeDocument/2006/relationships/oleObject" Target="../embeddings/oleObject1.bin"/><Relationship Id="rId9"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www.clinicaloptions.com/" TargetMode="External"/><Relationship Id="rId5" Type="http://schemas.openxmlformats.org/officeDocument/2006/relationships/image" Target="../media/image9.jpe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9.jpe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30.png"/><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hyperlink" Target="http://www.clinicaloptions.com/" TargetMode="External"/><Relationship Id="rId4" Type="http://schemas.openxmlformats.org/officeDocument/2006/relationships/image" Target="../media/image18.jpeg"/></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hyperlink" Target="http://www.clinicaloptions.com/" TargetMode="External"/><Relationship Id="rId5" Type="http://schemas.openxmlformats.org/officeDocument/2006/relationships/image" Target="../media/image18.jpeg"/><Relationship Id="rId4" Type="http://schemas.openxmlformats.org/officeDocument/2006/relationships/image" Target="../media/image33.jpeg"/></Relationships>
</file>

<file path=ppt/slides/_rels/slide5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altLang="en-US" sz="4000" dirty="0"/>
              <a:t>Advances in Systemic Amyloidosis: </a:t>
            </a:r>
            <a:br>
              <a:rPr lang="en-US" altLang="en-US" sz="4000" dirty="0"/>
            </a:br>
            <a:r>
              <a:rPr lang="en-US" altLang="en-US" sz="4000" dirty="0"/>
              <a:t>A Spotlight on New Disease-Modifying </a:t>
            </a:r>
            <a:br>
              <a:rPr lang="en-US" altLang="en-US" sz="4000" dirty="0"/>
            </a:br>
            <a:r>
              <a:rPr lang="en-US" altLang="en-US" sz="4000" dirty="0"/>
              <a:t>Therapies Across the Clinical Spectrum</a:t>
            </a:r>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5" y="6263590"/>
            <a:ext cx="452327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Janssen Biotech, Inc., administered by Janssen Scientific Affairs,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5971" indent="-345971">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545" y="3364823"/>
            <a:ext cx="3478765" cy="640406"/>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126" eaLnBrk="1" hangingPunct="1">
                <a:lnSpc>
                  <a:spcPct val="100000"/>
                </a:lnSpc>
                <a:spcBef>
                  <a:spcPct val="0"/>
                </a:spcBef>
                <a:spcAft>
                  <a:spcPct val="0"/>
                </a:spcAft>
                <a:buClrTx/>
                <a:buNone/>
              </a:pPr>
              <a:r>
                <a:rPr lang="en-US" altLang="en-US" sz="1999" b="0" dirty="0">
                  <a:solidFill>
                    <a:srgbClr val="455560"/>
                  </a:solidFill>
                  <a:latin typeface="Calibri" panose="020F0502020204030204" pitchFamily="34" charset="0"/>
                </a:rPr>
                <a:t>Slide credit: </a:t>
              </a:r>
              <a:r>
                <a:rPr lang="en-US" altLang="en-US" sz="1999" b="0" dirty="0">
                  <a:solidFill>
                    <a:srgbClr val="E1471D"/>
                  </a:solidFill>
                  <a:latin typeface="Calibri" panose="020F0502020204030204" pitchFamily="34" charset="0"/>
                  <a:hlinkClick r:id="rId4"/>
                </a:rPr>
                <a:t>clinicaloptions.com</a:t>
              </a:r>
              <a:endParaRPr lang="en-US" altLang="en-US" sz="1999"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cstate="email">
              <a:extLst>
                <a:ext uri="{28A0092B-C50C-407E-A947-70E740481C1C}">
                  <a14:useLocalDpi xmlns:a14="http://schemas.microsoft.com/office/drawing/2010/main"/>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24CA9-9E67-A546-A805-5EA4159CDF59}"/>
              </a:ext>
            </a:extLst>
          </p:cNvPr>
          <p:cNvSpPr>
            <a:spLocks noGrp="1"/>
          </p:cNvSpPr>
          <p:nvPr>
            <p:ph type="title"/>
          </p:nvPr>
        </p:nvSpPr>
        <p:spPr/>
        <p:txBody>
          <a:bodyPr/>
          <a:lstStyle/>
          <a:p>
            <a:r>
              <a:rPr lang="en-US" b="1" dirty="0"/>
              <a:t>Faculty</a:t>
            </a:r>
          </a:p>
        </p:txBody>
      </p:sp>
      <p:sp>
        <p:nvSpPr>
          <p:cNvPr id="3" name="Content Placeholder 2">
            <a:extLst>
              <a:ext uri="{FF2B5EF4-FFF2-40B4-BE49-F238E27FC236}">
                <a16:creationId xmlns:a16="http://schemas.microsoft.com/office/drawing/2014/main" id="{CC4C4584-6B80-034C-A18D-8BA861237D2B}"/>
              </a:ext>
            </a:extLst>
          </p:cNvPr>
          <p:cNvSpPr>
            <a:spLocks noGrp="1"/>
          </p:cNvSpPr>
          <p:nvPr>
            <p:ph sz="half" idx="1"/>
          </p:nvPr>
        </p:nvSpPr>
        <p:spPr/>
        <p:txBody>
          <a:bodyPr/>
          <a:lstStyle/>
          <a:p>
            <a:pPr marL="0" indent="0">
              <a:spcBef>
                <a:spcPts val="0"/>
              </a:spcBef>
              <a:spcAft>
                <a:spcPts val="0"/>
              </a:spcAft>
              <a:buNone/>
            </a:pPr>
            <a:r>
              <a:rPr lang="en-US" sz="2000" b="1" dirty="0">
                <a:solidFill>
                  <a:schemeClr val="accent3"/>
                </a:solidFill>
              </a:rPr>
              <a:t>Shaji K. Kumar, MD</a:t>
            </a:r>
          </a:p>
          <a:p>
            <a:pPr marL="0" indent="0">
              <a:spcBef>
                <a:spcPts val="0"/>
              </a:spcBef>
              <a:spcAft>
                <a:spcPts val="0"/>
              </a:spcAft>
              <a:buNone/>
            </a:pPr>
            <a:r>
              <a:rPr lang="en-US" sz="2000" i="1" dirty="0"/>
              <a:t>Mark and Judy Mullins Professor of Hematological Malignancies </a:t>
            </a:r>
          </a:p>
          <a:p>
            <a:pPr marL="0" indent="0">
              <a:spcBef>
                <a:spcPts val="0"/>
              </a:spcBef>
              <a:spcAft>
                <a:spcPts val="0"/>
              </a:spcAft>
              <a:buNone/>
            </a:pPr>
            <a:r>
              <a:rPr lang="en-US" sz="2000" i="1" dirty="0"/>
              <a:t>Chair</a:t>
            </a:r>
            <a:r>
              <a:rPr lang="en-US" sz="2000" dirty="0"/>
              <a:t>, Myeloma Amyloidosis Dysproteinemia Group </a:t>
            </a:r>
          </a:p>
          <a:p>
            <a:pPr marL="0" indent="0">
              <a:spcBef>
                <a:spcPts val="0"/>
              </a:spcBef>
              <a:spcAft>
                <a:spcPts val="0"/>
              </a:spcAft>
              <a:buNone/>
            </a:pPr>
            <a:r>
              <a:rPr lang="en-US" sz="2000" i="1" dirty="0"/>
              <a:t>Consultant</a:t>
            </a:r>
            <a:r>
              <a:rPr lang="en-US" sz="2000" dirty="0"/>
              <a:t>, Division of Hematology </a:t>
            </a:r>
          </a:p>
          <a:p>
            <a:pPr marL="0" indent="0">
              <a:spcBef>
                <a:spcPts val="0"/>
              </a:spcBef>
              <a:spcAft>
                <a:spcPts val="0"/>
              </a:spcAft>
              <a:buNone/>
            </a:pPr>
            <a:r>
              <a:rPr lang="en-US" sz="2000" dirty="0"/>
              <a:t>Mayo Clinic </a:t>
            </a:r>
          </a:p>
          <a:p>
            <a:pPr marL="0" indent="0">
              <a:spcBef>
                <a:spcPts val="0"/>
              </a:spcBef>
              <a:spcAft>
                <a:spcPts val="0"/>
              </a:spcAft>
              <a:buNone/>
            </a:pPr>
            <a:r>
              <a:rPr lang="en-US" sz="2000" dirty="0"/>
              <a:t>Rochester, Minnesota</a:t>
            </a:r>
          </a:p>
          <a:p>
            <a:pPr marL="0" indent="0">
              <a:spcBef>
                <a:spcPts val="0"/>
              </a:spcBef>
              <a:spcAft>
                <a:spcPts val="0"/>
              </a:spcAft>
              <a:buNone/>
            </a:pPr>
            <a:endParaRPr lang="en-US" b="1" dirty="0">
              <a:solidFill>
                <a:schemeClr val="accent3"/>
              </a:solidFill>
            </a:endParaRPr>
          </a:p>
          <a:p>
            <a:pPr marL="0" indent="0">
              <a:spcBef>
                <a:spcPts val="0"/>
              </a:spcBef>
              <a:spcAft>
                <a:spcPts val="0"/>
              </a:spcAft>
              <a:buNone/>
            </a:pPr>
            <a:r>
              <a:rPr lang="en-US" sz="2000" b="1" dirty="0">
                <a:solidFill>
                  <a:schemeClr val="accent3"/>
                </a:solidFill>
              </a:rPr>
              <a:t>Shaji K. Kumar, MD, </a:t>
            </a:r>
            <a:r>
              <a:rPr lang="en-US" sz="2000" dirty="0"/>
              <a:t>has disclosed that he has received funds for research support from AbbVie, Bristol-Myers Squibb, Celgene, Genentech, Janssen, MedImmune, Oncopeptides, Takeda, and TeneoBio and consulting fees from AbbVie, Bristol-Myers Squibb, Celgene, Genentech, Janssen, Oncopeptides, and Takeda</a:t>
            </a:r>
          </a:p>
        </p:txBody>
      </p:sp>
      <p:sp>
        <p:nvSpPr>
          <p:cNvPr id="5" name="Content Placeholder 4">
            <a:extLst>
              <a:ext uri="{FF2B5EF4-FFF2-40B4-BE49-F238E27FC236}">
                <a16:creationId xmlns:a16="http://schemas.microsoft.com/office/drawing/2014/main" id="{1362815A-9B1E-4078-A3F2-1187854B0C89}"/>
              </a:ext>
            </a:extLst>
          </p:cNvPr>
          <p:cNvSpPr>
            <a:spLocks noGrp="1"/>
          </p:cNvSpPr>
          <p:nvPr>
            <p:ph sz="half" idx="2"/>
          </p:nvPr>
        </p:nvSpPr>
        <p:spPr/>
        <p:txBody>
          <a:bodyPr/>
          <a:lstStyle/>
          <a:p>
            <a:pPr marL="0" indent="0">
              <a:spcBef>
                <a:spcPts val="0"/>
              </a:spcBef>
              <a:spcAft>
                <a:spcPts val="0"/>
              </a:spcAft>
              <a:buFont typeface="Wingdings" panose="05000000000000000000" pitchFamily="2" charset="2"/>
              <a:buNone/>
            </a:pPr>
            <a:r>
              <a:rPr lang="en-US" sz="2000" b="1" kern="0" dirty="0">
                <a:solidFill>
                  <a:schemeClr val="accent3"/>
                </a:solidFill>
              </a:rPr>
              <a:t>Beth Faiman, PhD, MSN, APRN-BC, AOCN</a:t>
            </a:r>
          </a:p>
          <a:p>
            <a:pPr marL="0" indent="0">
              <a:spcBef>
                <a:spcPts val="0"/>
              </a:spcBef>
              <a:spcAft>
                <a:spcPts val="0"/>
              </a:spcAft>
              <a:buFont typeface="Wingdings" panose="05000000000000000000" pitchFamily="2" charset="2"/>
              <a:buNone/>
            </a:pPr>
            <a:r>
              <a:rPr lang="en-US" sz="2000" i="1" kern="0" dirty="0"/>
              <a:t>Nurse Practitioner</a:t>
            </a:r>
          </a:p>
          <a:p>
            <a:pPr marL="0" indent="0">
              <a:spcBef>
                <a:spcPts val="0"/>
              </a:spcBef>
              <a:spcAft>
                <a:spcPts val="0"/>
              </a:spcAft>
              <a:buFont typeface="Wingdings" panose="05000000000000000000" pitchFamily="2" charset="2"/>
              <a:buNone/>
            </a:pPr>
            <a:r>
              <a:rPr lang="en-US" sz="2000" kern="0" dirty="0"/>
              <a:t>Cleveland Clinic Taussig Cancer Institute</a:t>
            </a:r>
          </a:p>
          <a:p>
            <a:pPr marL="0" indent="0">
              <a:spcBef>
                <a:spcPts val="0"/>
              </a:spcBef>
              <a:spcAft>
                <a:spcPts val="0"/>
              </a:spcAft>
              <a:buFont typeface="Wingdings" panose="05000000000000000000" pitchFamily="2" charset="2"/>
              <a:buNone/>
            </a:pPr>
            <a:r>
              <a:rPr lang="en-US" sz="2000" kern="0" dirty="0"/>
              <a:t>Cleveland, Ohio</a:t>
            </a:r>
          </a:p>
          <a:p>
            <a:pPr marL="0" indent="0">
              <a:spcBef>
                <a:spcPts val="0"/>
              </a:spcBef>
              <a:spcAft>
                <a:spcPts val="0"/>
              </a:spcAft>
              <a:buFont typeface="Wingdings" panose="05000000000000000000" pitchFamily="2" charset="2"/>
              <a:buNone/>
            </a:pPr>
            <a:endParaRPr lang="en-US" sz="2000" b="1" kern="0" dirty="0">
              <a:solidFill>
                <a:schemeClr val="accent3"/>
              </a:solidFill>
            </a:endParaRPr>
          </a:p>
          <a:p>
            <a:pPr marL="0" indent="0">
              <a:spcBef>
                <a:spcPts val="0"/>
              </a:spcBef>
              <a:spcAft>
                <a:spcPts val="0"/>
              </a:spcAft>
              <a:buFont typeface="Wingdings" panose="05000000000000000000" pitchFamily="2" charset="2"/>
              <a:buNone/>
            </a:pPr>
            <a:r>
              <a:rPr lang="en-US" sz="2000" b="1" kern="0" dirty="0">
                <a:solidFill>
                  <a:schemeClr val="accent3"/>
                </a:solidFill>
              </a:rPr>
              <a:t>Beth Faiman, PhD, MSN, APRN-BC, AOCN, </a:t>
            </a:r>
            <a:r>
              <a:rPr lang="en-US" sz="2000" kern="0" dirty="0"/>
              <a:t>has disclosed that she has received consulting fees from Bristol-Myers Squibb, GlaxoSmithKline, Karyopharm, and Sanofi.</a:t>
            </a:r>
          </a:p>
          <a:p>
            <a:endParaRPr lang="en-US" dirty="0"/>
          </a:p>
        </p:txBody>
      </p:sp>
    </p:spTree>
    <p:extLst>
      <p:ext uri="{BB962C8B-B14F-4D97-AF65-F5344CB8AC3E}">
        <p14:creationId xmlns:p14="http://schemas.microsoft.com/office/powerpoint/2010/main" val="424384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1733A09C-449C-4ACD-ADE1-F68617098B6B}"/>
              </a:ext>
            </a:extLst>
          </p:cNvPr>
          <p:cNvPicPr>
            <a:picLocks noChangeAspect="1"/>
          </p:cNvPicPr>
          <p:nvPr/>
        </p:nvPicPr>
        <p:blipFill>
          <a:blip r:embed="rId3"/>
          <a:stretch>
            <a:fillRect/>
          </a:stretch>
        </p:blipFill>
        <p:spPr>
          <a:xfrm rot="3269572">
            <a:off x="7989034" y="1527533"/>
            <a:ext cx="876422" cy="2572109"/>
          </a:xfrm>
          <a:prstGeom prst="rect">
            <a:avLst/>
          </a:prstGeom>
        </p:spPr>
      </p:pic>
      <p:sp>
        <p:nvSpPr>
          <p:cNvPr id="2" name="Title 1">
            <a:extLst>
              <a:ext uri="{FF2B5EF4-FFF2-40B4-BE49-F238E27FC236}">
                <a16:creationId xmlns:a16="http://schemas.microsoft.com/office/drawing/2014/main" id="{B44A202B-C6CC-9941-83D0-B0E815AAED9B}"/>
              </a:ext>
            </a:extLst>
          </p:cNvPr>
          <p:cNvSpPr>
            <a:spLocks noGrp="1"/>
          </p:cNvSpPr>
          <p:nvPr>
            <p:ph type="title"/>
          </p:nvPr>
        </p:nvSpPr>
        <p:spPr/>
        <p:txBody>
          <a:bodyPr/>
          <a:lstStyle/>
          <a:p>
            <a:r>
              <a:rPr lang="en-US" dirty="0"/>
              <a:t>Systemic Amyloidosis: Pathogenesis</a:t>
            </a:r>
          </a:p>
        </p:txBody>
      </p:sp>
      <p:sp>
        <p:nvSpPr>
          <p:cNvPr id="7" name="Text Box 11">
            <a:extLst>
              <a:ext uri="{FF2B5EF4-FFF2-40B4-BE49-F238E27FC236}">
                <a16:creationId xmlns:a16="http://schemas.microsoft.com/office/drawing/2014/main" id="{459406F6-1E77-4D57-9BCD-ED617B64014F}"/>
              </a:ext>
            </a:extLst>
          </p:cNvPr>
          <p:cNvSpPr txBox="1">
            <a:spLocks noChangeArrowheads="1"/>
          </p:cNvSpPr>
          <p:nvPr/>
        </p:nvSpPr>
        <p:spPr bwMode="auto">
          <a:xfrm>
            <a:off x="434124" y="64060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Adapted from Merlini. NEJM. 2003;349:583. </a:t>
            </a:r>
          </a:p>
        </p:txBody>
      </p:sp>
      <p:grpSp>
        <p:nvGrpSpPr>
          <p:cNvPr id="8" name="Group 7">
            <a:extLst>
              <a:ext uri="{FF2B5EF4-FFF2-40B4-BE49-F238E27FC236}">
                <a16:creationId xmlns:a16="http://schemas.microsoft.com/office/drawing/2014/main" id="{66A61FDE-23FF-4C6A-97C0-6655959F84C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38098F4C-AAFE-41B8-A3C8-D83FCFB3385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41B0706B-33C6-4BB5-B88D-B65A502839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35" name="Group 34">
            <a:extLst>
              <a:ext uri="{FF2B5EF4-FFF2-40B4-BE49-F238E27FC236}">
                <a16:creationId xmlns:a16="http://schemas.microsoft.com/office/drawing/2014/main" id="{427BB29D-6254-4499-87AE-E584AC8AC030}"/>
              </a:ext>
            </a:extLst>
          </p:cNvPr>
          <p:cNvGrpSpPr/>
          <p:nvPr/>
        </p:nvGrpSpPr>
        <p:grpSpPr>
          <a:xfrm>
            <a:off x="7022118" y="4272914"/>
            <a:ext cx="2824742" cy="2049559"/>
            <a:chOff x="6793979" y="4090737"/>
            <a:chExt cx="2824742" cy="2049559"/>
          </a:xfrm>
        </p:grpSpPr>
        <p:pic>
          <p:nvPicPr>
            <p:cNvPr id="13" name="Picture 2" descr="12f2">
              <a:extLst>
                <a:ext uri="{FF2B5EF4-FFF2-40B4-BE49-F238E27FC236}">
                  <a16:creationId xmlns:a16="http://schemas.microsoft.com/office/drawing/2014/main" id="{E0A0131A-A93B-43BE-9590-73B86ACD214F}"/>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a:off x="8265714" y="4090737"/>
              <a:ext cx="1305907" cy="131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12f2">
              <a:extLst>
                <a:ext uri="{FF2B5EF4-FFF2-40B4-BE49-F238E27FC236}">
                  <a16:creationId xmlns:a16="http://schemas.microsoft.com/office/drawing/2014/main" id="{534FEBF0-8ADA-42AF-9146-CC69A205E2C4}"/>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a:off x="6843840" y="4090737"/>
              <a:ext cx="1310106" cy="132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52D198B-8058-4F74-9DC9-18AE4BE28928}"/>
                </a:ext>
              </a:extLst>
            </p:cNvPr>
            <p:cNvSpPr txBox="1"/>
            <p:nvPr/>
          </p:nvSpPr>
          <p:spPr bwMode="auto">
            <a:xfrm>
              <a:off x="6793979" y="5383166"/>
              <a:ext cx="140982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Transmission electron microscopy</a:t>
              </a:r>
            </a:p>
          </p:txBody>
        </p:sp>
        <p:sp>
          <p:nvSpPr>
            <p:cNvPr id="15" name="TextBox 14">
              <a:extLst>
                <a:ext uri="{FF2B5EF4-FFF2-40B4-BE49-F238E27FC236}">
                  <a16:creationId xmlns:a16="http://schemas.microsoft.com/office/drawing/2014/main" id="{49478AB2-0579-4C09-A46B-F1465D4E9D05}"/>
                </a:ext>
              </a:extLst>
            </p:cNvPr>
            <p:cNvSpPr txBox="1"/>
            <p:nvPr/>
          </p:nvSpPr>
          <p:spPr bwMode="auto">
            <a:xfrm>
              <a:off x="8208893" y="5409970"/>
              <a:ext cx="14098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Polarized light microscopy</a:t>
              </a:r>
            </a:p>
          </p:txBody>
        </p:sp>
      </p:grpSp>
      <p:grpSp>
        <p:nvGrpSpPr>
          <p:cNvPr id="4" name="Group 3">
            <a:extLst>
              <a:ext uri="{FF2B5EF4-FFF2-40B4-BE49-F238E27FC236}">
                <a16:creationId xmlns:a16="http://schemas.microsoft.com/office/drawing/2014/main" id="{AE4DFF59-2A1A-4050-8C38-34F80834679E}"/>
              </a:ext>
            </a:extLst>
          </p:cNvPr>
          <p:cNvGrpSpPr/>
          <p:nvPr/>
        </p:nvGrpSpPr>
        <p:grpSpPr>
          <a:xfrm>
            <a:off x="4170843" y="4090737"/>
            <a:ext cx="2152444" cy="2099591"/>
            <a:chOff x="4170843" y="4090737"/>
            <a:chExt cx="2152444" cy="2099591"/>
          </a:xfrm>
        </p:grpSpPr>
        <p:grpSp>
          <p:nvGrpSpPr>
            <p:cNvPr id="6" name="Group 5">
              <a:extLst>
                <a:ext uri="{FF2B5EF4-FFF2-40B4-BE49-F238E27FC236}">
                  <a16:creationId xmlns:a16="http://schemas.microsoft.com/office/drawing/2014/main" id="{22B1C755-DA15-4210-9F78-29F5814254C6}"/>
                </a:ext>
              </a:extLst>
            </p:cNvPr>
            <p:cNvGrpSpPr/>
            <p:nvPr/>
          </p:nvGrpSpPr>
          <p:grpSpPr>
            <a:xfrm>
              <a:off x="4170843" y="4090737"/>
              <a:ext cx="1519217" cy="2099591"/>
              <a:chOff x="4170843" y="4090737"/>
              <a:chExt cx="1519217" cy="2099591"/>
            </a:xfrm>
          </p:grpSpPr>
          <p:pic>
            <p:nvPicPr>
              <p:cNvPr id="16" name="Picture 2" descr="12f2">
                <a:extLst>
                  <a:ext uri="{FF2B5EF4-FFF2-40B4-BE49-F238E27FC236}">
                    <a16:creationId xmlns:a16="http://schemas.microsoft.com/office/drawing/2014/main" id="{028C6171-1786-491A-A02A-AA92B9694C65}"/>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359145" y="4126832"/>
                <a:ext cx="1310106" cy="124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DC71C99-7300-44FB-90C0-AEF6CCAE1CED}"/>
                  </a:ext>
                </a:extLst>
              </p:cNvPr>
              <p:cNvSpPr/>
              <p:nvPr/>
            </p:nvSpPr>
            <p:spPr bwMode="auto">
              <a:xfrm>
                <a:off x="5598620" y="4090737"/>
                <a:ext cx="91440" cy="136203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E622BEF6-5CFE-4705-96CE-C32A9D466CD2}"/>
                  </a:ext>
                </a:extLst>
              </p:cNvPr>
              <p:cNvSpPr/>
              <p:nvPr/>
            </p:nvSpPr>
            <p:spPr bwMode="auto">
              <a:xfrm>
                <a:off x="4170843" y="5266998"/>
                <a:ext cx="306717" cy="923330"/>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961A2707-A6C1-4A75-BF1E-2A7832396EC6}"/>
                  </a:ext>
                </a:extLst>
              </p:cNvPr>
              <p:cNvSpPr/>
              <p:nvPr/>
            </p:nvSpPr>
            <p:spPr bwMode="auto">
              <a:xfrm rot="16200000">
                <a:off x="4917603" y="4699086"/>
                <a:ext cx="45719" cy="136203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9" name="TextBox 18">
              <a:extLst>
                <a:ext uri="{FF2B5EF4-FFF2-40B4-BE49-F238E27FC236}">
                  <a16:creationId xmlns:a16="http://schemas.microsoft.com/office/drawing/2014/main" id="{5C6B8300-34E2-4379-BD1E-3D362389A106}"/>
                </a:ext>
              </a:extLst>
            </p:cNvPr>
            <p:cNvSpPr txBox="1"/>
            <p:nvPr/>
          </p:nvSpPr>
          <p:spPr bwMode="auto">
            <a:xfrm>
              <a:off x="5629991" y="4229621"/>
              <a:ext cx="6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 Å</a:t>
              </a:r>
            </a:p>
          </p:txBody>
        </p:sp>
        <p:sp>
          <p:nvSpPr>
            <p:cNvPr id="20" name="TextBox 19">
              <a:extLst>
                <a:ext uri="{FF2B5EF4-FFF2-40B4-BE49-F238E27FC236}">
                  <a16:creationId xmlns:a16="http://schemas.microsoft.com/office/drawing/2014/main" id="{3330B097-B4F4-4955-AD7B-EC6D744958CA}"/>
                </a:ext>
              </a:extLst>
            </p:cNvPr>
            <p:cNvSpPr txBox="1"/>
            <p:nvPr/>
          </p:nvSpPr>
          <p:spPr bwMode="auto">
            <a:xfrm>
              <a:off x="5607897" y="4852816"/>
              <a:ext cx="6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Å</a:t>
              </a:r>
            </a:p>
          </p:txBody>
        </p:sp>
      </p:grpSp>
      <p:grpSp>
        <p:nvGrpSpPr>
          <p:cNvPr id="34" name="Group 33">
            <a:extLst>
              <a:ext uri="{FF2B5EF4-FFF2-40B4-BE49-F238E27FC236}">
                <a16:creationId xmlns:a16="http://schemas.microsoft.com/office/drawing/2014/main" id="{FBDCD9D9-BB25-4BC6-B557-98EB8E93C972}"/>
              </a:ext>
            </a:extLst>
          </p:cNvPr>
          <p:cNvGrpSpPr/>
          <p:nvPr/>
        </p:nvGrpSpPr>
        <p:grpSpPr>
          <a:xfrm>
            <a:off x="3811722" y="1367219"/>
            <a:ext cx="2537946" cy="2468286"/>
            <a:chOff x="3811722" y="1367219"/>
            <a:chExt cx="2537946" cy="2468286"/>
          </a:xfrm>
        </p:grpSpPr>
        <p:sp>
          <p:nvSpPr>
            <p:cNvPr id="22" name="Rectangle 21">
              <a:extLst>
                <a:ext uri="{FF2B5EF4-FFF2-40B4-BE49-F238E27FC236}">
                  <a16:creationId xmlns:a16="http://schemas.microsoft.com/office/drawing/2014/main" id="{ECEF5539-F1D9-4B9C-8048-FC9692106815}"/>
                </a:ext>
              </a:extLst>
            </p:cNvPr>
            <p:cNvSpPr/>
            <p:nvPr/>
          </p:nvSpPr>
          <p:spPr bwMode="auto">
            <a:xfrm>
              <a:off x="4701655" y="1367219"/>
              <a:ext cx="1018673" cy="2000432"/>
            </a:xfrm>
            <a:prstGeom prst="rect">
              <a:avLst/>
            </a:prstGeom>
            <a:solidFill>
              <a:schemeClr val="tx1">
                <a:lumMod val="85000"/>
              </a:schemeClr>
            </a:solidFill>
            <a:ln w="1270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12" name="Picture 2" descr="12f2">
              <a:extLst>
                <a:ext uri="{FF2B5EF4-FFF2-40B4-BE49-F238E27FC236}">
                  <a16:creationId xmlns:a16="http://schemas.microsoft.com/office/drawing/2014/main" id="{BACA8DF6-7230-47EA-BC8D-0BA83C5D1AAF}"/>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4483423" y="1611450"/>
              <a:ext cx="1035792" cy="1937084"/>
            </a:xfrm>
            <a:prstGeom prst="rect">
              <a:avLst/>
            </a:prstGeom>
            <a:ln w="9525">
              <a:solidFill>
                <a:srgbClr val="000000"/>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cxnSp>
          <p:nvCxnSpPr>
            <p:cNvPr id="24" name="Straight Arrow Connector 23">
              <a:extLst>
                <a:ext uri="{FF2B5EF4-FFF2-40B4-BE49-F238E27FC236}">
                  <a16:creationId xmlns:a16="http://schemas.microsoft.com/office/drawing/2014/main" id="{F8D03A65-FE34-48D6-A8E7-4F725A7CB71A}"/>
                </a:ext>
              </a:extLst>
            </p:cNvPr>
            <p:cNvCxnSpPr>
              <a:cxnSpLocks/>
            </p:cNvCxnSpPr>
            <p:nvPr/>
          </p:nvCxnSpPr>
          <p:spPr bwMode="auto">
            <a:xfrm flipV="1">
              <a:off x="5519215" y="3404936"/>
              <a:ext cx="201113" cy="300790"/>
            </a:xfrm>
            <a:prstGeom prst="straightConnector1">
              <a:avLst/>
            </a:prstGeom>
            <a:noFill/>
            <a:ln w="28575" cap="flat" cmpd="sng" algn="ctr">
              <a:solidFill>
                <a:schemeClr val="bg1"/>
              </a:solidFill>
              <a:prstDash val="solid"/>
              <a:round/>
              <a:headEnd type="triangle"/>
              <a:tailEnd type="triangle"/>
            </a:ln>
            <a:effectLst/>
          </p:spPr>
        </p:cxnSp>
        <p:sp>
          <p:nvSpPr>
            <p:cNvPr id="26" name="TextBox 25">
              <a:extLst>
                <a:ext uri="{FF2B5EF4-FFF2-40B4-BE49-F238E27FC236}">
                  <a16:creationId xmlns:a16="http://schemas.microsoft.com/office/drawing/2014/main" id="{4651C1D3-EAE5-4B3C-882D-51605155C5F9}"/>
                </a:ext>
              </a:extLst>
            </p:cNvPr>
            <p:cNvSpPr txBox="1"/>
            <p:nvPr/>
          </p:nvSpPr>
          <p:spPr bwMode="auto">
            <a:xfrm>
              <a:off x="5656372" y="3496951"/>
              <a:ext cx="693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Å</a:t>
              </a:r>
            </a:p>
          </p:txBody>
        </p:sp>
        <p:cxnSp>
          <p:nvCxnSpPr>
            <p:cNvPr id="28" name="Straight Arrow Connector 27">
              <a:extLst>
                <a:ext uri="{FF2B5EF4-FFF2-40B4-BE49-F238E27FC236}">
                  <a16:creationId xmlns:a16="http://schemas.microsoft.com/office/drawing/2014/main" id="{DE0D2F2F-0DDA-4BDE-AB21-F287247173CE}"/>
                </a:ext>
              </a:extLst>
            </p:cNvPr>
            <p:cNvCxnSpPr>
              <a:cxnSpLocks/>
            </p:cNvCxnSpPr>
            <p:nvPr/>
          </p:nvCxnSpPr>
          <p:spPr bwMode="auto">
            <a:xfrm flipV="1">
              <a:off x="4170843" y="2196544"/>
              <a:ext cx="0" cy="135878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BB5D6F08-6D23-49BF-9D05-8BE1E4D833DF}"/>
                </a:ext>
              </a:extLst>
            </p:cNvPr>
            <p:cNvCxnSpPr/>
            <p:nvPr/>
          </p:nvCxnSpPr>
          <p:spPr bwMode="auto">
            <a:xfrm flipV="1">
              <a:off x="4418458" y="2791328"/>
              <a:ext cx="0" cy="640080"/>
            </a:xfrm>
            <a:prstGeom prst="straightConnector1">
              <a:avLst/>
            </a:prstGeom>
            <a:noFill/>
            <a:ln w="28575" cap="flat" cmpd="sng" algn="ctr">
              <a:solidFill>
                <a:schemeClr val="bg1"/>
              </a:solidFill>
              <a:prstDash val="solid"/>
              <a:round/>
              <a:headEnd type="triangle"/>
              <a:tailEnd type="triangle"/>
            </a:ln>
            <a:effectLst/>
          </p:spPr>
        </p:cxnSp>
        <p:sp>
          <p:nvSpPr>
            <p:cNvPr id="32" name="TextBox 31">
              <a:extLst>
                <a:ext uri="{FF2B5EF4-FFF2-40B4-BE49-F238E27FC236}">
                  <a16:creationId xmlns:a16="http://schemas.microsoft.com/office/drawing/2014/main" id="{0CB5BADF-23E0-4A5C-9021-90906C6E9DB8}"/>
                </a:ext>
              </a:extLst>
            </p:cNvPr>
            <p:cNvSpPr txBox="1"/>
            <p:nvPr/>
          </p:nvSpPr>
          <p:spPr bwMode="auto">
            <a:xfrm rot="16200000">
              <a:off x="3948272" y="2915963"/>
              <a:ext cx="693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 Å</a:t>
              </a:r>
            </a:p>
          </p:txBody>
        </p:sp>
        <p:sp>
          <p:nvSpPr>
            <p:cNvPr id="33" name="TextBox 32">
              <a:extLst>
                <a:ext uri="{FF2B5EF4-FFF2-40B4-BE49-F238E27FC236}">
                  <a16:creationId xmlns:a16="http://schemas.microsoft.com/office/drawing/2014/main" id="{6497F63C-ED0A-423D-AF7C-B10F4DDF49FA}"/>
                </a:ext>
              </a:extLst>
            </p:cNvPr>
            <p:cNvSpPr txBox="1"/>
            <p:nvPr/>
          </p:nvSpPr>
          <p:spPr bwMode="auto">
            <a:xfrm rot="16200000">
              <a:off x="2980701" y="2313582"/>
              <a:ext cx="2000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Fibril axis</a:t>
              </a:r>
            </a:p>
          </p:txBody>
        </p:sp>
      </p:grpSp>
      <p:sp>
        <p:nvSpPr>
          <p:cNvPr id="36" name="Arrow: Right 35">
            <a:extLst>
              <a:ext uri="{FF2B5EF4-FFF2-40B4-BE49-F238E27FC236}">
                <a16:creationId xmlns:a16="http://schemas.microsoft.com/office/drawing/2014/main" id="{589F8F4A-D5AB-41DD-8F4D-343F73C21ED1}"/>
              </a:ext>
            </a:extLst>
          </p:cNvPr>
          <p:cNvSpPr/>
          <p:nvPr/>
        </p:nvSpPr>
        <p:spPr bwMode="auto">
          <a:xfrm rot="1871118">
            <a:off x="3177648" y="1871694"/>
            <a:ext cx="856742" cy="650981"/>
          </a:xfrm>
          <a:prstGeom prst="rightArrow">
            <a:avLst/>
          </a:prstGeom>
          <a:solidFill>
            <a:schemeClr val="tx1">
              <a:lumMod val="85000"/>
            </a:schemeClr>
          </a:solidFill>
          <a:ln w="0">
            <a:solidFill>
              <a:schemeClr val="tx1">
                <a:lumMod val="9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Arrow: Right 37">
            <a:extLst>
              <a:ext uri="{FF2B5EF4-FFF2-40B4-BE49-F238E27FC236}">
                <a16:creationId xmlns:a16="http://schemas.microsoft.com/office/drawing/2014/main" id="{4F47E1A2-5EE2-4D60-9319-B3A9C164EEC8}"/>
              </a:ext>
            </a:extLst>
          </p:cNvPr>
          <p:cNvSpPr/>
          <p:nvPr/>
        </p:nvSpPr>
        <p:spPr bwMode="auto">
          <a:xfrm rot="20039329">
            <a:off x="2843081" y="3571163"/>
            <a:ext cx="856742" cy="650981"/>
          </a:xfrm>
          <a:prstGeom prst="rightArrow">
            <a:avLst/>
          </a:prstGeom>
          <a:solidFill>
            <a:schemeClr val="tx1">
              <a:lumMod val="85000"/>
            </a:schemeClr>
          </a:solidFill>
          <a:ln w="0">
            <a:solidFill>
              <a:schemeClr val="tx1">
                <a:lumMod val="9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Arrow: Right 38">
            <a:extLst>
              <a:ext uri="{FF2B5EF4-FFF2-40B4-BE49-F238E27FC236}">
                <a16:creationId xmlns:a16="http://schemas.microsoft.com/office/drawing/2014/main" id="{BF9B2717-8D3D-4F34-80DA-98E83071F24F}"/>
              </a:ext>
            </a:extLst>
          </p:cNvPr>
          <p:cNvSpPr/>
          <p:nvPr/>
        </p:nvSpPr>
        <p:spPr bwMode="auto">
          <a:xfrm rot="17826530">
            <a:off x="3161723" y="4333861"/>
            <a:ext cx="967684" cy="650981"/>
          </a:xfrm>
          <a:prstGeom prst="rightArrow">
            <a:avLst/>
          </a:prstGeom>
          <a:solidFill>
            <a:schemeClr val="tx1">
              <a:lumMod val="85000"/>
            </a:schemeClr>
          </a:solidFill>
          <a:ln w="0">
            <a:solidFill>
              <a:schemeClr val="tx1">
                <a:lumMod val="9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TextBox 40">
            <a:extLst>
              <a:ext uri="{FF2B5EF4-FFF2-40B4-BE49-F238E27FC236}">
                <a16:creationId xmlns:a16="http://schemas.microsoft.com/office/drawing/2014/main" id="{1C1888A5-ED0A-43A5-8B33-45AC61CA5774}"/>
              </a:ext>
            </a:extLst>
          </p:cNvPr>
          <p:cNvSpPr txBox="1"/>
          <p:nvPr/>
        </p:nvSpPr>
        <p:spPr bwMode="auto">
          <a:xfrm>
            <a:off x="1161287" y="1730463"/>
            <a:ext cx="2039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Transthyretin</a:t>
            </a:r>
          </a:p>
        </p:txBody>
      </p:sp>
      <p:sp>
        <p:nvSpPr>
          <p:cNvPr id="42" name="TextBox 41">
            <a:extLst>
              <a:ext uri="{FF2B5EF4-FFF2-40B4-BE49-F238E27FC236}">
                <a16:creationId xmlns:a16="http://schemas.microsoft.com/office/drawing/2014/main" id="{17B5D4CC-A26B-4F78-B926-691591726A1B}"/>
              </a:ext>
            </a:extLst>
          </p:cNvPr>
          <p:cNvSpPr txBox="1"/>
          <p:nvPr/>
        </p:nvSpPr>
        <p:spPr bwMode="auto">
          <a:xfrm>
            <a:off x="796545" y="2789673"/>
            <a:ext cx="1993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Apolipoprotein AI</a:t>
            </a:r>
          </a:p>
        </p:txBody>
      </p:sp>
      <p:sp>
        <p:nvSpPr>
          <p:cNvPr id="43" name="TextBox 42">
            <a:extLst>
              <a:ext uri="{FF2B5EF4-FFF2-40B4-BE49-F238E27FC236}">
                <a16:creationId xmlns:a16="http://schemas.microsoft.com/office/drawing/2014/main" id="{86DF0F22-1236-43C7-8FE5-987CAEFC43F6}"/>
              </a:ext>
            </a:extLst>
          </p:cNvPr>
          <p:cNvSpPr txBox="1"/>
          <p:nvPr/>
        </p:nvSpPr>
        <p:spPr bwMode="auto">
          <a:xfrm>
            <a:off x="796545" y="3905834"/>
            <a:ext cx="1993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Lysozyme</a:t>
            </a:r>
          </a:p>
        </p:txBody>
      </p:sp>
      <p:sp>
        <p:nvSpPr>
          <p:cNvPr id="44" name="TextBox 43">
            <a:extLst>
              <a:ext uri="{FF2B5EF4-FFF2-40B4-BE49-F238E27FC236}">
                <a16:creationId xmlns:a16="http://schemas.microsoft.com/office/drawing/2014/main" id="{6B33E17A-F640-4712-B23D-0276A49DAAEF}"/>
              </a:ext>
            </a:extLst>
          </p:cNvPr>
          <p:cNvSpPr txBox="1"/>
          <p:nvPr/>
        </p:nvSpPr>
        <p:spPr bwMode="auto">
          <a:xfrm>
            <a:off x="836283" y="4963619"/>
            <a:ext cx="23780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Immunoglobulin </a:t>
            </a:r>
            <a:r>
              <a:rPr kumimoji="0" lang="el-G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κ</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light chain</a:t>
            </a:r>
          </a:p>
        </p:txBody>
      </p:sp>
      <p:sp>
        <p:nvSpPr>
          <p:cNvPr id="37" name="Arrow: Right 36">
            <a:extLst>
              <a:ext uri="{FF2B5EF4-FFF2-40B4-BE49-F238E27FC236}">
                <a16:creationId xmlns:a16="http://schemas.microsoft.com/office/drawing/2014/main" id="{8297BDE4-0A72-4128-A08B-13EF12586EBF}"/>
              </a:ext>
            </a:extLst>
          </p:cNvPr>
          <p:cNvSpPr/>
          <p:nvPr/>
        </p:nvSpPr>
        <p:spPr bwMode="auto">
          <a:xfrm rot="808546">
            <a:off x="2884717" y="2770610"/>
            <a:ext cx="856742" cy="650981"/>
          </a:xfrm>
          <a:prstGeom prst="rightArrow">
            <a:avLst/>
          </a:prstGeom>
          <a:solidFill>
            <a:schemeClr val="tx1">
              <a:lumMod val="85000"/>
            </a:schemeClr>
          </a:solidFill>
          <a:ln w="0">
            <a:solidFill>
              <a:schemeClr val="tx1">
                <a:lumMod val="9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5D59195C-C669-4177-BDF9-1BC256F126B0}"/>
              </a:ext>
            </a:extLst>
          </p:cNvPr>
          <p:cNvSpPr txBox="1"/>
          <p:nvPr/>
        </p:nvSpPr>
        <p:spPr bwMode="auto">
          <a:xfrm>
            <a:off x="7670579" y="1490362"/>
            <a:ext cx="122420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Amyloid fibrils</a:t>
            </a:r>
          </a:p>
        </p:txBody>
      </p:sp>
      <p:sp>
        <p:nvSpPr>
          <p:cNvPr id="45" name="TextBox 44">
            <a:extLst>
              <a:ext uri="{FF2B5EF4-FFF2-40B4-BE49-F238E27FC236}">
                <a16:creationId xmlns:a16="http://schemas.microsoft.com/office/drawing/2014/main" id="{49893D27-89DC-4F0F-9AB0-BDB7800A4727}"/>
              </a:ext>
            </a:extLst>
          </p:cNvPr>
          <p:cNvSpPr txBox="1"/>
          <p:nvPr/>
        </p:nvSpPr>
        <p:spPr bwMode="auto">
          <a:xfrm>
            <a:off x="8002362" y="3827820"/>
            <a:ext cx="96530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Congo red</a:t>
            </a:r>
          </a:p>
        </p:txBody>
      </p:sp>
      <p:sp>
        <p:nvSpPr>
          <p:cNvPr id="47" name="Flowchart: Alternate Process 46">
            <a:extLst>
              <a:ext uri="{FF2B5EF4-FFF2-40B4-BE49-F238E27FC236}">
                <a16:creationId xmlns:a16="http://schemas.microsoft.com/office/drawing/2014/main" id="{F1A57565-A5BA-4507-842A-F86A02D9C9B1}"/>
              </a:ext>
            </a:extLst>
          </p:cNvPr>
          <p:cNvSpPr/>
          <p:nvPr/>
        </p:nvSpPr>
        <p:spPr bwMode="auto">
          <a:xfrm>
            <a:off x="8351917" y="3763465"/>
            <a:ext cx="224432" cy="45719"/>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Freeform: Shape 65">
            <a:extLst>
              <a:ext uri="{FF2B5EF4-FFF2-40B4-BE49-F238E27FC236}">
                <a16:creationId xmlns:a16="http://schemas.microsoft.com/office/drawing/2014/main" id="{DBE9D637-88BC-4B02-B7C8-E3B03D92D4C7}"/>
              </a:ext>
            </a:extLst>
          </p:cNvPr>
          <p:cNvSpPr/>
          <p:nvPr/>
        </p:nvSpPr>
        <p:spPr bwMode="auto">
          <a:xfrm>
            <a:off x="9095894" y="1369229"/>
            <a:ext cx="599259" cy="2533650"/>
          </a:xfrm>
          <a:custGeom>
            <a:avLst/>
            <a:gdLst>
              <a:gd name="connsiteX0" fmla="*/ 50800 w 402167"/>
              <a:gd name="connsiteY0" fmla="*/ 0 h 2527300"/>
              <a:gd name="connsiteX1" fmla="*/ 402167 w 402167"/>
              <a:gd name="connsiteY1" fmla="*/ 55033 h 2527300"/>
              <a:gd name="connsiteX2" fmla="*/ 237067 w 402167"/>
              <a:gd name="connsiteY2" fmla="*/ 1016000 h 2527300"/>
              <a:gd name="connsiteX3" fmla="*/ 203200 w 402167"/>
              <a:gd name="connsiteY3" fmla="*/ 1769533 h 2527300"/>
              <a:gd name="connsiteX4" fmla="*/ 275167 w 402167"/>
              <a:gd name="connsiteY4" fmla="*/ 2527300 h 2527300"/>
              <a:gd name="connsiteX5" fmla="*/ 122767 w 402167"/>
              <a:gd name="connsiteY5" fmla="*/ 2514600 h 2527300"/>
              <a:gd name="connsiteX6" fmla="*/ 38100 w 402167"/>
              <a:gd name="connsiteY6" fmla="*/ 2163233 h 2527300"/>
              <a:gd name="connsiteX7" fmla="*/ 0 w 402167"/>
              <a:gd name="connsiteY7" fmla="*/ 1710266 h 2527300"/>
              <a:gd name="connsiteX8" fmla="*/ 16934 w 402167"/>
              <a:gd name="connsiteY8" fmla="*/ 914400 h 2527300"/>
              <a:gd name="connsiteX9" fmla="*/ 50800 w 402167"/>
              <a:gd name="connsiteY9" fmla="*/ 0 h 2527300"/>
              <a:gd name="connsiteX0" fmla="*/ 50800 w 402167"/>
              <a:gd name="connsiteY0" fmla="*/ 0 h 2527300"/>
              <a:gd name="connsiteX1" fmla="*/ 402167 w 402167"/>
              <a:gd name="connsiteY1" fmla="*/ 55033 h 2527300"/>
              <a:gd name="connsiteX2" fmla="*/ 237067 w 402167"/>
              <a:gd name="connsiteY2" fmla="*/ 1016000 h 2527300"/>
              <a:gd name="connsiteX3" fmla="*/ 203200 w 402167"/>
              <a:gd name="connsiteY3" fmla="*/ 1769533 h 2527300"/>
              <a:gd name="connsiteX4" fmla="*/ 275167 w 402167"/>
              <a:gd name="connsiteY4" fmla="*/ 2527300 h 2527300"/>
              <a:gd name="connsiteX5" fmla="*/ 122767 w 402167"/>
              <a:gd name="connsiteY5" fmla="*/ 2514600 h 2527300"/>
              <a:gd name="connsiteX6" fmla="*/ 38100 w 402167"/>
              <a:gd name="connsiteY6" fmla="*/ 2163233 h 2527300"/>
              <a:gd name="connsiteX7" fmla="*/ 0 w 402167"/>
              <a:gd name="connsiteY7" fmla="*/ 1710266 h 2527300"/>
              <a:gd name="connsiteX8" fmla="*/ 16934 w 402167"/>
              <a:gd name="connsiteY8" fmla="*/ 914400 h 2527300"/>
              <a:gd name="connsiteX9" fmla="*/ 50800 w 402167"/>
              <a:gd name="connsiteY9" fmla="*/ 0 h 2527300"/>
              <a:gd name="connsiteX0" fmla="*/ 50800 w 402167"/>
              <a:gd name="connsiteY0" fmla="*/ 0 h 2527300"/>
              <a:gd name="connsiteX1" fmla="*/ 402167 w 402167"/>
              <a:gd name="connsiteY1" fmla="*/ 55033 h 2527300"/>
              <a:gd name="connsiteX2" fmla="*/ 237067 w 402167"/>
              <a:gd name="connsiteY2" fmla="*/ 1016000 h 2527300"/>
              <a:gd name="connsiteX3" fmla="*/ 203200 w 402167"/>
              <a:gd name="connsiteY3" fmla="*/ 1769533 h 2527300"/>
              <a:gd name="connsiteX4" fmla="*/ 275167 w 402167"/>
              <a:gd name="connsiteY4" fmla="*/ 2527300 h 2527300"/>
              <a:gd name="connsiteX5" fmla="*/ 122767 w 402167"/>
              <a:gd name="connsiteY5" fmla="*/ 2514600 h 2527300"/>
              <a:gd name="connsiteX6" fmla="*/ 38100 w 402167"/>
              <a:gd name="connsiteY6" fmla="*/ 2163233 h 2527300"/>
              <a:gd name="connsiteX7" fmla="*/ 0 w 402167"/>
              <a:gd name="connsiteY7" fmla="*/ 1710266 h 2527300"/>
              <a:gd name="connsiteX8" fmla="*/ 16934 w 402167"/>
              <a:gd name="connsiteY8" fmla="*/ 914400 h 2527300"/>
              <a:gd name="connsiteX9" fmla="*/ 50800 w 402167"/>
              <a:gd name="connsiteY9" fmla="*/ 0 h 2527300"/>
              <a:gd name="connsiteX0" fmla="*/ 50800 w 402167"/>
              <a:gd name="connsiteY0" fmla="*/ 0 h 2527300"/>
              <a:gd name="connsiteX1" fmla="*/ 402167 w 402167"/>
              <a:gd name="connsiteY1" fmla="*/ 55033 h 2527300"/>
              <a:gd name="connsiteX2" fmla="*/ 237067 w 402167"/>
              <a:gd name="connsiteY2" fmla="*/ 1016000 h 2527300"/>
              <a:gd name="connsiteX3" fmla="*/ 203200 w 402167"/>
              <a:gd name="connsiteY3" fmla="*/ 1769533 h 2527300"/>
              <a:gd name="connsiteX4" fmla="*/ 275167 w 402167"/>
              <a:gd name="connsiteY4" fmla="*/ 2527300 h 2527300"/>
              <a:gd name="connsiteX5" fmla="*/ 122767 w 402167"/>
              <a:gd name="connsiteY5" fmla="*/ 2514600 h 2527300"/>
              <a:gd name="connsiteX6" fmla="*/ 38100 w 402167"/>
              <a:gd name="connsiteY6" fmla="*/ 2163233 h 2527300"/>
              <a:gd name="connsiteX7" fmla="*/ 0 w 402167"/>
              <a:gd name="connsiteY7" fmla="*/ 1710266 h 2527300"/>
              <a:gd name="connsiteX8" fmla="*/ 16934 w 402167"/>
              <a:gd name="connsiteY8" fmla="*/ 914400 h 2527300"/>
              <a:gd name="connsiteX9" fmla="*/ 50800 w 402167"/>
              <a:gd name="connsiteY9" fmla="*/ 0 h 2527300"/>
              <a:gd name="connsiteX0" fmla="*/ 50800 w 402167"/>
              <a:gd name="connsiteY0" fmla="*/ 0 h 2527300"/>
              <a:gd name="connsiteX1" fmla="*/ 402167 w 402167"/>
              <a:gd name="connsiteY1" fmla="*/ 55033 h 2527300"/>
              <a:gd name="connsiteX2" fmla="*/ 237067 w 402167"/>
              <a:gd name="connsiteY2" fmla="*/ 1016000 h 2527300"/>
              <a:gd name="connsiteX3" fmla="*/ 203200 w 402167"/>
              <a:gd name="connsiteY3" fmla="*/ 1769533 h 2527300"/>
              <a:gd name="connsiteX4" fmla="*/ 275167 w 402167"/>
              <a:gd name="connsiteY4" fmla="*/ 2527300 h 2527300"/>
              <a:gd name="connsiteX5" fmla="*/ 122767 w 402167"/>
              <a:gd name="connsiteY5" fmla="*/ 2514600 h 2527300"/>
              <a:gd name="connsiteX6" fmla="*/ 38100 w 402167"/>
              <a:gd name="connsiteY6" fmla="*/ 2163233 h 2527300"/>
              <a:gd name="connsiteX7" fmla="*/ 0 w 402167"/>
              <a:gd name="connsiteY7" fmla="*/ 1710266 h 2527300"/>
              <a:gd name="connsiteX8" fmla="*/ 16934 w 402167"/>
              <a:gd name="connsiteY8" fmla="*/ 914400 h 2527300"/>
              <a:gd name="connsiteX9" fmla="*/ 50800 w 402167"/>
              <a:gd name="connsiteY9" fmla="*/ 0 h 2527300"/>
              <a:gd name="connsiteX0" fmla="*/ 67201 w 418568"/>
              <a:gd name="connsiteY0" fmla="*/ 0 h 2527300"/>
              <a:gd name="connsiteX1" fmla="*/ 418568 w 418568"/>
              <a:gd name="connsiteY1" fmla="*/ 55033 h 2527300"/>
              <a:gd name="connsiteX2" fmla="*/ 253468 w 418568"/>
              <a:gd name="connsiteY2" fmla="*/ 1016000 h 2527300"/>
              <a:gd name="connsiteX3" fmla="*/ 219601 w 418568"/>
              <a:gd name="connsiteY3" fmla="*/ 1769533 h 2527300"/>
              <a:gd name="connsiteX4" fmla="*/ 291568 w 418568"/>
              <a:gd name="connsiteY4" fmla="*/ 2527300 h 2527300"/>
              <a:gd name="connsiteX5" fmla="*/ 139168 w 418568"/>
              <a:gd name="connsiteY5" fmla="*/ 2514600 h 2527300"/>
              <a:gd name="connsiteX6" fmla="*/ 54501 w 418568"/>
              <a:gd name="connsiteY6" fmla="*/ 2163233 h 2527300"/>
              <a:gd name="connsiteX7" fmla="*/ 16401 w 418568"/>
              <a:gd name="connsiteY7" fmla="*/ 1710266 h 2527300"/>
              <a:gd name="connsiteX8" fmla="*/ 33335 w 418568"/>
              <a:gd name="connsiteY8" fmla="*/ 914400 h 2527300"/>
              <a:gd name="connsiteX9" fmla="*/ 67201 w 418568"/>
              <a:gd name="connsiteY9" fmla="*/ 0 h 2527300"/>
              <a:gd name="connsiteX0" fmla="*/ 82866 w 434233"/>
              <a:gd name="connsiteY0" fmla="*/ 0 h 2527300"/>
              <a:gd name="connsiteX1" fmla="*/ 434233 w 434233"/>
              <a:gd name="connsiteY1" fmla="*/ 55033 h 2527300"/>
              <a:gd name="connsiteX2" fmla="*/ 269133 w 434233"/>
              <a:gd name="connsiteY2" fmla="*/ 1016000 h 2527300"/>
              <a:gd name="connsiteX3" fmla="*/ 235266 w 434233"/>
              <a:gd name="connsiteY3" fmla="*/ 1769533 h 2527300"/>
              <a:gd name="connsiteX4" fmla="*/ 307233 w 434233"/>
              <a:gd name="connsiteY4" fmla="*/ 2527300 h 2527300"/>
              <a:gd name="connsiteX5" fmla="*/ 154833 w 434233"/>
              <a:gd name="connsiteY5" fmla="*/ 2514600 h 2527300"/>
              <a:gd name="connsiteX6" fmla="*/ 70166 w 434233"/>
              <a:gd name="connsiteY6" fmla="*/ 2163233 h 2527300"/>
              <a:gd name="connsiteX7" fmla="*/ 32066 w 434233"/>
              <a:gd name="connsiteY7" fmla="*/ 1710266 h 2527300"/>
              <a:gd name="connsiteX8" fmla="*/ 49000 w 434233"/>
              <a:gd name="connsiteY8" fmla="*/ 914400 h 2527300"/>
              <a:gd name="connsiteX9" fmla="*/ 82866 w 434233"/>
              <a:gd name="connsiteY9" fmla="*/ 0 h 2527300"/>
              <a:gd name="connsiteX0" fmla="*/ 82866 w 434233"/>
              <a:gd name="connsiteY0" fmla="*/ 0 h 2527300"/>
              <a:gd name="connsiteX1" fmla="*/ 434233 w 434233"/>
              <a:gd name="connsiteY1" fmla="*/ 55033 h 2527300"/>
              <a:gd name="connsiteX2" fmla="*/ 269133 w 434233"/>
              <a:gd name="connsiteY2" fmla="*/ 1016000 h 2527300"/>
              <a:gd name="connsiteX3" fmla="*/ 235266 w 434233"/>
              <a:gd name="connsiteY3" fmla="*/ 1769533 h 2527300"/>
              <a:gd name="connsiteX4" fmla="*/ 307233 w 434233"/>
              <a:gd name="connsiteY4" fmla="*/ 2527300 h 2527300"/>
              <a:gd name="connsiteX5" fmla="*/ 154833 w 434233"/>
              <a:gd name="connsiteY5" fmla="*/ 2514600 h 2527300"/>
              <a:gd name="connsiteX6" fmla="*/ 70166 w 434233"/>
              <a:gd name="connsiteY6" fmla="*/ 2163233 h 2527300"/>
              <a:gd name="connsiteX7" fmla="*/ 32066 w 434233"/>
              <a:gd name="connsiteY7" fmla="*/ 1710266 h 2527300"/>
              <a:gd name="connsiteX8" fmla="*/ 49000 w 434233"/>
              <a:gd name="connsiteY8" fmla="*/ 914400 h 2527300"/>
              <a:gd name="connsiteX9" fmla="*/ 82866 w 434233"/>
              <a:gd name="connsiteY9" fmla="*/ 0 h 2527300"/>
              <a:gd name="connsiteX0" fmla="*/ 82866 w 434233"/>
              <a:gd name="connsiteY0" fmla="*/ 0 h 2527300"/>
              <a:gd name="connsiteX1" fmla="*/ 434233 w 434233"/>
              <a:gd name="connsiteY1" fmla="*/ 55033 h 2527300"/>
              <a:gd name="connsiteX2" fmla="*/ 269133 w 434233"/>
              <a:gd name="connsiteY2" fmla="*/ 1016000 h 2527300"/>
              <a:gd name="connsiteX3" fmla="*/ 235266 w 434233"/>
              <a:gd name="connsiteY3" fmla="*/ 1769533 h 2527300"/>
              <a:gd name="connsiteX4" fmla="*/ 307233 w 434233"/>
              <a:gd name="connsiteY4" fmla="*/ 2527300 h 2527300"/>
              <a:gd name="connsiteX5" fmla="*/ 154833 w 434233"/>
              <a:gd name="connsiteY5" fmla="*/ 2514600 h 2527300"/>
              <a:gd name="connsiteX6" fmla="*/ 70166 w 434233"/>
              <a:gd name="connsiteY6" fmla="*/ 2163233 h 2527300"/>
              <a:gd name="connsiteX7" fmla="*/ 32066 w 434233"/>
              <a:gd name="connsiteY7" fmla="*/ 1710266 h 2527300"/>
              <a:gd name="connsiteX8" fmla="*/ 49000 w 434233"/>
              <a:gd name="connsiteY8" fmla="*/ 914400 h 2527300"/>
              <a:gd name="connsiteX9" fmla="*/ 82866 w 434233"/>
              <a:gd name="connsiteY9" fmla="*/ 0 h 2527300"/>
              <a:gd name="connsiteX0" fmla="*/ 82866 w 434233"/>
              <a:gd name="connsiteY0" fmla="*/ 0 h 2527300"/>
              <a:gd name="connsiteX1" fmla="*/ 434233 w 434233"/>
              <a:gd name="connsiteY1" fmla="*/ 55033 h 2527300"/>
              <a:gd name="connsiteX2" fmla="*/ 269133 w 434233"/>
              <a:gd name="connsiteY2" fmla="*/ 1016000 h 2527300"/>
              <a:gd name="connsiteX3" fmla="*/ 235266 w 434233"/>
              <a:gd name="connsiteY3" fmla="*/ 1769533 h 2527300"/>
              <a:gd name="connsiteX4" fmla="*/ 307233 w 434233"/>
              <a:gd name="connsiteY4" fmla="*/ 2527300 h 2527300"/>
              <a:gd name="connsiteX5" fmla="*/ 154833 w 434233"/>
              <a:gd name="connsiteY5" fmla="*/ 2514600 h 2527300"/>
              <a:gd name="connsiteX6" fmla="*/ 70166 w 434233"/>
              <a:gd name="connsiteY6" fmla="*/ 2163233 h 2527300"/>
              <a:gd name="connsiteX7" fmla="*/ 32066 w 434233"/>
              <a:gd name="connsiteY7" fmla="*/ 1710266 h 2527300"/>
              <a:gd name="connsiteX8" fmla="*/ 49000 w 434233"/>
              <a:gd name="connsiteY8" fmla="*/ 914400 h 2527300"/>
              <a:gd name="connsiteX9" fmla="*/ 82866 w 434233"/>
              <a:gd name="connsiteY9" fmla="*/ 0 h 2527300"/>
              <a:gd name="connsiteX0" fmla="*/ 82866 w 434233"/>
              <a:gd name="connsiteY0" fmla="*/ 0 h 2527300"/>
              <a:gd name="connsiteX1" fmla="*/ 434233 w 434233"/>
              <a:gd name="connsiteY1" fmla="*/ 55033 h 2527300"/>
              <a:gd name="connsiteX2" fmla="*/ 269133 w 434233"/>
              <a:gd name="connsiteY2" fmla="*/ 1016000 h 2527300"/>
              <a:gd name="connsiteX3" fmla="*/ 235266 w 434233"/>
              <a:gd name="connsiteY3" fmla="*/ 1769533 h 2527300"/>
              <a:gd name="connsiteX4" fmla="*/ 307233 w 434233"/>
              <a:gd name="connsiteY4" fmla="*/ 2527300 h 2527300"/>
              <a:gd name="connsiteX5" fmla="*/ 154833 w 434233"/>
              <a:gd name="connsiteY5" fmla="*/ 2514600 h 2527300"/>
              <a:gd name="connsiteX6" fmla="*/ 99801 w 434233"/>
              <a:gd name="connsiteY6" fmla="*/ 2421466 h 2527300"/>
              <a:gd name="connsiteX7" fmla="*/ 70166 w 434233"/>
              <a:gd name="connsiteY7" fmla="*/ 2163233 h 2527300"/>
              <a:gd name="connsiteX8" fmla="*/ 32066 w 434233"/>
              <a:gd name="connsiteY8" fmla="*/ 1710266 h 2527300"/>
              <a:gd name="connsiteX9" fmla="*/ 49000 w 434233"/>
              <a:gd name="connsiteY9" fmla="*/ 914400 h 2527300"/>
              <a:gd name="connsiteX10" fmla="*/ 82866 w 434233"/>
              <a:gd name="connsiteY10" fmla="*/ 0 h 2527300"/>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99801 w 434233"/>
              <a:gd name="connsiteY6" fmla="*/ 2421466 h 2531533"/>
              <a:gd name="connsiteX7" fmla="*/ 70166 w 434233"/>
              <a:gd name="connsiteY7" fmla="*/ 2163233 h 2531533"/>
              <a:gd name="connsiteX8" fmla="*/ 32066 w 434233"/>
              <a:gd name="connsiteY8" fmla="*/ 1710266 h 2531533"/>
              <a:gd name="connsiteX9" fmla="*/ 49000 w 434233"/>
              <a:gd name="connsiteY9" fmla="*/ 914400 h 2531533"/>
              <a:gd name="connsiteX10" fmla="*/ 82866 w 434233"/>
              <a:gd name="connsiteY10"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118851 w 434233"/>
              <a:gd name="connsiteY6" fmla="*/ 2412999 h 2531533"/>
              <a:gd name="connsiteX7" fmla="*/ 70166 w 434233"/>
              <a:gd name="connsiteY7" fmla="*/ 2163233 h 2531533"/>
              <a:gd name="connsiteX8" fmla="*/ 32066 w 434233"/>
              <a:gd name="connsiteY8" fmla="*/ 1710266 h 2531533"/>
              <a:gd name="connsiteX9" fmla="*/ 49000 w 434233"/>
              <a:gd name="connsiteY9" fmla="*/ 914400 h 2531533"/>
              <a:gd name="connsiteX10" fmla="*/ 82866 w 434233"/>
              <a:gd name="connsiteY10"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118851 w 434233"/>
              <a:gd name="connsiteY6" fmla="*/ 2412999 h 2531533"/>
              <a:gd name="connsiteX7" fmla="*/ 116734 w 434233"/>
              <a:gd name="connsiteY7" fmla="*/ 2408766 h 2531533"/>
              <a:gd name="connsiteX8" fmla="*/ 70166 w 434233"/>
              <a:gd name="connsiteY8" fmla="*/ 2163233 h 2531533"/>
              <a:gd name="connsiteX9" fmla="*/ 32066 w 434233"/>
              <a:gd name="connsiteY9" fmla="*/ 1710266 h 2531533"/>
              <a:gd name="connsiteX10" fmla="*/ 49000 w 434233"/>
              <a:gd name="connsiteY10" fmla="*/ 914400 h 2531533"/>
              <a:gd name="connsiteX11" fmla="*/ 82866 w 434233"/>
              <a:gd name="connsiteY11"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118851 w 434233"/>
              <a:gd name="connsiteY6" fmla="*/ 2412999 h 2531533"/>
              <a:gd name="connsiteX7" fmla="*/ 70166 w 434233"/>
              <a:gd name="connsiteY7" fmla="*/ 2163233 h 2531533"/>
              <a:gd name="connsiteX8" fmla="*/ 32066 w 434233"/>
              <a:gd name="connsiteY8" fmla="*/ 1710266 h 2531533"/>
              <a:gd name="connsiteX9" fmla="*/ 49000 w 434233"/>
              <a:gd name="connsiteY9" fmla="*/ 914400 h 2531533"/>
              <a:gd name="connsiteX10" fmla="*/ 82866 w 434233"/>
              <a:gd name="connsiteY10"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70166 w 434233"/>
              <a:gd name="connsiteY6" fmla="*/ 2163233 h 2531533"/>
              <a:gd name="connsiteX7" fmla="*/ 32066 w 434233"/>
              <a:gd name="connsiteY7" fmla="*/ 1710266 h 2531533"/>
              <a:gd name="connsiteX8" fmla="*/ 49000 w 434233"/>
              <a:gd name="connsiteY8" fmla="*/ 914400 h 2531533"/>
              <a:gd name="connsiteX9" fmla="*/ 82866 w 434233"/>
              <a:gd name="connsiteY9"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70166 w 434233"/>
              <a:gd name="connsiteY6" fmla="*/ 2163233 h 2531533"/>
              <a:gd name="connsiteX7" fmla="*/ 32066 w 434233"/>
              <a:gd name="connsiteY7" fmla="*/ 1710266 h 2531533"/>
              <a:gd name="connsiteX8" fmla="*/ 49000 w 434233"/>
              <a:gd name="connsiteY8" fmla="*/ 914400 h 2531533"/>
              <a:gd name="connsiteX9" fmla="*/ 82866 w 434233"/>
              <a:gd name="connsiteY9" fmla="*/ 0 h 2531533"/>
              <a:gd name="connsiteX0" fmla="*/ 82866 w 434233"/>
              <a:gd name="connsiteY0" fmla="*/ 0 h 2531533"/>
              <a:gd name="connsiteX1" fmla="*/ 434233 w 434233"/>
              <a:gd name="connsiteY1" fmla="*/ 55033 h 2531533"/>
              <a:gd name="connsiteX2" fmla="*/ 269133 w 434233"/>
              <a:gd name="connsiteY2" fmla="*/ 1016000 h 2531533"/>
              <a:gd name="connsiteX3" fmla="*/ 235266 w 434233"/>
              <a:gd name="connsiteY3" fmla="*/ 1769533 h 2531533"/>
              <a:gd name="connsiteX4" fmla="*/ 307233 w 434233"/>
              <a:gd name="connsiteY4" fmla="*/ 2527300 h 2531533"/>
              <a:gd name="connsiteX5" fmla="*/ 169650 w 434233"/>
              <a:gd name="connsiteY5" fmla="*/ 2531533 h 2531533"/>
              <a:gd name="connsiteX6" fmla="*/ 70166 w 434233"/>
              <a:gd name="connsiteY6" fmla="*/ 2163233 h 2531533"/>
              <a:gd name="connsiteX7" fmla="*/ 32066 w 434233"/>
              <a:gd name="connsiteY7" fmla="*/ 1710266 h 2531533"/>
              <a:gd name="connsiteX8" fmla="*/ 49000 w 434233"/>
              <a:gd name="connsiteY8" fmla="*/ 914400 h 2531533"/>
              <a:gd name="connsiteX9" fmla="*/ 82866 w 434233"/>
              <a:gd name="connsiteY9" fmla="*/ 0 h 2531533"/>
              <a:gd name="connsiteX0" fmla="*/ 82866 w 434233"/>
              <a:gd name="connsiteY0" fmla="*/ 0 h 2533650"/>
              <a:gd name="connsiteX1" fmla="*/ 434233 w 434233"/>
              <a:gd name="connsiteY1" fmla="*/ 55033 h 2533650"/>
              <a:gd name="connsiteX2" fmla="*/ 269133 w 434233"/>
              <a:gd name="connsiteY2" fmla="*/ 1016000 h 2533650"/>
              <a:gd name="connsiteX3" fmla="*/ 235266 w 434233"/>
              <a:gd name="connsiteY3" fmla="*/ 1769533 h 2533650"/>
              <a:gd name="connsiteX4" fmla="*/ 307233 w 434233"/>
              <a:gd name="connsiteY4" fmla="*/ 2527300 h 2533650"/>
              <a:gd name="connsiteX5" fmla="*/ 180233 w 434233"/>
              <a:gd name="connsiteY5" fmla="*/ 2533650 h 2533650"/>
              <a:gd name="connsiteX6" fmla="*/ 70166 w 434233"/>
              <a:gd name="connsiteY6" fmla="*/ 2163233 h 2533650"/>
              <a:gd name="connsiteX7" fmla="*/ 32066 w 434233"/>
              <a:gd name="connsiteY7" fmla="*/ 1710266 h 2533650"/>
              <a:gd name="connsiteX8" fmla="*/ 49000 w 434233"/>
              <a:gd name="connsiteY8" fmla="*/ 914400 h 2533650"/>
              <a:gd name="connsiteX9" fmla="*/ 82866 w 434233"/>
              <a:gd name="connsiteY9" fmla="*/ 0 h 2533650"/>
              <a:gd name="connsiteX0" fmla="*/ 82866 w 434233"/>
              <a:gd name="connsiteY0" fmla="*/ 0 h 2533650"/>
              <a:gd name="connsiteX1" fmla="*/ 434233 w 434233"/>
              <a:gd name="connsiteY1" fmla="*/ 55033 h 2533650"/>
              <a:gd name="connsiteX2" fmla="*/ 269133 w 434233"/>
              <a:gd name="connsiteY2" fmla="*/ 1016000 h 2533650"/>
              <a:gd name="connsiteX3" fmla="*/ 235266 w 434233"/>
              <a:gd name="connsiteY3" fmla="*/ 1769533 h 2533650"/>
              <a:gd name="connsiteX4" fmla="*/ 307233 w 434233"/>
              <a:gd name="connsiteY4" fmla="*/ 2527300 h 2533650"/>
              <a:gd name="connsiteX5" fmla="*/ 180233 w 434233"/>
              <a:gd name="connsiteY5" fmla="*/ 2533650 h 2533650"/>
              <a:gd name="connsiteX6" fmla="*/ 70166 w 434233"/>
              <a:gd name="connsiteY6" fmla="*/ 2163233 h 2533650"/>
              <a:gd name="connsiteX7" fmla="*/ 32066 w 434233"/>
              <a:gd name="connsiteY7" fmla="*/ 1710266 h 2533650"/>
              <a:gd name="connsiteX8" fmla="*/ 49000 w 434233"/>
              <a:gd name="connsiteY8" fmla="*/ 914400 h 2533650"/>
              <a:gd name="connsiteX9" fmla="*/ 82866 w 434233"/>
              <a:gd name="connsiteY9"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233" h="2533650">
                <a:moveTo>
                  <a:pt x="82866" y="0"/>
                </a:moveTo>
                <a:lnTo>
                  <a:pt x="434233" y="55033"/>
                </a:lnTo>
                <a:cubicBezTo>
                  <a:pt x="415184" y="297038"/>
                  <a:pt x="385549" y="750711"/>
                  <a:pt x="269133" y="1016000"/>
                </a:cubicBezTo>
                <a:cubicBezTo>
                  <a:pt x="283244" y="1301045"/>
                  <a:pt x="246555" y="1518355"/>
                  <a:pt x="235266" y="1769533"/>
                </a:cubicBezTo>
                <a:cubicBezTo>
                  <a:pt x="259255" y="2022122"/>
                  <a:pt x="217628" y="2213327"/>
                  <a:pt x="307233" y="2527300"/>
                </a:cubicBezTo>
                <a:lnTo>
                  <a:pt x="180233" y="2533650"/>
                </a:lnTo>
                <a:cubicBezTo>
                  <a:pt x="70872" y="2358672"/>
                  <a:pt x="71930" y="2302227"/>
                  <a:pt x="70166" y="2163233"/>
                </a:cubicBezTo>
                <a:cubicBezTo>
                  <a:pt x="-1800" y="1997427"/>
                  <a:pt x="38416" y="1865488"/>
                  <a:pt x="32066" y="1710266"/>
                </a:cubicBezTo>
                <a:cubicBezTo>
                  <a:pt x="-8855" y="1525410"/>
                  <a:pt x="-18029" y="1243189"/>
                  <a:pt x="49000" y="914400"/>
                </a:cubicBezTo>
                <a:cubicBezTo>
                  <a:pt x="13723" y="666750"/>
                  <a:pt x="41943" y="296333"/>
                  <a:pt x="82866" y="0"/>
                </a:cubicBezTo>
                <a:close/>
              </a:path>
            </a:pathLst>
          </a:custGeom>
          <a:solidFill>
            <a:schemeClr val="accent5">
              <a:lumMod val="60000"/>
              <a:lumOff val="40000"/>
            </a:schemeClr>
          </a:solidFill>
          <a:ln w="9525">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Freeform: Shape 66">
            <a:extLst>
              <a:ext uri="{FF2B5EF4-FFF2-40B4-BE49-F238E27FC236}">
                <a16:creationId xmlns:a16="http://schemas.microsoft.com/office/drawing/2014/main" id="{6D5E2600-42E1-4F33-B347-4E88C6317084}"/>
              </a:ext>
            </a:extLst>
          </p:cNvPr>
          <p:cNvSpPr/>
          <p:nvPr/>
        </p:nvSpPr>
        <p:spPr bwMode="auto">
          <a:xfrm>
            <a:off x="9237902" y="1381928"/>
            <a:ext cx="229782" cy="2501900"/>
          </a:xfrm>
          <a:custGeom>
            <a:avLst/>
            <a:gdLst>
              <a:gd name="connsiteX0" fmla="*/ 101600 w 177800"/>
              <a:gd name="connsiteY0" fmla="*/ 0 h 2501900"/>
              <a:gd name="connsiteX1" fmla="*/ 177800 w 177800"/>
              <a:gd name="connsiteY1" fmla="*/ 16933 h 2501900"/>
              <a:gd name="connsiteX2" fmla="*/ 160867 w 177800"/>
              <a:gd name="connsiteY2" fmla="*/ 1028700 h 2501900"/>
              <a:gd name="connsiteX3" fmla="*/ 114300 w 177800"/>
              <a:gd name="connsiteY3" fmla="*/ 1756833 h 2501900"/>
              <a:gd name="connsiteX4" fmla="*/ 33867 w 177800"/>
              <a:gd name="connsiteY4" fmla="*/ 2311400 h 2501900"/>
              <a:gd name="connsiteX5" fmla="*/ 152400 w 177800"/>
              <a:gd name="connsiteY5" fmla="*/ 2484966 h 2501900"/>
              <a:gd name="connsiteX6" fmla="*/ 127000 w 177800"/>
              <a:gd name="connsiteY6" fmla="*/ 2501900 h 2501900"/>
              <a:gd name="connsiteX7" fmla="*/ 0 w 177800"/>
              <a:gd name="connsiteY7" fmla="*/ 2298700 h 2501900"/>
              <a:gd name="connsiteX8" fmla="*/ 84667 w 177800"/>
              <a:gd name="connsiteY8" fmla="*/ 1710266 h 2501900"/>
              <a:gd name="connsiteX9" fmla="*/ 118533 w 177800"/>
              <a:gd name="connsiteY9" fmla="*/ 944033 h 2501900"/>
              <a:gd name="connsiteX10" fmla="*/ 101600 w 177800"/>
              <a:gd name="connsiteY10" fmla="*/ 0 h 2501900"/>
              <a:gd name="connsiteX0" fmla="*/ 101600 w 182573"/>
              <a:gd name="connsiteY0" fmla="*/ 0 h 2501900"/>
              <a:gd name="connsiteX1" fmla="*/ 177800 w 182573"/>
              <a:gd name="connsiteY1" fmla="*/ 16933 h 2501900"/>
              <a:gd name="connsiteX2" fmla="*/ 160867 w 182573"/>
              <a:gd name="connsiteY2" fmla="*/ 1028700 h 2501900"/>
              <a:gd name="connsiteX3" fmla="*/ 114300 w 182573"/>
              <a:gd name="connsiteY3" fmla="*/ 1756833 h 2501900"/>
              <a:gd name="connsiteX4" fmla="*/ 33867 w 182573"/>
              <a:gd name="connsiteY4" fmla="*/ 2311400 h 2501900"/>
              <a:gd name="connsiteX5" fmla="*/ 152400 w 182573"/>
              <a:gd name="connsiteY5" fmla="*/ 2484966 h 2501900"/>
              <a:gd name="connsiteX6" fmla="*/ 127000 w 182573"/>
              <a:gd name="connsiteY6" fmla="*/ 2501900 h 2501900"/>
              <a:gd name="connsiteX7" fmla="*/ 0 w 182573"/>
              <a:gd name="connsiteY7" fmla="*/ 2298700 h 2501900"/>
              <a:gd name="connsiteX8" fmla="*/ 84667 w 182573"/>
              <a:gd name="connsiteY8" fmla="*/ 1710266 h 2501900"/>
              <a:gd name="connsiteX9" fmla="*/ 118533 w 182573"/>
              <a:gd name="connsiteY9" fmla="*/ 944033 h 2501900"/>
              <a:gd name="connsiteX10" fmla="*/ 101600 w 182573"/>
              <a:gd name="connsiteY10" fmla="*/ 0 h 2501900"/>
              <a:gd name="connsiteX0" fmla="*/ 101600 w 184454"/>
              <a:gd name="connsiteY0" fmla="*/ 0 h 2501900"/>
              <a:gd name="connsiteX1" fmla="*/ 177800 w 184454"/>
              <a:gd name="connsiteY1" fmla="*/ 16933 h 2501900"/>
              <a:gd name="connsiteX2" fmla="*/ 160867 w 184454"/>
              <a:gd name="connsiteY2" fmla="*/ 1028700 h 2501900"/>
              <a:gd name="connsiteX3" fmla="*/ 114300 w 184454"/>
              <a:gd name="connsiteY3" fmla="*/ 1756833 h 2501900"/>
              <a:gd name="connsiteX4" fmla="*/ 33867 w 184454"/>
              <a:gd name="connsiteY4" fmla="*/ 2311400 h 2501900"/>
              <a:gd name="connsiteX5" fmla="*/ 152400 w 184454"/>
              <a:gd name="connsiteY5" fmla="*/ 2484966 h 2501900"/>
              <a:gd name="connsiteX6" fmla="*/ 127000 w 184454"/>
              <a:gd name="connsiteY6" fmla="*/ 2501900 h 2501900"/>
              <a:gd name="connsiteX7" fmla="*/ 0 w 184454"/>
              <a:gd name="connsiteY7" fmla="*/ 2298700 h 2501900"/>
              <a:gd name="connsiteX8" fmla="*/ 84667 w 184454"/>
              <a:gd name="connsiteY8" fmla="*/ 1710266 h 2501900"/>
              <a:gd name="connsiteX9" fmla="*/ 118533 w 184454"/>
              <a:gd name="connsiteY9" fmla="*/ 944033 h 2501900"/>
              <a:gd name="connsiteX10" fmla="*/ 101600 w 184454"/>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00 w 178071"/>
              <a:gd name="connsiteY0" fmla="*/ 0 h 2501900"/>
              <a:gd name="connsiteX1" fmla="*/ 177800 w 178071"/>
              <a:gd name="connsiteY1" fmla="*/ 16933 h 2501900"/>
              <a:gd name="connsiteX2" fmla="*/ 160867 w 178071"/>
              <a:gd name="connsiteY2" fmla="*/ 1028700 h 2501900"/>
              <a:gd name="connsiteX3" fmla="*/ 114300 w 178071"/>
              <a:gd name="connsiteY3" fmla="*/ 1756833 h 2501900"/>
              <a:gd name="connsiteX4" fmla="*/ 33867 w 178071"/>
              <a:gd name="connsiteY4" fmla="*/ 2311400 h 2501900"/>
              <a:gd name="connsiteX5" fmla="*/ 152400 w 178071"/>
              <a:gd name="connsiteY5" fmla="*/ 2484966 h 2501900"/>
              <a:gd name="connsiteX6" fmla="*/ 127000 w 178071"/>
              <a:gd name="connsiteY6" fmla="*/ 2501900 h 2501900"/>
              <a:gd name="connsiteX7" fmla="*/ 0 w 178071"/>
              <a:gd name="connsiteY7" fmla="*/ 2298700 h 2501900"/>
              <a:gd name="connsiteX8" fmla="*/ 84667 w 178071"/>
              <a:gd name="connsiteY8" fmla="*/ 1710266 h 2501900"/>
              <a:gd name="connsiteX9" fmla="*/ 118533 w 178071"/>
              <a:gd name="connsiteY9" fmla="*/ 944033 h 2501900"/>
              <a:gd name="connsiteX10" fmla="*/ 101600 w 178071"/>
              <a:gd name="connsiteY10" fmla="*/ 0 h 2501900"/>
              <a:gd name="connsiteX0" fmla="*/ 101623 w 178094"/>
              <a:gd name="connsiteY0" fmla="*/ 0 h 2501900"/>
              <a:gd name="connsiteX1" fmla="*/ 177823 w 178094"/>
              <a:gd name="connsiteY1" fmla="*/ 16933 h 2501900"/>
              <a:gd name="connsiteX2" fmla="*/ 160890 w 178094"/>
              <a:gd name="connsiteY2" fmla="*/ 1028700 h 2501900"/>
              <a:gd name="connsiteX3" fmla="*/ 114323 w 178094"/>
              <a:gd name="connsiteY3" fmla="*/ 1756833 h 2501900"/>
              <a:gd name="connsiteX4" fmla="*/ 33890 w 178094"/>
              <a:gd name="connsiteY4" fmla="*/ 2311400 h 2501900"/>
              <a:gd name="connsiteX5" fmla="*/ 152423 w 178094"/>
              <a:gd name="connsiteY5" fmla="*/ 2484966 h 2501900"/>
              <a:gd name="connsiteX6" fmla="*/ 127023 w 178094"/>
              <a:gd name="connsiteY6" fmla="*/ 2501900 h 2501900"/>
              <a:gd name="connsiteX7" fmla="*/ 23 w 178094"/>
              <a:gd name="connsiteY7" fmla="*/ 2298700 h 2501900"/>
              <a:gd name="connsiteX8" fmla="*/ 84690 w 178094"/>
              <a:gd name="connsiteY8" fmla="*/ 1710266 h 2501900"/>
              <a:gd name="connsiteX9" fmla="*/ 118556 w 178094"/>
              <a:gd name="connsiteY9" fmla="*/ 944033 h 2501900"/>
              <a:gd name="connsiteX10" fmla="*/ 101623 w 178094"/>
              <a:gd name="connsiteY10" fmla="*/ 0 h 2501900"/>
              <a:gd name="connsiteX0" fmla="*/ 101623 w 178094"/>
              <a:gd name="connsiteY0" fmla="*/ 0 h 2501900"/>
              <a:gd name="connsiteX1" fmla="*/ 177823 w 178094"/>
              <a:gd name="connsiteY1" fmla="*/ 16933 h 2501900"/>
              <a:gd name="connsiteX2" fmla="*/ 160890 w 178094"/>
              <a:gd name="connsiteY2" fmla="*/ 1028700 h 2501900"/>
              <a:gd name="connsiteX3" fmla="*/ 114323 w 178094"/>
              <a:gd name="connsiteY3" fmla="*/ 1756833 h 2501900"/>
              <a:gd name="connsiteX4" fmla="*/ 33890 w 178094"/>
              <a:gd name="connsiteY4" fmla="*/ 2311400 h 2501900"/>
              <a:gd name="connsiteX5" fmla="*/ 152423 w 178094"/>
              <a:gd name="connsiteY5" fmla="*/ 2484966 h 2501900"/>
              <a:gd name="connsiteX6" fmla="*/ 127023 w 178094"/>
              <a:gd name="connsiteY6" fmla="*/ 2501900 h 2501900"/>
              <a:gd name="connsiteX7" fmla="*/ 23 w 178094"/>
              <a:gd name="connsiteY7" fmla="*/ 2298700 h 2501900"/>
              <a:gd name="connsiteX8" fmla="*/ 84690 w 178094"/>
              <a:gd name="connsiteY8" fmla="*/ 1710266 h 2501900"/>
              <a:gd name="connsiteX9" fmla="*/ 118556 w 178094"/>
              <a:gd name="connsiteY9" fmla="*/ 944033 h 2501900"/>
              <a:gd name="connsiteX10" fmla="*/ 101623 w 178094"/>
              <a:gd name="connsiteY10" fmla="*/ 0 h 2501900"/>
              <a:gd name="connsiteX0" fmla="*/ 86814 w 163285"/>
              <a:gd name="connsiteY0" fmla="*/ 0 h 2501900"/>
              <a:gd name="connsiteX1" fmla="*/ 163014 w 163285"/>
              <a:gd name="connsiteY1" fmla="*/ 16933 h 2501900"/>
              <a:gd name="connsiteX2" fmla="*/ 146081 w 163285"/>
              <a:gd name="connsiteY2" fmla="*/ 1028700 h 2501900"/>
              <a:gd name="connsiteX3" fmla="*/ 99514 w 163285"/>
              <a:gd name="connsiteY3" fmla="*/ 1756833 h 2501900"/>
              <a:gd name="connsiteX4" fmla="*/ 19081 w 163285"/>
              <a:gd name="connsiteY4" fmla="*/ 2311400 h 2501900"/>
              <a:gd name="connsiteX5" fmla="*/ 137614 w 163285"/>
              <a:gd name="connsiteY5" fmla="*/ 2484966 h 2501900"/>
              <a:gd name="connsiteX6" fmla="*/ 112214 w 163285"/>
              <a:gd name="connsiteY6" fmla="*/ 2501900 h 2501900"/>
              <a:gd name="connsiteX7" fmla="*/ 31 w 163285"/>
              <a:gd name="connsiteY7" fmla="*/ 2292350 h 2501900"/>
              <a:gd name="connsiteX8" fmla="*/ 69881 w 163285"/>
              <a:gd name="connsiteY8" fmla="*/ 1710266 h 2501900"/>
              <a:gd name="connsiteX9" fmla="*/ 103747 w 163285"/>
              <a:gd name="connsiteY9" fmla="*/ 944033 h 2501900"/>
              <a:gd name="connsiteX10" fmla="*/ 86814 w 163285"/>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84966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84966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84966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84966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230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41350 w 166504"/>
              <a:gd name="connsiteY4" fmla="*/ 2314575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865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865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 name="connsiteX0" fmla="*/ 90033 w 166504"/>
              <a:gd name="connsiteY0" fmla="*/ 0 h 2501900"/>
              <a:gd name="connsiteX1" fmla="*/ 166233 w 166504"/>
              <a:gd name="connsiteY1" fmla="*/ 16933 h 2501900"/>
              <a:gd name="connsiteX2" fmla="*/ 149300 w 166504"/>
              <a:gd name="connsiteY2" fmla="*/ 1028700 h 2501900"/>
              <a:gd name="connsiteX3" fmla="*/ 102733 w 166504"/>
              <a:gd name="connsiteY3" fmla="*/ 1756833 h 2501900"/>
              <a:gd name="connsiteX4" fmla="*/ 28650 w 166504"/>
              <a:gd name="connsiteY4" fmla="*/ 2311400 h 2501900"/>
              <a:gd name="connsiteX5" fmla="*/ 140833 w 166504"/>
              <a:gd name="connsiteY5" fmla="*/ 2493433 h 2501900"/>
              <a:gd name="connsiteX6" fmla="*/ 115433 w 166504"/>
              <a:gd name="connsiteY6" fmla="*/ 2501900 h 2501900"/>
              <a:gd name="connsiteX7" fmla="*/ 3250 w 166504"/>
              <a:gd name="connsiteY7" fmla="*/ 2292350 h 2501900"/>
              <a:gd name="connsiteX8" fmla="*/ 73100 w 166504"/>
              <a:gd name="connsiteY8" fmla="*/ 1710266 h 2501900"/>
              <a:gd name="connsiteX9" fmla="*/ 106966 w 166504"/>
              <a:gd name="connsiteY9" fmla="*/ 944033 h 2501900"/>
              <a:gd name="connsiteX10" fmla="*/ 90033 w 166504"/>
              <a:gd name="connsiteY10" fmla="*/ 0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6504" h="2501900">
                <a:moveTo>
                  <a:pt x="90033" y="0"/>
                </a:moveTo>
                <a:lnTo>
                  <a:pt x="166233" y="16933"/>
                </a:lnTo>
                <a:cubicBezTo>
                  <a:pt x="166939" y="413455"/>
                  <a:pt x="167644" y="682977"/>
                  <a:pt x="149300" y="1028700"/>
                </a:cubicBezTo>
                <a:cubicBezTo>
                  <a:pt x="140128" y="1385711"/>
                  <a:pt x="126722" y="1579739"/>
                  <a:pt x="102733" y="1756833"/>
                </a:cubicBezTo>
                <a:cubicBezTo>
                  <a:pt x="78039" y="1960739"/>
                  <a:pt x="-10155" y="2218620"/>
                  <a:pt x="28650" y="2311400"/>
                </a:cubicBezTo>
                <a:cubicBezTo>
                  <a:pt x="52286" y="2375075"/>
                  <a:pt x="101322" y="2435578"/>
                  <a:pt x="140833" y="2493433"/>
                </a:cubicBezTo>
                <a:lnTo>
                  <a:pt x="115433" y="2501900"/>
                </a:lnTo>
                <a:cubicBezTo>
                  <a:pt x="73100" y="2434167"/>
                  <a:pt x="9600" y="2355850"/>
                  <a:pt x="3250" y="2292350"/>
                </a:cubicBezTo>
                <a:cubicBezTo>
                  <a:pt x="-15094" y="2240138"/>
                  <a:pt x="49112" y="1936045"/>
                  <a:pt x="73100" y="1710266"/>
                </a:cubicBezTo>
                <a:cubicBezTo>
                  <a:pt x="90739" y="1598788"/>
                  <a:pt x="118960" y="1368778"/>
                  <a:pt x="106966" y="944033"/>
                </a:cubicBezTo>
                <a:cubicBezTo>
                  <a:pt x="111905" y="684388"/>
                  <a:pt x="110493" y="308328"/>
                  <a:pt x="90033" y="0"/>
                </a:cubicBezTo>
                <a:close/>
              </a:path>
            </a:pathLst>
          </a:custGeom>
          <a:pattFill prst="dkHorz">
            <a:fgClr>
              <a:schemeClr val="accent3">
                <a:lumMod val="75000"/>
              </a:schemeClr>
            </a:fgClr>
            <a:bgClr>
              <a:schemeClr val="bg1"/>
            </a:bgClr>
          </a:patt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Freeform: Shape 67">
            <a:extLst>
              <a:ext uri="{FF2B5EF4-FFF2-40B4-BE49-F238E27FC236}">
                <a16:creationId xmlns:a16="http://schemas.microsoft.com/office/drawing/2014/main" id="{3DEA3361-6ABB-4B5E-BBBA-736630B0BE9B}"/>
              </a:ext>
            </a:extLst>
          </p:cNvPr>
          <p:cNvSpPr/>
          <p:nvPr/>
        </p:nvSpPr>
        <p:spPr bwMode="auto">
          <a:xfrm>
            <a:off x="9177314" y="1348061"/>
            <a:ext cx="218790" cy="2573867"/>
          </a:xfrm>
          <a:custGeom>
            <a:avLst/>
            <a:gdLst>
              <a:gd name="connsiteX0" fmla="*/ 110067 w 143934"/>
              <a:gd name="connsiteY0" fmla="*/ 33867 h 2573867"/>
              <a:gd name="connsiteX1" fmla="*/ 76200 w 143934"/>
              <a:gd name="connsiteY1" fmla="*/ 1329267 h 2573867"/>
              <a:gd name="connsiteX2" fmla="*/ 143934 w 143934"/>
              <a:gd name="connsiteY2" fmla="*/ 1883833 h 2573867"/>
              <a:gd name="connsiteX3" fmla="*/ 127000 w 143934"/>
              <a:gd name="connsiteY3" fmla="*/ 2573867 h 2573867"/>
              <a:gd name="connsiteX4" fmla="*/ 127000 w 143934"/>
              <a:gd name="connsiteY4" fmla="*/ 2573867 h 2573867"/>
              <a:gd name="connsiteX5" fmla="*/ 114300 w 143934"/>
              <a:gd name="connsiteY5" fmla="*/ 1790700 h 2573867"/>
              <a:gd name="connsiteX6" fmla="*/ 0 w 143934"/>
              <a:gd name="connsiteY6" fmla="*/ 918633 h 2573867"/>
              <a:gd name="connsiteX7" fmla="*/ 55034 w 143934"/>
              <a:gd name="connsiteY7" fmla="*/ 0 h 2573867"/>
              <a:gd name="connsiteX8" fmla="*/ 110067 w 143934"/>
              <a:gd name="connsiteY8" fmla="*/ 33867 h 2573867"/>
              <a:gd name="connsiteX0" fmla="*/ 110067 w 143934"/>
              <a:gd name="connsiteY0" fmla="*/ 33867 h 2573867"/>
              <a:gd name="connsiteX1" fmla="*/ 76200 w 143934"/>
              <a:gd name="connsiteY1" fmla="*/ 1329267 h 2573867"/>
              <a:gd name="connsiteX2" fmla="*/ 143934 w 143934"/>
              <a:gd name="connsiteY2" fmla="*/ 1883833 h 2573867"/>
              <a:gd name="connsiteX3" fmla="*/ 127000 w 143934"/>
              <a:gd name="connsiteY3" fmla="*/ 2573867 h 2573867"/>
              <a:gd name="connsiteX4" fmla="*/ 127000 w 143934"/>
              <a:gd name="connsiteY4" fmla="*/ 2573867 h 2573867"/>
              <a:gd name="connsiteX5" fmla="*/ 114300 w 143934"/>
              <a:gd name="connsiteY5" fmla="*/ 1790700 h 2573867"/>
              <a:gd name="connsiteX6" fmla="*/ 0 w 143934"/>
              <a:gd name="connsiteY6" fmla="*/ 918633 h 2573867"/>
              <a:gd name="connsiteX7" fmla="*/ 55034 w 143934"/>
              <a:gd name="connsiteY7" fmla="*/ 0 h 2573867"/>
              <a:gd name="connsiteX8" fmla="*/ 110067 w 143934"/>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0313 w 144180"/>
              <a:gd name="connsiteY0" fmla="*/ 33867 h 2573867"/>
              <a:gd name="connsiteX1" fmla="*/ 76446 w 144180"/>
              <a:gd name="connsiteY1" fmla="*/ 1329267 h 2573867"/>
              <a:gd name="connsiteX2" fmla="*/ 144180 w 144180"/>
              <a:gd name="connsiteY2" fmla="*/ 1883833 h 2573867"/>
              <a:gd name="connsiteX3" fmla="*/ 127246 w 144180"/>
              <a:gd name="connsiteY3" fmla="*/ 2573867 h 2573867"/>
              <a:gd name="connsiteX4" fmla="*/ 127246 w 144180"/>
              <a:gd name="connsiteY4" fmla="*/ 2573867 h 2573867"/>
              <a:gd name="connsiteX5" fmla="*/ 114546 w 144180"/>
              <a:gd name="connsiteY5" fmla="*/ 1790700 h 2573867"/>
              <a:gd name="connsiteX6" fmla="*/ 246 w 144180"/>
              <a:gd name="connsiteY6" fmla="*/ 918633 h 2573867"/>
              <a:gd name="connsiteX7" fmla="*/ 55280 w 144180"/>
              <a:gd name="connsiteY7" fmla="*/ 0 h 2573867"/>
              <a:gd name="connsiteX8" fmla="*/ 110313 w 144180"/>
              <a:gd name="connsiteY8" fmla="*/ 33867 h 2573867"/>
              <a:gd name="connsiteX0" fmla="*/ 115359 w 149226"/>
              <a:gd name="connsiteY0" fmla="*/ 33867 h 2573867"/>
              <a:gd name="connsiteX1" fmla="*/ 81492 w 149226"/>
              <a:gd name="connsiteY1" fmla="*/ 1329267 h 2573867"/>
              <a:gd name="connsiteX2" fmla="*/ 149226 w 149226"/>
              <a:gd name="connsiteY2" fmla="*/ 1883833 h 2573867"/>
              <a:gd name="connsiteX3" fmla="*/ 132292 w 149226"/>
              <a:gd name="connsiteY3" fmla="*/ 2573867 h 2573867"/>
              <a:gd name="connsiteX4" fmla="*/ 132292 w 149226"/>
              <a:gd name="connsiteY4" fmla="*/ 2573867 h 2573867"/>
              <a:gd name="connsiteX5" fmla="*/ 119592 w 149226"/>
              <a:gd name="connsiteY5" fmla="*/ 1790700 h 2573867"/>
              <a:gd name="connsiteX6" fmla="*/ 5292 w 149226"/>
              <a:gd name="connsiteY6" fmla="*/ 918633 h 2573867"/>
              <a:gd name="connsiteX7" fmla="*/ 60326 w 149226"/>
              <a:gd name="connsiteY7" fmla="*/ 0 h 2573867"/>
              <a:gd name="connsiteX8" fmla="*/ 115359 w 149226"/>
              <a:gd name="connsiteY8" fmla="*/ 33867 h 2573867"/>
              <a:gd name="connsiteX0" fmla="*/ 108536 w 142403"/>
              <a:gd name="connsiteY0" fmla="*/ 33867 h 2573867"/>
              <a:gd name="connsiteX1" fmla="*/ 74669 w 142403"/>
              <a:gd name="connsiteY1" fmla="*/ 1329267 h 2573867"/>
              <a:gd name="connsiteX2" fmla="*/ 142403 w 142403"/>
              <a:gd name="connsiteY2" fmla="*/ 1883833 h 2573867"/>
              <a:gd name="connsiteX3" fmla="*/ 125469 w 142403"/>
              <a:gd name="connsiteY3" fmla="*/ 2573867 h 2573867"/>
              <a:gd name="connsiteX4" fmla="*/ 125469 w 142403"/>
              <a:gd name="connsiteY4" fmla="*/ 2573867 h 2573867"/>
              <a:gd name="connsiteX5" fmla="*/ 112769 w 142403"/>
              <a:gd name="connsiteY5" fmla="*/ 1790700 h 2573867"/>
              <a:gd name="connsiteX6" fmla="*/ 6935 w 142403"/>
              <a:gd name="connsiteY6" fmla="*/ 924983 h 2573867"/>
              <a:gd name="connsiteX7" fmla="*/ 53503 w 142403"/>
              <a:gd name="connsiteY7" fmla="*/ 0 h 2573867"/>
              <a:gd name="connsiteX8" fmla="*/ 108536 w 142403"/>
              <a:gd name="connsiteY8" fmla="*/ 33867 h 2573867"/>
              <a:gd name="connsiteX0" fmla="*/ 108536 w 142403"/>
              <a:gd name="connsiteY0" fmla="*/ 33867 h 2573867"/>
              <a:gd name="connsiteX1" fmla="*/ 74669 w 142403"/>
              <a:gd name="connsiteY1" fmla="*/ 1329267 h 2573867"/>
              <a:gd name="connsiteX2" fmla="*/ 142403 w 142403"/>
              <a:gd name="connsiteY2" fmla="*/ 1883833 h 2573867"/>
              <a:gd name="connsiteX3" fmla="*/ 125469 w 142403"/>
              <a:gd name="connsiteY3" fmla="*/ 2573867 h 2573867"/>
              <a:gd name="connsiteX4" fmla="*/ 125469 w 142403"/>
              <a:gd name="connsiteY4" fmla="*/ 2573867 h 2573867"/>
              <a:gd name="connsiteX5" fmla="*/ 112769 w 142403"/>
              <a:gd name="connsiteY5" fmla="*/ 1790700 h 2573867"/>
              <a:gd name="connsiteX6" fmla="*/ 6935 w 142403"/>
              <a:gd name="connsiteY6" fmla="*/ 924983 h 2573867"/>
              <a:gd name="connsiteX7" fmla="*/ 53503 w 142403"/>
              <a:gd name="connsiteY7" fmla="*/ 0 h 2573867"/>
              <a:gd name="connsiteX8" fmla="*/ 108536 w 142403"/>
              <a:gd name="connsiteY8" fmla="*/ 33867 h 2573867"/>
              <a:gd name="connsiteX0" fmla="*/ 108536 w 142403"/>
              <a:gd name="connsiteY0" fmla="*/ 33867 h 2573867"/>
              <a:gd name="connsiteX1" fmla="*/ 74669 w 142403"/>
              <a:gd name="connsiteY1" fmla="*/ 1329267 h 2573867"/>
              <a:gd name="connsiteX2" fmla="*/ 142403 w 142403"/>
              <a:gd name="connsiteY2" fmla="*/ 1883833 h 2573867"/>
              <a:gd name="connsiteX3" fmla="*/ 125469 w 142403"/>
              <a:gd name="connsiteY3" fmla="*/ 2573867 h 2573867"/>
              <a:gd name="connsiteX4" fmla="*/ 125469 w 142403"/>
              <a:gd name="connsiteY4" fmla="*/ 2573867 h 2573867"/>
              <a:gd name="connsiteX5" fmla="*/ 112769 w 142403"/>
              <a:gd name="connsiteY5" fmla="*/ 1790700 h 2573867"/>
              <a:gd name="connsiteX6" fmla="*/ 6935 w 142403"/>
              <a:gd name="connsiteY6" fmla="*/ 924983 h 2573867"/>
              <a:gd name="connsiteX7" fmla="*/ 53503 w 142403"/>
              <a:gd name="connsiteY7" fmla="*/ 0 h 2573867"/>
              <a:gd name="connsiteX8" fmla="*/ 108536 w 142403"/>
              <a:gd name="connsiteY8" fmla="*/ 33867 h 2573867"/>
              <a:gd name="connsiteX0" fmla="*/ 108536 w 142403"/>
              <a:gd name="connsiteY0" fmla="*/ 33867 h 2573867"/>
              <a:gd name="connsiteX1" fmla="*/ 74669 w 142403"/>
              <a:gd name="connsiteY1" fmla="*/ 1329267 h 2573867"/>
              <a:gd name="connsiteX2" fmla="*/ 142403 w 142403"/>
              <a:gd name="connsiteY2" fmla="*/ 1883833 h 2573867"/>
              <a:gd name="connsiteX3" fmla="*/ 125469 w 142403"/>
              <a:gd name="connsiteY3" fmla="*/ 2573867 h 2573867"/>
              <a:gd name="connsiteX4" fmla="*/ 125469 w 142403"/>
              <a:gd name="connsiteY4" fmla="*/ 2573867 h 2573867"/>
              <a:gd name="connsiteX5" fmla="*/ 112769 w 142403"/>
              <a:gd name="connsiteY5" fmla="*/ 1790700 h 2573867"/>
              <a:gd name="connsiteX6" fmla="*/ 6935 w 142403"/>
              <a:gd name="connsiteY6" fmla="*/ 924983 h 2573867"/>
              <a:gd name="connsiteX7" fmla="*/ 53503 w 142403"/>
              <a:gd name="connsiteY7" fmla="*/ 0 h 2573867"/>
              <a:gd name="connsiteX8" fmla="*/ 108536 w 142403"/>
              <a:gd name="connsiteY8" fmla="*/ 33867 h 2573867"/>
              <a:gd name="connsiteX0" fmla="*/ 108536 w 159337"/>
              <a:gd name="connsiteY0" fmla="*/ 33867 h 2573867"/>
              <a:gd name="connsiteX1" fmla="*/ 74669 w 159337"/>
              <a:gd name="connsiteY1" fmla="*/ 1329267 h 2573867"/>
              <a:gd name="connsiteX2" fmla="*/ 159337 w 159337"/>
              <a:gd name="connsiteY2" fmla="*/ 1888066 h 2573867"/>
              <a:gd name="connsiteX3" fmla="*/ 125469 w 159337"/>
              <a:gd name="connsiteY3" fmla="*/ 2573867 h 2573867"/>
              <a:gd name="connsiteX4" fmla="*/ 125469 w 159337"/>
              <a:gd name="connsiteY4" fmla="*/ 2573867 h 2573867"/>
              <a:gd name="connsiteX5" fmla="*/ 112769 w 159337"/>
              <a:gd name="connsiteY5" fmla="*/ 1790700 h 2573867"/>
              <a:gd name="connsiteX6" fmla="*/ 6935 w 159337"/>
              <a:gd name="connsiteY6" fmla="*/ 924983 h 2573867"/>
              <a:gd name="connsiteX7" fmla="*/ 53503 w 159337"/>
              <a:gd name="connsiteY7" fmla="*/ 0 h 2573867"/>
              <a:gd name="connsiteX8" fmla="*/ 108536 w 159337"/>
              <a:gd name="connsiteY8" fmla="*/ 33867 h 2573867"/>
              <a:gd name="connsiteX0" fmla="*/ 108536 w 159337"/>
              <a:gd name="connsiteY0" fmla="*/ 33867 h 2573867"/>
              <a:gd name="connsiteX1" fmla="*/ 74669 w 159337"/>
              <a:gd name="connsiteY1" fmla="*/ 1329267 h 2573867"/>
              <a:gd name="connsiteX2" fmla="*/ 159337 w 159337"/>
              <a:gd name="connsiteY2" fmla="*/ 1888066 h 2573867"/>
              <a:gd name="connsiteX3" fmla="*/ 125469 w 159337"/>
              <a:gd name="connsiteY3" fmla="*/ 2573867 h 2573867"/>
              <a:gd name="connsiteX4" fmla="*/ 125469 w 159337"/>
              <a:gd name="connsiteY4" fmla="*/ 2573867 h 2573867"/>
              <a:gd name="connsiteX5" fmla="*/ 112769 w 159337"/>
              <a:gd name="connsiteY5" fmla="*/ 1790700 h 2573867"/>
              <a:gd name="connsiteX6" fmla="*/ 6935 w 159337"/>
              <a:gd name="connsiteY6" fmla="*/ 924983 h 2573867"/>
              <a:gd name="connsiteX7" fmla="*/ 53503 w 159337"/>
              <a:gd name="connsiteY7" fmla="*/ 0 h 2573867"/>
              <a:gd name="connsiteX8" fmla="*/ 108536 w 159337"/>
              <a:gd name="connsiteY8" fmla="*/ 33867 h 2573867"/>
              <a:gd name="connsiteX0" fmla="*/ 108536 w 146637"/>
              <a:gd name="connsiteY0" fmla="*/ 33867 h 2573867"/>
              <a:gd name="connsiteX1" fmla="*/ 74669 w 146637"/>
              <a:gd name="connsiteY1" fmla="*/ 1329267 h 2573867"/>
              <a:gd name="connsiteX2" fmla="*/ 146637 w 146637"/>
              <a:gd name="connsiteY2" fmla="*/ 1820333 h 2573867"/>
              <a:gd name="connsiteX3" fmla="*/ 125469 w 146637"/>
              <a:gd name="connsiteY3" fmla="*/ 2573867 h 2573867"/>
              <a:gd name="connsiteX4" fmla="*/ 125469 w 146637"/>
              <a:gd name="connsiteY4" fmla="*/ 2573867 h 2573867"/>
              <a:gd name="connsiteX5" fmla="*/ 112769 w 146637"/>
              <a:gd name="connsiteY5" fmla="*/ 1790700 h 2573867"/>
              <a:gd name="connsiteX6" fmla="*/ 6935 w 146637"/>
              <a:gd name="connsiteY6" fmla="*/ 924983 h 2573867"/>
              <a:gd name="connsiteX7" fmla="*/ 53503 w 146637"/>
              <a:gd name="connsiteY7" fmla="*/ 0 h 2573867"/>
              <a:gd name="connsiteX8" fmla="*/ 108536 w 146637"/>
              <a:gd name="connsiteY8" fmla="*/ 33867 h 2573867"/>
              <a:gd name="connsiteX0" fmla="*/ 108536 w 153891"/>
              <a:gd name="connsiteY0" fmla="*/ 33867 h 2573867"/>
              <a:gd name="connsiteX1" fmla="*/ 74669 w 153891"/>
              <a:gd name="connsiteY1" fmla="*/ 1329267 h 2573867"/>
              <a:gd name="connsiteX2" fmla="*/ 146637 w 153891"/>
              <a:gd name="connsiteY2" fmla="*/ 1820333 h 2573867"/>
              <a:gd name="connsiteX3" fmla="*/ 125469 w 153891"/>
              <a:gd name="connsiteY3" fmla="*/ 2573867 h 2573867"/>
              <a:gd name="connsiteX4" fmla="*/ 125469 w 153891"/>
              <a:gd name="connsiteY4" fmla="*/ 2573867 h 2573867"/>
              <a:gd name="connsiteX5" fmla="*/ 112769 w 153891"/>
              <a:gd name="connsiteY5" fmla="*/ 1790700 h 2573867"/>
              <a:gd name="connsiteX6" fmla="*/ 6935 w 153891"/>
              <a:gd name="connsiteY6" fmla="*/ 924983 h 2573867"/>
              <a:gd name="connsiteX7" fmla="*/ 53503 w 153891"/>
              <a:gd name="connsiteY7" fmla="*/ 0 h 2573867"/>
              <a:gd name="connsiteX8" fmla="*/ 108536 w 153891"/>
              <a:gd name="connsiteY8" fmla="*/ 33867 h 2573867"/>
              <a:gd name="connsiteX0" fmla="*/ 108536 w 153891"/>
              <a:gd name="connsiteY0" fmla="*/ 33867 h 2573867"/>
              <a:gd name="connsiteX1" fmla="*/ 74669 w 153891"/>
              <a:gd name="connsiteY1" fmla="*/ 1329267 h 2573867"/>
              <a:gd name="connsiteX2" fmla="*/ 146637 w 153891"/>
              <a:gd name="connsiteY2" fmla="*/ 1820333 h 2573867"/>
              <a:gd name="connsiteX3" fmla="*/ 125469 w 153891"/>
              <a:gd name="connsiteY3" fmla="*/ 2573867 h 2573867"/>
              <a:gd name="connsiteX4" fmla="*/ 125469 w 153891"/>
              <a:gd name="connsiteY4" fmla="*/ 2573867 h 2573867"/>
              <a:gd name="connsiteX5" fmla="*/ 112769 w 153891"/>
              <a:gd name="connsiteY5" fmla="*/ 1790700 h 2573867"/>
              <a:gd name="connsiteX6" fmla="*/ 6935 w 153891"/>
              <a:gd name="connsiteY6" fmla="*/ 924983 h 2573867"/>
              <a:gd name="connsiteX7" fmla="*/ 53503 w 153891"/>
              <a:gd name="connsiteY7" fmla="*/ 0 h 2573867"/>
              <a:gd name="connsiteX8" fmla="*/ 108536 w 153891"/>
              <a:gd name="connsiteY8" fmla="*/ 33867 h 2573867"/>
              <a:gd name="connsiteX0" fmla="*/ 108536 w 158539"/>
              <a:gd name="connsiteY0" fmla="*/ 33867 h 2573867"/>
              <a:gd name="connsiteX1" fmla="*/ 74669 w 158539"/>
              <a:gd name="connsiteY1" fmla="*/ 1329267 h 2573867"/>
              <a:gd name="connsiteX2" fmla="*/ 146637 w 158539"/>
              <a:gd name="connsiteY2" fmla="*/ 1820333 h 2573867"/>
              <a:gd name="connsiteX3" fmla="*/ 125469 w 158539"/>
              <a:gd name="connsiteY3" fmla="*/ 2573867 h 2573867"/>
              <a:gd name="connsiteX4" fmla="*/ 125469 w 158539"/>
              <a:gd name="connsiteY4" fmla="*/ 2573867 h 2573867"/>
              <a:gd name="connsiteX5" fmla="*/ 112769 w 158539"/>
              <a:gd name="connsiteY5" fmla="*/ 1790700 h 2573867"/>
              <a:gd name="connsiteX6" fmla="*/ 6935 w 158539"/>
              <a:gd name="connsiteY6" fmla="*/ 924983 h 2573867"/>
              <a:gd name="connsiteX7" fmla="*/ 53503 w 158539"/>
              <a:gd name="connsiteY7" fmla="*/ 0 h 2573867"/>
              <a:gd name="connsiteX8" fmla="*/ 108536 w 158539"/>
              <a:gd name="connsiteY8" fmla="*/ 33867 h 2573867"/>
              <a:gd name="connsiteX0" fmla="*/ 108536 w 158539"/>
              <a:gd name="connsiteY0" fmla="*/ 33867 h 2573867"/>
              <a:gd name="connsiteX1" fmla="*/ 74669 w 158539"/>
              <a:gd name="connsiteY1" fmla="*/ 1329267 h 2573867"/>
              <a:gd name="connsiteX2" fmla="*/ 146637 w 158539"/>
              <a:gd name="connsiteY2" fmla="*/ 1820333 h 2573867"/>
              <a:gd name="connsiteX3" fmla="*/ 125469 w 158539"/>
              <a:gd name="connsiteY3" fmla="*/ 2573867 h 2573867"/>
              <a:gd name="connsiteX4" fmla="*/ 125469 w 158539"/>
              <a:gd name="connsiteY4" fmla="*/ 2573867 h 2573867"/>
              <a:gd name="connsiteX5" fmla="*/ 112769 w 158539"/>
              <a:gd name="connsiteY5" fmla="*/ 1790700 h 2573867"/>
              <a:gd name="connsiteX6" fmla="*/ 6935 w 158539"/>
              <a:gd name="connsiteY6" fmla="*/ 924983 h 2573867"/>
              <a:gd name="connsiteX7" fmla="*/ 53503 w 158539"/>
              <a:gd name="connsiteY7" fmla="*/ 0 h 2573867"/>
              <a:gd name="connsiteX8" fmla="*/ 108536 w 158539"/>
              <a:gd name="connsiteY8" fmla="*/ 33867 h 257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39" h="2573867">
                <a:moveTo>
                  <a:pt x="108536" y="33867"/>
                </a:moveTo>
                <a:cubicBezTo>
                  <a:pt x="-12819" y="582083"/>
                  <a:pt x="56325" y="986367"/>
                  <a:pt x="74669" y="1329267"/>
                </a:cubicBezTo>
                <a:cubicBezTo>
                  <a:pt x="101481" y="1550106"/>
                  <a:pt x="117709" y="1643945"/>
                  <a:pt x="146637" y="1820333"/>
                </a:cubicBezTo>
                <a:cubicBezTo>
                  <a:pt x="180327" y="2150357"/>
                  <a:pt x="132525" y="2322689"/>
                  <a:pt x="125469" y="2573867"/>
                </a:cubicBezTo>
                <a:lnTo>
                  <a:pt x="125469" y="2573867"/>
                </a:lnTo>
                <a:cubicBezTo>
                  <a:pt x="121236" y="2312811"/>
                  <a:pt x="166214" y="2149123"/>
                  <a:pt x="112769" y="1790700"/>
                </a:cubicBezTo>
                <a:cubicBezTo>
                  <a:pt x="72552" y="1487311"/>
                  <a:pt x="30218" y="1222022"/>
                  <a:pt x="6935" y="924983"/>
                </a:cubicBezTo>
                <a:cubicBezTo>
                  <a:pt x="-6470" y="690739"/>
                  <a:pt x="-5058" y="365477"/>
                  <a:pt x="53503" y="0"/>
                </a:cubicBezTo>
                <a:lnTo>
                  <a:pt x="108536" y="33867"/>
                </a:lnTo>
                <a:close/>
              </a:path>
            </a:pathLst>
          </a:custGeom>
          <a:pattFill prst="dkHorz">
            <a:fgClr>
              <a:schemeClr val="accent3">
                <a:lumMod val="60000"/>
                <a:lumOff val="40000"/>
              </a:schemeClr>
            </a:fgClr>
            <a:bgClr>
              <a:schemeClr val="bg1"/>
            </a:bgClr>
          </a:patt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Freeform: Shape 68">
            <a:extLst>
              <a:ext uri="{FF2B5EF4-FFF2-40B4-BE49-F238E27FC236}">
                <a16:creationId xmlns:a16="http://schemas.microsoft.com/office/drawing/2014/main" id="{3FF773DB-76B1-47F5-B9F8-BA985DEA9277}"/>
              </a:ext>
            </a:extLst>
          </p:cNvPr>
          <p:cNvSpPr/>
          <p:nvPr/>
        </p:nvSpPr>
        <p:spPr bwMode="auto">
          <a:xfrm>
            <a:off x="9129506" y="1398861"/>
            <a:ext cx="431278" cy="2497667"/>
          </a:xfrm>
          <a:custGeom>
            <a:avLst/>
            <a:gdLst>
              <a:gd name="connsiteX0" fmla="*/ 215900 w 283633"/>
              <a:gd name="connsiteY0" fmla="*/ 0 h 2497667"/>
              <a:gd name="connsiteX1" fmla="*/ 0 w 283633"/>
              <a:gd name="connsiteY1" fmla="*/ 986367 h 2497667"/>
              <a:gd name="connsiteX2" fmla="*/ 0 w 283633"/>
              <a:gd name="connsiteY2" fmla="*/ 1710267 h 2497667"/>
              <a:gd name="connsiteX3" fmla="*/ 156633 w 283633"/>
              <a:gd name="connsiteY3" fmla="*/ 2171700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56633 w 283633"/>
              <a:gd name="connsiteY3" fmla="*/ 2171700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56633 w 283633"/>
              <a:gd name="connsiteY3" fmla="*/ 2171700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69333 w 283633"/>
              <a:gd name="connsiteY3" fmla="*/ 2181225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42345 w 283633"/>
              <a:gd name="connsiteY3" fmla="*/ 2157413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97895 w 283633"/>
              <a:gd name="connsiteY3" fmla="*/ 214788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97895 w 283633"/>
              <a:gd name="connsiteY3" fmla="*/ 214788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21708 w 283633"/>
              <a:gd name="connsiteY3" fmla="*/ 207803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21708 w 283633"/>
              <a:gd name="connsiteY3" fmla="*/ 207803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21708 w 283633"/>
              <a:gd name="connsiteY3" fmla="*/ 207803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15900 w 283633"/>
              <a:gd name="connsiteY0" fmla="*/ 0 h 2497667"/>
              <a:gd name="connsiteX1" fmla="*/ 0 w 283633"/>
              <a:gd name="connsiteY1" fmla="*/ 986367 h 2497667"/>
              <a:gd name="connsiteX2" fmla="*/ 0 w 283633"/>
              <a:gd name="connsiteY2" fmla="*/ 1710267 h 2497667"/>
              <a:gd name="connsiteX3" fmla="*/ 121708 w 283633"/>
              <a:gd name="connsiteY3" fmla="*/ 2078038 h 2497667"/>
              <a:gd name="connsiteX4" fmla="*/ 224367 w 283633"/>
              <a:gd name="connsiteY4" fmla="*/ 2497667 h 2497667"/>
              <a:gd name="connsiteX5" fmla="*/ 50800 w 283633"/>
              <a:gd name="connsiteY5" fmla="*/ 1701800 h 2497667"/>
              <a:gd name="connsiteX6" fmla="*/ 55033 w 283633"/>
              <a:gd name="connsiteY6" fmla="*/ 935567 h 2497667"/>
              <a:gd name="connsiteX7" fmla="*/ 283633 w 283633"/>
              <a:gd name="connsiteY7" fmla="*/ 21167 h 2497667"/>
              <a:gd name="connsiteX8" fmla="*/ 215900 w 283633"/>
              <a:gd name="connsiteY8"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75493 w 304093"/>
              <a:gd name="connsiteY6" fmla="*/ 935567 h 2497667"/>
              <a:gd name="connsiteX7" fmla="*/ 304093 w 304093"/>
              <a:gd name="connsiteY7" fmla="*/ 21167 h 2497667"/>
              <a:gd name="connsiteX8" fmla="*/ 236360 w 304093"/>
              <a:gd name="connsiteY8"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17285 w 304093"/>
              <a:gd name="connsiteY6" fmla="*/ 1457325 h 2497667"/>
              <a:gd name="connsiteX7" fmla="*/ 75493 w 304093"/>
              <a:gd name="connsiteY7" fmla="*/ 935567 h 2497667"/>
              <a:gd name="connsiteX8" fmla="*/ 304093 w 304093"/>
              <a:gd name="connsiteY8" fmla="*/ 21167 h 2497667"/>
              <a:gd name="connsiteX9" fmla="*/ 236360 w 304093"/>
              <a:gd name="connsiteY9"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56972 w 304093"/>
              <a:gd name="connsiteY6" fmla="*/ 1136650 h 2497667"/>
              <a:gd name="connsiteX7" fmla="*/ 75493 w 304093"/>
              <a:gd name="connsiteY7" fmla="*/ 935567 h 2497667"/>
              <a:gd name="connsiteX8" fmla="*/ 304093 w 304093"/>
              <a:gd name="connsiteY8" fmla="*/ 21167 h 2497667"/>
              <a:gd name="connsiteX9" fmla="*/ 236360 w 304093"/>
              <a:gd name="connsiteY9"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56972 w 304093"/>
              <a:gd name="connsiteY6" fmla="*/ 1136650 h 2497667"/>
              <a:gd name="connsiteX7" fmla="*/ 75493 w 304093"/>
              <a:gd name="connsiteY7" fmla="*/ 935567 h 2497667"/>
              <a:gd name="connsiteX8" fmla="*/ 304093 w 304093"/>
              <a:gd name="connsiteY8" fmla="*/ 21167 h 2497667"/>
              <a:gd name="connsiteX9" fmla="*/ 236360 w 304093"/>
              <a:gd name="connsiteY9"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56972 w 304093"/>
              <a:gd name="connsiteY6" fmla="*/ 1136650 h 2497667"/>
              <a:gd name="connsiteX7" fmla="*/ 75493 w 304093"/>
              <a:gd name="connsiteY7" fmla="*/ 935567 h 2497667"/>
              <a:gd name="connsiteX8" fmla="*/ 304093 w 304093"/>
              <a:gd name="connsiteY8" fmla="*/ 21167 h 2497667"/>
              <a:gd name="connsiteX9" fmla="*/ 236360 w 304093"/>
              <a:gd name="connsiteY9" fmla="*/ 0 h 2497667"/>
              <a:gd name="connsiteX0" fmla="*/ 236360 w 304093"/>
              <a:gd name="connsiteY0" fmla="*/ 0 h 2497667"/>
              <a:gd name="connsiteX1" fmla="*/ 20460 w 304093"/>
              <a:gd name="connsiteY1" fmla="*/ 986367 h 2497667"/>
              <a:gd name="connsiteX2" fmla="*/ 20460 w 304093"/>
              <a:gd name="connsiteY2" fmla="*/ 1710267 h 2497667"/>
              <a:gd name="connsiteX3" fmla="*/ 142168 w 304093"/>
              <a:gd name="connsiteY3" fmla="*/ 2078038 h 2497667"/>
              <a:gd name="connsiteX4" fmla="*/ 244827 w 304093"/>
              <a:gd name="connsiteY4" fmla="*/ 2497667 h 2497667"/>
              <a:gd name="connsiteX5" fmla="*/ 71260 w 304093"/>
              <a:gd name="connsiteY5" fmla="*/ 1701800 h 2497667"/>
              <a:gd name="connsiteX6" fmla="*/ 56972 w 304093"/>
              <a:gd name="connsiteY6" fmla="*/ 1136650 h 2497667"/>
              <a:gd name="connsiteX7" fmla="*/ 75493 w 304093"/>
              <a:gd name="connsiteY7" fmla="*/ 935567 h 2497667"/>
              <a:gd name="connsiteX8" fmla="*/ 304093 w 304093"/>
              <a:gd name="connsiteY8" fmla="*/ 21167 h 2497667"/>
              <a:gd name="connsiteX9" fmla="*/ 236360 w 304093"/>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65390 w 312511"/>
              <a:gd name="connsiteY6" fmla="*/ 1136650 h 2497667"/>
              <a:gd name="connsiteX7" fmla="*/ 83911 w 312511"/>
              <a:gd name="connsiteY7" fmla="*/ 935567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65390 w 312511"/>
              <a:gd name="connsiteY6" fmla="*/ 1136650 h 2497667"/>
              <a:gd name="connsiteX7" fmla="*/ 83911 w 312511"/>
              <a:gd name="connsiteY7" fmla="*/ 935567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65390 w 312511"/>
              <a:gd name="connsiteY6" fmla="*/ 1136650 h 2497667"/>
              <a:gd name="connsiteX7" fmla="*/ 83911 w 312511"/>
              <a:gd name="connsiteY7" fmla="*/ 935567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65390 w 312511"/>
              <a:gd name="connsiteY6" fmla="*/ 1136650 h 2497667"/>
              <a:gd name="connsiteX7" fmla="*/ 95023 w 312511"/>
              <a:gd name="connsiteY7" fmla="*/ 892704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47927 w 312511"/>
              <a:gd name="connsiteY6" fmla="*/ 1103312 h 2497667"/>
              <a:gd name="connsiteX7" fmla="*/ 95023 w 312511"/>
              <a:gd name="connsiteY7" fmla="*/ 892704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47927 w 312511"/>
              <a:gd name="connsiteY6" fmla="*/ 1103312 h 2497667"/>
              <a:gd name="connsiteX7" fmla="*/ 109310 w 312511"/>
              <a:gd name="connsiteY7" fmla="*/ 846667 h 2497667"/>
              <a:gd name="connsiteX8" fmla="*/ 312511 w 312511"/>
              <a:gd name="connsiteY8" fmla="*/ 21167 h 2497667"/>
              <a:gd name="connsiteX9" fmla="*/ 244778 w 312511"/>
              <a:gd name="connsiteY9" fmla="*/ 0 h 2497667"/>
              <a:gd name="connsiteX0" fmla="*/ 244778 w 312511"/>
              <a:gd name="connsiteY0" fmla="*/ 0 h 2497667"/>
              <a:gd name="connsiteX1" fmla="*/ 28878 w 312511"/>
              <a:gd name="connsiteY1" fmla="*/ 986367 h 2497667"/>
              <a:gd name="connsiteX2" fmla="*/ 28878 w 312511"/>
              <a:gd name="connsiteY2" fmla="*/ 1710267 h 2497667"/>
              <a:gd name="connsiteX3" fmla="*/ 150586 w 312511"/>
              <a:gd name="connsiteY3" fmla="*/ 2078038 h 2497667"/>
              <a:gd name="connsiteX4" fmla="*/ 253245 w 312511"/>
              <a:gd name="connsiteY4" fmla="*/ 2497667 h 2497667"/>
              <a:gd name="connsiteX5" fmla="*/ 79678 w 312511"/>
              <a:gd name="connsiteY5" fmla="*/ 1701800 h 2497667"/>
              <a:gd name="connsiteX6" fmla="*/ 47927 w 312511"/>
              <a:gd name="connsiteY6" fmla="*/ 1103312 h 2497667"/>
              <a:gd name="connsiteX7" fmla="*/ 109310 w 312511"/>
              <a:gd name="connsiteY7" fmla="*/ 846667 h 2497667"/>
              <a:gd name="connsiteX8" fmla="*/ 312511 w 312511"/>
              <a:gd name="connsiteY8" fmla="*/ 21167 h 2497667"/>
              <a:gd name="connsiteX9" fmla="*/ 244778 w 312511"/>
              <a:gd name="connsiteY9" fmla="*/ 0 h 249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511" h="2497667">
                <a:moveTo>
                  <a:pt x="244778" y="0"/>
                </a:moveTo>
                <a:cubicBezTo>
                  <a:pt x="172811" y="328789"/>
                  <a:pt x="92908" y="611541"/>
                  <a:pt x="28878" y="986367"/>
                </a:cubicBezTo>
                <a:cubicBezTo>
                  <a:pt x="-1285" y="1184805"/>
                  <a:pt x="-17159" y="1475317"/>
                  <a:pt x="28878" y="1710267"/>
                </a:cubicBezTo>
                <a:cubicBezTo>
                  <a:pt x="74739" y="1952978"/>
                  <a:pt x="128537" y="1973439"/>
                  <a:pt x="150586" y="2078038"/>
                </a:cubicBezTo>
                <a:cubicBezTo>
                  <a:pt x="181631" y="2278239"/>
                  <a:pt x="219025" y="2357791"/>
                  <a:pt x="253245" y="2497667"/>
                </a:cubicBezTo>
                <a:cubicBezTo>
                  <a:pt x="195389" y="2232378"/>
                  <a:pt x="153409" y="1971851"/>
                  <a:pt x="79678" y="1701800"/>
                </a:cubicBezTo>
                <a:cubicBezTo>
                  <a:pt x="46870" y="1558924"/>
                  <a:pt x="-8165" y="1460500"/>
                  <a:pt x="47927" y="1103312"/>
                </a:cubicBezTo>
                <a:cubicBezTo>
                  <a:pt x="54101" y="1036284"/>
                  <a:pt x="99961" y="883532"/>
                  <a:pt x="109310" y="846667"/>
                </a:cubicBezTo>
                <a:lnTo>
                  <a:pt x="312511" y="21167"/>
                </a:lnTo>
                <a:lnTo>
                  <a:pt x="244778" y="0"/>
                </a:lnTo>
                <a:close/>
              </a:path>
            </a:pathLst>
          </a:custGeom>
          <a:pattFill prst="dkHorz">
            <a:fgClr>
              <a:schemeClr val="accent3">
                <a:lumMod val="40000"/>
                <a:lumOff val="60000"/>
              </a:schemeClr>
            </a:fgClr>
            <a:bgClr>
              <a:schemeClr val="bg1"/>
            </a:bgClr>
          </a:patt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Freeform: Shape 69">
            <a:extLst>
              <a:ext uri="{FF2B5EF4-FFF2-40B4-BE49-F238E27FC236}">
                <a16:creationId xmlns:a16="http://schemas.microsoft.com/office/drawing/2014/main" id="{B32CB6CB-3E68-449B-B3A8-CF9F8275E756}"/>
              </a:ext>
            </a:extLst>
          </p:cNvPr>
          <p:cNvSpPr/>
          <p:nvPr/>
        </p:nvSpPr>
        <p:spPr bwMode="auto">
          <a:xfrm>
            <a:off x="9159159" y="1411561"/>
            <a:ext cx="495099" cy="2383367"/>
          </a:xfrm>
          <a:custGeom>
            <a:avLst/>
            <a:gdLst>
              <a:gd name="connsiteX0" fmla="*/ 317500 w 368300"/>
              <a:gd name="connsiteY0" fmla="*/ 0 h 2383367"/>
              <a:gd name="connsiteX1" fmla="*/ 160866 w 368300"/>
              <a:gd name="connsiteY1" fmla="*/ 1037167 h 2383367"/>
              <a:gd name="connsiteX2" fmla="*/ 0 w 368300"/>
              <a:gd name="connsiteY2" fmla="*/ 1744133 h 2383367"/>
              <a:gd name="connsiteX3" fmla="*/ 186266 w 368300"/>
              <a:gd name="connsiteY3" fmla="*/ 2383367 h 2383367"/>
              <a:gd name="connsiteX4" fmla="*/ 42333 w 368300"/>
              <a:gd name="connsiteY4" fmla="*/ 1646767 h 2383367"/>
              <a:gd name="connsiteX5" fmla="*/ 368300 w 368300"/>
              <a:gd name="connsiteY5" fmla="*/ 38100 h 2383367"/>
              <a:gd name="connsiteX6" fmla="*/ 317500 w 368300"/>
              <a:gd name="connsiteY6" fmla="*/ 0 h 2383367"/>
              <a:gd name="connsiteX0" fmla="*/ 317500 w 368300"/>
              <a:gd name="connsiteY0" fmla="*/ 0 h 2383367"/>
              <a:gd name="connsiteX1" fmla="*/ 160866 w 368300"/>
              <a:gd name="connsiteY1" fmla="*/ 1037167 h 2383367"/>
              <a:gd name="connsiteX2" fmla="*/ 0 w 368300"/>
              <a:gd name="connsiteY2" fmla="*/ 1744133 h 2383367"/>
              <a:gd name="connsiteX3" fmla="*/ 186266 w 368300"/>
              <a:gd name="connsiteY3" fmla="*/ 2383367 h 2383367"/>
              <a:gd name="connsiteX4" fmla="*/ 42333 w 368300"/>
              <a:gd name="connsiteY4" fmla="*/ 1646767 h 2383367"/>
              <a:gd name="connsiteX5" fmla="*/ 368300 w 368300"/>
              <a:gd name="connsiteY5" fmla="*/ 38100 h 2383367"/>
              <a:gd name="connsiteX6" fmla="*/ 317500 w 368300"/>
              <a:gd name="connsiteY6" fmla="*/ 0 h 2383367"/>
              <a:gd name="connsiteX0" fmla="*/ 317500 w 355600"/>
              <a:gd name="connsiteY0" fmla="*/ 0 h 2383367"/>
              <a:gd name="connsiteX1" fmla="*/ 160866 w 355600"/>
              <a:gd name="connsiteY1" fmla="*/ 10371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7500 w 355600"/>
              <a:gd name="connsiteY0" fmla="*/ 0 h 2383367"/>
              <a:gd name="connsiteX1" fmla="*/ 160866 w 355600"/>
              <a:gd name="connsiteY1" fmla="*/ 10371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7500 w 355600"/>
              <a:gd name="connsiteY0" fmla="*/ 0 h 2383367"/>
              <a:gd name="connsiteX1" fmla="*/ 160866 w 355600"/>
              <a:gd name="connsiteY1" fmla="*/ 10371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7500 w 355600"/>
              <a:gd name="connsiteY0" fmla="*/ 0 h 2383367"/>
              <a:gd name="connsiteX1" fmla="*/ 160866 w 355600"/>
              <a:gd name="connsiteY1" fmla="*/ 10244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7500 w 355600"/>
              <a:gd name="connsiteY0" fmla="*/ 0 h 2383367"/>
              <a:gd name="connsiteX1" fmla="*/ 160866 w 355600"/>
              <a:gd name="connsiteY1" fmla="*/ 10244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7500 w 355600"/>
              <a:gd name="connsiteY0" fmla="*/ 0 h 2383367"/>
              <a:gd name="connsiteX1" fmla="*/ 160866 w 355600"/>
              <a:gd name="connsiteY1" fmla="*/ 1024467 h 2383367"/>
              <a:gd name="connsiteX2" fmla="*/ 0 w 355600"/>
              <a:gd name="connsiteY2" fmla="*/ 1744133 h 2383367"/>
              <a:gd name="connsiteX3" fmla="*/ 186266 w 355600"/>
              <a:gd name="connsiteY3" fmla="*/ 2383367 h 2383367"/>
              <a:gd name="connsiteX4" fmla="*/ 42333 w 355600"/>
              <a:gd name="connsiteY4" fmla="*/ 1646767 h 2383367"/>
              <a:gd name="connsiteX5" fmla="*/ 355600 w 355600"/>
              <a:gd name="connsiteY5" fmla="*/ 33866 h 2383367"/>
              <a:gd name="connsiteX6" fmla="*/ 317500 w 355600"/>
              <a:gd name="connsiteY6" fmla="*/ 0 h 2383367"/>
              <a:gd name="connsiteX0" fmla="*/ 318907 w 357007"/>
              <a:gd name="connsiteY0" fmla="*/ 0 h 2383367"/>
              <a:gd name="connsiteX1" fmla="*/ 162273 w 357007"/>
              <a:gd name="connsiteY1" fmla="*/ 1024467 h 2383367"/>
              <a:gd name="connsiteX2" fmla="*/ 1407 w 357007"/>
              <a:gd name="connsiteY2" fmla="*/ 1744133 h 2383367"/>
              <a:gd name="connsiteX3" fmla="*/ 187673 w 357007"/>
              <a:gd name="connsiteY3" fmla="*/ 2383367 h 2383367"/>
              <a:gd name="connsiteX4" fmla="*/ 43740 w 357007"/>
              <a:gd name="connsiteY4" fmla="*/ 1646767 h 2383367"/>
              <a:gd name="connsiteX5" fmla="*/ 357007 w 357007"/>
              <a:gd name="connsiteY5" fmla="*/ 33866 h 2383367"/>
              <a:gd name="connsiteX6" fmla="*/ 318907 w 357007"/>
              <a:gd name="connsiteY6" fmla="*/ 0 h 2383367"/>
              <a:gd name="connsiteX0" fmla="*/ 318907 w 357007"/>
              <a:gd name="connsiteY0" fmla="*/ 0 h 2383367"/>
              <a:gd name="connsiteX1" fmla="*/ 162273 w 357007"/>
              <a:gd name="connsiteY1" fmla="*/ 1024467 h 2383367"/>
              <a:gd name="connsiteX2" fmla="*/ 1407 w 357007"/>
              <a:gd name="connsiteY2" fmla="*/ 1744133 h 2383367"/>
              <a:gd name="connsiteX3" fmla="*/ 187673 w 357007"/>
              <a:gd name="connsiteY3" fmla="*/ 2383367 h 2383367"/>
              <a:gd name="connsiteX4" fmla="*/ 43740 w 357007"/>
              <a:gd name="connsiteY4" fmla="*/ 1646767 h 2383367"/>
              <a:gd name="connsiteX5" fmla="*/ 357007 w 357007"/>
              <a:gd name="connsiteY5" fmla="*/ 33866 h 2383367"/>
              <a:gd name="connsiteX6" fmla="*/ 318907 w 357007"/>
              <a:gd name="connsiteY6" fmla="*/ 0 h 2383367"/>
              <a:gd name="connsiteX0" fmla="*/ 318907 w 357007"/>
              <a:gd name="connsiteY0" fmla="*/ 0 h 2383367"/>
              <a:gd name="connsiteX1" fmla="*/ 162273 w 357007"/>
              <a:gd name="connsiteY1" fmla="*/ 1024467 h 2383367"/>
              <a:gd name="connsiteX2" fmla="*/ 1407 w 357007"/>
              <a:gd name="connsiteY2" fmla="*/ 1744133 h 2383367"/>
              <a:gd name="connsiteX3" fmla="*/ 187673 w 357007"/>
              <a:gd name="connsiteY3" fmla="*/ 2383367 h 2383367"/>
              <a:gd name="connsiteX4" fmla="*/ 43740 w 357007"/>
              <a:gd name="connsiteY4" fmla="*/ 1646767 h 2383367"/>
              <a:gd name="connsiteX5" fmla="*/ 357007 w 357007"/>
              <a:gd name="connsiteY5" fmla="*/ 33866 h 2383367"/>
              <a:gd name="connsiteX6" fmla="*/ 318907 w 357007"/>
              <a:gd name="connsiteY6" fmla="*/ 0 h 2383367"/>
              <a:gd name="connsiteX0" fmla="*/ 318907 w 357007"/>
              <a:gd name="connsiteY0" fmla="*/ 0 h 2383367"/>
              <a:gd name="connsiteX1" fmla="*/ 162273 w 357007"/>
              <a:gd name="connsiteY1" fmla="*/ 1024467 h 2383367"/>
              <a:gd name="connsiteX2" fmla="*/ 1407 w 357007"/>
              <a:gd name="connsiteY2" fmla="*/ 1744133 h 2383367"/>
              <a:gd name="connsiteX3" fmla="*/ 187673 w 357007"/>
              <a:gd name="connsiteY3" fmla="*/ 2383367 h 2383367"/>
              <a:gd name="connsiteX4" fmla="*/ 52206 w 357007"/>
              <a:gd name="connsiteY4" fmla="*/ 1634067 h 2383367"/>
              <a:gd name="connsiteX5" fmla="*/ 357007 w 357007"/>
              <a:gd name="connsiteY5" fmla="*/ 33866 h 2383367"/>
              <a:gd name="connsiteX6" fmla="*/ 318907 w 357007"/>
              <a:gd name="connsiteY6" fmla="*/ 0 h 2383367"/>
              <a:gd name="connsiteX0" fmla="*/ 318907 w 357007"/>
              <a:gd name="connsiteY0" fmla="*/ 0 h 2383367"/>
              <a:gd name="connsiteX1" fmla="*/ 162273 w 357007"/>
              <a:gd name="connsiteY1" fmla="*/ 1024467 h 2383367"/>
              <a:gd name="connsiteX2" fmla="*/ 1407 w 357007"/>
              <a:gd name="connsiteY2" fmla="*/ 1744133 h 2383367"/>
              <a:gd name="connsiteX3" fmla="*/ 187673 w 357007"/>
              <a:gd name="connsiteY3" fmla="*/ 2383367 h 2383367"/>
              <a:gd name="connsiteX4" fmla="*/ 52206 w 357007"/>
              <a:gd name="connsiteY4" fmla="*/ 1634067 h 2383367"/>
              <a:gd name="connsiteX5" fmla="*/ 357007 w 357007"/>
              <a:gd name="connsiteY5" fmla="*/ 33866 h 2383367"/>
              <a:gd name="connsiteX6" fmla="*/ 318907 w 357007"/>
              <a:gd name="connsiteY6" fmla="*/ 0 h 2383367"/>
              <a:gd name="connsiteX0" fmla="*/ 320657 w 358757"/>
              <a:gd name="connsiteY0" fmla="*/ 0 h 2383367"/>
              <a:gd name="connsiteX1" fmla="*/ 164023 w 358757"/>
              <a:gd name="connsiteY1" fmla="*/ 1024467 h 2383367"/>
              <a:gd name="connsiteX2" fmla="*/ 3157 w 358757"/>
              <a:gd name="connsiteY2" fmla="*/ 1744133 h 2383367"/>
              <a:gd name="connsiteX3" fmla="*/ 189423 w 358757"/>
              <a:gd name="connsiteY3" fmla="*/ 2383367 h 2383367"/>
              <a:gd name="connsiteX4" fmla="*/ 53956 w 358757"/>
              <a:gd name="connsiteY4" fmla="*/ 1634067 h 2383367"/>
              <a:gd name="connsiteX5" fmla="*/ 358757 w 358757"/>
              <a:gd name="connsiteY5" fmla="*/ 33866 h 2383367"/>
              <a:gd name="connsiteX6" fmla="*/ 320657 w 358757"/>
              <a:gd name="connsiteY6" fmla="*/ 0 h 2383367"/>
              <a:gd name="connsiteX0" fmla="*/ 320657 w 358757"/>
              <a:gd name="connsiteY0" fmla="*/ 0 h 2383367"/>
              <a:gd name="connsiteX1" fmla="*/ 164023 w 358757"/>
              <a:gd name="connsiteY1" fmla="*/ 1024467 h 2383367"/>
              <a:gd name="connsiteX2" fmla="*/ 3157 w 358757"/>
              <a:gd name="connsiteY2" fmla="*/ 1744133 h 2383367"/>
              <a:gd name="connsiteX3" fmla="*/ 189423 w 358757"/>
              <a:gd name="connsiteY3" fmla="*/ 2383367 h 2383367"/>
              <a:gd name="connsiteX4" fmla="*/ 53956 w 358757"/>
              <a:gd name="connsiteY4" fmla="*/ 1634067 h 2383367"/>
              <a:gd name="connsiteX5" fmla="*/ 358757 w 358757"/>
              <a:gd name="connsiteY5" fmla="*/ 33866 h 2383367"/>
              <a:gd name="connsiteX6" fmla="*/ 320657 w 358757"/>
              <a:gd name="connsiteY6" fmla="*/ 0 h 238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757" h="2383367">
                <a:moveTo>
                  <a:pt x="320657" y="0"/>
                </a:moveTo>
                <a:cubicBezTo>
                  <a:pt x="283263" y="462139"/>
                  <a:pt x="228934" y="716845"/>
                  <a:pt x="164023" y="1024467"/>
                </a:cubicBezTo>
                <a:cubicBezTo>
                  <a:pt x="34201" y="1416755"/>
                  <a:pt x="-6721" y="1707445"/>
                  <a:pt x="3157" y="1744133"/>
                </a:cubicBezTo>
                <a:cubicBezTo>
                  <a:pt x="-23654" y="2213328"/>
                  <a:pt x="127334" y="2170289"/>
                  <a:pt x="189423" y="2383367"/>
                </a:cubicBezTo>
                <a:cubicBezTo>
                  <a:pt x="144267" y="2133600"/>
                  <a:pt x="-30004" y="2114551"/>
                  <a:pt x="53956" y="1634067"/>
                </a:cubicBezTo>
                <a:cubicBezTo>
                  <a:pt x="56780" y="1470378"/>
                  <a:pt x="309368" y="716138"/>
                  <a:pt x="358757" y="33866"/>
                </a:cubicBezTo>
                <a:lnTo>
                  <a:pt x="320657" y="0"/>
                </a:lnTo>
                <a:close/>
              </a:path>
            </a:pathLst>
          </a:custGeom>
          <a:pattFill prst="dkHorz">
            <a:fgClr>
              <a:schemeClr val="accent3">
                <a:lumMod val="40000"/>
                <a:lumOff val="60000"/>
              </a:schemeClr>
            </a:fgClr>
            <a:bgClr>
              <a:schemeClr val="bg1"/>
            </a:bgClr>
          </a:patt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Flowchart: Alternate Process 47">
            <a:extLst>
              <a:ext uri="{FF2B5EF4-FFF2-40B4-BE49-F238E27FC236}">
                <a16:creationId xmlns:a16="http://schemas.microsoft.com/office/drawing/2014/main" id="{9F1B1A18-4D6E-49E0-A9C8-6E99D25F26F1}"/>
              </a:ext>
            </a:extLst>
          </p:cNvPr>
          <p:cNvSpPr/>
          <p:nvPr/>
        </p:nvSpPr>
        <p:spPr bwMode="auto">
          <a:xfrm rot="21150569">
            <a:off x="9290368" y="3544647"/>
            <a:ext cx="75506" cy="27432"/>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Flowchart: Alternate Process 48">
            <a:extLst>
              <a:ext uri="{FF2B5EF4-FFF2-40B4-BE49-F238E27FC236}">
                <a16:creationId xmlns:a16="http://schemas.microsoft.com/office/drawing/2014/main" id="{E0ACA547-1EEB-424E-AA6D-741747C57546}"/>
              </a:ext>
            </a:extLst>
          </p:cNvPr>
          <p:cNvSpPr/>
          <p:nvPr/>
        </p:nvSpPr>
        <p:spPr bwMode="auto">
          <a:xfrm rot="21150569">
            <a:off x="9204727" y="3334279"/>
            <a:ext cx="75506" cy="27432"/>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Flowchart: Alternate Process 49">
            <a:extLst>
              <a:ext uri="{FF2B5EF4-FFF2-40B4-BE49-F238E27FC236}">
                <a16:creationId xmlns:a16="http://schemas.microsoft.com/office/drawing/2014/main" id="{32578F11-C0E3-4D91-952B-B9DF08772773}"/>
              </a:ext>
            </a:extLst>
          </p:cNvPr>
          <p:cNvSpPr/>
          <p:nvPr/>
        </p:nvSpPr>
        <p:spPr bwMode="auto">
          <a:xfrm rot="21208034">
            <a:off x="9227433" y="3093966"/>
            <a:ext cx="115257" cy="27432"/>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Flowchart: Alternate Process 50">
            <a:extLst>
              <a:ext uri="{FF2B5EF4-FFF2-40B4-BE49-F238E27FC236}">
                <a16:creationId xmlns:a16="http://schemas.microsoft.com/office/drawing/2014/main" id="{3899C624-993E-47D0-9EAE-824F1C19C89D}"/>
              </a:ext>
            </a:extLst>
          </p:cNvPr>
          <p:cNvSpPr/>
          <p:nvPr/>
        </p:nvSpPr>
        <p:spPr bwMode="auto">
          <a:xfrm rot="370119">
            <a:off x="9158413" y="2772862"/>
            <a:ext cx="88334" cy="27432"/>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Flowchart: Alternate Process 51">
            <a:extLst>
              <a:ext uri="{FF2B5EF4-FFF2-40B4-BE49-F238E27FC236}">
                <a16:creationId xmlns:a16="http://schemas.microsoft.com/office/drawing/2014/main" id="{D658429B-59F4-44EE-A95E-1C40E2BA2E05}"/>
              </a:ext>
            </a:extLst>
          </p:cNvPr>
          <p:cNvSpPr/>
          <p:nvPr/>
        </p:nvSpPr>
        <p:spPr bwMode="auto">
          <a:xfrm rot="720938">
            <a:off x="9241966" y="2358286"/>
            <a:ext cx="138810" cy="27432"/>
          </a:xfrm>
          <a:prstGeom prst="flowChartAlternateProcess">
            <a:avLst/>
          </a:prstGeom>
          <a:solidFill>
            <a:srgbClr val="C00000"/>
          </a:solidFill>
          <a:ln w="9525">
            <a:solidFill>
              <a:schemeClr val="accent3">
                <a:lumMod val="5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24003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6159-F591-DD4D-A4BD-7699AAA2B2F1}"/>
              </a:ext>
            </a:extLst>
          </p:cNvPr>
          <p:cNvSpPr>
            <a:spLocks noGrp="1"/>
          </p:cNvSpPr>
          <p:nvPr>
            <p:ph type="title"/>
          </p:nvPr>
        </p:nvSpPr>
        <p:spPr>
          <a:xfrm>
            <a:off x="593275" y="8620"/>
            <a:ext cx="10872444" cy="1103313"/>
          </a:xfrm>
        </p:spPr>
        <p:txBody>
          <a:bodyPr/>
          <a:lstStyle/>
          <a:p>
            <a:r>
              <a:rPr lang="en-US" dirty="0"/>
              <a:t>Systemic Amyloidosis: Classification</a:t>
            </a:r>
          </a:p>
        </p:txBody>
      </p:sp>
      <p:sp>
        <p:nvSpPr>
          <p:cNvPr id="7" name="Text Box 11">
            <a:extLst>
              <a:ext uri="{FF2B5EF4-FFF2-40B4-BE49-F238E27FC236}">
                <a16:creationId xmlns:a16="http://schemas.microsoft.com/office/drawing/2014/main" id="{1756CAE9-8006-45C6-BC04-FB59D0B60C49}"/>
              </a:ext>
            </a:extLst>
          </p:cNvPr>
          <p:cNvSpPr txBox="1">
            <a:spLocks noChangeArrowheads="1"/>
          </p:cNvSpPr>
          <p:nvPr/>
        </p:nvSpPr>
        <p:spPr bwMode="auto">
          <a:xfrm>
            <a:off x="450614" y="6396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Picken. Acta Haematol. 2020;143:322.</a:t>
            </a:r>
          </a:p>
        </p:txBody>
      </p:sp>
      <p:grpSp>
        <p:nvGrpSpPr>
          <p:cNvPr id="8" name="Group 7">
            <a:extLst>
              <a:ext uri="{FF2B5EF4-FFF2-40B4-BE49-F238E27FC236}">
                <a16:creationId xmlns:a16="http://schemas.microsoft.com/office/drawing/2014/main" id="{3D85550D-8E8B-4E6F-AC2B-75A8BB9E6B4B}"/>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CD33558F-4C9C-4C43-A4BE-1FC2DD25804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4A40C56-D62A-4D97-B0CD-F4A2594F240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4" name="Table 3">
            <a:extLst>
              <a:ext uri="{FF2B5EF4-FFF2-40B4-BE49-F238E27FC236}">
                <a16:creationId xmlns:a16="http://schemas.microsoft.com/office/drawing/2014/main" id="{CB1DCCBB-EA36-47B3-BF59-849D8C817CE6}"/>
              </a:ext>
            </a:extLst>
          </p:cNvPr>
          <p:cNvGraphicFramePr>
            <a:graphicFrameLocks noGrp="1"/>
          </p:cNvGraphicFramePr>
          <p:nvPr>
            <p:extLst>
              <p:ext uri="{D42A27DB-BD31-4B8C-83A1-F6EECF244321}">
                <p14:modId xmlns:p14="http://schemas.microsoft.com/office/powerpoint/2010/main" val="355002468"/>
              </p:ext>
            </p:extLst>
          </p:nvPr>
        </p:nvGraphicFramePr>
        <p:xfrm>
          <a:off x="735014" y="1307802"/>
          <a:ext cx="10736261" cy="4863494"/>
        </p:xfrm>
        <a:graphic>
          <a:graphicData uri="http://schemas.openxmlformats.org/drawingml/2006/table">
            <a:tbl>
              <a:tblPr/>
              <a:tblGrid>
                <a:gridCol w="1561464">
                  <a:extLst>
                    <a:ext uri="{9D8B030D-6E8A-4147-A177-3AD203B41FA5}">
                      <a16:colId xmlns:a16="http://schemas.microsoft.com/office/drawing/2014/main" val="69020311"/>
                    </a:ext>
                  </a:extLst>
                </a:gridCol>
                <a:gridCol w="3214687">
                  <a:extLst>
                    <a:ext uri="{9D8B030D-6E8A-4147-A177-3AD203B41FA5}">
                      <a16:colId xmlns:a16="http://schemas.microsoft.com/office/drawing/2014/main" val="3665881317"/>
                    </a:ext>
                  </a:extLst>
                </a:gridCol>
                <a:gridCol w="1400175">
                  <a:extLst>
                    <a:ext uri="{9D8B030D-6E8A-4147-A177-3AD203B41FA5}">
                      <a16:colId xmlns:a16="http://schemas.microsoft.com/office/drawing/2014/main" val="561217928"/>
                    </a:ext>
                  </a:extLst>
                </a:gridCol>
                <a:gridCol w="1164432">
                  <a:extLst>
                    <a:ext uri="{9D8B030D-6E8A-4147-A177-3AD203B41FA5}">
                      <a16:colId xmlns:a16="http://schemas.microsoft.com/office/drawing/2014/main" val="773157554"/>
                    </a:ext>
                  </a:extLst>
                </a:gridCol>
                <a:gridCol w="3395503">
                  <a:extLst>
                    <a:ext uri="{9D8B030D-6E8A-4147-A177-3AD203B41FA5}">
                      <a16:colId xmlns:a16="http://schemas.microsoft.com/office/drawing/2014/main" val="3855227490"/>
                    </a:ext>
                  </a:extLst>
                </a:gridCol>
              </a:tblGrid>
              <a:tr h="479633">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Fibril Protein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Precursor Protein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Systemic vs Localized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Acquired vs 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Target Organs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189165205"/>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 AH</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Ig, light or heavy chain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Both</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Both</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CNS only rarely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5413080"/>
                  </a:ext>
                </a:extLst>
              </a:tr>
              <a:tr h="282143">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AA</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(Apo) serum amyloid A</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except PNS, CNS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3017746"/>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ALECT2</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Leukocyte chemotactic factor-2</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 (primarily), liver</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72571281"/>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ATTRv</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Transthyretin variants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Heart, PNS, ANS, eye, leptomeninges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98852810"/>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AFib</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Fibrinogen A </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α</a:t>
                      </a:r>
                      <a:r>
                        <a:rPr kumimoji="0" lang="en-US" sz="1400" b="0" i="0" u="none" strike="noStrike" cap="none" normalizeH="0" baseline="0" dirty="0">
                          <a:ln>
                            <a:noFill/>
                          </a:ln>
                          <a:solidFill>
                            <a:schemeClr val="bg2">
                              <a:lumMod val="10000"/>
                            </a:schemeClr>
                          </a:solidFill>
                          <a:effectLst/>
                          <a:latin typeface="Calibri" panose="020F0502020204030204" pitchFamily="34" charset="0"/>
                        </a:rPr>
                        <a:t>-chain variants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 (primarily)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0265033"/>
                  </a:ext>
                </a:extLst>
              </a:tr>
              <a:tr h="47963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Apolipoproteins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(AI, AII, CII, CIII)</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Apolipoprotein variants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variants (kidney); AApoAI variant also affects heart, liver, PNS, testis, larynx, skin</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4977937"/>
                  </a:ext>
                </a:extLst>
              </a:tr>
              <a:tr h="47963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ALys, AGel</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Lysozyme variants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Gelsolin variants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PNS, cornea, kidney, heart</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7435317"/>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0" dirty="0">
                          <a:ln>
                            <a:noFill/>
                          </a:ln>
                          <a:solidFill>
                            <a:schemeClr val="bg2">
                              <a:lumMod val="10000"/>
                            </a:schemeClr>
                          </a:solidFill>
                          <a:effectLst/>
                          <a:latin typeface="Calibri" panose="020F0502020204030204" pitchFamily="34" charset="0"/>
                        </a:rPr>
                        <a:t>2Mv</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l-GR"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-microglobulin variant</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Hereditary</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3312455"/>
                  </a:ext>
                </a:extLst>
              </a:tr>
              <a:tr h="47963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ATTRwt</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Wild-type, aging</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(primarily); also lung, ligaments, tenosynovium</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3622111"/>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AApoAIV</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Apolipoprotein AIV; wild-type, aging</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 medulla, systemic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3751677"/>
                  </a:ext>
                </a:extLst>
              </a:tr>
              <a:tr h="282143">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Asem1</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Semenogelin 1; wild-type, aging</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Localized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Seminal vesicles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1598344"/>
                  </a:ext>
                </a:extLst>
              </a:tr>
              <a:tr h="677122">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a:t>
                      </a:r>
                      <a:r>
                        <a:rPr kumimoji="0" lang="el-GR"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0" dirty="0">
                          <a:ln>
                            <a:noFill/>
                          </a:ln>
                          <a:solidFill>
                            <a:schemeClr val="bg2">
                              <a:lumMod val="10000"/>
                            </a:schemeClr>
                          </a:solidFill>
                          <a:effectLst/>
                          <a:latin typeface="Calibri" panose="020F0502020204030204" pitchFamily="34" charset="0"/>
                        </a:rPr>
                        <a:t>2M</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AIns (insulin)</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AEnf (enfuvirtide)</a:t>
                      </a:r>
                    </a:p>
                  </a:txBody>
                  <a:tcPr marL="27432" marR="27432"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Wild-type, iatrogenic (dialysis)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Iatrogenic</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Iatrogenic</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Systemic</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Localized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Localized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Acquired</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injection sites</a:t>
                      </a:r>
                    </a:p>
                  </a:txBody>
                  <a:tcPr marL="27432" marR="27432"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2205600"/>
                  </a:ext>
                </a:extLst>
              </a:tr>
            </a:tbl>
          </a:graphicData>
        </a:graphic>
      </p:graphicFrame>
    </p:spTree>
    <p:extLst>
      <p:ext uri="{BB962C8B-B14F-4D97-AF65-F5344CB8AC3E}">
        <p14:creationId xmlns:p14="http://schemas.microsoft.com/office/powerpoint/2010/main" val="4280157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48A5-ED1F-7847-A618-4A5E608E8B59}"/>
              </a:ext>
            </a:extLst>
          </p:cNvPr>
          <p:cNvSpPr>
            <a:spLocks noGrp="1"/>
          </p:cNvSpPr>
          <p:nvPr>
            <p:ph type="title"/>
          </p:nvPr>
        </p:nvSpPr>
        <p:spPr/>
        <p:txBody>
          <a:bodyPr/>
          <a:lstStyle/>
          <a:p>
            <a:r>
              <a:rPr lang="en-US" dirty="0"/>
              <a:t>Systemic Amyloidosis: Organ Involvement</a:t>
            </a:r>
          </a:p>
        </p:txBody>
      </p:sp>
      <p:sp>
        <p:nvSpPr>
          <p:cNvPr id="7" name="Text Box 11">
            <a:extLst>
              <a:ext uri="{FF2B5EF4-FFF2-40B4-BE49-F238E27FC236}">
                <a16:creationId xmlns:a16="http://schemas.microsoft.com/office/drawing/2014/main" id="{4B6E8579-553E-43F1-9647-4AA337CE31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Adapted from Picken. Acta Haematol. 2020;143:322.</a:t>
            </a:r>
          </a:p>
        </p:txBody>
      </p:sp>
      <p:grpSp>
        <p:nvGrpSpPr>
          <p:cNvPr id="8" name="Group 7">
            <a:extLst>
              <a:ext uri="{FF2B5EF4-FFF2-40B4-BE49-F238E27FC236}">
                <a16:creationId xmlns:a16="http://schemas.microsoft.com/office/drawing/2014/main" id="{0F14D2FE-A6BA-4FB2-9809-464B6FC8F609}"/>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07B3F8D-4757-4666-A0C2-406EA3492C0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40F065C-2309-4AE3-9E3E-D15ADAFE07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3" name="Group 2">
            <a:extLst>
              <a:ext uri="{FF2B5EF4-FFF2-40B4-BE49-F238E27FC236}">
                <a16:creationId xmlns:a16="http://schemas.microsoft.com/office/drawing/2014/main" id="{82FC29FC-1DE1-46DE-BB15-78532FE2E817}"/>
              </a:ext>
            </a:extLst>
          </p:cNvPr>
          <p:cNvGrpSpPr/>
          <p:nvPr/>
        </p:nvGrpSpPr>
        <p:grpSpPr>
          <a:xfrm>
            <a:off x="1676852" y="1422750"/>
            <a:ext cx="8589429" cy="4989458"/>
            <a:chOff x="1676852" y="1521127"/>
            <a:chExt cx="8589429" cy="4989458"/>
          </a:xfrm>
        </p:grpSpPr>
        <p:sp>
          <p:nvSpPr>
            <p:cNvPr id="13" name="TextBox 12">
              <a:extLst>
                <a:ext uri="{FF2B5EF4-FFF2-40B4-BE49-F238E27FC236}">
                  <a16:creationId xmlns:a16="http://schemas.microsoft.com/office/drawing/2014/main" id="{E567A70B-8A32-4DFD-8C66-2860194A623D}"/>
                </a:ext>
              </a:extLst>
            </p:cNvPr>
            <p:cNvSpPr txBox="1"/>
            <p:nvPr/>
          </p:nvSpPr>
          <p:spPr bwMode="auto">
            <a:xfrm>
              <a:off x="3055327" y="1600172"/>
              <a:ext cx="6110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pic>
          <p:nvPicPr>
            <p:cNvPr id="1026" name="Picture 2">
              <a:extLst>
                <a:ext uri="{FF2B5EF4-FFF2-40B4-BE49-F238E27FC236}">
                  <a16:creationId xmlns:a16="http://schemas.microsoft.com/office/drawing/2014/main" id="{BD0D67BF-CB1D-4EFF-A307-4BDC58C725D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05987" y="1521127"/>
              <a:ext cx="2217537" cy="4989458"/>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a:extLst>
                <a:ext uri="{FF2B5EF4-FFF2-40B4-BE49-F238E27FC236}">
                  <a16:creationId xmlns:a16="http://schemas.microsoft.com/office/drawing/2014/main" id="{213B931F-38A6-44BA-881C-ECB6A9508E05}"/>
                </a:ext>
              </a:extLst>
            </p:cNvPr>
            <p:cNvCxnSpPr>
              <a:cxnSpLocks/>
            </p:cNvCxnSpPr>
            <p:nvPr/>
          </p:nvCxnSpPr>
          <p:spPr bwMode="auto">
            <a:xfrm flipH="1">
              <a:off x="5416065" y="2521661"/>
              <a:ext cx="1125412" cy="203954"/>
            </a:xfrm>
            <a:prstGeom prst="straightConnector1">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17696B76-788F-4239-B4DF-B4AB2F6C7F9A}"/>
                </a:ext>
              </a:extLst>
            </p:cNvPr>
            <p:cNvSpPr txBox="1"/>
            <p:nvPr/>
          </p:nvSpPr>
          <p:spPr bwMode="auto">
            <a:xfrm>
              <a:off x="6660983" y="1980666"/>
              <a:ext cx="2489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Heart</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6"/>
                  </a:solidFill>
                  <a:latin typeface="Calibri" panose="020F0502020204030204" pitchFamily="34" charset="0"/>
                </a:rPr>
                <a:t>ATTRwt, ATTRv</a:t>
              </a:r>
            </a:p>
            <a:p>
              <a:pPr algn="l">
                <a:lnSpc>
                  <a:spcPct val="100000"/>
                </a:lnSpc>
                <a:spcAft>
                  <a:spcPct val="0"/>
                </a:spcAft>
                <a:buClrTx/>
                <a:buFontTx/>
                <a:buNone/>
              </a:pPr>
              <a:r>
                <a:rPr lang="en-US" dirty="0">
                  <a:solidFill>
                    <a:schemeClr val="bg1"/>
                  </a:solidFill>
                  <a:latin typeface="Calibri" panose="020F0502020204030204" pitchFamily="34" charset="0"/>
                </a:rPr>
                <a:t>AApoAI, AFib, ALys, AGel</a:t>
              </a:r>
              <a:endParaRPr lang="en-US" b="0" dirty="0">
                <a:solidFill>
                  <a:schemeClr val="bg1"/>
                </a:solidFill>
                <a:latin typeface="Calibri" panose="020F0502020204030204" pitchFamily="34" charset="0"/>
              </a:endParaRPr>
            </a:p>
          </p:txBody>
        </p:sp>
        <p:cxnSp>
          <p:nvCxnSpPr>
            <p:cNvPr id="29" name="Straight Arrow Connector 28">
              <a:extLst>
                <a:ext uri="{FF2B5EF4-FFF2-40B4-BE49-F238E27FC236}">
                  <a16:creationId xmlns:a16="http://schemas.microsoft.com/office/drawing/2014/main" id="{1C3A4D04-BEA4-4300-9333-7B151F23F330}"/>
                </a:ext>
              </a:extLst>
            </p:cNvPr>
            <p:cNvCxnSpPr>
              <a:cxnSpLocks/>
            </p:cNvCxnSpPr>
            <p:nvPr/>
          </p:nvCxnSpPr>
          <p:spPr bwMode="auto">
            <a:xfrm flipH="1">
              <a:off x="5649925" y="3429000"/>
              <a:ext cx="1125412"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19A40BDA-B170-407B-A522-B66CFC698047}"/>
                </a:ext>
              </a:extLst>
            </p:cNvPr>
            <p:cNvSpPr txBox="1"/>
            <p:nvPr/>
          </p:nvSpPr>
          <p:spPr bwMode="auto">
            <a:xfrm>
              <a:off x="6826172" y="3065977"/>
              <a:ext cx="34401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Kidney</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1"/>
                  </a:solidFill>
                  <a:latin typeface="Calibri" panose="020F0502020204030204" pitchFamily="34" charset="0"/>
                </a:rPr>
                <a:t>AA</a:t>
              </a:r>
              <a:r>
                <a:rPr lang="en-US" b="1" dirty="0">
                  <a:solidFill>
                    <a:schemeClr val="bg1"/>
                  </a:solidFill>
                  <a:latin typeface="Calibri" panose="020F0502020204030204" pitchFamily="34" charset="0"/>
                </a:rPr>
                <a:t>, </a:t>
              </a:r>
              <a:r>
                <a:rPr lang="en-US" b="1" dirty="0">
                  <a:solidFill>
                    <a:schemeClr val="accent3"/>
                  </a:solidFill>
                  <a:latin typeface="Calibri" panose="020F0502020204030204" pitchFamily="34" charset="0"/>
                </a:rPr>
                <a:t>ALECT2</a:t>
              </a:r>
            </a:p>
            <a:p>
              <a:pPr algn="l">
                <a:lnSpc>
                  <a:spcPct val="100000"/>
                </a:lnSpc>
                <a:spcAft>
                  <a:spcPct val="0"/>
                </a:spcAft>
                <a:buClrTx/>
                <a:buFontTx/>
                <a:buNone/>
              </a:pPr>
              <a:r>
                <a:rPr lang="en-US" dirty="0">
                  <a:solidFill>
                    <a:schemeClr val="bg1"/>
                  </a:solidFill>
                  <a:latin typeface="Calibri" panose="020F0502020204030204" pitchFamily="34" charset="0"/>
                </a:rPr>
                <a:t>AFib, ALys, ATTRv, AApolAI, AII, AIV</a:t>
              </a:r>
            </a:p>
            <a:p>
              <a:pPr algn="l">
                <a:lnSpc>
                  <a:spcPct val="100000"/>
                </a:lnSpc>
                <a:spcAft>
                  <a:spcPct val="0"/>
                </a:spcAft>
                <a:buClrTx/>
                <a:buFontTx/>
                <a:buNone/>
              </a:pPr>
              <a:r>
                <a:rPr lang="en-US" b="0" dirty="0">
                  <a:solidFill>
                    <a:schemeClr val="bg1"/>
                  </a:solidFill>
                  <a:latin typeface="Calibri" panose="020F0502020204030204" pitchFamily="34" charset="0"/>
                </a:rPr>
                <a:t>AGel, A Cys</a:t>
              </a:r>
            </a:p>
          </p:txBody>
        </p:sp>
        <p:cxnSp>
          <p:nvCxnSpPr>
            <p:cNvPr id="28" name="Straight Arrow Connector 27">
              <a:extLst>
                <a:ext uri="{FF2B5EF4-FFF2-40B4-BE49-F238E27FC236}">
                  <a16:creationId xmlns:a16="http://schemas.microsoft.com/office/drawing/2014/main" id="{0C4F2253-47C8-4DEF-8A89-7DC9C66920C7}"/>
                </a:ext>
              </a:extLst>
            </p:cNvPr>
            <p:cNvCxnSpPr>
              <a:cxnSpLocks/>
            </p:cNvCxnSpPr>
            <p:nvPr/>
          </p:nvCxnSpPr>
          <p:spPr bwMode="auto">
            <a:xfrm>
              <a:off x="3698836" y="2464047"/>
              <a:ext cx="1511487" cy="302739"/>
            </a:xfrm>
            <a:prstGeom prst="straightConnector1">
              <a:avLst/>
            </a:prstGeom>
            <a:noFill/>
            <a:ln w="28575" cap="flat" cmpd="sng" algn="ctr">
              <a:solidFill>
                <a:schemeClr val="bg1"/>
              </a:solidFill>
              <a:prstDash val="solid"/>
              <a:round/>
              <a:headEnd type="none" w="med" len="med"/>
              <a:tailEnd type="triangle"/>
            </a:ln>
            <a:effectLst/>
          </p:spPr>
        </p:cxnSp>
        <p:sp>
          <p:nvSpPr>
            <p:cNvPr id="33" name="TextBox 32">
              <a:extLst>
                <a:ext uri="{FF2B5EF4-FFF2-40B4-BE49-F238E27FC236}">
                  <a16:creationId xmlns:a16="http://schemas.microsoft.com/office/drawing/2014/main" id="{15880D93-347D-4AC6-9711-7854663A38E3}"/>
                </a:ext>
              </a:extLst>
            </p:cNvPr>
            <p:cNvSpPr txBox="1"/>
            <p:nvPr/>
          </p:nvSpPr>
          <p:spPr bwMode="auto">
            <a:xfrm>
              <a:off x="1676852" y="1935789"/>
              <a:ext cx="206710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Lung</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6"/>
                  </a:solidFill>
                  <a:latin typeface="Calibri" panose="020F0502020204030204" pitchFamily="34" charset="0"/>
                </a:rPr>
                <a:t>ATTRwt, ATTRv</a:t>
              </a:r>
            </a:p>
            <a:p>
              <a:pPr algn="l">
                <a:lnSpc>
                  <a:spcPct val="100000"/>
                </a:lnSpc>
                <a:spcAft>
                  <a:spcPct val="0"/>
                </a:spcAft>
                <a:buClrTx/>
                <a:buFontTx/>
                <a:buNone/>
              </a:pPr>
              <a:r>
                <a:rPr lang="en-US" b="1" dirty="0">
                  <a:solidFill>
                    <a:schemeClr val="accent1"/>
                  </a:solidFill>
                  <a:latin typeface="Calibri" panose="020F0502020204030204" pitchFamily="34" charset="0"/>
                </a:rPr>
                <a:t>AA</a:t>
              </a:r>
              <a:r>
                <a:rPr lang="en-US" dirty="0">
                  <a:solidFill>
                    <a:schemeClr val="bg1"/>
                  </a:solidFill>
                  <a:latin typeface="Calibri" panose="020F0502020204030204" pitchFamily="34" charset="0"/>
                </a:rPr>
                <a:t>, AApoAIV, Aß2M</a:t>
              </a:r>
              <a:endParaRPr lang="en-US" b="0" dirty="0">
                <a:solidFill>
                  <a:schemeClr val="bg1"/>
                </a:solidFill>
                <a:latin typeface="Calibri" panose="020F0502020204030204" pitchFamily="34" charset="0"/>
              </a:endParaRPr>
            </a:p>
          </p:txBody>
        </p:sp>
        <p:cxnSp>
          <p:nvCxnSpPr>
            <p:cNvPr id="34" name="Straight Arrow Connector 33">
              <a:extLst>
                <a:ext uri="{FF2B5EF4-FFF2-40B4-BE49-F238E27FC236}">
                  <a16:creationId xmlns:a16="http://schemas.microsoft.com/office/drawing/2014/main" id="{DC15A15A-1F58-4E3F-BEF9-2439B0AA87A9}"/>
                </a:ext>
              </a:extLst>
            </p:cNvPr>
            <p:cNvCxnSpPr>
              <a:cxnSpLocks/>
            </p:cNvCxnSpPr>
            <p:nvPr/>
          </p:nvCxnSpPr>
          <p:spPr bwMode="auto">
            <a:xfrm flipV="1">
              <a:off x="3956538" y="3134418"/>
              <a:ext cx="1290641" cy="294582"/>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5F0B4828-DFB8-4CA8-9E87-0488E8C9F6D7}"/>
                </a:ext>
              </a:extLst>
            </p:cNvPr>
            <p:cNvSpPr txBox="1"/>
            <p:nvPr/>
          </p:nvSpPr>
          <p:spPr bwMode="auto">
            <a:xfrm>
              <a:off x="2041043" y="3134418"/>
              <a:ext cx="18499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Liver</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3"/>
                  </a:solidFill>
                  <a:latin typeface="Calibri" panose="020F0502020204030204" pitchFamily="34" charset="0"/>
                </a:rPr>
                <a:t>ALECT2</a:t>
              </a:r>
              <a:r>
                <a:rPr lang="en-US" b="1" dirty="0">
                  <a:solidFill>
                    <a:schemeClr val="bg1"/>
                  </a:solidFill>
                  <a:latin typeface="Calibri" panose="020F0502020204030204" pitchFamily="34" charset="0"/>
                </a:rPr>
                <a:t>, </a:t>
              </a:r>
              <a:r>
                <a:rPr lang="en-US" b="1" dirty="0">
                  <a:solidFill>
                    <a:schemeClr val="accent1"/>
                  </a:solidFill>
                  <a:latin typeface="Calibri" panose="020F0502020204030204" pitchFamily="34" charset="0"/>
                </a:rPr>
                <a:t>AA</a:t>
              </a:r>
            </a:p>
            <a:p>
              <a:pPr algn="l">
                <a:lnSpc>
                  <a:spcPct val="100000"/>
                </a:lnSpc>
                <a:spcAft>
                  <a:spcPct val="0"/>
                </a:spcAft>
                <a:buClrTx/>
                <a:buFontTx/>
                <a:buNone/>
              </a:pPr>
              <a:r>
                <a:rPr lang="en-US" dirty="0">
                  <a:solidFill>
                    <a:schemeClr val="bg1"/>
                  </a:solidFill>
                  <a:latin typeface="Calibri" panose="020F0502020204030204" pitchFamily="34" charset="0"/>
                </a:rPr>
                <a:t>AApol, ALys, ATTR</a:t>
              </a:r>
              <a:endParaRPr lang="en-US" b="0" dirty="0">
                <a:solidFill>
                  <a:schemeClr val="bg1"/>
                </a:solidFill>
                <a:latin typeface="Calibri" panose="020F0502020204030204" pitchFamily="34" charset="0"/>
              </a:endParaRPr>
            </a:p>
          </p:txBody>
        </p:sp>
        <p:cxnSp>
          <p:nvCxnSpPr>
            <p:cNvPr id="37" name="Straight Arrow Connector 36">
              <a:extLst>
                <a:ext uri="{FF2B5EF4-FFF2-40B4-BE49-F238E27FC236}">
                  <a16:creationId xmlns:a16="http://schemas.microsoft.com/office/drawing/2014/main" id="{3BF51D12-0748-4259-A034-D84D2D12094B}"/>
                </a:ext>
              </a:extLst>
            </p:cNvPr>
            <p:cNvCxnSpPr>
              <a:cxnSpLocks/>
            </p:cNvCxnSpPr>
            <p:nvPr/>
          </p:nvCxnSpPr>
          <p:spPr bwMode="auto">
            <a:xfrm flipH="1" flipV="1">
              <a:off x="5416066" y="3673027"/>
              <a:ext cx="1359271" cy="1119084"/>
            </a:xfrm>
            <a:prstGeom prst="straightConnector1">
              <a:avLst/>
            </a:prstGeom>
            <a:noFill/>
            <a:ln w="28575" cap="flat" cmpd="sng" algn="ctr">
              <a:solidFill>
                <a:schemeClr val="bg1"/>
              </a:solidFill>
              <a:prstDash val="solid"/>
              <a:round/>
              <a:headEnd type="none" w="med" len="med"/>
              <a:tailEnd type="triangle"/>
            </a:ln>
            <a:effectLst/>
          </p:spPr>
        </p:cxnSp>
        <p:sp>
          <p:nvSpPr>
            <p:cNvPr id="42" name="TextBox 41">
              <a:extLst>
                <a:ext uri="{FF2B5EF4-FFF2-40B4-BE49-F238E27FC236}">
                  <a16:creationId xmlns:a16="http://schemas.microsoft.com/office/drawing/2014/main" id="{0173AE77-5C57-47EE-B826-BDEC5EF0A9F6}"/>
                </a:ext>
              </a:extLst>
            </p:cNvPr>
            <p:cNvSpPr txBox="1"/>
            <p:nvPr/>
          </p:nvSpPr>
          <p:spPr bwMode="auto">
            <a:xfrm>
              <a:off x="6763742" y="4462956"/>
              <a:ext cx="33171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Intestines</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1"/>
                  </a:solidFill>
                  <a:latin typeface="Calibri" panose="020F0502020204030204" pitchFamily="34" charset="0"/>
                </a:rPr>
                <a:t>AA</a:t>
              </a:r>
              <a:r>
                <a:rPr lang="en-US" b="1" dirty="0">
                  <a:solidFill>
                    <a:schemeClr val="bg1"/>
                  </a:solidFill>
                  <a:latin typeface="Calibri" panose="020F0502020204030204" pitchFamily="34" charset="0"/>
                </a:rPr>
                <a:t>, </a:t>
              </a:r>
              <a:r>
                <a:rPr lang="en-US" b="1" dirty="0">
                  <a:solidFill>
                    <a:schemeClr val="accent6"/>
                  </a:solidFill>
                  <a:latin typeface="Calibri" panose="020F0502020204030204" pitchFamily="34" charset="0"/>
                </a:rPr>
                <a:t>ATTRv</a:t>
              </a:r>
            </a:p>
            <a:p>
              <a:pPr algn="l">
                <a:lnSpc>
                  <a:spcPct val="100000"/>
                </a:lnSpc>
                <a:spcAft>
                  <a:spcPct val="0"/>
                </a:spcAft>
                <a:buClrTx/>
                <a:buFontTx/>
                <a:buNone/>
              </a:pPr>
              <a:r>
                <a:rPr lang="en-US" dirty="0">
                  <a:solidFill>
                    <a:schemeClr val="bg1"/>
                  </a:solidFill>
                  <a:latin typeface="Calibri" panose="020F0502020204030204" pitchFamily="34" charset="0"/>
                </a:rPr>
                <a:t>AApoAI, ALys, Alect2, AFib, Aß2M</a:t>
              </a:r>
              <a:endParaRPr lang="en-US"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83B4A8FB-D256-416F-8915-4EC29BD3A1F5}"/>
                </a:ext>
              </a:extLst>
            </p:cNvPr>
            <p:cNvSpPr txBox="1"/>
            <p:nvPr/>
          </p:nvSpPr>
          <p:spPr bwMode="auto">
            <a:xfrm>
              <a:off x="2534779" y="4975262"/>
              <a:ext cx="20553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1" dirty="0">
                  <a:solidFill>
                    <a:schemeClr val="bg1"/>
                  </a:solidFill>
                  <a:latin typeface="Calibri" panose="020F0502020204030204" pitchFamily="34" charset="0"/>
                </a:rPr>
                <a:t>Peripheral nerves</a:t>
              </a:r>
            </a:p>
            <a:p>
              <a:pPr algn="l">
                <a:lnSpc>
                  <a:spcPct val="100000"/>
                </a:lnSpc>
                <a:spcAft>
                  <a:spcPct val="0"/>
                </a:spcAft>
                <a:buClrTx/>
                <a:buFontTx/>
                <a:buNone/>
              </a:pPr>
              <a:r>
                <a:rPr lang="en-US" b="1" dirty="0">
                  <a:solidFill>
                    <a:srgbClr val="FF0000"/>
                  </a:solidFill>
                  <a:latin typeface="Calibri" panose="020F0502020204030204" pitchFamily="34" charset="0"/>
                </a:rPr>
                <a:t>AL</a:t>
              </a:r>
              <a:r>
                <a:rPr lang="en-US" b="1" dirty="0">
                  <a:solidFill>
                    <a:schemeClr val="bg1"/>
                  </a:solidFill>
                  <a:latin typeface="Calibri" panose="020F0502020204030204" pitchFamily="34" charset="0"/>
                </a:rPr>
                <a:t>, </a:t>
              </a:r>
              <a:r>
                <a:rPr lang="en-US" b="1" dirty="0">
                  <a:solidFill>
                    <a:schemeClr val="accent6"/>
                  </a:solidFill>
                  <a:latin typeface="Calibri" panose="020F0502020204030204" pitchFamily="34" charset="0"/>
                </a:rPr>
                <a:t>ATTRv, </a:t>
              </a:r>
              <a:r>
                <a:rPr lang="en-US" b="1" dirty="0">
                  <a:solidFill>
                    <a:schemeClr val="accent4"/>
                  </a:solidFill>
                  <a:latin typeface="Calibri" panose="020F0502020204030204" pitchFamily="34" charset="0"/>
                </a:rPr>
                <a:t>AGel</a:t>
              </a:r>
            </a:p>
            <a:p>
              <a:pPr algn="l">
                <a:lnSpc>
                  <a:spcPct val="100000"/>
                </a:lnSpc>
                <a:spcAft>
                  <a:spcPct val="0"/>
                </a:spcAft>
                <a:buClrTx/>
                <a:buFontTx/>
                <a:buNone/>
              </a:pPr>
              <a:r>
                <a:rPr lang="en-US" dirty="0">
                  <a:solidFill>
                    <a:schemeClr val="bg1"/>
                  </a:solidFill>
                  <a:latin typeface="Calibri" panose="020F0502020204030204" pitchFamily="34" charset="0"/>
                </a:rPr>
                <a:t>AApol, AFib, Aß2Mv</a:t>
              </a:r>
              <a:endParaRPr lang="en-US" b="0" dirty="0">
                <a:solidFill>
                  <a:schemeClr val="bg1"/>
                </a:solidFill>
                <a:latin typeface="Calibri" panose="020F0502020204030204" pitchFamily="34" charset="0"/>
              </a:endParaRPr>
            </a:p>
          </p:txBody>
        </p:sp>
        <p:cxnSp>
          <p:nvCxnSpPr>
            <p:cNvPr id="41" name="Straight Arrow Connector 40">
              <a:extLst>
                <a:ext uri="{FF2B5EF4-FFF2-40B4-BE49-F238E27FC236}">
                  <a16:creationId xmlns:a16="http://schemas.microsoft.com/office/drawing/2014/main" id="{34DBBA9B-3939-4521-A192-220F54267C09}"/>
                </a:ext>
              </a:extLst>
            </p:cNvPr>
            <p:cNvCxnSpPr/>
            <p:nvPr/>
          </p:nvCxnSpPr>
          <p:spPr bwMode="auto">
            <a:xfrm flipV="1">
              <a:off x="3698836" y="4226282"/>
              <a:ext cx="755743" cy="775283"/>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020FE4CA-812A-4566-9213-CBF51C77CD89}"/>
                </a:ext>
              </a:extLst>
            </p:cNvPr>
            <p:cNvCxnSpPr>
              <a:cxnSpLocks/>
            </p:cNvCxnSpPr>
            <p:nvPr/>
          </p:nvCxnSpPr>
          <p:spPr bwMode="auto">
            <a:xfrm flipV="1">
              <a:off x="3706307" y="2800936"/>
              <a:ext cx="1709759" cy="2200629"/>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370DE5A0-3060-467F-A9DD-BF9A525FE81E}"/>
                </a:ext>
              </a:extLst>
            </p:cNvPr>
            <p:cNvCxnSpPr>
              <a:cxnSpLocks/>
            </p:cNvCxnSpPr>
            <p:nvPr/>
          </p:nvCxnSpPr>
          <p:spPr bwMode="auto">
            <a:xfrm flipV="1">
              <a:off x="3723777" y="4109790"/>
              <a:ext cx="1537953" cy="891775"/>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2170535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CC0C-E1C3-C441-B59E-F2055EAF0A1A}"/>
              </a:ext>
            </a:extLst>
          </p:cNvPr>
          <p:cNvSpPr>
            <a:spLocks noGrp="1"/>
          </p:cNvSpPr>
          <p:nvPr>
            <p:ph type="title"/>
          </p:nvPr>
        </p:nvSpPr>
        <p:spPr/>
        <p:txBody>
          <a:bodyPr/>
          <a:lstStyle/>
          <a:p>
            <a:r>
              <a:rPr lang="en-US" dirty="0"/>
              <a:t>Amyloidosis: Clinical Presentation</a:t>
            </a:r>
          </a:p>
        </p:txBody>
      </p:sp>
      <p:sp>
        <p:nvSpPr>
          <p:cNvPr id="8" name="Text Box 11">
            <a:extLst>
              <a:ext uri="{FF2B5EF4-FFF2-40B4-BE49-F238E27FC236}">
                <a16:creationId xmlns:a16="http://schemas.microsoft.com/office/drawing/2014/main" id="{79C0AD8E-489D-40A3-BE50-0CB97BEBC6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Gertz. JAMA. 2020;324:79. Adapted from Muchtar. J Intern Med. 2021;289:268.</a:t>
            </a:r>
          </a:p>
        </p:txBody>
      </p:sp>
      <p:graphicFrame>
        <p:nvGraphicFramePr>
          <p:cNvPr id="12" name="Group 32">
            <a:extLst>
              <a:ext uri="{FF2B5EF4-FFF2-40B4-BE49-F238E27FC236}">
                <a16:creationId xmlns:a16="http://schemas.microsoft.com/office/drawing/2014/main" id="{BCA976CA-6F2F-48C5-A2E0-75B78D391881}"/>
              </a:ext>
            </a:extLst>
          </p:cNvPr>
          <p:cNvGraphicFramePr>
            <a:graphicFrameLocks noGrp="1"/>
          </p:cNvGraphicFramePr>
          <p:nvPr>
            <p:extLst>
              <p:ext uri="{D42A27DB-BD31-4B8C-83A1-F6EECF244321}">
                <p14:modId xmlns:p14="http://schemas.microsoft.com/office/powerpoint/2010/main" val="2045781860"/>
              </p:ext>
            </p:extLst>
          </p:nvPr>
        </p:nvGraphicFramePr>
        <p:xfrm>
          <a:off x="724277" y="1315421"/>
          <a:ext cx="5068584" cy="4859584"/>
        </p:xfrm>
        <a:graphic>
          <a:graphicData uri="http://schemas.openxmlformats.org/drawingml/2006/table">
            <a:tbl>
              <a:tblPr/>
              <a:tblGrid>
                <a:gridCol w="2051064">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1190983992"/>
                    </a:ext>
                  </a:extLst>
                </a:gridCol>
              </a:tblGrid>
              <a:tr h="43980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Symptom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Ig 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ATTRwt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ATTRv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Atypical MGUS or smoldering myeloma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326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Diastolic dysfunction, HFpEF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Proteinuria, nondiabetic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Small-fiber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Autonomic dysfunction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7287491"/>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Hepatomegaly,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no imaging defects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0939936"/>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Purpura on face and/or neck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8849265"/>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Macroglossia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2893006"/>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Bilateral carpal tunnel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12294936"/>
                  </a:ext>
                </a:extLst>
              </a:tr>
              <a:tr h="1732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Spinal stenosis/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pseudoclaudication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0234103"/>
                  </a:ext>
                </a:extLst>
              </a:tr>
              <a:tr h="22128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Biceps rupture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8774612"/>
                  </a:ext>
                </a:extLst>
              </a:tr>
            </a:tbl>
          </a:graphicData>
        </a:graphic>
      </p:graphicFrame>
      <p:grpSp>
        <p:nvGrpSpPr>
          <p:cNvPr id="92" name="Group 91">
            <a:extLst>
              <a:ext uri="{FF2B5EF4-FFF2-40B4-BE49-F238E27FC236}">
                <a16:creationId xmlns:a16="http://schemas.microsoft.com/office/drawing/2014/main" id="{99FDA964-853D-4330-A9AF-C0DE5159B26C}"/>
              </a:ext>
            </a:extLst>
          </p:cNvPr>
          <p:cNvGrpSpPr/>
          <p:nvPr/>
        </p:nvGrpSpPr>
        <p:grpSpPr>
          <a:xfrm>
            <a:off x="5833477" y="1078858"/>
            <a:ext cx="6302951" cy="5522284"/>
            <a:chOff x="5952008" y="977260"/>
            <a:chExt cx="6302951" cy="5522284"/>
          </a:xfrm>
        </p:grpSpPr>
        <p:pic>
          <p:nvPicPr>
            <p:cNvPr id="14" name="Picture 2">
              <a:extLst>
                <a:ext uri="{FF2B5EF4-FFF2-40B4-BE49-F238E27FC236}">
                  <a16:creationId xmlns:a16="http://schemas.microsoft.com/office/drawing/2014/main" id="{2A32AC4C-B255-4E65-8418-15C398003CD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17084" y="1510086"/>
              <a:ext cx="2217537" cy="498945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18660417-4BC9-4F4C-A656-9221A9BC4AB0}"/>
                </a:ext>
              </a:extLst>
            </p:cNvPr>
            <p:cNvCxnSpPr>
              <a:cxnSpLocks/>
            </p:cNvCxnSpPr>
            <p:nvPr/>
          </p:nvCxnSpPr>
          <p:spPr bwMode="auto">
            <a:xfrm flipH="1" flipV="1">
              <a:off x="8286899" y="1235255"/>
              <a:ext cx="485627" cy="397311"/>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C7ACDB8-4E2E-4139-84BD-AFEC097C618E}"/>
                </a:ext>
              </a:extLst>
            </p:cNvPr>
            <p:cNvCxnSpPr>
              <a:cxnSpLocks/>
            </p:cNvCxnSpPr>
            <p:nvPr/>
          </p:nvCxnSpPr>
          <p:spPr bwMode="auto">
            <a:xfrm flipH="1">
              <a:off x="9066214" y="1387425"/>
              <a:ext cx="506360" cy="454613"/>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2D1C786-CBC7-4000-B0C0-3E1CC5AB9338}"/>
                </a:ext>
              </a:extLst>
            </p:cNvPr>
            <p:cNvCxnSpPr>
              <a:cxnSpLocks/>
            </p:cNvCxnSpPr>
            <p:nvPr/>
          </p:nvCxnSpPr>
          <p:spPr bwMode="auto">
            <a:xfrm flipH="1">
              <a:off x="8477250" y="2063479"/>
              <a:ext cx="34607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5169054-2B68-428B-A7C9-7E2F62A209D9}"/>
                </a:ext>
              </a:extLst>
            </p:cNvPr>
            <p:cNvCxnSpPr>
              <a:cxnSpLocks/>
              <a:stCxn id="50" idx="1"/>
            </p:cNvCxnSpPr>
            <p:nvPr/>
          </p:nvCxnSpPr>
          <p:spPr bwMode="auto">
            <a:xfrm flipH="1">
              <a:off x="9069187" y="1633700"/>
              <a:ext cx="631150" cy="44677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683F467-315D-4472-9FD4-5AE25473DB99}"/>
                </a:ext>
              </a:extLst>
            </p:cNvPr>
            <p:cNvCxnSpPr>
              <a:cxnSpLocks/>
              <a:stCxn id="53" idx="1"/>
            </p:cNvCxnSpPr>
            <p:nvPr/>
          </p:nvCxnSpPr>
          <p:spPr bwMode="auto">
            <a:xfrm flipH="1">
              <a:off x="8928042" y="1990063"/>
              <a:ext cx="861522" cy="345002"/>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2EDDA3D-B236-41DB-9B50-6248E972DEF1}"/>
                </a:ext>
              </a:extLst>
            </p:cNvPr>
            <p:cNvCxnSpPr>
              <a:cxnSpLocks/>
            </p:cNvCxnSpPr>
            <p:nvPr/>
          </p:nvCxnSpPr>
          <p:spPr bwMode="auto">
            <a:xfrm flipH="1">
              <a:off x="8312150" y="2396484"/>
              <a:ext cx="60176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FA345BC-7254-4FE6-9BC4-BDBE8998E611}"/>
                </a:ext>
              </a:extLst>
            </p:cNvPr>
            <p:cNvCxnSpPr>
              <a:cxnSpLocks/>
            </p:cNvCxnSpPr>
            <p:nvPr/>
          </p:nvCxnSpPr>
          <p:spPr bwMode="auto">
            <a:xfrm flipH="1">
              <a:off x="8010728" y="2729489"/>
              <a:ext cx="74274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C24B067-81FA-42AA-810C-AEBE1AF7A2D5}"/>
                </a:ext>
              </a:extLst>
            </p:cNvPr>
            <p:cNvCxnSpPr>
              <a:cxnSpLocks/>
            </p:cNvCxnSpPr>
            <p:nvPr/>
          </p:nvCxnSpPr>
          <p:spPr bwMode="auto">
            <a:xfrm flipH="1">
              <a:off x="8010728" y="3124358"/>
              <a:ext cx="73798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F83C5A7-8184-40BB-A77B-7FC2AA1C970B}"/>
                </a:ext>
              </a:extLst>
            </p:cNvPr>
            <p:cNvCxnSpPr>
              <a:cxnSpLocks/>
              <a:endCxn id="68" idx="3"/>
            </p:cNvCxnSpPr>
            <p:nvPr/>
          </p:nvCxnSpPr>
          <p:spPr bwMode="auto">
            <a:xfrm flipH="1">
              <a:off x="7622361" y="3639905"/>
              <a:ext cx="1151594" cy="44545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28E2727-698F-44B2-A0AF-12031F36AE3E}"/>
                </a:ext>
              </a:extLst>
            </p:cNvPr>
            <p:cNvCxnSpPr>
              <a:cxnSpLocks/>
            </p:cNvCxnSpPr>
            <p:nvPr/>
          </p:nvCxnSpPr>
          <p:spPr bwMode="auto">
            <a:xfrm flipH="1">
              <a:off x="7572508" y="4015522"/>
              <a:ext cx="667119" cy="72566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D00EDB6-9EF9-4AA1-B66D-5ADD6BE1E57D}"/>
                </a:ext>
              </a:extLst>
            </p:cNvPr>
            <p:cNvCxnSpPr>
              <a:cxnSpLocks/>
              <a:endCxn id="65" idx="3"/>
            </p:cNvCxnSpPr>
            <p:nvPr/>
          </p:nvCxnSpPr>
          <p:spPr bwMode="auto">
            <a:xfrm flipH="1">
              <a:off x="7786311" y="4413574"/>
              <a:ext cx="345170" cy="59164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F124828-F56B-4803-87CA-E1537DB8537F}"/>
                </a:ext>
              </a:extLst>
            </p:cNvPr>
            <p:cNvCxnSpPr>
              <a:cxnSpLocks/>
              <a:endCxn id="64" idx="3"/>
            </p:cNvCxnSpPr>
            <p:nvPr/>
          </p:nvCxnSpPr>
          <p:spPr bwMode="auto">
            <a:xfrm flipH="1">
              <a:off x="7926899" y="4661137"/>
              <a:ext cx="805584" cy="77322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47D3CC5-B839-4E61-8468-BBC5C911E296}"/>
                </a:ext>
              </a:extLst>
            </p:cNvPr>
            <p:cNvCxnSpPr>
              <a:cxnSpLocks/>
            </p:cNvCxnSpPr>
            <p:nvPr/>
          </p:nvCxnSpPr>
          <p:spPr bwMode="auto">
            <a:xfrm flipH="1">
              <a:off x="8959058" y="2593766"/>
              <a:ext cx="1087745" cy="19082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AAAC362-A5EB-4405-89A5-DFE4236EE531}"/>
                </a:ext>
              </a:extLst>
            </p:cNvPr>
            <p:cNvCxnSpPr>
              <a:cxnSpLocks/>
            </p:cNvCxnSpPr>
            <p:nvPr/>
          </p:nvCxnSpPr>
          <p:spPr bwMode="auto">
            <a:xfrm flipH="1" flipV="1">
              <a:off x="9181999" y="3374097"/>
              <a:ext cx="781151" cy="17106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F717E18-11A8-4261-842A-53DC4EC7D3CA}"/>
                </a:ext>
              </a:extLst>
            </p:cNvPr>
            <p:cNvCxnSpPr>
              <a:cxnSpLocks/>
            </p:cNvCxnSpPr>
            <p:nvPr/>
          </p:nvCxnSpPr>
          <p:spPr bwMode="auto">
            <a:xfrm flipH="1" flipV="1">
              <a:off x="8934450" y="4047708"/>
              <a:ext cx="813627" cy="72564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7FA3A54-CA68-4EEE-AA3B-E0AE2FD987FA}"/>
                </a:ext>
              </a:extLst>
            </p:cNvPr>
            <p:cNvCxnSpPr>
              <a:cxnSpLocks/>
            </p:cNvCxnSpPr>
            <p:nvPr/>
          </p:nvCxnSpPr>
          <p:spPr bwMode="auto">
            <a:xfrm flipH="1" flipV="1">
              <a:off x="9633682" y="3960812"/>
              <a:ext cx="802906" cy="504299"/>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FA3D005-8ED4-4FF3-AF12-EFFC2CD434B4}"/>
                </a:ext>
              </a:extLst>
            </p:cNvPr>
            <p:cNvCxnSpPr>
              <a:cxnSpLocks/>
            </p:cNvCxnSpPr>
            <p:nvPr/>
          </p:nvCxnSpPr>
          <p:spPr bwMode="auto">
            <a:xfrm flipH="1" flipV="1">
              <a:off x="8131480" y="6207851"/>
              <a:ext cx="641991" cy="977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A9283FB-FC88-49DC-8012-2524C6BD863E}"/>
                </a:ext>
              </a:extLst>
            </p:cNvPr>
            <p:cNvCxnSpPr>
              <a:cxnSpLocks/>
            </p:cNvCxnSpPr>
            <p:nvPr/>
          </p:nvCxnSpPr>
          <p:spPr bwMode="auto">
            <a:xfrm flipH="1">
              <a:off x="9084776" y="5995802"/>
              <a:ext cx="320878" cy="55096"/>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A8F2C2DE-C6B9-455E-AA0B-58510D547826}"/>
                </a:ext>
              </a:extLst>
            </p:cNvPr>
            <p:cNvSpPr txBox="1"/>
            <p:nvPr/>
          </p:nvSpPr>
          <p:spPr bwMode="auto">
            <a:xfrm>
              <a:off x="6088032" y="1047377"/>
              <a:ext cx="2147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b="0" dirty="0">
                  <a:solidFill>
                    <a:schemeClr val="bg1"/>
                  </a:solidFill>
                  <a:latin typeface="Calibri" panose="020F0502020204030204" pitchFamily="34" charset="0"/>
                </a:rPr>
                <a:t>Cerebral hemorrhage, stroke, de</a:t>
              </a:r>
              <a:r>
                <a:rPr lang="en-US" sz="1200" dirty="0">
                  <a:solidFill>
                    <a:schemeClr val="bg1"/>
                  </a:solidFill>
                  <a:latin typeface="Calibri" panose="020F0502020204030204" pitchFamily="34" charset="0"/>
                </a:rPr>
                <a:t>mentia</a:t>
              </a:r>
              <a:endParaRPr lang="en-US" sz="1200"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18F0FF98-BEB4-43CA-A61D-318D6A69369E}"/>
                </a:ext>
              </a:extLst>
            </p:cNvPr>
            <p:cNvSpPr txBox="1"/>
            <p:nvPr/>
          </p:nvSpPr>
          <p:spPr bwMode="auto">
            <a:xfrm>
              <a:off x="9504777" y="977260"/>
              <a:ext cx="20128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Periorbital purpura</a:t>
              </a:r>
            </a:p>
            <a:p>
              <a:pPr algn="l">
                <a:lnSpc>
                  <a:spcPct val="100000"/>
                </a:lnSpc>
                <a:spcAft>
                  <a:spcPct val="0"/>
                </a:spcAft>
                <a:buClrTx/>
                <a:buFontTx/>
                <a:buNone/>
              </a:pPr>
              <a:r>
                <a:rPr lang="en-US" sz="1200" dirty="0">
                  <a:solidFill>
                    <a:schemeClr val="bg1"/>
                  </a:solidFill>
                  <a:latin typeface="Calibri" panose="020F0502020204030204" pitchFamily="34" charset="0"/>
                </a:rPr>
                <a:t>Impaired vision</a:t>
              </a:r>
              <a:endParaRPr lang="en-US" sz="1200" b="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CA14C419-3C35-49A9-9E28-BFFC3D7EABEF}"/>
                </a:ext>
              </a:extLst>
            </p:cNvPr>
            <p:cNvSpPr txBox="1"/>
            <p:nvPr/>
          </p:nvSpPr>
          <p:spPr bwMode="auto">
            <a:xfrm>
              <a:off x="9700337" y="1402867"/>
              <a:ext cx="2045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Jaw claudication, xerostomia</a:t>
              </a:r>
              <a:r>
                <a:rPr lang="en-US" sz="1200" dirty="0">
                  <a:solidFill>
                    <a:schemeClr val="bg1"/>
                  </a:solidFill>
                  <a:latin typeface="Calibri" panose="020F0502020204030204" pitchFamily="34" charset="0"/>
                </a:rPr>
                <a:t>, s</a:t>
              </a:r>
              <a:r>
                <a:rPr lang="en-US" sz="1200" b="0" dirty="0">
                  <a:solidFill>
                    <a:schemeClr val="bg1"/>
                  </a:solidFill>
                  <a:latin typeface="Calibri" panose="020F0502020204030204" pitchFamily="34" charset="0"/>
                </a:rPr>
                <a:t>ubmandibular swelling </a:t>
              </a:r>
            </a:p>
          </p:txBody>
        </p:sp>
        <p:sp>
          <p:nvSpPr>
            <p:cNvPr id="53" name="TextBox 52">
              <a:extLst>
                <a:ext uri="{FF2B5EF4-FFF2-40B4-BE49-F238E27FC236}">
                  <a16:creationId xmlns:a16="http://schemas.microsoft.com/office/drawing/2014/main" id="{A0E334D2-5FFE-46C1-9D01-13301F437FE8}"/>
                </a:ext>
              </a:extLst>
            </p:cNvPr>
            <p:cNvSpPr txBox="1"/>
            <p:nvPr/>
          </p:nvSpPr>
          <p:spPr bwMode="auto">
            <a:xfrm>
              <a:off x="9789564" y="1851563"/>
              <a:ext cx="17028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Dysphagia, h</a:t>
              </a:r>
              <a:r>
                <a:rPr lang="en-US" sz="1200" dirty="0">
                  <a:solidFill>
                    <a:schemeClr val="bg1"/>
                  </a:solidFill>
                  <a:latin typeface="Calibri" panose="020F0502020204030204" pitchFamily="34" charset="0"/>
                </a:rPr>
                <a:t>oarseness</a:t>
              </a:r>
              <a:endParaRPr lang="en-US" sz="1200" b="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EC524CFB-1C98-4683-9056-F2415C5E072F}"/>
                </a:ext>
              </a:extLst>
            </p:cNvPr>
            <p:cNvSpPr txBox="1"/>
            <p:nvPr/>
          </p:nvSpPr>
          <p:spPr bwMode="auto">
            <a:xfrm>
              <a:off x="9985807" y="2196348"/>
              <a:ext cx="17603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Heart failure, </a:t>
              </a:r>
              <a:r>
                <a:rPr lang="en-US" sz="1200" dirty="0">
                  <a:solidFill>
                    <a:schemeClr val="bg1"/>
                  </a:solidFill>
                  <a:latin typeface="Calibri" panose="020F0502020204030204" pitchFamily="34" charset="0"/>
                </a:rPr>
                <a:t>arrhythmias, c</a:t>
              </a:r>
              <a:r>
                <a:rPr lang="en-US" sz="1200" b="0" dirty="0">
                  <a:solidFill>
                    <a:schemeClr val="bg1"/>
                  </a:solidFill>
                  <a:latin typeface="Calibri" panose="020F0502020204030204" pitchFamily="34" charset="0"/>
                </a:rPr>
                <a:t>onduction abnormalities, s</a:t>
              </a:r>
              <a:r>
                <a:rPr lang="en-US" sz="1200" dirty="0">
                  <a:solidFill>
                    <a:schemeClr val="bg1"/>
                  </a:solidFill>
                  <a:latin typeface="Calibri" panose="020F0502020204030204" pitchFamily="34" charset="0"/>
                </a:rPr>
                <a:t>yncope, h</a:t>
              </a:r>
              <a:r>
                <a:rPr lang="en-US" sz="1200" b="0" dirty="0">
                  <a:solidFill>
                    <a:schemeClr val="bg1"/>
                  </a:solidFill>
                  <a:latin typeface="Calibri" panose="020F0502020204030204" pitchFamily="34" charset="0"/>
                </a:rPr>
                <a:t>ypotension</a:t>
              </a:r>
              <a:r>
                <a:rPr lang="en-US" sz="1200" dirty="0">
                  <a:solidFill>
                    <a:schemeClr val="bg1"/>
                  </a:solidFill>
                  <a:latin typeface="Calibri" panose="020F0502020204030204" pitchFamily="34" charset="0"/>
                </a:rPr>
                <a:t>, chest pain</a:t>
              </a:r>
              <a:endParaRPr lang="en-US" sz="1200" b="0" dirty="0">
                <a:solidFill>
                  <a:schemeClr val="bg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6A11A7D5-76ED-444E-8A59-CFED53421E34}"/>
                </a:ext>
              </a:extLst>
            </p:cNvPr>
            <p:cNvCxnSpPr>
              <a:cxnSpLocks/>
            </p:cNvCxnSpPr>
            <p:nvPr/>
          </p:nvCxnSpPr>
          <p:spPr bwMode="auto">
            <a:xfrm flipH="1" flipV="1">
              <a:off x="9158928" y="2985445"/>
              <a:ext cx="781151" cy="171065"/>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6D45F3EC-8CFB-4CE5-A0A7-C72B83B74ABF}"/>
                </a:ext>
              </a:extLst>
            </p:cNvPr>
            <p:cNvSpPr txBox="1"/>
            <p:nvPr/>
          </p:nvSpPr>
          <p:spPr bwMode="auto">
            <a:xfrm>
              <a:off x="7398143" y="1902140"/>
              <a:ext cx="1060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Macroglossia</a:t>
              </a:r>
            </a:p>
          </p:txBody>
        </p:sp>
        <p:sp>
          <p:nvSpPr>
            <p:cNvPr id="57" name="TextBox 56">
              <a:extLst>
                <a:ext uri="{FF2B5EF4-FFF2-40B4-BE49-F238E27FC236}">
                  <a16:creationId xmlns:a16="http://schemas.microsoft.com/office/drawing/2014/main" id="{705D2080-6791-4088-B68A-CCC80EF92E3C}"/>
                </a:ext>
              </a:extLst>
            </p:cNvPr>
            <p:cNvSpPr txBox="1"/>
            <p:nvPr/>
          </p:nvSpPr>
          <p:spPr bwMode="auto">
            <a:xfrm>
              <a:off x="5952008" y="2152339"/>
              <a:ext cx="243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b="0" dirty="0">
                  <a:solidFill>
                    <a:schemeClr val="bg1"/>
                  </a:solidFill>
                  <a:latin typeface="Calibri" panose="020F0502020204030204" pitchFamily="34" charset="0"/>
                </a:rPr>
                <a:t>Orthostatic hypotension</a:t>
              </a:r>
            </a:p>
          </p:txBody>
        </p:sp>
        <p:sp>
          <p:nvSpPr>
            <p:cNvPr id="59" name="TextBox 58">
              <a:extLst>
                <a:ext uri="{FF2B5EF4-FFF2-40B4-BE49-F238E27FC236}">
                  <a16:creationId xmlns:a16="http://schemas.microsoft.com/office/drawing/2014/main" id="{350405ED-8A5C-4D8E-B214-F3BAC7FE92CB}"/>
                </a:ext>
              </a:extLst>
            </p:cNvPr>
            <p:cNvSpPr txBox="1"/>
            <p:nvPr/>
          </p:nvSpPr>
          <p:spPr bwMode="auto">
            <a:xfrm>
              <a:off x="10364930" y="4211879"/>
              <a:ext cx="12815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Carpal tunnel syndrome</a:t>
              </a:r>
            </a:p>
          </p:txBody>
        </p:sp>
        <p:sp>
          <p:nvSpPr>
            <p:cNvPr id="60" name="TextBox 59">
              <a:extLst>
                <a:ext uri="{FF2B5EF4-FFF2-40B4-BE49-F238E27FC236}">
                  <a16:creationId xmlns:a16="http://schemas.microsoft.com/office/drawing/2014/main" id="{28EA8FDB-BFE5-4BF8-9451-CE9DD235EFD1}"/>
                </a:ext>
              </a:extLst>
            </p:cNvPr>
            <p:cNvSpPr txBox="1"/>
            <p:nvPr/>
          </p:nvSpPr>
          <p:spPr bwMode="auto">
            <a:xfrm>
              <a:off x="9685473" y="4689561"/>
              <a:ext cx="25694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Urinary retention, Erectile dysfunction</a:t>
              </a:r>
            </a:p>
          </p:txBody>
        </p:sp>
        <p:sp>
          <p:nvSpPr>
            <p:cNvPr id="62" name="TextBox 61">
              <a:extLst>
                <a:ext uri="{FF2B5EF4-FFF2-40B4-BE49-F238E27FC236}">
                  <a16:creationId xmlns:a16="http://schemas.microsoft.com/office/drawing/2014/main" id="{3CF8D070-A030-4BAF-BC28-5C9FD525F912}"/>
                </a:ext>
              </a:extLst>
            </p:cNvPr>
            <p:cNvSpPr txBox="1"/>
            <p:nvPr/>
          </p:nvSpPr>
          <p:spPr bwMode="auto">
            <a:xfrm>
              <a:off x="9375721" y="5845091"/>
              <a:ext cx="10038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Ankle edema</a:t>
              </a:r>
            </a:p>
          </p:txBody>
        </p:sp>
        <p:sp>
          <p:nvSpPr>
            <p:cNvPr id="63" name="TextBox 62">
              <a:extLst>
                <a:ext uri="{FF2B5EF4-FFF2-40B4-BE49-F238E27FC236}">
                  <a16:creationId xmlns:a16="http://schemas.microsoft.com/office/drawing/2014/main" id="{CD51F8CF-1DA4-4BCA-9F9D-4D07E614405A}"/>
                </a:ext>
              </a:extLst>
            </p:cNvPr>
            <p:cNvSpPr txBox="1"/>
            <p:nvPr/>
          </p:nvSpPr>
          <p:spPr bwMode="auto">
            <a:xfrm>
              <a:off x="6734678" y="6063247"/>
              <a:ext cx="1366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Painful paresthesia</a:t>
              </a:r>
            </a:p>
          </p:txBody>
        </p:sp>
        <p:sp>
          <p:nvSpPr>
            <p:cNvPr id="64" name="TextBox 63">
              <a:extLst>
                <a:ext uri="{FF2B5EF4-FFF2-40B4-BE49-F238E27FC236}">
                  <a16:creationId xmlns:a16="http://schemas.microsoft.com/office/drawing/2014/main" id="{D74C4BBE-0F4F-4444-8E88-64F81D0A3B99}"/>
                </a:ext>
              </a:extLst>
            </p:cNvPr>
            <p:cNvSpPr txBox="1"/>
            <p:nvPr/>
          </p:nvSpPr>
          <p:spPr bwMode="auto">
            <a:xfrm>
              <a:off x="6647125" y="5295863"/>
              <a:ext cx="12797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Muscle weakness</a:t>
              </a:r>
            </a:p>
          </p:txBody>
        </p:sp>
        <p:sp>
          <p:nvSpPr>
            <p:cNvPr id="65" name="TextBox 64">
              <a:extLst>
                <a:ext uri="{FF2B5EF4-FFF2-40B4-BE49-F238E27FC236}">
                  <a16:creationId xmlns:a16="http://schemas.microsoft.com/office/drawing/2014/main" id="{5A6C984A-663B-4C71-B2D0-4BF642A863EC}"/>
                </a:ext>
              </a:extLst>
            </p:cNvPr>
            <p:cNvSpPr txBox="1"/>
            <p:nvPr/>
          </p:nvSpPr>
          <p:spPr bwMode="auto">
            <a:xfrm>
              <a:off x="6706079" y="4866722"/>
              <a:ext cx="10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Nail dystrophy</a:t>
              </a:r>
            </a:p>
          </p:txBody>
        </p:sp>
        <p:sp>
          <p:nvSpPr>
            <p:cNvPr id="66" name="TextBox 65">
              <a:extLst>
                <a:ext uri="{FF2B5EF4-FFF2-40B4-BE49-F238E27FC236}">
                  <a16:creationId xmlns:a16="http://schemas.microsoft.com/office/drawing/2014/main" id="{A1F08A02-74A0-4EC8-BD40-172D3150C486}"/>
                </a:ext>
              </a:extLst>
            </p:cNvPr>
            <p:cNvSpPr txBox="1"/>
            <p:nvPr/>
          </p:nvSpPr>
          <p:spPr bwMode="auto">
            <a:xfrm>
              <a:off x="6630222" y="4559450"/>
              <a:ext cx="9904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Easy bruising</a:t>
              </a:r>
            </a:p>
          </p:txBody>
        </p:sp>
        <p:sp>
          <p:nvSpPr>
            <p:cNvPr id="68" name="TextBox 67">
              <a:extLst>
                <a:ext uri="{FF2B5EF4-FFF2-40B4-BE49-F238E27FC236}">
                  <a16:creationId xmlns:a16="http://schemas.microsoft.com/office/drawing/2014/main" id="{E4BD0D57-CD20-4E10-97F7-DCC757B47FEA}"/>
                </a:ext>
              </a:extLst>
            </p:cNvPr>
            <p:cNvSpPr txBox="1"/>
            <p:nvPr/>
          </p:nvSpPr>
          <p:spPr bwMode="auto">
            <a:xfrm>
              <a:off x="5979436" y="3762197"/>
              <a:ext cx="1642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b="0" dirty="0">
                  <a:solidFill>
                    <a:schemeClr val="bg1"/>
                  </a:solidFill>
                  <a:latin typeface="Calibri" panose="020F0502020204030204" pitchFamily="34" charset="0"/>
                </a:rPr>
                <a:t>GI dysmotility, malabsorption, u</a:t>
              </a:r>
              <a:r>
                <a:rPr lang="en-US" sz="1200" dirty="0">
                  <a:solidFill>
                    <a:schemeClr val="bg1"/>
                  </a:solidFill>
                  <a:latin typeface="Calibri" panose="020F0502020204030204" pitchFamily="34" charset="0"/>
                </a:rPr>
                <a:t>lceration, </a:t>
              </a:r>
              <a:r>
                <a:rPr lang="en-US" sz="1200" b="0" dirty="0">
                  <a:solidFill>
                    <a:schemeClr val="bg1"/>
                  </a:solidFill>
                  <a:latin typeface="Calibri" panose="020F0502020204030204" pitchFamily="34" charset="0"/>
                </a:rPr>
                <a:t>GI bleeding</a:t>
              </a:r>
            </a:p>
          </p:txBody>
        </p:sp>
        <p:sp>
          <p:nvSpPr>
            <p:cNvPr id="69" name="TextBox 68">
              <a:extLst>
                <a:ext uri="{FF2B5EF4-FFF2-40B4-BE49-F238E27FC236}">
                  <a16:creationId xmlns:a16="http://schemas.microsoft.com/office/drawing/2014/main" id="{530583FC-6493-49FB-91E7-B2886D1D2138}"/>
                </a:ext>
              </a:extLst>
            </p:cNvPr>
            <p:cNvSpPr txBox="1"/>
            <p:nvPr/>
          </p:nvSpPr>
          <p:spPr bwMode="auto">
            <a:xfrm>
              <a:off x="6257938" y="2576079"/>
              <a:ext cx="1760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b="0" dirty="0">
                  <a:solidFill>
                    <a:schemeClr val="bg1"/>
                  </a:solidFill>
                  <a:latin typeface="Calibri" panose="020F0502020204030204" pitchFamily="34" charset="0"/>
                </a:rPr>
                <a:t>Dyspnea, cough</a:t>
              </a:r>
            </a:p>
          </p:txBody>
        </p:sp>
        <p:sp>
          <p:nvSpPr>
            <p:cNvPr id="75" name="TextBox 74">
              <a:extLst>
                <a:ext uri="{FF2B5EF4-FFF2-40B4-BE49-F238E27FC236}">
                  <a16:creationId xmlns:a16="http://schemas.microsoft.com/office/drawing/2014/main" id="{68661AAF-BF85-4D82-9998-B7154442E2BD}"/>
                </a:ext>
              </a:extLst>
            </p:cNvPr>
            <p:cNvSpPr txBox="1"/>
            <p:nvPr/>
          </p:nvSpPr>
          <p:spPr bwMode="auto">
            <a:xfrm>
              <a:off x="5973346" y="2962073"/>
              <a:ext cx="2044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Hepatomegaly, hepatic failure</a:t>
              </a:r>
            </a:p>
          </p:txBody>
        </p:sp>
        <p:sp>
          <p:nvSpPr>
            <p:cNvPr id="83" name="TextBox 82">
              <a:extLst>
                <a:ext uri="{FF2B5EF4-FFF2-40B4-BE49-F238E27FC236}">
                  <a16:creationId xmlns:a16="http://schemas.microsoft.com/office/drawing/2014/main" id="{7680CC19-F723-45A7-A706-F071601A7D6B}"/>
                </a:ext>
              </a:extLst>
            </p:cNvPr>
            <p:cNvSpPr txBox="1"/>
            <p:nvPr/>
          </p:nvSpPr>
          <p:spPr bwMode="auto">
            <a:xfrm>
              <a:off x="9921999" y="3008743"/>
              <a:ext cx="16342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Hyposplenism</a:t>
              </a:r>
              <a:endParaRPr lang="en-US" sz="1200" b="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287A9CC4-5531-476E-9BBB-185E9B1B5740}"/>
                </a:ext>
              </a:extLst>
            </p:cNvPr>
            <p:cNvSpPr txBox="1"/>
            <p:nvPr/>
          </p:nvSpPr>
          <p:spPr bwMode="auto">
            <a:xfrm>
              <a:off x="9896475" y="3355222"/>
              <a:ext cx="1634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Proteinuria, nephrotic syndrome, renal failure</a:t>
              </a:r>
              <a:endParaRPr lang="en-US" sz="1200" b="0" dirty="0">
                <a:solidFill>
                  <a:schemeClr val="bg1"/>
                </a:solidFill>
                <a:latin typeface="Calibri" panose="020F0502020204030204" pitchFamily="34" charset="0"/>
              </a:endParaRPr>
            </a:p>
          </p:txBody>
        </p:sp>
        <p:sp>
          <p:nvSpPr>
            <p:cNvPr id="86" name="Arrow: Right 85">
              <a:extLst>
                <a:ext uri="{FF2B5EF4-FFF2-40B4-BE49-F238E27FC236}">
                  <a16:creationId xmlns:a16="http://schemas.microsoft.com/office/drawing/2014/main" id="{221DB45B-93CE-4494-8161-791DA151D26D}"/>
                </a:ext>
              </a:extLst>
            </p:cNvPr>
            <p:cNvSpPr/>
            <p:nvPr/>
          </p:nvSpPr>
          <p:spPr bwMode="auto">
            <a:xfrm>
              <a:off x="6693324" y="3162715"/>
              <a:ext cx="1306868" cy="693509"/>
            </a:xfrm>
            <a:prstGeom prst="rightArrow">
              <a:avLst/>
            </a:prstGeom>
            <a:solidFill>
              <a:schemeClr val="accent2">
                <a:lumMod val="20000"/>
                <a:lumOff val="80000"/>
              </a:schemeClr>
            </a:solidFill>
            <a:ln w="0">
              <a:solidFill>
                <a:schemeClr val="accent2">
                  <a:lumMod val="20000"/>
                  <a:lumOff val="8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TextBox 86">
              <a:extLst>
                <a:ext uri="{FF2B5EF4-FFF2-40B4-BE49-F238E27FC236}">
                  <a16:creationId xmlns:a16="http://schemas.microsoft.com/office/drawing/2014/main" id="{892E028E-90B9-4570-A6A7-5FC70E331769}"/>
                </a:ext>
              </a:extLst>
            </p:cNvPr>
            <p:cNvSpPr txBox="1"/>
            <p:nvPr/>
          </p:nvSpPr>
          <p:spPr bwMode="auto">
            <a:xfrm>
              <a:off x="6640403" y="3286694"/>
              <a:ext cx="16429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 anorexia, weight loss </a:t>
              </a:r>
            </a:p>
          </p:txBody>
        </p:sp>
      </p:grpSp>
      <p:grpSp>
        <p:nvGrpSpPr>
          <p:cNvPr id="51" name="Group 50">
            <a:extLst>
              <a:ext uri="{FF2B5EF4-FFF2-40B4-BE49-F238E27FC236}">
                <a16:creationId xmlns:a16="http://schemas.microsoft.com/office/drawing/2014/main" id="{C2DDC21A-B7C8-4D4C-9679-7D5E6B97531C}"/>
              </a:ext>
            </a:extLst>
          </p:cNvPr>
          <p:cNvGrpSpPr>
            <a:grpSpLocks/>
          </p:cNvGrpSpPr>
          <p:nvPr/>
        </p:nvGrpSpPr>
        <p:grpSpPr bwMode="auto">
          <a:xfrm>
            <a:off x="9389569" y="6216652"/>
            <a:ext cx="2488502" cy="447822"/>
            <a:chOff x="9527309" y="3551529"/>
            <a:chExt cx="2488502" cy="448324"/>
          </a:xfrm>
        </p:grpSpPr>
        <p:pic>
          <p:nvPicPr>
            <p:cNvPr id="52" name="Picture 9">
              <a:extLst>
                <a:ext uri="{FF2B5EF4-FFF2-40B4-BE49-F238E27FC236}">
                  <a16:creationId xmlns:a16="http://schemas.microsoft.com/office/drawing/2014/main" id="{2F35312F-55BF-4F1E-9990-0A241A46E3A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8" name="Rectangle 8">
              <a:extLst>
                <a:ext uri="{FF2B5EF4-FFF2-40B4-BE49-F238E27FC236}">
                  <a16:creationId xmlns:a16="http://schemas.microsoft.com/office/drawing/2014/main" id="{AF78B565-11DC-47A3-8FD3-97D9350480A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504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C6BC05E-590C-4434-9B72-2196688E7951}"/>
              </a:ext>
            </a:extLst>
          </p:cNvPr>
          <p:cNvSpPr>
            <a:spLocks noGrp="1"/>
          </p:cNvSpPr>
          <p:nvPr>
            <p:ph type="title"/>
          </p:nvPr>
        </p:nvSpPr>
        <p:spPr/>
        <p:txBody>
          <a:bodyPr/>
          <a:lstStyle/>
          <a:p>
            <a:r>
              <a:rPr lang="en-US" dirty="0"/>
              <a:t>Amyloidosis: Tissue Diagnosis</a:t>
            </a:r>
          </a:p>
        </p:txBody>
      </p:sp>
      <p:pic>
        <p:nvPicPr>
          <p:cNvPr id="4" name="Picture 3">
            <a:extLst>
              <a:ext uri="{FF2B5EF4-FFF2-40B4-BE49-F238E27FC236}">
                <a16:creationId xmlns:a16="http://schemas.microsoft.com/office/drawing/2014/main" id="{4C70A6B2-F8E9-2840-88E8-D04717C78D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759" y="1166018"/>
            <a:ext cx="10972800" cy="4899026"/>
          </a:xfrm>
          <a:prstGeom prst="rect">
            <a:avLst/>
          </a:prstGeom>
          <a:noFill/>
        </p:spPr>
      </p:pic>
      <p:sp>
        <p:nvSpPr>
          <p:cNvPr id="7" name="Text Box 11">
            <a:extLst>
              <a:ext uri="{FF2B5EF4-FFF2-40B4-BE49-F238E27FC236}">
                <a16:creationId xmlns:a16="http://schemas.microsoft.com/office/drawing/2014/main" id="{DBDD3DC9-4043-4BF3-8ED6-C8E89B58C7C4}"/>
              </a:ext>
            </a:extLst>
          </p:cNvPr>
          <p:cNvSpPr txBox="1">
            <a:spLocks noChangeArrowheads="1"/>
          </p:cNvSpPr>
          <p:nvPr/>
        </p:nvSpPr>
        <p:spPr bwMode="auto">
          <a:xfrm>
            <a:off x="450614" y="6396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Picken. Acta Haematol. 2020;143:322.</a:t>
            </a:r>
          </a:p>
        </p:txBody>
      </p:sp>
      <p:grpSp>
        <p:nvGrpSpPr>
          <p:cNvPr id="8" name="Group 7">
            <a:extLst>
              <a:ext uri="{FF2B5EF4-FFF2-40B4-BE49-F238E27FC236}">
                <a16:creationId xmlns:a16="http://schemas.microsoft.com/office/drawing/2014/main" id="{9E0110DA-6BC6-4BE8-A8E1-81D3D4B44D1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6AC5FF4-F83F-4311-B783-FB3C3B64A77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AE22128C-32D8-47BF-9AAD-8F166D030C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 name="TextBox 1">
            <a:extLst>
              <a:ext uri="{FF2B5EF4-FFF2-40B4-BE49-F238E27FC236}">
                <a16:creationId xmlns:a16="http://schemas.microsoft.com/office/drawing/2014/main" id="{CD2991CD-BF6A-4577-A7A8-A49418A2F811}"/>
              </a:ext>
            </a:extLst>
          </p:cNvPr>
          <p:cNvSpPr txBox="1"/>
          <p:nvPr/>
        </p:nvSpPr>
        <p:spPr bwMode="auto">
          <a:xfrm>
            <a:off x="1021556" y="2660274"/>
            <a:ext cx="3157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latin typeface="Calibri" panose="020F0502020204030204" pitchFamily="34" charset="0"/>
              </a:rPr>
              <a:t>Colon biopsy, positive for amyloid</a:t>
            </a:r>
          </a:p>
        </p:txBody>
      </p:sp>
      <p:sp>
        <p:nvSpPr>
          <p:cNvPr id="13" name="TextBox 12">
            <a:extLst>
              <a:ext uri="{FF2B5EF4-FFF2-40B4-BE49-F238E27FC236}">
                <a16:creationId xmlns:a16="http://schemas.microsoft.com/office/drawing/2014/main" id="{6366BD76-2C79-4BB6-B6A8-93CF68BA26BC}"/>
              </a:ext>
            </a:extLst>
          </p:cNvPr>
          <p:cNvSpPr txBox="1"/>
          <p:nvPr/>
        </p:nvSpPr>
        <p:spPr bwMode="auto">
          <a:xfrm>
            <a:off x="4932666" y="2482837"/>
            <a:ext cx="26825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Same colon biopsy, more visible amyloid deposits</a:t>
            </a:r>
          </a:p>
        </p:txBody>
      </p:sp>
      <p:sp>
        <p:nvSpPr>
          <p:cNvPr id="14" name="TextBox 13">
            <a:extLst>
              <a:ext uri="{FF2B5EF4-FFF2-40B4-BE49-F238E27FC236}">
                <a16:creationId xmlns:a16="http://schemas.microsoft.com/office/drawing/2014/main" id="{C14BBDD4-77B4-4A2A-A0D9-5A5CFD5F782E}"/>
              </a:ext>
            </a:extLst>
          </p:cNvPr>
          <p:cNvSpPr txBox="1"/>
          <p:nvPr/>
        </p:nvSpPr>
        <p:spPr bwMode="auto">
          <a:xfrm>
            <a:off x="8783146" y="2482837"/>
            <a:ext cx="25182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Bone marrow biopsy, positive for amyloid</a:t>
            </a:r>
          </a:p>
        </p:txBody>
      </p:sp>
      <p:sp>
        <p:nvSpPr>
          <p:cNvPr id="15" name="TextBox 14">
            <a:extLst>
              <a:ext uri="{FF2B5EF4-FFF2-40B4-BE49-F238E27FC236}">
                <a16:creationId xmlns:a16="http://schemas.microsoft.com/office/drawing/2014/main" id="{96E53FAA-5EB6-4D78-A40B-853F3801A9FC}"/>
              </a:ext>
            </a:extLst>
          </p:cNvPr>
          <p:cNvSpPr txBox="1"/>
          <p:nvPr/>
        </p:nvSpPr>
        <p:spPr bwMode="auto">
          <a:xfrm>
            <a:off x="7861516" y="4914580"/>
            <a:ext cx="381391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Panels E, F: fat biopsy stained with </a:t>
            </a:r>
            <a:br>
              <a:rPr lang="en-US" sz="1600" b="1" dirty="0">
                <a:latin typeface="Calibri" panose="020F0502020204030204" pitchFamily="34" charset="0"/>
              </a:rPr>
            </a:br>
            <a:r>
              <a:rPr lang="en-US" sz="1600" b="1" dirty="0">
                <a:latin typeface="Calibri" panose="020F0502020204030204" pitchFamily="34" charset="0"/>
              </a:rPr>
              <a:t>anti-</a:t>
            </a:r>
            <a:r>
              <a:rPr lang="el-GR" sz="1600" b="1" dirty="0"/>
              <a:t>λ</a:t>
            </a:r>
            <a:r>
              <a:rPr lang="en-US" sz="1600" b="1" dirty="0">
                <a:latin typeface="Calibri" panose="020F0502020204030204" pitchFamily="34" charset="0"/>
              </a:rPr>
              <a:t> light-chain antibody and anti-</a:t>
            </a:r>
            <a:r>
              <a:rPr lang="el-GR" sz="1600" b="1" dirty="0"/>
              <a:t>κ</a:t>
            </a:r>
            <a:r>
              <a:rPr lang="el-GR" sz="1600" dirty="0"/>
              <a:t> </a:t>
            </a:r>
            <a:br>
              <a:rPr lang="en-US" sz="1600" dirty="0"/>
            </a:br>
            <a:r>
              <a:rPr lang="en-US" sz="1600" b="1" dirty="0">
                <a:latin typeface="Calibri" panose="020F0502020204030204" pitchFamily="34" charset="0"/>
              </a:rPr>
              <a:t>light-chain antibody; demonstrates </a:t>
            </a:r>
            <a:br>
              <a:rPr lang="en-US" sz="1600" b="1" dirty="0">
                <a:latin typeface="Calibri" panose="020F0502020204030204" pitchFamily="34" charset="0"/>
              </a:rPr>
            </a:br>
            <a:r>
              <a:rPr lang="el-GR" sz="1600" b="1" dirty="0"/>
              <a:t>λ</a:t>
            </a:r>
            <a:r>
              <a:rPr lang="en-US" sz="1600" b="1" dirty="0">
                <a:latin typeface="Calibri" panose="020F0502020204030204" pitchFamily="34" charset="0"/>
              </a:rPr>
              <a:t> light-chain restriction</a:t>
            </a:r>
          </a:p>
        </p:txBody>
      </p:sp>
      <p:sp>
        <p:nvSpPr>
          <p:cNvPr id="16" name="TextBox 15">
            <a:extLst>
              <a:ext uri="{FF2B5EF4-FFF2-40B4-BE49-F238E27FC236}">
                <a16:creationId xmlns:a16="http://schemas.microsoft.com/office/drawing/2014/main" id="{110DB305-41E5-407F-9499-A04B28BC0010}"/>
              </a:ext>
            </a:extLst>
          </p:cNvPr>
          <p:cNvSpPr txBox="1"/>
          <p:nvPr/>
        </p:nvSpPr>
        <p:spPr bwMode="auto">
          <a:xfrm>
            <a:off x="1265540" y="5399594"/>
            <a:ext cx="25182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Carpal tunnel biopsy, positive for amyloid</a:t>
            </a:r>
          </a:p>
        </p:txBody>
      </p:sp>
    </p:spTree>
    <p:extLst>
      <p:ext uri="{BB962C8B-B14F-4D97-AF65-F5344CB8AC3E}">
        <p14:creationId xmlns:p14="http://schemas.microsoft.com/office/powerpoint/2010/main" val="3877103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8AF3739-A99A-4AF0-8C66-AB22A521C1F4}"/>
              </a:ext>
            </a:extLst>
          </p:cNvPr>
          <p:cNvSpPr>
            <a:spLocks noGrp="1"/>
          </p:cNvSpPr>
          <p:nvPr>
            <p:ph type="title"/>
          </p:nvPr>
        </p:nvSpPr>
        <p:spPr/>
        <p:txBody>
          <a:bodyPr/>
          <a:lstStyle/>
          <a:p>
            <a:r>
              <a:rPr lang="en-US" dirty="0"/>
              <a:t>Amyloidosis: Identifying the Protein of Origin</a:t>
            </a:r>
          </a:p>
        </p:txBody>
      </p:sp>
      <p:sp>
        <p:nvSpPr>
          <p:cNvPr id="6" name="Text Box 11">
            <a:extLst>
              <a:ext uri="{FF2B5EF4-FFF2-40B4-BE49-F238E27FC236}">
                <a16:creationId xmlns:a16="http://schemas.microsoft.com/office/drawing/2014/main" id="{0DA595A7-5DE1-4794-8129-92DAED49B1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Adapted from Theis. J Mass Spectrom. 2013;48:1067.  </a:t>
            </a:r>
          </a:p>
        </p:txBody>
      </p:sp>
      <p:grpSp>
        <p:nvGrpSpPr>
          <p:cNvPr id="7" name="Group 6">
            <a:extLst>
              <a:ext uri="{FF2B5EF4-FFF2-40B4-BE49-F238E27FC236}">
                <a16:creationId xmlns:a16="http://schemas.microsoft.com/office/drawing/2014/main" id="{9CC2242C-2EA7-48B9-87A5-4C48ABA5DF8D}"/>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F3AA9554-42DD-4021-9A1E-C1E456D25E6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52E45AF6-E99F-457A-8929-B6C69F51B6A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pic>
        <p:nvPicPr>
          <p:cNvPr id="12" name="Content Placeholder 7" descr="A picture containing graphical user interface&#10;&#10;Description automatically generated">
            <a:extLst>
              <a:ext uri="{FF2B5EF4-FFF2-40B4-BE49-F238E27FC236}">
                <a16:creationId xmlns:a16="http://schemas.microsoft.com/office/drawing/2014/main" id="{A5C605B8-BE1F-40BD-A022-A4971C1749C6}"/>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bwMode="auto">
          <a:xfrm>
            <a:off x="914399" y="1600576"/>
            <a:ext cx="1806499" cy="158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7CEF7AC-C71B-44E0-9E52-860D95785EB9}"/>
              </a:ext>
            </a:extLst>
          </p:cNvPr>
          <p:cNvSpPr txBox="1"/>
          <p:nvPr/>
        </p:nvSpPr>
        <p:spPr bwMode="auto">
          <a:xfrm>
            <a:off x="805928" y="3114264"/>
            <a:ext cx="22341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Congo red staining</a:t>
            </a:r>
          </a:p>
        </p:txBody>
      </p:sp>
      <p:sp>
        <p:nvSpPr>
          <p:cNvPr id="4" name="Arrow: Right 3">
            <a:extLst>
              <a:ext uri="{FF2B5EF4-FFF2-40B4-BE49-F238E27FC236}">
                <a16:creationId xmlns:a16="http://schemas.microsoft.com/office/drawing/2014/main" id="{A70A47F2-0C5A-4D90-BA3F-56EC969C18E4}"/>
              </a:ext>
            </a:extLst>
          </p:cNvPr>
          <p:cNvSpPr/>
          <p:nvPr/>
        </p:nvSpPr>
        <p:spPr bwMode="auto">
          <a:xfrm>
            <a:off x="2955837" y="2097986"/>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02AAD8B1-E1CA-4959-B4A4-ACF18A6DDF6C}"/>
              </a:ext>
            </a:extLst>
          </p:cNvPr>
          <p:cNvSpPr txBox="1"/>
          <p:nvPr/>
        </p:nvSpPr>
        <p:spPr bwMode="auto">
          <a:xfrm>
            <a:off x="3525311" y="1876383"/>
            <a:ext cx="20414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Laser microdissection</a:t>
            </a:r>
          </a:p>
        </p:txBody>
      </p:sp>
      <p:sp>
        <p:nvSpPr>
          <p:cNvPr id="13" name="Arrow: Right 12">
            <a:extLst>
              <a:ext uri="{FF2B5EF4-FFF2-40B4-BE49-F238E27FC236}">
                <a16:creationId xmlns:a16="http://schemas.microsoft.com/office/drawing/2014/main" id="{87A39A1D-6CE0-4536-A671-5106A388808B}"/>
              </a:ext>
            </a:extLst>
          </p:cNvPr>
          <p:cNvSpPr/>
          <p:nvPr/>
        </p:nvSpPr>
        <p:spPr bwMode="auto">
          <a:xfrm>
            <a:off x="5566749" y="2097986"/>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ED67387C-39E5-4A25-AC1C-189F12288324}"/>
              </a:ext>
            </a:extLst>
          </p:cNvPr>
          <p:cNvSpPr txBox="1"/>
          <p:nvPr/>
        </p:nvSpPr>
        <p:spPr bwMode="auto">
          <a:xfrm>
            <a:off x="6247736" y="1876383"/>
            <a:ext cx="169498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Heat-mediated antigen retrieval</a:t>
            </a:r>
          </a:p>
        </p:txBody>
      </p:sp>
      <p:sp>
        <p:nvSpPr>
          <p:cNvPr id="15" name="Arrow: Right 14">
            <a:extLst>
              <a:ext uri="{FF2B5EF4-FFF2-40B4-BE49-F238E27FC236}">
                <a16:creationId xmlns:a16="http://schemas.microsoft.com/office/drawing/2014/main" id="{6429DEC7-A868-4058-9B58-77D8C06BFD20}"/>
              </a:ext>
            </a:extLst>
          </p:cNvPr>
          <p:cNvSpPr/>
          <p:nvPr/>
        </p:nvSpPr>
        <p:spPr bwMode="auto">
          <a:xfrm>
            <a:off x="7828297" y="2088647"/>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DC6623DC-9D2E-4922-BAF7-D11AAC500887}"/>
              </a:ext>
            </a:extLst>
          </p:cNvPr>
          <p:cNvSpPr txBox="1"/>
          <p:nvPr/>
        </p:nvSpPr>
        <p:spPr bwMode="auto">
          <a:xfrm>
            <a:off x="8424863" y="4285510"/>
            <a:ext cx="169498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Tandem mass spectrometry</a:t>
            </a:r>
          </a:p>
        </p:txBody>
      </p:sp>
      <p:sp>
        <p:nvSpPr>
          <p:cNvPr id="17" name="Arrow: Right 16">
            <a:extLst>
              <a:ext uri="{FF2B5EF4-FFF2-40B4-BE49-F238E27FC236}">
                <a16:creationId xmlns:a16="http://schemas.microsoft.com/office/drawing/2014/main" id="{475D0057-7111-4037-8327-89886C68F8A6}"/>
              </a:ext>
            </a:extLst>
          </p:cNvPr>
          <p:cNvSpPr/>
          <p:nvPr/>
        </p:nvSpPr>
        <p:spPr bwMode="auto">
          <a:xfrm rot="5400000">
            <a:off x="9344618" y="3242337"/>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54A83765-86F8-4DE0-A2EE-C87F69D908E2}"/>
              </a:ext>
            </a:extLst>
          </p:cNvPr>
          <p:cNvSpPr txBox="1"/>
          <p:nvPr/>
        </p:nvSpPr>
        <p:spPr bwMode="auto">
          <a:xfrm>
            <a:off x="8858649" y="1876383"/>
            <a:ext cx="169498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Trypsin digestion</a:t>
            </a:r>
          </a:p>
        </p:txBody>
      </p:sp>
      <p:sp>
        <p:nvSpPr>
          <p:cNvPr id="19" name="Arrow: Right 18">
            <a:extLst>
              <a:ext uri="{FF2B5EF4-FFF2-40B4-BE49-F238E27FC236}">
                <a16:creationId xmlns:a16="http://schemas.microsoft.com/office/drawing/2014/main" id="{9C6E1624-C602-4983-9A4F-2766B5B034A7}"/>
              </a:ext>
            </a:extLst>
          </p:cNvPr>
          <p:cNvSpPr/>
          <p:nvPr/>
        </p:nvSpPr>
        <p:spPr bwMode="auto">
          <a:xfrm rot="10800000">
            <a:off x="7763662" y="4525294"/>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349F7440-E92E-432B-B371-E42A1AADA261}"/>
              </a:ext>
            </a:extLst>
          </p:cNvPr>
          <p:cNvSpPr txBox="1"/>
          <p:nvPr/>
        </p:nvSpPr>
        <p:spPr bwMode="auto">
          <a:xfrm>
            <a:off x="5638366" y="4439398"/>
            <a:ext cx="1910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Bioinformatics</a:t>
            </a:r>
          </a:p>
        </p:txBody>
      </p:sp>
      <p:sp>
        <p:nvSpPr>
          <p:cNvPr id="21" name="Arrow: Right 20">
            <a:extLst>
              <a:ext uri="{FF2B5EF4-FFF2-40B4-BE49-F238E27FC236}">
                <a16:creationId xmlns:a16="http://schemas.microsoft.com/office/drawing/2014/main" id="{25DAEE0A-5F40-47BE-91F5-A495B05B23C3}"/>
              </a:ext>
            </a:extLst>
          </p:cNvPr>
          <p:cNvSpPr/>
          <p:nvPr/>
        </p:nvSpPr>
        <p:spPr bwMode="auto">
          <a:xfrm rot="10800000">
            <a:off x="5080352" y="4525294"/>
            <a:ext cx="446048" cy="276999"/>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2" name="TextBox 21">
            <a:extLst>
              <a:ext uri="{FF2B5EF4-FFF2-40B4-BE49-F238E27FC236}">
                <a16:creationId xmlns:a16="http://schemas.microsoft.com/office/drawing/2014/main" id="{DC3ECCC6-6E52-4294-AD85-F38297EDA276}"/>
              </a:ext>
            </a:extLst>
          </p:cNvPr>
          <p:cNvSpPr txBox="1"/>
          <p:nvPr/>
        </p:nvSpPr>
        <p:spPr bwMode="auto">
          <a:xfrm>
            <a:off x="3203514" y="4197048"/>
            <a:ext cx="16949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Protein identification report </a:t>
            </a:r>
          </a:p>
        </p:txBody>
      </p:sp>
    </p:spTree>
    <p:extLst>
      <p:ext uri="{BB962C8B-B14F-4D97-AF65-F5344CB8AC3E}">
        <p14:creationId xmlns:p14="http://schemas.microsoft.com/office/powerpoint/2010/main" val="1083430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0893-1A68-AD49-87EB-4F0A7FBC6D66}"/>
              </a:ext>
            </a:extLst>
          </p:cNvPr>
          <p:cNvSpPr>
            <a:spLocks noGrp="1"/>
          </p:cNvSpPr>
          <p:nvPr>
            <p:ph type="title"/>
          </p:nvPr>
        </p:nvSpPr>
        <p:spPr/>
        <p:txBody>
          <a:bodyPr/>
          <a:lstStyle/>
          <a:p>
            <a:r>
              <a:rPr lang="en-US" dirty="0"/>
              <a:t>Amyloidosis: Mass Spectrometry</a:t>
            </a:r>
          </a:p>
        </p:txBody>
      </p:sp>
      <p:pic>
        <p:nvPicPr>
          <p:cNvPr id="4" name="Picture 3">
            <a:extLst>
              <a:ext uri="{FF2B5EF4-FFF2-40B4-BE49-F238E27FC236}">
                <a16:creationId xmlns:a16="http://schemas.microsoft.com/office/drawing/2014/main" id="{60123029-102E-DB4A-A5EA-A2961B9A34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8014" y="1545495"/>
            <a:ext cx="10049894" cy="4735325"/>
          </a:xfrm>
          <a:prstGeom prst="rect">
            <a:avLst/>
          </a:prstGeom>
        </p:spPr>
      </p:pic>
      <p:sp>
        <p:nvSpPr>
          <p:cNvPr id="7" name="Text Box 11">
            <a:extLst>
              <a:ext uri="{FF2B5EF4-FFF2-40B4-BE49-F238E27FC236}">
                <a16:creationId xmlns:a16="http://schemas.microsoft.com/office/drawing/2014/main" id="{1E085696-66BC-4099-A790-7E27BA8FE9ED}"/>
              </a:ext>
            </a:extLst>
          </p:cNvPr>
          <p:cNvSpPr txBox="1">
            <a:spLocks noChangeArrowheads="1"/>
          </p:cNvSpPr>
          <p:nvPr/>
        </p:nvSpPr>
        <p:spPr bwMode="auto">
          <a:xfrm>
            <a:off x="414339" y="63959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Dasari. Mayo Clin Proc. 2020;95:1852.</a:t>
            </a:r>
          </a:p>
        </p:txBody>
      </p:sp>
      <p:grpSp>
        <p:nvGrpSpPr>
          <p:cNvPr id="8" name="Group 7">
            <a:extLst>
              <a:ext uri="{FF2B5EF4-FFF2-40B4-BE49-F238E27FC236}">
                <a16:creationId xmlns:a16="http://schemas.microsoft.com/office/drawing/2014/main" id="{B747895B-4550-4CC7-AF83-AE28706FB672}"/>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4A0F2250-1D3D-4595-8EB0-8FF3E046BA0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5C7BCDFE-0684-4267-AD78-B18BF0D702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9492BA94-6C6A-4B61-8DBA-D72CC233B66A}"/>
              </a:ext>
            </a:extLst>
          </p:cNvPr>
          <p:cNvSpPr txBox="1"/>
          <p:nvPr/>
        </p:nvSpPr>
        <p:spPr bwMode="auto">
          <a:xfrm>
            <a:off x="1307306" y="1285875"/>
            <a:ext cx="10315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Proteomic Diagnostic Signature for 21 Amyloid Types</a:t>
            </a:r>
          </a:p>
        </p:txBody>
      </p:sp>
    </p:spTree>
    <p:extLst>
      <p:ext uri="{BB962C8B-B14F-4D97-AF65-F5344CB8AC3E}">
        <p14:creationId xmlns:p14="http://schemas.microsoft.com/office/powerpoint/2010/main" val="218417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Distribution of New Cases of Amyloidosis at Mayo Clinic Rochester (2012-2017)</a:t>
            </a:r>
          </a:p>
        </p:txBody>
      </p:sp>
      <p:sp>
        <p:nvSpPr>
          <p:cNvPr id="6" name="TextBox 5"/>
          <p:cNvSpPr txBox="1"/>
          <p:nvPr/>
        </p:nvSpPr>
        <p:spPr>
          <a:xfrm>
            <a:off x="2320556" y="5524584"/>
            <a:ext cx="60198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As of December 2017, </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7676 </a:t>
            </a: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cases of amyloidosis were </a:t>
            </a:r>
            <a:br>
              <a:rPr kumimoji="0" 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seen at the Mayo Clinic Rochester</a:t>
            </a:r>
          </a:p>
        </p:txBody>
      </p:sp>
      <p:grpSp>
        <p:nvGrpSpPr>
          <p:cNvPr id="3" name="Group 2"/>
          <p:cNvGrpSpPr/>
          <p:nvPr/>
        </p:nvGrpSpPr>
        <p:grpSpPr>
          <a:xfrm>
            <a:off x="2514600" y="1529794"/>
            <a:ext cx="6477000" cy="3962400"/>
            <a:chOff x="995934" y="1371600"/>
            <a:chExt cx="6477000" cy="3962400"/>
          </a:xfrm>
        </p:grpSpPr>
        <p:graphicFrame>
          <p:nvGraphicFramePr>
            <p:cNvPr id="5" name="Chart 4"/>
            <p:cNvGraphicFramePr>
              <a:graphicFrameLocks/>
            </p:cNvGraphicFramePr>
            <p:nvPr>
              <p:extLst>
                <p:ext uri="{D42A27DB-BD31-4B8C-83A1-F6EECF244321}">
                  <p14:modId xmlns:p14="http://schemas.microsoft.com/office/powerpoint/2010/main" val="2054772051"/>
                </p:ext>
              </p:extLst>
            </p:nvPr>
          </p:nvGraphicFramePr>
          <p:xfrm>
            <a:off x="1453134" y="1371600"/>
            <a:ext cx="6019800" cy="3962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37600" y="3091934"/>
              <a:ext cx="2286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No. of Cases</a:t>
              </a:r>
            </a:p>
          </p:txBody>
        </p:sp>
      </p:grpSp>
      <p:sp>
        <p:nvSpPr>
          <p:cNvPr id="9" name="Text Box 11">
            <a:extLst>
              <a:ext uri="{FF2B5EF4-FFF2-40B4-BE49-F238E27FC236}">
                <a16:creationId xmlns:a16="http://schemas.microsoft.com/office/drawing/2014/main" id="{6990320A-C991-404E-A23F-A703EBF73F6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Courtesy of Shaji Kumar, MD.</a:t>
            </a:r>
          </a:p>
        </p:txBody>
      </p:sp>
      <p:grpSp>
        <p:nvGrpSpPr>
          <p:cNvPr id="10" name="Group 7">
            <a:extLst>
              <a:ext uri="{FF2B5EF4-FFF2-40B4-BE49-F238E27FC236}">
                <a16:creationId xmlns:a16="http://schemas.microsoft.com/office/drawing/2014/main" id="{751A454C-8F74-4CF7-A795-11846195C7A3}"/>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7ECC1E58-42D2-4869-85F8-AB35A94CC80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343B52A1-C257-4415-A62D-3B08510851B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57923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80E1AD8-3B38-4E72-B752-EE78B6B0CAB2}"/>
              </a:ext>
            </a:extLst>
          </p:cNvPr>
          <p:cNvSpPr/>
          <p:nvPr/>
        </p:nvSpPr>
        <p:spPr bwMode="auto">
          <a:xfrm>
            <a:off x="619919" y="2775586"/>
            <a:ext cx="10851355" cy="1118255"/>
          </a:xfrm>
          <a:prstGeom prst="rect">
            <a:avLst/>
          </a:prstGeom>
          <a:solidFill>
            <a:schemeClr val="accent3">
              <a:alpha val="24000"/>
            </a:schemeClr>
          </a:solidFill>
          <a:ln w="0">
            <a:noFill/>
            <a:miter lim="800000"/>
            <a:headEnd/>
            <a:tailEnd/>
          </a:ln>
        </p:spPr>
        <p:txBody>
          <a:bodyPr rtlCol="0" anchor="b"/>
          <a:lstStyle/>
          <a:p>
            <a:pPr algn="ctr" eaLnBrk="1" hangingPunct="1">
              <a:lnSpc>
                <a:spcPct val="90000"/>
              </a:lnSpc>
              <a:spcBef>
                <a:spcPct val="35000"/>
              </a:spcBef>
              <a:spcAft>
                <a:spcPts val="7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B632BAD6-04C4-4CFC-986B-461114122E7D}"/>
              </a:ext>
            </a:extLst>
          </p:cNvPr>
          <p:cNvSpPr/>
          <p:nvPr/>
        </p:nvSpPr>
        <p:spPr bwMode="auto">
          <a:xfrm>
            <a:off x="619919" y="3889843"/>
            <a:ext cx="10862283" cy="2287120"/>
          </a:xfrm>
          <a:prstGeom prst="rect">
            <a:avLst/>
          </a:prstGeom>
          <a:solidFill>
            <a:schemeClr val="accent4">
              <a:alpha val="15000"/>
            </a:schemeClr>
          </a:solidFill>
          <a:ln w="0">
            <a:noFill/>
            <a:miter lim="800000"/>
            <a:headEnd/>
            <a:tailEnd/>
          </a:ln>
        </p:spPr>
        <p:txBody>
          <a:bodyPr rtlCol="0" anchor="b"/>
          <a:lstStyle/>
          <a:p>
            <a:pPr algn="ctr" eaLnBrk="1" hangingPunct="1">
              <a:lnSpc>
                <a:spcPct val="90000"/>
              </a:lnSpc>
              <a:spcBef>
                <a:spcPct val="35000"/>
              </a:spcBef>
              <a:spcAft>
                <a:spcPts val="7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5F141F33-4448-0647-9B67-D83875C1DB2D}"/>
              </a:ext>
            </a:extLst>
          </p:cNvPr>
          <p:cNvSpPr>
            <a:spLocks noGrp="1"/>
          </p:cNvSpPr>
          <p:nvPr>
            <p:ph type="title"/>
          </p:nvPr>
        </p:nvSpPr>
        <p:spPr/>
        <p:txBody>
          <a:bodyPr/>
          <a:lstStyle/>
          <a:p>
            <a:r>
              <a:rPr lang="en-US" dirty="0"/>
              <a:t>Systemic Amyloidosis: Diagnostic Approach</a:t>
            </a:r>
          </a:p>
        </p:txBody>
      </p:sp>
      <p:sp>
        <p:nvSpPr>
          <p:cNvPr id="10" name="Text Box 11">
            <a:extLst>
              <a:ext uri="{FF2B5EF4-FFF2-40B4-BE49-F238E27FC236}">
                <a16:creationId xmlns:a16="http://schemas.microsoft.com/office/drawing/2014/main" id="{E68FCB33-3055-4241-9A46-5E15F3CF047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Gertz. JAMA. 2020;324:79. </a:t>
            </a:r>
          </a:p>
        </p:txBody>
      </p:sp>
      <p:sp>
        <p:nvSpPr>
          <p:cNvPr id="18" name="Rectangle 17">
            <a:extLst>
              <a:ext uri="{FF2B5EF4-FFF2-40B4-BE49-F238E27FC236}">
                <a16:creationId xmlns:a16="http://schemas.microsoft.com/office/drawing/2014/main" id="{50469441-C9F3-4042-BD95-DAF9ED42DD38}"/>
              </a:ext>
            </a:extLst>
          </p:cNvPr>
          <p:cNvSpPr/>
          <p:nvPr/>
        </p:nvSpPr>
        <p:spPr bwMode="auto">
          <a:xfrm>
            <a:off x="619920" y="1395272"/>
            <a:ext cx="10851354" cy="1393150"/>
          </a:xfrm>
          <a:prstGeom prst="rect">
            <a:avLst/>
          </a:prstGeom>
          <a:solidFill>
            <a:schemeClr val="accent2">
              <a:alpha val="24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7FF2BC2A-01D2-4065-A527-7EBD484C73C4}"/>
              </a:ext>
            </a:extLst>
          </p:cNvPr>
          <p:cNvSpPr txBox="1"/>
          <p:nvPr/>
        </p:nvSpPr>
        <p:spPr bwMode="auto">
          <a:xfrm>
            <a:off x="619920" y="1472777"/>
            <a:ext cx="4925261" cy="1205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400"/>
              </a:spcBef>
              <a:spcAft>
                <a:spcPts val="700"/>
              </a:spcAft>
              <a:buClrTx/>
              <a:buFontTx/>
              <a:buNone/>
            </a:pPr>
            <a:r>
              <a:rPr lang="en-US" sz="1600" b="1" dirty="0">
                <a:solidFill>
                  <a:schemeClr val="bg1"/>
                </a:solidFill>
                <a:latin typeface="Calibri" panose="020F0502020204030204" pitchFamily="34" charset="0"/>
              </a:rPr>
              <a:t>Patient Presentation</a:t>
            </a:r>
          </a:p>
          <a:p>
            <a:pPr marL="285750" indent="-285750" algn="l">
              <a:lnSpc>
                <a:spcPct val="90000"/>
              </a:lnSpc>
              <a:spcBef>
                <a:spcPts val="400"/>
              </a:spcBef>
              <a:spcAft>
                <a:spcPts val="700"/>
              </a:spcAft>
              <a:buClrTx/>
              <a:buFont typeface="Wingdings" panose="05000000000000000000" pitchFamily="2" charset="2"/>
              <a:buChar char="§"/>
            </a:pPr>
            <a:r>
              <a:rPr lang="en-US" sz="1600" b="1" i="1" dirty="0">
                <a:solidFill>
                  <a:schemeClr val="bg1"/>
                </a:solidFill>
                <a:latin typeface="Calibri" panose="020F0502020204030204" pitchFamily="34" charset="0"/>
              </a:rPr>
              <a:t>Cardiac-specific signs of amyloidosis</a:t>
            </a:r>
          </a:p>
          <a:p>
            <a:pPr marL="742950" lvl="1" indent="-285750">
              <a:lnSpc>
                <a:spcPct val="90000"/>
              </a:lnSpc>
              <a:spcBef>
                <a:spcPts val="400"/>
              </a:spcBef>
              <a:spcAft>
                <a:spcPts val="700"/>
              </a:spcAft>
              <a:buFont typeface="Arial" panose="020B0604020202020204" pitchFamily="34" charset="0"/>
              <a:buChar char="‒"/>
            </a:pPr>
            <a:r>
              <a:rPr lang="en-US" sz="1400" dirty="0">
                <a:solidFill>
                  <a:schemeClr val="bg1"/>
                </a:solidFill>
                <a:latin typeface="Calibri" panose="020F0502020204030204" pitchFamily="34" charset="0"/>
              </a:rPr>
              <a:t>Diastolic heart failure/</a:t>
            </a:r>
            <a:r>
              <a:rPr lang="en-US" sz="1400" b="0" dirty="0">
                <a:solidFill>
                  <a:schemeClr val="bg1"/>
                </a:solidFill>
                <a:latin typeface="Calibri" panose="020F0502020204030204" pitchFamily="34" charset="0"/>
              </a:rPr>
              <a:t>heart failure with preserved ejection fraction/</a:t>
            </a:r>
            <a:r>
              <a:rPr lang="en-US" sz="1400" dirty="0">
                <a:solidFill>
                  <a:schemeClr val="bg1"/>
                </a:solidFill>
                <a:latin typeface="Calibri" panose="020F0502020204030204" pitchFamily="34" charset="0"/>
              </a:rPr>
              <a:t>infiltrative cardiomyopathy</a:t>
            </a:r>
          </a:p>
        </p:txBody>
      </p:sp>
      <p:sp>
        <p:nvSpPr>
          <p:cNvPr id="20" name="TextBox 19">
            <a:extLst>
              <a:ext uri="{FF2B5EF4-FFF2-40B4-BE49-F238E27FC236}">
                <a16:creationId xmlns:a16="http://schemas.microsoft.com/office/drawing/2014/main" id="{E99C5634-2BF6-4735-AB41-5CFC9D42EF77}"/>
              </a:ext>
            </a:extLst>
          </p:cNvPr>
          <p:cNvSpPr txBox="1"/>
          <p:nvPr/>
        </p:nvSpPr>
        <p:spPr bwMode="auto">
          <a:xfrm>
            <a:off x="619920" y="2767053"/>
            <a:ext cx="4925260"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400"/>
              </a:spcBef>
              <a:spcAft>
                <a:spcPct val="0"/>
              </a:spcAft>
              <a:buClrTx/>
              <a:buFontTx/>
              <a:buNone/>
            </a:pPr>
            <a:r>
              <a:rPr lang="en-US" sz="1600" b="1" dirty="0">
                <a:solidFill>
                  <a:schemeClr val="bg1"/>
                </a:solidFill>
                <a:latin typeface="Calibri" panose="020F0502020204030204" pitchFamily="34" charset="0"/>
              </a:rPr>
              <a:t>Amyloid Detection: Methods</a:t>
            </a:r>
          </a:p>
          <a:p>
            <a:pPr marL="285750" indent="-285750" algn="l">
              <a:lnSpc>
                <a:spcPct val="100000"/>
              </a:lnSpc>
              <a:spcBef>
                <a:spcPts val="400"/>
              </a:spcBef>
              <a:spcAft>
                <a:spcPct val="0"/>
              </a:spcAft>
              <a:buClrTx/>
              <a:buFont typeface="Wingdings" panose="05000000000000000000" pitchFamily="2" charset="2"/>
              <a:buChar char="§"/>
            </a:pPr>
            <a:r>
              <a:rPr lang="en-US" sz="1600" b="1" i="1" dirty="0">
                <a:solidFill>
                  <a:schemeClr val="bg1"/>
                </a:solidFill>
                <a:latin typeface="Calibri" panose="020F0502020204030204" pitchFamily="34" charset="0"/>
              </a:rPr>
              <a:t>For cardiac-specific signs: PYP or DPD scan</a:t>
            </a:r>
          </a:p>
          <a:p>
            <a:pPr marL="742950" lvl="1" indent="-285750">
              <a:spcBef>
                <a:spcPts val="400"/>
              </a:spcBef>
              <a:spcAft>
                <a:spcPct val="0"/>
              </a:spcAft>
              <a:buFont typeface="Arial" panose="020B0604020202020204" pitchFamily="34" charset="0"/>
              <a:buChar char="‒"/>
            </a:pPr>
            <a:r>
              <a:rPr lang="en-US" sz="1400" dirty="0">
                <a:solidFill>
                  <a:schemeClr val="bg1"/>
                </a:solidFill>
                <a:latin typeface="Calibri" panose="020F0502020204030204" pitchFamily="34" charset="0"/>
              </a:rPr>
              <a:t>Scan results graded 0-3 based on radionucleotide uptake between ribs/sternum and heart</a:t>
            </a:r>
          </a:p>
        </p:txBody>
      </p:sp>
      <p:sp>
        <p:nvSpPr>
          <p:cNvPr id="21" name="TextBox 20">
            <a:extLst>
              <a:ext uri="{FF2B5EF4-FFF2-40B4-BE49-F238E27FC236}">
                <a16:creationId xmlns:a16="http://schemas.microsoft.com/office/drawing/2014/main" id="{FD2C9DB8-A528-477F-B26D-39F80A9A9A84}"/>
              </a:ext>
            </a:extLst>
          </p:cNvPr>
          <p:cNvSpPr txBox="1"/>
          <p:nvPr/>
        </p:nvSpPr>
        <p:spPr bwMode="auto">
          <a:xfrm>
            <a:off x="5994399" y="1841496"/>
            <a:ext cx="5389831" cy="94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90000"/>
              </a:lnSpc>
              <a:spcBef>
                <a:spcPts val="400"/>
              </a:spcBef>
              <a:spcAft>
                <a:spcPct val="0"/>
              </a:spcAft>
              <a:buFont typeface="Wingdings" panose="05000000000000000000" pitchFamily="2" charset="2"/>
              <a:buChar char="§"/>
            </a:pPr>
            <a:r>
              <a:rPr lang="en-US" sz="1600" b="1" i="1" dirty="0">
                <a:solidFill>
                  <a:schemeClr val="bg1"/>
                </a:solidFill>
                <a:latin typeface="Calibri" panose="020F0502020204030204" pitchFamily="34" charset="0"/>
              </a:rPr>
              <a:t>Noncardiac signs of amyloidosis</a:t>
            </a:r>
          </a:p>
          <a:p>
            <a:pPr marL="742950" lvl="1" indent="-285750">
              <a:lnSpc>
                <a:spcPct val="90000"/>
              </a:lnSpc>
              <a:spcBef>
                <a:spcPts val="400"/>
              </a:spcBef>
              <a:spcAft>
                <a:spcPct val="0"/>
              </a:spcAft>
              <a:buFont typeface="Arial" panose="020B0604020202020204" pitchFamily="34" charset="0"/>
              <a:buChar char="‒"/>
            </a:pPr>
            <a:r>
              <a:rPr lang="en-US" sz="1400" dirty="0">
                <a:solidFill>
                  <a:schemeClr val="bg1"/>
                </a:solidFill>
                <a:latin typeface="Calibri" panose="020F0502020204030204" pitchFamily="34" charset="0"/>
              </a:rPr>
              <a:t>Nondiabetic proteinuria/nondiabetic neuropathy/</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a:t>
            </a:r>
            <a:r>
              <a:rPr lang="en-US" sz="1400" dirty="0">
                <a:solidFill>
                  <a:schemeClr val="bg1"/>
                </a:solidFill>
                <a:latin typeface="Calibri" panose="020F0502020204030204" pitchFamily="34" charset="0"/>
              </a:rPr>
              <a:t>patomegaly and diarrhea/</a:t>
            </a:r>
            <a:r>
              <a:rPr lang="en-US" sz="1400" b="0" dirty="0">
                <a:solidFill>
                  <a:schemeClr val="bg1"/>
                </a:solidFill>
                <a:latin typeface="Calibri" panose="020F0502020204030204" pitchFamily="34" charset="0"/>
              </a:rPr>
              <a:t>MGUS n</a:t>
            </a:r>
            <a:r>
              <a:rPr lang="en-US" sz="1400" dirty="0">
                <a:solidFill>
                  <a:schemeClr val="bg1"/>
                </a:solidFill>
                <a:latin typeface="Calibri" panose="020F0502020204030204" pitchFamily="34" charset="0"/>
              </a:rPr>
              <a:t>europathy,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atypical MGUS, or smoldering myeloma</a:t>
            </a:r>
          </a:p>
        </p:txBody>
      </p:sp>
      <p:sp>
        <p:nvSpPr>
          <p:cNvPr id="22" name="TextBox 21">
            <a:extLst>
              <a:ext uri="{FF2B5EF4-FFF2-40B4-BE49-F238E27FC236}">
                <a16:creationId xmlns:a16="http://schemas.microsoft.com/office/drawing/2014/main" id="{E21C1496-14EE-4920-971D-F190603F026B}"/>
              </a:ext>
            </a:extLst>
          </p:cNvPr>
          <p:cNvSpPr txBox="1"/>
          <p:nvPr/>
        </p:nvSpPr>
        <p:spPr bwMode="auto">
          <a:xfrm>
            <a:off x="5994401" y="3059082"/>
            <a:ext cx="5389830" cy="85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400"/>
              </a:spcBef>
              <a:spcAft>
                <a:spcPct val="0"/>
              </a:spcAft>
              <a:buFont typeface="Wingdings" panose="05000000000000000000" pitchFamily="2" charset="2"/>
              <a:buChar char="§"/>
            </a:pPr>
            <a:r>
              <a:rPr lang="en-US" sz="1600" b="1" i="1" dirty="0">
                <a:solidFill>
                  <a:schemeClr val="bg1"/>
                </a:solidFill>
                <a:latin typeface="Calibri" panose="020F0502020204030204" pitchFamily="34" charset="0"/>
              </a:rPr>
              <a:t>Noncardiac signs: Ig screen with serum and urine immunofixation</a:t>
            </a:r>
          </a:p>
          <a:p>
            <a:pPr marL="742950" lvl="1" indent="-285750">
              <a:spcBef>
                <a:spcPts val="400"/>
              </a:spcBef>
              <a:spcAft>
                <a:spcPct val="0"/>
              </a:spcAft>
              <a:buFont typeface="Arial" panose="020B0604020202020204" pitchFamily="34" charset="0"/>
              <a:buChar char="‒"/>
            </a:pPr>
            <a:r>
              <a:rPr lang="en-US" sz="1400" dirty="0">
                <a:solidFill>
                  <a:schemeClr val="bg1"/>
                </a:solidFill>
                <a:latin typeface="Calibri" panose="020F0502020204030204" pitchFamily="34" charset="0"/>
              </a:rPr>
              <a:t>Presence of M-protein/a</a:t>
            </a:r>
            <a:r>
              <a:rPr lang="en-US" sz="1400" b="0" dirty="0">
                <a:solidFill>
                  <a:schemeClr val="bg1"/>
                </a:solidFill>
                <a:latin typeface="Calibri" panose="020F0502020204030204" pitchFamily="34" charset="0"/>
              </a:rPr>
              <a:t>bnormal Ig free light-chain lev</a:t>
            </a:r>
            <a:r>
              <a:rPr lang="en-US" sz="1400" dirty="0">
                <a:solidFill>
                  <a:schemeClr val="bg1"/>
                </a:solidFill>
                <a:latin typeface="Calibri" panose="020F0502020204030204" pitchFamily="34" charset="0"/>
              </a:rPr>
              <a:t>els</a:t>
            </a:r>
            <a:endParaRPr lang="en-US" sz="1400" b="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186F559F-58FF-4238-9688-245B56AB72E2}"/>
              </a:ext>
            </a:extLst>
          </p:cNvPr>
          <p:cNvSpPr txBox="1"/>
          <p:nvPr/>
        </p:nvSpPr>
        <p:spPr bwMode="auto">
          <a:xfrm>
            <a:off x="619920" y="3947673"/>
            <a:ext cx="5017326" cy="225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Aft>
                <a:spcPct val="0"/>
              </a:spcAft>
              <a:buClrTx/>
              <a:buFont typeface="Wingdings" panose="05000000000000000000" pitchFamily="2" charset="2"/>
              <a:buChar char="§"/>
            </a:pPr>
            <a:r>
              <a:rPr lang="en-US" sz="1600" b="1" dirty="0">
                <a:solidFill>
                  <a:schemeClr val="bg1"/>
                </a:solidFill>
                <a:latin typeface="Calibri" panose="020F0502020204030204" pitchFamily="34" charset="0"/>
              </a:rPr>
              <a:t>Abnormal Ig Detected: AL Amyloidosis Likely</a:t>
            </a:r>
          </a:p>
          <a:p>
            <a:pPr marL="742950" lvl="1" indent="-285750">
              <a:lnSpc>
                <a:spcPct val="90000"/>
              </a:lnSpc>
              <a:spcAft>
                <a:spcPct val="0"/>
              </a:spcAft>
              <a:buFont typeface="Arial" panose="020B0604020202020204" pitchFamily="34" charset="0"/>
              <a:buChar char="‒"/>
            </a:pPr>
            <a:r>
              <a:rPr lang="en-US" sz="1400" dirty="0">
                <a:solidFill>
                  <a:schemeClr val="bg1"/>
                </a:solidFill>
                <a:latin typeface="Calibri" panose="020F0502020204030204" pitchFamily="34" charset="0"/>
              </a:rPr>
              <a:t>Confirm with SC fat aspiration or lip or bone marrow biopsy; stain with Congo red</a:t>
            </a:r>
          </a:p>
          <a:p>
            <a:pPr marL="742950" lvl="1" indent="-285750">
              <a:lnSpc>
                <a:spcPct val="90000"/>
              </a:lnSpc>
              <a:spcAft>
                <a:spcPct val="0"/>
              </a:spcAft>
              <a:buFont typeface="Arial" panose="020B0604020202020204" pitchFamily="34" charset="0"/>
              <a:buChar char="‒"/>
            </a:pPr>
            <a:r>
              <a:rPr lang="en-US" sz="1400" b="0" dirty="0">
                <a:solidFill>
                  <a:schemeClr val="bg1"/>
                </a:solidFill>
                <a:latin typeface="Calibri" panose="020F0502020204030204" pitchFamily="34" charset="0"/>
              </a:rPr>
              <a:t>Congo red positive</a:t>
            </a:r>
          </a:p>
          <a:p>
            <a:pPr marL="1200150" lvl="2" indent="-285750">
              <a:lnSpc>
                <a:spcPct val="90000"/>
              </a:lnSpc>
              <a:spcAft>
                <a:spcPct val="0"/>
              </a:spcAft>
              <a:buFont typeface="Arial" panose="020B0604020202020204" pitchFamily="34" charset="0"/>
              <a:buChar char="‒"/>
            </a:pPr>
            <a:r>
              <a:rPr lang="en-US" sz="1200" dirty="0">
                <a:solidFill>
                  <a:schemeClr val="bg1"/>
                </a:solidFill>
                <a:latin typeface="Calibri" panose="020F0502020204030204" pitchFamily="34" charset="0"/>
              </a:rPr>
              <a:t>Proceed with typing of deposits (IHC or proteomics)</a:t>
            </a:r>
          </a:p>
          <a:p>
            <a:pPr marL="1200150" lvl="2" indent="-285750">
              <a:lnSpc>
                <a:spcPct val="90000"/>
              </a:lnSpc>
              <a:spcAft>
                <a:spcPct val="0"/>
              </a:spcAft>
              <a:buFont typeface="Arial" panose="020B0604020202020204" pitchFamily="34" charset="0"/>
              <a:buChar char="‒"/>
            </a:pPr>
            <a:r>
              <a:rPr lang="en-US" sz="1200" b="0" dirty="0">
                <a:solidFill>
                  <a:schemeClr val="bg1"/>
                </a:solidFill>
                <a:latin typeface="Calibri" panose="020F0502020204030204" pitchFamily="34" charset="0"/>
              </a:rPr>
              <a:t>Stage with troponin, NT-proBNP, or free light chain</a:t>
            </a:r>
          </a:p>
          <a:p>
            <a:pPr marL="742950" lvl="1" indent="-285750">
              <a:lnSpc>
                <a:spcPct val="90000"/>
              </a:lnSpc>
              <a:spcAft>
                <a:spcPct val="0"/>
              </a:spcAft>
              <a:buFont typeface="Arial" panose="020B0604020202020204" pitchFamily="34" charset="0"/>
              <a:buChar char="‒"/>
            </a:pPr>
            <a:r>
              <a:rPr lang="en-US" sz="1400" dirty="0">
                <a:solidFill>
                  <a:schemeClr val="bg1"/>
                </a:solidFill>
                <a:latin typeface="Calibri" panose="020F0502020204030204" pitchFamily="34" charset="0"/>
              </a:rPr>
              <a:t>Congo red negative</a:t>
            </a:r>
          </a:p>
          <a:p>
            <a:pPr marL="1200150" lvl="2" indent="-285750">
              <a:lnSpc>
                <a:spcPct val="90000"/>
              </a:lnSpc>
              <a:spcAft>
                <a:spcPct val="0"/>
              </a:spcAft>
              <a:buFont typeface="Arial" panose="020B0604020202020204" pitchFamily="34" charset="0"/>
              <a:buChar char="‒"/>
            </a:pPr>
            <a:r>
              <a:rPr lang="en-US" sz="1200" b="0" dirty="0">
                <a:solidFill>
                  <a:schemeClr val="bg1"/>
                </a:solidFill>
                <a:latin typeface="Calibri" panose="020F0502020204030204" pitchFamily="34" charset="0"/>
              </a:rPr>
              <a:t>Consider cardiac MRI</a:t>
            </a:r>
          </a:p>
          <a:p>
            <a:pPr marL="1200150" lvl="2" indent="-285750">
              <a:lnSpc>
                <a:spcPct val="90000"/>
              </a:lnSpc>
              <a:spcAft>
                <a:spcPct val="0"/>
              </a:spcAft>
              <a:buFont typeface="Arial" panose="020B0604020202020204" pitchFamily="34" charset="0"/>
              <a:buChar char="‒"/>
            </a:pPr>
            <a:r>
              <a:rPr lang="en-US" sz="1200" dirty="0">
                <a:solidFill>
                  <a:schemeClr val="bg1"/>
                </a:solidFill>
                <a:latin typeface="Calibri" panose="020F0502020204030204" pitchFamily="34" charset="0"/>
              </a:rPr>
              <a:t>Organ-specific biopsy if high index of suspicion</a:t>
            </a:r>
          </a:p>
          <a:p>
            <a:pPr marL="1657350" lvl="3" indent="-285750">
              <a:lnSpc>
                <a:spcPct val="90000"/>
              </a:lnSpc>
              <a:spcAft>
                <a:spcPct val="0"/>
              </a:spcAft>
              <a:buFont typeface="Arial" panose="020B0604020202020204" pitchFamily="34" charset="0"/>
              <a:buChar char="‒"/>
            </a:pPr>
            <a:r>
              <a:rPr lang="en-US" sz="1200" b="0" dirty="0">
                <a:solidFill>
                  <a:schemeClr val="bg1"/>
                </a:solidFill>
                <a:latin typeface="Calibri" panose="020F0502020204030204" pitchFamily="34" charset="0"/>
              </a:rPr>
              <a:t>Positive biopsy: </a:t>
            </a:r>
            <a:r>
              <a:rPr lang="en-US" sz="1200" dirty="0">
                <a:solidFill>
                  <a:schemeClr val="bg1"/>
                </a:solidFill>
                <a:latin typeface="Calibri" panose="020F0502020204030204" pitchFamily="34" charset="0"/>
              </a:rPr>
              <a:t>Proceed with typing of deposits (IHC or proteomics)</a:t>
            </a:r>
          </a:p>
          <a:p>
            <a:pPr marL="1657350" lvl="3" indent="-285750">
              <a:lnSpc>
                <a:spcPct val="90000"/>
              </a:lnSpc>
              <a:spcAft>
                <a:spcPct val="0"/>
              </a:spcAft>
              <a:buFont typeface="Arial" panose="020B0604020202020204" pitchFamily="34" charset="0"/>
              <a:buChar char="‒"/>
            </a:pPr>
            <a:r>
              <a:rPr lang="en-US" sz="1200" b="0" dirty="0">
                <a:solidFill>
                  <a:schemeClr val="bg1"/>
                </a:solidFill>
                <a:latin typeface="Calibri" panose="020F0502020204030204" pitchFamily="34" charset="0"/>
              </a:rPr>
              <a:t>Negative biopsy: Amyloidosis excluded</a:t>
            </a:r>
            <a:endParaRPr lang="en-US" sz="14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5538BC91-2AC3-444E-A218-74C5C5C700EB}"/>
              </a:ext>
            </a:extLst>
          </p:cNvPr>
          <p:cNvSpPr txBox="1"/>
          <p:nvPr/>
        </p:nvSpPr>
        <p:spPr bwMode="auto">
          <a:xfrm>
            <a:off x="5994400" y="3947673"/>
            <a:ext cx="5206075" cy="178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90000"/>
              </a:lnSpc>
              <a:spcAft>
                <a:spcPct val="0"/>
              </a:spcAft>
              <a:buFont typeface="Wingdings" panose="05000000000000000000" pitchFamily="2" charset="2"/>
              <a:buChar char="§"/>
            </a:pPr>
            <a:r>
              <a:rPr lang="en-US" sz="1600" b="1" dirty="0">
                <a:solidFill>
                  <a:schemeClr val="bg1"/>
                </a:solidFill>
                <a:latin typeface="Calibri" panose="020F0502020204030204" pitchFamily="34" charset="0"/>
              </a:rPr>
              <a:t>Normal Ig With PYP or DPD Scan Grade ≥2: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ATTR Amyloidosis Likely</a:t>
            </a:r>
          </a:p>
          <a:p>
            <a:pPr marL="742950" lvl="1" indent="-285750">
              <a:lnSpc>
                <a:spcPct val="90000"/>
              </a:lnSpc>
              <a:spcAft>
                <a:spcPct val="0"/>
              </a:spcAft>
              <a:buFont typeface="Arial" panose="020B0604020202020204" pitchFamily="34" charset="0"/>
              <a:buChar char="‒"/>
            </a:pPr>
            <a:r>
              <a:rPr lang="en-US" sz="1400" dirty="0">
                <a:solidFill>
                  <a:schemeClr val="bg1"/>
                </a:solidFill>
                <a:latin typeface="Calibri" panose="020F0502020204030204" pitchFamily="34" charset="0"/>
              </a:rPr>
              <a:t>Confirm with ECG; eGFR, troponin, and NT-proBNP levels; and germline DNA sequencing</a:t>
            </a:r>
          </a:p>
          <a:p>
            <a:pPr marL="1200150" lvl="2" indent="-285750">
              <a:lnSpc>
                <a:spcPct val="90000"/>
              </a:lnSpc>
              <a:spcAft>
                <a:spcPct val="0"/>
              </a:spcAft>
              <a:buFont typeface="Arial" panose="020B0604020202020204" pitchFamily="34" charset="0"/>
              <a:buChar char="‒"/>
            </a:pPr>
            <a:r>
              <a:rPr lang="en-US" sz="1200" dirty="0">
                <a:solidFill>
                  <a:schemeClr val="bg1"/>
                </a:solidFill>
                <a:latin typeface="Calibri" panose="020F0502020204030204" pitchFamily="34" charset="0"/>
              </a:rPr>
              <a:t>Normal sequence: ATTRwt amyloidosis confirmed; begin therapy</a:t>
            </a:r>
          </a:p>
          <a:p>
            <a:pPr marL="1200150" lvl="2" indent="-285750">
              <a:lnSpc>
                <a:spcPct val="90000"/>
              </a:lnSpc>
              <a:spcAft>
                <a:spcPct val="0"/>
              </a:spcAft>
              <a:buFont typeface="Arial" panose="020B0604020202020204" pitchFamily="34" charset="0"/>
              <a:buChar char="‒"/>
            </a:pPr>
            <a:r>
              <a:rPr lang="en-US" sz="1200" dirty="0">
                <a:solidFill>
                  <a:schemeClr val="bg1"/>
                </a:solidFill>
                <a:latin typeface="Calibri" panose="020F0502020204030204" pitchFamily="34" charset="0"/>
              </a:rPr>
              <a:t>Abnormal sequence: ATTRv confirmed; begin therapy and genetic counseling</a:t>
            </a:r>
          </a:p>
          <a:p>
            <a:pPr marL="1200150" lvl="2" indent="-285750">
              <a:lnSpc>
                <a:spcPct val="90000"/>
              </a:lnSpc>
              <a:spcAft>
                <a:spcPct val="0"/>
              </a:spcAft>
              <a:buFont typeface="Arial" panose="020B0604020202020204" pitchFamily="34" charset="0"/>
              <a:buChar char="•"/>
            </a:pPr>
            <a:endParaRPr lang="en-US" sz="1400" b="0" dirty="0">
              <a:solidFill>
                <a:schemeClr val="bg1"/>
              </a:solidFill>
              <a:latin typeface="Calibri" panose="020F0502020204030204" pitchFamily="34" charset="0"/>
            </a:endParaRPr>
          </a:p>
        </p:txBody>
      </p:sp>
      <p:grpSp>
        <p:nvGrpSpPr>
          <p:cNvPr id="11" name="Group 10">
            <a:extLst>
              <a:ext uri="{FF2B5EF4-FFF2-40B4-BE49-F238E27FC236}">
                <a16:creationId xmlns:a16="http://schemas.microsoft.com/office/drawing/2014/main" id="{9EFC76AB-973E-41E2-B9CE-CCB62EC18C8E}"/>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F041E0B7-AAEF-4ADC-87D9-E7A117D96B8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921F4EA3-A2B3-4163-B6A6-9078C3FDF41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5200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F410A-FD1B-42FB-8B9E-A879FEB680DA}"/>
              </a:ext>
            </a:extLst>
          </p:cNvPr>
          <p:cNvSpPr>
            <a:spLocks noGrp="1"/>
          </p:cNvSpPr>
          <p:nvPr>
            <p:ph type="title"/>
          </p:nvPr>
        </p:nvSpPr>
        <p:spPr/>
        <p:txBody>
          <a:bodyPr/>
          <a:lstStyle/>
          <a:p>
            <a:r>
              <a:rPr lang="en-US" dirty="0"/>
              <a:t>AL Amyloidosis</a:t>
            </a:r>
          </a:p>
        </p:txBody>
      </p:sp>
    </p:spTree>
    <p:extLst>
      <p:ext uri="{BB962C8B-B14F-4D97-AF65-F5344CB8AC3E}">
        <p14:creationId xmlns:p14="http://schemas.microsoft.com/office/powerpoint/2010/main" val="4061471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normAutofit/>
          </a:bodyPr>
          <a:lstStyle/>
          <a:p>
            <a:r>
              <a:rPr lang="en-US" dirty="0">
                <a:latin typeface="Calibri" charset="0"/>
                <a:ea typeface="ＭＳ Ｐゴシック" charset="0"/>
                <a:cs typeface="ＭＳ Ｐゴシック" charset="0"/>
              </a:rPr>
              <a:t>Monoclonal Gammopathies: A Spectrum</a:t>
            </a:r>
          </a:p>
        </p:txBody>
      </p:sp>
      <p:sp>
        <p:nvSpPr>
          <p:cNvPr id="18" name="Right Arrow 17"/>
          <p:cNvSpPr>
            <a:spLocks noChangeArrowheads="1"/>
          </p:cNvSpPr>
          <p:nvPr/>
        </p:nvSpPr>
        <p:spPr bwMode="auto">
          <a:xfrm>
            <a:off x="2078225" y="3040981"/>
            <a:ext cx="404455" cy="215757"/>
          </a:xfrm>
          <a:prstGeom prst="rightArrow">
            <a:avLst>
              <a:gd name="adj1" fmla="val 50000"/>
              <a:gd name="adj2" fmla="val 50000"/>
            </a:avLst>
          </a:prstGeom>
          <a:solidFill>
            <a:schemeClr val="accent6"/>
          </a:solidFill>
          <a:ln w="9525">
            <a:solidFill>
              <a:schemeClr val="accent6"/>
            </a:solidFill>
            <a:miter lim="800000"/>
            <a:headEnd/>
            <a:tailEnd/>
          </a:ln>
          <a:effectLst>
            <a:outerShdw blurRad="40000" dist="23000" dir="5400000" rotWithShape="0">
              <a:srgbClr val="808080">
                <a:alpha val="34999"/>
              </a:srgbClr>
            </a:outerShdw>
          </a:effectLst>
        </p:spPr>
        <p:txBody>
          <a:bodyPr anchor="ctr"/>
          <a:lstStyle/>
          <a:p>
            <a:pPr algn="ctr">
              <a:defRPr/>
            </a:pPr>
            <a:endParaRPr lang="en-US" dirty="0">
              <a:solidFill>
                <a:prstClr val="white"/>
              </a:solidFill>
              <a:latin typeface="Calibri"/>
            </a:endParaRPr>
          </a:p>
        </p:txBody>
      </p:sp>
      <p:pic>
        <p:nvPicPr>
          <p:cNvPr id="5" name="Picture 4">
            <a:extLst>
              <a:ext uri="{FF2B5EF4-FFF2-40B4-BE49-F238E27FC236}">
                <a16:creationId xmlns:a16="http://schemas.microsoft.com/office/drawing/2014/main" id="{0E1506E3-891F-AF46-B37A-C1CDC7908C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342" y="4564636"/>
            <a:ext cx="5926192" cy="1788440"/>
          </a:xfrm>
          <a:prstGeom prst="rect">
            <a:avLst/>
          </a:prstGeom>
        </p:spPr>
      </p:pic>
      <p:sp>
        <p:nvSpPr>
          <p:cNvPr id="15" name="Text Box 11">
            <a:extLst>
              <a:ext uri="{FF2B5EF4-FFF2-40B4-BE49-F238E27FC236}">
                <a16:creationId xmlns:a16="http://schemas.microsoft.com/office/drawing/2014/main" id="{84D795B5-4E60-4EAB-ADCE-4E58C86C39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Kyle. NEJM 2007;356:2582.</a:t>
            </a:r>
          </a:p>
        </p:txBody>
      </p:sp>
      <p:grpSp>
        <p:nvGrpSpPr>
          <p:cNvPr id="19" name="Group 18">
            <a:extLst>
              <a:ext uri="{FF2B5EF4-FFF2-40B4-BE49-F238E27FC236}">
                <a16:creationId xmlns:a16="http://schemas.microsoft.com/office/drawing/2014/main" id="{B1D3412B-9AFF-469B-8E48-26C5E31BD1DE}"/>
              </a:ext>
            </a:extLst>
          </p:cNvPr>
          <p:cNvGrpSpPr>
            <a:grpSpLocks/>
          </p:cNvGrpSpPr>
          <p:nvPr/>
        </p:nvGrpSpPr>
        <p:grpSpPr bwMode="auto">
          <a:xfrm>
            <a:off x="9389569" y="6216652"/>
            <a:ext cx="2488502" cy="447822"/>
            <a:chOff x="9527309" y="3551529"/>
            <a:chExt cx="2488502" cy="448324"/>
          </a:xfrm>
        </p:grpSpPr>
        <p:pic>
          <p:nvPicPr>
            <p:cNvPr id="20" name="Picture 19">
              <a:extLst>
                <a:ext uri="{FF2B5EF4-FFF2-40B4-BE49-F238E27FC236}">
                  <a16:creationId xmlns:a16="http://schemas.microsoft.com/office/drawing/2014/main" id="{1E4EC918-59B8-438E-8679-418C0CA231C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0092FD20-974E-47D2-BF98-DDC6BFCC853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grpSp>
        <p:nvGrpSpPr>
          <p:cNvPr id="2" name="Group 1">
            <a:extLst>
              <a:ext uri="{FF2B5EF4-FFF2-40B4-BE49-F238E27FC236}">
                <a16:creationId xmlns:a16="http://schemas.microsoft.com/office/drawing/2014/main" id="{C7183B9A-F406-41E9-BD9F-C3A3AA340643}"/>
              </a:ext>
            </a:extLst>
          </p:cNvPr>
          <p:cNvGrpSpPr/>
          <p:nvPr/>
        </p:nvGrpSpPr>
        <p:grpSpPr>
          <a:xfrm>
            <a:off x="7220416" y="1488631"/>
            <a:ext cx="4518876" cy="3032437"/>
            <a:chOff x="7218528" y="912146"/>
            <a:chExt cx="4518876" cy="3032437"/>
          </a:xfrm>
        </p:grpSpPr>
        <p:sp>
          <p:nvSpPr>
            <p:cNvPr id="56" name="TextBox 34">
              <a:extLst>
                <a:ext uri="{FF2B5EF4-FFF2-40B4-BE49-F238E27FC236}">
                  <a16:creationId xmlns:a16="http://schemas.microsoft.com/office/drawing/2014/main" id="{A3EA7F08-A9B4-487A-B771-4A81611DBBFD}"/>
                </a:ext>
              </a:extLst>
            </p:cNvPr>
            <p:cNvSpPr txBox="1">
              <a:spLocks noChangeArrowheads="1"/>
            </p:cNvSpPr>
            <p:nvPr/>
          </p:nvSpPr>
          <p:spPr bwMode="auto">
            <a:xfrm>
              <a:off x="9007050" y="3630651"/>
              <a:ext cx="170873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1" dirty="0">
                  <a:solidFill>
                    <a:schemeClr val="bg1"/>
                  </a:solidFill>
                  <a:latin typeface="Calibri" panose="020F0502020204030204" pitchFamily="34" charset="0"/>
                  <a:ea typeface="MS PGothic" panose="020B0600070205080204" pitchFamily="34" charset="-128"/>
                  <a:cs typeface="Calibri" panose="020F0502020204030204" pitchFamily="34" charset="0"/>
                </a:rPr>
                <a:t>Yr Since Diagnosis</a:t>
              </a:r>
            </a:p>
          </p:txBody>
        </p:sp>
        <p:grpSp>
          <p:nvGrpSpPr>
            <p:cNvPr id="24" name="Group 2">
              <a:extLst>
                <a:ext uri="{FF2B5EF4-FFF2-40B4-BE49-F238E27FC236}">
                  <a16:creationId xmlns:a16="http://schemas.microsoft.com/office/drawing/2014/main" id="{C83C6ADE-C578-45B1-86BE-267254F2796E}"/>
                </a:ext>
              </a:extLst>
            </p:cNvPr>
            <p:cNvGrpSpPr>
              <a:grpSpLocks/>
            </p:cNvGrpSpPr>
            <p:nvPr/>
          </p:nvGrpSpPr>
          <p:grpSpPr bwMode="auto">
            <a:xfrm>
              <a:off x="7379064" y="997023"/>
              <a:ext cx="497252" cy="2512792"/>
              <a:chOff x="1067055" y="1799580"/>
              <a:chExt cx="801935" cy="4056343"/>
            </a:xfrm>
          </p:grpSpPr>
          <p:sp>
            <p:nvSpPr>
              <p:cNvPr id="98" name="TextBox 22">
                <a:extLst>
                  <a:ext uri="{FF2B5EF4-FFF2-40B4-BE49-F238E27FC236}">
                    <a16:creationId xmlns:a16="http://schemas.microsoft.com/office/drawing/2014/main" id="{447E67D2-859E-48A9-8646-1FBBF8032CBC}"/>
                  </a:ext>
                </a:extLst>
              </p:cNvPr>
              <p:cNvSpPr txBox="1">
                <a:spLocks noChangeArrowheads="1"/>
              </p:cNvSpPr>
              <p:nvPr/>
            </p:nvSpPr>
            <p:spPr bwMode="auto">
              <a:xfrm>
                <a:off x="1067055" y="1799580"/>
                <a:ext cx="801935"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100</a:t>
                </a:r>
              </a:p>
            </p:txBody>
          </p:sp>
          <p:sp>
            <p:nvSpPr>
              <p:cNvPr id="99" name="TextBox 23">
                <a:extLst>
                  <a:ext uri="{FF2B5EF4-FFF2-40B4-BE49-F238E27FC236}">
                    <a16:creationId xmlns:a16="http://schemas.microsoft.com/office/drawing/2014/main" id="{3E0675AA-2BF3-4E4F-B639-470F3375BF79}"/>
                  </a:ext>
                </a:extLst>
              </p:cNvPr>
              <p:cNvSpPr txBox="1">
                <a:spLocks noChangeArrowheads="1"/>
              </p:cNvSpPr>
              <p:nvPr/>
            </p:nvSpPr>
            <p:spPr bwMode="auto">
              <a:xfrm>
                <a:off x="1216760" y="2502553"/>
                <a:ext cx="633895"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80</a:t>
                </a:r>
              </a:p>
            </p:txBody>
          </p:sp>
          <p:sp>
            <p:nvSpPr>
              <p:cNvPr id="100" name="TextBox 24">
                <a:extLst>
                  <a:ext uri="{FF2B5EF4-FFF2-40B4-BE49-F238E27FC236}">
                    <a16:creationId xmlns:a16="http://schemas.microsoft.com/office/drawing/2014/main" id="{FF9EACB9-B111-4FB3-91E9-5555C787363D}"/>
                  </a:ext>
                </a:extLst>
              </p:cNvPr>
              <p:cNvSpPr txBox="1">
                <a:spLocks noChangeArrowheads="1"/>
              </p:cNvSpPr>
              <p:nvPr/>
            </p:nvSpPr>
            <p:spPr bwMode="auto">
              <a:xfrm>
                <a:off x="1223271" y="3214202"/>
                <a:ext cx="633895"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60</a:t>
                </a:r>
              </a:p>
            </p:txBody>
          </p:sp>
          <p:sp>
            <p:nvSpPr>
              <p:cNvPr id="101" name="TextBox 25">
                <a:extLst>
                  <a:ext uri="{FF2B5EF4-FFF2-40B4-BE49-F238E27FC236}">
                    <a16:creationId xmlns:a16="http://schemas.microsoft.com/office/drawing/2014/main" id="{266095F4-10A5-4F12-B410-78DD5331B068}"/>
                  </a:ext>
                </a:extLst>
              </p:cNvPr>
              <p:cNvSpPr txBox="1">
                <a:spLocks noChangeArrowheads="1"/>
              </p:cNvSpPr>
              <p:nvPr/>
            </p:nvSpPr>
            <p:spPr bwMode="auto">
              <a:xfrm>
                <a:off x="1227611" y="3901797"/>
                <a:ext cx="633895"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40</a:t>
                </a:r>
              </a:p>
            </p:txBody>
          </p:sp>
          <p:sp>
            <p:nvSpPr>
              <p:cNvPr id="102" name="TextBox 26">
                <a:extLst>
                  <a:ext uri="{FF2B5EF4-FFF2-40B4-BE49-F238E27FC236}">
                    <a16:creationId xmlns:a16="http://schemas.microsoft.com/office/drawing/2014/main" id="{0BC40EBB-C96F-4EDE-8A02-A66B3459E6AC}"/>
                  </a:ext>
                </a:extLst>
              </p:cNvPr>
              <p:cNvSpPr txBox="1">
                <a:spLocks noChangeArrowheads="1"/>
              </p:cNvSpPr>
              <p:nvPr/>
            </p:nvSpPr>
            <p:spPr bwMode="auto">
              <a:xfrm>
                <a:off x="1216760" y="4575996"/>
                <a:ext cx="633895"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20</a:t>
                </a:r>
              </a:p>
            </p:txBody>
          </p:sp>
          <p:sp>
            <p:nvSpPr>
              <p:cNvPr id="103" name="TextBox 27">
                <a:extLst>
                  <a:ext uri="{FF2B5EF4-FFF2-40B4-BE49-F238E27FC236}">
                    <a16:creationId xmlns:a16="http://schemas.microsoft.com/office/drawing/2014/main" id="{12B6CF2D-BB96-457E-85A3-431952B69CB6}"/>
                  </a:ext>
                </a:extLst>
              </p:cNvPr>
              <p:cNvSpPr txBox="1">
                <a:spLocks noChangeArrowheads="1"/>
              </p:cNvSpPr>
              <p:nvPr/>
            </p:nvSpPr>
            <p:spPr bwMode="auto">
              <a:xfrm>
                <a:off x="1303548" y="5349150"/>
                <a:ext cx="465857" cy="506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0</a:t>
                </a:r>
              </a:p>
            </p:txBody>
          </p:sp>
        </p:grpSp>
        <p:cxnSp>
          <p:nvCxnSpPr>
            <p:cNvPr id="25" name="Straight Connector 6">
              <a:extLst>
                <a:ext uri="{FF2B5EF4-FFF2-40B4-BE49-F238E27FC236}">
                  <a16:creationId xmlns:a16="http://schemas.microsoft.com/office/drawing/2014/main" id="{7BEF2500-2A47-4B73-8F58-800D150F9782}"/>
                </a:ext>
              </a:extLst>
            </p:cNvPr>
            <p:cNvCxnSpPr>
              <a:cxnSpLocks noChangeShapeType="1"/>
            </p:cNvCxnSpPr>
            <p:nvPr/>
          </p:nvCxnSpPr>
          <p:spPr bwMode="auto">
            <a:xfrm>
              <a:off x="7815384" y="1104933"/>
              <a:ext cx="0" cy="2229985"/>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26" name="Straight Connector 8">
              <a:extLst>
                <a:ext uri="{FF2B5EF4-FFF2-40B4-BE49-F238E27FC236}">
                  <a16:creationId xmlns:a16="http://schemas.microsoft.com/office/drawing/2014/main" id="{17BBF58C-F4FB-47AD-95EC-53A1D0E968FB}"/>
                </a:ext>
              </a:extLst>
            </p:cNvPr>
            <p:cNvCxnSpPr>
              <a:cxnSpLocks noChangeShapeType="1"/>
            </p:cNvCxnSpPr>
            <p:nvPr/>
          </p:nvCxnSpPr>
          <p:spPr bwMode="auto">
            <a:xfrm>
              <a:off x="7818566" y="3320170"/>
              <a:ext cx="3741224"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grpSp>
          <p:nvGrpSpPr>
            <p:cNvPr id="27" name="Group 3">
              <a:extLst>
                <a:ext uri="{FF2B5EF4-FFF2-40B4-BE49-F238E27FC236}">
                  <a16:creationId xmlns:a16="http://schemas.microsoft.com/office/drawing/2014/main" id="{43FBAB55-8A13-443A-9AAB-81AC3329A9D2}"/>
                </a:ext>
              </a:extLst>
            </p:cNvPr>
            <p:cNvGrpSpPr>
              <a:grpSpLocks/>
            </p:cNvGrpSpPr>
            <p:nvPr/>
          </p:nvGrpSpPr>
          <p:grpSpPr bwMode="auto">
            <a:xfrm>
              <a:off x="7768190" y="1119682"/>
              <a:ext cx="40312" cy="2200488"/>
              <a:chOff x="1809946" y="2062862"/>
              <a:chExt cx="86786" cy="3551737"/>
            </a:xfrm>
          </p:grpSpPr>
          <p:cxnSp>
            <p:nvCxnSpPr>
              <p:cNvPr id="92" name="Straight Connector 10">
                <a:extLst>
                  <a:ext uri="{FF2B5EF4-FFF2-40B4-BE49-F238E27FC236}">
                    <a16:creationId xmlns:a16="http://schemas.microsoft.com/office/drawing/2014/main" id="{756C70EF-A9EC-4531-982C-61FAC263FE3E}"/>
                  </a:ext>
                </a:extLst>
              </p:cNvPr>
              <p:cNvCxnSpPr>
                <a:cxnSpLocks noChangeShapeType="1"/>
              </p:cNvCxnSpPr>
              <p:nvPr/>
            </p:nvCxnSpPr>
            <p:spPr bwMode="auto">
              <a:xfrm>
                <a:off x="1809946" y="2062862"/>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3" name="Straight Connector 11">
                <a:extLst>
                  <a:ext uri="{FF2B5EF4-FFF2-40B4-BE49-F238E27FC236}">
                    <a16:creationId xmlns:a16="http://schemas.microsoft.com/office/drawing/2014/main" id="{60AF8098-C2DB-4B6F-9AB4-5E04A7391713}"/>
                  </a:ext>
                </a:extLst>
              </p:cNvPr>
              <p:cNvCxnSpPr>
                <a:cxnSpLocks noChangeShapeType="1"/>
              </p:cNvCxnSpPr>
              <p:nvPr/>
            </p:nvCxnSpPr>
            <p:spPr bwMode="auto">
              <a:xfrm>
                <a:off x="1809946" y="2772342"/>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4" name="Straight Connector 12">
                <a:extLst>
                  <a:ext uri="{FF2B5EF4-FFF2-40B4-BE49-F238E27FC236}">
                    <a16:creationId xmlns:a16="http://schemas.microsoft.com/office/drawing/2014/main" id="{1F8F7EF9-B42F-48EC-A2CA-9EF7E2C4B869}"/>
                  </a:ext>
                </a:extLst>
              </p:cNvPr>
              <p:cNvCxnSpPr>
                <a:cxnSpLocks noChangeShapeType="1"/>
              </p:cNvCxnSpPr>
              <p:nvPr/>
            </p:nvCxnSpPr>
            <p:spPr bwMode="auto">
              <a:xfrm>
                <a:off x="1809946" y="348399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5" name="Straight Connector 13">
                <a:extLst>
                  <a:ext uri="{FF2B5EF4-FFF2-40B4-BE49-F238E27FC236}">
                    <a16:creationId xmlns:a16="http://schemas.microsoft.com/office/drawing/2014/main" id="{43FC110F-7E61-44EA-857A-B273EB428357}"/>
                  </a:ext>
                </a:extLst>
              </p:cNvPr>
              <p:cNvCxnSpPr>
                <a:cxnSpLocks noChangeShapeType="1"/>
              </p:cNvCxnSpPr>
              <p:nvPr/>
            </p:nvCxnSpPr>
            <p:spPr bwMode="auto">
              <a:xfrm>
                <a:off x="1809946" y="4193470"/>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6" name="Straight Connector 14">
                <a:extLst>
                  <a:ext uri="{FF2B5EF4-FFF2-40B4-BE49-F238E27FC236}">
                    <a16:creationId xmlns:a16="http://schemas.microsoft.com/office/drawing/2014/main" id="{90BD3B7F-9062-41A3-AAA5-73B1174BF3FB}"/>
                  </a:ext>
                </a:extLst>
              </p:cNvPr>
              <p:cNvCxnSpPr>
                <a:cxnSpLocks noChangeShapeType="1"/>
              </p:cNvCxnSpPr>
              <p:nvPr/>
            </p:nvCxnSpPr>
            <p:spPr bwMode="auto">
              <a:xfrm>
                <a:off x="1809946" y="4843623"/>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7" name="Straight Connector 15">
                <a:extLst>
                  <a:ext uri="{FF2B5EF4-FFF2-40B4-BE49-F238E27FC236}">
                    <a16:creationId xmlns:a16="http://schemas.microsoft.com/office/drawing/2014/main" id="{7FF6CB81-F4B9-45DF-9B41-BF97408881D0}"/>
                  </a:ext>
                </a:extLst>
              </p:cNvPr>
              <p:cNvCxnSpPr>
                <a:cxnSpLocks noChangeShapeType="1"/>
              </p:cNvCxnSpPr>
              <p:nvPr/>
            </p:nvCxnSpPr>
            <p:spPr bwMode="auto">
              <a:xfrm>
                <a:off x="1809946" y="5614599"/>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grpSp>
        <p:grpSp>
          <p:nvGrpSpPr>
            <p:cNvPr id="28" name="Group 8">
              <a:extLst>
                <a:ext uri="{FF2B5EF4-FFF2-40B4-BE49-F238E27FC236}">
                  <a16:creationId xmlns:a16="http://schemas.microsoft.com/office/drawing/2014/main" id="{14630821-186D-420E-934C-D90BB2E17F95}"/>
                </a:ext>
              </a:extLst>
            </p:cNvPr>
            <p:cNvGrpSpPr>
              <a:grpSpLocks/>
            </p:cNvGrpSpPr>
            <p:nvPr/>
          </p:nvGrpSpPr>
          <p:grpSpPr bwMode="auto">
            <a:xfrm>
              <a:off x="7814402" y="3324144"/>
              <a:ext cx="3719593" cy="39329"/>
              <a:chOff x="1901071" y="5616768"/>
              <a:chExt cx="6005623" cy="86786"/>
            </a:xfrm>
          </p:grpSpPr>
          <p:cxnSp>
            <p:nvCxnSpPr>
              <p:cNvPr id="86" name="Straight Connector 16">
                <a:extLst>
                  <a:ext uri="{FF2B5EF4-FFF2-40B4-BE49-F238E27FC236}">
                    <a16:creationId xmlns:a16="http://schemas.microsoft.com/office/drawing/2014/main" id="{4B5CF240-183B-433F-A228-07413F887F8A}"/>
                  </a:ext>
                </a:extLst>
              </p:cNvPr>
              <p:cNvCxnSpPr>
                <a:cxnSpLocks noChangeShapeType="1"/>
              </p:cNvCxnSpPr>
              <p:nvPr/>
            </p:nvCxnSpPr>
            <p:spPr bwMode="auto">
              <a:xfrm rot="5400000">
                <a:off x="1857678"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87" name="Straight Connector 17">
                <a:extLst>
                  <a:ext uri="{FF2B5EF4-FFF2-40B4-BE49-F238E27FC236}">
                    <a16:creationId xmlns:a16="http://schemas.microsoft.com/office/drawing/2014/main" id="{F179254F-C173-465F-BDEA-0996FD12DC79}"/>
                  </a:ext>
                </a:extLst>
              </p:cNvPr>
              <p:cNvCxnSpPr>
                <a:cxnSpLocks noChangeShapeType="1"/>
              </p:cNvCxnSpPr>
              <p:nvPr/>
            </p:nvCxnSpPr>
            <p:spPr bwMode="auto">
              <a:xfrm rot="5400000">
                <a:off x="3059671"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88" name="Straight Connector 18">
                <a:extLst>
                  <a:ext uri="{FF2B5EF4-FFF2-40B4-BE49-F238E27FC236}">
                    <a16:creationId xmlns:a16="http://schemas.microsoft.com/office/drawing/2014/main" id="{868D2297-FB57-4A5B-AC9E-61F0BEFF8B59}"/>
                  </a:ext>
                </a:extLst>
              </p:cNvPr>
              <p:cNvCxnSpPr>
                <a:cxnSpLocks noChangeShapeType="1"/>
              </p:cNvCxnSpPr>
              <p:nvPr/>
            </p:nvCxnSpPr>
            <p:spPr bwMode="auto">
              <a:xfrm rot="5400000">
                <a:off x="4259494"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89" name="Straight Connector 19">
                <a:extLst>
                  <a:ext uri="{FF2B5EF4-FFF2-40B4-BE49-F238E27FC236}">
                    <a16:creationId xmlns:a16="http://schemas.microsoft.com/office/drawing/2014/main" id="{78CCA6E1-41B2-4AAF-B634-2A81265ABDBD}"/>
                  </a:ext>
                </a:extLst>
              </p:cNvPr>
              <p:cNvCxnSpPr>
                <a:cxnSpLocks noChangeShapeType="1"/>
              </p:cNvCxnSpPr>
              <p:nvPr/>
            </p:nvCxnSpPr>
            <p:spPr bwMode="auto">
              <a:xfrm rot="5400000">
                <a:off x="5461487"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0" name="Straight Connector 20">
                <a:extLst>
                  <a:ext uri="{FF2B5EF4-FFF2-40B4-BE49-F238E27FC236}">
                    <a16:creationId xmlns:a16="http://schemas.microsoft.com/office/drawing/2014/main" id="{35310853-5054-4471-A6E9-C3A18DD7A28A}"/>
                  </a:ext>
                </a:extLst>
              </p:cNvPr>
              <p:cNvCxnSpPr>
                <a:cxnSpLocks noChangeShapeType="1"/>
              </p:cNvCxnSpPr>
              <p:nvPr/>
            </p:nvCxnSpPr>
            <p:spPr bwMode="auto">
              <a:xfrm rot="5400000">
                <a:off x="6661309"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cxnSp>
            <p:nvCxnSpPr>
              <p:cNvPr id="91" name="Straight Connector 21">
                <a:extLst>
                  <a:ext uri="{FF2B5EF4-FFF2-40B4-BE49-F238E27FC236}">
                    <a16:creationId xmlns:a16="http://schemas.microsoft.com/office/drawing/2014/main" id="{1B077008-31B7-4EC2-8811-3F6F179F50B2}"/>
                  </a:ext>
                </a:extLst>
              </p:cNvPr>
              <p:cNvCxnSpPr>
                <a:cxnSpLocks noChangeShapeType="1"/>
              </p:cNvCxnSpPr>
              <p:nvPr/>
            </p:nvCxnSpPr>
            <p:spPr bwMode="auto">
              <a:xfrm rot="5400000">
                <a:off x="7863301" y="5660161"/>
                <a:ext cx="86786" cy="0"/>
              </a:xfrm>
              <a:prstGeom prst="line">
                <a:avLst/>
              </a:prstGeom>
              <a:noFill/>
              <a:ln w="28575">
                <a:solidFill>
                  <a:schemeClr val="bg1"/>
                </a:solidFill>
                <a:round/>
                <a:headEnd/>
                <a:tailEnd/>
              </a:ln>
              <a:extLst>
                <a:ext uri="{909E8E84-426E-40dd-AFC4-6F175D3DCCD1}">
                  <a14:hiddenFill xmlns:a14="http://schemas.microsoft.com/office/drawing/2010/main" xmlns="">
                    <a:noFill/>
                  </a14:hiddenFill>
                </a:ext>
              </a:extLst>
            </p:spPr>
          </p:cxnSp>
        </p:grpSp>
        <p:sp>
          <p:nvSpPr>
            <p:cNvPr id="29" name="TextBox 28">
              <a:extLst>
                <a:ext uri="{FF2B5EF4-FFF2-40B4-BE49-F238E27FC236}">
                  <a16:creationId xmlns:a16="http://schemas.microsoft.com/office/drawing/2014/main" id="{600C87E3-3854-4F4C-939B-A953423CAC97}"/>
                </a:ext>
              </a:extLst>
            </p:cNvPr>
            <p:cNvSpPr txBox="1">
              <a:spLocks noChangeArrowheads="1"/>
            </p:cNvSpPr>
            <p:nvPr/>
          </p:nvSpPr>
          <p:spPr bwMode="auto">
            <a:xfrm>
              <a:off x="7670954" y="3342784"/>
              <a:ext cx="288862"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0</a:t>
              </a:r>
            </a:p>
          </p:txBody>
        </p:sp>
        <p:sp>
          <p:nvSpPr>
            <p:cNvPr id="30" name="TextBox 29">
              <a:extLst>
                <a:ext uri="{FF2B5EF4-FFF2-40B4-BE49-F238E27FC236}">
                  <a16:creationId xmlns:a16="http://schemas.microsoft.com/office/drawing/2014/main" id="{75AD3D13-582B-419B-B9D1-D0A394D642C4}"/>
                </a:ext>
              </a:extLst>
            </p:cNvPr>
            <p:cNvSpPr txBox="1">
              <a:spLocks noChangeArrowheads="1"/>
            </p:cNvSpPr>
            <p:nvPr/>
          </p:nvSpPr>
          <p:spPr bwMode="auto">
            <a:xfrm>
              <a:off x="8418214" y="3360482"/>
              <a:ext cx="288862"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5</a:t>
              </a:r>
            </a:p>
          </p:txBody>
        </p:sp>
        <p:sp>
          <p:nvSpPr>
            <p:cNvPr id="31" name="TextBox 30">
              <a:extLst>
                <a:ext uri="{FF2B5EF4-FFF2-40B4-BE49-F238E27FC236}">
                  <a16:creationId xmlns:a16="http://schemas.microsoft.com/office/drawing/2014/main" id="{B75714EE-C6D6-453F-8ED9-C4C640A66CCC}"/>
                </a:ext>
              </a:extLst>
            </p:cNvPr>
            <p:cNvSpPr txBox="1">
              <a:spLocks noChangeArrowheads="1"/>
            </p:cNvSpPr>
            <p:nvPr/>
          </p:nvSpPr>
          <p:spPr bwMode="auto">
            <a:xfrm>
              <a:off x="9106496" y="3373265"/>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10</a:t>
              </a:r>
            </a:p>
          </p:txBody>
        </p:sp>
        <p:sp>
          <p:nvSpPr>
            <p:cNvPr id="32" name="TextBox 31">
              <a:extLst>
                <a:ext uri="{FF2B5EF4-FFF2-40B4-BE49-F238E27FC236}">
                  <a16:creationId xmlns:a16="http://schemas.microsoft.com/office/drawing/2014/main" id="{A2F61ABE-19D6-4D98-89B0-1A3CF5C5BD77}"/>
                </a:ext>
              </a:extLst>
            </p:cNvPr>
            <p:cNvSpPr txBox="1">
              <a:spLocks noChangeArrowheads="1"/>
            </p:cNvSpPr>
            <p:nvPr/>
          </p:nvSpPr>
          <p:spPr bwMode="auto">
            <a:xfrm>
              <a:off x="9852775" y="3357533"/>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15</a:t>
              </a:r>
            </a:p>
          </p:txBody>
        </p:sp>
        <p:sp>
          <p:nvSpPr>
            <p:cNvPr id="33" name="TextBox 32">
              <a:extLst>
                <a:ext uri="{FF2B5EF4-FFF2-40B4-BE49-F238E27FC236}">
                  <a16:creationId xmlns:a16="http://schemas.microsoft.com/office/drawing/2014/main" id="{91A7A86A-8485-49D7-B1B3-30BCD12A5D64}"/>
                </a:ext>
              </a:extLst>
            </p:cNvPr>
            <p:cNvSpPr txBox="1">
              <a:spLocks noChangeArrowheads="1"/>
            </p:cNvSpPr>
            <p:nvPr/>
          </p:nvSpPr>
          <p:spPr bwMode="auto">
            <a:xfrm>
              <a:off x="10595611" y="3354583"/>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20</a:t>
              </a:r>
            </a:p>
          </p:txBody>
        </p:sp>
        <p:sp>
          <p:nvSpPr>
            <p:cNvPr id="34" name="TextBox 33">
              <a:extLst>
                <a:ext uri="{FF2B5EF4-FFF2-40B4-BE49-F238E27FC236}">
                  <a16:creationId xmlns:a16="http://schemas.microsoft.com/office/drawing/2014/main" id="{791BEC6B-D136-42D0-A6C6-C238C5BA826A}"/>
                </a:ext>
              </a:extLst>
            </p:cNvPr>
            <p:cNvSpPr txBox="1">
              <a:spLocks noChangeArrowheads="1"/>
            </p:cNvSpPr>
            <p:nvPr/>
          </p:nvSpPr>
          <p:spPr bwMode="auto">
            <a:xfrm>
              <a:off x="11344348" y="3368349"/>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25</a:t>
              </a:r>
            </a:p>
          </p:txBody>
        </p:sp>
        <p:sp>
          <p:nvSpPr>
            <p:cNvPr id="35" name="TextBox 35">
              <a:extLst>
                <a:ext uri="{FF2B5EF4-FFF2-40B4-BE49-F238E27FC236}">
                  <a16:creationId xmlns:a16="http://schemas.microsoft.com/office/drawing/2014/main" id="{37A058DA-6382-4050-A6AA-D6F2C0B4B93A}"/>
                </a:ext>
              </a:extLst>
            </p:cNvPr>
            <p:cNvSpPr txBox="1">
              <a:spLocks noChangeArrowheads="1"/>
            </p:cNvSpPr>
            <p:nvPr/>
          </p:nvSpPr>
          <p:spPr bwMode="auto">
            <a:xfrm rot="16200000">
              <a:off x="6022776" y="2107898"/>
              <a:ext cx="2705435"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algn="ctr" fontAlgn="base">
                <a:spcBef>
                  <a:spcPct val="35000"/>
                </a:spcBef>
                <a:spcAft>
                  <a:spcPct val="25000"/>
                </a:spcAft>
                <a:buNone/>
                <a:defRPr/>
              </a:pPr>
              <a:r>
                <a:rPr lang="en-US" altLang="en-US" sz="1600" b="1" dirty="0">
                  <a:solidFill>
                    <a:schemeClr val="bg1"/>
                  </a:solidFill>
                  <a:latin typeface="Calibri" panose="020F0502020204030204" pitchFamily="34" charset="0"/>
                  <a:ea typeface="MS PGothic" panose="020B0600070205080204" pitchFamily="34" charset="-128"/>
                  <a:cs typeface="Calibri" panose="020F0502020204030204" pitchFamily="34" charset="0"/>
                </a:rPr>
                <a:t>Probability of Progression (%)</a:t>
              </a:r>
            </a:p>
          </p:txBody>
        </p:sp>
        <p:sp>
          <p:nvSpPr>
            <p:cNvPr id="36" name="TextBox 36">
              <a:extLst>
                <a:ext uri="{FF2B5EF4-FFF2-40B4-BE49-F238E27FC236}">
                  <a16:creationId xmlns:a16="http://schemas.microsoft.com/office/drawing/2014/main" id="{DD7AAD93-235F-4EF6-AE94-1E67594FCB71}"/>
                </a:ext>
              </a:extLst>
            </p:cNvPr>
            <p:cNvSpPr txBox="1">
              <a:spLocks noChangeArrowheads="1"/>
            </p:cNvSpPr>
            <p:nvPr/>
          </p:nvSpPr>
          <p:spPr bwMode="auto">
            <a:xfrm>
              <a:off x="8581328" y="2180596"/>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51</a:t>
              </a:r>
            </a:p>
          </p:txBody>
        </p:sp>
        <p:sp>
          <p:nvSpPr>
            <p:cNvPr id="37" name="TextBox 37">
              <a:extLst>
                <a:ext uri="{FF2B5EF4-FFF2-40B4-BE49-F238E27FC236}">
                  <a16:creationId xmlns:a16="http://schemas.microsoft.com/office/drawing/2014/main" id="{EAD61B5D-EE46-4C3D-A529-23AABC81F2B5}"/>
                </a:ext>
              </a:extLst>
            </p:cNvPr>
            <p:cNvSpPr txBox="1">
              <a:spLocks noChangeArrowheads="1"/>
            </p:cNvSpPr>
            <p:nvPr/>
          </p:nvSpPr>
          <p:spPr bwMode="auto">
            <a:xfrm>
              <a:off x="9303024" y="1863765"/>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66</a:t>
              </a:r>
            </a:p>
          </p:txBody>
        </p:sp>
        <p:sp>
          <p:nvSpPr>
            <p:cNvPr id="38" name="TextBox 38">
              <a:extLst>
                <a:ext uri="{FF2B5EF4-FFF2-40B4-BE49-F238E27FC236}">
                  <a16:creationId xmlns:a16="http://schemas.microsoft.com/office/drawing/2014/main" id="{80AC0A29-B8C1-42B1-B4F9-83237C3EBD47}"/>
                </a:ext>
              </a:extLst>
            </p:cNvPr>
            <p:cNvSpPr txBox="1">
              <a:spLocks noChangeArrowheads="1"/>
            </p:cNvSpPr>
            <p:nvPr/>
          </p:nvSpPr>
          <p:spPr bwMode="auto">
            <a:xfrm>
              <a:off x="10075850" y="1674229"/>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73</a:t>
              </a:r>
            </a:p>
          </p:txBody>
        </p:sp>
        <p:sp>
          <p:nvSpPr>
            <p:cNvPr id="39" name="TextBox 39">
              <a:extLst>
                <a:ext uri="{FF2B5EF4-FFF2-40B4-BE49-F238E27FC236}">
                  <a16:creationId xmlns:a16="http://schemas.microsoft.com/office/drawing/2014/main" id="{576C4F41-2370-4EAD-99EB-3A78AA7A21F3}"/>
                </a:ext>
              </a:extLst>
            </p:cNvPr>
            <p:cNvSpPr txBox="1">
              <a:spLocks noChangeArrowheads="1"/>
            </p:cNvSpPr>
            <p:nvPr/>
          </p:nvSpPr>
          <p:spPr bwMode="auto">
            <a:xfrm>
              <a:off x="10802464" y="1608502"/>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78</a:t>
              </a:r>
            </a:p>
          </p:txBody>
        </p:sp>
        <p:sp>
          <p:nvSpPr>
            <p:cNvPr id="40" name="TextBox 40">
              <a:extLst>
                <a:ext uri="{FF2B5EF4-FFF2-40B4-BE49-F238E27FC236}">
                  <a16:creationId xmlns:a16="http://schemas.microsoft.com/office/drawing/2014/main" id="{CE63657B-618C-484B-B4D7-5B0DA12CD417}"/>
                </a:ext>
              </a:extLst>
            </p:cNvPr>
            <p:cNvSpPr txBox="1">
              <a:spLocks noChangeArrowheads="1"/>
            </p:cNvSpPr>
            <p:nvPr/>
          </p:nvSpPr>
          <p:spPr bwMode="auto">
            <a:xfrm>
              <a:off x="8606892" y="2949982"/>
              <a:ext cx="288862"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4</a:t>
              </a:r>
            </a:p>
          </p:txBody>
        </p:sp>
        <p:sp>
          <p:nvSpPr>
            <p:cNvPr id="41" name="TextBox 41">
              <a:extLst>
                <a:ext uri="{FF2B5EF4-FFF2-40B4-BE49-F238E27FC236}">
                  <a16:creationId xmlns:a16="http://schemas.microsoft.com/office/drawing/2014/main" id="{9626855B-DEEC-495A-9323-42442D8F8CEC}"/>
                </a:ext>
              </a:extLst>
            </p:cNvPr>
            <p:cNvSpPr txBox="1">
              <a:spLocks noChangeArrowheads="1"/>
            </p:cNvSpPr>
            <p:nvPr/>
          </p:nvSpPr>
          <p:spPr bwMode="auto">
            <a:xfrm>
              <a:off x="9317319" y="3081847"/>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10</a:t>
              </a:r>
            </a:p>
          </p:txBody>
        </p:sp>
        <p:sp>
          <p:nvSpPr>
            <p:cNvPr id="42" name="TextBox 42">
              <a:extLst>
                <a:ext uri="{FF2B5EF4-FFF2-40B4-BE49-F238E27FC236}">
                  <a16:creationId xmlns:a16="http://schemas.microsoft.com/office/drawing/2014/main" id="{81036967-C46B-4129-A020-C2C7A767E5BE}"/>
                </a:ext>
              </a:extLst>
            </p:cNvPr>
            <p:cNvSpPr txBox="1">
              <a:spLocks noChangeArrowheads="1"/>
            </p:cNvSpPr>
            <p:nvPr/>
          </p:nvSpPr>
          <p:spPr bwMode="auto">
            <a:xfrm>
              <a:off x="10079404" y="2969154"/>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16</a:t>
              </a:r>
            </a:p>
          </p:txBody>
        </p:sp>
        <p:sp>
          <p:nvSpPr>
            <p:cNvPr id="43" name="TextBox 43">
              <a:extLst>
                <a:ext uri="{FF2B5EF4-FFF2-40B4-BE49-F238E27FC236}">
                  <a16:creationId xmlns:a16="http://schemas.microsoft.com/office/drawing/2014/main" id="{7F765336-FBC1-4B30-9214-D85F02FE8271}"/>
                </a:ext>
              </a:extLst>
            </p:cNvPr>
            <p:cNvSpPr txBox="1">
              <a:spLocks noChangeArrowheads="1"/>
            </p:cNvSpPr>
            <p:nvPr/>
          </p:nvSpPr>
          <p:spPr bwMode="auto">
            <a:xfrm>
              <a:off x="10828633" y="2868484"/>
              <a:ext cx="39305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dirty="0">
                  <a:solidFill>
                    <a:schemeClr val="bg1"/>
                  </a:solidFill>
                  <a:latin typeface="Calibri" panose="020F0502020204030204" pitchFamily="34" charset="0"/>
                  <a:ea typeface="MS PGothic" panose="020B0600070205080204" pitchFamily="34" charset="-128"/>
                  <a:cs typeface="Calibri" panose="020F0502020204030204" pitchFamily="34" charset="0"/>
                </a:rPr>
                <a:t>21</a:t>
              </a:r>
            </a:p>
          </p:txBody>
        </p:sp>
        <p:sp>
          <p:nvSpPr>
            <p:cNvPr id="44" name="TextBox 44">
              <a:extLst>
                <a:ext uri="{FF2B5EF4-FFF2-40B4-BE49-F238E27FC236}">
                  <a16:creationId xmlns:a16="http://schemas.microsoft.com/office/drawing/2014/main" id="{331FE24C-7D82-410F-989C-76E902369E67}"/>
                </a:ext>
              </a:extLst>
            </p:cNvPr>
            <p:cNvSpPr txBox="1">
              <a:spLocks noChangeArrowheads="1"/>
            </p:cNvSpPr>
            <p:nvPr/>
          </p:nvSpPr>
          <p:spPr bwMode="auto">
            <a:xfrm>
              <a:off x="8244317" y="1226935"/>
              <a:ext cx="715260"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MGUS</a:t>
              </a:r>
            </a:p>
          </p:txBody>
        </p:sp>
        <p:sp>
          <p:nvSpPr>
            <p:cNvPr id="45" name="TextBox 45">
              <a:extLst>
                <a:ext uri="{FF2B5EF4-FFF2-40B4-BE49-F238E27FC236}">
                  <a16:creationId xmlns:a16="http://schemas.microsoft.com/office/drawing/2014/main" id="{4E1E3A78-076B-4995-A409-8A96D187C2D1}"/>
                </a:ext>
              </a:extLst>
            </p:cNvPr>
            <p:cNvSpPr txBox="1">
              <a:spLocks noChangeArrowheads="1"/>
            </p:cNvSpPr>
            <p:nvPr/>
          </p:nvSpPr>
          <p:spPr bwMode="auto">
            <a:xfrm>
              <a:off x="8234589" y="1038153"/>
              <a:ext cx="1946495"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fontAlgn="base">
                <a:spcBef>
                  <a:spcPct val="35000"/>
                </a:spcBef>
                <a:spcAft>
                  <a:spcPct val="25000"/>
                </a:spcAft>
                <a:buNone/>
                <a:defRPr/>
              </a:pPr>
              <a:r>
                <a:rPr lang="en-US" altLang="en-US" sz="1600" b="0" dirty="0">
                  <a:solidFill>
                    <a:schemeClr val="bg1"/>
                  </a:solidFill>
                  <a:latin typeface="Calibri" panose="020F0502020204030204" pitchFamily="34" charset="0"/>
                  <a:ea typeface="MS PGothic" panose="020B0600070205080204" pitchFamily="34" charset="-128"/>
                  <a:cs typeface="Calibri" panose="020F0502020204030204" pitchFamily="34" charset="0"/>
                </a:rPr>
                <a:t>Smoldering myeloma</a:t>
              </a:r>
            </a:p>
          </p:txBody>
        </p:sp>
        <p:sp>
          <p:nvSpPr>
            <p:cNvPr id="46" name="Freeform 46">
              <a:extLst>
                <a:ext uri="{FF2B5EF4-FFF2-40B4-BE49-F238E27FC236}">
                  <a16:creationId xmlns:a16="http://schemas.microsoft.com/office/drawing/2014/main" id="{E8B53D7A-6CDC-4D0B-8B15-69EAC9248B1A}"/>
                </a:ext>
              </a:extLst>
            </p:cNvPr>
            <p:cNvSpPr>
              <a:spLocks/>
            </p:cNvSpPr>
            <p:nvPr/>
          </p:nvSpPr>
          <p:spPr bwMode="auto">
            <a:xfrm>
              <a:off x="7816367" y="1499213"/>
              <a:ext cx="3598654" cy="1787528"/>
            </a:xfrm>
            <a:custGeom>
              <a:avLst/>
              <a:gdLst>
                <a:gd name="T0" fmla="*/ 2108245 w 4250724"/>
                <a:gd name="T1" fmla="*/ 86988797 h 2111241"/>
                <a:gd name="T2" fmla="*/ 3915305 w 4250724"/>
                <a:gd name="T3" fmla="*/ 84279796 h 2111241"/>
                <a:gd name="T4" fmla="*/ 4667970 w 4250724"/>
                <a:gd name="T5" fmla="*/ 80065617 h 2111241"/>
                <a:gd name="T6" fmla="*/ 6927112 w 4250724"/>
                <a:gd name="T7" fmla="*/ 78560782 h 2111241"/>
                <a:gd name="T8" fmla="*/ 7378626 w 4250724"/>
                <a:gd name="T9" fmla="*/ 76303315 h 2111241"/>
                <a:gd name="T10" fmla="*/ 8583320 w 4250724"/>
                <a:gd name="T11" fmla="*/ 75099173 h 2111241"/>
                <a:gd name="T12" fmla="*/ 9185665 w 4250724"/>
                <a:gd name="T13" fmla="*/ 70734625 h 2111241"/>
                <a:gd name="T14" fmla="*/ 10691595 w 4250724"/>
                <a:gd name="T15" fmla="*/ 69380161 h 2111241"/>
                <a:gd name="T16" fmla="*/ 11294048 w 4250724"/>
                <a:gd name="T17" fmla="*/ 66520845 h 2111241"/>
                <a:gd name="T18" fmla="*/ 13251859 w 4250724"/>
                <a:gd name="T19" fmla="*/ 65015708 h 2111241"/>
                <a:gd name="T20" fmla="*/ 14004607 w 4250724"/>
                <a:gd name="T21" fmla="*/ 61403703 h 2111241"/>
                <a:gd name="T22" fmla="*/ 15360116 w 4250724"/>
                <a:gd name="T23" fmla="*/ 59296699 h 2111241"/>
                <a:gd name="T24" fmla="*/ 16263660 w 4250724"/>
                <a:gd name="T25" fmla="*/ 55383879 h 2111241"/>
                <a:gd name="T26" fmla="*/ 18070687 w 4250724"/>
                <a:gd name="T27" fmla="*/ 53577832 h 2111241"/>
                <a:gd name="T28" fmla="*/ 18673036 w 4250724"/>
                <a:gd name="T29" fmla="*/ 50417431 h 2111241"/>
                <a:gd name="T30" fmla="*/ 20329298 w 4250724"/>
                <a:gd name="T31" fmla="*/ 49664859 h 2111241"/>
                <a:gd name="T32" fmla="*/ 21534029 w 4250724"/>
                <a:gd name="T33" fmla="*/ 48159916 h 2111241"/>
                <a:gd name="T34" fmla="*/ 24244794 w 4250724"/>
                <a:gd name="T35" fmla="*/ 47256723 h 2111241"/>
                <a:gd name="T36" fmla="*/ 25298991 w 4250724"/>
                <a:gd name="T37" fmla="*/ 45751918 h 2111241"/>
                <a:gd name="T38" fmla="*/ 27407224 w 4250724"/>
                <a:gd name="T39" fmla="*/ 44547794 h 2111241"/>
                <a:gd name="T40" fmla="*/ 28160044 w 4250724"/>
                <a:gd name="T41" fmla="*/ 42591192 h 2111241"/>
                <a:gd name="T42" fmla="*/ 30870578 w 4250724"/>
                <a:gd name="T43" fmla="*/ 41387528 h 2111241"/>
                <a:gd name="T44" fmla="*/ 34334350 w 4250724"/>
                <a:gd name="T45" fmla="*/ 38377141 h 2111241"/>
                <a:gd name="T46" fmla="*/ 35990612 w 4250724"/>
                <a:gd name="T47" fmla="*/ 37022676 h 2111241"/>
                <a:gd name="T48" fmla="*/ 37647316 w 4250724"/>
                <a:gd name="T49" fmla="*/ 35066214 h 2111241"/>
                <a:gd name="T50" fmla="*/ 41411822 w 4250724"/>
                <a:gd name="T51" fmla="*/ 34163385 h 2111241"/>
                <a:gd name="T52" fmla="*/ 47435548 w 4250724"/>
                <a:gd name="T53" fmla="*/ 31755397 h 2111241"/>
                <a:gd name="T54" fmla="*/ 54964942 w 4250724"/>
                <a:gd name="T55" fmla="*/ 31153309 h 2111241"/>
                <a:gd name="T56" fmla="*/ 55868502 w 4250724"/>
                <a:gd name="T57" fmla="*/ 28143380 h 2111241"/>
                <a:gd name="T58" fmla="*/ 62645109 w 4250724"/>
                <a:gd name="T59" fmla="*/ 27541304 h 2111241"/>
                <a:gd name="T60" fmla="*/ 64753353 w 4250724"/>
                <a:gd name="T61" fmla="*/ 25434454 h 2111241"/>
                <a:gd name="T62" fmla="*/ 68819075 w 4250724"/>
                <a:gd name="T63" fmla="*/ 24531730 h 2111241"/>
                <a:gd name="T64" fmla="*/ 70626146 w 4250724"/>
                <a:gd name="T65" fmla="*/ 22575197 h 2111241"/>
                <a:gd name="T66" fmla="*/ 74240296 w 4250724"/>
                <a:gd name="T67" fmla="*/ 20618616 h 2111241"/>
                <a:gd name="T68" fmla="*/ 76047371 w 4250724"/>
                <a:gd name="T69" fmla="*/ 18812369 h 2111241"/>
                <a:gd name="T70" fmla="*/ 83576816 w 4250724"/>
                <a:gd name="T71" fmla="*/ 17909664 h 2111241"/>
                <a:gd name="T72" fmla="*/ 85233379 w 4250724"/>
                <a:gd name="T73" fmla="*/ 15651658 h 2111241"/>
                <a:gd name="T74" fmla="*/ 88847487 w 4250724"/>
                <a:gd name="T75" fmla="*/ 14748957 h 2111241"/>
                <a:gd name="T76" fmla="*/ 94268702 w 4250724"/>
                <a:gd name="T77" fmla="*/ 13093665 h 2111241"/>
                <a:gd name="T78" fmla="*/ 103304019 w 4250724"/>
                <a:gd name="T79" fmla="*/ 12040028 h 2111241"/>
                <a:gd name="T80" fmla="*/ 112791137 w 4250724"/>
                <a:gd name="T81" fmla="*/ 9330997 h 2111241"/>
                <a:gd name="T82" fmla="*/ 142607539 w 4250724"/>
                <a:gd name="T83" fmla="*/ 7524790 h 2111241"/>
                <a:gd name="T84" fmla="*/ 172725321 w 4250724"/>
                <a:gd name="T85" fmla="*/ 0 h 211124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50724"/>
                <a:gd name="T130" fmla="*/ 0 h 2111241"/>
                <a:gd name="T131" fmla="*/ 4250724 w 4250724"/>
                <a:gd name="T132" fmla="*/ 2111241 h 211124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50724" h="2111241">
                  <a:moveTo>
                    <a:pt x="0" y="2111241"/>
                  </a:moveTo>
                  <a:lnTo>
                    <a:pt x="67079" y="2107710"/>
                  </a:lnTo>
                  <a:lnTo>
                    <a:pt x="49427" y="2040630"/>
                  </a:lnTo>
                  <a:lnTo>
                    <a:pt x="74140" y="2040630"/>
                  </a:lnTo>
                  <a:lnTo>
                    <a:pt x="70610" y="1980612"/>
                  </a:lnTo>
                  <a:lnTo>
                    <a:pt x="91793" y="1977081"/>
                  </a:lnTo>
                  <a:lnTo>
                    <a:pt x="91793" y="1934715"/>
                  </a:lnTo>
                  <a:lnTo>
                    <a:pt x="109445" y="1934715"/>
                  </a:lnTo>
                  <a:lnTo>
                    <a:pt x="109445" y="1878227"/>
                  </a:lnTo>
                  <a:lnTo>
                    <a:pt x="123567" y="1878227"/>
                  </a:lnTo>
                  <a:lnTo>
                    <a:pt x="123567" y="1842922"/>
                  </a:lnTo>
                  <a:lnTo>
                    <a:pt x="162403" y="1842922"/>
                  </a:lnTo>
                  <a:lnTo>
                    <a:pt x="158872" y="1814678"/>
                  </a:lnTo>
                  <a:lnTo>
                    <a:pt x="172994" y="1811148"/>
                  </a:lnTo>
                  <a:lnTo>
                    <a:pt x="172994" y="1789965"/>
                  </a:lnTo>
                  <a:lnTo>
                    <a:pt x="183586" y="1789965"/>
                  </a:lnTo>
                  <a:lnTo>
                    <a:pt x="183586" y="1761721"/>
                  </a:lnTo>
                  <a:lnTo>
                    <a:pt x="201238" y="1761721"/>
                  </a:lnTo>
                  <a:lnTo>
                    <a:pt x="201238" y="1729946"/>
                  </a:lnTo>
                  <a:lnTo>
                    <a:pt x="215360" y="1729946"/>
                  </a:lnTo>
                  <a:lnTo>
                    <a:pt x="215360" y="1659336"/>
                  </a:lnTo>
                  <a:lnTo>
                    <a:pt x="236543" y="1659336"/>
                  </a:lnTo>
                  <a:lnTo>
                    <a:pt x="233013" y="1627562"/>
                  </a:lnTo>
                  <a:lnTo>
                    <a:pt x="250665" y="1627562"/>
                  </a:lnTo>
                  <a:lnTo>
                    <a:pt x="250665" y="1588726"/>
                  </a:lnTo>
                  <a:lnTo>
                    <a:pt x="268318" y="1588726"/>
                  </a:lnTo>
                  <a:lnTo>
                    <a:pt x="264787" y="1560482"/>
                  </a:lnTo>
                  <a:lnTo>
                    <a:pt x="289501" y="1560482"/>
                  </a:lnTo>
                  <a:lnTo>
                    <a:pt x="289501" y="1525177"/>
                  </a:lnTo>
                  <a:lnTo>
                    <a:pt x="310684" y="1525177"/>
                  </a:lnTo>
                  <a:lnTo>
                    <a:pt x="310684" y="1500464"/>
                  </a:lnTo>
                  <a:lnTo>
                    <a:pt x="328336" y="1500464"/>
                  </a:lnTo>
                  <a:lnTo>
                    <a:pt x="328336" y="1440445"/>
                  </a:lnTo>
                  <a:lnTo>
                    <a:pt x="349519" y="1440445"/>
                  </a:lnTo>
                  <a:lnTo>
                    <a:pt x="345989" y="1391018"/>
                  </a:lnTo>
                  <a:lnTo>
                    <a:pt x="360111" y="1391018"/>
                  </a:lnTo>
                  <a:lnTo>
                    <a:pt x="356580" y="1338061"/>
                  </a:lnTo>
                  <a:lnTo>
                    <a:pt x="381294" y="1338061"/>
                  </a:lnTo>
                  <a:lnTo>
                    <a:pt x="381294" y="1299225"/>
                  </a:lnTo>
                  <a:lnTo>
                    <a:pt x="398946" y="1299225"/>
                  </a:lnTo>
                  <a:lnTo>
                    <a:pt x="398946" y="1256859"/>
                  </a:lnTo>
                  <a:lnTo>
                    <a:pt x="423660" y="1256859"/>
                  </a:lnTo>
                  <a:lnTo>
                    <a:pt x="423660" y="1232146"/>
                  </a:lnTo>
                  <a:lnTo>
                    <a:pt x="437782" y="1232146"/>
                  </a:lnTo>
                  <a:lnTo>
                    <a:pt x="437782" y="1182718"/>
                  </a:lnTo>
                  <a:lnTo>
                    <a:pt x="458965" y="1182718"/>
                  </a:lnTo>
                  <a:lnTo>
                    <a:pt x="455434" y="1161535"/>
                  </a:lnTo>
                  <a:lnTo>
                    <a:pt x="476617" y="1165066"/>
                  </a:lnTo>
                  <a:lnTo>
                    <a:pt x="480148" y="1147413"/>
                  </a:lnTo>
                  <a:lnTo>
                    <a:pt x="504861" y="1143883"/>
                  </a:lnTo>
                  <a:lnTo>
                    <a:pt x="504861" y="1129761"/>
                  </a:lnTo>
                  <a:lnTo>
                    <a:pt x="543697" y="1129761"/>
                  </a:lnTo>
                  <a:lnTo>
                    <a:pt x="540167" y="1108578"/>
                  </a:lnTo>
                  <a:lnTo>
                    <a:pt x="568411" y="1108578"/>
                  </a:lnTo>
                  <a:lnTo>
                    <a:pt x="568411" y="1087395"/>
                  </a:lnTo>
                  <a:lnTo>
                    <a:pt x="593124" y="1087395"/>
                  </a:lnTo>
                  <a:lnTo>
                    <a:pt x="593124" y="1073273"/>
                  </a:lnTo>
                  <a:lnTo>
                    <a:pt x="621368" y="1073273"/>
                  </a:lnTo>
                  <a:lnTo>
                    <a:pt x="621368" y="1045029"/>
                  </a:lnTo>
                  <a:lnTo>
                    <a:pt x="642551" y="1045029"/>
                  </a:lnTo>
                  <a:lnTo>
                    <a:pt x="639021" y="1009724"/>
                  </a:lnTo>
                  <a:lnTo>
                    <a:pt x="660204" y="1009724"/>
                  </a:lnTo>
                  <a:lnTo>
                    <a:pt x="660204" y="999132"/>
                  </a:lnTo>
                  <a:lnTo>
                    <a:pt x="699039" y="999132"/>
                  </a:lnTo>
                  <a:lnTo>
                    <a:pt x="706100" y="970888"/>
                  </a:lnTo>
                  <a:lnTo>
                    <a:pt x="723753" y="970888"/>
                  </a:lnTo>
                  <a:lnTo>
                    <a:pt x="727283" y="917931"/>
                  </a:lnTo>
                  <a:lnTo>
                    <a:pt x="804954" y="917931"/>
                  </a:lnTo>
                  <a:lnTo>
                    <a:pt x="804954" y="900278"/>
                  </a:lnTo>
                  <a:lnTo>
                    <a:pt x="826137" y="900278"/>
                  </a:lnTo>
                  <a:lnTo>
                    <a:pt x="822607" y="868504"/>
                  </a:lnTo>
                  <a:lnTo>
                    <a:pt x="843790" y="868504"/>
                  </a:lnTo>
                  <a:lnTo>
                    <a:pt x="843790" y="850851"/>
                  </a:lnTo>
                  <a:lnTo>
                    <a:pt x="879095" y="850851"/>
                  </a:lnTo>
                  <a:lnTo>
                    <a:pt x="882625" y="822607"/>
                  </a:lnTo>
                  <a:lnTo>
                    <a:pt x="946174" y="819077"/>
                  </a:lnTo>
                  <a:lnTo>
                    <a:pt x="949705" y="797894"/>
                  </a:lnTo>
                  <a:lnTo>
                    <a:pt x="970888" y="801424"/>
                  </a:lnTo>
                  <a:lnTo>
                    <a:pt x="974418" y="769650"/>
                  </a:lnTo>
                  <a:lnTo>
                    <a:pt x="1119169" y="769650"/>
                  </a:lnTo>
                  <a:lnTo>
                    <a:pt x="1112108" y="744936"/>
                  </a:lnTo>
                  <a:lnTo>
                    <a:pt x="1218023" y="748467"/>
                  </a:lnTo>
                  <a:lnTo>
                    <a:pt x="1221553" y="730814"/>
                  </a:lnTo>
                  <a:lnTo>
                    <a:pt x="1288633" y="730814"/>
                  </a:lnTo>
                  <a:lnTo>
                    <a:pt x="1292163" y="706101"/>
                  </a:lnTo>
                  <a:lnTo>
                    <a:pt x="1316877" y="706101"/>
                  </a:lnTo>
                  <a:lnTo>
                    <a:pt x="1309816" y="660204"/>
                  </a:lnTo>
                  <a:lnTo>
                    <a:pt x="1373365" y="656674"/>
                  </a:lnTo>
                  <a:lnTo>
                    <a:pt x="1376895" y="642552"/>
                  </a:lnTo>
                  <a:lnTo>
                    <a:pt x="1468689" y="646082"/>
                  </a:lnTo>
                  <a:lnTo>
                    <a:pt x="1465158" y="624899"/>
                  </a:lnTo>
                  <a:lnTo>
                    <a:pt x="1518116" y="624899"/>
                  </a:lnTo>
                  <a:lnTo>
                    <a:pt x="1518116" y="596655"/>
                  </a:lnTo>
                  <a:lnTo>
                    <a:pt x="1564012" y="600186"/>
                  </a:lnTo>
                  <a:lnTo>
                    <a:pt x="1564012" y="575472"/>
                  </a:lnTo>
                  <a:lnTo>
                    <a:pt x="1613439" y="575472"/>
                  </a:lnTo>
                  <a:lnTo>
                    <a:pt x="1613439" y="554289"/>
                  </a:lnTo>
                  <a:lnTo>
                    <a:pt x="1655805" y="554289"/>
                  </a:lnTo>
                  <a:lnTo>
                    <a:pt x="1655805" y="529576"/>
                  </a:lnTo>
                  <a:lnTo>
                    <a:pt x="1701702" y="529576"/>
                  </a:lnTo>
                  <a:lnTo>
                    <a:pt x="1701702" y="483679"/>
                  </a:lnTo>
                  <a:lnTo>
                    <a:pt x="1740537" y="483679"/>
                  </a:lnTo>
                  <a:lnTo>
                    <a:pt x="1740537" y="458966"/>
                  </a:lnTo>
                  <a:lnTo>
                    <a:pt x="1786434" y="458966"/>
                  </a:lnTo>
                  <a:lnTo>
                    <a:pt x="1782903" y="441313"/>
                  </a:lnTo>
                  <a:lnTo>
                    <a:pt x="1814678" y="441313"/>
                  </a:lnTo>
                  <a:lnTo>
                    <a:pt x="1811147" y="416600"/>
                  </a:lnTo>
                  <a:lnTo>
                    <a:pt x="1959428" y="420130"/>
                  </a:lnTo>
                  <a:lnTo>
                    <a:pt x="1962959" y="388356"/>
                  </a:lnTo>
                  <a:lnTo>
                    <a:pt x="1998264" y="388356"/>
                  </a:lnTo>
                  <a:lnTo>
                    <a:pt x="1998264" y="367173"/>
                  </a:lnTo>
                  <a:lnTo>
                    <a:pt x="2037099" y="363642"/>
                  </a:lnTo>
                  <a:lnTo>
                    <a:pt x="2037099" y="345990"/>
                  </a:lnTo>
                  <a:lnTo>
                    <a:pt x="2082996" y="345990"/>
                  </a:lnTo>
                  <a:lnTo>
                    <a:pt x="2082996" y="324807"/>
                  </a:lnTo>
                  <a:lnTo>
                    <a:pt x="2210094" y="324807"/>
                  </a:lnTo>
                  <a:lnTo>
                    <a:pt x="2210094" y="307154"/>
                  </a:lnTo>
                  <a:lnTo>
                    <a:pt x="2333661" y="303624"/>
                  </a:lnTo>
                  <a:lnTo>
                    <a:pt x="2337192" y="282441"/>
                  </a:lnTo>
                  <a:lnTo>
                    <a:pt x="2421924" y="282441"/>
                  </a:lnTo>
                  <a:lnTo>
                    <a:pt x="2418394" y="243605"/>
                  </a:lnTo>
                  <a:lnTo>
                    <a:pt x="2644346" y="243605"/>
                  </a:lnTo>
                  <a:lnTo>
                    <a:pt x="2644346" y="218891"/>
                  </a:lnTo>
                  <a:lnTo>
                    <a:pt x="2757322" y="222422"/>
                  </a:lnTo>
                  <a:lnTo>
                    <a:pt x="2757322" y="176525"/>
                  </a:lnTo>
                  <a:lnTo>
                    <a:pt x="3343385" y="176525"/>
                  </a:lnTo>
                  <a:lnTo>
                    <a:pt x="3339855" y="120037"/>
                  </a:lnTo>
                  <a:lnTo>
                    <a:pt x="4045955" y="120037"/>
                  </a:lnTo>
                  <a:lnTo>
                    <a:pt x="4049485" y="0"/>
                  </a:lnTo>
                  <a:lnTo>
                    <a:pt x="4250724" y="0"/>
                  </a:lnTo>
                </a:path>
              </a:pathLst>
            </a:custGeom>
            <a:noFill/>
            <a:ln w="2857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eaLnBrk="0" fontAlgn="base" hangingPunct="0">
                <a:spcBef>
                  <a:spcPct val="0"/>
                </a:spcBef>
                <a:spcAft>
                  <a:spcPct val="0"/>
                </a:spcAft>
                <a:defRPr/>
              </a:pPr>
              <a:endParaRPr lang="en-US" sz="1600" dirty="0">
                <a:solidFill>
                  <a:schemeClr val="bg1"/>
                </a:solidFill>
                <a:latin typeface="Calibri" panose="020F0502020204030204" pitchFamily="34" charset="0"/>
                <a:cs typeface="Calibri" panose="020F0502020204030204" pitchFamily="34" charset="0"/>
              </a:endParaRPr>
            </a:p>
          </p:txBody>
        </p:sp>
        <p:sp>
          <p:nvSpPr>
            <p:cNvPr id="47" name="Freeform 49">
              <a:extLst>
                <a:ext uri="{FF2B5EF4-FFF2-40B4-BE49-F238E27FC236}">
                  <a16:creationId xmlns:a16="http://schemas.microsoft.com/office/drawing/2014/main" id="{AFD39CBE-85CD-496B-87AD-44D8C188EB91}"/>
                </a:ext>
              </a:extLst>
            </p:cNvPr>
            <p:cNvSpPr/>
            <p:nvPr/>
          </p:nvSpPr>
          <p:spPr bwMode="auto">
            <a:xfrm>
              <a:off x="7831117" y="2744975"/>
              <a:ext cx="3586855" cy="558479"/>
            </a:xfrm>
            <a:custGeom>
              <a:avLst/>
              <a:gdLst>
                <a:gd name="connsiteX0" fmla="*/ 0 w 4236603"/>
                <a:gd name="connsiteY0" fmla="*/ 660204 h 660204"/>
                <a:gd name="connsiteX1" fmla="*/ 141220 w 4236603"/>
                <a:gd name="connsiteY1" fmla="*/ 660204 h 660204"/>
                <a:gd name="connsiteX2" fmla="*/ 141220 w 4236603"/>
                <a:gd name="connsiteY2" fmla="*/ 642551 h 660204"/>
                <a:gd name="connsiteX3" fmla="*/ 282440 w 4236603"/>
                <a:gd name="connsiteY3" fmla="*/ 649612 h 660204"/>
                <a:gd name="connsiteX4" fmla="*/ 282440 w 4236603"/>
                <a:gd name="connsiteY4" fmla="*/ 649612 h 660204"/>
                <a:gd name="connsiteX5" fmla="*/ 451904 w 4236603"/>
                <a:gd name="connsiteY5" fmla="*/ 628429 h 660204"/>
                <a:gd name="connsiteX6" fmla="*/ 451904 w 4236603"/>
                <a:gd name="connsiteY6" fmla="*/ 628429 h 660204"/>
                <a:gd name="connsiteX7" fmla="*/ 550759 w 4236603"/>
                <a:gd name="connsiteY7" fmla="*/ 614307 h 660204"/>
                <a:gd name="connsiteX8" fmla="*/ 547228 w 4236603"/>
                <a:gd name="connsiteY8" fmla="*/ 600185 h 660204"/>
                <a:gd name="connsiteX9" fmla="*/ 727284 w 4236603"/>
                <a:gd name="connsiteY9" fmla="*/ 600185 h 660204"/>
                <a:gd name="connsiteX10" fmla="*/ 723753 w 4236603"/>
                <a:gd name="connsiteY10" fmla="*/ 579002 h 660204"/>
                <a:gd name="connsiteX11" fmla="*/ 836729 w 4236603"/>
                <a:gd name="connsiteY11" fmla="*/ 579002 h 660204"/>
                <a:gd name="connsiteX12" fmla="*/ 836729 w 4236603"/>
                <a:gd name="connsiteY12" fmla="*/ 571941 h 660204"/>
                <a:gd name="connsiteX13" fmla="*/ 974419 w 4236603"/>
                <a:gd name="connsiteY13" fmla="*/ 568410 h 660204"/>
                <a:gd name="connsiteX14" fmla="*/ 970888 w 4236603"/>
                <a:gd name="connsiteY14" fmla="*/ 554288 h 660204"/>
                <a:gd name="connsiteX15" fmla="*/ 1059151 w 4236603"/>
                <a:gd name="connsiteY15" fmla="*/ 557819 h 660204"/>
                <a:gd name="connsiteX16" fmla="*/ 1066212 w 4236603"/>
                <a:gd name="connsiteY16" fmla="*/ 547227 h 660204"/>
                <a:gd name="connsiteX17" fmla="*/ 1140352 w 4236603"/>
                <a:gd name="connsiteY17" fmla="*/ 543697 h 660204"/>
                <a:gd name="connsiteX18" fmla="*/ 1140352 w 4236603"/>
                <a:gd name="connsiteY18" fmla="*/ 543697 h 660204"/>
                <a:gd name="connsiteX19" fmla="*/ 1221554 w 4236603"/>
                <a:gd name="connsiteY19" fmla="*/ 515453 h 660204"/>
                <a:gd name="connsiteX20" fmla="*/ 1225084 w 4236603"/>
                <a:gd name="connsiteY20" fmla="*/ 504861 h 660204"/>
                <a:gd name="connsiteX21" fmla="*/ 1299225 w 4236603"/>
                <a:gd name="connsiteY21" fmla="*/ 504861 h 660204"/>
                <a:gd name="connsiteX22" fmla="*/ 1299225 w 4236603"/>
                <a:gd name="connsiteY22" fmla="*/ 490739 h 660204"/>
                <a:gd name="connsiteX23" fmla="*/ 1426323 w 4236603"/>
                <a:gd name="connsiteY23" fmla="*/ 494270 h 660204"/>
                <a:gd name="connsiteX24" fmla="*/ 1422793 w 4236603"/>
                <a:gd name="connsiteY24" fmla="*/ 480148 h 660204"/>
                <a:gd name="connsiteX25" fmla="*/ 1472220 w 4236603"/>
                <a:gd name="connsiteY25" fmla="*/ 480148 h 660204"/>
                <a:gd name="connsiteX26" fmla="*/ 1468689 w 4236603"/>
                <a:gd name="connsiteY26" fmla="*/ 455434 h 660204"/>
                <a:gd name="connsiteX27" fmla="*/ 1592257 w 4236603"/>
                <a:gd name="connsiteY27" fmla="*/ 448373 h 660204"/>
                <a:gd name="connsiteX28" fmla="*/ 1588726 w 4236603"/>
                <a:gd name="connsiteY28" fmla="*/ 437782 h 660204"/>
                <a:gd name="connsiteX29" fmla="*/ 1691111 w 4236603"/>
                <a:gd name="connsiteY29" fmla="*/ 437782 h 660204"/>
                <a:gd name="connsiteX30" fmla="*/ 1691111 w 4236603"/>
                <a:gd name="connsiteY30" fmla="*/ 430721 h 660204"/>
                <a:gd name="connsiteX31" fmla="*/ 1765251 w 4236603"/>
                <a:gd name="connsiteY31" fmla="*/ 434251 h 660204"/>
                <a:gd name="connsiteX32" fmla="*/ 1765251 w 4236603"/>
                <a:gd name="connsiteY32" fmla="*/ 416599 h 660204"/>
                <a:gd name="connsiteX33" fmla="*/ 1860575 w 4236603"/>
                <a:gd name="connsiteY33" fmla="*/ 416599 h 660204"/>
                <a:gd name="connsiteX34" fmla="*/ 1853514 w 4236603"/>
                <a:gd name="connsiteY34" fmla="*/ 398946 h 660204"/>
                <a:gd name="connsiteX35" fmla="*/ 1959429 w 4236603"/>
                <a:gd name="connsiteY35" fmla="*/ 402477 h 660204"/>
                <a:gd name="connsiteX36" fmla="*/ 1948837 w 4236603"/>
                <a:gd name="connsiteY36" fmla="*/ 391885 h 660204"/>
                <a:gd name="connsiteX37" fmla="*/ 2075935 w 4236603"/>
                <a:gd name="connsiteY37" fmla="*/ 384824 h 660204"/>
                <a:gd name="connsiteX38" fmla="*/ 2072405 w 4236603"/>
                <a:gd name="connsiteY38" fmla="*/ 367172 h 660204"/>
                <a:gd name="connsiteX39" fmla="*/ 2178320 w 4236603"/>
                <a:gd name="connsiteY39" fmla="*/ 374233 h 660204"/>
                <a:gd name="connsiteX40" fmla="*/ 2178320 w 4236603"/>
                <a:gd name="connsiteY40" fmla="*/ 356580 h 660204"/>
                <a:gd name="connsiteX41" fmla="*/ 2234808 w 4236603"/>
                <a:gd name="connsiteY41" fmla="*/ 356580 h 660204"/>
                <a:gd name="connsiteX42" fmla="*/ 2234808 w 4236603"/>
                <a:gd name="connsiteY42" fmla="*/ 345989 h 660204"/>
                <a:gd name="connsiteX43" fmla="*/ 2312479 w 4236603"/>
                <a:gd name="connsiteY43" fmla="*/ 345989 h 660204"/>
                <a:gd name="connsiteX44" fmla="*/ 2316009 w 4236603"/>
                <a:gd name="connsiteY44" fmla="*/ 321275 h 660204"/>
                <a:gd name="connsiteX45" fmla="*/ 2358376 w 4236603"/>
                <a:gd name="connsiteY45" fmla="*/ 321275 h 660204"/>
                <a:gd name="connsiteX46" fmla="*/ 2354845 w 4236603"/>
                <a:gd name="connsiteY46" fmla="*/ 307153 h 660204"/>
                <a:gd name="connsiteX47" fmla="*/ 2407803 w 4236603"/>
                <a:gd name="connsiteY47" fmla="*/ 307153 h 660204"/>
                <a:gd name="connsiteX48" fmla="*/ 2407803 w 4236603"/>
                <a:gd name="connsiteY48" fmla="*/ 285970 h 660204"/>
                <a:gd name="connsiteX49" fmla="*/ 2460760 w 4236603"/>
                <a:gd name="connsiteY49" fmla="*/ 282440 h 660204"/>
                <a:gd name="connsiteX50" fmla="*/ 2457230 w 4236603"/>
                <a:gd name="connsiteY50" fmla="*/ 275379 h 660204"/>
                <a:gd name="connsiteX51" fmla="*/ 2633755 w 4236603"/>
                <a:gd name="connsiteY51" fmla="*/ 275379 h 660204"/>
                <a:gd name="connsiteX52" fmla="*/ 2633755 w 4236603"/>
                <a:gd name="connsiteY52" fmla="*/ 275379 h 660204"/>
                <a:gd name="connsiteX53" fmla="*/ 2739670 w 4236603"/>
                <a:gd name="connsiteY53" fmla="*/ 264787 h 660204"/>
                <a:gd name="connsiteX54" fmla="*/ 2739670 w 4236603"/>
                <a:gd name="connsiteY54" fmla="*/ 247135 h 660204"/>
                <a:gd name="connsiteX55" fmla="*/ 2778505 w 4236603"/>
                <a:gd name="connsiteY55" fmla="*/ 247135 h 660204"/>
                <a:gd name="connsiteX56" fmla="*/ 2774975 w 4236603"/>
                <a:gd name="connsiteY56" fmla="*/ 225952 h 660204"/>
                <a:gd name="connsiteX57" fmla="*/ 2898542 w 4236603"/>
                <a:gd name="connsiteY57" fmla="*/ 229482 h 660204"/>
                <a:gd name="connsiteX58" fmla="*/ 2895012 w 4236603"/>
                <a:gd name="connsiteY58" fmla="*/ 211830 h 660204"/>
                <a:gd name="connsiteX59" fmla="*/ 2951500 w 4236603"/>
                <a:gd name="connsiteY59" fmla="*/ 211830 h 660204"/>
                <a:gd name="connsiteX60" fmla="*/ 2951500 w 4236603"/>
                <a:gd name="connsiteY60" fmla="*/ 197708 h 660204"/>
                <a:gd name="connsiteX61" fmla="*/ 3332794 w 4236603"/>
                <a:gd name="connsiteY61" fmla="*/ 194177 h 660204"/>
                <a:gd name="connsiteX62" fmla="*/ 3332794 w 4236603"/>
                <a:gd name="connsiteY62" fmla="*/ 165933 h 660204"/>
                <a:gd name="connsiteX63" fmla="*/ 3470484 w 4236603"/>
                <a:gd name="connsiteY63" fmla="*/ 169464 h 660204"/>
                <a:gd name="connsiteX64" fmla="*/ 3470484 w 4236603"/>
                <a:gd name="connsiteY64" fmla="*/ 123567 h 660204"/>
                <a:gd name="connsiteX65" fmla="*/ 3781168 w 4236603"/>
                <a:gd name="connsiteY65" fmla="*/ 134159 h 660204"/>
                <a:gd name="connsiteX66" fmla="*/ 3788229 w 4236603"/>
                <a:gd name="connsiteY66" fmla="*/ 63549 h 660204"/>
                <a:gd name="connsiteX67" fmla="*/ 4038894 w 4236603"/>
                <a:gd name="connsiteY67" fmla="*/ 67079 h 660204"/>
                <a:gd name="connsiteX68" fmla="*/ 4031833 w 4236603"/>
                <a:gd name="connsiteY68" fmla="*/ 0 h 660204"/>
                <a:gd name="connsiteX69" fmla="*/ 4236603 w 4236603"/>
                <a:gd name="connsiteY69" fmla="*/ 0 h 66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36603" h="660204">
                  <a:moveTo>
                    <a:pt x="0" y="660204"/>
                  </a:moveTo>
                  <a:lnTo>
                    <a:pt x="141220" y="660204"/>
                  </a:lnTo>
                  <a:lnTo>
                    <a:pt x="141220" y="642551"/>
                  </a:lnTo>
                  <a:lnTo>
                    <a:pt x="282440" y="649612"/>
                  </a:lnTo>
                  <a:lnTo>
                    <a:pt x="282440" y="649612"/>
                  </a:lnTo>
                  <a:lnTo>
                    <a:pt x="451904" y="628429"/>
                  </a:lnTo>
                  <a:lnTo>
                    <a:pt x="451904" y="628429"/>
                  </a:lnTo>
                  <a:lnTo>
                    <a:pt x="550759" y="614307"/>
                  </a:lnTo>
                  <a:lnTo>
                    <a:pt x="547228" y="600185"/>
                  </a:lnTo>
                  <a:lnTo>
                    <a:pt x="727284" y="600185"/>
                  </a:lnTo>
                  <a:lnTo>
                    <a:pt x="723753" y="579002"/>
                  </a:lnTo>
                  <a:lnTo>
                    <a:pt x="836729" y="579002"/>
                  </a:lnTo>
                  <a:lnTo>
                    <a:pt x="836729" y="571941"/>
                  </a:lnTo>
                  <a:lnTo>
                    <a:pt x="974419" y="568410"/>
                  </a:lnTo>
                  <a:lnTo>
                    <a:pt x="970888" y="554288"/>
                  </a:lnTo>
                  <a:lnTo>
                    <a:pt x="1059151" y="557819"/>
                  </a:lnTo>
                  <a:lnTo>
                    <a:pt x="1066212" y="547227"/>
                  </a:lnTo>
                  <a:lnTo>
                    <a:pt x="1140352" y="543697"/>
                  </a:lnTo>
                  <a:lnTo>
                    <a:pt x="1140352" y="543697"/>
                  </a:lnTo>
                  <a:lnTo>
                    <a:pt x="1221554" y="515453"/>
                  </a:lnTo>
                  <a:lnTo>
                    <a:pt x="1225084" y="504861"/>
                  </a:lnTo>
                  <a:lnTo>
                    <a:pt x="1299225" y="504861"/>
                  </a:lnTo>
                  <a:lnTo>
                    <a:pt x="1299225" y="490739"/>
                  </a:lnTo>
                  <a:lnTo>
                    <a:pt x="1426323" y="494270"/>
                  </a:lnTo>
                  <a:lnTo>
                    <a:pt x="1422793" y="480148"/>
                  </a:lnTo>
                  <a:lnTo>
                    <a:pt x="1472220" y="480148"/>
                  </a:lnTo>
                  <a:lnTo>
                    <a:pt x="1468689" y="455434"/>
                  </a:lnTo>
                  <a:lnTo>
                    <a:pt x="1592257" y="448373"/>
                  </a:lnTo>
                  <a:lnTo>
                    <a:pt x="1588726" y="437782"/>
                  </a:lnTo>
                  <a:lnTo>
                    <a:pt x="1691111" y="437782"/>
                  </a:lnTo>
                  <a:lnTo>
                    <a:pt x="1691111" y="430721"/>
                  </a:lnTo>
                  <a:lnTo>
                    <a:pt x="1765251" y="434251"/>
                  </a:lnTo>
                  <a:lnTo>
                    <a:pt x="1765251" y="416599"/>
                  </a:lnTo>
                  <a:lnTo>
                    <a:pt x="1860575" y="416599"/>
                  </a:lnTo>
                  <a:lnTo>
                    <a:pt x="1853514" y="398946"/>
                  </a:lnTo>
                  <a:lnTo>
                    <a:pt x="1959429" y="402477"/>
                  </a:lnTo>
                  <a:lnTo>
                    <a:pt x="1948837" y="391885"/>
                  </a:lnTo>
                  <a:lnTo>
                    <a:pt x="2075935" y="384824"/>
                  </a:lnTo>
                  <a:lnTo>
                    <a:pt x="2072405" y="367172"/>
                  </a:lnTo>
                  <a:lnTo>
                    <a:pt x="2178320" y="374233"/>
                  </a:lnTo>
                  <a:lnTo>
                    <a:pt x="2178320" y="356580"/>
                  </a:lnTo>
                  <a:lnTo>
                    <a:pt x="2234808" y="356580"/>
                  </a:lnTo>
                  <a:lnTo>
                    <a:pt x="2234808" y="345989"/>
                  </a:lnTo>
                  <a:lnTo>
                    <a:pt x="2312479" y="345989"/>
                  </a:lnTo>
                  <a:lnTo>
                    <a:pt x="2316009" y="321275"/>
                  </a:lnTo>
                  <a:lnTo>
                    <a:pt x="2358376" y="321275"/>
                  </a:lnTo>
                  <a:lnTo>
                    <a:pt x="2354845" y="307153"/>
                  </a:lnTo>
                  <a:lnTo>
                    <a:pt x="2407803" y="307153"/>
                  </a:lnTo>
                  <a:lnTo>
                    <a:pt x="2407803" y="285970"/>
                  </a:lnTo>
                  <a:lnTo>
                    <a:pt x="2460760" y="282440"/>
                  </a:lnTo>
                  <a:lnTo>
                    <a:pt x="2457230" y="275379"/>
                  </a:lnTo>
                  <a:lnTo>
                    <a:pt x="2633755" y="275379"/>
                  </a:lnTo>
                  <a:lnTo>
                    <a:pt x="2633755" y="275379"/>
                  </a:lnTo>
                  <a:lnTo>
                    <a:pt x="2739670" y="264787"/>
                  </a:lnTo>
                  <a:lnTo>
                    <a:pt x="2739670" y="247135"/>
                  </a:lnTo>
                  <a:lnTo>
                    <a:pt x="2778505" y="247135"/>
                  </a:lnTo>
                  <a:lnTo>
                    <a:pt x="2774975" y="225952"/>
                  </a:lnTo>
                  <a:lnTo>
                    <a:pt x="2898542" y="229482"/>
                  </a:lnTo>
                  <a:lnTo>
                    <a:pt x="2895012" y="211830"/>
                  </a:lnTo>
                  <a:lnTo>
                    <a:pt x="2951500" y="211830"/>
                  </a:lnTo>
                  <a:lnTo>
                    <a:pt x="2951500" y="197708"/>
                  </a:lnTo>
                  <a:lnTo>
                    <a:pt x="3332794" y="194177"/>
                  </a:lnTo>
                  <a:lnTo>
                    <a:pt x="3332794" y="165933"/>
                  </a:lnTo>
                  <a:lnTo>
                    <a:pt x="3470484" y="169464"/>
                  </a:lnTo>
                  <a:lnTo>
                    <a:pt x="3470484" y="123567"/>
                  </a:lnTo>
                  <a:lnTo>
                    <a:pt x="3781168" y="134159"/>
                  </a:lnTo>
                  <a:lnTo>
                    <a:pt x="3788229" y="63549"/>
                  </a:lnTo>
                  <a:lnTo>
                    <a:pt x="4038894" y="67079"/>
                  </a:lnTo>
                  <a:lnTo>
                    <a:pt x="4031833" y="0"/>
                  </a:lnTo>
                  <a:lnTo>
                    <a:pt x="4236603" y="0"/>
                  </a:lnTo>
                </a:path>
              </a:pathLst>
            </a:custGeom>
            <a:noFill/>
            <a:ln w="28575" cap="flat" cmpd="sng" algn="ctr">
              <a:solidFill>
                <a:schemeClr val="accent3"/>
              </a:solidFill>
              <a:prstDash val="solid"/>
              <a:miter lim="800000"/>
              <a:headEnd type="none" w="med" len="med"/>
              <a:tailEnd type="none" w="med" len="med"/>
            </a:ln>
            <a:effectLst/>
          </p:spPr>
          <p:txBody>
            <a:bodyPr anchor="ctr"/>
            <a:lstStyle/>
            <a:p>
              <a:pPr algn="ctr">
                <a:lnSpc>
                  <a:spcPct val="90000"/>
                </a:lnSpc>
                <a:spcBef>
                  <a:spcPct val="35000"/>
                </a:spcBef>
                <a:spcAft>
                  <a:spcPct val="25000"/>
                </a:spcAft>
                <a:buClr>
                  <a:srgbClr val="8B3D9A"/>
                </a:buClr>
                <a:buFont typeface="Arial" charset="0"/>
                <a:buChar char="•"/>
                <a:defRPr/>
              </a:pPr>
              <a:endParaRPr lang="en-US" sz="1600" b="1" dirty="0">
                <a:solidFill>
                  <a:schemeClr val="bg1"/>
                </a:solidFill>
                <a:latin typeface="Calibri" panose="020F0502020204030204" pitchFamily="34" charset="0"/>
                <a:cs typeface="Calibri" panose="020F0502020204030204" pitchFamily="34" charset="0"/>
              </a:endParaRPr>
            </a:p>
          </p:txBody>
        </p:sp>
        <p:grpSp>
          <p:nvGrpSpPr>
            <p:cNvPr id="48" name="Group 47">
              <a:extLst>
                <a:ext uri="{FF2B5EF4-FFF2-40B4-BE49-F238E27FC236}">
                  <a16:creationId xmlns:a16="http://schemas.microsoft.com/office/drawing/2014/main" id="{8651B456-F17E-42B4-AC31-123DB62FDA2A}"/>
                </a:ext>
              </a:extLst>
            </p:cNvPr>
            <p:cNvGrpSpPr>
              <a:grpSpLocks/>
            </p:cNvGrpSpPr>
            <p:nvPr/>
          </p:nvGrpSpPr>
          <p:grpSpPr bwMode="auto">
            <a:xfrm>
              <a:off x="8497752" y="2070474"/>
              <a:ext cx="117005" cy="286122"/>
              <a:chOff x="3940040" y="4060077"/>
              <a:chExt cx="137690" cy="338928"/>
            </a:xfrm>
          </p:grpSpPr>
          <p:cxnSp>
            <p:nvCxnSpPr>
              <p:cNvPr id="83" name="Straight Connector 49">
                <a:extLst>
                  <a:ext uri="{FF2B5EF4-FFF2-40B4-BE49-F238E27FC236}">
                    <a16:creationId xmlns:a16="http://schemas.microsoft.com/office/drawing/2014/main" id="{5CCBBC00-2472-4E75-8D9E-4BBD7417ADC4}"/>
                  </a:ext>
                </a:extLst>
              </p:cNvPr>
              <p:cNvCxnSpPr>
                <a:cxnSpLocks noChangeShapeType="1"/>
              </p:cNvCxnSpPr>
              <p:nvPr/>
            </p:nvCxnSpPr>
            <p:spPr bwMode="auto">
              <a:xfrm>
                <a:off x="4014181" y="4060077"/>
                <a:ext cx="0" cy="338928"/>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84" name="Straight Connector 51">
                <a:extLst>
                  <a:ext uri="{FF2B5EF4-FFF2-40B4-BE49-F238E27FC236}">
                    <a16:creationId xmlns:a16="http://schemas.microsoft.com/office/drawing/2014/main" id="{2710882A-CEF1-4FA7-ACE1-BEFD4F8CBF23}"/>
                  </a:ext>
                </a:extLst>
              </p:cNvPr>
              <p:cNvCxnSpPr>
                <a:cxnSpLocks noChangeShapeType="1"/>
              </p:cNvCxnSpPr>
              <p:nvPr/>
            </p:nvCxnSpPr>
            <p:spPr bwMode="auto">
              <a:xfrm>
                <a:off x="3940040" y="4060077"/>
                <a:ext cx="137690"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85" name="Straight Connector 53">
                <a:extLst>
                  <a:ext uri="{FF2B5EF4-FFF2-40B4-BE49-F238E27FC236}">
                    <a16:creationId xmlns:a16="http://schemas.microsoft.com/office/drawing/2014/main" id="{877BC977-8083-4659-886D-BAA820977373}"/>
                  </a:ext>
                </a:extLst>
              </p:cNvPr>
              <p:cNvCxnSpPr>
                <a:cxnSpLocks noChangeShapeType="1"/>
              </p:cNvCxnSpPr>
              <p:nvPr/>
            </p:nvCxnSpPr>
            <p:spPr bwMode="auto">
              <a:xfrm>
                <a:off x="3954162" y="4399005"/>
                <a:ext cx="123567"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grpSp>
        <p:grpSp>
          <p:nvGrpSpPr>
            <p:cNvPr id="49" name="Group 55">
              <a:extLst>
                <a:ext uri="{FF2B5EF4-FFF2-40B4-BE49-F238E27FC236}">
                  <a16:creationId xmlns:a16="http://schemas.microsoft.com/office/drawing/2014/main" id="{0600B5F9-7F4B-415E-9387-903BF335E27B}"/>
                </a:ext>
              </a:extLst>
            </p:cNvPr>
            <p:cNvGrpSpPr>
              <a:grpSpLocks/>
            </p:cNvGrpSpPr>
            <p:nvPr/>
          </p:nvGrpSpPr>
          <p:grpSpPr bwMode="auto">
            <a:xfrm>
              <a:off x="9241081" y="1735189"/>
              <a:ext cx="117005" cy="310703"/>
              <a:chOff x="3940040" y="4060077"/>
              <a:chExt cx="137690" cy="338928"/>
            </a:xfrm>
          </p:grpSpPr>
          <p:cxnSp>
            <p:nvCxnSpPr>
              <p:cNvPr id="80" name="Straight Connector 56">
                <a:extLst>
                  <a:ext uri="{FF2B5EF4-FFF2-40B4-BE49-F238E27FC236}">
                    <a16:creationId xmlns:a16="http://schemas.microsoft.com/office/drawing/2014/main" id="{2E961E88-867A-4E69-AF10-3CAF94D3096B}"/>
                  </a:ext>
                </a:extLst>
              </p:cNvPr>
              <p:cNvCxnSpPr>
                <a:cxnSpLocks noChangeShapeType="1"/>
              </p:cNvCxnSpPr>
              <p:nvPr/>
            </p:nvCxnSpPr>
            <p:spPr bwMode="auto">
              <a:xfrm>
                <a:off x="4014181" y="4060077"/>
                <a:ext cx="0" cy="338928"/>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81" name="Straight Connector 57">
                <a:extLst>
                  <a:ext uri="{FF2B5EF4-FFF2-40B4-BE49-F238E27FC236}">
                    <a16:creationId xmlns:a16="http://schemas.microsoft.com/office/drawing/2014/main" id="{AD496DEA-2FC5-4FBD-B0F9-38ABC19F4FC6}"/>
                  </a:ext>
                </a:extLst>
              </p:cNvPr>
              <p:cNvCxnSpPr>
                <a:cxnSpLocks noChangeShapeType="1"/>
              </p:cNvCxnSpPr>
              <p:nvPr/>
            </p:nvCxnSpPr>
            <p:spPr bwMode="auto">
              <a:xfrm>
                <a:off x="3940040" y="4060077"/>
                <a:ext cx="137690"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82" name="Straight Connector 58">
                <a:extLst>
                  <a:ext uri="{FF2B5EF4-FFF2-40B4-BE49-F238E27FC236}">
                    <a16:creationId xmlns:a16="http://schemas.microsoft.com/office/drawing/2014/main" id="{701E5044-6C86-4964-9566-EEE42F96081E}"/>
                  </a:ext>
                </a:extLst>
              </p:cNvPr>
              <p:cNvCxnSpPr>
                <a:cxnSpLocks noChangeShapeType="1"/>
              </p:cNvCxnSpPr>
              <p:nvPr/>
            </p:nvCxnSpPr>
            <p:spPr bwMode="auto">
              <a:xfrm>
                <a:off x="3954162" y="4399005"/>
                <a:ext cx="123567"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grpSp>
        <p:grpSp>
          <p:nvGrpSpPr>
            <p:cNvPr id="50" name="Group 59">
              <a:extLst>
                <a:ext uri="{FF2B5EF4-FFF2-40B4-BE49-F238E27FC236}">
                  <a16:creationId xmlns:a16="http://schemas.microsoft.com/office/drawing/2014/main" id="{755C3B08-E196-4E87-ADDB-7479C9300ACF}"/>
                </a:ext>
              </a:extLst>
            </p:cNvPr>
            <p:cNvGrpSpPr>
              <a:grpSpLocks/>
            </p:cNvGrpSpPr>
            <p:nvPr/>
          </p:nvGrpSpPr>
          <p:grpSpPr bwMode="auto">
            <a:xfrm>
              <a:off x="9985393" y="1579838"/>
              <a:ext cx="117006" cy="311686"/>
              <a:chOff x="3940040" y="4060077"/>
              <a:chExt cx="137690" cy="338928"/>
            </a:xfrm>
          </p:grpSpPr>
          <p:cxnSp>
            <p:nvCxnSpPr>
              <p:cNvPr id="77" name="Straight Connector 60">
                <a:extLst>
                  <a:ext uri="{FF2B5EF4-FFF2-40B4-BE49-F238E27FC236}">
                    <a16:creationId xmlns:a16="http://schemas.microsoft.com/office/drawing/2014/main" id="{18AB5E11-F765-4413-B54B-AEBF24392851}"/>
                  </a:ext>
                </a:extLst>
              </p:cNvPr>
              <p:cNvCxnSpPr>
                <a:cxnSpLocks noChangeShapeType="1"/>
              </p:cNvCxnSpPr>
              <p:nvPr/>
            </p:nvCxnSpPr>
            <p:spPr bwMode="auto">
              <a:xfrm>
                <a:off x="4014181" y="4060077"/>
                <a:ext cx="0" cy="338928"/>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78" name="Straight Connector 61">
                <a:extLst>
                  <a:ext uri="{FF2B5EF4-FFF2-40B4-BE49-F238E27FC236}">
                    <a16:creationId xmlns:a16="http://schemas.microsoft.com/office/drawing/2014/main" id="{882FBDA6-C4AE-4AF0-A7AD-0795FCC6A8FC}"/>
                  </a:ext>
                </a:extLst>
              </p:cNvPr>
              <p:cNvCxnSpPr>
                <a:cxnSpLocks noChangeShapeType="1"/>
              </p:cNvCxnSpPr>
              <p:nvPr/>
            </p:nvCxnSpPr>
            <p:spPr bwMode="auto">
              <a:xfrm>
                <a:off x="3940040" y="4060077"/>
                <a:ext cx="137690"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79" name="Straight Connector 62">
                <a:extLst>
                  <a:ext uri="{FF2B5EF4-FFF2-40B4-BE49-F238E27FC236}">
                    <a16:creationId xmlns:a16="http://schemas.microsoft.com/office/drawing/2014/main" id="{BAA56206-683C-4DA5-9ED5-44550BEBDB58}"/>
                  </a:ext>
                </a:extLst>
              </p:cNvPr>
              <p:cNvCxnSpPr>
                <a:cxnSpLocks noChangeShapeType="1"/>
              </p:cNvCxnSpPr>
              <p:nvPr/>
            </p:nvCxnSpPr>
            <p:spPr bwMode="auto">
              <a:xfrm>
                <a:off x="3954162" y="4399005"/>
                <a:ext cx="123567"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grpSp>
        <p:grpSp>
          <p:nvGrpSpPr>
            <p:cNvPr id="51" name="Group 63">
              <a:extLst>
                <a:ext uri="{FF2B5EF4-FFF2-40B4-BE49-F238E27FC236}">
                  <a16:creationId xmlns:a16="http://schemas.microsoft.com/office/drawing/2014/main" id="{04ECE93F-ABD5-47D1-892E-4764A2334A3D}"/>
                </a:ext>
              </a:extLst>
            </p:cNvPr>
            <p:cNvGrpSpPr>
              <a:grpSpLocks/>
            </p:cNvGrpSpPr>
            <p:nvPr/>
          </p:nvGrpSpPr>
          <p:grpSpPr bwMode="auto">
            <a:xfrm>
              <a:off x="10732654" y="1445133"/>
              <a:ext cx="117006" cy="361832"/>
              <a:chOff x="3940040" y="4060077"/>
              <a:chExt cx="137690" cy="338928"/>
            </a:xfrm>
          </p:grpSpPr>
          <p:cxnSp>
            <p:nvCxnSpPr>
              <p:cNvPr id="74" name="Straight Connector 64">
                <a:extLst>
                  <a:ext uri="{FF2B5EF4-FFF2-40B4-BE49-F238E27FC236}">
                    <a16:creationId xmlns:a16="http://schemas.microsoft.com/office/drawing/2014/main" id="{21346F67-D47A-4E9A-B971-B4B36854E16D}"/>
                  </a:ext>
                </a:extLst>
              </p:cNvPr>
              <p:cNvCxnSpPr>
                <a:cxnSpLocks noChangeShapeType="1"/>
              </p:cNvCxnSpPr>
              <p:nvPr/>
            </p:nvCxnSpPr>
            <p:spPr bwMode="auto">
              <a:xfrm>
                <a:off x="4014181" y="4060077"/>
                <a:ext cx="0" cy="338928"/>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75" name="Straight Connector 65">
                <a:extLst>
                  <a:ext uri="{FF2B5EF4-FFF2-40B4-BE49-F238E27FC236}">
                    <a16:creationId xmlns:a16="http://schemas.microsoft.com/office/drawing/2014/main" id="{166A9D19-7B6F-452B-9ACB-7C993B045E19}"/>
                  </a:ext>
                </a:extLst>
              </p:cNvPr>
              <p:cNvCxnSpPr>
                <a:cxnSpLocks noChangeShapeType="1"/>
              </p:cNvCxnSpPr>
              <p:nvPr/>
            </p:nvCxnSpPr>
            <p:spPr bwMode="auto">
              <a:xfrm>
                <a:off x="3940040" y="4060077"/>
                <a:ext cx="137690"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cxnSp>
            <p:nvCxnSpPr>
              <p:cNvPr id="76" name="Straight Connector 66">
                <a:extLst>
                  <a:ext uri="{FF2B5EF4-FFF2-40B4-BE49-F238E27FC236}">
                    <a16:creationId xmlns:a16="http://schemas.microsoft.com/office/drawing/2014/main" id="{81F45663-1BCB-429A-BDA1-57875DD22593}"/>
                  </a:ext>
                </a:extLst>
              </p:cNvPr>
              <p:cNvCxnSpPr>
                <a:cxnSpLocks noChangeShapeType="1"/>
              </p:cNvCxnSpPr>
              <p:nvPr/>
            </p:nvCxnSpPr>
            <p:spPr bwMode="auto">
              <a:xfrm>
                <a:off x="3954162" y="4399005"/>
                <a:ext cx="123567" cy="0"/>
              </a:xfrm>
              <a:prstGeom prst="line">
                <a:avLst/>
              </a:prstGeom>
              <a:noFill/>
              <a:ln w="28575">
                <a:solidFill>
                  <a:schemeClr val="accent1"/>
                </a:solidFill>
                <a:round/>
                <a:headEnd/>
                <a:tailEnd/>
              </a:ln>
              <a:extLst>
                <a:ext uri="{909E8E84-426E-40dd-AFC4-6F175D3DCCD1}">
                  <a14:hiddenFill xmlns:a14="http://schemas.microsoft.com/office/drawing/2010/main" xmlns="">
                    <a:noFill/>
                  </a14:hiddenFill>
                </a:ext>
              </a:extLst>
            </p:spPr>
          </p:cxnSp>
        </p:grpSp>
        <p:grpSp>
          <p:nvGrpSpPr>
            <p:cNvPr id="52" name="Group 67">
              <a:extLst>
                <a:ext uri="{FF2B5EF4-FFF2-40B4-BE49-F238E27FC236}">
                  <a16:creationId xmlns:a16="http://schemas.microsoft.com/office/drawing/2014/main" id="{13F99722-3D20-488E-9EEB-052B5B935A19}"/>
                </a:ext>
              </a:extLst>
            </p:cNvPr>
            <p:cNvGrpSpPr>
              <a:grpSpLocks/>
            </p:cNvGrpSpPr>
            <p:nvPr/>
          </p:nvGrpSpPr>
          <p:grpSpPr bwMode="auto">
            <a:xfrm>
              <a:off x="10736588" y="2745960"/>
              <a:ext cx="117006" cy="237944"/>
              <a:chOff x="3940040" y="4060077"/>
              <a:chExt cx="137690" cy="338928"/>
            </a:xfrm>
          </p:grpSpPr>
          <p:cxnSp>
            <p:nvCxnSpPr>
              <p:cNvPr id="71" name="Straight Connector 70">
                <a:extLst>
                  <a:ext uri="{FF2B5EF4-FFF2-40B4-BE49-F238E27FC236}">
                    <a16:creationId xmlns:a16="http://schemas.microsoft.com/office/drawing/2014/main" id="{8EB100FF-7D74-4BC6-8013-0FB0E1A249C2}"/>
                  </a:ext>
                </a:extLst>
              </p:cNvPr>
              <p:cNvCxnSpPr/>
              <p:nvPr/>
            </p:nvCxnSpPr>
            <p:spPr bwMode="auto">
              <a:xfrm>
                <a:off x="4014092" y="4060077"/>
                <a:ext cx="0" cy="338928"/>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4100C90-FCD6-4C02-8275-05F99468DD88}"/>
                  </a:ext>
                </a:extLst>
              </p:cNvPr>
              <p:cNvCxnSpPr/>
              <p:nvPr/>
            </p:nvCxnSpPr>
            <p:spPr bwMode="auto">
              <a:xfrm>
                <a:off x="3940040" y="4060077"/>
                <a:ext cx="137690" cy="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292E62E-0910-4A27-A74C-4352856B5D22}"/>
                  </a:ext>
                </a:extLst>
              </p:cNvPr>
              <p:cNvCxnSpPr/>
              <p:nvPr/>
            </p:nvCxnSpPr>
            <p:spPr bwMode="auto">
              <a:xfrm>
                <a:off x="3953925" y="4399005"/>
                <a:ext cx="123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 name="Group 75">
              <a:extLst>
                <a:ext uri="{FF2B5EF4-FFF2-40B4-BE49-F238E27FC236}">
                  <a16:creationId xmlns:a16="http://schemas.microsoft.com/office/drawing/2014/main" id="{46EAB9CB-4CF1-4E4B-B4B7-C59D9054B251}"/>
                </a:ext>
              </a:extLst>
            </p:cNvPr>
            <p:cNvGrpSpPr>
              <a:grpSpLocks/>
            </p:cNvGrpSpPr>
            <p:nvPr/>
          </p:nvGrpSpPr>
          <p:grpSpPr bwMode="auto">
            <a:xfrm>
              <a:off x="9993259" y="2902294"/>
              <a:ext cx="116022" cy="147486"/>
              <a:chOff x="3940040" y="4060077"/>
              <a:chExt cx="137690" cy="338928"/>
            </a:xfrm>
          </p:grpSpPr>
          <p:cxnSp>
            <p:nvCxnSpPr>
              <p:cNvPr id="68" name="Straight Connector 67">
                <a:extLst>
                  <a:ext uri="{FF2B5EF4-FFF2-40B4-BE49-F238E27FC236}">
                    <a16:creationId xmlns:a16="http://schemas.microsoft.com/office/drawing/2014/main" id="{F765DE4C-EFF3-4B03-88DF-1F15843F72A3}"/>
                  </a:ext>
                </a:extLst>
              </p:cNvPr>
              <p:cNvCxnSpPr/>
              <p:nvPr/>
            </p:nvCxnSpPr>
            <p:spPr bwMode="auto">
              <a:xfrm>
                <a:off x="4013553" y="4060077"/>
                <a:ext cx="0" cy="338928"/>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C566AEA-4DC6-410A-A48D-D5F9B83CE720}"/>
                  </a:ext>
                </a:extLst>
              </p:cNvPr>
              <p:cNvCxnSpPr/>
              <p:nvPr/>
            </p:nvCxnSpPr>
            <p:spPr bwMode="auto">
              <a:xfrm>
                <a:off x="3940040" y="4060077"/>
                <a:ext cx="137690" cy="0"/>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D9DDC01-175D-4103-B0DB-944E22372E9E}"/>
                  </a:ext>
                </a:extLst>
              </p:cNvPr>
              <p:cNvCxnSpPr/>
              <p:nvPr/>
            </p:nvCxnSpPr>
            <p:spPr bwMode="auto">
              <a:xfrm>
                <a:off x="3954042" y="4399005"/>
                <a:ext cx="123688"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 name="Group 79">
              <a:extLst>
                <a:ext uri="{FF2B5EF4-FFF2-40B4-BE49-F238E27FC236}">
                  <a16:creationId xmlns:a16="http://schemas.microsoft.com/office/drawing/2014/main" id="{7C220F78-EFB7-4092-9952-04A32C5C2783}"/>
                </a:ext>
              </a:extLst>
            </p:cNvPr>
            <p:cNvGrpSpPr>
              <a:grpSpLocks/>
            </p:cNvGrpSpPr>
            <p:nvPr/>
          </p:nvGrpSpPr>
          <p:grpSpPr bwMode="auto">
            <a:xfrm>
              <a:off x="9244031" y="3070427"/>
              <a:ext cx="117006" cy="93407"/>
              <a:chOff x="3940040" y="4060077"/>
              <a:chExt cx="137690" cy="338928"/>
            </a:xfrm>
          </p:grpSpPr>
          <p:cxnSp>
            <p:nvCxnSpPr>
              <p:cNvPr id="65" name="Straight Connector 64">
                <a:extLst>
                  <a:ext uri="{FF2B5EF4-FFF2-40B4-BE49-F238E27FC236}">
                    <a16:creationId xmlns:a16="http://schemas.microsoft.com/office/drawing/2014/main" id="{02386C94-A5E2-429F-907F-EE6A75F0CB2C}"/>
                  </a:ext>
                </a:extLst>
              </p:cNvPr>
              <p:cNvCxnSpPr/>
              <p:nvPr/>
            </p:nvCxnSpPr>
            <p:spPr bwMode="auto">
              <a:xfrm>
                <a:off x="4014092" y="4060077"/>
                <a:ext cx="0" cy="338928"/>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03A8A4D-A409-4D45-81D7-42622C8D365D}"/>
                  </a:ext>
                </a:extLst>
              </p:cNvPr>
              <p:cNvCxnSpPr/>
              <p:nvPr/>
            </p:nvCxnSpPr>
            <p:spPr bwMode="auto">
              <a:xfrm>
                <a:off x="3940040" y="4060077"/>
                <a:ext cx="137690" cy="0"/>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DF8C186-2161-4390-9DCB-8952F646E367}"/>
                  </a:ext>
                </a:extLst>
              </p:cNvPr>
              <p:cNvCxnSpPr/>
              <p:nvPr/>
            </p:nvCxnSpPr>
            <p:spPr bwMode="auto">
              <a:xfrm>
                <a:off x="3953925" y="4399005"/>
                <a:ext cx="123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 name="Group 83">
              <a:extLst>
                <a:ext uri="{FF2B5EF4-FFF2-40B4-BE49-F238E27FC236}">
                  <a16:creationId xmlns:a16="http://schemas.microsoft.com/office/drawing/2014/main" id="{77416925-A0C2-44A8-A465-DF636CE2D82B}"/>
                </a:ext>
              </a:extLst>
            </p:cNvPr>
            <p:cNvGrpSpPr>
              <a:grpSpLocks/>
            </p:cNvGrpSpPr>
            <p:nvPr/>
          </p:nvGrpSpPr>
          <p:grpSpPr bwMode="auto">
            <a:xfrm>
              <a:off x="8500702" y="3189399"/>
              <a:ext cx="117006" cy="69811"/>
              <a:chOff x="3940040" y="4060077"/>
              <a:chExt cx="137690" cy="338928"/>
            </a:xfrm>
          </p:grpSpPr>
          <p:cxnSp>
            <p:nvCxnSpPr>
              <p:cNvPr id="62" name="Straight Connector 61">
                <a:extLst>
                  <a:ext uri="{FF2B5EF4-FFF2-40B4-BE49-F238E27FC236}">
                    <a16:creationId xmlns:a16="http://schemas.microsoft.com/office/drawing/2014/main" id="{3E5014D5-99A2-4916-BD15-5A4BD9054CB6}"/>
                  </a:ext>
                </a:extLst>
              </p:cNvPr>
              <p:cNvCxnSpPr/>
              <p:nvPr/>
            </p:nvCxnSpPr>
            <p:spPr bwMode="auto">
              <a:xfrm>
                <a:off x="4014092" y="4060077"/>
                <a:ext cx="0" cy="338928"/>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EEE950F-4B5A-43EB-8ED9-1729C7301044}"/>
                  </a:ext>
                </a:extLst>
              </p:cNvPr>
              <p:cNvCxnSpPr/>
              <p:nvPr/>
            </p:nvCxnSpPr>
            <p:spPr bwMode="auto">
              <a:xfrm>
                <a:off x="3940040" y="4060077"/>
                <a:ext cx="137690" cy="0"/>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0CCBE19-E690-4FC2-A2DA-6EF67B975565}"/>
                  </a:ext>
                </a:extLst>
              </p:cNvPr>
              <p:cNvCxnSpPr/>
              <p:nvPr/>
            </p:nvCxnSpPr>
            <p:spPr bwMode="auto">
              <a:xfrm>
                <a:off x="3953925" y="4399005"/>
                <a:ext cx="123805"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57" name="Straight Connector 5">
              <a:extLst>
                <a:ext uri="{FF2B5EF4-FFF2-40B4-BE49-F238E27FC236}">
                  <a16:creationId xmlns:a16="http://schemas.microsoft.com/office/drawing/2014/main" id="{9917933F-17EE-4559-8196-4ED9292A2A02}"/>
                </a:ext>
              </a:extLst>
            </p:cNvPr>
            <p:cNvCxnSpPr>
              <a:cxnSpLocks noChangeShapeType="1"/>
            </p:cNvCxnSpPr>
            <p:nvPr/>
          </p:nvCxnSpPr>
          <p:spPr bwMode="auto">
            <a:xfrm>
              <a:off x="8025158" y="1175284"/>
              <a:ext cx="209430" cy="0"/>
            </a:xfrm>
            <a:prstGeom prst="line">
              <a:avLst/>
            </a:prstGeom>
            <a:noFill/>
            <a:ln w="28575" algn="ctr">
              <a:solidFill>
                <a:schemeClr val="accent1"/>
              </a:solidFill>
              <a:round/>
              <a:headEnd/>
              <a:tailEnd/>
            </a:ln>
            <a:extLst>
              <a:ext uri="{909E8E84-426E-40dd-AFC4-6F175D3DCCD1}">
                <a14:hiddenFill xmlns:a14="http://schemas.microsoft.com/office/drawing/2010/main" xmlns="">
                  <a:noFill/>
                </a14:hiddenFill>
              </a:ext>
            </a:extLst>
          </p:spPr>
        </p:cxnSp>
        <p:cxnSp>
          <p:nvCxnSpPr>
            <p:cNvPr id="58" name="Straight Connector 57">
              <a:extLst>
                <a:ext uri="{FF2B5EF4-FFF2-40B4-BE49-F238E27FC236}">
                  <a16:creationId xmlns:a16="http://schemas.microsoft.com/office/drawing/2014/main" id="{0A5F3661-65C8-46F8-B085-F76F2485952B}"/>
                </a:ext>
              </a:extLst>
            </p:cNvPr>
            <p:cNvCxnSpPr/>
            <p:nvPr/>
          </p:nvCxnSpPr>
          <p:spPr bwMode="auto">
            <a:xfrm>
              <a:off x="8025158" y="1373909"/>
              <a:ext cx="209430" cy="0"/>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3992227-D502-43EB-89F7-7D8C7BA3B5E2}"/>
                </a:ext>
              </a:extLst>
            </p:cNvPr>
            <p:cNvCxnSpPr/>
            <p:nvPr/>
          </p:nvCxnSpPr>
          <p:spPr>
            <a:xfrm flipV="1">
              <a:off x="8227718" y="1489812"/>
              <a:ext cx="16737" cy="1868940"/>
            </a:xfrm>
            <a:prstGeom prst="line">
              <a:avLst/>
            </a:prstGeom>
            <a:ln w="1905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B334F01-8AA3-4721-881B-698594A7CC9A}"/>
                </a:ext>
              </a:extLst>
            </p:cNvPr>
            <p:cNvCxnSpPr/>
            <p:nvPr/>
          </p:nvCxnSpPr>
          <p:spPr>
            <a:xfrm flipV="1">
              <a:off x="9308064" y="1480062"/>
              <a:ext cx="16737" cy="1868940"/>
            </a:xfrm>
            <a:prstGeom prst="line">
              <a:avLst/>
            </a:prstGeom>
            <a:ln w="1905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2E4F5742-FB40-4D70-A53E-22E25A8FB3A4}"/>
                </a:ext>
              </a:extLst>
            </p:cNvPr>
            <p:cNvCxnSpPr>
              <a:cxnSpLocks/>
            </p:cNvCxnSpPr>
            <p:nvPr/>
          </p:nvCxnSpPr>
          <p:spPr bwMode="auto">
            <a:xfrm flipV="1">
              <a:off x="11197977" y="1310938"/>
              <a:ext cx="0" cy="204747"/>
            </a:xfrm>
            <a:prstGeom prst="straightConnector1">
              <a:avLst/>
            </a:prstGeom>
            <a:noFill/>
            <a:ln w="28575" cap="flat" cmpd="sng" algn="ctr">
              <a:solidFill>
                <a:schemeClr val="tx1"/>
              </a:solidFill>
              <a:prstDash val="solid"/>
              <a:round/>
              <a:headEnd type="none" w="med" len="med"/>
              <a:tailEnd type="triangle"/>
            </a:ln>
            <a:effectLst/>
          </p:spPr>
        </p:cxnSp>
      </p:grpSp>
      <p:pic>
        <p:nvPicPr>
          <p:cNvPr id="105" name="Picture 104">
            <a:extLst>
              <a:ext uri="{FF2B5EF4-FFF2-40B4-BE49-F238E27FC236}">
                <a16:creationId xmlns:a16="http://schemas.microsoft.com/office/drawing/2014/main" id="{63495B4D-E78E-432D-928A-26727429B63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289532" y="4020200"/>
            <a:ext cx="2340495" cy="434108"/>
          </a:xfrm>
          <a:prstGeom prst="rect">
            <a:avLst/>
          </a:prstGeom>
        </p:spPr>
      </p:pic>
      <p:sp>
        <p:nvSpPr>
          <p:cNvPr id="106" name="TextBox 105">
            <a:extLst>
              <a:ext uri="{FF2B5EF4-FFF2-40B4-BE49-F238E27FC236}">
                <a16:creationId xmlns:a16="http://schemas.microsoft.com/office/drawing/2014/main" id="{D770FB7C-B619-4E69-B4DE-1DB4F4A1E9FE}"/>
              </a:ext>
            </a:extLst>
          </p:cNvPr>
          <p:cNvSpPr txBox="1"/>
          <p:nvPr/>
        </p:nvSpPr>
        <p:spPr bwMode="auto">
          <a:xfrm>
            <a:off x="1883665" y="1363222"/>
            <a:ext cx="3075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b="1" dirty="0">
                <a:solidFill>
                  <a:schemeClr val="bg1"/>
                </a:solidFill>
                <a:latin typeface="Calibri" panose="020F0502020204030204" pitchFamily="34" charset="0"/>
              </a:rPr>
              <a:t>Serum Protein Electrophoresis</a:t>
            </a:r>
          </a:p>
        </p:txBody>
      </p:sp>
      <p:sp>
        <p:nvSpPr>
          <p:cNvPr id="107" name="Rectangle 106">
            <a:extLst>
              <a:ext uri="{FF2B5EF4-FFF2-40B4-BE49-F238E27FC236}">
                <a16:creationId xmlns:a16="http://schemas.microsoft.com/office/drawing/2014/main" id="{319FC851-CDF8-4922-B741-6B4DF9E90282}"/>
              </a:ext>
            </a:extLst>
          </p:cNvPr>
          <p:cNvSpPr/>
          <p:nvPr/>
        </p:nvSpPr>
        <p:spPr>
          <a:xfrm>
            <a:off x="1476131" y="1659371"/>
            <a:ext cx="3890141" cy="523220"/>
          </a:xfrm>
          <a:prstGeom prst="rect">
            <a:avLst/>
          </a:prstGeom>
        </p:spPr>
        <p:txBody>
          <a:bodyPr wrap="square">
            <a:spAutoFit/>
          </a:bodyPr>
          <a:lstStyle/>
          <a:p>
            <a:pPr>
              <a:spcAft>
                <a:spcPct val="0"/>
              </a:spcAft>
            </a:pPr>
            <a:r>
              <a:rPr lang="en-US" sz="1400" dirty="0">
                <a:solidFill>
                  <a:schemeClr val="bg1"/>
                </a:solidFill>
                <a:latin typeface="Calibri" panose="020F0502020204030204" pitchFamily="34" charset="0"/>
              </a:rPr>
              <a:t>Used to detect an “M spike” in serum</a:t>
            </a:r>
          </a:p>
          <a:p>
            <a:pPr>
              <a:spcAft>
                <a:spcPct val="0"/>
              </a:spcAft>
            </a:pPr>
            <a:r>
              <a:rPr lang="en-US" sz="1400" dirty="0">
                <a:solidFill>
                  <a:schemeClr val="bg1"/>
                </a:solidFill>
                <a:latin typeface="Calibri" panose="020F0502020204030204" pitchFamily="34" charset="0"/>
              </a:rPr>
              <a:t>M spike = large amount of monoclonal Ig proteins</a:t>
            </a:r>
          </a:p>
        </p:txBody>
      </p:sp>
      <p:grpSp>
        <p:nvGrpSpPr>
          <p:cNvPr id="178" name="Group 177">
            <a:extLst>
              <a:ext uri="{FF2B5EF4-FFF2-40B4-BE49-F238E27FC236}">
                <a16:creationId xmlns:a16="http://schemas.microsoft.com/office/drawing/2014/main" id="{F0E77B39-D30E-4330-99EB-C381BB03A15A}"/>
              </a:ext>
            </a:extLst>
          </p:cNvPr>
          <p:cNvGrpSpPr/>
          <p:nvPr/>
        </p:nvGrpSpPr>
        <p:grpSpPr>
          <a:xfrm>
            <a:off x="1318565" y="2208294"/>
            <a:ext cx="819524" cy="630942"/>
            <a:chOff x="6121674" y="1319953"/>
            <a:chExt cx="819524" cy="630942"/>
          </a:xfrm>
        </p:grpSpPr>
        <p:sp>
          <p:nvSpPr>
            <p:cNvPr id="131" name="TextBox 130">
              <a:extLst>
                <a:ext uri="{FF2B5EF4-FFF2-40B4-BE49-F238E27FC236}">
                  <a16:creationId xmlns:a16="http://schemas.microsoft.com/office/drawing/2014/main" id="{1CC1950D-DB4C-4D14-9060-E391873BFC4A}"/>
                </a:ext>
              </a:extLst>
            </p:cNvPr>
            <p:cNvSpPr txBox="1"/>
            <p:nvPr/>
          </p:nvSpPr>
          <p:spPr bwMode="auto">
            <a:xfrm>
              <a:off x="6213114" y="1319953"/>
              <a:ext cx="728084"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Normal</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MGUS</a:t>
              </a:r>
            </a:p>
          </p:txBody>
        </p:sp>
        <p:sp>
          <p:nvSpPr>
            <p:cNvPr id="132" name="Rectangle 131">
              <a:extLst>
                <a:ext uri="{FF2B5EF4-FFF2-40B4-BE49-F238E27FC236}">
                  <a16:creationId xmlns:a16="http://schemas.microsoft.com/office/drawing/2014/main" id="{33CB88DD-4B81-4641-BB54-4A79E2C0BB4B}"/>
                </a:ext>
              </a:extLst>
            </p:cNvPr>
            <p:cNvSpPr/>
            <p:nvPr/>
          </p:nvSpPr>
          <p:spPr bwMode="auto">
            <a:xfrm>
              <a:off x="6121674" y="1435831"/>
              <a:ext cx="91440"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2C73DAA8-639D-4A71-8DF7-7207D37FD7B3}"/>
                </a:ext>
              </a:extLst>
            </p:cNvPr>
            <p:cNvSpPr/>
            <p:nvPr/>
          </p:nvSpPr>
          <p:spPr bwMode="auto">
            <a:xfrm>
              <a:off x="6121674" y="1752792"/>
              <a:ext cx="91440" cy="91440"/>
            </a:xfrm>
            <a:prstGeom prst="rect">
              <a:avLst/>
            </a:prstGeom>
            <a:solidFill>
              <a:schemeClr val="accent5"/>
            </a:solidFill>
            <a:ln w="0">
              <a:solidFill>
                <a:schemeClr val="accent5"/>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7" name="Freeform: Shape 136">
            <a:extLst>
              <a:ext uri="{FF2B5EF4-FFF2-40B4-BE49-F238E27FC236}">
                <a16:creationId xmlns:a16="http://schemas.microsoft.com/office/drawing/2014/main" id="{E794DCAB-C0DC-4BBF-A819-EAAB36792D6A}"/>
              </a:ext>
            </a:extLst>
          </p:cNvPr>
          <p:cNvSpPr/>
          <p:nvPr/>
        </p:nvSpPr>
        <p:spPr bwMode="auto">
          <a:xfrm>
            <a:off x="549717" y="2814601"/>
            <a:ext cx="1910859" cy="1180325"/>
          </a:xfrm>
          <a:custGeom>
            <a:avLst/>
            <a:gdLst>
              <a:gd name="connsiteX0" fmla="*/ 0 w 1704975"/>
              <a:gd name="connsiteY0" fmla="*/ 1553426 h 1572476"/>
              <a:gd name="connsiteX1" fmla="*/ 66675 w 1704975"/>
              <a:gd name="connsiteY1" fmla="*/ 1472464 h 1572476"/>
              <a:gd name="connsiteX2" fmla="*/ 80962 w 1704975"/>
              <a:gd name="connsiteY2" fmla="*/ 1172426 h 1572476"/>
              <a:gd name="connsiteX3" fmla="*/ 109537 w 1704975"/>
              <a:gd name="connsiteY3" fmla="*/ 619976 h 1572476"/>
              <a:gd name="connsiteX4" fmla="*/ 147637 w 1704975"/>
              <a:gd name="connsiteY4" fmla="*/ 148489 h 1572476"/>
              <a:gd name="connsiteX5" fmla="*/ 157162 w 1704975"/>
              <a:gd name="connsiteY5" fmla="*/ 100864 h 1572476"/>
              <a:gd name="connsiteX6" fmla="*/ 180975 w 1704975"/>
              <a:gd name="connsiteY6" fmla="*/ 267551 h 1572476"/>
              <a:gd name="connsiteX7" fmla="*/ 214312 w 1704975"/>
              <a:gd name="connsiteY7" fmla="*/ 891439 h 1572476"/>
              <a:gd name="connsiteX8" fmla="*/ 252412 w 1704975"/>
              <a:gd name="connsiteY8" fmla="*/ 1334351 h 1572476"/>
              <a:gd name="connsiteX9" fmla="*/ 271462 w 1704975"/>
              <a:gd name="connsiteY9" fmla="*/ 1548664 h 1572476"/>
              <a:gd name="connsiteX10" fmla="*/ 352425 w 1704975"/>
              <a:gd name="connsiteY10" fmla="*/ 1520089 h 1572476"/>
              <a:gd name="connsiteX11" fmla="*/ 409575 w 1704975"/>
              <a:gd name="connsiteY11" fmla="*/ 1496276 h 1572476"/>
              <a:gd name="connsiteX12" fmla="*/ 481012 w 1704975"/>
              <a:gd name="connsiteY12" fmla="*/ 1529614 h 1572476"/>
              <a:gd name="connsiteX13" fmla="*/ 576262 w 1704975"/>
              <a:gd name="connsiteY13" fmla="*/ 1496276 h 1572476"/>
              <a:gd name="connsiteX14" fmla="*/ 623887 w 1704975"/>
              <a:gd name="connsiteY14" fmla="*/ 1396264 h 1572476"/>
              <a:gd name="connsiteX15" fmla="*/ 671512 w 1704975"/>
              <a:gd name="connsiteY15" fmla="*/ 1343876 h 1572476"/>
              <a:gd name="connsiteX16" fmla="*/ 738187 w 1704975"/>
              <a:gd name="connsiteY16" fmla="*/ 1448651 h 1572476"/>
              <a:gd name="connsiteX17" fmla="*/ 795337 w 1704975"/>
              <a:gd name="connsiteY17" fmla="*/ 1496276 h 1572476"/>
              <a:gd name="connsiteX18" fmla="*/ 857250 w 1704975"/>
              <a:gd name="connsiteY18" fmla="*/ 1496276 h 1572476"/>
              <a:gd name="connsiteX19" fmla="*/ 914400 w 1704975"/>
              <a:gd name="connsiteY19" fmla="*/ 1415314 h 1572476"/>
              <a:gd name="connsiteX20" fmla="*/ 952500 w 1704975"/>
              <a:gd name="connsiteY20" fmla="*/ 1320064 h 1572476"/>
              <a:gd name="connsiteX21" fmla="*/ 971550 w 1704975"/>
              <a:gd name="connsiteY21" fmla="*/ 1286726 h 1572476"/>
              <a:gd name="connsiteX22" fmla="*/ 1028700 w 1704975"/>
              <a:gd name="connsiteY22" fmla="*/ 1348639 h 1572476"/>
              <a:gd name="connsiteX23" fmla="*/ 1057275 w 1704975"/>
              <a:gd name="connsiteY23" fmla="*/ 1320064 h 1572476"/>
              <a:gd name="connsiteX24" fmla="*/ 1071562 w 1704975"/>
              <a:gd name="connsiteY24" fmla="*/ 1181951 h 1572476"/>
              <a:gd name="connsiteX25" fmla="*/ 1104900 w 1704975"/>
              <a:gd name="connsiteY25" fmla="*/ 639026 h 1572476"/>
              <a:gd name="connsiteX26" fmla="*/ 1147762 w 1704975"/>
              <a:gd name="connsiteY26" fmla="*/ 10376 h 1572476"/>
              <a:gd name="connsiteX27" fmla="*/ 1195387 w 1704975"/>
              <a:gd name="connsiteY27" fmla="*/ 286601 h 1572476"/>
              <a:gd name="connsiteX28" fmla="*/ 1223962 w 1704975"/>
              <a:gd name="connsiteY28" fmla="*/ 796189 h 1572476"/>
              <a:gd name="connsiteX29" fmla="*/ 1266825 w 1704975"/>
              <a:gd name="connsiteY29" fmla="*/ 1286726 h 1572476"/>
              <a:gd name="connsiteX30" fmla="*/ 1300162 w 1704975"/>
              <a:gd name="connsiteY30" fmla="*/ 1477226 h 1572476"/>
              <a:gd name="connsiteX31" fmla="*/ 1381125 w 1704975"/>
              <a:gd name="connsiteY31" fmla="*/ 1520089 h 1572476"/>
              <a:gd name="connsiteX32" fmla="*/ 1543050 w 1704975"/>
              <a:gd name="connsiteY32" fmla="*/ 1539139 h 1572476"/>
              <a:gd name="connsiteX33" fmla="*/ 1704975 w 1704975"/>
              <a:gd name="connsiteY33" fmla="*/ 1572476 h 1572476"/>
              <a:gd name="connsiteX34" fmla="*/ 0 w 1704975"/>
              <a:gd name="connsiteY34" fmla="*/ 1553426 h 1572476"/>
              <a:gd name="connsiteX0" fmla="*/ 0 w 1714500"/>
              <a:gd name="connsiteY0" fmla="*/ 1562951 h 1572476"/>
              <a:gd name="connsiteX1" fmla="*/ 76200 w 1714500"/>
              <a:gd name="connsiteY1" fmla="*/ 1472464 h 1572476"/>
              <a:gd name="connsiteX2" fmla="*/ 90487 w 1714500"/>
              <a:gd name="connsiteY2" fmla="*/ 1172426 h 1572476"/>
              <a:gd name="connsiteX3" fmla="*/ 119062 w 1714500"/>
              <a:gd name="connsiteY3" fmla="*/ 619976 h 1572476"/>
              <a:gd name="connsiteX4" fmla="*/ 157162 w 1714500"/>
              <a:gd name="connsiteY4" fmla="*/ 148489 h 1572476"/>
              <a:gd name="connsiteX5" fmla="*/ 166687 w 1714500"/>
              <a:gd name="connsiteY5" fmla="*/ 100864 h 1572476"/>
              <a:gd name="connsiteX6" fmla="*/ 190500 w 1714500"/>
              <a:gd name="connsiteY6" fmla="*/ 267551 h 1572476"/>
              <a:gd name="connsiteX7" fmla="*/ 223837 w 1714500"/>
              <a:gd name="connsiteY7" fmla="*/ 891439 h 1572476"/>
              <a:gd name="connsiteX8" fmla="*/ 261937 w 1714500"/>
              <a:gd name="connsiteY8" fmla="*/ 1334351 h 1572476"/>
              <a:gd name="connsiteX9" fmla="*/ 280987 w 1714500"/>
              <a:gd name="connsiteY9" fmla="*/ 1548664 h 1572476"/>
              <a:gd name="connsiteX10" fmla="*/ 361950 w 1714500"/>
              <a:gd name="connsiteY10" fmla="*/ 1520089 h 1572476"/>
              <a:gd name="connsiteX11" fmla="*/ 419100 w 1714500"/>
              <a:gd name="connsiteY11" fmla="*/ 1496276 h 1572476"/>
              <a:gd name="connsiteX12" fmla="*/ 490537 w 1714500"/>
              <a:gd name="connsiteY12" fmla="*/ 1529614 h 1572476"/>
              <a:gd name="connsiteX13" fmla="*/ 585787 w 1714500"/>
              <a:gd name="connsiteY13" fmla="*/ 1496276 h 1572476"/>
              <a:gd name="connsiteX14" fmla="*/ 633412 w 1714500"/>
              <a:gd name="connsiteY14" fmla="*/ 1396264 h 1572476"/>
              <a:gd name="connsiteX15" fmla="*/ 681037 w 1714500"/>
              <a:gd name="connsiteY15" fmla="*/ 1343876 h 1572476"/>
              <a:gd name="connsiteX16" fmla="*/ 747712 w 1714500"/>
              <a:gd name="connsiteY16" fmla="*/ 1448651 h 1572476"/>
              <a:gd name="connsiteX17" fmla="*/ 804862 w 1714500"/>
              <a:gd name="connsiteY17" fmla="*/ 1496276 h 1572476"/>
              <a:gd name="connsiteX18" fmla="*/ 866775 w 1714500"/>
              <a:gd name="connsiteY18" fmla="*/ 1496276 h 1572476"/>
              <a:gd name="connsiteX19" fmla="*/ 923925 w 1714500"/>
              <a:gd name="connsiteY19" fmla="*/ 1415314 h 1572476"/>
              <a:gd name="connsiteX20" fmla="*/ 962025 w 1714500"/>
              <a:gd name="connsiteY20" fmla="*/ 1320064 h 1572476"/>
              <a:gd name="connsiteX21" fmla="*/ 981075 w 1714500"/>
              <a:gd name="connsiteY21" fmla="*/ 1286726 h 1572476"/>
              <a:gd name="connsiteX22" fmla="*/ 1038225 w 1714500"/>
              <a:gd name="connsiteY22" fmla="*/ 1348639 h 1572476"/>
              <a:gd name="connsiteX23" fmla="*/ 1066800 w 1714500"/>
              <a:gd name="connsiteY23" fmla="*/ 1320064 h 1572476"/>
              <a:gd name="connsiteX24" fmla="*/ 1081087 w 1714500"/>
              <a:gd name="connsiteY24" fmla="*/ 1181951 h 1572476"/>
              <a:gd name="connsiteX25" fmla="*/ 1114425 w 1714500"/>
              <a:gd name="connsiteY25" fmla="*/ 639026 h 1572476"/>
              <a:gd name="connsiteX26" fmla="*/ 1157287 w 1714500"/>
              <a:gd name="connsiteY26" fmla="*/ 10376 h 1572476"/>
              <a:gd name="connsiteX27" fmla="*/ 1204912 w 1714500"/>
              <a:gd name="connsiteY27" fmla="*/ 286601 h 1572476"/>
              <a:gd name="connsiteX28" fmla="*/ 1233487 w 1714500"/>
              <a:gd name="connsiteY28" fmla="*/ 796189 h 1572476"/>
              <a:gd name="connsiteX29" fmla="*/ 1276350 w 1714500"/>
              <a:gd name="connsiteY29" fmla="*/ 1286726 h 1572476"/>
              <a:gd name="connsiteX30" fmla="*/ 1309687 w 1714500"/>
              <a:gd name="connsiteY30" fmla="*/ 1477226 h 1572476"/>
              <a:gd name="connsiteX31" fmla="*/ 1390650 w 1714500"/>
              <a:gd name="connsiteY31" fmla="*/ 1520089 h 1572476"/>
              <a:gd name="connsiteX32" fmla="*/ 1552575 w 1714500"/>
              <a:gd name="connsiteY32" fmla="*/ 1539139 h 1572476"/>
              <a:gd name="connsiteX33" fmla="*/ 1714500 w 1714500"/>
              <a:gd name="connsiteY33" fmla="*/ 1572476 h 1572476"/>
              <a:gd name="connsiteX34" fmla="*/ 0 w 1714500"/>
              <a:gd name="connsiteY34" fmla="*/ 1562951 h 1572476"/>
              <a:gd name="connsiteX0" fmla="*/ 0 w 1714500"/>
              <a:gd name="connsiteY0" fmla="*/ 1562951 h 1572476"/>
              <a:gd name="connsiteX1" fmla="*/ 76200 w 1714500"/>
              <a:gd name="connsiteY1" fmla="*/ 1472464 h 1572476"/>
              <a:gd name="connsiteX2" fmla="*/ 90487 w 1714500"/>
              <a:gd name="connsiteY2" fmla="*/ 1172426 h 1572476"/>
              <a:gd name="connsiteX3" fmla="*/ 119062 w 1714500"/>
              <a:gd name="connsiteY3" fmla="*/ 619976 h 1572476"/>
              <a:gd name="connsiteX4" fmla="*/ 157162 w 1714500"/>
              <a:gd name="connsiteY4" fmla="*/ 148489 h 1572476"/>
              <a:gd name="connsiteX5" fmla="*/ 166687 w 1714500"/>
              <a:gd name="connsiteY5" fmla="*/ 100864 h 1572476"/>
              <a:gd name="connsiteX6" fmla="*/ 190500 w 1714500"/>
              <a:gd name="connsiteY6" fmla="*/ 267551 h 1572476"/>
              <a:gd name="connsiteX7" fmla="*/ 223837 w 1714500"/>
              <a:gd name="connsiteY7" fmla="*/ 891439 h 1572476"/>
              <a:gd name="connsiteX8" fmla="*/ 261937 w 1714500"/>
              <a:gd name="connsiteY8" fmla="*/ 1334351 h 1572476"/>
              <a:gd name="connsiteX9" fmla="*/ 280987 w 1714500"/>
              <a:gd name="connsiteY9" fmla="*/ 1548664 h 1572476"/>
              <a:gd name="connsiteX10" fmla="*/ 361950 w 1714500"/>
              <a:gd name="connsiteY10" fmla="*/ 1520089 h 1572476"/>
              <a:gd name="connsiteX11" fmla="*/ 419100 w 1714500"/>
              <a:gd name="connsiteY11" fmla="*/ 1496276 h 1572476"/>
              <a:gd name="connsiteX12" fmla="*/ 490537 w 1714500"/>
              <a:gd name="connsiteY12" fmla="*/ 1529614 h 1572476"/>
              <a:gd name="connsiteX13" fmla="*/ 585787 w 1714500"/>
              <a:gd name="connsiteY13" fmla="*/ 1496276 h 1572476"/>
              <a:gd name="connsiteX14" fmla="*/ 633412 w 1714500"/>
              <a:gd name="connsiteY14" fmla="*/ 1396264 h 1572476"/>
              <a:gd name="connsiteX15" fmla="*/ 681037 w 1714500"/>
              <a:gd name="connsiteY15" fmla="*/ 1343876 h 1572476"/>
              <a:gd name="connsiteX16" fmla="*/ 747712 w 1714500"/>
              <a:gd name="connsiteY16" fmla="*/ 1448651 h 1572476"/>
              <a:gd name="connsiteX17" fmla="*/ 804862 w 1714500"/>
              <a:gd name="connsiteY17" fmla="*/ 1496276 h 1572476"/>
              <a:gd name="connsiteX18" fmla="*/ 866775 w 1714500"/>
              <a:gd name="connsiteY18" fmla="*/ 1496276 h 1572476"/>
              <a:gd name="connsiteX19" fmla="*/ 923925 w 1714500"/>
              <a:gd name="connsiteY19" fmla="*/ 1415314 h 1572476"/>
              <a:gd name="connsiteX20" fmla="*/ 962025 w 1714500"/>
              <a:gd name="connsiteY20" fmla="*/ 1320064 h 1572476"/>
              <a:gd name="connsiteX21" fmla="*/ 981075 w 1714500"/>
              <a:gd name="connsiteY21" fmla="*/ 1286726 h 1572476"/>
              <a:gd name="connsiteX22" fmla="*/ 1038225 w 1714500"/>
              <a:gd name="connsiteY22" fmla="*/ 1348639 h 1572476"/>
              <a:gd name="connsiteX23" fmla="*/ 1066800 w 1714500"/>
              <a:gd name="connsiteY23" fmla="*/ 1320064 h 1572476"/>
              <a:gd name="connsiteX24" fmla="*/ 1081087 w 1714500"/>
              <a:gd name="connsiteY24" fmla="*/ 1181951 h 1572476"/>
              <a:gd name="connsiteX25" fmla="*/ 1114425 w 1714500"/>
              <a:gd name="connsiteY25" fmla="*/ 639026 h 1572476"/>
              <a:gd name="connsiteX26" fmla="*/ 1157287 w 1714500"/>
              <a:gd name="connsiteY26" fmla="*/ 10376 h 1572476"/>
              <a:gd name="connsiteX27" fmla="*/ 1204912 w 1714500"/>
              <a:gd name="connsiteY27" fmla="*/ 286601 h 1572476"/>
              <a:gd name="connsiteX28" fmla="*/ 1233487 w 1714500"/>
              <a:gd name="connsiteY28" fmla="*/ 796189 h 1572476"/>
              <a:gd name="connsiteX29" fmla="*/ 1186302 w 1714500"/>
              <a:gd name="connsiteY29" fmla="*/ 1286726 h 1572476"/>
              <a:gd name="connsiteX30" fmla="*/ 1309687 w 1714500"/>
              <a:gd name="connsiteY30" fmla="*/ 1477226 h 1572476"/>
              <a:gd name="connsiteX31" fmla="*/ 1390650 w 1714500"/>
              <a:gd name="connsiteY31" fmla="*/ 1520089 h 1572476"/>
              <a:gd name="connsiteX32" fmla="*/ 1552575 w 1714500"/>
              <a:gd name="connsiteY32" fmla="*/ 1539139 h 1572476"/>
              <a:gd name="connsiteX33" fmla="*/ 1714500 w 1714500"/>
              <a:gd name="connsiteY33" fmla="*/ 1572476 h 1572476"/>
              <a:gd name="connsiteX34" fmla="*/ 0 w 1714500"/>
              <a:gd name="connsiteY34" fmla="*/ 1562951 h 1572476"/>
              <a:gd name="connsiteX0" fmla="*/ 0 w 1714500"/>
              <a:gd name="connsiteY0" fmla="*/ 1562861 h 1572386"/>
              <a:gd name="connsiteX1" fmla="*/ 76200 w 1714500"/>
              <a:gd name="connsiteY1" fmla="*/ 1472374 h 1572386"/>
              <a:gd name="connsiteX2" fmla="*/ 90487 w 1714500"/>
              <a:gd name="connsiteY2" fmla="*/ 1172336 h 1572386"/>
              <a:gd name="connsiteX3" fmla="*/ 119062 w 1714500"/>
              <a:gd name="connsiteY3" fmla="*/ 619886 h 1572386"/>
              <a:gd name="connsiteX4" fmla="*/ 157162 w 1714500"/>
              <a:gd name="connsiteY4" fmla="*/ 148399 h 1572386"/>
              <a:gd name="connsiteX5" fmla="*/ 166687 w 1714500"/>
              <a:gd name="connsiteY5" fmla="*/ 100774 h 1572386"/>
              <a:gd name="connsiteX6" fmla="*/ 190500 w 1714500"/>
              <a:gd name="connsiteY6" fmla="*/ 267461 h 1572386"/>
              <a:gd name="connsiteX7" fmla="*/ 223837 w 1714500"/>
              <a:gd name="connsiteY7" fmla="*/ 891349 h 1572386"/>
              <a:gd name="connsiteX8" fmla="*/ 261937 w 1714500"/>
              <a:gd name="connsiteY8" fmla="*/ 1334261 h 1572386"/>
              <a:gd name="connsiteX9" fmla="*/ 280987 w 1714500"/>
              <a:gd name="connsiteY9" fmla="*/ 1548574 h 1572386"/>
              <a:gd name="connsiteX10" fmla="*/ 361950 w 1714500"/>
              <a:gd name="connsiteY10" fmla="*/ 1519999 h 1572386"/>
              <a:gd name="connsiteX11" fmla="*/ 419100 w 1714500"/>
              <a:gd name="connsiteY11" fmla="*/ 1496186 h 1572386"/>
              <a:gd name="connsiteX12" fmla="*/ 490537 w 1714500"/>
              <a:gd name="connsiteY12" fmla="*/ 1529524 h 1572386"/>
              <a:gd name="connsiteX13" fmla="*/ 585787 w 1714500"/>
              <a:gd name="connsiteY13" fmla="*/ 1496186 h 1572386"/>
              <a:gd name="connsiteX14" fmla="*/ 633412 w 1714500"/>
              <a:gd name="connsiteY14" fmla="*/ 1396174 h 1572386"/>
              <a:gd name="connsiteX15" fmla="*/ 681037 w 1714500"/>
              <a:gd name="connsiteY15" fmla="*/ 1343786 h 1572386"/>
              <a:gd name="connsiteX16" fmla="*/ 747712 w 1714500"/>
              <a:gd name="connsiteY16" fmla="*/ 1448561 h 1572386"/>
              <a:gd name="connsiteX17" fmla="*/ 804862 w 1714500"/>
              <a:gd name="connsiteY17" fmla="*/ 1496186 h 1572386"/>
              <a:gd name="connsiteX18" fmla="*/ 866775 w 1714500"/>
              <a:gd name="connsiteY18" fmla="*/ 1496186 h 1572386"/>
              <a:gd name="connsiteX19" fmla="*/ 923925 w 1714500"/>
              <a:gd name="connsiteY19" fmla="*/ 1415224 h 1572386"/>
              <a:gd name="connsiteX20" fmla="*/ 962025 w 1714500"/>
              <a:gd name="connsiteY20" fmla="*/ 1319974 h 1572386"/>
              <a:gd name="connsiteX21" fmla="*/ 981075 w 1714500"/>
              <a:gd name="connsiteY21" fmla="*/ 1286636 h 1572386"/>
              <a:gd name="connsiteX22" fmla="*/ 1038225 w 1714500"/>
              <a:gd name="connsiteY22" fmla="*/ 1348549 h 1572386"/>
              <a:gd name="connsiteX23" fmla="*/ 1066800 w 1714500"/>
              <a:gd name="connsiteY23" fmla="*/ 1319974 h 1572386"/>
              <a:gd name="connsiteX24" fmla="*/ 1081087 w 1714500"/>
              <a:gd name="connsiteY24" fmla="*/ 1181861 h 1572386"/>
              <a:gd name="connsiteX25" fmla="*/ 1114425 w 1714500"/>
              <a:gd name="connsiteY25" fmla="*/ 638936 h 1572386"/>
              <a:gd name="connsiteX26" fmla="*/ 1157287 w 1714500"/>
              <a:gd name="connsiteY26" fmla="*/ 10286 h 1572386"/>
              <a:gd name="connsiteX27" fmla="*/ 1204912 w 1714500"/>
              <a:gd name="connsiteY27" fmla="*/ 286511 h 1572386"/>
              <a:gd name="connsiteX28" fmla="*/ 1153444 w 1714500"/>
              <a:gd name="connsiteY28" fmla="*/ 782037 h 1572386"/>
              <a:gd name="connsiteX29" fmla="*/ 1186302 w 1714500"/>
              <a:gd name="connsiteY29" fmla="*/ 1286636 h 1572386"/>
              <a:gd name="connsiteX30" fmla="*/ 1309687 w 1714500"/>
              <a:gd name="connsiteY30" fmla="*/ 1477136 h 1572386"/>
              <a:gd name="connsiteX31" fmla="*/ 1390650 w 1714500"/>
              <a:gd name="connsiteY31" fmla="*/ 1519999 h 1572386"/>
              <a:gd name="connsiteX32" fmla="*/ 1552575 w 1714500"/>
              <a:gd name="connsiteY32" fmla="*/ 1539049 h 1572386"/>
              <a:gd name="connsiteX33" fmla="*/ 1714500 w 1714500"/>
              <a:gd name="connsiteY33" fmla="*/ 1572386 h 1572386"/>
              <a:gd name="connsiteX34" fmla="*/ 0 w 1714500"/>
              <a:gd name="connsiteY34" fmla="*/ 1562861 h 1572386"/>
              <a:gd name="connsiteX0" fmla="*/ 0 w 1714500"/>
              <a:gd name="connsiteY0" fmla="*/ 1564138 h 1573663"/>
              <a:gd name="connsiteX1" fmla="*/ 76200 w 1714500"/>
              <a:gd name="connsiteY1" fmla="*/ 1473651 h 1573663"/>
              <a:gd name="connsiteX2" fmla="*/ 90487 w 1714500"/>
              <a:gd name="connsiteY2" fmla="*/ 1173613 h 1573663"/>
              <a:gd name="connsiteX3" fmla="*/ 119062 w 1714500"/>
              <a:gd name="connsiteY3" fmla="*/ 621163 h 1573663"/>
              <a:gd name="connsiteX4" fmla="*/ 157162 w 1714500"/>
              <a:gd name="connsiteY4" fmla="*/ 149676 h 1573663"/>
              <a:gd name="connsiteX5" fmla="*/ 166687 w 1714500"/>
              <a:gd name="connsiteY5" fmla="*/ 102051 h 1573663"/>
              <a:gd name="connsiteX6" fmla="*/ 190500 w 1714500"/>
              <a:gd name="connsiteY6" fmla="*/ 268738 h 1573663"/>
              <a:gd name="connsiteX7" fmla="*/ 223837 w 1714500"/>
              <a:gd name="connsiteY7" fmla="*/ 892626 h 1573663"/>
              <a:gd name="connsiteX8" fmla="*/ 261937 w 1714500"/>
              <a:gd name="connsiteY8" fmla="*/ 1335538 h 1573663"/>
              <a:gd name="connsiteX9" fmla="*/ 280987 w 1714500"/>
              <a:gd name="connsiteY9" fmla="*/ 1549851 h 1573663"/>
              <a:gd name="connsiteX10" fmla="*/ 361950 w 1714500"/>
              <a:gd name="connsiteY10" fmla="*/ 1521276 h 1573663"/>
              <a:gd name="connsiteX11" fmla="*/ 419100 w 1714500"/>
              <a:gd name="connsiteY11" fmla="*/ 1497463 h 1573663"/>
              <a:gd name="connsiteX12" fmla="*/ 490537 w 1714500"/>
              <a:gd name="connsiteY12" fmla="*/ 1530801 h 1573663"/>
              <a:gd name="connsiteX13" fmla="*/ 585787 w 1714500"/>
              <a:gd name="connsiteY13" fmla="*/ 1497463 h 1573663"/>
              <a:gd name="connsiteX14" fmla="*/ 633412 w 1714500"/>
              <a:gd name="connsiteY14" fmla="*/ 1397451 h 1573663"/>
              <a:gd name="connsiteX15" fmla="*/ 681037 w 1714500"/>
              <a:gd name="connsiteY15" fmla="*/ 1345063 h 1573663"/>
              <a:gd name="connsiteX16" fmla="*/ 747712 w 1714500"/>
              <a:gd name="connsiteY16" fmla="*/ 1449838 h 1573663"/>
              <a:gd name="connsiteX17" fmla="*/ 804862 w 1714500"/>
              <a:gd name="connsiteY17" fmla="*/ 1497463 h 1573663"/>
              <a:gd name="connsiteX18" fmla="*/ 866775 w 1714500"/>
              <a:gd name="connsiteY18" fmla="*/ 1497463 h 1573663"/>
              <a:gd name="connsiteX19" fmla="*/ 923925 w 1714500"/>
              <a:gd name="connsiteY19" fmla="*/ 1416501 h 1573663"/>
              <a:gd name="connsiteX20" fmla="*/ 962025 w 1714500"/>
              <a:gd name="connsiteY20" fmla="*/ 1321251 h 1573663"/>
              <a:gd name="connsiteX21" fmla="*/ 981075 w 1714500"/>
              <a:gd name="connsiteY21" fmla="*/ 1287913 h 1573663"/>
              <a:gd name="connsiteX22" fmla="*/ 1038225 w 1714500"/>
              <a:gd name="connsiteY22" fmla="*/ 1349826 h 1573663"/>
              <a:gd name="connsiteX23" fmla="*/ 1066800 w 1714500"/>
              <a:gd name="connsiteY23" fmla="*/ 1321251 h 1573663"/>
              <a:gd name="connsiteX24" fmla="*/ 1081087 w 1714500"/>
              <a:gd name="connsiteY24" fmla="*/ 1183138 h 1573663"/>
              <a:gd name="connsiteX25" fmla="*/ 1114425 w 1714500"/>
              <a:gd name="connsiteY25" fmla="*/ 640213 h 1573663"/>
              <a:gd name="connsiteX26" fmla="*/ 1157287 w 1714500"/>
              <a:gd name="connsiteY26" fmla="*/ 11563 h 1573663"/>
              <a:gd name="connsiteX27" fmla="*/ 1164891 w 1714500"/>
              <a:gd name="connsiteY27" fmla="*/ 273727 h 1573663"/>
              <a:gd name="connsiteX28" fmla="*/ 1153444 w 1714500"/>
              <a:gd name="connsiteY28" fmla="*/ 783314 h 1573663"/>
              <a:gd name="connsiteX29" fmla="*/ 1186302 w 1714500"/>
              <a:gd name="connsiteY29" fmla="*/ 1287913 h 1573663"/>
              <a:gd name="connsiteX30" fmla="*/ 1309687 w 1714500"/>
              <a:gd name="connsiteY30" fmla="*/ 1478413 h 1573663"/>
              <a:gd name="connsiteX31" fmla="*/ 1390650 w 1714500"/>
              <a:gd name="connsiteY31" fmla="*/ 1521276 h 1573663"/>
              <a:gd name="connsiteX32" fmla="*/ 1552575 w 1714500"/>
              <a:gd name="connsiteY32" fmla="*/ 1540326 h 1573663"/>
              <a:gd name="connsiteX33" fmla="*/ 1714500 w 1714500"/>
              <a:gd name="connsiteY33" fmla="*/ 1573663 h 1573663"/>
              <a:gd name="connsiteX34" fmla="*/ 0 w 1714500"/>
              <a:gd name="connsiteY34" fmla="*/ 1564138 h 1573663"/>
              <a:gd name="connsiteX0" fmla="*/ 0 w 1714500"/>
              <a:gd name="connsiteY0" fmla="*/ 1564349 h 1573874"/>
              <a:gd name="connsiteX1" fmla="*/ 76200 w 1714500"/>
              <a:gd name="connsiteY1" fmla="*/ 1473862 h 1573874"/>
              <a:gd name="connsiteX2" fmla="*/ 90487 w 1714500"/>
              <a:gd name="connsiteY2" fmla="*/ 1173824 h 1573874"/>
              <a:gd name="connsiteX3" fmla="*/ 119062 w 1714500"/>
              <a:gd name="connsiteY3" fmla="*/ 621374 h 1573874"/>
              <a:gd name="connsiteX4" fmla="*/ 157162 w 1714500"/>
              <a:gd name="connsiteY4" fmla="*/ 149887 h 1573874"/>
              <a:gd name="connsiteX5" fmla="*/ 166687 w 1714500"/>
              <a:gd name="connsiteY5" fmla="*/ 102262 h 1573874"/>
              <a:gd name="connsiteX6" fmla="*/ 190500 w 1714500"/>
              <a:gd name="connsiteY6" fmla="*/ 268949 h 1573874"/>
              <a:gd name="connsiteX7" fmla="*/ 223837 w 1714500"/>
              <a:gd name="connsiteY7" fmla="*/ 892837 h 1573874"/>
              <a:gd name="connsiteX8" fmla="*/ 261937 w 1714500"/>
              <a:gd name="connsiteY8" fmla="*/ 1335749 h 1573874"/>
              <a:gd name="connsiteX9" fmla="*/ 280987 w 1714500"/>
              <a:gd name="connsiteY9" fmla="*/ 1550062 h 1573874"/>
              <a:gd name="connsiteX10" fmla="*/ 361950 w 1714500"/>
              <a:gd name="connsiteY10" fmla="*/ 1521487 h 1573874"/>
              <a:gd name="connsiteX11" fmla="*/ 419100 w 1714500"/>
              <a:gd name="connsiteY11" fmla="*/ 1497674 h 1573874"/>
              <a:gd name="connsiteX12" fmla="*/ 490537 w 1714500"/>
              <a:gd name="connsiteY12" fmla="*/ 1531012 h 1573874"/>
              <a:gd name="connsiteX13" fmla="*/ 585787 w 1714500"/>
              <a:gd name="connsiteY13" fmla="*/ 1497674 h 1573874"/>
              <a:gd name="connsiteX14" fmla="*/ 633412 w 1714500"/>
              <a:gd name="connsiteY14" fmla="*/ 1397662 h 1573874"/>
              <a:gd name="connsiteX15" fmla="*/ 681037 w 1714500"/>
              <a:gd name="connsiteY15" fmla="*/ 1345274 h 1573874"/>
              <a:gd name="connsiteX16" fmla="*/ 747712 w 1714500"/>
              <a:gd name="connsiteY16" fmla="*/ 1450049 h 1573874"/>
              <a:gd name="connsiteX17" fmla="*/ 804862 w 1714500"/>
              <a:gd name="connsiteY17" fmla="*/ 1497674 h 1573874"/>
              <a:gd name="connsiteX18" fmla="*/ 866775 w 1714500"/>
              <a:gd name="connsiteY18" fmla="*/ 1497674 h 1573874"/>
              <a:gd name="connsiteX19" fmla="*/ 923925 w 1714500"/>
              <a:gd name="connsiteY19" fmla="*/ 1416712 h 1573874"/>
              <a:gd name="connsiteX20" fmla="*/ 962025 w 1714500"/>
              <a:gd name="connsiteY20" fmla="*/ 1321462 h 1573874"/>
              <a:gd name="connsiteX21" fmla="*/ 981075 w 1714500"/>
              <a:gd name="connsiteY21" fmla="*/ 1288124 h 1573874"/>
              <a:gd name="connsiteX22" fmla="*/ 1038225 w 1714500"/>
              <a:gd name="connsiteY22" fmla="*/ 1350037 h 1573874"/>
              <a:gd name="connsiteX23" fmla="*/ 1066800 w 1714500"/>
              <a:gd name="connsiteY23" fmla="*/ 1321462 h 1573874"/>
              <a:gd name="connsiteX24" fmla="*/ 1081087 w 1714500"/>
              <a:gd name="connsiteY24" fmla="*/ 1183349 h 1573874"/>
              <a:gd name="connsiteX25" fmla="*/ 1114425 w 1714500"/>
              <a:gd name="connsiteY25" fmla="*/ 640424 h 1573874"/>
              <a:gd name="connsiteX26" fmla="*/ 1157287 w 1714500"/>
              <a:gd name="connsiteY26" fmla="*/ 11774 h 1573874"/>
              <a:gd name="connsiteX27" fmla="*/ 1164891 w 1714500"/>
              <a:gd name="connsiteY27" fmla="*/ 273938 h 1573874"/>
              <a:gd name="connsiteX28" fmla="*/ 1203470 w 1714500"/>
              <a:gd name="connsiteY28" fmla="*/ 811649 h 1573874"/>
              <a:gd name="connsiteX29" fmla="*/ 1186302 w 1714500"/>
              <a:gd name="connsiteY29" fmla="*/ 1288124 h 1573874"/>
              <a:gd name="connsiteX30" fmla="*/ 1309687 w 1714500"/>
              <a:gd name="connsiteY30" fmla="*/ 1478624 h 1573874"/>
              <a:gd name="connsiteX31" fmla="*/ 1390650 w 1714500"/>
              <a:gd name="connsiteY31" fmla="*/ 1521487 h 1573874"/>
              <a:gd name="connsiteX32" fmla="*/ 1552575 w 1714500"/>
              <a:gd name="connsiteY32" fmla="*/ 1540537 h 1573874"/>
              <a:gd name="connsiteX33" fmla="*/ 1714500 w 1714500"/>
              <a:gd name="connsiteY33" fmla="*/ 1573874 h 1573874"/>
              <a:gd name="connsiteX34" fmla="*/ 0 w 1714500"/>
              <a:gd name="connsiteY34" fmla="*/ 1564349 h 1573874"/>
              <a:gd name="connsiteX0" fmla="*/ 0 w 1714500"/>
              <a:gd name="connsiteY0" fmla="*/ 1564349 h 1573874"/>
              <a:gd name="connsiteX1" fmla="*/ 76200 w 1714500"/>
              <a:gd name="connsiteY1" fmla="*/ 1473862 h 1573874"/>
              <a:gd name="connsiteX2" fmla="*/ 90487 w 1714500"/>
              <a:gd name="connsiteY2" fmla="*/ 1173824 h 1573874"/>
              <a:gd name="connsiteX3" fmla="*/ 119062 w 1714500"/>
              <a:gd name="connsiteY3" fmla="*/ 621374 h 1573874"/>
              <a:gd name="connsiteX4" fmla="*/ 157162 w 1714500"/>
              <a:gd name="connsiteY4" fmla="*/ 149887 h 1573874"/>
              <a:gd name="connsiteX5" fmla="*/ 166687 w 1714500"/>
              <a:gd name="connsiteY5" fmla="*/ 102262 h 1573874"/>
              <a:gd name="connsiteX6" fmla="*/ 190500 w 1714500"/>
              <a:gd name="connsiteY6" fmla="*/ 268949 h 1573874"/>
              <a:gd name="connsiteX7" fmla="*/ 223837 w 1714500"/>
              <a:gd name="connsiteY7" fmla="*/ 892837 h 1573874"/>
              <a:gd name="connsiteX8" fmla="*/ 261937 w 1714500"/>
              <a:gd name="connsiteY8" fmla="*/ 1335749 h 1573874"/>
              <a:gd name="connsiteX9" fmla="*/ 280987 w 1714500"/>
              <a:gd name="connsiteY9" fmla="*/ 1550062 h 1573874"/>
              <a:gd name="connsiteX10" fmla="*/ 361950 w 1714500"/>
              <a:gd name="connsiteY10" fmla="*/ 1521487 h 1573874"/>
              <a:gd name="connsiteX11" fmla="*/ 419100 w 1714500"/>
              <a:gd name="connsiteY11" fmla="*/ 1497674 h 1573874"/>
              <a:gd name="connsiteX12" fmla="*/ 490537 w 1714500"/>
              <a:gd name="connsiteY12" fmla="*/ 1531012 h 1573874"/>
              <a:gd name="connsiteX13" fmla="*/ 585787 w 1714500"/>
              <a:gd name="connsiteY13" fmla="*/ 1497674 h 1573874"/>
              <a:gd name="connsiteX14" fmla="*/ 633412 w 1714500"/>
              <a:gd name="connsiteY14" fmla="*/ 1397662 h 1573874"/>
              <a:gd name="connsiteX15" fmla="*/ 681037 w 1714500"/>
              <a:gd name="connsiteY15" fmla="*/ 1345274 h 1573874"/>
              <a:gd name="connsiteX16" fmla="*/ 747712 w 1714500"/>
              <a:gd name="connsiteY16" fmla="*/ 1450049 h 1573874"/>
              <a:gd name="connsiteX17" fmla="*/ 804862 w 1714500"/>
              <a:gd name="connsiteY17" fmla="*/ 1497674 h 1573874"/>
              <a:gd name="connsiteX18" fmla="*/ 866775 w 1714500"/>
              <a:gd name="connsiteY18" fmla="*/ 1497674 h 1573874"/>
              <a:gd name="connsiteX19" fmla="*/ 923925 w 1714500"/>
              <a:gd name="connsiteY19" fmla="*/ 1416712 h 1573874"/>
              <a:gd name="connsiteX20" fmla="*/ 962025 w 1714500"/>
              <a:gd name="connsiteY20" fmla="*/ 1321462 h 1573874"/>
              <a:gd name="connsiteX21" fmla="*/ 981075 w 1714500"/>
              <a:gd name="connsiteY21" fmla="*/ 1288124 h 1573874"/>
              <a:gd name="connsiteX22" fmla="*/ 1038225 w 1714500"/>
              <a:gd name="connsiteY22" fmla="*/ 1350037 h 1573874"/>
              <a:gd name="connsiteX23" fmla="*/ 1066800 w 1714500"/>
              <a:gd name="connsiteY23" fmla="*/ 1321462 h 1573874"/>
              <a:gd name="connsiteX24" fmla="*/ 1081087 w 1714500"/>
              <a:gd name="connsiteY24" fmla="*/ 1183349 h 1573874"/>
              <a:gd name="connsiteX25" fmla="*/ 1114425 w 1714500"/>
              <a:gd name="connsiteY25" fmla="*/ 640424 h 1573874"/>
              <a:gd name="connsiteX26" fmla="*/ 1157287 w 1714500"/>
              <a:gd name="connsiteY26" fmla="*/ 11774 h 1573874"/>
              <a:gd name="connsiteX27" fmla="*/ 1164891 w 1714500"/>
              <a:gd name="connsiteY27" fmla="*/ 273938 h 1573874"/>
              <a:gd name="connsiteX28" fmla="*/ 1203470 w 1714500"/>
              <a:gd name="connsiteY28" fmla="*/ 811649 h 1573874"/>
              <a:gd name="connsiteX29" fmla="*/ 1236328 w 1714500"/>
              <a:gd name="connsiteY29" fmla="*/ 1288124 h 1573874"/>
              <a:gd name="connsiteX30" fmla="*/ 1309687 w 1714500"/>
              <a:gd name="connsiteY30" fmla="*/ 1478624 h 1573874"/>
              <a:gd name="connsiteX31" fmla="*/ 1390650 w 1714500"/>
              <a:gd name="connsiteY31" fmla="*/ 1521487 h 1573874"/>
              <a:gd name="connsiteX32" fmla="*/ 1552575 w 1714500"/>
              <a:gd name="connsiteY32" fmla="*/ 1540537 h 1573874"/>
              <a:gd name="connsiteX33" fmla="*/ 1714500 w 1714500"/>
              <a:gd name="connsiteY33" fmla="*/ 1573874 h 1573874"/>
              <a:gd name="connsiteX34" fmla="*/ 0 w 1714500"/>
              <a:gd name="connsiteY34" fmla="*/ 1564349 h 1573874"/>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47282 w 1714500"/>
              <a:gd name="connsiteY26" fmla="*/ 320083 h 1488441"/>
              <a:gd name="connsiteX27" fmla="*/ 1164891 w 1714500"/>
              <a:gd name="connsiteY27" fmla="*/ 188505 h 1488441"/>
              <a:gd name="connsiteX28" fmla="*/ 1203470 w 1714500"/>
              <a:gd name="connsiteY28" fmla="*/ 726216 h 1488441"/>
              <a:gd name="connsiteX29" fmla="*/ 1236328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47282 w 1714500"/>
              <a:gd name="connsiteY26" fmla="*/ 320083 h 1488441"/>
              <a:gd name="connsiteX27" fmla="*/ 1194906 w 1714500"/>
              <a:gd name="connsiteY27" fmla="*/ 975986 h 1488441"/>
              <a:gd name="connsiteX28" fmla="*/ 1203470 w 1714500"/>
              <a:gd name="connsiteY28" fmla="*/ 726216 h 1488441"/>
              <a:gd name="connsiteX29" fmla="*/ 1236328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47282 w 1714500"/>
              <a:gd name="connsiteY26" fmla="*/ 685700 h 1488441"/>
              <a:gd name="connsiteX27" fmla="*/ 1194906 w 1714500"/>
              <a:gd name="connsiteY27" fmla="*/ 975986 h 1488441"/>
              <a:gd name="connsiteX28" fmla="*/ 1203470 w 1714500"/>
              <a:gd name="connsiteY28" fmla="*/ 726216 h 1488441"/>
              <a:gd name="connsiteX29" fmla="*/ 1236328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47282 w 1714500"/>
              <a:gd name="connsiteY26" fmla="*/ 685700 h 1488441"/>
              <a:gd name="connsiteX27" fmla="*/ 1194906 w 1714500"/>
              <a:gd name="connsiteY27" fmla="*/ 975986 h 1488441"/>
              <a:gd name="connsiteX28" fmla="*/ 1203470 w 1714500"/>
              <a:gd name="connsiteY28" fmla="*/ 1021697 h 1488441"/>
              <a:gd name="connsiteX29" fmla="*/ 1236328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091350 w 1714500"/>
              <a:gd name="connsiteY25" fmla="*/ 1023438 h 1488441"/>
              <a:gd name="connsiteX26" fmla="*/ 1147282 w 1714500"/>
              <a:gd name="connsiteY26" fmla="*/ 685700 h 1488441"/>
              <a:gd name="connsiteX27" fmla="*/ 1194906 w 1714500"/>
              <a:gd name="connsiteY27" fmla="*/ 975986 h 1488441"/>
              <a:gd name="connsiteX28" fmla="*/ 1203470 w 1714500"/>
              <a:gd name="connsiteY28" fmla="*/ 1021697 h 1488441"/>
              <a:gd name="connsiteX29" fmla="*/ 1236328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14500" h="1488441">
                <a:moveTo>
                  <a:pt x="0" y="1478916"/>
                </a:moveTo>
                <a:cubicBezTo>
                  <a:pt x="26590" y="1470185"/>
                  <a:pt x="61119" y="1453516"/>
                  <a:pt x="76200" y="1388429"/>
                </a:cubicBezTo>
                <a:cubicBezTo>
                  <a:pt x="91281" y="1323342"/>
                  <a:pt x="83343" y="1230472"/>
                  <a:pt x="90487" y="1088391"/>
                </a:cubicBezTo>
                <a:cubicBezTo>
                  <a:pt x="97631" y="946310"/>
                  <a:pt x="107950" y="706597"/>
                  <a:pt x="119062" y="535941"/>
                </a:cubicBezTo>
                <a:cubicBezTo>
                  <a:pt x="130175" y="365285"/>
                  <a:pt x="149225" y="150973"/>
                  <a:pt x="157162" y="64454"/>
                </a:cubicBezTo>
                <a:cubicBezTo>
                  <a:pt x="165099" y="-22065"/>
                  <a:pt x="161131" y="-3015"/>
                  <a:pt x="166687" y="16829"/>
                </a:cubicBezTo>
                <a:cubicBezTo>
                  <a:pt x="172243" y="36673"/>
                  <a:pt x="180975" y="51754"/>
                  <a:pt x="190500" y="183516"/>
                </a:cubicBezTo>
                <a:cubicBezTo>
                  <a:pt x="200025" y="315278"/>
                  <a:pt x="211931" y="629604"/>
                  <a:pt x="223837" y="807404"/>
                </a:cubicBezTo>
                <a:cubicBezTo>
                  <a:pt x="235743" y="985204"/>
                  <a:pt x="252412" y="1140779"/>
                  <a:pt x="261937" y="1250316"/>
                </a:cubicBezTo>
                <a:cubicBezTo>
                  <a:pt x="271462" y="1359853"/>
                  <a:pt x="264318" y="1433673"/>
                  <a:pt x="280987" y="1464629"/>
                </a:cubicBezTo>
                <a:cubicBezTo>
                  <a:pt x="297656" y="1495585"/>
                  <a:pt x="338931" y="1444785"/>
                  <a:pt x="361950" y="1436054"/>
                </a:cubicBezTo>
                <a:cubicBezTo>
                  <a:pt x="384969" y="1427323"/>
                  <a:pt x="397669" y="1410653"/>
                  <a:pt x="419100" y="1412241"/>
                </a:cubicBezTo>
                <a:cubicBezTo>
                  <a:pt x="440531" y="1413829"/>
                  <a:pt x="462756" y="1445579"/>
                  <a:pt x="490537" y="1445579"/>
                </a:cubicBezTo>
                <a:cubicBezTo>
                  <a:pt x="518318" y="1445579"/>
                  <a:pt x="561975" y="1434466"/>
                  <a:pt x="585787" y="1412241"/>
                </a:cubicBezTo>
                <a:cubicBezTo>
                  <a:pt x="609599" y="1390016"/>
                  <a:pt x="617537" y="1337629"/>
                  <a:pt x="633412" y="1312229"/>
                </a:cubicBezTo>
                <a:cubicBezTo>
                  <a:pt x="649287" y="1286829"/>
                  <a:pt x="661987" y="1251110"/>
                  <a:pt x="681037" y="1259841"/>
                </a:cubicBezTo>
                <a:cubicBezTo>
                  <a:pt x="700087" y="1268572"/>
                  <a:pt x="727074" y="1339216"/>
                  <a:pt x="747712" y="1364616"/>
                </a:cubicBezTo>
                <a:cubicBezTo>
                  <a:pt x="768350" y="1390016"/>
                  <a:pt x="785018" y="1404304"/>
                  <a:pt x="804862" y="1412241"/>
                </a:cubicBezTo>
                <a:cubicBezTo>
                  <a:pt x="824706" y="1420178"/>
                  <a:pt x="846931" y="1425735"/>
                  <a:pt x="866775" y="1412241"/>
                </a:cubicBezTo>
                <a:cubicBezTo>
                  <a:pt x="886619" y="1398747"/>
                  <a:pt x="908050" y="1360648"/>
                  <a:pt x="923925" y="1331279"/>
                </a:cubicBezTo>
                <a:cubicBezTo>
                  <a:pt x="939800" y="1301910"/>
                  <a:pt x="952500" y="1257460"/>
                  <a:pt x="962025" y="1236029"/>
                </a:cubicBezTo>
                <a:cubicBezTo>
                  <a:pt x="971550" y="1214598"/>
                  <a:pt x="968375" y="1197928"/>
                  <a:pt x="981075" y="1202691"/>
                </a:cubicBezTo>
                <a:cubicBezTo>
                  <a:pt x="993775" y="1207454"/>
                  <a:pt x="1023937" y="1259048"/>
                  <a:pt x="1038225" y="1264604"/>
                </a:cubicBezTo>
                <a:cubicBezTo>
                  <a:pt x="1052513" y="1270160"/>
                  <a:pt x="1059656" y="1263810"/>
                  <a:pt x="1066800" y="1236029"/>
                </a:cubicBezTo>
                <a:cubicBezTo>
                  <a:pt x="1073944" y="1208248"/>
                  <a:pt x="1076995" y="1133348"/>
                  <a:pt x="1081087" y="1097916"/>
                </a:cubicBezTo>
                <a:cubicBezTo>
                  <a:pt x="1085179" y="1062484"/>
                  <a:pt x="1080318" y="1092141"/>
                  <a:pt x="1091350" y="1023438"/>
                </a:cubicBezTo>
                <a:cubicBezTo>
                  <a:pt x="1102382" y="954735"/>
                  <a:pt x="1130023" y="693609"/>
                  <a:pt x="1147282" y="685700"/>
                </a:cubicBezTo>
                <a:cubicBezTo>
                  <a:pt x="1164541" y="677791"/>
                  <a:pt x="1185541" y="919987"/>
                  <a:pt x="1194906" y="975986"/>
                </a:cubicBezTo>
                <a:cubicBezTo>
                  <a:pt x="1204271" y="1031985"/>
                  <a:pt x="1196566" y="983913"/>
                  <a:pt x="1203470" y="1021697"/>
                </a:cubicBezTo>
                <a:cubicBezTo>
                  <a:pt x="1210374" y="1059481"/>
                  <a:pt x="1218625" y="1140775"/>
                  <a:pt x="1236328" y="1202691"/>
                </a:cubicBezTo>
                <a:cubicBezTo>
                  <a:pt x="1254031" y="1264607"/>
                  <a:pt x="1283967" y="1354297"/>
                  <a:pt x="1309687" y="1393191"/>
                </a:cubicBezTo>
                <a:cubicBezTo>
                  <a:pt x="1335407" y="1432085"/>
                  <a:pt x="1350169" y="1425735"/>
                  <a:pt x="1390650" y="1436054"/>
                </a:cubicBezTo>
                <a:cubicBezTo>
                  <a:pt x="1431131" y="1446373"/>
                  <a:pt x="1498600" y="1446373"/>
                  <a:pt x="1552575" y="1455104"/>
                </a:cubicBezTo>
                <a:cubicBezTo>
                  <a:pt x="1606550" y="1463835"/>
                  <a:pt x="1714500" y="1488441"/>
                  <a:pt x="1714500" y="1488441"/>
                </a:cubicBezTo>
                <a:lnTo>
                  <a:pt x="0" y="1478916"/>
                </a:lnTo>
                <a:close/>
              </a:path>
            </a:pathLst>
          </a:custGeom>
          <a:solidFill>
            <a:schemeClr val="accent5"/>
          </a:solidFill>
          <a:ln>
            <a:no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cxnSp>
        <p:nvCxnSpPr>
          <p:cNvPr id="138" name="Straight Connector 137">
            <a:extLst>
              <a:ext uri="{FF2B5EF4-FFF2-40B4-BE49-F238E27FC236}">
                <a16:creationId xmlns:a16="http://schemas.microsoft.com/office/drawing/2014/main" id="{B405C433-3388-4895-A801-42C4178900FC}"/>
              </a:ext>
            </a:extLst>
          </p:cNvPr>
          <p:cNvCxnSpPr/>
          <p:nvPr/>
        </p:nvCxnSpPr>
        <p:spPr bwMode="auto">
          <a:xfrm>
            <a:off x="432020" y="3998870"/>
            <a:ext cx="213899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59ABF2D-3FF0-4C4A-813E-B02946D560AB}"/>
              </a:ext>
            </a:extLst>
          </p:cNvPr>
          <p:cNvCxnSpPr/>
          <p:nvPr/>
        </p:nvCxnSpPr>
        <p:spPr bwMode="auto">
          <a:xfrm flipV="1">
            <a:off x="432020" y="2430908"/>
            <a:ext cx="0" cy="1567962"/>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EAA9133-2B8A-4237-B533-127C96F0943F}"/>
              </a:ext>
            </a:extLst>
          </p:cNvPr>
          <p:cNvCxnSpPr/>
          <p:nvPr/>
        </p:nvCxnSpPr>
        <p:spPr bwMode="auto">
          <a:xfrm>
            <a:off x="432020" y="2579645"/>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83AB63D-1B16-47B0-93EA-A958FC14DAD6}"/>
              </a:ext>
            </a:extLst>
          </p:cNvPr>
          <p:cNvCxnSpPr/>
          <p:nvPr/>
        </p:nvCxnSpPr>
        <p:spPr bwMode="auto">
          <a:xfrm>
            <a:off x="432020" y="2737998"/>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E25A036-82B3-4CCF-BBE3-403F6FCFD45F}"/>
              </a:ext>
            </a:extLst>
          </p:cNvPr>
          <p:cNvCxnSpPr/>
          <p:nvPr/>
        </p:nvCxnSpPr>
        <p:spPr bwMode="auto">
          <a:xfrm>
            <a:off x="432020" y="2896351"/>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360D0DC-E315-4D25-B831-54005B36BC13}"/>
              </a:ext>
            </a:extLst>
          </p:cNvPr>
          <p:cNvCxnSpPr/>
          <p:nvPr/>
        </p:nvCxnSpPr>
        <p:spPr bwMode="auto">
          <a:xfrm>
            <a:off x="432020" y="3054704"/>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5D44EBF-007E-434A-8317-119EFF9E1E45}"/>
              </a:ext>
            </a:extLst>
          </p:cNvPr>
          <p:cNvCxnSpPr/>
          <p:nvPr/>
        </p:nvCxnSpPr>
        <p:spPr bwMode="auto">
          <a:xfrm>
            <a:off x="432020" y="3213057"/>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0038909-EEB6-4F91-8E02-B45B658FB36E}"/>
              </a:ext>
            </a:extLst>
          </p:cNvPr>
          <p:cNvCxnSpPr/>
          <p:nvPr/>
        </p:nvCxnSpPr>
        <p:spPr bwMode="auto">
          <a:xfrm>
            <a:off x="432020" y="3371410"/>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2C9C580-15F0-4F1D-B2DE-CB41717DAC86}"/>
              </a:ext>
            </a:extLst>
          </p:cNvPr>
          <p:cNvCxnSpPr/>
          <p:nvPr/>
        </p:nvCxnSpPr>
        <p:spPr bwMode="auto">
          <a:xfrm>
            <a:off x="432020" y="3529763"/>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280A23C-F08D-4225-9247-D9DD9F7590AE}"/>
              </a:ext>
            </a:extLst>
          </p:cNvPr>
          <p:cNvCxnSpPr/>
          <p:nvPr/>
        </p:nvCxnSpPr>
        <p:spPr bwMode="auto">
          <a:xfrm>
            <a:off x="432020" y="3688116"/>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B7E2ADA-79D6-4815-A525-C578F1DE9385}"/>
              </a:ext>
            </a:extLst>
          </p:cNvPr>
          <p:cNvCxnSpPr/>
          <p:nvPr/>
        </p:nvCxnSpPr>
        <p:spPr bwMode="auto">
          <a:xfrm>
            <a:off x="432020" y="3846472"/>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47AF8EA-492C-4C6A-8834-3F6E927D30C4}"/>
              </a:ext>
            </a:extLst>
          </p:cNvPr>
          <p:cNvCxnSpPr/>
          <p:nvPr/>
        </p:nvCxnSpPr>
        <p:spPr bwMode="auto">
          <a:xfrm flipV="1">
            <a:off x="885441" y="39321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3470CA4-1617-4252-9C0D-32BFE15A6105}"/>
              </a:ext>
            </a:extLst>
          </p:cNvPr>
          <p:cNvCxnSpPr>
            <a:cxnSpLocks/>
          </p:cNvCxnSpPr>
          <p:nvPr/>
        </p:nvCxnSpPr>
        <p:spPr bwMode="auto">
          <a:xfrm flipV="1">
            <a:off x="1476131" y="3896191"/>
            <a:ext cx="0" cy="102679"/>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C1DC0F4-FEB4-4125-8814-F5EEE8A64639}"/>
              </a:ext>
            </a:extLst>
          </p:cNvPr>
          <p:cNvCxnSpPr>
            <a:cxnSpLocks/>
          </p:cNvCxnSpPr>
          <p:nvPr/>
        </p:nvCxnSpPr>
        <p:spPr bwMode="auto">
          <a:xfrm flipV="1">
            <a:off x="1983916" y="3832183"/>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4690184-D132-4B6F-909D-EBC41000FA17}"/>
              </a:ext>
            </a:extLst>
          </p:cNvPr>
          <p:cNvCxnSpPr>
            <a:cxnSpLocks/>
          </p:cNvCxnSpPr>
          <p:nvPr/>
        </p:nvCxnSpPr>
        <p:spPr bwMode="auto">
          <a:xfrm flipV="1">
            <a:off x="1742609" y="3700362"/>
            <a:ext cx="0" cy="110729"/>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F82FC9A-8F0C-4397-BFEB-AB645EF6DB0E}"/>
              </a:ext>
            </a:extLst>
          </p:cNvPr>
          <p:cNvCxnSpPr>
            <a:cxnSpLocks/>
          </p:cNvCxnSpPr>
          <p:nvPr/>
        </p:nvCxnSpPr>
        <p:spPr bwMode="auto">
          <a:xfrm flipV="1">
            <a:off x="2015005" y="3896191"/>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E974C55-B84D-4758-BF0A-41A9F867D0CA}"/>
              </a:ext>
            </a:extLst>
          </p:cNvPr>
          <p:cNvCxnSpPr/>
          <p:nvPr/>
        </p:nvCxnSpPr>
        <p:spPr bwMode="auto">
          <a:xfrm flipV="1">
            <a:off x="1097882" y="39321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87975FB-2ED2-4296-9925-F89DAFDAE2D8}"/>
              </a:ext>
            </a:extLst>
          </p:cNvPr>
          <p:cNvCxnSpPr/>
          <p:nvPr/>
        </p:nvCxnSpPr>
        <p:spPr bwMode="auto">
          <a:xfrm flipV="1">
            <a:off x="2491702" y="393219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6" name="Freeform: Shape 135">
            <a:extLst>
              <a:ext uri="{FF2B5EF4-FFF2-40B4-BE49-F238E27FC236}">
                <a16:creationId xmlns:a16="http://schemas.microsoft.com/office/drawing/2014/main" id="{38EC4CD0-8B6A-415C-ABDD-939D9A35F7FA}"/>
              </a:ext>
            </a:extLst>
          </p:cNvPr>
          <p:cNvSpPr/>
          <p:nvPr/>
        </p:nvSpPr>
        <p:spPr bwMode="auto">
          <a:xfrm>
            <a:off x="596288" y="2897459"/>
            <a:ext cx="1245557" cy="1097280"/>
          </a:xfrm>
          <a:custGeom>
            <a:avLst/>
            <a:gdLst>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8225 w 1644594"/>
              <a:gd name="connsiteY23" fmla="*/ 1407408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4594" h="1512563">
                <a:moveTo>
                  <a:pt x="0" y="1497895"/>
                </a:moveTo>
                <a:cubicBezTo>
                  <a:pt x="18653" y="1505832"/>
                  <a:pt x="37306" y="1513770"/>
                  <a:pt x="52387" y="1483608"/>
                </a:cubicBezTo>
                <a:cubicBezTo>
                  <a:pt x="67468" y="1453446"/>
                  <a:pt x="79375" y="1444714"/>
                  <a:pt x="90487" y="1316920"/>
                </a:cubicBezTo>
                <a:cubicBezTo>
                  <a:pt x="101599" y="1189126"/>
                  <a:pt x="119062" y="716845"/>
                  <a:pt x="119062" y="716845"/>
                </a:cubicBezTo>
                <a:cubicBezTo>
                  <a:pt x="127793" y="533489"/>
                  <a:pt x="134938" y="334258"/>
                  <a:pt x="142875" y="216783"/>
                </a:cubicBezTo>
                <a:cubicBezTo>
                  <a:pt x="150812" y="99308"/>
                  <a:pt x="158750" y="31045"/>
                  <a:pt x="166687" y="11995"/>
                </a:cubicBezTo>
                <a:cubicBezTo>
                  <a:pt x="174624" y="-7055"/>
                  <a:pt x="179387" y="-18961"/>
                  <a:pt x="190500" y="102483"/>
                </a:cubicBezTo>
                <a:cubicBezTo>
                  <a:pt x="201613" y="223927"/>
                  <a:pt x="220662" y="542221"/>
                  <a:pt x="233362" y="740658"/>
                </a:cubicBezTo>
                <a:cubicBezTo>
                  <a:pt x="246062" y="939095"/>
                  <a:pt x="254794" y="1175633"/>
                  <a:pt x="266700" y="1293108"/>
                </a:cubicBezTo>
                <a:cubicBezTo>
                  <a:pt x="278606" y="1410583"/>
                  <a:pt x="287338" y="1435983"/>
                  <a:pt x="304800" y="1445508"/>
                </a:cubicBezTo>
                <a:cubicBezTo>
                  <a:pt x="322263" y="1455033"/>
                  <a:pt x="354806" y="1368514"/>
                  <a:pt x="371475" y="1350258"/>
                </a:cubicBezTo>
                <a:cubicBezTo>
                  <a:pt x="388144" y="1332002"/>
                  <a:pt x="390524" y="1329620"/>
                  <a:pt x="404812" y="1335970"/>
                </a:cubicBezTo>
                <a:cubicBezTo>
                  <a:pt x="419100" y="1342320"/>
                  <a:pt x="434975" y="1385977"/>
                  <a:pt x="457200" y="1388358"/>
                </a:cubicBezTo>
                <a:cubicBezTo>
                  <a:pt x="479425" y="1390739"/>
                  <a:pt x="517525" y="1382802"/>
                  <a:pt x="538162" y="1350258"/>
                </a:cubicBezTo>
                <a:cubicBezTo>
                  <a:pt x="558799" y="1317714"/>
                  <a:pt x="565150" y="1248657"/>
                  <a:pt x="581025" y="1193095"/>
                </a:cubicBezTo>
                <a:cubicBezTo>
                  <a:pt x="596900" y="1137533"/>
                  <a:pt x="615950" y="1019264"/>
                  <a:pt x="633412" y="1016883"/>
                </a:cubicBezTo>
                <a:cubicBezTo>
                  <a:pt x="650874" y="1014502"/>
                  <a:pt x="669925" y="1126421"/>
                  <a:pt x="685800" y="1178808"/>
                </a:cubicBezTo>
                <a:cubicBezTo>
                  <a:pt x="701675" y="1231195"/>
                  <a:pt x="711993" y="1300252"/>
                  <a:pt x="728662" y="1331208"/>
                </a:cubicBezTo>
                <a:cubicBezTo>
                  <a:pt x="745331" y="1362164"/>
                  <a:pt x="766762" y="1365339"/>
                  <a:pt x="785812" y="1364545"/>
                </a:cubicBezTo>
                <a:cubicBezTo>
                  <a:pt x="804862" y="1363751"/>
                  <a:pt x="823118" y="1372482"/>
                  <a:pt x="842962" y="1326445"/>
                </a:cubicBezTo>
                <a:cubicBezTo>
                  <a:pt x="862806" y="1280408"/>
                  <a:pt x="889794" y="1139913"/>
                  <a:pt x="904875" y="1088320"/>
                </a:cubicBezTo>
                <a:cubicBezTo>
                  <a:pt x="919956" y="1036727"/>
                  <a:pt x="920750" y="1001008"/>
                  <a:pt x="933450" y="1016883"/>
                </a:cubicBezTo>
                <a:cubicBezTo>
                  <a:pt x="946150" y="1032758"/>
                  <a:pt x="964406" y="1119276"/>
                  <a:pt x="981075" y="1183570"/>
                </a:cubicBezTo>
                <a:cubicBezTo>
                  <a:pt x="997744" y="1247864"/>
                  <a:pt x="989806" y="1353433"/>
                  <a:pt x="1033463" y="1402645"/>
                </a:cubicBezTo>
                <a:cubicBezTo>
                  <a:pt x="1077120" y="1451857"/>
                  <a:pt x="1112837" y="1479639"/>
                  <a:pt x="1157287" y="1478845"/>
                </a:cubicBezTo>
                <a:cubicBezTo>
                  <a:pt x="1201737" y="1478051"/>
                  <a:pt x="1266825" y="1405027"/>
                  <a:pt x="1300162" y="1397883"/>
                </a:cubicBezTo>
                <a:cubicBezTo>
                  <a:pt x="1333499" y="1390739"/>
                  <a:pt x="1338262" y="1424077"/>
                  <a:pt x="1357312" y="1435983"/>
                </a:cubicBezTo>
                <a:cubicBezTo>
                  <a:pt x="1376362" y="1447889"/>
                  <a:pt x="1389856" y="1463764"/>
                  <a:pt x="1414462" y="1469320"/>
                </a:cubicBezTo>
                <a:cubicBezTo>
                  <a:pt x="1439068" y="1474876"/>
                  <a:pt x="1468438" y="1462970"/>
                  <a:pt x="1504950" y="1469320"/>
                </a:cubicBezTo>
                <a:cubicBezTo>
                  <a:pt x="1541462" y="1475670"/>
                  <a:pt x="1685131" y="1500276"/>
                  <a:pt x="1633537" y="1507420"/>
                </a:cubicBezTo>
                <a:cubicBezTo>
                  <a:pt x="1581943" y="1514564"/>
                  <a:pt x="1195387" y="1512183"/>
                  <a:pt x="1195387" y="1512183"/>
                </a:cubicBezTo>
                <a:lnTo>
                  <a:pt x="0" y="1497895"/>
                </a:lnTo>
                <a:close/>
              </a:path>
            </a:pathLst>
          </a:custGeom>
          <a:solidFill>
            <a:schemeClr val="accent1"/>
          </a:solidFill>
          <a:ln>
            <a:solidFill>
              <a:schemeClr val="bg1"/>
            </a:solid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159" name="Freeform: Shape 158">
            <a:extLst>
              <a:ext uri="{FF2B5EF4-FFF2-40B4-BE49-F238E27FC236}">
                <a16:creationId xmlns:a16="http://schemas.microsoft.com/office/drawing/2014/main" id="{CE3B4774-BF82-4847-9F74-D8F3EBFA80CA}"/>
              </a:ext>
            </a:extLst>
          </p:cNvPr>
          <p:cNvSpPr/>
          <p:nvPr/>
        </p:nvSpPr>
        <p:spPr bwMode="auto">
          <a:xfrm>
            <a:off x="2754193" y="2824688"/>
            <a:ext cx="1910859" cy="1180325"/>
          </a:xfrm>
          <a:custGeom>
            <a:avLst/>
            <a:gdLst>
              <a:gd name="connsiteX0" fmla="*/ 0 w 1704975"/>
              <a:gd name="connsiteY0" fmla="*/ 1553426 h 1572476"/>
              <a:gd name="connsiteX1" fmla="*/ 66675 w 1704975"/>
              <a:gd name="connsiteY1" fmla="*/ 1472464 h 1572476"/>
              <a:gd name="connsiteX2" fmla="*/ 80962 w 1704975"/>
              <a:gd name="connsiteY2" fmla="*/ 1172426 h 1572476"/>
              <a:gd name="connsiteX3" fmla="*/ 109537 w 1704975"/>
              <a:gd name="connsiteY3" fmla="*/ 619976 h 1572476"/>
              <a:gd name="connsiteX4" fmla="*/ 147637 w 1704975"/>
              <a:gd name="connsiteY4" fmla="*/ 148489 h 1572476"/>
              <a:gd name="connsiteX5" fmla="*/ 157162 w 1704975"/>
              <a:gd name="connsiteY5" fmla="*/ 100864 h 1572476"/>
              <a:gd name="connsiteX6" fmla="*/ 180975 w 1704975"/>
              <a:gd name="connsiteY6" fmla="*/ 267551 h 1572476"/>
              <a:gd name="connsiteX7" fmla="*/ 214312 w 1704975"/>
              <a:gd name="connsiteY7" fmla="*/ 891439 h 1572476"/>
              <a:gd name="connsiteX8" fmla="*/ 252412 w 1704975"/>
              <a:gd name="connsiteY8" fmla="*/ 1334351 h 1572476"/>
              <a:gd name="connsiteX9" fmla="*/ 271462 w 1704975"/>
              <a:gd name="connsiteY9" fmla="*/ 1548664 h 1572476"/>
              <a:gd name="connsiteX10" fmla="*/ 352425 w 1704975"/>
              <a:gd name="connsiteY10" fmla="*/ 1520089 h 1572476"/>
              <a:gd name="connsiteX11" fmla="*/ 409575 w 1704975"/>
              <a:gd name="connsiteY11" fmla="*/ 1496276 h 1572476"/>
              <a:gd name="connsiteX12" fmla="*/ 481012 w 1704975"/>
              <a:gd name="connsiteY12" fmla="*/ 1529614 h 1572476"/>
              <a:gd name="connsiteX13" fmla="*/ 576262 w 1704975"/>
              <a:gd name="connsiteY13" fmla="*/ 1496276 h 1572476"/>
              <a:gd name="connsiteX14" fmla="*/ 623887 w 1704975"/>
              <a:gd name="connsiteY14" fmla="*/ 1396264 h 1572476"/>
              <a:gd name="connsiteX15" fmla="*/ 671512 w 1704975"/>
              <a:gd name="connsiteY15" fmla="*/ 1343876 h 1572476"/>
              <a:gd name="connsiteX16" fmla="*/ 738187 w 1704975"/>
              <a:gd name="connsiteY16" fmla="*/ 1448651 h 1572476"/>
              <a:gd name="connsiteX17" fmla="*/ 795337 w 1704975"/>
              <a:gd name="connsiteY17" fmla="*/ 1496276 h 1572476"/>
              <a:gd name="connsiteX18" fmla="*/ 857250 w 1704975"/>
              <a:gd name="connsiteY18" fmla="*/ 1496276 h 1572476"/>
              <a:gd name="connsiteX19" fmla="*/ 914400 w 1704975"/>
              <a:gd name="connsiteY19" fmla="*/ 1415314 h 1572476"/>
              <a:gd name="connsiteX20" fmla="*/ 952500 w 1704975"/>
              <a:gd name="connsiteY20" fmla="*/ 1320064 h 1572476"/>
              <a:gd name="connsiteX21" fmla="*/ 971550 w 1704975"/>
              <a:gd name="connsiteY21" fmla="*/ 1286726 h 1572476"/>
              <a:gd name="connsiteX22" fmla="*/ 1028700 w 1704975"/>
              <a:gd name="connsiteY22" fmla="*/ 1348639 h 1572476"/>
              <a:gd name="connsiteX23" fmla="*/ 1057275 w 1704975"/>
              <a:gd name="connsiteY23" fmla="*/ 1320064 h 1572476"/>
              <a:gd name="connsiteX24" fmla="*/ 1071562 w 1704975"/>
              <a:gd name="connsiteY24" fmla="*/ 1181951 h 1572476"/>
              <a:gd name="connsiteX25" fmla="*/ 1104900 w 1704975"/>
              <a:gd name="connsiteY25" fmla="*/ 639026 h 1572476"/>
              <a:gd name="connsiteX26" fmla="*/ 1147762 w 1704975"/>
              <a:gd name="connsiteY26" fmla="*/ 10376 h 1572476"/>
              <a:gd name="connsiteX27" fmla="*/ 1195387 w 1704975"/>
              <a:gd name="connsiteY27" fmla="*/ 286601 h 1572476"/>
              <a:gd name="connsiteX28" fmla="*/ 1223962 w 1704975"/>
              <a:gd name="connsiteY28" fmla="*/ 796189 h 1572476"/>
              <a:gd name="connsiteX29" fmla="*/ 1266825 w 1704975"/>
              <a:gd name="connsiteY29" fmla="*/ 1286726 h 1572476"/>
              <a:gd name="connsiteX30" fmla="*/ 1300162 w 1704975"/>
              <a:gd name="connsiteY30" fmla="*/ 1477226 h 1572476"/>
              <a:gd name="connsiteX31" fmla="*/ 1381125 w 1704975"/>
              <a:gd name="connsiteY31" fmla="*/ 1520089 h 1572476"/>
              <a:gd name="connsiteX32" fmla="*/ 1543050 w 1704975"/>
              <a:gd name="connsiteY32" fmla="*/ 1539139 h 1572476"/>
              <a:gd name="connsiteX33" fmla="*/ 1704975 w 1704975"/>
              <a:gd name="connsiteY33" fmla="*/ 1572476 h 1572476"/>
              <a:gd name="connsiteX34" fmla="*/ 0 w 1704975"/>
              <a:gd name="connsiteY34" fmla="*/ 1553426 h 1572476"/>
              <a:gd name="connsiteX0" fmla="*/ 0 w 1714500"/>
              <a:gd name="connsiteY0" fmla="*/ 1562951 h 1572476"/>
              <a:gd name="connsiteX1" fmla="*/ 76200 w 1714500"/>
              <a:gd name="connsiteY1" fmla="*/ 1472464 h 1572476"/>
              <a:gd name="connsiteX2" fmla="*/ 90487 w 1714500"/>
              <a:gd name="connsiteY2" fmla="*/ 1172426 h 1572476"/>
              <a:gd name="connsiteX3" fmla="*/ 119062 w 1714500"/>
              <a:gd name="connsiteY3" fmla="*/ 619976 h 1572476"/>
              <a:gd name="connsiteX4" fmla="*/ 157162 w 1714500"/>
              <a:gd name="connsiteY4" fmla="*/ 148489 h 1572476"/>
              <a:gd name="connsiteX5" fmla="*/ 166687 w 1714500"/>
              <a:gd name="connsiteY5" fmla="*/ 100864 h 1572476"/>
              <a:gd name="connsiteX6" fmla="*/ 190500 w 1714500"/>
              <a:gd name="connsiteY6" fmla="*/ 267551 h 1572476"/>
              <a:gd name="connsiteX7" fmla="*/ 223837 w 1714500"/>
              <a:gd name="connsiteY7" fmla="*/ 891439 h 1572476"/>
              <a:gd name="connsiteX8" fmla="*/ 261937 w 1714500"/>
              <a:gd name="connsiteY8" fmla="*/ 1334351 h 1572476"/>
              <a:gd name="connsiteX9" fmla="*/ 280987 w 1714500"/>
              <a:gd name="connsiteY9" fmla="*/ 1548664 h 1572476"/>
              <a:gd name="connsiteX10" fmla="*/ 361950 w 1714500"/>
              <a:gd name="connsiteY10" fmla="*/ 1520089 h 1572476"/>
              <a:gd name="connsiteX11" fmla="*/ 419100 w 1714500"/>
              <a:gd name="connsiteY11" fmla="*/ 1496276 h 1572476"/>
              <a:gd name="connsiteX12" fmla="*/ 490537 w 1714500"/>
              <a:gd name="connsiteY12" fmla="*/ 1529614 h 1572476"/>
              <a:gd name="connsiteX13" fmla="*/ 585787 w 1714500"/>
              <a:gd name="connsiteY13" fmla="*/ 1496276 h 1572476"/>
              <a:gd name="connsiteX14" fmla="*/ 633412 w 1714500"/>
              <a:gd name="connsiteY14" fmla="*/ 1396264 h 1572476"/>
              <a:gd name="connsiteX15" fmla="*/ 681037 w 1714500"/>
              <a:gd name="connsiteY15" fmla="*/ 1343876 h 1572476"/>
              <a:gd name="connsiteX16" fmla="*/ 747712 w 1714500"/>
              <a:gd name="connsiteY16" fmla="*/ 1448651 h 1572476"/>
              <a:gd name="connsiteX17" fmla="*/ 804862 w 1714500"/>
              <a:gd name="connsiteY17" fmla="*/ 1496276 h 1572476"/>
              <a:gd name="connsiteX18" fmla="*/ 866775 w 1714500"/>
              <a:gd name="connsiteY18" fmla="*/ 1496276 h 1572476"/>
              <a:gd name="connsiteX19" fmla="*/ 923925 w 1714500"/>
              <a:gd name="connsiteY19" fmla="*/ 1415314 h 1572476"/>
              <a:gd name="connsiteX20" fmla="*/ 962025 w 1714500"/>
              <a:gd name="connsiteY20" fmla="*/ 1320064 h 1572476"/>
              <a:gd name="connsiteX21" fmla="*/ 981075 w 1714500"/>
              <a:gd name="connsiteY21" fmla="*/ 1286726 h 1572476"/>
              <a:gd name="connsiteX22" fmla="*/ 1038225 w 1714500"/>
              <a:gd name="connsiteY22" fmla="*/ 1348639 h 1572476"/>
              <a:gd name="connsiteX23" fmla="*/ 1066800 w 1714500"/>
              <a:gd name="connsiteY23" fmla="*/ 1320064 h 1572476"/>
              <a:gd name="connsiteX24" fmla="*/ 1081087 w 1714500"/>
              <a:gd name="connsiteY24" fmla="*/ 1181951 h 1572476"/>
              <a:gd name="connsiteX25" fmla="*/ 1114425 w 1714500"/>
              <a:gd name="connsiteY25" fmla="*/ 639026 h 1572476"/>
              <a:gd name="connsiteX26" fmla="*/ 1157287 w 1714500"/>
              <a:gd name="connsiteY26" fmla="*/ 10376 h 1572476"/>
              <a:gd name="connsiteX27" fmla="*/ 1204912 w 1714500"/>
              <a:gd name="connsiteY27" fmla="*/ 286601 h 1572476"/>
              <a:gd name="connsiteX28" fmla="*/ 1233487 w 1714500"/>
              <a:gd name="connsiteY28" fmla="*/ 796189 h 1572476"/>
              <a:gd name="connsiteX29" fmla="*/ 1276350 w 1714500"/>
              <a:gd name="connsiteY29" fmla="*/ 1286726 h 1572476"/>
              <a:gd name="connsiteX30" fmla="*/ 1309687 w 1714500"/>
              <a:gd name="connsiteY30" fmla="*/ 1477226 h 1572476"/>
              <a:gd name="connsiteX31" fmla="*/ 1390650 w 1714500"/>
              <a:gd name="connsiteY31" fmla="*/ 1520089 h 1572476"/>
              <a:gd name="connsiteX32" fmla="*/ 1552575 w 1714500"/>
              <a:gd name="connsiteY32" fmla="*/ 1539139 h 1572476"/>
              <a:gd name="connsiteX33" fmla="*/ 1714500 w 1714500"/>
              <a:gd name="connsiteY33" fmla="*/ 1572476 h 1572476"/>
              <a:gd name="connsiteX34" fmla="*/ 0 w 1714500"/>
              <a:gd name="connsiteY34" fmla="*/ 1562951 h 1572476"/>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04912 w 1714500"/>
              <a:gd name="connsiteY27" fmla="*/ 202566 h 1488441"/>
              <a:gd name="connsiteX28" fmla="*/ 1233487 w 1714500"/>
              <a:gd name="connsiteY28" fmla="*/ 712154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14131 w 1714500"/>
              <a:gd name="connsiteY27" fmla="*/ 643075 h 1488441"/>
              <a:gd name="connsiteX28" fmla="*/ 1233487 w 1714500"/>
              <a:gd name="connsiteY28" fmla="*/ 712154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14131 w 1714500"/>
              <a:gd name="connsiteY27" fmla="*/ 643075 h 1488441"/>
              <a:gd name="connsiteX28" fmla="*/ 1187395 w 1714500"/>
              <a:gd name="connsiteY28" fmla="*/ 569636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14131 w 1714500"/>
              <a:gd name="connsiteY27" fmla="*/ 643075 h 1488441"/>
              <a:gd name="connsiteX28" fmla="*/ 1159741 w 1714500"/>
              <a:gd name="connsiteY28" fmla="*/ 478943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69442 w 1714500"/>
              <a:gd name="connsiteY27" fmla="*/ 1213146 h 1488441"/>
              <a:gd name="connsiteX28" fmla="*/ 1159741 w 1714500"/>
              <a:gd name="connsiteY28" fmla="*/ 478943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 name="connsiteX0" fmla="*/ 0 w 1714500"/>
              <a:gd name="connsiteY0" fmla="*/ 1478916 h 1488441"/>
              <a:gd name="connsiteX1" fmla="*/ 76200 w 1714500"/>
              <a:gd name="connsiteY1" fmla="*/ 1388429 h 1488441"/>
              <a:gd name="connsiteX2" fmla="*/ 90487 w 1714500"/>
              <a:gd name="connsiteY2" fmla="*/ 1088391 h 1488441"/>
              <a:gd name="connsiteX3" fmla="*/ 119062 w 1714500"/>
              <a:gd name="connsiteY3" fmla="*/ 535941 h 1488441"/>
              <a:gd name="connsiteX4" fmla="*/ 157162 w 1714500"/>
              <a:gd name="connsiteY4" fmla="*/ 64454 h 1488441"/>
              <a:gd name="connsiteX5" fmla="*/ 166687 w 1714500"/>
              <a:gd name="connsiteY5" fmla="*/ 16829 h 1488441"/>
              <a:gd name="connsiteX6" fmla="*/ 190500 w 1714500"/>
              <a:gd name="connsiteY6" fmla="*/ 183516 h 1488441"/>
              <a:gd name="connsiteX7" fmla="*/ 223837 w 1714500"/>
              <a:gd name="connsiteY7" fmla="*/ 807404 h 1488441"/>
              <a:gd name="connsiteX8" fmla="*/ 261937 w 1714500"/>
              <a:gd name="connsiteY8" fmla="*/ 1250316 h 1488441"/>
              <a:gd name="connsiteX9" fmla="*/ 280987 w 1714500"/>
              <a:gd name="connsiteY9" fmla="*/ 1464629 h 1488441"/>
              <a:gd name="connsiteX10" fmla="*/ 361950 w 1714500"/>
              <a:gd name="connsiteY10" fmla="*/ 1436054 h 1488441"/>
              <a:gd name="connsiteX11" fmla="*/ 419100 w 1714500"/>
              <a:gd name="connsiteY11" fmla="*/ 1412241 h 1488441"/>
              <a:gd name="connsiteX12" fmla="*/ 490537 w 1714500"/>
              <a:gd name="connsiteY12" fmla="*/ 1445579 h 1488441"/>
              <a:gd name="connsiteX13" fmla="*/ 585787 w 1714500"/>
              <a:gd name="connsiteY13" fmla="*/ 1412241 h 1488441"/>
              <a:gd name="connsiteX14" fmla="*/ 633412 w 1714500"/>
              <a:gd name="connsiteY14" fmla="*/ 1312229 h 1488441"/>
              <a:gd name="connsiteX15" fmla="*/ 681037 w 1714500"/>
              <a:gd name="connsiteY15" fmla="*/ 1259841 h 1488441"/>
              <a:gd name="connsiteX16" fmla="*/ 747712 w 1714500"/>
              <a:gd name="connsiteY16" fmla="*/ 1364616 h 1488441"/>
              <a:gd name="connsiteX17" fmla="*/ 804862 w 1714500"/>
              <a:gd name="connsiteY17" fmla="*/ 1412241 h 1488441"/>
              <a:gd name="connsiteX18" fmla="*/ 866775 w 1714500"/>
              <a:gd name="connsiteY18" fmla="*/ 1412241 h 1488441"/>
              <a:gd name="connsiteX19" fmla="*/ 923925 w 1714500"/>
              <a:gd name="connsiteY19" fmla="*/ 1331279 h 1488441"/>
              <a:gd name="connsiteX20" fmla="*/ 962025 w 1714500"/>
              <a:gd name="connsiteY20" fmla="*/ 1236029 h 1488441"/>
              <a:gd name="connsiteX21" fmla="*/ 981075 w 1714500"/>
              <a:gd name="connsiteY21" fmla="*/ 1202691 h 1488441"/>
              <a:gd name="connsiteX22" fmla="*/ 1038225 w 1714500"/>
              <a:gd name="connsiteY22" fmla="*/ 1264604 h 1488441"/>
              <a:gd name="connsiteX23" fmla="*/ 1066800 w 1714500"/>
              <a:gd name="connsiteY23" fmla="*/ 1236029 h 1488441"/>
              <a:gd name="connsiteX24" fmla="*/ 1081087 w 1714500"/>
              <a:gd name="connsiteY24" fmla="*/ 1097916 h 1488441"/>
              <a:gd name="connsiteX25" fmla="*/ 1114425 w 1714500"/>
              <a:gd name="connsiteY25" fmla="*/ 554991 h 1488441"/>
              <a:gd name="connsiteX26" fmla="*/ 1166505 w 1714500"/>
              <a:gd name="connsiteY26" fmla="*/ 366850 h 1488441"/>
              <a:gd name="connsiteX27" fmla="*/ 1269442 w 1714500"/>
              <a:gd name="connsiteY27" fmla="*/ 1213146 h 1488441"/>
              <a:gd name="connsiteX28" fmla="*/ 1270361 w 1714500"/>
              <a:gd name="connsiteY28" fmla="*/ 1165620 h 1488441"/>
              <a:gd name="connsiteX29" fmla="*/ 1276350 w 1714500"/>
              <a:gd name="connsiteY29" fmla="*/ 1202691 h 1488441"/>
              <a:gd name="connsiteX30" fmla="*/ 1309687 w 1714500"/>
              <a:gd name="connsiteY30" fmla="*/ 1393191 h 1488441"/>
              <a:gd name="connsiteX31" fmla="*/ 1390650 w 1714500"/>
              <a:gd name="connsiteY31" fmla="*/ 1436054 h 1488441"/>
              <a:gd name="connsiteX32" fmla="*/ 1552575 w 1714500"/>
              <a:gd name="connsiteY32" fmla="*/ 1455104 h 1488441"/>
              <a:gd name="connsiteX33" fmla="*/ 1714500 w 1714500"/>
              <a:gd name="connsiteY33" fmla="*/ 1488441 h 1488441"/>
              <a:gd name="connsiteX34" fmla="*/ 0 w 1714500"/>
              <a:gd name="connsiteY34" fmla="*/ 1478916 h 148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14500" h="1488441">
                <a:moveTo>
                  <a:pt x="0" y="1478916"/>
                </a:moveTo>
                <a:cubicBezTo>
                  <a:pt x="26590" y="1470185"/>
                  <a:pt x="61119" y="1453516"/>
                  <a:pt x="76200" y="1388429"/>
                </a:cubicBezTo>
                <a:cubicBezTo>
                  <a:pt x="91281" y="1323342"/>
                  <a:pt x="83343" y="1230472"/>
                  <a:pt x="90487" y="1088391"/>
                </a:cubicBezTo>
                <a:cubicBezTo>
                  <a:pt x="97631" y="946310"/>
                  <a:pt x="107950" y="706597"/>
                  <a:pt x="119062" y="535941"/>
                </a:cubicBezTo>
                <a:cubicBezTo>
                  <a:pt x="130175" y="365285"/>
                  <a:pt x="149225" y="150973"/>
                  <a:pt x="157162" y="64454"/>
                </a:cubicBezTo>
                <a:cubicBezTo>
                  <a:pt x="165099" y="-22065"/>
                  <a:pt x="161131" y="-3015"/>
                  <a:pt x="166687" y="16829"/>
                </a:cubicBezTo>
                <a:cubicBezTo>
                  <a:pt x="172243" y="36673"/>
                  <a:pt x="180975" y="51754"/>
                  <a:pt x="190500" y="183516"/>
                </a:cubicBezTo>
                <a:cubicBezTo>
                  <a:pt x="200025" y="315278"/>
                  <a:pt x="211931" y="629604"/>
                  <a:pt x="223837" y="807404"/>
                </a:cubicBezTo>
                <a:cubicBezTo>
                  <a:pt x="235743" y="985204"/>
                  <a:pt x="252412" y="1140779"/>
                  <a:pt x="261937" y="1250316"/>
                </a:cubicBezTo>
                <a:cubicBezTo>
                  <a:pt x="271462" y="1359853"/>
                  <a:pt x="264318" y="1433673"/>
                  <a:pt x="280987" y="1464629"/>
                </a:cubicBezTo>
                <a:cubicBezTo>
                  <a:pt x="297656" y="1495585"/>
                  <a:pt x="338931" y="1444785"/>
                  <a:pt x="361950" y="1436054"/>
                </a:cubicBezTo>
                <a:cubicBezTo>
                  <a:pt x="384969" y="1427323"/>
                  <a:pt x="397669" y="1410653"/>
                  <a:pt x="419100" y="1412241"/>
                </a:cubicBezTo>
                <a:cubicBezTo>
                  <a:pt x="440531" y="1413829"/>
                  <a:pt x="462756" y="1445579"/>
                  <a:pt x="490537" y="1445579"/>
                </a:cubicBezTo>
                <a:cubicBezTo>
                  <a:pt x="518318" y="1445579"/>
                  <a:pt x="561975" y="1434466"/>
                  <a:pt x="585787" y="1412241"/>
                </a:cubicBezTo>
                <a:cubicBezTo>
                  <a:pt x="609599" y="1390016"/>
                  <a:pt x="617537" y="1337629"/>
                  <a:pt x="633412" y="1312229"/>
                </a:cubicBezTo>
                <a:cubicBezTo>
                  <a:pt x="649287" y="1286829"/>
                  <a:pt x="661987" y="1251110"/>
                  <a:pt x="681037" y="1259841"/>
                </a:cubicBezTo>
                <a:cubicBezTo>
                  <a:pt x="700087" y="1268572"/>
                  <a:pt x="727074" y="1339216"/>
                  <a:pt x="747712" y="1364616"/>
                </a:cubicBezTo>
                <a:cubicBezTo>
                  <a:pt x="768350" y="1390016"/>
                  <a:pt x="785018" y="1404304"/>
                  <a:pt x="804862" y="1412241"/>
                </a:cubicBezTo>
                <a:cubicBezTo>
                  <a:pt x="824706" y="1420178"/>
                  <a:pt x="846931" y="1425735"/>
                  <a:pt x="866775" y="1412241"/>
                </a:cubicBezTo>
                <a:cubicBezTo>
                  <a:pt x="886619" y="1398747"/>
                  <a:pt x="908050" y="1360648"/>
                  <a:pt x="923925" y="1331279"/>
                </a:cubicBezTo>
                <a:cubicBezTo>
                  <a:pt x="939800" y="1301910"/>
                  <a:pt x="952500" y="1257460"/>
                  <a:pt x="962025" y="1236029"/>
                </a:cubicBezTo>
                <a:cubicBezTo>
                  <a:pt x="971550" y="1214598"/>
                  <a:pt x="968375" y="1197928"/>
                  <a:pt x="981075" y="1202691"/>
                </a:cubicBezTo>
                <a:cubicBezTo>
                  <a:pt x="993775" y="1207454"/>
                  <a:pt x="1023937" y="1259048"/>
                  <a:pt x="1038225" y="1264604"/>
                </a:cubicBezTo>
                <a:cubicBezTo>
                  <a:pt x="1052513" y="1270160"/>
                  <a:pt x="1059656" y="1263810"/>
                  <a:pt x="1066800" y="1236029"/>
                </a:cubicBezTo>
                <a:cubicBezTo>
                  <a:pt x="1073944" y="1208248"/>
                  <a:pt x="1073150" y="1211422"/>
                  <a:pt x="1081087" y="1097916"/>
                </a:cubicBezTo>
                <a:cubicBezTo>
                  <a:pt x="1089024" y="984410"/>
                  <a:pt x="1100189" y="676835"/>
                  <a:pt x="1114425" y="554991"/>
                </a:cubicBezTo>
                <a:cubicBezTo>
                  <a:pt x="1128661" y="433147"/>
                  <a:pt x="1140669" y="257158"/>
                  <a:pt x="1166505" y="366850"/>
                </a:cubicBezTo>
                <a:cubicBezTo>
                  <a:pt x="1192341" y="476543"/>
                  <a:pt x="1252133" y="1080018"/>
                  <a:pt x="1269442" y="1213146"/>
                </a:cubicBezTo>
                <a:cubicBezTo>
                  <a:pt x="1286751" y="1346274"/>
                  <a:pt x="1269210" y="1167362"/>
                  <a:pt x="1270361" y="1165620"/>
                </a:cubicBezTo>
                <a:cubicBezTo>
                  <a:pt x="1271512" y="1163878"/>
                  <a:pt x="1269796" y="1164763"/>
                  <a:pt x="1276350" y="1202691"/>
                </a:cubicBezTo>
                <a:cubicBezTo>
                  <a:pt x="1282904" y="1240620"/>
                  <a:pt x="1290637" y="1354297"/>
                  <a:pt x="1309687" y="1393191"/>
                </a:cubicBezTo>
                <a:cubicBezTo>
                  <a:pt x="1328737" y="1432085"/>
                  <a:pt x="1350169" y="1425735"/>
                  <a:pt x="1390650" y="1436054"/>
                </a:cubicBezTo>
                <a:cubicBezTo>
                  <a:pt x="1431131" y="1446373"/>
                  <a:pt x="1498600" y="1446373"/>
                  <a:pt x="1552575" y="1455104"/>
                </a:cubicBezTo>
                <a:cubicBezTo>
                  <a:pt x="1606550" y="1463835"/>
                  <a:pt x="1714500" y="1488441"/>
                  <a:pt x="1714500" y="1488441"/>
                </a:cubicBezTo>
                <a:lnTo>
                  <a:pt x="0" y="1478916"/>
                </a:lnTo>
                <a:close/>
              </a:path>
            </a:pathLst>
          </a:custGeom>
          <a:solidFill>
            <a:schemeClr val="accent4"/>
          </a:solidFill>
          <a:ln>
            <a:no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cxnSp>
        <p:nvCxnSpPr>
          <p:cNvPr id="160" name="Straight Connector 159">
            <a:extLst>
              <a:ext uri="{FF2B5EF4-FFF2-40B4-BE49-F238E27FC236}">
                <a16:creationId xmlns:a16="http://schemas.microsoft.com/office/drawing/2014/main" id="{E3F08212-2224-426F-9875-978ECBB03C02}"/>
              </a:ext>
            </a:extLst>
          </p:cNvPr>
          <p:cNvCxnSpPr/>
          <p:nvPr/>
        </p:nvCxnSpPr>
        <p:spPr bwMode="auto">
          <a:xfrm>
            <a:off x="2636496" y="3997805"/>
            <a:ext cx="213899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3F35A97-B11E-4480-95E0-CD178BCB1749}"/>
              </a:ext>
            </a:extLst>
          </p:cNvPr>
          <p:cNvCxnSpPr/>
          <p:nvPr/>
        </p:nvCxnSpPr>
        <p:spPr bwMode="auto">
          <a:xfrm flipV="1">
            <a:off x="2636496" y="2429843"/>
            <a:ext cx="0" cy="1567962"/>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0EF1E76-38CA-4473-A9A9-F3246D68EF6A}"/>
              </a:ext>
            </a:extLst>
          </p:cNvPr>
          <p:cNvCxnSpPr/>
          <p:nvPr/>
        </p:nvCxnSpPr>
        <p:spPr bwMode="auto">
          <a:xfrm>
            <a:off x="2636496" y="2578580"/>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9A05730-7AA8-4803-860C-2ADF021E4389}"/>
              </a:ext>
            </a:extLst>
          </p:cNvPr>
          <p:cNvCxnSpPr/>
          <p:nvPr/>
        </p:nvCxnSpPr>
        <p:spPr bwMode="auto">
          <a:xfrm>
            <a:off x="2636496" y="2736933"/>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D441665-53C5-4901-A05D-37DD2F54998E}"/>
              </a:ext>
            </a:extLst>
          </p:cNvPr>
          <p:cNvCxnSpPr/>
          <p:nvPr/>
        </p:nvCxnSpPr>
        <p:spPr bwMode="auto">
          <a:xfrm>
            <a:off x="2636496" y="2895286"/>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43EA419-9A6C-4C9B-93D4-4C849FB51065}"/>
              </a:ext>
            </a:extLst>
          </p:cNvPr>
          <p:cNvCxnSpPr/>
          <p:nvPr/>
        </p:nvCxnSpPr>
        <p:spPr bwMode="auto">
          <a:xfrm>
            <a:off x="2636496" y="3053639"/>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B79C413-153D-4C51-9EA1-FD4FE7513EDC}"/>
              </a:ext>
            </a:extLst>
          </p:cNvPr>
          <p:cNvCxnSpPr/>
          <p:nvPr/>
        </p:nvCxnSpPr>
        <p:spPr bwMode="auto">
          <a:xfrm>
            <a:off x="2636496" y="3211992"/>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35381C4-2647-4351-B0A5-E395E70F7692}"/>
              </a:ext>
            </a:extLst>
          </p:cNvPr>
          <p:cNvCxnSpPr/>
          <p:nvPr/>
        </p:nvCxnSpPr>
        <p:spPr bwMode="auto">
          <a:xfrm>
            <a:off x="2636496" y="3370345"/>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48F41B3-3BA6-42FB-BB44-10DF36F12431}"/>
              </a:ext>
            </a:extLst>
          </p:cNvPr>
          <p:cNvCxnSpPr/>
          <p:nvPr/>
        </p:nvCxnSpPr>
        <p:spPr bwMode="auto">
          <a:xfrm>
            <a:off x="2636496" y="3528698"/>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F1EFE72-19DB-4EE5-ABBB-3F2A82D81AB3}"/>
              </a:ext>
            </a:extLst>
          </p:cNvPr>
          <p:cNvCxnSpPr/>
          <p:nvPr/>
        </p:nvCxnSpPr>
        <p:spPr bwMode="auto">
          <a:xfrm>
            <a:off x="2636496" y="3687051"/>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F6C4051-A230-4FB4-9A17-DD5B899CF4E9}"/>
              </a:ext>
            </a:extLst>
          </p:cNvPr>
          <p:cNvCxnSpPr/>
          <p:nvPr/>
        </p:nvCxnSpPr>
        <p:spPr bwMode="auto">
          <a:xfrm>
            <a:off x="2636496" y="3845407"/>
            <a:ext cx="69639"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296E73A-F58D-4DB6-8A3E-B039C08DF493}"/>
              </a:ext>
            </a:extLst>
          </p:cNvPr>
          <p:cNvCxnSpPr/>
          <p:nvPr/>
        </p:nvCxnSpPr>
        <p:spPr bwMode="auto">
          <a:xfrm flipV="1">
            <a:off x="3089917" y="39311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DBC4F90-B380-479F-B69F-ABCEC04C12FE}"/>
              </a:ext>
            </a:extLst>
          </p:cNvPr>
          <p:cNvCxnSpPr>
            <a:cxnSpLocks/>
          </p:cNvCxnSpPr>
          <p:nvPr/>
        </p:nvCxnSpPr>
        <p:spPr bwMode="auto">
          <a:xfrm flipV="1">
            <a:off x="3680607" y="3895126"/>
            <a:ext cx="0" cy="102679"/>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88A9814-78F6-4D4A-A78E-379CF61D811A}"/>
              </a:ext>
            </a:extLst>
          </p:cNvPr>
          <p:cNvCxnSpPr>
            <a:cxnSpLocks/>
          </p:cNvCxnSpPr>
          <p:nvPr/>
        </p:nvCxnSpPr>
        <p:spPr bwMode="auto">
          <a:xfrm flipV="1">
            <a:off x="4188392" y="3831118"/>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D765A0F-56DF-45B7-9908-931F4CB01F5F}"/>
              </a:ext>
            </a:extLst>
          </p:cNvPr>
          <p:cNvCxnSpPr>
            <a:cxnSpLocks/>
          </p:cNvCxnSpPr>
          <p:nvPr/>
        </p:nvCxnSpPr>
        <p:spPr bwMode="auto">
          <a:xfrm flipV="1">
            <a:off x="3947085" y="3699297"/>
            <a:ext cx="0" cy="110729"/>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9E0C91-E0A1-4A76-8AFB-6AB4DFB4163A}"/>
              </a:ext>
            </a:extLst>
          </p:cNvPr>
          <p:cNvCxnSpPr>
            <a:cxnSpLocks/>
          </p:cNvCxnSpPr>
          <p:nvPr/>
        </p:nvCxnSpPr>
        <p:spPr bwMode="auto">
          <a:xfrm flipV="1">
            <a:off x="4219481" y="3895126"/>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986E060-BAD8-4E0C-974B-917460369F72}"/>
              </a:ext>
            </a:extLst>
          </p:cNvPr>
          <p:cNvCxnSpPr/>
          <p:nvPr/>
        </p:nvCxnSpPr>
        <p:spPr bwMode="auto">
          <a:xfrm flipV="1">
            <a:off x="3302358" y="39311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8BF4837-8E5B-49E5-9774-A47618F398A7}"/>
              </a:ext>
            </a:extLst>
          </p:cNvPr>
          <p:cNvCxnSpPr/>
          <p:nvPr/>
        </p:nvCxnSpPr>
        <p:spPr bwMode="auto">
          <a:xfrm flipV="1">
            <a:off x="4696178" y="393112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8" name="Freeform: Shape 157">
            <a:extLst>
              <a:ext uri="{FF2B5EF4-FFF2-40B4-BE49-F238E27FC236}">
                <a16:creationId xmlns:a16="http://schemas.microsoft.com/office/drawing/2014/main" id="{A48E4C59-69CD-4416-8F0D-068780D9393E}"/>
              </a:ext>
            </a:extLst>
          </p:cNvPr>
          <p:cNvSpPr/>
          <p:nvPr/>
        </p:nvSpPr>
        <p:spPr bwMode="auto">
          <a:xfrm>
            <a:off x="2807120" y="2895286"/>
            <a:ext cx="1245557" cy="1097280"/>
          </a:xfrm>
          <a:custGeom>
            <a:avLst/>
            <a:gdLst>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8225 w 1644594"/>
              <a:gd name="connsiteY23" fmla="*/ 1407408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4594" h="1512563">
                <a:moveTo>
                  <a:pt x="0" y="1497895"/>
                </a:moveTo>
                <a:cubicBezTo>
                  <a:pt x="18653" y="1505832"/>
                  <a:pt x="37306" y="1513770"/>
                  <a:pt x="52387" y="1483608"/>
                </a:cubicBezTo>
                <a:cubicBezTo>
                  <a:pt x="67468" y="1453446"/>
                  <a:pt x="79375" y="1444714"/>
                  <a:pt x="90487" y="1316920"/>
                </a:cubicBezTo>
                <a:cubicBezTo>
                  <a:pt x="101599" y="1189126"/>
                  <a:pt x="119062" y="716845"/>
                  <a:pt x="119062" y="716845"/>
                </a:cubicBezTo>
                <a:cubicBezTo>
                  <a:pt x="127793" y="533489"/>
                  <a:pt x="134938" y="334258"/>
                  <a:pt x="142875" y="216783"/>
                </a:cubicBezTo>
                <a:cubicBezTo>
                  <a:pt x="150812" y="99308"/>
                  <a:pt x="158750" y="31045"/>
                  <a:pt x="166687" y="11995"/>
                </a:cubicBezTo>
                <a:cubicBezTo>
                  <a:pt x="174624" y="-7055"/>
                  <a:pt x="179387" y="-18961"/>
                  <a:pt x="190500" y="102483"/>
                </a:cubicBezTo>
                <a:cubicBezTo>
                  <a:pt x="201613" y="223927"/>
                  <a:pt x="220662" y="542221"/>
                  <a:pt x="233362" y="740658"/>
                </a:cubicBezTo>
                <a:cubicBezTo>
                  <a:pt x="246062" y="939095"/>
                  <a:pt x="254794" y="1175633"/>
                  <a:pt x="266700" y="1293108"/>
                </a:cubicBezTo>
                <a:cubicBezTo>
                  <a:pt x="278606" y="1410583"/>
                  <a:pt x="287338" y="1435983"/>
                  <a:pt x="304800" y="1445508"/>
                </a:cubicBezTo>
                <a:cubicBezTo>
                  <a:pt x="322263" y="1455033"/>
                  <a:pt x="354806" y="1368514"/>
                  <a:pt x="371475" y="1350258"/>
                </a:cubicBezTo>
                <a:cubicBezTo>
                  <a:pt x="388144" y="1332002"/>
                  <a:pt x="390524" y="1329620"/>
                  <a:pt x="404812" y="1335970"/>
                </a:cubicBezTo>
                <a:cubicBezTo>
                  <a:pt x="419100" y="1342320"/>
                  <a:pt x="434975" y="1385977"/>
                  <a:pt x="457200" y="1388358"/>
                </a:cubicBezTo>
                <a:cubicBezTo>
                  <a:pt x="479425" y="1390739"/>
                  <a:pt x="517525" y="1382802"/>
                  <a:pt x="538162" y="1350258"/>
                </a:cubicBezTo>
                <a:cubicBezTo>
                  <a:pt x="558799" y="1317714"/>
                  <a:pt x="565150" y="1248657"/>
                  <a:pt x="581025" y="1193095"/>
                </a:cubicBezTo>
                <a:cubicBezTo>
                  <a:pt x="596900" y="1137533"/>
                  <a:pt x="615950" y="1019264"/>
                  <a:pt x="633412" y="1016883"/>
                </a:cubicBezTo>
                <a:cubicBezTo>
                  <a:pt x="650874" y="1014502"/>
                  <a:pt x="669925" y="1126421"/>
                  <a:pt x="685800" y="1178808"/>
                </a:cubicBezTo>
                <a:cubicBezTo>
                  <a:pt x="701675" y="1231195"/>
                  <a:pt x="711993" y="1300252"/>
                  <a:pt x="728662" y="1331208"/>
                </a:cubicBezTo>
                <a:cubicBezTo>
                  <a:pt x="745331" y="1362164"/>
                  <a:pt x="766762" y="1365339"/>
                  <a:pt x="785812" y="1364545"/>
                </a:cubicBezTo>
                <a:cubicBezTo>
                  <a:pt x="804862" y="1363751"/>
                  <a:pt x="823118" y="1372482"/>
                  <a:pt x="842962" y="1326445"/>
                </a:cubicBezTo>
                <a:cubicBezTo>
                  <a:pt x="862806" y="1280408"/>
                  <a:pt x="889794" y="1139913"/>
                  <a:pt x="904875" y="1088320"/>
                </a:cubicBezTo>
                <a:cubicBezTo>
                  <a:pt x="919956" y="1036727"/>
                  <a:pt x="920750" y="1001008"/>
                  <a:pt x="933450" y="1016883"/>
                </a:cubicBezTo>
                <a:cubicBezTo>
                  <a:pt x="946150" y="1032758"/>
                  <a:pt x="964406" y="1119276"/>
                  <a:pt x="981075" y="1183570"/>
                </a:cubicBezTo>
                <a:cubicBezTo>
                  <a:pt x="997744" y="1247864"/>
                  <a:pt x="989806" y="1353433"/>
                  <a:pt x="1033463" y="1402645"/>
                </a:cubicBezTo>
                <a:cubicBezTo>
                  <a:pt x="1077120" y="1451857"/>
                  <a:pt x="1112837" y="1479639"/>
                  <a:pt x="1157287" y="1478845"/>
                </a:cubicBezTo>
                <a:cubicBezTo>
                  <a:pt x="1201737" y="1478051"/>
                  <a:pt x="1266825" y="1405027"/>
                  <a:pt x="1300162" y="1397883"/>
                </a:cubicBezTo>
                <a:cubicBezTo>
                  <a:pt x="1333499" y="1390739"/>
                  <a:pt x="1338262" y="1424077"/>
                  <a:pt x="1357312" y="1435983"/>
                </a:cubicBezTo>
                <a:cubicBezTo>
                  <a:pt x="1376362" y="1447889"/>
                  <a:pt x="1389856" y="1463764"/>
                  <a:pt x="1414462" y="1469320"/>
                </a:cubicBezTo>
                <a:cubicBezTo>
                  <a:pt x="1439068" y="1474876"/>
                  <a:pt x="1468438" y="1462970"/>
                  <a:pt x="1504950" y="1469320"/>
                </a:cubicBezTo>
                <a:cubicBezTo>
                  <a:pt x="1541462" y="1475670"/>
                  <a:pt x="1685131" y="1500276"/>
                  <a:pt x="1633537" y="1507420"/>
                </a:cubicBezTo>
                <a:cubicBezTo>
                  <a:pt x="1581943" y="1514564"/>
                  <a:pt x="1195387" y="1512183"/>
                  <a:pt x="1195387" y="1512183"/>
                </a:cubicBezTo>
                <a:lnTo>
                  <a:pt x="0" y="1497895"/>
                </a:lnTo>
                <a:close/>
              </a:path>
            </a:pathLst>
          </a:custGeom>
          <a:solidFill>
            <a:schemeClr val="accent1"/>
          </a:solidFill>
          <a:ln>
            <a:solidFill>
              <a:schemeClr val="bg1"/>
            </a:solid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pic>
        <p:nvPicPr>
          <p:cNvPr id="179" name="Picture 178">
            <a:extLst>
              <a:ext uri="{FF2B5EF4-FFF2-40B4-BE49-F238E27FC236}">
                <a16:creationId xmlns:a16="http://schemas.microsoft.com/office/drawing/2014/main" id="{A7605A04-CE74-4CB9-8D55-C9405560059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52150" y="4026550"/>
            <a:ext cx="2340495" cy="434108"/>
          </a:xfrm>
          <a:prstGeom prst="rect">
            <a:avLst/>
          </a:prstGeom>
        </p:spPr>
      </p:pic>
      <p:grpSp>
        <p:nvGrpSpPr>
          <p:cNvPr id="182" name="Group 181">
            <a:extLst>
              <a:ext uri="{FF2B5EF4-FFF2-40B4-BE49-F238E27FC236}">
                <a16:creationId xmlns:a16="http://schemas.microsoft.com/office/drawing/2014/main" id="{2D92340F-7FCA-439F-9BA1-1AC7BD2060CA}"/>
              </a:ext>
            </a:extLst>
          </p:cNvPr>
          <p:cNvGrpSpPr/>
          <p:nvPr/>
        </p:nvGrpSpPr>
        <p:grpSpPr>
          <a:xfrm>
            <a:off x="3348818" y="2208294"/>
            <a:ext cx="1623361" cy="846386"/>
            <a:chOff x="6121674" y="1319953"/>
            <a:chExt cx="1623361" cy="846386"/>
          </a:xfrm>
        </p:grpSpPr>
        <p:sp>
          <p:nvSpPr>
            <p:cNvPr id="183" name="TextBox 182">
              <a:extLst>
                <a:ext uri="{FF2B5EF4-FFF2-40B4-BE49-F238E27FC236}">
                  <a16:creationId xmlns:a16="http://schemas.microsoft.com/office/drawing/2014/main" id="{BB255433-99A7-4402-8074-2113C13E91EA}"/>
                </a:ext>
              </a:extLst>
            </p:cNvPr>
            <p:cNvSpPr txBox="1"/>
            <p:nvPr/>
          </p:nvSpPr>
          <p:spPr bwMode="auto">
            <a:xfrm>
              <a:off x="6213114" y="1319953"/>
              <a:ext cx="1531921"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Normal</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Smoldering </a:t>
              </a:r>
              <a:r>
                <a:rPr lang="en-US" sz="1400" dirty="0">
                  <a:solidFill>
                    <a:schemeClr val="bg1"/>
                  </a:solidFill>
                  <a:latin typeface="Calibri" panose="020F0502020204030204" pitchFamily="34" charset="0"/>
                </a:rPr>
                <a:t>myeloma</a:t>
              </a:r>
              <a:r>
                <a:rPr lang="en-US" sz="1400" b="0" dirty="0">
                  <a:solidFill>
                    <a:schemeClr val="bg1"/>
                  </a:solidFill>
                  <a:latin typeface="Calibri" panose="020F0502020204030204" pitchFamily="34" charset="0"/>
                </a:rPr>
                <a:t> </a:t>
              </a:r>
            </a:p>
          </p:txBody>
        </p:sp>
        <p:sp>
          <p:nvSpPr>
            <p:cNvPr id="184" name="Rectangle 183">
              <a:extLst>
                <a:ext uri="{FF2B5EF4-FFF2-40B4-BE49-F238E27FC236}">
                  <a16:creationId xmlns:a16="http://schemas.microsoft.com/office/drawing/2014/main" id="{FBDD7C28-977E-4717-A22F-478C713DB8B4}"/>
                </a:ext>
              </a:extLst>
            </p:cNvPr>
            <p:cNvSpPr/>
            <p:nvPr/>
          </p:nvSpPr>
          <p:spPr bwMode="auto">
            <a:xfrm>
              <a:off x="6121674" y="1435831"/>
              <a:ext cx="91440"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0E418B2-B522-494D-A87A-FFF0B96BD431}"/>
                </a:ext>
              </a:extLst>
            </p:cNvPr>
            <p:cNvSpPr/>
            <p:nvPr/>
          </p:nvSpPr>
          <p:spPr bwMode="auto">
            <a:xfrm>
              <a:off x="6121674" y="1752792"/>
              <a:ext cx="91440" cy="9144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ACF2951C-358C-471B-8E52-76E01B412F71}"/>
              </a:ext>
            </a:extLst>
          </p:cNvPr>
          <p:cNvGrpSpPr/>
          <p:nvPr/>
        </p:nvGrpSpPr>
        <p:grpSpPr>
          <a:xfrm>
            <a:off x="4940111" y="2450387"/>
            <a:ext cx="2138998" cy="1575170"/>
            <a:chOff x="3628223" y="2523889"/>
            <a:chExt cx="2138998" cy="1575170"/>
          </a:xfrm>
        </p:grpSpPr>
        <p:grpSp>
          <p:nvGrpSpPr>
            <p:cNvPr id="110" name="Group 109">
              <a:extLst>
                <a:ext uri="{FF2B5EF4-FFF2-40B4-BE49-F238E27FC236}">
                  <a16:creationId xmlns:a16="http://schemas.microsoft.com/office/drawing/2014/main" id="{A324DBB2-3507-4076-AA50-2F5A1A081208}"/>
                </a:ext>
              </a:extLst>
            </p:cNvPr>
            <p:cNvGrpSpPr/>
            <p:nvPr/>
          </p:nvGrpSpPr>
          <p:grpSpPr>
            <a:xfrm>
              <a:off x="3628223" y="2523889"/>
              <a:ext cx="2138998" cy="1575170"/>
              <a:chOff x="8410730" y="731863"/>
              <a:chExt cx="1966033" cy="1575170"/>
            </a:xfrm>
          </p:grpSpPr>
          <p:sp>
            <p:nvSpPr>
              <p:cNvPr id="112" name="Freeform: Shape 111">
                <a:extLst>
                  <a:ext uri="{FF2B5EF4-FFF2-40B4-BE49-F238E27FC236}">
                    <a16:creationId xmlns:a16="http://schemas.microsoft.com/office/drawing/2014/main" id="{B118E793-DE99-41C8-8D86-DA8AEB3976E6}"/>
                  </a:ext>
                </a:extLst>
              </p:cNvPr>
              <p:cNvSpPr/>
              <p:nvPr/>
            </p:nvSpPr>
            <p:spPr bwMode="auto">
              <a:xfrm>
                <a:off x="8518910" y="1060069"/>
                <a:ext cx="1756342" cy="1246964"/>
              </a:xfrm>
              <a:custGeom>
                <a:avLst/>
                <a:gdLst>
                  <a:gd name="connsiteX0" fmla="*/ 0 w 1704975"/>
                  <a:gd name="connsiteY0" fmla="*/ 1553426 h 1572476"/>
                  <a:gd name="connsiteX1" fmla="*/ 66675 w 1704975"/>
                  <a:gd name="connsiteY1" fmla="*/ 1472464 h 1572476"/>
                  <a:gd name="connsiteX2" fmla="*/ 80962 w 1704975"/>
                  <a:gd name="connsiteY2" fmla="*/ 1172426 h 1572476"/>
                  <a:gd name="connsiteX3" fmla="*/ 109537 w 1704975"/>
                  <a:gd name="connsiteY3" fmla="*/ 619976 h 1572476"/>
                  <a:gd name="connsiteX4" fmla="*/ 147637 w 1704975"/>
                  <a:gd name="connsiteY4" fmla="*/ 148489 h 1572476"/>
                  <a:gd name="connsiteX5" fmla="*/ 157162 w 1704975"/>
                  <a:gd name="connsiteY5" fmla="*/ 100864 h 1572476"/>
                  <a:gd name="connsiteX6" fmla="*/ 180975 w 1704975"/>
                  <a:gd name="connsiteY6" fmla="*/ 267551 h 1572476"/>
                  <a:gd name="connsiteX7" fmla="*/ 214312 w 1704975"/>
                  <a:gd name="connsiteY7" fmla="*/ 891439 h 1572476"/>
                  <a:gd name="connsiteX8" fmla="*/ 252412 w 1704975"/>
                  <a:gd name="connsiteY8" fmla="*/ 1334351 h 1572476"/>
                  <a:gd name="connsiteX9" fmla="*/ 271462 w 1704975"/>
                  <a:gd name="connsiteY9" fmla="*/ 1548664 h 1572476"/>
                  <a:gd name="connsiteX10" fmla="*/ 352425 w 1704975"/>
                  <a:gd name="connsiteY10" fmla="*/ 1520089 h 1572476"/>
                  <a:gd name="connsiteX11" fmla="*/ 409575 w 1704975"/>
                  <a:gd name="connsiteY11" fmla="*/ 1496276 h 1572476"/>
                  <a:gd name="connsiteX12" fmla="*/ 481012 w 1704975"/>
                  <a:gd name="connsiteY12" fmla="*/ 1529614 h 1572476"/>
                  <a:gd name="connsiteX13" fmla="*/ 576262 w 1704975"/>
                  <a:gd name="connsiteY13" fmla="*/ 1496276 h 1572476"/>
                  <a:gd name="connsiteX14" fmla="*/ 623887 w 1704975"/>
                  <a:gd name="connsiteY14" fmla="*/ 1396264 h 1572476"/>
                  <a:gd name="connsiteX15" fmla="*/ 671512 w 1704975"/>
                  <a:gd name="connsiteY15" fmla="*/ 1343876 h 1572476"/>
                  <a:gd name="connsiteX16" fmla="*/ 738187 w 1704975"/>
                  <a:gd name="connsiteY16" fmla="*/ 1448651 h 1572476"/>
                  <a:gd name="connsiteX17" fmla="*/ 795337 w 1704975"/>
                  <a:gd name="connsiteY17" fmla="*/ 1496276 h 1572476"/>
                  <a:gd name="connsiteX18" fmla="*/ 857250 w 1704975"/>
                  <a:gd name="connsiteY18" fmla="*/ 1496276 h 1572476"/>
                  <a:gd name="connsiteX19" fmla="*/ 914400 w 1704975"/>
                  <a:gd name="connsiteY19" fmla="*/ 1415314 h 1572476"/>
                  <a:gd name="connsiteX20" fmla="*/ 952500 w 1704975"/>
                  <a:gd name="connsiteY20" fmla="*/ 1320064 h 1572476"/>
                  <a:gd name="connsiteX21" fmla="*/ 971550 w 1704975"/>
                  <a:gd name="connsiteY21" fmla="*/ 1286726 h 1572476"/>
                  <a:gd name="connsiteX22" fmla="*/ 1028700 w 1704975"/>
                  <a:gd name="connsiteY22" fmla="*/ 1348639 h 1572476"/>
                  <a:gd name="connsiteX23" fmla="*/ 1057275 w 1704975"/>
                  <a:gd name="connsiteY23" fmla="*/ 1320064 h 1572476"/>
                  <a:gd name="connsiteX24" fmla="*/ 1071562 w 1704975"/>
                  <a:gd name="connsiteY24" fmla="*/ 1181951 h 1572476"/>
                  <a:gd name="connsiteX25" fmla="*/ 1104900 w 1704975"/>
                  <a:gd name="connsiteY25" fmla="*/ 639026 h 1572476"/>
                  <a:gd name="connsiteX26" fmla="*/ 1147762 w 1704975"/>
                  <a:gd name="connsiteY26" fmla="*/ 10376 h 1572476"/>
                  <a:gd name="connsiteX27" fmla="*/ 1195387 w 1704975"/>
                  <a:gd name="connsiteY27" fmla="*/ 286601 h 1572476"/>
                  <a:gd name="connsiteX28" fmla="*/ 1223962 w 1704975"/>
                  <a:gd name="connsiteY28" fmla="*/ 796189 h 1572476"/>
                  <a:gd name="connsiteX29" fmla="*/ 1266825 w 1704975"/>
                  <a:gd name="connsiteY29" fmla="*/ 1286726 h 1572476"/>
                  <a:gd name="connsiteX30" fmla="*/ 1300162 w 1704975"/>
                  <a:gd name="connsiteY30" fmla="*/ 1477226 h 1572476"/>
                  <a:gd name="connsiteX31" fmla="*/ 1381125 w 1704975"/>
                  <a:gd name="connsiteY31" fmla="*/ 1520089 h 1572476"/>
                  <a:gd name="connsiteX32" fmla="*/ 1543050 w 1704975"/>
                  <a:gd name="connsiteY32" fmla="*/ 1539139 h 1572476"/>
                  <a:gd name="connsiteX33" fmla="*/ 1704975 w 1704975"/>
                  <a:gd name="connsiteY33" fmla="*/ 1572476 h 1572476"/>
                  <a:gd name="connsiteX34" fmla="*/ 0 w 1704975"/>
                  <a:gd name="connsiteY34" fmla="*/ 1553426 h 1572476"/>
                  <a:gd name="connsiteX0" fmla="*/ 0 w 1714500"/>
                  <a:gd name="connsiteY0" fmla="*/ 1562951 h 1572476"/>
                  <a:gd name="connsiteX1" fmla="*/ 76200 w 1714500"/>
                  <a:gd name="connsiteY1" fmla="*/ 1472464 h 1572476"/>
                  <a:gd name="connsiteX2" fmla="*/ 90487 w 1714500"/>
                  <a:gd name="connsiteY2" fmla="*/ 1172426 h 1572476"/>
                  <a:gd name="connsiteX3" fmla="*/ 119062 w 1714500"/>
                  <a:gd name="connsiteY3" fmla="*/ 619976 h 1572476"/>
                  <a:gd name="connsiteX4" fmla="*/ 157162 w 1714500"/>
                  <a:gd name="connsiteY4" fmla="*/ 148489 h 1572476"/>
                  <a:gd name="connsiteX5" fmla="*/ 166687 w 1714500"/>
                  <a:gd name="connsiteY5" fmla="*/ 100864 h 1572476"/>
                  <a:gd name="connsiteX6" fmla="*/ 190500 w 1714500"/>
                  <a:gd name="connsiteY6" fmla="*/ 267551 h 1572476"/>
                  <a:gd name="connsiteX7" fmla="*/ 223837 w 1714500"/>
                  <a:gd name="connsiteY7" fmla="*/ 891439 h 1572476"/>
                  <a:gd name="connsiteX8" fmla="*/ 261937 w 1714500"/>
                  <a:gd name="connsiteY8" fmla="*/ 1334351 h 1572476"/>
                  <a:gd name="connsiteX9" fmla="*/ 280987 w 1714500"/>
                  <a:gd name="connsiteY9" fmla="*/ 1548664 h 1572476"/>
                  <a:gd name="connsiteX10" fmla="*/ 361950 w 1714500"/>
                  <a:gd name="connsiteY10" fmla="*/ 1520089 h 1572476"/>
                  <a:gd name="connsiteX11" fmla="*/ 419100 w 1714500"/>
                  <a:gd name="connsiteY11" fmla="*/ 1496276 h 1572476"/>
                  <a:gd name="connsiteX12" fmla="*/ 490537 w 1714500"/>
                  <a:gd name="connsiteY12" fmla="*/ 1529614 h 1572476"/>
                  <a:gd name="connsiteX13" fmla="*/ 585787 w 1714500"/>
                  <a:gd name="connsiteY13" fmla="*/ 1496276 h 1572476"/>
                  <a:gd name="connsiteX14" fmla="*/ 633412 w 1714500"/>
                  <a:gd name="connsiteY14" fmla="*/ 1396264 h 1572476"/>
                  <a:gd name="connsiteX15" fmla="*/ 681037 w 1714500"/>
                  <a:gd name="connsiteY15" fmla="*/ 1343876 h 1572476"/>
                  <a:gd name="connsiteX16" fmla="*/ 747712 w 1714500"/>
                  <a:gd name="connsiteY16" fmla="*/ 1448651 h 1572476"/>
                  <a:gd name="connsiteX17" fmla="*/ 804862 w 1714500"/>
                  <a:gd name="connsiteY17" fmla="*/ 1496276 h 1572476"/>
                  <a:gd name="connsiteX18" fmla="*/ 866775 w 1714500"/>
                  <a:gd name="connsiteY18" fmla="*/ 1496276 h 1572476"/>
                  <a:gd name="connsiteX19" fmla="*/ 923925 w 1714500"/>
                  <a:gd name="connsiteY19" fmla="*/ 1415314 h 1572476"/>
                  <a:gd name="connsiteX20" fmla="*/ 962025 w 1714500"/>
                  <a:gd name="connsiteY20" fmla="*/ 1320064 h 1572476"/>
                  <a:gd name="connsiteX21" fmla="*/ 981075 w 1714500"/>
                  <a:gd name="connsiteY21" fmla="*/ 1286726 h 1572476"/>
                  <a:gd name="connsiteX22" fmla="*/ 1038225 w 1714500"/>
                  <a:gd name="connsiteY22" fmla="*/ 1348639 h 1572476"/>
                  <a:gd name="connsiteX23" fmla="*/ 1066800 w 1714500"/>
                  <a:gd name="connsiteY23" fmla="*/ 1320064 h 1572476"/>
                  <a:gd name="connsiteX24" fmla="*/ 1081087 w 1714500"/>
                  <a:gd name="connsiteY24" fmla="*/ 1181951 h 1572476"/>
                  <a:gd name="connsiteX25" fmla="*/ 1114425 w 1714500"/>
                  <a:gd name="connsiteY25" fmla="*/ 639026 h 1572476"/>
                  <a:gd name="connsiteX26" fmla="*/ 1157287 w 1714500"/>
                  <a:gd name="connsiteY26" fmla="*/ 10376 h 1572476"/>
                  <a:gd name="connsiteX27" fmla="*/ 1204912 w 1714500"/>
                  <a:gd name="connsiteY27" fmla="*/ 286601 h 1572476"/>
                  <a:gd name="connsiteX28" fmla="*/ 1233487 w 1714500"/>
                  <a:gd name="connsiteY28" fmla="*/ 796189 h 1572476"/>
                  <a:gd name="connsiteX29" fmla="*/ 1276350 w 1714500"/>
                  <a:gd name="connsiteY29" fmla="*/ 1286726 h 1572476"/>
                  <a:gd name="connsiteX30" fmla="*/ 1309687 w 1714500"/>
                  <a:gd name="connsiteY30" fmla="*/ 1477226 h 1572476"/>
                  <a:gd name="connsiteX31" fmla="*/ 1390650 w 1714500"/>
                  <a:gd name="connsiteY31" fmla="*/ 1520089 h 1572476"/>
                  <a:gd name="connsiteX32" fmla="*/ 1552575 w 1714500"/>
                  <a:gd name="connsiteY32" fmla="*/ 1539139 h 1572476"/>
                  <a:gd name="connsiteX33" fmla="*/ 1714500 w 1714500"/>
                  <a:gd name="connsiteY33" fmla="*/ 1572476 h 1572476"/>
                  <a:gd name="connsiteX34" fmla="*/ 0 w 1714500"/>
                  <a:gd name="connsiteY34" fmla="*/ 1562951 h 157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14500" h="1572476">
                    <a:moveTo>
                      <a:pt x="0" y="1562951"/>
                    </a:moveTo>
                    <a:cubicBezTo>
                      <a:pt x="26590" y="1554220"/>
                      <a:pt x="61119" y="1537551"/>
                      <a:pt x="76200" y="1472464"/>
                    </a:cubicBezTo>
                    <a:cubicBezTo>
                      <a:pt x="91281" y="1407377"/>
                      <a:pt x="83343" y="1314507"/>
                      <a:pt x="90487" y="1172426"/>
                    </a:cubicBezTo>
                    <a:cubicBezTo>
                      <a:pt x="97631" y="1030345"/>
                      <a:pt x="107950" y="790632"/>
                      <a:pt x="119062" y="619976"/>
                    </a:cubicBezTo>
                    <a:cubicBezTo>
                      <a:pt x="130175" y="449320"/>
                      <a:pt x="149225" y="235008"/>
                      <a:pt x="157162" y="148489"/>
                    </a:cubicBezTo>
                    <a:cubicBezTo>
                      <a:pt x="165099" y="61970"/>
                      <a:pt x="161131" y="81020"/>
                      <a:pt x="166687" y="100864"/>
                    </a:cubicBezTo>
                    <a:cubicBezTo>
                      <a:pt x="172243" y="120708"/>
                      <a:pt x="180975" y="135789"/>
                      <a:pt x="190500" y="267551"/>
                    </a:cubicBezTo>
                    <a:cubicBezTo>
                      <a:pt x="200025" y="399313"/>
                      <a:pt x="211931" y="713639"/>
                      <a:pt x="223837" y="891439"/>
                    </a:cubicBezTo>
                    <a:cubicBezTo>
                      <a:pt x="235743" y="1069239"/>
                      <a:pt x="252412" y="1224814"/>
                      <a:pt x="261937" y="1334351"/>
                    </a:cubicBezTo>
                    <a:cubicBezTo>
                      <a:pt x="271462" y="1443888"/>
                      <a:pt x="264318" y="1517708"/>
                      <a:pt x="280987" y="1548664"/>
                    </a:cubicBezTo>
                    <a:cubicBezTo>
                      <a:pt x="297656" y="1579620"/>
                      <a:pt x="338931" y="1528820"/>
                      <a:pt x="361950" y="1520089"/>
                    </a:cubicBezTo>
                    <a:cubicBezTo>
                      <a:pt x="384969" y="1511358"/>
                      <a:pt x="397669" y="1494688"/>
                      <a:pt x="419100" y="1496276"/>
                    </a:cubicBezTo>
                    <a:cubicBezTo>
                      <a:pt x="440531" y="1497864"/>
                      <a:pt x="462756" y="1529614"/>
                      <a:pt x="490537" y="1529614"/>
                    </a:cubicBezTo>
                    <a:cubicBezTo>
                      <a:pt x="518318" y="1529614"/>
                      <a:pt x="561975" y="1518501"/>
                      <a:pt x="585787" y="1496276"/>
                    </a:cubicBezTo>
                    <a:cubicBezTo>
                      <a:pt x="609599" y="1474051"/>
                      <a:pt x="617537" y="1421664"/>
                      <a:pt x="633412" y="1396264"/>
                    </a:cubicBezTo>
                    <a:cubicBezTo>
                      <a:pt x="649287" y="1370864"/>
                      <a:pt x="661987" y="1335145"/>
                      <a:pt x="681037" y="1343876"/>
                    </a:cubicBezTo>
                    <a:cubicBezTo>
                      <a:pt x="700087" y="1352607"/>
                      <a:pt x="727074" y="1423251"/>
                      <a:pt x="747712" y="1448651"/>
                    </a:cubicBezTo>
                    <a:cubicBezTo>
                      <a:pt x="768350" y="1474051"/>
                      <a:pt x="785018" y="1488339"/>
                      <a:pt x="804862" y="1496276"/>
                    </a:cubicBezTo>
                    <a:cubicBezTo>
                      <a:pt x="824706" y="1504213"/>
                      <a:pt x="846931" y="1509770"/>
                      <a:pt x="866775" y="1496276"/>
                    </a:cubicBezTo>
                    <a:cubicBezTo>
                      <a:pt x="886619" y="1482782"/>
                      <a:pt x="908050" y="1444683"/>
                      <a:pt x="923925" y="1415314"/>
                    </a:cubicBezTo>
                    <a:cubicBezTo>
                      <a:pt x="939800" y="1385945"/>
                      <a:pt x="952500" y="1341495"/>
                      <a:pt x="962025" y="1320064"/>
                    </a:cubicBezTo>
                    <a:cubicBezTo>
                      <a:pt x="971550" y="1298633"/>
                      <a:pt x="968375" y="1281963"/>
                      <a:pt x="981075" y="1286726"/>
                    </a:cubicBezTo>
                    <a:cubicBezTo>
                      <a:pt x="993775" y="1291489"/>
                      <a:pt x="1023937" y="1343083"/>
                      <a:pt x="1038225" y="1348639"/>
                    </a:cubicBezTo>
                    <a:cubicBezTo>
                      <a:pt x="1052513" y="1354195"/>
                      <a:pt x="1059656" y="1347845"/>
                      <a:pt x="1066800" y="1320064"/>
                    </a:cubicBezTo>
                    <a:cubicBezTo>
                      <a:pt x="1073944" y="1292283"/>
                      <a:pt x="1073150" y="1295457"/>
                      <a:pt x="1081087" y="1181951"/>
                    </a:cubicBezTo>
                    <a:cubicBezTo>
                      <a:pt x="1089024" y="1068445"/>
                      <a:pt x="1101725" y="834288"/>
                      <a:pt x="1114425" y="639026"/>
                    </a:cubicBezTo>
                    <a:cubicBezTo>
                      <a:pt x="1127125" y="443763"/>
                      <a:pt x="1142206" y="69114"/>
                      <a:pt x="1157287" y="10376"/>
                    </a:cubicBezTo>
                    <a:cubicBezTo>
                      <a:pt x="1172368" y="-48362"/>
                      <a:pt x="1192212" y="155632"/>
                      <a:pt x="1204912" y="286601"/>
                    </a:cubicBezTo>
                    <a:cubicBezTo>
                      <a:pt x="1217612" y="417570"/>
                      <a:pt x="1221581" y="629502"/>
                      <a:pt x="1233487" y="796189"/>
                    </a:cubicBezTo>
                    <a:cubicBezTo>
                      <a:pt x="1245393" y="962876"/>
                      <a:pt x="1263650" y="1173220"/>
                      <a:pt x="1276350" y="1286726"/>
                    </a:cubicBezTo>
                    <a:cubicBezTo>
                      <a:pt x="1289050" y="1400232"/>
                      <a:pt x="1290637" y="1438332"/>
                      <a:pt x="1309687" y="1477226"/>
                    </a:cubicBezTo>
                    <a:cubicBezTo>
                      <a:pt x="1328737" y="1516120"/>
                      <a:pt x="1350169" y="1509770"/>
                      <a:pt x="1390650" y="1520089"/>
                    </a:cubicBezTo>
                    <a:cubicBezTo>
                      <a:pt x="1431131" y="1530408"/>
                      <a:pt x="1498600" y="1530408"/>
                      <a:pt x="1552575" y="1539139"/>
                    </a:cubicBezTo>
                    <a:cubicBezTo>
                      <a:pt x="1606550" y="1547870"/>
                      <a:pt x="1714500" y="1572476"/>
                      <a:pt x="1714500" y="1572476"/>
                    </a:cubicBezTo>
                    <a:lnTo>
                      <a:pt x="0" y="1562951"/>
                    </a:lnTo>
                    <a:close/>
                  </a:path>
                </a:pathLst>
              </a:custGeom>
              <a:solidFill>
                <a:schemeClr val="accent3"/>
              </a:solidFill>
              <a:ln>
                <a:no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cxnSp>
            <p:nvCxnSpPr>
              <p:cNvPr id="113" name="Straight Connector 112">
                <a:extLst>
                  <a:ext uri="{FF2B5EF4-FFF2-40B4-BE49-F238E27FC236}">
                    <a16:creationId xmlns:a16="http://schemas.microsoft.com/office/drawing/2014/main" id="{81C548C6-0D52-4CE9-80E3-1266720AD907}"/>
                  </a:ext>
                </a:extLst>
              </p:cNvPr>
              <p:cNvCxnSpPr/>
              <p:nvPr/>
            </p:nvCxnSpPr>
            <p:spPr bwMode="auto">
              <a:xfrm>
                <a:off x="8410730" y="2299825"/>
                <a:ext cx="1966033"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653DFA9-2855-425E-B569-75C1FBE1C25D}"/>
                  </a:ext>
                </a:extLst>
              </p:cNvPr>
              <p:cNvCxnSpPr/>
              <p:nvPr/>
            </p:nvCxnSpPr>
            <p:spPr bwMode="auto">
              <a:xfrm flipV="1">
                <a:off x="8410730" y="731863"/>
                <a:ext cx="0" cy="1567962"/>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42AE4BE-78A0-4544-95AA-703785F511D2}"/>
                  </a:ext>
                </a:extLst>
              </p:cNvPr>
              <p:cNvCxnSpPr/>
              <p:nvPr/>
            </p:nvCxnSpPr>
            <p:spPr bwMode="auto">
              <a:xfrm>
                <a:off x="8410730" y="880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C7BDCDF-961D-4689-B15B-D115ED91F6E2}"/>
                  </a:ext>
                </a:extLst>
              </p:cNvPr>
              <p:cNvCxnSpPr/>
              <p:nvPr/>
            </p:nvCxnSpPr>
            <p:spPr bwMode="auto">
              <a:xfrm>
                <a:off x="8410730" y="1038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894D879-C2DD-453A-AE0A-5AB27A2E9AA7}"/>
                  </a:ext>
                </a:extLst>
              </p:cNvPr>
              <p:cNvCxnSpPr/>
              <p:nvPr/>
            </p:nvCxnSpPr>
            <p:spPr bwMode="auto">
              <a:xfrm>
                <a:off x="8410730" y="11973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A469E61-8AEB-4F16-8DF1-5718CE93B739}"/>
                  </a:ext>
                </a:extLst>
              </p:cNvPr>
              <p:cNvCxnSpPr/>
              <p:nvPr/>
            </p:nvCxnSpPr>
            <p:spPr bwMode="auto">
              <a:xfrm>
                <a:off x="8410730" y="1355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1386A18-EA17-4B26-BAC5-F3A6416592E9}"/>
                  </a:ext>
                </a:extLst>
              </p:cNvPr>
              <p:cNvCxnSpPr/>
              <p:nvPr/>
            </p:nvCxnSpPr>
            <p:spPr bwMode="auto">
              <a:xfrm>
                <a:off x="8410730" y="15140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C2C9D5A-B1F6-4B7B-AC17-9AE1C8884990}"/>
                  </a:ext>
                </a:extLst>
              </p:cNvPr>
              <p:cNvCxnSpPr/>
              <p:nvPr/>
            </p:nvCxnSpPr>
            <p:spPr bwMode="auto">
              <a:xfrm>
                <a:off x="8410730" y="1672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0E7322A-A30D-43BA-86A3-35871B5B87B5}"/>
                  </a:ext>
                </a:extLst>
              </p:cNvPr>
              <p:cNvCxnSpPr/>
              <p:nvPr/>
            </p:nvCxnSpPr>
            <p:spPr bwMode="auto">
              <a:xfrm>
                <a:off x="8410730" y="1830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F6DEA9E-BD8C-4510-94F6-1FD255528349}"/>
                  </a:ext>
                </a:extLst>
              </p:cNvPr>
              <p:cNvCxnSpPr/>
              <p:nvPr/>
            </p:nvCxnSpPr>
            <p:spPr bwMode="auto">
              <a:xfrm>
                <a:off x="8410730" y="1989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8A003FA-4522-44BF-AAC6-E0B3E7E16FC9}"/>
                  </a:ext>
                </a:extLst>
              </p:cNvPr>
              <p:cNvCxnSpPr/>
              <p:nvPr/>
            </p:nvCxnSpPr>
            <p:spPr bwMode="auto">
              <a:xfrm>
                <a:off x="8410730" y="21474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4A96B38-B722-4B1F-B117-B5DBB9925457}"/>
                  </a:ext>
                </a:extLst>
              </p:cNvPr>
              <p:cNvCxnSpPr/>
              <p:nvPr/>
            </p:nvCxnSpPr>
            <p:spPr bwMode="auto">
              <a:xfrm flipV="1">
                <a:off x="8827486" y="22331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806A23E-AC99-434A-AA39-D7EE48B9C821}"/>
                  </a:ext>
                </a:extLst>
              </p:cNvPr>
              <p:cNvCxnSpPr>
                <a:cxnSpLocks/>
              </p:cNvCxnSpPr>
              <p:nvPr/>
            </p:nvCxnSpPr>
            <p:spPr bwMode="auto">
              <a:xfrm flipV="1">
                <a:off x="9370411" y="2197146"/>
                <a:ext cx="0" cy="102679"/>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45D6ECC-1FB5-4929-9F12-A801735EC11A}"/>
                  </a:ext>
                </a:extLst>
              </p:cNvPr>
              <p:cNvCxnSpPr>
                <a:cxnSpLocks/>
              </p:cNvCxnSpPr>
              <p:nvPr/>
            </p:nvCxnSpPr>
            <p:spPr bwMode="auto">
              <a:xfrm flipV="1">
                <a:off x="9837136" y="2133138"/>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2DF5240-E174-473F-8D01-157D53B6729E}"/>
                  </a:ext>
                </a:extLst>
              </p:cNvPr>
              <p:cNvCxnSpPr>
                <a:cxnSpLocks/>
              </p:cNvCxnSpPr>
              <p:nvPr/>
            </p:nvCxnSpPr>
            <p:spPr bwMode="auto">
              <a:xfrm flipV="1">
                <a:off x="9615341" y="2001317"/>
                <a:ext cx="0" cy="110729"/>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02F5C7C-F712-45E6-8765-2405D4686AA2}"/>
                  </a:ext>
                </a:extLst>
              </p:cNvPr>
              <p:cNvCxnSpPr>
                <a:cxnSpLocks/>
              </p:cNvCxnSpPr>
              <p:nvPr/>
            </p:nvCxnSpPr>
            <p:spPr bwMode="auto">
              <a:xfrm flipV="1">
                <a:off x="9865711" y="2197146"/>
                <a:ext cx="0" cy="100011"/>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27BF9B7-62C6-4219-9A71-75B3B56ADBF8}"/>
                  </a:ext>
                </a:extLst>
              </p:cNvPr>
              <p:cNvCxnSpPr/>
              <p:nvPr/>
            </p:nvCxnSpPr>
            <p:spPr bwMode="auto">
              <a:xfrm flipV="1">
                <a:off x="9022749" y="22331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F44CBAC-92B0-4FA5-8857-DD804B0091E1}"/>
                  </a:ext>
                </a:extLst>
              </p:cNvPr>
              <p:cNvCxnSpPr/>
              <p:nvPr/>
            </p:nvCxnSpPr>
            <p:spPr bwMode="auto">
              <a:xfrm flipV="1">
                <a:off x="10303861" y="223314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111" name="Freeform: Shape 110">
              <a:extLst>
                <a:ext uri="{FF2B5EF4-FFF2-40B4-BE49-F238E27FC236}">
                  <a16:creationId xmlns:a16="http://schemas.microsoft.com/office/drawing/2014/main" id="{E6688365-B6DF-4001-AD9B-5F21F085D2D7}"/>
                </a:ext>
              </a:extLst>
            </p:cNvPr>
            <p:cNvSpPr/>
            <p:nvPr/>
          </p:nvSpPr>
          <p:spPr bwMode="auto">
            <a:xfrm>
              <a:off x="3797998" y="2988433"/>
              <a:ext cx="1245557" cy="1097280"/>
            </a:xfrm>
            <a:custGeom>
              <a:avLst/>
              <a:gdLst>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8225 w 1644594"/>
                <a:gd name="connsiteY23" fmla="*/ 1407408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 name="connsiteX0" fmla="*/ 0 w 1644594"/>
                <a:gd name="connsiteY0" fmla="*/ 1497895 h 1512563"/>
                <a:gd name="connsiteX1" fmla="*/ 52387 w 1644594"/>
                <a:gd name="connsiteY1" fmla="*/ 1483608 h 1512563"/>
                <a:gd name="connsiteX2" fmla="*/ 90487 w 1644594"/>
                <a:gd name="connsiteY2" fmla="*/ 1316920 h 1512563"/>
                <a:gd name="connsiteX3" fmla="*/ 119062 w 1644594"/>
                <a:gd name="connsiteY3" fmla="*/ 716845 h 1512563"/>
                <a:gd name="connsiteX4" fmla="*/ 142875 w 1644594"/>
                <a:gd name="connsiteY4" fmla="*/ 216783 h 1512563"/>
                <a:gd name="connsiteX5" fmla="*/ 166687 w 1644594"/>
                <a:gd name="connsiteY5" fmla="*/ 11995 h 1512563"/>
                <a:gd name="connsiteX6" fmla="*/ 190500 w 1644594"/>
                <a:gd name="connsiteY6" fmla="*/ 102483 h 1512563"/>
                <a:gd name="connsiteX7" fmla="*/ 233362 w 1644594"/>
                <a:gd name="connsiteY7" fmla="*/ 740658 h 1512563"/>
                <a:gd name="connsiteX8" fmla="*/ 266700 w 1644594"/>
                <a:gd name="connsiteY8" fmla="*/ 1293108 h 1512563"/>
                <a:gd name="connsiteX9" fmla="*/ 304800 w 1644594"/>
                <a:gd name="connsiteY9" fmla="*/ 1445508 h 1512563"/>
                <a:gd name="connsiteX10" fmla="*/ 371475 w 1644594"/>
                <a:gd name="connsiteY10" fmla="*/ 1350258 h 1512563"/>
                <a:gd name="connsiteX11" fmla="*/ 404812 w 1644594"/>
                <a:gd name="connsiteY11" fmla="*/ 1335970 h 1512563"/>
                <a:gd name="connsiteX12" fmla="*/ 457200 w 1644594"/>
                <a:gd name="connsiteY12" fmla="*/ 1388358 h 1512563"/>
                <a:gd name="connsiteX13" fmla="*/ 538162 w 1644594"/>
                <a:gd name="connsiteY13" fmla="*/ 1350258 h 1512563"/>
                <a:gd name="connsiteX14" fmla="*/ 581025 w 1644594"/>
                <a:gd name="connsiteY14" fmla="*/ 1193095 h 1512563"/>
                <a:gd name="connsiteX15" fmla="*/ 633412 w 1644594"/>
                <a:gd name="connsiteY15" fmla="*/ 1016883 h 1512563"/>
                <a:gd name="connsiteX16" fmla="*/ 685800 w 1644594"/>
                <a:gd name="connsiteY16" fmla="*/ 1178808 h 1512563"/>
                <a:gd name="connsiteX17" fmla="*/ 728662 w 1644594"/>
                <a:gd name="connsiteY17" fmla="*/ 1331208 h 1512563"/>
                <a:gd name="connsiteX18" fmla="*/ 785812 w 1644594"/>
                <a:gd name="connsiteY18" fmla="*/ 1364545 h 1512563"/>
                <a:gd name="connsiteX19" fmla="*/ 842962 w 1644594"/>
                <a:gd name="connsiteY19" fmla="*/ 1326445 h 1512563"/>
                <a:gd name="connsiteX20" fmla="*/ 904875 w 1644594"/>
                <a:gd name="connsiteY20" fmla="*/ 1088320 h 1512563"/>
                <a:gd name="connsiteX21" fmla="*/ 933450 w 1644594"/>
                <a:gd name="connsiteY21" fmla="*/ 1016883 h 1512563"/>
                <a:gd name="connsiteX22" fmla="*/ 981075 w 1644594"/>
                <a:gd name="connsiteY22" fmla="*/ 1183570 h 1512563"/>
                <a:gd name="connsiteX23" fmla="*/ 1033463 w 1644594"/>
                <a:gd name="connsiteY23" fmla="*/ 1402645 h 1512563"/>
                <a:gd name="connsiteX24" fmla="*/ 1157287 w 1644594"/>
                <a:gd name="connsiteY24" fmla="*/ 1478845 h 1512563"/>
                <a:gd name="connsiteX25" fmla="*/ 1300162 w 1644594"/>
                <a:gd name="connsiteY25" fmla="*/ 1397883 h 1512563"/>
                <a:gd name="connsiteX26" fmla="*/ 1357312 w 1644594"/>
                <a:gd name="connsiteY26" fmla="*/ 1435983 h 1512563"/>
                <a:gd name="connsiteX27" fmla="*/ 1414462 w 1644594"/>
                <a:gd name="connsiteY27" fmla="*/ 1469320 h 1512563"/>
                <a:gd name="connsiteX28" fmla="*/ 1504950 w 1644594"/>
                <a:gd name="connsiteY28" fmla="*/ 1469320 h 1512563"/>
                <a:gd name="connsiteX29" fmla="*/ 1633537 w 1644594"/>
                <a:gd name="connsiteY29" fmla="*/ 1507420 h 1512563"/>
                <a:gd name="connsiteX30" fmla="*/ 1195387 w 1644594"/>
                <a:gd name="connsiteY30" fmla="*/ 1512183 h 1512563"/>
                <a:gd name="connsiteX31" fmla="*/ 0 w 1644594"/>
                <a:gd name="connsiteY31" fmla="*/ 1497895 h 15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4594" h="1512563">
                  <a:moveTo>
                    <a:pt x="0" y="1497895"/>
                  </a:moveTo>
                  <a:cubicBezTo>
                    <a:pt x="18653" y="1505832"/>
                    <a:pt x="37306" y="1513770"/>
                    <a:pt x="52387" y="1483608"/>
                  </a:cubicBezTo>
                  <a:cubicBezTo>
                    <a:pt x="67468" y="1453446"/>
                    <a:pt x="79375" y="1444714"/>
                    <a:pt x="90487" y="1316920"/>
                  </a:cubicBezTo>
                  <a:cubicBezTo>
                    <a:pt x="101599" y="1189126"/>
                    <a:pt x="119062" y="716845"/>
                    <a:pt x="119062" y="716845"/>
                  </a:cubicBezTo>
                  <a:cubicBezTo>
                    <a:pt x="127793" y="533489"/>
                    <a:pt x="134938" y="334258"/>
                    <a:pt x="142875" y="216783"/>
                  </a:cubicBezTo>
                  <a:cubicBezTo>
                    <a:pt x="150812" y="99308"/>
                    <a:pt x="158750" y="31045"/>
                    <a:pt x="166687" y="11995"/>
                  </a:cubicBezTo>
                  <a:cubicBezTo>
                    <a:pt x="174624" y="-7055"/>
                    <a:pt x="179387" y="-18961"/>
                    <a:pt x="190500" y="102483"/>
                  </a:cubicBezTo>
                  <a:cubicBezTo>
                    <a:pt x="201613" y="223927"/>
                    <a:pt x="220662" y="542221"/>
                    <a:pt x="233362" y="740658"/>
                  </a:cubicBezTo>
                  <a:cubicBezTo>
                    <a:pt x="246062" y="939095"/>
                    <a:pt x="254794" y="1175633"/>
                    <a:pt x="266700" y="1293108"/>
                  </a:cubicBezTo>
                  <a:cubicBezTo>
                    <a:pt x="278606" y="1410583"/>
                    <a:pt x="287338" y="1435983"/>
                    <a:pt x="304800" y="1445508"/>
                  </a:cubicBezTo>
                  <a:cubicBezTo>
                    <a:pt x="322263" y="1455033"/>
                    <a:pt x="354806" y="1368514"/>
                    <a:pt x="371475" y="1350258"/>
                  </a:cubicBezTo>
                  <a:cubicBezTo>
                    <a:pt x="388144" y="1332002"/>
                    <a:pt x="390524" y="1329620"/>
                    <a:pt x="404812" y="1335970"/>
                  </a:cubicBezTo>
                  <a:cubicBezTo>
                    <a:pt x="419100" y="1342320"/>
                    <a:pt x="434975" y="1385977"/>
                    <a:pt x="457200" y="1388358"/>
                  </a:cubicBezTo>
                  <a:cubicBezTo>
                    <a:pt x="479425" y="1390739"/>
                    <a:pt x="517525" y="1382802"/>
                    <a:pt x="538162" y="1350258"/>
                  </a:cubicBezTo>
                  <a:cubicBezTo>
                    <a:pt x="558799" y="1317714"/>
                    <a:pt x="565150" y="1248657"/>
                    <a:pt x="581025" y="1193095"/>
                  </a:cubicBezTo>
                  <a:cubicBezTo>
                    <a:pt x="596900" y="1137533"/>
                    <a:pt x="615950" y="1019264"/>
                    <a:pt x="633412" y="1016883"/>
                  </a:cubicBezTo>
                  <a:cubicBezTo>
                    <a:pt x="650874" y="1014502"/>
                    <a:pt x="669925" y="1126421"/>
                    <a:pt x="685800" y="1178808"/>
                  </a:cubicBezTo>
                  <a:cubicBezTo>
                    <a:pt x="701675" y="1231195"/>
                    <a:pt x="711993" y="1300252"/>
                    <a:pt x="728662" y="1331208"/>
                  </a:cubicBezTo>
                  <a:cubicBezTo>
                    <a:pt x="745331" y="1362164"/>
                    <a:pt x="766762" y="1365339"/>
                    <a:pt x="785812" y="1364545"/>
                  </a:cubicBezTo>
                  <a:cubicBezTo>
                    <a:pt x="804862" y="1363751"/>
                    <a:pt x="823118" y="1372482"/>
                    <a:pt x="842962" y="1326445"/>
                  </a:cubicBezTo>
                  <a:cubicBezTo>
                    <a:pt x="862806" y="1280408"/>
                    <a:pt x="889794" y="1139913"/>
                    <a:pt x="904875" y="1088320"/>
                  </a:cubicBezTo>
                  <a:cubicBezTo>
                    <a:pt x="919956" y="1036727"/>
                    <a:pt x="920750" y="1001008"/>
                    <a:pt x="933450" y="1016883"/>
                  </a:cubicBezTo>
                  <a:cubicBezTo>
                    <a:pt x="946150" y="1032758"/>
                    <a:pt x="964406" y="1119276"/>
                    <a:pt x="981075" y="1183570"/>
                  </a:cubicBezTo>
                  <a:cubicBezTo>
                    <a:pt x="997744" y="1247864"/>
                    <a:pt x="989806" y="1353433"/>
                    <a:pt x="1033463" y="1402645"/>
                  </a:cubicBezTo>
                  <a:cubicBezTo>
                    <a:pt x="1077120" y="1451857"/>
                    <a:pt x="1112837" y="1479639"/>
                    <a:pt x="1157287" y="1478845"/>
                  </a:cubicBezTo>
                  <a:cubicBezTo>
                    <a:pt x="1201737" y="1478051"/>
                    <a:pt x="1266825" y="1405027"/>
                    <a:pt x="1300162" y="1397883"/>
                  </a:cubicBezTo>
                  <a:cubicBezTo>
                    <a:pt x="1333499" y="1390739"/>
                    <a:pt x="1338262" y="1424077"/>
                    <a:pt x="1357312" y="1435983"/>
                  </a:cubicBezTo>
                  <a:cubicBezTo>
                    <a:pt x="1376362" y="1447889"/>
                    <a:pt x="1389856" y="1463764"/>
                    <a:pt x="1414462" y="1469320"/>
                  </a:cubicBezTo>
                  <a:cubicBezTo>
                    <a:pt x="1439068" y="1474876"/>
                    <a:pt x="1468438" y="1462970"/>
                    <a:pt x="1504950" y="1469320"/>
                  </a:cubicBezTo>
                  <a:cubicBezTo>
                    <a:pt x="1541462" y="1475670"/>
                    <a:pt x="1685131" y="1500276"/>
                    <a:pt x="1633537" y="1507420"/>
                  </a:cubicBezTo>
                  <a:cubicBezTo>
                    <a:pt x="1581943" y="1514564"/>
                    <a:pt x="1195387" y="1512183"/>
                    <a:pt x="1195387" y="1512183"/>
                  </a:cubicBezTo>
                  <a:lnTo>
                    <a:pt x="0" y="1497895"/>
                  </a:lnTo>
                  <a:close/>
                </a:path>
              </a:pathLst>
            </a:custGeom>
            <a:solidFill>
              <a:schemeClr val="accent1"/>
            </a:solidFill>
            <a:ln>
              <a:solidFill>
                <a:schemeClr val="bg1"/>
              </a:solidFill>
            </a:ln>
          </p:spPr>
          <p:txBody>
            <a:bodyPr wrap="square" rtlCol="0" anchor="ctr">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grpSp>
      <p:pic>
        <p:nvPicPr>
          <p:cNvPr id="180" name="Picture 179">
            <a:extLst>
              <a:ext uri="{FF2B5EF4-FFF2-40B4-BE49-F238E27FC236}">
                <a16:creationId xmlns:a16="http://schemas.microsoft.com/office/drawing/2014/main" id="{270DD7F6-B78B-46BA-A612-D0244650B0C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914160" y="4039250"/>
            <a:ext cx="2340495" cy="434108"/>
          </a:xfrm>
          <a:prstGeom prst="rect">
            <a:avLst/>
          </a:prstGeom>
        </p:spPr>
      </p:pic>
      <p:grpSp>
        <p:nvGrpSpPr>
          <p:cNvPr id="186" name="Group 185">
            <a:extLst>
              <a:ext uri="{FF2B5EF4-FFF2-40B4-BE49-F238E27FC236}">
                <a16:creationId xmlns:a16="http://schemas.microsoft.com/office/drawing/2014/main" id="{57D0BA23-A734-4F64-B060-B0BDB413C78C}"/>
              </a:ext>
            </a:extLst>
          </p:cNvPr>
          <p:cNvGrpSpPr/>
          <p:nvPr/>
        </p:nvGrpSpPr>
        <p:grpSpPr>
          <a:xfrm>
            <a:off x="5384512" y="2156924"/>
            <a:ext cx="1609100" cy="630942"/>
            <a:chOff x="6121674" y="1319953"/>
            <a:chExt cx="1609100" cy="630942"/>
          </a:xfrm>
        </p:grpSpPr>
        <p:sp>
          <p:nvSpPr>
            <p:cNvPr id="187" name="TextBox 186">
              <a:extLst>
                <a:ext uri="{FF2B5EF4-FFF2-40B4-BE49-F238E27FC236}">
                  <a16:creationId xmlns:a16="http://schemas.microsoft.com/office/drawing/2014/main" id="{E926E42F-A819-4014-98E9-D4D175002E0B}"/>
                </a:ext>
              </a:extLst>
            </p:cNvPr>
            <p:cNvSpPr txBox="1"/>
            <p:nvPr/>
          </p:nvSpPr>
          <p:spPr bwMode="auto">
            <a:xfrm>
              <a:off x="6213114" y="1319953"/>
              <a:ext cx="151766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Normal</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Multiple myeloma</a:t>
              </a:r>
            </a:p>
          </p:txBody>
        </p:sp>
        <p:sp>
          <p:nvSpPr>
            <p:cNvPr id="188" name="Rectangle 187">
              <a:extLst>
                <a:ext uri="{FF2B5EF4-FFF2-40B4-BE49-F238E27FC236}">
                  <a16:creationId xmlns:a16="http://schemas.microsoft.com/office/drawing/2014/main" id="{237DBE4C-BADF-482C-9345-4EF0DFDD433D}"/>
                </a:ext>
              </a:extLst>
            </p:cNvPr>
            <p:cNvSpPr/>
            <p:nvPr/>
          </p:nvSpPr>
          <p:spPr bwMode="auto">
            <a:xfrm>
              <a:off x="6121674" y="1435831"/>
              <a:ext cx="91440" cy="914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B7963258-D04D-4DAA-8A91-76988ECE0479}"/>
                </a:ext>
              </a:extLst>
            </p:cNvPr>
            <p:cNvSpPr/>
            <p:nvPr/>
          </p:nvSpPr>
          <p:spPr bwMode="auto">
            <a:xfrm>
              <a:off x="6121674" y="1752792"/>
              <a:ext cx="91440" cy="9144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0" name="Right Arrow 17">
            <a:extLst>
              <a:ext uri="{FF2B5EF4-FFF2-40B4-BE49-F238E27FC236}">
                <a16:creationId xmlns:a16="http://schemas.microsoft.com/office/drawing/2014/main" id="{4CDF0172-1D4B-4F34-90BB-D1DBF69D3D5A}"/>
              </a:ext>
            </a:extLst>
          </p:cNvPr>
          <p:cNvSpPr>
            <a:spLocks noChangeArrowheads="1"/>
          </p:cNvSpPr>
          <p:nvPr/>
        </p:nvSpPr>
        <p:spPr bwMode="auto">
          <a:xfrm>
            <a:off x="4470691" y="3040981"/>
            <a:ext cx="404455" cy="215757"/>
          </a:xfrm>
          <a:prstGeom prst="rightArrow">
            <a:avLst>
              <a:gd name="adj1" fmla="val 50000"/>
              <a:gd name="adj2" fmla="val 50000"/>
            </a:avLst>
          </a:prstGeom>
          <a:solidFill>
            <a:schemeClr val="accent6"/>
          </a:solidFill>
          <a:ln w="9525">
            <a:solidFill>
              <a:schemeClr val="accent6"/>
            </a:solidFill>
            <a:miter lim="800000"/>
            <a:headEnd/>
            <a:tailEnd/>
          </a:ln>
          <a:effectLst>
            <a:outerShdw blurRad="40000" dist="23000" dir="5400000" rotWithShape="0">
              <a:srgbClr val="808080">
                <a:alpha val="34999"/>
              </a:srgbClr>
            </a:outerShdw>
          </a:effectLst>
        </p:spPr>
        <p:txBody>
          <a:bodyPr anchor="ctr"/>
          <a:lstStyle/>
          <a:p>
            <a:pPr algn="ctr">
              <a:defRPr/>
            </a:pPr>
            <a:endParaRPr lang="en-US" dirty="0">
              <a:solidFill>
                <a:prstClr val="white"/>
              </a:solidFill>
              <a:latin typeface="Calibri"/>
            </a:endParaRPr>
          </a:p>
        </p:txBody>
      </p:sp>
    </p:spTree>
    <p:extLst>
      <p:ext uri="{BB962C8B-B14F-4D97-AF65-F5344CB8AC3E}">
        <p14:creationId xmlns:p14="http://schemas.microsoft.com/office/powerpoint/2010/main" val="3223873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287" y="411723"/>
            <a:ext cx="10872444" cy="1103313"/>
          </a:xfrm>
        </p:spPr>
        <p:txBody>
          <a:bodyPr/>
          <a:lstStyle/>
          <a:p>
            <a:r>
              <a:rPr lang="es-ES" dirty="0"/>
              <a:t>Distribution of Monoclonal Gammopathies: </a:t>
            </a:r>
            <a:br>
              <a:rPr lang="es-ES" dirty="0"/>
            </a:br>
            <a:r>
              <a:rPr lang="es-ES" dirty="0"/>
              <a:t>Mayo Clinic, Rochester, Minnesota</a:t>
            </a:r>
            <a:br>
              <a:rPr lang="es-ES" dirty="0"/>
            </a:br>
            <a:endParaRPr lang="en-US" sz="2400" dirty="0"/>
          </a:p>
        </p:txBody>
      </p:sp>
      <p:graphicFrame>
        <p:nvGraphicFramePr>
          <p:cNvPr id="55" name="Object 3">
            <a:extLst>
              <a:ext uri="{FF2B5EF4-FFF2-40B4-BE49-F238E27FC236}">
                <a16:creationId xmlns:a16="http://schemas.microsoft.com/office/drawing/2014/main" id="{CB31AA80-79C2-4B66-BA23-3FA1C8609639}"/>
              </a:ext>
            </a:extLst>
          </p:cNvPr>
          <p:cNvGraphicFramePr>
            <a:graphicFrameLocks/>
          </p:cNvGraphicFramePr>
          <p:nvPr>
            <p:extLst>
              <p:ext uri="{D42A27DB-BD31-4B8C-83A1-F6EECF244321}">
                <p14:modId xmlns:p14="http://schemas.microsoft.com/office/powerpoint/2010/main" val="3102319250"/>
              </p:ext>
            </p:extLst>
          </p:nvPr>
        </p:nvGraphicFramePr>
        <p:xfrm>
          <a:off x="3053788" y="2692340"/>
          <a:ext cx="4646454" cy="3522295"/>
        </p:xfrm>
        <a:graphic>
          <a:graphicData uri="http://schemas.openxmlformats.org/drawingml/2006/chart">
            <c:chart xmlns:c="http://schemas.openxmlformats.org/drawingml/2006/chart" xmlns:r="http://schemas.openxmlformats.org/officeDocument/2006/relationships" r:id="rId3"/>
          </a:graphicData>
        </a:graphic>
      </p:graphicFrame>
      <p:sp>
        <p:nvSpPr>
          <p:cNvPr id="56" name="Freeform 4">
            <a:extLst>
              <a:ext uri="{FF2B5EF4-FFF2-40B4-BE49-F238E27FC236}">
                <a16:creationId xmlns:a16="http://schemas.microsoft.com/office/drawing/2014/main" id="{D21192EC-ED77-4CA5-B172-E301CCA99A07}"/>
              </a:ext>
            </a:extLst>
          </p:cNvPr>
          <p:cNvSpPr>
            <a:spLocks/>
          </p:cNvSpPr>
          <p:nvPr/>
        </p:nvSpPr>
        <p:spPr bwMode="auto">
          <a:xfrm>
            <a:off x="3992855" y="3110170"/>
            <a:ext cx="1424940" cy="373698"/>
          </a:xfrm>
          <a:custGeom>
            <a:avLst/>
            <a:gdLst>
              <a:gd name="T0" fmla="*/ 789 w 789"/>
              <a:gd name="T1" fmla="*/ 276 h 276"/>
              <a:gd name="T2" fmla="*/ 789 w 789"/>
              <a:gd name="T3" fmla="*/ 0 h 276"/>
              <a:gd name="T4" fmla="*/ 0 w 789"/>
              <a:gd name="T5" fmla="*/ 0 h 276"/>
            </a:gdLst>
            <a:ahLst/>
            <a:cxnLst>
              <a:cxn ang="0">
                <a:pos x="T0" y="T1"/>
              </a:cxn>
              <a:cxn ang="0">
                <a:pos x="T2" y="T3"/>
              </a:cxn>
              <a:cxn ang="0">
                <a:pos x="T4" y="T5"/>
              </a:cxn>
            </a:cxnLst>
            <a:rect l="0" t="0" r="r" b="b"/>
            <a:pathLst>
              <a:path w="789" h="276">
                <a:moveTo>
                  <a:pt x="789" y="276"/>
                </a:moveTo>
                <a:lnTo>
                  <a:pt x="789" y="0"/>
                </a:lnTo>
                <a:lnTo>
                  <a:pt x="0"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57" name="Text Box 5">
            <a:extLst>
              <a:ext uri="{FF2B5EF4-FFF2-40B4-BE49-F238E27FC236}">
                <a16:creationId xmlns:a16="http://schemas.microsoft.com/office/drawing/2014/main" id="{361A7A2C-CD78-4DEA-86A5-5D0643325DF2}"/>
              </a:ext>
            </a:extLst>
          </p:cNvPr>
          <p:cNvSpPr txBox="1">
            <a:spLocks noChangeArrowheads="1"/>
          </p:cNvSpPr>
          <p:nvPr/>
        </p:nvSpPr>
        <p:spPr bwMode="auto">
          <a:xfrm>
            <a:off x="4772426" y="4849076"/>
            <a:ext cx="1290738"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en-US" sz="1600" b="1" dirty="0">
                <a:latin typeface="Calibri"/>
              </a:rPr>
              <a:t>MGUS</a:t>
            </a:r>
            <a:r>
              <a:rPr lang="en-US" altLang="en-US" sz="1600" b="1" baseline="30000" dirty="0">
                <a:latin typeface="Calibri"/>
              </a:rPr>
              <a:t>†</a:t>
            </a:r>
            <a:br>
              <a:rPr lang="en-US" altLang="en-US" sz="1600" b="1" dirty="0">
                <a:latin typeface="Calibri"/>
              </a:rPr>
            </a:br>
            <a:r>
              <a:rPr lang="en-US" altLang="en-US" sz="1600" b="1" dirty="0">
                <a:latin typeface="Calibri"/>
              </a:rPr>
              <a:t>57% (32,175)</a:t>
            </a:r>
          </a:p>
        </p:txBody>
      </p:sp>
      <p:sp>
        <p:nvSpPr>
          <p:cNvPr id="58" name="Text Box 6">
            <a:extLst>
              <a:ext uri="{FF2B5EF4-FFF2-40B4-BE49-F238E27FC236}">
                <a16:creationId xmlns:a16="http://schemas.microsoft.com/office/drawing/2014/main" id="{67AA48F6-10AB-4414-85E5-603F53A07049}"/>
              </a:ext>
            </a:extLst>
          </p:cNvPr>
          <p:cNvSpPr txBox="1">
            <a:spLocks noChangeArrowheads="1"/>
          </p:cNvSpPr>
          <p:nvPr/>
        </p:nvSpPr>
        <p:spPr bwMode="auto">
          <a:xfrm>
            <a:off x="3950947" y="3598780"/>
            <a:ext cx="1449436"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en-US" sz="1600" b="1" dirty="0">
                <a:solidFill>
                  <a:prstClr val="white"/>
                </a:solidFill>
                <a:latin typeface="Calibri"/>
              </a:rPr>
              <a:t>Multiple</a:t>
            </a:r>
            <a:br>
              <a:rPr lang="en-US" altLang="en-US" sz="1600" b="1" dirty="0">
                <a:solidFill>
                  <a:prstClr val="white"/>
                </a:solidFill>
                <a:latin typeface="Calibri"/>
              </a:rPr>
            </a:br>
            <a:r>
              <a:rPr lang="en-US" altLang="en-US" sz="1600" b="1" dirty="0">
                <a:solidFill>
                  <a:prstClr val="white"/>
                </a:solidFill>
                <a:latin typeface="Calibri"/>
              </a:rPr>
              <a:t>myeloma</a:t>
            </a:r>
            <a:br>
              <a:rPr lang="en-US" altLang="en-US" sz="1600" b="1" dirty="0">
                <a:solidFill>
                  <a:prstClr val="white"/>
                </a:solidFill>
                <a:latin typeface="Calibri"/>
              </a:rPr>
            </a:br>
            <a:r>
              <a:rPr lang="en-US" altLang="en-US" sz="1600" b="1" dirty="0">
                <a:solidFill>
                  <a:prstClr val="white"/>
                </a:solidFill>
                <a:latin typeface="Calibri"/>
              </a:rPr>
              <a:t>17.9% (10,112)</a:t>
            </a:r>
          </a:p>
        </p:txBody>
      </p:sp>
      <p:sp>
        <p:nvSpPr>
          <p:cNvPr id="59" name="Text Box 7">
            <a:extLst>
              <a:ext uri="{FF2B5EF4-FFF2-40B4-BE49-F238E27FC236}">
                <a16:creationId xmlns:a16="http://schemas.microsoft.com/office/drawing/2014/main" id="{222A5923-3DC3-4978-A840-1DD4CEF9B768}"/>
              </a:ext>
            </a:extLst>
          </p:cNvPr>
          <p:cNvSpPr txBox="1">
            <a:spLocks noChangeArrowheads="1"/>
          </p:cNvSpPr>
          <p:nvPr/>
        </p:nvSpPr>
        <p:spPr bwMode="auto">
          <a:xfrm>
            <a:off x="2543383" y="2951420"/>
            <a:ext cx="1448922"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90000"/>
              </a:lnSpc>
            </a:pPr>
            <a:r>
              <a:rPr lang="en-US" altLang="en-US" sz="1600" b="1" dirty="0">
                <a:solidFill>
                  <a:prstClr val="black"/>
                </a:solidFill>
                <a:latin typeface="Calibri"/>
              </a:rPr>
              <a:t>AL amyloidosis</a:t>
            </a:r>
            <a:br>
              <a:rPr lang="en-US" altLang="en-US" sz="1600" b="1" dirty="0">
                <a:solidFill>
                  <a:prstClr val="black"/>
                </a:solidFill>
                <a:latin typeface="Calibri"/>
              </a:rPr>
            </a:br>
            <a:r>
              <a:rPr lang="en-US" altLang="en-US" sz="1600" b="1" dirty="0">
                <a:solidFill>
                  <a:prstClr val="black"/>
                </a:solidFill>
                <a:latin typeface="Calibri"/>
              </a:rPr>
              <a:t>9.4% (5286)</a:t>
            </a:r>
          </a:p>
        </p:txBody>
      </p:sp>
      <p:sp>
        <p:nvSpPr>
          <p:cNvPr id="60" name="Freeform 8">
            <a:extLst>
              <a:ext uri="{FF2B5EF4-FFF2-40B4-BE49-F238E27FC236}">
                <a16:creationId xmlns:a16="http://schemas.microsoft.com/office/drawing/2014/main" id="{3C6A6C87-37FE-40D0-A592-D90C0AF4C0B3}"/>
              </a:ext>
            </a:extLst>
          </p:cNvPr>
          <p:cNvSpPr>
            <a:spLocks/>
          </p:cNvSpPr>
          <p:nvPr/>
        </p:nvSpPr>
        <p:spPr bwMode="auto">
          <a:xfrm>
            <a:off x="4292894" y="2316419"/>
            <a:ext cx="1501775" cy="1009650"/>
          </a:xfrm>
          <a:custGeom>
            <a:avLst/>
            <a:gdLst>
              <a:gd name="T0" fmla="*/ 789 w 789"/>
              <a:gd name="T1" fmla="*/ 276 h 276"/>
              <a:gd name="T2" fmla="*/ 789 w 789"/>
              <a:gd name="T3" fmla="*/ 0 h 276"/>
              <a:gd name="T4" fmla="*/ 0 w 789"/>
              <a:gd name="T5" fmla="*/ 0 h 276"/>
            </a:gdLst>
            <a:ahLst/>
            <a:cxnLst>
              <a:cxn ang="0">
                <a:pos x="T0" y="T1"/>
              </a:cxn>
              <a:cxn ang="0">
                <a:pos x="T2" y="T3"/>
              </a:cxn>
              <a:cxn ang="0">
                <a:pos x="T4" y="T5"/>
              </a:cxn>
            </a:cxnLst>
            <a:rect l="0" t="0" r="r" b="b"/>
            <a:pathLst>
              <a:path w="789" h="276">
                <a:moveTo>
                  <a:pt x="789" y="276"/>
                </a:moveTo>
                <a:lnTo>
                  <a:pt x="789" y="0"/>
                </a:lnTo>
                <a:lnTo>
                  <a:pt x="0"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61" name="Text Box 9">
            <a:extLst>
              <a:ext uri="{FF2B5EF4-FFF2-40B4-BE49-F238E27FC236}">
                <a16:creationId xmlns:a16="http://schemas.microsoft.com/office/drawing/2014/main" id="{DD41D996-6379-43A7-A70E-3A8000967B8C}"/>
              </a:ext>
            </a:extLst>
          </p:cNvPr>
          <p:cNvSpPr txBox="1">
            <a:spLocks noChangeArrowheads="1"/>
          </p:cNvSpPr>
          <p:nvPr/>
        </p:nvSpPr>
        <p:spPr bwMode="auto">
          <a:xfrm>
            <a:off x="2392047" y="2158940"/>
            <a:ext cx="1902764"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90000"/>
              </a:lnSpc>
            </a:pPr>
            <a:r>
              <a:rPr lang="en-US" altLang="en-US" sz="1600" b="1" dirty="0">
                <a:solidFill>
                  <a:prstClr val="black"/>
                </a:solidFill>
                <a:latin typeface="Calibri"/>
              </a:rPr>
              <a:t>Lymphoproliferative</a:t>
            </a:r>
            <a:br>
              <a:rPr lang="en-US" altLang="en-US" sz="1600" b="1" dirty="0">
                <a:solidFill>
                  <a:prstClr val="black"/>
                </a:solidFill>
                <a:latin typeface="Calibri"/>
              </a:rPr>
            </a:br>
            <a:r>
              <a:rPr lang="en-US" altLang="en-US" sz="1600" b="1" dirty="0">
                <a:solidFill>
                  <a:prstClr val="black"/>
                </a:solidFill>
                <a:latin typeface="Calibri"/>
              </a:rPr>
              <a:t>2.7% (1507)</a:t>
            </a:r>
          </a:p>
        </p:txBody>
      </p:sp>
      <p:sp>
        <p:nvSpPr>
          <p:cNvPr id="62" name="Text Box 10">
            <a:extLst>
              <a:ext uri="{FF2B5EF4-FFF2-40B4-BE49-F238E27FC236}">
                <a16:creationId xmlns:a16="http://schemas.microsoft.com/office/drawing/2014/main" id="{3AAFE304-2ECE-4E5D-923B-1AB66B5752E8}"/>
              </a:ext>
            </a:extLst>
          </p:cNvPr>
          <p:cNvSpPr txBox="1">
            <a:spLocks noChangeArrowheads="1"/>
          </p:cNvSpPr>
          <p:nvPr/>
        </p:nvSpPr>
        <p:spPr bwMode="auto">
          <a:xfrm>
            <a:off x="6281300" y="2019239"/>
            <a:ext cx="1744388" cy="313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1600" b="1" dirty="0">
                <a:solidFill>
                  <a:prstClr val="black"/>
                </a:solidFill>
                <a:latin typeface="Calibri"/>
              </a:rPr>
              <a:t>SMM 3.8% (2128)</a:t>
            </a:r>
          </a:p>
        </p:txBody>
      </p:sp>
      <p:sp>
        <p:nvSpPr>
          <p:cNvPr id="63" name="Freeform 11">
            <a:extLst>
              <a:ext uri="{FF2B5EF4-FFF2-40B4-BE49-F238E27FC236}">
                <a16:creationId xmlns:a16="http://schemas.microsoft.com/office/drawing/2014/main" id="{58F64A6E-19C9-4E95-B63C-771FAAD4615B}"/>
              </a:ext>
            </a:extLst>
          </p:cNvPr>
          <p:cNvSpPr>
            <a:spLocks/>
          </p:cNvSpPr>
          <p:nvPr/>
        </p:nvSpPr>
        <p:spPr bwMode="auto">
          <a:xfrm>
            <a:off x="6289552" y="2414426"/>
            <a:ext cx="273684" cy="1028383"/>
          </a:xfrm>
          <a:custGeom>
            <a:avLst/>
            <a:gdLst>
              <a:gd name="T0" fmla="*/ 0 w 955"/>
              <a:gd name="T1" fmla="*/ 245 h 245"/>
              <a:gd name="T2" fmla="*/ 0 w 955"/>
              <a:gd name="T3" fmla="*/ 0 h 245"/>
              <a:gd name="T4" fmla="*/ 955 w 955"/>
              <a:gd name="T5" fmla="*/ 0 h 245"/>
            </a:gdLst>
            <a:ahLst/>
            <a:cxnLst>
              <a:cxn ang="0">
                <a:pos x="T0" y="T1"/>
              </a:cxn>
              <a:cxn ang="0">
                <a:pos x="T2" y="T3"/>
              </a:cxn>
              <a:cxn ang="0">
                <a:pos x="T4" y="T5"/>
              </a:cxn>
            </a:cxnLst>
            <a:rect l="0" t="0" r="r" b="b"/>
            <a:pathLst>
              <a:path w="955" h="245">
                <a:moveTo>
                  <a:pt x="0" y="245"/>
                </a:moveTo>
                <a:lnTo>
                  <a:pt x="0" y="0"/>
                </a:lnTo>
                <a:lnTo>
                  <a:pt x="955"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64" name="Text Box 12">
            <a:extLst>
              <a:ext uri="{FF2B5EF4-FFF2-40B4-BE49-F238E27FC236}">
                <a16:creationId xmlns:a16="http://schemas.microsoft.com/office/drawing/2014/main" id="{E4043775-FC6B-42C0-8796-A3A1558EBE89}"/>
              </a:ext>
            </a:extLst>
          </p:cNvPr>
          <p:cNvSpPr txBox="1">
            <a:spLocks noChangeArrowheads="1"/>
          </p:cNvSpPr>
          <p:nvPr/>
        </p:nvSpPr>
        <p:spPr bwMode="auto">
          <a:xfrm>
            <a:off x="6571257" y="2260926"/>
            <a:ext cx="2409762"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1600" b="1" dirty="0">
                <a:solidFill>
                  <a:prstClr val="black"/>
                </a:solidFill>
                <a:latin typeface="Calibri"/>
              </a:rPr>
              <a:t>Solitary or extramedullary</a:t>
            </a:r>
            <a:br>
              <a:rPr lang="en-US" altLang="en-US" sz="1600" b="1" dirty="0">
                <a:solidFill>
                  <a:prstClr val="black"/>
                </a:solidFill>
                <a:latin typeface="Calibri"/>
              </a:rPr>
            </a:br>
            <a:r>
              <a:rPr lang="en-US" altLang="en-US" sz="1600" b="1" dirty="0">
                <a:solidFill>
                  <a:prstClr val="black"/>
                </a:solidFill>
                <a:latin typeface="Calibri"/>
              </a:rPr>
              <a:t>1.7% (975)</a:t>
            </a:r>
          </a:p>
        </p:txBody>
      </p:sp>
      <p:sp>
        <p:nvSpPr>
          <p:cNvPr id="65" name="Freeform 13">
            <a:extLst>
              <a:ext uri="{FF2B5EF4-FFF2-40B4-BE49-F238E27FC236}">
                <a16:creationId xmlns:a16="http://schemas.microsoft.com/office/drawing/2014/main" id="{A12D4396-7FFE-48F8-B242-F31F9DD568E2}"/>
              </a:ext>
            </a:extLst>
          </p:cNvPr>
          <p:cNvSpPr>
            <a:spLocks/>
          </p:cNvSpPr>
          <p:nvPr/>
        </p:nvSpPr>
        <p:spPr bwMode="auto">
          <a:xfrm>
            <a:off x="6387893" y="3100598"/>
            <a:ext cx="915988" cy="551815"/>
          </a:xfrm>
          <a:custGeom>
            <a:avLst/>
            <a:gdLst>
              <a:gd name="T0" fmla="*/ 0 w 955"/>
              <a:gd name="T1" fmla="*/ 245 h 245"/>
              <a:gd name="T2" fmla="*/ 0 w 955"/>
              <a:gd name="T3" fmla="*/ 0 h 245"/>
              <a:gd name="T4" fmla="*/ 955 w 955"/>
              <a:gd name="T5" fmla="*/ 0 h 245"/>
            </a:gdLst>
            <a:ahLst/>
            <a:cxnLst>
              <a:cxn ang="0">
                <a:pos x="T0" y="T1"/>
              </a:cxn>
              <a:cxn ang="0">
                <a:pos x="T2" y="T3"/>
              </a:cxn>
              <a:cxn ang="0">
                <a:pos x="T4" y="T5"/>
              </a:cxn>
            </a:cxnLst>
            <a:rect l="0" t="0" r="r" b="b"/>
            <a:pathLst>
              <a:path w="955" h="245">
                <a:moveTo>
                  <a:pt x="0" y="245"/>
                </a:moveTo>
                <a:lnTo>
                  <a:pt x="0" y="0"/>
                </a:lnTo>
                <a:lnTo>
                  <a:pt x="955"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66" name="Text Box 14">
            <a:extLst>
              <a:ext uri="{FF2B5EF4-FFF2-40B4-BE49-F238E27FC236}">
                <a16:creationId xmlns:a16="http://schemas.microsoft.com/office/drawing/2014/main" id="{E4A39EE8-33E6-437D-9280-97345A91F56C}"/>
              </a:ext>
            </a:extLst>
          </p:cNvPr>
          <p:cNvSpPr txBox="1">
            <a:spLocks noChangeArrowheads="1"/>
          </p:cNvSpPr>
          <p:nvPr/>
        </p:nvSpPr>
        <p:spPr bwMode="auto">
          <a:xfrm>
            <a:off x="7304283" y="2947014"/>
            <a:ext cx="3130665"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1600" b="1" dirty="0">
                <a:solidFill>
                  <a:prstClr val="black"/>
                </a:solidFill>
                <a:latin typeface="Calibri"/>
              </a:rPr>
              <a:t>Waldenstrom macroglobulinemia*</a:t>
            </a:r>
            <a:br>
              <a:rPr lang="en-US" altLang="en-US" sz="1600" b="1" dirty="0">
                <a:solidFill>
                  <a:prstClr val="black"/>
                </a:solidFill>
                <a:latin typeface="Calibri"/>
              </a:rPr>
            </a:br>
            <a:r>
              <a:rPr lang="en-US" altLang="en-US" sz="1600" b="1" dirty="0">
                <a:solidFill>
                  <a:prstClr val="black"/>
                </a:solidFill>
                <a:latin typeface="Calibri"/>
              </a:rPr>
              <a:t>2.9% (1622)</a:t>
            </a:r>
          </a:p>
        </p:txBody>
      </p:sp>
      <p:sp>
        <p:nvSpPr>
          <p:cNvPr id="67" name="Text Box 16">
            <a:extLst>
              <a:ext uri="{FF2B5EF4-FFF2-40B4-BE49-F238E27FC236}">
                <a16:creationId xmlns:a16="http://schemas.microsoft.com/office/drawing/2014/main" id="{B61C53C9-BABC-4A17-918B-44C6BEE3DEA1}"/>
              </a:ext>
            </a:extLst>
          </p:cNvPr>
          <p:cNvSpPr txBox="1">
            <a:spLocks noChangeArrowheads="1"/>
          </p:cNvSpPr>
          <p:nvPr/>
        </p:nvSpPr>
        <p:spPr bwMode="auto">
          <a:xfrm>
            <a:off x="7375939" y="3648015"/>
            <a:ext cx="1188146"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en-US" altLang="en-US" sz="1600" b="1" dirty="0">
                <a:solidFill>
                  <a:prstClr val="black"/>
                </a:solidFill>
                <a:latin typeface="Calibri"/>
              </a:rPr>
              <a:t>Other</a:t>
            </a:r>
            <a:br>
              <a:rPr lang="en-US" altLang="en-US" sz="1600" b="1" dirty="0">
                <a:solidFill>
                  <a:prstClr val="black"/>
                </a:solidFill>
                <a:latin typeface="Calibri"/>
              </a:rPr>
            </a:br>
            <a:r>
              <a:rPr lang="en-US" altLang="en-US" sz="1600" b="1" dirty="0">
                <a:solidFill>
                  <a:prstClr val="black"/>
                </a:solidFill>
                <a:latin typeface="Calibri"/>
              </a:rPr>
              <a:t>4.6% (2586)</a:t>
            </a:r>
          </a:p>
        </p:txBody>
      </p:sp>
      <p:sp>
        <p:nvSpPr>
          <p:cNvPr id="68" name="Freeform 17">
            <a:extLst>
              <a:ext uri="{FF2B5EF4-FFF2-40B4-BE49-F238E27FC236}">
                <a16:creationId xmlns:a16="http://schemas.microsoft.com/office/drawing/2014/main" id="{BB98B647-9ED0-47C7-B4F8-D9E35B467611}"/>
              </a:ext>
            </a:extLst>
          </p:cNvPr>
          <p:cNvSpPr>
            <a:spLocks/>
          </p:cNvSpPr>
          <p:nvPr/>
        </p:nvSpPr>
        <p:spPr bwMode="auto">
          <a:xfrm>
            <a:off x="6042000" y="2164019"/>
            <a:ext cx="231140" cy="1327150"/>
          </a:xfrm>
          <a:custGeom>
            <a:avLst/>
            <a:gdLst>
              <a:gd name="T0" fmla="*/ 0 w 955"/>
              <a:gd name="T1" fmla="*/ 245 h 245"/>
              <a:gd name="T2" fmla="*/ 0 w 955"/>
              <a:gd name="T3" fmla="*/ 0 h 245"/>
              <a:gd name="T4" fmla="*/ 955 w 955"/>
              <a:gd name="T5" fmla="*/ 0 h 245"/>
            </a:gdLst>
            <a:ahLst/>
            <a:cxnLst>
              <a:cxn ang="0">
                <a:pos x="T0" y="T1"/>
              </a:cxn>
              <a:cxn ang="0">
                <a:pos x="T2" y="T3"/>
              </a:cxn>
              <a:cxn ang="0">
                <a:pos x="T4" y="T5"/>
              </a:cxn>
            </a:cxnLst>
            <a:rect l="0" t="0" r="r" b="b"/>
            <a:pathLst>
              <a:path w="955" h="245">
                <a:moveTo>
                  <a:pt x="0" y="245"/>
                </a:moveTo>
                <a:lnTo>
                  <a:pt x="0" y="0"/>
                </a:lnTo>
                <a:lnTo>
                  <a:pt x="955"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69" name="Text Box 18">
            <a:extLst>
              <a:ext uri="{FF2B5EF4-FFF2-40B4-BE49-F238E27FC236}">
                <a16:creationId xmlns:a16="http://schemas.microsoft.com/office/drawing/2014/main" id="{4BDDFDA7-237D-4356-9D03-CDBF92FA63F0}"/>
              </a:ext>
            </a:extLst>
          </p:cNvPr>
          <p:cNvSpPr txBox="1">
            <a:spLocks noChangeArrowheads="1"/>
          </p:cNvSpPr>
          <p:nvPr/>
        </p:nvSpPr>
        <p:spPr bwMode="auto">
          <a:xfrm>
            <a:off x="2659138" y="1576331"/>
            <a:ext cx="5717976"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en-US" sz="2400" b="1" dirty="0">
                <a:solidFill>
                  <a:prstClr val="black"/>
                </a:solidFill>
                <a:latin typeface="Calibri"/>
              </a:rPr>
              <a:t>N = 56,391 (January 1960 - December 2017)</a:t>
            </a:r>
          </a:p>
        </p:txBody>
      </p:sp>
      <p:sp>
        <p:nvSpPr>
          <p:cNvPr id="70" name="Freeform 13">
            <a:extLst>
              <a:ext uri="{FF2B5EF4-FFF2-40B4-BE49-F238E27FC236}">
                <a16:creationId xmlns:a16="http://schemas.microsoft.com/office/drawing/2014/main" id="{8ABB2E1A-67DD-4D10-8207-4CA8DAAA31DF}"/>
              </a:ext>
            </a:extLst>
          </p:cNvPr>
          <p:cNvSpPr>
            <a:spLocks/>
          </p:cNvSpPr>
          <p:nvPr/>
        </p:nvSpPr>
        <p:spPr bwMode="auto">
          <a:xfrm>
            <a:off x="6478245" y="3781364"/>
            <a:ext cx="891858" cy="151131"/>
          </a:xfrm>
          <a:custGeom>
            <a:avLst/>
            <a:gdLst>
              <a:gd name="T0" fmla="*/ 0 w 955"/>
              <a:gd name="T1" fmla="*/ 245 h 245"/>
              <a:gd name="T2" fmla="*/ 0 w 955"/>
              <a:gd name="T3" fmla="*/ 0 h 245"/>
              <a:gd name="T4" fmla="*/ 955 w 955"/>
              <a:gd name="T5" fmla="*/ 0 h 245"/>
            </a:gdLst>
            <a:ahLst/>
            <a:cxnLst>
              <a:cxn ang="0">
                <a:pos x="T0" y="T1"/>
              </a:cxn>
              <a:cxn ang="0">
                <a:pos x="T2" y="T3"/>
              </a:cxn>
              <a:cxn ang="0">
                <a:pos x="T4" y="T5"/>
              </a:cxn>
            </a:cxnLst>
            <a:rect l="0" t="0" r="r" b="b"/>
            <a:pathLst>
              <a:path w="955" h="245">
                <a:moveTo>
                  <a:pt x="0" y="245"/>
                </a:moveTo>
                <a:lnTo>
                  <a:pt x="0" y="0"/>
                </a:lnTo>
                <a:lnTo>
                  <a:pt x="955" y="0"/>
                </a:lnTo>
              </a:path>
            </a:pathLst>
          </a:custGeom>
          <a:noFill/>
          <a:ln w="28575" cap="flat" cmpd="sng">
            <a:solidFill>
              <a:sysClr val="windowText" lastClr="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uLnTx/>
              <a:uFillTx/>
              <a:latin typeface="Calibri"/>
            </a:endParaRPr>
          </a:p>
        </p:txBody>
      </p:sp>
      <p:sp>
        <p:nvSpPr>
          <p:cNvPr id="71" name="Footer Placeholder 2">
            <a:extLst>
              <a:ext uri="{FF2B5EF4-FFF2-40B4-BE49-F238E27FC236}">
                <a16:creationId xmlns:a16="http://schemas.microsoft.com/office/drawing/2014/main" id="{0F5EFD03-853A-44D6-ADF1-121BC8DCCD54}"/>
              </a:ext>
            </a:extLst>
          </p:cNvPr>
          <p:cNvSpPr txBox="1">
            <a:spLocks/>
          </p:cNvSpPr>
          <p:nvPr/>
        </p:nvSpPr>
        <p:spPr>
          <a:xfrm>
            <a:off x="7303881" y="5281669"/>
            <a:ext cx="2488503"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1200" kern="1200">
                <a:solidFill>
                  <a:srgbClr val="898989"/>
                </a:solidFill>
                <a:latin typeface="Calibri" charset="0"/>
                <a:ea typeface="ＭＳ Ｐゴシック" charset="-128"/>
                <a:cs typeface="ＭＳ Ｐゴシック"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tabLst>
                <a:tab pos="112713" algn="r"/>
                <a:tab pos="168275" algn="l"/>
              </a:tabLst>
              <a:defRPr/>
            </a:pPr>
            <a:r>
              <a:rPr kumimoji="0" lang="en-US" altLang="en-US" sz="1400" b="0" i="0" u="none" strike="noStrike" kern="1200" cap="none" spc="0" normalizeH="0" baseline="0" noProof="0" dirty="0">
                <a:ln>
                  <a:noFill/>
                </a:ln>
                <a:solidFill>
                  <a:schemeClr val="bg1"/>
                </a:solidFill>
                <a:effectLst/>
                <a:uLnTx/>
                <a:uFillTx/>
                <a:latin typeface="Calibri" charset="0"/>
                <a:ea typeface="ＭＳ Ｐゴシック" charset="-128"/>
              </a:rPr>
              <a:t>*	Includes SWM (n = 244).</a:t>
            </a:r>
          </a:p>
          <a:p>
            <a:pPr marL="0" marR="0" lvl="0" indent="0" algn="l" defTabSz="914400" rtl="0" eaLnBrk="1" fontAlgn="auto" latinLnBrk="0" hangingPunct="1">
              <a:lnSpc>
                <a:spcPct val="100000"/>
              </a:lnSpc>
              <a:spcBef>
                <a:spcPts val="0"/>
              </a:spcBef>
              <a:spcAft>
                <a:spcPts val="0"/>
              </a:spcAft>
              <a:buClrTx/>
              <a:buSzTx/>
              <a:buFontTx/>
              <a:buNone/>
              <a:tabLst>
                <a:tab pos="112713" algn="r"/>
                <a:tab pos="168275" algn="l"/>
              </a:tabLst>
              <a:defRPr/>
            </a:pPr>
            <a:r>
              <a:rPr kumimoji="0" lang="en-US" altLang="en-US" sz="1400" b="0" i="0" u="none" strike="noStrike" kern="1200" cap="none" spc="0" normalizeH="0" baseline="30000" noProof="0" dirty="0">
                <a:ln>
                  <a:noFill/>
                </a:ln>
                <a:solidFill>
                  <a:schemeClr val="bg1"/>
                </a:solidFill>
                <a:effectLst/>
                <a:uLnTx/>
                <a:uFillTx/>
                <a:latin typeface="Calibri" charset="0"/>
                <a:ea typeface="ＭＳ Ｐゴシック" charset="-128"/>
              </a:rPr>
              <a:t>†	</a:t>
            </a:r>
            <a:r>
              <a:rPr kumimoji="0" lang="en-US" altLang="en-US" sz="1400" b="0" i="0" u="none" strike="noStrike" kern="1200" cap="none" spc="0" normalizeH="0" baseline="0" noProof="0" dirty="0">
                <a:ln>
                  <a:noFill/>
                </a:ln>
                <a:solidFill>
                  <a:schemeClr val="bg1"/>
                </a:solidFill>
                <a:effectLst/>
                <a:uLnTx/>
                <a:uFillTx/>
                <a:latin typeface="Calibri" charset="0"/>
                <a:ea typeface="ＭＳ Ｐゴシック" charset="-128"/>
              </a:rPr>
              <a:t>Includes LC MGUS (n = 2133).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898989"/>
              </a:solidFill>
              <a:effectLst/>
              <a:uLnTx/>
              <a:uFillTx/>
              <a:latin typeface="Calibri" charset="0"/>
              <a:ea typeface="ＭＳ Ｐゴシック" charset="-128"/>
            </a:endParaRPr>
          </a:p>
        </p:txBody>
      </p:sp>
      <p:sp>
        <p:nvSpPr>
          <p:cNvPr id="20" name="Text Box 11">
            <a:extLst>
              <a:ext uri="{FF2B5EF4-FFF2-40B4-BE49-F238E27FC236}">
                <a16:creationId xmlns:a16="http://schemas.microsoft.com/office/drawing/2014/main" id="{8AED1B65-7D65-4AAB-A2C6-C9702CDD8A7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dirty="0">
                <a:solidFill>
                  <a:schemeClr val="bg2"/>
                </a:solidFill>
                <a:latin typeface="Calibri" panose="020F0502020204030204" pitchFamily="34" charset="0"/>
              </a:rPr>
              <a:t>Courtesy of Robert Kyle, MD. </a:t>
            </a:r>
            <a:endParaRPr lang="en-US" altLang="en-US" sz="1200" b="0" dirty="0">
              <a:solidFill>
                <a:schemeClr val="bg2"/>
              </a:solidFill>
              <a:latin typeface="Calibri" panose="020F0502020204030204" pitchFamily="34" charset="0"/>
            </a:endParaRPr>
          </a:p>
        </p:txBody>
      </p:sp>
      <p:grpSp>
        <p:nvGrpSpPr>
          <p:cNvPr id="21" name="Group 20">
            <a:extLst>
              <a:ext uri="{FF2B5EF4-FFF2-40B4-BE49-F238E27FC236}">
                <a16:creationId xmlns:a16="http://schemas.microsoft.com/office/drawing/2014/main" id="{8473E74E-49AB-4B52-8184-3157BD3E13DC}"/>
              </a:ext>
            </a:extLst>
          </p:cNvPr>
          <p:cNvGrpSpPr>
            <a:grpSpLocks/>
          </p:cNvGrpSpPr>
          <p:nvPr/>
        </p:nvGrpSpPr>
        <p:grpSpPr bwMode="auto">
          <a:xfrm>
            <a:off x="9389569" y="6216652"/>
            <a:ext cx="2488502" cy="447822"/>
            <a:chOff x="9527309" y="3551529"/>
            <a:chExt cx="2488502" cy="448324"/>
          </a:xfrm>
        </p:grpSpPr>
        <p:pic>
          <p:nvPicPr>
            <p:cNvPr id="22" name="Picture 21">
              <a:extLst>
                <a:ext uri="{FF2B5EF4-FFF2-40B4-BE49-F238E27FC236}">
                  <a16:creationId xmlns:a16="http://schemas.microsoft.com/office/drawing/2014/main" id="{8C9917FA-8A0E-491E-B9D2-1687C943E5E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0D8B9A16-EE49-4ACA-99B5-C066CEE3794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1281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DBDB774-0D1E-4413-AD72-2993DF7D55D4}"/>
              </a:ext>
            </a:extLst>
          </p:cNvPr>
          <p:cNvGrpSpPr/>
          <p:nvPr/>
        </p:nvGrpSpPr>
        <p:grpSpPr>
          <a:xfrm>
            <a:off x="3500766" y="5189853"/>
            <a:ext cx="8691234" cy="720256"/>
            <a:chOff x="3752850" y="5542329"/>
            <a:chExt cx="8400930" cy="720256"/>
          </a:xfrm>
        </p:grpSpPr>
        <p:sp>
          <p:nvSpPr>
            <p:cNvPr id="3" name="TextBox 2">
              <a:extLst>
                <a:ext uri="{FF2B5EF4-FFF2-40B4-BE49-F238E27FC236}">
                  <a16:creationId xmlns:a16="http://schemas.microsoft.com/office/drawing/2014/main" id="{B7AFF75A-5665-4E2B-93B5-67BBF3626C53}"/>
                </a:ext>
              </a:extLst>
            </p:cNvPr>
            <p:cNvSpPr txBox="1"/>
            <p:nvPr/>
          </p:nvSpPr>
          <p:spPr bwMode="auto">
            <a:xfrm>
              <a:off x="3752850" y="5771057"/>
              <a:ext cx="825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glycosylation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389    7           99.2% (98.3-100)      99.2% (98.3-100)      97.8% (96.0-99.6)       96.9% (94.5-99.4)</a:t>
              </a:r>
            </a:p>
          </p:txBody>
        </p:sp>
        <p:sp>
          <p:nvSpPr>
            <p:cNvPr id="25" name="TextBox 24">
              <a:extLst>
                <a:ext uri="{FF2B5EF4-FFF2-40B4-BE49-F238E27FC236}">
                  <a16:creationId xmlns:a16="http://schemas.microsoft.com/office/drawing/2014/main" id="{E2D8E61A-6AA8-45AD-B2BD-E3ABB2580CE5}"/>
                </a:ext>
              </a:extLst>
            </p:cNvPr>
            <p:cNvSpPr txBox="1"/>
            <p:nvPr/>
          </p:nvSpPr>
          <p:spPr bwMode="auto">
            <a:xfrm>
              <a:off x="3752850" y="5954808"/>
              <a:ext cx="825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Glycosylation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25     4           95.5% (87.1-100)      90.7% (79.2-100)      78.6% (61.8-100)        78.6% (61.8-100)</a:t>
              </a:r>
            </a:p>
          </p:txBody>
        </p:sp>
        <p:sp>
          <p:nvSpPr>
            <p:cNvPr id="33" name="TextBox 32">
              <a:extLst>
                <a:ext uri="{FF2B5EF4-FFF2-40B4-BE49-F238E27FC236}">
                  <a16:creationId xmlns:a16="http://schemas.microsoft.com/office/drawing/2014/main" id="{E55E89F3-E884-44A2-B8D0-6245EC7EF284}"/>
                </a:ext>
              </a:extLst>
            </p:cNvPr>
            <p:cNvSpPr txBox="1"/>
            <p:nvPr/>
          </p:nvSpPr>
          <p:spPr bwMode="auto">
            <a:xfrm>
              <a:off x="5046879" y="5542329"/>
              <a:ext cx="7106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     Events   5-Yr Rate (95% CI)     10-Yr </a:t>
              </a:r>
              <a:r>
                <a:rPr lang="en-US" sz="1400" b="1" dirty="0">
                  <a:solidFill>
                    <a:srgbClr val="000000"/>
                  </a:solidFill>
                  <a:latin typeface="Calibri" panose="020F0502020204030204" pitchFamily="34" charset="0"/>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 (95% CI)    15-Yr </a:t>
              </a:r>
              <a:r>
                <a:rPr lang="en-US" sz="1400" b="1" dirty="0">
                  <a:solidFill>
                    <a:srgbClr val="000000"/>
                  </a:solidFill>
                  <a:latin typeface="Calibri" panose="020F0502020204030204" pitchFamily="34" charset="0"/>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 (95% CI)     20-Yr </a:t>
              </a:r>
              <a:r>
                <a:rPr lang="en-US" sz="1400" b="1" dirty="0">
                  <a:solidFill>
                    <a:srgbClr val="000000"/>
                  </a:solidFill>
                  <a:latin typeface="Calibri" panose="020F0502020204030204" pitchFamily="34" charset="0"/>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 (95% CI)</a:t>
              </a:r>
            </a:p>
          </p:txBody>
        </p:sp>
        <p:cxnSp>
          <p:nvCxnSpPr>
            <p:cNvPr id="17" name="Straight Connector 16">
              <a:extLst>
                <a:ext uri="{FF2B5EF4-FFF2-40B4-BE49-F238E27FC236}">
                  <a16:creationId xmlns:a16="http://schemas.microsoft.com/office/drawing/2014/main" id="{F39D847E-A381-40F9-A574-42943DBF2CE8}"/>
                </a:ext>
              </a:extLst>
            </p:cNvPr>
            <p:cNvCxnSpPr>
              <a:cxnSpLocks/>
            </p:cNvCxnSpPr>
            <p:nvPr/>
          </p:nvCxnSpPr>
          <p:spPr bwMode="auto">
            <a:xfrm flipV="1">
              <a:off x="3752850" y="5820170"/>
              <a:ext cx="8071664" cy="1"/>
            </a:xfrm>
            <a:prstGeom prst="line">
              <a:avLst/>
            </a:prstGeom>
            <a:noFill/>
            <a:ln w="28575"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96F97DE9-31DB-8448-8BBA-9FB541D9F431}"/>
              </a:ext>
            </a:extLst>
          </p:cNvPr>
          <p:cNvSpPr>
            <a:spLocks noGrp="1"/>
          </p:cNvSpPr>
          <p:nvPr>
            <p:ph type="title"/>
          </p:nvPr>
        </p:nvSpPr>
        <p:spPr/>
        <p:txBody>
          <a:bodyPr/>
          <a:lstStyle/>
          <a:p>
            <a:r>
              <a:rPr lang="en-US" dirty="0"/>
              <a:t>MGUS/Amyloidosis: Early Detection</a:t>
            </a:r>
          </a:p>
        </p:txBody>
      </p:sp>
      <p:sp>
        <p:nvSpPr>
          <p:cNvPr id="8" name="Text Box 11">
            <a:extLst>
              <a:ext uri="{FF2B5EF4-FFF2-40B4-BE49-F238E27FC236}">
                <a16:creationId xmlns:a16="http://schemas.microsoft.com/office/drawing/2014/main" id="{1D60E5D7-8200-4D0F-8E1D-113FB6928539}"/>
              </a:ext>
            </a:extLst>
          </p:cNvPr>
          <p:cNvSpPr txBox="1">
            <a:spLocks noChangeArrowheads="1"/>
          </p:cNvSpPr>
          <p:nvPr/>
        </p:nvSpPr>
        <p:spPr bwMode="auto">
          <a:xfrm>
            <a:off x="414339" y="64060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Hamed. Blood Cancer J. 2021;11:97. Dispenzieri. Leukemia. 2020;34:2749.</a:t>
            </a:r>
          </a:p>
        </p:txBody>
      </p:sp>
      <p:grpSp>
        <p:nvGrpSpPr>
          <p:cNvPr id="9" name="Group 8">
            <a:extLst>
              <a:ext uri="{FF2B5EF4-FFF2-40B4-BE49-F238E27FC236}">
                <a16:creationId xmlns:a16="http://schemas.microsoft.com/office/drawing/2014/main" id="{6EADBA3C-9D63-42C8-B4C0-8EC9740CB302}"/>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A460B6A1-66BE-4ED4-92B9-1A56FE219C5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952EF91-82D8-4CD3-810D-86665AA577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6" name="TextBox 5">
            <a:extLst>
              <a:ext uri="{FF2B5EF4-FFF2-40B4-BE49-F238E27FC236}">
                <a16:creationId xmlns:a16="http://schemas.microsoft.com/office/drawing/2014/main" id="{10B77CE3-7C6B-44B4-AA71-A51B77157EF8}"/>
              </a:ext>
            </a:extLst>
          </p:cNvPr>
          <p:cNvSpPr txBox="1"/>
          <p:nvPr/>
        </p:nvSpPr>
        <p:spPr bwMode="auto">
          <a:xfrm>
            <a:off x="5329578" y="1788028"/>
            <a:ext cx="58604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 to AL by N-Glycosylation of Light Chains</a:t>
            </a:r>
          </a:p>
        </p:txBody>
      </p:sp>
      <p:sp>
        <p:nvSpPr>
          <p:cNvPr id="4" name="TextBox 3">
            <a:extLst>
              <a:ext uri="{FF2B5EF4-FFF2-40B4-BE49-F238E27FC236}">
                <a16:creationId xmlns:a16="http://schemas.microsoft.com/office/drawing/2014/main" id="{55571997-B121-4206-81F1-9AB255B24E78}"/>
              </a:ext>
            </a:extLst>
          </p:cNvPr>
          <p:cNvSpPr txBox="1"/>
          <p:nvPr/>
        </p:nvSpPr>
        <p:spPr bwMode="auto">
          <a:xfrm>
            <a:off x="834143" y="1863606"/>
            <a:ext cx="2194560" cy="338554"/>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Initial Diagnosis</a:t>
            </a:r>
          </a:p>
        </p:txBody>
      </p:sp>
      <p:sp>
        <p:nvSpPr>
          <p:cNvPr id="12" name="TextBox 11">
            <a:extLst>
              <a:ext uri="{FF2B5EF4-FFF2-40B4-BE49-F238E27FC236}">
                <a16:creationId xmlns:a16="http://schemas.microsoft.com/office/drawing/2014/main" id="{058CE6AF-F7C7-46E5-B9AD-C9BB1AD100AD}"/>
              </a:ext>
            </a:extLst>
          </p:cNvPr>
          <p:cNvSpPr txBox="1"/>
          <p:nvPr/>
        </p:nvSpPr>
        <p:spPr bwMode="auto">
          <a:xfrm>
            <a:off x="351162" y="3300263"/>
            <a:ext cx="959647" cy="338554"/>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Low risk</a:t>
            </a:r>
          </a:p>
        </p:txBody>
      </p:sp>
      <p:sp>
        <p:nvSpPr>
          <p:cNvPr id="13" name="TextBox 12">
            <a:extLst>
              <a:ext uri="{FF2B5EF4-FFF2-40B4-BE49-F238E27FC236}">
                <a16:creationId xmlns:a16="http://schemas.microsoft.com/office/drawing/2014/main" id="{07C03CFA-1FCC-492B-B62C-DD7B455E1B87}"/>
              </a:ext>
            </a:extLst>
          </p:cNvPr>
          <p:cNvSpPr txBox="1"/>
          <p:nvPr/>
        </p:nvSpPr>
        <p:spPr bwMode="auto">
          <a:xfrm>
            <a:off x="1451600" y="3300263"/>
            <a:ext cx="959647" cy="338554"/>
          </a:xfrm>
          <a:prstGeom prst="rect">
            <a:avLst/>
          </a:prstGeom>
          <a:solidFill>
            <a:schemeClr val="accent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Int risk</a:t>
            </a:r>
          </a:p>
        </p:txBody>
      </p:sp>
      <p:sp>
        <p:nvSpPr>
          <p:cNvPr id="14" name="TextBox 13">
            <a:extLst>
              <a:ext uri="{FF2B5EF4-FFF2-40B4-BE49-F238E27FC236}">
                <a16:creationId xmlns:a16="http://schemas.microsoft.com/office/drawing/2014/main" id="{89A30866-EC1D-46AF-B115-CF73F70BE4A7}"/>
              </a:ext>
            </a:extLst>
          </p:cNvPr>
          <p:cNvSpPr txBox="1"/>
          <p:nvPr/>
        </p:nvSpPr>
        <p:spPr bwMode="auto">
          <a:xfrm>
            <a:off x="2553003" y="3300263"/>
            <a:ext cx="959647" cy="338554"/>
          </a:xfrm>
          <a:prstGeom prst="rect">
            <a:avLst/>
          </a:prstGeom>
          <a:solidFill>
            <a:schemeClr val="accent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High risk</a:t>
            </a:r>
          </a:p>
        </p:txBody>
      </p:sp>
      <p:cxnSp>
        <p:nvCxnSpPr>
          <p:cNvPr id="16" name="Straight Arrow Connector 15">
            <a:extLst>
              <a:ext uri="{FF2B5EF4-FFF2-40B4-BE49-F238E27FC236}">
                <a16:creationId xmlns:a16="http://schemas.microsoft.com/office/drawing/2014/main" id="{011D9EEE-330F-4F42-810E-D2B5A1C6DF36}"/>
              </a:ext>
            </a:extLst>
          </p:cNvPr>
          <p:cNvCxnSpPr>
            <a:cxnSpLocks/>
          </p:cNvCxnSpPr>
          <p:nvPr/>
        </p:nvCxnSpPr>
        <p:spPr bwMode="auto">
          <a:xfrm flipH="1">
            <a:off x="1923569" y="2256939"/>
            <a:ext cx="12120" cy="100584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657DB10-8C29-49AF-A583-437C365D69D9}"/>
              </a:ext>
            </a:extLst>
          </p:cNvPr>
          <p:cNvCxnSpPr>
            <a:cxnSpLocks/>
          </p:cNvCxnSpPr>
          <p:nvPr/>
        </p:nvCxnSpPr>
        <p:spPr bwMode="auto">
          <a:xfrm>
            <a:off x="3026600" y="2977238"/>
            <a:ext cx="0" cy="245689"/>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Connector 25">
            <a:extLst>
              <a:ext uri="{FF2B5EF4-FFF2-40B4-BE49-F238E27FC236}">
                <a16:creationId xmlns:a16="http://schemas.microsoft.com/office/drawing/2014/main" id="{35B63AD6-8D6C-4E7C-BDEF-383577048153}"/>
              </a:ext>
            </a:extLst>
          </p:cNvPr>
          <p:cNvCxnSpPr/>
          <p:nvPr/>
        </p:nvCxnSpPr>
        <p:spPr bwMode="auto">
          <a:xfrm>
            <a:off x="843440" y="2970314"/>
            <a:ext cx="2194560"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130D194D-EAC1-4A73-AAD3-841AAF993A9D}"/>
              </a:ext>
            </a:extLst>
          </p:cNvPr>
          <p:cNvSpPr txBox="1"/>
          <p:nvPr/>
        </p:nvSpPr>
        <p:spPr bwMode="auto">
          <a:xfrm>
            <a:off x="327241" y="3729205"/>
            <a:ext cx="9596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 yr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a:t>
            </a:r>
          </a:p>
        </p:txBody>
      </p:sp>
      <p:sp>
        <p:nvSpPr>
          <p:cNvPr id="28" name="TextBox 27">
            <a:extLst>
              <a:ext uri="{FF2B5EF4-FFF2-40B4-BE49-F238E27FC236}">
                <a16:creationId xmlns:a16="http://schemas.microsoft.com/office/drawing/2014/main" id="{71DC7F64-DECD-4976-964E-C79564B5F8DE}"/>
              </a:ext>
            </a:extLst>
          </p:cNvPr>
          <p:cNvSpPr txBox="1"/>
          <p:nvPr/>
        </p:nvSpPr>
        <p:spPr bwMode="auto">
          <a:xfrm>
            <a:off x="1545772" y="3729205"/>
            <a:ext cx="7713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Yearly   f/u</a:t>
            </a:r>
          </a:p>
        </p:txBody>
      </p:sp>
      <p:sp>
        <p:nvSpPr>
          <p:cNvPr id="29" name="TextBox 28">
            <a:extLst>
              <a:ext uri="{FF2B5EF4-FFF2-40B4-BE49-F238E27FC236}">
                <a16:creationId xmlns:a16="http://schemas.microsoft.com/office/drawing/2014/main" id="{35591E5B-287F-485D-9E98-F2C945606C20}"/>
              </a:ext>
            </a:extLst>
          </p:cNvPr>
          <p:cNvSpPr txBox="1"/>
          <p:nvPr/>
        </p:nvSpPr>
        <p:spPr bwMode="auto">
          <a:xfrm>
            <a:off x="2542522" y="3729205"/>
            <a:ext cx="9582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Biannual f/u</a:t>
            </a:r>
          </a:p>
        </p:txBody>
      </p:sp>
      <p:sp>
        <p:nvSpPr>
          <p:cNvPr id="30" name="TextBox 29">
            <a:extLst>
              <a:ext uri="{FF2B5EF4-FFF2-40B4-BE49-F238E27FC236}">
                <a16:creationId xmlns:a16="http://schemas.microsoft.com/office/drawing/2014/main" id="{B64724F5-E35B-4144-8496-F9FB609D502E}"/>
              </a:ext>
            </a:extLst>
          </p:cNvPr>
          <p:cNvSpPr txBox="1"/>
          <p:nvPr/>
        </p:nvSpPr>
        <p:spPr bwMode="auto">
          <a:xfrm>
            <a:off x="1433053" y="1513807"/>
            <a:ext cx="996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MGUS</a:t>
            </a:r>
          </a:p>
        </p:txBody>
      </p:sp>
      <p:sp>
        <p:nvSpPr>
          <p:cNvPr id="31" name="TextBox 30">
            <a:extLst>
              <a:ext uri="{FF2B5EF4-FFF2-40B4-BE49-F238E27FC236}">
                <a16:creationId xmlns:a16="http://schemas.microsoft.com/office/drawing/2014/main" id="{A67BF2A2-DA68-47A6-8360-1AD2E500B89B}"/>
              </a:ext>
            </a:extLst>
          </p:cNvPr>
          <p:cNvSpPr txBox="1"/>
          <p:nvPr/>
        </p:nvSpPr>
        <p:spPr bwMode="auto">
          <a:xfrm>
            <a:off x="1274228" y="4618353"/>
            <a:ext cx="1314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Monitoring</a:t>
            </a:r>
          </a:p>
        </p:txBody>
      </p:sp>
      <p:sp>
        <p:nvSpPr>
          <p:cNvPr id="32" name="TextBox 31">
            <a:extLst>
              <a:ext uri="{FF2B5EF4-FFF2-40B4-BE49-F238E27FC236}">
                <a16:creationId xmlns:a16="http://schemas.microsoft.com/office/drawing/2014/main" id="{B87B2040-6331-4CEF-B6C2-AA8326D3976D}"/>
              </a:ext>
            </a:extLst>
          </p:cNvPr>
          <p:cNvSpPr txBox="1"/>
          <p:nvPr/>
        </p:nvSpPr>
        <p:spPr bwMode="auto">
          <a:xfrm>
            <a:off x="540765" y="4987685"/>
            <a:ext cx="2760915" cy="830997"/>
          </a:xfrm>
          <a:prstGeom prst="rect">
            <a:avLst/>
          </a:prstGeom>
          <a:solidFill>
            <a:schemeClr val="tx2"/>
          </a:solidFill>
          <a:ln>
            <a:noFill/>
          </a:ln>
        </p:spPr>
        <p:txBody>
          <a:bodyPr wrap="square" rtlCol="0">
            <a:spAutoFit/>
          </a:bodyPr>
          <a:lstStyle/>
          <a:p>
            <a:pPr marL="285750" marR="0" lvl="0" indent="-285750" algn="l" defTabSz="914400" rtl="0" eaLnBrk="1" fontAlgn="auto"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NT-proBNP</a:t>
            </a:r>
          </a:p>
          <a:p>
            <a:pPr marL="285750" marR="0" lvl="0" indent="-285750" algn="l" defTabSz="914400" rtl="0" eaLnBrk="1" fontAlgn="auto"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Albuminuria</a:t>
            </a:r>
          </a:p>
          <a:p>
            <a:pPr marL="285750" marR="0" lvl="0" indent="-285750" algn="l" defTabSz="914400" rtl="0" eaLnBrk="1" fontAlgn="auto"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Alkaline phosphatase</a:t>
            </a:r>
          </a:p>
        </p:txBody>
      </p:sp>
      <p:sp>
        <p:nvSpPr>
          <p:cNvPr id="7" name="TextBox 6">
            <a:extLst>
              <a:ext uri="{FF2B5EF4-FFF2-40B4-BE49-F238E27FC236}">
                <a16:creationId xmlns:a16="http://schemas.microsoft.com/office/drawing/2014/main" id="{99515F7E-766B-4877-B513-D126CFB3000B}"/>
              </a:ext>
            </a:extLst>
          </p:cNvPr>
          <p:cNvSpPr txBox="1"/>
          <p:nvPr/>
        </p:nvSpPr>
        <p:spPr bwMode="auto">
          <a:xfrm>
            <a:off x="1391784" y="2367095"/>
            <a:ext cx="1079279" cy="584775"/>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mo f/u</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stable:  </a:t>
            </a:r>
          </a:p>
        </p:txBody>
      </p:sp>
      <p:cxnSp>
        <p:nvCxnSpPr>
          <p:cNvPr id="34" name="Straight Arrow Connector 33">
            <a:extLst>
              <a:ext uri="{FF2B5EF4-FFF2-40B4-BE49-F238E27FC236}">
                <a16:creationId xmlns:a16="http://schemas.microsoft.com/office/drawing/2014/main" id="{F3840DB3-4C48-4A4C-9D59-8EC8C7F5C35D}"/>
              </a:ext>
            </a:extLst>
          </p:cNvPr>
          <p:cNvCxnSpPr>
            <a:cxnSpLocks/>
          </p:cNvCxnSpPr>
          <p:nvPr/>
        </p:nvCxnSpPr>
        <p:spPr bwMode="auto">
          <a:xfrm>
            <a:off x="831214" y="2956640"/>
            <a:ext cx="0" cy="245689"/>
          </a:xfrm>
          <a:prstGeom prst="straightConnector1">
            <a:avLst/>
          </a:prstGeom>
          <a:noFill/>
          <a:ln w="28575" cap="flat" cmpd="sng" algn="ctr">
            <a:solidFill>
              <a:schemeClr val="bg1"/>
            </a:solidFill>
            <a:prstDash val="solid"/>
            <a:round/>
            <a:headEnd type="none" w="med" len="med"/>
            <a:tailEnd type="triangle"/>
          </a:ln>
          <a:effectLst/>
        </p:spPr>
      </p:cxnSp>
      <p:grpSp>
        <p:nvGrpSpPr>
          <p:cNvPr id="21" name="Group 20">
            <a:extLst>
              <a:ext uri="{FF2B5EF4-FFF2-40B4-BE49-F238E27FC236}">
                <a16:creationId xmlns:a16="http://schemas.microsoft.com/office/drawing/2014/main" id="{99D48611-C59C-45A7-84D5-7927310EBBF4}"/>
              </a:ext>
            </a:extLst>
          </p:cNvPr>
          <p:cNvGrpSpPr/>
          <p:nvPr/>
        </p:nvGrpSpPr>
        <p:grpSpPr>
          <a:xfrm>
            <a:off x="3747872" y="4696785"/>
            <a:ext cx="8246560" cy="468981"/>
            <a:chOff x="3602936" y="3772119"/>
            <a:chExt cx="8246560" cy="468981"/>
          </a:xfrm>
        </p:grpSpPr>
        <p:sp>
          <p:nvSpPr>
            <p:cNvPr id="20" name="TextBox 19">
              <a:extLst>
                <a:ext uri="{FF2B5EF4-FFF2-40B4-BE49-F238E27FC236}">
                  <a16:creationId xmlns:a16="http://schemas.microsoft.com/office/drawing/2014/main" id="{95E8248B-7E44-4C98-A73A-BC48F4A3DB62}"/>
                </a:ext>
              </a:extLst>
            </p:cNvPr>
            <p:cNvSpPr txBox="1"/>
            <p:nvPr/>
          </p:nvSpPr>
          <p:spPr bwMode="auto">
            <a:xfrm>
              <a:off x="3612461" y="3772119"/>
              <a:ext cx="8237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400" b="1" dirty="0">
                  <a:solidFill>
                    <a:srgbClr val="000000"/>
                  </a:solidFill>
                  <a:latin typeface="Calibri" panose="020F0502020204030204" pitchFamily="34" charset="0"/>
                </a:rPr>
                <a:t>Patients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Risk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389                         333                        263                         191                         108                         26</a:t>
              </a:r>
            </a:p>
          </p:txBody>
        </p:sp>
        <p:sp>
          <p:nvSpPr>
            <p:cNvPr id="35" name="TextBox 34">
              <a:extLst>
                <a:ext uri="{FF2B5EF4-FFF2-40B4-BE49-F238E27FC236}">
                  <a16:creationId xmlns:a16="http://schemas.microsoft.com/office/drawing/2014/main" id="{ED6DE1AD-15D4-4330-8947-CAFB0BC510C6}"/>
                </a:ext>
              </a:extLst>
            </p:cNvPr>
            <p:cNvSpPr txBox="1"/>
            <p:nvPr/>
          </p:nvSpPr>
          <p:spPr bwMode="auto">
            <a:xfrm>
              <a:off x="3602936" y="3933323"/>
              <a:ext cx="8237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25                            20                          15                              8                             3                           0</a:t>
              </a:r>
            </a:p>
          </p:txBody>
        </p:sp>
      </p:grpSp>
      <p:sp>
        <p:nvSpPr>
          <p:cNvPr id="15" name="TextBox 14">
            <a:extLst>
              <a:ext uri="{FF2B5EF4-FFF2-40B4-BE49-F238E27FC236}">
                <a16:creationId xmlns:a16="http://schemas.microsoft.com/office/drawing/2014/main" id="{8954C419-06A8-4019-9529-2E5685EB29C7}"/>
              </a:ext>
            </a:extLst>
          </p:cNvPr>
          <p:cNvSpPr txBox="1"/>
          <p:nvPr/>
        </p:nvSpPr>
        <p:spPr bwMode="auto">
          <a:xfrm rot="16200000">
            <a:off x="3696743" y="2993280"/>
            <a:ext cx="1883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 Free of AL (%)</a:t>
            </a:r>
          </a:p>
        </p:txBody>
      </p:sp>
      <p:sp>
        <p:nvSpPr>
          <p:cNvPr id="45" name="TextBox 44">
            <a:extLst>
              <a:ext uri="{FF2B5EF4-FFF2-40B4-BE49-F238E27FC236}">
                <a16:creationId xmlns:a16="http://schemas.microsoft.com/office/drawing/2014/main" id="{84C80496-FBDC-4362-87C8-2A287DB88855}"/>
              </a:ext>
            </a:extLst>
          </p:cNvPr>
          <p:cNvSpPr txBox="1"/>
          <p:nvPr/>
        </p:nvSpPr>
        <p:spPr bwMode="auto">
          <a:xfrm>
            <a:off x="7186939" y="4395023"/>
            <a:ext cx="2827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 From MGUS Diagnosis</a:t>
            </a:r>
          </a:p>
        </p:txBody>
      </p:sp>
      <p:grpSp>
        <p:nvGrpSpPr>
          <p:cNvPr id="23" name="Group 22">
            <a:extLst>
              <a:ext uri="{FF2B5EF4-FFF2-40B4-BE49-F238E27FC236}">
                <a16:creationId xmlns:a16="http://schemas.microsoft.com/office/drawing/2014/main" id="{5E1CF5DE-4D69-4653-A7D7-0B42EEAF7BF1}"/>
              </a:ext>
            </a:extLst>
          </p:cNvPr>
          <p:cNvGrpSpPr/>
          <p:nvPr/>
        </p:nvGrpSpPr>
        <p:grpSpPr>
          <a:xfrm>
            <a:off x="4919397" y="2236436"/>
            <a:ext cx="497252" cy="2041524"/>
            <a:chOff x="4919397" y="2236436"/>
            <a:chExt cx="497252" cy="2041524"/>
          </a:xfrm>
        </p:grpSpPr>
        <p:sp>
          <p:nvSpPr>
            <p:cNvPr id="22" name="TextBox 21">
              <a:extLst>
                <a:ext uri="{FF2B5EF4-FFF2-40B4-BE49-F238E27FC236}">
                  <a16:creationId xmlns:a16="http://schemas.microsoft.com/office/drawing/2014/main" id="{D7F4E9DF-2F51-4B12-B43E-2770B6E12803}"/>
                </a:ext>
              </a:extLst>
            </p:cNvPr>
            <p:cNvSpPr txBox="1"/>
            <p:nvPr/>
          </p:nvSpPr>
          <p:spPr bwMode="auto">
            <a:xfrm>
              <a:off x="5127788" y="393940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7C48B19D-D3FC-4C2B-A12E-E7E2E34B89EA}"/>
                </a:ext>
              </a:extLst>
            </p:cNvPr>
            <p:cNvSpPr txBox="1"/>
            <p:nvPr/>
          </p:nvSpPr>
          <p:spPr bwMode="auto">
            <a:xfrm>
              <a:off x="5023593" y="3600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7" name="TextBox 46">
              <a:extLst>
                <a:ext uri="{FF2B5EF4-FFF2-40B4-BE49-F238E27FC236}">
                  <a16:creationId xmlns:a16="http://schemas.microsoft.com/office/drawing/2014/main" id="{326B25DA-B881-4589-A9D0-415C565A81BC}"/>
                </a:ext>
              </a:extLst>
            </p:cNvPr>
            <p:cNvSpPr txBox="1"/>
            <p:nvPr/>
          </p:nvSpPr>
          <p:spPr bwMode="auto">
            <a:xfrm>
              <a:off x="5023593" y="32462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8" name="TextBox 47">
              <a:extLst>
                <a:ext uri="{FF2B5EF4-FFF2-40B4-BE49-F238E27FC236}">
                  <a16:creationId xmlns:a16="http://schemas.microsoft.com/office/drawing/2014/main" id="{1DA0B230-A014-4358-81FE-92267C043E8E}"/>
                </a:ext>
              </a:extLst>
            </p:cNvPr>
            <p:cNvSpPr txBox="1"/>
            <p:nvPr/>
          </p:nvSpPr>
          <p:spPr bwMode="auto">
            <a:xfrm>
              <a:off x="5023593" y="29102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9" name="TextBox 48">
              <a:extLst>
                <a:ext uri="{FF2B5EF4-FFF2-40B4-BE49-F238E27FC236}">
                  <a16:creationId xmlns:a16="http://schemas.microsoft.com/office/drawing/2014/main" id="{2192EA2A-06E8-4FE1-8833-F84D16F2C8D4}"/>
                </a:ext>
              </a:extLst>
            </p:cNvPr>
            <p:cNvSpPr txBox="1"/>
            <p:nvPr/>
          </p:nvSpPr>
          <p:spPr bwMode="auto">
            <a:xfrm>
              <a:off x="5023593" y="256757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0" name="TextBox 49">
              <a:extLst>
                <a:ext uri="{FF2B5EF4-FFF2-40B4-BE49-F238E27FC236}">
                  <a16:creationId xmlns:a16="http://schemas.microsoft.com/office/drawing/2014/main" id="{8AC5F71A-6B96-474D-8F89-8C8BC8A66E37}"/>
                </a:ext>
              </a:extLst>
            </p:cNvPr>
            <p:cNvSpPr txBox="1"/>
            <p:nvPr/>
          </p:nvSpPr>
          <p:spPr bwMode="auto">
            <a:xfrm>
              <a:off x="4919397" y="223643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58" name="Group 57">
            <a:extLst>
              <a:ext uri="{FF2B5EF4-FFF2-40B4-BE49-F238E27FC236}">
                <a16:creationId xmlns:a16="http://schemas.microsoft.com/office/drawing/2014/main" id="{136EE217-0DEC-45BD-AAA0-B0CF59EB42D5}"/>
              </a:ext>
            </a:extLst>
          </p:cNvPr>
          <p:cNvGrpSpPr/>
          <p:nvPr/>
        </p:nvGrpSpPr>
        <p:grpSpPr>
          <a:xfrm>
            <a:off x="5353137" y="4157796"/>
            <a:ext cx="6567341" cy="338554"/>
            <a:chOff x="5353137" y="4157796"/>
            <a:chExt cx="6567341" cy="338554"/>
          </a:xfrm>
        </p:grpSpPr>
        <p:sp>
          <p:nvSpPr>
            <p:cNvPr id="24" name="TextBox 23">
              <a:extLst>
                <a:ext uri="{FF2B5EF4-FFF2-40B4-BE49-F238E27FC236}">
                  <a16:creationId xmlns:a16="http://schemas.microsoft.com/office/drawing/2014/main" id="{86E2944B-D945-48C7-B6FF-219C1F2D19B2}"/>
                </a:ext>
              </a:extLst>
            </p:cNvPr>
            <p:cNvSpPr txBox="1"/>
            <p:nvPr/>
          </p:nvSpPr>
          <p:spPr bwMode="auto">
            <a:xfrm>
              <a:off x="5353137" y="415779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 name="TextBox 52">
              <a:extLst>
                <a:ext uri="{FF2B5EF4-FFF2-40B4-BE49-F238E27FC236}">
                  <a16:creationId xmlns:a16="http://schemas.microsoft.com/office/drawing/2014/main" id="{494D0656-7A8F-46AD-A715-50FEFD24E640}"/>
                </a:ext>
              </a:extLst>
            </p:cNvPr>
            <p:cNvSpPr txBox="1"/>
            <p:nvPr/>
          </p:nvSpPr>
          <p:spPr bwMode="auto">
            <a:xfrm>
              <a:off x="6593063" y="415779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54" name="TextBox 53">
              <a:extLst>
                <a:ext uri="{FF2B5EF4-FFF2-40B4-BE49-F238E27FC236}">
                  <a16:creationId xmlns:a16="http://schemas.microsoft.com/office/drawing/2014/main" id="{9E33AE40-0AC9-4FE3-9FB5-8A08C8E0F884}"/>
                </a:ext>
              </a:extLst>
            </p:cNvPr>
            <p:cNvSpPr txBox="1"/>
            <p:nvPr/>
          </p:nvSpPr>
          <p:spPr bwMode="auto">
            <a:xfrm>
              <a:off x="7794268" y="41577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5" name="TextBox 54">
              <a:extLst>
                <a:ext uri="{FF2B5EF4-FFF2-40B4-BE49-F238E27FC236}">
                  <a16:creationId xmlns:a16="http://schemas.microsoft.com/office/drawing/2014/main" id="{FAE724ED-1106-4949-89E4-E44E6CB7A316}"/>
                </a:ext>
              </a:extLst>
            </p:cNvPr>
            <p:cNvSpPr txBox="1"/>
            <p:nvPr/>
          </p:nvSpPr>
          <p:spPr bwMode="auto">
            <a:xfrm>
              <a:off x="9034194" y="41577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6" name="TextBox 55">
              <a:extLst>
                <a:ext uri="{FF2B5EF4-FFF2-40B4-BE49-F238E27FC236}">
                  <a16:creationId xmlns:a16="http://schemas.microsoft.com/office/drawing/2014/main" id="{6DCAF464-7AB3-4A7C-92BF-FDA4C3BF91E2}"/>
                </a:ext>
              </a:extLst>
            </p:cNvPr>
            <p:cNvSpPr txBox="1"/>
            <p:nvPr/>
          </p:nvSpPr>
          <p:spPr bwMode="auto">
            <a:xfrm>
              <a:off x="10287496" y="41577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7" name="TextBox 56">
              <a:extLst>
                <a:ext uri="{FF2B5EF4-FFF2-40B4-BE49-F238E27FC236}">
                  <a16:creationId xmlns:a16="http://schemas.microsoft.com/office/drawing/2014/main" id="{A01639FA-0867-4D49-AD7C-2C9602DCA4BB}"/>
                </a:ext>
              </a:extLst>
            </p:cNvPr>
            <p:cNvSpPr txBox="1"/>
            <p:nvPr/>
          </p:nvSpPr>
          <p:spPr bwMode="auto">
            <a:xfrm>
              <a:off x="11527422" y="41577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grpSp>
      <p:sp>
        <p:nvSpPr>
          <p:cNvPr id="59" name="TextBox 58">
            <a:extLst>
              <a:ext uri="{FF2B5EF4-FFF2-40B4-BE49-F238E27FC236}">
                <a16:creationId xmlns:a16="http://schemas.microsoft.com/office/drawing/2014/main" id="{1B441494-12E8-4D13-BD01-C3629F6856A1}"/>
              </a:ext>
            </a:extLst>
          </p:cNvPr>
          <p:cNvSpPr txBox="1"/>
          <p:nvPr/>
        </p:nvSpPr>
        <p:spPr bwMode="auto">
          <a:xfrm>
            <a:off x="6079305" y="3459275"/>
            <a:ext cx="137659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glycosylation</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Glycosylation</a:t>
            </a:r>
          </a:p>
        </p:txBody>
      </p:sp>
      <p:grpSp>
        <p:nvGrpSpPr>
          <p:cNvPr id="67" name="Group 66">
            <a:extLst>
              <a:ext uri="{FF2B5EF4-FFF2-40B4-BE49-F238E27FC236}">
                <a16:creationId xmlns:a16="http://schemas.microsoft.com/office/drawing/2014/main" id="{654F554A-463A-44E4-BB60-E72C82253994}"/>
              </a:ext>
            </a:extLst>
          </p:cNvPr>
          <p:cNvGrpSpPr/>
          <p:nvPr/>
        </p:nvGrpSpPr>
        <p:grpSpPr>
          <a:xfrm>
            <a:off x="5396471" y="2431113"/>
            <a:ext cx="109133" cy="1693026"/>
            <a:chOff x="5411711" y="2431113"/>
            <a:chExt cx="460576" cy="1693026"/>
          </a:xfrm>
        </p:grpSpPr>
        <p:cxnSp>
          <p:nvCxnSpPr>
            <p:cNvPr id="61" name="Straight Connector 60">
              <a:extLst>
                <a:ext uri="{FF2B5EF4-FFF2-40B4-BE49-F238E27FC236}">
                  <a16:creationId xmlns:a16="http://schemas.microsoft.com/office/drawing/2014/main" id="{5686A30E-21F9-4CF5-B7E7-1807BACC3619}"/>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C90DBB5-ACAF-435D-AD8C-3F5A4900B5B8}"/>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F4A7C46-3E9D-47FC-BAE2-6B8C10F3D9E0}"/>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3C13867-875F-46EE-979A-35670F595FB3}"/>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27CE159-70E9-4F54-9369-9FEA3B3FCCC0}"/>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1CE224A-47F0-4ABE-9D24-72CC5A07B1F3}"/>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17C99DD5-C619-438E-8C5B-53F463AE141E}"/>
              </a:ext>
            </a:extLst>
          </p:cNvPr>
          <p:cNvGrpSpPr/>
          <p:nvPr/>
        </p:nvGrpSpPr>
        <p:grpSpPr>
          <a:xfrm rot="5400000">
            <a:off x="8559638" y="1034886"/>
            <a:ext cx="103089" cy="6234540"/>
            <a:chOff x="5411711" y="2431113"/>
            <a:chExt cx="460576" cy="1693026"/>
          </a:xfrm>
        </p:grpSpPr>
        <p:cxnSp>
          <p:nvCxnSpPr>
            <p:cNvPr id="69" name="Straight Connector 68">
              <a:extLst>
                <a:ext uri="{FF2B5EF4-FFF2-40B4-BE49-F238E27FC236}">
                  <a16:creationId xmlns:a16="http://schemas.microsoft.com/office/drawing/2014/main" id="{7BE8CF2F-8A0D-476F-AF72-097DE109F87A}"/>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3161AF6-208B-4A99-8555-211239768346}"/>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3B4A439-DF9A-4D16-B22C-FFECAC454BF2}"/>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92C37C8-8E30-4DC1-9E9B-5ACD3AE47263}"/>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91944AB-CDF7-484C-8B58-8DE4F249D3DE}"/>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89CA01E-119A-4370-A1DC-12653600CCC1}"/>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75" name="Freeform: Shape 74">
            <a:extLst>
              <a:ext uri="{FF2B5EF4-FFF2-40B4-BE49-F238E27FC236}">
                <a16:creationId xmlns:a16="http://schemas.microsoft.com/office/drawing/2014/main" id="{E27846AE-CAA2-46F6-9971-128694F7C545}"/>
              </a:ext>
            </a:extLst>
          </p:cNvPr>
          <p:cNvSpPr/>
          <p:nvPr/>
        </p:nvSpPr>
        <p:spPr bwMode="auto">
          <a:xfrm>
            <a:off x="5492750" y="2432050"/>
            <a:ext cx="6229350" cy="1682750"/>
          </a:xfrm>
          <a:custGeom>
            <a:avLst/>
            <a:gdLst>
              <a:gd name="connsiteX0" fmla="*/ 0 w 6229350"/>
              <a:gd name="connsiteY0" fmla="*/ 0 h 1682750"/>
              <a:gd name="connsiteX1" fmla="*/ 0 w 6229350"/>
              <a:gd name="connsiteY1" fmla="*/ 1682750 h 1682750"/>
              <a:gd name="connsiteX2" fmla="*/ 6229350 w 6229350"/>
              <a:gd name="connsiteY2" fmla="*/ 1682750 h 1682750"/>
            </a:gdLst>
            <a:ahLst/>
            <a:cxnLst>
              <a:cxn ang="0">
                <a:pos x="connsiteX0" y="connsiteY0"/>
              </a:cxn>
              <a:cxn ang="0">
                <a:pos x="connsiteX1" y="connsiteY1"/>
              </a:cxn>
              <a:cxn ang="0">
                <a:pos x="connsiteX2" y="connsiteY2"/>
              </a:cxn>
            </a:cxnLst>
            <a:rect l="l" t="t" r="r" b="b"/>
            <a:pathLst>
              <a:path w="6229350" h="1682750">
                <a:moveTo>
                  <a:pt x="0" y="0"/>
                </a:moveTo>
                <a:lnTo>
                  <a:pt x="0" y="1682750"/>
                </a:lnTo>
                <a:lnTo>
                  <a:pt x="6229350" y="1682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77" name="Straight Connector 76">
            <a:extLst>
              <a:ext uri="{FF2B5EF4-FFF2-40B4-BE49-F238E27FC236}">
                <a16:creationId xmlns:a16="http://schemas.microsoft.com/office/drawing/2014/main" id="{2D43F881-8B84-4AF8-A2DF-575D66A2CE4F}"/>
              </a:ext>
            </a:extLst>
          </p:cNvPr>
          <p:cNvCxnSpPr>
            <a:cxnSpLocks/>
          </p:cNvCxnSpPr>
          <p:nvPr/>
        </p:nvCxnSpPr>
        <p:spPr bwMode="auto">
          <a:xfrm>
            <a:off x="5711761" y="3585980"/>
            <a:ext cx="384239"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8F4308E-6845-4FDC-917D-68A79AD013B2}"/>
              </a:ext>
            </a:extLst>
          </p:cNvPr>
          <p:cNvCxnSpPr>
            <a:cxnSpLocks/>
          </p:cNvCxnSpPr>
          <p:nvPr/>
        </p:nvCxnSpPr>
        <p:spPr bwMode="auto">
          <a:xfrm>
            <a:off x="5711761" y="3785533"/>
            <a:ext cx="384239" cy="0"/>
          </a:xfrm>
          <a:prstGeom prst="line">
            <a:avLst/>
          </a:prstGeom>
          <a:noFill/>
          <a:ln w="28575" cap="flat" cmpd="sng" algn="ctr">
            <a:solidFill>
              <a:schemeClr val="accent3"/>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98247BE9-7946-4EE8-84BA-6DFAF2742627}"/>
              </a:ext>
            </a:extLst>
          </p:cNvPr>
          <p:cNvSpPr txBox="1"/>
          <p:nvPr/>
        </p:nvSpPr>
        <p:spPr bwMode="auto">
          <a:xfrm>
            <a:off x="10633820" y="3598143"/>
            <a:ext cx="88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&lt;.001</a:t>
            </a:r>
          </a:p>
        </p:txBody>
      </p:sp>
      <p:sp>
        <p:nvSpPr>
          <p:cNvPr id="82" name="Freeform: Shape 81">
            <a:extLst>
              <a:ext uri="{FF2B5EF4-FFF2-40B4-BE49-F238E27FC236}">
                <a16:creationId xmlns:a16="http://schemas.microsoft.com/office/drawing/2014/main" id="{A6FA0D30-0915-46DF-9FC7-CE88EA5F9CC7}"/>
              </a:ext>
            </a:extLst>
          </p:cNvPr>
          <p:cNvSpPr/>
          <p:nvPr/>
        </p:nvSpPr>
        <p:spPr bwMode="auto">
          <a:xfrm>
            <a:off x="5511800" y="2433320"/>
            <a:ext cx="6177280" cy="55880"/>
          </a:xfrm>
          <a:custGeom>
            <a:avLst/>
            <a:gdLst>
              <a:gd name="connsiteX0" fmla="*/ 6177280 w 6177280"/>
              <a:gd name="connsiteY0" fmla="*/ 55880 h 55880"/>
              <a:gd name="connsiteX1" fmla="*/ 4922520 w 6177280"/>
              <a:gd name="connsiteY1" fmla="*/ 55880 h 55880"/>
              <a:gd name="connsiteX2" fmla="*/ 4922520 w 6177280"/>
              <a:gd name="connsiteY2" fmla="*/ 35560 h 55880"/>
              <a:gd name="connsiteX3" fmla="*/ 3683000 w 6177280"/>
              <a:gd name="connsiteY3" fmla="*/ 35560 h 55880"/>
              <a:gd name="connsiteX4" fmla="*/ 3683000 w 6177280"/>
              <a:gd name="connsiteY4" fmla="*/ 25400 h 55880"/>
              <a:gd name="connsiteX5" fmla="*/ 2702560 w 6177280"/>
              <a:gd name="connsiteY5" fmla="*/ 25400 h 55880"/>
              <a:gd name="connsiteX6" fmla="*/ 2702560 w 6177280"/>
              <a:gd name="connsiteY6" fmla="*/ 25400 h 55880"/>
              <a:gd name="connsiteX7" fmla="*/ 807720 w 6177280"/>
              <a:gd name="connsiteY7" fmla="*/ 25400 h 55880"/>
              <a:gd name="connsiteX8" fmla="*/ 817880 w 6177280"/>
              <a:gd name="connsiteY8" fmla="*/ 15240 h 55880"/>
              <a:gd name="connsiteX9" fmla="*/ 157480 w 6177280"/>
              <a:gd name="connsiteY9" fmla="*/ 15240 h 55880"/>
              <a:gd name="connsiteX10" fmla="*/ 157480 w 6177280"/>
              <a:gd name="connsiteY10" fmla="*/ 0 h 55880"/>
              <a:gd name="connsiteX11" fmla="*/ 0 w 6177280"/>
              <a:gd name="connsiteY11" fmla="*/ 0 h 5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77280" h="55880">
                <a:moveTo>
                  <a:pt x="6177280" y="55880"/>
                </a:moveTo>
                <a:lnTo>
                  <a:pt x="4922520" y="55880"/>
                </a:lnTo>
                <a:lnTo>
                  <a:pt x="4922520" y="35560"/>
                </a:lnTo>
                <a:lnTo>
                  <a:pt x="3683000" y="35560"/>
                </a:lnTo>
                <a:lnTo>
                  <a:pt x="3683000" y="25400"/>
                </a:lnTo>
                <a:lnTo>
                  <a:pt x="2702560" y="25400"/>
                </a:lnTo>
                <a:lnTo>
                  <a:pt x="2702560" y="25400"/>
                </a:lnTo>
                <a:lnTo>
                  <a:pt x="807720" y="25400"/>
                </a:lnTo>
                <a:lnTo>
                  <a:pt x="817880" y="15240"/>
                </a:lnTo>
                <a:lnTo>
                  <a:pt x="157480" y="15240"/>
                </a:lnTo>
                <a:lnTo>
                  <a:pt x="15748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3" name="Freeform: Shape 82">
            <a:extLst>
              <a:ext uri="{FF2B5EF4-FFF2-40B4-BE49-F238E27FC236}">
                <a16:creationId xmlns:a16="http://schemas.microsoft.com/office/drawing/2014/main" id="{A41AA448-E9E9-4716-A41C-EDA29EF7BA0C}"/>
              </a:ext>
            </a:extLst>
          </p:cNvPr>
          <p:cNvSpPr/>
          <p:nvPr/>
        </p:nvSpPr>
        <p:spPr bwMode="auto">
          <a:xfrm>
            <a:off x="5511800" y="2438400"/>
            <a:ext cx="5740400" cy="345440"/>
          </a:xfrm>
          <a:custGeom>
            <a:avLst/>
            <a:gdLst>
              <a:gd name="connsiteX0" fmla="*/ 5740400 w 5740400"/>
              <a:gd name="connsiteY0" fmla="*/ 345440 h 345440"/>
              <a:gd name="connsiteX1" fmla="*/ 3241040 w 5740400"/>
              <a:gd name="connsiteY1" fmla="*/ 345440 h 345440"/>
              <a:gd name="connsiteX2" fmla="*/ 3241040 w 5740400"/>
              <a:gd name="connsiteY2" fmla="*/ 248920 h 345440"/>
              <a:gd name="connsiteX3" fmla="*/ 2606040 w 5740400"/>
              <a:gd name="connsiteY3" fmla="*/ 248920 h 345440"/>
              <a:gd name="connsiteX4" fmla="*/ 2606040 w 5740400"/>
              <a:gd name="connsiteY4" fmla="*/ 152400 h 345440"/>
              <a:gd name="connsiteX5" fmla="*/ 1605280 w 5740400"/>
              <a:gd name="connsiteY5" fmla="*/ 152400 h 345440"/>
              <a:gd name="connsiteX6" fmla="*/ 1605280 w 5740400"/>
              <a:gd name="connsiteY6" fmla="*/ 71120 h 345440"/>
              <a:gd name="connsiteX7" fmla="*/ 782320 w 5740400"/>
              <a:gd name="connsiteY7" fmla="*/ 71120 h 345440"/>
              <a:gd name="connsiteX8" fmla="*/ 782320 w 5740400"/>
              <a:gd name="connsiteY8" fmla="*/ 15240 h 345440"/>
              <a:gd name="connsiteX9" fmla="*/ 152400 w 5740400"/>
              <a:gd name="connsiteY9" fmla="*/ 15240 h 345440"/>
              <a:gd name="connsiteX10" fmla="*/ 152400 w 5740400"/>
              <a:gd name="connsiteY10" fmla="*/ 0 h 345440"/>
              <a:gd name="connsiteX11" fmla="*/ 0 w 5740400"/>
              <a:gd name="connsiteY11" fmla="*/ 0 h 34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40400" h="345440">
                <a:moveTo>
                  <a:pt x="5740400" y="345440"/>
                </a:moveTo>
                <a:lnTo>
                  <a:pt x="3241040" y="345440"/>
                </a:lnTo>
                <a:lnTo>
                  <a:pt x="3241040" y="248920"/>
                </a:lnTo>
                <a:lnTo>
                  <a:pt x="2606040" y="248920"/>
                </a:lnTo>
                <a:lnTo>
                  <a:pt x="2606040" y="152400"/>
                </a:lnTo>
                <a:lnTo>
                  <a:pt x="1605280" y="152400"/>
                </a:lnTo>
                <a:lnTo>
                  <a:pt x="1605280" y="71120"/>
                </a:lnTo>
                <a:lnTo>
                  <a:pt x="782320" y="71120"/>
                </a:lnTo>
                <a:lnTo>
                  <a:pt x="782320" y="15240"/>
                </a:lnTo>
                <a:lnTo>
                  <a:pt x="152400" y="15240"/>
                </a:lnTo>
                <a:lnTo>
                  <a:pt x="15240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8374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indoor, close&#10;&#10;Description automatically generated">
            <a:extLst>
              <a:ext uri="{FF2B5EF4-FFF2-40B4-BE49-F238E27FC236}">
                <a16:creationId xmlns:a16="http://schemas.microsoft.com/office/drawing/2014/main" id="{0B95960F-3859-4A96-A522-BED6A2050724}"/>
              </a:ext>
            </a:extLst>
          </p:cNvPr>
          <p:cNvPicPr>
            <a:picLocks noChangeAspect="1"/>
          </p:cNvPicPr>
          <p:nvPr/>
        </p:nvPicPr>
        <p:blipFill>
          <a:blip r:embed="rId3"/>
          <a:stretch>
            <a:fillRect/>
          </a:stretch>
        </p:blipFill>
        <p:spPr>
          <a:xfrm>
            <a:off x="7049139" y="1608572"/>
            <a:ext cx="2162477" cy="1476581"/>
          </a:xfrm>
          <a:prstGeom prst="rect">
            <a:avLst/>
          </a:prstGeom>
        </p:spPr>
      </p:pic>
      <p:sp>
        <p:nvSpPr>
          <p:cNvPr id="542725" name="Rectangle 5"/>
          <p:cNvSpPr>
            <a:spLocks noGrp="1" noChangeArrowheads="1"/>
          </p:cNvSpPr>
          <p:nvPr>
            <p:ph type="title"/>
          </p:nvPr>
        </p:nvSpPr>
        <p:spPr/>
        <p:txBody>
          <a:bodyPr/>
          <a:lstStyle/>
          <a:p>
            <a:pPr eaLnBrk="1" hangingPunct="1">
              <a:defRPr/>
            </a:pPr>
            <a:r>
              <a:rPr lang="en-US" dirty="0">
                <a:cs typeface="+mj-cs"/>
              </a:rPr>
              <a:t>AL Amyloidosis: Clinical Presentation</a:t>
            </a:r>
          </a:p>
        </p:txBody>
      </p:sp>
      <p:grpSp>
        <p:nvGrpSpPr>
          <p:cNvPr id="6" name="Group 5">
            <a:extLst>
              <a:ext uri="{FF2B5EF4-FFF2-40B4-BE49-F238E27FC236}">
                <a16:creationId xmlns:a16="http://schemas.microsoft.com/office/drawing/2014/main" id="{A687135B-12CA-41AA-B15A-B8D2014B7263}"/>
              </a:ext>
            </a:extLst>
          </p:cNvPr>
          <p:cNvGrpSpPr>
            <a:grpSpLocks/>
          </p:cNvGrpSpPr>
          <p:nvPr/>
        </p:nvGrpSpPr>
        <p:grpSpPr bwMode="auto">
          <a:xfrm>
            <a:off x="9389569" y="6216652"/>
            <a:ext cx="2488502" cy="447822"/>
            <a:chOff x="9527309" y="3551529"/>
            <a:chExt cx="2488502" cy="448324"/>
          </a:xfrm>
        </p:grpSpPr>
        <p:pic>
          <p:nvPicPr>
            <p:cNvPr id="7" name="Picture 6">
              <a:extLst>
                <a:ext uri="{FF2B5EF4-FFF2-40B4-BE49-F238E27FC236}">
                  <a16:creationId xmlns:a16="http://schemas.microsoft.com/office/drawing/2014/main" id="{B69C46F9-4BEA-4A78-A628-CD640C1A0D6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8EEDD0CE-5C2D-409D-AA01-00ED4583FDD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10" name="Text Box 11">
            <a:extLst>
              <a:ext uri="{FF2B5EF4-FFF2-40B4-BE49-F238E27FC236}">
                <a16:creationId xmlns:a16="http://schemas.microsoft.com/office/drawing/2014/main" id="{D1761182-416E-4540-AE69-78B978912A4C}"/>
              </a:ext>
            </a:extLst>
          </p:cNvPr>
          <p:cNvSpPr txBox="1">
            <a:spLocks noChangeArrowheads="1"/>
          </p:cNvSpPr>
          <p:nvPr/>
        </p:nvSpPr>
        <p:spPr bwMode="auto">
          <a:xfrm>
            <a:off x="414339" y="6385740"/>
            <a:ext cx="83441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Figure courtesy of Shaji K. Kumar, MD. Desport. Baker. Methodist Debakey Cardiovasc J. 2012;8:3. Orphanet J Rare Dis. 2012;7:54. </a:t>
            </a:r>
          </a:p>
        </p:txBody>
      </p:sp>
      <p:cxnSp>
        <p:nvCxnSpPr>
          <p:cNvPr id="12" name="Straight Arrow Connector 11">
            <a:extLst>
              <a:ext uri="{FF2B5EF4-FFF2-40B4-BE49-F238E27FC236}">
                <a16:creationId xmlns:a16="http://schemas.microsoft.com/office/drawing/2014/main" id="{984DC3BC-9EE1-4DFD-A233-1272C8187193}"/>
              </a:ext>
            </a:extLst>
          </p:cNvPr>
          <p:cNvCxnSpPr>
            <a:cxnSpLocks/>
          </p:cNvCxnSpPr>
          <p:nvPr/>
        </p:nvCxnSpPr>
        <p:spPr bwMode="auto">
          <a:xfrm flipV="1">
            <a:off x="7380539" y="2455292"/>
            <a:ext cx="357490" cy="753686"/>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D3C11F0D-5E61-4650-A90C-55EA8B1107FD}"/>
              </a:ext>
            </a:extLst>
          </p:cNvPr>
          <p:cNvSpPr txBox="1"/>
          <p:nvPr/>
        </p:nvSpPr>
        <p:spPr bwMode="auto">
          <a:xfrm>
            <a:off x="7183647" y="3153760"/>
            <a:ext cx="2027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Impressions from teeth and palate</a:t>
            </a:r>
          </a:p>
        </p:txBody>
      </p:sp>
      <p:cxnSp>
        <p:nvCxnSpPr>
          <p:cNvPr id="18" name="Straight Arrow Connector 17">
            <a:extLst>
              <a:ext uri="{FF2B5EF4-FFF2-40B4-BE49-F238E27FC236}">
                <a16:creationId xmlns:a16="http://schemas.microsoft.com/office/drawing/2014/main" id="{28C1E18A-850F-4B63-80B8-E17212F8C2AE}"/>
              </a:ext>
            </a:extLst>
          </p:cNvPr>
          <p:cNvCxnSpPr>
            <a:cxnSpLocks/>
          </p:cNvCxnSpPr>
          <p:nvPr/>
        </p:nvCxnSpPr>
        <p:spPr bwMode="auto">
          <a:xfrm flipV="1">
            <a:off x="7380539" y="2765176"/>
            <a:ext cx="447610" cy="443802"/>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C53BE490-2424-469D-AD66-E0F109972987}"/>
              </a:ext>
            </a:extLst>
          </p:cNvPr>
          <p:cNvSpPr txBox="1"/>
          <p:nvPr/>
        </p:nvSpPr>
        <p:spPr bwMode="auto">
          <a:xfrm>
            <a:off x="9491499" y="3152164"/>
            <a:ext cx="2027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Bilateral periorbital purpura</a:t>
            </a:r>
          </a:p>
        </p:txBody>
      </p:sp>
      <p:sp>
        <p:nvSpPr>
          <p:cNvPr id="24" name="TextBox 23">
            <a:extLst>
              <a:ext uri="{FF2B5EF4-FFF2-40B4-BE49-F238E27FC236}">
                <a16:creationId xmlns:a16="http://schemas.microsoft.com/office/drawing/2014/main" id="{3D0E3D23-9941-436B-9599-0CA734948A64}"/>
              </a:ext>
            </a:extLst>
          </p:cNvPr>
          <p:cNvSpPr txBox="1"/>
          <p:nvPr/>
        </p:nvSpPr>
        <p:spPr bwMode="auto">
          <a:xfrm>
            <a:off x="7380538" y="3971545"/>
            <a:ext cx="44171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Panel A and B of Figure 1 of Desport et al are used in their original form with added labels under the terms and conditions of the Creative Commons Attribution 2.0 International license (CC BY 2.0: creativecommons.org/licenses/by/2.0/).</a:t>
            </a:r>
          </a:p>
        </p:txBody>
      </p:sp>
      <p:graphicFrame>
        <p:nvGraphicFramePr>
          <p:cNvPr id="17" name="Chart 16">
            <a:extLst>
              <a:ext uri="{FF2B5EF4-FFF2-40B4-BE49-F238E27FC236}">
                <a16:creationId xmlns:a16="http://schemas.microsoft.com/office/drawing/2014/main" id="{AB873DD3-0379-43D8-B8FA-7096FDB41422}"/>
              </a:ext>
            </a:extLst>
          </p:cNvPr>
          <p:cNvGraphicFramePr>
            <a:graphicFrameLocks/>
          </p:cNvGraphicFramePr>
          <p:nvPr>
            <p:extLst>
              <p:ext uri="{D42A27DB-BD31-4B8C-83A1-F6EECF244321}">
                <p14:modId xmlns:p14="http://schemas.microsoft.com/office/powerpoint/2010/main" val="3657850824"/>
              </p:ext>
            </p:extLst>
          </p:nvPr>
        </p:nvGraphicFramePr>
        <p:xfrm>
          <a:off x="1228076" y="1517778"/>
          <a:ext cx="4572000" cy="2741295"/>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32BF4667-D0FF-412B-90E1-764610523B2C}"/>
              </a:ext>
            </a:extLst>
          </p:cNvPr>
          <p:cNvSpPr txBox="1"/>
          <p:nvPr/>
        </p:nvSpPr>
        <p:spPr bwMode="auto">
          <a:xfrm>
            <a:off x="2843861" y="4086612"/>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Symptom</a:t>
            </a:r>
          </a:p>
        </p:txBody>
      </p:sp>
      <p:sp>
        <p:nvSpPr>
          <p:cNvPr id="11" name="TextBox 10">
            <a:extLst>
              <a:ext uri="{FF2B5EF4-FFF2-40B4-BE49-F238E27FC236}">
                <a16:creationId xmlns:a16="http://schemas.microsoft.com/office/drawing/2014/main" id="{365B37EB-DE78-4EA8-96FD-1041139FBE99}"/>
              </a:ext>
            </a:extLst>
          </p:cNvPr>
          <p:cNvSpPr txBox="1"/>
          <p:nvPr/>
        </p:nvSpPr>
        <p:spPr bwMode="auto">
          <a:xfrm rot="16200000">
            <a:off x="-408641" y="2511182"/>
            <a:ext cx="2909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Symptoms (%) </a:t>
            </a:r>
          </a:p>
        </p:txBody>
      </p:sp>
      <p:sp>
        <p:nvSpPr>
          <p:cNvPr id="16" name="TextBox 3">
            <a:extLst>
              <a:ext uri="{FF2B5EF4-FFF2-40B4-BE49-F238E27FC236}">
                <a16:creationId xmlns:a16="http://schemas.microsoft.com/office/drawing/2014/main" id="{C842065F-AC37-4530-90D7-3774DD2DD64B}"/>
              </a:ext>
            </a:extLst>
          </p:cNvPr>
          <p:cNvSpPr txBox="1">
            <a:spLocks noChangeArrowheads="1"/>
          </p:cNvSpPr>
          <p:nvPr/>
        </p:nvSpPr>
        <p:spPr bwMode="auto">
          <a:xfrm>
            <a:off x="325488" y="4606988"/>
            <a:ext cx="6858159" cy="1569660"/>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eaLnBrk="1" hangingPunct="1"/>
            <a:r>
              <a:rPr lang="en-US" altLang="en-US" sz="2400" b="1" dirty="0">
                <a:solidFill>
                  <a:schemeClr val="bg1"/>
                </a:solidFill>
                <a:latin typeface="Calibri" panose="020F0502020204030204" pitchFamily="34" charset="0"/>
                <a:cs typeface="Calibri" panose="020F0502020204030204" pitchFamily="34" charset="0"/>
              </a:rPr>
              <a:t>If AL amyloidosis is suspected:</a:t>
            </a:r>
          </a:p>
          <a:p>
            <a:pPr marL="342900" indent="-342900" eaLnBrk="1" hangingPunct="1">
              <a:buFont typeface="Wingdings" panose="05000000000000000000" pitchFamily="2" charset="2"/>
              <a:buChar char="§"/>
            </a:pPr>
            <a:r>
              <a:rPr lang="en-US" altLang="en-US" sz="2400" dirty="0">
                <a:solidFill>
                  <a:schemeClr val="bg1"/>
                </a:solidFill>
                <a:latin typeface="Calibri" panose="020F0502020204030204" pitchFamily="34" charset="0"/>
                <a:cs typeface="Calibri" panose="020F0502020204030204" pitchFamily="34" charset="0"/>
              </a:rPr>
              <a:t>STEP 1. Screen for monoclonal process</a:t>
            </a:r>
          </a:p>
          <a:p>
            <a:pPr marL="342900" indent="-342900" eaLnBrk="1" hangingPunct="1">
              <a:buFont typeface="Wingdings" panose="05000000000000000000" pitchFamily="2" charset="2"/>
              <a:buChar char="§"/>
            </a:pPr>
            <a:r>
              <a:rPr lang="en-US" altLang="en-US" sz="2400" dirty="0">
                <a:solidFill>
                  <a:schemeClr val="bg1"/>
                </a:solidFill>
                <a:latin typeface="Calibri" panose="020F0502020204030204" pitchFamily="34" charset="0"/>
                <a:cs typeface="Calibri" panose="020F0502020204030204" pitchFamily="34" charset="0"/>
              </a:rPr>
              <a:t>STEP 2. Demonstrate tissue deposition of amyloid</a:t>
            </a:r>
          </a:p>
          <a:p>
            <a:pPr marL="342900" indent="-342900" eaLnBrk="1" hangingPunct="1">
              <a:buFont typeface="Wingdings" panose="05000000000000000000" pitchFamily="2" charset="2"/>
              <a:buChar char="§"/>
            </a:pPr>
            <a:r>
              <a:rPr lang="en-US" altLang="en-US" sz="2400" dirty="0">
                <a:solidFill>
                  <a:schemeClr val="bg1"/>
                </a:solidFill>
                <a:latin typeface="Calibri" panose="020F0502020204030204" pitchFamily="34" charset="0"/>
                <a:cs typeface="Calibri" panose="020F0502020204030204" pitchFamily="34" charset="0"/>
              </a:rPr>
              <a:t>STEP 3. Confirm protein of origin</a:t>
            </a:r>
          </a:p>
        </p:txBody>
      </p:sp>
      <p:pic>
        <p:nvPicPr>
          <p:cNvPr id="22" name="Picture 21" descr="Close-up of a person's face&#10;&#10;Description automatically generated with medium confidence">
            <a:extLst>
              <a:ext uri="{FF2B5EF4-FFF2-40B4-BE49-F238E27FC236}">
                <a16:creationId xmlns:a16="http://schemas.microsoft.com/office/drawing/2014/main" id="{C6A613D3-645D-4202-AF3B-5F86F141FDCB}"/>
              </a:ext>
            </a:extLst>
          </p:cNvPr>
          <p:cNvPicPr>
            <a:picLocks noChangeAspect="1"/>
          </p:cNvPicPr>
          <p:nvPr/>
        </p:nvPicPr>
        <p:blipFill>
          <a:blip r:embed="rId7"/>
          <a:stretch>
            <a:fillRect/>
          </a:stretch>
        </p:blipFill>
        <p:spPr>
          <a:xfrm>
            <a:off x="9408508" y="2046782"/>
            <a:ext cx="2229161" cy="600159"/>
          </a:xfrm>
          <a:prstGeom prst="rect">
            <a:avLst/>
          </a:prstGeom>
        </p:spPr>
      </p:pic>
      <p:grpSp>
        <p:nvGrpSpPr>
          <p:cNvPr id="4" name="Group 3">
            <a:extLst>
              <a:ext uri="{FF2B5EF4-FFF2-40B4-BE49-F238E27FC236}">
                <a16:creationId xmlns:a16="http://schemas.microsoft.com/office/drawing/2014/main" id="{271AC69D-E026-4103-8E28-C8E45E4E540E}"/>
              </a:ext>
            </a:extLst>
          </p:cNvPr>
          <p:cNvGrpSpPr/>
          <p:nvPr/>
        </p:nvGrpSpPr>
        <p:grpSpPr>
          <a:xfrm>
            <a:off x="1566335" y="1693333"/>
            <a:ext cx="81876" cy="1596776"/>
            <a:chOff x="1515533" y="1693333"/>
            <a:chExt cx="304800" cy="1596776"/>
          </a:xfrm>
        </p:grpSpPr>
        <p:cxnSp>
          <p:nvCxnSpPr>
            <p:cNvPr id="3" name="Straight Connector 2">
              <a:extLst>
                <a:ext uri="{FF2B5EF4-FFF2-40B4-BE49-F238E27FC236}">
                  <a16:creationId xmlns:a16="http://schemas.microsoft.com/office/drawing/2014/main" id="{0F01678C-A627-43E2-A9F3-2D3B92A3FCAC}"/>
                </a:ext>
              </a:extLst>
            </p:cNvPr>
            <p:cNvCxnSpPr>
              <a:cxnSpLocks/>
            </p:cNvCxnSpPr>
            <p:nvPr/>
          </p:nvCxnSpPr>
          <p:spPr bwMode="auto">
            <a:xfrm>
              <a:off x="1515533" y="1693333"/>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6D7D58A-5936-4D41-8C40-FDE4CEDC4445}"/>
                </a:ext>
              </a:extLst>
            </p:cNvPr>
            <p:cNvCxnSpPr>
              <a:cxnSpLocks/>
            </p:cNvCxnSpPr>
            <p:nvPr/>
          </p:nvCxnSpPr>
          <p:spPr bwMode="auto">
            <a:xfrm>
              <a:off x="1515533" y="1921444"/>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1512DEB-4F06-4913-910D-A7AFCD16C516}"/>
                </a:ext>
              </a:extLst>
            </p:cNvPr>
            <p:cNvCxnSpPr>
              <a:cxnSpLocks/>
            </p:cNvCxnSpPr>
            <p:nvPr/>
          </p:nvCxnSpPr>
          <p:spPr bwMode="auto">
            <a:xfrm>
              <a:off x="1515533" y="2149555"/>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D0EB44-493F-4310-A0C1-180F163BDD0E}"/>
                </a:ext>
              </a:extLst>
            </p:cNvPr>
            <p:cNvCxnSpPr>
              <a:cxnSpLocks/>
            </p:cNvCxnSpPr>
            <p:nvPr/>
          </p:nvCxnSpPr>
          <p:spPr bwMode="auto">
            <a:xfrm>
              <a:off x="1515533" y="2377666"/>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E3CC092-AF2E-473F-A881-60514CFD4A44}"/>
                </a:ext>
              </a:extLst>
            </p:cNvPr>
            <p:cNvCxnSpPr>
              <a:cxnSpLocks/>
            </p:cNvCxnSpPr>
            <p:nvPr/>
          </p:nvCxnSpPr>
          <p:spPr bwMode="auto">
            <a:xfrm>
              <a:off x="1515533" y="2605777"/>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E61D469-BD36-48B2-91AA-54B94AECCB97}"/>
                </a:ext>
              </a:extLst>
            </p:cNvPr>
            <p:cNvCxnSpPr>
              <a:cxnSpLocks/>
            </p:cNvCxnSpPr>
            <p:nvPr/>
          </p:nvCxnSpPr>
          <p:spPr bwMode="auto">
            <a:xfrm>
              <a:off x="1515533" y="2833888"/>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C91EB1-3D3F-42D5-8349-ED6B043D8AC0}"/>
                </a:ext>
              </a:extLst>
            </p:cNvPr>
            <p:cNvCxnSpPr>
              <a:cxnSpLocks/>
            </p:cNvCxnSpPr>
            <p:nvPr/>
          </p:nvCxnSpPr>
          <p:spPr bwMode="auto">
            <a:xfrm>
              <a:off x="1515533" y="3061999"/>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F8B0448-D0F3-4B7E-B0CA-58277B674C4D}"/>
                </a:ext>
              </a:extLst>
            </p:cNvPr>
            <p:cNvCxnSpPr>
              <a:cxnSpLocks/>
            </p:cNvCxnSpPr>
            <p:nvPr/>
          </p:nvCxnSpPr>
          <p:spPr bwMode="auto">
            <a:xfrm>
              <a:off x="1515533" y="3290109"/>
              <a:ext cx="3048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B1965515-84B1-46F4-9AA8-C76ACBEBE5C3}"/>
              </a:ext>
            </a:extLst>
          </p:cNvPr>
          <p:cNvGrpSpPr/>
          <p:nvPr/>
        </p:nvGrpSpPr>
        <p:grpSpPr>
          <a:xfrm rot="5400000">
            <a:off x="3594992" y="1758195"/>
            <a:ext cx="95432" cy="3195378"/>
            <a:chOff x="1515533" y="2377666"/>
            <a:chExt cx="304800" cy="912443"/>
          </a:xfrm>
        </p:grpSpPr>
        <p:cxnSp>
          <p:nvCxnSpPr>
            <p:cNvPr id="34" name="Straight Connector 33">
              <a:extLst>
                <a:ext uri="{FF2B5EF4-FFF2-40B4-BE49-F238E27FC236}">
                  <a16:creationId xmlns:a16="http://schemas.microsoft.com/office/drawing/2014/main" id="{C24366B0-7CAD-40DA-9A3A-53B0189E2EF3}"/>
                </a:ext>
              </a:extLst>
            </p:cNvPr>
            <p:cNvCxnSpPr>
              <a:cxnSpLocks/>
            </p:cNvCxnSpPr>
            <p:nvPr/>
          </p:nvCxnSpPr>
          <p:spPr bwMode="auto">
            <a:xfrm>
              <a:off x="1515533" y="2377666"/>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6AA26E4-BB2E-4DB2-8071-23068D220804}"/>
                </a:ext>
              </a:extLst>
            </p:cNvPr>
            <p:cNvCxnSpPr>
              <a:cxnSpLocks/>
            </p:cNvCxnSpPr>
            <p:nvPr/>
          </p:nvCxnSpPr>
          <p:spPr bwMode="auto">
            <a:xfrm>
              <a:off x="1515533" y="2605777"/>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095311C-40A7-4B19-A631-9AFA91F1593A}"/>
                </a:ext>
              </a:extLst>
            </p:cNvPr>
            <p:cNvCxnSpPr>
              <a:cxnSpLocks/>
            </p:cNvCxnSpPr>
            <p:nvPr/>
          </p:nvCxnSpPr>
          <p:spPr bwMode="auto">
            <a:xfrm>
              <a:off x="1515533" y="2833888"/>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2B48119-1DCD-4EBB-9558-749518C8CF56}"/>
                </a:ext>
              </a:extLst>
            </p:cNvPr>
            <p:cNvCxnSpPr>
              <a:cxnSpLocks/>
            </p:cNvCxnSpPr>
            <p:nvPr/>
          </p:nvCxnSpPr>
          <p:spPr bwMode="auto">
            <a:xfrm>
              <a:off x="1515533" y="3061999"/>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627A2BF-BD2B-4ACD-A28B-A75B127BE3CF}"/>
                </a:ext>
              </a:extLst>
            </p:cNvPr>
            <p:cNvCxnSpPr>
              <a:cxnSpLocks/>
            </p:cNvCxnSpPr>
            <p:nvPr/>
          </p:nvCxnSpPr>
          <p:spPr bwMode="auto">
            <a:xfrm>
              <a:off x="1515533" y="3290109"/>
              <a:ext cx="30480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18776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09759" y="238127"/>
            <a:ext cx="10860575" cy="1103313"/>
          </a:xfrm>
        </p:spPr>
        <p:txBody>
          <a:bodyPr/>
          <a:lstStyle/>
          <a:p>
            <a:r>
              <a:rPr lang="en-US" altLang="en-US" dirty="0"/>
              <a:t>AL Amyloidosis: Screening for Monoclonal Protein</a:t>
            </a:r>
          </a:p>
        </p:txBody>
      </p:sp>
      <p:sp>
        <p:nvSpPr>
          <p:cNvPr id="45058" name="Rectangle 40"/>
          <p:cNvSpPr>
            <a:spLocks noGrp="1" noChangeArrowheads="1"/>
          </p:cNvSpPr>
          <p:nvPr>
            <p:ph type="body" idx="4294967295"/>
          </p:nvPr>
        </p:nvSpPr>
        <p:spPr>
          <a:xfrm>
            <a:off x="610699" y="4556940"/>
            <a:ext cx="10860575" cy="1828800"/>
          </a:xfrm>
        </p:spPr>
        <p:txBody>
          <a:bodyPr/>
          <a:lstStyle/>
          <a:p>
            <a:r>
              <a:rPr lang="en-US" altLang="en-US" sz="2400" dirty="0"/>
              <a:t>In patients with AL amyloidosis, urine IF should be performed for optimal diagnostic sensitivity</a:t>
            </a:r>
          </a:p>
          <a:p>
            <a:r>
              <a:rPr lang="en-US" altLang="en-US" sz="2400" dirty="0"/>
              <a:t>Not performing urine IF led to missing 6% of amyloidogenic clones in 1 study</a:t>
            </a:r>
          </a:p>
        </p:txBody>
      </p:sp>
      <p:sp>
        <p:nvSpPr>
          <p:cNvPr id="6" name="Text Box 11">
            <a:extLst>
              <a:ext uri="{FF2B5EF4-FFF2-40B4-BE49-F238E27FC236}">
                <a16:creationId xmlns:a16="http://schemas.microsoft.com/office/drawing/2014/main" id="{56ED0091-336D-4BAA-849A-6F28761DB5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Katzmann. Clin Chem. 2005;51:878. Merlini. Hematol Meet Rep. 2008;2:9 </a:t>
            </a:r>
          </a:p>
        </p:txBody>
      </p:sp>
      <p:grpSp>
        <p:nvGrpSpPr>
          <p:cNvPr id="7" name="Group 6">
            <a:extLst>
              <a:ext uri="{FF2B5EF4-FFF2-40B4-BE49-F238E27FC236}">
                <a16:creationId xmlns:a16="http://schemas.microsoft.com/office/drawing/2014/main" id="{9928F43F-77C9-4434-BEA0-BE8FD1D4412D}"/>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0DF29CD0-4B76-46CD-88F4-E2B863AEFC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23EC53C-07FC-4846-957B-90FDBE23F2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C42697A2-5FD7-478F-8EB4-9A6F943AB194}"/>
              </a:ext>
            </a:extLst>
          </p:cNvPr>
          <p:cNvGraphicFramePr>
            <a:graphicFrameLocks/>
          </p:cNvGraphicFramePr>
          <p:nvPr>
            <p:extLst>
              <p:ext uri="{D42A27DB-BD31-4B8C-83A1-F6EECF244321}">
                <p14:modId xmlns:p14="http://schemas.microsoft.com/office/powerpoint/2010/main" val="1949564791"/>
              </p:ext>
            </p:extLst>
          </p:nvPr>
        </p:nvGraphicFramePr>
        <p:xfrm>
          <a:off x="720724" y="1610437"/>
          <a:ext cx="10750550" cy="2773792"/>
        </p:xfrm>
        <a:graphic>
          <a:graphicData uri="http://schemas.openxmlformats.org/drawingml/2006/table">
            <a:tbl>
              <a:tblPr/>
              <a:tblGrid>
                <a:gridCol w="3479290">
                  <a:extLst>
                    <a:ext uri="{9D8B030D-6E8A-4147-A177-3AD203B41FA5}">
                      <a16:colId xmlns:a16="http://schemas.microsoft.com/office/drawing/2014/main" val="20000"/>
                    </a:ext>
                  </a:extLst>
                </a:gridCol>
                <a:gridCol w="3844970">
                  <a:extLst>
                    <a:ext uri="{9D8B030D-6E8A-4147-A177-3AD203B41FA5}">
                      <a16:colId xmlns:a16="http://schemas.microsoft.com/office/drawing/2014/main" val="20001"/>
                    </a:ext>
                  </a:extLst>
                </a:gridCol>
                <a:gridCol w="3426290">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Result,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29568461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Result,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Abnormal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Normal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Serum IF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Urine IF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Serum or urine IF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Abnormal FLC ratio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85086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Serum IF, urine IF, and FLC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2674048"/>
                  </a:ext>
                </a:extLst>
              </a:tr>
            </a:tbl>
          </a:graphicData>
        </a:graphic>
      </p:graphicFrame>
    </p:spTree>
    <p:extLst>
      <p:ext uri="{BB962C8B-B14F-4D97-AF65-F5344CB8AC3E}">
        <p14:creationId xmlns:p14="http://schemas.microsoft.com/office/powerpoint/2010/main" val="1520543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1938AEE-742B-B046-B50A-F5AB47899EC4}"/>
              </a:ext>
            </a:extLst>
          </p:cNvPr>
          <p:cNvSpPr>
            <a:spLocks noGrp="1"/>
          </p:cNvSpPr>
          <p:nvPr>
            <p:ph type="title"/>
          </p:nvPr>
        </p:nvSpPr>
        <p:spPr/>
        <p:txBody>
          <a:bodyPr/>
          <a:lstStyle/>
          <a:p>
            <a:r>
              <a:rPr lang="en-US" dirty="0"/>
              <a:t>Detecting and Typing Amyloid Protein</a:t>
            </a:r>
          </a:p>
        </p:txBody>
      </p:sp>
      <p:sp>
        <p:nvSpPr>
          <p:cNvPr id="10" name="Right Arrow 5">
            <a:extLst>
              <a:ext uri="{FF2B5EF4-FFF2-40B4-BE49-F238E27FC236}">
                <a16:creationId xmlns:a16="http://schemas.microsoft.com/office/drawing/2014/main" id="{58593409-A6F4-46A5-A5FD-9D021ACD384B}"/>
              </a:ext>
            </a:extLst>
          </p:cNvPr>
          <p:cNvSpPr/>
          <p:nvPr/>
        </p:nvSpPr>
        <p:spPr>
          <a:xfrm rot="5400000">
            <a:off x="2602264" y="4959799"/>
            <a:ext cx="548640" cy="484632"/>
          </a:xfrm>
          <a:prstGeom prst="rightArrow">
            <a:avLst/>
          </a:prstGeom>
          <a:solidFill>
            <a:schemeClr val="accent1"/>
          </a:solid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C15C3AC0-56D5-4C8E-B372-65E3C95D5609}"/>
              </a:ext>
            </a:extLst>
          </p:cNvPr>
          <p:cNvSpPr txBox="1"/>
          <p:nvPr/>
        </p:nvSpPr>
        <p:spPr>
          <a:xfrm>
            <a:off x="1376115" y="5659247"/>
            <a:ext cx="3015762" cy="461665"/>
          </a:xfrm>
          <a:prstGeom prst="rect">
            <a:avLst/>
          </a:prstGeom>
          <a:noFill/>
        </p:spPr>
        <p:txBody>
          <a:bodyPr wrap="none" rtlCol="0">
            <a:spAutoFit/>
          </a:bodyPr>
          <a:lstStyle/>
          <a:p>
            <a:r>
              <a:rPr lang="en-US" sz="2400" b="1" dirty="0">
                <a:solidFill>
                  <a:prstClr val="black"/>
                </a:solidFill>
                <a:latin typeface="Calibri"/>
              </a:rPr>
              <a:t>Organ-directed biopsy</a:t>
            </a:r>
          </a:p>
        </p:txBody>
      </p:sp>
      <p:grpSp>
        <p:nvGrpSpPr>
          <p:cNvPr id="6" name="Group 5">
            <a:extLst>
              <a:ext uri="{FF2B5EF4-FFF2-40B4-BE49-F238E27FC236}">
                <a16:creationId xmlns:a16="http://schemas.microsoft.com/office/drawing/2014/main" id="{E843777D-0F89-44EE-923F-53A9FC71A235}"/>
              </a:ext>
            </a:extLst>
          </p:cNvPr>
          <p:cNvGrpSpPr>
            <a:grpSpLocks/>
          </p:cNvGrpSpPr>
          <p:nvPr/>
        </p:nvGrpSpPr>
        <p:grpSpPr bwMode="auto">
          <a:xfrm>
            <a:off x="9389569" y="6216652"/>
            <a:ext cx="2488502" cy="447822"/>
            <a:chOff x="9527309" y="3551529"/>
            <a:chExt cx="2488502" cy="448324"/>
          </a:xfrm>
        </p:grpSpPr>
        <p:pic>
          <p:nvPicPr>
            <p:cNvPr id="7" name="Picture 6">
              <a:extLst>
                <a:ext uri="{FF2B5EF4-FFF2-40B4-BE49-F238E27FC236}">
                  <a16:creationId xmlns:a16="http://schemas.microsoft.com/office/drawing/2014/main" id="{D87DED0E-F80E-4C0F-A29C-21AFCFB4CBF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716AC49B-4297-44E5-BA24-6147D0B8993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1">
            <a:extLst>
              <a:ext uri="{FF2B5EF4-FFF2-40B4-BE49-F238E27FC236}">
                <a16:creationId xmlns:a16="http://schemas.microsoft.com/office/drawing/2014/main" id="{B2A6CE2E-983A-48BE-9540-4CE8B3AF067B}"/>
              </a:ext>
            </a:extLst>
          </p:cNvPr>
          <p:cNvSpPr txBox="1">
            <a:spLocks noChangeArrowheads="1"/>
          </p:cNvSpPr>
          <p:nvPr/>
        </p:nvSpPr>
        <p:spPr bwMode="auto">
          <a:xfrm>
            <a:off x="414339" y="63959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Figures courtesy of Shaji K. Kumar, MD.</a:t>
            </a:r>
          </a:p>
        </p:txBody>
      </p:sp>
      <p:graphicFrame>
        <p:nvGraphicFramePr>
          <p:cNvPr id="15" name="Chart 14">
            <a:extLst>
              <a:ext uri="{FF2B5EF4-FFF2-40B4-BE49-F238E27FC236}">
                <a16:creationId xmlns:a16="http://schemas.microsoft.com/office/drawing/2014/main" id="{C3254FE3-9391-4CB4-A09E-6C4F404E1444}"/>
              </a:ext>
            </a:extLst>
          </p:cNvPr>
          <p:cNvGraphicFramePr>
            <a:graphicFrameLocks/>
          </p:cNvGraphicFramePr>
          <p:nvPr>
            <p:extLst>
              <p:ext uri="{D42A27DB-BD31-4B8C-83A1-F6EECF244321}">
                <p14:modId xmlns:p14="http://schemas.microsoft.com/office/powerpoint/2010/main" val="3444535869"/>
              </p:ext>
            </p:extLst>
          </p:nvPr>
        </p:nvGraphicFramePr>
        <p:xfrm>
          <a:off x="249185" y="1301650"/>
          <a:ext cx="5254799" cy="3915755"/>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tangle 4">
            <a:extLst>
              <a:ext uri="{FF2B5EF4-FFF2-40B4-BE49-F238E27FC236}">
                <a16:creationId xmlns:a16="http://schemas.microsoft.com/office/drawing/2014/main" id="{F3E216F4-E8AB-45DD-9B5F-71825024EC31}"/>
              </a:ext>
            </a:extLst>
          </p:cNvPr>
          <p:cNvSpPr>
            <a:spLocks noGrp="1" noChangeArrowheads="1"/>
          </p:cNvSpPr>
          <p:nvPr>
            <p:ph sz="half" idx="1"/>
          </p:nvPr>
        </p:nvSpPr>
        <p:spPr>
          <a:xfrm>
            <a:off x="5745890" y="1527291"/>
            <a:ext cx="5309278" cy="4678738"/>
          </a:xfrm>
          <a:solidFill>
            <a:schemeClr val="tx1"/>
          </a:solidFill>
        </p:spPr>
        <p:txBody>
          <a:bodyPr/>
          <a:lstStyle/>
          <a:p>
            <a:pPr algn="ctr">
              <a:buFontTx/>
              <a:buNone/>
            </a:pPr>
            <a:r>
              <a:rPr lang="en-US" altLang="en-US" sz="2000" b="1" dirty="0">
                <a:ea typeface="ＭＳ Ｐゴシック" charset="-128"/>
              </a:rPr>
              <a:t>Amyloid Typing: By IHC, IF</a:t>
            </a:r>
          </a:p>
        </p:txBody>
      </p:sp>
      <p:pic>
        <p:nvPicPr>
          <p:cNvPr id="16" name="Picture 15" descr="A picture containing text&#10;&#10;Description automatically generated">
            <a:extLst>
              <a:ext uri="{FF2B5EF4-FFF2-40B4-BE49-F238E27FC236}">
                <a16:creationId xmlns:a16="http://schemas.microsoft.com/office/drawing/2014/main" id="{CD427F3C-313D-47FA-9725-7B797AC02D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44104" y="1861942"/>
            <a:ext cx="5297978" cy="3604953"/>
          </a:xfrm>
          <a:prstGeom prst="rect">
            <a:avLst/>
          </a:prstGeom>
        </p:spPr>
      </p:pic>
      <p:sp>
        <p:nvSpPr>
          <p:cNvPr id="17" name="Content Placeholder 1">
            <a:extLst>
              <a:ext uri="{FF2B5EF4-FFF2-40B4-BE49-F238E27FC236}">
                <a16:creationId xmlns:a16="http://schemas.microsoft.com/office/drawing/2014/main" id="{578C943F-7793-47C8-B873-485322A6A137}"/>
              </a:ext>
            </a:extLst>
          </p:cNvPr>
          <p:cNvSpPr txBox="1">
            <a:spLocks/>
          </p:cNvSpPr>
          <p:nvPr/>
        </p:nvSpPr>
        <p:spPr>
          <a:xfrm>
            <a:off x="5338712" y="5367323"/>
            <a:ext cx="6420853" cy="84812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l-GR" sz="1800" b="1" dirty="0"/>
              <a:t>λ </a:t>
            </a:r>
            <a:r>
              <a:rPr lang="en-US" sz="1800" b="1" kern="0" dirty="0"/>
              <a:t>light-chain AL amyloidosis by mass spectrometry: </a:t>
            </a:r>
          </a:p>
          <a:p>
            <a:pPr lvl="1"/>
            <a:r>
              <a:rPr lang="el-GR" sz="1800" dirty="0"/>
              <a:t>λ</a:t>
            </a:r>
            <a:r>
              <a:rPr lang="en-US" sz="1800" kern="0" dirty="0"/>
              <a:t> light-chain positive/</a:t>
            </a:r>
            <a:r>
              <a:rPr lang="el-GR" sz="1800" dirty="0"/>
              <a:t>κ</a:t>
            </a:r>
            <a:r>
              <a:rPr lang="el-GR" sz="1800" b="1" dirty="0"/>
              <a:t> </a:t>
            </a:r>
            <a:r>
              <a:rPr lang="en-US" sz="1800" kern="0" dirty="0"/>
              <a:t>light-chain negative </a:t>
            </a:r>
          </a:p>
        </p:txBody>
      </p:sp>
      <p:cxnSp>
        <p:nvCxnSpPr>
          <p:cNvPr id="3" name="Straight Connector 2">
            <a:extLst>
              <a:ext uri="{FF2B5EF4-FFF2-40B4-BE49-F238E27FC236}">
                <a16:creationId xmlns:a16="http://schemas.microsoft.com/office/drawing/2014/main" id="{5C9EBF3D-7509-4466-AEB8-F1F9BC11A0E0}"/>
              </a:ext>
            </a:extLst>
          </p:cNvPr>
          <p:cNvCxnSpPr/>
          <p:nvPr/>
        </p:nvCxnSpPr>
        <p:spPr bwMode="auto">
          <a:xfrm flipV="1">
            <a:off x="4064000" y="2611120"/>
            <a:ext cx="327877" cy="16523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9990472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Amyloidosis: Initial Workup</a:t>
            </a:r>
          </a:p>
        </p:txBody>
      </p:sp>
      <p:sp>
        <p:nvSpPr>
          <p:cNvPr id="5" name="Content Placeholder 4"/>
          <p:cNvSpPr>
            <a:spLocks noGrp="1"/>
          </p:cNvSpPr>
          <p:nvPr>
            <p:ph idx="1"/>
          </p:nvPr>
        </p:nvSpPr>
        <p:spPr/>
        <p:txBody>
          <a:bodyPr/>
          <a:lstStyle/>
          <a:p>
            <a:r>
              <a:rPr lang="en-US" dirty="0"/>
              <a:t>Identification of involved organs and degree of involvement</a:t>
            </a:r>
          </a:p>
          <a:p>
            <a:endParaRPr lang="en-US" dirty="0"/>
          </a:p>
        </p:txBody>
      </p:sp>
      <p:sp>
        <p:nvSpPr>
          <p:cNvPr id="11" name="Text Box 11">
            <a:extLst>
              <a:ext uri="{FF2B5EF4-FFF2-40B4-BE49-F238E27FC236}">
                <a16:creationId xmlns:a16="http://schemas.microsoft.com/office/drawing/2014/main" id="{8BD6EA2B-7634-408F-A523-EB0FF4A0853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Courtesy of Shaji K. Kumar, MD.</a:t>
            </a:r>
          </a:p>
        </p:txBody>
      </p:sp>
      <p:graphicFrame>
        <p:nvGraphicFramePr>
          <p:cNvPr id="14" name="Chart 13">
            <a:extLst>
              <a:ext uri="{FF2B5EF4-FFF2-40B4-BE49-F238E27FC236}">
                <a16:creationId xmlns:a16="http://schemas.microsoft.com/office/drawing/2014/main" id="{74DF2224-D3EA-4340-A9D4-532B83B3563A}"/>
              </a:ext>
            </a:extLst>
          </p:cNvPr>
          <p:cNvGraphicFramePr>
            <a:graphicFrameLocks/>
          </p:cNvGraphicFramePr>
          <p:nvPr>
            <p:extLst>
              <p:ext uri="{D42A27DB-BD31-4B8C-83A1-F6EECF244321}">
                <p14:modId xmlns:p14="http://schemas.microsoft.com/office/powerpoint/2010/main" val="3476282333"/>
              </p:ext>
            </p:extLst>
          </p:nvPr>
        </p:nvGraphicFramePr>
        <p:xfrm>
          <a:off x="704921" y="2208357"/>
          <a:ext cx="5089591" cy="34271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687DE94D-D17A-4E72-9F83-87CE12F4BEC3}"/>
              </a:ext>
            </a:extLst>
          </p:cNvPr>
          <p:cNvGraphicFramePr>
            <a:graphicFrameLocks/>
          </p:cNvGraphicFramePr>
          <p:nvPr>
            <p:extLst>
              <p:ext uri="{D42A27DB-BD31-4B8C-83A1-F6EECF244321}">
                <p14:modId xmlns:p14="http://schemas.microsoft.com/office/powerpoint/2010/main" val="1981262668"/>
              </p:ext>
            </p:extLst>
          </p:nvPr>
        </p:nvGraphicFramePr>
        <p:xfrm>
          <a:off x="6025330" y="2208357"/>
          <a:ext cx="5089590" cy="3496704"/>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Group 11">
            <a:extLst>
              <a:ext uri="{FF2B5EF4-FFF2-40B4-BE49-F238E27FC236}">
                <a16:creationId xmlns:a16="http://schemas.microsoft.com/office/drawing/2014/main" id="{D6B1CF75-36B9-4494-942E-B18D3F00DBC1}"/>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CB21FD42-B767-40D1-929A-D2CCE1DA317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15">
              <a:extLst>
                <a:ext uri="{FF2B5EF4-FFF2-40B4-BE49-F238E27FC236}">
                  <a16:creationId xmlns:a16="http://schemas.microsoft.com/office/drawing/2014/main" id="{D8EE3DAA-B5A2-4DBC-B258-219502B08AE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3398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pPr eaLnBrk="1" hangingPunct="1">
              <a:defRPr/>
            </a:pPr>
            <a:r>
              <a:rPr lang="en-US" dirty="0">
                <a:cs typeface="+mj-cs"/>
              </a:rPr>
              <a:t>Considerations for Amyloidosis Workup</a:t>
            </a:r>
          </a:p>
        </p:txBody>
      </p:sp>
      <p:grpSp>
        <p:nvGrpSpPr>
          <p:cNvPr id="4" name="Group 3">
            <a:extLst>
              <a:ext uri="{FF2B5EF4-FFF2-40B4-BE49-F238E27FC236}">
                <a16:creationId xmlns:a16="http://schemas.microsoft.com/office/drawing/2014/main" id="{84E1372B-2B34-4115-91AC-CBCCC671F600}"/>
              </a:ext>
            </a:extLst>
          </p:cNvPr>
          <p:cNvGrpSpPr>
            <a:grpSpLocks/>
          </p:cNvGrpSpPr>
          <p:nvPr/>
        </p:nvGrpSpPr>
        <p:grpSpPr bwMode="auto">
          <a:xfrm>
            <a:off x="9389569" y="6216652"/>
            <a:ext cx="2488502" cy="447822"/>
            <a:chOff x="9527309" y="3551529"/>
            <a:chExt cx="2488502" cy="448324"/>
          </a:xfrm>
        </p:grpSpPr>
        <p:pic>
          <p:nvPicPr>
            <p:cNvPr id="5" name="Picture 4">
              <a:extLst>
                <a:ext uri="{FF2B5EF4-FFF2-40B4-BE49-F238E27FC236}">
                  <a16:creationId xmlns:a16="http://schemas.microsoft.com/office/drawing/2014/main" id="{DBF559B9-1F46-4000-B4CE-0F5D659755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B461B642-895F-49BD-8667-1711B55951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1">
            <a:extLst>
              <a:ext uri="{FF2B5EF4-FFF2-40B4-BE49-F238E27FC236}">
                <a16:creationId xmlns:a16="http://schemas.microsoft.com/office/drawing/2014/main" id="{43DB5D7A-1613-4A4C-9A53-E1A8F7306A6F}"/>
              </a:ext>
            </a:extLst>
          </p:cNvPr>
          <p:cNvSpPr txBox="1">
            <a:spLocks noChangeArrowheads="1"/>
          </p:cNvSpPr>
          <p:nvPr/>
        </p:nvSpPr>
        <p:spPr bwMode="auto">
          <a:xfrm>
            <a:off x="414339" y="6016408"/>
            <a:ext cx="8533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Kyriakou. BMC Cardiovasc Disord. 2018;18:221. 2. Mahalingam. Indian J Radiol Imag. 2018;28:427. 3. Gertz. </a:t>
            </a:r>
            <a:r>
              <a:rPr lang="en-US" altLang="en-US" sz="1200" dirty="0">
                <a:solidFill>
                  <a:schemeClr val="bg2"/>
                </a:solidFill>
                <a:latin typeface="Calibri" panose="020F0502020204030204" pitchFamily="34" charset="0"/>
              </a:rPr>
              <a:t>JAMA .</a:t>
            </a:r>
            <a:r>
              <a:rPr lang="en-US" altLang="en-US" sz="1200" b="0" dirty="0">
                <a:solidFill>
                  <a:schemeClr val="bg2"/>
                </a:solidFill>
                <a:latin typeface="Calibri" panose="020F0502020204030204" pitchFamily="34" charset="0"/>
              </a:rPr>
              <a:t>2020</a:t>
            </a:r>
            <a:r>
              <a:rPr lang="en-US" altLang="en-US" sz="1200" dirty="0">
                <a:solidFill>
                  <a:schemeClr val="bg2"/>
                </a:solidFill>
                <a:latin typeface="Calibri" panose="020F0502020204030204" pitchFamily="34" charset="0"/>
              </a:rPr>
              <a:t>;324:79. </a:t>
            </a:r>
            <a:br>
              <a:rPr lang="en-US" altLang="en-US" sz="120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Sanchorawala. Clin J Am Soc Nephrol. 2006;1:1331. 5. Yilmaz. Kidney Blood Pres Res. 2103;37:33. 6. Hydes. Gastroenterol Hepatol. 2012;8:205. 7. Shin. </a:t>
            </a:r>
            <a:r>
              <a:rPr lang="en-US" altLang="en-US" sz="1200" dirty="0">
                <a:solidFill>
                  <a:schemeClr val="bg2"/>
                </a:solidFill>
                <a:latin typeface="Calibri" panose="020F0502020204030204" pitchFamily="34" charset="0"/>
              </a:rPr>
              <a:t>Mt Sinai J Med.</a:t>
            </a:r>
            <a:r>
              <a:rPr lang="en-US" altLang="en-US" sz="1200" b="0" dirty="0">
                <a:solidFill>
                  <a:schemeClr val="bg2"/>
                </a:solidFill>
                <a:latin typeface="Calibri" panose="020F0502020204030204" pitchFamily="34" charset="0"/>
              </a:rPr>
              <a:t> 2012;79:733. 8. Petre. </a:t>
            </a:r>
            <a:r>
              <a:rPr lang="en-US" altLang="en-US" sz="1200" dirty="0">
                <a:solidFill>
                  <a:schemeClr val="bg2"/>
                </a:solidFill>
                <a:latin typeface="Calibri" panose="020F0502020204030204" pitchFamily="34" charset="0"/>
              </a:rPr>
              <a:t>Aliment Pharmacol Ther. </a:t>
            </a:r>
            <a:r>
              <a:rPr lang="en-US" altLang="en-US" sz="1200" b="0" dirty="0">
                <a:solidFill>
                  <a:schemeClr val="bg2"/>
                </a:solidFill>
                <a:latin typeface="Calibri" panose="020F0502020204030204" pitchFamily="34" charset="0"/>
              </a:rPr>
              <a:t>2008;27:1006. 9. Kumar. Blood. 2010;116:5126. </a:t>
            </a:r>
          </a:p>
        </p:txBody>
      </p:sp>
      <p:grpSp>
        <p:nvGrpSpPr>
          <p:cNvPr id="10" name="Group 9">
            <a:extLst>
              <a:ext uri="{FF2B5EF4-FFF2-40B4-BE49-F238E27FC236}">
                <a16:creationId xmlns:a16="http://schemas.microsoft.com/office/drawing/2014/main" id="{D5A543A3-6BCA-4B97-8761-9ECE6AB720F6}"/>
              </a:ext>
            </a:extLst>
          </p:cNvPr>
          <p:cNvGrpSpPr/>
          <p:nvPr/>
        </p:nvGrpSpPr>
        <p:grpSpPr>
          <a:xfrm>
            <a:off x="709796" y="1604963"/>
            <a:ext cx="5029200" cy="3577123"/>
            <a:chOff x="498611" y="1146300"/>
            <a:chExt cx="2604161" cy="3577123"/>
          </a:xfrm>
        </p:grpSpPr>
        <p:sp>
          <p:nvSpPr>
            <p:cNvPr id="11" name="TextBox 10">
              <a:extLst>
                <a:ext uri="{FF2B5EF4-FFF2-40B4-BE49-F238E27FC236}">
                  <a16:creationId xmlns:a16="http://schemas.microsoft.com/office/drawing/2014/main" id="{7C1F42F1-F317-485C-B76F-5A919DB8C832}"/>
                </a:ext>
              </a:extLst>
            </p:cNvPr>
            <p:cNvSpPr txBox="1"/>
            <p:nvPr/>
          </p:nvSpPr>
          <p:spPr bwMode="auto">
            <a:xfrm>
              <a:off x="498611" y="1543065"/>
              <a:ext cx="2604161" cy="3180358"/>
            </a:xfrm>
            <a:prstGeom prst="rect">
              <a:avLst/>
            </a:prstGeom>
            <a:solidFill>
              <a:schemeClr val="tx1">
                <a:lumMod val="85000"/>
              </a:schemeClr>
            </a:solidFill>
            <a:ln w="9525" algn="ctr">
              <a:noFill/>
              <a:miter lim="800000"/>
              <a:headEnd/>
              <a:tailEnd/>
            </a:ln>
          </p:spPr>
          <p:txBody>
            <a:bodyPr wrap="square" rtlCol="0">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Serum NT-ProBNP: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If elevated, troponin may be elevated</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ECG: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low voltages, arrhythmias</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ECHO: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increased septal thickness, abnormal strain, diastolic dysfunction</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MRI scans: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cardiac nulling</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99m</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Tc-HDP scintigraphy: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Identify ATTR amyloidosis</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3</a:t>
              </a:r>
            </a:p>
          </p:txBody>
        </p:sp>
        <p:sp>
          <p:nvSpPr>
            <p:cNvPr id="12" name="TextBox 11">
              <a:extLst>
                <a:ext uri="{FF2B5EF4-FFF2-40B4-BE49-F238E27FC236}">
                  <a16:creationId xmlns:a16="http://schemas.microsoft.com/office/drawing/2014/main" id="{C233D8F6-E18A-4D20-B1F7-97211197190D}"/>
                </a:ext>
              </a:extLst>
            </p:cNvPr>
            <p:cNvSpPr txBox="1"/>
            <p:nvPr/>
          </p:nvSpPr>
          <p:spPr bwMode="auto">
            <a:xfrm>
              <a:off x="498611" y="1146300"/>
              <a:ext cx="2604161" cy="400110"/>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Cardiac Considerations</a:t>
              </a:r>
              <a:r>
                <a:rPr lang="en-US" b="0" dirty="0">
                  <a:latin typeface="Calibri" panose="020F0502020204030204" pitchFamily="34" charset="0"/>
                </a:rPr>
                <a:t> </a:t>
              </a:r>
            </a:p>
          </p:txBody>
        </p:sp>
      </p:grpSp>
      <p:grpSp>
        <p:nvGrpSpPr>
          <p:cNvPr id="14" name="Group 13">
            <a:extLst>
              <a:ext uri="{FF2B5EF4-FFF2-40B4-BE49-F238E27FC236}">
                <a16:creationId xmlns:a16="http://schemas.microsoft.com/office/drawing/2014/main" id="{C349F66A-47E6-46F4-B3DD-AC3655AD83FD}"/>
              </a:ext>
            </a:extLst>
          </p:cNvPr>
          <p:cNvGrpSpPr/>
          <p:nvPr/>
        </p:nvGrpSpPr>
        <p:grpSpPr>
          <a:xfrm>
            <a:off x="6428324" y="1604963"/>
            <a:ext cx="5029202" cy="3577123"/>
            <a:chOff x="498610" y="1146300"/>
            <a:chExt cx="2908771" cy="3577123"/>
          </a:xfrm>
        </p:grpSpPr>
        <p:sp>
          <p:nvSpPr>
            <p:cNvPr id="15" name="TextBox 14">
              <a:extLst>
                <a:ext uri="{FF2B5EF4-FFF2-40B4-BE49-F238E27FC236}">
                  <a16:creationId xmlns:a16="http://schemas.microsoft.com/office/drawing/2014/main" id="{5FE15360-71E6-40EC-9B04-0669EE370224}"/>
                </a:ext>
              </a:extLst>
            </p:cNvPr>
            <p:cNvSpPr txBox="1"/>
            <p:nvPr/>
          </p:nvSpPr>
          <p:spPr bwMode="auto">
            <a:xfrm>
              <a:off x="498610" y="1543065"/>
              <a:ext cx="2908770" cy="3180358"/>
            </a:xfrm>
            <a:prstGeom prst="rect">
              <a:avLst/>
            </a:prstGeom>
            <a:solidFill>
              <a:schemeClr val="tx1">
                <a:lumMod val="85000"/>
              </a:schemeClr>
            </a:solidFill>
            <a:ln w="9525" algn="ctr">
              <a:noFill/>
              <a:miter lim="800000"/>
              <a:headEnd/>
              <a:tailEnd/>
            </a:ln>
          </p:spPr>
          <p:txBody>
            <a:bodyPr wrap="square" rtlCol="0">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Renal: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nephrotic range proteinuria; elevated creatinine less common</a:t>
              </a:r>
              <a:r>
                <a:rPr lang="en-US" sz="2000" kern="0" baseline="30000" dirty="0">
                  <a:solidFill>
                    <a:srgbClr val="000000"/>
                  </a:solidFill>
                  <a:latin typeface="Calibri" panose="020F0502020204030204" pitchFamily="34" charset="0"/>
                </a:rPr>
                <a:t>4</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,5</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Liver: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elevated alkaline phosphatase, elevated bilirubin (uncommon)</a:t>
              </a:r>
              <a:r>
                <a:rPr lang="en-US" sz="2000" kern="0" baseline="30000" dirty="0">
                  <a:solidFill>
                    <a:srgbClr val="000000"/>
                  </a:solidFill>
                  <a:latin typeface="Calibri" panose="020F0502020204030204" pitchFamily="34" charset="0"/>
                </a:rPr>
                <a:t>6</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Nerve:</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abnormal EMG studies</a:t>
              </a:r>
              <a:r>
                <a:rPr lang="en-US" sz="2000" kern="0" baseline="30000" dirty="0">
                  <a:solidFill>
                    <a:srgbClr val="000000"/>
                  </a:solidFill>
                  <a:latin typeface="Calibri" panose="020F0502020204030204" pitchFamily="34" charset="0"/>
                </a:rPr>
                <a:t>7</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decreased serum carotene, abnormal motility, increased fecal fat</a:t>
              </a:r>
              <a:r>
                <a:rPr lang="en-US" sz="2000" kern="0" baseline="30000" dirty="0">
                  <a:solidFill>
                    <a:srgbClr val="000000"/>
                  </a:solidFill>
                  <a:latin typeface="Calibri" panose="020F0502020204030204" pitchFamily="34" charset="0"/>
                </a:rPr>
                <a:t>8</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Coagulation:</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factor X deficiency</a:t>
              </a:r>
              <a:r>
                <a:rPr lang="en-US" sz="2000" kern="0" baseline="30000" dirty="0">
                  <a:solidFill>
                    <a:srgbClr val="000000"/>
                  </a:solidFill>
                  <a:latin typeface="Calibri" panose="020F0502020204030204" pitchFamily="34" charset="0"/>
                </a:rPr>
                <a:t>4</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09CE05DB-9425-4790-AA87-961DAF1D94EB}"/>
                </a:ext>
              </a:extLst>
            </p:cNvPr>
            <p:cNvSpPr txBox="1"/>
            <p:nvPr/>
          </p:nvSpPr>
          <p:spPr bwMode="auto">
            <a:xfrm>
              <a:off x="498611" y="1146300"/>
              <a:ext cx="2908770" cy="400110"/>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Other Organ Considerations</a:t>
              </a:r>
              <a:r>
                <a:rPr lang="en-US" b="0" dirty="0">
                  <a:latin typeface="Calibri" panose="020F0502020204030204" pitchFamily="34" charset="0"/>
                </a:rPr>
                <a:t> </a:t>
              </a:r>
            </a:p>
          </p:txBody>
        </p:sp>
      </p:grpSp>
    </p:spTree>
    <p:extLst>
      <p:ext uri="{BB962C8B-B14F-4D97-AF65-F5344CB8AC3E}">
        <p14:creationId xmlns:p14="http://schemas.microsoft.com/office/powerpoint/2010/main" val="2024647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a:cs typeface="+mj-cs"/>
              </a:rPr>
              <a:t>AL Amyloidosis: OS by Mayo Clinic Stage and </a:t>
            </a:r>
            <a:br>
              <a:rPr lang="en-US" dirty="0">
                <a:cs typeface="+mj-cs"/>
              </a:rPr>
            </a:br>
            <a:r>
              <a:rPr lang="en-US" dirty="0">
                <a:cs typeface="+mj-cs"/>
              </a:rPr>
              <a:t>Other Staging Systems</a:t>
            </a:r>
          </a:p>
        </p:txBody>
      </p:sp>
      <p:sp>
        <p:nvSpPr>
          <p:cNvPr id="6" name="Text Box 11">
            <a:extLst>
              <a:ext uri="{FF2B5EF4-FFF2-40B4-BE49-F238E27FC236}">
                <a16:creationId xmlns:a16="http://schemas.microsoft.com/office/drawing/2014/main" id="{08EDB998-E177-42A5-99BB-B171DD75E8B2}"/>
              </a:ext>
            </a:extLst>
          </p:cNvPr>
          <p:cNvSpPr txBox="1">
            <a:spLocks noChangeArrowheads="1"/>
          </p:cNvSpPr>
          <p:nvPr/>
        </p:nvSpPr>
        <p:spPr bwMode="auto">
          <a:xfrm>
            <a:off x="414339" y="63771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Kumar. JCO. 2012;30:989. Milani. Mediterr</a:t>
            </a:r>
            <a:r>
              <a:rPr lang="en-US" altLang="en-US" sz="1200" dirty="0">
                <a:solidFill>
                  <a:schemeClr val="bg2"/>
                </a:solidFill>
                <a:latin typeface="Calibri" panose="020F0502020204030204" pitchFamily="34" charset="0"/>
              </a:rPr>
              <a:t> J Hematol Infect Dis. 2018;10:e2018022.</a:t>
            </a:r>
            <a:endParaRPr lang="en-US" altLang="en-US" sz="1200" b="0" dirty="0">
              <a:solidFill>
                <a:schemeClr val="bg2"/>
              </a:solidFill>
              <a:latin typeface="Calibri" panose="020F0502020204030204" pitchFamily="34" charset="0"/>
            </a:endParaRPr>
          </a:p>
        </p:txBody>
      </p:sp>
      <p:grpSp>
        <p:nvGrpSpPr>
          <p:cNvPr id="7" name="Group 6">
            <a:extLst>
              <a:ext uri="{FF2B5EF4-FFF2-40B4-BE49-F238E27FC236}">
                <a16:creationId xmlns:a16="http://schemas.microsoft.com/office/drawing/2014/main" id="{2751C71F-476F-47FF-A4FB-0429D4FBEF3B}"/>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3B9BF606-82F7-414A-B08E-9A2A72090F1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0DD7D1E-A47F-4331-B873-F4398F43EF8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0" name="Group 3">
            <a:extLst>
              <a:ext uri="{FF2B5EF4-FFF2-40B4-BE49-F238E27FC236}">
                <a16:creationId xmlns:a16="http://schemas.microsoft.com/office/drawing/2014/main" id="{3C3D4AA3-4674-4572-AE03-AF610A39E08D}"/>
              </a:ext>
            </a:extLst>
          </p:cNvPr>
          <p:cNvGraphicFramePr>
            <a:graphicFrameLocks/>
          </p:cNvGraphicFramePr>
          <p:nvPr>
            <p:extLst>
              <p:ext uri="{D42A27DB-BD31-4B8C-83A1-F6EECF244321}">
                <p14:modId xmlns:p14="http://schemas.microsoft.com/office/powerpoint/2010/main" val="2712819932"/>
              </p:ext>
            </p:extLst>
          </p:nvPr>
        </p:nvGraphicFramePr>
        <p:xfrm>
          <a:off x="5646744" y="1611653"/>
          <a:ext cx="5830142" cy="4206304"/>
        </p:xfrm>
        <a:graphic>
          <a:graphicData uri="http://schemas.openxmlformats.org/drawingml/2006/table">
            <a:tbl>
              <a:tblPr/>
              <a:tblGrid>
                <a:gridCol w="118872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2721182">
                  <a:extLst>
                    <a:ext uri="{9D8B030D-6E8A-4147-A177-3AD203B41FA5}">
                      <a16:colId xmlns:a16="http://schemas.microsoft.com/office/drawing/2014/main" val="165849527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Staging 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Markers/Thresholds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Stages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(NT-proBNP based)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NT-proBNP &gt;332 ng/L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cTnT &gt;0.035 ng/mL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(or cTnl &gt;0.1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 0 markers above cutoff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 1 marker above cutoff</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IIIa. Both markers above cutoff and NT-proBNP &lt;8500 ng/L</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IIIb. Both markers above cutoff and NT-proBNP ≥8500 ng/L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Revised Mayo Clinic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NT-proBNP &gt;1800 ng/L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cTnT &gt;0.025 ng/mL</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dFLC &gt;180 mg/L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 0 markers above cutoff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 1 marker above cutoff</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III. 2 markers above cutoff</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IV. 3 markers above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 &lt;50 mL/min per 1.73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proteinuria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&gt;5 g per 24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 Both eGFR above and proteinuria below cutoffs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II. Either eGFR below or proteinuria above cutoffs</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III. Both eGFR below and proteinuria above cutoffs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58508680"/>
                  </a:ext>
                </a:extLst>
              </a:tr>
            </a:tbl>
          </a:graphicData>
        </a:graphic>
      </p:graphicFrame>
      <p:sp>
        <p:nvSpPr>
          <p:cNvPr id="11" name="TextBox 10">
            <a:extLst>
              <a:ext uri="{FF2B5EF4-FFF2-40B4-BE49-F238E27FC236}">
                <a16:creationId xmlns:a16="http://schemas.microsoft.com/office/drawing/2014/main" id="{01763F9D-5BBE-4BF0-AC08-A891434E758B}"/>
              </a:ext>
            </a:extLst>
          </p:cNvPr>
          <p:cNvSpPr txBox="1"/>
          <p:nvPr/>
        </p:nvSpPr>
        <p:spPr bwMode="auto">
          <a:xfrm>
            <a:off x="1082726" y="1560323"/>
            <a:ext cx="3411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 by Mayo Clinic Stage (n = 758) </a:t>
            </a:r>
          </a:p>
        </p:txBody>
      </p:sp>
      <p:grpSp>
        <p:nvGrpSpPr>
          <p:cNvPr id="18" name="Group 17">
            <a:extLst>
              <a:ext uri="{FF2B5EF4-FFF2-40B4-BE49-F238E27FC236}">
                <a16:creationId xmlns:a16="http://schemas.microsoft.com/office/drawing/2014/main" id="{0A2CC44B-5D94-4A9D-B581-98AF56A641C4}"/>
              </a:ext>
            </a:extLst>
          </p:cNvPr>
          <p:cNvGrpSpPr/>
          <p:nvPr/>
        </p:nvGrpSpPr>
        <p:grpSpPr>
          <a:xfrm>
            <a:off x="2206863" y="1841002"/>
            <a:ext cx="2392101" cy="1399657"/>
            <a:chOff x="2498268" y="1601631"/>
            <a:chExt cx="1971371" cy="1399657"/>
          </a:xfrm>
        </p:grpSpPr>
        <p:grpSp>
          <p:nvGrpSpPr>
            <p:cNvPr id="17" name="Group 16">
              <a:extLst>
                <a:ext uri="{FF2B5EF4-FFF2-40B4-BE49-F238E27FC236}">
                  <a16:creationId xmlns:a16="http://schemas.microsoft.com/office/drawing/2014/main" id="{33814D9D-72C5-4246-8070-4D8C98AA662E}"/>
                </a:ext>
              </a:extLst>
            </p:cNvPr>
            <p:cNvGrpSpPr/>
            <p:nvPr/>
          </p:nvGrpSpPr>
          <p:grpSpPr>
            <a:xfrm>
              <a:off x="2591795" y="1601631"/>
              <a:ext cx="1877844" cy="1399657"/>
              <a:chOff x="2498268" y="1584679"/>
              <a:chExt cx="1877844" cy="1399657"/>
            </a:xfrm>
          </p:grpSpPr>
          <p:sp>
            <p:nvSpPr>
              <p:cNvPr id="12" name="TextBox 11">
                <a:extLst>
                  <a:ext uri="{FF2B5EF4-FFF2-40B4-BE49-F238E27FC236}">
                    <a16:creationId xmlns:a16="http://schemas.microsoft.com/office/drawing/2014/main" id="{7563ED92-A2E0-4441-B221-BDB5A0180EF3}"/>
                  </a:ext>
                </a:extLst>
              </p:cNvPr>
              <p:cNvSpPr txBox="1"/>
              <p:nvPr/>
            </p:nvSpPr>
            <p:spPr bwMode="auto">
              <a:xfrm>
                <a:off x="2498268" y="2030229"/>
                <a:ext cx="12414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1" dirty="0">
                    <a:solidFill>
                      <a:schemeClr val="accent1"/>
                    </a:solidFill>
                    <a:latin typeface="Calibri" panose="020F0502020204030204" pitchFamily="34" charset="0"/>
                  </a:rPr>
                  <a:t>Stage I</a:t>
                </a:r>
              </a:p>
              <a:p>
                <a:pPr algn="l">
                  <a:lnSpc>
                    <a:spcPct val="100000"/>
                  </a:lnSpc>
                  <a:spcAft>
                    <a:spcPct val="0"/>
                  </a:spcAft>
                  <a:buClrTx/>
                  <a:buFontTx/>
                  <a:buNone/>
                </a:pPr>
                <a:r>
                  <a:rPr lang="en-US" sz="1400" b="1" dirty="0">
                    <a:solidFill>
                      <a:schemeClr val="accent3"/>
                    </a:solidFill>
                    <a:latin typeface="Calibri" panose="020F0502020204030204" pitchFamily="34" charset="0"/>
                  </a:rPr>
                  <a:t>Stage II</a:t>
                </a:r>
              </a:p>
              <a:p>
                <a:pPr algn="l">
                  <a:lnSpc>
                    <a:spcPct val="100000"/>
                  </a:lnSpc>
                  <a:spcAft>
                    <a:spcPct val="0"/>
                  </a:spcAft>
                  <a:buClrTx/>
                  <a:buFontTx/>
                  <a:buNone/>
                </a:pPr>
                <a:r>
                  <a:rPr lang="en-US" sz="1400" b="1" dirty="0">
                    <a:solidFill>
                      <a:schemeClr val="accent4"/>
                    </a:solidFill>
                    <a:latin typeface="Calibri" panose="020F0502020204030204" pitchFamily="34" charset="0"/>
                  </a:rPr>
                  <a:t>Stage III</a:t>
                </a:r>
              </a:p>
              <a:p>
                <a:pPr algn="l">
                  <a:lnSpc>
                    <a:spcPct val="100000"/>
                  </a:lnSpc>
                  <a:spcAft>
                    <a:spcPct val="0"/>
                  </a:spcAft>
                  <a:buClrTx/>
                  <a:buFontTx/>
                  <a:buNone/>
                </a:pPr>
                <a:r>
                  <a:rPr lang="en-US" sz="1400" b="1" dirty="0">
                    <a:solidFill>
                      <a:schemeClr val="accent6"/>
                    </a:solidFill>
                    <a:latin typeface="Calibri" panose="020F0502020204030204" pitchFamily="34" charset="0"/>
                  </a:rPr>
                  <a:t>Stage IV</a:t>
                </a:r>
              </a:p>
            </p:txBody>
          </p:sp>
          <p:sp>
            <p:nvSpPr>
              <p:cNvPr id="13" name="TextBox 12">
                <a:extLst>
                  <a:ext uri="{FF2B5EF4-FFF2-40B4-BE49-F238E27FC236}">
                    <a16:creationId xmlns:a16="http://schemas.microsoft.com/office/drawing/2014/main" id="{04959471-857C-4AF9-B3B0-5E2CE8E550DE}"/>
                  </a:ext>
                </a:extLst>
              </p:cNvPr>
              <p:cNvSpPr txBox="1"/>
              <p:nvPr/>
            </p:nvSpPr>
            <p:spPr bwMode="auto">
              <a:xfrm>
                <a:off x="3225856" y="1584679"/>
                <a:ext cx="115025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400" b="1" dirty="0">
                    <a:solidFill>
                      <a:schemeClr val="bg1"/>
                    </a:solidFill>
                    <a:latin typeface="Calibri" panose="020F0502020204030204" pitchFamily="34" charset="0"/>
                  </a:rPr>
                  <a:t>Median OS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Mo</a:t>
                </a:r>
                <a:br>
                  <a:rPr lang="en-US" sz="1400" b="1"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NR</a:t>
                </a:r>
              </a:p>
              <a:p>
                <a:pPr algn="l">
                  <a:lnSpc>
                    <a:spcPct val="100000"/>
                  </a:lnSpc>
                  <a:spcAft>
                    <a:spcPct val="0"/>
                  </a:spcAft>
                  <a:buClrTx/>
                  <a:buFontTx/>
                  <a:buNone/>
                </a:pPr>
                <a:r>
                  <a:rPr lang="en-US" sz="1400" b="0" dirty="0">
                    <a:solidFill>
                      <a:schemeClr val="bg1"/>
                    </a:solidFill>
                    <a:latin typeface="Calibri" panose="020F0502020204030204" pitchFamily="34" charset="0"/>
                  </a:rPr>
                  <a:t>68.8</a:t>
                </a:r>
              </a:p>
              <a:p>
                <a:pPr algn="l">
                  <a:lnSpc>
                    <a:spcPct val="100000"/>
                  </a:lnSpc>
                  <a:spcAft>
                    <a:spcPct val="0"/>
                  </a:spcAft>
                  <a:buClrTx/>
                  <a:buFontTx/>
                  <a:buNone/>
                </a:pPr>
                <a:r>
                  <a:rPr lang="en-US" sz="1400" dirty="0">
                    <a:solidFill>
                      <a:schemeClr val="bg1"/>
                    </a:solidFill>
                    <a:latin typeface="Calibri" panose="020F0502020204030204" pitchFamily="34" charset="0"/>
                  </a:rPr>
                  <a:t>16.7</a:t>
                </a:r>
              </a:p>
              <a:p>
                <a:pPr algn="l">
                  <a:lnSpc>
                    <a:spcPct val="100000"/>
                  </a:lnSpc>
                  <a:spcAft>
                    <a:spcPct val="0"/>
                  </a:spcAft>
                  <a:buClrTx/>
                  <a:buFontTx/>
                  <a:buNone/>
                </a:pPr>
                <a:r>
                  <a:rPr lang="en-US" sz="1400" dirty="0">
                    <a:solidFill>
                      <a:schemeClr val="bg1"/>
                    </a:solidFill>
                    <a:latin typeface="Calibri" panose="020F0502020204030204" pitchFamily="34" charset="0"/>
                  </a:rPr>
                  <a:t>6.7</a:t>
                </a:r>
                <a:endParaRPr lang="en-US" sz="1400" b="0" dirty="0">
                  <a:solidFill>
                    <a:schemeClr val="bg1"/>
                  </a:solidFill>
                  <a:latin typeface="Calibri" panose="020F0502020204030204" pitchFamily="34" charset="0"/>
                </a:endParaRPr>
              </a:p>
            </p:txBody>
          </p:sp>
        </p:grpSp>
        <p:cxnSp>
          <p:nvCxnSpPr>
            <p:cNvPr id="15" name="Straight Connector 14">
              <a:extLst>
                <a:ext uri="{FF2B5EF4-FFF2-40B4-BE49-F238E27FC236}">
                  <a16:creationId xmlns:a16="http://schemas.microsoft.com/office/drawing/2014/main" id="{F95647EA-67F3-4AD6-BF3E-3264A3825A38}"/>
                </a:ext>
              </a:extLst>
            </p:cNvPr>
            <p:cNvCxnSpPr>
              <a:cxnSpLocks/>
            </p:cNvCxnSpPr>
            <p:nvPr/>
          </p:nvCxnSpPr>
          <p:spPr bwMode="auto">
            <a:xfrm>
              <a:off x="2498268" y="2068842"/>
              <a:ext cx="1733217" cy="0"/>
            </a:xfrm>
            <a:prstGeom prst="line">
              <a:avLst/>
            </a:prstGeom>
            <a:noFill/>
            <a:ln w="28575" cap="flat" cmpd="sng" algn="ctr">
              <a:solidFill>
                <a:schemeClr val="bg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8909A339-5485-4279-B3DF-B1B6C1D136DD}"/>
              </a:ext>
            </a:extLst>
          </p:cNvPr>
          <p:cNvSpPr/>
          <p:nvPr/>
        </p:nvSpPr>
        <p:spPr bwMode="auto">
          <a:xfrm>
            <a:off x="190468" y="2457850"/>
            <a:ext cx="451584" cy="541647"/>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2F92F144-53ED-4E7E-9D52-693EC6D224F7}"/>
              </a:ext>
            </a:extLst>
          </p:cNvPr>
          <p:cNvSpPr txBox="1"/>
          <p:nvPr/>
        </p:nvSpPr>
        <p:spPr bwMode="auto">
          <a:xfrm>
            <a:off x="1558067" y="5794750"/>
            <a:ext cx="33383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Follow-up From Diagnosis (Mo)</a:t>
            </a:r>
          </a:p>
        </p:txBody>
      </p:sp>
      <p:sp>
        <p:nvSpPr>
          <p:cNvPr id="23" name="TextBox 22">
            <a:extLst>
              <a:ext uri="{FF2B5EF4-FFF2-40B4-BE49-F238E27FC236}">
                <a16:creationId xmlns:a16="http://schemas.microsoft.com/office/drawing/2014/main" id="{894D5203-4FBC-46AB-8E5D-3254657AE94B}"/>
              </a:ext>
            </a:extLst>
          </p:cNvPr>
          <p:cNvSpPr txBox="1"/>
          <p:nvPr/>
        </p:nvSpPr>
        <p:spPr bwMode="auto">
          <a:xfrm rot="16200000">
            <a:off x="-863804" y="4075698"/>
            <a:ext cx="2686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a:t>
            </a:r>
          </a:p>
        </p:txBody>
      </p:sp>
      <p:cxnSp>
        <p:nvCxnSpPr>
          <p:cNvPr id="24" name="Straight Connector 23">
            <a:extLst>
              <a:ext uri="{FF2B5EF4-FFF2-40B4-BE49-F238E27FC236}">
                <a16:creationId xmlns:a16="http://schemas.microsoft.com/office/drawing/2014/main" id="{1CBB1302-61DA-49AC-9DE7-11110C43E515}"/>
              </a:ext>
            </a:extLst>
          </p:cNvPr>
          <p:cNvCxnSpPr>
            <a:cxnSpLocks/>
          </p:cNvCxnSpPr>
          <p:nvPr/>
        </p:nvCxnSpPr>
        <p:spPr bwMode="auto">
          <a:xfrm>
            <a:off x="965535" y="2866733"/>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49B9E8D-52A5-430A-97E2-02EF027B0D75}"/>
              </a:ext>
            </a:extLst>
          </p:cNvPr>
          <p:cNvCxnSpPr>
            <a:cxnSpLocks/>
          </p:cNvCxnSpPr>
          <p:nvPr/>
        </p:nvCxnSpPr>
        <p:spPr bwMode="auto">
          <a:xfrm>
            <a:off x="965535" y="3395622"/>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33AA423-4344-488A-A9AF-88322D3BF135}"/>
              </a:ext>
            </a:extLst>
          </p:cNvPr>
          <p:cNvCxnSpPr>
            <a:cxnSpLocks/>
          </p:cNvCxnSpPr>
          <p:nvPr/>
        </p:nvCxnSpPr>
        <p:spPr bwMode="auto">
          <a:xfrm>
            <a:off x="965535" y="3924510"/>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AA55CAC-C546-48CB-AE3B-20C7B2C7A51B}"/>
              </a:ext>
            </a:extLst>
          </p:cNvPr>
          <p:cNvCxnSpPr>
            <a:cxnSpLocks/>
          </p:cNvCxnSpPr>
          <p:nvPr/>
        </p:nvCxnSpPr>
        <p:spPr bwMode="auto">
          <a:xfrm>
            <a:off x="965535" y="4453399"/>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DF5BEF4-6057-49FC-BEA7-AEC81EABBCCF}"/>
              </a:ext>
            </a:extLst>
          </p:cNvPr>
          <p:cNvCxnSpPr>
            <a:cxnSpLocks/>
          </p:cNvCxnSpPr>
          <p:nvPr/>
        </p:nvCxnSpPr>
        <p:spPr bwMode="auto">
          <a:xfrm>
            <a:off x="965535" y="4982287"/>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FB0933E-9FD5-41A1-B3E1-697DB3D9F2E4}"/>
              </a:ext>
            </a:extLst>
          </p:cNvPr>
          <p:cNvCxnSpPr>
            <a:cxnSpLocks/>
          </p:cNvCxnSpPr>
          <p:nvPr/>
        </p:nvCxnSpPr>
        <p:spPr bwMode="auto">
          <a:xfrm>
            <a:off x="965535" y="5511177"/>
            <a:ext cx="833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791CB18-5E8F-42DA-92EB-EEA08E7AD1B9}"/>
              </a:ext>
            </a:extLst>
          </p:cNvPr>
          <p:cNvCxnSpPr>
            <a:cxnSpLocks/>
          </p:cNvCxnSpPr>
          <p:nvPr/>
        </p:nvCxnSpPr>
        <p:spPr bwMode="auto">
          <a:xfrm>
            <a:off x="1051436" y="5509412"/>
            <a:ext cx="0" cy="8812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D4314E5-BDA7-43DF-9443-1206C3AE286E}"/>
              </a:ext>
            </a:extLst>
          </p:cNvPr>
          <p:cNvCxnSpPr>
            <a:cxnSpLocks/>
          </p:cNvCxnSpPr>
          <p:nvPr/>
        </p:nvCxnSpPr>
        <p:spPr bwMode="auto">
          <a:xfrm>
            <a:off x="1835262" y="5509412"/>
            <a:ext cx="0" cy="88127"/>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8E8E5B2-A165-4362-AFFE-5E81672BAE90}"/>
              </a:ext>
            </a:extLst>
          </p:cNvPr>
          <p:cNvCxnSpPr>
            <a:cxnSpLocks/>
          </p:cNvCxnSpPr>
          <p:nvPr/>
        </p:nvCxnSpPr>
        <p:spPr bwMode="auto">
          <a:xfrm>
            <a:off x="2619088" y="5509412"/>
            <a:ext cx="0" cy="88127"/>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6BFAE5F-9299-4DE0-A213-8457CD331DB2}"/>
              </a:ext>
            </a:extLst>
          </p:cNvPr>
          <p:cNvCxnSpPr>
            <a:cxnSpLocks/>
          </p:cNvCxnSpPr>
          <p:nvPr/>
        </p:nvCxnSpPr>
        <p:spPr bwMode="auto">
          <a:xfrm>
            <a:off x="3402914" y="5509412"/>
            <a:ext cx="0" cy="8812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D970F62-F9D7-4BAC-9BE1-C03A42A7B8CC}"/>
              </a:ext>
            </a:extLst>
          </p:cNvPr>
          <p:cNvCxnSpPr>
            <a:cxnSpLocks/>
          </p:cNvCxnSpPr>
          <p:nvPr/>
        </p:nvCxnSpPr>
        <p:spPr bwMode="auto">
          <a:xfrm>
            <a:off x="4186740" y="5509412"/>
            <a:ext cx="0" cy="8812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FE4BFFC-80C0-4A8E-9A04-BCA709AB6739}"/>
              </a:ext>
            </a:extLst>
          </p:cNvPr>
          <p:cNvCxnSpPr>
            <a:cxnSpLocks/>
          </p:cNvCxnSpPr>
          <p:nvPr/>
        </p:nvCxnSpPr>
        <p:spPr bwMode="auto">
          <a:xfrm>
            <a:off x="4970567" y="5509412"/>
            <a:ext cx="0" cy="88127"/>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89836009-59AC-49F4-8B5B-827C068EC9A2}"/>
              </a:ext>
            </a:extLst>
          </p:cNvPr>
          <p:cNvSpPr txBox="1"/>
          <p:nvPr/>
        </p:nvSpPr>
        <p:spPr bwMode="auto">
          <a:xfrm flipH="1">
            <a:off x="648848" y="5373778"/>
            <a:ext cx="2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AC8EA6C4-328D-4CED-9F09-782387693D78}"/>
              </a:ext>
            </a:extLst>
          </p:cNvPr>
          <p:cNvSpPr txBox="1"/>
          <p:nvPr/>
        </p:nvSpPr>
        <p:spPr bwMode="auto">
          <a:xfrm flipH="1">
            <a:off x="947150" y="5542738"/>
            <a:ext cx="10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374A52AE-4F27-47EC-BB48-9CAFBEDA67BB}"/>
              </a:ext>
            </a:extLst>
          </p:cNvPr>
          <p:cNvSpPr txBox="1"/>
          <p:nvPr/>
        </p:nvSpPr>
        <p:spPr bwMode="auto">
          <a:xfrm flipH="1">
            <a:off x="604306" y="4830164"/>
            <a:ext cx="409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5EA08CDE-688A-45C8-A3B1-FFF38899921A}"/>
              </a:ext>
            </a:extLst>
          </p:cNvPr>
          <p:cNvSpPr txBox="1"/>
          <p:nvPr/>
        </p:nvSpPr>
        <p:spPr bwMode="auto">
          <a:xfrm flipH="1">
            <a:off x="609759" y="4311527"/>
            <a:ext cx="404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5ADC4B1E-9591-43B3-B712-01023E8F3E76}"/>
              </a:ext>
            </a:extLst>
          </p:cNvPr>
          <p:cNvSpPr txBox="1"/>
          <p:nvPr/>
        </p:nvSpPr>
        <p:spPr bwMode="auto">
          <a:xfrm flipH="1">
            <a:off x="609759" y="3767914"/>
            <a:ext cx="404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A8E4693F-D5BB-41E9-B154-1B93A79772C3}"/>
              </a:ext>
            </a:extLst>
          </p:cNvPr>
          <p:cNvSpPr txBox="1"/>
          <p:nvPr/>
        </p:nvSpPr>
        <p:spPr bwMode="auto">
          <a:xfrm flipH="1">
            <a:off x="648848" y="3256623"/>
            <a:ext cx="365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FDCBAD31-1702-40E4-B84D-339A61DD75DC}"/>
              </a:ext>
            </a:extLst>
          </p:cNvPr>
          <p:cNvSpPr txBox="1"/>
          <p:nvPr/>
        </p:nvSpPr>
        <p:spPr bwMode="auto">
          <a:xfrm flipH="1">
            <a:off x="535920" y="2720356"/>
            <a:ext cx="478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377EB165-4F5C-4A2B-8AEE-12C05AE7EEDD}"/>
              </a:ext>
            </a:extLst>
          </p:cNvPr>
          <p:cNvSpPr txBox="1"/>
          <p:nvPr/>
        </p:nvSpPr>
        <p:spPr bwMode="auto">
          <a:xfrm flipH="1">
            <a:off x="1677355" y="5542738"/>
            <a:ext cx="383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4" name="TextBox 43">
            <a:extLst>
              <a:ext uri="{FF2B5EF4-FFF2-40B4-BE49-F238E27FC236}">
                <a16:creationId xmlns:a16="http://schemas.microsoft.com/office/drawing/2014/main" id="{A6A91DEB-EF05-4444-BBB5-1BE0521DC5B7}"/>
              </a:ext>
            </a:extLst>
          </p:cNvPr>
          <p:cNvSpPr txBox="1"/>
          <p:nvPr/>
        </p:nvSpPr>
        <p:spPr bwMode="auto">
          <a:xfrm flipH="1">
            <a:off x="2467799" y="5542738"/>
            <a:ext cx="4102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5" name="TextBox 44">
            <a:extLst>
              <a:ext uri="{FF2B5EF4-FFF2-40B4-BE49-F238E27FC236}">
                <a16:creationId xmlns:a16="http://schemas.microsoft.com/office/drawing/2014/main" id="{B11EE9BB-2809-4752-8ADE-0FF446E687BB}"/>
              </a:ext>
            </a:extLst>
          </p:cNvPr>
          <p:cNvSpPr txBox="1"/>
          <p:nvPr/>
        </p:nvSpPr>
        <p:spPr bwMode="auto">
          <a:xfrm flipH="1">
            <a:off x="3239142" y="5542738"/>
            <a:ext cx="422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6" name="TextBox 45">
            <a:extLst>
              <a:ext uri="{FF2B5EF4-FFF2-40B4-BE49-F238E27FC236}">
                <a16:creationId xmlns:a16="http://schemas.microsoft.com/office/drawing/2014/main" id="{39BF6F23-C58B-49AB-878A-6A65A78A3069}"/>
              </a:ext>
            </a:extLst>
          </p:cNvPr>
          <p:cNvSpPr txBox="1"/>
          <p:nvPr/>
        </p:nvSpPr>
        <p:spPr bwMode="auto">
          <a:xfrm flipH="1">
            <a:off x="4022239" y="5542738"/>
            <a:ext cx="386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47" name="TextBox 46">
            <a:extLst>
              <a:ext uri="{FF2B5EF4-FFF2-40B4-BE49-F238E27FC236}">
                <a16:creationId xmlns:a16="http://schemas.microsoft.com/office/drawing/2014/main" id="{5C887F3C-A882-447D-B24B-749C507E4C6D}"/>
              </a:ext>
            </a:extLst>
          </p:cNvPr>
          <p:cNvSpPr txBox="1"/>
          <p:nvPr/>
        </p:nvSpPr>
        <p:spPr bwMode="auto">
          <a:xfrm flipH="1">
            <a:off x="4797991" y="5542738"/>
            <a:ext cx="394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cxnSp>
        <p:nvCxnSpPr>
          <p:cNvPr id="48" name="Straight Connector 47">
            <a:extLst>
              <a:ext uri="{FF2B5EF4-FFF2-40B4-BE49-F238E27FC236}">
                <a16:creationId xmlns:a16="http://schemas.microsoft.com/office/drawing/2014/main" id="{7AA834C8-107D-4AAB-9610-19409D8C1B20}"/>
              </a:ext>
            </a:extLst>
          </p:cNvPr>
          <p:cNvCxnSpPr/>
          <p:nvPr/>
        </p:nvCxnSpPr>
        <p:spPr bwMode="auto">
          <a:xfrm>
            <a:off x="4259681" y="2857910"/>
            <a:ext cx="125090"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4299681-6700-4EB2-A8AC-241502F04B45}"/>
              </a:ext>
            </a:extLst>
          </p:cNvPr>
          <p:cNvCxnSpPr/>
          <p:nvPr/>
        </p:nvCxnSpPr>
        <p:spPr bwMode="auto">
          <a:xfrm>
            <a:off x="4259681" y="3066474"/>
            <a:ext cx="125090" cy="0"/>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04E92F2-4A13-4811-8538-902AD48E55CA}"/>
              </a:ext>
            </a:extLst>
          </p:cNvPr>
          <p:cNvCxnSpPr/>
          <p:nvPr/>
        </p:nvCxnSpPr>
        <p:spPr bwMode="auto">
          <a:xfrm>
            <a:off x="4259681" y="3275038"/>
            <a:ext cx="125090" cy="0"/>
          </a:xfrm>
          <a:prstGeom prst="line">
            <a:avLst/>
          </a:prstGeom>
          <a:noFill/>
          <a:ln w="28575" cap="flat" cmpd="sng" algn="ctr">
            <a:solidFill>
              <a:schemeClr val="accent4"/>
            </a:solidFill>
            <a:prstDash val="solid"/>
            <a:round/>
            <a:headEnd type="none" w="med" len="med"/>
            <a:tailEnd type="none" w="med" len="med"/>
          </a:ln>
          <a:effectLst/>
        </p:spPr>
      </p:cxnSp>
      <p:sp>
        <p:nvSpPr>
          <p:cNvPr id="51" name="Freeform: Shape 50">
            <a:extLst>
              <a:ext uri="{FF2B5EF4-FFF2-40B4-BE49-F238E27FC236}">
                <a16:creationId xmlns:a16="http://schemas.microsoft.com/office/drawing/2014/main" id="{ACD7D715-2024-4431-BB7C-1FBFD3D00C30}"/>
              </a:ext>
            </a:extLst>
          </p:cNvPr>
          <p:cNvSpPr/>
          <p:nvPr/>
        </p:nvSpPr>
        <p:spPr bwMode="auto">
          <a:xfrm>
            <a:off x="1064697" y="2874249"/>
            <a:ext cx="3912277" cy="1303664"/>
          </a:xfrm>
          <a:custGeom>
            <a:avLst/>
            <a:gdLst>
              <a:gd name="connsiteX0" fmla="*/ 0 w 5147733"/>
              <a:gd name="connsiteY0" fmla="*/ 0 h 1715347"/>
              <a:gd name="connsiteX1" fmla="*/ 189653 w 5147733"/>
              <a:gd name="connsiteY1" fmla="*/ 0 h 1715347"/>
              <a:gd name="connsiteX2" fmla="*/ 189653 w 5147733"/>
              <a:gd name="connsiteY2" fmla="*/ 32173 h 1715347"/>
              <a:gd name="connsiteX3" fmla="*/ 264160 w 5147733"/>
              <a:gd name="connsiteY3" fmla="*/ 32173 h 1715347"/>
              <a:gd name="connsiteX4" fmla="*/ 264160 w 5147733"/>
              <a:gd name="connsiteY4" fmla="*/ 45720 h 1715347"/>
              <a:gd name="connsiteX5" fmla="*/ 296333 w 5147733"/>
              <a:gd name="connsiteY5" fmla="*/ 45720 h 1715347"/>
              <a:gd name="connsiteX6" fmla="*/ 296333 w 5147733"/>
              <a:gd name="connsiteY6" fmla="*/ 66040 h 1715347"/>
              <a:gd name="connsiteX7" fmla="*/ 323427 w 5147733"/>
              <a:gd name="connsiteY7" fmla="*/ 66040 h 1715347"/>
              <a:gd name="connsiteX8" fmla="*/ 323427 w 5147733"/>
              <a:gd name="connsiteY8" fmla="*/ 96520 h 1715347"/>
              <a:gd name="connsiteX9" fmla="*/ 369147 w 5147733"/>
              <a:gd name="connsiteY9" fmla="*/ 96520 h 1715347"/>
              <a:gd name="connsiteX10" fmla="*/ 369147 w 5147733"/>
              <a:gd name="connsiteY10" fmla="*/ 118533 h 1715347"/>
              <a:gd name="connsiteX11" fmla="*/ 511387 w 5147733"/>
              <a:gd name="connsiteY11" fmla="*/ 118533 h 1715347"/>
              <a:gd name="connsiteX12" fmla="*/ 511387 w 5147733"/>
              <a:gd name="connsiteY12" fmla="*/ 147320 h 1715347"/>
              <a:gd name="connsiteX13" fmla="*/ 643467 w 5147733"/>
              <a:gd name="connsiteY13" fmla="*/ 147320 h 1715347"/>
              <a:gd name="connsiteX14" fmla="*/ 643467 w 5147733"/>
              <a:gd name="connsiteY14" fmla="*/ 177800 h 1715347"/>
              <a:gd name="connsiteX15" fmla="*/ 690880 w 5147733"/>
              <a:gd name="connsiteY15" fmla="*/ 177800 h 1715347"/>
              <a:gd name="connsiteX16" fmla="*/ 690880 w 5147733"/>
              <a:gd name="connsiteY16" fmla="*/ 203200 h 1715347"/>
              <a:gd name="connsiteX17" fmla="*/ 726440 w 5147733"/>
              <a:gd name="connsiteY17" fmla="*/ 203200 h 1715347"/>
              <a:gd name="connsiteX18" fmla="*/ 726440 w 5147733"/>
              <a:gd name="connsiteY18" fmla="*/ 221827 h 1715347"/>
              <a:gd name="connsiteX19" fmla="*/ 758613 w 5147733"/>
              <a:gd name="connsiteY19" fmla="*/ 221827 h 1715347"/>
              <a:gd name="connsiteX20" fmla="*/ 758613 w 5147733"/>
              <a:gd name="connsiteY20" fmla="*/ 267547 h 1715347"/>
              <a:gd name="connsiteX21" fmla="*/ 843280 w 5147733"/>
              <a:gd name="connsiteY21" fmla="*/ 267547 h 1715347"/>
              <a:gd name="connsiteX22" fmla="*/ 843280 w 5147733"/>
              <a:gd name="connsiteY22" fmla="*/ 276013 h 1715347"/>
              <a:gd name="connsiteX23" fmla="*/ 889000 w 5147733"/>
              <a:gd name="connsiteY23" fmla="*/ 276013 h 1715347"/>
              <a:gd name="connsiteX24" fmla="*/ 889000 w 5147733"/>
              <a:gd name="connsiteY24" fmla="*/ 287867 h 1715347"/>
              <a:gd name="connsiteX25" fmla="*/ 911013 w 5147733"/>
              <a:gd name="connsiteY25" fmla="*/ 287867 h 1715347"/>
              <a:gd name="connsiteX26" fmla="*/ 911013 w 5147733"/>
              <a:gd name="connsiteY26" fmla="*/ 314960 h 1715347"/>
              <a:gd name="connsiteX27" fmla="*/ 1000760 w 5147733"/>
              <a:gd name="connsiteY27" fmla="*/ 314960 h 1715347"/>
              <a:gd name="connsiteX28" fmla="*/ 1000760 w 5147733"/>
              <a:gd name="connsiteY28" fmla="*/ 331893 h 1715347"/>
              <a:gd name="connsiteX29" fmla="*/ 1063413 w 5147733"/>
              <a:gd name="connsiteY29" fmla="*/ 331893 h 1715347"/>
              <a:gd name="connsiteX30" fmla="*/ 1063413 w 5147733"/>
              <a:gd name="connsiteY30" fmla="*/ 352213 h 1715347"/>
              <a:gd name="connsiteX31" fmla="*/ 1227667 w 5147733"/>
              <a:gd name="connsiteY31" fmla="*/ 352213 h 1715347"/>
              <a:gd name="connsiteX32" fmla="*/ 1227667 w 5147733"/>
              <a:gd name="connsiteY32" fmla="*/ 372533 h 1715347"/>
              <a:gd name="connsiteX33" fmla="*/ 1329267 w 5147733"/>
              <a:gd name="connsiteY33" fmla="*/ 372533 h 1715347"/>
              <a:gd name="connsiteX34" fmla="*/ 1329267 w 5147733"/>
              <a:gd name="connsiteY34" fmla="*/ 408093 h 1715347"/>
              <a:gd name="connsiteX35" fmla="*/ 1388533 w 5147733"/>
              <a:gd name="connsiteY35" fmla="*/ 408093 h 1715347"/>
              <a:gd name="connsiteX36" fmla="*/ 1388533 w 5147733"/>
              <a:gd name="connsiteY36" fmla="*/ 425027 h 1715347"/>
              <a:gd name="connsiteX37" fmla="*/ 1434253 w 5147733"/>
              <a:gd name="connsiteY37" fmla="*/ 425027 h 1715347"/>
              <a:gd name="connsiteX38" fmla="*/ 1434253 w 5147733"/>
              <a:gd name="connsiteY38" fmla="*/ 455507 h 1715347"/>
              <a:gd name="connsiteX39" fmla="*/ 1557867 w 5147733"/>
              <a:gd name="connsiteY39" fmla="*/ 455507 h 1715347"/>
              <a:gd name="connsiteX40" fmla="*/ 1557867 w 5147733"/>
              <a:gd name="connsiteY40" fmla="*/ 472440 h 1715347"/>
              <a:gd name="connsiteX41" fmla="*/ 1625600 w 5147733"/>
              <a:gd name="connsiteY41" fmla="*/ 472440 h 1715347"/>
              <a:gd name="connsiteX42" fmla="*/ 1625600 w 5147733"/>
              <a:gd name="connsiteY42" fmla="*/ 501227 h 1715347"/>
              <a:gd name="connsiteX43" fmla="*/ 1703493 w 5147733"/>
              <a:gd name="connsiteY43" fmla="*/ 501227 h 1715347"/>
              <a:gd name="connsiteX44" fmla="*/ 1703493 w 5147733"/>
              <a:gd name="connsiteY44" fmla="*/ 523240 h 1715347"/>
              <a:gd name="connsiteX45" fmla="*/ 1762760 w 5147733"/>
              <a:gd name="connsiteY45" fmla="*/ 523240 h 1715347"/>
              <a:gd name="connsiteX46" fmla="*/ 1762760 w 5147733"/>
              <a:gd name="connsiteY46" fmla="*/ 545253 h 1715347"/>
              <a:gd name="connsiteX47" fmla="*/ 1793240 w 5147733"/>
              <a:gd name="connsiteY47" fmla="*/ 545253 h 1715347"/>
              <a:gd name="connsiteX48" fmla="*/ 1793240 w 5147733"/>
              <a:gd name="connsiteY48" fmla="*/ 565573 h 1715347"/>
              <a:gd name="connsiteX49" fmla="*/ 2197947 w 5147733"/>
              <a:gd name="connsiteY49" fmla="*/ 565573 h 1715347"/>
              <a:gd name="connsiteX50" fmla="*/ 2206413 w 5147733"/>
              <a:gd name="connsiteY50" fmla="*/ 574039 h 1715347"/>
              <a:gd name="connsiteX51" fmla="*/ 2470573 w 5147733"/>
              <a:gd name="connsiteY51" fmla="*/ 574039 h 1715347"/>
              <a:gd name="connsiteX52" fmla="*/ 2470573 w 5147733"/>
              <a:gd name="connsiteY52" fmla="*/ 589280 h 1715347"/>
              <a:gd name="connsiteX53" fmla="*/ 2551853 w 5147733"/>
              <a:gd name="connsiteY53" fmla="*/ 589280 h 1715347"/>
              <a:gd name="connsiteX54" fmla="*/ 2551853 w 5147733"/>
              <a:gd name="connsiteY54" fmla="*/ 638387 h 1715347"/>
              <a:gd name="connsiteX55" fmla="*/ 2626360 w 5147733"/>
              <a:gd name="connsiteY55" fmla="*/ 638387 h 1715347"/>
              <a:gd name="connsiteX56" fmla="*/ 2626360 w 5147733"/>
              <a:gd name="connsiteY56" fmla="*/ 651933 h 1715347"/>
              <a:gd name="connsiteX57" fmla="*/ 2687320 w 5147733"/>
              <a:gd name="connsiteY57" fmla="*/ 651933 h 1715347"/>
              <a:gd name="connsiteX58" fmla="*/ 2687320 w 5147733"/>
              <a:gd name="connsiteY58" fmla="*/ 680720 h 1715347"/>
              <a:gd name="connsiteX59" fmla="*/ 2870200 w 5147733"/>
              <a:gd name="connsiteY59" fmla="*/ 680720 h 1715347"/>
              <a:gd name="connsiteX60" fmla="*/ 2870200 w 5147733"/>
              <a:gd name="connsiteY60" fmla="*/ 697653 h 1715347"/>
              <a:gd name="connsiteX61" fmla="*/ 2985347 w 5147733"/>
              <a:gd name="connsiteY61" fmla="*/ 697653 h 1715347"/>
              <a:gd name="connsiteX62" fmla="*/ 2985347 w 5147733"/>
              <a:gd name="connsiteY62" fmla="*/ 714587 h 1715347"/>
              <a:gd name="connsiteX63" fmla="*/ 3337560 w 5147733"/>
              <a:gd name="connsiteY63" fmla="*/ 714587 h 1715347"/>
              <a:gd name="connsiteX64" fmla="*/ 3337560 w 5147733"/>
              <a:gd name="connsiteY64" fmla="*/ 755227 h 1715347"/>
              <a:gd name="connsiteX65" fmla="*/ 3362960 w 5147733"/>
              <a:gd name="connsiteY65" fmla="*/ 755227 h 1715347"/>
              <a:gd name="connsiteX66" fmla="*/ 3362960 w 5147733"/>
              <a:gd name="connsiteY66" fmla="*/ 787400 h 1715347"/>
              <a:gd name="connsiteX67" fmla="*/ 3456093 w 5147733"/>
              <a:gd name="connsiteY67" fmla="*/ 787400 h 1715347"/>
              <a:gd name="connsiteX68" fmla="*/ 3456093 w 5147733"/>
              <a:gd name="connsiteY68" fmla="*/ 799253 h 1715347"/>
              <a:gd name="connsiteX69" fmla="*/ 3600027 w 5147733"/>
              <a:gd name="connsiteY69" fmla="*/ 799253 h 1715347"/>
              <a:gd name="connsiteX70" fmla="*/ 3600027 w 5147733"/>
              <a:gd name="connsiteY70" fmla="*/ 816187 h 1715347"/>
              <a:gd name="connsiteX71" fmla="*/ 3672840 w 5147733"/>
              <a:gd name="connsiteY71" fmla="*/ 816187 h 1715347"/>
              <a:gd name="connsiteX72" fmla="*/ 3672840 w 5147733"/>
              <a:gd name="connsiteY72" fmla="*/ 838200 h 1715347"/>
              <a:gd name="connsiteX73" fmla="*/ 3705013 w 5147733"/>
              <a:gd name="connsiteY73" fmla="*/ 838200 h 1715347"/>
              <a:gd name="connsiteX74" fmla="*/ 3705013 w 5147733"/>
              <a:gd name="connsiteY74" fmla="*/ 870373 h 1715347"/>
              <a:gd name="connsiteX75" fmla="*/ 3940387 w 5147733"/>
              <a:gd name="connsiteY75" fmla="*/ 870373 h 1715347"/>
              <a:gd name="connsiteX76" fmla="*/ 3940387 w 5147733"/>
              <a:gd name="connsiteY76" fmla="*/ 894080 h 1715347"/>
              <a:gd name="connsiteX77" fmla="*/ 4019973 w 5147733"/>
              <a:gd name="connsiteY77" fmla="*/ 894080 h 1715347"/>
              <a:gd name="connsiteX78" fmla="*/ 4019973 w 5147733"/>
              <a:gd name="connsiteY78" fmla="*/ 982133 h 1715347"/>
              <a:gd name="connsiteX79" fmla="*/ 4223173 w 5147733"/>
              <a:gd name="connsiteY79" fmla="*/ 982133 h 1715347"/>
              <a:gd name="connsiteX80" fmla="*/ 4223173 w 5147733"/>
              <a:gd name="connsiteY80" fmla="*/ 1002453 h 1715347"/>
              <a:gd name="connsiteX81" fmla="*/ 4241800 w 5147733"/>
              <a:gd name="connsiteY81" fmla="*/ 1002453 h 1715347"/>
              <a:gd name="connsiteX82" fmla="*/ 4241800 w 5147733"/>
              <a:gd name="connsiteY82" fmla="*/ 1024467 h 1715347"/>
              <a:gd name="connsiteX83" fmla="*/ 4429760 w 5147733"/>
              <a:gd name="connsiteY83" fmla="*/ 1024467 h 1715347"/>
              <a:gd name="connsiteX84" fmla="*/ 4429760 w 5147733"/>
              <a:gd name="connsiteY84" fmla="*/ 1051560 h 1715347"/>
              <a:gd name="connsiteX85" fmla="*/ 4529667 w 5147733"/>
              <a:gd name="connsiteY85" fmla="*/ 1051560 h 1715347"/>
              <a:gd name="connsiteX86" fmla="*/ 4529667 w 5147733"/>
              <a:gd name="connsiteY86" fmla="*/ 1085427 h 1715347"/>
              <a:gd name="connsiteX87" fmla="*/ 4683760 w 5147733"/>
              <a:gd name="connsiteY87" fmla="*/ 1085427 h 1715347"/>
              <a:gd name="connsiteX88" fmla="*/ 4683760 w 5147733"/>
              <a:gd name="connsiteY88" fmla="*/ 1120987 h 1715347"/>
              <a:gd name="connsiteX89" fmla="*/ 5112173 w 5147733"/>
              <a:gd name="connsiteY89" fmla="*/ 1120987 h 1715347"/>
              <a:gd name="connsiteX90" fmla="*/ 5112173 w 5147733"/>
              <a:gd name="connsiteY90" fmla="*/ 1151467 h 1715347"/>
              <a:gd name="connsiteX91" fmla="*/ 5147733 w 5147733"/>
              <a:gd name="connsiteY91" fmla="*/ 1151467 h 1715347"/>
              <a:gd name="connsiteX92" fmla="*/ 5147733 w 5147733"/>
              <a:gd name="connsiteY92" fmla="*/ 1715347 h 1715347"/>
              <a:gd name="connsiteX93" fmla="*/ 5108787 w 5147733"/>
              <a:gd name="connsiteY93" fmla="*/ 1715347 h 1715347"/>
              <a:gd name="connsiteX94" fmla="*/ 5108787 w 5147733"/>
              <a:gd name="connsiteY94" fmla="*/ 1661160 h 1715347"/>
              <a:gd name="connsiteX95" fmla="*/ 4680373 w 5147733"/>
              <a:gd name="connsiteY95" fmla="*/ 1661160 h 1715347"/>
              <a:gd name="connsiteX96" fmla="*/ 4680373 w 5147733"/>
              <a:gd name="connsiteY96" fmla="*/ 1630680 h 1715347"/>
              <a:gd name="connsiteX97" fmla="*/ 4529667 w 5147733"/>
              <a:gd name="connsiteY97" fmla="*/ 1630680 h 1715347"/>
              <a:gd name="connsiteX98" fmla="*/ 4519507 w 5147733"/>
              <a:gd name="connsiteY98" fmla="*/ 1620520 h 1715347"/>
              <a:gd name="connsiteX99" fmla="*/ 4446693 w 5147733"/>
              <a:gd name="connsiteY99" fmla="*/ 1620520 h 1715347"/>
              <a:gd name="connsiteX100" fmla="*/ 4446693 w 5147733"/>
              <a:gd name="connsiteY100" fmla="*/ 1568027 h 1715347"/>
              <a:gd name="connsiteX101" fmla="*/ 4241800 w 5147733"/>
              <a:gd name="connsiteY101" fmla="*/ 1568027 h 1715347"/>
              <a:gd name="connsiteX102" fmla="*/ 4241800 w 5147733"/>
              <a:gd name="connsiteY102" fmla="*/ 1540933 h 1715347"/>
              <a:gd name="connsiteX103" fmla="*/ 4221480 w 5147733"/>
              <a:gd name="connsiteY103" fmla="*/ 1540933 h 1715347"/>
              <a:gd name="connsiteX104" fmla="*/ 4221480 w 5147733"/>
              <a:gd name="connsiteY104" fmla="*/ 1488440 h 1715347"/>
              <a:gd name="connsiteX105" fmla="*/ 4031827 w 5147733"/>
              <a:gd name="connsiteY105" fmla="*/ 1488440 h 1715347"/>
              <a:gd name="connsiteX106" fmla="*/ 4031827 w 5147733"/>
              <a:gd name="connsiteY106" fmla="*/ 1413933 h 1715347"/>
              <a:gd name="connsiteX107" fmla="*/ 3935307 w 5147733"/>
              <a:gd name="connsiteY107" fmla="*/ 1413933 h 1715347"/>
              <a:gd name="connsiteX108" fmla="*/ 3935307 w 5147733"/>
              <a:gd name="connsiteY108" fmla="*/ 1358053 h 1715347"/>
              <a:gd name="connsiteX109" fmla="*/ 3694853 w 5147733"/>
              <a:gd name="connsiteY109" fmla="*/ 1358053 h 1715347"/>
              <a:gd name="connsiteX110" fmla="*/ 3694853 w 5147733"/>
              <a:gd name="connsiteY110" fmla="*/ 1298787 h 1715347"/>
              <a:gd name="connsiteX111" fmla="*/ 3603413 w 5147733"/>
              <a:gd name="connsiteY111" fmla="*/ 1298787 h 1715347"/>
              <a:gd name="connsiteX112" fmla="*/ 3603413 w 5147733"/>
              <a:gd name="connsiteY112" fmla="*/ 1283547 h 1715347"/>
              <a:gd name="connsiteX113" fmla="*/ 3451013 w 5147733"/>
              <a:gd name="connsiteY113" fmla="*/ 1283547 h 1715347"/>
              <a:gd name="connsiteX114" fmla="*/ 3451013 w 5147733"/>
              <a:gd name="connsiteY114" fmla="*/ 1244600 h 1715347"/>
              <a:gd name="connsiteX115" fmla="*/ 3354493 w 5147733"/>
              <a:gd name="connsiteY115" fmla="*/ 1244600 h 1715347"/>
              <a:gd name="connsiteX116" fmla="*/ 3354493 w 5147733"/>
              <a:gd name="connsiteY116" fmla="*/ 1225973 h 1715347"/>
              <a:gd name="connsiteX117" fmla="*/ 3327400 w 5147733"/>
              <a:gd name="connsiteY117" fmla="*/ 1225973 h 1715347"/>
              <a:gd name="connsiteX118" fmla="*/ 3327400 w 5147733"/>
              <a:gd name="connsiteY118" fmla="*/ 1175173 h 1715347"/>
              <a:gd name="connsiteX119" fmla="*/ 2987040 w 5147733"/>
              <a:gd name="connsiteY119" fmla="*/ 1175173 h 1715347"/>
              <a:gd name="connsiteX120" fmla="*/ 2987040 w 5147733"/>
              <a:gd name="connsiteY120" fmla="*/ 1156547 h 1715347"/>
              <a:gd name="connsiteX121" fmla="*/ 2875280 w 5147733"/>
              <a:gd name="connsiteY121" fmla="*/ 1156547 h 1715347"/>
              <a:gd name="connsiteX122" fmla="*/ 2875280 w 5147733"/>
              <a:gd name="connsiteY122" fmla="*/ 1137920 h 1715347"/>
              <a:gd name="connsiteX123" fmla="*/ 2687320 w 5147733"/>
              <a:gd name="connsiteY123" fmla="*/ 1137920 h 1715347"/>
              <a:gd name="connsiteX124" fmla="*/ 2687320 w 5147733"/>
              <a:gd name="connsiteY124" fmla="*/ 1098973 h 1715347"/>
              <a:gd name="connsiteX125" fmla="*/ 2619587 w 5147733"/>
              <a:gd name="connsiteY125" fmla="*/ 1098973 h 1715347"/>
              <a:gd name="connsiteX126" fmla="*/ 2619587 w 5147733"/>
              <a:gd name="connsiteY126" fmla="*/ 1065107 h 1715347"/>
              <a:gd name="connsiteX127" fmla="*/ 2565400 w 5147733"/>
              <a:gd name="connsiteY127" fmla="*/ 1065107 h 1715347"/>
              <a:gd name="connsiteX128" fmla="*/ 2565400 w 5147733"/>
              <a:gd name="connsiteY128" fmla="*/ 1016000 h 1715347"/>
              <a:gd name="connsiteX129" fmla="*/ 2485813 w 5147733"/>
              <a:gd name="connsiteY129" fmla="*/ 1016000 h 1715347"/>
              <a:gd name="connsiteX130" fmla="*/ 2485813 w 5147733"/>
              <a:gd name="connsiteY130" fmla="*/ 992293 h 1715347"/>
              <a:gd name="connsiteX131" fmla="*/ 2203027 w 5147733"/>
              <a:gd name="connsiteY131" fmla="*/ 992293 h 1715347"/>
              <a:gd name="connsiteX132" fmla="*/ 2203027 w 5147733"/>
              <a:gd name="connsiteY132" fmla="*/ 961813 h 1715347"/>
              <a:gd name="connsiteX133" fmla="*/ 1769533 w 5147733"/>
              <a:gd name="connsiteY133" fmla="*/ 961813 h 1715347"/>
              <a:gd name="connsiteX134" fmla="*/ 1769533 w 5147733"/>
              <a:gd name="connsiteY134" fmla="*/ 934720 h 1715347"/>
              <a:gd name="connsiteX135" fmla="*/ 1742440 w 5147733"/>
              <a:gd name="connsiteY135" fmla="*/ 934720 h 1715347"/>
              <a:gd name="connsiteX136" fmla="*/ 1742440 w 5147733"/>
              <a:gd name="connsiteY136" fmla="*/ 917787 h 1715347"/>
              <a:gd name="connsiteX137" fmla="*/ 1718733 w 5147733"/>
              <a:gd name="connsiteY137" fmla="*/ 917787 h 1715347"/>
              <a:gd name="connsiteX138" fmla="*/ 1718733 w 5147733"/>
              <a:gd name="connsiteY138" fmla="*/ 897467 h 1715347"/>
              <a:gd name="connsiteX139" fmla="*/ 1628987 w 5147733"/>
              <a:gd name="connsiteY139" fmla="*/ 897467 h 1715347"/>
              <a:gd name="connsiteX140" fmla="*/ 1628987 w 5147733"/>
              <a:gd name="connsiteY140" fmla="*/ 877147 h 1715347"/>
              <a:gd name="connsiteX141" fmla="*/ 1551093 w 5147733"/>
              <a:gd name="connsiteY141" fmla="*/ 877147 h 1715347"/>
              <a:gd name="connsiteX142" fmla="*/ 1551093 w 5147733"/>
              <a:gd name="connsiteY142" fmla="*/ 834813 h 1715347"/>
              <a:gd name="connsiteX143" fmla="*/ 1441027 w 5147733"/>
              <a:gd name="connsiteY143" fmla="*/ 834813 h 1715347"/>
              <a:gd name="connsiteX144" fmla="*/ 1441027 w 5147733"/>
              <a:gd name="connsiteY144" fmla="*/ 814493 h 1715347"/>
              <a:gd name="connsiteX145" fmla="*/ 1393613 w 5147733"/>
              <a:gd name="connsiteY145" fmla="*/ 814493 h 1715347"/>
              <a:gd name="connsiteX146" fmla="*/ 1393613 w 5147733"/>
              <a:gd name="connsiteY146" fmla="*/ 795867 h 1715347"/>
              <a:gd name="connsiteX147" fmla="*/ 1339427 w 5147733"/>
              <a:gd name="connsiteY147" fmla="*/ 795867 h 1715347"/>
              <a:gd name="connsiteX148" fmla="*/ 1339427 w 5147733"/>
              <a:gd name="connsiteY148" fmla="*/ 760307 h 1715347"/>
              <a:gd name="connsiteX149" fmla="*/ 1263227 w 5147733"/>
              <a:gd name="connsiteY149" fmla="*/ 760307 h 1715347"/>
              <a:gd name="connsiteX150" fmla="*/ 1263227 w 5147733"/>
              <a:gd name="connsiteY150" fmla="*/ 741680 h 1715347"/>
              <a:gd name="connsiteX151" fmla="*/ 1242907 w 5147733"/>
              <a:gd name="connsiteY151" fmla="*/ 741680 h 1715347"/>
              <a:gd name="connsiteX152" fmla="*/ 1242907 w 5147733"/>
              <a:gd name="connsiteY152" fmla="*/ 716280 h 1715347"/>
              <a:gd name="connsiteX153" fmla="*/ 1076960 w 5147733"/>
              <a:gd name="connsiteY153" fmla="*/ 716280 h 1715347"/>
              <a:gd name="connsiteX154" fmla="*/ 1076960 w 5147733"/>
              <a:gd name="connsiteY154" fmla="*/ 692573 h 1715347"/>
              <a:gd name="connsiteX155" fmla="*/ 999067 w 5147733"/>
              <a:gd name="connsiteY155" fmla="*/ 692573 h 1715347"/>
              <a:gd name="connsiteX156" fmla="*/ 999067 w 5147733"/>
              <a:gd name="connsiteY156" fmla="*/ 653627 h 1715347"/>
              <a:gd name="connsiteX157" fmla="*/ 938107 w 5147733"/>
              <a:gd name="connsiteY157" fmla="*/ 653627 h 1715347"/>
              <a:gd name="connsiteX158" fmla="*/ 938107 w 5147733"/>
              <a:gd name="connsiteY158" fmla="*/ 638387 h 1715347"/>
              <a:gd name="connsiteX159" fmla="*/ 912707 w 5147733"/>
              <a:gd name="connsiteY159" fmla="*/ 638387 h 1715347"/>
              <a:gd name="connsiteX160" fmla="*/ 912707 w 5147733"/>
              <a:gd name="connsiteY160" fmla="*/ 612987 h 1715347"/>
              <a:gd name="connsiteX161" fmla="*/ 890693 w 5147733"/>
              <a:gd name="connsiteY161" fmla="*/ 612987 h 1715347"/>
              <a:gd name="connsiteX162" fmla="*/ 890693 w 5147733"/>
              <a:gd name="connsiteY162" fmla="*/ 596053 h 1715347"/>
              <a:gd name="connsiteX163" fmla="*/ 850053 w 5147733"/>
              <a:gd name="connsiteY163" fmla="*/ 596053 h 1715347"/>
              <a:gd name="connsiteX164" fmla="*/ 850053 w 5147733"/>
              <a:gd name="connsiteY164" fmla="*/ 577427 h 1715347"/>
              <a:gd name="connsiteX165" fmla="*/ 809413 w 5147733"/>
              <a:gd name="connsiteY165" fmla="*/ 577427 h 1715347"/>
              <a:gd name="connsiteX166" fmla="*/ 809413 w 5147733"/>
              <a:gd name="connsiteY166" fmla="*/ 555413 h 1715347"/>
              <a:gd name="connsiteX167" fmla="*/ 777240 w 5147733"/>
              <a:gd name="connsiteY167" fmla="*/ 555413 h 1715347"/>
              <a:gd name="connsiteX168" fmla="*/ 777240 w 5147733"/>
              <a:gd name="connsiteY168" fmla="*/ 513080 h 1715347"/>
              <a:gd name="connsiteX169" fmla="*/ 736600 w 5147733"/>
              <a:gd name="connsiteY169" fmla="*/ 513080 h 1715347"/>
              <a:gd name="connsiteX170" fmla="*/ 736600 w 5147733"/>
              <a:gd name="connsiteY170" fmla="*/ 499533 h 1715347"/>
              <a:gd name="connsiteX171" fmla="*/ 706120 w 5147733"/>
              <a:gd name="connsiteY171" fmla="*/ 499533 h 1715347"/>
              <a:gd name="connsiteX172" fmla="*/ 706120 w 5147733"/>
              <a:gd name="connsiteY172" fmla="*/ 485987 h 1715347"/>
              <a:gd name="connsiteX173" fmla="*/ 685800 w 5147733"/>
              <a:gd name="connsiteY173" fmla="*/ 485987 h 1715347"/>
              <a:gd name="connsiteX174" fmla="*/ 685800 w 5147733"/>
              <a:gd name="connsiteY174" fmla="*/ 460587 h 1715347"/>
              <a:gd name="connsiteX175" fmla="*/ 657013 w 5147733"/>
              <a:gd name="connsiteY175" fmla="*/ 460587 h 1715347"/>
              <a:gd name="connsiteX176" fmla="*/ 657013 w 5147733"/>
              <a:gd name="connsiteY176" fmla="*/ 406400 h 1715347"/>
              <a:gd name="connsiteX177" fmla="*/ 567267 w 5147733"/>
              <a:gd name="connsiteY177" fmla="*/ 406400 h 1715347"/>
              <a:gd name="connsiteX178" fmla="*/ 567267 w 5147733"/>
              <a:gd name="connsiteY178" fmla="*/ 374227 h 1715347"/>
              <a:gd name="connsiteX179" fmla="*/ 521547 w 5147733"/>
              <a:gd name="connsiteY179" fmla="*/ 374227 h 1715347"/>
              <a:gd name="connsiteX180" fmla="*/ 521547 w 5147733"/>
              <a:gd name="connsiteY180" fmla="*/ 347133 h 1715347"/>
              <a:gd name="connsiteX181" fmla="*/ 369147 w 5147733"/>
              <a:gd name="connsiteY181" fmla="*/ 347133 h 1715347"/>
              <a:gd name="connsiteX182" fmla="*/ 369147 w 5147733"/>
              <a:gd name="connsiteY182" fmla="*/ 320040 h 1715347"/>
              <a:gd name="connsiteX183" fmla="*/ 326813 w 5147733"/>
              <a:gd name="connsiteY183" fmla="*/ 320040 h 1715347"/>
              <a:gd name="connsiteX184" fmla="*/ 326813 w 5147733"/>
              <a:gd name="connsiteY184" fmla="*/ 298027 h 1715347"/>
              <a:gd name="connsiteX185" fmla="*/ 306493 w 5147733"/>
              <a:gd name="connsiteY185" fmla="*/ 298027 h 1715347"/>
              <a:gd name="connsiteX186" fmla="*/ 306493 w 5147733"/>
              <a:gd name="connsiteY186" fmla="*/ 274320 h 1715347"/>
              <a:gd name="connsiteX187" fmla="*/ 279400 w 5147733"/>
              <a:gd name="connsiteY187" fmla="*/ 274320 h 1715347"/>
              <a:gd name="connsiteX188" fmla="*/ 279400 w 5147733"/>
              <a:gd name="connsiteY188" fmla="*/ 240453 h 1715347"/>
              <a:gd name="connsiteX189" fmla="*/ 259080 w 5147733"/>
              <a:gd name="connsiteY189" fmla="*/ 240453 h 1715347"/>
              <a:gd name="connsiteX190" fmla="*/ 259080 w 5147733"/>
              <a:gd name="connsiteY190" fmla="*/ 209973 h 1715347"/>
              <a:gd name="connsiteX191" fmla="*/ 230293 w 5147733"/>
              <a:gd name="connsiteY191" fmla="*/ 209973 h 1715347"/>
              <a:gd name="connsiteX192" fmla="*/ 230293 w 5147733"/>
              <a:gd name="connsiteY192" fmla="*/ 169333 h 1715347"/>
              <a:gd name="connsiteX193" fmla="*/ 198120 w 5147733"/>
              <a:gd name="connsiteY193" fmla="*/ 169333 h 1715347"/>
              <a:gd name="connsiteX194" fmla="*/ 198120 w 5147733"/>
              <a:gd name="connsiteY194" fmla="*/ 118533 h 1715347"/>
              <a:gd name="connsiteX195" fmla="*/ 169333 w 5147733"/>
              <a:gd name="connsiteY195" fmla="*/ 118533 h 1715347"/>
              <a:gd name="connsiteX196" fmla="*/ 169333 w 5147733"/>
              <a:gd name="connsiteY196" fmla="*/ 84667 h 1715347"/>
              <a:gd name="connsiteX197" fmla="*/ 137160 w 5147733"/>
              <a:gd name="connsiteY197" fmla="*/ 84667 h 1715347"/>
              <a:gd name="connsiteX198" fmla="*/ 137160 w 5147733"/>
              <a:gd name="connsiteY198" fmla="*/ 42333 h 1715347"/>
              <a:gd name="connsiteX199" fmla="*/ 104987 w 5147733"/>
              <a:gd name="connsiteY199" fmla="*/ 42333 h 1715347"/>
              <a:gd name="connsiteX200" fmla="*/ 104987 w 5147733"/>
              <a:gd name="connsiteY200" fmla="*/ 1693 h 1715347"/>
              <a:gd name="connsiteX201" fmla="*/ 0 w 5147733"/>
              <a:gd name="connsiteY201" fmla="*/ 0 h 171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5147733" h="1715347">
                <a:moveTo>
                  <a:pt x="0" y="0"/>
                </a:moveTo>
                <a:lnTo>
                  <a:pt x="189653" y="0"/>
                </a:lnTo>
                <a:lnTo>
                  <a:pt x="189653" y="32173"/>
                </a:lnTo>
                <a:lnTo>
                  <a:pt x="264160" y="32173"/>
                </a:lnTo>
                <a:lnTo>
                  <a:pt x="264160" y="45720"/>
                </a:lnTo>
                <a:lnTo>
                  <a:pt x="296333" y="45720"/>
                </a:lnTo>
                <a:lnTo>
                  <a:pt x="296333" y="66040"/>
                </a:lnTo>
                <a:lnTo>
                  <a:pt x="323427" y="66040"/>
                </a:lnTo>
                <a:lnTo>
                  <a:pt x="323427" y="96520"/>
                </a:lnTo>
                <a:lnTo>
                  <a:pt x="369147" y="96520"/>
                </a:lnTo>
                <a:lnTo>
                  <a:pt x="369147" y="118533"/>
                </a:lnTo>
                <a:lnTo>
                  <a:pt x="511387" y="118533"/>
                </a:lnTo>
                <a:lnTo>
                  <a:pt x="511387" y="147320"/>
                </a:lnTo>
                <a:lnTo>
                  <a:pt x="643467" y="147320"/>
                </a:lnTo>
                <a:lnTo>
                  <a:pt x="643467" y="177800"/>
                </a:lnTo>
                <a:lnTo>
                  <a:pt x="690880" y="177800"/>
                </a:lnTo>
                <a:lnTo>
                  <a:pt x="690880" y="203200"/>
                </a:lnTo>
                <a:lnTo>
                  <a:pt x="726440" y="203200"/>
                </a:lnTo>
                <a:lnTo>
                  <a:pt x="726440" y="221827"/>
                </a:lnTo>
                <a:lnTo>
                  <a:pt x="758613" y="221827"/>
                </a:lnTo>
                <a:lnTo>
                  <a:pt x="758613" y="267547"/>
                </a:lnTo>
                <a:lnTo>
                  <a:pt x="843280" y="267547"/>
                </a:lnTo>
                <a:lnTo>
                  <a:pt x="843280" y="276013"/>
                </a:lnTo>
                <a:lnTo>
                  <a:pt x="889000" y="276013"/>
                </a:lnTo>
                <a:lnTo>
                  <a:pt x="889000" y="287867"/>
                </a:lnTo>
                <a:lnTo>
                  <a:pt x="911013" y="287867"/>
                </a:lnTo>
                <a:lnTo>
                  <a:pt x="911013" y="314960"/>
                </a:lnTo>
                <a:lnTo>
                  <a:pt x="1000760" y="314960"/>
                </a:lnTo>
                <a:lnTo>
                  <a:pt x="1000760" y="331893"/>
                </a:lnTo>
                <a:lnTo>
                  <a:pt x="1063413" y="331893"/>
                </a:lnTo>
                <a:lnTo>
                  <a:pt x="1063413" y="352213"/>
                </a:lnTo>
                <a:lnTo>
                  <a:pt x="1227667" y="352213"/>
                </a:lnTo>
                <a:lnTo>
                  <a:pt x="1227667" y="372533"/>
                </a:lnTo>
                <a:lnTo>
                  <a:pt x="1329267" y="372533"/>
                </a:lnTo>
                <a:lnTo>
                  <a:pt x="1329267" y="408093"/>
                </a:lnTo>
                <a:lnTo>
                  <a:pt x="1388533" y="408093"/>
                </a:lnTo>
                <a:lnTo>
                  <a:pt x="1388533" y="425027"/>
                </a:lnTo>
                <a:lnTo>
                  <a:pt x="1434253" y="425027"/>
                </a:lnTo>
                <a:lnTo>
                  <a:pt x="1434253" y="455507"/>
                </a:lnTo>
                <a:lnTo>
                  <a:pt x="1557867" y="455507"/>
                </a:lnTo>
                <a:lnTo>
                  <a:pt x="1557867" y="472440"/>
                </a:lnTo>
                <a:lnTo>
                  <a:pt x="1625600" y="472440"/>
                </a:lnTo>
                <a:lnTo>
                  <a:pt x="1625600" y="501227"/>
                </a:lnTo>
                <a:lnTo>
                  <a:pt x="1703493" y="501227"/>
                </a:lnTo>
                <a:lnTo>
                  <a:pt x="1703493" y="523240"/>
                </a:lnTo>
                <a:lnTo>
                  <a:pt x="1762760" y="523240"/>
                </a:lnTo>
                <a:lnTo>
                  <a:pt x="1762760" y="545253"/>
                </a:lnTo>
                <a:lnTo>
                  <a:pt x="1793240" y="545253"/>
                </a:lnTo>
                <a:lnTo>
                  <a:pt x="1793240" y="565573"/>
                </a:lnTo>
                <a:lnTo>
                  <a:pt x="2197947" y="565573"/>
                </a:lnTo>
                <a:lnTo>
                  <a:pt x="2206413" y="574039"/>
                </a:lnTo>
                <a:lnTo>
                  <a:pt x="2470573" y="574039"/>
                </a:lnTo>
                <a:lnTo>
                  <a:pt x="2470573" y="589280"/>
                </a:lnTo>
                <a:lnTo>
                  <a:pt x="2551853" y="589280"/>
                </a:lnTo>
                <a:lnTo>
                  <a:pt x="2551853" y="638387"/>
                </a:lnTo>
                <a:lnTo>
                  <a:pt x="2626360" y="638387"/>
                </a:lnTo>
                <a:lnTo>
                  <a:pt x="2626360" y="651933"/>
                </a:lnTo>
                <a:lnTo>
                  <a:pt x="2687320" y="651933"/>
                </a:lnTo>
                <a:lnTo>
                  <a:pt x="2687320" y="680720"/>
                </a:lnTo>
                <a:lnTo>
                  <a:pt x="2870200" y="680720"/>
                </a:lnTo>
                <a:lnTo>
                  <a:pt x="2870200" y="697653"/>
                </a:lnTo>
                <a:lnTo>
                  <a:pt x="2985347" y="697653"/>
                </a:lnTo>
                <a:lnTo>
                  <a:pt x="2985347" y="714587"/>
                </a:lnTo>
                <a:lnTo>
                  <a:pt x="3337560" y="714587"/>
                </a:lnTo>
                <a:lnTo>
                  <a:pt x="3337560" y="755227"/>
                </a:lnTo>
                <a:lnTo>
                  <a:pt x="3362960" y="755227"/>
                </a:lnTo>
                <a:lnTo>
                  <a:pt x="3362960" y="787400"/>
                </a:lnTo>
                <a:lnTo>
                  <a:pt x="3456093" y="787400"/>
                </a:lnTo>
                <a:lnTo>
                  <a:pt x="3456093" y="799253"/>
                </a:lnTo>
                <a:lnTo>
                  <a:pt x="3600027" y="799253"/>
                </a:lnTo>
                <a:lnTo>
                  <a:pt x="3600027" y="816187"/>
                </a:lnTo>
                <a:lnTo>
                  <a:pt x="3672840" y="816187"/>
                </a:lnTo>
                <a:lnTo>
                  <a:pt x="3672840" y="838200"/>
                </a:lnTo>
                <a:lnTo>
                  <a:pt x="3705013" y="838200"/>
                </a:lnTo>
                <a:lnTo>
                  <a:pt x="3705013" y="870373"/>
                </a:lnTo>
                <a:lnTo>
                  <a:pt x="3940387" y="870373"/>
                </a:lnTo>
                <a:lnTo>
                  <a:pt x="3940387" y="894080"/>
                </a:lnTo>
                <a:lnTo>
                  <a:pt x="4019973" y="894080"/>
                </a:lnTo>
                <a:lnTo>
                  <a:pt x="4019973" y="982133"/>
                </a:lnTo>
                <a:lnTo>
                  <a:pt x="4223173" y="982133"/>
                </a:lnTo>
                <a:lnTo>
                  <a:pt x="4223173" y="1002453"/>
                </a:lnTo>
                <a:lnTo>
                  <a:pt x="4241800" y="1002453"/>
                </a:lnTo>
                <a:lnTo>
                  <a:pt x="4241800" y="1024467"/>
                </a:lnTo>
                <a:lnTo>
                  <a:pt x="4429760" y="1024467"/>
                </a:lnTo>
                <a:lnTo>
                  <a:pt x="4429760" y="1051560"/>
                </a:lnTo>
                <a:lnTo>
                  <a:pt x="4529667" y="1051560"/>
                </a:lnTo>
                <a:lnTo>
                  <a:pt x="4529667" y="1085427"/>
                </a:lnTo>
                <a:lnTo>
                  <a:pt x="4683760" y="1085427"/>
                </a:lnTo>
                <a:lnTo>
                  <a:pt x="4683760" y="1120987"/>
                </a:lnTo>
                <a:lnTo>
                  <a:pt x="5112173" y="1120987"/>
                </a:lnTo>
                <a:lnTo>
                  <a:pt x="5112173" y="1151467"/>
                </a:lnTo>
                <a:lnTo>
                  <a:pt x="5147733" y="1151467"/>
                </a:lnTo>
                <a:lnTo>
                  <a:pt x="5147733" y="1715347"/>
                </a:lnTo>
                <a:lnTo>
                  <a:pt x="5108787" y="1715347"/>
                </a:lnTo>
                <a:lnTo>
                  <a:pt x="5108787" y="1661160"/>
                </a:lnTo>
                <a:lnTo>
                  <a:pt x="4680373" y="1661160"/>
                </a:lnTo>
                <a:lnTo>
                  <a:pt x="4680373" y="1630680"/>
                </a:lnTo>
                <a:lnTo>
                  <a:pt x="4529667" y="1630680"/>
                </a:lnTo>
                <a:lnTo>
                  <a:pt x="4519507" y="1620520"/>
                </a:lnTo>
                <a:lnTo>
                  <a:pt x="4446693" y="1620520"/>
                </a:lnTo>
                <a:lnTo>
                  <a:pt x="4446693" y="1568027"/>
                </a:lnTo>
                <a:lnTo>
                  <a:pt x="4241800" y="1568027"/>
                </a:lnTo>
                <a:lnTo>
                  <a:pt x="4241800" y="1540933"/>
                </a:lnTo>
                <a:lnTo>
                  <a:pt x="4221480" y="1540933"/>
                </a:lnTo>
                <a:lnTo>
                  <a:pt x="4221480" y="1488440"/>
                </a:lnTo>
                <a:lnTo>
                  <a:pt x="4031827" y="1488440"/>
                </a:lnTo>
                <a:lnTo>
                  <a:pt x="4031827" y="1413933"/>
                </a:lnTo>
                <a:lnTo>
                  <a:pt x="3935307" y="1413933"/>
                </a:lnTo>
                <a:lnTo>
                  <a:pt x="3935307" y="1358053"/>
                </a:lnTo>
                <a:lnTo>
                  <a:pt x="3694853" y="1358053"/>
                </a:lnTo>
                <a:lnTo>
                  <a:pt x="3694853" y="1298787"/>
                </a:lnTo>
                <a:lnTo>
                  <a:pt x="3603413" y="1298787"/>
                </a:lnTo>
                <a:lnTo>
                  <a:pt x="3603413" y="1283547"/>
                </a:lnTo>
                <a:lnTo>
                  <a:pt x="3451013" y="1283547"/>
                </a:lnTo>
                <a:lnTo>
                  <a:pt x="3451013" y="1244600"/>
                </a:lnTo>
                <a:lnTo>
                  <a:pt x="3354493" y="1244600"/>
                </a:lnTo>
                <a:lnTo>
                  <a:pt x="3354493" y="1225973"/>
                </a:lnTo>
                <a:lnTo>
                  <a:pt x="3327400" y="1225973"/>
                </a:lnTo>
                <a:lnTo>
                  <a:pt x="3327400" y="1175173"/>
                </a:lnTo>
                <a:lnTo>
                  <a:pt x="2987040" y="1175173"/>
                </a:lnTo>
                <a:lnTo>
                  <a:pt x="2987040" y="1156547"/>
                </a:lnTo>
                <a:lnTo>
                  <a:pt x="2875280" y="1156547"/>
                </a:lnTo>
                <a:lnTo>
                  <a:pt x="2875280" y="1137920"/>
                </a:lnTo>
                <a:lnTo>
                  <a:pt x="2687320" y="1137920"/>
                </a:lnTo>
                <a:lnTo>
                  <a:pt x="2687320" y="1098973"/>
                </a:lnTo>
                <a:lnTo>
                  <a:pt x="2619587" y="1098973"/>
                </a:lnTo>
                <a:lnTo>
                  <a:pt x="2619587" y="1065107"/>
                </a:lnTo>
                <a:lnTo>
                  <a:pt x="2565400" y="1065107"/>
                </a:lnTo>
                <a:lnTo>
                  <a:pt x="2565400" y="1016000"/>
                </a:lnTo>
                <a:lnTo>
                  <a:pt x="2485813" y="1016000"/>
                </a:lnTo>
                <a:lnTo>
                  <a:pt x="2485813" y="992293"/>
                </a:lnTo>
                <a:lnTo>
                  <a:pt x="2203027" y="992293"/>
                </a:lnTo>
                <a:lnTo>
                  <a:pt x="2203027" y="961813"/>
                </a:lnTo>
                <a:lnTo>
                  <a:pt x="1769533" y="961813"/>
                </a:lnTo>
                <a:lnTo>
                  <a:pt x="1769533" y="934720"/>
                </a:lnTo>
                <a:lnTo>
                  <a:pt x="1742440" y="934720"/>
                </a:lnTo>
                <a:lnTo>
                  <a:pt x="1742440" y="917787"/>
                </a:lnTo>
                <a:lnTo>
                  <a:pt x="1718733" y="917787"/>
                </a:lnTo>
                <a:lnTo>
                  <a:pt x="1718733" y="897467"/>
                </a:lnTo>
                <a:lnTo>
                  <a:pt x="1628987" y="897467"/>
                </a:lnTo>
                <a:lnTo>
                  <a:pt x="1628987" y="877147"/>
                </a:lnTo>
                <a:lnTo>
                  <a:pt x="1551093" y="877147"/>
                </a:lnTo>
                <a:lnTo>
                  <a:pt x="1551093" y="834813"/>
                </a:lnTo>
                <a:lnTo>
                  <a:pt x="1441027" y="834813"/>
                </a:lnTo>
                <a:lnTo>
                  <a:pt x="1441027" y="814493"/>
                </a:lnTo>
                <a:lnTo>
                  <a:pt x="1393613" y="814493"/>
                </a:lnTo>
                <a:lnTo>
                  <a:pt x="1393613" y="795867"/>
                </a:lnTo>
                <a:lnTo>
                  <a:pt x="1339427" y="795867"/>
                </a:lnTo>
                <a:lnTo>
                  <a:pt x="1339427" y="760307"/>
                </a:lnTo>
                <a:lnTo>
                  <a:pt x="1263227" y="760307"/>
                </a:lnTo>
                <a:lnTo>
                  <a:pt x="1263227" y="741680"/>
                </a:lnTo>
                <a:lnTo>
                  <a:pt x="1242907" y="741680"/>
                </a:lnTo>
                <a:lnTo>
                  <a:pt x="1242907" y="716280"/>
                </a:lnTo>
                <a:lnTo>
                  <a:pt x="1076960" y="716280"/>
                </a:lnTo>
                <a:lnTo>
                  <a:pt x="1076960" y="692573"/>
                </a:lnTo>
                <a:lnTo>
                  <a:pt x="999067" y="692573"/>
                </a:lnTo>
                <a:lnTo>
                  <a:pt x="999067" y="653627"/>
                </a:lnTo>
                <a:lnTo>
                  <a:pt x="938107" y="653627"/>
                </a:lnTo>
                <a:lnTo>
                  <a:pt x="938107" y="638387"/>
                </a:lnTo>
                <a:lnTo>
                  <a:pt x="912707" y="638387"/>
                </a:lnTo>
                <a:lnTo>
                  <a:pt x="912707" y="612987"/>
                </a:lnTo>
                <a:lnTo>
                  <a:pt x="890693" y="612987"/>
                </a:lnTo>
                <a:lnTo>
                  <a:pt x="890693" y="596053"/>
                </a:lnTo>
                <a:lnTo>
                  <a:pt x="850053" y="596053"/>
                </a:lnTo>
                <a:lnTo>
                  <a:pt x="850053" y="577427"/>
                </a:lnTo>
                <a:lnTo>
                  <a:pt x="809413" y="577427"/>
                </a:lnTo>
                <a:lnTo>
                  <a:pt x="809413" y="555413"/>
                </a:lnTo>
                <a:lnTo>
                  <a:pt x="777240" y="555413"/>
                </a:lnTo>
                <a:lnTo>
                  <a:pt x="777240" y="513080"/>
                </a:lnTo>
                <a:lnTo>
                  <a:pt x="736600" y="513080"/>
                </a:lnTo>
                <a:lnTo>
                  <a:pt x="736600" y="499533"/>
                </a:lnTo>
                <a:lnTo>
                  <a:pt x="706120" y="499533"/>
                </a:lnTo>
                <a:lnTo>
                  <a:pt x="706120" y="485987"/>
                </a:lnTo>
                <a:lnTo>
                  <a:pt x="685800" y="485987"/>
                </a:lnTo>
                <a:lnTo>
                  <a:pt x="685800" y="460587"/>
                </a:lnTo>
                <a:lnTo>
                  <a:pt x="657013" y="460587"/>
                </a:lnTo>
                <a:lnTo>
                  <a:pt x="657013" y="406400"/>
                </a:lnTo>
                <a:lnTo>
                  <a:pt x="567267" y="406400"/>
                </a:lnTo>
                <a:lnTo>
                  <a:pt x="567267" y="374227"/>
                </a:lnTo>
                <a:lnTo>
                  <a:pt x="521547" y="374227"/>
                </a:lnTo>
                <a:lnTo>
                  <a:pt x="521547" y="347133"/>
                </a:lnTo>
                <a:lnTo>
                  <a:pt x="369147" y="347133"/>
                </a:lnTo>
                <a:lnTo>
                  <a:pt x="369147" y="320040"/>
                </a:lnTo>
                <a:lnTo>
                  <a:pt x="326813" y="320040"/>
                </a:lnTo>
                <a:lnTo>
                  <a:pt x="326813" y="298027"/>
                </a:lnTo>
                <a:lnTo>
                  <a:pt x="306493" y="298027"/>
                </a:lnTo>
                <a:lnTo>
                  <a:pt x="306493" y="274320"/>
                </a:lnTo>
                <a:lnTo>
                  <a:pt x="279400" y="274320"/>
                </a:lnTo>
                <a:lnTo>
                  <a:pt x="279400" y="240453"/>
                </a:lnTo>
                <a:lnTo>
                  <a:pt x="259080" y="240453"/>
                </a:lnTo>
                <a:lnTo>
                  <a:pt x="259080" y="209973"/>
                </a:lnTo>
                <a:lnTo>
                  <a:pt x="230293" y="209973"/>
                </a:lnTo>
                <a:lnTo>
                  <a:pt x="230293" y="169333"/>
                </a:lnTo>
                <a:lnTo>
                  <a:pt x="198120" y="169333"/>
                </a:lnTo>
                <a:lnTo>
                  <a:pt x="198120" y="118533"/>
                </a:lnTo>
                <a:lnTo>
                  <a:pt x="169333" y="118533"/>
                </a:lnTo>
                <a:lnTo>
                  <a:pt x="169333" y="84667"/>
                </a:lnTo>
                <a:lnTo>
                  <a:pt x="137160" y="84667"/>
                </a:lnTo>
                <a:lnTo>
                  <a:pt x="137160" y="42333"/>
                </a:lnTo>
                <a:lnTo>
                  <a:pt x="104987" y="42333"/>
                </a:lnTo>
                <a:lnTo>
                  <a:pt x="104987" y="1693"/>
                </a:lnTo>
                <a:lnTo>
                  <a:pt x="0" y="0"/>
                </a:lnTo>
                <a:close/>
              </a:path>
            </a:pathLst>
          </a:cu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cxnSp>
        <p:nvCxnSpPr>
          <p:cNvPr id="52" name="Straight Connector 51">
            <a:extLst>
              <a:ext uri="{FF2B5EF4-FFF2-40B4-BE49-F238E27FC236}">
                <a16:creationId xmlns:a16="http://schemas.microsoft.com/office/drawing/2014/main" id="{DBD19BBB-D720-4DF8-9F67-44FC74E20098}"/>
              </a:ext>
            </a:extLst>
          </p:cNvPr>
          <p:cNvCxnSpPr/>
          <p:nvPr/>
        </p:nvCxnSpPr>
        <p:spPr bwMode="auto">
          <a:xfrm>
            <a:off x="4259681" y="3483601"/>
            <a:ext cx="125090" cy="0"/>
          </a:xfrm>
          <a:prstGeom prst="line">
            <a:avLst/>
          </a:prstGeom>
          <a:noFill/>
          <a:ln w="28575" cap="flat" cmpd="sng" algn="ctr">
            <a:solidFill>
              <a:schemeClr val="accent6"/>
            </a:solidFill>
            <a:prstDash val="solid"/>
            <a:round/>
            <a:headEnd type="none" w="med" len="med"/>
            <a:tailEnd type="none" w="med" len="med"/>
          </a:ln>
          <a:effectLst/>
        </p:spPr>
      </p:cxnSp>
      <p:sp>
        <p:nvSpPr>
          <p:cNvPr id="53" name="Freeform: Shape 52">
            <a:extLst>
              <a:ext uri="{FF2B5EF4-FFF2-40B4-BE49-F238E27FC236}">
                <a16:creationId xmlns:a16="http://schemas.microsoft.com/office/drawing/2014/main" id="{B049645E-F505-498B-9F64-3DDD3EC4E9AE}"/>
              </a:ext>
            </a:extLst>
          </p:cNvPr>
          <p:cNvSpPr/>
          <p:nvPr/>
        </p:nvSpPr>
        <p:spPr bwMode="auto">
          <a:xfrm>
            <a:off x="1053114" y="2867814"/>
            <a:ext cx="3912277" cy="1756664"/>
          </a:xfrm>
          <a:custGeom>
            <a:avLst/>
            <a:gdLst>
              <a:gd name="connsiteX0" fmla="*/ 0 w 5147733"/>
              <a:gd name="connsiteY0" fmla="*/ 0 h 2311400"/>
              <a:gd name="connsiteX1" fmla="*/ 120227 w 5147733"/>
              <a:gd name="connsiteY1" fmla="*/ 0 h 2311400"/>
              <a:gd name="connsiteX2" fmla="*/ 120227 w 5147733"/>
              <a:gd name="connsiteY2" fmla="*/ 40640 h 2311400"/>
              <a:gd name="connsiteX3" fmla="*/ 145627 w 5147733"/>
              <a:gd name="connsiteY3" fmla="*/ 40640 h 2311400"/>
              <a:gd name="connsiteX4" fmla="*/ 145627 w 5147733"/>
              <a:gd name="connsiteY4" fmla="*/ 76200 h 2311400"/>
              <a:gd name="connsiteX5" fmla="*/ 169333 w 5147733"/>
              <a:gd name="connsiteY5" fmla="*/ 76200 h 2311400"/>
              <a:gd name="connsiteX6" fmla="*/ 169333 w 5147733"/>
              <a:gd name="connsiteY6" fmla="*/ 96520 h 2311400"/>
              <a:gd name="connsiteX7" fmla="*/ 208280 w 5147733"/>
              <a:gd name="connsiteY7" fmla="*/ 96520 h 2311400"/>
              <a:gd name="connsiteX8" fmla="*/ 208280 w 5147733"/>
              <a:gd name="connsiteY8" fmla="*/ 145627 h 2311400"/>
              <a:gd name="connsiteX9" fmla="*/ 223520 w 5147733"/>
              <a:gd name="connsiteY9" fmla="*/ 145627 h 2311400"/>
              <a:gd name="connsiteX10" fmla="*/ 223520 w 5147733"/>
              <a:gd name="connsiteY10" fmla="*/ 211667 h 2311400"/>
              <a:gd name="connsiteX11" fmla="*/ 257387 w 5147733"/>
              <a:gd name="connsiteY11" fmla="*/ 211667 h 2311400"/>
              <a:gd name="connsiteX12" fmla="*/ 257387 w 5147733"/>
              <a:gd name="connsiteY12" fmla="*/ 264160 h 2311400"/>
              <a:gd name="connsiteX13" fmla="*/ 276013 w 5147733"/>
              <a:gd name="connsiteY13" fmla="*/ 264160 h 2311400"/>
              <a:gd name="connsiteX14" fmla="*/ 276013 w 5147733"/>
              <a:gd name="connsiteY14" fmla="*/ 301414 h 2311400"/>
              <a:gd name="connsiteX15" fmla="*/ 304800 w 5147733"/>
              <a:gd name="connsiteY15" fmla="*/ 301414 h 2311400"/>
              <a:gd name="connsiteX16" fmla="*/ 304800 w 5147733"/>
              <a:gd name="connsiteY16" fmla="*/ 348827 h 2311400"/>
              <a:gd name="connsiteX17" fmla="*/ 362373 w 5147733"/>
              <a:gd name="connsiteY17" fmla="*/ 348827 h 2311400"/>
              <a:gd name="connsiteX18" fmla="*/ 362373 w 5147733"/>
              <a:gd name="connsiteY18" fmla="*/ 413174 h 2311400"/>
              <a:gd name="connsiteX19" fmla="*/ 384387 w 5147733"/>
              <a:gd name="connsiteY19" fmla="*/ 413174 h 2311400"/>
              <a:gd name="connsiteX20" fmla="*/ 384387 w 5147733"/>
              <a:gd name="connsiteY20" fmla="*/ 428414 h 2311400"/>
              <a:gd name="connsiteX21" fmla="*/ 404707 w 5147733"/>
              <a:gd name="connsiteY21" fmla="*/ 428414 h 2311400"/>
              <a:gd name="connsiteX22" fmla="*/ 404707 w 5147733"/>
              <a:gd name="connsiteY22" fmla="*/ 458894 h 2311400"/>
              <a:gd name="connsiteX23" fmla="*/ 433493 w 5147733"/>
              <a:gd name="connsiteY23" fmla="*/ 458894 h 2311400"/>
              <a:gd name="connsiteX24" fmla="*/ 433493 w 5147733"/>
              <a:gd name="connsiteY24" fmla="*/ 480907 h 2311400"/>
              <a:gd name="connsiteX25" fmla="*/ 460587 w 5147733"/>
              <a:gd name="connsiteY25" fmla="*/ 480907 h 2311400"/>
              <a:gd name="connsiteX26" fmla="*/ 460587 w 5147733"/>
              <a:gd name="connsiteY26" fmla="*/ 508000 h 2311400"/>
              <a:gd name="connsiteX27" fmla="*/ 479213 w 5147733"/>
              <a:gd name="connsiteY27" fmla="*/ 508000 h 2311400"/>
              <a:gd name="connsiteX28" fmla="*/ 479213 w 5147733"/>
              <a:gd name="connsiteY28" fmla="*/ 545254 h 2311400"/>
              <a:gd name="connsiteX29" fmla="*/ 504613 w 5147733"/>
              <a:gd name="connsiteY29" fmla="*/ 545254 h 2311400"/>
              <a:gd name="connsiteX30" fmla="*/ 504613 w 5147733"/>
              <a:gd name="connsiteY30" fmla="*/ 568960 h 2311400"/>
              <a:gd name="connsiteX31" fmla="*/ 526627 w 5147733"/>
              <a:gd name="connsiteY31" fmla="*/ 568960 h 2311400"/>
              <a:gd name="connsiteX32" fmla="*/ 526627 w 5147733"/>
              <a:gd name="connsiteY32" fmla="*/ 589280 h 2311400"/>
              <a:gd name="connsiteX33" fmla="*/ 575733 w 5147733"/>
              <a:gd name="connsiteY33" fmla="*/ 589280 h 2311400"/>
              <a:gd name="connsiteX34" fmla="*/ 575733 w 5147733"/>
              <a:gd name="connsiteY34" fmla="*/ 643467 h 2311400"/>
              <a:gd name="connsiteX35" fmla="*/ 599440 w 5147733"/>
              <a:gd name="connsiteY35" fmla="*/ 643467 h 2311400"/>
              <a:gd name="connsiteX36" fmla="*/ 599440 w 5147733"/>
              <a:gd name="connsiteY36" fmla="*/ 668867 h 2311400"/>
              <a:gd name="connsiteX37" fmla="*/ 621453 w 5147733"/>
              <a:gd name="connsiteY37" fmla="*/ 668867 h 2311400"/>
              <a:gd name="connsiteX38" fmla="*/ 621453 w 5147733"/>
              <a:gd name="connsiteY38" fmla="*/ 707814 h 2311400"/>
              <a:gd name="connsiteX39" fmla="*/ 697653 w 5147733"/>
              <a:gd name="connsiteY39" fmla="*/ 707814 h 2311400"/>
              <a:gd name="connsiteX40" fmla="*/ 697653 w 5147733"/>
              <a:gd name="connsiteY40" fmla="*/ 736600 h 2311400"/>
              <a:gd name="connsiteX41" fmla="*/ 753533 w 5147733"/>
              <a:gd name="connsiteY41" fmla="*/ 736600 h 2311400"/>
              <a:gd name="connsiteX42" fmla="*/ 758613 w 5147733"/>
              <a:gd name="connsiteY42" fmla="*/ 741680 h 2311400"/>
              <a:gd name="connsiteX43" fmla="*/ 785707 w 5147733"/>
              <a:gd name="connsiteY43" fmla="*/ 741680 h 2311400"/>
              <a:gd name="connsiteX44" fmla="*/ 785707 w 5147733"/>
              <a:gd name="connsiteY44" fmla="*/ 787400 h 2311400"/>
              <a:gd name="connsiteX45" fmla="*/ 870373 w 5147733"/>
              <a:gd name="connsiteY45" fmla="*/ 787400 h 2311400"/>
              <a:gd name="connsiteX46" fmla="*/ 870373 w 5147733"/>
              <a:gd name="connsiteY46" fmla="*/ 806027 h 2311400"/>
              <a:gd name="connsiteX47" fmla="*/ 946573 w 5147733"/>
              <a:gd name="connsiteY47" fmla="*/ 806027 h 2311400"/>
              <a:gd name="connsiteX48" fmla="*/ 946573 w 5147733"/>
              <a:gd name="connsiteY48" fmla="*/ 841587 h 2311400"/>
              <a:gd name="connsiteX49" fmla="*/ 999067 w 5147733"/>
              <a:gd name="connsiteY49" fmla="*/ 841587 h 2311400"/>
              <a:gd name="connsiteX50" fmla="*/ 999067 w 5147733"/>
              <a:gd name="connsiteY50" fmla="*/ 860214 h 2311400"/>
              <a:gd name="connsiteX51" fmla="*/ 1061720 w 5147733"/>
              <a:gd name="connsiteY51" fmla="*/ 860214 h 2311400"/>
              <a:gd name="connsiteX52" fmla="*/ 1061720 w 5147733"/>
              <a:gd name="connsiteY52" fmla="*/ 872067 h 2311400"/>
              <a:gd name="connsiteX53" fmla="*/ 1104053 w 5147733"/>
              <a:gd name="connsiteY53" fmla="*/ 872067 h 2311400"/>
              <a:gd name="connsiteX54" fmla="*/ 1104053 w 5147733"/>
              <a:gd name="connsiteY54" fmla="*/ 936414 h 2311400"/>
              <a:gd name="connsiteX55" fmla="*/ 1190413 w 5147733"/>
              <a:gd name="connsiteY55" fmla="*/ 936414 h 2311400"/>
              <a:gd name="connsiteX56" fmla="*/ 1190413 w 5147733"/>
              <a:gd name="connsiteY56" fmla="*/ 948267 h 2311400"/>
              <a:gd name="connsiteX57" fmla="*/ 1209040 w 5147733"/>
              <a:gd name="connsiteY57" fmla="*/ 948267 h 2311400"/>
              <a:gd name="connsiteX58" fmla="*/ 1209040 w 5147733"/>
              <a:gd name="connsiteY58" fmla="*/ 975360 h 2311400"/>
              <a:gd name="connsiteX59" fmla="*/ 1322493 w 5147733"/>
              <a:gd name="connsiteY59" fmla="*/ 975360 h 2311400"/>
              <a:gd name="connsiteX60" fmla="*/ 1322493 w 5147733"/>
              <a:gd name="connsiteY60" fmla="*/ 987214 h 2311400"/>
              <a:gd name="connsiteX61" fmla="*/ 1378373 w 5147733"/>
              <a:gd name="connsiteY61" fmla="*/ 987214 h 2311400"/>
              <a:gd name="connsiteX62" fmla="*/ 1378373 w 5147733"/>
              <a:gd name="connsiteY62" fmla="*/ 1014307 h 2311400"/>
              <a:gd name="connsiteX63" fmla="*/ 1442720 w 5147733"/>
              <a:gd name="connsiteY63" fmla="*/ 1014307 h 2311400"/>
              <a:gd name="connsiteX64" fmla="*/ 1442720 w 5147733"/>
              <a:gd name="connsiteY64" fmla="*/ 1031240 h 2311400"/>
              <a:gd name="connsiteX65" fmla="*/ 1486747 w 5147733"/>
              <a:gd name="connsiteY65" fmla="*/ 1031240 h 2311400"/>
              <a:gd name="connsiteX66" fmla="*/ 1486747 w 5147733"/>
              <a:gd name="connsiteY66" fmla="*/ 1056640 h 2311400"/>
              <a:gd name="connsiteX67" fmla="*/ 1527387 w 5147733"/>
              <a:gd name="connsiteY67" fmla="*/ 1056640 h 2311400"/>
              <a:gd name="connsiteX68" fmla="*/ 1527387 w 5147733"/>
              <a:gd name="connsiteY68" fmla="*/ 1095587 h 2311400"/>
              <a:gd name="connsiteX69" fmla="*/ 1579880 w 5147733"/>
              <a:gd name="connsiteY69" fmla="*/ 1095587 h 2311400"/>
              <a:gd name="connsiteX70" fmla="*/ 1579880 w 5147733"/>
              <a:gd name="connsiteY70" fmla="*/ 1114214 h 2311400"/>
              <a:gd name="connsiteX71" fmla="*/ 1595120 w 5147733"/>
              <a:gd name="connsiteY71" fmla="*/ 1114214 h 2311400"/>
              <a:gd name="connsiteX72" fmla="*/ 1595120 w 5147733"/>
              <a:gd name="connsiteY72" fmla="*/ 1143000 h 2311400"/>
              <a:gd name="connsiteX73" fmla="*/ 1634067 w 5147733"/>
              <a:gd name="connsiteY73" fmla="*/ 1143000 h 2311400"/>
              <a:gd name="connsiteX74" fmla="*/ 1634067 w 5147733"/>
              <a:gd name="connsiteY74" fmla="*/ 1176867 h 2311400"/>
              <a:gd name="connsiteX75" fmla="*/ 1652693 w 5147733"/>
              <a:gd name="connsiteY75" fmla="*/ 1176867 h 2311400"/>
              <a:gd name="connsiteX76" fmla="*/ 1652693 w 5147733"/>
              <a:gd name="connsiteY76" fmla="*/ 1203960 h 2311400"/>
              <a:gd name="connsiteX77" fmla="*/ 1701800 w 5147733"/>
              <a:gd name="connsiteY77" fmla="*/ 1203960 h 2311400"/>
              <a:gd name="connsiteX78" fmla="*/ 1696720 w 5147733"/>
              <a:gd name="connsiteY78" fmla="*/ 1209040 h 2311400"/>
              <a:gd name="connsiteX79" fmla="*/ 1761067 w 5147733"/>
              <a:gd name="connsiteY79" fmla="*/ 1209040 h 2311400"/>
              <a:gd name="connsiteX80" fmla="*/ 1761067 w 5147733"/>
              <a:gd name="connsiteY80" fmla="*/ 1236134 h 2311400"/>
              <a:gd name="connsiteX81" fmla="*/ 1823720 w 5147733"/>
              <a:gd name="connsiteY81" fmla="*/ 1236134 h 2311400"/>
              <a:gd name="connsiteX82" fmla="*/ 1823720 w 5147733"/>
              <a:gd name="connsiteY82" fmla="*/ 1251374 h 2311400"/>
              <a:gd name="connsiteX83" fmla="*/ 2082800 w 5147733"/>
              <a:gd name="connsiteY83" fmla="*/ 1251374 h 2311400"/>
              <a:gd name="connsiteX84" fmla="*/ 2082800 w 5147733"/>
              <a:gd name="connsiteY84" fmla="*/ 1276774 h 2311400"/>
              <a:gd name="connsiteX85" fmla="*/ 2143760 w 5147733"/>
              <a:gd name="connsiteY85" fmla="*/ 1276774 h 2311400"/>
              <a:gd name="connsiteX86" fmla="*/ 2143760 w 5147733"/>
              <a:gd name="connsiteY86" fmla="*/ 1297094 h 2311400"/>
              <a:gd name="connsiteX87" fmla="*/ 2335107 w 5147733"/>
              <a:gd name="connsiteY87" fmla="*/ 1297094 h 2311400"/>
              <a:gd name="connsiteX88" fmla="*/ 2335107 w 5147733"/>
              <a:gd name="connsiteY88" fmla="*/ 1310640 h 2311400"/>
              <a:gd name="connsiteX89" fmla="*/ 2382520 w 5147733"/>
              <a:gd name="connsiteY89" fmla="*/ 1310640 h 2311400"/>
              <a:gd name="connsiteX90" fmla="*/ 2382520 w 5147733"/>
              <a:gd name="connsiteY90" fmla="*/ 1334347 h 2311400"/>
              <a:gd name="connsiteX91" fmla="*/ 2506133 w 5147733"/>
              <a:gd name="connsiteY91" fmla="*/ 1334347 h 2311400"/>
              <a:gd name="connsiteX92" fmla="*/ 2506133 w 5147733"/>
              <a:gd name="connsiteY92" fmla="*/ 1373294 h 2311400"/>
              <a:gd name="connsiteX93" fmla="*/ 2524760 w 5147733"/>
              <a:gd name="connsiteY93" fmla="*/ 1373294 h 2311400"/>
              <a:gd name="connsiteX94" fmla="*/ 2524760 w 5147733"/>
              <a:gd name="connsiteY94" fmla="*/ 1422400 h 2311400"/>
              <a:gd name="connsiteX95" fmla="*/ 2839720 w 5147733"/>
              <a:gd name="connsiteY95" fmla="*/ 1422400 h 2311400"/>
              <a:gd name="connsiteX96" fmla="*/ 2839720 w 5147733"/>
              <a:gd name="connsiteY96" fmla="*/ 1444414 h 2311400"/>
              <a:gd name="connsiteX97" fmla="*/ 2888827 w 5147733"/>
              <a:gd name="connsiteY97" fmla="*/ 1444414 h 2311400"/>
              <a:gd name="connsiteX98" fmla="*/ 2888827 w 5147733"/>
              <a:gd name="connsiteY98" fmla="*/ 1466427 h 2311400"/>
              <a:gd name="connsiteX99" fmla="*/ 3005667 w 5147733"/>
              <a:gd name="connsiteY99" fmla="*/ 1466427 h 2311400"/>
              <a:gd name="connsiteX100" fmla="*/ 3005667 w 5147733"/>
              <a:gd name="connsiteY100" fmla="*/ 1474894 h 2311400"/>
              <a:gd name="connsiteX101" fmla="*/ 3149600 w 5147733"/>
              <a:gd name="connsiteY101" fmla="*/ 1474894 h 2311400"/>
              <a:gd name="connsiteX102" fmla="*/ 3149600 w 5147733"/>
              <a:gd name="connsiteY102" fmla="*/ 1491827 h 2311400"/>
              <a:gd name="connsiteX103" fmla="*/ 3457787 w 5147733"/>
              <a:gd name="connsiteY103" fmla="*/ 1491827 h 2311400"/>
              <a:gd name="connsiteX104" fmla="*/ 3457787 w 5147733"/>
              <a:gd name="connsiteY104" fmla="*/ 1505374 h 2311400"/>
              <a:gd name="connsiteX105" fmla="*/ 3606800 w 5147733"/>
              <a:gd name="connsiteY105" fmla="*/ 1505374 h 2311400"/>
              <a:gd name="connsiteX106" fmla="*/ 3606800 w 5147733"/>
              <a:gd name="connsiteY106" fmla="*/ 1557867 h 2311400"/>
              <a:gd name="connsiteX107" fmla="*/ 3750733 w 5147733"/>
              <a:gd name="connsiteY107" fmla="*/ 1557867 h 2311400"/>
              <a:gd name="connsiteX108" fmla="*/ 3750733 w 5147733"/>
              <a:gd name="connsiteY108" fmla="*/ 1593427 h 2311400"/>
              <a:gd name="connsiteX109" fmla="*/ 3950547 w 5147733"/>
              <a:gd name="connsiteY109" fmla="*/ 1593427 h 2311400"/>
              <a:gd name="connsiteX110" fmla="*/ 3950547 w 5147733"/>
              <a:gd name="connsiteY110" fmla="*/ 1613747 h 2311400"/>
              <a:gd name="connsiteX111" fmla="*/ 4080933 w 5147733"/>
              <a:gd name="connsiteY111" fmla="*/ 1613747 h 2311400"/>
              <a:gd name="connsiteX112" fmla="*/ 4080933 w 5147733"/>
              <a:gd name="connsiteY112" fmla="*/ 1635760 h 2311400"/>
              <a:gd name="connsiteX113" fmla="*/ 4116493 w 5147733"/>
              <a:gd name="connsiteY113" fmla="*/ 1635760 h 2311400"/>
              <a:gd name="connsiteX114" fmla="*/ 4116493 w 5147733"/>
              <a:gd name="connsiteY114" fmla="*/ 1684867 h 2311400"/>
              <a:gd name="connsiteX115" fmla="*/ 4883573 w 5147733"/>
              <a:gd name="connsiteY115" fmla="*/ 1684867 h 2311400"/>
              <a:gd name="connsiteX116" fmla="*/ 4883573 w 5147733"/>
              <a:gd name="connsiteY116" fmla="*/ 1701800 h 2311400"/>
              <a:gd name="connsiteX117" fmla="*/ 5017347 w 5147733"/>
              <a:gd name="connsiteY117" fmla="*/ 1701800 h 2311400"/>
              <a:gd name="connsiteX118" fmla="*/ 5017347 w 5147733"/>
              <a:gd name="connsiteY118" fmla="*/ 1733974 h 2311400"/>
              <a:gd name="connsiteX119" fmla="*/ 5054600 w 5147733"/>
              <a:gd name="connsiteY119" fmla="*/ 1733974 h 2311400"/>
              <a:gd name="connsiteX120" fmla="*/ 5054600 w 5147733"/>
              <a:gd name="connsiteY120" fmla="*/ 1774614 h 2311400"/>
              <a:gd name="connsiteX121" fmla="*/ 5147733 w 5147733"/>
              <a:gd name="connsiteY121" fmla="*/ 1774614 h 2311400"/>
              <a:gd name="connsiteX122" fmla="*/ 5147733 w 5147733"/>
              <a:gd name="connsiteY122" fmla="*/ 2311400 h 2311400"/>
              <a:gd name="connsiteX123" fmla="*/ 5066453 w 5147733"/>
              <a:gd name="connsiteY123" fmla="*/ 2311400 h 2311400"/>
              <a:gd name="connsiteX124" fmla="*/ 5066453 w 5147733"/>
              <a:gd name="connsiteY124" fmla="*/ 2269067 h 2311400"/>
              <a:gd name="connsiteX125" fmla="*/ 5025813 w 5147733"/>
              <a:gd name="connsiteY125" fmla="*/ 2269067 h 2311400"/>
              <a:gd name="connsiteX126" fmla="*/ 5025813 w 5147733"/>
              <a:gd name="connsiteY126" fmla="*/ 2226734 h 2311400"/>
              <a:gd name="connsiteX127" fmla="*/ 4902200 w 5147733"/>
              <a:gd name="connsiteY127" fmla="*/ 2226734 h 2311400"/>
              <a:gd name="connsiteX128" fmla="*/ 4902200 w 5147733"/>
              <a:gd name="connsiteY128" fmla="*/ 2187787 h 2311400"/>
              <a:gd name="connsiteX129" fmla="*/ 4145280 w 5147733"/>
              <a:gd name="connsiteY129" fmla="*/ 2187787 h 2311400"/>
              <a:gd name="connsiteX130" fmla="*/ 4145280 w 5147733"/>
              <a:gd name="connsiteY130" fmla="*/ 2145454 h 2311400"/>
              <a:gd name="connsiteX131" fmla="*/ 4097867 w 5147733"/>
              <a:gd name="connsiteY131" fmla="*/ 2145454 h 2311400"/>
              <a:gd name="connsiteX132" fmla="*/ 4094480 w 5147733"/>
              <a:gd name="connsiteY132" fmla="*/ 2142067 h 2311400"/>
              <a:gd name="connsiteX133" fmla="*/ 4094480 w 5147733"/>
              <a:gd name="connsiteY133" fmla="*/ 2121747 h 2311400"/>
              <a:gd name="connsiteX134" fmla="*/ 3986107 w 5147733"/>
              <a:gd name="connsiteY134" fmla="*/ 2121747 h 2311400"/>
              <a:gd name="connsiteX135" fmla="*/ 3986107 w 5147733"/>
              <a:gd name="connsiteY135" fmla="*/ 2103121 h 2311400"/>
              <a:gd name="connsiteX136" fmla="*/ 3948854 w 5147733"/>
              <a:gd name="connsiteY136" fmla="*/ 2103121 h 2311400"/>
              <a:gd name="connsiteX137" fmla="*/ 3947160 w 5147733"/>
              <a:gd name="connsiteY137" fmla="*/ 2101427 h 2311400"/>
              <a:gd name="connsiteX138" fmla="*/ 3774440 w 5147733"/>
              <a:gd name="connsiteY138" fmla="*/ 2101427 h 2311400"/>
              <a:gd name="connsiteX139" fmla="*/ 3774440 w 5147733"/>
              <a:gd name="connsiteY139" fmla="*/ 2050627 h 2311400"/>
              <a:gd name="connsiteX140" fmla="*/ 3613573 w 5147733"/>
              <a:gd name="connsiteY140" fmla="*/ 2050627 h 2311400"/>
              <a:gd name="connsiteX141" fmla="*/ 3613573 w 5147733"/>
              <a:gd name="connsiteY141" fmla="*/ 2004907 h 2311400"/>
              <a:gd name="connsiteX142" fmla="*/ 3476413 w 5147733"/>
              <a:gd name="connsiteY142" fmla="*/ 2004907 h 2311400"/>
              <a:gd name="connsiteX143" fmla="*/ 3476413 w 5147733"/>
              <a:gd name="connsiteY143" fmla="*/ 1972734 h 2311400"/>
              <a:gd name="connsiteX144" fmla="*/ 3181773 w 5147733"/>
              <a:gd name="connsiteY144" fmla="*/ 1972734 h 2311400"/>
              <a:gd name="connsiteX145" fmla="*/ 3181773 w 5147733"/>
              <a:gd name="connsiteY145" fmla="*/ 1959187 h 2311400"/>
              <a:gd name="connsiteX146" fmla="*/ 2995507 w 5147733"/>
              <a:gd name="connsiteY146" fmla="*/ 1959187 h 2311400"/>
              <a:gd name="connsiteX147" fmla="*/ 2995507 w 5147733"/>
              <a:gd name="connsiteY147" fmla="*/ 1943947 h 2311400"/>
              <a:gd name="connsiteX148" fmla="*/ 2904067 w 5147733"/>
              <a:gd name="connsiteY148" fmla="*/ 1943947 h 2311400"/>
              <a:gd name="connsiteX149" fmla="*/ 2904067 w 5147733"/>
              <a:gd name="connsiteY149" fmla="*/ 1925320 h 2311400"/>
              <a:gd name="connsiteX150" fmla="*/ 2861733 w 5147733"/>
              <a:gd name="connsiteY150" fmla="*/ 1925320 h 2311400"/>
              <a:gd name="connsiteX151" fmla="*/ 2861733 w 5147733"/>
              <a:gd name="connsiteY151" fmla="*/ 1903307 h 2311400"/>
              <a:gd name="connsiteX152" fmla="*/ 2543387 w 5147733"/>
              <a:gd name="connsiteY152" fmla="*/ 1903307 h 2311400"/>
              <a:gd name="connsiteX153" fmla="*/ 2543387 w 5147733"/>
              <a:gd name="connsiteY153" fmla="*/ 1862667 h 2311400"/>
              <a:gd name="connsiteX154" fmla="*/ 2506133 w 5147733"/>
              <a:gd name="connsiteY154" fmla="*/ 1862667 h 2311400"/>
              <a:gd name="connsiteX155" fmla="*/ 2506133 w 5147733"/>
              <a:gd name="connsiteY155" fmla="*/ 1800014 h 2311400"/>
              <a:gd name="connsiteX156" fmla="*/ 2382520 w 5147733"/>
              <a:gd name="connsiteY156" fmla="*/ 1800014 h 2311400"/>
              <a:gd name="connsiteX157" fmla="*/ 2382520 w 5147733"/>
              <a:gd name="connsiteY157" fmla="*/ 1784774 h 2311400"/>
              <a:gd name="connsiteX158" fmla="*/ 2152227 w 5147733"/>
              <a:gd name="connsiteY158" fmla="*/ 1784774 h 2311400"/>
              <a:gd name="connsiteX159" fmla="*/ 2152227 w 5147733"/>
              <a:gd name="connsiteY159" fmla="*/ 1757680 h 2311400"/>
              <a:gd name="connsiteX160" fmla="*/ 2101427 w 5147733"/>
              <a:gd name="connsiteY160" fmla="*/ 1757680 h 2311400"/>
              <a:gd name="connsiteX161" fmla="*/ 2101427 w 5147733"/>
              <a:gd name="connsiteY161" fmla="*/ 1740747 h 2311400"/>
              <a:gd name="connsiteX162" fmla="*/ 1854200 w 5147733"/>
              <a:gd name="connsiteY162" fmla="*/ 1740747 h 2311400"/>
              <a:gd name="connsiteX163" fmla="*/ 1854200 w 5147733"/>
              <a:gd name="connsiteY163" fmla="*/ 1718734 h 2311400"/>
              <a:gd name="connsiteX164" fmla="*/ 1779693 w 5147733"/>
              <a:gd name="connsiteY164" fmla="*/ 1718734 h 2311400"/>
              <a:gd name="connsiteX165" fmla="*/ 1779693 w 5147733"/>
              <a:gd name="connsiteY165" fmla="*/ 1700107 h 2311400"/>
              <a:gd name="connsiteX166" fmla="*/ 1740747 w 5147733"/>
              <a:gd name="connsiteY166" fmla="*/ 1700107 h 2311400"/>
              <a:gd name="connsiteX167" fmla="*/ 1740747 w 5147733"/>
              <a:gd name="connsiteY167" fmla="*/ 1678094 h 2311400"/>
              <a:gd name="connsiteX168" fmla="*/ 1689947 w 5147733"/>
              <a:gd name="connsiteY168" fmla="*/ 1678094 h 2311400"/>
              <a:gd name="connsiteX169" fmla="*/ 1689947 w 5147733"/>
              <a:gd name="connsiteY169" fmla="*/ 1645920 h 2311400"/>
              <a:gd name="connsiteX170" fmla="*/ 1649307 w 5147733"/>
              <a:gd name="connsiteY170" fmla="*/ 1645920 h 2311400"/>
              <a:gd name="connsiteX171" fmla="*/ 1649307 w 5147733"/>
              <a:gd name="connsiteY171" fmla="*/ 1600200 h 2311400"/>
              <a:gd name="connsiteX172" fmla="*/ 1590040 w 5147733"/>
              <a:gd name="connsiteY172" fmla="*/ 1600200 h 2311400"/>
              <a:gd name="connsiteX173" fmla="*/ 1590040 w 5147733"/>
              <a:gd name="connsiteY173" fmla="*/ 1571414 h 2311400"/>
              <a:gd name="connsiteX174" fmla="*/ 1569720 w 5147733"/>
              <a:gd name="connsiteY174" fmla="*/ 1571414 h 2311400"/>
              <a:gd name="connsiteX175" fmla="*/ 1569720 w 5147733"/>
              <a:gd name="connsiteY175" fmla="*/ 1524000 h 2311400"/>
              <a:gd name="connsiteX176" fmla="*/ 1534160 w 5147733"/>
              <a:gd name="connsiteY176" fmla="*/ 1524000 h 2311400"/>
              <a:gd name="connsiteX177" fmla="*/ 1534160 w 5147733"/>
              <a:gd name="connsiteY177" fmla="*/ 1507067 h 2311400"/>
              <a:gd name="connsiteX178" fmla="*/ 1498600 w 5147733"/>
              <a:gd name="connsiteY178" fmla="*/ 1507067 h 2311400"/>
              <a:gd name="connsiteX179" fmla="*/ 1498600 w 5147733"/>
              <a:gd name="connsiteY179" fmla="*/ 1493520 h 2311400"/>
              <a:gd name="connsiteX180" fmla="*/ 1449493 w 5147733"/>
              <a:gd name="connsiteY180" fmla="*/ 1493520 h 2311400"/>
              <a:gd name="connsiteX181" fmla="*/ 1449493 w 5147733"/>
              <a:gd name="connsiteY181" fmla="*/ 1454574 h 2311400"/>
              <a:gd name="connsiteX182" fmla="*/ 1393613 w 5147733"/>
              <a:gd name="connsiteY182" fmla="*/ 1454574 h 2311400"/>
              <a:gd name="connsiteX183" fmla="*/ 1393613 w 5147733"/>
              <a:gd name="connsiteY183" fmla="*/ 1435947 h 2311400"/>
              <a:gd name="connsiteX184" fmla="*/ 1330960 w 5147733"/>
              <a:gd name="connsiteY184" fmla="*/ 1435947 h 2311400"/>
              <a:gd name="connsiteX185" fmla="*/ 1330960 w 5147733"/>
              <a:gd name="connsiteY185" fmla="*/ 1415627 h 2311400"/>
              <a:gd name="connsiteX186" fmla="*/ 1214120 w 5147733"/>
              <a:gd name="connsiteY186" fmla="*/ 1415627 h 2311400"/>
              <a:gd name="connsiteX187" fmla="*/ 1214120 w 5147733"/>
              <a:gd name="connsiteY187" fmla="*/ 1393614 h 2311400"/>
              <a:gd name="connsiteX188" fmla="*/ 1200573 w 5147733"/>
              <a:gd name="connsiteY188" fmla="*/ 1393614 h 2311400"/>
              <a:gd name="connsiteX189" fmla="*/ 1200573 w 5147733"/>
              <a:gd name="connsiteY189" fmla="*/ 1371600 h 2311400"/>
              <a:gd name="connsiteX190" fmla="*/ 1100667 w 5147733"/>
              <a:gd name="connsiteY190" fmla="*/ 1371600 h 2311400"/>
              <a:gd name="connsiteX191" fmla="*/ 1100667 w 5147733"/>
              <a:gd name="connsiteY191" fmla="*/ 1307254 h 2311400"/>
              <a:gd name="connsiteX192" fmla="*/ 1071880 w 5147733"/>
              <a:gd name="connsiteY192" fmla="*/ 1307254 h 2311400"/>
              <a:gd name="connsiteX193" fmla="*/ 1071880 w 5147733"/>
              <a:gd name="connsiteY193" fmla="*/ 1271694 h 2311400"/>
              <a:gd name="connsiteX194" fmla="*/ 1021080 w 5147733"/>
              <a:gd name="connsiteY194" fmla="*/ 1271694 h 2311400"/>
              <a:gd name="connsiteX195" fmla="*/ 1021080 w 5147733"/>
              <a:gd name="connsiteY195" fmla="*/ 1253067 h 2311400"/>
              <a:gd name="connsiteX196" fmla="*/ 971973 w 5147733"/>
              <a:gd name="connsiteY196" fmla="*/ 1253067 h 2311400"/>
              <a:gd name="connsiteX197" fmla="*/ 971973 w 5147733"/>
              <a:gd name="connsiteY197" fmla="*/ 1227667 h 2311400"/>
              <a:gd name="connsiteX198" fmla="*/ 831427 w 5147733"/>
              <a:gd name="connsiteY198" fmla="*/ 1227667 h 2311400"/>
              <a:gd name="connsiteX199" fmla="*/ 831427 w 5147733"/>
              <a:gd name="connsiteY199" fmla="*/ 1214120 h 2311400"/>
              <a:gd name="connsiteX200" fmla="*/ 795867 w 5147733"/>
              <a:gd name="connsiteY200" fmla="*/ 1214120 h 2311400"/>
              <a:gd name="connsiteX201" fmla="*/ 795867 w 5147733"/>
              <a:gd name="connsiteY201" fmla="*/ 1170094 h 2311400"/>
              <a:gd name="connsiteX202" fmla="*/ 748453 w 5147733"/>
              <a:gd name="connsiteY202" fmla="*/ 1170094 h 2311400"/>
              <a:gd name="connsiteX203" fmla="*/ 748453 w 5147733"/>
              <a:gd name="connsiteY203" fmla="*/ 1144694 h 2311400"/>
              <a:gd name="connsiteX204" fmla="*/ 690880 w 5147733"/>
              <a:gd name="connsiteY204" fmla="*/ 1144694 h 2311400"/>
              <a:gd name="connsiteX205" fmla="*/ 690880 w 5147733"/>
              <a:gd name="connsiteY205" fmla="*/ 1122680 h 2311400"/>
              <a:gd name="connsiteX206" fmla="*/ 629920 w 5147733"/>
              <a:gd name="connsiteY206" fmla="*/ 1122680 h 2311400"/>
              <a:gd name="connsiteX207" fmla="*/ 629920 w 5147733"/>
              <a:gd name="connsiteY207" fmla="*/ 1087120 h 2311400"/>
              <a:gd name="connsiteX208" fmla="*/ 629920 w 5147733"/>
              <a:gd name="connsiteY208" fmla="*/ 1068494 h 2311400"/>
              <a:gd name="connsiteX209" fmla="*/ 575733 w 5147733"/>
              <a:gd name="connsiteY209" fmla="*/ 1068494 h 2311400"/>
              <a:gd name="connsiteX210" fmla="*/ 575733 w 5147733"/>
              <a:gd name="connsiteY210" fmla="*/ 1010920 h 2311400"/>
              <a:gd name="connsiteX211" fmla="*/ 535093 w 5147733"/>
              <a:gd name="connsiteY211" fmla="*/ 1010920 h 2311400"/>
              <a:gd name="connsiteX212" fmla="*/ 535093 w 5147733"/>
              <a:gd name="connsiteY212" fmla="*/ 970280 h 2311400"/>
              <a:gd name="connsiteX213" fmla="*/ 502920 w 5147733"/>
              <a:gd name="connsiteY213" fmla="*/ 970280 h 2311400"/>
              <a:gd name="connsiteX214" fmla="*/ 502920 w 5147733"/>
              <a:gd name="connsiteY214" fmla="*/ 921174 h 2311400"/>
              <a:gd name="connsiteX215" fmla="*/ 463973 w 5147733"/>
              <a:gd name="connsiteY215" fmla="*/ 921174 h 2311400"/>
              <a:gd name="connsiteX216" fmla="*/ 463973 w 5147733"/>
              <a:gd name="connsiteY216" fmla="*/ 894080 h 2311400"/>
              <a:gd name="connsiteX217" fmla="*/ 431800 w 5147733"/>
              <a:gd name="connsiteY217" fmla="*/ 894080 h 2311400"/>
              <a:gd name="connsiteX218" fmla="*/ 431800 w 5147733"/>
              <a:gd name="connsiteY218" fmla="*/ 860214 h 2311400"/>
              <a:gd name="connsiteX219" fmla="*/ 414867 w 5147733"/>
              <a:gd name="connsiteY219" fmla="*/ 860214 h 2311400"/>
              <a:gd name="connsiteX220" fmla="*/ 414867 w 5147733"/>
              <a:gd name="connsiteY220" fmla="*/ 760307 h 2311400"/>
              <a:gd name="connsiteX221" fmla="*/ 387773 w 5147733"/>
              <a:gd name="connsiteY221" fmla="*/ 760307 h 2311400"/>
              <a:gd name="connsiteX222" fmla="*/ 387773 w 5147733"/>
              <a:gd name="connsiteY222" fmla="*/ 714587 h 2311400"/>
              <a:gd name="connsiteX223" fmla="*/ 360680 w 5147733"/>
              <a:gd name="connsiteY223" fmla="*/ 714587 h 2311400"/>
              <a:gd name="connsiteX224" fmla="*/ 360680 w 5147733"/>
              <a:gd name="connsiteY224" fmla="*/ 663787 h 2311400"/>
              <a:gd name="connsiteX225" fmla="*/ 325120 w 5147733"/>
              <a:gd name="connsiteY225" fmla="*/ 663787 h 2311400"/>
              <a:gd name="connsiteX226" fmla="*/ 325120 w 5147733"/>
              <a:gd name="connsiteY226" fmla="*/ 631614 h 2311400"/>
              <a:gd name="connsiteX227" fmla="*/ 306493 w 5147733"/>
              <a:gd name="connsiteY227" fmla="*/ 631614 h 2311400"/>
              <a:gd name="connsiteX228" fmla="*/ 306493 w 5147733"/>
              <a:gd name="connsiteY228" fmla="*/ 589280 h 2311400"/>
              <a:gd name="connsiteX229" fmla="*/ 281093 w 5147733"/>
              <a:gd name="connsiteY229" fmla="*/ 589280 h 2311400"/>
              <a:gd name="connsiteX230" fmla="*/ 281093 w 5147733"/>
              <a:gd name="connsiteY230" fmla="*/ 553720 h 2311400"/>
              <a:gd name="connsiteX231" fmla="*/ 237067 w 5147733"/>
              <a:gd name="connsiteY231" fmla="*/ 553720 h 2311400"/>
              <a:gd name="connsiteX232" fmla="*/ 237067 w 5147733"/>
              <a:gd name="connsiteY232" fmla="*/ 492760 h 2311400"/>
              <a:gd name="connsiteX233" fmla="*/ 201507 w 5147733"/>
              <a:gd name="connsiteY233" fmla="*/ 492760 h 2311400"/>
              <a:gd name="connsiteX234" fmla="*/ 201507 w 5147733"/>
              <a:gd name="connsiteY234" fmla="*/ 353907 h 2311400"/>
              <a:gd name="connsiteX235" fmla="*/ 179493 w 5147733"/>
              <a:gd name="connsiteY235" fmla="*/ 353907 h 2311400"/>
              <a:gd name="connsiteX236" fmla="*/ 179493 w 5147733"/>
              <a:gd name="connsiteY236" fmla="*/ 265854 h 2311400"/>
              <a:gd name="connsiteX237" fmla="*/ 155787 w 5147733"/>
              <a:gd name="connsiteY237" fmla="*/ 265854 h 2311400"/>
              <a:gd name="connsiteX238" fmla="*/ 155787 w 5147733"/>
              <a:gd name="connsiteY238" fmla="*/ 182880 h 2311400"/>
              <a:gd name="connsiteX239" fmla="*/ 137160 w 5147733"/>
              <a:gd name="connsiteY239" fmla="*/ 182880 h 2311400"/>
              <a:gd name="connsiteX240" fmla="*/ 137160 w 5147733"/>
              <a:gd name="connsiteY240" fmla="*/ 125307 h 2311400"/>
              <a:gd name="connsiteX241" fmla="*/ 111760 w 5147733"/>
              <a:gd name="connsiteY241" fmla="*/ 125307 h 2311400"/>
              <a:gd name="connsiteX242" fmla="*/ 111760 w 5147733"/>
              <a:gd name="connsiteY242" fmla="*/ 86360 h 2311400"/>
              <a:gd name="connsiteX243" fmla="*/ 84667 w 5147733"/>
              <a:gd name="connsiteY243" fmla="*/ 86360 h 2311400"/>
              <a:gd name="connsiteX244" fmla="*/ 84667 w 5147733"/>
              <a:gd name="connsiteY244" fmla="*/ 15240 h 2311400"/>
              <a:gd name="connsiteX245" fmla="*/ 0 w 5147733"/>
              <a:gd name="connsiteY245" fmla="*/ 0 h 231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5147733" h="2311400">
                <a:moveTo>
                  <a:pt x="0" y="0"/>
                </a:moveTo>
                <a:lnTo>
                  <a:pt x="120227" y="0"/>
                </a:lnTo>
                <a:lnTo>
                  <a:pt x="120227" y="40640"/>
                </a:lnTo>
                <a:lnTo>
                  <a:pt x="145627" y="40640"/>
                </a:lnTo>
                <a:lnTo>
                  <a:pt x="145627" y="76200"/>
                </a:lnTo>
                <a:lnTo>
                  <a:pt x="169333" y="76200"/>
                </a:lnTo>
                <a:lnTo>
                  <a:pt x="169333" y="96520"/>
                </a:lnTo>
                <a:lnTo>
                  <a:pt x="208280" y="96520"/>
                </a:lnTo>
                <a:lnTo>
                  <a:pt x="208280" y="145627"/>
                </a:lnTo>
                <a:lnTo>
                  <a:pt x="223520" y="145627"/>
                </a:lnTo>
                <a:lnTo>
                  <a:pt x="223520" y="211667"/>
                </a:lnTo>
                <a:lnTo>
                  <a:pt x="257387" y="211667"/>
                </a:lnTo>
                <a:lnTo>
                  <a:pt x="257387" y="264160"/>
                </a:lnTo>
                <a:lnTo>
                  <a:pt x="276013" y="264160"/>
                </a:lnTo>
                <a:lnTo>
                  <a:pt x="276013" y="301414"/>
                </a:lnTo>
                <a:lnTo>
                  <a:pt x="304800" y="301414"/>
                </a:lnTo>
                <a:lnTo>
                  <a:pt x="304800" y="348827"/>
                </a:lnTo>
                <a:lnTo>
                  <a:pt x="362373" y="348827"/>
                </a:lnTo>
                <a:lnTo>
                  <a:pt x="362373" y="413174"/>
                </a:lnTo>
                <a:lnTo>
                  <a:pt x="384387" y="413174"/>
                </a:lnTo>
                <a:lnTo>
                  <a:pt x="384387" y="428414"/>
                </a:lnTo>
                <a:lnTo>
                  <a:pt x="404707" y="428414"/>
                </a:lnTo>
                <a:lnTo>
                  <a:pt x="404707" y="458894"/>
                </a:lnTo>
                <a:lnTo>
                  <a:pt x="433493" y="458894"/>
                </a:lnTo>
                <a:lnTo>
                  <a:pt x="433493" y="480907"/>
                </a:lnTo>
                <a:lnTo>
                  <a:pt x="460587" y="480907"/>
                </a:lnTo>
                <a:lnTo>
                  <a:pt x="460587" y="508000"/>
                </a:lnTo>
                <a:lnTo>
                  <a:pt x="479213" y="508000"/>
                </a:lnTo>
                <a:lnTo>
                  <a:pt x="479213" y="545254"/>
                </a:lnTo>
                <a:lnTo>
                  <a:pt x="504613" y="545254"/>
                </a:lnTo>
                <a:lnTo>
                  <a:pt x="504613" y="568960"/>
                </a:lnTo>
                <a:lnTo>
                  <a:pt x="526627" y="568960"/>
                </a:lnTo>
                <a:lnTo>
                  <a:pt x="526627" y="589280"/>
                </a:lnTo>
                <a:lnTo>
                  <a:pt x="575733" y="589280"/>
                </a:lnTo>
                <a:lnTo>
                  <a:pt x="575733" y="643467"/>
                </a:lnTo>
                <a:lnTo>
                  <a:pt x="599440" y="643467"/>
                </a:lnTo>
                <a:lnTo>
                  <a:pt x="599440" y="668867"/>
                </a:lnTo>
                <a:lnTo>
                  <a:pt x="621453" y="668867"/>
                </a:lnTo>
                <a:lnTo>
                  <a:pt x="621453" y="707814"/>
                </a:lnTo>
                <a:lnTo>
                  <a:pt x="697653" y="707814"/>
                </a:lnTo>
                <a:lnTo>
                  <a:pt x="697653" y="736600"/>
                </a:lnTo>
                <a:lnTo>
                  <a:pt x="753533" y="736600"/>
                </a:lnTo>
                <a:lnTo>
                  <a:pt x="758613" y="741680"/>
                </a:lnTo>
                <a:lnTo>
                  <a:pt x="785707" y="741680"/>
                </a:lnTo>
                <a:lnTo>
                  <a:pt x="785707" y="787400"/>
                </a:lnTo>
                <a:lnTo>
                  <a:pt x="870373" y="787400"/>
                </a:lnTo>
                <a:lnTo>
                  <a:pt x="870373" y="806027"/>
                </a:lnTo>
                <a:lnTo>
                  <a:pt x="946573" y="806027"/>
                </a:lnTo>
                <a:lnTo>
                  <a:pt x="946573" y="841587"/>
                </a:lnTo>
                <a:lnTo>
                  <a:pt x="999067" y="841587"/>
                </a:lnTo>
                <a:lnTo>
                  <a:pt x="999067" y="860214"/>
                </a:lnTo>
                <a:lnTo>
                  <a:pt x="1061720" y="860214"/>
                </a:lnTo>
                <a:lnTo>
                  <a:pt x="1061720" y="872067"/>
                </a:lnTo>
                <a:lnTo>
                  <a:pt x="1104053" y="872067"/>
                </a:lnTo>
                <a:lnTo>
                  <a:pt x="1104053" y="936414"/>
                </a:lnTo>
                <a:lnTo>
                  <a:pt x="1190413" y="936414"/>
                </a:lnTo>
                <a:lnTo>
                  <a:pt x="1190413" y="948267"/>
                </a:lnTo>
                <a:lnTo>
                  <a:pt x="1209040" y="948267"/>
                </a:lnTo>
                <a:lnTo>
                  <a:pt x="1209040" y="975360"/>
                </a:lnTo>
                <a:lnTo>
                  <a:pt x="1322493" y="975360"/>
                </a:lnTo>
                <a:lnTo>
                  <a:pt x="1322493" y="987214"/>
                </a:lnTo>
                <a:lnTo>
                  <a:pt x="1378373" y="987214"/>
                </a:lnTo>
                <a:lnTo>
                  <a:pt x="1378373" y="1014307"/>
                </a:lnTo>
                <a:lnTo>
                  <a:pt x="1442720" y="1014307"/>
                </a:lnTo>
                <a:lnTo>
                  <a:pt x="1442720" y="1031240"/>
                </a:lnTo>
                <a:lnTo>
                  <a:pt x="1486747" y="1031240"/>
                </a:lnTo>
                <a:lnTo>
                  <a:pt x="1486747" y="1056640"/>
                </a:lnTo>
                <a:lnTo>
                  <a:pt x="1527387" y="1056640"/>
                </a:lnTo>
                <a:lnTo>
                  <a:pt x="1527387" y="1095587"/>
                </a:lnTo>
                <a:lnTo>
                  <a:pt x="1579880" y="1095587"/>
                </a:lnTo>
                <a:lnTo>
                  <a:pt x="1579880" y="1114214"/>
                </a:lnTo>
                <a:lnTo>
                  <a:pt x="1595120" y="1114214"/>
                </a:lnTo>
                <a:lnTo>
                  <a:pt x="1595120" y="1143000"/>
                </a:lnTo>
                <a:lnTo>
                  <a:pt x="1634067" y="1143000"/>
                </a:lnTo>
                <a:lnTo>
                  <a:pt x="1634067" y="1176867"/>
                </a:lnTo>
                <a:lnTo>
                  <a:pt x="1652693" y="1176867"/>
                </a:lnTo>
                <a:lnTo>
                  <a:pt x="1652693" y="1203960"/>
                </a:lnTo>
                <a:lnTo>
                  <a:pt x="1701800" y="1203960"/>
                </a:lnTo>
                <a:lnTo>
                  <a:pt x="1696720" y="1209040"/>
                </a:lnTo>
                <a:lnTo>
                  <a:pt x="1761067" y="1209040"/>
                </a:lnTo>
                <a:lnTo>
                  <a:pt x="1761067" y="1236134"/>
                </a:lnTo>
                <a:lnTo>
                  <a:pt x="1823720" y="1236134"/>
                </a:lnTo>
                <a:lnTo>
                  <a:pt x="1823720" y="1251374"/>
                </a:lnTo>
                <a:lnTo>
                  <a:pt x="2082800" y="1251374"/>
                </a:lnTo>
                <a:lnTo>
                  <a:pt x="2082800" y="1276774"/>
                </a:lnTo>
                <a:lnTo>
                  <a:pt x="2143760" y="1276774"/>
                </a:lnTo>
                <a:lnTo>
                  <a:pt x="2143760" y="1297094"/>
                </a:lnTo>
                <a:lnTo>
                  <a:pt x="2335107" y="1297094"/>
                </a:lnTo>
                <a:lnTo>
                  <a:pt x="2335107" y="1310640"/>
                </a:lnTo>
                <a:lnTo>
                  <a:pt x="2382520" y="1310640"/>
                </a:lnTo>
                <a:lnTo>
                  <a:pt x="2382520" y="1334347"/>
                </a:lnTo>
                <a:lnTo>
                  <a:pt x="2506133" y="1334347"/>
                </a:lnTo>
                <a:lnTo>
                  <a:pt x="2506133" y="1373294"/>
                </a:lnTo>
                <a:lnTo>
                  <a:pt x="2524760" y="1373294"/>
                </a:lnTo>
                <a:lnTo>
                  <a:pt x="2524760" y="1422400"/>
                </a:lnTo>
                <a:lnTo>
                  <a:pt x="2839720" y="1422400"/>
                </a:lnTo>
                <a:lnTo>
                  <a:pt x="2839720" y="1444414"/>
                </a:lnTo>
                <a:lnTo>
                  <a:pt x="2888827" y="1444414"/>
                </a:lnTo>
                <a:lnTo>
                  <a:pt x="2888827" y="1466427"/>
                </a:lnTo>
                <a:lnTo>
                  <a:pt x="3005667" y="1466427"/>
                </a:lnTo>
                <a:lnTo>
                  <a:pt x="3005667" y="1474894"/>
                </a:lnTo>
                <a:lnTo>
                  <a:pt x="3149600" y="1474894"/>
                </a:lnTo>
                <a:lnTo>
                  <a:pt x="3149600" y="1491827"/>
                </a:lnTo>
                <a:lnTo>
                  <a:pt x="3457787" y="1491827"/>
                </a:lnTo>
                <a:lnTo>
                  <a:pt x="3457787" y="1505374"/>
                </a:lnTo>
                <a:lnTo>
                  <a:pt x="3606800" y="1505374"/>
                </a:lnTo>
                <a:lnTo>
                  <a:pt x="3606800" y="1557867"/>
                </a:lnTo>
                <a:lnTo>
                  <a:pt x="3750733" y="1557867"/>
                </a:lnTo>
                <a:lnTo>
                  <a:pt x="3750733" y="1593427"/>
                </a:lnTo>
                <a:lnTo>
                  <a:pt x="3950547" y="1593427"/>
                </a:lnTo>
                <a:lnTo>
                  <a:pt x="3950547" y="1613747"/>
                </a:lnTo>
                <a:lnTo>
                  <a:pt x="4080933" y="1613747"/>
                </a:lnTo>
                <a:lnTo>
                  <a:pt x="4080933" y="1635760"/>
                </a:lnTo>
                <a:lnTo>
                  <a:pt x="4116493" y="1635760"/>
                </a:lnTo>
                <a:lnTo>
                  <a:pt x="4116493" y="1684867"/>
                </a:lnTo>
                <a:lnTo>
                  <a:pt x="4883573" y="1684867"/>
                </a:lnTo>
                <a:lnTo>
                  <a:pt x="4883573" y="1701800"/>
                </a:lnTo>
                <a:lnTo>
                  <a:pt x="5017347" y="1701800"/>
                </a:lnTo>
                <a:lnTo>
                  <a:pt x="5017347" y="1733974"/>
                </a:lnTo>
                <a:lnTo>
                  <a:pt x="5054600" y="1733974"/>
                </a:lnTo>
                <a:lnTo>
                  <a:pt x="5054600" y="1774614"/>
                </a:lnTo>
                <a:lnTo>
                  <a:pt x="5147733" y="1774614"/>
                </a:lnTo>
                <a:lnTo>
                  <a:pt x="5147733" y="2311400"/>
                </a:lnTo>
                <a:lnTo>
                  <a:pt x="5066453" y="2311400"/>
                </a:lnTo>
                <a:lnTo>
                  <a:pt x="5066453" y="2269067"/>
                </a:lnTo>
                <a:lnTo>
                  <a:pt x="5025813" y="2269067"/>
                </a:lnTo>
                <a:lnTo>
                  <a:pt x="5025813" y="2226734"/>
                </a:lnTo>
                <a:lnTo>
                  <a:pt x="4902200" y="2226734"/>
                </a:lnTo>
                <a:lnTo>
                  <a:pt x="4902200" y="2187787"/>
                </a:lnTo>
                <a:lnTo>
                  <a:pt x="4145280" y="2187787"/>
                </a:lnTo>
                <a:lnTo>
                  <a:pt x="4145280" y="2145454"/>
                </a:lnTo>
                <a:lnTo>
                  <a:pt x="4097867" y="2145454"/>
                </a:lnTo>
                <a:lnTo>
                  <a:pt x="4094480" y="2142067"/>
                </a:lnTo>
                <a:lnTo>
                  <a:pt x="4094480" y="2121747"/>
                </a:lnTo>
                <a:lnTo>
                  <a:pt x="3986107" y="2121747"/>
                </a:lnTo>
                <a:lnTo>
                  <a:pt x="3986107" y="2103121"/>
                </a:lnTo>
                <a:lnTo>
                  <a:pt x="3948854" y="2103121"/>
                </a:lnTo>
                <a:lnTo>
                  <a:pt x="3947160" y="2101427"/>
                </a:lnTo>
                <a:lnTo>
                  <a:pt x="3774440" y="2101427"/>
                </a:lnTo>
                <a:lnTo>
                  <a:pt x="3774440" y="2050627"/>
                </a:lnTo>
                <a:lnTo>
                  <a:pt x="3613573" y="2050627"/>
                </a:lnTo>
                <a:lnTo>
                  <a:pt x="3613573" y="2004907"/>
                </a:lnTo>
                <a:lnTo>
                  <a:pt x="3476413" y="2004907"/>
                </a:lnTo>
                <a:lnTo>
                  <a:pt x="3476413" y="1972734"/>
                </a:lnTo>
                <a:lnTo>
                  <a:pt x="3181773" y="1972734"/>
                </a:lnTo>
                <a:lnTo>
                  <a:pt x="3181773" y="1959187"/>
                </a:lnTo>
                <a:lnTo>
                  <a:pt x="2995507" y="1959187"/>
                </a:lnTo>
                <a:lnTo>
                  <a:pt x="2995507" y="1943947"/>
                </a:lnTo>
                <a:lnTo>
                  <a:pt x="2904067" y="1943947"/>
                </a:lnTo>
                <a:lnTo>
                  <a:pt x="2904067" y="1925320"/>
                </a:lnTo>
                <a:lnTo>
                  <a:pt x="2861733" y="1925320"/>
                </a:lnTo>
                <a:lnTo>
                  <a:pt x="2861733" y="1903307"/>
                </a:lnTo>
                <a:lnTo>
                  <a:pt x="2543387" y="1903307"/>
                </a:lnTo>
                <a:lnTo>
                  <a:pt x="2543387" y="1862667"/>
                </a:lnTo>
                <a:lnTo>
                  <a:pt x="2506133" y="1862667"/>
                </a:lnTo>
                <a:lnTo>
                  <a:pt x="2506133" y="1800014"/>
                </a:lnTo>
                <a:lnTo>
                  <a:pt x="2382520" y="1800014"/>
                </a:lnTo>
                <a:lnTo>
                  <a:pt x="2382520" y="1784774"/>
                </a:lnTo>
                <a:lnTo>
                  <a:pt x="2152227" y="1784774"/>
                </a:lnTo>
                <a:lnTo>
                  <a:pt x="2152227" y="1757680"/>
                </a:lnTo>
                <a:lnTo>
                  <a:pt x="2101427" y="1757680"/>
                </a:lnTo>
                <a:lnTo>
                  <a:pt x="2101427" y="1740747"/>
                </a:lnTo>
                <a:lnTo>
                  <a:pt x="1854200" y="1740747"/>
                </a:lnTo>
                <a:lnTo>
                  <a:pt x="1854200" y="1718734"/>
                </a:lnTo>
                <a:lnTo>
                  <a:pt x="1779693" y="1718734"/>
                </a:lnTo>
                <a:lnTo>
                  <a:pt x="1779693" y="1700107"/>
                </a:lnTo>
                <a:lnTo>
                  <a:pt x="1740747" y="1700107"/>
                </a:lnTo>
                <a:lnTo>
                  <a:pt x="1740747" y="1678094"/>
                </a:lnTo>
                <a:lnTo>
                  <a:pt x="1689947" y="1678094"/>
                </a:lnTo>
                <a:lnTo>
                  <a:pt x="1689947" y="1645920"/>
                </a:lnTo>
                <a:lnTo>
                  <a:pt x="1649307" y="1645920"/>
                </a:lnTo>
                <a:lnTo>
                  <a:pt x="1649307" y="1600200"/>
                </a:lnTo>
                <a:lnTo>
                  <a:pt x="1590040" y="1600200"/>
                </a:lnTo>
                <a:lnTo>
                  <a:pt x="1590040" y="1571414"/>
                </a:lnTo>
                <a:lnTo>
                  <a:pt x="1569720" y="1571414"/>
                </a:lnTo>
                <a:lnTo>
                  <a:pt x="1569720" y="1524000"/>
                </a:lnTo>
                <a:lnTo>
                  <a:pt x="1534160" y="1524000"/>
                </a:lnTo>
                <a:lnTo>
                  <a:pt x="1534160" y="1507067"/>
                </a:lnTo>
                <a:lnTo>
                  <a:pt x="1498600" y="1507067"/>
                </a:lnTo>
                <a:lnTo>
                  <a:pt x="1498600" y="1493520"/>
                </a:lnTo>
                <a:lnTo>
                  <a:pt x="1449493" y="1493520"/>
                </a:lnTo>
                <a:lnTo>
                  <a:pt x="1449493" y="1454574"/>
                </a:lnTo>
                <a:lnTo>
                  <a:pt x="1393613" y="1454574"/>
                </a:lnTo>
                <a:lnTo>
                  <a:pt x="1393613" y="1435947"/>
                </a:lnTo>
                <a:lnTo>
                  <a:pt x="1330960" y="1435947"/>
                </a:lnTo>
                <a:lnTo>
                  <a:pt x="1330960" y="1415627"/>
                </a:lnTo>
                <a:lnTo>
                  <a:pt x="1214120" y="1415627"/>
                </a:lnTo>
                <a:lnTo>
                  <a:pt x="1214120" y="1393614"/>
                </a:lnTo>
                <a:lnTo>
                  <a:pt x="1200573" y="1393614"/>
                </a:lnTo>
                <a:lnTo>
                  <a:pt x="1200573" y="1371600"/>
                </a:lnTo>
                <a:lnTo>
                  <a:pt x="1100667" y="1371600"/>
                </a:lnTo>
                <a:lnTo>
                  <a:pt x="1100667" y="1307254"/>
                </a:lnTo>
                <a:lnTo>
                  <a:pt x="1071880" y="1307254"/>
                </a:lnTo>
                <a:lnTo>
                  <a:pt x="1071880" y="1271694"/>
                </a:lnTo>
                <a:lnTo>
                  <a:pt x="1021080" y="1271694"/>
                </a:lnTo>
                <a:lnTo>
                  <a:pt x="1021080" y="1253067"/>
                </a:lnTo>
                <a:lnTo>
                  <a:pt x="971973" y="1253067"/>
                </a:lnTo>
                <a:lnTo>
                  <a:pt x="971973" y="1227667"/>
                </a:lnTo>
                <a:lnTo>
                  <a:pt x="831427" y="1227667"/>
                </a:lnTo>
                <a:lnTo>
                  <a:pt x="831427" y="1214120"/>
                </a:lnTo>
                <a:lnTo>
                  <a:pt x="795867" y="1214120"/>
                </a:lnTo>
                <a:lnTo>
                  <a:pt x="795867" y="1170094"/>
                </a:lnTo>
                <a:lnTo>
                  <a:pt x="748453" y="1170094"/>
                </a:lnTo>
                <a:lnTo>
                  <a:pt x="748453" y="1144694"/>
                </a:lnTo>
                <a:lnTo>
                  <a:pt x="690880" y="1144694"/>
                </a:lnTo>
                <a:lnTo>
                  <a:pt x="690880" y="1122680"/>
                </a:lnTo>
                <a:lnTo>
                  <a:pt x="629920" y="1122680"/>
                </a:lnTo>
                <a:lnTo>
                  <a:pt x="629920" y="1087120"/>
                </a:lnTo>
                <a:lnTo>
                  <a:pt x="629920" y="1068494"/>
                </a:lnTo>
                <a:lnTo>
                  <a:pt x="575733" y="1068494"/>
                </a:lnTo>
                <a:lnTo>
                  <a:pt x="575733" y="1010920"/>
                </a:lnTo>
                <a:lnTo>
                  <a:pt x="535093" y="1010920"/>
                </a:lnTo>
                <a:lnTo>
                  <a:pt x="535093" y="970280"/>
                </a:lnTo>
                <a:lnTo>
                  <a:pt x="502920" y="970280"/>
                </a:lnTo>
                <a:lnTo>
                  <a:pt x="502920" y="921174"/>
                </a:lnTo>
                <a:lnTo>
                  <a:pt x="463973" y="921174"/>
                </a:lnTo>
                <a:lnTo>
                  <a:pt x="463973" y="894080"/>
                </a:lnTo>
                <a:lnTo>
                  <a:pt x="431800" y="894080"/>
                </a:lnTo>
                <a:lnTo>
                  <a:pt x="431800" y="860214"/>
                </a:lnTo>
                <a:lnTo>
                  <a:pt x="414867" y="860214"/>
                </a:lnTo>
                <a:lnTo>
                  <a:pt x="414867" y="760307"/>
                </a:lnTo>
                <a:lnTo>
                  <a:pt x="387773" y="760307"/>
                </a:lnTo>
                <a:lnTo>
                  <a:pt x="387773" y="714587"/>
                </a:lnTo>
                <a:lnTo>
                  <a:pt x="360680" y="714587"/>
                </a:lnTo>
                <a:lnTo>
                  <a:pt x="360680" y="663787"/>
                </a:lnTo>
                <a:lnTo>
                  <a:pt x="325120" y="663787"/>
                </a:lnTo>
                <a:lnTo>
                  <a:pt x="325120" y="631614"/>
                </a:lnTo>
                <a:lnTo>
                  <a:pt x="306493" y="631614"/>
                </a:lnTo>
                <a:lnTo>
                  <a:pt x="306493" y="589280"/>
                </a:lnTo>
                <a:lnTo>
                  <a:pt x="281093" y="589280"/>
                </a:lnTo>
                <a:lnTo>
                  <a:pt x="281093" y="553720"/>
                </a:lnTo>
                <a:lnTo>
                  <a:pt x="237067" y="553720"/>
                </a:lnTo>
                <a:lnTo>
                  <a:pt x="237067" y="492760"/>
                </a:lnTo>
                <a:lnTo>
                  <a:pt x="201507" y="492760"/>
                </a:lnTo>
                <a:lnTo>
                  <a:pt x="201507" y="353907"/>
                </a:lnTo>
                <a:lnTo>
                  <a:pt x="179493" y="353907"/>
                </a:lnTo>
                <a:lnTo>
                  <a:pt x="179493" y="265854"/>
                </a:lnTo>
                <a:lnTo>
                  <a:pt x="155787" y="265854"/>
                </a:lnTo>
                <a:lnTo>
                  <a:pt x="155787" y="182880"/>
                </a:lnTo>
                <a:lnTo>
                  <a:pt x="137160" y="182880"/>
                </a:lnTo>
                <a:lnTo>
                  <a:pt x="137160" y="125307"/>
                </a:lnTo>
                <a:lnTo>
                  <a:pt x="111760" y="125307"/>
                </a:lnTo>
                <a:lnTo>
                  <a:pt x="111760" y="86360"/>
                </a:lnTo>
                <a:lnTo>
                  <a:pt x="84667" y="86360"/>
                </a:lnTo>
                <a:lnTo>
                  <a:pt x="84667" y="15240"/>
                </a:lnTo>
                <a:lnTo>
                  <a:pt x="0" y="0"/>
                </a:lnTo>
                <a:close/>
              </a:path>
            </a:pathLst>
          </a:custGeom>
          <a:solidFill>
            <a:schemeClr val="accent3">
              <a:lumMod val="40000"/>
              <a:lumOff val="60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4" name="Freeform: Shape 53">
            <a:extLst>
              <a:ext uri="{FF2B5EF4-FFF2-40B4-BE49-F238E27FC236}">
                <a16:creationId xmlns:a16="http://schemas.microsoft.com/office/drawing/2014/main" id="{9BEE7616-DA71-483F-B074-B338AA28CEC0}"/>
              </a:ext>
            </a:extLst>
          </p:cNvPr>
          <p:cNvSpPr/>
          <p:nvPr/>
        </p:nvSpPr>
        <p:spPr bwMode="auto">
          <a:xfrm>
            <a:off x="1053317" y="2871729"/>
            <a:ext cx="3915095" cy="2244303"/>
          </a:xfrm>
          <a:custGeom>
            <a:avLst/>
            <a:gdLst>
              <a:gd name="connsiteX0" fmla="*/ 0 w 5151441"/>
              <a:gd name="connsiteY0" fmla="*/ 0 h 2953030"/>
              <a:gd name="connsiteX1" fmla="*/ 94328 w 5151441"/>
              <a:gd name="connsiteY1" fmla="*/ 0 h 2953030"/>
              <a:gd name="connsiteX2" fmla="*/ 94328 w 5151441"/>
              <a:gd name="connsiteY2" fmla="*/ 32726 h 2953030"/>
              <a:gd name="connsiteX3" fmla="*/ 119354 w 5151441"/>
              <a:gd name="connsiteY3" fmla="*/ 32726 h 2953030"/>
              <a:gd name="connsiteX4" fmla="*/ 119354 w 5151441"/>
              <a:gd name="connsiteY4" fmla="*/ 57751 h 2953030"/>
              <a:gd name="connsiteX5" fmla="*/ 136679 w 5151441"/>
              <a:gd name="connsiteY5" fmla="*/ 57751 h 2953030"/>
              <a:gd name="connsiteX6" fmla="*/ 136679 w 5151441"/>
              <a:gd name="connsiteY6" fmla="*/ 115503 h 2953030"/>
              <a:gd name="connsiteX7" fmla="*/ 163630 w 5151441"/>
              <a:gd name="connsiteY7" fmla="*/ 115503 h 2953030"/>
              <a:gd name="connsiteX8" fmla="*/ 163630 w 5151441"/>
              <a:gd name="connsiteY8" fmla="*/ 175179 h 2953030"/>
              <a:gd name="connsiteX9" fmla="*/ 194431 w 5151441"/>
              <a:gd name="connsiteY9" fmla="*/ 175179 h 2953030"/>
              <a:gd name="connsiteX10" fmla="*/ 194431 w 5151441"/>
              <a:gd name="connsiteY10" fmla="*/ 263732 h 2953030"/>
              <a:gd name="connsiteX11" fmla="*/ 209831 w 5151441"/>
              <a:gd name="connsiteY11" fmla="*/ 263732 h 2953030"/>
              <a:gd name="connsiteX12" fmla="*/ 209831 w 5151441"/>
              <a:gd name="connsiteY12" fmla="*/ 329184 h 2953030"/>
              <a:gd name="connsiteX13" fmla="*/ 242557 w 5151441"/>
              <a:gd name="connsiteY13" fmla="*/ 329184 h 2953030"/>
              <a:gd name="connsiteX14" fmla="*/ 242557 w 5151441"/>
              <a:gd name="connsiteY14" fmla="*/ 396560 h 2953030"/>
              <a:gd name="connsiteX15" fmla="*/ 275283 w 5151441"/>
              <a:gd name="connsiteY15" fmla="*/ 396560 h 2953030"/>
              <a:gd name="connsiteX16" fmla="*/ 275283 w 5151441"/>
              <a:gd name="connsiteY16" fmla="*/ 487038 h 2953030"/>
              <a:gd name="connsiteX17" fmla="*/ 300309 w 5151441"/>
              <a:gd name="connsiteY17" fmla="*/ 487038 h 2953030"/>
              <a:gd name="connsiteX18" fmla="*/ 300309 w 5151441"/>
              <a:gd name="connsiteY18" fmla="*/ 537089 h 2953030"/>
              <a:gd name="connsiteX19" fmla="*/ 342660 w 5151441"/>
              <a:gd name="connsiteY19" fmla="*/ 537089 h 2953030"/>
              <a:gd name="connsiteX20" fmla="*/ 342660 w 5151441"/>
              <a:gd name="connsiteY20" fmla="*/ 560190 h 2953030"/>
              <a:gd name="connsiteX21" fmla="*/ 377311 w 5151441"/>
              <a:gd name="connsiteY21" fmla="*/ 560190 h 2953030"/>
              <a:gd name="connsiteX22" fmla="*/ 377311 w 5151441"/>
              <a:gd name="connsiteY22" fmla="*/ 614091 h 2953030"/>
              <a:gd name="connsiteX23" fmla="*/ 404261 w 5151441"/>
              <a:gd name="connsiteY23" fmla="*/ 614091 h 2953030"/>
              <a:gd name="connsiteX24" fmla="*/ 404261 w 5151441"/>
              <a:gd name="connsiteY24" fmla="*/ 658368 h 2953030"/>
              <a:gd name="connsiteX25" fmla="*/ 421587 w 5151441"/>
              <a:gd name="connsiteY25" fmla="*/ 658368 h 2953030"/>
              <a:gd name="connsiteX26" fmla="*/ 421587 w 5151441"/>
              <a:gd name="connsiteY26" fmla="*/ 712269 h 2953030"/>
              <a:gd name="connsiteX27" fmla="*/ 446613 w 5151441"/>
              <a:gd name="connsiteY27" fmla="*/ 712269 h 2953030"/>
              <a:gd name="connsiteX28" fmla="*/ 446613 w 5151441"/>
              <a:gd name="connsiteY28" fmla="*/ 760395 h 2953030"/>
              <a:gd name="connsiteX29" fmla="*/ 483189 w 5151441"/>
              <a:gd name="connsiteY29" fmla="*/ 760395 h 2953030"/>
              <a:gd name="connsiteX30" fmla="*/ 483189 w 5151441"/>
              <a:gd name="connsiteY30" fmla="*/ 847023 h 2953030"/>
              <a:gd name="connsiteX31" fmla="*/ 512064 w 5151441"/>
              <a:gd name="connsiteY31" fmla="*/ 847023 h 2953030"/>
              <a:gd name="connsiteX32" fmla="*/ 512064 w 5151441"/>
              <a:gd name="connsiteY32" fmla="*/ 883599 h 2953030"/>
              <a:gd name="connsiteX33" fmla="*/ 592917 w 5151441"/>
              <a:gd name="connsiteY33" fmla="*/ 883599 h 2953030"/>
              <a:gd name="connsiteX34" fmla="*/ 592917 w 5151441"/>
              <a:gd name="connsiteY34" fmla="*/ 947126 h 2953030"/>
              <a:gd name="connsiteX35" fmla="*/ 635268 w 5151441"/>
              <a:gd name="connsiteY35" fmla="*/ 947126 h 2953030"/>
              <a:gd name="connsiteX36" fmla="*/ 635268 w 5151441"/>
              <a:gd name="connsiteY36" fmla="*/ 976001 h 2953030"/>
              <a:gd name="connsiteX37" fmla="*/ 712270 w 5151441"/>
              <a:gd name="connsiteY37" fmla="*/ 976001 h 2953030"/>
              <a:gd name="connsiteX38" fmla="*/ 712270 w 5151441"/>
              <a:gd name="connsiteY38" fmla="*/ 1006802 h 2953030"/>
              <a:gd name="connsiteX39" fmla="*/ 743071 w 5151441"/>
              <a:gd name="connsiteY39" fmla="*/ 1006802 h 2953030"/>
              <a:gd name="connsiteX40" fmla="*/ 743071 w 5151441"/>
              <a:gd name="connsiteY40" fmla="*/ 1037603 h 2953030"/>
              <a:gd name="connsiteX41" fmla="*/ 796972 w 5151441"/>
              <a:gd name="connsiteY41" fmla="*/ 1037603 h 2953030"/>
              <a:gd name="connsiteX42" fmla="*/ 796972 w 5151441"/>
              <a:gd name="connsiteY42" fmla="*/ 1091504 h 2953030"/>
              <a:gd name="connsiteX43" fmla="*/ 820073 w 5151441"/>
              <a:gd name="connsiteY43" fmla="*/ 1091504 h 2953030"/>
              <a:gd name="connsiteX44" fmla="*/ 820073 w 5151441"/>
              <a:gd name="connsiteY44" fmla="*/ 1124230 h 2953030"/>
              <a:gd name="connsiteX45" fmla="*/ 841248 w 5151441"/>
              <a:gd name="connsiteY45" fmla="*/ 1124230 h 2953030"/>
              <a:gd name="connsiteX46" fmla="*/ 841248 w 5151441"/>
              <a:gd name="connsiteY46" fmla="*/ 1164656 h 2953030"/>
              <a:gd name="connsiteX47" fmla="*/ 860499 w 5151441"/>
              <a:gd name="connsiteY47" fmla="*/ 1164656 h 2953030"/>
              <a:gd name="connsiteX48" fmla="*/ 860499 w 5151441"/>
              <a:gd name="connsiteY48" fmla="*/ 1199307 h 2953030"/>
              <a:gd name="connsiteX49" fmla="*/ 947126 w 5151441"/>
              <a:gd name="connsiteY49" fmla="*/ 1199307 h 2953030"/>
              <a:gd name="connsiteX50" fmla="*/ 947126 w 5151441"/>
              <a:gd name="connsiteY50" fmla="*/ 1224333 h 2953030"/>
              <a:gd name="connsiteX51" fmla="*/ 979852 w 5151441"/>
              <a:gd name="connsiteY51" fmla="*/ 1224333 h 2953030"/>
              <a:gd name="connsiteX52" fmla="*/ 979852 w 5151441"/>
              <a:gd name="connsiteY52" fmla="*/ 1247434 h 2953030"/>
              <a:gd name="connsiteX53" fmla="*/ 1002953 w 5151441"/>
              <a:gd name="connsiteY53" fmla="*/ 1247434 h 2953030"/>
              <a:gd name="connsiteX54" fmla="*/ 1002953 w 5151441"/>
              <a:gd name="connsiteY54" fmla="*/ 1322511 h 2953030"/>
              <a:gd name="connsiteX55" fmla="*/ 1033754 w 5151441"/>
              <a:gd name="connsiteY55" fmla="*/ 1322511 h 2953030"/>
              <a:gd name="connsiteX56" fmla="*/ 1033754 w 5151441"/>
              <a:gd name="connsiteY56" fmla="*/ 1341761 h 2953030"/>
              <a:gd name="connsiteX57" fmla="*/ 1070330 w 5151441"/>
              <a:gd name="connsiteY57" fmla="*/ 1341761 h 2953030"/>
              <a:gd name="connsiteX58" fmla="*/ 1070330 w 5151441"/>
              <a:gd name="connsiteY58" fmla="*/ 1374487 h 2953030"/>
              <a:gd name="connsiteX59" fmla="*/ 1093430 w 5151441"/>
              <a:gd name="connsiteY59" fmla="*/ 1374487 h 2953030"/>
              <a:gd name="connsiteX60" fmla="*/ 1093430 w 5151441"/>
              <a:gd name="connsiteY60" fmla="*/ 1387963 h 2953030"/>
              <a:gd name="connsiteX61" fmla="*/ 1139632 w 5151441"/>
              <a:gd name="connsiteY61" fmla="*/ 1387963 h 2953030"/>
              <a:gd name="connsiteX62" fmla="*/ 1139632 w 5151441"/>
              <a:gd name="connsiteY62" fmla="*/ 1436089 h 2953030"/>
              <a:gd name="connsiteX63" fmla="*/ 1166582 w 5151441"/>
              <a:gd name="connsiteY63" fmla="*/ 1436089 h 2953030"/>
              <a:gd name="connsiteX64" fmla="*/ 1166582 w 5151441"/>
              <a:gd name="connsiteY64" fmla="*/ 1464965 h 2953030"/>
              <a:gd name="connsiteX65" fmla="*/ 1205083 w 5151441"/>
              <a:gd name="connsiteY65" fmla="*/ 1464965 h 2953030"/>
              <a:gd name="connsiteX66" fmla="*/ 1205083 w 5151441"/>
              <a:gd name="connsiteY66" fmla="*/ 1497691 h 2953030"/>
              <a:gd name="connsiteX67" fmla="*/ 1257060 w 5151441"/>
              <a:gd name="connsiteY67" fmla="*/ 1497691 h 2953030"/>
              <a:gd name="connsiteX68" fmla="*/ 1257060 w 5151441"/>
              <a:gd name="connsiteY68" fmla="*/ 1526566 h 2953030"/>
              <a:gd name="connsiteX69" fmla="*/ 1274385 w 5151441"/>
              <a:gd name="connsiteY69" fmla="*/ 1526566 h 2953030"/>
              <a:gd name="connsiteX70" fmla="*/ 1274385 w 5151441"/>
              <a:gd name="connsiteY70" fmla="*/ 1555442 h 2953030"/>
              <a:gd name="connsiteX71" fmla="*/ 1322512 w 5151441"/>
              <a:gd name="connsiteY71" fmla="*/ 1555442 h 2953030"/>
              <a:gd name="connsiteX72" fmla="*/ 1322512 w 5151441"/>
              <a:gd name="connsiteY72" fmla="*/ 1618969 h 2953030"/>
              <a:gd name="connsiteX73" fmla="*/ 1351387 w 5151441"/>
              <a:gd name="connsiteY73" fmla="*/ 1618969 h 2953030"/>
              <a:gd name="connsiteX74" fmla="*/ 1351387 w 5151441"/>
              <a:gd name="connsiteY74" fmla="*/ 1642070 h 2953030"/>
              <a:gd name="connsiteX75" fmla="*/ 1376413 w 5151441"/>
              <a:gd name="connsiteY75" fmla="*/ 1642070 h 2953030"/>
              <a:gd name="connsiteX76" fmla="*/ 1376413 w 5151441"/>
              <a:gd name="connsiteY76" fmla="*/ 1672870 h 2953030"/>
              <a:gd name="connsiteX77" fmla="*/ 1416839 w 5151441"/>
              <a:gd name="connsiteY77" fmla="*/ 1672870 h 2953030"/>
              <a:gd name="connsiteX78" fmla="*/ 1416839 w 5151441"/>
              <a:gd name="connsiteY78" fmla="*/ 1695971 h 2953030"/>
              <a:gd name="connsiteX79" fmla="*/ 1464965 w 5151441"/>
              <a:gd name="connsiteY79" fmla="*/ 1695971 h 2953030"/>
              <a:gd name="connsiteX80" fmla="*/ 1464965 w 5151441"/>
              <a:gd name="connsiteY80" fmla="*/ 1730622 h 2953030"/>
              <a:gd name="connsiteX81" fmla="*/ 1540042 w 5151441"/>
              <a:gd name="connsiteY81" fmla="*/ 1730622 h 2953030"/>
              <a:gd name="connsiteX82" fmla="*/ 1540042 w 5151441"/>
              <a:gd name="connsiteY82" fmla="*/ 1790299 h 2953030"/>
              <a:gd name="connsiteX83" fmla="*/ 2090608 w 5151441"/>
              <a:gd name="connsiteY83" fmla="*/ 1790299 h 2953030"/>
              <a:gd name="connsiteX84" fmla="*/ 2090608 w 5151441"/>
              <a:gd name="connsiteY84" fmla="*/ 1819174 h 2953030"/>
              <a:gd name="connsiteX85" fmla="*/ 2136809 w 5151441"/>
              <a:gd name="connsiteY85" fmla="*/ 1819174 h 2953030"/>
              <a:gd name="connsiteX86" fmla="*/ 2136809 w 5151441"/>
              <a:gd name="connsiteY86" fmla="*/ 1844200 h 2953030"/>
              <a:gd name="connsiteX87" fmla="*/ 2177235 w 5151441"/>
              <a:gd name="connsiteY87" fmla="*/ 1844200 h 2953030"/>
              <a:gd name="connsiteX88" fmla="*/ 2177235 w 5151441"/>
              <a:gd name="connsiteY88" fmla="*/ 1873076 h 2953030"/>
              <a:gd name="connsiteX89" fmla="*/ 2223436 w 5151441"/>
              <a:gd name="connsiteY89" fmla="*/ 1873076 h 2953030"/>
              <a:gd name="connsiteX90" fmla="*/ 2223436 w 5151441"/>
              <a:gd name="connsiteY90" fmla="*/ 1911577 h 2953030"/>
              <a:gd name="connsiteX91" fmla="*/ 2294663 w 5151441"/>
              <a:gd name="connsiteY91" fmla="*/ 1911577 h 2953030"/>
              <a:gd name="connsiteX92" fmla="*/ 2294663 w 5151441"/>
              <a:gd name="connsiteY92" fmla="*/ 1928902 h 2953030"/>
              <a:gd name="connsiteX93" fmla="*/ 2442892 w 5151441"/>
              <a:gd name="connsiteY93" fmla="*/ 1928902 h 2953030"/>
              <a:gd name="connsiteX94" fmla="*/ 2442892 w 5151441"/>
              <a:gd name="connsiteY94" fmla="*/ 1932752 h 2953030"/>
              <a:gd name="connsiteX95" fmla="*/ 2579571 w 5151441"/>
              <a:gd name="connsiteY95" fmla="*/ 1932752 h 2953030"/>
              <a:gd name="connsiteX96" fmla="*/ 2579571 w 5151441"/>
              <a:gd name="connsiteY96" fmla="*/ 1975104 h 2953030"/>
              <a:gd name="connsiteX97" fmla="*/ 2633472 w 5151441"/>
              <a:gd name="connsiteY97" fmla="*/ 1975104 h 2953030"/>
              <a:gd name="connsiteX98" fmla="*/ 2633472 w 5151441"/>
              <a:gd name="connsiteY98" fmla="*/ 2009755 h 2953030"/>
              <a:gd name="connsiteX99" fmla="*/ 2851003 w 5151441"/>
              <a:gd name="connsiteY99" fmla="*/ 2009755 h 2953030"/>
              <a:gd name="connsiteX100" fmla="*/ 2851003 w 5151441"/>
              <a:gd name="connsiteY100" fmla="*/ 2065581 h 2953030"/>
              <a:gd name="connsiteX101" fmla="*/ 2914530 w 5151441"/>
              <a:gd name="connsiteY101" fmla="*/ 2065581 h 2953030"/>
              <a:gd name="connsiteX102" fmla="*/ 2914530 w 5151441"/>
              <a:gd name="connsiteY102" fmla="*/ 2080982 h 2953030"/>
              <a:gd name="connsiteX103" fmla="*/ 3210988 w 5151441"/>
              <a:gd name="connsiteY103" fmla="*/ 2080982 h 2953030"/>
              <a:gd name="connsiteX104" fmla="*/ 3210988 w 5151441"/>
              <a:gd name="connsiteY104" fmla="*/ 2098307 h 2953030"/>
              <a:gd name="connsiteX105" fmla="*/ 3293765 w 5151441"/>
              <a:gd name="connsiteY105" fmla="*/ 2098307 h 2953030"/>
              <a:gd name="connsiteX106" fmla="*/ 3293765 w 5151441"/>
              <a:gd name="connsiteY106" fmla="*/ 2146433 h 2953030"/>
              <a:gd name="connsiteX107" fmla="*/ 3875131 w 5151441"/>
              <a:gd name="connsiteY107" fmla="*/ 2146433 h 2953030"/>
              <a:gd name="connsiteX108" fmla="*/ 3875131 w 5151441"/>
              <a:gd name="connsiteY108" fmla="*/ 2179159 h 2953030"/>
              <a:gd name="connsiteX109" fmla="*/ 4429546 w 5151441"/>
              <a:gd name="connsiteY109" fmla="*/ 2179159 h 2953030"/>
              <a:gd name="connsiteX110" fmla="*/ 4429546 w 5151441"/>
              <a:gd name="connsiteY110" fmla="*/ 2227286 h 2953030"/>
              <a:gd name="connsiteX111" fmla="*/ 4541200 w 5151441"/>
              <a:gd name="connsiteY111" fmla="*/ 2227286 h 2953030"/>
              <a:gd name="connsiteX112" fmla="*/ 4541200 w 5151441"/>
              <a:gd name="connsiteY112" fmla="*/ 2248461 h 2953030"/>
              <a:gd name="connsiteX113" fmla="*/ 4591251 w 5151441"/>
              <a:gd name="connsiteY113" fmla="*/ 2248461 h 2953030"/>
              <a:gd name="connsiteX114" fmla="*/ 4591251 w 5151441"/>
              <a:gd name="connsiteY114" fmla="*/ 2294662 h 2953030"/>
              <a:gd name="connsiteX115" fmla="*/ 4616277 w 5151441"/>
              <a:gd name="connsiteY115" fmla="*/ 2294662 h 2953030"/>
              <a:gd name="connsiteX116" fmla="*/ 4616277 w 5151441"/>
              <a:gd name="connsiteY116" fmla="*/ 2337014 h 2953030"/>
              <a:gd name="connsiteX117" fmla="*/ 4914660 w 5151441"/>
              <a:gd name="connsiteY117" fmla="*/ 2337014 h 2953030"/>
              <a:gd name="connsiteX118" fmla="*/ 4914660 w 5151441"/>
              <a:gd name="connsiteY118" fmla="*/ 2400540 h 2953030"/>
              <a:gd name="connsiteX119" fmla="*/ 5151441 w 5151441"/>
              <a:gd name="connsiteY119" fmla="*/ 2400540 h 2953030"/>
              <a:gd name="connsiteX120" fmla="*/ 5151441 w 5151441"/>
              <a:gd name="connsiteY120" fmla="*/ 2953030 h 2953030"/>
              <a:gd name="connsiteX121" fmla="*/ 4918510 w 5151441"/>
              <a:gd name="connsiteY121" fmla="*/ 2953030 h 2953030"/>
              <a:gd name="connsiteX122" fmla="*/ 4918510 w 5151441"/>
              <a:gd name="connsiteY122" fmla="*/ 2928005 h 2953030"/>
              <a:gd name="connsiteX123" fmla="*/ 4606651 w 5151441"/>
              <a:gd name="connsiteY123" fmla="*/ 2928005 h 2953030"/>
              <a:gd name="connsiteX124" fmla="*/ 4606651 w 5151441"/>
              <a:gd name="connsiteY124" fmla="*/ 2822127 h 2953030"/>
              <a:gd name="connsiteX125" fmla="*/ 4572000 w 5151441"/>
              <a:gd name="connsiteY125" fmla="*/ 2822127 h 2953030"/>
              <a:gd name="connsiteX126" fmla="*/ 4572000 w 5151441"/>
              <a:gd name="connsiteY126" fmla="*/ 2787476 h 2953030"/>
              <a:gd name="connsiteX127" fmla="*/ 4541200 w 5151441"/>
              <a:gd name="connsiteY127" fmla="*/ 2787476 h 2953030"/>
              <a:gd name="connsiteX128" fmla="*/ 4541200 w 5151441"/>
              <a:gd name="connsiteY128" fmla="*/ 2733574 h 2953030"/>
              <a:gd name="connsiteX129" fmla="*/ 4421846 w 5151441"/>
              <a:gd name="connsiteY129" fmla="*/ 2733574 h 2953030"/>
              <a:gd name="connsiteX130" fmla="*/ 4421846 w 5151441"/>
              <a:gd name="connsiteY130" fmla="*/ 2693148 h 2953030"/>
              <a:gd name="connsiteX131" fmla="*/ 3859731 w 5151441"/>
              <a:gd name="connsiteY131" fmla="*/ 2693148 h 2953030"/>
              <a:gd name="connsiteX132" fmla="*/ 3859731 w 5151441"/>
              <a:gd name="connsiteY132" fmla="*/ 2631547 h 2953030"/>
              <a:gd name="connsiteX133" fmla="*/ 3287990 w 5151441"/>
              <a:gd name="connsiteY133" fmla="*/ 2631547 h 2953030"/>
              <a:gd name="connsiteX134" fmla="*/ 3287990 w 5151441"/>
              <a:gd name="connsiteY134" fmla="*/ 2596896 h 2953030"/>
              <a:gd name="connsiteX135" fmla="*/ 3218688 w 5151441"/>
              <a:gd name="connsiteY135" fmla="*/ 2596896 h 2953030"/>
              <a:gd name="connsiteX136" fmla="*/ 3218688 w 5151441"/>
              <a:gd name="connsiteY136" fmla="*/ 2556470 h 2953030"/>
              <a:gd name="connsiteX137" fmla="*/ 2929930 w 5151441"/>
              <a:gd name="connsiteY137" fmla="*/ 2556470 h 2953030"/>
              <a:gd name="connsiteX138" fmla="*/ 2929930 w 5151441"/>
              <a:gd name="connsiteY138" fmla="*/ 2542994 h 2953030"/>
              <a:gd name="connsiteX139" fmla="*/ 2839453 w 5151441"/>
              <a:gd name="connsiteY139" fmla="*/ 2542994 h 2953030"/>
              <a:gd name="connsiteX140" fmla="*/ 2839453 w 5151441"/>
              <a:gd name="connsiteY140" fmla="*/ 2504493 h 2953030"/>
              <a:gd name="connsiteX141" fmla="*/ 2635397 w 5151441"/>
              <a:gd name="connsiteY141" fmla="*/ 2504493 h 2953030"/>
              <a:gd name="connsiteX142" fmla="*/ 2635397 w 5151441"/>
              <a:gd name="connsiteY142" fmla="*/ 2452517 h 2953030"/>
              <a:gd name="connsiteX143" fmla="*/ 2552620 w 5151441"/>
              <a:gd name="connsiteY143" fmla="*/ 2452517 h 2953030"/>
              <a:gd name="connsiteX144" fmla="*/ 2552620 w 5151441"/>
              <a:gd name="connsiteY144" fmla="*/ 2444816 h 2953030"/>
              <a:gd name="connsiteX145" fmla="*/ 2417866 w 5151441"/>
              <a:gd name="connsiteY145" fmla="*/ 2444816 h 2953030"/>
              <a:gd name="connsiteX146" fmla="*/ 2417866 w 5151441"/>
              <a:gd name="connsiteY146" fmla="*/ 2425566 h 2953030"/>
              <a:gd name="connsiteX147" fmla="*/ 2302363 w 5151441"/>
              <a:gd name="connsiteY147" fmla="*/ 2425566 h 2953030"/>
              <a:gd name="connsiteX148" fmla="*/ 2302363 w 5151441"/>
              <a:gd name="connsiteY148" fmla="*/ 2390915 h 2953030"/>
              <a:gd name="connsiteX149" fmla="*/ 2217661 w 5151441"/>
              <a:gd name="connsiteY149" fmla="*/ 2390915 h 2953030"/>
              <a:gd name="connsiteX150" fmla="*/ 2217661 w 5151441"/>
              <a:gd name="connsiteY150" fmla="*/ 2360114 h 2953030"/>
              <a:gd name="connsiteX151" fmla="*/ 2154134 w 5151441"/>
              <a:gd name="connsiteY151" fmla="*/ 2360114 h 2953030"/>
              <a:gd name="connsiteX152" fmla="*/ 2154134 w 5151441"/>
              <a:gd name="connsiteY152" fmla="*/ 2323538 h 2953030"/>
              <a:gd name="connsiteX153" fmla="*/ 2098308 w 5151441"/>
              <a:gd name="connsiteY153" fmla="*/ 2323538 h 2953030"/>
              <a:gd name="connsiteX154" fmla="*/ 2098308 w 5151441"/>
              <a:gd name="connsiteY154" fmla="*/ 2296587 h 2953030"/>
              <a:gd name="connsiteX155" fmla="*/ 2019381 w 5151441"/>
              <a:gd name="connsiteY155" fmla="*/ 2296587 h 2953030"/>
              <a:gd name="connsiteX156" fmla="*/ 2019381 w 5151441"/>
              <a:gd name="connsiteY156" fmla="*/ 2279262 h 2953030"/>
              <a:gd name="connsiteX157" fmla="*/ 1561218 w 5151441"/>
              <a:gd name="connsiteY157" fmla="*/ 2279262 h 2953030"/>
              <a:gd name="connsiteX158" fmla="*/ 1561218 w 5151441"/>
              <a:gd name="connsiteY158" fmla="*/ 2242686 h 2953030"/>
              <a:gd name="connsiteX159" fmla="*/ 1509242 w 5151441"/>
              <a:gd name="connsiteY159" fmla="*/ 2242686 h 2953030"/>
              <a:gd name="connsiteX160" fmla="*/ 1509242 w 5151441"/>
              <a:gd name="connsiteY160" fmla="*/ 2217660 h 2953030"/>
              <a:gd name="connsiteX161" fmla="*/ 1449565 w 5151441"/>
              <a:gd name="connsiteY161" fmla="*/ 2217660 h 2953030"/>
              <a:gd name="connsiteX162" fmla="*/ 1449565 w 5151441"/>
              <a:gd name="connsiteY162" fmla="*/ 2196485 h 2953030"/>
              <a:gd name="connsiteX163" fmla="*/ 1416839 w 5151441"/>
              <a:gd name="connsiteY163" fmla="*/ 2196485 h 2953030"/>
              <a:gd name="connsiteX164" fmla="*/ 1416839 w 5151441"/>
              <a:gd name="connsiteY164" fmla="*/ 2165684 h 2953030"/>
              <a:gd name="connsiteX165" fmla="*/ 1384113 w 5151441"/>
              <a:gd name="connsiteY165" fmla="*/ 2165684 h 2953030"/>
              <a:gd name="connsiteX166" fmla="*/ 1384113 w 5151441"/>
              <a:gd name="connsiteY166" fmla="*/ 2148358 h 2953030"/>
              <a:gd name="connsiteX167" fmla="*/ 1349462 w 5151441"/>
              <a:gd name="connsiteY167" fmla="*/ 2148358 h 2953030"/>
              <a:gd name="connsiteX168" fmla="*/ 1349462 w 5151441"/>
              <a:gd name="connsiteY168" fmla="*/ 2131033 h 2953030"/>
              <a:gd name="connsiteX169" fmla="*/ 1320586 w 5151441"/>
              <a:gd name="connsiteY169" fmla="*/ 2131033 h 2953030"/>
              <a:gd name="connsiteX170" fmla="*/ 1320586 w 5151441"/>
              <a:gd name="connsiteY170" fmla="*/ 2077131 h 2953030"/>
              <a:gd name="connsiteX171" fmla="*/ 1305186 w 5151441"/>
              <a:gd name="connsiteY171" fmla="*/ 2077131 h 2953030"/>
              <a:gd name="connsiteX172" fmla="*/ 1305186 w 5151441"/>
              <a:gd name="connsiteY172" fmla="*/ 2059806 h 2953030"/>
              <a:gd name="connsiteX173" fmla="*/ 1278235 w 5151441"/>
              <a:gd name="connsiteY173" fmla="*/ 2059806 h 2953030"/>
              <a:gd name="connsiteX174" fmla="*/ 1278235 w 5151441"/>
              <a:gd name="connsiteY174" fmla="*/ 2019380 h 2953030"/>
              <a:gd name="connsiteX175" fmla="*/ 1255135 w 5151441"/>
              <a:gd name="connsiteY175" fmla="*/ 2019380 h 2953030"/>
              <a:gd name="connsiteX176" fmla="*/ 1255135 w 5151441"/>
              <a:gd name="connsiteY176" fmla="*/ 2002054 h 2953030"/>
              <a:gd name="connsiteX177" fmla="*/ 1212784 w 5151441"/>
              <a:gd name="connsiteY177" fmla="*/ 2002054 h 2953030"/>
              <a:gd name="connsiteX178" fmla="*/ 1212784 w 5151441"/>
              <a:gd name="connsiteY178" fmla="*/ 1955853 h 2953030"/>
              <a:gd name="connsiteX179" fmla="*/ 1189683 w 5151441"/>
              <a:gd name="connsiteY179" fmla="*/ 1955853 h 2953030"/>
              <a:gd name="connsiteX180" fmla="*/ 1189683 w 5151441"/>
              <a:gd name="connsiteY180" fmla="*/ 1938528 h 2953030"/>
              <a:gd name="connsiteX181" fmla="*/ 1153107 w 5151441"/>
              <a:gd name="connsiteY181" fmla="*/ 1938528 h 2953030"/>
              <a:gd name="connsiteX182" fmla="*/ 1153107 w 5151441"/>
              <a:gd name="connsiteY182" fmla="*/ 1892326 h 2953030"/>
              <a:gd name="connsiteX183" fmla="*/ 1116531 w 5151441"/>
              <a:gd name="connsiteY183" fmla="*/ 1892326 h 2953030"/>
              <a:gd name="connsiteX184" fmla="*/ 1116531 w 5151441"/>
              <a:gd name="connsiteY184" fmla="*/ 1857675 h 2953030"/>
              <a:gd name="connsiteX185" fmla="*/ 1031829 w 5151441"/>
              <a:gd name="connsiteY185" fmla="*/ 1857675 h 2953030"/>
              <a:gd name="connsiteX186" fmla="*/ 1031829 w 5151441"/>
              <a:gd name="connsiteY186" fmla="*/ 1830725 h 2953030"/>
              <a:gd name="connsiteX187" fmla="*/ 1010653 w 5151441"/>
              <a:gd name="connsiteY187" fmla="*/ 1830725 h 2953030"/>
              <a:gd name="connsiteX188" fmla="*/ 1010653 w 5151441"/>
              <a:gd name="connsiteY188" fmla="*/ 1776823 h 2953030"/>
              <a:gd name="connsiteX189" fmla="*/ 974077 w 5151441"/>
              <a:gd name="connsiteY189" fmla="*/ 1776823 h 2953030"/>
              <a:gd name="connsiteX190" fmla="*/ 974077 w 5151441"/>
              <a:gd name="connsiteY190" fmla="*/ 1711371 h 2953030"/>
              <a:gd name="connsiteX191" fmla="*/ 945201 w 5151441"/>
              <a:gd name="connsiteY191" fmla="*/ 1711371 h 2953030"/>
              <a:gd name="connsiteX192" fmla="*/ 945201 w 5151441"/>
              <a:gd name="connsiteY192" fmla="*/ 1692121 h 2953030"/>
              <a:gd name="connsiteX193" fmla="*/ 873974 w 5151441"/>
              <a:gd name="connsiteY193" fmla="*/ 1692121 h 2953030"/>
              <a:gd name="connsiteX194" fmla="*/ 873974 w 5151441"/>
              <a:gd name="connsiteY194" fmla="*/ 1670945 h 2953030"/>
              <a:gd name="connsiteX195" fmla="*/ 856649 w 5151441"/>
              <a:gd name="connsiteY195" fmla="*/ 1670945 h 2953030"/>
              <a:gd name="connsiteX196" fmla="*/ 856649 w 5151441"/>
              <a:gd name="connsiteY196" fmla="*/ 1653620 h 2953030"/>
              <a:gd name="connsiteX197" fmla="*/ 833548 w 5151441"/>
              <a:gd name="connsiteY197" fmla="*/ 1653620 h 2953030"/>
              <a:gd name="connsiteX198" fmla="*/ 833548 w 5151441"/>
              <a:gd name="connsiteY198" fmla="*/ 1599718 h 2953030"/>
              <a:gd name="connsiteX199" fmla="*/ 798897 w 5151441"/>
              <a:gd name="connsiteY199" fmla="*/ 1599718 h 2953030"/>
              <a:gd name="connsiteX200" fmla="*/ 798897 w 5151441"/>
              <a:gd name="connsiteY200" fmla="*/ 1561217 h 2953030"/>
              <a:gd name="connsiteX201" fmla="*/ 785422 w 5151441"/>
              <a:gd name="connsiteY201" fmla="*/ 1561217 h 2953030"/>
              <a:gd name="connsiteX202" fmla="*/ 785422 w 5151441"/>
              <a:gd name="connsiteY202" fmla="*/ 1507316 h 2953030"/>
              <a:gd name="connsiteX203" fmla="*/ 754621 w 5151441"/>
              <a:gd name="connsiteY203" fmla="*/ 1507316 h 2953030"/>
              <a:gd name="connsiteX204" fmla="*/ 754621 w 5151441"/>
              <a:gd name="connsiteY204" fmla="*/ 1489990 h 2953030"/>
              <a:gd name="connsiteX205" fmla="*/ 731520 w 5151441"/>
              <a:gd name="connsiteY205" fmla="*/ 1489990 h 2953030"/>
              <a:gd name="connsiteX206" fmla="*/ 731520 w 5151441"/>
              <a:gd name="connsiteY206" fmla="*/ 1463040 h 2953030"/>
              <a:gd name="connsiteX207" fmla="*/ 664144 w 5151441"/>
              <a:gd name="connsiteY207" fmla="*/ 1463040 h 2953030"/>
              <a:gd name="connsiteX208" fmla="*/ 664144 w 5151441"/>
              <a:gd name="connsiteY208" fmla="*/ 1443789 h 2953030"/>
              <a:gd name="connsiteX209" fmla="*/ 631418 w 5151441"/>
              <a:gd name="connsiteY209" fmla="*/ 1443789 h 2953030"/>
              <a:gd name="connsiteX210" fmla="*/ 631418 w 5151441"/>
              <a:gd name="connsiteY210" fmla="*/ 1426464 h 2953030"/>
              <a:gd name="connsiteX211" fmla="*/ 589066 w 5151441"/>
              <a:gd name="connsiteY211" fmla="*/ 1426464 h 2953030"/>
              <a:gd name="connsiteX212" fmla="*/ 589066 w 5151441"/>
              <a:gd name="connsiteY212" fmla="*/ 1382187 h 2953030"/>
              <a:gd name="connsiteX213" fmla="*/ 537090 w 5151441"/>
              <a:gd name="connsiteY213" fmla="*/ 1382187 h 2953030"/>
              <a:gd name="connsiteX214" fmla="*/ 537090 w 5151441"/>
              <a:gd name="connsiteY214" fmla="*/ 1366787 h 2953030"/>
              <a:gd name="connsiteX215" fmla="*/ 517840 w 5151441"/>
              <a:gd name="connsiteY215" fmla="*/ 1366787 h 2953030"/>
              <a:gd name="connsiteX216" fmla="*/ 517840 w 5151441"/>
              <a:gd name="connsiteY216" fmla="*/ 1357162 h 2953030"/>
              <a:gd name="connsiteX217" fmla="*/ 517840 w 5151441"/>
              <a:gd name="connsiteY217" fmla="*/ 1293635 h 2953030"/>
              <a:gd name="connsiteX218" fmla="*/ 490889 w 5151441"/>
              <a:gd name="connsiteY218" fmla="*/ 1293635 h 2953030"/>
              <a:gd name="connsiteX219" fmla="*/ 490889 w 5151441"/>
              <a:gd name="connsiteY219" fmla="*/ 1239734 h 2953030"/>
              <a:gd name="connsiteX220" fmla="*/ 471638 w 5151441"/>
              <a:gd name="connsiteY220" fmla="*/ 1239734 h 2953030"/>
              <a:gd name="connsiteX221" fmla="*/ 471638 w 5151441"/>
              <a:gd name="connsiteY221" fmla="*/ 1187757 h 2953030"/>
              <a:gd name="connsiteX222" fmla="*/ 450463 w 5151441"/>
              <a:gd name="connsiteY222" fmla="*/ 1187757 h 2953030"/>
              <a:gd name="connsiteX223" fmla="*/ 450463 w 5151441"/>
              <a:gd name="connsiteY223" fmla="*/ 1156956 h 2953030"/>
              <a:gd name="connsiteX224" fmla="*/ 427362 w 5151441"/>
              <a:gd name="connsiteY224" fmla="*/ 1156956 h 2953030"/>
              <a:gd name="connsiteX225" fmla="*/ 427362 w 5151441"/>
              <a:gd name="connsiteY225" fmla="*/ 1083804 h 2953030"/>
              <a:gd name="connsiteX226" fmla="*/ 404261 w 5151441"/>
              <a:gd name="connsiteY226" fmla="*/ 1083804 h 2953030"/>
              <a:gd name="connsiteX227" fmla="*/ 404261 w 5151441"/>
              <a:gd name="connsiteY227" fmla="*/ 1026053 h 2953030"/>
              <a:gd name="connsiteX228" fmla="*/ 371536 w 5151441"/>
              <a:gd name="connsiteY228" fmla="*/ 1026053 h 2953030"/>
              <a:gd name="connsiteX229" fmla="*/ 371536 w 5151441"/>
              <a:gd name="connsiteY229" fmla="*/ 937500 h 2953030"/>
              <a:gd name="connsiteX230" fmla="*/ 359985 w 5151441"/>
              <a:gd name="connsiteY230" fmla="*/ 949051 h 2953030"/>
              <a:gd name="connsiteX231" fmla="*/ 359985 w 5151441"/>
              <a:gd name="connsiteY231" fmla="*/ 897074 h 2953030"/>
              <a:gd name="connsiteX232" fmla="*/ 323409 w 5151441"/>
              <a:gd name="connsiteY232" fmla="*/ 897074 h 2953030"/>
              <a:gd name="connsiteX233" fmla="*/ 323409 w 5151441"/>
              <a:gd name="connsiteY233" fmla="*/ 804672 h 2953030"/>
              <a:gd name="connsiteX234" fmla="*/ 304159 w 5151441"/>
              <a:gd name="connsiteY234" fmla="*/ 804672 h 2953030"/>
              <a:gd name="connsiteX235" fmla="*/ 304159 w 5151441"/>
              <a:gd name="connsiteY235" fmla="*/ 756545 h 2953030"/>
              <a:gd name="connsiteX236" fmla="*/ 277208 w 5151441"/>
              <a:gd name="connsiteY236" fmla="*/ 756545 h 2953030"/>
              <a:gd name="connsiteX237" fmla="*/ 277208 w 5151441"/>
              <a:gd name="connsiteY237" fmla="*/ 696869 h 2953030"/>
              <a:gd name="connsiteX238" fmla="*/ 257957 w 5151441"/>
              <a:gd name="connsiteY238" fmla="*/ 696869 h 2953030"/>
              <a:gd name="connsiteX239" fmla="*/ 257957 w 5151441"/>
              <a:gd name="connsiteY239" fmla="*/ 594841 h 2953030"/>
              <a:gd name="connsiteX240" fmla="*/ 238707 w 5151441"/>
              <a:gd name="connsiteY240" fmla="*/ 594841 h 2953030"/>
              <a:gd name="connsiteX241" fmla="*/ 238707 w 5151441"/>
              <a:gd name="connsiteY241" fmla="*/ 539014 h 2953030"/>
              <a:gd name="connsiteX242" fmla="*/ 219457 w 5151441"/>
              <a:gd name="connsiteY242" fmla="*/ 519764 h 2953030"/>
              <a:gd name="connsiteX243" fmla="*/ 219457 w 5151441"/>
              <a:gd name="connsiteY243" fmla="*/ 456237 h 2953030"/>
              <a:gd name="connsiteX244" fmla="*/ 179030 w 5151441"/>
              <a:gd name="connsiteY244" fmla="*/ 456237 h 2953030"/>
              <a:gd name="connsiteX245" fmla="*/ 179030 w 5151441"/>
              <a:gd name="connsiteY245" fmla="*/ 365760 h 2953030"/>
              <a:gd name="connsiteX246" fmla="*/ 150154 w 5151441"/>
              <a:gd name="connsiteY246" fmla="*/ 365760 h 2953030"/>
              <a:gd name="connsiteX247" fmla="*/ 150154 w 5151441"/>
              <a:gd name="connsiteY247" fmla="*/ 244481 h 2953030"/>
              <a:gd name="connsiteX248" fmla="*/ 125129 w 5151441"/>
              <a:gd name="connsiteY248" fmla="*/ 244481 h 2953030"/>
              <a:gd name="connsiteX249" fmla="*/ 125129 w 5151441"/>
              <a:gd name="connsiteY249" fmla="*/ 186730 h 2953030"/>
              <a:gd name="connsiteX250" fmla="*/ 82778 w 5151441"/>
              <a:gd name="connsiteY250" fmla="*/ 186730 h 2953030"/>
              <a:gd name="connsiteX251" fmla="*/ 82778 w 5151441"/>
              <a:gd name="connsiteY251" fmla="*/ 21175 h 2953030"/>
              <a:gd name="connsiteX252" fmla="*/ 0 w 5151441"/>
              <a:gd name="connsiteY252" fmla="*/ 0 h 29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5151441" h="2953030">
                <a:moveTo>
                  <a:pt x="0" y="0"/>
                </a:moveTo>
                <a:lnTo>
                  <a:pt x="94328" y="0"/>
                </a:lnTo>
                <a:lnTo>
                  <a:pt x="94328" y="32726"/>
                </a:lnTo>
                <a:lnTo>
                  <a:pt x="119354" y="32726"/>
                </a:lnTo>
                <a:lnTo>
                  <a:pt x="119354" y="57751"/>
                </a:lnTo>
                <a:lnTo>
                  <a:pt x="136679" y="57751"/>
                </a:lnTo>
                <a:lnTo>
                  <a:pt x="136679" y="115503"/>
                </a:lnTo>
                <a:lnTo>
                  <a:pt x="163630" y="115503"/>
                </a:lnTo>
                <a:lnTo>
                  <a:pt x="163630" y="175179"/>
                </a:lnTo>
                <a:lnTo>
                  <a:pt x="194431" y="175179"/>
                </a:lnTo>
                <a:lnTo>
                  <a:pt x="194431" y="263732"/>
                </a:lnTo>
                <a:lnTo>
                  <a:pt x="209831" y="263732"/>
                </a:lnTo>
                <a:lnTo>
                  <a:pt x="209831" y="329184"/>
                </a:lnTo>
                <a:lnTo>
                  <a:pt x="242557" y="329184"/>
                </a:lnTo>
                <a:lnTo>
                  <a:pt x="242557" y="396560"/>
                </a:lnTo>
                <a:lnTo>
                  <a:pt x="275283" y="396560"/>
                </a:lnTo>
                <a:lnTo>
                  <a:pt x="275283" y="487038"/>
                </a:lnTo>
                <a:lnTo>
                  <a:pt x="300309" y="487038"/>
                </a:lnTo>
                <a:lnTo>
                  <a:pt x="300309" y="537089"/>
                </a:lnTo>
                <a:lnTo>
                  <a:pt x="342660" y="537089"/>
                </a:lnTo>
                <a:lnTo>
                  <a:pt x="342660" y="560190"/>
                </a:lnTo>
                <a:lnTo>
                  <a:pt x="377311" y="560190"/>
                </a:lnTo>
                <a:lnTo>
                  <a:pt x="377311" y="614091"/>
                </a:lnTo>
                <a:lnTo>
                  <a:pt x="404261" y="614091"/>
                </a:lnTo>
                <a:lnTo>
                  <a:pt x="404261" y="658368"/>
                </a:lnTo>
                <a:lnTo>
                  <a:pt x="421587" y="658368"/>
                </a:lnTo>
                <a:lnTo>
                  <a:pt x="421587" y="712269"/>
                </a:lnTo>
                <a:lnTo>
                  <a:pt x="446613" y="712269"/>
                </a:lnTo>
                <a:lnTo>
                  <a:pt x="446613" y="760395"/>
                </a:lnTo>
                <a:lnTo>
                  <a:pt x="483189" y="760395"/>
                </a:lnTo>
                <a:lnTo>
                  <a:pt x="483189" y="847023"/>
                </a:lnTo>
                <a:lnTo>
                  <a:pt x="512064" y="847023"/>
                </a:lnTo>
                <a:lnTo>
                  <a:pt x="512064" y="883599"/>
                </a:lnTo>
                <a:lnTo>
                  <a:pt x="592917" y="883599"/>
                </a:lnTo>
                <a:lnTo>
                  <a:pt x="592917" y="947126"/>
                </a:lnTo>
                <a:lnTo>
                  <a:pt x="635268" y="947126"/>
                </a:lnTo>
                <a:lnTo>
                  <a:pt x="635268" y="976001"/>
                </a:lnTo>
                <a:lnTo>
                  <a:pt x="712270" y="976001"/>
                </a:lnTo>
                <a:lnTo>
                  <a:pt x="712270" y="1006802"/>
                </a:lnTo>
                <a:lnTo>
                  <a:pt x="743071" y="1006802"/>
                </a:lnTo>
                <a:lnTo>
                  <a:pt x="743071" y="1037603"/>
                </a:lnTo>
                <a:lnTo>
                  <a:pt x="796972" y="1037603"/>
                </a:lnTo>
                <a:lnTo>
                  <a:pt x="796972" y="1091504"/>
                </a:lnTo>
                <a:lnTo>
                  <a:pt x="820073" y="1091504"/>
                </a:lnTo>
                <a:lnTo>
                  <a:pt x="820073" y="1124230"/>
                </a:lnTo>
                <a:lnTo>
                  <a:pt x="841248" y="1124230"/>
                </a:lnTo>
                <a:lnTo>
                  <a:pt x="841248" y="1164656"/>
                </a:lnTo>
                <a:lnTo>
                  <a:pt x="860499" y="1164656"/>
                </a:lnTo>
                <a:lnTo>
                  <a:pt x="860499" y="1199307"/>
                </a:lnTo>
                <a:lnTo>
                  <a:pt x="947126" y="1199307"/>
                </a:lnTo>
                <a:lnTo>
                  <a:pt x="947126" y="1224333"/>
                </a:lnTo>
                <a:lnTo>
                  <a:pt x="979852" y="1224333"/>
                </a:lnTo>
                <a:lnTo>
                  <a:pt x="979852" y="1247434"/>
                </a:lnTo>
                <a:lnTo>
                  <a:pt x="1002953" y="1247434"/>
                </a:lnTo>
                <a:lnTo>
                  <a:pt x="1002953" y="1322511"/>
                </a:lnTo>
                <a:lnTo>
                  <a:pt x="1033754" y="1322511"/>
                </a:lnTo>
                <a:lnTo>
                  <a:pt x="1033754" y="1341761"/>
                </a:lnTo>
                <a:lnTo>
                  <a:pt x="1070330" y="1341761"/>
                </a:lnTo>
                <a:lnTo>
                  <a:pt x="1070330" y="1374487"/>
                </a:lnTo>
                <a:lnTo>
                  <a:pt x="1093430" y="1374487"/>
                </a:lnTo>
                <a:lnTo>
                  <a:pt x="1093430" y="1387963"/>
                </a:lnTo>
                <a:lnTo>
                  <a:pt x="1139632" y="1387963"/>
                </a:lnTo>
                <a:lnTo>
                  <a:pt x="1139632" y="1436089"/>
                </a:lnTo>
                <a:lnTo>
                  <a:pt x="1166582" y="1436089"/>
                </a:lnTo>
                <a:lnTo>
                  <a:pt x="1166582" y="1464965"/>
                </a:lnTo>
                <a:lnTo>
                  <a:pt x="1205083" y="1464965"/>
                </a:lnTo>
                <a:lnTo>
                  <a:pt x="1205083" y="1497691"/>
                </a:lnTo>
                <a:lnTo>
                  <a:pt x="1257060" y="1497691"/>
                </a:lnTo>
                <a:lnTo>
                  <a:pt x="1257060" y="1526566"/>
                </a:lnTo>
                <a:lnTo>
                  <a:pt x="1274385" y="1526566"/>
                </a:lnTo>
                <a:lnTo>
                  <a:pt x="1274385" y="1555442"/>
                </a:lnTo>
                <a:lnTo>
                  <a:pt x="1322512" y="1555442"/>
                </a:lnTo>
                <a:lnTo>
                  <a:pt x="1322512" y="1618969"/>
                </a:lnTo>
                <a:lnTo>
                  <a:pt x="1351387" y="1618969"/>
                </a:lnTo>
                <a:lnTo>
                  <a:pt x="1351387" y="1642070"/>
                </a:lnTo>
                <a:lnTo>
                  <a:pt x="1376413" y="1642070"/>
                </a:lnTo>
                <a:lnTo>
                  <a:pt x="1376413" y="1672870"/>
                </a:lnTo>
                <a:lnTo>
                  <a:pt x="1416839" y="1672870"/>
                </a:lnTo>
                <a:lnTo>
                  <a:pt x="1416839" y="1695971"/>
                </a:lnTo>
                <a:lnTo>
                  <a:pt x="1464965" y="1695971"/>
                </a:lnTo>
                <a:lnTo>
                  <a:pt x="1464965" y="1730622"/>
                </a:lnTo>
                <a:lnTo>
                  <a:pt x="1540042" y="1730622"/>
                </a:lnTo>
                <a:lnTo>
                  <a:pt x="1540042" y="1790299"/>
                </a:lnTo>
                <a:lnTo>
                  <a:pt x="2090608" y="1790299"/>
                </a:lnTo>
                <a:lnTo>
                  <a:pt x="2090608" y="1819174"/>
                </a:lnTo>
                <a:lnTo>
                  <a:pt x="2136809" y="1819174"/>
                </a:lnTo>
                <a:lnTo>
                  <a:pt x="2136809" y="1844200"/>
                </a:lnTo>
                <a:lnTo>
                  <a:pt x="2177235" y="1844200"/>
                </a:lnTo>
                <a:lnTo>
                  <a:pt x="2177235" y="1873076"/>
                </a:lnTo>
                <a:lnTo>
                  <a:pt x="2223436" y="1873076"/>
                </a:lnTo>
                <a:lnTo>
                  <a:pt x="2223436" y="1911577"/>
                </a:lnTo>
                <a:lnTo>
                  <a:pt x="2294663" y="1911577"/>
                </a:lnTo>
                <a:lnTo>
                  <a:pt x="2294663" y="1928902"/>
                </a:lnTo>
                <a:lnTo>
                  <a:pt x="2442892" y="1928902"/>
                </a:lnTo>
                <a:lnTo>
                  <a:pt x="2442892" y="1932752"/>
                </a:lnTo>
                <a:lnTo>
                  <a:pt x="2579571" y="1932752"/>
                </a:lnTo>
                <a:lnTo>
                  <a:pt x="2579571" y="1975104"/>
                </a:lnTo>
                <a:lnTo>
                  <a:pt x="2633472" y="1975104"/>
                </a:lnTo>
                <a:lnTo>
                  <a:pt x="2633472" y="2009755"/>
                </a:lnTo>
                <a:lnTo>
                  <a:pt x="2851003" y="2009755"/>
                </a:lnTo>
                <a:lnTo>
                  <a:pt x="2851003" y="2065581"/>
                </a:lnTo>
                <a:lnTo>
                  <a:pt x="2914530" y="2065581"/>
                </a:lnTo>
                <a:lnTo>
                  <a:pt x="2914530" y="2080982"/>
                </a:lnTo>
                <a:lnTo>
                  <a:pt x="3210988" y="2080982"/>
                </a:lnTo>
                <a:lnTo>
                  <a:pt x="3210988" y="2098307"/>
                </a:lnTo>
                <a:lnTo>
                  <a:pt x="3293765" y="2098307"/>
                </a:lnTo>
                <a:lnTo>
                  <a:pt x="3293765" y="2146433"/>
                </a:lnTo>
                <a:lnTo>
                  <a:pt x="3875131" y="2146433"/>
                </a:lnTo>
                <a:lnTo>
                  <a:pt x="3875131" y="2179159"/>
                </a:lnTo>
                <a:lnTo>
                  <a:pt x="4429546" y="2179159"/>
                </a:lnTo>
                <a:lnTo>
                  <a:pt x="4429546" y="2227286"/>
                </a:lnTo>
                <a:lnTo>
                  <a:pt x="4541200" y="2227286"/>
                </a:lnTo>
                <a:lnTo>
                  <a:pt x="4541200" y="2248461"/>
                </a:lnTo>
                <a:lnTo>
                  <a:pt x="4591251" y="2248461"/>
                </a:lnTo>
                <a:lnTo>
                  <a:pt x="4591251" y="2294662"/>
                </a:lnTo>
                <a:lnTo>
                  <a:pt x="4616277" y="2294662"/>
                </a:lnTo>
                <a:lnTo>
                  <a:pt x="4616277" y="2337014"/>
                </a:lnTo>
                <a:lnTo>
                  <a:pt x="4914660" y="2337014"/>
                </a:lnTo>
                <a:lnTo>
                  <a:pt x="4914660" y="2400540"/>
                </a:lnTo>
                <a:lnTo>
                  <a:pt x="5151441" y="2400540"/>
                </a:lnTo>
                <a:lnTo>
                  <a:pt x="5151441" y="2953030"/>
                </a:lnTo>
                <a:lnTo>
                  <a:pt x="4918510" y="2953030"/>
                </a:lnTo>
                <a:lnTo>
                  <a:pt x="4918510" y="2928005"/>
                </a:lnTo>
                <a:lnTo>
                  <a:pt x="4606651" y="2928005"/>
                </a:lnTo>
                <a:lnTo>
                  <a:pt x="4606651" y="2822127"/>
                </a:lnTo>
                <a:lnTo>
                  <a:pt x="4572000" y="2822127"/>
                </a:lnTo>
                <a:lnTo>
                  <a:pt x="4572000" y="2787476"/>
                </a:lnTo>
                <a:lnTo>
                  <a:pt x="4541200" y="2787476"/>
                </a:lnTo>
                <a:lnTo>
                  <a:pt x="4541200" y="2733574"/>
                </a:lnTo>
                <a:lnTo>
                  <a:pt x="4421846" y="2733574"/>
                </a:lnTo>
                <a:lnTo>
                  <a:pt x="4421846" y="2693148"/>
                </a:lnTo>
                <a:lnTo>
                  <a:pt x="3859731" y="2693148"/>
                </a:lnTo>
                <a:lnTo>
                  <a:pt x="3859731" y="2631547"/>
                </a:lnTo>
                <a:lnTo>
                  <a:pt x="3287990" y="2631547"/>
                </a:lnTo>
                <a:lnTo>
                  <a:pt x="3287990" y="2596896"/>
                </a:lnTo>
                <a:lnTo>
                  <a:pt x="3218688" y="2596896"/>
                </a:lnTo>
                <a:lnTo>
                  <a:pt x="3218688" y="2556470"/>
                </a:lnTo>
                <a:lnTo>
                  <a:pt x="2929930" y="2556470"/>
                </a:lnTo>
                <a:lnTo>
                  <a:pt x="2929930" y="2542994"/>
                </a:lnTo>
                <a:lnTo>
                  <a:pt x="2839453" y="2542994"/>
                </a:lnTo>
                <a:lnTo>
                  <a:pt x="2839453" y="2504493"/>
                </a:lnTo>
                <a:lnTo>
                  <a:pt x="2635397" y="2504493"/>
                </a:lnTo>
                <a:lnTo>
                  <a:pt x="2635397" y="2452517"/>
                </a:lnTo>
                <a:lnTo>
                  <a:pt x="2552620" y="2452517"/>
                </a:lnTo>
                <a:lnTo>
                  <a:pt x="2552620" y="2444816"/>
                </a:lnTo>
                <a:lnTo>
                  <a:pt x="2417866" y="2444816"/>
                </a:lnTo>
                <a:lnTo>
                  <a:pt x="2417866" y="2425566"/>
                </a:lnTo>
                <a:lnTo>
                  <a:pt x="2302363" y="2425566"/>
                </a:lnTo>
                <a:lnTo>
                  <a:pt x="2302363" y="2390915"/>
                </a:lnTo>
                <a:lnTo>
                  <a:pt x="2217661" y="2390915"/>
                </a:lnTo>
                <a:lnTo>
                  <a:pt x="2217661" y="2360114"/>
                </a:lnTo>
                <a:lnTo>
                  <a:pt x="2154134" y="2360114"/>
                </a:lnTo>
                <a:lnTo>
                  <a:pt x="2154134" y="2323538"/>
                </a:lnTo>
                <a:lnTo>
                  <a:pt x="2098308" y="2323538"/>
                </a:lnTo>
                <a:lnTo>
                  <a:pt x="2098308" y="2296587"/>
                </a:lnTo>
                <a:lnTo>
                  <a:pt x="2019381" y="2296587"/>
                </a:lnTo>
                <a:lnTo>
                  <a:pt x="2019381" y="2279262"/>
                </a:lnTo>
                <a:lnTo>
                  <a:pt x="1561218" y="2279262"/>
                </a:lnTo>
                <a:lnTo>
                  <a:pt x="1561218" y="2242686"/>
                </a:lnTo>
                <a:lnTo>
                  <a:pt x="1509242" y="2242686"/>
                </a:lnTo>
                <a:lnTo>
                  <a:pt x="1509242" y="2217660"/>
                </a:lnTo>
                <a:lnTo>
                  <a:pt x="1449565" y="2217660"/>
                </a:lnTo>
                <a:lnTo>
                  <a:pt x="1449565" y="2196485"/>
                </a:lnTo>
                <a:lnTo>
                  <a:pt x="1416839" y="2196485"/>
                </a:lnTo>
                <a:lnTo>
                  <a:pt x="1416839" y="2165684"/>
                </a:lnTo>
                <a:lnTo>
                  <a:pt x="1384113" y="2165684"/>
                </a:lnTo>
                <a:lnTo>
                  <a:pt x="1384113" y="2148358"/>
                </a:lnTo>
                <a:lnTo>
                  <a:pt x="1349462" y="2148358"/>
                </a:lnTo>
                <a:lnTo>
                  <a:pt x="1349462" y="2131033"/>
                </a:lnTo>
                <a:lnTo>
                  <a:pt x="1320586" y="2131033"/>
                </a:lnTo>
                <a:lnTo>
                  <a:pt x="1320586" y="2077131"/>
                </a:lnTo>
                <a:lnTo>
                  <a:pt x="1305186" y="2077131"/>
                </a:lnTo>
                <a:lnTo>
                  <a:pt x="1305186" y="2059806"/>
                </a:lnTo>
                <a:lnTo>
                  <a:pt x="1278235" y="2059806"/>
                </a:lnTo>
                <a:lnTo>
                  <a:pt x="1278235" y="2019380"/>
                </a:lnTo>
                <a:lnTo>
                  <a:pt x="1255135" y="2019380"/>
                </a:lnTo>
                <a:lnTo>
                  <a:pt x="1255135" y="2002054"/>
                </a:lnTo>
                <a:lnTo>
                  <a:pt x="1212784" y="2002054"/>
                </a:lnTo>
                <a:lnTo>
                  <a:pt x="1212784" y="1955853"/>
                </a:lnTo>
                <a:lnTo>
                  <a:pt x="1189683" y="1955853"/>
                </a:lnTo>
                <a:lnTo>
                  <a:pt x="1189683" y="1938528"/>
                </a:lnTo>
                <a:lnTo>
                  <a:pt x="1153107" y="1938528"/>
                </a:lnTo>
                <a:lnTo>
                  <a:pt x="1153107" y="1892326"/>
                </a:lnTo>
                <a:lnTo>
                  <a:pt x="1116531" y="1892326"/>
                </a:lnTo>
                <a:lnTo>
                  <a:pt x="1116531" y="1857675"/>
                </a:lnTo>
                <a:lnTo>
                  <a:pt x="1031829" y="1857675"/>
                </a:lnTo>
                <a:lnTo>
                  <a:pt x="1031829" y="1830725"/>
                </a:lnTo>
                <a:lnTo>
                  <a:pt x="1010653" y="1830725"/>
                </a:lnTo>
                <a:lnTo>
                  <a:pt x="1010653" y="1776823"/>
                </a:lnTo>
                <a:lnTo>
                  <a:pt x="974077" y="1776823"/>
                </a:lnTo>
                <a:lnTo>
                  <a:pt x="974077" y="1711371"/>
                </a:lnTo>
                <a:lnTo>
                  <a:pt x="945201" y="1711371"/>
                </a:lnTo>
                <a:lnTo>
                  <a:pt x="945201" y="1692121"/>
                </a:lnTo>
                <a:lnTo>
                  <a:pt x="873974" y="1692121"/>
                </a:lnTo>
                <a:lnTo>
                  <a:pt x="873974" y="1670945"/>
                </a:lnTo>
                <a:lnTo>
                  <a:pt x="856649" y="1670945"/>
                </a:lnTo>
                <a:lnTo>
                  <a:pt x="856649" y="1653620"/>
                </a:lnTo>
                <a:lnTo>
                  <a:pt x="833548" y="1653620"/>
                </a:lnTo>
                <a:lnTo>
                  <a:pt x="833548" y="1599718"/>
                </a:lnTo>
                <a:lnTo>
                  <a:pt x="798897" y="1599718"/>
                </a:lnTo>
                <a:lnTo>
                  <a:pt x="798897" y="1561217"/>
                </a:lnTo>
                <a:lnTo>
                  <a:pt x="785422" y="1561217"/>
                </a:lnTo>
                <a:lnTo>
                  <a:pt x="785422" y="1507316"/>
                </a:lnTo>
                <a:lnTo>
                  <a:pt x="754621" y="1507316"/>
                </a:lnTo>
                <a:lnTo>
                  <a:pt x="754621" y="1489990"/>
                </a:lnTo>
                <a:lnTo>
                  <a:pt x="731520" y="1489990"/>
                </a:lnTo>
                <a:lnTo>
                  <a:pt x="731520" y="1463040"/>
                </a:lnTo>
                <a:lnTo>
                  <a:pt x="664144" y="1463040"/>
                </a:lnTo>
                <a:lnTo>
                  <a:pt x="664144" y="1443789"/>
                </a:lnTo>
                <a:lnTo>
                  <a:pt x="631418" y="1443789"/>
                </a:lnTo>
                <a:lnTo>
                  <a:pt x="631418" y="1426464"/>
                </a:lnTo>
                <a:lnTo>
                  <a:pt x="589066" y="1426464"/>
                </a:lnTo>
                <a:lnTo>
                  <a:pt x="589066" y="1382187"/>
                </a:lnTo>
                <a:lnTo>
                  <a:pt x="537090" y="1382187"/>
                </a:lnTo>
                <a:lnTo>
                  <a:pt x="537090" y="1366787"/>
                </a:lnTo>
                <a:lnTo>
                  <a:pt x="517840" y="1366787"/>
                </a:lnTo>
                <a:lnTo>
                  <a:pt x="517840" y="1357162"/>
                </a:lnTo>
                <a:lnTo>
                  <a:pt x="517840" y="1293635"/>
                </a:lnTo>
                <a:lnTo>
                  <a:pt x="490889" y="1293635"/>
                </a:lnTo>
                <a:lnTo>
                  <a:pt x="490889" y="1239734"/>
                </a:lnTo>
                <a:lnTo>
                  <a:pt x="471638" y="1239734"/>
                </a:lnTo>
                <a:lnTo>
                  <a:pt x="471638" y="1187757"/>
                </a:lnTo>
                <a:lnTo>
                  <a:pt x="450463" y="1187757"/>
                </a:lnTo>
                <a:lnTo>
                  <a:pt x="450463" y="1156956"/>
                </a:lnTo>
                <a:lnTo>
                  <a:pt x="427362" y="1156956"/>
                </a:lnTo>
                <a:lnTo>
                  <a:pt x="427362" y="1083804"/>
                </a:lnTo>
                <a:lnTo>
                  <a:pt x="404261" y="1083804"/>
                </a:lnTo>
                <a:lnTo>
                  <a:pt x="404261" y="1026053"/>
                </a:lnTo>
                <a:lnTo>
                  <a:pt x="371536" y="1026053"/>
                </a:lnTo>
                <a:lnTo>
                  <a:pt x="371536" y="937500"/>
                </a:lnTo>
                <a:lnTo>
                  <a:pt x="359985" y="949051"/>
                </a:lnTo>
                <a:lnTo>
                  <a:pt x="359985" y="897074"/>
                </a:lnTo>
                <a:lnTo>
                  <a:pt x="323409" y="897074"/>
                </a:lnTo>
                <a:lnTo>
                  <a:pt x="323409" y="804672"/>
                </a:lnTo>
                <a:lnTo>
                  <a:pt x="304159" y="804672"/>
                </a:lnTo>
                <a:lnTo>
                  <a:pt x="304159" y="756545"/>
                </a:lnTo>
                <a:lnTo>
                  <a:pt x="277208" y="756545"/>
                </a:lnTo>
                <a:lnTo>
                  <a:pt x="277208" y="696869"/>
                </a:lnTo>
                <a:lnTo>
                  <a:pt x="257957" y="696869"/>
                </a:lnTo>
                <a:lnTo>
                  <a:pt x="257957" y="594841"/>
                </a:lnTo>
                <a:lnTo>
                  <a:pt x="238707" y="594841"/>
                </a:lnTo>
                <a:lnTo>
                  <a:pt x="238707" y="539014"/>
                </a:lnTo>
                <a:lnTo>
                  <a:pt x="219457" y="519764"/>
                </a:lnTo>
                <a:lnTo>
                  <a:pt x="219457" y="456237"/>
                </a:lnTo>
                <a:lnTo>
                  <a:pt x="179030" y="456237"/>
                </a:lnTo>
                <a:lnTo>
                  <a:pt x="179030" y="365760"/>
                </a:lnTo>
                <a:lnTo>
                  <a:pt x="150154" y="365760"/>
                </a:lnTo>
                <a:lnTo>
                  <a:pt x="150154" y="244481"/>
                </a:lnTo>
                <a:lnTo>
                  <a:pt x="125129" y="244481"/>
                </a:lnTo>
                <a:lnTo>
                  <a:pt x="125129" y="186730"/>
                </a:lnTo>
                <a:lnTo>
                  <a:pt x="82778" y="186730"/>
                </a:lnTo>
                <a:lnTo>
                  <a:pt x="82778" y="21175"/>
                </a:lnTo>
                <a:lnTo>
                  <a:pt x="0" y="0"/>
                </a:lnTo>
                <a:close/>
              </a:path>
            </a:pathLst>
          </a:custGeom>
          <a:solidFill>
            <a:schemeClr val="accent4">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5" name="Freeform: Shape 54">
            <a:extLst>
              <a:ext uri="{FF2B5EF4-FFF2-40B4-BE49-F238E27FC236}">
                <a16:creationId xmlns:a16="http://schemas.microsoft.com/office/drawing/2014/main" id="{FBB37599-6E93-4CD2-B064-649FBA191CE9}"/>
              </a:ext>
            </a:extLst>
          </p:cNvPr>
          <p:cNvSpPr/>
          <p:nvPr/>
        </p:nvSpPr>
        <p:spPr bwMode="auto">
          <a:xfrm>
            <a:off x="1051505" y="2873927"/>
            <a:ext cx="3917104" cy="2425869"/>
          </a:xfrm>
          <a:custGeom>
            <a:avLst/>
            <a:gdLst>
              <a:gd name="connsiteX0" fmla="*/ 6350 w 5154084"/>
              <a:gd name="connsiteY0" fmla="*/ 0 h 3191933"/>
              <a:gd name="connsiteX1" fmla="*/ 63500 w 5154084"/>
              <a:gd name="connsiteY1" fmla="*/ 0 h 3191933"/>
              <a:gd name="connsiteX2" fmla="*/ 63500 w 5154084"/>
              <a:gd name="connsiteY2" fmla="*/ 91016 h 3191933"/>
              <a:gd name="connsiteX3" fmla="*/ 88900 w 5154084"/>
              <a:gd name="connsiteY3" fmla="*/ 91016 h 3191933"/>
              <a:gd name="connsiteX4" fmla="*/ 88900 w 5154084"/>
              <a:gd name="connsiteY4" fmla="*/ 129116 h 3191933"/>
              <a:gd name="connsiteX5" fmla="*/ 112184 w 5154084"/>
              <a:gd name="connsiteY5" fmla="*/ 129116 h 3191933"/>
              <a:gd name="connsiteX6" fmla="*/ 112184 w 5154084"/>
              <a:gd name="connsiteY6" fmla="*/ 194733 h 3191933"/>
              <a:gd name="connsiteX7" fmla="*/ 131234 w 5154084"/>
              <a:gd name="connsiteY7" fmla="*/ 194733 h 3191933"/>
              <a:gd name="connsiteX8" fmla="*/ 131234 w 5154084"/>
              <a:gd name="connsiteY8" fmla="*/ 285750 h 3191933"/>
              <a:gd name="connsiteX9" fmla="*/ 167217 w 5154084"/>
              <a:gd name="connsiteY9" fmla="*/ 285750 h 3191933"/>
              <a:gd name="connsiteX10" fmla="*/ 167217 w 5154084"/>
              <a:gd name="connsiteY10" fmla="*/ 342900 h 3191933"/>
              <a:gd name="connsiteX11" fmla="*/ 186267 w 5154084"/>
              <a:gd name="connsiteY11" fmla="*/ 342900 h 3191933"/>
              <a:gd name="connsiteX12" fmla="*/ 186267 w 5154084"/>
              <a:gd name="connsiteY12" fmla="*/ 410633 h 3191933"/>
              <a:gd name="connsiteX13" fmla="*/ 211667 w 5154084"/>
              <a:gd name="connsiteY13" fmla="*/ 410633 h 3191933"/>
              <a:gd name="connsiteX14" fmla="*/ 211667 w 5154084"/>
              <a:gd name="connsiteY14" fmla="*/ 529166 h 3191933"/>
              <a:gd name="connsiteX15" fmla="*/ 222250 w 5154084"/>
              <a:gd name="connsiteY15" fmla="*/ 529166 h 3191933"/>
              <a:gd name="connsiteX16" fmla="*/ 222250 w 5154084"/>
              <a:gd name="connsiteY16" fmla="*/ 588433 h 3191933"/>
              <a:gd name="connsiteX17" fmla="*/ 254000 w 5154084"/>
              <a:gd name="connsiteY17" fmla="*/ 588433 h 3191933"/>
              <a:gd name="connsiteX18" fmla="*/ 254000 w 5154084"/>
              <a:gd name="connsiteY18" fmla="*/ 704850 h 3191933"/>
              <a:gd name="connsiteX19" fmla="*/ 270934 w 5154084"/>
              <a:gd name="connsiteY19" fmla="*/ 704850 h 3191933"/>
              <a:gd name="connsiteX20" fmla="*/ 270934 w 5154084"/>
              <a:gd name="connsiteY20" fmla="*/ 886883 h 3191933"/>
              <a:gd name="connsiteX21" fmla="*/ 302684 w 5154084"/>
              <a:gd name="connsiteY21" fmla="*/ 886883 h 3191933"/>
              <a:gd name="connsiteX22" fmla="*/ 302684 w 5154084"/>
              <a:gd name="connsiteY22" fmla="*/ 954616 h 3191933"/>
              <a:gd name="connsiteX23" fmla="*/ 338667 w 5154084"/>
              <a:gd name="connsiteY23" fmla="*/ 954616 h 3191933"/>
              <a:gd name="connsiteX24" fmla="*/ 338667 w 5154084"/>
              <a:gd name="connsiteY24" fmla="*/ 1018116 h 3191933"/>
              <a:gd name="connsiteX25" fmla="*/ 364067 w 5154084"/>
              <a:gd name="connsiteY25" fmla="*/ 1018116 h 3191933"/>
              <a:gd name="connsiteX26" fmla="*/ 364067 w 5154084"/>
              <a:gd name="connsiteY26" fmla="*/ 1162050 h 3191933"/>
              <a:gd name="connsiteX27" fmla="*/ 387350 w 5154084"/>
              <a:gd name="connsiteY27" fmla="*/ 1162050 h 3191933"/>
              <a:gd name="connsiteX28" fmla="*/ 387350 w 5154084"/>
              <a:gd name="connsiteY28" fmla="*/ 1221316 h 3191933"/>
              <a:gd name="connsiteX29" fmla="*/ 416984 w 5154084"/>
              <a:gd name="connsiteY29" fmla="*/ 1221316 h 3191933"/>
              <a:gd name="connsiteX30" fmla="*/ 416984 w 5154084"/>
              <a:gd name="connsiteY30" fmla="*/ 1303866 h 3191933"/>
              <a:gd name="connsiteX31" fmla="*/ 446617 w 5154084"/>
              <a:gd name="connsiteY31" fmla="*/ 1303866 h 3191933"/>
              <a:gd name="connsiteX32" fmla="*/ 446617 w 5154084"/>
              <a:gd name="connsiteY32" fmla="*/ 1403350 h 3191933"/>
              <a:gd name="connsiteX33" fmla="*/ 467784 w 5154084"/>
              <a:gd name="connsiteY33" fmla="*/ 1403350 h 3191933"/>
              <a:gd name="connsiteX34" fmla="*/ 467784 w 5154084"/>
              <a:gd name="connsiteY34" fmla="*/ 1449916 h 3191933"/>
              <a:gd name="connsiteX35" fmla="*/ 488950 w 5154084"/>
              <a:gd name="connsiteY35" fmla="*/ 1449916 h 3191933"/>
              <a:gd name="connsiteX36" fmla="*/ 488950 w 5154084"/>
              <a:gd name="connsiteY36" fmla="*/ 1481666 h 3191933"/>
              <a:gd name="connsiteX37" fmla="*/ 520700 w 5154084"/>
              <a:gd name="connsiteY37" fmla="*/ 1481666 h 3191933"/>
              <a:gd name="connsiteX38" fmla="*/ 520700 w 5154084"/>
              <a:gd name="connsiteY38" fmla="*/ 1532466 h 3191933"/>
              <a:gd name="connsiteX39" fmla="*/ 558800 w 5154084"/>
              <a:gd name="connsiteY39" fmla="*/ 1532466 h 3191933"/>
              <a:gd name="connsiteX40" fmla="*/ 558800 w 5154084"/>
              <a:gd name="connsiteY40" fmla="*/ 1617133 h 3191933"/>
              <a:gd name="connsiteX41" fmla="*/ 577850 w 5154084"/>
              <a:gd name="connsiteY41" fmla="*/ 1617133 h 3191933"/>
              <a:gd name="connsiteX42" fmla="*/ 577850 w 5154084"/>
              <a:gd name="connsiteY42" fmla="*/ 1663700 h 3191933"/>
              <a:gd name="connsiteX43" fmla="*/ 599017 w 5154084"/>
              <a:gd name="connsiteY43" fmla="*/ 1663700 h 3191933"/>
              <a:gd name="connsiteX44" fmla="*/ 599017 w 5154084"/>
              <a:gd name="connsiteY44" fmla="*/ 1710266 h 3191933"/>
              <a:gd name="connsiteX45" fmla="*/ 630767 w 5154084"/>
              <a:gd name="connsiteY45" fmla="*/ 1710266 h 3191933"/>
              <a:gd name="connsiteX46" fmla="*/ 630767 w 5154084"/>
              <a:gd name="connsiteY46" fmla="*/ 1767416 h 3191933"/>
              <a:gd name="connsiteX47" fmla="*/ 647700 w 5154084"/>
              <a:gd name="connsiteY47" fmla="*/ 1767416 h 3191933"/>
              <a:gd name="connsiteX48" fmla="*/ 647700 w 5154084"/>
              <a:gd name="connsiteY48" fmla="*/ 1820333 h 3191933"/>
              <a:gd name="connsiteX49" fmla="*/ 668867 w 5154084"/>
              <a:gd name="connsiteY49" fmla="*/ 1820333 h 3191933"/>
              <a:gd name="connsiteX50" fmla="*/ 668867 w 5154084"/>
              <a:gd name="connsiteY50" fmla="*/ 1883833 h 3191933"/>
              <a:gd name="connsiteX51" fmla="*/ 833967 w 5154084"/>
              <a:gd name="connsiteY51" fmla="*/ 1883833 h 3191933"/>
              <a:gd name="connsiteX52" fmla="*/ 833967 w 5154084"/>
              <a:gd name="connsiteY52" fmla="*/ 1938866 h 3191933"/>
              <a:gd name="connsiteX53" fmla="*/ 920750 w 5154084"/>
              <a:gd name="connsiteY53" fmla="*/ 1938866 h 3191933"/>
              <a:gd name="connsiteX54" fmla="*/ 920750 w 5154084"/>
              <a:gd name="connsiteY54" fmla="*/ 1974850 h 3191933"/>
              <a:gd name="connsiteX55" fmla="*/ 948267 w 5154084"/>
              <a:gd name="connsiteY55" fmla="*/ 1974850 h 3191933"/>
              <a:gd name="connsiteX56" fmla="*/ 948267 w 5154084"/>
              <a:gd name="connsiteY56" fmla="*/ 1998133 h 3191933"/>
              <a:gd name="connsiteX57" fmla="*/ 986367 w 5154084"/>
              <a:gd name="connsiteY57" fmla="*/ 1998133 h 3191933"/>
              <a:gd name="connsiteX58" fmla="*/ 986367 w 5154084"/>
              <a:gd name="connsiteY58" fmla="*/ 2076450 h 3191933"/>
              <a:gd name="connsiteX59" fmla="*/ 1007534 w 5154084"/>
              <a:gd name="connsiteY59" fmla="*/ 2076450 h 3191933"/>
              <a:gd name="connsiteX60" fmla="*/ 1007534 w 5154084"/>
              <a:gd name="connsiteY60" fmla="*/ 2089150 h 3191933"/>
              <a:gd name="connsiteX61" fmla="*/ 1037167 w 5154084"/>
              <a:gd name="connsiteY61" fmla="*/ 2089150 h 3191933"/>
              <a:gd name="connsiteX62" fmla="*/ 1037167 w 5154084"/>
              <a:gd name="connsiteY62" fmla="*/ 2129366 h 3191933"/>
              <a:gd name="connsiteX63" fmla="*/ 1132417 w 5154084"/>
              <a:gd name="connsiteY63" fmla="*/ 2129366 h 3191933"/>
              <a:gd name="connsiteX64" fmla="*/ 1132417 w 5154084"/>
              <a:gd name="connsiteY64" fmla="*/ 2148416 h 3191933"/>
              <a:gd name="connsiteX65" fmla="*/ 1159934 w 5154084"/>
              <a:gd name="connsiteY65" fmla="*/ 2148416 h 3191933"/>
              <a:gd name="connsiteX66" fmla="*/ 1159934 w 5154084"/>
              <a:gd name="connsiteY66" fmla="*/ 2203450 h 3191933"/>
              <a:gd name="connsiteX67" fmla="*/ 1265767 w 5154084"/>
              <a:gd name="connsiteY67" fmla="*/ 2203450 h 3191933"/>
              <a:gd name="connsiteX68" fmla="*/ 1265767 w 5154084"/>
              <a:gd name="connsiteY68" fmla="*/ 2224616 h 3191933"/>
              <a:gd name="connsiteX69" fmla="*/ 1318684 w 5154084"/>
              <a:gd name="connsiteY69" fmla="*/ 2224616 h 3191933"/>
              <a:gd name="connsiteX70" fmla="*/ 1318684 w 5154084"/>
              <a:gd name="connsiteY70" fmla="*/ 2247900 h 3191933"/>
              <a:gd name="connsiteX71" fmla="*/ 1375834 w 5154084"/>
              <a:gd name="connsiteY71" fmla="*/ 2247900 h 3191933"/>
              <a:gd name="connsiteX72" fmla="*/ 1375834 w 5154084"/>
              <a:gd name="connsiteY72" fmla="*/ 2266950 h 3191933"/>
              <a:gd name="connsiteX73" fmla="*/ 1411817 w 5154084"/>
              <a:gd name="connsiteY73" fmla="*/ 2266950 h 3191933"/>
              <a:gd name="connsiteX74" fmla="*/ 1411817 w 5154084"/>
              <a:gd name="connsiteY74" fmla="*/ 2294466 h 3191933"/>
              <a:gd name="connsiteX75" fmla="*/ 1471084 w 5154084"/>
              <a:gd name="connsiteY75" fmla="*/ 2294466 h 3191933"/>
              <a:gd name="connsiteX76" fmla="*/ 1471084 w 5154084"/>
              <a:gd name="connsiteY76" fmla="*/ 2321983 h 3191933"/>
              <a:gd name="connsiteX77" fmla="*/ 1496484 w 5154084"/>
              <a:gd name="connsiteY77" fmla="*/ 2321983 h 3191933"/>
              <a:gd name="connsiteX78" fmla="*/ 1496484 w 5154084"/>
              <a:gd name="connsiteY78" fmla="*/ 2343150 h 3191933"/>
              <a:gd name="connsiteX79" fmla="*/ 1811867 w 5154084"/>
              <a:gd name="connsiteY79" fmla="*/ 2343150 h 3191933"/>
              <a:gd name="connsiteX80" fmla="*/ 1811867 w 5154084"/>
              <a:gd name="connsiteY80" fmla="*/ 2366433 h 3191933"/>
              <a:gd name="connsiteX81" fmla="*/ 2002367 w 5154084"/>
              <a:gd name="connsiteY81" fmla="*/ 2366433 h 3191933"/>
              <a:gd name="connsiteX82" fmla="*/ 2002367 w 5154084"/>
              <a:gd name="connsiteY82" fmla="*/ 2383366 h 3191933"/>
              <a:gd name="connsiteX83" fmla="*/ 2135717 w 5154084"/>
              <a:gd name="connsiteY83" fmla="*/ 2383366 h 3191933"/>
              <a:gd name="connsiteX84" fmla="*/ 2135717 w 5154084"/>
              <a:gd name="connsiteY84" fmla="*/ 2413000 h 3191933"/>
              <a:gd name="connsiteX85" fmla="*/ 2211917 w 5154084"/>
              <a:gd name="connsiteY85" fmla="*/ 2413000 h 3191933"/>
              <a:gd name="connsiteX86" fmla="*/ 2211917 w 5154084"/>
              <a:gd name="connsiteY86" fmla="*/ 2436283 h 3191933"/>
              <a:gd name="connsiteX87" fmla="*/ 2478617 w 5154084"/>
              <a:gd name="connsiteY87" fmla="*/ 2436283 h 3191933"/>
              <a:gd name="connsiteX88" fmla="*/ 2478617 w 5154084"/>
              <a:gd name="connsiteY88" fmla="*/ 2474383 h 3191933"/>
              <a:gd name="connsiteX89" fmla="*/ 2673350 w 5154084"/>
              <a:gd name="connsiteY89" fmla="*/ 2474383 h 3191933"/>
              <a:gd name="connsiteX90" fmla="*/ 2673350 w 5154084"/>
              <a:gd name="connsiteY90" fmla="*/ 2497666 h 3191933"/>
              <a:gd name="connsiteX91" fmla="*/ 2853267 w 5154084"/>
              <a:gd name="connsiteY91" fmla="*/ 2497666 h 3191933"/>
              <a:gd name="connsiteX92" fmla="*/ 2853267 w 5154084"/>
              <a:gd name="connsiteY92" fmla="*/ 2525183 h 3191933"/>
              <a:gd name="connsiteX93" fmla="*/ 2878667 w 5154084"/>
              <a:gd name="connsiteY93" fmla="*/ 2525183 h 3191933"/>
              <a:gd name="connsiteX94" fmla="*/ 2878667 w 5154084"/>
              <a:gd name="connsiteY94" fmla="*/ 2552700 h 3191933"/>
              <a:gd name="connsiteX95" fmla="*/ 2942167 w 5154084"/>
              <a:gd name="connsiteY95" fmla="*/ 2552700 h 3191933"/>
              <a:gd name="connsiteX96" fmla="*/ 2942167 w 5154084"/>
              <a:gd name="connsiteY96" fmla="*/ 2582333 h 3191933"/>
              <a:gd name="connsiteX97" fmla="*/ 3441700 w 5154084"/>
              <a:gd name="connsiteY97" fmla="*/ 2582333 h 3191933"/>
              <a:gd name="connsiteX98" fmla="*/ 3441700 w 5154084"/>
              <a:gd name="connsiteY98" fmla="*/ 2611966 h 3191933"/>
              <a:gd name="connsiteX99" fmla="*/ 4396317 w 5154084"/>
              <a:gd name="connsiteY99" fmla="*/ 2611966 h 3191933"/>
              <a:gd name="connsiteX100" fmla="*/ 4396317 w 5154084"/>
              <a:gd name="connsiteY100" fmla="*/ 2658533 h 3191933"/>
              <a:gd name="connsiteX101" fmla="*/ 4883150 w 5154084"/>
              <a:gd name="connsiteY101" fmla="*/ 2658533 h 3191933"/>
              <a:gd name="connsiteX102" fmla="*/ 4883150 w 5154084"/>
              <a:gd name="connsiteY102" fmla="*/ 2683933 h 3191933"/>
              <a:gd name="connsiteX103" fmla="*/ 4957234 w 5154084"/>
              <a:gd name="connsiteY103" fmla="*/ 2683933 h 3191933"/>
              <a:gd name="connsiteX104" fmla="*/ 4957234 w 5154084"/>
              <a:gd name="connsiteY104" fmla="*/ 2719916 h 3191933"/>
              <a:gd name="connsiteX105" fmla="*/ 5154084 w 5154084"/>
              <a:gd name="connsiteY105" fmla="*/ 2719916 h 3191933"/>
              <a:gd name="connsiteX106" fmla="*/ 5154084 w 5154084"/>
              <a:gd name="connsiteY106" fmla="*/ 3191933 h 3191933"/>
              <a:gd name="connsiteX107" fmla="*/ 5058834 w 5154084"/>
              <a:gd name="connsiteY107" fmla="*/ 3191933 h 3191933"/>
              <a:gd name="connsiteX108" fmla="*/ 5058834 w 5154084"/>
              <a:gd name="connsiteY108" fmla="*/ 3113616 h 3191933"/>
              <a:gd name="connsiteX109" fmla="*/ 4385734 w 5154084"/>
              <a:gd name="connsiteY109" fmla="*/ 3113616 h 3191933"/>
              <a:gd name="connsiteX110" fmla="*/ 4385734 w 5154084"/>
              <a:gd name="connsiteY110" fmla="*/ 3050116 h 3191933"/>
              <a:gd name="connsiteX111" fmla="*/ 3433234 w 5154084"/>
              <a:gd name="connsiteY111" fmla="*/ 3050116 h 3191933"/>
              <a:gd name="connsiteX112" fmla="*/ 3433234 w 5154084"/>
              <a:gd name="connsiteY112" fmla="*/ 3003550 h 3191933"/>
              <a:gd name="connsiteX113" fmla="*/ 2967567 w 5154084"/>
              <a:gd name="connsiteY113" fmla="*/ 3003550 h 3191933"/>
              <a:gd name="connsiteX114" fmla="*/ 2956984 w 5154084"/>
              <a:gd name="connsiteY114" fmla="*/ 2992967 h 3191933"/>
              <a:gd name="connsiteX115" fmla="*/ 2904067 w 5154084"/>
              <a:gd name="connsiteY115" fmla="*/ 2992967 h 3191933"/>
              <a:gd name="connsiteX116" fmla="*/ 2904067 w 5154084"/>
              <a:gd name="connsiteY116" fmla="*/ 2923116 h 3191933"/>
              <a:gd name="connsiteX117" fmla="*/ 2681817 w 5154084"/>
              <a:gd name="connsiteY117" fmla="*/ 2923116 h 3191933"/>
              <a:gd name="connsiteX118" fmla="*/ 2681817 w 5154084"/>
              <a:gd name="connsiteY118" fmla="*/ 2904066 h 3191933"/>
              <a:gd name="connsiteX119" fmla="*/ 2463800 w 5154084"/>
              <a:gd name="connsiteY119" fmla="*/ 2904066 h 3191933"/>
              <a:gd name="connsiteX120" fmla="*/ 2463800 w 5154084"/>
              <a:gd name="connsiteY120" fmla="*/ 2878666 h 3191933"/>
              <a:gd name="connsiteX121" fmla="*/ 2203450 w 5154084"/>
              <a:gd name="connsiteY121" fmla="*/ 2878666 h 3191933"/>
              <a:gd name="connsiteX122" fmla="*/ 2203450 w 5154084"/>
              <a:gd name="connsiteY122" fmla="*/ 2832100 h 3191933"/>
              <a:gd name="connsiteX123" fmla="*/ 2146300 w 5154084"/>
              <a:gd name="connsiteY123" fmla="*/ 2832100 h 3191933"/>
              <a:gd name="connsiteX124" fmla="*/ 2146300 w 5154084"/>
              <a:gd name="connsiteY124" fmla="*/ 2806700 h 3191933"/>
              <a:gd name="connsiteX125" fmla="*/ 1805517 w 5154084"/>
              <a:gd name="connsiteY125" fmla="*/ 2806700 h 3191933"/>
              <a:gd name="connsiteX126" fmla="*/ 1805517 w 5154084"/>
              <a:gd name="connsiteY126" fmla="*/ 2781300 h 3191933"/>
              <a:gd name="connsiteX127" fmla="*/ 1488017 w 5154084"/>
              <a:gd name="connsiteY127" fmla="*/ 2781300 h 3191933"/>
              <a:gd name="connsiteX128" fmla="*/ 1488017 w 5154084"/>
              <a:gd name="connsiteY128" fmla="*/ 2760133 h 3191933"/>
              <a:gd name="connsiteX129" fmla="*/ 1447800 w 5154084"/>
              <a:gd name="connsiteY129" fmla="*/ 2760133 h 3191933"/>
              <a:gd name="connsiteX130" fmla="*/ 1447800 w 5154084"/>
              <a:gd name="connsiteY130" fmla="*/ 2730500 h 3191933"/>
              <a:gd name="connsiteX131" fmla="*/ 1382184 w 5154084"/>
              <a:gd name="connsiteY131" fmla="*/ 2730500 h 3191933"/>
              <a:gd name="connsiteX132" fmla="*/ 1382184 w 5154084"/>
              <a:gd name="connsiteY132" fmla="*/ 2698750 h 3191933"/>
              <a:gd name="connsiteX133" fmla="*/ 1303867 w 5154084"/>
              <a:gd name="connsiteY133" fmla="*/ 2698750 h 3191933"/>
              <a:gd name="connsiteX134" fmla="*/ 1303867 w 5154084"/>
              <a:gd name="connsiteY134" fmla="*/ 2671233 h 3191933"/>
              <a:gd name="connsiteX135" fmla="*/ 1229784 w 5154084"/>
              <a:gd name="connsiteY135" fmla="*/ 2671233 h 3191933"/>
              <a:gd name="connsiteX136" fmla="*/ 1229784 w 5154084"/>
              <a:gd name="connsiteY136" fmla="*/ 2656416 h 3191933"/>
              <a:gd name="connsiteX137" fmla="*/ 1132417 w 5154084"/>
              <a:gd name="connsiteY137" fmla="*/ 2656416 h 3191933"/>
              <a:gd name="connsiteX138" fmla="*/ 1132417 w 5154084"/>
              <a:gd name="connsiteY138" fmla="*/ 2624666 h 3191933"/>
              <a:gd name="connsiteX139" fmla="*/ 1107017 w 5154084"/>
              <a:gd name="connsiteY139" fmla="*/ 2624666 h 3191933"/>
              <a:gd name="connsiteX140" fmla="*/ 1121834 w 5154084"/>
              <a:gd name="connsiteY140" fmla="*/ 2609849 h 3191933"/>
              <a:gd name="connsiteX141" fmla="*/ 1032934 w 5154084"/>
              <a:gd name="connsiteY141" fmla="*/ 2609849 h 3191933"/>
              <a:gd name="connsiteX142" fmla="*/ 1032934 w 5154084"/>
              <a:gd name="connsiteY142" fmla="*/ 2567516 h 3191933"/>
              <a:gd name="connsiteX143" fmla="*/ 1009650 w 5154084"/>
              <a:gd name="connsiteY143" fmla="*/ 2567516 h 3191933"/>
              <a:gd name="connsiteX144" fmla="*/ 1009650 w 5154084"/>
              <a:gd name="connsiteY144" fmla="*/ 2548466 h 3191933"/>
              <a:gd name="connsiteX145" fmla="*/ 975784 w 5154084"/>
              <a:gd name="connsiteY145" fmla="*/ 2548466 h 3191933"/>
              <a:gd name="connsiteX146" fmla="*/ 975784 w 5154084"/>
              <a:gd name="connsiteY146" fmla="*/ 2497666 h 3191933"/>
              <a:gd name="connsiteX147" fmla="*/ 946150 w 5154084"/>
              <a:gd name="connsiteY147" fmla="*/ 2497666 h 3191933"/>
              <a:gd name="connsiteX148" fmla="*/ 946150 w 5154084"/>
              <a:gd name="connsiteY148" fmla="*/ 2425700 h 3191933"/>
              <a:gd name="connsiteX149" fmla="*/ 912284 w 5154084"/>
              <a:gd name="connsiteY149" fmla="*/ 2425700 h 3191933"/>
              <a:gd name="connsiteX150" fmla="*/ 912284 w 5154084"/>
              <a:gd name="connsiteY150" fmla="*/ 2415116 h 3191933"/>
              <a:gd name="connsiteX151" fmla="*/ 814917 w 5154084"/>
              <a:gd name="connsiteY151" fmla="*/ 2415116 h 3191933"/>
              <a:gd name="connsiteX152" fmla="*/ 814917 w 5154084"/>
              <a:gd name="connsiteY152" fmla="*/ 2372783 h 3191933"/>
              <a:gd name="connsiteX153" fmla="*/ 658284 w 5154084"/>
              <a:gd name="connsiteY153" fmla="*/ 2372783 h 3191933"/>
              <a:gd name="connsiteX154" fmla="*/ 658284 w 5154084"/>
              <a:gd name="connsiteY154" fmla="*/ 2294466 h 3191933"/>
              <a:gd name="connsiteX155" fmla="*/ 637117 w 5154084"/>
              <a:gd name="connsiteY155" fmla="*/ 2294466 h 3191933"/>
              <a:gd name="connsiteX156" fmla="*/ 637117 w 5154084"/>
              <a:gd name="connsiteY156" fmla="*/ 2260600 h 3191933"/>
              <a:gd name="connsiteX157" fmla="*/ 613834 w 5154084"/>
              <a:gd name="connsiteY157" fmla="*/ 2260600 h 3191933"/>
              <a:gd name="connsiteX158" fmla="*/ 613834 w 5154084"/>
              <a:gd name="connsiteY158" fmla="*/ 2199216 h 3191933"/>
              <a:gd name="connsiteX159" fmla="*/ 596900 w 5154084"/>
              <a:gd name="connsiteY159" fmla="*/ 2199216 h 3191933"/>
              <a:gd name="connsiteX160" fmla="*/ 596900 w 5154084"/>
              <a:gd name="connsiteY160" fmla="*/ 2165350 h 3191933"/>
              <a:gd name="connsiteX161" fmla="*/ 558800 w 5154084"/>
              <a:gd name="connsiteY161" fmla="*/ 2165350 h 3191933"/>
              <a:gd name="connsiteX162" fmla="*/ 558800 w 5154084"/>
              <a:gd name="connsiteY162" fmla="*/ 2118783 h 3191933"/>
              <a:gd name="connsiteX163" fmla="*/ 529167 w 5154084"/>
              <a:gd name="connsiteY163" fmla="*/ 2118783 h 3191933"/>
              <a:gd name="connsiteX164" fmla="*/ 529167 w 5154084"/>
              <a:gd name="connsiteY164" fmla="*/ 2036233 h 3191933"/>
              <a:gd name="connsiteX165" fmla="*/ 495300 w 5154084"/>
              <a:gd name="connsiteY165" fmla="*/ 2036233 h 3191933"/>
              <a:gd name="connsiteX166" fmla="*/ 495300 w 5154084"/>
              <a:gd name="connsiteY166" fmla="*/ 1968500 h 3191933"/>
              <a:gd name="connsiteX167" fmla="*/ 452967 w 5154084"/>
              <a:gd name="connsiteY167" fmla="*/ 1968500 h 3191933"/>
              <a:gd name="connsiteX168" fmla="*/ 452967 w 5154084"/>
              <a:gd name="connsiteY168" fmla="*/ 1845733 h 3191933"/>
              <a:gd name="connsiteX169" fmla="*/ 423334 w 5154084"/>
              <a:gd name="connsiteY169" fmla="*/ 1845733 h 3191933"/>
              <a:gd name="connsiteX170" fmla="*/ 423334 w 5154084"/>
              <a:gd name="connsiteY170" fmla="*/ 1801283 h 3191933"/>
              <a:gd name="connsiteX171" fmla="*/ 406400 w 5154084"/>
              <a:gd name="connsiteY171" fmla="*/ 1801283 h 3191933"/>
              <a:gd name="connsiteX172" fmla="*/ 406400 w 5154084"/>
              <a:gd name="connsiteY172" fmla="*/ 1725083 h 3191933"/>
              <a:gd name="connsiteX173" fmla="*/ 387350 w 5154084"/>
              <a:gd name="connsiteY173" fmla="*/ 1725083 h 3191933"/>
              <a:gd name="connsiteX174" fmla="*/ 387350 w 5154084"/>
              <a:gd name="connsiteY174" fmla="*/ 1653116 h 3191933"/>
              <a:gd name="connsiteX175" fmla="*/ 357717 w 5154084"/>
              <a:gd name="connsiteY175" fmla="*/ 1653116 h 3191933"/>
              <a:gd name="connsiteX176" fmla="*/ 357717 w 5154084"/>
              <a:gd name="connsiteY176" fmla="*/ 1507066 h 3191933"/>
              <a:gd name="connsiteX177" fmla="*/ 330200 w 5154084"/>
              <a:gd name="connsiteY177" fmla="*/ 1507066 h 3191933"/>
              <a:gd name="connsiteX178" fmla="*/ 330200 w 5154084"/>
              <a:gd name="connsiteY178" fmla="*/ 1428750 h 3191933"/>
              <a:gd name="connsiteX179" fmla="*/ 321734 w 5154084"/>
              <a:gd name="connsiteY179" fmla="*/ 1428750 h 3191933"/>
              <a:gd name="connsiteX180" fmla="*/ 321734 w 5154084"/>
              <a:gd name="connsiteY180" fmla="*/ 1356783 h 3191933"/>
              <a:gd name="connsiteX181" fmla="*/ 304800 w 5154084"/>
              <a:gd name="connsiteY181" fmla="*/ 1356783 h 3191933"/>
              <a:gd name="connsiteX182" fmla="*/ 304800 w 5154084"/>
              <a:gd name="connsiteY182" fmla="*/ 1308100 h 3191933"/>
              <a:gd name="connsiteX183" fmla="*/ 277284 w 5154084"/>
              <a:gd name="connsiteY183" fmla="*/ 1308100 h 3191933"/>
              <a:gd name="connsiteX184" fmla="*/ 277284 w 5154084"/>
              <a:gd name="connsiteY184" fmla="*/ 1229783 h 3191933"/>
              <a:gd name="connsiteX185" fmla="*/ 262467 w 5154084"/>
              <a:gd name="connsiteY185" fmla="*/ 1229783 h 3191933"/>
              <a:gd name="connsiteX186" fmla="*/ 262467 w 5154084"/>
              <a:gd name="connsiteY186" fmla="*/ 1056216 h 3191933"/>
              <a:gd name="connsiteX187" fmla="*/ 230717 w 5154084"/>
              <a:gd name="connsiteY187" fmla="*/ 1056216 h 3191933"/>
              <a:gd name="connsiteX188" fmla="*/ 230717 w 5154084"/>
              <a:gd name="connsiteY188" fmla="*/ 920750 h 3191933"/>
              <a:gd name="connsiteX189" fmla="*/ 205317 w 5154084"/>
              <a:gd name="connsiteY189" fmla="*/ 920750 h 3191933"/>
              <a:gd name="connsiteX190" fmla="*/ 205317 w 5154084"/>
              <a:gd name="connsiteY190" fmla="*/ 848783 h 3191933"/>
              <a:gd name="connsiteX191" fmla="*/ 190500 w 5154084"/>
              <a:gd name="connsiteY191" fmla="*/ 848783 h 3191933"/>
              <a:gd name="connsiteX192" fmla="*/ 190500 w 5154084"/>
              <a:gd name="connsiteY192" fmla="*/ 706966 h 3191933"/>
              <a:gd name="connsiteX193" fmla="*/ 165100 w 5154084"/>
              <a:gd name="connsiteY193" fmla="*/ 706966 h 3191933"/>
              <a:gd name="connsiteX194" fmla="*/ 165100 w 5154084"/>
              <a:gd name="connsiteY194" fmla="*/ 641350 h 3191933"/>
              <a:gd name="connsiteX195" fmla="*/ 150284 w 5154084"/>
              <a:gd name="connsiteY195" fmla="*/ 641350 h 3191933"/>
              <a:gd name="connsiteX196" fmla="*/ 150284 w 5154084"/>
              <a:gd name="connsiteY196" fmla="*/ 510116 h 3191933"/>
              <a:gd name="connsiteX197" fmla="*/ 135467 w 5154084"/>
              <a:gd name="connsiteY197" fmla="*/ 510116 h 3191933"/>
              <a:gd name="connsiteX198" fmla="*/ 135467 w 5154084"/>
              <a:gd name="connsiteY198" fmla="*/ 467783 h 3191933"/>
              <a:gd name="connsiteX199" fmla="*/ 107950 w 5154084"/>
              <a:gd name="connsiteY199" fmla="*/ 467783 h 3191933"/>
              <a:gd name="connsiteX200" fmla="*/ 107950 w 5154084"/>
              <a:gd name="connsiteY200" fmla="*/ 387350 h 3191933"/>
              <a:gd name="connsiteX201" fmla="*/ 97367 w 5154084"/>
              <a:gd name="connsiteY201" fmla="*/ 387350 h 3191933"/>
              <a:gd name="connsiteX202" fmla="*/ 97367 w 5154084"/>
              <a:gd name="connsiteY202" fmla="*/ 294216 h 3191933"/>
              <a:gd name="connsiteX203" fmla="*/ 74084 w 5154084"/>
              <a:gd name="connsiteY203" fmla="*/ 294216 h 3191933"/>
              <a:gd name="connsiteX204" fmla="*/ 74084 w 5154084"/>
              <a:gd name="connsiteY204" fmla="*/ 239183 h 3191933"/>
              <a:gd name="connsiteX205" fmla="*/ 50800 w 5154084"/>
              <a:gd name="connsiteY205" fmla="*/ 239183 h 3191933"/>
              <a:gd name="connsiteX206" fmla="*/ 50800 w 5154084"/>
              <a:gd name="connsiteY206" fmla="*/ 143933 h 3191933"/>
              <a:gd name="connsiteX207" fmla="*/ 27517 w 5154084"/>
              <a:gd name="connsiteY207" fmla="*/ 143933 h 3191933"/>
              <a:gd name="connsiteX208" fmla="*/ 0 w 5154084"/>
              <a:gd name="connsiteY208" fmla="*/ 143933 h 3191933"/>
              <a:gd name="connsiteX209" fmla="*/ 6350 w 5154084"/>
              <a:gd name="connsiteY209" fmla="*/ 0 h 3191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5154084" h="3191933">
                <a:moveTo>
                  <a:pt x="6350" y="0"/>
                </a:moveTo>
                <a:lnTo>
                  <a:pt x="63500" y="0"/>
                </a:lnTo>
                <a:lnTo>
                  <a:pt x="63500" y="91016"/>
                </a:lnTo>
                <a:lnTo>
                  <a:pt x="88900" y="91016"/>
                </a:lnTo>
                <a:lnTo>
                  <a:pt x="88900" y="129116"/>
                </a:lnTo>
                <a:lnTo>
                  <a:pt x="112184" y="129116"/>
                </a:lnTo>
                <a:lnTo>
                  <a:pt x="112184" y="194733"/>
                </a:lnTo>
                <a:lnTo>
                  <a:pt x="131234" y="194733"/>
                </a:lnTo>
                <a:lnTo>
                  <a:pt x="131234" y="285750"/>
                </a:lnTo>
                <a:lnTo>
                  <a:pt x="167217" y="285750"/>
                </a:lnTo>
                <a:lnTo>
                  <a:pt x="167217" y="342900"/>
                </a:lnTo>
                <a:lnTo>
                  <a:pt x="186267" y="342900"/>
                </a:lnTo>
                <a:lnTo>
                  <a:pt x="186267" y="410633"/>
                </a:lnTo>
                <a:lnTo>
                  <a:pt x="211667" y="410633"/>
                </a:lnTo>
                <a:lnTo>
                  <a:pt x="211667" y="529166"/>
                </a:lnTo>
                <a:lnTo>
                  <a:pt x="222250" y="529166"/>
                </a:lnTo>
                <a:lnTo>
                  <a:pt x="222250" y="588433"/>
                </a:lnTo>
                <a:lnTo>
                  <a:pt x="254000" y="588433"/>
                </a:lnTo>
                <a:lnTo>
                  <a:pt x="254000" y="704850"/>
                </a:lnTo>
                <a:lnTo>
                  <a:pt x="270934" y="704850"/>
                </a:lnTo>
                <a:lnTo>
                  <a:pt x="270934" y="886883"/>
                </a:lnTo>
                <a:lnTo>
                  <a:pt x="302684" y="886883"/>
                </a:lnTo>
                <a:lnTo>
                  <a:pt x="302684" y="954616"/>
                </a:lnTo>
                <a:lnTo>
                  <a:pt x="338667" y="954616"/>
                </a:lnTo>
                <a:lnTo>
                  <a:pt x="338667" y="1018116"/>
                </a:lnTo>
                <a:lnTo>
                  <a:pt x="364067" y="1018116"/>
                </a:lnTo>
                <a:lnTo>
                  <a:pt x="364067" y="1162050"/>
                </a:lnTo>
                <a:lnTo>
                  <a:pt x="387350" y="1162050"/>
                </a:lnTo>
                <a:lnTo>
                  <a:pt x="387350" y="1221316"/>
                </a:lnTo>
                <a:lnTo>
                  <a:pt x="416984" y="1221316"/>
                </a:lnTo>
                <a:lnTo>
                  <a:pt x="416984" y="1303866"/>
                </a:lnTo>
                <a:lnTo>
                  <a:pt x="446617" y="1303866"/>
                </a:lnTo>
                <a:lnTo>
                  <a:pt x="446617" y="1403350"/>
                </a:lnTo>
                <a:lnTo>
                  <a:pt x="467784" y="1403350"/>
                </a:lnTo>
                <a:lnTo>
                  <a:pt x="467784" y="1449916"/>
                </a:lnTo>
                <a:lnTo>
                  <a:pt x="488950" y="1449916"/>
                </a:lnTo>
                <a:lnTo>
                  <a:pt x="488950" y="1481666"/>
                </a:lnTo>
                <a:lnTo>
                  <a:pt x="520700" y="1481666"/>
                </a:lnTo>
                <a:lnTo>
                  <a:pt x="520700" y="1532466"/>
                </a:lnTo>
                <a:lnTo>
                  <a:pt x="558800" y="1532466"/>
                </a:lnTo>
                <a:lnTo>
                  <a:pt x="558800" y="1617133"/>
                </a:lnTo>
                <a:lnTo>
                  <a:pt x="577850" y="1617133"/>
                </a:lnTo>
                <a:lnTo>
                  <a:pt x="577850" y="1663700"/>
                </a:lnTo>
                <a:lnTo>
                  <a:pt x="599017" y="1663700"/>
                </a:lnTo>
                <a:lnTo>
                  <a:pt x="599017" y="1710266"/>
                </a:lnTo>
                <a:lnTo>
                  <a:pt x="630767" y="1710266"/>
                </a:lnTo>
                <a:lnTo>
                  <a:pt x="630767" y="1767416"/>
                </a:lnTo>
                <a:lnTo>
                  <a:pt x="647700" y="1767416"/>
                </a:lnTo>
                <a:lnTo>
                  <a:pt x="647700" y="1820333"/>
                </a:lnTo>
                <a:lnTo>
                  <a:pt x="668867" y="1820333"/>
                </a:lnTo>
                <a:lnTo>
                  <a:pt x="668867" y="1883833"/>
                </a:lnTo>
                <a:lnTo>
                  <a:pt x="833967" y="1883833"/>
                </a:lnTo>
                <a:lnTo>
                  <a:pt x="833967" y="1938866"/>
                </a:lnTo>
                <a:lnTo>
                  <a:pt x="920750" y="1938866"/>
                </a:lnTo>
                <a:lnTo>
                  <a:pt x="920750" y="1974850"/>
                </a:lnTo>
                <a:lnTo>
                  <a:pt x="948267" y="1974850"/>
                </a:lnTo>
                <a:lnTo>
                  <a:pt x="948267" y="1998133"/>
                </a:lnTo>
                <a:lnTo>
                  <a:pt x="986367" y="1998133"/>
                </a:lnTo>
                <a:lnTo>
                  <a:pt x="986367" y="2076450"/>
                </a:lnTo>
                <a:lnTo>
                  <a:pt x="1007534" y="2076450"/>
                </a:lnTo>
                <a:lnTo>
                  <a:pt x="1007534" y="2089150"/>
                </a:lnTo>
                <a:lnTo>
                  <a:pt x="1037167" y="2089150"/>
                </a:lnTo>
                <a:lnTo>
                  <a:pt x="1037167" y="2129366"/>
                </a:lnTo>
                <a:lnTo>
                  <a:pt x="1132417" y="2129366"/>
                </a:lnTo>
                <a:lnTo>
                  <a:pt x="1132417" y="2148416"/>
                </a:lnTo>
                <a:lnTo>
                  <a:pt x="1159934" y="2148416"/>
                </a:lnTo>
                <a:lnTo>
                  <a:pt x="1159934" y="2203450"/>
                </a:lnTo>
                <a:lnTo>
                  <a:pt x="1265767" y="2203450"/>
                </a:lnTo>
                <a:lnTo>
                  <a:pt x="1265767" y="2224616"/>
                </a:lnTo>
                <a:lnTo>
                  <a:pt x="1318684" y="2224616"/>
                </a:lnTo>
                <a:lnTo>
                  <a:pt x="1318684" y="2247900"/>
                </a:lnTo>
                <a:lnTo>
                  <a:pt x="1375834" y="2247900"/>
                </a:lnTo>
                <a:lnTo>
                  <a:pt x="1375834" y="2266950"/>
                </a:lnTo>
                <a:lnTo>
                  <a:pt x="1411817" y="2266950"/>
                </a:lnTo>
                <a:lnTo>
                  <a:pt x="1411817" y="2294466"/>
                </a:lnTo>
                <a:lnTo>
                  <a:pt x="1471084" y="2294466"/>
                </a:lnTo>
                <a:lnTo>
                  <a:pt x="1471084" y="2321983"/>
                </a:lnTo>
                <a:lnTo>
                  <a:pt x="1496484" y="2321983"/>
                </a:lnTo>
                <a:lnTo>
                  <a:pt x="1496484" y="2343150"/>
                </a:lnTo>
                <a:lnTo>
                  <a:pt x="1811867" y="2343150"/>
                </a:lnTo>
                <a:lnTo>
                  <a:pt x="1811867" y="2366433"/>
                </a:lnTo>
                <a:lnTo>
                  <a:pt x="2002367" y="2366433"/>
                </a:lnTo>
                <a:lnTo>
                  <a:pt x="2002367" y="2383366"/>
                </a:lnTo>
                <a:lnTo>
                  <a:pt x="2135717" y="2383366"/>
                </a:lnTo>
                <a:lnTo>
                  <a:pt x="2135717" y="2413000"/>
                </a:lnTo>
                <a:lnTo>
                  <a:pt x="2211917" y="2413000"/>
                </a:lnTo>
                <a:lnTo>
                  <a:pt x="2211917" y="2436283"/>
                </a:lnTo>
                <a:lnTo>
                  <a:pt x="2478617" y="2436283"/>
                </a:lnTo>
                <a:lnTo>
                  <a:pt x="2478617" y="2474383"/>
                </a:lnTo>
                <a:lnTo>
                  <a:pt x="2673350" y="2474383"/>
                </a:lnTo>
                <a:lnTo>
                  <a:pt x="2673350" y="2497666"/>
                </a:lnTo>
                <a:lnTo>
                  <a:pt x="2853267" y="2497666"/>
                </a:lnTo>
                <a:lnTo>
                  <a:pt x="2853267" y="2525183"/>
                </a:lnTo>
                <a:lnTo>
                  <a:pt x="2878667" y="2525183"/>
                </a:lnTo>
                <a:lnTo>
                  <a:pt x="2878667" y="2552700"/>
                </a:lnTo>
                <a:lnTo>
                  <a:pt x="2942167" y="2552700"/>
                </a:lnTo>
                <a:lnTo>
                  <a:pt x="2942167" y="2582333"/>
                </a:lnTo>
                <a:lnTo>
                  <a:pt x="3441700" y="2582333"/>
                </a:lnTo>
                <a:lnTo>
                  <a:pt x="3441700" y="2611966"/>
                </a:lnTo>
                <a:lnTo>
                  <a:pt x="4396317" y="2611966"/>
                </a:lnTo>
                <a:lnTo>
                  <a:pt x="4396317" y="2658533"/>
                </a:lnTo>
                <a:lnTo>
                  <a:pt x="4883150" y="2658533"/>
                </a:lnTo>
                <a:lnTo>
                  <a:pt x="4883150" y="2683933"/>
                </a:lnTo>
                <a:lnTo>
                  <a:pt x="4957234" y="2683933"/>
                </a:lnTo>
                <a:lnTo>
                  <a:pt x="4957234" y="2719916"/>
                </a:lnTo>
                <a:lnTo>
                  <a:pt x="5154084" y="2719916"/>
                </a:lnTo>
                <a:lnTo>
                  <a:pt x="5154084" y="3191933"/>
                </a:lnTo>
                <a:lnTo>
                  <a:pt x="5058834" y="3191933"/>
                </a:lnTo>
                <a:lnTo>
                  <a:pt x="5058834" y="3113616"/>
                </a:lnTo>
                <a:lnTo>
                  <a:pt x="4385734" y="3113616"/>
                </a:lnTo>
                <a:lnTo>
                  <a:pt x="4385734" y="3050116"/>
                </a:lnTo>
                <a:lnTo>
                  <a:pt x="3433234" y="3050116"/>
                </a:lnTo>
                <a:lnTo>
                  <a:pt x="3433234" y="3003550"/>
                </a:lnTo>
                <a:lnTo>
                  <a:pt x="2967567" y="3003550"/>
                </a:lnTo>
                <a:lnTo>
                  <a:pt x="2956984" y="2992967"/>
                </a:lnTo>
                <a:lnTo>
                  <a:pt x="2904067" y="2992967"/>
                </a:lnTo>
                <a:lnTo>
                  <a:pt x="2904067" y="2923116"/>
                </a:lnTo>
                <a:lnTo>
                  <a:pt x="2681817" y="2923116"/>
                </a:lnTo>
                <a:lnTo>
                  <a:pt x="2681817" y="2904066"/>
                </a:lnTo>
                <a:lnTo>
                  <a:pt x="2463800" y="2904066"/>
                </a:lnTo>
                <a:lnTo>
                  <a:pt x="2463800" y="2878666"/>
                </a:lnTo>
                <a:lnTo>
                  <a:pt x="2203450" y="2878666"/>
                </a:lnTo>
                <a:lnTo>
                  <a:pt x="2203450" y="2832100"/>
                </a:lnTo>
                <a:lnTo>
                  <a:pt x="2146300" y="2832100"/>
                </a:lnTo>
                <a:lnTo>
                  <a:pt x="2146300" y="2806700"/>
                </a:lnTo>
                <a:lnTo>
                  <a:pt x="1805517" y="2806700"/>
                </a:lnTo>
                <a:lnTo>
                  <a:pt x="1805517" y="2781300"/>
                </a:lnTo>
                <a:lnTo>
                  <a:pt x="1488017" y="2781300"/>
                </a:lnTo>
                <a:lnTo>
                  <a:pt x="1488017" y="2760133"/>
                </a:lnTo>
                <a:lnTo>
                  <a:pt x="1447800" y="2760133"/>
                </a:lnTo>
                <a:lnTo>
                  <a:pt x="1447800" y="2730500"/>
                </a:lnTo>
                <a:lnTo>
                  <a:pt x="1382184" y="2730500"/>
                </a:lnTo>
                <a:lnTo>
                  <a:pt x="1382184" y="2698750"/>
                </a:lnTo>
                <a:lnTo>
                  <a:pt x="1303867" y="2698750"/>
                </a:lnTo>
                <a:lnTo>
                  <a:pt x="1303867" y="2671233"/>
                </a:lnTo>
                <a:lnTo>
                  <a:pt x="1229784" y="2671233"/>
                </a:lnTo>
                <a:lnTo>
                  <a:pt x="1229784" y="2656416"/>
                </a:lnTo>
                <a:lnTo>
                  <a:pt x="1132417" y="2656416"/>
                </a:lnTo>
                <a:lnTo>
                  <a:pt x="1132417" y="2624666"/>
                </a:lnTo>
                <a:lnTo>
                  <a:pt x="1107017" y="2624666"/>
                </a:lnTo>
                <a:lnTo>
                  <a:pt x="1121834" y="2609849"/>
                </a:lnTo>
                <a:lnTo>
                  <a:pt x="1032934" y="2609849"/>
                </a:lnTo>
                <a:lnTo>
                  <a:pt x="1032934" y="2567516"/>
                </a:lnTo>
                <a:lnTo>
                  <a:pt x="1009650" y="2567516"/>
                </a:lnTo>
                <a:lnTo>
                  <a:pt x="1009650" y="2548466"/>
                </a:lnTo>
                <a:lnTo>
                  <a:pt x="975784" y="2548466"/>
                </a:lnTo>
                <a:lnTo>
                  <a:pt x="975784" y="2497666"/>
                </a:lnTo>
                <a:lnTo>
                  <a:pt x="946150" y="2497666"/>
                </a:lnTo>
                <a:lnTo>
                  <a:pt x="946150" y="2425700"/>
                </a:lnTo>
                <a:lnTo>
                  <a:pt x="912284" y="2425700"/>
                </a:lnTo>
                <a:lnTo>
                  <a:pt x="912284" y="2415116"/>
                </a:lnTo>
                <a:lnTo>
                  <a:pt x="814917" y="2415116"/>
                </a:lnTo>
                <a:lnTo>
                  <a:pt x="814917" y="2372783"/>
                </a:lnTo>
                <a:lnTo>
                  <a:pt x="658284" y="2372783"/>
                </a:lnTo>
                <a:lnTo>
                  <a:pt x="658284" y="2294466"/>
                </a:lnTo>
                <a:lnTo>
                  <a:pt x="637117" y="2294466"/>
                </a:lnTo>
                <a:lnTo>
                  <a:pt x="637117" y="2260600"/>
                </a:lnTo>
                <a:lnTo>
                  <a:pt x="613834" y="2260600"/>
                </a:lnTo>
                <a:lnTo>
                  <a:pt x="613834" y="2199216"/>
                </a:lnTo>
                <a:lnTo>
                  <a:pt x="596900" y="2199216"/>
                </a:lnTo>
                <a:lnTo>
                  <a:pt x="596900" y="2165350"/>
                </a:lnTo>
                <a:lnTo>
                  <a:pt x="558800" y="2165350"/>
                </a:lnTo>
                <a:lnTo>
                  <a:pt x="558800" y="2118783"/>
                </a:lnTo>
                <a:lnTo>
                  <a:pt x="529167" y="2118783"/>
                </a:lnTo>
                <a:lnTo>
                  <a:pt x="529167" y="2036233"/>
                </a:lnTo>
                <a:lnTo>
                  <a:pt x="495300" y="2036233"/>
                </a:lnTo>
                <a:lnTo>
                  <a:pt x="495300" y="1968500"/>
                </a:lnTo>
                <a:lnTo>
                  <a:pt x="452967" y="1968500"/>
                </a:lnTo>
                <a:lnTo>
                  <a:pt x="452967" y="1845733"/>
                </a:lnTo>
                <a:lnTo>
                  <a:pt x="423334" y="1845733"/>
                </a:lnTo>
                <a:lnTo>
                  <a:pt x="423334" y="1801283"/>
                </a:lnTo>
                <a:lnTo>
                  <a:pt x="406400" y="1801283"/>
                </a:lnTo>
                <a:lnTo>
                  <a:pt x="406400" y="1725083"/>
                </a:lnTo>
                <a:lnTo>
                  <a:pt x="387350" y="1725083"/>
                </a:lnTo>
                <a:lnTo>
                  <a:pt x="387350" y="1653116"/>
                </a:lnTo>
                <a:lnTo>
                  <a:pt x="357717" y="1653116"/>
                </a:lnTo>
                <a:lnTo>
                  <a:pt x="357717" y="1507066"/>
                </a:lnTo>
                <a:lnTo>
                  <a:pt x="330200" y="1507066"/>
                </a:lnTo>
                <a:lnTo>
                  <a:pt x="330200" y="1428750"/>
                </a:lnTo>
                <a:lnTo>
                  <a:pt x="321734" y="1428750"/>
                </a:lnTo>
                <a:lnTo>
                  <a:pt x="321734" y="1356783"/>
                </a:lnTo>
                <a:lnTo>
                  <a:pt x="304800" y="1356783"/>
                </a:lnTo>
                <a:lnTo>
                  <a:pt x="304800" y="1308100"/>
                </a:lnTo>
                <a:lnTo>
                  <a:pt x="277284" y="1308100"/>
                </a:lnTo>
                <a:lnTo>
                  <a:pt x="277284" y="1229783"/>
                </a:lnTo>
                <a:lnTo>
                  <a:pt x="262467" y="1229783"/>
                </a:lnTo>
                <a:lnTo>
                  <a:pt x="262467" y="1056216"/>
                </a:lnTo>
                <a:lnTo>
                  <a:pt x="230717" y="1056216"/>
                </a:lnTo>
                <a:lnTo>
                  <a:pt x="230717" y="920750"/>
                </a:lnTo>
                <a:lnTo>
                  <a:pt x="205317" y="920750"/>
                </a:lnTo>
                <a:lnTo>
                  <a:pt x="205317" y="848783"/>
                </a:lnTo>
                <a:lnTo>
                  <a:pt x="190500" y="848783"/>
                </a:lnTo>
                <a:lnTo>
                  <a:pt x="190500" y="706966"/>
                </a:lnTo>
                <a:lnTo>
                  <a:pt x="165100" y="706966"/>
                </a:lnTo>
                <a:lnTo>
                  <a:pt x="165100" y="641350"/>
                </a:lnTo>
                <a:lnTo>
                  <a:pt x="150284" y="641350"/>
                </a:lnTo>
                <a:lnTo>
                  <a:pt x="150284" y="510116"/>
                </a:lnTo>
                <a:lnTo>
                  <a:pt x="135467" y="510116"/>
                </a:lnTo>
                <a:lnTo>
                  <a:pt x="135467" y="467783"/>
                </a:lnTo>
                <a:lnTo>
                  <a:pt x="107950" y="467783"/>
                </a:lnTo>
                <a:lnTo>
                  <a:pt x="107950" y="387350"/>
                </a:lnTo>
                <a:lnTo>
                  <a:pt x="97367" y="387350"/>
                </a:lnTo>
                <a:lnTo>
                  <a:pt x="97367" y="294216"/>
                </a:lnTo>
                <a:lnTo>
                  <a:pt x="74084" y="294216"/>
                </a:lnTo>
                <a:lnTo>
                  <a:pt x="74084" y="239183"/>
                </a:lnTo>
                <a:lnTo>
                  <a:pt x="50800" y="239183"/>
                </a:lnTo>
                <a:lnTo>
                  <a:pt x="50800" y="143933"/>
                </a:lnTo>
                <a:lnTo>
                  <a:pt x="27517" y="143933"/>
                </a:lnTo>
                <a:lnTo>
                  <a:pt x="0" y="143933"/>
                </a:lnTo>
                <a:lnTo>
                  <a:pt x="6350" y="0"/>
                </a:lnTo>
                <a:close/>
              </a:path>
            </a:pathLst>
          </a:cu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56" name="TextBox 55">
            <a:extLst>
              <a:ext uri="{FF2B5EF4-FFF2-40B4-BE49-F238E27FC236}">
                <a16:creationId xmlns:a16="http://schemas.microsoft.com/office/drawing/2014/main" id="{13D63090-FCCF-4E1C-A19F-5FA729FC7880}"/>
              </a:ext>
            </a:extLst>
          </p:cNvPr>
          <p:cNvSpPr txBox="1"/>
          <p:nvPr/>
        </p:nvSpPr>
        <p:spPr bwMode="auto">
          <a:xfrm>
            <a:off x="4408971" y="2708234"/>
            <a:ext cx="79844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Stage 1</a:t>
            </a:r>
          </a:p>
          <a:p>
            <a:pPr algn="l">
              <a:lnSpc>
                <a:spcPct val="100000"/>
              </a:lnSpc>
              <a:spcAft>
                <a:spcPct val="0"/>
              </a:spcAft>
              <a:buClrTx/>
              <a:buFontTx/>
              <a:buNone/>
            </a:pPr>
            <a:r>
              <a:rPr lang="en-US" sz="1400" dirty="0">
                <a:solidFill>
                  <a:schemeClr val="bg1"/>
                </a:solidFill>
                <a:latin typeface="Calibri" panose="020F0502020204030204" pitchFamily="34" charset="0"/>
              </a:rPr>
              <a:t>Stage 2</a:t>
            </a:r>
          </a:p>
          <a:p>
            <a:pPr algn="l">
              <a:lnSpc>
                <a:spcPct val="100000"/>
              </a:lnSpc>
              <a:spcAft>
                <a:spcPct val="0"/>
              </a:spcAft>
              <a:buClrTx/>
              <a:buFontTx/>
              <a:buNone/>
            </a:pPr>
            <a:r>
              <a:rPr lang="en-US" sz="1400" b="0" dirty="0">
                <a:solidFill>
                  <a:schemeClr val="bg1"/>
                </a:solidFill>
                <a:latin typeface="Calibri" panose="020F0502020204030204" pitchFamily="34" charset="0"/>
              </a:rPr>
              <a:t>Stage 3</a:t>
            </a:r>
          </a:p>
          <a:p>
            <a:pPr algn="l">
              <a:lnSpc>
                <a:spcPct val="100000"/>
              </a:lnSpc>
              <a:spcAft>
                <a:spcPct val="0"/>
              </a:spcAft>
              <a:buClrTx/>
              <a:buFontTx/>
              <a:buNone/>
            </a:pPr>
            <a:r>
              <a:rPr lang="en-US" sz="1400" dirty="0">
                <a:solidFill>
                  <a:schemeClr val="bg1"/>
                </a:solidFill>
                <a:latin typeface="Calibri" panose="020F0502020204030204" pitchFamily="34" charset="0"/>
              </a:rPr>
              <a:t>Stage 4</a:t>
            </a:r>
            <a:endParaRPr lang="en-US" sz="1400" b="0" dirty="0">
              <a:solidFill>
                <a:schemeClr val="bg1"/>
              </a:solidFill>
              <a:latin typeface="Calibri" panose="020F0502020204030204" pitchFamily="34" charset="0"/>
            </a:endParaRPr>
          </a:p>
        </p:txBody>
      </p:sp>
      <p:sp>
        <p:nvSpPr>
          <p:cNvPr id="57" name="Freeform: Shape 56">
            <a:extLst>
              <a:ext uri="{FF2B5EF4-FFF2-40B4-BE49-F238E27FC236}">
                <a16:creationId xmlns:a16="http://schemas.microsoft.com/office/drawing/2014/main" id="{75AC6AC4-17A7-4AC1-89E4-DFAB31D51CE4}"/>
              </a:ext>
            </a:extLst>
          </p:cNvPr>
          <p:cNvSpPr/>
          <p:nvPr/>
        </p:nvSpPr>
        <p:spPr bwMode="auto">
          <a:xfrm>
            <a:off x="1058262" y="2872962"/>
            <a:ext cx="3910990" cy="1092606"/>
          </a:xfrm>
          <a:custGeom>
            <a:avLst/>
            <a:gdLst>
              <a:gd name="connsiteX0" fmla="*/ 0 w 5146040"/>
              <a:gd name="connsiteY0" fmla="*/ 0 h 1437640"/>
              <a:gd name="connsiteX1" fmla="*/ 167640 w 5146040"/>
              <a:gd name="connsiteY1" fmla="*/ 0 h 1437640"/>
              <a:gd name="connsiteX2" fmla="*/ 167640 w 5146040"/>
              <a:gd name="connsiteY2" fmla="*/ 57573 h 1437640"/>
              <a:gd name="connsiteX3" fmla="*/ 230294 w 5146040"/>
              <a:gd name="connsiteY3" fmla="*/ 57573 h 1437640"/>
              <a:gd name="connsiteX4" fmla="*/ 230294 w 5146040"/>
              <a:gd name="connsiteY4" fmla="*/ 77893 h 1437640"/>
              <a:gd name="connsiteX5" fmla="*/ 274320 w 5146040"/>
              <a:gd name="connsiteY5" fmla="*/ 77893 h 1437640"/>
              <a:gd name="connsiteX6" fmla="*/ 274320 w 5146040"/>
              <a:gd name="connsiteY6" fmla="*/ 113453 h 1437640"/>
              <a:gd name="connsiteX7" fmla="*/ 304800 w 5146040"/>
              <a:gd name="connsiteY7" fmla="*/ 113453 h 1437640"/>
              <a:gd name="connsiteX8" fmla="*/ 304800 w 5146040"/>
              <a:gd name="connsiteY8" fmla="*/ 145626 h 1437640"/>
              <a:gd name="connsiteX9" fmla="*/ 330200 w 5146040"/>
              <a:gd name="connsiteY9" fmla="*/ 145626 h 1437640"/>
              <a:gd name="connsiteX10" fmla="*/ 330200 w 5146040"/>
              <a:gd name="connsiteY10" fmla="*/ 174413 h 1437640"/>
              <a:gd name="connsiteX11" fmla="*/ 357294 w 5146040"/>
              <a:gd name="connsiteY11" fmla="*/ 174413 h 1437640"/>
              <a:gd name="connsiteX12" fmla="*/ 357294 w 5146040"/>
              <a:gd name="connsiteY12" fmla="*/ 194733 h 1437640"/>
              <a:gd name="connsiteX13" fmla="*/ 531707 w 5146040"/>
              <a:gd name="connsiteY13" fmla="*/ 194733 h 1437640"/>
              <a:gd name="connsiteX14" fmla="*/ 531707 w 5146040"/>
              <a:gd name="connsiteY14" fmla="*/ 218440 h 1437640"/>
              <a:gd name="connsiteX15" fmla="*/ 577427 w 5146040"/>
              <a:gd name="connsiteY15" fmla="*/ 218440 h 1437640"/>
              <a:gd name="connsiteX16" fmla="*/ 577427 w 5146040"/>
              <a:gd name="connsiteY16" fmla="*/ 231986 h 1437640"/>
              <a:gd name="connsiteX17" fmla="*/ 640080 w 5146040"/>
              <a:gd name="connsiteY17" fmla="*/ 231986 h 1437640"/>
              <a:gd name="connsiteX18" fmla="*/ 640080 w 5146040"/>
              <a:gd name="connsiteY18" fmla="*/ 270933 h 1437640"/>
              <a:gd name="connsiteX19" fmla="*/ 675640 w 5146040"/>
              <a:gd name="connsiteY19" fmla="*/ 270933 h 1437640"/>
              <a:gd name="connsiteX20" fmla="*/ 675640 w 5146040"/>
              <a:gd name="connsiteY20" fmla="*/ 292946 h 1437640"/>
              <a:gd name="connsiteX21" fmla="*/ 712894 w 5146040"/>
              <a:gd name="connsiteY21" fmla="*/ 292946 h 1437640"/>
              <a:gd name="connsiteX22" fmla="*/ 712894 w 5146040"/>
              <a:gd name="connsiteY22" fmla="*/ 306493 h 1437640"/>
              <a:gd name="connsiteX23" fmla="*/ 726440 w 5146040"/>
              <a:gd name="connsiteY23" fmla="*/ 306493 h 1437640"/>
              <a:gd name="connsiteX24" fmla="*/ 726440 w 5146040"/>
              <a:gd name="connsiteY24" fmla="*/ 333586 h 1437640"/>
              <a:gd name="connsiteX25" fmla="*/ 760307 w 5146040"/>
              <a:gd name="connsiteY25" fmla="*/ 333586 h 1437640"/>
              <a:gd name="connsiteX26" fmla="*/ 760307 w 5146040"/>
              <a:gd name="connsiteY26" fmla="*/ 358986 h 1437640"/>
              <a:gd name="connsiteX27" fmla="*/ 778934 w 5146040"/>
              <a:gd name="connsiteY27" fmla="*/ 358986 h 1437640"/>
              <a:gd name="connsiteX28" fmla="*/ 778934 w 5146040"/>
              <a:gd name="connsiteY28" fmla="*/ 391160 h 1437640"/>
              <a:gd name="connsiteX29" fmla="*/ 824654 w 5146040"/>
              <a:gd name="connsiteY29" fmla="*/ 391160 h 1437640"/>
              <a:gd name="connsiteX30" fmla="*/ 824654 w 5146040"/>
              <a:gd name="connsiteY30" fmla="*/ 401320 h 1437640"/>
              <a:gd name="connsiteX31" fmla="*/ 860214 w 5146040"/>
              <a:gd name="connsiteY31" fmla="*/ 401320 h 1437640"/>
              <a:gd name="connsiteX32" fmla="*/ 860214 w 5146040"/>
              <a:gd name="connsiteY32" fmla="*/ 421640 h 1437640"/>
              <a:gd name="connsiteX33" fmla="*/ 899160 w 5146040"/>
              <a:gd name="connsiteY33" fmla="*/ 421640 h 1437640"/>
              <a:gd name="connsiteX34" fmla="*/ 899160 w 5146040"/>
              <a:gd name="connsiteY34" fmla="*/ 445346 h 1437640"/>
              <a:gd name="connsiteX35" fmla="*/ 946574 w 5146040"/>
              <a:gd name="connsiteY35" fmla="*/ 445346 h 1437640"/>
              <a:gd name="connsiteX36" fmla="*/ 946574 w 5146040"/>
              <a:gd name="connsiteY36" fmla="*/ 467360 h 1437640"/>
              <a:gd name="connsiteX37" fmla="*/ 1036320 w 5146040"/>
              <a:gd name="connsiteY37" fmla="*/ 467360 h 1437640"/>
              <a:gd name="connsiteX38" fmla="*/ 1036320 w 5146040"/>
              <a:gd name="connsiteY38" fmla="*/ 491066 h 1437640"/>
              <a:gd name="connsiteX39" fmla="*/ 1237827 w 5146040"/>
              <a:gd name="connsiteY39" fmla="*/ 491066 h 1437640"/>
              <a:gd name="connsiteX40" fmla="*/ 1237827 w 5146040"/>
              <a:gd name="connsiteY40" fmla="*/ 514773 h 1437640"/>
              <a:gd name="connsiteX41" fmla="*/ 1270000 w 5146040"/>
              <a:gd name="connsiteY41" fmla="*/ 514773 h 1437640"/>
              <a:gd name="connsiteX42" fmla="*/ 1270000 w 5146040"/>
              <a:gd name="connsiteY42" fmla="*/ 541866 h 1437640"/>
              <a:gd name="connsiteX43" fmla="*/ 1347894 w 5146040"/>
              <a:gd name="connsiteY43" fmla="*/ 541866 h 1437640"/>
              <a:gd name="connsiteX44" fmla="*/ 1347894 w 5146040"/>
              <a:gd name="connsiteY44" fmla="*/ 572346 h 1437640"/>
              <a:gd name="connsiteX45" fmla="*/ 1397000 w 5146040"/>
              <a:gd name="connsiteY45" fmla="*/ 572346 h 1437640"/>
              <a:gd name="connsiteX46" fmla="*/ 1397000 w 5146040"/>
              <a:gd name="connsiteY46" fmla="*/ 602826 h 1437640"/>
              <a:gd name="connsiteX47" fmla="*/ 1449494 w 5146040"/>
              <a:gd name="connsiteY47" fmla="*/ 602826 h 1437640"/>
              <a:gd name="connsiteX48" fmla="*/ 1449494 w 5146040"/>
              <a:gd name="connsiteY48" fmla="*/ 619760 h 1437640"/>
              <a:gd name="connsiteX49" fmla="*/ 1546014 w 5146040"/>
              <a:gd name="connsiteY49" fmla="*/ 619760 h 1437640"/>
              <a:gd name="connsiteX50" fmla="*/ 1546014 w 5146040"/>
              <a:gd name="connsiteY50" fmla="*/ 662093 h 1437640"/>
              <a:gd name="connsiteX51" fmla="*/ 1627294 w 5146040"/>
              <a:gd name="connsiteY51" fmla="*/ 662093 h 1437640"/>
              <a:gd name="connsiteX52" fmla="*/ 1627294 w 5146040"/>
              <a:gd name="connsiteY52" fmla="*/ 684106 h 1437640"/>
              <a:gd name="connsiteX53" fmla="*/ 1705187 w 5146040"/>
              <a:gd name="connsiteY53" fmla="*/ 684106 h 1437640"/>
              <a:gd name="connsiteX54" fmla="*/ 1705187 w 5146040"/>
              <a:gd name="connsiteY54" fmla="*/ 704426 h 1437640"/>
              <a:gd name="connsiteX55" fmla="*/ 1744134 w 5146040"/>
              <a:gd name="connsiteY55" fmla="*/ 704426 h 1437640"/>
              <a:gd name="connsiteX56" fmla="*/ 1744134 w 5146040"/>
              <a:gd name="connsiteY56" fmla="*/ 728133 h 1437640"/>
              <a:gd name="connsiteX57" fmla="*/ 1781387 w 5146040"/>
              <a:gd name="connsiteY57" fmla="*/ 728133 h 1437640"/>
              <a:gd name="connsiteX58" fmla="*/ 1781387 w 5146040"/>
              <a:gd name="connsiteY58" fmla="*/ 746760 h 1437640"/>
              <a:gd name="connsiteX59" fmla="*/ 2206414 w 5146040"/>
              <a:gd name="connsiteY59" fmla="*/ 746760 h 1437640"/>
              <a:gd name="connsiteX60" fmla="*/ 2206414 w 5146040"/>
              <a:gd name="connsiteY60" fmla="*/ 765386 h 1437640"/>
              <a:gd name="connsiteX61" fmla="*/ 2514600 w 5146040"/>
              <a:gd name="connsiteY61" fmla="*/ 765386 h 1437640"/>
              <a:gd name="connsiteX62" fmla="*/ 2514600 w 5146040"/>
              <a:gd name="connsiteY62" fmla="*/ 790786 h 1437640"/>
              <a:gd name="connsiteX63" fmla="*/ 2565400 w 5146040"/>
              <a:gd name="connsiteY63" fmla="*/ 790786 h 1437640"/>
              <a:gd name="connsiteX64" fmla="*/ 2565400 w 5146040"/>
              <a:gd name="connsiteY64" fmla="*/ 811106 h 1437640"/>
              <a:gd name="connsiteX65" fmla="*/ 2617894 w 5146040"/>
              <a:gd name="connsiteY65" fmla="*/ 811106 h 1437640"/>
              <a:gd name="connsiteX66" fmla="*/ 2617894 w 5146040"/>
              <a:gd name="connsiteY66" fmla="*/ 856826 h 1437640"/>
              <a:gd name="connsiteX67" fmla="*/ 2683934 w 5146040"/>
              <a:gd name="connsiteY67" fmla="*/ 856826 h 1437640"/>
              <a:gd name="connsiteX68" fmla="*/ 2683934 w 5146040"/>
              <a:gd name="connsiteY68" fmla="*/ 878840 h 1437640"/>
              <a:gd name="connsiteX69" fmla="*/ 2887134 w 5146040"/>
              <a:gd name="connsiteY69" fmla="*/ 878840 h 1437640"/>
              <a:gd name="connsiteX70" fmla="*/ 2887134 w 5146040"/>
              <a:gd name="connsiteY70" fmla="*/ 916093 h 1437640"/>
              <a:gd name="connsiteX71" fmla="*/ 2980267 w 5146040"/>
              <a:gd name="connsiteY71" fmla="*/ 916093 h 1437640"/>
              <a:gd name="connsiteX72" fmla="*/ 2980267 w 5146040"/>
              <a:gd name="connsiteY72" fmla="*/ 941493 h 1437640"/>
              <a:gd name="connsiteX73" fmla="*/ 3318934 w 5146040"/>
              <a:gd name="connsiteY73" fmla="*/ 941493 h 1437640"/>
              <a:gd name="connsiteX74" fmla="*/ 3318934 w 5146040"/>
              <a:gd name="connsiteY74" fmla="*/ 975360 h 1437640"/>
              <a:gd name="connsiteX75" fmla="*/ 3359574 w 5146040"/>
              <a:gd name="connsiteY75" fmla="*/ 975360 h 1437640"/>
              <a:gd name="connsiteX76" fmla="*/ 3359574 w 5146040"/>
              <a:gd name="connsiteY76" fmla="*/ 995680 h 1437640"/>
              <a:gd name="connsiteX77" fmla="*/ 3457787 w 5146040"/>
              <a:gd name="connsiteY77" fmla="*/ 995680 h 1437640"/>
              <a:gd name="connsiteX78" fmla="*/ 3457787 w 5146040"/>
              <a:gd name="connsiteY78" fmla="*/ 1022773 h 1437640"/>
              <a:gd name="connsiteX79" fmla="*/ 3605107 w 5146040"/>
              <a:gd name="connsiteY79" fmla="*/ 1022773 h 1437640"/>
              <a:gd name="connsiteX80" fmla="*/ 3605107 w 5146040"/>
              <a:gd name="connsiteY80" fmla="*/ 1046480 h 1437640"/>
              <a:gd name="connsiteX81" fmla="*/ 3660987 w 5146040"/>
              <a:gd name="connsiteY81" fmla="*/ 1046480 h 1437640"/>
              <a:gd name="connsiteX82" fmla="*/ 3660987 w 5146040"/>
              <a:gd name="connsiteY82" fmla="*/ 1066800 h 1437640"/>
              <a:gd name="connsiteX83" fmla="*/ 3691467 w 5146040"/>
              <a:gd name="connsiteY83" fmla="*/ 1066800 h 1437640"/>
              <a:gd name="connsiteX84" fmla="*/ 3691467 w 5146040"/>
              <a:gd name="connsiteY84" fmla="*/ 1109133 h 1437640"/>
              <a:gd name="connsiteX85" fmla="*/ 3948854 w 5146040"/>
              <a:gd name="connsiteY85" fmla="*/ 1109133 h 1437640"/>
              <a:gd name="connsiteX86" fmla="*/ 3948854 w 5146040"/>
              <a:gd name="connsiteY86" fmla="*/ 1122680 h 1437640"/>
              <a:gd name="connsiteX87" fmla="*/ 4026747 w 5146040"/>
              <a:gd name="connsiteY87" fmla="*/ 1122680 h 1437640"/>
              <a:gd name="connsiteX88" fmla="*/ 4026747 w 5146040"/>
              <a:gd name="connsiteY88" fmla="*/ 1227666 h 1437640"/>
              <a:gd name="connsiteX89" fmla="*/ 4240107 w 5146040"/>
              <a:gd name="connsiteY89" fmla="*/ 1227666 h 1437640"/>
              <a:gd name="connsiteX90" fmla="*/ 4240107 w 5146040"/>
              <a:gd name="connsiteY90" fmla="*/ 1256453 h 1437640"/>
              <a:gd name="connsiteX91" fmla="*/ 4255347 w 5146040"/>
              <a:gd name="connsiteY91" fmla="*/ 1256453 h 1437640"/>
              <a:gd name="connsiteX92" fmla="*/ 4255347 w 5146040"/>
              <a:gd name="connsiteY92" fmla="*/ 1290320 h 1437640"/>
              <a:gd name="connsiteX93" fmla="*/ 4450080 w 5146040"/>
              <a:gd name="connsiteY93" fmla="*/ 1290320 h 1437640"/>
              <a:gd name="connsiteX94" fmla="*/ 4450080 w 5146040"/>
              <a:gd name="connsiteY94" fmla="*/ 1307253 h 1437640"/>
              <a:gd name="connsiteX95" fmla="*/ 4521200 w 5146040"/>
              <a:gd name="connsiteY95" fmla="*/ 1307253 h 1437640"/>
              <a:gd name="connsiteX96" fmla="*/ 4521200 w 5146040"/>
              <a:gd name="connsiteY96" fmla="*/ 1336040 h 1437640"/>
              <a:gd name="connsiteX97" fmla="*/ 4700694 w 5146040"/>
              <a:gd name="connsiteY97" fmla="*/ 1336040 h 1437640"/>
              <a:gd name="connsiteX98" fmla="*/ 4700694 w 5146040"/>
              <a:gd name="connsiteY98" fmla="*/ 1386840 h 1437640"/>
              <a:gd name="connsiteX99" fmla="*/ 5117254 w 5146040"/>
              <a:gd name="connsiteY99" fmla="*/ 1386840 h 1437640"/>
              <a:gd name="connsiteX100" fmla="*/ 5117254 w 5146040"/>
              <a:gd name="connsiteY100" fmla="*/ 1437640 h 1437640"/>
              <a:gd name="connsiteX101" fmla="*/ 5146040 w 5146040"/>
              <a:gd name="connsiteY101" fmla="*/ 1437640 h 143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146040" h="1437640">
                <a:moveTo>
                  <a:pt x="0" y="0"/>
                </a:moveTo>
                <a:lnTo>
                  <a:pt x="167640" y="0"/>
                </a:lnTo>
                <a:lnTo>
                  <a:pt x="167640" y="57573"/>
                </a:lnTo>
                <a:lnTo>
                  <a:pt x="230294" y="57573"/>
                </a:lnTo>
                <a:lnTo>
                  <a:pt x="230294" y="77893"/>
                </a:lnTo>
                <a:lnTo>
                  <a:pt x="274320" y="77893"/>
                </a:lnTo>
                <a:lnTo>
                  <a:pt x="274320" y="113453"/>
                </a:lnTo>
                <a:lnTo>
                  <a:pt x="304800" y="113453"/>
                </a:lnTo>
                <a:lnTo>
                  <a:pt x="304800" y="145626"/>
                </a:lnTo>
                <a:lnTo>
                  <a:pt x="330200" y="145626"/>
                </a:lnTo>
                <a:lnTo>
                  <a:pt x="330200" y="174413"/>
                </a:lnTo>
                <a:lnTo>
                  <a:pt x="357294" y="174413"/>
                </a:lnTo>
                <a:lnTo>
                  <a:pt x="357294" y="194733"/>
                </a:lnTo>
                <a:lnTo>
                  <a:pt x="531707" y="194733"/>
                </a:lnTo>
                <a:lnTo>
                  <a:pt x="531707" y="218440"/>
                </a:lnTo>
                <a:lnTo>
                  <a:pt x="577427" y="218440"/>
                </a:lnTo>
                <a:lnTo>
                  <a:pt x="577427" y="231986"/>
                </a:lnTo>
                <a:lnTo>
                  <a:pt x="640080" y="231986"/>
                </a:lnTo>
                <a:lnTo>
                  <a:pt x="640080" y="270933"/>
                </a:lnTo>
                <a:lnTo>
                  <a:pt x="675640" y="270933"/>
                </a:lnTo>
                <a:lnTo>
                  <a:pt x="675640" y="292946"/>
                </a:lnTo>
                <a:lnTo>
                  <a:pt x="712894" y="292946"/>
                </a:lnTo>
                <a:lnTo>
                  <a:pt x="712894" y="306493"/>
                </a:lnTo>
                <a:lnTo>
                  <a:pt x="726440" y="306493"/>
                </a:lnTo>
                <a:lnTo>
                  <a:pt x="726440" y="333586"/>
                </a:lnTo>
                <a:lnTo>
                  <a:pt x="760307" y="333586"/>
                </a:lnTo>
                <a:lnTo>
                  <a:pt x="760307" y="358986"/>
                </a:lnTo>
                <a:lnTo>
                  <a:pt x="778934" y="358986"/>
                </a:lnTo>
                <a:lnTo>
                  <a:pt x="778934" y="391160"/>
                </a:lnTo>
                <a:lnTo>
                  <a:pt x="824654" y="391160"/>
                </a:lnTo>
                <a:lnTo>
                  <a:pt x="824654" y="401320"/>
                </a:lnTo>
                <a:lnTo>
                  <a:pt x="860214" y="401320"/>
                </a:lnTo>
                <a:lnTo>
                  <a:pt x="860214" y="421640"/>
                </a:lnTo>
                <a:lnTo>
                  <a:pt x="899160" y="421640"/>
                </a:lnTo>
                <a:lnTo>
                  <a:pt x="899160" y="445346"/>
                </a:lnTo>
                <a:lnTo>
                  <a:pt x="946574" y="445346"/>
                </a:lnTo>
                <a:lnTo>
                  <a:pt x="946574" y="467360"/>
                </a:lnTo>
                <a:lnTo>
                  <a:pt x="1036320" y="467360"/>
                </a:lnTo>
                <a:lnTo>
                  <a:pt x="1036320" y="491066"/>
                </a:lnTo>
                <a:lnTo>
                  <a:pt x="1237827" y="491066"/>
                </a:lnTo>
                <a:lnTo>
                  <a:pt x="1237827" y="514773"/>
                </a:lnTo>
                <a:lnTo>
                  <a:pt x="1270000" y="514773"/>
                </a:lnTo>
                <a:lnTo>
                  <a:pt x="1270000" y="541866"/>
                </a:lnTo>
                <a:lnTo>
                  <a:pt x="1347894" y="541866"/>
                </a:lnTo>
                <a:lnTo>
                  <a:pt x="1347894" y="572346"/>
                </a:lnTo>
                <a:lnTo>
                  <a:pt x="1397000" y="572346"/>
                </a:lnTo>
                <a:lnTo>
                  <a:pt x="1397000" y="602826"/>
                </a:lnTo>
                <a:lnTo>
                  <a:pt x="1449494" y="602826"/>
                </a:lnTo>
                <a:lnTo>
                  <a:pt x="1449494" y="619760"/>
                </a:lnTo>
                <a:lnTo>
                  <a:pt x="1546014" y="619760"/>
                </a:lnTo>
                <a:lnTo>
                  <a:pt x="1546014" y="662093"/>
                </a:lnTo>
                <a:lnTo>
                  <a:pt x="1627294" y="662093"/>
                </a:lnTo>
                <a:lnTo>
                  <a:pt x="1627294" y="684106"/>
                </a:lnTo>
                <a:lnTo>
                  <a:pt x="1705187" y="684106"/>
                </a:lnTo>
                <a:lnTo>
                  <a:pt x="1705187" y="704426"/>
                </a:lnTo>
                <a:lnTo>
                  <a:pt x="1744134" y="704426"/>
                </a:lnTo>
                <a:lnTo>
                  <a:pt x="1744134" y="728133"/>
                </a:lnTo>
                <a:lnTo>
                  <a:pt x="1781387" y="728133"/>
                </a:lnTo>
                <a:lnTo>
                  <a:pt x="1781387" y="746760"/>
                </a:lnTo>
                <a:lnTo>
                  <a:pt x="2206414" y="746760"/>
                </a:lnTo>
                <a:lnTo>
                  <a:pt x="2206414" y="765386"/>
                </a:lnTo>
                <a:lnTo>
                  <a:pt x="2514600" y="765386"/>
                </a:lnTo>
                <a:lnTo>
                  <a:pt x="2514600" y="790786"/>
                </a:lnTo>
                <a:lnTo>
                  <a:pt x="2565400" y="790786"/>
                </a:lnTo>
                <a:lnTo>
                  <a:pt x="2565400" y="811106"/>
                </a:lnTo>
                <a:lnTo>
                  <a:pt x="2617894" y="811106"/>
                </a:lnTo>
                <a:lnTo>
                  <a:pt x="2617894" y="856826"/>
                </a:lnTo>
                <a:lnTo>
                  <a:pt x="2683934" y="856826"/>
                </a:lnTo>
                <a:lnTo>
                  <a:pt x="2683934" y="878840"/>
                </a:lnTo>
                <a:lnTo>
                  <a:pt x="2887134" y="878840"/>
                </a:lnTo>
                <a:lnTo>
                  <a:pt x="2887134" y="916093"/>
                </a:lnTo>
                <a:lnTo>
                  <a:pt x="2980267" y="916093"/>
                </a:lnTo>
                <a:lnTo>
                  <a:pt x="2980267" y="941493"/>
                </a:lnTo>
                <a:lnTo>
                  <a:pt x="3318934" y="941493"/>
                </a:lnTo>
                <a:lnTo>
                  <a:pt x="3318934" y="975360"/>
                </a:lnTo>
                <a:lnTo>
                  <a:pt x="3359574" y="975360"/>
                </a:lnTo>
                <a:lnTo>
                  <a:pt x="3359574" y="995680"/>
                </a:lnTo>
                <a:lnTo>
                  <a:pt x="3457787" y="995680"/>
                </a:lnTo>
                <a:lnTo>
                  <a:pt x="3457787" y="1022773"/>
                </a:lnTo>
                <a:lnTo>
                  <a:pt x="3605107" y="1022773"/>
                </a:lnTo>
                <a:lnTo>
                  <a:pt x="3605107" y="1046480"/>
                </a:lnTo>
                <a:lnTo>
                  <a:pt x="3660987" y="1046480"/>
                </a:lnTo>
                <a:lnTo>
                  <a:pt x="3660987" y="1066800"/>
                </a:lnTo>
                <a:lnTo>
                  <a:pt x="3691467" y="1066800"/>
                </a:lnTo>
                <a:lnTo>
                  <a:pt x="3691467" y="1109133"/>
                </a:lnTo>
                <a:lnTo>
                  <a:pt x="3948854" y="1109133"/>
                </a:lnTo>
                <a:lnTo>
                  <a:pt x="3948854" y="1122680"/>
                </a:lnTo>
                <a:lnTo>
                  <a:pt x="4026747" y="1122680"/>
                </a:lnTo>
                <a:lnTo>
                  <a:pt x="4026747" y="1227666"/>
                </a:lnTo>
                <a:lnTo>
                  <a:pt x="4240107" y="1227666"/>
                </a:lnTo>
                <a:lnTo>
                  <a:pt x="4240107" y="1256453"/>
                </a:lnTo>
                <a:lnTo>
                  <a:pt x="4255347" y="1256453"/>
                </a:lnTo>
                <a:lnTo>
                  <a:pt x="4255347" y="1290320"/>
                </a:lnTo>
                <a:lnTo>
                  <a:pt x="4450080" y="1290320"/>
                </a:lnTo>
                <a:lnTo>
                  <a:pt x="4450080" y="1307253"/>
                </a:lnTo>
                <a:lnTo>
                  <a:pt x="4521200" y="1307253"/>
                </a:lnTo>
                <a:lnTo>
                  <a:pt x="4521200" y="1336040"/>
                </a:lnTo>
                <a:lnTo>
                  <a:pt x="4700694" y="1336040"/>
                </a:lnTo>
                <a:lnTo>
                  <a:pt x="4700694" y="1386840"/>
                </a:lnTo>
                <a:lnTo>
                  <a:pt x="5117254" y="1386840"/>
                </a:lnTo>
                <a:lnTo>
                  <a:pt x="5117254" y="1437640"/>
                </a:lnTo>
                <a:lnTo>
                  <a:pt x="5146040" y="1437640"/>
                </a:lnTo>
              </a:path>
            </a:pathLst>
          </a:custGeom>
          <a:noFill/>
          <a:ln w="28575">
            <a:solidFill>
              <a:schemeClr val="accent1"/>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0A9B9492-5481-411B-9C56-2BED8F1B2546}"/>
              </a:ext>
            </a:extLst>
          </p:cNvPr>
          <p:cNvSpPr/>
          <p:nvPr/>
        </p:nvSpPr>
        <p:spPr bwMode="auto">
          <a:xfrm>
            <a:off x="1059549" y="2869101"/>
            <a:ext cx="3912277" cy="1541746"/>
          </a:xfrm>
          <a:custGeom>
            <a:avLst/>
            <a:gdLst>
              <a:gd name="connsiteX0" fmla="*/ 0 w 5147733"/>
              <a:gd name="connsiteY0" fmla="*/ 0 h 2028613"/>
              <a:gd name="connsiteX1" fmla="*/ 96520 w 5147733"/>
              <a:gd name="connsiteY1" fmla="*/ 0 h 2028613"/>
              <a:gd name="connsiteX2" fmla="*/ 96520 w 5147733"/>
              <a:gd name="connsiteY2" fmla="*/ 35560 h 2028613"/>
              <a:gd name="connsiteX3" fmla="*/ 120226 w 5147733"/>
              <a:gd name="connsiteY3" fmla="*/ 35560 h 2028613"/>
              <a:gd name="connsiteX4" fmla="*/ 120226 w 5147733"/>
              <a:gd name="connsiteY4" fmla="*/ 76200 h 2028613"/>
              <a:gd name="connsiteX5" fmla="*/ 142240 w 5147733"/>
              <a:gd name="connsiteY5" fmla="*/ 76200 h 2028613"/>
              <a:gd name="connsiteX6" fmla="*/ 142240 w 5147733"/>
              <a:gd name="connsiteY6" fmla="*/ 104986 h 2028613"/>
              <a:gd name="connsiteX7" fmla="*/ 177800 w 5147733"/>
              <a:gd name="connsiteY7" fmla="*/ 104986 h 2028613"/>
              <a:gd name="connsiteX8" fmla="*/ 177800 w 5147733"/>
              <a:gd name="connsiteY8" fmla="*/ 143933 h 2028613"/>
              <a:gd name="connsiteX9" fmla="*/ 187960 w 5147733"/>
              <a:gd name="connsiteY9" fmla="*/ 143933 h 2028613"/>
              <a:gd name="connsiteX10" fmla="*/ 187960 w 5147733"/>
              <a:gd name="connsiteY10" fmla="*/ 184573 h 2028613"/>
              <a:gd name="connsiteX11" fmla="*/ 213360 w 5147733"/>
              <a:gd name="connsiteY11" fmla="*/ 184573 h 2028613"/>
              <a:gd name="connsiteX12" fmla="*/ 213360 w 5147733"/>
              <a:gd name="connsiteY12" fmla="*/ 259080 h 2028613"/>
              <a:gd name="connsiteX13" fmla="*/ 231986 w 5147733"/>
              <a:gd name="connsiteY13" fmla="*/ 259080 h 2028613"/>
              <a:gd name="connsiteX14" fmla="*/ 231986 w 5147733"/>
              <a:gd name="connsiteY14" fmla="*/ 289560 h 2028613"/>
              <a:gd name="connsiteX15" fmla="*/ 252306 w 5147733"/>
              <a:gd name="connsiteY15" fmla="*/ 289560 h 2028613"/>
              <a:gd name="connsiteX16" fmla="*/ 252306 w 5147733"/>
              <a:gd name="connsiteY16" fmla="*/ 381000 h 2028613"/>
              <a:gd name="connsiteX17" fmla="*/ 276013 w 5147733"/>
              <a:gd name="connsiteY17" fmla="*/ 381000 h 2028613"/>
              <a:gd name="connsiteX18" fmla="*/ 276013 w 5147733"/>
              <a:gd name="connsiteY18" fmla="*/ 438573 h 2028613"/>
              <a:gd name="connsiteX19" fmla="*/ 291253 w 5147733"/>
              <a:gd name="connsiteY19" fmla="*/ 438573 h 2028613"/>
              <a:gd name="connsiteX20" fmla="*/ 291253 w 5147733"/>
              <a:gd name="connsiteY20" fmla="*/ 516466 h 2028613"/>
              <a:gd name="connsiteX21" fmla="*/ 347133 w 5147733"/>
              <a:gd name="connsiteY21" fmla="*/ 516466 h 2028613"/>
              <a:gd name="connsiteX22" fmla="*/ 347133 w 5147733"/>
              <a:gd name="connsiteY22" fmla="*/ 553720 h 2028613"/>
              <a:gd name="connsiteX23" fmla="*/ 397933 w 5147733"/>
              <a:gd name="connsiteY23" fmla="*/ 553720 h 2028613"/>
              <a:gd name="connsiteX24" fmla="*/ 397933 w 5147733"/>
              <a:gd name="connsiteY24" fmla="*/ 582506 h 2028613"/>
              <a:gd name="connsiteX25" fmla="*/ 416560 w 5147733"/>
              <a:gd name="connsiteY25" fmla="*/ 582506 h 2028613"/>
              <a:gd name="connsiteX26" fmla="*/ 416560 w 5147733"/>
              <a:gd name="connsiteY26" fmla="*/ 629920 h 2028613"/>
              <a:gd name="connsiteX27" fmla="*/ 458893 w 5147733"/>
              <a:gd name="connsiteY27" fmla="*/ 629920 h 2028613"/>
              <a:gd name="connsiteX28" fmla="*/ 458893 w 5147733"/>
              <a:gd name="connsiteY28" fmla="*/ 670560 h 2028613"/>
              <a:gd name="connsiteX29" fmla="*/ 485986 w 5147733"/>
              <a:gd name="connsiteY29" fmla="*/ 670560 h 2028613"/>
              <a:gd name="connsiteX30" fmla="*/ 485986 w 5147733"/>
              <a:gd name="connsiteY30" fmla="*/ 726440 h 2028613"/>
              <a:gd name="connsiteX31" fmla="*/ 513080 w 5147733"/>
              <a:gd name="connsiteY31" fmla="*/ 726440 h 2028613"/>
              <a:gd name="connsiteX32" fmla="*/ 513080 w 5147733"/>
              <a:gd name="connsiteY32" fmla="*/ 778933 h 2028613"/>
              <a:gd name="connsiteX33" fmla="*/ 546946 w 5147733"/>
              <a:gd name="connsiteY33" fmla="*/ 778933 h 2028613"/>
              <a:gd name="connsiteX34" fmla="*/ 546946 w 5147733"/>
              <a:gd name="connsiteY34" fmla="*/ 812800 h 2028613"/>
              <a:gd name="connsiteX35" fmla="*/ 572346 w 5147733"/>
              <a:gd name="connsiteY35" fmla="*/ 812800 h 2028613"/>
              <a:gd name="connsiteX36" fmla="*/ 572346 w 5147733"/>
              <a:gd name="connsiteY36" fmla="*/ 846666 h 2028613"/>
              <a:gd name="connsiteX37" fmla="*/ 604520 w 5147733"/>
              <a:gd name="connsiteY37" fmla="*/ 846666 h 2028613"/>
              <a:gd name="connsiteX38" fmla="*/ 604520 w 5147733"/>
              <a:gd name="connsiteY38" fmla="*/ 882226 h 2028613"/>
              <a:gd name="connsiteX39" fmla="*/ 629920 w 5147733"/>
              <a:gd name="connsiteY39" fmla="*/ 882226 h 2028613"/>
              <a:gd name="connsiteX40" fmla="*/ 629920 w 5147733"/>
              <a:gd name="connsiteY40" fmla="*/ 897466 h 2028613"/>
              <a:gd name="connsiteX41" fmla="*/ 662093 w 5147733"/>
              <a:gd name="connsiteY41" fmla="*/ 897466 h 2028613"/>
              <a:gd name="connsiteX42" fmla="*/ 662093 w 5147733"/>
              <a:gd name="connsiteY42" fmla="*/ 921173 h 2028613"/>
              <a:gd name="connsiteX43" fmla="*/ 763693 w 5147733"/>
              <a:gd name="connsiteY43" fmla="*/ 921173 h 2028613"/>
              <a:gd name="connsiteX44" fmla="*/ 763693 w 5147733"/>
              <a:gd name="connsiteY44" fmla="*/ 941493 h 2028613"/>
              <a:gd name="connsiteX45" fmla="*/ 797560 w 5147733"/>
              <a:gd name="connsiteY45" fmla="*/ 941493 h 2028613"/>
              <a:gd name="connsiteX46" fmla="*/ 797560 w 5147733"/>
              <a:gd name="connsiteY46" fmla="*/ 975360 h 2028613"/>
              <a:gd name="connsiteX47" fmla="*/ 831426 w 5147733"/>
              <a:gd name="connsiteY47" fmla="*/ 975360 h 2028613"/>
              <a:gd name="connsiteX48" fmla="*/ 831426 w 5147733"/>
              <a:gd name="connsiteY48" fmla="*/ 997373 h 2028613"/>
              <a:gd name="connsiteX49" fmla="*/ 875453 w 5147733"/>
              <a:gd name="connsiteY49" fmla="*/ 997373 h 2028613"/>
              <a:gd name="connsiteX50" fmla="*/ 875453 w 5147733"/>
              <a:gd name="connsiteY50" fmla="*/ 1019386 h 2028613"/>
              <a:gd name="connsiteX51" fmla="*/ 933026 w 5147733"/>
              <a:gd name="connsiteY51" fmla="*/ 1019386 h 2028613"/>
              <a:gd name="connsiteX52" fmla="*/ 933026 w 5147733"/>
              <a:gd name="connsiteY52" fmla="*/ 1034626 h 2028613"/>
              <a:gd name="connsiteX53" fmla="*/ 990600 w 5147733"/>
              <a:gd name="connsiteY53" fmla="*/ 1034626 h 2028613"/>
              <a:gd name="connsiteX54" fmla="*/ 990600 w 5147733"/>
              <a:gd name="connsiteY54" fmla="*/ 1070186 h 2028613"/>
              <a:gd name="connsiteX55" fmla="*/ 1090506 w 5147733"/>
              <a:gd name="connsiteY55" fmla="*/ 1070186 h 2028613"/>
              <a:gd name="connsiteX56" fmla="*/ 1090506 w 5147733"/>
              <a:gd name="connsiteY56" fmla="*/ 1132840 h 2028613"/>
              <a:gd name="connsiteX57" fmla="*/ 1137920 w 5147733"/>
              <a:gd name="connsiteY57" fmla="*/ 1132840 h 2028613"/>
              <a:gd name="connsiteX58" fmla="*/ 1137920 w 5147733"/>
              <a:gd name="connsiteY58" fmla="*/ 1153160 h 2028613"/>
              <a:gd name="connsiteX59" fmla="*/ 1209040 w 5147733"/>
              <a:gd name="connsiteY59" fmla="*/ 1153160 h 2028613"/>
              <a:gd name="connsiteX60" fmla="*/ 1209040 w 5147733"/>
              <a:gd name="connsiteY60" fmla="*/ 1180253 h 2028613"/>
              <a:gd name="connsiteX61" fmla="*/ 1314026 w 5147733"/>
              <a:gd name="connsiteY61" fmla="*/ 1180253 h 2028613"/>
              <a:gd name="connsiteX62" fmla="*/ 1314026 w 5147733"/>
              <a:gd name="connsiteY62" fmla="*/ 1197186 h 2028613"/>
              <a:gd name="connsiteX63" fmla="*/ 1376680 w 5147733"/>
              <a:gd name="connsiteY63" fmla="*/ 1197186 h 2028613"/>
              <a:gd name="connsiteX64" fmla="*/ 1376680 w 5147733"/>
              <a:gd name="connsiteY64" fmla="*/ 1217506 h 2028613"/>
              <a:gd name="connsiteX65" fmla="*/ 1446106 w 5147733"/>
              <a:gd name="connsiteY65" fmla="*/ 1217506 h 2028613"/>
              <a:gd name="connsiteX66" fmla="*/ 1446106 w 5147733"/>
              <a:gd name="connsiteY66" fmla="*/ 1247986 h 2028613"/>
              <a:gd name="connsiteX67" fmla="*/ 1481666 w 5147733"/>
              <a:gd name="connsiteY67" fmla="*/ 1247986 h 2028613"/>
              <a:gd name="connsiteX68" fmla="*/ 1481666 w 5147733"/>
              <a:gd name="connsiteY68" fmla="*/ 1263226 h 2028613"/>
              <a:gd name="connsiteX69" fmla="*/ 1510453 w 5147733"/>
              <a:gd name="connsiteY69" fmla="*/ 1263226 h 2028613"/>
              <a:gd name="connsiteX70" fmla="*/ 1510453 w 5147733"/>
              <a:gd name="connsiteY70" fmla="*/ 1281853 h 2028613"/>
              <a:gd name="connsiteX71" fmla="*/ 1547706 w 5147733"/>
              <a:gd name="connsiteY71" fmla="*/ 1281853 h 2028613"/>
              <a:gd name="connsiteX72" fmla="*/ 1547706 w 5147733"/>
              <a:gd name="connsiteY72" fmla="*/ 1305560 h 2028613"/>
              <a:gd name="connsiteX73" fmla="*/ 1578186 w 5147733"/>
              <a:gd name="connsiteY73" fmla="*/ 1305560 h 2028613"/>
              <a:gd name="connsiteX74" fmla="*/ 1578186 w 5147733"/>
              <a:gd name="connsiteY74" fmla="*/ 1344506 h 2028613"/>
              <a:gd name="connsiteX75" fmla="*/ 1613746 w 5147733"/>
              <a:gd name="connsiteY75" fmla="*/ 1344506 h 2028613"/>
              <a:gd name="connsiteX76" fmla="*/ 1613746 w 5147733"/>
              <a:gd name="connsiteY76" fmla="*/ 1371600 h 2028613"/>
              <a:gd name="connsiteX77" fmla="*/ 1637453 w 5147733"/>
              <a:gd name="connsiteY77" fmla="*/ 1371600 h 2028613"/>
              <a:gd name="connsiteX78" fmla="*/ 1637453 w 5147733"/>
              <a:gd name="connsiteY78" fmla="*/ 1410546 h 2028613"/>
              <a:gd name="connsiteX79" fmla="*/ 1664546 w 5147733"/>
              <a:gd name="connsiteY79" fmla="*/ 1410546 h 2028613"/>
              <a:gd name="connsiteX80" fmla="*/ 1664546 w 5147733"/>
              <a:gd name="connsiteY80" fmla="*/ 1424093 h 2028613"/>
              <a:gd name="connsiteX81" fmla="*/ 1725506 w 5147733"/>
              <a:gd name="connsiteY81" fmla="*/ 1424093 h 2028613"/>
              <a:gd name="connsiteX82" fmla="*/ 1725506 w 5147733"/>
              <a:gd name="connsiteY82" fmla="*/ 1437640 h 2028613"/>
              <a:gd name="connsiteX83" fmla="*/ 1771226 w 5147733"/>
              <a:gd name="connsiteY83" fmla="*/ 1437640 h 2028613"/>
              <a:gd name="connsiteX84" fmla="*/ 1761066 w 5147733"/>
              <a:gd name="connsiteY84" fmla="*/ 1447800 h 2028613"/>
              <a:gd name="connsiteX85" fmla="*/ 1832186 w 5147733"/>
              <a:gd name="connsiteY85" fmla="*/ 1447800 h 2028613"/>
              <a:gd name="connsiteX86" fmla="*/ 1832186 w 5147733"/>
              <a:gd name="connsiteY86" fmla="*/ 1479973 h 2028613"/>
              <a:gd name="connsiteX87" fmla="*/ 2094653 w 5147733"/>
              <a:gd name="connsiteY87" fmla="*/ 1479973 h 2028613"/>
              <a:gd name="connsiteX88" fmla="*/ 2094653 w 5147733"/>
              <a:gd name="connsiteY88" fmla="*/ 1500293 h 2028613"/>
              <a:gd name="connsiteX89" fmla="*/ 2114973 w 5147733"/>
              <a:gd name="connsiteY89" fmla="*/ 1500293 h 2028613"/>
              <a:gd name="connsiteX90" fmla="*/ 2114973 w 5147733"/>
              <a:gd name="connsiteY90" fmla="*/ 1520613 h 2028613"/>
              <a:gd name="connsiteX91" fmla="*/ 2336800 w 5147733"/>
              <a:gd name="connsiteY91" fmla="*/ 1520613 h 2028613"/>
              <a:gd name="connsiteX92" fmla="*/ 2336800 w 5147733"/>
              <a:gd name="connsiteY92" fmla="*/ 1539240 h 2028613"/>
              <a:gd name="connsiteX93" fmla="*/ 2368973 w 5147733"/>
              <a:gd name="connsiteY93" fmla="*/ 1539240 h 2028613"/>
              <a:gd name="connsiteX94" fmla="*/ 2368973 w 5147733"/>
              <a:gd name="connsiteY94" fmla="*/ 1561253 h 2028613"/>
              <a:gd name="connsiteX95" fmla="*/ 2494280 w 5147733"/>
              <a:gd name="connsiteY95" fmla="*/ 1561253 h 2028613"/>
              <a:gd name="connsiteX96" fmla="*/ 2494280 w 5147733"/>
              <a:gd name="connsiteY96" fmla="*/ 1583266 h 2028613"/>
              <a:gd name="connsiteX97" fmla="*/ 2533226 w 5147733"/>
              <a:gd name="connsiteY97" fmla="*/ 1583266 h 2028613"/>
              <a:gd name="connsiteX98" fmla="*/ 2533226 w 5147733"/>
              <a:gd name="connsiteY98" fmla="*/ 1632373 h 2028613"/>
              <a:gd name="connsiteX99" fmla="*/ 2834640 w 5147733"/>
              <a:gd name="connsiteY99" fmla="*/ 1632373 h 2028613"/>
              <a:gd name="connsiteX100" fmla="*/ 2834640 w 5147733"/>
              <a:gd name="connsiteY100" fmla="*/ 1652693 h 2028613"/>
              <a:gd name="connsiteX101" fmla="*/ 2887133 w 5147733"/>
              <a:gd name="connsiteY101" fmla="*/ 1652693 h 2028613"/>
              <a:gd name="connsiteX102" fmla="*/ 2887133 w 5147733"/>
              <a:gd name="connsiteY102" fmla="*/ 1679786 h 2028613"/>
              <a:gd name="connsiteX103" fmla="*/ 2987040 w 5147733"/>
              <a:gd name="connsiteY103" fmla="*/ 1679786 h 2028613"/>
              <a:gd name="connsiteX104" fmla="*/ 2987040 w 5147733"/>
              <a:gd name="connsiteY104" fmla="*/ 1705186 h 2028613"/>
              <a:gd name="connsiteX105" fmla="*/ 3156373 w 5147733"/>
              <a:gd name="connsiteY105" fmla="*/ 1705186 h 2028613"/>
              <a:gd name="connsiteX106" fmla="*/ 3156373 w 5147733"/>
              <a:gd name="connsiteY106" fmla="*/ 1732280 h 2028613"/>
              <a:gd name="connsiteX107" fmla="*/ 3461173 w 5147733"/>
              <a:gd name="connsiteY107" fmla="*/ 1732280 h 2028613"/>
              <a:gd name="connsiteX108" fmla="*/ 3461173 w 5147733"/>
              <a:gd name="connsiteY108" fmla="*/ 1761066 h 2028613"/>
              <a:gd name="connsiteX109" fmla="*/ 3594946 w 5147733"/>
              <a:gd name="connsiteY109" fmla="*/ 1761066 h 2028613"/>
              <a:gd name="connsiteX110" fmla="*/ 3594946 w 5147733"/>
              <a:gd name="connsiteY110" fmla="*/ 1786466 h 2028613"/>
              <a:gd name="connsiteX111" fmla="*/ 3755813 w 5147733"/>
              <a:gd name="connsiteY111" fmla="*/ 1786466 h 2028613"/>
              <a:gd name="connsiteX112" fmla="*/ 3755813 w 5147733"/>
              <a:gd name="connsiteY112" fmla="*/ 1845733 h 2028613"/>
              <a:gd name="connsiteX113" fmla="*/ 3957320 w 5147733"/>
              <a:gd name="connsiteY113" fmla="*/ 1845733 h 2028613"/>
              <a:gd name="connsiteX114" fmla="*/ 3957320 w 5147733"/>
              <a:gd name="connsiteY114" fmla="*/ 1864360 h 2028613"/>
              <a:gd name="connsiteX115" fmla="*/ 4077546 w 5147733"/>
              <a:gd name="connsiteY115" fmla="*/ 1864360 h 2028613"/>
              <a:gd name="connsiteX116" fmla="*/ 4077546 w 5147733"/>
              <a:gd name="connsiteY116" fmla="*/ 1891453 h 2028613"/>
              <a:gd name="connsiteX117" fmla="*/ 4128346 w 5147733"/>
              <a:gd name="connsiteY117" fmla="*/ 1891453 h 2028613"/>
              <a:gd name="connsiteX118" fmla="*/ 4128346 w 5147733"/>
              <a:gd name="connsiteY118" fmla="*/ 1918546 h 2028613"/>
              <a:gd name="connsiteX119" fmla="*/ 4880186 w 5147733"/>
              <a:gd name="connsiteY119" fmla="*/ 1918546 h 2028613"/>
              <a:gd name="connsiteX120" fmla="*/ 4880186 w 5147733"/>
              <a:gd name="connsiteY120" fmla="*/ 1965960 h 2028613"/>
              <a:gd name="connsiteX121" fmla="*/ 5008880 w 5147733"/>
              <a:gd name="connsiteY121" fmla="*/ 1965960 h 2028613"/>
              <a:gd name="connsiteX122" fmla="*/ 5008880 w 5147733"/>
              <a:gd name="connsiteY122" fmla="*/ 1986280 h 2028613"/>
              <a:gd name="connsiteX123" fmla="*/ 5049520 w 5147733"/>
              <a:gd name="connsiteY123" fmla="*/ 1986280 h 2028613"/>
              <a:gd name="connsiteX124" fmla="*/ 5049520 w 5147733"/>
              <a:gd name="connsiteY124" fmla="*/ 2028613 h 2028613"/>
              <a:gd name="connsiteX125" fmla="*/ 5147733 w 5147733"/>
              <a:gd name="connsiteY125" fmla="*/ 2028613 h 20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5147733" h="2028613">
                <a:moveTo>
                  <a:pt x="0" y="0"/>
                </a:moveTo>
                <a:lnTo>
                  <a:pt x="96520" y="0"/>
                </a:lnTo>
                <a:lnTo>
                  <a:pt x="96520" y="35560"/>
                </a:lnTo>
                <a:lnTo>
                  <a:pt x="120226" y="35560"/>
                </a:lnTo>
                <a:lnTo>
                  <a:pt x="120226" y="76200"/>
                </a:lnTo>
                <a:lnTo>
                  <a:pt x="142240" y="76200"/>
                </a:lnTo>
                <a:lnTo>
                  <a:pt x="142240" y="104986"/>
                </a:lnTo>
                <a:lnTo>
                  <a:pt x="177800" y="104986"/>
                </a:lnTo>
                <a:lnTo>
                  <a:pt x="177800" y="143933"/>
                </a:lnTo>
                <a:lnTo>
                  <a:pt x="187960" y="143933"/>
                </a:lnTo>
                <a:lnTo>
                  <a:pt x="187960" y="184573"/>
                </a:lnTo>
                <a:lnTo>
                  <a:pt x="213360" y="184573"/>
                </a:lnTo>
                <a:lnTo>
                  <a:pt x="213360" y="259080"/>
                </a:lnTo>
                <a:lnTo>
                  <a:pt x="231986" y="259080"/>
                </a:lnTo>
                <a:lnTo>
                  <a:pt x="231986" y="289560"/>
                </a:lnTo>
                <a:lnTo>
                  <a:pt x="252306" y="289560"/>
                </a:lnTo>
                <a:lnTo>
                  <a:pt x="252306" y="381000"/>
                </a:lnTo>
                <a:lnTo>
                  <a:pt x="276013" y="381000"/>
                </a:lnTo>
                <a:lnTo>
                  <a:pt x="276013" y="438573"/>
                </a:lnTo>
                <a:lnTo>
                  <a:pt x="291253" y="438573"/>
                </a:lnTo>
                <a:lnTo>
                  <a:pt x="291253" y="516466"/>
                </a:lnTo>
                <a:lnTo>
                  <a:pt x="347133" y="516466"/>
                </a:lnTo>
                <a:lnTo>
                  <a:pt x="347133" y="553720"/>
                </a:lnTo>
                <a:lnTo>
                  <a:pt x="397933" y="553720"/>
                </a:lnTo>
                <a:lnTo>
                  <a:pt x="397933" y="582506"/>
                </a:lnTo>
                <a:lnTo>
                  <a:pt x="416560" y="582506"/>
                </a:lnTo>
                <a:lnTo>
                  <a:pt x="416560" y="629920"/>
                </a:lnTo>
                <a:lnTo>
                  <a:pt x="458893" y="629920"/>
                </a:lnTo>
                <a:lnTo>
                  <a:pt x="458893" y="670560"/>
                </a:lnTo>
                <a:lnTo>
                  <a:pt x="485986" y="670560"/>
                </a:lnTo>
                <a:lnTo>
                  <a:pt x="485986" y="726440"/>
                </a:lnTo>
                <a:lnTo>
                  <a:pt x="513080" y="726440"/>
                </a:lnTo>
                <a:lnTo>
                  <a:pt x="513080" y="778933"/>
                </a:lnTo>
                <a:lnTo>
                  <a:pt x="546946" y="778933"/>
                </a:lnTo>
                <a:lnTo>
                  <a:pt x="546946" y="812800"/>
                </a:lnTo>
                <a:lnTo>
                  <a:pt x="572346" y="812800"/>
                </a:lnTo>
                <a:lnTo>
                  <a:pt x="572346" y="846666"/>
                </a:lnTo>
                <a:lnTo>
                  <a:pt x="604520" y="846666"/>
                </a:lnTo>
                <a:lnTo>
                  <a:pt x="604520" y="882226"/>
                </a:lnTo>
                <a:lnTo>
                  <a:pt x="629920" y="882226"/>
                </a:lnTo>
                <a:lnTo>
                  <a:pt x="629920" y="897466"/>
                </a:lnTo>
                <a:lnTo>
                  <a:pt x="662093" y="897466"/>
                </a:lnTo>
                <a:lnTo>
                  <a:pt x="662093" y="921173"/>
                </a:lnTo>
                <a:lnTo>
                  <a:pt x="763693" y="921173"/>
                </a:lnTo>
                <a:lnTo>
                  <a:pt x="763693" y="941493"/>
                </a:lnTo>
                <a:lnTo>
                  <a:pt x="797560" y="941493"/>
                </a:lnTo>
                <a:lnTo>
                  <a:pt x="797560" y="975360"/>
                </a:lnTo>
                <a:lnTo>
                  <a:pt x="831426" y="975360"/>
                </a:lnTo>
                <a:lnTo>
                  <a:pt x="831426" y="997373"/>
                </a:lnTo>
                <a:lnTo>
                  <a:pt x="875453" y="997373"/>
                </a:lnTo>
                <a:lnTo>
                  <a:pt x="875453" y="1019386"/>
                </a:lnTo>
                <a:lnTo>
                  <a:pt x="933026" y="1019386"/>
                </a:lnTo>
                <a:lnTo>
                  <a:pt x="933026" y="1034626"/>
                </a:lnTo>
                <a:lnTo>
                  <a:pt x="990600" y="1034626"/>
                </a:lnTo>
                <a:lnTo>
                  <a:pt x="990600" y="1070186"/>
                </a:lnTo>
                <a:lnTo>
                  <a:pt x="1090506" y="1070186"/>
                </a:lnTo>
                <a:lnTo>
                  <a:pt x="1090506" y="1132840"/>
                </a:lnTo>
                <a:lnTo>
                  <a:pt x="1137920" y="1132840"/>
                </a:lnTo>
                <a:lnTo>
                  <a:pt x="1137920" y="1153160"/>
                </a:lnTo>
                <a:lnTo>
                  <a:pt x="1209040" y="1153160"/>
                </a:lnTo>
                <a:lnTo>
                  <a:pt x="1209040" y="1180253"/>
                </a:lnTo>
                <a:lnTo>
                  <a:pt x="1314026" y="1180253"/>
                </a:lnTo>
                <a:lnTo>
                  <a:pt x="1314026" y="1197186"/>
                </a:lnTo>
                <a:lnTo>
                  <a:pt x="1376680" y="1197186"/>
                </a:lnTo>
                <a:lnTo>
                  <a:pt x="1376680" y="1217506"/>
                </a:lnTo>
                <a:lnTo>
                  <a:pt x="1446106" y="1217506"/>
                </a:lnTo>
                <a:lnTo>
                  <a:pt x="1446106" y="1247986"/>
                </a:lnTo>
                <a:lnTo>
                  <a:pt x="1481666" y="1247986"/>
                </a:lnTo>
                <a:lnTo>
                  <a:pt x="1481666" y="1263226"/>
                </a:lnTo>
                <a:lnTo>
                  <a:pt x="1510453" y="1263226"/>
                </a:lnTo>
                <a:lnTo>
                  <a:pt x="1510453" y="1281853"/>
                </a:lnTo>
                <a:lnTo>
                  <a:pt x="1547706" y="1281853"/>
                </a:lnTo>
                <a:lnTo>
                  <a:pt x="1547706" y="1305560"/>
                </a:lnTo>
                <a:lnTo>
                  <a:pt x="1578186" y="1305560"/>
                </a:lnTo>
                <a:lnTo>
                  <a:pt x="1578186" y="1344506"/>
                </a:lnTo>
                <a:lnTo>
                  <a:pt x="1613746" y="1344506"/>
                </a:lnTo>
                <a:lnTo>
                  <a:pt x="1613746" y="1371600"/>
                </a:lnTo>
                <a:lnTo>
                  <a:pt x="1637453" y="1371600"/>
                </a:lnTo>
                <a:lnTo>
                  <a:pt x="1637453" y="1410546"/>
                </a:lnTo>
                <a:lnTo>
                  <a:pt x="1664546" y="1410546"/>
                </a:lnTo>
                <a:lnTo>
                  <a:pt x="1664546" y="1424093"/>
                </a:lnTo>
                <a:lnTo>
                  <a:pt x="1725506" y="1424093"/>
                </a:lnTo>
                <a:lnTo>
                  <a:pt x="1725506" y="1437640"/>
                </a:lnTo>
                <a:lnTo>
                  <a:pt x="1771226" y="1437640"/>
                </a:lnTo>
                <a:lnTo>
                  <a:pt x="1761066" y="1447800"/>
                </a:lnTo>
                <a:lnTo>
                  <a:pt x="1832186" y="1447800"/>
                </a:lnTo>
                <a:lnTo>
                  <a:pt x="1832186" y="1479973"/>
                </a:lnTo>
                <a:lnTo>
                  <a:pt x="2094653" y="1479973"/>
                </a:lnTo>
                <a:lnTo>
                  <a:pt x="2094653" y="1500293"/>
                </a:lnTo>
                <a:lnTo>
                  <a:pt x="2114973" y="1500293"/>
                </a:lnTo>
                <a:lnTo>
                  <a:pt x="2114973" y="1520613"/>
                </a:lnTo>
                <a:lnTo>
                  <a:pt x="2336800" y="1520613"/>
                </a:lnTo>
                <a:lnTo>
                  <a:pt x="2336800" y="1539240"/>
                </a:lnTo>
                <a:lnTo>
                  <a:pt x="2368973" y="1539240"/>
                </a:lnTo>
                <a:lnTo>
                  <a:pt x="2368973" y="1561253"/>
                </a:lnTo>
                <a:lnTo>
                  <a:pt x="2494280" y="1561253"/>
                </a:lnTo>
                <a:lnTo>
                  <a:pt x="2494280" y="1583266"/>
                </a:lnTo>
                <a:lnTo>
                  <a:pt x="2533226" y="1583266"/>
                </a:lnTo>
                <a:lnTo>
                  <a:pt x="2533226" y="1632373"/>
                </a:lnTo>
                <a:lnTo>
                  <a:pt x="2834640" y="1632373"/>
                </a:lnTo>
                <a:lnTo>
                  <a:pt x="2834640" y="1652693"/>
                </a:lnTo>
                <a:lnTo>
                  <a:pt x="2887133" y="1652693"/>
                </a:lnTo>
                <a:lnTo>
                  <a:pt x="2887133" y="1679786"/>
                </a:lnTo>
                <a:lnTo>
                  <a:pt x="2987040" y="1679786"/>
                </a:lnTo>
                <a:lnTo>
                  <a:pt x="2987040" y="1705186"/>
                </a:lnTo>
                <a:lnTo>
                  <a:pt x="3156373" y="1705186"/>
                </a:lnTo>
                <a:lnTo>
                  <a:pt x="3156373" y="1732280"/>
                </a:lnTo>
                <a:lnTo>
                  <a:pt x="3461173" y="1732280"/>
                </a:lnTo>
                <a:lnTo>
                  <a:pt x="3461173" y="1761066"/>
                </a:lnTo>
                <a:lnTo>
                  <a:pt x="3594946" y="1761066"/>
                </a:lnTo>
                <a:lnTo>
                  <a:pt x="3594946" y="1786466"/>
                </a:lnTo>
                <a:lnTo>
                  <a:pt x="3755813" y="1786466"/>
                </a:lnTo>
                <a:lnTo>
                  <a:pt x="3755813" y="1845733"/>
                </a:lnTo>
                <a:lnTo>
                  <a:pt x="3957320" y="1845733"/>
                </a:lnTo>
                <a:lnTo>
                  <a:pt x="3957320" y="1864360"/>
                </a:lnTo>
                <a:lnTo>
                  <a:pt x="4077546" y="1864360"/>
                </a:lnTo>
                <a:lnTo>
                  <a:pt x="4077546" y="1891453"/>
                </a:lnTo>
                <a:lnTo>
                  <a:pt x="4128346" y="1891453"/>
                </a:lnTo>
                <a:lnTo>
                  <a:pt x="4128346" y="1918546"/>
                </a:lnTo>
                <a:lnTo>
                  <a:pt x="4880186" y="1918546"/>
                </a:lnTo>
                <a:lnTo>
                  <a:pt x="4880186" y="1965960"/>
                </a:lnTo>
                <a:lnTo>
                  <a:pt x="5008880" y="1965960"/>
                </a:lnTo>
                <a:lnTo>
                  <a:pt x="5008880" y="1986280"/>
                </a:lnTo>
                <a:lnTo>
                  <a:pt x="5049520" y="1986280"/>
                </a:lnTo>
                <a:lnTo>
                  <a:pt x="5049520" y="2028613"/>
                </a:lnTo>
                <a:lnTo>
                  <a:pt x="5147733" y="2028613"/>
                </a:lnTo>
              </a:path>
            </a:pathLst>
          </a:custGeom>
          <a:noFill/>
          <a:ln w="28575">
            <a:solidFill>
              <a:schemeClr val="accent3"/>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A4DD121D-82B1-4D7C-A8EA-CE3444152DAC}"/>
              </a:ext>
            </a:extLst>
          </p:cNvPr>
          <p:cNvSpPr/>
          <p:nvPr/>
        </p:nvSpPr>
        <p:spPr bwMode="auto">
          <a:xfrm>
            <a:off x="1050804" y="2868554"/>
            <a:ext cx="3916103" cy="2045926"/>
          </a:xfrm>
          <a:custGeom>
            <a:avLst/>
            <a:gdLst>
              <a:gd name="connsiteX0" fmla="*/ 0 w 5152767"/>
              <a:gd name="connsiteY0" fmla="*/ 0 h 2692008"/>
              <a:gd name="connsiteX1" fmla="*/ 90028 w 5152767"/>
              <a:gd name="connsiteY1" fmla="*/ 0 h 2692008"/>
              <a:gd name="connsiteX2" fmla="*/ 90028 w 5152767"/>
              <a:gd name="connsiteY2" fmla="*/ 63550 h 2692008"/>
              <a:gd name="connsiteX3" fmla="*/ 104150 w 5152767"/>
              <a:gd name="connsiteY3" fmla="*/ 63550 h 2692008"/>
              <a:gd name="connsiteX4" fmla="*/ 104150 w 5152767"/>
              <a:gd name="connsiteY4" fmla="*/ 111211 h 2692008"/>
              <a:gd name="connsiteX5" fmla="*/ 123567 w 5152767"/>
              <a:gd name="connsiteY5" fmla="*/ 111211 h 2692008"/>
              <a:gd name="connsiteX6" fmla="*/ 123567 w 5152767"/>
              <a:gd name="connsiteY6" fmla="*/ 171230 h 2692008"/>
              <a:gd name="connsiteX7" fmla="*/ 148281 w 5152767"/>
              <a:gd name="connsiteY7" fmla="*/ 171230 h 2692008"/>
              <a:gd name="connsiteX8" fmla="*/ 148281 w 5152767"/>
              <a:gd name="connsiteY8" fmla="*/ 217126 h 2692008"/>
              <a:gd name="connsiteX9" fmla="*/ 174760 w 5152767"/>
              <a:gd name="connsiteY9" fmla="*/ 217126 h 2692008"/>
              <a:gd name="connsiteX10" fmla="*/ 174760 w 5152767"/>
              <a:gd name="connsiteY10" fmla="*/ 315980 h 2692008"/>
              <a:gd name="connsiteX11" fmla="*/ 201238 w 5152767"/>
              <a:gd name="connsiteY11" fmla="*/ 315980 h 2692008"/>
              <a:gd name="connsiteX12" fmla="*/ 201238 w 5152767"/>
              <a:gd name="connsiteY12" fmla="*/ 368938 h 2692008"/>
              <a:gd name="connsiteX13" fmla="*/ 218891 w 5152767"/>
              <a:gd name="connsiteY13" fmla="*/ 368938 h 2692008"/>
              <a:gd name="connsiteX14" fmla="*/ 218891 w 5152767"/>
              <a:gd name="connsiteY14" fmla="*/ 439548 h 2692008"/>
              <a:gd name="connsiteX15" fmla="*/ 241839 w 5152767"/>
              <a:gd name="connsiteY15" fmla="*/ 439548 h 2692008"/>
              <a:gd name="connsiteX16" fmla="*/ 241839 w 5152767"/>
              <a:gd name="connsiteY16" fmla="*/ 494271 h 2692008"/>
              <a:gd name="connsiteX17" fmla="*/ 257726 w 5152767"/>
              <a:gd name="connsiteY17" fmla="*/ 494271 h 2692008"/>
              <a:gd name="connsiteX18" fmla="*/ 257726 w 5152767"/>
              <a:gd name="connsiteY18" fmla="*/ 538402 h 2692008"/>
              <a:gd name="connsiteX19" fmla="*/ 291266 w 5152767"/>
              <a:gd name="connsiteY19" fmla="*/ 538402 h 2692008"/>
              <a:gd name="connsiteX20" fmla="*/ 291266 w 5152767"/>
              <a:gd name="connsiteY20" fmla="*/ 561350 h 2692008"/>
              <a:gd name="connsiteX21" fmla="*/ 321276 w 5152767"/>
              <a:gd name="connsiteY21" fmla="*/ 561350 h 2692008"/>
              <a:gd name="connsiteX22" fmla="*/ 321276 w 5152767"/>
              <a:gd name="connsiteY22" fmla="*/ 589594 h 2692008"/>
              <a:gd name="connsiteX23" fmla="*/ 349520 w 5152767"/>
              <a:gd name="connsiteY23" fmla="*/ 589594 h 2692008"/>
              <a:gd name="connsiteX24" fmla="*/ 349520 w 5152767"/>
              <a:gd name="connsiteY24" fmla="*/ 688448 h 2692008"/>
              <a:gd name="connsiteX25" fmla="*/ 368937 w 5152767"/>
              <a:gd name="connsiteY25" fmla="*/ 688448 h 2692008"/>
              <a:gd name="connsiteX26" fmla="*/ 368937 w 5152767"/>
              <a:gd name="connsiteY26" fmla="*/ 769650 h 2692008"/>
              <a:gd name="connsiteX27" fmla="*/ 391886 w 5152767"/>
              <a:gd name="connsiteY27" fmla="*/ 769650 h 2692008"/>
              <a:gd name="connsiteX28" fmla="*/ 391886 w 5152767"/>
              <a:gd name="connsiteY28" fmla="*/ 813781 h 2692008"/>
              <a:gd name="connsiteX29" fmla="*/ 407773 w 5152767"/>
              <a:gd name="connsiteY29" fmla="*/ 813781 h 2692008"/>
              <a:gd name="connsiteX30" fmla="*/ 407773 w 5152767"/>
              <a:gd name="connsiteY30" fmla="*/ 857912 h 2692008"/>
              <a:gd name="connsiteX31" fmla="*/ 428956 w 5152767"/>
              <a:gd name="connsiteY31" fmla="*/ 857912 h 2692008"/>
              <a:gd name="connsiteX32" fmla="*/ 428956 w 5152767"/>
              <a:gd name="connsiteY32" fmla="*/ 930288 h 2692008"/>
              <a:gd name="connsiteX33" fmla="*/ 448374 w 5152767"/>
              <a:gd name="connsiteY33" fmla="*/ 930288 h 2692008"/>
              <a:gd name="connsiteX34" fmla="*/ 448374 w 5152767"/>
              <a:gd name="connsiteY34" fmla="*/ 965593 h 2692008"/>
              <a:gd name="connsiteX35" fmla="*/ 474852 w 5152767"/>
              <a:gd name="connsiteY35" fmla="*/ 965593 h 2692008"/>
              <a:gd name="connsiteX36" fmla="*/ 474852 w 5152767"/>
              <a:gd name="connsiteY36" fmla="*/ 1016785 h 2692008"/>
              <a:gd name="connsiteX37" fmla="*/ 490740 w 5152767"/>
              <a:gd name="connsiteY37" fmla="*/ 1016785 h 2692008"/>
              <a:gd name="connsiteX38" fmla="*/ 490740 w 5152767"/>
              <a:gd name="connsiteY38" fmla="*/ 1053855 h 2692008"/>
              <a:gd name="connsiteX39" fmla="*/ 511923 w 5152767"/>
              <a:gd name="connsiteY39" fmla="*/ 1053855 h 2692008"/>
              <a:gd name="connsiteX40" fmla="*/ 511923 w 5152767"/>
              <a:gd name="connsiteY40" fmla="*/ 1090926 h 2692008"/>
              <a:gd name="connsiteX41" fmla="*/ 541932 w 5152767"/>
              <a:gd name="connsiteY41" fmla="*/ 1090926 h 2692008"/>
              <a:gd name="connsiteX42" fmla="*/ 541932 w 5152767"/>
              <a:gd name="connsiteY42" fmla="*/ 1126231 h 2692008"/>
              <a:gd name="connsiteX43" fmla="*/ 580767 w 5152767"/>
              <a:gd name="connsiteY43" fmla="*/ 1126231 h 2692008"/>
              <a:gd name="connsiteX44" fmla="*/ 580767 w 5152767"/>
              <a:gd name="connsiteY44" fmla="*/ 1145648 h 2692008"/>
              <a:gd name="connsiteX45" fmla="*/ 600185 w 5152767"/>
              <a:gd name="connsiteY45" fmla="*/ 1145648 h 2692008"/>
              <a:gd name="connsiteX46" fmla="*/ 600185 w 5152767"/>
              <a:gd name="connsiteY46" fmla="*/ 1175658 h 2692008"/>
              <a:gd name="connsiteX47" fmla="*/ 639021 w 5152767"/>
              <a:gd name="connsiteY47" fmla="*/ 1175658 h 2692008"/>
              <a:gd name="connsiteX48" fmla="*/ 639021 w 5152767"/>
              <a:gd name="connsiteY48" fmla="*/ 1210963 h 2692008"/>
              <a:gd name="connsiteX49" fmla="*/ 741405 w 5152767"/>
              <a:gd name="connsiteY49" fmla="*/ 1210963 h 2692008"/>
              <a:gd name="connsiteX50" fmla="*/ 741405 w 5152767"/>
              <a:gd name="connsiteY50" fmla="*/ 1255094 h 2692008"/>
              <a:gd name="connsiteX51" fmla="*/ 769649 w 5152767"/>
              <a:gd name="connsiteY51" fmla="*/ 1255094 h 2692008"/>
              <a:gd name="connsiteX52" fmla="*/ 769649 w 5152767"/>
              <a:gd name="connsiteY52" fmla="*/ 1281573 h 2692008"/>
              <a:gd name="connsiteX53" fmla="*/ 792598 w 5152767"/>
              <a:gd name="connsiteY53" fmla="*/ 1281573 h 2692008"/>
              <a:gd name="connsiteX54" fmla="*/ 792598 w 5152767"/>
              <a:gd name="connsiteY54" fmla="*/ 1322173 h 2692008"/>
              <a:gd name="connsiteX55" fmla="*/ 815546 w 5152767"/>
              <a:gd name="connsiteY55" fmla="*/ 1322173 h 2692008"/>
              <a:gd name="connsiteX56" fmla="*/ 815546 w 5152767"/>
              <a:gd name="connsiteY56" fmla="*/ 1355713 h 2692008"/>
              <a:gd name="connsiteX57" fmla="*/ 836729 w 5152767"/>
              <a:gd name="connsiteY57" fmla="*/ 1355713 h 2692008"/>
              <a:gd name="connsiteX58" fmla="*/ 836729 w 5152767"/>
              <a:gd name="connsiteY58" fmla="*/ 1391018 h 2692008"/>
              <a:gd name="connsiteX59" fmla="*/ 870269 w 5152767"/>
              <a:gd name="connsiteY59" fmla="*/ 1391018 h 2692008"/>
              <a:gd name="connsiteX60" fmla="*/ 870269 w 5152767"/>
              <a:gd name="connsiteY60" fmla="*/ 1417497 h 2692008"/>
              <a:gd name="connsiteX61" fmla="*/ 909104 w 5152767"/>
              <a:gd name="connsiteY61" fmla="*/ 1417497 h 2692008"/>
              <a:gd name="connsiteX62" fmla="*/ 909104 w 5152767"/>
              <a:gd name="connsiteY62" fmla="*/ 1431619 h 2692008"/>
              <a:gd name="connsiteX63" fmla="*/ 958531 w 5152767"/>
              <a:gd name="connsiteY63" fmla="*/ 1431619 h 2692008"/>
              <a:gd name="connsiteX64" fmla="*/ 958531 w 5152767"/>
              <a:gd name="connsiteY64" fmla="*/ 1459863 h 2692008"/>
              <a:gd name="connsiteX65" fmla="*/ 993836 w 5152767"/>
              <a:gd name="connsiteY65" fmla="*/ 1459863 h 2692008"/>
              <a:gd name="connsiteX66" fmla="*/ 993836 w 5152767"/>
              <a:gd name="connsiteY66" fmla="*/ 1539299 h 2692008"/>
              <a:gd name="connsiteX67" fmla="*/ 1013254 w 5152767"/>
              <a:gd name="connsiteY67" fmla="*/ 1539299 h 2692008"/>
              <a:gd name="connsiteX68" fmla="*/ 1013254 w 5152767"/>
              <a:gd name="connsiteY68" fmla="*/ 1571074 h 2692008"/>
              <a:gd name="connsiteX69" fmla="*/ 1037967 w 5152767"/>
              <a:gd name="connsiteY69" fmla="*/ 1571074 h 2692008"/>
              <a:gd name="connsiteX70" fmla="*/ 1037967 w 5152767"/>
              <a:gd name="connsiteY70" fmla="*/ 1611675 h 2692008"/>
              <a:gd name="connsiteX71" fmla="*/ 1103282 w 5152767"/>
              <a:gd name="connsiteY71" fmla="*/ 1611675 h 2692008"/>
              <a:gd name="connsiteX72" fmla="*/ 1103282 w 5152767"/>
              <a:gd name="connsiteY72" fmla="*/ 1634623 h 2692008"/>
              <a:gd name="connsiteX73" fmla="*/ 1138587 w 5152767"/>
              <a:gd name="connsiteY73" fmla="*/ 1634623 h 2692008"/>
              <a:gd name="connsiteX74" fmla="*/ 1138587 w 5152767"/>
              <a:gd name="connsiteY74" fmla="*/ 1668163 h 2692008"/>
              <a:gd name="connsiteX75" fmla="*/ 1172126 w 5152767"/>
              <a:gd name="connsiteY75" fmla="*/ 1668163 h 2692008"/>
              <a:gd name="connsiteX76" fmla="*/ 1172126 w 5152767"/>
              <a:gd name="connsiteY76" fmla="*/ 1698172 h 2692008"/>
              <a:gd name="connsiteX77" fmla="*/ 1198605 w 5152767"/>
              <a:gd name="connsiteY77" fmla="*/ 1698172 h 2692008"/>
              <a:gd name="connsiteX78" fmla="*/ 1198605 w 5152767"/>
              <a:gd name="connsiteY78" fmla="*/ 1738773 h 2692008"/>
              <a:gd name="connsiteX79" fmla="*/ 1242737 w 5152767"/>
              <a:gd name="connsiteY79" fmla="*/ 1738773 h 2692008"/>
              <a:gd name="connsiteX80" fmla="*/ 1242737 w 5152767"/>
              <a:gd name="connsiteY80" fmla="*/ 1767017 h 2692008"/>
              <a:gd name="connsiteX81" fmla="*/ 1272746 w 5152767"/>
              <a:gd name="connsiteY81" fmla="*/ 1767017 h 2692008"/>
              <a:gd name="connsiteX82" fmla="*/ 1272746 w 5152767"/>
              <a:gd name="connsiteY82" fmla="*/ 1804087 h 2692008"/>
              <a:gd name="connsiteX83" fmla="*/ 1304520 w 5152767"/>
              <a:gd name="connsiteY83" fmla="*/ 1804087 h 2692008"/>
              <a:gd name="connsiteX84" fmla="*/ 1304520 w 5152767"/>
              <a:gd name="connsiteY84" fmla="*/ 1846453 h 2692008"/>
              <a:gd name="connsiteX85" fmla="*/ 1330999 w 5152767"/>
              <a:gd name="connsiteY85" fmla="*/ 1846453 h 2692008"/>
              <a:gd name="connsiteX86" fmla="*/ 1330999 w 5152767"/>
              <a:gd name="connsiteY86" fmla="*/ 1872932 h 2692008"/>
              <a:gd name="connsiteX87" fmla="*/ 1353947 w 5152767"/>
              <a:gd name="connsiteY87" fmla="*/ 1872932 h 2692008"/>
              <a:gd name="connsiteX88" fmla="*/ 1353947 w 5152767"/>
              <a:gd name="connsiteY88" fmla="*/ 1899411 h 2692008"/>
              <a:gd name="connsiteX89" fmla="*/ 1392783 w 5152767"/>
              <a:gd name="connsiteY89" fmla="*/ 1899411 h 2692008"/>
              <a:gd name="connsiteX90" fmla="*/ 1392783 w 5152767"/>
              <a:gd name="connsiteY90" fmla="*/ 1929420 h 2692008"/>
              <a:gd name="connsiteX91" fmla="*/ 1431618 w 5152767"/>
              <a:gd name="connsiteY91" fmla="*/ 1929420 h 2692008"/>
              <a:gd name="connsiteX92" fmla="*/ 1431618 w 5152767"/>
              <a:gd name="connsiteY92" fmla="*/ 1948838 h 2692008"/>
              <a:gd name="connsiteX93" fmla="*/ 1456332 w 5152767"/>
              <a:gd name="connsiteY93" fmla="*/ 1948838 h 2692008"/>
              <a:gd name="connsiteX94" fmla="*/ 1456332 w 5152767"/>
              <a:gd name="connsiteY94" fmla="*/ 1973551 h 2692008"/>
              <a:gd name="connsiteX95" fmla="*/ 1555186 w 5152767"/>
              <a:gd name="connsiteY95" fmla="*/ 1973551 h 2692008"/>
              <a:gd name="connsiteX96" fmla="*/ 1555186 w 5152767"/>
              <a:gd name="connsiteY96" fmla="*/ 2019448 h 2692008"/>
              <a:gd name="connsiteX97" fmla="*/ 2022977 w 5152767"/>
              <a:gd name="connsiteY97" fmla="*/ 2019448 h 2692008"/>
              <a:gd name="connsiteX98" fmla="*/ 2022977 w 5152767"/>
              <a:gd name="connsiteY98" fmla="*/ 2052987 h 2692008"/>
              <a:gd name="connsiteX99" fmla="*/ 2121832 w 5152767"/>
              <a:gd name="connsiteY99" fmla="*/ 2052987 h 2692008"/>
              <a:gd name="connsiteX100" fmla="*/ 2121832 w 5152767"/>
              <a:gd name="connsiteY100" fmla="*/ 2093588 h 2692008"/>
              <a:gd name="connsiteX101" fmla="*/ 2162432 w 5152767"/>
              <a:gd name="connsiteY101" fmla="*/ 2093588 h 2692008"/>
              <a:gd name="connsiteX102" fmla="*/ 2162432 w 5152767"/>
              <a:gd name="connsiteY102" fmla="*/ 2127128 h 2692008"/>
              <a:gd name="connsiteX103" fmla="*/ 2222451 w 5152767"/>
              <a:gd name="connsiteY103" fmla="*/ 2127128 h 2692008"/>
              <a:gd name="connsiteX104" fmla="*/ 2233042 w 5152767"/>
              <a:gd name="connsiteY104" fmla="*/ 2137719 h 2692008"/>
              <a:gd name="connsiteX105" fmla="*/ 2300122 w 5152767"/>
              <a:gd name="connsiteY105" fmla="*/ 2137719 h 2692008"/>
              <a:gd name="connsiteX106" fmla="*/ 2300122 w 5152767"/>
              <a:gd name="connsiteY106" fmla="*/ 2167729 h 2692008"/>
              <a:gd name="connsiteX107" fmla="*/ 2428985 w 5152767"/>
              <a:gd name="connsiteY107" fmla="*/ 2167729 h 2692008"/>
              <a:gd name="connsiteX108" fmla="*/ 2428985 w 5152767"/>
              <a:gd name="connsiteY108" fmla="*/ 2208329 h 2692008"/>
              <a:gd name="connsiteX109" fmla="*/ 2573736 w 5152767"/>
              <a:gd name="connsiteY109" fmla="*/ 2208329 h 2692008"/>
              <a:gd name="connsiteX110" fmla="*/ 2573736 w 5152767"/>
              <a:gd name="connsiteY110" fmla="*/ 2222451 h 2692008"/>
              <a:gd name="connsiteX111" fmla="*/ 2635520 w 5152767"/>
              <a:gd name="connsiteY111" fmla="*/ 2222451 h 2692008"/>
              <a:gd name="connsiteX112" fmla="*/ 2635520 w 5152767"/>
              <a:gd name="connsiteY112" fmla="*/ 2286000 h 2692008"/>
              <a:gd name="connsiteX113" fmla="*/ 2861472 w 5152767"/>
              <a:gd name="connsiteY113" fmla="*/ 2286000 h 2692008"/>
              <a:gd name="connsiteX114" fmla="*/ 2861472 w 5152767"/>
              <a:gd name="connsiteY114" fmla="*/ 2307184 h 2692008"/>
              <a:gd name="connsiteX115" fmla="*/ 2910899 w 5152767"/>
              <a:gd name="connsiteY115" fmla="*/ 2307184 h 2692008"/>
              <a:gd name="connsiteX116" fmla="*/ 2910899 w 5152767"/>
              <a:gd name="connsiteY116" fmla="*/ 2321306 h 2692008"/>
              <a:gd name="connsiteX117" fmla="*/ 3218052 w 5152767"/>
              <a:gd name="connsiteY117" fmla="*/ 2321306 h 2692008"/>
              <a:gd name="connsiteX118" fmla="*/ 3218052 w 5152767"/>
              <a:gd name="connsiteY118" fmla="*/ 2360141 h 2692008"/>
              <a:gd name="connsiteX119" fmla="*/ 3302784 w 5152767"/>
              <a:gd name="connsiteY119" fmla="*/ 2360141 h 2692008"/>
              <a:gd name="connsiteX120" fmla="*/ 3302784 w 5152767"/>
              <a:gd name="connsiteY120" fmla="*/ 2402507 h 2692008"/>
              <a:gd name="connsiteX121" fmla="*/ 3876491 w 5152767"/>
              <a:gd name="connsiteY121" fmla="*/ 2402507 h 2692008"/>
              <a:gd name="connsiteX122" fmla="*/ 3876491 w 5152767"/>
              <a:gd name="connsiteY122" fmla="*/ 2432516 h 2692008"/>
              <a:gd name="connsiteX123" fmla="*/ 4432545 w 5152767"/>
              <a:gd name="connsiteY123" fmla="*/ 2432516 h 2692008"/>
              <a:gd name="connsiteX124" fmla="*/ 4432545 w 5152767"/>
              <a:gd name="connsiteY124" fmla="*/ 2476648 h 2692008"/>
              <a:gd name="connsiteX125" fmla="*/ 4541991 w 5152767"/>
              <a:gd name="connsiteY125" fmla="*/ 2476648 h 2692008"/>
              <a:gd name="connsiteX126" fmla="*/ 4541991 w 5152767"/>
              <a:gd name="connsiteY126" fmla="*/ 2531370 h 2692008"/>
              <a:gd name="connsiteX127" fmla="*/ 4579061 w 5152767"/>
              <a:gd name="connsiteY127" fmla="*/ 2531370 h 2692008"/>
              <a:gd name="connsiteX128" fmla="*/ 4579061 w 5152767"/>
              <a:gd name="connsiteY128" fmla="*/ 2582563 h 2692008"/>
              <a:gd name="connsiteX129" fmla="*/ 4623192 w 5152767"/>
              <a:gd name="connsiteY129" fmla="*/ 2582563 h 2692008"/>
              <a:gd name="connsiteX130" fmla="*/ 4623192 w 5152767"/>
              <a:gd name="connsiteY130" fmla="*/ 2637285 h 2692008"/>
              <a:gd name="connsiteX131" fmla="*/ 4933876 w 5152767"/>
              <a:gd name="connsiteY131" fmla="*/ 2637285 h 2692008"/>
              <a:gd name="connsiteX132" fmla="*/ 4933876 w 5152767"/>
              <a:gd name="connsiteY132" fmla="*/ 2692008 h 2692008"/>
              <a:gd name="connsiteX133" fmla="*/ 5152767 w 5152767"/>
              <a:gd name="connsiteY133" fmla="*/ 2692008 h 269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5152767" h="2692008">
                <a:moveTo>
                  <a:pt x="0" y="0"/>
                </a:moveTo>
                <a:lnTo>
                  <a:pt x="90028" y="0"/>
                </a:lnTo>
                <a:lnTo>
                  <a:pt x="90028" y="63550"/>
                </a:lnTo>
                <a:lnTo>
                  <a:pt x="104150" y="63550"/>
                </a:lnTo>
                <a:lnTo>
                  <a:pt x="104150" y="111211"/>
                </a:lnTo>
                <a:lnTo>
                  <a:pt x="123567" y="111211"/>
                </a:lnTo>
                <a:lnTo>
                  <a:pt x="123567" y="171230"/>
                </a:lnTo>
                <a:lnTo>
                  <a:pt x="148281" y="171230"/>
                </a:lnTo>
                <a:lnTo>
                  <a:pt x="148281" y="217126"/>
                </a:lnTo>
                <a:lnTo>
                  <a:pt x="174760" y="217126"/>
                </a:lnTo>
                <a:lnTo>
                  <a:pt x="174760" y="315980"/>
                </a:lnTo>
                <a:lnTo>
                  <a:pt x="201238" y="315980"/>
                </a:lnTo>
                <a:lnTo>
                  <a:pt x="201238" y="368938"/>
                </a:lnTo>
                <a:lnTo>
                  <a:pt x="218891" y="368938"/>
                </a:lnTo>
                <a:lnTo>
                  <a:pt x="218891" y="439548"/>
                </a:lnTo>
                <a:lnTo>
                  <a:pt x="241839" y="439548"/>
                </a:lnTo>
                <a:lnTo>
                  <a:pt x="241839" y="494271"/>
                </a:lnTo>
                <a:lnTo>
                  <a:pt x="257726" y="494271"/>
                </a:lnTo>
                <a:lnTo>
                  <a:pt x="257726" y="538402"/>
                </a:lnTo>
                <a:lnTo>
                  <a:pt x="291266" y="538402"/>
                </a:lnTo>
                <a:lnTo>
                  <a:pt x="291266" y="561350"/>
                </a:lnTo>
                <a:lnTo>
                  <a:pt x="321276" y="561350"/>
                </a:lnTo>
                <a:lnTo>
                  <a:pt x="321276" y="589594"/>
                </a:lnTo>
                <a:lnTo>
                  <a:pt x="349520" y="589594"/>
                </a:lnTo>
                <a:lnTo>
                  <a:pt x="349520" y="688448"/>
                </a:lnTo>
                <a:lnTo>
                  <a:pt x="368937" y="688448"/>
                </a:lnTo>
                <a:lnTo>
                  <a:pt x="368937" y="769650"/>
                </a:lnTo>
                <a:lnTo>
                  <a:pt x="391886" y="769650"/>
                </a:lnTo>
                <a:lnTo>
                  <a:pt x="391886" y="813781"/>
                </a:lnTo>
                <a:lnTo>
                  <a:pt x="407773" y="813781"/>
                </a:lnTo>
                <a:lnTo>
                  <a:pt x="407773" y="857912"/>
                </a:lnTo>
                <a:lnTo>
                  <a:pt x="428956" y="857912"/>
                </a:lnTo>
                <a:lnTo>
                  <a:pt x="428956" y="930288"/>
                </a:lnTo>
                <a:lnTo>
                  <a:pt x="448374" y="930288"/>
                </a:lnTo>
                <a:lnTo>
                  <a:pt x="448374" y="965593"/>
                </a:lnTo>
                <a:lnTo>
                  <a:pt x="474852" y="965593"/>
                </a:lnTo>
                <a:lnTo>
                  <a:pt x="474852" y="1016785"/>
                </a:lnTo>
                <a:lnTo>
                  <a:pt x="490740" y="1016785"/>
                </a:lnTo>
                <a:lnTo>
                  <a:pt x="490740" y="1053855"/>
                </a:lnTo>
                <a:lnTo>
                  <a:pt x="511923" y="1053855"/>
                </a:lnTo>
                <a:lnTo>
                  <a:pt x="511923" y="1090926"/>
                </a:lnTo>
                <a:lnTo>
                  <a:pt x="541932" y="1090926"/>
                </a:lnTo>
                <a:lnTo>
                  <a:pt x="541932" y="1126231"/>
                </a:lnTo>
                <a:lnTo>
                  <a:pt x="580767" y="1126231"/>
                </a:lnTo>
                <a:lnTo>
                  <a:pt x="580767" y="1145648"/>
                </a:lnTo>
                <a:lnTo>
                  <a:pt x="600185" y="1145648"/>
                </a:lnTo>
                <a:lnTo>
                  <a:pt x="600185" y="1175658"/>
                </a:lnTo>
                <a:lnTo>
                  <a:pt x="639021" y="1175658"/>
                </a:lnTo>
                <a:lnTo>
                  <a:pt x="639021" y="1210963"/>
                </a:lnTo>
                <a:lnTo>
                  <a:pt x="741405" y="1210963"/>
                </a:lnTo>
                <a:lnTo>
                  <a:pt x="741405" y="1255094"/>
                </a:lnTo>
                <a:lnTo>
                  <a:pt x="769649" y="1255094"/>
                </a:lnTo>
                <a:lnTo>
                  <a:pt x="769649" y="1281573"/>
                </a:lnTo>
                <a:lnTo>
                  <a:pt x="792598" y="1281573"/>
                </a:lnTo>
                <a:lnTo>
                  <a:pt x="792598" y="1322173"/>
                </a:lnTo>
                <a:lnTo>
                  <a:pt x="815546" y="1322173"/>
                </a:lnTo>
                <a:lnTo>
                  <a:pt x="815546" y="1355713"/>
                </a:lnTo>
                <a:lnTo>
                  <a:pt x="836729" y="1355713"/>
                </a:lnTo>
                <a:lnTo>
                  <a:pt x="836729" y="1391018"/>
                </a:lnTo>
                <a:lnTo>
                  <a:pt x="870269" y="1391018"/>
                </a:lnTo>
                <a:lnTo>
                  <a:pt x="870269" y="1417497"/>
                </a:lnTo>
                <a:lnTo>
                  <a:pt x="909104" y="1417497"/>
                </a:lnTo>
                <a:lnTo>
                  <a:pt x="909104" y="1431619"/>
                </a:lnTo>
                <a:lnTo>
                  <a:pt x="958531" y="1431619"/>
                </a:lnTo>
                <a:lnTo>
                  <a:pt x="958531" y="1459863"/>
                </a:lnTo>
                <a:lnTo>
                  <a:pt x="993836" y="1459863"/>
                </a:lnTo>
                <a:lnTo>
                  <a:pt x="993836" y="1539299"/>
                </a:lnTo>
                <a:lnTo>
                  <a:pt x="1013254" y="1539299"/>
                </a:lnTo>
                <a:lnTo>
                  <a:pt x="1013254" y="1571074"/>
                </a:lnTo>
                <a:lnTo>
                  <a:pt x="1037967" y="1571074"/>
                </a:lnTo>
                <a:lnTo>
                  <a:pt x="1037967" y="1611675"/>
                </a:lnTo>
                <a:lnTo>
                  <a:pt x="1103282" y="1611675"/>
                </a:lnTo>
                <a:lnTo>
                  <a:pt x="1103282" y="1634623"/>
                </a:lnTo>
                <a:lnTo>
                  <a:pt x="1138587" y="1634623"/>
                </a:lnTo>
                <a:lnTo>
                  <a:pt x="1138587" y="1668163"/>
                </a:lnTo>
                <a:lnTo>
                  <a:pt x="1172126" y="1668163"/>
                </a:lnTo>
                <a:lnTo>
                  <a:pt x="1172126" y="1698172"/>
                </a:lnTo>
                <a:lnTo>
                  <a:pt x="1198605" y="1698172"/>
                </a:lnTo>
                <a:lnTo>
                  <a:pt x="1198605" y="1738773"/>
                </a:lnTo>
                <a:lnTo>
                  <a:pt x="1242737" y="1738773"/>
                </a:lnTo>
                <a:lnTo>
                  <a:pt x="1242737" y="1767017"/>
                </a:lnTo>
                <a:lnTo>
                  <a:pt x="1272746" y="1767017"/>
                </a:lnTo>
                <a:lnTo>
                  <a:pt x="1272746" y="1804087"/>
                </a:lnTo>
                <a:lnTo>
                  <a:pt x="1304520" y="1804087"/>
                </a:lnTo>
                <a:lnTo>
                  <a:pt x="1304520" y="1846453"/>
                </a:lnTo>
                <a:lnTo>
                  <a:pt x="1330999" y="1846453"/>
                </a:lnTo>
                <a:lnTo>
                  <a:pt x="1330999" y="1872932"/>
                </a:lnTo>
                <a:lnTo>
                  <a:pt x="1353947" y="1872932"/>
                </a:lnTo>
                <a:lnTo>
                  <a:pt x="1353947" y="1899411"/>
                </a:lnTo>
                <a:lnTo>
                  <a:pt x="1392783" y="1899411"/>
                </a:lnTo>
                <a:lnTo>
                  <a:pt x="1392783" y="1929420"/>
                </a:lnTo>
                <a:lnTo>
                  <a:pt x="1431618" y="1929420"/>
                </a:lnTo>
                <a:lnTo>
                  <a:pt x="1431618" y="1948838"/>
                </a:lnTo>
                <a:lnTo>
                  <a:pt x="1456332" y="1948838"/>
                </a:lnTo>
                <a:lnTo>
                  <a:pt x="1456332" y="1973551"/>
                </a:lnTo>
                <a:lnTo>
                  <a:pt x="1555186" y="1973551"/>
                </a:lnTo>
                <a:lnTo>
                  <a:pt x="1555186" y="2019448"/>
                </a:lnTo>
                <a:lnTo>
                  <a:pt x="2022977" y="2019448"/>
                </a:lnTo>
                <a:lnTo>
                  <a:pt x="2022977" y="2052987"/>
                </a:lnTo>
                <a:lnTo>
                  <a:pt x="2121832" y="2052987"/>
                </a:lnTo>
                <a:lnTo>
                  <a:pt x="2121832" y="2093588"/>
                </a:lnTo>
                <a:lnTo>
                  <a:pt x="2162432" y="2093588"/>
                </a:lnTo>
                <a:lnTo>
                  <a:pt x="2162432" y="2127128"/>
                </a:lnTo>
                <a:lnTo>
                  <a:pt x="2222451" y="2127128"/>
                </a:lnTo>
                <a:lnTo>
                  <a:pt x="2233042" y="2137719"/>
                </a:lnTo>
                <a:lnTo>
                  <a:pt x="2300122" y="2137719"/>
                </a:lnTo>
                <a:lnTo>
                  <a:pt x="2300122" y="2167729"/>
                </a:lnTo>
                <a:lnTo>
                  <a:pt x="2428985" y="2167729"/>
                </a:lnTo>
                <a:lnTo>
                  <a:pt x="2428985" y="2208329"/>
                </a:lnTo>
                <a:lnTo>
                  <a:pt x="2573736" y="2208329"/>
                </a:lnTo>
                <a:lnTo>
                  <a:pt x="2573736" y="2222451"/>
                </a:lnTo>
                <a:lnTo>
                  <a:pt x="2635520" y="2222451"/>
                </a:lnTo>
                <a:lnTo>
                  <a:pt x="2635520" y="2286000"/>
                </a:lnTo>
                <a:lnTo>
                  <a:pt x="2861472" y="2286000"/>
                </a:lnTo>
                <a:lnTo>
                  <a:pt x="2861472" y="2307184"/>
                </a:lnTo>
                <a:lnTo>
                  <a:pt x="2910899" y="2307184"/>
                </a:lnTo>
                <a:lnTo>
                  <a:pt x="2910899" y="2321306"/>
                </a:lnTo>
                <a:lnTo>
                  <a:pt x="3218052" y="2321306"/>
                </a:lnTo>
                <a:lnTo>
                  <a:pt x="3218052" y="2360141"/>
                </a:lnTo>
                <a:lnTo>
                  <a:pt x="3302784" y="2360141"/>
                </a:lnTo>
                <a:lnTo>
                  <a:pt x="3302784" y="2402507"/>
                </a:lnTo>
                <a:lnTo>
                  <a:pt x="3876491" y="2402507"/>
                </a:lnTo>
                <a:lnTo>
                  <a:pt x="3876491" y="2432516"/>
                </a:lnTo>
                <a:lnTo>
                  <a:pt x="4432545" y="2432516"/>
                </a:lnTo>
                <a:lnTo>
                  <a:pt x="4432545" y="2476648"/>
                </a:lnTo>
                <a:lnTo>
                  <a:pt x="4541991" y="2476648"/>
                </a:lnTo>
                <a:lnTo>
                  <a:pt x="4541991" y="2531370"/>
                </a:lnTo>
                <a:lnTo>
                  <a:pt x="4579061" y="2531370"/>
                </a:lnTo>
                <a:lnTo>
                  <a:pt x="4579061" y="2582563"/>
                </a:lnTo>
                <a:lnTo>
                  <a:pt x="4623192" y="2582563"/>
                </a:lnTo>
                <a:lnTo>
                  <a:pt x="4623192" y="2637285"/>
                </a:lnTo>
                <a:lnTo>
                  <a:pt x="4933876" y="2637285"/>
                </a:lnTo>
                <a:lnTo>
                  <a:pt x="4933876" y="2692008"/>
                </a:lnTo>
                <a:lnTo>
                  <a:pt x="5152767" y="2692008"/>
                </a:lnTo>
              </a:path>
            </a:pathLst>
          </a:custGeom>
          <a:noFill/>
          <a:ln w="28575">
            <a:solidFill>
              <a:schemeClr val="accent4"/>
            </a:solidFill>
            <a:miter lim="800000"/>
            <a:headEnd/>
            <a:tailEnd/>
          </a:ln>
        </p:spPr>
        <p:txBody>
          <a:bodyPr rtlCol="0" anchor="ctr"/>
          <a:lstStyle/>
          <a:p>
            <a:pPr algn="ctr"/>
            <a:endParaRPr lang="en-US" dirty="0"/>
          </a:p>
        </p:txBody>
      </p:sp>
      <p:sp>
        <p:nvSpPr>
          <p:cNvPr id="60" name="Freeform: Shape 59">
            <a:extLst>
              <a:ext uri="{FF2B5EF4-FFF2-40B4-BE49-F238E27FC236}">
                <a16:creationId xmlns:a16="http://schemas.microsoft.com/office/drawing/2014/main" id="{13A8FC53-AA48-4940-8A97-6EE652C77637}"/>
              </a:ext>
            </a:extLst>
          </p:cNvPr>
          <p:cNvSpPr/>
          <p:nvPr/>
        </p:nvSpPr>
        <p:spPr bwMode="auto">
          <a:xfrm>
            <a:off x="1048928" y="2871729"/>
            <a:ext cx="3916558" cy="2257470"/>
          </a:xfrm>
          <a:custGeom>
            <a:avLst/>
            <a:gdLst>
              <a:gd name="connsiteX0" fmla="*/ 0 w 5153366"/>
              <a:gd name="connsiteY0" fmla="*/ 0 h 2970356"/>
              <a:gd name="connsiteX1" fmla="*/ 53902 w 5153366"/>
              <a:gd name="connsiteY1" fmla="*/ 0 h 2970356"/>
              <a:gd name="connsiteX2" fmla="*/ 53902 w 5153366"/>
              <a:gd name="connsiteY2" fmla="*/ 138603 h 2970356"/>
              <a:gd name="connsiteX3" fmla="*/ 71227 w 5153366"/>
              <a:gd name="connsiteY3" fmla="*/ 138603 h 2970356"/>
              <a:gd name="connsiteX4" fmla="*/ 71227 w 5153366"/>
              <a:gd name="connsiteY4" fmla="*/ 200205 h 2970356"/>
              <a:gd name="connsiteX5" fmla="*/ 86628 w 5153366"/>
              <a:gd name="connsiteY5" fmla="*/ 200205 h 2970356"/>
              <a:gd name="connsiteX6" fmla="*/ 86628 w 5153366"/>
              <a:gd name="connsiteY6" fmla="*/ 240631 h 2970356"/>
              <a:gd name="connsiteX7" fmla="*/ 109728 w 5153366"/>
              <a:gd name="connsiteY7" fmla="*/ 240631 h 2970356"/>
              <a:gd name="connsiteX8" fmla="*/ 109728 w 5153366"/>
              <a:gd name="connsiteY8" fmla="*/ 327259 h 2970356"/>
              <a:gd name="connsiteX9" fmla="*/ 132829 w 5153366"/>
              <a:gd name="connsiteY9" fmla="*/ 327259 h 2970356"/>
              <a:gd name="connsiteX10" fmla="*/ 132829 w 5153366"/>
              <a:gd name="connsiteY10" fmla="*/ 406186 h 2970356"/>
              <a:gd name="connsiteX11" fmla="*/ 150154 w 5153366"/>
              <a:gd name="connsiteY11" fmla="*/ 406186 h 2970356"/>
              <a:gd name="connsiteX12" fmla="*/ 150154 w 5153366"/>
              <a:gd name="connsiteY12" fmla="*/ 438912 h 2970356"/>
              <a:gd name="connsiteX13" fmla="*/ 165555 w 5153366"/>
              <a:gd name="connsiteY13" fmla="*/ 438912 h 2970356"/>
              <a:gd name="connsiteX14" fmla="*/ 165555 w 5153366"/>
              <a:gd name="connsiteY14" fmla="*/ 504363 h 2970356"/>
              <a:gd name="connsiteX15" fmla="*/ 177105 w 5153366"/>
              <a:gd name="connsiteY15" fmla="*/ 504363 h 2970356"/>
              <a:gd name="connsiteX16" fmla="*/ 177105 w 5153366"/>
              <a:gd name="connsiteY16" fmla="*/ 594841 h 2970356"/>
              <a:gd name="connsiteX17" fmla="*/ 202131 w 5153366"/>
              <a:gd name="connsiteY17" fmla="*/ 594841 h 2970356"/>
              <a:gd name="connsiteX18" fmla="*/ 202131 w 5153366"/>
              <a:gd name="connsiteY18" fmla="*/ 642967 h 2970356"/>
              <a:gd name="connsiteX19" fmla="*/ 227156 w 5153366"/>
              <a:gd name="connsiteY19" fmla="*/ 642967 h 2970356"/>
              <a:gd name="connsiteX20" fmla="*/ 227156 w 5153366"/>
              <a:gd name="connsiteY20" fmla="*/ 741145 h 2970356"/>
              <a:gd name="connsiteX21" fmla="*/ 240632 w 5153366"/>
              <a:gd name="connsiteY21" fmla="*/ 741145 h 2970356"/>
              <a:gd name="connsiteX22" fmla="*/ 240632 w 5153366"/>
              <a:gd name="connsiteY22" fmla="*/ 821997 h 2970356"/>
              <a:gd name="connsiteX23" fmla="*/ 250257 w 5153366"/>
              <a:gd name="connsiteY23" fmla="*/ 821997 h 2970356"/>
              <a:gd name="connsiteX24" fmla="*/ 250257 w 5153366"/>
              <a:gd name="connsiteY24" fmla="*/ 895149 h 2970356"/>
              <a:gd name="connsiteX25" fmla="*/ 271433 w 5153366"/>
              <a:gd name="connsiteY25" fmla="*/ 895149 h 2970356"/>
              <a:gd name="connsiteX26" fmla="*/ 271433 w 5153366"/>
              <a:gd name="connsiteY26" fmla="*/ 991402 h 2970356"/>
              <a:gd name="connsiteX27" fmla="*/ 271433 w 5153366"/>
              <a:gd name="connsiteY27" fmla="*/ 991402 h 2970356"/>
              <a:gd name="connsiteX28" fmla="*/ 290683 w 5153366"/>
              <a:gd name="connsiteY28" fmla="*/ 991402 h 2970356"/>
              <a:gd name="connsiteX29" fmla="*/ 290683 w 5153366"/>
              <a:gd name="connsiteY29" fmla="*/ 1091504 h 2970356"/>
              <a:gd name="connsiteX30" fmla="*/ 306084 w 5153366"/>
              <a:gd name="connsiteY30" fmla="*/ 1091504 h 2970356"/>
              <a:gd name="connsiteX31" fmla="*/ 306084 w 5153366"/>
              <a:gd name="connsiteY31" fmla="*/ 1162731 h 2970356"/>
              <a:gd name="connsiteX32" fmla="*/ 340735 w 5153366"/>
              <a:gd name="connsiteY32" fmla="*/ 1162731 h 2970356"/>
              <a:gd name="connsiteX33" fmla="*/ 340735 w 5153366"/>
              <a:gd name="connsiteY33" fmla="*/ 1337911 h 2970356"/>
              <a:gd name="connsiteX34" fmla="*/ 361910 w 5153366"/>
              <a:gd name="connsiteY34" fmla="*/ 1337911 h 2970356"/>
              <a:gd name="connsiteX35" fmla="*/ 361910 w 5153366"/>
              <a:gd name="connsiteY35" fmla="*/ 1382187 h 2970356"/>
              <a:gd name="connsiteX36" fmla="*/ 386936 w 5153366"/>
              <a:gd name="connsiteY36" fmla="*/ 1382187 h 2970356"/>
              <a:gd name="connsiteX37" fmla="*/ 386936 w 5153366"/>
              <a:gd name="connsiteY37" fmla="*/ 1476515 h 2970356"/>
              <a:gd name="connsiteX38" fmla="*/ 415812 w 5153366"/>
              <a:gd name="connsiteY38" fmla="*/ 1476515 h 2970356"/>
              <a:gd name="connsiteX39" fmla="*/ 415812 w 5153366"/>
              <a:gd name="connsiteY39" fmla="*/ 1530416 h 2970356"/>
              <a:gd name="connsiteX40" fmla="*/ 440837 w 5153366"/>
              <a:gd name="connsiteY40" fmla="*/ 1530416 h 2970356"/>
              <a:gd name="connsiteX41" fmla="*/ 440837 w 5153366"/>
              <a:gd name="connsiteY41" fmla="*/ 1647845 h 2970356"/>
              <a:gd name="connsiteX42" fmla="*/ 467788 w 5153366"/>
              <a:gd name="connsiteY42" fmla="*/ 1647845 h 2970356"/>
              <a:gd name="connsiteX43" fmla="*/ 467788 w 5153366"/>
              <a:gd name="connsiteY43" fmla="*/ 1690196 h 2970356"/>
              <a:gd name="connsiteX44" fmla="*/ 481263 w 5153366"/>
              <a:gd name="connsiteY44" fmla="*/ 1690196 h 2970356"/>
              <a:gd name="connsiteX45" fmla="*/ 481263 w 5153366"/>
              <a:gd name="connsiteY45" fmla="*/ 1722922 h 2970356"/>
              <a:gd name="connsiteX46" fmla="*/ 523615 w 5153366"/>
              <a:gd name="connsiteY46" fmla="*/ 1722922 h 2970356"/>
              <a:gd name="connsiteX47" fmla="*/ 523615 w 5153366"/>
              <a:gd name="connsiteY47" fmla="*/ 1763348 h 2970356"/>
              <a:gd name="connsiteX48" fmla="*/ 539015 w 5153366"/>
              <a:gd name="connsiteY48" fmla="*/ 1763348 h 2970356"/>
              <a:gd name="connsiteX49" fmla="*/ 539015 w 5153366"/>
              <a:gd name="connsiteY49" fmla="*/ 1873076 h 2970356"/>
              <a:gd name="connsiteX50" fmla="*/ 562116 w 5153366"/>
              <a:gd name="connsiteY50" fmla="*/ 1873076 h 2970356"/>
              <a:gd name="connsiteX51" fmla="*/ 562116 w 5153366"/>
              <a:gd name="connsiteY51" fmla="*/ 1892326 h 2970356"/>
              <a:gd name="connsiteX52" fmla="*/ 587141 w 5153366"/>
              <a:gd name="connsiteY52" fmla="*/ 1892326 h 2970356"/>
              <a:gd name="connsiteX53" fmla="*/ 587141 w 5153366"/>
              <a:gd name="connsiteY53" fmla="*/ 1967403 h 2970356"/>
              <a:gd name="connsiteX54" fmla="*/ 633343 w 5153366"/>
              <a:gd name="connsiteY54" fmla="*/ 1967403 h 2970356"/>
              <a:gd name="connsiteX55" fmla="*/ 633343 w 5153366"/>
              <a:gd name="connsiteY55" fmla="*/ 2017455 h 2970356"/>
              <a:gd name="connsiteX56" fmla="*/ 660293 w 5153366"/>
              <a:gd name="connsiteY56" fmla="*/ 2017455 h 2970356"/>
              <a:gd name="connsiteX57" fmla="*/ 660293 w 5153366"/>
              <a:gd name="connsiteY57" fmla="*/ 2140658 h 2970356"/>
              <a:gd name="connsiteX58" fmla="*/ 820073 w 5153366"/>
              <a:gd name="connsiteY58" fmla="*/ 2140658 h 2970356"/>
              <a:gd name="connsiteX59" fmla="*/ 820073 w 5153366"/>
              <a:gd name="connsiteY59" fmla="*/ 2194560 h 2970356"/>
              <a:gd name="connsiteX60" fmla="*/ 916325 w 5153366"/>
              <a:gd name="connsiteY60" fmla="*/ 2194560 h 2970356"/>
              <a:gd name="connsiteX61" fmla="*/ 916325 w 5153366"/>
              <a:gd name="connsiteY61" fmla="*/ 2219585 h 2970356"/>
              <a:gd name="connsiteX62" fmla="*/ 941351 w 5153366"/>
              <a:gd name="connsiteY62" fmla="*/ 2219585 h 2970356"/>
              <a:gd name="connsiteX63" fmla="*/ 941351 w 5153366"/>
              <a:gd name="connsiteY63" fmla="*/ 2267712 h 2970356"/>
              <a:gd name="connsiteX64" fmla="*/ 968302 w 5153366"/>
              <a:gd name="connsiteY64" fmla="*/ 2267712 h 2970356"/>
              <a:gd name="connsiteX65" fmla="*/ 972152 w 5153366"/>
              <a:gd name="connsiteY65" fmla="*/ 2285037 h 2970356"/>
              <a:gd name="connsiteX66" fmla="*/ 972152 w 5153366"/>
              <a:gd name="connsiteY66" fmla="*/ 2313913 h 2970356"/>
              <a:gd name="connsiteX67" fmla="*/ 987552 w 5153366"/>
              <a:gd name="connsiteY67" fmla="*/ 2329313 h 2970356"/>
              <a:gd name="connsiteX68" fmla="*/ 1027978 w 5153366"/>
              <a:gd name="connsiteY68" fmla="*/ 2329313 h 2970356"/>
              <a:gd name="connsiteX69" fmla="*/ 1027978 w 5153366"/>
              <a:gd name="connsiteY69" fmla="*/ 2383215 h 2970356"/>
              <a:gd name="connsiteX70" fmla="*/ 1145407 w 5153366"/>
              <a:gd name="connsiteY70" fmla="*/ 2383215 h 2970356"/>
              <a:gd name="connsiteX71" fmla="*/ 1145407 w 5153366"/>
              <a:gd name="connsiteY71" fmla="*/ 2421716 h 2970356"/>
              <a:gd name="connsiteX72" fmla="*/ 1172357 w 5153366"/>
              <a:gd name="connsiteY72" fmla="*/ 2421716 h 2970356"/>
              <a:gd name="connsiteX73" fmla="*/ 1172357 w 5153366"/>
              <a:gd name="connsiteY73" fmla="*/ 2448667 h 2970356"/>
              <a:gd name="connsiteX74" fmla="*/ 1274385 w 5153366"/>
              <a:gd name="connsiteY74" fmla="*/ 2448667 h 2970356"/>
              <a:gd name="connsiteX75" fmla="*/ 1274385 w 5153366"/>
              <a:gd name="connsiteY75" fmla="*/ 2462142 h 2970356"/>
              <a:gd name="connsiteX76" fmla="*/ 1312886 w 5153366"/>
              <a:gd name="connsiteY76" fmla="*/ 2462142 h 2970356"/>
              <a:gd name="connsiteX77" fmla="*/ 1312886 w 5153366"/>
              <a:gd name="connsiteY77" fmla="*/ 2483318 h 2970356"/>
              <a:gd name="connsiteX78" fmla="*/ 1426464 w 5153366"/>
              <a:gd name="connsiteY78" fmla="*/ 2483318 h 2970356"/>
              <a:gd name="connsiteX79" fmla="*/ 1426464 w 5153366"/>
              <a:gd name="connsiteY79" fmla="*/ 2519894 h 2970356"/>
              <a:gd name="connsiteX80" fmla="*/ 1451490 w 5153366"/>
              <a:gd name="connsiteY80" fmla="*/ 2519894 h 2970356"/>
              <a:gd name="connsiteX81" fmla="*/ 1451490 w 5153366"/>
              <a:gd name="connsiteY81" fmla="*/ 2544919 h 2970356"/>
              <a:gd name="connsiteX82" fmla="*/ 1478441 w 5153366"/>
              <a:gd name="connsiteY82" fmla="*/ 2544919 h 2970356"/>
              <a:gd name="connsiteX83" fmla="*/ 1478441 w 5153366"/>
              <a:gd name="connsiteY83" fmla="*/ 2571870 h 2970356"/>
              <a:gd name="connsiteX84" fmla="*/ 1811475 w 5153366"/>
              <a:gd name="connsiteY84" fmla="*/ 2571870 h 2970356"/>
              <a:gd name="connsiteX85" fmla="*/ 1811475 w 5153366"/>
              <a:gd name="connsiteY85" fmla="*/ 2608446 h 2970356"/>
              <a:gd name="connsiteX86" fmla="*/ 2007830 w 5153366"/>
              <a:gd name="connsiteY86" fmla="*/ 2608446 h 2970356"/>
              <a:gd name="connsiteX87" fmla="*/ 2007830 w 5153366"/>
              <a:gd name="connsiteY87" fmla="*/ 2627696 h 2970356"/>
              <a:gd name="connsiteX88" fmla="*/ 2179160 w 5153366"/>
              <a:gd name="connsiteY88" fmla="*/ 2627696 h 2970356"/>
              <a:gd name="connsiteX89" fmla="*/ 2179160 w 5153366"/>
              <a:gd name="connsiteY89" fmla="*/ 2635397 h 2970356"/>
              <a:gd name="connsiteX90" fmla="*/ 2225361 w 5153366"/>
              <a:gd name="connsiteY90" fmla="*/ 2635397 h 2970356"/>
              <a:gd name="connsiteX91" fmla="*/ 2225361 w 5153366"/>
              <a:gd name="connsiteY91" fmla="*/ 2666198 h 2970356"/>
              <a:gd name="connsiteX92" fmla="*/ 2475618 w 5153366"/>
              <a:gd name="connsiteY92" fmla="*/ 2666198 h 2970356"/>
              <a:gd name="connsiteX93" fmla="*/ 2475618 w 5153366"/>
              <a:gd name="connsiteY93" fmla="*/ 2712399 h 2970356"/>
              <a:gd name="connsiteX94" fmla="*/ 2689299 w 5153366"/>
              <a:gd name="connsiteY94" fmla="*/ 2712399 h 2970356"/>
              <a:gd name="connsiteX95" fmla="*/ 2689299 w 5153366"/>
              <a:gd name="connsiteY95" fmla="*/ 2722024 h 2970356"/>
              <a:gd name="connsiteX96" fmla="*/ 2895279 w 5153366"/>
              <a:gd name="connsiteY96" fmla="*/ 2722024 h 2970356"/>
              <a:gd name="connsiteX97" fmla="*/ 2895279 w 5153366"/>
              <a:gd name="connsiteY97" fmla="*/ 2779776 h 2970356"/>
              <a:gd name="connsiteX98" fmla="*/ 2937631 w 5153366"/>
              <a:gd name="connsiteY98" fmla="*/ 2779776 h 2970356"/>
              <a:gd name="connsiteX99" fmla="*/ 2937631 w 5153366"/>
              <a:gd name="connsiteY99" fmla="*/ 2816352 h 2970356"/>
              <a:gd name="connsiteX100" fmla="*/ 3438144 w 5153366"/>
              <a:gd name="connsiteY100" fmla="*/ 2816352 h 2970356"/>
              <a:gd name="connsiteX101" fmla="*/ 3438144 w 5153366"/>
              <a:gd name="connsiteY101" fmla="*/ 2845227 h 2970356"/>
              <a:gd name="connsiteX102" fmla="*/ 4389120 w 5153366"/>
              <a:gd name="connsiteY102" fmla="*/ 2845227 h 2970356"/>
              <a:gd name="connsiteX103" fmla="*/ 4389120 w 5153366"/>
              <a:gd name="connsiteY103" fmla="*/ 2904904 h 2970356"/>
              <a:gd name="connsiteX104" fmla="*/ 5055188 w 5153366"/>
              <a:gd name="connsiteY104" fmla="*/ 2904904 h 2970356"/>
              <a:gd name="connsiteX105" fmla="*/ 5055188 w 5153366"/>
              <a:gd name="connsiteY105" fmla="*/ 2970356 h 2970356"/>
              <a:gd name="connsiteX106" fmla="*/ 5153366 w 5153366"/>
              <a:gd name="connsiteY106" fmla="*/ 2970356 h 297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153366" h="2970356">
                <a:moveTo>
                  <a:pt x="0" y="0"/>
                </a:moveTo>
                <a:lnTo>
                  <a:pt x="53902" y="0"/>
                </a:lnTo>
                <a:lnTo>
                  <a:pt x="53902" y="138603"/>
                </a:lnTo>
                <a:lnTo>
                  <a:pt x="71227" y="138603"/>
                </a:lnTo>
                <a:lnTo>
                  <a:pt x="71227" y="200205"/>
                </a:lnTo>
                <a:lnTo>
                  <a:pt x="86628" y="200205"/>
                </a:lnTo>
                <a:lnTo>
                  <a:pt x="86628" y="240631"/>
                </a:lnTo>
                <a:lnTo>
                  <a:pt x="109728" y="240631"/>
                </a:lnTo>
                <a:lnTo>
                  <a:pt x="109728" y="327259"/>
                </a:lnTo>
                <a:lnTo>
                  <a:pt x="132829" y="327259"/>
                </a:lnTo>
                <a:lnTo>
                  <a:pt x="132829" y="406186"/>
                </a:lnTo>
                <a:lnTo>
                  <a:pt x="150154" y="406186"/>
                </a:lnTo>
                <a:lnTo>
                  <a:pt x="150154" y="438912"/>
                </a:lnTo>
                <a:lnTo>
                  <a:pt x="165555" y="438912"/>
                </a:lnTo>
                <a:lnTo>
                  <a:pt x="165555" y="504363"/>
                </a:lnTo>
                <a:lnTo>
                  <a:pt x="177105" y="504363"/>
                </a:lnTo>
                <a:lnTo>
                  <a:pt x="177105" y="594841"/>
                </a:lnTo>
                <a:lnTo>
                  <a:pt x="202131" y="594841"/>
                </a:lnTo>
                <a:lnTo>
                  <a:pt x="202131" y="642967"/>
                </a:lnTo>
                <a:lnTo>
                  <a:pt x="227156" y="642967"/>
                </a:lnTo>
                <a:lnTo>
                  <a:pt x="227156" y="741145"/>
                </a:lnTo>
                <a:lnTo>
                  <a:pt x="240632" y="741145"/>
                </a:lnTo>
                <a:lnTo>
                  <a:pt x="240632" y="821997"/>
                </a:lnTo>
                <a:lnTo>
                  <a:pt x="250257" y="821997"/>
                </a:lnTo>
                <a:lnTo>
                  <a:pt x="250257" y="895149"/>
                </a:lnTo>
                <a:lnTo>
                  <a:pt x="271433" y="895149"/>
                </a:lnTo>
                <a:lnTo>
                  <a:pt x="271433" y="991402"/>
                </a:lnTo>
                <a:lnTo>
                  <a:pt x="271433" y="991402"/>
                </a:lnTo>
                <a:lnTo>
                  <a:pt x="290683" y="991402"/>
                </a:lnTo>
                <a:lnTo>
                  <a:pt x="290683" y="1091504"/>
                </a:lnTo>
                <a:lnTo>
                  <a:pt x="306084" y="1091504"/>
                </a:lnTo>
                <a:lnTo>
                  <a:pt x="306084" y="1162731"/>
                </a:lnTo>
                <a:lnTo>
                  <a:pt x="340735" y="1162731"/>
                </a:lnTo>
                <a:lnTo>
                  <a:pt x="340735" y="1337911"/>
                </a:lnTo>
                <a:lnTo>
                  <a:pt x="361910" y="1337911"/>
                </a:lnTo>
                <a:lnTo>
                  <a:pt x="361910" y="1382187"/>
                </a:lnTo>
                <a:lnTo>
                  <a:pt x="386936" y="1382187"/>
                </a:lnTo>
                <a:lnTo>
                  <a:pt x="386936" y="1476515"/>
                </a:lnTo>
                <a:lnTo>
                  <a:pt x="415812" y="1476515"/>
                </a:lnTo>
                <a:lnTo>
                  <a:pt x="415812" y="1530416"/>
                </a:lnTo>
                <a:lnTo>
                  <a:pt x="440837" y="1530416"/>
                </a:lnTo>
                <a:lnTo>
                  <a:pt x="440837" y="1647845"/>
                </a:lnTo>
                <a:lnTo>
                  <a:pt x="467788" y="1647845"/>
                </a:lnTo>
                <a:lnTo>
                  <a:pt x="467788" y="1690196"/>
                </a:lnTo>
                <a:lnTo>
                  <a:pt x="481263" y="1690196"/>
                </a:lnTo>
                <a:lnTo>
                  <a:pt x="481263" y="1722922"/>
                </a:lnTo>
                <a:lnTo>
                  <a:pt x="523615" y="1722922"/>
                </a:lnTo>
                <a:lnTo>
                  <a:pt x="523615" y="1763348"/>
                </a:lnTo>
                <a:lnTo>
                  <a:pt x="539015" y="1763348"/>
                </a:lnTo>
                <a:lnTo>
                  <a:pt x="539015" y="1873076"/>
                </a:lnTo>
                <a:lnTo>
                  <a:pt x="562116" y="1873076"/>
                </a:lnTo>
                <a:lnTo>
                  <a:pt x="562116" y="1892326"/>
                </a:lnTo>
                <a:lnTo>
                  <a:pt x="587141" y="1892326"/>
                </a:lnTo>
                <a:lnTo>
                  <a:pt x="587141" y="1967403"/>
                </a:lnTo>
                <a:lnTo>
                  <a:pt x="633343" y="1967403"/>
                </a:lnTo>
                <a:lnTo>
                  <a:pt x="633343" y="2017455"/>
                </a:lnTo>
                <a:lnTo>
                  <a:pt x="660293" y="2017455"/>
                </a:lnTo>
                <a:lnTo>
                  <a:pt x="660293" y="2140658"/>
                </a:lnTo>
                <a:lnTo>
                  <a:pt x="820073" y="2140658"/>
                </a:lnTo>
                <a:lnTo>
                  <a:pt x="820073" y="2194560"/>
                </a:lnTo>
                <a:lnTo>
                  <a:pt x="916325" y="2194560"/>
                </a:lnTo>
                <a:lnTo>
                  <a:pt x="916325" y="2219585"/>
                </a:lnTo>
                <a:lnTo>
                  <a:pt x="941351" y="2219585"/>
                </a:lnTo>
                <a:lnTo>
                  <a:pt x="941351" y="2267712"/>
                </a:lnTo>
                <a:lnTo>
                  <a:pt x="968302" y="2267712"/>
                </a:lnTo>
                <a:lnTo>
                  <a:pt x="972152" y="2285037"/>
                </a:lnTo>
                <a:lnTo>
                  <a:pt x="972152" y="2313913"/>
                </a:lnTo>
                <a:lnTo>
                  <a:pt x="987552" y="2329313"/>
                </a:lnTo>
                <a:lnTo>
                  <a:pt x="1027978" y="2329313"/>
                </a:lnTo>
                <a:lnTo>
                  <a:pt x="1027978" y="2383215"/>
                </a:lnTo>
                <a:lnTo>
                  <a:pt x="1145407" y="2383215"/>
                </a:lnTo>
                <a:lnTo>
                  <a:pt x="1145407" y="2421716"/>
                </a:lnTo>
                <a:lnTo>
                  <a:pt x="1172357" y="2421716"/>
                </a:lnTo>
                <a:lnTo>
                  <a:pt x="1172357" y="2448667"/>
                </a:lnTo>
                <a:lnTo>
                  <a:pt x="1274385" y="2448667"/>
                </a:lnTo>
                <a:lnTo>
                  <a:pt x="1274385" y="2462142"/>
                </a:lnTo>
                <a:lnTo>
                  <a:pt x="1312886" y="2462142"/>
                </a:lnTo>
                <a:lnTo>
                  <a:pt x="1312886" y="2483318"/>
                </a:lnTo>
                <a:lnTo>
                  <a:pt x="1426464" y="2483318"/>
                </a:lnTo>
                <a:lnTo>
                  <a:pt x="1426464" y="2519894"/>
                </a:lnTo>
                <a:lnTo>
                  <a:pt x="1451490" y="2519894"/>
                </a:lnTo>
                <a:lnTo>
                  <a:pt x="1451490" y="2544919"/>
                </a:lnTo>
                <a:lnTo>
                  <a:pt x="1478441" y="2544919"/>
                </a:lnTo>
                <a:lnTo>
                  <a:pt x="1478441" y="2571870"/>
                </a:lnTo>
                <a:lnTo>
                  <a:pt x="1811475" y="2571870"/>
                </a:lnTo>
                <a:lnTo>
                  <a:pt x="1811475" y="2608446"/>
                </a:lnTo>
                <a:lnTo>
                  <a:pt x="2007830" y="2608446"/>
                </a:lnTo>
                <a:lnTo>
                  <a:pt x="2007830" y="2627696"/>
                </a:lnTo>
                <a:lnTo>
                  <a:pt x="2179160" y="2627696"/>
                </a:lnTo>
                <a:lnTo>
                  <a:pt x="2179160" y="2635397"/>
                </a:lnTo>
                <a:lnTo>
                  <a:pt x="2225361" y="2635397"/>
                </a:lnTo>
                <a:lnTo>
                  <a:pt x="2225361" y="2666198"/>
                </a:lnTo>
                <a:lnTo>
                  <a:pt x="2475618" y="2666198"/>
                </a:lnTo>
                <a:lnTo>
                  <a:pt x="2475618" y="2712399"/>
                </a:lnTo>
                <a:lnTo>
                  <a:pt x="2689299" y="2712399"/>
                </a:lnTo>
                <a:lnTo>
                  <a:pt x="2689299" y="2722024"/>
                </a:lnTo>
                <a:lnTo>
                  <a:pt x="2895279" y="2722024"/>
                </a:lnTo>
                <a:lnTo>
                  <a:pt x="2895279" y="2779776"/>
                </a:lnTo>
                <a:lnTo>
                  <a:pt x="2937631" y="2779776"/>
                </a:lnTo>
                <a:lnTo>
                  <a:pt x="2937631" y="2816352"/>
                </a:lnTo>
                <a:lnTo>
                  <a:pt x="3438144" y="2816352"/>
                </a:lnTo>
                <a:lnTo>
                  <a:pt x="3438144" y="2845227"/>
                </a:lnTo>
                <a:lnTo>
                  <a:pt x="4389120" y="2845227"/>
                </a:lnTo>
                <a:lnTo>
                  <a:pt x="4389120" y="2904904"/>
                </a:lnTo>
                <a:lnTo>
                  <a:pt x="5055188" y="2904904"/>
                </a:lnTo>
                <a:lnTo>
                  <a:pt x="5055188" y="2970356"/>
                </a:lnTo>
                <a:lnTo>
                  <a:pt x="5153366" y="2970356"/>
                </a:lnTo>
              </a:path>
            </a:pathLst>
          </a:custGeom>
          <a:noFill/>
          <a:ln w="28575">
            <a:solidFill>
              <a:schemeClr val="accent6"/>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6F54DF18-1002-445F-A691-96E58842CCCA}"/>
              </a:ext>
            </a:extLst>
          </p:cNvPr>
          <p:cNvSpPr/>
          <p:nvPr/>
        </p:nvSpPr>
        <p:spPr bwMode="auto">
          <a:xfrm>
            <a:off x="1050942" y="2768008"/>
            <a:ext cx="4444513" cy="2744023"/>
          </a:xfrm>
          <a:custGeom>
            <a:avLst/>
            <a:gdLst>
              <a:gd name="connsiteX0" fmla="*/ 0 w 5848044"/>
              <a:gd name="connsiteY0" fmla="*/ 0 h 3610557"/>
              <a:gd name="connsiteX1" fmla="*/ 0 w 5848044"/>
              <a:gd name="connsiteY1" fmla="*/ 3610557 h 3610557"/>
              <a:gd name="connsiteX2" fmla="*/ 5848044 w 5848044"/>
              <a:gd name="connsiteY2" fmla="*/ 3610557 h 3610557"/>
            </a:gdLst>
            <a:ahLst/>
            <a:cxnLst>
              <a:cxn ang="0">
                <a:pos x="connsiteX0" y="connsiteY0"/>
              </a:cxn>
              <a:cxn ang="0">
                <a:pos x="connsiteX1" y="connsiteY1"/>
              </a:cxn>
              <a:cxn ang="0">
                <a:pos x="connsiteX2" y="connsiteY2"/>
              </a:cxn>
            </a:cxnLst>
            <a:rect l="l" t="t" r="r" b="b"/>
            <a:pathLst>
              <a:path w="5848044" h="3610557">
                <a:moveTo>
                  <a:pt x="0" y="0"/>
                </a:moveTo>
                <a:lnTo>
                  <a:pt x="0" y="3610557"/>
                </a:lnTo>
                <a:lnTo>
                  <a:pt x="5848044" y="3610557"/>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660329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Newly Diagnosed AL Amyloidosis: </a:t>
            </a:r>
            <a:br>
              <a:rPr lang="en-US" dirty="0"/>
            </a:br>
            <a:r>
              <a:rPr lang="en-US" dirty="0"/>
              <a:t>Changes in Survival Over Time</a:t>
            </a:r>
          </a:p>
        </p:txBody>
      </p:sp>
      <p:sp>
        <p:nvSpPr>
          <p:cNvPr id="2" name="Content Placeholder 1">
            <a:extLst>
              <a:ext uri="{FF2B5EF4-FFF2-40B4-BE49-F238E27FC236}">
                <a16:creationId xmlns:a16="http://schemas.microsoft.com/office/drawing/2014/main" id="{4486C813-DF90-4636-AE9F-1D9F623F4C51}"/>
              </a:ext>
            </a:extLst>
          </p:cNvPr>
          <p:cNvSpPr>
            <a:spLocks noGrp="1"/>
          </p:cNvSpPr>
          <p:nvPr>
            <p:ph idx="1"/>
          </p:nvPr>
        </p:nvSpPr>
        <p:spPr>
          <a:xfrm>
            <a:off x="414339" y="1341269"/>
            <a:ext cx="11777661" cy="515489"/>
          </a:xfrm>
        </p:spPr>
        <p:txBody>
          <a:bodyPr/>
          <a:lstStyle/>
          <a:p>
            <a:r>
              <a:rPr lang="en-US" dirty="0"/>
              <a:t>Retrospective analysis of 1551 patients with newly diagnosed AL amyloidosis</a:t>
            </a:r>
          </a:p>
        </p:txBody>
      </p:sp>
      <p:sp>
        <p:nvSpPr>
          <p:cNvPr id="5" name="TextBox 4"/>
          <p:cNvSpPr txBox="1"/>
          <p:nvPr/>
        </p:nvSpPr>
        <p:spPr>
          <a:xfrm>
            <a:off x="6667863" y="2338328"/>
            <a:ext cx="1080745" cy="757130"/>
          </a:xfrm>
          <a:prstGeom prst="rect">
            <a:avLst/>
          </a:prstGeom>
          <a:noFill/>
        </p:spPr>
        <p:txBody>
          <a:bodyPr wrap="none" rtlCol="0">
            <a:spAutoFit/>
          </a:bodyPr>
          <a:lstStyle/>
          <a:p>
            <a:pPr>
              <a:lnSpc>
                <a:spcPct val="90000"/>
              </a:lnSpc>
            </a:pPr>
            <a:r>
              <a:rPr lang="en-US" sz="1600" dirty="0">
                <a:solidFill>
                  <a:schemeClr val="accent1"/>
                </a:solidFill>
                <a:latin typeface="Calibri" panose="020F0502020204030204" pitchFamily="34" charset="0"/>
                <a:cs typeface="Calibri" panose="020F0502020204030204" pitchFamily="34" charset="0"/>
              </a:rPr>
              <a:t>2010-2014</a:t>
            </a:r>
          </a:p>
          <a:p>
            <a:pPr>
              <a:lnSpc>
                <a:spcPct val="90000"/>
              </a:lnSpc>
            </a:pPr>
            <a:r>
              <a:rPr lang="en-US" sz="1600" dirty="0">
                <a:solidFill>
                  <a:schemeClr val="accent3"/>
                </a:solidFill>
                <a:latin typeface="Calibri" panose="020F0502020204030204" pitchFamily="34" charset="0"/>
                <a:cs typeface="Calibri" panose="020F0502020204030204" pitchFamily="34" charset="0"/>
              </a:rPr>
              <a:t>2005-2009</a:t>
            </a:r>
          </a:p>
          <a:p>
            <a:pPr>
              <a:lnSpc>
                <a:spcPct val="90000"/>
              </a:lnSpc>
            </a:pPr>
            <a:r>
              <a:rPr lang="en-US" sz="1600" dirty="0">
                <a:solidFill>
                  <a:schemeClr val="accent4"/>
                </a:solidFill>
                <a:latin typeface="Calibri" panose="020F0502020204030204" pitchFamily="34" charset="0"/>
                <a:cs typeface="Calibri" panose="020F0502020204030204" pitchFamily="34" charset="0"/>
              </a:rPr>
              <a:t>2000-2004</a:t>
            </a:r>
          </a:p>
        </p:txBody>
      </p:sp>
      <p:sp>
        <p:nvSpPr>
          <p:cNvPr id="4" name="Rectangle 3"/>
          <p:cNvSpPr/>
          <p:nvPr/>
        </p:nvSpPr>
        <p:spPr bwMode="auto">
          <a:xfrm>
            <a:off x="2763501" y="1899884"/>
            <a:ext cx="494443" cy="428149"/>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b="1" dirty="0">
              <a:latin typeface="Arial" charset="0"/>
              <a:ea typeface="ＭＳ Ｐゴシック" charset="0"/>
            </a:endParaRPr>
          </a:p>
        </p:txBody>
      </p:sp>
      <p:sp>
        <p:nvSpPr>
          <p:cNvPr id="7" name="Text Box 11">
            <a:extLst>
              <a:ext uri="{FF2B5EF4-FFF2-40B4-BE49-F238E27FC236}">
                <a16:creationId xmlns:a16="http://schemas.microsoft.com/office/drawing/2014/main" id="{D83ED12C-D1E2-4ABF-ADD4-1D3A1A8B69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Muchtar. Blood. 2017;129:2111.</a:t>
            </a:r>
          </a:p>
        </p:txBody>
      </p:sp>
      <p:grpSp>
        <p:nvGrpSpPr>
          <p:cNvPr id="8" name="Group 7">
            <a:extLst>
              <a:ext uri="{FF2B5EF4-FFF2-40B4-BE49-F238E27FC236}">
                <a16:creationId xmlns:a16="http://schemas.microsoft.com/office/drawing/2014/main" id="{089708E2-3B5E-49FD-A858-B09DF3829AA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9B5A7C2D-A3FC-460E-85F2-1C477FB2772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0C8735C6-B8CC-483A-B416-083BBE953C1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14" name="TextBox 13">
            <a:extLst>
              <a:ext uri="{FF2B5EF4-FFF2-40B4-BE49-F238E27FC236}">
                <a16:creationId xmlns:a16="http://schemas.microsoft.com/office/drawing/2014/main" id="{40FF119C-15FE-483C-9EBD-E3A90FF83D7C}"/>
              </a:ext>
            </a:extLst>
          </p:cNvPr>
          <p:cNvSpPr txBox="1"/>
          <p:nvPr/>
        </p:nvSpPr>
        <p:spPr bwMode="auto">
          <a:xfrm>
            <a:off x="4654957" y="5160536"/>
            <a:ext cx="3283527"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rPr>
              <a:t>M</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a:t>
            </a:r>
            <a:r>
              <a:rPr lang="en-US" b="1" dirty="0">
                <a:solidFill>
                  <a:srgbClr val="000000"/>
                </a:solidFill>
                <a:latin typeface="Calibri" panose="020F0502020204030204" pitchFamily="34" charset="0"/>
              </a:rPr>
              <a:t> From Diagnosis</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4E238C32-98BE-4679-8C78-ABEAEC90CEA6}"/>
              </a:ext>
            </a:extLst>
          </p:cNvPr>
          <p:cNvSpPr txBox="1"/>
          <p:nvPr/>
        </p:nvSpPr>
        <p:spPr bwMode="auto">
          <a:xfrm rot="16200000">
            <a:off x="1658707" y="3216357"/>
            <a:ext cx="3093705"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Survival</a:t>
            </a:r>
          </a:p>
        </p:txBody>
      </p:sp>
      <p:grpSp>
        <p:nvGrpSpPr>
          <p:cNvPr id="16" name="Group 15">
            <a:extLst>
              <a:ext uri="{FF2B5EF4-FFF2-40B4-BE49-F238E27FC236}">
                <a16:creationId xmlns:a16="http://schemas.microsoft.com/office/drawing/2014/main" id="{4BBCBCA0-F3D4-42A5-8189-B8F44A4732E5}"/>
              </a:ext>
            </a:extLst>
          </p:cNvPr>
          <p:cNvGrpSpPr/>
          <p:nvPr/>
        </p:nvGrpSpPr>
        <p:grpSpPr>
          <a:xfrm>
            <a:off x="3390226" y="1857077"/>
            <a:ext cx="444353" cy="3316056"/>
            <a:chOff x="4972296" y="2236436"/>
            <a:chExt cx="444353" cy="2041524"/>
          </a:xfrm>
        </p:grpSpPr>
        <p:sp>
          <p:nvSpPr>
            <p:cNvPr id="17" name="TextBox 16">
              <a:extLst>
                <a:ext uri="{FF2B5EF4-FFF2-40B4-BE49-F238E27FC236}">
                  <a16:creationId xmlns:a16="http://schemas.microsoft.com/office/drawing/2014/main" id="{E96833B1-9B04-4BD5-9BAA-5CEEE86F8EDA}"/>
                </a:ext>
              </a:extLst>
            </p:cNvPr>
            <p:cNvSpPr txBox="1"/>
            <p:nvPr/>
          </p:nvSpPr>
          <p:spPr bwMode="auto">
            <a:xfrm>
              <a:off x="5127788" y="393940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 name="TextBox 17">
              <a:extLst>
                <a:ext uri="{FF2B5EF4-FFF2-40B4-BE49-F238E27FC236}">
                  <a16:creationId xmlns:a16="http://schemas.microsoft.com/office/drawing/2014/main" id="{13E4F501-9130-4AF6-8156-50727185E76B}"/>
                </a:ext>
              </a:extLst>
            </p:cNvPr>
            <p:cNvSpPr txBox="1"/>
            <p:nvPr/>
          </p:nvSpPr>
          <p:spPr bwMode="auto">
            <a:xfrm>
              <a:off x="4972296" y="360085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9" name="TextBox 18">
              <a:extLst>
                <a:ext uri="{FF2B5EF4-FFF2-40B4-BE49-F238E27FC236}">
                  <a16:creationId xmlns:a16="http://schemas.microsoft.com/office/drawing/2014/main" id="{1AC8794D-93DE-4D7F-A819-6CB0C627CBAE}"/>
                </a:ext>
              </a:extLst>
            </p:cNvPr>
            <p:cNvSpPr txBox="1"/>
            <p:nvPr/>
          </p:nvSpPr>
          <p:spPr bwMode="auto">
            <a:xfrm>
              <a:off x="4972296" y="324628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20" name="TextBox 19">
              <a:extLst>
                <a:ext uri="{FF2B5EF4-FFF2-40B4-BE49-F238E27FC236}">
                  <a16:creationId xmlns:a16="http://schemas.microsoft.com/office/drawing/2014/main" id="{FD1B9462-535F-41E4-BEEC-E4F7A176DBAB}"/>
                </a:ext>
              </a:extLst>
            </p:cNvPr>
            <p:cNvSpPr txBox="1"/>
            <p:nvPr/>
          </p:nvSpPr>
          <p:spPr bwMode="auto">
            <a:xfrm>
              <a:off x="4972296" y="291020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21" name="TextBox 20">
              <a:extLst>
                <a:ext uri="{FF2B5EF4-FFF2-40B4-BE49-F238E27FC236}">
                  <a16:creationId xmlns:a16="http://schemas.microsoft.com/office/drawing/2014/main" id="{54BBB1BE-79EE-49AF-A833-E7A70F750A37}"/>
                </a:ext>
              </a:extLst>
            </p:cNvPr>
            <p:cNvSpPr txBox="1"/>
            <p:nvPr/>
          </p:nvSpPr>
          <p:spPr bwMode="auto">
            <a:xfrm>
              <a:off x="4972297" y="256757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22" name="TextBox 21">
              <a:extLst>
                <a:ext uri="{FF2B5EF4-FFF2-40B4-BE49-F238E27FC236}">
                  <a16:creationId xmlns:a16="http://schemas.microsoft.com/office/drawing/2014/main" id="{63758CFC-8CF9-4092-881B-318C9F20ADD6}"/>
                </a:ext>
              </a:extLst>
            </p:cNvPr>
            <p:cNvSpPr txBox="1"/>
            <p:nvPr/>
          </p:nvSpPr>
          <p:spPr bwMode="auto">
            <a:xfrm>
              <a:off x="4972297" y="223643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23" name="Group 22">
            <a:extLst>
              <a:ext uri="{FF2B5EF4-FFF2-40B4-BE49-F238E27FC236}">
                <a16:creationId xmlns:a16="http://schemas.microsoft.com/office/drawing/2014/main" id="{74D95645-1CA9-4528-BF33-964DC7E65E19}"/>
              </a:ext>
            </a:extLst>
          </p:cNvPr>
          <p:cNvGrpSpPr/>
          <p:nvPr/>
        </p:nvGrpSpPr>
        <p:grpSpPr>
          <a:xfrm>
            <a:off x="3797121" y="2036555"/>
            <a:ext cx="107950" cy="2760350"/>
            <a:chOff x="5411711" y="2431113"/>
            <a:chExt cx="460576" cy="1693026"/>
          </a:xfrm>
        </p:grpSpPr>
        <p:cxnSp>
          <p:nvCxnSpPr>
            <p:cNvPr id="24" name="Straight Connector 23">
              <a:extLst>
                <a:ext uri="{FF2B5EF4-FFF2-40B4-BE49-F238E27FC236}">
                  <a16:creationId xmlns:a16="http://schemas.microsoft.com/office/drawing/2014/main" id="{B42ABA24-14A3-4347-9044-09CFFD807CAA}"/>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FFF4C4E-FE16-42A6-8E27-1CEE662ECA51}"/>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633FA2A-8709-4CEC-9527-CE8D4FF3DC87}"/>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56DB527-EA8D-4378-ADC3-482B55909CDD}"/>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64F24A8-55D6-433F-BB8B-509CEFDC9566}"/>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EB0DA60-5116-41FC-92C9-FA2D311C947A}"/>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62009EBA-ED87-4CFD-8FFB-47E5DF65CA78}"/>
              </a:ext>
            </a:extLst>
          </p:cNvPr>
          <p:cNvGrpSpPr/>
          <p:nvPr/>
        </p:nvGrpSpPr>
        <p:grpSpPr>
          <a:xfrm>
            <a:off x="3647618" y="4883859"/>
            <a:ext cx="5394782" cy="338554"/>
            <a:chOff x="6660609" y="5157716"/>
            <a:chExt cx="3991192" cy="338554"/>
          </a:xfrm>
        </p:grpSpPr>
        <p:sp>
          <p:nvSpPr>
            <p:cNvPr id="31" name="TextBox 30">
              <a:extLst>
                <a:ext uri="{FF2B5EF4-FFF2-40B4-BE49-F238E27FC236}">
                  <a16:creationId xmlns:a16="http://schemas.microsoft.com/office/drawing/2014/main" id="{7946B614-38CC-42A0-9CDF-99E428F78452}"/>
                </a:ext>
              </a:extLst>
            </p:cNvPr>
            <p:cNvSpPr txBox="1"/>
            <p:nvPr/>
          </p:nvSpPr>
          <p:spPr bwMode="auto">
            <a:xfrm>
              <a:off x="6660609" y="515771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2" name="TextBox 31">
              <a:extLst>
                <a:ext uri="{FF2B5EF4-FFF2-40B4-BE49-F238E27FC236}">
                  <a16:creationId xmlns:a16="http://schemas.microsoft.com/office/drawing/2014/main" id="{B45038BD-2AFD-40F8-B282-6383796E03CC}"/>
                </a:ext>
              </a:extLst>
            </p:cNvPr>
            <p:cNvSpPr txBox="1"/>
            <p:nvPr/>
          </p:nvSpPr>
          <p:spPr bwMode="auto">
            <a:xfrm>
              <a:off x="7413262" y="5157716"/>
              <a:ext cx="296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3" name="TextBox 32">
              <a:extLst>
                <a:ext uri="{FF2B5EF4-FFF2-40B4-BE49-F238E27FC236}">
                  <a16:creationId xmlns:a16="http://schemas.microsoft.com/office/drawing/2014/main" id="{2ED2E730-2F5C-452E-AE6E-01A4C6031620}"/>
                </a:ext>
              </a:extLst>
            </p:cNvPr>
            <p:cNvSpPr txBox="1"/>
            <p:nvPr/>
          </p:nvSpPr>
          <p:spPr bwMode="auto">
            <a:xfrm>
              <a:off x="8139658" y="5157716"/>
              <a:ext cx="296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4" name="TextBox 33">
              <a:extLst>
                <a:ext uri="{FF2B5EF4-FFF2-40B4-BE49-F238E27FC236}">
                  <a16:creationId xmlns:a16="http://schemas.microsoft.com/office/drawing/2014/main" id="{8BBD3E90-E0C5-4102-9800-A508EE8D84B4}"/>
                </a:ext>
              </a:extLst>
            </p:cNvPr>
            <p:cNvSpPr txBox="1"/>
            <p:nvPr/>
          </p:nvSpPr>
          <p:spPr bwMode="auto">
            <a:xfrm>
              <a:off x="8872250" y="5157716"/>
              <a:ext cx="296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35" name="TextBox 34">
              <a:extLst>
                <a:ext uri="{FF2B5EF4-FFF2-40B4-BE49-F238E27FC236}">
                  <a16:creationId xmlns:a16="http://schemas.microsoft.com/office/drawing/2014/main" id="{20F2BBAF-5A17-4391-8B08-C840DA8CDB4B}"/>
                </a:ext>
              </a:extLst>
            </p:cNvPr>
            <p:cNvSpPr txBox="1"/>
            <p:nvPr/>
          </p:nvSpPr>
          <p:spPr bwMode="auto">
            <a:xfrm>
              <a:off x="9596446" y="5157716"/>
              <a:ext cx="296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36" name="TextBox 35">
              <a:extLst>
                <a:ext uri="{FF2B5EF4-FFF2-40B4-BE49-F238E27FC236}">
                  <a16:creationId xmlns:a16="http://schemas.microsoft.com/office/drawing/2014/main" id="{2A452ADD-C592-4987-8962-F28BD47ADC61}"/>
                </a:ext>
              </a:extLst>
            </p:cNvPr>
            <p:cNvSpPr txBox="1"/>
            <p:nvPr/>
          </p:nvSpPr>
          <p:spPr bwMode="auto">
            <a:xfrm>
              <a:off x="10276258" y="5157716"/>
              <a:ext cx="375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grpSp>
      <p:grpSp>
        <p:nvGrpSpPr>
          <p:cNvPr id="38" name="Group 37">
            <a:extLst>
              <a:ext uri="{FF2B5EF4-FFF2-40B4-BE49-F238E27FC236}">
                <a16:creationId xmlns:a16="http://schemas.microsoft.com/office/drawing/2014/main" id="{A074B716-4B1F-4599-A47E-B036C3D6FD33}"/>
              </a:ext>
            </a:extLst>
          </p:cNvPr>
          <p:cNvGrpSpPr/>
          <p:nvPr/>
        </p:nvGrpSpPr>
        <p:grpSpPr>
          <a:xfrm rot="5400000">
            <a:off x="6296692" y="2402115"/>
            <a:ext cx="105294" cy="4894873"/>
            <a:chOff x="5411711" y="2431113"/>
            <a:chExt cx="460576" cy="1693026"/>
          </a:xfrm>
        </p:grpSpPr>
        <p:cxnSp>
          <p:nvCxnSpPr>
            <p:cNvPr id="39" name="Straight Connector 38">
              <a:extLst>
                <a:ext uri="{FF2B5EF4-FFF2-40B4-BE49-F238E27FC236}">
                  <a16:creationId xmlns:a16="http://schemas.microsoft.com/office/drawing/2014/main" id="{FA33B8A4-7A9B-4258-B17B-31F8027D0E97}"/>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D61330C-42C5-45CB-852C-E44DAEE85AAB}"/>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8C5D7D0-E4CD-4B5D-8CBC-0F8272258981}"/>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5EA9172-8BD1-4527-B070-3CFCB187E1FA}"/>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9135D78-7632-42A2-89FC-7B661B936CEA}"/>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5F1E031-4EB5-4538-9468-D107D6155941}"/>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46" name="Freeform: Shape 45">
            <a:extLst>
              <a:ext uri="{FF2B5EF4-FFF2-40B4-BE49-F238E27FC236}">
                <a16:creationId xmlns:a16="http://schemas.microsoft.com/office/drawing/2014/main" id="{95573EA7-9244-4082-AB52-DBBC7DE88F51}"/>
              </a:ext>
            </a:extLst>
          </p:cNvPr>
          <p:cNvSpPr/>
          <p:nvPr/>
        </p:nvSpPr>
        <p:spPr bwMode="auto">
          <a:xfrm>
            <a:off x="3905070" y="2031759"/>
            <a:ext cx="4896701" cy="2765146"/>
          </a:xfrm>
          <a:custGeom>
            <a:avLst/>
            <a:gdLst>
              <a:gd name="connsiteX0" fmla="*/ 0 w 4305300"/>
              <a:gd name="connsiteY0" fmla="*/ 0 h 2724150"/>
              <a:gd name="connsiteX1" fmla="*/ 0 w 4305300"/>
              <a:gd name="connsiteY1" fmla="*/ 2724150 h 2724150"/>
              <a:gd name="connsiteX2" fmla="*/ 4305300 w 4305300"/>
              <a:gd name="connsiteY2" fmla="*/ 2724150 h 2724150"/>
            </a:gdLst>
            <a:ahLst/>
            <a:cxnLst>
              <a:cxn ang="0">
                <a:pos x="connsiteX0" y="connsiteY0"/>
              </a:cxn>
              <a:cxn ang="0">
                <a:pos x="connsiteX1" y="connsiteY1"/>
              </a:cxn>
              <a:cxn ang="0">
                <a:pos x="connsiteX2" y="connsiteY2"/>
              </a:cxn>
            </a:cxnLst>
            <a:rect l="l" t="t" r="r" b="b"/>
            <a:pathLst>
              <a:path w="4305300" h="2724150">
                <a:moveTo>
                  <a:pt x="0" y="0"/>
                </a:moveTo>
                <a:lnTo>
                  <a:pt x="0" y="2724150"/>
                </a:lnTo>
                <a:lnTo>
                  <a:pt x="4305300" y="27241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 name="TextBox 46">
            <a:extLst>
              <a:ext uri="{FF2B5EF4-FFF2-40B4-BE49-F238E27FC236}">
                <a16:creationId xmlns:a16="http://schemas.microsoft.com/office/drawing/2014/main" id="{79C8C907-A7FB-4793-97ED-ABB1B2792602}"/>
              </a:ext>
            </a:extLst>
          </p:cNvPr>
          <p:cNvSpPr txBox="1"/>
          <p:nvPr/>
        </p:nvSpPr>
        <p:spPr bwMode="auto">
          <a:xfrm>
            <a:off x="8222259" y="2366263"/>
            <a:ext cx="39305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60</a:t>
            </a:r>
          </a:p>
          <a:p>
            <a:pPr marL="0" marR="0" lvl="0" indent="0" algn="l" defTabSz="914400" rtl="0" eaLnBrk="1" fontAlgn="auto" latinLnBrk="0" hangingPunct="1">
              <a:lnSpc>
                <a:spcPct val="90000"/>
              </a:lnSpc>
              <a:spcBef>
                <a:spcPts val="0"/>
              </a:spcBef>
              <a:spcAft>
                <a:spcPct val="0"/>
              </a:spcAft>
              <a:buClrTx/>
              <a:buSzTx/>
              <a:buFontTx/>
              <a:buNone/>
              <a:tabLst/>
              <a:defRPr/>
            </a:pPr>
            <a:r>
              <a:rPr lang="en-US" sz="1600" dirty="0">
                <a:solidFill>
                  <a:srgbClr val="000000"/>
                </a:solidFill>
                <a:latin typeface="Calibri" panose="020F0502020204030204" pitchFamily="34" charset="0"/>
              </a:rPr>
              <a:t>54</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42</a:t>
            </a:r>
          </a:p>
        </p:txBody>
      </p:sp>
      <p:sp>
        <p:nvSpPr>
          <p:cNvPr id="48" name="TextBox 47">
            <a:extLst>
              <a:ext uri="{FF2B5EF4-FFF2-40B4-BE49-F238E27FC236}">
                <a16:creationId xmlns:a16="http://schemas.microsoft.com/office/drawing/2014/main" id="{6B8C1E30-6BC7-4556-9FD7-E7996B848FAB}"/>
              </a:ext>
            </a:extLst>
          </p:cNvPr>
          <p:cNvSpPr txBox="1"/>
          <p:nvPr/>
        </p:nvSpPr>
        <p:spPr bwMode="auto">
          <a:xfrm>
            <a:off x="7650486" y="2171067"/>
            <a:ext cx="105471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rPr>
              <a:t>2-Yr OS, %</a:t>
            </a:r>
          </a:p>
        </p:txBody>
      </p:sp>
      <p:sp>
        <p:nvSpPr>
          <p:cNvPr id="49" name="TextBox 48">
            <a:extLst>
              <a:ext uri="{FF2B5EF4-FFF2-40B4-BE49-F238E27FC236}">
                <a16:creationId xmlns:a16="http://schemas.microsoft.com/office/drawing/2014/main" id="{5078334D-970B-4F49-A8BF-F263EAE62635}"/>
              </a:ext>
            </a:extLst>
          </p:cNvPr>
          <p:cNvSpPr txBox="1"/>
          <p:nvPr/>
        </p:nvSpPr>
        <p:spPr bwMode="auto">
          <a:xfrm>
            <a:off x="3937906" y="4413731"/>
            <a:ext cx="80342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&lt;.001</a:t>
            </a:r>
          </a:p>
        </p:txBody>
      </p:sp>
      <p:sp>
        <p:nvSpPr>
          <p:cNvPr id="50" name="TextBox 49">
            <a:extLst>
              <a:ext uri="{FF2B5EF4-FFF2-40B4-BE49-F238E27FC236}">
                <a16:creationId xmlns:a16="http://schemas.microsoft.com/office/drawing/2014/main" id="{19031940-BB3C-4E11-8FE0-ADC7BECFFCC9}"/>
              </a:ext>
            </a:extLst>
          </p:cNvPr>
          <p:cNvSpPr txBox="1"/>
          <p:nvPr/>
        </p:nvSpPr>
        <p:spPr bwMode="auto">
          <a:xfrm>
            <a:off x="2763501" y="5318909"/>
            <a:ext cx="197783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rPr>
              <a:t>Patients at Risk, n</a:t>
            </a:r>
          </a:p>
        </p:txBody>
      </p:sp>
      <p:grpSp>
        <p:nvGrpSpPr>
          <p:cNvPr id="51" name="Group 50">
            <a:extLst>
              <a:ext uri="{FF2B5EF4-FFF2-40B4-BE49-F238E27FC236}">
                <a16:creationId xmlns:a16="http://schemas.microsoft.com/office/drawing/2014/main" id="{954AD621-C182-4C37-BD0D-3E7C35805892}"/>
              </a:ext>
            </a:extLst>
          </p:cNvPr>
          <p:cNvGrpSpPr/>
          <p:nvPr/>
        </p:nvGrpSpPr>
        <p:grpSpPr>
          <a:xfrm>
            <a:off x="3668546" y="5551846"/>
            <a:ext cx="5336764" cy="757130"/>
            <a:chOff x="6575393" y="5157716"/>
            <a:chExt cx="4081308" cy="757130"/>
          </a:xfrm>
        </p:grpSpPr>
        <p:sp>
          <p:nvSpPr>
            <p:cNvPr id="52" name="TextBox 51">
              <a:extLst>
                <a:ext uri="{FF2B5EF4-FFF2-40B4-BE49-F238E27FC236}">
                  <a16:creationId xmlns:a16="http://schemas.microsoft.com/office/drawing/2014/main" id="{56C3B50D-6ED9-4775-B143-5D5C1BB6941B}"/>
                </a:ext>
              </a:extLst>
            </p:cNvPr>
            <p:cNvSpPr txBox="1"/>
            <p:nvPr/>
          </p:nvSpPr>
          <p:spPr bwMode="auto">
            <a:xfrm>
              <a:off x="6575393" y="5157716"/>
              <a:ext cx="380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422</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604</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525</a:t>
              </a:r>
            </a:p>
          </p:txBody>
        </p:sp>
        <p:sp>
          <p:nvSpPr>
            <p:cNvPr id="53" name="TextBox 52">
              <a:extLst>
                <a:ext uri="{FF2B5EF4-FFF2-40B4-BE49-F238E27FC236}">
                  <a16:creationId xmlns:a16="http://schemas.microsoft.com/office/drawing/2014/main" id="{78779882-861A-44BA-922B-615218B6B97B}"/>
                </a:ext>
              </a:extLst>
            </p:cNvPr>
            <p:cNvSpPr txBox="1"/>
            <p:nvPr/>
          </p:nvSpPr>
          <p:spPr bwMode="auto">
            <a:xfrm>
              <a:off x="7336035" y="5157716"/>
              <a:ext cx="380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177</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321</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257</a:t>
              </a:r>
            </a:p>
          </p:txBody>
        </p:sp>
        <p:sp>
          <p:nvSpPr>
            <p:cNvPr id="54" name="TextBox 53">
              <a:extLst>
                <a:ext uri="{FF2B5EF4-FFF2-40B4-BE49-F238E27FC236}">
                  <a16:creationId xmlns:a16="http://schemas.microsoft.com/office/drawing/2014/main" id="{90FF30A2-6A31-4623-9AC0-B7091A9CE8A4}"/>
                </a:ext>
              </a:extLst>
            </p:cNvPr>
            <p:cNvSpPr txBox="1"/>
            <p:nvPr/>
          </p:nvSpPr>
          <p:spPr bwMode="auto">
            <a:xfrm>
              <a:off x="8062432" y="5157716"/>
              <a:ext cx="380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131</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248</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132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5" name="TextBox 54">
              <a:extLst>
                <a:ext uri="{FF2B5EF4-FFF2-40B4-BE49-F238E27FC236}">
                  <a16:creationId xmlns:a16="http://schemas.microsoft.com/office/drawing/2014/main" id="{4B52900E-CC4B-44E8-B8EE-5D24944CFF79}"/>
                </a:ext>
              </a:extLst>
            </p:cNvPr>
            <p:cNvSpPr txBox="1"/>
            <p:nvPr/>
          </p:nvSpPr>
          <p:spPr bwMode="auto">
            <a:xfrm>
              <a:off x="8809594" y="5157716"/>
              <a:ext cx="380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106</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205</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56" name="TextBox 55">
              <a:extLst>
                <a:ext uri="{FF2B5EF4-FFF2-40B4-BE49-F238E27FC236}">
                  <a16:creationId xmlns:a16="http://schemas.microsoft.com/office/drawing/2014/main" id="{BA549B12-F162-4477-8378-DFCB4DA163F9}"/>
                </a:ext>
              </a:extLst>
            </p:cNvPr>
            <p:cNvSpPr txBox="1"/>
            <p:nvPr/>
          </p:nvSpPr>
          <p:spPr bwMode="auto">
            <a:xfrm>
              <a:off x="9553213" y="5157716"/>
              <a:ext cx="380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94</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121</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7" name="TextBox 56">
              <a:extLst>
                <a:ext uri="{FF2B5EF4-FFF2-40B4-BE49-F238E27FC236}">
                  <a16:creationId xmlns:a16="http://schemas.microsoft.com/office/drawing/2014/main" id="{682A0B48-5F8E-4E57-AAAB-9541D4FAD6EB}"/>
                </a:ext>
              </a:extLst>
            </p:cNvPr>
            <p:cNvSpPr txBox="1"/>
            <p:nvPr/>
          </p:nvSpPr>
          <p:spPr bwMode="auto">
            <a:xfrm>
              <a:off x="10356109" y="5157716"/>
              <a:ext cx="30059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a:t>
              </a:r>
            </a:p>
            <a:p>
              <a:pPr marL="0" marR="0" lvl="0" indent="0" algn="ctr" defTabSz="914400" rtl="0" eaLnBrk="1" fontAlgn="auto" latinLnBrk="0" hangingPunct="1">
                <a:lnSpc>
                  <a:spcPct val="9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a:p>
              <a:pPr marL="0" marR="0" lvl="0" indent="0" algn="ctr" defTabSz="914400" rtl="0" eaLnBrk="1" fontAlgn="auto" latinLnBrk="0" hangingPunct="1">
                <a:lnSpc>
                  <a:spcPct val="90000"/>
                </a:lnSpc>
                <a:spcAft>
                  <a:spcPct val="0"/>
                </a:spcAft>
                <a:buClrTx/>
                <a:buSzTx/>
                <a:buFontTx/>
                <a:buNone/>
                <a:tabLst/>
                <a:defRPr/>
              </a:pPr>
              <a:r>
                <a:rPr lang="en-US" sz="1600" dirty="0">
                  <a:solidFill>
                    <a:srgbClr val="000000"/>
                  </a:solidFill>
                  <a:latin typeface="Calibri" panose="020F0502020204030204" pitchFamily="34" charset="0"/>
                </a:rPr>
                <a:t>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68" name="Group 67">
            <a:extLst>
              <a:ext uri="{FF2B5EF4-FFF2-40B4-BE49-F238E27FC236}">
                <a16:creationId xmlns:a16="http://schemas.microsoft.com/office/drawing/2014/main" id="{9BBB41C9-5368-4811-8BF1-2978524F3BDB}"/>
              </a:ext>
            </a:extLst>
          </p:cNvPr>
          <p:cNvGrpSpPr/>
          <p:nvPr/>
        </p:nvGrpSpPr>
        <p:grpSpPr>
          <a:xfrm>
            <a:off x="7748608" y="2529962"/>
            <a:ext cx="457200" cy="410242"/>
            <a:chOff x="7748608" y="2529962"/>
            <a:chExt cx="457200" cy="410242"/>
          </a:xfrm>
        </p:grpSpPr>
        <p:cxnSp>
          <p:nvCxnSpPr>
            <p:cNvPr id="12" name="Straight Connector 11">
              <a:extLst>
                <a:ext uri="{FF2B5EF4-FFF2-40B4-BE49-F238E27FC236}">
                  <a16:creationId xmlns:a16="http://schemas.microsoft.com/office/drawing/2014/main" id="{A7964700-6B19-4FA8-BD96-3427B641C621}"/>
                </a:ext>
              </a:extLst>
            </p:cNvPr>
            <p:cNvCxnSpPr>
              <a:cxnSpLocks/>
            </p:cNvCxnSpPr>
            <p:nvPr/>
          </p:nvCxnSpPr>
          <p:spPr bwMode="auto">
            <a:xfrm>
              <a:off x="7748608" y="2529962"/>
              <a:ext cx="457200" cy="0"/>
            </a:xfrm>
            <a:prstGeom prst="line">
              <a:avLst/>
            </a:prstGeom>
            <a:noFill/>
            <a:ln w="38100"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8240072-131F-4896-BDE1-52869C10E6AF}"/>
                </a:ext>
              </a:extLst>
            </p:cNvPr>
            <p:cNvCxnSpPr>
              <a:cxnSpLocks/>
            </p:cNvCxnSpPr>
            <p:nvPr/>
          </p:nvCxnSpPr>
          <p:spPr bwMode="auto">
            <a:xfrm>
              <a:off x="7748608" y="2735083"/>
              <a:ext cx="457200" cy="0"/>
            </a:xfrm>
            <a:prstGeom prst="line">
              <a:avLst/>
            </a:prstGeom>
            <a:noFill/>
            <a:ln w="3810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8C20F18-30F6-4AA3-A4D8-B840CAF20388}"/>
                </a:ext>
              </a:extLst>
            </p:cNvPr>
            <p:cNvCxnSpPr>
              <a:cxnSpLocks/>
            </p:cNvCxnSpPr>
            <p:nvPr/>
          </p:nvCxnSpPr>
          <p:spPr bwMode="auto">
            <a:xfrm>
              <a:off x="7748608" y="2940204"/>
              <a:ext cx="457200" cy="0"/>
            </a:xfrm>
            <a:prstGeom prst="line">
              <a:avLst/>
            </a:prstGeom>
            <a:noFill/>
            <a:ln w="38100" cap="flat" cmpd="sng" algn="ctr">
              <a:solidFill>
                <a:schemeClr val="accent4"/>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391B4BB1-7D85-42A1-B08D-887FD5D102C1}"/>
              </a:ext>
            </a:extLst>
          </p:cNvPr>
          <p:cNvGrpSpPr/>
          <p:nvPr/>
        </p:nvGrpSpPr>
        <p:grpSpPr>
          <a:xfrm>
            <a:off x="3207846" y="5702361"/>
            <a:ext cx="457200" cy="425543"/>
            <a:chOff x="3020893" y="5683311"/>
            <a:chExt cx="457200" cy="425543"/>
          </a:xfrm>
        </p:grpSpPr>
        <p:cxnSp>
          <p:nvCxnSpPr>
            <p:cNvPr id="59" name="Straight Connector 58">
              <a:extLst>
                <a:ext uri="{FF2B5EF4-FFF2-40B4-BE49-F238E27FC236}">
                  <a16:creationId xmlns:a16="http://schemas.microsoft.com/office/drawing/2014/main" id="{71D1C1BF-068A-4BBB-BC92-7C5158AEA70D}"/>
                </a:ext>
              </a:extLst>
            </p:cNvPr>
            <p:cNvCxnSpPr>
              <a:cxnSpLocks/>
            </p:cNvCxnSpPr>
            <p:nvPr/>
          </p:nvCxnSpPr>
          <p:spPr bwMode="auto">
            <a:xfrm>
              <a:off x="3020893" y="5683311"/>
              <a:ext cx="457200" cy="0"/>
            </a:xfrm>
            <a:prstGeom prst="line">
              <a:avLst/>
            </a:prstGeom>
            <a:noFill/>
            <a:ln w="3810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F490F01-B4AA-4E6C-AB7E-A8773118D72F}"/>
                </a:ext>
              </a:extLst>
            </p:cNvPr>
            <p:cNvCxnSpPr>
              <a:cxnSpLocks/>
            </p:cNvCxnSpPr>
            <p:nvPr/>
          </p:nvCxnSpPr>
          <p:spPr bwMode="auto">
            <a:xfrm>
              <a:off x="3020893" y="5896082"/>
              <a:ext cx="457200" cy="0"/>
            </a:xfrm>
            <a:prstGeom prst="line">
              <a:avLst/>
            </a:prstGeom>
            <a:noFill/>
            <a:ln w="3810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DA6077A-D2D4-49BF-92B7-8CD1AF0AE708}"/>
                </a:ext>
              </a:extLst>
            </p:cNvPr>
            <p:cNvCxnSpPr>
              <a:cxnSpLocks/>
            </p:cNvCxnSpPr>
            <p:nvPr/>
          </p:nvCxnSpPr>
          <p:spPr bwMode="auto">
            <a:xfrm>
              <a:off x="3020893" y="6108854"/>
              <a:ext cx="457200" cy="0"/>
            </a:xfrm>
            <a:prstGeom prst="line">
              <a:avLst/>
            </a:prstGeom>
            <a:noFill/>
            <a:ln w="38100" cap="flat" cmpd="sng" algn="ctr">
              <a:solidFill>
                <a:schemeClr val="accent4"/>
              </a:solidFill>
              <a:prstDash val="solid"/>
              <a:round/>
              <a:headEnd type="none" w="med" len="med"/>
              <a:tailEnd type="none" w="med" len="med"/>
            </a:ln>
            <a:effectLst/>
          </p:spPr>
        </p:cxnSp>
      </p:grpSp>
      <p:sp>
        <p:nvSpPr>
          <p:cNvPr id="64" name="Freeform: Shape 63">
            <a:extLst>
              <a:ext uri="{FF2B5EF4-FFF2-40B4-BE49-F238E27FC236}">
                <a16:creationId xmlns:a16="http://schemas.microsoft.com/office/drawing/2014/main" id="{30DE0B18-A481-47DF-A727-FB8CAAC42FDD}"/>
              </a:ext>
            </a:extLst>
          </p:cNvPr>
          <p:cNvSpPr/>
          <p:nvPr/>
        </p:nvSpPr>
        <p:spPr bwMode="auto">
          <a:xfrm>
            <a:off x="3926840" y="2052320"/>
            <a:ext cx="4876800" cy="2250440"/>
          </a:xfrm>
          <a:custGeom>
            <a:avLst/>
            <a:gdLst>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2720 w 4876800"/>
              <a:gd name="connsiteY102" fmla="*/ 777240 h 2250440"/>
              <a:gd name="connsiteX103" fmla="*/ 152400 w 4876800"/>
              <a:gd name="connsiteY103" fmla="*/ 777240 h 2250440"/>
              <a:gd name="connsiteX104" fmla="*/ 152400 w 4876800"/>
              <a:gd name="connsiteY104" fmla="*/ 716280 h 2250440"/>
              <a:gd name="connsiteX105" fmla="*/ 152400 w 4876800"/>
              <a:gd name="connsiteY105" fmla="*/ 716280 h 2250440"/>
              <a:gd name="connsiteX106" fmla="*/ 152400 w 4876800"/>
              <a:gd name="connsiteY106" fmla="*/ 609600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2720 w 4876800"/>
              <a:gd name="connsiteY102" fmla="*/ 777240 h 2250440"/>
              <a:gd name="connsiteX103" fmla="*/ 152400 w 4876800"/>
              <a:gd name="connsiteY103" fmla="*/ 777240 h 2250440"/>
              <a:gd name="connsiteX104" fmla="*/ 152400 w 4876800"/>
              <a:gd name="connsiteY104" fmla="*/ 716280 h 2250440"/>
              <a:gd name="connsiteX105" fmla="*/ 152400 w 4876800"/>
              <a:gd name="connsiteY105" fmla="*/ 716280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2720 w 4876800"/>
              <a:gd name="connsiteY102" fmla="*/ 777240 h 2250440"/>
              <a:gd name="connsiteX103" fmla="*/ 152400 w 4876800"/>
              <a:gd name="connsiteY103" fmla="*/ 777240 h 2250440"/>
              <a:gd name="connsiteX104" fmla="*/ 152400 w 4876800"/>
              <a:gd name="connsiteY104" fmla="*/ 716280 h 2250440"/>
              <a:gd name="connsiteX105" fmla="*/ 148167 w 4876800"/>
              <a:gd name="connsiteY105" fmla="*/ 728980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2720 w 4876800"/>
              <a:gd name="connsiteY102" fmla="*/ 777240 h 2250440"/>
              <a:gd name="connsiteX103" fmla="*/ 152400 w 4876800"/>
              <a:gd name="connsiteY103" fmla="*/ 777240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2720 w 4876800"/>
              <a:gd name="connsiteY102" fmla="*/ 77724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20040 w 4876800"/>
              <a:gd name="connsiteY89" fmla="*/ 11785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5984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92760 w 4876800"/>
              <a:gd name="connsiteY81" fmla="*/ 1310640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309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3560 w 4876800"/>
              <a:gd name="connsiteY78" fmla="*/ 1391920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70560 w 4876800"/>
              <a:gd name="connsiteY75" fmla="*/ 1412240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711200 w 4876800"/>
              <a:gd name="connsiteY74" fmla="*/ 1447800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711200 w 4876800"/>
              <a:gd name="connsiteY73" fmla="*/ 144780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56920 w 4876800"/>
              <a:gd name="connsiteY71" fmla="*/ 1483360 h 2250440"/>
              <a:gd name="connsiteX72" fmla="*/ 711200 w 4876800"/>
              <a:gd name="connsiteY72" fmla="*/ 148336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56920 w 4876800"/>
              <a:gd name="connsiteY70" fmla="*/ 1518920 h 2250440"/>
              <a:gd name="connsiteX71" fmla="*/ 737870 w 4876800"/>
              <a:gd name="connsiteY71" fmla="*/ 1485477 h 2250440"/>
              <a:gd name="connsiteX72" fmla="*/ 711200 w 4876800"/>
              <a:gd name="connsiteY72" fmla="*/ 148336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37870 w 4876800"/>
              <a:gd name="connsiteY71" fmla="*/ 1485477 h 2250440"/>
              <a:gd name="connsiteX72" fmla="*/ 711200 w 4876800"/>
              <a:gd name="connsiteY72" fmla="*/ 148336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11200 w 4876800"/>
              <a:gd name="connsiteY72" fmla="*/ 148336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9640 w 4876800"/>
              <a:gd name="connsiteY66" fmla="*/ 156972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5406 w 4876800"/>
              <a:gd name="connsiteY66" fmla="*/ 1561253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06880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17320 w 4876800"/>
              <a:gd name="connsiteY51" fmla="*/ 1737360 h 2250440"/>
              <a:gd name="connsiteX52" fmla="*/ 1422400 w 4876800"/>
              <a:gd name="connsiteY52" fmla="*/ 1711960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23670 w 4876800"/>
              <a:gd name="connsiteY51" fmla="*/ 1737360 h 2250440"/>
              <a:gd name="connsiteX52" fmla="*/ 1422400 w 4876800"/>
              <a:gd name="connsiteY52" fmla="*/ 1711960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93520 w 4876800"/>
              <a:gd name="connsiteY50" fmla="*/ 1732280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73200 w 4876800"/>
              <a:gd name="connsiteY49" fmla="*/ 1767840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4160 w 4876800"/>
              <a:gd name="connsiteY47" fmla="*/ 1778000 h 2250440"/>
              <a:gd name="connsiteX48" fmla="*/ 1534160 w 4876800"/>
              <a:gd name="connsiteY48" fmla="*/ 1767840 h 2250440"/>
              <a:gd name="connsiteX49" fmla="*/ 1492250 w 4876800"/>
              <a:gd name="connsiteY49" fmla="*/ 1750907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78000 h 2250440"/>
              <a:gd name="connsiteX47" fmla="*/ 1532043 w 4876800"/>
              <a:gd name="connsiteY47" fmla="*/ 1790700 h 2250440"/>
              <a:gd name="connsiteX48" fmla="*/ 1534160 w 4876800"/>
              <a:gd name="connsiteY48" fmla="*/ 1767840 h 2250440"/>
              <a:gd name="connsiteX49" fmla="*/ 1492250 w 4876800"/>
              <a:gd name="connsiteY49" fmla="*/ 1750907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2043 w 4876800"/>
              <a:gd name="connsiteY47" fmla="*/ 1790700 h 2250440"/>
              <a:gd name="connsiteX48" fmla="*/ 1534160 w 4876800"/>
              <a:gd name="connsiteY48" fmla="*/ 1767840 h 2250440"/>
              <a:gd name="connsiteX49" fmla="*/ 1492250 w 4876800"/>
              <a:gd name="connsiteY49" fmla="*/ 1750907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2250 w 4876800"/>
              <a:gd name="connsiteY49" fmla="*/ 1750907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36513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8948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15160 h 2250440"/>
              <a:gd name="connsiteX35" fmla="*/ 2032000 w 4876800"/>
              <a:gd name="connsiteY35" fmla="*/ 1894840 h 2250440"/>
              <a:gd name="connsiteX36" fmla="*/ 1935480 w 4876800"/>
              <a:gd name="connsiteY36" fmla="*/ 19075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32000 w 4876800"/>
              <a:gd name="connsiteY35" fmla="*/ 1894840 h 2250440"/>
              <a:gd name="connsiteX36" fmla="*/ 1935480 w 4876800"/>
              <a:gd name="connsiteY36" fmla="*/ 19075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7767 w 4876800"/>
              <a:gd name="connsiteY35" fmla="*/ 1901190 h 2250440"/>
              <a:gd name="connsiteX36" fmla="*/ 1935480 w 4876800"/>
              <a:gd name="connsiteY36" fmla="*/ 19075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74520 h 2250440"/>
              <a:gd name="connsiteX38" fmla="*/ 1889760 w 4876800"/>
              <a:gd name="connsiteY38" fmla="*/ 1874520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74520 h 2250440"/>
              <a:gd name="connsiteX38" fmla="*/ 1883410 w 4876800"/>
              <a:gd name="connsiteY38" fmla="*/ 1889337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91453 h 2250440"/>
              <a:gd name="connsiteX38" fmla="*/ 1883410 w 4876800"/>
              <a:gd name="connsiteY38" fmla="*/ 1889337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83410 w 4876800"/>
              <a:gd name="connsiteY38" fmla="*/ 1889337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89760 w 4876800"/>
              <a:gd name="connsiteY39" fmla="*/ 1849120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62244 w 4876800"/>
              <a:gd name="connsiteY39" fmla="*/ 1878754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761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50160 w 4876800"/>
              <a:gd name="connsiteY26" fmla="*/ 1991360 h 2250440"/>
              <a:gd name="connsiteX27" fmla="*/ 2550160 w 4876800"/>
              <a:gd name="connsiteY27" fmla="*/ 197612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60744 w 4876800"/>
              <a:gd name="connsiteY26" fmla="*/ 2012527 h 2250440"/>
              <a:gd name="connsiteX27" fmla="*/ 2550160 w 4876800"/>
              <a:gd name="connsiteY27" fmla="*/ 197612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2720 w 4876800"/>
              <a:gd name="connsiteY24" fmla="*/ 2011680 h 2250440"/>
              <a:gd name="connsiteX25" fmla="*/ 2712720 w 4876800"/>
              <a:gd name="connsiteY25" fmla="*/ 1991360 h 2250440"/>
              <a:gd name="connsiteX26" fmla="*/ 2560744 w 4876800"/>
              <a:gd name="connsiteY26" fmla="*/ 2012527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6953 w 4876800"/>
              <a:gd name="connsiteY24" fmla="*/ 2026497 h 2250440"/>
              <a:gd name="connsiteX25" fmla="*/ 2712720 w 4876800"/>
              <a:gd name="connsiteY25" fmla="*/ 1991360 h 2250440"/>
              <a:gd name="connsiteX26" fmla="*/ 2560744 w 4876800"/>
              <a:gd name="connsiteY26" fmla="*/ 2012527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6953 w 4876800"/>
              <a:gd name="connsiteY24" fmla="*/ 2026497 h 2250440"/>
              <a:gd name="connsiteX25" fmla="*/ 2721187 w 4876800"/>
              <a:gd name="connsiteY25" fmla="*/ 2004060 h 2250440"/>
              <a:gd name="connsiteX26" fmla="*/ 2560744 w 4876800"/>
              <a:gd name="connsiteY26" fmla="*/ 2012527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9720 w 4876800"/>
              <a:gd name="connsiteY22" fmla="*/ 2047240 h 2250440"/>
              <a:gd name="connsiteX23" fmla="*/ 2839720 w 4876800"/>
              <a:gd name="connsiteY23" fmla="*/ 2011680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5486 w 4876800"/>
              <a:gd name="connsiteY22" fmla="*/ 2062057 h 2250440"/>
              <a:gd name="connsiteX23" fmla="*/ 2839720 w 4876800"/>
              <a:gd name="connsiteY23" fmla="*/ 2011680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724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905337 w 4876800"/>
              <a:gd name="connsiteY21" fmla="*/ 2057823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209800 w 4876800"/>
              <a:gd name="connsiteY30" fmla="*/ 1955800 h 2250440"/>
              <a:gd name="connsiteX31" fmla="*/ 2209800 w 4876800"/>
              <a:gd name="connsiteY31" fmla="*/ 1935480 h 2250440"/>
              <a:gd name="connsiteX32" fmla="*/ 2113280 w 4876800"/>
              <a:gd name="connsiteY32" fmla="*/ 1935480 h 2250440"/>
              <a:gd name="connsiteX33" fmla="*/ 2113280 w 4876800"/>
              <a:gd name="connsiteY33" fmla="*/ 1915160 h 2250440"/>
              <a:gd name="connsiteX34" fmla="*/ 2032000 w 4876800"/>
              <a:gd name="connsiteY34" fmla="*/ 1934210 h 2250440"/>
              <a:gd name="connsiteX35" fmla="*/ 2023534 w 4876800"/>
              <a:gd name="connsiteY35" fmla="*/ 1909657 h 2250440"/>
              <a:gd name="connsiteX36" fmla="*/ 1935480 w 4876800"/>
              <a:gd name="connsiteY36" fmla="*/ 1907540 h 2250440"/>
              <a:gd name="connsiteX37" fmla="*/ 1935480 w 4876800"/>
              <a:gd name="connsiteY37" fmla="*/ 1882987 h 2250440"/>
              <a:gd name="connsiteX38" fmla="*/ 1898226 w 4876800"/>
              <a:gd name="connsiteY38" fmla="*/ 1889337 h 2250440"/>
              <a:gd name="connsiteX39" fmla="*/ 1870710 w 4876800"/>
              <a:gd name="connsiteY39" fmla="*/ 1876637 h 2250440"/>
              <a:gd name="connsiteX40" fmla="*/ 1844040 w 4876800"/>
              <a:gd name="connsiteY40" fmla="*/ 1849120 h 2250440"/>
              <a:gd name="connsiteX41" fmla="*/ 1844040 w 4876800"/>
              <a:gd name="connsiteY41" fmla="*/ 1849120 h 2250440"/>
              <a:gd name="connsiteX42" fmla="*/ 1798320 w 4876800"/>
              <a:gd name="connsiteY42" fmla="*/ 1849120 h 2250440"/>
              <a:gd name="connsiteX43" fmla="*/ 1798320 w 4876800"/>
              <a:gd name="connsiteY43" fmla="*/ 1823720 h 2250440"/>
              <a:gd name="connsiteX44" fmla="*/ 1651000 w 4876800"/>
              <a:gd name="connsiteY44" fmla="*/ 1823720 h 2250440"/>
              <a:gd name="connsiteX45" fmla="*/ 1651000 w 4876800"/>
              <a:gd name="connsiteY45" fmla="*/ 1823720 h 2250440"/>
              <a:gd name="connsiteX46" fmla="*/ 1651000 w 4876800"/>
              <a:gd name="connsiteY46" fmla="*/ 1797050 h 2250440"/>
              <a:gd name="connsiteX47" fmla="*/ 1536276 w 4876800"/>
              <a:gd name="connsiteY47" fmla="*/ 1803400 h 2250440"/>
              <a:gd name="connsiteX48" fmla="*/ 1534160 w 4876800"/>
              <a:gd name="connsiteY48" fmla="*/ 1767840 h 2250440"/>
              <a:gd name="connsiteX49" fmla="*/ 1498600 w 4876800"/>
              <a:gd name="connsiteY49" fmla="*/ 1761490 h 2250440"/>
              <a:gd name="connsiteX50" fmla="*/ 1457537 w 4876800"/>
              <a:gd name="connsiteY50" fmla="*/ 1747096 h 2250440"/>
              <a:gd name="connsiteX51" fmla="*/ 1423670 w 4876800"/>
              <a:gd name="connsiteY51" fmla="*/ 1737360 h 2250440"/>
              <a:gd name="connsiteX52" fmla="*/ 1422400 w 4876800"/>
              <a:gd name="connsiteY52" fmla="*/ 1722544 h 2250440"/>
              <a:gd name="connsiteX53" fmla="*/ 1381760 w 4876800"/>
              <a:gd name="connsiteY53" fmla="*/ 1723814 h 2250440"/>
              <a:gd name="connsiteX54" fmla="*/ 1381760 w 4876800"/>
              <a:gd name="connsiteY54" fmla="*/ 1696720 h 2250440"/>
              <a:gd name="connsiteX55" fmla="*/ 1330960 w 4876800"/>
              <a:gd name="connsiteY55" fmla="*/ 1696720 h 2250440"/>
              <a:gd name="connsiteX56" fmla="*/ 1336040 w 4876800"/>
              <a:gd name="connsiteY56" fmla="*/ 1661160 h 2250440"/>
              <a:gd name="connsiteX57" fmla="*/ 1285240 w 4876800"/>
              <a:gd name="connsiteY57" fmla="*/ 1661160 h 2250440"/>
              <a:gd name="connsiteX58" fmla="*/ 1285240 w 4876800"/>
              <a:gd name="connsiteY58" fmla="*/ 1645920 h 2250440"/>
              <a:gd name="connsiteX59" fmla="*/ 1249680 w 4876800"/>
              <a:gd name="connsiteY59" fmla="*/ 1640840 h 2250440"/>
              <a:gd name="connsiteX60" fmla="*/ 1249680 w 4876800"/>
              <a:gd name="connsiteY60" fmla="*/ 1615440 h 2250440"/>
              <a:gd name="connsiteX61" fmla="*/ 1188720 w 4876800"/>
              <a:gd name="connsiteY61" fmla="*/ 1625600 h 2250440"/>
              <a:gd name="connsiteX62" fmla="*/ 1183640 w 4876800"/>
              <a:gd name="connsiteY62" fmla="*/ 1605280 h 2250440"/>
              <a:gd name="connsiteX63" fmla="*/ 1051560 w 4876800"/>
              <a:gd name="connsiteY63" fmla="*/ 1610360 h 2250440"/>
              <a:gd name="connsiteX64" fmla="*/ 1051560 w 4876800"/>
              <a:gd name="connsiteY64" fmla="*/ 1590040 h 2250440"/>
              <a:gd name="connsiteX65" fmla="*/ 929640 w 4876800"/>
              <a:gd name="connsiteY65" fmla="*/ 1605280 h 2250440"/>
              <a:gd name="connsiteX66" fmla="*/ 923289 w 4876800"/>
              <a:gd name="connsiteY66" fmla="*/ 1563370 h 2250440"/>
              <a:gd name="connsiteX67" fmla="*/ 843280 w 4876800"/>
              <a:gd name="connsiteY67" fmla="*/ 1569720 h 2250440"/>
              <a:gd name="connsiteX68" fmla="*/ 843280 w 4876800"/>
              <a:gd name="connsiteY68" fmla="*/ 1554480 h 2250440"/>
              <a:gd name="connsiteX69" fmla="*/ 777240 w 4876800"/>
              <a:gd name="connsiteY69" fmla="*/ 1549400 h 2250440"/>
              <a:gd name="connsiteX70" fmla="*/ 773853 w 4876800"/>
              <a:gd name="connsiteY70" fmla="*/ 1508336 h 2250440"/>
              <a:gd name="connsiteX71" fmla="*/ 744220 w 4876800"/>
              <a:gd name="connsiteY71" fmla="*/ 1508761 h 2250440"/>
              <a:gd name="connsiteX72" fmla="*/ 734484 w 4876800"/>
              <a:gd name="connsiteY72" fmla="*/ 1477010 h 2250440"/>
              <a:gd name="connsiteX73" fmla="*/ 698500 w 4876800"/>
              <a:gd name="connsiteY73" fmla="*/ 1466850 h 2250440"/>
              <a:gd name="connsiteX74" fmla="*/ 687917 w 4876800"/>
              <a:gd name="connsiteY74" fmla="*/ 1449917 h 2250440"/>
              <a:gd name="connsiteX75" fmla="*/ 645160 w 4876800"/>
              <a:gd name="connsiteY75" fmla="*/ 1427056 h 2250440"/>
              <a:gd name="connsiteX76" fmla="*/ 619760 w 4876800"/>
              <a:gd name="connsiteY76" fmla="*/ 1412240 h 2250440"/>
              <a:gd name="connsiteX77" fmla="*/ 589280 w 4876800"/>
              <a:gd name="connsiteY77" fmla="*/ 1386840 h 2250440"/>
              <a:gd name="connsiteX78" fmla="*/ 549910 w 4876800"/>
              <a:gd name="connsiteY78" fmla="*/ 1374986 h 2250440"/>
              <a:gd name="connsiteX79" fmla="*/ 538480 w 4876800"/>
              <a:gd name="connsiteY79" fmla="*/ 1351280 h 2250440"/>
              <a:gd name="connsiteX80" fmla="*/ 513080 w 4876800"/>
              <a:gd name="connsiteY80" fmla="*/ 1343660 h 2250440"/>
              <a:gd name="connsiteX81" fmla="*/ 488527 w 4876800"/>
              <a:gd name="connsiteY81" fmla="*/ 1327573 h 2250440"/>
              <a:gd name="connsiteX82" fmla="*/ 477520 w 4876800"/>
              <a:gd name="connsiteY82" fmla="*/ 1290320 h 2250440"/>
              <a:gd name="connsiteX83" fmla="*/ 477520 w 4876800"/>
              <a:gd name="connsiteY83" fmla="*/ 1290320 h 2250440"/>
              <a:gd name="connsiteX84" fmla="*/ 447040 w 4876800"/>
              <a:gd name="connsiteY84" fmla="*/ 1259840 h 2250440"/>
              <a:gd name="connsiteX85" fmla="*/ 416560 w 4876800"/>
              <a:gd name="connsiteY85" fmla="*/ 1240790 h 2250440"/>
              <a:gd name="connsiteX86" fmla="*/ 416560 w 4876800"/>
              <a:gd name="connsiteY86" fmla="*/ 1214120 h 2250440"/>
              <a:gd name="connsiteX87" fmla="*/ 375920 w 4876800"/>
              <a:gd name="connsiteY87" fmla="*/ 1214120 h 2250440"/>
              <a:gd name="connsiteX88" fmla="*/ 375920 w 4876800"/>
              <a:gd name="connsiteY88" fmla="*/ 1178560 h 2250440"/>
              <a:gd name="connsiteX89" fmla="*/ 330623 w 4876800"/>
              <a:gd name="connsiteY89" fmla="*/ 1165860 h 2250440"/>
              <a:gd name="connsiteX90" fmla="*/ 320040 w 4876800"/>
              <a:gd name="connsiteY90" fmla="*/ 1137920 h 2250440"/>
              <a:gd name="connsiteX91" fmla="*/ 320040 w 4876800"/>
              <a:gd name="connsiteY91" fmla="*/ 1137920 h 2250440"/>
              <a:gd name="connsiteX92" fmla="*/ 320040 w 4876800"/>
              <a:gd name="connsiteY92" fmla="*/ 1117600 h 2250440"/>
              <a:gd name="connsiteX93" fmla="*/ 299720 w 4876800"/>
              <a:gd name="connsiteY93" fmla="*/ 1117600 h 2250440"/>
              <a:gd name="connsiteX94" fmla="*/ 299720 w 4876800"/>
              <a:gd name="connsiteY94" fmla="*/ 1056640 h 2250440"/>
              <a:gd name="connsiteX95" fmla="*/ 254000 w 4876800"/>
              <a:gd name="connsiteY95" fmla="*/ 1056640 h 2250440"/>
              <a:gd name="connsiteX96" fmla="*/ 254000 w 4876800"/>
              <a:gd name="connsiteY96" fmla="*/ 1010920 h 2250440"/>
              <a:gd name="connsiteX97" fmla="*/ 223520 w 4876800"/>
              <a:gd name="connsiteY97" fmla="*/ 1010920 h 2250440"/>
              <a:gd name="connsiteX98" fmla="*/ 223520 w 4876800"/>
              <a:gd name="connsiteY98" fmla="*/ 965200 h 2250440"/>
              <a:gd name="connsiteX99" fmla="*/ 193040 w 4876800"/>
              <a:gd name="connsiteY99" fmla="*/ 965200 h 2250440"/>
              <a:gd name="connsiteX100" fmla="*/ 193040 w 4876800"/>
              <a:gd name="connsiteY100" fmla="*/ 909320 h 2250440"/>
              <a:gd name="connsiteX101" fmla="*/ 172720 w 4876800"/>
              <a:gd name="connsiteY101" fmla="*/ 909320 h 2250440"/>
              <a:gd name="connsiteX102" fmla="*/ 170603 w 4876800"/>
              <a:gd name="connsiteY102" fmla="*/ 808990 h 2250440"/>
              <a:gd name="connsiteX103" fmla="*/ 150283 w 4876800"/>
              <a:gd name="connsiteY103" fmla="*/ 804757 h 2250440"/>
              <a:gd name="connsiteX104" fmla="*/ 152400 w 4876800"/>
              <a:gd name="connsiteY104" fmla="*/ 716280 h 2250440"/>
              <a:gd name="connsiteX105" fmla="*/ 160867 w 4876800"/>
              <a:gd name="connsiteY105" fmla="*/ 724746 h 2250440"/>
              <a:gd name="connsiteX106" fmla="*/ 148166 w 4876800"/>
              <a:gd name="connsiteY106" fmla="*/ 630766 h 2250440"/>
              <a:gd name="connsiteX107" fmla="*/ 121920 w 4876800"/>
              <a:gd name="connsiteY107" fmla="*/ 609600 h 2250440"/>
              <a:gd name="connsiteX108" fmla="*/ 121920 w 4876800"/>
              <a:gd name="connsiteY108" fmla="*/ 558800 h 2250440"/>
              <a:gd name="connsiteX109" fmla="*/ 101600 w 4876800"/>
              <a:gd name="connsiteY109" fmla="*/ 538480 h 2250440"/>
              <a:gd name="connsiteX110" fmla="*/ 101600 w 4876800"/>
              <a:gd name="connsiteY110" fmla="*/ 365760 h 2250440"/>
              <a:gd name="connsiteX111" fmla="*/ 66040 w 4876800"/>
              <a:gd name="connsiteY111" fmla="*/ 365760 h 2250440"/>
              <a:gd name="connsiteX112" fmla="*/ 66040 w 4876800"/>
              <a:gd name="connsiteY112" fmla="*/ 248920 h 2250440"/>
              <a:gd name="connsiteX113" fmla="*/ 55880 w 4876800"/>
              <a:gd name="connsiteY113" fmla="*/ 248920 h 2250440"/>
              <a:gd name="connsiteX114" fmla="*/ 55880 w 4876800"/>
              <a:gd name="connsiteY114" fmla="*/ 162560 h 2250440"/>
              <a:gd name="connsiteX115" fmla="*/ 45720 w 4876800"/>
              <a:gd name="connsiteY115" fmla="*/ 172720 h 2250440"/>
              <a:gd name="connsiteX116" fmla="*/ 45720 w 4876800"/>
              <a:gd name="connsiteY116" fmla="*/ 101600 h 2250440"/>
              <a:gd name="connsiteX117" fmla="*/ 10160 w 4876800"/>
              <a:gd name="connsiteY117" fmla="*/ 101600 h 2250440"/>
              <a:gd name="connsiteX118" fmla="*/ 10160 w 4876800"/>
              <a:gd name="connsiteY118" fmla="*/ 5080 h 2250440"/>
              <a:gd name="connsiteX119" fmla="*/ 0 w 4876800"/>
              <a:gd name="connsiteY119" fmla="*/ 5080 h 2250440"/>
              <a:gd name="connsiteX120" fmla="*/ 0 w 4876800"/>
              <a:gd name="connsiteY120" fmla="*/ 5080 h 2250440"/>
              <a:gd name="connsiteX121" fmla="*/ 0 w 4876800"/>
              <a:gd name="connsiteY121" fmla="*/ 0 h 2250440"/>
              <a:gd name="connsiteX122" fmla="*/ 0 w 4876800"/>
              <a:gd name="connsiteY122"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54530 h 2250440"/>
              <a:gd name="connsiteX31" fmla="*/ 2209800 w 4876800"/>
              <a:gd name="connsiteY31" fmla="*/ 1955800 h 2250440"/>
              <a:gd name="connsiteX32" fmla="*/ 2209800 w 4876800"/>
              <a:gd name="connsiteY32" fmla="*/ 1935480 h 2250440"/>
              <a:gd name="connsiteX33" fmla="*/ 2113280 w 4876800"/>
              <a:gd name="connsiteY33" fmla="*/ 1935480 h 2250440"/>
              <a:gd name="connsiteX34" fmla="*/ 2113280 w 4876800"/>
              <a:gd name="connsiteY34" fmla="*/ 1915160 h 2250440"/>
              <a:gd name="connsiteX35" fmla="*/ 2032000 w 4876800"/>
              <a:gd name="connsiteY35" fmla="*/ 1934210 h 2250440"/>
              <a:gd name="connsiteX36" fmla="*/ 2023534 w 4876800"/>
              <a:gd name="connsiteY36" fmla="*/ 1909657 h 2250440"/>
              <a:gd name="connsiteX37" fmla="*/ 1935480 w 4876800"/>
              <a:gd name="connsiteY37" fmla="*/ 1907540 h 2250440"/>
              <a:gd name="connsiteX38" fmla="*/ 1935480 w 4876800"/>
              <a:gd name="connsiteY38" fmla="*/ 1882987 h 2250440"/>
              <a:gd name="connsiteX39" fmla="*/ 1898226 w 4876800"/>
              <a:gd name="connsiteY39" fmla="*/ 1889337 h 2250440"/>
              <a:gd name="connsiteX40" fmla="*/ 1870710 w 4876800"/>
              <a:gd name="connsiteY40" fmla="*/ 1876637 h 2250440"/>
              <a:gd name="connsiteX41" fmla="*/ 1844040 w 4876800"/>
              <a:gd name="connsiteY41" fmla="*/ 1849120 h 2250440"/>
              <a:gd name="connsiteX42" fmla="*/ 1844040 w 4876800"/>
              <a:gd name="connsiteY42" fmla="*/ 1849120 h 2250440"/>
              <a:gd name="connsiteX43" fmla="*/ 1798320 w 4876800"/>
              <a:gd name="connsiteY43" fmla="*/ 1849120 h 2250440"/>
              <a:gd name="connsiteX44" fmla="*/ 1798320 w 4876800"/>
              <a:gd name="connsiteY44" fmla="*/ 1823720 h 2250440"/>
              <a:gd name="connsiteX45" fmla="*/ 1651000 w 4876800"/>
              <a:gd name="connsiteY45" fmla="*/ 1823720 h 2250440"/>
              <a:gd name="connsiteX46" fmla="*/ 1651000 w 4876800"/>
              <a:gd name="connsiteY46" fmla="*/ 1823720 h 2250440"/>
              <a:gd name="connsiteX47" fmla="*/ 1651000 w 4876800"/>
              <a:gd name="connsiteY47" fmla="*/ 1797050 h 2250440"/>
              <a:gd name="connsiteX48" fmla="*/ 1536276 w 4876800"/>
              <a:gd name="connsiteY48" fmla="*/ 1803400 h 2250440"/>
              <a:gd name="connsiteX49" fmla="*/ 1534160 w 4876800"/>
              <a:gd name="connsiteY49" fmla="*/ 1767840 h 2250440"/>
              <a:gd name="connsiteX50" fmla="*/ 1498600 w 4876800"/>
              <a:gd name="connsiteY50" fmla="*/ 1761490 h 2250440"/>
              <a:gd name="connsiteX51" fmla="*/ 1457537 w 4876800"/>
              <a:gd name="connsiteY51" fmla="*/ 1747096 h 2250440"/>
              <a:gd name="connsiteX52" fmla="*/ 1423670 w 4876800"/>
              <a:gd name="connsiteY52" fmla="*/ 1737360 h 2250440"/>
              <a:gd name="connsiteX53" fmla="*/ 1422400 w 4876800"/>
              <a:gd name="connsiteY53" fmla="*/ 1722544 h 2250440"/>
              <a:gd name="connsiteX54" fmla="*/ 1381760 w 4876800"/>
              <a:gd name="connsiteY54" fmla="*/ 1723814 h 2250440"/>
              <a:gd name="connsiteX55" fmla="*/ 1381760 w 4876800"/>
              <a:gd name="connsiteY55" fmla="*/ 1696720 h 2250440"/>
              <a:gd name="connsiteX56" fmla="*/ 1330960 w 4876800"/>
              <a:gd name="connsiteY56" fmla="*/ 1696720 h 2250440"/>
              <a:gd name="connsiteX57" fmla="*/ 1336040 w 4876800"/>
              <a:gd name="connsiteY57" fmla="*/ 1661160 h 2250440"/>
              <a:gd name="connsiteX58" fmla="*/ 1285240 w 4876800"/>
              <a:gd name="connsiteY58" fmla="*/ 1661160 h 2250440"/>
              <a:gd name="connsiteX59" fmla="*/ 1285240 w 4876800"/>
              <a:gd name="connsiteY59" fmla="*/ 1645920 h 2250440"/>
              <a:gd name="connsiteX60" fmla="*/ 1249680 w 4876800"/>
              <a:gd name="connsiteY60" fmla="*/ 1640840 h 2250440"/>
              <a:gd name="connsiteX61" fmla="*/ 1249680 w 4876800"/>
              <a:gd name="connsiteY61" fmla="*/ 1615440 h 2250440"/>
              <a:gd name="connsiteX62" fmla="*/ 1188720 w 4876800"/>
              <a:gd name="connsiteY62" fmla="*/ 1625600 h 2250440"/>
              <a:gd name="connsiteX63" fmla="*/ 1183640 w 4876800"/>
              <a:gd name="connsiteY63" fmla="*/ 1605280 h 2250440"/>
              <a:gd name="connsiteX64" fmla="*/ 1051560 w 4876800"/>
              <a:gd name="connsiteY64" fmla="*/ 1610360 h 2250440"/>
              <a:gd name="connsiteX65" fmla="*/ 1051560 w 4876800"/>
              <a:gd name="connsiteY65" fmla="*/ 1590040 h 2250440"/>
              <a:gd name="connsiteX66" fmla="*/ 929640 w 4876800"/>
              <a:gd name="connsiteY66" fmla="*/ 1605280 h 2250440"/>
              <a:gd name="connsiteX67" fmla="*/ 923289 w 4876800"/>
              <a:gd name="connsiteY67" fmla="*/ 1563370 h 2250440"/>
              <a:gd name="connsiteX68" fmla="*/ 843280 w 4876800"/>
              <a:gd name="connsiteY68" fmla="*/ 1569720 h 2250440"/>
              <a:gd name="connsiteX69" fmla="*/ 843280 w 4876800"/>
              <a:gd name="connsiteY69" fmla="*/ 1554480 h 2250440"/>
              <a:gd name="connsiteX70" fmla="*/ 777240 w 4876800"/>
              <a:gd name="connsiteY70" fmla="*/ 1549400 h 2250440"/>
              <a:gd name="connsiteX71" fmla="*/ 773853 w 4876800"/>
              <a:gd name="connsiteY71" fmla="*/ 1508336 h 2250440"/>
              <a:gd name="connsiteX72" fmla="*/ 744220 w 4876800"/>
              <a:gd name="connsiteY72" fmla="*/ 1508761 h 2250440"/>
              <a:gd name="connsiteX73" fmla="*/ 734484 w 4876800"/>
              <a:gd name="connsiteY73" fmla="*/ 1477010 h 2250440"/>
              <a:gd name="connsiteX74" fmla="*/ 698500 w 4876800"/>
              <a:gd name="connsiteY74" fmla="*/ 1466850 h 2250440"/>
              <a:gd name="connsiteX75" fmla="*/ 687917 w 4876800"/>
              <a:gd name="connsiteY75" fmla="*/ 1449917 h 2250440"/>
              <a:gd name="connsiteX76" fmla="*/ 645160 w 4876800"/>
              <a:gd name="connsiteY76" fmla="*/ 1427056 h 2250440"/>
              <a:gd name="connsiteX77" fmla="*/ 619760 w 4876800"/>
              <a:gd name="connsiteY77" fmla="*/ 1412240 h 2250440"/>
              <a:gd name="connsiteX78" fmla="*/ 589280 w 4876800"/>
              <a:gd name="connsiteY78" fmla="*/ 1386840 h 2250440"/>
              <a:gd name="connsiteX79" fmla="*/ 549910 w 4876800"/>
              <a:gd name="connsiteY79" fmla="*/ 1374986 h 2250440"/>
              <a:gd name="connsiteX80" fmla="*/ 538480 w 4876800"/>
              <a:gd name="connsiteY80" fmla="*/ 1351280 h 2250440"/>
              <a:gd name="connsiteX81" fmla="*/ 513080 w 4876800"/>
              <a:gd name="connsiteY81" fmla="*/ 1343660 h 2250440"/>
              <a:gd name="connsiteX82" fmla="*/ 488527 w 4876800"/>
              <a:gd name="connsiteY82" fmla="*/ 1327573 h 2250440"/>
              <a:gd name="connsiteX83" fmla="*/ 477520 w 4876800"/>
              <a:gd name="connsiteY83" fmla="*/ 1290320 h 2250440"/>
              <a:gd name="connsiteX84" fmla="*/ 477520 w 4876800"/>
              <a:gd name="connsiteY84" fmla="*/ 1290320 h 2250440"/>
              <a:gd name="connsiteX85" fmla="*/ 447040 w 4876800"/>
              <a:gd name="connsiteY85" fmla="*/ 1259840 h 2250440"/>
              <a:gd name="connsiteX86" fmla="*/ 416560 w 4876800"/>
              <a:gd name="connsiteY86" fmla="*/ 1240790 h 2250440"/>
              <a:gd name="connsiteX87" fmla="*/ 416560 w 4876800"/>
              <a:gd name="connsiteY87" fmla="*/ 1214120 h 2250440"/>
              <a:gd name="connsiteX88" fmla="*/ 375920 w 4876800"/>
              <a:gd name="connsiteY88" fmla="*/ 1214120 h 2250440"/>
              <a:gd name="connsiteX89" fmla="*/ 375920 w 4876800"/>
              <a:gd name="connsiteY89" fmla="*/ 1178560 h 2250440"/>
              <a:gd name="connsiteX90" fmla="*/ 330623 w 4876800"/>
              <a:gd name="connsiteY90" fmla="*/ 1165860 h 2250440"/>
              <a:gd name="connsiteX91" fmla="*/ 320040 w 4876800"/>
              <a:gd name="connsiteY91" fmla="*/ 1137920 h 2250440"/>
              <a:gd name="connsiteX92" fmla="*/ 320040 w 4876800"/>
              <a:gd name="connsiteY92" fmla="*/ 1137920 h 2250440"/>
              <a:gd name="connsiteX93" fmla="*/ 320040 w 4876800"/>
              <a:gd name="connsiteY93" fmla="*/ 1117600 h 2250440"/>
              <a:gd name="connsiteX94" fmla="*/ 299720 w 4876800"/>
              <a:gd name="connsiteY94" fmla="*/ 1117600 h 2250440"/>
              <a:gd name="connsiteX95" fmla="*/ 299720 w 4876800"/>
              <a:gd name="connsiteY95" fmla="*/ 1056640 h 2250440"/>
              <a:gd name="connsiteX96" fmla="*/ 254000 w 4876800"/>
              <a:gd name="connsiteY96" fmla="*/ 1056640 h 2250440"/>
              <a:gd name="connsiteX97" fmla="*/ 254000 w 4876800"/>
              <a:gd name="connsiteY97" fmla="*/ 1010920 h 2250440"/>
              <a:gd name="connsiteX98" fmla="*/ 223520 w 4876800"/>
              <a:gd name="connsiteY98" fmla="*/ 1010920 h 2250440"/>
              <a:gd name="connsiteX99" fmla="*/ 223520 w 4876800"/>
              <a:gd name="connsiteY99" fmla="*/ 965200 h 2250440"/>
              <a:gd name="connsiteX100" fmla="*/ 193040 w 4876800"/>
              <a:gd name="connsiteY100" fmla="*/ 965200 h 2250440"/>
              <a:gd name="connsiteX101" fmla="*/ 193040 w 4876800"/>
              <a:gd name="connsiteY101" fmla="*/ 909320 h 2250440"/>
              <a:gd name="connsiteX102" fmla="*/ 172720 w 4876800"/>
              <a:gd name="connsiteY102" fmla="*/ 909320 h 2250440"/>
              <a:gd name="connsiteX103" fmla="*/ 170603 w 4876800"/>
              <a:gd name="connsiteY103" fmla="*/ 808990 h 2250440"/>
              <a:gd name="connsiteX104" fmla="*/ 150283 w 4876800"/>
              <a:gd name="connsiteY104" fmla="*/ 804757 h 2250440"/>
              <a:gd name="connsiteX105" fmla="*/ 152400 w 4876800"/>
              <a:gd name="connsiteY105" fmla="*/ 716280 h 2250440"/>
              <a:gd name="connsiteX106" fmla="*/ 160867 w 4876800"/>
              <a:gd name="connsiteY106" fmla="*/ 724746 h 2250440"/>
              <a:gd name="connsiteX107" fmla="*/ 148166 w 4876800"/>
              <a:gd name="connsiteY107" fmla="*/ 630766 h 2250440"/>
              <a:gd name="connsiteX108" fmla="*/ 121920 w 4876800"/>
              <a:gd name="connsiteY108" fmla="*/ 609600 h 2250440"/>
              <a:gd name="connsiteX109" fmla="*/ 121920 w 4876800"/>
              <a:gd name="connsiteY109" fmla="*/ 558800 h 2250440"/>
              <a:gd name="connsiteX110" fmla="*/ 101600 w 4876800"/>
              <a:gd name="connsiteY110" fmla="*/ 538480 h 2250440"/>
              <a:gd name="connsiteX111" fmla="*/ 101600 w 4876800"/>
              <a:gd name="connsiteY111" fmla="*/ 365760 h 2250440"/>
              <a:gd name="connsiteX112" fmla="*/ 66040 w 4876800"/>
              <a:gd name="connsiteY112" fmla="*/ 365760 h 2250440"/>
              <a:gd name="connsiteX113" fmla="*/ 66040 w 4876800"/>
              <a:gd name="connsiteY113" fmla="*/ 248920 h 2250440"/>
              <a:gd name="connsiteX114" fmla="*/ 55880 w 4876800"/>
              <a:gd name="connsiteY114" fmla="*/ 248920 h 2250440"/>
              <a:gd name="connsiteX115" fmla="*/ 55880 w 4876800"/>
              <a:gd name="connsiteY115" fmla="*/ 162560 h 2250440"/>
              <a:gd name="connsiteX116" fmla="*/ 45720 w 4876800"/>
              <a:gd name="connsiteY116" fmla="*/ 172720 h 2250440"/>
              <a:gd name="connsiteX117" fmla="*/ 45720 w 4876800"/>
              <a:gd name="connsiteY117" fmla="*/ 101600 h 2250440"/>
              <a:gd name="connsiteX118" fmla="*/ 10160 w 4876800"/>
              <a:gd name="connsiteY118" fmla="*/ 101600 h 2250440"/>
              <a:gd name="connsiteX119" fmla="*/ 10160 w 4876800"/>
              <a:gd name="connsiteY119" fmla="*/ 5080 h 2250440"/>
              <a:gd name="connsiteX120" fmla="*/ 0 w 4876800"/>
              <a:gd name="connsiteY120" fmla="*/ 5080 h 2250440"/>
              <a:gd name="connsiteX121" fmla="*/ 0 w 4876800"/>
              <a:gd name="connsiteY121" fmla="*/ 5080 h 2250440"/>
              <a:gd name="connsiteX122" fmla="*/ 0 w 4876800"/>
              <a:gd name="connsiteY122" fmla="*/ 0 h 2250440"/>
              <a:gd name="connsiteX123" fmla="*/ 0 w 4876800"/>
              <a:gd name="connsiteY123"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209800 w 4876800"/>
              <a:gd name="connsiteY31" fmla="*/ 1955800 h 2250440"/>
              <a:gd name="connsiteX32" fmla="*/ 2209800 w 4876800"/>
              <a:gd name="connsiteY32" fmla="*/ 1935480 h 2250440"/>
              <a:gd name="connsiteX33" fmla="*/ 2113280 w 4876800"/>
              <a:gd name="connsiteY33" fmla="*/ 1935480 h 2250440"/>
              <a:gd name="connsiteX34" fmla="*/ 2113280 w 4876800"/>
              <a:gd name="connsiteY34" fmla="*/ 1915160 h 2250440"/>
              <a:gd name="connsiteX35" fmla="*/ 2032000 w 4876800"/>
              <a:gd name="connsiteY35" fmla="*/ 1934210 h 2250440"/>
              <a:gd name="connsiteX36" fmla="*/ 2023534 w 4876800"/>
              <a:gd name="connsiteY36" fmla="*/ 1909657 h 2250440"/>
              <a:gd name="connsiteX37" fmla="*/ 1935480 w 4876800"/>
              <a:gd name="connsiteY37" fmla="*/ 1907540 h 2250440"/>
              <a:gd name="connsiteX38" fmla="*/ 1935480 w 4876800"/>
              <a:gd name="connsiteY38" fmla="*/ 1882987 h 2250440"/>
              <a:gd name="connsiteX39" fmla="*/ 1898226 w 4876800"/>
              <a:gd name="connsiteY39" fmla="*/ 1889337 h 2250440"/>
              <a:gd name="connsiteX40" fmla="*/ 1870710 w 4876800"/>
              <a:gd name="connsiteY40" fmla="*/ 1876637 h 2250440"/>
              <a:gd name="connsiteX41" fmla="*/ 1844040 w 4876800"/>
              <a:gd name="connsiteY41" fmla="*/ 1849120 h 2250440"/>
              <a:gd name="connsiteX42" fmla="*/ 1844040 w 4876800"/>
              <a:gd name="connsiteY42" fmla="*/ 1849120 h 2250440"/>
              <a:gd name="connsiteX43" fmla="*/ 1798320 w 4876800"/>
              <a:gd name="connsiteY43" fmla="*/ 1849120 h 2250440"/>
              <a:gd name="connsiteX44" fmla="*/ 1798320 w 4876800"/>
              <a:gd name="connsiteY44" fmla="*/ 1823720 h 2250440"/>
              <a:gd name="connsiteX45" fmla="*/ 1651000 w 4876800"/>
              <a:gd name="connsiteY45" fmla="*/ 1823720 h 2250440"/>
              <a:gd name="connsiteX46" fmla="*/ 1651000 w 4876800"/>
              <a:gd name="connsiteY46" fmla="*/ 1823720 h 2250440"/>
              <a:gd name="connsiteX47" fmla="*/ 1651000 w 4876800"/>
              <a:gd name="connsiteY47" fmla="*/ 1797050 h 2250440"/>
              <a:gd name="connsiteX48" fmla="*/ 1536276 w 4876800"/>
              <a:gd name="connsiteY48" fmla="*/ 1803400 h 2250440"/>
              <a:gd name="connsiteX49" fmla="*/ 1534160 w 4876800"/>
              <a:gd name="connsiteY49" fmla="*/ 1767840 h 2250440"/>
              <a:gd name="connsiteX50" fmla="*/ 1498600 w 4876800"/>
              <a:gd name="connsiteY50" fmla="*/ 1761490 h 2250440"/>
              <a:gd name="connsiteX51" fmla="*/ 1457537 w 4876800"/>
              <a:gd name="connsiteY51" fmla="*/ 1747096 h 2250440"/>
              <a:gd name="connsiteX52" fmla="*/ 1423670 w 4876800"/>
              <a:gd name="connsiteY52" fmla="*/ 1737360 h 2250440"/>
              <a:gd name="connsiteX53" fmla="*/ 1422400 w 4876800"/>
              <a:gd name="connsiteY53" fmla="*/ 1722544 h 2250440"/>
              <a:gd name="connsiteX54" fmla="*/ 1381760 w 4876800"/>
              <a:gd name="connsiteY54" fmla="*/ 1723814 h 2250440"/>
              <a:gd name="connsiteX55" fmla="*/ 1381760 w 4876800"/>
              <a:gd name="connsiteY55" fmla="*/ 1696720 h 2250440"/>
              <a:gd name="connsiteX56" fmla="*/ 1330960 w 4876800"/>
              <a:gd name="connsiteY56" fmla="*/ 1696720 h 2250440"/>
              <a:gd name="connsiteX57" fmla="*/ 1336040 w 4876800"/>
              <a:gd name="connsiteY57" fmla="*/ 1661160 h 2250440"/>
              <a:gd name="connsiteX58" fmla="*/ 1285240 w 4876800"/>
              <a:gd name="connsiteY58" fmla="*/ 1661160 h 2250440"/>
              <a:gd name="connsiteX59" fmla="*/ 1285240 w 4876800"/>
              <a:gd name="connsiteY59" fmla="*/ 1645920 h 2250440"/>
              <a:gd name="connsiteX60" fmla="*/ 1249680 w 4876800"/>
              <a:gd name="connsiteY60" fmla="*/ 1640840 h 2250440"/>
              <a:gd name="connsiteX61" fmla="*/ 1249680 w 4876800"/>
              <a:gd name="connsiteY61" fmla="*/ 1615440 h 2250440"/>
              <a:gd name="connsiteX62" fmla="*/ 1188720 w 4876800"/>
              <a:gd name="connsiteY62" fmla="*/ 1625600 h 2250440"/>
              <a:gd name="connsiteX63" fmla="*/ 1183640 w 4876800"/>
              <a:gd name="connsiteY63" fmla="*/ 1605280 h 2250440"/>
              <a:gd name="connsiteX64" fmla="*/ 1051560 w 4876800"/>
              <a:gd name="connsiteY64" fmla="*/ 1610360 h 2250440"/>
              <a:gd name="connsiteX65" fmla="*/ 1051560 w 4876800"/>
              <a:gd name="connsiteY65" fmla="*/ 1590040 h 2250440"/>
              <a:gd name="connsiteX66" fmla="*/ 929640 w 4876800"/>
              <a:gd name="connsiteY66" fmla="*/ 1605280 h 2250440"/>
              <a:gd name="connsiteX67" fmla="*/ 923289 w 4876800"/>
              <a:gd name="connsiteY67" fmla="*/ 1563370 h 2250440"/>
              <a:gd name="connsiteX68" fmla="*/ 843280 w 4876800"/>
              <a:gd name="connsiteY68" fmla="*/ 1569720 h 2250440"/>
              <a:gd name="connsiteX69" fmla="*/ 843280 w 4876800"/>
              <a:gd name="connsiteY69" fmla="*/ 1554480 h 2250440"/>
              <a:gd name="connsiteX70" fmla="*/ 777240 w 4876800"/>
              <a:gd name="connsiteY70" fmla="*/ 1549400 h 2250440"/>
              <a:gd name="connsiteX71" fmla="*/ 773853 w 4876800"/>
              <a:gd name="connsiteY71" fmla="*/ 1508336 h 2250440"/>
              <a:gd name="connsiteX72" fmla="*/ 744220 w 4876800"/>
              <a:gd name="connsiteY72" fmla="*/ 1508761 h 2250440"/>
              <a:gd name="connsiteX73" fmla="*/ 734484 w 4876800"/>
              <a:gd name="connsiteY73" fmla="*/ 1477010 h 2250440"/>
              <a:gd name="connsiteX74" fmla="*/ 698500 w 4876800"/>
              <a:gd name="connsiteY74" fmla="*/ 1466850 h 2250440"/>
              <a:gd name="connsiteX75" fmla="*/ 687917 w 4876800"/>
              <a:gd name="connsiteY75" fmla="*/ 1449917 h 2250440"/>
              <a:gd name="connsiteX76" fmla="*/ 645160 w 4876800"/>
              <a:gd name="connsiteY76" fmla="*/ 1427056 h 2250440"/>
              <a:gd name="connsiteX77" fmla="*/ 619760 w 4876800"/>
              <a:gd name="connsiteY77" fmla="*/ 1412240 h 2250440"/>
              <a:gd name="connsiteX78" fmla="*/ 589280 w 4876800"/>
              <a:gd name="connsiteY78" fmla="*/ 1386840 h 2250440"/>
              <a:gd name="connsiteX79" fmla="*/ 549910 w 4876800"/>
              <a:gd name="connsiteY79" fmla="*/ 1374986 h 2250440"/>
              <a:gd name="connsiteX80" fmla="*/ 538480 w 4876800"/>
              <a:gd name="connsiteY80" fmla="*/ 1351280 h 2250440"/>
              <a:gd name="connsiteX81" fmla="*/ 513080 w 4876800"/>
              <a:gd name="connsiteY81" fmla="*/ 1343660 h 2250440"/>
              <a:gd name="connsiteX82" fmla="*/ 488527 w 4876800"/>
              <a:gd name="connsiteY82" fmla="*/ 1327573 h 2250440"/>
              <a:gd name="connsiteX83" fmla="*/ 477520 w 4876800"/>
              <a:gd name="connsiteY83" fmla="*/ 1290320 h 2250440"/>
              <a:gd name="connsiteX84" fmla="*/ 477520 w 4876800"/>
              <a:gd name="connsiteY84" fmla="*/ 1290320 h 2250440"/>
              <a:gd name="connsiteX85" fmla="*/ 447040 w 4876800"/>
              <a:gd name="connsiteY85" fmla="*/ 1259840 h 2250440"/>
              <a:gd name="connsiteX86" fmla="*/ 416560 w 4876800"/>
              <a:gd name="connsiteY86" fmla="*/ 1240790 h 2250440"/>
              <a:gd name="connsiteX87" fmla="*/ 416560 w 4876800"/>
              <a:gd name="connsiteY87" fmla="*/ 1214120 h 2250440"/>
              <a:gd name="connsiteX88" fmla="*/ 375920 w 4876800"/>
              <a:gd name="connsiteY88" fmla="*/ 1214120 h 2250440"/>
              <a:gd name="connsiteX89" fmla="*/ 375920 w 4876800"/>
              <a:gd name="connsiteY89" fmla="*/ 1178560 h 2250440"/>
              <a:gd name="connsiteX90" fmla="*/ 330623 w 4876800"/>
              <a:gd name="connsiteY90" fmla="*/ 1165860 h 2250440"/>
              <a:gd name="connsiteX91" fmla="*/ 320040 w 4876800"/>
              <a:gd name="connsiteY91" fmla="*/ 1137920 h 2250440"/>
              <a:gd name="connsiteX92" fmla="*/ 320040 w 4876800"/>
              <a:gd name="connsiteY92" fmla="*/ 1137920 h 2250440"/>
              <a:gd name="connsiteX93" fmla="*/ 320040 w 4876800"/>
              <a:gd name="connsiteY93" fmla="*/ 1117600 h 2250440"/>
              <a:gd name="connsiteX94" fmla="*/ 299720 w 4876800"/>
              <a:gd name="connsiteY94" fmla="*/ 1117600 h 2250440"/>
              <a:gd name="connsiteX95" fmla="*/ 299720 w 4876800"/>
              <a:gd name="connsiteY95" fmla="*/ 1056640 h 2250440"/>
              <a:gd name="connsiteX96" fmla="*/ 254000 w 4876800"/>
              <a:gd name="connsiteY96" fmla="*/ 1056640 h 2250440"/>
              <a:gd name="connsiteX97" fmla="*/ 254000 w 4876800"/>
              <a:gd name="connsiteY97" fmla="*/ 1010920 h 2250440"/>
              <a:gd name="connsiteX98" fmla="*/ 223520 w 4876800"/>
              <a:gd name="connsiteY98" fmla="*/ 1010920 h 2250440"/>
              <a:gd name="connsiteX99" fmla="*/ 223520 w 4876800"/>
              <a:gd name="connsiteY99" fmla="*/ 965200 h 2250440"/>
              <a:gd name="connsiteX100" fmla="*/ 193040 w 4876800"/>
              <a:gd name="connsiteY100" fmla="*/ 965200 h 2250440"/>
              <a:gd name="connsiteX101" fmla="*/ 193040 w 4876800"/>
              <a:gd name="connsiteY101" fmla="*/ 909320 h 2250440"/>
              <a:gd name="connsiteX102" fmla="*/ 172720 w 4876800"/>
              <a:gd name="connsiteY102" fmla="*/ 909320 h 2250440"/>
              <a:gd name="connsiteX103" fmla="*/ 170603 w 4876800"/>
              <a:gd name="connsiteY103" fmla="*/ 808990 h 2250440"/>
              <a:gd name="connsiteX104" fmla="*/ 150283 w 4876800"/>
              <a:gd name="connsiteY104" fmla="*/ 804757 h 2250440"/>
              <a:gd name="connsiteX105" fmla="*/ 152400 w 4876800"/>
              <a:gd name="connsiteY105" fmla="*/ 716280 h 2250440"/>
              <a:gd name="connsiteX106" fmla="*/ 160867 w 4876800"/>
              <a:gd name="connsiteY106" fmla="*/ 724746 h 2250440"/>
              <a:gd name="connsiteX107" fmla="*/ 148166 w 4876800"/>
              <a:gd name="connsiteY107" fmla="*/ 630766 h 2250440"/>
              <a:gd name="connsiteX108" fmla="*/ 121920 w 4876800"/>
              <a:gd name="connsiteY108" fmla="*/ 609600 h 2250440"/>
              <a:gd name="connsiteX109" fmla="*/ 121920 w 4876800"/>
              <a:gd name="connsiteY109" fmla="*/ 558800 h 2250440"/>
              <a:gd name="connsiteX110" fmla="*/ 101600 w 4876800"/>
              <a:gd name="connsiteY110" fmla="*/ 538480 h 2250440"/>
              <a:gd name="connsiteX111" fmla="*/ 101600 w 4876800"/>
              <a:gd name="connsiteY111" fmla="*/ 365760 h 2250440"/>
              <a:gd name="connsiteX112" fmla="*/ 66040 w 4876800"/>
              <a:gd name="connsiteY112" fmla="*/ 365760 h 2250440"/>
              <a:gd name="connsiteX113" fmla="*/ 66040 w 4876800"/>
              <a:gd name="connsiteY113" fmla="*/ 248920 h 2250440"/>
              <a:gd name="connsiteX114" fmla="*/ 55880 w 4876800"/>
              <a:gd name="connsiteY114" fmla="*/ 248920 h 2250440"/>
              <a:gd name="connsiteX115" fmla="*/ 55880 w 4876800"/>
              <a:gd name="connsiteY115" fmla="*/ 162560 h 2250440"/>
              <a:gd name="connsiteX116" fmla="*/ 45720 w 4876800"/>
              <a:gd name="connsiteY116" fmla="*/ 172720 h 2250440"/>
              <a:gd name="connsiteX117" fmla="*/ 45720 w 4876800"/>
              <a:gd name="connsiteY117" fmla="*/ 101600 h 2250440"/>
              <a:gd name="connsiteX118" fmla="*/ 10160 w 4876800"/>
              <a:gd name="connsiteY118" fmla="*/ 101600 h 2250440"/>
              <a:gd name="connsiteX119" fmla="*/ 10160 w 4876800"/>
              <a:gd name="connsiteY119" fmla="*/ 5080 h 2250440"/>
              <a:gd name="connsiteX120" fmla="*/ 0 w 4876800"/>
              <a:gd name="connsiteY120" fmla="*/ 5080 h 2250440"/>
              <a:gd name="connsiteX121" fmla="*/ 0 w 4876800"/>
              <a:gd name="connsiteY121" fmla="*/ 5080 h 2250440"/>
              <a:gd name="connsiteX122" fmla="*/ 0 w 4876800"/>
              <a:gd name="connsiteY122" fmla="*/ 0 h 2250440"/>
              <a:gd name="connsiteX123" fmla="*/ 0 w 4876800"/>
              <a:gd name="connsiteY123"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209800 w 4876800"/>
              <a:gd name="connsiteY31" fmla="*/ 1955800 h 2250440"/>
              <a:gd name="connsiteX32" fmla="*/ 2289810 w 4876800"/>
              <a:gd name="connsiteY32" fmla="*/ 1960880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209800 w 4876800"/>
              <a:gd name="connsiteY31" fmla="*/ 1955800 h 2250440"/>
              <a:gd name="connsiteX32" fmla="*/ 2346960 w 4876800"/>
              <a:gd name="connsiteY32" fmla="*/ 1946063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209800 w 4876800"/>
              <a:gd name="connsiteY31" fmla="*/ 1955800 h 2250440"/>
              <a:gd name="connsiteX32" fmla="*/ 2321560 w 4876800"/>
              <a:gd name="connsiteY32" fmla="*/ 1823297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347383 w 4876800"/>
              <a:gd name="connsiteY31" fmla="*/ 1943100 h 2250440"/>
              <a:gd name="connsiteX32" fmla="*/ 2321560 w 4876800"/>
              <a:gd name="connsiteY32" fmla="*/ 1823297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347383 w 4876800"/>
              <a:gd name="connsiteY31" fmla="*/ 1943100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8240 w 4876800"/>
              <a:gd name="connsiteY29" fmla="*/ 1955800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62057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47240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90520 w 4876800"/>
              <a:gd name="connsiteY21" fmla="*/ 2040890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90520 w 4876800"/>
              <a:gd name="connsiteY20" fmla="*/ 2077720 h 2250440"/>
              <a:gd name="connsiteX21" fmla="*/ 2888404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992120 w 4876800"/>
              <a:gd name="connsiteY20" fmla="*/ 2056553 h 2250440"/>
              <a:gd name="connsiteX21" fmla="*/ 2888404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88403 w 4876800"/>
              <a:gd name="connsiteY20" fmla="*/ 2077720 h 2250440"/>
              <a:gd name="connsiteX21" fmla="*/ 2888404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77720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2981960 w 4876800"/>
              <a:gd name="connsiteY19" fmla="*/ 2090420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81960 w 4876800"/>
              <a:gd name="connsiteY18" fmla="*/ 2077720 h 2250440"/>
              <a:gd name="connsiteX19" fmla="*/ 3011593 w 4876800"/>
              <a:gd name="connsiteY19" fmla="*/ 1995170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90427 w 4876800"/>
              <a:gd name="connsiteY18" fmla="*/ 2101003 h 2250440"/>
              <a:gd name="connsiteX19" fmla="*/ 3011593 w 4876800"/>
              <a:gd name="connsiteY19" fmla="*/ 1995170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90427 w 4876800"/>
              <a:gd name="connsiteY18" fmla="*/ 2101003 h 2250440"/>
              <a:gd name="connsiteX19" fmla="*/ 2977727 w 4876800"/>
              <a:gd name="connsiteY19" fmla="*/ 2079837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90427 w 4876800"/>
              <a:gd name="connsiteY18" fmla="*/ 2101003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30880 w 4876800"/>
              <a:gd name="connsiteY16" fmla="*/ 2092960 h 2250440"/>
              <a:gd name="connsiteX17" fmla="*/ 3230880 w 4876800"/>
              <a:gd name="connsiteY17" fmla="*/ 2077720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49930 w 4876800"/>
              <a:gd name="connsiteY16" fmla="*/ 2114126 h 2250440"/>
              <a:gd name="connsiteX17" fmla="*/ 3230880 w 4876800"/>
              <a:gd name="connsiteY17" fmla="*/ 2077720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8680 w 4876800"/>
              <a:gd name="connsiteY15" fmla="*/ 209296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395980 w 4876800"/>
              <a:gd name="connsiteY15" fmla="*/ 211836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398096 w 4876800"/>
              <a:gd name="connsiteY15" fmla="*/ 209296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627120 w 4876800"/>
              <a:gd name="connsiteY14" fmla="*/ 2092960 h 2250440"/>
              <a:gd name="connsiteX15" fmla="*/ 3400213 w 4876800"/>
              <a:gd name="connsiteY15" fmla="*/ 209931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400636 w 4876800"/>
              <a:gd name="connsiteY14" fmla="*/ 2131060 h 2250440"/>
              <a:gd name="connsiteX15" fmla="*/ 3400213 w 4876800"/>
              <a:gd name="connsiteY15" fmla="*/ 209931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99560 w 4876800"/>
              <a:gd name="connsiteY12" fmla="*/ 2118360 h 2250440"/>
              <a:gd name="connsiteX13" fmla="*/ 3627120 w 4876800"/>
              <a:gd name="connsiteY13" fmla="*/ 2118360 h 2250440"/>
              <a:gd name="connsiteX14" fmla="*/ 3400636 w 4876800"/>
              <a:gd name="connsiteY14" fmla="*/ 2124710 h 2250440"/>
              <a:gd name="connsiteX15" fmla="*/ 3400213 w 4876800"/>
              <a:gd name="connsiteY15" fmla="*/ 209931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3629660 w 4876800"/>
              <a:gd name="connsiteY12" fmla="*/ 2143760 h 2250440"/>
              <a:gd name="connsiteX13" fmla="*/ 3627120 w 4876800"/>
              <a:gd name="connsiteY13" fmla="*/ 2118360 h 2250440"/>
              <a:gd name="connsiteX14" fmla="*/ 3400636 w 4876800"/>
              <a:gd name="connsiteY14" fmla="*/ 2124710 h 2250440"/>
              <a:gd name="connsiteX15" fmla="*/ 3400213 w 4876800"/>
              <a:gd name="connsiteY15" fmla="*/ 2099310 h 2250440"/>
              <a:gd name="connsiteX16" fmla="*/ 3249930 w 4876800"/>
              <a:gd name="connsiteY16" fmla="*/ 2114126 h 2250440"/>
              <a:gd name="connsiteX17" fmla="*/ 3252047 w 4876800"/>
              <a:gd name="connsiteY17" fmla="*/ 2081954 h 2250440"/>
              <a:gd name="connsiteX18" fmla="*/ 2996777 w 4876800"/>
              <a:gd name="connsiteY18" fmla="*/ 2092536 h 2250440"/>
              <a:gd name="connsiteX19" fmla="*/ 2996777 w 4876800"/>
              <a:gd name="connsiteY19" fmla="*/ 2075604 h 2250440"/>
              <a:gd name="connsiteX20" fmla="*/ 2888403 w 4876800"/>
              <a:gd name="connsiteY20" fmla="*/ 2077720 h 2250440"/>
              <a:gd name="connsiteX21" fmla="*/ 2979420 w 4876800"/>
              <a:gd name="connsiteY21" fmla="*/ 2055706 h 2250440"/>
              <a:gd name="connsiteX22" fmla="*/ 2835486 w 4876800"/>
              <a:gd name="connsiteY22" fmla="*/ 2055706 h 2250440"/>
              <a:gd name="connsiteX23" fmla="*/ 2835486 w 4876800"/>
              <a:gd name="connsiteY23" fmla="*/ 2022263 h 2250440"/>
              <a:gd name="connsiteX24" fmla="*/ 2716953 w 4876800"/>
              <a:gd name="connsiteY24" fmla="*/ 2026497 h 2250440"/>
              <a:gd name="connsiteX25" fmla="*/ 2721187 w 4876800"/>
              <a:gd name="connsiteY25" fmla="*/ 2004060 h 2250440"/>
              <a:gd name="connsiteX26" fmla="*/ 2558627 w 4876800"/>
              <a:gd name="connsiteY26" fmla="*/ 2008294 h 2250440"/>
              <a:gd name="connsiteX27" fmla="*/ 2556510 w 4876800"/>
              <a:gd name="connsiteY27" fmla="*/ 1982470 h 2250440"/>
              <a:gd name="connsiteX28" fmla="*/ 2428240 w 4876800"/>
              <a:gd name="connsiteY28" fmla="*/ 1988820 h 2250440"/>
              <a:gd name="connsiteX29" fmla="*/ 2424007 w 4876800"/>
              <a:gd name="connsiteY29" fmla="*/ 1970616 h 2250440"/>
              <a:gd name="connsiteX30" fmla="*/ 2349077 w 4876800"/>
              <a:gd name="connsiteY30" fmla="*/ 1971464 h 2250440"/>
              <a:gd name="connsiteX31" fmla="*/ 2347383 w 4876800"/>
              <a:gd name="connsiteY31" fmla="*/ 1953683 h 2250440"/>
              <a:gd name="connsiteX32" fmla="*/ 2211493 w 4876800"/>
              <a:gd name="connsiteY32" fmla="*/ 1958764 h 2250440"/>
              <a:gd name="connsiteX33" fmla="*/ 2209800 w 4876800"/>
              <a:gd name="connsiteY33" fmla="*/ 1935480 h 2250440"/>
              <a:gd name="connsiteX34" fmla="*/ 2113280 w 4876800"/>
              <a:gd name="connsiteY34" fmla="*/ 1935480 h 2250440"/>
              <a:gd name="connsiteX35" fmla="*/ 2113280 w 4876800"/>
              <a:gd name="connsiteY35" fmla="*/ 1915160 h 2250440"/>
              <a:gd name="connsiteX36" fmla="*/ 2032000 w 4876800"/>
              <a:gd name="connsiteY36" fmla="*/ 1934210 h 2250440"/>
              <a:gd name="connsiteX37" fmla="*/ 2023534 w 4876800"/>
              <a:gd name="connsiteY37" fmla="*/ 1909657 h 2250440"/>
              <a:gd name="connsiteX38" fmla="*/ 1935480 w 4876800"/>
              <a:gd name="connsiteY38" fmla="*/ 1907540 h 2250440"/>
              <a:gd name="connsiteX39" fmla="*/ 1935480 w 4876800"/>
              <a:gd name="connsiteY39" fmla="*/ 1882987 h 2250440"/>
              <a:gd name="connsiteX40" fmla="*/ 1898226 w 4876800"/>
              <a:gd name="connsiteY40" fmla="*/ 1889337 h 2250440"/>
              <a:gd name="connsiteX41" fmla="*/ 1870710 w 4876800"/>
              <a:gd name="connsiteY41" fmla="*/ 1876637 h 2250440"/>
              <a:gd name="connsiteX42" fmla="*/ 1844040 w 4876800"/>
              <a:gd name="connsiteY42" fmla="*/ 1849120 h 2250440"/>
              <a:gd name="connsiteX43" fmla="*/ 1844040 w 4876800"/>
              <a:gd name="connsiteY43" fmla="*/ 1849120 h 2250440"/>
              <a:gd name="connsiteX44" fmla="*/ 1798320 w 4876800"/>
              <a:gd name="connsiteY44" fmla="*/ 1849120 h 2250440"/>
              <a:gd name="connsiteX45" fmla="*/ 1798320 w 4876800"/>
              <a:gd name="connsiteY45" fmla="*/ 1823720 h 2250440"/>
              <a:gd name="connsiteX46" fmla="*/ 1651000 w 4876800"/>
              <a:gd name="connsiteY46" fmla="*/ 1823720 h 2250440"/>
              <a:gd name="connsiteX47" fmla="*/ 1651000 w 4876800"/>
              <a:gd name="connsiteY47" fmla="*/ 1823720 h 2250440"/>
              <a:gd name="connsiteX48" fmla="*/ 1651000 w 4876800"/>
              <a:gd name="connsiteY48" fmla="*/ 1797050 h 2250440"/>
              <a:gd name="connsiteX49" fmla="*/ 1536276 w 4876800"/>
              <a:gd name="connsiteY49" fmla="*/ 1803400 h 2250440"/>
              <a:gd name="connsiteX50" fmla="*/ 1534160 w 4876800"/>
              <a:gd name="connsiteY50" fmla="*/ 1767840 h 2250440"/>
              <a:gd name="connsiteX51" fmla="*/ 1498600 w 4876800"/>
              <a:gd name="connsiteY51" fmla="*/ 1761490 h 2250440"/>
              <a:gd name="connsiteX52" fmla="*/ 1457537 w 4876800"/>
              <a:gd name="connsiteY52" fmla="*/ 1747096 h 2250440"/>
              <a:gd name="connsiteX53" fmla="*/ 1423670 w 4876800"/>
              <a:gd name="connsiteY53" fmla="*/ 1737360 h 2250440"/>
              <a:gd name="connsiteX54" fmla="*/ 1422400 w 4876800"/>
              <a:gd name="connsiteY54" fmla="*/ 1722544 h 2250440"/>
              <a:gd name="connsiteX55" fmla="*/ 1381760 w 4876800"/>
              <a:gd name="connsiteY55" fmla="*/ 1723814 h 2250440"/>
              <a:gd name="connsiteX56" fmla="*/ 1381760 w 4876800"/>
              <a:gd name="connsiteY56" fmla="*/ 1696720 h 2250440"/>
              <a:gd name="connsiteX57" fmla="*/ 1330960 w 4876800"/>
              <a:gd name="connsiteY57" fmla="*/ 1696720 h 2250440"/>
              <a:gd name="connsiteX58" fmla="*/ 1336040 w 4876800"/>
              <a:gd name="connsiteY58" fmla="*/ 1661160 h 2250440"/>
              <a:gd name="connsiteX59" fmla="*/ 1285240 w 4876800"/>
              <a:gd name="connsiteY59" fmla="*/ 1661160 h 2250440"/>
              <a:gd name="connsiteX60" fmla="*/ 1285240 w 4876800"/>
              <a:gd name="connsiteY60" fmla="*/ 1645920 h 2250440"/>
              <a:gd name="connsiteX61" fmla="*/ 1249680 w 4876800"/>
              <a:gd name="connsiteY61" fmla="*/ 1640840 h 2250440"/>
              <a:gd name="connsiteX62" fmla="*/ 1249680 w 4876800"/>
              <a:gd name="connsiteY62" fmla="*/ 1615440 h 2250440"/>
              <a:gd name="connsiteX63" fmla="*/ 1188720 w 4876800"/>
              <a:gd name="connsiteY63" fmla="*/ 1625600 h 2250440"/>
              <a:gd name="connsiteX64" fmla="*/ 1183640 w 4876800"/>
              <a:gd name="connsiteY64" fmla="*/ 1605280 h 2250440"/>
              <a:gd name="connsiteX65" fmla="*/ 1051560 w 4876800"/>
              <a:gd name="connsiteY65" fmla="*/ 1610360 h 2250440"/>
              <a:gd name="connsiteX66" fmla="*/ 1051560 w 4876800"/>
              <a:gd name="connsiteY66" fmla="*/ 1590040 h 2250440"/>
              <a:gd name="connsiteX67" fmla="*/ 929640 w 4876800"/>
              <a:gd name="connsiteY67" fmla="*/ 1605280 h 2250440"/>
              <a:gd name="connsiteX68" fmla="*/ 923289 w 4876800"/>
              <a:gd name="connsiteY68" fmla="*/ 1563370 h 2250440"/>
              <a:gd name="connsiteX69" fmla="*/ 843280 w 4876800"/>
              <a:gd name="connsiteY69" fmla="*/ 1569720 h 2250440"/>
              <a:gd name="connsiteX70" fmla="*/ 843280 w 4876800"/>
              <a:gd name="connsiteY70" fmla="*/ 1554480 h 2250440"/>
              <a:gd name="connsiteX71" fmla="*/ 777240 w 4876800"/>
              <a:gd name="connsiteY71" fmla="*/ 1549400 h 2250440"/>
              <a:gd name="connsiteX72" fmla="*/ 773853 w 4876800"/>
              <a:gd name="connsiteY72" fmla="*/ 1508336 h 2250440"/>
              <a:gd name="connsiteX73" fmla="*/ 744220 w 4876800"/>
              <a:gd name="connsiteY73" fmla="*/ 1508761 h 2250440"/>
              <a:gd name="connsiteX74" fmla="*/ 734484 w 4876800"/>
              <a:gd name="connsiteY74" fmla="*/ 1477010 h 2250440"/>
              <a:gd name="connsiteX75" fmla="*/ 698500 w 4876800"/>
              <a:gd name="connsiteY75" fmla="*/ 1466850 h 2250440"/>
              <a:gd name="connsiteX76" fmla="*/ 687917 w 4876800"/>
              <a:gd name="connsiteY76" fmla="*/ 1449917 h 2250440"/>
              <a:gd name="connsiteX77" fmla="*/ 645160 w 4876800"/>
              <a:gd name="connsiteY77" fmla="*/ 1427056 h 2250440"/>
              <a:gd name="connsiteX78" fmla="*/ 619760 w 4876800"/>
              <a:gd name="connsiteY78" fmla="*/ 1412240 h 2250440"/>
              <a:gd name="connsiteX79" fmla="*/ 589280 w 4876800"/>
              <a:gd name="connsiteY79" fmla="*/ 1386840 h 2250440"/>
              <a:gd name="connsiteX80" fmla="*/ 549910 w 4876800"/>
              <a:gd name="connsiteY80" fmla="*/ 1374986 h 2250440"/>
              <a:gd name="connsiteX81" fmla="*/ 538480 w 4876800"/>
              <a:gd name="connsiteY81" fmla="*/ 1351280 h 2250440"/>
              <a:gd name="connsiteX82" fmla="*/ 513080 w 4876800"/>
              <a:gd name="connsiteY82" fmla="*/ 1343660 h 2250440"/>
              <a:gd name="connsiteX83" fmla="*/ 488527 w 4876800"/>
              <a:gd name="connsiteY83" fmla="*/ 1327573 h 2250440"/>
              <a:gd name="connsiteX84" fmla="*/ 477520 w 4876800"/>
              <a:gd name="connsiteY84" fmla="*/ 1290320 h 2250440"/>
              <a:gd name="connsiteX85" fmla="*/ 477520 w 4876800"/>
              <a:gd name="connsiteY85" fmla="*/ 1290320 h 2250440"/>
              <a:gd name="connsiteX86" fmla="*/ 447040 w 4876800"/>
              <a:gd name="connsiteY86" fmla="*/ 1259840 h 2250440"/>
              <a:gd name="connsiteX87" fmla="*/ 416560 w 4876800"/>
              <a:gd name="connsiteY87" fmla="*/ 1240790 h 2250440"/>
              <a:gd name="connsiteX88" fmla="*/ 416560 w 4876800"/>
              <a:gd name="connsiteY88" fmla="*/ 1214120 h 2250440"/>
              <a:gd name="connsiteX89" fmla="*/ 375920 w 4876800"/>
              <a:gd name="connsiteY89" fmla="*/ 1214120 h 2250440"/>
              <a:gd name="connsiteX90" fmla="*/ 375920 w 4876800"/>
              <a:gd name="connsiteY90" fmla="*/ 1178560 h 2250440"/>
              <a:gd name="connsiteX91" fmla="*/ 330623 w 4876800"/>
              <a:gd name="connsiteY91" fmla="*/ 1165860 h 2250440"/>
              <a:gd name="connsiteX92" fmla="*/ 320040 w 4876800"/>
              <a:gd name="connsiteY92" fmla="*/ 1137920 h 2250440"/>
              <a:gd name="connsiteX93" fmla="*/ 320040 w 4876800"/>
              <a:gd name="connsiteY93" fmla="*/ 1137920 h 2250440"/>
              <a:gd name="connsiteX94" fmla="*/ 320040 w 4876800"/>
              <a:gd name="connsiteY94" fmla="*/ 1117600 h 2250440"/>
              <a:gd name="connsiteX95" fmla="*/ 299720 w 4876800"/>
              <a:gd name="connsiteY95" fmla="*/ 1117600 h 2250440"/>
              <a:gd name="connsiteX96" fmla="*/ 299720 w 4876800"/>
              <a:gd name="connsiteY96" fmla="*/ 1056640 h 2250440"/>
              <a:gd name="connsiteX97" fmla="*/ 254000 w 4876800"/>
              <a:gd name="connsiteY97" fmla="*/ 1056640 h 2250440"/>
              <a:gd name="connsiteX98" fmla="*/ 254000 w 4876800"/>
              <a:gd name="connsiteY98" fmla="*/ 1010920 h 2250440"/>
              <a:gd name="connsiteX99" fmla="*/ 223520 w 4876800"/>
              <a:gd name="connsiteY99" fmla="*/ 1010920 h 2250440"/>
              <a:gd name="connsiteX100" fmla="*/ 223520 w 4876800"/>
              <a:gd name="connsiteY100" fmla="*/ 965200 h 2250440"/>
              <a:gd name="connsiteX101" fmla="*/ 193040 w 4876800"/>
              <a:gd name="connsiteY101" fmla="*/ 965200 h 2250440"/>
              <a:gd name="connsiteX102" fmla="*/ 193040 w 4876800"/>
              <a:gd name="connsiteY102" fmla="*/ 909320 h 2250440"/>
              <a:gd name="connsiteX103" fmla="*/ 172720 w 4876800"/>
              <a:gd name="connsiteY103" fmla="*/ 909320 h 2250440"/>
              <a:gd name="connsiteX104" fmla="*/ 170603 w 4876800"/>
              <a:gd name="connsiteY104" fmla="*/ 808990 h 2250440"/>
              <a:gd name="connsiteX105" fmla="*/ 150283 w 4876800"/>
              <a:gd name="connsiteY105" fmla="*/ 804757 h 2250440"/>
              <a:gd name="connsiteX106" fmla="*/ 152400 w 4876800"/>
              <a:gd name="connsiteY106" fmla="*/ 716280 h 2250440"/>
              <a:gd name="connsiteX107" fmla="*/ 160867 w 4876800"/>
              <a:gd name="connsiteY107" fmla="*/ 724746 h 2250440"/>
              <a:gd name="connsiteX108" fmla="*/ 148166 w 4876800"/>
              <a:gd name="connsiteY108" fmla="*/ 630766 h 2250440"/>
              <a:gd name="connsiteX109" fmla="*/ 121920 w 4876800"/>
              <a:gd name="connsiteY109" fmla="*/ 609600 h 2250440"/>
              <a:gd name="connsiteX110" fmla="*/ 121920 w 4876800"/>
              <a:gd name="connsiteY110" fmla="*/ 558800 h 2250440"/>
              <a:gd name="connsiteX111" fmla="*/ 101600 w 4876800"/>
              <a:gd name="connsiteY111" fmla="*/ 538480 h 2250440"/>
              <a:gd name="connsiteX112" fmla="*/ 101600 w 4876800"/>
              <a:gd name="connsiteY112" fmla="*/ 365760 h 2250440"/>
              <a:gd name="connsiteX113" fmla="*/ 66040 w 4876800"/>
              <a:gd name="connsiteY113" fmla="*/ 365760 h 2250440"/>
              <a:gd name="connsiteX114" fmla="*/ 66040 w 4876800"/>
              <a:gd name="connsiteY114" fmla="*/ 248920 h 2250440"/>
              <a:gd name="connsiteX115" fmla="*/ 55880 w 4876800"/>
              <a:gd name="connsiteY115" fmla="*/ 248920 h 2250440"/>
              <a:gd name="connsiteX116" fmla="*/ 55880 w 4876800"/>
              <a:gd name="connsiteY116" fmla="*/ 162560 h 2250440"/>
              <a:gd name="connsiteX117" fmla="*/ 45720 w 4876800"/>
              <a:gd name="connsiteY117" fmla="*/ 172720 h 2250440"/>
              <a:gd name="connsiteX118" fmla="*/ 45720 w 4876800"/>
              <a:gd name="connsiteY118" fmla="*/ 101600 h 2250440"/>
              <a:gd name="connsiteX119" fmla="*/ 10160 w 4876800"/>
              <a:gd name="connsiteY119" fmla="*/ 101600 h 2250440"/>
              <a:gd name="connsiteX120" fmla="*/ 10160 w 4876800"/>
              <a:gd name="connsiteY120" fmla="*/ 5080 h 2250440"/>
              <a:gd name="connsiteX121" fmla="*/ 0 w 4876800"/>
              <a:gd name="connsiteY121" fmla="*/ 5080 h 2250440"/>
              <a:gd name="connsiteX122" fmla="*/ 0 w 4876800"/>
              <a:gd name="connsiteY122" fmla="*/ 5080 h 2250440"/>
              <a:gd name="connsiteX123" fmla="*/ 0 w 4876800"/>
              <a:gd name="connsiteY123" fmla="*/ 0 h 2250440"/>
              <a:gd name="connsiteX124" fmla="*/ 0 w 4876800"/>
              <a:gd name="connsiteY124"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36060 w 4876800"/>
              <a:gd name="connsiteY12" fmla="*/ 2153497 h 2250440"/>
              <a:gd name="connsiteX13" fmla="*/ 3629660 w 4876800"/>
              <a:gd name="connsiteY13" fmla="*/ 2143760 h 2250440"/>
              <a:gd name="connsiteX14" fmla="*/ 3627120 w 4876800"/>
              <a:gd name="connsiteY14" fmla="*/ 2118360 h 2250440"/>
              <a:gd name="connsiteX15" fmla="*/ 3400636 w 4876800"/>
              <a:gd name="connsiteY15" fmla="*/ 2124710 h 2250440"/>
              <a:gd name="connsiteX16" fmla="*/ 3400213 w 4876800"/>
              <a:gd name="connsiteY16" fmla="*/ 2099310 h 2250440"/>
              <a:gd name="connsiteX17" fmla="*/ 3249930 w 4876800"/>
              <a:gd name="connsiteY17" fmla="*/ 2114126 h 2250440"/>
              <a:gd name="connsiteX18" fmla="*/ 3252047 w 4876800"/>
              <a:gd name="connsiteY18" fmla="*/ 2081954 h 2250440"/>
              <a:gd name="connsiteX19" fmla="*/ 2996777 w 4876800"/>
              <a:gd name="connsiteY19" fmla="*/ 2092536 h 2250440"/>
              <a:gd name="connsiteX20" fmla="*/ 2996777 w 4876800"/>
              <a:gd name="connsiteY20" fmla="*/ 2075604 h 2250440"/>
              <a:gd name="connsiteX21" fmla="*/ 2888403 w 4876800"/>
              <a:gd name="connsiteY21" fmla="*/ 2077720 h 2250440"/>
              <a:gd name="connsiteX22" fmla="*/ 2979420 w 4876800"/>
              <a:gd name="connsiteY22" fmla="*/ 2055706 h 2250440"/>
              <a:gd name="connsiteX23" fmla="*/ 2835486 w 4876800"/>
              <a:gd name="connsiteY23" fmla="*/ 2055706 h 2250440"/>
              <a:gd name="connsiteX24" fmla="*/ 2835486 w 4876800"/>
              <a:gd name="connsiteY24" fmla="*/ 2022263 h 2250440"/>
              <a:gd name="connsiteX25" fmla="*/ 2716953 w 4876800"/>
              <a:gd name="connsiteY25" fmla="*/ 2026497 h 2250440"/>
              <a:gd name="connsiteX26" fmla="*/ 2721187 w 4876800"/>
              <a:gd name="connsiteY26" fmla="*/ 2004060 h 2250440"/>
              <a:gd name="connsiteX27" fmla="*/ 2558627 w 4876800"/>
              <a:gd name="connsiteY27" fmla="*/ 2008294 h 2250440"/>
              <a:gd name="connsiteX28" fmla="*/ 2556510 w 4876800"/>
              <a:gd name="connsiteY28" fmla="*/ 1982470 h 2250440"/>
              <a:gd name="connsiteX29" fmla="*/ 2428240 w 4876800"/>
              <a:gd name="connsiteY29" fmla="*/ 1988820 h 2250440"/>
              <a:gd name="connsiteX30" fmla="*/ 2424007 w 4876800"/>
              <a:gd name="connsiteY30" fmla="*/ 1970616 h 2250440"/>
              <a:gd name="connsiteX31" fmla="*/ 2349077 w 4876800"/>
              <a:gd name="connsiteY31" fmla="*/ 1971464 h 2250440"/>
              <a:gd name="connsiteX32" fmla="*/ 2347383 w 4876800"/>
              <a:gd name="connsiteY32" fmla="*/ 1953683 h 2250440"/>
              <a:gd name="connsiteX33" fmla="*/ 2211493 w 4876800"/>
              <a:gd name="connsiteY33" fmla="*/ 1958764 h 2250440"/>
              <a:gd name="connsiteX34" fmla="*/ 2209800 w 4876800"/>
              <a:gd name="connsiteY34" fmla="*/ 1935480 h 2250440"/>
              <a:gd name="connsiteX35" fmla="*/ 2113280 w 4876800"/>
              <a:gd name="connsiteY35" fmla="*/ 1935480 h 2250440"/>
              <a:gd name="connsiteX36" fmla="*/ 2113280 w 4876800"/>
              <a:gd name="connsiteY36" fmla="*/ 1915160 h 2250440"/>
              <a:gd name="connsiteX37" fmla="*/ 2032000 w 4876800"/>
              <a:gd name="connsiteY37" fmla="*/ 1934210 h 2250440"/>
              <a:gd name="connsiteX38" fmla="*/ 2023534 w 4876800"/>
              <a:gd name="connsiteY38" fmla="*/ 1909657 h 2250440"/>
              <a:gd name="connsiteX39" fmla="*/ 1935480 w 4876800"/>
              <a:gd name="connsiteY39" fmla="*/ 1907540 h 2250440"/>
              <a:gd name="connsiteX40" fmla="*/ 1935480 w 4876800"/>
              <a:gd name="connsiteY40" fmla="*/ 1882987 h 2250440"/>
              <a:gd name="connsiteX41" fmla="*/ 1898226 w 4876800"/>
              <a:gd name="connsiteY41" fmla="*/ 1889337 h 2250440"/>
              <a:gd name="connsiteX42" fmla="*/ 1870710 w 4876800"/>
              <a:gd name="connsiteY42" fmla="*/ 1876637 h 2250440"/>
              <a:gd name="connsiteX43" fmla="*/ 1844040 w 4876800"/>
              <a:gd name="connsiteY43" fmla="*/ 1849120 h 2250440"/>
              <a:gd name="connsiteX44" fmla="*/ 1844040 w 4876800"/>
              <a:gd name="connsiteY44" fmla="*/ 1849120 h 2250440"/>
              <a:gd name="connsiteX45" fmla="*/ 1798320 w 4876800"/>
              <a:gd name="connsiteY45" fmla="*/ 1849120 h 2250440"/>
              <a:gd name="connsiteX46" fmla="*/ 1798320 w 4876800"/>
              <a:gd name="connsiteY46" fmla="*/ 1823720 h 2250440"/>
              <a:gd name="connsiteX47" fmla="*/ 1651000 w 4876800"/>
              <a:gd name="connsiteY47" fmla="*/ 1823720 h 2250440"/>
              <a:gd name="connsiteX48" fmla="*/ 1651000 w 4876800"/>
              <a:gd name="connsiteY48" fmla="*/ 1823720 h 2250440"/>
              <a:gd name="connsiteX49" fmla="*/ 1651000 w 4876800"/>
              <a:gd name="connsiteY49" fmla="*/ 1797050 h 2250440"/>
              <a:gd name="connsiteX50" fmla="*/ 1536276 w 4876800"/>
              <a:gd name="connsiteY50" fmla="*/ 1803400 h 2250440"/>
              <a:gd name="connsiteX51" fmla="*/ 1534160 w 4876800"/>
              <a:gd name="connsiteY51" fmla="*/ 1767840 h 2250440"/>
              <a:gd name="connsiteX52" fmla="*/ 1498600 w 4876800"/>
              <a:gd name="connsiteY52" fmla="*/ 1761490 h 2250440"/>
              <a:gd name="connsiteX53" fmla="*/ 1457537 w 4876800"/>
              <a:gd name="connsiteY53" fmla="*/ 1747096 h 2250440"/>
              <a:gd name="connsiteX54" fmla="*/ 1423670 w 4876800"/>
              <a:gd name="connsiteY54" fmla="*/ 1737360 h 2250440"/>
              <a:gd name="connsiteX55" fmla="*/ 1422400 w 4876800"/>
              <a:gd name="connsiteY55" fmla="*/ 1722544 h 2250440"/>
              <a:gd name="connsiteX56" fmla="*/ 1381760 w 4876800"/>
              <a:gd name="connsiteY56" fmla="*/ 1723814 h 2250440"/>
              <a:gd name="connsiteX57" fmla="*/ 1381760 w 4876800"/>
              <a:gd name="connsiteY57" fmla="*/ 1696720 h 2250440"/>
              <a:gd name="connsiteX58" fmla="*/ 1330960 w 4876800"/>
              <a:gd name="connsiteY58" fmla="*/ 1696720 h 2250440"/>
              <a:gd name="connsiteX59" fmla="*/ 1336040 w 4876800"/>
              <a:gd name="connsiteY59" fmla="*/ 1661160 h 2250440"/>
              <a:gd name="connsiteX60" fmla="*/ 1285240 w 4876800"/>
              <a:gd name="connsiteY60" fmla="*/ 1661160 h 2250440"/>
              <a:gd name="connsiteX61" fmla="*/ 1285240 w 4876800"/>
              <a:gd name="connsiteY61" fmla="*/ 1645920 h 2250440"/>
              <a:gd name="connsiteX62" fmla="*/ 1249680 w 4876800"/>
              <a:gd name="connsiteY62" fmla="*/ 1640840 h 2250440"/>
              <a:gd name="connsiteX63" fmla="*/ 1249680 w 4876800"/>
              <a:gd name="connsiteY63" fmla="*/ 1615440 h 2250440"/>
              <a:gd name="connsiteX64" fmla="*/ 1188720 w 4876800"/>
              <a:gd name="connsiteY64" fmla="*/ 1625600 h 2250440"/>
              <a:gd name="connsiteX65" fmla="*/ 1183640 w 4876800"/>
              <a:gd name="connsiteY65" fmla="*/ 1605280 h 2250440"/>
              <a:gd name="connsiteX66" fmla="*/ 1051560 w 4876800"/>
              <a:gd name="connsiteY66" fmla="*/ 1610360 h 2250440"/>
              <a:gd name="connsiteX67" fmla="*/ 1051560 w 4876800"/>
              <a:gd name="connsiteY67" fmla="*/ 1590040 h 2250440"/>
              <a:gd name="connsiteX68" fmla="*/ 929640 w 4876800"/>
              <a:gd name="connsiteY68" fmla="*/ 1605280 h 2250440"/>
              <a:gd name="connsiteX69" fmla="*/ 923289 w 4876800"/>
              <a:gd name="connsiteY69" fmla="*/ 1563370 h 2250440"/>
              <a:gd name="connsiteX70" fmla="*/ 843280 w 4876800"/>
              <a:gd name="connsiteY70" fmla="*/ 1569720 h 2250440"/>
              <a:gd name="connsiteX71" fmla="*/ 843280 w 4876800"/>
              <a:gd name="connsiteY71" fmla="*/ 1554480 h 2250440"/>
              <a:gd name="connsiteX72" fmla="*/ 777240 w 4876800"/>
              <a:gd name="connsiteY72" fmla="*/ 1549400 h 2250440"/>
              <a:gd name="connsiteX73" fmla="*/ 773853 w 4876800"/>
              <a:gd name="connsiteY73" fmla="*/ 1508336 h 2250440"/>
              <a:gd name="connsiteX74" fmla="*/ 744220 w 4876800"/>
              <a:gd name="connsiteY74" fmla="*/ 1508761 h 2250440"/>
              <a:gd name="connsiteX75" fmla="*/ 734484 w 4876800"/>
              <a:gd name="connsiteY75" fmla="*/ 1477010 h 2250440"/>
              <a:gd name="connsiteX76" fmla="*/ 698500 w 4876800"/>
              <a:gd name="connsiteY76" fmla="*/ 1466850 h 2250440"/>
              <a:gd name="connsiteX77" fmla="*/ 687917 w 4876800"/>
              <a:gd name="connsiteY77" fmla="*/ 1449917 h 2250440"/>
              <a:gd name="connsiteX78" fmla="*/ 645160 w 4876800"/>
              <a:gd name="connsiteY78" fmla="*/ 1427056 h 2250440"/>
              <a:gd name="connsiteX79" fmla="*/ 619760 w 4876800"/>
              <a:gd name="connsiteY79" fmla="*/ 1412240 h 2250440"/>
              <a:gd name="connsiteX80" fmla="*/ 589280 w 4876800"/>
              <a:gd name="connsiteY80" fmla="*/ 1386840 h 2250440"/>
              <a:gd name="connsiteX81" fmla="*/ 549910 w 4876800"/>
              <a:gd name="connsiteY81" fmla="*/ 1374986 h 2250440"/>
              <a:gd name="connsiteX82" fmla="*/ 538480 w 4876800"/>
              <a:gd name="connsiteY82" fmla="*/ 1351280 h 2250440"/>
              <a:gd name="connsiteX83" fmla="*/ 513080 w 4876800"/>
              <a:gd name="connsiteY83" fmla="*/ 1343660 h 2250440"/>
              <a:gd name="connsiteX84" fmla="*/ 488527 w 4876800"/>
              <a:gd name="connsiteY84" fmla="*/ 1327573 h 2250440"/>
              <a:gd name="connsiteX85" fmla="*/ 477520 w 4876800"/>
              <a:gd name="connsiteY85" fmla="*/ 1290320 h 2250440"/>
              <a:gd name="connsiteX86" fmla="*/ 477520 w 4876800"/>
              <a:gd name="connsiteY86" fmla="*/ 1290320 h 2250440"/>
              <a:gd name="connsiteX87" fmla="*/ 447040 w 4876800"/>
              <a:gd name="connsiteY87" fmla="*/ 1259840 h 2250440"/>
              <a:gd name="connsiteX88" fmla="*/ 416560 w 4876800"/>
              <a:gd name="connsiteY88" fmla="*/ 1240790 h 2250440"/>
              <a:gd name="connsiteX89" fmla="*/ 416560 w 4876800"/>
              <a:gd name="connsiteY89" fmla="*/ 1214120 h 2250440"/>
              <a:gd name="connsiteX90" fmla="*/ 375920 w 4876800"/>
              <a:gd name="connsiteY90" fmla="*/ 1214120 h 2250440"/>
              <a:gd name="connsiteX91" fmla="*/ 375920 w 4876800"/>
              <a:gd name="connsiteY91" fmla="*/ 1178560 h 2250440"/>
              <a:gd name="connsiteX92" fmla="*/ 330623 w 4876800"/>
              <a:gd name="connsiteY92" fmla="*/ 1165860 h 2250440"/>
              <a:gd name="connsiteX93" fmla="*/ 320040 w 4876800"/>
              <a:gd name="connsiteY93" fmla="*/ 1137920 h 2250440"/>
              <a:gd name="connsiteX94" fmla="*/ 320040 w 4876800"/>
              <a:gd name="connsiteY94" fmla="*/ 1137920 h 2250440"/>
              <a:gd name="connsiteX95" fmla="*/ 320040 w 4876800"/>
              <a:gd name="connsiteY95" fmla="*/ 1117600 h 2250440"/>
              <a:gd name="connsiteX96" fmla="*/ 299720 w 4876800"/>
              <a:gd name="connsiteY96" fmla="*/ 1117600 h 2250440"/>
              <a:gd name="connsiteX97" fmla="*/ 299720 w 4876800"/>
              <a:gd name="connsiteY97" fmla="*/ 1056640 h 2250440"/>
              <a:gd name="connsiteX98" fmla="*/ 254000 w 4876800"/>
              <a:gd name="connsiteY98" fmla="*/ 1056640 h 2250440"/>
              <a:gd name="connsiteX99" fmla="*/ 254000 w 4876800"/>
              <a:gd name="connsiteY99" fmla="*/ 1010920 h 2250440"/>
              <a:gd name="connsiteX100" fmla="*/ 223520 w 4876800"/>
              <a:gd name="connsiteY100" fmla="*/ 1010920 h 2250440"/>
              <a:gd name="connsiteX101" fmla="*/ 223520 w 4876800"/>
              <a:gd name="connsiteY101" fmla="*/ 965200 h 2250440"/>
              <a:gd name="connsiteX102" fmla="*/ 193040 w 4876800"/>
              <a:gd name="connsiteY102" fmla="*/ 965200 h 2250440"/>
              <a:gd name="connsiteX103" fmla="*/ 193040 w 4876800"/>
              <a:gd name="connsiteY103" fmla="*/ 909320 h 2250440"/>
              <a:gd name="connsiteX104" fmla="*/ 172720 w 4876800"/>
              <a:gd name="connsiteY104" fmla="*/ 909320 h 2250440"/>
              <a:gd name="connsiteX105" fmla="*/ 170603 w 4876800"/>
              <a:gd name="connsiteY105" fmla="*/ 808990 h 2250440"/>
              <a:gd name="connsiteX106" fmla="*/ 150283 w 4876800"/>
              <a:gd name="connsiteY106" fmla="*/ 804757 h 2250440"/>
              <a:gd name="connsiteX107" fmla="*/ 152400 w 4876800"/>
              <a:gd name="connsiteY107" fmla="*/ 716280 h 2250440"/>
              <a:gd name="connsiteX108" fmla="*/ 160867 w 4876800"/>
              <a:gd name="connsiteY108" fmla="*/ 724746 h 2250440"/>
              <a:gd name="connsiteX109" fmla="*/ 148166 w 4876800"/>
              <a:gd name="connsiteY109" fmla="*/ 630766 h 2250440"/>
              <a:gd name="connsiteX110" fmla="*/ 121920 w 4876800"/>
              <a:gd name="connsiteY110" fmla="*/ 609600 h 2250440"/>
              <a:gd name="connsiteX111" fmla="*/ 121920 w 4876800"/>
              <a:gd name="connsiteY111" fmla="*/ 558800 h 2250440"/>
              <a:gd name="connsiteX112" fmla="*/ 101600 w 4876800"/>
              <a:gd name="connsiteY112" fmla="*/ 538480 h 2250440"/>
              <a:gd name="connsiteX113" fmla="*/ 101600 w 4876800"/>
              <a:gd name="connsiteY113" fmla="*/ 365760 h 2250440"/>
              <a:gd name="connsiteX114" fmla="*/ 66040 w 4876800"/>
              <a:gd name="connsiteY114" fmla="*/ 365760 h 2250440"/>
              <a:gd name="connsiteX115" fmla="*/ 66040 w 4876800"/>
              <a:gd name="connsiteY115" fmla="*/ 248920 h 2250440"/>
              <a:gd name="connsiteX116" fmla="*/ 55880 w 4876800"/>
              <a:gd name="connsiteY116" fmla="*/ 248920 h 2250440"/>
              <a:gd name="connsiteX117" fmla="*/ 55880 w 4876800"/>
              <a:gd name="connsiteY117" fmla="*/ 162560 h 2250440"/>
              <a:gd name="connsiteX118" fmla="*/ 45720 w 4876800"/>
              <a:gd name="connsiteY118" fmla="*/ 172720 h 2250440"/>
              <a:gd name="connsiteX119" fmla="*/ 45720 w 4876800"/>
              <a:gd name="connsiteY119" fmla="*/ 101600 h 2250440"/>
              <a:gd name="connsiteX120" fmla="*/ 10160 w 4876800"/>
              <a:gd name="connsiteY120" fmla="*/ 101600 h 2250440"/>
              <a:gd name="connsiteX121" fmla="*/ 10160 w 4876800"/>
              <a:gd name="connsiteY121" fmla="*/ 5080 h 2250440"/>
              <a:gd name="connsiteX122" fmla="*/ 0 w 4876800"/>
              <a:gd name="connsiteY122" fmla="*/ 5080 h 2250440"/>
              <a:gd name="connsiteX123" fmla="*/ 0 w 4876800"/>
              <a:gd name="connsiteY123" fmla="*/ 5080 h 2250440"/>
              <a:gd name="connsiteX124" fmla="*/ 0 w 4876800"/>
              <a:gd name="connsiteY124" fmla="*/ 0 h 2250440"/>
              <a:gd name="connsiteX125" fmla="*/ 0 w 4876800"/>
              <a:gd name="connsiteY125"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46880 w 4876800"/>
              <a:gd name="connsiteY9" fmla="*/ 2164080 h 2250440"/>
              <a:gd name="connsiteX10" fmla="*/ 4236720 w 4876800"/>
              <a:gd name="connsiteY10" fmla="*/ 2153920 h 2250440"/>
              <a:gd name="connsiteX11" fmla="*/ 4099560 w 4876800"/>
              <a:gd name="connsiteY11" fmla="*/ 2153920 h 2250440"/>
              <a:gd name="connsiteX12" fmla="*/ 4088977 w 4876800"/>
              <a:gd name="connsiteY12" fmla="*/ 2130214 h 2250440"/>
              <a:gd name="connsiteX13" fmla="*/ 3629660 w 4876800"/>
              <a:gd name="connsiteY13" fmla="*/ 2143760 h 2250440"/>
              <a:gd name="connsiteX14" fmla="*/ 3627120 w 4876800"/>
              <a:gd name="connsiteY14" fmla="*/ 2118360 h 2250440"/>
              <a:gd name="connsiteX15" fmla="*/ 3400636 w 4876800"/>
              <a:gd name="connsiteY15" fmla="*/ 2124710 h 2250440"/>
              <a:gd name="connsiteX16" fmla="*/ 3400213 w 4876800"/>
              <a:gd name="connsiteY16" fmla="*/ 2099310 h 2250440"/>
              <a:gd name="connsiteX17" fmla="*/ 3249930 w 4876800"/>
              <a:gd name="connsiteY17" fmla="*/ 2114126 h 2250440"/>
              <a:gd name="connsiteX18" fmla="*/ 3252047 w 4876800"/>
              <a:gd name="connsiteY18" fmla="*/ 2081954 h 2250440"/>
              <a:gd name="connsiteX19" fmla="*/ 2996777 w 4876800"/>
              <a:gd name="connsiteY19" fmla="*/ 2092536 h 2250440"/>
              <a:gd name="connsiteX20" fmla="*/ 2996777 w 4876800"/>
              <a:gd name="connsiteY20" fmla="*/ 2075604 h 2250440"/>
              <a:gd name="connsiteX21" fmla="*/ 2888403 w 4876800"/>
              <a:gd name="connsiteY21" fmla="*/ 2077720 h 2250440"/>
              <a:gd name="connsiteX22" fmla="*/ 2979420 w 4876800"/>
              <a:gd name="connsiteY22" fmla="*/ 2055706 h 2250440"/>
              <a:gd name="connsiteX23" fmla="*/ 2835486 w 4876800"/>
              <a:gd name="connsiteY23" fmla="*/ 2055706 h 2250440"/>
              <a:gd name="connsiteX24" fmla="*/ 2835486 w 4876800"/>
              <a:gd name="connsiteY24" fmla="*/ 2022263 h 2250440"/>
              <a:gd name="connsiteX25" fmla="*/ 2716953 w 4876800"/>
              <a:gd name="connsiteY25" fmla="*/ 2026497 h 2250440"/>
              <a:gd name="connsiteX26" fmla="*/ 2721187 w 4876800"/>
              <a:gd name="connsiteY26" fmla="*/ 2004060 h 2250440"/>
              <a:gd name="connsiteX27" fmla="*/ 2558627 w 4876800"/>
              <a:gd name="connsiteY27" fmla="*/ 2008294 h 2250440"/>
              <a:gd name="connsiteX28" fmla="*/ 2556510 w 4876800"/>
              <a:gd name="connsiteY28" fmla="*/ 1982470 h 2250440"/>
              <a:gd name="connsiteX29" fmla="*/ 2428240 w 4876800"/>
              <a:gd name="connsiteY29" fmla="*/ 1988820 h 2250440"/>
              <a:gd name="connsiteX30" fmla="*/ 2424007 w 4876800"/>
              <a:gd name="connsiteY30" fmla="*/ 1970616 h 2250440"/>
              <a:gd name="connsiteX31" fmla="*/ 2349077 w 4876800"/>
              <a:gd name="connsiteY31" fmla="*/ 1971464 h 2250440"/>
              <a:gd name="connsiteX32" fmla="*/ 2347383 w 4876800"/>
              <a:gd name="connsiteY32" fmla="*/ 1953683 h 2250440"/>
              <a:gd name="connsiteX33" fmla="*/ 2211493 w 4876800"/>
              <a:gd name="connsiteY33" fmla="*/ 1958764 h 2250440"/>
              <a:gd name="connsiteX34" fmla="*/ 2209800 w 4876800"/>
              <a:gd name="connsiteY34" fmla="*/ 1935480 h 2250440"/>
              <a:gd name="connsiteX35" fmla="*/ 2113280 w 4876800"/>
              <a:gd name="connsiteY35" fmla="*/ 1935480 h 2250440"/>
              <a:gd name="connsiteX36" fmla="*/ 2113280 w 4876800"/>
              <a:gd name="connsiteY36" fmla="*/ 1915160 h 2250440"/>
              <a:gd name="connsiteX37" fmla="*/ 2032000 w 4876800"/>
              <a:gd name="connsiteY37" fmla="*/ 1934210 h 2250440"/>
              <a:gd name="connsiteX38" fmla="*/ 2023534 w 4876800"/>
              <a:gd name="connsiteY38" fmla="*/ 1909657 h 2250440"/>
              <a:gd name="connsiteX39" fmla="*/ 1935480 w 4876800"/>
              <a:gd name="connsiteY39" fmla="*/ 1907540 h 2250440"/>
              <a:gd name="connsiteX40" fmla="*/ 1935480 w 4876800"/>
              <a:gd name="connsiteY40" fmla="*/ 1882987 h 2250440"/>
              <a:gd name="connsiteX41" fmla="*/ 1898226 w 4876800"/>
              <a:gd name="connsiteY41" fmla="*/ 1889337 h 2250440"/>
              <a:gd name="connsiteX42" fmla="*/ 1870710 w 4876800"/>
              <a:gd name="connsiteY42" fmla="*/ 1876637 h 2250440"/>
              <a:gd name="connsiteX43" fmla="*/ 1844040 w 4876800"/>
              <a:gd name="connsiteY43" fmla="*/ 1849120 h 2250440"/>
              <a:gd name="connsiteX44" fmla="*/ 1844040 w 4876800"/>
              <a:gd name="connsiteY44" fmla="*/ 1849120 h 2250440"/>
              <a:gd name="connsiteX45" fmla="*/ 1798320 w 4876800"/>
              <a:gd name="connsiteY45" fmla="*/ 1849120 h 2250440"/>
              <a:gd name="connsiteX46" fmla="*/ 1798320 w 4876800"/>
              <a:gd name="connsiteY46" fmla="*/ 1823720 h 2250440"/>
              <a:gd name="connsiteX47" fmla="*/ 1651000 w 4876800"/>
              <a:gd name="connsiteY47" fmla="*/ 1823720 h 2250440"/>
              <a:gd name="connsiteX48" fmla="*/ 1651000 w 4876800"/>
              <a:gd name="connsiteY48" fmla="*/ 1823720 h 2250440"/>
              <a:gd name="connsiteX49" fmla="*/ 1651000 w 4876800"/>
              <a:gd name="connsiteY49" fmla="*/ 1797050 h 2250440"/>
              <a:gd name="connsiteX50" fmla="*/ 1536276 w 4876800"/>
              <a:gd name="connsiteY50" fmla="*/ 1803400 h 2250440"/>
              <a:gd name="connsiteX51" fmla="*/ 1534160 w 4876800"/>
              <a:gd name="connsiteY51" fmla="*/ 1767840 h 2250440"/>
              <a:gd name="connsiteX52" fmla="*/ 1498600 w 4876800"/>
              <a:gd name="connsiteY52" fmla="*/ 1761490 h 2250440"/>
              <a:gd name="connsiteX53" fmla="*/ 1457537 w 4876800"/>
              <a:gd name="connsiteY53" fmla="*/ 1747096 h 2250440"/>
              <a:gd name="connsiteX54" fmla="*/ 1423670 w 4876800"/>
              <a:gd name="connsiteY54" fmla="*/ 1737360 h 2250440"/>
              <a:gd name="connsiteX55" fmla="*/ 1422400 w 4876800"/>
              <a:gd name="connsiteY55" fmla="*/ 1722544 h 2250440"/>
              <a:gd name="connsiteX56" fmla="*/ 1381760 w 4876800"/>
              <a:gd name="connsiteY56" fmla="*/ 1723814 h 2250440"/>
              <a:gd name="connsiteX57" fmla="*/ 1381760 w 4876800"/>
              <a:gd name="connsiteY57" fmla="*/ 1696720 h 2250440"/>
              <a:gd name="connsiteX58" fmla="*/ 1330960 w 4876800"/>
              <a:gd name="connsiteY58" fmla="*/ 1696720 h 2250440"/>
              <a:gd name="connsiteX59" fmla="*/ 1336040 w 4876800"/>
              <a:gd name="connsiteY59" fmla="*/ 1661160 h 2250440"/>
              <a:gd name="connsiteX60" fmla="*/ 1285240 w 4876800"/>
              <a:gd name="connsiteY60" fmla="*/ 1661160 h 2250440"/>
              <a:gd name="connsiteX61" fmla="*/ 1285240 w 4876800"/>
              <a:gd name="connsiteY61" fmla="*/ 1645920 h 2250440"/>
              <a:gd name="connsiteX62" fmla="*/ 1249680 w 4876800"/>
              <a:gd name="connsiteY62" fmla="*/ 1640840 h 2250440"/>
              <a:gd name="connsiteX63" fmla="*/ 1249680 w 4876800"/>
              <a:gd name="connsiteY63" fmla="*/ 1615440 h 2250440"/>
              <a:gd name="connsiteX64" fmla="*/ 1188720 w 4876800"/>
              <a:gd name="connsiteY64" fmla="*/ 1625600 h 2250440"/>
              <a:gd name="connsiteX65" fmla="*/ 1183640 w 4876800"/>
              <a:gd name="connsiteY65" fmla="*/ 1605280 h 2250440"/>
              <a:gd name="connsiteX66" fmla="*/ 1051560 w 4876800"/>
              <a:gd name="connsiteY66" fmla="*/ 1610360 h 2250440"/>
              <a:gd name="connsiteX67" fmla="*/ 1051560 w 4876800"/>
              <a:gd name="connsiteY67" fmla="*/ 1590040 h 2250440"/>
              <a:gd name="connsiteX68" fmla="*/ 929640 w 4876800"/>
              <a:gd name="connsiteY68" fmla="*/ 1605280 h 2250440"/>
              <a:gd name="connsiteX69" fmla="*/ 923289 w 4876800"/>
              <a:gd name="connsiteY69" fmla="*/ 1563370 h 2250440"/>
              <a:gd name="connsiteX70" fmla="*/ 843280 w 4876800"/>
              <a:gd name="connsiteY70" fmla="*/ 1569720 h 2250440"/>
              <a:gd name="connsiteX71" fmla="*/ 843280 w 4876800"/>
              <a:gd name="connsiteY71" fmla="*/ 1554480 h 2250440"/>
              <a:gd name="connsiteX72" fmla="*/ 777240 w 4876800"/>
              <a:gd name="connsiteY72" fmla="*/ 1549400 h 2250440"/>
              <a:gd name="connsiteX73" fmla="*/ 773853 w 4876800"/>
              <a:gd name="connsiteY73" fmla="*/ 1508336 h 2250440"/>
              <a:gd name="connsiteX74" fmla="*/ 744220 w 4876800"/>
              <a:gd name="connsiteY74" fmla="*/ 1508761 h 2250440"/>
              <a:gd name="connsiteX75" fmla="*/ 734484 w 4876800"/>
              <a:gd name="connsiteY75" fmla="*/ 1477010 h 2250440"/>
              <a:gd name="connsiteX76" fmla="*/ 698500 w 4876800"/>
              <a:gd name="connsiteY76" fmla="*/ 1466850 h 2250440"/>
              <a:gd name="connsiteX77" fmla="*/ 687917 w 4876800"/>
              <a:gd name="connsiteY77" fmla="*/ 1449917 h 2250440"/>
              <a:gd name="connsiteX78" fmla="*/ 645160 w 4876800"/>
              <a:gd name="connsiteY78" fmla="*/ 1427056 h 2250440"/>
              <a:gd name="connsiteX79" fmla="*/ 619760 w 4876800"/>
              <a:gd name="connsiteY79" fmla="*/ 1412240 h 2250440"/>
              <a:gd name="connsiteX80" fmla="*/ 589280 w 4876800"/>
              <a:gd name="connsiteY80" fmla="*/ 1386840 h 2250440"/>
              <a:gd name="connsiteX81" fmla="*/ 549910 w 4876800"/>
              <a:gd name="connsiteY81" fmla="*/ 1374986 h 2250440"/>
              <a:gd name="connsiteX82" fmla="*/ 538480 w 4876800"/>
              <a:gd name="connsiteY82" fmla="*/ 1351280 h 2250440"/>
              <a:gd name="connsiteX83" fmla="*/ 513080 w 4876800"/>
              <a:gd name="connsiteY83" fmla="*/ 1343660 h 2250440"/>
              <a:gd name="connsiteX84" fmla="*/ 488527 w 4876800"/>
              <a:gd name="connsiteY84" fmla="*/ 1327573 h 2250440"/>
              <a:gd name="connsiteX85" fmla="*/ 477520 w 4876800"/>
              <a:gd name="connsiteY85" fmla="*/ 1290320 h 2250440"/>
              <a:gd name="connsiteX86" fmla="*/ 477520 w 4876800"/>
              <a:gd name="connsiteY86" fmla="*/ 1290320 h 2250440"/>
              <a:gd name="connsiteX87" fmla="*/ 447040 w 4876800"/>
              <a:gd name="connsiteY87" fmla="*/ 1259840 h 2250440"/>
              <a:gd name="connsiteX88" fmla="*/ 416560 w 4876800"/>
              <a:gd name="connsiteY88" fmla="*/ 1240790 h 2250440"/>
              <a:gd name="connsiteX89" fmla="*/ 416560 w 4876800"/>
              <a:gd name="connsiteY89" fmla="*/ 1214120 h 2250440"/>
              <a:gd name="connsiteX90" fmla="*/ 375920 w 4876800"/>
              <a:gd name="connsiteY90" fmla="*/ 1214120 h 2250440"/>
              <a:gd name="connsiteX91" fmla="*/ 375920 w 4876800"/>
              <a:gd name="connsiteY91" fmla="*/ 1178560 h 2250440"/>
              <a:gd name="connsiteX92" fmla="*/ 330623 w 4876800"/>
              <a:gd name="connsiteY92" fmla="*/ 1165860 h 2250440"/>
              <a:gd name="connsiteX93" fmla="*/ 320040 w 4876800"/>
              <a:gd name="connsiteY93" fmla="*/ 1137920 h 2250440"/>
              <a:gd name="connsiteX94" fmla="*/ 320040 w 4876800"/>
              <a:gd name="connsiteY94" fmla="*/ 1137920 h 2250440"/>
              <a:gd name="connsiteX95" fmla="*/ 320040 w 4876800"/>
              <a:gd name="connsiteY95" fmla="*/ 1117600 h 2250440"/>
              <a:gd name="connsiteX96" fmla="*/ 299720 w 4876800"/>
              <a:gd name="connsiteY96" fmla="*/ 1117600 h 2250440"/>
              <a:gd name="connsiteX97" fmla="*/ 299720 w 4876800"/>
              <a:gd name="connsiteY97" fmla="*/ 1056640 h 2250440"/>
              <a:gd name="connsiteX98" fmla="*/ 254000 w 4876800"/>
              <a:gd name="connsiteY98" fmla="*/ 1056640 h 2250440"/>
              <a:gd name="connsiteX99" fmla="*/ 254000 w 4876800"/>
              <a:gd name="connsiteY99" fmla="*/ 1010920 h 2250440"/>
              <a:gd name="connsiteX100" fmla="*/ 223520 w 4876800"/>
              <a:gd name="connsiteY100" fmla="*/ 1010920 h 2250440"/>
              <a:gd name="connsiteX101" fmla="*/ 223520 w 4876800"/>
              <a:gd name="connsiteY101" fmla="*/ 965200 h 2250440"/>
              <a:gd name="connsiteX102" fmla="*/ 193040 w 4876800"/>
              <a:gd name="connsiteY102" fmla="*/ 965200 h 2250440"/>
              <a:gd name="connsiteX103" fmla="*/ 193040 w 4876800"/>
              <a:gd name="connsiteY103" fmla="*/ 909320 h 2250440"/>
              <a:gd name="connsiteX104" fmla="*/ 172720 w 4876800"/>
              <a:gd name="connsiteY104" fmla="*/ 909320 h 2250440"/>
              <a:gd name="connsiteX105" fmla="*/ 170603 w 4876800"/>
              <a:gd name="connsiteY105" fmla="*/ 808990 h 2250440"/>
              <a:gd name="connsiteX106" fmla="*/ 150283 w 4876800"/>
              <a:gd name="connsiteY106" fmla="*/ 804757 h 2250440"/>
              <a:gd name="connsiteX107" fmla="*/ 152400 w 4876800"/>
              <a:gd name="connsiteY107" fmla="*/ 716280 h 2250440"/>
              <a:gd name="connsiteX108" fmla="*/ 160867 w 4876800"/>
              <a:gd name="connsiteY108" fmla="*/ 724746 h 2250440"/>
              <a:gd name="connsiteX109" fmla="*/ 148166 w 4876800"/>
              <a:gd name="connsiteY109" fmla="*/ 630766 h 2250440"/>
              <a:gd name="connsiteX110" fmla="*/ 121920 w 4876800"/>
              <a:gd name="connsiteY110" fmla="*/ 609600 h 2250440"/>
              <a:gd name="connsiteX111" fmla="*/ 121920 w 4876800"/>
              <a:gd name="connsiteY111" fmla="*/ 558800 h 2250440"/>
              <a:gd name="connsiteX112" fmla="*/ 101600 w 4876800"/>
              <a:gd name="connsiteY112" fmla="*/ 538480 h 2250440"/>
              <a:gd name="connsiteX113" fmla="*/ 101600 w 4876800"/>
              <a:gd name="connsiteY113" fmla="*/ 365760 h 2250440"/>
              <a:gd name="connsiteX114" fmla="*/ 66040 w 4876800"/>
              <a:gd name="connsiteY114" fmla="*/ 365760 h 2250440"/>
              <a:gd name="connsiteX115" fmla="*/ 66040 w 4876800"/>
              <a:gd name="connsiteY115" fmla="*/ 248920 h 2250440"/>
              <a:gd name="connsiteX116" fmla="*/ 55880 w 4876800"/>
              <a:gd name="connsiteY116" fmla="*/ 248920 h 2250440"/>
              <a:gd name="connsiteX117" fmla="*/ 55880 w 4876800"/>
              <a:gd name="connsiteY117" fmla="*/ 162560 h 2250440"/>
              <a:gd name="connsiteX118" fmla="*/ 45720 w 4876800"/>
              <a:gd name="connsiteY118" fmla="*/ 172720 h 2250440"/>
              <a:gd name="connsiteX119" fmla="*/ 45720 w 4876800"/>
              <a:gd name="connsiteY119" fmla="*/ 101600 h 2250440"/>
              <a:gd name="connsiteX120" fmla="*/ 10160 w 4876800"/>
              <a:gd name="connsiteY120" fmla="*/ 101600 h 2250440"/>
              <a:gd name="connsiteX121" fmla="*/ 10160 w 4876800"/>
              <a:gd name="connsiteY121" fmla="*/ 5080 h 2250440"/>
              <a:gd name="connsiteX122" fmla="*/ 0 w 4876800"/>
              <a:gd name="connsiteY122" fmla="*/ 5080 h 2250440"/>
              <a:gd name="connsiteX123" fmla="*/ 0 w 4876800"/>
              <a:gd name="connsiteY123" fmla="*/ 5080 h 2250440"/>
              <a:gd name="connsiteX124" fmla="*/ 0 w 4876800"/>
              <a:gd name="connsiteY124" fmla="*/ 0 h 2250440"/>
              <a:gd name="connsiteX125" fmla="*/ 0 w 4876800"/>
              <a:gd name="connsiteY125" fmla="*/ 5080 h 2250440"/>
              <a:gd name="connsiteX0" fmla="*/ 4876800 w 4876800"/>
              <a:gd name="connsiteY0" fmla="*/ 2250440 h 2250440"/>
              <a:gd name="connsiteX1" fmla="*/ 4805680 w 4876800"/>
              <a:gd name="connsiteY1" fmla="*/ 2250440 h 2250440"/>
              <a:gd name="connsiteX2" fmla="*/ 4805680 w 4876800"/>
              <a:gd name="connsiteY2" fmla="*/ 2214880 h 2250440"/>
              <a:gd name="connsiteX3" fmla="*/ 4719320 w 4876800"/>
              <a:gd name="connsiteY3" fmla="*/ 2214880 h 2250440"/>
              <a:gd name="connsiteX4" fmla="*/ 4719320 w 4876800"/>
              <a:gd name="connsiteY4" fmla="*/ 2199640 h 2250440"/>
              <a:gd name="connsiteX5" fmla="*/ 4663440 w 4876800"/>
              <a:gd name="connsiteY5" fmla="*/ 2199640 h 2250440"/>
              <a:gd name="connsiteX6" fmla="*/ 4663440 w 4876800"/>
              <a:gd name="connsiteY6" fmla="*/ 2184400 h 2250440"/>
              <a:gd name="connsiteX7" fmla="*/ 4500880 w 4876800"/>
              <a:gd name="connsiteY7" fmla="*/ 2184400 h 2250440"/>
              <a:gd name="connsiteX8" fmla="*/ 4500880 w 4876800"/>
              <a:gd name="connsiteY8" fmla="*/ 2164080 h 2250440"/>
              <a:gd name="connsiteX9" fmla="*/ 4238414 w 4876800"/>
              <a:gd name="connsiteY9" fmla="*/ 2174664 h 2250440"/>
              <a:gd name="connsiteX10" fmla="*/ 4236720 w 4876800"/>
              <a:gd name="connsiteY10" fmla="*/ 2153920 h 2250440"/>
              <a:gd name="connsiteX11" fmla="*/ 4099560 w 4876800"/>
              <a:gd name="connsiteY11" fmla="*/ 2153920 h 2250440"/>
              <a:gd name="connsiteX12" fmla="*/ 4088977 w 4876800"/>
              <a:gd name="connsiteY12" fmla="*/ 2130214 h 2250440"/>
              <a:gd name="connsiteX13" fmla="*/ 3629660 w 4876800"/>
              <a:gd name="connsiteY13" fmla="*/ 2143760 h 2250440"/>
              <a:gd name="connsiteX14" fmla="*/ 3627120 w 4876800"/>
              <a:gd name="connsiteY14" fmla="*/ 2118360 h 2250440"/>
              <a:gd name="connsiteX15" fmla="*/ 3400636 w 4876800"/>
              <a:gd name="connsiteY15" fmla="*/ 2124710 h 2250440"/>
              <a:gd name="connsiteX16" fmla="*/ 3400213 w 4876800"/>
              <a:gd name="connsiteY16" fmla="*/ 2099310 h 2250440"/>
              <a:gd name="connsiteX17" fmla="*/ 3249930 w 4876800"/>
              <a:gd name="connsiteY17" fmla="*/ 2114126 h 2250440"/>
              <a:gd name="connsiteX18" fmla="*/ 3252047 w 4876800"/>
              <a:gd name="connsiteY18" fmla="*/ 2081954 h 2250440"/>
              <a:gd name="connsiteX19" fmla="*/ 2996777 w 4876800"/>
              <a:gd name="connsiteY19" fmla="*/ 2092536 h 2250440"/>
              <a:gd name="connsiteX20" fmla="*/ 2996777 w 4876800"/>
              <a:gd name="connsiteY20" fmla="*/ 2075604 h 2250440"/>
              <a:gd name="connsiteX21" fmla="*/ 2888403 w 4876800"/>
              <a:gd name="connsiteY21" fmla="*/ 2077720 h 2250440"/>
              <a:gd name="connsiteX22" fmla="*/ 2979420 w 4876800"/>
              <a:gd name="connsiteY22" fmla="*/ 2055706 h 2250440"/>
              <a:gd name="connsiteX23" fmla="*/ 2835486 w 4876800"/>
              <a:gd name="connsiteY23" fmla="*/ 2055706 h 2250440"/>
              <a:gd name="connsiteX24" fmla="*/ 2835486 w 4876800"/>
              <a:gd name="connsiteY24" fmla="*/ 2022263 h 2250440"/>
              <a:gd name="connsiteX25" fmla="*/ 2716953 w 4876800"/>
              <a:gd name="connsiteY25" fmla="*/ 2026497 h 2250440"/>
              <a:gd name="connsiteX26" fmla="*/ 2721187 w 4876800"/>
              <a:gd name="connsiteY26" fmla="*/ 2004060 h 2250440"/>
              <a:gd name="connsiteX27" fmla="*/ 2558627 w 4876800"/>
              <a:gd name="connsiteY27" fmla="*/ 2008294 h 2250440"/>
              <a:gd name="connsiteX28" fmla="*/ 2556510 w 4876800"/>
              <a:gd name="connsiteY28" fmla="*/ 1982470 h 2250440"/>
              <a:gd name="connsiteX29" fmla="*/ 2428240 w 4876800"/>
              <a:gd name="connsiteY29" fmla="*/ 1988820 h 2250440"/>
              <a:gd name="connsiteX30" fmla="*/ 2424007 w 4876800"/>
              <a:gd name="connsiteY30" fmla="*/ 1970616 h 2250440"/>
              <a:gd name="connsiteX31" fmla="*/ 2349077 w 4876800"/>
              <a:gd name="connsiteY31" fmla="*/ 1971464 h 2250440"/>
              <a:gd name="connsiteX32" fmla="*/ 2347383 w 4876800"/>
              <a:gd name="connsiteY32" fmla="*/ 1953683 h 2250440"/>
              <a:gd name="connsiteX33" fmla="*/ 2211493 w 4876800"/>
              <a:gd name="connsiteY33" fmla="*/ 1958764 h 2250440"/>
              <a:gd name="connsiteX34" fmla="*/ 2209800 w 4876800"/>
              <a:gd name="connsiteY34" fmla="*/ 1935480 h 2250440"/>
              <a:gd name="connsiteX35" fmla="*/ 2113280 w 4876800"/>
              <a:gd name="connsiteY35" fmla="*/ 1935480 h 2250440"/>
              <a:gd name="connsiteX36" fmla="*/ 2113280 w 4876800"/>
              <a:gd name="connsiteY36" fmla="*/ 1915160 h 2250440"/>
              <a:gd name="connsiteX37" fmla="*/ 2032000 w 4876800"/>
              <a:gd name="connsiteY37" fmla="*/ 1934210 h 2250440"/>
              <a:gd name="connsiteX38" fmla="*/ 2023534 w 4876800"/>
              <a:gd name="connsiteY38" fmla="*/ 1909657 h 2250440"/>
              <a:gd name="connsiteX39" fmla="*/ 1935480 w 4876800"/>
              <a:gd name="connsiteY39" fmla="*/ 1907540 h 2250440"/>
              <a:gd name="connsiteX40" fmla="*/ 1935480 w 4876800"/>
              <a:gd name="connsiteY40" fmla="*/ 1882987 h 2250440"/>
              <a:gd name="connsiteX41" fmla="*/ 1898226 w 4876800"/>
              <a:gd name="connsiteY41" fmla="*/ 1889337 h 2250440"/>
              <a:gd name="connsiteX42" fmla="*/ 1870710 w 4876800"/>
              <a:gd name="connsiteY42" fmla="*/ 1876637 h 2250440"/>
              <a:gd name="connsiteX43" fmla="*/ 1844040 w 4876800"/>
              <a:gd name="connsiteY43" fmla="*/ 1849120 h 2250440"/>
              <a:gd name="connsiteX44" fmla="*/ 1844040 w 4876800"/>
              <a:gd name="connsiteY44" fmla="*/ 1849120 h 2250440"/>
              <a:gd name="connsiteX45" fmla="*/ 1798320 w 4876800"/>
              <a:gd name="connsiteY45" fmla="*/ 1849120 h 2250440"/>
              <a:gd name="connsiteX46" fmla="*/ 1798320 w 4876800"/>
              <a:gd name="connsiteY46" fmla="*/ 1823720 h 2250440"/>
              <a:gd name="connsiteX47" fmla="*/ 1651000 w 4876800"/>
              <a:gd name="connsiteY47" fmla="*/ 1823720 h 2250440"/>
              <a:gd name="connsiteX48" fmla="*/ 1651000 w 4876800"/>
              <a:gd name="connsiteY48" fmla="*/ 1823720 h 2250440"/>
              <a:gd name="connsiteX49" fmla="*/ 1651000 w 4876800"/>
              <a:gd name="connsiteY49" fmla="*/ 1797050 h 2250440"/>
              <a:gd name="connsiteX50" fmla="*/ 1536276 w 4876800"/>
              <a:gd name="connsiteY50" fmla="*/ 1803400 h 2250440"/>
              <a:gd name="connsiteX51" fmla="*/ 1534160 w 4876800"/>
              <a:gd name="connsiteY51" fmla="*/ 1767840 h 2250440"/>
              <a:gd name="connsiteX52" fmla="*/ 1498600 w 4876800"/>
              <a:gd name="connsiteY52" fmla="*/ 1761490 h 2250440"/>
              <a:gd name="connsiteX53" fmla="*/ 1457537 w 4876800"/>
              <a:gd name="connsiteY53" fmla="*/ 1747096 h 2250440"/>
              <a:gd name="connsiteX54" fmla="*/ 1423670 w 4876800"/>
              <a:gd name="connsiteY54" fmla="*/ 1737360 h 2250440"/>
              <a:gd name="connsiteX55" fmla="*/ 1422400 w 4876800"/>
              <a:gd name="connsiteY55" fmla="*/ 1722544 h 2250440"/>
              <a:gd name="connsiteX56" fmla="*/ 1381760 w 4876800"/>
              <a:gd name="connsiteY56" fmla="*/ 1723814 h 2250440"/>
              <a:gd name="connsiteX57" fmla="*/ 1381760 w 4876800"/>
              <a:gd name="connsiteY57" fmla="*/ 1696720 h 2250440"/>
              <a:gd name="connsiteX58" fmla="*/ 1330960 w 4876800"/>
              <a:gd name="connsiteY58" fmla="*/ 1696720 h 2250440"/>
              <a:gd name="connsiteX59" fmla="*/ 1336040 w 4876800"/>
              <a:gd name="connsiteY59" fmla="*/ 1661160 h 2250440"/>
              <a:gd name="connsiteX60" fmla="*/ 1285240 w 4876800"/>
              <a:gd name="connsiteY60" fmla="*/ 1661160 h 2250440"/>
              <a:gd name="connsiteX61" fmla="*/ 1285240 w 4876800"/>
              <a:gd name="connsiteY61" fmla="*/ 1645920 h 2250440"/>
              <a:gd name="connsiteX62" fmla="*/ 1249680 w 4876800"/>
              <a:gd name="connsiteY62" fmla="*/ 1640840 h 2250440"/>
              <a:gd name="connsiteX63" fmla="*/ 1249680 w 4876800"/>
              <a:gd name="connsiteY63" fmla="*/ 1615440 h 2250440"/>
              <a:gd name="connsiteX64" fmla="*/ 1188720 w 4876800"/>
              <a:gd name="connsiteY64" fmla="*/ 1625600 h 2250440"/>
              <a:gd name="connsiteX65" fmla="*/ 1183640 w 4876800"/>
              <a:gd name="connsiteY65" fmla="*/ 1605280 h 2250440"/>
              <a:gd name="connsiteX66" fmla="*/ 1051560 w 4876800"/>
              <a:gd name="connsiteY66" fmla="*/ 1610360 h 2250440"/>
              <a:gd name="connsiteX67" fmla="*/ 1051560 w 4876800"/>
              <a:gd name="connsiteY67" fmla="*/ 1590040 h 2250440"/>
              <a:gd name="connsiteX68" fmla="*/ 929640 w 4876800"/>
              <a:gd name="connsiteY68" fmla="*/ 1605280 h 2250440"/>
              <a:gd name="connsiteX69" fmla="*/ 923289 w 4876800"/>
              <a:gd name="connsiteY69" fmla="*/ 1563370 h 2250440"/>
              <a:gd name="connsiteX70" fmla="*/ 843280 w 4876800"/>
              <a:gd name="connsiteY70" fmla="*/ 1569720 h 2250440"/>
              <a:gd name="connsiteX71" fmla="*/ 843280 w 4876800"/>
              <a:gd name="connsiteY71" fmla="*/ 1554480 h 2250440"/>
              <a:gd name="connsiteX72" fmla="*/ 777240 w 4876800"/>
              <a:gd name="connsiteY72" fmla="*/ 1549400 h 2250440"/>
              <a:gd name="connsiteX73" fmla="*/ 773853 w 4876800"/>
              <a:gd name="connsiteY73" fmla="*/ 1508336 h 2250440"/>
              <a:gd name="connsiteX74" fmla="*/ 744220 w 4876800"/>
              <a:gd name="connsiteY74" fmla="*/ 1508761 h 2250440"/>
              <a:gd name="connsiteX75" fmla="*/ 734484 w 4876800"/>
              <a:gd name="connsiteY75" fmla="*/ 1477010 h 2250440"/>
              <a:gd name="connsiteX76" fmla="*/ 698500 w 4876800"/>
              <a:gd name="connsiteY76" fmla="*/ 1466850 h 2250440"/>
              <a:gd name="connsiteX77" fmla="*/ 687917 w 4876800"/>
              <a:gd name="connsiteY77" fmla="*/ 1449917 h 2250440"/>
              <a:gd name="connsiteX78" fmla="*/ 645160 w 4876800"/>
              <a:gd name="connsiteY78" fmla="*/ 1427056 h 2250440"/>
              <a:gd name="connsiteX79" fmla="*/ 619760 w 4876800"/>
              <a:gd name="connsiteY79" fmla="*/ 1412240 h 2250440"/>
              <a:gd name="connsiteX80" fmla="*/ 589280 w 4876800"/>
              <a:gd name="connsiteY80" fmla="*/ 1386840 h 2250440"/>
              <a:gd name="connsiteX81" fmla="*/ 549910 w 4876800"/>
              <a:gd name="connsiteY81" fmla="*/ 1374986 h 2250440"/>
              <a:gd name="connsiteX82" fmla="*/ 538480 w 4876800"/>
              <a:gd name="connsiteY82" fmla="*/ 1351280 h 2250440"/>
              <a:gd name="connsiteX83" fmla="*/ 513080 w 4876800"/>
              <a:gd name="connsiteY83" fmla="*/ 1343660 h 2250440"/>
              <a:gd name="connsiteX84" fmla="*/ 488527 w 4876800"/>
              <a:gd name="connsiteY84" fmla="*/ 1327573 h 2250440"/>
              <a:gd name="connsiteX85" fmla="*/ 477520 w 4876800"/>
              <a:gd name="connsiteY85" fmla="*/ 1290320 h 2250440"/>
              <a:gd name="connsiteX86" fmla="*/ 477520 w 4876800"/>
              <a:gd name="connsiteY86" fmla="*/ 1290320 h 2250440"/>
              <a:gd name="connsiteX87" fmla="*/ 447040 w 4876800"/>
              <a:gd name="connsiteY87" fmla="*/ 1259840 h 2250440"/>
              <a:gd name="connsiteX88" fmla="*/ 416560 w 4876800"/>
              <a:gd name="connsiteY88" fmla="*/ 1240790 h 2250440"/>
              <a:gd name="connsiteX89" fmla="*/ 416560 w 4876800"/>
              <a:gd name="connsiteY89" fmla="*/ 1214120 h 2250440"/>
              <a:gd name="connsiteX90" fmla="*/ 375920 w 4876800"/>
              <a:gd name="connsiteY90" fmla="*/ 1214120 h 2250440"/>
              <a:gd name="connsiteX91" fmla="*/ 375920 w 4876800"/>
              <a:gd name="connsiteY91" fmla="*/ 1178560 h 2250440"/>
              <a:gd name="connsiteX92" fmla="*/ 330623 w 4876800"/>
              <a:gd name="connsiteY92" fmla="*/ 1165860 h 2250440"/>
              <a:gd name="connsiteX93" fmla="*/ 320040 w 4876800"/>
              <a:gd name="connsiteY93" fmla="*/ 1137920 h 2250440"/>
              <a:gd name="connsiteX94" fmla="*/ 320040 w 4876800"/>
              <a:gd name="connsiteY94" fmla="*/ 1137920 h 2250440"/>
              <a:gd name="connsiteX95" fmla="*/ 320040 w 4876800"/>
              <a:gd name="connsiteY95" fmla="*/ 1117600 h 2250440"/>
              <a:gd name="connsiteX96" fmla="*/ 299720 w 4876800"/>
              <a:gd name="connsiteY96" fmla="*/ 1117600 h 2250440"/>
              <a:gd name="connsiteX97" fmla="*/ 299720 w 4876800"/>
              <a:gd name="connsiteY97" fmla="*/ 1056640 h 2250440"/>
              <a:gd name="connsiteX98" fmla="*/ 254000 w 4876800"/>
              <a:gd name="connsiteY98" fmla="*/ 1056640 h 2250440"/>
              <a:gd name="connsiteX99" fmla="*/ 254000 w 4876800"/>
              <a:gd name="connsiteY99" fmla="*/ 1010920 h 2250440"/>
              <a:gd name="connsiteX100" fmla="*/ 223520 w 4876800"/>
              <a:gd name="connsiteY100" fmla="*/ 1010920 h 2250440"/>
              <a:gd name="connsiteX101" fmla="*/ 223520 w 4876800"/>
              <a:gd name="connsiteY101" fmla="*/ 965200 h 2250440"/>
              <a:gd name="connsiteX102" fmla="*/ 193040 w 4876800"/>
              <a:gd name="connsiteY102" fmla="*/ 965200 h 2250440"/>
              <a:gd name="connsiteX103" fmla="*/ 193040 w 4876800"/>
              <a:gd name="connsiteY103" fmla="*/ 909320 h 2250440"/>
              <a:gd name="connsiteX104" fmla="*/ 172720 w 4876800"/>
              <a:gd name="connsiteY104" fmla="*/ 909320 h 2250440"/>
              <a:gd name="connsiteX105" fmla="*/ 170603 w 4876800"/>
              <a:gd name="connsiteY105" fmla="*/ 808990 h 2250440"/>
              <a:gd name="connsiteX106" fmla="*/ 150283 w 4876800"/>
              <a:gd name="connsiteY106" fmla="*/ 804757 h 2250440"/>
              <a:gd name="connsiteX107" fmla="*/ 152400 w 4876800"/>
              <a:gd name="connsiteY107" fmla="*/ 716280 h 2250440"/>
              <a:gd name="connsiteX108" fmla="*/ 160867 w 4876800"/>
              <a:gd name="connsiteY108" fmla="*/ 724746 h 2250440"/>
              <a:gd name="connsiteX109" fmla="*/ 148166 w 4876800"/>
              <a:gd name="connsiteY109" fmla="*/ 630766 h 2250440"/>
              <a:gd name="connsiteX110" fmla="*/ 121920 w 4876800"/>
              <a:gd name="connsiteY110" fmla="*/ 609600 h 2250440"/>
              <a:gd name="connsiteX111" fmla="*/ 121920 w 4876800"/>
              <a:gd name="connsiteY111" fmla="*/ 558800 h 2250440"/>
              <a:gd name="connsiteX112" fmla="*/ 101600 w 4876800"/>
              <a:gd name="connsiteY112" fmla="*/ 538480 h 2250440"/>
              <a:gd name="connsiteX113" fmla="*/ 101600 w 4876800"/>
              <a:gd name="connsiteY113" fmla="*/ 365760 h 2250440"/>
              <a:gd name="connsiteX114" fmla="*/ 66040 w 4876800"/>
              <a:gd name="connsiteY114" fmla="*/ 365760 h 2250440"/>
              <a:gd name="connsiteX115" fmla="*/ 66040 w 4876800"/>
              <a:gd name="connsiteY115" fmla="*/ 248920 h 2250440"/>
              <a:gd name="connsiteX116" fmla="*/ 55880 w 4876800"/>
              <a:gd name="connsiteY116" fmla="*/ 248920 h 2250440"/>
              <a:gd name="connsiteX117" fmla="*/ 55880 w 4876800"/>
              <a:gd name="connsiteY117" fmla="*/ 162560 h 2250440"/>
              <a:gd name="connsiteX118" fmla="*/ 45720 w 4876800"/>
              <a:gd name="connsiteY118" fmla="*/ 172720 h 2250440"/>
              <a:gd name="connsiteX119" fmla="*/ 45720 w 4876800"/>
              <a:gd name="connsiteY119" fmla="*/ 101600 h 2250440"/>
              <a:gd name="connsiteX120" fmla="*/ 10160 w 4876800"/>
              <a:gd name="connsiteY120" fmla="*/ 101600 h 2250440"/>
              <a:gd name="connsiteX121" fmla="*/ 10160 w 4876800"/>
              <a:gd name="connsiteY121" fmla="*/ 5080 h 2250440"/>
              <a:gd name="connsiteX122" fmla="*/ 0 w 4876800"/>
              <a:gd name="connsiteY122" fmla="*/ 5080 h 2250440"/>
              <a:gd name="connsiteX123" fmla="*/ 0 w 4876800"/>
              <a:gd name="connsiteY123" fmla="*/ 5080 h 2250440"/>
              <a:gd name="connsiteX124" fmla="*/ 0 w 4876800"/>
              <a:gd name="connsiteY124" fmla="*/ 0 h 2250440"/>
              <a:gd name="connsiteX125" fmla="*/ 0 w 4876800"/>
              <a:gd name="connsiteY125" fmla="*/ 5080 h 225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876800" h="2250440">
                <a:moveTo>
                  <a:pt x="4876800" y="2250440"/>
                </a:moveTo>
                <a:lnTo>
                  <a:pt x="4805680" y="2250440"/>
                </a:lnTo>
                <a:lnTo>
                  <a:pt x="4805680" y="2214880"/>
                </a:lnTo>
                <a:lnTo>
                  <a:pt x="4719320" y="2214880"/>
                </a:lnTo>
                <a:lnTo>
                  <a:pt x="4719320" y="2199640"/>
                </a:lnTo>
                <a:lnTo>
                  <a:pt x="4663440" y="2199640"/>
                </a:lnTo>
                <a:lnTo>
                  <a:pt x="4663440" y="2184400"/>
                </a:lnTo>
                <a:lnTo>
                  <a:pt x="4500880" y="2184400"/>
                </a:lnTo>
                <a:lnTo>
                  <a:pt x="4500880" y="2164080"/>
                </a:lnTo>
                <a:lnTo>
                  <a:pt x="4238414" y="2174664"/>
                </a:lnTo>
                <a:lnTo>
                  <a:pt x="4236720" y="2153920"/>
                </a:lnTo>
                <a:lnTo>
                  <a:pt x="4099560" y="2153920"/>
                </a:lnTo>
                <a:lnTo>
                  <a:pt x="4088977" y="2130214"/>
                </a:lnTo>
                <a:lnTo>
                  <a:pt x="3629660" y="2143760"/>
                </a:lnTo>
                <a:lnTo>
                  <a:pt x="3627120" y="2118360"/>
                </a:lnTo>
                <a:lnTo>
                  <a:pt x="3400636" y="2124710"/>
                </a:lnTo>
                <a:lnTo>
                  <a:pt x="3400213" y="2099310"/>
                </a:lnTo>
                <a:lnTo>
                  <a:pt x="3249930" y="2114126"/>
                </a:lnTo>
                <a:lnTo>
                  <a:pt x="3252047" y="2081954"/>
                </a:lnTo>
                <a:lnTo>
                  <a:pt x="2996777" y="2092536"/>
                </a:lnTo>
                <a:lnTo>
                  <a:pt x="2996777" y="2075604"/>
                </a:lnTo>
                <a:lnTo>
                  <a:pt x="2888403" y="2077720"/>
                </a:lnTo>
                <a:cubicBezTo>
                  <a:pt x="2888403" y="2070382"/>
                  <a:pt x="2979420" y="2063044"/>
                  <a:pt x="2979420" y="2055706"/>
                </a:cubicBezTo>
                <a:lnTo>
                  <a:pt x="2835486" y="2055706"/>
                </a:lnTo>
                <a:lnTo>
                  <a:pt x="2835486" y="2022263"/>
                </a:lnTo>
                <a:lnTo>
                  <a:pt x="2716953" y="2026497"/>
                </a:lnTo>
                <a:lnTo>
                  <a:pt x="2721187" y="2004060"/>
                </a:lnTo>
                <a:lnTo>
                  <a:pt x="2558627" y="2008294"/>
                </a:lnTo>
                <a:lnTo>
                  <a:pt x="2556510" y="1982470"/>
                </a:lnTo>
                <a:lnTo>
                  <a:pt x="2428240" y="1988820"/>
                </a:lnTo>
                <a:lnTo>
                  <a:pt x="2424007" y="1970616"/>
                </a:lnTo>
                <a:lnTo>
                  <a:pt x="2349077" y="1971464"/>
                </a:lnTo>
                <a:lnTo>
                  <a:pt x="2347383" y="1953683"/>
                </a:lnTo>
                <a:lnTo>
                  <a:pt x="2211493" y="1958764"/>
                </a:lnTo>
                <a:lnTo>
                  <a:pt x="2209800" y="1935480"/>
                </a:lnTo>
                <a:lnTo>
                  <a:pt x="2113280" y="1935480"/>
                </a:lnTo>
                <a:lnTo>
                  <a:pt x="2113280" y="1915160"/>
                </a:lnTo>
                <a:lnTo>
                  <a:pt x="2032000" y="1934210"/>
                </a:lnTo>
                <a:lnTo>
                  <a:pt x="2023534" y="1909657"/>
                </a:lnTo>
                <a:lnTo>
                  <a:pt x="1935480" y="1907540"/>
                </a:lnTo>
                <a:lnTo>
                  <a:pt x="1935480" y="1882987"/>
                </a:lnTo>
                <a:lnTo>
                  <a:pt x="1898226" y="1889337"/>
                </a:lnTo>
                <a:lnTo>
                  <a:pt x="1870710" y="1876637"/>
                </a:lnTo>
                <a:lnTo>
                  <a:pt x="1844040" y="1849120"/>
                </a:lnTo>
                <a:lnTo>
                  <a:pt x="1844040" y="1849120"/>
                </a:lnTo>
                <a:lnTo>
                  <a:pt x="1798320" y="1849120"/>
                </a:lnTo>
                <a:lnTo>
                  <a:pt x="1798320" y="1823720"/>
                </a:lnTo>
                <a:lnTo>
                  <a:pt x="1651000" y="1823720"/>
                </a:lnTo>
                <a:lnTo>
                  <a:pt x="1651000" y="1823720"/>
                </a:lnTo>
                <a:lnTo>
                  <a:pt x="1651000" y="1797050"/>
                </a:lnTo>
                <a:lnTo>
                  <a:pt x="1536276" y="1803400"/>
                </a:lnTo>
                <a:lnTo>
                  <a:pt x="1534160" y="1767840"/>
                </a:lnTo>
                <a:lnTo>
                  <a:pt x="1498600" y="1761490"/>
                </a:lnTo>
                <a:lnTo>
                  <a:pt x="1457537" y="1747096"/>
                </a:lnTo>
                <a:lnTo>
                  <a:pt x="1423670" y="1737360"/>
                </a:lnTo>
                <a:cubicBezTo>
                  <a:pt x="1423247" y="1728893"/>
                  <a:pt x="1422823" y="1731011"/>
                  <a:pt x="1422400" y="1722544"/>
                </a:cubicBezTo>
                <a:lnTo>
                  <a:pt x="1381760" y="1723814"/>
                </a:lnTo>
                <a:lnTo>
                  <a:pt x="1381760" y="1696720"/>
                </a:lnTo>
                <a:lnTo>
                  <a:pt x="1330960" y="1696720"/>
                </a:lnTo>
                <a:lnTo>
                  <a:pt x="1336040" y="1661160"/>
                </a:lnTo>
                <a:lnTo>
                  <a:pt x="1285240" y="1661160"/>
                </a:lnTo>
                <a:lnTo>
                  <a:pt x="1285240" y="1645920"/>
                </a:lnTo>
                <a:lnTo>
                  <a:pt x="1249680" y="1640840"/>
                </a:lnTo>
                <a:lnTo>
                  <a:pt x="1249680" y="1615440"/>
                </a:lnTo>
                <a:lnTo>
                  <a:pt x="1188720" y="1625600"/>
                </a:lnTo>
                <a:lnTo>
                  <a:pt x="1183640" y="1605280"/>
                </a:lnTo>
                <a:lnTo>
                  <a:pt x="1051560" y="1610360"/>
                </a:lnTo>
                <a:lnTo>
                  <a:pt x="1051560" y="1590040"/>
                </a:lnTo>
                <a:lnTo>
                  <a:pt x="929640" y="1605280"/>
                </a:lnTo>
                <a:lnTo>
                  <a:pt x="923289" y="1563370"/>
                </a:lnTo>
                <a:lnTo>
                  <a:pt x="843280" y="1569720"/>
                </a:lnTo>
                <a:lnTo>
                  <a:pt x="843280" y="1554480"/>
                </a:lnTo>
                <a:lnTo>
                  <a:pt x="777240" y="1549400"/>
                </a:lnTo>
                <a:lnTo>
                  <a:pt x="773853" y="1508336"/>
                </a:lnTo>
                <a:lnTo>
                  <a:pt x="744220" y="1508761"/>
                </a:lnTo>
                <a:lnTo>
                  <a:pt x="734484" y="1477010"/>
                </a:lnTo>
                <a:lnTo>
                  <a:pt x="698500" y="1466850"/>
                </a:lnTo>
                <a:lnTo>
                  <a:pt x="687917" y="1449917"/>
                </a:lnTo>
                <a:lnTo>
                  <a:pt x="645160" y="1427056"/>
                </a:lnTo>
                <a:lnTo>
                  <a:pt x="619760" y="1412240"/>
                </a:lnTo>
                <a:lnTo>
                  <a:pt x="589280" y="1386840"/>
                </a:lnTo>
                <a:lnTo>
                  <a:pt x="549910" y="1374986"/>
                </a:lnTo>
                <a:lnTo>
                  <a:pt x="538480" y="1351280"/>
                </a:lnTo>
                <a:lnTo>
                  <a:pt x="513080" y="1343660"/>
                </a:lnTo>
                <a:lnTo>
                  <a:pt x="488527" y="1327573"/>
                </a:lnTo>
                <a:lnTo>
                  <a:pt x="477520" y="1290320"/>
                </a:lnTo>
                <a:lnTo>
                  <a:pt x="477520" y="1290320"/>
                </a:lnTo>
                <a:lnTo>
                  <a:pt x="447040" y="1259840"/>
                </a:lnTo>
                <a:lnTo>
                  <a:pt x="416560" y="1240790"/>
                </a:lnTo>
                <a:lnTo>
                  <a:pt x="416560" y="1214120"/>
                </a:lnTo>
                <a:lnTo>
                  <a:pt x="375920" y="1214120"/>
                </a:lnTo>
                <a:lnTo>
                  <a:pt x="375920" y="1178560"/>
                </a:lnTo>
                <a:lnTo>
                  <a:pt x="330623" y="1165860"/>
                </a:lnTo>
                <a:lnTo>
                  <a:pt x="320040" y="1137920"/>
                </a:lnTo>
                <a:lnTo>
                  <a:pt x="320040" y="1137920"/>
                </a:lnTo>
                <a:lnTo>
                  <a:pt x="320040" y="1117600"/>
                </a:lnTo>
                <a:lnTo>
                  <a:pt x="299720" y="1117600"/>
                </a:lnTo>
                <a:lnTo>
                  <a:pt x="299720" y="1056640"/>
                </a:lnTo>
                <a:lnTo>
                  <a:pt x="254000" y="1056640"/>
                </a:lnTo>
                <a:lnTo>
                  <a:pt x="254000" y="1010920"/>
                </a:lnTo>
                <a:lnTo>
                  <a:pt x="223520" y="1010920"/>
                </a:lnTo>
                <a:lnTo>
                  <a:pt x="223520" y="965200"/>
                </a:lnTo>
                <a:lnTo>
                  <a:pt x="193040" y="965200"/>
                </a:lnTo>
                <a:lnTo>
                  <a:pt x="193040" y="909320"/>
                </a:lnTo>
                <a:lnTo>
                  <a:pt x="172720" y="909320"/>
                </a:lnTo>
                <a:cubicBezTo>
                  <a:pt x="172014" y="875877"/>
                  <a:pt x="171309" y="842433"/>
                  <a:pt x="170603" y="808990"/>
                </a:cubicBezTo>
                <a:lnTo>
                  <a:pt x="150283" y="804757"/>
                </a:lnTo>
                <a:cubicBezTo>
                  <a:pt x="150989" y="775265"/>
                  <a:pt x="151694" y="745772"/>
                  <a:pt x="152400" y="716280"/>
                </a:cubicBezTo>
                <a:lnTo>
                  <a:pt x="160867" y="724746"/>
                </a:lnTo>
                <a:cubicBezTo>
                  <a:pt x="160867" y="692008"/>
                  <a:pt x="148166" y="663504"/>
                  <a:pt x="148166" y="630766"/>
                </a:cubicBezTo>
                <a:lnTo>
                  <a:pt x="121920" y="609600"/>
                </a:lnTo>
                <a:lnTo>
                  <a:pt x="121920" y="558800"/>
                </a:lnTo>
                <a:lnTo>
                  <a:pt x="101600" y="538480"/>
                </a:lnTo>
                <a:lnTo>
                  <a:pt x="101600" y="365760"/>
                </a:lnTo>
                <a:lnTo>
                  <a:pt x="66040" y="365760"/>
                </a:lnTo>
                <a:lnTo>
                  <a:pt x="66040" y="248920"/>
                </a:lnTo>
                <a:lnTo>
                  <a:pt x="55880" y="248920"/>
                </a:lnTo>
                <a:lnTo>
                  <a:pt x="55880" y="162560"/>
                </a:lnTo>
                <a:lnTo>
                  <a:pt x="45720" y="172720"/>
                </a:lnTo>
                <a:lnTo>
                  <a:pt x="45720" y="101600"/>
                </a:lnTo>
                <a:lnTo>
                  <a:pt x="10160" y="101600"/>
                </a:lnTo>
                <a:lnTo>
                  <a:pt x="10160" y="5080"/>
                </a:lnTo>
                <a:lnTo>
                  <a:pt x="0" y="5080"/>
                </a:lnTo>
                <a:lnTo>
                  <a:pt x="0" y="5080"/>
                </a:lnTo>
                <a:lnTo>
                  <a:pt x="0" y="0"/>
                </a:lnTo>
                <a:lnTo>
                  <a:pt x="0" y="5080"/>
                </a:lnTo>
              </a:path>
            </a:pathLst>
          </a:custGeom>
          <a:noFill/>
          <a:ln w="28575">
            <a:solidFill>
              <a:schemeClr val="accent4"/>
            </a:solidFill>
            <a:miter lim="800000"/>
            <a:headEnd/>
            <a:tailEnd/>
          </a:ln>
        </p:spPr>
        <p:txBody>
          <a:bodyPr rtlCol="0" anchor="ctr"/>
          <a:lstStyle/>
          <a:p>
            <a:pPr algn="ctr"/>
            <a:endParaRPr lang="en-US" dirty="0"/>
          </a:p>
        </p:txBody>
      </p:sp>
      <p:sp>
        <p:nvSpPr>
          <p:cNvPr id="65" name="Freeform: Shape 64">
            <a:extLst>
              <a:ext uri="{FF2B5EF4-FFF2-40B4-BE49-F238E27FC236}">
                <a16:creationId xmlns:a16="http://schemas.microsoft.com/office/drawing/2014/main" id="{10098370-49F2-4B3E-834C-16782AFBBD4F}"/>
              </a:ext>
            </a:extLst>
          </p:cNvPr>
          <p:cNvSpPr/>
          <p:nvPr/>
        </p:nvSpPr>
        <p:spPr bwMode="auto">
          <a:xfrm>
            <a:off x="3937000" y="2061633"/>
            <a:ext cx="4855633" cy="1976967"/>
          </a:xfrm>
          <a:custGeom>
            <a:avLst/>
            <a:gdLst>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33400 w 4855633"/>
              <a:gd name="connsiteY98" fmla="*/ 1007534 h 1976967"/>
              <a:gd name="connsiteX99" fmla="*/ 533400 w 4855633"/>
              <a:gd name="connsiteY99" fmla="*/ 1007534 h 1976967"/>
              <a:gd name="connsiteX100" fmla="*/ 478367 w 4855633"/>
              <a:gd name="connsiteY100" fmla="*/ 1007534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33400 w 4855633"/>
              <a:gd name="connsiteY98" fmla="*/ 1007534 h 1976967"/>
              <a:gd name="connsiteX99" fmla="*/ 533400 w 4855633"/>
              <a:gd name="connsiteY99" fmla="*/ 1007534 h 1976967"/>
              <a:gd name="connsiteX100" fmla="*/ 475192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33400 w 4855633"/>
              <a:gd name="connsiteY98" fmla="*/ 1007534 h 1976967"/>
              <a:gd name="connsiteX99" fmla="*/ 515938 w 4855633"/>
              <a:gd name="connsiteY99" fmla="*/ 1007534 h 1976967"/>
              <a:gd name="connsiteX100" fmla="*/ 475192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33400 w 4855633"/>
              <a:gd name="connsiteY98" fmla="*/ 1007534 h 1976967"/>
              <a:gd name="connsiteX99" fmla="*/ 506413 w 4855633"/>
              <a:gd name="connsiteY99" fmla="*/ 1005947 h 1976967"/>
              <a:gd name="connsiteX100" fmla="*/ 475192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28637 w 4855633"/>
              <a:gd name="connsiteY98" fmla="*/ 1017059 h 1976967"/>
              <a:gd name="connsiteX99" fmla="*/ 506413 w 4855633"/>
              <a:gd name="connsiteY99" fmla="*/ 1005947 h 1976967"/>
              <a:gd name="connsiteX100" fmla="*/ 475192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28637 w 4855633"/>
              <a:gd name="connsiteY98" fmla="*/ 1017059 h 1976967"/>
              <a:gd name="connsiteX99" fmla="*/ 506413 w 4855633"/>
              <a:gd name="connsiteY99" fmla="*/ 1005947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28637 w 4855633"/>
              <a:gd name="connsiteY98" fmla="*/ 1017059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06412 w 4855633"/>
              <a:gd name="connsiteY98" fmla="*/ 1032934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28637 w 4855633"/>
              <a:gd name="connsiteY98" fmla="*/ 1020234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3400 w 4855633"/>
              <a:gd name="connsiteY97" fmla="*/ 1049867 h 1976967"/>
              <a:gd name="connsiteX98" fmla="*/ 538162 w 4855633"/>
              <a:gd name="connsiteY98" fmla="*/ 1024997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38162 w 4855633"/>
              <a:gd name="connsiteY98" fmla="*/ 1024997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38162 w 4855633"/>
              <a:gd name="connsiteY98" fmla="*/ 1024997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41337 w 4855633"/>
              <a:gd name="connsiteY98" fmla="*/ 1010709 h 1976967"/>
              <a:gd name="connsiteX99" fmla="*/ 508000 w 4855633"/>
              <a:gd name="connsiteY99" fmla="*/ 1004360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41337 w 4855633"/>
              <a:gd name="connsiteY98" fmla="*/ 1010709 h 1976967"/>
              <a:gd name="connsiteX99" fmla="*/ 509587 w 4855633"/>
              <a:gd name="connsiteY99" fmla="*/ 1028173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41337 w 4855633"/>
              <a:gd name="connsiteY98" fmla="*/ 1010709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38162 w 4855633"/>
              <a:gd name="connsiteY97" fmla="*/ 1049867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78933 w 4855633"/>
              <a:gd name="connsiteY88" fmla="*/ 1176867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21267 w 4855633"/>
              <a:gd name="connsiteY86" fmla="*/ 1210734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19680 w 4855633"/>
              <a:gd name="connsiteY86" fmla="*/ 1234546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44033 w 4855633"/>
              <a:gd name="connsiteY84" fmla="*/ 1231900 h 1976967"/>
              <a:gd name="connsiteX85" fmla="*/ 842433 w 4855633"/>
              <a:gd name="connsiteY85" fmla="*/ 1231900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55145 w 4855633"/>
              <a:gd name="connsiteY84" fmla="*/ 1244600 h 1976967"/>
              <a:gd name="connsiteX85" fmla="*/ 842433 w 4855633"/>
              <a:gd name="connsiteY85" fmla="*/ 1231900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55145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982133 w 4855633"/>
              <a:gd name="connsiteY82" fmla="*/ 1282700 h 1976967"/>
              <a:gd name="connsiteX83" fmla="*/ 944033 w 4855633"/>
              <a:gd name="connsiteY83" fmla="*/ 1282700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1007533 w 4855633"/>
              <a:gd name="connsiteY82" fmla="*/ 1282700 h 1976967"/>
              <a:gd name="connsiteX83" fmla="*/ 944033 w 4855633"/>
              <a:gd name="connsiteY83" fmla="*/ 1282700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1001183 w 4855633"/>
              <a:gd name="connsiteY82" fmla="*/ 1266825 h 1976967"/>
              <a:gd name="connsiteX83" fmla="*/ 944033 w 4855633"/>
              <a:gd name="connsiteY83" fmla="*/ 1282700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11767 w 4855633"/>
              <a:gd name="connsiteY81" fmla="*/ 13123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08592 w 4855633"/>
              <a:gd name="connsiteY81" fmla="*/ 1301222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1046692 w 4855633"/>
              <a:gd name="connsiteY81" fmla="*/ 1282172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11767 w 4855633"/>
              <a:gd name="connsiteY80" fmla="*/ 1312334 h 1976967"/>
              <a:gd name="connsiteX81" fmla="*/ 999067 w 4855633"/>
              <a:gd name="connsiteY81" fmla="*/ 1294872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43517 w 4855633"/>
              <a:gd name="connsiteY80" fmla="*/ 1288521 h 1976967"/>
              <a:gd name="connsiteX81" fmla="*/ 999067 w 4855633"/>
              <a:gd name="connsiteY81" fmla="*/ 1294872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43517 w 4855633"/>
              <a:gd name="connsiteY80" fmla="*/ 12885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92200 w 4855633"/>
              <a:gd name="connsiteY79" fmla="*/ 1312334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35050 w 4855633"/>
              <a:gd name="connsiteY79" fmla="*/ 1321859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2200 w 4855633"/>
              <a:gd name="connsiteY78" fmla="*/ 1346200 h 1976967"/>
              <a:gd name="connsiteX79" fmla="*/ 1046163 w 4855633"/>
              <a:gd name="connsiteY79" fmla="*/ 1329797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6962 w 4855633"/>
              <a:gd name="connsiteY78" fmla="*/ 1312863 h 1976967"/>
              <a:gd name="connsiteX79" fmla="*/ 1046163 w 4855633"/>
              <a:gd name="connsiteY79" fmla="*/ 1329797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096962 w 4855633"/>
              <a:gd name="connsiteY78" fmla="*/ 1312863 h 1976967"/>
              <a:gd name="connsiteX79" fmla="*/ 1041401 w 4855633"/>
              <a:gd name="connsiteY79" fmla="*/ 1325034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48733 w 4855633"/>
              <a:gd name="connsiteY102" fmla="*/ 969434 h 1976967"/>
              <a:gd name="connsiteX103" fmla="*/ 325967 w 4855633"/>
              <a:gd name="connsiteY103" fmla="*/ 838200 h 1976967"/>
              <a:gd name="connsiteX104" fmla="*/ 292100 w 4855633"/>
              <a:gd name="connsiteY104" fmla="*/ 838200 h 1976967"/>
              <a:gd name="connsiteX105" fmla="*/ 292100 w 4855633"/>
              <a:gd name="connsiteY105" fmla="*/ 791634 h 1976967"/>
              <a:gd name="connsiteX106" fmla="*/ 292100 w 4855633"/>
              <a:gd name="connsiteY106" fmla="*/ 791634 h 1976967"/>
              <a:gd name="connsiteX107" fmla="*/ 266700 w 4855633"/>
              <a:gd name="connsiteY107" fmla="*/ 740834 h 1976967"/>
              <a:gd name="connsiteX108" fmla="*/ 198967 w 4855633"/>
              <a:gd name="connsiteY108" fmla="*/ 630767 h 1976967"/>
              <a:gd name="connsiteX109" fmla="*/ 165100 w 4855633"/>
              <a:gd name="connsiteY109" fmla="*/ 571500 h 1976967"/>
              <a:gd name="connsiteX110" fmla="*/ 165100 w 4855633"/>
              <a:gd name="connsiteY110" fmla="*/ 482600 h 1976967"/>
              <a:gd name="connsiteX111" fmla="*/ 131233 w 4855633"/>
              <a:gd name="connsiteY111" fmla="*/ 482600 h 1976967"/>
              <a:gd name="connsiteX112" fmla="*/ 131233 w 4855633"/>
              <a:gd name="connsiteY112" fmla="*/ 389467 h 1976967"/>
              <a:gd name="connsiteX113" fmla="*/ 88900 w 4855633"/>
              <a:gd name="connsiteY113" fmla="*/ 389467 h 1976967"/>
              <a:gd name="connsiteX114" fmla="*/ 88900 w 4855633"/>
              <a:gd name="connsiteY114" fmla="*/ 296334 h 1976967"/>
              <a:gd name="connsiteX115" fmla="*/ 88900 w 4855633"/>
              <a:gd name="connsiteY115" fmla="*/ 296334 h 1976967"/>
              <a:gd name="connsiteX116" fmla="*/ 88900 w 4855633"/>
              <a:gd name="connsiteY116" fmla="*/ 211667 h 1976967"/>
              <a:gd name="connsiteX117" fmla="*/ 55033 w 4855633"/>
              <a:gd name="connsiteY117" fmla="*/ 211667 h 1976967"/>
              <a:gd name="connsiteX118" fmla="*/ 55033 w 4855633"/>
              <a:gd name="connsiteY118" fmla="*/ 148167 h 1976967"/>
              <a:gd name="connsiteX119" fmla="*/ 25400 w 4855633"/>
              <a:gd name="connsiteY119" fmla="*/ 148167 h 1976967"/>
              <a:gd name="connsiteX120" fmla="*/ 25400 w 4855633"/>
              <a:gd name="connsiteY120" fmla="*/ 88900 h 1976967"/>
              <a:gd name="connsiteX121" fmla="*/ 0 w 4855633"/>
              <a:gd name="connsiteY121" fmla="*/ 88900 h 1976967"/>
              <a:gd name="connsiteX122" fmla="*/ 0 w 4855633"/>
              <a:gd name="connsiteY122"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125538 w 4855633"/>
              <a:gd name="connsiteY78" fmla="*/ 1324505 h 1976967"/>
              <a:gd name="connsiteX79" fmla="*/ 1096962 w 4855633"/>
              <a:gd name="connsiteY79" fmla="*/ 1312863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119188 w 4855633"/>
              <a:gd name="connsiteY78" fmla="*/ 1359430 h 1976967"/>
              <a:gd name="connsiteX79" fmla="*/ 1096962 w 4855633"/>
              <a:gd name="connsiteY79" fmla="*/ 1312863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119188 w 4855633"/>
              <a:gd name="connsiteY78" fmla="*/ 1359430 h 1976967"/>
              <a:gd name="connsiteX79" fmla="*/ 1108075 w 4855633"/>
              <a:gd name="connsiteY79" fmla="*/ 1327150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64167 w 4855633"/>
              <a:gd name="connsiteY76" fmla="*/ 1371600 h 1976967"/>
              <a:gd name="connsiteX77" fmla="*/ 1164167 w 4855633"/>
              <a:gd name="connsiteY77" fmla="*/ 1346200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87979 w 4855633"/>
              <a:gd name="connsiteY76" fmla="*/ 1368425 h 1976967"/>
              <a:gd name="connsiteX77" fmla="*/ 1164167 w 4855633"/>
              <a:gd name="connsiteY77" fmla="*/ 1346200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87979 w 4855633"/>
              <a:gd name="connsiteY76" fmla="*/ 13684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160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90525 w 4855633"/>
              <a:gd name="connsiteY104" fmla="*/ 902230 h 1976967"/>
              <a:gd name="connsiteX105" fmla="*/ 325967 w 4855633"/>
              <a:gd name="connsiteY105" fmla="*/ 838200 h 1976967"/>
              <a:gd name="connsiteX106" fmla="*/ 292100 w 4855633"/>
              <a:gd name="connsiteY106" fmla="*/ 838200 h 1976967"/>
              <a:gd name="connsiteX107" fmla="*/ 292100 w 4855633"/>
              <a:gd name="connsiteY107" fmla="*/ 791634 h 1976967"/>
              <a:gd name="connsiteX108" fmla="*/ 292100 w 4855633"/>
              <a:gd name="connsiteY108" fmla="*/ 791634 h 1976967"/>
              <a:gd name="connsiteX109" fmla="*/ 266700 w 4855633"/>
              <a:gd name="connsiteY109" fmla="*/ 740834 h 1976967"/>
              <a:gd name="connsiteX110" fmla="*/ 198967 w 4855633"/>
              <a:gd name="connsiteY110" fmla="*/ 630767 h 1976967"/>
              <a:gd name="connsiteX111" fmla="*/ 165100 w 4855633"/>
              <a:gd name="connsiteY111" fmla="*/ 571500 h 1976967"/>
              <a:gd name="connsiteX112" fmla="*/ 165100 w 4855633"/>
              <a:gd name="connsiteY112" fmla="*/ 482600 h 1976967"/>
              <a:gd name="connsiteX113" fmla="*/ 131233 w 4855633"/>
              <a:gd name="connsiteY113" fmla="*/ 482600 h 1976967"/>
              <a:gd name="connsiteX114" fmla="*/ 131233 w 4855633"/>
              <a:gd name="connsiteY114" fmla="*/ 389467 h 1976967"/>
              <a:gd name="connsiteX115" fmla="*/ 88900 w 4855633"/>
              <a:gd name="connsiteY115" fmla="*/ 389467 h 1976967"/>
              <a:gd name="connsiteX116" fmla="*/ 88900 w 4855633"/>
              <a:gd name="connsiteY116" fmla="*/ 296334 h 1976967"/>
              <a:gd name="connsiteX117" fmla="*/ 88900 w 4855633"/>
              <a:gd name="connsiteY117" fmla="*/ 296334 h 1976967"/>
              <a:gd name="connsiteX118" fmla="*/ 88900 w 4855633"/>
              <a:gd name="connsiteY118" fmla="*/ 211667 h 1976967"/>
              <a:gd name="connsiteX119" fmla="*/ 55033 w 4855633"/>
              <a:gd name="connsiteY119" fmla="*/ 211667 h 1976967"/>
              <a:gd name="connsiteX120" fmla="*/ 55033 w 4855633"/>
              <a:gd name="connsiteY120" fmla="*/ 148167 h 1976967"/>
              <a:gd name="connsiteX121" fmla="*/ 25400 w 4855633"/>
              <a:gd name="connsiteY121" fmla="*/ 148167 h 1976967"/>
              <a:gd name="connsiteX122" fmla="*/ 25400 w 4855633"/>
              <a:gd name="connsiteY122" fmla="*/ 88900 h 1976967"/>
              <a:gd name="connsiteX123" fmla="*/ 0 w 4855633"/>
              <a:gd name="connsiteY123" fmla="*/ 88900 h 1976967"/>
              <a:gd name="connsiteX124" fmla="*/ 0 w 4855633"/>
              <a:gd name="connsiteY124"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390525 w 4855633"/>
              <a:gd name="connsiteY104" fmla="*/ 902230 h 1976967"/>
              <a:gd name="connsiteX105" fmla="*/ 325967 w 4855633"/>
              <a:gd name="connsiteY105" fmla="*/ 838200 h 1976967"/>
              <a:gd name="connsiteX106" fmla="*/ 292100 w 4855633"/>
              <a:gd name="connsiteY106" fmla="*/ 838200 h 1976967"/>
              <a:gd name="connsiteX107" fmla="*/ 292100 w 4855633"/>
              <a:gd name="connsiteY107" fmla="*/ 791634 h 1976967"/>
              <a:gd name="connsiteX108" fmla="*/ 292100 w 4855633"/>
              <a:gd name="connsiteY108" fmla="*/ 791634 h 1976967"/>
              <a:gd name="connsiteX109" fmla="*/ 266700 w 4855633"/>
              <a:gd name="connsiteY109" fmla="*/ 740834 h 1976967"/>
              <a:gd name="connsiteX110" fmla="*/ 198967 w 4855633"/>
              <a:gd name="connsiteY110" fmla="*/ 630767 h 1976967"/>
              <a:gd name="connsiteX111" fmla="*/ 165100 w 4855633"/>
              <a:gd name="connsiteY111" fmla="*/ 571500 h 1976967"/>
              <a:gd name="connsiteX112" fmla="*/ 165100 w 4855633"/>
              <a:gd name="connsiteY112" fmla="*/ 482600 h 1976967"/>
              <a:gd name="connsiteX113" fmla="*/ 131233 w 4855633"/>
              <a:gd name="connsiteY113" fmla="*/ 482600 h 1976967"/>
              <a:gd name="connsiteX114" fmla="*/ 131233 w 4855633"/>
              <a:gd name="connsiteY114" fmla="*/ 389467 h 1976967"/>
              <a:gd name="connsiteX115" fmla="*/ 88900 w 4855633"/>
              <a:gd name="connsiteY115" fmla="*/ 389467 h 1976967"/>
              <a:gd name="connsiteX116" fmla="*/ 88900 w 4855633"/>
              <a:gd name="connsiteY116" fmla="*/ 296334 h 1976967"/>
              <a:gd name="connsiteX117" fmla="*/ 88900 w 4855633"/>
              <a:gd name="connsiteY117" fmla="*/ 296334 h 1976967"/>
              <a:gd name="connsiteX118" fmla="*/ 88900 w 4855633"/>
              <a:gd name="connsiteY118" fmla="*/ 211667 h 1976967"/>
              <a:gd name="connsiteX119" fmla="*/ 55033 w 4855633"/>
              <a:gd name="connsiteY119" fmla="*/ 211667 h 1976967"/>
              <a:gd name="connsiteX120" fmla="*/ 55033 w 4855633"/>
              <a:gd name="connsiteY120" fmla="*/ 148167 h 1976967"/>
              <a:gd name="connsiteX121" fmla="*/ 25400 w 4855633"/>
              <a:gd name="connsiteY121" fmla="*/ 148167 h 1976967"/>
              <a:gd name="connsiteX122" fmla="*/ 25400 w 4855633"/>
              <a:gd name="connsiteY122" fmla="*/ 88900 h 1976967"/>
              <a:gd name="connsiteX123" fmla="*/ 0 w 4855633"/>
              <a:gd name="connsiteY123" fmla="*/ 88900 h 1976967"/>
              <a:gd name="connsiteX124" fmla="*/ 0 w 4855633"/>
              <a:gd name="connsiteY124"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422275 w 4855633"/>
              <a:gd name="connsiteY104" fmla="*/ 940330 h 1976967"/>
              <a:gd name="connsiteX105" fmla="*/ 390525 w 4855633"/>
              <a:gd name="connsiteY105" fmla="*/ 902230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438150 w 4855633"/>
              <a:gd name="connsiteY104" fmla="*/ 926043 h 1976967"/>
              <a:gd name="connsiteX105" fmla="*/ 390525 w 4855633"/>
              <a:gd name="connsiteY105" fmla="*/ 902230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48733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26633 w 4855633"/>
              <a:gd name="connsiteY70" fmla="*/ 1443567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26633 w 4855633"/>
              <a:gd name="connsiteY69" fmla="*/ 1443567 h 1976967"/>
              <a:gd name="connsiteX70" fmla="*/ 1431395 w 4855633"/>
              <a:gd name="connsiteY70" fmla="*/ 1461030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64733 w 4855633"/>
              <a:gd name="connsiteY69" fmla="*/ 1418167 h 1976967"/>
              <a:gd name="connsiteX70" fmla="*/ 1431395 w 4855633"/>
              <a:gd name="connsiteY70" fmla="*/ 1461030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64733 w 4855633"/>
              <a:gd name="connsiteY69" fmla="*/ 1418167 h 1976967"/>
              <a:gd name="connsiteX70" fmla="*/ 1425045 w 4855633"/>
              <a:gd name="connsiteY70" fmla="*/ 1445155 h 1976967"/>
              <a:gd name="connsiteX71" fmla="*/ 1405466 w 4855633"/>
              <a:gd name="connsiteY71" fmla="*/ 142240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64733 w 4855633"/>
              <a:gd name="connsiteY69" fmla="*/ 14181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3567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48329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9441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06033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498600 h 1976967"/>
              <a:gd name="connsiteX63" fmla="*/ 1655233 w 4855633"/>
              <a:gd name="connsiteY63" fmla="*/ 14986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498600 h 1976967"/>
              <a:gd name="connsiteX63" fmla="*/ 1647295 w 4855633"/>
              <a:gd name="connsiteY63" fmla="*/ 1514475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498600 h 1976967"/>
              <a:gd name="connsiteX63" fmla="*/ 1645708 w 4855633"/>
              <a:gd name="connsiteY63" fmla="*/ 14605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517650 h 1976967"/>
              <a:gd name="connsiteX63" fmla="*/ 1645708 w 4855633"/>
              <a:gd name="connsiteY63" fmla="*/ 14605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517650 h 1976967"/>
              <a:gd name="connsiteX63" fmla="*/ 1659996 w 4855633"/>
              <a:gd name="connsiteY63" fmla="*/ 148590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498600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06033 w 4855633"/>
              <a:gd name="connsiteY60" fmla="*/ 1524000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7145 w 4855633"/>
              <a:gd name="connsiteY60" fmla="*/ 1538287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55333 w 4855633"/>
              <a:gd name="connsiteY41" fmla="*/ 1689100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5333 w 4855633"/>
              <a:gd name="connsiteY42" fmla="*/ 1672167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15633 w 4855633"/>
              <a:gd name="connsiteY43" fmla="*/ 1672167 h 1976967"/>
              <a:gd name="connsiteX44" fmla="*/ 2315633 w 4855633"/>
              <a:gd name="connsiteY44" fmla="*/ 1672167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15633 w 4855633"/>
              <a:gd name="connsiteY43" fmla="*/ 1672167 h 1976967"/>
              <a:gd name="connsiteX44" fmla="*/ 2314046 w 4855633"/>
              <a:gd name="connsiteY44" fmla="*/ 1683279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15633 w 4855633"/>
              <a:gd name="connsiteY43" fmla="*/ 1672167 h 1976967"/>
              <a:gd name="connsiteX44" fmla="*/ 2364846 w 4855633"/>
              <a:gd name="connsiteY44" fmla="*/ 1691216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15633 w 4855633"/>
              <a:gd name="connsiteY43" fmla="*/ 1672167 h 1976967"/>
              <a:gd name="connsiteX44" fmla="*/ 2350559 w 4855633"/>
              <a:gd name="connsiteY44" fmla="*/ 1592791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96596 w 4855633"/>
              <a:gd name="connsiteY43" fmla="*/ 1692805 h 1976967"/>
              <a:gd name="connsiteX44" fmla="*/ 2350559 w 4855633"/>
              <a:gd name="connsiteY44" fmla="*/ 1592791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96596 w 4855633"/>
              <a:gd name="connsiteY43" fmla="*/ 16928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24666 w 4855633"/>
              <a:gd name="connsiteY40" fmla="*/ 1689100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618316 w 4855633"/>
              <a:gd name="connsiteY40" fmla="*/ 1701800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99266 w 4855633"/>
              <a:gd name="connsiteY40" fmla="*/ 1706562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70199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28433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65500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33750 w 4855633"/>
              <a:gd name="connsiteY20" fmla="*/ 1858962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57033 w 4855633"/>
              <a:gd name="connsiteY19" fmla="*/ 1849967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369733 w 4855633"/>
              <a:gd name="connsiteY19" fmla="*/ 1865842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426883 w 4855633"/>
              <a:gd name="connsiteY19" fmla="*/ 1878542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57033 w 4855633"/>
              <a:gd name="connsiteY18" fmla="*/ 1849967 h 1976967"/>
              <a:gd name="connsiteX19" fmla="*/ 3407833 w 4855633"/>
              <a:gd name="connsiteY19" fmla="*/ 1778529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379258 w 4855633"/>
              <a:gd name="connsiteY18" fmla="*/ 1869017 h 1976967"/>
              <a:gd name="connsiteX19" fmla="*/ 3407833 w 4855633"/>
              <a:gd name="connsiteY19" fmla="*/ 1778529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57033 w 4855633"/>
              <a:gd name="connsiteY17" fmla="*/ 1849967 h 1976967"/>
              <a:gd name="connsiteX18" fmla="*/ 3482446 w 4855633"/>
              <a:gd name="connsiteY18" fmla="*/ 1794405 h 1976967"/>
              <a:gd name="connsiteX19" fmla="*/ 3407833 w 4855633"/>
              <a:gd name="connsiteY19" fmla="*/ 1778529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482446 w 4855633"/>
              <a:gd name="connsiteY18" fmla="*/ 1794405 h 1976967"/>
              <a:gd name="connsiteX19" fmla="*/ 3407833 w 4855633"/>
              <a:gd name="connsiteY19" fmla="*/ 1778529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407833 w 4855633"/>
              <a:gd name="connsiteY19" fmla="*/ 1778529 h 1976967"/>
              <a:gd name="connsiteX20" fmla="*/ 3349625 w 4855633"/>
              <a:gd name="connsiteY20" fmla="*/ 1812925 h 1976967"/>
              <a:gd name="connsiteX21" fmla="*/ 3310467 w 4855633"/>
              <a:gd name="connsiteY21" fmla="*/ 1841500 h 1976967"/>
              <a:gd name="connsiteX22" fmla="*/ 3310467 w 4855633"/>
              <a:gd name="connsiteY22" fmla="*/ 1841500 h 1976967"/>
              <a:gd name="connsiteX23" fmla="*/ 3310467 w 4855633"/>
              <a:gd name="connsiteY23" fmla="*/ 1841500 h 1976967"/>
              <a:gd name="connsiteX24" fmla="*/ 3310467 w 4855633"/>
              <a:gd name="connsiteY24" fmla="*/ 1811867 h 1976967"/>
              <a:gd name="connsiteX25" fmla="*/ 3221567 w 4855633"/>
              <a:gd name="connsiteY25" fmla="*/ 1811867 h 1976967"/>
              <a:gd name="connsiteX26" fmla="*/ 3221567 w 4855633"/>
              <a:gd name="connsiteY26" fmla="*/ 1803400 h 1976967"/>
              <a:gd name="connsiteX27" fmla="*/ 3139546 w 4855633"/>
              <a:gd name="connsiteY27" fmla="*/ 1803400 h 1976967"/>
              <a:gd name="connsiteX28" fmla="*/ 3141133 w 4855633"/>
              <a:gd name="connsiteY28" fmla="*/ 1790700 h 1976967"/>
              <a:gd name="connsiteX29" fmla="*/ 3018367 w 4855633"/>
              <a:gd name="connsiteY29" fmla="*/ 1790700 h 1976967"/>
              <a:gd name="connsiteX30" fmla="*/ 3018367 w 4855633"/>
              <a:gd name="connsiteY30" fmla="*/ 1769534 h 1976967"/>
              <a:gd name="connsiteX31" fmla="*/ 2887133 w 4855633"/>
              <a:gd name="connsiteY31" fmla="*/ 1769534 h 1976967"/>
              <a:gd name="connsiteX32" fmla="*/ 2887661 w 4855633"/>
              <a:gd name="connsiteY32" fmla="*/ 1752600 h 1976967"/>
              <a:gd name="connsiteX33" fmla="*/ 2823633 w 4855633"/>
              <a:gd name="connsiteY33" fmla="*/ 1752600 h 1976967"/>
              <a:gd name="connsiteX34" fmla="*/ 2823633 w 4855633"/>
              <a:gd name="connsiteY34" fmla="*/ 1739900 h 1976967"/>
              <a:gd name="connsiteX35" fmla="*/ 2709333 w 4855633"/>
              <a:gd name="connsiteY35" fmla="*/ 1739900 h 1976967"/>
              <a:gd name="connsiteX36" fmla="*/ 2709333 w 4855633"/>
              <a:gd name="connsiteY36" fmla="*/ 1731434 h 1976967"/>
              <a:gd name="connsiteX37" fmla="*/ 2641600 w 4855633"/>
              <a:gd name="connsiteY37" fmla="*/ 1731434 h 1976967"/>
              <a:gd name="connsiteX38" fmla="*/ 2641600 w 4855633"/>
              <a:gd name="connsiteY38" fmla="*/ 1706034 h 1976967"/>
              <a:gd name="connsiteX39" fmla="*/ 2641600 w 4855633"/>
              <a:gd name="connsiteY39" fmla="*/ 1706034 h 1976967"/>
              <a:gd name="connsiteX40" fmla="*/ 2586566 w 4855633"/>
              <a:gd name="connsiteY40" fmla="*/ 1704974 h 1976967"/>
              <a:gd name="connsiteX41" fmla="*/ 2461683 w 4855633"/>
              <a:gd name="connsiteY41" fmla="*/ 1704975 h 1976967"/>
              <a:gd name="connsiteX42" fmla="*/ 2456921 w 4855633"/>
              <a:gd name="connsiteY42" fmla="*/ 1680104 h 1976967"/>
              <a:gd name="connsiteX43" fmla="*/ 2355321 w 4855633"/>
              <a:gd name="connsiteY43" fmla="*/ 1680105 h 1976967"/>
              <a:gd name="connsiteX44" fmla="*/ 2317221 w 4855633"/>
              <a:gd name="connsiteY44" fmla="*/ 1680104 h 1976967"/>
              <a:gd name="connsiteX45" fmla="*/ 2281767 w 4855633"/>
              <a:gd name="connsiteY45" fmla="*/ 1672167 h 1976967"/>
              <a:gd name="connsiteX46" fmla="*/ 2281767 w 4855633"/>
              <a:gd name="connsiteY46" fmla="*/ 1651000 h 1976967"/>
              <a:gd name="connsiteX47" fmla="*/ 2222500 w 4855633"/>
              <a:gd name="connsiteY47" fmla="*/ 1651000 h 1976967"/>
              <a:gd name="connsiteX48" fmla="*/ 2184400 w 4855633"/>
              <a:gd name="connsiteY48" fmla="*/ 1651000 h 1976967"/>
              <a:gd name="connsiteX49" fmla="*/ 2184400 w 4855633"/>
              <a:gd name="connsiteY49" fmla="*/ 1634067 h 1976967"/>
              <a:gd name="connsiteX50" fmla="*/ 2129367 w 4855633"/>
              <a:gd name="connsiteY50" fmla="*/ 1634067 h 1976967"/>
              <a:gd name="connsiteX51" fmla="*/ 2129367 w 4855633"/>
              <a:gd name="connsiteY51" fmla="*/ 1612900 h 1976967"/>
              <a:gd name="connsiteX52" fmla="*/ 2019300 w 4855633"/>
              <a:gd name="connsiteY52" fmla="*/ 1612900 h 1976967"/>
              <a:gd name="connsiteX53" fmla="*/ 2019300 w 4855633"/>
              <a:gd name="connsiteY53" fmla="*/ 1587500 h 1976967"/>
              <a:gd name="connsiteX54" fmla="*/ 1951567 w 4855633"/>
              <a:gd name="connsiteY54" fmla="*/ 1587500 h 1976967"/>
              <a:gd name="connsiteX55" fmla="*/ 1951567 w 4855633"/>
              <a:gd name="connsiteY55" fmla="*/ 1574800 h 1976967"/>
              <a:gd name="connsiteX56" fmla="*/ 1896533 w 4855633"/>
              <a:gd name="connsiteY56" fmla="*/ 1574800 h 1976967"/>
              <a:gd name="connsiteX57" fmla="*/ 1866900 w 4855633"/>
              <a:gd name="connsiteY57" fmla="*/ 1545167 h 1976967"/>
              <a:gd name="connsiteX58" fmla="*/ 1778000 w 4855633"/>
              <a:gd name="connsiteY58" fmla="*/ 1545167 h 1976967"/>
              <a:gd name="connsiteX59" fmla="*/ 1778000 w 4855633"/>
              <a:gd name="connsiteY59" fmla="*/ 1524000 h 1976967"/>
              <a:gd name="connsiteX60" fmla="*/ 1713970 w 4855633"/>
              <a:gd name="connsiteY60" fmla="*/ 1533524 h 1976967"/>
              <a:gd name="connsiteX61" fmla="*/ 1721908 w 4855633"/>
              <a:gd name="connsiteY61" fmla="*/ 1508125 h 1976967"/>
              <a:gd name="connsiteX62" fmla="*/ 1655233 w 4855633"/>
              <a:gd name="connsiteY62" fmla="*/ 1517650 h 1976967"/>
              <a:gd name="connsiteX63" fmla="*/ 1659996 w 4855633"/>
              <a:gd name="connsiteY63" fmla="*/ 1492250 h 1976967"/>
              <a:gd name="connsiteX64" fmla="*/ 1574800 w 4855633"/>
              <a:gd name="connsiteY64" fmla="*/ 1498600 h 1976967"/>
              <a:gd name="connsiteX65" fmla="*/ 1574800 w 4855633"/>
              <a:gd name="connsiteY65" fmla="*/ 1473200 h 1976967"/>
              <a:gd name="connsiteX66" fmla="*/ 1532467 w 4855633"/>
              <a:gd name="connsiteY66" fmla="*/ 1473200 h 1976967"/>
              <a:gd name="connsiteX67" fmla="*/ 1532467 w 4855633"/>
              <a:gd name="connsiteY67" fmla="*/ 1473200 h 1976967"/>
              <a:gd name="connsiteX68" fmla="*/ 1532467 w 4855633"/>
              <a:gd name="connsiteY68" fmla="*/ 1454678 h 1976967"/>
              <a:gd name="connsiteX69" fmla="*/ 1448858 w 4855633"/>
              <a:gd name="connsiteY69" fmla="*/ 1456267 h 1976967"/>
              <a:gd name="connsiteX70" fmla="*/ 1425045 w 4855633"/>
              <a:gd name="connsiteY70" fmla="*/ 1445155 h 1976967"/>
              <a:gd name="connsiteX71" fmla="*/ 1405466 w 4855633"/>
              <a:gd name="connsiteY71" fmla="*/ 1428750 h 1976967"/>
              <a:gd name="connsiteX72" fmla="*/ 1325033 w 4855633"/>
              <a:gd name="connsiteY72" fmla="*/ 1422400 h 1976967"/>
              <a:gd name="connsiteX73" fmla="*/ 1325033 w 4855633"/>
              <a:gd name="connsiteY73" fmla="*/ 1401234 h 1976967"/>
              <a:gd name="connsiteX74" fmla="*/ 1236133 w 4855633"/>
              <a:gd name="connsiteY74" fmla="*/ 1401234 h 1976967"/>
              <a:gd name="connsiteX75" fmla="*/ 1236133 w 4855633"/>
              <a:gd name="connsiteY75" fmla="*/ 1377950 h 1976967"/>
              <a:gd name="connsiteX76" fmla="*/ 1187979 w 4855633"/>
              <a:gd name="connsiteY76" fmla="*/ 1381125 h 1976967"/>
              <a:gd name="connsiteX77" fmla="*/ 1165754 w 4855633"/>
              <a:gd name="connsiteY77" fmla="*/ 1355725 h 1976967"/>
              <a:gd name="connsiteX78" fmla="*/ 1119188 w 4855633"/>
              <a:gd name="connsiteY78" fmla="*/ 1359430 h 1976967"/>
              <a:gd name="connsiteX79" fmla="*/ 1100137 w 4855633"/>
              <a:gd name="connsiteY79" fmla="*/ 1319212 h 1976967"/>
              <a:gd name="connsiteX80" fmla="*/ 1041401 w 4855633"/>
              <a:gd name="connsiteY80" fmla="*/ 1325034 h 1976967"/>
              <a:gd name="connsiteX81" fmla="*/ 1043517 w 4855633"/>
              <a:gd name="connsiteY81" fmla="*/ 1301221 h 1976967"/>
              <a:gd name="connsiteX82" fmla="*/ 999067 w 4855633"/>
              <a:gd name="connsiteY82" fmla="*/ 1299634 h 1976967"/>
              <a:gd name="connsiteX83" fmla="*/ 1001183 w 4855633"/>
              <a:gd name="connsiteY83" fmla="*/ 1266825 h 1976967"/>
              <a:gd name="connsiteX84" fmla="*/ 948796 w 4855633"/>
              <a:gd name="connsiteY84" fmla="*/ 1266825 h 1976967"/>
              <a:gd name="connsiteX85" fmla="*/ 939270 w 4855633"/>
              <a:gd name="connsiteY85" fmla="*/ 1244600 h 1976967"/>
              <a:gd name="connsiteX86" fmla="*/ 844021 w 4855633"/>
              <a:gd name="connsiteY86" fmla="*/ 1243013 h 1976967"/>
              <a:gd name="connsiteX87" fmla="*/ 819680 w 4855633"/>
              <a:gd name="connsiteY87" fmla="*/ 1213909 h 1976967"/>
              <a:gd name="connsiteX88" fmla="*/ 778933 w 4855633"/>
              <a:gd name="connsiteY88" fmla="*/ 1210734 h 1976967"/>
              <a:gd name="connsiteX89" fmla="*/ 750358 w 4855633"/>
              <a:gd name="connsiteY89" fmla="*/ 1178455 h 1976967"/>
              <a:gd name="connsiteX90" fmla="*/ 702733 w 4855633"/>
              <a:gd name="connsiteY90" fmla="*/ 1176867 h 1976967"/>
              <a:gd name="connsiteX91" fmla="*/ 702733 w 4855633"/>
              <a:gd name="connsiteY91" fmla="*/ 1143000 h 1976967"/>
              <a:gd name="connsiteX92" fmla="*/ 651933 w 4855633"/>
              <a:gd name="connsiteY92" fmla="*/ 1143000 h 1976967"/>
              <a:gd name="connsiteX93" fmla="*/ 651933 w 4855633"/>
              <a:gd name="connsiteY93" fmla="*/ 1113367 h 1976967"/>
              <a:gd name="connsiteX94" fmla="*/ 622300 w 4855633"/>
              <a:gd name="connsiteY94" fmla="*/ 1113367 h 1976967"/>
              <a:gd name="connsiteX95" fmla="*/ 622300 w 4855633"/>
              <a:gd name="connsiteY95" fmla="*/ 1071034 h 1976967"/>
              <a:gd name="connsiteX96" fmla="*/ 579967 w 4855633"/>
              <a:gd name="connsiteY96" fmla="*/ 1071034 h 1976967"/>
              <a:gd name="connsiteX97" fmla="*/ 579967 w 4855633"/>
              <a:gd name="connsiteY97" fmla="*/ 1049867 h 1976967"/>
              <a:gd name="connsiteX98" fmla="*/ 542924 w 4855633"/>
              <a:gd name="connsiteY98" fmla="*/ 1046692 h 1976967"/>
              <a:gd name="connsiteX99" fmla="*/ 525462 w 4855633"/>
              <a:gd name="connsiteY99" fmla="*/ 1024996 h 1976967"/>
              <a:gd name="connsiteX100" fmla="*/ 509587 w 4855633"/>
              <a:gd name="connsiteY100" fmla="*/ 1004361 h 1976967"/>
              <a:gd name="connsiteX101" fmla="*/ 478367 w 4855633"/>
              <a:gd name="connsiteY101" fmla="*/ 1004359 h 1976967"/>
              <a:gd name="connsiteX102" fmla="*/ 478367 w 4855633"/>
              <a:gd name="connsiteY102" fmla="*/ 969434 h 1976967"/>
              <a:gd name="connsiteX103" fmla="*/ 453496 w 4855633"/>
              <a:gd name="connsiteY103" fmla="*/ 969434 h 1976967"/>
              <a:gd name="connsiteX104" fmla="*/ 438150 w 4855633"/>
              <a:gd name="connsiteY104" fmla="*/ 926043 h 1976967"/>
              <a:gd name="connsiteX105" fmla="*/ 398462 w 4855633"/>
              <a:gd name="connsiteY105" fmla="*/ 916518 h 1976967"/>
              <a:gd name="connsiteX106" fmla="*/ 325967 w 4855633"/>
              <a:gd name="connsiteY106" fmla="*/ 838200 h 1976967"/>
              <a:gd name="connsiteX107" fmla="*/ 292100 w 4855633"/>
              <a:gd name="connsiteY107" fmla="*/ 838200 h 1976967"/>
              <a:gd name="connsiteX108" fmla="*/ 292100 w 4855633"/>
              <a:gd name="connsiteY108" fmla="*/ 791634 h 1976967"/>
              <a:gd name="connsiteX109" fmla="*/ 292100 w 4855633"/>
              <a:gd name="connsiteY109" fmla="*/ 791634 h 1976967"/>
              <a:gd name="connsiteX110" fmla="*/ 266700 w 4855633"/>
              <a:gd name="connsiteY110" fmla="*/ 740834 h 1976967"/>
              <a:gd name="connsiteX111" fmla="*/ 198967 w 4855633"/>
              <a:gd name="connsiteY111" fmla="*/ 630767 h 1976967"/>
              <a:gd name="connsiteX112" fmla="*/ 165100 w 4855633"/>
              <a:gd name="connsiteY112" fmla="*/ 571500 h 1976967"/>
              <a:gd name="connsiteX113" fmla="*/ 165100 w 4855633"/>
              <a:gd name="connsiteY113" fmla="*/ 482600 h 1976967"/>
              <a:gd name="connsiteX114" fmla="*/ 131233 w 4855633"/>
              <a:gd name="connsiteY114" fmla="*/ 482600 h 1976967"/>
              <a:gd name="connsiteX115" fmla="*/ 131233 w 4855633"/>
              <a:gd name="connsiteY115" fmla="*/ 389467 h 1976967"/>
              <a:gd name="connsiteX116" fmla="*/ 88900 w 4855633"/>
              <a:gd name="connsiteY116" fmla="*/ 389467 h 1976967"/>
              <a:gd name="connsiteX117" fmla="*/ 88900 w 4855633"/>
              <a:gd name="connsiteY117" fmla="*/ 296334 h 1976967"/>
              <a:gd name="connsiteX118" fmla="*/ 88900 w 4855633"/>
              <a:gd name="connsiteY118" fmla="*/ 296334 h 1976967"/>
              <a:gd name="connsiteX119" fmla="*/ 88900 w 4855633"/>
              <a:gd name="connsiteY119" fmla="*/ 211667 h 1976967"/>
              <a:gd name="connsiteX120" fmla="*/ 55033 w 4855633"/>
              <a:gd name="connsiteY120" fmla="*/ 211667 h 1976967"/>
              <a:gd name="connsiteX121" fmla="*/ 55033 w 4855633"/>
              <a:gd name="connsiteY121" fmla="*/ 148167 h 1976967"/>
              <a:gd name="connsiteX122" fmla="*/ 25400 w 4855633"/>
              <a:gd name="connsiteY122" fmla="*/ 148167 h 1976967"/>
              <a:gd name="connsiteX123" fmla="*/ 25400 w 4855633"/>
              <a:gd name="connsiteY123" fmla="*/ 88900 h 1976967"/>
              <a:gd name="connsiteX124" fmla="*/ 0 w 4855633"/>
              <a:gd name="connsiteY124" fmla="*/ 88900 h 1976967"/>
              <a:gd name="connsiteX125" fmla="*/ 0 w 4855633"/>
              <a:gd name="connsiteY125"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407833 w 4855633"/>
              <a:gd name="connsiteY19" fmla="*/ 1778529 h 1976967"/>
              <a:gd name="connsiteX20" fmla="*/ 3310467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11867 h 1976967"/>
              <a:gd name="connsiteX24" fmla="*/ 3221567 w 4855633"/>
              <a:gd name="connsiteY24" fmla="*/ 1811867 h 1976967"/>
              <a:gd name="connsiteX25" fmla="*/ 3221567 w 4855633"/>
              <a:gd name="connsiteY25" fmla="*/ 1803400 h 1976967"/>
              <a:gd name="connsiteX26" fmla="*/ 3139546 w 4855633"/>
              <a:gd name="connsiteY26" fmla="*/ 1803400 h 1976967"/>
              <a:gd name="connsiteX27" fmla="*/ 3141133 w 4855633"/>
              <a:gd name="connsiteY27" fmla="*/ 1790700 h 1976967"/>
              <a:gd name="connsiteX28" fmla="*/ 3018367 w 4855633"/>
              <a:gd name="connsiteY28" fmla="*/ 1790700 h 1976967"/>
              <a:gd name="connsiteX29" fmla="*/ 3018367 w 4855633"/>
              <a:gd name="connsiteY29" fmla="*/ 1769534 h 1976967"/>
              <a:gd name="connsiteX30" fmla="*/ 2887133 w 4855633"/>
              <a:gd name="connsiteY30" fmla="*/ 1769534 h 1976967"/>
              <a:gd name="connsiteX31" fmla="*/ 2887661 w 4855633"/>
              <a:gd name="connsiteY31" fmla="*/ 1752600 h 1976967"/>
              <a:gd name="connsiteX32" fmla="*/ 2823633 w 4855633"/>
              <a:gd name="connsiteY32" fmla="*/ 1752600 h 1976967"/>
              <a:gd name="connsiteX33" fmla="*/ 2823633 w 4855633"/>
              <a:gd name="connsiteY33" fmla="*/ 1739900 h 1976967"/>
              <a:gd name="connsiteX34" fmla="*/ 2709333 w 4855633"/>
              <a:gd name="connsiteY34" fmla="*/ 1739900 h 1976967"/>
              <a:gd name="connsiteX35" fmla="*/ 2709333 w 4855633"/>
              <a:gd name="connsiteY35" fmla="*/ 1731434 h 1976967"/>
              <a:gd name="connsiteX36" fmla="*/ 2641600 w 4855633"/>
              <a:gd name="connsiteY36" fmla="*/ 1731434 h 1976967"/>
              <a:gd name="connsiteX37" fmla="*/ 2641600 w 4855633"/>
              <a:gd name="connsiteY37" fmla="*/ 1706034 h 1976967"/>
              <a:gd name="connsiteX38" fmla="*/ 2641600 w 4855633"/>
              <a:gd name="connsiteY38" fmla="*/ 1706034 h 1976967"/>
              <a:gd name="connsiteX39" fmla="*/ 2586566 w 4855633"/>
              <a:gd name="connsiteY39" fmla="*/ 1704974 h 1976967"/>
              <a:gd name="connsiteX40" fmla="*/ 2461683 w 4855633"/>
              <a:gd name="connsiteY40" fmla="*/ 1704975 h 1976967"/>
              <a:gd name="connsiteX41" fmla="*/ 2456921 w 4855633"/>
              <a:gd name="connsiteY41" fmla="*/ 1680104 h 1976967"/>
              <a:gd name="connsiteX42" fmla="*/ 2355321 w 4855633"/>
              <a:gd name="connsiteY42" fmla="*/ 1680105 h 1976967"/>
              <a:gd name="connsiteX43" fmla="*/ 2317221 w 4855633"/>
              <a:gd name="connsiteY43" fmla="*/ 1680104 h 1976967"/>
              <a:gd name="connsiteX44" fmla="*/ 2281767 w 4855633"/>
              <a:gd name="connsiteY44" fmla="*/ 1672167 h 1976967"/>
              <a:gd name="connsiteX45" fmla="*/ 2281767 w 4855633"/>
              <a:gd name="connsiteY45" fmla="*/ 1651000 h 1976967"/>
              <a:gd name="connsiteX46" fmla="*/ 2222500 w 4855633"/>
              <a:gd name="connsiteY46" fmla="*/ 1651000 h 1976967"/>
              <a:gd name="connsiteX47" fmla="*/ 2184400 w 4855633"/>
              <a:gd name="connsiteY47" fmla="*/ 1651000 h 1976967"/>
              <a:gd name="connsiteX48" fmla="*/ 2184400 w 4855633"/>
              <a:gd name="connsiteY48" fmla="*/ 1634067 h 1976967"/>
              <a:gd name="connsiteX49" fmla="*/ 2129367 w 4855633"/>
              <a:gd name="connsiteY49" fmla="*/ 1634067 h 1976967"/>
              <a:gd name="connsiteX50" fmla="*/ 2129367 w 4855633"/>
              <a:gd name="connsiteY50" fmla="*/ 1612900 h 1976967"/>
              <a:gd name="connsiteX51" fmla="*/ 2019300 w 4855633"/>
              <a:gd name="connsiteY51" fmla="*/ 1612900 h 1976967"/>
              <a:gd name="connsiteX52" fmla="*/ 2019300 w 4855633"/>
              <a:gd name="connsiteY52" fmla="*/ 1587500 h 1976967"/>
              <a:gd name="connsiteX53" fmla="*/ 1951567 w 4855633"/>
              <a:gd name="connsiteY53" fmla="*/ 1587500 h 1976967"/>
              <a:gd name="connsiteX54" fmla="*/ 1951567 w 4855633"/>
              <a:gd name="connsiteY54" fmla="*/ 1574800 h 1976967"/>
              <a:gd name="connsiteX55" fmla="*/ 1896533 w 4855633"/>
              <a:gd name="connsiteY55" fmla="*/ 1574800 h 1976967"/>
              <a:gd name="connsiteX56" fmla="*/ 1866900 w 4855633"/>
              <a:gd name="connsiteY56" fmla="*/ 1545167 h 1976967"/>
              <a:gd name="connsiteX57" fmla="*/ 1778000 w 4855633"/>
              <a:gd name="connsiteY57" fmla="*/ 1545167 h 1976967"/>
              <a:gd name="connsiteX58" fmla="*/ 1778000 w 4855633"/>
              <a:gd name="connsiteY58" fmla="*/ 1524000 h 1976967"/>
              <a:gd name="connsiteX59" fmla="*/ 1713970 w 4855633"/>
              <a:gd name="connsiteY59" fmla="*/ 1533524 h 1976967"/>
              <a:gd name="connsiteX60" fmla="*/ 1721908 w 4855633"/>
              <a:gd name="connsiteY60" fmla="*/ 1508125 h 1976967"/>
              <a:gd name="connsiteX61" fmla="*/ 1655233 w 4855633"/>
              <a:gd name="connsiteY61" fmla="*/ 1517650 h 1976967"/>
              <a:gd name="connsiteX62" fmla="*/ 1659996 w 4855633"/>
              <a:gd name="connsiteY62" fmla="*/ 1492250 h 1976967"/>
              <a:gd name="connsiteX63" fmla="*/ 1574800 w 4855633"/>
              <a:gd name="connsiteY63" fmla="*/ 1498600 h 1976967"/>
              <a:gd name="connsiteX64" fmla="*/ 1574800 w 4855633"/>
              <a:gd name="connsiteY64" fmla="*/ 1473200 h 1976967"/>
              <a:gd name="connsiteX65" fmla="*/ 1532467 w 4855633"/>
              <a:gd name="connsiteY65" fmla="*/ 1473200 h 1976967"/>
              <a:gd name="connsiteX66" fmla="*/ 1532467 w 4855633"/>
              <a:gd name="connsiteY66" fmla="*/ 1473200 h 1976967"/>
              <a:gd name="connsiteX67" fmla="*/ 1532467 w 4855633"/>
              <a:gd name="connsiteY67" fmla="*/ 1454678 h 1976967"/>
              <a:gd name="connsiteX68" fmla="*/ 1448858 w 4855633"/>
              <a:gd name="connsiteY68" fmla="*/ 1456267 h 1976967"/>
              <a:gd name="connsiteX69" fmla="*/ 1425045 w 4855633"/>
              <a:gd name="connsiteY69" fmla="*/ 1445155 h 1976967"/>
              <a:gd name="connsiteX70" fmla="*/ 1405466 w 4855633"/>
              <a:gd name="connsiteY70" fmla="*/ 1428750 h 1976967"/>
              <a:gd name="connsiteX71" fmla="*/ 1325033 w 4855633"/>
              <a:gd name="connsiteY71" fmla="*/ 1422400 h 1976967"/>
              <a:gd name="connsiteX72" fmla="*/ 1325033 w 4855633"/>
              <a:gd name="connsiteY72" fmla="*/ 1401234 h 1976967"/>
              <a:gd name="connsiteX73" fmla="*/ 1236133 w 4855633"/>
              <a:gd name="connsiteY73" fmla="*/ 1401234 h 1976967"/>
              <a:gd name="connsiteX74" fmla="*/ 1236133 w 4855633"/>
              <a:gd name="connsiteY74" fmla="*/ 1377950 h 1976967"/>
              <a:gd name="connsiteX75" fmla="*/ 1187979 w 4855633"/>
              <a:gd name="connsiteY75" fmla="*/ 1381125 h 1976967"/>
              <a:gd name="connsiteX76" fmla="*/ 1165754 w 4855633"/>
              <a:gd name="connsiteY76" fmla="*/ 1355725 h 1976967"/>
              <a:gd name="connsiteX77" fmla="*/ 1119188 w 4855633"/>
              <a:gd name="connsiteY77" fmla="*/ 1359430 h 1976967"/>
              <a:gd name="connsiteX78" fmla="*/ 1100137 w 4855633"/>
              <a:gd name="connsiteY78" fmla="*/ 1319212 h 1976967"/>
              <a:gd name="connsiteX79" fmla="*/ 1041401 w 4855633"/>
              <a:gd name="connsiteY79" fmla="*/ 1325034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53496 w 4855633"/>
              <a:gd name="connsiteY102" fmla="*/ 969434 h 1976967"/>
              <a:gd name="connsiteX103" fmla="*/ 438150 w 4855633"/>
              <a:gd name="connsiteY103" fmla="*/ 926043 h 1976967"/>
              <a:gd name="connsiteX104" fmla="*/ 398462 w 4855633"/>
              <a:gd name="connsiteY104" fmla="*/ 916518 h 1976967"/>
              <a:gd name="connsiteX105" fmla="*/ 325967 w 4855633"/>
              <a:gd name="connsiteY105" fmla="*/ 838200 h 1976967"/>
              <a:gd name="connsiteX106" fmla="*/ 292100 w 4855633"/>
              <a:gd name="connsiteY106" fmla="*/ 838200 h 1976967"/>
              <a:gd name="connsiteX107" fmla="*/ 292100 w 4855633"/>
              <a:gd name="connsiteY107" fmla="*/ 791634 h 1976967"/>
              <a:gd name="connsiteX108" fmla="*/ 292100 w 4855633"/>
              <a:gd name="connsiteY108" fmla="*/ 791634 h 1976967"/>
              <a:gd name="connsiteX109" fmla="*/ 266700 w 4855633"/>
              <a:gd name="connsiteY109" fmla="*/ 740834 h 1976967"/>
              <a:gd name="connsiteX110" fmla="*/ 198967 w 4855633"/>
              <a:gd name="connsiteY110" fmla="*/ 630767 h 1976967"/>
              <a:gd name="connsiteX111" fmla="*/ 165100 w 4855633"/>
              <a:gd name="connsiteY111" fmla="*/ 571500 h 1976967"/>
              <a:gd name="connsiteX112" fmla="*/ 165100 w 4855633"/>
              <a:gd name="connsiteY112" fmla="*/ 482600 h 1976967"/>
              <a:gd name="connsiteX113" fmla="*/ 131233 w 4855633"/>
              <a:gd name="connsiteY113" fmla="*/ 482600 h 1976967"/>
              <a:gd name="connsiteX114" fmla="*/ 131233 w 4855633"/>
              <a:gd name="connsiteY114" fmla="*/ 389467 h 1976967"/>
              <a:gd name="connsiteX115" fmla="*/ 88900 w 4855633"/>
              <a:gd name="connsiteY115" fmla="*/ 389467 h 1976967"/>
              <a:gd name="connsiteX116" fmla="*/ 88900 w 4855633"/>
              <a:gd name="connsiteY116" fmla="*/ 296334 h 1976967"/>
              <a:gd name="connsiteX117" fmla="*/ 88900 w 4855633"/>
              <a:gd name="connsiteY117" fmla="*/ 296334 h 1976967"/>
              <a:gd name="connsiteX118" fmla="*/ 88900 w 4855633"/>
              <a:gd name="connsiteY118" fmla="*/ 211667 h 1976967"/>
              <a:gd name="connsiteX119" fmla="*/ 55033 w 4855633"/>
              <a:gd name="connsiteY119" fmla="*/ 211667 h 1976967"/>
              <a:gd name="connsiteX120" fmla="*/ 55033 w 4855633"/>
              <a:gd name="connsiteY120" fmla="*/ 148167 h 1976967"/>
              <a:gd name="connsiteX121" fmla="*/ 25400 w 4855633"/>
              <a:gd name="connsiteY121" fmla="*/ 148167 h 1976967"/>
              <a:gd name="connsiteX122" fmla="*/ 25400 w 4855633"/>
              <a:gd name="connsiteY122" fmla="*/ 88900 h 1976967"/>
              <a:gd name="connsiteX123" fmla="*/ 0 w 4855633"/>
              <a:gd name="connsiteY123" fmla="*/ 88900 h 1976967"/>
              <a:gd name="connsiteX124" fmla="*/ 0 w 4855633"/>
              <a:gd name="connsiteY124"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374495 w 4855633"/>
              <a:gd name="connsiteY19" fmla="*/ 1832504 h 1976967"/>
              <a:gd name="connsiteX20" fmla="*/ 3310467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11867 h 1976967"/>
              <a:gd name="connsiteX24" fmla="*/ 3221567 w 4855633"/>
              <a:gd name="connsiteY24" fmla="*/ 1811867 h 1976967"/>
              <a:gd name="connsiteX25" fmla="*/ 3221567 w 4855633"/>
              <a:gd name="connsiteY25" fmla="*/ 1803400 h 1976967"/>
              <a:gd name="connsiteX26" fmla="*/ 3139546 w 4855633"/>
              <a:gd name="connsiteY26" fmla="*/ 1803400 h 1976967"/>
              <a:gd name="connsiteX27" fmla="*/ 3141133 w 4855633"/>
              <a:gd name="connsiteY27" fmla="*/ 1790700 h 1976967"/>
              <a:gd name="connsiteX28" fmla="*/ 3018367 w 4855633"/>
              <a:gd name="connsiteY28" fmla="*/ 1790700 h 1976967"/>
              <a:gd name="connsiteX29" fmla="*/ 3018367 w 4855633"/>
              <a:gd name="connsiteY29" fmla="*/ 1769534 h 1976967"/>
              <a:gd name="connsiteX30" fmla="*/ 2887133 w 4855633"/>
              <a:gd name="connsiteY30" fmla="*/ 1769534 h 1976967"/>
              <a:gd name="connsiteX31" fmla="*/ 2887661 w 4855633"/>
              <a:gd name="connsiteY31" fmla="*/ 1752600 h 1976967"/>
              <a:gd name="connsiteX32" fmla="*/ 2823633 w 4855633"/>
              <a:gd name="connsiteY32" fmla="*/ 1752600 h 1976967"/>
              <a:gd name="connsiteX33" fmla="*/ 2823633 w 4855633"/>
              <a:gd name="connsiteY33" fmla="*/ 1739900 h 1976967"/>
              <a:gd name="connsiteX34" fmla="*/ 2709333 w 4855633"/>
              <a:gd name="connsiteY34" fmla="*/ 1739900 h 1976967"/>
              <a:gd name="connsiteX35" fmla="*/ 2709333 w 4855633"/>
              <a:gd name="connsiteY35" fmla="*/ 1731434 h 1976967"/>
              <a:gd name="connsiteX36" fmla="*/ 2641600 w 4855633"/>
              <a:gd name="connsiteY36" fmla="*/ 1731434 h 1976967"/>
              <a:gd name="connsiteX37" fmla="*/ 2641600 w 4855633"/>
              <a:gd name="connsiteY37" fmla="*/ 1706034 h 1976967"/>
              <a:gd name="connsiteX38" fmla="*/ 2641600 w 4855633"/>
              <a:gd name="connsiteY38" fmla="*/ 1706034 h 1976967"/>
              <a:gd name="connsiteX39" fmla="*/ 2586566 w 4855633"/>
              <a:gd name="connsiteY39" fmla="*/ 1704974 h 1976967"/>
              <a:gd name="connsiteX40" fmla="*/ 2461683 w 4855633"/>
              <a:gd name="connsiteY40" fmla="*/ 1704975 h 1976967"/>
              <a:gd name="connsiteX41" fmla="*/ 2456921 w 4855633"/>
              <a:gd name="connsiteY41" fmla="*/ 1680104 h 1976967"/>
              <a:gd name="connsiteX42" fmla="*/ 2355321 w 4855633"/>
              <a:gd name="connsiteY42" fmla="*/ 1680105 h 1976967"/>
              <a:gd name="connsiteX43" fmla="*/ 2317221 w 4855633"/>
              <a:gd name="connsiteY43" fmla="*/ 1680104 h 1976967"/>
              <a:gd name="connsiteX44" fmla="*/ 2281767 w 4855633"/>
              <a:gd name="connsiteY44" fmla="*/ 1672167 h 1976967"/>
              <a:gd name="connsiteX45" fmla="*/ 2281767 w 4855633"/>
              <a:gd name="connsiteY45" fmla="*/ 1651000 h 1976967"/>
              <a:gd name="connsiteX46" fmla="*/ 2222500 w 4855633"/>
              <a:gd name="connsiteY46" fmla="*/ 1651000 h 1976967"/>
              <a:gd name="connsiteX47" fmla="*/ 2184400 w 4855633"/>
              <a:gd name="connsiteY47" fmla="*/ 1651000 h 1976967"/>
              <a:gd name="connsiteX48" fmla="*/ 2184400 w 4855633"/>
              <a:gd name="connsiteY48" fmla="*/ 1634067 h 1976967"/>
              <a:gd name="connsiteX49" fmla="*/ 2129367 w 4855633"/>
              <a:gd name="connsiteY49" fmla="*/ 1634067 h 1976967"/>
              <a:gd name="connsiteX50" fmla="*/ 2129367 w 4855633"/>
              <a:gd name="connsiteY50" fmla="*/ 1612900 h 1976967"/>
              <a:gd name="connsiteX51" fmla="*/ 2019300 w 4855633"/>
              <a:gd name="connsiteY51" fmla="*/ 1612900 h 1976967"/>
              <a:gd name="connsiteX52" fmla="*/ 2019300 w 4855633"/>
              <a:gd name="connsiteY52" fmla="*/ 1587500 h 1976967"/>
              <a:gd name="connsiteX53" fmla="*/ 1951567 w 4855633"/>
              <a:gd name="connsiteY53" fmla="*/ 1587500 h 1976967"/>
              <a:gd name="connsiteX54" fmla="*/ 1951567 w 4855633"/>
              <a:gd name="connsiteY54" fmla="*/ 1574800 h 1976967"/>
              <a:gd name="connsiteX55" fmla="*/ 1896533 w 4855633"/>
              <a:gd name="connsiteY55" fmla="*/ 1574800 h 1976967"/>
              <a:gd name="connsiteX56" fmla="*/ 1866900 w 4855633"/>
              <a:gd name="connsiteY56" fmla="*/ 1545167 h 1976967"/>
              <a:gd name="connsiteX57" fmla="*/ 1778000 w 4855633"/>
              <a:gd name="connsiteY57" fmla="*/ 1545167 h 1976967"/>
              <a:gd name="connsiteX58" fmla="*/ 1778000 w 4855633"/>
              <a:gd name="connsiteY58" fmla="*/ 1524000 h 1976967"/>
              <a:gd name="connsiteX59" fmla="*/ 1713970 w 4855633"/>
              <a:gd name="connsiteY59" fmla="*/ 1533524 h 1976967"/>
              <a:gd name="connsiteX60" fmla="*/ 1721908 w 4855633"/>
              <a:gd name="connsiteY60" fmla="*/ 1508125 h 1976967"/>
              <a:gd name="connsiteX61" fmla="*/ 1655233 w 4855633"/>
              <a:gd name="connsiteY61" fmla="*/ 1517650 h 1976967"/>
              <a:gd name="connsiteX62" fmla="*/ 1659996 w 4855633"/>
              <a:gd name="connsiteY62" fmla="*/ 1492250 h 1976967"/>
              <a:gd name="connsiteX63" fmla="*/ 1574800 w 4855633"/>
              <a:gd name="connsiteY63" fmla="*/ 1498600 h 1976967"/>
              <a:gd name="connsiteX64" fmla="*/ 1574800 w 4855633"/>
              <a:gd name="connsiteY64" fmla="*/ 1473200 h 1976967"/>
              <a:gd name="connsiteX65" fmla="*/ 1532467 w 4855633"/>
              <a:gd name="connsiteY65" fmla="*/ 1473200 h 1976967"/>
              <a:gd name="connsiteX66" fmla="*/ 1532467 w 4855633"/>
              <a:gd name="connsiteY66" fmla="*/ 1473200 h 1976967"/>
              <a:gd name="connsiteX67" fmla="*/ 1532467 w 4855633"/>
              <a:gd name="connsiteY67" fmla="*/ 1454678 h 1976967"/>
              <a:gd name="connsiteX68" fmla="*/ 1448858 w 4855633"/>
              <a:gd name="connsiteY68" fmla="*/ 1456267 h 1976967"/>
              <a:gd name="connsiteX69" fmla="*/ 1425045 w 4855633"/>
              <a:gd name="connsiteY69" fmla="*/ 1445155 h 1976967"/>
              <a:gd name="connsiteX70" fmla="*/ 1405466 w 4855633"/>
              <a:gd name="connsiteY70" fmla="*/ 1428750 h 1976967"/>
              <a:gd name="connsiteX71" fmla="*/ 1325033 w 4855633"/>
              <a:gd name="connsiteY71" fmla="*/ 1422400 h 1976967"/>
              <a:gd name="connsiteX72" fmla="*/ 1325033 w 4855633"/>
              <a:gd name="connsiteY72" fmla="*/ 1401234 h 1976967"/>
              <a:gd name="connsiteX73" fmla="*/ 1236133 w 4855633"/>
              <a:gd name="connsiteY73" fmla="*/ 1401234 h 1976967"/>
              <a:gd name="connsiteX74" fmla="*/ 1236133 w 4855633"/>
              <a:gd name="connsiteY74" fmla="*/ 1377950 h 1976967"/>
              <a:gd name="connsiteX75" fmla="*/ 1187979 w 4855633"/>
              <a:gd name="connsiteY75" fmla="*/ 1381125 h 1976967"/>
              <a:gd name="connsiteX76" fmla="*/ 1165754 w 4855633"/>
              <a:gd name="connsiteY76" fmla="*/ 1355725 h 1976967"/>
              <a:gd name="connsiteX77" fmla="*/ 1119188 w 4855633"/>
              <a:gd name="connsiteY77" fmla="*/ 1359430 h 1976967"/>
              <a:gd name="connsiteX78" fmla="*/ 1100137 w 4855633"/>
              <a:gd name="connsiteY78" fmla="*/ 1319212 h 1976967"/>
              <a:gd name="connsiteX79" fmla="*/ 1041401 w 4855633"/>
              <a:gd name="connsiteY79" fmla="*/ 1325034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53496 w 4855633"/>
              <a:gd name="connsiteY102" fmla="*/ 969434 h 1976967"/>
              <a:gd name="connsiteX103" fmla="*/ 438150 w 4855633"/>
              <a:gd name="connsiteY103" fmla="*/ 926043 h 1976967"/>
              <a:gd name="connsiteX104" fmla="*/ 398462 w 4855633"/>
              <a:gd name="connsiteY104" fmla="*/ 916518 h 1976967"/>
              <a:gd name="connsiteX105" fmla="*/ 325967 w 4855633"/>
              <a:gd name="connsiteY105" fmla="*/ 838200 h 1976967"/>
              <a:gd name="connsiteX106" fmla="*/ 292100 w 4855633"/>
              <a:gd name="connsiteY106" fmla="*/ 838200 h 1976967"/>
              <a:gd name="connsiteX107" fmla="*/ 292100 w 4855633"/>
              <a:gd name="connsiteY107" fmla="*/ 791634 h 1976967"/>
              <a:gd name="connsiteX108" fmla="*/ 292100 w 4855633"/>
              <a:gd name="connsiteY108" fmla="*/ 791634 h 1976967"/>
              <a:gd name="connsiteX109" fmla="*/ 266700 w 4855633"/>
              <a:gd name="connsiteY109" fmla="*/ 740834 h 1976967"/>
              <a:gd name="connsiteX110" fmla="*/ 198967 w 4855633"/>
              <a:gd name="connsiteY110" fmla="*/ 630767 h 1976967"/>
              <a:gd name="connsiteX111" fmla="*/ 165100 w 4855633"/>
              <a:gd name="connsiteY111" fmla="*/ 571500 h 1976967"/>
              <a:gd name="connsiteX112" fmla="*/ 165100 w 4855633"/>
              <a:gd name="connsiteY112" fmla="*/ 482600 h 1976967"/>
              <a:gd name="connsiteX113" fmla="*/ 131233 w 4855633"/>
              <a:gd name="connsiteY113" fmla="*/ 482600 h 1976967"/>
              <a:gd name="connsiteX114" fmla="*/ 131233 w 4855633"/>
              <a:gd name="connsiteY114" fmla="*/ 389467 h 1976967"/>
              <a:gd name="connsiteX115" fmla="*/ 88900 w 4855633"/>
              <a:gd name="connsiteY115" fmla="*/ 389467 h 1976967"/>
              <a:gd name="connsiteX116" fmla="*/ 88900 w 4855633"/>
              <a:gd name="connsiteY116" fmla="*/ 296334 h 1976967"/>
              <a:gd name="connsiteX117" fmla="*/ 88900 w 4855633"/>
              <a:gd name="connsiteY117" fmla="*/ 296334 h 1976967"/>
              <a:gd name="connsiteX118" fmla="*/ 88900 w 4855633"/>
              <a:gd name="connsiteY118" fmla="*/ 211667 h 1976967"/>
              <a:gd name="connsiteX119" fmla="*/ 55033 w 4855633"/>
              <a:gd name="connsiteY119" fmla="*/ 211667 h 1976967"/>
              <a:gd name="connsiteX120" fmla="*/ 55033 w 4855633"/>
              <a:gd name="connsiteY120" fmla="*/ 148167 h 1976967"/>
              <a:gd name="connsiteX121" fmla="*/ 25400 w 4855633"/>
              <a:gd name="connsiteY121" fmla="*/ 148167 h 1976967"/>
              <a:gd name="connsiteX122" fmla="*/ 25400 w 4855633"/>
              <a:gd name="connsiteY122" fmla="*/ 88900 h 1976967"/>
              <a:gd name="connsiteX123" fmla="*/ 0 w 4855633"/>
              <a:gd name="connsiteY123" fmla="*/ 88900 h 1976967"/>
              <a:gd name="connsiteX124" fmla="*/ 0 w 4855633"/>
              <a:gd name="connsiteY124"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355445 w 4855633"/>
              <a:gd name="connsiteY19" fmla="*/ 1843616 h 1976967"/>
              <a:gd name="connsiteX20" fmla="*/ 3310467 w 4855633"/>
              <a:gd name="connsiteY20" fmla="*/ 1841500 h 1976967"/>
              <a:gd name="connsiteX21" fmla="*/ 3310467 w 4855633"/>
              <a:gd name="connsiteY21" fmla="*/ 1841500 h 1976967"/>
              <a:gd name="connsiteX22" fmla="*/ 3310467 w 4855633"/>
              <a:gd name="connsiteY22" fmla="*/ 1841500 h 1976967"/>
              <a:gd name="connsiteX23" fmla="*/ 3310467 w 4855633"/>
              <a:gd name="connsiteY23" fmla="*/ 1811867 h 1976967"/>
              <a:gd name="connsiteX24" fmla="*/ 3221567 w 4855633"/>
              <a:gd name="connsiteY24" fmla="*/ 1811867 h 1976967"/>
              <a:gd name="connsiteX25" fmla="*/ 3221567 w 4855633"/>
              <a:gd name="connsiteY25" fmla="*/ 1803400 h 1976967"/>
              <a:gd name="connsiteX26" fmla="*/ 3139546 w 4855633"/>
              <a:gd name="connsiteY26" fmla="*/ 1803400 h 1976967"/>
              <a:gd name="connsiteX27" fmla="*/ 3141133 w 4855633"/>
              <a:gd name="connsiteY27" fmla="*/ 1790700 h 1976967"/>
              <a:gd name="connsiteX28" fmla="*/ 3018367 w 4855633"/>
              <a:gd name="connsiteY28" fmla="*/ 1790700 h 1976967"/>
              <a:gd name="connsiteX29" fmla="*/ 3018367 w 4855633"/>
              <a:gd name="connsiteY29" fmla="*/ 1769534 h 1976967"/>
              <a:gd name="connsiteX30" fmla="*/ 2887133 w 4855633"/>
              <a:gd name="connsiteY30" fmla="*/ 1769534 h 1976967"/>
              <a:gd name="connsiteX31" fmla="*/ 2887661 w 4855633"/>
              <a:gd name="connsiteY31" fmla="*/ 1752600 h 1976967"/>
              <a:gd name="connsiteX32" fmla="*/ 2823633 w 4855633"/>
              <a:gd name="connsiteY32" fmla="*/ 1752600 h 1976967"/>
              <a:gd name="connsiteX33" fmla="*/ 2823633 w 4855633"/>
              <a:gd name="connsiteY33" fmla="*/ 1739900 h 1976967"/>
              <a:gd name="connsiteX34" fmla="*/ 2709333 w 4855633"/>
              <a:gd name="connsiteY34" fmla="*/ 1739900 h 1976967"/>
              <a:gd name="connsiteX35" fmla="*/ 2709333 w 4855633"/>
              <a:gd name="connsiteY35" fmla="*/ 1731434 h 1976967"/>
              <a:gd name="connsiteX36" fmla="*/ 2641600 w 4855633"/>
              <a:gd name="connsiteY36" fmla="*/ 1731434 h 1976967"/>
              <a:gd name="connsiteX37" fmla="*/ 2641600 w 4855633"/>
              <a:gd name="connsiteY37" fmla="*/ 1706034 h 1976967"/>
              <a:gd name="connsiteX38" fmla="*/ 2641600 w 4855633"/>
              <a:gd name="connsiteY38" fmla="*/ 1706034 h 1976967"/>
              <a:gd name="connsiteX39" fmla="*/ 2586566 w 4855633"/>
              <a:gd name="connsiteY39" fmla="*/ 1704974 h 1976967"/>
              <a:gd name="connsiteX40" fmla="*/ 2461683 w 4855633"/>
              <a:gd name="connsiteY40" fmla="*/ 1704975 h 1976967"/>
              <a:gd name="connsiteX41" fmla="*/ 2456921 w 4855633"/>
              <a:gd name="connsiteY41" fmla="*/ 1680104 h 1976967"/>
              <a:gd name="connsiteX42" fmla="*/ 2355321 w 4855633"/>
              <a:gd name="connsiteY42" fmla="*/ 1680105 h 1976967"/>
              <a:gd name="connsiteX43" fmla="*/ 2317221 w 4855633"/>
              <a:gd name="connsiteY43" fmla="*/ 1680104 h 1976967"/>
              <a:gd name="connsiteX44" fmla="*/ 2281767 w 4855633"/>
              <a:gd name="connsiteY44" fmla="*/ 1672167 h 1976967"/>
              <a:gd name="connsiteX45" fmla="*/ 2281767 w 4855633"/>
              <a:gd name="connsiteY45" fmla="*/ 1651000 h 1976967"/>
              <a:gd name="connsiteX46" fmla="*/ 2222500 w 4855633"/>
              <a:gd name="connsiteY46" fmla="*/ 1651000 h 1976967"/>
              <a:gd name="connsiteX47" fmla="*/ 2184400 w 4855633"/>
              <a:gd name="connsiteY47" fmla="*/ 1651000 h 1976967"/>
              <a:gd name="connsiteX48" fmla="*/ 2184400 w 4855633"/>
              <a:gd name="connsiteY48" fmla="*/ 1634067 h 1976967"/>
              <a:gd name="connsiteX49" fmla="*/ 2129367 w 4855633"/>
              <a:gd name="connsiteY49" fmla="*/ 1634067 h 1976967"/>
              <a:gd name="connsiteX50" fmla="*/ 2129367 w 4855633"/>
              <a:gd name="connsiteY50" fmla="*/ 1612900 h 1976967"/>
              <a:gd name="connsiteX51" fmla="*/ 2019300 w 4855633"/>
              <a:gd name="connsiteY51" fmla="*/ 1612900 h 1976967"/>
              <a:gd name="connsiteX52" fmla="*/ 2019300 w 4855633"/>
              <a:gd name="connsiteY52" fmla="*/ 1587500 h 1976967"/>
              <a:gd name="connsiteX53" fmla="*/ 1951567 w 4855633"/>
              <a:gd name="connsiteY53" fmla="*/ 1587500 h 1976967"/>
              <a:gd name="connsiteX54" fmla="*/ 1951567 w 4855633"/>
              <a:gd name="connsiteY54" fmla="*/ 1574800 h 1976967"/>
              <a:gd name="connsiteX55" fmla="*/ 1896533 w 4855633"/>
              <a:gd name="connsiteY55" fmla="*/ 1574800 h 1976967"/>
              <a:gd name="connsiteX56" fmla="*/ 1866900 w 4855633"/>
              <a:gd name="connsiteY56" fmla="*/ 1545167 h 1976967"/>
              <a:gd name="connsiteX57" fmla="*/ 1778000 w 4855633"/>
              <a:gd name="connsiteY57" fmla="*/ 1545167 h 1976967"/>
              <a:gd name="connsiteX58" fmla="*/ 1778000 w 4855633"/>
              <a:gd name="connsiteY58" fmla="*/ 1524000 h 1976967"/>
              <a:gd name="connsiteX59" fmla="*/ 1713970 w 4855633"/>
              <a:gd name="connsiteY59" fmla="*/ 1533524 h 1976967"/>
              <a:gd name="connsiteX60" fmla="*/ 1721908 w 4855633"/>
              <a:gd name="connsiteY60" fmla="*/ 1508125 h 1976967"/>
              <a:gd name="connsiteX61" fmla="*/ 1655233 w 4855633"/>
              <a:gd name="connsiteY61" fmla="*/ 1517650 h 1976967"/>
              <a:gd name="connsiteX62" fmla="*/ 1659996 w 4855633"/>
              <a:gd name="connsiteY62" fmla="*/ 1492250 h 1976967"/>
              <a:gd name="connsiteX63" fmla="*/ 1574800 w 4855633"/>
              <a:gd name="connsiteY63" fmla="*/ 1498600 h 1976967"/>
              <a:gd name="connsiteX64" fmla="*/ 1574800 w 4855633"/>
              <a:gd name="connsiteY64" fmla="*/ 1473200 h 1976967"/>
              <a:gd name="connsiteX65" fmla="*/ 1532467 w 4855633"/>
              <a:gd name="connsiteY65" fmla="*/ 1473200 h 1976967"/>
              <a:gd name="connsiteX66" fmla="*/ 1532467 w 4855633"/>
              <a:gd name="connsiteY66" fmla="*/ 1473200 h 1976967"/>
              <a:gd name="connsiteX67" fmla="*/ 1532467 w 4855633"/>
              <a:gd name="connsiteY67" fmla="*/ 1454678 h 1976967"/>
              <a:gd name="connsiteX68" fmla="*/ 1448858 w 4855633"/>
              <a:gd name="connsiteY68" fmla="*/ 1456267 h 1976967"/>
              <a:gd name="connsiteX69" fmla="*/ 1425045 w 4855633"/>
              <a:gd name="connsiteY69" fmla="*/ 1445155 h 1976967"/>
              <a:gd name="connsiteX70" fmla="*/ 1405466 w 4855633"/>
              <a:gd name="connsiteY70" fmla="*/ 1428750 h 1976967"/>
              <a:gd name="connsiteX71" fmla="*/ 1325033 w 4855633"/>
              <a:gd name="connsiteY71" fmla="*/ 1422400 h 1976967"/>
              <a:gd name="connsiteX72" fmla="*/ 1325033 w 4855633"/>
              <a:gd name="connsiteY72" fmla="*/ 1401234 h 1976967"/>
              <a:gd name="connsiteX73" fmla="*/ 1236133 w 4855633"/>
              <a:gd name="connsiteY73" fmla="*/ 1401234 h 1976967"/>
              <a:gd name="connsiteX74" fmla="*/ 1236133 w 4855633"/>
              <a:gd name="connsiteY74" fmla="*/ 1377950 h 1976967"/>
              <a:gd name="connsiteX75" fmla="*/ 1187979 w 4855633"/>
              <a:gd name="connsiteY75" fmla="*/ 1381125 h 1976967"/>
              <a:gd name="connsiteX76" fmla="*/ 1165754 w 4855633"/>
              <a:gd name="connsiteY76" fmla="*/ 1355725 h 1976967"/>
              <a:gd name="connsiteX77" fmla="*/ 1119188 w 4855633"/>
              <a:gd name="connsiteY77" fmla="*/ 1359430 h 1976967"/>
              <a:gd name="connsiteX78" fmla="*/ 1100137 w 4855633"/>
              <a:gd name="connsiteY78" fmla="*/ 1319212 h 1976967"/>
              <a:gd name="connsiteX79" fmla="*/ 1041401 w 4855633"/>
              <a:gd name="connsiteY79" fmla="*/ 1325034 h 1976967"/>
              <a:gd name="connsiteX80" fmla="*/ 1043517 w 4855633"/>
              <a:gd name="connsiteY80" fmla="*/ 1301221 h 1976967"/>
              <a:gd name="connsiteX81" fmla="*/ 999067 w 4855633"/>
              <a:gd name="connsiteY81" fmla="*/ 1299634 h 1976967"/>
              <a:gd name="connsiteX82" fmla="*/ 1001183 w 4855633"/>
              <a:gd name="connsiteY82" fmla="*/ 1266825 h 1976967"/>
              <a:gd name="connsiteX83" fmla="*/ 948796 w 4855633"/>
              <a:gd name="connsiteY83" fmla="*/ 1266825 h 1976967"/>
              <a:gd name="connsiteX84" fmla="*/ 939270 w 4855633"/>
              <a:gd name="connsiteY84" fmla="*/ 1244600 h 1976967"/>
              <a:gd name="connsiteX85" fmla="*/ 844021 w 4855633"/>
              <a:gd name="connsiteY85" fmla="*/ 1243013 h 1976967"/>
              <a:gd name="connsiteX86" fmla="*/ 819680 w 4855633"/>
              <a:gd name="connsiteY86" fmla="*/ 1213909 h 1976967"/>
              <a:gd name="connsiteX87" fmla="*/ 778933 w 4855633"/>
              <a:gd name="connsiteY87" fmla="*/ 1210734 h 1976967"/>
              <a:gd name="connsiteX88" fmla="*/ 750358 w 4855633"/>
              <a:gd name="connsiteY88" fmla="*/ 1178455 h 1976967"/>
              <a:gd name="connsiteX89" fmla="*/ 702733 w 4855633"/>
              <a:gd name="connsiteY89" fmla="*/ 1176867 h 1976967"/>
              <a:gd name="connsiteX90" fmla="*/ 702733 w 4855633"/>
              <a:gd name="connsiteY90" fmla="*/ 1143000 h 1976967"/>
              <a:gd name="connsiteX91" fmla="*/ 651933 w 4855633"/>
              <a:gd name="connsiteY91" fmla="*/ 1143000 h 1976967"/>
              <a:gd name="connsiteX92" fmla="*/ 651933 w 4855633"/>
              <a:gd name="connsiteY92" fmla="*/ 1113367 h 1976967"/>
              <a:gd name="connsiteX93" fmla="*/ 622300 w 4855633"/>
              <a:gd name="connsiteY93" fmla="*/ 1113367 h 1976967"/>
              <a:gd name="connsiteX94" fmla="*/ 622300 w 4855633"/>
              <a:gd name="connsiteY94" fmla="*/ 1071034 h 1976967"/>
              <a:gd name="connsiteX95" fmla="*/ 579967 w 4855633"/>
              <a:gd name="connsiteY95" fmla="*/ 1071034 h 1976967"/>
              <a:gd name="connsiteX96" fmla="*/ 579967 w 4855633"/>
              <a:gd name="connsiteY96" fmla="*/ 1049867 h 1976967"/>
              <a:gd name="connsiteX97" fmla="*/ 542924 w 4855633"/>
              <a:gd name="connsiteY97" fmla="*/ 1046692 h 1976967"/>
              <a:gd name="connsiteX98" fmla="*/ 525462 w 4855633"/>
              <a:gd name="connsiteY98" fmla="*/ 1024996 h 1976967"/>
              <a:gd name="connsiteX99" fmla="*/ 509587 w 4855633"/>
              <a:gd name="connsiteY99" fmla="*/ 1004361 h 1976967"/>
              <a:gd name="connsiteX100" fmla="*/ 478367 w 4855633"/>
              <a:gd name="connsiteY100" fmla="*/ 1004359 h 1976967"/>
              <a:gd name="connsiteX101" fmla="*/ 478367 w 4855633"/>
              <a:gd name="connsiteY101" fmla="*/ 969434 h 1976967"/>
              <a:gd name="connsiteX102" fmla="*/ 453496 w 4855633"/>
              <a:gd name="connsiteY102" fmla="*/ 969434 h 1976967"/>
              <a:gd name="connsiteX103" fmla="*/ 438150 w 4855633"/>
              <a:gd name="connsiteY103" fmla="*/ 926043 h 1976967"/>
              <a:gd name="connsiteX104" fmla="*/ 398462 w 4855633"/>
              <a:gd name="connsiteY104" fmla="*/ 916518 h 1976967"/>
              <a:gd name="connsiteX105" fmla="*/ 325967 w 4855633"/>
              <a:gd name="connsiteY105" fmla="*/ 838200 h 1976967"/>
              <a:gd name="connsiteX106" fmla="*/ 292100 w 4855633"/>
              <a:gd name="connsiteY106" fmla="*/ 838200 h 1976967"/>
              <a:gd name="connsiteX107" fmla="*/ 292100 w 4855633"/>
              <a:gd name="connsiteY107" fmla="*/ 791634 h 1976967"/>
              <a:gd name="connsiteX108" fmla="*/ 292100 w 4855633"/>
              <a:gd name="connsiteY108" fmla="*/ 791634 h 1976967"/>
              <a:gd name="connsiteX109" fmla="*/ 266700 w 4855633"/>
              <a:gd name="connsiteY109" fmla="*/ 740834 h 1976967"/>
              <a:gd name="connsiteX110" fmla="*/ 198967 w 4855633"/>
              <a:gd name="connsiteY110" fmla="*/ 630767 h 1976967"/>
              <a:gd name="connsiteX111" fmla="*/ 165100 w 4855633"/>
              <a:gd name="connsiteY111" fmla="*/ 571500 h 1976967"/>
              <a:gd name="connsiteX112" fmla="*/ 165100 w 4855633"/>
              <a:gd name="connsiteY112" fmla="*/ 482600 h 1976967"/>
              <a:gd name="connsiteX113" fmla="*/ 131233 w 4855633"/>
              <a:gd name="connsiteY113" fmla="*/ 482600 h 1976967"/>
              <a:gd name="connsiteX114" fmla="*/ 131233 w 4855633"/>
              <a:gd name="connsiteY114" fmla="*/ 389467 h 1976967"/>
              <a:gd name="connsiteX115" fmla="*/ 88900 w 4855633"/>
              <a:gd name="connsiteY115" fmla="*/ 389467 h 1976967"/>
              <a:gd name="connsiteX116" fmla="*/ 88900 w 4855633"/>
              <a:gd name="connsiteY116" fmla="*/ 296334 h 1976967"/>
              <a:gd name="connsiteX117" fmla="*/ 88900 w 4855633"/>
              <a:gd name="connsiteY117" fmla="*/ 296334 h 1976967"/>
              <a:gd name="connsiteX118" fmla="*/ 88900 w 4855633"/>
              <a:gd name="connsiteY118" fmla="*/ 211667 h 1976967"/>
              <a:gd name="connsiteX119" fmla="*/ 55033 w 4855633"/>
              <a:gd name="connsiteY119" fmla="*/ 211667 h 1976967"/>
              <a:gd name="connsiteX120" fmla="*/ 55033 w 4855633"/>
              <a:gd name="connsiteY120" fmla="*/ 148167 h 1976967"/>
              <a:gd name="connsiteX121" fmla="*/ 25400 w 4855633"/>
              <a:gd name="connsiteY121" fmla="*/ 148167 h 1976967"/>
              <a:gd name="connsiteX122" fmla="*/ 25400 w 4855633"/>
              <a:gd name="connsiteY122" fmla="*/ 88900 h 1976967"/>
              <a:gd name="connsiteX123" fmla="*/ 0 w 4855633"/>
              <a:gd name="connsiteY123" fmla="*/ 88900 h 1976967"/>
              <a:gd name="connsiteX124" fmla="*/ 0 w 4855633"/>
              <a:gd name="connsiteY124"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7608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9867 w 4855633"/>
              <a:gd name="connsiteY15" fmla="*/ 1871134 h 1976967"/>
              <a:gd name="connsiteX16" fmla="*/ 3589867 w 4855633"/>
              <a:gd name="connsiteY16" fmla="*/ 18499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6692 w 4855633"/>
              <a:gd name="connsiteY15" fmla="*/ 1883834 h 1976967"/>
              <a:gd name="connsiteX16" fmla="*/ 3589867 w 4855633"/>
              <a:gd name="connsiteY16" fmla="*/ 18499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6692 w 4855633"/>
              <a:gd name="connsiteY15" fmla="*/ 1883834 h 1976967"/>
              <a:gd name="connsiteX16" fmla="*/ 3591454 w 4855633"/>
              <a:gd name="connsiteY16" fmla="*/ 1854729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3433 w 4855633"/>
              <a:gd name="connsiteY14" fmla="*/ 187113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30134 w 4855633"/>
              <a:gd name="connsiteY12" fmla="*/ 1892300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1367 w 4855633"/>
              <a:gd name="connsiteY7" fmla="*/ 19219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09497 w 4855633"/>
              <a:gd name="connsiteY12" fmla="*/ 1889125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9533 w 4855633"/>
              <a:gd name="connsiteY6" fmla="*/ 1921934 h 1976967"/>
              <a:gd name="connsiteX7" fmla="*/ 4167717 w 4855633"/>
              <a:gd name="connsiteY7" fmla="*/ 19346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09497 w 4855633"/>
              <a:gd name="connsiteY12" fmla="*/ 1889125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11121 w 4855633"/>
              <a:gd name="connsiteY6" fmla="*/ 1931459 h 1976967"/>
              <a:gd name="connsiteX7" fmla="*/ 4167717 w 4855633"/>
              <a:gd name="connsiteY7" fmla="*/ 19346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09497 w 4855633"/>
              <a:gd name="connsiteY12" fmla="*/ 1889125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11121 w 4855633"/>
              <a:gd name="connsiteY6" fmla="*/ 1933047 h 1976967"/>
              <a:gd name="connsiteX7" fmla="*/ 4167717 w 4855633"/>
              <a:gd name="connsiteY7" fmla="*/ 19346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09497 w 4855633"/>
              <a:gd name="connsiteY12" fmla="*/ 1889125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 name="connsiteX0" fmla="*/ 4855633 w 4855633"/>
              <a:gd name="connsiteY0" fmla="*/ 1976967 h 1976967"/>
              <a:gd name="connsiteX1" fmla="*/ 4389967 w 4855633"/>
              <a:gd name="connsiteY1" fmla="*/ 1976967 h 1976967"/>
              <a:gd name="connsiteX2" fmla="*/ 4389967 w 4855633"/>
              <a:gd name="connsiteY2" fmla="*/ 1955800 h 1976967"/>
              <a:gd name="connsiteX3" fmla="*/ 4347633 w 4855633"/>
              <a:gd name="connsiteY3" fmla="*/ 1955800 h 1976967"/>
              <a:gd name="connsiteX4" fmla="*/ 4347633 w 4855633"/>
              <a:gd name="connsiteY4" fmla="*/ 1955800 h 1976967"/>
              <a:gd name="connsiteX5" fmla="*/ 4309533 w 4855633"/>
              <a:gd name="connsiteY5" fmla="*/ 1955800 h 1976967"/>
              <a:gd name="connsiteX6" fmla="*/ 4306358 w 4855633"/>
              <a:gd name="connsiteY6" fmla="*/ 1933047 h 1976967"/>
              <a:gd name="connsiteX7" fmla="*/ 4167717 w 4855633"/>
              <a:gd name="connsiteY7" fmla="*/ 1934634 h 1976967"/>
              <a:gd name="connsiteX8" fmla="*/ 4152900 w 4855633"/>
              <a:gd name="connsiteY8" fmla="*/ 1913467 h 1976967"/>
              <a:gd name="connsiteX9" fmla="*/ 4008967 w 4855633"/>
              <a:gd name="connsiteY9" fmla="*/ 1913467 h 1976967"/>
              <a:gd name="connsiteX10" fmla="*/ 4008967 w 4855633"/>
              <a:gd name="connsiteY10" fmla="*/ 1913467 h 1976967"/>
              <a:gd name="connsiteX11" fmla="*/ 4008967 w 4855633"/>
              <a:gd name="connsiteY11" fmla="*/ 1913467 h 1976967"/>
              <a:gd name="connsiteX12" fmla="*/ 4009497 w 4855633"/>
              <a:gd name="connsiteY12" fmla="*/ 1889125 h 1976967"/>
              <a:gd name="connsiteX13" fmla="*/ 3763433 w 4855633"/>
              <a:gd name="connsiteY13" fmla="*/ 1892300 h 1976967"/>
              <a:gd name="connsiteX14" fmla="*/ 3765020 w 4855633"/>
              <a:gd name="connsiteY14" fmla="*/ 1877484 h 1976967"/>
              <a:gd name="connsiteX15" fmla="*/ 3586692 w 4855633"/>
              <a:gd name="connsiteY15" fmla="*/ 1883834 h 1976967"/>
              <a:gd name="connsiteX16" fmla="*/ 3589867 w 4855633"/>
              <a:gd name="connsiteY16" fmla="*/ 1862667 h 1976967"/>
              <a:gd name="connsiteX17" fmla="*/ 3382433 w 4855633"/>
              <a:gd name="connsiteY17" fmla="*/ 1865842 h 1976967"/>
              <a:gd name="connsiteX18" fmla="*/ 3385608 w 4855633"/>
              <a:gd name="connsiteY18" fmla="*/ 1843617 h 1976967"/>
              <a:gd name="connsiteX19" fmla="*/ 3310467 w 4855633"/>
              <a:gd name="connsiteY19" fmla="*/ 1841500 h 1976967"/>
              <a:gd name="connsiteX20" fmla="*/ 3310467 w 4855633"/>
              <a:gd name="connsiteY20" fmla="*/ 1841500 h 1976967"/>
              <a:gd name="connsiteX21" fmla="*/ 3310467 w 4855633"/>
              <a:gd name="connsiteY21" fmla="*/ 1841500 h 1976967"/>
              <a:gd name="connsiteX22" fmla="*/ 3310467 w 4855633"/>
              <a:gd name="connsiteY22" fmla="*/ 1811867 h 1976967"/>
              <a:gd name="connsiteX23" fmla="*/ 3221567 w 4855633"/>
              <a:gd name="connsiteY23" fmla="*/ 1811867 h 1976967"/>
              <a:gd name="connsiteX24" fmla="*/ 3221567 w 4855633"/>
              <a:gd name="connsiteY24" fmla="*/ 1803400 h 1976967"/>
              <a:gd name="connsiteX25" fmla="*/ 3139546 w 4855633"/>
              <a:gd name="connsiteY25" fmla="*/ 1803400 h 1976967"/>
              <a:gd name="connsiteX26" fmla="*/ 3141133 w 4855633"/>
              <a:gd name="connsiteY26" fmla="*/ 1790700 h 1976967"/>
              <a:gd name="connsiteX27" fmla="*/ 3018367 w 4855633"/>
              <a:gd name="connsiteY27" fmla="*/ 1790700 h 1976967"/>
              <a:gd name="connsiteX28" fmla="*/ 3018367 w 4855633"/>
              <a:gd name="connsiteY28" fmla="*/ 1769534 h 1976967"/>
              <a:gd name="connsiteX29" fmla="*/ 2887133 w 4855633"/>
              <a:gd name="connsiteY29" fmla="*/ 1769534 h 1976967"/>
              <a:gd name="connsiteX30" fmla="*/ 2887661 w 4855633"/>
              <a:gd name="connsiteY30" fmla="*/ 1752600 h 1976967"/>
              <a:gd name="connsiteX31" fmla="*/ 2823633 w 4855633"/>
              <a:gd name="connsiteY31" fmla="*/ 1752600 h 1976967"/>
              <a:gd name="connsiteX32" fmla="*/ 2823633 w 4855633"/>
              <a:gd name="connsiteY32" fmla="*/ 1739900 h 1976967"/>
              <a:gd name="connsiteX33" fmla="*/ 2709333 w 4855633"/>
              <a:gd name="connsiteY33" fmla="*/ 1739900 h 1976967"/>
              <a:gd name="connsiteX34" fmla="*/ 2709333 w 4855633"/>
              <a:gd name="connsiteY34" fmla="*/ 1731434 h 1976967"/>
              <a:gd name="connsiteX35" fmla="*/ 2641600 w 4855633"/>
              <a:gd name="connsiteY35" fmla="*/ 1731434 h 1976967"/>
              <a:gd name="connsiteX36" fmla="*/ 2641600 w 4855633"/>
              <a:gd name="connsiteY36" fmla="*/ 1706034 h 1976967"/>
              <a:gd name="connsiteX37" fmla="*/ 2641600 w 4855633"/>
              <a:gd name="connsiteY37" fmla="*/ 1706034 h 1976967"/>
              <a:gd name="connsiteX38" fmla="*/ 2586566 w 4855633"/>
              <a:gd name="connsiteY38" fmla="*/ 1704974 h 1976967"/>
              <a:gd name="connsiteX39" fmla="*/ 2461683 w 4855633"/>
              <a:gd name="connsiteY39" fmla="*/ 1704975 h 1976967"/>
              <a:gd name="connsiteX40" fmla="*/ 2456921 w 4855633"/>
              <a:gd name="connsiteY40" fmla="*/ 1680104 h 1976967"/>
              <a:gd name="connsiteX41" fmla="*/ 2355321 w 4855633"/>
              <a:gd name="connsiteY41" fmla="*/ 1680105 h 1976967"/>
              <a:gd name="connsiteX42" fmla="*/ 2317221 w 4855633"/>
              <a:gd name="connsiteY42" fmla="*/ 1680104 h 1976967"/>
              <a:gd name="connsiteX43" fmla="*/ 2281767 w 4855633"/>
              <a:gd name="connsiteY43" fmla="*/ 1672167 h 1976967"/>
              <a:gd name="connsiteX44" fmla="*/ 2281767 w 4855633"/>
              <a:gd name="connsiteY44" fmla="*/ 1651000 h 1976967"/>
              <a:gd name="connsiteX45" fmla="*/ 2222500 w 4855633"/>
              <a:gd name="connsiteY45" fmla="*/ 1651000 h 1976967"/>
              <a:gd name="connsiteX46" fmla="*/ 2184400 w 4855633"/>
              <a:gd name="connsiteY46" fmla="*/ 1651000 h 1976967"/>
              <a:gd name="connsiteX47" fmla="*/ 2184400 w 4855633"/>
              <a:gd name="connsiteY47" fmla="*/ 1634067 h 1976967"/>
              <a:gd name="connsiteX48" fmla="*/ 2129367 w 4855633"/>
              <a:gd name="connsiteY48" fmla="*/ 1634067 h 1976967"/>
              <a:gd name="connsiteX49" fmla="*/ 2129367 w 4855633"/>
              <a:gd name="connsiteY49" fmla="*/ 1612900 h 1976967"/>
              <a:gd name="connsiteX50" fmla="*/ 2019300 w 4855633"/>
              <a:gd name="connsiteY50" fmla="*/ 1612900 h 1976967"/>
              <a:gd name="connsiteX51" fmla="*/ 2019300 w 4855633"/>
              <a:gd name="connsiteY51" fmla="*/ 1587500 h 1976967"/>
              <a:gd name="connsiteX52" fmla="*/ 1951567 w 4855633"/>
              <a:gd name="connsiteY52" fmla="*/ 1587500 h 1976967"/>
              <a:gd name="connsiteX53" fmla="*/ 1951567 w 4855633"/>
              <a:gd name="connsiteY53" fmla="*/ 1574800 h 1976967"/>
              <a:gd name="connsiteX54" fmla="*/ 1896533 w 4855633"/>
              <a:gd name="connsiteY54" fmla="*/ 1574800 h 1976967"/>
              <a:gd name="connsiteX55" fmla="*/ 1866900 w 4855633"/>
              <a:gd name="connsiteY55" fmla="*/ 1545167 h 1976967"/>
              <a:gd name="connsiteX56" fmla="*/ 1778000 w 4855633"/>
              <a:gd name="connsiteY56" fmla="*/ 1545167 h 1976967"/>
              <a:gd name="connsiteX57" fmla="*/ 1778000 w 4855633"/>
              <a:gd name="connsiteY57" fmla="*/ 1524000 h 1976967"/>
              <a:gd name="connsiteX58" fmla="*/ 1713970 w 4855633"/>
              <a:gd name="connsiteY58" fmla="*/ 1533524 h 1976967"/>
              <a:gd name="connsiteX59" fmla="*/ 1721908 w 4855633"/>
              <a:gd name="connsiteY59" fmla="*/ 1508125 h 1976967"/>
              <a:gd name="connsiteX60" fmla="*/ 1655233 w 4855633"/>
              <a:gd name="connsiteY60" fmla="*/ 1517650 h 1976967"/>
              <a:gd name="connsiteX61" fmla="*/ 1659996 w 4855633"/>
              <a:gd name="connsiteY61" fmla="*/ 1492250 h 1976967"/>
              <a:gd name="connsiteX62" fmla="*/ 1574800 w 4855633"/>
              <a:gd name="connsiteY62" fmla="*/ 1498600 h 1976967"/>
              <a:gd name="connsiteX63" fmla="*/ 1574800 w 4855633"/>
              <a:gd name="connsiteY63" fmla="*/ 1473200 h 1976967"/>
              <a:gd name="connsiteX64" fmla="*/ 1532467 w 4855633"/>
              <a:gd name="connsiteY64" fmla="*/ 1473200 h 1976967"/>
              <a:gd name="connsiteX65" fmla="*/ 1532467 w 4855633"/>
              <a:gd name="connsiteY65" fmla="*/ 1473200 h 1976967"/>
              <a:gd name="connsiteX66" fmla="*/ 1532467 w 4855633"/>
              <a:gd name="connsiteY66" fmla="*/ 1454678 h 1976967"/>
              <a:gd name="connsiteX67" fmla="*/ 1448858 w 4855633"/>
              <a:gd name="connsiteY67" fmla="*/ 1456267 h 1976967"/>
              <a:gd name="connsiteX68" fmla="*/ 1425045 w 4855633"/>
              <a:gd name="connsiteY68" fmla="*/ 1445155 h 1976967"/>
              <a:gd name="connsiteX69" fmla="*/ 1405466 w 4855633"/>
              <a:gd name="connsiteY69" fmla="*/ 1428750 h 1976967"/>
              <a:gd name="connsiteX70" fmla="*/ 1325033 w 4855633"/>
              <a:gd name="connsiteY70" fmla="*/ 1422400 h 1976967"/>
              <a:gd name="connsiteX71" fmla="*/ 1325033 w 4855633"/>
              <a:gd name="connsiteY71" fmla="*/ 1401234 h 1976967"/>
              <a:gd name="connsiteX72" fmla="*/ 1236133 w 4855633"/>
              <a:gd name="connsiteY72" fmla="*/ 1401234 h 1976967"/>
              <a:gd name="connsiteX73" fmla="*/ 1236133 w 4855633"/>
              <a:gd name="connsiteY73" fmla="*/ 1377950 h 1976967"/>
              <a:gd name="connsiteX74" fmla="*/ 1187979 w 4855633"/>
              <a:gd name="connsiteY74" fmla="*/ 1381125 h 1976967"/>
              <a:gd name="connsiteX75" fmla="*/ 1165754 w 4855633"/>
              <a:gd name="connsiteY75" fmla="*/ 1355725 h 1976967"/>
              <a:gd name="connsiteX76" fmla="*/ 1119188 w 4855633"/>
              <a:gd name="connsiteY76" fmla="*/ 1359430 h 1976967"/>
              <a:gd name="connsiteX77" fmla="*/ 1100137 w 4855633"/>
              <a:gd name="connsiteY77" fmla="*/ 1319212 h 1976967"/>
              <a:gd name="connsiteX78" fmla="*/ 1041401 w 4855633"/>
              <a:gd name="connsiteY78" fmla="*/ 1325034 h 1976967"/>
              <a:gd name="connsiteX79" fmla="*/ 1043517 w 4855633"/>
              <a:gd name="connsiteY79" fmla="*/ 1301221 h 1976967"/>
              <a:gd name="connsiteX80" fmla="*/ 999067 w 4855633"/>
              <a:gd name="connsiteY80" fmla="*/ 1299634 h 1976967"/>
              <a:gd name="connsiteX81" fmla="*/ 1001183 w 4855633"/>
              <a:gd name="connsiteY81" fmla="*/ 1266825 h 1976967"/>
              <a:gd name="connsiteX82" fmla="*/ 948796 w 4855633"/>
              <a:gd name="connsiteY82" fmla="*/ 1266825 h 1976967"/>
              <a:gd name="connsiteX83" fmla="*/ 939270 w 4855633"/>
              <a:gd name="connsiteY83" fmla="*/ 1244600 h 1976967"/>
              <a:gd name="connsiteX84" fmla="*/ 844021 w 4855633"/>
              <a:gd name="connsiteY84" fmla="*/ 1243013 h 1976967"/>
              <a:gd name="connsiteX85" fmla="*/ 819680 w 4855633"/>
              <a:gd name="connsiteY85" fmla="*/ 1213909 h 1976967"/>
              <a:gd name="connsiteX86" fmla="*/ 778933 w 4855633"/>
              <a:gd name="connsiteY86" fmla="*/ 1210734 h 1976967"/>
              <a:gd name="connsiteX87" fmla="*/ 750358 w 4855633"/>
              <a:gd name="connsiteY87" fmla="*/ 1178455 h 1976967"/>
              <a:gd name="connsiteX88" fmla="*/ 702733 w 4855633"/>
              <a:gd name="connsiteY88" fmla="*/ 1176867 h 1976967"/>
              <a:gd name="connsiteX89" fmla="*/ 702733 w 4855633"/>
              <a:gd name="connsiteY89" fmla="*/ 1143000 h 1976967"/>
              <a:gd name="connsiteX90" fmla="*/ 651933 w 4855633"/>
              <a:gd name="connsiteY90" fmla="*/ 1143000 h 1976967"/>
              <a:gd name="connsiteX91" fmla="*/ 651933 w 4855633"/>
              <a:gd name="connsiteY91" fmla="*/ 1113367 h 1976967"/>
              <a:gd name="connsiteX92" fmla="*/ 622300 w 4855633"/>
              <a:gd name="connsiteY92" fmla="*/ 1113367 h 1976967"/>
              <a:gd name="connsiteX93" fmla="*/ 622300 w 4855633"/>
              <a:gd name="connsiteY93" fmla="*/ 1071034 h 1976967"/>
              <a:gd name="connsiteX94" fmla="*/ 579967 w 4855633"/>
              <a:gd name="connsiteY94" fmla="*/ 1071034 h 1976967"/>
              <a:gd name="connsiteX95" fmla="*/ 579967 w 4855633"/>
              <a:gd name="connsiteY95" fmla="*/ 1049867 h 1976967"/>
              <a:gd name="connsiteX96" fmla="*/ 542924 w 4855633"/>
              <a:gd name="connsiteY96" fmla="*/ 1046692 h 1976967"/>
              <a:gd name="connsiteX97" fmla="*/ 525462 w 4855633"/>
              <a:gd name="connsiteY97" fmla="*/ 1024996 h 1976967"/>
              <a:gd name="connsiteX98" fmla="*/ 509587 w 4855633"/>
              <a:gd name="connsiteY98" fmla="*/ 1004361 h 1976967"/>
              <a:gd name="connsiteX99" fmla="*/ 478367 w 4855633"/>
              <a:gd name="connsiteY99" fmla="*/ 1004359 h 1976967"/>
              <a:gd name="connsiteX100" fmla="*/ 478367 w 4855633"/>
              <a:gd name="connsiteY100" fmla="*/ 969434 h 1976967"/>
              <a:gd name="connsiteX101" fmla="*/ 453496 w 4855633"/>
              <a:gd name="connsiteY101" fmla="*/ 969434 h 1976967"/>
              <a:gd name="connsiteX102" fmla="*/ 438150 w 4855633"/>
              <a:gd name="connsiteY102" fmla="*/ 926043 h 1976967"/>
              <a:gd name="connsiteX103" fmla="*/ 398462 w 4855633"/>
              <a:gd name="connsiteY103" fmla="*/ 916518 h 1976967"/>
              <a:gd name="connsiteX104" fmla="*/ 325967 w 4855633"/>
              <a:gd name="connsiteY104" fmla="*/ 838200 h 1976967"/>
              <a:gd name="connsiteX105" fmla="*/ 292100 w 4855633"/>
              <a:gd name="connsiteY105" fmla="*/ 838200 h 1976967"/>
              <a:gd name="connsiteX106" fmla="*/ 292100 w 4855633"/>
              <a:gd name="connsiteY106" fmla="*/ 791634 h 1976967"/>
              <a:gd name="connsiteX107" fmla="*/ 292100 w 4855633"/>
              <a:gd name="connsiteY107" fmla="*/ 791634 h 1976967"/>
              <a:gd name="connsiteX108" fmla="*/ 266700 w 4855633"/>
              <a:gd name="connsiteY108" fmla="*/ 740834 h 1976967"/>
              <a:gd name="connsiteX109" fmla="*/ 198967 w 4855633"/>
              <a:gd name="connsiteY109" fmla="*/ 630767 h 1976967"/>
              <a:gd name="connsiteX110" fmla="*/ 165100 w 4855633"/>
              <a:gd name="connsiteY110" fmla="*/ 571500 h 1976967"/>
              <a:gd name="connsiteX111" fmla="*/ 165100 w 4855633"/>
              <a:gd name="connsiteY111" fmla="*/ 482600 h 1976967"/>
              <a:gd name="connsiteX112" fmla="*/ 131233 w 4855633"/>
              <a:gd name="connsiteY112" fmla="*/ 482600 h 1976967"/>
              <a:gd name="connsiteX113" fmla="*/ 131233 w 4855633"/>
              <a:gd name="connsiteY113" fmla="*/ 389467 h 1976967"/>
              <a:gd name="connsiteX114" fmla="*/ 88900 w 4855633"/>
              <a:gd name="connsiteY114" fmla="*/ 389467 h 1976967"/>
              <a:gd name="connsiteX115" fmla="*/ 88900 w 4855633"/>
              <a:gd name="connsiteY115" fmla="*/ 296334 h 1976967"/>
              <a:gd name="connsiteX116" fmla="*/ 88900 w 4855633"/>
              <a:gd name="connsiteY116" fmla="*/ 296334 h 1976967"/>
              <a:gd name="connsiteX117" fmla="*/ 88900 w 4855633"/>
              <a:gd name="connsiteY117" fmla="*/ 211667 h 1976967"/>
              <a:gd name="connsiteX118" fmla="*/ 55033 w 4855633"/>
              <a:gd name="connsiteY118" fmla="*/ 211667 h 1976967"/>
              <a:gd name="connsiteX119" fmla="*/ 55033 w 4855633"/>
              <a:gd name="connsiteY119" fmla="*/ 148167 h 1976967"/>
              <a:gd name="connsiteX120" fmla="*/ 25400 w 4855633"/>
              <a:gd name="connsiteY120" fmla="*/ 148167 h 1976967"/>
              <a:gd name="connsiteX121" fmla="*/ 25400 w 4855633"/>
              <a:gd name="connsiteY121" fmla="*/ 88900 h 1976967"/>
              <a:gd name="connsiteX122" fmla="*/ 0 w 4855633"/>
              <a:gd name="connsiteY122" fmla="*/ 88900 h 1976967"/>
              <a:gd name="connsiteX123" fmla="*/ 0 w 4855633"/>
              <a:gd name="connsiteY123" fmla="*/ 0 h 197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855633" h="1976967">
                <a:moveTo>
                  <a:pt x="4855633" y="1976967"/>
                </a:moveTo>
                <a:lnTo>
                  <a:pt x="4389967" y="1976967"/>
                </a:lnTo>
                <a:lnTo>
                  <a:pt x="4389967" y="1955800"/>
                </a:lnTo>
                <a:lnTo>
                  <a:pt x="4347633" y="1955800"/>
                </a:lnTo>
                <a:lnTo>
                  <a:pt x="4347633" y="1955800"/>
                </a:lnTo>
                <a:lnTo>
                  <a:pt x="4309533" y="1955800"/>
                </a:lnTo>
                <a:cubicBezTo>
                  <a:pt x="4310062" y="1947686"/>
                  <a:pt x="4305829" y="1941161"/>
                  <a:pt x="4306358" y="1933047"/>
                </a:cubicBezTo>
                <a:lnTo>
                  <a:pt x="4167717" y="1934634"/>
                </a:lnTo>
                <a:lnTo>
                  <a:pt x="4152900" y="1913467"/>
                </a:lnTo>
                <a:lnTo>
                  <a:pt x="4008967" y="1913467"/>
                </a:lnTo>
                <a:lnTo>
                  <a:pt x="4008967" y="1913467"/>
                </a:lnTo>
                <a:lnTo>
                  <a:pt x="4008967" y="1913467"/>
                </a:lnTo>
                <a:cubicBezTo>
                  <a:pt x="4009144" y="1905353"/>
                  <a:pt x="4009320" y="1897239"/>
                  <a:pt x="4009497" y="1889125"/>
                </a:cubicBezTo>
                <a:lnTo>
                  <a:pt x="3763433" y="1892300"/>
                </a:lnTo>
                <a:lnTo>
                  <a:pt x="3765020" y="1877484"/>
                </a:lnTo>
                <a:lnTo>
                  <a:pt x="3586692" y="1883834"/>
                </a:lnTo>
                <a:lnTo>
                  <a:pt x="3589867" y="1862667"/>
                </a:lnTo>
                <a:lnTo>
                  <a:pt x="3382433" y="1865842"/>
                </a:lnTo>
                <a:lnTo>
                  <a:pt x="3385608" y="1843617"/>
                </a:lnTo>
                <a:lnTo>
                  <a:pt x="3310467" y="1841500"/>
                </a:lnTo>
                <a:lnTo>
                  <a:pt x="3310467" y="1841500"/>
                </a:lnTo>
                <a:lnTo>
                  <a:pt x="3310467" y="1841500"/>
                </a:lnTo>
                <a:lnTo>
                  <a:pt x="3310467" y="1811867"/>
                </a:lnTo>
                <a:lnTo>
                  <a:pt x="3221567" y="1811867"/>
                </a:lnTo>
                <a:lnTo>
                  <a:pt x="3221567" y="1803400"/>
                </a:lnTo>
                <a:lnTo>
                  <a:pt x="3139546" y="1803400"/>
                </a:lnTo>
                <a:lnTo>
                  <a:pt x="3141133" y="1790700"/>
                </a:lnTo>
                <a:lnTo>
                  <a:pt x="3018367" y="1790700"/>
                </a:lnTo>
                <a:lnTo>
                  <a:pt x="3018367" y="1769534"/>
                </a:lnTo>
                <a:lnTo>
                  <a:pt x="2887133" y="1769534"/>
                </a:lnTo>
                <a:lnTo>
                  <a:pt x="2887661" y="1752600"/>
                </a:lnTo>
                <a:lnTo>
                  <a:pt x="2823633" y="1752600"/>
                </a:lnTo>
                <a:lnTo>
                  <a:pt x="2823633" y="1739900"/>
                </a:lnTo>
                <a:lnTo>
                  <a:pt x="2709333" y="1739900"/>
                </a:lnTo>
                <a:lnTo>
                  <a:pt x="2709333" y="1731434"/>
                </a:lnTo>
                <a:lnTo>
                  <a:pt x="2641600" y="1731434"/>
                </a:lnTo>
                <a:lnTo>
                  <a:pt x="2641600" y="1706034"/>
                </a:lnTo>
                <a:lnTo>
                  <a:pt x="2641600" y="1706034"/>
                </a:lnTo>
                <a:lnTo>
                  <a:pt x="2586566" y="1704974"/>
                </a:lnTo>
                <a:lnTo>
                  <a:pt x="2461683" y="1704975"/>
                </a:lnTo>
                <a:lnTo>
                  <a:pt x="2456921" y="1680104"/>
                </a:lnTo>
                <a:lnTo>
                  <a:pt x="2355321" y="1680105"/>
                </a:lnTo>
                <a:lnTo>
                  <a:pt x="2317221" y="1680104"/>
                </a:lnTo>
                <a:lnTo>
                  <a:pt x="2281767" y="1672167"/>
                </a:lnTo>
                <a:lnTo>
                  <a:pt x="2281767" y="1651000"/>
                </a:lnTo>
                <a:lnTo>
                  <a:pt x="2222500" y="1651000"/>
                </a:lnTo>
                <a:lnTo>
                  <a:pt x="2184400" y="1651000"/>
                </a:lnTo>
                <a:lnTo>
                  <a:pt x="2184400" y="1634067"/>
                </a:lnTo>
                <a:lnTo>
                  <a:pt x="2129367" y="1634067"/>
                </a:lnTo>
                <a:lnTo>
                  <a:pt x="2129367" y="1612900"/>
                </a:lnTo>
                <a:lnTo>
                  <a:pt x="2019300" y="1612900"/>
                </a:lnTo>
                <a:lnTo>
                  <a:pt x="2019300" y="1587500"/>
                </a:lnTo>
                <a:lnTo>
                  <a:pt x="1951567" y="1587500"/>
                </a:lnTo>
                <a:lnTo>
                  <a:pt x="1951567" y="1574800"/>
                </a:lnTo>
                <a:lnTo>
                  <a:pt x="1896533" y="1574800"/>
                </a:lnTo>
                <a:lnTo>
                  <a:pt x="1866900" y="1545167"/>
                </a:lnTo>
                <a:lnTo>
                  <a:pt x="1778000" y="1545167"/>
                </a:lnTo>
                <a:lnTo>
                  <a:pt x="1778000" y="1524000"/>
                </a:lnTo>
                <a:lnTo>
                  <a:pt x="1713970" y="1533524"/>
                </a:lnTo>
                <a:lnTo>
                  <a:pt x="1721908" y="1508125"/>
                </a:lnTo>
                <a:lnTo>
                  <a:pt x="1655233" y="1517650"/>
                </a:lnTo>
                <a:lnTo>
                  <a:pt x="1659996" y="1492250"/>
                </a:lnTo>
                <a:lnTo>
                  <a:pt x="1574800" y="1498600"/>
                </a:lnTo>
                <a:lnTo>
                  <a:pt x="1574800" y="1473200"/>
                </a:lnTo>
                <a:lnTo>
                  <a:pt x="1532467" y="1473200"/>
                </a:lnTo>
                <a:lnTo>
                  <a:pt x="1532467" y="1473200"/>
                </a:lnTo>
                <a:lnTo>
                  <a:pt x="1532467" y="1454678"/>
                </a:lnTo>
                <a:lnTo>
                  <a:pt x="1448858" y="1456267"/>
                </a:lnTo>
                <a:lnTo>
                  <a:pt x="1425045" y="1445155"/>
                </a:lnTo>
                <a:lnTo>
                  <a:pt x="1405466" y="1428750"/>
                </a:lnTo>
                <a:lnTo>
                  <a:pt x="1325033" y="1422400"/>
                </a:lnTo>
                <a:lnTo>
                  <a:pt x="1325033" y="1401234"/>
                </a:lnTo>
                <a:lnTo>
                  <a:pt x="1236133" y="1401234"/>
                </a:lnTo>
                <a:lnTo>
                  <a:pt x="1236133" y="1377950"/>
                </a:lnTo>
                <a:lnTo>
                  <a:pt x="1187979" y="1381125"/>
                </a:lnTo>
                <a:lnTo>
                  <a:pt x="1165754" y="1355725"/>
                </a:lnTo>
                <a:lnTo>
                  <a:pt x="1119188" y="1359430"/>
                </a:lnTo>
                <a:lnTo>
                  <a:pt x="1100137" y="1319212"/>
                </a:lnTo>
                <a:lnTo>
                  <a:pt x="1041401" y="1325034"/>
                </a:lnTo>
                <a:lnTo>
                  <a:pt x="1043517" y="1301221"/>
                </a:lnTo>
                <a:lnTo>
                  <a:pt x="999067" y="1299634"/>
                </a:lnTo>
                <a:lnTo>
                  <a:pt x="1001183" y="1266825"/>
                </a:lnTo>
                <a:lnTo>
                  <a:pt x="948796" y="1266825"/>
                </a:lnTo>
                <a:lnTo>
                  <a:pt x="939270" y="1244600"/>
                </a:lnTo>
                <a:lnTo>
                  <a:pt x="844021" y="1243013"/>
                </a:lnTo>
                <a:lnTo>
                  <a:pt x="819680" y="1213909"/>
                </a:lnTo>
                <a:lnTo>
                  <a:pt x="778933" y="1210734"/>
                </a:lnTo>
                <a:lnTo>
                  <a:pt x="750358" y="1178455"/>
                </a:lnTo>
                <a:lnTo>
                  <a:pt x="702733" y="1176867"/>
                </a:lnTo>
                <a:lnTo>
                  <a:pt x="702733" y="1143000"/>
                </a:lnTo>
                <a:lnTo>
                  <a:pt x="651933" y="1143000"/>
                </a:lnTo>
                <a:lnTo>
                  <a:pt x="651933" y="1113367"/>
                </a:lnTo>
                <a:lnTo>
                  <a:pt x="622300" y="1113367"/>
                </a:lnTo>
                <a:lnTo>
                  <a:pt x="622300" y="1071034"/>
                </a:lnTo>
                <a:lnTo>
                  <a:pt x="579967" y="1071034"/>
                </a:lnTo>
                <a:lnTo>
                  <a:pt x="579967" y="1049867"/>
                </a:lnTo>
                <a:lnTo>
                  <a:pt x="542924" y="1046692"/>
                </a:lnTo>
                <a:lnTo>
                  <a:pt x="525462" y="1024996"/>
                </a:lnTo>
                <a:cubicBezTo>
                  <a:pt x="525991" y="1015471"/>
                  <a:pt x="509058" y="1013886"/>
                  <a:pt x="509587" y="1004361"/>
                </a:cubicBezTo>
                <a:lnTo>
                  <a:pt x="478367" y="1004359"/>
                </a:lnTo>
                <a:lnTo>
                  <a:pt x="478367" y="969434"/>
                </a:lnTo>
                <a:lnTo>
                  <a:pt x="453496" y="969434"/>
                </a:lnTo>
                <a:lnTo>
                  <a:pt x="438150" y="926043"/>
                </a:lnTo>
                <a:lnTo>
                  <a:pt x="398462" y="916518"/>
                </a:lnTo>
                <a:lnTo>
                  <a:pt x="325967" y="838200"/>
                </a:lnTo>
                <a:lnTo>
                  <a:pt x="292100" y="838200"/>
                </a:lnTo>
                <a:lnTo>
                  <a:pt x="292100" y="791634"/>
                </a:lnTo>
                <a:lnTo>
                  <a:pt x="292100" y="791634"/>
                </a:lnTo>
                <a:lnTo>
                  <a:pt x="266700" y="740834"/>
                </a:lnTo>
                <a:lnTo>
                  <a:pt x="198967" y="630767"/>
                </a:lnTo>
                <a:lnTo>
                  <a:pt x="165100" y="571500"/>
                </a:lnTo>
                <a:lnTo>
                  <a:pt x="165100" y="482600"/>
                </a:lnTo>
                <a:lnTo>
                  <a:pt x="131233" y="482600"/>
                </a:lnTo>
                <a:lnTo>
                  <a:pt x="131233" y="389467"/>
                </a:lnTo>
                <a:lnTo>
                  <a:pt x="88900" y="389467"/>
                </a:lnTo>
                <a:lnTo>
                  <a:pt x="88900" y="296334"/>
                </a:lnTo>
                <a:lnTo>
                  <a:pt x="88900" y="296334"/>
                </a:lnTo>
                <a:lnTo>
                  <a:pt x="88900" y="211667"/>
                </a:lnTo>
                <a:lnTo>
                  <a:pt x="55033" y="211667"/>
                </a:lnTo>
                <a:lnTo>
                  <a:pt x="55033" y="148167"/>
                </a:lnTo>
                <a:lnTo>
                  <a:pt x="25400" y="148167"/>
                </a:lnTo>
                <a:lnTo>
                  <a:pt x="25400" y="88900"/>
                </a:lnTo>
                <a:lnTo>
                  <a:pt x="0" y="8890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7" name="Freeform: Shape 66">
            <a:extLst>
              <a:ext uri="{FF2B5EF4-FFF2-40B4-BE49-F238E27FC236}">
                <a16:creationId xmlns:a16="http://schemas.microsoft.com/office/drawing/2014/main" id="{1E3B896B-A6C7-44CF-994A-E11C613CDF88}"/>
              </a:ext>
            </a:extLst>
          </p:cNvPr>
          <p:cNvSpPr/>
          <p:nvPr/>
        </p:nvSpPr>
        <p:spPr bwMode="auto">
          <a:xfrm>
            <a:off x="3940175" y="2038350"/>
            <a:ext cx="3165475" cy="1476375"/>
          </a:xfrm>
          <a:custGeom>
            <a:avLst/>
            <a:gdLst>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93700 w 3165475"/>
              <a:gd name="connsiteY64" fmla="*/ 844550 h 1476375"/>
              <a:gd name="connsiteX65" fmla="*/ 381000 w 3165475"/>
              <a:gd name="connsiteY65" fmla="*/ 831850 h 1476375"/>
              <a:gd name="connsiteX66" fmla="*/ 311150 w 3165475"/>
              <a:gd name="connsiteY66" fmla="*/ 727075 h 1476375"/>
              <a:gd name="connsiteX67" fmla="*/ 266700 w 3165475"/>
              <a:gd name="connsiteY67" fmla="*/ 679450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93700 w 3165475"/>
              <a:gd name="connsiteY64" fmla="*/ 844550 h 1476375"/>
              <a:gd name="connsiteX65" fmla="*/ 381000 w 3165475"/>
              <a:gd name="connsiteY65" fmla="*/ 831850 h 1476375"/>
              <a:gd name="connsiteX66" fmla="*/ 311150 w 3165475"/>
              <a:gd name="connsiteY66" fmla="*/ 727075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93700 w 3165475"/>
              <a:gd name="connsiteY64" fmla="*/ 844550 h 1476375"/>
              <a:gd name="connsiteX65" fmla="*/ 381000 w 3165475"/>
              <a:gd name="connsiteY65" fmla="*/ 831850 h 1476375"/>
              <a:gd name="connsiteX66" fmla="*/ 295275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93700 w 3165475"/>
              <a:gd name="connsiteY64" fmla="*/ 844550 h 1476375"/>
              <a:gd name="connsiteX65" fmla="*/ 381000 w 3165475"/>
              <a:gd name="connsiteY65" fmla="*/ 831850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93700 w 3165475"/>
              <a:gd name="connsiteY64" fmla="*/ 844550 h 1476375"/>
              <a:gd name="connsiteX65" fmla="*/ 349250 w 3165475"/>
              <a:gd name="connsiteY65" fmla="*/ 793750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73063 w 3165475"/>
              <a:gd name="connsiteY64" fmla="*/ 825500 h 1476375"/>
              <a:gd name="connsiteX65" fmla="*/ 349250 w 3165475"/>
              <a:gd name="connsiteY65" fmla="*/ 793750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73063 w 3165475"/>
              <a:gd name="connsiteY64" fmla="*/ 825500 h 1476375"/>
              <a:gd name="connsiteX65" fmla="*/ 342900 w 3165475"/>
              <a:gd name="connsiteY65" fmla="*/ 773113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85763 w 3165475"/>
              <a:gd name="connsiteY64" fmla="*/ 812800 h 1476375"/>
              <a:gd name="connsiteX65" fmla="*/ 342900 w 3165475"/>
              <a:gd name="connsiteY65" fmla="*/ 773113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85763 w 3165475"/>
              <a:gd name="connsiteY64" fmla="*/ 812800 h 1476375"/>
              <a:gd name="connsiteX65" fmla="*/ 346075 w 3165475"/>
              <a:gd name="connsiteY65" fmla="*/ 763588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50838 w 3165475"/>
              <a:gd name="connsiteY64" fmla="*/ 806450 h 1476375"/>
              <a:gd name="connsiteX65" fmla="*/ 346075 w 3165475"/>
              <a:gd name="connsiteY65" fmla="*/ 763588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58776 w 3165475"/>
              <a:gd name="connsiteY64" fmla="*/ 800100 h 1476375"/>
              <a:gd name="connsiteX65" fmla="*/ 346075 w 3165475"/>
              <a:gd name="connsiteY65" fmla="*/ 763588 h 1476375"/>
              <a:gd name="connsiteX66" fmla="*/ 304800 w 3165475"/>
              <a:gd name="connsiteY66" fmla="*/ 723900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58776 w 3165475"/>
              <a:gd name="connsiteY64" fmla="*/ 800100 h 1476375"/>
              <a:gd name="connsiteX65" fmla="*/ 346075 w 3165475"/>
              <a:gd name="connsiteY65" fmla="*/ 763588 h 1476375"/>
              <a:gd name="connsiteX66" fmla="*/ 304800 w 3165475"/>
              <a:gd name="connsiteY66" fmla="*/ 735012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58776 w 3165475"/>
              <a:gd name="connsiteY64" fmla="*/ 800100 h 1476375"/>
              <a:gd name="connsiteX65" fmla="*/ 344487 w 3165475"/>
              <a:gd name="connsiteY65" fmla="*/ 773113 h 1476375"/>
              <a:gd name="connsiteX66" fmla="*/ 304800 w 3165475"/>
              <a:gd name="connsiteY66" fmla="*/ 735012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304800 w 3165475"/>
              <a:gd name="connsiteY66" fmla="*/ 735012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65150 w 3165475"/>
              <a:gd name="connsiteY56" fmla="*/ 933450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65150 w 3165475"/>
              <a:gd name="connsiteY55" fmla="*/ 968375 h 1476375"/>
              <a:gd name="connsiteX56" fmla="*/ 550862 w 3165475"/>
              <a:gd name="connsiteY56" fmla="*/ 93186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50862 w 3165475"/>
              <a:gd name="connsiteY55" fmla="*/ 966788 h 1476375"/>
              <a:gd name="connsiteX56" fmla="*/ 550862 w 3165475"/>
              <a:gd name="connsiteY56" fmla="*/ 93186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71499 w 3165475"/>
              <a:gd name="connsiteY55" fmla="*/ 954088 h 1476375"/>
              <a:gd name="connsiteX56" fmla="*/ 550862 w 3165475"/>
              <a:gd name="connsiteY56" fmla="*/ 93186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71499 w 3165475"/>
              <a:gd name="connsiteY55" fmla="*/ 954088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300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62200 w 3165475"/>
              <a:gd name="connsiteY8" fmla="*/ 1349375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62200 w 3165475"/>
              <a:gd name="connsiteY7" fmla="*/ 1365250 h 1476375"/>
              <a:gd name="connsiteX8" fmla="*/ 2387600 w 3165475"/>
              <a:gd name="connsiteY8" fmla="*/ 1346200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81250 w 3165475"/>
              <a:gd name="connsiteY7" fmla="*/ 1365250 h 1476375"/>
              <a:gd name="connsiteX8" fmla="*/ 2387600 w 3165475"/>
              <a:gd name="connsiteY8" fmla="*/ 1346200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9525 w 3165475"/>
              <a:gd name="connsiteY5" fmla="*/ 1381125 h 1476375"/>
              <a:gd name="connsiteX6" fmla="*/ 2549525 w 3165475"/>
              <a:gd name="connsiteY6" fmla="*/ 1365250 h 1476375"/>
              <a:gd name="connsiteX7" fmla="*/ 2386012 w 3165475"/>
              <a:gd name="connsiteY7" fmla="*/ 1365250 h 1476375"/>
              <a:gd name="connsiteX8" fmla="*/ 2387600 w 3165475"/>
              <a:gd name="connsiteY8" fmla="*/ 1346200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81125 h 1476375"/>
              <a:gd name="connsiteX5" fmla="*/ 2546350 w 3165475"/>
              <a:gd name="connsiteY5" fmla="*/ 1393825 h 1476375"/>
              <a:gd name="connsiteX6" fmla="*/ 2549525 w 3165475"/>
              <a:gd name="connsiteY6" fmla="*/ 1365250 h 1476375"/>
              <a:gd name="connsiteX7" fmla="*/ 2386012 w 3165475"/>
              <a:gd name="connsiteY7" fmla="*/ 1365250 h 1476375"/>
              <a:gd name="connsiteX8" fmla="*/ 2387600 w 3165475"/>
              <a:gd name="connsiteY8" fmla="*/ 1346200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 name="connsiteX0" fmla="*/ 3165475 w 3165475"/>
              <a:gd name="connsiteY0" fmla="*/ 1476375 h 1476375"/>
              <a:gd name="connsiteX1" fmla="*/ 2835275 w 3165475"/>
              <a:gd name="connsiteY1" fmla="*/ 1476375 h 1476375"/>
              <a:gd name="connsiteX2" fmla="*/ 2835275 w 3165475"/>
              <a:gd name="connsiteY2" fmla="*/ 1412875 h 1476375"/>
              <a:gd name="connsiteX3" fmla="*/ 2632075 w 3165475"/>
              <a:gd name="connsiteY3" fmla="*/ 1412875 h 1476375"/>
              <a:gd name="connsiteX4" fmla="*/ 2632075 w 3165475"/>
              <a:gd name="connsiteY4" fmla="*/ 1392237 h 1476375"/>
              <a:gd name="connsiteX5" fmla="*/ 2546350 w 3165475"/>
              <a:gd name="connsiteY5" fmla="*/ 1393825 h 1476375"/>
              <a:gd name="connsiteX6" fmla="*/ 2549525 w 3165475"/>
              <a:gd name="connsiteY6" fmla="*/ 1365250 h 1476375"/>
              <a:gd name="connsiteX7" fmla="*/ 2386012 w 3165475"/>
              <a:gd name="connsiteY7" fmla="*/ 1365250 h 1476375"/>
              <a:gd name="connsiteX8" fmla="*/ 2387600 w 3165475"/>
              <a:gd name="connsiteY8" fmla="*/ 1346200 h 1476375"/>
              <a:gd name="connsiteX9" fmla="*/ 2251075 w 3165475"/>
              <a:gd name="connsiteY9" fmla="*/ 1349375 h 1476375"/>
              <a:gd name="connsiteX10" fmla="*/ 2241550 w 3165475"/>
              <a:gd name="connsiteY10" fmla="*/ 1339850 h 1476375"/>
              <a:gd name="connsiteX11" fmla="*/ 2155825 w 3165475"/>
              <a:gd name="connsiteY11" fmla="*/ 1339850 h 1476375"/>
              <a:gd name="connsiteX12" fmla="*/ 2155825 w 3165475"/>
              <a:gd name="connsiteY12" fmla="*/ 1311275 h 1476375"/>
              <a:gd name="connsiteX13" fmla="*/ 2108200 w 3165475"/>
              <a:gd name="connsiteY13" fmla="*/ 1311275 h 1476375"/>
              <a:gd name="connsiteX14" fmla="*/ 2108200 w 3165475"/>
              <a:gd name="connsiteY14" fmla="*/ 1289050 h 1476375"/>
              <a:gd name="connsiteX15" fmla="*/ 1946275 w 3165475"/>
              <a:gd name="connsiteY15" fmla="*/ 1289050 h 1476375"/>
              <a:gd name="connsiteX16" fmla="*/ 1946275 w 3165475"/>
              <a:gd name="connsiteY16" fmla="*/ 1289050 h 1476375"/>
              <a:gd name="connsiteX17" fmla="*/ 1933575 w 3165475"/>
              <a:gd name="connsiteY17" fmla="*/ 1276350 h 1476375"/>
              <a:gd name="connsiteX18" fmla="*/ 1749425 w 3165475"/>
              <a:gd name="connsiteY18" fmla="*/ 1276350 h 1476375"/>
              <a:gd name="connsiteX19" fmla="*/ 1749425 w 3165475"/>
              <a:gd name="connsiteY19" fmla="*/ 1263650 h 1476375"/>
              <a:gd name="connsiteX20" fmla="*/ 1670050 w 3165475"/>
              <a:gd name="connsiteY20" fmla="*/ 1263650 h 1476375"/>
              <a:gd name="connsiteX21" fmla="*/ 1670050 w 3165475"/>
              <a:gd name="connsiteY21" fmla="*/ 1247775 h 1476375"/>
              <a:gd name="connsiteX22" fmla="*/ 1593850 w 3165475"/>
              <a:gd name="connsiteY22" fmla="*/ 1247775 h 1476375"/>
              <a:gd name="connsiteX23" fmla="*/ 1593850 w 3165475"/>
              <a:gd name="connsiteY23" fmla="*/ 1222375 h 1476375"/>
              <a:gd name="connsiteX24" fmla="*/ 1466850 w 3165475"/>
              <a:gd name="connsiteY24" fmla="*/ 1222375 h 1476375"/>
              <a:gd name="connsiteX25" fmla="*/ 1466850 w 3165475"/>
              <a:gd name="connsiteY25" fmla="*/ 1203325 h 1476375"/>
              <a:gd name="connsiteX26" fmla="*/ 1327150 w 3165475"/>
              <a:gd name="connsiteY26" fmla="*/ 1203325 h 1476375"/>
              <a:gd name="connsiteX27" fmla="*/ 1327150 w 3165475"/>
              <a:gd name="connsiteY27" fmla="*/ 1187450 h 1476375"/>
              <a:gd name="connsiteX28" fmla="*/ 1206500 w 3165475"/>
              <a:gd name="connsiteY28" fmla="*/ 1187450 h 1476375"/>
              <a:gd name="connsiteX29" fmla="*/ 1206500 w 3165475"/>
              <a:gd name="connsiteY29" fmla="*/ 1181100 h 1476375"/>
              <a:gd name="connsiteX30" fmla="*/ 1149350 w 3165475"/>
              <a:gd name="connsiteY30" fmla="*/ 1181100 h 1476375"/>
              <a:gd name="connsiteX31" fmla="*/ 1155700 w 3165475"/>
              <a:gd name="connsiteY31" fmla="*/ 1168400 h 1476375"/>
              <a:gd name="connsiteX32" fmla="*/ 1057275 w 3165475"/>
              <a:gd name="connsiteY32" fmla="*/ 1168400 h 1476375"/>
              <a:gd name="connsiteX33" fmla="*/ 1057275 w 3165475"/>
              <a:gd name="connsiteY33" fmla="*/ 1155700 h 1476375"/>
              <a:gd name="connsiteX34" fmla="*/ 1009650 w 3165475"/>
              <a:gd name="connsiteY34" fmla="*/ 1155700 h 1476375"/>
              <a:gd name="connsiteX35" fmla="*/ 1009650 w 3165475"/>
              <a:gd name="connsiteY35" fmla="*/ 1127125 h 1476375"/>
              <a:gd name="connsiteX36" fmla="*/ 984250 w 3165475"/>
              <a:gd name="connsiteY36" fmla="*/ 1127125 h 1476375"/>
              <a:gd name="connsiteX37" fmla="*/ 984250 w 3165475"/>
              <a:gd name="connsiteY37" fmla="*/ 1114425 h 1476375"/>
              <a:gd name="connsiteX38" fmla="*/ 885825 w 3165475"/>
              <a:gd name="connsiteY38" fmla="*/ 1114425 h 1476375"/>
              <a:gd name="connsiteX39" fmla="*/ 885825 w 3165475"/>
              <a:gd name="connsiteY39" fmla="*/ 1092200 h 1476375"/>
              <a:gd name="connsiteX40" fmla="*/ 863600 w 3165475"/>
              <a:gd name="connsiteY40" fmla="*/ 1092200 h 1476375"/>
              <a:gd name="connsiteX41" fmla="*/ 863600 w 3165475"/>
              <a:gd name="connsiteY41" fmla="*/ 1092200 h 1476375"/>
              <a:gd name="connsiteX42" fmla="*/ 863600 w 3165475"/>
              <a:gd name="connsiteY42" fmla="*/ 1073150 h 1476375"/>
              <a:gd name="connsiteX43" fmla="*/ 822325 w 3165475"/>
              <a:gd name="connsiteY43" fmla="*/ 1073150 h 1476375"/>
              <a:gd name="connsiteX44" fmla="*/ 822325 w 3165475"/>
              <a:gd name="connsiteY44" fmla="*/ 1073150 h 1476375"/>
              <a:gd name="connsiteX45" fmla="*/ 806450 w 3165475"/>
              <a:gd name="connsiteY45" fmla="*/ 1057275 h 1476375"/>
              <a:gd name="connsiteX46" fmla="*/ 717550 w 3165475"/>
              <a:gd name="connsiteY46" fmla="*/ 1057275 h 1476375"/>
              <a:gd name="connsiteX47" fmla="*/ 717550 w 3165475"/>
              <a:gd name="connsiteY47" fmla="*/ 1057275 h 1476375"/>
              <a:gd name="connsiteX48" fmla="*/ 717550 w 3165475"/>
              <a:gd name="connsiteY48" fmla="*/ 1031875 h 1476375"/>
              <a:gd name="connsiteX49" fmla="*/ 669925 w 3165475"/>
              <a:gd name="connsiteY49" fmla="*/ 1031875 h 1476375"/>
              <a:gd name="connsiteX50" fmla="*/ 669925 w 3165475"/>
              <a:gd name="connsiteY50" fmla="*/ 1006475 h 1476375"/>
              <a:gd name="connsiteX51" fmla="*/ 631825 w 3165475"/>
              <a:gd name="connsiteY51" fmla="*/ 1006475 h 1476375"/>
              <a:gd name="connsiteX52" fmla="*/ 631825 w 3165475"/>
              <a:gd name="connsiteY52" fmla="*/ 987425 h 1476375"/>
              <a:gd name="connsiteX53" fmla="*/ 584200 w 3165475"/>
              <a:gd name="connsiteY53" fmla="*/ 987425 h 1476375"/>
              <a:gd name="connsiteX54" fmla="*/ 584200 w 3165475"/>
              <a:gd name="connsiteY54" fmla="*/ 987425 h 1476375"/>
              <a:gd name="connsiteX55" fmla="*/ 549274 w 3165475"/>
              <a:gd name="connsiteY55" fmla="*/ 963613 h 1476375"/>
              <a:gd name="connsiteX56" fmla="*/ 541337 w 3165475"/>
              <a:gd name="connsiteY56" fmla="*/ 938213 h 1476375"/>
              <a:gd name="connsiteX57" fmla="*/ 488950 w 3165475"/>
              <a:gd name="connsiteY57" fmla="*/ 933450 h 1476375"/>
              <a:gd name="connsiteX58" fmla="*/ 488950 w 3165475"/>
              <a:gd name="connsiteY58" fmla="*/ 908050 h 1476375"/>
              <a:gd name="connsiteX59" fmla="*/ 469900 w 3165475"/>
              <a:gd name="connsiteY59" fmla="*/ 908050 h 1476375"/>
              <a:gd name="connsiteX60" fmla="*/ 469900 w 3165475"/>
              <a:gd name="connsiteY60" fmla="*/ 873125 h 1476375"/>
              <a:gd name="connsiteX61" fmla="*/ 441325 w 3165475"/>
              <a:gd name="connsiteY61" fmla="*/ 873125 h 1476375"/>
              <a:gd name="connsiteX62" fmla="*/ 441325 w 3165475"/>
              <a:gd name="connsiteY62" fmla="*/ 860425 h 1476375"/>
              <a:gd name="connsiteX63" fmla="*/ 409575 w 3165475"/>
              <a:gd name="connsiteY63" fmla="*/ 860425 h 1476375"/>
              <a:gd name="connsiteX64" fmla="*/ 365126 w 3165475"/>
              <a:gd name="connsiteY64" fmla="*/ 800100 h 1476375"/>
              <a:gd name="connsiteX65" fmla="*/ 344487 w 3165475"/>
              <a:gd name="connsiteY65" fmla="*/ 773113 h 1476375"/>
              <a:gd name="connsiteX66" fmla="*/ 298450 w 3165475"/>
              <a:gd name="connsiteY66" fmla="*/ 723899 h 1476375"/>
              <a:gd name="connsiteX67" fmla="*/ 241300 w 3165475"/>
              <a:gd name="connsiteY67" fmla="*/ 671513 h 1476375"/>
              <a:gd name="connsiteX68" fmla="*/ 193675 w 3165475"/>
              <a:gd name="connsiteY68" fmla="*/ 600075 h 1476375"/>
              <a:gd name="connsiteX69" fmla="*/ 165100 w 3165475"/>
              <a:gd name="connsiteY69" fmla="*/ 552450 h 1476375"/>
              <a:gd name="connsiteX70" fmla="*/ 142875 w 3165475"/>
              <a:gd name="connsiteY70" fmla="*/ 527050 h 1476375"/>
              <a:gd name="connsiteX71" fmla="*/ 130175 w 3165475"/>
              <a:gd name="connsiteY71" fmla="*/ 460375 h 1476375"/>
              <a:gd name="connsiteX72" fmla="*/ 117475 w 3165475"/>
              <a:gd name="connsiteY72" fmla="*/ 460375 h 1476375"/>
              <a:gd name="connsiteX73" fmla="*/ 117475 w 3165475"/>
              <a:gd name="connsiteY73" fmla="*/ 365125 h 1476375"/>
              <a:gd name="connsiteX74" fmla="*/ 95250 w 3165475"/>
              <a:gd name="connsiteY74" fmla="*/ 365125 h 1476375"/>
              <a:gd name="connsiteX75" fmla="*/ 95250 w 3165475"/>
              <a:gd name="connsiteY75" fmla="*/ 241300 h 1476375"/>
              <a:gd name="connsiteX76" fmla="*/ 63500 w 3165475"/>
              <a:gd name="connsiteY76" fmla="*/ 241300 h 1476375"/>
              <a:gd name="connsiteX77" fmla="*/ 63500 w 3165475"/>
              <a:gd name="connsiteY77" fmla="*/ 184150 h 1476375"/>
              <a:gd name="connsiteX78" fmla="*/ 53975 w 3165475"/>
              <a:gd name="connsiteY78" fmla="*/ 184150 h 1476375"/>
              <a:gd name="connsiteX79" fmla="*/ 53975 w 3165475"/>
              <a:gd name="connsiteY79" fmla="*/ 139700 h 1476375"/>
              <a:gd name="connsiteX80" fmla="*/ 28575 w 3165475"/>
              <a:gd name="connsiteY80" fmla="*/ 139700 h 1476375"/>
              <a:gd name="connsiteX81" fmla="*/ 28575 w 3165475"/>
              <a:gd name="connsiteY81" fmla="*/ 88900 h 1476375"/>
              <a:gd name="connsiteX82" fmla="*/ 15875 w 3165475"/>
              <a:gd name="connsiteY82" fmla="*/ 88900 h 1476375"/>
              <a:gd name="connsiteX83" fmla="*/ 15875 w 3165475"/>
              <a:gd name="connsiteY83" fmla="*/ 57150 h 1476375"/>
              <a:gd name="connsiteX84" fmla="*/ 0 w 3165475"/>
              <a:gd name="connsiteY84" fmla="*/ 57150 h 1476375"/>
              <a:gd name="connsiteX85" fmla="*/ 0 w 3165475"/>
              <a:gd name="connsiteY85" fmla="*/ 0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165475" h="1476375">
                <a:moveTo>
                  <a:pt x="3165475" y="1476375"/>
                </a:moveTo>
                <a:lnTo>
                  <a:pt x="2835275" y="1476375"/>
                </a:lnTo>
                <a:lnTo>
                  <a:pt x="2835275" y="1412875"/>
                </a:lnTo>
                <a:lnTo>
                  <a:pt x="2632075" y="1412875"/>
                </a:lnTo>
                <a:lnTo>
                  <a:pt x="2632075" y="1392237"/>
                </a:lnTo>
                <a:lnTo>
                  <a:pt x="2546350" y="1393825"/>
                </a:lnTo>
                <a:lnTo>
                  <a:pt x="2549525" y="1365250"/>
                </a:lnTo>
                <a:lnTo>
                  <a:pt x="2386012" y="1365250"/>
                </a:lnTo>
                <a:lnTo>
                  <a:pt x="2387600" y="1346200"/>
                </a:lnTo>
                <a:lnTo>
                  <a:pt x="2251075" y="1349375"/>
                </a:lnTo>
                <a:lnTo>
                  <a:pt x="2241550" y="1339850"/>
                </a:lnTo>
                <a:lnTo>
                  <a:pt x="2155825" y="1339850"/>
                </a:lnTo>
                <a:lnTo>
                  <a:pt x="2155825" y="1311275"/>
                </a:lnTo>
                <a:lnTo>
                  <a:pt x="2108200" y="1311275"/>
                </a:lnTo>
                <a:lnTo>
                  <a:pt x="2108200" y="1289050"/>
                </a:lnTo>
                <a:lnTo>
                  <a:pt x="1946275" y="1289050"/>
                </a:lnTo>
                <a:lnTo>
                  <a:pt x="1946275" y="1289050"/>
                </a:lnTo>
                <a:lnTo>
                  <a:pt x="1933575" y="1276350"/>
                </a:lnTo>
                <a:lnTo>
                  <a:pt x="1749425" y="1276350"/>
                </a:lnTo>
                <a:lnTo>
                  <a:pt x="1749425" y="1263650"/>
                </a:lnTo>
                <a:lnTo>
                  <a:pt x="1670050" y="1263650"/>
                </a:lnTo>
                <a:lnTo>
                  <a:pt x="1670050" y="1247775"/>
                </a:lnTo>
                <a:lnTo>
                  <a:pt x="1593850" y="1247775"/>
                </a:lnTo>
                <a:lnTo>
                  <a:pt x="1593850" y="1222375"/>
                </a:lnTo>
                <a:lnTo>
                  <a:pt x="1466850" y="1222375"/>
                </a:lnTo>
                <a:lnTo>
                  <a:pt x="1466850" y="1203325"/>
                </a:lnTo>
                <a:lnTo>
                  <a:pt x="1327150" y="1203325"/>
                </a:lnTo>
                <a:lnTo>
                  <a:pt x="1327150" y="1187450"/>
                </a:lnTo>
                <a:lnTo>
                  <a:pt x="1206500" y="1187450"/>
                </a:lnTo>
                <a:lnTo>
                  <a:pt x="1206500" y="1181100"/>
                </a:lnTo>
                <a:lnTo>
                  <a:pt x="1149350" y="1181100"/>
                </a:lnTo>
                <a:lnTo>
                  <a:pt x="1155700" y="1168400"/>
                </a:lnTo>
                <a:lnTo>
                  <a:pt x="1057275" y="1168400"/>
                </a:lnTo>
                <a:lnTo>
                  <a:pt x="1057275" y="1155700"/>
                </a:lnTo>
                <a:lnTo>
                  <a:pt x="1009650" y="1155700"/>
                </a:lnTo>
                <a:lnTo>
                  <a:pt x="1009650" y="1127125"/>
                </a:lnTo>
                <a:lnTo>
                  <a:pt x="984250" y="1127125"/>
                </a:lnTo>
                <a:lnTo>
                  <a:pt x="984250" y="1114425"/>
                </a:lnTo>
                <a:lnTo>
                  <a:pt x="885825" y="1114425"/>
                </a:lnTo>
                <a:lnTo>
                  <a:pt x="885825" y="1092200"/>
                </a:lnTo>
                <a:lnTo>
                  <a:pt x="863600" y="1092200"/>
                </a:lnTo>
                <a:lnTo>
                  <a:pt x="863600" y="1092200"/>
                </a:lnTo>
                <a:lnTo>
                  <a:pt x="863600" y="1073150"/>
                </a:lnTo>
                <a:lnTo>
                  <a:pt x="822325" y="1073150"/>
                </a:lnTo>
                <a:lnTo>
                  <a:pt x="822325" y="1073150"/>
                </a:lnTo>
                <a:lnTo>
                  <a:pt x="806450" y="1057275"/>
                </a:lnTo>
                <a:lnTo>
                  <a:pt x="717550" y="1057275"/>
                </a:lnTo>
                <a:lnTo>
                  <a:pt x="717550" y="1057275"/>
                </a:lnTo>
                <a:lnTo>
                  <a:pt x="717550" y="1031875"/>
                </a:lnTo>
                <a:lnTo>
                  <a:pt x="669925" y="1031875"/>
                </a:lnTo>
                <a:lnTo>
                  <a:pt x="669925" y="1006475"/>
                </a:lnTo>
                <a:lnTo>
                  <a:pt x="631825" y="1006475"/>
                </a:lnTo>
                <a:lnTo>
                  <a:pt x="631825" y="987425"/>
                </a:lnTo>
                <a:lnTo>
                  <a:pt x="584200" y="987425"/>
                </a:lnTo>
                <a:lnTo>
                  <a:pt x="584200" y="987425"/>
                </a:lnTo>
                <a:lnTo>
                  <a:pt x="549274" y="963613"/>
                </a:lnTo>
                <a:lnTo>
                  <a:pt x="541337" y="938213"/>
                </a:lnTo>
                <a:lnTo>
                  <a:pt x="488950" y="933450"/>
                </a:lnTo>
                <a:lnTo>
                  <a:pt x="488950" y="908050"/>
                </a:lnTo>
                <a:lnTo>
                  <a:pt x="469900" y="908050"/>
                </a:lnTo>
                <a:lnTo>
                  <a:pt x="469900" y="873125"/>
                </a:lnTo>
                <a:lnTo>
                  <a:pt x="441325" y="873125"/>
                </a:lnTo>
                <a:lnTo>
                  <a:pt x="441325" y="860425"/>
                </a:lnTo>
                <a:lnTo>
                  <a:pt x="409575" y="860425"/>
                </a:lnTo>
                <a:lnTo>
                  <a:pt x="365126" y="800100"/>
                </a:lnTo>
                <a:lnTo>
                  <a:pt x="344487" y="773113"/>
                </a:lnTo>
                <a:lnTo>
                  <a:pt x="298450" y="723899"/>
                </a:lnTo>
                <a:lnTo>
                  <a:pt x="241300" y="671513"/>
                </a:lnTo>
                <a:lnTo>
                  <a:pt x="193675" y="600075"/>
                </a:lnTo>
                <a:lnTo>
                  <a:pt x="165100" y="552450"/>
                </a:lnTo>
                <a:lnTo>
                  <a:pt x="142875" y="527050"/>
                </a:lnTo>
                <a:lnTo>
                  <a:pt x="130175" y="460375"/>
                </a:lnTo>
                <a:lnTo>
                  <a:pt x="117475" y="460375"/>
                </a:lnTo>
                <a:lnTo>
                  <a:pt x="117475" y="365125"/>
                </a:lnTo>
                <a:lnTo>
                  <a:pt x="95250" y="365125"/>
                </a:lnTo>
                <a:lnTo>
                  <a:pt x="95250" y="241300"/>
                </a:lnTo>
                <a:lnTo>
                  <a:pt x="63500" y="241300"/>
                </a:lnTo>
                <a:lnTo>
                  <a:pt x="63500" y="184150"/>
                </a:lnTo>
                <a:lnTo>
                  <a:pt x="53975" y="184150"/>
                </a:lnTo>
                <a:lnTo>
                  <a:pt x="53975" y="139700"/>
                </a:lnTo>
                <a:lnTo>
                  <a:pt x="28575" y="139700"/>
                </a:lnTo>
                <a:lnTo>
                  <a:pt x="28575" y="88900"/>
                </a:lnTo>
                <a:lnTo>
                  <a:pt x="15875" y="88900"/>
                </a:lnTo>
                <a:lnTo>
                  <a:pt x="15875" y="57150"/>
                </a:lnTo>
                <a:lnTo>
                  <a:pt x="0" y="57150"/>
                </a:lnTo>
                <a:lnTo>
                  <a:pt x="0" y="0"/>
                </a:lnTo>
              </a:path>
            </a:pathLst>
          </a:custGeom>
          <a:noFill/>
          <a:ln w="28575">
            <a:solidFill>
              <a:schemeClr val="accent1"/>
            </a:solidFill>
            <a:miter lim="800000"/>
            <a:headEnd/>
            <a:tailEnd/>
          </a:ln>
        </p:spPr>
        <p:txBody>
          <a:bodyPr rtlCol="0" anchor="ctr"/>
          <a:lstStyle/>
          <a:p>
            <a:pPr algn="ctr"/>
            <a:endParaRPr lang="en-US" dirty="0"/>
          </a:p>
        </p:txBody>
      </p:sp>
    </p:spTree>
    <p:custDataLst>
      <p:tags r:id="rId1"/>
    </p:custDataLst>
    <p:extLst>
      <p:ext uri="{BB962C8B-B14F-4D97-AF65-F5344CB8AC3E}">
        <p14:creationId xmlns:p14="http://schemas.microsoft.com/office/powerpoint/2010/main" val="1005492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1" name="Rectangle 3"/>
          <p:cNvSpPr>
            <a:spLocks noChangeArrowheads="1"/>
          </p:cNvSpPr>
          <p:nvPr/>
        </p:nvSpPr>
        <p:spPr bwMode="auto">
          <a:xfrm>
            <a:off x="6203539" y="3681545"/>
            <a:ext cx="5223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Calibri" panose="020F0502020204030204" pitchFamily="34" charset="0"/>
              </a:rPr>
              <a:t>Measurable disease: dFLC &gt;50 mg/L</a:t>
            </a:r>
          </a:p>
        </p:txBody>
      </p:sp>
      <p:sp>
        <p:nvSpPr>
          <p:cNvPr id="3" name="Title 2"/>
          <p:cNvSpPr>
            <a:spLocks noGrp="1"/>
          </p:cNvSpPr>
          <p:nvPr>
            <p:ph type="title"/>
          </p:nvPr>
        </p:nvSpPr>
        <p:spPr/>
        <p:txBody>
          <a:bodyPr/>
          <a:lstStyle/>
          <a:p>
            <a:r>
              <a:rPr lang="en-US" dirty="0"/>
              <a:t>AL Amyloidosis Goals for Therapy and </a:t>
            </a:r>
            <a:br>
              <a:rPr lang="en-US" dirty="0"/>
            </a:br>
            <a:r>
              <a:rPr lang="en-US" dirty="0"/>
              <a:t>Measuring Response</a:t>
            </a:r>
          </a:p>
        </p:txBody>
      </p:sp>
      <p:sp>
        <p:nvSpPr>
          <p:cNvPr id="7" name="Text Box 11">
            <a:extLst>
              <a:ext uri="{FF2B5EF4-FFF2-40B4-BE49-F238E27FC236}">
                <a16:creationId xmlns:a16="http://schemas.microsoft.com/office/drawing/2014/main" id="{D505C6E3-D899-4F53-B859-EB13F40802FF}"/>
              </a:ext>
            </a:extLst>
          </p:cNvPr>
          <p:cNvSpPr txBox="1">
            <a:spLocks noChangeArrowheads="1"/>
          </p:cNvSpPr>
          <p:nvPr/>
        </p:nvSpPr>
        <p:spPr bwMode="auto">
          <a:xfrm>
            <a:off x="414339" y="63771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Palladini. JCO. 2012;30:4541. Fotiou. Hemasphere. 2020;4:e454. Mutchar. Leukemia. 2018;32:2240. </a:t>
            </a:r>
          </a:p>
        </p:txBody>
      </p:sp>
      <p:grpSp>
        <p:nvGrpSpPr>
          <p:cNvPr id="8" name="Group 7">
            <a:extLst>
              <a:ext uri="{FF2B5EF4-FFF2-40B4-BE49-F238E27FC236}">
                <a16:creationId xmlns:a16="http://schemas.microsoft.com/office/drawing/2014/main" id="{5633A60E-025B-4B46-88FD-811A29CA59EE}"/>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F23FAA54-59B4-48D4-BBA3-D19B410C0C7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EB9A4C6A-60B9-4C3F-BDCF-6AE6D0DC029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1" name="Group 32">
            <a:extLst>
              <a:ext uri="{FF2B5EF4-FFF2-40B4-BE49-F238E27FC236}">
                <a16:creationId xmlns:a16="http://schemas.microsoft.com/office/drawing/2014/main" id="{D68759BC-F721-470F-8D4B-BD44069577F2}"/>
              </a:ext>
            </a:extLst>
          </p:cNvPr>
          <p:cNvGraphicFramePr>
            <a:graphicFrameLocks noGrp="1"/>
          </p:cNvGraphicFramePr>
          <p:nvPr>
            <p:extLst>
              <p:ext uri="{D42A27DB-BD31-4B8C-83A1-F6EECF244321}">
                <p14:modId xmlns:p14="http://schemas.microsoft.com/office/powerpoint/2010/main" val="282630751"/>
              </p:ext>
            </p:extLst>
          </p:nvPr>
        </p:nvGraphicFramePr>
        <p:xfrm>
          <a:off x="6203540" y="1496269"/>
          <a:ext cx="5278664" cy="2103152"/>
        </p:xfrm>
        <a:graphic>
          <a:graphicData uri="http://schemas.openxmlformats.org/drawingml/2006/table">
            <a:tbl>
              <a:tblPr/>
              <a:tblGrid>
                <a:gridCol w="1342033">
                  <a:extLst>
                    <a:ext uri="{9D8B030D-6E8A-4147-A177-3AD203B41FA5}">
                      <a16:colId xmlns:a16="http://schemas.microsoft.com/office/drawing/2014/main" val="20000"/>
                    </a:ext>
                  </a:extLst>
                </a:gridCol>
                <a:gridCol w="3936631">
                  <a:extLst>
                    <a:ext uri="{9D8B030D-6E8A-4147-A177-3AD203B41FA5}">
                      <a16:colId xmlns:a16="http://schemas.microsoft.com/office/drawing/2014/main" val="20001"/>
                    </a:ext>
                  </a:extLst>
                </a:gridCol>
              </a:tblGrid>
              <a:tr h="31932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551537">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aCR</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Negative serum and urine IFE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Normal </a:t>
                      </a: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sym typeface="Symbol" charset="2"/>
                        </a:rPr>
                        <a:t>FLC ratio</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9313">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VGPR</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dFLC &lt;40 mg/L</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9313">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PR</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dFLC decrease </a:t>
                      </a: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sym typeface="Symbol" charset="2"/>
                        </a:rPr>
                        <a:t>&gt;50%</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9313">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Other</a:t>
                      </a:r>
                      <a:endPar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65BC3952-1020-4D7A-81A6-C9AB5D1BCE81}"/>
              </a:ext>
            </a:extLst>
          </p:cNvPr>
          <p:cNvGrpSpPr/>
          <p:nvPr/>
        </p:nvGrpSpPr>
        <p:grpSpPr>
          <a:xfrm>
            <a:off x="619760" y="3617829"/>
            <a:ext cx="5423989" cy="2691222"/>
            <a:chOff x="498608" y="1146300"/>
            <a:chExt cx="2996002" cy="2997502"/>
          </a:xfrm>
        </p:grpSpPr>
        <p:sp>
          <p:nvSpPr>
            <p:cNvPr id="13" name="TextBox 12">
              <a:extLst>
                <a:ext uri="{FF2B5EF4-FFF2-40B4-BE49-F238E27FC236}">
                  <a16:creationId xmlns:a16="http://schemas.microsoft.com/office/drawing/2014/main" id="{D5F63A0D-6544-4631-925E-FFEF1A50D1ED}"/>
                </a:ext>
              </a:extLst>
            </p:cNvPr>
            <p:cNvSpPr txBox="1"/>
            <p:nvPr/>
          </p:nvSpPr>
          <p:spPr bwMode="auto">
            <a:xfrm>
              <a:off x="498608" y="1543065"/>
              <a:ext cx="2991174" cy="2600737"/>
            </a:xfrm>
            <a:prstGeom prst="rect">
              <a:avLst/>
            </a:prstGeom>
            <a:solidFill>
              <a:schemeClr val="tx1">
                <a:lumMod val="85000"/>
              </a:schemeClr>
            </a:solidFill>
            <a:ln w="9525" algn="ctr">
              <a:noFill/>
              <a:miter lim="800000"/>
              <a:headEnd/>
              <a:tailEnd/>
            </a:ln>
          </p:spPr>
          <p:txBody>
            <a:bodyPr wrap="square" rtlCol="0">
              <a:spAutoFit/>
            </a:bodyPr>
            <a:lstStyle/>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Hematologic response</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Reduction in M protein (SPEP, UPEP, FLC)</a:t>
              </a:r>
            </a:p>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Organ response</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Cardiac: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NT-ProBNP, septal thickness</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Liver: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liver span, alkaline phosphatase</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GI: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fecal fat, serum carotene</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Nerve: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EMG potentials</a:t>
              </a:r>
            </a:p>
            <a:p>
              <a:pPr marL="742950" marR="0" lvl="1" indent="-285750" algn="l" defTabSz="914400" rtl="0" eaLnBrk="1" fontAlgn="base" latinLnBrk="0" hangingPunct="1">
                <a:lnSpc>
                  <a:spcPct val="90000"/>
                </a:lnSpc>
                <a:spcBef>
                  <a:spcPts val="40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Renal: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24-hr urine protein, creatinine</a:t>
              </a:r>
              <a:endParaRPr kumimoji="0" lang="en-US"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A6368B32-C3ED-4493-BF66-D60239864A3D}"/>
                </a:ext>
              </a:extLst>
            </p:cNvPr>
            <p:cNvSpPr txBox="1"/>
            <p:nvPr/>
          </p:nvSpPr>
          <p:spPr bwMode="auto">
            <a:xfrm>
              <a:off x="498611" y="1146300"/>
              <a:ext cx="2995999" cy="411365"/>
            </a:xfrm>
            <a:prstGeom prst="rect">
              <a:avLst/>
            </a:prstGeom>
            <a:solidFill>
              <a:schemeClr val="accent3"/>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Measuring Response in AL Amyloidosis</a:t>
              </a: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 name="Group 14">
            <a:extLst>
              <a:ext uri="{FF2B5EF4-FFF2-40B4-BE49-F238E27FC236}">
                <a16:creationId xmlns:a16="http://schemas.microsoft.com/office/drawing/2014/main" id="{5A34AB56-FE63-4A14-B59E-C5D5B8ABF0AB}"/>
              </a:ext>
            </a:extLst>
          </p:cNvPr>
          <p:cNvGrpSpPr/>
          <p:nvPr/>
        </p:nvGrpSpPr>
        <p:grpSpPr>
          <a:xfrm>
            <a:off x="619759" y="1496272"/>
            <a:ext cx="5423989" cy="2104963"/>
            <a:chOff x="1239344" y="1130609"/>
            <a:chExt cx="2107372" cy="1794259"/>
          </a:xfrm>
        </p:grpSpPr>
        <p:sp>
          <p:nvSpPr>
            <p:cNvPr id="16" name="TextBox 15">
              <a:extLst>
                <a:ext uri="{FF2B5EF4-FFF2-40B4-BE49-F238E27FC236}">
                  <a16:creationId xmlns:a16="http://schemas.microsoft.com/office/drawing/2014/main" id="{F661EF6D-D385-450B-8246-67B71CD5E4B4}"/>
                </a:ext>
              </a:extLst>
            </p:cNvPr>
            <p:cNvSpPr txBox="1"/>
            <p:nvPr/>
          </p:nvSpPr>
          <p:spPr bwMode="auto">
            <a:xfrm>
              <a:off x="1239344" y="1439984"/>
              <a:ext cx="2107372" cy="1484884"/>
            </a:xfrm>
            <a:prstGeom prst="rect">
              <a:avLst/>
            </a:prstGeom>
            <a:solidFill>
              <a:schemeClr val="tx1">
                <a:lumMod val="85000"/>
              </a:schemeClr>
            </a:solidFill>
            <a:ln w="9525" algn="ctr">
              <a:noFill/>
              <a:miter lim="800000"/>
              <a:headEnd/>
              <a:tailEnd/>
            </a:ln>
          </p:spPr>
          <p:txBody>
            <a:bodyPr wrap="square" rtlCol="0">
              <a:spAutoFit/>
            </a:bodyPr>
            <a:lstStyle/>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Deep response</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 normalization or near normalization of serum free light chain</a:t>
              </a:r>
            </a:p>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Durable</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 response</a:t>
              </a:r>
            </a:p>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Minimizing toxicity</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 </a:t>
              </a:r>
              <a:r>
                <a:rPr lang="en-US" altLang="en-US" kern="0" dirty="0">
                  <a:solidFill>
                    <a:srgbClr val="000000"/>
                  </a:solidFill>
                  <a:latin typeface="Calibri" panose="020F0502020204030204" pitchFamily="34" charset="0"/>
                  <a:ea typeface="ＭＳ Ｐゴシック" charset="-128"/>
                </a:rPr>
                <a:t>r</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isk-adapted therapy that does not lead to mortality or decompensate patients</a:t>
              </a:r>
            </a:p>
            <a:p>
              <a:pPr marL="342900" marR="0" lvl="0" indent="-342900" algn="l" defTabSz="914400" rtl="0" eaLnBrk="1" fontAlgn="base" latinLnBrk="0" hangingPunct="1">
                <a:lnSpc>
                  <a:spcPct val="90000"/>
                </a:lnSpc>
                <a:spcBef>
                  <a:spcPts val="400"/>
                </a:spcBef>
                <a:spcAft>
                  <a:spcPts val="0"/>
                </a:spcAft>
                <a:buClr>
                  <a:srgbClr val="000000"/>
                </a:buClr>
                <a:buSzTx/>
                <a:buFont typeface="Wingdings" panose="05000000000000000000" pitchFamily="2" charset="2"/>
                <a:buChar char="§"/>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Supportive care</a:t>
              </a:r>
            </a:p>
          </p:txBody>
        </p:sp>
        <p:sp>
          <p:nvSpPr>
            <p:cNvPr id="17" name="TextBox 16">
              <a:extLst>
                <a:ext uri="{FF2B5EF4-FFF2-40B4-BE49-F238E27FC236}">
                  <a16:creationId xmlns:a16="http://schemas.microsoft.com/office/drawing/2014/main" id="{075BC12A-EAEC-42A5-A47C-CB841FF2EC6E}"/>
                </a:ext>
              </a:extLst>
            </p:cNvPr>
            <p:cNvSpPr txBox="1"/>
            <p:nvPr/>
          </p:nvSpPr>
          <p:spPr bwMode="auto">
            <a:xfrm>
              <a:off x="1239344" y="1130609"/>
              <a:ext cx="2107372" cy="314817"/>
            </a:xfrm>
            <a:prstGeom prst="rect">
              <a:avLst/>
            </a:prstGeom>
            <a:solidFill>
              <a:schemeClr val="accent4"/>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Goals for Therapy</a:t>
              </a: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43773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0478FD-025D-2946-AAD6-954506B232C6}"/>
              </a:ext>
            </a:extLst>
          </p:cNvPr>
          <p:cNvSpPr>
            <a:spLocks noGrp="1"/>
          </p:cNvSpPr>
          <p:nvPr>
            <p:ph type="title"/>
          </p:nvPr>
        </p:nvSpPr>
        <p:spPr/>
        <p:txBody>
          <a:bodyPr/>
          <a:lstStyle/>
          <a:p>
            <a:r>
              <a:rPr lang="en-US" dirty="0"/>
              <a:t>OS in Amyloidosis by Hematologic and Organ Response</a:t>
            </a:r>
          </a:p>
        </p:txBody>
      </p:sp>
      <p:sp>
        <p:nvSpPr>
          <p:cNvPr id="3" name="Content Placeholder 2">
            <a:extLst>
              <a:ext uri="{FF2B5EF4-FFF2-40B4-BE49-F238E27FC236}">
                <a16:creationId xmlns:a16="http://schemas.microsoft.com/office/drawing/2014/main" id="{1762F7C0-EBEC-458C-BDB9-A1756C3EA0D5}"/>
              </a:ext>
            </a:extLst>
          </p:cNvPr>
          <p:cNvSpPr>
            <a:spLocks noGrp="1"/>
          </p:cNvSpPr>
          <p:nvPr>
            <p:ph idx="1"/>
          </p:nvPr>
        </p:nvSpPr>
        <p:spPr>
          <a:xfrm>
            <a:off x="633413" y="1350380"/>
            <a:ext cx="10877529" cy="417702"/>
          </a:xfrm>
        </p:spPr>
        <p:txBody>
          <a:bodyPr/>
          <a:lstStyle/>
          <a:p>
            <a:r>
              <a:rPr lang="en-US" dirty="0"/>
              <a:t>Multicenter analysis of 816 patients with AL amyloidosis </a:t>
            </a:r>
          </a:p>
        </p:txBody>
      </p:sp>
      <p:graphicFrame>
        <p:nvGraphicFramePr>
          <p:cNvPr id="5" name="Oggetto 18">
            <a:extLst>
              <a:ext uri="{FF2B5EF4-FFF2-40B4-BE49-F238E27FC236}">
                <a16:creationId xmlns:a16="http://schemas.microsoft.com/office/drawing/2014/main" id="{A432A9F6-830A-FB48-9A73-506C91A0F25D}"/>
              </a:ext>
            </a:extLst>
          </p:cNvPr>
          <p:cNvGraphicFramePr>
            <a:graphicFrameLocks noChangeAspect="1"/>
          </p:cNvGraphicFramePr>
          <p:nvPr>
            <p:extLst>
              <p:ext uri="{D42A27DB-BD31-4B8C-83A1-F6EECF244321}">
                <p14:modId xmlns:p14="http://schemas.microsoft.com/office/powerpoint/2010/main" val="1451509803"/>
              </p:ext>
            </p:extLst>
          </p:nvPr>
        </p:nvGraphicFramePr>
        <p:xfrm>
          <a:off x="784514" y="2122501"/>
          <a:ext cx="5303838" cy="3970338"/>
        </p:xfrm>
        <a:graphic>
          <a:graphicData uri="http://schemas.openxmlformats.org/presentationml/2006/ole">
            <mc:AlternateContent xmlns:mc="http://schemas.openxmlformats.org/markup-compatibility/2006">
              <mc:Choice xmlns:v="urn:schemas-microsoft-com:vml" Requires="v">
                <p:oleObj spid="_x0000_s1032" name="Grafico" r:id="rId4" imgW="62204600" imgH="46647100" progId="">
                  <p:embed/>
                </p:oleObj>
              </mc:Choice>
              <mc:Fallback>
                <p:oleObj name="Grafico" r:id="rId4" imgW="62204600" imgH="46647100" progId="">
                  <p:embed/>
                  <p:pic>
                    <p:nvPicPr>
                      <p:cNvPr id="5" name="Oggetto 18">
                        <a:extLst>
                          <a:ext uri="{FF2B5EF4-FFF2-40B4-BE49-F238E27FC236}">
                            <a16:creationId xmlns:a16="http://schemas.microsoft.com/office/drawing/2014/main" id="{A432A9F6-830A-FB48-9A73-506C91A0F2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514" y="2122501"/>
                        <a:ext cx="5303838" cy="3970338"/>
                      </a:xfrm>
                      <a:prstGeom prst="rect">
                        <a:avLst/>
                      </a:prstGeom>
                      <a:noFill/>
                      <a:ln>
                        <a:noFill/>
                      </a:ln>
                    </p:spPr>
                  </p:pic>
                </p:oleObj>
              </mc:Fallback>
            </mc:AlternateContent>
          </a:graphicData>
        </a:graphic>
      </p:graphicFrame>
      <p:sp>
        <p:nvSpPr>
          <p:cNvPr id="6" name="CasellaDiTesto 8">
            <a:extLst>
              <a:ext uri="{FF2B5EF4-FFF2-40B4-BE49-F238E27FC236}">
                <a16:creationId xmlns:a16="http://schemas.microsoft.com/office/drawing/2014/main" id="{05D357DE-3F32-BA4A-A1A6-455FF112B8E4}"/>
              </a:ext>
            </a:extLst>
          </p:cNvPr>
          <p:cNvSpPr txBox="1">
            <a:spLocks noChangeArrowheads="1"/>
          </p:cNvSpPr>
          <p:nvPr/>
        </p:nvSpPr>
        <p:spPr bwMode="auto">
          <a:xfrm>
            <a:off x="1089991" y="1860716"/>
            <a:ext cx="486564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lr>
                <a:schemeClr val="tx2"/>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42950" indent="-285750">
              <a:lnSpc>
                <a:spcPct val="90000"/>
              </a:lnSpc>
              <a:spcBef>
                <a:spcPct val="20000"/>
              </a:spcBef>
              <a:buClr>
                <a:schemeClr val="folHlink"/>
              </a:buClr>
              <a:buSzPct val="120000"/>
              <a:buChar char="•"/>
              <a:defRPr sz="28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2pPr>
            <a:lvl3pPr marL="1143000" indent="-228600">
              <a:lnSpc>
                <a:spcPct val="90000"/>
              </a:lnSpc>
              <a:spcBef>
                <a:spcPct val="20000"/>
              </a:spcBef>
              <a:buClr>
                <a:schemeClr val="folHlink"/>
              </a:buClr>
              <a:buSzPct val="120000"/>
              <a:buChar char="•"/>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3pPr>
            <a:lvl4pPr marL="16002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4pPr>
            <a:lvl5pPr marL="20574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9pPr>
          </a:lstStyle>
          <a:p>
            <a:pPr algn="ctr" eaLnBrk="1" hangingPunct="1">
              <a:spcBef>
                <a:spcPct val="0"/>
              </a:spcBef>
              <a:buClrTx/>
              <a:buSzTx/>
              <a:buFontTx/>
              <a:buNone/>
            </a:pPr>
            <a:r>
              <a:rPr lang="en-US" altLang="en-US" sz="1800" dirty="0">
                <a:solidFill>
                  <a:schemeClr val="bg1"/>
                </a:solidFill>
              </a:rPr>
              <a:t>2-Yr OS by 6-Mo Hematologic Response (n = 649)</a:t>
            </a:r>
          </a:p>
        </p:txBody>
      </p:sp>
      <p:graphicFrame>
        <p:nvGraphicFramePr>
          <p:cNvPr id="8" name="Oggetto 1">
            <a:extLst>
              <a:ext uri="{FF2B5EF4-FFF2-40B4-BE49-F238E27FC236}">
                <a16:creationId xmlns:a16="http://schemas.microsoft.com/office/drawing/2014/main" id="{13954DEF-4019-B246-B4C2-69A8173D2EA1}"/>
              </a:ext>
            </a:extLst>
          </p:cNvPr>
          <p:cNvGraphicFramePr>
            <a:graphicFrameLocks noChangeAspect="1"/>
          </p:cNvGraphicFramePr>
          <p:nvPr>
            <p:extLst>
              <p:ext uri="{D42A27DB-BD31-4B8C-83A1-F6EECF244321}">
                <p14:modId xmlns:p14="http://schemas.microsoft.com/office/powerpoint/2010/main" val="2620865839"/>
              </p:ext>
            </p:extLst>
          </p:nvPr>
        </p:nvGraphicFramePr>
        <p:xfrm>
          <a:off x="6329691" y="2165005"/>
          <a:ext cx="5134356" cy="3851148"/>
        </p:xfrm>
        <a:graphic>
          <a:graphicData uri="http://schemas.openxmlformats.org/presentationml/2006/ole">
            <mc:AlternateContent xmlns:mc="http://schemas.openxmlformats.org/markup-compatibility/2006">
              <mc:Choice xmlns:v="urn:schemas-microsoft-com:vml" Requires="v">
                <p:oleObj spid="_x0000_s1033" name="Grafico" r:id="rId6" imgW="85572600" imgH="64185800" progId="">
                  <p:embed/>
                </p:oleObj>
              </mc:Choice>
              <mc:Fallback>
                <p:oleObj name="Grafico" r:id="rId6" imgW="85572600" imgH="64185800" progId="">
                  <p:embed/>
                  <p:pic>
                    <p:nvPicPr>
                      <p:cNvPr id="8" name="Oggetto 1">
                        <a:extLst>
                          <a:ext uri="{FF2B5EF4-FFF2-40B4-BE49-F238E27FC236}">
                            <a16:creationId xmlns:a16="http://schemas.microsoft.com/office/drawing/2014/main" id="{13954DEF-4019-B246-B4C2-69A8173D2E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9691" y="2165005"/>
                        <a:ext cx="5134356" cy="3851148"/>
                      </a:xfrm>
                      <a:prstGeom prst="rect">
                        <a:avLst/>
                      </a:prstGeom>
                      <a:noFill/>
                      <a:ln>
                        <a:noFill/>
                      </a:ln>
                    </p:spPr>
                  </p:pic>
                </p:oleObj>
              </mc:Fallback>
            </mc:AlternateContent>
          </a:graphicData>
        </a:graphic>
      </p:graphicFrame>
      <p:sp>
        <p:nvSpPr>
          <p:cNvPr id="9" name="CasellaDiTesto 7">
            <a:extLst>
              <a:ext uri="{FF2B5EF4-FFF2-40B4-BE49-F238E27FC236}">
                <a16:creationId xmlns:a16="http://schemas.microsoft.com/office/drawing/2014/main" id="{DEA72078-4394-C643-9E15-A8DA3720B2DC}"/>
              </a:ext>
            </a:extLst>
          </p:cNvPr>
          <p:cNvSpPr txBox="1">
            <a:spLocks noChangeArrowheads="1"/>
          </p:cNvSpPr>
          <p:nvPr/>
        </p:nvSpPr>
        <p:spPr bwMode="auto">
          <a:xfrm>
            <a:off x="6329691" y="6113159"/>
            <a:ext cx="515251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lr>
                <a:schemeClr val="tx2"/>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42950" indent="-285750">
              <a:lnSpc>
                <a:spcPct val="90000"/>
              </a:lnSpc>
              <a:spcBef>
                <a:spcPct val="20000"/>
              </a:spcBef>
              <a:buClr>
                <a:schemeClr val="folHlink"/>
              </a:buClr>
              <a:buSzPct val="120000"/>
              <a:buChar char="•"/>
              <a:defRPr sz="28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2pPr>
            <a:lvl3pPr marL="1143000" indent="-228600">
              <a:lnSpc>
                <a:spcPct val="90000"/>
              </a:lnSpc>
              <a:spcBef>
                <a:spcPct val="20000"/>
              </a:spcBef>
              <a:buClr>
                <a:schemeClr val="folHlink"/>
              </a:buClr>
              <a:buSzPct val="120000"/>
              <a:buChar char="•"/>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3pPr>
            <a:lvl4pPr marL="16002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4pPr>
            <a:lvl5pPr marL="20574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9pPr>
          </a:lstStyle>
          <a:p>
            <a:pPr>
              <a:spcBef>
                <a:spcPct val="0"/>
              </a:spcBef>
              <a:buClrTx/>
              <a:buSzTx/>
              <a:buNone/>
            </a:pPr>
            <a:r>
              <a:rPr lang="en-US" altLang="en-US" sz="1600" b="0" dirty="0">
                <a:solidFill>
                  <a:schemeClr val="bg1"/>
                </a:solidFill>
              </a:rPr>
              <a:t>*Baseline NT-proBNP ≥650 ng/L.</a:t>
            </a:r>
          </a:p>
        </p:txBody>
      </p:sp>
      <p:sp>
        <p:nvSpPr>
          <p:cNvPr id="10" name="Text Box 11">
            <a:extLst>
              <a:ext uri="{FF2B5EF4-FFF2-40B4-BE49-F238E27FC236}">
                <a16:creationId xmlns:a16="http://schemas.microsoft.com/office/drawing/2014/main" id="{D45D8338-1A19-4046-BFD5-78A49E8D1348}"/>
              </a:ext>
            </a:extLst>
          </p:cNvPr>
          <p:cNvSpPr txBox="1">
            <a:spLocks noChangeArrowheads="1"/>
          </p:cNvSpPr>
          <p:nvPr/>
        </p:nvSpPr>
        <p:spPr bwMode="auto">
          <a:xfrm>
            <a:off x="414339" y="637665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Palladini. JCO. 2012;30:4541.</a:t>
            </a:r>
          </a:p>
        </p:txBody>
      </p:sp>
      <p:grpSp>
        <p:nvGrpSpPr>
          <p:cNvPr id="11" name="Group 10">
            <a:extLst>
              <a:ext uri="{FF2B5EF4-FFF2-40B4-BE49-F238E27FC236}">
                <a16:creationId xmlns:a16="http://schemas.microsoft.com/office/drawing/2014/main" id="{07D09619-9FE1-4FA9-A908-551ED6D5C095}"/>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AED62B5D-8B67-46FC-8F80-3E5F11C9ECEE}"/>
                </a:ext>
              </a:extLst>
            </p:cNvPr>
            <p:cNvPicPr>
              <a:picLocks noChangeAspect="1" noChangeArrowheads="1"/>
            </p:cNvPicPr>
            <p:nvPr/>
          </p:nvPicPr>
          <p:blipFill>
            <a:blip r:embed="rId8"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DF92EA55-3CA1-482D-BFA7-2FB2F00AA52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
        <p:nvSpPr>
          <p:cNvPr id="14" name="CasellaDiTesto 8">
            <a:extLst>
              <a:ext uri="{FF2B5EF4-FFF2-40B4-BE49-F238E27FC236}">
                <a16:creationId xmlns:a16="http://schemas.microsoft.com/office/drawing/2014/main" id="{99BB8C83-3E32-478E-A4EC-F59858AB063A}"/>
              </a:ext>
            </a:extLst>
          </p:cNvPr>
          <p:cNvSpPr txBox="1">
            <a:spLocks noChangeArrowheads="1"/>
          </p:cNvSpPr>
          <p:nvPr/>
        </p:nvSpPr>
        <p:spPr bwMode="auto">
          <a:xfrm>
            <a:off x="6329691" y="1860716"/>
            <a:ext cx="560069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50000"/>
              </a:spcBef>
              <a:buClr>
                <a:schemeClr val="tx2"/>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1pPr>
            <a:lvl2pPr marL="742950" indent="-285750">
              <a:lnSpc>
                <a:spcPct val="90000"/>
              </a:lnSpc>
              <a:spcBef>
                <a:spcPct val="20000"/>
              </a:spcBef>
              <a:buClr>
                <a:schemeClr val="folHlink"/>
              </a:buClr>
              <a:buSzPct val="120000"/>
              <a:buChar char="•"/>
              <a:defRPr sz="28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2pPr>
            <a:lvl3pPr marL="1143000" indent="-228600">
              <a:lnSpc>
                <a:spcPct val="90000"/>
              </a:lnSpc>
              <a:spcBef>
                <a:spcPct val="20000"/>
              </a:spcBef>
              <a:buClr>
                <a:schemeClr val="folHlink"/>
              </a:buClr>
              <a:buSzPct val="120000"/>
              <a:buChar char="•"/>
              <a:defRPr sz="24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3pPr>
            <a:lvl4pPr marL="16002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4pPr>
            <a:lvl5pPr marL="2057400" indent="-228600">
              <a:lnSpc>
                <a:spcPct val="90000"/>
              </a:lnSpc>
              <a:spcBef>
                <a:spcPct val="20000"/>
              </a:spcBef>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5pPr>
            <a:lvl6pPr marL="25146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6pPr>
            <a:lvl7pPr marL="29718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7pPr>
            <a:lvl8pPr marL="34290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8pPr>
            <a:lvl9pPr marL="3886200" indent="-228600" eaLnBrk="0" fontAlgn="base" hangingPunct="0">
              <a:lnSpc>
                <a:spcPct val="90000"/>
              </a:lnSpc>
              <a:spcBef>
                <a:spcPct val="20000"/>
              </a:spcBef>
              <a:spcAft>
                <a:spcPct val="0"/>
              </a:spcAft>
              <a:buClr>
                <a:schemeClr val="folHlink"/>
              </a:buClr>
              <a:buSzPct val="120000"/>
              <a:buChar char="•"/>
              <a:defRPr sz="3200" b="1">
                <a:solidFill>
                  <a:schemeClr val="tx1"/>
                </a:solidFill>
                <a:latin typeface="Calibri" panose="020F0502020204030204" pitchFamily="34" charset="0"/>
                <a:ea typeface="ＭＳ Ｐゴシック" panose="020B0600070205080204" pitchFamily="34" charset="-128"/>
                <a:cs typeface="Calibri" panose="020F0502020204030204" pitchFamily="34" charset="0"/>
              </a:defRPr>
            </a:lvl9pPr>
          </a:lstStyle>
          <a:p>
            <a:pPr algn="ctr" eaLnBrk="1" hangingPunct="1">
              <a:spcBef>
                <a:spcPct val="0"/>
              </a:spcBef>
              <a:buClrTx/>
              <a:buSzTx/>
              <a:buFontTx/>
              <a:buNone/>
            </a:pPr>
            <a:r>
              <a:rPr lang="en-US" altLang="en-US" sz="1800" dirty="0">
                <a:solidFill>
                  <a:schemeClr val="bg1"/>
                </a:solidFill>
              </a:rPr>
              <a:t>2-Yr OS by 6-Mo NT-proBNP Response (n = 377*)</a:t>
            </a:r>
          </a:p>
        </p:txBody>
      </p:sp>
      <p:sp>
        <p:nvSpPr>
          <p:cNvPr id="2" name="TextBox 1">
            <a:extLst>
              <a:ext uri="{FF2B5EF4-FFF2-40B4-BE49-F238E27FC236}">
                <a16:creationId xmlns:a16="http://schemas.microsoft.com/office/drawing/2014/main" id="{E4607648-92B8-47D9-912D-40B8809A1E8C}"/>
              </a:ext>
            </a:extLst>
          </p:cNvPr>
          <p:cNvSpPr txBox="1"/>
          <p:nvPr/>
        </p:nvSpPr>
        <p:spPr bwMode="auto">
          <a:xfrm rot="16200000">
            <a:off x="-802892" y="3670318"/>
            <a:ext cx="3305272"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Proportion Surviving </a:t>
            </a:r>
          </a:p>
        </p:txBody>
      </p:sp>
      <p:sp>
        <p:nvSpPr>
          <p:cNvPr id="15" name="TextBox 14">
            <a:extLst>
              <a:ext uri="{FF2B5EF4-FFF2-40B4-BE49-F238E27FC236}">
                <a16:creationId xmlns:a16="http://schemas.microsoft.com/office/drawing/2014/main" id="{A3D97EE9-C5ED-4119-B673-ED570FF5C573}"/>
              </a:ext>
            </a:extLst>
          </p:cNvPr>
          <p:cNvSpPr txBox="1"/>
          <p:nvPr/>
        </p:nvSpPr>
        <p:spPr bwMode="auto">
          <a:xfrm rot="16200000">
            <a:off x="4731547" y="3678438"/>
            <a:ext cx="3305272" cy="36933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Proportion Surviving </a:t>
            </a:r>
          </a:p>
        </p:txBody>
      </p:sp>
      <p:sp>
        <p:nvSpPr>
          <p:cNvPr id="7" name="TextBox 6">
            <a:extLst>
              <a:ext uri="{FF2B5EF4-FFF2-40B4-BE49-F238E27FC236}">
                <a16:creationId xmlns:a16="http://schemas.microsoft.com/office/drawing/2014/main" id="{04159BA5-4049-4ADF-A95E-363861BC1D01}"/>
              </a:ext>
            </a:extLst>
          </p:cNvPr>
          <p:cNvSpPr txBox="1"/>
          <p:nvPr/>
        </p:nvSpPr>
        <p:spPr bwMode="auto">
          <a:xfrm>
            <a:off x="8561294" y="5733275"/>
            <a:ext cx="121501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6" name="TextBox 15">
            <a:extLst>
              <a:ext uri="{FF2B5EF4-FFF2-40B4-BE49-F238E27FC236}">
                <a16:creationId xmlns:a16="http://schemas.microsoft.com/office/drawing/2014/main" id="{A5991BFE-4559-4744-826E-4A1565B8AFFA}"/>
              </a:ext>
            </a:extLst>
          </p:cNvPr>
          <p:cNvSpPr txBox="1"/>
          <p:nvPr/>
        </p:nvSpPr>
        <p:spPr bwMode="auto">
          <a:xfrm>
            <a:off x="4347878" y="2628173"/>
            <a:ext cx="713232" cy="30175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a:t>
            </a:r>
          </a:p>
        </p:txBody>
      </p:sp>
      <p:sp>
        <p:nvSpPr>
          <p:cNvPr id="17" name="TextBox 16">
            <a:extLst>
              <a:ext uri="{FF2B5EF4-FFF2-40B4-BE49-F238E27FC236}">
                <a16:creationId xmlns:a16="http://schemas.microsoft.com/office/drawing/2014/main" id="{38D8367D-47B4-C647-ACB5-704E35277C83}"/>
              </a:ext>
            </a:extLst>
          </p:cNvPr>
          <p:cNvSpPr txBox="1"/>
          <p:nvPr/>
        </p:nvSpPr>
        <p:spPr bwMode="auto">
          <a:xfrm>
            <a:off x="3931024" y="3207884"/>
            <a:ext cx="977153"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8" name="TextBox 17">
            <a:extLst>
              <a:ext uri="{FF2B5EF4-FFF2-40B4-BE49-F238E27FC236}">
                <a16:creationId xmlns:a16="http://schemas.microsoft.com/office/drawing/2014/main" id="{5289C575-A1EC-9F47-9570-94229A5B3BBB}"/>
              </a:ext>
            </a:extLst>
          </p:cNvPr>
          <p:cNvSpPr txBox="1"/>
          <p:nvPr/>
        </p:nvSpPr>
        <p:spPr bwMode="auto">
          <a:xfrm>
            <a:off x="3486416" y="3862040"/>
            <a:ext cx="977153"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9" name="TextBox 18">
            <a:extLst>
              <a:ext uri="{FF2B5EF4-FFF2-40B4-BE49-F238E27FC236}">
                <a16:creationId xmlns:a16="http://schemas.microsoft.com/office/drawing/2014/main" id="{69974305-CEBC-744E-A3E7-837154D0AC28}"/>
              </a:ext>
            </a:extLst>
          </p:cNvPr>
          <p:cNvSpPr txBox="1"/>
          <p:nvPr/>
        </p:nvSpPr>
        <p:spPr bwMode="auto">
          <a:xfrm>
            <a:off x="8996083" y="2948131"/>
            <a:ext cx="977153"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20" name="TextBox 19">
            <a:extLst>
              <a:ext uri="{FF2B5EF4-FFF2-40B4-BE49-F238E27FC236}">
                <a16:creationId xmlns:a16="http://schemas.microsoft.com/office/drawing/2014/main" id="{DE42F30E-BCA3-E147-9C3C-9BB194A55BDE}"/>
              </a:ext>
            </a:extLst>
          </p:cNvPr>
          <p:cNvSpPr txBox="1"/>
          <p:nvPr/>
        </p:nvSpPr>
        <p:spPr bwMode="auto">
          <a:xfrm>
            <a:off x="8641463" y="3691368"/>
            <a:ext cx="977153"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21" name="TextBox 20">
            <a:extLst>
              <a:ext uri="{FF2B5EF4-FFF2-40B4-BE49-F238E27FC236}">
                <a16:creationId xmlns:a16="http://schemas.microsoft.com/office/drawing/2014/main" id="{75CCFF44-6FF1-D54E-B21F-EA986E5A0B06}"/>
              </a:ext>
            </a:extLst>
          </p:cNvPr>
          <p:cNvSpPr txBox="1"/>
          <p:nvPr/>
        </p:nvSpPr>
        <p:spPr bwMode="auto">
          <a:xfrm>
            <a:off x="2915304" y="5765342"/>
            <a:ext cx="135189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Tree>
    <p:extLst>
      <p:ext uri="{BB962C8B-B14F-4D97-AF65-F5344CB8AC3E}">
        <p14:creationId xmlns:p14="http://schemas.microsoft.com/office/powerpoint/2010/main" val="817346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F87D4D9-876A-461F-A08D-2901AD8FE888}"/>
              </a:ext>
            </a:extLst>
          </p:cNvPr>
          <p:cNvSpPr/>
          <p:nvPr/>
        </p:nvSpPr>
        <p:spPr bwMode="auto">
          <a:xfrm>
            <a:off x="4210819" y="1346422"/>
            <a:ext cx="1547675" cy="1784431"/>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4FB75332-A3CA-4D22-A8D8-00399F00AE3F}"/>
              </a:ext>
            </a:extLst>
          </p:cNvPr>
          <p:cNvSpPr/>
          <p:nvPr/>
        </p:nvSpPr>
        <p:spPr bwMode="auto">
          <a:xfrm>
            <a:off x="5758494" y="1353748"/>
            <a:ext cx="1547675" cy="1777105"/>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p:cNvSpPr txBox="1"/>
          <p:nvPr/>
        </p:nvSpPr>
        <p:spPr>
          <a:xfrm>
            <a:off x="5392526" y="3188192"/>
            <a:ext cx="1634999" cy="338554"/>
          </a:xfrm>
          <a:prstGeom prst="rect">
            <a:avLst/>
          </a:prstGeom>
          <a:noFill/>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Protein synthesis</a:t>
            </a:r>
          </a:p>
        </p:txBody>
      </p:sp>
      <p:sp>
        <p:nvSpPr>
          <p:cNvPr id="13" name="TextBox 12"/>
          <p:cNvSpPr txBox="1"/>
          <p:nvPr/>
        </p:nvSpPr>
        <p:spPr>
          <a:xfrm>
            <a:off x="8219120" y="4110844"/>
            <a:ext cx="513987" cy="338554"/>
          </a:xfrm>
          <a:prstGeom prst="rect">
            <a:avLst/>
          </a:prstGeom>
          <a:noFill/>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SAP</a:t>
            </a:r>
          </a:p>
        </p:txBody>
      </p:sp>
      <p:pic>
        <p:nvPicPr>
          <p:cNvPr id="14" name="Picture 35" descr="BR09-1252 BRIO 20090115 CAP 1 IMAGE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49536" y="3444120"/>
            <a:ext cx="917084" cy="67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3534743" y="5730405"/>
            <a:ext cx="2140463" cy="646331"/>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Organ dysfunction and death</a:t>
            </a:r>
          </a:p>
        </p:txBody>
      </p:sp>
      <p:sp>
        <p:nvSpPr>
          <p:cNvPr id="16" name="TextBox 15"/>
          <p:cNvSpPr txBox="1"/>
          <p:nvPr/>
        </p:nvSpPr>
        <p:spPr>
          <a:xfrm>
            <a:off x="6050200" y="4075253"/>
            <a:ext cx="1655710" cy="338554"/>
          </a:xfrm>
          <a:prstGeom prst="rect">
            <a:avLst/>
          </a:prstGeom>
          <a:noFill/>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Amyloid deposits</a:t>
            </a:r>
          </a:p>
        </p:txBody>
      </p:sp>
      <p:sp>
        <p:nvSpPr>
          <p:cNvPr id="17" name="TextBox 16"/>
          <p:cNvSpPr txBox="1"/>
          <p:nvPr/>
        </p:nvSpPr>
        <p:spPr>
          <a:xfrm>
            <a:off x="8011029" y="2241729"/>
            <a:ext cx="1895262" cy="369332"/>
          </a:xfrm>
          <a:prstGeom prst="rect">
            <a:avLst/>
          </a:prstGeom>
          <a:solidFill>
            <a:schemeClr val="tx1"/>
          </a:solidFill>
        </p:spPr>
        <p:txBody>
          <a:bodyPr wrap="none" rtlCol="0">
            <a:spAutoFit/>
          </a:bodyPr>
          <a:lstStyle/>
          <a:p>
            <a:r>
              <a:rPr lang="en-US" b="1" dirty="0">
                <a:solidFill>
                  <a:schemeClr val="bg1"/>
                </a:solidFill>
                <a:latin typeface="Calibri" panose="020F0502020204030204" pitchFamily="34" charset="0"/>
                <a:cs typeface="Calibri" panose="020F0502020204030204" pitchFamily="34" charset="0"/>
              </a:rPr>
              <a:t>Misfolded protein</a:t>
            </a:r>
          </a:p>
        </p:txBody>
      </p:sp>
      <p:sp>
        <p:nvSpPr>
          <p:cNvPr id="5" name="Freeform 4"/>
          <p:cNvSpPr/>
          <p:nvPr/>
        </p:nvSpPr>
        <p:spPr>
          <a:xfrm rot="1258006">
            <a:off x="7859590" y="2768333"/>
            <a:ext cx="524679" cy="1031358"/>
          </a:xfrm>
          <a:custGeom>
            <a:avLst/>
            <a:gdLst>
              <a:gd name="connsiteX0" fmla="*/ 191386 w 524679"/>
              <a:gd name="connsiteY0" fmla="*/ 0 h 1031358"/>
              <a:gd name="connsiteX1" fmla="*/ 520996 w 524679"/>
              <a:gd name="connsiteY1" fmla="*/ 520995 h 1031358"/>
              <a:gd name="connsiteX2" fmla="*/ 0 w 524679"/>
              <a:gd name="connsiteY2" fmla="*/ 1031358 h 1031358"/>
            </a:gdLst>
            <a:ahLst/>
            <a:cxnLst>
              <a:cxn ang="0">
                <a:pos x="connsiteX0" y="connsiteY0"/>
              </a:cxn>
              <a:cxn ang="0">
                <a:pos x="connsiteX1" y="connsiteY1"/>
              </a:cxn>
              <a:cxn ang="0">
                <a:pos x="connsiteX2" y="connsiteY2"/>
              </a:cxn>
            </a:cxnLst>
            <a:rect l="l" t="t" r="r" b="b"/>
            <a:pathLst>
              <a:path w="524679" h="1031358">
                <a:moveTo>
                  <a:pt x="191386" y="0"/>
                </a:moveTo>
                <a:cubicBezTo>
                  <a:pt x="372140" y="174551"/>
                  <a:pt x="552894" y="349102"/>
                  <a:pt x="520996" y="520995"/>
                </a:cubicBezTo>
                <a:cubicBezTo>
                  <a:pt x="489098" y="692888"/>
                  <a:pt x="244549" y="862123"/>
                  <a:pt x="0" y="1031358"/>
                </a:cubicBezTo>
              </a:path>
            </a:pathLst>
          </a:custGeom>
          <a:ln w="28575">
            <a:solidFill>
              <a:schemeClr val="bg1"/>
            </a:solidFill>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schemeClr val="bg1"/>
              </a:solidFill>
            </a:endParaRPr>
          </a:p>
        </p:txBody>
      </p:sp>
      <p:sp>
        <p:nvSpPr>
          <p:cNvPr id="18" name="Freeform 17"/>
          <p:cNvSpPr/>
          <p:nvPr/>
        </p:nvSpPr>
        <p:spPr>
          <a:xfrm>
            <a:off x="5476875" y="3636336"/>
            <a:ext cx="997482" cy="557931"/>
          </a:xfrm>
          <a:custGeom>
            <a:avLst/>
            <a:gdLst>
              <a:gd name="connsiteX0" fmla="*/ 297712 w 297712"/>
              <a:gd name="connsiteY0" fmla="*/ 0 h 595424"/>
              <a:gd name="connsiteX1" fmla="*/ 74428 w 297712"/>
              <a:gd name="connsiteY1" fmla="*/ 265814 h 595424"/>
              <a:gd name="connsiteX2" fmla="*/ 0 w 297712"/>
              <a:gd name="connsiteY2" fmla="*/ 595424 h 595424"/>
            </a:gdLst>
            <a:ahLst/>
            <a:cxnLst>
              <a:cxn ang="0">
                <a:pos x="connsiteX0" y="connsiteY0"/>
              </a:cxn>
              <a:cxn ang="0">
                <a:pos x="connsiteX1" y="connsiteY1"/>
              </a:cxn>
              <a:cxn ang="0">
                <a:pos x="connsiteX2" y="connsiteY2"/>
              </a:cxn>
            </a:cxnLst>
            <a:rect l="l" t="t" r="r" b="b"/>
            <a:pathLst>
              <a:path w="297712" h="595424">
                <a:moveTo>
                  <a:pt x="297712" y="0"/>
                </a:moveTo>
                <a:cubicBezTo>
                  <a:pt x="210879" y="83288"/>
                  <a:pt x="124047" y="166577"/>
                  <a:pt x="74428" y="265814"/>
                </a:cubicBezTo>
                <a:cubicBezTo>
                  <a:pt x="24809" y="365051"/>
                  <a:pt x="12404" y="480237"/>
                  <a:pt x="0" y="595424"/>
                </a:cubicBezTo>
              </a:path>
            </a:pathLst>
          </a:custGeom>
          <a:noFill/>
          <a:ln w="28575">
            <a:solidFill>
              <a:schemeClr val="bg1"/>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23" name="TextBox 22"/>
          <p:cNvSpPr txBox="1"/>
          <p:nvPr/>
        </p:nvSpPr>
        <p:spPr>
          <a:xfrm>
            <a:off x="918509" y="1348558"/>
            <a:ext cx="3264636" cy="1477328"/>
          </a:xfrm>
          <a:prstGeom prst="rect">
            <a:avLst/>
          </a:prstGeom>
          <a:noFill/>
        </p:spPr>
        <p:txBody>
          <a:bodyPr wrap="square" rtlCol="0">
            <a:spAutoFit/>
          </a:bodyPr>
          <a:lstStyle/>
          <a:p>
            <a:r>
              <a:rPr lang="en-US" b="1" u="sng" dirty="0">
                <a:solidFill>
                  <a:schemeClr val="bg1"/>
                </a:solidFill>
                <a:latin typeface="Calibri" panose="020F0502020204030204" pitchFamily="34" charset="0"/>
                <a:cs typeface="Calibri" panose="020F0502020204030204" pitchFamily="34" charset="0"/>
              </a:rPr>
              <a:t>Plasma cell directed </a:t>
            </a:r>
          </a:p>
          <a:p>
            <a:pPr marL="285750" indent="-285750">
              <a:buFont typeface="Wingdings" panose="05000000000000000000" pitchFamily="2" charset="2"/>
              <a:buChar char="§"/>
            </a:pPr>
            <a:r>
              <a:rPr lang="en-US" b="1" dirty="0">
                <a:solidFill>
                  <a:schemeClr val="bg1"/>
                </a:solidFill>
                <a:latin typeface="Calibri" panose="020F0502020204030204" pitchFamily="34" charset="0"/>
                <a:cs typeface="Calibri" panose="020F0502020204030204" pitchFamily="34" charset="0"/>
              </a:rPr>
              <a:t>Alkylators, steroids </a:t>
            </a:r>
          </a:p>
          <a:p>
            <a:pPr marL="285750" indent="-285750">
              <a:buFont typeface="Wingdings" panose="05000000000000000000" pitchFamily="2" charset="2"/>
              <a:buChar char="§"/>
            </a:pPr>
            <a:r>
              <a:rPr lang="en-US" b="1" dirty="0">
                <a:solidFill>
                  <a:schemeClr val="bg1"/>
                </a:solidFill>
                <a:latin typeface="Calibri" panose="020F0502020204030204" pitchFamily="34" charset="0"/>
                <a:cs typeface="Calibri" panose="020F0502020204030204" pitchFamily="34" charset="0"/>
              </a:rPr>
              <a:t>ASCT</a:t>
            </a:r>
          </a:p>
          <a:p>
            <a:pPr marL="285750" indent="-285750">
              <a:buFont typeface="Wingdings" panose="05000000000000000000" pitchFamily="2" charset="2"/>
              <a:buChar char="§"/>
            </a:pPr>
            <a:r>
              <a:rPr lang="en-US" b="1" dirty="0">
                <a:solidFill>
                  <a:schemeClr val="bg1"/>
                </a:solidFill>
                <a:latin typeface="Calibri" panose="020F0502020204030204" pitchFamily="34" charset="0"/>
                <a:cs typeface="Calibri" panose="020F0502020204030204" pitchFamily="34" charset="0"/>
              </a:rPr>
              <a:t>IMiDs, proteasome inhibitors</a:t>
            </a:r>
          </a:p>
          <a:p>
            <a:pPr marL="285750" indent="-285750">
              <a:buFont typeface="Wingdings" panose="05000000000000000000" pitchFamily="2" charset="2"/>
              <a:buChar char="§"/>
            </a:pPr>
            <a:r>
              <a:rPr lang="en-US" b="1" dirty="0">
                <a:solidFill>
                  <a:schemeClr val="bg1"/>
                </a:solidFill>
                <a:latin typeface="Calibri" panose="020F0502020204030204" pitchFamily="34" charset="0"/>
                <a:cs typeface="Calibri" panose="020F0502020204030204" pitchFamily="34" charset="0"/>
              </a:rPr>
              <a:t>Antibodies</a:t>
            </a:r>
          </a:p>
        </p:txBody>
      </p:sp>
      <p:sp>
        <p:nvSpPr>
          <p:cNvPr id="24" name="TextBox 23"/>
          <p:cNvSpPr txBox="1"/>
          <p:nvPr/>
        </p:nvSpPr>
        <p:spPr>
          <a:xfrm>
            <a:off x="8496014" y="3089461"/>
            <a:ext cx="2171986" cy="646331"/>
          </a:xfrm>
          <a:prstGeom prst="rect">
            <a:avLst/>
          </a:prstGeom>
          <a:noFill/>
        </p:spPr>
        <p:txBody>
          <a:bodyPr wrap="square" rtlCol="0">
            <a:spAutoFit/>
          </a:bodyPr>
          <a:lstStyle/>
          <a:p>
            <a:r>
              <a:rPr lang="en-US" b="1" u="sng" dirty="0">
                <a:solidFill>
                  <a:schemeClr val="bg1"/>
                </a:solidFill>
                <a:latin typeface="Calibri" panose="020F0502020204030204" pitchFamily="34" charset="0"/>
                <a:cs typeface="Calibri" panose="020F0502020204030204" pitchFamily="34" charset="0"/>
              </a:rPr>
              <a:t>Fibril inhibitors</a:t>
            </a:r>
          </a:p>
          <a:p>
            <a:pPr marL="285750" indent="-285750">
              <a:buFont typeface="Wingdings" panose="05000000000000000000" pitchFamily="2" charset="2"/>
              <a:buChar char="§"/>
            </a:pPr>
            <a:r>
              <a:rPr lang="en-US" b="1" dirty="0">
                <a:solidFill>
                  <a:schemeClr val="bg1"/>
                </a:solidFill>
                <a:latin typeface="Calibri" panose="020F0502020204030204" pitchFamily="34" charset="0"/>
                <a:cs typeface="Calibri" panose="020F0502020204030204" pitchFamily="34" charset="0"/>
              </a:rPr>
              <a:t>Doxycycline</a:t>
            </a:r>
          </a:p>
        </p:txBody>
      </p:sp>
      <p:sp>
        <p:nvSpPr>
          <p:cNvPr id="25" name="TextBox 24"/>
          <p:cNvSpPr txBox="1"/>
          <p:nvPr/>
        </p:nvSpPr>
        <p:spPr>
          <a:xfrm>
            <a:off x="6022087" y="4460413"/>
            <a:ext cx="2823298" cy="1569660"/>
          </a:xfrm>
          <a:prstGeom prst="rect">
            <a:avLst/>
          </a:prstGeom>
          <a:noFill/>
        </p:spPr>
        <p:txBody>
          <a:bodyPr wrap="square" rtlCol="0">
            <a:spAutoFit/>
          </a:bodyPr>
          <a:lstStyle/>
          <a:p>
            <a:r>
              <a:rPr lang="en-US" sz="1600" b="1" u="sng" dirty="0">
                <a:solidFill>
                  <a:schemeClr val="bg1"/>
                </a:solidFill>
                <a:latin typeface="Calibri" panose="020F0502020204030204" pitchFamily="34" charset="0"/>
                <a:cs typeface="Calibri" panose="020F0502020204030204" pitchFamily="34" charset="0"/>
              </a:rPr>
              <a:t>Amyloid-directed </a:t>
            </a:r>
          </a:p>
          <a:p>
            <a:r>
              <a:rPr lang="en-US" sz="1600" b="1" u="sng" dirty="0">
                <a:solidFill>
                  <a:schemeClr val="bg1"/>
                </a:solidFill>
                <a:latin typeface="Calibri" panose="020F0502020204030204" pitchFamily="34" charset="0"/>
                <a:cs typeface="Calibri" panose="020F0502020204030204" pitchFamily="34" charset="0"/>
              </a:rPr>
              <a:t>therapy</a:t>
            </a:r>
          </a:p>
          <a:p>
            <a:pPr marL="285750" indent="-285750">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Anti-AL antibody</a:t>
            </a:r>
          </a:p>
          <a:p>
            <a:pPr marL="285750" indent="-285750">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Anti-SAP antibody</a:t>
            </a:r>
          </a:p>
          <a:p>
            <a:pPr marL="285750" indent="-285750">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SAP depleters</a:t>
            </a:r>
          </a:p>
          <a:p>
            <a:pPr marL="285750" indent="-285750">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EGCG </a:t>
            </a:r>
          </a:p>
        </p:txBody>
      </p:sp>
      <p:cxnSp>
        <p:nvCxnSpPr>
          <p:cNvPr id="26" name="Straight Arrow Connector 25"/>
          <p:cNvCxnSpPr>
            <a:cxnSpLocks/>
          </p:cNvCxnSpPr>
          <p:nvPr/>
        </p:nvCxnSpPr>
        <p:spPr>
          <a:xfrm flipH="1">
            <a:off x="7786838" y="4287324"/>
            <a:ext cx="392292" cy="15169"/>
          </a:xfrm>
          <a:prstGeom prst="straightConnector1">
            <a:avLst/>
          </a:prstGeom>
          <a:ln w="19050">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8EE27711-8818-E548-883B-8097D9EE5491}"/>
              </a:ext>
            </a:extLst>
          </p:cNvPr>
          <p:cNvSpPr>
            <a:spLocks noGrp="1"/>
          </p:cNvSpPr>
          <p:nvPr>
            <p:ph type="title"/>
          </p:nvPr>
        </p:nvSpPr>
        <p:spPr/>
        <p:txBody>
          <a:bodyPr/>
          <a:lstStyle/>
          <a:p>
            <a:r>
              <a:rPr lang="en-US" dirty="0"/>
              <a:t>Treatment Strategies for AL Amyloidosis</a:t>
            </a:r>
          </a:p>
        </p:txBody>
      </p:sp>
      <p:sp>
        <p:nvSpPr>
          <p:cNvPr id="178" name="Text Box 11">
            <a:extLst>
              <a:ext uri="{FF2B5EF4-FFF2-40B4-BE49-F238E27FC236}">
                <a16:creationId xmlns:a16="http://schemas.microsoft.com/office/drawing/2014/main" id="{7B8AA5A9-90B8-49C6-BE9A-67BE32AFD8D1}"/>
              </a:ext>
            </a:extLst>
          </p:cNvPr>
          <p:cNvSpPr txBox="1">
            <a:spLocks noChangeArrowheads="1"/>
          </p:cNvSpPr>
          <p:nvPr/>
        </p:nvSpPr>
        <p:spPr bwMode="auto">
          <a:xfrm>
            <a:off x="414340" y="6385740"/>
            <a:ext cx="6351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Aimo. Int J Cardiol. 2018;271:152. Zhang. JACC Basic Transl Sci. 2019;4:438.</a:t>
            </a:r>
          </a:p>
        </p:txBody>
      </p:sp>
      <p:grpSp>
        <p:nvGrpSpPr>
          <p:cNvPr id="179" name="Group 178">
            <a:extLst>
              <a:ext uri="{FF2B5EF4-FFF2-40B4-BE49-F238E27FC236}">
                <a16:creationId xmlns:a16="http://schemas.microsoft.com/office/drawing/2014/main" id="{82A018AF-47E8-478F-B0AB-AD393E0EB732}"/>
              </a:ext>
            </a:extLst>
          </p:cNvPr>
          <p:cNvGrpSpPr>
            <a:grpSpLocks/>
          </p:cNvGrpSpPr>
          <p:nvPr/>
        </p:nvGrpSpPr>
        <p:grpSpPr bwMode="auto">
          <a:xfrm>
            <a:off x="9389569" y="6216652"/>
            <a:ext cx="2488502" cy="447822"/>
            <a:chOff x="9527309" y="3551529"/>
            <a:chExt cx="2488502" cy="448324"/>
          </a:xfrm>
        </p:grpSpPr>
        <p:pic>
          <p:nvPicPr>
            <p:cNvPr id="180" name="Picture 179">
              <a:extLst>
                <a:ext uri="{FF2B5EF4-FFF2-40B4-BE49-F238E27FC236}">
                  <a16:creationId xmlns:a16="http://schemas.microsoft.com/office/drawing/2014/main" id="{63BE649E-F089-4D37-919F-111B412845B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1" name="Rectangle 180">
              <a:extLst>
                <a:ext uri="{FF2B5EF4-FFF2-40B4-BE49-F238E27FC236}">
                  <a16:creationId xmlns:a16="http://schemas.microsoft.com/office/drawing/2014/main" id="{4D4FB98D-12EB-403E-9A63-F099091F4A3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grpSp>
        <p:nvGrpSpPr>
          <p:cNvPr id="2" name="Group 1">
            <a:extLst>
              <a:ext uri="{FF2B5EF4-FFF2-40B4-BE49-F238E27FC236}">
                <a16:creationId xmlns:a16="http://schemas.microsoft.com/office/drawing/2014/main" id="{2A2F5494-AA41-4BFB-93B8-97457246D9FD}"/>
              </a:ext>
            </a:extLst>
          </p:cNvPr>
          <p:cNvGrpSpPr>
            <a:grpSpLocks noChangeAspect="1"/>
          </p:cNvGrpSpPr>
          <p:nvPr/>
        </p:nvGrpSpPr>
        <p:grpSpPr>
          <a:xfrm>
            <a:off x="4333108" y="1843579"/>
            <a:ext cx="694458" cy="1307306"/>
            <a:chOff x="1114639" y="2068601"/>
            <a:chExt cx="2074253" cy="3904758"/>
          </a:xfrm>
        </p:grpSpPr>
        <p:cxnSp>
          <p:nvCxnSpPr>
            <p:cNvPr id="184" name="Straight Arrow Connector 183">
              <a:extLst>
                <a:ext uri="{FF2B5EF4-FFF2-40B4-BE49-F238E27FC236}">
                  <a16:creationId xmlns:a16="http://schemas.microsoft.com/office/drawing/2014/main" id="{3D4034AA-C49D-4FD0-A3B0-F8938214C5A3}"/>
                </a:ext>
              </a:extLst>
            </p:cNvPr>
            <p:cNvCxnSpPr/>
            <p:nvPr/>
          </p:nvCxnSpPr>
          <p:spPr bwMode="auto">
            <a:xfrm>
              <a:off x="1210472" y="2088799"/>
              <a:ext cx="331889" cy="276979"/>
            </a:xfrm>
            <a:prstGeom prst="straightConnector1">
              <a:avLst/>
            </a:prstGeom>
            <a:noFill/>
            <a:ln w="28575" cap="flat" cmpd="sng" algn="ctr">
              <a:solidFill>
                <a:schemeClr val="tx1"/>
              </a:solidFill>
              <a:prstDash val="solid"/>
              <a:round/>
              <a:headEnd type="none" w="med" len="med"/>
              <a:tailEnd type="triangle"/>
            </a:ln>
            <a:effectLst/>
          </p:spPr>
        </p:cxnSp>
        <p:sp>
          <p:nvSpPr>
            <p:cNvPr id="185" name="Freeform 4">
              <a:extLst>
                <a:ext uri="{FF2B5EF4-FFF2-40B4-BE49-F238E27FC236}">
                  <a16:creationId xmlns:a16="http://schemas.microsoft.com/office/drawing/2014/main" id="{3BBE58A1-9583-4B7B-9791-19E65B736335}"/>
                </a:ext>
              </a:extLst>
            </p:cNvPr>
            <p:cNvSpPr/>
            <p:nvPr/>
          </p:nvSpPr>
          <p:spPr bwMode="auto">
            <a:xfrm>
              <a:off x="1138768" y="2068601"/>
              <a:ext cx="2050124" cy="3866658"/>
            </a:xfrm>
            <a:custGeom>
              <a:avLst/>
              <a:gdLst>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73851 h 3887499"/>
                <a:gd name="connsiteX4" fmla="*/ 386301 w 2041481"/>
                <a:gd name="connsiteY4" fmla="*/ 808633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63983 h 3887499"/>
                <a:gd name="connsiteX4" fmla="*/ 386301 w 2041481"/>
                <a:gd name="connsiteY4" fmla="*/ 808633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5815 w 2041481"/>
                <a:gd name="connsiteY0" fmla="*/ 3887499 h 3887499"/>
                <a:gd name="connsiteX1" fmla="*/ 802990 w 2041481"/>
                <a:gd name="connsiteY1" fmla="*/ 2104998 h 3887499"/>
                <a:gd name="connsiteX2" fmla="*/ 39060 w 2041481"/>
                <a:gd name="connsiteY2" fmla="*/ 1040127 h 3887499"/>
                <a:gd name="connsiteX3" fmla="*/ 196234 w 2041481"/>
                <a:gd name="connsiteY3" fmla="*/ 563983 h 3887499"/>
                <a:gd name="connsiteX4" fmla="*/ 386301 w 2041481"/>
                <a:gd name="connsiteY4" fmla="*/ 798765 h 3887499"/>
                <a:gd name="connsiteX5" fmla="*/ 490473 w 2041481"/>
                <a:gd name="connsiteY5" fmla="*/ 368795 h 3887499"/>
                <a:gd name="connsiteX6" fmla="*/ 1022909 w 2041481"/>
                <a:gd name="connsiteY6" fmla="*/ 44704 h 3887499"/>
                <a:gd name="connsiteX7" fmla="*/ 1034483 w 2041481"/>
                <a:gd name="connsiteY7" fmla="*/ 658162 h 3887499"/>
                <a:gd name="connsiteX8" fmla="*/ 756691 w 2041481"/>
                <a:gd name="connsiteY8" fmla="*/ 1121150 h 3887499"/>
                <a:gd name="connsiteX9" fmla="*/ 988184 w 2041481"/>
                <a:gd name="connsiteY9" fmla="*/ 1179023 h 3887499"/>
                <a:gd name="connsiteX10" fmla="*/ 976610 w 2041481"/>
                <a:gd name="connsiteY10" fmla="*/ 1560988 h 3887499"/>
                <a:gd name="connsiteX11" fmla="*/ 2041481 w 2041481"/>
                <a:gd name="connsiteY11" fmla="*/ 3679155 h 3887499"/>
                <a:gd name="connsiteX12" fmla="*/ 1705815 w 2041481"/>
                <a:gd name="connsiteY12"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387230 w 2042410"/>
                <a:gd name="connsiteY4" fmla="*/ 798765 h 3887499"/>
                <a:gd name="connsiteX5" fmla="*/ 491402 w 2042410"/>
                <a:gd name="connsiteY5" fmla="*/ 368795 h 3887499"/>
                <a:gd name="connsiteX6" fmla="*/ 1023838 w 2042410"/>
                <a:gd name="connsiteY6" fmla="*/ 44704 h 3887499"/>
                <a:gd name="connsiteX7" fmla="*/ 1035412 w 2042410"/>
                <a:gd name="connsiteY7" fmla="*/ 658162 h 3887499"/>
                <a:gd name="connsiteX8" fmla="*/ 757620 w 2042410"/>
                <a:gd name="connsiteY8" fmla="*/ 1121150 h 3887499"/>
                <a:gd name="connsiteX9" fmla="*/ 989113 w 2042410"/>
                <a:gd name="connsiteY9" fmla="*/ 1179023 h 3887499"/>
                <a:gd name="connsiteX10" fmla="*/ 977539 w 2042410"/>
                <a:gd name="connsiteY10" fmla="*/ 1560988 h 3887499"/>
                <a:gd name="connsiteX11" fmla="*/ 2042410 w 2042410"/>
                <a:gd name="connsiteY11" fmla="*/ 3679155 h 3887499"/>
                <a:gd name="connsiteX12" fmla="*/ 1706744 w 2042410"/>
                <a:gd name="connsiteY12"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210145 w 2042410"/>
                <a:gd name="connsiteY4" fmla="*/ 588266 h 3887499"/>
                <a:gd name="connsiteX5" fmla="*/ 387230 w 2042410"/>
                <a:gd name="connsiteY5" fmla="*/ 798765 h 3887499"/>
                <a:gd name="connsiteX6" fmla="*/ 491402 w 2042410"/>
                <a:gd name="connsiteY6" fmla="*/ 368795 h 3887499"/>
                <a:gd name="connsiteX7" fmla="*/ 1023838 w 2042410"/>
                <a:gd name="connsiteY7" fmla="*/ 44704 h 3887499"/>
                <a:gd name="connsiteX8" fmla="*/ 1035412 w 2042410"/>
                <a:gd name="connsiteY8" fmla="*/ 658162 h 3887499"/>
                <a:gd name="connsiteX9" fmla="*/ 757620 w 2042410"/>
                <a:gd name="connsiteY9" fmla="*/ 1121150 h 3887499"/>
                <a:gd name="connsiteX10" fmla="*/ 989113 w 2042410"/>
                <a:gd name="connsiteY10" fmla="*/ 1179023 h 3887499"/>
                <a:gd name="connsiteX11" fmla="*/ 977539 w 2042410"/>
                <a:gd name="connsiteY11" fmla="*/ 1560988 h 3887499"/>
                <a:gd name="connsiteX12" fmla="*/ 2042410 w 2042410"/>
                <a:gd name="connsiteY12" fmla="*/ 3679155 h 3887499"/>
                <a:gd name="connsiteX13" fmla="*/ 1706744 w 2042410"/>
                <a:gd name="connsiteY13" fmla="*/ 3887499 h 3887499"/>
                <a:gd name="connsiteX0" fmla="*/ 1706744 w 2042410"/>
                <a:gd name="connsiteY0" fmla="*/ 3887499 h 3887499"/>
                <a:gd name="connsiteX1" fmla="*/ 803919 w 2042410"/>
                <a:gd name="connsiteY1" fmla="*/ 2104998 h 3887499"/>
                <a:gd name="connsiteX2" fmla="*/ 39989 w 2042410"/>
                <a:gd name="connsiteY2" fmla="*/ 1040127 h 3887499"/>
                <a:gd name="connsiteX3" fmla="*/ 193874 w 2042410"/>
                <a:gd name="connsiteY3" fmla="*/ 573851 h 3887499"/>
                <a:gd name="connsiteX4" fmla="*/ 213434 w 2042410"/>
                <a:gd name="connsiteY4" fmla="*/ 588266 h 3887499"/>
                <a:gd name="connsiteX5" fmla="*/ 387230 w 2042410"/>
                <a:gd name="connsiteY5" fmla="*/ 798765 h 3887499"/>
                <a:gd name="connsiteX6" fmla="*/ 491402 w 2042410"/>
                <a:gd name="connsiteY6" fmla="*/ 368795 h 3887499"/>
                <a:gd name="connsiteX7" fmla="*/ 1023838 w 2042410"/>
                <a:gd name="connsiteY7" fmla="*/ 44704 h 3887499"/>
                <a:gd name="connsiteX8" fmla="*/ 1035412 w 2042410"/>
                <a:gd name="connsiteY8" fmla="*/ 658162 h 3887499"/>
                <a:gd name="connsiteX9" fmla="*/ 757620 w 2042410"/>
                <a:gd name="connsiteY9" fmla="*/ 1121150 h 3887499"/>
                <a:gd name="connsiteX10" fmla="*/ 989113 w 2042410"/>
                <a:gd name="connsiteY10" fmla="*/ 1179023 h 3887499"/>
                <a:gd name="connsiteX11" fmla="*/ 977539 w 2042410"/>
                <a:gd name="connsiteY11" fmla="*/ 1560988 h 3887499"/>
                <a:gd name="connsiteX12" fmla="*/ 2042410 w 2042410"/>
                <a:gd name="connsiteY12" fmla="*/ 3679155 h 3887499"/>
                <a:gd name="connsiteX13" fmla="*/ 1706744 w 2042410"/>
                <a:gd name="connsiteY13" fmla="*/ 3887499 h 3887499"/>
                <a:gd name="connsiteX0" fmla="*/ 1709696 w 2045362"/>
                <a:gd name="connsiteY0" fmla="*/ 3887499 h 3887499"/>
                <a:gd name="connsiteX1" fmla="*/ 806871 w 2045362"/>
                <a:gd name="connsiteY1" fmla="*/ 2104998 h 3887499"/>
                <a:gd name="connsiteX2" fmla="*/ 42941 w 2045362"/>
                <a:gd name="connsiteY2" fmla="*/ 1040127 h 3887499"/>
                <a:gd name="connsiteX3" fmla="*/ 186958 w 2045362"/>
                <a:gd name="connsiteY3" fmla="*/ 573851 h 3887499"/>
                <a:gd name="connsiteX4" fmla="*/ 216386 w 2045362"/>
                <a:gd name="connsiteY4" fmla="*/ 588266 h 3887499"/>
                <a:gd name="connsiteX5" fmla="*/ 390182 w 2045362"/>
                <a:gd name="connsiteY5" fmla="*/ 798765 h 3887499"/>
                <a:gd name="connsiteX6" fmla="*/ 494354 w 2045362"/>
                <a:gd name="connsiteY6" fmla="*/ 368795 h 3887499"/>
                <a:gd name="connsiteX7" fmla="*/ 1026790 w 2045362"/>
                <a:gd name="connsiteY7" fmla="*/ 44704 h 3887499"/>
                <a:gd name="connsiteX8" fmla="*/ 1038364 w 2045362"/>
                <a:gd name="connsiteY8" fmla="*/ 658162 h 3887499"/>
                <a:gd name="connsiteX9" fmla="*/ 760572 w 2045362"/>
                <a:gd name="connsiteY9" fmla="*/ 1121150 h 3887499"/>
                <a:gd name="connsiteX10" fmla="*/ 992065 w 2045362"/>
                <a:gd name="connsiteY10" fmla="*/ 1179023 h 3887499"/>
                <a:gd name="connsiteX11" fmla="*/ 980491 w 2045362"/>
                <a:gd name="connsiteY11" fmla="*/ 1560988 h 3887499"/>
                <a:gd name="connsiteX12" fmla="*/ 2045362 w 2045362"/>
                <a:gd name="connsiteY12" fmla="*/ 3679155 h 3887499"/>
                <a:gd name="connsiteX13" fmla="*/ 1709696 w 2045362"/>
                <a:gd name="connsiteY13" fmla="*/ 3887499 h 3887499"/>
                <a:gd name="connsiteX0" fmla="*/ 1709696 w 2045362"/>
                <a:gd name="connsiteY0" fmla="*/ 3887499 h 3887499"/>
                <a:gd name="connsiteX1" fmla="*/ 806871 w 2045362"/>
                <a:gd name="connsiteY1" fmla="*/ 2104998 h 3887499"/>
                <a:gd name="connsiteX2" fmla="*/ 42941 w 2045362"/>
                <a:gd name="connsiteY2" fmla="*/ 1040127 h 3887499"/>
                <a:gd name="connsiteX3" fmla="*/ 186958 w 2045362"/>
                <a:gd name="connsiteY3" fmla="*/ 573851 h 3887499"/>
                <a:gd name="connsiteX4" fmla="*/ 216386 w 2045362"/>
                <a:gd name="connsiteY4" fmla="*/ 588266 h 3887499"/>
                <a:gd name="connsiteX5" fmla="*/ 390182 w 2045362"/>
                <a:gd name="connsiteY5" fmla="*/ 798765 h 3887499"/>
                <a:gd name="connsiteX6" fmla="*/ 494354 w 2045362"/>
                <a:gd name="connsiteY6" fmla="*/ 368795 h 3887499"/>
                <a:gd name="connsiteX7" fmla="*/ 1026790 w 2045362"/>
                <a:gd name="connsiteY7" fmla="*/ 44704 h 3887499"/>
                <a:gd name="connsiteX8" fmla="*/ 1038364 w 2045362"/>
                <a:gd name="connsiteY8" fmla="*/ 658162 h 3887499"/>
                <a:gd name="connsiteX9" fmla="*/ 760572 w 2045362"/>
                <a:gd name="connsiteY9" fmla="*/ 1121150 h 3887499"/>
                <a:gd name="connsiteX10" fmla="*/ 992065 w 2045362"/>
                <a:gd name="connsiteY10" fmla="*/ 1179023 h 3887499"/>
                <a:gd name="connsiteX11" fmla="*/ 980491 w 2045362"/>
                <a:gd name="connsiteY11" fmla="*/ 1560988 h 3887499"/>
                <a:gd name="connsiteX12" fmla="*/ 2045362 w 2045362"/>
                <a:gd name="connsiteY12" fmla="*/ 3679155 h 3887499"/>
                <a:gd name="connsiteX13" fmla="*/ 1709696 w 2045362"/>
                <a:gd name="connsiteY13" fmla="*/ 3887499 h 3887499"/>
                <a:gd name="connsiteX0" fmla="*/ 1709696 w 2045362"/>
                <a:gd name="connsiteY0" fmla="*/ 3893224 h 3893224"/>
                <a:gd name="connsiteX1" fmla="*/ 806871 w 2045362"/>
                <a:gd name="connsiteY1" fmla="*/ 2110723 h 3893224"/>
                <a:gd name="connsiteX2" fmla="*/ 42941 w 2045362"/>
                <a:gd name="connsiteY2" fmla="*/ 1045852 h 3893224"/>
                <a:gd name="connsiteX3" fmla="*/ 186958 w 2045362"/>
                <a:gd name="connsiteY3" fmla="*/ 579576 h 3893224"/>
                <a:gd name="connsiteX4" fmla="*/ 216386 w 2045362"/>
                <a:gd name="connsiteY4" fmla="*/ 593991 h 3893224"/>
                <a:gd name="connsiteX5" fmla="*/ 390182 w 2045362"/>
                <a:gd name="connsiteY5" fmla="*/ 804490 h 3893224"/>
                <a:gd name="connsiteX6" fmla="*/ 494354 w 2045362"/>
                <a:gd name="connsiteY6" fmla="*/ 374520 h 3893224"/>
                <a:gd name="connsiteX7" fmla="*/ 1046525 w 2045362"/>
                <a:gd name="connsiteY7" fmla="*/ 43850 h 3893224"/>
                <a:gd name="connsiteX8" fmla="*/ 1038364 w 2045362"/>
                <a:gd name="connsiteY8" fmla="*/ 663887 h 3893224"/>
                <a:gd name="connsiteX9" fmla="*/ 760572 w 2045362"/>
                <a:gd name="connsiteY9" fmla="*/ 1126875 h 3893224"/>
                <a:gd name="connsiteX10" fmla="*/ 992065 w 2045362"/>
                <a:gd name="connsiteY10" fmla="*/ 1184748 h 3893224"/>
                <a:gd name="connsiteX11" fmla="*/ 980491 w 2045362"/>
                <a:gd name="connsiteY11" fmla="*/ 1566713 h 3893224"/>
                <a:gd name="connsiteX12" fmla="*/ 2045362 w 2045362"/>
                <a:gd name="connsiteY12" fmla="*/ 3684880 h 3893224"/>
                <a:gd name="connsiteX13" fmla="*/ 1709696 w 2045362"/>
                <a:gd name="connsiteY13" fmla="*/ 3893224 h 3893224"/>
                <a:gd name="connsiteX0" fmla="*/ 1709696 w 2045362"/>
                <a:gd name="connsiteY0" fmla="*/ 3896097 h 3896097"/>
                <a:gd name="connsiteX1" fmla="*/ 806871 w 2045362"/>
                <a:gd name="connsiteY1" fmla="*/ 2113596 h 3896097"/>
                <a:gd name="connsiteX2" fmla="*/ 42941 w 2045362"/>
                <a:gd name="connsiteY2" fmla="*/ 1048725 h 3896097"/>
                <a:gd name="connsiteX3" fmla="*/ 186958 w 2045362"/>
                <a:gd name="connsiteY3" fmla="*/ 582449 h 3896097"/>
                <a:gd name="connsiteX4" fmla="*/ 216386 w 2045362"/>
                <a:gd name="connsiteY4" fmla="*/ 596864 h 3896097"/>
                <a:gd name="connsiteX5" fmla="*/ 390182 w 2045362"/>
                <a:gd name="connsiteY5" fmla="*/ 807363 h 3896097"/>
                <a:gd name="connsiteX6" fmla="*/ 494354 w 2045362"/>
                <a:gd name="connsiteY6" fmla="*/ 377393 h 3896097"/>
                <a:gd name="connsiteX7" fmla="*/ 1053103 w 2045362"/>
                <a:gd name="connsiteY7" fmla="*/ 43434 h 3896097"/>
                <a:gd name="connsiteX8" fmla="*/ 1038364 w 2045362"/>
                <a:gd name="connsiteY8" fmla="*/ 666760 h 3896097"/>
                <a:gd name="connsiteX9" fmla="*/ 760572 w 2045362"/>
                <a:gd name="connsiteY9" fmla="*/ 1129748 h 3896097"/>
                <a:gd name="connsiteX10" fmla="*/ 992065 w 2045362"/>
                <a:gd name="connsiteY10" fmla="*/ 1187621 h 3896097"/>
                <a:gd name="connsiteX11" fmla="*/ 980491 w 2045362"/>
                <a:gd name="connsiteY11" fmla="*/ 1569586 h 3896097"/>
                <a:gd name="connsiteX12" fmla="*/ 2045362 w 2045362"/>
                <a:gd name="connsiteY12" fmla="*/ 3687753 h 3896097"/>
                <a:gd name="connsiteX13" fmla="*/ 1709696 w 2045362"/>
                <a:gd name="connsiteY13" fmla="*/ 3896097 h 3896097"/>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992065 w 2045362"/>
                <a:gd name="connsiteY10" fmla="*/ 1196282 h 3904758"/>
                <a:gd name="connsiteX11" fmla="*/ 980491 w 2045362"/>
                <a:gd name="connsiteY11" fmla="*/ 1578247 h 3904758"/>
                <a:gd name="connsiteX12" fmla="*/ 2045362 w 2045362"/>
                <a:gd name="connsiteY12" fmla="*/ 3696414 h 3904758"/>
                <a:gd name="connsiteX13" fmla="*/ 1709696 w 2045362"/>
                <a:gd name="connsiteY13" fmla="*/ 3904758 h 3904758"/>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1001933 w 2045362"/>
                <a:gd name="connsiteY10" fmla="*/ 1186414 h 3904758"/>
                <a:gd name="connsiteX11" fmla="*/ 980491 w 2045362"/>
                <a:gd name="connsiteY11" fmla="*/ 1578247 h 3904758"/>
                <a:gd name="connsiteX12" fmla="*/ 2045362 w 2045362"/>
                <a:gd name="connsiteY12" fmla="*/ 3696414 h 3904758"/>
                <a:gd name="connsiteX13" fmla="*/ 1709696 w 2045362"/>
                <a:gd name="connsiteY13" fmla="*/ 3904758 h 3904758"/>
                <a:gd name="connsiteX0" fmla="*/ 1709696 w 2045362"/>
                <a:gd name="connsiteY0" fmla="*/ 3904758 h 3904758"/>
                <a:gd name="connsiteX1" fmla="*/ 806871 w 2045362"/>
                <a:gd name="connsiteY1" fmla="*/ 2122257 h 3904758"/>
                <a:gd name="connsiteX2" fmla="*/ 42941 w 2045362"/>
                <a:gd name="connsiteY2" fmla="*/ 1057386 h 3904758"/>
                <a:gd name="connsiteX3" fmla="*/ 186958 w 2045362"/>
                <a:gd name="connsiteY3" fmla="*/ 591110 h 3904758"/>
                <a:gd name="connsiteX4" fmla="*/ 216386 w 2045362"/>
                <a:gd name="connsiteY4" fmla="*/ 605525 h 3904758"/>
                <a:gd name="connsiteX5" fmla="*/ 390182 w 2045362"/>
                <a:gd name="connsiteY5" fmla="*/ 816024 h 3904758"/>
                <a:gd name="connsiteX6" fmla="*/ 494354 w 2045362"/>
                <a:gd name="connsiteY6" fmla="*/ 386054 h 3904758"/>
                <a:gd name="connsiteX7" fmla="*/ 1056392 w 2045362"/>
                <a:gd name="connsiteY7" fmla="*/ 42227 h 3904758"/>
                <a:gd name="connsiteX8" fmla="*/ 1038364 w 2045362"/>
                <a:gd name="connsiteY8" fmla="*/ 675421 h 3904758"/>
                <a:gd name="connsiteX9" fmla="*/ 760572 w 2045362"/>
                <a:gd name="connsiteY9" fmla="*/ 1138409 h 3904758"/>
                <a:gd name="connsiteX10" fmla="*/ 972904 w 2045362"/>
                <a:gd name="connsiteY10" fmla="*/ 1174559 h 3904758"/>
                <a:gd name="connsiteX11" fmla="*/ 1001933 w 2045362"/>
                <a:gd name="connsiteY11" fmla="*/ 1186414 h 3904758"/>
                <a:gd name="connsiteX12" fmla="*/ 980491 w 2045362"/>
                <a:gd name="connsiteY12" fmla="*/ 1578247 h 3904758"/>
                <a:gd name="connsiteX13" fmla="*/ 2045362 w 2045362"/>
                <a:gd name="connsiteY13" fmla="*/ 3696414 h 3904758"/>
                <a:gd name="connsiteX14" fmla="*/ 1709696 w 2045362"/>
                <a:gd name="connsiteY14" fmla="*/ 3904758 h 3904758"/>
                <a:gd name="connsiteX0" fmla="*/ 1723984 w 2045362"/>
                <a:gd name="connsiteY0" fmla="*/ 3866658 h 3866658"/>
                <a:gd name="connsiteX1" fmla="*/ 806871 w 2045362"/>
                <a:gd name="connsiteY1" fmla="*/ 2122257 h 3866658"/>
                <a:gd name="connsiteX2" fmla="*/ 42941 w 2045362"/>
                <a:gd name="connsiteY2" fmla="*/ 1057386 h 3866658"/>
                <a:gd name="connsiteX3" fmla="*/ 186958 w 2045362"/>
                <a:gd name="connsiteY3" fmla="*/ 591110 h 3866658"/>
                <a:gd name="connsiteX4" fmla="*/ 216386 w 2045362"/>
                <a:gd name="connsiteY4" fmla="*/ 605525 h 3866658"/>
                <a:gd name="connsiteX5" fmla="*/ 390182 w 2045362"/>
                <a:gd name="connsiteY5" fmla="*/ 816024 h 3866658"/>
                <a:gd name="connsiteX6" fmla="*/ 494354 w 2045362"/>
                <a:gd name="connsiteY6" fmla="*/ 386054 h 3866658"/>
                <a:gd name="connsiteX7" fmla="*/ 1056392 w 2045362"/>
                <a:gd name="connsiteY7" fmla="*/ 42227 h 3866658"/>
                <a:gd name="connsiteX8" fmla="*/ 1038364 w 2045362"/>
                <a:gd name="connsiteY8" fmla="*/ 675421 h 3866658"/>
                <a:gd name="connsiteX9" fmla="*/ 760572 w 2045362"/>
                <a:gd name="connsiteY9" fmla="*/ 1138409 h 3866658"/>
                <a:gd name="connsiteX10" fmla="*/ 972904 w 2045362"/>
                <a:gd name="connsiteY10" fmla="*/ 1174559 h 3866658"/>
                <a:gd name="connsiteX11" fmla="*/ 1001933 w 2045362"/>
                <a:gd name="connsiteY11" fmla="*/ 1186414 h 3866658"/>
                <a:gd name="connsiteX12" fmla="*/ 980491 w 2045362"/>
                <a:gd name="connsiteY12" fmla="*/ 1578247 h 3866658"/>
                <a:gd name="connsiteX13" fmla="*/ 2045362 w 2045362"/>
                <a:gd name="connsiteY13" fmla="*/ 3696414 h 3866658"/>
                <a:gd name="connsiteX14" fmla="*/ 1723984 w 2045362"/>
                <a:gd name="connsiteY14" fmla="*/ 3866658 h 3866658"/>
                <a:gd name="connsiteX0" fmla="*/ 1723984 w 2050124"/>
                <a:gd name="connsiteY0" fmla="*/ 3866658 h 3866658"/>
                <a:gd name="connsiteX1" fmla="*/ 806871 w 2050124"/>
                <a:gd name="connsiteY1" fmla="*/ 2122257 h 3866658"/>
                <a:gd name="connsiteX2" fmla="*/ 42941 w 2050124"/>
                <a:gd name="connsiteY2" fmla="*/ 1057386 h 3866658"/>
                <a:gd name="connsiteX3" fmla="*/ 186958 w 2050124"/>
                <a:gd name="connsiteY3" fmla="*/ 591110 h 3866658"/>
                <a:gd name="connsiteX4" fmla="*/ 216386 w 2050124"/>
                <a:gd name="connsiteY4" fmla="*/ 605525 h 3866658"/>
                <a:gd name="connsiteX5" fmla="*/ 390182 w 2050124"/>
                <a:gd name="connsiteY5" fmla="*/ 816024 h 3866658"/>
                <a:gd name="connsiteX6" fmla="*/ 494354 w 2050124"/>
                <a:gd name="connsiteY6" fmla="*/ 386054 h 3866658"/>
                <a:gd name="connsiteX7" fmla="*/ 1056392 w 2050124"/>
                <a:gd name="connsiteY7" fmla="*/ 42227 h 3866658"/>
                <a:gd name="connsiteX8" fmla="*/ 1038364 w 2050124"/>
                <a:gd name="connsiteY8" fmla="*/ 675421 h 3866658"/>
                <a:gd name="connsiteX9" fmla="*/ 760572 w 2050124"/>
                <a:gd name="connsiteY9" fmla="*/ 1138409 h 3866658"/>
                <a:gd name="connsiteX10" fmla="*/ 972904 w 2050124"/>
                <a:gd name="connsiteY10" fmla="*/ 1174559 h 3866658"/>
                <a:gd name="connsiteX11" fmla="*/ 1001933 w 2050124"/>
                <a:gd name="connsiteY11" fmla="*/ 1186414 h 3866658"/>
                <a:gd name="connsiteX12" fmla="*/ 980491 w 2050124"/>
                <a:gd name="connsiteY12" fmla="*/ 1578247 h 3866658"/>
                <a:gd name="connsiteX13" fmla="*/ 2050124 w 2050124"/>
                <a:gd name="connsiteY13" fmla="*/ 3667839 h 3866658"/>
                <a:gd name="connsiteX14" fmla="*/ 1723984 w 2050124"/>
                <a:gd name="connsiteY14" fmla="*/ 3866658 h 3866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50124" h="3866658">
                  <a:moveTo>
                    <a:pt x="1723984" y="3866658"/>
                  </a:moveTo>
                  <a:lnTo>
                    <a:pt x="806871" y="2122257"/>
                  </a:lnTo>
                  <a:lnTo>
                    <a:pt x="42941" y="1057386"/>
                  </a:lnTo>
                  <a:cubicBezTo>
                    <a:pt x="-26506" y="879908"/>
                    <a:pt x="-32962" y="664416"/>
                    <a:pt x="186958" y="591110"/>
                  </a:cubicBezTo>
                  <a:cubicBezTo>
                    <a:pt x="202160" y="601319"/>
                    <a:pt x="184160" y="568039"/>
                    <a:pt x="216386" y="605525"/>
                  </a:cubicBezTo>
                  <a:cubicBezTo>
                    <a:pt x="248612" y="643011"/>
                    <a:pt x="343306" y="852603"/>
                    <a:pt x="390182" y="816024"/>
                  </a:cubicBezTo>
                  <a:cubicBezTo>
                    <a:pt x="494354" y="785158"/>
                    <a:pt x="633250" y="671563"/>
                    <a:pt x="494354" y="386054"/>
                  </a:cubicBezTo>
                  <a:cubicBezTo>
                    <a:pt x="544512" y="115979"/>
                    <a:pt x="728442" y="-92811"/>
                    <a:pt x="1056392" y="42227"/>
                  </a:cubicBezTo>
                  <a:cubicBezTo>
                    <a:pt x="1303318" y="246713"/>
                    <a:pt x="1242850" y="505659"/>
                    <a:pt x="1038364" y="675421"/>
                  </a:cubicBezTo>
                  <a:cubicBezTo>
                    <a:pt x="737423" y="806601"/>
                    <a:pt x="725847" y="995654"/>
                    <a:pt x="760572" y="1138409"/>
                  </a:cubicBezTo>
                  <a:lnTo>
                    <a:pt x="972904" y="1174559"/>
                  </a:lnTo>
                  <a:lnTo>
                    <a:pt x="1001933" y="1186414"/>
                  </a:lnTo>
                  <a:cubicBezTo>
                    <a:pt x="1067524" y="1360035"/>
                    <a:pt x="984349" y="1450925"/>
                    <a:pt x="980491" y="1578247"/>
                  </a:cubicBezTo>
                  <a:lnTo>
                    <a:pt x="2050124" y="3667839"/>
                  </a:lnTo>
                  <a:lnTo>
                    <a:pt x="1723984" y="3866658"/>
                  </a:lnTo>
                  <a:close/>
                </a:path>
              </a:pathLst>
            </a:custGeom>
            <a:solidFill>
              <a:srgbClr val="E1471D">
                <a:alpha val="49804"/>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Freeform 229">
              <a:extLst>
                <a:ext uri="{FF2B5EF4-FFF2-40B4-BE49-F238E27FC236}">
                  <a16:creationId xmlns:a16="http://schemas.microsoft.com/office/drawing/2014/main" id="{EDE4F7DA-049F-49AC-A32C-EF4D6902ED2F}"/>
                </a:ext>
              </a:extLst>
            </p:cNvPr>
            <p:cNvSpPr/>
            <p:nvPr/>
          </p:nvSpPr>
          <p:spPr bwMode="auto">
            <a:xfrm>
              <a:off x="1114639" y="2085860"/>
              <a:ext cx="2055232" cy="3887499"/>
            </a:xfrm>
            <a:custGeom>
              <a:avLst/>
              <a:gdLst>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42795 h 3842795"/>
                <a:gd name="connsiteX1" fmla="*/ 763930 w 2002421"/>
                <a:gd name="connsiteY1" fmla="*/ 2060294 h 3842795"/>
                <a:gd name="connsiteX2" fmla="*/ 0 w 2002421"/>
                <a:gd name="connsiteY2" fmla="*/ 995423 h 3842795"/>
                <a:gd name="connsiteX3" fmla="*/ 173621 w 2002421"/>
                <a:gd name="connsiteY3" fmla="*/ 532436 h 3842795"/>
                <a:gd name="connsiteX4" fmla="*/ 347241 w 2002421"/>
                <a:gd name="connsiteY4" fmla="*/ 763929 h 3842795"/>
                <a:gd name="connsiteX5" fmla="*/ 451413 w 2002421"/>
                <a:gd name="connsiteY5" fmla="*/ 324091 h 3842795"/>
                <a:gd name="connsiteX6" fmla="*/ 983849 w 2002421"/>
                <a:gd name="connsiteY6" fmla="*/ 0 h 3842795"/>
                <a:gd name="connsiteX7" fmla="*/ 995423 w 2002421"/>
                <a:gd name="connsiteY7" fmla="*/ 613458 h 3842795"/>
                <a:gd name="connsiteX8" fmla="*/ 717631 w 2002421"/>
                <a:gd name="connsiteY8" fmla="*/ 1076446 h 3842795"/>
                <a:gd name="connsiteX9" fmla="*/ 949124 w 2002421"/>
                <a:gd name="connsiteY9" fmla="*/ 1134319 h 3842795"/>
                <a:gd name="connsiteX10" fmla="*/ 937550 w 2002421"/>
                <a:gd name="connsiteY10" fmla="*/ 1516284 h 3842795"/>
                <a:gd name="connsiteX11" fmla="*/ 2002421 w 2002421"/>
                <a:gd name="connsiteY11" fmla="*/ 3634451 h 3842795"/>
                <a:gd name="connsiteX12" fmla="*/ 1666755 w 2002421"/>
                <a:gd name="connsiteY12" fmla="*/ 3842795 h 3842795"/>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73271 h 3873271"/>
                <a:gd name="connsiteX1" fmla="*/ 763930 w 2002421"/>
                <a:gd name="connsiteY1" fmla="*/ 2090770 h 3873271"/>
                <a:gd name="connsiteX2" fmla="*/ 0 w 2002421"/>
                <a:gd name="connsiteY2" fmla="*/ 1025899 h 3873271"/>
                <a:gd name="connsiteX3" fmla="*/ 173621 w 2002421"/>
                <a:gd name="connsiteY3" fmla="*/ 562912 h 3873271"/>
                <a:gd name="connsiteX4" fmla="*/ 347241 w 2002421"/>
                <a:gd name="connsiteY4" fmla="*/ 794405 h 3873271"/>
                <a:gd name="connsiteX5" fmla="*/ 451413 w 2002421"/>
                <a:gd name="connsiteY5" fmla="*/ 354567 h 3873271"/>
                <a:gd name="connsiteX6" fmla="*/ 983849 w 2002421"/>
                <a:gd name="connsiteY6" fmla="*/ 30476 h 3873271"/>
                <a:gd name="connsiteX7" fmla="*/ 995423 w 2002421"/>
                <a:gd name="connsiteY7" fmla="*/ 643934 h 3873271"/>
                <a:gd name="connsiteX8" fmla="*/ 717631 w 2002421"/>
                <a:gd name="connsiteY8" fmla="*/ 1106922 h 3873271"/>
                <a:gd name="connsiteX9" fmla="*/ 949124 w 2002421"/>
                <a:gd name="connsiteY9" fmla="*/ 1164795 h 3873271"/>
                <a:gd name="connsiteX10" fmla="*/ 937550 w 2002421"/>
                <a:gd name="connsiteY10" fmla="*/ 1546760 h 3873271"/>
                <a:gd name="connsiteX11" fmla="*/ 2002421 w 2002421"/>
                <a:gd name="connsiteY11" fmla="*/ 3664927 h 3873271"/>
                <a:gd name="connsiteX12" fmla="*/ 1666755 w 2002421"/>
                <a:gd name="connsiteY12" fmla="*/ 3873271 h 3873271"/>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666755 w 2002421"/>
                <a:gd name="connsiteY0" fmla="*/ 3887499 h 3887499"/>
                <a:gd name="connsiteX1" fmla="*/ 763930 w 2002421"/>
                <a:gd name="connsiteY1" fmla="*/ 2104998 h 3887499"/>
                <a:gd name="connsiteX2" fmla="*/ 0 w 2002421"/>
                <a:gd name="connsiteY2" fmla="*/ 1040127 h 3887499"/>
                <a:gd name="connsiteX3" fmla="*/ 173621 w 2002421"/>
                <a:gd name="connsiteY3" fmla="*/ 577140 h 3887499"/>
                <a:gd name="connsiteX4" fmla="*/ 347241 w 2002421"/>
                <a:gd name="connsiteY4" fmla="*/ 808633 h 3887499"/>
                <a:gd name="connsiteX5" fmla="*/ 451413 w 2002421"/>
                <a:gd name="connsiteY5" fmla="*/ 368795 h 3887499"/>
                <a:gd name="connsiteX6" fmla="*/ 983849 w 2002421"/>
                <a:gd name="connsiteY6" fmla="*/ 44704 h 3887499"/>
                <a:gd name="connsiteX7" fmla="*/ 995423 w 2002421"/>
                <a:gd name="connsiteY7" fmla="*/ 658162 h 3887499"/>
                <a:gd name="connsiteX8" fmla="*/ 717631 w 2002421"/>
                <a:gd name="connsiteY8" fmla="*/ 1121150 h 3887499"/>
                <a:gd name="connsiteX9" fmla="*/ 949124 w 2002421"/>
                <a:gd name="connsiteY9" fmla="*/ 1179023 h 3887499"/>
                <a:gd name="connsiteX10" fmla="*/ 937550 w 2002421"/>
                <a:gd name="connsiteY10" fmla="*/ 1560988 h 3887499"/>
                <a:gd name="connsiteX11" fmla="*/ 2002421 w 2002421"/>
                <a:gd name="connsiteY11" fmla="*/ 3679155 h 3887499"/>
                <a:gd name="connsiteX12" fmla="*/ 1666755 w 2002421"/>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01566 w 2037232"/>
                <a:gd name="connsiteY0" fmla="*/ 3887499 h 3887499"/>
                <a:gd name="connsiteX1" fmla="*/ 798741 w 2037232"/>
                <a:gd name="connsiteY1" fmla="*/ 2104998 h 3887499"/>
                <a:gd name="connsiteX2" fmla="*/ 34811 w 2037232"/>
                <a:gd name="connsiteY2" fmla="*/ 1040127 h 3887499"/>
                <a:gd name="connsiteX3" fmla="*/ 208432 w 2037232"/>
                <a:gd name="connsiteY3" fmla="*/ 577140 h 3887499"/>
                <a:gd name="connsiteX4" fmla="*/ 382052 w 2037232"/>
                <a:gd name="connsiteY4" fmla="*/ 808633 h 3887499"/>
                <a:gd name="connsiteX5" fmla="*/ 486224 w 2037232"/>
                <a:gd name="connsiteY5" fmla="*/ 368795 h 3887499"/>
                <a:gd name="connsiteX6" fmla="*/ 1018660 w 2037232"/>
                <a:gd name="connsiteY6" fmla="*/ 44704 h 3887499"/>
                <a:gd name="connsiteX7" fmla="*/ 1030234 w 2037232"/>
                <a:gd name="connsiteY7" fmla="*/ 658162 h 3887499"/>
                <a:gd name="connsiteX8" fmla="*/ 752442 w 2037232"/>
                <a:gd name="connsiteY8" fmla="*/ 1121150 h 3887499"/>
                <a:gd name="connsiteX9" fmla="*/ 983935 w 2037232"/>
                <a:gd name="connsiteY9" fmla="*/ 1179023 h 3887499"/>
                <a:gd name="connsiteX10" fmla="*/ 972361 w 2037232"/>
                <a:gd name="connsiteY10" fmla="*/ 1560988 h 3887499"/>
                <a:gd name="connsiteX11" fmla="*/ 2037232 w 2037232"/>
                <a:gd name="connsiteY11" fmla="*/ 3679155 h 3887499"/>
                <a:gd name="connsiteX12" fmla="*/ 1701566 w 2037232"/>
                <a:gd name="connsiteY12" fmla="*/ 3887499 h 3887499"/>
                <a:gd name="connsiteX0" fmla="*/ 1719745 w 2055411"/>
                <a:gd name="connsiteY0" fmla="*/ 3887499 h 3887499"/>
                <a:gd name="connsiteX1" fmla="*/ 816920 w 2055411"/>
                <a:gd name="connsiteY1" fmla="*/ 2104998 h 3887499"/>
                <a:gd name="connsiteX2" fmla="*/ 29841 w 2055411"/>
                <a:gd name="connsiteY2" fmla="*/ 1074851 h 3887499"/>
                <a:gd name="connsiteX3" fmla="*/ 226611 w 2055411"/>
                <a:gd name="connsiteY3" fmla="*/ 577140 h 3887499"/>
                <a:gd name="connsiteX4" fmla="*/ 400231 w 2055411"/>
                <a:gd name="connsiteY4" fmla="*/ 808633 h 3887499"/>
                <a:gd name="connsiteX5" fmla="*/ 504403 w 2055411"/>
                <a:gd name="connsiteY5" fmla="*/ 368795 h 3887499"/>
                <a:gd name="connsiteX6" fmla="*/ 1036839 w 2055411"/>
                <a:gd name="connsiteY6" fmla="*/ 44704 h 3887499"/>
                <a:gd name="connsiteX7" fmla="*/ 1048413 w 2055411"/>
                <a:gd name="connsiteY7" fmla="*/ 658162 h 3887499"/>
                <a:gd name="connsiteX8" fmla="*/ 770621 w 2055411"/>
                <a:gd name="connsiteY8" fmla="*/ 1121150 h 3887499"/>
                <a:gd name="connsiteX9" fmla="*/ 1002114 w 2055411"/>
                <a:gd name="connsiteY9" fmla="*/ 1179023 h 3887499"/>
                <a:gd name="connsiteX10" fmla="*/ 990540 w 2055411"/>
                <a:gd name="connsiteY10" fmla="*/ 1560988 h 3887499"/>
                <a:gd name="connsiteX11" fmla="*/ 2055411 w 2055411"/>
                <a:gd name="connsiteY11" fmla="*/ 3679155 h 3887499"/>
                <a:gd name="connsiteX12" fmla="*/ 1719745 w 2055411"/>
                <a:gd name="connsiteY12" fmla="*/ 3887499 h 3887499"/>
                <a:gd name="connsiteX0" fmla="*/ 1719745 w 2055411"/>
                <a:gd name="connsiteY0" fmla="*/ 3887499 h 3887499"/>
                <a:gd name="connsiteX1" fmla="*/ 816920 w 2055411"/>
                <a:gd name="connsiteY1" fmla="*/ 2104998 h 3887499"/>
                <a:gd name="connsiteX2" fmla="*/ 29841 w 2055411"/>
                <a:gd name="connsiteY2" fmla="*/ 1074851 h 3887499"/>
                <a:gd name="connsiteX3" fmla="*/ 226611 w 2055411"/>
                <a:gd name="connsiteY3" fmla="*/ 577140 h 3887499"/>
                <a:gd name="connsiteX4" fmla="*/ 400231 w 2055411"/>
                <a:gd name="connsiteY4" fmla="*/ 808633 h 3887499"/>
                <a:gd name="connsiteX5" fmla="*/ 504403 w 2055411"/>
                <a:gd name="connsiteY5" fmla="*/ 368795 h 3887499"/>
                <a:gd name="connsiteX6" fmla="*/ 1036839 w 2055411"/>
                <a:gd name="connsiteY6" fmla="*/ 44704 h 3887499"/>
                <a:gd name="connsiteX7" fmla="*/ 1048413 w 2055411"/>
                <a:gd name="connsiteY7" fmla="*/ 658162 h 3887499"/>
                <a:gd name="connsiteX8" fmla="*/ 770621 w 2055411"/>
                <a:gd name="connsiteY8" fmla="*/ 1121150 h 3887499"/>
                <a:gd name="connsiteX9" fmla="*/ 1002114 w 2055411"/>
                <a:gd name="connsiteY9" fmla="*/ 1179023 h 3887499"/>
                <a:gd name="connsiteX10" fmla="*/ 990540 w 2055411"/>
                <a:gd name="connsiteY10" fmla="*/ 1560988 h 3887499"/>
                <a:gd name="connsiteX11" fmla="*/ 2055411 w 2055411"/>
                <a:gd name="connsiteY11" fmla="*/ 3679155 h 3887499"/>
                <a:gd name="connsiteX12" fmla="*/ 1719745 w 2055411"/>
                <a:gd name="connsiteY12" fmla="*/ 3887499 h 3887499"/>
                <a:gd name="connsiteX0" fmla="*/ 1715151 w 2050817"/>
                <a:gd name="connsiteY0" fmla="*/ 3887499 h 3887499"/>
                <a:gd name="connsiteX1" fmla="*/ 812326 w 2050817"/>
                <a:gd name="connsiteY1" fmla="*/ 2104998 h 3887499"/>
                <a:gd name="connsiteX2" fmla="*/ 25247 w 2050817"/>
                <a:gd name="connsiteY2" fmla="*/ 1074851 h 3887499"/>
                <a:gd name="connsiteX3" fmla="*/ 196628 w 2050817"/>
                <a:gd name="connsiteY3" fmla="*/ 591556 h 3887499"/>
                <a:gd name="connsiteX4" fmla="*/ 222017 w 2050817"/>
                <a:gd name="connsiteY4" fmla="*/ 577140 h 3887499"/>
                <a:gd name="connsiteX5" fmla="*/ 395637 w 2050817"/>
                <a:gd name="connsiteY5" fmla="*/ 808633 h 3887499"/>
                <a:gd name="connsiteX6" fmla="*/ 499809 w 2050817"/>
                <a:gd name="connsiteY6" fmla="*/ 368795 h 3887499"/>
                <a:gd name="connsiteX7" fmla="*/ 1032245 w 2050817"/>
                <a:gd name="connsiteY7" fmla="*/ 44704 h 3887499"/>
                <a:gd name="connsiteX8" fmla="*/ 1043819 w 2050817"/>
                <a:gd name="connsiteY8" fmla="*/ 658162 h 3887499"/>
                <a:gd name="connsiteX9" fmla="*/ 766027 w 2050817"/>
                <a:gd name="connsiteY9" fmla="*/ 1121150 h 3887499"/>
                <a:gd name="connsiteX10" fmla="*/ 997520 w 2050817"/>
                <a:gd name="connsiteY10" fmla="*/ 1179023 h 3887499"/>
                <a:gd name="connsiteX11" fmla="*/ 985946 w 2050817"/>
                <a:gd name="connsiteY11" fmla="*/ 1560988 h 3887499"/>
                <a:gd name="connsiteX12" fmla="*/ 2050817 w 2050817"/>
                <a:gd name="connsiteY12" fmla="*/ 3679155 h 3887499"/>
                <a:gd name="connsiteX13" fmla="*/ 1715151 w 2050817"/>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7128 w 2052794"/>
                <a:gd name="connsiteY0" fmla="*/ 3887499 h 3887499"/>
                <a:gd name="connsiteX1" fmla="*/ 814303 w 2052794"/>
                <a:gd name="connsiteY1" fmla="*/ 2104998 h 3887499"/>
                <a:gd name="connsiteX2" fmla="*/ 27224 w 2052794"/>
                <a:gd name="connsiteY2" fmla="*/ 1074851 h 3887499"/>
                <a:gd name="connsiteX3" fmla="*/ 175581 w 2052794"/>
                <a:gd name="connsiteY3" fmla="*/ 584978 h 3887499"/>
                <a:gd name="connsiteX4" fmla="*/ 223994 w 2052794"/>
                <a:gd name="connsiteY4" fmla="*/ 577140 h 3887499"/>
                <a:gd name="connsiteX5" fmla="*/ 397614 w 2052794"/>
                <a:gd name="connsiteY5" fmla="*/ 808633 h 3887499"/>
                <a:gd name="connsiteX6" fmla="*/ 501786 w 2052794"/>
                <a:gd name="connsiteY6" fmla="*/ 368795 h 3887499"/>
                <a:gd name="connsiteX7" fmla="*/ 1034222 w 2052794"/>
                <a:gd name="connsiteY7" fmla="*/ 44704 h 3887499"/>
                <a:gd name="connsiteX8" fmla="*/ 1045796 w 2052794"/>
                <a:gd name="connsiteY8" fmla="*/ 658162 h 3887499"/>
                <a:gd name="connsiteX9" fmla="*/ 768004 w 2052794"/>
                <a:gd name="connsiteY9" fmla="*/ 1121150 h 3887499"/>
                <a:gd name="connsiteX10" fmla="*/ 999497 w 2052794"/>
                <a:gd name="connsiteY10" fmla="*/ 1179023 h 3887499"/>
                <a:gd name="connsiteX11" fmla="*/ 987923 w 2052794"/>
                <a:gd name="connsiteY11" fmla="*/ 1560988 h 3887499"/>
                <a:gd name="connsiteX12" fmla="*/ 2052794 w 2052794"/>
                <a:gd name="connsiteY12" fmla="*/ 3679155 h 3887499"/>
                <a:gd name="connsiteX13" fmla="*/ 1717128 w 2052794"/>
                <a:gd name="connsiteY13" fmla="*/ 3887499 h 3887499"/>
                <a:gd name="connsiteX0" fmla="*/ 1719241 w 2054907"/>
                <a:gd name="connsiteY0" fmla="*/ 3887499 h 3887499"/>
                <a:gd name="connsiteX1" fmla="*/ 816416 w 2054907"/>
                <a:gd name="connsiteY1" fmla="*/ 2104998 h 3887499"/>
                <a:gd name="connsiteX2" fmla="*/ 29337 w 2054907"/>
                <a:gd name="connsiteY2" fmla="*/ 1074851 h 3887499"/>
                <a:gd name="connsiteX3" fmla="*/ 177694 w 2054907"/>
                <a:gd name="connsiteY3" fmla="*/ 584978 h 3887499"/>
                <a:gd name="connsiteX4" fmla="*/ 226107 w 2054907"/>
                <a:gd name="connsiteY4" fmla="*/ 577140 h 3887499"/>
                <a:gd name="connsiteX5" fmla="*/ 399727 w 2054907"/>
                <a:gd name="connsiteY5" fmla="*/ 808633 h 3887499"/>
                <a:gd name="connsiteX6" fmla="*/ 503899 w 2054907"/>
                <a:gd name="connsiteY6" fmla="*/ 368795 h 3887499"/>
                <a:gd name="connsiteX7" fmla="*/ 1036335 w 2054907"/>
                <a:gd name="connsiteY7" fmla="*/ 44704 h 3887499"/>
                <a:gd name="connsiteX8" fmla="*/ 1047909 w 2054907"/>
                <a:gd name="connsiteY8" fmla="*/ 658162 h 3887499"/>
                <a:gd name="connsiteX9" fmla="*/ 770117 w 2054907"/>
                <a:gd name="connsiteY9" fmla="*/ 1121150 h 3887499"/>
                <a:gd name="connsiteX10" fmla="*/ 1001610 w 2054907"/>
                <a:gd name="connsiteY10" fmla="*/ 1179023 h 3887499"/>
                <a:gd name="connsiteX11" fmla="*/ 990036 w 2054907"/>
                <a:gd name="connsiteY11" fmla="*/ 1560988 h 3887499"/>
                <a:gd name="connsiteX12" fmla="*/ 2054907 w 2054907"/>
                <a:gd name="connsiteY12" fmla="*/ 3679155 h 3887499"/>
                <a:gd name="connsiteX13" fmla="*/ 1719241 w 2054907"/>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26432 w 2055232"/>
                <a:gd name="connsiteY4" fmla="*/ 577140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1001935 w 2055232"/>
                <a:gd name="connsiteY10" fmla="*/ 1179023 h 3887499"/>
                <a:gd name="connsiteX11" fmla="*/ 990361 w 2055232"/>
                <a:gd name="connsiteY11" fmla="*/ 1560988 h 3887499"/>
                <a:gd name="connsiteX12" fmla="*/ 2055232 w 2055232"/>
                <a:gd name="connsiteY12" fmla="*/ 3679155 h 3887499"/>
                <a:gd name="connsiteX13" fmla="*/ 1719566 w 2055232"/>
                <a:gd name="connsiteY13" fmla="*/ 3887499 h 3887499"/>
                <a:gd name="connsiteX0" fmla="*/ 1719566 w 2055232"/>
                <a:gd name="connsiteY0" fmla="*/ 3887499 h 3887499"/>
                <a:gd name="connsiteX1" fmla="*/ 816741 w 2055232"/>
                <a:gd name="connsiteY1" fmla="*/ 2104998 h 3887499"/>
                <a:gd name="connsiteX2" fmla="*/ 29662 w 2055232"/>
                <a:gd name="connsiteY2" fmla="*/ 1074851 h 3887499"/>
                <a:gd name="connsiteX3" fmla="*/ 178019 w 2055232"/>
                <a:gd name="connsiteY3" fmla="*/ 584978 h 3887499"/>
                <a:gd name="connsiteX4" fmla="*/ 272481 w 2055232"/>
                <a:gd name="connsiteY4" fmla="*/ 665949 h 3887499"/>
                <a:gd name="connsiteX5" fmla="*/ 400052 w 2055232"/>
                <a:gd name="connsiteY5" fmla="*/ 808633 h 3887499"/>
                <a:gd name="connsiteX6" fmla="*/ 504224 w 2055232"/>
                <a:gd name="connsiteY6" fmla="*/ 368795 h 3887499"/>
                <a:gd name="connsiteX7" fmla="*/ 1036660 w 2055232"/>
                <a:gd name="connsiteY7" fmla="*/ 44704 h 3887499"/>
                <a:gd name="connsiteX8" fmla="*/ 1048234 w 2055232"/>
                <a:gd name="connsiteY8" fmla="*/ 658162 h 3887499"/>
                <a:gd name="connsiteX9" fmla="*/ 770442 w 2055232"/>
                <a:gd name="connsiteY9" fmla="*/ 1121150 h 3887499"/>
                <a:gd name="connsiteX10" fmla="*/ 974008 w 2055232"/>
                <a:gd name="connsiteY10" fmla="*/ 1170457 h 3887499"/>
                <a:gd name="connsiteX11" fmla="*/ 1001935 w 2055232"/>
                <a:gd name="connsiteY11" fmla="*/ 1179023 h 3887499"/>
                <a:gd name="connsiteX12" fmla="*/ 990361 w 2055232"/>
                <a:gd name="connsiteY12" fmla="*/ 1560988 h 3887499"/>
                <a:gd name="connsiteX13" fmla="*/ 2055232 w 2055232"/>
                <a:gd name="connsiteY13" fmla="*/ 3679155 h 3887499"/>
                <a:gd name="connsiteX14" fmla="*/ 1719566 w 2055232"/>
                <a:gd name="connsiteY14" fmla="*/ 3887499 h 388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55232" h="3887499">
                  <a:moveTo>
                    <a:pt x="1719566" y="3887499"/>
                  </a:moveTo>
                  <a:lnTo>
                    <a:pt x="816741" y="2104998"/>
                  </a:lnTo>
                  <a:cubicBezTo>
                    <a:pt x="554381" y="1761616"/>
                    <a:pt x="396195" y="1533980"/>
                    <a:pt x="29662" y="1074851"/>
                  </a:cubicBezTo>
                  <a:cubicBezTo>
                    <a:pt x="-72954" y="822611"/>
                    <a:pt x="118911" y="565964"/>
                    <a:pt x="178019" y="584978"/>
                  </a:cubicBezTo>
                  <a:cubicBezTo>
                    <a:pt x="207525" y="567810"/>
                    <a:pt x="239313" y="629770"/>
                    <a:pt x="272481" y="665949"/>
                  </a:cubicBezTo>
                  <a:cubicBezTo>
                    <a:pt x="411377" y="882009"/>
                    <a:pt x="342179" y="731469"/>
                    <a:pt x="400052" y="808633"/>
                  </a:cubicBezTo>
                  <a:cubicBezTo>
                    <a:pt x="504224" y="777767"/>
                    <a:pt x="643120" y="654304"/>
                    <a:pt x="504224" y="368795"/>
                  </a:cubicBezTo>
                  <a:cubicBezTo>
                    <a:pt x="554382" y="98720"/>
                    <a:pt x="708710" y="-90334"/>
                    <a:pt x="1036660" y="44704"/>
                  </a:cubicBezTo>
                  <a:cubicBezTo>
                    <a:pt x="1283586" y="249190"/>
                    <a:pt x="1252720" y="488400"/>
                    <a:pt x="1048234" y="658162"/>
                  </a:cubicBezTo>
                  <a:cubicBezTo>
                    <a:pt x="747293" y="789342"/>
                    <a:pt x="735717" y="978395"/>
                    <a:pt x="770442" y="1121150"/>
                  </a:cubicBezTo>
                  <a:lnTo>
                    <a:pt x="974008" y="1170457"/>
                  </a:lnTo>
                  <a:lnTo>
                    <a:pt x="1001935" y="1179023"/>
                  </a:lnTo>
                  <a:cubicBezTo>
                    <a:pt x="1067526" y="1352644"/>
                    <a:pt x="994219" y="1433666"/>
                    <a:pt x="990361" y="1560988"/>
                  </a:cubicBezTo>
                  <a:lnTo>
                    <a:pt x="2055232" y="3679155"/>
                  </a:lnTo>
                  <a:lnTo>
                    <a:pt x="1719566" y="3887499"/>
                  </a:lnTo>
                  <a:close/>
                </a:path>
              </a:pathLst>
            </a:custGeom>
            <a:gradFill flip="none" rotWithShape="1">
              <a:gsLst>
                <a:gs pos="34000">
                  <a:srgbClr val="FDEBE7"/>
                </a:gs>
                <a:gs pos="100000">
                  <a:srgbClr val="E1471D">
                    <a:alpha val="50196"/>
                  </a:srgbClr>
                </a:gs>
                <a:gs pos="0">
                  <a:srgbClr val="ED9178"/>
                </a:gs>
                <a:gs pos="65000">
                  <a:srgbClr val="F9DAD2"/>
                </a:gs>
              </a:gsLst>
              <a:lin ang="21000000" scaled="0"/>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77CB07FB-0669-4E6D-BD31-4F5170261A2F}"/>
                </a:ext>
              </a:extLst>
            </p:cNvPr>
            <p:cNvSpPr/>
            <p:nvPr/>
          </p:nvSpPr>
          <p:spPr bwMode="auto">
            <a:xfrm>
              <a:off x="1221571" y="2766402"/>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FC74B045-F3DB-48C6-AC2A-90B20E7E2900}"/>
                </a:ext>
              </a:extLst>
            </p:cNvPr>
            <p:cNvSpPr/>
            <p:nvPr/>
          </p:nvSpPr>
          <p:spPr bwMode="auto">
            <a:xfrm>
              <a:off x="1177454" y="2932972"/>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2D19A55F-A757-43E3-BD8E-B00D2BBE0605}"/>
                </a:ext>
              </a:extLst>
            </p:cNvPr>
            <p:cNvSpPr/>
            <p:nvPr/>
          </p:nvSpPr>
          <p:spPr bwMode="auto">
            <a:xfrm>
              <a:off x="1363253" y="2907565"/>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3EED17B1-13E2-4503-A753-2A70CC3E875E}"/>
                </a:ext>
              </a:extLst>
            </p:cNvPr>
            <p:cNvSpPr/>
            <p:nvPr/>
          </p:nvSpPr>
          <p:spPr bwMode="auto">
            <a:xfrm>
              <a:off x="1305683" y="3050691"/>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26EC400B-8B7C-4784-A765-54CA90C2BEDE}"/>
                </a:ext>
              </a:extLst>
            </p:cNvPr>
            <p:cNvSpPr/>
            <p:nvPr/>
          </p:nvSpPr>
          <p:spPr bwMode="auto">
            <a:xfrm>
              <a:off x="1678929" y="2312817"/>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180AEFD4-9D28-4335-9F81-E6BB230B8431}"/>
                </a:ext>
              </a:extLst>
            </p:cNvPr>
            <p:cNvSpPr/>
            <p:nvPr/>
          </p:nvSpPr>
          <p:spPr bwMode="auto">
            <a:xfrm>
              <a:off x="1783733" y="2198701"/>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D38CFC95-3138-4A6B-BA9A-F88E87E85C76}"/>
                </a:ext>
              </a:extLst>
            </p:cNvPr>
            <p:cNvSpPr/>
            <p:nvPr/>
          </p:nvSpPr>
          <p:spPr bwMode="auto">
            <a:xfrm>
              <a:off x="1913171" y="2210880"/>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133E7515-A510-45F3-B936-2ED735FC452F}"/>
                </a:ext>
              </a:extLst>
            </p:cNvPr>
            <p:cNvSpPr/>
            <p:nvPr/>
          </p:nvSpPr>
          <p:spPr bwMode="auto">
            <a:xfrm>
              <a:off x="2019208" y="2307419"/>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329799D9-A671-4760-B1C0-75A908B3B469}"/>
                </a:ext>
              </a:extLst>
            </p:cNvPr>
            <p:cNvSpPr/>
            <p:nvPr/>
          </p:nvSpPr>
          <p:spPr bwMode="auto">
            <a:xfrm>
              <a:off x="2019661" y="2436978"/>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8169A318-03C8-40CE-A44E-7D13854E412B}"/>
                </a:ext>
              </a:extLst>
            </p:cNvPr>
            <p:cNvSpPr/>
            <p:nvPr/>
          </p:nvSpPr>
          <p:spPr bwMode="auto">
            <a:xfrm>
              <a:off x="1894269" y="3283859"/>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8D329DA2-3D2A-4FF7-9534-5F9D75982302}"/>
                </a:ext>
              </a:extLst>
            </p:cNvPr>
            <p:cNvSpPr/>
            <p:nvPr/>
          </p:nvSpPr>
          <p:spPr bwMode="auto">
            <a:xfrm>
              <a:off x="1858233" y="3412282"/>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118FFD50-DE67-46C7-B1B3-2F26573259DC}"/>
                </a:ext>
              </a:extLst>
            </p:cNvPr>
            <p:cNvSpPr/>
            <p:nvPr/>
          </p:nvSpPr>
          <p:spPr bwMode="auto">
            <a:xfrm>
              <a:off x="1731318" y="3483832"/>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56AECCBB-F6EC-4C3D-BD06-525A2D7F912D}"/>
                </a:ext>
              </a:extLst>
            </p:cNvPr>
            <p:cNvSpPr/>
            <p:nvPr/>
          </p:nvSpPr>
          <p:spPr bwMode="auto">
            <a:xfrm>
              <a:off x="1587139" y="3496441"/>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22B51E0A-7F55-4FBF-80EA-AFAAF1B7580B}"/>
                </a:ext>
              </a:extLst>
            </p:cNvPr>
            <p:cNvSpPr/>
            <p:nvPr/>
          </p:nvSpPr>
          <p:spPr bwMode="auto">
            <a:xfrm>
              <a:off x="1474226" y="3370447"/>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89450B68-F875-4413-B448-32AD7D93C213}"/>
                </a:ext>
              </a:extLst>
            </p:cNvPr>
            <p:cNvSpPr/>
            <p:nvPr/>
          </p:nvSpPr>
          <p:spPr bwMode="auto">
            <a:xfrm>
              <a:off x="1626626" y="3522847"/>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36037B3E-4135-4F6E-A31E-507EEF6EB990}"/>
                </a:ext>
              </a:extLst>
            </p:cNvPr>
            <p:cNvSpPr/>
            <p:nvPr/>
          </p:nvSpPr>
          <p:spPr bwMode="auto">
            <a:xfrm>
              <a:off x="1376416" y="3200228"/>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38C832A5-E869-40BC-9874-3F4F87D88BA4}"/>
                </a:ext>
              </a:extLst>
            </p:cNvPr>
            <p:cNvSpPr/>
            <p:nvPr/>
          </p:nvSpPr>
          <p:spPr bwMode="auto">
            <a:xfrm>
              <a:off x="1722782" y="2472919"/>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E5DC855A-60D8-4076-A4B7-3229F2B9482F}"/>
                </a:ext>
              </a:extLst>
            </p:cNvPr>
            <p:cNvSpPr/>
            <p:nvPr/>
          </p:nvSpPr>
          <p:spPr bwMode="auto">
            <a:xfrm>
              <a:off x="1854312" y="2383035"/>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89957F6A-7A44-43AF-8ABD-7C1F36340676}"/>
                </a:ext>
              </a:extLst>
            </p:cNvPr>
            <p:cNvSpPr/>
            <p:nvPr/>
          </p:nvSpPr>
          <p:spPr bwMode="auto">
            <a:xfrm>
              <a:off x="1889105" y="2545836"/>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FCDF676E-F935-42F6-B901-39BD33A08AB1}"/>
                </a:ext>
              </a:extLst>
            </p:cNvPr>
            <p:cNvSpPr/>
            <p:nvPr/>
          </p:nvSpPr>
          <p:spPr bwMode="auto">
            <a:xfrm>
              <a:off x="1728111" y="2639603"/>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4D5F0297-DB0D-44FC-9541-ABC756602154}"/>
                </a:ext>
              </a:extLst>
            </p:cNvPr>
            <p:cNvSpPr/>
            <p:nvPr/>
          </p:nvSpPr>
          <p:spPr bwMode="auto">
            <a:xfrm>
              <a:off x="1673440" y="2792675"/>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92BA2C76-A962-4330-BA42-3A9CD0CCE985}"/>
                </a:ext>
              </a:extLst>
            </p:cNvPr>
            <p:cNvSpPr/>
            <p:nvPr/>
          </p:nvSpPr>
          <p:spPr bwMode="auto">
            <a:xfrm>
              <a:off x="1523572" y="2897932"/>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98FF59CB-C159-4F01-A2CD-46DAA1FEB658}"/>
                </a:ext>
              </a:extLst>
            </p:cNvPr>
            <p:cNvSpPr/>
            <p:nvPr/>
          </p:nvSpPr>
          <p:spPr bwMode="auto">
            <a:xfrm>
              <a:off x="1652647" y="2981610"/>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F12EA287-A525-47DF-A9D3-7B85BFA6B94D}"/>
                </a:ext>
              </a:extLst>
            </p:cNvPr>
            <p:cNvSpPr/>
            <p:nvPr/>
          </p:nvSpPr>
          <p:spPr bwMode="auto">
            <a:xfrm>
              <a:off x="1481895" y="3065853"/>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8995D918-EB50-49C4-8E01-DEE2FEE5A7F2}"/>
                </a:ext>
              </a:extLst>
            </p:cNvPr>
            <p:cNvSpPr/>
            <p:nvPr/>
          </p:nvSpPr>
          <p:spPr bwMode="auto">
            <a:xfrm>
              <a:off x="1633494" y="3136460"/>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27ABD9C6-E28B-4B04-9D46-ACE6A32274C2}"/>
                </a:ext>
              </a:extLst>
            </p:cNvPr>
            <p:cNvSpPr/>
            <p:nvPr/>
          </p:nvSpPr>
          <p:spPr bwMode="auto">
            <a:xfrm>
              <a:off x="1763630" y="3255194"/>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7785BE42-8937-4E45-B10A-EAC85BFC0636}"/>
                </a:ext>
              </a:extLst>
            </p:cNvPr>
            <p:cNvSpPr/>
            <p:nvPr/>
          </p:nvSpPr>
          <p:spPr bwMode="auto">
            <a:xfrm>
              <a:off x="1557395" y="3244943"/>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85D0274E-0146-4F2E-91E5-2DDDE343AB27}"/>
                </a:ext>
              </a:extLst>
            </p:cNvPr>
            <p:cNvSpPr/>
            <p:nvPr/>
          </p:nvSpPr>
          <p:spPr bwMode="auto">
            <a:xfrm>
              <a:off x="1662087" y="3350383"/>
              <a:ext cx="195349" cy="195349"/>
            </a:xfrm>
            <a:prstGeom prst="ellipse">
              <a:avLst/>
            </a:prstGeom>
            <a:solidFill>
              <a:schemeClr val="accent3">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ounded Rectangle 257">
              <a:extLst>
                <a:ext uri="{FF2B5EF4-FFF2-40B4-BE49-F238E27FC236}">
                  <a16:creationId xmlns:a16="http://schemas.microsoft.com/office/drawing/2014/main" id="{0FD3B94A-D485-4FFD-A824-5262507D7354}"/>
                </a:ext>
              </a:extLst>
            </p:cNvPr>
            <p:cNvSpPr/>
            <p:nvPr/>
          </p:nvSpPr>
          <p:spPr bwMode="auto">
            <a:xfrm rot="20012677">
              <a:off x="1942633" y="3645039"/>
              <a:ext cx="348496" cy="893992"/>
            </a:xfrm>
            <a:prstGeom prst="round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ounded Rectangle 10">
              <a:extLst>
                <a:ext uri="{FF2B5EF4-FFF2-40B4-BE49-F238E27FC236}">
                  <a16:creationId xmlns:a16="http://schemas.microsoft.com/office/drawing/2014/main" id="{C0929E04-6A62-4761-95E5-ED161F3D2040}"/>
                </a:ext>
              </a:extLst>
            </p:cNvPr>
            <p:cNvSpPr/>
            <p:nvPr/>
          </p:nvSpPr>
          <p:spPr bwMode="auto">
            <a:xfrm rot="20012677">
              <a:off x="2138215" y="4045238"/>
              <a:ext cx="365760" cy="905256"/>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 name="Group 8">
            <a:extLst>
              <a:ext uri="{FF2B5EF4-FFF2-40B4-BE49-F238E27FC236}">
                <a16:creationId xmlns:a16="http://schemas.microsoft.com/office/drawing/2014/main" id="{55364974-7A2F-4D05-8E53-7AFCCB2B1C42}"/>
              </a:ext>
            </a:extLst>
          </p:cNvPr>
          <p:cNvGrpSpPr>
            <a:grpSpLocks noChangeAspect="1"/>
          </p:cNvGrpSpPr>
          <p:nvPr/>
        </p:nvGrpSpPr>
        <p:grpSpPr>
          <a:xfrm>
            <a:off x="4966404" y="1966911"/>
            <a:ext cx="626472" cy="893381"/>
            <a:chOff x="5255779" y="1371184"/>
            <a:chExt cx="754574" cy="1076062"/>
          </a:xfrm>
        </p:grpSpPr>
        <p:grpSp>
          <p:nvGrpSpPr>
            <p:cNvPr id="7" name="Group 6">
              <a:extLst>
                <a:ext uri="{FF2B5EF4-FFF2-40B4-BE49-F238E27FC236}">
                  <a16:creationId xmlns:a16="http://schemas.microsoft.com/office/drawing/2014/main" id="{1E4A2BB4-E201-41D0-8E28-AC88FBE72CAA}"/>
                </a:ext>
              </a:extLst>
            </p:cNvPr>
            <p:cNvGrpSpPr/>
            <p:nvPr/>
          </p:nvGrpSpPr>
          <p:grpSpPr>
            <a:xfrm>
              <a:off x="5255779" y="1371184"/>
              <a:ext cx="426360" cy="586334"/>
              <a:chOff x="5994110" y="2061590"/>
              <a:chExt cx="426360" cy="586334"/>
            </a:xfrm>
          </p:grpSpPr>
          <p:sp>
            <p:nvSpPr>
              <p:cNvPr id="225" name="Freeform 67">
                <a:extLst>
                  <a:ext uri="{FF2B5EF4-FFF2-40B4-BE49-F238E27FC236}">
                    <a16:creationId xmlns:a16="http://schemas.microsoft.com/office/drawing/2014/main" id="{6E19065D-AB4F-4468-9F54-D8F18E4195B7}"/>
                  </a:ext>
                </a:extLst>
              </p:cNvPr>
              <p:cNvSpPr/>
              <p:nvPr/>
            </p:nvSpPr>
            <p:spPr bwMode="auto">
              <a:xfrm rot="20406300">
                <a:off x="5994110" y="2061590"/>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b="1" dirty="0">
                  <a:solidFill>
                    <a:schemeClr val="bg1"/>
                  </a:solidFill>
                  <a:latin typeface="Calibri" panose="020F0502020204030204" pitchFamily="34" charset="0"/>
                </a:endParaRPr>
              </a:p>
            </p:txBody>
          </p:sp>
          <p:sp>
            <p:nvSpPr>
              <p:cNvPr id="226" name="Freeform 16">
                <a:extLst>
                  <a:ext uri="{FF2B5EF4-FFF2-40B4-BE49-F238E27FC236}">
                    <a16:creationId xmlns:a16="http://schemas.microsoft.com/office/drawing/2014/main" id="{EDFB06DC-5207-479B-B29B-FBC98A0E4363}"/>
                  </a:ext>
                </a:extLst>
              </p:cNvPr>
              <p:cNvSpPr/>
              <p:nvPr/>
            </p:nvSpPr>
            <p:spPr bwMode="auto">
              <a:xfrm rot="3922366">
                <a:off x="6097011" y="2281469"/>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b="1" dirty="0">
                  <a:solidFill>
                    <a:schemeClr val="bg1"/>
                  </a:solidFill>
                  <a:latin typeface="Calibri" panose="020F0502020204030204" pitchFamily="34" charset="0"/>
                  <a:ea typeface="MS PGothic" pitchFamily="34" charset="-128"/>
                </a:endParaRPr>
              </a:p>
            </p:txBody>
          </p:sp>
        </p:grpSp>
        <p:grpSp>
          <p:nvGrpSpPr>
            <p:cNvPr id="233" name="Group 232">
              <a:extLst>
                <a:ext uri="{FF2B5EF4-FFF2-40B4-BE49-F238E27FC236}">
                  <a16:creationId xmlns:a16="http://schemas.microsoft.com/office/drawing/2014/main" id="{544A03DC-A97F-482C-AE16-913F0AB4ED21}"/>
                </a:ext>
              </a:extLst>
            </p:cNvPr>
            <p:cNvGrpSpPr/>
            <p:nvPr/>
          </p:nvGrpSpPr>
          <p:grpSpPr>
            <a:xfrm>
              <a:off x="5294274" y="1780059"/>
              <a:ext cx="426360" cy="586334"/>
              <a:chOff x="5994110" y="2061590"/>
              <a:chExt cx="426360" cy="586334"/>
            </a:xfrm>
          </p:grpSpPr>
          <p:sp>
            <p:nvSpPr>
              <p:cNvPr id="234" name="Freeform 67">
                <a:extLst>
                  <a:ext uri="{FF2B5EF4-FFF2-40B4-BE49-F238E27FC236}">
                    <a16:creationId xmlns:a16="http://schemas.microsoft.com/office/drawing/2014/main" id="{E53E4CD1-FFB3-448A-B838-E63583E31691}"/>
                  </a:ext>
                </a:extLst>
              </p:cNvPr>
              <p:cNvSpPr/>
              <p:nvPr/>
            </p:nvSpPr>
            <p:spPr bwMode="auto">
              <a:xfrm rot="20406300">
                <a:off x="5994110" y="2061590"/>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b="1" dirty="0">
                  <a:solidFill>
                    <a:schemeClr val="bg1"/>
                  </a:solidFill>
                  <a:latin typeface="Calibri" panose="020F0502020204030204" pitchFamily="34" charset="0"/>
                </a:endParaRPr>
              </a:p>
            </p:txBody>
          </p:sp>
          <p:sp>
            <p:nvSpPr>
              <p:cNvPr id="235" name="Freeform 16">
                <a:extLst>
                  <a:ext uri="{FF2B5EF4-FFF2-40B4-BE49-F238E27FC236}">
                    <a16:creationId xmlns:a16="http://schemas.microsoft.com/office/drawing/2014/main" id="{EBA6EA6A-3843-46D7-83B7-F151C84B78F7}"/>
                  </a:ext>
                </a:extLst>
              </p:cNvPr>
              <p:cNvSpPr/>
              <p:nvPr/>
            </p:nvSpPr>
            <p:spPr bwMode="auto">
              <a:xfrm rot="3922366">
                <a:off x="6097011" y="2281469"/>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b="1" dirty="0">
                  <a:solidFill>
                    <a:schemeClr val="bg1"/>
                  </a:solidFill>
                  <a:latin typeface="Calibri" panose="020F0502020204030204" pitchFamily="34" charset="0"/>
                  <a:ea typeface="MS PGothic" pitchFamily="34" charset="-128"/>
                </a:endParaRPr>
              </a:p>
            </p:txBody>
          </p:sp>
        </p:grpSp>
        <p:grpSp>
          <p:nvGrpSpPr>
            <p:cNvPr id="236" name="Group 235">
              <a:extLst>
                <a:ext uri="{FF2B5EF4-FFF2-40B4-BE49-F238E27FC236}">
                  <a16:creationId xmlns:a16="http://schemas.microsoft.com/office/drawing/2014/main" id="{0EB51459-531B-4E35-8C80-EE1FCBDAD336}"/>
                </a:ext>
              </a:extLst>
            </p:cNvPr>
            <p:cNvGrpSpPr/>
            <p:nvPr/>
          </p:nvGrpSpPr>
          <p:grpSpPr>
            <a:xfrm>
              <a:off x="5568112" y="1458478"/>
              <a:ext cx="426360" cy="586334"/>
              <a:chOff x="5994110" y="2061590"/>
              <a:chExt cx="426360" cy="586334"/>
            </a:xfrm>
          </p:grpSpPr>
          <p:sp>
            <p:nvSpPr>
              <p:cNvPr id="237" name="Freeform 67">
                <a:extLst>
                  <a:ext uri="{FF2B5EF4-FFF2-40B4-BE49-F238E27FC236}">
                    <a16:creationId xmlns:a16="http://schemas.microsoft.com/office/drawing/2014/main" id="{C633FF16-5297-4CCD-82BA-027A8CEA3EFA}"/>
                  </a:ext>
                </a:extLst>
              </p:cNvPr>
              <p:cNvSpPr/>
              <p:nvPr/>
            </p:nvSpPr>
            <p:spPr bwMode="auto">
              <a:xfrm rot="20406300">
                <a:off x="5994110" y="2061590"/>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b="1" dirty="0">
                  <a:solidFill>
                    <a:schemeClr val="bg1"/>
                  </a:solidFill>
                  <a:latin typeface="Calibri" panose="020F0502020204030204" pitchFamily="34" charset="0"/>
                </a:endParaRPr>
              </a:p>
            </p:txBody>
          </p:sp>
          <p:sp>
            <p:nvSpPr>
              <p:cNvPr id="238" name="Freeform 16">
                <a:extLst>
                  <a:ext uri="{FF2B5EF4-FFF2-40B4-BE49-F238E27FC236}">
                    <a16:creationId xmlns:a16="http://schemas.microsoft.com/office/drawing/2014/main" id="{8670E335-EB62-468B-B35B-22F42C14D10B}"/>
                  </a:ext>
                </a:extLst>
              </p:cNvPr>
              <p:cNvSpPr/>
              <p:nvPr/>
            </p:nvSpPr>
            <p:spPr bwMode="auto">
              <a:xfrm rot="3922366">
                <a:off x="6097011" y="2281469"/>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b="1" dirty="0">
                  <a:solidFill>
                    <a:schemeClr val="bg1"/>
                  </a:solidFill>
                  <a:latin typeface="Calibri" panose="020F0502020204030204" pitchFamily="34" charset="0"/>
                  <a:ea typeface="MS PGothic" pitchFamily="34" charset="-128"/>
                </a:endParaRPr>
              </a:p>
            </p:txBody>
          </p:sp>
        </p:grpSp>
        <p:grpSp>
          <p:nvGrpSpPr>
            <p:cNvPr id="239" name="Group 238">
              <a:extLst>
                <a:ext uri="{FF2B5EF4-FFF2-40B4-BE49-F238E27FC236}">
                  <a16:creationId xmlns:a16="http://schemas.microsoft.com/office/drawing/2014/main" id="{A5C1073A-1BAF-4C8A-B6C7-F4977EDA115D}"/>
                </a:ext>
              </a:extLst>
            </p:cNvPr>
            <p:cNvGrpSpPr/>
            <p:nvPr/>
          </p:nvGrpSpPr>
          <p:grpSpPr>
            <a:xfrm>
              <a:off x="5583993" y="1860912"/>
              <a:ext cx="426360" cy="586334"/>
              <a:chOff x="5994110" y="2061590"/>
              <a:chExt cx="426360" cy="586334"/>
            </a:xfrm>
          </p:grpSpPr>
          <p:sp>
            <p:nvSpPr>
              <p:cNvPr id="240" name="Freeform 67">
                <a:extLst>
                  <a:ext uri="{FF2B5EF4-FFF2-40B4-BE49-F238E27FC236}">
                    <a16:creationId xmlns:a16="http://schemas.microsoft.com/office/drawing/2014/main" id="{F4C3EA69-618D-44CD-AE40-CB58CE566A90}"/>
                  </a:ext>
                </a:extLst>
              </p:cNvPr>
              <p:cNvSpPr/>
              <p:nvPr/>
            </p:nvSpPr>
            <p:spPr bwMode="auto">
              <a:xfrm rot="20406300">
                <a:off x="5994110" y="2061590"/>
                <a:ext cx="426360" cy="5863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b="1" dirty="0">
                  <a:solidFill>
                    <a:schemeClr val="bg1"/>
                  </a:solidFill>
                  <a:latin typeface="Calibri" panose="020F0502020204030204" pitchFamily="34" charset="0"/>
                </a:endParaRPr>
              </a:p>
            </p:txBody>
          </p:sp>
          <p:sp>
            <p:nvSpPr>
              <p:cNvPr id="241" name="Freeform 16">
                <a:extLst>
                  <a:ext uri="{FF2B5EF4-FFF2-40B4-BE49-F238E27FC236}">
                    <a16:creationId xmlns:a16="http://schemas.microsoft.com/office/drawing/2014/main" id="{7708EF35-BCDF-483C-B8E1-406F7DF92AD7}"/>
                  </a:ext>
                </a:extLst>
              </p:cNvPr>
              <p:cNvSpPr/>
              <p:nvPr/>
            </p:nvSpPr>
            <p:spPr bwMode="auto">
              <a:xfrm rot="3922366">
                <a:off x="6097011" y="2281469"/>
                <a:ext cx="281066" cy="22945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b="1" dirty="0">
                  <a:solidFill>
                    <a:schemeClr val="bg1"/>
                  </a:solidFill>
                  <a:latin typeface="Calibri" panose="020F0502020204030204" pitchFamily="34" charset="0"/>
                  <a:ea typeface="MS PGothic" pitchFamily="34" charset="-128"/>
                </a:endParaRPr>
              </a:p>
            </p:txBody>
          </p:sp>
        </p:grpSp>
      </p:grpSp>
      <p:sp>
        <p:nvSpPr>
          <p:cNvPr id="8" name="TextBox 7">
            <a:extLst>
              <a:ext uri="{FF2B5EF4-FFF2-40B4-BE49-F238E27FC236}">
                <a16:creationId xmlns:a16="http://schemas.microsoft.com/office/drawing/2014/main" id="{DE05FAAA-0FFB-4559-9734-CDA7AD35D94C}"/>
              </a:ext>
            </a:extLst>
          </p:cNvPr>
          <p:cNvSpPr txBox="1"/>
          <p:nvPr/>
        </p:nvSpPr>
        <p:spPr bwMode="auto">
          <a:xfrm>
            <a:off x="4252212" y="1287754"/>
            <a:ext cx="17434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Bone Marrow Plasma Cells </a:t>
            </a:r>
          </a:p>
        </p:txBody>
      </p:sp>
      <p:sp>
        <p:nvSpPr>
          <p:cNvPr id="242" name="TextBox 241">
            <a:extLst>
              <a:ext uri="{FF2B5EF4-FFF2-40B4-BE49-F238E27FC236}">
                <a16:creationId xmlns:a16="http://schemas.microsoft.com/office/drawing/2014/main" id="{5E1D8B17-9F81-4ECC-BE29-EFF37477E1B0}"/>
              </a:ext>
            </a:extLst>
          </p:cNvPr>
          <p:cNvSpPr txBox="1"/>
          <p:nvPr/>
        </p:nvSpPr>
        <p:spPr bwMode="auto">
          <a:xfrm>
            <a:off x="5768080" y="1287754"/>
            <a:ext cx="15210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Bone Marrow Free Light Chains</a:t>
            </a:r>
          </a:p>
        </p:txBody>
      </p:sp>
      <p:grpSp>
        <p:nvGrpSpPr>
          <p:cNvPr id="243" name="Group 22">
            <a:extLst>
              <a:ext uri="{FF2B5EF4-FFF2-40B4-BE49-F238E27FC236}">
                <a16:creationId xmlns:a16="http://schemas.microsoft.com/office/drawing/2014/main" id="{37D1D9EC-60AC-4006-A54D-34B4CF1B6281}"/>
              </a:ext>
            </a:extLst>
          </p:cNvPr>
          <p:cNvGrpSpPr>
            <a:grpSpLocks noChangeAspect="1"/>
          </p:cNvGrpSpPr>
          <p:nvPr/>
        </p:nvGrpSpPr>
        <p:grpSpPr bwMode="auto">
          <a:xfrm rot="8186753">
            <a:off x="6513451" y="2246582"/>
            <a:ext cx="208752" cy="66585"/>
            <a:chOff x="8849329" y="4418002"/>
            <a:chExt cx="402418" cy="127867"/>
          </a:xfrm>
        </p:grpSpPr>
        <p:sp>
          <p:nvSpPr>
            <p:cNvPr id="248" name="Rounded Rectangle 29">
              <a:extLst>
                <a:ext uri="{FF2B5EF4-FFF2-40B4-BE49-F238E27FC236}">
                  <a16:creationId xmlns:a16="http://schemas.microsoft.com/office/drawing/2014/main" id="{A39B3C46-F42F-490E-BA3A-8302ADFD4CAB}"/>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49" name="Rounded Rectangle 31">
              <a:extLst>
                <a:ext uri="{FF2B5EF4-FFF2-40B4-BE49-F238E27FC236}">
                  <a16:creationId xmlns:a16="http://schemas.microsoft.com/office/drawing/2014/main" id="{9995C171-467D-497D-9546-D2EF5E9E9411}"/>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50" name="Group 22">
            <a:extLst>
              <a:ext uri="{FF2B5EF4-FFF2-40B4-BE49-F238E27FC236}">
                <a16:creationId xmlns:a16="http://schemas.microsoft.com/office/drawing/2014/main" id="{70FB7EF1-D382-47E7-BA5E-D4D3C3ED5C80}"/>
              </a:ext>
            </a:extLst>
          </p:cNvPr>
          <p:cNvGrpSpPr>
            <a:grpSpLocks noChangeAspect="1"/>
          </p:cNvGrpSpPr>
          <p:nvPr/>
        </p:nvGrpSpPr>
        <p:grpSpPr bwMode="auto">
          <a:xfrm rot="8186753">
            <a:off x="6665851" y="2398982"/>
            <a:ext cx="208752" cy="66585"/>
            <a:chOff x="8849329" y="4418002"/>
            <a:chExt cx="402418" cy="127867"/>
          </a:xfrm>
        </p:grpSpPr>
        <p:sp>
          <p:nvSpPr>
            <p:cNvPr id="251" name="Rounded Rectangle 29">
              <a:extLst>
                <a:ext uri="{FF2B5EF4-FFF2-40B4-BE49-F238E27FC236}">
                  <a16:creationId xmlns:a16="http://schemas.microsoft.com/office/drawing/2014/main" id="{D63DDC9F-1D7E-4671-AD15-77BD919CAA64}"/>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52" name="Rounded Rectangle 31">
              <a:extLst>
                <a:ext uri="{FF2B5EF4-FFF2-40B4-BE49-F238E27FC236}">
                  <a16:creationId xmlns:a16="http://schemas.microsoft.com/office/drawing/2014/main" id="{96C12654-8580-4AEE-A7F3-1627B6CCB44B}"/>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53" name="Group 22">
            <a:extLst>
              <a:ext uri="{FF2B5EF4-FFF2-40B4-BE49-F238E27FC236}">
                <a16:creationId xmlns:a16="http://schemas.microsoft.com/office/drawing/2014/main" id="{4B712D28-77C5-4B23-9F51-EB0DFB66F10A}"/>
              </a:ext>
            </a:extLst>
          </p:cNvPr>
          <p:cNvGrpSpPr>
            <a:grpSpLocks noChangeAspect="1"/>
          </p:cNvGrpSpPr>
          <p:nvPr/>
        </p:nvGrpSpPr>
        <p:grpSpPr bwMode="auto">
          <a:xfrm rot="8186753">
            <a:off x="6818251" y="2551382"/>
            <a:ext cx="208752" cy="66585"/>
            <a:chOff x="8849329" y="4418002"/>
            <a:chExt cx="402418" cy="127867"/>
          </a:xfrm>
        </p:grpSpPr>
        <p:sp>
          <p:nvSpPr>
            <p:cNvPr id="254" name="Rounded Rectangle 29">
              <a:extLst>
                <a:ext uri="{FF2B5EF4-FFF2-40B4-BE49-F238E27FC236}">
                  <a16:creationId xmlns:a16="http://schemas.microsoft.com/office/drawing/2014/main" id="{01138ABD-A191-4818-823A-7C59DF568F75}"/>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55" name="Rounded Rectangle 31">
              <a:extLst>
                <a:ext uri="{FF2B5EF4-FFF2-40B4-BE49-F238E27FC236}">
                  <a16:creationId xmlns:a16="http://schemas.microsoft.com/office/drawing/2014/main" id="{D765F2AE-3CA0-4C7D-904E-6DA39A012CF8}"/>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56" name="Group 22">
            <a:extLst>
              <a:ext uri="{FF2B5EF4-FFF2-40B4-BE49-F238E27FC236}">
                <a16:creationId xmlns:a16="http://schemas.microsoft.com/office/drawing/2014/main" id="{1CA2E850-F15C-441D-8CC4-611B7931C554}"/>
              </a:ext>
            </a:extLst>
          </p:cNvPr>
          <p:cNvGrpSpPr>
            <a:grpSpLocks noChangeAspect="1"/>
          </p:cNvGrpSpPr>
          <p:nvPr/>
        </p:nvGrpSpPr>
        <p:grpSpPr bwMode="auto">
          <a:xfrm rot="8186753">
            <a:off x="6762642" y="2029593"/>
            <a:ext cx="208752" cy="66585"/>
            <a:chOff x="8849329" y="4418002"/>
            <a:chExt cx="402418" cy="127867"/>
          </a:xfrm>
        </p:grpSpPr>
        <p:sp>
          <p:nvSpPr>
            <p:cNvPr id="257" name="Rounded Rectangle 29">
              <a:extLst>
                <a:ext uri="{FF2B5EF4-FFF2-40B4-BE49-F238E27FC236}">
                  <a16:creationId xmlns:a16="http://schemas.microsoft.com/office/drawing/2014/main" id="{89D70F46-C7CE-49A6-B0F3-84F16808113D}"/>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58" name="Rounded Rectangle 31">
              <a:extLst>
                <a:ext uri="{FF2B5EF4-FFF2-40B4-BE49-F238E27FC236}">
                  <a16:creationId xmlns:a16="http://schemas.microsoft.com/office/drawing/2014/main" id="{01CEA20F-35F0-483A-873F-7D0848B67EA9}"/>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59" name="Group 22">
            <a:extLst>
              <a:ext uri="{FF2B5EF4-FFF2-40B4-BE49-F238E27FC236}">
                <a16:creationId xmlns:a16="http://schemas.microsoft.com/office/drawing/2014/main" id="{80E37675-918A-44CE-887D-C7382D479668}"/>
              </a:ext>
            </a:extLst>
          </p:cNvPr>
          <p:cNvGrpSpPr>
            <a:grpSpLocks noChangeAspect="1"/>
          </p:cNvGrpSpPr>
          <p:nvPr/>
        </p:nvGrpSpPr>
        <p:grpSpPr bwMode="auto">
          <a:xfrm rot="8186753">
            <a:off x="6843268" y="2175138"/>
            <a:ext cx="208752" cy="66585"/>
            <a:chOff x="8849329" y="4418002"/>
            <a:chExt cx="402418" cy="127867"/>
          </a:xfrm>
        </p:grpSpPr>
        <p:sp>
          <p:nvSpPr>
            <p:cNvPr id="260" name="Rounded Rectangle 29">
              <a:extLst>
                <a:ext uri="{FF2B5EF4-FFF2-40B4-BE49-F238E27FC236}">
                  <a16:creationId xmlns:a16="http://schemas.microsoft.com/office/drawing/2014/main" id="{B8B9DA4A-51E2-40D7-A031-E759569C35F7}"/>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61" name="Rounded Rectangle 31">
              <a:extLst>
                <a:ext uri="{FF2B5EF4-FFF2-40B4-BE49-F238E27FC236}">
                  <a16:creationId xmlns:a16="http://schemas.microsoft.com/office/drawing/2014/main" id="{8316F5AE-DC9C-4C55-83AC-87EF4452C99C}"/>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62" name="Group 22">
            <a:extLst>
              <a:ext uri="{FF2B5EF4-FFF2-40B4-BE49-F238E27FC236}">
                <a16:creationId xmlns:a16="http://schemas.microsoft.com/office/drawing/2014/main" id="{E8D0CB76-844E-41D9-95EC-F656A6F9171F}"/>
              </a:ext>
            </a:extLst>
          </p:cNvPr>
          <p:cNvGrpSpPr>
            <a:grpSpLocks noChangeAspect="1"/>
          </p:cNvGrpSpPr>
          <p:nvPr/>
        </p:nvGrpSpPr>
        <p:grpSpPr bwMode="auto">
          <a:xfrm rot="8186753">
            <a:off x="6665709" y="2253663"/>
            <a:ext cx="208752" cy="66585"/>
            <a:chOff x="8849329" y="4418002"/>
            <a:chExt cx="402418" cy="127867"/>
          </a:xfrm>
        </p:grpSpPr>
        <p:sp>
          <p:nvSpPr>
            <p:cNvPr id="263" name="Rounded Rectangle 29">
              <a:extLst>
                <a:ext uri="{FF2B5EF4-FFF2-40B4-BE49-F238E27FC236}">
                  <a16:creationId xmlns:a16="http://schemas.microsoft.com/office/drawing/2014/main" id="{776408F3-A1CA-420A-B73A-CBDD23736D01}"/>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64" name="Rounded Rectangle 31">
              <a:extLst>
                <a:ext uri="{FF2B5EF4-FFF2-40B4-BE49-F238E27FC236}">
                  <a16:creationId xmlns:a16="http://schemas.microsoft.com/office/drawing/2014/main" id="{828990C7-EEFC-4DA0-9CD6-F0BE7804FFE4}"/>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265" name="Group 22">
            <a:extLst>
              <a:ext uri="{FF2B5EF4-FFF2-40B4-BE49-F238E27FC236}">
                <a16:creationId xmlns:a16="http://schemas.microsoft.com/office/drawing/2014/main" id="{B351C136-6E8A-4D6F-931F-A548FC969900}"/>
              </a:ext>
            </a:extLst>
          </p:cNvPr>
          <p:cNvGrpSpPr>
            <a:grpSpLocks noChangeAspect="1"/>
          </p:cNvGrpSpPr>
          <p:nvPr/>
        </p:nvGrpSpPr>
        <p:grpSpPr bwMode="auto">
          <a:xfrm rot="8186753">
            <a:off x="6971633" y="2287550"/>
            <a:ext cx="208752" cy="66585"/>
            <a:chOff x="8849329" y="4418002"/>
            <a:chExt cx="402418" cy="127867"/>
          </a:xfrm>
        </p:grpSpPr>
        <p:sp>
          <p:nvSpPr>
            <p:cNvPr id="266" name="Rounded Rectangle 29">
              <a:extLst>
                <a:ext uri="{FF2B5EF4-FFF2-40B4-BE49-F238E27FC236}">
                  <a16:creationId xmlns:a16="http://schemas.microsoft.com/office/drawing/2014/main" id="{027C046D-2987-493A-A35A-043A666E6732}"/>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267" name="Rounded Rectangle 31">
              <a:extLst>
                <a:ext uri="{FF2B5EF4-FFF2-40B4-BE49-F238E27FC236}">
                  <a16:creationId xmlns:a16="http://schemas.microsoft.com/office/drawing/2014/main" id="{65CB9585-45A2-4946-AF56-B2D5B3E54C91}"/>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cxnSp>
        <p:nvCxnSpPr>
          <p:cNvPr id="19" name="Straight Arrow Connector 18">
            <a:extLst>
              <a:ext uri="{FF2B5EF4-FFF2-40B4-BE49-F238E27FC236}">
                <a16:creationId xmlns:a16="http://schemas.microsoft.com/office/drawing/2014/main" id="{34FA24D6-0944-485C-8132-B4EA605184B1}"/>
              </a:ext>
            </a:extLst>
          </p:cNvPr>
          <p:cNvCxnSpPr>
            <a:cxnSpLocks/>
          </p:cNvCxnSpPr>
          <p:nvPr/>
        </p:nvCxnSpPr>
        <p:spPr bwMode="auto">
          <a:xfrm>
            <a:off x="5825054" y="2438417"/>
            <a:ext cx="428526" cy="0"/>
          </a:xfrm>
          <a:prstGeom prst="straightConnector1">
            <a:avLst/>
          </a:prstGeom>
          <a:noFill/>
          <a:ln w="28575" cap="flat" cmpd="sng" algn="ctr">
            <a:solidFill>
              <a:schemeClr val="bg1"/>
            </a:solidFill>
            <a:prstDash val="solid"/>
            <a:round/>
            <a:headEnd type="none" w="med" len="med"/>
            <a:tailEnd type="triangle"/>
          </a:ln>
          <a:effectLst/>
        </p:spPr>
      </p:cxnSp>
      <p:sp>
        <p:nvSpPr>
          <p:cNvPr id="21" name="Freeform: Shape 20">
            <a:extLst>
              <a:ext uri="{FF2B5EF4-FFF2-40B4-BE49-F238E27FC236}">
                <a16:creationId xmlns:a16="http://schemas.microsoft.com/office/drawing/2014/main" id="{67354884-FA94-479B-9198-00FFD7C1243B}"/>
              </a:ext>
            </a:extLst>
          </p:cNvPr>
          <p:cNvSpPr/>
          <p:nvPr/>
        </p:nvSpPr>
        <p:spPr bwMode="auto">
          <a:xfrm>
            <a:off x="8615936" y="1461288"/>
            <a:ext cx="646917" cy="818147"/>
          </a:xfrm>
          <a:custGeom>
            <a:avLst/>
            <a:gdLst>
              <a:gd name="connsiteX0" fmla="*/ 197738 w 646917"/>
              <a:gd name="connsiteY0" fmla="*/ 160421 h 818147"/>
              <a:gd name="connsiteX1" fmla="*/ 181696 w 646917"/>
              <a:gd name="connsiteY1" fmla="*/ 80210 h 818147"/>
              <a:gd name="connsiteX2" fmla="*/ 261907 w 646917"/>
              <a:gd name="connsiteY2" fmla="*/ 32084 h 818147"/>
              <a:gd name="connsiteX3" fmla="*/ 310033 w 646917"/>
              <a:gd name="connsiteY3" fmla="*/ 0 h 818147"/>
              <a:gd name="connsiteX4" fmla="*/ 502538 w 646917"/>
              <a:gd name="connsiteY4" fmla="*/ 80210 h 818147"/>
              <a:gd name="connsiteX5" fmla="*/ 630875 w 646917"/>
              <a:gd name="connsiteY5" fmla="*/ 272715 h 818147"/>
              <a:gd name="connsiteX6" fmla="*/ 646917 w 646917"/>
              <a:gd name="connsiteY6" fmla="*/ 320842 h 818147"/>
              <a:gd name="connsiteX7" fmla="*/ 614833 w 646917"/>
              <a:gd name="connsiteY7" fmla="*/ 417094 h 818147"/>
              <a:gd name="connsiteX8" fmla="*/ 566707 w 646917"/>
              <a:gd name="connsiteY8" fmla="*/ 433136 h 818147"/>
              <a:gd name="connsiteX9" fmla="*/ 502538 w 646917"/>
              <a:gd name="connsiteY9" fmla="*/ 449179 h 818147"/>
              <a:gd name="connsiteX10" fmla="*/ 390243 w 646917"/>
              <a:gd name="connsiteY10" fmla="*/ 433136 h 818147"/>
              <a:gd name="connsiteX11" fmla="*/ 326075 w 646917"/>
              <a:gd name="connsiteY11" fmla="*/ 320842 h 818147"/>
              <a:gd name="connsiteX12" fmla="*/ 518580 w 646917"/>
              <a:gd name="connsiteY12" fmla="*/ 288758 h 818147"/>
              <a:gd name="connsiteX13" fmla="*/ 614833 w 646917"/>
              <a:gd name="connsiteY13" fmla="*/ 385010 h 818147"/>
              <a:gd name="connsiteX14" fmla="*/ 630875 w 646917"/>
              <a:gd name="connsiteY14" fmla="*/ 433136 h 818147"/>
              <a:gd name="connsiteX15" fmla="*/ 598791 w 646917"/>
              <a:gd name="connsiteY15" fmla="*/ 593558 h 818147"/>
              <a:gd name="connsiteX16" fmla="*/ 438370 w 646917"/>
              <a:gd name="connsiteY16" fmla="*/ 497305 h 818147"/>
              <a:gd name="connsiteX17" fmla="*/ 406285 w 646917"/>
              <a:gd name="connsiteY17" fmla="*/ 561473 h 818147"/>
              <a:gd name="connsiteX18" fmla="*/ 374201 w 646917"/>
              <a:gd name="connsiteY18" fmla="*/ 657726 h 818147"/>
              <a:gd name="connsiteX19" fmla="*/ 422328 w 646917"/>
              <a:gd name="connsiteY19" fmla="*/ 770021 h 818147"/>
              <a:gd name="connsiteX20" fmla="*/ 454412 w 646917"/>
              <a:gd name="connsiteY20" fmla="*/ 818147 h 818147"/>
              <a:gd name="connsiteX21" fmla="*/ 470454 w 646917"/>
              <a:gd name="connsiteY21" fmla="*/ 770021 h 818147"/>
              <a:gd name="connsiteX22" fmla="*/ 406285 w 646917"/>
              <a:gd name="connsiteY22" fmla="*/ 529389 h 818147"/>
              <a:gd name="connsiteX23" fmla="*/ 358159 w 646917"/>
              <a:gd name="connsiteY23" fmla="*/ 497305 h 818147"/>
              <a:gd name="connsiteX24" fmla="*/ 197738 w 646917"/>
              <a:gd name="connsiteY24" fmla="*/ 449179 h 818147"/>
              <a:gd name="connsiteX25" fmla="*/ 101485 w 646917"/>
              <a:gd name="connsiteY25" fmla="*/ 481263 h 818147"/>
              <a:gd name="connsiteX26" fmla="*/ 117528 w 646917"/>
              <a:gd name="connsiteY26" fmla="*/ 529389 h 818147"/>
              <a:gd name="connsiteX27" fmla="*/ 149612 w 646917"/>
              <a:gd name="connsiteY27" fmla="*/ 577515 h 818147"/>
              <a:gd name="connsiteX28" fmla="*/ 117528 w 646917"/>
              <a:gd name="connsiteY28" fmla="*/ 497305 h 818147"/>
              <a:gd name="connsiteX29" fmla="*/ 85443 w 646917"/>
              <a:gd name="connsiteY29" fmla="*/ 336884 h 818147"/>
              <a:gd name="connsiteX30" fmla="*/ 53359 w 646917"/>
              <a:gd name="connsiteY30" fmla="*/ 272715 h 818147"/>
              <a:gd name="connsiteX31" fmla="*/ 5233 w 646917"/>
              <a:gd name="connsiteY31" fmla="*/ 224589 h 818147"/>
              <a:gd name="connsiteX32" fmla="*/ 69401 w 646917"/>
              <a:gd name="connsiteY32" fmla="*/ 272715 h 81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6917" h="818147">
                <a:moveTo>
                  <a:pt x="197738" y="160421"/>
                </a:moveTo>
                <a:cubicBezTo>
                  <a:pt x="192391" y="133684"/>
                  <a:pt x="169502" y="104598"/>
                  <a:pt x="181696" y="80210"/>
                </a:cubicBezTo>
                <a:cubicBezTo>
                  <a:pt x="195640" y="52322"/>
                  <a:pt x="235466" y="48609"/>
                  <a:pt x="261907" y="32084"/>
                </a:cubicBezTo>
                <a:cubicBezTo>
                  <a:pt x="278257" y="21866"/>
                  <a:pt x="293991" y="10695"/>
                  <a:pt x="310033" y="0"/>
                </a:cubicBezTo>
                <a:cubicBezTo>
                  <a:pt x="372887" y="17958"/>
                  <a:pt x="452557" y="30229"/>
                  <a:pt x="502538" y="80210"/>
                </a:cubicBezTo>
                <a:cubicBezTo>
                  <a:pt x="554184" y="131856"/>
                  <a:pt x="601242" y="203571"/>
                  <a:pt x="630875" y="272715"/>
                </a:cubicBezTo>
                <a:cubicBezTo>
                  <a:pt x="637536" y="288258"/>
                  <a:pt x="641570" y="304800"/>
                  <a:pt x="646917" y="320842"/>
                </a:cubicBezTo>
                <a:cubicBezTo>
                  <a:pt x="636222" y="352926"/>
                  <a:pt x="634490" y="389574"/>
                  <a:pt x="614833" y="417094"/>
                </a:cubicBezTo>
                <a:cubicBezTo>
                  <a:pt x="605004" y="430854"/>
                  <a:pt x="582966" y="428490"/>
                  <a:pt x="566707" y="433136"/>
                </a:cubicBezTo>
                <a:cubicBezTo>
                  <a:pt x="545507" y="439193"/>
                  <a:pt x="523928" y="443831"/>
                  <a:pt x="502538" y="449179"/>
                </a:cubicBezTo>
                <a:cubicBezTo>
                  <a:pt x="465106" y="443831"/>
                  <a:pt x="424063" y="450046"/>
                  <a:pt x="390243" y="433136"/>
                </a:cubicBezTo>
                <a:cubicBezTo>
                  <a:pt x="351395" y="413712"/>
                  <a:pt x="338287" y="357478"/>
                  <a:pt x="326075" y="320842"/>
                </a:cubicBezTo>
                <a:cubicBezTo>
                  <a:pt x="349864" y="201893"/>
                  <a:pt x="325224" y="186393"/>
                  <a:pt x="518580" y="288758"/>
                </a:cubicBezTo>
                <a:cubicBezTo>
                  <a:pt x="558681" y="309988"/>
                  <a:pt x="614833" y="385010"/>
                  <a:pt x="614833" y="385010"/>
                </a:cubicBezTo>
                <a:cubicBezTo>
                  <a:pt x="620180" y="401052"/>
                  <a:pt x="632172" y="416276"/>
                  <a:pt x="630875" y="433136"/>
                </a:cubicBezTo>
                <a:cubicBezTo>
                  <a:pt x="626693" y="487508"/>
                  <a:pt x="644165" y="563308"/>
                  <a:pt x="598791" y="593558"/>
                </a:cubicBezTo>
                <a:cubicBezTo>
                  <a:pt x="589575" y="599702"/>
                  <a:pt x="468784" y="517581"/>
                  <a:pt x="438370" y="497305"/>
                </a:cubicBezTo>
                <a:cubicBezTo>
                  <a:pt x="427675" y="518694"/>
                  <a:pt x="415167" y="539269"/>
                  <a:pt x="406285" y="561473"/>
                </a:cubicBezTo>
                <a:cubicBezTo>
                  <a:pt x="393725" y="592874"/>
                  <a:pt x="374201" y="657726"/>
                  <a:pt x="374201" y="657726"/>
                </a:cubicBezTo>
                <a:cubicBezTo>
                  <a:pt x="390243" y="695158"/>
                  <a:pt x="404115" y="733596"/>
                  <a:pt x="422328" y="770021"/>
                </a:cubicBezTo>
                <a:cubicBezTo>
                  <a:pt x="430950" y="787266"/>
                  <a:pt x="435132" y="818147"/>
                  <a:pt x="454412" y="818147"/>
                </a:cubicBezTo>
                <a:cubicBezTo>
                  <a:pt x="471322" y="818147"/>
                  <a:pt x="465107" y="786063"/>
                  <a:pt x="470454" y="770021"/>
                </a:cubicBezTo>
                <a:cubicBezTo>
                  <a:pt x="449064" y="689810"/>
                  <a:pt x="437892" y="606150"/>
                  <a:pt x="406285" y="529389"/>
                </a:cubicBezTo>
                <a:cubicBezTo>
                  <a:pt x="398944" y="511561"/>
                  <a:pt x="375404" y="505927"/>
                  <a:pt x="358159" y="497305"/>
                </a:cubicBezTo>
                <a:cubicBezTo>
                  <a:pt x="287808" y="462129"/>
                  <a:pt x="272880" y="464207"/>
                  <a:pt x="197738" y="449179"/>
                </a:cubicBezTo>
                <a:cubicBezTo>
                  <a:pt x="165654" y="459874"/>
                  <a:pt x="125399" y="457349"/>
                  <a:pt x="101485" y="481263"/>
                </a:cubicBezTo>
                <a:cubicBezTo>
                  <a:pt x="89528" y="493220"/>
                  <a:pt x="109966" y="514264"/>
                  <a:pt x="117528" y="529389"/>
                </a:cubicBezTo>
                <a:cubicBezTo>
                  <a:pt x="126150" y="546634"/>
                  <a:pt x="149612" y="596795"/>
                  <a:pt x="149612" y="577515"/>
                </a:cubicBezTo>
                <a:cubicBezTo>
                  <a:pt x="149612" y="548719"/>
                  <a:pt x="124948" y="525129"/>
                  <a:pt x="117528" y="497305"/>
                </a:cubicBezTo>
                <a:cubicBezTo>
                  <a:pt x="103477" y="444614"/>
                  <a:pt x="100424" y="389318"/>
                  <a:pt x="85443" y="336884"/>
                </a:cubicBezTo>
                <a:cubicBezTo>
                  <a:pt x="78873" y="313890"/>
                  <a:pt x="67259" y="292175"/>
                  <a:pt x="53359" y="272715"/>
                </a:cubicBezTo>
                <a:cubicBezTo>
                  <a:pt x="40173" y="254254"/>
                  <a:pt x="-17454" y="224589"/>
                  <a:pt x="5233" y="224589"/>
                </a:cubicBezTo>
                <a:cubicBezTo>
                  <a:pt x="31970" y="224589"/>
                  <a:pt x="69401" y="272715"/>
                  <a:pt x="69401" y="272715"/>
                </a:cubicBezTo>
              </a:path>
            </a:pathLst>
          </a:custGeom>
          <a:noFill/>
          <a:ln w="57150">
            <a:solidFill>
              <a:schemeClr val="accent1"/>
            </a:solidFill>
            <a:miter lim="800000"/>
            <a:headEnd/>
            <a:tailEnd/>
          </a:ln>
        </p:spPr>
        <p:txBody>
          <a:bodyPr rtlCol="0" anchor="ctr"/>
          <a:lstStyle/>
          <a:p>
            <a:pPr algn="ctr"/>
            <a:endParaRPr lang="en-US" dirty="0"/>
          </a:p>
        </p:txBody>
      </p:sp>
      <p:cxnSp>
        <p:nvCxnSpPr>
          <p:cNvPr id="270" name="Straight Arrow Connector 269">
            <a:extLst>
              <a:ext uri="{FF2B5EF4-FFF2-40B4-BE49-F238E27FC236}">
                <a16:creationId xmlns:a16="http://schemas.microsoft.com/office/drawing/2014/main" id="{79EF796F-230A-453B-A789-D792E7BC83C9}"/>
              </a:ext>
            </a:extLst>
          </p:cNvPr>
          <p:cNvCxnSpPr>
            <a:cxnSpLocks/>
          </p:cNvCxnSpPr>
          <p:nvPr/>
        </p:nvCxnSpPr>
        <p:spPr bwMode="auto">
          <a:xfrm>
            <a:off x="7478173" y="2382461"/>
            <a:ext cx="428526" cy="0"/>
          </a:xfrm>
          <a:prstGeom prst="straightConnector1">
            <a:avLst/>
          </a:prstGeom>
          <a:noFill/>
          <a:ln w="28575" cap="flat" cmpd="sng" algn="ctr">
            <a:solidFill>
              <a:schemeClr val="bg1"/>
            </a:solidFill>
            <a:prstDash val="solid"/>
            <a:round/>
            <a:headEnd type="none" w="med" len="med"/>
            <a:tailEnd type="triangle"/>
          </a:ln>
          <a:effectLst/>
        </p:spPr>
      </p:cxnSp>
      <p:pic>
        <p:nvPicPr>
          <p:cNvPr id="271" name="Picture 2">
            <a:extLst>
              <a:ext uri="{FF2B5EF4-FFF2-40B4-BE49-F238E27FC236}">
                <a16:creationId xmlns:a16="http://schemas.microsoft.com/office/drawing/2014/main" id="{C1E7EE09-2DDF-4B52-B269-85CC753CBA0E}"/>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3909744" y="3256161"/>
            <a:ext cx="1720455" cy="25534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72049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57081-43BD-47F2-A5D9-85C9EBEC3B49}"/>
              </a:ext>
            </a:extLst>
          </p:cNvPr>
          <p:cNvSpPr>
            <a:spLocks noGrp="1"/>
          </p:cNvSpPr>
          <p:nvPr>
            <p:ph type="title"/>
          </p:nvPr>
        </p:nvSpPr>
        <p:spPr/>
        <p:txBody>
          <a:bodyPr/>
          <a:lstStyle/>
          <a:p>
            <a:r>
              <a:rPr lang="en-US" dirty="0"/>
              <a:t>OS by Autologous Stem Cell Transplantation in </a:t>
            </a:r>
            <a:br>
              <a:rPr lang="en-US" dirty="0"/>
            </a:br>
            <a:r>
              <a:rPr lang="en-US" dirty="0"/>
              <a:t>AL Amyloidosis Treatment</a:t>
            </a:r>
          </a:p>
        </p:txBody>
      </p:sp>
      <p:sp>
        <p:nvSpPr>
          <p:cNvPr id="4" name="TextBox 3">
            <a:extLst>
              <a:ext uri="{FF2B5EF4-FFF2-40B4-BE49-F238E27FC236}">
                <a16:creationId xmlns:a16="http://schemas.microsoft.com/office/drawing/2014/main" id="{386E5031-BA9B-4175-8008-C897D48E5075}"/>
              </a:ext>
            </a:extLst>
          </p:cNvPr>
          <p:cNvSpPr txBox="1"/>
          <p:nvPr/>
        </p:nvSpPr>
        <p:spPr bwMode="auto">
          <a:xfrm rot="16200000">
            <a:off x="1049660" y="3675230"/>
            <a:ext cx="18701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Alive (%)</a:t>
            </a:r>
          </a:p>
        </p:txBody>
      </p:sp>
      <p:sp>
        <p:nvSpPr>
          <p:cNvPr id="5" name="TextBox 4">
            <a:extLst>
              <a:ext uri="{FF2B5EF4-FFF2-40B4-BE49-F238E27FC236}">
                <a16:creationId xmlns:a16="http://schemas.microsoft.com/office/drawing/2014/main" id="{A42A90BE-E5A2-47F9-8D80-741D26A8C633}"/>
              </a:ext>
            </a:extLst>
          </p:cNvPr>
          <p:cNvSpPr txBox="1"/>
          <p:nvPr/>
        </p:nvSpPr>
        <p:spPr bwMode="auto">
          <a:xfrm>
            <a:off x="5170583" y="6118070"/>
            <a:ext cx="2515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Follow-up (Yr)</a:t>
            </a:r>
          </a:p>
        </p:txBody>
      </p:sp>
      <p:sp>
        <p:nvSpPr>
          <p:cNvPr id="6" name="Freeform: Shape 5">
            <a:extLst>
              <a:ext uri="{FF2B5EF4-FFF2-40B4-BE49-F238E27FC236}">
                <a16:creationId xmlns:a16="http://schemas.microsoft.com/office/drawing/2014/main" id="{0B1D03F9-BC85-471F-81AD-C2165CB2D9F2}"/>
              </a:ext>
            </a:extLst>
          </p:cNvPr>
          <p:cNvSpPr/>
          <p:nvPr/>
        </p:nvSpPr>
        <p:spPr bwMode="auto">
          <a:xfrm>
            <a:off x="2623163" y="1845165"/>
            <a:ext cx="7286956" cy="3996528"/>
          </a:xfrm>
          <a:custGeom>
            <a:avLst/>
            <a:gdLst>
              <a:gd name="connsiteX0" fmla="*/ 0 w 7286956"/>
              <a:gd name="connsiteY0" fmla="*/ 0 h 3996528"/>
              <a:gd name="connsiteX1" fmla="*/ 0 w 7286956"/>
              <a:gd name="connsiteY1" fmla="*/ 3996528 h 3996528"/>
              <a:gd name="connsiteX2" fmla="*/ 7286956 w 7286956"/>
              <a:gd name="connsiteY2" fmla="*/ 3996528 h 3996528"/>
            </a:gdLst>
            <a:ahLst/>
            <a:cxnLst>
              <a:cxn ang="0">
                <a:pos x="connsiteX0" y="connsiteY0"/>
              </a:cxn>
              <a:cxn ang="0">
                <a:pos x="connsiteX1" y="connsiteY1"/>
              </a:cxn>
              <a:cxn ang="0">
                <a:pos x="connsiteX2" y="connsiteY2"/>
              </a:cxn>
            </a:cxnLst>
            <a:rect l="l" t="t" r="r" b="b"/>
            <a:pathLst>
              <a:path w="7286956" h="3996528">
                <a:moveTo>
                  <a:pt x="0" y="0"/>
                </a:moveTo>
                <a:lnTo>
                  <a:pt x="0" y="3996528"/>
                </a:lnTo>
                <a:lnTo>
                  <a:pt x="7286956" y="3996528"/>
                </a:lnTo>
              </a:path>
            </a:pathLst>
          </a:custGeom>
          <a:noFill/>
          <a:ln w="28575">
            <a:solidFill>
              <a:schemeClr val="bg1"/>
            </a:solidFill>
            <a:miter lim="800000"/>
            <a:headEnd/>
            <a:tailEnd/>
          </a:ln>
        </p:spPr>
        <p:txBody>
          <a:bodyPr rtlCol="0" anchor="ctr"/>
          <a:lstStyle/>
          <a:p>
            <a:pPr algn="ctr"/>
            <a:endParaRPr lang="en-US" dirty="0"/>
          </a:p>
        </p:txBody>
      </p:sp>
      <p:cxnSp>
        <p:nvCxnSpPr>
          <p:cNvPr id="7" name="Straight Connector 6">
            <a:extLst>
              <a:ext uri="{FF2B5EF4-FFF2-40B4-BE49-F238E27FC236}">
                <a16:creationId xmlns:a16="http://schemas.microsoft.com/office/drawing/2014/main" id="{EAC80347-DBC0-4307-96AA-9DBB31E2A5F3}"/>
              </a:ext>
            </a:extLst>
          </p:cNvPr>
          <p:cNvCxnSpPr/>
          <p:nvPr/>
        </p:nvCxnSpPr>
        <p:spPr bwMode="auto">
          <a:xfrm>
            <a:off x="2512855" y="5842226"/>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5379C86-13E7-4B9E-BEF1-873EA80B8017}"/>
              </a:ext>
            </a:extLst>
          </p:cNvPr>
          <p:cNvCxnSpPr/>
          <p:nvPr/>
        </p:nvCxnSpPr>
        <p:spPr bwMode="auto">
          <a:xfrm>
            <a:off x="2512855" y="5044044"/>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F89DC7C-6A76-4BD7-9120-58E1A0324AD5}"/>
              </a:ext>
            </a:extLst>
          </p:cNvPr>
          <p:cNvCxnSpPr/>
          <p:nvPr/>
        </p:nvCxnSpPr>
        <p:spPr bwMode="auto">
          <a:xfrm>
            <a:off x="2512855" y="4245864"/>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4FA65BD-7F57-4E05-89DD-2B07C251C91E}"/>
              </a:ext>
            </a:extLst>
          </p:cNvPr>
          <p:cNvCxnSpPr/>
          <p:nvPr/>
        </p:nvCxnSpPr>
        <p:spPr bwMode="auto">
          <a:xfrm>
            <a:off x="2512855" y="3447684"/>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1657BDF-C91C-4CDD-B638-92EF899845DE}"/>
              </a:ext>
            </a:extLst>
          </p:cNvPr>
          <p:cNvCxnSpPr/>
          <p:nvPr/>
        </p:nvCxnSpPr>
        <p:spPr bwMode="auto">
          <a:xfrm>
            <a:off x="2512855" y="2649504"/>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DF19E22-FA6D-4A44-BFC2-2766954272E9}"/>
              </a:ext>
            </a:extLst>
          </p:cNvPr>
          <p:cNvCxnSpPr/>
          <p:nvPr/>
        </p:nvCxnSpPr>
        <p:spPr bwMode="auto">
          <a:xfrm>
            <a:off x="2512855" y="1851324"/>
            <a:ext cx="12215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97E7477-AEB9-4C93-A5B7-91126892321B}"/>
              </a:ext>
            </a:extLst>
          </p:cNvPr>
          <p:cNvCxnSpPr>
            <a:cxnSpLocks/>
          </p:cNvCxnSpPr>
          <p:nvPr/>
        </p:nvCxnSpPr>
        <p:spPr bwMode="auto">
          <a:xfrm>
            <a:off x="2621730" y="5835316"/>
            <a:ext cx="0" cy="106286"/>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1204E74-BD6A-44C3-85E0-EC96CA1E8B27}"/>
              </a:ext>
            </a:extLst>
          </p:cNvPr>
          <p:cNvCxnSpPr>
            <a:cxnSpLocks/>
          </p:cNvCxnSpPr>
          <p:nvPr/>
        </p:nvCxnSpPr>
        <p:spPr bwMode="auto">
          <a:xfrm>
            <a:off x="4445068" y="5835316"/>
            <a:ext cx="0" cy="106286"/>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0534F55-5E05-417D-8B8F-924F8930CD7C}"/>
              </a:ext>
            </a:extLst>
          </p:cNvPr>
          <p:cNvCxnSpPr>
            <a:cxnSpLocks/>
          </p:cNvCxnSpPr>
          <p:nvPr/>
        </p:nvCxnSpPr>
        <p:spPr bwMode="auto">
          <a:xfrm>
            <a:off x="6268406" y="5835316"/>
            <a:ext cx="0" cy="10628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B32B987-5BF4-489C-98D0-7E8D1D4A85AD}"/>
              </a:ext>
            </a:extLst>
          </p:cNvPr>
          <p:cNvCxnSpPr>
            <a:cxnSpLocks/>
          </p:cNvCxnSpPr>
          <p:nvPr/>
        </p:nvCxnSpPr>
        <p:spPr bwMode="auto">
          <a:xfrm>
            <a:off x="8091744" y="5835316"/>
            <a:ext cx="0" cy="106286"/>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CA33E77-B3B8-4420-9CF1-1BE624F75641}"/>
              </a:ext>
            </a:extLst>
          </p:cNvPr>
          <p:cNvCxnSpPr>
            <a:cxnSpLocks/>
          </p:cNvCxnSpPr>
          <p:nvPr/>
        </p:nvCxnSpPr>
        <p:spPr bwMode="auto">
          <a:xfrm>
            <a:off x="9915083" y="5835316"/>
            <a:ext cx="0" cy="106286"/>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571DE202-69B3-470A-9D89-84C1DC10FE4F}"/>
              </a:ext>
            </a:extLst>
          </p:cNvPr>
          <p:cNvSpPr txBox="1"/>
          <p:nvPr/>
        </p:nvSpPr>
        <p:spPr bwMode="auto">
          <a:xfrm>
            <a:off x="2287765" y="567046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01CCBD39-374E-4E67-8A45-F746DD17CDA0}"/>
              </a:ext>
            </a:extLst>
          </p:cNvPr>
          <p:cNvSpPr txBox="1"/>
          <p:nvPr/>
        </p:nvSpPr>
        <p:spPr bwMode="auto">
          <a:xfrm>
            <a:off x="2487238" y="588229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256C57C8-A65B-4E40-B637-5B6FCC586E7B}"/>
              </a:ext>
            </a:extLst>
          </p:cNvPr>
          <p:cNvSpPr txBox="1"/>
          <p:nvPr/>
        </p:nvSpPr>
        <p:spPr bwMode="auto">
          <a:xfrm>
            <a:off x="2169493" y="4853153"/>
            <a:ext cx="437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773F1ECE-4BF0-48D6-BFD2-45F946D9DABD}"/>
              </a:ext>
            </a:extLst>
          </p:cNvPr>
          <p:cNvSpPr txBox="1"/>
          <p:nvPr/>
        </p:nvSpPr>
        <p:spPr bwMode="auto">
          <a:xfrm>
            <a:off x="2169493" y="4069382"/>
            <a:ext cx="437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D04BD4CA-E99A-4146-91D8-8D03761616A0}"/>
              </a:ext>
            </a:extLst>
          </p:cNvPr>
          <p:cNvSpPr txBox="1"/>
          <p:nvPr/>
        </p:nvSpPr>
        <p:spPr bwMode="auto">
          <a:xfrm>
            <a:off x="2169493" y="3269723"/>
            <a:ext cx="437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98AA8CF4-34AC-42C6-9475-B8A22E0C9302}"/>
              </a:ext>
            </a:extLst>
          </p:cNvPr>
          <p:cNvSpPr txBox="1"/>
          <p:nvPr/>
        </p:nvSpPr>
        <p:spPr bwMode="auto">
          <a:xfrm>
            <a:off x="2169493" y="2471830"/>
            <a:ext cx="437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CE58207C-E56E-4C81-9BAA-82DE798A669A}"/>
              </a:ext>
            </a:extLst>
          </p:cNvPr>
          <p:cNvSpPr txBox="1"/>
          <p:nvPr/>
        </p:nvSpPr>
        <p:spPr bwMode="auto">
          <a:xfrm>
            <a:off x="4266611" y="588229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5" name="TextBox 24">
            <a:extLst>
              <a:ext uri="{FF2B5EF4-FFF2-40B4-BE49-F238E27FC236}">
                <a16:creationId xmlns:a16="http://schemas.microsoft.com/office/drawing/2014/main" id="{80141070-86FB-45D1-A25E-C137111F6F15}"/>
              </a:ext>
            </a:extLst>
          </p:cNvPr>
          <p:cNvSpPr txBox="1"/>
          <p:nvPr/>
        </p:nvSpPr>
        <p:spPr bwMode="auto">
          <a:xfrm>
            <a:off x="6134836" y="588229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6" name="TextBox 25">
            <a:extLst>
              <a:ext uri="{FF2B5EF4-FFF2-40B4-BE49-F238E27FC236}">
                <a16:creationId xmlns:a16="http://schemas.microsoft.com/office/drawing/2014/main" id="{5D1FC020-B11C-41FC-8F15-BD827DAF24CB}"/>
              </a:ext>
            </a:extLst>
          </p:cNvPr>
          <p:cNvSpPr txBox="1"/>
          <p:nvPr/>
        </p:nvSpPr>
        <p:spPr bwMode="auto">
          <a:xfrm>
            <a:off x="7954810" y="588229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7" name="TextBox 26">
            <a:extLst>
              <a:ext uri="{FF2B5EF4-FFF2-40B4-BE49-F238E27FC236}">
                <a16:creationId xmlns:a16="http://schemas.microsoft.com/office/drawing/2014/main" id="{4CB21930-E082-4ABA-8574-7120B44143C4}"/>
              </a:ext>
            </a:extLst>
          </p:cNvPr>
          <p:cNvSpPr txBox="1"/>
          <p:nvPr/>
        </p:nvSpPr>
        <p:spPr bwMode="auto">
          <a:xfrm>
            <a:off x="9755367" y="5882293"/>
            <a:ext cx="284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8" name="Freeform: Shape 27">
            <a:extLst>
              <a:ext uri="{FF2B5EF4-FFF2-40B4-BE49-F238E27FC236}">
                <a16:creationId xmlns:a16="http://schemas.microsoft.com/office/drawing/2014/main" id="{F5E297C5-9B3E-4472-B08B-1C658C7739CE}"/>
              </a:ext>
            </a:extLst>
          </p:cNvPr>
          <p:cNvSpPr/>
          <p:nvPr/>
        </p:nvSpPr>
        <p:spPr bwMode="auto">
          <a:xfrm>
            <a:off x="2636063" y="1843972"/>
            <a:ext cx="7205572" cy="1153589"/>
          </a:xfrm>
          <a:custGeom>
            <a:avLst/>
            <a:gdLst>
              <a:gd name="connsiteX0" fmla="*/ 7205572 w 7205572"/>
              <a:gd name="connsiteY0" fmla="*/ 1153589 h 1153589"/>
              <a:gd name="connsiteX1" fmla="*/ 7105910 w 7205572"/>
              <a:gd name="connsiteY1" fmla="*/ 1153589 h 1153589"/>
              <a:gd name="connsiteX2" fmla="*/ 7105910 w 7205572"/>
              <a:gd name="connsiteY2" fmla="*/ 1004096 h 1153589"/>
              <a:gd name="connsiteX3" fmla="*/ 6689820 w 7205572"/>
              <a:gd name="connsiteY3" fmla="*/ 1004096 h 1153589"/>
              <a:gd name="connsiteX4" fmla="*/ 6689820 w 7205572"/>
              <a:gd name="connsiteY4" fmla="*/ 896959 h 1153589"/>
              <a:gd name="connsiteX5" fmla="*/ 4579475 w 7205572"/>
              <a:gd name="connsiteY5" fmla="*/ 896959 h 1153589"/>
              <a:gd name="connsiteX6" fmla="*/ 4579475 w 7205572"/>
              <a:gd name="connsiteY6" fmla="*/ 822213 h 1153589"/>
              <a:gd name="connsiteX7" fmla="*/ 4327828 w 7205572"/>
              <a:gd name="connsiteY7" fmla="*/ 822213 h 1153589"/>
              <a:gd name="connsiteX8" fmla="*/ 4327828 w 7205572"/>
              <a:gd name="connsiteY8" fmla="*/ 764907 h 1153589"/>
              <a:gd name="connsiteX9" fmla="*/ 3485683 w 7205572"/>
              <a:gd name="connsiteY9" fmla="*/ 764907 h 1153589"/>
              <a:gd name="connsiteX10" fmla="*/ 3485683 w 7205572"/>
              <a:gd name="connsiteY10" fmla="*/ 692652 h 1153589"/>
              <a:gd name="connsiteX11" fmla="*/ 2802997 w 7205572"/>
              <a:gd name="connsiteY11" fmla="*/ 692652 h 1153589"/>
              <a:gd name="connsiteX12" fmla="*/ 2802997 w 7205572"/>
              <a:gd name="connsiteY12" fmla="*/ 625380 h 1153589"/>
              <a:gd name="connsiteX13" fmla="*/ 2349535 w 7205572"/>
              <a:gd name="connsiteY13" fmla="*/ 625380 h 1153589"/>
              <a:gd name="connsiteX14" fmla="*/ 2349535 w 7205572"/>
              <a:gd name="connsiteY14" fmla="*/ 578040 h 1153589"/>
              <a:gd name="connsiteX15" fmla="*/ 2314653 w 7205572"/>
              <a:gd name="connsiteY15" fmla="*/ 578040 h 1153589"/>
              <a:gd name="connsiteX16" fmla="*/ 2314653 w 7205572"/>
              <a:gd name="connsiteY16" fmla="*/ 523226 h 1153589"/>
              <a:gd name="connsiteX17" fmla="*/ 2147719 w 7205572"/>
              <a:gd name="connsiteY17" fmla="*/ 523226 h 1153589"/>
              <a:gd name="connsiteX18" fmla="*/ 2147719 w 7205572"/>
              <a:gd name="connsiteY18" fmla="*/ 433530 h 1153589"/>
              <a:gd name="connsiteX19" fmla="*/ 1577153 w 7205572"/>
              <a:gd name="connsiteY19" fmla="*/ 433530 h 1153589"/>
              <a:gd name="connsiteX20" fmla="*/ 1577153 w 7205572"/>
              <a:gd name="connsiteY20" fmla="*/ 386191 h 1153589"/>
              <a:gd name="connsiteX21" fmla="*/ 1477491 w 7205572"/>
              <a:gd name="connsiteY21" fmla="*/ 386191 h 1153589"/>
              <a:gd name="connsiteX22" fmla="*/ 1477491 w 7205572"/>
              <a:gd name="connsiteY22" fmla="*/ 306461 h 1153589"/>
              <a:gd name="connsiteX23" fmla="*/ 1101267 w 7205572"/>
              <a:gd name="connsiteY23" fmla="*/ 306461 h 1153589"/>
              <a:gd name="connsiteX24" fmla="*/ 1101267 w 7205572"/>
              <a:gd name="connsiteY24" fmla="*/ 261613 h 1153589"/>
              <a:gd name="connsiteX25" fmla="*/ 939316 w 7205572"/>
              <a:gd name="connsiteY25" fmla="*/ 261613 h 1153589"/>
              <a:gd name="connsiteX26" fmla="*/ 939316 w 7205572"/>
              <a:gd name="connsiteY26" fmla="*/ 201816 h 1153589"/>
              <a:gd name="connsiteX27" fmla="*/ 807263 w 7205572"/>
              <a:gd name="connsiteY27" fmla="*/ 201816 h 1153589"/>
              <a:gd name="connsiteX28" fmla="*/ 807263 w 7205572"/>
              <a:gd name="connsiteY28" fmla="*/ 122086 h 1153589"/>
              <a:gd name="connsiteX29" fmla="*/ 725042 w 7205572"/>
              <a:gd name="connsiteY29" fmla="*/ 122086 h 1153589"/>
              <a:gd name="connsiteX30" fmla="*/ 725042 w 7205572"/>
              <a:gd name="connsiteY30" fmla="*/ 52323 h 1153589"/>
              <a:gd name="connsiteX31" fmla="*/ 441005 w 7205572"/>
              <a:gd name="connsiteY31" fmla="*/ 52323 h 1153589"/>
              <a:gd name="connsiteX32" fmla="*/ 441005 w 7205572"/>
              <a:gd name="connsiteY32" fmla="*/ 0 h 1153589"/>
              <a:gd name="connsiteX33" fmla="*/ 0 w 7205572"/>
              <a:gd name="connsiteY33" fmla="*/ 0 h 115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205572" h="1153589">
                <a:moveTo>
                  <a:pt x="7205572" y="1153589"/>
                </a:moveTo>
                <a:lnTo>
                  <a:pt x="7105910" y="1153589"/>
                </a:lnTo>
                <a:lnTo>
                  <a:pt x="7105910" y="1004096"/>
                </a:lnTo>
                <a:lnTo>
                  <a:pt x="6689820" y="1004096"/>
                </a:lnTo>
                <a:lnTo>
                  <a:pt x="6689820" y="896959"/>
                </a:lnTo>
                <a:lnTo>
                  <a:pt x="4579475" y="896959"/>
                </a:lnTo>
                <a:lnTo>
                  <a:pt x="4579475" y="822213"/>
                </a:lnTo>
                <a:lnTo>
                  <a:pt x="4327828" y="822213"/>
                </a:lnTo>
                <a:lnTo>
                  <a:pt x="4327828" y="764907"/>
                </a:lnTo>
                <a:lnTo>
                  <a:pt x="3485683" y="764907"/>
                </a:lnTo>
                <a:lnTo>
                  <a:pt x="3485683" y="692652"/>
                </a:lnTo>
                <a:lnTo>
                  <a:pt x="2802997" y="692652"/>
                </a:lnTo>
                <a:lnTo>
                  <a:pt x="2802997" y="625380"/>
                </a:lnTo>
                <a:lnTo>
                  <a:pt x="2349535" y="625380"/>
                </a:lnTo>
                <a:lnTo>
                  <a:pt x="2349535" y="578040"/>
                </a:lnTo>
                <a:lnTo>
                  <a:pt x="2314653" y="578040"/>
                </a:lnTo>
                <a:lnTo>
                  <a:pt x="2314653" y="523226"/>
                </a:lnTo>
                <a:lnTo>
                  <a:pt x="2147719" y="523226"/>
                </a:lnTo>
                <a:lnTo>
                  <a:pt x="2147719" y="433530"/>
                </a:lnTo>
                <a:lnTo>
                  <a:pt x="1577153" y="433530"/>
                </a:lnTo>
                <a:lnTo>
                  <a:pt x="1577153" y="386191"/>
                </a:lnTo>
                <a:lnTo>
                  <a:pt x="1477491" y="386191"/>
                </a:lnTo>
                <a:lnTo>
                  <a:pt x="1477491" y="306461"/>
                </a:lnTo>
                <a:lnTo>
                  <a:pt x="1101267" y="306461"/>
                </a:lnTo>
                <a:lnTo>
                  <a:pt x="1101267" y="261613"/>
                </a:lnTo>
                <a:lnTo>
                  <a:pt x="939316" y="261613"/>
                </a:lnTo>
                <a:lnTo>
                  <a:pt x="939316" y="201816"/>
                </a:lnTo>
                <a:lnTo>
                  <a:pt x="807263" y="201816"/>
                </a:lnTo>
                <a:lnTo>
                  <a:pt x="807263" y="122086"/>
                </a:lnTo>
                <a:lnTo>
                  <a:pt x="725042" y="122086"/>
                </a:lnTo>
                <a:lnTo>
                  <a:pt x="725042" y="52323"/>
                </a:lnTo>
                <a:lnTo>
                  <a:pt x="441005" y="52323"/>
                </a:lnTo>
                <a:lnTo>
                  <a:pt x="441005" y="0"/>
                </a:lnTo>
                <a:lnTo>
                  <a:pt x="0" y="0"/>
                </a:lnTo>
              </a:path>
            </a:pathLst>
          </a:custGeom>
          <a:noFill/>
          <a:ln w="28575">
            <a:solidFill>
              <a:schemeClr val="accent1"/>
            </a:solidFill>
            <a:prstDash val="solid"/>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FE21D7CE-D39B-4DAF-A810-C400C2005464}"/>
              </a:ext>
            </a:extLst>
          </p:cNvPr>
          <p:cNvSpPr/>
          <p:nvPr/>
        </p:nvSpPr>
        <p:spPr bwMode="auto">
          <a:xfrm>
            <a:off x="2636063" y="1851447"/>
            <a:ext cx="7275335" cy="2334585"/>
          </a:xfrm>
          <a:custGeom>
            <a:avLst/>
            <a:gdLst>
              <a:gd name="connsiteX0" fmla="*/ 0 w 7275335"/>
              <a:gd name="connsiteY0" fmla="*/ 0 h 2334585"/>
              <a:gd name="connsiteX1" fmla="*/ 620397 w 7275335"/>
              <a:gd name="connsiteY1" fmla="*/ 0 h 2334585"/>
              <a:gd name="connsiteX2" fmla="*/ 620397 w 7275335"/>
              <a:gd name="connsiteY2" fmla="*/ 49831 h 2334585"/>
              <a:gd name="connsiteX3" fmla="*/ 657770 w 7275335"/>
              <a:gd name="connsiteY3" fmla="*/ 49831 h 2334585"/>
              <a:gd name="connsiteX4" fmla="*/ 657770 w 7275335"/>
              <a:gd name="connsiteY4" fmla="*/ 107136 h 2334585"/>
              <a:gd name="connsiteX5" fmla="*/ 687669 w 7275335"/>
              <a:gd name="connsiteY5" fmla="*/ 107136 h 2334585"/>
              <a:gd name="connsiteX6" fmla="*/ 687669 w 7275335"/>
              <a:gd name="connsiteY6" fmla="*/ 117103 h 2334585"/>
              <a:gd name="connsiteX7" fmla="*/ 777365 w 7275335"/>
              <a:gd name="connsiteY7" fmla="*/ 117103 h 2334585"/>
              <a:gd name="connsiteX8" fmla="*/ 777365 w 7275335"/>
              <a:gd name="connsiteY8" fmla="*/ 191849 h 2334585"/>
              <a:gd name="connsiteX9" fmla="*/ 809755 w 7275335"/>
              <a:gd name="connsiteY9" fmla="*/ 191849 h 2334585"/>
              <a:gd name="connsiteX10" fmla="*/ 809755 w 7275335"/>
              <a:gd name="connsiteY10" fmla="*/ 316427 h 2334585"/>
              <a:gd name="connsiteX11" fmla="*/ 882010 w 7275335"/>
              <a:gd name="connsiteY11" fmla="*/ 316427 h 2334585"/>
              <a:gd name="connsiteX12" fmla="*/ 882010 w 7275335"/>
              <a:gd name="connsiteY12" fmla="*/ 343834 h 2334585"/>
              <a:gd name="connsiteX13" fmla="*/ 901942 w 7275335"/>
              <a:gd name="connsiteY13" fmla="*/ 343834 h 2334585"/>
              <a:gd name="connsiteX14" fmla="*/ 901942 w 7275335"/>
              <a:gd name="connsiteY14" fmla="*/ 378716 h 2334585"/>
              <a:gd name="connsiteX15" fmla="*/ 959248 w 7275335"/>
              <a:gd name="connsiteY15" fmla="*/ 378716 h 2334585"/>
              <a:gd name="connsiteX16" fmla="*/ 959248 w 7275335"/>
              <a:gd name="connsiteY16" fmla="*/ 413597 h 2334585"/>
              <a:gd name="connsiteX17" fmla="*/ 994130 w 7275335"/>
              <a:gd name="connsiteY17" fmla="*/ 413597 h 2334585"/>
              <a:gd name="connsiteX18" fmla="*/ 994130 w 7275335"/>
              <a:gd name="connsiteY18" fmla="*/ 443496 h 2334585"/>
              <a:gd name="connsiteX19" fmla="*/ 1021537 w 7275335"/>
              <a:gd name="connsiteY19" fmla="*/ 443496 h 2334585"/>
              <a:gd name="connsiteX20" fmla="*/ 1021537 w 7275335"/>
              <a:gd name="connsiteY20" fmla="*/ 500802 h 2334585"/>
              <a:gd name="connsiteX21" fmla="*/ 1138640 w 7275335"/>
              <a:gd name="connsiteY21" fmla="*/ 500802 h 2334585"/>
              <a:gd name="connsiteX22" fmla="*/ 1138640 w 7275335"/>
              <a:gd name="connsiteY22" fmla="*/ 568074 h 2334585"/>
              <a:gd name="connsiteX23" fmla="*/ 1178505 w 7275335"/>
              <a:gd name="connsiteY23" fmla="*/ 568074 h 2334585"/>
              <a:gd name="connsiteX24" fmla="*/ 1178505 w 7275335"/>
              <a:gd name="connsiteY24" fmla="*/ 605447 h 2334585"/>
              <a:gd name="connsiteX25" fmla="*/ 1203420 w 7275335"/>
              <a:gd name="connsiteY25" fmla="*/ 605447 h 2334585"/>
              <a:gd name="connsiteX26" fmla="*/ 1203420 w 7275335"/>
              <a:gd name="connsiteY26" fmla="*/ 637837 h 2334585"/>
              <a:gd name="connsiteX27" fmla="*/ 1332981 w 7275335"/>
              <a:gd name="connsiteY27" fmla="*/ 637837 h 2334585"/>
              <a:gd name="connsiteX28" fmla="*/ 1332981 w 7275335"/>
              <a:gd name="connsiteY28" fmla="*/ 670227 h 2334585"/>
              <a:gd name="connsiteX29" fmla="*/ 1367863 w 7275335"/>
              <a:gd name="connsiteY29" fmla="*/ 670227 h 2334585"/>
              <a:gd name="connsiteX30" fmla="*/ 1367863 w 7275335"/>
              <a:gd name="connsiteY30" fmla="*/ 737499 h 2334585"/>
              <a:gd name="connsiteX31" fmla="*/ 1367863 w 7275335"/>
              <a:gd name="connsiteY31" fmla="*/ 737499 h 2334585"/>
              <a:gd name="connsiteX32" fmla="*/ 1367863 w 7275335"/>
              <a:gd name="connsiteY32" fmla="*/ 787330 h 2334585"/>
              <a:gd name="connsiteX33" fmla="*/ 1420186 w 7275335"/>
              <a:gd name="connsiteY33" fmla="*/ 787330 h 2334585"/>
              <a:gd name="connsiteX34" fmla="*/ 1420186 w 7275335"/>
              <a:gd name="connsiteY34" fmla="*/ 824704 h 2334585"/>
              <a:gd name="connsiteX35" fmla="*/ 1494932 w 7275335"/>
              <a:gd name="connsiteY35" fmla="*/ 824704 h 2334585"/>
              <a:gd name="connsiteX36" fmla="*/ 1494932 w 7275335"/>
              <a:gd name="connsiteY36" fmla="*/ 884501 h 2334585"/>
              <a:gd name="connsiteX37" fmla="*/ 1519848 w 7275335"/>
              <a:gd name="connsiteY37" fmla="*/ 884501 h 2334585"/>
              <a:gd name="connsiteX38" fmla="*/ 1519848 w 7275335"/>
              <a:gd name="connsiteY38" fmla="*/ 954265 h 2334585"/>
              <a:gd name="connsiteX39" fmla="*/ 1544763 w 7275335"/>
              <a:gd name="connsiteY39" fmla="*/ 959248 h 2334585"/>
              <a:gd name="connsiteX40" fmla="*/ 1674324 w 7275335"/>
              <a:gd name="connsiteY40" fmla="*/ 959248 h 2334585"/>
              <a:gd name="connsiteX41" fmla="*/ 1674324 w 7275335"/>
              <a:gd name="connsiteY41" fmla="*/ 1021536 h 2334585"/>
              <a:gd name="connsiteX42" fmla="*/ 1741596 w 7275335"/>
              <a:gd name="connsiteY42" fmla="*/ 1021536 h 2334585"/>
              <a:gd name="connsiteX43" fmla="*/ 1741596 w 7275335"/>
              <a:gd name="connsiteY43" fmla="*/ 1158572 h 2334585"/>
              <a:gd name="connsiteX44" fmla="*/ 1935937 w 7275335"/>
              <a:gd name="connsiteY44" fmla="*/ 1158572 h 2334585"/>
              <a:gd name="connsiteX45" fmla="*/ 1935937 w 7275335"/>
              <a:gd name="connsiteY45" fmla="*/ 1180996 h 2334585"/>
              <a:gd name="connsiteX46" fmla="*/ 1958361 w 7275335"/>
              <a:gd name="connsiteY46" fmla="*/ 1180996 h 2334585"/>
              <a:gd name="connsiteX47" fmla="*/ 1958361 w 7275335"/>
              <a:gd name="connsiteY47" fmla="*/ 1205911 h 2334585"/>
              <a:gd name="connsiteX48" fmla="*/ 2190075 w 7275335"/>
              <a:gd name="connsiteY48" fmla="*/ 1205911 h 2334585"/>
              <a:gd name="connsiteX49" fmla="*/ 2190075 w 7275335"/>
              <a:gd name="connsiteY49" fmla="*/ 1278166 h 2334585"/>
              <a:gd name="connsiteX50" fmla="*/ 2252364 w 7275335"/>
              <a:gd name="connsiteY50" fmla="*/ 1278166 h 2334585"/>
              <a:gd name="connsiteX51" fmla="*/ 2252364 w 7275335"/>
              <a:gd name="connsiteY51" fmla="*/ 1357896 h 2334585"/>
              <a:gd name="connsiteX52" fmla="*/ 2282263 w 7275335"/>
              <a:gd name="connsiteY52" fmla="*/ 1357896 h 2334585"/>
              <a:gd name="connsiteX53" fmla="*/ 2282263 w 7275335"/>
              <a:gd name="connsiteY53" fmla="*/ 1407727 h 2334585"/>
              <a:gd name="connsiteX54" fmla="*/ 2339569 w 7275335"/>
              <a:gd name="connsiteY54" fmla="*/ 1407727 h 2334585"/>
              <a:gd name="connsiteX55" fmla="*/ 2339569 w 7275335"/>
              <a:gd name="connsiteY55" fmla="*/ 1440117 h 2334585"/>
              <a:gd name="connsiteX56" fmla="*/ 2384417 w 7275335"/>
              <a:gd name="connsiteY56" fmla="*/ 1440117 h 2334585"/>
              <a:gd name="connsiteX57" fmla="*/ 2384417 w 7275335"/>
              <a:gd name="connsiteY57" fmla="*/ 1472508 h 2334585"/>
              <a:gd name="connsiteX58" fmla="*/ 2845354 w 7275335"/>
              <a:gd name="connsiteY58" fmla="*/ 1472508 h 2334585"/>
              <a:gd name="connsiteX59" fmla="*/ 2845354 w 7275335"/>
              <a:gd name="connsiteY59" fmla="*/ 1529813 h 2334585"/>
              <a:gd name="connsiteX60" fmla="*/ 2885219 w 7275335"/>
              <a:gd name="connsiteY60" fmla="*/ 1529813 h 2334585"/>
              <a:gd name="connsiteX61" fmla="*/ 2885219 w 7275335"/>
              <a:gd name="connsiteY61" fmla="*/ 1594594 h 2334585"/>
              <a:gd name="connsiteX62" fmla="*/ 3131883 w 7275335"/>
              <a:gd name="connsiteY62" fmla="*/ 1594594 h 2334585"/>
              <a:gd name="connsiteX63" fmla="*/ 3131883 w 7275335"/>
              <a:gd name="connsiteY63" fmla="*/ 1636950 h 2334585"/>
              <a:gd name="connsiteX64" fmla="*/ 3164273 w 7275335"/>
              <a:gd name="connsiteY64" fmla="*/ 1636950 h 2334585"/>
              <a:gd name="connsiteX65" fmla="*/ 3164273 w 7275335"/>
              <a:gd name="connsiteY65" fmla="*/ 1674323 h 2334585"/>
              <a:gd name="connsiteX66" fmla="*/ 3503124 w 7275335"/>
              <a:gd name="connsiteY66" fmla="*/ 1674323 h 2334585"/>
              <a:gd name="connsiteX67" fmla="*/ 3503124 w 7275335"/>
              <a:gd name="connsiteY67" fmla="*/ 1756545 h 2334585"/>
              <a:gd name="connsiteX68" fmla="*/ 3575379 w 7275335"/>
              <a:gd name="connsiteY68" fmla="*/ 1756545 h 2334585"/>
              <a:gd name="connsiteX69" fmla="*/ 3575379 w 7275335"/>
              <a:gd name="connsiteY69" fmla="*/ 1798901 h 2334585"/>
              <a:gd name="connsiteX70" fmla="*/ 3782178 w 7275335"/>
              <a:gd name="connsiteY70" fmla="*/ 1798901 h 2334585"/>
              <a:gd name="connsiteX71" fmla="*/ 3782178 w 7275335"/>
              <a:gd name="connsiteY71" fmla="*/ 1861190 h 2334585"/>
              <a:gd name="connsiteX72" fmla="*/ 3934163 w 7275335"/>
              <a:gd name="connsiteY72" fmla="*/ 1861190 h 2334585"/>
              <a:gd name="connsiteX73" fmla="*/ 3934163 w 7275335"/>
              <a:gd name="connsiteY73" fmla="*/ 1930953 h 2334585"/>
              <a:gd name="connsiteX74" fmla="*/ 4534627 w 7275335"/>
              <a:gd name="connsiteY74" fmla="*/ 1930953 h 2334585"/>
              <a:gd name="connsiteX75" fmla="*/ 4534627 w 7275335"/>
              <a:gd name="connsiteY75" fmla="*/ 1995734 h 2334585"/>
              <a:gd name="connsiteX76" fmla="*/ 4826139 w 7275335"/>
              <a:gd name="connsiteY76" fmla="*/ 1995734 h 2334585"/>
              <a:gd name="connsiteX77" fmla="*/ 4826139 w 7275335"/>
              <a:gd name="connsiteY77" fmla="*/ 2070480 h 2334585"/>
              <a:gd name="connsiteX78" fmla="*/ 5904981 w 7275335"/>
              <a:gd name="connsiteY78" fmla="*/ 2070480 h 2334585"/>
              <a:gd name="connsiteX79" fmla="*/ 5904981 w 7275335"/>
              <a:gd name="connsiteY79" fmla="*/ 2122803 h 2334585"/>
              <a:gd name="connsiteX80" fmla="*/ 6154136 w 7275335"/>
              <a:gd name="connsiteY80" fmla="*/ 2122803 h 2334585"/>
              <a:gd name="connsiteX81" fmla="*/ 6154136 w 7275335"/>
              <a:gd name="connsiteY81" fmla="*/ 2182600 h 2334585"/>
              <a:gd name="connsiteX82" fmla="*/ 6333528 w 7275335"/>
              <a:gd name="connsiteY82" fmla="*/ 2182600 h 2334585"/>
              <a:gd name="connsiteX83" fmla="*/ 6333528 w 7275335"/>
              <a:gd name="connsiteY83" fmla="*/ 2227448 h 2334585"/>
              <a:gd name="connsiteX84" fmla="*/ 6363427 w 7275335"/>
              <a:gd name="connsiteY84" fmla="*/ 2227448 h 2334585"/>
              <a:gd name="connsiteX85" fmla="*/ 6363427 w 7275335"/>
              <a:gd name="connsiteY85" fmla="*/ 2274788 h 2334585"/>
              <a:gd name="connsiteX86" fmla="*/ 6440665 w 7275335"/>
              <a:gd name="connsiteY86" fmla="*/ 2274788 h 2334585"/>
              <a:gd name="connsiteX87" fmla="*/ 6440665 w 7275335"/>
              <a:gd name="connsiteY87" fmla="*/ 2334585 h 2334585"/>
              <a:gd name="connsiteX88" fmla="*/ 7275335 w 7275335"/>
              <a:gd name="connsiteY88" fmla="*/ 2334585 h 233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275335" h="2334585">
                <a:moveTo>
                  <a:pt x="0" y="0"/>
                </a:moveTo>
                <a:lnTo>
                  <a:pt x="620397" y="0"/>
                </a:lnTo>
                <a:lnTo>
                  <a:pt x="620397" y="49831"/>
                </a:lnTo>
                <a:lnTo>
                  <a:pt x="657770" y="49831"/>
                </a:lnTo>
                <a:lnTo>
                  <a:pt x="657770" y="107136"/>
                </a:lnTo>
                <a:lnTo>
                  <a:pt x="687669" y="107136"/>
                </a:lnTo>
                <a:lnTo>
                  <a:pt x="687669" y="117103"/>
                </a:lnTo>
                <a:lnTo>
                  <a:pt x="777365" y="117103"/>
                </a:lnTo>
                <a:lnTo>
                  <a:pt x="777365" y="191849"/>
                </a:lnTo>
                <a:lnTo>
                  <a:pt x="809755" y="191849"/>
                </a:lnTo>
                <a:lnTo>
                  <a:pt x="809755" y="316427"/>
                </a:lnTo>
                <a:lnTo>
                  <a:pt x="882010" y="316427"/>
                </a:lnTo>
                <a:lnTo>
                  <a:pt x="882010" y="343834"/>
                </a:lnTo>
                <a:lnTo>
                  <a:pt x="901942" y="343834"/>
                </a:lnTo>
                <a:lnTo>
                  <a:pt x="901942" y="378716"/>
                </a:lnTo>
                <a:lnTo>
                  <a:pt x="959248" y="378716"/>
                </a:lnTo>
                <a:lnTo>
                  <a:pt x="959248" y="413597"/>
                </a:lnTo>
                <a:lnTo>
                  <a:pt x="994130" y="413597"/>
                </a:lnTo>
                <a:lnTo>
                  <a:pt x="994130" y="443496"/>
                </a:lnTo>
                <a:lnTo>
                  <a:pt x="1021537" y="443496"/>
                </a:lnTo>
                <a:lnTo>
                  <a:pt x="1021537" y="500802"/>
                </a:lnTo>
                <a:lnTo>
                  <a:pt x="1138640" y="500802"/>
                </a:lnTo>
                <a:lnTo>
                  <a:pt x="1138640" y="568074"/>
                </a:lnTo>
                <a:lnTo>
                  <a:pt x="1178505" y="568074"/>
                </a:lnTo>
                <a:lnTo>
                  <a:pt x="1178505" y="605447"/>
                </a:lnTo>
                <a:lnTo>
                  <a:pt x="1203420" y="605447"/>
                </a:lnTo>
                <a:lnTo>
                  <a:pt x="1203420" y="637837"/>
                </a:lnTo>
                <a:lnTo>
                  <a:pt x="1332981" y="637837"/>
                </a:lnTo>
                <a:lnTo>
                  <a:pt x="1332981" y="670227"/>
                </a:lnTo>
                <a:lnTo>
                  <a:pt x="1367863" y="670227"/>
                </a:lnTo>
                <a:lnTo>
                  <a:pt x="1367863" y="737499"/>
                </a:lnTo>
                <a:lnTo>
                  <a:pt x="1367863" y="737499"/>
                </a:lnTo>
                <a:lnTo>
                  <a:pt x="1367863" y="787330"/>
                </a:lnTo>
                <a:lnTo>
                  <a:pt x="1420186" y="787330"/>
                </a:lnTo>
                <a:lnTo>
                  <a:pt x="1420186" y="824704"/>
                </a:lnTo>
                <a:lnTo>
                  <a:pt x="1494932" y="824704"/>
                </a:lnTo>
                <a:lnTo>
                  <a:pt x="1494932" y="884501"/>
                </a:lnTo>
                <a:lnTo>
                  <a:pt x="1519848" y="884501"/>
                </a:lnTo>
                <a:lnTo>
                  <a:pt x="1519848" y="954265"/>
                </a:lnTo>
                <a:lnTo>
                  <a:pt x="1544763" y="959248"/>
                </a:lnTo>
                <a:lnTo>
                  <a:pt x="1674324" y="959248"/>
                </a:lnTo>
                <a:lnTo>
                  <a:pt x="1674324" y="1021536"/>
                </a:lnTo>
                <a:lnTo>
                  <a:pt x="1741596" y="1021536"/>
                </a:lnTo>
                <a:lnTo>
                  <a:pt x="1741596" y="1158572"/>
                </a:lnTo>
                <a:lnTo>
                  <a:pt x="1935937" y="1158572"/>
                </a:lnTo>
                <a:lnTo>
                  <a:pt x="1935937" y="1180996"/>
                </a:lnTo>
                <a:lnTo>
                  <a:pt x="1958361" y="1180996"/>
                </a:lnTo>
                <a:lnTo>
                  <a:pt x="1958361" y="1205911"/>
                </a:lnTo>
                <a:lnTo>
                  <a:pt x="2190075" y="1205911"/>
                </a:lnTo>
                <a:lnTo>
                  <a:pt x="2190075" y="1278166"/>
                </a:lnTo>
                <a:lnTo>
                  <a:pt x="2252364" y="1278166"/>
                </a:lnTo>
                <a:lnTo>
                  <a:pt x="2252364" y="1357896"/>
                </a:lnTo>
                <a:lnTo>
                  <a:pt x="2282263" y="1357896"/>
                </a:lnTo>
                <a:lnTo>
                  <a:pt x="2282263" y="1407727"/>
                </a:lnTo>
                <a:lnTo>
                  <a:pt x="2339569" y="1407727"/>
                </a:lnTo>
                <a:lnTo>
                  <a:pt x="2339569" y="1440117"/>
                </a:lnTo>
                <a:lnTo>
                  <a:pt x="2384417" y="1440117"/>
                </a:lnTo>
                <a:lnTo>
                  <a:pt x="2384417" y="1472508"/>
                </a:lnTo>
                <a:lnTo>
                  <a:pt x="2845354" y="1472508"/>
                </a:lnTo>
                <a:lnTo>
                  <a:pt x="2845354" y="1529813"/>
                </a:lnTo>
                <a:lnTo>
                  <a:pt x="2885219" y="1529813"/>
                </a:lnTo>
                <a:lnTo>
                  <a:pt x="2885219" y="1594594"/>
                </a:lnTo>
                <a:lnTo>
                  <a:pt x="3131883" y="1594594"/>
                </a:lnTo>
                <a:lnTo>
                  <a:pt x="3131883" y="1636950"/>
                </a:lnTo>
                <a:lnTo>
                  <a:pt x="3164273" y="1636950"/>
                </a:lnTo>
                <a:lnTo>
                  <a:pt x="3164273" y="1674323"/>
                </a:lnTo>
                <a:lnTo>
                  <a:pt x="3503124" y="1674323"/>
                </a:lnTo>
                <a:lnTo>
                  <a:pt x="3503124" y="1756545"/>
                </a:lnTo>
                <a:lnTo>
                  <a:pt x="3575379" y="1756545"/>
                </a:lnTo>
                <a:lnTo>
                  <a:pt x="3575379" y="1798901"/>
                </a:lnTo>
                <a:lnTo>
                  <a:pt x="3782178" y="1798901"/>
                </a:lnTo>
                <a:lnTo>
                  <a:pt x="3782178" y="1861190"/>
                </a:lnTo>
                <a:lnTo>
                  <a:pt x="3934163" y="1861190"/>
                </a:lnTo>
                <a:lnTo>
                  <a:pt x="3934163" y="1930953"/>
                </a:lnTo>
                <a:lnTo>
                  <a:pt x="4534627" y="1930953"/>
                </a:lnTo>
                <a:lnTo>
                  <a:pt x="4534627" y="1995734"/>
                </a:lnTo>
                <a:lnTo>
                  <a:pt x="4826139" y="1995734"/>
                </a:lnTo>
                <a:lnTo>
                  <a:pt x="4826139" y="2070480"/>
                </a:lnTo>
                <a:lnTo>
                  <a:pt x="5904981" y="2070480"/>
                </a:lnTo>
                <a:lnTo>
                  <a:pt x="5904981" y="2122803"/>
                </a:lnTo>
                <a:lnTo>
                  <a:pt x="6154136" y="2122803"/>
                </a:lnTo>
                <a:lnTo>
                  <a:pt x="6154136" y="2182600"/>
                </a:lnTo>
                <a:lnTo>
                  <a:pt x="6333528" y="2182600"/>
                </a:lnTo>
                <a:lnTo>
                  <a:pt x="6333528" y="2227448"/>
                </a:lnTo>
                <a:lnTo>
                  <a:pt x="6363427" y="2227448"/>
                </a:lnTo>
                <a:lnTo>
                  <a:pt x="6363427" y="2274788"/>
                </a:lnTo>
                <a:lnTo>
                  <a:pt x="6440665" y="2274788"/>
                </a:lnTo>
                <a:lnTo>
                  <a:pt x="6440665" y="2334585"/>
                </a:lnTo>
                <a:lnTo>
                  <a:pt x="7275335" y="2334585"/>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30" name="TextBox 29">
            <a:extLst>
              <a:ext uri="{FF2B5EF4-FFF2-40B4-BE49-F238E27FC236}">
                <a16:creationId xmlns:a16="http://schemas.microsoft.com/office/drawing/2014/main" id="{CB92E273-D87D-42AF-BDDA-B3D2377473D8}"/>
              </a:ext>
            </a:extLst>
          </p:cNvPr>
          <p:cNvSpPr txBox="1"/>
          <p:nvPr/>
        </p:nvSpPr>
        <p:spPr bwMode="auto">
          <a:xfrm>
            <a:off x="4105319" y="4649996"/>
            <a:ext cx="41336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PBSCT cases (n = 63)</a:t>
            </a:r>
          </a:p>
          <a:p>
            <a:pPr algn="l">
              <a:lnSpc>
                <a:spcPct val="100000"/>
              </a:lnSpc>
              <a:spcAft>
                <a:spcPct val="0"/>
              </a:spcAft>
              <a:buClrTx/>
              <a:buFontTx/>
              <a:buNone/>
            </a:pPr>
            <a:r>
              <a:rPr lang="en-US" dirty="0">
                <a:solidFill>
                  <a:schemeClr val="bg1"/>
                </a:solidFill>
                <a:latin typeface="Calibri" panose="020F0502020204030204" pitchFamily="34" charset="0"/>
              </a:rPr>
              <a:t>Controls (n = 63)</a:t>
            </a:r>
          </a:p>
          <a:p>
            <a:pPr algn="l">
              <a:lnSpc>
                <a:spcPct val="100000"/>
              </a:lnSpc>
              <a:spcAft>
                <a:spcPct val="0"/>
              </a:spcAft>
              <a:buClrTx/>
              <a:buFontTx/>
              <a:buNone/>
            </a:pPr>
            <a:r>
              <a:rPr lang="en-US" b="0" dirty="0">
                <a:solidFill>
                  <a:schemeClr val="bg1"/>
                </a:solidFill>
                <a:latin typeface="Calibri" panose="020F0502020204030204" pitchFamily="34" charset="0"/>
              </a:rPr>
              <a:t>Unmatched controls 1970-2001 (n = 806)</a:t>
            </a:r>
          </a:p>
        </p:txBody>
      </p:sp>
      <p:sp>
        <p:nvSpPr>
          <p:cNvPr id="31" name="TextBox 30">
            <a:extLst>
              <a:ext uri="{FF2B5EF4-FFF2-40B4-BE49-F238E27FC236}">
                <a16:creationId xmlns:a16="http://schemas.microsoft.com/office/drawing/2014/main" id="{17928D2F-B411-4A0C-B9A3-7F5BB8A030D9}"/>
              </a:ext>
            </a:extLst>
          </p:cNvPr>
          <p:cNvSpPr txBox="1"/>
          <p:nvPr/>
        </p:nvSpPr>
        <p:spPr bwMode="auto">
          <a:xfrm>
            <a:off x="8443982" y="4926381"/>
            <a:ext cx="8750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endParaRPr lang="en-US" b="0" i="1" dirty="0">
              <a:solidFill>
                <a:schemeClr val="bg1"/>
              </a:solidFill>
              <a:latin typeface="Calibri" panose="020F0502020204030204" pitchFamily="34" charset="0"/>
            </a:endParaRPr>
          </a:p>
        </p:txBody>
      </p:sp>
      <p:cxnSp>
        <p:nvCxnSpPr>
          <p:cNvPr id="32" name="Straight Connector 31">
            <a:extLst>
              <a:ext uri="{FF2B5EF4-FFF2-40B4-BE49-F238E27FC236}">
                <a16:creationId xmlns:a16="http://schemas.microsoft.com/office/drawing/2014/main" id="{DE72397B-D037-4FD7-B603-66AF95D40929}"/>
              </a:ext>
            </a:extLst>
          </p:cNvPr>
          <p:cNvCxnSpPr/>
          <p:nvPr/>
        </p:nvCxnSpPr>
        <p:spPr bwMode="auto">
          <a:xfrm>
            <a:off x="3578848" y="4836891"/>
            <a:ext cx="564390"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E45A6D5-29B2-4288-93E0-9929B0F71992}"/>
              </a:ext>
            </a:extLst>
          </p:cNvPr>
          <p:cNvCxnSpPr/>
          <p:nvPr/>
        </p:nvCxnSpPr>
        <p:spPr bwMode="auto">
          <a:xfrm>
            <a:off x="3578848" y="5095063"/>
            <a:ext cx="564390"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36B5274-EBD7-4512-91CA-A93EDB4732BB}"/>
              </a:ext>
            </a:extLst>
          </p:cNvPr>
          <p:cNvCxnSpPr/>
          <p:nvPr/>
        </p:nvCxnSpPr>
        <p:spPr bwMode="auto">
          <a:xfrm>
            <a:off x="3578848" y="5363348"/>
            <a:ext cx="564390" cy="0"/>
          </a:xfrm>
          <a:prstGeom prst="line">
            <a:avLst/>
          </a:prstGeom>
          <a:noFill/>
          <a:ln w="28575" cap="flat" cmpd="sng" algn="ctr">
            <a:solidFill>
              <a:schemeClr val="accent4"/>
            </a:solidFill>
            <a:prstDash val="solid"/>
            <a:round/>
            <a:headEnd type="none" w="med" len="med"/>
            <a:tailEnd type="none" w="med" len="med"/>
          </a:ln>
          <a:effectLst/>
        </p:spPr>
      </p:cxnSp>
      <p:grpSp>
        <p:nvGrpSpPr>
          <p:cNvPr id="35" name="Group 34">
            <a:extLst>
              <a:ext uri="{FF2B5EF4-FFF2-40B4-BE49-F238E27FC236}">
                <a16:creationId xmlns:a16="http://schemas.microsoft.com/office/drawing/2014/main" id="{A6E75CA9-9B72-4B77-9657-E072A1BFB25A}"/>
              </a:ext>
            </a:extLst>
          </p:cNvPr>
          <p:cNvGrpSpPr/>
          <p:nvPr/>
        </p:nvGrpSpPr>
        <p:grpSpPr>
          <a:xfrm>
            <a:off x="2620652" y="1844865"/>
            <a:ext cx="7239785" cy="2898742"/>
            <a:chOff x="2620652" y="1595487"/>
            <a:chExt cx="7239785" cy="2898742"/>
          </a:xfrm>
        </p:grpSpPr>
        <p:sp>
          <p:nvSpPr>
            <p:cNvPr id="36" name="Freeform: Shape 35">
              <a:extLst>
                <a:ext uri="{FF2B5EF4-FFF2-40B4-BE49-F238E27FC236}">
                  <a16:creationId xmlns:a16="http://schemas.microsoft.com/office/drawing/2014/main" id="{69FF18D5-2A49-49D5-96B4-4DB244EBB269}"/>
                </a:ext>
              </a:extLst>
            </p:cNvPr>
            <p:cNvSpPr/>
            <p:nvPr/>
          </p:nvSpPr>
          <p:spPr bwMode="auto">
            <a:xfrm>
              <a:off x="2620652" y="1595487"/>
              <a:ext cx="7239785" cy="2898742"/>
            </a:xfrm>
            <a:custGeom>
              <a:avLst/>
              <a:gdLst>
                <a:gd name="connsiteX0" fmla="*/ 0 w 7239785"/>
                <a:gd name="connsiteY0" fmla="*/ 0 h 2898742"/>
                <a:gd name="connsiteX1" fmla="*/ 0 w 7239785"/>
                <a:gd name="connsiteY1" fmla="*/ 84841 h 2898742"/>
                <a:gd name="connsiteX2" fmla="*/ 54204 w 7239785"/>
                <a:gd name="connsiteY2" fmla="*/ 84841 h 2898742"/>
                <a:gd name="connsiteX3" fmla="*/ 54204 w 7239785"/>
                <a:gd name="connsiteY3" fmla="*/ 127261 h 2898742"/>
                <a:gd name="connsiteX4" fmla="*/ 84841 w 7239785"/>
                <a:gd name="connsiteY4" fmla="*/ 127261 h 2898742"/>
                <a:gd name="connsiteX5" fmla="*/ 84841 w 7239785"/>
                <a:gd name="connsiteY5" fmla="*/ 153185 h 2898742"/>
                <a:gd name="connsiteX6" fmla="*/ 120191 w 7239785"/>
                <a:gd name="connsiteY6" fmla="*/ 153185 h 2898742"/>
                <a:gd name="connsiteX7" fmla="*/ 120191 w 7239785"/>
                <a:gd name="connsiteY7" fmla="*/ 190892 h 2898742"/>
                <a:gd name="connsiteX8" fmla="*/ 160255 w 7239785"/>
                <a:gd name="connsiteY8" fmla="*/ 190892 h 2898742"/>
                <a:gd name="connsiteX9" fmla="*/ 160255 w 7239785"/>
                <a:gd name="connsiteY9" fmla="*/ 233313 h 2898742"/>
                <a:gd name="connsiteX10" fmla="*/ 209746 w 7239785"/>
                <a:gd name="connsiteY10" fmla="*/ 233313 h 2898742"/>
                <a:gd name="connsiteX11" fmla="*/ 209746 w 7239785"/>
                <a:gd name="connsiteY11" fmla="*/ 256880 h 2898742"/>
                <a:gd name="connsiteX12" fmla="*/ 245096 w 7239785"/>
                <a:gd name="connsiteY12" fmla="*/ 256880 h 2898742"/>
                <a:gd name="connsiteX13" fmla="*/ 245096 w 7239785"/>
                <a:gd name="connsiteY13" fmla="*/ 315798 h 2898742"/>
                <a:gd name="connsiteX14" fmla="*/ 278090 w 7239785"/>
                <a:gd name="connsiteY14" fmla="*/ 315798 h 2898742"/>
                <a:gd name="connsiteX15" fmla="*/ 278090 w 7239785"/>
                <a:gd name="connsiteY15" fmla="*/ 337008 h 2898742"/>
                <a:gd name="connsiteX16" fmla="*/ 315797 w 7239785"/>
                <a:gd name="connsiteY16" fmla="*/ 337008 h 2898742"/>
                <a:gd name="connsiteX17" fmla="*/ 315797 w 7239785"/>
                <a:gd name="connsiteY17" fmla="*/ 379428 h 2898742"/>
                <a:gd name="connsiteX18" fmla="*/ 344078 w 7239785"/>
                <a:gd name="connsiteY18" fmla="*/ 379428 h 2898742"/>
                <a:gd name="connsiteX19" fmla="*/ 344078 w 7239785"/>
                <a:gd name="connsiteY19" fmla="*/ 424206 h 2898742"/>
                <a:gd name="connsiteX20" fmla="*/ 360575 w 7239785"/>
                <a:gd name="connsiteY20" fmla="*/ 424206 h 2898742"/>
                <a:gd name="connsiteX21" fmla="*/ 374715 w 7239785"/>
                <a:gd name="connsiteY21" fmla="*/ 438346 h 2898742"/>
                <a:gd name="connsiteX22" fmla="*/ 388855 w 7239785"/>
                <a:gd name="connsiteY22" fmla="*/ 452486 h 2898742"/>
                <a:gd name="connsiteX23" fmla="*/ 388855 w 7239785"/>
                <a:gd name="connsiteY23" fmla="*/ 490193 h 2898742"/>
                <a:gd name="connsiteX24" fmla="*/ 431276 w 7239785"/>
                <a:gd name="connsiteY24" fmla="*/ 490193 h 2898742"/>
                <a:gd name="connsiteX25" fmla="*/ 431276 w 7239785"/>
                <a:gd name="connsiteY25" fmla="*/ 513760 h 2898742"/>
                <a:gd name="connsiteX26" fmla="*/ 459556 w 7239785"/>
                <a:gd name="connsiteY26" fmla="*/ 513760 h 2898742"/>
                <a:gd name="connsiteX27" fmla="*/ 459556 w 7239785"/>
                <a:gd name="connsiteY27" fmla="*/ 563251 h 2898742"/>
                <a:gd name="connsiteX28" fmla="*/ 476053 w 7239785"/>
                <a:gd name="connsiteY28" fmla="*/ 563251 h 2898742"/>
                <a:gd name="connsiteX29" fmla="*/ 476053 w 7239785"/>
                <a:gd name="connsiteY29" fmla="*/ 600958 h 2898742"/>
                <a:gd name="connsiteX30" fmla="*/ 511404 w 7239785"/>
                <a:gd name="connsiteY30" fmla="*/ 600958 h 2898742"/>
                <a:gd name="connsiteX31" fmla="*/ 511404 w 7239785"/>
                <a:gd name="connsiteY31" fmla="*/ 648092 h 2898742"/>
                <a:gd name="connsiteX32" fmla="*/ 544397 w 7239785"/>
                <a:gd name="connsiteY32" fmla="*/ 648092 h 2898742"/>
                <a:gd name="connsiteX33" fmla="*/ 544397 w 7239785"/>
                <a:gd name="connsiteY33" fmla="*/ 699940 h 2898742"/>
                <a:gd name="connsiteX34" fmla="*/ 572678 w 7239785"/>
                <a:gd name="connsiteY34" fmla="*/ 699940 h 2898742"/>
                <a:gd name="connsiteX35" fmla="*/ 572678 w 7239785"/>
                <a:gd name="connsiteY35" fmla="*/ 730577 h 2898742"/>
                <a:gd name="connsiteX36" fmla="*/ 619812 w 7239785"/>
                <a:gd name="connsiteY36" fmla="*/ 730577 h 2898742"/>
                <a:gd name="connsiteX37" fmla="*/ 619812 w 7239785"/>
                <a:gd name="connsiteY37" fmla="*/ 770641 h 2898742"/>
                <a:gd name="connsiteX38" fmla="*/ 652806 w 7239785"/>
                <a:gd name="connsiteY38" fmla="*/ 770641 h 2898742"/>
                <a:gd name="connsiteX39" fmla="*/ 652806 w 7239785"/>
                <a:gd name="connsiteY39" fmla="*/ 813061 h 2898742"/>
                <a:gd name="connsiteX40" fmla="*/ 702296 w 7239785"/>
                <a:gd name="connsiteY40" fmla="*/ 813061 h 2898742"/>
                <a:gd name="connsiteX41" fmla="*/ 702296 w 7239785"/>
                <a:gd name="connsiteY41" fmla="*/ 860195 h 2898742"/>
                <a:gd name="connsiteX42" fmla="*/ 735290 w 7239785"/>
                <a:gd name="connsiteY42" fmla="*/ 860195 h 2898742"/>
                <a:gd name="connsiteX43" fmla="*/ 735290 w 7239785"/>
                <a:gd name="connsiteY43" fmla="*/ 886119 h 2898742"/>
                <a:gd name="connsiteX44" fmla="*/ 794208 w 7239785"/>
                <a:gd name="connsiteY44" fmla="*/ 886119 h 2898742"/>
                <a:gd name="connsiteX45" fmla="*/ 794208 w 7239785"/>
                <a:gd name="connsiteY45" fmla="*/ 916756 h 2898742"/>
                <a:gd name="connsiteX46" fmla="*/ 831915 w 7239785"/>
                <a:gd name="connsiteY46" fmla="*/ 916756 h 2898742"/>
                <a:gd name="connsiteX47" fmla="*/ 831915 w 7239785"/>
                <a:gd name="connsiteY47" fmla="*/ 949750 h 2898742"/>
                <a:gd name="connsiteX48" fmla="*/ 857839 w 7239785"/>
                <a:gd name="connsiteY48" fmla="*/ 949750 h 2898742"/>
                <a:gd name="connsiteX49" fmla="*/ 857839 w 7239785"/>
                <a:gd name="connsiteY49" fmla="*/ 987457 h 2898742"/>
                <a:gd name="connsiteX50" fmla="*/ 893189 w 7239785"/>
                <a:gd name="connsiteY50" fmla="*/ 987457 h 2898742"/>
                <a:gd name="connsiteX51" fmla="*/ 893189 w 7239785"/>
                <a:gd name="connsiteY51" fmla="*/ 1011024 h 2898742"/>
                <a:gd name="connsiteX52" fmla="*/ 928540 w 7239785"/>
                <a:gd name="connsiteY52" fmla="*/ 1011024 h 2898742"/>
                <a:gd name="connsiteX53" fmla="*/ 928540 w 7239785"/>
                <a:gd name="connsiteY53" fmla="*/ 1044018 h 2898742"/>
                <a:gd name="connsiteX54" fmla="*/ 954463 w 7239785"/>
                <a:gd name="connsiteY54" fmla="*/ 1044018 h 2898742"/>
                <a:gd name="connsiteX55" fmla="*/ 954463 w 7239785"/>
                <a:gd name="connsiteY55" fmla="*/ 1072299 h 2898742"/>
                <a:gd name="connsiteX56" fmla="*/ 992171 w 7239785"/>
                <a:gd name="connsiteY56" fmla="*/ 1072299 h 2898742"/>
                <a:gd name="connsiteX57" fmla="*/ 992171 w 7239785"/>
                <a:gd name="connsiteY57" fmla="*/ 1107649 h 2898742"/>
                <a:gd name="connsiteX58" fmla="*/ 1022808 w 7239785"/>
                <a:gd name="connsiteY58" fmla="*/ 1107649 h 2898742"/>
                <a:gd name="connsiteX59" fmla="*/ 1022808 w 7239785"/>
                <a:gd name="connsiteY59" fmla="*/ 1145356 h 2898742"/>
                <a:gd name="connsiteX60" fmla="*/ 1058158 w 7239785"/>
                <a:gd name="connsiteY60" fmla="*/ 1145356 h 2898742"/>
                <a:gd name="connsiteX61" fmla="*/ 1058158 w 7239785"/>
                <a:gd name="connsiteY61" fmla="*/ 1183064 h 2898742"/>
                <a:gd name="connsiteX62" fmla="*/ 1088795 w 7239785"/>
                <a:gd name="connsiteY62" fmla="*/ 1183064 h 2898742"/>
                <a:gd name="connsiteX63" fmla="*/ 1088795 w 7239785"/>
                <a:gd name="connsiteY63" fmla="*/ 1223127 h 2898742"/>
                <a:gd name="connsiteX64" fmla="*/ 1138286 w 7239785"/>
                <a:gd name="connsiteY64" fmla="*/ 1223127 h 2898742"/>
                <a:gd name="connsiteX65" fmla="*/ 1138286 w 7239785"/>
                <a:gd name="connsiteY65" fmla="*/ 1256121 h 2898742"/>
                <a:gd name="connsiteX66" fmla="*/ 1190134 w 7239785"/>
                <a:gd name="connsiteY66" fmla="*/ 1256121 h 2898742"/>
                <a:gd name="connsiteX67" fmla="*/ 1190134 w 7239785"/>
                <a:gd name="connsiteY67" fmla="*/ 1293828 h 2898742"/>
                <a:gd name="connsiteX68" fmla="*/ 1244338 w 7239785"/>
                <a:gd name="connsiteY68" fmla="*/ 1293828 h 2898742"/>
                <a:gd name="connsiteX69" fmla="*/ 1244338 w 7239785"/>
                <a:gd name="connsiteY69" fmla="*/ 1322109 h 2898742"/>
                <a:gd name="connsiteX70" fmla="*/ 1284402 w 7239785"/>
                <a:gd name="connsiteY70" fmla="*/ 1322109 h 2898742"/>
                <a:gd name="connsiteX71" fmla="*/ 1284402 w 7239785"/>
                <a:gd name="connsiteY71" fmla="*/ 1345676 h 2898742"/>
                <a:gd name="connsiteX72" fmla="*/ 1319752 w 7239785"/>
                <a:gd name="connsiteY72" fmla="*/ 1345676 h 2898742"/>
                <a:gd name="connsiteX73" fmla="*/ 1319752 w 7239785"/>
                <a:gd name="connsiteY73" fmla="*/ 1395167 h 2898742"/>
                <a:gd name="connsiteX74" fmla="*/ 1355103 w 7239785"/>
                <a:gd name="connsiteY74" fmla="*/ 1395167 h 2898742"/>
                <a:gd name="connsiteX75" fmla="*/ 1355103 w 7239785"/>
                <a:gd name="connsiteY75" fmla="*/ 1425804 h 2898742"/>
                <a:gd name="connsiteX76" fmla="*/ 1388096 w 7239785"/>
                <a:gd name="connsiteY76" fmla="*/ 1425804 h 2898742"/>
                <a:gd name="connsiteX77" fmla="*/ 1388096 w 7239785"/>
                <a:gd name="connsiteY77" fmla="*/ 1451727 h 2898742"/>
                <a:gd name="connsiteX78" fmla="*/ 1487078 w 7239785"/>
                <a:gd name="connsiteY78" fmla="*/ 1451727 h 2898742"/>
                <a:gd name="connsiteX79" fmla="*/ 1487078 w 7239785"/>
                <a:gd name="connsiteY79" fmla="*/ 1477651 h 2898742"/>
                <a:gd name="connsiteX80" fmla="*/ 1527142 w 7239785"/>
                <a:gd name="connsiteY80" fmla="*/ 1477651 h 2898742"/>
                <a:gd name="connsiteX81" fmla="*/ 1527142 w 7239785"/>
                <a:gd name="connsiteY81" fmla="*/ 1503575 h 2898742"/>
                <a:gd name="connsiteX82" fmla="*/ 1564849 w 7239785"/>
                <a:gd name="connsiteY82" fmla="*/ 1503575 h 2898742"/>
                <a:gd name="connsiteX83" fmla="*/ 1564849 w 7239785"/>
                <a:gd name="connsiteY83" fmla="*/ 1534212 h 2898742"/>
                <a:gd name="connsiteX84" fmla="*/ 1604913 w 7239785"/>
                <a:gd name="connsiteY84" fmla="*/ 1534212 h 2898742"/>
                <a:gd name="connsiteX85" fmla="*/ 1604913 w 7239785"/>
                <a:gd name="connsiteY85" fmla="*/ 1560136 h 2898742"/>
                <a:gd name="connsiteX86" fmla="*/ 1654404 w 7239785"/>
                <a:gd name="connsiteY86" fmla="*/ 1560136 h 2898742"/>
                <a:gd name="connsiteX87" fmla="*/ 1654404 w 7239785"/>
                <a:gd name="connsiteY87" fmla="*/ 1590773 h 2898742"/>
                <a:gd name="connsiteX88" fmla="*/ 1727461 w 7239785"/>
                <a:gd name="connsiteY88" fmla="*/ 1590773 h 2898742"/>
                <a:gd name="connsiteX89" fmla="*/ 1727461 w 7239785"/>
                <a:gd name="connsiteY89" fmla="*/ 1607270 h 2898742"/>
                <a:gd name="connsiteX90" fmla="*/ 1772239 w 7239785"/>
                <a:gd name="connsiteY90" fmla="*/ 1607270 h 2898742"/>
                <a:gd name="connsiteX91" fmla="*/ 1772239 w 7239785"/>
                <a:gd name="connsiteY91" fmla="*/ 1640264 h 2898742"/>
                <a:gd name="connsiteX92" fmla="*/ 1807589 w 7239785"/>
                <a:gd name="connsiteY92" fmla="*/ 1640264 h 2898742"/>
                <a:gd name="connsiteX93" fmla="*/ 1807589 w 7239785"/>
                <a:gd name="connsiteY93" fmla="*/ 1680327 h 2898742"/>
                <a:gd name="connsiteX94" fmla="*/ 1854723 w 7239785"/>
                <a:gd name="connsiteY94" fmla="*/ 1680327 h 2898742"/>
                <a:gd name="connsiteX95" fmla="*/ 1854723 w 7239785"/>
                <a:gd name="connsiteY95" fmla="*/ 1708608 h 2898742"/>
                <a:gd name="connsiteX96" fmla="*/ 1920711 w 7239785"/>
                <a:gd name="connsiteY96" fmla="*/ 1708608 h 2898742"/>
                <a:gd name="connsiteX97" fmla="*/ 1920711 w 7239785"/>
                <a:gd name="connsiteY97" fmla="*/ 1743958 h 2898742"/>
                <a:gd name="connsiteX98" fmla="*/ 2007909 w 7239785"/>
                <a:gd name="connsiteY98" fmla="*/ 1743958 h 2898742"/>
                <a:gd name="connsiteX99" fmla="*/ 2007909 w 7239785"/>
                <a:gd name="connsiteY99" fmla="*/ 1767525 h 2898742"/>
                <a:gd name="connsiteX100" fmla="*/ 2062113 w 7239785"/>
                <a:gd name="connsiteY100" fmla="*/ 1767525 h 2898742"/>
                <a:gd name="connsiteX101" fmla="*/ 2062113 w 7239785"/>
                <a:gd name="connsiteY101" fmla="*/ 1786379 h 2898742"/>
                <a:gd name="connsiteX102" fmla="*/ 2113960 w 7239785"/>
                <a:gd name="connsiteY102" fmla="*/ 1786379 h 2898742"/>
                <a:gd name="connsiteX103" fmla="*/ 2113960 w 7239785"/>
                <a:gd name="connsiteY103" fmla="*/ 1826443 h 2898742"/>
                <a:gd name="connsiteX104" fmla="*/ 2154024 w 7239785"/>
                <a:gd name="connsiteY104" fmla="*/ 1826443 h 2898742"/>
                <a:gd name="connsiteX105" fmla="*/ 2154024 w 7239785"/>
                <a:gd name="connsiteY105" fmla="*/ 1850010 h 2898742"/>
                <a:gd name="connsiteX106" fmla="*/ 2241222 w 7239785"/>
                <a:gd name="connsiteY106" fmla="*/ 1850010 h 2898742"/>
                <a:gd name="connsiteX107" fmla="*/ 2241222 w 7239785"/>
                <a:gd name="connsiteY107" fmla="*/ 1878290 h 2898742"/>
                <a:gd name="connsiteX108" fmla="*/ 2349630 w 7239785"/>
                <a:gd name="connsiteY108" fmla="*/ 1878290 h 2898742"/>
                <a:gd name="connsiteX109" fmla="*/ 2349630 w 7239785"/>
                <a:gd name="connsiteY109" fmla="*/ 1913641 h 2898742"/>
                <a:gd name="connsiteX110" fmla="*/ 2439185 w 7239785"/>
                <a:gd name="connsiteY110" fmla="*/ 1913641 h 2898742"/>
                <a:gd name="connsiteX111" fmla="*/ 2439185 w 7239785"/>
                <a:gd name="connsiteY111" fmla="*/ 1927781 h 2898742"/>
                <a:gd name="connsiteX112" fmla="*/ 2500459 w 7239785"/>
                <a:gd name="connsiteY112" fmla="*/ 1927781 h 2898742"/>
                <a:gd name="connsiteX113" fmla="*/ 2500459 w 7239785"/>
                <a:gd name="connsiteY113" fmla="*/ 1965488 h 2898742"/>
                <a:gd name="connsiteX114" fmla="*/ 2557020 w 7239785"/>
                <a:gd name="connsiteY114" fmla="*/ 1965488 h 2898742"/>
                <a:gd name="connsiteX115" fmla="*/ 2557020 w 7239785"/>
                <a:gd name="connsiteY115" fmla="*/ 1989055 h 2898742"/>
                <a:gd name="connsiteX116" fmla="*/ 2618294 w 7239785"/>
                <a:gd name="connsiteY116" fmla="*/ 1989055 h 2898742"/>
                <a:gd name="connsiteX117" fmla="*/ 2618294 w 7239785"/>
                <a:gd name="connsiteY117" fmla="*/ 2017336 h 2898742"/>
                <a:gd name="connsiteX118" fmla="*/ 2705492 w 7239785"/>
                <a:gd name="connsiteY118" fmla="*/ 2017336 h 2898742"/>
                <a:gd name="connsiteX119" fmla="*/ 2705492 w 7239785"/>
                <a:gd name="connsiteY119" fmla="*/ 2038546 h 2898742"/>
                <a:gd name="connsiteX120" fmla="*/ 2759696 w 7239785"/>
                <a:gd name="connsiteY120" fmla="*/ 2038546 h 2898742"/>
                <a:gd name="connsiteX121" fmla="*/ 2759696 w 7239785"/>
                <a:gd name="connsiteY121" fmla="*/ 2071540 h 2898742"/>
                <a:gd name="connsiteX122" fmla="*/ 2839824 w 7239785"/>
                <a:gd name="connsiteY122" fmla="*/ 2071540 h 2898742"/>
                <a:gd name="connsiteX123" fmla="*/ 2839824 w 7239785"/>
                <a:gd name="connsiteY123" fmla="*/ 2088037 h 2898742"/>
                <a:gd name="connsiteX124" fmla="*/ 2894028 w 7239785"/>
                <a:gd name="connsiteY124" fmla="*/ 2088037 h 2898742"/>
                <a:gd name="connsiteX125" fmla="*/ 2908169 w 7239785"/>
                <a:gd name="connsiteY125" fmla="*/ 2102178 h 2898742"/>
                <a:gd name="connsiteX126" fmla="*/ 2908169 w 7239785"/>
                <a:gd name="connsiteY126" fmla="*/ 2125744 h 2898742"/>
                <a:gd name="connsiteX127" fmla="*/ 3030717 w 7239785"/>
                <a:gd name="connsiteY127" fmla="*/ 2125744 h 2898742"/>
                <a:gd name="connsiteX128" fmla="*/ 3030717 w 7239785"/>
                <a:gd name="connsiteY128" fmla="*/ 2146954 h 2898742"/>
                <a:gd name="connsiteX129" fmla="*/ 3099061 w 7239785"/>
                <a:gd name="connsiteY129" fmla="*/ 2146954 h 2898742"/>
                <a:gd name="connsiteX130" fmla="*/ 3099061 w 7239785"/>
                <a:gd name="connsiteY130" fmla="*/ 2182305 h 2898742"/>
                <a:gd name="connsiteX131" fmla="*/ 3256960 w 7239785"/>
                <a:gd name="connsiteY131" fmla="*/ 2182305 h 2898742"/>
                <a:gd name="connsiteX132" fmla="*/ 3256960 w 7239785"/>
                <a:gd name="connsiteY132" fmla="*/ 2220012 h 2898742"/>
                <a:gd name="connsiteX133" fmla="*/ 3365369 w 7239785"/>
                <a:gd name="connsiteY133" fmla="*/ 2220012 h 2898742"/>
                <a:gd name="connsiteX134" fmla="*/ 3365369 w 7239785"/>
                <a:gd name="connsiteY134" fmla="*/ 2238866 h 2898742"/>
                <a:gd name="connsiteX135" fmla="*/ 3480847 w 7239785"/>
                <a:gd name="connsiteY135" fmla="*/ 2238866 h 2898742"/>
                <a:gd name="connsiteX136" fmla="*/ 3492630 w 7239785"/>
                <a:gd name="connsiteY136" fmla="*/ 2250649 h 2898742"/>
                <a:gd name="connsiteX137" fmla="*/ 3551548 w 7239785"/>
                <a:gd name="connsiteY137" fmla="*/ 2250649 h 2898742"/>
                <a:gd name="connsiteX138" fmla="*/ 3551548 w 7239785"/>
                <a:gd name="connsiteY138" fmla="*/ 2283643 h 2898742"/>
                <a:gd name="connsiteX139" fmla="*/ 3645816 w 7239785"/>
                <a:gd name="connsiteY139" fmla="*/ 2283643 h 2898742"/>
                <a:gd name="connsiteX140" fmla="*/ 3645816 w 7239785"/>
                <a:gd name="connsiteY140" fmla="*/ 2283643 h 2898742"/>
                <a:gd name="connsiteX141" fmla="*/ 3714160 w 7239785"/>
                <a:gd name="connsiteY141" fmla="*/ 2283643 h 2898742"/>
                <a:gd name="connsiteX142" fmla="*/ 3714160 w 7239785"/>
                <a:gd name="connsiteY142" fmla="*/ 2309567 h 2898742"/>
                <a:gd name="connsiteX143" fmla="*/ 3827282 w 7239785"/>
                <a:gd name="connsiteY143" fmla="*/ 2309567 h 2898742"/>
                <a:gd name="connsiteX144" fmla="*/ 3827282 w 7239785"/>
                <a:gd name="connsiteY144" fmla="*/ 2323707 h 2898742"/>
                <a:gd name="connsiteX145" fmla="*/ 3881486 w 7239785"/>
                <a:gd name="connsiteY145" fmla="*/ 2323707 h 2898742"/>
                <a:gd name="connsiteX146" fmla="*/ 3890913 w 7239785"/>
                <a:gd name="connsiteY146" fmla="*/ 2333134 h 2898742"/>
                <a:gd name="connsiteX147" fmla="*/ 3945117 w 7239785"/>
                <a:gd name="connsiteY147" fmla="*/ 2333134 h 2898742"/>
                <a:gd name="connsiteX148" fmla="*/ 3945117 w 7239785"/>
                <a:gd name="connsiteY148" fmla="*/ 2377911 h 2898742"/>
                <a:gd name="connsiteX149" fmla="*/ 3994608 w 7239785"/>
                <a:gd name="connsiteY149" fmla="*/ 2377911 h 2898742"/>
                <a:gd name="connsiteX150" fmla="*/ 3994608 w 7239785"/>
                <a:gd name="connsiteY150" fmla="*/ 2401478 h 2898742"/>
                <a:gd name="connsiteX151" fmla="*/ 4074736 w 7239785"/>
                <a:gd name="connsiteY151" fmla="*/ 2401478 h 2898742"/>
                <a:gd name="connsiteX152" fmla="*/ 4074736 w 7239785"/>
                <a:gd name="connsiteY152" fmla="*/ 2439185 h 2898742"/>
                <a:gd name="connsiteX153" fmla="*/ 4194927 w 7239785"/>
                <a:gd name="connsiteY153" fmla="*/ 2439185 h 2898742"/>
                <a:gd name="connsiteX154" fmla="*/ 4194927 w 7239785"/>
                <a:gd name="connsiteY154" fmla="*/ 2453325 h 2898742"/>
                <a:gd name="connsiteX155" fmla="*/ 4272699 w 7239785"/>
                <a:gd name="connsiteY155" fmla="*/ 2453325 h 2898742"/>
                <a:gd name="connsiteX156" fmla="*/ 4272699 w 7239785"/>
                <a:gd name="connsiteY156" fmla="*/ 2481606 h 2898742"/>
                <a:gd name="connsiteX157" fmla="*/ 4385820 w 7239785"/>
                <a:gd name="connsiteY157" fmla="*/ 2481606 h 2898742"/>
                <a:gd name="connsiteX158" fmla="*/ 4392890 w 7239785"/>
                <a:gd name="connsiteY158" fmla="*/ 2488676 h 2898742"/>
                <a:gd name="connsiteX159" fmla="*/ 4508369 w 7239785"/>
                <a:gd name="connsiteY159" fmla="*/ 2488676 h 2898742"/>
                <a:gd name="connsiteX160" fmla="*/ 4508369 w 7239785"/>
                <a:gd name="connsiteY160" fmla="*/ 2505173 h 2898742"/>
                <a:gd name="connsiteX161" fmla="*/ 4562573 w 7239785"/>
                <a:gd name="connsiteY161" fmla="*/ 2505173 h 2898742"/>
                <a:gd name="connsiteX162" fmla="*/ 4579070 w 7239785"/>
                <a:gd name="connsiteY162" fmla="*/ 2521670 h 2898742"/>
                <a:gd name="connsiteX163" fmla="*/ 4689835 w 7239785"/>
                <a:gd name="connsiteY163" fmla="*/ 2521670 h 2898742"/>
                <a:gd name="connsiteX164" fmla="*/ 4689835 w 7239785"/>
                <a:gd name="connsiteY164" fmla="*/ 2552307 h 2898742"/>
                <a:gd name="connsiteX165" fmla="*/ 4843020 w 7239785"/>
                <a:gd name="connsiteY165" fmla="*/ 2552307 h 2898742"/>
                <a:gd name="connsiteX166" fmla="*/ 4843020 w 7239785"/>
                <a:gd name="connsiteY166" fmla="*/ 2561734 h 2898742"/>
                <a:gd name="connsiteX167" fmla="*/ 5007989 w 7239785"/>
                <a:gd name="connsiteY167" fmla="*/ 2561734 h 2898742"/>
                <a:gd name="connsiteX168" fmla="*/ 5007989 w 7239785"/>
                <a:gd name="connsiteY168" fmla="*/ 2597084 h 2898742"/>
                <a:gd name="connsiteX169" fmla="*/ 5142321 w 7239785"/>
                <a:gd name="connsiteY169" fmla="*/ 2597084 h 2898742"/>
                <a:gd name="connsiteX170" fmla="*/ 5142321 w 7239785"/>
                <a:gd name="connsiteY170" fmla="*/ 2618294 h 2898742"/>
                <a:gd name="connsiteX171" fmla="*/ 5243659 w 7239785"/>
                <a:gd name="connsiteY171" fmla="*/ 2618294 h 2898742"/>
                <a:gd name="connsiteX172" fmla="*/ 5243659 w 7239785"/>
                <a:gd name="connsiteY172" fmla="*/ 2646575 h 2898742"/>
                <a:gd name="connsiteX173" fmla="*/ 5413342 w 7239785"/>
                <a:gd name="connsiteY173" fmla="*/ 2646575 h 2898742"/>
                <a:gd name="connsiteX174" fmla="*/ 5413342 w 7239785"/>
                <a:gd name="connsiteY174" fmla="*/ 2663072 h 2898742"/>
                <a:gd name="connsiteX175" fmla="*/ 5521750 w 7239785"/>
                <a:gd name="connsiteY175" fmla="*/ 2663072 h 2898742"/>
                <a:gd name="connsiteX176" fmla="*/ 5521750 w 7239785"/>
                <a:gd name="connsiteY176" fmla="*/ 2681925 h 2898742"/>
                <a:gd name="connsiteX177" fmla="*/ 5752707 w 7239785"/>
                <a:gd name="connsiteY177" fmla="*/ 2681925 h 2898742"/>
                <a:gd name="connsiteX178" fmla="*/ 5752707 w 7239785"/>
                <a:gd name="connsiteY178" fmla="*/ 2703136 h 2898742"/>
                <a:gd name="connsiteX179" fmla="*/ 5861115 w 7239785"/>
                <a:gd name="connsiteY179" fmla="*/ 2703136 h 2898742"/>
                <a:gd name="connsiteX180" fmla="*/ 5861115 w 7239785"/>
                <a:gd name="connsiteY180" fmla="*/ 2693709 h 2898742"/>
                <a:gd name="connsiteX181" fmla="*/ 6054364 w 7239785"/>
                <a:gd name="connsiteY181" fmla="*/ 2693709 h 2898742"/>
                <a:gd name="connsiteX182" fmla="*/ 6054364 w 7239785"/>
                <a:gd name="connsiteY182" fmla="*/ 2712562 h 2898742"/>
                <a:gd name="connsiteX183" fmla="*/ 6278251 w 7239785"/>
                <a:gd name="connsiteY183" fmla="*/ 2712562 h 2898742"/>
                <a:gd name="connsiteX184" fmla="*/ 6278251 w 7239785"/>
                <a:gd name="connsiteY184" fmla="*/ 2740843 h 2898742"/>
                <a:gd name="connsiteX185" fmla="*/ 6403156 w 7239785"/>
                <a:gd name="connsiteY185" fmla="*/ 2740843 h 2898742"/>
                <a:gd name="connsiteX186" fmla="*/ 6414940 w 7239785"/>
                <a:gd name="connsiteY186" fmla="*/ 2752627 h 2898742"/>
                <a:gd name="connsiteX187" fmla="*/ 6575195 w 7239785"/>
                <a:gd name="connsiteY187" fmla="*/ 2752627 h 2898742"/>
                <a:gd name="connsiteX188" fmla="*/ 6575195 w 7239785"/>
                <a:gd name="connsiteY188" fmla="*/ 2769123 h 2898742"/>
                <a:gd name="connsiteX189" fmla="*/ 6657680 w 7239785"/>
                <a:gd name="connsiteY189" fmla="*/ 2769123 h 2898742"/>
                <a:gd name="connsiteX190" fmla="*/ 6657680 w 7239785"/>
                <a:gd name="connsiteY190" fmla="*/ 2799760 h 2898742"/>
                <a:gd name="connsiteX191" fmla="*/ 6841503 w 7239785"/>
                <a:gd name="connsiteY191" fmla="*/ 2799760 h 2898742"/>
                <a:gd name="connsiteX192" fmla="*/ 6841503 w 7239785"/>
                <a:gd name="connsiteY192" fmla="*/ 2818614 h 2898742"/>
                <a:gd name="connsiteX193" fmla="*/ 6912204 w 7239785"/>
                <a:gd name="connsiteY193" fmla="*/ 2818614 h 2898742"/>
                <a:gd name="connsiteX194" fmla="*/ 6921630 w 7239785"/>
                <a:gd name="connsiteY194" fmla="*/ 2828040 h 2898742"/>
                <a:gd name="connsiteX195" fmla="*/ 6982905 w 7239785"/>
                <a:gd name="connsiteY195" fmla="*/ 2828040 h 2898742"/>
                <a:gd name="connsiteX196" fmla="*/ 6982905 w 7239785"/>
                <a:gd name="connsiteY196" fmla="*/ 2856321 h 2898742"/>
                <a:gd name="connsiteX197" fmla="*/ 7100740 w 7239785"/>
                <a:gd name="connsiteY197" fmla="*/ 2856321 h 2898742"/>
                <a:gd name="connsiteX198" fmla="*/ 7100740 w 7239785"/>
                <a:gd name="connsiteY198" fmla="*/ 2865748 h 2898742"/>
                <a:gd name="connsiteX199" fmla="*/ 7199721 w 7239785"/>
                <a:gd name="connsiteY199" fmla="*/ 2865748 h 2898742"/>
                <a:gd name="connsiteX200" fmla="*/ 7199721 w 7239785"/>
                <a:gd name="connsiteY200" fmla="*/ 2898742 h 2898742"/>
                <a:gd name="connsiteX201" fmla="*/ 7239785 w 7239785"/>
                <a:gd name="connsiteY201" fmla="*/ 2898742 h 289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7239785" h="2898742">
                  <a:moveTo>
                    <a:pt x="0" y="0"/>
                  </a:moveTo>
                  <a:lnTo>
                    <a:pt x="0" y="84841"/>
                  </a:lnTo>
                  <a:lnTo>
                    <a:pt x="54204" y="84841"/>
                  </a:lnTo>
                  <a:lnTo>
                    <a:pt x="54204" y="127261"/>
                  </a:lnTo>
                  <a:lnTo>
                    <a:pt x="84841" y="127261"/>
                  </a:lnTo>
                  <a:lnTo>
                    <a:pt x="84841" y="153185"/>
                  </a:lnTo>
                  <a:lnTo>
                    <a:pt x="120191" y="153185"/>
                  </a:lnTo>
                  <a:lnTo>
                    <a:pt x="120191" y="190892"/>
                  </a:lnTo>
                  <a:lnTo>
                    <a:pt x="160255" y="190892"/>
                  </a:lnTo>
                  <a:lnTo>
                    <a:pt x="160255" y="233313"/>
                  </a:lnTo>
                  <a:lnTo>
                    <a:pt x="209746" y="233313"/>
                  </a:lnTo>
                  <a:lnTo>
                    <a:pt x="209746" y="256880"/>
                  </a:lnTo>
                  <a:lnTo>
                    <a:pt x="245096" y="256880"/>
                  </a:lnTo>
                  <a:lnTo>
                    <a:pt x="245096" y="315798"/>
                  </a:lnTo>
                  <a:lnTo>
                    <a:pt x="278090" y="315798"/>
                  </a:lnTo>
                  <a:lnTo>
                    <a:pt x="278090" y="337008"/>
                  </a:lnTo>
                  <a:lnTo>
                    <a:pt x="315797" y="337008"/>
                  </a:lnTo>
                  <a:lnTo>
                    <a:pt x="315797" y="379428"/>
                  </a:lnTo>
                  <a:lnTo>
                    <a:pt x="344078" y="379428"/>
                  </a:lnTo>
                  <a:lnTo>
                    <a:pt x="344078" y="424206"/>
                  </a:lnTo>
                  <a:lnTo>
                    <a:pt x="360575" y="424206"/>
                  </a:lnTo>
                  <a:lnTo>
                    <a:pt x="374715" y="438346"/>
                  </a:lnTo>
                  <a:lnTo>
                    <a:pt x="388855" y="452486"/>
                  </a:lnTo>
                  <a:lnTo>
                    <a:pt x="388855" y="490193"/>
                  </a:lnTo>
                  <a:lnTo>
                    <a:pt x="431276" y="490193"/>
                  </a:lnTo>
                  <a:lnTo>
                    <a:pt x="431276" y="513760"/>
                  </a:lnTo>
                  <a:lnTo>
                    <a:pt x="459556" y="513760"/>
                  </a:lnTo>
                  <a:lnTo>
                    <a:pt x="459556" y="563251"/>
                  </a:lnTo>
                  <a:lnTo>
                    <a:pt x="476053" y="563251"/>
                  </a:lnTo>
                  <a:lnTo>
                    <a:pt x="476053" y="600958"/>
                  </a:lnTo>
                  <a:lnTo>
                    <a:pt x="511404" y="600958"/>
                  </a:lnTo>
                  <a:lnTo>
                    <a:pt x="511404" y="648092"/>
                  </a:lnTo>
                  <a:lnTo>
                    <a:pt x="544397" y="648092"/>
                  </a:lnTo>
                  <a:lnTo>
                    <a:pt x="544397" y="699940"/>
                  </a:lnTo>
                  <a:lnTo>
                    <a:pt x="572678" y="699940"/>
                  </a:lnTo>
                  <a:lnTo>
                    <a:pt x="572678" y="730577"/>
                  </a:lnTo>
                  <a:lnTo>
                    <a:pt x="619812" y="730577"/>
                  </a:lnTo>
                  <a:lnTo>
                    <a:pt x="619812" y="770641"/>
                  </a:lnTo>
                  <a:lnTo>
                    <a:pt x="652806" y="770641"/>
                  </a:lnTo>
                  <a:lnTo>
                    <a:pt x="652806" y="813061"/>
                  </a:lnTo>
                  <a:lnTo>
                    <a:pt x="702296" y="813061"/>
                  </a:lnTo>
                  <a:lnTo>
                    <a:pt x="702296" y="860195"/>
                  </a:lnTo>
                  <a:lnTo>
                    <a:pt x="735290" y="860195"/>
                  </a:lnTo>
                  <a:lnTo>
                    <a:pt x="735290" y="886119"/>
                  </a:lnTo>
                  <a:lnTo>
                    <a:pt x="794208" y="886119"/>
                  </a:lnTo>
                  <a:lnTo>
                    <a:pt x="794208" y="916756"/>
                  </a:lnTo>
                  <a:lnTo>
                    <a:pt x="831915" y="916756"/>
                  </a:lnTo>
                  <a:lnTo>
                    <a:pt x="831915" y="949750"/>
                  </a:lnTo>
                  <a:lnTo>
                    <a:pt x="857839" y="949750"/>
                  </a:lnTo>
                  <a:lnTo>
                    <a:pt x="857839" y="987457"/>
                  </a:lnTo>
                  <a:lnTo>
                    <a:pt x="893189" y="987457"/>
                  </a:lnTo>
                  <a:lnTo>
                    <a:pt x="893189" y="1011024"/>
                  </a:lnTo>
                  <a:lnTo>
                    <a:pt x="928540" y="1011024"/>
                  </a:lnTo>
                  <a:lnTo>
                    <a:pt x="928540" y="1044018"/>
                  </a:lnTo>
                  <a:lnTo>
                    <a:pt x="954463" y="1044018"/>
                  </a:lnTo>
                  <a:lnTo>
                    <a:pt x="954463" y="1072299"/>
                  </a:lnTo>
                  <a:lnTo>
                    <a:pt x="992171" y="1072299"/>
                  </a:lnTo>
                  <a:lnTo>
                    <a:pt x="992171" y="1107649"/>
                  </a:lnTo>
                  <a:lnTo>
                    <a:pt x="1022808" y="1107649"/>
                  </a:lnTo>
                  <a:lnTo>
                    <a:pt x="1022808" y="1145356"/>
                  </a:lnTo>
                  <a:lnTo>
                    <a:pt x="1058158" y="1145356"/>
                  </a:lnTo>
                  <a:lnTo>
                    <a:pt x="1058158" y="1183064"/>
                  </a:lnTo>
                  <a:lnTo>
                    <a:pt x="1088795" y="1183064"/>
                  </a:lnTo>
                  <a:lnTo>
                    <a:pt x="1088795" y="1223127"/>
                  </a:lnTo>
                  <a:lnTo>
                    <a:pt x="1138286" y="1223127"/>
                  </a:lnTo>
                  <a:lnTo>
                    <a:pt x="1138286" y="1256121"/>
                  </a:lnTo>
                  <a:lnTo>
                    <a:pt x="1190134" y="1256121"/>
                  </a:lnTo>
                  <a:lnTo>
                    <a:pt x="1190134" y="1293828"/>
                  </a:lnTo>
                  <a:lnTo>
                    <a:pt x="1244338" y="1293828"/>
                  </a:lnTo>
                  <a:lnTo>
                    <a:pt x="1244338" y="1322109"/>
                  </a:lnTo>
                  <a:lnTo>
                    <a:pt x="1284402" y="1322109"/>
                  </a:lnTo>
                  <a:lnTo>
                    <a:pt x="1284402" y="1345676"/>
                  </a:lnTo>
                  <a:lnTo>
                    <a:pt x="1319752" y="1345676"/>
                  </a:lnTo>
                  <a:lnTo>
                    <a:pt x="1319752" y="1395167"/>
                  </a:lnTo>
                  <a:lnTo>
                    <a:pt x="1355103" y="1395167"/>
                  </a:lnTo>
                  <a:lnTo>
                    <a:pt x="1355103" y="1425804"/>
                  </a:lnTo>
                  <a:lnTo>
                    <a:pt x="1388096" y="1425804"/>
                  </a:lnTo>
                  <a:lnTo>
                    <a:pt x="1388096" y="1451727"/>
                  </a:lnTo>
                  <a:lnTo>
                    <a:pt x="1487078" y="1451727"/>
                  </a:lnTo>
                  <a:lnTo>
                    <a:pt x="1487078" y="1477651"/>
                  </a:lnTo>
                  <a:lnTo>
                    <a:pt x="1527142" y="1477651"/>
                  </a:lnTo>
                  <a:lnTo>
                    <a:pt x="1527142" y="1503575"/>
                  </a:lnTo>
                  <a:lnTo>
                    <a:pt x="1564849" y="1503575"/>
                  </a:lnTo>
                  <a:lnTo>
                    <a:pt x="1564849" y="1534212"/>
                  </a:lnTo>
                  <a:lnTo>
                    <a:pt x="1604913" y="1534212"/>
                  </a:lnTo>
                  <a:lnTo>
                    <a:pt x="1604913" y="1560136"/>
                  </a:lnTo>
                  <a:lnTo>
                    <a:pt x="1654404" y="1560136"/>
                  </a:lnTo>
                  <a:lnTo>
                    <a:pt x="1654404" y="1590773"/>
                  </a:lnTo>
                  <a:lnTo>
                    <a:pt x="1727461" y="1590773"/>
                  </a:lnTo>
                  <a:lnTo>
                    <a:pt x="1727461" y="1607270"/>
                  </a:lnTo>
                  <a:lnTo>
                    <a:pt x="1772239" y="1607270"/>
                  </a:lnTo>
                  <a:lnTo>
                    <a:pt x="1772239" y="1640264"/>
                  </a:lnTo>
                  <a:lnTo>
                    <a:pt x="1807589" y="1640264"/>
                  </a:lnTo>
                  <a:lnTo>
                    <a:pt x="1807589" y="1680327"/>
                  </a:lnTo>
                  <a:lnTo>
                    <a:pt x="1854723" y="1680327"/>
                  </a:lnTo>
                  <a:lnTo>
                    <a:pt x="1854723" y="1708608"/>
                  </a:lnTo>
                  <a:lnTo>
                    <a:pt x="1920711" y="1708608"/>
                  </a:lnTo>
                  <a:lnTo>
                    <a:pt x="1920711" y="1743958"/>
                  </a:lnTo>
                  <a:lnTo>
                    <a:pt x="2007909" y="1743958"/>
                  </a:lnTo>
                  <a:lnTo>
                    <a:pt x="2007909" y="1767525"/>
                  </a:lnTo>
                  <a:lnTo>
                    <a:pt x="2062113" y="1767525"/>
                  </a:lnTo>
                  <a:lnTo>
                    <a:pt x="2062113" y="1786379"/>
                  </a:lnTo>
                  <a:lnTo>
                    <a:pt x="2113960" y="1786379"/>
                  </a:lnTo>
                  <a:lnTo>
                    <a:pt x="2113960" y="1826443"/>
                  </a:lnTo>
                  <a:lnTo>
                    <a:pt x="2154024" y="1826443"/>
                  </a:lnTo>
                  <a:lnTo>
                    <a:pt x="2154024" y="1850010"/>
                  </a:lnTo>
                  <a:lnTo>
                    <a:pt x="2241222" y="1850010"/>
                  </a:lnTo>
                  <a:lnTo>
                    <a:pt x="2241222" y="1878290"/>
                  </a:lnTo>
                  <a:lnTo>
                    <a:pt x="2349630" y="1878290"/>
                  </a:lnTo>
                  <a:lnTo>
                    <a:pt x="2349630" y="1913641"/>
                  </a:lnTo>
                  <a:lnTo>
                    <a:pt x="2439185" y="1913641"/>
                  </a:lnTo>
                  <a:lnTo>
                    <a:pt x="2439185" y="1927781"/>
                  </a:lnTo>
                  <a:lnTo>
                    <a:pt x="2500459" y="1927781"/>
                  </a:lnTo>
                  <a:lnTo>
                    <a:pt x="2500459" y="1965488"/>
                  </a:lnTo>
                  <a:lnTo>
                    <a:pt x="2557020" y="1965488"/>
                  </a:lnTo>
                  <a:lnTo>
                    <a:pt x="2557020" y="1989055"/>
                  </a:lnTo>
                  <a:lnTo>
                    <a:pt x="2618294" y="1989055"/>
                  </a:lnTo>
                  <a:lnTo>
                    <a:pt x="2618294" y="2017336"/>
                  </a:lnTo>
                  <a:lnTo>
                    <a:pt x="2705492" y="2017336"/>
                  </a:lnTo>
                  <a:lnTo>
                    <a:pt x="2705492" y="2038546"/>
                  </a:lnTo>
                  <a:lnTo>
                    <a:pt x="2759696" y="2038546"/>
                  </a:lnTo>
                  <a:lnTo>
                    <a:pt x="2759696" y="2071540"/>
                  </a:lnTo>
                  <a:lnTo>
                    <a:pt x="2839824" y="2071540"/>
                  </a:lnTo>
                  <a:lnTo>
                    <a:pt x="2839824" y="2088037"/>
                  </a:lnTo>
                  <a:lnTo>
                    <a:pt x="2894028" y="2088037"/>
                  </a:lnTo>
                  <a:lnTo>
                    <a:pt x="2908169" y="2102178"/>
                  </a:lnTo>
                  <a:lnTo>
                    <a:pt x="2908169" y="2125744"/>
                  </a:lnTo>
                  <a:lnTo>
                    <a:pt x="3030717" y="2125744"/>
                  </a:lnTo>
                  <a:lnTo>
                    <a:pt x="3030717" y="2146954"/>
                  </a:lnTo>
                  <a:lnTo>
                    <a:pt x="3099061" y="2146954"/>
                  </a:lnTo>
                  <a:lnTo>
                    <a:pt x="3099061" y="2182305"/>
                  </a:lnTo>
                  <a:lnTo>
                    <a:pt x="3256960" y="2182305"/>
                  </a:lnTo>
                  <a:lnTo>
                    <a:pt x="3256960" y="2220012"/>
                  </a:lnTo>
                  <a:lnTo>
                    <a:pt x="3365369" y="2220012"/>
                  </a:lnTo>
                  <a:lnTo>
                    <a:pt x="3365369" y="2238866"/>
                  </a:lnTo>
                  <a:lnTo>
                    <a:pt x="3480847" y="2238866"/>
                  </a:lnTo>
                  <a:lnTo>
                    <a:pt x="3492630" y="2250649"/>
                  </a:lnTo>
                  <a:lnTo>
                    <a:pt x="3551548" y="2250649"/>
                  </a:lnTo>
                  <a:lnTo>
                    <a:pt x="3551548" y="2283643"/>
                  </a:lnTo>
                  <a:lnTo>
                    <a:pt x="3645816" y="2283643"/>
                  </a:lnTo>
                  <a:lnTo>
                    <a:pt x="3645816" y="2283643"/>
                  </a:lnTo>
                  <a:lnTo>
                    <a:pt x="3714160" y="2283643"/>
                  </a:lnTo>
                  <a:lnTo>
                    <a:pt x="3714160" y="2309567"/>
                  </a:lnTo>
                  <a:lnTo>
                    <a:pt x="3827282" y="2309567"/>
                  </a:lnTo>
                  <a:lnTo>
                    <a:pt x="3827282" y="2323707"/>
                  </a:lnTo>
                  <a:lnTo>
                    <a:pt x="3881486" y="2323707"/>
                  </a:lnTo>
                  <a:lnTo>
                    <a:pt x="3890913" y="2333134"/>
                  </a:lnTo>
                  <a:lnTo>
                    <a:pt x="3945117" y="2333134"/>
                  </a:lnTo>
                  <a:lnTo>
                    <a:pt x="3945117" y="2377911"/>
                  </a:lnTo>
                  <a:lnTo>
                    <a:pt x="3994608" y="2377911"/>
                  </a:lnTo>
                  <a:lnTo>
                    <a:pt x="3994608" y="2401478"/>
                  </a:lnTo>
                  <a:lnTo>
                    <a:pt x="4074736" y="2401478"/>
                  </a:lnTo>
                  <a:lnTo>
                    <a:pt x="4074736" y="2439185"/>
                  </a:lnTo>
                  <a:lnTo>
                    <a:pt x="4194927" y="2439185"/>
                  </a:lnTo>
                  <a:lnTo>
                    <a:pt x="4194927" y="2453325"/>
                  </a:lnTo>
                  <a:lnTo>
                    <a:pt x="4272699" y="2453325"/>
                  </a:lnTo>
                  <a:lnTo>
                    <a:pt x="4272699" y="2481606"/>
                  </a:lnTo>
                  <a:lnTo>
                    <a:pt x="4385820" y="2481606"/>
                  </a:lnTo>
                  <a:lnTo>
                    <a:pt x="4392890" y="2488676"/>
                  </a:lnTo>
                  <a:lnTo>
                    <a:pt x="4508369" y="2488676"/>
                  </a:lnTo>
                  <a:lnTo>
                    <a:pt x="4508369" y="2505173"/>
                  </a:lnTo>
                  <a:lnTo>
                    <a:pt x="4562573" y="2505173"/>
                  </a:lnTo>
                  <a:lnTo>
                    <a:pt x="4579070" y="2521670"/>
                  </a:lnTo>
                  <a:lnTo>
                    <a:pt x="4689835" y="2521670"/>
                  </a:lnTo>
                  <a:lnTo>
                    <a:pt x="4689835" y="2552307"/>
                  </a:lnTo>
                  <a:lnTo>
                    <a:pt x="4843020" y="2552307"/>
                  </a:lnTo>
                  <a:lnTo>
                    <a:pt x="4843020" y="2561734"/>
                  </a:lnTo>
                  <a:lnTo>
                    <a:pt x="5007989" y="2561734"/>
                  </a:lnTo>
                  <a:lnTo>
                    <a:pt x="5007989" y="2597084"/>
                  </a:lnTo>
                  <a:lnTo>
                    <a:pt x="5142321" y="2597084"/>
                  </a:lnTo>
                  <a:lnTo>
                    <a:pt x="5142321" y="2618294"/>
                  </a:lnTo>
                  <a:lnTo>
                    <a:pt x="5243659" y="2618294"/>
                  </a:lnTo>
                  <a:lnTo>
                    <a:pt x="5243659" y="2646575"/>
                  </a:lnTo>
                  <a:lnTo>
                    <a:pt x="5413342" y="2646575"/>
                  </a:lnTo>
                  <a:lnTo>
                    <a:pt x="5413342" y="2663072"/>
                  </a:lnTo>
                  <a:lnTo>
                    <a:pt x="5521750" y="2663072"/>
                  </a:lnTo>
                  <a:lnTo>
                    <a:pt x="5521750" y="2681925"/>
                  </a:lnTo>
                  <a:lnTo>
                    <a:pt x="5752707" y="2681925"/>
                  </a:lnTo>
                  <a:lnTo>
                    <a:pt x="5752707" y="2703136"/>
                  </a:lnTo>
                  <a:lnTo>
                    <a:pt x="5861115" y="2703136"/>
                  </a:lnTo>
                  <a:lnTo>
                    <a:pt x="5861115" y="2693709"/>
                  </a:lnTo>
                  <a:lnTo>
                    <a:pt x="6054364" y="2693709"/>
                  </a:lnTo>
                  <a:lnTo>
                    <a:pt x="6054364" y="2712562"/>
                  </a:lnTo>
                  <a:lnTo>
                    <a:pt x="6278251" y="2712562"/>
                  </a:lnTo>
                  <a:lnTo>
                    <a:pt x="6278251" y="2740843"/>
                  </a:lnTo>
                  <a:lnTo>
                    <a:pt x="6403156" y="2740843"/>
                  </a:lnTo>
                  <a:lnTo>
                    <a:pt x="6414940" y="2752627"/>
                  </a:lnTo>
                  <a:lnTo>
                    <a:pt x="6575195" y="2752627"/>
                  </a:lnTo>
                  <a:lnTo>
                    <a:pt x="6575195" y="2769123"/>
                  </a:lnTo>
                  <a:lnTo>
                    <a:pt x="6657680" y="2769123"/>
                  </a:lnTo>
                  <a:lnTo>
                    <a:pt x="6657680" y="2799760"/>
                  </a:lnTo>
                  <a:lnTo>
                    <a:pt x="6841503" y="2799760"/>
                  </a:lnTo>
                  <a:lnTo>
                    <a:pt x="6841503" y="2818614"/>
                  </a:lnTo>
                  <a:lnTo>
                    <a:pt x="6912204" y="2818614"/>
                  </a:lnTo>
                  <a:lnTo>
                    <a:pt x="6921630" y="2828040"/>
                  </a:lnTo>
                  <a:lnTo>
                    <a:pt x="6982905" y="2828040"/>
                  </a:lnTo>
                  <a:lnTo>
                    <a:pt x="6982905" y="2856321"/>
                  </a:lnTo>
                  <a:lnTo>
                    <a:pt x="7100740" y="2856321"/>
                  </a:lnTo>
                  <a:lnTo>
                    <a:pt x="7100740" y="2865748"/>
                  </a:lnTo>
                  <a:lnTo>
                    <a:pt x="7199721" y="2865748"/>
                  </a:lnTo>
                  <a:lnTo>
                    <a:pt x="7199721" y="2898742"/>
                  </a:lnTo>
                  <a:lnTo>
                    <a:pt x="7239785" y="2898742"/>
                  </a:lnTo>
                </a:path>
              </a:pathLst>
            </a:custGeom>
            <a:noFill/>
            <a:ln w="28575">
              <a:solidFill>
                <a:schemeClr val="accent4"/>
              </a:solidFill>
              <a:miter lim="800000"/>
              <a:headEnd/>
              <a:tailEnd/>
            </a:ln>
          </p:spPr>
          <p:txBody>
            <a:bodyPr rtlCol="0" anchor="ctr"/>
            <a:lstStyle/>
            <a:p>
              <a:pPr algn="ctr"/>
              <a:endParaRPr lang="en-US" dirty="0"/>
            </a:p>
          </p:txBody>
        </p:sp>
        <p:cxnSp>
          <p:nvCxnSpPr>
            <p:cNvPr id="37" name="Straight Connector 36">
              <a:extLst>
                <a:ext uri="{FF2B5EF4-FFF2-40B4-BE49-F238E27FC236}">
                  <a16:creationId xmlns:a16="http://schemas.microsoft.com/office/drawing/2014/main" id="{F3B73FF9-9CC5-4E83-81C5-8B2C83E5929B}"/>
                </a:ext>
              </a:extLst>
            </p:cNvPr>
            <p:cNvCxnSpPr/>
            <p:nvPr/>
          </p:nvCxnSpPr>
          <p:spPr bwMode="auto">
            <a:xfrm>
              <a:off x="7115908" y="4116474"/>
              <a:ext cx="142351" cy="0"/>
            </a:xfrm>
            <a:prstGeom prst="line">
              <a:avLst/>
            </a:prstGeom>
            <a:noFill/>
            <a:ln w="28575" cap="flat" cmpd="sng" algn="ctr">
              <a:solidFill>
                <a:schemeClr val="accent4"/>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2E15B6E-9F1A-4A61-9842-2F3B1F4242AD}"/>
                </a:ext>
              </a:extLst>
            </p:cNvPr>
            <p:cNvCxnSpPr>
              <a:cxnSpLocks/>
            </p:cNvCxnSpPr>
            <p:nvPr/>
          </p:nvCxnSpPr>
          <p:spPr bwMode="auto">
            <a:xfrm>
              <a:off x="8422194" y="4300694"/>
              <a:ext cx="299775" cy="0"/>
            </a:xfrm>
            <a:prstGeom prst="line">
              <a:avLst/>
            </a:prstGeom>
            <a:noFill/>
            <a:ln w="28575" cap="flat" cmpd="sng" algn="ctr">
              <a:solidFill>
                <a:schemeClr val="accent4"/>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4DF1D82-D32D-4FD6-B6D0-9EAD71233049}"/>
                </a:ext>
              </a:extLst>
            </p:cNvPr>
            <p:cNvCxnSpPr>
              <a:cxnSpLocks/>
            </p:cNvCxnSpPr>
            <p:nvPr/>
          </p:nvCxnSpPr>
          <p:spPr bwMode="auto">
            <a:xfrm>
              <a:off x="6434295" y="3928903"/>
              <a:ext cx="122254" cy="0"/>
            </a:xfrm>
            <a:prstGeom prst="line">
              <a:avLst/>
            </a:prstGeom>
            <a:noFill/>
            <a:ln w="28575" cap="flat" cmpd="sng" algn="ctr">
              <a:solidFill>
                <a:schemeClr val="accent4"/>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648642A-2747-4034-A3E4-12A69E0F89AA}"/>
                </a:ext>
              </a:extLst>
            </p:cNvPr>
            <p:cNvCxnSpPr>
              <a:cxnSpLocks/>
            </p:cNvCxnSpPr>
            <p:nvPr/>
          </p:nvCxnSpPr>
          <p:spPr bwMode="auto">
            <a:xfrm>
              <a:off x="6042409" y="3835121"/>
              <a:ext cx="12225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0FAC08B4-B52C-458D-A4C3-C192CD0870C7}"/>
              </a:ext>
            </a:extLst>
          </p:cNvPr>
          <p:cNvGrpSpPr/>
          <p:nvPr/>
        </p:nvGrpSpPr>
        <p:grpSpPr>
          <a:xfrm>
            <a:off x="7560127" y="1825499"/>
            <a:ext cx="2027578" cy="830997"/>
            <a:chOff x="2498268" y="1759521"/>
            <a:chExt cx="2027578" cy="830997"/>
          </a:xfrm>
        </p:grpSpPr>
        <p:grpSp>
          <p:nvGrpSpPr>
            <p:cNvPr id="42" name="Group 41">
              <a:extLst>
                <a:ext uri="{FF2B5EF4-FFF2-40B4-BE49-F238E27FC236}">
                  <a16:creationId xmlns:a16="http://schemas.microsoft.com/office/drawing/2014/main" id="{C73849CC-F700-46BF-A2DA-7C5B93F80D59}"/>
                </a:ext>
              </a:extLst>
            </p:cNvPr>
            <p:cNvGrpSpPr/>
            <p:nvPr/>
          </p:nvGrpSpPr>
          <p:grpSpPr>
            <a:xfrm>
              <a:off x="2591795" y="1759521"/>
              <a:ext cx="1934051" cy="830997"/>
              <a:chOff x="2498268" y="1742569"/>
              <a:chExt cx="1934051" cy="830997"/>
            </a:xfrm>
          </p:grpSpPr>
          <p:sp>
            <p:nvSpPr>
              <p:cNvPr id="44" name="TextBox 43">
                <a:extLst>
                  <a:ext uri="{FF2B5EF4-FFF2-40B4-BE49-F238E27FC236}">
                    <a16:creationId xmlns:a16="http://schemas.microsoft.com/office/drawing/2014/main" id="{A56FF6C4-D1FE-4700-815D-40E2644502F6}"/>
                  </a:ext>
                </a:extLst>
              </p:cNvPr>
              <p:cNvSpPr txBox="1"/>
              <p:nvPr/>
            </p:nvSpPr>
            <p:spPr bwMode="auto">
              <a:xfrm>
                <a:off x="2498268" y="1987197"/>
                <a:ext cx="12414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PBSCT</a:t>
                </a:r>
              </a:p>
              <a:p>
                <a:pPr algn="l">
                  <a:lnSpc>
                    <a:spcPct val="100000"/>
                  </a:lnSpc>
                  <a:spcAft>
                    <a:spcPct val="0"/>
                  </a:spcAft>
                  <a:buClrTx/>
                  <a:buFontTx/>
                  <a:buNone/>
                </a:pPr>
                <a:r>
                  <a:rPr lang="en-US" sz="1600" dirty="0">
                    <a:solidFill>
                      <a:schemeClr val="bg1"/>
                    </a:solidFill>
                    <a:latin typeface="Calibri" panose="020F0502020204030204" pitchFamily="34" charset="0"/>
                  </a:rPr>
                  <a:t>Control</a:t>
                </a:r>
              </a:p>
            </p:txBody>
          </p:sp>
          <p:sp>
            <p:nvSpPr>
              <p:cNvPr id="45" name="TextBox 44">
                <a:extLst>
                  <a:ext uri="{FF2B5EF4-FFF2-40B4-BE49-F238E27FC236}">
                    <a16:creationId xmlns:a16="http://schemas.microsoft.com/office/drawing/2014/main" id="{4057AC1D-2E9D-4E76-99D7-165D8DF059E1}"/>
                  </a:ext>
                </a:extLst>
              </p:cNvPr>
              <p:cNvSpPr txBox="1"/>
              <p:nvPr/>
            </p:nvSpPr>
            <p:spPr bwMode="auto">
              <a:xfrm>
                <a:off x="3190851" y="1742569"/>
                <a:ext cx="1241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lang="en-US" sz="1600" b="1" dirty="0">
                    <a:solidFill>
                      <a:schemeClr val="bg1"/>
                    </a:solidFill>
                    <a:latin typeface="Calibri" panose="020F0502020204030204" pitchFamily="34" charset="0"/>
                  </a:rPr>
                  <a:t>4-Yr OS, %</a:t>
                </a:r>
              </a:p>
              <a:p>
                <a:pPr algn="ctr">
                  <a:lnSpc>
                    <a:spcPct val="100000"/>
                  </a:lnSpc>
                  <a:spcAft>
                    <a:spcPct val="0"/>
                  </a:spcAft>
                  <a:buClrTx/>
                  <a:buFontTx/>
                  <a:buNone/>
                </a:pPr>
                <a:r>
                  <a:rPr lang="en-US" sz="1600" dirty="0">
                    <a:solidFill>
                      <a:schemeClr val="bg1"/>
                    </a:solidFill>
                    <a:latin typeface="Calibri" panose="020F0502020204030204" pitchFamily="34" charset="0"/>
                  </a:rPr>
                  <a:t>71</a:t>
                </a:r>
              </a:p>
              <a:p>
                <a:pPr algn="ctr">
                  <a:lnSpc>
                    <a:spcPct val="100000"/>
                  </a:lnSpc>
                  <a:spcAft>
                    <a:spcPct val="0"/>
                  </a:spcAft>
                  <a:buClrTx/>
                  <a:buFontTx/>
                  <a:buNone/>
                </a:pPr>
                <a:r>
                  <a:rPr lang="en-US" sz="1600" b="0" dirty="0">
                    <a:solidFill>
                      <a:schemeClr val="bg1"/>
                    </a:solidFill>
                    <a:latin typeface="Calibri" panose="020F0502020204030204" pitchFamily="34" charset="0"/>
                  </a:rPr>
                  <a:t>41</a:t>
                </a:r>
              </a:p>
            </p:txBody>
          </p:sp>
        </p:grpSp>
        <p:cxnSp>
          <p:nvCxnSpPr>
            <p:cNvPr id="43" name="Straight Connector 42">
              <a:extLst>
                <a:ext uri="{FF2B5EF4-FFF2-40B4-BE49-F238E27FC236}">
                  <a16:creationId xmlns:a16="http://schemas.microsoft.com/office/drawing/2014/main" id="{C489E032-0BC9-4C50-94C1-16483BF60294}"/>
                </a:ext>
              </a:extLst>
            </p:cNvPr>
            <p:cNvCxnSpPr>
              <a:cxnSpLocks/>
            </p:cNvCxnSpPr>
            <p:nvPr/>
          </p:nvCxnSpPr>
          <p:spPr bwMode="auto">
            <a:xfrm>
              <a:off x="2498268" y="2050181"/>
              <a:ext cx="1921333" cy="0"/>
            </a:xfrm>
            <a:prstGeom prst="line">
              <a:avLst/>
            </a:prstGeom>
            <a:noFill/>
            <a:ln w="28575" cap="flat" cmpd="sng" algn="ctr">
              <a:solidFill>
                <a:schemeClr val="bg1"/>
              </a:solidFill>
              <a:prstDash val="solid"/>
              <a:round/>
              <a:headEnd type="none" w="med" len="med"/>
              <a:tailEnd type="none" w="med" len="med"/>
            </a:ln>
            <a:effectLst/>
          </p:spPr>
        </p:cxnSp>
      </p:grpSp>
      <p:sp>
        <p:nvSpPr>
          <p:cNvPr id="46" name="Content Placeholder 2">
            <a:extLst>
              <a:ext uri="{FF2B5EF4-FFF2-40B4-BE49-F238E27FC236}">
                <a16:creationId xmlns:a16="http://schemas.microsoft.com/office/drawing/2014/main" id="{BC808E9B-CFEC-4D36-A702-7B9B235F6373}"/>
              </a:ext>
            </a:extLst>
          </p:cNvPr>
          <p:cNvSpPr>
            <a:spLocks noGrp="1"/>
          </p:cNvSpPr>
          <p:nvPr>
            <p:ph idx="1"/>
          </p:nvPr>
        </p:nvSpPr>
        <p:spPr>
          <a:xfrm>
            <a:off x="604675" y="1367167"/>
            <a:ext cx="10877529" cy="753498"/>
          </a:xfrm>
        </p:spPr>
        <p:txBody>
          <a:bodyPr/>
          <a:lstStyle/>
          <a:p>
            <a:r>
              <a:rPr lang="en-US" sz="2600" dirty="0"/>
              <a:t>Retrospective case-controlled study of 126 patients with AL amyloidosis</a:t>
            </a:r>
          </a:p>
        </p:txBody>
      </p:sp>
      <p:sp>
        <p:nvSpPr>
          <p:cNvPr id="47" name="Text Box 11">
            <a:extLst>
              <a:ext uri="{FF2B5EF4-FFF2-40B4-BE49-F238E27FC236}">
                <a16:creationId xmlns:a16="http://schemas.microsoft.com/office/drawing/2014/main" id="{EFD796E9-66AC-47E7-AB57-4CA5D6DFAB32}"/>
              </a:ext>
            </a:extLst>
          </p:cNvPr>
          <p:cNvSpPr txBox="1">
            <a:spLocks noChangeArrowheads="1"/>
          </p:cNvSpPr>
          <p:nvPr/>
        </p:nvSpPr>
        <p:spPr bwMode="auto">
          <a:xfrm>
            <a:off x="414340" y="6385740"/>
            <a:ext cx="33679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Dispenzieri. 2004;103:3960.</a:t>
            </a:r>
          </a:p>
        </p:txBody>
      </p:sp>
      <p:grpSp>
        <p:nvGrpSpPr>
          <p:cNvPr id="48" name="Group 47">
            <a:extLst>
              <a:ext uri="{FF2B5EF4-FFF2-40B4-BE49-F238E27FC236}">
                <a16:creationId xmlns:a16="http://schemas.microsoft.com/office/drawing/2014/main" id="{A791186F-B7E3-4678-A4F7-F2B66D922B1A}"/>
              </a:ext>
            </a:extLst>
          </p:cNvPr>
          <p:cNvGrpSpPr>
            <a:grpSpLocks/>
          </p:cNvGrpSpPr>
          <p:nvPr/>
        </p:nvGrpSpPr>
        <p:grpSpPr bwMode="auto">
          <a:xfrm>
            <a:off x="9389569" y="6216652"/>
            <a:ext cx="2488502" cy="447822"/>
            <a:chOff x="9527309" y="3551529"/>
            <a:chExt cx="2488502" cy="448324"/>
          </a:xfrm>
        </p:grpSpPr>
        <p:pic>
          <p:nvPicPr>
            <p:cNvPr id="49" name="Picture 48">
              <a:extLst>
                <a:ext uri="{FF2B5EF4-FFF2-40B4-BE49-F238E27FC236}">
                  <a16:creationId xmlns:a16="http://schemas.microsoft.com/office/drawing/2014/main" id="{E9BC4B49-4C76-4A6D-B3B1-0E42101C349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0" name="Rectangle 49">
              <a:extLst>
                <a:ext uri="{FF2B5EF4-FFF2-40B4-BE49-F238E27FC236}">
                  <a16:creationId xmlns:a16="http://schemas.microsoft.com/office/drawing/2014/main" id="{2C56A583-097F-4880-B6AF-0A6879B547F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1" name="TextBox 50">
            <a:extLst>
              <a:ext uri="{FF2B5EF4-FFF2-40B4-BE49-F238E27FC236}">
                <a16:creationId xmlns:a16="http://schemas.microsoft.com/office/drawing/2014/main" id="{F43C9356-0EC5-464B-A25F-6D4028D71AAC}"/>
              </a:ext>
            </a:extLst>
          </p:cNvPr>
          <p:cNvSpPr txBox="1"/>
          <p:nvPr/>
        </p:nvSpPr>
        <p:spPr bwMode="auto">
          <a:xfrm>
            <a:off x="2034315" y="1664245"/>
            <a:ext cx="5729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Tree>
    <p:extLst>
      <p:ext uri="{BB962C8B-B14F-4D97-AF65-F5344CB8AC3E}">
        <p14:creationId xmlns:p14="http://schemas.microsoft.com/office/powerpoint/2010/main" val="501171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Retrospective Study: Melphalan + Dexamethasone vs HD Melphalan + ASCT: Response and Survival</a:t>
            </a:r>
            <a:endParaRPr lang="en-US" dirty="0"/>
          </a:p>
        </p:txBody>
      </p:sp>
      <p:sp>
        <p:nvSpPr>
          <p:cNvPr id="6" name="Text Box 11">
            <a:extLst>
              <a:ext uri="{FF2B5EF4-FFF2-40B4-BE49-F238E27FC236}">
                <a16:creationId xmlns:a16="http://schemas.microsoft.com/office/drawing/2014/main" id="{55989F4A-FF9C-4B19-A203-23B7FBCA45D2}"/>
              </a:ext>
            </a:extLst>
          </p:cNvPr>
          <p:cNvSpPr txBox="1">
            <a:spLocks noChangeArrowheads="1"/>
          </p:cNvSpPr>
          <p:nvPr/>
        </p:nvSpPr>
        <p:spPr bwMode="auto">
          <a:xfrm>
            <a:off x="414340" y="6385740"/>
            <a:ext cx="33679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Jaccard. NEJM. 2007;357:1083.</a:t>
            </a:r>
          </a:p>
        </p:txBody>
      </p:sp>
      <p:grpSp>
        <p:nvGrpSpPr>
          <p:cNvPr id="7" name="Group 6">
            <a:extLst>
              <a:ext uri="{FF2B5EF4-FFF2-40B4-BE49-F238E27FC236}">
                <a16:creationId xmlns:a16="http://schemas.microsoft.com/office/drawing/2014/main" id="{DC913F17-7F84-410A-B5FB-99878D6B211D}"/>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AEDD024C-EDB7-4A87-AB69-CF911D9645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2978B998-C68A-430D-8E85-D6C89676CB7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84E76884-A872-4810-94F7-B685759AE482}"/>
              </a:ext>
            </a:extLst>
          </p:cNvPr>
          <p:cNvGraphicFramePr>
            <a:graphicFrameLocks noGrp="1"/>
          </p:cNvGraphicFramePr>
          <p:nvPr>
            <p:extLst>
              <p:ext uri="{D42A27DB-BD31-4B8C-83A1-F6EECF244321}">
                <p14:modId xmlns:p14="http://schemas.microsoft.com/office/powerpoint/2010/main" val="303991842"/>
              </p:ext>
            </p:extLst>
          </p:nvPr>
        </p:nvGraphicFramePr>
        <p:xfrm>
          <a:off x="720725" y="4268359"/>
          <a:ext cx="4429539" cy="1584988"/>
        </p:xfrm>
        <a:graphic>
          <a:graphicData uri="http://schemas.openxmlformats.org/drawingml/2006/table">
            <a:tbl>
              <a:tblPr/>
              <a:tblGrid>
                <a:gridCol w="1497109">
                  <a:extLst>
                    <a:ext uri="{9D8B030D-6E8A-4147-A177-3AD203B41FA5}">
                      <a16:colId xmlns:a16="http://schemas.microsoft.com/office/drawing/2014/main" val="20000"/>
                    </a:ext>
                  </a:extLst>
                </a:gridCol>
                <a:gridCol w="1466215">
                  <a:extLst>
                    <a:ext uri="{9D8B030D-6E8A-4147-A177-3AD203B41FA5}">
                      <a16:colId xmlns:a16="http://schemas.microsoft.com/office/drawing/2014/main" val="20001"/>
                    </a:ext>
                  </a:extLst>
                </a:gridCol>
                <a:gridCol w="1466215">
                  <a:extLst>
                    <a:ext uri="{9D8B030D-6E8A-4147-A177-3AD203B41FA5}">
                      <a16:colId xmlns:a16="http://schemas.microsoft.com/office/drawing/2014/main" val="1532964394"/>
                    </a:ext>
                  </a:extLst>
                </a:gridCol>
              </a:tblGrid>
              <a:tr h="56798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Melphalan/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Dex (n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HD Melphalan (n =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28830">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ORR, n (%)</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14 (74)</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13 (72)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8830">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Arial" charset="0"/>
                          <a:ea typeface="ＭＳ Ｐゴシック" charset="-128"/>
                        </a:rPr>
                        <a:t>CR, n</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9</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11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8830">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1"/>
                          </a:solidFill>
                          <a:effectLst/>
                          <a:latin typeface="Arial" charset="0"/>
                          <a:ea typeface="ＭＳ Ｐゴシック" charset="-128"/>
                        </a:rPr>
                        <a:t>PR, n</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5</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Arial" charset="0"/>
                          <a:ea typeface="ＭＳ Ｐゴシック" charset="-128"/>
                        </a:rPr>
                        <a:t>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0E8B12FC-2968-4BE5-8AB6-9CFCC0BED5D1}"/>
              </a:ext>
            </a:extLst>
          </p:cNvPr>
          <p:cNvSpPr txBox="1"/>
          <p:nvPr/>
        </p:nvSpPr>
        <p:spPr bwMode="auto">
          <a:xfrm>
            <a:off x="1293731" y="3861621"/>
            <a:ext cx="328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Hematologic Response*</a:t>
            </a:r>
          </a:p>
        </p:txBody>
      </p:sp>
      <p:sp>
        <p:nvSpPr>
          <p:cNvPr id="18" name="TextBox 17">
            <a:extLst>
              <a:ext uri="{FF2B5EF4-FFF2-40B4-BE49-F238E27FC236}">
                <a16:creationId xmlns:a16="http://schemas.microsoft.com/office/drawing/2014/main" id="{C2CB7BFD-C666-43E6-89A8-4BC33A2DAC5F}"/>
              </a:ext>
            </a:extLst>
          </p:cNvPr>
          <p:cNvSpPr txBox="1"/>
          <p:nvPr/>
        </p:nvSpPr>
        <p:spPr bwMode="auto">
          <a:xfrm>
            <a:off x="616465" y="1522451"/>
            <a:ext cx="463195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Retrospective study of newly diagnosed patients (N = 100) with AL amyloidosis</a:t>
            </a:r>
          </a:p>
          <a:p>
            <a:pPr marL="285750" indent="-285750">
              <a:spcBef>
                <a:spcPct val="50000"/>
              </a:spcBef>
              <a:spcAft>
                <a:spcPct val="0"/>
              </a:spcAft>
              <a:buFont typeface="Wingdings" panose="05000000000000000000" pitchFamily="2" charset="2"/>
              <a:buChar char="§"/>
            </a:pPr>
            <a:r>
              <a:rPr lang="en-US" sz="2400" b="0" dirty="0">
                <a:solidFill>
                  <a:schemeClr val="bg1"/>
                </a:solidFill>
                <a:latin typeface="Calibri" panose="020F0502020204030204" pitchFamily="34" charset="0"/>
              </a:rPr>
              <a:t>High rate of transplant-related mortality: 24% </a:t>
            </a:r>
          </a:p>
        </p:txBody>
      </p:sp>
      <p:sp>
        <p:nvSpPr>
          <p:cNvPr id="19" name="TextBox 18">
            <a:extLst>
              <a:ext uri="{FF2B5EF4-FFF2-40B4-BE49-F238E27FC236}">
                <a16:creationId xmlns:a16="http://schemas.microsoft.com/office/drawing/2014/main" id="{289A9BC3-5B2A-4813-B577-CAA91AC1ED4D}"/>
              </a:ext>
            </a:extLst>
          </p:cNvPr>
          <p:cNvSpPr txBox="1"/>
          <p:nvPr/>
        </p:nvSpPr>
        <p:spPr bwMode="auto">
          <a:xfrm>
            <a:off x="622409" y="5883435"/>
            <a:ext cx="3787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*Measured by serum free light chain assay. </a:t>
            </a:r>
          </a:p>
        </p:txBody>
      </p:sp>
      <p:sp>
        <p:nvSpPr>
          <p:cNvPr id="20" name="TextBox 19">
            <a:extLst>
              <a:ext uri="{FF2B5EF4-FFF2-40B4-BE49-F238E27FC236}">
                <a16:creationId xmlns:a16="http://schemas.microsoft.com/office/drawing/2014/main" id="{050FC1E8-66F4-4CEC-983F-DFCAA8FF4D97}"/>
              </a:ext>
            </a:extLst>
          </p:cNvPr>
          <p:cNvSpPr txBox="1"/>
          <p:nvPr/>
        </p:nvSpPr>
        <p:spPr bwMode="auto">
          <a:xfrm>
            <a:off x="7101840" y="1535275"/>
            <a:ext cx="3283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(N = 100)</a:t>
            </a:r>
          </a:p>
        </p:txBody>
      </p:sp>
      <p:grpSp>
        <p:nvGrpSpPr>
          <p:cNvPr id="21" name="Group 20">
            <a:extLst>
              <a:ext uri="{FF2B5EF4-FFF2-40B4-BE49-F238E27FC236}">
                <a16:creationId xmlns:a16="http://schemas.microsoft.com/office/drawing/2014/main" id="{FD899FD6-5B79-4A0E-B59A-041832BCF2FF}"/>
              </a:ext>
            </a:extLst>
          </p:cNvPr>
          <p:cNvGrpSpPr/>
          <p:nvPr/>
        </p:nvGrpSpPr>
        <p:grpSpPr>
          <a:xfrm>
            <a:off x="7749863" y="2075430"/>
            <a:ext cx="3813395" cy="923345"/>
            <a:chOff x="7859908" y="-1161857"/>
            <a:chExt cx="3813395" cy="923345"/>
          </a:xfrm>
        </p:grpSpPr>
        <p:sp>
          <p:nvSpPr>
            <p:cNvPr id="22" name="TextBox 21">
              <a:extLst>
                <a:ext uri="{FF2B5EF4-FFF2-40B4-BE49-F238E27FC236}">
                  <a16:creationId xmlns:a16="http://schemas.microsoft.com/office/drawing/2014/main" id="{00110B32-649E-4165-B878-24DE902AAE9E}"/>
                </a:ext>
              </a:extLst>
            </p:cNvPr>
            <p:cNvSpPr txBox="1"/>
            <p:nvPr/>
          </p:nvSpPr>
          <p:spPr bwMode="auto">
            <a:xfrm>
              <a:off x="7859908" y="-844919"/>
              <a:ext cx="1319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OS, Mo</a:t>
              </a:r>
            </a:p>
          </p:txBody>
        </p:sp>
        <p:sp>
          <p:nvSpPr>
            <p:cNvPr id="23" name="TextBox 22">
              <a:extLst>
                <a:ext uri="{FF2B5EF4-FFF2-40B4-BE49-F238E27FC236}">
                  <a16:creationId xmlns:a16="http://schemas.microsoft.com/office/drawing/2014/main" id="{90B02656-2AA8-4985-8D37-007FA271874B}"/>
                </a:ext>
              </a:extLst>
            </p:cNvPr>
            <p:cNvSpPr txBox="1"/>
            <p:nvPr/>
          </p:nvSpPr>
          <p:spPr bwMode="auto">
            <a:xfrm>
              <a:off x="9036783" y="-1161857"/>
              <a:ext cx="1348584"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Melphalan/Dex</a:t>
              </a:r>
            </a:p>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56.9</a:t>
              </a:r>
            </a:p>
          </p:txBody>
        </p:sp>
        <p:sp>
          <p:nvSpPr>
            <p:cNvPr id="24" name="TextBox 23">
              <a:extLst>
                <a:ext uri="{FF2B5EF4-FFF2-40B4-BE49-F238E27FC236}">
                  <a16:creationId xmlns:a16="http://schemas.microsoft.com/office/drawing/2014/main" id="{0509A49A-9A02-48BA-AE35-9CB48C4B03AF}"/>
                </a:ext>
              </a:extLst>
            </p:cNvPr>
            <p:cNvSpPr txBox="1"/>
            <p:nvPr/>
          </p:nvSpPr>
          <p:spPr bwMode="auto">
            <a:xfrm>
              <a:off x="10324719" y="-1161857"/>
              <a:ext cx="1348584"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HD Melphalan</a:t>
              </a:r>
            </a:p>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22.2</a:t>
              </a:r>
            </a:p>
          </p:txBody>
        </p:sp>
        <p:cxnSp>
          <p:nvCxnSpPr>
            <p:cNvPr id="25" name="Straight Connector 24">
              <a:extLst>
                <a:ext uri="{FF2B5EF4-FFF2-40B4-BE49-F238E27FC236}">
                  <a16:creationId xmlns:a16="http://schemas.microsoft.com/office/drawing/2014/main" id="{07CC3569-25D4-4F0F-8B25-AEE48FAFC175}"/>
                </a:ext>
              </a:extLst>
            </p:cNvPr>
            <p:cNvCxnSpPr/>
            <p:nvPr/>
          </p:nvCxnSpPr>
          <p:spPr bwMode="auto">
            <a:xfrm>
              <a:off x="9112464" y="-877580"/>
              <a:ext cx="2468880"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E2197F2E-2161-4598-8580-18429EE0BDBC}"/>
                </a:ext>
              </a:extLst>
            </p:cNvPr>
            <p:cNvSpPr txBox="1"/>
            <p:nvPr/>
          </p:nvSpPr>
          <p:spPr bwMode="auto">
            <a:xfrm>
              <a:off x="9394992" y="-546289"/>
              <a:ext cx="13300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.04                            </a:t>
              </a:r>
            </a:p>
          </p:txBody>
        </p:sp>
      </p:grpSp>
      <p:sp>
        <p:nvSpPr>
          <p:cNvPr id="27" name="TextBox 26">
            <a:extLst>
              <a:ext uri="{FF2B5EF4-FFF2-40B4-BE49-F238E27FC236}">
                <a16:creationId xmlns:a16="http://schemas.microsoft.com/office/drawing/2014/main" id="{D60FB367-A46D-4468-9571-A0AEFC90E5FE}"/>
              </a:ext>
            </a:extLst>
          </p:cNvPr>
          <p:cNvSpPr txBox="1"/>
          <p:nvPr/>
        </p:nvSpPr>
        <p:spPr bwMode="auto">
          <a:xfrm>
            <a:off x="7398870" y="5883729"/>
            <a:ext cx="2912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 Since Randomization</a:t>
            </a:r>
          </a:p>
        </p:txBody>
      </p:sp>
      <p:sp>
        <p:nvSpPr>
          <p:cNvPr id="28" name="Freeform: Shape 27">
            <a:extLst>
              <a:ext uri="{FF2B5EF4-FFF2-40B4-BE49-F238E27FC236}">
                <a16:creationId xmlns:a16="http://schemas.microsoft.com/office/drawing/2014/main" id="{B5294756-4980-407D-8CC6-855C811765C6}"/>
              </a:ext>
            </a:extLst>
          </p:cNvPr>
          <p:cNvSpPr/>
          <p:nvPr/>
        </p:nvSpPr>
        <p:spPr bwMode="auto">
          <a:xfrm>
            <a:off x="5713131" y="1947370"/>
            <a:ext cx="5673267" cy="3647634"/>
          </a:xfrm>
          <a:custGeom>
            <a:avLst/>
            <a:gdLst>
              <a:gd name="connsiteX0" fmla="*/ 0 w 5673267"/>
              <a:gd name="connsiteY0" fmla="*/ 0 h 3647634"/>
              <a:gd name="connsiteX1" fmla="*/ 0 w 5673267"/>
              <a:gd name="connsiteY1" fmla="*/ 3647634 h 3647634"/>
              <a:gd name="connsiteX2" fmla="*/ 5673267 w 5673267"/>
              <a:gd name="connsiteY2" fmla="*/ 3647634 h 3647634"/>
            </a:gdLst>
            <a:ahLst/>
            <a:cxnLst>
              <a:cxn ang="0">
                <a:pos x="connsiteX0" y="connsiteY0"/>
              </a:cxn>
              <a:cxn ang="0">
                <a:pos x="connsiteX1" y="connsiteY1"/>
              </a:cxn>
              <a:cxn ang="0">
                <a:pos x="connsiteX2" y="connsiteY2"/>
              </a:cxn>
            </a:cxnLst>
            <a:rect l="l" t="t" r="r" b="b"/>
            <a:pathLst>
              <a:path w="5673267" h="3647634">
                <a:moveTo>
                  <a:pt x="0" y="0"/>
                </a:moveTo>
                <a:lnTo>
                  <a:pt x="0" y="3647634"/>
                </a:lnTo>
                <a:lnTo>
                  <a:pt x="5673267" y="3647634"/>
                </a:lnTo>
              </a:path>
            </a:pathLst>
          </a:custGeom>
          <a:noFill/>
          <a:ln w="28575">
            <a:solidFill>
              <a:schemeClr val="bg1"/>
            </a:solidFill>
            <a:miter lim="800000"/>
            <a:headEnd/>
            <a:tailEnd/>
          </a:ln>
        </p:spPr>
        <p:txBody>
          <a:bodyPr rtlCol="0" anchor="ctr"/>
          <a:lstStyle/>
          <a:p>
            <a:pPr algn="ctr"/>
            <a:endParaRPr lang="en-US" dirty="0"/>
          </a:p>
        </p:txBody>
      </p:sp>
      <p:cxnSp>
        <p:nvCxnSpPr>
          <p:cNvPr id="29" name="Straight Connector 28">
            <a:extLst>
              <a:ext uri="{FF2B5EF4-FFF2-40B4-BE49-F238E27FC236}">
                <a16:creationId xmlns:a16="http://schemas.microsoft.com/office/drawing/2014/main" id="{7FF8DA90-4984-44FB-A4EE-538338E34E84}"/>
              </a:ext>
            </a:extLst>
          </p:cNvPr>
          <p:cNvCxnSpPr/>
          <p:nvPr/>
        </p:nvCxnSpPr>
        <p:spPr bwMode="auto">
          <a:xfrm>
            <a:off x="5610614" y="5595562"/>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FED1CFA-AD31-4EA4-A996-2C906DF63657}"/>
              </a:ext>
            </a:extLst>
          </p:cNvPr>
          <p:cNvCxnSpPr/>
          <p:nvPr/>
        </p:nvCxnSpPr>
        <p:spPr bwMode="auto">
          <a:xfrm>
            <a:off x="5610614" y="4867037"/>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7356E26-DDC8-4BB8-9B15-AC18D2B6E8A6}"/>
              </a:ext>
            </a:extLst>
          </p:cNvPr>
          <p:cNvCxnSpPr/>
          <p:nvPr/>
        </p:nvCxnSpPr>
        <p:spPr bwMode="auto">
          <a:xfrm>
            <a:off x="5610614" y="4138510"/>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AAEB593-A067-4DF0-A993-847DA7136099}"/>
              </a:ext>
            </a:extLst>
          </p:cNvPr>
          <p:cNvCxnSpPr/>
          <p:nvPr/>
        </p:nvCxnSpPr>
        <p:spPr bwMode="auto">
          <a:xfrm>
            <a:off x="5610614" y="3409983"/>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79BC7D1-9129-421E-967D-1FC92561D0EF}"/>
              </a:ext>
            </a:extLst>
          </p:cNvPr>
          <p:cNvCxnSpPr/>
          <p:nvPr/>
        </p:nvCxnSpPr>
        <p:spPr bwMode="auto">
          <a:xfrm>
            <a:off x="5610614" y="2681456"/>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A5BFB2C-F079-4CDA-B908-31FF4AE844F7}"/>
              </a:ext>
            </a:extLst>
          </p:cNvPr>
          <p:cNvCxnSpPr/>
          <p:nvPr/>
        </p:nvCxnSpPr>
        <p:spPr bwMode="auto">
          <a:xfrm>
            <a:off x="5610614" y="1952929"/>
            <a:ext cx="10625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E04744B-6CB1-4B99-9F23-3C1E67F0BE34}"/>
              </a:ext>
            </a:extLst>
          </p:cNvPr>
          <p:cNvCxnSpPr>
            <a:cxnSpLocks/>
          </p:cNvCxnSpPr>
          <p:nvPr/>
        </p:nvCxnSpPr>
        <p:spPr bwMode="auto">
          <a:xfrm>
            <a:off x="5712587"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9873169-8AD6-4D5B-9B2A-9C19ED4F76B7}"/>
              </a:ext>
            </a:extLst>
          </p:cNvPr>
          <p:cNvCxnSpPr>
            <a:cxnSpLocks/>
          </p:cNvCxnSpPr>
          <p:nvPr/>
        </p:nvCxnSpPr>
        <p:spPr bwMode="auto">
          <a:xfrm>
            <a:off x="6421316"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2F933BE-2AE7-46DF-8ED0-A8D566653DFB}"/>
              </a:ext>
            </a:extLst>
          </p:cNvPr>
          <p:cNvCxnSpPr>
            <a:cxnSpLocks/>
          </p:cNvCxnSpPr>
          <p:nvPr/>
        </p:nvCxnSpPr>
        <p:spPr bwMode="auto">
          <a:xfrm>
            <a:off x="7130045"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761CBB9-F167-4DD4-A393-F9BD45683146}"/>
              </a:ext>
            </a:extLst>
          </p:cNvPr>
          <p:cNvCxnSpPr>
            <a:cxnSpLocks/>
          </p:cNvCxnSpPr>
          <p:nvPr/>
        </p:nvCxnSpPr>
        <p:spPr bwMode="auto">
          <a:xfrm>
            <a:off x="7838774"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356F21A-4D20-4801-9D86-EDDFA8E9C04D}"/>
              </a:ext>
            </a:extLst>
          </p:cNvPr>
          <p:cNvCxnSpPr>
            <a:cxnSpLocks/>
          </p:cNvCxnSpPr>
          <p:nvPr/>
        </p:nvCxnSpPr>
        <p:spPr bwMode="auto">
          <a:xfrm>
            <a:off x="8547503"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F08DCB1-2007-4A96-A5B2-2586A3E2E1F9}"/>
              </a:ext>
            </a:extLst>
          </p:cNvPr>
          <p:cNvCxnSpPr>
            <a:cxnSpLocks/>
          </p:cNvCxnSpPr>
          <p:nvPr/>
        </p:nvCxnSpPr>
        <p:spPr bwMode="auto">
          <a:xfrm>
            <a:off x="9256232"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46CDA05-359C-41F8-B7EA-7B28EA84E4B2}"/>
              </a:ext>
            </a:extLst>
          </p:cNvPr>
          <p:cNvCxnSpPr>
            <a:cxnSpLocks/>
          </p:cNvCxnSpPr>
          <p:nvPr/>
        </p:nvCxnSpPr>
        <p:spPr bwMode="auto">
          <a:xfrm>
            <a:off x="9964961"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8579474-6333-476C-A623-5ABF277C0832}"/>
              </a:ext>
            </a:extLst>
          </p:cNvPr>
          <p:cNvCxnSpPr>
            <a:cxnSpLocks/>
          </p:cNvCxnSpPr>
          <p:nvPr/>
        </p:nvCxnSpPr>
        <p:spPr bwMode="auto">
          <a:xfrm>
            <a:off x="10673690" y="5596737"/>
            <a:ext cx="0" cy="8550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430915A-60AC-476A-B656-0CFA72F55D9F}"/>
              </a:ext>
            </a:extLst>
          </p:cNvPr>
          <p:cNvCxnSpPr>
            <a:cxnSpLocks/>
          </p:cNvCxnSpPr>
          <p:nvPr/>
        </p:nvCxnSpPr>
        <p:spPr bwMode="auto">
          <a:xfrm>
            <a:off x="11382418" y="5596737"/>
            <a:ext cx="0" cy="85509"/>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3A33FDB6-E0C2-4024-BAB5-92F6A74DF9AB}"/>
              </a:ext>
            </a:extLst>
          </p:cNvPr>
          <p:cNvSpPr txBox="1"/>
          <p:nvPr/>
        </p:nvSpPr>
        <p:spPr bwMode="auto">
          <a:xfrm>
            <a:off x="5405357" y="5422449"/>
            <a:ext cx="259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B9F1094E-1D25-4164-A0D8-4D916E30831E}"/>
              </a:ext>
            </a:extLst>
          </p:cNvPr>
          <p:cNvSpPr txBox="1"/>
          <p:nvPr/>
        </p:nvSpPr>
        <p:spPr bwMode="auto">
          <a:xfrm>
            <a:off x="5304439" y="4688484"/>
            <a:ext cx="409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E8FB27D9-E197-48BC-A7A9-8D5595609B76}"/>
              </a:ext>
            </a:extLst>
          </p:cNvPr>
          <p:cNvSpPr txBox="1"/>
          <p:nvPr/>
        </p:nvSpPr>
        <p:spPr bwMode="auto">
          <a:xfrm>
            <a:off x="5304439" y="3963692"/>
            <a:ext cx="409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122728AD-238F-4455-BB07-DB94CC012944}"/>
              </a:ext>
            </a:extLst>
          </p:cNvPr>
          <p:cNvSpPr txBox="1"/>
          <p:nvPr/>
        </p:nvSpPr>
        <p:spPr bwMode="auto">
          <a:xfrm>
            <a:off x="5304439" y="3232784"/>
            <a:ext cx="409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31A4B1A0-F8FD-4662-8E31-BD97123FC428}"/>
              </a:ext>
            </a:extLst>
          </p:cNvPr>
          <p:cNvSpPr txBox="1"/>
          <p:nvPr/>
        </p:nvSpPr>
        <p:spPr bwMode="auto">
          <a:xfrm>
            <a:off x="5304439" y="2495759"/>
            <a:ext cx="409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46E44E21-1B55-462E-8D27-6A1F161593CA}"/>
              </a:ext>
            </a:extLst>
          </p:cNvPr>
          <p:cNvSpPr txBox="1"/>
          <p:nvPr/>
        </p:nvSpPr>
        <p:spPr bwMode="auto">
          <a:xfrm>
            <a:off x="5201988" y="1783200"/>
            <a:ext cx="5321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C2CAC8E0-EAF1-4552-906A-CB1C279DCBE9}"/>
              </a:ext>
            </a:extLst>
          </p:cNvPr>
          <p:cNvSpPr txBox="1"/>
          <p:nvPr/>
        </p:nvSpPr>
        <p:spPr bwMode="auto">
          <a:xfrm>
            <a:off x="5570499" y="5595237"/>
            <a:ext cx="259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9401A19B-97B4-419E-9B08-0F413E98CA84}"/>
              </a:ext>
            </a:extLst>
          </p:cNvPr>
          <p:cNvSpPr txBox="1"/>
          <p:nvPr/>
        </p:nvSpPr>
        <p:spPr bwMode="auto">
          <a:xfrm>
            <a:off x="6224954"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A51EB63F-1D60-460B-9C84-9797A68DC450}"/>
              </a:ext>
            </a:extLst>
          </p:cNvPr>
          <p:cNvSpPr txBox="1"/>
          <p:nvPr/>
        </p:nvSpPr>
        <p:spPr bwMode="auto">
          <a:xfrm>
            <a:off x="6931397"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C630C392-0F91-44B6-AB34-F06228D07578}"/>
              </a:ext>
            </a:extLst>
          </p:cNvPr>
          <p:cNvSpPr txBox="1"/>
          <p:nvPr/>
        </p:nvSpPr>
        <p:spPr bwMode="auto">
          <a:xfrm>
            <a:off x="7651602"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C776B6E4-DC43-4280-9CFD-5C7EC035135F}"/>
              </a:ext>
            </a:extLst>
          </p:cNvPr>
          <p:cNvSpPr txBox="1"/>
          <p:nvPr/>
        </p:nvSpPr>
        <p:spPr bwMode="auto">
          <a:xfrm>
            <a:off x="8350399"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CCFEBBE8-FFCE-4D36-BD59-E08FE6CBD330}"/>
              </a:ext>
            </a:extLst>
          </p:cNvPr>
          <p:cNvSpPr txBox="1"/>
          <p:nvPr/>
        </p:nvSpPr>
        <p:spPr bwMode="auto">
          <a:xfrm>
            <a:off x="9050726"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6" name="TextBox 55">
            <a:extLst>
              <a:ext uri="{FF2B5EF4-FFF2-40B4-BE49-F238E27FC236}">
                <a16:creationId xmlns:a16="http://schemas.microsoft.com/office/drawing/2014/main" id="{819697E1-4AF6-4526-9C1B-0D9DF56B43BB}"/>
              </a:ext>
            </a:extLst>
          </p:cNvPr>
          <p:cNvSpPr txBox="1"/>
          <p:nvPr/>
        </p:nvSpPr>
        <p:spPr bwMode="auto">
          <a:xfrm>
            <a:off x="9757169"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19F3D7C7-CED7-4DFC-97A5-B235D351493D}"/>
              </a:ext>
            </a:extLst>
          </p:cNvPr>
          <p:cNvSpPr txBox="1"/>
          <p:nvPr/>
        </p:nvSpPr>
        <p:spPr bwMode="auto">
          <a:xfrm>
            <a:off x="10485019"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58" name="TextBox 57">
            <a:extLst>
              <a:ext uri="{FF2B5EF4-FFF2-40B4-BE49-F238E27FC236}">
                <a16:creationId xmlns:a16="http://schemas.microsoft.com/office/drawing/2014/main" id="{52EA86B2-6743-4AA4-A5A8-3FB9BA1C69A4}"/>
              </a:ext>
            </a:extLst>
          </p:cNvPr>
          <p:cNvSpPr txBox="1"/>
          <p:nvPr/>
        </p:nvSpPr>
        <p:spPr bwMode="auto">
          <a:xfrm>
            <a:off x="11182287" y="5595237"/>
            <a:ext cx="40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9" name="Freeform: Shape 58">
            <a:extLst>
              <a:ext uri="{FF2B5EF4-FFF2-40B4-BE49-F238E27FC236}">
                <a16:creationId xmlns:a16="http://schemas.microsoft.com/office/drawing/2014/main" id="{7EED0656-9D54-42E9-B826-9155DC74C4D3}"/>
              </a:ext>
            </a:extLst>
          </p:cNvPr>
          <p:cNvSpPr/>
          <p:nvPr/>
        </p:nvSpPr>
        <p:spPr bwMode="auto">
          <a:xfrm>
            <a:off x="5717117" y="1975724"/>
            <a:ext cx="5564716" cy="1841499"/>
          </a:xfrm>
          <a:custGeom>
            <a:avLst/>
            <a:gdLst>
              <a:gd name="connsiteX0" fmla="*/ 5564716 w 5564716"/>
              <a:gd name="connsiteY0" fmla="*/ 1841499 h 1841499"/>
              <a:gd name="connsiteX1" fmla="*/ 4042833 w 5564716"/>
              <a:gd name="connsiteY1" fmla="*/ 1841499 h 1841499"/>
              <a:gd name="connsiteX2" fmla="*/ 4042833 w 5564716"/>
              <a:gd name="connsiteY2" fmla="*/ 1574799 h 1841499"/>
              <a:gd name="connsiteX3" fmla="*/ 4015316 w 5564716"/>
              <a:gd name="connsiteY3" fmla="*/ 1574799 h 1841499"/>
              <a:gd name="connsiteX4" fmla="*/ 4015316 w 5564716"/>
              <a:gd name="connsiteY4" fmla="*/ 1299633 h 1841499"/>
              <a:gd name="connsiteX5" fmla="*/ 1026583 w 5564716"/>
              <a:gd name="connsiteY5" fmla="*/ 1299633 h 1841499"/>
              <a:gd name="connsiteX6" fmla="*/ 1026583 w 5564716"/>
              <a:gd name="connsiteY6" fmla="*/ 1172633 h 1841499"/>
              <a:gd name="connsiteX7" fmla="*/ 842433 w 5564716"/>
              <a:gd name="connsiteY7" fmla="*/ 1172633 h 1841499"/>
              <a:gd name="connsiteX8" fmla="*/ 842433 w 5564716"/>
              <a:gd name="connsiteY8" fmla="*/ 1130299 h 1841499"/>
              <a:gd name="connsiteX9" fmla="*/ 817033 w 5564716"/>
              <a:gd name="connsiteY9" fmla="*/ 1130299 h 1841499"/>
              <a:gd name="connsiteX10" fmla="*/ 817033 w 5564716"/>
              <a:gd name="connsiteY10" fmla="*/ 1085849 h 1841499"/>
              <a:gd name="connsiteX11" fmla="*/ 711200 w 5564716"/>
              <a:gd name="connsiteY11" fmla="*/ 1085849 h 1841499"/>
              <a:gd name="connsiteX12" fmla="*/ 711200 w 5564716"/>
              <a:gd name="connsiteY12" fmla="*/ 969433 h 1841499"/>
              <a:gd name="connsiteX13" fmla="*/ 692150 w 5564716"/>
              <a:gd name="connsiteY13" fmla="*/ 969433 h 1841499"/>
              <a:gd name="connsiteX14" fmla="*/ 692150 w 5564716"/>
              <a:gd name="connsiteY14" fmla="*/ 924983 h 1841499"/>
              <a:gd name="connsiteX15" fmla="*/ 484716 w 5564716"/>
              <a:gd name="connsiteY15" fmla="*/ 924983 h 1841499"/>
              <a:gd name="connsiteX16" fmla="*/ 484716 w 5564716"/>
              <a:gd name="connsiteY16" fmla="*/ 759883 h 1841499"/>
              <a:gd name="connsiteX17" fmla="*/ 387350 w 5564716"/>
              <a:gd name="connsiteY17" fmla="*/ 759883 h 1841499"/>
              <a:gd name="connsiteX18" fmla="*/ 387350 w 5564716"/>
              <a:gd name="connsiteY18" fmla="*/ 677333 h 1841499"/>
              <a:gd name="connsiteX19" fmla="*/ 370416 w 5564716"/>
              <a:gd name="connsiteY19" fmla="*/ 677333 h 1841499"/>
              <a:gd name="connsiteX20" fmla="*/ 370416 w 5564716"/>
              <a:gd name="connsiteY20" fmla="*/ 541866 h 1841499"/>
              <a:gd name="connsiteX21" fmla="*/ 334433 w 5564716"/>
              <a:gd name="connsiteY21" fmla="*/ 541866 h 1841499"/>
              <a:gd name="connsiteX22" fmla="*/ 334433 w 5564716"/>
              <a:gd name="connsiteY22" fmla="*/ 463549 h 1841499"/>
              <a:gd name="connsiteX23" fmla="*/ 256116 w 5564716"/>
              <a:gd name="connsiteY23" fmla="*/ 463549 h 1841499"/>
              <a:gd name="connsiteX24" fmla="*/ 256116 w 5564716"/>
              <a:gd name="connsiteY24" fmla="*/ 412749 h 1841499"/>
              <a:gd name="connsiteX25" fmla="*/ 177800 w 5564716"/>
              <a:gd name="connsiteY25" fmla="*/ 412749 h 1841499"/>
              <a:gd name="connsiteX26" fmla="*/ 177800 w 5564716"/>
              <a:gd name="connsiteY26" fmla="*/ 294216 h 1841499"/>
              <a:gd name="connsiteX27" fmla="*/ 139700 w 5564716"/>
              <a:gd name="connsiteY27" fmla="*/ 294216 h 1841499"/>
              <a:gd name="connsiteX28" fmla="*/ 139700 w 5564716"/>
              <a:gd name="connsiteY28" fmla="*/ 258233 h 1841499"/>
              <a:gd name="connsiteX29" fmla="*/ 50800 w 5564716"/>
              <a:gd name="connsiteY29" fmla="*/ 258233 h 1841499"/>
              <a:gd name="connsiteX30" fmla="*/ 50800 w 5564716"/>
              <a:gd name="connsiteY30" fmla="*/ 91016 h 1841499"/>
              <a:gd name="connsiteX31" fmla="*/ 23283 w 5564716"/>
              <a:gd name="connsiteY31" fmla="*/ 91016 h 1841499"/>
              <a:gd name="connsiteX32" fmla="*/ 23283 w 5564716"/>
              <a:gd name="connsiteY32" fmla="*/ 14816 h 1841499"/>
              <a:gd name="connsiteX33" fmla="*/ 14816 w 5564716"/>
              <a:gd name="connsiteY33" fmla="*/ 14816 h 1841499"/>
              <a:gd name="connsiteX34" fmla="*/ 0 w 5564716"/>
              <a:gd name="connsiteY34" fmla="*/ 0 h 184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64716" h="1841499">
                <a:moveTo>
                  <a:pt x="5564716" y="1841499"/>
                </a:moveTo>
                <a:lnTo>
                  <a:pt x="4042833" y="1841499"/>
                </a:lnTo>
                <a:lnTo>
                  <a:pt x="4042833" y="1574799"/>
                </a:lnTo>
                <a:lnTo>
                  <a:pt x="4015316" y="1574799"/>
                </a:lnTo>
                <a:lnTo>
                  <a:pt x="4015316" y="1299633"/>
                </a:lnTo>
                <a:lnTo>
                  <a:pt x="1026583" y="1299633"/>
                </a:lnTo>
                <a:lnTo>
                  <a:pt x="1026583" y="1172633"/>
                </a:lnTo>
                <a:lnTo>
                  <a:pt x="842433" y="1172633"/>
                </a:lnTo>
                <a:lnTo>
                  <a:pt x="842433" y="1130299"/>
                </a:lnTo>
                <a:lnTo>
                  <a:pt x="817033" y="1130299"/>
                </a:lnTo>
                <a:lnTo>
                  <a:pt x="817033" y="1085849"/>
                </a:lnTo>
                <a:lnTo>
                  <a:pt x="711200" y="1085849"/>
                </a:lnTo>
                <a:lnTo>
                  <a:pt x="711200" y="969433"/>
                </a:lnTo>
                <a:lnTo>
                  <a:pt x="692150" y="969433"/>
                </a:lnTo>
                <a:lnTo>
                  <a:pt x="692150" y="924983"/>
                </a:lnTo>
                <a:lnTo>
                  <a:pt x="484716" y="924983"/>
                </a:lnTo>
                <a:lnTo>
                  <a:pt x="484716" y="759883"/>
                </a:lnTo>
                <a:lnTo>
                  <a:pt x="387350" y="759883"/>
                </a:lnTo>
                <a:lnTo>
                  <a:pt x="387350" y="677333"/>
                </a:lnTo>
                <a:lnTo>
                  <a:pt x="370416" y="677333"/>
                </a:lnTo>
                <a:lnTo>
                  <a:pt x="370416" y="541866"/>
                </a:lnTo>
                <a:lnTo>
                  <a:pt x="334433" y="541866"/>
                </a:lnTo>
                <a:lnTo>
                  <a:pt x="334433" y="463549"/>
                </a:lnTo>
                <a:lnTo>
                  <a:pt x="256116" y="463549"/>
                </a:lnTo>
                <a:lnTo>
                  <a:pt x="256116" y="412749"/>
                </a:lnTo>
                <a:lnTo>
                  <a:pt x="177800" y="412749"/>
                </a:lnTo>
                <a:lnTo>
                  <a:pt x="177800" y="294216"/>
                </a:lnTo>
                <a:lnTo>
                  <a:pt x="139700" y="294216"/>
                </a:lnTo>
                <a:lnTo>
                  <a:pt x="139700" y="258233"/>
                </a:lnTo>
                <a:lnTo>
                  <a:pt x="50800" y="258233"/>
                </a:lnTo>
                <a:lnTo>
                  <a:pt x="50800" y="91016"/>
                </a:lnTo>
                <a:lnTo>
                  <a:pt x="23283" y="91016"/>
                </a:lnTo>
                <a:lnTo>
                  <a:pt x="23283" y="14816"/>
                </a:lnTo>
                <a:lnTo>
                  <a:pt x="14816" y="14816"/>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0" name="Freeform: Shape 59">
            <a:extLst>
              <a:ext uri="{FF2B5EF4-FFF2-40B4-BE49-F238E27FC236}">
                <a16:creationId xmlns:a16="http://schemas.microsoft.com/office/drawing/2014/main" id="{B4C0C614-2712-4604-B479-9F016EC3057A}"/>
              </a:ext>
            </a:extLst>
          </p:cNvPr>
          <p:cNvSpPr/>
          <p:nvPr/>
        </p:nvSpPr>
        <p:spPr bwMode="auto">
          <a:xfrm>
            <a:off x="5731933" y="1954557"/>
            <a:ext cx="5602817" cy="2425700"/>
          </a:xfrm>
          <a:custGeom>
            <a:avLst/>
            <a:gdLst>
              <a:gd name="connsiteX0" fmla="*/ 5602817 w 5602817"/>
              <a:gd name="connsiteY0" fmla="*/ 2425700 h 2425700"/>
              <a:gd name="connsiteX1" fmla="*/ 3731684 w 5602817"/>
              <a:gd name="connsiteY1" fmla="*/ 2425700 h 2425700"/>
              <a:gd name="connsiteX2" fmla="*/ 3731684 w 5602817"/>
              <a:gd name="connsiteY2" fmla="*/ 2286000 h 2425700"/>
              <a:gd name="connsiteX3" fmla="*/ 3441700 w 5602817"/>
              <a:gd name="connsiteY3" fmla="*/ 2286000 h 2425700"/>
              <a:gd name="connsiteX4" fmla="*/ 3441700 w 5602817"/>
              <a:gd name="connsiteY4" fmla="*/ 2152650 h 2425700"/>
              <a:gd name="connsiteX5" fmla="*/ 3418417 w 5602817"/>
              <a:gd name="connsiteY5" fmla="*/ 2152650 h 2425700"/>
              <a:gd name="connsiteX6" fmla="*/ 3418417 w 5602817"/>
              <a:gd name="connsiteY6" fmla="*/ 2051050 h 2425700"/>
              <a:gd name="connsiteX7" fmla="*/ 2307167 w 5602817"/>
              <a:gd name="connsiteY7" fmla="*/ 2051050 h 2425700"/>
              <a:gd name="connsiteX8" fmla="*/ 2307167 w 5602817"/>
              <a:gd name="connsiteY8" fmla="*/ 1943100 h 2425700"/>
              <a:gd name="connsiteX9" fmla="*/ 2165350 w 5602817"/>
              <a:gd name="connsiteY9" fmla="*/ 1943100 h 2425700"/>
              <a:gd name="connsiteX10" fmla="*/ 2165350 w 5602817"/>
              <a:gd name="connsiteY10" fmla="*/ 1869016 h 2425700"/>
              <a:gd name="connsiteX11" fmla="*/ 1748367 w 5602817"/>
              <a:gd name="connsiteY11" fmla="*/ 1869016 h 2425700"/>
              <a:gd name="connsiteX12" fmla="*/ 1748367 w 5602817"/>
              <a:gd name="connsiteY12" fmla="*/ 1820333 h 2425700"/>
              <a:gd name="connsiteX13" fmla="*/ 1549400 w 5602817"/>
              <a:gd name="connsiteY13" fmla="*/ 1820333 h 2425700"/>
              <a:gd name="connsiteX14" fmla="*/ 1549400 w 5602817"/>
              <a:gd name="connsiteY14" fmla="*/ 1744133 h 2425700"/>
              <a:gd name="connsiteX15" fmla="*/ 829734 w 5602817"/>
              <a:gd name="connsiteY15" fmla="*/ 1744133 h 2425700"/>
              <a:gd name="connsiteX16" fmla="*/ 829734 w 5602817"/>
              <a:gd name="connsiteY16" fmla="*/ 1657350 h 2425700"/>
              <a:gd name="connsiteX17" fmla="*/ 802217 w 5602817"/>
              <a:gd name="connsiteY17" fmla="*/ 1657350 h 2425700"/>
              <a:gd name="connsiteX18" fmla="*/ 802217 w 5602817"/>
              <a:gd name="connsiteY18" fmla="*/ 1606550 h 2425700"/>
              <a:gd name="connsiteX19" fmla="*/ 518584 w 5602817"/>
              <a:gd name="connsiteY19" fmla="*/ 1606550 h 2425700"/>
              <a:gd name="connsiteX20" fmla="*/ 518584 w 5602817"/>
              <a:gd name="connsiteY20" fmla="*/ 1524000 h 2425700"/>
              <a:gd name="connsiteX21" fmla="*/ 410634 w 5602817"/>
              <a:gd name="connsiteY21" fmla="*/ 1524000 h 2425700"/>
              <a:gd name="connsiteX22" fmla="*/ 410634 w 5602817"/>
              <a:gd name="connsiteY22" fmla="*/ 1367366 h 2425700"/>
              <a:gd name="connsiteX23" fmla="*/ 283634 w 5602817"/>
              <a:gd name="connsiteY23" fmla="*/ 1367366 h 2425700"/>
              <a:gd name="connsiteX24" fmla="*/ 283634 w 5602817"/>
              <a:gd name="connsiteY24" fmla="*/ 1312333 h 2425700"/>
              <a:gd name="connsiteX25" fmla="*/ 260350 w 5602817"/>
              <a:gd name="connsiteY25" fmla="*/ 1312333 h 2425700"/>
              <a:gd name="connsiteX26" fmla="*/ 260350 w 5602817"/>
              <a:gd name="connsiteY26" fmla="*/ 1187450 h 2425700"/>
              <a:gd name="connsiteX27" fmla="*/ 228600 w 5602817"/>
              <a:gd name="connsiteY27" fmla="*/ 1187450 h 2425700"/>
              <a:gd name="connsiteX28" fmla="*/ 228600 w 5602817"/>
              <a:gd name="connsiteY28" fmla="*/ 1149350 h 2425700"/>
              <a:gd name="connsiteX29" fmla="*/ 194734 w 5602817"/>
              <a:gd name="connsiteY29" fmla="*/ 1149350 h 2425700"/>
              <a:gd name="connsiteX30" fmla="*/ 194734 w 5602817"/>
              <a:gd name="connsiteY30" fmla="*/ 1092200 h 2425700"/>
              <a:gd name="connsiteX31" fmla="*/ 148167 w 5602817"/>
              <a:gd name="connsiteY31" fmla="*/ 1092200 h 2425700"/>
              <a:gd name="connsiteX32" fmla="*/ 148167 w 5602817"/>
              <a:gd name="connsiteY32" fmla="*/ 941916 h 2425700"/>
              <a:gd name="connsiteX33" fmla="*/ 122767 w 5602817"/>
              <a:gd name="connsiteY33" fmla="*/ 941916 h 2425700"/>
              <a:gd name="connsiteX34" fmla="*/ 122767 w 5602817"/>
              <a:gd name="connsiteY34" fmla="*/ 842433 h 2425700"/>
              <a:gd name="connsiteX35" fmla="*/ 86784 w 5602817"/>
              <a:gd name="connsiteY35" fmla="*/ 842433 h 2425700"/>
              <a:gd name="connsiteX36" fmla="*/ 86784 w 5602817"/>
              <a:gd name="connsiteY36" fmla="*/ 785283 h 2425700"/>
              <a:gd name="connsiteX37" fmla="*/ 69850 w 5602817"/>
              <a:gd name="connsiteY37" fmla="*/ 785283 h 2425700"/>
              <a:gd name="connsiteX38" fmla="*/ 69850 w 5602817"/>
              <a:gd name="connsiteY38" fmla="*/ 560916 h 2425700"/>
              <a:gd name="connsiteX39" fmla="*/ 46567 w 5602817"/>
              <a:gd name="connsiteY39" fmla="*/ 560916 h 2425700"/>
              <a:gd name="connsiteX40" fmla="*/ 46567 w 5602817"/>
              <a:gd name="connsiteY40" fmla="*/ 114300 h 2425700"/>
              <a:gd name="connsiteX41" fmla="*/ 8467 w 5602817"/>
              <a:gd name="connsiteY41" fmla="*/ 114300 h 2425700"/>
              <a:gd name="connsiteX42" fmla="*/ 8467 w 5602817"/>
              <a:gd name="connsiteY42" fmla="*/ 46566 h 2425700"/>
              <a:gd name="connsiteX43" fmla="*/ 0 w 5602817"/>
              <a:gd name="connsiteY43" fmla="*/ 46566 h 2425700"/>
              <a:gd name="connsiteX44" fmla="*/ 0 w 5602817"/>
              <a:gd name="connsiteY44" fmla="*/ 0 h 242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602817" h="2425700">
                <a:moveTo>
                  <a:pt x="5602817" y="2425700"/>
                </a:moveTo>
                <a:lnTo>
                  <a:pt x="3731684" y="2425700"/>
                </a:lnTo>
                <a:lnTo>
                  <a:pt x="3731684" y="2286000"/>
                </a:lnTo>
                <a:lnTo>
                  <a:pt x="3441700" y="2286000"/>
                </a:lnTo>
                <a:lnTo>
                  <a:pt x="3441700" y="2152650"/>
                </a:lnTo>
                <a:lnTo>
                  <a:pt x="3418417" y="2152650"/>
                </a:lnTo>
                <a:lnTo>
                  <a:pt x="3418417" y="2051050"/>
                </a:lnTo>
                <a:lnTo>
                  <a:pt x="2307167" y="2051050"/>
                </a:lnTo>
                <a:lnTo>
                  <a:pt x="2307167" y="1943100"/>
                </a:lnTo>
                <a:lnTo>
                  <a:pt x="2165350" y="1943100"/>
                </a:lnTo>
                <a:lnTo>
                  <a:pt x="2165350" y="1869016"/>
                </a:lnTo>
                <a:lnTo>
                  <a:pt x="1748367" y="1869016"/>
                </a:lnTo>
                <a:lnTo>
                  <a:pt x="1748367" y="1820333"/>
                </a:lnTo>
                <a:lnTo>
                  <a:pt x="1549400" y="1820333"/>
                </a:lnTo>
                <a:lnTo>
                  <a:pt x="1549400" y="1744133"/>
                </a:lnTo>
                <a:lnTo>
                  <a:pt x="829734" y="1744133"/>
                </a:lnTo>
                <a:lnTo>
                  <a:pt x="829734" y="1657350"/>
                </a:lnTo>
                <a:lnTo>
                  <a:pt x="802217" y="1657350"/>
                </a:lnTo>
                <a:lnTo>
                  <a:pt x="802217" y="1606550"/>
                </a:lnTo>
                <a:lnTo>
                  <a:pt x="518584" y="1606550"/>
                </a:lnTo>
                <a:lnTo>
                  <a:pt x="518584" y="1524000"/>
                </a:lnTo>
                <a:lnTo>
                  <a:pt x="410634" y="1524000"/>
                </a:lnTo>
                <a:lnTo>
                  <a:pt x="410634" y="1367366"/>
                </a:lnTo>
                <a:lnTo>
                  <a:pt x="283634" y="1367366"/>
                </a:lnTo>
                <a:lnTo>
                  <a:pt x="283634" y="1312333"/>
                </a:lnTo>
                <a:lnTo>
                  <a:pt x="260350" y="1312333"/>
                </a:lnTo>
                <a:lnTo>
                  <a:pt x="260350" y="1187450"/>
                </a:lnTo>
                <a:lnTo>
                  <a:pt x="228600" y="1187450"/>
                </a:lnTo>
                <a:lnTo>
                  <a:pt x="228600" y="1149350"/>
                </a:lnTo>
                <a:lnTo>
                  <a:pt x="194734" y="1149350"/>
                </a:lnTo>
                <a:lnTo>
                  <a:pt x="194734" y="1092200"/>
                </a:lnTo>
                <a:lnTo>
                  <a:pt x="148167" y="1092200"/>
                </a:lnTo>
                <a:lnTo>
                  <a:pt x="148167" y="941916"/>
                </a:lnTo>
                <a:lnTo>
                  <a:pt x="122767" y="941916"/>
                </a:lnTo>
                <a:lnTo>
                  <a:pt x="122767" y="842433"/>
                </a:lnTo>
                <a:lnTo>
                  <a:pt x="86784" y="842433"/>
                </a:lnTo>
                <a:lnTo>
                  <a:pt x="86784" y="785283"/>
                </a:lnTo>
                <a:lnTo>
                  <a:pt x="69850" y="785283"/>
                </a:lnTo>
                <a:lnTo>
                  <a:pt x="69850" y="560916"/>
                </a:lnTo>
                <a:lnTo>
                  <a:pt x="46567" y="560916"/>
                </a:lnTo>
                <a:lnTo>
                  <a:pt x="46567" y="114300"/>
                </a:lnTo>
                <a:lnTo>
                  <a:pt x="8467" y="114300"/>
                </a:lnTo>
                <a:lnTo>
                  <a:pt x="8467" y="46566"/>
                </a:lnTo>
                <a:lnTo>
                  <a:pt x="0" y="46566"/>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1" name="TextBox 60">
            <a:extLst>
              <a:ext uri="{FF2B5EF4-FFF2-40B4-BE49-F238E27FC236}">
                <a16:creationId xmlns:a16="http://schemas.microsoft.com/office/drawing/2014/main" id="{DF96D08F-7FA5-448E-AD0E-E7BE44710B53}"/>
              </a:ext>
            </a:extLst>
          </p:cNvPr>
          <p:cNvSpPr txBox="1"/>
          <p:nvPr/>
        </p:nvSpPr>
        <p:spPr bwMode="auto">
          <a:xfrm>
            <a:off x="7310104" y="2969275"/>
            <a:ext cx="29243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Melphalan </a:t>
            </a: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 dexamethasone</a:t>
            </a:r>
          </a:p>
        </p:txBody>
      </p:sp>
      <p:sp>
        <p:nvSpPr>
          <p:cNvPr id="62" name="TextBox 61">
            <a:extLst>
              <a:ext uri="{FF2B5EF4-FFF2-40B4-BE49-F238E27FC236}">
                <a16:creationId xmlns:a16="http://schemas.microsoft.com/office/drawing/2014/main" id="{47CE117A-9875-4780-A8E4-731F3EF2B1FC}"/>
              </a:ext>
            </a:extLst>
          </p:cNvPr>
          <p:cNvSpPr txBox="1"/>
          <p:nvPr/>
        </p:nvSpPr>
        <p:spPr bwMode="auto">
          <a:xfrm>
            <a:off x="7558647" y="4328442"/>
            <a:ext cx="3873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High-dose melphalan </a:t>
            </a:r>
            <a:r>
              <a:rPr lang="en-US" sz="16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 stem-cell rescue</a:t>
            </a:r>
          </a:p>
        </p:txBody>
      </p:sp>
    </p:spTree>
    <p:extLst>
      <p:ext uri="{BB962C8B-B14F-4D97-AF65-F5344CB8AC3E}">
        <p14:creationId xmlns:p14="http://schemas.microsoft.com/office/powerpoint/2010/main" val="3286513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74612-A583-CB40-A0B4-9BAFE913B946}"/>
              </a:ext>
            </a:extLst>
          </p:cNvPr>
          <p:cNvSpPr>
            <a:spLocks noGrp="1"/>
          </p:cNvSpPr>
          <p:nvPr>
            <p:ph type="title"/>
          </p:nvPr>
        </p:nvSpPr>
        <p:spPr/>
        <p:txBody>
          <a:bodyPr/>
          <a:lstStyle/>
          <a:p>
            <a:r>
              <a:rPr lang="en-US" dirty="0"/>
              <a:t>Stem Cell Transplantation vs Melphalan + Dexamethasone in AL Amyloidosis: Survival</a:t>
            </a:r>
          </a:p>
        </p:txBody>
      </p:sp>
      <p:sp>
        <p:nvSpPr>
          <p:cNvPr id="5" name="Text Box 11">
            <a:extLst>
              <a:ext uri="{FF2B5EF4-FFF2-40B4-BE49-F238E27FC236}">
                <a16:creationId xmlns:a16="http://schemas.microsoft.com/office/drawing/2014/main" id="{DDF53FF3-3D9A-4D8E-AF40-EAA5C8ADBA16}"/>
              </a:ext>
            </a:extLst>
          </p:cNvPr>
          <p:cNvSpPr txBox="1">
            <a:spLocks noChangeArrowheads="1"/>
          </p:cNvSpPr>
          <p:nvPr/>
        </p:nvSpPr>
        <p:spPr bwMode="auto">
          <a:xfrm>
            <a:off x="414340" y="6385740"/>
            <a:ext cx="33679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Gertz. Cancer. 2016;122:2197.</a:t>
            </a:r>
          </a:p>
        </p:txBody>
      </p:sp>
      <p:sp>
        <p:nvSpPr>
          <p:cNvPr id="3" name="Rectangle 2">
            <a:extLst>
              <a:ext uri="{FF2B5EF4-FFF2-40B4-BE49-F238E27FC236}">
                <a16:creationId xmlns:a16="http://schemas.microsoft.com/office/drawing/2014/main" id="{19F033E2-F247-4BB9-811A-FB66233BC4E6}"/>
              </a:ext>
            </a:extLst>
          </p:cNvPr>
          <p:cNvSpPr/>
          <p:nvPr/>
        </p:nvSpPr>
        <p:spPr bwMode="auto">
          <a:xfrm>
            <a:off x="6018353" y="1828800"/>
            <a:ext cx="462742" cy="56526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64063BDB-04C7-4D13-998E-C6C6E4F77E9D}"/>
              </a:ext>
            </a:extLst>
          </p:cNvPr>
          <p:cNvSpPr/>
          <p:nvPr/>
        </p:nvSpPr>
        <p:spPr bwMode="auto">
          <a:xfrm>
            <a:off x="447720" y="1981200"/>
            <a:ext cx="462742" cy="56526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8C60CF72-0A26-4914-864D-1252C2BAA29B}"/>
              </a:ext>
            </a:extLst>
          </p:cNvPr>
          <p:cNvSpPr txBox="1"/>
          <p:nvPr/>
        </p:nvSpPr>
        <p:spPr bwMode="auto">
          <a:xfrm>
            <a:off x="8117379" y="1728163"/>
            <a:ext cx="3283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a:t>
            </a:r>
          </a:p>
        </p:txBody>
      </p:sp>
      <p:sp>
        <p:nvSpPr>
          <p:cNvPr id="4" name="TextBox 3">
            <a:extLst>
              <a:ext uri="{FF2B5EF4-FFF2-40B4-BE49-F238E27FC236}">
                <a16:creationId xmlns:a16="http://schemas.microsoft.com/office/drawing/2014/main" id="{1C4C1412-4724-4D06-997B-76529E5F6CE7}"/>
              </a:ext>
            </a:extLst>
          </p:cNvPr>
          <p:cNvSpPr txBox="1"/>
          <p:nvPr/>
        </p:nvSpPr>
        <p:spPr bwMode="auto">
          <a:xfrm rot="16200000">
            <a:off x="5248441" y="3340713"/>
            <a:ext cx="283464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4" name="TextBox 13">
            <a:extLst>
              <a:ext uri="{FF2B5EF4-FFF2-40B4-BE49-F238E27FC236}">
                <a16:creationId xmlns:a16="http://schemas.microsoft.com/office/drawing/2014/main" id="{186036A1-6059-4E88-80DD-99C80A1536B0}"/>
              </a:ext>
            </a:extLst>
          </p:cNvPr>
          <p:cNvSpPr txBox="1"/>
          <p:nvPr/>
        </p:nvSpPr>
        <p:spPr bwMode="auto">
          <a:xfrm rot="16200000">
            <a:off x="-455488" y="3381475"/>
            <a:ext cx="283464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grpSp>
        <p:nvGrpSpPr>
          <p:cNvPr id="32" name="Group 31">
            <a:extLst>
              <a:ext uri="{FF2B5EF4-FFF2-40B4-BE49-F238E27FC236}">
                <a16:creationId xmlns:a16="http://schemas.microsoft.com/office/drawing/2014/main" id="{935085E9-880D-4600-BE49-43550C72E55F}"/>
              </a:ext>
            </a:extLst>
          </p:cNvPr>
          <p:cNvGrpSpPr/>
          <p:nvPr/>
        </p:nvGrpSpPr>
        <p:grpSpPr>
          <a:xfrm>
            <a:off x="437265" y="5221806"/>
            <a:ext cx="11493295" cy="1040563"/>
            <a:chOff x="437265" y="5221806"/>
            <a:chExt cx="11493295" cy="1040563"/>
          </a:xfrm>
        </p:grpSpPr>
        <p:sp>
          <p:nvSpPr>
            <p:cNvPr id="15" name="TextBox 14">
              <a:extLst>
                <a:ext uri="{FF2B5EF4-FFF2-40B4-BE49-F238E27FC236}">
                  <a16:creationId xmlns:a16="http://schemas.microsoft.com/office/drawing/2014/main" id="{ECDEEBB7-F063-464E-959F-06F8515778EC}"/>
                </a:ext>
              </a:extLst>
            </p:cNvPr>
            <p:cNvSpPr txBox="1"/>
            <p:nvPr/>
          </p:nvSpPr>
          <p:spPr bwMode="auto">
            <a:xfrm>
              <a:off x="2979506" y="5290922"/>
              <a:ext cx="140541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16" name="TextBox 15">
              <a:extLst>
                <a:ext uri="{FF2B5EF4-FFF2-40B4-BE49-F238E27FC236}">
                  <a16:creationId xmlns:a16="http://schemas.microsoft.com/office/drawing/2014/main" id="{883EBA03-4F74-4A29-8C3C-3E5E586E4F0C}"/>
                </a:ext>
              </a:extLst>
            </p:cNvPr>
            <p:cNvSpPr txBox="1"/>
            <p:nvPr/>
          </p:nvSpPr>
          <p:spPr bwMode="auto">
            <a:xfrm>
              <a:off x="8686861" y="5290922"/>
              <a:ext cx="140541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22" name="TextBox 21">
              <a:extLst>
                <a:ext uri="{FF2B5EF4-FFF2-40B4-BE49-F238E27FC236}">
                  <a16:creationId xmlns:a16="http://schemas.microsoft.com/office/drawing/2014/main" id="{238CDB40-22D9-417B-8C39-7622AF3B10D0}"/>
                </a:ext>
              </a:extLst>
            </p:cNvPr>
            <p:cNvSpPr txBox="1"/>
            <p:nvPr/>
          </p:nvSpPr>
          <p:spPr bwMode="auto">
            <a:xfrm>
              <a:off x="609759" y="5692871"/>
              <a:ext cx="794484"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M + D</a:t>
              </a:r>
            </a:p>
          </p:txBody>
        </p:sp>
        <p:sp>
          <p:nvSpPr>
            <p:cNvPr id="23" name="TextBox 22">
              <a:extLst>
                <a:ext uri="{FF2B5EF4-FFF2-40B4-BE49-F238E27FC236}">
                  <a16:creationId xmlns:a16="http://schemas.microsoft.com/office/drawing/2014/main" id="{38F8450F-5D85-42C2-9560-7E310A55D71C}"/>
                </a:ext>
              </a:extLst>
            </p:cNvPr>
            <p:cNvSpPr txBox="1"/>
            <p:nvPr/>
          </p:nvSpPr>
          <p:spPr bwMode="auto">
            <a:xfrm>
              <a:off x="704015" y="5946372"/>
              <a:ext cx="794484"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SCT</a:t>
              </a:r>
            </a:p>
          </p:txBody>
        </p:sp>
        <p:sp>
          <p:nvSpPr>
            <p:cNvPr id="26" name="TextBox 25">
              <a:extLst>
                <a:ext uri="{FF2B5EF4-FFF2-40B4-BE49-F238E27FC236}">
                  <a16:creationId xmlns:a16="http://schemas.microsoft.com/office/drawing/2014/main" id="{B63F3359-573D-4469-BE42-FD688937F2E5}"/>
                </a:ext>
              </a:extLst>
            </p:cNvPr>
            <p:cNvSpPr txBox="1"/>
            <p:nvPr/>
          </p:nvSpPr>
          <p:spPr bwMode="auto">
            <a:xfrm>
              <a:off x="1393827" y="5700333"/>
              <a:ext cx="4624525"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24                18                 17                 15                 11                   6 </a:t>
              </a:r>
            </a:p>
          </p:txBody>
        </p:sp>
        <p:sp>
          <p:nvSpPr>
            <p:cNvPr id="27" name="TextBox 26">
              <a:extLst>
                <a:ext uri="{FF2B5EF4-FFF2-40B4-BE49-F238E27FC236}">
                  <a16:creationId xmlns:a16="http://schemas.microsoft.com/office/drawing/2014/main" id="{4A00DA92-E1A2-46E9-813A-ECEEAC149887}"/>
                </a:ext>
              </a:extLst>
            </p:cNvPr>
            <p:cNvSpPr txBox="1"/>
            <p:nvPr/>
          </p:nvSpPr>
          <p:spPr bwMode="auto">
            <a:xfrm>
              <a:off x="1404243" y="5954592"/>
              <a:ext cx="4769407"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48                45                 42                39                 </a:t>
              </a:r>
              <a:r>
                <a:rPr lang="en-US" sz="14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1                   11</a:t>
              </a:r>
            </a:p>
          </p:txBody>
        </p:sp>
        <p:sp>
          <p:nvSpPr>
            <p:cNvPr id="28" name="TextBox 27">
              <a:extLst>
                <a:ext uri="{FF2B5EF4-FFF2-40B4-BE49-F238E27FC236}">
                  <a16:creationId xmlns:a16="http://schemas.microsoft.com/office/drawing/2014/main" id="{2EDA4C97-80A4-4BCE-B7B8-DDCE62FA8547}"/>
                </a:ext>
              </a:extLst>
            </p:cNvPr>
            <p:cNvSpPr txBox="1"/>
            <p:nvPr/>
          </p:nvSpPr>
          <p:spPr bwMode="auto">
            <a:xfrm>
              <a:off x="6413099" y="5692871"/>
              <a:ext cx="794484"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M + D</a:t>
              </a:r>
            </a:p>
          </p:txBody>
        </p:sp>
        <p:sp>
          <p:nvSpPr>
            <p:cNvPr id="29" name="TextBox 28">
              <a:extLst>
                <a:ext uri="{FF2B5EF4-FFF2-40B4-BE49-F238E27FC236}">
                  <a16:creationId xmlns:a16="http://schemas.microsoft.com/office/drawing/2014/main" id="{40ACE4DA-24D3-4D6D-8411-AC7686B6955E}"/>
                </a:ext>
              </a:extLst>
            </p:cNvPr>
            <p:cNvSpPr txBox="1"/>
            <p:nvPr/>
          </p:nvSpPr>
          <p:spPr bwMode="auto">
            <a:xfrm>
              <a:off x="7163989" y="5692871"/>
              <a:ext cx="4624525"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24                14                   9                    5                  2                  2 </a:t>
              </a:r>
            </a:p>
          </p:txBody>
        </p:sp>
        <p:sp>
          <p:nvSpPr>
            <p:cNvPr id="30" name="TextBox 29">
              <a:extLst>
                <a:ext uri="{FF2B5EF4-FFF2-40B4-BE49-F238E27FC236}">
                  <a16:creationId xmlns:a16="http://schemas.microsoft.com/office/drawing/2014/main" id="{121AA9C1-83B6-4DD7-B0CC-FCB14E7D4B6F}"/>
                </a:ext>
              </a:extLst>
            </p:cNvPr>
            <p:cNvSpPr txBox="1"/>
            <p:nvPr/>
          </p:nvSpPr>
          <p:spPr bwMode="auto">
            <a:xfrm>
              <a:off x="6497491" y="5946372"/>
              <a:ext cx="794484"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SCT</a:t>
              </a:r>
            </a:p>
          </p:txBody>
        </p:sp>
        <p:sp>
          <p:nvSpPr>
            <p:cNvPr id="31" name="TextBox 30">
              <a:extLst>
                <a:ext uri="{FF2B5EF4-FFF2-40B4-BE49-F238E27FC236}">
                  <a16:creationId xmlns:a16="http://schemas.microsoft.com/office/drawing/2014/main" id="{048247E9-EE91-4820-80FF-F1960EF568B7}"/>
                </a:ext>
              </a:extLst>
            </p:cNvPr>
            <p:cNvSpPr txBox="1"/>
            <p:nvPr/>
          </p:nvSpPr>
          <p:spPr bwMode="auto">
            <a:xfrm>
              <a:off x="7161153" y="5954592"/>
              <a:ext cx="4769407"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48                34                 28                  21               10                   3</a:t>
              </a:r>
            </a:p>
          </p:txBody>
        </p:sp>
        <p:sp>
          <p:nvSpPr>
            <p:cNvPr id="21" name="TextBox 20">
              <a:extLst>
                <a:ext uri="{FF2B5EF4-FFF2-40B4-BE49-F238E27FC236}">
                  <a16:creationId xmlns:a16="http://schemas.microsoft.com/office/drawing/2014/main" id="{B4C6DAC2-AFAC-4EBC-B3E8-7AF873D4A011}"/>
                </a:ext>
              </a:extLst>
            </p:cNvPr>
            <p:cNvSpPr txBox="1"/>
            <p:nvPr/>
          </p:nvSpPr>
          <p:spPr bwMode="auto">
            <a:xfrm>
              <a:off x="6165729" y="5221806"/>
              <a:ext cx="1207025" cy="523220"/>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 n </a:t>
              </a:r>
            </a:p>
          </p:txBody>
        </p:sp>
        <p:sp>
          <p:nvSpPr>
            <p:cNvPr id="17" name="TextBox 16">
              <a:extLst>
                <a:ext uri="{FF2B5EF4-FFF2-40B4-BE49-F238E27FC236}">
                  <a16:creationId xmlns:a16="http://schemas.microsoft.com/office/drawing/2014/main" id="{260D25F8-6ACA-4823-8C61-F6FFCE828FB2}"/>
                </a:ext>
              </a:extLst>
            </p:cNvPr>
            <p:cNvSpPr txBox="1"/>
            <p:nvPr/>
          </p:nvSpPr>
          <p:spPr bwMode="auto">
            <a:xfrm>
              <a:off x="437265" y="5221806"/>
              <a:ext cx="1082533" cy="523220"/>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 n </a:t>
              </a:r>
            </a:p>
          </p:txBody>
        </p:sp>
      </p:grpSp>
      <p:grpSp>
        <p:nvGrpSpPr>
          <p:cNvPr id="18" name="Group 17">
            <a:extLst>
              <a:ext uri="{FF2B5EF4-FFF2-40B4-BE49-F238E27FC236}">
                <a16:creationId xmlns:a16="http://schemas.microsoft.com/office/drawing/2014/main" id="{EB3EBA90-3305-4CB9-86D9-C40706B80F3A}"/>
              </a:ext>
            </a:extLst>
          </p:cNvPr>
          <p:cNvGrpSpPr/>
          <p:nvPr/>
        </p:nvGrpSpPr>
        <p:grpSpPr>
          <a:xfrm>
            <a:off x="428772" y="5741767"/>
            <a:ext cx="6052323" cy="88474"/>
            <a:chOff x="428772" y="5752041"/>
            <a:chExt cx="6052323" cy="88474"/>
          </a:xfrm>
        </p:grpSpPr>
        <p:sp>
          <p:nvSpPr>
            <p:cNvPr id="13" name="Rectangle 12">
              <a:extLst>
                <a:ext uri="{FF2B5EF4-FFF2-40B4-BE49-F238E27FC236}">
                  <a16:creationId xmlns:a16="http://schemas.microsoft.com/office/drawing/2014/main" id="{83DFB750-BAF3-4A78-B289-7FF2389086CD}"/>
                </a:ext>
              </a:extLst>
            </p:cNvPr>
            <p:cNvSpPr/>
            <p:nvPr/>
          </p:nvSpPr>
          <p:spPr bwMode="auto">
            <a:xfrm>
              <a:off x="6213967" y="5763999"/>
              <a:ext cx="267128" cy="7651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C355931D-804B-4FA6-A320-60D6BD703A4B}"/>
                </a:ext>
              </a:extLst>
            </p:cNvPr>
            <p:cNvSpPr/>
            <p:nvPr/>
          </p:nvSpPr>
          <p:spPr bwMode="auto">
            <a:xfrm>
              <a:off x="428772" y="5752041"/>
              <a:ext cx="267128" cy="7651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3" name="TextBox 82">
            <a:extLst>
              <a:ext uri="{FF2B5EF4-FFF2-40B4-BE49-F238E27FC236}">
                <a16:creationId xmlns:a16="http://schemas.microsoft.com/office/drawing/2014/main" id="{CD28D9F8-4338-40A1-AB3D-187F60F58AB1}"/>
              </a:ext>
            </a:extLst>
          </p:cNvPr>
          <p:cNvSpPr txBox="1"/>
          <p:nvPr/>
        </p:nvSpPr>
        <p:spPr bwMode="auto">
          <a:xfrm>
            <a:off x="2292928" y="1728163"/>
            <a:ext cx="32835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grpSp>
        <p:nvGrpSpPr>
          <p:cNvPr id="34" name="Group 33">
            <a:extLst>
              <a:ext uri="{FF2B5EF4-FFF2-40B4-BE49-F238E27FC236}">
                <a16:creationId xmlns:a16="http://schemas.microsoft.com/office/drawing/2014/main" id="{9F95B370-A6FD-415C-8D23-313C3A23BD4B}"/>
              </a:ext>
            </a:extLst>
          </p:cNvPr>
          <p:cNvGrpSpPr/>
          <p:nvPr/>
        </p:nvGrpSpPr>
        <p:grpSpPr>
          <a:xfrm>
            <a:off x="1441450" y="5094747"/>
            <a:ext cx="4578349" cy="311076"/>
            <a:chOff x="1608054" y="5410200"/>
            <a:chExt cx="3521478" cy="307777"/>
          </a:xfrm>
          <a:solidFill>
            <a:schemeClr val="tx1"/>
          </a:solidFill>
        </p:grpSpPr>
        <p:sp>
          <p:nvSpPr>
            <p:cNvPr id="35" name="TextBox 34">
              <a:extLst>
                <a:ext uri="{FF2B5EF4-FFF2-40B4-BE49-F238E27FC236}">
                  <a16:creationId xmlns:a16="http://schemas.microsoft.com/office/drawing/2014/main" id="{651E43A8-65E9-44CF-80F0-AB45B32A4E2E}"/>
                </a:ext>
              </a:extLst>
            </p:cNvPr>
            <p:cNvSpPr txBox="1"/>
            <p:nvPr/>
          </p:nvSpPr>
          <p:spPr bwMode="auto">
            <a:xfrm>
              <a:off x="1608054" y="5410200"/>
              <a:ext cx="27603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2ABF29DA-5C59-4311-BCF8-CFBFE3EB735E}"/>
                </a:ext>
              </a:extLst>
            </p:cNvPr>
            <p:cNvSpPr txBox="1"/>
            <p:nvPr/>
          </p:nvSpPr>
          <p:spPr bwMode="auto">
            <a:xfrm>
              <a:off x="2230357"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37" name="TextBox 36">
              <a:extLst>
                <a:ext uri="{FF2B5EF4-FFF2-40B4-BE49-F238E27FC236}">
                  <a16:creationId xmlns:a16="http://schemas.microsoft.com/office/drawing/2014/main" id="{1C28C0FD-2057-4ABC-AD8E-14300F956347}"/>
                </a:ext>
              </a:extLst>
            </p:cNvPr>
            <p:cNvSpPr txBox="1"/>
            <p:nvPr/>
          </p:nvSpPr>
          <p:spPr bwMode="auto">
            <a:xfrm>
              <a:off x="2895488"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8" name="TextBox 37">
              <a:extLst>
                <a:ext uri="{FF2B5EF4-FFF2-40B4-BE49-F238E27FC236}">
                  <a16:creationId xmlns:a16="http://schemas.microsoft.com/office/drawing/2014/main" id="{78FD2831-6B6F-4517-A44F-83EDDB56606F}"/>
                </a:ext>
              </a:extLst>
            </p:cNvPr>
            <p:cNvSpPr txBox="1"/>
            <p:nvPr/>
          </p:nvSpPr>
          <p:spPr bwMode="auto">
            <a:xfrm>
              <a:off x="3562182"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9" name="TextBox 38">
              <a:extLst>
                <a:ext uri="{FF2B5EF4-FFF2-40B4-BE49-F238E27FC236}">
                  <a16:creationId xmlns:a16="http://schemas.microsoft.com/office/drawing/2014/main" id="{4E0726F7-C35A-4A84-96F9-346CDB67A24E}"/>
                </a:ext>
              </a:extLst>
            </p:cNvPr>
            <p:cNvSpPr txBox="1"/>
            <p:nvPr/>
          </p:nvSpPr>
          <p:spPr bwMode="auto">
            <a:xfrm>
              <a:off x="4228877"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0" name="TextBox 39">
              <a:extLst>
                <a:ext uri="{FF2B5EF4-FFF2-40B4-BE49-F238E27FC236}">
                  <a16:creationId xmlns:a16="http://schemas.microsoft.com/office/drawing/2014/main" id="{B111CA44-7F98-471D-ADCC-3C42C45AB212}"/>
                </a:ext>
              </a:extLst>
            </p:cNvPr>
            <p:cNvSpPr txBox="1"/>
            <p:nvPr/>
          </p:nvSpPr>
          <p:spPr bwMode="auto">
            <a:xfrm>
              <a:off x="4866263"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grpSp>
      <p:grpSp>
        <p:nvGrpSpPr>
          <p:cNvPr id="43" name="Group 42">
            <a:extLst>
              <a:ext uri="{FF2B5EF4-FFF2-40B4-BE49-F238E27FC236}">
                <a16:creationId xmlns:a16="http://schemas.microsoft.com/office/drawing/2014/main" id="{B631BB83-5808-4A4E-A480-94C548A8A05C}"/>
              </a:ext>
            </a:extLst>
          </p:cNvPr>
          <p:cNvGrpSpPr/>
          <p:nvPr/>
        </p:nvGrpSpPr>
        <p:grpSpPr>
          <a:xfrm>
            <a:off x="1038904" y="1870496"/>
            <a:ext cx="497252" cy="3600783"/>
            <a:chOff x="1322269" y="2294678"/>
            <a:chExt cx="497252" cy="3506542"/>
          </a:xfrm>
        </p:grpSpPr>
        <p:sp>
          <p:nvSpPr>
            <p:cNvPr id="44" name="TextBox 43">
              <a:extLst>
                <a:ext uri="{FF2B5EF4-FFF2-40B4-BE49-F238E27FC236}">
                  <a16:creationId xmlns:a16="http://schemas.microsoft.com/office/drawing/2014/main" id="{DDEBD442-F034-4904-844B-D7B0D39670A8}"/>
                </a:ext>
              </a:extLst>
            </p:cNvPr>
            <p:cNvSpPr txBox="1"/>
            <p:nvPr/>
          </p:nvSpPr>
          <p:spPr bwMode="auto">
            <a:xfrm>
              <a:off x="1530660" y="5219716"/>
              <a:ext cx="288861"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5" name="TextBox 44">
              <a:extLst>
                <a:ext uri="{FF2B5EF4-FFF2-40B4-BE49-F238E27FC236}">
                  <a16:creationId xmlns:a16="http://schemas.microsoft.com/office/drawing/2014/main" id="{8A7FF162-B363-456D-9D96-471F6238F68C}"/>
                </a:ext>
              </a:extLst>
            </p:cNvPr>
            <p:cNvSpPr txBox="1"/>
            <p:nvPr/>
          </p:nvSpPr>
          <p:spPr bwMode="auto">
            <a:xfrm>
              <a:off x="1426465" y="463821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6" name="TextBox 45">
              <a:extLst>
                <a:ext uri="{FF2B5EF4-FFF2-40B4-BE49-F238E27FC236}">
                  <a16:creationId xmlns:a16="http://schemas.microsoft.com/office/drawing/2014/main" id="{3E39585E-1351-4432-B6E6-13580E56E5DF}"/>
                </a:ext>
              </a:extLst>
            </p:cNvPr>
            <p:cNvSpPr txBox="1"/>
            <p:nvPr/>
          </p:nvSpPr>
          <p:spPr bwMode="auto">
            <a:xfrm>
              <a:off x="1426465" y="402920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7" name="TextBox 46">
              <a:extLst>
                <a:ext uri="{FF2B5EF4-FFF2-40B4-BE49-F238E27FC236}">
                  <a16:creationId xmlns:a16="http://schemas.microsoft.com/office/drawing/2014/main" id="{24D5D057-63CF-4665-93DB-AD14C459F4AD}"/>
                </a:ext>
              </a:extLst>
            </p:cNvPr>
            <p:cNvSpPr txBox="1"/>
            <p:nvPr/>
          </p:nvSpPr>
          <p:spPr bwMode="auto">
            <a:xfrm>
              <a:off x="1426465" y="345195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8" name="TextBox 47">
              <a:extLst>
                <a:ext uri="{FF2B5EF4-FFF2-40B4-BE49-F238E27FC236}">
                  <a16:creationId xmlns:a16="http://schemas.microsoft.com/office/drawing/2014/main" id="{AD9EC96B-E076-41DA-9EA0-6FF74E2EC4E1}"/>
                </a:ext>
              </a:extLst>
            </p:cNvPr>
            <p:cNvSpPr txBox="1"/>
            <p:nvPr/>
          </p:nvSpPr>
          <p:spPr bwMode="auto">
            <a:xfrm>
              <a:off x="1426465" y="286344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9" name="TextBox 48">
              <a:extLst>
                <a:ext uri="{FF2B5EF4-FFF2-40B4-BE49-F238E27FC236}">
                  <a16:creationId xmlns:a16="http://schemas.microsoft.com/office/drawing/2014/main" id="{8046A980-29E0-4F42-9001-538FF58BE7EC}"/>
                </a:ext>
              </a:extLst>
            </p:cNvPr>
            <p:cNvSpPr txBox="1"/>
            <p:nvPr/>
          </p:nvSpPr>
          <p:spPr bwMode="auto">
            <a:xfrm>
              <a:off x="1322269" y="2294678"/>
              <a:ext cx="497252"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50" name="Group 49">
            <a:extLst>
              <a:ext uri="{FF2B5EF4-FFF2-40B4-BE49-F238E27FC236}">
                <a16:creationId xmlns:a16="http://schemas.microsoft.com/office/drawing/2014/main" id="{1F816887-D8C3-43B7-8FE0-BDEC55DFF213}"/>
              </a:ext>
            </a:extLst>
          </p:cNvPr>
          <p:cNvGrpSpPr/>
          <p:nvPr/>
        </p:nvGrpSpPr>
        <p:grpSpPr>
          <a:xfrm>
            <a:off x="1474423" y="2055301"/>
            <a:ext cx="92284" cy="2984105"/>
            <a:chOff x="5411711" y="2431113"/>
            <a:chExt cx="460576" cy="1697906"/>
          </a:xfrm>
        </p:grpSpPr>
        <p:cxnSp>
          <p:nvCxnSpPr>
            <p:cNvPr id="51" name="Straight Connector 50">
              <a:extLst>
                <a:ext uri="{FF2B5EF4-FFF2-40B4-BE49-F238E27FC236}">
                  <a16:creationId xmlns:a16="http://schemas.microsoft.com/office/drawing/2014/main" id="{BE6504DA-2973-406B-80D6-D7A86BAAB910}"/>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989C45E-3AF1-49C1-9E58-D33A5BDF2E17}"/>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B4FA38E-D937-4B9C-97D8-3A4B5073ADC4}"/>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CB0EC4-5A37-401D-BBBB-6FF96AA17E45}"/>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E749EAD-8628-4587-B512-544F7CC20E21}"/>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97CD701-84F8-4231-9ED2-01D417DEC99B}"/>
                </a:ext>
              </a:extLst>
            </p:cNvPr>
            <p:cNvCxnSpPr>
              <a:cxnSpLocks/>
            </p:cNvCxnSpPr>
            <p:nvPr/>
          </p:nvCxnSpPr>
          <p:spPr bwMode="auto">
            <a:xfrm>
              <a:off x="5411711" y="412901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E171DE37-EE8B-43E6-A034-8506AF473B9A}"/>
              </a:ext>
            </a:extLst>
          </p:cNvPr>
          <p:cNvGrpSpPr/>
          <p:nvPr/>
        </p:nvGrpSpPr>
        <p:grpSpPr>
          <a:xfrm rot="5400000">
            <a:off x="3670274" y="2940028"/>
            <a:ext cx="74507" cy="4281643"/>
            <a:chOff x="5411711" y="2431113"/>
            <a:chExt cx="460576" cy="1693026"/>
          </a:xfrm>
        </p:grpSpPr>
        <p:cxnSp>
          <p:nvCxnSpPr>
            <p:cNvPr id="58" name="Straight Connector 57">
              <a:extLst>
                <a:ext uri="{FF2B5EF4-FFF2-40B4-BE49-F238E27FC236}">
                  <a16:creationId xmlns:a16="http://schemas.microsoft.com/office/drawing/2014/main" id="{9EAC0AE6-0A17-4065-B1DB-1D83E78192BF}"/>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222D44F-0CC0-4C43-9E29-2C2B9A2269E1}"/>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C801082-04BC-440B-A3CD-C25518D05876}"/>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C1A4E7F-9BE6-4963-9636-ABB66B352467}"/>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7509C55-2E88-4DB3-86F9-A2142F6A35F3}"/>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BCB0527-255E-4950-B240-1C1E907A5894}"/>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19" name="Freeform: Shape 18">
            <a:extLst>
              <a:ext uri="{FF2B5EF4-FFF2-40B4-BE49-F238E27FC236}">
                <a16:creationId xmlns:a16="http://schemas.microsoft.com/office/drawing/2014/main" id="{A08ABC91-3A3A-4793-84E3-ED2FC6BBBB2C}"/>
              </a:ext>
            </a:extLst>
          </p:cNvPr>
          <p:cNvSpPr/>
          <p:nvPr/>
        </p:nvSpPr>
        <p:spPr bwMode="auto">
          <a:xfrm>
            <a:off x="1568450" y="2051050"/>
            <a:ext cx="4292600" cy="2978150"/>
          </a:xfrm>
          <a:custGeom>
            <a:avLst/>
            <a:gdLst>
              <a:gd name="connsiteX0" fmla="*/ 0 w 4292600"/>
              <a:gd name="connsiteY0" fmla="*/ 0 h 2978150"/>
              <a:gd name="connsiteX1" fmla="*/ 0 w 4292600"/>
              <a:gd name="connsiteY1" fmla="*/ 2978150 h 2978150"/>
              <a:gd name="connsiteX2" fmla="*/ 4292600 w 4292600"/>
              <a:gd name="connsiteY2" fmla="*/ 2978150 h 2978150"/>
            </a:gdLst>
            <a:ahLst/>
            <a:cxnLst>
              <a:cxn ang="0">
                <a:pos x="connsiteX0" y="connsiteY0"/>
              </a:cxn>
              <a:cxn ang="0">
                <a:pos x="connsiteX1" y="connsiteY1"/>
              </a:cxn>
              <a:cxn ang="0">
                <a:pos x="connsiteX2" y="connsiteY2"/>
              </a:cxn>
            </a:cxnLst>
            <a:rect l="l" t="t" r="r" b="b"/>
            <a:pathLst>
              <a:path w="4292600" h="2978150">
                <a:moveTo>
                  <a:pt x="0" y="0"/>
                </a:moveTo>
                <a:lnTo>
                  <a:pt x="0" y="2978150"/>
                </a:lnTo>
                <a:lnTo>
                  <a:pt x="4292600" y="2978150"/>
                </a:lnTo>
              </a:path>
            </a:pathLst>
          </a:custGeom>
          <a:noFill/>
          <a:ln w="28575">
            <a:solidFill>
              <a:schemeClr val="bg1"/>
            </a:solidFill>
            <a:miter lim="800000"/>
            <a:headEnd/>
            <a:tailEnd/>
          </a:ln>
        </p:spPr>
        <p:txBody>
          <a:bodyPr rtlCol="0" anchor="ctr"/>
          <a:lstStyle/>
          <a:p>
            <a:pPr algn="ctr"/>
            <a:endParaRPr lang="en-US" dirty="0"/>
          </a:p>
        </p:txBody>
      </p:sp>
      <p:grpSp>
        <p:nvGrpSpPr>
          <p:cNvPr id="102" name="Group 101">
            <a:extLst>
              <a:ext uri="{FF2B5EF4-FFF2-40B4-BE49-F238E27FC236}">
                <a16:creationId xmlns:a16="http://schemas.microsoft.com/office/drawing/2014/main" id="{CED28299-51AB-4109-9692-574F658D5440}"/>
              </a:ext>
            </a:extLst>
          </p:cNvPr>
          <p:cNvGrpSpPr/>
          <p:nvPr/>
        </p:nvGrpSpPr>
        <p:grpSpPr>
          <a:xfrm>
            <a:off x="1738796" y="4411568"/>
            <a:ext cx="1097127" cy="480131"/>
            <a:chOff x="1708705" y="3821567"/>
            <a:chExt cx="1097127" cy="480131"/>
          </a:xfrm>
        </p:grpSpPr>
        <p:cxnSp>
          <p:nvCxnSpPr>
            <p:cNvPr id="24" name="Straight Connector 23">
              <a:extLst>
                <a:ext uri="{FF2B5EF4-FFF2-40B4-BE49-F238E27FC236}">
                  <a16:creationId xmlns:a16="http://schemas.microsoft.com/office/drawing/2014/main" id="{F5EA3FF0-5BA7-4949-AE77-1D31FCB3B0AC}"/>
                </a:ext>
              </a:extLst>
            </p:cNvPr>
            <p:cNvCxnSpPr/>
            <p:nvPr/>
          </p:nvCxnSpPr>
          <p:spPr bwMode="auto">
            <a:xfrm>
              <a:off x="1709506" y="4146550"/>
              <a:ext cx="478047" cy="0"/>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69357D9-CCA4-46C5-9AC6-9446BB6CA24D}"/>
                </a:ext>
              </a:extLst>
            </p:cNvPr>
            <p:cNvCxnSpPr/>
            <p:nvPr/>
          </p:nvCxnSpPr>
          <p:spPr bwMode="auto">
            <a:xfrm>
              <a:off x="1708705" y="3937000"/>
              <a:ext cx="478047" cy="0"/>
            </a:xfrm>
            <a:prstGeom prst="line">
              <a:avLst/>
            </a:prstGeom>
            <a:noFill/>
            <a:ln w="28575" cap="flat" cmpd="sng" algn="ctr">
              <a:solidFill>
                <a:schemeClr val="accent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9CF513B6-BB4D-4D1B-926E-259225F1968D}"/>
                </a:ext>
              </a:extLst>
            </p:cNvPr>
            <p:cNvSpPr txBox="1"/>
            <p:nvPr/>
          </p:nvSpPr>
          <p:spPr bwMode="auto">
            <a:xfrm>
              <a:off x="2186752" y="3821567"/>
              <a:ext cx="61908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M + D</a:t>
              </a:r>
            </a:p>
            <a:p>
              <a:pPr algn="l">
                <a:lnSpc>
                  <a:spcPct val="90000"/>
                </a:lnSpc>
                <a:spcAft>
                  <a:spcPct val="0"/>
                </a:spcAft>
                <a:buClrTx/>
                <a:buFontTx/>
                <a:buNone/>
              </a:pPr>
              <a:r>
                <a:rPr lang="en-US" sz="1400" dirty="0">
                  <a:solidFill>
                    <a:schemeClr val="bg1"/>
                  </a:solidFill>
                  <a:latin typeface="Calibri" panose="020F0502020204030204" pitchFamily="34" charset="0"/>
                </a:rPr>
                <a:t>SCT</a:t>
              </a:r>
              <a:endParaRPr lang="en-US" sz="1400" b="0" dirty="0">
                <a:solidFill>
                  <a:schemeClr val="bg1"/>
                </a:solidFill>
                <a:latin typeface="Calibri" panose="020F0502020204030204" pitchFamily="34" charset="0"/>
              </a:endParaRPr>
            </a:p>
          </p:txBody>
        </p:sp>
      </p:grpSp>
      <p:sp>
        <p:nvSpPr>
          <p:cNvPr id="65" name="Freeform: Shape 64">
            <a:extLst>
              <a:ext uri="{FF2B5EF4-FFF2-40B4-BE49-F238E27FC236}">
                <a16:creationId xmlns:a16="http://schemas.microsoft.com/office/drawing/2014/main" id="{34555757-BA73-456D-B643-AEEE6F2CD073}"/>
              </a:ext>
            </a:extLst>
          </p:cNvPr>
          <p:cNvSpPr/>
          <p:nvPr/>
        </p:nvSpPr>
        <p:spPr bwMode="auto">
          <a:xfrm>
            <a:off x="1602740" y="2047240"/>
            <a:ext cx="4234180" cy="1412240"/>
          </a:xfrm>
          <a:custGeom>
            <a:avLst/>
            <a:gdLst>
              <a:gd name="connsiteX0" fmla="*/ 0 w 4272280"/>
              <a:gd name="connsiteY0" fmla="*/ 0 h 1412240"/>
              <a:gd name="connsiteX1" fmla="*/ 0 w 4272280"/>
              <a:gd name="connsiteY1" fmla="*/ 132080 h 1412240"/>
              <a:gd name="connsiteX2" fmla="*/ 269240 w 4272280"/>
              <a:gd name="connsiteY2" fmla="*/ 132080 h 1412240"/>
              <a:gd name="connsiteX3" fmla="*/ 269240 w 4272280"/>
              <a:gd name="connsiteY3" fmla="*/ 248920 h 1412240"/>
              <a:gd name="connsiteX4" fmla="*/ 269240 w 4272280"/>
              <a:gd name="connsiteY4" fmla="*/ 248920 h 1412240"/>
              <a:gd name="connsiteX5" fmla="*/ 304800 w 4272280"/>
              <a:gd name="connsiteY5" fmla="*/ 248920 h 1412240"/>
              <a:gd name="connsiteX6" fmla="*/ 304800 w 4272280"/>
              <a:gd name="connsiteY6" fmla="*/ 381000 h 1412240"/>
              <a:gd name="connsiteX7" fmla="*/ 391160 w 4272280"/>
              <a:gd name="connsiteY7" fmla="*/ 381000 h 1412240"/>
              <a:gd name="connsiteX8" fmla="*/ 391160 w 4272280"/>
              <a:gd name="connsiteY8" fmla="*/ 508000 h 1412240"/>
              <a:gd name="connsiteX9" fmla="*/ 751840 w 4272280"/>
              <a:gd name="connsiteY9" fmla="*/ 508000 h 1412240"/>
              <a:gd name="connsiteX10" fmla="*/ 751840 w 4272280"/>
              <a:gd name="connsiteY10" fmla="*/ 640080 h 1412240"/>
              <a:gd name="connsiteX11" fmla="*/ 843280 w 4272280"/>
              <a:gd name="connsiteY11" fmla="*/ 640080 h 1412240"/>
              <a:gd name="connsiteX12" fmla="*/ 843280 w 4272280"/>
              <a:gd name="connsiteY12" fmla="*/ 756920 h 1412240"/>
              <a:gd name="connsiteX13" fmla="*/ 1351280 w 4272280"/>
              <a:gd name="connsiteY13" fmla="*/ 756920 h 1412240"/>
              <a:gd name="connsiteX14" fmla="*/ 1351280 w 4272280"/>
              <a:gd name="connsiteY14" fmla="*/ 883920 h 1412240"/>
              <a:gd name="connsiteX15" fmla="*/ 2194560 w 4272280"/>
              <a:gd name="connsiteY15" fmla="*/ 883920 h 1412240"/>
              <a:gd name="connsiteX16" fmla="*/ 2194560 w 4272280"/>
              <a:gd name="connsiteY16" fmla="*/ 1016000 h 1412240"/>
              <a:gd name="connsiteX17" fmla="*/ 2362200 w 4272280"/>
              <a:gd name="connsiteY17" fmla="*/ 1016000 h 1412240"/>
              <a:gd name="connsiteX18" fmla="*/ 2362200 w 4272280"/>
              <a:gd name="connsiteY18" fmla="*/ 1127760 h 1412240"/>
              <a:gd name="connsiteX19" fmla="*/ 2941320 w 4272280"/>
              <a:gd name="connsiteY19" fmla="*/ 1127760 h 1412240"/>
              <a:gd name="connsiteX20" fmla="*/ 2941320 w 4272280"/>
              <a:gd name="connsiteY20" fmla="*/ 1270000 h 1412240"/>
              <a:gd name="connsiteX21" fmla="*/ 3114040 w 4272280"/>
              <a:gd name="connsiteY21" fmla="*/ 1270000 h 1412240"/>
              <a:gd name="connsiteX22" fmla="*/ 3114040 w 4272280"/>
              <a:gd name="connsiteY22" fmla="*/ 1412240 h 1412240"/>
              <a:gd name="connsiteX23" fmla="*/ 4272280 w 4272280"/>
              <a:gd name="connsiteY23" fmla="*/ 1412240 h 1412240"/>
              <a:gd name="connsiteX0" fmla="*/ 0 w 4272280"/>
              <a:gd name="connsiteY0" fmla="*/ 0 h 1412240"/>
              <a:gd name="connsiteX1" fmla="*/ 21166 w 4272280"/>
              <a:gd name="connsiteY1" fmla="*/ 132080 h 1412240"/>
              <a:gd name="connsiteX2" fmla="*/ 269240 w 4272280"/>
              <a:gd name="connsiteY2" fmla="*/ 132080 h 1412240"/>
              <a:gd name="connsiteX3" fmla="*/ 269240 w 4272280"/>
              <a:gd name="connsiteY3" fmla="*/ 248920 h 1412240"/>
              <a:gd name="connsiteX4" fmla="*/ 269240 w 4272280"/>
              <a:gd name="connsiteY4" fmla="*/ 248920 h 1412240"/>
              <a:gd name="connsiteX5" fmla="*/ 304800 w 4272280"/>
              <a:gd name="connsiteY5" fmla="*/ 248920 h 1412240"/>
              <a:gd name="connsiteX6" fmla="*/ 304800 w 4272280"/>
              <a:gd name="connsiteY6" fmla="*/ 381000 h 1412240"/>
              <a:gd name="connsiteX7" fmla="*/ 391160 w 4272280"/>
              <a:gd name="connsiteY7" fmla="*/ 381000 h 1412240"/>
              <a:gd name="connsiteX8" fmla="*/ 391160 w 4272280"/>
              <a:gd name="connsiteY8" fmla="*/ 508000 h 1412240"/>
              <a:gd name="connsiteX9" fmla="*/ 751840 w 4272280"/>
              <a:gd name="connsiteY9" fmla="*/ 508000 h 1412240"/>
              <a:gd name="connsiteX10" fmla="*/ 751840 w 4272280"/>
              <a:gd name="connsiteY10" fmla="*/ 640080 h 1412240"/>
              <a:gd name="connsiteX11" fmla="*/ 843280 w 4272280"/>
              <a:gd name="connsiteY11" fmla="*/ 640080 h 1412240"/>
              <a:gd name="connsiteX12" fmla="*/ 843280 w 4272280"/>
              <a:gd name="connsiteY12" fmla="*/ 756920 h 1412240"/>
              <a:gd name="connsiteX13" fmla="*/ 1351280 w 4272280"/>
              <a:gd name="connsiteY13" fmla="*/ 756920 h 1412240"/>
              <a:gd name="connsiteX14" fmla="*/ 1351280 w 4272280"/>
              <a:gd name="connsiteY14" fmla="*/ 883920 h 1412240"/>
              <a:gd name="connsiteX15" fmla="*/ 2194560 w 4272280"/>
              <a:gd name="connsiteY15" fmla="*/ 883920 h 1412240"/>
              <a:gd name="connsiteX16" fmla="*/ 2194560 w 4272280"/>
              <a:gd name="connsiteY16" fmla="*/ 1016000 h 1412240"/>
              <a:gd name="connsiteX17" fmla="*/ 2362200 w 4272280"/>
              <a:gd name="connsiteY17" fmla="*/ 1016000 h 1412240"/>
              <a:gd name="connsiteX18" fmla="*/ 2362200 w 4272280"/>
              <a:gd name="connsiteY18" fmla="*/ 1127760 h 1412240"/>
              <a:gd name="connsiteX19" fmla="*/ 2941320 w 4272280"/>
              <a:gd name="connsiteY19" fmla="*/ 1127760 h 1412240"/>
              <a:gd name="connsiteX20" fmla="*/ 2941320 w 4272280"/>
              <a:gd name="connsiteY20" fmla="*/ 1270000 h 1412240"/>
              <a:gd name="connsiteX21" fmla="*/ 3114040 w 4272280"/>
              <a:gd name="connsiteY21" fmla="*/ 1270000 h 1412240"/>
              <a:gd name="connsiteX22" fmla="*/ 3114040 w 4272280"/>
              <a:gd name="connsiteY22" fmla="*/ 1412240 h 1412240"/>
              <a:gd name="connsiteX23" fmla="*/ 4272280 w 4272280"/>
              <a:gd name="connsiteY23" fmla="*/ 1412240 h 1412240"/>
              <a:gd name="connsiteX0" fmla="*/ 4234 w 4251114"/>
              <a:gd name="connsiteY0" fmla="*/ 0 h 1408007"/>
              <a:gd name="connsiteX1" fmla="*/ 0 w 4251114"/>
              <a:gd name="connsiteY1" fmla="*/ 127847 h 1408007"/>
              <a:gd name="connsiteX2" fmla="*/ 248074 w 4251114"/>
              <a:gd name="connsiteY2" fmla="*/ 127847 h 1408007"/>
              <a:gd name="connsiteX3" fmla="*/ 248074 w 4251114"/>
              <a:gd name="connsiteY3" fmla="*/ 244687 h 1408007"/>
              <a:gd name="connsiteX4" fmla="*/ 248074 w 4251114"/>
              <a:gd name="connsiteY4" fmla="*/ 244687 h 1408007"/>
              <a:gd name="connsiteX5" fmla="*/ 283634 w 4251114"/>
              <a:gd name="connsiteY5" fmla="*/ 244687 h 1408007"/>
              <a:gd name="connsiteX6" fmla="*/ 283634 w 4251114"/>
              <a:gd name="connsiteY6" fmla="*/ 376767 h 1408007"/>
              <a:gd name="connsiteX7" fmla="*/ 369994 w 4251114"/>
              <a:gd name="connsiteY7" fmla="*/ 376767 h 1408007"/>
              <a:gd name="connsiteX8" fmla="*/ 369994 w 4251114"/>
              <a:gd name="connsiteY8" fmla="*/ 503767 h 1408007"/>
              <a:gd name="connsiteX9" fmla="*/ 730674 w 4251114"/>
              <a:gd name="connsiteY9" fmla="*/ 503767 h 1408007"/>
              <a:gd name="connsiteX10" fmla="*/ 730674 w 4251114"/>
              <a:gd name="connsiteY10" fmla="*/ 635847 h 1408007"/>
              <a:gd name="connsiteX11" fmla="*/ 822114 w 4251114"/>
              <a:gd name="connsiteY11" fmla="*/ 635847 h 1408007"/>
              <a:gd name="connsiteX12" fmla="*/ 822114 w 4251114"/>
              <a:gd name="connsiteY12" fmla="*/ 752687 h 1408007"/>
              <a:gd name="connsiteX13" fmla="*/ 1330114 w 4251114"/>
              <a:gd name="connsiteY13" fmla="*/ 752687 h 1408007"/>
              <a:gd name="connsiteX14" fmla="*/ 1330114 w 4251114"/>
              <a:gd name="connsiteY14" fmla="*/ 879687 h 1408007"/>
              <a:gd name="connsiteX15" fmla="*/ 2173394 w 4251114"/>
              <a:gd name="connsiteY15" fmla="*/ 879687 h 1408007"/>
              <a:gd name="connsiteX16" fmla="*/ 2173394 w 4251114"/>
              <a:gd name="connsiteY16" fmla="*/ 1011767 h 1408007"/>
              <a:gd name="connsiteX17" fmla="*/ 2341034 w 4251114"/>
              <a:gd name="connsiteY17" fmla="*/ 1011767 h 1408007"/>
              <a:gd name="connsiteX18" fmla="*/ 2341034 w 4251114"/>
              <a:gd name="connsiteY18" fmla="*/ 1123527 h 1408007"/>
              <a:gd name="connsiteX19" fmla="*/ 2920154 w 4251114"/>
              <a:gd name="connsiteY19" fmla="*/ 1123527 h 1408007"/>
              <a:gd name="connsiteX20" fmla="*/ 2920154 w 4251114"/>
              <a:gd name="connsiteY20" fmla="*/ 1265767 h 1408007"/>
              <a:gd name="connsiteX21" fmla="*/ 3092874 w 4251114"/>
              <a:gd name="connsiteY21" fmla="*/ 1265767 h 1408007"/>
              <a:gd name="connsiteX22" fmla="*/ 3092874 w 4251114"/>
              <a:gd name="connsiteY22" fmla="*/ 1408007 h 1408007"/>
              <a:gd name="connsiteX23" fmla="*/ 4251114 w 4251114"/>
              <a:gd name="connsiteY23" fmla="*/ 1408007 h 1408007"/>
              <a:gd name="connsiteX0" fmla="*/ 16934 w 4251114"/>
              <a:gd name="connsiteY0" fmla="*/ 0 h 1412240"/>
              <a:gd name="connsiteX1" fmla="*/ 0 w 4251114"/>
              <a:gd name="connsiteY1" fmla="*/ 132080 h 1412240"/>
              <a:gd name="connsiteX2" fmla="*/ 248074 w 4251114"/>
              <a:gd name="connsiteY2" fmla="*/ 132080 h 1412240"/>
              <a:gd name="connsiteX3" fmla="*/ 248074 w 4251114"/>
              <a:gd name="connsiteY3" fmla="*/ 248920 h 1412240"/>
              <a:gd name="connsiteX4" fmla="*/ 248074 w 4251114"/>
              <a:gd name="connsiteY4" fmla="*/ 248920 h 1412240"/>
              <a:gd name="connsiteX5" fmla="*/ 283634 w 4251114"/>
              <a:gd name="connsiteY5" fmla="*/ 248920 h 1412240"/>
              <a:gd name="connsiteX6" fmla="*/ 283634 w 4251114"/>
              <a:gd name="connsiteY6" fmla="*/ 381000 h 1412240"/>
              <a:gd name="connsiteX7" fmla="*/ 369994 w 4251114"/>
              <a:gd name="connsiteY7" fmla="*/ 381000 h 1412240"/>
              <a:gd name="connsiteX8" fmla="*/ 369994 w 4251114"/>
              <a:gd name="connsiteY8" fmla="*/ 508000 h 1412240"/>
              <a:gd name="connsiteX9" fmla="*/ 730674 w 4251114"/>
              <a:gd name="connsiteY9" fmla="*/ 508000 h 1412240"/>
              <a:gd name="connsiteX10" fmla="*/ 730674 w 4251114"/>
              <a:gd name="connsiteY10" fmla="*/ 640080 h 1412240"/>
              <a:gd name="connsiteX11" fmla="*/ 822114 w 4251114"/>
              <a:gd name="connsiteY11" fmla="*/ 640080 h 1412240"/>
              <a:gd name="connsiteX12" fmla="*/ 822114 w 4251114"/>
              <a:gd name="connsiteY12" fmla="*/ 756920 h 1412240"/>
              <a:gd name="connsiteX13" fmla="*/ 1330114 w 4251114"/>
              <a:gd name="connsiteY13" fmla="*/ 756920 h 1412240"/>
              <a:gd name="connsiteX14" fmla="*/ 1330114 w 4251114"/>
              <a:gd name="connsiteY14" fmla="*/ 883920 h 1412240"/>
              <a:gd name="connsiteX15" fmla="*/ 2173394 w 4251114"/>
              <a:gd name="connsiteY15" fmla="*/ 883920 h 1412240"/>
              <a:gd name="connsiteX16" fmla="*/ 2173394 w 4251114"/>
              <a:gd name="connsiteY16" fmla="*/ 1016000 h 1412240"/>
              <a:gd name="connsiteX17" fmla="*/ 2341034 w 4251114"/>
              <a:gd name="connsiteY17" fmla="*/ 1016000 h 1412240"/>
              <a:gd name="connsiteX18" fmla="*/ 2341034 w 4251114"/>
              <a:gd name="connsiteY18" fmla="*/ 1127760 h 1412240"/>
              <a:gd name="connsiteX19" fmla="*/ 2920154 w 4251114"/>
              <a:gd name="connsiteY19" fmla="*/ 1127760 h 1412240"/>
              <a:gd name="connsiteX20" fmla="*/ 2920154 w 4251114"/>
              <a:gd name="connsiteY20" fmla="*/ 1270000 h 1412240"/>
              <a:gd name="connsiteX21" fmla="*/ 3092874 w 4251114"/>
              <a:gd name="connsiteY21" fmla="*/ 1270000 h 1412240"/>
              <a:gd name="connsiteX22" fmla="*/ 3092874 w 4251114"/>
              <a:gd name="connsiteY22" fmla="*/ 1412240 h 1412240"/>
              <a:gd name="connsiteX23" fmla="*/ 4251114 w 4251114"/>
              <a:gd name="connsiteY23" fmla="*/ 1412240 h 1412240"/>
              <a:gd name="connsiteX0" fmla="*/ 0 w 4234180"/>
              <a:gd name="connsiteY0" fmla="*/ 0 h 1412240"/>
              <a:gd name="connsiteX1" fmla="*/ 4232 w 4234180"/>
              <a:gd name="connsiteY1" fmla="*/ 136313 h 1412240"/>
              <a:gd name="connsiteX2" fmla="*/ 231140 w 4234180"/>
              <a:gd name="connsiteY2" fmla="*/ 132080 h 1412240"/>
              <a:gd name="connsiteX3" fmla="*/ 231140 w 4234180"/>
              <a:gd name="connsiteY3" fmla="*/ 248920 h 1412240"/>
              <a:gd name="connsiteX4" fmla="*/ 231140 w 4234180"/>
              <a:gd name="connsiteY4" fmla="*/ 248920 h 1412240"/>
              <a:gd name="connsiteX5" fmla="*/ 266700 w 4234180"/>
              <a:gd name="connsiteY5" fmla="*/ 248920 h 1412240"/>
              <a:gd name="connsiteX6" fmla="*/ 266700 w 4234180"/>
              <a:gd name="connsiteY6" fmla="*/ 381000 h 1412240"/>
              <a:gd name="connsiteX7" fmla="*/ 353060 w 4234180"/>
              <a:gd name="connsiteY7" fmla="*/ 381000 h 1412240"/>
              <a:gd name="connsiteX8" fmla="*/ 353060 w 4234180"/>
              <a:gd name="connsiteY8" fmla="*/ 508000 h 1412240"/>
              <a:gd name="connsiteX9" fmla="*/ 713740 w 4234180"/>
              <a:gd name="connsiteY9" fmla="*/ 508000 h 1412240"/>
              <a:gd name="connsiteX10" fmla="*/ 713740 w 4234180"/>
              <a:gd name="connsiteY10" fmla="*/ 640080 h 1412240"/>
              <a:gd name="connsiteX11" fmla="*/ 805180 w 4234180"/>
              <a:gd name="connsiteY11" fmla="*/ 640080 h 1412240"/>
              <a:gd name="connsiteX12" fmla="*/ 805180 w 4234180"/>
              <a:gd name="connsiteY12" fmla="*/ 756920 h 1412240"/>
              <a:gd name="connsiteX13" fmla="*/ 1313180 w 4234180"/>
              <a:gd name="connsiteY13" fmla="*/ 756920 h 1412240"/>
              <a:gd name="connsiteX14" fmla="*/ 1313180 w 4234180"/>
              <a:gd name="connsiteY14" fmla="*/ 883920 h 1412240"/>
              <a:gd name="connsiteX15" fmla="*/ 2156460 w 4234180"/>
              <a:gd name="connsiteY15" fmla="*/ 883920 h 1412240"/>
              <a:gd name="connsiteX16" fmla="*/ 2156460 w 4234180"/>
              <a:gd name="connsiteY16" fmla="*/ 1016000 h 1412240"/>
              <a:gd name="connsiteX17" fmla="*/ 2324100 w 4234180"/>
              <a:gd name="connsiteY17" fmla="*/ 1016000 h 1412240"/>
              <a:gd name="connsiteX18" fmla="*/ 2324100 w 4234180"/>
              <a:gd name="connsiteY18" fmla="*/ 1127760 h 1412240"/>
              <a:gd name="connsiteX19" fmla="*/ 2903220 w 4234180"/>
              <a:gd name="connsiteY19" fmla="*/ 1127760 h 1412240"/>
              <a:gd name="connsiteX20" fmla="*/ 2903220 w 4234180"/>
              <a:gd name="connsiteY20" fmla="*/ 1270000 h 1412240"/>
              <a:gd name="connsiteX21" fmla="*/ 3075940 w 4234180"/>
              <a:gd name="connsiteY21" fmla="*/ 1270000 h 1412240"/>
              <a:gd name="connsiteX22" fmla="*/ 3075940 w 4234180"/>
              <a:gd name="connsiteY22" fmla="*/ 1412240 h 1412240"/>
              <a:gd name="connsiteX23" fmla="*/ 4234180 w 4234180"/>
              <a:gd name="connsiteY23" fmla="*/ 1412240 h 141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34180" h="1412240">
                <a:moveTo>
                  <a:pt x="0" y="0"/>
                </a:moveTo>
                <a:lnTo>
                  <a:pt x="4232" y="136313"/>
                </a:lnTo>
                <a:lnTo>
                  <a:pt x="231140" y="132080"/>
                </a:lnTo>
                <a:lnTo>
                  <a:pt x="231140" y="248920"/>
                </a:lnTo>
                <a:lnTo>
                  <a:pt x="231140" y="248920"/>
                </a:lnTo>
                <a:lnTo>
                  <a:pt x="266700" y="248920"/>
                </a:lnTo>
                <a:lnTo>
                  <a:pt x="266700" y="381000"/>
                </a:lnTo>
                <a:lnTo>
                  <a:pt x="353060" y="381000"/>
                </a:lnTo>
                <a:lnTo>
                  <a:pt x="353060" y="508000"/>
                </a:lnTo>
                <a:lnTo>
                  <a:pt x="713740" y="508000"/>
                </a:lnTo>
                <a:lnTo>
                  <a:pt x="713740" y="640080"/>
                </a:lnTo>
                <a:lnTo>
                  <a:pt x="805180" y="640080"/>
                </a:lnTo>
                <a:lnTo>
                  <a:pt x="805180" y="756920"/>
                </a:lnTo>
                <a:lnTo>
                  <a:pt x="1313180" y="756920"/>
                </a:lnTo>
                <a:lnTo>
                  <a:pt x="1313180" y="883920"/>
                </a:lnTo>
                <a:lnTo>
                  <a:pt x="2156460" y="883920"/>
                </a:lnTo>
                <a:lnTo>
                  <a:pt x="2156460" y="1016000"/>
                </a:lnTo>
                <a:lnTo>
                  <a:pt x="2324100" y="1016000"/>
                </a:lnTo>
                <a:lnTo>
                  <a:pt x="2324100" y="1127760"/>
                </a:lnTo>
                <a:lnTo>
                  <a:pt x="2903220" y="1127760"/>
                </a:lnTo>
                <a:lnTo>
                  <a:pt x="2903220" y="1270000"/>
                </a:lnTo>
                <a:lnTo>
                  <a:pt x="3075940" y="1270000"/>
                </a:lnTo>
                <a:lnTo>
                  <a:pt x="3075940" y="1412240"/>
                </a:lnTo>
                <a:lnTo>
                  <a:pt x="4234180" y="1412240"/>
                </a:lnTo>
              </a:path>
            </a:pathLst>
          </a:custGeom>
          <a:noFill/>
          <a:ln w="28575">
            <a:solidFill>
              <a:schemeClr val="accent1"/>
            </a:solidFill>
            <a:miter lim="800000"/>
            <a:headEnd/>
            <a:tailEnd/>
          </a:ln>
        </p:spPr>
        <p:txBody>
          <a:bodyPr rtlCol="0" anchor="ctr"/>
          <a:lstStyle/>
          <a:p>
            <a:pPr algn="ctr"/>
            <a:endParaRPr lang="en-US" dirty="0"/>
          </a:p>
        </p:txBody>
      </p:sp>
      <p:sp>
        <p:nvSpPr>
          <p:cNvPr id="66" name="Freeform: Shape 65">
            <a:extLst>
              <a:ext uri="{FF2B5EF4-FFF2-40B4-BE49-F238E27FC236}">
                <a16:creationId xmlns:a16="http://schemas.microsoft.com/office/drawing/2014/main" id="{AD947AE3-2A47-4BF3-B27D-D80685D7E587}"/>
              </a:ext>
            </a:extLst>
          </p:cNvPr>
          <p:cNvSpPr/>
          <p:nvPr/>
        </p:nvSpPr>
        <p:spPr bwMode="auto">
          <a:xfrm>
            <a:off x="1569720" y="2057400"/>
            <a:ext cx="4272280" cy="629920"/>
          </a:xfrm>
          <a:custGeom>
            <a:avLst/>
            <a:gdLst>
              <a:gd name="connsiteX0" fmla="*/ 4272280 w 4272280"/>
              <a:gd name="connsiteY0" fmla="*/ 629920 h 629920"/>
              <a:gd name="connsiteX1" fmla="*/ 3403600 w 4272280"/>
              <a:gd name="connsiteY1" fmla="*/ 629920 h 629920"/>
              <a:gd name="connsiteX2" fmla="*/ 3403600 w 4272280"/>
              <a:gd name="connsiteY2" fmla="*/ 497840 h 629920"/>
              <a:gd name="connsiteX3" fmla="*/ 2829560 w 4272280"/>
              <a:gd name="connsiteY3" fmla="*/ 497840 h 629920"/>
              <a:gd name="connsiteX4" fmla="*/ 2829560 w 4272280"/>
              <a:gd name="connsiteY4" fmla="*/ 426720 h 629920"/>
              <a:gd name="connsiteX5" fmla="*/ 1981200 w 4272280"/>
              <a:gd name="connsiteY5" fmla="*/ 426720 h 629920"/>
              <a:gd name="connsiteX6" fmla="*/ 1981200 w 4272280"/>
              <a:gd name="connsiteY6" fmla="*/ 365760 h 629920"/>
              <a:gd name="connsiteX7" fmla="*/ 1178560 w 4272280"/>
              <a:gd name="connsiteY7" fmla="*/ 365760 h 629920"/>
              <a:gd name="connsiteX8" fmla="*/ 1178560 w 4272280"/>
              <a:gd name="connsiteY8" fmla="*/ 325120 h 629920"/>
              <a:gd name="connsiteX9" fmla="*/ 1092200 w 4272280"/>
              <a:gd name="connsiteY9" fmla="*/ 325120 h 629920"/>
              <a:gd name="connsiteX10" fmla="*/ 1092200 w 4272280"/>
              <a:gd name="connsiteY10" fmla="*/ 243840 h 629920"/>
              <a:gd name="connsiteX11" fmla="*/ 894080 w 4272280"/>
              <a:gd name="connsiteY11" fmla="*/ 243840 h 629920"/>
              <a:gd name="connsiteX12" fmla="*/ 894080 w 4272280"/>
              <a:gd name="connsiteY12" fmla="*/ 187960 h 629920"/>
              <a:gd name="connsiteX13" fmla="*/ 477520 w 4272280"/>
              <a:gd name="connsiteY13" fmla="*/ 187960 h 629920"/>
              <a:gd name="connsiteX14" fmla="*/ 477520 w 4272280"/>
              <a:gd name="connsiteY14" fmla="*/ 127000 h 629920"/>
              <a:gd name="connsiteX15" fmla="*/ 243840 w 4272280"/>
              <a:gd name="connsiteY15" fmla="*/ 127000 h 629920"/>
              <a:gd name="connsiteX16" fmla="*/ 116840 w 4272280"/>
              <a:gd name="connsiteY16" fmla="*/ 127000 h 629920"/>
              <a:gd name="connsiteX17" fmla="*/ 116840 w 4272280"/>
              <a:gd name="connsiteY17" fmla="*/ 76200 h 629920"/>
              <a:gd name="connsiteX18" fmla="*/ 40640 w 4272280"/>
              <a:gd name="connsiteY18" fmla="*/ 76200 h 629920"/>
              <a:gd name="connsiteX19" fmla="*/ 40640 w 4272280"/>
              <a:gd name="connsiteY19" fmla="*/ 0 h 629920"/>
              <a:gd name="connsiteX20" fmla="*/ 0 w 4272280"/>
              <a:gd name="connsiteY20"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72280" h="629920">
                <a:moveTo>
                  <a:pt x="4272280" y="629920"/>
                </a:moveTo>
                <a:lnTo>
                  <a:pt x="3403600" y="629920"/>
                </a:lnTo>
                <a:lnTo>
                  <a:pt x="3403600" y="497840"/>
                </a:lnTo>
                <a:lnTo>
                  <a:pt x="2829560" y="497840"/>
                </a:lnTo>
                <a:lnTo>
                  <a:pt x="2829560" y="426720"/>
                </a:lnTo>
                <a:lnTo>
                  <a:pt x="1981200" y="426720"/>
                </a:lnTo>
                <a:lnTo>
                  <a:pt x="1981200" y="365760"/>
                </a:lnTo>
                <a:lnTo>
                  <a:pt x="1178560" y="365760"/>
                </a:lnTo>
                <a:lnTo>
                  <a:pt x="1178560" y="325120"/>
                </a:lnTo>
                <a:lnTo>
                  <a:pt x="1092200" y="325120"/>
                </a:lnTo>
                <a:lnTo>
                  <a:pt x="1092200" y="243840"/>
                </a:lnTo>
                <a:lnTo>
                  <a:pt x="894080" y="243840"/>
                </a:lnTo>
                <a:lnTo>
                  <a:pt x="894080" y="187960"/>
                </a:lnTo>
                <a:lnTo>
                  <a:pt x="477520" y="187960"/>
                </a:lnTo>
                <a:lnTo>
                  <a:pt x="477520" y="127000"/>
                </a:lnTo>
                <a:lnTo>
                  <a:pt x="243840" y="127000"/>
                </a:lnTo>
                <a:lnTo>
                  <a:pt x="116840" y="127000"/>
                </a:lnTo>
                <a:lnTo>
                  <a:pt x="116840" y="76200"/>
                </a:lnTo>
                <a:lnTo>
                  <a:pt x="40640" y="76200"/>
                </a:lnTo>
                <a:lnTo>
                  <a:pt x="4064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68" name="Straight Connector 67">
            <a:extLst>
              <a:ext uri="{FF2B5EF4-FFF2-40B4-BE49-F238E27FC236}">
                <a16:creationId xmlns:a16="http://schemas.microsoft.com/office/drawing/2014/main" id="{C373FD4D-F1EC-4419-8EFE-12D66CE6865C}"/>
              </a:ext>
            </a:extLst>
          </p:cNvPr>
          <p:cNvCxnSpPr/>
          <p:nvPr/>
        </p:nvCxnSpPr>
        <p:spPr bwMode="auto">
          <a:xfrm>
            <a:off x="2730500" y="2325651"/>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B8C3310-BAA4-4BA7-A160-759077E28DD8}"/>
              </a:ext>
            </a:extLst>
          </p:cNvPr>
          <p:cNvCxnSpPr/>
          <p:nvPr/>
        </p:nvCxnSpPr>
        <p:spPr bwMode="auto">
          <a:xfrm>
            <a:off x="3619500" y="2431923"/>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93BA66B-6CE6-49E5-8F24-81DB07008525}"/>
              </a:ext>
            </a:extLst>
          </p:cNvPr>
          <p:cNvCxnSpPr/>
          <p:nvPr/>
        </p:nvCxnSpPr>
        <p:spPr bwMode="auto">
          <a:xfrm>
            <a:off x="4135692" y="2431923"/>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854F346-9BD4-4AC0-AB7A-258823E5B8AF}"/>
              </a:ext>
            </a:extLst>
          </p:cNvPr>
          <p:cNvCxnSpPr/>
          <p:nvPr/>
        </p:nvCxnSpPr>
        <p:spPr bwMode="auto">
          <a:xfrm>
            <a:off x="4203426" y="2431923"/>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0B89051-B26D-4603-90D8-53AC24FF6250}"/>
              </a:ext>
            </a:extLst>
          </p:cNvPr>
          <p:cNvCxnSpPr/>
          <p:nvPr/>
        </p:nvCxnSpPr>
        <p:spPr bwMode="auto">
          <a:xfrm>
            <a:off x="4254226" y="2431923"/>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82FF7DB-BC35-4F31-BDC5-034B07124F29}"/>
              </a:ext>
            </a:extLst>
          </p:cNvPr>
          <p:cNvCxnSpPr/>
          <p:nvPr/>
        </p:nvCxnSpPr>
        <p:spPr bwMode="auto">
          <a:xfrm>
            <a:off x="4324336" y="2431923"/>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7167983-3CF8-4522-B312-11846018FBFA}"/>
              </a:ext>
            </a:extLst>
          </p:cNvPr>
          <p:cNvCxnSpPr/>
          <p:nvPr/>
        </p:nvCxnSpPr>
        <p:spPr bwMode="auto">
          <a:xfrm>
            <a:off x="4557170"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D2F8871-1A7D-4732-9930-1CA112DD0E69}"/>
              </a:ext>
            </a:extLst>
          </p:cNvPr>
          <p:cNvCxnSpPr/>
          <p:nvPr/>
        </p:nvCxnSpPr>
        <p:spPr bwMode="auto">
          <a:xfrm>
            <a:off x="4591037"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256EE78-1F63-44E5-9CB1-5F67B03B5910}"/>
              </a:ext>
            </a:extLst>
          </p:cNvPr>
          <p:cNvCxnSpPr/>
          <p:nvPr/>
        </p:nvCxnSpPr>
        <p:spPr bwMode="auto">
          <a:xfrm>
            <a:off x="4629137"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2FF119D-ECDB-40AF-ACA4-FB2A9CB96C55}"/>
              </a:ext>
            </a:extLst>
          </p:cNvPr>
          <p:cNvCxnSpPr/>
          <p:nvPr/>
        </p:nvCxnSpPr>
        <p:spPr bwMode="auto">
          <a:xfrm>
            <a:off x="4667237"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84DBFF8-E5FA-4E86-A7AA-4974CB27DAAC}"/>
              </a:ext>
            </a:extLst>
          </p:cNvPr>
          <p:cNvCxnSpPr/>
          <p:nvPr/>
        </p:nvCxnSpPr>
        <p:spPr bwMode="auto">
          <a:xfrm>
            <a:off x="4777304"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57CF632-5EF3-4F2C-B199-A8E6E2ED059B}"/>
              </a:ext>
            </a:extLst>
          </p:cNvPr>
          <p:cNvCxnSpPr/>
          <p:nvPr/>
        </p:nvCxnSpPr>
        <p:spPr bwMode="auto">
          <a:xfrm>
            <a:off x="4810741"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88B0ACF-8A0B-436F-93EF-3E4E02DAB223}"/>
              </a:ext>
            </a:extLst>
          </p:cNvPr>
          <p:cNvCxnSpPr/>
          <p:nvPr/>
        </p:nvCxnSpPr>
        <p:spPr bwMode="auto">
          <a:xfrm>
            <a:off x="4871679"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9197F6D-D70B-42F4-A4D1-8BC7C955C700}"/>
              </a:ext>
            </a:extLst>
          </p:cNvPr>
          <p:cNvCxnSpPr/>
          <p:nvPr/>
        </p:nvCxnSpPr>
        <p:spPr bwMode="auto">
          <a:xfrm>
            <a:off x="4909779"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C2CDE68-1722-4007-A70A-2753743BF2E6}"/>
              </a:ext>
            </a:extLst>
          </p:cNvPr>
          <p:cNvCxnSpPr/>
          <p:nvPr/>
        </p:nvCxnSpPr>
        <p:spPr bwMode="auto">
          <a:xfrm>
            <a:off x="4702346" y="2497656"/>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77EF66E-D1E3-43CA-AE35-E168B012CEAA}"/>
              </a:ext>
            </a:extLst>
          </p:cNvPr>
          <p:cNvCxnSpPr/>
          <p:nvPr/>
        </p:nvCxnSpPr>
        <p:spPr bwMode="auto">
          <a:xfrm>
            <a:off x="4992020"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46359AC-4C01-4333-9BB1-CEECAD627AD9}"/>
              </a:ext>
            </a:extLst>
          </p:cNvPr>
          <p:cNvCxnSpPr/>
          <p:nvPr/>
        </p:nvCxnSpPr>
        <p:spPr bwMode="auto">
          <a:xfrm>
            <a:off x="5063986"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AF710DC-C155-477A-A57E-2CDCF9DD2928}"/>
              </a:ext>
            </a:extLst>
          </p:cNvPr>
          <p:cNvCxnSpPr/>
          <p:nvPr/>
        </p:nvCxnSpPr>
        <p:spPr bwMode="auto">
          <a:xfrm>
            <a:off x="5102087"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BD9E1E5-25D9-4B82-885A-41A10C437908}"/>
              </a:ext>
            </a:extLst>
          </p:cNvPr>
          <p:cNvCxnSpPr/>
          <p:nvPr/>
        </p:nvCxnSpPr>
        <p:spPr bwMode="auto">
          <a:xfrm>
            <a:off x="5140187"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B05BB4E-34A9-4600-AFF2-924777240646}"/>
              </a:ext>
            </a:extLst>
          </p:cNvPr>
          <p:cNvCxnSpPr/>
          <p:nvPr/>
        </p:nvCxnSpPr>
        <p:spPr bwMode="auto">
          <a:xfrm>
            <a:off x="5322221"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8EE636B-F5D4-40F3-A508-AB6DB2B02321}"/>
              </a:ext>
            </a:extLst>
          </p:cNvPr>
          <p:cNvCxnSpPr/>
          <p:nvPr/>
        </p:nvCxnSpPr>
        <p:spPr bwMode="auto">
          <a:xfrm>
            <a:off x="5487321"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8FB328C-6194-4265-B495-A98F2AC29C6F}"/>
              </a:ext>
            </a:extLst>
          </p:cNvPr>
          <p:cNvCxnSpPr/>
          <p:nvPr/>
        </p:nvCxnSpPr>
        <p:spPr bwMode="auto">
          <a:xfrm>
            <a:off x="5614321"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D99CAE8-779D-4329-865E-E30F624AC229}"/>
              </a:ext>
            </a:extLst>
          </p:cNvPr>
          <p:cNvCxnSpPr/>
          <p:nvPr/>
        </p:nvCxnSpPr>
        <p:spPr bwMode="auto">
          <a:xfrm>
            <a:off x="5816675" y="261219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940BC22-DB69-4A2B-90D6-F7ECAF6AD31E}"/>
              </a:ext>
            </a:extLst>
          </p:cNvPr>
          <p:cNvCxnSpPr>
            <a:cxnSpLocks/>
          </p:cNvCxnSpPr>
          <p:nvPr/>
        </p:nvCxnSpPr>
        <p:spPr bwMode="auto">
          <a:xfrm>
            <a:off x="5673901" y="3394525"/>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CD4977E-30A7-4BE9-A8F0-E32EBD63926E}"/>
              </a:ext>
            </a:extLst>
          </p:cNvPr>
          <p:cNvCxnSpPr>
            <a:cxnSpLocks/>
          </p:cNvCxnSpPr>
          <p:nvPr/>
        </p:nvCxnSpPr>
        <p:spPr bwMode="auto">
          <a:xfrm>
            <a:off x="5614321" y="3394525"/>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1E3D712-6003-4AED-9737-3EE48364893C}"/>
              </a:ext>
            </a:extLst>
          </p:cNvPr>
          <p:cNvCxnSpPr>
            <a:cxnSpLocks/>
          </p:cNvCxnSpPr>
          <p:nvPr/>
        </p:nvCxnSpPr>
        <p:spPr bwMode="auto">
          <a:xfrm>
            <a:off x="5496709" y="3394525"/>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E871EAD-B098-4BEB-9C7C-383BA50C353F}"/>
              </a:ext>
            </a:extLst>
          </p:cNvPr>
          <p:cNvCxnSpPr>
            <a:cxnSpLocks/>
          </p:cNvCxnSpPr>
          <p:nvPr/>
        </p:nvCxnSpPr>
        <p:spPr bwMode="auto">
          <a:xfrm>
            <a:off x="5395109" y="3394525"/>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0D1C488-2354-419F-A153-FEF12A9F2FA6}"/>
              </a:ext>
            </a:extLst>
          </p:cNvPr>
          <p:cNvCxnSpPr>
            <a:cxnSpLocks/>
          </p:cNvCxnSpPr>
          <p:nvPr/>
        </p:nvCxnSpPr>
        <p:spPr bwMode="auto">
          <a:xfrm>
            <a:off x="5146263" y="3394525"/>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51F71FC-AA29-4B4E-8047-7919AA092F6D}"/>
              </a:ext>
            </a:extLst>
          </p:cNvPr>
          <p:cNvCxnSpPr>
            <a:cxnSpLocks/>
          </p:cNvCxnSpPr>
          <p:nvPr/>
        </p:nvCxnSpPr>
        <p:spPr bwMode="auto">
          <a:xfrm>
            <a:off x="4532405" y="3262444"/>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7E1430D-F9E9-4AD1-9FC1-25DCECC38DBE}"/>
              </a:ext>
            </a:extLst>
          </p:cNvPr>
          <p:cNvCxnSpPr>
            <a:cxnSpLocks/>
          </p:cNvCxnSpPr>
          <p:nvPr/>
        </p:nvCxnSpPr>
        <p:spPr bwMode="auto">
          <a:xfrm>
            <a:off x="4286596" y="3114276"/>
            <a:ext cx="0" cy="114543"/>
          </a:xfrm>
          <a:prstGeom prst="line">
            <a:avLst/>
          </a:prstGeom>
          <a:noFill/>
          <a:ln w="28575" cap="flat" cmpd="sng" algn="ctr">
            <a:solidFill>
              <a:schemeClr val="accent1"/>
            </a:solidFill>
            <a:prstDash val="solid"/>
            <a:round/>
            <a:headEnd type="none" w="med" len="med"/>
            <a:tailEnd type="none" w="med" len="med"/>
          </a:ln>
          <a:effectLst/>
        </p:spPr>
      </p:cxnSp>
      <p:grpSp>
        <p:nvGrpSpPr>
          <p:cNvPr id="103" name="Group 102">
            <a:extLst>
              <a:ext uri="{FF2B5EF4-FFF2-40B4-BE49-F238E27FC236}">
                <a16:creationId xmlns:a16="http://schemas.microsoft.com/office/drawing/2014/main" id="{D94CEEED-5D41-46E2-8D8E-7C4F1C2809B5}"/>
              </a:ext>
            </a:extLst>
          </p:cNvPr>
          <p:cNvGrpSpPr/>
          <p:nvPr/>
        </p:nvGrpSpPr>
        <p:grpSpPr>
          <a:xfrm>
            <a:off x="7500563" y="4457908"/>
            <a:ext cx="1097127" cy="480131"/>
            <a:chOff x="1708705" y="3821567"/>
            <a:chExt cx="1097127" cy="480131"/>
          </a:xfrm>
        </p:grpSpPr>
        <p:cxnSp>
          <p:nvCxnSpPr>
            <p:cNvPr id="104" name="Straight Connector 103">
              <a:extLst>
                <a:ext uri="{FF2B5EF4-FFF2-40B4-BE49-F238E27FC236}">
                  <a16:creationId xmlns:a16="http://schemas.microsoft.com/office/drawing/2014/main" id="{2C0901B1-0E21-45C0-98CD-375C1B307532}"/>
                </a:ext>
              </a:extLst>
            </p:cNvPr>
            <p:cNvCxnSpPr/>
            <p:nvPr/>
          </p:nvCxnSpPr>
          <p:spPr bwMode="auto">
            <a:xfrm>
              <a:off x="1709506" y="4146550"/>
              <a:ext cx="478047" cy="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C10715A-A06E-4FEE-8DD9-989067C78D19}"/>
                </a:ext>
              </a:extLst>
            </p:cNvPr>
            <p:cNvCxnSpPr/>
            <p:nvPr/>
          </p:nvCxnSpPr>
          <p:spPr bwMode="auto">
            <a:xfrm>
              <a:off x="1708705" y="3937000"/>
              <a:ext cx="478047" cy="0"/>
            </a:xfrm>
            <a:prstGeom prst="line">
              <a:avLst/>
            </a:prstGeom>
            <a:noFill/>
            <a:ln w="28575" cap="flat" cmpd="sng" algn="ctr">
              <a:solidFill>
                <a:schemeClr val="accent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15B622D3-ED73-4FBE-AA98-0128CFFC3C11}"/>
                </a:ext>
              </a:extLst>
            </p:cNvPr>
            <p:cNvSpPr txBox="1"/>
            <p:nvPr/>
          </p:nvSpPr>
          <p:spPr bwMode="auto">
            <a:xfrm>
              <a:off x="2186752" y="3821567"/>
              <a:ext cx="61908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M + D</a:t>
              </a:r>
            </a:p>
            <a:p>
              <a:pPr algn="l">
                <a:lnSpc>
                  <a:spcPct val="90000"/>
                </a:lnSpc>
                <a:spcAft>
                  <a:spcPct val="0"/>
                </a:spcAft>
                <a:buClrTx/>
                <a:buFontTx/>
                <a:buNone/>
              </a:pPr>
              <a:r>
                <a:rPr lang="en-US" sz="1400" dirty="0">
                  <a:solidFill>
                    <a:schemeClr val="bg1"/>
                  </a:solidFill>
                  <a:latin typeface="Calibri" panose="020F0502020204030204" pitchFamily="34" charset="0"/>
                </a:rPr>
                <a:t>SCT</a:t>
              </a:r>
              <a:endParaRPr lang="en-US" sz="1400" b="0" dirty="0">
                <a:solidFill>
                  <a:schemeClr val="bg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03D84B70-61D4-46D0-BF1F-99BFD4E44386}"/>
              </a:ext>
            </a:extLst>
          </p:cNvPr>
          <p:cNvGrpSpPr/>
          <p:nvPr/>
        </p:nvGrpSpPr>
        <p:grpSpPr>
          <a:xfrm>
            <a:off x="7203217" y="5094747"/>
            <a:ext cx="4578349" cy="311076"/>
            <a:chOff x="1608054" y="5410200"/>
            <a:chExt cx="3521478" cy="307777"/>
          </a:xfrm>
          <a:solidFill>
            <a:schemeClr val="tx1"/>
          </a:solidFill>
        </p:grpSpPr>
        <p:sp>
          <p:nvSpPr>
            <p:cNvPr id="108" name="TextBox 107">
              <a:extLst>
                <a:ext uri="{FF2B5EF4-FFF2-40B4-BE49-F238E27FC236}">
                  <a16:creationId xmlns:a16="http://schemas.microsoft.com/office/drawing/2014/main" id="{8668AABD-BA01-48E4-AF43-F4753AD93808}"/>
                </a:ext>
              </a:extLst>
            </p:cNvPr>
            <p:cNvSpPr txBox="1"/>
            <p:nvPr/>
          </p:nvSpPr>
          <p:spPr bwMode="auto">
            <a:xfrm>
              <a:off x="1608054" y="5410200"/>
              <a:ext cx="27603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9" name="TextBox 108">
              <a:extLst>
                <a:ext uri="{FF2B5EF4-FFF2-40B4-BE49-F238E27FC236}">
                  <a16:creationId xmlns:a16="http://schemas.microsoft.com/office/drawing/2014/main" id="{558C9AEA-B0A9-4C1B-85A5-B8106390088B}"/>
                </a:ext>
              </a:extLst>
            </p:cNvPr>
            <p:cNvSpPr txBox="1"/>
            <p:nvPr/>
          </p:nvSpPr>
          <p:spPr bwMode="auto">
            <a:xfrm>
              <a:off x="2230357"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10" name="TextBox 109">
              <a:extLst>
                <a:ext uri="{FF2B5EF4-FFF2-40B4-BE49-F238E27FC236}">
                  <a16:creationId xmlns:a16="http://schemas.microsoft.com/office/drawing/2014/main" id="{166F680C-0790-417D-B3C6-DFF457239615}"/>
                </a:ext>
              </a:extLst>
            </p:cNvPr>
            <p:cNvSpPr txBox="1"/>
            <p:nvPr/>
          </p:nvSpPr>
          <p:spPr bwMode="auto">
            <a:xfrm>
              <a:off x="2895488"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1" name="TextBox 110">
              <a:extLst>
                <a:ext uri="{FF2B5EF4-FFF2-40B4-BE49-F238E27FC236}">
                  <a16:creationId xmlns:a16="http://schemas.microsoft.com/office/drawing/2014/main" id="{8404DA39-3582-452A-B137-8C16C0B8A0CB}"/>
                </a:ext>
              </a:extLst>
            </p:cNvPr>
            <p:cNvSpPr txBox="1"/>
            <p:nvPr/>
          </p:nvSpPr>
          <p:spPr bwMode="auto">
            <a:xfrm>
              <a:off x="3562182"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12" name="TextBox 111">
              <a:extLst>
                <a:ext uri="{FF2B5EF4-FFF2-40B4-BE49-F238E27FC236}">
                  <a16:creationId xmlns:a16="http://schemas.microsoft.com/office/drawing/2014/main" id="{D4F29D23-0720-478E-96DD-3897F912C740}"/>
                </a:ext>
              </a:extLst>
            </p:cNvPr>
            <p:cNvSpPr txBox="1"/>
            <p:nvPr/>
          </p:nvSpPr>
          <p:spPr bwMode="auto">
            <a:xfrm>
              <a:off x="4228877"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13" name="TextBox 112">
              <a:extLst>
                <a:ext uri="{FF2B5EF4-FFF2-40B4-BE49-F238E27FC236}">
                  <a16:creationId xmlns:a16="http://schemas.microsoft.com/office/drawing/2014/main" id="{9D5F72AD-9EA3-47BA-8E18-BE9242CB828B}"/>
                </a:ext>
              </a:extLst>
            </p:cNvPr>
            <p:cNvSpPr txBox="1"/>
            <p:nvPr/>
          </p:nvSpPr>
          <p:spPr bwMode="auto">
            <a:xfrm>
              <a:off x="4866263" y="5410200"/>
              <a:ext cx="263269" cy="30451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grpSp>
      <p:grpSp>
        <p:nvGrpSpPr>
          <p:cNvPr id="114" name="Group 113">
            <a:extLst>
              <a:ext uri="{FF2B5EF4-FFF2-40B4-BE49-F238E27FC236}">
                <a16:creationId xmlns:a16="http://schemas.microsoft.com/office/drawing/2014/main" id="{7CA2558F-CDFF-42C8-A6E7-AA5F77D192A1}"/>
              </a:ext>
            </a:extLst>
          </p:cNvPr>
          <p:cNvGrpSpPr/>
          <p:nvPr/>
        </p:nvGrpSpPr>
        <p:grpSpPr>
          <a:xfrm>
            <a:off x="6800671" y="1870496"/>
            <a:ext cx="497252" cy="3600783"/>
            <a:chOff x="1322269" y="2294678"/>
            <a:chExt cx="497252" cy="3506542"/>
          </a:xfrm>
        </p:grpSpPr>
        <p:sp>
          <p:nvSpPr>
            <p:cNvPr id="115" name="TextBox 114">
              <a:extLst>
                <a:ext uri="{FF2B5EF4-FFF2-40B4-BE49-F238E27FC236}">
                  <a16:creationId xmlns:a16="http://schemas.microsoft.com/office/drawing/2014/main" id="{DE843E05-1039-4C95-9DDE-202E511B968E}"/>
                </a:ext>
              </a:extLst>
            </p:cNvPr>
            <p:cNvSpPr txBox="1"/>
            <p:nvPr/>
          </p:nvSpPr>
          <p:spPr bwMode="auto">
            <a:xfrm>
              <a:off x="1530660" y="5219716"/>
              <a:ext cx="288861"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6" name="TextBox 115">
              <a:extLst>
                <a:ext uri="{FF2B5EF4-FFF2-40B4-BE49-F238E27FC236}">
                  <a16:creationId xmlns:a16="http://schemas.microsoft.com/office/drawing/2014/main" id="{862B1766-364E-4071-95CC-AC20967259F2}"/>
                </a:ext>
              </a:extLst>
            </p:cNvPr>
            <p:cNvSpPr txBox="1"/>
            <p:nvPr/>
          </p:nvSpPr>
          <p:spPr bwMode="auto">
            <a:xfrm>
              <a:off x="1426465" y="463821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7" name="TextBox 116">
              <a:extLst>
                <a:ext uri="{FF2B5EF4-FFF2-40B4-BE49-F238E27FC236}">
                  <a16:creationId xmlns:a16="http://schemas.microsoft.com/office/drawing/2014/main" id="{2BD63423-D428-49EF-88A8-9AB63927E57C}"/>
                </a:ext>
              </a:extLst>
            </p:cNvPr>
            <p:cNvSpPr txBox="1"/>
            <p:nvPr/>
          </p:nvSpPr>
          <p:spPr bwMode="auto">
            <a:xfrm>
              <a:off x="1426465" y="402920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8" name="TextBox 117">
              <a:extLst>
                <a:ext uri="{FF2B5EF4-FFF2-40B4-BE49-F238E27FC236}">
                  <a16:creationId xmlns:a16="http://schemas.microsoft.com/office/drawing/2014/main" id="{59E7A6FE-C4DA-419F-BACE-B95B11D9CAA4}"/>
                </a:ext>
              </a:extLst>
            </p:cNvPr>
            <p:cNvSpPr txBox="1"/>
            <p:nvPr/>
          </p:nvSpPr>
          <p:spPr bwMode="auto">
            <a:xfrm>
              <a:off x="1426465" y="345195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9" name="TextBox 118">
              <a:extLst>
                <a:ext uri="{FF2B5EF4-FFF2-40B4-BE49-F238E27FC236}">
                  <a16:creationId xmlns:a16="http://schemas.microsoft.com/office/drawing/2014/main" id="{00505BB3-57C5-4A86-A91F-AF4C623AAEE6}"/>
                </a:ext>
              </a:extLst>
            </p:cNvPr>
            <p:cNvSpPr txBox="1"/>
            <p:nvPr/>
          </p:nvSpPr>
          <p:spPr bwMode="auto">
            <a:xfrm>
              <a:off x="1426465" y="286344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0" name="TextBox 119">
              <a:extLst>
                <a:ext uri="{FF2B5EF4-FFF2-40B4-BE49-F238E27FC236}">
                  <a16:creationId xmlns:a16="http://schemas.microsoft.com/office/drawing/2014/main" id="{19012221-3727-4D22-A1EE-5C2791CE5D99}"/>
                </a:ext>
              </a:extLst>
            </p:cNvPr>
            <p:cNvSpPr txBox="1"/>
            <p:nvPr/>
          </p:nvSpPr>
          <p:spPr bwMode="auto">
            <a:xfrm>
              <a:off x="1322269" y="2294678"/>
              <a:ext cx="497252"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121" name="Group 120">
            <a:extLst>
              <a:ext uri="{FF2B5EF4-FFF2-40B4-BE49-F238E27FC236}">
                <a16:creationId xmlns:a16="http://schemas.microsoft.com/office/drawing/2014/main" id="{DDECF599-9F98-4003-BC2C-A897FC418033}"/>
              </a:ext>
            </a:extLst>
          </p:cNvPr>
          <p:cNvGrpSpPr/>
          <p:nvPr/>
        </p:nvGrpSpPr>
        <p:grpSpPr>
          <a:xfrm>
            <a:off x="7236190" y="2055301"/>
            <a:ext cx="92284" cy="2984105"/>
            <a:chOff x="5411711" y="2431113"/>
            <a:chExt cx="460576" cy="1697906"/>
          </a:xfrm>
        </p:grpSpPr>
        <p:cxnSp>
          <p:nvCxnSpPr>
            <p:cNvPr id="122" name="Straight Connector 121">
              <a:extLst>
                <a:ext uri="{FF2B5EF4-FFF2-40B4-BE49-F238E27FC236}">
                  <a16:creationId xmlns:a16="http://schemas.microsoft.com/office/drawing/2014/main" id="{BB67295A-182C-45E7-9716-1E944C15D8CD}"/>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E84EEC7-F971-4853-B35F-93B0E4C9519B}"/>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F4F219E-E59B-41F3-95C5-101DB7D4B210}"/>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18DA014-67B5-4B54-BA89-B554DCA5C99E}"/>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11EB479-66C6-48AE-B72C-A53988A23DE1}"/>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1A9A24C-3D48-47B3-B58D-F15F7881DEFF}"/>
                </a:ext>
              </a:extLst>
            </p:cNvPr>
            <p:cNvCxnSpPr>
              <a:cxnSpLocks/>
            </p:cNvCxnSpPr>
            <p:nvPr/>
          </p:nvCxnSpPr>
          <p:spPr bwMode="auto">
            <a:xfrm>
              <a:off x="5411711" y="412901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10A22972-D8E2-41A1-86F9-094D09D82285}"/>
              </a:ext>
            </a:extLst>
          </p:cNvPr>
          <p:cNvGrpSpPr/>
          <p:nvPr/>
        </p:nvGrpSpPr>
        <p:grpSpPr>
          <a:xfrm rot="5400000">
            <a:off x="9432041" y="2940028"/>
            <a:ext cx="74507" cy="4281643"/>
            <a:chOff x="5411711" y="2431113"/>
            <a:chExt cx="460576" cy="1693026"/>
          </a:xfrm>
        </p:grpSpPr>
        <p:cxnSp>
          <p:nvCxnSpPr>
            <p:cNvPr id="129" name="Straight Connector 128">
              <a:extLst>
                <a:ext uri="{FF2B5EF4-FFF2-40B4-BE49-F238E27FC236}">
                  <a16:creationId xmlns:a16="http://schemas.microsoft.com/office/drawing/2014/main" id="{87F32581-87D1-4A88-9555-3E7E1A0179B9}"/>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CF698AC-BA88-44AC-B56A-574BCCCC9027}"/>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BC67648-58E0-4549-A323-C7B907642EF5}"/>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A542003-074D-4F09-8087-B5000526297D}"/>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A61FB83-F111-46E9-85DE-EDADAB736A75}"/>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EB97E6B-19AA-4A73-BD2D-25BE5A6E119F}"/>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135" name="Freeform: Shape 134">
            <a:extLst>
              <a:ext uri="{FF2B5EF4-FFF2-40B4-BE49-F238E27FC236}">
                <a16:creationId xmlns:a16="http://schemas.microsoft.com/office/drawing/2014/main" id="{F996D5DB-922E-4629-A808-AA763B9ECE26}"/>
              </a:ext>
            </a:extLst>
          </p:cNvPr>
          <p:cNvSpPr/>
          <p:nvPr/>
        </p:nvSpPr>
        <p:spPr bwMode="auto">
          <a:xfrm>
            <a:off x="7330217" y="2051050"/>
            <a:ext cx="4292600" cy="2978150"/>
          </a:xfrm>
          <a:custGeom>
            <a:avLst/>
            <a:gdLst>
              <a:gd name="connsiteX0" fmla="*/ 0 w 4292600"/>
              <a:gd name="connsiteY0" fmla="*/ 0 h 2978150"/>
              <a:gd name="connsiteX1" fmla="*/ 0 w 4292600"/>
              <a:gd name="connsiteY1" fmla="*/ 2978150 h 2978150"/>
              <a:gd name="connsiteX2" fmla="*/ 4292600 w 4292600"/>
              <a:gd name="connsiteY2" fmla="*/ 2978150 h 2978150"/>
            </a:gdLst>
            <a:ahLst/>
            <a:cxnLst>
              <a:cxn ang="0">
                <a:pos x="connsiteX0" y="connsiteY0"/>
              </a:cxn>
              <a:cxn ang="0">
                <a:pos x="connsiteX1" y="connsiteY1"/>
              </a:cxn>
              <a:cxn ang="0">
                <a:pos x="connsiteX2" y="connsiteY2"/>
              </a:cxn>
            </a:cxnLst>
            <a:rect l="l" t="t" r="r" b="b"/>
            <a:pathLst>
              <a:path w="4292600" h="2978150">
                <a:moveTo>
                  <a:pt x="0" y="0"/>
                </a:moveTo>
                <a:lnTo>
                  <a:pt x="0" y="2978150"/>
                </a:lnTo>
                <a:lnTo>
                  <a:pt x="4292600" y="2978150"/>
                </a:lnTo>
              </a:path>
            </a:pathLst>
          </a:custGeom>
          <a:noFill/>
          <a:ln w="28575">
            <a:solidFill>
              <a:schemeClr val="bg1"/>
            </a:solidFill>
            <a:miter lim="800000"/>
            <a:headEnd/>
            <a:tailEnd/>
          </a:ln>
        </p:spPr>
        <p:txBody>
          <a:bodyPr rtlCol="0" anchor="ctr"/>
          <a:lstStyle/>
          <a:p>
            <a:pPr algn="ctr"/>
            <a:endParaRPr lang="en-US" dirty="0"/>
          </a:p>
        </p:txBody>
      </p:sp>
      <p:sp>
        <p:nvSpPr>
          <p:cNvPr id="136" name="Freeform: Shape 135">
            <a:extLst>
              <a:ext uri="{FF2B5EF4-FFF2-40B4-BE49-F238E27FC236}">
                <a16:creationId xmlns:a16="http://schemas.microsoft.com/office/drawing/2014/main" id="{C8AEA40C-0F61-438E-B8D6-541B6A6E099C}"/>
              </a:ext>
            </a:extLst>
          </p:cNvPr>
          <p:cNvSpPr/>
          <p:nvPr/>
        </p:nvSpPr>
        <p:spPr bwMode="auto">
          <a:xfrm>
            <a:off x="7359650" y="2038350"/>
            <a:ext cx="4229100" cy="1841500"/>
          </a:xfrm>
          <a:custGeom>
            <a:avLst/>
            <a:gdLst>
              <a:gd name="connsiteX0" fmla="*/ 4229100 w 4229100"/>
              <a:gd name="connsiteY0" fmla="*/ 1841500 h 1841500"/>
              <a:gd name="connsiteX1" fmla="*/ 3727450 w 4229100"/>
              <a:gd name="connsiteY1" fmla="*/ 1841500 h 1841500"/>
              <a:gd name="connsiteX2" fmla="*/ 3727450 w 4229100"/>
              <a:gd name="connsiteY2" fmla="*/ 1638300 h 1841500"/>
              <a:gd name="connsiteX3" fmla="*/ 3371850 w 4229100"/>
              <a:gd name="connsiteY3" fmla="*/ 1638300 h 1841500"/>
              <a:gd name="connsiteX4" fmla="*/ 3371850 w 4229100"/>
              <a:gd name="connsiteY4" fmla="*/ 1492250 h 1841500"/>
              <a:gd name="connsiteX5" fmla="*/ 2286000 w 4229100"/>
              <a:gd name="connsiteY5" fmla="*/ 1492250 h 1841500"/>
              <a:gd name="connsiteX6" fmla="*/ 2286000 w 4229100"/>
              <a:gd name="connsiteY6" fmla="*/ 1416050 h 1841500"/>
              <a:gd name="connsiteX7" fmla="*/ 2286000 w 4229100"/>
              <a:gd name="connsiteY7" fmla="*/ 1416050 h 1841500"/>
              <a:gd name="connsiteX8" fmla="*/ 2235200 w 4229100"/>
              <a:gd name="connsiteY8" fmla="*/ 1365250 h 1841500"/>
              <a:gd name="connsiteX9" fmla="*/ 2127250 w 4229100"/>
              <a:gd name="connsiteY9" fmla="*/ 1365250 h 1841500"/>
              <a:gd name="connsiteX10" fmla="*/ 2127250 w 4229100"/>
              <a:gd name="connsiteY10" fmla="*/ 1295400 h 1841500"/>
              <a:gd name="connsiteX11" fmla="*/ 1962150 w 4229100"/>
              <a:gd name="connsiteY11" fmla="*/ 1295400 h 1841500"/>
              <a:gd name="connsiteX12" fmla="*/ 1962150 w 4229100"/>
              <a:gd name="connsiteY12" fmla="*/ 1225550 h 1841500"/>
              <a:gd name="connsiteX13" fmla="*/ 1746250 w 4229100"/>
              <a:gd name="connsiteY13" fmla="*/ 1225550 h 1841500"/>
              <a:gd name="connsiteX14" fmla="*/ 1746250 w 4229100"/>
              <a:gd name="connsiteY14" fmla="*/ 1143000 h 1841500"/>
              <a:gd name="connsiteX15" fmla="*/ 1435100 w 4229100"/>
              <a:gd name="connsiteY15" fmla="*/ 1143000 h 1841500"/>
              <a:gd name="connsiteX16" fmla="*/ 1435100 w 4229100"/>
              <a:gd name="connsiteY16" fmla="*/ 1104900 h 1841500"/>
              <a:gd name="connsiteX17" fmla="*/ 1238250 w 4229100"/>
              <a:gd name="connsiteY17" fmla="*/ 1104900 h 1841500"/>
              <a:gd name="connsiteX18" fmla="*/ 1238250 w 4229100"/>
              <a:gd name="connsiteY18" fmla="*/ 1035050 h 1841500"/>
              <a:gd name="connsiteX19" fmla="*/ 844550 w 4229100"/>
              <a:gd name="connsiteY19" fmla="*/ 1035050 h 1841500"/>
              <a:gd name="connsiteX20" fmla="*/ 844550 w 4229100"/>
              <a:gd name="connsiteY20" fmla="*/ 958850 h 1841500"/>
              <a:gd name="connsiteX21" fmla="*/ 831850 w 4229100"/>
              <a:gd name="connsiteY21" fmla="*/ 958850 h 1841500"/>
              <a:gd name="connsiteX22" fmla="*/ 831850 w 4229100"/>
              <a:gd name="connsiteY22" fmla="*/ 844550 h 1841500"/>
              <a:gd name="connsiteX23" fmla="*/ 711200 w 4229100"/>
              <a:gd name="connsiteY23" fmla="*/ 844550 h 1841500"/>
              <a:gd name="connsiteX24" fmla="*/ 711200 w 4229100"/>
              <a:gd name="connsiteY24" fmla="*/ 787400 h 1841500"/>
              <a:gd name="connsiteX25" fmla="*/ 615950 w 4229100"/>
              <a:gd name="connsiteY25" fmla="*/ 787400 h 1841500"/>
              <a:gd name="connsiteX26" fmla="*/ 615950 w 4229100"/>
              <a:gd name="connsiteY26" fmla="*/ 704850 h 1841500"/>
              <a:gd name="connsiteX27" fmla="*/ 596900 w 4229100"/>
              <a:gd name="connsiteY27" fmla="*/ 704850 h 1841500"/>
              <a:gd name="connsiteX28" fmla="*/ 596900 w 4229100"/>
              <a:gd name="connsiteY28" fmla="*/ 704850 h 1841500"/>
              <a:gd name="connsiteX29" fmla="*/ 596900 w 4229100"/>
              <a:gd name="connsiteY29" fmla="*/ 641350 h 1841500"/>
              <a:gd name="connsiteX30" fmla="*/ 495300 w 4229100"/>
              <a:gd name="connsiteY30" fmla="*/ 641350 h 1841500"/>
              <a:gd name="connsiteX31" fmla="*/ 495300 w 4229100"/>
              <a:gd name="connsiteY31" fmla="*/ 577850 h 1841500"/>
              <a:gd name="connsiteX32" fmla="*/ 330200 w 4229100"/>
              <a:gd name="connsiteY32" fmla="*/ 577850 h 1841500"/>
              <a:gd name="connsiteX33" fmla="*/ 330200 w 4229100"/>
              <a:gd name="connsiteY33" fmla="*/ 520700 h 1841500"/>
              <a:gd name="connsiteX34" fmla="*/ 279400 w 4229100"/>
              <a:gd name="connsiteY34" fmla="*/ 520700 h 1841500"/>
              <a:gd name="connsiteX35" fmla="*/ 279400 w 4229100"/>
              <a:gd name="connsiteY35" fmla="*/ 463550 h 1841500"/>
              <a:gd name="connsiteX36" fmla="*/ 279400 w 4229100"/>
              <a:gd name="connsiteY36" fmla="*/ 463550 h 1841500"/>
              <a:gd name="connsiteX37" fmla="*/ 234950 w 4229100"/>
              <a:gd name="connsiteY37" fmla="*/ 463550 h 1841500"/>
              <a:gd name="connsiteX38" fmla="*/ 234950 w 4229100"/>
              <a:gd name="connsiteY38" fmla="*/ 330200 h 1841500"/>
              <a:gd name="connsiteX39" fmla="*/ 88900 w 4229100"/>
              <a:gd name="connsiteY39" fmla="*/ 330200 h 1841500"/>
              <a:gd name="connsiteX40" fmla="*/ 88900 w 4229100"/>
              <a:gd name="connsiteY40" fmla="*/ 222250 h 1841500"/>
              <a:gd name="connsiteX41" fmla="*/ 63500 w 4229100"/>
              <a:gd name="connsiteY41" fmla="*/ 222250 h 1841500"/>
              <a:gd name="connsiteX42" fmla="*/ 19050 w 4229100"/>
              <a:gd name="connsiteY42" fmla="*/ 222250 h 1841500"/>
              <a:gd name="connsiteX43" fmla="*/ 19050 w 4229100"/>
              <a:gd name="connsiteY43" fmla="*/ 95250 h 1841500"/>
              <a:gd name="connsiteX44" fmla="*/ 0 w 4229100"/>
              <a:gd name="connsiteY44" fmla="*/ 95250 h 1841500"/>
              <a:gd name="connsiteX45" fmla="*/ 0 w 4229100"/>
              <a:gd name="connsiteY45" fmla="*/ 0 h 1841500"/>
              <a:gd name="connsiteX0" fmla="*/ 4229100 w 4229100"/>
              <a:gd name="connsiteY0" fmla="*/ 1841500 h 1841500"/>
              <a:gd name="connsiteX1" fmla="*/ 3727450 w 4229100"/>
              <a:gd name="connsiteY1" fmla="*/ 1841500 h 1841500"/>
              <a:gd name="connsiteX2" fmla="*/ 3727450 w 4229100"/>
              <a:gd name="connsiteY2" fmla="*/ 1638300 h 1841500"/>
              <a:gd name="connsiteX3" fmla="*/ 3371850 w 4229100"/>
              <a:gd name="connsiteY3" fmla="*/ 1638300 h 1841500"/>
              <a:gd name="connsiteX4" fmla="*/ 3371850 w 4229100"/>
              <a:gd name="connsiteY4" fmla="*/ 1492250 h 1841500"/>
              <a:gd name="connsiteX5" fmla="*/ 2286000 w 4229100"/>
              <a:gd name="connsiteY5" fmla="*/ 1492250 h 1841500"/>
              <a:gd name="connsiteX6" fmla="*/ 2286000 w 4229100"/>
              <a:gd name="connsiteY6" fmla="*/ 1416050 h 1841500"/>
              <a:gd name="connsiteX7" fmla="*/ 2233083 w 4229100"/>
              <a:gd name="connsiteY7" fmla="*/ 1416050 h 1841500"/>
              <a:gd name="connsiteX8" fmla="*/ 2235200 w 4229100"/>
              <a:gd name="connsiteY8" fmla="*/ 1365250 h 1841500"/>
              <a:gd name="connsiteX9" fmla="*/ 2127250 w 4229100"/>
              <a:gd name="connsiteY9" fmla="*/ 1365250 h 1841500"/>
              <a:gd name="connsiteX10" fmla="*/ 2127250 w 4229100"/>
              <a:gd name="connsiteY10" fmla="*/ 1295400 h 1841500"/>
              <a:gd name="connsiteX11" fmla="*/ 1962150 w 4229100"/>
              <a:gd name="connsiteY11" fmla="*/ 1295400 h 1841500"/>
              <a:gd name="connsiteX12" fmla="*/ 1962150 w 4229100"/>
              <a:gd name="connsiteY12" fmla="*/ 1225550 h 1841500"/>
              <a:gd name="connsiteX13" fmla="*/ 1746250 w 4229100"/>
              <a:gd name="connsiteY13" fmla="*/ 1225550 h 1841500"/>
              <a:gd name="connsiteX14" fmla="*/ 1746250 w 4229100"/>
              <a:gd name="connsiteY14" fmla="*/ 1143000 h 1841500"/>
              <a:gd name="connsiteX15" fmla="*/ 1435100 w 4229100"/>
              <a:gd name="connsiteY15" fmla="*/ 1143000 h 1841500"/>
              <a:gd name="connsiteX16" fmla="*/ 1435100 w 4229100"/>
              <a:gd name="connsiteY16" fmla="*/ 1104900 h 1841500"/>
              <a:gd name="connsiteX17" fmla="*/ 1238250 w 4229100"/>
              <a:gd name="connsiteY17" fmla="*/ 1104900 h 1841500"/>
              <a:gd name="connsiteX18" fmla="*/ 1238250 w 4229100"/>
              <a:gd name="connsiteY18" fmla="*/ 1035050 h 1841500"/>
              <a:gd name="connsiteX19" fmla="*/ 844550 w 4229100"/>
              <a:gd name="connsiteY19" fmla="*/ 1035050 h 1841500"/>
              <a:gd name="connsiteX20" fmla="*/ 844550 w 4229100"/>
              <a:gd name="connsiteY20" fmla="*/ 958850 h 1841500"/>
              <a:gd name="connsiteX21" fmla="*/ 831850 w 4229100"/>
              <a:gd name="connsiteY21" fmla="*/ 958850 h 1841500"/>
              <a:gd name="connsiteX22" fmla="*/ 831850 w 4229100"/>
              <a:gd name="connsiteY22" fmla="*/ 844550 h 1841500"/>
              <a:gd name="connsiteX23" fmla="*/ 711200 w 4229100"/>
              <a:gd name="connsiteY23" fmla="*/ 844550 h 1841500"/>
              <a:gd name="connsiteX24" fmla="*/ 711200 w 4229100"/>
              <a:gd name="connsiteY24" fmla="*/ 787400 h 1841500"/>
              <a:gd name="connsiteX25" fmla="*/ 615950 w 4229100"/>
              <a:gd name="connsiteY25" fmla="*/ 787400 h 1841500"/>
              <a:gd name="connsiteX26" fmla="*/ 615950 w 4229100"/>
              <a:gd name="connsiteY26" fmla="*/ 704850 h 1841500"/>
              <a:gd name="connsiteX27" fmla="*/ 596900 w 4229100"/>
              <a:gd name="connsiteY27" fmla="*/ 704850 h 1841500"/>
              <a:gd name="connsiteX28" fmla="*/ 596900 w 4229100"/>
              <a:gd name="connsiteY28" fmla="*/ 704850 h 1841500"/>
              <a:gd name="connsiteX29" fmla="*/ 596900 w 4229100"/>
              <a:gd name="connsiteY29" fmla="*/ 641350 h 1841500"/>
              <a:gd name="connsiteX30" fmla="*/ 495300 w 4229100"/>
              <a:gd name="connsiteY30" fmla="*/ 641350 h 1841500"/>
              <a:gd name="connsiteX31" fmla="*/ 495300 w 4229100"/>
              <a:gd name="connsiteY31" fmla="*/ 577850 h 1841500"/>
              <a:gd name="connsiteX32" fmla="*/ 330200 w 4229100"/>
              <a:gd name="connsiteY32" fmla="*/ 577850 h 1841500"/>
              <a:gd name="connsiteX33" fmla="*/ 330200 w 4229100"/>
              <a:gd name="connsiteY33" fmla="*/ 520700 h 1841500"/>
              <a:gd name="connsiteX34" fmla="*/ 279400 w 4229100"/>
              <a:gd name="connsiteY34" fmla="*/ 520700 h 1841500"/>
              <a:gd name="connsiteX35" fmla="*/ 279400 w 4229100"/>
              <a:gd name="connsiteY35" fmla="*/ 463550 h 1841500"/>
              <a:gd name="connsiteX36" fmla="*/ 279400 w 4229100"/>
              <a:gd name="connsiteY36" fmla="*/ 463550 h 1841500"/>
              <a:gd name="connsiteX37" fmla="*/ 234950 w 4229100"/>
              <a:gd name="connsiteY37" fmla="*/ 463550 h 1841500"/>
              <a:gd name="connsiteX38" fmla="*/ 234950 w 4229100"/>
              <a:gd name="connsiteY38" fmla="*/ 330200 h 1841500"/>
              <a:gd name="connsiteX39" fmla="*/ 88900 w 4229100"/>
              <a:gd name="connsiteY39" fmla="*/ 330200 h 1841500"/>
              <a:gd name="connsiteX40" fmla="*/ 88900 w 4229100"/>
              <a:gd name="connsiteY40" fmla="*/ 222250 h 1841500"/>
              <a:gd name="connsiteX41" fmla="*/ 63500 w 4229100"/>
              <a:gd name="connsiteY41" fmla="*/ 222250 h 1841500"/>
              <a:gd name="connsiteX42" fmla="*/ 19050 w 4229100"/>
              <a:gd name="connsiteY42" fmla="*/ 222250 h 1841500"/>
              <a:gd name="connsiteX43" fmla="*/ 19050 w 4229100"/>
              <a:gd name="connsiteY43" fmla="*/ 95250 h 1841500"/>
              <a:gd name="connsiteX44" fmla="*/ 0 w 4229100"/>
              <a:gd name="connsiteY44" fmla="*/ 95250 h 1841500"/>
              <a:gd name="connsiteX45" fmla="*/ 0 w 4229100"/>
              <a:gd name="connsiteY45" fmla="*/ 0 h 1841500"/>
              <a:gd name="connsiteX0" fmla="*/ 4229100 w 4229100"/>
              <a:gd name="connsiteY0" fmla="*/ 1841500 h 1841500"/>
              <a:gd name="connsiteX1" fmla="*/ 3727450 w 4229100"/>
              <a:gd name="connsiteY1" fmla="*/ 1841500 h 1841500"/>
              <a:gd name="connsiteX2" fmla="*/ 3727450 w 4229100"/>
              <a:gd name="connsiteY2" fmla="*/ 1638300 h 1841500"/>
              <a:gd name="connsiteX3" fmla="*/ 3371850 w 4229100"/>
              <a:gd name="connsiteY3" fmla="*/ 1638300 h 1841500"/>
              <a:gd name="connsiteX4" fmla="*/ 3371850 w 4229100"/>
              <a:gd name="connsiteY4" fmla="*/ 1492250 h 1841500"/>
              <a:gd name="connsiteX5" fmla="*/ 2286000 w 4229100"/>
              <a:gd name="connsiteY5" fmla="*/ 1492250 h 1841500"/>
              <a:gd name="connsiteX6" fmla="*/ 2286000 w 4229100"/>
              <a:gd name="connsiteY6" fmla="*/ 1416050 h 1841500"/>
              <a:gd name="connsiteX7" fmla="*/ 2233083 w 4229100"/>
              <a:gd name="connsiteY7" fmla="*/ 1416050 h 1841500"/>
              <a:gd name="connsiteX8" fmla="*/ 2239434 w 4229100"/>
              <a:gd name="connsiteY8" fmla="*/ 1365250 h 1841500"/>
              <a:gd name="connsiteX9" fmla="*/ 2127250 w 4229100"/>
              <a:gd name="connsiteY9" fmla="*/ 1365250 h 1841500"/>
              <a:gd name="connsiteX10" fmla="*/ 2127250 w 4229100"/>
              <a:gd name="connsiteY10" fmla="*/ 1295400 h 1841500"/>
              <a:gd name="connsiteX11" fmla="*/ 1962150 w 4229100"/>
              <a:gd name="connsiteY11" fmla="*/ 1295400 h 1841500"/>
              <a:gd name="connsiteX12" fmla="*/ 1962150 w 4229100"/>
              <a:gd name="connsiteY12" fmla="*/ 1225550 h 1841500"/>
              <a:gd name="connsiteX13" fmla="*/ 1746250 w 4229100"/>
              <a:gd name="connsiteY13" fmla="*/ 1225550 h 1841500"/>
              <a:gd name="connsiteX14" fmla="*/ 1746250 w 4229100"/>
              <a:gd name="connsiteY14" fmla="*/ 1143000 h 1841500"/>
              <a:gd name="connsiteX15" fmla="*/ 1435100 w 4229100"/>
              <a:gd name="connsiteY15" fmla="*/ 1143000 h 1841500"/>
              <a:gd name="connsiteX16" fmla="*/ 1435100 w 4229100"/>
              <a:gd name="connsiteY16" fmla="*/ 1104900 h 1841500"/>
              <a:gd name="connsiteX17" fmla="*/ 1238250 w 4229100"/>
              <a:gd name="connsiteY17" fmla="*/ 1104900 h 1841500"/>
              <a:gd name="connsiteX18" fmla="*/ 1238250 w 4229100"/>
              <a:gd name="connsiteY18" fmla="*/ 1035050 h 1841500"/>
              <a:gd name="connsiteX19" fmla="*/ 844550 w 4229100"/>
              <a:gd name="connsiteY19" fmla="*/ 1035050 h 1841500"/>
              <a:gd name="connsiteX20" fmla="*/ 844550 w 4229100"/>
              <a:gd name="connsiteY20" fmla="*/ 958850 h 1841500"/>
              <a:gd name="connsiteX21" fmla="*/ 831850 w 4229100"/>
              <a:gd name="connsiteY21" fmla="*/ 958850 h 1841500"/>
              <a:gd name="connsiteX22" fmla="*/ 831850 w 4229100"/>
              <a:gd name="connsiteY22" fmla="*/ 844550 h 1841500"/>
              <a:gd name="connsiteX23" fmla="*/ 711200 w 4229100"/>
              <a:gd name="connsiteY23" fmla="*/ 844550 h 1841500"/>
              <a:gd name="connsiteX24" fmla="*/ 711200 w 4229100"/>
              <a:gd name="connsiteY24" fmla="*/ 787400 h 1841500"/>
              <a:gd name="connsiteX25" fmla="*/ 615950 w 4229100"/>
              <a:gd name="connsiteY25" fmla="*/ 787400 h 1841500"/>
              <a:gd name="connsiteX26" fmla="*/ 615950 w 4229100"/>
              <a:gd name="connsiteY26" fmla="*/ 704850 h 1841500"/>
              <a:gd name="connsiteX27" fmla="*/ 596900 w 4229100"/>
              <a:gd name="connsiteY27" fmla="*/ 704850 h 1841500"/>
              <a:gd name="connsiteX28" fmla="*/ 596900 w 4229100"/>
              <a:gd name="connsiteY28" fmla="*/ 704850 h 1841500"/>
              <a:gd name="connsiteX29" fmla="*/ 596900 w 4229100"/>
              <a:gd name="connsiteY29" fmla="*/ 641350 h 1841500"/>
              <a:gd name="connsiteX30" fmla="*/ 495300 w 4229100"/>
              <a:gd name="connsiteY30" fmla="*/ 641350 h 1841500"/>
              <a:gd name="connsiteX31" fmla="*/ 495300 w 4229100"/>
              <a:gd name="connsiteY31" fmla="*/ 577850 h 1841500"/>
              <a:gd name="connsiteX32" fmla="*/ 330200 w 4229100"/>
              <a:gd name="connsiteY32" fmla="*/ 577850 h 1841500"/>
              <a:gd name="connsiteX33" fmla="*/ 330200 w 4229100"/>
              <a:gd name="connsiteY33" fmla="*/ 520700 h 1841500"/>
              <a:gd name="connsiteX34" fmla="*/ 279400 w 4229100"/>
              <a:gd name="connsiteY34" fmla="*/ 520700 h 1841500"/>
              <a:gd name="connsiteX35" fmla="*/ 279400 w 4229100"/>
              <a:gd name="connsiteY35" fmla="*/ 463550 h 1841500"/>
              <a:gd name="connsiteX36" fmla="*/ 279400 w 4229100"/>
              <a:gd name="connsiteY36" fmla="*/ 463550 h 1841500"/>
              <a:gd name="connsiteX37" fmla="*/ 234950 w 4229100"/>
              <a:gd name="connsiteY37" fmla="*/ 463550 h 1841500"/>
              <a:gd name="connsiteX38" fmla="*/ 234950 w 4229100"/>
              <a:gd name="connsiteY38" fmla="*/ 330200 h 1841500"/>
              <a:gd name="connsiteX39" fmla="*/ 88900 w 4229100"/>
              <a:gd name="connsiteY39" fmla="*/ 330200 h 1841500"/>
              <a:gd name="connsiteX40" fmla="*/ 88900 w 4229100"/>
              <a:gd name="connsiteY40" fmla="*/ 222250 h 1841500"/>
              <a:gd name="connsiteX41" fmla="*/ 63500 w 4229100"/>
              <a:gd name="connsiteY41" fmla="*/ 222250 h 1841500"/>
              <a:gd name="connsiteX42" fmla="*/ 19050 w 4229100"/>
              <a:gd name="connsiteY42" fmla="*/ 222250 h 1841500"/>
              <a:gd name="connsiteX43" fmla="*/ 19050 w 4229100"/>
              <a:gd name="connsiteY43" fmla="*/ 95250 h 1841500"/>
              <a:gd name="connsiteX44" fmla="*/ 0 w 4229100"/>
              <a:gd name="connsiteY44" fmla="*/ 95250 h 1841500"/>
              <a:gd name="connsiteX45" fmla="*/ 0 w 4229100"/>
              <a:gd name="connsiteY45" fmla="*/ 0 h 1841500"/>
              <a:gd name="connsiteX0" fmla="*/ 4229100 w 4229100"/>
              <a:gd name="connsiteY0" fmla="*/ 1841500 h 1841500"/>
              <a:gd name="connsiteX1" fmla="*/ 3727450 w 4229100"/>
              <a:gd name="connsiteY1" fmla="*/ 1841500 h 1841500"/>
              <a:gd name="connsiteX2" fmla="*/ 3727450 w 4229100"/>
              <a:gd name="connsiteY2" fmla="*/ 1638300 h 1841500"/>
              <a:gd name="connsiteX3" fmla="*/ 3371850 w 4229100"/>
              <a:gd name="connsiteY3" fmla="*/ 1638300 h 1841500"/>
              <a:gd name="connsiteX4" fmla="*/ 3371850 w 4229100"/>
              <a:gd name="connsiteY4" fmla="*/ 1492250 h 1841500"/>
              <a:gd name="connsiteX5" fmla="*/ 2286000 w 4229100"/>
              <a:gd name="connsiteY5" fmla="*/ 1492250 h 1841500"/>
              <a:gd name="connsiteX6" fmla="*/ 2286000 w 4229100"/>
              <a:gd name="connsiteY6" fmla="*/ 1416050 h 1841500"/>
              <a:gd name="connsiteX7" fmla="*/ 2241550 w 4229100"/>
              <a:gd name="connsiteY7" fmla="*/ 1413933 h 1841500"/>
              <a:gd name="connsiteX8" fmla="*/ 2239434 w 4229100"/>
              <a:gd name="connsiteY8" fmla="*/ 1365250 h 1841500"/>
              <a:gd name="connsiteX9" fmla="*/ 2127250 w 4229100"/>
              <a:gd name="connsiteY9" fmla="*/ 1365250 h 1841500"/>
              <a:gd name="connsiteX10" fmla="*/ 2127250 w 4229100"/>
              <a:gd name="connsiteY10" fmla="*/ 1295400 h 1841500"/>
              <a:gd name="connsiteX11" fmla="*/ 1962150 w 4229100"/>
              <a:gd name="connsiteY11" fmla="*/ 1295400 h 1841500"/>
              <a:gd name="connsiteX12" fmla="*/ 1962150 w 4229100"/>
              <a:gd name="connsiteY12" fmla="*/ 1225550 h 1841500"/>
              <a:gd name="connsiteX13" fmla="*/ 1746250 w 4229100"/>
              <a:gd name="connsiteY13" fmla="*/ 1225550 h 1841500"/>
              <a:gd name="connsiteX14" fmla="*/ 1746250 w 4229100"/>
              <a:gd name="connsiteY14" fmla="*/ 1143000 h 1841500"/>
              <a:gd name="connsiteX15" fmla="*/ 1435100 w 4229100"/>
              <a:gd name="connsiteY15" fmla="*/ 1143000 h 1841500"/>
              <a:gd name="connsiteX16" fmla="*/ 1435100 w 4229100"/>
              <a:gd name="connsiteY16" fmla="*/ 1104900 h 1841500"/>
              <a:gd name="connsiteX17" fmla="*/ 1238250 w 4229100"/>
              <a:gd name="connsiteY17" fmla="*/ 1104900 h 1841500"/>
              <a:gd name="connsiteX18" fmla="*/ 1238250 w 4229100"/>
              <a:gd name="connsiteY18" fmla="*/ 1035050 h 1841500"/>
              <a:gd name="connsiteX19" fmla="*/ 844550 w 4229100"/>
              <a:gd name="connsiteY19" fmla="*/ 1035050 h 1841500"/>
              <a:gd name="connsiteX20" fmla="*/ 844550 w 4229100"/>
              <a:gd name="connsiteY20" fmla="*/ 958850 h 1841500"/>
              <a:gd name="connsiteX21" fmla="*/ 831850 w 4229100"/>
              <a:gd name="connsiteY21" fmla="*/ 958850 h 1841500"/>
              <a:gd name="connsiteX22" fmla="*/ 831850 w 4229100"/>
              <a:gd name="connsiteY22" fmla="*/ 844550 h 1841500"/>
              <a:gd name="connsiteX23" fmla="*/ 711200 w 4229100"/>
              <a:gd name="connsiteY23" fmla="*/ 844550 h 1841500"/>
              <a:gd name="connsiteX24" fmla="*/ 711200 w 4229100"/>
              <a:gd name="connsiteY24" fmla="*/ 787400 h 1841500"/>
              <a:gd name="connsiteX25" fmla="*/ 615950 w 4229100"/>
              <a:gd name="connsiteY25" fmla="*/ 787400 h 1841500"/>
              <a:gd name="connsiteX26" fmla="*/ 615950 w 4229100"/>
              <a:gd name="connsiteY26" fmla="*/ 704850 h 1841500"/>
              <a:gd name="connsiteX27" fmla="*/ 596900 w 4229100"/>
              <a:gd name="connsiteY27" fmla="*/ 704850 h 1841500"/>
              <a:gd name="connsiteX28" fmla="*/ 596900 w 4229100"/>
              <a:gd name="connsiteY28" fmla="*/ 704850 h 1841500"/>
              <a:gd name="connsiteX29" fmla="*/ 596900 w 4229100"/>
              <a:gd name="connsiteY29" fmla="*/ 641350 h 1841500"/>
              <a:gd name="connsiteX30" fmla="*/ 495300 w 4229100"/>
              <a:gd name="connsiteY30" fmla="*/ 641350 h 1841500"/>
              <a:gd name="connsiteX31" fmla="*/ 495300 w 4229100"/>
              <a:gd name="connsiteY31" fmla="*/ 577850 h 1841500"/>
              <a:gd name="connsiteX32" fmla="*/ 330200 w 4229100"/>
              <a:gd name="connsiteY32" fmla="*/ 577850 h 1841500"/>
              <a:gd name="connsiteX33" fmla="*/ 330200 w 4229100"/>
              <a:gd name="connsiteY33" fmla="*/ 520700 h 1841500"/>
              <a:gd name="connsiteX34" fmla="*/ 279400 w 4229100"/>
              <a:gd name="connsiteY34" fmla="*/ 520700 h 1841500"/>
              <a:gd name="connsiteX35" fmla="*/ 279400 w 4229100"/>
              <a:gd name="connsiteY35" fmla="*/ 463550 h 1841500"/>
              <a:gd name="connsiteX36" fmla="*/ 279400 w 4229100"/>
              <a:gd name="connsiteY36" fmla="*/ 463550 h 1841500"/>
              <a:gd name="connsiteX37" fmla="*/ 234950 w 4229100"/>
              <a:gd name="connsiteY37" fmla="*/ 463550 h 1841500"/>
              <a:gd name="connsiteX38" fmla="*/ 234950 w 4229100"/>
              <a:gd name="connsiteY38" fmla="*/ 330200 h 1841500"/>
              <a:gd name="connsiteX39" fmla="*/ 88900 w 4229100"/>
              <a:gd name="connsiteY39" fmla="*/ 330200 h 1841500"/>
              <a:gd name="connsiteX40" fmla="*/ 88900 w 4229100"/>
              <a:gd name="connsiteY40" fmla="*/ 222250 h 1841500"/>
              <a:gd name="connsiteX41" fmla="*/ 63500 w 4229100"/>
              <a:gd name="connsiteY41" fmla="*/ 222250 h 1841500"/>
              <a:gd name="connsiteX42" fmla="*/ 19050 w 4229100"/>
              <a:gd name="connsiteY42" fmla="*/ 222250 h 1841500"/>
              <a:gd name="connsiteX43" fmla="*/ 19050 w 4229100"/>
              <a:gd name="connsiteY43" fmla="*/ 95250 h 1841500"/>
              <a:gd name="connsiteX44" fmla="*/ 0 w 4229100"/>
              <a:gd name="connsiteY44" fmla="*/ 95250 h 1841500"/>
              <a:gd name="connsiteX45" fmla="*/ 0 w 4229100"/>
              <a:gd name="connsiteY45" fmla="*/ 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229100" h="1841500">
                <a:moveTo>
                  <a:pt x="4229100" y="1841500"/>
                </a:moveTo>
                <a:lnTo>
                  <a:pt x="3727450" y="1841500"/>
                </a:lnTo>
                <a:lnTo>
                  <a:pt x="3727450" y="1638300"/>
                </a:lnTo>
                <a:lnTo>
                  <a:pt x="3371850" y="1638300"/>
                </a:lnTo>
                <a:lnTo>
                  <a:pt x="3371850" y="1492250"/>
                </a:lnTo>
                <a:lnTo>
                  <a:pt x="2286000" y="1492250"/>
                </a:lnTo>
                <a:lnTo>
                  <a:pt x="2286000" y="1416050"/>
                </a:lnTo>
                <a:lnTo>
                  <a:pt x="2241550" y="1413933"/>
                </a:lnTo>
                <a:cubicBezTo>
                  <a:pt x="2242256" y="1397000"/>
                  <a:pt x="2238728" y="1382183"/>
                  <a:pt x="2239434" y="1365250"/>
                </a:cubicBezTo>
                <a:lnTo>
                  <a:pt x="2127250" y="1365250"/>
                </a:lnTo>
                <a:lnTo>
                  <a:pt x="2127250" y="1295400"/>
                </a:lnTo>
                <a:lnTo>
                  <a:pt x="1962150" y="1295400"/>
                </a:lnTo>
                <a:lnTo>
                  <a:pt x="1962150" y="1225550"/>
                </a:lnTo>
                <a:lnTo>
                  <a:pt x="1746250" y="1225550"/>
                </a:lnTo>
                <a:lnTo>
                  <a:pt x="1746250" y="1143000"/>
                </a:lnTo>
                <a:lnTo>
                  <a:pt x="1435100" y="1143000"/>
                </a:lnTo>
                <a:lnTo>
                  <a:pt x="1435100" y="1104900"/>
                </a:lnTo>
                <a:lnTo>
                  <a:pt x="1238250" y="1104900"/>
                </a:lnTo>
                <a:lnTo>
                  <a:pt x="1238250" y="1035050"/>
                </a:lnTo>
                <a:lnTo>
                  <a:pt x="844550" y="1035050"/>
                </a:lnTo>
                <a:lnTo>
                  <a:pt x="844550" y="958850"/>
                </a:lnTo>
                <a:lnTo>
                  <a:pt x="831850" y="958850"/>
                </a:lnTo>
                <a:lnTo>
                  <a:pt x="831850" y="844550"/>
                </a:lnTo>
                <a:lnTo>
                  <a:pt x="711200" y="844550"/>
                </a:lnTo>
                <a:lnTo>
                  <a:pt x="711200" y="787400"/>
                </a:lnTo>
                <a:lnTo>
                  <a:pt x="615950" y="787400"/>
                </a:lnTo>
                <a:lnTo>
                  <a:pt x="615950" y="704850"/>
                </a:lnTo>
                <a:lnTo>
                  <a:pt x="596900" y="704850"/>
                </a:lnTo>
                <a:lnTo>
                  <a:pt x="596900" y="704850"/>
                </a:lnTo>
                <a:lnTo>
                  <a:pt x="596900" y="641350"/>
                </a:lnTo>
                <a:lnTo>
                  <a:pt x="495300" y="641350"/>
                </a:lnTo>
                <a:lnTo>
                  <a:pt x="495300" y="577850"/>
                </a:lnTo>
                <a:lnTo>
                  <a:pt x="330200" y="577850"/>
                </a:lnTo>
                <a:lnTo>
                  <a:pt x="330200" y="520700"/>
                </a:lnTo>
                <a:lnTo>
                  <a:pt x="279400" y="520700"/>
                </a:lnTo>
                <a:lnTo>
                  <a:pt x="279400" y="463550"/>
                </a:lnTo>
                <a:lnTo>
                  <a:pt x="279400" y="463550"/>
                </a:lnTo>
                <a:lnTo>
                  <a:pt x="234950" y="463550"/>
                </a:lnTo>
                <a:lnTo>
                  <a:pt x="234950" y="330200"/>
                </a:lnTo>
                <a:lnTo>
                  <a:pt x="88900" y="330200"/>
                </a:lnTo>
                <a:lnTo>
                  <a:pt x="88900" y="222250"/>
                </a:lnTo>
                <a:lnTo>
                  <a:pt x="63500" y="222250"/>
                </a:lnTo>
                <a:lnTo>
                  <a:pt x="19050" y="222250"/>
                </a:lnTo>
                <a:lnTo>
                  <a:pt x="19050" y="95250"/>
                </a:lnTo>
                <a:lnTo>
                  <a:pt x="0" y="9525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7" name="Freeform: Shape 136">
            <a:extLst>
              <a:ext uri="{FF2B5EF4-FFF2-40B4-BE49-F238E27FC236}">
                <a16:creationId xmlns:a16="http://schemas.microsoft.com/office/drawing/2014/main" id="{16F018EB-B8E4-4B52-8ACD-756B4D482398}"/>
              </a:ext>
            </a:extLst>
          </p:cNvPr>
          <p:cNvSpPr/>
          <p:nvPr/>
        </p:nvSpPr>
        <p:spPr bwMode="auto">
          <a:xfrm>
            <a:off x="7370233" y="2053167"/>
            <a:ext cx="4195234" cy="2696633"/>
          </a:xfrm>
          <a:custGeom>
            <a:avLst/>
            <a:gdLst>
              <a:gd name="connsiteX0" fmla="*/ 4195234 w 4195234"/>
              <a:gd name="connsiteY0" fmla="*/ 2696633 h 2696633"/>
              <a:gd name="connsiteX1" fmla="*/ 3208867 w 4195234"/>
              <a:gd name="connsiteY1" fmla="*/ 2696633 h 2696633"/>
              <a:gd name="connsiteX2" fmla="*/ 3208867 w 4195234"/>
              <a:gd name="connsiteY2" fmla="*/ 2552700 h 2696633"/>
              <a:gd name="connsiteX3" fmla="*/ 2730500 w 4195234"/>
              <a:gd name="connsiteY3" fmla="*/ 2552700 h 2696633"/>
              <a:gd name="connsiteX4" fmla="*/ 2730500 w 4195234"/>
              <a:gd name="connsiteY4" fmla="*/ 2400300 h 2696633"/>
              <a:gd name="connsiteX5" fmla="*/ 2658534 w 4195234"/>
              <a:gd name="connsiteY5" fmla="*/ 2400300 h 2696633"/>
              <a:gd name="connsiteX6" fmla="*/ 2658534 w 4195234"/>
              <a:gd name="connsiteY6" fmla="*/ 2256366 h 2696633"/>
              <a:gd name="connsiteX7" fmla="*/ 2163234 w 4195234"/>
              <a:gd name="connsiteY7" fmla="*/ 2256366 h 2696633"/>
              <a:gd name="connsiteX8" fmla="*/ 2163234 w 4195234"/>
              <a:gd name="connsiteY8" fmla="*/ 2116666 h 2696633"/>
              <a:gd name="connsiteX9" fmla="*/ 1862667 w 4195234"/>
              <a:gd name="connsiteY9" fmla="*/ 2116666 h 2696633"/>
              <a:gd name="connsiteX10" fmla="*/ 1862667 w 4195234"/>
              <a:gd name="connsiteY10" fmla="*/ 1985433 h 2696633"/>
              <a:gd name="connsiteX11" fmla="*/ 1722967 w 4195234"/>
              <a:gd name="connsiteY11" fmla="*/ 1985433 h 2696633"/>
              <a:gd name="connsiteX12" fmla="*/ 1722967 w 4195234"/>
              <a:gd name="connsiteY12" fmla="*/ 1866900 h 2696633"/>
              <a:gd name="connsiteX13" fmla="*/ 1536700 w 4195234"/>
              <a:gd name="connsiteY13" fmla="*/ 1866900 h 2696633"/>
              <a:gd name="connsiteX14" fmla="*/ 1536700 w 4195234"/>
              <a:gd name="connsiteY14" fmla="*/ 1731433 h 2696633"/>
              <a:gd name="connsiteX15" fmla="*/ 1435100 w 4195234"/>
              <a:gd name="connsiteY15" fmla="*/ 1731433 h 2696633"/>
              <a:gd name="connsiteX16" fmla="*/ 1435100 w 4195234"/>
              <a:gd name="connsiteY16" fmla="*/ 1595966 h 2696633"/>
              <a:gd name="connsiteX17" fmla="*/ 1418167 w 4195234"/>
              <a:gd name="connsiteY17" fmla="*/ 1595966 h 2696633"/>
              <a:gd name="connsiteX18" fmla="*/ 1418167 w 4195234"/>
              <a:gd name="connsiteY18" fmla="*/ 1485900 h 2696633"/>
              <a:gd name="connsiteX19" fmla="*/ 1291167 w 4195234"/>
              <a:gd name="connsiteY19" fmla="*/ 1485900 h 2696633"/>
              <a:gd name="connsiteX20" fmla="*/ 1291167 w 4195234"/>
              <a:gd name="connsiteY20" fmla="*/ 1367366 h 2696633"/>
              <a:gd name="connsiteX21" fmla="*/ 1138767 w 4195234"/>
              <a:gd name="connsiteY21" fmla="*/ 1367366 h 2696633"/>
              <a:gd name="connsiteX22" fmla="*/ 1138767 w 4195234"/>
              <a:gd name="connsiteY22" fmla="*/ 1240366 h 2696633"/>
              <a:gd name="connsiteX23" fmla="*/ 643467 w 4195234"/>
              <a:gd name="connsiteY23" fmla="*/ 1240366 h 2696633"/>
              <a:gd name="connsiteX24" fmla="*/ 643467 w 4195234"/>
              <a:gd name="connsiteY24" fmla="*/ 1113366 h 2696633"/>
              <a:gd name="connsiteX25" fmla="*/ 550334 w 4195234"/>
              <a:gd name="connsiteY25" fmla="*/ 1113366 h 2696633"/>
              <a:gd name="connsiteX26" fmla="*/ 550334 w 4195234"/>
              <a:gd name="connsiteY26" fmla="*/ 986366 h 2696633"/>
              <a:gd name="connsiteX27" fmla="*/ 385234 w 4195234"/>
              <a:gd name="connsiteY27" fmla="*/ 986366 h 2696633"/>
              <a:gd name="connsiteX28" fmla="*/ 385234 w 4195234"/>
              <a:gd name="connsiteY28" fmla="*/ 867833 h 2696633"/>
              <a:gd name="connsiteX29" fmla="*/ 325967 w 4195234"/>
              <a:gd name="connsiteY29" fmla="*/ 867833 h 2696633"/>
              <a:gd name="connsiteX30" fmla="*/ 325967 w 4195234"/>
              <a:gd name="connsiteY30" fmla="*/ 740833 h 2696633"/>
              <a:gd name="connsiteX31" fmla="*/ 266700 w 4195234"/>
              <a:gd name="connsiteY31" fmla="*/ 740833 h 2696633"/>
              <a:gd name="connsiteX32" fmla="*/ 266700 w 4195234"/>
              <a:gd name="connsiteY32" fmla="*/ 626533 h 2696633"/>
              <a:gd name="connsiteX33" fmla="*/ 224367 w 4195234"/>
              <a:gd name="connsiteY33" fmla="*/ 626533 h 2696633"/>
              <a:gd name="connsiteX34" fmla="*/ 224367 w 4195234"/>
              <a:gd name="connsiteY34" fmla="*/ 503766 h 2696633"/>
              <a:gd name="connsiteX35" fmla="*/ 160867 w 4195234"/>
              <a:gd name="connsiteY35" fmla="*/ 503766 h 2696633"/>
              <a:gd name="connsiteX36" fmla="*/ 160867 w 4195234"/>
              <a:gd name="connsiteY36" fmla="*/ 232833 h 2696633"/>
              <a:gd name="connsiteX37" fmla="*/ 59267 w 4195234"/>
              <a:gd name="connsiteY37" fmla="*/ 232833 h 2696633"/>
              <a:gd name="connsiteX38" fmla="*/ 59267 w 4195234"/>
              <a:gd name="connsiteY38" fmla="*/ 118533 h 2696633"/>
              <a:gd name="connsiteX39" fmla="*/ 12700 w 4195234"/>
              <a:gd name="connsiteY39" fmla="*/ 118533 h 2696633"/>
              <a:gd name="connsiteX40" fmla="*/ 12700 w 4195234"/>
              <a:gd name="connsiteY40" fmla="*/ 71966 h 2696633"/>
              <a:gd name="connsiteX41" fmla="*/ 0 w 4195234"/>
              <a:gd name="connsiteY41" fmla="*/ 71966 h 2696633"/>
              <a:gd name="connsiteX42" fmla="*/ 0 w 4195234"/>
              <a:gd name="connsiteY42" fmla="*/ 0 h 269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95234" h="2696633">
                <a:moveTo>
                  <a:pt x="4195234" y="2696633"/>
                </a:moveTo>
                <a:lnTo>
                  <a:pt x="3208867" y="2696633"/>
                </a:lnTo>
                <a:lnTo>
                  <a:pt x="3208867" y="2552700"/>
                </a:lnTo>
                <a:lnTo>
                  <a:pt x="2730500" y="2552700"/>
                </a:lnTo>
                <a:lnTo>
                  <a:pt x="2730500" y="2400300"/>
                </a:lnTo>
                <a:lnTo>
                  <a:pt x="2658534" y="2400300"/>
                </a:lnTo>
                <a:lnTo>
                  <a:pt x="2658534" y="2256366"/>
                </a:lnTo>
                <a:lnTo>
                  <a:pt x="2163234" y="2256366"/>
                </a:lnTo>
                <a:lnTo>
                  <a:pt x="2163234" y="2116666"/>
                </a:lnTo>
                <a:lnTo>
                  <a:pt x="1862667" y="2116666"/>
                </a:lnTo>
                <a:lnTo>
                  <a:pt x="1862667" y="1985433"/>
                </a:lnTo>
                <a:lnTo>
                  <a:pt x="1722967" y="1985433"/>
                </a:lnTo>
                <a:lnTo>
                  <a:pt x="1722967" y="1866900"/>
                </a:lnTo>
                <a:lnTo>
                  <a:pt x="1536700" y="1866900"/>
                </a:lnTo>
                <a:lnTo>
                  <a:pt x="1536700" y="1731433"/>
                </a:lnTo>
                <a:lnTo>
                  <a:pt x="1435100" y="1731433"/>
                </a:lnTo>
                <a:lnTo>
                  <a:pt x="1435100" y="1595966"/>
                </a:lnTo>
                <a:lnTo>
                  <a:pt x="1418167" y="1595966"/>
                </a:lnTo>
                <a:lnTo>
                  <a:pt x="1418167" y="1485900"/>
                </a:lnTo>
                <a:lnTo>
                  <a:pt x="1291167" y="1485900"/>
                </a:lnTo>
                <a:lnTo>
                  <a:pt x="1291167" y="1367366"/>
                </a:lnTo>
                <a:lnTo>
                  <a:pt x="1138767" y="1367366"/>
                </a:lnTo>
                <a:lnTo>
                  <a:pt x="1138767" y="1240366"/>
                </a:lnTo>
                <a:lnTo>
                  <a:pt x="643467" y="1240366"/>
                </a:lnTo>
                <a:lnTo>
                  <a:pt x="643467" y="1113366"/>
                </a:lnTo>
                <a:lnTo>
                  <a:pt x="550334" y="1113366"/>
                </a:lnTo>
                <a:lnTo>
                  <a:pt x="550334" y="986366"/>
                </a:lnTo>
                <a:lnTo>
                  <a:pt x="385234" y="986366"/>
                </a:lnTo>
                <a:lnTo>
                  <a:pt x="385234" y="867833"/>
                </a:lnTo>
                <a:lnTo>
                  <a:pt x="325967" y="867833"/>
                </a:lnTo>
                <a:lnTo>
                  <a:pt x="325967" y="740833"/>
                </a:lnTo>
                <a:lnTo>
                  <a:pt x="266700" y="740833"/>
                </a:lnTo>
                <a:lnTo>
                  <a:pt x="266700" y="626533"/>
                </a:lnTo>
                <a:lnTo>
                  <a:pt x="224367" y="626533"/>
                </a:lnTo>
                <a:lnTo>
                  <a:pt x="224367" y="503766"/>
                </a:lnTo>
                <a:lnTo>
                  <a:pt x="160867" y="503766"/>
                </a:lnTo>
                <a:lnTo>
                  <a:pt x="160867" y="232833"/>
                </a:lnTo>
                <a:lnTo>
                  <a:pt x="59267" y="232833"/>
                </a:lnTo>
                <a:lnTo>
                  <a:pt x="59267" y="118533"/>
                </a:lnTo>
                <a:lnTo>
                  <a:pt x="12700" y="118533"/>
                </a:lnTo>
                <a:lnTo>
                  <a:pt x="12700" y="71966"/>
                </a:lnTo>
                <a:lnTo>
                  <a:pt x="0" y="71966"/>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38" name="Straight Connector 137">
            <a:extLst>
              <a:ext uri="{FF2B5EF4-FFF2-40B4-BE49-F238E27FC236}">
                <a16:creationId xmlns:a16="http://schemas.microsoft.com/office/drawing/2014/main" id="{DAEFBE78-9FEC-4EE5-ABDD-131F15349BB0}"/>
              </a:ext>
            </a:extLst>
          </p:cNvPr>
          <p:cNvCxnSpPr>
            <a:cxnSpLocks/>
          </p:cNvCxnSpPr>
          <p:nvPr/>
        </p:nvCxnSpPr>
        <p:spPr bwMode="auto">
          <a:xfrm>
            <a:off x="9439840" y="4101126"/>
            <a:ext cx="0" cy="114543"/>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40DBCB4-7A87-4990-9856-FA05465367CD}"/>
              </a:ext>
            </a:extLst>
          </p:cNvPr>
          <p:cNvCxnSpPr/>
          <p:nvPr/>
        </p:nvCxnSpPr>
        <p:spPr bwMode="auto">
          <a:xfrm>
            <a:off x="8966275" y="3130969"/>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6F120D5-515A-45A9-8475-09271DDB5A2B}"/>
              </a:ext>
            </a:extLst>
          </p:cNvPr>
          <p:cNvCxnSpPr/>
          <p:nvPr/>
        </p:nvCxnSpPr>
        <p:spPr bwMode="auto">
          <a:xfrm>
            <a:off x="9872207"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B1D727A-4162-4D7B-A802-0DDDF4A379C7}"/>
              </a:ext>
            </a:extLst>
          </p:cNvPr>
          <p:cNvCxnSpPr/>
          <p:nvPr/>
        </p:nvCxnSpPr>
        <p:spPr bwMode="auto">
          <a:xfrm>
            <a:off x="9914392"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8067C0D-4DED-4847-93A9-5144A0610161}"/>
              </a:ext>
            </a:extLst>
          </p:cNvPr>
          <p:cNvCxnSpPr/>
          <p:nvPr/>
        </p:nvCxnSpPr>
        <p:spPr bwMode="auto">
          <a:xfrm>
            <a:off x="9956727"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6A25058-8608-4631-A452-81AA54024251}"/>
              </a:ext>
            </a:extLst>
          </p:cNvPr>
          <p:cNvCxnSpPr/>
          <p:nvPr/>
        </p:nvCxnSpPr>
        <p:spPr bwMode="auto">
          <a:xfrm>
            <a:off x="10325026"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73B0ED2-2BF3-4AA2-B4E0-0DC5D0776361}"/>
              </a:ext>
            </a:extLst>
          </p:cNvPr>
          <p:cNvCxnSpPr/>
          <p:nvPr/>
        </p:nvCxnSpPr>
        <p:spPr bwMode="auto">
          <a:xfrm>
            <a:off x="10350429"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A2BF02F-3033-459D-ADA4-F93E64956DD8}"/>
              </a:ext>
            </a:extLst>
          </p:cNvPr>
          <p:cNvCxnSpPr/>
          <p:nvPr/>
        </p:nvCxnSpPr>
        <p:spPr bwMode="auto">
          <a:xfrm>
            <a:off x="10379004" y="3459480"/>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98EDE80-9D67-4417-93FA-87E91E1F94E4}"/>
              </a:ext>
            </a:extLst>
          </p:cNvPr>
          <p:cNvCxnSpPr/>
          <p:nvPr/>
        </p:nvCxnSpPr>
        <p:spPr bwMode="auto">
          <a:xfrm>
            <a:off x="10417104" y="346334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D83E97A-8DD4-4D71-B8D3-B6D1C1606639}"/>
              </a:ext>
            </a:extLst>
          </p:cNvPr>
          <p:cNvCxnSpPr/>
          <p:nvPr/>
        </p:nvCxnSpPr>
        <p:spPr bwMode="auto">
          <a:xfrm>
            <a:off x="10525054" y="346334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E02863E-40A8-4880-8B5B-076ED6622D2B}"/>
              </a:ext>
            </a:extLst>
          </p:cNvPr>
          <p:cNvCxnSpPr/>
          <p:nvPr/>
        </p:nvCxnSpPr>
        <p:spPr bwMode="auto">
          <a:xfrm>
            <a:off x="10629584" y="346334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9328687-C637-4162-95DC-5346AC99C6A2}"/>
              </a:ext>
            </a:extLst>
          </p:cNvPr>
          <p:cNvCxnSpPr/>
          <p:nvPr/>
        </p:nvCxnSpPr>
        <p:spPr bwMode="auto">
          <a:xfrm>
            <a:off x="10816909" y="362209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A374377-64CD-49B5-9703-DA21082AF019}"/>
              </a:ext>
            </a:extLst>
          </p:cNvPr>
          <p:cNvCxnSpPr/>
          <p:nvPr/>
        </p:nvCxnSpPr>
        <p:spPr bwMode="auto">
          <a:xfrm>
            <a:off x="10855009" y="362209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C34096D-9B01-4EF9-B678-ADEC8ECE1120}"/>
              </a:ext>
            </a:extLst>
          </p:cNvPr>
          <p:cNvCxnSpPr/>
          <p:nvPr/>
        </p:nvCxnSpPr>
        <p:spPr bwMode="auto">
          <a:xfrm>
            <a:off x="11199576" y="382257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854E07B-BF7D-4589-954B-1835627220BF}"/>
              </a:ext>
            </a:extLst>
          </p:cNvPr>
          <p:cNvCxnSpPr/>
          <p:nvPr/>
        </p:nvCxnSpPr>
        <p:spPr bwMode="auto">
          <a:xfrm>
            <a:off x="11348801" y="3822578"/>
            <a:ext cx="0" cy="114543"/>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2B73C98-8925-4DB7-AD84-74E2541B9854}"/>
              </a:ext>
            </a:extLst>
          </p:cNvPr>
          <p:cNvCxnSpPr/>
          <p:nvPr/>
        </p:nvCxnSpPr>
        <p:spPr bwMode="auto">
          <a:xfrm>
            <a:off x="11560468" y="3822578"/>
            <a:ext cx="0" cy="114543"/>
          </a:xfrm>
          <a:prstGeom prst="line">
            <a:avLst/>
          </a:prstGeom>
          <a:noFill/>
          <a:ln w="28575" cap="flat" cmpd="sng" algn="ctr">
            <a:solidFill>
              <a:schemeClr val="accent3"/>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EB53170D-38F8-4202-9756-9FEF6E22FA73}"/>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400BB18A-D99D-4FF3-A6F2-64B1B00DC2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295C4CE6-D530-4624-A726-663D2108CD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7302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BC5F-B904-FA47-AAD0-0E072ECDA4CF}"/>
              </a:ext>
            </a:extLst>
          </p:cNvPr>
          <p:cNvSpPr>
            <a:spLocks noGrp="1"/>
          </p:cNvSpPr>
          <p:nvPr>
            <p:ph type="title"/>
          </p:nvPr>
        </p:nvSpPr>
        <p:spPr/>
        <p:txBody>
          <a:bodyPr/>
          <a:lstStyle/>
          <a:p>
            <a:r>
              <a:rPr lang="en-US" dirty="0"/>
              <a:t>CIBMTR Experience Treating Amyloidosis: </a:t>
            </a:r>
            <a:br>
              <a:rPr lang="en-US" dirty="0"/>
            </a:br>
            <a:r>
              <a:rPr lang="en-US" dirty="0"/>
              <a:t>Responses, Survival</a:t>
            </a:r>
          </a:p>
        </p:txBody>
      </p:sp>
      <p:sp>
        <p:nvSpPr>
          <p:cNvPr id="7" name="Text Box 11">
            <a:extLst>
              <a:ext uri="{FF2B5EF4-FFF2-40B4-BE49-F238E27FC236}">
                <a16:creationId xmlns:a16="http://schemas.microsoft.com/office/drawing/2014/main" id="{109495C6-7025-43EA-87A1-2B92DF8E113A}"/>
              </a:ext>
            </a:extLst>
          </p:cNvPr>
          <p:cNvSpPr txBox="1">
            <a:spLocks noChangeArrowheads="1"/>
          </p:cNvSpPr>
          <p:nvPr/>
        </p:nvSpPr>
        <p:spPr bwMode="auto">
          <a:xfrm>
            <a:off x="414340" y="6385740"/>
            <a:ext cx="33679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D’Souza. JCO. 2015;33:3741.</a:t>
            </a:r>
          </a:p>
        </p:txBody>
      </p:sp>
      <p:grpSp>
        <p:nvGrpSpPr>
          <p:cNvPr id="8" name="Group 7">
            <a:extLst>
              <a:ext uri="{FF2B5EF4-FFF2-40B4-BE49-F238E27FC236}">
                <a16:creationId xmlns:a16="http://schemas.microsoft.com/office/drawing/2014/main" id="{881594C3-9D9A-4890-9E78-166AEF4E01CF}"/>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B060A5DD-32BE-43A4-BA35-AE1F88589CC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6A687985-40FC-4491-9995-D9D56A37D29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1" name="Group 32">
            <a:extLst>
              <a:ext uri="{FF2B5EF4-FFF2-40B4-BE49-F238E27FC236}">
                <a16:creationId xmlns:a16="http://schemas.microsoft.com/office/drawing/2014/main" id="{4F662781-5E7C-4E08-AEB0-ED2DE50C0958}"/>
              </a:ext>
            </a:extLst>
          </p:cNvPr>
          <p:cNvGraphicFramePr>
            <a:graphicFrameLocks noGrp="1"/>
          </p:cNvGraphicFramePr>
          <p:nvPr>
            <p:extLst>
              <p:ext uri="{D42A27DB-BD31-4B8C-83A1-F6EECF244321}">
                <p14:modId xmlns:p14="http://schemas.microsoft.com/office/powerpoint/2010/main" val="817233551"/>
              </p:ext>
            </p:extLst>
          </p:nvPr>
        </p:nvGraphicFramePr>
        <p:xfrm>
          <a:off x="528386" y="1566760"/>
          <a:ext cx="3960635" cy="4480628"/>
        </p:xfrm>
        <a:graphic>
          <a:graphicData uri="http://schemas.openxmlformats.org/drawingml/2006/table">
            <a:tbl>
              <a:tblPr/>
              <a:tblGrid>
                <a:gridCol w="1377613">
                  <a:extLst>
                    <a:ext uri="{9D8B030D-6E8A-4147-A177-3AD203B41FA5}">
                      <a16:colId xmlns:a16="http://schemas.microsoft.com/office/drawing/2014/main" val="20000"/>
                    </a:ext>
                  </a:extLst>
                </a:gridCol>
                <a:gridCol w="1033209">
                  <a:extLst>
                    <a:ext uri="{9D8B030D-6E8A-4147-A177-3AD203B41FA5}">
                      <a16:colId xmlns:a16="http://schemas.microsoft.com/office/drawing/2014/main" val="3959034080"/>
                    </a:ext>
                  </a:extLst>
                </a:gridCol>
                <a:gridCol w="1033209">
                  <a:extLst>
                    <a:ext uri="{9D8B030D-6E8A-4147-A177-3AD203B41FA5}">
                      <a16:colId xmlns:a16="http://schemas.microsoft.com/office/drawing/2014/main" val="931717973"/>
                    </a:ext>
                  </a:extLst>
                </a:gridCol>
                <a:gridCol w="516604">
                  <a:extLst>
                    <a:ext uri="{9D8B030D-6E8A-4147-A177-3AD203B41FA5}">
                      <a16:colId xmlns:a16="http://schemas.microsoft.com/office/drawing/2014/main" val="131273299"/>
                    </a:ext>
                  </a:extLst>
                </a:gridCol>
              </a:tblGrid>
              <a:tr h="50759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Best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2001-2006 </a:t>
                      </a:r>
                      <a:b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2007-2012 </a:t>
                      </a:r>
                      <a:b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98579">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Hematologic</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.005</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8579">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CR</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60 (30)</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58 (37)</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8579">
                <a:tc>
                  <a:txBody>
                    <a:bodyPr/>
                    <a:lstStyle>
                      <a:lvl1pPr eaLnBrk="0" hangingPunct="0">
                        <a:spcBef>
                          <a:spcPct val="50000"/>
                        </a:spcBef>
                        <a:buClr>
                          <a:schemeClr val="tx2"/>
                        </a:buClr>
                        <a:buSzPct val="120000"/>
                        <a:defRPr sz="2800" b="1">
                          <a:solidFill>
                            <a:schemeClr val="tx1"/>
                          </a:solidFill>
                          <a:latin typeface="Arial" charset="0"/>
                          <a:ea typeface="ＭＳ Ｐゴシック" charset="-128"/>
                        </a:defRPr>
                      </a:lvl1pPr>
                      <a:lvl2pPr marL="742950" indent="-285750" eaLnBrk="0" hangingPunct="0">
                        <a:spcBef>
                          <a:spcPct val="20000"/>
                        </a:spcBef>
                        <a:buClr>
                          <a:schemeClr val="folHlink"/>
                        </a:buClr>
                        <a:buSzPct val="120000"/>
                        <a:defRPr sz="2400" b="1">
                          <a:solidFill>
                            <a:schemeClr val="tx1"/>
                          </a:solidFill>
                          <a:latin typeface="Arial" charset="0"/>
                          <a:ea typeface="ＭＳ Ｐゴシック" charset="-128"/>
                        </a:defRPr>
                      </a:lvl2pPr>
                      <a:lvl3pPr marL="1143000" indent="-228600" eaLnBrk="0" hangingPunct="0">
                        <a:spcBef>
                          <a:spcPct val="20000"/>
                        </a:spcBef>
                        <a:buClr>
                          <a:schemeClr val="folHlink"/>
                        </a:buClr>
                        <a:buSzPct val="120000"/>
                        <a:defRPr sz="2000" b="1">
                          <a:solidFill>
                            <a:schemeClr val="tx1"/>
                          </a:solidFill>
                          <a:latin typeface="Arial" charset="0"/>
                          <a:ea typeface="ＭＳ Ｐゴシック" charset="-128"/>
                        </a:defRPr>
                      </a:lvl3pPr>
                      <a:lvl4pPr marL="1600200" indent="-228600" eaLnBrk="0" hangingPunct="0">
                        <a:spcBef>
                          <a:spcPct val="20000"/>
                        </a:spcBef>
                        <a:buClr>
                          <a:schemeClr val="folHlink"/>
                        </a:buClr>
                        <a:buSzPct val="120000"/>
                        <a:defRPr sz="2800" b="1">
                          <a:solidFill>
                            <a:schemeClr val="tx1"/>
                          </a:solidFill>
                          <a:latin typeface="Arial" charset="0"/>
                          <a:ea typeface="ＭＳ Ｐゴシック" charset="-128"/>
                        </a:defRPr>
                      </a:lvl4pPr>
                      <a:lvl5pPr marL="2057400" indent="-228600" eaLnBrk="0" hangingPunct="0">
                        <a:spcBef>
                          <a:spcPct val="20000"/>
                        </a:spcBef>
                        <a:buClr>
                          <a:schemeClr val="folHlink"/>
                        </a:buClr>
                        <a:buSzPct val="120000"/>
                        <a:defRPr sz="2800" b="1">
                          <a:solidFill>
                            <a:schemeClr val="tx1"/>
                          </a:solidFill>
                          <a:latin typeface="Arial" charset="0"/>
                          <a:ea typeface="ＭＳ Ｐゴシック" charset="-128"/>
                        </a:defRPr>
                      </a:lvl5pPr>
                      <a:lvl6pPr marL="25146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6pPr>
                      <a:lvl7pPr marL="29718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7pPr>
                      <a:lvl8pPr marL="34290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8pPr>
                      <a:lvl9pPr marL="3886200" indent="-228600" eaLnBrk="0" fontAlgn="base" hangingPunct="0">
                        <a:lnSpc>
                          <a:spcPct val="90000"/>
                        </a:lnSpc>
                        <a:spcBef>
                          <a:spcPct val="20000"/>
                        </a:spcBef>
                        <a:spcAft>
                          <a:spcPct val="0"/>
                        </a:spcAft>
                        <a:buClr>
                          <a:schemeClr val="folHlink"/>
                        </a:buClr>
                        <a:buSzPct val="120000"/>
                        <a:defRPr sz="2800" b="1">
                          <a:solidFill>
                            <a:schemeClr val="tx1"/>
                          </a:solidFill>
                          <a:latin typeface="Arial" charset="0"/>
                          <a:ea typeface="ＭＳ Ｐゴシック" charset="-128"/>
                        </a:defRPr>
                      </a:lvl9p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PR</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44 (22)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53 (34)</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SD</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42 (21)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25 (16)</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5198212"/>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PD</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 (4)</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 (2)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76505973"/>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Noneval*</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22 (11)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14 (9)</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3880831"/>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Missing</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22 (11)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 (3)</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3224814"/>
                  </a:ext>
                </a:extLst>
              </a:tr>
              <a:tr h="298579">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Renal</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.30</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7480778"/>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Response</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61 (31)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51 (32)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8685252"/>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SD</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48 (24)</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47 (30)</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9619078"/>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PD</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7 (4)</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10 (6)</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4578954"/>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Noneval*</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22 (11)</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14 (9)</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5915714"/>
                  </a:ext>
                </a:extLst>
              </a:tr>
              <a:tr h="298579">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Missing</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59 (30)</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35 (22)</a:t>
                      </a: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Arial" charset="0"/>
                        <a:ea typeface="ＭＳ Ｐゴシック" charset="-128"/>
                      </a:endParaRPr>
                    </a:p>
                  </a:txBody>
                  <a:tcPr marL="91449" marR="91449"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6191318"/>
                  </a:ext>
                </a:extLst>
              </a:tr>
            </a:tbl>
          </a:graphicData>
        </a:graphic>
      </p:graphicFrame>
      <p:sp>
        <p:nvSpPr>
          <p:cNvPr id="4" name="TextBox 3">
            <a:extLst>
              <a:ext uri="{FF2B5EF4-FFF2-40B4-BE49-F238E27FC236}">
                <a16:creationId xmlns:a16="http://schemas.microsoft.com/office/drawing/2014/main" id="{865DF915-0A29-4FAB-966D-96ADB122098D}"/>
              </a:ext>
            </a:extLst>
          </p:cNvPr>
          <p:cNvSpPr txBox="1"/>
          <p:nvPr/>
        </p:nvSpPr>
        <p:spPr bwMode="auto">
          <a:xfrm>
            <a:off x="609759" y="6055721"/>
            <a:ext cx="5013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*Died in first 100 days after transplant.</a:t>
            </a:r>
          </a:p>
        </p:txBody>
      </p:sp>
      <p:sp>
        <p:nvSpPr>
          <p:cNvPr id="6" name="Rectangle 5">
            <a:extLst>
              <a:ext uri="{FF2B5EF4-FFF2-40B4-BE49-F238E27FC236}">
                <a16:creationId xmlns:a16="http://schemas.microsoft.com/office/drawing/2014/main" id="{12327C7D-8A0F-4B8D-B0BC-4BCAE034475A}"/>
              </a:ext>
            </a:extLst>
          </p:cNvPr>
          <p:cNvSpPr/>
          <p:nvPr/>
        </p:nvSpPr>
        <p:spPr bwMode="auto">
          <a:xfrm>
            <a:off x="8337665" y="831273"/>
            <a:ext cx="199506" cy="19119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E26AF35A-5409-422D-BE02-9487B1116E66}"/>
              </a:ext>
            </a:extLst>
          </p:cNvPr>
          <p:cNvSpPr/>
          <p:nvPr/>
        </p:nvSpPr>
        <p:spPr bwMode="auto">
          <a:xfrm>
            <a:off x="5000580" y="3549950"/>
            <a:ext cx="199506" cy="19119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8E80F4C7-F727-478D-B2D3-9A7186A09C1F}"/>
              </a:ext>
            </a:extLst>
          </p:cNvPr>
          <p:cNvSpPr/>
          <p:nvPr/>
        </p:nvSpPr>
        <p:spPr bwMode="auto">
          <a:xfrm>
            <a:off x="4948389" y="831273"/>
            <a:ext cx="199506" cy="19119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299CC73D-23F2-45F7-9910-ECC4F431386B}"/>
              </a:ext>
            </a:extLst>
          </p:cNvPr>
          <p:cNvSpPr txBox="1"/>
          <p:nvPr/>
        </p:nvSpPr>
        <p:spPr bwMode="auto">
          <a:xfrm>
            <a:off x="9115166" y="4451901"/>
            <a:ext cx="2645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243013" algn="l"/>
                <a:tab pos="2236788" algn="l"/>
              </a:tabLst>
            </a:pPr>
            <a:r>
              <a:rPr lang="en-US" sz="1200" b="0" dirty="0">
                <a:solidFill>
                  <a:schemeClr val="bg1"/>
                </a:solidFill>
                <a:latin typeface="Calibri" panose="020F0502020204030204" pitchFamily="34" charset="0"/>
              </a:rPr>
              <a:t>1995-2000	140	55% (46%-63%)</a:t>
            </a:r>
          </a:p>
        </p:txBody>
      </p:sp>
      <p:sp>
        <p:nvSpPr>
          <p:cNvPr id="22" name="Rectangle 21">
            <a:extLst>
              <a:ext uri="{FF2B5EF4-FFF2-40B4-BE49-F238E27FC236}">
                <a16:creationId xmlns:a16="http://schemas.microsoft.com/office/drawing/2014/main" id="{EF31F557-508E-4C90-B945-EA066C50943B}"/>
              </a:ext>
            </a:extLst>
          </p:cNvPr>
          <p:cNvSpPr/>
          <p:nvPr/>
        </p:nvSpPr>
        <p:spPr bwMode="auto">
          <a:xfrm>
            <a:off x="5086642" y="3367067"/>
            <a:ext cx="199506" cy="191192"/>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TextBox 23">
            <a:extLst>
              <a:ext uri="{FF2B5EF4-FFF2-40B4-BE49-F238E27FC236}">
                <a16:creationId xmlns:a16="http://schemas.microsoft.com/office/drawing/2014/main" id="{41CB3F8E-10F6-4A7F-9A0C-3CA856576C4F}"/>
              </a:ext>
            </a:extLst>
          </p:cNvPr>
          <p:cNvSpPr txBox="1"/>
          <p:nvPr/>
        </p:nvSpPr>
        <p:spPr bwMode="auto">
          <a:xfrm>
            <a:off x="9221467" y="1548459"/>
            <a:ext cx="2330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sp>
        <p:nvSpPr>
          <p:cNvPr id="25" name="TextBox 24">
            <a:extLst>
              <a:ext uri="{FF2B5EF4-FFF2-40B4-BE49-F238E27FC236}">
                <a16:creationId xmlns:a16="http://schemas.microsoft.com/office/drawing/2014/main" id="{8341C296-A547-4B25-B83F-0B87FCA1E79E}"/>
              </a:ext>
            </a:extLst>
          </p:cNvPr>
          <p:cNvSpPr txBox="1"/>
          <p:nvPr/>
        </p:nvSpPr>
        <p:spPr bwMode="auto">
          <a:xfrm>
            <a:off x="5286148" y="1548459"/>
            <a:ext cx="2330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Early Mortality</a:t>
            </a:r>
          </a:p>
        </p:txBody>
      </p:sp>
      <p:cxnSp>
        <p:nvCxnSpPr>
          <p:cNvPr id="26" name="Straight Connector 25">
            <a:extLst>
              <a:ext uri="{FF2B5EF4-FFF2-40B4-BE49-F238E27FC236}">
                <a16:creationId xmlns:a16="http://schemas.microsoft.com/office/drawing/2014/main" id="{5E929C0D-0FC9-4837-9B06-7D8E1F04DE1D}"/>
              </a:ext>
            </a:extLst>
          </p:cNvPr>
          <p:cNvCxnSpPr>
            <a:cxnSpLocks/>
          </p:cNvCxnSpPr>
          <p:nvPr/>
        </p:nvCxnSpPr>
        <p:spPr bwMode="auto">
          <a:xfrm>
            <a:off x="4991287" y="2693839"/>
            <a:ext cx="7981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350B02B-B820-4BDE-A3B4-0C3C25EF1050}"/>
              </a:ext>
            </a:extLst>
          </p:cNvPr>
          <p:cNvCxnSpPr>
            <a:cxnSpLocks/>
          </p:cNvCxnSpPr>
          <p:nvPr/>
        </p:nvCxnSpPr>
        <p:spPr bwMode="auto">
          <a:xfrm>
            <a:off x="4991287" y="3258749"/>
            <a:ext cx="7981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08ECA33-E097-47B1-B7E6-88C5CD23C302}"/>
              </a:ext>
            </a:extLst>
          </p:cNvPr>
          <p:cNvCxnSpPr>
            <a:cxnSpLocks/>
          </p:cNvCxnSpPr>
          <p:nvPr/>
        </p:nvCxnSpPr>
        <p:spPr bwMode="auto">
          <a:xfrm>
            <a:off x="4991287" y="3748353"/>
            <a:ext cx="7981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7665FF9-F704-4F44-A221-BAF85CA3D872}"/>
              </a:ext>
            </a:extLst>
          </p:cNvPr>
          <p:cNvCxnSpPr>
            <a:cxnSpLocks/>
          </p:cNvCxnSpPr>
          <p:nvPr/>
        </p:nvCxnSpPr>
        <p:spPr bwMode="auto">
          <a:xfrm>
            <a:off x="4991287" y="4237957"/>
            <a:ext cx="7981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DF8BE71-BC2F-4D0C-B5DE-EC02B1006026}"/>
              </a:ext>
            </a:extLst>
          </p:cNvPr>
          <p:cNvCxnSpPr>
            <a:cxnSpLocks/>
          </p:cNvCxnSpPr>
          <p:nvPr/>
        </p:nvCxnSpPr>
        <p:spPr bwMode="auto">
          <a:xfrm>
            <a:off x="4991287" y="4727561"/>
            <a:ext cx="7981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903EB1F-7819-4D6D-BFBA-A0358E447D35}"/>
              </a:ext>
            </a:extLst>
          </p:cNvPr>
          <p:cNvCxnSpPr>
            <a:cxnSpLocks/>
          </p:cNvCxnSpPr>
          <p:nvPr/>
        </p:nvCxnSpPr>
        <p:spPr bwMode="auto">
          <a:xfrm>
            <a:off x="4991287" y="5215884"/>
            <a:ext cx="79812"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C2CA3296-7EFB-4CCB-87A7-66137470E25F}"/>
              </a:ext>
            </a:extLst>
          </p:cNvPr>
          <p:cNvSpPr txBox="1"/>
          <p:nvPr/>
        </p:nvSpPr>
        <p:spPr bwMode="auto">
          <a:xfrm rot="16200000">
            <a:off x="3662017" y="3715525"/>
            <a:ext cx="2010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Early Mortality (%)</a:t>
            </a:r>
          </a:p>
        </p:txBody>
      </p:sp>
      <p:cxnSp>
        <p:nvCxnSpPr>
          <p:cNvPr id="36" name="Straight Connector 35">
            <a:extLst>
              <a:ext uri="{FF2B5EF4-FFF2-40B4-BE49-F238E27FC236}">
                <a16:creationId xmlns:a16="http://schemas.microsoft.com/office/drawing/2014/main" id="{278F3B7E-B047-491E-B827-B50917597F54}"/>
              </a:ext>
            </a:extLst>
          </p:cNvPr>
          <p:cNvCxnSpPr/>
          <p:nvPr/>
        </p:nvCxnSpPr>
        <p:spPr bwMode="auto">
          <a:xfrm>
            <a:off x="5651096" y="5213869"/>
            <a:ext cx="0" cy="8196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9EA96B4-710A-4695-9F70-7F3B52A76B27}"/>
              </a:ext>
            </a:extLst>
          </p:cNvPr>
          <p:cNvCxnSpPr/>
          <p:nvPr/>
        </p:nvCxnSpPr>
        <p:spPr bwMode="auto">
          <a:xfrm>
            <a:off x="6229192" y="5213869"/>
            <a:ext cx="0" cy="8196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0324F7F-226B-4ABA-996D-1CF0F8BEDF50}"/>
              </a:ext>
            </a:extLst>
          </p:cNvPr>
          <p:cNvCxnSpPr/>
          <p:nvPr/>
        </p:nvCxnSpPr>
        <p:spPr bwMode="auto">
          <a:xfrm>
            <a:off x="6807288" y="5213869"/>
            <a:ext cx="0" cy="8196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74DAF41-F50C-4195-AD7A-6AE863D281EA}"/>
              </a:ext>
            </a:extLst>
          </p:cNvPr>
          <p:cNvCxnSpPr/>
          <p:nvPr/>
        </p:nvCxnSpPr>
        <p:spPr bwMode="auto">
          <a:xfrm>
            <a:off x="7385384" y="5213869"/>
            <a:ext cx="0" cy="8196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9B02747-1A30-484F-9D65-4148E941E37E}"/>
              </a:ext>
            </a:extLst>
          </p:cNvPr>
          <p:cNvCxnSpPr/>
          <p:nvPr/>
        </p:nvCxnSpPr>
        <p:spPr bwMode="auto">
          <a:xfrm>
            <a:off x="7963478" y="5213869"/>
            <a:ext cx="0" cy="81964"/>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73191B84-A703-485F-9F67-D3298D18486F}"/>
              </a:ext>
            </a:extLst>
          </p:cNvPr>
          <p:cNvSpPr txBox="1"/>
          <p:nvPr/>
        </p:nvSpPr>
        <p:spPr bwMode="auto">
          <a:xfrm>
            <a:off x="5897198" y="5434157"/>
            <a:ext cx="132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Days</a:t>
            </a:r>
          </a:p>
        </p:txBody>
      </p:sp>
      <p:sp>
        <p:nvSpPr>
          <p:cNvPr id="42" name="TextBox 41">
            <a:extLst>
              <a:ext uri="{FF2B5EF4-FFF2-40B4-BE49-F238E27FC236}">
                <a16:creationId xmlns:a16="http://schemas.microsoft.com/office/drawing/2014/main" id="{B3F3870E-1B8E-4BFD-B5D7-0854FF882898}"/>
              </a:ext>
            </a:extLst>
          </p:cNvPr>
          <p:cNvSpPr txBox="1"/>
          <p:nvPr/>
        </p:nvSpPr>
        <p:spPr bwMode="auto">
          <a:xfrm>
            <a:off x="4801281" y="5062720"/>
            <a:ext cx="236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9510C067-B4D7-44CE-A1D4-187913FBC2EF}"/>
              </a:ext>
            </a:extLst>
          </p:cNvPr>
          <p:cNvSpPr txBox="1"/>
          <p:nvPr/>
        </p:nvSpPr>
        <p:spPr bwMode="auto">
          <a:xfrm>
            <a:off x="4801281" y="4571683"/>
            <a:ext cx="236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4" name="TextBox 43">
            <a:extLst>
              <a:ext uri="{FF2B5EF4-FFF2-40B4-BE49-F238E27FC236}">
                <a16:creationId xmlns:a16="http://schemas.microsoft.com/office/drawing/2014/main" id="{5CB06435-332A-4923-97A8-CC809EFF5796}"/>
              </a:ext>
            </a:extLst>
          </p:cNvPr>
          <p:cNvSpPr txBox="1"/>
          <p:nvPr/>
        </p:nvSpPr>
        <p:spPr bwMode="auto">
          <a:xfrm>
            <a:off x="4801281" y="4082220"/>
            <a:ext cx="236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408E0D18-3114-4D79-90C7-99E0508C4473}"/>
              </a:ext>
            </a:extLst>
          </p:cNvPr>
          <p:cNvSpPr txBox="1"/>
          <p:nvPr/>
        </p:nvSpPr>
        <p:spPr bwMode="auto">
          <a:xfrm>
            <a:off x="4719443" y="3580164"/>
            <a:ext cx="432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6" name="TextBox 45">
            <a:extLst>
              <a:ext uri="{FF2B5EF4-FFF2-40B4-BE49-F238E27FC236}">
                <a16:creationId xmlns:a16="http://schemas.microsoft.com/office/drawing/2014/main" id="{D9B5C003-C41C-4A79-BE18-06D0FB050E12}"/>
              </a:ext>
            </a:extLst>
          </p:cNvPr>
          <p:cNvSpPr txBox="1"/>
          <p:nvPr/>
        </p:nvSpPr>
        <p:spPr bwMode="auto">
          <a:xfrm>
            <a:off x="4719443" y="3087553"/>
            <a:ext cx="432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47" name="TextBox 46">
            <a:extLst>
              <a:ext uri="{FF2B5EF4-FFF2-40B4-BE49-F238E27FC236}">
                <a16:creationId xmlns:a16="http://schemas.microsoft.com/office/drawing/2014/main" id="{C22C7FE4-F1EC-401F-AAF2-8064E33BB8D5}"/>
              </a:ext>
            </a:extLst>
          </p:cNvPr>
          <p:cNvSpPr txBox="1"/>
          <p:nvPr/>
        </p:nvSpPr>
        <p:spPr bwMode="auto">
          <a:xfrm>
            <a:off x="4717869" y="2604385"/>
            <a:ext cx="432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6C15E6C2-72EC-43FB-8826-F8783CAB7C69}"/>
              </a:ext>
            </a:extLst>
          </p:cNvPr>
          <p:cNvSpPr txBox="1"/>
          <p:nvPr/>
        </p:nvSpPr>
        <p:spPr bwMode="auto">
          <a:xfrm>
            <a:off x="4936693" y="5215571"/>
            <a:ext cx="236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A4EEC911-289A-4736-B762-3B096193A24F}"/>
              </a:ext>
            </a:extLst>
          </p:cNvPr>
          <p:cNvSpPr txBox="1"/>
          <p:nvPr/>
        </p:nvSpPr>
        <p:spPr bwMode="auto">
          <a:xfrm>
            <a:off x="5459146" y="5220104"/>
            <a:ext cx="387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383752CE-8C1A-4698-8116-0E454BDF4205}"/>
              </a:ext>
            </a:extLst>
          </p:cNvPr>
          <p:cNvSpPr txBox="1"/>
          <p:nvPr/>
        </p:nvSpPr>
        <p:spPr bwMode="auto">
          <a:xfrm>
            <a:off x="6046188" y="5220104"/>
            <a:ext cx="387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AB9A9971-058B-40F3-8DDE-502892FA9ACD}"/>
              </a:ext>
            </a:extLst>
          </p:cNvPr>
          <p:cNvSpPr txBox="1"/>
          <p:nvPr/>
        </p:nvSpPr>
        <p:spPr bwMode="auto">
          <a:xfrm>
            <a:off x="6628508" y="5220104"/>
            <a:ext cx="387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2CC64008-087A-43FC-BCAE-5F8EA5F89FC1}"/>
              </a:ext>
            </a:extLst>
          </p:cNvPr>
          <p:cNvSpPr txBox="1"/>
          <p:nvPr/>
        </p:nvSpPr>
        <p:spPr bwMode="auto">
          <a:xfrm>
            <a:off x="7199812" y="5220104"/>
            <a:ext cx="387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0079DCB8-B7DD-4954-9742-9EC0CD8985FE}"/>
              </a:ext>
            </a:extLst>
          </p:cNvPr>
          <p:cNvSpPr txBox="1"/>
          <p:nvPr/>
        </p:nvSpPr>
        <p:spPr bwMode="auto">
          <a:xfrm>
            <a:off x="7722326" y="5220104"/>
            <a:ext cx="498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1CFAAD4B-EF92-43BE-81D5-CAEE44A1512D}"/>
              </a:ext>
            </a:extLst>
          </p:cNvPr>
          <p:cNvSpPr txBox="1"/>
          <p:nvPr/>
        </p:nvSpPr>
        <p:spPr bwMode="auto">
          <a:xfrm>
            <a:off x="7363491" y="4900615"/>
            <a:ext cx="747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endParaRPr lang="en-US" sz="1400" b="0" i="1" dirty="0">
              <a:solidFill>
                <a:schemeClr val="bg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25F4787C-C783-4E04-84D2-B23ADE957EB6}"/>
              </a:ext>
            </a:extLst>
          </p:cNvPr>
          <p:cNvCxnSpPr/>
          <p:nvPr/>
        </p:nvCxnSpPr>
        <p:spPr bwMode="auto">
          <a:xfrm>
            <a:off x="4869230" y="2247868"/>
            <a:ext cx="119046"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B1813B-7E0E-4DA5-9EA4-B21F012B32ED}"/>
              </a:ext>
            </a:extLst>
          </p:cNvPr>
          <p:cNvCxnSpPr/>
          <p:nvPr/>
        </p:nvCxnSpPr>
        <p:spPr bwMode="auto">
          <a:xfrm>
            <a:off x="4869230" y="2381644"/>
            <a:ext cx="119046" cy="0"/>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E01CFE1-4BAC-4391-AD67-A4797244B0CF}"/>
              </a:ext>
            </a:extLst>
          </p:cNvPr>
          <p:cNvCxnSpPr/>
          <p:nvPr/>
        </p:nvCxnSpPr>
        <p:spPr bwMode="auto">
          <a:xfrm>
            <a:off x="4869230" y="2515421"/>
            <a:ext cx="119046" cy="0"/>
          </a:xfrm>
          <a:prstGeom prst="line">
            <a:avLst/>
          </a:prstGeom>
          <a:noFill/>
          <a:ln w="28575" cap="flat" cmpd="sng" algn="ctr">
            <a:solidFill>
              <a:schemeClr val="accent4"/>
            </a:solidFill>
            <a:prstDash val="solid"/>
            <a:round/>
            <a:headEnd type="none" w="med" len="med"/>
            <a:tailEnd type="none" w="med" len="med"/>
          </a:ln>
          <a:effectLst/>
        </p:spPr>
      </p:cxnSp>
      <p:sp>
        <p:nvSpPr>
          <p:cNvPr id="58" name="Freeform: Shape 57">
            <a:extLst>
              <a:ext uri="{FF2B5EF4-FFF2-40B4-BE49-F238E27FC236}">
                <a16:creationId xmlns:a16="http://schemas.microsoft.com/office/drawing/2014/main" id="{7A54A674-1914-491F-B568-D926A590E064}"/>
              </a:ext>
            </a:extLst>
          </p:cNvPr>
          <p:cNvSpPr/>
          <p:nvPr/>
        </p:nvSpPr>
        <p:spPr bwMode="auto">
          <a:xfrm>
            <a:off x="5072068" y="3903393"/>
            <a:ext cx="2893155" cy="1316997"/>
          </a:xfrm>
          <a:custGeom>
            <a:avLst/>
            <a:gdLst>
              <a:gd name="connsiteX0" fmla="*/ 0 w 2893155"/>
              <a:gd name="connsiteY0" fmla="*/ 1316997 h 1316997"/>
              <a:gd name="connsiteX1" fmla="*/ 63568 w 2893155"/>
              <a:gd name="connsiteY1" fmla="*/ 1316997 h 1316997"/>
              <a:gd name="connsiteX2" fmla="*/ 63568 w 2893155"/>
              <a:gd name="connsiteY2" fmla="*/ 1248539 h 1316997"/>
              <a:gd name="connsiteX3" fmla="*/ 146696 w 2893155"/>
              <a:gd name="connsiteY3" fmla="*/ 1248539 h 1316997"/>
              <a:gd name="connsiteX4" fmla="*/ 146696 w 2893155"/>
              <a:gd name="connsiteY4" fmla="*/ 1220830 h 1316997"/>
              <a:gd name="connsiteX5" fmla="*/ 228193 w 2893155"/>
              <a:gd name="connsiteY5" fmla="*/ 1220830 h 1316997"/>
              <a:gd name="connsiteX6" fmla="*/ 228193 w 2893155"/>
              <a:gd name="connsiteY6" fmla="*/ 1167042 h 1316997"/>
              <a:gd name="connsiteX7" fmla="*/ 267312 w 2893155"/>
              <a:gd name="connsiteY7" fmla="*/ 1167042 h 1316997"/>
              <a:gd name="connsiteX8" fmla="*/ 267312 w 2893155"/>
              <a:gd name="connsiteY8" fmla="*/ 1123033 h 1316997"/>
              <a:gd name="connsiteX9" fmla="*/ 290131 w 2893155"/>
              <a:gd name="connsiteY9" fmla="*/ 1123033 h 1316997"/>
              <a:gd name="connsiteX10" fmla="*/ 290131 w 2893155"/>
              <a:gd name="connsiteY10" fmla="*/ 1059465 h 1316997"/>
              <a:gd name="connsiteX11" fmla="*/ 335769 w 2893155"/>
              <a:gd name="connsiteY11" fmla="*/ 1059465 h 1316997"/>
              <a:gd name="connsiteX12" fmla="*/ 335769 w 2893155"/>
              <a:gd name="connsiteY12" fmla="*/ 1043166 h 1316997"/>
              <a:gd name="connsiteX13" fmla="*/ 374888 w 2893155"/>
              <a:gd name="connsiteY13" fmla="*/ 1043166 h 1316997"/>
              <a:gd name="connsiteX14" fmla="*/ 374888 w 2893155"/>
              <a:gd name="connsiteY14" fmla="*/ 977968 h 1316997"/>
              <a:gd name="connsiteX15" fmla="*/ 400967 w 2893155"/>
              <a:gd name="connsiteY15" fmla="*/ 977968 h 1316997"/>
              <a:gd name="connsiteX16" fmla="*/ 400967 w 2893155"/>
              <a:gd name="connsiteY16" fmla="*/ 924180 h 1316997"/>
              <a:gd name="connsiteX17" fmla="*/ 427046 w 2893155"/>
              <a:gd name="connsiteY17" fmla="*/ 924180 h 1316997"/>
              <a:gd name="connsiteX18" fmla="*/ 427046 w 2893155"/>
              <a:gd name="connsiteY18" fmla="*/ 872021 h 1316997"/>
              <a:gd name="connsiteX19" fmla="*/ 487354 w 2893155"/>
              <a:gd name="connsiteY19" fmla="*/ 872021 h 1316997"/>
              <a:gd name="connsiteX20" fmla="*/ 487354 w 2893155"/>
              <a:gd name="connsiteY20" fmla="*/ 855722 h 1316997"/>
              <a:gd name="connsiteX21" fmla="*/ 544403 w 2893155"/>
              <a:gd name="connsiteY21" fmla="*/ 855722 h 1316997"/>
              <a:gd name="connsiteX22" fmla="*/ 544403 w 2893155"/>
              <a:gd name="connsiteY22" fmla="*/ 814973 h 1316997"/>
              <a:gd name="connsiteX23" fmla="*/ 577001 w 2893155"/>
              <a:gd name="connsiteY23" fmla="*/ 814973 h 1316997"/>
              <a:gd name="connsiteX24" fmla="*/ 577001 w 2893155"/>
              <a:gd name="connsiteY24" fmla="*/ 797044 h 1316997"/>
              <a:gd name="connsiteX25" fmla="*/ 607970 w 2893155"/>
              <a:gd name="connsiteY25" fmla="*/ 797044 h 1316997"/>
              <a:gd name="connsiteX26" fmla="*/ 607970 w 2893155"/>
              <a:gd name="connsiteY26" fmla="*/ 785634 h 1316997"/>
              <a:gd name="connsiteX27" fmla="*/ 686208 w 2893155"/>
              <a:gd name="connsiteY27" fmla="*/ 785634 h 1316997"/>
              <a:gd name="connsiteX28" fmla="*/ 686208 w 2893155"/>
              <a:gd name="connsiteY28" fmla="*/ 759555 h 1316997"/>
              <a:gd name="connsiteX29" fmla="*/ 726957 w 2893155"/>
              <a:gd name="connsiteY29" fmla="*/ 759555 h 1316997"/>
              <a:gd name="connsiteX30" fmla="*/ 726957 w 2893155"/>
              <a:gd name="connsiteY30" fmla="*/ 743256 h 1316997"/>
              <a:gd name="connsiteX31" fmla="*/ 738366 w 2893155"/>
              <a:gd name="connsiteY31" fmla="*/ 743256 h 1316997"/>
              <a:gd name="connsiteX32" fmla="*/ 738366 w 2893155"/>
              <a:gd name="connsiteY32" fmla="*/ 684577 h 1316997"/>
              <a:gd name="connsiteX33" fmla="*/ 772595 w 2893155"/>
              <a:gd name="connsiteY33" fmla="*/ 684577 h 1316997"/>
              <a:gd name="connsiteX34" fmla="*/ 772595 w 2893155"/>
              <a:gd name="connsiteY34" fmla="*/ 656868 h 1316997"/>
              <a:gd name="connsiteX35" fmla="*/ 800304 w 2893155"/>
              <a:gd name="connsiteY35" fmla="*/ 656868 h 1316997"/>
              <a:gd name="connsiteX36" fmla="*/ 800304 w 2893155"/>
              <a:gd name="connsiteY36" fmla="*/ 632419 h 1316997"/>
              <a:gd name="connsiteX37" fmla="*/ 831273 w 2893155"/>
              <a:gd name="connsiteY37" fmla="*/ 632419 h 1316997"/>
              <a:gd name="connsiteX38" fmla="*/ 831273 w 2893155"/>
              <a:gd name="connsiteY38" fmla="*/ 607970 h 1316997"/>
              <a:gd name="connsiteX39" fmla="*/ 862242 w 2893155"/>
              <a:gd name="connsiteY39" fmla="*/ 607970 h 1316997"/>
              <a:gd name="connsiteX40" fmla="*/ 862242 w 2893155"/>
              <a:gd name="connsiteY40" fmla="*/ 570481 h 1316997"/>
              <a:gd name="connsiteX41" fmla="*/ 973078 w 2893155"/>
              <a:gd name="connsiteY41" fmla="*/ 570481 h 1316997"/>
              <a:gd name="connsiteX42" fmla="*/ 981228 w 2893155"/>
              <a:gd name="connsiteY42" fmla="*/ 562331 h 1316997"/>
              <a:gd name="connsiteX43" fmla="*/ 1092065 w 2893155"/>
              <a:gd name="connsiteY43" fmla="*/ 562331 h 1316997"/>
              <a:gd name="connsiteX44" fmla="*/ 1092065 w 2893155"/>
              <a:gd name="connsiteY44" fmla="*/ 526473 h 1316997"/>
              <a:gd name="connsiteX45" fmla="*/ 1139333 w 2893155"/>
              <a:gd name="connsiteY45" fmla="*/ 526473 h 1316997"/>
              <a:gd name="connsiteX46" fmla="*/ 1139333 w 2893155"/>
              <a:gd name="connsiteY46" fmla="*/ 510173 h 1316997"/>
              <a:gd name="connsiteX47" fmla="*/ 1175192 w 2893155"/>
              <a:gd name="connsiteY47" fmla="*/ 510173 h 1316997"/>
              <a:gd name="connsiteX48" fmla="*/ 1175192 w 2893155"/>
              <a:gd name="connsiteY48" fmla="*/ 488984 h 1316997"/>
              <a:gd name="connsiteX49" fmla="*/ 1268099 w 2893155"/>
              <a:gd name="connsiteY49" fmla="*/ 488984 h 1316997"/>
              <a:gd name="connsiteX50" fmla="*/ 1268099 w 2893155"/>
              <a:gd name="connsiteY50" fmla="*/ 454755 h 1316997"/>
              <a:gd name="connsiteX51" fmla="*/ 1341446 w 2893155"/>
              <a:gd name="connsiteY51" fmla="*/ 454755 h 1316997"/>
              <a:gd name="connsiteX52" fmla="*/ 1341446 w 2893155"/>
              <a:gd name="connsiteY52" fmla="*/ 436826 h 1316997"/>
              <a:gd name="connsiteX53" fmla="*/ 1377305 w 2893155"/>
              <a:gd name="connsiteY53" fmla="*/ 436826 h 1316997"/>
              <a:gd name="connsiteX54" fmla="*/ 1377305 w 2893155"/>
              <a:gd name="connsiteY54" fmla="*/ 389557 h 1316997"/>
              <a:gd name="connsiteX55" fmla="*/ 1494661 w 2893155"/>
              <a:gd name="connsiteY55" fmla="*/ 389557 h 1316997"/>
              <a:gd name="connsiteX56" fmla="*/ 1494661 w 2893155"/>
              <a:gd name="connsiteY56" fmla="*/ 369998 h 1316997"/>
              <a:gd name="connsiteX57" fmla="*/ 1608758 w 2893155"/>
              <a:gd name="connsiteY57" fmla="*/ 369998 h 1316997"/>
              <a:gd name="connsiteX58" fmla="*/ 1608758 w 2893155"/>
              <a:gd name="connsiteY58" fmla="*/ 350438 h 1316997"/>
              <a:gd name="connsiteX59" fmla="*/ 1709814 w 2893155"/>
              <a:gd name="connsiteY59" fmla="*/ 350438 h 1316997"/>
              <a:gd name="connsiteX60" fmla="*/ 1709814 w 2893155"/>
              <a:gd name="connsiteY60" fmla="*/ 332509 h 1316997"/>
              <a:gd name="connsiteX61" fmla="*/ 1804351 w 2893155"/>
              <a:gd name="connsiteY61" fmla="*/ 332509 h 1316997"/>
              <a:gd name="connsiteX62" fmla="*/ 1804351 w 2893155"/>
              <a:gd name="connsiteY62" fmla="*/ 308060 h 1316997"/>
              <a:gd name="connsiteX63" fmla="*/ 1845100 w 2893155"/>
              <a:gd name="connsiteY63" fmla="*/ 308060 h 1316997"/>
              <a:gd name="connsiteX64" fmla="*/ 1845100 w 2893155"/>
              <a:gd name="connsiteY64" fmla="*/ 280351 h 1316997"/>
              <a:gd name="connsiteX65" fmla="*/ 1892368 w 2893155"/>
              <a:gd name="connsiteY65" fmla="*/ 280351 h 1316997"/>
              <a:gd name="connsiteX66" fmla="*/ 1892368 w 2893155"/>
              <a:gd name="connsiteY66" fmla="*/ 259161 h 1316997"/>
              <a:gd name="connsiteX67" fmla="*/ 1944527 w 2893155"/>
              <a:gd name="connsiteY67" fmla="*/ 259161 h 1316997"/>
              <a:gd name="connsiteX68" fmla="*/ 1944527 w 2893155"/>
              <a:gd name="connsiteY68" fmla="*/ 229822 h 1316997"/>
              <a:gd name="connsiteX69" fmla="*/ 2092852 w 2893155"/>
              <a:gd name="connsiteY69" fmla="*/ 229822 h 1316997"/>
              <a:gd name="connsiteX70" fmla="*/ 2092852 w 2893155"/>
              <a:gd name="connsiteY70" fmla="*/ 215153 h 1316997"/>
              <a:gd name="connsiteX71" fmla="*/ 2146640 w 2893155"/>
              <a:gd name="connsiteY71" fmla="*/ 215153 h 1316997"/>
              <a:gd name="connsiteX72" fmla="*/ 2146640 w 2893155"/>
              <a:gd name="connsiteY72" fmla="*/ 193964 h 1316997"/>
              <a:gd name="connsiteX73" fmla="*/ 2267256 w 2893155"/>
              <a:gd name="connsiteY73" fmla="*/ 193964 h 1316997"/>
              <a:gd name="connsiteX74" fmla="*/ 2267256 w 2893155"/>
              <a:gd name="connsiteY74" fmla="*/ 177664 h 1316997"/>
              <a:gd name="connsiteX75" fmla="*/ 2353643 w 2893155"/>
              <a:gd name="connsiteY75" fmla="*/ 177664 h 1316997"/>
              <a:gd name="connsiteX76" fmla="*/ 2353643 w 2893155"/>
              <a:gd name="connsiteY76" fmla="*/ 149955 h 1316997"/>
              <a:gd name="connsiteX77" fmla="*/ 2433511 w 2893155"/>
              <a:gd name="connsiteY77" fmla="*/ 149955 h 1316997"/>
              <a:gd name="connsiteX78" fmla="*/ 2433511 w 2893155"/>
              <a:gd name="connsiteY78" fmla="*/ 128766 h 1316997"/>
              <a:gd name="connsiteX79" fmla="*/ 2461220 w 2893155"/>
              <a:gd name="connsiteY79" fmla="*/ 128766 h 1316997"/>
              <a:gd name="connsiteX80" fmla="*/ 2461220 w 2893155"/>
              <a:gd name="connsiteY80" fmla="*/ 88017 h 1316997"/>
              <a:gd name="connsiteX81" fmla="*/ 2490559 w 2893155"/>
              <a:gd name="connsiteY81" fmla="*/ 88017 h 1316997"/>
              <a:gd name="connsiteX82" fmla="*/ 2490559 w 2893155"/>
              <a:gd name="connsiteY82" fmla="*/ 71718 h 1316997"/>
              <a:gd name="connsiteX83" fmla="*/ 2779059 w 2893155"/>
              <a:gd name="connsiteY83" fmla="*/ 71718 h 1316997"/>
              <a:gd name="connsiteX84" fmla="*/ 2779059 w 2893155"/>
              <a:gd name="connsiteY84" fmla="*/ 50528 h 1316997"/>
              <a:gd name="connsiteX85" fmla="*/ 2836107 w 2893155"/>
              <a:gd name="connsiteY85" fmla="*/ 50528 h 1316997"/>
              <a:gd name="connsiteX86" fmla="*/ 2836107 w 2893155"/>
              <a:gd name="connsiteY86" fmla="*/ 26079 h 1316997"/>
              <a:gd name="connsiteX87" fmla="*/ 2854037 w 2893155"/>
              <a:gd name="connsiteY87" fmla="*/ 26079 h 1316997"/>
              <a:gd name="connsiteX88" fmla="*/ 2854037 w 2893155"/>
              <a:gd name="connsiteY88" fmla="*/ 0 h 1316997"/>
              <a:gd name="connsiteX89" fmla="*/ 2893155 w 2893155"/>
              <a:gd name="connsiteY89" fmla="*/ 0 h 131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893155" h="1316997">
                <a:moveTo>
                  <a:pt x="0" y="1316997"/>
                </a:moveTo>
                <a:lnTo>
                  <a:pt x="63568" y="1316997"/>
                </a:lnTo>
                <a:lnTo>
                  <a:pt x="63568" y="1248539"/>
                </a:lnTo>
                <a:lnTo>
                  <a:pt x="146696" y="1248539"/>
                </a:lnTo>
                <a:lnTo>
                  <a:pt x="146696" y="1220830"/>
                </a:lnTo>
                <a:lnTo>
                  <a:pt x="228193" y="1220830"/>
                </a:lnTo>
                <a:lnTo>
                  <a:pt x="228193" y="1167042"/>
                </a:lnTo>
                <a:lnTo>
                  <a:pt x="267312" y="1167042"/>
                </a:lnTo>
                <a:lnTo>
                  <a:pt x="267312" y="1123033"/>
                </a:lnTo>
                <a:lnTo>
                  <a:pt x="290131" y="1123033"/>
                </a:lnTo>
                <a:lnTo>
                  <a:pt x="290131" y="1059465"/>
                </a:lnTo>
                <a:lnTo>
                  <a:pt x="335769" y="1059465"/>
                </a:lnTo>
                <a:lnTo>
                  <a:pt x="335769" y="1043166"/>
                </a:lnTo>
                <a:lnTo>
                  <a:pt x="374888" y="1043166"/>
                </a:lnTo>
                <a:lnTo>
                  <a:pt x="374888" y="977968"/>
                </a:lnTo>
                <a:lnTo>
                  <a:pt x="400967" y="977968"/>
                </a:lnTo>
                <a:lnTo>
                  <a:pt x="400967" y="924180"/>
                </a:lnTo>
                <a:lnTo>
                  <a:pt x="427046" y="924180"/>
                </a:lnTo>
                <a:lnTo>
                  <a:pt x="427046" y="872021"/>
                </a:lnTo>
                <a:lnTo>
                  <a:pt x="487354" y="872021"/>
                </a:lnTo>
                <a:lnTo>
                  <a:pt x="487354" y="855722"/>
                </a:lnTo>
                <a:lnTo>
                  <a:pt x="544403" y="855722"/>
                </a:lnTo>
                <a:lnTo>
                  <a:pt x="544403" y="814973"/>
                </a:lnTo>
                <a:lnTo>
                  <a:pt x="577001" y="814973"/>
                </a:lnTo>
                <a:lnTo>
                  <a:pt x="577001" y="797044"/>
                </a:lnTo>
                <a:lnTo>
                  <a:pt x="607970" y="797044"/>
                </a:lnTo>
                <a:lnTo>
                  <a:pt x="607970" y="785634"/>
                </a:lnTo>
                <a:lnTo>
                  <a:pt x="686208" y="785634"/>
                </a:lnTo>
                <a:lnTo>
                  <a:pt x="686208" y="759555"/>
                </a:lnTo>
                <a:lnTo>
                  <a:pt x="726957" y="759555"/>
                </a:lnTo>
                <a:lnTo>
                  <a:pt x="726957" y="743256"/>
                </a:lnTo>
                <a:lnTo>
                  <a:pt x="738366" y="743256"/>
                </a:lnTo>
                <a:lnTo>
                  <a:pt x="738366" y="684577"/>
                </a:lnTo>
                <a:lnTo>
                  <a:pt x="772595" y="684577"/>
                </a:lnTo>
                <a:lnTo>
                  <a:pt x="772595" y="656868"/>
                </a:lnTo>
                <a:lnTo>
                  <a:pt x="800304" y="656868"/>
                </a:lnTo>
                <a:lnTo>
                  <a:pt x="800304" y="632419"/>
                </a:lnTo>
                <a:lnTo>
                  <a:pt x="831273" y="632419"/>
                </a:lnTo>
                <a:lnTo>
                  <a:pt x="831273" y="607970"/>
                </a:lnTo>
                <a:lnTo>
                  <a:pt x="862242" y="607970"/>
                </a:lnTo>
                <a:lnTo>
                  <a:pt x="862242" y="570481"/>
                </a:lnTo>
                <a:lnTo>
                  <a:pt x="973078" y="570481"/>
                </a:lnTo>
                <a:lnTo>
                  <a:pt x="981228" y="562331"/>
                </a:lnTo>
                <a:lnTo>
                  <a:pt x="1092065" y="562331"/>
                </a:lnTo>
                <a:lnTo>
                  <a:pt x="1092065" y="526473"/>
                </a:lnTo>
                <a:lnTo>
                  <a:pt x="1139333" y="526473"/>
                </a:lnTo>
                <a:lnTo>
                  <a:pt x="1139333" y="510173"/>
                </a:lnTo>
                <a:lnTo>
                  <a:pt x="1175192" y="510173"/>
                </a:lnTo>
                <a:lnTo>
                  <a:pt x="1175192" y="488984"/>
                </a:lnTo>
                <a:lnTo>
                  <a:pt x="1268099" y="488984"/>
                </a:lnTo>
                <a:lnTo>
                  <a:pt x="1268099" y="454755"/>
                </a:lnTo>
                <a:lnTo>
                  <a:pt x="1341446" y="454755"/>
                </a:lnTo>
                <a:lnTo>
                  <a:pt x="1341446" y="436826"/>
                </a:lnTo>
                <a:lnTo>
                  <a:pt x="1377305" y="436826"/>
                </a:lnTo>
                <a:lnTo>
                  <a:pt x="1377305" y="389557"/>
                </a:lnTo>
                <a:lnTo>
                  <a:pt x="1494661" y="389557"/>
                </a:lnTo>
                <a:lnTo>
                  <a:pt x="1494661" y="369998"/>
                </a:lnTo>
                <a:lnTo>
                  <a:pt x="1608758" y="369998"/>
                </a:lnTo>
                <a:lnTo>
                  <a:pt x="1608758" y="350438"/>
                </a:lnTo>
                <a:lnTo>
                  <a:pt x="1709814" y="350438"/>
                </a:lnTo>
                <a:lnTo>
                  <a:pt x="1709814" y="332509"/>
                </a:lnTo>
                <a:lnTo>
                  <a:pt x="1804351" y="332509"/>
                </a:lnTo>
                <a:lnTo>
                  <a:pt x="1804351" y="308060"/>
                </a:lnTo>
                <a:lnTo>
                  <a:pt x="1845100" y="308060"/>
                </a:lnTo>
                <a:lnTo>
                  <a:pt x="1845100" y="280351"/>
                </a:lnTo>
                <a:lnTo>
                  <a:pt x="1892368" y="280351"/>
                </a:lnTo>
                <a:lnTo>
                  <a:pt x="1892368" y="259161"/>
                </a:lnTo>
                <a:lnTo>
                  <a:pt x="1944527" y="259161"/>
                </a:lnTo>
                <a:lnTo>
                  <a:pt x="1944527" y="229822"/>
                </a:lnTo>
                <a:lnTo>
                  <a:pt x="2092852" y="229822"/>
                </a:lnTo>
                <a:lnTo>
                  <a:pt x="2092852" y="215153"/>
                </a:lnTo>
                <a:lnTo>
                  <a:pt x="2146640" y="215153"/>
                </a:lnTo>
                <a:lnTo>
                  <a:pt x="2146640" y="193964"/>
                </a:lnTo>
                <a:lnTo>
                  <a:pt x="2267256" y="193964"/>
                </a:lnTo>
                <a:lnTo>
                  <a:pt x="2267256" y="177664"/>
                </a:lnTo>
                <a:lnTo>
                  <a:pt x="2353643" y="177664"/>
                </a:lnTo>
                <a:lnTo>
                  <a:pt x="2353643" y="149955"/>
                </a:lnTo>
                <a:lnTo>
                  <a:pt x="2433511" y="149955"/>
                </a:lnTo>
                <a:lnTo>
                  <a:pt x="2433511" y="128766"/>
                </a:lnTo>
                <a:lnTo>
                  <a:pt x="2461220" y="128766"/>
                </a:lnTo>
                <a:lnTo>
                  <a:pt x="2461220" y="88017"/>
                </a:lnTo>
                <a:lnTo>
                  <a:pt x="2490559" y="88017"/>
                </a:lnTo>
                <a:lnTo>
                  <a:pt x="2490559" y="71718"/>
                </a:lnTo>
                <a:lnTo>
                  <a:pt x="2779059" y="71718"/>
                </a:lnTo>
                <a:lnTo>
                  <a:pt x="2779059" y="50528"/>
                </a:lnTo>
                <a:lnTo>
                  <a:pt x="2836107" y="50528"/>
                </a:lnTo>
                <a:lnTo>
                  <a:pt x="2836107" y="26079"/>
                </a:lnTo>
                <a:lnTo>
                  <a:pt x="2854037" y="26079"/>
                </a:lnTo>
                <a:lnTo>
                  <a:pt x="2854037" y="0"/>
                </a:lnTo>
                <a:lnTo>
                  <a:pt x="2893155" y="0"/>
                </a:lnTo>
              </a:path>
            </a:pathLst>
          </a:custGeom>
          <a:noFill/>
          <a:ln w="28575">
            <a:solidFill>
              <a:schemeClr val="accent3"/>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30986F99-0E68-461A-921A-3C0FA99D605B}"/>
              </a:ext>
            </a:extLst>
          </p:cNvPr>
          <p:cNvSpPr/>
          <p:nvPr/>
        </p:nvSpPr>
        <p:spPr bwMode="auto">
          <a:xfrm>
            <a:off x="5079424" y="4594368"/>
            <a:ext cx="2883293" cy="610324"/>
          </a:xfrm>
          <a:custGeom>
            <a:avLst/>
            <a:gdLst>
              <a:gd name="connsiteX0" fmla="*/ 0 w 2883293"/>
              <a:gd name="connsiteY0" fmla="*/ 610324 h 610324"/>
              <a:gd name="connsiteX1" fmla="*/ 192220 w 2883293"/>
              <a:gd name="connsiteY1" fmla="*/ 610324 h 610324"/>
              <a:gd name="connsiteX2" fmla="*/ 192220 w 2883293"/>
              <a:gd name="connsiteY2" fmla="*/ 589691 h 610324"/>
              <a:gd name="connsiteX3" fmla="*/ 222628 w 2883293"/>
              <a:gd name="connsiteY3" fmla="*/ 589691 h 610324"/>
              <a:gd name="connsiteX4" fmla="*/ 222628 w 2883293"/>
              <a:gd name="connsiteY4" fmla="*/ 570143 h 610324"/>
              <a:gd name="connsiteX5" fmla="*/ 251949 w 2883293"/>
              <a:gd name="connsiteY5" fmla="*/ 570143 h 610324"/>
              <a:gd name="connsiteX6" fmla="*/ 251949 w 2883293"/>
              <a:gd name="connsiteY6" fmla="*/ 547337 h 610324"/>
              <a:gd name="connsiteX7" fmla="*/ 286701 w 2883293"/>
              <a:gd name="connsiteY7" fmla="*/ 547337 h 610324"/>
              <a:gd name="connsiteX8" fmla="*/ 286701 w 2883293"/>
              <a:gd name="connsiteY8" fmla="*/ 498468 h 610324"/>
              <a:gd name="connsiteX9" fmla="*/ 310592 w 2883293"/>
              <a:gd name="connsiteY9" fmla="*/ 498468 h 610324"/>
              <a:gd name="connsiteX10" fmla="*/ 310592 w 2883293"/>
              <a:gd name="connsiteY10" fmla="*/ 468060 h 610324"/>
              <a:gd name="connsiteX11" fmla="*/ 342086 w 2883293"/>
              <a:gd name="connsiteY11" fmla="*/ 468060 h 610324"/>
              <a:gd name="connsiteX12" fmla="*/ 342086 w 2883293"/>
              <a:gd name="connsiteY12" fmla="*/ 447426 h 610324"/>
              <a:gd name="connsiteX13" fmla="*/ 368150 w 2883293"/>
              <a:gd name="connsiteY13" fmla="*/ 447426 h 610324"/>
              <a:gd name="connsiteX14" fmla="*/ 368150 w 2883293"/>
              <a:gd name="connsiteY14" fmla="*/ 398557 h 610324"/>
              <a:gd name="connsiteX15" fmla="*/ 458286 w 2883293"/>
              <a:gd name="connsiteY15" fmla="*/ 398557 h 610324"/>
              <a:gd name="connsiteX16" fmla="*/ 458286 w 2883293"/>
              <a:gd name="connsiteY16" fmla="*/ 372493 h 610324"/>
              <a:gd name="connsiteX17" fmla="*/ 477834 w 2883293"/>
              <a:gd name="connsiteY17" fmla="*/ 372493 h 610324"/>
              <a:gd name="connsiteX18" fmla="*/ 477834 w 2883293"/>
              <a:gd name="connsiteY18" fmla="*/ 341000 h 610324"/>
              <a:gd name="connsiteX19" fmla="*/ 592949 w 2883293"/>
              <a:gd name="connsiteY19" fmla="*/ 341000 h 610324"/>
              <a:gd name="connsiteX20" fmla="*/ 592949 w 2883293"/>
              <a:gd name="connsiteY20" fmla="*/ 323624 h 610324"/>
              <a:gd name="connsiteX21" fmla="*/ 653764 w 2883293"/>
              <a:gd name="connsiteY21" fmla="*/ 323624 h 610324"/>
              <a:gd name="connsiteX22" fmla="*/ 653764 w 2883293"/>
              <a:gd name="connsiteY22" fmla="*/ 306248 h 610324"/>
              <a:gd name="connsiteX23" fmla="*/ 743901 w 2883293"/>
              <a:gd name="connsiteY23" fmla="*/ 306248 h 610324"/>
              <a:gd name="connsiteX24" fmla="*/ 743901 w 2883293"/>
              <a:gd name="connsiteY24" fmla="*/ 293216 h 610324"/>
              <a:gd name="connsiteX25" fmla="*/ 798200 w 2883293"/>
              <a:gd name="connsiteY25" fmla="*/ 293216 h 610324"/>
              <a:gd name="connsiteX26" fmla="*/ 798200 w 2883293"/>
              <a:gd name="connsiteY26" fmla="*/ 281271 h 610324"/>
              <a:gd name="connsiteX27" fmla="*/ 860101 w 2883293"/>
              <a:gd name="connsiteY27" fmla="*/ 281271 h 610324"/>
              <a:gd name="connsiteX28" fmla="*/ 860101 w 2883293"/>
              <a:gd name="connsiteY28" fmla="*/ 260637 h 610324"/>
              <a:gd name="connsiteX29" fmla="*/ 880735 w 2883293"/>
              <a:gd name="connsiteY29" fmla="*/ 260637 h 610324"/>
              <a:gd name="connsiteX30" fmla="*/ 880735 w 2883293"/>
              <a:gd name="connsiteY30" fmla="*/ 247605 h 610324"/>
              <a:gd name="connsiteX31" fmla="*/ 1029515 w 2883293"/>
              <a:gd name="connsiteY31" fmla="*/ 247605 h 610324"/>
              <a:gd name="connsiteX32" fmla="*/ 1029515 w 2883293"/>
              <a:gd name="connsiteY32" fmla="*/ 235659 h 610324"/>
              <a:gd name="connsiteX33" fmla="*/ 1115308 w 2883293"/>
              <a:gd name="connsiteY33" fmla="*/ 235659 h 610324"/>
              <a:gd name="connsiteX34" fmla="*/ 1115308 w 2883293"/>
              <a:gd name="connsiteY34" fmla="*/ 213939 h 610324"/>
              <a:gd name="connsiteX35" fmla="*/ 1171779 w 2883293"/>
              <a:gd name="connsiteY35" fmla="*/ 213939 h 610324"/>
              <a:gd name="connsiteX36" fmla="*/ 1171779 w 2883293"/>
              <a:gd name="connsiteY36" fmla="*/ 201994 h 610324"/>
              <a:gd name="connsiteX37" fmla="*/ 1218476 w 2883293"/>
              <a:gd name="connsiteY37" fmla="*/ 201994 h 610324"/>
              <a:gd name="connsiteX38" fmla="*/ 1218476 w 2883293"/>
              <a:gd name="connsiteY38" fmla="*/ 186790 h 610324"/>
              <a:gd name="connsiteX39" fmla="*/ 1375944 w 2883293"/>
              <a:gd name="connsiteY39" fmla="*/ 186790 h 610324"/>
              <a:gd name="connsiteX40" fmla="*/ 1375944 w 2883293"/>
              <a:gd name="connsiteY40" fmla="*/ 178102 h 610324"/>
              <a:gd name="connsiteX41" fmla="*/ 1445448 w 2883293"/>
              <a:gd name="connsiteY41" fmla="*/ 178102 h 610324"/>
              <a:gd name="connsiteX42" fmla="*/ 1445448 w 2883293"/>
              <a:gd name="connsiteY42" fmla="*/ 163984 h 610324"/>
              <a:gd name="connsiteX43" fmla="*/ 1536670 w 2883293"/>
              <a:gd name="connsiteY43" fmla="*/ 163984 h 610324"/>
              <a:gd name="connsiteX44" fmla="*/ 1536670 w 2883293"/>
              <a:gd name="connsiteY44" fmla="*/ 146608 h 610324"/>
              <a:gd name="connsiteX45" fmla="*/ 1676762 w 2883293"/>
              <a:gd name="connsiteY45" fmla="*/ 146608 h 610324"/>
              <a:gd name="connsiteX46" fmla="*/ 1676762 w 2883293"/>
              <a:gd name="connsiteY46" fmla="*/ 133577 h 610324"/>
              <a:gd name="connsiteX47" fmla="*/ 1762555 w 2883293"/>
              <a:gd name="connsiteY47" fmla="*/ 133577 h 610324"/>
              <a:gd name="connsiteX48" fmla="*/ 1762555 w 2883293"/>
              <a:gd name="connsiteY48" fmla="*/ 117287 h 610324"/>
              <a:gd name="connsiteX49" fmla="*/ 1874412 w 2883293"/>
              <a:gd name="connsiteY49" fmla="*/ 117287 h 610324"/>
              <a:gd name="connsiteX50" fmla="*/ 1884186 w 2883293"/>
              <a:gd name="connsiteY50" fmla="*/ 107513 h 610324"/>
              <a:gd name="connsiteX51" fmla="*/ 2249077 w 2883293"/>
              <a:gd name="connsiteY51" fmla="*/ 107513 h 610324"/>
              <a:gd name="connsiteX52" fmla="*/ 2249077 w 2883293"/>
              <a:gd name="connsiteY52" fmla="*/ 77105 h 610324"/>
              <a:gd name="connsiteX53" fmla="*/ 2457586 w 2883293"/>
              <a:gd name="connsiteY53" fmla="*/ 77105 h 610324"/>
              <a:gd name="connsiteX54" fmla="*/ 2457586 w 2883293"/>
              <a:gd name="connsiteY54" fmla="*/ 54300 h 610324"/>
              <a:gd name="connsiteX55" fmla="*/ 2510800 w 2883293"/>
              <a:gd name="connsiteY55" fmla="*/ 54300 h 610324"/>
              <a:gd name="connsiteX56" fmla="*/ 2510800 w 2883293"/>
              <a:gd name="connsiteY56" fmla="*/ 40182 h 610324"/>
              <a:gd name="connsiteX57" fmla="*/ 2685643 w 2883293"/>
              <a:gd name="connsiteY57" fmla="*/ 40182 h 610324"/>
              <a:gd name="connsiteX58" fmla="*/ 2685643 w 2883293"/>
              <a:gd name="connsiteY58" fmla="*/ 30408 h 610324"/>
              <a:gd name="connsiteX59" fmla="*/ 2707363 w 2883293"/>
              <a:gd name="connsiteY59" fmla="*/ 30408 h 610324"/>
              <a:gd name="connsiteX60" fmla="*/ 2707363 w 2883293"/>
              <a:gd name="connsiteY60" fmla="*/ 14118 h 610324"/>
              <a:gd name="connsiteX61" fmla="*/ 2793156 w 2883293"/>
              <a:gd name="connsiteY61" fmla="*/ 14118 h 610324"/>
              <a:gd name="connsiteX62" fmla="*/ 2793156 w 2883293"/>
              <a:gd name="connsiteY62" fmla="*/ 0 h 610324"/>
              <a:gd name="connsiteX63" fmla="*/ 2883293 w 2883293"/>
              <a:gd name="connsiteY63" fmla="*/ 0 h 61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883293" h="610324">
                <a:moveTo>
                  <a:pt x="0" y="610324"/>
                </a:moveTo>
                <a:lnTo>
                  <a:pt x="192220" y="610324"/>
                </a:lnTo>
                <a:lnTo>
                  <a:pt x="192220" y="589691"/>
                </a:lnTo>
                <a:lnTo>
                  <a:pt x="222628" y="589691"/>
                </a:lnTo>
                <a:lnTo>
                  <a:pt x="222628" y="570143"/>
                </a:lnTo>
                <a:lnTo>
                  <a:pt x="251949" y="570143"/>
                </a:lnTo>
                <a:lnTo>
                  <a:pt x="251949" y="547337"/>
                </a:lnTo>
                <a:lnTo>
                  <a:pt x="286701" y="547337"/>
                </a:lnTo>
                <a:lnTo>
                  <a:pt x="286701" y="498468"/>
                </a:lnTo>
                <a:lnTo>
                  <a:pt x="310592" y="498468"/>
                </a:lnTo>
                <a:lnTo>
                  <a:pt x="310592" y="468060"/>
                </a:lnTo>
                <a:lnTo>
                  <a:pt x="342086" y="468060"/>
                </a:lnTo>
                <a:lnTo>
                  <a:pt x="342086" y="447426"/>
                </a:lnTo>
                <a:lnTo>
                  <a:pt x="368150" y="447426"/>
                </a:lnTo>
                <a:lnTo>
                  <a:pt x="368150" y="398557"/>
                </a:lnTo>
                <a:lnTo>
                  <a:pt x="458286" y="398557"/>
                </a:lnTo>
                <a:lnTo>
                  <a:pt x="458286" y="372493"/>
                </a:lnTo>
                <a:lnTo>
                  <a:pt x="477834" y="372493"/>
                </a:lnTo>
                <a:lnTo>
                  <a:pt x="477834" y="341000"/>
                </a:lnTo>
                <a:lnTo>
                  <a:pt x="592949" y="341000"/>
                </a:lnTo>
                <a:lnTo>
                  <a:pt x="592949" y="323624"/>
                </a:lnTo>
                <a:lnTo>
                  <a:pt x="653764" y="323624"/>
                </a:lnTo>
                <a:lnTo>
                  <a:pt x="653764" y="306248"/>
                </a:lnTo>
                <a:lnTo>
                  <a:pt x="743901" y="306248"/>
                </a:lnTo>
                <a:lnTo>
                  <a:pt x="743901" y="293216"/>
                </a:lnTo>
                <a:lnTo>
                  <a:pt x="798200" y="293216"/>
                </a:lnTo>
                <a:lnTo>
                  <a:pt x="798200" y="281271"/>
                </a:lnTo>
                <a:lnTo>
                  <a:pt x="860101" y="281271"/>
                </a:lnTo>
                <a:lnTo>
                  <a:pt x="860101" y="260637"/>
                </a:lnTo>
                <a:lnTo>
                  <a:pt x="880735" y="260637"/>
                </a:lnTo>
                <a:lnTo>
                  <a:pt x="880735" y="247605"/>
                </a:lnTo>
                <a:lnTo>
                  <a:pt x="1029515" y="247605"/>
                </a:lnTo>
                <a:lnTo>
                  <a:pt x="1029515" y="235659"/>
                </a:lnTo>
                <a:lnTo>
                  <a:pt x="1115308" y="235659"/>
                </a:lnTo>
                <a:lnTo>
                  <a:pt x="1115308" y="213939"/>
                </a:lnTo>
                <a:lnTo>
                  <a:pt x="1171779" y="213939"/>
                </a:lnTo>
                <a:lnTo>
                  <a:pt x="1171779" y="201994"/>
                </a:lnTo>
                <a:lnTo>
                  <a:pt x="1218476" y="201994"/>
                </a:lnTo>
                <a:lnTo>
                  <a:pt x="1218476" y="186790"/>
                </a:lnTo>
                <a:lnTo>
                  <a:pt x="1375944" y="186790"/>
                </a:lnTo>
                <a:lnTo>
                  <a:pt x="1375944" y="178102"/>
                </a:lnTo>
                <a:lnTo>
                  <a:pt x="1445448" y="178102"/>
                </a:lnTo>
                <a:lnTo>
                  <a:pt x="1445448" y="163984"/>
                </a:lnTo>
                <a:lnTo>
                  <a:pt x="1536670" y="163984"/>
                </a:lnTo>
                <a:lnTo>
                  <a:pt x="1536670" y="146608"/>
                </a:lnTo>
                <a:lnTo>
                  <a:pt x="1676762" y="146608"/>
                </a:lnTo>
                <a:lnTo>
                  <a:pt x="1676762" y="133577"/>
                </a:lnTo>
                <a:lnTo>
                  <a:pt x="1762555" y="133577"/>
                </a:lnTo>
                <a:lnTo>
                  <a:pt x="1762555" y="117287"/>
                </a:lnTo>
                <a:lnTo>
                  <a:pt x="1874412" y="117287"/>
                </a:lnTo>
                <a:lnTo>
                  <a:pt x="1884186" y="107513"/>
                </a:lnTo>
                <a:lnTo>
                  <a:pt x="2249077" y="107513"/>
                </a:lnTo>
                <a:lnTo>
                  <a:pt x="2249077" y="77105"/>
                </a:lnTo>
                <a:lnTo>
                  <a:pt x="2457586" y="77105"/>
                </a:lnTo>
                <a:lnTo>
                  <a:pt x="2457586" y="54300"/>
                </a:lnTo>
                <a:lnTo>
                  <a:pt x="2510800" y="54300"/>
                </a:lnTo>
                <a:lnTo>
                  <a:pt x="2510800" y="40182"/>
                </a:lnTo>
                <a:lnTo>
                  <a:pt x="2685643" y="40182"/>
                </a:lnTo>
                <a:lnTo>
                  <a:pt x="2685643" y="30408"/>
                </a:lnTo>
                <a:lnTo>
                  <a:pt x="2707363" y="30408"/>
                </a:lnTo>
                <a:lnTo>
                  <a:pt x="2707363" y="14118"/>
                </a:lnTo>
                <a:lnTo>
                  <a:pt x="2793156" y="14118"/>
                </a:lnTo>
                <a:lnTo>
                  <a:pt x="2793156" y="0"/>
                </a:lnTo>
                <a:lnTo>
                  <a:pt x="2883293" y="0"/>
                </a:lnTo>
              </a:path>
            </a:pathLst>
          </a:custGeom>
          <a:noFill/>
          <a:ln w="28575">
            <a:solidFill>
              <a:schemeClr val="accent4"/>
            </a:solidFill>
            <a:miter lim="800000"/>
            <a:headEnd/>
            <a:tailEnd/>
          </a:ln>
        </p:spPr>
        <p:txBody>
          <a:bodyPr rtlCol="0" anchor="ctr"/>
          <a:lstStyle/>
          <a:p>
            <a:pPr algn="ctr"/>
            <a:endParaRPr lang="en-US" dirty="0"/>
          </a:p>
        </p:txBody>
      </p:sp>
      <p:sp>
        <p:nvSpPr>
          <p:cNvPr id="60" name="Freeform: Shape 59">
            <a:extLst>
              <a:ext uri="{FF2B5EF4-FFF2-40B4-BE49-F238E27FC236}">
                <a16:creationId xmlns:a16="http://schemas.microsoft.com/office/drawing/2014/main" id="{741D2C97-DC11-4263-9980-36FFE055BF1A}"/>
              </a:ext>
            </a:extLst>
          </p:cNvPr>
          <p:cNvSpPr/>
          <p:nvPr/>
        </p:nvSpPr>
        <p:spPr bwMode="auto">
          <a:xfrm>
            <a:off x="5089998" y="2801549"/>
            <a:ext cx="2873596" cy="2394392"/>
          </a:xfrm>
          <a:custGeom>
            <a:avLst/>
            <a:gdLst>
              <a:gd name="connsiteX0" fmla="*/ 2873596 w 2873596"/>
              <a:gd name="connsiteY0" fmla="*/ 0 h 2394392"/>
              <a:gd name="connsiteX1" fmla="*/ 2298224 w 2873596"/>
              <a:gd name="connsiteY1" fmla="*/ 0 h 2394392"/>
              <a:gd name="connsiteX2" fmla="*/ 2298224 w 2873596"/>
              <a:gd name="connsiteY2" fmla="*/ 88017 h 2394392"/>
              <a:gd name="connsiteX3" fmla="*/ 2073292 w 2873596"/>
              <a:gd name="connsiteY3" fmla="*/ 88017 h 2394392"/>
              <a:gd name="connsiteX4" fmla="*/ 2073292 w 2873596"/>
              <a:gd name="connsiteY4" fmla="*/ 169515 h 2394392"/>
              <a:gd name="connsiteX5" fmla="*/ 2019504 w 2873596"/>
              <a:gd name="connsiteY5" fmla="*/ 169515 h 2394392"/>
              <a:gd name="connsiteX6" fmla="*/ 2019504 w 2873596"/>
              <a:gd name="connsiteY6" fmla="*/ 259162 h 2394392"/>
              <a:gd name="connsiteX7" fmla="*/ 1867919 w 2873596"/>
              <a:gd name="connsiteY7" fmla="*/ 259162 h 2394392"/>
              <a:gd name="connsiteX8" fmla="*/ 1867919 w 2873596"/>
              <a:gd name="connsiteY8" fmla="*/ 342289 h 2394392"/>
              <a:gd name="connsiteX9" fmla="*/ 1616907 w 2873596"/>
              <a:gd name="connsiteY9" fmla="*/ 342289 h 2394392"/>
              <a:gd name="connsiteX10" fmla="*/ 1616907 w 2873596"/>
              <a:gd name="connsiteY10" fmla="*/ 427046 h 2394392"/>
              <a:gd name="connsiteX11" fmla="*/ 1413163 w 2873596"/>
              <a:gd name="connsiteY11" fmla="*/ 427046 h 2394392"/>
              <a:gd name="connsiteX12" fmla="*/ 1413163 w 2873596"/>
              <a:gd name="connsiteY12" fmla="*/ 513433 h 2394392"/>
              <a:gd name="connsiteX13" fmla="*/ 1385454 w 2873596"/>
              <a:gd name="connsiteY13" fmla="*/ 513433 h 2394392"/>
              <a:gd name="connsiteX14" fmla="*/ 1385454 w 2873596"/>
              <a:gd name="connsiteY14" fmla="*/ 682948 h 2394392"/>
              <a:gd name="connsiteX15" fmla="*/ 1264838 w 2873596"/>
              <a:gd name="connsiteY15" fmla="*/ 682948 h 2394392"/>
              <a:gd name="connsiteX16" fmla="*/ 1264838 w 2873596"/>
              <a:gd name="connsiteY16" fmla="*/ 767705 h 2394392"/>
              <a:gd name="connsiteX17" fmla="*/ 1079024 w 2873596"/>
              <a:gd name="connsiteY17" fmla="*/ 767705 h 2394392"/>
              <a:gd name="connsiteX18" fmla="*/ 1079024 w 2873596"/>
              <a:gd name="connsiteY18" fmla="*/ 855722 h 2394392"/>
              <a:gd name="connsiteX19" fmla="*/ 1046425 w 2873596"/>
              <a:gd name="connsiteY19" fmla="*/ 855722 h 2394392"/>
              <a:gd name="connsiteX20" fmla="*/ 1046425 w 2873596"/>
              <a:gd name="connsiteY20" fmla="*/ 932329 h 2394392"/>
              <a:gd name="connsiteX21" fmla="*/ 860612 w 2873596"/>
              <a:gd name="connsiteY21" fmla="*/ 932329 h 2394392"/>
              <a:gd name="connsiteX22" fmla="*/ 860612 w 2873596"/>
              <a:gd name="connsiteY22" fmla="*/ 1026866 h 2394392"/>
              <a:gd name="connsiteX23" fmla="*/ 726956 w 2873596"/>
              <a:gd name="connsiteY23" fmla="*/ 1026866 h 2394392"/>
              <a:gd name="connsiteX24" fmla="*/ 726956 w 2873596"/>
              <a:gd name="connsiteY24" fmla="*/ 1121403 h 2394392"/>
              <a:gd name="connsiteX25" fmla="*/ 669908 w 2873596"/>
              <a:gd name="connsiteY25" fmla="*/ 1121403 h 2394392"/>
              <a:gd name="connsiteX26" fmla="*/ 669908 w 2873596"/>
              <a:gd name="connsiteY26" fmla="*/ 1284398 h 2394392"/>
              <a:gd name="connsiteX27" fmla="*/ 581891 w 2873596"/>
              <a:gd name="connsiteY27" fmla="*/ 1284398 h 2394392"/>
              <a:gd name="connsiteX28" fmla="*/ 581891 w 2873596"/>
              <a:gd name="connsiteY28" fmla="*/ 1372415 h 2394392"/>
              <a:gd name="connsiteX29" fmla="*/ 549292 w 2873596"/>
              <a:gd name="connsiteY29" fmla="*/ 1372415 h 2394392"/>
              <a:gd name="connsiteX30" fmla="*/ 549292 w 2873596"/>
              <a:gd name="connsiteY30" fmla="*/ 1537040 h 2394392"/>
              <a:gd name="connsiteX31" fmla="*/ 510173 w 2873596"/>
              <a:gd name="connsiteY31" fmla="*/ 1537040 h 2394392"/>
              <a:gd name="connsiteX32" fmla="*/ 488984 w 2873596"/>
              <a:gd name="connsiteY32" fmla="*/ 1537040 h 2394392"/>
              <a:gd name="connsiteX33" fmla="*/ 488984 w 2873596"/>
              <a:gd name="connsiteY33" fmla="*/ 1618537 h 2394392"/>
              <a:gd name="connsiteX34" fmla="*/ 436825 w 2873596"/>
              <a:gd name="connsiteY34" fmla="*/ 1618537 h 2394392"/>
              <a:gd name="connsiteX35" fmla="*/ 436825 w 2873596"/>
              <a:gd name="connsiteY35" fmla="*/ 1691885 h 2394392"/>
              <a:gd name="connsiteX36" fmla="*/ 415636 w 2873596"/>
              <a:gd name="connsiteY36" fmla="*/ 1691885 h 2394392"/>
              <a:gd name="connsiteX37" fmla="*/ 415636 w 2873596"/>
              <a:gd name="connsiteY37" fmla="*/ 1882588 h 2394392"/>
              <a:gd name="connsiteX38" fmla="*/ 249382 w 2873596"/>
              <a:gd name="connsiteY38" fmla="*/ 1882588 h 2394392"/>
              <a:gd name="connsiteX39" fmla="*/ 249382 w 2873596"/>
              <a:gd name="connsiteY39" fmla="*/ 1962456 h 2394392"/>
              <a:gd name="connsiteX40" fmla="*/ 184184 w 2873596"/>
              <a:gd name="connsiteY40" fmla="*/ 1962456 h 2394392"/>
              <a:gd name="connsiteX41" fmla="*/ 184184 w 2873596"/>
              <a:gd name="connsiteY41" fmla="*/ 2213467 h 2394392"/>
              <a:gd name="connsiteX42" fmla="*/ 79867 w 2873596"/>
              <a:gd name="connsiteY42" fmla="*/ 2213467 h 2394392"/>
              <a:gd name="connsiteX43" fmla="*/ 79867 w 2873596"/>
              <a:gd name="connsiteY43" fmla="*/ 2394392 h 2394392"/>
              <a:gd name="connsiteX44" fmla="*/ 0 w 2873596"/>
              <a:gd name="connsiteY44" fmla="*/ 2394392 h 2394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73596" h="2394392">
                <a:moveTo>
                  <a:pt x="2873596" y="0"/>
                </a:moveTo>
                <a:lnTo>
                  <a:pt x="2298224" y="0"/>
                </a:lnTo>
                <a:lnTo>
                  <a:pt x="2298224" y="88017"/>
                </a:lnTo>
                <a:lnTo>
                  <a:pt x="2073292" y="88017"/>
                </a:lnTo>
                <a:lnTo>
                  <a:pt x="2073292" y="169515"/>
                </a:lnTo>
                <a:lnTo>
                  <a:pt x="2019504" y="169515"/>
                </a:lnTo>
                <a:lnTo>
                  <a:pt x="2019504" y="259162"/>
                </a:lnTo>
                <a:lnTo>
                  <a:pt x="1867919" y="259162"/>
                </a:lnTo>
                <a:lnTo>
                  <a:pt x="1867919" y="342289"/>
                </a:lnTo>
                <a:lnTo>
                  <a:pt x="1616907" y="342289"/>
                </a:lnTo>
                <a:lnTo>
                  <a:pt x="1616907" y="427046"/>
                </a:lnTo>
                <a:lnTo>
                  <a:pt x="1413163" y="427046"/>
                </a:lnTo>
                <a:lnTo>
                  <a:pt x="1413163" y="513433"/>
                </a:lnTo>
                <a:lnTo>
                  <a:pt x="1385454" y="513433"/>
                </a:lnTo>
                <a:lnTo>
                  <a:pt x="1385454" y="682948"/>
                </a:lnTo>
                <a:lnTo>
                  <a:pt x="1264838" y="682948"/>
                </a:lnTo>
                <a:lnTo>
                  <a:pt x="1264838" y="767705"/>
                </a:lnTo>
                <a:lnTo>
                  <a:pt x="1079024" y="767705"/>
                </a:lnTo>
                <a:lnTo>
                  <a:pt x="1079024" y="855722"/>
                </a:lnTo>
                <a:lnTo>
                  <a:pt x="1046425" y="855722"/>
                </a:lnTo>
                <a:lnTo>
                  <a:pt x="1046425" y="932329"/>
                </a:lnTo>
                <a:lnTo>
                  <a:pt x="860612" y="932329"/>
                </a:lnTo>
                <a:lnTo>
                  <a:pt x="860612" y="1026866"/>
                </a:lnTo>
                <a:lnTo>
                  <a:pt x="726956" y="1026866"/>
                </a:lnTo>
                <a:lnTo>
                  <a:pt x="726956" y="1121403"/>
                </a:lnTo>
                <a:lnTo>
                  <a:pt x="669908" y="1121403"/>
                </a:lnTo>
                <a:lnTo>
                  <a:pt x="669908" y="1284398"/>
                </a:lnTo>
                <a:lnTo>
                  <a:pt x="581891" y="1284398"/>
                </a:lnTo>
                <a:lnTo>
                  <a:pt x="581891" y="1372415"/>
                </a:lnTo>
                <a:lnTo>
                  <a:pt x="549292" y="1372415"/>
                </a:lnTo>
                <a:lnTo>
                  <a:pt x="549292" y="1537040"/>
                </a:lnTo>
                <a:lnTo>
                  <a:pt x="510173" y="1537040"/>
                </a:lnTo>
                <a:lnTo>
                  <a:pt x="488984" y="1537040"/>
                </a:lnTo>
                <a:lnTo>
                  <a:pt x="488984" y="1618537"/>
                </a:lnTo>
                <a:lnTo>
                  <a:pt x="436825" y="1618537"/>
                </a:lnTo>
                <a:lnTo>
                  <a:pt x="436825" y="1691885"/>
                </a:lnTo>
                <a:lnTo>
                  <a:pt x="415636" y="1691885"/>
                </a:lnTo>
                <a:lnTo>
                  <a:pt x="415636" y="1882588"/>
                </a:lnTo>
                <a:lnTo>
                  <a:pt x="249382" y="1882588"/>
                </a:lnTo>
                <a:lnTo>
                  <a:pt x="249382" y="1962456"/>
                </a:lnTo>
                <a:lnTo>
                  <a:pt x="184184" y="1962456"/>
                </a:lnTo>
                <a:lnTo>
                  <a:pt x="184184" y="2213467"/>
                </a:lnTo>
                <a:lnTo>
                  <a:pt x="79867" y="2213467"/>
                </a:lnTo>
                <a:lnTo>
                  <a:pt x="79867" y="2394392"/>
                </a:lnTo>
                <a:lnTo>
                  <a:pt x="0" y="2394392"/>
                </a:lnTo>
              </a:path>
            </a:pathLst>
          </a:custGeom>
          <a:noFill/>
          <a:ln w="28575">
            <a:solidFill>
              <a:schemeClr val="accent1"/>
            </a:solidFill>
            <a:miter lim="800000"/>
            <a:headEnd/>
            <a:tailEnd/>
          </a:ln>
        </p:spPr>
        <p:txBody>
          <a:bodyPr rtlCol="0" anchor="ctr"/>
          <a:lstStyle/>
          <a:p>
            <a:pPr algn="ctr"/>
            <a:endParaRPr lang="en-US" dirty="0"/>
          </a:p>
        </p:txBody>
      </p:sp>
      <p:grpSp>
        <p:nvGrpSpPr>
          <p:cNvPr id="61" name="Group 60">
            <a:extLst>
              <a:ext uri="{FF2B5EF4-FFF2-40B4-BE49-F238E27FC236}">
                <a16:creationId xmlns:a16="http://schemas.microsoft.com/office/drawing/2014/main" id="{A3B8BBEC-0984-4071-BB13-602802E82A5F}"/>
              </a:ext>
            </a:extLst>
          </p:cNvPr>
          <p:cNvGrpSpPr/>
          <p:nvPr/>
        </p:nvGrpSpPr>
        <p:grpSpPr>
          <a:xfrm>
            <a:off x="5046711" y="2689176"/>
            <a:ext cx="3021146" cy="2606408"/>
            <a:chOff x="4960649" y="2872059"/>
            <a:chExt cx="3021146" cy="2606408"/>
          </a:xfrm>
        </p:grpSpPr>
        <p:sp>
          <p:nvSpPr>
            <p:cNvPr id="62" name="Freeform: Shape 61">
              <a:extLst>
                <a:ext uri="{FF2B5EF4-FFF2-40B4-BE49-F238E27FC236}">
                  <a16:creationId xmlns:a16="http://schemas.microsoft.com/office/drawing/2014/main" id="{F3C629BE-9649-4FD9-934E-C744AC9F8334}"/>
                </a:ext>
              </a:extLst>
            </p:cNvPr>
            <p:cNvSpPr/>
            <p:nvPr/>
          </p:nvSpPr>
          <p:spPr bwMode="auto">
            <a:xfrm>
              <a:off x="4988312" y="2872059"/>
              <a:ext cx="2993483" cy="2527609"/>
            </a:xfrm>
            <a:custGeom>
              <a:avLst/>
              <a:gdLst>
                <a:gd name="connsiteX0" fmla="*/ 0 w 2993483"/>
                <a:gd name="connsiteY0" fmla="*/ 0 h 2527609"/>
                <a:gd name="connsiteX1" fmla="*/ 0 w 2993483"/>
                <a:gd name="connsiteY1" fmla="*/ 2527609 h 2527609"/>
                <a:gd name="connsiteX2" fmla="*/ 2993483 w 2993483"/>
                <a:gd name="connsiteY2" fmla="*/ 2527609 h 2527609"/>
              </a:gdLst>
              <a:ahLst/>
              <a:cxnLst>
                <a:cxn ang="0">
                  <a:pos x="connsiteX0" y="connsiteY0"/>
                </a:cxn>
                <a:cxn ang="0">
                  <a:pos x="connsiteX1" y="connsiteY1"/>
                </a:cxn>
                <a:cxn ang="0">
                  <a:pos x="connsiteX2" y="connsiteY2"/>
                </a:cxn>
              </a:cxnLst>
              <a:rect l="l" t="t" r="r" b="b"/>
              <a:pathLst>
                <a:path w="2993483" h="2527609">
                  <a:moveTo>
                    <a:pt x="0" y="0"/>
                  </a:moveTo>
                  <a:lnTo>
                    <a:pt x="0" y="2527609"/>
                  </a:lnTo>
                  <a:lnTo>
                    <a:pt x="2993483" y="2527609"/>
                  </a:lnTo>
                </a:path>
              </a:pathLst>
            </a:custGeom>
            <a:noFill/>
            <a:ln w="28575">
              <a:solidFill>
                <a:schemeClr val="bg1"/>
              </a:solidFill>
              <a:miter lim="800000"/>
              <a:headEnd/>
              <a:tailEnd/>
            </a:ln>
          </p:spPr>
          <p:txBody>
            <a:bodyPr rtlCol="0" anchor="ctr"/>
            <a:lstStyle/>
            <a:p>
              <a:pPr algn="ctr"/>
              <a:endParaRPr lang="en-US" dirty="0"/>
            </a:p>
          </p:txBody>
        </p:sp>
        <p:sp>
          <p:nvSpPr>
            <p:cNvPr id="63" name="Rectangle 62">
              <a:extLst>
                <a:ext uri="{FF2B5EF4-FFF2-40B4-BE49-F238E27FC236}">
                  <a16:creationId xmlns:a16="http://schemas.microsoft.com/office/drawing/2014/main" id="{C2C91799-9D0B-4FAC-8021-5033B312583C}"/>
                </a:ext>
              </a:extLst>
            </p:cNvPr>
            <p:cNvSpPr/>
            <p:nvPr/>
          </p:nvSpPr>
          <p:spPr bwMode="auto">
            <a:xfrm>
              <a:off x="4960649" y="5413881"/>
              <a:ext cx="184693" cy="6458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64" name="Straight Connector 63">
            <a:extLst>
              <a:ext uri="{FF2B5EF4-FFF2-40B4-BE49-F238E27FC236}">
                <a16:creationId xmlns:a16="http://schemas.microsoft.com/office/drawing/2014/main" id="{B847B5AD-9DA0-4582-BFBA-76C440B51DA4}"/>
              </a:ext>
            </a:extLst>
          </p:cNvPr>
          <p:cNvCxnSpPr/>
          <p:nvPr/>
        </p:nvCxnSpPr>
        <p:spPr bwMode="auto">
          <a:xfrm>
            <a:off x="5073000" y="5213869"/>
            <a:ext cx="0" cy="81964"/>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285CD9ED-7839-45BD-9395-ECEDAC6B7C40}"/>
              </a:ext>
            </a:extLst>
          </p:cNvPr>
          <p:cNvSpPr txBox="1"/>
          <p:nvPr/>
        </p:nvSpPr>
        <p:spPr bwMode="auto">
          <a:xfrm>
            <a:off x="4913005" y="2107694"/>
            <a:ext cx="3580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143000" algn="l"/>
                <a:tab pos="2236788" algn="l"/>
              </a:tabLst>
            </a:pPr>
            <a:r>
              <a:rPr lang="en-US" sz="1200" b="0" dirty="0">
                <a:solidFill>
                  <a:schemeClr val="bg1"/>
                </a:solidFill>
                <a:latin typeface="Calibri" panose="020F0502020204030204" pitchFamily="34" charset="0"/>
              </a:rPr>
              <a:t>1995-2000	140	11% (7%-17%)	20% (14%-27%)</a:t>
            </a:r>
          </a:p>
        </p:txBody>
      </p:sp>
      <p:sp>
        <p:nvSpPr>
          <p:cNvPr id="66" name="TextBox 65">
            <a:extLst>
              <a:ext uri="{FF2B5EF4-FFF2-40B4-BE49-F238E27FC236}">
                <a16:creationId xmlns:a16="http://schemas.microsoft.com/office/drawing/2014/main" id="{49F3D186-4A4B-48E4-A8E2-EDA7471EB0E9}"/>
              </a:ext>
            </a:extLst>
          </p:cNvPr>
          <p:cNvSpPr txBox="1"/>
          <p:nvPr/>
        </p:nvSpPr>
        <p:spPr bwMode="auto">
          <a:xfrm>
            <a:off x="4913005" y="2247064"/>
            <a:ext cx="3580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143000" algn="l"/>
                <a:tab pos="2236788" algn="l"/>
              </a:tabLst>
            </a:pPr>
            <a:r>
              <a:rPr lang="en-US" sz="1200" dirty="0">
                <a:solidFill>
                  <a:schemeClr val="bg1"/>
                </a:solidFill>
                <a:latin typeface="Calibri" panose="020F0502020204030204" pitchFamily="34" charset="0"/>
              </a:rPr>
              <a:t>2001-2006</a:t>
            </a:r>
            <a:r>
              <a:rPr lang="en-US" sz="1200" b="0" dirty="0">
                <a:solidFill>
                  <a:schemeClr val="bg1"/>
                </a:solidFill>
                <a:latin typeface="Calibri" panose="020F0502020204030204" pitchFamily="34" charset="0"/>
              </a:rPr>
              <a:t>	596	5% (4%-7%)	11% (8%-13%)</a:t>
            </a:r>
          </a:p>
        </p:txBody>
      </p:sp>
      <p:sp>
        <p:nvSpPr>
          <p:cNvPr id="67" name="TextBox 66">
            <a:extLst>
              <a:ext uri="{FF2B5EF4-FFF2-40B4-BE49-F238E27FC236}">
                <a16:creationId xmlns:a16="http://schemas.microsoft.com/office/drawing/2014/main" id="{9060DE52-2617-4DF7-BEB8-6B2C8FF13525}"/>
              </a:ext>
            </a:extLst>
          </p:cNvPr>
          <p:cNvSpPr txBox="1"/>
          <p:nvPr/>
        </p:nvSpPr>
        <p:spPr bwMode="auto">
          <a:xfrm>
            <a:off x="4913005" y="2395498"/>
            <a:ext cx="35805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143000" algn="l"/>
                <a:tab pos="2236788" algn="l"/>
              </a:tabLst>
            </a:pPr>
            <a:r>
              <a:rPr lang="en-US" sz="1200" dirty="0">
                <a:solidFill>
                  <a:schemeClr val="bg1"/>
                </a:solidFill>
                <a:latin typeface="Calibri" panose="020F0502020204030204" pitchFamily="34" charset="0"/>
              </a:rPr>
              <a:t>2007-2012</a:t>
            </a:r>
            <a:r>
              <a:rPr lang="en-US" sz="1200" b="0" dirty="0">
                <a:solidFill>
                  <a:schemeClr val="bg1"/>
                </a:solidFill>
                <a:latin typeface="Calibri" panose="020F0502020204030204" pitchFamily="34" charset="0"/>
              </a:rPr>
              <a:t>	800	3% (2%-4%)	5% (4%-7%)</a:t>
            </a:r>
          </a:p>
        </p:txBody>
      </p:sp>
      <p:cxnSp>
        <p:nvCxnSpPr>
          <p:cNvPr id="68" name="Straight Connector 67">
            <a:extLst>
              <a:ext uri="{FF2B5EF4-FFF2-40B4-BE49-F238E27FC236}">
                <a16:creationId xmlns:a16="http://schemas.microsoft.com/office/drawing/2014/main" id="{96216C05-23E9-4938-BFBF-F9AAB53D472D}"/>
              </a:ext>
            </a:extLst>
          </p:cNvPr>
          <p:cNvCxnSpPr/>
          <p:nvPr/>
        </p:nvCxnSpPr>
        <p:spPr bwMode="auto">
          <a:xfrm>
            <a:off x="5037646" y="2143952"/>
            <a:ext cx="2950554" cy="0"/>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86EADAF3-9D51-42EB-B3C6-FD8D9AABC324}"/>
              </a:ext>
            </a:extLst>
          </p:cNvPr>
          <p:cNvSpPr txBox="1"/>
          <p:nvPr/>
        </p:nvSpPr>
        <p:spPr bwMode="auto">
          <a:xfrm>
            <a:off x="5797947" y="1909404"/>
            <a:ext cx="24417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457200" algn="l"/>
                <a:tab pos="1517650" algn="l"/>
              </a:tabLst>
            </a:pPr>
            <a:r>
              <a:rPr lang="en-US" sz="1200" b="1" dirty="0">
                <a:solidFill>
                  <a:schemeClr val="bg1"/>
                </a:solidFill>
                <a:latin typeface="Calibri" panose="020F0502020204030204" pitchFamily="34" charset="0"/>
              </a:rPr>
              <a:t>n	30 Days	100 Days</a:t>
            </a:r>
          </a:p>
        </p:txBody>
      </p:sp>
      <p:sp>
        <p:nvSpPr>
          <p:cNvPr id="70" name="TextBox 69">
            <a:extLst>
              <a:ext uri="{FF2B5EF4-FFF2-40B4-BE49-F238E27FC236}">
                <a16:creationId xmlns:a16="http://schemas.microsoft.com/office/drawing/2014/main" id="{3007282C-5914-4590-B262-EBC7AE4FC681}"/>
              </a:ext>
            </a:extLst>
          </p:cNvPr>
          <p:cNvSpPr txBox="1"/>
          <p:nvPr/>
        </p:nvSpPr>
        <p:spPr bwMode="auto">
          <a:xfrm>
            <a:off x="9778032" y="5434157"/>
            <a:ext cx="1692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71" name="TextBox 70">
            <a:extLst>
              <a:ext uri="{FF2B5EF4-FFF2-40B4-BE49-F238E27FC236}">
                <a16:creationId xmlns:a16="http://schemas.microsoft.com/office/drawing/2014/main" id="{4F9735C7-ACBB-4B5C-A1B0-36DFFD8F1F07}"/>
              </a:ext>
            </a:extLst>
          </p:cNvPr>
          <p:cNvSpPr txBox="1"/>
          <p:nvPr/>
        </p:nvSpPr>
        <p:spPr bwMode="auto">
          <a:xfrm rot="16200000">
            <a:off x="7276309" y="3595480"/>
            <a:ext cx="2285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cxnSp>
        <p:nvCxnSpPr>
          <p:cNvPr id="72" name="Straight Connector 71">
            <a:extLst>
              <a:ext uri="{FF2B5EF4-FFF2-40B4-BE49-F238E27FC236}">
                <a16:creationId xmlns:a16="http://schemas.microsoft.com/office/drawing/2014/main" id="{DECA3E38-6FBE-4983-92BB-8EBE69293DA6}"/>
              </a:ext>
            </a:extLst>
          </p:cNvPr>
          <p:cNvCxnSpPr>
            <a:cxnSpLocks/>
          </p:cNvCxnSpPr>
          <p:nvPr/>
        </p:nvCxnSpPr>
        <p:spPr bwMode="auto">
          <a:xfrm>
            <a:off x="8844760" y="2764951"/>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47D0249-7E01-497F-B574-E0503B2DDD07}"/>
              </a:ext>
            </a:extLst>
          </p:cNvPr>
          <p:cNvCxnSpPr>
            <a:cxnSpLocks/>
          </p:cNvCxnSpPr>
          <p:nvPr/>
        </p:nvCxnSpPr>
        <p:spPr bwMode="auto">
          <a:xfrm>
            <a:off x="8844760" y="3254597"/>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AAA2D0C-DC3B-42FB-A0A9-C20EF8CB4931}"/>
              </a:ext>
            </a:extLst>
          </p:cNvPr>
          <p:cNvCxnSpPr>
            <a:cxnSpLocks/>
          </p:cNvCxnSpPr>
          <p:nvPr/>
        </p:nvCxnSpPr>
        <p:spPr bwMode="auto">
          <a:xfrm>
            <a:off x="8844760" y="3744243"/>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A015B00-DB82-408C-B76B-B446D0DF8D5B}"/>
              </a:ext>
            </a:extLst>
          </p:cNvPr>
          <p:cNvCxnSpPr>
            <a:cxnSpLocks/>
          </p:cNvCxnSpPr>
          <p:nvPr/>
        </p:nvCxnSpPr>
        <p:spPr bwMode="auto">
          <a:xfrm>
            <a:off x="8844760" y="4233889"/>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069376A-F2B1-42F1-942E-94082D279AE2}"/>
              </a:ext>
            </a:extLst>
          </p:cNvPr>
          <p:cNvCxnSpPr>
            <a:cxnSpLocks/>
          </p:cNvCxnSpPr>
          <p:nvPr/>
        </p:nvCxnSpPr>
        <p:spPr bwMode="auto">
          <a:xfrm>
            <a:off x="8844760" y="4723535"/>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FF7CE46-BB9E-4684-B3CB-45B10946CB67}"/>
              </a:ext>
            </a:extLst>
          </p:cNvPr>
          <p:cNvCxnSpPr>
            <a:cxnSpLocks/>
          </p:cNvCxnSpPr>
          <p:nvPr/>
        </p:nvCxnSpPr>
        <p:spPr bwMode="auto">
          <a:xfrm>
            <a:off x="8844760" y="5213183"/>
            <a:ext cx="7558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161A566-185D-46ED-B6F0-7EA137F8BCD1}"/>
              </a:ext>
            </a:extLst>
          </p:cNvPr>
          <p:cNvCxnSpPr>
            <a:cxnSpLocks/>
          </p:cNvCxnSpPr>
          <p:nvPr/>
        </p:nvCxnSpPr>
        <p:spPr bwMode="auto">
          <a:xfrm>
            <a:off x="8933250" y="5203966"/>
            <a:ext cx="0" cy="977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4111C80-8BD5-42E9-8086-965CFBC41AAE}"/>
              </a:ext>
            </a:extLst>
          </p:cNvPr>
          <p:cNvCxnSpPr>
            <a:cxnSpLocks/>
          </p:cNvCxnSpPr>
          <p:nvPr/>
        </p:nvCxnSpPr>
        <p:spPr bwMode="auto">
          <a:xfrm>
            <a:off x="9512248" y="5203966"/>
            <a:ext cx="0" cy="977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4E77296-7314-4EFD-A993-B652B6C91342}"/>
              </a:ext>
            </a:extLst>
          </p:cNvPr>
          <p:cNvCxnSpPr>
            <a:cxnSpLocks/>
          </p:cNvCxnSpPr>
          <p:nvPr/>
        </p:nvCxnSpPr>
        <p:spPr bwMode="auto">
          <a:xfrm>
            <a:off x="10091246" y="5203966"/>
            <a:ext cx="0" cy="977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060E4F3-3942-4E17-AAB4-3ACFE3445057}"/>
              </a:ext>
            </a:extLst>
          </p:cNvPr>
          <p:cNvCxnSpPr>
            <a:cxnSpLocks/>
          </p:cNvCxnSpPr>
          <p:nvPr/>
        </p:nvCxnSpPr>
        <p:spPr bwMode="auto">
          <a:xfrm>
            <a:off x="10670244" y="5203966"/>
            <a:ext cx="0" cy="977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19D2BD1-440A-4F6A-93C2-33630904C397}"/>
              </a:ext>
            </a:extLst>
          </p:cNvPr>
          <p:cNvCxnSpPr>
            <a:cxnSpLocks/>
          </p:cNvCxnSpPr>
          <p:nvPr/>
        </p:nvCxnSpPr>
        <p:spPr bwMode="auto">
          <a:xfrm>
            <a:off x="11249242" y="5203966"/>
            <a:ext cx="0" cy="977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D3C2FE4-8FDC-410D-90DB-0C46D7F92754}"/>
              </a:ext>
            </a:extLst>
          </p:cNvPr>
          <p:cNvCxnSpPr>
            <a:cxnSpLocks/>
          </p:cNvCxnSpPr>
          <p:nvPr/>
        </p:nvCxnSpPr>
        <p:spPr bwMode="auto">
          <a:xfrm>
            <a:off x="11828238" y="5203966"/>
            <a:ext cx="0" cy="97708"/>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73D7FAA5-8ECF-487B-8C7A-E4F4012E5155}"/>
              </a:ext>
            </a:extLst>
          </p:cNvPr>
          <p:cNvSpPr txBox="1"/>
          <p:nvPr/>
        </p:nvSpPr>
        <p:spPr bwMode="auto">
          <a:xfrm>
            <a:off x="8645658" y="5058324"/>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5" name="TextBox 84">
            <a:extLst>
              <a:ext uri="{FF2B5EF4-FFF2-40B4-BE49-F238E27FC236}">
                <a16:creationId xmlns:a16="http://schemas.microsoft.com/office/drawing/2014/main" id="{A1A1EA71-9A3C-4647-8022-6A2E6AC82762}"/>
              </a:ext>
            </a:extLst>
          </p:cNvPr>
          <p:cNvSpPr txBox="1"/>
          <p:nvPr/>
        </p:nvSpPr>
        <p:spPr bwMode="auto">
          <a:xfrm>
            <a:off x="8800516"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6" name="TextBox 85">
            <a:extLst>
              <a:ext uri="{FF2B5EF4-FFF2-40B4-BE49-F238E27FC236}">
                <a16:creationId xmlns:a16="http://schemas.microsoft.com/office/drawing/2014/main" id="{252806B9-114F-4236-B79A-4759F070C9A0}"/>
              </a:ext>
            </a:extLst>
          </p:cNvPr>
          <p:cNvSpPr txBox="1"/>
          <p:nvPr/>
        </p:nvSpPr>
        <p:spPr bwMode="auto">
          <a:xfrm>
            <a:off x="9377547"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87" name="TextBox 86">
            <a:extLst>
              <a:ext uri="{FF2B5EF4-FFF2-40B4-BE49-F238E27FC236}">
                <a16:creationId xmlns:a16="http://schemas.microsoft.com/office/drawing/2014/main" id="{AC7FD09B-C27B-4EF2-AA9B-9553CA6142D2}"/>
              </a:ext>
            </a:extLst>
          </p:cNvPr>
          <p:cNvSpPr txBox="1"/>
          <p:nvPr/>
        </p:nvSpPr>
        <p:spPr bwMode="auto">
          <a:xfrm>
            <a:off x="9956421"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8" name="TextBox 87">
            <a:extLst>
              <a:ext uri="{FF2B5EF4-FFF2-40B4-BE49-F238E27FC236}">
                <a16:creationId xmlns:a16="http://schemas.microsoft.com/office/drawing/2014/main" id="{B5455CBF-17AE-437A-8598-13E0FFF962CD}"/>
              </a:ext>
            </a:extLst>
          </p:cNvPr>
          <p:cNvSpPr txBox="1"/>
          <p:nvPr/>
        </p:nvSpPr>
        <p:spPr bwMode="auto">
          <a:xfrm>
            <a:off x="10533451"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89" name="TextBox 88">
            <a:extLst>
              <a:ext uri="{FF2B5EF4-FFF2-40B4-BE49-F238E27FC236}">
                <a16:creationId xmlns:a16="http://schemas.microsoft.com/office/drawing/2014/main" id="{75B3B38D-626F-4F20-9177-8D01A5362081}"/>
              </a:ext>
            </a:extLst>
          </p:cNvPr>
          <p:cNvSpPr txBox="1"/>
          <p:nvPr/>
        </p:nvSpPr>
        <p:spPr bwMode="auto">
          <a:xfrm>
            <a:off x="11119699"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0" name="TextBox 89">
            <a:extLst>
              <a:ext uri="{FF2B5EF4-FFF2-40B4-BE49-F238E27FC236}">
                <a16:creationId xmlns:a16="http://schemas.microsoft.com/office/drawing/2014/main" id="{4A3EF5ED-979E-4DE3-B103-5A54EFFE36FD}"/>
              </a:ext>
            </a:extLst>
          </p:cNvPr>
          <p:cNvSpPr txBox="1"/>
          <p:nvPr/>
        </p:nvSpPr>
        <p:spPr bwMode="auto">
          <a:xfrm>
            <a:off x="11696422" y="5215026"/>
            <a:ext cx="248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1" name="TextBox 90">
            <a:extLst>
              <a:ext uri="{FF2B5EF4-FFF2-40B4-BE49-F238E27FC236}">
                <a16:creationId xmlns:a16="http://schemas.microsoft.com/office/drawing/2014/main" id="{A365B59C-EA99-4C2B-9D33-4AF9221700B6}"/>
              </a:ext>
            </a:extLst>
          </p:cNvPr>
          <p:cNvSpPr txBox="1"/>
          <p:nvPr/>
        </p:nvSpPr>
        <p:spPr bwMode="auto">
          <a:xfrm>
            <a:off x="8570073" y="4562410"/>
            <a:ext cx="403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 name="TextBox 91">
            <a:extLst>
              <a:ext uri="{FF2B5EF4-FFF2-40B4-BE49-F238E27FC236}">
                <a16:creationId xmlns:a16="http://schemas.microsoft.com/office/drawing/2014/main" id="{3D1A054F-F230-4975-835C-1426959572D8}"/>
              </a:ext>
            </a:extLst>
          </p:cNvPr>
          <p:cNvSpPr txBox="1"/>
          <p:nvPr/>
        </p:nvSpPr>
        <p:spPr bwMode="auto">
          <a:xfrm>
            <a:off x="8570073" y="4075714"/>
            <a:ext cx="403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 name="TextBox 92">
            <a:extLst>
              <a:ext uri="{FF2B5EF4-FFF2-40B4-BE49-F238E27FC236}">
                <a16:creationId xmlns:a16="http://schemas.microsoft.com/office/drawing/2014/main" id="{35A7A7A0-CAB3-443F-B10B-59D8D59366B0}"/>
              </a:ext>
            </a:extLst>
          </p:cNvPr>
          <p:cNvSpPr txBox="1"/>
          <p:nvPr/>
        </p:nvSpPr>
        <p:spPr bwMode="auto">
          <a:xfrm>
            <a:off x="8570073" y="3587174"/>
            <a:ext cx="403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4" name="TextBox 93">
            <a:extLst>
              <a:ext uri="{FF2B5EF4-FFF2-40B4-BE49-F238E27FC236}">
                <a16:creationId xmlns:a16="http://schemas.microsoft.com/office/drawing/2014/main" id="{F75FCD78-2E3D-4C2D-B3F3-03C95496ACBB}"/>
              </a:ext>
            </a:extLst>
          </p:cNvPr>
          <p:cNvSpPr txBox="1"/>
          <p:nvPr/>
        </p:nvSpPr>
        <p:spPr bwMode="auto">
          <a:xfrm>
            <a:off x="8570073" y="3096789"/>
            <a:ext cx="403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5" name="TextBox 94">
            <a:extLst>
              <a:ext uri="{FF2B5EF4-FFF2-40B4-BE49-F238E27FC236}">
                <a16:creationId xmlns:a16="http://schemas.microsoft.com/office/drawing/2014/main" id="{7253F6B6-D570-4F2B-8036-AD3D13E2B052}"/>
              </a:ext>
            </a:extLst>
          </p:cNvPr>
          <p:cNvSpPr txBox="1"/>
          <p:nvPr/>
        </p:nvSpPr>
        <p:spPr bwMode="auto">
          <a:xfrm>
            <a:off x="8479737" y="2613779"/>
            <a:ext cx="471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6" name="Freeform: Shape 95">
            <a:extLst>
              <a:ext uri="{FF2B5EF4-FFF2-40B4-BE49-F238E27FC236}">
                <a16:creationId xmlns:a16="http://schemas.microsoft.com/office/drawing/2014/main" id="{2973D7F1-D9D4-4D8B-8DB7-041C109F47C3}"/>
              </a:ext>
            </a:extLst>
          </p:cNvPr>
          <p:cNvSpPr/>
          <p:nvPr/>
        </p:nvSpPr>
        <p:spPr bwMode="auto">
          <a:xfrm>
            <a:off x="8936551" y="2776217"/>
            <a:ext cx="2885722" cy="1096433"/>
          </a:xfrm>
          <a:custGeom>
            <a:avLst/>
            <a:gdLst>
              <a:gd name="connsiteX0" fmla="*/ 2885722 w 2885722"/>
              <a:gd name="connsiteY0" fmla="*/ 1096433 h 1096433"/>
              <a:gd name="connsiteX1" fmla="*/ 2832100 w 2885722"/>
              <a:gd name="connsiteY1" fmla="*/ 1096433 h 1096433"/>
              <a:gd name="connsiteX2" fmla="*/ 2832100 w 2885722"/>
              <a:gd name="connsiteY2" fmla="*/ 1072444 h 1096433"/>
              <a:gd name="connsiteX3" fmla="*/ 2741789 w 2885722"/>
              <a:gd name="connsiteY3" fmla="*/ 1072444 h 1096433"/>
              <a:gd name="connsiteX4" fmla="*/ 2741789 w 2885722"/>
              <a:gd name="connsiteY4" fmla="*/ 1054100 h 1096433"/>
              <a:gd name="connsiteX5" fmla="*/ 2640189 w 2885722"/>
              <a:gd name="connsiteY5" fmla="*/ 1054100 h 1096433"/>
              <a:gd name="connsiteX6" fmla="*/ 2640189 w 2885722"/>
              <a:gd name="connsiteY6" fmla="*/ 1024467 h 1096433"/>
              <a:gd name="connsiteX7" fmla="*/ 2538589 w 2885722"/>
              <a:gd name="connsiteY7" fmla="*/ 1024467 h 1096433"/>
              <a:gd name="connsiteX8" fmla="*/ 2538589 w 2885722"/>
              <a:gd name="connsiteY8" fmla="*/ 1003300 h 1096433"/>
              <a:gd name="connsiteX9" fmla="*/ 2338211 w 2885722"/>
              <a:gd name="connsiteY9" fmla="*/ 1003300 h 1096433"/>
              <a:gd name="connsiteX10" fmla="*/ 2338211 w 2885722"/>
              <a:gd name="connsiteY10" fmla="*/ 983544 h 1096433"/>
              <a:gd name="connsiteX11" fmla="*/ 2288822 w 2885722"/>
              <a:gd name="connsiteY11" fmla="*/ 983544 h 1096433"/>
              <a:gd name="connsiteX12" fmla="*/ 2288822 w 2885722"/>
              <a:gd name="connsiteY12" fmla="*/ 968022 h 1096433"/>
              <a:gd name="connsiteX13" fmla="*/ 2252133 w 2885722"/>
              <a:gd name="connsiteY13" fmla="*/ 968022 h 1096433"/>
              <a:gd name="connsiteX14" fmla="*/ 2252133 w 2885722"/>
              <a:gd name="connsiteY14" fmla="*/ 951089 h 1096433"/>
              <a:gd name="connsiteX15" fmla="*/ 2164644 w 2885722"/>
              <a:gd name="connsiteY15" fmla="*/ 951089 h 1096433"/>
              <a:gd name="connsiteX16" fmla="*/ 2164644 w 2885722"/>
              <a:gd name="connsiteY16" fmla="*/ 918633 h 1096433"/>
              <a:gd name="connsiteX17" fmla="*/ 2139244 w 2885722"/>
              <a:gd name="connsiteY17" fmla="*/ 918633 h 1096433"/>
              <a:gd name="connsiteX18" fmla="*/ 2139244 w 2885722"/>
              <a:gd name="connsiteY18" fmla="*/ 905933 h 1096433"/>
              <a:gd name="connsiteX19" fmla="*/ 1913467 w 2885722"/>
              <a:gd name="connsiteY19" fmla="*/ 905933 h 1096433"/>
              <a:gd name="connsiteX20" fmla="*/ 1913467 w 2885722"/>
              <a:gd name="connsiteY20" fmla="*/ 889000 h 1096433"/>
              <a:gd name="connsiteX21" fmla="*/ 1776589 w 2885722"/>
              <a:gd name="connsiteY21" fmla="*/ 889000 h 1096433"/>
              <a:gd name="connsiteX22" fmla="*/ 1776589 w 2885722"/>
              <a:gd name="connsiteY22" fmla="*/ 870656 h 1096433"/>
              <a:gd name="connsiteX23" fmla="*/ 1710267 w 2885722"/>
              <a:gd name="connsiteY23" fmla="*/ 870656 h 1096433"/>
              <a:gd name="connsiteX24" fmla="*/ 1710267 w 2885722"/>
              <a:gd name="connsiteY24" fmla="*/ 846667 h 1096433"/>
              <a:gd name="connsiteX25" fmla="*/ 1677811 w 2885722"/>
              <a:gd name="connsiteY25" fmla="*/ 846667 h 1096433"/>
              <a:gd name="connsiteX26" fmla="*/ 1677811 w 2885722"/>
              <a:gd name="connsiteY26" fmla="*/ 832556 h 1096433"/>
              <a:gd name="connsiteX27" fmla="*/ 1667933 w 2885722"/>
              <a:gd name="connsiteY27" fmla="*/ 832556 h 1096433"/>
              <a:gd name="connsiteX28" fmla="*/ 1667933 w 2885722"/>
              <a:gd name="connsiteY28" fmla="*/ 809978 h 1096433"/>
              <a:gd name="connsiteX29" fmla="*/ 1594555 w 2885722"/>
              <a:gd name="connsiteY29" fmla="*/ 809978 h 1096433"/>
              <a:gd name="connsiteX30" fmla="*/ 1594555 w 2885722"/>
              <a:gd name="connsiteY30" fmla="*/ 793044 h 1096433"/>
              <a:gd name="connsiteX31" fmla="*/ 1440744 w 2885722"/>
              <a:gd name="connsiteY31" fmla="*/ 793044 h 1096433"/>
              <a:gd name="connsiteX32" fmla="*/ 1440744 w 2885722"/>
              <a:gd name="connsiteY32" fmla="*/ 767644 h 1096433"/>
              <a:gd name="connsiteX33" fmla="*/ 1301044 w 2885722"/>
              <a:gd name="connsiteY33" fmla="*/ 767644 h 1096433"/>
              <a:gd name="connsiteX34" fmla="*/ 1301044 w 2885722"/>
              <a:gd name="connsiteY34" fmla="*/ 752122 h 1096433"/>
              <a:gd name="connsiteX35" fmla="*/ 1261533 w 2885722"/>
              <a:gd name="connsiteY35" fmla="*/ 752122 h 1096433"/>
              <a:gd name="connsiteX36" fmla="*/ 1261533 w 2885722"/>
              <a:gd name="connsiteY36" fmla="*/ 730956 h 1096433"/>
              <a:gd name="connsiteX37" fmla="*/ 1068211 w 2885722"/>
              <a:gd name="connsiteY37" fmla="*/ 730956 h 1096433"/>
              <a:gd name="connsiteX38" fmla="*/ 1068211 w 2885722"/>
              <a:gd name="connsiteY38" fmla="*/ 715433 h 1096433"/>
              <a:gd name="connsiteX39" fmla="*/ 1041400 w 2885722"/>
              <a:gd name="connsiteY39" fmla="*/ 715433 h 1096433"/>
              <a:gd name="connsiteX40" fmla="*/ 1041400 w 2885722"/>
              <a:gd name="connsiteY40" fmla="*/ 692856 h 1096433"/>
              <a:gd name="connsiteX41" fmla="*/ 953911 w 2885722"/>
              <a:gd name="connsiteY41" fmla="*/ 692856 h 1096433"/>
              <a:gd name="connsiteX42" fmla="*/ 953911 w 2885722"/>
              <a:gd name="connsiteY42" fmla="*/ 668867 h 1096433"/>
              <a:gd name="connsiteX43" fmla="*/ 915811 w 2885722"/>
              <a:gd name="connsiteY43" fmla="*/ 668867 h 1096433"/>
              <a:gd name="connsiteX44" fmla="*/ 915811 w 2885722"/>
              <a:gd name="connsiteY44" fmla="*/ 656167 h 1096433"/>
              <a:gd name="connsiteX45" fmla="*/ 893233 w 2885722"/>
              <a:gd name="connsiteY45" fmla="*/ 656167 h 1096433"/>
              <a:gd name="connsiteX46" fmla="*/ 893233 w 2885722"/>
              <a:gd name="connsiteY46" fmla="*/ 623711 h 1096433"/>
              <a:gd name="connsiteX47" fmla="*/ 601133 w 2885722"/>
              <a:gd name="connsiteY47" fmla="*/ 623711 h 1096433"/>
              <a:gd name="connsiteX48" fmla="*/ 601133 w 2885722"/>
              <a:gd name="connsiteY48" fmla="*/ 605367 h 1096433"/>
              <a:gd name="connsiteX49" fmla="*/ 416278 w 2885722"/>
              <a:gd name="connsiteY49" fmla="*/ 605367 h 1096433"/>
              <a:gd name="connsiteX50" fmla="*/ 416278 w 2885722"/>
              <a:gd name="connsiteY50" fmla="*/ 587022 h 1096433"/>
              <a:gd name="connsiteX51" fmla="*/ 330200 w 2885722"/>
              <a:gd name="connsiteY51" fmla="*/ 587022 h 1096433"/>
              <a:gd name="connsiteX52" fmla="*/ 330200 w 2885722"/>
              <a:gd name="connsiteY52" fmla="*/ 572911 h 1096433"/>
              <a:gd name="connsiteX53" fmla="*/ 283633 w 2885722"/>
              <a:gd name="connsiteY53" fmla="*/ 572911 h 1096433"/>
              <a:gd name="connsiteX54" fmla="*/ 283633 w 2885722"/>
              <a:gd name="connsiteY54" fmla="*/ 512233 h 1096433"/>
              <a:gd name="connsiteX55" fmla="*/ 259644 w 2885722"/>
              <a:gd name="connsiteY55" fmla="*/ 512233 h 1096433"/>
              <a:gd name="connsiteX56" fmla="*/ 259644 w 2885722"/>
              <a:gd name="connsiteY56" fmla="*/ 488244 h 1096433"/>
              <a:gd name="connsiteX57" fmla="*/ 239889 w 2885722"/>
              <a:gd name="connsiteY57" fmla="*/ 488244 h 1096433"/>
              <a:gd name="connsiteX58" fmla="*/ 239889 w 2885722"/>
              <a:gd name="connsiteY58" fmla="*/ 472722 h 1096433"/>
              <a:gd name="connsiteX59" fmla="*/ 135467 w 2885722"/>
              <a:gd name="connsiteY59" fmla="*/ 472722 h 1096433"/>
              <a:gd name="connsiteX60" fmla="*/ 135467 w 2885722"/>
              <a:gd name="connsiteY60" fmla="*/ 452967 h 1096433"/>
              <a:gd name="connsiteX61" fmla="*/ 107244 w 2885722"/>
              <a:gd name="connsiteY61" fmla="*/ 452967 h 1096433"/>
              <a:gd name="connsiteX62" fmla="*/ 107244 w 2885722"/>
              <a:gd name="connsiteY62" fmla="*/ 407811 h 1096433"/>
              <a:gd name="connsiteX63" fmla="*/ 94544 w 2885722"/>
              <a:gd name="connsiteY63" fmla="*/ 407811 h 1096433"/>
              <a:gd name="connsiteX64" fmla="*/ 94544 w 2885722"/>
              <a:gd name="connsiteY64" fmla="*/ 390878 h 1096433"/>
              <a:gd name="connsiteX65" fmla="*/ 94544 w 2885722"/>
              <a:gd name="connsiteY65" fmla="*/ 390878 h 1096433"/>
              <a:gd name="connsiteX66" fmla="*/ 94544 w 2885722"/>
              <a:gd name="connsiteY66" fmla="*/ 334433 h 1096433"/>
              <a:gd name="connsiteX67" fmla="*/ 73378 w 2885722"/>
              <a:gd name="connsiteY67" fmla="*/ 334433 h 1096433"/>
              <a:gd name="connsiteX68" fmla="*/ 73378 w 2885722"/>
              <a:gd name="connsiteY68" fmla="*/ 323144 h 1096433"/>
              <a:gd name="connsiteX69" fmla="*/ 59267 w 2885722"/>
              <a:gd name="connsiteY69" fmla="*/ 323144 h 1096433"/>
              <a:gd name="connsiteX70" fmla="*/ 59267 w 2885722"/>
              <a:gd name="connsiteY70" fmla="*/ 286456 h 1096433"/>
              <a:gd name="connsiteX71" fmla="*/ 49389 w 2885722"/>
              <a:gd name="connsiteY71" fmla="*/ 286456 h 1096433"/>
              <a:gd name="connsiteX72" fmla="*/ 49389 w 2885722"/>
              <a:gd name="connsiteY72" fmla="*/ 252589 h 1096433"/>
              <a:gd name="connsiteX73" fmla="*/ 43744 w 2885722"/>
              <a:gd name="connsiteY73" fmla="*/ 246944 h 1096433"/>
              <a:gd name="connsiteX74" fmla="*/ 43744 w 2885722"/>
              <a:gd name="connsiteY74" fmla="*/ 207433 h 1096433"/>
              <a:gd name="connsiteX75" fmla="*/ 31044 w 2885722"/>
              <a:gd name="connsiteY75" fmla="*/ 207433 h 1096433"/>
              <a:gd name="connsiteX76" fmla="*/ 31044 w 2885722"/>
              <a:gd name="connsiteY76" fmla="*/ 150989 h 1096433"/>
              <a:gd name="connsiteX77" fmla="*/ 25400 w 2885722"/>
              <a:gd name="connsiteY77" fmla="*/ 150989 h 1096433"/>
              <a:gd name="connsiteX78" fmla="*/ 25400 w 2885722"/>
              <a:gd name="connsiteY78" fmla="*/ 98778 h 1096433"/>
              <a:gd name="connsiteX79" fmla="*/ 9878 w 2885722"/>
              <a:gd name="connsiteY79" fmla="*/ 98778 h 1096433"/>
              <a:gd name="connsiteX80" fmla="*/ 9878 w 2885722"/>
              <a:gd name="connsiteY80" fmla="*/ 25400 h 1096433"/>
              <a:gd name="connsiteX81" fmla="*/ 0 w 2885722"/>
              <a:gd name="connsiteY81" fmla="*/ 25400 h 1096433"/>
              <a:gd name="connsiteX82" fmla="*/ 0 w 2885722"/>
              <a:gd name="connsiteY82" fmla="*/ 0 h 10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885722" h="1096433">
                <a:moveTo>
                  <a:pt x="2885722" y="1096433"/>
                </a:moveTo>
                <a:lnTo>
                  <a:pt x="2832100" y="1096433"/>
                </a:lnTo>
                <a:lnTo>
                  <a:pt x="2832100" y="1072444"/>
                </a:lnTo>
                <a:lnTo>
                  <a:pt x="2741789" y="1072444"/>
                </a:lnTo>
                <a:lnTo>
                  <a:pt x="2741789" y="1054100"/>
                </a:lnTo>
                <a:lnTo>
                  <a:pt x="2640189" y="1054100"/>
                </a:lnTo>
                <a:lnTo>
                  <a:pt x="2640189" y="1024467"/>
                </a:lnTo>
                <a:lnTo>
                  <a:pt x="2538589" y="1024467"/>
                </a:lnTo>
                <a:lnTo>
                  <a:pt x="2538589" y="1003300"/>
                </a:lnTo>
                <a:lnTo>
                  <a:pt x="2338211" y="1003300"/>
                </a:lnTo>
                <a:lnTo>
                  <a:pt x="2338211" y="983544"/>
                </a:lnTo>
                <a:lnTo>
                  <a:pt x="2288822" y="983544"/>
                </a:lnTo>
                <a:lnTo>
                  <a:pt x="2288822" y="968022"/>
                </a:lnTo>
                <a:lnTo>
                  <a:pt x="2252133" y="968022"/>
                </a:lnTo>
                <a:lnTo>
                  <a:pt x="2252133" y="951089"/>
                </a:lnTo>
                <a:lnTo>
                  <a:pt x="2164644" y="951089"/>
                </a:lnTo>
                <a:lnTo>
                  <a:pt x="2164644" y="918633"/>
                </a:lnTo>
                <a:lnTo>
                  <a:pt x="2139244" y="918633"/>
                </a:lnTo>
                <a:lnTo>
                  <a:pt x="2139244" y="905933"/>
                </a:lnTo>
                <a:lnTo>
                  <a:pt x="1913467" y="905933"/>
                </a:lnTo>
                <a:lnTo>
                  <a:pt x="1913467" y="889000"/>
                </a:lnTo>
                <a:lnTo>
                  <a:pt x="1776589" y="889000"/>
                </a:lnTo>
                <a:lnTo>
                  <a:pt x="1776589" y="870656"/>
                </a:lnTo>
                <a:lnTo>
                  <a:pt x="1710267" y="870656"/>
                </a:lnTo>
                <a:lnTo>
                  <a:pt x="1710267" y="846667"/>
                </a:lnTo>
                <a:lnTo>
                  <a:pt x="1677811" y="846667"/>
                </a:lnTo>
                <a:lnTo>
                  <a:pt x="1677811" y="832556"/>
                </a:lnTo>
                <a:lnTo>
                  <a:pt x="1667933" y="832556"/>
                </a:lnTo>
                <a:lnTo>
                  <a:pt x="1667933" y="809978"/>
                </a:lnTo>
                <a:lnTo>
                  <a:pt x="1594555" y="809978"/>
                </a:lnTo>
                <a:lnTo>
                  <a:pt x="1594555" y="793044"/>
                </a:lnTo>
                <a:lnTo>
                  <a:pt x="1440744" y="793044"/>
                </a:lnTo>
                <a:lnTo>
                  <a:pt x="1440744" y="767644"/>
                </a:lnTo>
                <a:lnTo>
                  <a:pt x="1301044" y="767644"/>
                </a:lnTo>
                <a:lnTo>
                  <a:pt x="1301044" y="752122"/>
                </a:lnTo>
                <a:lnTo>
                  <a:pt x="1261533" y="752122"/>
                </a:lnTo>
                <a:lnTo>
                  <a:pt x="1261533" y="730956"/>
                </a:lnTo>
                <a:lnTo>
                  <a:pt x="1068211" y="730956"/>
                </a:lnTo>
                <a:lnTo>
                  <a:pt x="1068211" y="715433"/>
                </a:lnTo>
                <a:lnTo>
                  <a:pt x="1041400" y="715433"/>
                </a:lnTo>
                <a:lnTo>
                  <a:pt x="1041400" y="692856"/>
                </a:lnTo>
                <a:lnTo>
                  <a:pt x="953911" y="692856"/>
                </a:lnTo>
                <a:lnTo>
                  <a:pt x="953911" y="668867"/>
                </a:lnTo>
                <a:lnTo>
                  <a:pt x="915811" y="668867"/>
                </a:lnTo>
                <a:lnTo>
                  <a:pt x="915811" y="656167"/>
                </a:lnTo>
                <a:lnTo>
                  <a:pt x="893233" y="656167"/>
                </a:lnTo>
                <a:lnTo>
                  <a:pt x="893233" y="623711"/>
                </a:lnTo>
                <a:lnTo>
                  <a:pt x="601133" y="623711"/>
                </a:lnTo>
                <a:lnTo>
                  <a:pt x="601133" y="605367"/>
                </a:lnTo>
                <a:lnTo>
                  <a:pt x="416278" y="605367"/>
                </a:lnTo>
                <a:lnTo>
                  <a:pt x="416278" y="587022"/>
                </a:lnTo>
                <a:lnTo>
                  <a:pt x="330200" y="587022"/>
                </a:lnTo>
                <a:lnTo>
                  <a:pt x="330200" y="572911"/>
                </a:lnTo>
                <a:lnTo>
                  <a:pt x="283633" y="572911"/>
                </a:lnTo>
                <a:lnTo>
                  <a:pt x="283633" y="512233"/>
                </a:lnTo>
                <a:lnTo>
                  <a:pt x="259644" y="512233"/>
                </a:lnTo>
                <a:lnTo>
                  <a:pt x="259644" y="488244"/>
                </a:lnTo>
                <a:lnTo>
                  <a:pt x="239889" y="488244"/>
                </a:lnTo>
                <a:lnTo>
                  <a:pt x="239889" y="472722"/>
                </a:lnTo>
                <a:lnTo>
                  <a:pt x="135467" y="472722"/>
                </a:lnTo>
                <a:lnTo>
                  <a:pt x="135467" y="452967"/>
                </a:lnTo>
                <a:lnTo>
                  <a:pt x="107244" y="452967"/>
                </a:lnTo>
                <a:lnTo>
                  <a:pt x="107244" y="407811"/>
                </a:lnTo>
                <a:lnTo>
                  <a:pt x="94544" y="407811"/>
                </a:lnTo>
                <a:lnTo>
                  <a:pt x="94544" y="390878"/>
                </a:lnTo>
                <a:lnTo>
                  <a:pt x="94544" y="390878"/>
                </a:lnTo>
                <a:lnTo>
                  <a:pt x="94544" y="334433"/>
                </a:lnTo>
                <a:lnTo>
                  <a:pt x="73378" y="334433"/>
                </a:lnTo>
                <a:lnTo>
                  <a:pt x="73378" y="323144"/>
                </a:lnTo>
                <a:lnTo>
                  <a:pt x="59267" y="323144"/>
                </a:lnTo>
                <a:lnTo>
                  <a:pt x="59267" y="286456"/>
                </a:lnTo>
                <a:lnTo>
                  <a:pt x="49389" y="286456"/>
                </a:lnTo>
                <a:lnTo>
                  <a:pt x="49389" y="252589"/>
                </a:lnTo>
                <a:lnTo>
                  <a:pt x="43744" y="246944"/>
                </a:lnTo>
                <a:lnTo>
                  <a:pt x="43744" y="207433"/>
                </a:lnTo>
                <a:lnTo>
                  <a:pt x="31044" y="207433"/>
                </a:lnTo>
                <a:lnTo>
                  <a:pt x="31044" y="150989"/>
                </a:lnTo>
                <a:lnTo>
                  <a:pt x="25400" y="150989"/>
                </a:lnTo>
                <a:lnTo>
                  <a:pt x="25400" y="98778"/>
                </a:lnTo>
                <a:lnTo>
                  <a:pt x="9878" y="98778"/>
                </a:lnTo>
                <a:lnTo>
                  <a:pt x="9878" y="25400"/>
                </a:lnTo>
                <a:lnTo>
                  <a:pt x="0" y="254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7" name="Freeform: Shape 96">
            <a:extLst>
              <a:ext uri="{FF2B5EF4-FFF2-40B4-BE49-F238E27FC236}">
                <a16:creationId xmlns:a16="http://schemas.microsoft.com/office/drawing/2014/main" id="{37EF6D9E-8434-43E8-BFF6-D8E5DF369501}"/>
              </a:ext>
            </a:extLst>
          </p:cNvPr>
          <p:cNvSpPr/>
          <p:nvPr/>
        </p:nvSpPr>
        <p:spPr bwMode="auto">
          <a:xfrm>
            <a:off x="8946429" y="2764928"/>
            <a:ext cx="2880077" cy="955322"/>
          </a:xfrm>
          <a:custGeom>
            <a:avLst/>
            <a:gdLst>
              <a:gd name="connsiteX0" fmla="*/ 2880077 w 2880077"/>
              <a:gd name="connsiteY0" fmla="*/ 955322 h 955322"/>
              <a:gd name="connsiteX1" fmla="*/ 2827866 w 2880077"/>
              <a:gd name="connsiteY1" fmla="*/ 955322 h 955322"/>
              <a:gd name="connsiteX2" fmla="*/ 2827866 w 2880077"/>
              <a:gd name="connsiteY2" fmla="*/ 938389 h 955322"/>
              <a:gd name="connsiteX3" fmla="*/ 2738966 w 2880077"/>
              <a:gd name="connsiteY3" fmla="*/ 938389 h 955322"/>
              <a:gd name="connsiteX4" fmla="*/ 2738966 w 2880077"/>
              <a:gd name="connsiteY4" fmla="*/ 924278 h 955322"/>
              <a:gd name="connsiteX5" fmla="*/ 2623255 w 2880077"/>
              <a:gd name="connsiteY5" fmla="*/ 924278 h 955322"/>
              <a:gd name="connsiteX6" fmla="*/ 2623255 w 2880077"/>
              <a:gd name="connsiteY6" fmla="*/ 907345 h 955322"/>
              <a:gd name="connsiteX7" fmla="*/ 2578100 w 2880077"/>
              <a:gd name="connsiteY7" fmla="*/ 907345 h 955322"/>
              <a:gd name="connsiteX8" fmla="*/ 2578100 w 2880077"/>
              <a:gd name="connsiteY8" fmla="*/ 901700 h 955322"/>
              <a:gd name="connsiteX9" fmla="*/ 2446866 w 2880077"/>
              <a:gd name="connsiteY9" fmla="*/ 901700 h 955322"/>
              <a:gd name="connsiteX10" fmla="*/ 2446866 w 2880077"/>
              <a:gd name="connsiteY10" fmla="*/ 894645 h 955322"/>
              <a:gd name="connsiteX11" fmla="*/ 2405944 w 2880077"/>
              <a:gd name="connsiteY11" fmla="*/ 894645 h 955322"/>
              <a:gd name="connsiteX12" fmla="*/ 2405944 w 2880077"/>
              <a:gd name="connsiteY12" fmla="*/ 877711 h 955322"/>
              <a:gd name="connsiteX13" fmla="*/ 2372077 w 2880077"/>
              <a:gd name="connsiteY13" fmla="*/ 877711 h 955322"/>
              <a:gd name="connsiteX14" fmla="*/ 2372077 w 2880077"/>
              <a:gd name="connsiteY14" fmla="*/ 865011 h 955322"/>
              <a:gd name="connsiteX15" fmla="*/ 2293055 w 2880077"/>
              <a:gd name="connsiteY15" fmla="*/ 865011 h 955322"/>
              <a:gd name="connsiteX16" fmla="*/ 2293055 w 2880077"/>
              <a:gd name="connsiteY16" fmla="*/ 849489 h 955322"/>
              <a:gd name="connsiteX17" fmla="*/ 2262011 w 2880077"/>
              <a:gd name="connsiteY17" fmla="*/ 849489 h 955322"/>
              <a:gd name="connsiteX18" fmla="*/ 2262011 w 2880077"/>
              <a:gd name="connsiteY18" fmla="*/ 829733 h 955322"/>
              <a:gd name="connsiteX19" fmla="*/ 2229555 w 2880077"/>
              <a:gd name="connsiteY19" fmla="*/ 829733 h 955322"/>
              <a:gd name="connsiteX20" fmla="*/ 2229555 w 2880077"/>
              <a:gd name="connsiteY20" fmla="*/ 819856 h 955322"/>
              <a:gd name="connsiteX21" fmla="*/ 2174522 w 2880077"/>
              <a:gd name="connsiteY21" fmla="*/ 819856 h 955322"/>
              <a:gd name="connsiteX22" fmla="*/ 2174522 w 2880077"/>
              <a:gd name="connsiteY22" fmla="*/ 794456 h 955322"/>
              <a:gd name="connsiteX23" fmla="*/ 2142066 w 2880077"/>
              <a:gd name="connsiteY23" fmla="*/ 794456 h 955322"/>
              <a:gd name="connsiteX24" fmla="*/ 2142066 w 2880077"/>
              <a:gd name="connsiteY24" fmla="*/ 784578 h 955322"/>
              <a:gd name="connsiteX25" fmla="*/ 2027766 w 2880077"/>
              <a:gd name="connsiteY25" fmla="*/ 784578 h 955322"/>
              <a:gd name="connsiteX26" fmla="*/ 2027766 w 2880077"/>
              <a:gd name="connsiteY26" fmla="*/ 767645 h 955322"/>
              <a:gd name="connsiteX27" fmla="*/ 1974144 w 2880077"/>
              <a:gd name="connsiteY27" fmla="*/ 767645 h 955322"/>
              <a:gd name="connsiteX28" fmla="*/ 1974144 w 2880077"/>
              <a:gd name="connsiteY28" fmla="*/ 750711 h 955322"/>
              <a:gd name="connsiteX29" fmla="*/ 1919111 w 2880077"/>
              <a:gd name="connsiteY29" fmla="*/ 750711 h 955322"/>
              <a:gd name="connsiteX30" fmla="*/ 1919111 w 2880077"/>
              <a:gd name="connsiteY30" fmla="*/ 730956 h 955322"/>
              <a:gd name="connsiteX31" fmla="*/ 1869722 w 2880077"/>
              <a:gd name="connsiteY31" fmla="*/ 730956 h 955322"/>
              <a:gd name="connsiteX32" fmla="*/ 1869722 w 2880077"/>
              <a:gd name="connsiteY32" fmla="*/ 719667 h 955322"/>
              <a:gd name="connsiteX33" fmla="*/ 1809044 w 2880077"/>
              <a:gd name="connsiteY33" fmla="*/ 719667 h 955322"/>
              <a:gd name="connsiteX34" fmla="*/ 1809044 w 2880077"/>
              <a:gd name="connsiteY34" fmla="*/ 708378 h 955322"/>
              <a:gd name="connsiteX35" fmla="*/ 1765300 w 2880077"/>
              <a:gd name="connsiteY35" fmla="*/ 708378 h 955322"/>
              <a:gd name="connsiteX36" fmla="*/ 1765300 w 2880077"/>
              <a:gd name="connsiteY36" fmla="*/ 695678 h 955322"/>
              <a:gd name="connsiteX37" fmla="*/ 1731433 w 2880077"/>
              <a:gd name="connsiteY37" fmla="*/ 695678 h 955322"/>
              <a:gd name="connsiteX38" fmla="*/ 1731433 w 2880077"/>
              <a:gd name="connsiteY38" fmla="*/ 684389 h 955322"/>
              <a:gd name="connsiteX39" fmla="*/ 1662289 w 2880077"/>
              <a:gd name="connsiteY39" fmla="*/ 684389 h 955322"/>
              <a:gd name="connsiteX40" fmla="*/ 1662289 w 2880077"/>
              <a:gd name="connsiteY40" fmla="*/ 670278 h 955322"/>
              <a:gd name="connsiteX41" fmla="*/ 1618544 w 2880077"/>
              <a:gd name="connsiteY41" fmla="*/ 670278 h 955322"/>
              <a:gd name="connsiteX42" fmla="*/ 1618544 w 2880077"/>
              <a:gd name="connsiteY42" fmla="*/ 663222 h 955322"/>
              <a:gd name="connsiteX43" fmla="*/ 1563511 w 2880077"/>
              <a:gd name="connsiteY43" fmla="*/ 663222 h 955322"/>
              <a:gd name="connsiteX44" fmla="*/ 1563511 w 2880077"/>
              <a:gd name="connsiteY44" fmla="*/ 650522 h 955322"/>
              <a:gd name="connsiteX45" fmla="*/ 1508477 w 2880077"/>
              <a:gd name="connsiteY45" fmla="*/ 650522 h 955322"/>
              <a:gd name="connsiteX46" fmla="*/ 1508477 w 2880077"/>
              <a:gd name="connsiteY46" fmla="*/ 633589 h 955322"/>
              <a:gd name="connsiteX47" fmla="*/ 1488722 w 2880077"/>
              <a:gd name="connsiteY47" fmla="*/ 633589 h 955322"/>
              <a:gd name="connsiteX48" fmla="*/ 1488722 w 2880077"/>
              <a:gd name="connsiteY48" fmla="*/ 626533 h 955322"/>
              <a:gd name="connsiteX49" fmla="*/ 1422400 w 2880077"/>
              <a:gd name="connsiteY49" fmla="*/ 626533 h 955322"/>
              <a:gd name="connsiteX50" fmla="*/ 1422400 w 2880077"/>
              <a:gd name="connsiteY50" fmla="*/ 602545 h 955322"/>
              <a:gd name="connsiteX51" fmla="*/ 1374422 w 2880077"/>
              <a:gd name="connsiteY51" fmla="*/ 602545 h 955322"/>
              <a:gd name="connsiteX52" fmla="*/ 1343377 w 2880077"/>
              <a:gd name="connsiteY52" fmla="*/ 602545 h 955322"/>
              <a:gd name="connsiteX53" fmla="*/ 1343377 w 2880077"/>
              <a:gd name="connsiteY53" fmla="*/ 585611 h 955322"/>
              <a:gd name="connsiteX54" fmla="*/ 1310922 w 2880077"/>
              <a:gd name="connsiteY54" fmla="*/ 585611 h 955322"/>
              <a:gd name="connsiteX55" fmla="*/ 1310922 w 2880077"/>
              <a:gd name="connsiteY55" fmla="*/ 570089 h 955322"/>
              <a:gd name="connsiteX56" fmla="*/ 1264355 w 2880077"/>
              <a:gd name="connsiteY56" fmla="*/ 570089 h 955322"/>
              <a:gd name="connsiteX57" fmla="*/ 1264355 w 2880077"/>
              <a:gd name="connsiteY57" fmla="*/ 555978 h 955322"/>
              <a:gd name="connsiteX58" fmla="*/ 1230489 w 2880077"/>
              <a:gd name="connsiteY58" fmla="*/ 555978 h 955322"/>
              <a:gd name="connsiteX59" fmla="*/ 1230489 w 2880077"/>
              <a:gd name="connsiteY59" fmla="*/ 547511 h 955322"/>
              <a:gd name="connsiteX60" fmla="*/ 1207911 w 2880077"/>
              <a:gd name="connsiteY60" fmla="*/ 547511 h 955322"/>
              <a:gd name="connsiteX61" fmla="*/ 1207911 w 2880077"/>
              <a:gd name="connsiteY61" fmla="*/ 526345 h 955322"/>
              <a:gd name="connsiteX62" fmla="*/ 1152877 w 2880077"/>
              <a:gd name="connsiteY62" fmla="*/ 526345 h 955322"/>
              <a:gd name="connsiteX63" fmla="*/ 1152877 w 2880077"/>
              <a:gd name="connsiteY63" fmla="*/ 519289 h 955322"/>
              <a:gd name="connsiteX64" fmla="*/ 1056922 w 2880077"/>
              <a:gd name="connsiteY64" fmla="*/ 519289 h 955322"/>
              <a:gd name="connsiteX65" fmla="*/ 1056922 w 2880077"/>
              <a:gd name="connsiteY65" fmla="*/ 502356 h 955322"/>
              <a:gd name="connsiteX66" fmla="*/ 1014589 w 2880077"/>
              <a:gd name="connsiteY66" fmla="*/ 502356 h 955322"/>
              <a:gd name="connsiteX67" fmla="*/ 1014589 w 2880077"/>
              <a:gd name="connsiteY67" fmla="*/ 489656 h 955322"/>
              <a:gd name="connsiteX68" fmla="*/ 917222 w 2880077"/>
              <a:gd name="connsiteY68" fmla="*/ 489656 h 955322"/>
              <a:gd name="connsiteX69" fmla="*/ 917222 w 2880077"/>
              <a:gd name="connsiteY69" fmla="*/ 469900 h 955322"/>
              <a:gd name="connsiteX70" fmla="*/ 859366 w 2880077"/>
              <a:gd name="connsiteY70" fmla="*/ 469900 h 955322"/>
              <a:gd name="connsiteX71" fmla="*/ 866422 w 2880077"/>
              <a:gd name="connsiteY71" fmla="*/ 462844 h 955322"/>
              <a:gd name="connsiteX72" fmla="*/ 814211 w 2880077"/>
              <a:gd name="connsiteY72" fmla="*/ 462844 h 955322"/>
              <a:gd name="connsiteX73" fmla="*/ 814211 w 2880077"/>
              <a:gd name="connsiteY73" fmla="*/ 443089 h 955322"/>
              <a:gd name="connsiteX74" fmla="*/ 704144 w 2880077"/>
              <a:gd name="connsiteY74" fmla="*/ 443089 h 955322"/>
              <a:gd name="connsiteX75" fmla="*/ 704144 w 2880077"/>
              <a:gd name="connsiteY75" fmla="*/ 423333 h 955322"/>
              <a:gd name="connsiteX76" fmla="*/ 647700 w 2880077"/>
              <a:gd name="connsiteY76" fmla="*/ 423333 h 955322"/>
              <a:gd name="connsiteX77" fmla="*/ 647700 w 2880077"/>
              <a:gd name="connsiteY77" fmla="*/ 397933 h 955322"/>
              <a:gd name="connsiteX78" fmla="*/ 620889 w 2880077"/>
              <a:gd name="connsiteY78" fmla="*/ 397933 h 955322"/>
              <a:gd name="connsiteX79" fmla="*/ 620889 w 2880077"/>
              <a:gd name="connsiteY79" fmla="*/ 381000 h 955322"/>
              <a:gd name="connsiteX80" fmla="*/ 579966 w 2880077"/>
              <a:gd name="connsiteY80" fmla="*/ 381000 h 955322"/>
              <a:gd name="connsiteX81" fmla="*/ 579966 w 2880077"/>
              <a:gd name="connsiteY81" fmla="*/ 372533 h 955322"/>
              <a:gd name="connsiteX82" fmla="*/ 475544 w 2880077"/>
              <a:gd name="connsiteY82" fmla="*/ 372533 h 955322"/>
              <a:gd name="connsiteX83" fmla="*/ 475544 w 2880077"/>
              <a:gd name="connsiteY83" fmla="*/ 354189 h 955322"/>
              <a:gd name="connsiteX84" fmla="*/ 404989 w 2880077"/>
              <a:gd name="connsiteY84" fmla="*/ 354189 h 955322"/>
              <a:gd name="connsiteX85" fmla="*/ 404989 w 2880077"/>
              <a:gd name="connsiteY85" fmla="*/ 337256 h 955322"/>
              <a:gd name="connsiteX86" fmla="*/ 362655 w 2880077"/>
              <a:gd name="connsiteY86" fmla="*/ 337256 h 955322"/>
              <a:gd name="connsiteX87" fmla="*/ 362655 w 2880077"/>
              <a:gd name="connsiteY87" fmla="*/ 327378 h 955322"/>
              <a:gd name="connsiteX88" fmla="*/ 314677 w 2880077"/>
              <a:gd name="connsiteY88" fmla="*/ 327378 h 955322"/>
              <a:gd name="connsiteX89" fmla="*/ 314677 w 2880077"/>
              <a:gd name="connsiteY89" fmla="*/ 313267 h 955322"/>
              <a:gd name="connsiteX90" fmla="*/ 280811 w 2880077"/>
              <a:gd name="connsiteY90" fmla="*/ 313267 h 955322"/>
              <a:gd name="connsiteX91" fmla="*/ 280811 w 2880077"/>
              <a:gd name="connsiteY91" fmla="*/ 297745 h 955322"/>
              <a:gd name="connsiteX92" fmla="*/ 213077 w 2880077"/>
              <a:gd name="connsiteY92" fmla="*/ 297745 h 955322"/>
              <a:gd name="connsiteX93" fmla="*/ 213077 w 2880077"/>
              <a:gd name="connsiteY93" fmla="*/ 285045 h 955322"/>
              <a:gd name="connsiteX94" fmla="*/ 176389 w 2880077"/>
              <a:gd name="connsiteY94" fmla="*/ 285045 h 955322"/>
              <a:gd name="connsiteX95" fmla="*/ 176389 w 2880077"/>
              <a:gd name="connsiteY95" fmla="*/ 275167 h 955322"/>
              <a:gd name="connsiteX96" fmla="*/ 155222 w 2880077"/>
              <a:gd name="connsiteY96" fmla="*/ 275167 h 955322"/>
              <a:gd name="connsiteX97" fmla="*/ 155222 w 2880077"/>
              <a:gd name="connsiteY97" fmla="*/ 261056 h 955322"/>
              <a:gd name="connsiteX98" fmla="*/ 135466 w 2880077"/>
              <a:gd name="connsiteY98" fmla="*/ 261056 h 955322"/>
              <a:gd name="connsiteX99" fmla="*/ 135466 w 2880077"/>
              <a:gd name="connsiteY99" fmla="*/ 231422 h 955322"/>
              <a:gd name="connsiteX100" fmla="*/ 107244 w 2880077"/>
              <a:gd name="connsiteY100" fmla="*/ 231422 h 955322"/>
              <a:gd name="connsiteX101" fmla="*/ 107244 w 2880077"/>
              <a:gd name="connsiteY101" fmla="*/ 217311 h 955322"/>
              <a:gd name="connsiteX102" fmla="*/ 86077 w 2880077"/>
              <a:gd name="connsiteY102" fmla="*/ 217311 h 955322"/>
              <a:gd name="connsiteX103" fmla="*/ 86077 w 2880077"/>
              <a:gd name="connsiteY103" fmla="*/ 186267 h 955322"/>
              <a:gd name="connsiteX104" fmla="*/ 66322 w 2880077"/>
              <a:gd name="connsiteY104" fmla="*/ 186267 h 955322"/>
              <a:gd name="connsiteX105" fmla="*/ 66322 w 2880077"/>
              <a:gd name="connsiteY105" fmla="*/ 160867 h 955322"/>
              <a:gd name="connsiteX106" fmla="*/ 47977 w 2880077"/>
              <a:gd name="connsiteY106" fmla="*/ 160867 h 955322"/>
              <a:gd name="connsiteX107" fmla="*/ 47977 w 2880077"/>
              <a:gd name="connsiteY107" fmla="*/ 127000 h 955322"/>
              <a:gd name="connsiteX108" fmla="*/ 31044 w 2880077"/>
              <a:gd name="connsiteY108" fmla="*/ 127000 h 955322"/>
              <a:gd name="connsiteX109" fmla="*/ 31044 w 2880077"/>
              <a:gd name="connsiteY109" fmla="*/ 101600 h 955322"/>
              <a:gd name="connsiteX110" fmla="*/ 15522 w 2880077"/>
              <a:gd name="connsiteY110" fmla="*/ 101600 h 955322"/>
              <a:gd name="connsiteX111" fmla="*/ 15522 w 2880077"/>
              <a:gd name="connsiteY111" fmla="*/ 69145 h 955322"/>
              <a:gd name="connsiteX112" fmla="*/ 0 w 2880077"/>
              <a:gd name="connsiteY112" fmla="*/ 69145 h 955322"/>
              <a:gd name="connsiteX113" fmla="*/ 0 w 2880077"/>
              <a:gd name="connsiteY113" fmla="*/ 0 h 95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880077" h="955322">
                <a:moveTo>
                  <a:pt x="2880077" y="955322"/>
                </a:moveTo>
                <a:lnTo>
                  <a:pt x="2827866" y="955322"/>
                </a:lnTo>
                <a:lnTo>
                  <a:pt x="2827866" y="938389"/>
                </a:lnTo>
                <a:lnTo>
                  <a:pt x="2738966" y="938389"/>
                </a:lnTo>
                <a:lnTo>
                  <a:pt x="2738966" y="924278"/>
                </a:lnTo>
                <a:lnTo>
                  <a:pt x="2623255" y="924278"/>
                </a:lnTo>
                <a:lnTo>
                  <a:pt x="2623255" y="907345"/>
                </a:lnTo>
                <a:lnTo>
                  <a:pt x="2578100" y="907345"/>
                </a:lnTo>
                <a:lnTo>
                  <a:pt x="2578100" y="901700"/>
                </a:lnTo>
                <a:lnTo>
                  <a:pt x="2446866" y="901700"/>
                </a:lnTo>
                <a:lnTo>
                  <a:pt x="2446866" y="894645"/>
                </a:lnTo>
                <a:lnTo>
                  <a:pt x="2405944" y="894645"/>
                </a:lnTo>
                <a:lnTo>
                  <a:pt x="2405944" y="877711"/>
                </a:lnTo>
                <a:lnTo>
                  <a:pt x="2372077" y="877711"/>
                </a:lnTo>
                <a:lnTo>
                  <a:pt x="2372077" y="865011"/>
                </a:lnTo>
                <a:lnTo>
                  <a:pt x="2293055" y="865011"/>
                </a:lnTo>
                <a:lnTo>
                  <a:pt x="2293055" y="849489"/>
                </a:lnTo>
                <a:lnTo>
                  <a:pt x="2262011" y="849489"/>
                </a:lnTo>
                <a:lnTo>
                  <a:pt x="2262011" y="829733"/>
                </a:lnTo>
                <a:lnTo>
                  <a:pt x="2229555" y="829733"/>
                </a:lnTo>
                <a:lnTo>
                  <a:pt x="2229555" y="819856"/>
                </a:lnTo>
                <a:lnTo>
                  <a:pt x="2174522" y="819856"/>
                </a:lnTo>
                <a:lnTo>
                  <a:pt x="2174522" y="794456"/>
                </a:lnTo>
                <a:lnTo>
                  <a:pt x="2142066" y="794456"/>
                </a:lnTo>
                <a:lnTo>
                  <a:pt x="2142066" y="784578"/>
                </a:lnTo>
                <a:lnTo>
                  <a:pt x="2027766" y="784578"/>
                </a:lnTo>
                <a:lnTo>
                  <a:pt x="2027766" y="767645"/>
                </a:lnTo>
                <a:lnTo>
                  <a:pt x="1974144" y="767645"/>
                </a:lnTo>
                <a:lnTo>
                  <a:pt x="1974144" y="750711"/>
                </a:lnTo>
                <a:lnTo>
                  <a:pt x="1919111" y="750711"/>
                </a:lnTo>
                <a:lnTo>
                  <a:pt x="1919111" y="730956"/>
                </a:lnTo>
                <a:lnTo>
                  <a:pt x="1869722" y="730956"/>
                </a:lnTo>
                <a:lnTo>
                  <a:pt x="1869722" y="719667"/>
                </a:lnTo>
                <a:lnTo>
                  <a:pt x="1809044" y="719667"/>
                </a:lnTo>
                <a:lnTo>
                  <a:pt x="1809044" y="708378"/>
                </a:lnTo>
                <a:lnTo>
                  <a:pt x="1765300" y="708378"/>
                </a:lnTo>
                <a:lnTo>
                  <a:pt x="1765300" y="695678"/>
                </a:lnTo>
                <a:lnTo>
                  <a:pt x="1731433" y="695678"/>
                </a:lnTo>
                <a:lnTo>
                  <a:pt x="1731433" y="684389"/>
                </a:lnTo>
                <a:lnTo>
                  <a:pt x="1662289" y="684389"/>
                </a:lnTo>
                <a:lnTo>
                  <a:pt x="1662289" y="670278"/>
                </a:lnTo>
                <a:lnTo>
                  <a:pt x="1618544" y="670278"/>
                </a:lnTo>
                <a:lnTo>
                  <a:pt x="1618544" y="663222"/>
                </a:lnTo>
                <a:lnTo>
                  <a:pt x="1563511" y="663222"/>
                </a:lnTo>
                <a:lnTo>
                  <a:pt x="1563511" y="650522"/>
                </a:lnTo>
                <a:lnTo>
                  <a:pt x="1508477" y="650522"/>
                </a:lnTo>
                <a:lnTo>
                  <a:pt x="1508477" y="633589"/>
                </a:lnTo>
                <a:lnTo>
                  <a:pt x="1488722" y="633589"/>
                </a:lnTo>
                <a:lnTo>
                  <a:pt x="1488722" y="626533"/>
                </a:lnTo>
                <a:lnTo>
                  <a:pt x="1422400" y="626533"/>
                </a:lnTo>
                <a:lnTo>
                  <a:pt x="1422400" y="602545"/>
                </a:lnTo>
                <a:lnTo>
                  <a:pt x="1374422" y="602545"/>
                </a:lnTo>
                <a:lnTo>
                  <a:pt x="1343377" y="602545"/>
                </a:lnTo>
                <a:lnTo>
                  <a:pt x="1343377" y="585611"/>
                </a:lnTo>
                <a:lnTo>
                  <a:pt x="1310922" y="585611"/>
                </a:lnTo>
                <a:lnTo>
                  <a:pt x="1310922" y="570089"/>
                </a:lnTo>
                <a:lnTo>
                  <a:pt x="1264355" y="570089"/>
                </a:lnTo>
                <a:lnTo>
                  <a:pt x="1264355" y="555978"/>
                </a:lnTo>
                <a:lnTo>
                  <a:pt x="1230489" y="555978"/>
                </a:lnTo>
                <a:lnTo>
                  <a:pt x="1230489" y="547511"/>
                </a:lnTo>
                <a:lnTo>
                  <a:pt x="1207911" y="547511"/>
                </a:lnTo>
                <a:lnTo>
                  <a:pt x="1207911" y="526345"/>
                </a:lnTo>
                <a:lnTo>
                  <a:pt x="1152877" y="526345"/>
                </a:lnTo>
                <a:lnTo>
                  <a:pt x="1152877" y="519289"/>
                </a:lnTo>
                <a:lnTo>
                  <a:pt x="1056922" y="519289"/>
                </a:lnTo>
                <a:lnTo>
                  <a:pt x="1056922" y="502356"/>
                </a:lnTo>
                <a:lnTo>
                  <a:pt x="1014589" y="502356"/>
                </a:lnTo>
                <a:lnTo>
                  <a:pt x="1014589" y="489656"/>
                </a:lnTo>
                <a:lnTo>
                  <a:pt x="917222" y="489656"/>
                </a:lnTo>
                <a:lnTo>
                  <a:pt x="917222" y="469900"/>
                </a:lnTo>
                <a:lnTo>
                  <a:pt x="859366" y="469900"/>
                </a:lnTo>
                <a:lnTo>
                  <a:pt x="866422" y="462844"/>
                </a:lnTo>
                <a:lnTo>
                  <a:pt x="814211" y="462844"/>
                </a:lnTo>
                <a:lnTo>
                  <a:pt x="814211" y="443089"/>
                </a:lnTo>
                <a:lnTo>
                  <a:pt x="704144" y="443089"/>
                </a:lnTo>
                <a:lnTo>
                  <a:pt x="704144" y="423333"/>
                </a:lnTo>
                <a:lnTo>
                  <a:pt x="647700" y="423333"/>
                </a:lnTo>
                <a:lnTo>
                  <a:pt x="647700" y="397933"/>
                </a:lnTo>
                <a:lnTo>
                  <a:pt x="620889" y="397933"/>
                </a:lnTo>
                <a:lnTo>
                  <a:pt x="620889" y="381000"/>
                </a:lnTo>
                <a:lnTo>
                  <a:pt x="579966" y="381000"/>
                </a:lnTo>
                <a:lnTo>
                  <a:pt x="579966" y="372533"/>
                </a:lnTo>
                <a:lnTo>
                  <a:pt x="475544" y="372533"/>
                </a:lnTo>
                <a:lnTo>
                  <a:pt x="475544" y="354189"/>
                </a:lnTo>
                <a:lnTo>
                  <a:pt x="404989" y="354189"/>
                </a:lnTo>
                <a:lnTo>
                  <a:pt x="404989" y="337256"/>
                </a:lnTo>
                <a:lnTo>
                  <a:pt x="362655" y="337256"/>
                </a:lnTo>
                <a:lnTo>
                  <a:pt x="362655" y="327378"/>
                </a:lnTo>
                <a:lnTo>
                  <a:pt x="314677" y="327378"/>
                </a:lnTo>
                <a:lnTo>
                  <a:pt x="314677" y="313267"/>
                </a:lnTo>
                <a:lnTo>
                  <a:pt x="280811" y="313267"/>
                </a:lnTo>
                <a:lnTo>
                  <a:pt x="280811" y="297745"/>
                </a:lnTo>
                <a:lnTo>
                  <a:pt x="213077" y="297745"/>
                </a:lnTo>
                <a:lnTo>
                  <a:pt x="213077" y="285045"/>
                </a:lnTo>
                <a:lnTo>
                  <a:pt x="176389" y="285045"/>
                </a:lnTo>
                <a:lnTo>
                  <a:pt x="176389" y="275167"/>
                </a:lnTo>
                <a:lnTo>
                  <a:pt x="155222" y="275167"/>
                </a:lnTo>
                <a:lnTo>
                  <a:pt x="155222" y="261056"/>
                </a:lnTo>
                <a:lnTo>
                  <a:pt x="135466" y="261056"/>
                </a:lnTo>
                <a:lnTo>
                  <a:pt x="135466" y="231422"/>
                </a:lnTo>
                <a:lnTo>
                  <a:pt x="107244" y="231422"/>
                </a:lnTo>
                <a:lnTo>
                  <a:pt x="107244" y="217311"/>
                </a:lnTo>
                <a:lnTo>
                  <a:pt x="86077" y="217311"/>
                </a:lnTo>
                <a:lnTo>
                  <a:pt x="86077" y="186267"/>
                </a:lnTo>
                <a:lnTo>
                  <a:pt x="66322" y="186267"/>
                </a:lnTo>
                <a:lnTo>
                  <a:pt x="66322" y="160867"/>
                </a:lnTo>
                <a:lnTo>
                  <a:pt x="47977" y="160867"/>
                </a:lnTo>
                <a:lnTo>
                  <a:pt x="47977" y="127000"/>
                </a:lnTo>
                <a:lnTo>
                  <a:pt x="31044" y="127000"/>
                </a:lnTo>
                <a:lnTo>
                  <a:pt x="31044" y="101600"/>
                </a:lnTo>
                <a:lnTo>
                  <a:pt x="15522" y="101600"/>
                </a:lnTo>
                <a:lnTo>
                  <a:pt x="15522" y="69145"/>
                </a:lnTo>
                <a:lnTo>
                  <a:pt x="0" y="6914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0F133FD7-31AE-453A-B093-611A96E8AB65}"/>
              </a:ext>
            </a:extLst>
          </p:cNvPr>
          <p:cNvSpPr/>
          <p:nvPr/>
        </p:nvSpPr>
        <p:spPr bwMode="auto">
          <a:xfrm>
            <a:off x="8939373" y="2763517"/>
            <a:ext cx="2857500" cy="574322"/>
          </a:xfrm>
          <a:custGeom>
            <a:avLst/>
            <a:gdLst>
              <a:gd name="connsiteX0" fmla="*/ 2857500 w 2857500"/>
              <a:gd name="connsiteY0" fmla="*/ 574322 h 574322"/>
              <a:gd name="connsiteX1" fmla="*/ 2857500 w 2857500"/>
              <a:gd name="connsiteY1" fmla="*/ 533400 h 574322"/>
              <a:gd name="connsiteX2" fmla="*/ 2654300 w 2857500"/>
              <a:gd name="connsiteY2" fmla="*/ 533400 h 574322"/>
              <a:gd name="connsiteX3" fmla="*/ 2654300 w 2857500"/>
              <a:gd name="connsiteY3" fmla="*/ 515056 h 574322"/>
              <a:gd name="connsiteX4" fmla="*/ 2432756 w 2857500"/>
              <a:gd name="connsiteY4" fmla="*/ 515056 h 574322"/>
              <a:gd name="connsiteX5" fmla="*/ 2432756 w 2857500"/>
              <a:gd name="connsiteY5" fmla="*/ 499533 h 574322"/>
              <a:gd name="connsiteX6" fmla="*/ 2301522 w 2857500"/>
              <a:gd name="connsiteY6" fmla="*/ 499533 h 574322"/>
              <a:gd name="connsiteX7" fmla="*/ 2301522 w 2857500"/>
              <a:gd name="connsiteY7" fmla="*/ 484011 h 574322"/>
              <a:gd name="connsiteX8" fmla="*/ 2269067 w 2857500"/>
              <a:gd name="connsiteY8" fmla="*/ 484011 h 574322"/>
              <a:gd name="connsiteX9" fmla="*/ 2269067 w 2857500"/>
              <a:gd name="connsiteY9" fmla="*/ 468489 h 574322"/>
              <a:gd name="connsiteX10" fmla="*/ 2149122 w 2857500"/>
              <a:gd name="connsiteY10" fmla="*/ 468489 h 574322"/>
              <a:gd name="connsiteX11" fmla="*/ 2149122 w 2857500"/>
              <a:gd name="connsiteY11" fmla="*/ 458611 h 574322"/>
              <a:gd name="connsiteX12" fmla="*/ 1971322 w 2857500"/>
              <a:gd name="connsiteY12" fmla="*/ 458611 h 574322"/>
              <a:gd name="connsiteX13" fmla="*/ 1971322 w 2857500"/>
              <a:gd name="connsiteY13" fmla="*/ 450144 h 574322"/>
              <a:gd name="connsiteX14" fmla="*/ 1895122 w 2857500"/>
              <a:gd name="connsiteY14" fmla="*/ 450144 h 574322"/>
              <a:gd name="connsiteX15" fmla="*/ 1895122 w 2857500"/>
              <a:gd name="connsiteY15" fmla="*/ 443089 h 574322"/>
              <a:gd name="connsiteX16" fmla="*/ 1847145 w 2857500"/>
              <a:gd name="connsiteY16" fmla="*/ 443089 h 574322"/>
              <a:gd name="connsiteX17" fmla="*/ 1847145 w 2857500"/>
              <a:gd name="connsiteY17" fmla="*/ 434622 h 574322"/>
              <a:gd name="connsiteX18" fmla="*/ 1821745 w 2857500"/>
              <a:gd name="connsiteY18" fmla="*/ 434622 h 574322"/>
              <a:gd name="connsiteX19" fmla="*/ 1821745 w 2857500"/>
              <a:gd name="connsiteY19" fmla="*/ 413456 h 574322"/>
              <a:gd name="connsiteX20" fmla="*/ 1704622 w 2857500"/>
              <a:gd name="connsiteY20" fmla="*/ 413456 h 574322"/>
              <a:gd name="connsiteX21" fmla="*/ 1704622 w 2857500"/>
              <a:gd name="connsiteY21" fmla="*/ 399344 h 574322"/>
              <a:gd name="connsiteX22" fmla="*/ 1594556 w 2857500"/>
              <a:gd name="connsiteY22" fmla="*/ 399344 h 574322"/>
              <a:gd name="connsiteX23" fmla="*/ 1594556 w 2857500"/>
              <a:gd name="connsiteY23" fmla="*/ 389467 h 574322"/>
              <a:gd name="connsiteX24" fmla="*/ 1477433 w 2857500"/>
              <a:gd name="connsiteY24" fmla="*/ 389467 h 574322"/>
              <a:gd name="connsiteX25" fmla="*/ 1477433 w 2857500"/>
              <a:gd name="connsiteY25" fmla="*/ 372533 h 574322"/>
              <a:gd name="connsiteX26" fmla="*/ 1364545 w 2857500"/>
              <a:gd name="connsiteY26" fmla="*/ 372533 h 574322"/>
              <a:gd name="connsiteX27" fmla="*/ 1350433 w 2857500"/>
              <a:gd name="connsiteY27" fmla="*/ 373944 h 574322"/>
              <a:gd name="connsiteX28" fmla="*/ 1350433 w 2857500"/>
              <a:gd name="connsiteY28" fmla="*/ 359833 h 574322"/>
              <a:gd name="connsiteX29" fmla="*/ 1217789 w 2857500"/>
              <a:gd name="connsiteY29" fmla="*/ 359833 h 574322"/>
              <a:gd name="connsiteX30" fmla="*/ 1217789 w 2857500"/>
              <a:gd name="connsiteY30" fmla="*/ 345722 h 574322"/>
              <a:gd name="connsiteX31" fmla="*/ 1127478 w 2857500"/>
              <a:gd name="connsiteY31" fmla="*/ 345722 h 574322"/>
              <a:gd name="connsiteX32" fmla="*/ 1127478 w 2857500"/>
              <a:gd name="connsiteY32" fmla="*/ 328789 h 574322"/>
              <a:gd name="connsiteX33" fmla="*/ 982133 w 2857500"/>
              <a:gd name="connsiteY33" fmla="*/ 328789 h 574322"/>
              <a:gd name="connsiteX34" fmla="*/ 982133 w 2857500"/>
              <a:gd name="connsiteY34" fmla="*/ 301978 h 574322"/>
              <a:gd name="connsiteX35" fmla="*/ 859367 w 2857500"/>
              <a:gd name="connsiteY35" fmla="*/ 301978 h 574322"/>
              <a:gd name="connsiteX36" fmla="*/ 859367 w 2857500"/>
              <a:gd name="connsiteY36" fmla="*/ 286456 h 574322"/>
              <a:gd name="connsiteX37" fmla="*/ 736600 w 2857500"/>
              <a:gd name="connsiteY37" fmla="*/ 286456 h 574322"/>
              <a:gd name="connsiteX38" fmla="*/ 736600 w 2857500"/>
              <a:gd name="connsiteY38" fmla="*/ 273756 h 574322"/>
              <a:gd name="connsiteX39" fmla="*/ 701322 w 2857500"/>
              <a:gd name="connsiteY39" fmla="*/ 273756 h 574322"/>
              <a:gd name="connsiteX40" fmla="*/ 701322 w 2857500"/>
              <a:gd name="connsiteY40" fmla="*/ 259644 h 574322"/>
              <a:gd name="connsiteX41" fmla="*/ 642056 w 2857500"/>
              <a:gd name="connsiteY41" fmla="*/ 259644 h 574322"/>
              <a:gd name="connsiteX42" fmla="*/ 642056 w 2857500"/>
              <a:gd name="connsiteY42" fmla="*/ 248356 h 574322"/>
              <a:gd name="connsiteX43" fmla="*/ 571500 w 2857500"/>
              <a:gd name="connsiteY43" fmla="*/ 248356 h 574322"/>
              <a:gd name="connsiteX44" fmla="*/ 571500 w 2857500"/>
              <a:gd name="connsiteY44" fmla="*/ 235656 h 574322"/>
              <a:gd name="connsiteX45" fmla="*/ 499533 w 2857500"/>
              <a:gd name="connsiteY45" fmla="*/ 235656 h 574322"/>
              <a:gd name="connsiteX46" fmla="*/ 499533 w 2857500"/>
              <a:gd name="connsiteY46" fmla="*/ 221544 h 574322"/>
              <a:gd name="connsiteX47" fmla="*/ 452967 w 2857500"/>
              <a:gd name="connsiteY47" fmla="*/ 221544 h 574322"/>
              <a:gd name="connsiteX48" fmla="*/ 452967 w 2857500"/>
              <a:gd name="connsiteY48" fmla="*/ 208844 h 574322"/>
              <a:gd name="connsiteX49" fmla="*/ 404989 w 2857500"/>
              <a:gd name="connsiteY49" fmla="*/ 208844 h 574322"/>
              <a:gd name="connsiteX50" fmla="*/ 404989 w 2857500"/>
              <a:gd name="connsiteY50" fmla="*/ 191911 h 574322"/>
              <a:gd name="connsiteX51" fmla="*/ 372533 w 2857500"/>
              <a:gd name="connsiteY51" fmla="*/ 191911 h 574322"/>
              <a:gd name="connsiteX52" fmla="*/ 372533 w 2857500"/>
              <a:gd name="connsiteY52" fmla="*/ 177800 h 574322"/>
              <a:gd name="connsiteX53" fmla="*/ 311856 w 2857500"/>
              <a:gd name="connsiteY53" fmla="*/ 177800 h 574322"/>
              <a:gd name="connsiteX54" fmla="*/ 311856 w 2857500"/>
              <a:gd name="connsiteY54" fmla="*/ 156633 h 574322"/>
              <a:gd name="connsiteX55" fmla="*/ 252589 w 2857500"/>
              <a:gd name="connsiteY55" fmla="*/ 156633 h 574322"/>
              <a:gd name="connsiteX56" fmla="*/ 252589 w 2857500"/>
              <a:gd name="connsiteY56" fmla="*/ 143933 h 574322"/>
              <a:gd name="connsiteX57" fmla="*/ 190500 w 2857500"/>
              <a:gd name="connsiteY57" fmla="*/ 143933 h 574322"/>
              <a:gd name="connsiteX58" fmla="*/ 190500 w 2857500"/>
              <a:gd name="connsiteY58" fmla="*/ 128411 h 574322"/>
              <a:gd name="connsiteX59" fmla="*/ 141111 w 2857500"/>
              <a:gd name="connsiteY59" fmla="*/ 128411 h 574322"/>
              <a:gd name="connsiteX60" fmla="*/ 141111 w 2857500"/>
              <a:gd name="connsiteY60" fmla="*/ 111478 h 574322"/>
              <a:gd name="connsiteX61" fmla="*/ 115711 w 2857500"/>
              <a:gd name="connsiteY61" fmla="*/ 111478 h 574322"/>
              <a:gd name="connsiteX62" fmla="*/ 115711 w 2857500"/>
              <a:gd name="connsiteY62" fmla="*/ 107244 h 574322"/>
              <a:gd name="connsiteX63" fmla="*/ 115711 w 2857500"/>
              <a:gd name="connsiteY63" fmla="*/ 94544 h 574322"/>
              <a:gd name="connsiteX64" fmla="*/ 90311 w 2857500"/>
              <a:gd name="connsiteY64" fmla="*/ 94544 h 574322"/>
              <a:gd name="connsiteX65" fmla="*/ 90311 w 2857500"/>
              <a:gd name="connsiteY65" fmla="*/ 80433 h 574322"/>
              <a:gd name="connsiteX66" fmla="*/ 50800 w 2857500"/>
              <a:gd name="connsiteY66" fmla="*/ 80433 h 574322"/>
              <a:gd name="connsiteX67" fmla="*/ 50800 w 2857500"/>
              <a:gd name="connsiteY67" fmla="*/ 56444 h 574322"/>
              <a:gd name="connsiteX68" fmla="*/ 31045 w 2857500"/>
              <a:gd name="connsiteY68" fmla="*/ 56444 h 574322"/>
              <a:gd name="connsiteX69" fmla="*/ 31045 w 2857500"/>
              <a:gd name="connsiteY69" fmla="*/ 35278 h 574322"/>
              <a:gd name="connsiteX70" fmla="*/ 16933 w 2857500"/>
              <a:gd name="connsiteY70" fmla="*/ 35278 h 574322"/>
              <a:gd name="connsiteX71" fmla="*/ 16933 w 2857500"/>
              <a:gd name="connsiteY71" fmla="*/ 0 h 574322"/>
              <a:gd name="connsiteX72" fmla="*/ 0 w 2857500"/>
              <a:gd name="connsiteY72" fmla="*/ 0 h 57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857500" h="574322">
                <a:moveTo>
                  <a:pt x="2857500" y="574322"/>
                </a:moveTo>
                <a:lnTo>
                  <a:pt x="2857500" y="533400"/>
                </a:lnTo>
                <a:lnTo>
                  <a:pt x="2654300" y="533400"/>
                </a:lnTo>
                <a:lnTo>
                  <a:pt x="2654300" y="515056"/>
                </a:lnTo>
                <a:lnTo>
                  <a:pt x="2432756" y="515056"/>
                </a:lnTo>
                <a:lnTo>
                  <a:pt x="2432756" y="499533"/>
                </a:lnTo>
                <a:lnTo>
                  <a:pt x="2301522" y="499533"/>
                </a:lnTo>
                <a:lnTo>
                  <a:pt x="2301522" y="484011"/>
                </a:lnTo>
                <a:lnTo>
                  <a:pt x="2269067" y="484011"/>
                </a:lnTo>
                <a:lnTo>
                  <a:pt x="2269067" y="468489"/>
                </a:lnTo>
                <a:lnTo>
                  <a:pt x="2149122" y="468489"/>
                </a:lnTo>
                <a:lnTo>
                  <a:pt x="2149122" y="458611"/>
                </a:lnTo>
                <a:lnTo>
                  <a:pt x="1971322" y="458611"/>
                </a:lnTo>
                <a:lnTo>
                  <a:pt x="1971322" y="450144"/>
                </a:lnTo>
                <a:lnTo>
                  <a:pt x="1895122" y="450144"/>
                </a:lnTo>
                <a:lnTo>
                  <a:pt x="1895122" y="443089"/>
                </a:lnTo>
                <a:lnTo>
                  <a:pt x="1847145" y="443089"/>
                </a:lnTo>
                <a:lnTo>
                  <a:pt x="1847145" y="434622"/>
                </a:lnTo>
                <a:lnTo>
                  <a:pt x="1821745" y="434622"/>
                </a:lnTo>
                <a:lnTo>
                  <a:pt x="1821745" y="413456"/>
                </a:lnTo>
                <a:lnTo>
                  <a:pt x="1704622" y="413456"/>
                </a:lnTo>
                <a:lnTo>
                  <a:pt x="1704622" y="399344"/>
                </a:lnTo>
                <a:lnTo>
                  <a:pt x="1594556" y="399344"/>
                </a:lnTo>
                <a:lnTo>
                  <a:pt x="1594556" y="389467"/>
                </a:lnTo>
                <a:lnTo>
                  <a:pt x="1477433" y="389467"/>
                </a:lnTo>
                <a:lnTo>
                  <a:pt x="1477433" y="372533"/>
                </a:lnTo>
                <a:lnTo>
                  <a:pt x="1364545" y="372533"/>
                </a:lnTo>
                <a:lnTo>
                  <a:pt x="1350433" y="373944"/>
                </a:lnTo>
                <a:lnTo>
                  <a:pt x="1350433" y="359833"/>
                </a:lnTo>
                <a:lnTo>
                  <a:pt x="1217789" y="359833"/>
                </a:lnTo>
                <a:lnTo>
                  <a:pt x="1217789" y="345722"/>
                </a:lnTo>
                <a:lnTo>
                  <a:pt x="1127478" y="345722"/>
                </a:lnTo>
                <a:lnTo>
                  <a:pt x="1127478" y="328789"/>
                </a:lnTo>
                <a:lnTo>
                  <a:pt x="982133" y="328789"/>
                </a:lnTo>
                <a:lnTo>
                  <a:pt x="982133" y="301978"/>
                </a:lnTo>
                <a:lnTo>
                  <a:pt x="859367" y="301978"/>
                </a:lnTo>
                <a:lnTo>
                  <a:pt x="859367" y="286456"/>
                </a:lnTo>
                <a:lnTo>
                  <a:pt x="736600" y="286456"/>
                </a:lnTo>
                <a:lnTo>
                  <a:pt x="736600" y="273756"/>
                </a:lnTo>
                <a:lnTo>
                  <a:pt x="701322" y="273756"/>
                </a:lnTo>
                <a:lnTo>
                  <a:pt x="701322" y="259644"/>
                </a:lnTo>
                <a:lnTo>
                  <a:pt x="642056" y="259644"/>
                </a:lnTo>
                <a:lnTo>
                  <a:pt x="642056" y="248356"/>
                </a:lnTo>
                <a:lnTo>
                  <a:pt x="571500" y="248356"/>
                </a:lnTo>
                <a:lnTo>
                  <a:pt x="571500" y="235656"/>
                </a:lnTo>
                <a:lnTo>
                  <a:pt x="499533" y="235656"/>
                </a:lnTo>
                <a:lnTo>
                  <a:pt x="499533" y="221544"/>
                </a:lnTo>
                <a:lnTo>
                  <a:pt x="452967" y="221544"/>
                </a:lnTo>
                <a:lnTo>
                  <a:pt x="452967" y="208844"/>
                </a:lnTo>
                <a:lnTo>
                  <a:pt x="404989" y="208844"/>
                </a:lnTo>
                <a:lnTo>
                  <a:pt x="404989" y="191911"/>
                </a:lnTo>
                <a:lnTo>
                  <a:pt x="372533" y="191911"/>
                </a:lnTo>
                <a:lnTo>
                  <a:pt x="372533" y="177800"/>
                </a:lnTo>
                <a:lnTo>
                  <a:pt x="311856" y="177800"/>
                </a:lnTo>
                <a:lnTo>
                  <a:pt x="311856" y="156633"/>
                </a:lnTo>
                <a:lnTo>
                  <a:pt x="252589" y="156633"/>
                </a:lnTo>
                <a:lnTo>
                  <a:pt x="252589" y="143933"/>
                </a:lnTo>
                <a:lnTo>
                  <a:pt x="190500" y="143933"/>
                </a:lnTo>
                <a:lnTo>
                  <a:pt x="190500" y="128411"/>
                </a:lnTo>
                <a:lnTo>
                  <a:pt x="141111" y="128411"/>
                </a:lnTo>
                <a:lnTo>
                  <a:pt x="141111" y="111478"/>
                </a:lnTo>
                <a:lnTo>
                  <a:pt x="115711" y="111478"/>
                </a:lnTo>
                <a:lnTo>
                  <a:pt x="115711" y="107244"/>
                </a:lnTo>
                <a:lnTo>
                  <a:pt x="115711" y="94544"/>
                </a:lnTo>
                <a:lnTo>
                  <a:pt x="90311" y="94544"/>
                </a:lnTo>
                <a:lnTo>
                  <a:pt x="90311" y="80433"/>
                </a:lnTo>
                <a:lnTo>
                  <a:pt x="50800" y="80433"/>
                </a:lnTo>
                <a:lnTo>
                  <a:pt x="50800" y="56444"/>
                </a:lnTo>
                <a:lnTo>
                  <a:pt x="31045" y="56444"/>
                </a:lnTo>
                <a:lnTo>
                  <a:pt x="31045" y="35278"/>
                </a:lnTo>
                <a:lnTo>
                  <a:pt x="16933" y="35278"/>
                </a:lnTo>
                <a:lnTo>
                  <a:pt x="16933"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99" name="Freeform: Shape 98">
            <a:extLst>
              <a:ext uri="{FF2B5EF4-FFF2-40B4-BE49-F238E27FC236}">
                <a16:creationId xmlns:a16="http://schemas.microsoft.com/office/drawing/2014/main" id="{4A2E65AF-AD85-4736-9FD7-38BED2DFB98A}"/>
              </a:ext>
            </a:extLst>
          </p:cNvPr>
          <p:cNvSpPr/>
          <p:nvPr/>
        </p:nvSpPr>
        <p:spPr bwMode="auto">
          <a:xfrm>
            <a:off x="8932729" y="2684545"/>
            <a:ext cx="2975364" cy="2529365"/>
          </a:xfrm>
          <a:custGeom>
            <a:avLst/>
            <a:gdLst>
              <a:gd name="connsiteX0" fmla="*/ 0 w 2975364"/>
              <a:gd name="connsiteY0" fmla="*/ 0 h 2529365"/>
              <a:gd name="connsiteX1" fmla="*/ 0 w 2975364"/>
              <a:gd name="connsiteY1" fmla="*/ 2529365 h 2529365"/>
              <a:gd name="connsiteX2" fmla="*/ 2975364 w 2975364"/>
              <a:gd name="connsiteY2" fmla="*/ 2529365 h 2529365"/>
            </a:gdLst>
            <a:ahLst/>
            <a:cxnLst>
              <a:cxn ang="0">
                <a:pos x="connsiteX0" y="connsiteY0"/>
              </a:cxn>
              <a:cxn ang="0">
                <a:pos x="connsiteX1" y="connsiteY1"/>
              </a:cxn>
              <a:cxn ang="0">
                <a:pos x="connsiteX2" y="connsiteY2"/>
              </a:cxn>
            </a:cxnLst>
            <a:rect l="l" t="t" r="r" b="b"/>
            <a:pathLst>
              <a:path w="2975364" h="2529365">
                <a:moveTo>
                  <a:pt x="0" y="0"/>
                </a:moveTo>
                <a:lnTo>
                  <a:pt x="0" y="2529365"/>
                </a:lnTo>
                <a:lnTo>
                  <a:pt x="2975364" y="2529365"/>
                </a:lnTo>
              </a:path>
            </a:pathLst>
          </a:custGeom>
          <a:noFill/>
          <a:ln w="28575">
            <a:solidFill>
              <a:schemeClr val="bg1"/>
            </a:solidFill>
            <a:miter lim="800000"/>
            <a:headEnd/>
            <a:tailEnd/>
          </a:ln>
        </p:spPr>
        <p:txBody>
          <a:bodyPr rtlCol="0" anchor="ctr"/>
          <a:lstStyle/>
          <a:p>
            <a:pPr algn="ctr"/>
            <a:endParaRPr lang="en-US" dirty="0"/>
          </a:p>
        </p:txBody>
      </p:sp>
      <p:sp>
        <p:nvSpPr>
          <p:cNvPr id="100" name="TextBox 99">
            <a:extLst>
              <a:ext uri="{FF2B5EF4-FFF2-40B4-BE49-F238E27FC236}">
                <a16:creationId xmlns:a16="http://schemas.microsoft.com/office/drawing/2014/main" id="{FEBA17DE-EF85-4FA2-977A-5C0C79D103D5}"/>
              </a:ext>
            </a:extLst>
          </p:cNvPr>
          <p:cNvSpPr txBox="1"/>
          <p:nvPr/>
        </p:nvSpPr>
        <p:spPr bwMode="auto">
          <a:xfrm>
            <a:off x="9115165" y="4591271"/>
            <a:ext cx="2679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244600" algn="l"/>
                <a:tab pos="2236788" algn="l"/>
              </a:tabLst>
            </a:pPr>
            <a:r>
              <a:rPr lang="en-US" sz="1200" dirty="0">
                <a:solidFill>
                  <a:schemeClr val="bg1"/>
                </a:solidFill>
                <a:latin typeface="Calibri" panose="020F0502020204030204" pitchFamily="34" charset="0"/>
              </a:rPr>
              <a:t>2001-2006</a:t>
            </a:r>
            <a:r>
              <a:rPr lang="en-US" sz="1200" b="0" dirty="0">
                <a:solidFill>
                  <a:schemeClr val="bg1"/>
                </a:solidFill>
                <a:latin typeface="Calibri" panose="020F0502020204030204" pitchFamily="34" charset="0"/>
              </a:rPr>
              <a:t>	596	61% (57%-65%)</a:t>
            </a:r>
          </a:p>
        </p:txBody>
      </p:sp>
      <p:sp>
        <p:nvSpPr>
          <p:cNvPr id="101" name="TextBox 100">
            <a:extLst>
              <a:ext uri="{FF2B5EF4-FFF2-40B4-BE49-F238E27FC236}">
                <a16:creationId xmlns:a16="http://schemas.microsoft.com/office/drawing/2014/main" id="{A9B5349C-0BF0-4BB7-A2BF-A542678B7A35}"/>
              </a:ext>
            </a:extLst>
          </p:cNvPr>
          <p:cNvSpPr txBox="1"/>
          <p:nvPr/>
        </p:nvSpPr>
        <p:spPr bwMode="auto">
          <a:xfrm>
            <a:off x="9115165" y="4739705"/>
            <a:ext cx="2679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820738" algn="l"/>
                <a:tab pos="1239838" algn="l"/>
                <a:tab pos="2236788" algn="l"/>
              </a:tabLst>
            </a:pPr>
            <a:r>
              <a:rPr lang="en-US" sz="1200" dirty="0">
                <a:solidFill>
                  <a:schemeClr val="bg1"/>
                </a:solidFill>
                <a:latin typeface="Calibri" panose="020F0502020204030204" pitchFamily="34" charset="0"/>
              </a:rPr>
              <a:t>2007-2012</a:t>
            </a:r>
            <a:r>
              <a:rPr lang="en-US" sz="1200" b="0" dirty="0">
                <a:solidFill>
                  <a:schemeClr val="bg1"/>
                </a:solidFill>
                <a:latin typeface="Calibri" panose="020F0502020204030204" pitchFamily="34" charset="0"/>
              </a:rPr>
              <a:t>	800	77% (72%-82%)</a:t>
            </a:r>
          </a:p>
        </p:txBody>
      </p:sp>
      <p:cxnSp>
        <p:nvCxnSpPr>
          <p:cNvPr id="102" name="Straight Connector 101">
            <a:extLst>
              <a:ext uri="{FF2B5EF4-FFF2-40B4-BE49-F238E27FC236}">
                <a16:creationId xmlns:a16="http://schemas.microsoft.com/office/drawing/2014/main" id="{1681CC75-8CB6-4990-978D-8B7713580E65}"/>
              </a:ext>
            </a:extLst>
          </p:cNvPr>
          <p:cNvCxnSpPr>
            <a:cxnSpLocks/>
          </p:cNvCxnSpPr>
          <p:nvPr/>
        </p:nvCxnSpPr>
        <p:spPr bwMode="auto">
          <a:xfrm>
            <a:off x="9230062" y="4488508"/>
            <a:ext cx="2224377" cy="0"/>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094FF83D-0F14-4958-AEE6-43B798D56A38}"/>
              </a:ext>
            </a:extLst>
          </p:cNvPr>
          <p:cNvSpPr txBox="1"/>
          <p:nvPr/>
        </p:nvSpPr>
        <p:spPr bwMode="auto">
          <a:xfrm>
            <a:off x="10009289" y="4265871"/>
            <a:ext cx="12722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457200" algn="l"/>
              </a:tabLst>
            </a:pPr>
            <a:r>
              <a:rPr lang="en-US" sz="1200" b="1" dirty="0">
                <a:solidFill>
                  <a:schemeClr val="bg1"/>
                </a:solidFill>
                <a:latin typeface="Calibri" panose="020F0502020204030204" pitchFamily="34" charset="0"/>
              </a:rPr>
              <a:t>n	5-Yr OS</a:t>
            </a:r>
          </a:p>
        </p:txBody>
      </p:sp>
      <p:cxnSp>
        <p:nvCxnSpPr>
          <p:cNvPr id="104" name="Straight Connector 103">
            <a:extLst>
              <a:ext uri="{FF2B5EF4-FFF2-40B4-BE49-F238E27FC236}">
                <a16:creationId xmlns:a16="http://schemas.microsoft.com/office/drawing/2014/main" id="{1F32668C-C860-43C5-9B26-A9EB89BEE8E6}"/>
              </a:ext>
            </a:extLst>
          </p:cNvPr>
          <p:cNvCxnSpPr/>
          <p:nvPr/>
        </p:nvCxnSpPr>
        <p:spPr bwMode="auto">
          <a:xfrm>
            <a:off x="9015377" y="4589887"/>
            <a:ext cx="137160"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A02B028-7EA4-448B-927F-93BF314F0DBE}"/>
              </a:ext>
            </a:extLst>
          </p:cNvPr>
          <p:cNvCxnSpPr/>
          <p:nvPr/>
        </p:nvCxnSpPr>
        <p:spPr bwMode="auto">
          <a:xfrm>
            <a:off x="9015377" y="4725059"/>
            <a:ext cx="137160" cy="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C26561C-A702-4AE3-8EBF-784F3C1FB35C}"/>
              </a:ext>
            </a:extLst>
          </p:cNvPr>
          <p:cNvCxnSpPr/>
          <p:nvPr/>
        </p:nvCxnSpPr>
        <p:spPr bwMode="auto">
          <a:xfrm>
            <a:off x="9015377" y="4876134"/>
            <a:ext cx="137160" cy="0"/>
          </a:xfrm>
          <a:prstGeom prst="line">
            <a:avLst/>
          </a:prstGeom>
          <a:noFill/>
          <a:ln w="28575" cap="flat" cmpd="sng" algn="ctr">
            <a:solidFill>
              <a:schemeClr val="accent4"/>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2D0FB52C-9EDA-4AE1-BE92-FE04FBC7F768}"/>
              </a:ext>
            </a:extLst>
          </p:cNvPr>
          <p:cNvSpPr txBox="1"/>
          <p:nvPr/>
        </p:nvSpPr>
        <p:spPr bwMode="auto">
          <a:xfrm>
            <a:off x="8941825" y="4908566"/>
            <a:ext cx="747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endParaRPr lang="en-US" sz="1400"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549485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a:extLst>
              <a:ext uri="{FF2B5EF4-FFF2-40B4-BE49-F238E27FC236}">
                <a16:creationId xmlns:a16="http://schemas.microsoft.com/office/drawing/2014/main" id="{55555E1F-B7BB-439F-92CD-9EA957F1DD84}"/>
              </a:ext>
            </a:extLst>
          </p:cNvPr>
          <p:cNvSpPr txBox="1"/>
          <p:nvPr/>
        </p:nvSpPr>
        <p:spPr bwMode="auto">
          <a:xfrm>
            <a:off x="612140" y="3564848"/>
            <a:ext cx="45859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in Patients With and Without Heart Involvement</a:t>
            </a:r>
          </a:p>
          <a:p>
            <a:pPr algn="l">
              <a:lnSpc>
                <a:spcPct val="100000"/>
              </a:lnSpc>
              <a:spcBef>
                <a:spcPct val="50000"/>
              </a:spcBef>
              <a:spcAft>
                <a:spcPct val="0"/>
              </a:spcAft>
              <a:buClrTx/>
              <a:buFontTx/>
              <a:buNone/>
            </a:pPr>
            <a:endParaRPr lang="en-US" sz="1600" b="1"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3BC8FC82-7F47-6C46-B9ED-B1FC5E279805}"/>
              </a:ext>
            </a:extLst>
          </p:cNvPr>
          <p:cNvSpPr>
            <a:spLocks noGrp="1"/>
          </p:cNvSpPr>
          <p:nvPr>
            <p:ph type="title"/>
          </p:nvPr>
        </p:nvSpPr>
        <p:spPr/>
        <p:txBody>
          <a:bodyPr/>
          <a:lstStyle/>
          <a:p>
            <a:r>
              <a:rPr lang="en-US" dirty="0"/>
              <a:t>Long-term Survival in Amyloidosis</a:t>
            </a:r>
          </a:p>
        </p:txBody>
      </p:sp>
      <p:sp>
        <p:nvSpPr>
          <p:cNvPr id="8" name="Text Box 15">
            <a:extLst>
              <a:ext uri="{FF2B5EF4-FFF2-40B4-BE49-F238E27FC236}">
                <a16:creationId xmlns:a16="http://schemas.microsoft.com/office/drawing/2014/main" id="{70B716F4-7FD0-495F-8529-4031885975D0}"/>
              </a:ext>
            </a:extLst>
          </p:cNvPr>
          <p:cNvSpPr txBox="1">
            <a:spLocks noChangeArrowheads="1"/>
          </p:cNvSpPr>
          <p:nvPr/>
        </p:nvSpPr>
        <p:spPr bwMode="auto">
          <a:xfrm>
            <a:off x="412751" y="64555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Sidana. Am J Hematol. 2019;94:1020.</a:t>
            </a:r>
          </a:p>
        </p:txBody>
      </p:sp>
      <p:grpSp>
        <p:nvGrpSpPr>
          <p:cNvPr id="9" name="Group 7">
            <a:extLst>
              <a:ext uri="{FF2B5EF4-FFF2-40B4-BE49-F238E27FC236}">
                <a16:creationId xmlns:a16="http://schemas.microsoft.com/office/drawing/2014/main" id="{E61A662E-7EDB-4B5B-BC6E-0687BD0A8FA6}"/>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2C774EA-1EB3-4C49-BEA4-8284F51B0E5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177CC2B6-0F0F-44A2-9E68-D81BF04AA42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2" name="Group 32">
            <a:extLst>
              <a:ext uri="{FF2B5EF4-FFF2-40B4-BE49-F238E27FC236}">
                <a16:creationId xmlns:a16="http://schemas.microsoft.com/office/drawing/2014/main" id="{9A7D20EC-BD5A-45DC-9961-447ED144ED05}"/>
              </a:ext>
            </a:extLst>
          </p:cNvPr>
          <p:cNvGraphicFramePr>
            <a:graphicFrameLocks noGrp="1"/>
          </p:cNvGraphicFramePr>
          <p:nvPr>
            <p:extLst>
              <p:ext uri="{D42A27DB-BD31-4B8C-83A1-F6EECF244321}">
                <p14:modId xmlns:p14="http://schemas.microsoft.com/office/powerpoint/2010/main" val="1852264004"/>
              </p:ext>
            </p:extLst>
          </p:nvPr>
        </p:nvGraphicFramePr>
        <p:xfrm>
          <a:off x="6380113" y="1605161"/>
          <a:ext cx="5085406" cy="3080689"/>
        </p:xfrm>
        <a:graphic>
          <a:graphicData uri="http://schemas.openxmlformats.org/drawingml/2006/table">
            <a:tbl>
              <a:tblPr/>
              <a:tblGrid>
                <a:gridCol w="2834640">
                  <a:extLst>
                    <a:ext uri="{9D8B030D-6E8A-4147-A177-3AD203B41FA5}">
                      <a16:colId xmlns:a16="http://schemas.microsoft.com/office/drawing/2014/main" val="20000"/>
                    </a:ext>
                  </a:extLst>
                </a:gridCol>
                <a:gridCol w="1582009">
                  <a:extLst>
                    <a:ext uri="{9D8B030D-6E8A-4147-A177-3AD203B41FA5}">
                      <a16:colId xmlns:a16="http://schemas.microsoft.com/office/drawing/2014/main" val="20001"/>
                    </a:ext>
                  </a:extLst>
                </a:gridCol>
                <a:gridCol w="668757">
                  <a:extLst>
                    <a:ext uri="{9D8B030D-6E8A-4147-A177-3AD203B41FA5}">
                      <a16:colId xmlns:a16="http://schemas.microsoft.com/office/drawing/2014/main" val="20002"/>
                    </a:ext>
                  </a:extLst>
                </a:gridCol>
              </a:tblGrid>
              <a:tr h="424509">
                <a:tc>
                  <a:txBody>
                    <a:bodyPr/>
                    <a:lstStyle/>
                    <a:p>
                      <a:pPr algn="l" fontAlgn="t"/>
                      <a:r>
                        <a:rPr lang="en-US" sz="1400" b="1" dirty="0">
                          <a:solidFill>
                            <a:schemeClr val="tx1"/>
                          </a:solidFill>
                          <a:effectLst/>
                          <a:latin typeface="Calibri" panose="020F0502020204030204" pitchFamily="34" charset="0"/>
                          <a:cs typeface="Calibri" panose="020F0502020204030204" pitchFamily="34" charset="0"/>
                        </a:rPr>
                        <a:t>Variable</a:t>
                      </a:r>
                    </a:p>
                  </a:txBody>
                  <a:tcPr marL="76200" marR="76200" marT="76200" marB="76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fontAlgn="t"/>
                      <a:r>
                        <a:rPr lang="en-US" sz="1400" b="1" dirty="0">
                          <a:solidFill>
                            <a:schemeClr val="tx1"/>
                          </a:solidFill>
                          <a:effectLst/>
                          <a:latin typeface="Calibri" panose="020F0502020204030204" pitchFamily="34" charset="0"/>
                          <a:cs typeface="Calibri" panose="020F0502020204030204" pitchFamily="34" charset="0"/>
                        </a:rPr>
                        <a:t>HR (95% CI)</a:t>
                      </a:r>
                    </a:p>
                  </a:txBody>
                  <a:tcPr marL="76200" marR="76200" marT="76200" marB="76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fontAlgn="t"/>
                      <a:r>
                        <a:rPr lang="en-US" sz="1400" b="1" i="1" dirty="0">
                          <a:solidFill>
                            <a:schemeClr val="tx1"/>
                          </a:solidFill>
                          <a:effectLst/>
                          <a:latin typeface="Calibri" panose="020F0502020204030204" pitchFamily="34" charset="0"/>
                          <a:cs typeface="Calibri" panose="020F0502020204030204" pitchFamily="34" charset="0"/>
                        </a:rPr>
                        <a:t>P </a:t>
                      </a:r>
                      <a:r>
                        <a:rPr lang="en-US" sz="1400" b="1" i="0" dirty="0">
                          <a:solidFill>
                            <a:schemeClr val="tx1"/>
                          </a:solidFill>
                          <a:effectLst/>
                          <a:latin typeface="Calibri" panose="020F0502020204030204" pitchFamily="34" charset="0"/>
                          <a:cs typeface="Calibri" panose="020F0502020204030204" pitchFamily="34" charset="0"/>
                        </a:rPr>
                        <a:t>V</a:t>
                      </a:r>
                      <a:r>
                        <a:rPr lang="en-US" sz="1400" b="1" dirty="0">
                          <a:solidFill>
                            <a:schemeClr val="tx1"/>
                          </a:solidFill>
                          <a:effectLst/>
                          <a:latin typeface="Calibri" panose="020F0502020204030204" pitchFamily="34" charset="0"/>
                          <a:cs typeface="Calibri" panose="020F0502020204030204" pitchFamily="34" charset="0"/>
                        </a:rPr>
                        <a:t>alue</a:t>
                      </a:r>
                    </a:p>
                  </a:txBody>
                  <a:tcPr marL="76200" marR="76200" marT="76200" marB="762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32089">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Heart involvement present</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1.76 (1.12-2.75)</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.01</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32089">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Complete response at Day 100</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0.24 (0.14-0.41)</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&lt;.001</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04988">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Bone marrow plasma cells at diagnosis ≥10%</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1.27 (0.81-1.97)</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.29</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32089">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Creatinine clearance &lt;45 mL/min</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1.41 (0.80-2.49)</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.23</a:t>
                      </a:r>
                    </a:p>
                  </a:txBody>
                  <a:tcPr marL="114300" marR="114300" marT="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00314">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Melphalan dose, 200 mg/m</a:t>
                      </a:r>
                      <a:r>
                        <a:rPr lang="en-US" sz="1400" b="0" baseline="30000" dirty="0">
                          <a:solidFill>
                            <a:schemeClr val="bg1"/>
                          </a:solidFill>
                          <a:effectLst/>
                          <a:latin typeface="Calibri" panose="020F0502020204030204" pitchFamily="34" charset="0"/>
                          <a:cs typeface="Calibri" panose="020F0502020204030204" pitchFamily="34" charset="0"/>
                        </a:rPr>
                        <a:t>2 </a:t>
                      </a:r>
                      <a:r>
                        <a:rPr lang="en-US" sz="1400" b="0" dirty="0">
                          <a:solidFill>
                            <a:schemeClr val="bg1"/>
                          </a:solidFill>
                          <a:effectLst/>
                          <a:latin typeface="Calibri" panose="020F0502020204030204" pitchFamily="34" charset="0"/>
                          <a:cs typeface="Calibri" panose="020F0502020204030204" pitchFamily="34" charset="0"/>
                        </a:rPr>
                        <a:t>vs not</a:t>
                      </a:r>
                    </a:p>
                  </a:txBody>
                  <a:tcPr marL="114300" marR="114300" marT="114300" marB="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0.62 (0.39-0.99)</a:t>
                      </a:r>
                    </a:p>
                  </a:txBody>
                  <a:tcPr marL="114300" marR="114300" marT="114300" marB="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.044</a:t>
                      </a:r>
                    </a:p>
                  </a:txBody>
                  <a:tcPr marL="114300" marR="114300" marT="114300" marB="1143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5274726"/>
                  </a:ext>
                </a:extLst>
              </a:tr>
            </a:tbl>
          </a:graphicData>
        </a:graphic>
      </p:graphicFrame>
      <p:grpSp>
        <p:nvGrpSpPr>
          <p:cNvPr id="176" name="Group 175">
            <a:extLst>
              <a:ext uri="{FF2B5EF4-FFF2-40B4-BE49-F238E27FC236}">
                <a16:creationId xmlns:a16="http://schemas.microsoft.com/office/drawing/2014/main" id="{FADB4B05-D5DB-468E-84C6-959EFA91C06E}"/>
              </a:ext>
            </a:extLst>
          </p:cNvPr>
          <p:cNvGrpSpPr/>
          <p:nvPr/>
        </p:nvGrpSpPr>
        <p:grpSpPr>
          <a:xfrm>
            <a:off x="886273" y="1288987"/>
            <a:ext cx="4524417" cy="2301780"/>
            <a:chOff x="605562" y="1573888"/>
            <a:chExt cx="4524417" cy="2301780"/>
          </a:xfrm>
        </p:grpSpPr>
        <p:sp>
          <p:nvSpPr>
            <p:cNvPr id="14" name="Freeform: Shape 13">
              <a:extLst>
                <a:ext uri="{FF2B5EF4-FFF2-40B4-BE49-F238E27FC236}">
                  <a16:creationId xmlns:a16="http://schemas.microsoft.com/office/drawing/2014/main" id="{9C9187B5-9764-4A60-8521-8461CC8996EF}"/>
                </a:ext>
              </a:extLst>
            </p:cNvPr>
            <p:cNvSpPr/>
            <p:nvPr/>
          </p:nvSpPr>
          <p:spPr bwMode="auto">
            <a:xfrm>
              <a:off x="1475465" y="1790833"/>
              <a:ext cx="3186098" cy="1448420"/>
            </a:xfrm>
            <a:custGeom>
              <a:avLst/>
              <a:gdLst>
                <a:gd name="connsiteX0" fmla="*/ 0 w 2508739"/>
                <a:gd name="connsiteY0" fmla="*/ 0 h 1140488"/>
                <a:gd name="connsiteX1" fmla="*/ 0 w 2508739"/>
                <a:gd name="connsiteY1" fmla="*/ 1140488 h 1140488"/>
                <a:gd name="connsiteX2" fmla="*/ 2508739 w 2508739"/>
                <a:gd name="connsiteY2" fmla="*/ 1140488 h 1140488"/>
              </a:gdLst>
              <a:ahLst/>
              <a:cxnLst>
                <a:cxn ang="0">
                  <a:pos x="connsiteX0" y="connsiteY0"/>
                </a:cxn>
                <a:cxn ang="0">
                  <a:pos x="connsiteX1" y="connsiteY1"/>
                </a:cxn>
                <a:cxn ang="0">
                  <a:pos x="connsiteX2" y="connsiteY2"/>
                </a:cxn>
              </a:cxnLst>
              <a:rect l="l" t="t" r="r" b="b"/>
              <a:pathLst>
                <a:path w="2508739" h="1140488">
                  <a:moveTo>
                    <a:pt x="0" y="0"/>
                  </a:moveTo>
                  <a:lnTo>
                    <a:pt x="0" y="1140488"/>
                  </a:lnTo>
                  <a:lnTo>
                    <a:pt x="2508739" y="1140488"/>
                  </a:lnTo>
                </a:path>
              </a:pathLst>
            </a:custGeom>
            <a:noFill/>
            <a:ln w="28575">
              <a:solidFill>
                <a:schemeClr val="bg1"/>
              </a:solidFill>
              <a:miter lim="800000"/>
              <a:headEnd/>
              <a:tailEnd/>
            </a:ln>
          </p:spPr>
          <p:txBody>
            <a:bodyPr rtlCol="0" anchor="ctr"/>
            <a:lstStyle/>
            <a:p>
              <a:pPr algn="ctr"/>
              <a:endParaRPr lang="en-US" dirty="0"/>
            </a:p>
          </p:txBody>
        </p:sp>
        <p:cxnSp>
          <p:nvCxnSpPr>
            <p:cNvPr id="15" name="Straight Connector 14">
              <a:extLst>
                <a:ext uri="{FF2B5EF4-FFF2-40B4-BE49-F238E27FC236}">
                  <a16:creationId xmlns:a16="http://schemas.microsoft.com/office/drawing/2014/main" id="{7AE69847-7B64-42B3-A318-5C3CD4C46124}"/>
                </a:ext>
              </a:extLst>
            </p:cNvPr>
            <p:cNvCxnSpPr>
              <a:cxnSpLocks/>
            </p:cNvCxnSpPr>
            <p:nvPr/>
          </p:nvCxnSpPr>
          <p:spPr bwMode="auto">
            <a:xfrm>
              <a:off x="1392516" y="1799341"/>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51FC402-5E0F-4EFE-9952-A2CBB566A037}"/>
                </a:ext>
              </a:extLst>
            </p:cNvPr>
            <p:cNvCxnSpPr>
              <a:cxnSpLocks/>
            </p:cNvCxnSpPr>
            <p:nvPr/>
          </p:nvCxnSpPr>
          <p:spPr bwMode="auto">
            <a:xfrm>
              <a:off x="1392516" y="2087322"/>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A09FFAB-0047-4462-BCAE-C4D18CB56F78}"/>
                </a:ext>
              </a:extLst>
            </p:cNvPr>
            <p:cNvCxnSpPr>
              <a:cxnSpLocks/>
            </p:cNvCxnSpPr>
            <p:nvPr/>
          </p:nvCxnSpPr>
          <p:spPr bwMode="auto">
            <a:xfrm>
              <a:off x="1392516" y="2375304"/>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058D7A9-DF93-4FE5-AEDC-D8A897055B05}"/>
                </a:ext>
              </a:extLst>
            </p:cNvPr>
            <p:cNvCxnSpPr>
              <a:cxnSpLocks/>
            </p:cNvCxnSpPr>
            <p:nvPr/>
          </p:nvCxnSpPr>
          <p:spPr bwMode="auto">
            <a:xfrm>
              <a:off x="1392516" y="2663285"/>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3B9A151-F453-4927-AC5D-BA7177740A51}"/>
                </a:ext>
              </a:extLst>
            </p:cNvPr>
            <p:cNvCxnSpPr>
              <a:cxnSpLocks/>
            </p:cNvCxnSpPr>
            <p:nvPr/>
          </p:nvCxnSpPr>
          <p:spPr bwMode="auto">
            <a:xfrm>
              <a:off x="1392516" y="2951267"/>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D532373-8BB9-4503-97F1-CFE9C4D06780}"/>
                </a:ext>
              </a:extLst>
            </p:cNvPr>
            <p:cNvCxnSpPr>
              <a:cxnSpLocks/>
            </p:cNvCxnSpPr>
            <p:nvPr/>
          </p:nvCxnSpPr>
          <p:spPr bwMode="auto">
            <a:xfrm>
              <a:off x="1392516" y="3239251"/>
              <a:ext cx="9996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D80AED5-6353-41BB-B7C5-0B89B9F4D999}"/>
                </a:ext>
              </a:extLst>
            </p:cNvPr>
            <p:cNvCxnSpPr/>
            <p:nvPr/>
          </p:nvCxnSpPr>
          <p:spPr bwMode="auto">
            <a:xfrm>
              <a:off x="1479719"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A013A5E-E3A8-4249-B2BD-4BFE23DA3270}"/>
                </a:ext>
              </a:extLst>
            </p:cNvPr>
            <p:cNvCxnSpPr/>
            <p:nvPr/>
          </p:nvCxnSpPr>
          <p:spPr bwMode="auto">
            <a:xfrm>
              <a:off x="1956500"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8530D28-FD0D-4F3E-9BFD-BB5EFE1760BB}"/>
                </a:ext>
              </a:extLst>
            </p:cNvPr>
            <p:cNvCxnSpPr/>
            <p:nvPr/>
          </p:nvCxnSpPr>
          <p:spPr bwMode="auto">
            <a:xfrm>
              <a:off x="2433281"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E92AD68-2321-49DD-A41C-725BFD9D6BF8}"/>
                </a:ext>
              </a:extLst>
            </p:cNvPr>
            <p:cNvCxnSpPr/>
            <p:nvPr/>
          </p:nvCxnSpPr>
          <p:spPr bwMode="auto">
            <a:xfrm>
              <a:off x="2910061"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AF10803-481A-446F-A850-07C3BCBB33BE}"/>
                </a:ext>
              </a:extLst>
            </p:cNvPr>
            <p:cNvCxnSpPr/>
            <p:nvPr/>
          </p:nvCxnSpPr>
          <p:spPr bwMode="auto">
            <a:xfrm>
              <a:off x="3386842"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75EE3B2-3CD2-4D73-B06F-5BD27C12FAEF}"/>
                </a:ext>
              </a:extLst>
            </p:cNvPr>
            <p:cNvCxnSpPr/>
            <p:nvPr/>
          </p:nvCxnSpPr>
          <p:spPr bwMode="auto">
            <a:xfrm>
              <a:off x="3863623" y="3241379"/>
              <a:ext cx="0" cy="8507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80967DA-B73F-49F0-A086-F212844AE500}"/>
                </a:ext>
              </a:extLst>
            </p:cNvPr>
            <p:cNvCxnSpPr/>
            <p:nvPr/>
          </p:nvCxnSpPr>
          <p:spPr bwMode="auto">
            <a:xfrm>
              <a:off x="4340401" y="3241379"/>
              <a:ext cx="0" cy="85076"/>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BE63785-D699-4383-8E28-9F4C6A9FA425}"/>
                </a:ext>
              </a:extLst>
            </p:cNvPr>
            <p:cNvSpPr txBox="1"/>
            <p:nvPr/>
          </p:nvSpPr>
          <p:spPr bwMode="auto">
            <a:xfrm rot="16200000">
              <a:off x="31621" y="2348399"/>
              <a:ext cx="1900812"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Proportion Surviving</a:t>
              </a:r>
            </a:p>
          </p:txBody>
        </p:sp>
        <p:sp>
          <p:nvSpPr>
            <p:cNvPr id="29" name="TextBox 28">
              <a:extLst>
                <a:ext uri="{FF2B5EF4-FFF2-40B4-BE49-F238E27FC236}">
                  <a16:creationId xmlns:a16="http://schemas.microsoft.com/office/drawing/2014/main" id="{A0867B3A-D2DF-4600-A59F-F34E167FFF10}"/>
                </a:ext>
              </a:extLst>
            </p:cNvPr>
            <p:cNvSpPr txBox="1"/>
            <p:nvPr/>
          </p:nvSpPr>
          <p:spPr bwMode="auto">
            <a:xfrm>
              <a:off x="2035164" y="3413805"/>
              <a:ext cx="1900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Yr Since SCT</a:t>
              </a:r>
            </a:p>
          </p:txBody>
        </p:sp>
        <p:sp>
          <p:nvSpPr>
            <p:cNvPr id="30" name="TextBox 29">
              <a:extLst>
                <a:ext uri="{FF2B5EF4-FFF2-40B4-BE49-F238E27FC236}">
                  <a16:creationId xmlns:a16="http://schemas.microsoft.com/office/drawing/2014/main" id="{0C0A2DCC-7F5D-4390-B06D-F137D788D82C}"/>
                </a:ext>
              </a:extLst>
            </p:cNvPr>
            <p:cNvSpPr txBox="1"/>
            <p:nvPr/>
          </p:nvSpPr>
          <p:spPr bwMode="auto">
            <a:xfrm>
              <a:off x="1167064" y="3058465"/>
              <a:ext cx="257354"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AFE553C9-7A70-4849-9B34-BF8BCF487E4E}"/>
                </a:ext>
              </a:extLst>
            </p:cNvPr>
            <p:cNvSpPr txBox="1"/>
            <p:nvPr/>
          </p:nvSpPr>
          <p:spPr bwMode="auto">
            <a:xfrm>
              <a:off x="1313820" y="3248007"/>
              <a:ext cx="257354"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08D316EF-041E-4E9B-88A5-84BF772CD3AA}"/>
                </a:ext>
              </a:extLst>
            </p:cNvPr>
            <p:cNvSpPr txBox="1"/>
            <p:nvPr/>
          </p:nvSpPr>
          <p:spPr bwMode="auto">
            <a:xfrm>
              <a:off x="1796629" y="3248007"/>
              <a:ext cx="257354"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3" name="TextBox 32">
              <a:extLst>
                <a:ext uri="{FF2B5EF4-FFF2-40B4-BE49-F238E27FC236}">
                  <a16:creationId xmlns:a16="http://schemas.microsoft.com/office/drawing/2014/main" id="{23449F46-2270-4D3A-81EF-7B1EE40381F4}"/>
                </a:ext>
              </a:extLst>
            </p:cNvPr>
            <p:cNvSpPr txBox="1"/>
            <p:nvPr/>
          </p:nvSpPr>
          <p:spPr bwMode="auto">
            <a:xfrm>
              <a:off x="2268801" y="3248007"/>
              <a:ext cx="257354"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4" name="TextBox 33">
              <a:extLst>
                <a:ext uri="{FF2B5EF4-FFF2-40B4-BE49-F238E27FC236}">
                  <a16:creationId xmlns:a16="http://schemas.microsoft.com/office/drawing/2014/main" id="{5F3BB7D7-F91C-4F0A-BE28-71B17735F501}"/>
                </a:ext>
              </a:extLst>
            </p:cNvPr>
            <p:cNvSpPr txBox="1"/>
            <p:nvPr/>
          </p:nvSpPr>
          <p:spPr bwMode="auto">
            <a:xfrm>
              <a:off x="2743098" y="3248007"/>
              <a:ext cx="257354"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5" name="TextBox 34">
              <a:extLst>
                <a:ext uri="{FF2B5EF4-FFF2-40B4-BE49-F238E27FC236}">
                  <a16:creationId xmlns:a16="http://schemas.microsoft.com/office/drawing/2014/main" id="{3C439B65-4A6B-45F0-BD78-BEC30FF3817B}"/>
                </a:ext>
              </a:extLst>
            </p:cNvPr>
            <p:cNvSpPr txBox="1"/>
            <p:nvPr/>
          </p:nvSpPr>
          <p:spPr bwMode="auto">
            <a:xfrm>
              <a:off x="3170606" y="3248007"/>
              <a:ext cx="487060"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6" name="TextBox 35">
              <a:extLst>
                <a:ext uri="{FF2B5EF4-FFF2-40B4-BE49-F238E27FC236}">
                  <a16:creationId xmlns:a16="http://schemas.microsoft.com/office/drawing/2014/main" id="{51885516-9A2A-4DB0-B509-0FA56F3E8060}"/>
                </a:ext>
              </a:extLst>
            </p:cNvPr>
            <p:cNvSpPr txBox="1"/>
            <p:nvPr/>
          </p:nvSpPr>
          <p:spPr bwMode="auto">
            <a:xfrm>
              <a:off x="3666174" y="3248007"/>
              <a:ext cx="487060"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7F574F95-AD2B-45D6-A845-B0BF8A9D8AAE}"/>
                </a:ext>
              </a:extLst>
            </p:cNvPr>
            <p:cNvSpPr txBox="1"/>
            <p:nvPr/>
          </p:nvSpPr>
          <p:spPr bwMode="auto">
            <a:xfrm>
              <a:off x="4127711" y="3248007"/>
              <a:ext cx="487060"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38" name="TextBox 37">
              <a:extLst>
                <a:ext uri="{FF2B5EF4-FFF2-40B4-BE49-F238E27FC236}">
                  <a16:creationId xmlns:a16="http://schemas.microsoft.com/office/drawing/2014/main" id="{67250CEE-90C3-4C4B-B3D8-D3A396DA31CE}"/>
                </a:ext>
              </a:extLst>
            </p:cNvPr>
            <p:cNvSpPr txBox="1"/>
            <p:nvPr/>
          </p:nvSpPr>
          <p:spPr bwMode="auto">
            <a:xfrm>
              <a:off x="605562" y="3598669"/>
              <a:ext cx="43452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506413" algn="l"/>
                  <a:tab pos="860425" algn="l"/>
                  <a:tab pos="1260475" algn="l"/>
                  <a:tab pos="1641475" algn="l"/>
                  <a:tab pos="2041525" algn="l"/>
                  <a:tab pos="2441575" algn="l"/>
                  <a:tab pos="2776538" algn="l"/>
                </a:tabLst>
              </a:pPr>
              <a:r>
                <a:rPr lang="en-US" sz="1200" b="1" dirty="0">
                  <a:solidFill>
                    <a:schemeClr val="bg1"/>
                  </a:solidFill>
                  <a:latin typeface="Calibri" panose="020F0502020204030204" pitchFamily="34" charset="0"/>
                </a:rPr>
                <a:t>At Risk	   </a:t>
              </a:r>
              <a:r>
                <a:rPr lang="en-US" sz="1200" dirty="0">
                  <a:solidFill>
                    <a:schemeClr val="bg1"/>
                  </a:solidFill>
                  <a:latin typeface="Calibri" panose="020F0502020204030204" pitchFamily="34" charset="0"/>
                </a:rPr>
                <a:t>159	        110	87	  70    	    59	         50         20</a:t>
              </a:r>
            </a:p>
          </p:txBody>
        </p:sp>
        <p:sp>
          <p:nvSpPr>
            <p:cNvPr id="39" name="TextBox 38">
              <a:extLst>
                <a:ext uri="{FF2B5EF4-FFF2-40B4-BE49-F238E27FC236}">
                  <a16:creationId xmlns:a16="http://schemas.microsoft.com/office/drawing/2014/main" id="{E2D8EE2C-562E-4630-8002-AA3FF9465F05}"/>
                </a:ext>
              </a:extLst>
            </p:cNvPr>
            <p:cNvSpPr txBox="1"/>
            <p:nvPr/>
          </p:nvSpPr>
          <p:spPr bwMode="auto">
            <a:xfrm>
              <a:off x="1024562" y="2771333"/>
              <a:ext cx="555121"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40" name="TextBox 39">
              <a:extLst>
                <a:ext uri="{FF2B5EF4-FFF2-40B4-BE49-F238E27FC236}">
                  <a16:creationId xmlns:a16="http://schemas.microsoft.com/office/drawing/2014/main" id="{71FEB5AF-634F-45B5-B238-2902A4CC339A}"/>
                </a:ext>
              </a:extLst>
            </p:cNvPr>
            <p:cNvSpPr txBox="1"/>
            <p:nvPr/>
          </p:nvSpPr>
          <p:spPr bwMode="auto">
            <a:xfrm>
              <a:off x="1024562" y="2479947"/>
              <a:ext cx="555121"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41" name="TextBox 40">
              <a:extLst>
                <a:ext uri="{FF2B5EF4-FFF2-40B4-BE49-F238E27FC236}">
                  <a16:creationId xmlns:a16="http://schemas.microsoft.com/office/drawing/2014/main" id="{80244474-919A-4AA3-BFF5-85B285F379D2}"/>
                </a:ext>
              </a:extLst>
            </p:cNvPr>
            <p:cNvSpPr txBox="1"/>
            <p:nvPr/>
          </p:nvSpPr>
          <p:spPr bwMode="auto">
            <a:xfrm>
              <a:off x="1024562" y="2201321"/>
              <a:ext cx="555121"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42" name="TextBox 41">
              <a:extLst>
                <a:ext uri="{FF2B5EF4-FFF2-40B4-BE49-F238E27FC236}">
                  <a16:creationId xmlns:a16="http://schemas.microsoft.com/office/drawing/2014/main" id="{EE72FE79-C69D-469F-8E86-0734187927EC}"/>
                </a:ext>
              </a:extLst>
            </p:cNvPr>
            <p:cNvSpPr txBox="1"/>
            <p:nvPr/>
          </p:nvSpPr>
          <p:spPr bwMode="auto">
            <a:xfrm>
              <a:off x="1024562" y="1920571"/>
              <a:ext cx="555121"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DBD3BFAA-DA08-407D-BD8F-219E37E31A7B}"/>
                </a:ext>
              </a:extLst>
            </p:cNvPr>
            <p:cNvSpPr txBox="1"/>
            <p:nvPr/>
          </p:nvSpPr>
          <p:spPr bwMode="auto">
            <a:xfrm>
              <a:off x="1012855" y="1629186"/>
              <a:ext cx="555121" cy="35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4" name="Freeform: Shape 43">
              <a:extLst>
                <a:ext uri="{FF2B5EF4-FFF2-40B4-BE49-F238E27FC236}">
                  <a16:creationId xmlns:a16="http://schemas.microsoft.com/office/drawing/2014/main" id="{ED18B0E5-7836-4DE5-A17A-1701090090B7}"/>
                </a:ext>
              </a:extLst>
            </p:cNvPr>
            <p:cNvSpPr/>
            <p:nvPr/>
          </p:nvSpPr>
          <p:spPr bwMode="auto">
            <a:xfrm>
              <a:off x="1483156" y="1854460"/>
              <a:ext cx="3178511" cy="1058450"/>
            </a:xfrm>
            <a:custGeom>
              <a:avLst/>
              <a:gdLst>
                <a:gd name="connsiteX0" fmla="*/ 2502765 w 2502765"/>
                <a:gd name="connsiteY0" fmla="*/ 833425 h 833425"/>
                <a:gd name="connsiteX1" fmla="*/ 2418052 w 2502765"/>
                <a:gd name="connsiteY1" fmla="*/ 833425 h 833425"/>
                <a:gd name="connsiteX2" fmla="*/ 2418052 w 2502765"/>
                <a:gd name="connsiteY2" fmla="*/ 774873 h 833425"/>
                <a:gd name="connsiteX3" fmla="*/ 2045565 w 2502765"/>
                <a:gd name="connsiteY3" fmla="*/ 774873 h 833425"/>
                <a:gd name="connsiteX4" fmla="*/ 2045565 w 2502765"/>
                <a:gd name="connsiteY4" fmla="*/ 753695 h 833425"/>
                <a:gd name="connsiteX5" fmla="*/ 2014420 w 2502765"/>
                <a:gd name="connsiteY5" fmla="*/ 753695 h 833425"/>
                <a:gd name="connsiteX6" fmla="*/ 2014420 w 2502765"/>
                <a:gd name="connsiteY6" fmla="*/ 749958 h 833425"/>
                <a:gd name="connsiteX7" fmla="*/ 1969572 w 2502765"/>
                <a:gd name="connsiteY7" fmla="*/ 749958 h 833425"/>
                <a:gd name="connsiteX8" fmla="*/ 1969572 w 2502765"/>
                <a:gd name="connsiteY8" fmla="*/ 739991 h 833425"/>
                <a:gd name="connsiteX9" fmla="*/ 1959606 w 2502765"/>
                <a:gd name="connsiteY9" fmla="*/ 739991 h 833425"/>
                <a:gd name="connsiteX10" fmla="*/ 1959606 w 2502765"/>
                <a:gd name="connsiteY10" fmla="*/ 723796 h 833425"/>
                <a:gd name="connsiteX11" fmla="*/ 1878631 w 2502765"/>
                <a:gd name="connsiteY11" fmla="*/ 723796 h 833425"/>
                <a:gd name="connsiteX12" fmla="*/ 1878631 w 2502765"/>
                <a:gd name="connsiteY12" fmla="*/ 711338 h 833425"/>
                <a:gd name="connsiteX13" fmla="*/ 1827554 w 2502765"/>
                <a:gd name="connsiteY13" fmla="*/ 711338 h 833425"/>
                <a:gd name="connsiteX14" fmla="*/ 1827554 w 2502765"/>
                <a:gd name="connsiteY14" fmla="*/ 698881 h 833425"/>
                <a:gd name="connsiteX15" fmla="*/ 1775231 w 2502765"/>
                <a:gd name="connsiteY15" fmla="*/ 698881 h 833425"/>
                <a:gd name="connsiteX16" fmla="*/ 1771494 w 2502765"/>
                <a:gd name="connsiteY16" fmla="*/ 695144 h 833425"/>
                <a:gd name="connsiteX17" fmla="*/ 1705468 w 2502765"/>
                <a:gd name="connsiteY17" fmla="*/ 695144 h 833425"/>
                <a:gd name="connsiteX18" fmla="*/ 1705468 w 2502765"/>
                <a:gd name="connsiteY18" fmla="*/ 678948 h 833425"/>
                <a:gd name="connsiteX19" fmla="*/ 1531059 w 2502765"/>
                <a:gd name="connsiteY19" fmla="*/ 678948 h 833425"/>
                <a:gd name="connsiteX20" fmla="*/ 1524830 w 2502765"/>
                <a:gd name="connsiteY20" fmla="*/ 672719 h 833425"/>
                <a:gd name="connsiteX21" fmla="*/ 1456312 w 2502765"/>
                <a:gd name="connsiteY21" fmla="*/ 672719 h 833425"/>
                <a:gd name="connsiteX22" fmla="*/ 1456312 w 2502765"/>
                <a:gd name="connsiteY22" fmla="*/ 666490 h 833425"/>
                <a:gd name="connsiteX23" fmla="*/ 1399007 w 2502765"/>
                <a:gd name="connsiteY23" fmla="*/ 666490 h 833425"/>
                <a:gd name="connsiteX24" fmla="*/ 1399007 w 2502765"/>
                <a:gd name="connsiteY24" fmla="*/ 654033 h 833425"/>
                <a:gd name="connsiteX25" fmla="*/ 1375337 w 2502765"/>
                <a:gd name="connsiteY25" fmla="*/ 654033 h 833425"/>
                <a:gd name="connsiteX26" fmla="*/ 1375337 w 2502765"/>
                <a:gd name="connsiteY26" fmla="*/ 642821 h 833425"/>
                <a:gd name="connsiteX27" fmla="*/ 1273183 w 2502765"/>
                <a:gd name="connsiteY27" fmla="*/ 642821 h 833425"/>
                <a:gd name="connsiteX28" fmla="*/ 1273183 w 2502765"/>
                <a:gd name="connsiteY28" fmla="*/ 626626 h 833425"/>
                <a:gd name="connsiteX29" fmla="*/ 1227090 w 2502765"/>
                <a:gd name="connsiteY29" fmla="*/ 626626 h 833425"/>
                <a:gd name="connsiteX30" fmla="*/ 1227090 w 2502765"/>
                <a:gd name="connsiteY30" fmla="*/ 622888 h 833425"/>
                <a:gd name="connsiteX31" fmla="*/ 1164801 w 2502765"/>
                <a:gd name="connsiteY31" fmla="*/ 622888 h 833425"/>
                <a:gd name="connsiteX32" fmla="*/ 1164801 w 2502765"/>
                <a:gd name="connsiteY32" fmla="*/ 601710 h 833425"/>
                <a:gd name="connsiteX33" fmla="*/ 1131165 w 2502765"/>
                <a:gd name="connsiteY33" fmla="*/ 601710 h 833425"/>
                <a:gd name="connsiteX34" fmla="*/ 1131165 w 2502765"/>
                <a:gd name="connsiteY34" fmla="*/ 592990 h 833425"/>
                <a:gd name="connsiteX35" fmla="*/ 1087563 w 2502765"/>
                <a:gd name="connsiteY35" fmla="*/ 592990 h 833425"/>
                <a:gd name="connsiteX36" fmla="*/ 1087563 w 2502765"/>
                <a:gd name="connsiteY36" fmla="*/ 583023 h 833425"/>
                <a:gd name="connsiteX37" fmla="*/ 997867 w 2502765"/>
                <a:gd name="connsiteY37" fmla="*/ 583023 h 833425"/>
                <a:gd name="connsiteX38" fmla="*/ 997867 w 2502765"/>
                <a:gd name="connsiteY38" fmla="*/ 560599 h 833425"/>
                <a:gd name="connsiteX39" fmla="*/ 938069 w 2502765"/>
                <a:gd name="connsiteY39" fmla="*/ 560599 h 833425"/>
                <a:gd name="connsiteX40" fmla="*/ 938069 w 2502765"/>
                <a:gd name="connsiteY40" fmla="*/ 551879 h 833425"/>
                <a:gd name="connsiteX41" fmla="*/ 916891 w 2502765"/>
                <a:gd name="connsiteY41" fmla="*/ 551879 h 833425"/>
                <a:gd name="connsiteX42" fmla="*/ 916891 w 2502765"/>
                <a:gd name="connsiteY42" fmla="*/ 531947 h 833425"/>
                <a:gd name="connsiteX43" fmla="*/ 863323 w 2502765"/>
                <a:gd name="connsiteY43" fmla="*/ 531947 h 833425"/>
                <a:gd name="connsiteX44" fmla="*/ 863323 w 2502765"/>
                <a:gd name="connsiteY44" fmla="*/ 523226 h 833425"/>
                <a:gd name="connsiteX45" fmla="*/ 838407 w 2502765"/>
                <a:gd name="connsiteY45" fmla="*/ 523226 h 833425"/>
                <a:gd name="connsiteX46" fmla="*/ 838407 w 2502765"/>
                <a:gd name="connsiteY46" fmla="*/ 513260 h 833425"/>
                <a:gd name="connsiteX47" fmla="*/ 789822 w 2502765"/>
                <a:gd name="connsiteY47" fmla="*/ 513260 h 833425"/>
                <a:gd name="connsiteX48" fmla="*/ 789822 w 2502765"/>
                <a:gd name="connsiteY48" fmla="*/ 489590 h 833425"/>
                <a:gd name="connsiteX49" fmla="*/ 747466 w 2502765"/>
                <a:gd name="connsiteY49" fmla="*/ 489590 h 833425"/>
                <a:gd name="connsiteX50" fmla="*/ 747466 w 2502765"/>
                <a:gd name="connsiteY50" fmla="*/ 474641 h 833425"/>
                <a:gd name="connsiteX51" fmla="*/ 705109 w 2502765"/>
                <a:gd name="connsiteY51" fmla="*/ 474641 h 833425"/>
                <a:gd name="connsiteX52" fmla="*/ 705109 w 2502765"/>
                <a:gd name="connsiteY52" fmla="*/ 444742 h 833425"/>
                <a:gd name="connsiteX53" fmla="*/ 677702 w 2502765"/>
                <a:gd name="connsiteY53" fmla="*/ 444742 h 833425"/>
                <a:gd name="connsiteX54" fmla="*/ 677702 w 2502765"/>
                <a:gd name="connsiteY54" fmla="*/ 432285 h 833425"/>
                <a:gd name="connsiteX55" fmla="*/ 627871 w 2502765"/>
                <a:gd name="connsiteY55" fmla="*/ 432285 h 833425"/>
                <a:gd name="connsiteX56" fmla="*/ 622888 w 2502765"/>
                <a:gd name="connsiteY56" fmla="*/ 427302 h 833425"/>
                <a:gd name="connsiteX57" fmla="*/ 585515 w 2502765"/>
                <a:gd name="connsiteY57" fmla="*/ 427302 h 833425"/>
                <a:gd name="connsiteX58" fmla="*/ 585515 w 2502765"/>
                <a:gd name="connsiteY58" fmla="*/ 407369 h 833425"/>
                <a:gd name="connsiteX59" fmla="*/ 538175 w 2502765"/>
                <a:gd name="connsiteY59" fmla="*/ 407369 h 833425"/>
                <a:gd name="connsiteX60" fmla="*/ 538175 w 2502765"/>
                <a:gd name="connsiteY60" fmla="*/ 393665 h 833425"/>
                <a:gd name="connsiteX61" fmla="*/ 516997 w 2502765"/>
                <a:gd name="connsiteY61" fmla="*/ 393665 h 833425"/>
                <a:gd name="connsiteX62" fmla="*/ 497065 w 2502765"/>
                <a:gd name="connsiteY62" fmla="*/ 393665 h 833425"/>
                <a:gd name="connsiteX63" fmla="*/ 497065 w 2502765"/>
                <a:gd name="connsiteY63" fmla="*/ 369996 h 833425"/>
                <a:gd name="connsiteX64" fmla="*/ 477132 w 2502765"/>
                <a:gd name="connsiteY64" fmla="*/ 369996 h 833425"/>
                <a:gd name="connsiteX65" fmla="*/ 477132 w 2502765"/>
                <a:gd name="connsiteY65" fmla="*/ 352555 h 833425"/>
                <a:gd name="connsiteX66" fmla="*/ 402385 w 2502765"/>
                <a:gd name="connsiteY66" fmla="*/ 352555 h 833425"/>
                <a:gd name="connsiteX67" fmla="*/ 402385 w 2502765"/>
                <a:gd name="connsiteY67" fmla="*/ 330131 h 833425"/>
                <a:gd name="connsiteX68" fmla="*/ 373733 w 2502765"/>
                <a:gd name="connsiteY68" fmla="*/ 330131 h 833425"/>
                <a:gd name="connsiteX69" fmla="*/ 373733 w 2502765"/>
                <a:gd name="connsiteY69" fmla="*/ 312690 h 833425"/>
                <a:gd name="connsiteX70" fmla="*/ 343834 w 2502765"/>
                <a:gd name="connsiteY70" fmla="*/ 312690 h 833425"/>
                <a:gd name="connsiteX71" fmla="*/ 343834 w 2502765"/>
                <a:gd name="connsiteY71" fmla="*/ 282791 h 833425"/>
                <a:gd name="connsiteX72" fmla="*/ 289020 w 2502765"/>
                <a:gd name="connsiteY72" fmla="*/ 282791 h 833425"/>
                <a:gd name="connsiteX73" fmla="*/ 289020 w 2502765"/>
                <a:gd name="connsiteY73" fmla="*/ 241681 h 833425"/>
                <a:gd name="connsiteX74" fmla="*/ 271579 w 2502765"/>
                <a:gd name="connsiteY74" fmla="*/ 241681 h 833425"/>
                <a:gd name="connsiteX75" fmla="*/ 271579 w 2502765"/>
                <a:gd name="connsiteY75" fmla="*/ 221748 h 833425"/>
                <a:gd name="connsiteX76" fmla="*/ 255384 w 2502765"/>
                <a:gd name="connsiteY76" fmla="*/ 221748 h 833425"/>
                <a:gd name="connsiteX77" fmla="*/ 264104 w 2502765"/>
                <a:gd name="connsiteY77" fmla="*/ 213028 h 833425"/>
                <a:gd name="connsiteX78" fmla="*/ 221748 w 2502765"/>
                <a:gd name="connsiteY78" fmla="*/ 213028 h 833425"/>
                <a:gd name="connsiteX79" fmla="*/ 221748 w 2502765"/>
                <a:gd name="connsiteY79" fmla="*/ 180638 h 833425"/>
                <a:gd name="connsiteX80" fmla="*/ 134544 w 2502765"/>
                <a:gd name="connsiteY80" fmla="*/ 180638 h 833425"/>
                <a:gd name="connsiteX81" fmla="*/ 134544 w 2502765"/>
                <a:gd name="connsiteY81" fmla="*/ 161951 h 833425"/>
                <a:gd name="connsiteX82" fmla="*/ 95924 w 2502765"/>
                <a:gd name="connsiteY82" fmla="*/ 161951 h 833425"/>
                <a:gd name="connsiteX83" fmla="*/ 95924 w 2502765"/>
                <a:gd name="connsiteY83" fmla="*/ 149493 h 833425"/>
                <a:gd name="connsiteX84" fmla="*/ 64780 w 2502765"/>
                <a:gd name="connsiteY84" fmla="*/ 149493 h 833425"/>
                <a:gd name="connsiteX85" fmla="*/ 64780 w 2502765"/>
                <a:gd name="connsiteY85" fmla="*/ 119595 h 833425"/>
                <a:gd name="connsiteX86" fmla="*/ 43602 w 2502765"/>
                <a:gd name="connsiteY86" fmla="*/ 119595 h 833425"/>
                <a:gd name="connsiteX87" fmla="*/ 43602 w 2502765"/>
                <a:gd name="connsiteY87" fmla="*/ 98416 h 833425"/>
                <a:gd name="connsiteX88" fmla="*/ 18686 w 2502765"/>
                <a:gd name="connsiteY88" fmla="*/ 98416 h 833425"/>
                <a:gd name="connsiteX89" fmla="*/ 18686 w 2502765"/>
                <a:gd name="connsiteY89" fmla="*/ 68518 h 833425"/>
                <a:gd name="connsiteX90" fmla="*/ 0 w 2502765"/>
                <a:gd name="connsiteY90" fmla="*/ 68518 h 833425"/>
                <a:gd name="connsiteX91" fmla="*/ 0 w 2502765"/>
                <a:gd name="connsiteY91" fmla="*/ 0 h 8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02765" h="833425">
                  <a:moveTo>
                    <a:pt x="2502765" y="833425"/>
                  </a:moveTo>
                  <a:lnTo>
                    <a:pt x="2418052" y="833425"/>
                  </a:lnTo>
                  <a:lnTo>
                    <a:pt x="2418052" y="774873"/>
                  </a:lnTo>
                  <a:lnTo>
                    <a:pt x="2045565" y="774873"/>
                  </a:lnTo>
                  <a:lnTo>
                    <a:pt x="2045565" y="753695"/>
                  </a:lnTo>
                  <a:lnTo>
                    <a:pt x="2014420" y="753695"/>
                  </a:lnTo>
                  <a:lnTo>
                    <a:pt x="2014420" y="749958"/>
                  </a:lnTo>
                  <a:lnTo>
                    <a:pt x="1969572" y="749958"/>
                  </a:lnTo>
                  <a:lnTo>
                    <a:pt x="1969572" y="739991"/>
                  </a:lnTo>
                  <a:lnTo>
                    <a:pt x="1959606" y="739991"/>
                  </a:lnTo>
                  <a:lnTo>
                    <a:pt x="1959606" y="723796"/>
                  </a:lnTo>
                  <a:lnTo>
                    <a:pt x="1878631" y="723796"/>
                  </a:lnTo>
                  <a:lnTo>
                    <a:pt x="1878631" y="711338"/>
                  </a:lnTo>
                  <a:lnTo>
                    <a:pt x="1827554" y="711338"/>
                  </a:lnTo>
                  <a:lnTo>
                    <a:pt x="1827554" y="698881"/>
                  </a:lnTo>
                  <a:lnTo>
                    <a:pt x="1775231" y="698881"/>
                  </a:lnTo>
                  <a:lnTo>
                    <a:pt x="1771494" y="695144"/>
                  </a:lnTo>
                  <a:lnTo>
                    <a:pt x="1705468" y="695144"/>
                  </a:lnTo>
                  <a:lnTo>
                    <a:pt x="1705468" y="678948"/>
                  </a:lnTo>
                  <a:lnTo>
                    <a:pt x="1531059" y="678948"/>
                  </a:lnTo>
                  <a:lnTo>
                    <a:pt x="1524830" y="672719"/>
                  </a:lnTo>
                  <a:lnTo>
                    <a:pt x="1456312" y="672719"/>
                  </a:lnTo>
                  <a:lnTo>
                    <a:pt x="1456312" y="666490"/>
                  </a:lnTo>
                  <a:lnTo>
                    <a:pt x="1399007" y="666490"/>
                  </a:lnTo>
                  <a:lnTo>
                    <a:pt x="1399007" y="654033"/>
                  </a:lnTo>
                  <a:lnTo>
                    <a:pt x="1375337" y="654033"/>
                  </a:lnTo>
                  <a:lnTo>
                    <a:pt x="1375337" y="642821"/>
                  </a:lnTo>
                  <a:lnTo>
                    <a:pt x="1273183" y="642821"/>
                  </a:lnTo>
                  <a:lnTo>
                    <a:pt x="1273183" y="626626"/>
                  </a:lnTo>
                  <a:lnTo>
                    <a:pt x="1227090" y="626626"/>
                  </a:lnTo>
                  <a:lnTo>
                    <a:pt x="1227090" y="622888"/>
                  </a:lnTo>
                  <a:lnTo>
                    <a:pt x="1164801" y="622888"/>
                  </a:lnTo>
                  <a:lnTo>
                    <a:pt x="1164801" y="601710"/>
                  </a:lnTo>
                  <a:lnTo>
                    <a:pt x="1131165" y="601710"/>
                  </a:lnTo>
                  <a:lnTo>
                    <a:pt x="1131165" y="592990"/>
                  </a:lnTo>
                  <a:lnTo>
                    <a:pt x="1087563" y="592990"/>
                  </a:lnTo>
                  <a:lnTo>
                    <a:pt x="1087563" y="583023"/>
                  </a:lnTo>
                  <a:lnTo>
                    <a:pt x="997867" y="583023"/>
                  </a:lnTo>
                  <a:lnTo>
                    <a:pt x="997867" y="560599"/>
                  </a:lnTo>
                  <a:lnTo>
                    <a:pt x="938069" y="560599"/>
                  </a:lnTo>
                  <a:lnTo>
                    <a:pt x="938069" y="551879"/>
                  </a:lnTo>
                  <a:lnTo>
                    <a:pt x="916891" y="551879"/>
                  </a:lnTo>
                  <a:lnTo>
                    <a:pt x="916891" y="531947"/>
                  </a:lnTo>
                  <a:lnTo>
                    <a:pt x="863323" y="531947"/>
                  </a:lnTo>
                  <a:lnTo>
                    <a:pt x="863323" y="523226"/>
                  </a:lnTo>
                  <a:lnTo>
                    <a:pt x="838407" y="523226"/>
                  </a:lnTo>
                  <a:lnTo>
                    <a:pt x="838407" y="513260"/>
                  </a:lnTo>
                  <a:lnTo>
                    <a:pt x="789822" y="513260"/>
                  </a:lnTo>
                  <a:lnTo>
                    <a:pt x="789822" y="489590"/>
                  </a:lnTo>
                  <a:lnTo>
                    <a:pt x="747466" y="489590"/>
                  </a:lnTo>
                  <a:lnTo>
                    <a:pt x="747466" y="474641"/>
                  </a:lnTo>
                  <a:lnTo>
                    <a:pt x="705109" y="474641"/>
                  </a:lnTo>
                  <a:lnTo>
                    <a:pt x="705109" y="444742"/>
                  </a:lnTo>
                  <a:lnTo>
                    <a:pt x="677702" y="444742"/>
                  </a:lnTo>
                  <a:lnTo>
                    <a:pt x="677702" y="432285"/>
                  </a:lnTo>
                  <a:lnTo>
                    <a:pt x="627871" y="432285"/>
                  </a:lnTo>
                  <a:lnTo>
                    <a:pt x="622888" y="427302"/>
                  </a:lnTo>
                  <a:lnTo>
                    <a:pt x="585515" y="427302"/>
                  </a:lnTo>
                  <a:lnTo>
                    <a:pt x="585515" y="407369"/>
                  </a:lnTo>
                  <a:lnTo>
                    <a:pt x="538175" y="407369"/>
                  </a:lnTo>
                  <a:lnTo>
                    <a:pt x="538175" y="393665"/>
                  </a:lnTo>
                  <a:lnTo>
                    <a:pt x="516997" y="393665"/>
                  </a:lnTo>
                  <a:lnTo>
                    <a:pt x="497065" y="393665"/>
                  </a:lnTo>
                  <a:lnTo>
                    <a:pt x="497065" y="369996"/>
                  </a:lnTo>
                  <a:lnTo>
                    <a:pt x="477132" y="369996"/>
                  </a:lnTo>
                  <a:lnTo>
                    <a:pt x="477132" y="352555"/>
                  </a:lnTo>
                  <a:lnTo>
                    <a:pt x="402385" y="352555"/>
                  </a:lnTo>
                  <a:lnTo>
                    <a:pt x="402385" y="330131"/>
                  </a:lnTo>
                  <a:lnTo>
                    <a:pt x="373733" y="330131"/>
                  </a:lnTo>
                  <a:lnTo>
                    <a:pt x="373733" y="312690"/>
                  </a:lnTo>
                  <a:lnTo>
                    <a:pt x="343834" y="312690"/>
                  </a:lnTo>
                  <a:lnTo>
                    <a:pt x="343834" y="282791"/>
                  </a:lnTo>
                  <a:lnTo>
                    <a:pt x="289020" y="282791"/>
                  </a:lnTo>
                  <a:lnTo>
                    <a:pt x="289020" y="241681"/>
                  </a:lnTo>
                  <a:lnTo>
                    <a:pt x="271579" y="241681"/>
                  </a:lnTo>
                  <a:lnTo>
                    <a:pt x="271579" y="221748"/>
                  </a:lnTo>
                  <a:lnTo>
                    <a:pt x="255384" y="221748"/>
                  </a:lnTo>
                  <a:lnTo>
                    <a:pt x="264104" y="213028"/>
                  </a:lnTo>
                  <a:lnTo>
                    <a:pt x="221748" y="213028"/>
                  </a:lnTo>
                  <a:lnTo>
                    <a:pt x="221748" y="180638"/>
                  </a:lnTo>
                  <a:lnTo>
                    <a:pt x="134544" y="180638"/>
                  </a:lnTo>
                  <a:lnTo>
                    <a:pt x="134544" y="161951"/>
                  </a:lnTo>
                  <a:lnTo>
                    <a:pt x="95924" y="161951"/>
                  </a:lnTo>
                  <a:lnTo>
                    <a:pt x="95924" y="149493"/>
                  </a:lnTo>
                  <a:lnTo>
                    <a:pt x="64780" y="149493"/>
                  </a:lnTo>
                  <a:lnTo>
                    <a:pt x="64780" y="119595"/>
                  </a:lnTo>
                  <a:lnTo>
                    <a:pt x="43602" y="119595"/>
                  </a:lnTo>
                  <a:lnTo>
                    <a:pt x="43602" y="98416"/>
                  </a:lnTo>
                  <a:lnTo>
                    <a:pt x="18686" y="98416"/>
                  </a:lnTo>
                  <a:lnTo>
                    <a:pt x="18686" y="68518"/>
                  </a:lnTo>
                  <a:lnTo>
                    <a:pt x="0" y="68518"/>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45" name="Straight Connector 44">
              <a:extLst>
                <a:ext uri="{FF2B5EF4-FFF2-40B4-BE49-F238E27FC236}">
                  <a16:creationId xmlns:a16="http://schemas.microsoft.com/office/drawing/2014/main" id="{9E0D7EC5-6D15-40F0-934A-4CCA4CF689AB}"/>
                </a:ext>
              </a:extLst>
            </p:cNvPr>
            <p:cNvCxnSpPr/>
            <p:nvPr/>
          </p:nvCxnSpPr>
          <p:spPr bwMode="auto">
            <a:xfrm>
              <a:off x="3870598" y="2648692"/>
              <a:ext cx="0" cy="431923"/>
            </a:xfrm>
            <a:prstGeom prst="line">
              <a:avLst/>
            </a:prstGeom>
            <a:noFill/>
            <a:ln w="28575" cap="flat" cmpd="sng" algn="ctr">
              <a:solidFill>
                <a:schemeClr val="bg1"/>
              </a:solidFill>
              <a:prstDash val="sysDash"/>
              <a:round/>
              <a:headEnd type="none" w="med" len="med"/>
              <a:tailEnd type="none" w="med" len="med"/>
            </a:ln>
            <a:effectLst/>
          </p:spPr>
        </p:cxnSp>
        <p:sp>
          <p:nvSpPr>
            <p:cNvPr id="46" name="TextBox 45">
              <a:extLst>
                <a:ext uri="{FF2B5EF4-FFF2-40B4-BE49-F238E27FC236}">
                  <a16:creationId xmlns:a16="http://schemas.microsoft.com/office/drawing/2014/main" id="{72194CD5-9897-40DE-AA15-5AA98150EF20}"/>
                </a:ext>
              </a:extLst>
            </p:cNvPr>
            <p:cNvSpPr txBox="1"/>
            <p:nvPr/>
          </p:nvSpPr>
          <p:spPr bwMode="auto">
            <a:xfrm>
              <a:off x="2744118" y="2068049"/>
              <a:ext cx="23858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Estimated 15-yr OS: 33%</a:t>
              </a:r>
            </a:p>
            <a:p>
              <a:pPr algn="l">
                <a:lnSpc>
                  <a:spcPct val="100000"/>
                </a:lnSpc>
                <a:spcAft>
                  <a:spcPct val="0"/>
                </a:spcAft>
                <a:buClrTx/>
                <a:buFontTx/>
                <a:buNone/>
              </a:pPr>
              <a:r>
                <a:rPr lang="en-US" sz="1200" dirty="0">
                  <a:solidFill>
                    <a:schemeClr val="bg1"/>
                  </a:solidFill>
                  <a:latin typeface="Calibri" panose="020F0502020204030204" pitchFamily="34" charset="0"/>
                </a:rPr>
                <a:t>Observed 15-yr OS: 30%</a:t>
              </a:r>
              <a:endParaRPr lang="en-US" sz="1200" b="0" dirty="0">
                <a:solidFill>
                  <a:schemeClr val="bg1"/>
                </a:solidFill>
                <a:latin typeface="Calibri" panose="020F0502020204030204" pitchFamily="34" charset="0"/>
              </a:endParaRPr>
            </a:p>
          </p:txBody>
        </p:sp>
      </p:grpSp>
      <p:grpSp>
        <p:nvGrpSpPr>
          <p:cNvPr id="175" name="Group 174">
            <a:extLst>
              <a:ext uri="{FF2B5EF4-FFF2-40B4-BE49-F238E27FC236}">
                <a16:creationId xmlns:a16="http://schemas.microsoft.com/office/drawing/2014/main" id="{F89E4495-DBFC-4999-AAAC-7F969FC23B4E}"/>
              </a:ext>
            </a:extLst>
          </p:cNvPr>
          <p:cNvGrpSpPr>
            <a:grpSpLocks noChangeAspect="1"/>
          </p:cNvGrpSpPr>
          <p:nvPr/>
        </p:nvGrpSpPr>
        <p:grpSpPr>
          <a:xfrm>
            <a:off x="369710" y="3758823"/>
            <a:ext cx="4907383" cy="2745505"/>
            <a:chOff x="551579" y="3968262"/>
            <a:chExt cx="4324422" cy="2419358"/>
          </a:xfrm>
        </p:grpSpPr>
        <p:sp>
          <p:nvSpPr>
            <p:cNvPr id="47" name="Freeform: Shape 46">
              <a:extLst>
                <a:ext uri="{FF2B5EF4-FFF2-40B4-BE49-F238E27FC236}">
                  <a16:creationId xmlns:a16="http://schemas.microsoft.com/office/drawing/2014/main" id="{94FF9914-B334-4BBE-AEFF-8049FED4D8B4}"/>
                </a:ext>
              </a:extLst>
            </p:cNvPr>
            <p:cNvSpPr/>
            <p:nvPr/>
          </p:nvSpPr>
          <p:spPr bwMode="auto">
            <a:xfrm>
              <a:off x="1847356" y="4187917"/>
              <a:ext cx="2785920" cy="1278728"/>
            </a:xfrm>
            <a:custGeom>
              <a:avLst/>
              <a:gdLst>
                <a:gd name="connsiteX0" fmla="*/ 0 w 2386788"/>
                <a:gd name="connsiteY0" fmla="*/ 0 h 1095527"/>
                <a:gd name="connsiteX1" fmla="*/ 0 w 2386788"/>
                <a:gd name="connsiteY1" fmla="*/ 1095527 h 1095527"/>
                <a:gd name="connsiteX2" fmla="*/ 2386788 w 2386788"/>
                <a:gd name="connsiteY2" fmla="*/ 1095527 h 1095527"/>
              </a:gdLst>
              <a:ahLst/>
              <a:cxnLst>
                <a:cxn ang="0">
                  <a:pos x="connsiteX0" y="connsiteY0"/>
                </a:cxn>
                <a:cxn ang="0">
                  <a:pos x="connsiteX1" y="connsiteY1"/>
                </a:cxn>
                <a:cxn ang="0">
                  <a:pos x="connsiteX2" y="connsiteY2"/>
                </a:cxn>
              </a:cxnLst>
              <a:rect l="l" t="t" r="r" b="b"/>
              <a:pathLst>
                <a:path w="2386788" h="1095527">
                  <a:moveTo>
                    <a:pt x="0" y="0"/>
                  </a:moveTo>
                  <a:lnTo>
                    <a:pt x="0" y="1095527"/>
                  </a:lnTo>
                  <a:lnTo>
                    <a:pt x="2386788" y="1095527"/>
                  </a:lnTo>
                </a:path>
              </a:pathLst>
            </a:custGeom>
            <a:noFill/>
            <a:ln w="28575">
              <a:solidFill>
                <a:schemeClr val="bg1"/>
              </a:solidFill>
              <a:miter lim="800000"/>
              <a:headEnd/>
              <a:tailEnd/>
            </a:ln>
          </p:spPr>
          <p:txBody>
            <a:bodyPr rtlCol="0" anchor="ctr"/>
            <a:lstStyle/>
            <a:p>
              <a:pPr algn="ctr"/>
              <a:endParaRPr lang="en-US" dirty="0"/>
            </a:p>
          </p:txBody>
        </p:sp>
        <p:cxnSp>
          <p:nvCxnSpPr>
            <p:cNvPr id="48" name="Straight Connector 47">
              <a:extLst>
                <a:ext uri="{FF2B5EF4-FFF2-40B4-BE49-F238E27FC236}">
                  <a16:creationId xmlns:a16="http://schemas.microsoft.com/office/drawing/2014/main" id="{B2C5CB2D-E5F2-44B3-85BA-840DA34DFB2F}"/>
                </a:ext>
              </a:extLst>
            </p:cNvPr>
            <p:cNvCxnSpPr/>
            <p:nvPr/>
          </p:nvCxnSpPr>
          <p:spPr bwMode="auto">
            <a:xfrm>
              <a:off x="1756993" y="4199852"/>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6DDAFCA-DA79-4077-8487-D295D42517C4}"/>
                </a:ext>
              </a:extLst>
            </p:cNvPr>
            <p:cNvCxnSpPr/>
            <p:nvPr/>
          </p:nvCxnSpPr>
          <p:spPr bwMode="auto">
            <a:xfrm>
              <a:off x="1756993" y="4453210"/>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42CF80C-DCC8-43ED-8348-A798782834F2}"/>
                </a:ext>
              </a:extLst>
            </p:cNvPr>
            <p:cNvCxnSpPr/>
            <p:nvPr/>
          </p:nvCxnSpPr>
          <p:spPr bwMode="auto">
            <a:xfrm>
              <a:off x="1756993" y="4706569"/>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8D05E17-F888-4317-B167-6D18FCEF0339}"/>
                </a:ext>
              </a:extLst>
            </p:cNvPr>
            <p:cNvCxnSpPr/>
            <p:nvPr/>
          </p:nvCxnSpPr>
          <p:spPr bwMode="auto">
            <a:xfrm>
              <a:off x="1756993" y="4959927"/>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35D7CD1-F877-4456-8F3A-C1D8BF323153}"/>
                </a:ext>
              </a:extLst>
            </p:cNvPr>
            <p:cNvCxnSpPr/>
            <p:nvPr/>
          </p:nvCxnSpPr>
          <p:spPr bwMode="auto">
            <a:xfrm>
              <a:off x="1756993" y="5213285"/>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374D130-97DC-408E-8D41-C88B1F0DFB48}"/>
                </a:ext>
              </a:extLst>
            </p:cNvPr>
            <p:cNvCxnSpPr/>
            <p:nvPr/>
          </p:nvCxnSpPr>
          <p:spPr bwMode="auto">
            <a:xfrm>
              <a:off x="1756993" y="5466645"/>
              <a:ext cx="10741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A70466F-EF84-4B3F-AFE3-4BB3132ADC8F}"/>
                </a:ext>
              </a:extLst>
            </p:cNvPr>
            <p:cNvCxnSpPr>
              <a:cxnSpLocks/>
            </p:cNvCxnSpPr>
            <p:nvPr/>
          </p:nvCxnSpPr>
          <p:spPr bwMode="auto">
            <a:xfrm>
              <a:off x="1849060"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159D976-4DD2-4029-A0F7-2CA1E23BC30B}"/>
                </a:ext>
              </a:extLst>
            </p:cNvPr>
            <p:cNvCxnSpPr>
              <a:cxnSpLocks/>
            </p:cNvCxnSpPr>
            <p:nvPr/>
          </p:nvCxnSpPr>
          <p:spPr bwMode="auto">
            <a:xfrm>
              <a:off x="2284679"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2592BEA-245D-4D5B-B8BB-A2F976E337CD}"/>
                </a:ext>
              </a:extLst>
            </p:cNvPr>
            <p:cNvCxnSpPr>
              <a:cxnSpLocks/>
            </p:cNvCxnSpPr>
            <p:nvPr/>
          </p:nvCxnSpPr>
          <p:spPr bwMode="auto">
            <a:xfrm>
              <a:off x="2720300"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BF18424-79E4-4E32-AC1B-AECCEB921679}"/>
                </a:ext>
              </a:extLst>
            </p:cNvPr>
            <p:cNvCxnSpPr>
              <a:cxnSpLocks/>
            </p:cNvCxnSpPr>
            <p:nvPr/>
          </p:nvCxnSpPr>
          <p:spPr bwMode="auto">
            <a:xfrm>
              <a:off x="3155920"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1021C51-C536-4E4F-9D6E-7EC5193FBE3F}"/>
                </a:ext>
              </a:extLst>
            </p:cNvPr>
            <p:cNvCxnSpPr>
              <a:cxnSpLocks/>
            </p:cNvCxnSpPr>
            <p:nvPr/>
          </p:nvCxnSpPr>
          <p:spPr bwMode="auto">
            <a:xfrm>
              <a:off x="3591539"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F1F6296-D4AE-44A3-AEE4-35A798B36824}"/>
                </a:ext>
              </a:extLst>
            </p:cNvPr>
            <p:cNvCxnSpPr>
              <a:cxnSpLocks/>
            </p:cNvCxnSpPr>
            <p:nvPr/>
          </p:nvCxnSpPr>
          <p:spPr bwMode="auto">
            <a:xfrm>
              <a:off x="4027159" y="5473465"/>
              <a:ext cx="0" cy="69904"/>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346CC9D-9B5F-4FB5-B766-2A025B5DA5AE}"/>
                </a:ext>
              </a:extLst>
            </p:cNvPr>
            <p:cNvCxnSpPr>
              <a:cxnSpLocks/>
            </p:cNvCxnSpPr>
            <p:nvPr/>
          </p:nvCxnSpPr>
          <p:spPr bwMode="auto">
            <a:xfrm>
              <a:off x="4462779" y="5473465"/>
              <a:ext cx="0" cy="69904"/>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6C454815-2AEE-4136-A55A-E0CDDF2D1828}"/>
                </a:ext>
              </a:extLst>
            </p:cNvPr>
            <p:cNvSpPr txBox="1"/>
            <p:nvPr/>
          </p:nvSpPr>
          <p:spPr bwMode="auto">
            <a:xfrm rot="16200000">
              <a:off x="514319" y="4686804"/>
              <a:ext cx="176040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Proportion Surviving</a:t>
              </a:r>
            </a:p>
          </p:txBody>
        </p:sp>
        <p:sp>
          <p:nvSpPr>
            <p:cNvPr id="62" name="TextBox 61">
              <a:extLst>
                <a:ext uri="{FF2B5EF4-FFF2-40B4-BE49-F238E27FC236}">
                  <a16:creationId xmlns:a16="http://schemas.microsoft.com/office/drawing/2014/main" id="{2F62DBB5-EE51-4A83-8F9D-8286917ABBF7}"/>
                </a:ext>
              </a:extLst>
            </p:cNvPr>
            <p:cNvSpPr txBox="1"/>
            <p:nvPr/>
          </p:nvSpPr>
          <p:spPr bwMode="auto">
            <a:xfrm>
              <a:off x="2604364" y="5625088"/>
              <a:ext cx="1391255" cy="24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Yr Since SCT</a:t>
              </a:r>
            </a:p>
          </p:txBody>
        </p:sp>
        <p:sp>
          <p:nvSpPr>
            <p:cNvPr id="64" name="TextBox 63">
              <a:extLst>
                <a:ext uri="{FF2B5EF4-FFF2-40B4-BE49-F238E27FC236}">
                  <a16:creationId xmlns:a16="http://schemas.microsoft.com/office/drawing/2014/main" id="{6F61CF79-B591-4104-867C-C08EC9E05B81}"/>
                </a:ext>
              </a:extLst>
            </p:cNvPr>
            <p:cNvSpPr txBox="1"/>
            <p:nvPr/>
          </p:nvSpPr>
          <p:spPr bwMode="auto">
            <a:xfrm>
              <a:off x="1545576" y="5294444"/>
              <a:ext cx="24722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5" name="TextBox 64">
              <a:extLst>
                <a:ext uri="{FF2B5EF4-FFF2-40B4-BE49-F238E27FC236}">
                  <a16:creationId xmlns:a16="http://schemas.microsoft.com/office/drawing/2014/main" id="{FB4F45A4-188F-4C76-9DA7-1FA2166EB793}"/>
                </a:ext>
              </a:extLst>
            </p:cNvPr>
            <p:cNvSpPr txBox="1"/>
            <p:nvPr/>
          </p:nvSpPr>
          <p:spPr bwMode="auto">
            <a:xfrm>
              <a:off x="1692204" y="5486985"/>
              <a:ext cx="24722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0E5D011B-9790-4873-9A04-9B2A9770258B}"/>
                </a:ext>
              </a:extLst>
            </p:cNvPr>
            <p:cNvSpPr txBox="1"/>
            <p:nvPr/>
          </p:nvSpPr>
          <p:spPr bwMode="auto">
            <a:xfrm>
              <a:off x="2130381" y="5486985"/>
              <a:ext cx="24722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67" name="TextBox 66">
              <a:extLst>
                <a:ext uri="{FF2B5EF4-FFF2-40B4-BE49-F238E27FC236}">
                  <a16:creationId xmlns:a16="http://schemas.microsoft.com/office/drawing/2014/main" id="{089A2917-5C8A-4FD8-AB61-D4392BB49885}"/>
                </a:ext>
              </a:extLst>
            </p:cNvPr>
            <p:cNvSpPr txBox="1"/>
            <p:nvPr/>
          </p:nvSpPr>
          <p:spPr bwMode="auto">
            <a:xfrm>
              <a:off x="2566854" y="5486985"/>
              <a:ext cx="24722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68" name="TextBox 67">
              <a:extLst>
                <a:ext uri="{FF2B5EF4-FFF2-40B4-BE49-F238E27FC236}">
                  <a16:creationId xmlns:a16="http://schemas.microsoft.com/office/drawing/2014/main" id="{3540D15A-AA3C-423E-B289-61A52290A237}"/>
                </a:ext>
              </a:extLst>
            </p:cNvPr>
            <p:cNvSpPr txBox="1"/>
            <p:nvPr/>
          </p:nvSpPr>
          <p:spPr bwMode="auto">
            <a:xfrm>
              <a:off x="3010145" y="5486985"/>
              <a:ext cx="24722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69" name="TextBox 68">
              <a:extLst>
                <a:ext uri="{FF2B5EF4-FFF2-40B4-BE49-F238E27FC236}">
                  <a16:creationId xmlns:a16="http://schemas.microsoft.com/office/drawing/2014/main" id="{D36C7638-E385-4935-9733-4D140D7219D5}"/>
                </a:ext>
              </a:extLst>
            </p:cNvPr>
            <p:cNvSpPr txBox="1"/>
            <p:nvPr/>
          </p:nvSpPr>
          <p:spPr bwMode="auto">
            <a:xfrm>
              <a:off x="3392058" y="5486985"/>
              <a:ext cx="40237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0" name="TextBox 69">
              <a:extLst>
                <a:ext uri="{FF2B5EF4-FFF2-40B4-BE49-F238E27FC236}">
                  <a16:creationId xmlns:a16="http://schemas.microsoft.com/office/drawing/2014/main" id="{A8040EFC-DD81-4AFE-88F5-B80E4E51E39A}"/>
                </a:ext>
              </a:extLst>
            </p:cNvPr>
            <p:cNvSpPr txBox="1"/>
            <p:nvPr/>
          </p:nvSpPr>
          <p:spPr bwMode="auto">
            <a:xfrm>
              <a:off x="3820006" y="5486985"/>
              <a:ext cx="40237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71" name="TextBox 70">
              <a:extLst>
                <a:ext uri="{FF2B5EF4-FFF2-40B4-BE49-F238E27FC236}">
                  <a16:creationId xmlns:a16="http://schemas.microsoft.com/office/drawing/2014/main" id="{FAD2AB77-07C9-400E-BA34-218A447B5702}"/>
                </a:ext>
              </a:extLst>
            </p:cNvPr>
            <p:cNvSpPr txBox="1"/>
            <p:nvPr/>
          </p:nvSpPr>
          <p:spPr bwMode="auto">
            <a:xfrm>
              <a:off x="4258184" y="5486985"/>
              <a:ext cx="40237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2" name="TextBox 71">
              <a:extLst>
                <a:ext uri="{FF2B5EF4-FFF2-40B4-BE49-F238E27FC236}">
                  <a16:creationId xmlns:a16="http://schemas.microsoft.com/office/drawing/2014/main" id="{1C53E9E7-EC96-4FCA-82ED-BA805BEF6F58}"/>
                </a:ext>
              </a:extLst>
            </p:cNvPr>
            <p:cNvSpPr txBox="1"/>
            <p:nvPr/>
          </p:nvSpPr>
          <p:spPr bwMode="auto">
            <a:xfrm>
              <a:off x="959341" y="5573170"/>
              <a:ext cx="772351"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At Risk</a:t>
              </a:r>
            </a:p>
          </p:txBody>
        </p:sp>
        <p:grpSp>
          <p:nvGrpSpPr>
            <p:cNvPr id="73" name="Group 72">
              <a:extLst>
                <a:ext uri="{FF2B5EF4-FFF2-40B4-BE49-F238E27FC236}">
                  <a16:creationId xmlns:a16="http://schemas.microsoft.com/office/drawing/2014/main" id="{0B54B23A-2CBA-4A63-A5CE-C88145B891E6}"/>
                </a:ext>
              </a:extLst>
            </p:cNvPr>
            <p:cNvGrpSpPr/>
            <p:nvPr/>
          </p:nvGrpSpPr>
          <p:grpSpPr>
            <a:xfrm>
              <a:off x="551579" y="5715583"/>
              <a:ext cx="1182822" cy="366974"/>
              <a:chOff x="260006" y="4383572"/>
              <a:chExt cx="1013362" cy="314398"/>
            </a:xfrm>
          </p:grpSpPr>
          <p:sp>
            <p:nvSpPr>
              <p:cNvPr id="94" name="TextBox 93">
                <a:extLst>
                  <a:ext uri="{FF2B5EF4-FFF2-40B4-BE49-F238E27FC236}">
                    <a16:creationId xmlns:a16="http://schemas.microsoft.com/office/drawing/2014/main" id="{AC85B68C-3525-4E42-B35A-04FEF5B1598C}"/>
                  </a:ext>
                </a:extLst>
              </p:cNvPr>
              <p:cNvSpPr txBox="1"/>
              <p:nvPr/>
            </p:nvSpPr>
            <p:spPr bwMode="auto">
              <a:xfrm>
                <a:off x="443031" y="4383572"/>
                <a:ext cx="825298" cy="20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dirty="0">
                    <a:solidFill>
                      <a:schemeClr val="bg1"/>
                    </a:solidFill>
                    <a:latin typeface="Calibri" panose="020F0502020204030204" pitchFamily="34" charset="0"/>
                  </a:rPr>
                  <a:t>No heart</a:t>
                </a:r>
              </a:p>
            </p:txBody>
          </p:sp>
          <p:sp>
            <p:nvSpPr>
              <p:cNvPr id="95" name="TextBox 94">
                <a:extLst>
                  <a:ext uri="{FF2B5EF4-FFF2-40B4-BE49-F238E27FC236}">
                    <a16:creationId xmlns:a16="http://schemas.microsoft.com/office/drawing/2014/main" id="{F3663608-DDC9-46F6-A471-0EA4EAEA2FAA}"/>
                  </a:ext>
                </a:extLst>
              </p:cNvPr>
              <p:cNvSpPr txBox="1"/>
              <p:nvPr/>
            </p:nvSpPr>
            <p:spPr bwMode="auto">
              <a:xfrm>
                <a:off x="260006" y="4488847"/>
                <a:ext cx="1013362" cy="20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sz="1200" dirty="0">
                    <a:solidFill>
                      <a:schemeClr val="bg1"/>
                    </a:solidFill>
                    <a:latin typeface="Calibri" panose="020F0502020204030204" pitchFamily="34" charset="0"/>
                  </a:rPr>
                  <a:t>involvement</a:t>
                </a:r>
                <a:endParaRPr lang="en-US" sz="1200" dirty="0"/>
              </a:p>
            </p:txBody>
          </p:sp>
        </p:grpSp>
        <p:grpSp>
          <p:nvGrpSpPr>
            <p:cNvPr id="74" name="Group 73">
              <a:extLst>
                <a:ext uri="{FF2B5EF4-FFF2-40B4-BE49-F238E27FC236}">
                  <a16:creationId xmlns:a16="http://schemas.microsoft.com/office/drawing/2014/main" id="{DD653A7E-2A33-4836-916E-31D4360D160B}"/>
                </a:ext>
              </a:extLst>
            </p:cNvPr>
            <p:cNvGrpSpPr/>
            <p:nvPr/>
          </p:nvGrpSpPr>
          <p:grpSpPr>
            <a:xfrm>
              <a:off x="609320" y="6022343"/>
              <a:ext cx="1145315" cy="365277"/>
              <a:chOff x="274677" y="4647959"/>
              <a:chExt cx="981228" cy="312945"/>
            </a:xfrm>
          </p:grpSpPr>
          <p:sp>
            <p:nvSpPr>
              <p:cNvPr id="92" name="TextBox 91">
                <a:extLst>
                  <a:ext uri="{FF2B5EF4-FFF2-40B4-BE49-F238E27FC236}">
                    <a16:creationId xmlns:a16="http://schemas.microsoft.com/office/drawing/2014/main" id="{D5FFDDDD-CDC9-467C-AA16-22BFAC7C0082}"/>
                  </a:ext>
                </a:extLst>
              </p:cNvPr>
              <p:cNvSpPr txBox="1"/>
              <p:nvPr/>
            </p:nvSpPr>
            <p:spPr bwMode="auto">
              <a:xfrm>
                <a:off x="693228" y="4647959"/>
                <a:ext cx="558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Heart</a:t>
                </a:r>
              </a:p>
            </p:txBody>
          </p:sp>
          <p:sp>
            <p:nvSpPr>
              <p:cNvPr id="93" name="TextBox 92">
                <a:extLst>
                  <a:ext uri="{FF2B5EF4-FFF2-40B4-BE49-F238E27FC236}">
                    <a16:creationId xmlns:a16="http://schemas.microsoft.com/office/drawing/2014/main" id="{E27DD240-F235-4EA1-8904-8B7C27CA236F}"/>
                  </a:ext>
                </a:extLst>
              </p:cNvPr>
              <p:cNvSpPr txBox="1"/>
              <p:nvPr/>
            </p:nvSpPr>
            <p:spPr bwMode="auto">
              <a:xfrm>
                <a:off x="274677" y="4751781"/>
                <a:ext cx="981228" cy="20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sz="1200" dirty="0">
                    <a:solidFill>
                      <a:schemeClr val="bg1"/>
                    </a:solidFill>
                    <a:latin typeface="Calibri" panose="020F0502020204030204" pitchFamily="34" charset="0"/>
                  </a:rPr>
                  <a:t>involvement</a:t>
                </a:r>
                <a:endParaRPr lang="en-US" sz="1200" dirty="0"/>
              </a:p>
            </p:txBody>
          </p:sp>
        </p:grpSp>
        <p:sp>
          <p:nvSpPr>
            <p:cNvPr id="75" name="TextBox 74">
              <a:extLst>
                <a:ext uri="{FF2B5EF4-FFF2-40B4-BE49-F238E27FC236}">
                  <a16:creationId xmlns:a16="http://schemas.microsoft.com/office/drawing/2014/main" id="{C2219316-A0AD-4BB4-9A46-9DC34DAA0799}"/>
                </a:ext>
              </a:extLst>
            </p:cNvPr>
            <p:cNvSpPr txBox="1"/>
            <p:nvPr/>
          </p:nvSpPr>
          <p:spPr bwMode="auto">
            <a:xfrm>
              <a:off x="1664923" y="5812633"/>
              <a:ext cx="3133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360363" algn="l"/>
                  <a:tab pos="746125" algn="l"/>
                  <a:tab pos="1130300" algn="l"/>
                  <a:tab pos="1492250" algn="l"/>
                  <a:tab pos="1833563" algn="l"/>
                  <a:tab pos="2224088" algn="l"/>
                </a:tabLst>
              </a:pPr>
              <a:r>
                <a:rPr lang="en-US" sz="1200" b="0" dirty="0">
                  <a:solidFill>
                    <a:schemeClr val="bg1"/>
                  </a:solidFill>
                  <a:latin typeface="Calibri" panose="020F0502020204030204" pitchFamily="34" charset="0"/>
                </a:rPr>
                <a:t>81	  66	   54	    45	       40   	34	11</a:t>
              </a:r>
            </a:p>
          </p:txBody>
        </p:sp>
        <p:sp>
          <p:nvSpPr>
            <p:cNvPr id="76" name="TextBox 75">
              <a:extLst>
                <a:ext uri="{FF2B5EF4-FFF2-40B4-BE49-F238E27FC236}">
                  <a16:creationId xmlns:a16="http://schemas.microsoft.com/office/drawing/2014/main" id="{ED5F093E-037C-4AC8-A550-5949F29E0996}"/>
                </a:ext>
              </a:extLst>
            </p:cNvPr>
            <p:cNvSpPr txBox="1"/>
            <p:nvPr/>
          </p:nvSpPr>
          <p:spPr bwMode="auto">
            <a:xfrm>
              <a:off x="1664923" y="6080313"/>
              <a:ext cx="3133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360363" algn="l"/>
                  <a:tab pos="746125" algn="l"/>
                  <a:tab pos="1130300" algn="l"/>
                  <a:tab pos="1492250" algn="l"/>
                  <a:tab pos="1833563" algn="l"/>
                  <a:tab pos="2263775" algn="l"/>
                </a:tabLst>
              </a:pPr>
              <a:r>
                <a:rPr lang="en-US" sz="1200" b="0" dirty="0">
                  <a:solidFill>
                    <a:schemeClr val="bg1"/>
                  </a:solidFill>
                  <a:latin typeface="Calibri" panose="020F0502020204030204" pitchFamily="34" charset="0"/>
                </a:rPr>
                <a:t>78	  44  	   33	    25	      19</a:t>
              </a:r>
              <a:r>
                <a:rPr lang="en-US" sz="12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 16	9</a:t>
              </a:r>
            </a:p>
          </p:txBody>
        </p:sp>
        <p:sp>
          <p:nvSpPr>
            <p:cNvPr id="77" name="Freeform: Shape 76">
              <a:extLst>
                <a:ext uri="{FF2B5EF4-FFF2-40B4-BE49-F238E27FC236}">
                  <a16:creationId xmlns:a16="http://schemas.microsoft.com/office/drawing/2014/main" id="{D359A004-BEF8-474B-A8D3-63A4963DEACB}"/>
                </a:ext>
              </a:extLst>
            </p:cNvPr>
            <p:cNvSpPr/>
            <p:nvPr/>
          </p:nvSpPr>
          <p:spPr bwMode="auto">
            <a:xfrm>
              <a:off x="1861631" y="4204541"/>
              <a:ext cx="2764633" cy="967251"/>
            </a:xfrm>
            <a:custGeom>
              <a:avLst/>
              <a:gdLst>
                <a:gd name="connsiteX0" fmla="*/ 2368550 w 2368550"/>
                <a:gd name="connsiteY0" fmla="*/ 828675 h 828675"/>
                <a:gd name="connsiteX1" fmla="*/ 1438275 w 2368550"/>
                <a:gd name="connsiteY1" fmla="*/ 828675 h 828675"/>
                <a:gd name="connsiteX2" fmla="*/ 1438275 w 2368550"/>
                <a:gd name="connsiteY2" fmla="*/ 813858 h 828675"/>
                <a:gd name="connsiteX3" fmla="*/ 1376891 w 2368550"/>
                <a:gd name="connsiteY3" fmla="*/ 813858 h 828675"/>
                <a:gd name="connsiteX4" fmla="*/ 1376891 w 2368550"/>
                <a:gd name="connsiteY4" fmla="*/ 803275 h 828675"/>
                <a:gd name="connsiteX5" fmla="*/ 1248833 w 2368550"/>
                <a:gd name="connsiteY5" fmla="*/ 803275 h 828675"/>
                <a:gd name="connsiteX6" fmla="*/ 1248833 w 2368550"/>
                <a:gd name="connsiteY6" fmla="*/ 785283 h 828675"/>
                <a:gd name="connsiteX7" fmla="*/ 1216025 w 2368550"/>
                <a:gd name="connsiteY7" fmla="*/ 785283 h 828675"/>
                <a:gd name="connsiteX8" fmla="*/ 1216025 w 2368550"/>
                <a:gd name="connsiteY8" fmla="*/ 770467 h 828675"/>
                <a:gd name="connsiteX9" fmla="*/ 1156758 w 2368550"/>
                <a:gd name="connsiteY9" fmla="*/ 770467 h 828675"/>
                <a:gd name="connsiteX10" fmla="*/ 1156758 w 2368550"/>
                <a:gd name="connsiteY10" fmla="*/ 750358 h 828675"/>
                <a:gd name="connsiteX11" fmla="*/ 1001183 w 2368550"/>
                <a:gd name="connsiteY11" fmla="*/ 750358 h 828675"/>
                <a:gd name="connsiteX12" fmla="*/ 1001183 w 2368550"/>
                <a:gd name="connsiteY12" fmla="*/ 731308 h 828675"/>
                <a:gd name="connsiteX13" fmla="*/ 977900 w 2368550"/>
                <a:gd name="connsiteY13" fmla="*/ 731308 h 828675"/>
                <a:gd name="connsiteX14" fmla="*/ 977900 w 2368550"/>
                <a:gd name="connsiteY14" fmla="*/ 713317 h 828675"/>
                <a:gd name="connsiteX15" fmla="*/ 966258 w 2368550"/>
                <a:gd name="connsiteY15" fmla="*/ 713317 h 828675"/>
                <a:gd name="connsiteX16" fmla="*/ 966258 w 2368550"/>
                <a:gd name="connsiteY16" fmla="*/ 700617 h 828675"/>
                <a:gd name="connsiteX17" fmla="*/ 843491 w 2368550"/>
                <a:gd name="connsiteY17" fmla="*/ 700617 h 828675"/>
                <a:gd name="connsiteX18" fmla="*/ 843491 w 2368550"/>
                <a:gd name="connsiteY18" fmla="*/ 686858 h 828675"/>
                <a:gd name="connsiteX19" fmla="*/ 821266 w 2368550"/>
                <a:gd name="connsiteY19" fmla="*/ 686858 h 828675"/>
                <a:gd name="connsiteX20" fmla="*/ 821266 w 2368550"/>
                <a:gd name="connsiteY20" fmla="*/ 676275 h 828675"/>
                <a:gd name="connsiteX21" fmla="*/ 808566 w 2368550"/>
                <a:gd name="connsiteY21" fmla="*/ 676275 h 828675"/>
                <a:gd name="connsiteX22" fmla="*/ 808566 w 2368550"/>
                <a:gd name="connsiteY22" fmla="*/ 660400 h 828675"/>
                <a:gd name="connsiteX23" fmla="*/ 769408 w 2368550"/>
                <a:gd name="connsiteY23" fmla="*/ 660400 h 828675"/>
                <a:gd name="connsiteX24" fmla="*/ 769408 w 2368550"/>
                <a:gd name="connsiteY24" fmla="*/ 631825 h 828675"/>
                <a:gd name="connsiteX25" fmla="*/ 727075 w 2368550"/>
                <a:gd name="connsiteY25" fmla="*/ 631825 h 828675"/>
                <a:gd name="connsiteX26" fmla="*/ 727075 w 2368550"/>
                <a:gd name="connsiteY26" fmla="*/ 621242 h 828675"/>
                <a:gd name="connsiteX27" fmla="*/ 702733 w 2368550"/>
                <a:gd name="connsiteY27" fmla="*/ 621242 h 828675"/>
                <a:gd name="connsiteX28" fmla="*/ 702733 w 2368550"/>
                <a:gd name="connsiteY28" fmla="*/ 600075 h 828675"/>
                <a:gd name="connsiteX29" fmla="*/ 665691 w 2368550"/>
                <a:gd name="connsiteY29" fmla="*/ 600075 h 828675"/>
                <a:gd name="connsiteX30" fmla="*/ 665691 w 2368550"/>
                <a:gd name="connsiteY30" fmla="*/ 565150 h 828675"/>
                <a:gd name="connsiteX31" fmla="*/ 490008 w 2368550"/>
                <a:gd name="connsiteY31" fmla="*/ 565150 h 828675"/>
                <a:gd name="connsiteX32" fmla="*/ 490008 w 2368550"/>
                <a:gd name="connsiteY32" fmla="*/ 533400 h 828675"/>
                <a:gd name="connsiteX33" fmla="*/ 474133 w 2368550"/>
                <a:gd name="connsiteY33" fmla="*/ 533400 h 828675"/>
                <a:gd name="connsiteX34" fmla="*/ 474133 w 2368550"/>
                <a:gd name="connsiteY34" fmla="*/ 522817 h 828675"/>
                <a:gd name="connsiteX35" fmla="*/ 370416 w 2368550"/>
                <a:gd name="connsiteY35" fmla="*/ 522817 h 828675"/>
                <a:gd name="connsiteX36" fmla="*/ 370416 w 2368550"/>
                <a:gd name="connsiteY36" fmla="*/ 496358 h 828675"/>
                <a:gd name="connsiteX37" fmla="*/ 337608 w 2368550"/>
                <a:gd name="connsiteY37" fmla="*/ 496358 h 828675"/>
                <a:gd name="connsiteX38" fmla="*/ 337608 w 2368550"/>
                <a:gd name="connsiteY38" fmla="*/ 469900 h 828675"/>
                <a:gd name="connsiteX39" fmla="*/ 313266 w 2368550"/>
                <a:gd name="connsiteY39" fmla="*/ 469900 h 828675"/>
                <a:gd name="connsiteX40" fmla="*/ 313266 w 2368550"/>
                <a:gd name="connsiteY40" fmla="*/ 452967 h 828675"/>
                <a:gd name="connsiteX41" fmla="*/ 293158 w 2368550"/>
                <a:gd name="connsiteY41" fmla="*/ 452967 h 828675"/>
                <a:gd name="connsiteX42" fmla="*/ 293158 w 2368550"/>
                <a:gd name="connsiteY42" fmla="*/ 411692 h 828675"/>
                <a:gd name="connsiteX43" fmla="*/ 284691 w 2368550"/>
                <a:gd name="connsiteY43" fmla="*/ 411692 h 828675"/>
                <a:gd name="connsiteX44" fmla="*/ 284691 w 2368550"/>
                <a:gd name="connsiteY44" fmla="*/ 395817 h 828675"/>
                <a:gd name="connsiteX45" fmla="*/ 266700 w 2368550"/>
                <a:gd name="connsiteY45" fmla="*/ 395817 h 828675"/>
                <a:gd name="connsiteX46" fmla="*/ 266700 w 2368550"/>
                <a:gd name="connsiteY46" fmla="*/ 373592 h 828675"/>
                <a:gd name="connsiteX47" fmla="*/ 244475 w 2368550"/>
                <a:gd name="connsiteY47" fmla="*/ 373592 h 828675"/>
                <a:gd name="connsiteX48" fmla="*/ 244475 w 2368550"/>
                <a:gd name="connsiteY48" fmla="*/ 340783 h 828675"/>
                <a:gd name="connsiteX49" fmla="*/ 227541 w 2368550"/>
                <a:gd name="connsiteY49" fmla="*/ 340783 h 828675"/>
                <a:gd name="connsiteX50" fmla="*/ 227541 w 2368550"/>
                <a:gd name="connsiteY50" fmla="*/ 324908 h 828675"/>
                <a:gd name="connsiteX51" fmla="*/ 185208 w 2368550"/>
                <a:gd name="connsiteY51" fmla="*/ 324908 h 828675"/>
                <a:gd name="connsiteX52" fmla="*/ 185208 w 2368550"/>
                <a:gd name="connsiteY52" fmla="*/ 313267 h 828675"/>
                <a:gd name="connsiteX53" fmla="*/ 127000 w 2368550"/>
                <a:gd name="connsiteY53" fmla="*/ 313267 h 828675"/>
                <a:gd name="connsiteX54" fmla="*/ 127000 w 2368550"/>
                <a:gd name="connsiteY54" fmla="*/ 293158 h 828675"/>
                <a:gd name="connsiteX55" fmla="*/ 94191 w 2368550"/>
                <a:gd name="connsiteY55" fmla="*/ 293158 h 828675"/>
                <a:gd name="connsiteX56" fmla="*/ 94191 w 2368550"/>
                <a:gd name="connsiteY56" fmla="*/ 283633 h 828675"/>
                <a:gd name="connsiteX57" fmla="*/ 78316 w 2368550"/>
                <a:gd name="connsiteY57" fmla="*/ 283633 h 828675"/>
                <a:gd name="connsiteX58" fmla="*/ 78316 w 2368550"/>
                <a:gd name="connsiteY58" fmla="*/ 265642 h 828675"/>
                <a:gd name="connsiteX59" fmla="*/ 65616 w 2368550"/>
                <a:gd name="connsiteY59" fmla="*/ 265642 h 828675"/>
                <a:gd name="connsiteX60" fmla="*/ 65616 w 2368550"/>
                <a:gd name="connsiteY60" fmla="*/ 239183 h 828675"/>
                <a:gd name="connsiteX61" fmla="*/ 41275 w 2368550"/>
                <a:gd name="connsiteY61" fmla="*/ 239183 h 828675"/>
                <a:gd name="connsiteX62" fmla="*/ 41275 w 2368550"/>
                <a:gd name="connsiteY62" fmla="*/ 216958 h 828675"/>
                <a:gd name="connsiteX63" fmla="*/ 41275 w 2368550"/>
                <a:gd name="connsiteY63" fmla="*/ 204258 h 828675"/>
                <a:gd name="connsiteX64" fmla="*/ 20108 w 2368550"/>
                <a:gd name="connsiteY64" fmla="*/ 204258 h 828675"/>
                <a:gd name="connsiteX65" fmla="*/ 20108 w 2368550"/>
                <a:gd name="connsiteY65" fmla="*/ 177800 h 828675"/>
                <a:gd name="connsiteX66" fmla="*/ 7408 w 2368550"/>
                <a:gd name="connsiteY66" fmla="*/ 177800 h 828675"/>
                <a:gd name="connsiteX67" fmla="*/ 7408 w 2368550"/>
                <a:gd name="connsiteY67" fmla="*/ 139700 h 828675"/>
                <a:gd name="connsiteX68" fmla="*/ 0 w 2368550"/>
                <a:gd name="connsiteY68" fmla="*/ 139700 h 828675"/>
                <a:gd name="connsiteX69" fmla="*/ 0 w 2368550"/>
                <a:gd name="connsiteY69"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68550" h="828675">
                  <a:moveTo>
                    <a:pt x="2368550" y="828675"/>
                  </a:moveTo>
                  <a:lnTo>
                    <a:pt x="1438275" y="828675"/>
                  </a:lnTo>
                  <a:lnTo>
                    <a:pt x="1438275" y="813858"/>
                  </a:lnTo>
                  <a:lnTo>
                    <a:pt x="1376891" y="813858"/>
                  </a:lnTo>
                  <a:lnTo>
                    <a:pt x="1376891" y="803275"/>
                  </a:lnTo>
                  <a:lnTo>
                    <a:pt x="1248833" y="803275"/>
                  </a:lnTo>
                  <a:lnTo>
                    <a:pt x="1248833" y="785283"/>
                  </a:lnTo>
                  <a:lnTo>
                    <a:pt x="1216025" y="785283"/>
                  </a:lnTo>
                  <a:lnTo>
                    <a:pt x="1216025" y="770467"/>
                  </a:lnTo>
                  <a:lnTo>
                    <a:pt x="1156758" y="770467"/>
                  </a:lnTo>
                  <a:lnTo>
                    <a:pt x="1156758" y="750358"/>
                  </a:lnTo>
                  <a:lnTo>
                    <a:pt x="1001183" y="750358"/>
                  </a:lnTo>
                  <a:lnTo>
                    <a:pt x="1001183" y="731308"/>
                  </a:lnTo>
                  <a:lnTo>
                    <a:pt x="977900" y="731308"/>
                  </a:lnTo>
                  <a:lnTo>
                    <a:pt x="977900" y="713317"/>
                  </a:lnTo>
                  <a:lnTo>
                    <a:pt x="966258" y="713317"/>
                  </a:lnTo>
                  <a:lnTo>
                    <a:pt x="966258" y="700617"/>
                  </a:lnTo>
                  <a:lnTo>
                    <a:pt x="843491" y="700617"/>
                  </a:lnTo>
                  <a:lnTo>
                    <a:pt x="843491" y="686858"/>
                  </a:lnTo>
                  <a:lnTo>
                    <a:pt x="821266" y="686858"/>
                  </a:lnTo>
                  <a:lnTo>
                    <a:pt x="821266" y="676275"/>
                  </a:lnTo>
                  <a:lnTo>
                    <a:pt x="808566" y="676275"/>
                  </a:lnTo>
                  <a:lnTo>
                    <a:pt x="808566" y="660400"/>
                  </a:lnTo>
                  <a:lnTo>
                    <a:pt x="769408" y="660400"/>
                  </a:lnTo>
                  <a:lnTo>
                    <a:pt x="769408" y="631825"/>
                  </a:lnTo>
                  <a:lnTo>
                    <a:pt x="727075" y="631825"/>
                  </a:lnTo>
                  <a:lnTo>
                    <a:pt x="727075" y="621242"/>
                  </a:lnTo>
                  <a:lnTo>
                    <a:pt x="702733" y="621242"/>
                  </a:lnTo>
                  <a:lnTo>
                    <a:pt x="702733" y="600075"/>
                  </a:lnTo>
                  <a:lnTo>
                    <a:pt x="665691" y="600075"/>
                  </a:lnTo>
                  <a:lnTo>
                    <a:pt x="665691" y="565150"/>
                  </a:lnTo>
                  <a:lnTo>
                    <a:pt x="490008" y="565150"/>
                  </a:lnTo>
                  <a:lnTo>
                    <a:pt x="490008" y="533400"/>
                  </a:lnTo>
                  <a:lnTo>
                    <a:pt x="474133" y="533400"/>
                  </a:lnTo>
                  <a:lnTo>
                    <a:pt x="474133" y="522817"/>
                  </a:lnTo>
                  <a:lnTo>
                    <a:pt x="370416" y="522817"/>
                  </a:lnTo>
                  <a:lnTo>
                    <a:pt x="370416" y="496358"/>
                  </a:lnTo>
                  <a:lnTo>
                    <a:pt x="337608" y="496358"/>
                  </a:lnTo>
                  <a:lnTo>
                    <a:pt x="337608" y="469900"/>
                  </a:lnTo>
                  <a:lnTo>
                    <a:pt x="313266" y="469900"/>
                  </a:lnTo>
                  <a:lnTo>
                    <a:pt x="313266" y="452967"/>
                  </a:lnTo>
                  <a:lnTo>
                    <a:pt x="293158" y="452967"/>
                  </a:lnTo>
                  <a:lnTo>
                    <a:pt x="293158" y="411692"/>
                  </a:lnTo>
                  <a:lnTo>
                    <a:pt x="284691" y="411692"/>
                  </a:lnTo>
                  <a:lnTo>
                    <a:pt x="284691" y="395817"/>
                  </a:lnTo>
                  <a:lnTo>
                    <a:pt x="266700" y="395817"/>
                  </a:lnTo>
                  <a:lnTo>
                    <a:pt x="266700" y="373592"/>
                  </a:lnTo>
                  <a:lnTo>
                    <a:pt x="244475" y="373592"/>
                  </a:lnTo>
                  <a:lnTo>
                    <a:pt x="244475" y="340783"/>
                  </a:lnTo>
                  <a:lnTo>
                    <a:pt x="227541" y="340783"/>
                  </a:lnTo>
                  <a:lnTo>
                    <a:pt x="227541" y="324908"/>
                  </a:lnTo>
                  <a:lnTo>
                    <a:pt x="185208" y="324908"/>
                  </a:lnTo>
                  <a:lnTo>
                    <a:pt x="185208" y="313267"/>
                  </a:lnTo>
                  <a:lnTo>
                    <a:pt x="127000" y="313267"/>
                  </a:lnTo>
                  <a:lnTo>
                    <a:pt x="127000" y="293158"/>
                  </a:lnTo>
                  <a:lnTo>
                    <a:pt x="94191" y="293158"/>
                  </a:lnTo>
                  <a:lnTo>
                    <a:pt x="94191" y="283633"/>
                  </a:lnTo>
                  <a:lnTo>
                    <a:pt x="78316" y="283633"/>
                  </a:lnTo>
                  <a:lnTo>
                    <a:pt x="78316" y="265642"/>
                  </a:lnTo>
                  <a:lnTo>
                    <a:pt x="65616" y="265642"/>
                  </a:lnTo>
                  <a:lnTo>
                    <a:pt x="65616" y="239183"/>
                  </a:lnTo>
                  <a:lnTo>
                    <a:pt x="41275" y="239183"/>
                  </a:lnTo>
                  <a:lnTo>
                    <a:pt x="41275" y="216958"/>
                  </a:lnTo>
                  <a:lnTo>
                    <a:pt x="41275" y="204258"/>
                  </a:lnTo>
                  <a:lnTo>
                    <a:pt x="20108" y="204258"/>
                  </a:lnTo>
                  <a:lnTo>
                    <a:pt x="20108" y="177800"/>
                  </a:lnTo>
                  <a:lnTo>
                    <a:pt x="7408" y="177800"/>
                  </a:lnTo>
                  <a:lnTo>
                    <a:pt x="7408" y="139700"/>
                  </a:lnTo>
                  <a:lnTo>
                    <a:pt x="0" y="13970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8" name="Freeform: Shape 77">
              <a:extLst>
                <a:ext uri="{FF2B5EF4-FFF2-40B4-BE49-F238E27FC236}">
                  <a16:creationId xmlns:a16="http://schemas.microsoft.com/office/drawing/2014/main" id="{A7543558-6141-4AC9-B333-55D0B0A7104D}"/>
                </a:ext>
              </a:extLst>
            </p:cNvPr>
            <p:cNvSpPr/>
            <p:nvPr/>
          </p:nvSpPr>
          <p:spPr bwMode="auto">
            <a:xfrm>
              <a:off x="1867807" y="4207012"/>
              <a:ext cx="2753515" cy="851131"/>
            </a:xfrm>
            <a:custGeom>
              <a:avLst/>
              <a:gdLst>
                <a:gd name="connsiteX0" fmla="*/ 2359025 w 2359025"/>
                <a:gd name="connsiteY0" fmla="*/ 729191 h 729191"/>
                <a:gd name="connsiteX1" fmla="*/ 2003425 w 2359025"/>
                <a:gd name="connsiteY1" fmla="*/ 729191 h 729191"/>
                <a:gd name="connsiteX2" fmla="*/ 2003425 w 2359025"/>
                <a:gd name="connsiteY2" fmla="*/ 700616 h 729191"/>
                <a:gd name="connsiteX3" fmla="*/ 1983317 w 2359025"/>
                <a:gd name="connsiteY3" fmla="*/ 700616 h 729191"/>
                <a:gd name="connsiteX4" fmla="*/ 1983317 w 2359025"/>
                <a:gd name="connsiteY4" fmla="*/ 679450 h 729191"/>
                <a:gd name="connsiteX5" fmla="*/ 1921934 w 2359025"/>
                <a:gd name="connsiteY5" fmla="*/ 679450 h 729191"/>
                <a:gd name="connsiteX6" fmla="*/ 1921934 w 2359025"/>
                <a:gd name="connsiteY6" fmla="*/ 621241 h 729191"/>
                <a:gd name="connsiteX7" fmla="*/ 1872192 w 2359025"/>
                <a:gd name="connsiteY7" fmla="*/ 621241 h 729191"/>
                <a:gd name="connsiteX8" fmla="*/ 1872192 w 2359025"/>
                <a:gd name="connsiteY8" fmla="*/ 606425 h 729191"/>
                <a:gd name="connsiteX9" fmla="*/ 1797050 w 2359025"/>
                <a:gd name="connsiteY9" fmla="*/ 606425 h 729191"/>
                <a:gd name="connsiteX10" fmla="*/ 1797050 w 2359025"/>
                <a:gd name="connsiteY10" fmla="*/ 594783 h 729191"/>
                <a:gd name="connsiteX11" fmla="*/ 1760009 w 2359025"/>
                <a:gd name="connsiteY11" fmla="*/ 594783 h 729191"/>
                <a:gd name="connsiteX12" fmla="*/ 1760009 w 2359025"/>
                <a:gd name="connsiteY12" fmla="*/ 583141 h 729191"/>
                <a:gd name="connsiteX13" fmla="*/ 1683809 w 2359025"/>
                <a:gd name="connsiteY13" fmla="*/ 583141 h 729191"/>
                <a:gd name="connsiteX14" fmla="*/ 1683809 w 2359025"/>
                <a:gd name="connsiteY14" fmla="*/ 563033 h 729191"/>
                <a:gd name="connsiteX15" fmla="*/ 1643592 w 2359025"/>
                <a:gd name="connsiteY15" fmla="*/ 563033 h 729191"/>
                <a:gd name="connsiteX16" fmla="*/ 1643592 w 2359025"/>
                <a:gd name="connsiteY16" fmla="*/ 554566 h 729191"/>
                <a:gd name="connsiteX17" fmla="*/ 1513417 w 2359025"/>
                <a:gd name="connsiteY17" fmla="*/ 554566 h 729191"/>
                <a:gd name="connsiteX18" fmla="*/ 1513417 w 2359025"/>
                <a:gd name="connsiteY18" fmla="*/ 536575 h 729191"/>
                <a:gd name="connsiteX19" fmla="*/ 1367367 w 2359025"/>
                <a:gd name="connsiteY19" fmla="*/ 536575 h 729191"/>
                <a:gd name="connsiteX20" fmla="*/ 1367367 w 2359025"/>
                <a:gd name="connsiteY20" fmla="*/ 525991 h 729191"/>
                <a:gd name="connsiteX21" fmla="*/ 1320800 w 2359025"/>
                <a:gd name="connsiteY21" fmla="*/ 525991 h 729191"/>
                <a:gd name="connsiteX22" fmla="*/ 1320800 w 2359025"/>
                <a:gd name="connsiteY22" fmla="*/ 515408 h 729191"/>
                <a:gd name="connsiteX23" fmla="*/ 1238250 w 2359025"/>
                <a:gd name="connsiteY23" fmla="*/ 515408 h 729191"/>
                <a:gd name="connsiteX24" fmla="*/ 1238250 w 2359025"/>
                <a:gd name="connsiteY24" fmla="*/ 499533 h 729191"/>
                <a:gd name="connsiteX25" fmla="*/ 1189567 w 2359025"/>
                <a:gd name="connsiteY25" fmla="*/ 499533 h 729191"/>
                <a:gd name="connsiteX26" fmla="*/ 1189567 w 2359025"/>
                <a:gd name="connsiteY26" fmla="*/ 487891 h 729191"/>
                <a:gd name="connsiteX27" fmla="*/ 1104900 w 2359025"/>
                <a:gd name="connsiteY27" fmla="*/ 487891 h 729191"/>
                <a:gd name="connsiteX28" fmla="*/ 1104900 w 2359025"/>
                <a:gd name="connsiteY28" fmla="*/ 477308 h 729191"/>
                <a:gd name="connsiteX29" fmla="*/ 1062567 w 2359025"/>
                <a:gd name="connsiteY29" fmla="*/ 477308 h 729191"/>
                <a:gd name="connsiteX30" fmla="*/ 1062567 w 2359025"/>
                <a:gd name="connsiteY30" fmla="*/ 445558 h 729191"/>
                <a:gd name="connsiteX31" fmla="*/ 917575 w 2359025"/>
                <a:gd name="connsiteY31" fmla="*/ 445558 h 729191"/>
                <a:gd name="connsiteX32" fmla="*/ 917575 w 2359025"/>
                <a:gd name="connsiteY32" fmla="*/ 432858 h 729191"/>
                <a:gd name="connsiteX33" fmla="*/ 887942 w 2359025"/>
                <a:gd name="connsiteY33" fmla="*/ 432858 h 729191"/>
                <a:gd name="connsiteX34" fmla="*/ 887942 w 2359025"/>
                <a:gd name="connsiteY34" fmla="*/ 408516 h 729191"/>
                <a:gd name="connsiteX35" fmla="*/ 873125 w 2359025"/>
                <a:gd name="connsiteY35" fmla="*/ 408516 h 729191"/>
                <a:gd name="connsiteX36" fmla="*/ 873125 w 2359025"/>
                <a:gd name="connsiteY36" fmla="*/ 388408 h 729191"/>
                <a:gd name="connsiteX37" fmla="*/ 733425 w 2359025"/>
                <a:gd name="connsiteY37" fmla="*/ 388408 h 729191"/>
                <a:gd name="connsiteX38" fmla="*/ 733425 w 2359025"/>
                <a:gd name="connsiteY38" fmla="*/ 371475 h 729191"/>
                <a:gd name="connsiteX39" fmla="*/ 698500 w 2359025"/>
                <a:gd name="connsiteY39" fmla="*/ 371475 h 729191"/>
                <a:gd name="connsiteX40" fmla="*/ 698500 w 2359025"/>
                <a:gd name="connsiteY40" fmla="*/ 351366 h 729191"/>
                <a:gd name="connsiteX41" fmla="*/ 669925 w 2359025"/>
                <a:gd name="connsiteY41" fmla="*/ 351366 h 729191"/>
                <a:gd name="connsiteX42" fmla="*/ 669925 w 2359025"/>
                <a:gd name="connsiteY42" fmla="*/ 340783 h 729191"/>
                <a:gd name="connsiteX43" fmla="*/ 595842 w 2359025"/>
                <a:gd name="connsiteY43" fmla="*/ 340783 h 729191"/>
                <a:gd name="connsiteX44" fmla="*/ 595842 w 2359025"/>
                <a:gd name="connsiteY44" fmla="*/ 317500 h 729191"/>
                <a:gd name="connsiteX45" fmla="*/ 567267 w 2359025"/>
                <a:gd name="connsiteY45" fmla="*/ 317500 h 729191"/>
                <a:gd name="connsiteX46" fmla="*/ 567267 w 2359025"/>
                <a:gd name="connsiteY46" fmla="*/ 295275 h 729191"/>
                <a:gd name="connsiteX47" fmla="*/ 530225 w 2359025"/>
                <a:gd name="connsiteY47" fmla="*/ 295275 h 729191"/>
                <a:gd name="connsiteX48" fmla="*/ 530225 w 2359025"/>
                <a:gd name="connsiteY48" fmla="*/ 282575 h 729191"/>
                <a:gd name="connsiteX49" fmla="*/ 509059 w 2359025"/>
                <a:gd name="connsiteY49" fmla="*/ 282575 h 729191"/>
                <a:gd name="connsiteX50" fmla="*/ 509059 w 2359025"/>
                <a:gd name="connsiteY50" fmla="*/ 257175 h 729191"/>
                <a:gd name="connsiteX51" fmla="*/ 481542 w 2359025"/>
                <a:gd name="connsiteY51" fmla="*/ 257175 h 729191"/>
                <a:gd name="connsiteX52" fmla="*/ 481542 w 2359025"/>
                <a:gd name="connsiteY52" fmla="*/ 240241 h 729191"/>
                <a:gd name="connsiteX53" fmla="*/ 459317 w 2359025"/>
                <a:gd name="connsiteY53" fmla="*/ 240241 h 729191"/>
                <a:gd name="connsiteX54" fmla="*/ 459317 w 2359025"/>
                <a:gd name="connsiteY54" fmla="*/ 233891 h 729191"/>
                <a:gd name="connsiteX55" fmla="*/ 396875 w 2359025"/>
                <a:gd name="connsiteY55" fmla="*/ 233891 h 729191"/>
                <a:gd name="connsiteX56" fmla="*/ 396875 w 2359025"/>
                <a:gd name="connsiteY56" fmla="*/ 210608 h 729191"/>
                <a:gd name="connsiteX57" fmla="*/ 359834 w 2359025"/>
                <a:gd name="connsiteY57" fmla="*/ 210608 h 729191"/>
                <a:gd name="connsiteX58" fmla="*/ 359834 w 2359025"/>
                <a:gd name="connsiteY58" fmla="*/ 193675 h 729191"/>
                <a:gd name="connsiteX59" fmla="*/ 328084 w 2359025"/>
                <a:gd name="connsiteY59" fmla="*/ 193675 h 729191"/>
                <a:gd name="connsiteX60" fmla="*/ 328084 w 2359025"/>
                <a:gd name="connsiteY60" fmla="*/ 180975 h 729191"/>
                <a:gd name="connsiteX61" fmla="*/ 303742 w 2359025"/>
                <a:gd name="connsiteY61" fmla="*/ 180975 h 729191"/>
                <a:gd name="connsiteX62" fmla="*/ 303742 w 2359025"/>
                <a:gd name="connsiteY62" fmla="*/ 166158 h 729191"/>
                <a:gd name="connsiteX63" fmla="*/ 270934 w 2359025"/>
                <a:gd name="connsiteY63" fmla="*/ 166158 h 729191"/>
                <a:gd name="connsiteX64" fmla="*/ 270934 w 2359025"/>
                <a:gd name="connsiteY64" fmla="*/ 141816 h 729191"/>
                <a:gd name="connsiteX65" fmla="*/ 188384 w 2359025"/>
                <a:gd name="connsiteY65" fmla="*/ 141816 h 729191"/>
                <a:gd name="connsiteX66" fmla="*/ 188384 w 2359025"/>
                <a:gd name="connsiteY66" fmla="*/ 113241 h 729191"/>
                <a:gd name="connsiteX67" fmla="*/ 132292 w 2359025"/>
                <a:gd name="connsiteY67" fmla="*/ 113241 h 729191"/>
                <a:gd name="connsiteX68" fmla="*/ 132292 w 2359025"/>
                <a:gd name="connsiteY68" fmla="*/ 99483 h 729191"/>
                <a:gd name="connsiteX69" fmla="*/ 91017 w 2359025"/>
                <a:gd name="connsiteY69" fmla="*/ 99483 h 729191"/>
                <a:gd name="connsiteX70" fmla="*/ 91017 w 2359025"/>
                <a:gd name="connsiteY70" fmla="*/ 83608 h 729191"/>
                <a:gd name="connsiteX71" fmla="*/ 11642 w 2359025"/>
                <a:gd name="connsiteY71" fmla="*/ 83608 h 729191"/>
                <a:gd name="connsiteX72" fmla="*/ 11642 w 2359025"/>
                <a:gd name="connsiteY72" fmla="*/ 55033 h 729191"/>
                <a:gd name="connsiteX73" fmla="*/ 0 w 2359025"/>
                <a:gd name="connsiteY73" fmla="*/ 55033 h 729191"/>
                <a:gd name="connsiteX74" fmla="*/ 0 w 2359025"/>
                <a:gd name="connsiteY74" fmla="*/ 0 h 729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59025" h="729191">
                  <a:moveTo>
                    <a:pt x="2359025" y="729191"/>
                  </a:moveTo>
                  <a:lnTo>
                    <a:pt x="2003425" y="729191"/>
                  </a:lnTo>
                  <a:lnTo>
                    <a:pt x="2003425" y="700616"/>
                  </a:lnTo>
                  <a:lnTo>
                    <a:pt x="1983317" y="700616"/>
                  </a:lnTo>
                  <a:lnTo>
                    <a:pt x="1983317" y="679450"/>
                  </a:lnTo>
                  <a:lnTo>
                    <a:pt x="1921934" y="679450"/>
                  </a:lnTo>
                  <a:lnTo>
                    <a:pt x="1921934" y="621241"/>
                  </a:lnTo>
                  <a:lnTo>
                    <a:pt x="1872192" y="621241"/>
                  </a:lnTo>
                  <a:lnTo>
                    <a:pt x="1872192" y="606425"/>
                  </a:lnTo>
                  <a:lnTo>
                    <a:pt x="1797050" y="606425"/>
                  </a:lnTo>
                  <a:lnTo>
                    <a:pt x="1797050" y="594783"/>
                  </a:lnTo>
                  <a:lnTo>
                    <a:pt x="1760009" y="594783"/>
                  </a:lnTo>
                  <a:lnTo>
                    <a:pt x="1760009" y="583141"/>
                  </a:lnTo>
                  <a:lnTo>
                    <a:pt x="1683809" y="583141"/>
                  </a:lnTo>
                  <a:lnTo>
                    <a:pt x="1683809" y="563033"/>
                  </a:lnTo>
                  <a:lnTo>
                    <a:pt x="1643592" y="563033"/>
                  </a:lnTo>
                  <a:lnTo>
                    <a:pt x="1643592" y="554566"/>
                  </a:lnTo>
                  <a:lnTo>
                    <a:pt x="1513417" y="554566"/>
                  </a:lnTo>
                  <a:lnTo>
                    <a:pt x="1513417" y="536575"/>
                  </a:lnTo>
                  <a:lnTo>
                    <a:pt x="1367367" y="536575"/>
                  </a:lnTo>
                  <a:lnTo>
                    <a:pt x="1367367" y="525991"/>
                  </a:lnTo>
                  <a:lnTo>
                    <a:pt x="1320800" y="525991"/>
                  </a:lnTo>
                  <a:lnTo>
                    <a:pt x="1320800" y="515408"/>
                  </a:lnTo>
                  <a:lnTo>
                    <a:pt x="1238250" y="515408"/>
                  </a:lnTo>
                  <a:lnTo>
                    <a:pt x="1238250" y="499533"/>
                  </a:lnTo>
                  <a:lnTo>
                    <a:pt x="1189567" y="499533"/>
                  </a:lnTo>
                  <a:lnTo>
                    <a:pt x="1189567" y="487891"/>
                  </a:lnTo>
                  <a:lnTo>
                    <a:pt x="1104900" y="487891"/>
                  </a:lnTo>
                  <a:lnTo>
                    <a:pt x="1104900" y="477308"/>
                  </a:lnTo>
                  <a:lnTo>
                    <a:pt x="1062567" y="477308"/>
                  </a:lnTo>
                  <a:lnTo>
                    <a:pt x="1062567" y="445558"/>
                  </a:lnTo>
                  <a:lnTo>
                    <a:pt x="917575" y="445558"/>
                  </a:lnTo>
                  <a:lnTo>
                    <a:pt x="917575" y="432858"/>
                  </a:lnTo>
                  <a:lnTo>
                    <a:pt x="887942" y="432858"/>
                  </a:lnTo>
                  <a:lnTo>
                    <a:pt x="887942" y="408516"/>
                  </a:lnTo>
                  <a:lnTo>
                    <a:pt x="873125" y="408516"/>
                  </a:lnTo>
                  <a:lnTo>
                    <a:pt x="873125" y="388408"/>
                  </a:lnTo>
                  <a:lnTo>
                    <a:pt x="733425" y="388408"/>
                  </a:lnTo>
                  <a:lnTo>
                    <a:pt x="733425" y="371475"/>
                  </a:lnTo>
                  <a:lnTo>
                    <a:pt x="698500" y="371475"/>
                  </a:lnTo>
                  <a:lnTo>
                    <a:pt x="698500" y="351366"/>
                  </a:lnTo>
                  <a:lnTo>
                    <a:pt x="669925" y="351366"/>
                  </a:lnTo>
                  <a:lnTo>
                    <a:pt x="669925" y="340783"/>
                  </a:lnTo>
                  <a:lnTo>
                    <a:pt x="595842" y="340783"/>
                  </a:lnTo>
                  <a:lnTo>
                    <a:pt x="595842" y="317500"/>
                  </a:lnTo>
                  <a:lnTo>
                    <a:pt x="567267" y="317500"/>
                  </a:lnTo>
                  <a:lnTo>
                    <a:pt x="567267" y="295275"/>
                  </a:lnTo>
                  <a:lnTo>
                    <a:pt x="530225" y="295275"/>
                  </a:lnTo>
                  <a:lnTo>
                    <a:pt x="530225" y="282575"/>
                  </a:lnTo>
                  <a:lnTo>
                    <a:pt x="509059" y="282575"/>
                  </a:lnTo>
                  <a:lnTo>
                    <a:pt x="509059" y="257175"/>
                  </a:lnTo>
                  <a:lnTo>
                    <a:pt x="481542" y="257175"/>
                  </a:lnTo>
                  <a:lnTo>
                    <a:pt x="481542" y="240241"/>
                  </a:lnTo>
                  <a:lnTo>
                    <a:pt x="459317" y="240241"/>
                  </a:lnTo>
                  <a:lnTo>
                    <a:pt x="459317" y="233891"/>
                  </a:lnTo>
                  <a:lnTo>
                    <a:pt x="396875" y="233891"/>
                  </a:lnTo>
                  <a:lnTo>
                    <a:pt x="396875" y="210608"/>
                  </a:lnTo>
                  <a:lnTo>
                    <a:pt x="359834" y="210608"/>
                  </a:lnTo>
                  <a:lnTo>
                    <a:pt x="359834" y="193675"/>
                  </a:lnTo>
                  <a:lnTo>
                    <a:pt x="328084" y="193675"/>
                  </a:lnTo>
                  <a:lnTo>
                    <a:pt x="328084" y="180975"/>
                  </a:lnTo>
                  <a:lnTo>
                    <a:pt x="303742" y="180975"/>
                  </a:lnTo>
                  <a:lnTo>
                    <a:pt x="303742" y="166158"/>
                  </a:lnTo>
                  <a:lnTo>
                    <a:pt x="270934" y="166158"/>
                  </a:lnTo>
                  <a:lnTo>
                    <a:pt x="270934" y="141816"/>
                  </a:lnTo>
                  <a:lnTo>
                    <a:pt x="188384" y="141816"/>
                  </a:lnTo>
                  <a:lnTo>
                    <a:pt x="188384" y="113241"/>
                  </a:lnTo>
                  <a:lnTo>
                    <a:pt x="132292" y="113241"/>
                  </a:lnTo>
                  <a:lnTo>
                    <a:pt x="132292" y="99483"/>
                  </a:lnTo>
                  <a:lnTo>
                    <a:pt x="91017" y="99483"/>
                  </a:lnTo>
                  <a:lnTo>
                    <a:pt x="91017" y="83608"/>
                  </a:lnTo>
                  <a:lnTo>
                    <a:pt x="11642" y="83608"/>
                  </a:lnTo>
                  <a:lnTo>
                    <a:pt x="11642" y="55033"/>
                  </a:lnTo>
                  <a:lnTo>
                    <a:pt x="0" y="55033"/>
                  </a:lnTo>
                  <a:lnTo>
                    <a:pt x="0" y="0"/>
                  </a:lnTo>
                </a:path>
              </a:pathLst>
            </a:custGeom>
            <a:noFill/>
            <a:ln w="28575">
              <a:solidFill>
                <a:schemeClr val="accent1"/>
              </a:solidFill>
              <a:prstDash val="solid"/>
              <a:miter lim="800000"/>
              <a:headEnd/>
              <a:tailEnd/>
            </a:ln>
          </p:spPr>
          <p:txBody>
            <a:bodyPr rtlCol="0" anchor="ctr"/>
            <a:lstStyle/>
            <a:p>
              <a:pPr algn="ctr"/>
              <a:endParaRPr lang="en-US" dirty="0"/>
            </a:p>
          </p:txBody>
        </p:sp>
        <p:cxnSp>
          <p:nvCxnSpPr>
            <p:cNvPr id="79" name="Straight Connector 78">
              <a:extLst>
                <a:ext uri="{FF2B5EF4-FFF2-40B4-BE49-F238E27FC236}">
                  <a16:creationId xmlns:a16="http://schemas.microsoft.com/office/drawing/2014/main" id="{A73913D4-7879-425D-8749-4788E42E8D74}"/>
                </a:ext>
              </a:extLst>
            </p:cNvPr>
            <p:cNvCxnSpPr>
              <a:cxnSpLocks/>
            </p:cNvCxnSpPr>
            <p:nvPr/>
          </p:nvCxnSpPr>
          <p:spPr bwMode="auto">
            <a:xfrm>
              <a:off x="2557112" y="4267278"/>
              <a:ext cx="160592" cy="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A81D833-5476-46A2-878C-8444DD3AAF83}"/>
                </a:ext>
              </a:extLst>
            </p:cNvPr>
            <p:cNvCxnSpPr>
              <a:cxnSpLocks/>
            </p:cNvCxnSpPr>
            <p:nvPr/>
          </p:nvCxnSpPr>
          <p:spPr bwMode="auto">
            <a:xfrm>
              <a:off x="2557112" y="4130572"/>
              <a:ext cx="160592" cy="0"/>
            </a:xfrm>
            <a:prstGeom prst="line">
              <a:avLst/>
            </a:prstGeom>
            <a:noFill/>
            <a:ln w="28575" cap="flat" cmpd="sng" algn="ctr">
              <a:solidFill>
                <a:schemeClr val="accent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40D62ACA-C3B2-4A18-A889-FDC475A8EDAA}"/>
                </a:ext>
              </a:extLst>
            </p:cNvPr>
            <p:cNvSpPr txBox="1"/>
            <p:nvPr/>
          </p:nvSpPr>
          <p:spPr bwMode="auto">
            <a:xfrm>
              <a:off x="2653465" y="4001801"/>
              <a:ext cx="1833206" cy="406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No heart involvement</a:t>
              </a:r>
            </a:p>
            <a:p>
              <a:pPr algn="l">
                <a:lnSpc>
                  <a:spcPct val="100000"/>
                </a:lnSpc>
                <a:spcAft>
                  <a:spcPct val="0"/>
                </a:spcAft>
                <a:buClrTx/>
                <a:buFontTx/>
                <a:buNone/>
              </a:pPr>
              <a:r>
                <a:rPr lang="en-US" sz="1200" dirty="0">
                  <a:solidFill>
                    <a:schemeClr val="bg1"/>
                  </a:solidFill>
                  <a:latin typeface="Calibri" panose="020F0502020204030204" pitchFamily="34" charset="0"/>
                </a:rPr>
                <a:t>Heart involvement</a:t>
              </a:r>
              <a:endParaRPr lang="en-US" sz="1200"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3F9F62E9-A4AE-48C0-A9E8-BDE32FF18497}"/>
                </a:ext>
              </a:extLst>
            </p:cNvPr>
            <p:cNvSpPr txBox="1"/>
            <p:nvPr/>
          </p:nvSpPr>
          <p:spPr bwMode="auto">
            <a:xfrm>
              <a:off x="1425749" y="5042440"/>
              <a:ext cx="44823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83" name="TextBox 82">
              <a:extLst>
                <a:ext uri="{FF2B5EF4-FFF2-40B4-BE49-F238E27FC236}">
                  <a16:creationId xmlns:a16="http://schemas.microsoft.com/office/drawing/2014/main" id="{53067FC8-8DE1-4C8C-932F-D26010BE5774}"/>
                </a:ext>
              </a:extLst>
            </p:cNvPr>
            <p:cNvSpPr txBox="1"/>
            <p:nvPr/>
          </p:nvSpPr>
          <p:spPr bwMode="auto">
            <a:xfrm>
              <a:off x="1425749" y="4786729"/>
              <a:ext cx="44823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84" name="TextBox 83">
              <a:extLst>
                <a:ext uri="{FF2B5EF4-FFF2-40B4-BE49-F238E27FC236}">
                  <a16:creationId xmlns:a16="http://schemas.microsoft.com/office/drawing/2014/main" id="{5A202EEC-5825-4262-8EE2-062931C12D91}"/>
                </a:ext>
              </a:extLst>
            </p:cNvPr>
            <p:cNvSpPr txBox="1"/>
            <p:nvPr/>
          </p:nvSpPr>
          <p:spPr bwMode="auto">
            <a:xfrm>
              <a:off x="1425749" y="4537196"/>
              <a:ext cx="44823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85" name="TextBox 84">
              <a:extLst>
                <a:ext uri="{FF2B5EF4-FFF2-40B4-BE49-F238E27FC236}">
                  <a16:creationId xmlns:a16="http://schemas.microsoft.com/office/drawing/2014/main" id="{8352BC4D-C612-4339-8967-1C8E392F302D}"/>
                </a:ext>
              </a:extLst>
            </p:cNvPr>
            <p:cNvSpPr txBox="1"/>
            <p:nvPr/>
          </p:nvSpPr>
          <p:spPr bwMode="auto">
            <a:xfrm>
              <a:off x="1425749" y="4295073"/>
              <a:ext cx="448233"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86" name="TextBox 85">
              <a:extLst>
                <a:ext uri="{FF2B5EF4-FFF2-40B4-BE49-F238E27FC236}">
                  <a16:creationId xmlns:a16="http://schemas.microsoft.com/office/drawing/2014/main" id="{A96C7AA5-DF88-41CC-9A6F-1EAA6EFED4A1}"/>
                </a:ext>
              </a:extLst>
            </p:cNvPr>
            <p:cNvSpPr txBox="1"/>
            <p:nvPr/>
          </p:nvSpPr>
          <p:spPr bwMode="auto">
            <a:xfrm>
              <a:off x="1403460" y="4023305"/>
              <a:ext cx="453229" cy="3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87" name="TextBox 86">
              <a:extLst>
                <a:ext uri="{FF2B5EF4-FFF2-40B4-BE49-F238E27FC236}">
                  <a16:creationId xmlns:a16="http://schemas.microsoft.com/office/drawing/2014/main" id="{3B0EFA7E-04F8-49E6-B84A-76D028FC5D08}"/>
                </a:ext>
              </a:extLst>
            </p:cNvPr>
            <p:cNvSpPr txBox="1"/>
            <p:nvPr/>
          </p:nvSpPr>
          <p:spPr bwMode="auto">
            <a:xfrm>
              <a:off x="1867807" y="5161387"/>
              <a:ext cx="919072" cy="24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.006</a:t>
              </a:r>
              <a:endParaRPr lang="en-US" sz="1200" b="0" i="1"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D224D41E-BE13-4106-84F0-8379EF75BF4B}"/>
                </a:ext>
              </a:extLst>
            </p:cNvPr>
            <p:cNvSpPr txBox="1"/>
            <p:nvPr/>
          </p:nvSpPr>
          <p:spPr bwMode="auto">
            <a:xfrm>
              <a:off x="3036412" y="4470134"/>
              <a:ext cx="1839589" cy="24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Estimated 15-yr OS: 43%</a:t>
              </a:r>
            </a:p>
          </p:txBody>
        </p:sp>
        <p:cxnSp>
          <p:nvCxnSpPr>
            <p:cNvPr id="89" name="Straight Connector 88">
              <a:extLst>
                <a:ext uri="{FF2B5EF4-FFF2-40B4-BE49-F238E27FC236}">
                  <a16:creationId xmlns:a16="http://schemas.microsoft.com/office/drawing/2014/main" id="{47C6B1E2-D83A-4ABA-BAE8-B33B68446804}"/>
                </a:ext>
              </a:extLst>
            </p:cNvPr>
            <p:cNvCxnSpPr>
              <a:cxnSpLocks/>
            </p:cNvCxnSpPr>
            <p:nvPr/>
          </p:nvCxnSpPr>
          <p:spPr bwMode="auto">
            <a:xfrm>
              <a:off x="4008605" y="4782668"/>
              <a:ext cx="0" cy="487950"/>
            </a:xfrm>
            <a:prstGeom prst="line">
              <a:avLst/>
            </a:prstGeom>
            <a:noFill/>
            <a:ln w="28575" cap="flat" cmpd="sng" algn="ctr">
              <a:solidFill>
                <a:schemeClr val="bg1"/>
              </a:solidFill>
              <a:prstDash val="sysDot"/>
              <a:round/>
              <a:headEnd type="none" w="med" len="med"/>
              <a:tailEnd type="none" w="med" len="med"/>
            </a:ln>
            <a:effectLst/>
          </p:spPr>
        </p:cxnSp>
      </p:grpSp>
      <p:sp>
        <p:nvSpPr>
          <p:cNvPr id="3" name="TextBox 2">
            <a:extLst>
              <a:ext uri="{FF2B5EF4-FFF2-40B4-BE49-F238E27FC236}">
                <a16:creationId xmlns:a16="http://schemas.microsoft.com/office/drawing/2014/main" id="{C00DC18C-4849-4A77-A29E-EDCF393E1BBA}"/>
              </a:ext>
            </a:extLst>
          </p:cNvPr>
          <p:cNvSpPr txBox="1"/>
          <p:nvPr/>
        </p:nvSpPr>
        <p:spPr bwMode="auto">
          <a:xfrm>
            <a:off x="631101" y="1128061"/>
            <a:ext cx="16339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in All Patients</a:t>
            </a:r>
          </a:p>
        </p:txBody>
      </p:sp>
    </p:spTree>
    <p:extLst>
      <p:ext uri="{BB962C8B-B14F-4D97-AF65-F5344CB8AC3E}">
        <p14:creationId xmlns:p14="http://schemas.microsoft.com/office/powerpoint/2010/main" val="3917477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noFill/>
        </p:spPr>
        <p:txBody>
          <a:bodyPr/>
          <a:lstStyle/>
          <a:p>
            <a:pPr eaLnBrk="1" hangingPunct="1"/>
            <a:r>
              <a:rPr lang="en-US" altLang="en-US" dirty="0">
                <a:ea typeface="ＭＳ Ｐゴシック" charset="-128"/>
              </a:rPr>
              <a:t>Transplant Eligibility in Amyloidosis: Mayo Criteria</a:t>
            </a:r>
          </a:p>
        </p:txBody>
      </p:sp>
      <p:sp>
        <p:nvSpPr>
          <p:cNvPr id="112642" name="Rectangle 3"/>
          <p:cNvSpPr>
            <a:spLocks noGrp="1" noChangeArrowheads="1"/>
          </p:cNvSpPr>
          <p:nvPr>
            <p:ph idx="1"/>
          </p:nvPr>
        </p:nvSpPr>
        <p:spPr/>
        <p:txBody>
          <a:bodyPr/>
          <a:lstStyle/>
          <a:p>
            <a:pPr>
              <a:spcBef>
                <a:spcPct val="40000"/>
              </a:spcBef>
            </a:pPr>
            <a:r>
              <a:rPr lang="ja-JP" altLang="en-US" dirty="0"/>
              <a:t>“</a:t>
            </a:r>
            <a:r>
              <a:rPr lang="en-US" altLang="ja-JP" dirty="0"/>
              <a:t>Physiologic</a:t>
            </a:r>
            <a:r>
              <a:rPr lang="ja-JP" altLang="en-US" dirty="0"/>
              <a:t>”</a:t>
            </a:r>
            <a:r>
              <a:rPr lang="en-US" altLang="ja-JP" dirty="0"/>
              <a:t> age 70 yr or younger</a:t>
            </a:r>
          </a:p>
          <a:p>
            <a:pPr>
              <a:spcBef>
                <a:spcPct val="40000"/>
              </a:spcBef>
            </a:pPr>
            <a:r>
              <a:rPr lang="en-US" altLang="en-US" dirty="0"/>
              <a:t>Performance score ≤2</a:t>
            </a:r>
          </a:p>
          <a:p>
            <a:pPr>
              <a:spcBef>
                <a:spcPct val="40000"/>
              </a:spcBef>
            </a:pPr>
            <a:r>
              <a:rPr lang="en-US" altLang="en-US" dirty="0"/>
              <a:t>Systolic BP ≥90 mm Hg</a:t>
            </a:r>
          </a:p>
          <a:p>
            <a:pPr>
              <a:spcBef>
                <a:spcPct val="40000"/>
              </a:spcBef>
            </a:pPr>
            <a:r>
              <a:rPr lang="en-US" altLang="en-US" dirty="0"/>
              <a:t>Troponin T &lt;0.06 ng/mL</a:t>
            </a:r>
          </a:p>
          <a:p>
            <a:pPr>
              <a:spcBef>
                <a:spcPct val="40000"/>
              </a:spcBef>
            </a:pPr>
            <a:r>
              <a:rPr lang="en-US" altLang="en-US" dirty="0"/>
              <a:t>CrCl ≥30 mL/min* </a:t>
            </a:r>
            <a:r>
              <a:rPr lang="en-US" altLang="en-US" dirty="0">
                <a:solidFill>
                  <a:srgbClr val="000000"/>
                </a:solidFill>
              </a:rPr>
              <a:t>(unless on chronic dialysis)</a:t>
            </a:r>
          </a:p>
          <a:p>
            <a:pPr>
              <a:spcBef>
                <a:spcPct val="40000"/>
              </a:spcBef>
            </a:pPr>
            <a:r>
              <a:rPr lang="en-US" altLang="en-US" dirty="0"/>
              <a:t>New York Heart Association class I/II*</a:t>
            </a:r>
          </a:p>
          <a:p>
            <a:pPr>
              <a:spcBef>
                <a:spcPct val="40000"/>
              </a:spcBef>
            </a:pPr>
            <a:r>
              <a:rPr lang="en-US" altLang="en-US" dirty="0"/>
              <a:t>≤2 organs </a:t>
            </a:r>
            <a:r>
              <a:rPr lang="en-US" altLang="en-US" u="sng" dirty="0"/>
              <a:t>significantly</a:t>
            </a:r>
            <a:r>
              <a:rPr lang="en-US" altLang="en-US" dirty="0"/>
              <a:t> involved</a:t>
            </a:r>
          </a:p>
        </p:txBody>
      </p:sp>
      <p:sp>
        <p:nvSpPr>
          <p:cNvPr id="112643" name="TextBox 5"/>
          <p:cNvSpPr txBox="1">
            <a:spLocks noChangeArrowheads="1"/>
          </p:cNvSpPr>
          <p:nvPr/>
        </p:nvSpPr>
        <p:spPr bwMode="auto">
          <a:xfrm>
            <a:off x="609759" y="5917343"/>
            <a:ext cx="9424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ea typeface="ＭＳ Ｐゴシック" charset="-128"/>
              </a:defRPr>
            </a:lvl1pPr>
            <a:lvl2pPr marL="742950" indent="-285750" eaLnBrk="0" hangingPunct="0">
              <a:defRPr sz="2000">
                <a:solidFill>
                  <a:schemeClr val="tx1"/>
                </a:solidFill>
                <a:latin typeface="Arial" charset="0"/>
                <a:ea typeface="ＭＳ Ｐゴシック" charset="-128"/>
              </a:defRPr>
            </a:lvl2pPr>
            <a:lvl3pPr marL="1143000" indent="-228600" eaLnBrk="0" hangingPunct="0">
              <a:defRPr sz="2000">
                <a:solidFill>
                  <a:schemeClr val="tx1"/>
                </a:solidFill>
                <a:latin typeface="Arial" charset="0"/>
                <a:ea typeface="ＭＳ Ｐゴシック" charset="-128"/>
              </a:defRPr>
            </a:lvl3pPr>
            <a:lvl4pPr marL="1600200" indent="-228600" eaLnBrk="0" hangingPunct="0">
              <a:defRPr sz="2000">
                <a:solidFill>
                  <a:schemeClr val="tx1"/>
                </a:solidFill>
                <a:latin typeface="Arial" charset="0"/>
                <a:ea typeface="ＭＳ Ｐゴシック" charset="-128"/>
              </a:defRPr>
            </a:lvl4pPr>
            <a:lvl5pPr marL="2057400" indent="-228600" eaLnBrk="0" hangingPunct="0">
              <a:defRPr sz="2000">
                <a:solidFill>
                  <a:schemeClr val="tx1"/>
                </a:solidFill>
                <a:latin typeface="Arial" charset="0"/>
                <a:ea typeface="ＭＳ Ｐゴシック" charset="-128"/>
              </a:defRPr>
            </a:lvl5pPr>
            <a:lvl6pPr marL="25146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6pPr>
            <a:lvl7pPr marL="29718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7pPr>
            <a:lvl8pPr marL="34290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8pPr>
            <a:lvl9pPr marL="3886200" indent="-228600" eaLnBrk="0" fontAlgn="base" hangingPunct="0">
              <a:lnSpc>
                <a:spcPct val="90000"/>
              </a:lnSpc>
              <a:spcBef>
                <a:spcPct val="0"/>
              </a:spcBef>
              <a:spcAft>
                <a:spcPct val="0"/>
              </a:spcAft>
              <a:defRPr sz="2000">
                <a:solidFill>
                  <a:schemeClr val="tx1"/>
                </a:solidFill>
                <a:latin typeface="Arial" charset="0"/>
                <a:ea typeface="ＭＳ Ｐゴシック"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Calibri" panose="020F0502020204030204" pitchFamily="34" charset="0"/>
              </a:rPr>
              <a:t>*Selected patients may become eligible for PBSCT with cardiac and renal transplantation.</a:t>
            </a:r>
          </a:p>
        </p:txBody>
      </p:sp>
      <p:sp>
        <p:nvSpPr>
          <p:cNvPr id="5" name="Text Box 15">
            <a:extLst>
              <a:ext uri="{FF2B5EF4-FFF2-40B4-BE49-F238E27FC236}">
                <a16:creationId xmlns:a16="http://schemas.microsoft.com/office/drawing/2014/main" id="{D2E6352C-B011-42EC-9237-55C46F691CD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Vaxman. Oncology. 2021;35:471.</a:t>
            </a:r>
          </a:p>
        </p:txBody>
      </p:sp>
      <p:grpSp>
        <p:nvGrpSpPr>
          <p:cNvPr id="6" name="Group 7">
            <a:extLst>
              <a:ext uri="{FF2B5EF4-FFF2-40B4-BE49-F238E27FC236}">
                <a16:creationId xmlns:a16="http://schemas.microsoft.com/office/drawing/2014/main" id="{F42305A3-CF27-4F54-A211-B8DE44FF31D8}"/>
              </a:ext>
            </a:extLst>
          </p:cNvPr>
          <p:cNvGrpSpPr>
            <a:grpSpLocks/>
          </p:cNvGrpSpPr>
          <p:nvPr/>
        </p:nvGrpSpPr>
        <p:grpSpPr bwMode="auto">
          <a:xfrm>
            <a:off x="9389569" y="6216652"/>
            <a:ext cx="2488502" cy="447822"/>
            <a:chOff x="9527309" y="3551529"/>
            <a:chExt cx="2488502" cy="448324"/>
          </a:xfrm>
        </p:grpSpPr>
        <p:pic>
          <p:nvPicPr>
            <p:cNvPr id="7" name="Picture 6">
              <a:extLst>
                <a:ext uri="{FF2B5EF4-FFF2-40B4-BE49-F238E27FC236}">
                  <a16:creationId xmlns:a16="http://schemas.microsoft.com/office/drawing/2014/main" id="{68F9FE30-FB04-428C-AE94-CE44E5EE57E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E292A804-A66F-43B2-AF96-2BB99C73CF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415482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07E7F-719C-8C4B-B6CD-66811D494898}"/>
              </a:ext>
            </a:extLst>
          </p:cNvPr>
          <p:cNvSpPr>
            <a:spLocks noGrp="1"/>
          </p:cNvSpPr>
          <p:nvPr>
            <p:ph type="title"/>
          </p:nvPr>
        </p:nvSpPr>
        <p:spPr/>
        <p:txBody>
          <a:bodyPr/>
          <a:lstStyle/>
          <a:p>
            <a:r>
              <a:rPr lang="en-US" dirty="0"/>
              <a:t>Induction Prior to ASCT in AL Amyloidosis</a:t>
            </a:r>
          </a:p>
        </p:txBody>
      </p:sp>
      <p:sp>
        <p:nvSpPr>
          <p:cNvPr id="6" name="Text Box 15">
            <a:extLst>
              <a:ext uri="{FF2B5EF4-FFF2-40B4-BE49-F238E27FC236}">
                <a16:creationId xmlns:a16="http://schemas.microsoft.com/office/drawing/2014/main" id="{89CA200A-4CD8-450E-9B63-F47E01A6A6AF}"/>
              </a:ext>
            </a:extLst>
          </p:cNvPr>
          <p:cNvSpPr txBox="1">
            <a:spLocks noChangeArrowheads="1"/>
          </p:cNvSpPr>
          <p:nvPr/>
        </p:nvSpPr>
        <p:spPr bwMode="auto">
          <a:xfrm>
            <a:off x="412751" y="64058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Hwa. Am J Hemtol. 2016;91:984. Vaxman. Bone Marrow Transplant. 2021;56:928.</a:t>
            </a:r>
          </a:p>
        </p:txBody>
      </p:sp>
      <p:grpSp>
        <p:nvGrpSpPr>
          <p:cNvPr id="7" name="Group 7">
            <a:extLst>
              <a:ext uri="{FF2B5EF4-FFF2-40B4-BE49-F238E27FC236}">
                <a16:creationId xmlns:a16="http://schemas.microsoft.com/office/drawing/2014/main" id="{53C354E5-68E8-4777-8A30-4EF39827F8A9}"/>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4D9B865-69D5-44BD-A825-3D2DFF227D9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995F6AF6-0F24-482E-B1A1-F1DB9DD68E8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0" name="TextBox 29">
            <a:extLst>
              <a:ext uri="{FF2B5EF4-FFF2-40B4-BE49-F238E27FC236}">
                <a16:creationId xmlns:a16="http://schemas.microsoft.com/office/drawing/2014/main" id="{1FC3F674-87D9-4AC7-B116-14E8A38735C9}"/>
              </a:ext>
            </a:extLst>
          </p:cNvPr>
          <p:cNvSpPr txBox="1"/>
          <p:nvPr/>
        </p:nvSpPr>
        <p:spPr bwMode="auto">
          <a:xfrm>
            <a:off x="1946847" y="5942840"/>
            <a:ext cx="1443101" cy="338554"/>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BMPC &gt;10%</a:t>
            </a:r>
          </a:p>
        </p:txBody>
      </p:sp>
      <p:sp>
        <p:nvSpPr>
          <p:cNvPr id="31" name="TextBox 30">
            <a:extLst>
              <a:ext uri="{FF2B5EF4-FFF2-40B4-BE49-F238E27FC236}">
                <a16:creationId xmlns:a16="http://schemas.microsoft.com/office/drawing/2014/main" id="{C849F298-C582-4D0D-B18A-D34ADC190582}"/>
              </a:ext>
            </a:extLst>
          </p:cNvPr>
          <p:cNvSpPr txBox="1"/>
          <p:nvPr/>
        </p:nvSpPr>
        <p:spPr bwMode="auto">
          <a:xfrm>
            <a:off x="3650593" y="5942840"/>
            <a:ext cx="1443101" cy="338554"/>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BMPC ≤10%</a:t>
            </a:r>
          </a:p>
        </p:txBody>
      </p:sp>
      <p:sp>
        <p:nvSpPr>
          <p:cNvPr id="32" name="TextBox 31">
            <a:extLst>
              <a:ext uri="{FF2B5EF4-FFF2-40B4-BE49-F238E27FC236}">
                <a16:creationId xmlns:a16="http://schemas.microsoft.com/office/drawing/2014/main" id="{989666F3-D2DE-4691-A7E2-7FBE203BCE92}"/>
              </a:ext>
            </a:extLst>
          </p:cNvPr>
          <p:cNvSpPr txBox="1"/>
          <p:nvPr/>
        </p:nvSpPr>
        <p:spPr bwMode="auto">
          <a:xfrm rot="16200000">
            <a:off x="-363749" y="3567502"/>
            <a:ext cx="3205957" cy="369332"/>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sp>
        <p:nvSpPr>
          <p:cNvPr id="34" name="TextBox 33">
            <a:extLst>
              <a:ext uri="{FF2B5EF4-FFF2-40B4-BE49-F238E27FC236}">
                <a16:creationId xmlns:a16="http://schemas.microsoft.com/office/drawing/2014/main" id="{2D5E3AC7-108D-43A1-9EC8-8CC39782A4F8}"/>
              </a:ext>
            </a:extLst>
          </p:cNvPr>
          <p:cNvSpPr txBox="1"/>
          <p:nvPr/>
        </p:nvSpPr>
        <p:spPr bwMode="auto">
          <a:xfrm>
            <a:off x="1877942" y="5455708"/>
            <a:ext cx="769654" cy="523220"/>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65)</a:t>
            </a:r>
          </a:p>
        </p:txBody>
      </p:sp>
      <p:sp>
        <p:nvSpPr>
          <p:cNvPr id="35" name="TextBox 34">
            <a:extLst>
              <a:ext uri="{FF2B5EF4-FFF2-40B4-BE49-F238E27FC236}">
                <a16:creationId xmlns:a16="http://schemas.microsoft.com/office/drawing/2014/main" id="{A5F54000-67AD-4E76-85EA-83C7EA347340}"/>
              </a:ext>
            </a:extLst>
          </p:cNvPr>
          <p:cNvSpPr txBox="1"/>
          <p:nvPr/>
        </p:nvSpPr>
        <p:spPr bwMode="auto">
          <a:xfrm>
            <a:off x="2675744" y="5455708"/>
            <a:ext cx="769654" cy="523220"/>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51)</a:t>
            </a:r>
          </a:p>
        </p:txBody>
      </p:sp>
      <p:sp>
        <p:nvSpPr>
          <p:cNvPr id="36" name="TextBox 35">
            <a:extLst>
              <a:ext uri="{FF2B5EF4-FFF2-40B4-BE49-F238E27FC236}">
                <a16:creationId xmlns:a16="http://schemas.microsoft.com/office/drawing/2014/main" id="{D27999C3-0A4A-4262-AF98-FD0B2801C59D}"/>
              </a:ext>
            </a:extLst>
          </p:cNvPr>
          <p:cNvSpPr txBox="1"/>
          <p:nvPr/>
        </p:nvSpPr>
        <p:spPr bwMode="auto">
          <a:xfrm>
            <a:off x="3523179" y="5455708"/>
            <a:ext cx="847536" cy="523220"/>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80)</a:t>
            </a:r>
          </a:p>
        </p:txBody>
      </p:sp>
      <p:sp>
        <p:nvSpPr>
          <p:cNvPr id="37" name="TextBox 36">
            <a:extLst>
              <a:ext uri="{FF2B5EF4-FFF2-40B4-BE49-F238E27FC236}">
                <a16:creationId xmlns:a16="http://schemas.microsoft.com/office/drawing/2014/main" id="{5408F801-35AC-493B-9B3F-0DC77DEA15CE}"/>
              </a:ext>
            </a:extLst>
          </p:cNvPr>
          <p:cNvSpPr txBox="1"/>
          <p:nvPr/>
        </p:nvSpPr>
        <p:spPr bwMode="auto">
          <a:xfrm>
            <a:off x="4441333" y="5455708"/>
            <a:ext cx="847536" cy="523220"/>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219)</a:t>
            </a:r>
          </a:p>
        </p:txBody>
      </p:sp>
      <p:sp>
        <p:nvSpPr>
          <p:cNvPr id="38" name="TextBox 37">
            <a:extLst>
              <a:ext uri="{FF2B5EF4-FFF2-40B4-BE49-F238E27FC236}">
                <a16:creationId xmlns:a16="http://schemas.microsoft.com/office/drawing/2014/main" id="{12E01BC6-7106-4F23-ADDA-DD48FE33E170}"/>
              </a:ext>
            </a:extLst>
          </p:cNvPr>
          <p:cNvSpPr txBox="1"/>
          <p:nvPr/>
        </p:nvSpPr>
        <p:spPr bwMode="auto">
          <a:xfrm>
            <a:off x="3654539" y="1544902"/>
            <a:ext cx="1573589"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.0004</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 name="TextBox 38">
            <a:extLst>
              <a:ext uri="{FF2B5EF4-FFF2-40B4-BE49-F238E27FC236}">
                <a16:creationId xmlns:a16="http://schemas.microsoft.com/office/drawing/2014/main" id="{66F165FA-14AD-4CFA-9AF0-BC183C43D27A}"/>
              </a:ext>
            </a:extLst>
          </p:cNvPr>
          <p:cNvSpPr txBox="1"/>
          <p:nvPr/>
        </p:nvSpPr>
        <p:spPr bwMode="auto">
          <a:xfrm>
            <a:off x="2736384" y="2080256"/>
            <a:ext cx="1573589"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.075</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TextBox 39">
            <a:extLst>
              <a:ext uri="{FF2B5EF4-FFF2-40B4-BE49-F238E27FC236}">
                <a16:creationId xmlns:a16="http://schemas.microsoft.com/office/drawing/2014/main" id="{D2781257-4CBB-46A8-B926-1C5DEFF5DF26}"/>
              </a:ext>
            </a:extLst>
          </p:cNvPr>
          <p:cNvSpPr txBox="1"/>
          <p:nvPr/>
        </p:nvSpPr>
        <p:spPr bwMode="auto">
          <a:xfrm>
            <a:off x="2273776" y="2486137"/>
            <a:ext cx="1573589"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.048</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 name="TextBox 40">
            <a:extLst>
              <a:ext uri="{FF2B5EF4-FFF2-40B4-BE49-F238E27FC236}">
                <a16:creationId xmlns:a16="http://schemas.microsoft.com/office/drawing/2014/main" id="{37B8444A-5472-4E65-AD47-7A824E4CBDC2}"/>
              </a:ext>
            </a:extLst>
          </p:cNvPr>
          <p:cNvSpPr txBox="1"/>
          <p:nvPr/>
        </p:nvSpPr>
        <p:spPr bwMode="auto">
          <a:xfrm>
            <a:off x="4194400" y="2446208"/>
            <a:ext cx="644675"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NS</a:t>
            </a:r>
          </a:p>
        </p:txBody>
      </p:sp>
      <p:sp>
        <p:nvSpPr>
          <p:cNvPr id="33" name="TextBox 32">
            <a:extLst>
              <a:ext uri="{FF2B5EF4-FFF2-40B4-BE49-F238E27FC236}">
                <a16:creationId xmlns:a16="http://schemas.microsoft.com/office/drawing/2014/main" id="{E6D384A9-F7BB-41F8-A794-31DED52171CC}"/>
              </a:ext>
            </a:extLst>
          </p:cNvPr>
          <p:cNvSpPr txBox="1"/>
          <p:nvPr/>
        </p:nvSpPr>
        <p:spPr bwMode="auto">
          <a:xfrm>
            <a:off x="268056" y="5445237"/>
            <a:ext cx="1578062" cy="523220"/>
          </a:xfrm>
          <a:prstGeom prst="rect">
            <a:avLst/>
          </a:prstGeom>
          <a:solidFill>
            <a:schemeClr val="tx1"/>
          </a:solidFill>
          <a:ln>
            <a:noFill/>
          </a:ln>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Induction therapy pre-ASCT</a:t>
            </a:r>
          </a:p>
        </p:txBody>
      </p:sp>
      <p:sp>
        <p:nvSpPr>
          <p:cNvPr id="52" name="TextBox 51">
            <a:extLst>
              <a:ext uri="{FF2B5EF4-FFF2-40B4-BE49-F238E27FC236}">
                <a16:creationId xmlns:a16="http://schemas.microsoft.com/office/drawing/2014/main" id="{4C2975A7-DBC9-463C-B484-DA74B05ABA33}"/>
              </a:ext>
            </a:extLst>
          </p:cNvPr>
          <p:cNvSpPr txBox="1"/>
          <p:nvPr/>
        </p:nvSpPr>
        <p:spPr bwMode="auto">
          <a:xfrm>
            <a:off x="5822731" y="1465515"/>
            <a:ext cx="58517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Retrospective study: patients with newly diagnosed AL amyloidosis who received induction therapy before ASCT</a:t>
            </a:r>
          </a:p>
        </p:txBody>
      </p:sp>
      <p:sp>
        <p:nvSpPr>
          <p:cNvPr id="58" name="TextBox 57">
            <a:extLst>
              <a:ext uri="{FF2B5EF4-FFF2-40B4-BE49-F238E27FC236}">
                <a16:creationId xmlns:a16="http://schemas.microsoft.com/office/drawing/2014/main" id="{1B5F04FD-BC42-46D7-9981-4C76176C0025}"/>
              </a:ext>
            </a:extLst>
          </p:cNvPr>
          <p:cNvSpPr txBox="1"/>
          <p:nvPr/>
        </p:nvSpPr>
        <p:spPr bwMode="auto">
          <a:xfrm>
            <a:off x="7326222" y="2163048"/>
            <a:ext cx="328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cxnSp>
        <p:nvCxnSpPr>
          <p:cNvPr id="61" name="Straight Connector 60">
            <a:extLst>
              <a:ext uri="{FF2B5EF4-FFF2-40B4-BE49-F238E27FC236}">
                <a16:creationId xmlns:a16="http://schemas.microsoft.com/office/drawing/2014/main" id="{B6726288-C570-4105-A585-58652D6C09E1}"/>
              </a:ext>
            </a:extLst>
          </p:cNvPr>
          <p:cNvCxnSpPr>
            <a:cxnSpLocks/>
          </p:cNvCxnSpPr>
          <p:nvPr/>
        </p:nvCxnSpPr>
        <p:spPr bwMode="auto">
          <a:xfrm>
            <a:off x="6980034" y="4464111"/>
            <a:ext cx="457200" cy="0"/>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557649F-DB2F-487C-9AD9-AC28736351C6}"/>
              </a:ext>
            </a:extLst>
          </p:cNvPr>
          <p:cNvCxnSpPr>
            <a:cxnSpLocks/>
          </p:cNvCxnSpPr>
          <p:nvPr/>
        </p:nvCxnSpPr>
        <p:spPr bwMode="auto">
          <a:xfrm>
            <a:off x="6980034" y="4694068"/>
            <a:ext cx="457200" cy="0"/>
          </a:xfrm>
          <a:prstGeom prst="line">
            <a:avLst/>
          </a:prstGeom>
          <a:noFill/>
          <a:ln w="38100" cap="flat" cmpd="sng" algn="ctr">
            <a:solidFill>
              <a:schemeClr val="accent3"/>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76F58F4A-4FF9-42CF-BA3F-598A886502C8}"/>
              </a:ext>
            </a:extLst>
          </p:cNvPr>
          <p:cNvSpPr txBox="1"/>
          <p:nvPr/>
        </p:nvSpPr>
        <p:spPr bwMode="auto">
          <a:xfrm>
            <a:off x="7326222" y="5389325"/>
            <a:ext cx="3283527"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(Mo)</a:t>
            </a:r>
          </a:p>
        </p:txBody>
      </p:sp>
      <p:sp>
        <p:nvSpPr>
          <p:cNvPr id="64" name="TextBox 63">
            <a:extLst>
              <a:ext uri="{FF2B5EF4-FFF2-40B4-BE49-F238E27FC236}">
                <a16:creationId xmlns:a16="http://schemas.microsoft.com/office/drawing/2014/main" id="{E37CF23D-FF28-4344-BCB3-8AC4559BCD6F}"/>
              </a:ext>
            </a:extLst>
          </p:cNvPr>
          <p:cNvSpPr txBox="1"/>
          <p:nvPr/>
        </p:nvSpPr>
        <p:spPr bwMode="auto">
          <a:xfrm rot="16200000">
            <a:off x="4568748" y="3564615"/>
            <a:ext cx="3093705"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sp>
        <p:nvSpPr>
          <p:cNvPr id="66" name="TextBox 65">
            <a:extLst>
              <a:ext uri="{FF2B5EF4-FFF2-40B4-BE49-F238E27FC236}">
                <a16:creationId xmlns:a16="http://schemas.microsoft.com/office/drawing/2014/main" id="{42953C72-407B-4981-8E86-F1025E1BD8E6}"/>
              </a:ext>
            </a:extLst>
          </p:cNvPr>
          <p:cNvSpPr txBox="1"/>
          <p:nvPr/>
        </p:nvSpPr>
        <p:spPr bwMode="auto">
          <a:xfrm>
            <a:off x="5822731" y="5679405"/>
            <a:ext cx="5999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was prolonged in patients who achieved a ≥VGPR before transplant vs ≤PR (NR vs 128 mo, respectively;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.02) </a:t>
            </a:r>
          </a:p>
        </p:txBody>
      </p:sp>
      <p:grpSp>
        <p:nvGrpSpPr>
          <p:cNvPr id="15" name="Group 14">
            <a:extLst>
              <a:ext uri="{FF2B5EF4-FFF2-40B4-BE49-F238E27FC236}">
                <a16:creationId xmlns:a16="http://schemas.microsoft.com/office/drawing/2014/main" id="{00EB1B5A-8D85-441D-980A-F1F1F971C77E}"/>
              </a:ext>
            </a:extLst>
          </p:cNvPr>
          <p:cNvGrpSpPr/>
          <p:nvPr/>
        </p:nvGrpSpPr>
        <p:grpSpPr>
          <a:xfrm>
            <a:off x="1283061" y="2294678"/>
            <a:ext cx="497252" cy="3547322"/>
            <a:chOff x="1322269" y="2294678"/>
            <a:chExt cx="497252" cy="3506542"/>
          </a:xfrm>
        </p:grpSpPr>
        <p:sp>
          <p:nvSpPr>
            <p:cNvPr id="85" name="TextBox 84">
              <a:extLst>
                <a:ext uri="{FF2B5EF4-FFF2-40B4-BE49-F238E27FC236}">
                  <a16:creationId xmlns:a16="http://schemas.microsoft.com/office/drawing/2014/main" id="{0CFF9FEE-9D15-4FDF-BA74-5B869AF085CA}"/>
                </a:ext>
              </a:extLst>
            </p:cNvPr>
            <p:cNvSpPr txBox="1"/>
            <p:nvPr/>
          </p:nvSpPr>
          <p:spPr bwMode="auto">
            <a:xfrm>
              <a:off x="1530660" y="5219716"/>
              <a:ext cx="288861"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6" name="TextBox 85">
              <a:extLst>
                <a:ext uri="{FF2B5EF4-FFF2-40B4-BE49-F238E27FC236}">
                  <a16:creationId xmlns:a16="http://schemas.microsoft.com/office/drawing/2014/main" id="{2F5A76EB-C678-411E-AA45-103E989697CE}"/>
                </a:ext>
              </a:extLst>
            </p:cNvPr>
            <p:cNvSpPr txBox="1"/>
            <p:nvPr/>
          </p:nvSpPr>
          <p:spPr bwMode="auto">
            <a:xfrm>
              <a:off x="1426465" y="463821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7" name="TextBox 86">
              <a:extLst>
                <a:ext uri="{FF2B5EF4-FFF2-40B4-BE49-F238E27FC236}">
                  <a16:creationId xmlns:a16="http://schemas.microsoft.com/office/drawing/2014/main" id="{BE8178F7-D97E-486D-975C-412F81A26444}"/>
                </a:ext>
              </a:extLst>
            </p:cNvPr>
            <p:cNvSpPr txBox="1"/>
            <p:nvPr/>
          </p:nvSpPr>
          <p:spPr bwMode="auto">
            <a:xfrm>
              <a:off x="1426465" y="402920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88" name="TextBox 87">
              <a:extLst>
                <a:ext uri="{FF2B5EF4-FFF2-40B4-BE49-F238E27FC236}">
                  <a16:creationId xmlns:a16="http://schemas.microsoft.com/office/drawing/2014/main" id="{0D77950A-218D-4B04-B44F-F290D3B1BD3E}"/>
                </a:ext>
              </a:extLst>
            </p:cNvPr>
            <p:cNvSpPr txBox="1"/>
            <p:nvPr/>
          </p:nvSpPr>
          <p:spPr bwMode="auto">
            <a:xfrm>
              <a:off x="1426465" y="345195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89" name="TextBox 88">
              <a:extLst>
                <a:ext uri="{FF2B5EF4-FFF2-40B4-BE49-F238E27FC236}">
                  <a16:creationId xmlns:a16="http://schemas.microsoft.com/office/drawing/2014/main" id="{C4E901B3-84D4-492C-8787-0EA9688CB0BA}"/>
                </a:ext>
              </a:extLst>
            </p:cNvPr>
            <p:cNvSpPr txBox="1"/>
            <p:nvPr/>
          </p:nvSpPr>
          <p:spPr bwMode="auto">
            <a:xfrm>
              <a:off x="1426465" y="286344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0" name="TextBox 89">
              <a:extLst>
                <a:ext uri="{FF2B5EF4-FFF2-40B4-BE49-F238E27FC236}">
                  <a16:creationId xmlns:a16="http://schemas.microsoft.com/office/drawing/2014/main" id="{55EED1F6-2E88-46BF-A661-885264063972}"/>
                </a:ext>
              </a:extLst>
            </p:cNvPr>
            <p:cNvSpPr txBox="1"/>
            <p:nvPr/>
          </p:nvSpPr>
          <p:spPr bwMode="auto">
            <a:xfrm>
              <a:off x="1322269" y="2294678"/>
              <a:ext cx="497252"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91" name="Group 90">
            <a:extLst>
              <a:ext uri="{FF2B5EF4-FFF2-40B4-BE49-F238E27FC236}">
                <a16:creationId xmlns:a16="http://schemas.microsoft.com/office/drawing/2014/main" id="{A6D6F870-4F54-4178-B75E-2F05DB623707}"/>
              </a:ext>
            </a:extLst>
          </p:cNvPr>
          <p:cNvGrpSpPr/>
          <p:nvPr/>
        </p:nvGrpSpPr>
        <p:grpSpPr>
          <a:xfrm>
            <a:off x="1718580" y="2473402"/>
            <a:ext cx="92284" cy="2945266"/>
            <a:chOff x="5411711" y="2431113"/>
            <a:chExt cx="460576" cy="1697906"/>
          </a:xfrm>
        </p:grpSpPr>
        <p:cxnSp>
          <p:nvCxnSpPr>
            <p:cNvPr id="92" name="Straight Connector 91">
              <a:extLst>
                <a:ext uri="{FF2B5EF4-FFF2-40B4-BE49-F238E27FC236}">
                  <a16:creationId xmlns:a16="http://schemas.microsoft.com/office/drawing/2014/main" id="{23146DB7-1095-41C7-A627-424B01928063}"/>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6F28EB6-E711-461B-BFBD-D403559690E8}"/>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DDE6AF9-91E0-4DE5-9D98-EA92A671ACE1}"/>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29B1601-2A87-4725-B428-FE9E71A8E768}"/>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90F36C5-A66A-422E-99CE-3DEA91C01ED0}"/>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71B7906-2696-41FF-B94A-D818146F19CD}"/>
                </a:ext>
              </a:extLst>
            </p:cNvPr>
            <p:cNvCxnSpPr>
              <a:cxnSpLocks/>
            </p:cNvCxnSpPr>
            <p:nvPr/>
          </p:nvCxnSpPr>
          <p:spPr bwMode="auto">
            <a:xfrm>
              <a:off x="5411711" y="412901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C1AFCB3-C65E-472F-A3FE-301B4316DBDD}"/>
              </a:ext>
            </a:extLst>
          </p:cNvPr>
          <p:cNvGrpSpPr/>
          <p:nvPr/>
        </p:nvGrpSpPr>
        <p:grpSpPr>
          <a:xfrm>
            <a:off x="6292355" y="2232983"/>
            <a:ext cx="444353" cy="3332291"/>
            <a:chOff x="4972296" y="2236436"/>
            <a:chExt cx="444353" cy="2041524"/>
          </a:xfrm>
        </p:grpSpPr>
        <p:sp>
          <p:nvSpPr>
            <p:cNvPr id="99" name="TextBox 98">
              <a:extLst>
                <a:ext uri="{FF2B5EF4-FFF2-40B4-BE49-F238E27FC236}">
                  <a16:creationId xmlns:a16="http://schemas.microsoft.com/office/drawing/2014/main" id="{2FE52EC9-1EF6-47E5-957A-9ED3D4301797}"/>
                </a:ext>
              </a:extLst>
            </p:cNvPr>
            <p:cNvSpPr txBox="1"/>
            <p:nvPr/>
          </p:nvSpPr>
          <p:spPr bwMode="auto">
            <a:xfrm>
              <a:off x="5127788" y="393940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0" name="TextBox 99">
              <a:extLst>
                <a:ext uri="{FF2B5EF4-FFF2-40B4-BE49-F238E27FC236}">
                  <a16:creationId xmlns:a16="http://schemas.microsoft.com/office/drawing/2014/main" id="{63D43C3F-F41A-494E-8F52-F5876C4F15BF}"/>
                </a:ext>
              </a:extLst>
            </p:cNvPr>
            <p:cNvSpPr txBox="1"/>
            <p:nvPr/>
          </p:nvSpPr>
          <p:spPr bwMode="auto">
            <a:xfrm>
              <a:off x="4972296" y="360085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01" name="TextBox 100">
              <a:extLst>
                <a:ext uri="{FF2B5EF4-FFF2-40B4-BE49-F238E27FC236}">
                  <a16:creationId xmlns:a16="http://schemas.microsoft.com/office/drawing/2014/main" id="{87DDEE33-23DA-47D9-8273-A100263ED209}"/>
                </a:ext>
              </a:extLst>
            </p:cNvPr>
            <p:cNvSpPr txBox="1"/>
            <p:nvPr/>
          </p:nvSpPr>
          <p:spPr bwMode="auto">
            <a:xfrm>
              <a:off x="4972296" y="324628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02" name="TextBox 101">
              <a:extLst>
                <a:ext uri="{FF2B5EF4-FFF2-40B4-BE49-F238E27FC236}">
                  <a16:creationId xmlns:a16="http://schemas.microsoft.com/office/drawing/2014/main" id="{D3260CA5-9EA5-4B8E-B9C4-BB3DBAC04D80}"/>
                </a:ext>
              </a:extLst>
            </p:cNvPr>
            <p:cNvSpPr txBox="1"/>
            <p:nvPr/>
          </p:nvSpPr>
          <p:spPr bwMode="auto">
            <a:xfrm>
              <a:off x="4972296" y="291020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03" name="TextBox 102">
              <a:extLst>
                <a:ext uri="{FF2B5EF4-FFF2-40B4-BE49-F238E27FC236}">
                  <a16:creationId xmlns:a16="http://schemas.microsoft.com/office/drawing/2014/main" id="{A10FD5D4-511A-4352-80A4-502083F78DFF}"/>
                </a:ext>
              </a:extLst>
            </p:cNvPr>
            <p:cNvSpPr txBox="1"/>
            <p:nvPr/>
          </p:nvSpPr>
          <p:spPr bwMode="auto">
            <a:xfrm>
              <a:off x="4972297" y="256757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04" name="TextBox 103">
              <a:extLst>
                <a:ext uri="{FF2B5EF4-FFF2-40B4-BE49-F238E27FC236}">
                  <a16:creationId xmlns:a16="http://schemas.microsoft.com/office/drawing/2014/main" id="{AE005826-9443-4480-8B29-E84C72B6CB60}"/>
                </a:ext>
              </a:extLst>
            </p:cNvPr>
            <p:cNvSpPr txBox="1"/>
            <p:nvPr/>
          </p:nvSpPr>
          <p:spPr bwMode="auto">
            <a:xfrm>
              <a:off x="4972297" y="223643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105" name="Group 104">
            <a:extLst>
              <a:ext uri="{FF2B5EF4-FFF2-40B4-BE49-F238E27FC236}">
                <a16:creationId xmlns:a16="http://schemas.microsoft.com/office/drawing/2014/main" id="{7FF35CC3-C6F2-47BB-ADE1-4B1743CF3E4F}"/>
              </a:ext>
            </a:extLst>
          </p:cNvPr>
          <p:cNvGrpSpPr/>
          <p:nvPr/>
        </p:nvGrpSpPr>
        <p:grpSpPr>
          <a:xfrm>
            <a:off x="6699250" y="2412461"/>
            <a:ext cx="107950" cy="2718339"/>
            <a:chOff x="5411711" y="2431113"/>
            <a:chExt cx="460576" cy="1693026"/>
          </a:xfrm>
        </p:grpSpPr>
        <p:cxnSp>
          <p:nvCxnSpPr>
            <p:cNvPr id="106" name="Straight Connector 105">
              <a:extLst>
                <a:ext uri="{FF2B5EF4-FFF2-40B4-BE49-F238E27FC236}">
                  <a16:creationId xmlns:a16="http://schemas.microsoft.com/office/drawing/2014/main" id="{497F3AD1-30F3-4527-8110-25DBE91BB26A}"/>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3226B05-5F96-4C35-A78B-BFC5BE2115E7}"/>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1CA3B05-C44C-433E-9642-8088C0F40130}"/>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8FE01AD-7C98-4699-A5DA-43CAE34CA12D}"/>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C14E14C-D3C1-4C8C-82B0-BCA5E51F3525}"/>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BCE4053-AC09-47F0-86B4-981647516022}"/>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E8B60988-D4BF-40EE-863E-BF07118BB488}"/>
              </a:ext>
            </a:extLst>
          </p:cNvPr>
          <p:cNvGrpSpPr/>
          <p:nvPr/>
        </p:nvGrpSpPr>
        <p:grpSpPr>
          <a:xfrm>
            <a:off x="6660609" y="5157716"/>
            <a:ext cx="4686036" cy="338554"/>
            <a:chOff x="6660609" y="5157716"/>
            <a:chExt cx="4686036" cy="338554"/>
          </a:xfrm>
        </p:grpSpPr>
        <p:sp>
          <p:nvSpPr>
            <p:cNvPr id="113" name="TextBox 112">
              <a:extLst>
                <a:ext uri="{FF2B5EF4-FFF2-40B4-BE49-F238E27FC236}">
                  <a16:creationId xmlns:a16="http://schemas.microsoft.com/office/drawing/2014/main" id="{184CEDF0-B576-4BDF-8757-6FAC620AD9AF}"/>
                </a:ext>
              </a:extLst>
            </p:cNvPr>
            <p:cNvSpPr txBox="1"/>
            <p:nvPr/>
          </p:nvSpPr>
          <p:spPr bwMode="auto">
            <a:xfrm>
              <a:off x="6660609" y="515771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4" name="TextBox 113">
              <a:extLst>
                <a:ext uri="{FF2B5EF4-FFF2-40B4-BE49-F238E27FC236}">
                  <a16:creationId xmlns:a16="http://schemas.microsoft.com/office/drawing/2014/main" id="{EF4350FF-DEE2-4DC9-AAF7-92B3D2A8ADB2}"/>
                </a:ext>
              </a:extLst>
            </p:cNvPr>
            <p:cNvSpPr txBox="1"/>
            <p:nvPr/>
          </p:nvSpPr>
          <p:spPr bwMode="auto">
            <a:xfrm>
              <a:off x="7284170" y="51577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5" name="TextBox 114">
              <a:extLst>
                <a:ext uri="{FF2B5EF4-FFF2-40B4-BE49-F238E27FC236}">
                  <a16:creationId xmlns:a16="http://schemas.microsoft.com/office/drawing/2014/main" id="{0FCF495A-35D4-47E2-9F8C-BB5AD39BED4D}"/>
                </a:ext>
              </a:extLst>
            </p:cNvPr>
            <p:cNvSpPr txBox="1"/>
            <p:nvPr/>
          </p:nvSpPr>
          <p:spPr bwMode="auto">
            <a:xfrm>
              <a:off x="8043453" y="51577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6" name="TextBox 115">
              <a:extLst>
                <a:ext uri="{FF2B5EF4-FFF2-40B4-BE49-F238E27FC236}">
                  <a16:creationId xmlns:a16="http://schemas.microsoft.com/office/drawing/2014/main" id="{CA17B6A1-8C0E-4D67-B05B-6EE602F0E84E}"/>
                </a:ext>
              </a:extLst>
            </p:cNvPr>
            <p:cNvSpPr txBox="1"/>
            <p:nvPr/>
          </p:nvSpPr>
          <p:spPr bwMode="auto">
            <a:xfrm>
              <a:off x="8743158" y="51577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7" name="TextBox 116">
              <a:extLst>
                <a:ext uri="{FF2B5EF4-FFF2-40B4-BE49-F238E27FC236}">
                  <a16:creationId xmlns:a16="http://schemas.microsoft.com/office/drawing/2014/main" id="{7DC8F6E5-5A43-4559-9F53-8CA20ED1D938}"/>
                </a:ext>
              </a:extLst>
            </p:cNvPr>
            <p:cNvSpPr txBox="1"/>
            <p:nvPr/>
          </p:nvSpPr>
          <p:spPr bwMode="auto">
            <a:xfrm>
              <a:off x="9467354" y="51577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18" name="TextBox 117">
              <a:extLst>
                <a:ext uri="{FF2B5EF4-FFF2-40B4-BE49-F238E27FC236}">
                  <a16:creationId xmlns:a16="http://schemas.microsoft.com/office/drawing/2014/main" id="{50F331A1-377F-46C8-ACD5-1BA4F9B9586F}"/>
                </a:ext>
              </a:extLst>
            </p:cNvPr>
            <p:cNvSpPr txBox="1"/>
            <p:nvPr/>
          </p:nvSpPr>
          <p:spPr bwMode="auto">
            <a:xfrm>
              <a:off x="10154549" y="515771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19" name="TextBox 118">
              <a:extLst>
                <a:ext uri="{FF2B5EF4-FFF2-40B4-BE49-F238E27FC236}">
                  <a16:creationId xmlns:a16="http://schemas.microsoft.com/office/drawing/2014/main" id="{2A971131-761D-4F53-9B31-725A4214D749}"/>
                </a:ext>
              </a:extLst>
            </p:cNvPr>
            <p:cNvSpPr txBox="1"/>
            <p:nvPr/>
          </p:nvSpPr>
          <p:spPr bwMode="auto">
            <a:xfrm>
              <a:off x="10849393" y="515771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grpSp>
      <p:grpSp>
        <p:nvGrpSpPr>
          <p:cNvPr id="120" name="Group 119">
            <a:extLst>
              <a:ext uri="{FF2B5EF4-FFF2-40B4-BE49-F238E27FC236}">
                <a16:creationId xmlns:a16="http://schemas.microsoft.com/office/drawing/2014/main" id="{1A0C676C-F950-424C-B400-923E8C744E76}"/>
              </a:ext>
            </a:extLst>
          </p:cNvPr>
          <p:cNvGrpSpPr/>
          <p:nvPr/>
        </p:nvGrpSpPr>
        <p:grpSpPr>
          <a:xfrm rot="5400000">
            <a:off x="8906554" y="3032493"/>
            <a:ext cx="86272" cy="4288150"/>
            <a:chOff x="5411711" y="2094313"/>
            <a:chExt cx="460580" cy="2029826"/>
          </a:xfrm>
        </p:grpSpPr>
        <p:cxnSp>
          <p:nvCxnSpPr>
            <p:cNvPr id="121" name="Straight Connector 120">
              <a:extLst>
                <a:ext uri="{FF2B5EF4-FFF2-40B4-BE49-F238E27FC236}">
                  <a16:creationId xmlns:a16="http://schemas.microsoft.com/office/drawing/2014/main" id="{C8E7EBB4-A701-4967-8A1D-DAE6A7CA5CEC}"/>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29BA67F-DE2B-4C36-937C-2A25B7F7283D}"/>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E7F7C32-C793-4618-A477-CBEDC2F30E8F}"/>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44E19D1-4258-4BDE-A2F9-1F0F34894BAA}"/>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0ADE066-26E3-4DA9-BC00-2AD4444D8508}"/>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7F76721-A5AD-4D48-9A1C-F4336449910A}"/>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D195310-9A13-4404-AC5D-F0BD2D22965B}"/>
                </a:ext>
              </a:extLst>
            </p:cNvPr>
            <p:cNvCxnSpPr>
              <a:cxnSpLocks/>
            </p:cNvCxnSpPr>
            <p:nvPr/>
          </p:nvCxnSpPr>
          <p:spPr bwMode="auto">
            <a:xfrm>
              <a:off x="5411716" y="2094313"/>
              <a:ext cx="460575" cy="0"/>
            </a:xfrm>
            <a:prstGeom prst="line">
              <a:avLst/>
            </a:prstGeom>
            <a:noFill/>
            <a:ln w="28575" cap="flat" cmpd="sng" algn="ctr">
              <a:solidFill>
                <a:schemeClr val="bg1"/>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3C829A1B-4A80-47BB-A20D-6C136B709657}"/>
              </a:ext>
            </a:extLst>
          </p:cNvPr>
          <p:cNvSpPr/>
          <p:nvPr/>
        </p:nvSpPr>
        <p:spPr bwMode="auto">
          <a:xfrm>
            <a:off x="6788150" y="2406650"/>
            <a:ext cx="4318000" cy="2724150"/>
          </a:xfrm>
          <a:custGeom>
            <a:avLst/>
            <a:gdLst>
              <a:gd name="connsiteX0" fmla="*/ 0 w 4305300"/>
              <a:gd name="connsiteY0" fmla="*/ 0 h 2724150"/>
              <a:gd name="connsiteX1" fmla="*/ 0 w 4305300"/>
              <a:gd name="connsiteY1" fmla="*/ 2724150 h 2724150"/>
              <a:gd name="connsiteX2" fmla="*/ 4305300 w 4305300"/>
              <a:gd name="connsiteY2" fmla="*/ 2724150 h 2724150"/>
            </a:gdLst>
            <a:ahLst/>
            <a:cxnLst>
              <a:cxn ang="0">
                <a:pos x="connsiteX0" y="connsiteY0"/>
              </a:cxn>
              <a:cxn ang="0">
                <a:pos x="connsiteX1" y="connsiteY1"/>
              </a:cxn>
              <a:cxn ang="0">
                <a:pos x="connsiteX2" y="connsiteY2"/>
              </a:cxn>
            </a:cxnLst>
            <a:rect l="l" t="t" r="r" b="b"/>
            <a:pathLst>
              <a:path w="4305300" h="2724150">
                <a:moveTo>
                  <a:pt x="0" y="0"/>
                </a:moveTo>
                <a:lnTo>
                  <a:pt x="0" y="2724150"/>
                </a:lnTo>
                <a:lnTo>
                  <a:pt x="4305300" y="27241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Freeform: Shape 11">
            <a:extLst>
              <a:ext uri="{FF2B5EF4-FFF2-40B4-BE49-F238E27FC236}">
                <a16:creationId xmlns:a16="http://schemas.microsoft.com/office/drawing/2014/main" id="{01E8E44D-0DFC-4C1F-AFFD-B31E6646F31F}"/>
              </a:ext>
            </a:extLst>
          </p:cNvPr>
          <p:cNvSpPr/>
          <p:nvPr/>
        </p:nvSpPr>
        <p:spPr bwMode="auto">
          <a:xfrm>
            <a:off x="6812280" y="2407920"/>
            <a:ext cx="4150360" cy="1224280"/>
          </a:xfrm>
          <a:custGeom>
            <a:avLst/>
            <a:gdLst>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2760 h 1224280"/>
              <a:gd name="connsiteX17" fmla="*/ 873760 w 4150360"/>
              <a:gd name="connsiteY17" fmla="*/ 492760 h 1224280"/>
              <a:gd name="connsiteX18" fmla="*/ 894080 w 4150360"/>
              <a:gd name="connsiteY18" fmla="*/ 47244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2760 h 1224280"/>
              <a:gd name="connsiteX17" fmla="*/ 873760 w 4150360"/>
              <a:gd name="connsiteY17" fmla="*/ 492760 h 1224280"/>
              <a:gd name="connsiteX18" fmla="*/ 887730 w 4150360"/>
              <a:gd name="connsiteY18" fmla="*/ 45339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2760 h 1224280"/>
              <a:gd name="connsiteX17" fmla="*/ 883285 w 4150360"/>
              <a:gd name="connsiteY17" fmla="*/ 499110 h 1224280"/>
              <a:gd name="connsiteX18" fmla="*/ 887730 w 4150360"/>
              <a:gd name="connsiteY18" fmla="*/ 45339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9110 h 1224280"/>
              <a:gd name="connsiteX17" fmla="*/ 883285 w 4150360"/>
              <a:gd name="connsiteY17" fmla="*/ 499110 h 1224280"/>
              <a:gd name="connsiteX18" fmla="*/ 887730 w 4150360"/>
              <a:gd name="connsiteY18" fmla="*/ 45339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9110 h 1224280"/>
              <a:gd name="connsiteX17" fmla="*/ 883285 w 4150360"/>
              <a:gd name="connsiteY17" fmla="*/ 499110 h 1224280"/>
              <a:gd name="connsiteX18" fmla="*/ 887730 w 4150360"/>
              <a:gd name="connsiteY18" fmla="*/ 45339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9110 h 1224280"/>
              <a:gd name="connsiteX17" fmla="*/ 883285 w 4150360"/>
              <a:gd name="connsiteY17" fmla="*/ 499110 h 1224280"/>
              <a:gd name="connsiteX18" fmla="*/ 887730 w 4150360"/>
              <a:gd name="connsiteY18" fmla="*/ 453390 h 1224280"/>
              <a:gd name="connsiteX19" fmla="*/ 741680 w 4150360"/>
              <a:gd name="connsiteY19" fmla="*/ 472440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 name="connsiteX0" fmla="*/ 4150360 w 4150360"/>
              <a:gd name="connsiteY0" fmla="*/ 1224280 h 1224280"/>
              <a:gd name="connsiteX1" fmla="*/ 2265680 w 4150360"/>
              <a:gd name="connsiteY1" fmla="*/ 1224280 h 1224280"/>
              <a:gd name="connsiteX2" fmla="*/ 2265680 w 4150360"/>
              <a:gd name="connsiteY2" fmla="*/ 1112520 h 1224280"/>
              <a:gd name="connsiteX3" fmla="*/ 2062480 w 4150360"/>
              <a:gd name="connsiteY3" fmla="*/ 1112520 h 1224280"/>
              <a:gd name="connsiteX4" fmla="*/ 2062480 w 4150360"/>
              <a:gd name="connsiteY4" fmla="*/ 1036320 h 1224280"/>
              <a:gd name="connsiteX5" fmla="*/ 1854200 w 4150360"/>
              <a:gd name="connsiteY5" fmla="*/ 1036320 h 1224280"/>
              <a:gd name="connsiteX6" fmla="*/ 1854200 w 4150360"/>
              <a:gd name="connsiteY6" fmla="*/ 863600 h 1224280"/>
              <a:gd name="connsiteX7" fmla="*/ 1737360 w 4150360"/>
              <a:gd name="connsiteY7" fmla="*/ 863600 h 1224280"/>
              <a:gd name="connsiteX8" fmla="*/ 1737360 w 4150360"/>
              <a:gd name="connsiteY8" fmla="*/ 782320 h 1224280"/>
              <a:gd name="connsiteX9" fmla="*/ 1579880 w 4150360"/>
              <a:gd name="connsiteY9" fmla="*/ 782320 h 1224280"/>
              <a:gd name="connsiteX10" fmla="*/ 1579880 w 4150360"/>
              <a:gd name="connsiteY10" fmla="*/ 706120 h 1224280"/>
              <a:gd name="connsiteX11" fmla="*/ 1468120 w 4150360"/>
              <a:gd name="connsiteY11" fmla="*/ 706120 h 1224280"/>
              <a:gd name="connsiteX12" fmla="*/ 1468120 w 4150360"/>
              <a:gd name="connsiteY12" fmla="*/ 645160 h 1224280"/>
              <a:gd name="connsiteX13" fmla="*/ 1300480 w 4150360"/>
              <a:gd name="connsiteY13" fmla="*/ 645160 h 1224280"/>
              <a:gd name="connsiteX14" fmla="*/ 1300480 w 4150360"/>
              <a:gd name="connsiteY14" fmla="*/ 584200 h 1224280"/>
              <a:gd name="connsiteX15" fmla="*/ 1249680 w 4150360"/>
              <a:gd name="connsiteY15" fmla="*/ 584200 h 1224280"/>
              <a:gd name="connsiteX16" fmla="*/ 1249680 w 4150360"/>
              <a:gd name="connsiteY16" fmla="*/ 499110 h 1224280"/>
              <a:gd name="connsiteX17" fmla="*/ 883285 w 4150360"/>
              <a:gd name="connsiteY17" fmla="*/ 499110 h 1224280"/>
              <a:gd name="connsiteX18" fmla="*/ 887730 w 4150360"/>
              <a:gd name="connsiteY18" fmla="*/ 453390 h 1224280"/>
              <a:gd name="connsiteX19" fmla="*/ 741680 w 4150360"/>
              <a:gd name="connsiteY19" fmla="*/ 456565 h 1224280"/>
              <a:gd name="connsiteX20" fmla="*/ 741680 w 4150360"/>
              <a:gd name="connsiteY20" fmla="*/ 396240 h 1224280"/>
              <a:gd name="connsiteX21" fmla="*/ 640080 w 4150360"/>
              <a:gd name="connsiteY21" fmla="*/ 396240 h 1224280"/>
              <a:gd name="connsiteX22" fmla="*/ 640080 w 4150360"/>
              <a:gd name="connsiteY22" fmla="*/ 350520 h 1224280"/>
              <a:gd name="connsiteX23" fmla="*/ 558800 w 4150360"/>
              <a:gd name="connsiteY23" fmla="*/ 350520 h 1224280"/>
              <a:gd name="connsiteX24" fmla="*/ 558800 w 4150360"/>
              <a:gd name="connsiteY24" fmla="*/ 304800 h 1224280"/>
              <a:gd name="connsiteX25" fmla="*/ 528320 w 4150360"/>
              <a:gd name="connsiteY25" fmla="*/ 304800 h 1224280"/>
              <a:gd name="connsiteX26" fmla="*/ 528320 w 4150360"/>
              <a:gd name="connsiteY26" fmla="*/ 208280 h 1224280"/>
              <a:gd name="connsiteX27" fmla="*/ 528320 w 4150360"/>
              <a:gd name="connsiteY27" fmla="*/ 167640 h 1224280"/>
              <a:gd name="connsiteX28" fmla="*/ 401320 w 4150360"/>
              <a:gd name="connsiteY28" fmla="*/ 167640 h 1224280"/>
              <a:gd name="connsiteX29" fmla="*/ 401320 w 4150360"/>
              <a:gd name="connsiteY29" fmla="*/ 127000 h 1224280"/>
              <a:gd name="connsiteX30" fmla="*/ 213360 w 4150360"/>
              <a:gd name="connsiteY30" fmla="*/ 127000 h 1224280"/>
              <a:gd name="connsiteX31" fmla="*/ 213360 w 4150360"/>
              <a:gd name="connsiteY31" fmla="*/ 76200 h 1224280"/>
              <a:gd name="connsiteX32" fmla="*/ 50800 w 4150360"/>
              <a:gd name="connsiteY32" fmla="*/ 76200 h 1224280"/>
              <a:gd name="connsiteX33" fmla="*/ 50800 w 4150360"/>
              <a:gd name="connsiteY33" fmla="*/ 30480 h 1224280"/>
              <a:gd name="connsiteX34" fmla="*/ 0 w 4150360"/>
              <a:gd name="connsiteY34" fmla="*/ 30480 h 1224280"/>
              <a:gd name="connsiteX35" fmla="*/ 0 w 4150360"/>
              <a:gd name="connsiteY35" fmla="*/ 0 h 122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50360" h="1224280">
                <a:moveTo>
                  <a:pt x="4150360" y="1224280"/>
                </a:moveTo>
                <a:lnTo>
                  <a:pt x="2265680" y="1224280"/>
                </a:lnTo>
                <a:lnTo>
                  <a:pt x="2265680" y="1112520"/>
                </a:lnTo>
                <a:lnTo>
                  <a:pt x="2062480" y="1112520"/>
                </a:lnTo>
                <a:lnTo>
                  <a:pt x="2062480" y="1036320"/>
                </a:lnTo>
                <a:lnTo>
                  <a:pt x="1854200" y="1036320"/>
                </a:lnTo>
                <a:lnTo>
                  <a:pt x="1854200" y="863600"/>
                </a:lnTo>
                <a:lnTo>
                  <a:pt x="1737360" y="863600"/>
                </a:lnTo>
                <a:lnTo>
                  <a:pt x="1737360" y="782320"/>
                </a:lnTo>
                <a:lnTo>
                  <a:pt x="1579880" y="782320"/>
                </a:lnTo>
                <a:lnTo>
                  <a:pt x="1579880" y="706120"/>
                </a:lnTo>
                <a:lnTo>
                  <a:pt x="1468120" y="706120"/>
                </a:lnTo>
                <a:lnTo>
                  <a:pt x="1468120" y="645160"/>
                </a:lnTo>
                <a:lnTo>
                  <a:pt x="1300480" y="645160"/>
                </a:lnTo>
                <a:lnTo>
                  <a:pt x="1300480" y="584200"/>
                </a:lnTo>
                <a:lnTo>
                  <a:pt x="1249680" y="584200"/>
                </a:lnTo>
                <a:lnTo>
                  <a:pt x="1249680" y="499110"/>
                </a:lnTo>
                <a:lnTo>
                  <a:pt x="883285" y="499110"/>
                </a:lnTo>
                <a:lnTo>
                  <a:pt x="887730" y="453390"/>
                </a:lnTo>
                <a:lnTo>
                  <a:pt x="741680" y="456565"/>
                </a:lnTo>
                <a:lnTo>
                  <a:pt x="741680" y="396240"/>
                </a:lnTo>
                <a:lnTo>
                  <a:pt x="640080" y="396240"/>
                </a:lnTo>
                <a:lnTo>
                  <a:pt x="640080" y="350520"/>
                </a:lnTo>
                <a:lnTo>
                  <a:pt x="558800" y="350520"/>
                </a:lnTo>
                <a:lnTo>
                  <a:pt x="558800" y="304800"/>
                </a:lnTo>
                <a:lnTo>
                  <a:pt x="528320" y="304800"/>
                </a:lnTo>
                <a:lnTo>
                  <a:pt x="528320" y="208280"/>
                </a:lnTo>
                <a:lnTo>
                  <a:pt x="528320" y="167640"/>
                </a:lnTo>
                <a:lnTo>
                  <a:pt x="401320" y="167640"/>
                </a:lnTo>
                <a:lnTo>
                  <a:pt x="401320" y="127000"/>
                </a:lnTo>
                <a:lnTo>
                  <a:pt x="213360" y="127000"/>
                </a:lnTo>
                <a:lnTo>
                  <a:pt x="213360" y="76200"/>
                </a:lnTo>
                <a:lnTo>
                  <a:pt x="50800" y="76200"/>
                </a:lnTo>
                <a:lnTo>
                  <a:pt x="50800" y="30480"/>
                </a:lnTo>
                <a:lnTo>
                  <a:pt x="0" y="3048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Freeform: Shape 13">
            <a:extLst>
              <a:ext uri="{FF2B5EF4-FFF2-40B4-BE49-F238E27FC236}">
                <a16:creationId xmlns:a16="http://schemas.microsoft.com/office/drawing/2014/main" id="{6B43F6B5-3F7F-460D-BE4C-6EF9AC0E21B7}"/>
              </a:ext>
            </a:extLst>
          </p:cNvPr>
          <p:cNvSpPr/>
          <p:nvPr/>
        </p:nvSpPr>
        <p:spPr bwMode="auto">
          <a:xfrm>
            <a:off x="6812280" y="2407920"/>
            <a:ext cx="4236720" cy="2316480"/>
          </a:xfrm>
          <a:custGeom>
            <a:avLst/>
            <a:gdLst>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41400 w 4236720"/>
              <a:gd name="connsiteY26" fmla="*/ 1239520 h 2316480"/>
              <a:gd name="connsiteX27" fmla="*/ 1066800 w 4236720"/>
              <a:gd name="connsiteY27" fmla="*/ 1214120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41400 w 4236720"/>
              <a:gd name="connsiteY26" fmla="*/ 1239520 h 2316480"/>
              <a:gd name="connsiteX27" fmla="*/ 1092200 w 4236720"/>
              <a:gd name="connsiteY27" fmla="*/ 1214120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5687 w 4236720"/>
              <a:gd name="connsiteY26" fmla="*/ 1241108 h 2316480"/>
              <a:gd name="connsiteX27" fmla="*/ 1092200 w 4236720"/>
              <a:gd name="connsiteY27" fmla="*/ 1214120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5687 w 4236720"/>
              <a:gd name="connsiteY26" fmla="*/ 1241108 h 2316480"/>
              <a:gd name="connsiteX27" fmla="*/ 1058862 w 4236720"/>
              <a:gd name="connsiteY27" fmla="*/ 1209358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5687 w 4236720"/>
              <a:gd name="connsiteY26" fmla="*/ 1241108 h 2316480"/>
              <a:gd name="connsiteX27" fmla="*/ 1058862 w 4236720"/>
              <a:gd name="connsiteY27" fmla="*/ 1198246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8246 h 2316480"/>
              <a:gd name="connsiteX28" fmla="*/ 1046480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8246 h 2316480"/>
              <a:gd name="connsiteX28" fmla="*/ 1041717 w 4236720"/>
              <a:gd name="connsiteY28" fmla="*/ 1193800 h 2316480"/>
              <a:gd name="connsiteX29" fmla="*/ 1046480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8246 h 2316480"/>
              <a:gd name="connsiteX28" fmla="*/ 1041717 w 4236720"/>
              <a:gd name="connsiteY28" fmla="*/ 1193800 h 2316480"/>
              <a:gd name="connsiteX29" fmla="*/ 1041718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27480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5071 h 2316480"/>
              <a:gd name="connsiteX28" fmla="*/ 1041717 w 4236720"/>
              <a:gd name="connsiteY28" fmla="*/ 1193800 h 2316480"/>
              <a:gd name="connsiteX29" fmla="*/ 1041718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15720 w 4236720"/>
              <a:gd name="connsiteY17" fmla="*/ 1442720 h 2316480"/>
              <a:gd name="connsiteX18" fmla="*/ 1300480 w 4236720"/>
              <a:gd name="connsiteY18" fmla="*/ 1435418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5071 h 2316480"/>
              <a:gd name="connsiteX28" fmla="*/ 1041717 w 4236720"/>
              <a:gd name="connsiteY28" fmla="*/ 1193800 h 2316480"/>
              <a:gd name="connsiteX29" fmla="*/ 1041718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15720 w 4236720"/>
              <a:gd name="connsiteY15" fmla="*/ 1498600 h 2316480"/>
              <a:gd name="connsiteX16" fmla="*/ 1315720 w 4236720"/>
              <a:gd name="connsiteY16" fmla="*/ 1442720 h 2316480"/>
              <a:gd name="connsiteX17" fmla="*/ 1326833 w 4236720"/>
              <a:gd name="connsiteY17" fmla="*/ 1442720 h 2316480"/>
              <a:gd name="connsiteX18" fmla="*/ 1300480 w 4236720"/>
              <a:gd name="connsiteY18" fmla="*/ 1435418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5071 h 2316480"/>
              <a:gd name="connsiteX28" fmla="*/ 1041717 w 4236720"/>
              <a:gd name="connsiteY28" fmla="*/ 1193800 h 2316480"/>
              <a:gd name="connsiteX29" fmla="*/ 1041718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15720 w 4236720"/>
              <a:gd name="connsiteY16" fmla="*/ 1442720 h 2316480"/>
              <a:gd name="connsiteX17" fmla="*/ 1326833 w 4236720"/>
              <a:gd name="connsiteY17" fmla="*/ 1442720 h 2316480"/>
              <a:gd name="connsiteX18" fmla="*/ 1300480 w 4236720"/>
              <a:gd name="connsiteY18" fmla="*/ 1435418 h 2316480"/>
              <a:gd name="connsiteX19" fmla="*/ 1300480 w 4236720"/>
              <a:gd name="connsiteY19" fmla="*/ 1391920 h 2316480"/>
              <a:gd name="connsiteX20" fmla="*/ 1203960 w 4236720"/>
              <a:gd name="connsiteY20" fmla="*/ 1391920 h 2316480"/>
              <a:gd name="connsiteX21" fmla="*/ 1203960 w 4236720"/>
              <a:gd name="connsiteY21" fmla="*/ 1341120 h 2316480"/>
              <a:gd name="connsiteX22" fmla="*/ 1193800 w 4236720"/>
              <a:gd name="connsiteY22" fmla="*/ 1341120 h 2316480"/>
              <a:gd name="connsiteX23" fmla="*/ 1193800 w 4236720"/>
              <a:gd name="connsiteY23" fmla="*/ 1285240 h 2316480"/>
              <a:gd name="connsiteX24" fmla="*/ 1137920 w 4236720"/>
              <a:gd name="connsiteY24" fmla="*/ 1285240 h 2316480"/>
              <a:gd name="connsiteX25" fmla="*/ 1137920 w 4236720"/>
              <a:gd name="connsiteY25" fmla="*/ 1239520 h 2316480"/>
              <a:gd name="connsiteX26" fmla="*/ 1058862 w 4236720"/>
              <a:gd name="connsiteY26" fmla="*/ 1237933 h 2316480"/>
              <a:gd name="connsiteX27" fmla="*/ 1058862 w 4236720"/>
              <a:gd name="connsiteY27" fmla="*/ 1195071 h 2316480"/>
              <a:gd name="connsiteX28" fmla="*/ 1041717 w 4236720"/>
              <a:gd name="connsiteY28" fmla="*/ 1193800 h 2316480"/>
              <a:gd name="connsiteX29" fmla="*/ 1041718 w 4236720"/>
              <a:gd name="connsiteY29" fmla="*/ 1137920 h 2316480"/>
              <a:gd name="connsiteX30" fmla="*/ 848360 w 4236720"/>
              <a:gd name="connsiteY30" fmla="*/ 1137920 h 2316480"/>
              <a:gd name="connsiteX31" fmla="*/ 848360 w 4236720"/>
              <a:gd name="connsiteY31" fmla="*/ 1051560 h 2316480"/>
              <a:gd name="connsiteX32" fmla="*/ 838200 w 4236720"/>
              <a:gd name="connsiteY32" fmla="*/ 1051560 h 2316480"/>
              <a:gd name="connsiteX33" fmla="*/ 838200 w 4236720"/>
              <a:gd name="connsiteY33" fmla="*/ 863600 h 2316480"/>
              <a:gd name="connsiteX34" fmla="*/ 807720 w 4236720"/>
              <a:gd name="connsiteY34" fmla="*/ 863600 h 2316480"/>
              <a:gd name="connsiteX35" fmla="*/ 807720 w 4236720"/>
              <a:gd name="connsiteY35" fmla="*/ 817880 h 2316480"/>
              <a:gd name="connsiteX36" fmla="*/ 772160 w 4236720"/>
              <a:gd name="connsiteY36" fmla="*/ 817880 h 2316480"/>
              <a:gd name="connsiteX37" fmla="*/ 772160 w 4236720"/>
              <a:gd name="connsiteY37" fmla="*/ 762000 h 2316480"/>
              <a:gd name="connsiteX38" fmla="*/ 756920 w 4236720"/>
              <a:gd name="connsiteY38" fmla="*/ 762000 h 2316480"/>
              <a:gd name="connsiteX39" fmla="*/ 756920 w 4236720"/>
              <a:gd name="connsiteY39" fmla="*/ 670560 h 2316480"/>
              <a:gd name="connsiteX40" fmla="*/ 726440 w 4236720"/>
              <a:gd name="connsiteY40" fmla="*/ 670560 h 2316480"/>
              <a:gd name="connsiteX41" fmla="*/ 726440 w 4236720"/>
              <a:gd name="connsiteY41" fmla="*/ 635000 h 2316480"/>
              <a:gd name="connsiteX42" fmla="*/ 685800 w 4236720"/>
              <a:gd name="connsiteY42" fmla="*/ 635000 h 2316480"/>
              <a:gd name="connsiteX43" fmla="*/ 685800 w 4236720"/>
              <a:gd name="connsiteY43" fmla="*/ 538480 h 2316480"/>
              <a:gd name="connsiteX44" fmla="*/ 599440 w 4236720"/>
              <a:gd name="connsiteY44" fmla="*/ 538480 h 2316480"/>
              <a:gd name="connsiteX45" fmla="*/ 599440 w 4236720"/>
              <a:gd name="connsiteY45" fmla="*/ 538480 h 2316480"/>
              <a:gd name="connsiteX46" fmla="*/ 599440 w 4236720"/>
              <a:gd name="connsiteY46" fmla="*/ 497840 h 2316480"/>
              <a:gd name="connsiteX47" fmla="*/ 568960 w 4236720"/>
              <a:gd name="connsiteY47" fmla="*/ 497840 h 2316480"/>
              <a:gd name="connsiteX48" fmla="*/ 568960 w 4236720"/>
              <a:gd name="connsiteY48" fmla="*/ 457200 h 2316480"/>
              <a:gd name="connsiteX49" fmla="*/ 513080 w 4236720"/>
              <a:gd name="connsiteY49" fmla="*/ 457200 h 2316480"/>
              <a:gd name="connsiteX50" fmla="*/ 513080 w 4236720"/>
              <a:gd name="connsiteY50" fmla="*/ 416560 h 2316480"/>
              <a:gd name="connsiteX51" fmla="*/ 426720 w 4236720"/>
              <a:gd name="connsiteY51" fmla="*/ 416560 h 2316480"/>
              <a:gd name="connsiteX52" fmla="*/ 426720 w 4236720"/>
              <a:gd name="connsiteY52" fmla="*/ 370840 h 2316480"/>
              <a:gd name="connsiteX53" fmla="*/ 426720 w 4236720"/>
              <a:gd name="connsiteY53" fmla="*/ 370840 h 2316480"/>
              <a:gd name="connsiteX54" fmla="*/ 411480 w 4236720"/>
              <a:gd name="connsiteY54" fmla="*/ 355600 h 2316480"/>
              <a:gd name="connsiteX55" fmla="*/ 411480 w 4236720"/>
              <a:gd name="connsiteY55" fmla="*/ 355600 h 2316480"/>
              <a:gd name="connsiteX56" fmla="*/ 411480 w 4236720"/>
              <a:gd name="connsiteY56" fmla="*/ 314960 h 2316480"/>
              <a:gd name="connsiteX57" fmla="*/ 411480 w 4236720"/>
              <a:gd name="connsiteY57" fmla="*/ 279400 h 2316480"/>
              <a:gd name="connsiteX58" fmla="*/ 386080 w 4236720"/>
              <a:gd name="connsiteY58" fmla="*/ 279400 h 2316480"/>
              <a:gd name="connsiteX59" fmla="*/ 386080 w 4236720"/>
              <a:gd name="connsiteY59" fmla="*/ 238760 h 2316480"/>
              <a:gd name="connsiteX60" fmla="*/ 223520 w 4236720"/>
              <a:gd name="connsiteY60" fmla="*/ 238760 h 2316480"/>
              <a:gd name="connsiteX61" fmla="*/ 223520 w 4236720"/>
              <a:gd name="connsiteY61" fmla="*/ 187960 h 2316480"/>
              <a:gd name="connsiteX62" fmla="*/ 132080 w 4236720"/>
              <a:gd name="connsiteY62" fmla="*/ 187960 h 2316480"/>
              <a:gd name="connsiteX63" fmla="*/ 132080 w 4236720"/>
              <a:gd name="connsiteY63" fmla="*/ 157480 h 2316480"/>
              <a:gd name="connsiteX64" fmla="*/ 106680 w 4236720"/>
              <a:gd name="connsiteY64" fmla="*/ 157480 h 2316480"/>
              <a:gd name="connsiteX65" fmla="*/ 106680 w 4236720"/>
              <a:gd name="connsiteY65" fmla="*/ 71120 h 2316480"/>
              <a:gd name="connsiteX66" fmla="*/ 45720 w 4236720"/>
              <a:gd name="connsiteY66" fmla="*/ 71120 h 2316480"/>
              <a:gd name="connsiteX67" fmla="*/ 45720 w 4236720"/>
              <a:gd name="connsiteY67" fmla="*/ 25400 h 2316480"/>
              <a:gd name="connsiteX68" fmla="*/ 0 w 4236720"/>
              <a:gd name="connsiteY68" fmla="*/ 25400 h 2316480"/>
              <a:gd name="connsiteX69" fmla="*/ 0 w 4236720"/>
              <a:gd name="connsiteY69"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15720 w 4236720"/>
              <a:gd name="connsiteY16" fmla="*/ 1442720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32080 w 4236720"/>
              <a:gd name="connsiteY61" fmla="*/ 187960 h 2316480"/>
              <a:gd name="connsiteX62" fmla="*/ 132080 w 4236720"/>
              <a:gd name="connsiteY62" fmla="*/ 157480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30008 w 4236720"/>
              <a:gd name="connsiteY16" fmla="*/ 1442720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32080 w 4236720"/>
              <a:gd name="connsiteY61" fmla="*/ 187960 h 2316480"/>
              <a:gd name="connsiteX62" fmla="*/ 132080 w 4236720"/>
              <a:gd name="connsiteY62" fmla="*/ 157480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22070 w 4236720"/>
              <a:gd name="connsiteY16" fmla="*/ 1439545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32080 w 4236720"/>
              <a:gd name="connsiteY61" fmla="*/ 187960 h 2316480"/>
              <a:gd name="connsiteX62" fmla="*/ 132080 w 4236720"/>
              <a:gd name="connsiteY62" fmla="*/ 157480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22070 w 4236720"/>
              <a:gd name="connsiteY16" fmla="*/ 1439545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32080 w 4236720"/>
              <a:gd name="connsiteY61" fmla="*/ 187960 h 2316480"/>
              <a:gd name="connsiteX62" fmla="*/ 159067 w 4236720"/>
              <a:gd name="connsiteY62" fmla="*/ 155893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22070 w 4236720"/>
              <a:gd name="connsiteY16" fmla="*/ 1439545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44780 w 4236720"/>
              <a:gd name="connsiteY61" fmla="*/ 189548 h 2316480"/>
              <a:gd name="connsiteX62" fmla="*/ 159067 w 4236720"/>
              <a:gd name="connsiteY62" fmla="*/ 155893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22070 w 4236720"/>
              <a:gd name="connsiteY16" fmla="*/ 1439545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55893 w 4236720"/>
              <a:gd name="connsiteY61" fmla="*/ 191135 h 2316480"/>
              <a:gd name="connsiteX62" fmla="*/ 159067 w 4236720"/>
              <a:gd name="connsiteY62" fmla="*/ 155893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 name="connsiteX0" fmla="*/ 4236720 w 4236720"/>
              <a:gd name="connsiteY0" fmla="*/ 2316480 h 2316480"/>
              <a:gd name="connsiteX1" fmla="*/ 3683000 w 4236720"/>
              <a:gd name="connsiteY1" fmla="*/ 2316480 h 2316480"/>
              <a:gd name="connsiteX2" fmla="*/ 3683000 w 4236720"/>
              <a:gd name="connsiteY2" fmla="*/ 1910080 h 2316480"/>
              <a:gd name="connsiteX3" fmla="*/ 1986280 w 4236720"/>
              <a:gd name="connsiteY3" fmla="*/ 1910080 h 2316480"/>
              <a:gd name="connsiteX4" fmla="*/ 1986280 w 4236720"/>
              <a:gd name="connsiteY4" fmla="*/ 1838960 h 2316480"/>
              <a:gd name="connsiteX5" fmla="*/ 1717040 w 4236720"/>
              <a:gd name="connsiteY5" fmla="*/ 1838960 h 2316480"/>
              <a:gd name="connsiteX6" fmla="*/ 1717040 w 4236720"/>
              <a:gd name="connsiteY6" fmla="*/ 1762760 h 2316480"/>
              <a:gd name="connsiteX7" fmla="*/ 1711960 w 4236720"/>
              <a:gd name="connsiteY7" fmla="*/ 1762760 h 2316480"/>
              <a:gd name="connsiteX8" fmla="*/ 1711960 w 4236720"/>
              <a:gd name="connsiteY8" fmla="*/ 1706880 h 2316480"/>
              <a:gd name="connsiteX9" fmla="*/ 1569720 w 4236720"/>
              <a:gd name="connsiteY9" fmla="*/ 1706880 h 2316480"/>
              <a:gd name="connsiteX10" fmla="*/ 1569720 w 4236720"/>
              <a:gd name="connsiteY10" fmla="*/ 1645920 h 2316480"/>
              <a:gd name="connsiteX11" fmla="*/ 1473200 w 4236720"/>
              <a:gd name="connsiteY11" fmla="*/ 1645920 h 2316480"/>
              <a:gd name="connsiteX12" fmla="*/ 1473200 w 4236720"/>
              <a:gd name="connsiteY12" fmla="*/ 1564640 h 2316480"/>
              <a:gd name="connsiteX13" fmla="*/ 1473200 w 4236720"/>
              <a:gd name="connsiteY13" fmla="*/ 1564640 h 2316480"/>
              <a:gd name="connsiteX14" fmla="*/ 1473200 w 4236720"/>
              <a:gd name="connsiteY14" fmla="*/ 1498600 h 2316480"/>
              <a:gd name="connsiteX15" fmla="*/ 1322070 w 4236720"/>
              <a:gd name="connsiteY15" fmla="*/ 1498600 h 2316480"/>
              <a:gd name="connsiteX16" fmla="*/ 1322070 w 4236720"/>
              <a:gd name="connsiteY16" fmla="*/ 1439545 h 2316480"/>
              <a:gd name="connsiteX17" fmla="*/ 1300480 w 4236720"/>
              <a:gd name="connsiteY17" fmla="*/ 1435418 h 2316480"/>
              <a:gd name="connsiteX18" fmla="*/ 1300480 w 4236720"/>
              <a:gd name="connsiteY18" fmla="*/ 1391920 h 2316480"/>
              <a:gd name="connsiteX19" fmla="*/ 1203960 w 4236720"/>
              <a:gd name="connsiteY19" fmla="*/ 1391920 h 2316480"/>
              <a:gd name="connsiteX20" fmla="*/ 1203960 w 4236720"/>
              <a:gd name="connsiteY20" fmla="*/ 1341120 h 2316480"/>
              <a:gd name="connsiteX21" fmla="*/ 1193800 w 4236720"/>
              <a:gd name="connsiteY21" fmla="*/ 1341120 h 2316480"/>
              <a:gd name="connsiteX22" fmla="*/ 1193800 w 4236720"/>
              <a:gd name="connsiteY22" fmla="*/ 1285240 h 2316480"/>
              <a:gd name="connsiteX23" fmla="*/ 1137920 w 4236720"/>
              <a:gd name="connsiteY23" fmla="*/ 1285240 h 2316480"/>
              <a:gd name="connsiteX24" fmla="*/ 1137920 w 4236720"/>
              <a:gd name="connsiteY24" fmla="*/ 1239520 h 2316480"/>
              <a:gd name="connsiteX25" fmla="*/ 1058862 w 4236720"/>
              <a:gd name="connsiteY25" fmla="*/ 1237933 h 2316480"/>
              <a:gd name="connsiteX26" fmla="*/ 1058862 w 4236720"/>
              <a:gd name="connsiteY26" fmla="*/ 1195071 h 2316480"/>
              <a:gd name="connsiteX27" fmla="*/ 1041717 w 4236720"/>
              <a:gd name="connsiteY27" fmla="*/ 1193800 h 2316480"/>
              <a:gd name="connsiteX28" fmla="*/ 1041718 w 4236720"/>
              <a:gd name="connsiteY28" fmla="*/ 1137920 h 2316480"/>
              <a:gd name="connsiteX29" fmla="*/ 848360 w 4236720"/>
              <a:gd name="connsiteY29" fmla="*/ 1137920 h 2316480"/>
              <a:gd name="connsiteX30" fmla="*/ 848360 w 4236720"/>
              <a:gd name="connsiteY30" fmla="*/ 1051560 h 2316480"/>
              <a:gd name="connsiteX31" fmla="*/ 838200 w 4236720"/>
              <a:gd name="connsiteY31" fmla="*/ 1051560 h 2316480"/>
              <a:gd name="connsiteX32" fmla="*/ 838200 w 4236720"/>
              <a:gd name="connsiteY32" fmla="*/ 863600 h 2316480"/>
              <a:gd name="connsiteX33" fmla="*/ 807720 w 4236720"/>
              <a:gd name="connsiteY33" fmla="*/ 863600 h 2316480"/>
              <a:gd name="connsiteX34" fmla="*/ 807720 w 4236720"/>
              <a:gd name="connsiteY34" fmla="*/ 817880 h 2316480"/>
              <a:gd name="connsiteX35" fmla="*/ 772160 w 4236720"/>
              <a:gd name="connsiteY35" fmla="*/ 817880 h 2316480"/>
              <a:gd name="connsiteX36" fmla="*/ 772160 w 4236720"/>
              <a:gd name="connsiteY36" fmla="*/ 762000 h 2316480"/>
              <a:gd name="connsiteX37" fmla="*/ 756920 w 4236720"/>
              <a:gd name="connsiteY37" fmla="*/ 762000 h 2316480"/>
              <a:gd name="connsiteX38" fmla="*/ 756920 w 4236720"/>
              <a:gd name="connsiteY38" fmla="*/ 670560 h 2316480"/>
              <a:gd name="connsiteX39" fmla="*/ 726440 w 4236720"/>
              <a:gd name="connsiteY39" fmla="*/ 670560 h 2316480"/>
              <a:gd name="connsiteX40" fmla="*/ 726440 w 4236720"/>
              <a:gd name="connsiteY40" fmla="*/ 635000 h 2316480"/>
              <a:gd name="connsiteX41" fmla="*/ 685800 w 4236720"/>
              <a:gd name="connsiteY41" fmla="*/ 635000 h 2316480"/>
              <a:gd name="connsiteX42" fmla="*/ 685800 w 4236720"/>
              <a:gd name="connsiteY42" fmla="*/ 538480 h 2316480"/>
              <a:gd name="connsiteX43" fmla="*/ 599440 w 4236720"/>
              <a:gd name="connsiteY43" fmla="*/ 538480 h 2316480"/>
              <a:gd name="connsiteX44" fmla="*/ 599440 w 4236720"/>
              <a:gd name="connsiteY44" fmla="*/ 538480 h 2316480"/>
              <a:gd name="connsiteX45" fmla="*/ 599440 w 4236720"/>
              <a:gd name="connsiteY45" fmla="*/ 497840 h 2316480"/>
              <a:gd name="connsiteX46" fmla="*/ 568960 w 4236720"/>
              <a:gd name="connsiteY46" fmla="*/ 497840 h 2316480"/>
              <a:gd name="connsiteX47" fmla="*/ 568960 w 4236720"/>
              <a:gd name="connsiteY47" fmla="*/ 457200 h 2316480"/>
              <a:gd name="connsiteX48" fmla="*/ 513080 w 4236720"/>
              <a:gd name="connsiteY48" fmla="*/ 457200 h 2316480"/>
              <a:gd name="connsiteX49" fmla="*/ 513080 w 4236720"/>
              <a:gd name="connsiteY49" fmla="*/ 416560 h 2316480"/>
              <a:gd name="connsiteX50" fmla="*/ 426720 w 4236720"/>
              <a:gd name="connsiteY50" fmla="*/ 416560 h 2316480"/>
              <a:gd name="connsiteX51" fmla="*/ 426720 w 4236720"/>
              <a:gd name="connsiteY51" fmla="*/ 370840 h 2316480"/>
              <a:gd name="connsiteX52" fmla="*/ 426720 w 4236720"/>
              <a:gd name="connsiteY52" fmla="*/ 370840 h 2316480"/>
              <a:gd name="connsiteX53" fmla="*/ 411480 w 4236720"/>
              <a:gd name="connsiteY53" fmla="*/ 355600 h 2316480"/>
              <a:gd name="connsiteX54" fmla="*/ 411480 w 4236720"/>
              <a:gd name="connsiteY54" fmla="*/ 355600 h 2316480"/>
              <a:gd name="connsiteX55" fmla="*/ 411480 w 4236720"/>
              <a:gd name="connsiteY55" fmla="*/ 314960 h 2316480"/>
              <a:gd name="connsiteX56" fmla="*/ 411480 w 4236720"/>
              <a:gd name="connsiteY56" fmla="*/ 279400 h 2316480"/>
              <a:gd name="connsiteX57" fmla="*/ 386080 w 4236720"/>
              <a:gd name="connsiteY57" fmla="*/ 279400 h 2316480"/>
              <a:gd name="connsiteX58" fmla="*/ 386080 w 4236720"/>
              <a:gd name="connsiteY58" fmla="*/ 238760 h 2316480"/>
              <a:gd name="connsiteX59" fmla="*/ 223520 w 4236720"/>
              <a:gd name="connsiteY59" fmla="*/ 238760 h 2316480"/>
              <a:gd name="connsiteX60" fmla="*/ 223520 w 4236720"/>
              <a:gd name="connsiteY60" fmla="*/ 187960 h 2316480"/>
              <a:gd name="connsiteX61" fmla="*/ 155893 w 4236720"/>
              <a:gd name="connsiteY61" fmla="*/ 191135 h 2316480"/>
              <a:gd name="connsiteX62" fmla="*/ 154305 w 4236720"/>
              <a:gd name="connsiteY62" fmla="*/ 155893 h 2316480"/>
              <a:gd name="connsiteX63" fmla="*/ 106680 w 4236720"/>
              <a:gd name="connsiteY63" fmla="*/ 157480 h 2316480"/>
              <a:gd name="connsiteX64" fmla="*/ 106680 w 4236720"/>
              <a:gd name="connsiteY64" fmla="*/ 71120 h 2316480"/>
              <a:gd name="connsiteX65" fmla="*/ 45720 w 4236720"/>
              <a:gd name="connsiteY65" fmla="*/ 71120 h 2316480"/>
              <a:gd name="connsiteX66" fmla="*/ 45720 w 4236720"/>
              <a:gd name="connsiteY66" fmla="*/ 25400 h 2316480"/>
              <a:gd name="connsiteX67" fmla="*/ 0 w 4236720"/>
              <a:gd name="connsiteY67" fmla="*/ 25400 h 2316480"/>
              <a:gd name="connsiteX68" fmla="*/ 0 w 4236720"/>
              <a:gd name="connsiteY68" fmla="*/ 0 h 231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236720" h="2316480">
                <a:moveTo>
                  <a:pt x="4236720" y="2316480"/>
                </a:moveTo>
                <a:lnTo>
                  <a:pt x="3683000" y="2316480"/>
                </a:lnTo>
                <a:lnTo>
                  <a:pt x="3683000" y="1910080"/>
                </a:lnTo>
                <a:lnTo>
                  <a:pt x="1986280" y="1910080"/>
                </a:lnTo>
                <a:lnTo>
                  <a:pt x="1986280" y="1838960"/>
                </a:lnTo>
                <a:lnTo>
                  <a:pt x="1717040" y="1838960"/>
                </a:lnTo>
                <a:lnTo>
                  <a:pt x="1717040" y="1762760"/>
                </a:lnTo>
                <a:lnTo>
                  <a:pt x="1711960" y="1762760"/>
                </a:lnTo>
                <a:lnTo>
                  <a:pt x="1711960" y="1706880"/>
                </a:lnTo>
                <a:lnTo>
                  <a:pt x="1569720" y="1706880"/>
                </a:lnTo>
                <a:lnTo>
                  <a:pt x="1569720" y="1645920"/>
                </a:lnTo>
                <a:lnTo>
                  <a:pt x="1473200" y="1645920"/>
                </a:lnTo>
                <a:lnTo>
                  <a:pt x="1473200" y="1564640"/>
                </a:lnTo>
                <a:lnTo>
                  <a:pt x="1473200" y="1564640"/>
                </a:lnTo>
                <a:lnTo>
                  <a:pt x="1473200" y="1498600"/>
                </a:lnTo>
                <a:lnTo>
                  <a:pt x="1322070" y="1498600"/>
                </a:lnTo>
                <a:lnTo>
                  <a:pt x="1322070" y="1439545"/>
                </a:lnTo>
                <a:lnTo>
                  <a:pt x="1300480" y="1435418"/>
                </a:lnTo>
                <a:lnTo>
                  <a:pt x="1300480" y="1391920"/>
                </a:lnTo>
                <a:lnTo>
                  <a:pt x="1203960" y="1391920"/>
                </a:lnTo>
                <a:lnTo>
                  <a:pt x="1203960" y="1341120"/>
                </a:lnTo>
                <a:lnTo>
                  <a:pt x="1193800" y="1341120"/>
                </a:lnTo>
                <a:lnTo>
                  <a:pt x="1193800" y="1285240"/>
                </a:lnTo>
                <a:lnTo>
                  <a:pt x="1137920" y="1285240"/>
                </a:lnTo>
                <a:lnTo>
                  <a:pt x="1137920" y="1239520"/>
                </a:lnTo>
                <a:lnTo>
                  <a:pt x="1058862" y="1237933"/>
                </a:lnTo>
                <a:lnTo>
                  <a:pt x="1058862" y="1195071"/>
                </a:lnTo>
                <a:lnTo>
                  <a:pt x="1041717" y="1193800"/>
                </a:lnTo>
                <a:cubicBezTo>
                  <a:pt x="1041717" y="1175173"/>
                  <a:pt x="1041718" y="1156547"/>
                  <a:pt x="1041718" y="1137920"/>
                </a:cubicBezTo>
                <a:lnTo>
                  <a:pt x="848360" y="1137920"/>
                </a:lnTo>
                <a:lnTo>
                  <a:pt x="848360" y="1051560"/>
                </a:lnTo>
                <a:lnTo>
                  <a:pt x="838200" y="1051560"/>
                </a:lnTo>
                <a:lnTo>
                  <a:pt x="838200" y="863600"/>
                </a:lnTo>
                <a:lnTo>
                  <a:pt x="807720" y="863600"/>
                </a:lnTo>
                <a:lnTo>
                  <a:pt x="807720" y="817880"/>
                </a:lnTo>
                <a:lnTo>
                  <a:pt x="772160" y="817880"/>
                </a:lnTo>
                <a:lnTo>
                  <a:pt x="772160" y="762000"/>
                </a:lnTo>
                <a:lnTo>
                  <a:pt x="756920" y="762000"/>
                </a:lnTo>
                <a:lnTo>
                  <a:pt x="756920" y="670560"/>
                </a:lnTo>
                <a:lnTo>
                  <a:pt x="726440" y="670560"/>
                </a:lnTo>
                <a:lnTo>
                  <a:pt x="726440" y="635000"/>
                </a:lnTo>
                <a:lnTo>
                  <a:pt x="685800" y="635000"/>
                </a:lnTo>
                <a:lnTo>
                  <a:pt x="685800" y="538480"/>
                </a:lnTo>
                <a:lnTo>
                  <a:pt x="599440" y="538480"/>
                </a:lnTo>
                <a:lnTo>
                  <a:pt x="599440" y="538480"/>
                </a:lnTo>
                <a:lnTo>
                  <a:pt x="599440" y="497840"/>
                </a:lnTo>
                <a:lnTo>
                  <a:pt x="568960" y="497840"/>
                </a:lnTo>
                <a:lnTo>
                  <a:pt x="568960" y="457200"/>
                </a:lnTo>
                <a:lnTo>
                  <a:pt x="513080" y="457200"/>
                </a:lnTo>
                <a:lnTo>
                  <a:pt x="513080" y="416560"/>
                </a:lnTo>
                <a:lnTo>
                  <a:pt x="426720" y="416560"/>
                </a:lnTo>
                <a:lnTo>
                  <a:pt x="426720" y="370840"/>
                </a:lnTo>
                <a:lnTo>
                  <a:pt x="426720" y="370840"/>
                </a:lnTo>
                <a:lnTo>
                  <a:pt x="411480" y="355600"/>
                </a:lnTo>
                <a:lnTo>
                  <a:pt x="411480" y="355600"/>
                </a:lnTo>
                <a:lnTo>
                  <a:pt x="411480" y="314960"/>
                </a:lnTo>
                <a:lnTo>
                  <a:pt x="411480" y="279400"/>
                </a:lnTo>
                <a:lnTo>
                  <a:pt x="386080" y="279400"/>
                </a:lnTo>
                <a:lnTo>
                  <a:pt x="386080" y="238760"/>
                </a:lnTo>
                <a:lnTo>
                  <a:pt x="223520" y="238760"/>
                </a:lnTo>
                <a:lnTo>
                  <a:pt x="223520" y="187960"/>
                </a:lnTo>
                <a:lnTo>
                  <a:pt x="155893" y="191135"/>
                </a:lnTo>
                <a:cubicBezTo>
                  <a:pt x="155364" y="179388"/>
                  <a:pt x="154834" y="167640"/>
                  <a:pt x="154305" y="155893"/>
                </a:cubicBezTo>
                <a:lnTo>
                  <a:pt x="106680" y="157480"/>
                </a:lnTo>
                <a:lnTo>
                  <a:pt x="106680" y="71120"/>
                </a:lnTo>
                <a:lnTo>
                  <a:pt x="45720" y="71120"/>
                </a:lnTo>
                <a:lnTo>
                  <a:pt x="45720" y="25400"/>
                </a:lnTo>
                <a:lnTo>
                  <a:pt x="0" y="2540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8" name="TextBox 127">
            <a:extLst>
              <a:ext uri="{FF2B5EF4-FFF2-40B4-BE49-F238E27FC236}">
                <a16:creationId xmlns:a16="http://schemas.microsoft.com/office/drawing/2014/main" id="{1908311E-E360-45E3-B3B5-0BAF4B7992A4}"/>
              </a:ext>
            </a:extLst>
          </p:cNvPr>
          <p:cNvSpPr txBox="1"/>
          <p:nvPr/>
        </p:nvSpPr>
        <p:spPr bwMode="auto">
          <a:xfrm>
            <a:off x="7393503" y="4347065"/>
            <a:ext cx="256736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≥VGPR	                   </a:t>
            </a:r>
            <a:r>
              <a:rPr lang="en-US" sz="1400" dirty="0">
                <a:solidFill>
                  <a:srgbClr val="000000"/>
                </a:solidFill>
                <a:latin typeface="Calibri" panose="020F0502020204030204" pitchFamily="34" charset="0"/>
              </a:rPr>
              <a:t>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NR</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&lt;VGPR	        </a:t>
            </a:r>
            <a:r>
              <a:rPr lang="en-US" sz="1400" dirty="0">
                <a:solidFill>
                  <a:srgbClr val="000000"/>
                </a:solidFill>
                <a:latin typeface="Calibri" panose="020F0502020204030204" pitchFamily="34" charset="0"/>
              </a:rPr>
              <a:t>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34.1 mo</a:t>
            </a:r>
          </a:p>
        </p:txBody>
      </p:sp>
      <p:sp>
        <p:nvSpPr>
          <p:cNvPr id="129" name="TextBox 128">
            <a:extLst>
              <a:ext uri="{FF2B5EF4-FFF2-40B4-BE49-F238E27FC236}">
                <a16:creationId xmlns:a16="http://schemas.microsoft.com/office/drawing/2014/main" id="{857F1E8B-EC14-4C7F-914E-58AEA5B1392F}"/>
              </a:ext>
            </a:extLst>
          </p:cNvPr>
          <p:cNvSpPr txBox="1"/>
          <p:nvPr/>
        </p:nvSpPr>
        <p:spPr bwMode="auto">
          <a:xfrm>
            <a:off x="10093917" y="4793460"/>
            <a:ext cx="1050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.0009</a:t>
            </a:r>
          </a:p>
        </p:txBody>
      </p:sp>
      <p:grpSp>
        <p:nvGrpSpPr>
          <p:cNvPr id="130" name="Group 129">
            <a:extLst>
              <a:ext uri="{FF2B5EF4-FFF2-40B4-BE49-F238E27FC236}">
                <a16:creationId xmlns:a16="http://schemas.microsoft.com/office/drawing/2014/main" id="{16BC53A2-495E-4BCD-B5FC-8FBC4DC3A06E}"/>
              </a:ext>
            </a:extLst>
          </p:cNvPr>
          <p:cNvGrpSpPr/>
          <p:nvPr/>
        </p:nvGrpSpPr>
        <p:grpSpPr>
          <a:xfrm rot="5400000">
            <a:off x="3464296" y="3743705"/>
            <a:ext cx="88228" cy="3422573"/>
            <a:chOff x="5411711" y="2769718"/>
            <a:chExt cx="460579" cy="1361153"/>
          </a:xfrm>
        </p:grpSpPr>
        <p:cxnSp>
          <p:nvCxnSpPr>
            <p:cNvPr id="132" name="Straight Connector 131">
              <a:extLst>
                <a:ext uri="{FF2B5EF4-FFF2-40B4-BE49-F238E27FC236}">
                  <a16:creationId xmlns:a16="http://schemas.microsoft.com/office/drawing/2014/main" id="{B4A005C1-5123-4F47-8490-B6B4C3E8BDC5}"/>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5E10D05-8FDE-4832-8E01-F503F769BA6F}"/>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E47A5C3-FDD6-48F3-A04E-34B9AC256AFF}"/>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EB07FAB-7F3D-4523-BE48-717642AD4E44}"/>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AB0A5C0-12E2-4823-8052-BED8ACAC94AB}"/>
                </a:ext>
              </a:extLst>
            </p:cNvPr>
            <p:cNvCxnSpPr>
              <a:cxnSpLocks/>
            </p:cNvCxnSpPr>
            <p:nvPr/>
          </p:nvCxnSpPr>
          <p:spPr bwMode="auto">
            <a:xfrm>
              <a:off x="5411716" y="4130871"/>
              <a:ext cx="460574" cy="0"/>
            </a:xfrm>
            <a:prstGeom prst="line">
              <a:avLst/>
            </a:prstGeom>
            <a:noFill/>
            <a:ln w="28575" cap="flat" cmpd="sng" algn="ctr">
              <a:solidFill>
                <a:schemeClr val="bg1"/>
              </a:solidFill>
              <a:prstDash val="solid"/>
              <a:round/>
              <a:headEnd type="none" w="med" len="med"/>
              <a:tailEnd type="none" w="med" len="med"/>
            </a:ln>
            <a:effectLst/>
          </p:spPr>
        </p:cxnSp>
      </p:grpSp>
      <p:sp>
        <p:nvSpPr>
          <p:cNvPr id="16" name="Freeform: Shape 15">
            <a:extLst>
              <a:ext uri="{FF2B5EF4-FFF2-40B4-BE49-F238E27FC236}">
                <a16:creationId xmlns:a16="http://schemas.microsoft.com/office/drawing/2014/main" id="{B3904D0D-CD37-407B-8591-FAD73FB8F02E}"/>
              </a:ext>
            </a:extLst>
          </p:cNvPr>
          <p:cNvSpPr/>
          <p:nvPr/>
        </p:nvSpPr>
        <p:spPr bwMode="auto">
          <a:xfrm>
            <a:off x="1803400" y="2463800"/>
            <a:ext cx="3416300" cy="2959100"/>
          </a:xfrm>
          <a:custGeom>
            <a:avLst/>
            <a:gdLst>
              <a:gd name="connsiteX0" fmla="*/ 0 w 3416300"/>
              <a:gd name="connsiteY0" fmla="*/ 0 h 2959100"/>
              <a:gd name="connsiteX1" fmla="*/ 0 w 3416300"/>
              <a:gd name="connsiteY1" fmla="*/ 2959100 h 2959100"/>
              <a:gd name="connsiteX2" fmla="*/ 3416300 w 3416300"/>
              <a:gd name="connsiteY2" fmla="*/ 2959100 h 2959100"/>
            </a:gdLst>
            <a:ahLst/>
            <a:cxnLst>
              <a:cxn ang="0">
                <a:pos x="connsiteX0" y="connsiteY0"/>
              </a:cxn>
              <a:cxn ang="0">
                <a:pos x="connsiteX1" y="connsiteY1"/>
              </a:cxn>
              <a:cxn ang="0">
                <a:pos x="connsiteX2" y="connsiteY2"/>
              </a:cxn>
            </a:cxnLst>
            <a:rect l="l" t="t" r="r" b="b"/>
            <a:pathLst>
              <a:path w="3416300" h="2959100">
                <a:moveTo>
                  <a:pt x="0" y="0"/>
                </a:moveTo>
                <a:lnTo>
                  <a:pt x="0" y="2959100"/>
                </a:lnTo>
                <a:lnTo>
                  <a:pt x="3416300" y="29591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8" name="Straight Connector 17">
            <a:extLst>
              <a:ext uri="{FF2B5EF4-FFF2-40B4-BE49-F238E27FC236}">
                <a16:creationId xmlns:a16="http://schemas.microsoft.com/office/drawing/2014/main" id="{BF04ADA6-BE94-4593-888D-49160FDF6F06}"/>
              </a:ext>
            </a:extLst>
          </p:cNvPr>
          <p:cNvCxnSpPr/>
          <p:nvPr/>
        </p:nvCxnSpPr>
        <p:spPr bwMode="auto">
          <a:xfrm>
            <a:off x="3517996" y="2772132"/>
            <a:ext cx="0" cy="3509262"/>
          </a:xfrm>
          <a:prstGeom prst="line">
            <a:avLst/>
          </a:prstGeom>
          <a:noFill/>
          <a:ln w="28575" cap="flat" cmpd="sng" algn="ctr">
            <a:solidFill>
              <a:schemeClr val="bg1"/>
            </a:solidFill>
            <a:prstDash val="sysDash"/>
            <a:round/>
            <a:headEnd type="none" w="med" len="med"/>
            <a:tailEnd type="none" w="med" len="med"/>
          </a:ln>
          <a:effectLst/>
        </p:spPr>
      </p:cxnSp>
      <p:grpSp>
        <p:nvGrpSpPr>
          <p:cNvPr id="24" name="Group 23">
            <a:extLst>
              <a:ext uri="{FF2B5EF4-FFF2-40B4-BE49-F238E27FC236}">
                <a16:creationId xmlns:a16="http://schemas.microsoft.com/office/drawing/2014/main" id="{F0C868E0-3F6E-4F72-9755-1AB1F0DE0FA5}"/>
              </a:ext>
            </a:extLst>
          </p:cNvPr>
          <p:cNvGrpSpPr/>
          <p:nvPr/>
        </p:nvGrpSpPr>
        <p:grpSpPr>
          <a:xfrm>
            <a:off x="5206071" y="3664454"/>
            <a:ext cx="719783" cy="738664"/>
            <a:chOff x="5206071" y="3664454"/>
            <a:chExt cx="940849" cy="738664"/>
          </a:xfrm>
        </p:grpSpPr>
        <p:sp>
          <p:nvSpPr>
            <p:cNvPr id="48" name="TextBox 47">
              <a:extLst>
                <a:ext uri="{FF2B5EF4-FFF2-40B4-BE49-F238E27FC236}">
                  <a16:creationId xmlns:a16="http://schemas.microsoft.com/office/drawing/2014/main" id="{ADCFD34A-BCE4-463A-B972-B3337AF6BDE2}"/>
                </a:ext>
              </a:extLst>
            </p:cNvPr>
            <p:cNvSpPr txBox="1"/>
            <p:nvPr/>
          </p:nvSpPr>
          <p:spPr bwMode="auto">
            <a:xfrm>
              <a:off x="5348144" y="3664454"/>
              <a:ext cx="798776" cy="738664"/>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VGPR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19" name="Rectangle 18">
              <a:extLst>
                <a:ext uri="{FF2B5EF4-FFF2-40B4-BE49-F238E27FC236}">
                  <a16:creationId xmlns:a16="http://schemas.microsoft.com/office/drawing/2014/main" id="{C5A6B0CE-257D-4D1D-A199-2A8E66CBD3EE}"/>
                </a:ext>
              </a:extLst>
            </p:cNvPr>
            <p:cNvSpPr/>
            <p:nvPr/>
          </p:nvSpPr>
          <p:spPr bwMode="auto">
            <a:xfrm>
              <a:off x="5206071" y="3736587"/>
              <a:ext cx="155095" cy="15509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DC84A5AF-653F-46C6-B884-4C74D6A268DA}"/>
                </a:ext>
              </a:extLst>
            </p:cNvPr>
            <p:cNvSpPr/>
            <p:nvPr/>
          </p:nvSpPr>
          <p:spPr bwMode="auto">
            <a:xfrm>
              <a:off x="5206071" y="3963582"/>
              <a:ext cx="155095" cy="15509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5479DF98-3B14-4BFC-BD64-59056A15A891}"/>
                </a:ext>
              </a:extLst>
            </p:cNvPr>
            <p:cNvSpPr/>
            <p:nvPr/>
          </p:nvSpPr>
          <p:spPr bwMode="auto">
            <a:xfrm>
              <a:off x="5206071" y="4190577"/>
              <a:ext cx="155095" cy="15509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9" name="Rectangle 138">
            <a:extLst>
              <a:ext uri="{FF2B5EF4-FFF2-40B4-BE49-F238E27FC236}">
                <a16:creationId xmlns:a16="http://schemas.microsoft.com/office/drawing/2014/main" id="{944B4788-68A7-41AF-A7D4-51D6E80493F1}"/>
              </a:ext>
            </a:extLst>
          </p:cNvPr>
          <p:cNvSpPr/>
          <p:nvPr/>
        </p:nvSpPr>
        <p:spPr bwMode="auto">
          <a:xfrm>
            <a:off x="2074997" y="2972240"/>
            <a:ext cx="338003" cy="94952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81439708-B98D-409C-BE3C-D120C2EC945D}"/>
              </a:ext>
            </a:extLst>
          </p:cNvPr>
          <p:cNvSpPr/>
          <p:nvPr/>
        </p:nvSpPr>
        <p:spPr bwMode="auto">
          <a:xfrm>
            <a:off x="2074997" y="3921760"/>
            <a:ext cx="338003" cy="507568"/>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476401D2-0B05-4E80-942A-321A7ACBF6E6}"/>
              </a:ext>
            </a:extLst>
          </p:cNvPr>
          <p:cNvSpPr/>
          <p:nvPr/>
        </p:nvSpPr>
        <p:spPr bwMode="auto">
          <a:xfrm>
            <a:off x="2074997" y="4423548"/>
            <a:ext cx="338003" cy="999351"/>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2F8FEDF4-BC85-4AF5-97DE-5E748F73EC85}"/>
              </a:ext>
            </a:extLst>
          </p:cNvPr>
          <p:cNvSpPr/>
          <p:nvPr/>
        </p:nvSpPr>
        <p:spPr bwMode="auto">
          <a:xfrm>
            <a:off x="2921609" y="3271520"/>
            <a:ext cx="338003" cy="138668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7429B4BE-CDEB-4346-878B-06DFAF20406D}"/>
              </a:ext>
            </a:extLst>
          </p:cNvPr>
          <p:cNvSpPr/>
          <p:nvPr/>
        </p:nvSpPr>
        <p:spPr bwMode="auto">
          <a:xfrm>
            <a:off x="2921609" y="4653279"/>
            <a:ext cx="338003" cy="23783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509853B2-7D5E-4C5D-87FC-4B90332B4165}"/>
              </a:ext>
            </a:extLst>
          </p:cNvPr>
          <p:cNvSpPr/>
          <p:nvPr/>
        </p:nvSpPr>
        <p:spPr bwMode="auto">
          <a:xfrm>
            <a:off x="2921609" y="4892040"/>
            <a:ext cx="338003" cy="53085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02C1388D-9FE7-4B9B-8841-21A8650494DF}"/>
              </a:ext>
            </a:extLst>
          </p:cNvPr>
          <p:cNvSpPr/>
          <p:nvPr/>
        </p:nvSpPr>
        <p:spPr bwMode="auto">
          <a:xfrm>
            <a:off x="4612642" y="3042920"/>
            <a:ext cx="338003" cy="69596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C1CF2A3C-D8C9-4E77-8DED-219425C50A5A}"/>
              </a:ext>
            </a:extLst>
          </p:cNvPr>
          <p:cNvSpPr/>
          <p:nvPr/>
        </p:nvSpPr>
        <p:spPr bwMode="auto">
          <a:xfrm>
            <a:off x="4612642" y="3735711"/>
            <a:ext cx="338003" cy="39551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7EE50B13-B598-4F64-ABE3-514CD8DE4F54}"/>
              </a:ext>
            </a:extLst>
          </p:cNvPr>
          <p:cNvSpPr/>
          <p:nvPr/>
        </p:nvSpPr>
        <p:spPr bwMode="auto">
          <a:xfrm>
            <a:off x="4612642" y="4135120"/>
            <a:ext cx="338003" cy="128777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B4DCBDCB-7F06-4540-91FB-E87E2A4ACC57}"/>
              </a:ext>
            </a:extLst>
          </p:cNvPr>
          <p:cNvSpPr/>
          <p:nvPr/>
        </p:nvSpPr>
        <p:spPr bwMode="auto">
          <a:xfrm>
            <a:off x="3784952" y="3215641"/>
            <a:ext cx="338003" cy="46228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07F39E26-AAC4-493B-BDAC-B4281BA44BAC}"/>
              </a:ext>
            </a:extLst>
          </p:cNvPr>
          <p:cNvSpPr/>
          <p:nvPr/>
        </p:nvSpPr>
        <p:spPr bwMode="auto">
          <a:xfrm>
            <a:off x="3784952" y="3677921"/>
            <a:ext cx="338003" cy="39115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0F28864B-1138-4632-A3C1-25EFF87E8A04}"/>
              </a:ext>
            </a:extLst>
          </p:cNvPr>
          <p:cNvSpPr/>
          <p:nvPr/>
        </p:nvSpPr>
        <p:spPr bwMode="auto">
          <a:xfrm>
            <a:off x="3784952" y="4069080"/>
            <a:ext cx="338003" cy="1353819"/>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Freeform: Shape 19">
            <a:extLst>
              <a:ext uri="{FF2B5EF4-FFF2-40B4-BE49-F238E27FC236}">
                <a16:creationId xmlns:a16="http://schemas.microsoft.com/office/drawing/2014/main" id="{D17F927A-6313-498F-9FE3-07548A769592}"/>
              </a:ext>
            </a:extLst>
          </p:cNvPr>
          <p:cNvSpPr/>
          <p:nvPr/>
        </p:nvSpPr>
        <p:spPr bwMode="auto">
          <a:xfrm>
            <a:off x="2209800" y="2433320"/>
            <a:ext cx="1737360" cy="243840"/>
          </a:xfrm>
          <a:custGeom>
            <a:avLst/>
            <a:gdLst>
              <a:gd name="connsiteX0" fmla="*/ 5080 w 1737360"/>
              <a:gd name="connsiteY0" fmla="*/ 243840 h 243840"/>
              <a:gd name="connsiteX1" fmla="*/ 5080 w 1737360"/>
              <a:gd name="connsiteY1" fmla="*/ 243840 h 243840"/>
              <a:gd name="connsiteX2" fmla="*/ 0 w 1737360"/>
              <a:gd name="connsiteY2" fmla="*/ 177800 h 243840"/>
              <a:gd name="connsiteX3" fmla="*/ 0 w 1737360"/>
              <a:gd name="connsiteY3" fmla="*/ 0 h 243840"/>
              <a:gd name="connsiteX4" fmla="*/ 1737360 w 1737360"/>
              <a:gd name="connsiteY4" fmla="*/ 0 h 243840"/>
              <a:gd name="connsiteX5" fmla="*/ 1737360 w 1737360"/>
              <a:gd name="connsiteY5" fmla="*/ 238760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360" h="243840">
                <a:moveTo>
                  <a:pt x="5080" y="243840"/>
                </a:moveTo>
                <a:lnTo>
                  <a:pt x="5080" y="243840"/>
                </a:lnTo>
                <a:lnTo>
                  <a:pt x="0" y="177800"/>
                </a:lnTo>
                <a:lnTo>
                  <a:pt x="0" y="0"/>
                </a:lnTo>
                <a:lnTo>
                  <a:pt x="1737360" y="0"/>
                </a:lnTo>
                <a:lnTo>
                  <a:pt x="1737360" y="238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3" name="Freeform: Shape 152">
            <a:extLst>
              <a:ext uri="{FF2B5EF4-FFF2-40B4-BE49-F238E27FC236}">
                <a16:creationId xmlns:a16="http://schemas.microsoft.com/office/drawing/2014/main" id="{063EA57D-5BA8-406F-B9F7-36DA6BDD876D}"/>
              </a:ext>
            </a:extLst>
          </p:cNvPr>
          <p:cNvSpPr/>
          <p:nvPr/>
        </p:nvSpPr>
        <p:spPr bwMode="auto">
          <a:xfrm>
            <a:off x="2006278" y="2834291"/>
            <a:ext cx="1351602" cy="243840"/>
          </a:xfrm>
          <a:custGeom>
            <a:avLst/>
            <a:gdLst>
              <a:gd name="connsiteX0" fmla="*/ 5080 w 1737360"/>
              <a:gd name="connsiteY0" fmla="*/ 243840 h 243840"/>
              <a:gd name="connsiteX1" fmla="*/ 5080 w 1737360"/>
              <a:gd name="connsiteY1" fmla="*/ 243840 h 243840"/>
              <a:gd name="connsiteX2" fmla="*/ 0 w 1737360"/>
              <a:gd name="connsiteY2" fmla="*/ 177800 h 243840"/>
              <a:gd name="connsiteX3" fmla="*/ 0 w 1737360"/>
              <a:gd name="connsiteY3" fmla="*/ 0 h 243840"/>
              <a:gd name="connsiteX4" fmla="*/ 1737360 w 1737360"/>
              <a:gd name="connsiteY4" fmla="*/ 0 h 243840"/>
              <a:gd name="connsiteX5" fmla="*/ 1737360 w 1737360"/>
              <a:gd name="connsiteY5" fmla="*/ 238760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360" h="243840">
                <a:moveTo>
                  <a:pt x="5080" y="243840"/>
                </a:moveTo>
                <a:lnTo>
                  <a:pt x="5080" y="243840"/>
                </a:lnTo>
                <a:lnTo>
                  <a:pt x="0" y="177800"/>
                </a:lnTo>
                <a:lnTo>
                  <a:pt x="0" y="0"/>
                </a:lnTo>
                <a:lnTo>
                  <a:pt x="1737360" y="0"/>
                </a:lnTo>
                <a:lnTo>
                  <a:pt x="1737360" y="238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4" name="Freeform: Shape 153">
            <a:extLst>
              <a:ext uri="{FF2B5EF4-FFF2-40B4-BE49-F238E27FC236}">
                <a16:creationId xmlns:a16="http://schemas.microsoft.com/office/drawing/2014/main" id="{00B67D1A-D45C-4576-98FB-5271AD5D1685}"/>
              </a:ext>
            </a:extLst>
          </p:cNvPr>
          <p:cNvSpPr/>
          <p:nvPr/>
        </p:nvSpPr>
        <p:spPr bwMode="auto">
          <a:xfrm>
            <a:off x="3688920" y="2834291"/>
            <a:ext cx="1351602" cy="243840"/>
          </a:xfrm>
          <a:custGeom>
            <a:avLst/>
            <a:gdLst>
              <a:gd name="connsiteX0" fmla="*/ 5080 w 1737360"/>
              <a:gd name="connsiteY0" fmla="*/ 243840 h 243840"/>
              <a:gd name="connsiteX1" fmla="*/ 5080 w 1737360"/>
              <a:gd name="connsiteY1" fmla="*/ 243840 h 243840"/>
              <a:gd name="connsiteX2" fmla="*/ 0 w 1737360"/>
              <a:gd name="connsiteY2" fmla="*/ 177800 h 243840"/>
              <a:gd name="connsiteX3" fmla="*/ 0 w 1737360"/>
              <a:gd name="connsiteY3" fmla="*/ 0 h 243840"/>
              <a:gd name="connsiteX4" fmla="*/ 1737360 w 1737360"/>
              <a:gd name="connsiteY4" fmla="*/ 0 h 243840"/>
              <a:gd name="connsiteX5" fmla="*/ 1737360 w 1737360"/>
              <a:gd name="connsiteY5" fmla="*/ 238760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360" h="243840">
                <a:moveTo>
                  <a:pt x="5080" y="243840"/>
                </a:moveTo>
                <a:lnTo>
                  <a:pt x="5080" y="243840"/>
                </a:lnTo>
                <a:lnTo>
                  <a:pt x="0" y="177800"/>
                </a:lnTo>
                <a:lnTo>
                  <a:pt x="0" y="0"/>
                </a:lnTo>
                <a:lnTo>
                  <a:pt x="1737360" y="0"/>
                </a:lnTo>
                <a:lnTo>
                  <a:pt x="1737360" y="238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5" name="Freeform: Shape 154">
            <a:extLst>
              <a:ext uri="{FF2B5EF4-FFF2-40B4-BE49-F238E27FC236}">
                <a16:creationId xmlns:a16="http://schemas.microsoft.com/office/drawing/2014/main" id="{0D17CBEA-A19C-412F-B165-6B780A22AB44}"/>
              </a:ext>
            </a:extLst>
          </p:cNvPr>
          <p:cNvSpPr/>
          <p:nvPr/>
        </p:nvSpPr>
        <p:spPr bwMode="auto">
          <a:xfrm>
            <a:off x="3130861" y="1873681"/>
            <a:ext cx="1852096" cy="243840"/>
          </a:xfrm>
          <a:custGeom>
            <a:avLst/>
            <a:gdLst>
              <a:gd name="connsiteX0" fmla="*/ 5080 w 1737360"/>
              <a:gd name="connsiteY0" fmla="*/ 243840 h 243840"/>
              <a:gd name="connsiteX1" fmla="*/ 5080 w 1737360"/>
              <a:gd name="connsiteY1" fmla="*/ 243840 h 243840"/>
              <a:gd name="connsiteX2" fmla="*/ 0 w 1737360"/>
              <a:gd name="connsiteY2" fmla="*/ 177800 h 243840"/>
              <a:gd name="connsiteX3" fmla="*/ 0 w 1737360"/>
              <a:gd name="connsiteY3" fmla="*/ 0 h 243840"/>
              <a:gd name="connsiteX4" fmla="*/ 1737360 w 1737360"/>
              <a:gd name="connsiteY4" fmla="*/ 0 h 243840"/>
              <a:gd name="connsiteX5" fmla="*/ 1737360 w 1737360"/>
              <a:gd name="connsiteY5" fmla="*/ 238760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360" h="243840">
                <a:moveTo>
                  <a:pt x="5080" y="243840"/>
                </a:moveTo>
                <a:lnTo>
                  <a:pt x="5080" y="243840"/>
                </a:lnTo>
                <a:lnTo>
                  <a:pt x="0" y="177800"/>
                </a:lnTo>
                <a:lnTo>
                  <a:pt x="0" y="0"/>
                </a:lnTo>
                <a:lnTo>
                  <a:pt x="1737360" y="0"/>
                </a:lnTo>
                <a:lnTo>
                  <a:pt x="1737360" y="238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2" name="Group 21">
            <a:extLst>
              <a:ext uri="{FF2B5EF4-FFF2-40B4-BE49-F238E27FC236}">
                <a16:creationId xmlns:a16="http://schemas.microsoft.com/office/drawing/2014/main" id="{6DE716FC-8500-4F88-84CD-2C5525B719D8}"/>
              </a:ext>
            </a:extLst>
          </p:cNvPr>
          <p:cNvGrpSpPr/>
          <p:nvPr/>
        </p:nvGrpSpPr>
        <p:grpSpPr>
          <a:xfrm>
            <a:off x="2033648" y="3286065"/>
            <a:ext cx="418704" cy="1833449"/>
            <a:chOff x="2033648" y="3286065"/>
            <a:chExt cx="418704" cy="1833449"/>
          </a:xfrm>
        </p:grpSpPr>
        <p:sp>
          <p:nvSpPr>
            <p:cNvPr id="21" name="TextBox 20">
              <a:extLst>
                <a:ext uri="{FF2B5EF4-FFF2-40B4-BE49-F238E27FC236}">
                  <a16:creationId xmlns:a16="http://schemas.microsoft.com/office/drawing/2014/main" id="{47CF37E7-F742-4B7D-BDBE-B4BB5B7CCC77}"/>
                </a:ext>
              </a:extLst>
            </p:cNvPr>
            <p:cNvSpPr txBox="1"/>
            <p:nvPr/>
          </p:nvSpPr>
          <p:spPr bwMode="auto">
            <a:xfrm>
              <a:off x="2033648" y="32860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32</a:t>
              </a:r>
            </a:p>
          </p:txBody>
        </p:sp>
        <p:sp>
          <p:nvSpPr>
            <p:cNvPr id="156" name="TextBox 155">
              <a:extLst>
                <a:ext uri="{FF2B5EF4-FFF2-40B4-BE49-F238E27FC236}">
                  <a16:creationId xmlns:a16="http://schemas.microsoft.com/office/drawing/2014/main" id="{5793CF40-B7EB-4188-AC30-86D88B9D5168}"/>
                </a:ext>
              </a:extLst>
            </p:cNvPr>
            <p:cNvSpPr txBox="1"/>
            <p:nvPr/>
          </p:nvSpPr>
          <p:spPr bwMode="auto">
            <a:xfrm>
              <a:off x="2033648" y="398167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17</a:t>
              </a:r>
            </a:p>
          </p:txBody>
        </p:sp>
        <p:sp>
          <p:nvSpPr>
            <p:cNvPr id="157" name="TextBox 156">
              <a:extLst>
                <a:ext uri="{FF2B5EF4-FFF2-40B4-BE49-F238E27FC236}">
                  <a16:creationId xmlns:a16="http://schemas.microsoft.com/office/drawing/2014/main" id="{AC23B309-F5B1-4AC5-99F6-1FE76474D438}"/>
                </a:ext>
              </a:extLst>
            </p:cNvPr>
            <p:cNvSpPr txBox="1"/>
            <p:nvPr/>
          </p:nvSpPr>
          <p:spPr bwMode="auto">
            <a:xfrm>
              <a:off x="2033648" y="47501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34</a:t>
              </a:r>
            </a:p>
          </p:txBody>
        </p:sp>
      </p:grpSp>
      <p:grpSp>
        <p:nvGrpSpPr>
          <p:cNvPr id="23" name="Group 22">
            <a:extLst>
              <a:ext uri="{FF2B5EF4-FFF2-40B4-BE49-F238E27FC236}">
                <a16:creationId xmlns:a16="http://schemas.microsoft.com/office/drawing/2014/main" id="{32A22F2C-25B7-4868-BBA9-546CC35AB80E}"/>
              </a:ext>
            </a:extLst>
          </p:cNvPr>
          <p:cNvGrpSpPr/>
          <p:nvPr/>
        </p:nvGrpSpPr>
        <p:grpSpPr>
          <a:xfrm>
            <a:off x="2874255" y="3774197"/>
            <a:ext cx="418704" cy="1560652"/>
            <a:chOff x="2874255" y="3774197"/>
            <a:chExt cx="418704" cy="1560652"/>
          </a:xfrm>
        </p:grpSpPr>
        <p:sp>
          <p:nvSpPr>
            <p:cNvPr id="159" name="TextBox 158">
              <a:extLst>
                <a:ext uri="{FF2B5EF4-FFF2-40B4-BE49-F238E27FC236}">
                  <a16:creationId xmlns:a16="http://schemas.microsoft.com/office/drawing/2014/main" id="{47B4F439-25BD-4810-9EAE-623A6FB4740D}"/>
                </a:ext>
              </a:extLst>
            </p:cNvPr>
            <p:cNvSpPr txBox="1"/>
            <p:nvPr/>
          </p:nvSpPr>
          <p:spPr bwMode="auto">
            <a:xfrm>
              <a:off x="2874255" y="37741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47</a:t>
              </a:r>
            </a:p>
          </p:txBody>
        </p:sp>
        <p:sp>
          <p:nvSpPr>
            <p:cNvPr id="160" name="TextBox 159">
              <a:extLst>
                <a:ext uri="{FF2B5EF4-FFF2-40B4-BE49-F238E27FC236}">
                  <a16:creationId xmlns:a16="http://schemas.microsoft.com/office/drawing/2014/main" id="{06AD5DB9-5B6B-48E6-A2FB-7DE83E0564F5}"/>
                </a:ext>
              </a:extLst>
            </p:cNvPr>
            <p:cNvSpPr txBox="1"/>
            <p:nvPr/>
          </p:nvSpPr>
          <p:spPr bwMode="auto">
            <a:xfrm>
              <a:off x="2932764" y="458713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a:t>
              </a:r>
            </a:p>
          </p:txBody>
        </p:sp>
        <p:sp>
          <p:nvSpPr>
            <p:cNvPr id="161" name="TextBox 160">
              <a:extLst>
                <a:ext uri="{FF2B5EF4-FFF2-40B4-BE49-F238E27FC236}">
                  <a16:creationId xmlns:a16="http://schemas.microsoft.com/office/drawing/2014/main" id="{F19E5733-6920-499D-AEDF-CB81B6554B7A}"/>
                </a:ext>
              </a:extLst>
            </p:cNvPr>
            <p:cNvSpPr txBox="1"/>
            <p:nvPr/>
          </p:nvSpPr>
          <p:spPr bwMode="auto">
            <a:xfrm>
              <a:off x="2874255" y="49655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18</a:t>
              </a:r>
            </a:p>
          </p:txBody>
        </p:sp>
      </p:grpSp>
      <p:grpSp>
        <p:nvGrpSpPr>
          <p:cNvPr id="162" name="Group 161">
            <a:extLst>
              <a:ext uri="{FF2B5EF4-FFF2-40B4-BE49-F238E27FC236}">
                <a16:creationId xmlns:a16="http://schemas.microsoft.com/office/drawing/2014/main" id="{5E91D383-F3E8-4327-BBE7-57B0A7EE64E2}"/>
              </a:ext>
            </a:extLst>
          </p:cNvPr>
          <p:cNvGrpSpPr/>
          <p:nvPr/>
        </p:nvGrpSpPr>
        <p:grpSpPr>
          <a:xfrm>
            <a:off x="3740795" y="3286065"/>
            <a:ext cx="418704" cy="1640491"/>
            <a:chOff x="2033648" y="3286065"/>
            <a:chExt cx="418704" cy="1640491"/>
          </a:xfrm>
        </p:grpSpPr>
        <p:sp>
          <p:nvSpPr>
            <p:cNvPr id="163" name="TextBox 162">
              <a:extLst>
                <a:ext uri="{FF2B5EF4-FFF2-40B4-BE49-F238E27FC236}">
                  <a16:creationId xmlns:a16="http://schemas.microsoft.com/office/drawing/2014/main" id="{01AEEA2C-DDEE-45FE-BA65-D62A4CCA5B38}"/>
                </a:ext>
              </a:extLst>
            </p:cNvPr>
            <p:cNvSpPr txBox="1"/>
            <p:nvPr/>
          </p:nvSpPr>
          <p:spPr bwMode="auto">
            <a:xfrm>
              <a:off x="2033648" y="32860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16</a:t>
              </a:r>
            </a:p>
          </p:txBody>
        </p:sp>
        <p:sp>
          <p:nvSpPr>
            <p:cNvPr id="164" name="TextBox 163">
              <a:extLst>
                <a:ext uri="{FF2B5EF4-FFF2-40B4-BE49-F238E27FC236}">
                  <a16:creationId xmlns:a16="http://schemas.microsoft.com/office/drawing/2014/main" id="{FAC30518-38A0-4903-A1F7-4D2F11F164DC}"/>
                </a:ext>
              </a:extLst>
            </p:cNvPr>
            <p:cNvSpPr txBox="1"/>
            <p:nvPr/>
          </p:nvSpPr>
          <p:spPr bwMode="auto">
            <a:xfrm>
              <a:off x="2033648" y="36965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sp>
          <p:nvSpPr>
            <p:cNvPr id="165" name="TextBox 164">
              <a:extLst>
                <a:ext uri="{FF2B5EF4-FFF2-40B4-BE49-F238E27FC236}">
                  <a16:creationId xmlns:a16="http://schemas.microsoft.com/office/drawing/2014/main" id="{7B48C09A-C932-43F6-A846-E58091907362}"/>
                </a:ext>
              </a:extLst>
            </p:cNvPr>
            <p:cNvSpPr txBox="1"/>
            <p:nvPr/>
          </p:nvSpPr>
          <p:spPr bwMode="auto">
            <a:xfrm>
              <a:off x="2033648" y="45572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46</a:t>
              </a:r>
            </a:p>
          </p:txBody>
        </p:sp>
      </p:grpSp>
      <p:grpSp>
        <p:nvGrpSpPr>
          <p:cNvPr id="166" name="Group 165">
            <a:extLst>
              <a:ext uri="{FF2B5EF4-FFF2-40B4-BE49-F238E27FC236}">
                <a16:creationId xmlns:a16="http://schemas.microsoft.com/office/drawing/2014/main" id="{1BE65267-D07F-4FBA-AD64-4FB001EA374B}"/>
              </a:ext>
            </a:extLst>
          </p:cNvPr>
          <p:cNvGrpSpPr/>
          <p:nvPr/>
        </p:nvGrpSpPr>
        <p:grpSpPr>
          <a:xfrm>
            <a:off x="4587060" y="3194626"/>
            <a:ext cx="418704" cy="1762234"/>
            <a:chOff x="2033648" y="3194626"/>
            <a:chExt cx="418704" cy="1762234"/>
          </a:xfrm>
        </p:grpSpPr>
        <p:sp>
          <p:nvSpPr>
            <p:cNvPr id="167" name="TextBox 166">
              <a:extLst>
                <a:ext uri="{FF2B5EF4-FFF2-40B4-BE49-F238E27FC236}">
                  <a16:creationId xmlns:a16="http://schemas.microsoft.com/office/drawing/2014/main" id="{70707CE5-0119-455D-9398-C2837DFF8624}"/>
                </a:ext>
              </a:extLst>
            </p:cNvPr>
            <p:cNvSpPr txBox="1"/>
            <p:nvPr/>
          </p:nvSpPr>
          <p:spPr bwMode="auto">
            <a:xfrm>
              <a:off x="2033648" y="31946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24</a:t>
              </a:r>
            </a:p>
          </p:txBody>
        </p:sp>
        <p:sp>
          <p:nvSpPr>
            <p:cNvPr id="168" name="TextBox 167">
              <a:extLst>
                <a:ext uri="{FF2B5EF4-FFF2-40B4-BE49-F238E27FC236}">
                  <a16:creationId xmlns:a16="http://schemas.microsoft.com/office/drawing/2014/main" id="{98F5CC14-4A6A-4466-9C20-D16C441C994D}"/>
                </a:ext>
              </a:extLst>
            </p:cNvPr>
            <p:cNvSpPr txBox="1"/>
            <p:nvPr/>
          </p:nvSpPr>
          <p:spPr bwMode="auto">
            <a:xfrm>
              <a:off x="2033648" y="37325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sp>
          <p:nvSpPr>
            <p:cNvPr id="169" name="TextBox 168">
              <a:extLst>
                <a:ext uri="{FF2B5EF4-FFF2-40B4-BE49-F238E27FC236}">
                  <a16:creationId xmlns:a16="http://schemas.microsoft.com/office/drawing/2014/main" id="{F75B2E15-55C6-429D-9AD4-F135D74AA380}"/>
                </a:ext>
              </a:extLst>
            </p:cNvPr>
            <p:cNvSpPr txBox="1"/>
            <p:nvPr/>
          </p:nvSpPr>
          <p:spPr bwMode="auto">
            <a:xfrm>
              <a:off x="2033648" y="45875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44</a:t>
              </a:r>
            </a:p>
          </p:txBody>
        </p:sp>
      </p:grpSp>
    </p:spTree>
    <p:extLst>
      <p:ext uri="{BB962C8B-B14F-4D97-AF65-F5344CB8AC3E}">
        <p14:creationId xmlns:p14="http://schemas.microsoft.com/office/powerpoint/2010/main" val="1573818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a:extLst>
              <a:ext uri="{FF2B5EF4-FFF2-40B4-BE49-F238E27FC236}">
                <a16:creationId xmlns:a16="http://schemas.microsoft.com/office/drawing/2014/main" id="{4D218EAE-E197-44EF-ACCA-4372CF3761E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Leung. Blood. 2005;106:3353.</a:t>
            </a:r>
          </a:p>
        </p:txBody>
      </p:sp>
      <p:grpSp>
        <p:nvGrpSpPr>
          <p:cNvPr id="9" name="Group 8">
            <a:extLst>
              <a:ext uri="{FF2B5EF4-FFF2-40B4-BE49-F238E27FC236}">
                <a16:creationId xmlns:a16="http://schemas.microsoft.com/office/drawing/2014/main" id="{40DBBDD2-D84E-4AEE-B106-08C44B3BE3B2}"/>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A0DF7FB-3433-411E-A01C-D27083C471C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2FF04A43-5DF5-42E6-8D6D-ECA5EA1A56A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 name="Rectangle 2">
            <a:extLst>
              <a:ext uri="{FF2B5EF4-FFF2-40B4-BE49-F238E27FC236}">
                <a16:creationId xmlns:a16="http://schemas.microsoft.com/office/drawing/2014/main" id="{2BE9141B-B3F5-4FA6-BC37-47886AD9B755}"/>
              </a:ext>
            </a:extLst>
          </p:cNvPr>
          <p:cNvSpPr/>
          <p:nvPr/>
        </p:nvSpPr>
        <p:spPr bwMode="auto">
          <a:xfrm>
            <a:off x="5913120" y="1484160"/>
            <a:ext cx="498764" cy="73152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E6A4C580-AC61-4AB0-B099-7A1602642896}"/>
              </a:ext>
            </a:extLst>
          </p:cNvPr>
          <p:cNvSpPr/>
          <p:nvPr/>
        </p:nvSpPr>
        <p:spPr bwMode="auto">
          <a:xfrm>
            <a:off x="1415792" y="1602533"/>
            <a:ext cx="498764" cy="73152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63909A1-7CDA-C544-9674-82BFDA90262D}"/>
              </a:ext>
            </a:extLst>
          </p:cNvPr>
          <p:cNvSpPr>
            <a:spLocks noGrp="1"/>
          </p:cNvSpPr>
          <p:nvPr>
            <p:ph type="title"/>
          </p:nvPr>
        </p:nvSpPr>
        <p:spPr/>
        <p:txBody>
          <a:bodyPr/>
          <a:lstStyle/>
          <a:p>
            <a:r>
              <a:rPr lang="en-US" dirty="0"/>
              <a:t>SCT in AL Amyloidosis: 1-Yr OS by Weight Gain</a:t>
            </a:r>
          </a:p>
        </p:txBody>
      </p:sp>
      <p:sp>
        <p:nvSpPr>
          <p:cNvPr id="4" name="Content Placeholder 3">
            <a:extLst>
              <a:ext uri="{FF2B5EF4-FFF2-40B4-BE49-F238E27FC236}">
                <a16:creationId xmlns:a16="http://schemas.microsoft.com/office/drawing/2014/main" id="{DF91AA6E-6046-4998-90B4-287B11A16592}"/>
              </a:ext>
            </a:extLst>
          </p:cNvPr>
          <p:cNvSpPr>
            <a:spLocks noGrp="1"/>
          </p:cNvSpPr>
          <p:nvPr>
            <p:ph idx="1"/>
          </p:nvPr>
        </p:nvSpPr>
        <p:spPr>
          <a:xfrm>
            <a:off x="618084" y="1495658"/>
            <a:ext cx="10277713" cy="773313"/>
          </a:xfrm>
        </p:spPr>
        <p:txBody>
          <a:bodyPr/>
          <a:lstStyle/>
          <a:p>
            <a:r>
              <a:rPr lang="en-US" sz="2200" dirty="0"/>
              <a:t>Retrospective analysis of 126 patients who were treated with high-dose melphalan plus SCT from 1997-2003</a:t>
            </a:r>
          </a:p>
        </p:txBody>
      </p:sp>
      <p:sp>
        <p:nvSpPr>
          <p:cNvPr id="17" name="TextBox 16">
            <a:extLst>
              <a:ext uri="{FF2B5EF4-FFF2-40B4-BE49-F238E27FC236}">
                <a16:creationId xmlns:a16="http://schemas.microsoft.com/office/drawing/2014/main" id="{BFBB27B3-AC9F-485A-88E3-FC7D6AFA903D}"/>
              </a:ext>
            </a:extLst>
          </p:cNvPr>
          <p:cNvSpPr txBox="1"/>
          <p:nvPr/>
        </p:nvSpPr>
        <p:spPr bwMode="auto">
          <a:xfrm>
            <a:off x="2288771" y="5945031"/>
            <a:ext cx="1349903" cy="4001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086AD836-8DC3-4C10-9AB6-98FF0E145734}"/>
              </a:ext>
            </a:extLst>
          </p:cNvPr>
          <p:cNvSpPr txBox="1"/>
          <p:nvPr/>
        </p:nvSpPr>
        <p:spPr bwMode="auto">
          <a:xfrm>
            <a:off x="6646839" y="5945031"/>
            <a:ext cx="1265176" cy="4001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C8E92E97-BBDC-4DF7-8B57-7BC2E12414B1}"/>
              </a:ext>
            </a:extLst>
          </p:cNvPr>
          <p:cNvSpPr txBox="1"/>
          <p:nvPr/>
        </p:nvSpPr>
        <p:spPr bwMode="auto">
          <a:xfrm rot="16200000">
            <a:off x="-549913" y="3634629"/>
            <a:ext cx="2510228" cy="415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Patient Survival</a:t>
            </a:r>
          </a:p>
        </p:txBody>
      </p:sp>
      <p:sp>
        <p:nvSpPr>
          <p:cNvPr id="20" name="TextBox 19">
            <a:extLst>
              <a:ext uri="{FF2B5EF4-FFF2-40B4-BE49-F238E27FC236}">
                <a16:creationId xmlns:a16="http://schemas.microsoft.com/office/drawing/2014/main" id="{939E101B-AC11-4C4A-B7A4-5D95C6102EE6}"/>
              </a:ext>
            </a:extLst>
          </p:cNvPr>
          <p:cNvSpPr txBox="1"/>
          <p:nvPr/>
        </p:nvSpPr>
        <p:spPr bwMode="auto">
          <a:xfrm rot="16200000">
            <a:off x="4165596" y="3881978"/>
            <a:ext cx="1990738" cy="415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Patient Survival</a:t>
            </a:r>
          </a:p>
        </p:txBody>
      </p:sp>
      <p:sp>
        <p:nvSpPr>
          <p:cNvPr id="21" name="Freeform: Shape 20">
            <a:extLst>
              <a:ext uri="{FF2B5EF4-FFF2-40B4-BE49-F238E27FC236}">
                <a16:creationId xmlns:a16="http://schemas.microsoft.com/office/drawing/2014/main" id="{903BD704-B2A2-4097-B9BC-93C5D99E5CC1}"/>
              </a:ext>
            </a:extLst>
          </p:cNvPr>
          <p:cNvSpPr/>
          <p:nvPr/>
        </p:nvSpPr>
        <p:spPr bwMode="auto">
          <a:xfrm>
            <a:off x="1417053" y="2526762"/>
            <a:ext cx="2946298" cy="3139538"/>
          </a:xfrm>
          <a:custGeom>
            <a:avLst/>
            <a:gdLst>
              <a:gd name="connsiteX0" fmla="*/ 0 w 3272883"/>
              <a:gd name="connsiteY0" fmla="*/ 0 h 3487544"/>
              <a:gd name="connsiteX1" fmla="*/ 0 w 3272883"/>
              <a:gd name="connsiteY1" fmla="*/ 3487544 h 3487544"/>
              <a:gd name="connsiteX2" fmla="*/ 3272883 w 3272883"/>
              <a:gd name="connsiteY2" fmla="*/ 3487544 h 3487544"/>
            </a:gdLst>
            <a:ahLst/>
            <a:cxnLst>
              <a:cxn ang="0">
                <a:pos x="connsiteX0" y="connsiteY0"/>
              </a:cxn>
              <a:cxn ang="0">
                <a:pos x="connsiteX1" y="connsiteY1"/>
              </a:cxn>
              <a:cxn ang="0">
                <a:pos x="connsiteX2" y="connsiteY2"/>
              </a:cxn>
            </a:cxnLst>
            <a:rect l="l" t="t" r="r" b="b"/>
            <a:pathLst>
              <a:path w="3272883" h="3487544">
                <a:moveTo>
                  <a:pt x="0" y="0"/>
                </a:moveTo>
                <a:lnTo>
                  <a:pt x="0" y="3487544"/>
                </a:lnTo>
                <a:lnTo>
                  <a:pt x="3272883" y="3487544"/>
                </a:lnTo>
              </a:path>
            </a:pathLst>
          </a:custGeom>
          <a:noFill/>
          <a:ln w="28575">
            <a:solidFill>
              <a:schemeClr val="bg1"/>
            </a:solidFill>
            <a:miter lim="800000"/>
            <a:headEnd/>
            <a:tailEnd/>
          </a:ln>
        </p:spPr>
        <p:txBody>
          <a:bodyPr rtlCol="0" anchor="ctr"/>
          <a:lstStyle/>
          <a:p>
            <a:pPr algn="ctr"/>
            <a:endParaRPr lang="en-US" dirty="0"/>
          </a:p>
        </p:txBody>
      </p:sp>
      <p:cxnSp>
        <p:nvCxnSpPr>
          <p:cNvPr id="22" name="Straight Connector 21">
            <a:extLst>
              <a:ext uri="{FF2B5EF4-FFF2-40B4-BE49-F238E27FC236}">
                <a16:creationId xmlns:a16="http://schemas.microsoft.com/office/drawing/2014/main" id="{7BD4AD27-CFDA-4011-B0EF-7E3242CAA274}"/>
              </a:ext>
            </a:extLst>
          </p:cNvPr>
          <p:cNvCxnSpPr>
            <a:cxnSpLocks/>
          </p:cNvCxnSpPr>
          <p:nvPr/>
        </p:nvCxnSpPr>
        <p:spPr bwMode="auto">
          <a:xfrm>
            <a:off x="1330551" y="2537487"/>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A0B5405-D191-4219-82C9-C14FB134FC56}"/>
              </a:ext>
            </a:extLst>
          </p:cNvPr>
          <p:cNvCxnSpPr>
            <a:cxnSpLocks/>
          </p:cNvCxnSpPr>
          <p:nvPr/>
        </p:nvCxnSpPr>
        <p:spPr bwMode="auto">
          <a:xfrm>
            <a:off x="1330551" y="3163152"/>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F7EFA49-34D5-4E7E-A3F0-BC2F3A2E967A}"/>
              </a:ext>
            </a:extLst>
          </p:cNvPr>
          <p:cNvCxnSpPr>
            <a:cxnSpLocks/>
          </p:cNvCxnSpPr>
          <p:nvPr/>
        </p:nvCxnSpPr>
        <p:spPr bwMode="auto">
          <a:xfrm>
            <a:off x="1330551" y="3788818"/>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E3D162F-11DE-4C90-A45A-679FFE572C6E}"/>
              </a:ext>
            </a:extLst>
          </p:cNvPr>
          <p:cNvCxnSpPr>
            <a:cxnSpLocks/>
          </p:cNvCxnSpPr>
          <p:nvPr/>
        </p:nvCxnSpPr>
        <p:spPr bwMode="auto">
          <a:xfrm>
            <a:off x="1330551" y="4414483"/>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1858DCF-5A6E-44A6-8BC4-823DC0850124}"/>
              </a:ext>
            </a:extLst>
          </p:cNvPr>
          <p:cNvCxnSpPr>
            <a:cxnSpLocks/>
          </p:cNvCxnSpPr>
          <p:nvPr/>
        </p:nvCxnSpPr>
        <p:spPr bwMode="auto">
          <a:xfrm>
            <a:off x="1330551" y="5040148"/>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E7FB41E-77C9-48DA-A953-C238EEB0FBD3}"/>
              </a:ext>
            </a:extLst>
          </p:cNvPr>
          <p:cNvCxnSpPr>
            <a:cxnSpLocks/>
          </p:cNvCxnSpPr>
          <p:nvPr/>
        </p:nvCxnSpPr>
        <p:spPr bwMode="auto">
          <a:xfrm>
            <a:off x="1330551" y="5665815"/>
            <a:ext cx="8132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4A4458A-96A8-4BCB-BBDE-8745502CF915}"/>
              </a:ext>
            </a:extLst>
          </p:cNvPr>
          <p:cNvCxnSpPr/>
          <p:nvPr/>
        </p:nvCxnSpPr>
        <p:spPr bwMode="auto">
          <a:xfrm>
            <a:off x="1423616"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CBB5556-1203-4632-A4D6-62F26445C039}"/>
              </a:ext>
            </a:extLst>
          </p:cNvPr>
          <p:cNvCxnSpPr/>
          <p:nvPr/>
        </p:nvCxnSpPr>
        <p:spPr bwMode="auto">
          <a:xfrm>
            <a:off x="1842069"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472297D-4952-48AB-879D-FCA7A0B167BB}"/>
              </a:ext>
            </a:extLst>
          </p:cNvPr>
          <p:cNvCxnSpPr/>
          <p:nvPr/>
        </p:nvCxnSpPr>
        <p:spPr bwMode="auto">
          <a:xfrm>
            <a:off x="2260523"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991FFE9-63D4-4A7B-9F4B-CEEB76D17D91}"/>
              </a:ext>
            </a:extLst>
          </p:cNvPr>
          <p:cNvCxnSpPr/>
          <p:nvPr/>
        </p:nvCxnSpPr>
        <p:spPr bwMode="auto">
          <a:xfrm>
            <a:off x="2678976"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09FDA50-8661-403C-B146-7D82A1DADF3B}"/>
              </a:ext>
            </a:extLst>
          </p:cNvPr>
          <p:cNvCxnSpPr/>
          <p:nvPr/>
        </p:nvCxnSpPr>
        <p:spPr bwMode="auto">
          <a:xfrm>
            <a:off x="3097429"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EE7A1C2-A37B-40AA-97FC-B3308AFE499C}"/>
              </a:ext>
            </a:extLst>
          </p:cNvPr>
          <p:cNvCxnSpPr/>
          <p:nvPr/>
        </p:nvCxnSpPr>
        <p:spPr bwMode="auto">
          <a:xfrm>
            <a:off x="3515882"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89C56C4-4855-4A31-893A-BFA4A737C117}"/>
              </a:ext>
            </a:extLst>
          </p:cNvPr>
          <p:cNvCxnSpPr/>
          <p:nvPr/>
        </p:nvCxnSpPr>
        <p:spPr bwMode="auto">
          <a:xfrm>
            <a:off x="3934336" y="5667172"/>
            <a:ext cx="0" cy="7851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A9E142-FDED-44B4-90E5-2D716E029FDD}"/>
              </a:ext>
            </a:extLst>
          </p:cNvPr>
          <p:cNvCxnSpPr/>
          <p:nvPr/>
        </p:nvCxnSpPr>
        <p:spPr bwMode="auto">
          <a:xfrm>
            <a:off x="4352788" y="5667172"/>
            <a:ext cx="0" cy="78517"/>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410D6F9F-95AF-4D40-8B5B-61951D790EDB}"/>
              </a:ext>
            </a:extLst>
          </p:cNvPr>
          <p:cNvSpPr txBox="1"/>
          <p:nvPr/>
        </p:nvSpPr>
        <p:spPr bwMode="auto">
          <a:xfrm>
            <a:off x="1285579" y="5662107"/>
            <a:ext cx="341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89307790-57A9-49B8-813C-8A3F89F91B35}"/>
              </a:ext>
            </a:extLst>
          </p:cNvPr>
          <p:cNvSpPr txBox="1"/>
          <p:nvPr/>
        </p:nvSpPr>
        <p:spPr bwMode="auto">
          <a:xfrm>
            <a:off x="1107018" y="5488611"/>
            <a:ext cx="341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1AF97464-A1AC-40F6-849E-734FE4E2E720}"/>
              </a:ext>
            </a:extLst>
          </p:cNvPr>
          <p:cNvSpPr txBox="1"/>
          <p:nvPr/>
        </p:nvSpPr>
        <p:spPr bwMode="auto">
          <a:xfrm>
            <a:off x="1698424" y="5662107"/>
            <a:ext cx="341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39" name="TextBox 38">
            <a:extLst>
              <a:ext uri="{FF2B5EF4-FFF2-40B4-BE49-F238E27FC236}">
                <a16:creationId xmlns:a16="http://schemas.microsoft.com/office/drawing/2014/main" id="{177F24F9-A486-4FEB-AC02-6865E39AB7CD}"/>
              </a:ext>
            </a:extLst>
          </p:cNvPr>
          <p:cNvSpPr txBox="1"/>
          <p:nvPr/>
        </p:nvSpPr>
        <p:spPr bwMode="auto">
          <a:xfrm>
            <a:off x="2080876"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A1D43EE6-E485-48EC-A03A-858F055AE723}"/>
              </a:ext>
            </a:extLst>
          </p:cNvPr>
          <p:cNvSpPr txBox="1"/>
          <p:nvPr/>
        </p:nvSpPr>
        <p:spPr bwMode="auto">
          <a:xfrm>
            <a:off x="2493721"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1" name="TextBox 40">
            <a:extLst>
              <a:ext uri="{FF2B5EF4-FFF2-40B4-BE49-F238E27FC236}">
                <a16:creationId xmlns:a16="http://schemas.microsoft.com/office/drawing/2014/main" id="{B0AD1019-D338-46ED-B2BA-E4E8B27438D8}"/>
              </a:ext>
            </a:extLst>
          </p:cNvPr>
          <p:cNvSpPr txBox="1"/>
          <p:nvPr/>
        </p:nvSpPr>
        <p:spPr bwMode="auto">
          <a:xfrm>
            <a:off x="2901500"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61A992DB-8E9A-4DA2-8EC4-A5D170C8073E}"/>
              </a:ext>
            </a:extLst>
          </p:cNvPr>
          <p:cNvSpPr txBox="1"/>
          <p:nvPr/>
        </p:nvSpPr>
        <p:spPr bwMode="auto">
          <a:xfrm>
            <a:off x="3323209"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43" name="TextBox 42">
            <a:extLst>
              <a:ext uri="{FF2B5EF4-FFF2-40B4-BE49-F238E27FC236}">
                <a16:creationId xmlns:a16="http://schemas.microsoft.com/office/drawing/2014/main" id="{23EA3DBA-5C3C-47BE-8D34-D61240153A29}"/>
              </a:ext>
            </a:extLst>
          </p:cNvPr>
          <p:cNvSpPr txBox="1"/>
          <p:nvPr/>
        </p:nvSpPr>
        <p:spPr bwMode="auto">
          <a:xfrm>
            <a:off x="3753783"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A88FEB7D-3762-45EF-A646-B1CC0A34B0BB}"/>
              </a:ext>
            </a:extLst>
          </p:cNvPr>
          <p:cNvSpPr txBox="1"/>
          <p:nvPr/>
        </p:nvSpPr>
        <p:spPr bwMode="auto">
          <a:xfrm>
            <a:off x="4156497" y="5662107"/>
            <a:ext cx="3913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45" name="TextBox 44">
            <a:extLst>
              <a:ext uri="{FF2B5EF4-FFF2-40B4-BE49-F238E27FC236}">
                <a16:creationId xmlns:a16="http://schemas.microsoft.com/office/drawing/2014/main" id="{0D81A06A-BF19-4456-B9DC-7C2BC0538773}"/>
              </a:ext>
            </a:extLst>
          </p:cNvPr>
          <p:cNvSpPr txBox="1"/>
          <p:nvPr/>
        </p:nvSpPr>
        <p:spPr bwMode="auto">
          <a:xfrm>
            <a:off x="971513" y="4870610"/>
            <a:ext cx="4457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6" name="TextBox 45">
            <a:extLst>
              <a:ext uri="{FF2B5EF4-FFF2-40B4-BE49-F238E27FC236}">
                <a16:creationId xmlns:a16="http://schemas.microsoft.com/office/drawing/2014/main" id="{4B2C781F-21AA-4BC7-A823-A2A4003DEACE}"/>
              </a:ext>
            </a:extLst>
          </p:cNvPr>
          <p:cNvSpPr txBox="1"/>
          <p:nvPr/>
        </p:nvSpPr>
        <p:spPr bwMode="auto">
          <a:xfrm>
            <a:off x="971513" y="4241212"/>
            <a:ext cx="4457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7" name="TextBox 46">
            <a:extLst>
              <a:ext uri="{FF2B5EF4-FFF2-40B4-BE49-F238E27FC236}">
                <a16:creationId xmlns:a16="http://schemas.microsoft.com/office/drawing/2014/main" id="{2FAC7BA5-60BC-4C8E-A205-342522D92257}"/>
              </a:ext>
            </a:extLst>
          </p:cNvPr>
          <p:cNvSpPr txBox="1"/>
          <p:nvPr/>
        </p:nvSpPr>
        <p:spPr bwMode="auto">
          <a:xfrm>
            <a:off x="971513" y="3621946"/>
            <a:ext cx="4457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48" name="TextBox 47">
            <a:extLst>
              <a:ext uri="{FF2B5EF4-FFF2-40B4-BE49-F238E27FC236}">
                <a16:creationId xmlns:a16="http://schemas.microsoft.com/office/drawing/2014/main" id="{5EDAC888-2943-4208-97CA-EB6444630EC2}"/>
              </a:ext>
            </a:extLst>
          </p:cNvPr>
          <p:cNvSpPr txBox="1"/>
          <p:nvPr/>
        </p:nvSpPr>
        <p:spPr bwMode="auto">
          <a:xfrm>
            <a:off x="971513" y="2997613"/>
            <a:ext cx="4457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49" name="TextBox 48">
            <a:extLst>
              <a:ext uri="{FF2B5EF4-FFF2-40B4-BE49-F238E27FC236}">
                <a16:creationId xmlns:a16="http://schemas.microsoft.com/office/drawing/2014/main" id="{26379E9E-D031-4CB8-BD6F-D17B2C4CE719}"/>
              </a:ext>
            </a:extLst>
          </p:cNvPr>
          <p:cNvSpPr txBox="1"/>
          <p:nvPr/>
        </p:nvSpPr>
        <p:spPr bwMode="auto">
          <a:xfrm>
            <a:off x="956991" y="2365683"/>
            <a:ext cx="464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0" name="Freeform: Shape 49">
            <a:extLst>
              <a:ext uri="{FF2B5EF4-FFF2-40B4-BE49-F238E27FC236}">
                <a16:creationId xmlns:a16="http://schemas.microsoft.com/office/drawing/2014/main" id="{B5B82A7B-CF94-4DB1-8192-46C7A3797D13}"/>
              </a:ext>
            </a:extLst>
          </p:cNvPr>
          <p:cNvSpPr/>
          <p:nvPr/>
        </p:nvSpPr>
        <p:spPr bwMode="auto">
          <a:xfrm>
            <a:off x="1420767" y="2542556"/>
            <a:ext cx="2949644" cy="537795"/>
          </a:xfrm>
          <a:custGeom>
            <a:avLst/>
            <a:gdLst>
              <a:gd name="connsiteX0" fmla="*/ 3276600 w 3276600"/>
              <a:gd name="connsiteY0" fmla="*/ 597408 h 597408"/>
              <a:gd name="connsiteX1" fmla="*/ 3105912 w 3276600"/>
              <a:gd name="connsiteY1" fmla="*/ 597408 h 597408"/>
              <a:gd name="connsiteX2" fmla="*/ 3105912 w 3276600"/>
              <a:gd name="connsiteY2" fmla="*/ 487680 h 597408"/>
              <a:gd name="connsiteX3" fmla="*/ 2410968 w 3276600"/>
              <a:gd name="connsiteY3" fmla="*/ 487680 h 597408"/>
              <a:gd name="connsiteX4" fmla="*/ 2410968 w 3276600"/>
              <a:gd name="connsiteY4" fmla="*/ 402336 h 597408"/>
              <a:gd name="connsiteX5" fmla="*/ 1766316 w 3276600"/>
              <a:gd name="connsiteY5" fmla="*/ 402336 h 597408"/>
              <a:gd name="connsiteX6" fmla="*/ 1766316 w 3276600"/>
              <a:gd name="connsiteY6" fmla="*/ 262128 h 597408"/>
              <a:gd name="connsiteX7" fmla="*/ 1208532 w 3276600"/>
              <a:gd name="connsiteY7" fmla="*/ 262128 h 597408"/>
              <a:gd name="connsiteX8" fmla="*/ 1208532 w 3276600"/>
              <a:gd name="connsiteY8" fmla="*/ 214884 h 597408"/>
              <a:gd name="connsiteX9" fmla="*/ 124968 w 3276600"/>
              <a:gd name="connsiteY9" fmla="*/ 214884 h 597408"/>
              <a:gd name="connsiteX10" fmla="*/ 124968 w 3276600"/>
              <a:gd name="connsiteY10" fmla="*/ 143256 h 597408"/>
              <a:gd name="connsiteX11" fmla="*/ 73152 w 3276600"/>
              <a:gd name="connsiteY11" fmla="*/ 143256 h 597408"/>
              <a:gd name="connsiteX12" fmla="*/ 73152 w 3276600"/>
              <a:gd name="connsiteY12" fmla="*/ 88392 h 597408"/>
              <a:gd name="connsiteX13" fmla="*/ 48768 w 3276600"/>
              <a:gd name="connsiteY13" fmla="*/ 88392 h 597408"/>
              <a:gd name="connsiteX14" fmla="*/ 48768 w 3276600"/>
              <a:gd name="connsiteY14" fmla="*/ 0 h 597408"/>
              <a:gd name="connsiteX15" fmla="*/ 0 w 3276600"/>
              <a:gd name="connsiteY15" fmla="*/ 0 h 59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00" h="597408">
                <a:moveTo>
                  <a:pt x="3276600" y="597408"/>
                </a:moveTo>
                <a:lnTo>
                  <a:pt x="3105912" y="597408"/>
                </a:lnTo>
                <a:lnTo>
                  <a:pt x="3105912" y="487680"/>
                </a:lnTo>
                <a:lnTo>
                  <a:pt x="2410968" y="487680"/>
                </a:lnTo>
                <a:lnTo>
                  <a:pt x="2410968" y="402336"/>
                </a:lnTo>
                <a:lnTo>
                  <a:pt x="1766316" y="402336"/>
                </a:lnTo>
                <a:lnTo>
                  <a:pt x="1766316" y="262128"/>
                </a:lnTo>
                <a:lnTo>
                  <a:pt x="1208532" y="262128"/>
                </a:lnTo>
                <a:lnTo>
                  <a:pt x="1208532" y="214884"/>
                </a:lnTo>
                <a:lnTo>
                  <a:pt x="124968" y="214884"/>
                </a:lnTo>
                <a:lnTo>
                  <a:pt x="124968" y="143256"/>
                </a:lnTo>
                <a:lnTo>
                  <a:pt x="73152" y="143256"/>
                </a:lnTo>
                <a:lnTo>
                  <a:pt x="73152" y="88392"/>
                </a:lnTo>
                <a:lnTo>
                  <a:pt x="48768" y="88392"/>
                </a:lnTo>
                <a:lnTo>
                  <a:pt x="4876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1" name="Freeform: Shape 50">
            <a:extLst>
              <a:ext uri="{FF2B5EF4-FFF2-40B4-BE49-F238E27FC236}">
                <a16:creationId xmlns:a16="http://schemas.microsoft.com/office/drawing/2014/main" id="{FF657896-9295-42FA-99BC-14BD6E14A8DB}"/>
              </a:ext>
            </a:extLst>
          </p:cNvPr>
          <p:cNvSpPr/>
          <p:nvPr/>
        </p:nvSpPr>
        <p:spPr bwMode="auto">
          <a:xfrm>
            <a:off x="1420767" y="2541184"/>
            <a:ext cx="2964736" cy="1307446"/>
          </a:xfrm>
          <a:custGeom>
            <a:avLst/>
            <a:gdLst>
              <a:gd name="connsiteX0" fmla="*/ 3293364 w 3293364"/>
              <a:gd name="connsiteY0" fmla="*/ 1452372 h 1452372"/>
              <a:gd name="connsiteX1" fmla="*/ 3204972 w 3293364"/>
              <a:gd name="connsiteY1" fmla="*/ 1452372 h 1452372"/>
              <a:gd name="connsiteX2" fmla="*/ 3204972 w 3293364"/>
              <a:gd name="connsiteY2" fmla="*/ 1341120 h 1452372"/>
              <a:gd name="connsiteX3" fmla="*/ 2667000 w 3293364"/>
              <a:gd name="connsiteY3" fmla="*/ 1341120 h 1452372"/>
              <a:gd name="connsiteX4" fmla="*/ 2667000 w 3293364"/>
              <a:gd name="connsiteY4" fmla="*/ 1271016 h 1452372"/>
              <a:gd name="connsiteX5" fmla="*/ 2444496 w 3293364"/>
              <a:gd name="connsiteY5" fmla="*/ 1271016 h 1452372"/>
              <a:gd name="connsiteX6" fmla="*/ 2444496 w 3293364"/>
              <a:gd name="connsiteY6" fmla="*/ 1110996 h 1452372"/>
              <a:gd name="connsiteX7" fmla="*/ 970788 w 3293364"/>
              <a:gd name="connsiteY7" fmla="*/ 1110996 h 1452372"/>
              <a:gd name="connsiteX8" fmla="*/ 970788 w 3293364"/>
              <a:gd name="connsiteY8" fmla="*/ 1043940 h 1452372"/>
              <a:gd name="connsiteX9" fmla="*/ 923544 w 3293364"/>
              <a:gd name="connsiteY9" fmla="*/ 1043940 h 1452372"/>
              <a:gd name="connsiteX10" fmla="*/ 923544 w 3293364"/>
              <a:gd name="connsiteY10" fmla="*/ 987552 h 1452372"/>
              <a:gd name="connsiteX11" fmla="*/ 829056 w 3293364"/>
              <a:gd name="connsiteY11" fmla="*/ 987552 h 1452372"/>
              <a:gd name="connsiteX12" fmla="*/ 829056 w 3293364"/>
              <a:gd name="connsiteY12" fmla="*/ 949452 h 1452372"/>
              <a:gd name="connsiteX13" fmla="*/ 768096 w 3293364"/>
              <a:gd name="connsiteY13" fmla="*/ 949452 h 1452372"/>
              <a:gd name="connsiteX14" fmla="*/ 768096 w 3293364"/>
              <a:gd name="connsiteY14" fmla="*/ 893064 h 1452372"/>
              <a:gd name="connsiteX15" fmla="*/ 644652 w 3293364"/>
              <a:gd name="connsiteY15" fmla="*/ 893064 h 1452372"/>
              <a:gd name="connsiteX16" fmla="*/ 644652 w 3293364"/>
              <a:gd name="connsiteY16" fmla="*/ 845820 h 1452372"/>
              <a:gd name="connsiteX17" fmla="*/ 618744 w 3293364"/>
              <a:gd name="connsiteY17" fmla="*/ 845820 h 1452372"/>
              <a:gd name="connsiteX18" fmla="*/ 618744 w 3293364"/>
              <a:gd name="connsiteY18" fmla="*/ 781812 h 1452372"/>
              <a:gd name="connsiteX19" fmla="*/ 432816 w 3293364"/>
              <a:gd name="connsiteY19" fmla="*/ 781812 h 1452372"/>
              <a:gd name="connsiteX20" fmla="*/ 432816 w 3293364"/>
              <a:gd name="connsiteY20" fmla="*/ 713232 h 1452372"/>
              <a:gd name="connsiteX21" fmla="*/ 362712 w 3293364"/>
              <a:gd name="connsiteY21" fmla="*/ 713232 h 1452372"/>
              <a:gd name="connsiteX22" fmla="*/ 362712 w 3293364"/>
              <a:gd name="connsiteY22" fmla="*/ 691896 h 1452372"/>
              <a:gd name="connsiteX23" fmla="*/ 240792 w 3293364"/>
              <a:gd name="connsiteY23" fmla="*/ 691896 h 1452372"/>
              <a:gd name="connsiteX24" fmla="*/ 240792 w 3293364"/>
              <a:gd name="connsiteY24" fmla="*/ 629412 h 1452372"/>
              <a:gd name="connsiteX25" fmla="*/ 216408 w 3293364"/>
              <a:gd name="connsiteY25" fmla="*/ 629412 h 1452372"/>
              <a:gd name="connsiteX26" fmla="*/ 216408 w 3293364"/>
              <a:gd name="connsiteY26" fmla="*/ 556260 h 1452372"/>
              <a:gd name="connsiteX27" fmla="*/ 181356 w 3293364"/>
              <a:gd name="connsiteY27" fmla="*/ 556260 h 1452372"/>
              <a:gd name="connsiteX28" fmla="*/ 181356 w 3293364"/>
              <a:gd name="connsiteY28" fmla="*/ 509016 h 1452372"/>
              <a:gd name="connsiteX29" fmla="*/ 150876 w 3293364"/>
              <a:gd name="connsiteY29" fmla="*/ 509016 h 1452372"/>
              <a:gd name="connsiteX30" fmla="*/ 150876 w 3293364"/>
              <a:gd name="connsiteY30" fmla="*/ 441960 h 1452372"/>
              <a:gd name="connsiteX31" fmla="*/ 120396 w 3293364"/>
              <a:gd name="connsiteY31" fmla="*/ 441960 h 1452372"/>
              <a:gd name="connsiteX32" fmla="*/ 120396 w 3293364"/>
              <a:gd name="connsiteY32" fmla="*/ 402336 h 1452372"/>
              <a:gd name="connsiteX33" fmla="*/ 79248 w 3293364"/>
              <a:gd name="connsiteY33" fmla="*/ 402336 h 1452372"/>
              <a:gd name="connsiteX34" fmla="*/ 79248 w 3293364"/>
              <a:gd name="connsiteY34" fmla="*/ 348996 h 1452372"/>
              <a:gd name="connsiteX35" fmla="*/ 59436 w 3293364"/>
              <a:gd name="connsiteY35" fmla="*/ 348996 h 1452372"/>
              <a:gd name="connsiteX36" fmla="*/ 59436 w 3293364"/>
              <a:gd name="connsiteY36" fmla="*/ 160020 h 1452372"/>
              <a:gd name="connsiteX37" fmla="*/ 24384 w 3293364"/>
              <a:gd name="connsiteY37" fmla="*/ 160020 h 1452372"/>
              <a:gd name="connsiteX38" fmla="*/ 24384 w 3293364"/>
              <a:gd name="connsiteY38" fmla="*/ 0 h 1452372"/>
              <a:gd name="connsiteX39" fmla="*/ 0 w 3293364"/>
              <a:gd name="connsiteY39" fmla="*/ 0 h 145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93364" h="1452372">
                <a:moveTo>
                  <a:pt x="3293364" y="1452372"/>
                </a:moveTo>
                <a:lnTo>
                  <a:pt x="3204972" y="1452372"/>
                </a:lnTo>
                <a:lnTo>
                  <a:pt x="3204972" y="1341120"/>
                </a:lnTo>
                <a:lnTo>
                  <a:pt x="2667000" y="1341120"/>
                </a:lnTo>
                <a:lnTo>
                  <a:pt x="2667000" y="1271016"/>
                </a:lnTo>
                <a:lnTo>
                  <a:pt x="2444496" y="1271016"/>
                </a:lnTo>
                <a:lnTo>
                  <a:pt x="2444496" y="1110996"/>
                </a:lnTo>
                <a:lnTo>
                  <a:pt x="970788" y="1110996"/>
                </a:lnTo>
                <a:lnTo>
                  <a:pt x="970788" y="1043940"/>
                </a:lnTo>
                <a:lnTo>
                  <a:pt x="923544" y="1043940"/>
                </a:lnTo>
                <a:lnTo>
                  <a:pt x="923544" y="987552"/>
                </a:lnTo>
                <a:lnTo>
                  <a:pt x="829056" y="987552"/>
                </a:lnTo>
                <a:lnTo>
                  <a:pt x="829056" y="949452"/>
                </a:lnTo>
                <a:lnTo>
                  <a:pt x="768096" y="949452"/>
                </a:lnTo>
                <a:lnTo>
                  <a:pt x="768096" y="893064"/>
                </a:lnTo>
                <a:lnTo>
                  <a:pt x="644652" y="893064"/>
                </a:lnTo>
                <a:lnTo>
                  <a:pt x="644652" y="845820"/>
                </a:lnTo>
                <a:lnTo>
                  <a:pt x="618744" y="845820"/>
                </a:lnTo>
                <a:lnTo>
                  <a:pt x="618744" y="781812"/>
                </a:lnTo>
                <a:lnTo>
                  <a:pt x="432816" y="781812"/>
                </a:lnTo>
                <a:lnTo>
                  <a:pt x="432816" y="713232"/>
                </a:lnTo>
                <a:lnTo>
                  <a:pt x="362712" y="713232"/>
                </a:lnTo>
                <a:lnTo>
                  <a:pt x="362712" y="691896"/>
                </a:lnTo>
                <a:lnTo>
                  <a:pt x="240792" y="691896"/>
                </a:lnTo>
                <a:lnTo>
                  <a:pt x="240792" y="629412"/>
                </a:lnTo>
                <a:lnTo>
                  <a:pt x="216408" y="629412"/>
                </a:lnTo>
                <a:lnTo>
                  <a:pt x="216408" y="556260"/>
                </a:lnTo>
                <a:lnTo>
                  <a:pt x="181356" y="556260"/>
                </a:lnTo>
                <a:lnTo>
                  <a:pt x="181356" y="509016"/>
                </a:lnTo>
                <a:lnTo>
                  <a:pt x="150876" y="509016"/>
                </a:lnTo>
                <a:lnTo>
                  <a:pt x="150876" y="441960"/>
                </a:lnTo>
                <a:lnTo>
                  <a:pt x="120396" y="441960"/>
                </a:lnTo>
                <a:lnTo>
                  <a:pt x="120396" y="402336"/>
                </a:lnTo>
                <a:lnTo>
                  <a:pt x="79248" y="402336"/>
                </a:lnTo>
                <a:lnTo>
                  <a:pt x="79248" y="348996"/>
                </a:lnTo>
                <a:lnTo>
                  <a:pt x="59436" y="348996"/>
                </a:lnTo>
                <a:lnTo>
                  <a:pt x="59436" y="160020"/>
                </a:lnTo>
                <a:lnTo>
                  <a:pt x="24384" y="160020"/>
                </a:lnTo>
                <a:lnTo>
                  <a:pt x="24384" y="0"/>
                </a:lnTo>
                <a:lnTo>
                  <a:pt x="0" y="0"/>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52" name="TextBox 51">
            <a:extLst>
              <a:ext uri="{FF2B5EF4-FFF2-40B4-BE49-F238E27FC236}">
                <a16:creationId xmlns:a16="http://schemas.microsoft.com/office/drawing/2014/main" id="{ECF35A57-BE18-41BD-9629-0381C8221843}"/>
              </a:ext>
            </a:extLst>
          </p:cNvPr>
          <p:cNvSpPr txBox="1"/>
          <p:nvPr/>
        </p:nvSpPr>
        <p:spPr bwMode="auto">
          <a:xfrm>
            <a:off x="3046501" y="3236303"/>
            <a:ext cx="16202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&gt;2% weight gain</a:t>
            </a:r>
          </a:p>
        </p:txBody>
      </p:sp>
      <p:sp>
        <p:nvSpPr>
          <p:cNvPr id="53" name="TextBox 52">
            <a:extLst>
              <a:ext uri="{FF2B5EF4-FFF2-40B4-BE49-F238E27FC236}">
                <a16:creationId xmlns:a16="http://schemas.microsoft.com/office/drawing/2014/main" id="{819721D1-DB1D-47DF-BD0C-F23E853E9680}"/>
              </a:ext>
            </a:extLst>
          </p:cNvPr>
          <p:cNvSpPr txBox="1"/>
          <p:nvPr/>
        </p:nvSpPr>
        <p:spPr bwMode="auto">
          <a:xfrm>
            <a:off x="3005343" y="2609332"/>
            <a:ext cx="16202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 weight gain</a:t>
            </a:r>
          </a:p>
        </p:txBody>
      </p:sp>
      <p:sp>
        <p:nvSpPr>
          <p:cNvPr id="54" name="Freeform: Shape 53">
            <a:extLst>
              <a:ext uri="{FF2B5EF4-FFF2-40B4-BE49-F238E27FC236}">
                <a16:creationId xmlns:a16="http://schemas.microsoft.com/office/drawing/2014/main" id="{49188D6B-1925-4E25-814A-D79721DE46C0}"/>
              </a:ext>
            </a:extLst>
          </p:cNvPr>
          <p:cNvSpPr/>
          <p:nvPr/>
        </p:nvSpPr>
        <p:spPr bwMode="auto">
          <a:xfrm>
            <a:off x="5830201" y="2535761"/>
            <a:ext cx="2936044" cy="3134818"/>
          </a:xfrm>
          <a:custGeom>
            <a:avLst/>
            <a:gdLst>
              <a:gd name="connsiteX0" fmla="*/ 0 w 3269098"/>
              <a:gd name="connsiteY0" fmla="*/ 0 h 3482301"/>
              <a:gd name="connsiteX1" fmla="*/ 0 w 3269098"/>
              <a:gd name="connsiteY1" fmla="*/ 3482301 h 3482301"/>
              <a:gd name="connsiteX2" fmla="*/ 3269098 w 3269098"/>
              <a:gd name="connsiteY2" fmla="*/ 3482301 h 3482301"/>
            </a:gdLst>
            <a:ahLst/>
            <a:cxnLst>
              <a:cxn ang="0">
                <a:pos x="connsiteX0" y="connsiteY0"/>
              </a:cxn>
              <a:cxn ang="0">
                <a:pos x="connsiteX1" y="connsiteY1"/>
              </a:cxn>
              <a:cxn ang="0">
                <a:pos x="connsiteX2" y="connsiteY2"/>
              </a:cxn>
            </a:cxnLst>
            <a:rect l="l" t="t" r="r" b="b"/>
            <a:pathLst>
              <a:path w="3269098" h="3482301">
                <a:moveTo>
                  <a:pt x="0" y="0"/>
                </a:moveTo>
                <a:lnTo>
                  <a:pt x="0" y="3482301"/>
                </a:lnTo>
                <a:lnTo>
                  <a:pt x="3269098" y="3482301"/>
                </a:lnTo>
              </a:path>
            </a:pathLst>
          </a:custGeom>
          <a:noFill/>
          <a:ln w="28575">
            <a:solidFill>
              <a:schemeClr val="bg1"/>
            </a:solidFill>
            <a:miter lim="800000"/>
            <a:headEnd/>
            <a:tailEnd/>
          </a:ln>
        </p:spPr>
        <p:txBody>
          <a:bodyPr rtlCol="0" anchor="ctr"/>
          <a:lstStyle/>
          <a:p>
            <a:pPr algn="ctr"/>
            <a:endParaRPr lang="en-US" dirty="0"/>
          </a:p>
        </p:txBody>
      </p:sp>
      <p:cxnSp>
        <p:nvCxnSpPr>
          <p:cNvPr id="55" name="Straight Connector 54">
            <a:extLst>
              <a:ext uri="{FF2B5EF4-FFF2-40B4-BE49-F238E27FC236}">
                <a16:creationId xmlns:a16="http://schemas.microsoft.com/office/drawing/2014/main" id="{C5AD2615-9A0B-42EF-A72F-087329017934}"/>
              </a:ext>
            </a:extLst>
          </p:cNvPr>
          <p:cNvCxnSpPr>
            <a:cxnSpLocks/>
          </p:cNvCxnSpPr>
          <p:nvPr/>
        </p:nvCxnSpPr>
        <p:spPr bwMode="auto">
          <a:xfrm>
            <a:off x="5739806" y="2539162"/>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952AC29-1ED8-4846-A48B-8CFDB0CDA9CA}"/>
              </a:ext>
            </a:extLst>
          </p:cNvPr>
          <p:cNvCxnSpPr>
            <a:cxnSpLocks/>
          </p:cNvCxnSpPr>
          <p:nvPr/>
        </p:nvCxnSpPr>
        <p:spPr bwMode="auto">
          <a:xfrm>
            <a:off x="5739806" y="3165328"/>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3226A70-77F0-46E9-AC1E-FE6824FBFFEC}"/>
              </a:ext>
            </a:extLst>
          </p:cNvPr>
          <p:cNvCxnSpPr>
            <a:cxnSpLocks/>
          </p:cNvCxnSpPr>
          <p:nvPr/>
        </p:nvCxnSpPr>
        <p:spPr bwMode="auto">
          <a:xfrm>
            <a:off x="5739806" y="3791494"/>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04A085E-DE99-465A-8361-5A48E4EA7C0C}"/>
              </a:ext>
            </a:extLst>
          </p:cNvPr>
          <p:cNvCxnSpPr>
            <a:cxnSpLocks/>
          </p:cNvCxnSpPr>
          <p:nvPr/>
        </p:nvCxnSpPr>
        <p:spPr bwMode="auto">
          <a:xfrm>
            <a:off x="5739806" y="4417660"/>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C780788-5715-4490-B810-60F0BC9A3D34}"/>
              </a:ext>
            </a:extLst>
          </p:cNvPr>
          <p:cNvCxnSpPr>
            <a:cxnSpLocks/>
          </p:cNvCxnSpPr>
          <p:nvPr/>
        </p:nvCxnSpPr>
        <p:spPr bwMode="auto">
          <a:xfrm>
            <a:off x="5739806" y="5043826"/>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46DB403-E080-4381-8433-0FE8B0B7D66E}"/>
              </a:ext>
            </a:extLst>
          </p:cNvPr>
          <p:cNvCxnSpPr>
            <a:cxnSpLocks/>
          </p:cNvCxnSpPr>
          <p:nvPr/>
        </p:nvCxnSpPr>
        <p:spPr bwMode="auto">
          <a:xfrm>
            <a:off x="5739806" y="5669992"/>
            <a:ext cx="90937"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9DF2212-7CB1-45B7-8BE0-3DFF6815219B}"/>
              </a:ext>
            </a:extLst>
          </p:cNvPr>
          <p:cNvCxnSpPr>
            <a:cxnSpLocks/>
          </p:cNvCxnSpPr>
          <p:nvPr/>
        </p:nvCxnSpPr>
        <p:spPr bwMode="auto">
          <a:xfrm>
            <a:off x="5832545"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1053161-CD15-4F30-B1FB-398CCBCB3E37}"/>
              </a:ext>
            </a:extLst>
          </p:cNvPr>
          <p:cNvCxnSpPr>
            <a:cxnSpLocks/>
          </p:cNvCxnSpPr>
          <p:nvPr/>
        </p:nvCxnSpPr>
        <p:spPr bwMode="auto">
          <a:xfrm>
            <a:off x="6251158"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ECADD9F-A88C-4E13-9DBD-12B957FED379}"/>
              </a:ext>
            </a:extLst>
          </p:cNvPr>
          <p:cNvCxnSpPr>
            <a:cxnSpLocks/>
          </p:cNvCxnSpPr>
          <p:nvPr/>
        </p:nvCxnSpPr>
        <p:spPr bwMode="auto">
          <a:xfrm>
            <a:off x="6669772"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D7FEFF7-D7C5-42A1-A5CE-892716A967DD}"/>
              </a:ext>
            </a:extLst>
          </p:cNvPr>
          <p:cNvCxnSpPr>
            <a:cxnSpLocks/>
          </p:cNvCxnSpPr>
          <p:nvPr/>
        </p:nvCxnSpPr>
        <p:spPr bwMode="auto">
          <a:xfrm>
            <a:off x="7088385"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145741C-631B-4F7D-BBD6-2F812E9FDFC1}"/>
              </a:ext>
            </a:extLst>
          </p:cNvPr>
          <p:cNvCxnSpPr>
            <a:cxnSpLocks/>
          </p:cNvCxnSpPr>
          <p:nvPr/>
        </p:nvCxnSpPr>
        <p:spPr bwMode="auto">
          <a:xfrm>
            <a:off x="7506999"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FDCFA6A-8F62-4DB8-A16C-5C8C4DB9CDDF}"/>
              </a:ext>
            </a:extLst>
          </p:cNvPr>
          <p:cNvCxnSpPr>
            <a:cxnSpLocks/>
          </p:cNvCxnSpPr>
          <p:nvPr/>
        </p:nvCxnSpPr>
        <p:spPr bwMode="auto">
          <a:xfrm>
            <a:off x="7925612"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979F064-3055-4789-945A-34106C12D153}"/>
              </a:ext>
            </a:extLst>
          </p:cNvPr>
          <p:cNvCxnSpPr>
            <a:cxnSpLocks/>
          </p:cNvCxnSpPr>
          <p:nvPr/>
        </p:nvCxnSpPr>
        <p:spPr bwMode="auto">
          <a:xfrm>
            <a:off x="8344226" y="5666751"/>
            <a:ext cx="0" cy="84426"/>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DF9AE10-9B5E-40C4-B003-3E9E02623A6A}"/>
              </a:ext>
            </a:extLst>
          </p:cNvPr>
          <p:cNvCxnSpPr>
            <a:cxnSpLocks/>
          </p:cNvCxnSpPr>
          <p:nvPr/>
        </p:nvCxnSpPr>
        <p:spPr bwMode="auto">
          <a:xfrm>
            <a:off x="8762841" y="5666751"/>
            <a:ext cx="0" cy="84426"/>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47001DB8-50E0-4058-BC9E-B896BF58E3AC}"/>
              </a:ext>
            </a:extLst>
          </p:cNvPr>
          <p:cNvSpPr txBox="1"/>
          <p:nvPr/>
        </p:nvSpPr>
        <p:spPr bwMode="auto">
          <a:xfrm>
            <a:off x="5523349" y="5501942"/>
            <a:ext cx="266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2FE5C22A-C92D-4229-8D45-812D989EB6B0}"/>
              </a:ext>
            </a:extLst>
          </p:cNvPr>
          <p:cNvSpPr txBox="1"/>
          <p:nvPr/>
        </p:nvSpPr>
        <p:spPr bwMode="auto">
          <a:xfrm>
            <a:off x="5697510" y="5669532"/>
            <a:ext cx="266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40DB9696-6553-42EA-9BFB-B0A3789DAD46}"/>
              </a:ext>
            </a:extLst>
          </p:cNvPr>
          <p:cNvSpPr txBox="1"/>
          <p:nvPr/>
        </p:nvSpPr>
        <p:spPr bwMode="auto">
          <a:xfrm>
            <a:off x="6118125" y="5669532"/>
            <a:ext cx="266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72" name="TextBox 71">
            <a:extLst>
              <a:ext uri="{FF2B5EF4-FFF2-40B4-BE49-F238E27FC236}">
                <a16:creationId xmlns:a16="http://schemas.microsoft.com/office/drawing/2014/main" id="{FF0DDD54-6AFE-4970-B976-5A6856D7BD5B}"/>
              </a:ext>
            </a:extLst>
          </p:cNvPr>
          <p:cNvSpPr txBox="1"/>
          <p:nvPr/>
        </p:nvSpPr>
        <p:spPr bwMode="auto">
          <a:xfrm>
            <a:off x="6491091"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3" name="TextBox 72">
            <a:extLst>
              <a:ext uri="{FF2B5EF4-FFF2-40B4-BE49-F238E27FC236}">
                <a16:creationId xmlns:a16="http://schemas.microsoft.com/office/drawing/2014/main" id="{8C13421E-AD8B-4DA6-9A86-14993C615FF3}"/>
              </a:ext>
            </a:extLst>
          </p:cNvPr>
          <p:cNvSpPr txBox="1"/>
          <p:nvPr/>
        </p:nvSpPr>
        <p:spPr bwMode="auto">
          <a:xfrm>
            <a:off x="6893633"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4" name="TextBox 73">
            <a:extLst>
              <a:ext uri="{FF2B5EF4-FFF2-40B4-BE49-F238E27FC236}">
                <a16:creationId xmlns:a16="http://schemas.microsoft.com/office/drawing/2014/main" id="{33FA167A-0AF5-4149-92EE-7574DC062A2B}"/>
              </a:ext>
            </a:extLst>
          </p:cNvPr>
          <p:cNvSpPr txBox="1"/>
          <p:nvPr/>
        </p:nvSpPr>
        <p:spPr bwMode="auto">
          <a:xfrm>
            <a:off x="7327392"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14CC3611-E1AA-40A1-8DC8-0966DC7E3AB0}"/>
              </a:ext>
            </a:extLst>
          </p:cNvPr>
          <p:cNvSpPr txBox="1"/>
          <p:nvPr/>
        </p:nvSpPr>
        <p:spPr bwMode="auto">
          <a:xfrm>
            <a:off x="7751293"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76" name="TextBox 75">
            <a:extLst>
              <a:ext uri="{FF2B5EF4-FFF2-40B4-BE49-F238E27FC236}">
                <a16:creationId xmlns:a16="http://schemas.microsoft.com/office/drawing/2014/main" id="{E86C53AB-F0A3-4DA2-921A-81CB0EF07868}"/>
              </a:ext>
            </a:extLst>
          </p:cNvPr>
          <p:cNvSpPr txBox="1"/>
          <p:nvPr/>
        </p:nvSpPr>
        <p:spPr bwMode="auto">
          <a:xfrm>
            <a:off x="8170265"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7" name="TextBox 76">
            <a:extLst>
              <a:ext uri="{FF2B5EF4-FFF2-40B4-BE49-F238E27FC236}">
                <a16:creationId xmlns:a16="http://schemas.microsoft.com/office/drawing/2014/main" id="{18FD2932-B6A0-4B92-8124-2A4B5548BD22}"/>
              </a:ext>
            </a:extLst>
          </p:cNvPr>
          <p:cNvSpPr txBox="1"/>
          <p:nvPr/>
        </p:nvSpPr>
        <p:spPr bwMode="auto">
          <a:xfrm>
            <a:off x="8581021" y="5669532"/>
            <a:ext cx="395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78" name="TextBox 77">
            <a:extLst>
              <a:ext uri="{FF2B5EF4-FFF2-40B4-BE49-F238E27FC236}">
                <a16:creationId xmlns:a16="http://schemas.microsoft.com/office/drawing/2014/main" id="{A29649F1-E765-4102-A7BF-0CE03A28BAEF}"/>
              </a:ext>
            </a:extLst>
          </p:cNvPr>
          <p:cNvSpPr txBox="1"/>
          <p:nvPr/>
        </p:nvSpPr>
        <p:spPr bwMode="auto">
          <a:xfrm>
            <a:off x="5368904" y="4879235"/>
            <a:ext cx="4551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79" name="TextBox 78">
            <a:extLst>
              <a:ext uri="{FF2B5EF4-FFF2-40B4-BE49-F238E27FC236}">
                <a16:creationId xmlns:a16="http://schemas.microsoft.com/office/drawing/2014/main" id="{E8015B88-A3F3-431B-8E01-F5F4406D5F83}"/>
              </a:ext>
            </a:extLst>
          </p:cNvPr>
          <p:cNvSpPr txBox="1"/>
          <p:nvPr/>
        </p:nvSpPr>
        <p:spPr bwMode="auto">
          <a:xfrm>
            <a:off x="5368904" y="4254886"/>
            <a:ext cx="4551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80" name="TextBox 79">
            <a:extLst>
              <a:ext uri="{FF2B5EF4-FFF2-40B4-BE49-F238E27FC236}">
                <a16:creationId xmlns:a16="http://schemas.microsoft.com/office/drawing/2014/main" id="{CBCFED17-6B3C-47D6-8874-A7868E76A08A}"/>
              </a:ext>
            </a:extLst>
          </p:cNvPr>
          <p:cNvSpPr txBox="1"/>
          <p:nvPr/>
        </p:nvSpPr>
        <p:spPr bwMode="auto">
          <a:xfrm>
            <a:off x="5368904" y="3619035"/>
            <a:ext cx="4551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81" name="TextBox 80">
            <a:extLst>
              <a:ext uri="{FF2B5EF4-FFF2-40B4-BE49-F238E27FC236}">
                <a16:creationId xmlns:a16="http://schemas.microsoft.com/office/drawing/2014/main" id="{86E32CDC-B16E-4F12-90BD-107E0442B9CC}"/>
              </a:ext>
            </a:extLst>
          </p:cNvPr>
          <p:cNvSpPr txBox="1"/>
          <p:nvPr/>
        </p:nvSpPr>
        <p:spPr bwMode="auto">
          <a:xfrm>
            <a:off x="5368904" y="2999614"/>
            <a:ext cx="4551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82" name="TextBox 81">
            <a:extLst>
              <a:ext uri="{FF2B5EF4-FFF2-40B4-BE49-F238E27FC236}">
                <a16:creationId xmlns:a16="http://schemas.microsoft.com/office/drawing/2014/main" id="{1749D25F-7AC1-4CF3-9B06-1D4563B8F6BE}"/>
              </a:ext>
            </a:extLst>
          </p:cNvPr>
          <p:cNvSpPr txBox="1"/>
          <p:nvPr/>
        </p:nvSpPr>
        <p:spPr bwMode="auto">
          <a:xfrm>
            <a:off x="5372914" y="2371978"/>
            <a:ext cx="4585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3" name="Freeform: Shape 82">
            <a:extLst>
              <a:ext uri="{FF2B5EF4-FFF2-40B4-BE49-F238E27FC236}">
                <a16:creationId xmlns:a16="http://schemas.microsoft.com/office/drawing/2014/main" id="{F7EF4EB8-C4D7-4243-AB46-9158394DA7C5}"/>
              </a:ext>
            </a:extLst>
          </p:cNvPr>
          <p:cNvSpPr/>
          <p:nvPr/>
        </p:nvSpPr>
        <p:spPr bwMode="auto">
          <a:xfrm>
            <a:off x="5855239" y="2552710"/>
            <a:ext cx="2888441" cy="538913"/>
          </a:xfrm>
          <a:custGeom>
            <a:avLst/>
            <a:gdLst>
              <a:gd name="connsiteX0" fmla="*/ 3208613 w 3208613"/>
              <a:gd name="connsiteY0" fmla="*/ 598650 h 598650"/>
              <a:gd name="connsiteX1" fmla="*/ 3049825 w 3208613"/>
              <a:gd name="connsiteY1" fmla="*/ 598650 h 598650"/>
              <a:gd name="connsiteX2" fmla="*/ 3049825 w 3208613"/>
              <a:gd name="connsiteY2" fmla="*/ 490966 h 598650"/>
              <a:gd name="connsiteX3" fmla="*/ 2352618 w 3208613"/>
              <a:gd name="connsiteY3" fmla="*/ 490966 h 598650"/>
              <a:gd name="connsiteX4" fmla="*/ 2352618 w 3208613"/>
              <a:gd name="connsiteY4" fmla="*/ 401533 h 598650"/>
              <a:gd name="connsiteX5" fmla="*/ 1702865 w 3208613"/>
              <a:gd name="connsiteY5" fmla="*/ 401533 h 598650"/>
              <a:gd name="connsiteX6" fmla="*/ 1702865 w 3208613"/>
              <a:gd name="connsiteY6" fmla="*/ 253696 h 598650"/>
              <a:gd name="connsiteX7" fmla="*/ 1151670 w 3208613"/>
              <a:gd name="connsiteY7" fmla="*/ 253696 h 598650"/>
              <a:gd name="connsiteX8" fmla="*/ 1151670 w 3208613"/>
              <a:gd name="connsiteY8" fmla="*/ 200767 h 598650"/>
              <a:gd name="connsiteX9" fmla="*/ 83957 w 3208613"/>
              <a:gd name="connsiteY9" fmla="*/ 200767 h 598650"/>
              <a:gd name="connsiteX10" fmla="*/ 83957 w 3208613"/>
              <a:gd name="connsiteY10" fmla="*/ 138712 h 598650"/>
              <a:gd name="connsiteX11" fmla="*/ 31028 w 3208613"/>
              <a:gd name="connsiteY11" fmla="*/ 138712 h 598650"/>
              <a:gd name="connsiteX12" fmla="*/ 31028 w 3208613"/>
              <a:gd name="connsiteY12" fmla="*/ 98559 h 598650"/>
              <a:gd name="connsiteX13" fmla="*/ 0 w 3208613"/>
              <a:gd name="connsiteY13" fmla="*/ 98559 h 598650"/>
              <a:gd name="connsiteX14" fmla="*/ 0 w 3208613"/>
              <a:gd name="connsiteY14" fmla="*/ 0 h 59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08613" h="598650">
                <a:moveTo>
                  <a:pt x="3208613" y="598650"/>
                </a:moveTo>
                <a:lnTo>
                  <a:pt x="3049825" y="598650"/>
                </a:lnTo>
                <a:lnTo>
                  <a:pt x="3049825" y="490966"/>
                </a:lnTo>
                <a:lnTo>
                  <a:pt x="2352618" y="490966"/>
                </a:lnTo>
                <a:lnTo>
                  <a:pt x="2352618" y="401533"/>
                </a:lnTo>
                <a:lnTo>
                  <a:pt x="1702865" y="401533"/>
                </a:lnTo>
                <a:lnTo>
                  <a:pt x="1702865" y="253696"/>
                </a:lnTo>
                <a:lnTo>
                  <a:pt x="1151670" y="253696"/>
                </a:lnTo>
                <a:lnTo>
                  <a:pt x="1151670" y="200767"/>
                </a:lnTo>
                <a:lnTo>
                  <a:pt x="83957" y="200767"/>
                </a:lnTo>
                <a:lnTo>
                  <a:pt x="83957" y="138712"/>
                </a:lnTo>
                <a:lnTo>
                  <a:pt x="31028" y="138712"/>
                </a:lnTo>
                <a:lnTo>
                  <a:pt x="31028" y="98559"/>
                </a:lnTo>
                <a:lnTo>
                  <a:pt x="0" y="98559"/>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4" name="Freeform: Shape 83">
            <a:extLst>
              <a:ext uri="{FF2B5EF4-FFF2-40B4-BE49-F238E27FC236}">
                <a16:creationId xmlns:a16="http://schemas.microsoft.com/office/drawing/2014/main" id="{73FAF17E-0A0B-4F7E-8B1E-1DE36DE69C9D}"/>
              </a:ext>
            </a:extLst>
          </p:cNvPr>
          <p:cNvSpPr/>
          <p:nvPr/>
        </p:nvSpPr>
        <p:spPr bwMode="auto">
          <a:xfrm>
            <a:off x="5835523" y="2628289"/>
            <a:ext cx="2906515" cy="1084398"/>
          </a:xfrm>
          <a:custGeom>
            <a:avLst/>
            <a:gdLst>
              <a:gd name="connsiteX0" fmla="*/ 3228690 w 3228690"/>
              <a:gd name="connsiteY0" fmla="*/ 1204599 h 1204599"/>
              <a:gd name="connsiteX1" fmla="*/ 3175761 w 3228690"/>
              <a:gd name="connsiteY1" fmla="*/ 1204599 h 1204599"/>
              <a:gd name="connsiteX2" fmla="*/ 3175761 w 3228690"/>
              <a:gd name="connsiteY2" fmla="*/ 1045811 h 1204599"/>
              <a:gd name="connsiteX3" fmla="*/ 2639167 w 3228690"/>
              <a:gd name="connsiteY3" fmla="*/ 1045811 h 1204599"/>
              <a:gd name="connsiteX4" fmla="*/ 2639167 w 3228690"/>
              <a:gd name="connsiteY4" fmla="*/ 939952 h 1204599"/>
              <a:gd name="connsiteX5" fmla="*/ 2434750 w 3228690"/>
              <a:gd name="connsiteY5" fmla="*/ 939952 h 1204599"/>
              <a:gd name="connsiteX6" fmla="*/ 2434750 w 3228690"/>
              <a:gd name="connsiteY6" fmla="*/ 737361 h 1204599"/>
              <a:gd name="connsiteX7" fmla="*/ 777514 w 3228690"/>
              <a:gd name="connsiteY7" fmla="*/ 737361 h 1204599"/>
              <a:gd name="connsiteX8" fmla="*/ 777514 w 3228690"/>
              <a:gd name="connsiteY8" fmla="*/ 666180 h 1204599"/>
              <a:gd name="connsiteX9" fmla="*/ 594999 w 3228690"/>
              <a:gd name="connsiteY9" fmla="*/ 666180 h 1204599"/>
              <a:gd name="connsiteX10" fmla="*/ 594999 w 3228690"/>
              <a:gd name="connsiteY10" fmla="*/ 607775 h 1204599"/>
              <a:gd name="connsiteX11" fmla="*/ 454463 w 3228690"/>
              <a:gd name="connsiteY11" fmla="*/ 607775 h 1204599"/>
              <a:gd name="connsiteX12" fmla="*/ 454463 w 3228690"/>
              <a:gd name="connsiteY12" fmla="*/ 573097 h 1204599"/>
              <a:gd name="connsiteX13" fmla="*/ 405184 w 3228690"/>
              <a:gd name="connsiteY13" fmla="*/ 573097 h 1204599"/>
              <a:gd name="connsiteX14" fmla="*/ 405184 w 3228690"/>
              <a:gd name="connsiteY14" fmla="*/ 523818 h 1204599"/>
              <a:gd name="connsiteX15" fmla="*/ 202592 w 3228690"/>
              <a:gd name="connsiteY15" fmla="*/ 523818 h 1204599"/>
              <a:gd name="connsiteX16" fmla="*/ 202592 w 3228690"/>
              <a:gd name="connsiteY16" fmla="*/ 452637 h 1204599"/>
              <a:gd name="connsiteX17" fmla="*/ 162439 w 3228690"/>
              <a:gd name="connsiteY17" fmla="*/ 452637 h 1204599"/>
              <a:gd name="connsiteX18" fmla="*/ 162439 w 3228690"/>
              <a:gd name="connsiteY18" fmla="*/ 308451 h 1204599"/>
              <a:gd name="connsiteX19" fmla="*/ 85782 w 3228690"/>
              <a:gd name="connsiteY19" fmla="*/ 308451 h 1204599"/>
              <a:gd name="connsiteX20" fmla="*/ 85782 w 3228690"/>
              <a:gd name="connsiteY20" fmla="*/ 166089 h 1204599"/>
              <a:gd name="connsiteX21" fmla="*/ 51105 w 3228690"/>
              <a:gd name="connsiteY21" fmla="*/ 166089 h 1204599"/>
              <a:gd name="connsiteX22" fmla="*/ 51105 w 3228690"/>
              <a:gd name="connsiteY22" fmla="*/ 69356 h 1204599"/>
              <a:gd name="connsiteX23" fmla="*/ 29203 w 3228690"/>
              <a:gd name="connsiteY23" fmla="*/ 69356 h 1204599"/>
              <a:gd name="connsiteX24" fmla="*/ 29203 w 3228690"/>
              <a:gd name="connsiteY24" fmla="*/ 0 h 1204599"/>
              <a:gd name="connsiteX25" fmla="*/ 0 w 3228690"/>
              <a:gd name="connsiteY25" fmla="*/ 0 h 120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228690" h="1204599">
                <a:moveTo>
                  <a:pt x="3228690" y="1204599"/>
                </a:moveTo>
                <a:lnTo>
                  <a:pt x="3175761" y="1204599"/>
                </a:lnTo>
                <a:lnTo>
                  <a:pt x="3175761" y="1045811"/>
                </a:lnTo>
                <a:lnTo>
                  <a:pt x="2639167" y="1045811"/>
                </a:lnTo>
                <a:lnTo>
                  <a:pt x="2639167" y="939952"/>
                </a:lnTo>
                <a:lnTo>
                  <a:pt x="2434750" y="939952"/>
                </a:lnTo>
                <a:lnTo>
                  <a:pt x="2434750" y="737361"/>
                </a:lnTo>
                <a:lnTo>
                  <a:pt x="777514" y="737361"/>
                </a:lnTo>
                <a:lnTo>
                  <a:pt x="777514" y="666180"/>
                </a:lnTo>
                <a:lnTo>
                  <a:pt x="594999" y="666180"/>
                </a:lnTo>
                <a:lnTo>
                  <a:pt x="594999" y="607775"/>
                </a:lnTo>
                <a:lnTo>
                  <a:pt x="454463" y="607775"/>
                </a:lnTo>
                <a:lnTo>
                  <a:pt x="454463" y="573097"/>
                </a:lnTo>
                <a:lnTo>
                  <a:pt x="405184" y="573097"/>
                </a:lnTo>
                <a:lnTo>
                  <a:pt x="405184" y="523818"/>
                </a:lnTo>
                <a:lnTo>
                  <a:pt x="202592" y="523818"/>
                </a:lnTo>
                <a:lnTo>
                  <a:pt x="202592" y="452637"/>
                </a:lnTo>
                <a:lnTo>
                  <a:pt x="162439" y="452637"/>
                </a:lnTo>
                <a:lnTo>
                  <a:pt x="162439" y="308451"/>
                </a:lnTo>
                <a:lnTo>
                  <a:pt x="85782" y="308451"/>
                </a:lnTo>
                <a:lnTo>
                  <a:pt x="85782" y="166089"/>
                </a:lnTo>
                <a:lnTo>
                  <a:pt x="51105" y="166089"/>
                </a:lnTo>
                <a:lnTo>
                  <a:pt x="51105" y="69356"/>
                </a:lnTo>
                <a:lnTo>
                  <a:pt x="29203" y="69356"/>
                </a:lnTo>
                <a:lnTo>
                  <a:pt x="29203" y="0"/>
                </a:lnTo>
                <a:lnTo>
                  <a:pt x="0" y="0"/>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85" name="Freeform: Shape 84">
            <a:extLst>
              <a:ext uri="{FF2B5EF4-FFF2-40B4-BE49-F238E27FC236}">
                <a16:creationId xmlns:a16="http://schemas.microsoft.com/office/drawing/2014/main" id="{867BFA63-CD9C-42F1-8671-DB0CC7FA8239}"/>
              </a:ext>
            </a:extLst>
          </p:cNvPr>
          <p:cNvSpPr/>
          <p:nvPr/>
        </p:nvSpPr>
        <p:spPr bwMode="auto">
          <a:xfrm>
            <a:off x="5853597" y="2602001"/>
            <a:ext cx="2898300" cy="2019279"/>
          </a:xfrm>
          <a:custGeom>
            <a:avLst/>
            <a:gdLst>
              <a:gd name="connsiteX0" fmla="*/ 3219564 w 3219564"/>
              <a:gd name="connsiteY0" fmla="*/ 2243109 h 2243109"/>
              <a:gd name="connsiteX1" fmla="*/ 949078 w 3219564"/>
              <a:gd name="connsiteY1" fmla="*/ 2243109 h 2243109"/>
              <a:gd name="connsiteX2" fmla="*/ 949078 w 3219564"/>
              <a:gd name="connsiteY2" fmla="*/ 1947435 h 2243109"/>
              <a:gd name="connsiteX3" fmla="*/ 916225 w 3219564"/>
              <a:gd name="connsiteY3" fmla="*/ 1947435 h 2243109"/>
              <a:gd name="connsiteX4" fmla="*/ 916225 w 3219564"/>
              <a:gd name="connsiteY4" fmla="*/ 1653586 h 2243109"/>
              <a:gd name="connsiteX5" fmla="*/ 797590 w 3219564"/>
              <a:gd name="connsiteY5" fmla="*/ 1653586 h 2243109"/>
              <a:gd name="connsiteX6" fmla="*/ 797590 w 3219564"/>
              <a:gd name="connsiteY6" fmla="*/ 1374338 h 2243109"/>
              <a:gd name="connsiteX7" fmla="*/ 626026 w 3219564"/>
              <a:gd name="connsiteY7" fmla="*/ 1374338 h 2243109"/>
              <a:gd name="connsiteX8" fmla="*/ 626026 w 3219564"/>
              <a:gd name="connsiteY8" fmla="*/ 1093265 h 2243109"/>
              <a:gd name="connsiteX9" fmla="*/ 282898 w 3219564"/>
              <a:gd name="connsiteY9" fmla="*/ 1093265 h 2243109"/>
              <a:gd name="connsiteX10" fmla="*/ 282898 w 3219564"/>
              <a:gd name="connsiteY10" fmla="*/ 790290 h 2243109"/>
              <a:gd name="connsiteX11" fmla="*/ 107684 w 3219564"/>
              <a:gd name="connsiteY11" fmla="*/ 790290 h 2243109"/>
              <a:gd name="connsiteX12" fmla="*/ 107684 w 3219564"/>
              <a:gd name="connsiteY12" fmla="*/ 540244 h 2243109"/>
              <a:gd name="connsiteX13" fmla="*/ 54755 w 3219564"/>
              <a:gd name="connsiteY13" fmla="*/ 540244 h 2243109"/>
              <a:gd name="connsiteX14" fmla="*/ 54755 w 3219564"/>
              <a:gd name="connsiteY14" fmla="*/ 315751 h 2243109"/>
              <a:gd name="connsiteX15" fmla="*/ 38328 w 3219564"/>
              <a:gd name="connsiteY15" fmla="*/ 315751 h 2243109"/>
              <a:gd name="connsiteX16" fmla="*/ 38328 w 3219564"/>
              <a:gd name="connsiteY16" fmla="*/ 202592 h 2243109"/>
              <a:gd name="connsiteX17" fmla="*/ 0 w 3219564"/>
              <a:gd name="connsiteY17" fmla="*/ 202592 h 2243109"/>
              <a:gd name="connsiteX18" fmla="*/ 0 w 3219564"/>
              <a:gd name="connsiteY18" fmla="*/ 0 h 224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19564" h="2243109">
                <a:moveTo>
                  <a:pt x="3219564" y="2243109"/>
                </a:moveTo>
                <a:lnTo>
                  <a:pt x="949078" y="2243109"/>
                </a:lnTo>
                <a:lnTo>
                  <a:pt x="949078" y="1947435"/>
                </a:lnTo>
                <a:lnTo>
                  <a:pt x="916225" y="1947435"/>
                </a:lnTo>
                <a:lnTo>
                  <a:pt x="916225" y="1653586"/>
                </a:lnTo>
                <a:lnTo>
                  <a:pt x="797590" y="1653586"/>
                </a:lnTo>
                <a:lnTo>
                  <a:pt x="797590" y="1374338"/>
                </a:lnTo>
                <a:lnTo>
                  <a:pt x="626026" y="1374338"/>
                </a:lnTo>
                <a:lnTo>
                  <a:pt x="626026" y="1093265"/>
                </a:lnTo>
                <a:lnTo>
                  <a:pt x="282898" y="1093265"/>
                </a:lnTo>
                <a:lnTo>
                  <a:pt x="282898" y="790290"/>
                </a:lnTo>
                <a:lnTo>
                  <a:pt x="107684" y="790290"/>
                </a:lnTo>
                <a:lnTo>
                  <a:pt x="107684" y="540244"/>
                </a:lnTo>
                <a:lnTo>
                  <a:pt x="54755" y="540244"/>
                </a:lnTo>
                <a:lnTo>
                  <a:pt x="54755" y="315751"/>
                </a:lnTo>
                <a:lnTo>
                  <a:pt x="38328" y="315751"/>
                </a:lnTo>
                <a:lnTo>
                  <a:pt x="38328" y="202592"/>
                </a:lnTo>
                <a:lnTo>
                  <a:pt x="0" y="202592"/>
                </a:lnTo>
                <a:lnTo>
                  <a:pt x="0" y="0"/>
                </a:lnTo>
              </a:path>
            </a:pathLst>
          </a:custGeom>
          <a:noFill/>
          <a:ln w="28575">
            <a:solidFill>
              <a:schemeClr val="accent4"/>
            </a:solidFill>
            <a:prstDash val="solid"/>
            <a:miter lim="800000"/>
            <a:headEnd/>
            <a:tailEnd/>
          </a:ln>
        </p:spPr>
        <p:txBody>
          <a:bodyPr rtlCol="0" anchor="ctr"/>
          <a:lstStyle/>
          <a:p>
            <a:pPr algn="ctr"/>
            <a:endParaRPr lang="en-US" dirty="0"/>
          </a:p>
        </p:txBody>
      </p:sp>
      <p:sp>
        <p:nvSpPr>
          <p:cNvPr id="86" name="TextBox 85">
            <a:extLst>
              <a:ext uri="{FF2B5EF4-FFF2-40B4-BE49-F238E27FC236}">
                <a16:creationId xmlns:a16="http://schemas.microsoft.com/office/drawing/2014/main" id="{D394FCB3-D2D1-4484-80E3-B5348785DFC3}"/>
              </a:ext>
            </a:extLst>
          </p:cNvPr>
          <p:cNvSpPr txBox="1"/>
          <p:nvPr/>
        </p:nvSpPr>
        <p:spPr bwMode="auto">
          <a:xfrm>
            <a:off x="7434830" y="2617935"/>
            <a:ext cx="16202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 weight gain</a:t>
            </a:r>
          </a:p>
        </p:txBody>
      </p:sp>
      <p:sp>
        <p:nvSpPr>
          <p:cNvPr id="87" name="TextBox 86">
            <a:extLst>
              <a:ext uri="{FF2B5EF4-FFF2-40B4-BE49-F238E27FC236}">
                <a16:creationId xmlns:a16="http://schemas.microsoft.com/office/drawing/2014/main" id="{7AB62BB0-3FBE-4E50-86B5-45F687B898C8}"/>
              </a:ext>
            </a:extLst>
          </p:cNvPr>
          <p:cNvSpPr txBox="1"/>
          <p:nvPr/>
        </p:nvSpPr>
        <p:spPr bwMode="auto">
          <a:xfrm>
            <a:off x="6803407" y="4597925"/>
            <a:ext cx="20622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&gt;8.3% weight gain</a:t>
            </a:r>
          </a:p>
        </p:txBody>
      </p:sp>
      <p:sp>
        <p:nvSpPr>
          <p:cNvPr id="88" name="TextBox 87">
            <a:extLst>
              <a:ext uri="{FF2B5EF4-FFF2-40B4-BE49-F238E27FC236}">
                <a16:creationId xmlns:a16="http://schemas.microsoft.com/office/drawing/2014/main" id="{9E830824-F8F2-4E0A-BA16-D6DFADB55B62}"/>
              </a:ext>
            </a:extLst>
          </p:cNvPr>
          <p:cNvSpPr txBox="1"/>
          <p:nvPr/>
        </p:nvSpPr>
        <p:spPr bwMode="auto">
          <a:xfrm>
            <a:off x="6573375" y="3014019"/>
            <a:ext cx="2210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&gt;2% to 8.2% weight gain</a:t>
            </a:r>
          </a:p>
        </p:txBody>
      </p:sp>
      <p:sp>
        <p:nvSpPr>
          <p:cNvPr id="5" name="TextBox 4">
            <a:extLst>
              <a:ext uri="{FF2B5EF4-FFF2-40B4-BE49-F238E27FC236}">
                <a16:creationId xmlns:a16="http://schemas.microsoft.com/office/drawing/2014/main" id="{45274AD9-3AED-470F-8030-30F5CF01BA46}"/>
              </a:ext>
            </a:extLst>
          </p:cNvPr>
          <p:cNvSpPr txBox="1"/>
          <p:nvPr/>
        </p:nvSpPr>
        <p:spPr bwMode="auto">
          <a:xfrm>
            <a:off x="2699889" y="2151401"/>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sp>
        <p:nvSpPr>
          <p:cNvPr id="89" name="TextBox 88">
            <a:extLst>
              <a:ext uri="{FF2B5EF4-FFF2-40B4-BE49-F238E27FC236}">
                <a16:creationId xmlns:a16="http://schemas.microsoft.com/office/drawing/2014/main" id="{4DD2EE61-2952-4E6E-8691-8646293DD0BD}"/>
              </a:ext>
            </a:extLst>
          </p:cNvPr>
          <p:cNvSpPr txBox="1"/>
          <p:nvPr/>
        </p:nvSpPr>
        <p:spPr bwMode="auto">
          <a:xfrm>
            <a:off x="5955613" y="1895411"/>
            <a:ext cx="28513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by Percentage of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Body Weight Gained</a:t>
            </a:r>
          </a:p>
        </p:txBody>
      </p:sp>
      <p:grpSp>
        <p:nvGrpSpPr>
          <p:cNvPr id="95" name="Group 94">
            <a:extLst>
              <a:ext uri="{FF2B5EF4-FFF2-40B4-BE49-F238E27FC236}">
                <a16:creationId xmlns:a16="http://schemas.microsoft.com/office/drawing/2014/main" id="{E6FC9645-9ACF-4FCA-80C4-4D9DAD583CBB}"/>
              </a:ext>
            </a:extLst>
          </p:cNvPr>
          <p:cNvGrpSpPr/>
          <p:nvPr/>
        </p:nvGrpSpPr>
        <p:grpSpPr>
          <a:xfrm>
            <a:off x="8892450" y="3111024"/>
            <a:ext cx="3205765" cy="2111671"/>
            <a:chOff x="8986234" y="3204808"/>
            <a:chExt cx="3205765" cy="2111671"/>
          </a:xfrm>
        </p:grpSpPr>
        <p:sp>
          <p:nvSpPr>
            <p:cNvPr id="6" name="TextBox 5">
              <a:extLst>
                <a:ext uri="{FF2B5EF4-FFF2-40B4-BE49-F238E27FC236}">
                  <a16:creationId xmlns:a16="http://schemas.microsoft.com/office/drawing/2014/main" id="{2FC44028-5EA7-445D-B580-B12FB73E1F14}"/>
                </a:ext>
              </a:extLst>
            </p:cNvPr>
            <p:cNvSpPr txBox="1"/>
            <p:nvPr/>
          </p:nvSpPr>
          <p:spPr bwMode="auto">
            <a:xfrm>
              <a:off x="10318702" y="3204808"/>
              <a:ext cx="16383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1-Yr </a:t>
              </a:r>
            </a:p>
            <a:p>
              <a:pPr algn="ctr">
                <a:lnSpc>
                  <a:spcPct val="100000"/>
                </a:lnSpc>
                <a:spcAft>
                  <a:spcPct val="0"/>
                </a:spcAft>
                <a:buClrTx/>
                <a:buFontTx/>
                <a:buNone/>
              </a:pPr>
              <a:r>
                <a:rPr lang="en-US" sz="1600" b="1" dirty="0">
                  <a:solidFill>
                    <a:schemeClr val="bg1"/>
                  </a:solidFill>
                  <a:latin typeface="Calibri" panose="020F0502020204030204" pitchFamily="34" charset="0"/>
                </a:rPr>
                <a:t>Mortality</a:t>
              </a:r>
            </a:p>
          </p:txBody>
        </p:sp>
        <p:sp>
          <p:nvSpPr>
            <p:cNvPr id="90" name="TextBox 89">
              <a:extLst>
                <a:ext uri="{FF2B5EF4-FFF2-40B4-BE49-F238E27FC236}">
                  <a16:creationId xmlns:a16="http://schemas.microsoft.com/office/drawing/2014/main" id="{161437C9-32C6-4894-9000-660FECEEDB9E}"/>
                </a:ext>
              </a:extLst>
            </p:cNvPr>
            <p:cNvSpPr txBox="1"/>
            <p:nvPr/>
          </p:nvSpPr>
          <p:spPr bwMode="auto">
            <a:xfrm>
              <a:off x="8986234" y="3746819"/>
              <a:ext cx="32057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b="0" dirty="0">
                  <a:solidFill>
                    <a:schemeClr val="accent1"/>
                  </a:solidFill>
                  <a:latin typeface="Calibri" panose="020F0502020204030204" pitchFamily="34" charset="0"/>
                </a:rPr>
                <a:t>≤2% weight gain       </a:t>
              </a:r>
              <a:r>
                <a:rPr lang="en-US" sz="1600" b="0" dirty="0">
                  <a:solidFill>
                    <a:schemeClr val="bg1"/>
                  </a:solidFill>
                  <a:latin typeface="Calibri" panose="020F0502020204030204" pitchFamily="34" charset="0"/>
                </a:rPr>
                <a:t>9.8%</a:t>
              </a:r>
            </a:p>
            <a:p>
              <a:pPr>
                <a:spcAft>
                  <a:spcPct val="0"/>
                </a:spcAft>
              </a:pPr>
              <a:r>
                <a:rPr lang="en-US" sz="1600" b="0" dirty="0">
                  <a:solidFill>
                    <a:schemeClr val="accent3"/>
                  </a:solidFill>
                  <a:latin typeface="Calibri" panose="020F0502020204030204" pitchFamily="34" charset="0"/>
                </a:rPr>
                <a:t>&gt;2% weight gain      </a:t>
              </a:r>
              <a:r>
                <a:rPr lang="en-US" sz="1600" b="0" dirty="0">
                  <a:solidFill>
                    <a:schemeClr val="bg1"/>
                  </a:solidFill>
                  <a:latin typeface="Calibri" panose="020F0502020204030204" pitchFamily="34" charset="0"/>
                </a:rPr>
                <a:t>33.9%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.002</a:t>
              </a:r>
            </a:p>
            <a:p>
              <a:pPr>
                <a:spcAft>
                  <a:spcPct val="0"/>
                </a:spcAft>
              </a:pPr>
              <a:r>
                <a:rPr lang="en-US" sz="1600" b="0" dirty="0">
                  <a:solidFill>
                    <a:schemeClr val="accent4"/>
                  </a:solidFill>
                  <a:latin typeface="Calibri" panose="020F0502020204030204" pitchFamily="34" charset="0"/>
                </a:rPr>
                <a:t>&gt;8.3% weight gain   </a:t>
              </a:r>
              <a:r>
                <a:rPr lang="en-US" sz="1600" b="0" dirty="0">
                  <a:solidFill>
                    <a:schemeClr val="bg1"/>
                  </a:solidFill>
                  <a:latin typeface="Calibri" panose="020F0502020204030204" pitchFamily="34" charset="0"/>
                </a:rPr>
                <a:t>66.7%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.001</a:t>
              </a:r>
            </a:p>
            <a:p>
              <a:pPr>
                <a:spcAft>
                  <a:spcPct val="0"/>
                </a:spcAft>
              </a:pPr>
              <a:endParaRPr lang="en-US" sz="1600" b="0" dirty="0">
                <a:solidFill>
                  <a:schemeClr val="bg1"/>
                </a:solidFill>
                <a:latin typeface="Calibri" panose="020F0502020204030204" pitchFamily="34" charset="0"/>
              </a:endParaRPr>
            </a:p>
            <a:p>
              <a:pPr algn="l">
                <a:lnSpc>
                  <a:spcPct val="100000"/>
                </a:lnSpc>
                <a:spcAft>
                  <a:spcPct val="0"/>
                </a:spcAft>
                <a:buClrTx/>
                <a:buFontTx/>
                <a:buNone/>
              </a:pPr>
              <a:endParaRPr lang="en-US" sz="1600" b="0" dirty="0">
                <a:solidFill>
                  <a:schemeClr val="bg1"/>
                </a:solidFill>
                <a:latin typeface="Calibri" panose="020F0502020204030204" pitchFamily="34" charset="0"/>
              </a:endParaRPr>
            </a:p>
            <a:p>
              <a:pPr algn="l">
                <a:lnSpc>
                  <a:spcPct val="100000"/>
                </a:lnSpc>
                <a:spcAft>
                  <a:spcPct val="0"/>
                </a:spcAft>
                <a:buClrTx/>
                <a:buFontTx/>
                <a:buNone/>
              </a:pPr>
              <a:endParaRPr lang="en-US" sz="1600" b="0" dirty="0">
                <a:solidFill>
                  <a:schemeClr val="bg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21381354-072C-47AB-8499-125395F5FE3F}"/>
                </a:ext>
              </a:extLst>
            </p:cNvPr>
            <p:cNvCxnSpPr/>
            <p:nvPr/>
          </p:nvCxnSpPr>
          <p:spPr bwMode="auto">
            <a:xfrm flipV="1">
              <a:off x="9063650" y="3743597"/>
              <a:ext cx="2586521" cy="7993"/>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893000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DE94-DB29-7541-98FA-BA7DA1CF4926}"/>
              </a:ext>
            </a:extLst>
          </p:cNvPr>
          <p:cNvSpPr>
            <a:spLocks noGrp="1"/>
          </p:cNvSpPr>
          <p:nvPr>
            <p:ph type="title"/>
          </p:nvPr>
        </p:nvSpPr>
        <p:spPr/>
        <p:txBody>
          <a:bodyPr/>
          <a:lstStyle/>
          <a:p>
            <a:r>
              <a:rPr lang="en-US" dirty="0"/>
              <a:t>Retrospective Analysis: Amyloidosis OS from Transplant with Melphalan Conditioning</a:t>
            </a:r>
          </a:p>
        </p:txBody>
      </p:sp>
      <p:sp>
        <p:nvSpPr>
          <p:cNvPr id="11" name="Text Box 15">
            <a:extLst>
              <a:ext uri="{FF2B5EF4-FFF2-40B4-BE49-F238E27FC236}">
                <a16:creationId xmlns:a16="http://schemas.microsoft.com/office/drawing/2014/main" id="{5ECA33B0-76B6-4848-8EA7-345ED3FDC1F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Tandon. Bone Marrow Transplant. 2017;52:1126.</a:t>
            </a:r>
          </a:p>
        </p:txBody>
      </p:sp>
      <p:grpSp>
        <p:nvGrpSpPr>
          <p:cNvPr id="13" name="Group 12">
            <a:extLst>
              <a:ext uri="{FF2B5EF4-FFF2-40B4-BE49-F238E27FC236}">
                <a16:creationId xmlns:a16="http://schemas.microsoft.com/office/drawing/2014/main" id="{A36D030B-FF2E-48B9-A493-F5A0F02B3C61}"/>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80B97B94-D75B-4D6A-9DE2-0EC053E7536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9EA42A30-CDB4-43C3-963A-D2CE4450110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7" name="TextBox 6">
            <a:extLst>
              <a:ext uri="{FF2B5EF4-FFF2-40B4-BE49-F238E27FC236}">
                <a16:creationId xmlns:a16="http://schemas.microsoft.com/office/drawing/2014/main" id="{8268DD51-7379-481A-AC7A-094930F31F07}"/>
              </a:ext>
            </a:extLst>
          </p:cNvPr>
          <p:cNvSpPr txBox="1"/>
          <p:nvPr/>
        </p:nvSpPr>
        <p:spPr bwMode="auto">
          <a:xfrm>
            <a:off x="611841" y="1474380"/>
            <a:ext cx="971215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Study of patients with newly diagnosed AL amyloidosis who received ASCT at initial therapy at Mayo Clinic (2000-2015; N = 457)</a:t>
            </a:r>
          </a:p>
        </p:txBody>
      </p:sp>
      <p:grpSp>
        <p:nvGrpSpPr>
          <p:cNvPr id="12" name="Group 11">
            <a:extLst>
              <a:ext uri="{FF2B5EF4-FFF2-40B4-BE49-F238E27FC236}">
                <a16:creationId xmlns:a16="http://schemas.microsoft.com/office/drawing/2014/main" id="{E7293D1D-B7AD-44A0-B0CE-B7D94339BF7A}"/>
              </a:ext>
            </a:extLst>
          </p:cNvPr>
          <p:cNvGrpSpPr/>
          <p:nvPr/>
        </p:nvGrpSpPr>
        <p:grpSpPr>
          <a:xfrm>
            <a:off x="744943" y="2212579"/>
            <a:ext cx="10816449" cy="3881918"/>
            <a:chOff x="767968" y="2361059"/>
            <a:chExt cx="10816449" cy="3881918"/>
          </a:xfrm>
        </p:grpSpPr>
        <p:sp>
          <p:nvSpPr>
            <p:cNvPr id="17" name="TextBox 16">
              <a:extLst>
                <a:ext uri="{FF2B5EF4-FFF2-40B4-BE49-F238E27FC236}">
                  <a16:creationId xmlns:a16="http://schemas.microsoft.com/office/drawing/2014/main" id="{114EED86-76D8-449B-8DB3-D2A6A1A8384F}"/>
                </a:ext>
              </a:extLst>
            </p:cNvPr>
            <p:cNvSpPr txBox="1"/>
            <p:nvPr/>
          </p:nvSpPr>
          <p:spPr bwMode="auto">
            <a:xfrm>
              <a:off x="1888572" y="2361059"/>
              <a:ext cx="3192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Entire Cohort</a:t>
              </a:r>
            </a:p>
          </p:txBody>
        </p:sp>
        <p:sp>
          <p:nvSpPr>
            <p:cNvPr id="18" name="TextBox 17">
              <a:extLst>
                <a:ext uri="{FF2B5EF4-FFF2-40B4-BE49-F238E27FC236}">
                  <a16:creationId xmlns:a16="http://schemas.microsoft.com/office/drawing/2014/main" id="{083DDE84-CF8E-4D76-B317-C9A6397CA5C7}"/>
                </a:ext>
              </a:extLst>
            </p:cNvPr>
            <p:cNvSpPr txBox="1"/>
            <p:nvPr/>
          </p:nvSpPr>
          <p:spPr bwMode="auto">
            <a:xfrm>
              <a:off x="7575665" y="2361059"/>
              <a:ext cx="3192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≥VGPR</a:t>
              </a:r>
            </a:p>
          </p:txBody>
        </p:sp>
        <p:sp>
          <p:nvSpPr>
            <p:cNvPr id="19" name="TextBox 18">
              <a:extLst>
                <a:ext uri="{FF2B5EF4-FFF2-40B4-BE49-F238E27FC236}">
                  <a16:creationId xmlns:a16="http://schemas.microsoft.com/office/drawing/2014/main" id="{E3F300DE-4CDB-4953-91CF-CE2BAAB6E76D}"/>
                </a:ext>
              </a:extLst>
            </p:cNvPr>
            <p:cNvSpPr txBox="1"/>
            <p:nvPr/>
          </p:nvSpPr>
          <p:spPr bwMode="auto">
            <a:xfrm rot="16200000">
              <a:off x="-328671" y="3685835"/>
              <a:ext cx="25933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Probability of Survival</a:t>
              </a:r>
            </a:p>
          </p:txBody>
        </p:sp>
        <p:sp>
          <p:nvSpPr>
            <p:cNvPr id="20" name="Freeform: Shape 19">
              <a:extLst>
                <a:ext uri="{FF2B5EF4-FFF2-40B4-BE49-F238E27FC236}">
                  <a16:creationId xmlns:a16="http://schemas.microsoft.com/office/drawing/2014/main" id="{B5E22EB0-B15B-4511-858F-D2E296245F5F}"/>
                </a:ext>
              </a:extLst>
            </p:cNvPr>
            <p:cNvSpPr/>
            <p:nvPr/>
          </p:nvSpPr>
          <p:spPr bwMode="auto">
            <a:xfrm>
              <a:off x="1691640" y="2868328"/>
              <a:ext cx="3821229" cy="2062213"/>
            </a:xfrm>
            <a:custGeom>
              <a:avLst/>
              <a:gdLst>
                <a:gd name="connsiteX0" fmla="*/ 0 w 3821229"/>
                <a:gd name="connsiteY0" fmla="*/ 0 h 2062213"/>
                <a:gd name="connsiteX1" fmla="*/ 0 w 3821229"/>
                <a:gd name="connsiteY1" fmla="*/ 2062213 h 2062213"/>
                <a:gd name="connsiteX2" fmla="*/ 3821229 w 3821229"/>
                <a:gd name="connsiteY2" fmla="*/ 2062213 h 2062213"/>
              </a:gdLst>
              <a:ahLst/>
              <a:cxnLst>
                <a:cxn ang="0">
                  <a:pos x="connsiteX0" y="connsiteY0"/>
                </a:cxn>
                <a:cxn ang="0">
                  <a:pos x="connsiteX1" y="connsiteY1"/>
                </a:cxn>
                <a:cxn ang="0">
                  <a:pos x="connsiteX2" y="connsiteY2"/>
                </a:cxn>
              </a:cxnLst>
              <a:rect l="l" t="t" r="r" b="b"/>
              <a:pathLst>
                <a:path w="3821229" h="2062213">
                  <a:moveTo>
                    <a:pt x="0" y="0"/>
                  </a:moveTo>
                  <a:lnTo>
                    <a:pt x="0" y="2062213"/>
                  </a:lnTo>
                  <a:lnTo>
                    <a:pt x="3821229" y="2062213"/>
                  </a:lnTo>
                </a:path>
              </a:pathLst>
            </a:custGeom>
            <a:noFill/>
            <a:ln w="28575">
              <a:solidFill>
                <a:schemeClr val="bg1"/>
              </a:solidFill>
              <a:miter lim="800000"/>
              <a:headEnd/>
              <a:tailEnd/>
            </a:ln>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CF91D09C-E48A-434B-B0C2-6098C0AFF5C3}"/>
                </a:ext>
              </a:extLst>
            </p:cNvPr>
            <p:cNvCxnSpPr/>
            <p:nvPr/>
          </p:nvCxnSpPr>
          <p:spPr bwMode="auto">
            <a:xfrm>
              <a:off x="1583517" y="2874859"/>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48C7057-C245-447D-9122-081C2518CB10}"/>
                </a:ext>
              </a:extLst>
            </p:cNvPr>
            <p:cNvCxnSpPr/>
            <p:nvPr/>
          </p:nvCxnSpPr>
          <p:spPr bwMode="auto">
            <a:xfrm>
              <a:off x="1583517" y="3286069"/>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DB2232A-C6CF-40F0-A312-529965384953}"/>
                </a:ext>
              </a:extLst>
            </p:cNvPr>
            <p:cNvCxnSpPr/>
            <p:nvPr/>
          </p:nvCxnSpPr>
          <p:spPr bwMode="auto">
            <a:xfrm>
              <a:off x="1583517" y="3697279"/>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64CEC9-AC5C-44E3-8C6B-08E51844D250}"/>
                </a:ext>
              </a:extLst>
            </p:cNvPr>
            <p:cNvCxnSpPr/>
            <p:nvPr/>
          </p:nvCxnSpPr>
          <p:spPr bwMode="auto">
            <a:xfrm>
              <a:off x="1583517" y="4108489"/>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4AD7445-31B0-4E3F-AC95-1700F7CC3EBB}"/>
                </a:ext>
              </a:extLst>
            </p:cNvPr>
            <p:cNvCxnSpPr/>
            <p:nvPr/>
          </p:nvCxnSpPr>
          <p:spPr bwMode="auto">
            <a:xfrm>
              <a:off x="1583517" y="4519699"/>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9D806F3-703D-4DAF-85BB-91E34C429642}"/>
                </a:ext>
              </a:extLst>
            </p:cNvPr>
            <p:cNvCxnSpPr/>
            <p:nvPr/>
          </p:nvCxnSpPr>
          <p:spPr bwMode="auto">
            <a:xfrm>
              <a:off x="1583517" y="4930908"/>
              <a:ext cx="11182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B09A5F3-D365-4A3F-98BF-26E786BB661F}"/>
                </a:ext>
              </a:extLst>
            </p:cNvPr>
            <p:cNvCxnSpPr>
              <a:cxnSpLocks/>
            </p:cNvCxnSpPr>
            <p:nvPr/>
          </p:nvCxnSpPr>
          <p:spPr bwMode="auto">
            <a:xfrm>
              <a:off x="1689611"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CCFBE89-1241-417B-958B-B33F1DB396AE}"/>
                </a:ext>
              </a:extLst>
            </p:cNvPr>
            <p:cNvCxnSpPr>
              <a:cxnSpLocks/>
            </p:cNvCxnSpPr>
            <p:nvPr/>
          </p:nvCxnSpPr>
          <p:spPr bwMode="auto">
            <a:xfrm>
              <a:off x="2325309"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7532138-1937-4316-A731-BE7882086F45}"/>
                </a:ext>
              </a:extLst>
            </p:cNvPr>
            <p:cNvCxnSpPr>
              <a:cxnSpLocks/>
            </p:cNvCxnSpPr>
            <p:nvPr/>
          </p:nvCxnSpPr>
          <p:spPr bwMode="auto">
            <a:xfrm>
              <a:off x="2961007"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5C65DC9-0975-4712-94D8-33FB5FA8E733}"/>
                </a:ext>
              </a:extLst>
            </p:cNvPr>
            <p:cNvCxnSpPr>
              <a:cxnSpLocks/>
            </p:cNvCxnSpPr>
            <p:nvPr/>
          </p:nvCxnSpPr>
          <p:spPr bwMode="auto">
            <a:xfrm>
              <a:off x="3596705"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2A87402-DA12-49EA-BAD7-CFE4A949D7F0}"/>
                </a:ext>
              </a:extLst>
            </p:cNvPr>
            <p:cNvCxnSpPr>
              <a:cxnSpLocks/>
            </p:cNvCxnSpPr>
            <p:nvPr/>
          </p:nvCxnSpPr>
          <p:spPr bwMode="auto">
            <a:xfrm>
              <a:off x="4232403"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3E5D605-79DD-48AA-8C6D-689095D1C79B}"/>
                </a:ext>
              </a:extLst>
            </p:cNvPr>
            <p:cNvCxnSpPr>
              <a:cxnSpLocks/>
            </p:cNvCxnSpPr>
            <p:nvPr/>
          </p:nvCxnSpPr>
          <p:spPr bwMode="auto">
            <a:xfrm>
              <a:off x="4868101" y="4931573"/>
              <a:ext cx="0" cy="8892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8D596C-54F5-4083-AB8C-8FF679FA52CF}"/>
                </a:ext>
              </a:extLst>
            </p:cNvPr>
            <p:cNvCxnSpPr>
              <a:cxnSpLocks/>
            </p:cNvCxnSpPr>
            <p:nvPr/>
          </p:nvCxnSpPr>
          <p:spPr bwMode="auto">
            <a:xfrm>
              <a:off x="5503800" y="4931573"/>
              <a:ext cx="0" cy="8892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1EFD55AC-DF3F-4BDC-A5F4-8F4CD3612735}"/>
                </a:ext>
              </a:extLst>
            </p:cNvPr>
            <p:cNvSpPr txBox="1"/>
            <p:nvPr/>
          </p:nvSpPr>
          <p:spPr bwMode="auto">
            <a:xfrm>
              <a:off x="2495751" y="5224959"/>
              <a:ext cx="2404301" cy="39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Yr From Transplant</a:t>
              </a:r>
            </a:p>
          </p:txBody>
        </p:sp>
        <p:sp>
          <p:nvSpPr>
            <p:cNvPr id="35" name="TextBox 34">
              <a:extLst>
                <a:ext uri="{FF2B5EF4-FFF2-40B4-BE49-F238E27FC236}">
                  <a16:creationId xmlns:a16="http://schemas.microsoft.com/office/drawing/2014/main" id="{B50413A0-0FB3-4A4A-9AB5-7E007BDF5E15}"/>
                </a:ext>
              </a:extLst>
            </p:cNvPr>
            <p:cNvSpPr txBox="1"/>
            <p:nvPr/>
          </p:nvSpPr>
          <p:spPr bwMode="auto">
            <a:xfrm>
              <a:off x="1527589" y="492694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77FC55C6-E20C-4161-8DA5-649FD80F4018}"/>
                </a:ext>
              </a:extLst>
            </p:cNvPr>
            <p:cNvSpPr txBox="1"/>
            <p:nvPr/>
          </p:nvSpPr>
          <p:spPr bwMode="auto">
            <a:xfrm>
              <a:off x="2167476" y="492694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30DACB01-4397-418E-8306-F370794B942A}"/>
                </a:ext>
              </a:extLst>
            </p:cNvPr>
            <p:cNvSpPr txBox="1"/>
            <p:nvPr/>
          </p:nvSpPr>
          <p:spPr bwMode="auto">
            <a:xfrm>
              <a:off x="2809296" y="492694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4</a:t>
              </a:r>
            </a:p>
          </p:txBody>
        </p:sp>
        <p:sp>
          <p:nvSpPr>
            <p:cNvPr id="38" name="TextBox 37">
              <a:extLst>
                <a:ext uri="{FF2B5EF4-FFF2-40B4-BE49-F238E27FC236}">
                  <a16:creationId xmlns:a16="http://schemas.microsoft.com/office/drawing/2014/main" id="{2E76AC03-4D0C-47B6-8257-BDB33BF40276}"/>
                </a:ext>
              </a:extLst>
            </p:cNvPr>
            <p:cNvSpPr txBox="1"/>
            <p:nvPr/>
          </p:nvSpPr>
          <p:spPr bwMode="auto">
            <a:xfrm>
              <a:off x="3445316" y="492694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F07F91F2-C4C7-4460-9518-2894FD91A18C}"/>
                </a:ext>
              </a:extLst>
            </p:cNvPr>
            <p:cNvSpPr txBox="1"/>
            <p:nvPr/>
          </p:nvSpPr>
          <p:spPr bwMode="auto">
            <a:xfrm>
              <a:off x="4075537" y="492694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8</a:t>
              </a:r>
            </a:p>
          </p:txBody>
        </p:sp>
        <p:sp>
          <p:nvSpPr>
            <p:cNvPr id="40" name="TextBox 39">
              <a:extLst>
                <a:ext uri="{FF2B5EF4-FFF2-40B4-BE49-F238E27FC236}">
                  <a16:creationId xmlns:a16="http://schemas.microsoft.com/office/drawing/2014/main" id="{4D27B5FA-1BA3-41D4-998E-1C084A5B8A2F}"/>
                </a:ext>
              </a:extLst>
            </p:cNvPr>
            <p:cNvSpPr txBox="1"/>
            <p:nvPr/>
          </p:nvSpPr>
          <p:spPr bwMode="auto">
            <a:xfrm>
              <a:off x="4658994" y="4926944"/>
              <a:ext cx="4562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9F507D7F-4DF7-48BD-8379-BBBCD754BC91}"/>
                </a:ext>
              </a:extLst>
            </p:cNvPr>
            <p:cNvSpPr txBox="1"/>
            <p:nvPr/>
          </p:nvSpPr>
          <p:spPr bwMode="auto">
            <a:xfrm>
              <a:off x="5283416" y="4926944"/>
              <a:ext cx="4562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BF1EF942-83CE-47E1-9C93-2B1C7E575A9B}"/>
                </a:ext>
              </a:extLst>
            </p:cNvPr>
            <p:cNvSpPr txBox="1"/>
            <p:nvPr/>
          </p:nvSpPr>
          <p:spPr bwMode="auto">
            <a:xfrm>
              <a:off x="1324604" y="4733624"/>
              <a:ext cx="3282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654928FD-813F-42A7-8A07-CAC51F9ED997}"/>
                </a:ext>
              </a:extLst>
            </p:cNvPr>
            <p:cNvSpPr txBox="1"/>
            <p:nvPr/>
          </p:nvSpPr>
          <p:spPr bwMode="auto">
            <a:xfrm>
              <a:off x="1140584" y="4319921"/>
              <a:ext cx="572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0.2</a:t>
              </a:r>
            </a:p>
          </p:txBody>
        </p:sp>
        <p:sp>
          <p:nvSpPr>
            <p:cNvPr id="44" name="TextBox 43">
              <a:extLst>
                <a:ext uri="{FF2B5EF4-FFF2-40B4-BE49-F238E27FC236}">
                  <a16:creationId xmlns:a16="http://schemas.microsoft.com/office/drawing/2014/main" id="{6EFCC9CA-A452-43F0-AE4A-924BF945F38C}"/>
                </a:ext>
              </a:extLst>
            </p:cNvPr>
            <p:cNvSpPr txBox="1"/>
            <p:nvPr/>
          </p:nvSpPr>
          <p:spPr bwMode="auto">
            <a:xfrm>
              <a:off x="1140584" y="3904285"/>
              <a:ext cx="572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0.4</a:t>
              </a:r>
            </a:p>
          </p:txBody>
        </p:sp>
        <p:sp>
          <p:nvSpPr>
            <p:cNvPr id="45" name="TextBox 44">
              <a:extLst>
                <a:ext uri="{FF2B5EF4-FFF2-40B4-BE49-F238E27FC236}">
                  <a16:creationId xmlns:a16="http://schemas.microsoft.com/office/drawing/2014/main" id="{6390CCC5-04DD-4CCC-BADF-BC0D1C936D4F}"/>
                </a:ext>
              </a:extLst>
            </p:cNvPr>
            <p:cNvSpPr txBox="1"/>
            <p:nvPr/>
          </p:nvSpPr>
          <p:spPr bwMode="auto">
            <a:xfrm>
              <a:off x="1140584" y="3504114"/>
              <a:ext cx="572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0.6</a:t>
              </a:r>
            </a:p>
          </p:txBody>
        </p:sp>
        <p:sp>
          <p:nvSpPr>
            <p:cNvPr id="46" name="TextBox 45">
              <a:extLst>
                <a:ext uri="{FF2B5EF4-FFF2-40B4-BE49-F238E27FC236}">
                  <a16:creationId xmlns:a16="http://schemas.microsoft.com/office/drawing/2014/main" id="{785CB56A-451D-417B-A019-66B7FA4723D3}"/>
                </a:ext>
              </a:extLst>
            </p:cNvPr>
            <p:cNvSpPr txBox="1"/>
            <p:nvPr/>
          </p:nvSpPr>
          <p:spPr bwMode="auto">
            <a:xfrm>
              <a:off x="1140584" y="3088478"/>
              <a:ext cx="572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0.8</a:t>
              </a:r>
            </a:p>
          </p:txBody>
        </p:sp>
        <p:sp>
          <p:nvSpPr>
            <p:cNvPr id="47" name="TextBox 46">
              <a:extLst>
                <a:ext uri="{FF2B5EF4-FFF2-40B4-BE49-F238E27FC236}">
                  <a16:creationId xmlns:a16="http://schemas.microsoft.com/office/drawing/2014/main" id="{A35C9438-7B51-4526-8788-3581BAD55586}"/>
                </a:ext>
              </a:extLst>
            </p:cNvPr>
            <p:cNvSpPr txBox="1"/>
            <p:nvPr/>
          </p:nvSpPr>
          <p:spPr bwMode="auto">
            <a:xfrm>
              <a:off x="1131911" y="2667042"/>
              <a:ext cx="544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80E4E84F-443E-49AA-8E7B-08E7815A0D78}"/>
                </a:ext>
              </a:extLst>
            </p:cNvPr>
            <p:cNvSpPr txBox="1"/>
            <p:nvPr/>
          </p:nvSpPr>
          <p:spPr bwMode="auto">
            <a:xfrm>
              <a:off x="2000853" y="4496606"/>
              <a:ext cx="1608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endParaRPr lang="en-US" b="0" i="1" dirty="0">
                <a:solidFill>
                  <a:schemeClr val="bg1"/>
                </a:solidFill>
                <a:latin typeface="Calibri" panose="020F0502020204030204" pitchFamily="34" charset="0"/>
              </a:endParaRPr>
            </a:p>
          </p:txBody>
        </p:sp>
        <p:sp>
          <p:nvSpPr>
            <p:cNvPr id="49" name="Freeform: Shape 48">
              <a:extLst>
                <a:ext uri="{FF2B5EF4-FFF2-40B4-BE49-F238E27FC236}">
                  <a16:creationId xmlns:a16="http://schemas.microsoft.com/office/drawing/2014/main" id="{126467B8-AF98-4921-BB1F-FB2D79EE35EA}"/>
                </a:ext>
              </a:extLst>
            </p:cNvPr>
            <p:cNvSpPr/>
            <p:nvPr/>
          </p:nvSpPr>
          <p:spPr bwMode="auto">
            <a:xfrm>
              <a:off x="1682839" y="2892023"/>
              <a:ext cx="3822164" cy="921554"/>
            </a:xfrm>
            <a:custGeom>
              <a:avLst/>
              <a:gdLst>
                <a:gd name="connsiteX0" fmla="*/ 3822164 w 3822164"/>
                <a:gd name="connsiteY0" fmla="*/ 921554 h 921554"/>
                <a:gd name="connsiteX1" fmla="*/ 3669048 w 3822164"/>
                <a:gd name="connsiteY1" fmla="*/ 921554 h 921554"/>
                <a:gd name="connsiteX2" fmla="*/ 3669048 w 3822164"/>
                <a:gd name="connsiteY2" fmla="*/ 871470 h 921554"/>
                <a:gd name="connsiteX3" fmla="*/ 3520226 w 3822164"/>
                <a:gd name="connsiteY3" fmla="*/ 871470 h 921554"/>
                <a:gd name="connsiteX4" fmla="*/ 3520226 w 3822164"/>
                <a:gd name="connsiteY4" fmla="*/ 824247 h 921554"/>
                <a:gd name="connsiteX5" fmla="*/ 3362817 w 3822164"/>
                <a:gd name="connsiteY5" fmla="*/ 824247 h 921554"/>
                <a:gd name="connsiteX6" fmla="*/ 3362817 w 3822164"/>
                <a:gd name="connsiteY6" fmla="*/ 804214 h 921554"/>
                <a:gd name="connsiteX7" fmla="*/ 3298423 w 3822164"/>
                <a:gd name="connsiteY7" fmla="*/ 804214 h 921554"/>
                <a:gd name="connsiteX8" fmla="*/ 3298423 w 3822164"/>
                <a:gd name="connsiteY8" fmla="*/ 774163 h 921554"/>
                <a:gd name="connsiteX9" fmla="*/ 3241184 w 3822164"/>
                <a:gd name="connsiteY9" fmla="*/ 774163 h 921554"/>
                <a:gd name="connsiteX10" fmla="*/ 3241184 w 3822164"/>
                <a:gd name="connsiteY10" fmla="*/ 749836 h 921554"/>
                <a:gd name="connsiteX11" fmla="*/ 3179651 w 3822164"/>
                <a:gd name="connsiteY11" fmla="*/ 749836 h 921554"/>
                <a:gd name="connsiteX12" fmla="*/ 3179651 w 3822164"/>
                <a:gd name="connsiteY12" fmla="*/ 726940 h 921554"/>
                <a:gd name="connsiteX13" fmla="*/ 3156755 w 3822164"/>
                <a:gd name="connsiteY13" fmla="*/ 726940 h 921554"/>
                <a:gd name="connsiteX14" fmla="*/ 3156755 w 3822164"/>
                <a:gd name="connsiteY14" fmla="*/ 686873 h 921554"/>
                <a:gd name="connsiteX15" fmla="*/ 3105240 w 3822164"/>
                <a:gd name="connsiteY15" fmla="*/ 686873 h 921554"/>
                <a:gd name="connsiteX16" fmla="*/ 3105240 w 3822164"/>
                <a:gd name="connsiteY16" fmla="*/ 669701 h 921554"/>
                <a:gd name="connsiteX17" fmla="*/ 3046569 w 3822164"/>
                <a:gd name="connsiteY17" fmla="*/ 669701 h 921554"/>
                <a:gd name="connsiteX18" fmla="*/ 3046569 w 3822164"/>
                <a:gd name="connsiteY18" fmla="*/ 636788 h 921554"/>
                <a:gd name="connsiteX19" fmla="*/ 2999347 w 3822164"/>
                <a:gd name="connsiteY19" fmla="*/ 636788 h 921554"/>
                <a:gd name="connsiteX20" fmla="*/ 2999347 w 3822164"/>
                <a:gd name="connsiteY20" fmla="*/ 606738 h 921554"/>
                <a:gd name="connsiteX21" fmla="*/ 2959279 w 3822164"/>
                <a:gd name="connsiteY21" fmla="*/ 606738 h 921554"/>
                <a:gd name="connsiteX22" fmla="*/ 2959279 w 3822164"/>
                <a:gd name="connsiteY22" fmla="*/ 579549 h 921554"/>
                <a:gd name="connsiteX23" fmla="*/ 2846231 w 3822164"/>
                <a:gd name="connsiteY23" fmla="*/ 579549 h 921554"/>
                <a:gd name="connsiteX24" fmla="*/ 2846231 w 3822164"/>
                <a:gd name="connsiteY24" fmla="*/ 562377 h 921554"/>
                <a:gd name="connsiteX25" fmla="*/ 2794716 w 3822164"/>
                <a:gd name="connsiteY25" fmla="*/ 562377 h 921554"/>
                <a:gd name="connsiteX26" fmla="*/ 2794716 w 3822164"/>
                <a:gd name="connsiteY26" fmla="*/ 543774 h 921554"/>
                <a:gd name="connsiteX27" fmla="*/ 2734615 w 3822164"/>
                <a:gd name="connsiteY27" fmla="*/ 543774 h 921554"/>
                <a:gd name="connsiteX28" fmla="*/ 2734615 w 3822164"/>
                <a:gd name="connsiteY28" fmla="*/ 509431 h 921554"/>
                <a:gd name="connsiteX29" fmla="*/ 2479899 w 3822164"/>
                <a:gd name="connsiteY29" fmla="*/ 509431 h 921554"/>
                <a:gd name="connsiteX30" fmla="*/ 2479899 w 3822164"/>
                <a:gd name="connsiteY30" fmla="*/ 490828 h 921554"/>
                <a:gd name="connsiteX31" fmla="*/ 2384023 w 3822164"/>
                <a:gd name="connsiteY31" fmla="*/ 490828 h 921554"/>
                <a:gd name="connsiteX32" fmla="*/ 2384023 w 3822164"/>
                <a:gd name="connsiteY32" fmla="*/ 472225 h 921554"/>
                <a:gd name="connsiteX33" fmla="*/ 2245217 w 3822164"/>
                <a:gd name="connsiteY33" fmla="*/ 472225 h 921554"/>
                <a:gd name="connsiteX34" fmla="*/ 2245217 w 3822164"/>
                <a:gd name="connsiteY34" fmla="*/ 460777 h 921554"/>
                <a:gd name="connsiteX35" fmla="*/ 2185116 w 3822164"/>
                <a:gd name="connsiteY35" fmla="*/ 460777 h 921554"/>
                <a:gd name="connsiteX36" fmla="*/ 2185116 w 3822164"/>
                <a:gd name="connsiteY36" fmla="*/ 433588 h 921554"/>
                <a:gd name="connsiteX37" fmla="*/ 2129307 w 3822164"/>
                <a:gd name="connsiteY37" fmla="*/ 433588 h 921554"/>
                <a:gd name="connsiteX38" fmla="*/ 2129307 w 3822164"/>
                <a:gd name="connsiteY38" fmla="*/ 413554 h 921554"/>
                <a:gd name="connsiteX39" fmla="*/ 2056327 w 3822164"/>
                <a:gd name="connsiteY39" fmla="*/ 413554 h 921554"/>
                <a:gd name="connsiteX40" fmla="*/ 2056327 w 3822164"/>
                <a:gd name="connsiteY40" fmla="*/ 384935 h 921554"/>
                <a:gd name="connsiteX41" fmla="*/ 1877454 w 3822164"/>
                <a:gd name="connsiteY41" fmla="*/ 384935 h 921554"/>
                <a:gd name="connsiteX42" fmla="*/ 1877454 w 3822164"/>
                <a:gd name="connsiteY42" fmla="*/ 369194 h 921554"/>
                <a:gd name="connsiteX43" fmla="*/ 1788733 w 3822164"/>
                <a:gd name="connsiteY43" fmla="*/ 369194 h 921554"/>
                <a:gd name="connsiteX44" fmla="*/ 1788733 w 3822164"/>
                <a:gd name="connsiteY44" fmla="*/ 342005 h 921554"/>
                <a:gd name="connsiteX45" fmla="*/ 1770130 w 3822164"/>
                <a:gd name="connsiteY45" fmla="*/ 342005 h 921554"/>
                <a:gd name="connsiteX46" fmla="*/ 1770130 w 3822164"/>
                <a:gd name="connsiteY46" fmla="*/ 330557 h 921554"/>
                <a:gd name="connsiteX47" fmla="*/ 1734355 w 3822164"/>
                <a:gd name="connsiteY47" fmla="*/ 330557 h 921554"/>
                <a:gd name="connsiteX48" fmla="*/ 1734355 w 3822164"/>
                <a:gd name="connsiteY48" fmla="*/ 313385 h 921554"/>
                <a:gd name="connsiteX49" fmla="*/ 1679978 w 3822164"/>
                <a:gd name="connsiteY49" fmla="*/ 313385 h 921554"/>
                <a:gd name="connsiteX50" fmla="*/ 1679978 w 3822164"/>
                <a:gd name="connsiteY50" fmla="*/ 299076 h 921554"/>
                <a:gd name="connsiteX51" fmla="*/ 1535448 w 3822164"/>
                <a:gd name="connsiteY51" fmla="*/ 299076 h 921554"/>
                <a:gd name="connsiteX52" fmla="*/ 1535448 w 3822164"/>
                <a:gd name="connsiteY52" fmla="*/ 284766 h 921554"/>
                <a:gd name="connsiteX53" fmla="*/ 1366592 w 3822164"/>
                <a:gd name="connsiteY53" fmla="*/ 284766 h 921554"/>
                <a:gd name="connsiteX54" fmla="*/ 1366592 w 3822164"/>
                <a:gd name="connsiteY54" fmla="*/ 267594 h 921554"/>
                <a:gd name="connsiteX55" fmla="*/ 1157668 w 3822164"/>
                <a:gd name="connsiteY55" fmla="*/ 267594 h 921554"/>
                <a:gd name="connsiteX56" fmla="*/ 1157668 w 3822164"/>
                <a:gd name="connsiteY56" fmla="*/ 259008 h 921554"/>
                <a:gd name="connsiteX57" fmla="*/ 1073240 w 3822164"/>
                <a:gd name="connsiteY57" fmla="*/ 259008 h 921554"/>
                <a:gd name="connsiteX58" fmla="*/ 1073240 w 3822164"/>
                <a:gd name="connsiteY58" fmla="*/ 240405 h 921554"/>
                <a:gd name="connsiteX59" fmla="*/ 1020293 w 3822164"/>
                <a:gd name="connsiteY59" fmla="*/ 240405 h 921554"/>
                <a:gd name="connsiteX60" fmla="*/ 1020293 w 3822164"/>
                <a:gd name="connsiteY60" fmla="*/ 227526 h 921554"/>
                <a:gd name="connsiteX61" fmla="*/ 940158 w 3822164"/>
                <a:gd name="connsiteY61" fmla="*/ 227526 h 921554"/>
                <a:gd name="connsiteX62" fmla="*/ 940158 w 3822164"/>
                <a:gd name="connsiteY62" fmla="*/ 201769 h 921554"/>
                <a:gd name="connsiteX63" fmla="*/ 799922 w 3822164"/>
                <a:gd name="connsiteY63" fmla="*/ 201769 h 921554"/>
                <a:gd name="connsiteX64" fmla="*/ 799922 w 3822164"/>
                <a:gd name="connsiteY64" fmla="*/ 174580 h 921554"/>
                <a:gd name="connsiteX65" fmla="*/ 777026 w 3822164"/>
                <a:gd name="connsiteY65" fmla="*/ 174580 h 921554"/>
                <a:gd name="connsiteX66" fmla="*/ 777026 w 3822164"/>
                <a:gd name="connsiteY66" fmla="*/ 150253 h 921554"/>
                <a:gd name="connsiteX67" fmla="*/ 702615 w 3822164"/>
                <a:gd name="connsiteY67" fmla="*/ 150253 h 921554"/>
                <a:gd name="connsiteX68" fmla="*/ 702615 w 3822164"/>
                <a:gd name="connsiteY68" fmla="*/ 138805 h 921554"/>
                <a:gd name="connsiteX69" fmla="*/ 636789 w 3822164"/>
                <a:gd name="connsiteY69" fmla="*/ 138805 h 921554"/>
                <a:gd name="connsiteX70" fmla="*/ 636789 w 3822164"/>
                <a:gd name="connsiteY70" fmla="*/ 133081 h 921554"/>
                <a:gd name="connsiteX71" fmla="*/ 595291 w 3822164"/>
                <a:gd name="connsiteY71" fmla="*/ 133081 h 921554"/>
                <a:gd name="connsiteX72" fmla="*/ 595291 w 3822164"/>
                <a:gd name="connsiteY72" fmla="*/ 120202 h 921554"/>
                <a:gd name="connsiteX73" fmla="*/ 563809 w 3822164"/>
                <a:gd name="connsiteY73" fmla="*/ 120202 h 921554"/>
                <a:gd name="connsiteX74" fmla="*/ 563809 w 3822164"/>
                <a:gd name="connsiteY74" fmla="*/ 105892 h 921554"/>
                <a:gd name="connsiteX75" fmla="*/ 170288 w 3822164"/>
                <a:gd name="connsiteY75" fmla="*/ 105892 h 921554"/>
                <a:gd name="connsiteX76" fmla="*/ 170288 w 3822164"/>
                <a:gd name="connsiteY76" fmla="*/ 81566 h 921554"/>
                <a:gd name="connsiteX77" fmla="*/ 105893 w 3822164"/>
                <a:gd name="connsiteY77" fmla="*/ 81566 h 921554"/>
                <a:gd name="connsiteX78" fmla="*/ 105893 w 3822164"/>
                <a:gd name="connsiteY78" fmla="*/ 55808 h 921554"/>
                <a:gd name="connsiteX79" fmla="*/ 72981 w 3822164"/>
                <a:gd name="connsiteY79" fmla="*/ 55808 h 921554"/>
                <a:gd name="connsiteX80" fmla="*/ 72981 w 3822164"/>
                <a:gd name="connsiteY80" fmla="*/ 35774 h 921554"/>
                <a:gd name="connsiteX81" fmla="*/ 45792 w 3822164"/>
                <a:gd name="connsiteY81" fmla="*/ 35774 h 921554"/>
                <a:gd name="connsiteX82" fmla="*/ 45792 w 3822164"/>
                <a:gd name="connsiteY82" fmla="*/ 0 h 921554"/>
                <a:gd name="connsiteX83" fmla="*/ 0 w 3822164"/>
                <a:gd name="connsiteY83" fmla="*/ 0 h 92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822164" h="921554">
                  <a:moveTo>
                    <a:pt x="3822164" y="921554"/>
                  </a:moveTo>
                  <a:lnTo>
                    <a:pt x="3669048" y="921554"/>
                  </a:lnTo>
                  <a:lnTo>
                    <a:pt x="3669048" y="871470"/>
                  </a:lnTo>
                  <a:lnTo>
                    <a:pt x="3520226" y="871470"/>
                  </a:lnTo>
                  <a:lnTo>
                    <a:pt x="3520226" y="824247"/>
                  </a:lnTo>
                  <a:lnTo>
                    <a:pt x="3362817" y="824247"/>
                  </a:lnTo>
                  <a:lnTo>
                    <a:pt x="3362817" y="804214"/>
                  </a:lnTo>
                  <a:lnTo>
                    <a:pt x="3298423" y="804214"/>
                  </a:lnTo>
                  <a:lnTo>
                    <a:pt x="3298423" y="774163"/>
                  </a:lnTo>
                  <a:lnTo>
                    <a:pt x="3241184" y="774163"/>
                  </a:lnTo>
                  <a:lnTo>
                    <a:pt x="3241184" y="749836"/>
                  </a:lnTo>
                  <a:lnTo>
                    <a:pt x="3179651" y="749836"/>
                  </a:lnTo>
                  <a:lnTo>
                    <a:pt x="3179651" y="726940"/>
                  </a:lnTo>
                  <a:lnTo>
                    <a:pt x="3156755" y="726940"/>
                  </a:lnTo>
                  <a:lnTo>
                    <a:pt x="3156755" y="686873"/>
                  </a:lnTo>
                  <a:lnTo>
                    <a:pt x="3105240" y="686873"/>
                  </a:lnTo>
                  <a:lnTo>
                    <a:pt x="3105240" y="669701"/>
                  </a:lnTo>
                  <a:lnTo>
                    <a:pt x="3046569" y="669701"/>
                  </a:lnTo>
                  <a:lnTo>
                    <a:pt x="3046569" y="636788"/>
                  </a:lnTo>
                  <a:lnTo>
                    <a:pt x="2999347" y="636788"/>
                  </a:lnTo>
                  <a:lnTo>
                    <a:pt x="2999347" y="606738"/>
                  </a:lnTo>
                  <a:lnTo>
                    <a:pt x="2959279" y="606738"/>
                  </a:lnTo>
                  <a:lnTo>
                    <a:pt x="2959279" y="579549"/>
                  </a:lnTo>
                  <a:lnTo>
                    <a:pt x="2846231" y="579549"/>
                  </a:lnTo>
                  <a:lnTo>
                    <a:pt x="2846231" y="562377"/>
                  </a:lnTo>
                  <a:lnTo>
                    <a:pt x="2794716" y="562377"/>
                  </a:lnTo>
                  <a:lnTo>
                    <a:pt x="2794716" y="543774"/>
                  </a:lnTo>
                  <a:lnTo>
                    <a:pt x="2734615" y="543774"/>
                  </a:lnTo>
                  <a:lnTo>
                    <a:pt x="2734615" y="509431"/>
                  </a:lnTo>
                  <a:lnTo>
                    <a:pt x="2479899" y="509431"/>
                  </a:lnTo>
                  <a:lnTo>
                    <a:pt x="2479899" y="490828"/>
                  </a:lnTo>
                  <a:lnTo>
                    <a:pt x="2384023" y="490828"/>
                  </a:lnTo>
                  <a:lnTo>
                    <a:pt x="2384023" y="472225"/>
                  </a:lnTo>
                  <a:lnTo>
                    <a:pt x="2245217" y="472225"/>
                  </a:lnTo>
                  <a:lnTo>
                    <a:pt x="2245217" y="460777"/>
                  </a:lnTo>
                  <a:lnTo>
                    <a:pt x="2185116" y="460777"/>
                  </a:lnTo>
                  <a:lnTo>
                    <a:pt x="2185116" y="433588"/>
                  </a:lnTo>
                  <a:lnTo>
                    <a:pt x="2129307" y="433588"/>
                  </a:lnTo>
                  <a:lnTo>
                    <a:pt x="2129307" y="413554"/>
                  </a:lnTo>
                  <a:lnTo>
                    <a:pt x="2056327" y="413554"/>
                  </a:lnTo>
                  <a:lnTo>
                    <a:pt x="2056327" y="384935"/>
                  </a:lnTo>
                  <a:lnTo>
                    <a:pt x="1877454" y="384935"/>
                  </a:lnTo>
                  <a:lnTo>
                    <a:pt x="1877454" y="369194"/>
                  </a:lnTo>
                  <a:lnTo>
                    <a:pt x="1788733" y="369194"/>
                  </a:lnTo>
                  <a:lnTo>
                    <a:pt x="1788733" y="342005"/>
                  </a:lnTo>
                  <a:lnTo>
                    <a:pt x="1770130" y="342005"/>
                  </a:lnTo>
                  <a:lnTo>
                    <a:pt x="1770130" y="330557"/>
                  </a:lnTo>
                  <a:lnTo>
                    <a:pt x="1734355" y="330557"/>
                  </a:lnTo>
                  <a:lnTo>
                    <a:pt x="1734355" y="313385"/>
                  </a:lnTo>
                  <a:lnTo>
                    <a:pt x="1679978" y="313385"/>
                  </a:lnTo>
                  <a:lnTo>
                    <a:pt x="1679978" y="299076"/>
                  </a:lnTo>
                  <a:lnTo>
                    <a:pt x="1535448" y="299076"/>
                  </a:lnTo>
                  <a:lnTo>
                    <a:pt x="1535448" y="284766"/>
                  </a:lnTo>
                  <a:lnTo>
                    <a:pt x="1366592" y="284766"/>
                  </a:lnTo>
                  <a:lnTo>
                    <a:pt x="1366592" y="267594"/>
                  </a:lnTo>
                  <a:lnTo>
                    <a:pt x="1157668" y="267594"/>
                  </a:lnTo>
                  <a:lnTo>
                    <a:pt x="1157668" y="259008"/>
                  </a:lnTo>
                  <a:lnTo>
                    <a:pt x="1073240" y="259008"/>
                  </a:lnTo>
                  <a:lnTo>
                    <a:pt x="1073240" y="240405"/>
                  </a:lnTo>
                  <a:lnTo>
                    <a:pt x="1020293" y="240405"/>
                  </a:lnTo>
                  <a:lnTo>
                    <a:pt x="1020293" y="227526"/>
                  </a:lnTo>
                  <a:lnTo>
                    <a:pt x="940158" y="227526"/>
                  </a:lnTo>
                  <a:lnTo>
                    <a:pt x="940158" y="201769"/>
                  </a:lnTo>
                  <a:lnTo>
                    <a:pt x="799922" y="201769"/>
                  </a:lnTo>
                  <a:lnTo>
                    <a:pt x="799922" y="174580"/>
                  </a:lnTo>
                  <a:lnTo>
                    <a:pt x="777026" y="174580"/>
                  </a:lnTo>
                  <a:lnTo>
                    <a:pt x="777026" y="150253"/>
                  </a:lnTo>
                  <a:lnTo>
                    <a:pt x="702615" y="150253"/>
                  </a:lnTo>
                  <a:lnTo>
                    <a:pt x="702615" y="138805"/>
                  </a:lnTo>
                  <a:lnTo>
                    <a:pt x="636789" y="138805"/>
                  </a:lnTo>
                  <a:lnTo>
                    <a:pt x="636789" y="133081"/>
                  </a:lnTo>
                  <a:lnTo>
                    <a:pt x="595291" y="133081"/>
                  </a:lnTo>
                  <a:lnTo>
                    <a:pt x="595291" y="120202"/>
                  </a:lnTo>
                  <a:lnTo>
                    <a:pt x="563809" y="120202"/>
                  </a:lnTo>
                  <a:lnTo>
                    <a:pt x="563809" y="105892"/>
                  </a:lnTo>
                  <a:lnTo>
                    <a:pt x="170288" y="105892"/>
                  </a:lnTo>
                  <a:lnTo>
                    <a:pt x="170288" y="81566"/>
                  </a:lnTo>
                  <a:lnTo>
                    <a:pt x="105893" y="81566"/>
                  </a:lnTo>
                  <a:lnTo>
                    <a:pt x="105893" y="55808"/>
                  </a:lnTo>
                  <a:lnTo>
                    <a:pt x="72981" y="55808"/>
                  </a:lnTo>
                  <a:lnTo>
                    <a:pt x="72981" y="35774"/>
                  </a:lnTo>
                  <a:lnTo>
                    <a:pt x="45792" y="35774"/>
                  </a:lnTo>
                  <a:lnTo>
                    <a:pt x="4579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0" name="Freeform: Shape 49">
              <a:extLst>
                <a:ext uri="{FF2B5EF4-FFF2-40B4-BE49-F238E27FC236}">
                  <a16:creationId xmlns:a16="http://schemas.microsoft.com/office/drawing/2014/main" id="{4FA8B3D4-836A-4573-9318-BF5E0A7F9A5A}"/>
                </a:ext>
              </a:extLst>
            </p:cNvPr>
            <p:cNvSpPr/>
            <p:nvPr/>
          </p:nvSpPr>
          <p:spPr bwMode="auto">
            <a:xfrm>
              <a:off x="1712890" y="2886299"/>
              <a:ext cx="3802130" cy="1655650"/>
            </a:xfrm>
            <a:custGeom>
              <a:avLst/>
              <a:gdLst>
                <a:gd name="connsiteX0" fmla="*/ 3802130 w 3802130"/>
                <a:gd name="connsiteY0" fmla="*/ 1655650 h 1655650"/>
                <a:gd name="connsiteX1" fmla="*/ 3527380 w 3802130"/>
                <a:gd name="connsiteY1" fmla="*/ 1655650 h 1655650"/>
                <a:gd name="connsiteX2" fmla="*/ 3527380 w 3802130"/>
                <a:gd name="connsiteY2" fmla="*/ 1542602 h 1655650"/>
                <a:gd name="connsiteX3" fmla="*/ 3511640 w 3802130"/>
                <a:gd name="connsiteY3" fmla="*/ 1542602 h 1655650"/>
                <a:gd name="connsiteX4" fmla="*/ 3511640 w 3802130"/>
                <a:gd name="connsiteY4" fmla="*/ 1468191 h 1655650"/>
                <a:gd name="connsiteX5" fmla="*/ 3199685 w 3802130"/>
                <a:gd name="connsiteY5" fmla="*/ 1468191 h 1655650"/>
                <a:gd name="connsiteX6" fmla="*/ 3199685 w 3802130"/>
                <a:gd name="connsiteY6" fmla="*/ 1396642 h 1655650"/>
                <a:gd name="connsiteX7" fmla="*/ 3142445 w 3802130"/>
                <a:gd name="connsiteY7" fmla="*/ 1396642 h 1655650"/>
                <a:gd name="connsiteX8" fmla="*/ 3142445 w 3802130"/>
                <a:gd name="connsiteY8" fmla="*/ 1375177 h 1655650"/>
                <a:gd name="connsiteX9" fmla="*/ 2847662 w 3802130"/>
                <a:gd name="connsiteY9" fmla="*/ 1375177 h 1655650"/>
                <a:gd name="connsiteX10" fmla="*/ 2847662 w 3802130"/>
                <a:gd name="connsiteY10" fmla="*/ 1342264 h 1655650"/>
                <a:gd name="connsiteX11" fmla="*/ 2515673 w 3802130"/>
                <a:gd name="connsiteY11" fmla="*/ 1342264 h 1655650"/>
                <a:gd name="connsiteX12" fmla="*/ 2515673 w 3802130"/>
                <a:gd name="connsiteY12" fmla="*/ 1236371 h 1655650"/>
                <a:gd name="connsiteX13" fmla="*/ 2351110 w 3802130"/>
                <a:gd name="connsiteY13" fmla="*/ 1236371 h 1655650"/>
                <a:gd name="connsiteX14" fmla="*/ 2351110 w 3802130"/>
                <a:gd name="connsiteY14" fmla="*/ 1212045 h 1655650"/>
                <a:gd name="connsiteX15" fmla="*/ 2248079 w 3802130"/>
                <a:gd name="connsiteY15" fmla="*/ 1212045 h 1655650"/>
                <a:gd name="connsiteX16" fmla="*/ 2248079 w 3802130"/>
                <a:gd name="connsiteY16" fmla="*/ 1193442 h 1655650"/>
                <a:gd name="connsiteX17" fmla="*/ 2033431 w 3802130"/>
                <a:gd name="connsiteY17" fmla="*/ 1193442 h 1655650"/>
                <a:gd name="connsiteX18" fmla="*/ 2033431 w 3802130"/>
                <a:gd name="connsiteY18" fmla="*/ 1173408 h 1655650"/>
                <a:gd name="connsiteX19" fmla="*/ 1953296 w 3802130"/>
                <a:gd name="connsiteY19" fmla="*/ 1173408 h 1655650"/>
                <a:gd name="connsiteX20" fmla="*/ 1953296 w 3802130"/>
                <a:gd name="connsiteY20" fmla="*/ 1136202 h 1655650"/>
                <a:gd name="connsiteX21" fmla="*/ 1791595 w 3802130"/>
                <a:gd name="connsiteY21" fmla="*/ 1136202 h 1655650"/>
                <a:gd name="connsiteX22" fmla="*/ 1791595 w 3802130"/>
                <a:gd name="connsiteY22" fmla="*/ 1100428 h 1655650"/>
                <a:gd name="connsiteX23" fmla="*/ 1730062 w 3802130"/>
                <a:gd name="connsiteY23" fmla="*/ 1100428 h 1655650"/>
                <a:gd name="connsiteX24" fmla="*/ 1730062 w 3802130"/>
                <a:gd name="connsiteY24" fmla="*/ 1076101 h 1655650"/>
                <a:gd name="connsiteX25" fmla="*/ 1671392 w 3802130"/>
                <a:gd name="connsiteY25" fmla="*/ 1076101 h 1655650"/>
                <a:gd name="connsiteX26" fmla="*/ 1671392 w 3802130"/>
                <a:gd name="connsiteY26" fmla="*/ 1061791 h 1655650"/>
                <a:gd name="connsiteX27" fmla="*/ 1551189 w 3802130"/>
                <a:gd name="connsiteY27" fmla="*/ 1061791 h 1655650"/>
                <a:gd name="connsiteX28" fmla="*/ 1551189 w 3802130"/>
                <a:gd name="connsiteY28" fmla="*/ 1037464 h 1655650"/>
                <a:gd name="connsiteX29" fmla="*/ 1453882 w 3802130"/>
                <a:gd name="connsiteY29" fmla="*/ 1037464 h 1655650"/>
                <a:gd name="connsiteX30" fmla="*/ 1453882 w 3802130"/>
                <a:gd name="connsiteY30" fmla="*/ 968777 h 1655650"/>
                <a:gd name="connsiteX31" fmla="*/ 1360868 w 3802130"/>
                <a:gd name="connsiteY31" fmla="*/ 968777 h 1655650"/>
                <a:gd name="connsiteX32" fmla="*/ 1360868 w 3802130"/>
                <a:gd name="connsiteY32" fmla="*/ 951605 h 1655650"/>
                <a:gd name="connsiteX33" fmla="*/ 1293611 w 3802130"/>
                <a:gd name="connsiteY33" fmla="*/ 951605 h 1655650"/>
                <a:gd name="connsiteX34" fmla="*/ 1293611 w 3802130"/>
                <a:gd name="connsiteY34" fmla="*/ 937295 h 1655650"/>
                <a:gd name="connsiteX35" fmla="*/ 1250682 w 3802130"/>
                <a:gd name="connsiteY35" fmla="*/ 937295 h 1655650"/>
                <a:gd name="connsiteX36" fmla="*/ 1250682 w 3802130"/>
                <a:gd name="connsiteY36" fmla="*/ 915831 h 1655650"/>
                <a:gd name="connsiteX37" fmla="*/ 1194873 w 3802130"/>
                <a:gd name="connsiteY37" fmla="*/ 915831 h 1655650"/>
                <a:gd name="connsiteX38" fmla="*/ 1194873 w 3802130"/>
                <a:gd name="connsiteY38" fmla="*/ 898659 h 1655650"/>
                <a:gd name="connsiteX39" fmla="*/ 1103290 w 3802130"/>
                <a:gd name="connsiteY39" fmla="*/ 898659 h 1655650"/>
                <a:gd name="connsiteX40" fmla="*/ 1103290 w 3802130"/>
                <a:gd name="connsiteY40" fmla="*/ 884349 h 1655650"/>
                <a:gd name="connsiteX41" fmla="*/ 1073240 w 3802130"/>
                <a:gd name="connsiteY41" fmla="*/ 884349 h 1655650"/>
                <a:gd name="connsiteX42" fmla="*/ 1073240 w 3802130"/>
                <a:gd name="connsiteY42" fmla="*/ 860022 h 1655650"/>
                <a:gd name="connsiteX43" fmla="*/ 968778 w 3802130"/>
                <a:gd name="connsiteY43" fmla="*/ 860022 h 1655650"/>
                <a:gd name="connsiteX44" fmla="*/ 968778 w 3802130"/>
                <a:gd name="connsiteY44" fmla="*/ 829971 h 1655650"/>
                <a:gd name="connsiteX45" fmla="*/ 905814 w 3802130"/>
                <a:gd name="connsiteY45" fmla="*/ 829971 h 1655650"/>
                <a:gd name="connsiteX46" fmla="*/ 905814 w 3802130"/>
                <a:gd name="connsiteY46" fmla="*/ 801352 h 1655650"/>
                <a:gd name="connsiteX47" fmla="*/ 844282 w 3802130"/>
                <a:gd name="connsiteY47" fmla="*/ 801352 h 1655650"/>
                <a:gd name="connsiteX48" fmla="*/ 844282 w 3802130"/>
                <a:gd name="connsiteY48" fmla="*/ 765577 h 1655650"/>
                <a:gd name="connsiteX49" fmla="*/ 784180 w 3802130"/>
                <a:gd name="connsiteY49" fmla="*/ 765577 h 1655650"/>
                <a:gd name="connsiteX50" fmla="*/ 784180 w 3802130"/>
                <a:gd name="connsiteY50" fmla="*/ 721216 h 1655650"/>
                <a:gd name="connsiteX51" fmla="*/ 748406 w 3802130"/>
                <a:gd name="connsiteY51" fmla="*/ 721216 h 1655650"/>
                <a:gd name="connsiteX52" fmla="*/ 748406 w 3802130"/>
                <a:gd name="connsiteY52" fmla="*/ 686873 h 1655650"/>
                <a:gd name="connsiteX53" fmla="*/ 714062 w 3802130"/>
                <a:gd name="connsiteY53" fmla="*/ 686873 h 1655650"/>
                <a:gd name="connsiteX54" fmla="*/ 714062 w 3802130"/>
                <a:gd name="connsiteY54" fmla="*/ 645374 h 1655650"/>
                <a:gd name="connsiteX55" fmla="*/ 672564 w 3802130"/>
                <a:gd name="connsiteY55" fmla="*/ 645374 h 1655650"/>
                <a:gd name="connsiteX56" fmla="*/ 672564 w 3802130"/>
                <a:gd name="connsiteY56" fmla="*/ 629633 h 1655650"/>
                <a:gd name="connsiteX57" fmla="*/ 593859 w 3802130"/>
                <a:gd name="connsiteY57" fmla="*/ 629633 h 1655650"/>
                <a:gd name="connsiteX58" fmla="*/ 593859 w 3802130"/>
                <a:gd name="connsiteY58" fmla="*/ 601014 h 1655650"/>
                <a:gd name="connsiteX59" fmla="*/ 469364 w 3802130"/>
                <a:gd name="connsiteY59" fmla="*/ 601014 h 1655650"/>
                <a:gd name="connsiteX60" fmla="*/ 469364 w 3802130"/>
                <a:gd name="connsiteY60" fmla="*/ 572394 h 1655650"/>
                <a:gd name="connsiteX61" fmla="*/ 435020 w 3802130"/>
                <a:gd name="connsiteY61" fmla="*/ 572394 h 1655650"/>
                <a:gd name="connsiteX62" fmla="*/ 435020 w 3802130"/>
                <a:gd name="connsiteY62" fmla="*/ 528033 h 1655650"/>
                <a:gd name="connsiteX63" fmla="*/ 400676 w 3802130"/>
                <a:gd name="connsiteY63" fmla="*/ 528033 h 1655650"/>
                <a:gd name="connsiteX64" fmla="*/ 400676 w 3802130"/>
                <a:gd name="connsiteY64" fmla="*/ 472225 h 1655650"/>
                <a:gd name="connsiteX65" fmla="*/ 360609 w 3802130"/>
                <a:gd name="connsiteY65" fmla="*/ 472225 h 1655650"/>
                <a:gd name="connsiteX66" fmla="*/ 360609 w 3802130"/>
                <a:gd name="connsiteY66" fmla="*/ 453622 h 1655650"/>
                <a:gd name="connsiteX67" fmla="*/ 267595 w 3802130"/>
                <a:gd name="connsiteY67" fmla="*/ 453622 h 1655650"/>
                <a:gd name="connsiteX68" fmla="*/ 267595 w 3802130"/>
                <a:gd name="connsiteY68" fmla="*/ 370625 h 1655650"/>
                <a:gd name="connsiteX69" fmla="*/ 234682 w 3802130"/>
                <a:gd name="connsiteY69" fmla="*/ 370625 h 1655650"/>
                <a:gd name="connsiteX70" fmla="*/ 234682 w 3802130"/>
                <a:gd name="connsiteY70" fmla="*/ 317678 h 1655650"/>
                <a:gd name="connsiteX71" fmla="*/ 130220 w 3802130"/>
                <a:gd name="connsiteY71" fmla="*/ 317678 h 1655650"/>
                <a:gd name="connsiteX72" fmla="*/ 130220 w 3802130"/>
                <a:gd name="connsiteY72" fmla="*/ 267594 h 1655650"/>
                <a:gd name="connsiteX73" fmla="*/ 95876 w 3802130"/>
                <a:gd name="connsiteY73" fmla="*/ 267594 h 1655650"/>
                <a:gd name="connsiteX74" fmla="*/ 95876 w 3802130"/>
                <a:gd name="connsiteY74" fmla="*/ 237543 h 1655650"/>
                <a:gd name="connsiteX75" fmla="*/ 51516 w 3802130"/>
                <a:gd name="connsiteY75" fmla="*/ 237543 h 1655650"/>
                <a:gd name="connsiteX76" fmla="*/ 51516 w 3802130"/>
                <a:gd name="connsiteY76" fmla="*/ 174580 h 1655650"/>
                <a:gd name="connsiteX77" fmla="*/ 28620 w 3802130"/>
                <a:gd name="connsiteY77" fmla="*/ 174580 h 1655650"/>
                <a:gd name="connsiteX78" fmla="*/ 28620 w 3802130"/>
                <a:gd name="connsiteY78" fmla="*/ 140236 h 1655650"/>
                <a:gd name="connsiteX79" fmla="*/ 0 w 3802130"/>
                <a:gd name="connsiteY79" fmla="*/ 140236 h 1655650"/>
                <a:gd name="connsiteX80" fmla="*/ 0 w 3802130"/>
                <a:gd name="connsiteY80" fmla="*/ 0 h 16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802130" h="1655650">
                  <a:moveTo>
                    <a:pt x="3802130" y="1655650"/>
                  </a:moveTo>
                  <a:lnTo>
                    <a:pt x="3527380" y="1655650"/>
                  </a:lnTo>
                  <a:lnTo>
                    <a:pt x="3527380" y="1542602"/>
                  </a:lnTo>
                  <a:lnTo>
                    <a:pt x="3511640" y="1542602"/>
                  </a:lnTo>
                  <a:lnTo>
                    <a:pt x="3511640" y="1468191"/>
                  </a:lnTo>
                  <a:lnTo>
                    <a:pt x="3199685" y="1468191"/>
                  </a:lnTo>
                  <a:lnTo>
                    <a:pt x="3199685" y="1396642"/>
                  </a:lnTo>
                  <a:lnTo>
                    <a:pt x="3142445" y="1396642"/>
                  </a:lnTo>
                  <a:lnTo>
                    <a:pt x="3142445" y="1375177"/>
                  </a:lnTo>
                  <a:lnTo>
                    <a:pt x="2847662" y="1375177"/>
                  </a:lnTo>
                  <a:lnTo>
                    <a:pt x="2847662" y="1342264"/>
                  </a:lnTo>
                  <a:lnTo>
                    <a:pt x="2515673" y="1342264"/>
                  </a:lnTo>
                  <a:lnTo>
                    <a:pt x="2515673" y="1236371"/>
                  </a:lnTo>
                  <a:lnTo>
                    <a:pt x="2351110" y="1236371"/>
                  </a:lnTo>
                  <a:lnTo>
                    <a:pt x="2351110" y="1212045"/>
                  </a:lnTo>
                  <a:lnTo>
                    <a:pt x="2248079" y="1212045"/>
                  </a:lnTo>
                  <a:lnTo>
                    <a:pt x="2248079" y="1193442"/>
                  </a:lnTo>
                  <a:lnTo>
                    <a:pt x="2033431" y="1193442"/>
                  </a:lnTo>
                  <a:lnTo>
                    <a:pt x="2033431" y="1173408"/>
                  </a:lnTo>
                  <a:lnTo>
                    <a:pt x="1953296" y="1173408"/>
                  </a:lnTo>
                  <a:lnTo>
                    <a:pt x="1953296" y="1136202"/>
                  </a:lnTo>
                  <a:lnTo>
                    <a:pt x="1791595" y="1136202"/>
                  </a:lnTo>
                  <a:lnTo>
                    <a:pt x="1791595" y="1100428"/>
                  </a:lnTo>
                  <a:lnTo>
                    <a:pt x="1730062" y="1100428"/>
                  </a:lnTo>
                  <a:lnTo>
                    <a:pt x="1730062" y="1076101"/>
                  </a:lnTo>
                  <a:lnTo>
                    <a:pt x="1671392" y="1076101"/>
                  </a:lnTo>
                  <a:lnTo>
                    <a:pt x="1671392" y="1061791"/>
                  </a:lnTo>
                  <a:lnTo>
                    <a:pt x="1551189" y="1061791"/>
                  </a:lnTo>
                  <a:lnTo>
                    <a:pt x="1551189" y="1037464"/>
                  </a:lnTo>
                  <a:lnTo>
                    <a:pt x="1453882" y="1037464"/>
                  </a:lnTo>
                  <a:lnTo>
                    <a:pt x="1453882" y="968777"/>
                  </a:lnTo>
                  <a:lnTo>
                    <a:pt x="1360868" y="968777"/>
                  </a:lnTo>
                  <a:lnTo>
                    <a:pt x="1360868" y="951605"/>
                  </a:lnTo>
                  <a:lnTo>
                    <a:pt x="1293611" y="951605"/>
                  </a:lnTo>
                  <a:lnTo>
                    <a:pt x="1293611" y="937295"/>
                  </a:lnTo>
                  <a:lnTo>
                    <a:pt x="1250682" y="937295"/>
                  </a:lnTo>
                  <a:lnTo>
                    <a:pt x="1250682" y="915831"/>
                  </a:lnTo>
                  <a:lnTo>
                    <a:pt x="1194873" y="915831"/>
                  </a:lnTo>
                  <a:lnTo>
                    <a:pt x="1194873" y="898659"/>
                  </a:lnTo>
                  <a:lnTo>
                    <a:pt x="1103290" y="898659"/>
                  </a:lnTo>
                  <a:lnTo>
                    <a:pt x="1103290" y="884349"/>
                  </a:lnTo>
                  <a:lnTo>
                    <a:pt x="1073240" y="884349"/>
                  </a:lnTo>
                  <a:lnTo>
                    <a:pt x="1073240" y="860022"/>
                  </a:lnTo>
                  <a:lnTo>
                    <a:pt x="968778" y="860022"/>
                  </a:lnTo>
                  <a:lnTo>
                    <a:pt x="968778" y="829971"/>
                  </a:lnTo>
                  <a:lnTo>
                    <a:pt x="905814" y="829971"/>
                  </a:lnTo>
                  <a:lnTo>
                    <a:pt x="905814" y="801352"/>
                  </a:lnTo>
                  <a:lnTo>
                    <a:pt x="844282" y="801352"/>
                  </a:lnTo>
                  <a:lnTo>
                    <a:pt x="844282" y="765577"/>
                  </a:lnTo>
                  <a:lnTo>
                    <a:pt x="784180" y="765577"/>
                  </a:lnTo>
                  <a:lnTo>
                    <a:pt x="784180" y="721216"/>
                  </a:lnTo>
                  <a:lnTo>
                    <a:pt x="748406" y="721216"/>
                  </a:lnTo>
                  <a:lnTo>
                    <a:pt x="748406" y="686873"/>
                  </a:lnTo>
                  <a:lnTo>
                    <a:pt x="714062" y="686873"/>
                  </a:lnTo>
                  <a:lnTo>
                    <a:pt x="714062" y="645374"/>
                  </a:lnTo>
                  <a:lnTo>
                    <a:pt x="672564" y="645374"/>
                  </a:lnTo>
                  <a:lnTo>
                    <a:pt x="672564" y="629633"/>
                  </a:lnTo>
                  <a:lnTo>
                    <a:pt x="593859" y="629633"/>
                  </a:lnTo>
                  <a:lnTo>
                    <a:pt x="593859" y="601014"/>
                  </a:lnTo>
                  <a:lnTo>
                    <a:pt x="469364" y="601014"/>
                  </a:lnTo>
                  <a:lnTo>
                    <a:pt x="469364" y="572394"/>
                  </a:lnTo>
                  <a:lnTo>
                    <a:pt x="435020" y="572394"/>
                  </a:lnTo>
                  <a:lnTo>
                    <a:pt x="435020" y="528033"/>
                  </a:lnTo>
                  <a:lnTo>
                    <a:pt x="400676" y="528033"/>
                  </a:lnTo>
                  <a:lnTo>
                    <a:pt x="400676" y="472225"/>
                  </a:lnTo>
                  <a:lnTo>
                    <a:pt x="360609" y="472225"/>
                  </a:lnTo>
                  <a:lnTo>
                    <a:pt x="360609" y="453622"/>
                  </a:lnTo>
                  <a:lnTo>
                    <a:pt x="267595" y="453622"/>
                  </a:lnTo>
                  <a:lnTo>
                    <a:pt x="267595" y="370625"/>
                  </a:lnTo>
                  <a:lnTo>
                    <a:pt x="234682" y="370625"/>
                  </a:lnTo>
                  <a:lnTo>
                    <a:pt x="234682" y="317678"/>
                  </a:lnTo>
                  <a:lnTo>
                    <a:pt x="130220" y="317678"/>
                  </a:lnTo>
                  <a:lnTo>
                    <a:pt x="130220" y="267594"/>
                  </a:lnTo>
                  <a:lnTo>
                    <a:pt x="95876" y="267594"/>
                  </a:lnTo>
                  <a:lnTo>
                    <a:pt x="95876" y="237543"/>
                  </a:lnTo>
                  <a:lnTo>
                    <a:pt x="51516" y="237543"/>
                  </a:lnTo>
                  <a:lnTo>
                    <a:pt x="51516" y="174580"/>
                  </a:lnTo>
                  <a:lnTo>
                    <a:pt x="28620" y="174580"/>
                  </a:lnTo>
                  <a:lnTo>
                    <a:pt x="28620" y="140236"/>
                  </a:lnTo>
                  <a:lnTo>
                    <a:pt x="0" y="140236"/>
                  </a:lnTo>
                  <a:lnTo>
                    <a:pt x="0" y="0"/>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51" name="TextBox 50">
              <a:extLst>
                <a:ext uri="{FF2B5EF4-FFF2-40B4-BE49-F238E27FC236}">
                  <a16:creationId xmlns:a16="http://schemas.microsoft.com/office/drawing/2014/main" id="{689E19B0-0F7A-47FE-AB4C-9D3554B93F30}"/>
                </a:ext>
              </a:extLst>
            </p:cNvPr>
            <p:cNvSpPr txBox="1"/>
            <p:nvPr/>
          </p:nvSpPr>
          <p:spPr bwMode="auto">
            <a:xfrm>
              <a:off x="1436451" y="5596646"/>
              <a:ext cx="4487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tabLst>
                  <a:tab pos="606425" algn="l"/>
                  <a:tab pos="1274763" algn="l"/>
                  <a:tab pos="1919288" algn="l"/>
                  <a:tab pos="2606675" algn="l"/>
                  <a:tab pos="3240088" algn="l"/>
                  <a:tab pos="3862388" algn="l"/>
                </a:tabLst>
              </a:pPr>
              <a:r>
                <a:rPr lang="en-US" b="0" dirty="0">
                  <a:solidFill>
                    <a:schemeClr val="bg1"/>
                  </a:solidFill>
                  <a:latin typeface="Calibri" panose="020F0502020204030204" pitchFamily="34" charset="0"/>
                </a:rPr>
                <a:t>314	255	201	130	91	51	20</a:t>
              </a:r>
            </a:p>
            <a:p>
              <a:pPr algn="l">
                <a:lnSpc>
                  <a:spcPct val="100000"/>
                </a:lnSpc>
                <a:spcAft>
                  <a:spcPct val="0"/>
                </a:spcAft>
                <a:buClrTx/>
                <a:buFontTx/>
                <a:buNone/>
                <a:tabLst>
                  <a:tab pos="674688" algn="l"/>
                  <a:tab pos="1322388" algn="l"/>
                  <a:tab pos="1978025" algn="l"/>
                  <a:tab pos="2606675" algn="l"/>
                  <a:tab pos="3240088" algn="l"/>
                  <a:tab pos="3919538" algn="l"/>
                </a:tabLst>
              </a:pPr>
              <a:r>
                <a:rPr lang="en-US" b="0" dirty="0">
                  <a:solidFill>
                    <a:schemeClr val="bg1"/>
                  </a:solidFill>
                  <a:latin typeface="Calibri" panose="020F0502020204030204" pitchFamily="34" charset="0"/>
                </a:rPr>
                <a:t>143	97	66	45	30	19	6</a:t>
              </a:r>
            </a:p>
          </p:txBody>
        </p:sp>
        <p:cxnSp>
          <p:nvCxnSpPr>
            <p:cNvPr id="52" name="Straight Connector 51">
              <a:extLst>
                <a:ext uri="{FF2B5EF4-FFF2-40B4-BE49-F238E27FC236}">
                  <a16:creationId xmlns:a16="http://schemas.microsoft.com/office/drawing/2014/main" id="{CAD716DD-A1BC-4AC0-8552-DEB718DA0CAE}"/>
                </a:ext>
              </a:extLst>
            </p:cNvPr>
            <p:cNvCxnSpPr/>
            <p:nvPr/>
          </p:nvCxnSpPr>
          <p:spPr bwMode="auto">
            <a:xfrm>
              <a:off x="852792" y="5797685"/>
              <a:ext cx="499353"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7B264A0-BE49-46B6-BBE0-1E67F59DABE8}"/>
                </a:ext>
              </a:extLst>
            </p:cNvPr>
            <p:cNvCxnSpPr/>
            <p:nvPr/>
          </p:nvCxnSpPr>
          <p:spPr bwMode="auto">
            <a:xfrm>
              <a:off x="852792" y="6066816"/>
              <a:ext cx="499353" cy="0"/>
            </a:xfrm>
            <a:prstGeom prst="line">
              <a:avLst/>
            </a:prstGeom>
            <a:noFill/>
            <a:ln w="28575" cap="flat" cmpd="sng" algn="ctr">
              <a:solidFill>
                <a:schemeClr val="accent3"/>
              </a:solidFill>
              <a:prstDash val="solid"/>
              <a:round/>
              <a:headEnd type="none" w="med" len="med"/>
              <a:tailEnd type="none" w="med" len="med"/>
            </a:ln>
            <a:effectLst/>
          </p:spPr>
        </p:cxnSp>
        <p:sp>
          <p:nvSpPr>
            <p:cNvPr id="54" name="Freeform: Shape 53">
              <a:extLst>
                <a:ext uri="{FF2B5EF4-FFF2-40B4-BE49-F238E27FC236}">
                  <a16:creationId xmlns:a16="http://schemas.microsoft.com/office/drawing/2014/main" id="{7E631016-AED6-4279-AC47-C5D12598EF4B}"/>
                </a:ext>
              </a:extLst>
            </p:cNvPr>
            <p:cNvSpPr/>
            <p:nvPr/>
          </p:nvSpPr>
          <p:spPr bwMode="auto">
            <a:xfrm>
              <a:off x="7113564" y="2972972"/>
              <a:ext cx="3908474" cy="1960099"/>
            </a:xfrm>
            <a:custGeom>
              <a:avLst/>
              <a:gdLst>
                <a:gd name="connsiteX0" fmla="*/ 0 w 3899095"/>
                <a:gd name="connsiteY0" fmla="*/ 0 h 1964788"/>
                <a:gd name="connsiteX1" fmla="*/ 0 w 3899095"/>
                <a:gd name="connsiteY1" fmla="*/ 1964788 h 1964788"/>
                <a:gd name="connsiteX2" fmla="*/ 3899095 w 3899095"/>
                <a:gd name="connsiteY2" fmla="*/ 1964788 h 1964788"/>
              </a:gdLst>
              <a:ahLst/>
              <a:cxnLst>
                <a:cxn ang="0">
                  <a:pos x="connsiteX0" y="connsiteY0"/>
                </a:cxn>
                <a:cxn ang="0">
                  <a:pos x="connsiteX1" y="connsiteY1"/>
                </a:cxn>
                <a:cxn ang="0">
                  <a:pos x="connsiteX2" y="connsiteY2"/>
                </a:cxn>
              </a:cxnLst>
              <a:rect l="l" t="t" r="r" b="b"/>
              <a:pathLst>
                <a:path w="3899095" h="1964788">
                  <a:moveTo>
                    <a:pt x="0" y="0"/>
                  </a:moveTo>
                  <a:lnTo>
                    <a:pt x="0" y="1964788"/>
                  </a:lnTo>
                  <a:lnTo>
                    <a:pt x="3899095" y="1964788"/>
                  </a:lnTo>
                </a:path>
              </a:pathLst>
            </a:custGeom>
            <a:noFill/>
            <a:ln w="28575">
              <a:solidFill>
                <a:schemeClr val="bg1"/>
              </a:solidFill>
              <a:miter lim="800000"/>
              <a:headEnd/>
              <a:tailEnd/>
            </a:ln>
          </p:spPr>
          <p:txBody>
            <a:bodyPr rtlCol="0" anchor="ctr"/>
            <a:lstStyle/>
            <a:p>
              <a:pPr algn="ctr"/>
              <a:endParaRPr lang="en-US" dirty="0"/>
            </a:p>
          </p:txBody>
        </p:sp>
        <p:cxnSp>
          <p:nvCxnSpPr>
            <p:cNvPr id="55" name="Straight Connector 54">
              <a:extLst>
                <a:ext uri="{FF2B5EF4-FFF2-40B4-BE49-F238E27FC236}">
                  <a16:creationId xmlns:a16="http://schemas.microsoft.com/office/drawing/2014/main" id="{D2A9841C-9D64-4E71-A45A-647B8FF6EAC2}"/>
                </a:ext>
              </a:extLst>
            </p:cNvPr>
            <p:cNvCxnSpPr/>
            <p:nvPr/>
          </p:nvCxnSpPr>
          <p:spPr bwMode="auto">
            <a:xfrm>
              <a:off x="7018544" y="2984015"/>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281DA52-36D8-4A1A-B2D4-9B398707A55B}"/>
                </a:ext>
              </a:extLst>
            </p:cNvPr>
            <p:cNvCxnSpPr/>
            <p:nvPr/>
          </p:nvCxnSpPr>
          <p:spPr bwMode="auto">
            <a:xfrm>
              <a:off x="7018544" y="3373856"/>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E64AA50-39FF-48DB-B0D4-8BE579A758F6}"/>
                </a:ext>
              </a:extLst>
            </p:cNvPr>
            <p:cNvCxnSpPr/>
            <p:nvPr/>
          </p:nvCxnSpPr>
          <p:spPr bwMode="auto">
            <a:xfrm>
              <a:off x="7018544" y="3763697"/>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69F72C7-CDE6-4DBA-803C-35D90609AE36}"/>
                </a:ext>
              </a:extLst>
            </p:cNvPr>
            <p:cNvCxnSpPr/>
            <p:nvPr/>
          </p:nvCxnSpPr>
          <p:spPr bwMode="auto">
            <a:xfrm>
              <a:off x="7018544" y="4153538"/>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45C3724-E82B-4AD9-9BB2-6482B5358228}"/>
                </a:ext>
              </a:extLst>
            </p:cNvPr>
            <p:cNvCxnSpPr/>
            <p:nvPr/>
          </p:nvCxnSpPr>
          <p:spPr bwMode="auto">
            <a:xfrm>
              <a:off x="7018544" y="4543379"/>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66074CD-2A4C-4432-936E-054B68739DB3}"/>
                </a:ext>
              </a:extLst>
            </p:cNvPr>
            <p:cNvCxnSpPr/>
            <p:nvPr/>
          </p:nvCxnSpPr>
          <p:spPr bwMode="auto">
            <a:xfrm>
              <a:off x="7018544" y="4933222"/>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E8B3357-FD3F-41A9-9CB0-A059B69662A7}"/>
                </a:ext>
              </a:extLst>
            </p:cNvPr>
            <p:cNvCxnSpPr>
              <a:cxnSpLocks/>
            </p:cNvCxnSpPr>
            <p:nvPr/>
          </p:nvCxnSpPr>
          <p:spPr bwMode="auto">
            <a:xfrm>
              <a:off x="7114862"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F677746-D256-4B3B-9E00-BCDCC1811536}"/>
                </a:ext>
              </a:extLst>
            </p:cNvPr>
            <p:cNvCxnSpPr>
              <a:cxnSpLocks/>
            </p:cNvCxnSpPr>
            <p:nvPr/>
          </p:nvCxnSpPr>
          <p:spPr bwMode="auto">
            <a:xfrm>
              <a:off x="7763576"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0743175-64FE-47E9-8704-9E3EFDA98166}"/>
                </a:ext>
              </a:extLst>
            </p:cNvPr>
            <p:cNvCxnSpPr>
              <a:cxnSpLocks/>
            </p:cNvCxnSpPr>
            <p:nvPr/>
          </p:nvCxnSpPr>
          <p:spPr bwMode="auto">
            <a:xfrm>
              <a:off x="8412290"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49A3890-9C72-4ACA-93A5-91E2F8E4D64D}"/>
                </a:ext>
              </a:extLst>
            </p:cNvPr>
            <p:cNvCxnSpPr>
              <a:cxnSpLocks/>
            </p:cNvCxnSpPr>
            <p:nvPr/>
          </p:nvCxnSpPr>
          <p:spPr bwMode="auto">
            <a:xfrm>
              <a:off x="9061004"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25FFE44-A767-40AC-BC18-8257DA01F7ED}"/>
                </a:ext>
              </a:extLst>
            </p:cNvPr>
            <p:cNvCxnSpPr>
              <a:cxnSpLocks/>
            </p:cNvCxnSpPr>
            <p:nvPr/>
          </p:nvCxnSpPr>
          <p:spPr bwMode="auto">
            <a:xfrm>
              <a:off x="9709718"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0C096E5-2D79-4BBE-8B12-4EF960E93EF2}"/>
                </a:ext>
              </a:extLst>
            </p:cNvPr>
            <p:cNvCxnSpPr>
              <a:cxnSpLocks/>
            </p:cNvCxnSpPr>
            <p:nvPr/>
          </p:nvCxnSpPr>
          <p:spPr bwMode="auto">
            <a:xfrm>
              <a:off x="10358431" y="4926885"/>
              <a:ext cx="0" cy="91583"/>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07B1F10-DD65-494D-B10C-7068E5C3FE57}"/>
                </a:ext>
              </a:extLst>
            </p:cNvPr>
            <p:cNvCxnSpPr>
              <a:cxnSpLocks/>
            </p:cNvCxnSpPr>
            <p:nvPr/>
          </p:nvCxnSpPr>
          <p:spPr bwMode="auto">
            <a:xfrm>
              <a:off x="11007143" y="4926885"/>
              <a:ext cx="0" cy="91583"/>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2925D747-44ED-4F11-85AC-9D6B3EBA762C}"/>
                </a:ext>
              </a:extLst>
            </p:cNvPr>
            <p:cNvSpPr txBox="1"/>
            <p:nvPr/>
          </p:nvSpPr>
          <p:spPr bwMode="auto">
            <a:xfrm>
              <a:off x="8262701" y="5187708"/>
              <a:ext cx="2262899" cy="403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Yr From Transplant</a:t>
              </a:r>
            </a:p>
          </p:txBody>
        </p:sp>
        <p:sp>
          <p:nvSpPr>
            <p:cNvPr id="69" name="TextBox 68">
              <a:extLst>
                <a:ext uri="{FF2B5EF4-FFF2-40B4-BE49-F238E27FC236}">
                  <a16:creationId xmlns:a16="http://schemas.microsoft.com/office/drawing/2014/main" id="{06F6D31F-9C07-4FA3-9DBE-C5D05658B38B}"/>
                </a:ext>
              </a:extLst>
            </p:cNvPr>
            <p:cNvSpPr txBox="1"/>
            <p:nvPr/>
          </p:nvSpPr>
          <p:spPr bwMode="auto">
            <a:xfrm rot="16200000">
              <a:off x="4999361" y="3685835"/>
              <a:ext cx="25933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Probability of Survival</a:t>
              </a:r>
            </a:p>
          </p:txBody>
        </p:sp>
        <p:sp>
          <p:nvSpPr>
            <p:cNvPr id="70" name="TextBox 69">
              <a:extLst>
                <a:ext uri="{FF2B5EF4-FFF2-40B4-BE49-F238E27FC236}">
                  <a16:creationId xmlns:a16="http://schemas.microsoft.com/office/drawing/2014/main" id="{4E65862C-5005-4BBA-9320-2F58E4853802}"/>
                </a:ext>
              </a:extLst>
            </p:cNvPr>
            <p:cNvSpPr txBox="1"/>
            <p:nvPr/>
          </p:nvSpPr>
          <p:spPr bwMode="auto">
            <a:xfrm>
              <a:off x="6748357" y="4743709"/>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0BE69F1F-BEEC-47CC-B4F0-5D48BCBED1ED}"/>
                </a:ext>
              </a:extLst>
            </p:cNvPr>
            <p:cNvSpPr txBox="1"/>
            <p:nvPr/>
          </p:nvSpPr>
          <p:spPr bwMode="auto">
            <a:xfrm>
              <a:off x="6963510" y="4938174"/>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3EF427EF-103F-46F9-BB14-7EF6686E7D3F}"/>
                </a:ext>
              </a:extLst>
            </p:cNvPr>
            <p:cNvSpPr txBox="1"/>
            <p:nvPr/>
          </p:nvSpPr>
          <p:spPr bwMode="auto">
            <a:xfrm>
              <a:off x="7623450" y="4938174"/>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E4717B25-EC7E-407E-BA03-D30D780B52CB}"/>
                </a:ext>
              </a:extLst>
            </p:cNvPr>
            <p:cNvSpPr txBox="1"/>
            <p:nvPr/>
          </p:nvSpPr>
          <p:spPr bwMode="auto">
            <a:xfrm>
              <a:off x="8262702" y="4938174"/>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74" name="TextBox 73">
              <a:extLst>
                <a:ext uri="{FF2B5EF4-FFF2-40B4-BE49-F238E27FC236}">
                  <a16:creationId xmlns:a16="http://schemas.microsoft.com/office/drawing/2014/main" id="{C8F39788-C4DD-42C8-990E-A0F57CAB2B3C}"/>
                </a:ext>
              </a:extLst>
            </p:cNvPr>
            <p:cNvSpPr txBox="1"/>
            <p:nvPr/>
          </p:nvSpPr>
          <p:spPr bwMode="auto">
            <a:xfrm>
              <a:off x="8897816" y="4938174"/>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5" name="TextBox 74">
              <a:extLst>
                <a:ext uri="{FF2B5EF4-FFF2-40B4-BE49-F238E27FC236}">
                  <a16:creationId xmlns:a16="http://schemas.microsoft.com/office/drawing/2014/main" id="{71EDD0FB-B67F-49F3-BCC7-924C25E9D537}"/>
                </a:ext>
              </a:extLst>
            </p:cNvPr>
            <p:cNvSpPr txBox="1"/>
            <p:nvPr/>
          </p:nvSpPr>
          <p:spPr bwMode="auto">
            <a:xfrm>
              <a:off x="9568100" y="4938174"/>
              <a:ext cx="289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76" name="TextBox 75">
              <a:extLst>
                <a:ext uri="{FF2B5EF4-FFF2-40B4-BE49-F238E27FC236}">
                  <a16:creationId xmlns:a16="http://schemas.microsoft.com/office/drawing/2014/main" id="{762ADEB6-2AE3-4620-9C3F-91FBB30576A5}"/>
                </a:ext>
              </a:extLst>
            </p:cNvPr>
            <p:cNvSpPr txBox="1"/>
            <p:nvPr/>
          </p:nvSpPr>
          <p:spPr bwMode="auto">
            <a:xfrm>
              <a:off x="10149426" y="4938174"/>
              <a:ext cx="440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7" name="TextBox 76">
              <a:extLst>
                <a:ext uri="{FF2B5EF4-FFF2-40B4-BE49-F238E27FC236}">
                  <a16:creationId xmlns:a16="http://schemas.microsoft.com/office/drawing/2014/main" id="{0791E4E2-E7AA-4393-B37A-F00C1B682418}"/>
                </a:ext>
              </a:extLst>
            </p:cNvPr>
            <p:cNvSpPr txBox="1"/>
            <p:nvPr/>
          </p:nvSpPr>
          <p:spPr bwMode="auto">
            <a:xfrm>
              <a:off x="10811435" y="4938174"/>
              <a:ext cx="440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8" name="TextBox 77">
              <a:extLst>
                <a:ext uri="{FF2B5EF4-FFF2-40B4-BE49-F238E27FC236}">
                  <a16:creationId xmlns:a16="http://schemas.microsoft.com/office/drawing/2014/main" id="{DCDF2675-1787-4F92-BC84-C8F95CBABD4A}"/>
                </a:ext>
              </a:extLst>
            </p:cNvPr>
            <p:cNvSpPr txBox="1"/>
            <p:nvPr/>
          </p:nvSpPr>
          <p:spPr bwMode="auto">
            <a:xfrm>
              <a:off x="6572509" y="4363053"/>
              <a:ext cx="479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79" name="TextBox 78">
              <a:extLst>
                <a:ext uri="{FF2B5EF4-FFF2-40B4-BE49-F238E27FC236}">
                  <a16:creationId xmlns:a16="http://schemas.microsoft.com/office/drawing/2014/main" id="{A0F86266-3A42-4980-B4D0-DD7B82858DC1}"/>
                </a:ext>
              </a:extLst>
            </p:cNvPr>
            <p:cNvSpPr txBox="1"/>
            <p:nvPr/>
          </p:nvSpPr>
          <p:spPr bwMode="auto">
            <a:xfrm>
              <a:off x="6572509" y="3951366"/>
              <a:ext cx="479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80" name="TextBox 79">
              <a:extLst>
                <a:ext uri="{FF2B5EF4-FFF2-40B4-BE49-F238E27FC236}">
                  <a16:creationId xmlns:a16="http://schemas.microsoft.com/office/drawing/2014/main" id="{81F223DD-BFC8-45CF-A068-466659025D1D}"/>
                </a:ext>
              </a:extLst>
            </p:cNvPr>
            <p:cNvSpPr txBox="1"/>
            <p:nvPr/>
          </p:nvSpPr>
          <p:spPr bwMode="auto">
            <a:xfrm>
              <a:off x="6572509" y="3564505"/>
              <a:ext cx="479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81" name="TextBox 80">
              <a:extLst>
                <a:ext uri="{FF2B5EF4-FFF2-40B4-BE49-F238E27FC236}">
                  <a16:creationId xmlns:a16="http://schemas.microsoft.com/office/drawing/2014/main" id="{0F565EF8-F347-4A22-A2CC-048532A9BF23}"/>
                </a:ext>
              </a:extLst>
            </p:cNvPr>
            <p:cNvSpPr txBox="1"/>
            <p:nvPr/>
          </p:nvSpPr>
          <p:spPr bwMode="auto">
            <a:xfrm>
              <a:off x="6572509" y="3185918"/>
              <a:ext cx="479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82" name="TextBox 81">
              <a:extLst>
                <a:ext uri="{FF2B5EF4-FFF2-40B4-BE49-F238E27FC236}">
                  <a16:creationId xmlns:a16="http://schemas.microsoft.com/office/drawing/2014/main" id="{BED9D523-21C3-4637-957C-15D3AC94E341}"/>
                </a:ext>
              </a:extLst>
            </p:cNvPr>
            <p:cNvSpPr txBox="1"/>
            <p:nvPr/>
          </p:nvSpPr>
          <p:spPr bwMode="auto">
            <a:xfrm>
              <a:off x="6581853" y="2803194"/>
              <a:ext cx="5039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endParaRPr lang="en-US" b="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3A933B6D-E4C3-4E99-B1A2-57E7D0D4D547}"/>
                </a:ext>
              </a:extLst>
            </p:cNvPr>
            <p:cNvSpPr txBox="1"/>
            <p:nvPr/>
          </p:nvSpPr>
          <p:spPr bwMode="auto">
            <a:xfrm>
              <a:off x="7358645" y="4491317"/>
              <a:ext cx="9495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P </a:t>
              </a:r>
              <a:r>
                <a:rPr lang="en-US" dirty="0">
                  <a:solidFill>
                    <a:schemeClr val="bg1"/>
                  </a:solidFill>
                  <a:latin typeface="Calibri" panose="020F0502020204030204" pitchFamily="34" charset="0"/>
                </a:rPr>
                <a:t>&lt;.001</a:t>
              </a:r>
              <a:endParaRPr lang="en-US" b="0" i="1" dirty="0">
                <a:solidFill>
                  <a:schemeClr val="bg1"/>
                </a:solidFill>
                <a:latin typeface="Calibri" panose="020F0502020204030204" pitchFamily="34" charset="0"/>
              </a:endParaRPr>
            </a:p>
          </p:txBody>
        </p:sp>
        <p:sp>
          <p:nvSpPr>
            <p:cNvPr id="84" name="Freeform: Shape 83">
              <a:extLst>
                <a:ext uri="{FF2B5EF4-FFF2-40B4-BE49-F238E27FC236}">
                  <a16:creationId xmlns:a16="http://schemas.microsoft.com/office/drawing/2014/main" id="{1FB78562-88F4-47E3-A98F-95AC336186D6}"/>
                </a:ext>
              </a:extLst>
            </p:cNvPr>
            <p:cNvSpPr/>
            <p:nvPr/>
          </p:nvSpPr>
          <p:spPr bwMode="auto">
            <a:xfrm>
              <a:off x="7121420" y="3008134"/>
              <a:ext cx="3898311" cy="699425"/>
            </a:xfrm>
            <a:custGeom>
              <a:avLst/>
              <a:gdLst>
                <a:gd name="connsiteX0" fmla="*/ 3898311 w 3898311"/>
                <a:gd name="connsiteY0" fmla="*/ 699425 h 699425"/>
                <a:gd name="connsiteX1" fmla="*/ 3742379 w 3898311"/>
                <a:gd name="connsiteY1" fmla="*/ 699425 h 699425"/>
                <a:gd name="connsiteX2" fmla="*/ 3742379 w 3898311"/>
                <a:gd name="connsiteY2" fmla="*/ 637355 h 699425"/>
                <a:gd name="connsiteX3" fmla="*/ 3603099 w 3898311"/>
                <a:gd name="connsiteY3" fmla="*/ 637355 h 699425"/>
                <a:gd name="connsiteX4" fmla="*/ 3603099 w 3898311"/>
                <a:gd name="connsiteY4" fmla="*/ 596479 h 699425"/>
                <a:gd name="connsiteX5" fmla="*/ 3419916 w 3898311"/>
                <a:gd name="connsiteY5" fmla="*/ 596479 h 699425"/>
                <a:gd name="connsiteX6" fmla="*/ 3419916 w 3898311"/>
                <a:gd name="connsiteY6" fmla="*/ 569229 h 699425"/>
                <a:gd name="connsiteX7" fmla="*/ 3351791 w 3898311"/>
                <a:gd name="connsiteY7" fmla="*/ 569229 h 699425"/>
                <a:gd name="connsiteX8" fmla="*/ 3351791 w 3898311"/>
                <a:gd name="connsiteY8" fmla="*/ 526840 h 699425"/>
                <a:gd name="connsiteX9" fmla="*/ 3306373 w 3898311"/>
                <a:gd name="connsiteY9" fmla="*/ 526840 h 699425"/>
                <a:gd name="connsiteX10" fmla="*/ 3306373 w 3898311"/>
                <a:gd name="connsiteY10" fmla="*/ 502617 h 699425"/>
                <a:gd name="connsiteX11" fmla="*/ 3241275 w 3898311"/>
                <a:gd name="connsiteY11" fmla="*/ 502617 h 699425"/>
                <a:gd name="connsiteX12" fmla="*/ 3241275 w 3898311"/>
                <a:gd name="connsiteY12" fmla="*/ 470825 h 699425"/>
                <a:gd name="connsiteX13" fmla="*/ 3209483 w 3898311"/>
                <a:gd name="connsiteY13" fmla="*/ 470825 h 699425"/>
                <a:gd name="connsiteX14" fmla="*/ 3209483 w 3898311"/>
                <a:gd name="connsiteY14" fmla="*/ 426922 h 699425"/>
                <a:gd name="connsiteX15" fmla="*/ 3162552 w 3898311"/>
                <a:gd name="connsiteY15" fmla="*/ 426922 h 699425"/>
                <a:gd name="connsiteX16" fmla="*/ 3162552 w 3898311"/>
                <a:gd name="connsiteY16" fmla="*/ 408755 h 699425"/>
                <a:gd name="connsiteX17" fmla="*/ 3085343 w 3898311"/>
                <a:gd name="connsiteY17" fmla="*/ 408755 h 699425"/>
                <a:gd name="connsiteX18" fmla="*/ 3085343 w 3898311"/>
                <a:gd name="connsiteY18" fmla="*/ 379991 h 699425"/>
                <a:gd name="connsiteX19" fmla="*/ 3050523 w 3898311"/>
                <a:gd name="connsiteY19" fmla="*/ 379991 h 699425"/>
                <a:gd name="connsiteX20" fmla="*/ 3050523 w 3898311"/>
                <a:gd name="connsiteY20" fmla="*/ 358796 h 699425"/>
                <a:gd name="connsiteX21" fmla="*/ 3050523 w 3898311"/>
                <a:gd name="connsiteY21" fmla="*/ 340629 h 699425"/>
                <a:gd name="connsiteX22" fmla="*/ 2832520 w 3898311"/>
                <a:gd name="connsiteY22" fmla="*/ 340629 h 699425"/>
                <a:gd name="connsiteX23" fmla="*/ 2832520 w 3898311"/>
                <a:gd name="connsiteY23" fmla="*/ 319434 h 699425"/>
                <a:gd name="connsiteX24" fmla="*/ 2779534 w 3898311"/>
                <a:gd name="connsiteY24" fmla="*/ 319434 h 699425"/>
                <a:gd name="connsiteX25" fmla="*/ 2779534 w 3898311"/>
                <a:gd name="connsiteY25" fmla="*/ 302781 h 699425"/>
                <a:gd name="connsiteX26" fmla="*/ 2505516 w 3898311"/>
                <a:gd name="connsiteY26" fmla="*/ 302781 h 699425"/>
                <a:gd name="connsiteX27" fmla="*/ 2505516 w 3898311"/>
                <a:gd name="connsiteY27" fmla="*/ 289156 h 699425"/>
                <a:gd name="connsiteX28" fmla="*/ 2416196 w 3898311"/>
                <a:gd name="connsiteY28" fmla="*/ 289156 h 699425"/>
                <a:gd name="connsiteX29" fmla="*/ 2416196 w 3898311"/>
                <a:gd name="connsiteY29" fmla="*/ 266447 h 699425"/>
                <a:gd name="connsiteX30" fmla="*/ 2226957 w 3898311"/>
                <a:gd name="connsiteY30" fmla="*/ 266447 h 699425"/>
                <a:gd name="connsiteX31" fmla="*/ 2226957 w 3898311"/>
                <a:gd name="connsiteY31" fmla="*/ 240711 h 699425"/>
                <a:gd name="connsiteX32" fmla="*/ 2184568 w 3898311"/>
                <a:gd name="connsiteY32" fmla="*/ 240711 h 699425"/>
                <a:gd name="connsiteX33" fmla="*/ 2184568 w 3898311"/>
                <a:gd name="connsiteY33" fmla="*/ 218002 h 699425"/>
                <a:gd name="connsiteX34" fmla="*/ 2113414 w 3898311"/>
                <a:gd name="connsiteY34" fmla="*/ 218002 h 699425"/>
                <a:gd name="connsiteX35" fmla="*/ 2113414 w 3898311"/>
                <a:gd name="connsiteY35" fmla="*/ 187724 h 699425"/>
                <a:gd name="connsiteX36" fmla="*/ 2074053 w 3898311"/>
                <a:gd name="connsiteY36" fmla="*/ 187724 h 699425"/>
                <a:gd name="connsiteX37" fmla="*/ 2074053 w 3898311"/>
                <a:gd name="connsiteY37" fmla="*/ 168043 h 699425"/>
                <a:gd name="connsiteX38" fmla="*/ 1904495 w 3898311"/>
                <a:gd name="connsiteY38" fmla="*/ 168043 h 699425"/>
                <a:gd name="connsiteX39" fmla="*/ 1904495 w 3898311"/>
                <a:gd name="connsiteY39" fmla="*/ 142307 h 699425"/>
                <a:gd name="connsiteX40" fmla="*/ 1762188 w 3898311"/>
                <a:gd name="connsiteY40" fmla="*/ 142307 h 699425"/>
                <a:gd name="connsiteX41" fmla="*/ 1762188 w 3898311"/>
                <a:gd name="connsiteY41" fmla="*/ 122626 h 699425"/>
                <a:gd name="connsiteX42" fmla="*/ 1604742 w 3898311"/>
                <a:gd name="connsiteY42" fmla="*/ 122626 h 699425"/>
                <a:gd name="connsiteX43" fmla="*/ 1604742 w 3898311"/>
                <a:gd name="connsiteY43" fmla="*/ 109001 h 699425"/>
                <a:gd name="connsiteX44" fmla="*/ 1135430 w 3898311"/>
                <a:gd name="connsiteY44" fmla="*/ 109001 h 699425"/>
                <a:gd name="connsiteX45" fmla="*/ 1135430 w 3898311"/>
                <a:gd name="connsiteY45" fmla="*/ 95376 h 699425"/>
                <a:gd name="connsiteX46" fmla="*/ 1037026 w 3898311"/>
                <a:gd name="connsiteY46" fmla="*/ 95376 h 699425"/>
                <a:gd name="connsiteX47" fmla="*/ 1037026 w 3898311"/>
                <a:gd name="connsiteY47" fmla="*/ 80237 h 699425"/>
                <a:gd name="connsiteX48" fmla="*/ 794801 w 3898311"/>
                <a:gd name="connsiteY48" fmla="*/ 80237 h 699425"/>
                <a:gd name="connsiteX49" fmla="*/ 794801 w 3898311"/>
                <a:gd name="connsiteY49" fmla="*/ 51473 h 699425"/>
                <a:gd name="connsiteX50" fmla="*/ 541979 w 3898311"/>
                <a:gd name="connsiteY50" fmla="*/ 51473 h 699425"/>
                <a:gd name="connsiteX51" fmla="*/ 541979 w 3898311"/>
                <a:gd name="connsiteY51" fmla="*/ 33306 h 699425"/>
                <a:gd name="connsiteX52" fmla="*/ 155932 w 3898311"/>
                <a:gd name="connsiteY52" fmla="*/ 33306 h 699425"/>
                <a:gd name="connsiteX53" fmla="*/ 155932 w 3898311"/>
                <a:gd name="connsiteY53" fmla="*/ 22708 h 699425"/>
                <a:gd name="connsiteX54" fmla="*/ 75695 w 3898311"/>
                <a:gd name="connsiteY54" fmla="*/ 22708 h 699425"/>
                <a:gd name="connsiteX55" fmla="*/ 75695 w 3898311"/>
                <a:gd name="connsiteY55" fmla="*/ 0 h 699425"/>
                <a:gd name="connsiteX56" fmla="*/ 0 w 3898311"/>
                <a:gd name="connsiteY56" fmla="*/ 0 h 69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898311" h="699425">
                  <a:moveTo>
                    <a:pt x="3898311" y="699425"/>
                  </a:moveTo>
                  <a:lnTo>
                    <a:pt x="3742379" y="699425"/>
                  </a:lnTo>
                  <a:lnTo>
                    <a:pt x="3742379" y="637355"/>
                  </a:lnTo>
                  <a:lnTo>
                    <a:pt x="3603099" y="637355"/>
                  </a:lnTo>
                  <a:lnTo>
                    <a:pt x="3603099" y="596479"/>
                  </a:lnTo>
                  <a:lnTo>
                    <a:pt x="3419916" y="596479"/>
                  </a:lnTo>
                  <a:lnTo>
                    <a:pt x="3419916" y="569229"/>
                  </a:lnTo>
                  <a:lnTo>
                    <a:pt x="3351791" y="569229"/>
                  </a:lnTo>
                  <a:lnTo>
                    <a:pt x="3351791" y="526840"/>
                  </a:lnTo>
                  <a:lnTo>
                    <a:pt x="3306373" y="526840"/>
                  </a:lnTo>
                  <a:lnTo>
                    <a:pt x="3306373" y="502617"/>
                  </a:lnTo>
                  <a:lnTo>
                    <a:pt x="3241275" y="502617"/>
                  </a:lnTo>
                  <a:lnTo>
                    <a:pt x="3241275" y="470825"/>
                  </a:lnTo>
                  <a:lnTo>
                    <a:pt x="3209483" y="470825"/>
                  </a:lnTo>
                  <a:lnTo>
                    <a:pt x="3209483" y="426922"/>
                  </a:lnTo>
                  <a:lnTo>
                    <a:pt x="3162552" y="426922"/>
                  </a:lnTo>
                  <a:lnTo>
                    <a:pt x="3162552" y="408755"/>
                  </a:lnTo>
                  <a:lnTo>
                    <a:pt x="3085343" y="408755"/>
                  </a:lnTo>
                  <a:lnTo>
                    <a:pt x="3085343" y="379991"/>
                  </a:lnTo>
                  <a:lnTo>
                    <a:pt x="3050523" y="379991"/>
                  </a:lnTo>
                  <a:lnTo>
                    <a:pt x="3050523" y="358796"/>
                  </a:lnTo>
                  <a:lnTo>
                    <a:pt x="3050523" y="340629"/>
                  </a:lnTo>
                  <a:lnTo>
                    <a:pt x="2832520" y="340629"/>
                  </a:lnTo>
                  <a:lnTo>
                    <a:pt x="2832520" y="319434"/>
                  </a:lnTo>
                  <a:lnTo>
                    <a:pt x="2779534" y="319434"/>
                  </a:lnTo>
                  <a:lnTo>
                    <a:pt x="2779534" y="302781"/>
                  </a:lnTo>
                  <a:lnTo>
                    <a:pt x="2505516" y="302781"/>
                  </a:lnTo>
                  <a:lnTo>
                    <a:pt x="2505516" y="289156"/>
                  </a:lnTo>
                  <a:lnTo>
                    <a:pt x="2416196" y="289156"/>
                  </a:lnTo>
                  <a:lnTo>
                    <a:pt x="2416196" y="266447"/>
                  </a:lnTo>
                  <a:lnTo>
                    <a:pt x="2226957" y="266447"/>
                  </a:lnTo>
                  <a:lnTo>
                    <a:pt x="2226957" y="240711"/>
                  </a:lnTo>
                  <a:lnTo>
                    <a:pt x="2184568" y="240711"/>
                  </a:lnTo>
                  <a:lnTo>
                    <a:pt x="2184568" y="218002"/>
                  </a:lnTo>
                  <a:lnTo>
                    <a:pt x="2113414" y="218002"/>
                  </a:lnTo>
                  <a:lnTo>
                    <a:pt x="2113414" y="187724"/>
                  </a:lnTo>
                  <a:lnTo>
                    <a:pt x="2074053" y="187724"/>
                  </a:lnTo>
                  <a:lnTo>
                    <a:pt x="2074053" y="168043"/>
                  </a:lnTo>
                  <a:lnTo>
                    <a:pt x="1904495" y="168043"/>
                  </a:lnTo>
                  <a:lnTo>
                    <a:pt x="1904495" y="142307"/>
                  </a:lnTo>
                  <a:lnTo>
                    <a:pt x="1762188" y="142307"/>
                  </a:lnTo>
                  <a:lnTo>
                    <a:pt x="1762188" y="122626"/>
                  </a:lnTo>
                  <a:lnTo>
                    <a:pt x="1604742" y="122626"/>
                  </a:lnTo>
                  <a:lnTo>
                    <a:pt x="1604742" y="109001"/>
                  </a:lnTo>
                  <a:lnTo>
                    <a:pt x="1135430" y="109001"/>
                  </a:lnTo>
                  <a:lnTo>
                    <a:pt x="1135430" y="95376"/>
                  </a:lnTo>
                  <a:lnTo>
                    <a:pt x="1037026" y="95376"/>
                  </a:lnTo>
                  <a:lnTo>
                    <a:pt x="1037026" y="80237"/>
                  </a:lnTo>
                  <a:lnTo>
                    <a:pt x="794801" y="80237"/>
                  </a:lnTo>
                  <a:lnTo>
                    <a:pt x="794801" y="51473"/>
                  </a:lnTo>
                  <a:lnTo>
                    <a:pt x="541979" y="51473"/>
                  </a:lnTo>
                  <a:lnTo>
                    <a:pt x="541979" y="33306"/>
                  </a:lnTo>
                  <a:lnTo>
                    <a:pt x="155932" y="33306"/>
                  </a:lnTo>
                  <a:lnTo>
                    <a:pt x="155932" y="22708"/>
                  </a:lnTo>
                  <a:lnTo>
                    <a:pt x="75695" y="22708"/>
                  </a:lnTo>
                  <a:lnTo>
                    <a:pt x="7569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5" name="Freeform: Shape 84">
              <a:extLst>
                <a:ext uri="{FF2B5EF4-FFF2-40B4-BE49-F238E27FC236}">
                  <a16:creationId xmlns:a16="http://schemas.microsoft.com/office/drawing/2014/main" id="{093A3778-7BE4-4A5A-B87C-B0FF16DC27BE}"/>
                </a:ext>
              </a:extLst>
            </p:cNvPr>
            <p:cNvSpPr/>
            <p:nvPr/>
          </p:nvSpPr>
          <p:spPr bwMode="auto">
            <a:xfrm>
              <a:off x="7110823" y="3003592"/>
              <a:ext cx="3919505" cy="1335266"/>
            </a:xfrm>
            <a:custGeom>
              <a:avLst/>
              <a:gdLst>
                <a:gd name="connsiteX0" fmla="*/ 3919505 w 3919505"/>
                <a:gd name="connsiteY0" fmla="*/ 1335266 h 1335266"/>
                <a:gd name="connsiteX1" fmla="*/ 3643974 w 3919505"/>
                <a:gd name="connsiteY1" fmla="*/ 1335266 h 1335266"/>
                <a:gd name="connsiteX2" fmla="*/ 3643974 w 3919505"/>
                <a:gd name="connsiteY2" fmla="*/ 1185389 h 1335266"/>
                <a:gd name="connsiteX3" fmla="*/ 3622780 w 3919505"/>
                <a:gd name="connsiteY3" fmla="*/ 1185389 h 1335266"/>
                <a:gd name="connsiteX4" fmla="*/ 3622780 w 3919505"/>
                <a:gd name="connsiteY4" fmla="*/ 1059735 h 1335266"/>
                <a:gd name="connsiteX5" fmla="*/ 3332109 w 3919505"/>
                <a:gd name="connsiteY5" fmla="*/ 1059735 h 1335266"/>
                <a:gd name="connsiteX6" fmla="*/ 3332109 w 3919505"/>
                <a:gd name="connsiteY6" fmla="*/ 935595 h 1335266"/>
                <a:gd name="connsiteX7" fmla="*/ 3257928 w 3919505"/>
                <a:gd name="connsiteY7" fmla="*/ 935595 h 1335266"/>
                <a:gd name="connsiteX8" fmla="*/ 3257928 w 3919505"/>
                <a:gd name="connsiteY8" fmla="*/ 891691 h 1335266"/>
                <a:gd name="connsiteX9" fmla="*/ 2697782 w 3919505"/>
                <a:gd name="connsiteY9" fmla="*/ 891691 h 1335266"/>
                <a:gd name="connsiteX10" fmla="*/ 2697782 w 3919505"/>
                <a:gd name="connsiteY10" fmla="*/ 847788 h 1335266"/>
                <a:gd name="connsiteX11" fmla="*/ 2605434 w 3919505"/>
                <a:gd name="connsiteY11" fmla="*/ 847788 h 1335266"/>
                <a:gd name="connsiteX12" fmla="*/ 2605434 w 3919505"/>
                <a:gd name="connsiteY12" fmla="*/ 725162 h 1335266"/>
                <a:gd name="connsiteX13" fmla="*/ 2413168 w 3919505"/>
                <a:gd name="connsiteY13" fmla="*/ 725162 h 1335266"/>
                <a:gd name="connsiteX14" fmla="*/ 2413168 w 3919505"/>
                <a:gd name="connsiteY14" fmla="*/ 676717 h 1335266"/>
                <a:gd name="connsiteX15" fmla="*/ 2307194 w 3919505"/>
                <a:gd name="connsiteY15" fmla="*/ 676717 h 1335266"/>
                <a:gd name="connsiteX16" fmla="*/ 2307194 w 3919505"/>
                <a:gd name="connsiteY16" fmla="*/ 643411 h 1335266"/>
                <a:gd name="connsiteX17" fmla="*/ 2033177 w 3919505"/>
                <a:gd name="connsiteY17" fmla="*/ 643411 h 1335266"/>
                <a:gd name="connsiteX18" fmla="*/ 2033177 w 3919505"/>
                <a:gd name="connsiteY18" fmla="*/ 567715 h 1335266"/>
                <a:gd name="connsiteX19" fmla="*/ 1837883 w 3919505"/>
                <a:gd name="connsiteY19" fmla="*/ 567715 h 1335266"/>
                <a:gd name="connsiteX20" fmla="*/ 1837883 w 3919505"/>
                <a:gd name="connsiteY20" fmla="*/ 469311 h 1335266"/>
                <a:gd name="connsiteX21" fmla="*/ 1601713 w 3919505"/>
                <a:gd name="connsiteY21" fmla="*/ 469311 h 1335266"/>
                <a:gd name="connsiteX22" fmla="*/ 1601713 w 3919505"/>
                <a:gd name="connsiteY22" fmla="*/ 449631 h 1335266"/>
                <a:gd name="connsiteX23" fmla="*/ 1539643 w 3919505"/>
                <a:gd name="connsiteY23" fmla="*/ 449631 h 1335266"/>
                <a:gd name="connsiteX24" fmla="*/ 1539643 w 3919505"/>
                <a:gd name="connsiteY24" fmla="*/ 384533 h 1335266"/>
                <a:gd name="connsiteX25" fmla="*/ 1512393 w 3919505"/>
                <a:gd name="connsiteY25" fmla="*/ 384533 h 1335266"/>
                <a:gd name="connsiteX26" fmla="*/ 1512393 w 3919505"/>
                <a:gd name="connsiteY26" fmla="*/ 364852 h 1335266"/>
                <a:gd name="connsiteX27" fmla="*/ 1447295 w 3919505"/>
                <a:gd name="connsiteY27" fmla="*/ 364852 h 1335266"/>
                <a:gd name="connsiteX28" fmla="*/ 1447295 w 3919505"/>
                <a:gd name="connsiteY28" fmla="*/ 334574 h 1335266"/>
                <a:gd name="connsiteX29" fmla="*/ 1306502 w 3919505"/>
                <a:gd name="connsiteY29" fmla="*/ 334574 h 1335266"/>
                <a:gd name="connsiteX30" fmla="*/ 1306502 w 3919505"/>
                <a:gd name="connsiteY30" fmla="*/ 301268 h 1335266"/>
                <a:gd name="connsiteX31" fmla="*/ 1182361 w 3919505"/>
                <a:gd name="connsiteY31" fmla="*/ 301268 h 1335266"/>
                <a:gd name="connsiteX32" fmla="*/ 1182361 w 3919505"/>
                <a:gd name="connsiteY32" fmla="*/ 275531 h 1335266"/>
                <a:gd name="connsiteX33" fmla="*/ 1071846 w 3919505"/>
                <a:gd name="connsiteY33" fmla="*/ 275531 h 1335266"/>
                <a:gd name="connsiteX34" fmla="*/ 1071846 w 3919505"/>
                <a:gd name="connsiteY34" fmla="*/ 246767 h 1335266"/>
                <a:gd name="connsiteX35" fmla="*/ 897747 w 3919505"/>
                <a:gd name="connsiteY35" fmla="*/ 246767 h 1335266"/>
                <a:gd name="connsiteX36" fmla="*/ 897747 w 3919505"/>
                <a:gd name="connsiteY36" fmla="*/ 169558 h 1335266"/>
                <a:gd name="connsiteX37" fmla="*/ 855357 w 3919505"/>
                <a:gd name="connsiteY37" fmla="*/ 169558 h 1335266"/>
                <a:gd name="connsiteX38" fmla="*/ 855357 w 3919505"/>
                <a:gd name="connsiteY38" fmla="*/ 143821 h 1335266"/>
                <a:gd name="connsiteX39" fmla="*/ 805398 w 3919505"/>
                <a:gd name="connsiteY39" fmla="*/ 143821 h 1335266"/>
                <a:gd name="connsiteX40" fmla="*/ 805398 w 3919505"/>
                <a:gd name="connsiteY40" fmla="*/ 96890 h 1335266"/>
                <a:gd name="connsiteX41" fmla="*/ 743328 w 3919505"/>
                <a:gd name="connsiteY41" fmla="*/ 96890 h 1335266"/>
                <a:gd name="connsiteX42" fmla="*/ 743328 w 3919505"/>
                <a:gd name="connsiteY42" fmla="*/ 34820 h 1335266"/>
                <a:gd name="connsiteX43" fmla="*/ 446602 w 3919505"/>
                <a:gd name="connsiteY43" fmla="*/ 34820 h 1335266"/>
                <a:gd name="connsiteX44" fmla="*/ 446602 w 3919505"/>
                <a:gd name="connsiteY44" fmla="*/ 16653 h 1335266"/>
                <a:gd name="connsiteX45" fmla="*/ 149876 w 3919505"/>
                <a:gd name="connsiteY45" fmla="*/ 16653 h 1335266"/>
                <a:gd name="connsiteX46" fmla="*/ 149876 w 3919505"/>
                <a:gd name="connsiteY46" fmla="*/ 0 h 1335266"/>
                <a:gd name="connsiteX47" fmla="*/ 0 w 3919505"/>
                <a:gd name="connsiteY47" fmla="*/ 0 h 1335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919505" h="1335266">
                  <a:moveTo>
                    <a:pt x="3919505" y="1335266"/>
                  </a:moveTo>
                  <a:lnTo>
                    <a:pt x="3643974" y="1335266"/>
                  </a:lnTo>
                  <a:lnTo>
                    <a:pt x="3643974" y="1185389"/>
                  </a:lnTo>
                  <a:lnTo>
                    <a:pt x="3622780" y="1185389"/>
                  </a:lnTo>
                  <a:lnTo>
                    <a:pt x="3622780" y="1059735"/>
                  </a:lnTo>
                  <a:lnTo>
                    <a:pt x="3332109" y="1059735"/>
                  </a:lnTo>
                  <a:lnTo>
                    <a:pt x="3332109" y="935595"/>
                  </a:lnTo>
                  <a:lnTo>
                    <a:pt x="3257928" y="935595"/>
                  </a:lnTo>
                  <a:lnTo>
                    <a:pt x="3257928" y="891691"/>
                  </a:lnTo>
                  <a:lnTo>
                    <a:pt x="2697782" y="891691"/>
                  </a:lnTo>
                  <a:lnTo>
                    <a:pt x="2697782" y="847788"/>
                  </a:lnTo>
                  <a:lnTo>
                    <a:pt x="2605434" y="847788"/>
                  </a:lnTo>
                  <a:lnTo>
                    <a:pt x="2605434" y="725162"/>
                  </a:lnTo>
                  <a:lnTo>
                    <a:pt x="2413168" y="725162"/>
                  </a:lnTo>
                  <a:lnTo>
                    <a:pt x="2413168" y="676717"/>
                  </a:lnTo>
                  <a:lnTo>
                    <a:pt x="2307194" y="676717"/>
                  </a:lnTo>
                  <a:lnTo>
                    <a:pt x="2307194" y="643411"/>
                  </a:lnTo>
                  <a:lnTo>
                    <a:pt x="2033177" y="643411"/>
                  </a:lnTo>
                  <a:lnTo>
                    <a:pt x="2033177" y="567715"/>
                  </a:lnTo>
                  <a:lnTo>
                    <a:pt x="1837883" y="567715"/>
                  </a:lnTo>
                  <a:lnTo>
                    <a:pt x="1837883" y="469311"/>
                  </a:lnTo>
                  <a:lnTo>
                    <a:pt x="1601713" y="469311"/>
                  </a:lnTo>
                  <a:lnTo>
                    <a:pt x="1601713" y="449631"/>
                  </a:lnTo>
                  <a:lnTo>
                    <a:pt x="1539643" y="449631"/>
                  </a:lnTo>
                  <a:lnTo>
                    <a:pt x="1539643" y="384533"/>
                  </a:lnTo>
                  <a:lnTo>
                    <a:pt x="1512393" y="384533"/>
                  </a:lnTo>
                  <a:lnTo>
                    <a:pt x="1512393" y="364852"/>
                  </a:lnTo>
                  <a:lnTo>
                    <a:pt x="1447295" y="364852"/>
                  </a:lnTo>
                  <a:lnTo>
                    <a:pt x="1447295" y="334574"/>
                  </a:lnTo>
                  <a:lnTo>
                    <a:pt x="1306502" y="334574"/>
                  </a:lnTo>
                  <a:lnTo>
                    <a:pt x="1306502" y="301268"/>
                  </a:lnTo>
                  <a:lnTo>
                    <a:pt x="1182361" y="301268"/>
                  </a:lnTo>
                  <a:lnTo>
                    <a:pt x="1182361" y="275531"/>
                  </a:lnTo>
                  <a:lnTo>
                    <a:pt x="1071846" y="275531"/>
                  </a:lnTo>
                  <a:lnTo>
                    <a:pt x="1071846" y="246767"/>
                  </a:lnTo>
                  <a:lnTo>
                    <a:pt x="897747" y="246767"/>
                  </a:lnTo>
                  <a:lnTo>
                    <a:pt x="897747" y="169558"/>
                  </a:lnTo>
                  <a:lnTo>
                    <a:pt x="855357" y="169558"/>
                  </a:lnTo>
                  <a:lnTo>
                    <a:pt x="855357" y="143821"/>
                  </a:lnTo>
                  <a:lnTo>
                    <a:pt x="805398" y="143821"/>
                  </a:lnTo>
                  <a:lnTo>
                    <a:pt x="805398" y="96890"/>
                  </a:lnTo>
                  <a:lnTo>
                    <a:pt x="743328" y="96890"/>
                  </a:lnTo>
                  <a:lnTo>
                    <a:pt x="743328" y="34820"/>
                  </a:lnTo>
                  <a:lnTo>
                    <a:pt x="446602" y="34820"/>
                  </a:lnTo>
                  <a:lnTo>
                    <a:pt x="446602" y="16653"/>
                  </a:lnTo>
                  <a:lnTo>
                    <a:pt x="149876" y="16653"/>
                  </a:lnTo>
                  <a:lnTo>
                    <a:pt x="149876" y="0"/>
                  </a:lnTo>
                  <a:lnTo>
                    <a:pt x="0" y="0"/>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86" name="TextBox 85">
              <a:extLst>
                <a:ext uri="{FF2B5EF4-FFF2-40B4-BE49-F238E27FC236}">
                  <a16:creationId xmlns:a16="http://schemas.microsoft.com/office/drawing/2014/main" id="{DBBD4AD7-F04B-4908-818C-7E7B763D7704}"/>
                </a:ext>
              </a:extLst>
            </p:cNvPr>
            <p:cNvSpPr txBox="1"/>
            <p:nvPr/>
          </p:nvSpPr>
          <p:spPr bwMode="auto">
            <a:xfrm>
              <a:off x="9905494" y="2722006"/>
              <a:ext cx="16789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Full intensity</a:t>
              </a:r>
            </a:p>
            <a:p>
              <a:pPr algn="l">
                <a:lnSpc>
                  <a:spcPct val="100000"/>
                </a:lnSpc>
                <a:spcAft>
                  <a:spcPct val="0"/>
                </a:spcAft>
                <a:buClrTx/>
                <a:buFontTx/>
                <a:buNone/>
              </a:pPr>
              <a:r>
                <a:rPr lang="en-US" dirty="0">
                  <a:solidFill>
                    <a:schemeClr val="bg1"/>
                  </a:solidFill>
                  <a:latin typeface="Calibri" panose="020F0502020204030204" pitchFamily="34" charset="0"/>
                </a:rPr>
                <a:t>Reduced dose</a:t>
              </a:r>
              <a:endParaRPr lang="en-US" b="0" dirty="0">
                <a:solidFill>
                  <a:schemeClr val="bg1"/>
                </a:solidFill>
                <a:latin typeface="Calibri" panose="020F0502020204030204" pitchFamily="34" charset="0"/>
              </a:endParaRPr>
            </a:p>
          </p:txBody>
        </p:sp>
        <p:cxnSp>
          <p:nvCxnSpPr>
            <p:cNvPr id="87" name="Straight Connector 86">
              <a:extLst>
                <a:ext uri="{FF2B5EF4-FFF2-40B4-BE49-F238E27FC236}">
                  <a16:creationId xmlns:a16="http://schemas.microsoft.com/office/drawing/2014/main" id="{B699729D-DB03-4AC3-A268-D6B9ACF808A2}"/>
                </a:ext>
              </a:extLst>
            </p:cNvPr>
            <p:cNvCxnSpPr/>
            <p:nvPr/>
          </p:nvCxnSpPr>
          <p:spPr bwMode="auto">
            <a:xfrm>
              <a:off x="9475546" y="2914271"/>
              <a:ext cx="448117" cy="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543E302-FF89-45F5-83D0-EF4051BB0D02}"/>
                </a:ext>
              </a:extLst>
            </p:cNvPr>
            <p:cNvCxnSpPr/>
            <p:nvPr/>
          </p:nvCxnSpPr>
          <p:spPr bwMode="auto">
            <a:xfrm>
              <a:off x="9475546" y="3174663"/>
              <a:ext cx="448117" cy="0"/>
            </a:xfrm>
            <a:prstGeom prst="line">
              <a:avLst/>
            </a:prstGeom>
            <a:noFill/>
            <a:ln w="28575" cap="flat" cmpd="sng" algn="ctr">
              <a:solidFill>
                <a:schemeClr val="accent3"/>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07C960C9-3475-4004-936A-C8E3268F481B}"/>
                </a:ext>
              </a:extLst>
            </p:cNvPr>
            <p:cNvSpPr txBox="1"/>
            <p:nvPr/>
          </p:nvSpPr>
          <p:spPr bwMode="auto">
            <a:xfrm>
              <a:off x="6850170" y="5539386"/>
              <a:ext cx="4487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tabLst>
                  <a:tab pos="644525" algn="l"/>
                  <a:tab pos="1274763" algn="l"/>
                  <a:tab pos="1933575" algn="l"/>
                  <a:tab pos="2640013" algn="l"/>
                  <a:tab pos="3289300" algn="l"/>
                  <a:tab pos="3948113" algn="l"/>
                </a:tabLst>
              </a:pPr>
              <a:r>
                <a:rPr lang="en-US" b="0" dirty="0">
                  <a:solidFill>
                    <a:schemeClr val="bg1"/>
                  </a:solidFill>
                  <a:latin typeface="Calibri" panose="020F0502020204030204" pitchFamily="34" charset="0"/>
                </a:rPr>
                <a:t>236	202	166	110	77	47	19</a:t>
              </a:r>
            </a:p>
            <a:p>
              <a:pPr algn="l">
                <a:lnSpc>
                  <a:spcPct val="100000"/>
                </a:lnSpc>
                <a:spcAft>
                  <a:spcPct val="0"/>
                </a:spcAft>
                <a:buClrTx/>
                <a:buFontTx/>
                <a:buNone/>
                <a:tabLst>
                  <a:tab pos="674688" algn="l"/>
                  <a:tab pos="1322388" algn="l"/>
                  <a:tab pos="1978025" algn="l"/>
                  <a:tab pos="2638425" algn="l"/>
                  <a:tab pos="3292475" algn="l"/>
                  <a:tab pos="4000500" algn="l"/>
                </a:tabLst>
              </a:pPr>
              <a:r>
                <a:rPr lang="en-US" dirty="0">
                  <a:solidFill>
                    <a:schemeClr val="bg1"/>
                  </a:solidFill>
                  <a:latin typeface="Calibri" panose="020F0502020204030204" pitchFamily="34" charset="0"/>
                </a:rPr>
                <a:t> 78</a:t>
              </a:r>
              <a:r>
                <a:rPr lang="en-US" b="0" dirty="0">
                  <a:solidFill>
                    <a:schemeClr val="bg1"/>
                  </a:solidFill>
                  <a:latin typeface="Calibri" panose="020F0502020204030204" pitchFamily="34" charset="0"/>
                </a:rPr>
                <a:t>	74	57	40	27	17	6</a:t>
              </a:r>
            </a:p>
          </p:txBody>
        </p:sp>
        <p:cxnSp>
          <p:nvCxnSpPr>
            <p:cNvPr id="90" name="Straight Connector 89">
              <a:extLst>
                <a:ext uri="{FF2B5EF4-FFF2-40B4-BE49-F238E27FC236}">
                  <a16:creationId xmlns:a16="http://schemas.microsoft.com/office/drawing/2014/main" id="{ED1793A3-E636-4708-8CBB-C66C24F7381B}"/>
                </a:ext>
              </a:extLst>
            </p:cNvPr>
            <p:cNvCxnSpPr/>
            <p:nvPr/>
          </p:nvCxnSpPr>
          <p:spPr bwMode="auto">
            <a:xfrm>
              <a:off x="6266511" y="5740425"/>
              <a:ext cx="49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C33FE90-3A8F-4AC7-8632-E6C2D3CCF90E}"/>
                </a:ext>
              </a:extLst>
            </p:cNvPr>
            <p:cNvCxnSpPr/>
            <p:nvPr/>
          </p:nvCxnSpPr>
          <p:spPr bwMode="auto">
            <a:xfrm>
              <a:off x="6266511" y="6009556"/>
              <a:ext cx="49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AED8A29D-AF8C-4E93-9160-54B4656C9E9E}"/>
              </a:ext>
            </a:extLst>
          </p:cNvPr>
          <p:cNvSpPr txBox="1"/>
          <p:nvPr/>
        </p:nvSpPr>
        <p:spPr bwMode="auto">
          <a:xfrm>
            <a:off x="1705345" y="4091345"/>
            <a:ext cx="207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pt-BR" b="0" i="0" dirty="0">
                <a:solidFill>
                  <a:srgbClr val="222222"/>
                </a:solidFill>
                <a:effectLst/>
                <a:latin typeface="Calibri" panose="020F0502020204030204" pitchFamily="34" charset="0"/>
                <a:cs typeface="Calibri" panose="020F0502020204030204" pitchFamily="34" charset="0"/>
              </a:rPr>
              <a:t>4-yr OS: 86% vs 54%</a:t>
            </a:r>
            <a:endParaRPr lang="en-US" b="0" dirty="0">
              <a:solidFill>
                <a:schemeClr val="bg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9B2B11F-F262-49CC-A5FE-BCBB37B5B643}"/>
              </a:ext>
            </a:extLst>
          </p:cNvPr>
          <p:cNvSpPr txBox="1"/>
          <p:nvPr/>
        </p:nvSpPr>
        <p:spPr bwMode="auto">
          <a:xfrm>
            <a:off x="7130639" y="4102632"/>
            <a:ext cx="207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pt-BR" b="0" i="0" dirty="0">
                <a:solidFill>
                  <a:srgbClr val="222222"/>
                </a:solidFill>
                <a:effectLst/>
                <a:latin typeface="Calibri" panose="020F0502020204030204" pitchFamily="34" charset="0"/>
                <a:cs typeface="Calibri" panose="020F0502020204030204" pitchFamily="34" charset="0"/>
              </a:rPr>
              <a:t>4-yr OS: 94% vs 83%</a:t>
            </a:r>
            <a:endParaRPr lang="en-US" b="0" dirty="0">
              <a:solidFill>
                <a:schemeClr val="bg1"/>
              </a:solidFill>
              <a:latin typeface="Calibri" panose="020F0502020204030204" pitchFamily="34" charset="0"/>
              <a:cs typeface="Calibri" panose="020F0502020204030204" pitchFamily="34" charset="0"/>
            </a:endParaRPr>
          </a:p>
        </p:txBody>
      </p:sp>
      <p:sp>
        <p:nvSpPr>
          <p:cNvPr id="92" name="TextBox 91">
            <a:extLst>
              <a:ext uri="{FF2B5EF4-FFF2-40B4-BE49-F238E27FC236}">
                <a16:creationId xmlns:a16="http://schemas.microsoft.com/office/drawing/2014/main" id="{70770D43-43AC-4DC1-A9D9-4EA77BAF3782}"/>
              </a:ext>
            </a:extLst>
          </p:cNvPr>
          <p:cNvSpPr txBox="1"/>
          <p:nvPr/>
        </p:nvSpPr>
        <p:spPr bwMode="auto">
          <a:xfrm>
            <a:off x="0" y="5241313"/>
            <a:ext cx="15045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Aft>
                <a:spcPct val="0"/>
              </a:spcAft>
              <a:buClrTx/>
              <a:buSzTx/>
              <a:buFontTx/>
              <a:buNone/>
              <a:tabLst/>
              <a:defRPr/>
            </a:pPr>
            <a:r>
              <a:rPr lang="en-US" sz="1400" b="1" dirty="0">
                <a:solidFill>
                  <a:schemeClr val="bg1"/>
                </a:solidFill>
                <a:latin typeface="Calibri" panose="020F0502020204030204" pitchFamily="34" charset="0"/>
              </a:rPr>
              <a:t>Patients</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rPr>
              <a:t> at Risk, n</a:t>
            </a:r>
          </a:p>
        </p:txBody>
      </p:sp>
      <p:sp>
        <p:nvSpPr>
          <p:cNvPr id="93" name="TextBox 92">
            <a:extLst>
              <a:ext uri="{FF2B5EF4-FFF2-40B4-BE49-F238E27FC236}">
                <a16:creationId xmlns:a16="http://schemas.microsoft.com/office/drawing/2014/main" id="{7E250C5B-B69E-48F8-A9FD-52BEFEE60969}"/>
              </a:ext>
            </a:extLst>
          </p:cNvPr>
          <p:cNvSpPr txBox="1"/>
          <p:nvPr/>
        </p:nvSpPr>
        <p:spPr bwMode="auto">
          <a:xfrm>
            <a:off x="5458292" y="5241313"/>
            <a:ext cx="15045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Aft>
                <a:spcPct val="0"/>
              </a:spcAft>
              <a:buClrTx/>
              <a:buSzTx/>
              <a:buFontTx/>
              <a:buNone/>
              <a:tabLst/>
              <a:defRPr/>
            </a:pPr>
            <a:r>
              <a:rPr lang="en-US" sz="1400" b="1" dirty="0">
                <a:solidFill>
                  <a:schemeClr val="bg1"/>
                </a:solidFill>
                <a:latin typeface="Calibri" panose="020F0502020204030204" pitchFamily="34" charset="0"/>
              </a:rPr>
              <a:t>Patients</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rPr>
              <a:t> at Risk, n</a:t>
            </a:r>
          </a:p>
        </p:txBody>
      </p:sp>
    </p:spTree>
    <p:extLst>
      <p:ext uri="{BB962C8B-B14F-4D97-AF65-F5344CB8AC3E}">
        <p14:creationId xmlns:p14="http://schemas.microsoft.com/office/powerpoint/2010/main" val="107797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4D72-A576-EC42-8972-B72DB3EEC909}"/>
              </a:ext>
            </a:extLst>
          </p:cNvPr>
          <p:cNvSpPr>
            <a:spLocks noGrp="1"/>
          </p:cNvSpPr>
          <p:nvPr>
            <p:ph type="title"/>
          </p:nvPr>
        </p:nvSpPr>
        <p:spPr/>
        <p:txBody>
          <a:bodyPr/>
          <a:lstStyle/>
          <a:p>
            <a:r>
              <a:rPr lang="en-US" dirty="0"/>
              <a:t>Retrospective Analysis: PFS With Posttransplant Consolidation in AL Amyloidosis</a:t>
            </a:r>
          </a:p>
        </p:txBody>
      </p:sp>
      <p:sp>
        <p:nvSpPr>
          <p:cNvPr id="65" name="Content Placeholder 64">
            <a:extLst>
              <a:ext uri="{FF2B5EF4-FFF2-40B4-BE49-F238E27FC236}">
                <a16:creationId xmlns:a16="http://schemas.microsoft.com/office/drawing/2014/main" id="{F55FB8AD-4400-4E4C-B9ED-14E2FEDC92E0}"/>
              </a:ext>
            </a:extLst>
          </p:cNvPr>
          <p:cNvSpPr>
            <a:spLocks noGrp="1"/>
          </p:cNvSpPr>
          <p:nvPr>
            <p:ph sz="half" idx="1"/>
          </p:nvPr>
        </p:nvSpPr>
        <p:spPr>
          <a:xfrm>
            <a:off x="609758" y="1431189"/>
            <a:ext cx="11131627" cy="1561155"/>
          </a:xfrm>
        </p:spPr>
        <p:txBody>
          <a:bodyPr/>
          <a:lstStyle/>
          <a:p>
            <a:pPr>
              <a:spcBef>
                <a:spcPts val="600"/>
              </a:spcBef>
              <a:spcAft>
                <a:spcPts val="0"/>
              </a:spcAft>
            </a:pPr>
            <a:r>
              <a:rPr lang="en-US" sz="1600" b="1" dirty="0"/>
              <a:t>mPFS with &lt;VGPR: 22.4 mo with consolidation vs 8.8 mo without consolidation</a:t>
            </a:r>
          </a:p>
          <a:p>
            <a:pPr lvl="1">
              <a:spcBef>
                <a:spcPts val="600"/>
              </a:spcBef>
              <a:spcAft>
                <a:spcPts val="0"/>
              </a:spcAft>
            </a:pPr>
            <a:r>
              <a:rPr lang="en-US" sz="1400" dirty="0"/>
              <a:t>Greater benefit correlated with deeper responses</a:t>
            </a:r>
            <a:endParaRPr lang="en-US" sz="1400" b="1" dirty="0"/>
          </a:p>
          <a:p>
            <a:pPr>
              <a:spcBef>
                <a:spcPts val="600"/>
              </a:spcBef>
              <a:spcAft>
                <a:spcPts val="0"/>
              </a:spcAft>
            </a:pPr>
            <a:r>
              <a:rPr lang="en-US" sz="1600" dirty="0"/>
              <a:t>Consolidation regimens: IMiD (29%), PI (33%), IMiD + PI (28%), Dara + IMiD (3%), alkylator (4%), rituximab (3%)</a:t>
            </a:r>
          </a:p>
          <a:p>
            <a:pPr>
              <a:spcBef>
                <a:spcPts val="600"/>
              </a:spcBef>
              <a:spcAft>
                <a:spcPts val="0"/>
              </a:spcAft>
            </a:pPr>
            <a:r>
              <a:rPr lang="en-US" sz="1600" dirty="0"/>
              <a:t>Among patients with &lt;VGPR, trend for better OS with response to consolidation </a:t>
            </a:r>
          </a:p>
          <a:p>
            <a:pPr>
              <a:spcBef>
                <a:spcPts val="600"/>
              </a:spcBef>
              <a:spcAft>
                <a:spcPts val="0"/>
              </a:spcAft>
            </a:pPr>
            <a:r>
              <a:rPr lang="en-US" sz="1600" dirty="0"/>
              <a:t>No benefit for those with ≥VGPR</a:t>
            </a:r>
          </a:p>
          <a:p>
            <a:pPr>
              <a:spcBef>
                <a:spcPts val="0"/>
              </a:spcBef>
              <a:spcAft>
                <a:spcPts val="0"/>
              </a:spcAft>
            </a:pPr>
            <a:endParaRPr lang="en-US" sz="1600" dirty="0"/>
          </a:p>
        </p:txBody>
      </p:sp>
      <p:sp>
        <p:nvSpPr>
          <p:cNvPr id="6" name="Text Box 15">
            <a:extLst>
              <a:ext uri="{FF2B5EF4-FFF2-40B4-BE49-F238E27FC236}">
                <a16:creationId xmlns:a16="http://schemas.microsoft.com/office/drawing/2014/main" id="{403BA90E-A13F-4B41-B023-063F9EDD338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Al Saleh. Am J Hematol. 2019;94:1066.</a:t>
            </a:r>
          </a:p>
        </p:txBody>
      </p:sp>
      <p:grpSp>
        <p:nvGrpSpPr>
          <p:cNvPr id="8" name="Group 7">
            <a:extLst>
              <a:ext uri="{FF2B5EF4-FFF2-40B4-BE49-F238E27FC236}">
                <a16:creationId xmlns:a16="http://schemas.microsoft.com/office/drawing/2014/main" id="{E470C238-D717-4AA4-B9C9-605B32E3CE35}"/>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EB2B7A72-4737-4956-95FD-6A069D7CDE3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8B27E571-7F08-4DAA-8780-9294AD7743E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3" name="TextBox 12">
            <a:extLst>
              <a:ext uri="{FF2B5EF4-FFF2-40B4-BE49-F238E27FC236}">
                <a16:creationId xmlns:a16="http://schemas.microsoft.com/office/drawing/2014/main" id="{95B0B790-0F7B-4D16-890D-52D1C4535508}"/>
              </a:ext>
            </a:extLst>
          </p:cNvPr>
          <p:cNvSpPr txBox="1"/>
          <p:nvPr/>
        </p:nvSpPr>
        <p:spPr bwMode="auto">
          <a:xfrm>
            <a:off x="7254304" y="2828283"/>
            <a:ext cx="3358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in Patients With &lt;VGPR </a:t>
            </a:r>
          </a:p>
        </p:txBody>
      </p:sp>
      <p:sp>
        <p:nvSpPr>
          <p:cNvPr id="60" name="Rectangle 59">
            <a:extLst>
              <a:ext uri="{FF2B5EF4-FFF2-40B4-BE49-F238E27FC236}">
                <a16:creationId xmlns:a16="http://schemas.microsoft.com/office/drawing/2014/main" id="{3FC98211-F76A-4A26-A545-7FEFA4E3CC39}"/>
              </a:ext>
            </a:extLst>
          </p:cNvPr>
          <p:cNvSpPr/>
          <p:nvPr/>
        </p:nvSpPr>
        <p:spPr bwMode="auto">
          <a:xfrm>
            <a:off x="5949263" y="5513539"/>
            <a:ext cx="4901779" cy="80160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2747D0A9-6B3A-4843-88ED-A196BF2C2A52}"/>
              </a:ext>
            </a:extLst>
          </p:cNvPr>
          <p:cNvSpPr/>
          <p:nvPr/>
        </p:nvSpPr>
        <p:spPr bwMode="auto">
          <a:xfrm>
            <a:off x="767588" y="5513539"/>
            <a:ext cx="4901779" cy="80160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A7AA1001-1144-41E4-8D8F-BD3D7CFCFDCF}"/>
              </a:ext>
            </a:extLst>
          </p:cNvPr>
          <p:cNvSpPr txBox="1"/>
          <p:nvPr/>
        </p:nvSpPr>
        <p:spPr bwMode="auto">
          <a:xfrm>
            <a:off x="1721549" y="2828283"/>
            <a:ext cx="3972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(All Patients)</a:t>
            </a:r>
          </a:p>
        </p:txBody>
      </p:sp>
      <p:grpSp>
        <p:nvGrpSpPr>
          <p:cNvPr id="17" name="Group 16">
            <a:extLst>
              <a:ext uri="{FF2B5EF4-FFF2-40B4-BE49-F238E27FC236}">
                <a16:creationId xmlns:a16="http://schemas.microsoft.com/office/drawing/2014/main" id="{4744FAB8-3752-4A37-9983-BB1F53C757FC}"/>
              </a:ext>
            </a:extLst>
          </p:cNvPr>
          <p:cNvGrpSpPr/>
          <p:nvPr/>
        </p:nvGrpSpPr>
        <p:grpSpPr>
          <a:xfrm>
            <a:off x="1608054" y="5460203"/>
            <a:ext cx="4086205" cy="311076"/>
            <a:chOff x="1608054" y="5410200"/>
            <a:chExt cx="4086205" cy="307777"/>
          </a:xfrm>
        </p:grpSpPr>
        <p:sp>
          <p:nvSpPr>
            <p:cNvPr id="52" name="TextBox 51">
              <a:extLst>
                <a:ext uri="{FF2B5EF4-FFF2-40B4-BE49-F238E27FC236}">
                  <a16:creationId xmlns:a16="http://schemas.microsoft.com/office/drawing/2014/main" id="{20DA581B-19B0-43C6-9722-94E1100BB1E3}"/>
                </a:ext>
              </a:extLst>
            </p:cNvPr>
            <p:cNvSpPr txBox="1"/>
            <p:nvPr/>
          </p:nvSpPr>
          <p:spPr bwMode="auto">
            <a:xfrm>
              <a:off x="1608054" y="541020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 name="TextBox 52">
              <a:extLst>
                <a:ext uri="{FF2B5EF4-FFF2-40B4-BE49-F238E27FC236}">
                  <a16:creationId xmlns:a16="http://schemas.microsoft.com/office/drawing/2014/main" id="{C23B2288-784C-48BA-8389-04E738F27CB8}"/>
                </a:ext>
              </a:extLst>
            </p:cNvPr>
            <p:cNvSpPr txBox="1"/>
            <p:nvPr/>
          </p:nvSpPr>
          <p:spPr bwMode="auto">
            <a:xfrm>
              <a:off x="2178288" y="54102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4" name="TextBox 53">
              <a:extLst>
                <a:ext uri="{FF2B5EF4-FFF2-40B4-BE49-F238E27FC236}">
                  <a16:creationId xmlns:a16="http://schemas.microsoft.com/office/drawing/2014/main" id="{76739FCF-7BA0-49E9-8976-9046BD300624}"/>
                </a:ext>
              </a:extLst>
            </p:cNvPr>
            <p:cNvSpPr txBox="1"/>
            <p:nvPr/>
          </p:nvSpPr>
          <p:spPr bwMode="auto">
            <a:xfrm>
              <a:off x="2808250" y="54102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5" name="TextBox 54">
              <a:extLst>
                <a:ext uri="{FF2B5EF4-FFF2-40B4-BE49-F238E27FC236}">
                  <a16:creationId xmlns:a16="http://schemas.microsoft.com/office/drawing/2014/main" id="{563C4F37-0CFE-4601-8BA0-57C5E1A60ECD}"/>
                </a:ext>
              </a:extLst>
            </p:cNvPr>
            <p:cNvSpPr txBox="1"/>
            <p:nvPr/>
          </p:nvSpPr>
          <p:spPr bwMode="auto">
            <a:xfrm>
              <a:off x="3428052" y="54102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6" name="TextBox 55">
              <a:extLst>
                <a:ext uri="{FF2B5EF4-FFF2-40B4-BE49-F238E27FC236}">
                  <a16:creationId xmlns:a16="http://schemas.microsoft.com/office/drawing/2014/main" id="{82B0537A-BDD1-42B8-9C6B-21A2F9C06F2D}"/>
                </a:ext>
              </a:extLst>
            </p:cNvPr>
            <p:cNvSpPr txBox="1"/>
            <p:nvPr/>
          </p:nvSpPr>
          <p:spPr bwMode="auto">
            <a:xfrm>
              <a:off x="4047854" y="54102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7" name="TextBox 56">
              <a:extLst>
                <a:ext uri="{FF2B5EF4-FFF2-40B4-BE49-F238E27FC236}">
                  <a16:creationId xmlns:a16="http://schemas.microsoft.com/office/drawing/2014/main" id="{2EA50BFB-46BD-426E-BECF-7EEB1A8E4579}"/>
                </a:ext>
              </a:extLst>
            </p:cNvPr>
            <p:cNvSpPr txBox="1"/>
            <p:nvPr/>
          </p:nvSpPr>
          <p:spPr bwMode="auto">
            <a:xfrm>
              <a:off x="4621970" y="541020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8" name="TextBox 57">
              <a:extLst>
                <a:ext uri="{FF2B5EF4-FFF2-40B4-BE49-F238E27FC236}">
                  <a16:creationId xmlns:a16="http://schemas.microsoft.com/office/drawing/2014/main" id="{40BD6E22-DD3F-482F-A078-901C589DB5F0}"/>
                </a:ext>
              </a:extLst>
            </p:cNvPr>
            <p:cNvSpPr txBox="1"/>
            <p:nvPr/>
          </p:nvSpPr>
          <p:spPr bwMode="auto">
            <a:xfrm>
              <a:off x="5235479" y="541020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grpSp>
      <p:grpSp>
        <p:nvGrpSpPr>
          <p:cNvPr id="18" name="Group 17">
            <a:extLst>
              <a:ext uri="{FF2B5EF4-FFF2-40B4-BE49-F238E27FC236}">
                <a16:creationId xmlns:a16="http://schemas.microsoft.com/office/drawing/2014/main" id="{7FFE44A4-09C7-487C-A799-DAB2CF7922D2}"/>
              </a:ext>
            </a:extLst>
          </p:cNvPr>
          <p:cNvGrpSpPr/>
          <p:nvPr/>
        </p:nvGrpSpPr>
        <p:grpSpPr>
          <a:xfrm>
            <a:off x="1510962" y="5862292"/>
            <a:ext cx="4132110" cy="528829"/>
            <a:chOff x="1516463" y="5410200"/>
            <a:chExt cx="4132110" cy="523220"/>
          </a:xfrm>
        </p:grpSpPr>
        <p:sp>
          <p:nvSpPr>
            <p:cNvPr id="45" name="TextBox 44">
              <a:extLst>
                <a:ext uri="{FF2B5EF4-FFF2-40B4-BE49-F238E27FC236}">
                  <a16:creationId xmlns:a16="http://schemas.microsoft.com/office/drawing/2014/main" id="{3FBEB663-C27A-4B04-A3D8-05EE83116CED}"/>
                </a:ext>
              </a:extLst>
            </p:cNvPr>
            <p:cNvSpPr txBox="1"/>
            <p:nvPr/>
          </p:nvSpPr>
          <p:spPr bwMode="auto">
            <a:xfrm>
              <a:off x="1516463" y="541020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372</a:t>
              </a:r>
            </a:p>
          </p:txBody>
        </p:sp>
        <p:sp>
          <p:nvSpPr>
            <p:cNvPr id="46" name="TextBox 45">
              <a:extLst>
                <a:ext uri="{FF2B5EF4-FFF2-40B4-BE49-F238E27FC236}">
                  <a16:creationId xmlns:a16="http://schemas.microsoft.com/office/drawing/2014/main" id="{3414EBFC-DEE2-435A-9B49-509882155FFA}"/>
                </a:ext>
              </a:extLst>
            </p:cNvPr>
            <p:cNvSpPr txBox="1"/>
            <p:nvPr/>
          </p:nvSpPr>
          <p:spPr bwMode="auto">
            <a:xfrm>
              <a:off x="2132602" y="541020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251</a:t>
              </a:r>
            </a:p>
          </p:txBody>
        </p:sp>
        <p:sp>
          <p:nvSpPr>
            <p:cNvPr id="47" name="TextBox 46">
              <a:extLst>
                <a:ext uri="{FF2B5EF4-FFF2-40B4-BE49-F238E27FC236}">
                  <a16:creationId xmlns:a16="http://schemas.microsoft.com/office/drawing/2014/main" id="{59838C89-BE2A-4FEC-B9F1-04E26186913D}"/>
                </a:ext>
              </a:extLst>
            </p:cNvPr>
            <p:cNvSpPr txBox="1"/>
            <p:nvPr/>
          </p:nvSpPr>
          <p:spPr bwMode="auto">
            <a:xfrm>
              <a:off x="2762564" y="541020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185</a:t>
              </a:r>
            </a:p>
          </p:txBody>
        </p:sp>
        <p:sp>
          <p:nvSpPr>
            <p:cNvPr id="48" name="TextBox 47">
              <a:extLst>
                <a:ext uri="{FF2B5EF4-FFF2-40B4-BE49-F238E27FC236}">
                  <a16:creationId xmlns:a16="http://schemas.microsoft.com/office/drawing/2014/main" id="{4A6A9FFC-7FDA-4DA6-97EF-51027611A097}"/>
                </a:ext>
              </a:extLst>
            </p:cNvPr>
            <p:cNvSpPr txBox="1"/>
            <p:nvPr/>
          </p:nvSpPr>
          <p:spPr bwMode="auto">
            <a:xfrm>
              <a:off x="3382366" y="5410200"/>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129</a:t>
              </a:r>
            </a:p>
          </p:txBody>
        </p:sp>
        <p:sp>
          <p:nvSpPr>
            <p:cNvPr id="49" name="TextBox 48">
              <a:extLst>
                <a:ext uri="{FF2B5EF4-FFF2-40B4-BE49-F238E27FC236}">
                  <a16:creationId xmlns:a16="http://schemas.microsoft.com/office/drawing/2014/main" id="{0DA3D479-1F64-43BB-8506-AC9352B5CAA9}"/>
                </a:ext>
              </a:extLst>
            </p:cNvPr>
            <p:cNvSpPr txBox="1"/>
            <p:nvPr/>
          </p:nvSpPr>
          <p:spPr bwMode="auto">
            <a:xfrm>
              <a:off x="4047854" y="541020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50" name="TextBox 49">
              <a:extLst>
                <a:ext uri="{FF2B5EF4-FFF2-40B4-BE49-F238E27FC236}">
                  <a16:creationId xmlns:a16="http://schemas.microsoft.com/office/drawing/2014/main" id="{D20678D3-02BD-4B60-A1BC-D5AF6C961348}"/>
                </a:ext>
              </a:extLst>
            </p:cNvPr>
            <p:cNvSpPr txBox="1"/>
            <p:nvPr/>
          </p:nvSpPr>
          <p:spPr bwMode="auto">
            <a:xfrm>
              <a:off x="4667656" y="541020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51" name="TextBox 50">
              <a:extLst>
                <a:ext uri="{FF2B5EF4-FFF2-40B4-BE49-F238E27FC236}">
                  <a16:creationId xmlns:a16="http://schemas.microsoft.com/office/drawing/2014/main" id="{C7F98201-23DB-4108-82EE-778637116B63}"/>
                </a:ext>
              </a:extLst>
            </p:cNvPr>
            <p:cNvSpPr txBox="1"/>
            <p:nvPr/>
          </p:nvSpPr>
          <p:spPr bwMode="auto">
            <a:xfrm>
              <a:off x="5281165" y="541020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sp>
        <p:nvSpPr>
          <p:cNvPr id="19" name="TextBox 18">
            <a:extLst>
              <a:ext uri="{FF2B5EF4-FFF2-40B4-BE49-F238E27FC236}">
                <a16:creationId xmlns:a16="http://schemas.microsoft.com/office/drawing/2014/main" id="{910C90EE-AFF0-4B99-B317-66C2A08EB6B3}"/>
              </a:ext>
            </a:extLst>
          </p:cNvPr>
          <p:cNvSpPr txBox="1"/>
          <p:nvPr/>
        </p:nvSpPr>
        <p:spPr bwMode="auto">
          <a:xfrm>
            <a:off x="2943060" y="5618790"/>
            <a:ext cx="1326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(Mo)</a:t>
            </a:r>
          </a:p>
        </p:txBody>
      </p:sp>
      <p:grpSp>
        <p:nvGrpSpPr>
          <p:cNvPr id="20" name="Group 19">
            <a:extLst>
              <a:ext uri="{FF2B5EF4-FFF2-40B4-BE49-F238E27FC236}">
                <a16:creationId xmlns:a16="http://schemas.microsoft.com/office/drawing/2014/main" id="{EE987F43-6004-44FF-AAAB-A0058E25996F}"/>
              </a:ext>
            </a:extLst>
          </p:cNvPr>
          <p:cNvGrpSpPr/>
          <p:nvPr/>
        </p:nvGrpSpPr>
        <p:grpSpPr>
          <a:xfrm>
            <a:off x="405417" y="5713683"/>
            <a:ext cx="1340656" cy="510082"/>
            <a:chOff x="405417" y="5660992"/>
            <a:chExt cx="1340656" cy="504672"/>
          </a:xfrm>
        </p:grpSpPr>
        <p:sp>
          <p:nvSpPr>
            <p:cNvPr id="42" name="TextBox 41">
              <a:extLst>
                <a:ext uri="{FF2B5EF4-FFF2-40B4-BE49-F238E27FC236}">
                  <a16:creationId xmlns:a16="http://schemas.microsoft.com/office/drawing/2014/main" id="{57E2A983-CAA6-40B1-80BA-6F48F330580D}"/>
                </a:ext>
              </a:extLst>
            </p:cNvPr>
            <p:cNvSpPr txBox="1"/>
            <p:nvPr/>
          </p:nvSpPr>
          <p:spPr bwMode="auto">
            <a:xfrm>
              <a:off x="405417" y="5660992"/>
              <a:ext cx="1340656" cy="28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a:t>
              </a:r>
            </a:p>
          </p:txBody>
        </p:sp>
        <p:cxnSp>
          <p:nvCxnSpPr>
            <p:cNvPr id="43" name="Straight Connector 42">
              <a:extLst>
                <a:ext uri="{FF2B5EF4-FFF2-40B4-BE49-F238E27FC236}">
                  <a16:creationId xmlns:a16="http://schemas.microsoft.com/office/drawing/2014/main" id="{FC6061A1-285A-443D-8D77-70E71ECECEF0}"/>
                </a:ext>
              </a:extLst>
            </p:cNvPr>
            <p:cNvCxnSpPr>
              <a:cxnSpLocks/>
            </p:cNvCxnSpPr>
            <p:nvPr/>
          </p:nvCxnSpPr>
          <p:spPr bwMode="auto">
            <a:xfrm>
              <a:off x="1115505" y="5967544"/>
              <a:ext cx="421429" cy="0"/>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2315E88-BE66-4B9C-BE59-2F634E8B041F}"/>
                </a:ext>
              </a:extLst>
            </p:cNvPr>
            <p:cNvCxnSpPr>
              <a:cxnSpLocks/>
            </p:cNvCxnSpPr>
            <p:nvPr/>
          </p:nvCxnSpPr>
          <p:spPr bwMode="auto">
            <a:xfrm>
              <a:off x="1115505" y="6165664"/>
              <a:ext cx="421429" cy="0"/>
            </a:xfrm>
            <a:prstGeom prst="line">
              <a:avLst/>
            </a:prstGeom>
            <a:noFill/>
            <a:ln w="28575" cap="flat" cmpd="sng" algn="ctr">
              <a:solidFill>
                <a:schemeClr val="accent3"/>
              </a:solidFill>
              <a:prstDash val="sysDash"/>
              <a:round/>
              <a:headEnd type="none" w="med" len="med"/>
              <a:tailEnd type="none" w="med" len="med"/>
            </a:ln>
            <a:effectLst/>
          </p:spPr>
        </p:cxnSp>
      </p:grpSp>
      <p:grpSp>
        <p:nvGrpSpPr>
          <p:cNvPr id="21" name="Group 20">
            <a:extLst>
              <a:ext uri="{FF2B5EF4-FFF2-40B4-BE49-F238E27FC236}">
                <a16:creationId xmlns:a16="http://schemas.microsoft.com/office/drawing/2014/main" id="{11B0159A-5A08-4088-9151-CCC1A9D262AD}"/>
              </a:ext>
            </a:extLst>
          </p:cNvPr>
          <p:cNvGrpSpPr/>
          <p:nvPr/>
        </p:nvGrpSpPr>
        <p:grpSpPr>
          <a:xfrm>
            <a:off x="7122160" y="5452217"/>
            <a:ext cx="3794760" cy="311076"/>
            <a:chOff x="1608054" y="5410200"/>
            <a:chExt cx="3619234" cy="307777"/>
          </a:xfrm>
          <a:solidFill>
            <a:schemeClr val="tx1"/>
          </a:solidFill>
        </p:grpSpPr>
        <p:sp>
          <p:nvSpPr>
            <p:cNvPr id="35" name="TextBox 34">
              <a:extLst>
                <a:ext uri="{FF2B5EF4-FFF2-40B4-BE49-F238E27FC236}">
                  <a16:creationId xmlns:a16="http://schemas.microsoft.com/office/drawing/2014/main" id="{121CD1C8-6480-400D-8ED3-3A2D8D13E4CC}"/>
                </a:ext>
              </a:extLst>
            </p:cNvPr>
            <p:cNvSpPr txBox="1"/>
            <p:nvPr/>
          </p:nvSpPr>
          <p:spPr bwMode="auto">
            <a:xfrm>
              <a:off x="1608054" y="5410200"/>
              <a:ext cx="27603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F9BB692A-94C9-4F15-84D1-4E7CE8DC533D}"/>
                </a:ext>
              </a:extLst>
            </p:cNvPr>
            <p:cNvSpPr txBox="1"/>
            <p:nvPr/>
          </p:nvSpPr>
          <p:spPr bwMode="auto">
            <a:xfrm>
              <a:off x="2178288" y="5410200"/>
              <a:ext cx="36740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ED90D4C9-A7B6-42CB-B778-ECBE6DAFBE98}"/>
                </a:ext>
              </a:extLst>
            </p:cNvPr>
            <p:cNvSpPr txBox="1"/>
            <p:nvPr/>
          </p:nvSpPr>
          <p:spPr bwMode="auto">
            <a:xfrm>
              <a:off x="2843419" y="5410200"/>
              <a:ext cx="36740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8" name="TextBox 37">
              <a:extLst>
                <a:ext uri="{FF2B5EF4-FFF2-40B4-BE49-F238E27FC236}">
                  <a16:creationId xmlns:a16="http://schemas.microsoft.com/office/drawing/2014/main" id="{1615F149-C233-4E43-BF33-3B6B7F63EF8F}"/>
                </a:ext>
              </a:extLst>
            </p:cNvPr>
            <p:cNvSpPr txBox="1"/>
            <p:nvPr/>
          </p:nvSpPr>
          <p:spPr bwMode="auto">
            <a:xfrm>
              <a:off x="3510113" y="5410200"/>
              <a:ext cx="36740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9" name="TextBox 38">
              <a:extLst>
                <a:ext uri="{FF2B5EF4-FFF2-40B4-BE49-F238E27FC236}">
                  <a16:creationId xmlns:a16="http://schemas.microsoft.com/office/drawing/2014/main" id="{3383FF24-906D-4E39-BDF0-33DD71D8AA5B}"/>
                </a:ext>
              </a:extLst>
            </p:cNvPr>
            <p:cNvSpPr txBox="1"/>
            <p:nvPr/>
          </p:nvSpPr>
          <p:spPr bwMode="auto">
            <a:xfrm>
              <a:off x="4176807" y="5410200"/>
              <a:ext cx="367408"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0" name="TextBox 39">
              <a:extLst>
                <a:ext uri="{FF2B5EF4-FFF2-40B4-BE49-F238E27FC236}">
                  <a16:creationId xmlns:a16="http://schemas.microsoft.com/office/drawing/2014/main" id="{66A05697-E483-4C32-A73B-328493A129F0}"/>
                </a:ext>
              </a:extLst>
            </p:cNvPr>
            <p:cNvSpPr txBox="1"/>
            <p:nvPr/>
          </p:nvSpPr>
          <p:spPr bwMode="auto">
            <a:xfrm>
              <a:off x="4768508" y="5410200"/>
              <a:ext cx="458780" cy="30777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22" name="Group 21">
            <a:extLst>
              <a:ext uri="{FF2B5EF4-FFF2-40B4-BE49-F238E27FC236}">
                <a16:creationId xmlns:a16="http://schemas.microsoft.com/office/drawing/2014/main" id="{2122FAD4-3AB8-44FD-8768-151E4A7A8A26}"/>
              </a:ext>
            </a:extLst>
          </p:cNvPr>
          <p:cNvGrpSpPr/>
          <p:nvPr/>
        </p:nvGrpSpPr>
        <p:grpSpPr>
          <a:xfrm>
            <a:off x="7097974" y="5859255"/>
            <a:ext cx="3753068" cy="523220"/>
            <a:chOff x="1562149" y="5410200"/>
            <a:chExt cx="3544461" cy="517670"/>
          </a:xfrm>
        </p:grpSpPr>
        <p:sp>
          <p:nvSpPr>
            <p:cNvPr id="28" name="TextBox 27">
              <a:extLst>
                <a:ext uri="{FF2B5EF4-FFF2-40B4-BE49-F238E27FC236}">
                  <a16:creationId xmlns:a16="http://schemas.microsoft.com/office/drawing/2014/main" id="{675B63AB-35C7-4CDA-9377-B20A52A12E6B}"/>
                </a:ext>
              </a:extLst>
            </p:cNvPr>
            <p:cNvSpPr txBox="1"/>
            <p:nvPr/>
          </p:nvSpPr>
          <p:spPr bwMode="auto">
            <a:xfrm>
              <a:off x="1562149" y="5410200"/>
              <a:ext cx="367408"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29" name="TextBox 28">
              <a:extLst>
                <a:ext uri="{FF2B5EF4-FFF2-40B4-BE49-F238E27FC236}">
                  <a16:creationId xmlns:a16="http://schemas.microsoft.com/office/drawing/2014/main" id="{1DA20C0D-0A4E-4308-B795-8FB02F5DE31E}"/>
                </a:ext>
              </a:extLst>
            </p:cNvPr>
            <p:cNvSpPr txBox="1"/>
            <p:nvPr/>
          </p:nvSpPr>
          <p:spPr bwMode="auto">
            <a:xfrm>
              <a:off x="2178288" y="5410200"/>
              <a:ext cx="367408"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30" name="TextBox 29">
              <a:extLst>
                <a:ext uri="{FF2B5EF4-FFF2-40B4-BE49-F238E27FC236}">
                  <a16:creationId xmlns:a16="http://schemas.microsoft.com/office/drawing/2014/main" id="{4397B76C-5019-414A-992A-131CA26B109B}"/>
                </a:ext>
              </a:extLst>
            </p:cNvPr>
            <p:cNvSpPr txBox="1"/>
            <p:nvPr/>
          </p:nvSpPr>
          <p:spPr bwMode="auto">
            <a:xfrm>
              <a:off x="2808250" y="5410200"/>
              <a:ext cx="367408"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31" name="TextBox 30">
              <a:extLst>
                <a:ext uri="{FF2B5EF4-FFF2-40B4-BE49-F238E27FC236}">
                  <a16:creationId xmlns:a16="http://schemas.microsoft.com/office/drawing/2014/main" id="{FCC54DB6-F95C-43BE-9574-E94CE6C47217}"/>
                </a:ext>
              </a:extLst>
            </p:cNvPr>
            <p:cNvSpPr txBox="1"/>
            <p:nvPr/>
          </p:nvSpPr>
          <p:spPr bwMode="auto">
            <a:xfrm>
              <a:off x="3517699" y="5410200"/>
              <a:ext cx="276038"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32" name="TextBox 31">
              <a:extLst>
                <a:ext uri="{FF2B5EF4-FFF2-40B4-BE49-F238E27FC236}">
                  <a16:creationId xmlns:a16="http://schemas.microsoft.com/office/drawing/2014/main" id="{FC5DED5A-7500-4317-A681-7AC7F18665C1}"/>
                </a:ext>
              </a:extLst>
            </p:cNvPr>
            <p:cNvSpPr txBox="1"/>
            <p:nvPr/>
          </p:nvSpPr>
          <p:spPr bwMode="auto">
            <a:xfrm>
              <a:off x="4181463" y="5410200"/>
              <a:ext cx="276038"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33" name="TextBox 32">
              <a:extLst>
                <a:ext uri="{FF2B5EF4-FFF2-40B4-BE49-F238E27FC236}">
                  <a16:creationId xmlns:a16="http://schemas.microsoft.com/office/drawing/2014/main" id="{928A950E-4E03-4993-AC5A-2BCF6A038254}"/>
                </a:ext>
              </a:extLst>
            </p:cNvPr>
            <p:cNvSpPr txBox="1"/>
            <p:nvPr/>
          </p:nvSpPr>
          <p:spPr bwMode="auto">
            <a:xfrm>
              <a:off x="4830573" y="5410200"/>
              <a:ext cx="276037" cy="51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23" name="TextBox 22">
            <a:extLst>
              <a:ext uri="{FF2B5EF4-FFF2-40B4-BE49-F238E27FC236}">
                <a16:creationId xmlns:a16="http://schemas.microsoft.com/office/drawing/2014/main" id="{DE001797-7BC6-4780-A672-E629F5874186}"/>
              </a:ext>
            </a:extLst>
          </p:cNvPr>
          <p:cNvSpPr txBox="1"/>
          <p:nvPr/>
        </p:nvSpPr>
        <p:spPr bwMode="auto">
          <a:xfrm>
            <a:off x="8267407" y="5618790"/>
            <a:ext cx="1326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(Mo)</a:t>
            </a:r>
          </a:p>
        </p:txBody>
      </p:sp>
      <p:grpSp>
        <p:nvGrpSpPr>
          <p:cNvPr id="24" name="Group 23">
            <a:extLst>
              <a:ext uri="{FF2B5EF4-FFF2-40B4-BE49-F238E27FC236}">
                <a16:creationId xmlns:a16="http://schemas.microsoft.com/office/drawing/2014/main" id="{18BA1136-444C-4879-887B-E4010BA0FFA2}"/>
              </a:ext>
            </a:extLst>
          </p:cNvPr>
          <p:cNvGrpSpPr/>
          <p:nvPr/>
        </p:nvGrpSpPr>
        <p:grpSpPr>
          <a:xfrm>
            <a:off x="5878242" y="5713683"/>
            <a:ext cx="1351089" cy="510082"/>
            <a:chOff x="394983" y="5660992"/>
            <a:chExt cx="1351089" cy="504672"/>
          </a:xfrm>
        </p:grpSpPr>
        <p:sp>
          <p:nvSpPr>
            <p:cNvPr id="25" name="TextBox 24">
              <a:extLst>
                <a:ext uri="{FF2B5EF4-FFF2-40B4-BE49-F238E27FC236}">
                  <a16:creationId xmlns:a16="http://schemas.microsoft.com/office/drawing/2014/main" id="{D218B9D8-806A-48C4-A3F1-792341F16B97}"/>
                </a:ext>
              </a:extLst>
            </p:cNvPr>
            <p:cNvSpPr txBox="1"/>
            <p:nvPr/>
          </p:nvSpPr>
          <p:spPr bwMode="auto">
            <a:xfrm>
              <a:off x="394983" y="5660992"/>
              <a:ext cx="1351089" cy="28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Bef>
                  <a:spcPts val="0"/>
                </a:spcBef>
                <a:spcAft>
                  <a:spcPct val="0"/>
                </a:spcAft>
                <a:buClrTx/>
                <a:buSzTx/>
                <a:buFontTx/>
                <a:buNone/>
                <a:tabLst/>
                <a:defRPr/>
              </a:pPr>
              <a:r>
                <a:rPr lang="en-US" sz="1400" b="1" dirty="0">
                  <a:solidFill>
                    <a:srgbClr val="000000"/>
                  </a:solidFill>
                  <a:latin typeface="Calibri" panose="020F0502020204030204" pitchFamily="34" charset="0"/>
                </a:rPr>
                <a:t>Patients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Risk</a:t>
              </a:r>
            </a:p>
          </p:txBody>
        </p:sp>
        <p:cxnSp>
          <p:nvCxnSpPr>
            <p:cNvPr id="26" name="Straight Connector 25">
              <a:extLst>
                <a:ext uri="{FF2B5EF4-FFF2-40B4-BE49-F238E27FC236}">
                  <a16:creationId xmlns:a16="http://schemas.microsoft.com/office/drawing/2014/main" id="{9A09C180-98CE-41EB-BF60-76131F7DF5E4}"/>
                </a:ext>
              </a:extLst>
            </p:cNvPr>
            <p:cNvCxnSpPr>
              <a:cxnSpLocks/>
            </p:cNvCxnSpPr>
            <p:nvPr/>
          </p:nvCxnSpPr>
          <p:spPr bwMode="auto">
            <a:xfrm>
              <a:off x="1115505" y="5967544"/>
              <a:ext cx="421429" cy="0"/>
            </a:xfrm>
            <a:prstGeom prst="line">
              <a:avLst/>
            </a:prstGeom>
            <a:no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0F3719B-300C-4A21-88D4-63813748DAFC}"/>
                </a:ext>
              </a:extLst>
            </p:cNvPr>
            <p:cNvCxnSpPr>
              <a:cxnSpLocks/>
            </p:cNvCxnSpPr>
            <p:nvPr/>
          </p:nvCxnSpPr>
          <p:spPr bwMode="auto">
            <a:xfrm>
              <a:off x="1115505" y="6165664"/>
              <a:ext cx="421429" cy="0"/>
            </a:xfrm>
            <a:prstGeom prst="line">
              <a:avLst/>
            </a:prstGeom>
            <a:noFill/>
            <a:ln w="28575" cap="flat" cmpd="sng" algn="ctr">
              <a:solidFill>
                <a:schemeClr val="accent3"/>
              </a:solidFill>
              <a:prstDash val="sysDash"/>
              <a:round/>
              <a:headEnd type="none" w="med" len="med"/>
              <a:tailEnd type="none" w="med" len="med"/>
            </a:ln>
            <a:effectLst/>
          </p:spPr>
        </p:cxnSp>
      </p:grpSp>
      <p:grpSp>
        <p:nvGrpSpPr>
          <p:cNvPr id="67" name="Group 66">
            <a:extLst>
              <a:ext uri="{FF2B5EF4-FFF2-40B4-BE49-F238E27FC236}">
                <a16:creationId xmlns:a16="http://schemas.microsoft.com/office/drawing/2014/main" id="{B8971E0B-77C3-49CE-BB2A-EE57830FAC05}"/>
              </a:ext>
            </a:extLst>
          </p:cNvPr>
          <p:cNvGrpSpPr/>
          <p:nvPr/>
        </p:nvGrpSpPr>
        <p:grpSpPr>
          <a:xfrm>
            <a:off x="1212109" y="3105150"/>
            <a:ext cx="497252" cy="2578100"/>
            <a:chOff x="1322269" y="2294678"/>
            <a:chExt cx="497252" cy="3506542"/>
          </a:xfrm>
        </p:grpSpPr>
        <p:sp>
          <p:nvSpPr>
            <p:cNvPr id="68" name="TextBox 67">
              <a:extLst>
                <a:ext uri="{FF2B5EF4-FFF2-40B4-BE49-F238E27FC236}">
                  <a16:creationId xmlns:a16="http://schemas.microsoft.com/office/drawing/2014/main" id="{CFA8ADE5-FFA8-4068-9BEA-E7B3906BF138}"/>
                </a:ext>
              </a:extLst>
            </p:cNvPr>
            <p:cNvSpPr txBox="1"/>
            <p:nvPr/>
          </p:nvSpPr>
          <p:spPr bwMode="auto">
            <a:xfrm>
              <a:off x="1530660" y="5219716"/>
              <a:ext cx="288861"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9" name="TextBox 68">
              <a:extLst>
                <a:ext uri="{FF2B5EF4-FFF2-40B4-BE49-F238E27FC236}">
                  <a16:creationId xmlns:a16="http://schemas.microsoft.com/office/drawing/2014/main" id="{23995F29-E599-4CA7-A3CC-411E9CD1C184}"/>
                </a:ext>
              </a:extLst>
            </p:cNvPr>
            <p:cNvSpPr txBox="1"/>
            <p:nvPr/>
          </p:nvSpPr>
          <p:spPr bwMode="auto">
            <a:xfrm>
              <a:off x="1426465" y="463821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0" name="TextBox 69">
              <a:extLst>
                <a:ext uri="{FF2B5EF4-FFF2-40B4-BE49-F238E27FC236}">
                  <a16:creationId xmlns:a16="http://schemas.microsoft.com/office/drawing/2014/main" id="{04E418FA-420E-482B-81F5-295492571440}"/>
                </a:ext>
              </a:extLst>
            </p:cNvPr>
            <p:cNvSpPr txBox="1"/>
            <p:nvPr/>
          </p:nvSpPr>
          <p:spPr bwMode="auto">
            <a:xfrm>
              <a:off x="1426465" y="402920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1" name="TextBox 70">
              <a:extLst>
                <a:ext uri="{FF2B5EF4-FFF2-40B4-BE49-F238E27FC236}">
                  <a16:creationId xmlns:a16="http://schemas.microsoft.com/office/drawing/2014/main" id="{12B5BA48-142A-4F1B-AC0D-BA2ABAC26C0A}"/>
                </a:ext>
              </a:extLst>
            </p:cNvPr>
            <p:cNvSpPr txBox="1"/>
            <p:nvPr/>
          </p:nvSpPr>
          <p:spPr bwMode="auto">
            <a:xfrm>
              <a:off x="1426465" y="345195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2" name="TextBox 71">
              <a:extLst>
                <a:ext uri="{FF2B5EF4-FFF2-40B4-BE49-F238E27FC236}">
                  <a16:creationId xmlns:a16="http://schemas.microsoft.com/office/drawing/2014/main" id="{AFEEC1F6-20BC-46F5-834E-FF27B1F83FF3}"/>
                </a:ext>
              </a:extLst>
            </p:cNvPr>
            <p:cNvSpPr txBox="1"/>
            <p:nvPr/>
          </p:nvSpPr>
          <p:spPr bwMode="auto">
            <a:xfrm>
              <a:off x="1426465" y="286344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3" name="TextBox 72">
              <a:extLst>
                <a:ext uri="{FF2B5EF4-FFF2-40B4-BE49-F238E27FC236}">
                  <a16:creationId xmlns:a16="http://schemas.microsoft.com/office/drawing/2014/main" id="{D52782DE-2279-464E-BA08-8CE0A7190A7B}"/>
                </a:ext>
              </a:extLst>
            </p:cNvPr>
            <p:cNvSpPr txBox="1"/>
            <p:nvPr/>
          </p:nvSpPr>
          <p:spPr bwMode="auto">
            <a:xfrm>
              <a:off x="1322269" y="2294678"/>
              <a:ext cx="497252"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74" name="Group 73">
            <a:extLst>
              <a:ext uri="{FF2B5EF4-FFF2-40B4-BE49-F238E27FC236}">
                <a16:creationId xmlns:a16="http://schemas.microsoft.com/office/drawing/2014/main" id="{A627CBF0-46FE-48B9-B118-B082BA349257}"/>
              </a:ext>
            </a:extLst>
          </p:cNvPr>
          <p:cNvGrpSpPr/>
          <p:nvPr/>
        </p:nvGrpSpPr>
        <p:grpSpPr>
          <a:xfrm>
            <a:off x="1647628" y="3285842"/>
            <a:ext cx="92284" cy="2140542"/>
            <a:chOff x="5411711" y="2431113"/>
            <a:chExt cx="460576" cy="1697906"/>
          </a:xfrm>
        </p:grpSpPr>
        <p:cxnSp>
          <p:nvCxnSpPr>
            <p:cNvPr id="75" name="Straight Connector 74">
              <a:extLst>
                <a:ext uri="{FF2B5EF4-FFF2-40B4-BE49-F238E27FC236}">
                  <a16:creationId xmlns:a16="http://schemas.microsoft.com/office/drawing/2014/main" id="{5F13B207-3B9D-4D67-B796-730D4C69D7B4}"/>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98E9B81-8D8C-41B6-8D84-80B05E5BAF44}"/>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6B33D8D-421E-4B82-8640-FD70BA3B571F}"/>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6A05FF8-AEB4-4779-8EDD-BE3AACB8B8E0}"/>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1E225A4-DE34-4946-A8C2-DDD5E7E76A56}"/>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8D3931E-753C-471D-88AB-A11A301C47AE}"/>
                </a:ext>
              </a:extLst>
            </p:cNvPr>
            <p:cNvCxnSpPr>
              <a:cxnSpLocks/>
            </p:cNvCxnSpPr>
            <p:nvPr/>
          </p:nvCxnSpPr>
          <p:spPr bwMode="auto">
            <a:xfrm>
              <a:off x="5411711" y="412901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6ACC6715-C707-4346-8DBF-5F1209840BB9}"/>
              </a:ext>
            </a:extLst>
          </p:cNvPr>
          <p:cNvGrpSpPr/>
          <p:nvPr/>
        </p:nvGrpSpPr>
        <p:grpSpPr>
          <a:xfrm rot="5400000">
            <a:off x="3558267" y="3625581"/>
            <a:ext cx="78228" cy="3714538"/>
            <a:chOff x="5411711" y="2094313"/>
            <a:chExt cx="460580" cy="2029826"/>
          </a:xfrm>
        </p:grpSpPr>
        <p:cxnSp>
          <p:nvCxnSpPr>
            <p:cNvPr id="82" name="Straight Connector 81">
              <a:extLst>
                <a:ext uri="{FF2B5EF4-FFF2-40B4-BE49-F238E27FC236}">
                  <a16:creationId xmlns:a16="http://schemas.microsoft.com/office/drawing/2014/main" id="{6650B4B2-039E-4D78-9640-FCCECDEE55B9}"/>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3FD6FE3-7B8E-4378-90C8-813FDE7A3657}"/>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72806DE-FDD4-49E0-B71C-A6F7EFEDEE70}"/>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BA100FB-A1CA-4733-880F-FBC7E5A0BF59}"/>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1D8580D-DB91-4B42-A09B-2186B11A6FB0}"/>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8ACF8D-26DD-4058-A53C-DD00F7D7FE04}"/>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94E88EC-DE33-44DB-AA8C-D48178CCFC78}"/>
                </a:ext>
              </a:extLst>
            </p:cNvPr>
            <p:cNvCxnSpPr>
              <a:cxnSpLocks/>
            </p:cNvCxnSpPr>
            <p:nvPr/>
          </p:nvCxnSpPr>
          <p:spPr bwMode="auto">
            <a:xfrm>
              <a:off x="5411716" y="2094313"/>
              <a:ext cx="460575" cy="0"/>
            </a:xfrm>
            <a:prstGeom prst="line">
              <a:avLst/>
            </a:prstGeom>
            <a:noFill/>
            <a:ln w="28575" cap="flat" cmpd="sng" algn="ctr">
              <a:solidFill>
                <a:schemeClr val="bg1"/>
              </a:solidFill>
              <a:prstDash val="solid"/>
              <a:round/>
              <a:headEnd type="none" w="med" len="med"/>
              <a:tailEnd type="none" w="med" len="med"/>
            </a:ln>
            <a:effectLst/>
          </p:spPr>
        </p:cxnSp>
      </p:grpSp>
      <p:sp>
        <p:nvSpPr>
          <p:cNvPr id="11" name="Freeform: Shape 10">
            <a:extLst>
              <a:ext uri="{FF2B5EF4-FFF2-40B4-BE49-F238E27FC236}">
                <a16:creationId xmlns:a16="http://schemas.microsoft.com/office/drawing/2014/main" id="{16BABDFD-10D6-451F-B77C-6DBDC85CC032}"/>
              </a:ext>
            </a:extLst>
          </p:cNvPr>
          <p:cNvSpPr/>
          <p:nvPr/>
        </p:nvSpPr>
        <p:spPr bwMode="auto">
          <a:xfrm>
            <a:off x="1752600" y="3271520"/>
            <a:ext cx="3708400" cy="2164080"/>
          </a:xfrm>
          <a:custGeom>
            <a:avLst/>
            <a:gdLst>
              <a:gd name="connsiteX0" fmla="*/ 0 w 3708400"/>
              <a:gd name="connsiteY0" fmla="*/ 0 h 2153920"/>
              <a:gd name="connsiteX1" fmla="*/ 0 w 3708400"/>
              <a:gd name="connsiteY1" fmla="*/ 2153920 h 2153920"/>
              <a:gd name="connsiteX2" fmla="*/ 3708400 w 3708400"/>
              <a:gd name="connsiteY2" fmla="*/ 2153920 h 2153920"/>
              <a:gd name="connsiteX3" fmla="*/ 3708400 w 3708400"/>
              <a:gd name="connsiteY3" fmla="*/ 2153920 h 2153920"/>
            </a:gdLst>
            <a:ahLst/>
            <a:cxnLst>
              <a:cxn ang="0">
                <a:pos x="connsiteX0" y="connsiteY0"/>
              </a:cxn>
              <a:cxn ang="0">
                <a:pos x="connsiteX1" y="connsiteY1"/>
              </a:cxn>
              <a:cxn ang="0">
                <a:pos x="connsiteX2" y="connsiteY2"/>
              </a:cxn>
              <a:cxn ang="0">
                <a:pos x="connsiteX3" y="connsiteY3"/>
              </a:cxn>
            </a:cxnLst>
            <a:rect l="l" t="t" r="r" b="b"/>
            <a:pathLst>
              <a:path w="3708400" h="2153920">
                <a:moveTo>
                  <a:pt x="0" y="0"/>
                </a:moveTo>
                <a:lnTo>
                  <a:pt x="0" y="2153920"/>
                </a:lnTo>
                <a:lnTo>
                  <a:pt x="3708400" y="2153920"/>
                </a:lnTo>
                <a:lnTo>
                  <a:pt x="3708400" y="21539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58BF9E6-53B3-4BCC-A20A-50EA890CEB8F}"/>
              </a:ext>
            </a:extLst>
          </p:cNvPr>
          <p:cNvSpPr txBox="1"/>
          <p:nvPr/>
        </p:nvSpPr>
        <p:spPr bwMode="auto">
          <a:xfrm rot="16200000">
            <a:off x="777920" y="4108974"/>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89" name="TextBox 88">
            <a:extLst>
              <a:ext uri="{FF2B5EF4-FFF2-40B4-BE49-F238E27FC236}">
                <a16:creationId xmlns:a16="http://schemas.microsoft.com/office/drawing/2014/main" id="{C8CF4ABF-3D40-468D-B244-25255EBA4B24}"/>
              </a:ext>
            </a:extLst>
          </p:cNvPr>
          <p:cNvSpPr txBox="1"/>
          <p:nvPr/>
        </p:nvSpPr>
        <p:spPr bwMode="auto">
          <a:xfrm>
            <a:off x="2815694" y="3215587"/>
            <a:ext cx="283244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Consolidation 	                       mPFS: 38 mo</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consolidation                   mPFS: 59 mo</a:t>
            </a:r>
          </a:p>
        </p:txBody>
      </p:sp>
      <p:sp>
        <p:nvSpPr>
          <p:cNvPr id="90" name="TextBox 89">
            <a:extLst>
              <a:ext uri="{FF2B5EF4-FFF2-40B4-BE49-F238E27FC236}">
                <a16:creationId xmlns:a16="http://schemas.microsoft.com/office/drawing/2014/main" id="{28FFE847-452F-4030-B7C7-DD28DCD5517D}"/>
              </a:ext>
            </a:extLst>
          </p:cNvPr>
          <p:cNvSpPr txBox="1"/>
          <p:nvPr/>
        </p:nvSpPr>
        <p:spPr bwMode="auto">
          <a:xfrm>
            <a:off x="9922011" y="4090527"/>
            <a:ext cx="997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&lt;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.0001</a:t>
            </a:r>
          </a:p>
        </p:txBody>
      </p:sp>
      <p:sp>
        <p:nvSpPr>
          <p:cNvPr id="91" name="TextBox 90">
            <a:extLst>
              <a:ext uri="{FF2B5EF4-FFF2-40B4-BE49-F238E27FC236}">
                <a16:creationId xmlns:a16="http://schemas.microsoft.com/office/drawing/2014/main" id="{CD816D4F-54F5-46EE-A7DC-E20C0CF26258}"/>
              </a:ext>
            </a:extLst>
          </p:cNvPr>
          <p:cNvSpPr txBox="1"/>
          <p:nvPr/>
        </p:nvSpPr>
        <p:spPr bwMode="auto">
          <a:xfrm>
            <a:off x="4729104" y="4094889"/>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.002</a:t>
            </a:r>
          </a:p>
        </p:txBody>
      </p:sp>
      <p:sp>
        <p:nvSpPr>
          <p:cNvPr id="15" name="Freeform: Shape 14">
            <a:extLst>
              <a:ext uri="{FF2B5EF4-FFF2-40B4-BE49-F238E27FC236}">
                <a16:creationId xmlns:a16="http://schemas.microsoft.com/office/drawing/2014/main" id="{CD175714-D730-4F79-B744-AAF6F65AB7A2}"/>
              </a:ext>
            </a:extLst>
          </p:cNvPr>
          <p:cNvSpPr/>
          <p:nvPr/>
        </p:nvSpPr>
        <p:spPr bwMode="auto">
          <a:xfrm>
            <a:off x="1757680" y="3332480"/>
            <a:ext cx="3693160" cy="1493520"/>
          </a:xfrm>
          <a:custGeom>
            <a:avLst/>
            <a:gdLst>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596640 w 3693160"/>
              <a:gd name="connsiteY4" fmla="*/ 1457960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20240 w 3693160"/>
              <a:gd name="connsiteY37" fmla="*/ 1122680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46200 w 3693160"/>
              <a:gd name="connsiteY44" fmla="*/ 80772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40360 w 3693160"/>
              <a:gd name="connsiteY60" fmla="*/ 248920 h 1493520"/>
              <a:gd name="connsiteX61" fmla="*/ 289560 w 3693160"/>
              <a:gd name="connsiteY61" fmla="*/ 248920 h 1493520"/>
              <a:gd name="connsiteX62" fmla="*/ 147320 w 3693160"/>
              <a:gd name="connsiteY62" fmla="*/ 116840 h 1493520"/>
              <a:gd name="connsiteX63" fmla="*/ 81280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596640 w 3693160"/>
              <a:gd name="connsiteY4" fmla="*/ 1457960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20240 w 3693160"/>
              <a:gd name="connsiteY37" fmla="*/ 1122680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46200 w 3693160"/>
              <a:gd name="connsiteY44" fmla="*/ 80772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40360 w 3693160"/>
              <a:gd name="connsiteY60" fmla="*/ 248920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596640 w 3693160"/>
              <a:gd name="connsiteY4" fmla="*/ 1457960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20240 w 3693160"/>
              <a:gd name="connsiteY37" fmla="*/ 1122680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46200 w 3693160"/>
              <a:gd name="connsiteY44" fmla="*/ 80772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596640 w 3693160"/>
              <a:gd name="connsiteY4" fmla="*/ 1457960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20240 w 3693160"/>
              <a:gd name="connsiteY37" fmla="*/ 1122680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596640 w 3693160"/>
              <a:gd name="connsiteY4" fmla="*/ 1457960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601402 w 3693160"/>
              <a:gd name="connsiteY4" fmla="*/ 1446848 h 1493520"/>
              <a:gd name="connsiteX5" fmla="*/ 3550920 w 3693160"/>
              <a:gd name="connsiteY5" fmla="*/ 1457960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601402 w 3693160"/>
              <a:gd name="connsiteY4" fmla="*/ 1446848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596640 w 3693160"/>
              <a:gd name="connsiteY3" fmla="*/ 1457960 h 1493520"/>
              <a:gd name="connsiteX4" fmla="*/ 3606165 w 3693160"/>
              <a:gd name="connsiteY4" fmla="*/ 1437323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604577 w 3693160"/>
              <a:gd name="connsiteY3" fmla="*/ 1457960 h 1493520"/>
              <a:gd name="connsiteX4" fmla="*/ 3606165 w 3693160"/>
              <a:gd name="connsiteY4" fmla="*/ 1437323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604577 w 3693160"/>
              <a:gd name="connsiteY3" fmla="*/ 1457960 h 1493520"/>
              <a:gd name="connsiteX4" fmla="*/ 3607752 w 3693160"/>
              <a:gd name="connsiteY4" fmla="*/ 1448435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604577 w 3693160"/>
              <a:gd name="connsiteY3" fmla="*/ 1457960 h 1493520"/>
              <a:gd name="connsiteX4" fmla="*/ 3609340 w 3693160"/>
              <a:gd name="connsiteY4" fmla="*/ 1438910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 name="connsiteX0" fmla="*/ 3693160 w 3693160"/>
              <a:gd name="connsiteY0" fmla="*/ 1493520 h 1493520"/>
              <a:gd name="connsiteX1" fmla="*/ 3622040 w 3693160"/>
              <a:gd name="connsiteY1" fmla="*/ 1493520 h 1493520"/>
              <a:gd name="connsiteX2" fmla="*/ 3622040 w 3693160"/>
              <a:gd name="connsiteY2" fmla="*/ 1457960 h 1493520"/>
              <a:gd name="connsiteX3" fmla="*/ 3604577 w 3693160"/>
              <a:gd name="connsiteY3" fmla="*/ 1457960 h 1493520"/>
              <a:gd name="connsiteX4" fmla="*/ 3604577 w 3693160"/>
              <a:gd name="connsiteY4" fmla="*/ 1438910 h 1493520"/>
              <a:gd name="connsiteX5" fmla="*/ 3549332 w 3693160"/>
              <a:gd name="connsiteY5" fmla="*/ 1442085 h 1493520"/>
              <a:gd name="connsiteX6" fmla="*/ 3550920 w 3693160"/>
              <a:gd name="connsiteY6" fmla="*/ 1407160 h 1493520"/>
              <a:gd name="connsiteX7" fmla="*/ 3489960 w 3693160"/>
              <a:gd name="connsiteY7" fmla="*/ 1407160 h 1493520"/>
              <a:gd name="connsiteX8" fmla="*/ 3489960 w 3693160"/>
              <a:gd name="connsiteY8" fmla="*/ 1381760 h 1493520"/>
              <a:gd name="connsiteX9" fmla="*/ 3357880 w 3693160"/>
              <a:gd name="connsiteY9" fmla="*/ 1381760 h 1493520"/>
              <a:gd name="connsiteX10" fmla="*/ 3357880 w 3693160"/>
              <a:gd name="connsiteY10" fmla="*/ 1361440 h 1493520"/>
              <a:gd name="connsiteX11" fmla="*/ 3256280 w 3693160"/>
              <a:gd name="connsiteY11" fmla="*/ 1361440 h 1493520"/>
              <a:gd name="connsiteX12" fmla="*/ 3256280 w 3693160"/>
              <a:gd name="connsiteY12" fmla="*/ 1341120 h 1493520"/>
              <a:gd name="connsiteX13" fmla="*/ 3134360 w 3693160"/>
              <a:gd name="connsiteY13" fmla="*/ 1341120 h 1493520"/>
              <a:gd name="connsiteX14" fmla="*/ 3134360 w 3693160"/>
              <a:gd name="connsiteY14" fmla="*/ 1315720 h 1493520"/>
              <a:gd name="connsiteX15" fmla="*/ 3058160 w 3693160"/>
              <a:gd name="connsiteY15" fmla="*/ 1315720 h 1493520"/>
              <a:gd name="connsiteX16" fmla="*/ 3058160 w 3693160"/>
              <a:gd name="connsiteY16" fmla="*/ 1305560 h 1493520"/>
              <a:gd name="connsiteX17" fmla="*/ 2936240 w 3693160"/>
              <a:gd name="connsiteY17" fmla="*/ 1305560 h 1493520"/>
              <a:gd name="connsiteX18" fmla="*/ 2936240 w 3693160"/>
              <a:gd name="connsiteY18" fmla="*/ 1285240 h 1493520"/>
              <a:gd name="connsiteX19" fmla="*/ 2854960 w 3693160"/>
              <a:gd name="connsiteY19" fmla="*/ 1285240 h 1493520"/>
              <a:gd name="connsiteX20" fmla="*/ 2763520 w 3693160"/>
              <a:gd name="connsiteY20" fmla="*/ 1285240 h 1493520"/>
              <a:gd name="connsiteX21" fmla="*/ 2763520 w 3693160"/>
              <a:gd name="connsiteY21" fmla="*/ 1254760 h 1493520"/>
              <a:gd name="connsiteX22" fmla="*/ 2702560 w 3693160"/>
              <a:gd name="connsiteY22" fmla="*/ 1254760 h 1493520"/>
              <a:gd name="connsiteX23" fmla="*/ 2702560 w 3693160"/>
              <a:gd name="connsiteY23" fmla="*/ 1239520 h 1493520"/>
              <a:gd name="connsiteX24" fmla="*/ 2611120 w 3693160"/>
              <a:gd name="connsiteY24" fmla="*/ 1239520 h 1493520"/>
              <a:gd name="connsiteX25" fmla="*/ 2611120 w 3693160"/>
              <a:gd name="connsiteY25" fmla="*/ 1239520 h 1493520"/>
              <a:gd name="connsiteX26" fmla="*/ 2611120 w 3693160"/>
              <a:gd name="connsiteY26" fmla="*/ 1209040 h 1493520"/>
              <a:gd name="connsiteX27" fmla="*/ 2479040 w 3693160"/>
              <a:gd name="connsiteY27" fmla="*/ 1209040 h 1493520"/>
              <a:gd name="connsiteX28" fmla="*/ 2479040 w 3693160"/>
              <a:gd name="connsiteY28" fmla="*/ 1193800 h 1493520"/>
              <a:gd name="connsiteX29" fmla="*/ 2306320 w 3693160"/>
              <a:gd name="connsiteY29" fmla="*/ 1193800 h 1493520"/>
              <a:gd name="connsiteX30" fmla="*/ 2286000 w 3693160"/>
              <a:gd name="connsiteY30" fmla="*/ 1173480 h 1493520"/>
              <a:gd name="connsiteX31" fmla="*/ 2199640 w 3693160"/>
              <a:gd name="connsiteY31" fmla="*/ 1173480 h 1493520"/>
              <a:gd name="connsiteX32" fmla="*/ 2184400 w 3693160"/>
              <a:gd name="connsiteY32" fmla="*/ 1158240 h 1493520"/>
              <a:gd name="connsiteX33" fmla="*/ 2123440 w 3693160"/>
              <a:gd name="connsiteY33" fmla="*/ 1158240 h 1493520"/>
              <a:gd name="connsiteX34" fmla="*/ 2087880 w 3693160"/>
              <a:gd name="connsiteY34" fmla="*/ 1122680 h 1493520"/>
              <a:gd name="connsiteX35" fmla="*/ 1971040 w 3693160"/>
              <a:gd name="connsiteY35" fmla="*/ 1122680 h 1493520"/>
              <a:gd name="connsiteX36" fmla="*/ 1971040 w 3693160"/>
              <a:gd name="connsiteY36" fmla="*/ 1122680 h 1493520"/>
              <a:gd name="connsiteX37" fmla="*/ 1907540 w 3693160"/>
              <a:gd name="connsiteY37" fmla="*/ 1087755 h 1493520"/>
              <a:gd name="connsiteX38" fmla="*/ 1803400 w 3693160"/>
              <a:gd name="connsiteY38" fmla="*/ 1005840 h 1493520"/>
              <a:gd name="connsiteX39" fmla="*/ 1742440 w 3693160"/>
              <a:gd name="connsiteY39" fmla="*/ 1005840 h 1493520"/>
              <a:gd name="connsiteX40" fmla="*/ 1620520 w 3693160"/>
              <a:gd name="connsiteY40" fmla="*/ 970280 h 1493520"/>
              <a:gd name="connsiteX41" fmla="*/ 1508760 w 3693160"/>
              <a:gd name="connsiteY41" fmla="*/ 919480 h 1493520"/>
              <a:gd name="connsiteX42" fmla="*/ 1432560 w 3693160"/>
              <a:gd name="connsiteY42" fmla="*/ 863600 h 1493520"/>
              <a:gd name="connsiteX43" fmla="*/ 1407160 w 3693160"/>
              <a:gd name="connsiteY43" fmla="*/ 863600 h 1493520"/>
              <a:gd name="connsiteX44" fmla="*/ 1371600 w 3693160"/>
              <a:gd name="connsiteY44" fmla="*/ 826770 h 1493520"/>
              <a:gd name="connsiteX45" fmla="*/ 1259840 w 3693160"/>
              <a:gd name="connsiteY45" fmla="*/ 802640 h 1493520"/>
              <a:gd name="connsiteX46" fmla="*/ 1259840 w 3693160"/>
              <a:gd name="connsiteY46" fmla="*/ 802640 h 1493520"/>
              <a:gd name="connsiteX47" fmla="*/ 1102360 w 3693160"/>
              <a:gd name="connsiteY47" fmla="*/ 772160 h 1493520"/>
              <a:gd name="connsiteX48" fmla="*/ 1000760 w 3693160"/>
              <a:gd name="connsiteY48" fmla="*/ 736600 h 1493520"/>
              <a:gd name="connsiteX49" fmla="*/ 797560 w 3693160"/>
              <a:gd name="connsiteY49" fmla="*/ 645160 h 1493520"/>
              <a:gd name="connsiteX50" fmla="*/ 787400 w 3693160"/>
              <a:gd name="connsiteY50" fmla="*/ 614680 h 1493520"/>
              <a:gd name="connsiteX51" fmla="*/ 690880 w 3693160"/>
              <a:gd name="connsiteY51" fmla="*/ 614680 h 1493520"/>
              <a:gd name="connsiteX52" fmla="*/ 660400 w 3693160"/>
              <a:gd name="connsiteY52" fmla="*/ 589280 h 1493520"/>
              <a:gd name="connsiteX53" fmla="*/ 619760 w 3693160"/>
              <a:gd name="connsiteY53" fmla="*/ 553720 h 1493520"/>
              <a:gd name="connsiteX54" fmla="*/ 599440 w 3693160"/>
              <a:gd name="connsiteY54" fmla="*/ 502920 h 1493520"/>
              <a:gd name="connsiteX55" fmla="*/ 406400 w 3693160"/>
              <a:gd name="connsiteY55" fmla="*/ 370840 h 1493520"/>
              <a:gd name="connsiteX56" fmla="*/ 401320 w 3693160"/>
              <a:gd name="connsiteY56" fmla="*/ 314960 h 1493520"/>
              <a:gd name="connsiteX57" fmla="*/ 375920 w 3693160"/>
              <a:gd name="connsiteY57" fmla="*/ 320040 h 1493520"/>
              <a:gd name="connsiteX58" fmla="*/ 375920 w 3693160"/>
              <a:gd name="connsiteY58" fmla="*/ 284480 h 1493520"/>
              <a:gd name="connsiteX59" fmla="*/ 325120 w 3693160"/>
              <a:gd name="connsiteY59" fmla="*/ 284480 h 1493520"/>
              <a:gd name="connsiteX60" fmla="*/ 318135 w 3693160"/>
              <a:gd name="connsiteY60" fmla="*/ 245745 h 1493520"/>
              <a:gd name="connsiteX61" fmla="*/ 289560 w 3693160"/>
              <a:gd name="connsiteY61" fmla="*/ 248920 h 1493520"/>
              <a:gd name="connsiteX62" fmla="*/ 147320 w 3693160"/>
              <a:gd name="connsiteY62" fmla="*/ 116840 h 1493520"/>
              <a:gd name="connsiteX63" fmla="*/ 65405 w 3693160"/>
              <a:gd name="connsiteY63" fmla="*/ 25400 h 1493520"/>
              <a:gd name="connsiteX64" fmla="*/ 0 w 3693160"/>
              <a:gd name="connsiteY64" fmla="*/ 0 h 149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693160" h="1493520">
                <a:moveTo>
                  <a:pt x="3693160" y="1493520"/>
                </a:moveTo>
                <a:lnTo>
                  <a:pt x="3622040" y="1493520"/>
                </a:lnTo>
                <a:lnTo>
                  <a:pt x="3622040" y="1457960"/>
                </a:lnTo>
                <a:lnTo>
                  <a:pt x="3604577" y="1457960"/>
                </a:lnTo>
                <a:lnTo>
                  <a:pt x="3604577" y="1438910"/>
                </a:lnTo>
                <a:lnTo>
                  <a:pt x="3549332" y="1442085"/>
                </a:lnTo>
                <a:cubicBezTo>
                  <a:pt x="3549861" y="1430443"/>
                  <a:pt x="3550391" y="1418802"/>
                  <a:pt x="3550920" y="1407160"/>
                </a:cubicBezTo>
                <a:lnTo>
                  <a:pt x="3489960" y="1407160"/>
                </a:lnTo>
                <a:lnTo>
                  <a:pt x="3489960" y="1381760"/>
                </a:lnTo>
                <a:lnTo>
                  <a:pt x="3357880" y="1381760"/>
                </a:lnTo>
                <a:lnTo>
                  <a:pt x="3357880" y="1361440"/>
                </a:lnTo>
                <a:lnTo>
                  <a:pt x="3256280" y="1361440"/>
                </a:lnTo>
                <a:lnTo>
                  <a:pt x="3256280" y="1341120"/>
                </a:lnTo>
                <a:lnTo>
                  <a:pt x="3134360" y="1341120"/>
                </a:lnTo>
                <a:lnTo>
                  <a:pt x="3134360" y="1315720"/>
                </a:lnTo>
                <a:lnTo>
                  <a:pt x="3058160" y="1315720"/>
                </a:lnTo>
                <a:lnTo>
                  <a:pt x="3058160" y="1305560"/>
                </a:lnTo>
                <a:lnTo>
                  <a:pt x="2936240" y="1305560"/>
                </a:lnTo>
                <a:lnTo>
                  <a:pt x="2936240" y="1285240"/>
                </a:lnTo>
                <a:lnTo>
                  <a:pt x="2854960" y="1285240"/>
                </a:lnTo>
                <a:lnTo>
                  <a:pt x="2763520" y="1285240"/>
                </a:lnTo>
                <a:lnTo>
                  <a:pt x="2763520" y="1254760"/>
                </a:lnTo>
                <a:lnTo>
                  <a:pt x="2702560" y="1254760"/>
                </a:lnTo>
                <a:lnTo>
                  <a:pt x="2702560" y="1239520"/>
                </a:lnTo>
                <a:lnTo>
                  <a:pt x="2611120" y="1239520"/>
                </a:lnTo>
                <a:lnTo>
                  <a:pt x="2611120" y="1239520"/>
                </a:lnTo>
                <a:lnTo>
                  <a:pt x="2611120" y="1209040"/>
                </a:lnTo>
                <a:lnTo>
                  <a:pt x="2479040" y="1209040"/>
                </a:lnTo>
                <a:lnTo>
                  <a:pt x="2479040" y="1193800"/>
                </a:lnTo>
                <a:lnTo>
                  <a:pt x="2306320" y="1193800"/>
                </a:lnTo>
                <a:lnTo>
                  <a:pt x="2286000" y="1173480"/>
                </a:lnTo>
                <a:lnTo>
                  <a:pt x="2199640" y="1173480"/>
                </a:lnTo>
                <a:lnTo>
                  <a:pt x="2184400" y="1158240"/>
                </a:lnTo>
                <a:lnTo>
                  <a:pt x="2123440" y="1158240"/>
                </a:lnTo>
                <a:lnTo>
                  <a:pt x="2087880" y="1122680"/>
                </a:lnTo>
                <a:lnTo>
                  <a:pt x="1971040" y="1122680"/>
                </a:lnTo>
                <a:lnTo>
                  <a:pt x="1971040" y="1122680"/>
                </a:lnTo>
                <a:lnTo>
                  <a:pt x="1907540" y="1087755"/>
                </a:lnTo>
                <a:lnTo>
                  <a:pt x="1803400" y="1005840"/>
                </a:lnTo>
                <a:lnTo>
                  <a:pt x="1742440" y="1005840"/>
                </a:lnTo>
                <a:lnTo>
                  <a:pt x="1620520" y="970280"/>
                </a:lnTo>
                <a:lnTo>
                  <a:pt x="1508760" y="919480"/>
                </a:lnTo>
                <a:lnTo>
                  <a:pt x="1432560" y="863600"/>
                </a:lnTo>
                <a:lnTo>
                  <a:pt x="1407160" y="863600"/>
                </a:lnTo>
                <a:lnTo>
                  <a:pt x="1371600" y="826770"/>
                </a:lnTo>
                <a:lnTo>
                  <a:pt x="1259840" y="802640"/>
                </a:lnTo>
                <a:lnTo>
                  <a:pt x="1259840" y="802640"/>
                </a:lnTo>
                <a:lnTo>
                  <a:pt x="1102360" y="772160"/>
                </a:lnTo>
                <a:lnTo>
                  <a:pt x="1000760" y="736600"/>
                </a:lnTo>
                <a:lnTo>
                  <a:pt x="797560" y="645160"/>
                </a:lnTo>
                <a:lnTo>
                  <a:pt x="787400" y="614680"/>
                </a:lnTo>
                <a:lnTo>
                  <a:pt x="690880" y="614680"/>
                </a:lnTo>
                <a:lnTo>
                  <a:pt x="660400" y="589280"/>
                </a:lnTo>
                <a:lnTo>
                  <a:pt x="619760" y="553720"/>
                </a:lnTo>
                <a:lnTo>
                  <a:pt x="599440" y="502920"/>
                </a:lnTo>
                <a:lnTo>
                  <a:pt x="406400" y="370840"/>
                </a:lnTo>
                <a:lnTo>
                  <a:pt x="401320" y="314960"/>
                </a:lnTo>
                <a:lnTo>
                  <a:pt x="375920" y="320040"/>
                </a:lnTo>
                <a:lnTo>
                  <a:pt x="375920" y="284480"/>
                </a:lnTo>
                <a:lnTo>
                  <a:pt x="325120" y="284480"/>
                </a:lnTo>
                <a:lnTo>
                  <a:pt x="318135" y="245745"/>
                </a:lnTo>
                <a:lnTo>
                  <a:pt x="289560" y="248920"/>
                </a:lnTo>
                <a:lnTo>
                  <a:pt x="147320" y="116840"/>
                </a:lnTo>
                <a:lnTo>
                  <a:pt x="65405" y="25400"/>
                </a:lnTo>
                <a:cubicBezTo>
                  <a:pt x="38312" y="16933"/>
                  <a:pt x="27093" y="8467"/>
                  <a:pt x="0" y="0"/>
                </a:cubicBez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4" name="Freeform: Shape 33">
            <a:extLst>
              <a:ext uri="{FF2B5EF4-FFF2-40B4-BE49-F238E27FC236}">
                <a16:creationId xmlns:a16="http://schemas.microsoft.com/office/drawing/2014/main" id="{CD76B029-B420-4AEC-B5C4-CCFD5038BCC1}"/>
              </a:ext>
            </a:extLst>
          </p:cNvPr>
          <p:cNvSpPr/>
          <p:nvPr/>
        </p:nvSpPr>
        <p:spPr bwMode="auto">
          <a:xfrm>
            <a:off x="1756833" y="3280833"/>
            <a:ext cx="3585634" cy="2137834"/>
          </a:xfrm>
          <a:custGeom>
            <a:avLst/>
            <a:gdLst>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2467 w 3585634"/>
              <a:gd name="connsiteY66" fmla="*/ 1502834 h 2137834"/>
              <a:gd name="connsiteX67" fmla="*/ 1841500 w 3585634"/>
              <a:gd name="connsiteY67" fmla="*/ 1502834 h 2137834"/>
              <a:gd name="connsiteX68" fmla="*/ 1841500 w 3585634"/>
              <a:gd name="connsiteY68" fmla="*/ 1574800 h 2137834"/>
              <a:gd name="connsiteX69" fmla="*/ 1943100 w 3585634"/>
              <a:gd name="connsiteY69" fmla="*/ 1574800 h 2137834"/>
              <a:gd name="connsiteX70" fmla="*/ 1943100 w 3585634"/>
              <a:gd name="connsiteY70" fmla="*/ 1625600 h 2137834"/>
              <a:gd name="connsiteX71" fmla="*/ 2036234 w 3585634"/>
              <a:gd name="connsiteY71" fmla="*/ 1625600 h 2137834"/>
              <a:gd name="connsiteX72" fmla="*/ 2036234 w 3585634"/>
              <a:gd name="connsiteY72" fmla="*/ 1701800 h 2137834"/>
              <a:gd name="connsiteX73" fmla="*/ 2798234 w 3585634"/>
              <a:gd name="connsiteY73" fmla="*/ 1701800 h 2137834"/>
              <a:gd name="connsiteX74" fmla="*/ 2798234 w 3585634"/>
              <a:gd name="connsiteY74" fmla="*/ 1858434 h 2137834"/>
              <a:gd name="connsiteX75" fmla="*/ 3585634 w 3585634"/>
              <a:gd name="connsiteY75" fmla="*/ 1858434 h 2137834"/>
              <a:gd name="connsiteX76" fmla="*/ 3585634 w 3585634"/>
              <a:gd name="connsiteY76"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532467 w 3585634"/>
              <a:gd name="connsiteY67" fmla="*/ 1502834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2317 w 3585634"/>
              <a:gd name="connsiteY67" fmla="*/ 1450447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2317 w 3585634"/>
              <a:gd name="connsiteY67" fmla="*/ 1461560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2317 w 3585634"/>
              <a:gd name="connsiteY67" fmla="*/ 1461560 h 2137834"/>
              <a:gd name="connsiteX68" fmla="*/ 1646767 w 3585634"/>
              <a:gd name="connsiteY68" fmla="*/ 1468967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2317 w 3585634"/>
              <a:gd name="connsiteY67" fmla="*/ 1461560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3622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3134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4722 w 3585634"/>
              <a:gd name="connsiteY57" fmla="*/ 1236134 h 2137834"/>
              <a:gd name="connsiteX58" fmla="*/ 1363134 w 3585634"/>
              <a:gd name="connsiteY58" fmla="*/ 1320800 h 2137834"/>
              <a:gd name="connsiteX59" fmla="*/ 13631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64722 w 3585634"/>
              <a:gd name="connsiteY57" fmla="*/ 1236134 h 2137834"/>
              <a:gd name="connsiteX58" fmla="*/ 1363134 w 3585634"/>
              <a:gd name="connsiteY58" fmla="*/ 1320800 h 2137834"/>
              <a:gd name="connsiteX59" fmla="*/ 1364721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63134 w 3585634"/>
              <a:gd name="connsiteY58" fmla="*/ 1320800 h 2137834"/>
              <a:gd name="connsiteX59" fmla="*/ 1364721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63134 w 3585634"/>
              <a:gd name="connsiteY58" fmla="*/ 1320800 h 2137834"/>
              <a:gd name="connsiteX59" fmla="*/ 1375834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63134 w 3585634"/>
              <a:gd name="connsiteY58" fmla="*/ 1320800 h 2137834"/>
              <a:gd name="connsiteX59" fmla="*/ 1390121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25034 w 3585634"/>
              <a:gd name="connsiteY58" fmla="*/ 1317625 h 2137834"/>
              <a:gd name="connsiteX59" fmla="*/ 1390121 w 3585634"/>
              <a:gd name="connsiteY59" fmla="*/ 1320800 h 2137834"/>
              <a:gd name="connsiteX60" fmla="*/ 1401234 w 3585634"/>
              <a:gd name="connsiteY60" fmla="*/ 1320800 h 2137834"/>
              <a:gd name="connsiteX61" fmla="*/ 1384300 w 3585634"/>
              <a:gd name="connsiteY61" fmla="*/ 1337734 h 2137834"/>
              <a:gd name="connsiteX62" fmla="*/ 1384300 w 3585634"/>
              <a:gd name="connsiteY62" fmla="*/ 1363134 h 2137834"/>
              <a:gd name="connsiteX63" fmla="*/ 1422400 w 3585634"/>
              <a:gd name="connsiteY63" fmla="*/ 1363134 h 2137834"/>
              <a:gd name="connsiteX64" fmla="*/ 1422400 w 3585634"/>
              <a:gd name="connsiteY64" fmla="*/ 1405467 h 2137834"/>
              <a:gd name="connsiteX65" fmla="*/ 1532467 w 3585634"/>
              <a:gd name="connsiteY65" fmla="*/ 1405467 h 2137834"/>
              <a:gd name="connsiteX66" fmla="*/ 1530880 w 3585634"/>
              <a:gd name="connsiteY66" fmla="*/ 1456267 h 2137834"/>
              <a:gd name="connsiteX67" fmla="*/ 1605492 w 3585634"/>
              <a:gd name="connsiteY67" fmla="*/ 1455209 h 2137834"/>
              <a:gd name="connsiteX68" fmla="*/ 1603904 w 3585634"/>
              <a:gd name="connsiteY68" fmla="*/ 1505480 h 2137834"/>
              <a:gd name="connsiteX69" fmla="*/ 1841500 w 3585634"/>
              <a:gd name="connsiteY69" fmla="*/ 1502834 h 2137834"/>
              <a:gd name="connsiteX70" fmla="*/ 1841500 w 3585634"/>
              <a:gd name="connsiteY70" fmla="*/ 1574800 h 2137834"/>
              <a:gd name="connsiteX71" fmla="*/ 1943100 w 3585634"/>
              <a:gd name="connsiteY71" fmla="*/ 1574800 h 2137834"/>
              <a:gd name="connsiteX72" fmla="*/ 1943100 w 3585634"/>
              <a:gd name="connsiteY72" fmla="*/ 1625600 h 2137834"/>
              <a:gd name="connsiteX73" fmla="*/ 2036234 w 3585634"/>
              <a:gd name="connsiteY73" fmla="*/ 1625600 h 2137834"/>
              <a:gd name="connsiteX74" fmla="*/ 2036234 w 3585634"/>
              <a:gd name="connsiteY74" fmla="*/ 1701800 h 2137834"/>
              <a:gd name="connsiteX75" fmla="*/ 2798234 w 3585634"/>
              <a:gd name="connsiteY75" fmla="*/ 1701800 h 2137834"/>
              <a:gd name="connsiteX76" fmla="*/ 2798234 w 3585634"/>
              <a:gd name="connsiteY76" fmla="*/ 1858434 h 2137834"/>
              <a:gd name="connsiteX77" fmla="*/ 3585634 w 3585634"/>
              <a:gd name="connsiteY77" fmla="*/ 1858434 h 2137834"/>
              <a:gd name="connsiteX78" fmla="*/ 3585634 w 3585634"/>
              <a:gd name="connsiteY78"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25034 w 3585634"/>
              <a:gd name="connsiteY58" fmla="*/ 1317625 h 2137834"/>
              <a:gd name="connsiteX59" fmla="*/ 1401234 w 3585634"/>
              <a:gd name="connsiteY59" fmla="*/ 1320800 h 2137834"/>
              <a:gd name="connsiteX60" fmla="*/ 1384300 w 3585634"/>
              <a:gd name="connsiteY60" fmla="*/ 1337734 h 2137834"/>
              <a:gd name="connsiteX61" fmla="*/ 1384300 w 3585634"/>
              <a:gd name="connsiteY61" fmla="*/ 1363134 h 2137834"/>
              <a:gd name="connsiteX62" fmla="*/ 1422400 w 3585634"/>
              <a:gd name="connsiteY62" fmla="*/ 1363134 h 2137834"/>
              <a:gd name="connsiteX63" fmla="*/ 1422400 w 3585634"/>
              <a:gd name="connsiteY63" fmla="*/ 1405467 h 2137834"/>
              <a:gd name="connsiteX64" fmla="*/ 1532467 w 3585634"/>
              <a:gd name="connsiteY64" fmla="*/ 1405467 h 2137834"/>
              <a:gd name="connsiteX65" fmla="*/ 1530880 w 3585634"/>
              <a:gd name="connsiteY65" fmla="*/ 1456267 h 2137834"/>
              <a:gd name="connsiteX66" fmla="*/ 1605492 w 3585634"/>
              <a:gd name="connsiteY66" fmla="*/ 1455209 h 2137834"/>
              <a:gd name="connsiteX67" fmla="*/ 1603904 w 3585634"/>
              <a:gd name="connsiteY67" fmla="*/ 1505480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72659 w 3585634"/>
              <a:gd name="connsiteY58" fmla="*/ 1323975 h 2137834"/>
              <a:gd name="connsiteX59" fmla="*/ 1401234 w 3585634"/>
              <a:gd name="connsiteY59" fmla="*/ 1320800 h 2137834"/>
              <a:gd name="connsiteX60" fmla="*/ 1384300 w 3585634"/>
              <a:gd name="connsiteY60" fmla="*/ 1337734 h 2137834"/>
              <a:gd name="connsiteX61" fmla="*/ 1384300 w 3585634"/>
              <a:gd name="connsiteY61" fmla="*/ 1363134 h 2137834"/>
              <a:gd name="connsiteX62" fmla="*/ 1422400 w 3585634"/>
              <a:gd name="connsiteY62" fmla="*/ 1363134 h 2137834"/>
              <a:gd name="connsiteX63" fmla="*/ 1422400 w 3585634"/>
              <a:gd name="connsiteY63" fmla="*/ 1405467 h 2137834"/>
              <a:gd name="connsiteX64" fmla="*/ 1532467 w 3585634"/>
              <a:gd name="connsiteY64" fmla="*/ 1405467 h 2137834"/>
              <a:gd name="connsiteX65" fmla="*/ 1530880 w 3585634"/>
              <a:gd name="connsiteY65" fmla="*/ 1456267 h 2137834"/>
              <a:gd name="connsiteX66" fmla="*/ 1605492 w 3585634"/>
              <a:gd name="connsiteY66" fmla="*/ 1455209 h 2137834"/>
              <a:gd name="connsiteX67" fmla="*/ 1603904 w 3585634"/>
              <a:gd name="connsiteY67" fmla="*/ 1505480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72659 w 3585634"/>
              <a:gd name="connsiteY58" fmla="*/ 1323975 h 2137834"/>
              <a:gd name="connsiteX59" fmla="*/ 1401234 w 3585634"/>
              <a:gd name="connsiteY59" fmla="*/ 1320800 h 2137834"/>
              <a:gd name="connsiteX60" fmla="*/ 1312862 w 3585634"/>
              <a:gd name="connsiteY60" fmla="*/ 1361546 h 2137834"/>
              <a:gd name="connsiteX61" fmla="*/ 1384300 w 3585634"/>
              <a:gd name="connsiteY61" fmla="*/ 1363134 h 2137834"/>
              <a:gd name="connsiteX62" fmla="*/ 1422400 w 3585634"/>
              <a:gd name="connsiteY62" fmla="*/ 1363134 h 2137834"/>
              <a:gd name="connsiteX63" fmla="*/ 1422400 w 3585634"/>
              <a:gd name="connsiteY63" fmla="*/ 1405467 h 2137834"/>
              <a:gd name="connsiteX64" fmla="*/ 1532467 w 3585634"/>
              <a:gd name="connsiteY64" fmla="*/ 1405467 h 2137834"/>
              <a:gd name="connsiteX65" fmla="*/ 1530880 w 3585634"/>
              <a:gd name="connsiteY65" fmla="*/ 1456267 h 2137834"/>
              <a:gd name="connsiteX66" fmla="*/ 1605492 w 3585634"/>
              <a:gd name="connsiteY66" fmla="*/ 1455209 h 2137834"/>
              <a:gd name="connsiteX67" fmla="*/ 1603904 w 3585634"/>
              <a:gd name="connsiteY67" fmla="*/ 1505480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80597 w 3585634"/>
              <a:gd name="connsiteY58" fmla="*/ 1327150 h 2137834"/>
              <a:gd name="connsiteX59" fmla="*/ 1401234 w 3585634"/>
              <a:gd name="connsiteY59" fmla="*/ 1320800 h 2137834"/>
              <a:gd name="connsiteX60" fmla="*/ 1312862 w 3585634"/>
              <a:gd name="connsiteY60" fmla="*/ 1361546 h 2137834"/>
              <a:gd name="connsiteX61" fmla="*/ 1384300 w 3585634"/>
              <a:gd name="connsiteY61" fmla="*/ 1363134 h 2137834"/>
              <a:gd name="connsiteX62" fmla="*/ 1422400 w 3585634"/>
              <a:gd name="connsiteY62" fmla="*/ 1363134 h 2137834"/>
              <a:gd name="connsiteX63" fmla="*/ 1422400 w 3585634"/>
              <a:gd name="connsiteY63" fmla="*/ 1405467 h 2137834"/>
              <a:gd name="connsiteX64" fmla="*/ 1532467 w 3585634"/>
              <a:gd name="connsiteY64" fmla="*/ 1405467 h 2137834"/>
              <a:gd name="connsiteX65" fmla="*/ 1530880 w 3585634"/>
              <a:gd name="connsiteY65" fmla="*/ 1456267 h 2137834"/>
              <a:gd name="connsiteX66" fmla="*/ 1605492 w 3585634"/>
              <a:gd name="connsiteY66" fmla="*/ 1455209 h 2137834"/>
              <a:gd name="connsiteX67" fmla="*/ 1603904 w 3585634"/>
              <a:gd name="connsiteY67" fmla="*/ 1505480 h 2137834"/>
              <a:gd name="connsiteX68" fmla="*/ 1841500 w 3585634"/>
              <a:gd name="connsiteY68" fmla="*/ 1502834 h 2137834"/>
              <a:gd name="connsiteX69" fmla="*/ 1841500 w 3585634"/>
              <a:gd name="connsiteY69" fmla="*/ 1574800 h 2137834"/>
              <a:gd name="connsiteX70" fmla="*/ 1943100 w 3585634"/>
              <a:gd name="connsiteY70" fmla="*/ 1574800 h 2137834"/>
              <a:gd name="connsiteX71" fmla="*/ 1943100 w 3585634"/>
              <a:gd name="connsiteY71" fmla="*/ 1625600 h 2137834"/>
              <a:gd name="connsiteX72" fmla="*/ 2036234 w 3585634"/>
              <a:gd name="connsiteY72" fmla="*/ 1625600 h 2137834"/>
              <a:gd name="connsiteX73" fmla="*/ 2036234 w 3585634"/>
              <a:gd name="connsiteY73" fmla="*/ 1701800 h 2137834"/>
              <a:gd name="connsiteX74" fmla="*/ 2798234 w 3585634"/>
              <a:gd name="connsiteY74" fmla="*/ 1701800 h 2137834"/>
              <a:gd name="connsiteX75" fmla="*/ 2798234 w 3585634"/>
              <a:gd name="connsiteY75" fmla="*/ 1858434 h 2137834"/>
              <a:gd name="connsiteX76" fmla="*/ 3585634 w 3585634"/>
              <a:gd name="connsiteY76" fmla="*/ 1858434 h 2137834"/>
              <a:gd name="connsiteX77" fmla="*/ 3585634 w 3585634"/>
              <a:gd name="connsiteY77"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80597 w 3585634"/>
              <a:gd name="connsiteY58" fmla="*/ 1327150 h 2137834"/>
              <a:gd name="connsiteX59" fmla="*/ 1401234 w 3585634"/>
              <a:gd name="connsiteY59" fmla="*/ 1320800 h 2137834"/>
              <a:gd name="connsiteX60" fmla="*/ 1384300 w 3585634"/>
              <a:gd name="connsiteY60" fmla="*/ 1363134 h 2137834"/>
              <a:gd name="connsiteX61" fmla="*/ 1422400 w 3585634"/>
              <a:gd name="connsiteY61" fmla="*/ 1363134 h 2137834"/>
              <a:gd name="connsiteX62" fmla="*/ 1422400 w 3585634"/>
              <a:gd name="connsiteY62" fmla="*/ 1405467 h 2137834"/>
              <a:gd name="connsiteX63" fmla="*/ 1532467 w 3585634"/>
              <a:gd name="connsiteY63" fmla="*/ 1405467 h 2137834"/>
              <a:gd name="connsiteX64" fmla="*/ 1530880 w 3585634"/>
              <a:gd name="connsiteY64" fmla="*/ 1456267 h 2137834"/>
              <a:gd name="connsiteX65" fmla="*/ 1605492 w 3585634"/>
              <a:gd name="connsiteY65" fmla="*/ 1455209 h 2137834"/>
              <a:gd name="connsiteX66" fmla="*/ 1603904 w 3585634"/>
              <a:gd name="connsiteY66" fmla="*/ 1505480 h 2137834"/>
              <a:gd name="connsiteX67" fmla="*/ 1841500 w 3585634"/>
              <a:gd name="connsiteY67" fmla="*/ 1502834 h 2137834"/>
              <a:gd name="connsiteX68" fmla="*/ 1841500 w 3585634"/>
              <a:gd name="connsiteY68" fmla="*/ 1574800 h 2137834"/>
              <a:gd name="connsiteX69" fmla="*/ 1943100 w 3585634"/>
              <a:gd name="connsiteY69" fmla="*/ 1574800 h 2137834"/>
              <a:gd name="connsiteX70" fmla="*/ 1943100 w 3585634"/>
              <a:gd name="connsiteY70" fmla="*/ 1625600 h 2137834"/>
              <a:gd name="connsiteX71" fmla="*/ 2036234 w 3585634"/>
              <a:gd name="connsiteY71" fmla="*/ 1625600 h 2137834"/>
              <a:gd name="connsiteX72" fmla="*/ 2036234 w 3585634"/>
              <a:gd name="connsiteY72" fmla="*/ 1701800 h 2137834"/>
              <a:gd name="connsiteX73" fmla="*/ 2798234 w 3585634"/>
              <a:gd name="connsiteY73" fmla="*/ 1701800 h 2137834"/>
              <a:gd name="connsiteX74" fmla="*/ 2798234 w 3585634"/>
              <a:gd name="connsiteY74" fmla="*/ 1858434 h 2137834"/>
              <a:gd name="connsiteX75" fmla="*/ 3585634 w 3585634"/>
              <a:gd name="connsiteY75" fmla="*/ 1858434 h 2137834"/>
              <a:gd name="connsiteX76" fmla="*/ 3585634 w 3585634"/>
              <a:gd name="connsiteY76"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80597 w 3585634"/>
              <a:gd name="connsiteY58" fmla="*/ 1327150 h 2137834"/>
              <a:gd name="connsiteX59" fmla="*/ 1401234 w 3585634"/>
              <a:gd name="connsiteY59" fmla="*/ 1320800 h 2137834"/>
              <a:gd name="connsiteX60" fmla="*/ 1390650 w 3585634"/>
              <a:gd name="connsiteY60" fmla="*/ 1363134 h 2137834"/>
              <a:gd name="connsiteX61" fmla="*/ 1422400 w 3585634"/>
              <a:gd name="connsiteY61" fmla="*/ 1363134 h 2137834"/>
              <a:gd name="connsiteX62" fmla="*/ 1422400 w 3585634"/>
              <a:gd name="connsiteY62" fmla="*/ 1405467 h 2137834"/>
              <a:gd name="connsiteX63" fmla="*/ 1532467 w 3585634"/>
              <a:gd name="connsiteY63" fmla="*/ 1405467 h 2137834"/>
              <a:gd name="connsiteX64" fmla="*/ 1530880 w 3585634"/>
              <a:gd name="connsiteY64" fmla="*/ 1456267 h 2137834"/>
              <a:gd name="connsiteX65" fmla="*/ 1605492 w 3585634"/>
              <a:gd name="connsiteY65" fmla="*/ 1455209 h 2137834"/>
              <a:gd name="connsiteX66" fmla="*/ 1603904 w 3585634"/>
              <a:gd name="connsiteY66" fmla="*/ 1505480 h 2137834"/>
              <a:gd name="connsiteX67" fmla="*/ 1841500 w 3585634"/>
              <a:gd name="connsiteY67" fmla="*/ 1502834 h 2137834"/>
              <a:gd name="connsiteX68" fmla="*/ 1841500 w 3585634"/>
              <a:gd name="connsiteY68" fmla="*/ 1574800 h 2137834"/>
              <a:gd name="connsiteX69" fmla="*/ 1943100 w 3585634"/>
              <a:gd name="connsiteY69" fmla="*/ 1574800 h 2137834"/>
              <a:gd name="connsiteX70" fmla="*/ 1943100 w 3585634"/>
              <a:gd name="connsiteY70" fmla="*/ 1625600 h 2137834"/>
              <a:gd name="connsiteX71" fmla="*/ 2036234 w 3585634"/>
              <a:gd name="connsiteY71" fmla="*/ 1625600 h 2137834"/>
              <a:gd name="connsiteX72" fmla="*/ 2036234 w 3585634"/>
              <a:gd name="connsiteY72" fmla="*/ 1701800 h 2137834"/>
              <a:gd name="connsiteX73" fmla="*/ 2798234 w 3585634"/>
              <a:gd name="connsiteY73" fmla="*/ 1701800 h 2137834"/>
              <a:gd name="connsiteX74" fmla="*/ 2798234 w 3585634"/>
              <a:gd name="connsiteY74" fmla="*/ 1858434 h 2137834"/>
              <a:gd name="connsiteX75" fmla="*/ 3585634 w 3585634"/>
              <a:gd name="connsiteY75" fmla="*/ 1858434 h 2137834"/>
              <a:gd name="connsiteX76" fmla="*/ 3585634 w 3585634"/>
              <a:gd name="connsiteY76"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80597 w 3585634"/>
              <a:gd name="connsiteY58" fmla="*/ 1327150 h 2137834"/>
              <a:gd name="connsiteX59" fmla="*/ 1402822 w 3585634"/>
              <a:gd name="connsiteY59" fmla="*/ 1327150 h 2137834"/>
              <a:gd name="connsiteX60" fmla="*/ 1390650 w 3585634"/>
              <a:gd name="connsiteY60" fmla="*/ 1363134 h 2137834"/>
              <a:gd name="connsiteX61" fmla="*/ 1422400 w 3585634"/>
              <a:gd name="connsiteY61" fmla="*/ 1363134 h 2137834"/>
              <a:gd name="connsiteX62" fmla="*/ 1422400 w 3585634"/>
              <a:gd name="connsiteY62" fmla="*/ 1405467 h 2137834"/>
              <a:gd name="connsiteX63" fmla="*/ 1532467 w 3585634"/>
              <a:gd name="connsiteY63" fmla="*/ 1405467 h 2137834"/>
              <a:gd name="connsiteX64" fmla="*/ 1530880 w 3585634"/>
              <a:gd name="connsiteY64" fmla="*/ 1456267 h 2137834"/>
              <a:gd name="connsiteX65" fmla="*/ 1605492 w 3585634"/>
              <a:gd name="connsiteY65" fmla="*/ 1455209 h 2137834"/>
              <a:gd name="connsiteX66" fmla="*/ 1603904 w 3585634"/>
              <a:gd name="connsiteY66" fmla="*/ 1505480 h 2137834"/>
              <a:gd name="connsiteX67" fmla="*/ 1841500 w 3585634"/>
              <a:gd name="connsiteY67" fmla="*/ 1502834 h 2137834"/>
              <a:gd name="connsiteX68" fmla="*/ 1841500 w 3585634"/>
              <a:gd name="connsiteY68" fmla="*/ 1574800 h 2137834"/>
              <a:gd name="connsiteX69" fmla="*/ 1943100 w 3585634"/>
              <a:gd name="connsiteY69" fmla="*/ 1574800 h 2137834"/>
              <a:gd name="connsiteX70" fmla="*/ 1943100 w 3585634"/>
              <a:gd name="connsiteY70" fmla="*/ 1625600 h 2137834"/>
              <a:gd name="connsiteX71" fmla="*/ 2036234 w 3585634"/>
              <a:gd name="connsiteY71" fmla="*/ 1625600 h 2137834"/>
              <a:gd name="connsiteX72" fmla="*/ 2036234 w 3585634"/>
              <a:gd name="connsiteY72" fmla="*/ 1701800 h 2137834"/>
              <a:gd name="connsiteX73" fmla="*/ 2798234 w 3585634"/>
              <a:gd name="connsiteY73" fmla="*/ 1701800 h 2137834"/>
              <a:gd name="connsiteX74" fmla="*/ 2798234 w 3585634"/>
              <a:gd name="connsiteY74" fmla="*/ 1858434 h 2137834"/>
              <a:gd name="connsiteX75" fmla="*/ 3585634 w 3585634"/>
              <a:gd name="connsiteY75" fmla="*/ 1858434 h 2137834"/>
              <a:gd name="connsiteX76" fmla="*/ 3585634 w 3585634"/>
              <a:gd name="connsiteY76"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13267 w 3585634"/>
              <a:gd name="connsiteY16" fmla="*/ 304801 h 2137834"/>
              <a:gd name="connsiteX17" fmla="*/ 325966 w 3585634"/>
              <a:gd name="connsiteY17" fmla="*/ 317500 h 2137834"/>
              <a:gd name="connsiteX18" fmla="*/ 325966 w 3585634"/>
              <a:gd name="connsiteY18" fmla="*/ 330200 h 2137834"/>
              <a:gd name="connsiteX19" fmla="*/ 376767 w 3585634"/>
              <a:gd name="connsiteY19" fmla="*/ 330200 h 2137834"/>
              <a:gd name="connsiteX20" fmla="*/ 376767 w 3585634"/>
              <a:gd name="connsiteY20" fmla="*/ 376767 h 2137834"/>
              <a:gd name="connsiteX21" fmla="*/ 376767 w 3585634"/>
              <a:gd name="connsiteY21" fmla="*/ 376767 h 2137834"/>
              <a:gd name="connsiteX22" fmla="*/ 376767 w 3585634"/>
              <a:gd name="connsiteY22" fmla="*/ 376767 h 2137834"/>
              <a:gd name="connsiteX23" fmla="*/ 376767 w 3585634"/>
              <a:gd name="connsiteY23" fmla="*/ 410634 h 2137834"/>
              <a:gd name="connsiteX24" fmla="*/ 431800 w 3585634"/>
              <a:gd name="connsiteY24" fmla="*/ 410634 h 2137834"/>
              <a:gd name="connsiteX25" fmla="*/ 431800 w 3585634"/>
              <a:gd name="connsiteY25" fmla="*/ 457200 h 2137834"/>
              <a:gd name="connsiteX26" fmla="*/ 448734 w 3585634"/>
              <a:gd name="connsiteY26" fmla="*/ 457200 h 2137834"/>
              <a:gd name="connsiteX27" fmla="*/ 448734 w 3585634"/>
              <a:gd name="connsiteY27" fmla="*/ 482600 h 2137834"/>
              <a:gd name="connsiteX28" fmla="*/ 461434 w 3585634"/>
              <a:gd name="connsiteY28" fmla="*/ 482600 h 2137834"/>
              <a:gd name="connsiteX29" fmla="*/ 461434 w 3585634"/>
              <a:gd name="connsiteY29" fmla="*/ 550334 h 2137834"/>
              <a:gd name="connsiteX30" fmla="*/ 546100 w 3585634"/>
              <a:gd name="connsiteY30" fmla="*/ 550334 h 2137834"/>
              <a:gd name="connsiteX31" fmla="*/ 546100 w 3585634"/>
              <a:gd name="connsiteY31" fmla="*/ 664634 h 2137834"/>
              <a:gd name="connsiteX32" fmla="*/ 563034 w 3585634"/>
              <a:gd name="connsiteY32" fmla="*/ 664634 h 2137834"/>
              <a:gd name="connsiteX33" fmla="*/ 563034 w 3585634"/>
              <a:gd name="connsiteY33" fmla="*/ 698500 h 2137834"/>
              <a:gd name="connsiteX34" fmla="*/ 601134 w 3585634"/>
              <a:gd name="connsiteY34" fmla="*/ 698500 h 2137834"/>
              <a:gd name="connsiteX35" fmla="*/ 601134 w 3585634"/>
              <a:gd name="connsiteY35" fmla="*/ 732367 h 2137834"/>
              <a:gd name="connsiteX36" fmla="*/ 630767 w 3585634"/>
              <a:gd name="connsiteY36" fmla="*/ 732367 h 2137834"/>
              <a:gd name="connsiteX37" fmla="*/ 630767 w 3585634"/>
              <a:gd name="connsiteY37" fmla="*/ 766234 h 2137834"/>
              <a:gd name="connsiteX38" fmla="*/ 630767 w 3585634"/>
              <a:gd name="connsiteY38" fmla="*/ 808567 h 2137834"/>
              <a:gd name="connsiteX39" fmla="*/ 681567 w 3585634"/>
              <a:gd name="connsiteY39" fmla="*/ 808567 h 2137834"/>
              <a:gd name="connsiteX40" fmla="*/ 681567 w 3585634"/>
              <a:gd name="connsiteY40" fmla="*/ 833967 h 2137834"/>
              <a:gd name="connsiteX41" fmla="*/ 702734 w 3585634"/>
              <a:gd name="connsiteY41" fmla="*/ 833967 h 2137834"/>
              <a:gd name="connsiteX42" fmla="*/ 702734 w 3585634"/>
              <a:gd name="connsiteY42" fmla="*/ 859367 h 2137834"/>
              <a:gd name="connsiteX43" fmla="*/ 715434 w 3585634"/>
              <a:gd name="connsiteY43" fmla="*/ 859367 h 2137834"/>
              <a:gd name="connsiteX44" fmla="*/ 715434 w 3585634"/>
              <a:gd name="connsiteY44" fmla="*/ 901700 h 2137834"/>
              <a:gd name="connsiteX45" fmla="*/ 791634 w 3585634"/>
              <a:gd name="connsiteY45" fmla="*/ 901700 h 2137834"/>
              <a:gd name="connsiteX46" fmla="*/ 791634 w 3585634"/>
              <a:gd name="connsiteY46" fmla="*/ 969434 h 2137834"/>
              <a:gd name="connsiteX47" fmla="*/ 956734 w 3585634"/>
              <a:gd name="connsiteY47" fmla="*/ 969434 h 2137834"/>
              <a:gd name="connsiteX48" fmla="*/ 956734 w 3585634"/>
              <a:gd name="connsiteY48" fmla="*/ 1007534 h 2137834"/>
              <a:gd name="connsiteX49" fmla="*/ 1011767 w 3585634"/>
              <a:gd name="connsiteY49" fmla="*/ 1007534 h 2137834"/>
              <a:gd name="connsiteX50" fmla="*/ 1011767 w 3585634"/>
              <a:gd name="connsiteY50" fmla="*/ 1045634 h 2137834"/>
              <a:gd name="connsiteX51" fmla="*/ 1168400 w 3585634"/>
              <a:gd name="connsiteY51" fmla="*/ 1045634 h 2137834"/>
              <a:gd name="connsiteX52" fmla="*/ 1168400 w 3585634"/>
              <a:gd name="connsiteY52" fmla="*/ 1121834 h 2137834"/>
              <a:gd name="connsiteX53" fmla="*/ 1261534 w 3585634"/>
              <a:gd name="connsiteY53" fmla="*/ 1121834 h 2137834"/>
              <a:gd name="connsiteX54" fmla="*/ 1261534 w 3585634"/>
              <a:gd name="connsiteY54" fmla="*/ 1193800 h 2137834"/>
              <a:gd name="connsiteX55" fmla="*/ 1363134 w 3585634"/>
              <a:gd name="connsiteY55" fmla="*/ 1193800 h 2137834"/>
              <a:gd name="connsiteX56" fmla="*/ 1363134 w 3585634"/>
              <a:gd name="connsiteY56" fmla="*/ 1236134 h 2137834"/>
              <a:gd name="connsiteX57" fmla="*/ 1379009 w 3585634"/>
              <a:gd name="connsiteY57" fmla="*/ 1236134 h 2137834"/>
              <a:gd name="connsiteX58" fmla="*/ 1380597 w 3585634"/>
              <a:gd name="connsiteY58" fmla="*/ 1327150 h 2137834"/>
              <a:gd name="connsiteX59" fmla="*/ 1402822 w 3585634"/>
              <a:gd name="connsiteY59" fmla="*/ 1327150 h 2137834"/>
              <a:gd name="connsiteX60" fmla="*/ 1401762 w 3585634"/>
              <a:gd name="connsiteY60" fmla="*/ 1363134 h 2137834"/>
              <a:gd name="connsiteX61" fmla="*/ 1422400 w 3585634"/>
              <a:gd name="connsiteY61" fmla="*/ 1363134 h 2137834"/>
              <a:gd name="connsiteX62" fmla="*/ 1422400 w 3585634"/>
              <a:gd name="connsiteY62" fmla="*/ 1405467 h 2137834"/>
              <a:gd name="connsiteX63" fmla="*/ 1532467 w 3585634"/>
              <a:gd name="connsiteY63" fmla="*/ 1405467 h 2137834"/>
              <a:gd name="connsiteX64" fmla="*/ 1530880 w 3585634"/>
              <a:gd name="connsiteY64" fmla="*/ 1456267 h 2137834"/>
              <a:gd name="connsiteX65" fmla="*/ 1605492 w 3585634"/>
              <a:gd name="connsiteY65" fmla="*/ 1455209 h 2137834"/>
              <a:gd name="connsiteX66" fmla="*/ 1603904 w 3585634"/>
              <a:gd name="connsiteY66" fmla="*/ 1505480 h 2137834"/>
              <a:gd name="connsiteX67" fmla="*/ 1841500 w 3585634"/>
              <a:gd name="connsiteY67" fmla="*/ 1502834 h 2137834"/>
              <a:gd name="connsiteX68" fmla="*/ 1841500 w 3585634"/>
              <a:gd name="connsiteY68" fmla="*/ 1574800 h 2137834"/>
              <a:gd name="connsiteX69" fmla="*/ 1943100 w 3585634"/>
              <a:gd name="connsiteY69" fmla="*/ 1574800 h 2137834"/>
              <a:gd name="connsiteX70" fmla="*/ 1943100 w 3585634"/>
              <a:gd name="connsiteY70" fmla="*/ 1625600 h 2137834"/>
              <a:gd name="connsiteX71" fmla="*/ 2036234 w 3585634"/>
              <a:gd name="connsiteY71" fmla="*/ 1625600 h 2137834"/>
              <a:gd name="connsiteX72" fmla="*/ 2036234 w 3585634"/>
              <a:gd name="connsiteY72" fmla="*/ 1701800 h 2137834"/>
              <a:gd name="connsiteX73" fmla="*/ 2798234 w 3585634"/>
              <a:gd name="connsiteY73" fmla="*/ 1701800 h 2137834"/>
              <a:gd name="connsiteX74" fmla="*/ 2798234 w 3585634"/>
              <a:gd name="connsiteY74" fmla="*/ 1858434 h 2137834"/>
              <a:gd name="connsiteX75" fmla="*/ 3585634 w 3585634"/>
              <a:gd name="connsiteY75" fmla="*/ 1858434 h 2137834"/>
              <a:gd name="connsiteX76" fmla="*/ 3585634 w 3585634"/>
              <a:gd name="connsiteY76"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25966 w 3585634"/>
              <a:gd name="connsiteY16" fmla="*/ 317500 h 2137834"/>
              <a:gd name="connsiteX17" fmla="*/ 325966 w 3585634"/>
              <a:gd name="connsiteY17" fmla="*/ 330200 h 2137834"/>
              <a:gd name="connsiteX18" fmla="*/ 376767 w 3585634"/>
              <a:gd name="connsiteY18" fmla="*/ 330200 h 2137834"/>
              <a:gd name="connsiteX19" fmla="*/ 376767 w 3585634"/>
              <a:gd name="connsiteY19" fmla="*/ 376767 h 2137834"/>
              <a:gd name="connsiteX20" fmla="*/ 376767 w 3585634"/>
              <a:gd name="connsiteY20" fmla="*/ 376767 h 2137834"/>
              <a:gd name="connsiteX21" fmla="*/ 376767 w 3585634"/>
              <a:gd name="connsiteY21" fmla="*/ 376767 h 2137834"/>
              <a:gd name="connsiteX22" fmla="*/ 376767 w 3585634"/>
              <a:gd name="connsiteY22" fmla="*/ 410634 h 2137834"/>
              <a:gd name="connsiteX23" fmla="*/ 431800 w 3585634"/>
              <a:gd name="connsiteY23" fmla="*/ 410634 h 2137834"/>
              <a:gd name="connsiteX24" fmla="*/ 431800 w 3585634"/>
              <a:gd name="connsiteY24" fmla="*/ 457200 h 2137834"/>
              <a:gd name="connsiteX25" fmla="*/ 448734 w 3585634"/>
              <a:gd name="connsiteY25" fmla="*/ 457200 h 2137834"/>
              <a:gd name="connsiteX26" fmla="*/ 448734 w 3585634"/>
              <a:gd name="connsiteY26" fmla="*/ 482600 h 2137834"/>
              <a:gd name="connsiteX27" fmla="*/ 461434 w 3585634"/>
              <a:gd name="connsiteY27" fmla="*/ 482600 h 2137834"/>
              <a:gd name="connsiteX28" fmla="*/ 461434 w 3585634"/>
              <a:gd name="connsiteY28" fmla="*/ 550334 h 2137834"/>
              <a:gd name="connsiteX29" fmla="*/ 546100 w 3585634"/>
              <a:gd name="connsiteY29" fmla="*/ 550334 h 2137834"/>
              <a:gd name="connsiteX30" fmla="*/ 546100 w 3585634"/>
              <a:gd name="connsiteY30" fmla="*/ 664634 h 2137834"/>
              <a:gd name="connsiteX31" fmla="*/ 563034 w 3585634"/>
              <a:gd name="connsiteY31" fmla="*/ 664634 h 2137834"/>
              <a:gd name="connsiteX32" fmla="*/ 563034 w 3585634"/>
              <a:gd name="connsiteY32" fmla="*/ 698500 h 2137834"/>
              <a:gd name="connsiteX33" fmla="*/ 601134 w 3585634"/>
              <a:gd name="connsiteY33" fmla="*/ 698500 h 2137834"/>
              <a:gd name="connsiteX34" fmla="*/ 601134 w 3585634"/>
              <a:gd name="connsiteY34" fmla="*/ 732367 h 2137834"/>
              <a:gd name="connsiteX35" fmla="*/ 630767 w 3585634"/>
              <a:gd name="connsiteY35" fmla="*/ 732367 h 2137834"/>
              <a:gd name="connsiteX36" fmla="*/ 630767 w 3585634"/>
              <a:gd name="connsiteY36" fmla="*/ 766234 h 2137834"/>
              <a:gd name="connsiteX37" fmla="*/ 630767 w 3585634"/>
              <a:gd name="connsiteY37" fmla="*/ 808567 h 2137834"/>
              <a:gd name="connsiteX38" fmla="*/ 681567 w 3585634"/>
              <a:gd name="connsiteY38" fmla="*/ 808567 h 2137834"/>
              <a:gd name="connsiteX39" fmla="*/ 681567 w 3585634"/>
              <a:gd name="connsiteY39" fmla="*/ 833967 h 2137834"/>
              <a:gd name="connsiteX40" fmla="*/ 702734 w 3585634"/>
              <a:gd name="connsiteY40" fmla="*/ 833967 h 2137834"/>
              <a:gd name="connsiteX41" fmla="*/ 702734 w 3585634"/>
              <a:gd name="connsiteY41" fmla="*/ 859367 h 2137834"/>
              <a:gd name="connsiteX42" fmla="*/ 715434 w 3585634"/>
              <a:gd name="connsiteY42" fmla="*/ 859367 h 2137834"/>
              <a:gd name="connsiteX43" fmla="*/ 715434 w 3585634"/>
              <a:gd name="connsiteY43" fmla="*/ 901700 h 2137834"/>
              <a:gd name="connsiteX44" fmla="*/ 791634 w 3585634"/>
              <a:gd name="connsiteY44" fmla="*/ 901700 h 2137834"/>
              <a:gd name="connsiteX45" fmla="*/ 791634 w 3585634"/>
              <a:gd name="connsiteY45" fmla="*/ 969434 h 2137834"/>
              <a:gd name="connsiteX46" fmla="*/ 956734 w 3585634"/>
              <a:gd name="connsiteY46" fmla="*/ 969434 h 2137834"/>
              <a:gd name="connsiteX47" fmla="*/ 956734 w 3585634"/>
              <a:gd name="connsiteY47" fmla="*/ 1007534 h 2137834"/>
              <a:gd name="connsiteX48" fmla="*/ 1011767 w 3585634"/>
              <a:gd name="connsiteY48" fmla="*/ 1007534 h 2137834"/>
              <a:gd name="connsiteX49" fmla="*/ 1011767 w 3585634"/>
              <a:gd name="connsiteY49" fmla="*/ 1045634 h 2137834"/>
              <a:gd name="connsiteX50" fmla="*/ 1168400 w 3585634"/>
              <a:gd name="connsiteY50" fmla="*/ 1045634 h 2137834"/>
              <a:gd name="connsiteX51" fmla="*/ 1168400 w 3585634"/>
              <a:gd name="connsiteY51" fmla="*/ 1121834 h 2137834"/>
              <a:gd name="connsiteX52" fmla="*/ 1261534 w 3585634"/>
              <a:gd name="connsiteY52" fmla="*/ 1121834 h 2137834"/>
              <a:gd name="connsiteX53" fmla="*/ 1261534 w 3585634"/>
              <a:gd name="connsiteY53" fmla="*/ 1193800 h 2137834"/>
              <a:gd name="connsiteX54" fmla="*/ 1363134 w 3585634"/>
              <a:gd name="connsiteY54" fmla="*/ 1193800 h 2137834"/>
              <a:gd name="connsiteX55" fmla="*/ 1363134 w 3585634"/>
              <a:gd name="connsiteY55" fmla="*/ 1236134 h 2137834"/>
              <a:gd name="connsiteX56" fmla="*/ 1379009 w 3585634"/>
              <a:gd name="connsiteY56" fmla="*/ 1236134 h 2137834"/>
              <a:gd name="connsiteX57" fmla="*/ 1380597 w 3585634"/>
              <a:gd name="connsiteY57" fmla="*/ 1327150 h 2137834"/>
              <a:gd name="connsiteX58" fmla="*/ 1402822 w 3585634"/>
              <a:gd name="connsiteY58" fmla="*/ 1327150 h 2137834"/>
              <a:gd name="connsiteX59" fmla="*/ 1401762 w 3585634"/>
              <a:gd name="connsiteY59" fmla="*/ 1363134 h 2137834"/>
              <a:gd name="connsiteX60" fmla="*/ 1422400 w 3585634"/>
              <a:gd name="connsiteY60" fmla="*/ 1363134 h 2137834"/>
              <a:gd name="connsiteX61" fmla="*/ 1422400 w 3585634"/>
              <a:gd name="connsiteY61" fmla="*/ 1405467 h 2137834"/>
              <a:gd name="connsiteX62" fmla="*/ 1532467 w 3585634"/>
              <a:gd name="connsiteY62" fmla="*/ 1405467 h 2137834"/>
              <a:gd name="connsiteX63" fmla="*/ 1530880 w 3585634"/>
              <a:gd name="connsiteY63" fmla="*/ 1456267 h 2137834"/>
              <a:gd name="connsiteX64" fmla="*/ 1605492 w 3585634"/>
              <a:gd name="connsiteY64" fmla="*/ 1455209 h 2137834"/>
              <a:gd name="connsiteX65" fmla="*/ 1603904 w 3585634"/>
              <a:gd name="connsiteY65" fmla="*/ 1505480 h 2137834"/>
              <a:gd name="connsiteX66" fmla="*/ 1841500 w 3585634"/>
              <a:gd name="connsiteY66" fmla="*/ 1502834 h 2137834"/>
              <a:gd name="connsiteX67" fmla="*/ 1841500 w 3585634"/>
              <a:gd name="connsiteY67" fmla="*/ 1574800 h 2137834"/>
              <a:gd name="connsiteX68" fmla="*/ 1943100 w 3585634"/>
              <a:gd name="connsiteY68" fmla="*/ 1574800 h 2137834"/>
              <a:gd name="connsiteX69" fmla="*/ 1943100 w 3585634"/>
              <a:gd name="connsiteY69" fmla="*/ 1625600 h 2137834"/>
              <a:gd name="connsiteX70" fmla="*/ 2036234 w 3585634"/>
              <a:gd name="connsiteY70" fmla="*/ 1625600 h 2137834"/>
              <a:gd name="connsiteX71" fmla="*/ 2036234 w 3585634"/>
              <a:gd name="connsiteY71" fmla="*/ 1701800 h 2137834"/>
              <a:gd name="connsiteX72" fmla="*/ 2798234 w 3585634"/>
              <a:gd name="connsiteY72" fmla="*/ 1701800 h 2137834"/>
              <a:gd name="connsiteX73" fmla="*/ 2798234 w 3585634"/>
              <a:gd name="connsiteY73" fmla="*/ 1858434 h 2137834"/>
              <a:gd name="connsiteX74" fmla="*/ 3585634 w 3585634"/>
              <a:gd name="connsiteY74" fmla="*/ 1858434 h 2137834"/>
              <a:gd name="connsiteX75" fmla="*/ 3585634 w 3585634"/>
              <a:gd name="connsiteY75"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1734 w 3585634"/>
              <a:gd name="connsiteY15" fmla="*/ 296334 h 2137834"/>
              <a:gd name="connsiteX16" fmla="*/ 325966 w 3585634"/>
              <a:gd name="connsiteY16" fmla="*/ 330200 h 2137834"/>
              <a:gd name="connsiteX17" fmla="*/ 376767 w 3585634"/>
              <a:gd name="connsiteY17" fmla="*/ 330200 h 2137834"/>
              <a:gd name="connsiteX18" fmla="*/ 376767 w 3585634"/>
              <a:gd name="connsiteY18" fmla="*/ 376767 h 2137834"/>
              <a:gd name="connsiteX19" fmla="*/ 376767 w 3585634"/>
              <a:gd name="connsiteY19" fmla="*/ 376767 h 2137834"/>
              <a:gd name="connsiteX20" fmla="*/ 376767 w 3585634"/>
              <a:gd name="connsiteY20" fmla="*/ 376767 h 2137834"/>
              <a:gd name="connsiteX21" fmla="*/ 376767 w 3585634"/>
              <a:gd name="connsiteY21" fmla="*/ 410634 h 2137834"/>
              <a:gd name="connsiteX22" fmla="*/ 431800 w 3585634"/>
              <a:gd name="connsiteY22" fmla="*/ 410634 h 2137834"/>
              <a:gd name="connsiteX23" fmla="*/ 431800 w 3585634"/>
              <a:gd name="connsiteY23" fmla="*/ 457200 h 2137834"/>
              <a:gd name="connsiteX24" fmla="*/ 448734 w 3585634"/>
              <a:gd name="connsiteY24" fmla="*/ 457200 h 2137834"/>
              <a:gd name="connsiteX25" fmla="*/ 448734 w 3585634"/>
              <a:gd name="connsiteY25" fmla="*/ 482600 h 2137834"/>
              <a:gd name="connsiteX26" fmla="*/ 461434 w 3585634"/>
              <a:gd name="connsiteY26" fmla="*/ 482600 h 2137834"/>
              <a:gd name="connsiteX27" fmla="*/ 461434 w 3585634"/>
              <a:gd name="connsiteY27" fmla="*/ 550334 h 2137834"/>
              <a:gd name="connsiteX28" fmla="*/ 546100 w 3585634"/>
              <a:gd name="connsiteY28" fmla="*/ 550334 h 2137834"/>
              <a:gd name="connsiteX29" fmla="*/ 546100 w 3585634"/>
              <a:gd name="connsiteY29" fmla="*/ 664634 h 2137834"/>
              <a:gd name="connsiteX30" fmla="*/ 563034 w 3585634"/>
              <a:gd name="connsiteY30" fmla="*/ 664634 h 2137834"/>
              <a:gd name="connsiteX31" fmla="*/ 563034 w 3585634"/>
              <a:gd name="connsiteY31" fmla="*/ 698500 h 2137834"/>
              <a:gd name="connsiteX32" fmla="*/ 601134 w 3585634"/>
              <a:gd name="connsiteY32" fmla="*/ 698500 h 2137834"/>
              <a:gd name="connsiteX33" fmla="*/ 601134 w 3585634"/>
              <a:gd name="connsiteY33" fmla="*/ 732367 h 2137834"/>
              <a:gd name="connsiteX34" fmla="*/ 630767 w 3585634"/>
              <a:gd name="connsiteY34" fmla="*/ 732367 h 2137834"/>
              <a:gd name="connsiteX35" fmla="*/ 630767 w 3585634"/>
              <a:gd name="connsiteY35" fmla="*/ 766234 h 2137834"/>
              <a:gd name="connsiteX36" fmla="*/ 630767 w 3585634"/>
              <a:gd name="connsiteY36" fmla="*/ 808567 h 2137834"/>
              <a:gd name="connsiteX37" fmla="*/ 681567 w 3585634"/>
              <a:gd name="connsiteY37" fmla="*/ 808567 h 2137834"/>
              <a:gd name="connsiteX38" fmla="*/ 681567 w 3585634"/>
              <a:gd name="connsiteY38" fmla="*/ 833967 h 2137834"/>
              <a:gd name="connsiteX39" fmla="*/ 702734 w 3585634"/>
              <a:gd name="connsiteY39" fmla="*/ 833967 h 2137834"/>
              <a:gd name="connsiteX40" fmla="*/ 702734 w 3585634"/>
              <a:gd name="connsiteY40" fmla="*/ 859367 h 2137834"/>
              <a:gd name="connsiteX41" fmla="*/ 715434 w 3585634"/>
              <a:gd name="connsiteY41" fmla="*/ 859367 h 2137834"/>
              <a:gd name="connsiteX42" fmla="*/ 715434 w 3585634"/>
              <a:gd name="connsiteY42" fmla="*/ 901700 h 2137834"/>
              <a:gd name="connsiteX43" fmla="*/ 791634 w 3585634"/>
              <a:gd name="connsiteY43" fmla="*/ 901700 h 2137834"/>
              <a:gd name="connsiteX44" fmla="*/ 791634 w 3585634"/>
              <a:gd name="connsiteY44" fmla="*/ 969434 h 2137834"/>
              <a:gd name="connsiteX45" fmla="*/ 956734 w 3585634"/>
              <a:gd name="connsiteY45" fmla="*/ 969434 h 2137834"/>
              <a:gd name="connsiteX46" fmla="*/ 956734 w 3585634"/>
              <a:gd name="connsiteY46" fmla="*/ 1007534 h 2137834"/>
              <a:gd name="connsiteX47" fmla="*/ 1011767 w 3585634"/>
              <a:gd name="connsiteY47" fmla="*/ 1007534 h 2137834"/>
              <a:gd name="connsiteX48" fmla="*/ 1011767 w 3585634"/>
              <a:gd name="connsiteY48" fmla="*/ 1045634 h 2137834"/>
              <a:gd name="connsiteX49" fmla="*/ 1168400 w 3585634"/>
              <a:gd name="connsiteY49" fmla="*/ 1045634 h 2137834"/>
              <a:gd name="connsiteX50" fmla="*/ 1168400 w 3585634"/>
              <a:gd name="connsiteY50" fmla="*/ 1121834 h 2137834"/>
              <a:gd name="connsiteX51" fmla="*/ 1261534 w 3585634"/>
              <a:gd name="connsiteY51" fmla="*/ 1121834 h 2137834"/>
              <a:gd name="connsiteX52" fmla="*/ 1261534 w 3585634"/>
              <a:gd name="connsiteY52" fmla="*/ 1193800 h 2137834"/>
              <a:gd name="connsiteX53" fmla="*/ 1363134 w 3585634"/>
              <a:gd name="connsiteY53" fmla="*/ 1193800 h 2137834"/>
              <a:gd name="connsiteX54" fmla="*/ 1363134 w 3585634"/>
              <a:gd name="connsiteY54" fmla="*/ 1236134 h 2137834"/>
              <a:gd name="connsiteX55" fmla="*/ 1379009 w 3585634"/>
              <a:gd name="connsiteY55" fmla="*/ 1236134 h 2137834"/>
              <a:gd name="connsiteX56" fmla="*/ 1380597 w 3585634"/>
              <a:gd name="connsiteY56" fmla="*/ 1327150 h 2137834"/>
              <a:gd name="connsiteX57" fmla="*/ 1402822 w 3585634"/>
              <a:gd name="connsiteY57" fmla="*/ 1327150 h 2137834"/>
              <a:gd name="connsiteX58" fmla="*/ 1401762 w 3585634"/>
              <a:gd name="connsiteY58" fmla="*/ 1363134 h 2137834"/>
              <a:gd name="connsiteX59" fmla="*/ 1422400 w 3585634"/>
              <a:gd name="connsiteY59" fmla="*/ 1363134 h 2137834"/>
              <a:gd name="connsiteX60" fmla="*/ 1422400 w 3585634"/>
              <a:gd name="connsiteY60" fmla="*/ 1405467 h 2137834"/>
              <a:gd name="connsiteX61" fmla="*/ 1532467 w 3585634"/>
              <a:gd name="connsiteY61" fmla="*/ 1405467 h 2137834"/>
              <a:gd name="connsiteX62" fmla="*/ 1530880 w 3585634"/>
              <a:gd name="connsiteY62" fmla="*/ 1456267 h 2137834"/>
              <a:gd name="connsiteX63" fmla="*/ 1605492 w 3585634"/>
              <a:gd name="connsiteY63" fmla="*/ 1455209 h 2137834"/>
              <a:gd name="connsiteX64" fmla="*/ 1603904 w 3585634"/>
              <a:gd name="connsiteY64" fmla="*/ 1505480 h 2137834"/>
              <a:gd name="connsiteX65" fmla="*/ 1841500 w 3585634"/>
              <a:gd name="connsiteY65" fmla="*/ 1502834 h 2137834"/>
              <a:gd name="connsiteX66" fmla="*/ 1841500 w 3585634"/>
              <a:gd name="connsiteY66" fmla="*/ 1574800 h 2137834"/>
              <a:gd name="connsiteX67" fmla="*/ 1943100 w 3585634"/>
              <a:gd name="connsiteY67" fmla="*/ 1574800 h 2137834"/>
              <a:gd name="connsiteX68" fmla="*/ 1943100 w 3585634"/>
              <a:gd name="connsiteY68" fmla="*/ 1625600 h 2137834"/>
              <a:gd name="connsiteX69" fmla="*/ 2036234 w 3585634"/>
              <a:gd name="connsiteY69" fmla="*/ 1625600 h 2137834"/>
              <a:gd name="connsiteX70" fmla="*/ 2036234 w 3585634"/>
              <a:gd name="connsiteY70" fmla="*/ 1701800 h 2137834"/>
              <a:gd name="connsiteX71" fmla="*/ 2798234 w 3585634"/>
              <a:gd name="connsiteY71" fmla="*/ 1701800 h 2137834"/>
              <a:gd name="connsiteX72" fmla="*/ 2798234 w 3585634"/>
              <a:gd name="connsiteY72" fmla="*/ 1858434 h 2137834"/>
              <a:gd name="connsiteX73" fmla="*/ 3585634 w 3585634"/>
              <a:gd name="connsiteY73" fmla="*/ 1858434 h 2137834"/>
              <a:gd name="connsiteX74" fmla="*/ 3585634 w 3585634"/>
              <a:gd name="connsiteY74"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9672 w 3585634"/>
              <a:gd name="connsiteY15" fmla="*/ 296334 h 2137834"/>
              <a:gd name="connsiteX16" fmla="*/ 325966 w 3585634"/>
              <a:gd name="connsiteY16" fmla="*/ 330200 h 2137834"/>
              <a:gd name="connsiteX17" fmla="*/ 376767 w 3585634"/>
              <a:gd name="connsiteY17" fmla="*/ 330200 h 2137834"/>
              <a:gd name="connsiteX18" fmla="*/ 376767 w 3585634"/>
              <a:gd name="connsiteY18" fmla="*/ 376767 h 2137834"/>
              <a:gd name="connsiteX19" fmla="*/ 376767 w 3585634"/>
              <a:gd name="connsiteY19" fmla="*/ 376767 h 2137834"/>
              <a:gd name="connsiteX20" fmla="*/ 376767 w 3585634"/>
              <a:gd name="connsiteY20" fmla="*/ 376767 h 2137834"/>
              <a:gd name="connsiteX21" fmla="*/ 376767 w 3585634"/>
              <a:gd name="connsiteY21" fmla="*/ 410634 h 2137834"/>
              <a:gd name="connsiteX22" fmla="*/ 431800 w 3585634"/>
              <a:gd name="connsiteY22" fmla="*/ 410634 h 2137834"/>
              <a:gd name="connsiteX23" fmla="*/ 431800 w 3585634"/>
              <a:gd name="connsiteY23" fmla="*/ 457200 h 2137834"/>
              <a:gd name="connsiteX24" fmla="*/ 448734 w 3585634"/>
              <a:gd name="connsiteY24" fmla="*/ 457200 h 2137834"/>
              <a:gd name="connsiteX25" fmla="*/ 448734 w 3585634"/>
              <a:gd name="connsiteY25" fmla="*/ 482600 h 2137834"/>
              <a:gd name="connsiteX26" fmla="*/ 461434 w 3585634"/>
              <a:gd name="connsiteY26" fmla="*/ 482600 h 2137834"/>
              <a:gd name="connsiteX27" fmla="*/ 461434 w 3585634"/>
              <a:gd name="connsiteY27" fmla="*/ 550334 h 2137834"/>
              <a:gd name="connsiteX28" fmla="*/ 546100 w 3585634"/>
              <a:gd name="connsiteY28" fmla="*/ 550334 h 2137834"/>
              <a:gd name="connsiteX29" fmla="*/ 546100 w 3585634"/>
              <a:gd name="connsiteY29" fmla="*/ 664634 h 2137834"/>
              <a:gd name="connsiteX30" fmla="*/ 563034 w 3585634"/>
              <a:gd name="connsiteY30" fmla="*/ 664634 h 2137834"/>
              <a:gd name="connsiteX31" fmla="*/ 563034 w 3585634"/>
              <a:gd name="connsiteY31" fmla="*/ 698500 h 2137834"/>
              <a:gd name="connsiteX32" fmla="*/ 601134 w 3585634"/>
              <a:gd name="connsiteY32" fmla="*/ 698500 h 2137834"/>
              <a:gd name="connsiteX33" fmla="*/ 601134 w 3585634"/>
              <a:gd name="connsiteY33" fmla="*/ 732367 h 2137834"/>
              <a:gd name="connsiteX34" fmla="*/ 630767 w 3585634"/>
              <a:gd name="connsiteY34" fmla="*/ 732367 h 2137834"/>
              <a:gd name="connsiteX35" fmla="*/ 630767 w 3585634"/>
              <a:gd name="connsiteY35" fmla="*/ 766234 h 2137834"/>
              <a:gd name="connsiteX36" fmla="*/ 630767 w 3585634"/>
              <a:gd name="connsiteY36" fmla="*/ 808567 h 2137834"/>
              <a:gd name="connsiteX37" fmla="*/ 681567 w 3585634"/>
              <a:gd name="connsiteY37" fmla="*/ 808567 h 2137834"/>
              <a:gd name="connsiteX38" fmla="*/ 681567 w 3585634"/>
              <a:gd name="connsiteY38" fmla="*/ 833967 h 2137834"/>
              <a:gd name="connsiteX39" fmla="*/ 702734 w 3585634"/>
              <a:gd name="connsiteY39" fmla="*/ 833967 h 2137834"/>
              <a:gd name="connsiteX40" fmla="*/ 702734 w 3585634"/>
              <a:gd name="connsiteY40" fmla="*/ 859367 h 2137834"/>
              <a:gd name="connsiteX41" fmla="*/ 715434 w 3585634"/>
              <a:gd name="connsiteY41" fmla="*/ 859367 h 2137834"/>
              <a:gd name="connsiteX42" fmla="*/ 715434 w 3585634"/>
              <a:gd name="connsiteY42" fmla="*/ 901700 h 2137834"/>
              <a:gd name="connsiteX43" fmla="*/ 791634 w 3585634"/>
              <a:gd name="connsiteY43" fmla="*/ 901700 h 2137834"/>
              <a:gd name="connsiteX44" fmla="*/ 791634 w 3585634"/>
              <a:gd name="connsiteY44" fmla="*/ 969434 h 2137834"/>
              <a:gd name="connsiteX45" fmla="*/ 956734 w 3585634"/>
              <a:gd name="connsiteY45" fmla="*/ 969434 h 2137834"/>
              <a:gd name="connsiteX46" fmla="*/ 956734 w 3585634"/>
              <a:gd name="connsiteY46" fmla="*/ 1007534 h 2137834"/>
              <a:gd name="connsiteX47" fmla="*/ 1011767 w 3585634"/>
              <a:gd name="connsiteY47" fmla="*/ 1007534 h 2137834"/>
              <a:gd name="connsiteX48" fmla="*/ 1011767 w 3585634"/>
              <a:gd name="connsiteY48" fmla="*/ 1045634 h 2137834"/>
              <a:gd name="connsiteX49" fmla="*/ 1168400 w 3585634"/>
              <a:gd name="connsiteY49" fmla="*/ 1045634 h 2137834"/>
              <a:gd name="connsiteX50" fmla="*/ 1168400 w 3585634"/>
              <a:gd name="connsiteY50" fmla="*/ 1121834 h 2137834"/>
              <a:gd name="connsiteX51" fmla="*/ 1261534 w 3585634"/>
              <a:gd name="connsiteY51" fmla="*/ 1121834 h 2137834"/>
              <a:gd name="connsiteX52" fmla="*/ 1261534 w 3585634"/>
              <a:gd name="connsiteY52" fmla="*/ 1193800 h 2137834"/>
              <a:gd name="connsiteX53" fmla="*/ 1363134 w 3585634"/>
              <a:gd name="connsiteY53" fmla="*/ 1193800 h 2137834"/>
              <a:gd name="connsiteX54" fmla="*/ 1363134 w 3585634"/>
              <a:gd name="connsiteY54" fmla="*/ 1236134 h 2137834"/>
              <a:gd name="connsiteX55" fmla="*/ 1379009 w 3585634"/>
              <a:gd name="connsiteY55" fmla="*/ 1236134 h 2137834"/>
              <a:gd name="connsiteX56" fmla="*/ 1380597 w 3585634"/>
              <a:gd name="connsiteY56" fmla="*/ 1327150 h 2137834"/>
              <a:gd name="connsiteX57" fmla="*/ 1402822 w 3585634"/>
              <a:gd name="connsiteY57" fmla="*/ 1327150 h 2137834"/>
              <a:gd name="connsiteX58" fmla="*/ 1401762 w 3585634"/>
              <a:gd name="connsiteY58" fmla="*/ 1363134 h 2137834"/>
              <a:gd name="connsiteX59" fmla="*/ 1422400 w 3585634"/>
              <a:gd name="connsiteY59" fmla="*/ 1363134 h 2137834"/>
              <a:gd name="connsiteX60" fmla="*/ 1422400 w 3585634"/>
              <a:gd name="connsiteY60" fmla="*/ 1405467 h 2137834"/>
              <a:gd name="connsiteX61" fmla="*/ 1532467 w 3585634"/>
              <a:gd name="connsiteY61" fmla="*/ 1405467 h 2137834"/>
              <a:gd name="connsiteX62" fmla="*/ 1530880 w 3585634"/>
              <a:gd name="connsiteY62" fmla="*/ 1456267 h 2137834"/>
              <a:gd name="connsiteX63" fmla="*/ 1605492 w 3585634"/>
              <a:gd name="connsiteY63" fmla="*/ 1455209 h 2137834"/>
              <a:gd name="connsiteX64" fmla="*/ 1603904 w 3585634"/>
              <a:gd name="connsiteY64" fmla="*/ 1505480 h 2137834"/>
              <a:gd name="connsiteX65" fmla="*/ 1841500 w 3585634"/>
              <a:gd name="connsiteY65" fmla="*/ 1502834 h 2137834"/>
              <a:gd name="connsiteX66" fmla="*/ 1841500 w 3585634"/>
              <a:gd name="connsiteY66" fmla="*/ 1574800 h 2137834"/>
              <a:gd name="connsiteX67" fmla="*/ 1943100 w 3585634"/>
              <a:gd name="connsiteY67" fmla="*/ 1574800 h 2137834"/>
              <a:gd name="connsiteX68" fmla="*/ 1943100 w 3585634"/>
              <a:gd name="connsiteY68" fmla="*/ 1625600 h 2137834"/>
              <a:gd name="connsiteX69" fmla="*/ 2036234 w 3585634"/>
              <a:gd name="connsiteY69" fmla="*/ 1625600 h 2137834"/>
              <a:gd name="connsiteX70" fmla="*/ 2036234 w 3585634"/>
              <a:gd name="connsiteY70" fmla="*/ 1701800 h 2137834"/>
              <a:gd name="connsiteX71" fmla="*/ 2798234 w 3585634"/>
              <a:gd name="connsiteY71" fmla="*/ 1701800 h 2137834"/>
              <a:gd name="connsiteX72" fmla="*/ 2798234 w 3585634"/>
              <a:gd name="connsiteY72" fmla="*/ 1858434 h 2137834"/>
              <a:gd name="connsiteX73" fmla="*/ 3585634 w 3585634"/>
              <a:gd name="connsiteY73" fmla="*/ 1858434 h 2137834"/>
              <a:gd name="connsiteX74" fmla="*/ 3585634 w 3585634"/>
              <a:gd name="connsiteY74" fmla="*/ 2137834 h 2137834"/>
              <a:gd name="connsiteX0" fmla="*/ 0 w 3585634"/>
              <a:gd name="connsiteY0" fmla="*/ 0 h 2137834"/>
              <a:gd name="connsiteX1" fmla="*/ 93134 w 3585634"/>
              <a:gd name="connsiteY1" fmla="*/ 0 h 2137834"/>
              <a:gd name="connsiteX2" fmla="*/ 93134 w 3585634"/>
              <a:gd name="connsiteY2" fmla="*/ 25400 h 2137834"/>
              <a:gd name="connsiteX3" fmla="*/ 105834 w 3585634"/>
              <a:gd name="connsiteY3" fmla="*/ 25400 h 2137834"/>
              <a:gd name="connsiteX4" fmla="*/ 105834 w 3585634"/>
              <a:gd name="connsiteY4" fmla="*/ 105834 h 2137834"/>
              <a:gd name="connsiteX5" fmla="*/ 194734 w 3585634"/>
              <a:gd name="connsiteY5" fmla="*/ 105834 h 2137834"/>
              <a:gd name="connsiteX6" fmla="*/ 194734 w 3585634"/>
              <a:gd name="connsiteY6" fmla="*/ 131234 h 2137834"/>
              <a:gd name="connsiteX7" fmla="*/ 211667 w 3585634"/>
              <a:gd name="connsiteY7" fmla="*/ 131234 h 2137834"/>
              <a:gd name="connsiteX8" fmla="*/ 211667 w 3585634"/>
              <a:gd name="connsiteY8" fmla="*/ 152400 h 2137834"/>
              <a:gd name="connsiteX9" fmla="*/ 220134 w 3585634"/>
              <a:gd name="connsiteY9" fmla="*/ 152400 h 2137834"/>
              <a:gd name="connsiteX10" fmla="*/ 220134 w 3585634"/>
              <a:gd name="connsiteY10" fmla="*/ 182034 h 2137834"/>
              <a:gd name="connsiteX11" fmla="*/ 237067 w 3585634"/>
              <a:gd name="connsiteY11" fmla="*/ 182034 h 2137834"/>
              <a:gd name="connsiteX12" fmla="*/ 237067 w 3585634"/>
              <a:gd name="connsiteY12" fmla="*/ 241300 h 2137834"/>
              <a:gd name="connsiteX13" fmla="*/ 287867 w 3585634"/>
              <a:gd name="connsiteY13" fmla="*/ 241300 h 2137834"/>
              <a:gd name="connsiteX14" fmla="*/ 287867 w 3585634"/>
              <a:gd name="connsiteY14" fmla="*/ 296334 h 2137834"/>
              <a:gd name="connsiteX15" fmla="*/ 329672 w 3585634"/>
              <a:gd name="connsiteY15" fmla="*/ 296334 h 2137834"/>
              <a:gd name="connsiteX16" fmla="*/ 332316 w 3585634"/>
              <a:gd name="connsiteY16" fmla="*/ 330200 h 2137834"/>
              <a:gd name="connsiteX17" fmla="*/ 376767 w 3585634"/>
              <a:gd name="connsiteY17" fmla="*/ 330200 h 2137834"/>
              <a:gd name="connsiteX18" fmla="*/ 376767 w 3585634"/>
              <a:gd name="connsiteY18" fmla="*/ 376767 h 2137834"/>
              <a:gd name="connsiteX19" fmla="*/ 376767 w 3585634"/>
              <a:gd name="connsiteY19" fmla="*/ 376767 h 2137834"/>
              <a:gd name="connsiteX20" fmla="*/ 376767 w 3585634"/>
              <a:gd name="connsiteY20" fmla="*/ 376767 h 2137834"/>
              <a:gd name="connsiteX21" fmla="*/ 376767 w 3585634"/>
              <a:gd name="connsiteY21" fmla="*/ 410634 h 2137834"/>
              <a:gd name="connsiteX22" fmla="*/ 431800 w 3585634"/>
              <a:gd name="connsiteY22" fmla="*/ 410634 h 2137834"/>
              <a:gd name="connsiteX23" fmla="*/ 431800 w 3585634"/>
              <a:gd name="connsiteY23" fmla="*/ 457200 h 2137834"/>
              <a:gd name="connsiteX24" fmla="*/ 448734 w 3585634"/>
              <a:gd name="connsiteY24" fmla="*/ 457200 h 2137834"/>
              <a:gd name="connsiteX25" fmla="*/ 448734 w 3585634"/>
              <a:gd name="connsiteY25" fmla="*/ 482600 h 2137834"/>
              <a:gd name="connsiteX26" fmla="*/ 461434 w 3585634"/>
              <a:gd name="connsiteY26" fmla="*/ 482600 h 2137834"/>
              <a:gd name="connsiteX27" fmla="*/ 461434 w 3585634"/>
              <a:gd name="connsiteY27" fmla="*/ 550334 h 2137834"/>
              <a:gd name="connsiteX28" fmla="*/ 546100 w 3585634"/>
              <a:gd name="connsiteY28" fmla="*/ 550334 h 2137834"/>
              <a:gd name="connsiteX29" fmla="*/ 546100 w 3585634"/>
              <a:gd name="connsiteY29" fmla="*/ 664634 h 2137834"/>
              <a:gd name="connsiteX30" fmla="*/ 563034 w 3585634"/>
              <a:gd name="connsiteY30" fmla="*/ 664634 h 2137834"/>
              <a:gd name="connsiteX31" fmla="*/ 563034 w 3585634"/>
              <a:gd name="connsiteY31" fmla="*/ 698500 h 2137834"/>
              <a:gd name="connsiteX32" fmla="*/ 601134 w 3585634"/>
              <a:gd name="connsiteY32" fmla="*/ 698500 h 2137834"/>
              <a:gd name="connsiteX33" fmla="*/ 601134 w 3585634"/>
              <a:gd name="connsiteY33" fmla="*/ 732367 h 2137834"/>
              <a:gd name="connsiteX34" fmla="*/ 630767 w 3585634"/>
              <a:gd name="connsiteY34" fmla="*/ 732367 h 2137834"/>
              <a:gd name="connsiteX35" fmla="*/ 630767 w 3585634"/>
              <a:gd name="connsiteY35" fmla="*/ 766234 h 2137834"/>
              <a:gd name="connsiteX36" fmla="*/ 630767 w 3585634"/>
              <a:gd name="connsiteY36" fmla="*/ 808567 h 2137834"/>
              <a:gd name="connsiteX37" fmla="*/ 681567 w 3585634"/>
              <a:gd name="connsiteY37" fmla="*/ 808567 h 2137834"/>
              <a:gd name="connsiteX38" fmla="*/ 681567 w 3585634"/>
              <a:gd name="connsiteY38" fmla="*/ 833967 h 2137834"/>
              <a:gd name="connsiteX39" fmla="*/ 702734 w 3585634"/>
              <a:gd name="connsiteY39" fmla="*/ 833967 h 2137834"/>
              <a:gd name="connsiteX40" fmla="*/ 702734 w 3585634"/>
              <a:gd name="connsiteY40" fmla="*/ 859367 h 2137834"/>
              <a:gd name="connsiteX41" fmla="*/ 715434 w 3585634"/>
              <a:gd name="connsiteY41" fmla="*/ 859367 h 2137834"/>
              <a:gd name="connsiteX42" fmla="*/ 715434 w 3585634"/>
              <a:gd name="connsiteY42" fmla="*/ 901700 h 2137834"/>
              <a:gd name="connsiteX43" fmla="*/ 791634 w 3585634"/>
              <a:gd name="connsiteY43" fmla="*/ 901700 h 2137834"/>
              <a:gd name="connsiteX44" fmla="*/ 791634 w 3585634"/>
              <a:gd name="connsiteY44" fmla="*/ 969434 h 2137834"/>
              <a:gd name="connsiteX45" fmla="*/ 956734 w 3585634"/>
              <a:gd name="connsiteY45" fmla="*/ 969434 h 2137834"/>
              <a:gd name="connsiteX46" fmla="*/ 956734 w 3585634"/>
              <a:gd name="connsiteY46" fmla="*/ 1007534 h 2137834"/>
              <a:gd name="connsiteX47" fmla="*/ 1011767 w 3585634"/>
              <a:gd name="connsiteY47" fmla="*/ 1007534 h 2137834"/>
              <a:gd name="connsiteX48" fmla="*/ 1011767 w 3585634"/>
              <a:gd name="connsiteY48" fmla="*/ 1045634 h 2137834"/>
              <a:gd name="connsiteX49" fmla="*/ 1168400 w 3585634"/>
              <a:gd name="connsiteY49" fmla="*/ 1045634 h 2137834"/>
              <a:gd name="connsiteX50" fmla="*/ 1168400 w 3585634"/>
              <a:gd name="connsiteY50" fmla="*/ 1121834 h 2137834"/>
              <a:gd name="connsiteX51" fmla="*/ 1261534 w 3585634"/>
              <a:gd name="connsiteY51" fmla="*/ 1121834 h 2137834"/>
              <a:gd name="connsiteX52" fmla="*/ 1261534 w 3585634"/>
              <a:gd name="connsiteY52" fmla="*/ 1193800 h 2137834"/>
              <a:gd name="connsiteX53" fmla="*/ 1363134 w 3585634"/>
              <a:gd name="connsiteY53" fmla="*/ 1193800 h 2137834"/>
              <a:gd name="connsiteX54" fmla="*/ 1363134 w 3585634"/>
              <a:gd name="connsiteY54" fmla="*/ 1236134 h 2137834"/>
              <a:gd name="connsiteX55" fmla="*/ 1379009 w 3585634"/>
              <a:gd name="connsiteY55" fmla="*/ 1236134 h 2137834"/>
              <a:gd name="connsiteX56" fmla="*/ 1380597 w 3585634"/>
              <a:gd name="connsiteY56" fmla="*/ 1327150 h 2137834"/>
              <a:gd name="connsiteX57" fmla="*/ 1402822 w 3585634"/>
              <a:gd name="connsiteY57" fmla="*/ 1327150 h 2137834"/>
              <a:gd name="connsiteX58" fmla="*/ 1401762 w 3585634"/>
              <a:gd name="connsiteY58" fmla="*/ 1363134 h 2137834"/>
              <a:gd name="connsiteX59" fmla="*/ 1422400 w 3585634"/>
              <a:gd name="connsiteY59" fmla="*/ 1363134 h 2137834"/>
              <a:gd name="connsiteX60" fmla="*/ 1422400 w 3585634"/>
              <a:gd name="connsiteY60" fmla="*/ 1405467 h 2137834"/>
              <a:gd name="connsiteX61" fmla="*/ 1532467 w 3585634"/>
              <a:gd name="connsiteY61" fmla="*/ 1405467 h 2137834"/>
              <a:gd name="connsiteX62" fmla="*/ 1530880 w 3585634"/>
              <a:gd name="connsiteY62" fmla="*/ 1456267 h 2137834"/>
              <a:gd name="connsiteX63" fmla="*/ 1605492 w 3585634"/>
              <a:gd name="connsiteY63" fmla="*/ 1455209 h 2137834"/>
              <a:gd name="connsiteX64" fmla="*/ 1603904 w 3585634"/>
              <a:gd name="connsiteY64" fmla="*/ 1505480 h 2137834"/>
              <a:gd name="connsiteX65" fmla="*/ 1841500 w 3585634"/>
              <a:gd name="connsiteY65" fmla="*/ 1502834 h 2137834"/>
              <a:gd name="connsiteX66" fmla="*/ 1841500 w 3585634"/>
              <a:gd name="connsiteY66" fmla="*/ 1574800 h 2137834"/>
              <a:gd name="connsiteX67" fmla="*/ 1943100 w 3585634"/>
              <a:gd name="connsiteY67" fmla="*/ 1574800 h 2137834"/>
              <a:gd name="connsiteX68" fmla="*/ 1943100 w 3585634"/>
              <a:gd name="connsiteY68" fmla="*/ 1625600 h 2137834"/>
              <a:gd name="connsiteX69" fmla="*/ 2036234 w 3585634"/>
              <a:gd name="connsiteY69" fmla="*/ 1625600 h 2137834"/>
              <a:gd name="connsiteX70" fmla="*/ 2036234 w 3585634"/>
              <a:gd name="connsiteY70" fmla="*/ 1701800 h 2137834"/>
              <a:gd name="connsiteX71" fmla="*/ 2798234 w 3585634"/>
              <a:gd name="connsiteY71" fmla="*/ 1701800 h 2137834"/>
              <a:gd name="connsiteX72" fmla="*/ 2798234 w 3585634"/>
              <a:gd name="connsiteY72" fmla="*/ 1858434 h 2137834"/>
              <a:gd name="connsiteX73" fmla="*/ 3585634 w 3585634"/>
              <a:gd name="connsiteY73" fmla="*/ 1858434 h 2137834"/>
              <a:gd name="connsiteX74" fmla="*/ 3585634 w 3585634"/>
              <a:gd name="connsiteY74" fmla="*/ 2137834 h 213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585634" h="2137834">
                <a:moveTo>
                  <a:pt x="0" y="0"/>
                </a:moveTo>
                <a:lnTo>
                  <a:pt x="93134" y="0"/>
                </a:lnTo>
                <a:lnTo>
                  <a:pt x="93134" y="25400"/>
                </a:lnTo>
                <a:lnTo>
                  <a:pt x="105834" y="25400"/>
                </a:lnTo>
                <a:lnTo>
                  <a:pt x="105834" y="105834"/>
                </a:lnTo>
                <a:lnTo>
                  <a:pt x="194734" y="105834"/>
                </a:lnTo>
                <a:lnTo>
                  <a:pt x="194734" y="131234"/>
                </a:lnTo>
                <a:lnTo>
                  <a:pt x="211667" y="131234"/>
                </a:lnTo>
                <a:lnTo>
                  <a:pt x="211667" y="152400"/>
                </a:lnTo>
                <a:lnTo>
                  <a:pt x="220134" y="152400"/>
                </a:lnTo>
                <a:lnTo>
                  <a:pt x="220134" y="182034"/>
                </a:lnTo>
                <a:lnTo>
                  <a:pt x="237067" y="182034"/>
                </a:lnTo>
                <a:lnTo>
                  <a:pt x="237067" y="241300"/>
                </a:lnTo>
                <a:lnTo>
                  <a:pt x="287867" y="241300"/>
                </a:lnTo>
                <a:lnTo>
                  <a:pt x="287867" y="296334"/>
                </a:lnTo>
                <a:lnTo>
                  <a:pt x="329672" y="296334"/>
                </a:lnTo>
                <a:lnTo>
                  <a:pt x="332316" y="330200"/>
                </a:lnTo>
                <a:lnTo>
                  <a:pt x="376767" y="330200"/>
                </a:lnTo>
                <a:lnTo>
                  <a:pt x="376767" y="376767"/>
                </a:lnTo>
                <a:lnTo>
                  <a:pt x="376767" y="376767"/>
                </a:lnTo>
                <a:lnTo>
                  <a:pt x="376767" y="376767"/>
                </a:lnTo>
                <a:lnTo>
                  <a:pt x="376767" y="410634"/>
                </a:lnTo>
                <a:lnTo>
                  <a:pt x="431800" y="410634"/>
                </a:lnTo>
                <a:lnTo>
                  <a:pt x="431800" y="457200"/>
                </a:lnTo>
                <a:lnTo>
                  <a:pt x="448734" y="457200"/>
                </a:lnTo>
                <a:lnTo>
                  <a:pt x="448734" y="482600"/>
                </a:lnTo>
                <a:lnTo>
                  <a:pt x="461434" y="482600"/>
                </a:lnTo>
                <a:lnTo>
                  <a:pt x="461434" y="550334"/>
                </a:lnTo>
                <a:lnTo>
                  <a:pt x="546100" y="550334"/>
                </a:lnTo>
                <a:lnTo>
                  <a:pt x="546100" y="664634"/>
                </a:lnTo>
                <a:lnTo>
                  <a:pt x="563034" y="664634"/>
                </a:lnTo>
                <a:lnTo>
                  <a:pt x="563034" y="698500"/>
                </a:lnTo>
                <a:lnTo>
                  <a:pt x="601134" y="698500"/>
                </a:lnTo>
                <a:lnTo>
                  <a:pt x="601134" y="732367"/>
                </a:lnTo>
                <a:lnTo>
                  <a:pt x="630767" y="732367"/>
                </a:lnTo>
                <a:lnTo>
                  <a:pt x="630767" y="766234"/>
                </a:lnTo>
                <a:lnTo>
                  <a:pt x="630767" y="808567"/>
                </a:lnTo>
                <a:lnTo>
                  <a:pt x="681567" y="808567"/>
                </a:lnTo>
                <a:lnTo>
                  <a:pt x="681567" y="833967"/>
                </a:lnTo>
                <a:lnTo>
                  <a:pt x="702734" y="833967"/>
                </a:lnTo>
                <a:lnTo>
                  <a:pt x="702734" y="859367"/>
                </a:lnTo>
                <a:lnTo>
                  <a:pt x="715434" y="859367"/>
                </a:lnTo>
                <a:lnTo>
                  <a:pt x="715434" y="901700"/>
                </a:lnTo>
                <a:lnTo>
                  <a:pt x="791634" y="901700"/>
                </a:lnTo>
                <a:lnTo>
                  <a:pt x="791634" y="969434"/>
                </a:lnTo>
                <a:lnTo>
                  <a:pt x="956734" y="969434"/>
                </a:lnTo>
                <a:lnTo>
                  <a:pt x="956734" y="1007534"/>
                </a:lnTo>
                <a:lnTo>
                  <a:pt x="1011767" y="1007534"/>
                </a:lnTo>
                <a:lnTo>
                  <a:pt x="1011767" y="1045634"/>
                </a:lnTo>
                <a:lnTo>
                  <a:pt x="1168400" y="1045634"/>
                </a:lnTo>
                <a:lnTo>
                  <a:pt x="1168400" y="1121834"/>
                </a:lnTo>
                <a:lnTo>
                  <a:pt x="1261534" y="1121834"/>
                </a:lnTo>
                <a:lnTo>
                  <a:pt x="1261534" y="1193800"/>
                </a:lnTo>
                <a:lnTo>
                  <a:pt x="1363134" y="1193800"/>
                </a:lnTo>
                <a:lnTo>
                  <a:pt x="1363134" y="1236134"/>
                </a:lnTo>
                <a:lnTo>
                  <a:pt x="1379009" y="1236134"/>
                </a:lnTo>
                <a:cubicBezTo>
                  <a:pt x="1378480" y="1264356"/>
                  <a:pt x="1381126" y="1298928"/>
                  <a:pt x="1380597" y="1327150"/>
                </a:cubicBezTo>
                <a:lnTo>
                  <a:pt x="1402822" y="1327150"/>
                </a:lnTo>
                <a:cubicBezTo>
                  <a:pt x="1402469" y="1339145"/>
                  <a:pt x="1402115" y="1351139"/>
                  <a:pt x="1401762" y="1363134"/>
                </a:cubicBezTo>
                <a:lnTo>
                  <a:pt x="1422400" y="1363134"/>
                </a:lnTo>
                <a:lnTo>
                  <a:pt x="1422400" y="1405467"/>
                </a:lnTo>
                <a:lnTo>
                  <a:pt x="1532467" y="1405467"/>
                </a:lnTo>
                <a:lnTo>
                  <a:pt x="1530880" y="1456267"/>
                </a:lnTo>
                <a:lnTo>
                  <a:pt x="1605492" y="1455209"/>
                </a:lnTo>
                <a:cubicBezTo>
                  <a:pt x="1604963" y="1472495"/>
                  <a:pt x="1604433" y="1488194"/>
                  <a:pt x="1603904" y="1505480"/>
                </a:cubicBezTo>
                <a:lnTo>
                  <a:pt x="1841500" y="1502834"/>
                </a:lnTo>
                <a:lnTo>
                  <a:pt x="1841500" y="1574800"/>
                </a:lnTo>
                <a:lnTo>
                  <a:pt x="1943100" y="1574800"/>
                </a:lnTo>
                <a:lnTo>
                  <a:pt x="1943100" y="1625600"/>
                </a:lnTo>
                <a:lnTo>
                  <a:pt x="2036234" y="1625600"/>
                </a:lnTo>
                <a:lnTo>
                  <a:pt x="2036234" y="1701800"/>
                </a:lnTo>
                <a:lnTo>
                  <a:pt x="2798234" y="1701800"/>
                </a:lnTo>
                <a:lnTo>
                  <a:pt x="2798234" y="1858434"/>
                </a:lnTo>
                <a:lnTo>
                  <a:pt x="3585634" y="1858434"/>
                </a:lnTo>
                <a:lnTo>
                  <a:pt x="3585634" y="213783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92" name="Straight Connector 91">
            <a:extLst>
              <a:ext uri="{FF2B5EF4-FFF2-40B4-BE49-F238E27FC236}">
                <a16:creationId xmlns:a16="http://schemas.microsoft.com/office/drawing/2014/main" id="{36FABEFC-B0BE-49A3-B1D8-10E59B98EEC0}"/>
              </a:ext>
            </a:extLst>
          </p:cNvPr>
          <p:cNvCxnSpPr/>
          <p:nvPr/>
        </p:nvCxnSpPr>
        <p:spPr bwMode="auto">
          <a:xfrm>
            <a:off x="2480303" y="3349412"/>
            <a:ext cx="348090"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FB71B4D-7BEC-43D6-8150-4FFD07E19A8A}"/>
              </a:ext>
            </a:extLst>
          </p:cNvPr>
          <p:cNvCxnSpPr/>
          <p:nvPr/>
        </p:nvCxnSpPr>
        <p:spPr bwMode="auto">
          <a:xfrm>
            <a:off x="2480303" y="3523321"/>
            <a:ext cx="348090" cy="0"/>
          </a:xfrm>
          <a:prstGeom prst="line">
            <a:avLst/>
          </a:prstGeom>
          <a:noFill/>
          <a:ln w="28575" cap="flat" cmpd="sng" algn="ctr">
            <a:solidFill>
              <a:schemeClr val="accent3"/>
            </a:solidFill>
            <a:prstDash val="sysDash"/>
            <a:round/>
            <a:headEnd type="none" w="med" len="med"/>
            <a:tailEnd type="none" w="med" len="med"/>
          </a:ln>
          <a:effectLst/>
        </p:spPr>
      </p:cxnSp>
      <p:sp>
        <p:nvSpPr>
          <p:cNvPr id="94" name="TextBox 93">
            <a:extLst>
              <a:ext uri="{FF2B5EF4-FFF2-40B4-BE49-F238E27FC236}">
                <a16:creationId xmlns:a16="http://schemas.microsoft.com/office/drawing/2014/main" id="{49333CBB-AB05-44A0-83E1-186A258A038C}"/>
              </a:ext>
            </a:extLst>
          </p:cNvPr>
          <p:cNvSpPr txBox="1"/>
          <p:nvPr/>
        </p:nvSpPr>
        <p:spPr bwMode="auto">
          <a:xfrm rot="16200000">
            <a:off x="6348702" y="4108973"/>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grpSp>
        <p:nvGrpSpPr>
          <p:cNvPr id="95" name="Group 94">
            <a:extLst>
              <a:ext uri="{FF2B5EF4-FFF2-40B4-BE49-F238E27FC236}">
                <a16:creationId xmlns:a16="http://schemas.microsoft.com/office/drawing/2014/main" id="{742D58FF-EDD3-4130-9705-14DE4DBDCBE7}"/>
              </a:ext>
            </a:extLst>
          </p:cNvPr>
          <p:cNvGrpSpPr/>
          <p:nvPr/>
        </p:nvGrpSpPr>
        <p:grpSpPr>
          <a:xfrm>
            <a:off x="6745153" y="3105150"/>
            <a:ext cx="497252" cy="2578100"/>
            <a:chOff x="1322269" y="2294678"/>
            <a:chExt cx="497252" cy="3506542"/>
          </a:xfrm>
        </p:grpSpPr>
        <p:sp>
          <p:nvSpPr>
            <p:cNvPr id="96" name="TextBox 95">
              <a:extLst>
                <a:ext uri="{FF2B5EF4-FFF2-40B4-BE49-F238E27FC236}">
                  <a16:creationId xmlns:a16="http://schemas.microsoft.com/office/drawing/2014/main" id="{0A6C7085-E66E-4B47-A14B-A35A9F63F054}"/>
                </a:ext>
              </a:extLst>
            </p:cNvPr>
            <p:cNvSpPr txBox="1"/>
            <p:nvPr/>
          </p:nvSpPr>
          <p:spPr bwMode="auto">
            <a:xfrm>
              <a:off x="1530660" y="5219716"/>
              <a:ext cx="288861"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7" name="TextBox 96">
              <a:extLst>
                <a:ext uri="{FF2B5EF4-FFF2-40B4-BE49-F238E27FC236}">
                  <a16:creationId xmlns:a16="http://schemas.microsoft.com/office/drawing/2014/main" id="{921E8AB8-A0E5-4ED2-994C-0EB55D327CCC}"/>
                </a:ext>
              </a:extLst>
            </p:cNvPr>
            <p:cNvSpPr txBox="1"/>
            <p:nvPr/>
          </p:nvSpPr>
          <p:spPr bwMode="auto">
            <a:xfrm>
              <a:off x="1426465" y="463821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8" name="TextBox 97">
              <a:extLst>
                <a:ext uri="{FF2B5EF4-FFF2-40B4-BE49-F238E27FC236}">
                  <a16:creationId xmlns:a16="http://schemas.microsoft.com/office/drawing/2014/main" id="{10F539ED-1AB7-4CD4-9C1C-66AC36CB32D4}"/>
                </a:ext>
              </a:extLst>
            </p:cNvPr>
            <p:cNvSpPr txBox="1"/>
            <p:nvPr/>
          </p:nvSpPr>
          <p:spPr bwMode="auto">
            <a:xfrm>
              <a:off x="1426465" y="4029203"/>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9" name="TextBox 98">
              <a:extLst>
                <a:ext uri="{FF2B5EF4-FFF2-40B4-BE49-F238E27FC236}">
                  <a16:creationId xmlns:a16="http://schemas.microsoft.com/office/drawing/2014/main" id="{D36A44FF-E7C1-4FEE-B64F-04AACDFED0A0}"/>
                </a:ext>
              </a:extLst>
            </p:cNvPr>
            <p:cNvSpPr txBox="1"/>
            <p:nvPr/>
          </p:nvSpPr>
          <p:spPr bwMode="auto">
            <a:xfrm>
              <a:off x="1426465" y="345195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0" name="TextBox 99">
              <a:extLst>
                <a:ext uri="{FF2B5EF4-FFF2-40B4-BE49-F238E27FC236}">
                  <a16:creationId xmlns:a16="http://schemas.microsoft.com/office/drawing/2014/main" id="{15721285-9C39-4C2C-8AD7-D9B3734D430B}"/>
                </a:ext>
              </a:extLst>
            </p:cNvPr>
            <p:cNvSpPr txBox="1"/>
            <p:nvPr/>
          </p:nvSpPr>
          <p:spPr bwMode="auto">
            <a:xfrm>
              <a:off x="1426465" y="2863444"/>
              <a:ext cx="393056"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01" name="TextBox 100">
              <a:extLst>
                <a:ext uri="{FF2B5EF4-FFF2-40B4-BE49-F238E27FC236}">
                  <a16:creationId xmlns:a16="http://schemas.microsoft.com/office/drawing/2014/main" id="{9B96B7E9-AECA-418D-88BA-E0C3F5C2E4D3}"/>
                </a:ext>
              </a:extLst>
            </p:cNvPr>
            <p:cNvSpPr txBox="1"/>
            <p:nvPr/>
          </p:nvSpPr>
          <p:spPr bwMode="auto">
            <a:xfrm>
              <a:off x="1322269" y="2294678"/>
              <a:ext cx="497252" cy="58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102" name="Group 101">
            <a:extLst>
              <a:ext uri="{FF2B5EF4-FFF2-40B4-BE49-F238E27FC236}">
                <a16:creationId xmlns:a16="http://schemas.microsoft.com/office/drawing/2014/main" id="{5C0B6624-2F3E-4EDD-9B74-AD9936053137}"/>
              </a:ext>
            </a:extLst>
          </p:cNvPr>
          <p:cNvGrpSpPr/>
          <p:nvPr/>
        </p:nvGrpSpPr>
        <p:grpSpPr>
          <a:xfrm>
            <a:off x="7180672" y="3285842"/>
            <a:ext cx="92284" cy="2140542"/>
            <a:chOff x="5411711" y="2431113"/>
            <a:chExt cx="460576" cy="1697906"/>
          </a:xfrm>
        </p:grpSpPr>
        <p:cxnSp>
          <p:nvCxnSpPr>
            <p:cNvPr id="103" name="Straight Connector 102">
              <a:extLst>
                <a:ext uri="{FF2B5EF4-FFF2-40B4-BE49-F238E27FC236}">
                  <a16:creationId xmlns:a16="http://schemas.microsoft.com/office/drawing/2014/main" id="{86380D03-E283-490A-B4F9-932BA271FDB6}"/>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5E6035A-1FB8-471D-8BBB-3FFCE2321538}"/>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5391AE1-94A7-48FD-A7D7-97AC3347FDFD}"/>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A5D4680-4D10-4D98-9BCD-5EAEDE5DC095}"/>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7B90724-F2CE-4AF1-B7CA-A53A791C6DC0}"/>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42C16C3-EBF5-46C9-8DD9-04DAB44636FB}"/>
                </a:ext>
              </a:extLst>
            </p:cNvPr>
            <p:cNvCxnSpPr>
              <a:cxnSpLocks/>
            </p:cNvCxnSpPr>
            <p:nvPr/>
          </p:nvCxnSpPr>
          <p:spPr bwMode="auto">
            <a:xfrm>
              <a:off x="5411711" y="412901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5BF0218-4744-4DE2-9E12-96F3D8062B79}"/>
              </a:ext>
            </a:extLst>
          </p:cNvPr>
          <p:cNvGrpSpPr/>
          <p:nvPr/>
        </p:nvGrpSpPr>
        <p:grpSpPr>
          <a:xfrm rot="5400000">
            <a:off x="8926273" y="3754265"/>
            <a:ext cx="89540" cy="3409130"/>
            <a:chOff x="5411711" y="2431113"/>
            <a:chExt cx="460576" cy="1693026"/>
          </a:xfrm>
        </p:grpSpPr>
        <p:cxnSp>
          <p:nvCxnSpPr>
            <p:cNvPr id="110" name="Straight Connector 109">
              <a:extLst>
                <a:ext uri="{FF2B5EF4-FFF2-40B4-BE49-F238E27FC236}">
                  <a16:creationId xmlns:a16="http://schemas.microsoft.com/office/drawing/2014/main" id="{FEB474F5-25F8-4839-AB1A-E3B2A910F949}"/>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1A0CB70-5B7E-4A93-B0E1-73BB9EB819FE}"/>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6C02EE4-9988-43CB-BEE2-1B5E16C83286}"/>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84161ED-A41A-4356-BB00-7953A413BE7B}"/>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36E5E33-5344-4AC1-9131-7DF9550A9FC8}"/>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221EE5E-BABB-43FE-A46C-43770C6E98CA}"/>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117" name="Freeform: Shape 116">
            <a:extLst>
              <a:ext uri="{FF2B5EF4-FFF2-40B4-BE49-F238E27FC236}">
                <a16:creationId xmlns:a16="http://schemas.microsoft.com/office/drawing/2014/main" id="{04BFB33C-B08C-44A3-A884-262DA6C6A6F8}"/>
              </a:ext>
            </a:extLst>
          </p:cNvPr>
          <p:cNvSpPr/>
          <p:nvPr/>
        </p:nvSpPr>
        <p:spPr bwMode="auto">
          <a:xfrm>
            <a:off x="7259320" y="3281680"/>
            <a:ext cx="3429000" cy="2133600"/>
          </a:xfrm>
          <a:custGeom>
            <a:avLst/>
            <a:gdLst>
              <a:gd name="connsiteX0" fmla="*/ 0 w 3413760"/>
              <a:gd name="connsiteY0" fmla="*/ 0 h 2133600"/>
              <a:gd name="connsiteX1" fmla="*/ 0 w 3413760"/>
              <a:gd name="connsiteY1" fmla="*/ 2133600 h 2133600"/>
              <a:gd name="connsiteX2" fmla="*/ 3413760 w 3413760"/>
              <a:gd name="connsiteY2" fmla="*/ 2133600 h 2133600"/>
            </a:gdLst>
            <a:ahLst/>
            <a:cxnLst>
              <a:cxn ang="0">
                <a:pos x="connsiteX0" y="connsiteY0"/>
              </a:cxn>
              <a:cxn ang="0">
                <a:pos x="connsiteX1" y="connsiteY1"/>
              </a:cxn>
              <a:cxn ang="0">
                <a:pos x="connsiteX2" y="connsiteY2"/>
              </a:cxn>
            </a:cxnLst>
            <a:rect l="l" t="t" r="r" b="b"/>
            <a:pathLst>
              <a:path w="3413760" h="2133600">
                <a:moveTo>
                  <a:pt x="0" y="0"/>
                </a:moveTo>
                <a:lnTo>
                  <a:pt x="0" y="2133600"/>
                </a:lnTo>
                <a:lnTo>
                  <a:pt x="3413760" y="21336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8" name="Freeform: Shape 117">
            <a:extLst>
              <a:ext uri="{FF2B5EF4-FFF2-40B4-BE49-F238E27FC236}">
                <a16:creationId xmlns:a16="http://schemas.microsoft.com/office/drawing/2014/main" id="{5919A6D3-43B0-4194-8297-7DB58691F86C}"/>
              </a:ext>
            </a:extLst>
          </p:cNvPr>
          <p:cNvSpPr/>
          <p:nvPr/>
        </p:nvSpPr>
        <p:spPr bwMode="auto">
          <a:xfrm>
            <a:off x="7264400" y="3276600"/>
            <a:ext cx="2912533" cy="2137833"/>
          </a:xfrm>
          <a:custGeom>
            <a:avLst/>
            <a:gdLst>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320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60867 w 2912533"/>
              <a:gd name="connsiteY38" fmla="*/ 558800 h 2137833"/>
              <a:gd name="connsiteX39" fmla="*/ 118533 w 2912533"/>
              <a:gd name="connsiteY39" fmla="*/ 516466 h 2137833"/>
              <a:gd name="connsiteX40" fmla="*/ 118533 w 2912533"/>
              <a:gd name="connsiteY40" fmla="*/ 330200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320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60867 w 2912533"/>
              <a:gd name="connsiteY38" fmla="*/ 558800 h 2137833"/>
              <a:gd name="connsiteX39" fmla="*/ 118533 w 2912533"/>
              <a:gd name="connsiteY39" fmla="*/ 516466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320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60867 w 2912533"/>
              <a:gd name="connsiteY38" fmla="*/ 558800 h 2137833"/>
              <a:gd name="connsiteX39" fmla="*/ 112183 w 2912533"/>
              <a:gd name="connsiteY39" fmla="*/ 51434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320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60867 w 2912533"/>
              <a:gd name="connsiteY38" fmla="*/ 55880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320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83633 w 2912533"/>
              <a:gd name="connsiteY32" fmla="*/ 982133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83633 w 2912533"/>
              <a:gd name="connsiteY31" fmla="*/ 1045633 h 2137833"/>
              <a:gd name="connsiteX32" fmla="*/ 268817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94217 w 2912533"/>
              <a:gd name="connsiteY31" fmla="*/ 1032933 h 2137833"/>
              <a:gd name="connsiteX32" fmla="*/ 268817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94217 w 2912533"/>
              <a:gd name="connsiteY31" fmla="*/ 1032933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22251 w 2912533"/>
              <a:gd name="connsiteY31" fmla="*/ 1047749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0351 w 2912533"/>
              <a:gd name="connsiteY31" fmla="*/ 1041399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54001 w 2912533"/>
              <a:gd name="connsiteY31" fmla="*/ 1041399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56118 w 2912533"/>
              <a:gd name="connsiteY31" fmla="*/ 1045632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2468 w 2912533"/>
              <a:gd name="connsiteY31" fmla="*/ 1047748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2468 w 2912533"/>
              <a:gd name="connsiteY31" fmla="*/ 1047748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2468 w 2912533"/>
              <a:gd name="connsiteY31" fmla="*/ 1047748 h 2137833"/>
              <a:gd name="connsiteX32" fmla="*/ 254000 w 2912533"/>
              <a:gd name="connsiteY32" fmla="*/ 977900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2468 w 2912533"/>
              <a:gd name="connsiteY31" fmla="*/ 1047748 h 2137833"/>
              <a:gd name="connsiteX32" fmla="*/ 254000 w 2912533"/>
              <a:gd name="connsiteY32" fmla="*/ 982133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 name="connsiteX0" fmla="*/ 2912533 w 2912533"/>
              <a:gd name="connsiteY0" fmla="*/ 2137833 h 2137833"/>
              <a:gd name="connsiteX1" fmla="*/ 2912533 w 2912533"/>
              <a:gd name="connsiteY1" fmla="*/ 2053167 h 2137833"/>
              <a:gd name="connsiteX2" fmla="*/ 1778000 w 2912533"/>
              <a:gd name="connsiteY2" fmla="*/ 2053167 h 2137833"/>
              <a:gd name="connsiteX3" fmla="*/ 1778000 w 2912533"/>
              <a:gd name="connsiteY3" fmla="*/ 1985433 h 2137833"/>
              <a:gd name="connsiteX4" fmla="*/ 1549400 w 2912533"/>
              <a:gd name="connsiteY4" fmla="*/ 1985433 h 2137833"/>
              <a:gd name="connsiteX5" fmla="*/ 1549400 w 2912533"/>
              <a:gd name="connsiteY5" fmla="*/ 1871133 h 2137833"/>
              <a:gd name="connsiteX6" fmla="*/ 1502833 w 2912533"/>
              <a:gd name="connsiteY6" fmla="*/ 1871133 h 2137833"/>
              <a:gd name="connsiteX7" fmla="*/ 1502833 w 2912533"/>
              <a:gd name="connsiteY7" fmla="*/ 1794933 h 2137833"/>
              <a:gd name="connsiteX8" fmla="*/ 732367 w 2912533"/>
              <a:gd name="connsiteY8" fmla="*/ 1794933 h 2137833"/>
              <a:gd name="connsiteX9" fmla="*/ 732367 w 2912533"/>
              <a:gd name="connsiteY9" fmla="*/ 1731433 h 2137833"/>
              <a:gd name="connsiteX10" fmla="*/ 685800 w 2912533"/>
              <a:gd name="connsiteY10" fmla="*/ 1731433 h 2137833"/>
              <a:gd name="connsiteX11" fmla="*/ 685800 w 2912533"/>
              <a:gd name="connsiteY11" fmla="*/ 1655233 h 2137833"/>
              <a:gd name="connsiteX12" fmla="*/ 635000 w 2912533"/>
              <a:gd name="connsiteY12" fmla="*/ 1655233 h 2137833"/>
              <a:gd name="connsiteX13" fmla="*/ 635000 w 2912533"/>
              <a:gd name="connsiteY13" fmla="*/ 1532467 h 2137833"/>
              <a:gd name="connsiteX14" fmla="*/ 601133 w 2912533"/>
              <a:gd name="connsiteY14" fmla="*/ 1532467 h 2137833"/>
              <a:gd name="connsiteX15" fmla="*/ 601133 w 2912533"/>
              <a:gd name="connsiteY15" fmla="*/ 1490133 h 2137833"/>
              <a:gd name="connsiteX16" fmla="*/ 558800 w 2912533"/>
              <a:gd name="connsiteY16" fmla="*/ 1490133 h 2137833"/>
              <a:gd name="connsiteX17" fmla="*/ 558800 w 2912533"/>
              <a:gd name="connsiteY17" fmla="*/ 1422400 h 2137833"/>
              <a:gd name="connsiteX18" fmla="*/ 482600 w 2912533"/>
              <a:gd name="connsiteY18" fmla="*/ 1422400 h 2137833"/>
              <a:gd name="connsiteX19" fmla="*/ 482600 w 2912533"/>
              <a:gd name="connsiteY19" fmla="*/ 1371600 h 2137833"/>
              <a:gd name="connsiteX20" fmla="*/ 465667 w 2912533"/>
              <a:gd name="connsiteY20" fmla="*/ 1371600 h 2137833"/>
              <a:gd name="connsiteX21" fmla="*/ 465667 w 2912533"/>
              <a:gd name="connsiteY21" fmla="*/ 1316567 h 2137833"/>
              <a:gd name="connsiteX22" fmla="*/ 465667 w 2912533"/>
              <a:gd name="connsiteY22" fmla="*/ 1316567 h 2137833"/>
              <a:gd name="connsiteX23" fmla="*/ 431800 w 2912533"/>
              <a:gd name="connsiteY23" fmla="*/ 1282700 h 2137833"/>
              <a:gd name="connsiteX24" fmla="*/ 431800 w 2912533"/>
              <a:gd name="connsiteY24" fmla="*/ 1253067 h 2137833"/>
              <a:gd name="connsiteX25" fmla="*/ 406400 w 2912533"/>
              <a:gd name="connsiteY25" fmla="*/ 1253067 h 2137833"/>
              <a:gd name="connsiteX26" fmla="*/ 406400 w 2912533"/>
              <a:gd name="connsiteY26" fmla="*/ 1151467 h 2137833"/>
              <a:gd name="connsiteX27" fmla="*/ 321733 w 2912533"/>
              <a:gd name="connsiteY27" fmla="*/ 1151467 h 2137833"/>
              <a:gd name="connsiteX28" fmla="*/ 321733 w 2912533"/>
              <a:gd name="connsiteY28" fmla="*/ 1100667 h 2137833"/>
              <a:gd name="connsiteX29" fmla="*/ 283633 w 2912533"/>
              <a:gd name="connsiteY29" fmla="*/ 1100667 h 2137833"/>
              <a:gd name="connsiteX30" fmla="*/ 283633 w 2912533"/>
              <a:gd name="connsiteY30" fmla="*/ 1045633 h 2137833"/>
              <a:gd name="connsiteX31" fmla="*/ 260351 w 2912533"/>
              <a:gd name="connsiteY31" fmla="*/ 1041398 h 2137833"/>
              <a:gd name="connsiteX32" fmla="*/ 254000 w 2912533"/>
              <a:gd name="connsiteY32" fmla="*/ 982133 h 2137833"/>
              <a:gd name="connsiteX33" fmla="*/ 209550 w 2912533"/>
              <a:gd name="connsiteY33" fmla="*/ 982133 h 2137833"/>
              <a:gd name="connsiteX34" fmla="*/ 203200 w 2912533"/>
              <a:gd name="connsiteY34" fmla="*/ 711200 h 2137833"/>
              <a:gd name="connsiteX35" fmla="*/ 173567 w 2912533"/>
              <a:gd name="connsiteY35" fmla="*/ 711200 h 2137833"/>
              <a:gd name="connsiteX36" fmla="*/ 173567 w 2912533"/>
              <a:gd name="connsiteY36" fmla="*/ 647700 h 2137833"/>
              <a:gd name="connsiteX37" fmla="*/ 160867 w 2912533"/>
              <a:gd name="connsiteY37" fmla="*/ 647700 h 2137833"/>
              <a:gd name="connsiteX38" fmla="*/ 141817 w 2912533"/>
              <a:gd name="connsiteY38" fmla="*/ 552450 h 2137833"/>
              <a:gd name="connsiteX39" fmla="*/ 112183 w 2912533"/>
              <a:gd name="connsiteY39" fmla="*/ 482599 h 2137833"/>
              <a:gd name="connsiteX40" fmla="*/ 103716 w 2912533"/>
              <a:gd name="connsiteY40" fmla="*/ 328083 h 2137833"/>
              <a:gd name="connsiteX41" fmla="*/ 42333 w 2912533"/>
              <a:gd name="connsiteY41" fmla="*/ 330200 h 2137833"/>
              <a:gd name="connsiteX42" fmla="*/ 42333 w 2912533"/>
              <a:gd name="connsiteY42" fmla="*/ 165100 h 2137833"/>
              <a:gd name="connsiteX43" fmla="*/ 0 w 2912533"/>
              <a:gd name="connsiteY43" fmla="*/ 165100 h 2137833"/>
              <a:gd name="connsiteX44" fmla="*/ 0 w 2912533"/>
              <a:gd name="connsiteY44" fmla="*/ 0 h 213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12533" h="2137833">
                <a:moveTo>
                  <a:pt x="2912533" y="2137833"/>
                </a:moveTo>
                <a:lnTo>
                  <a:pt x="2912533" y="2053167"/>
                </a:lnTo>
                <a:lnTo>
                  <a:pt x="1778000" y="2053167"/>
                </a:lnTo>
                <a:lnTo>
                  <a:pt x="1778000" y="1985433"/>
                </a:lnTo>
                <a:lnTo>
                  <a:pt x="1549400" y="1985433"/>
                </a:lnTo>
                <a:lnTo>
                  <a:pt x="1549400" y="1871133"/>
                </a:lnTo>
                <a:lnTo>
                  <a:pt x="1502833" y="1871133"/>
                </a:lnTo>
                <a:lnTo>
                  <a:pt x="1502833" y="1794933"/>
                </a:lnTo>
                <a:lnTo>
                  <a:pt x="732367" y="1794933"/>
                </a:lnTo>
                <a:lnTo>
                  <a:pt x="732367" y="1731433"/>
                </a:lnTo>
                <a:lnTo>
                  <a:pt x="685800" y="1731433"/>
                </a:lnTo>
                <a:lnTo>
                  <a:pt x="685800" y="1655233"/>
                </a:lnTo>
                <a:lnTo>
                  <a:pt x="635000" y="1655233"/>
                </a:lnTo>
                <a:lnTo>
                  <a:pt x="635000" y="1532467"/>
                </a:lnTo>
                <a:lnTo>
                  <a:pt x="601133" y="1532467"/>
                </a:lnTo>
                <a:lnTo>
                  <a:pt x="601133" y="1490133"/>
                </a:lnTo>
                <a:lnTo>
                  <a:pt x="558800" y="1490133"/>
                </a:lnTo>
                <a:lnTo>
                  <a:pt x="558800" y="1422400"/>
                </a:lnTo>
                <a:lnTo>
                  <a:pt x="482600" y="1422400"/>
                </a:lnTo>
                <a:lnTo>
                  <a:pt x="482600" y="1371600"/>
                </a:lnTo>
                <a:lnTo>
                  <a:pt x="465667" y="1371600"/>
                </a:lnTo>
                <a:lnTo>
                  <a:pt x="465667" y="1316567"/>
                </a:lnTo>
                <a:lnTo>
                  <a:pt x="465667" y="1316567"/>
                </a:lnTo>
                <a:lnTo>
                  <a:pt x="431800" y="1282700"/>
                </a:lnTo>
                <a:lnTo>
                  <a:pt x="431800" y="1253067"/>
                </a:lnTo>
                <a:lnTo>
                  <a:pt x="406400" y="1253067"/>
                </a:lnTo>
                <a:lnTo>
                  <a:pt x="406400" y="1151467"/>
                </a:lnTo>
                <a:lnTo>
                  <a:pt x="321733" y="1151467"/>
                </a:lnTo>
                <a:lnTo>
                  <a:pt x="321733" y="1100667"/>
                </a:lnTo>
                <a:lnTo>
                  <a:pt x="283633" y="1100667"/>
                </a:lnTo>
                <a:lnTo>
                  <a:pt x="283633" y="1045633"/>
                </a:lnTo>
                <a:lnTo>
                  <a:pt x="260351" y="1041398"/>
                </a:lnTo>
                <a:cubicBezTo>
                  <a:pt x="260351" y="1020232"/>
                  <a:pt x="254000" y="1003299"/>
                  <a:pt x="254000" y="982133"/>
                </a:cubicBezTo>
                <a:lnTo>
                  <a:pt x="209550" y="982133"/>
                </a:lnTo>
                <a:lnTo>
                  <a:pt x="203200" y="711200"/>
                </a:lnTo>
                <a:lnTo>
                  <a:pt x="173567" y="711200"/>
                </a:lnTo>
                <a:lnTo>
                  <a:pt x="173567" y="647700"/>
                </a:lnTo>
                <a:lnTo>
                  <a:pt x="160867" y="647700"/>
                </a:lnTo>
                <a:lnTo>
                  <a:pt x="141817" y="552450"/>
                </a:lnTo>
                <a:lnTo>
                  <a:pt x="112183" y="482599"/>
                </a:lnTo>
                <a:lnTo>
                  <a:pt x="103716" y="328083"/>
                </a:lnTo>
                <a:lnTo>
                  <a:pt x="42333" y="330200"/>
                </a:lnTo>
                <a:lnTo>
                  <a:pt x="42333" y="165100"/>
                </a:lnTo>
                <a:lnTo>
                  <a:pt x="0" y="16510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9" name="Freeform: Shape 118">
            <a:extLst>
              <a:ext uri="{FF2B5EF4-FFF2-40B4-BE49-F238E27FC236}">
                <a16:creationId xmlns:a16="http://schemas.microsoft.com/office/drawing/2014/main" id="{2F90B9CF-CAFF-4D65-BA86-48FF31F58191}"/>
              </a:ext>
            </a:extLst>
          </p:cNvPr>
          <p:cNvSpPr/>
          <p:nvPr/>
        </p:nvSpPr>
        <p:spPr bwMode="auto">
          <a:xfrm>
            <a:off x="7264400" y="3286125"/>
            <a:ext cx="3394075" cy="1927225"/>
          </a:xfrm>
          <a:custGeom>
            <a:avLst/>
            <a:gdLst>
              <a:gd name="connsiteX0" fmla="*/ 3394075 w 3394075"/>
              <a:gd name="connsiteY0" fmla="*/ 1927225 h 1927225"/>
              <a:gd name="connsiteX1" fmla="*/ 3105150 w 3394075"/>
              <a:gd name="connsiteY1" fmla="*/ 1927225 h 1927225"/>
              <a:gd name="connsiteX2" fmla="*/ 3105150 w 3394075"/>
              <a:gd name="connsiteY2" fmla="*/ 1736725 h 1927225"/>
              <a:gd name="connsiteX3" fmla="*/ 2241550 w 3394075"/>
              <a:gd name="connsiteY3" fmla="*/ 1736725 h 1927225"/>
              <a:gd name="connsiteX4" fmla="*/ 2241550 w 3394075"/>
              <a:gd name="connsiteY4" fmla="*/ 1657350 h 1927225"/>
              <a:gd name="connsiteX5" fmla="*/ 2152650 w 3394075"/>
              <a:gd name="connsiteY5" fmla="*/ 1657350 h 1927225"/>
              <a:gd name="connsiteX6" fmla="*/ 2152650 w 3394075"/>
              <a:gd name="connsiteY6" fmla="*/ 1590675 h 1927225"/>
              <a:gd name="connsiteX7" fmla="*/ 2019300 w 3394075"/>
              <a:gd name="connsiteY7" fmla="*/ 1590675 h 1927225"/>
              <a:gd name="connsiteX8" fmla="*/ 2019300 w 3394075"/>
              <a:gd name="connsiteY8" fmla="*/ 1533525 h 1927225"/>
              <a:gd name="connsiteX9" fmla="*/ 1536700 w 3394075"/>
              <a:gd name="connsiteY9" fmla="*/ 1533525 h 1927225"/>
              <a:gd name="connsiteX10" fmla="*/ 1536700 w 3394075"/>
              <a:gd name="connsiteY10" fmla="*/ 1482725 h 1927225"/>
              <a:gd name="connsiteX11" fmla="*/ 1390650 w 3394075"/>
              <a:gd name="connsiteY11" fmla="*/ 1482725 h 1927225"/>
              <a:gd name="connsiteX12" fmla="*/ 1390650 w 3394075"/>
              <a:gd name="connsiteY12" fmla="*/ 1371600 h 1927225"/>
              <a:gd name="connsiteX13" fmla="*/ 1295400 w 3394075"/>
              <a:gd name="connsiteY13" fmla="*/ 1371600 h 1927225"/>
              <a:gd name="connsiteX14" fmla="*/ 1295400 w 3394075"/>
              <a:gd name="connsiteY14" fmla="*/ 1323975 h 1927225"/>
              <a:gd name="connsiteX15" fmla="*/ 1120775 w 3394075"/>
              <a:gd name="connsiteY15" fmla="*/ 1323975 h 1927225"/>
              <a:gd name="connsiteX16" fmla="*/ 1120775 w 3394075"/>
              <a:gd name="connsiteY16" fmla="*/ 1270000 h 1927225"/>
              <a:gd name="connsiteX17" fmla="*/ 879475 w 3394075"/>
              <a:gd name="connsiteY17" fmla="*/ 1270000 h 1927225"/>
              <a:gd name="connsiteX18" fmla="*/ 879475 w 3394075"/>
              <a:gd name="connsiteY18" fmla="*/ 1222375 h 1927225"/>
              <a:gd name="connsiteX19" fmla="*/ 860425 w 3394075"/>
              <a:gd name="connsiteY19" fmla="*/ 1222375 h 1927225"/>
              <a:gd name="connsiteX20" fmla="*/ 860425 w 3394075"/>
              <a:gd name="connsiteY20" fmla="*/ 1165225 h 1927225"/>
              <a:gd name="connsiteX21" fmla="*/ 803275 w 3394075"/>
              <a:gd name="connsiteY21" fmla="*/ 1165225 h 1927225"/>
              <a:gd name="connsiteX22" fmla="*/ 803275 w 3394075"/>
              <a:gd name="connsiteY22" fmla="*/ 1127125 h 1927225"/>
              <a:gd name="connsiteX23" fmla="*/ 774700 w 3394075"/>
              <a:gd name="connsiteY23" fmla="*/ 1127125 h 1927225"/>
              <a:gd name="connsiteX24" fmla="*/ 774700 w 3394075"/>
              <a:gd name="connsiteY24" fmla="*/ 1076325 h 1927225"/>
              <a:gd name="connsiteX25" fmla="*/ 774700 w 3394075"/>
              <a:gd name="connsiteY25" fmla="*/ 1076325 h 1927225"/>
              <a:gd name="connsiteX26" fmla="*/ 765175 w 3394075"/>
              <a:gd name="connsiteY26" fmla="*/ 1066800 h 1927225"/>
              <a:gd name="connsiteX27" fmla="*/ 765175 w 3394075"/>
              <a:gd name="connsiteY27" fmla="*/ 1022350 h 1927225"/>
              <a:gd name="connsiteX28" fmla="*/ 695325 w 3394075"/>
              <a:gd name="connsiteY28" fmla="*/ 1022350 h 1927225"/>
              <a:gd name="connsiteX29" fmla="*/ 695325 w 3394075"/>
              <a:gd name="connsiteY29" fmla="*/ 974725 h 1927225"/>
              <a:gd name="connsiteX30" fmla="*/ 695325 w 3394075"/>
              <a:gd name="connsiteY30" fmla="*/ 920750 h 1927225"/>
              <a:gd name="connsiteX31" fmla="*/ 695325 w 3394075"/>
              <a:gd name="connsiteY31" fmla="*/ 920750 h 1927225"/>
              <a:gd name="connsiteX32" fmla="*/ 660400 w 3394075"/>
              <a:gd name="connsiteY32" fmla="*/ 920750 h 1927225"/>
              <a:gd name="connsiteX33" fmla="*/ 660400 w 3394075"/>
              <a:gd name="connsiteY33" fmla="*/ 860425 h 1927225"/>
              <a:gd name="connsiteX34" fmla="*/ 638175 w 3394075"/>
              <a:gd name="connsiteY34" fmla="*/ 860425 h 1927225"/>
              <a:gd name="connsiteX35" fmla="*/ 638175 w 3394075"/>
              <a:gd name="connsiteY35" fmla="*/ 822325 h 1927225"/>
              <a:gd name="connsiteX36" fmla="*/ 615950 w 3394075"/>
              <a:gd name="connsiteY36" fmla="*/ 822325 h 1927225"/>
              <a:gd name="connsiteX37" fmla="*/ 615950 w 3394075"/>
              <a:gd name="connsiteY37" fmla="*/ 635000 h 1927225"/>
              <a:gd name="connsiteX38" fmla="*/ 530225 w 3394075"/>
              <a:gd name="connsiteY38" fmla="*/ 635000 h 1927225"/>
              <a:gd name="connsiteX39" fmla="*/ 530225 w 3394075"/>
              <a:gd name="connsiteY39" fmla="*/ 581025 h 1927225"/>
              <a:gd name="connsiteX40" fmla="*/ 485775 w 3394075"/>
              <a:gd name="connsiteY40" fmla="*/ 581025 h 1927225"/>
              <a:gd name="connsiteX41" fmla="*/ 485775 w 3394075"/>
              <a:gd name="connsiteY41" fmla="*/ 536575 h 1927225"/>
              <a:gd name="connsiteX42" fmla="*/ 454025 w 3394075"/>
              <a:gd name="connsiteY42" fmla="*/ 536575 h 1927225"/>
              <a:gd name="connsiteX43" fmla="*/ 454025 w 3394075"/>
              <a:gd name="connsiteY43" fmla="*/ 447675 h 1927225"/>
              <a:gd name="connsiteX44" fmla="*/ 425450 w 3394075"/>
              <a:gd name="connsiteY44" fmla="*/ 447675 h 1927225"/>
              <a:gd name="connsiteX45" fmla="*/ 425450 w 3394075"/>
              <a:gd name="connsiteY45" fmla="*/ 403225 h 1927225"/>
              <a:gd name="connsiteX46" fmla="*/ 349250 w 3394075"/>
              <a:gd name="connsiteY46" fmla="*/ 403225 h 1927225"/>
              <a:gd name="connsiteX47" fmla="*/ 349250 w 3394075"/>
              <a:gd name="connsiteY47" fmla="*/ 365125 h 1927225"/>
              <a:gd name="connsiteX48" fmla="*/ 336550 w 3394075"/>
              <a:gd name="connsiteY48" fmla="*/ 365125 h 1927225"/>
              <a:gd name="connsiteX49" fmla="*/ 336550 w 3394075"/>
              <a:gd name="connsiteY49" fmla="*/ 307975 h 1927225"/>
              <a:gd name="connsiteX50" fmla="*/ 282575 w 3394075"/>
              <a:gd name="connsiteY50" fmla="*/ 307975 h 1927225"/>
              <a:gd name="connsiteX51" fmla="*/ 282575 w 3394075"/>
              <a:gd name="connsiteY51" fmla="*/ 269875 h 1927225"/>
              <a:gd name="connsiteX52" fmla="*/ 266700 w 3394075"/>
              <a:gd name="connsiteY52" fmla="*/ 269875 h 1927225"/>
              <a:gd name="connsiteX53" fmla="*/ 266700 w 3394075"/>
              <a:gd name="connsiteY53" fmla="*/ 225425 h 1927225"/>
              <a:gd name="connsiteX54" fmla="*/ 247650 w 3394075"/>
              <a:gd name="connsiteY54" fmla="*/ 225425 h 1927225"/>
              <a:gd name="connsiteX55" fmla="*/ 247650 w 3394075"/>
              <a:gd name="connsiteY55" fmla="*/ 177800 h 1927225"/>
              <a:gd name="connsiteX56" fmla="*/ 222250 w 3394075"/>
              <a:gd name="connsiteY56" fmla="*/ 177800 h 1927225"/>
              <a:gd name="connsiteX57" fmla="*/ 222250 w 3394075"/>
              <a:gd name="connsiteY57" fmla="*/ 133350 h 1927225"/>
              <a:gd name="connsiteX58" fmla="*/ 139700 w 3394075"/>
              <a:gd name="connsiteY58" fmla="*/ 133350 h 1927225"/>
              <a:gd name="connsiteX59" fmla="*/ 139700 w 3394075"/>
              <a:gd name="connsiteY59" fmla="*/ 79375 h 1927225"/>
              <a:gd name="connsiteX60" fmla="*/ 120650 w 3394075"/>
              <a:gd name="connsiteY60" fmla="*/ 79375 h 1927225"/>
              <a:gd name="connsiteX61" fmla="*/ 120650 w 3394075"/>
              <a:gd name="connsiteY61" fmla="*/ 44450 h 1927225"/>
              <a:gd name="connsiteX62" fmla="*/ 107950 w 3394075"/>
              <a:gd name="connsiteY62" fmla="*/ 44450 h 1927225"/>
              <a:gd name="connsiteX63" fmla="*/ 107950 w 3394075"/>
              <a:gd name="connsiteY63" fmla="*/ 0 h 1927225"/>
              <a:gd name="connsiteX64" fmla="*/ 0 w 3394075"/>
              <a:gd name="connsiteY64"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94075" h="1927225">
                <a:moveTo>
                  <a:pt x="3394075" y="1927225"/>
                </a:moveTo>
                <a:lnTo>
                  <a:pt x="3105150" y="1927225"/>
                </a:lnTo>
                <a:lnTo>
                  <a:pt x="3105150" y="1736725"/>
                </a:lnTo>
                <a:lnTo>
                  <a:pt x="2241550" y="1736725"/>
                </a:lnTo>
                <a:lnTo>
                  <a:pt x="2241550" y="1657350"/>
                </a:lnTo>
                <a:lnTo>
                  <a:pt x="2152650" y="1657350"/>
                </a:lnTo>
                <a:lnTo>
                  <a:pt x="2152650" y="1590675"/>
                </a:lnTo>
                <a:lnTo>
                  <a:pt x="2019300" y="1590675"/>
                </a:lnTo>
                <a:lnTo>
                  <a:pt x="2019300" y="1533525"/>
                </a:lnTo>
                <a:lnTo>
                  <a:pt x="1536700" y="1533525"/>
                </a:lnTo>
                <a:lnTo>
                  <a:pt x="1536700" y="1482725"/>
                </a:lnTo>
                <a:lnTo>
                  <a:pt x="1390650" y="1482725"/>
                </a:lnTo>
                <a:lnTo>
                  <a:pt x="1390650" y="1371600"/>
                </a:lnTo>
                <a:lnTo>
                  <a:pt x="1295400" y="1371600"/>
                </a:lnTo>
                <a:lnTo>
                  <a:pt x="1295400" y="1323975"/>
                </a:lnTo>
                <a:lnTo>
                  <a:pt x="1120775" y="1323975"/>
                </a:lnTo>
                <a:lnTo>
                  <a:pt x="1120775" y="1270000"/>
                </a:lnTo>
                <a:lnTo>
                  <a:pt x="879475" y="1270000"/>
                </a:lnTo>
                <a:lnTo>
                  <a:pt x="879475" y="1222375"/>
                </a:lnTo>
                <a:lnTo>
                  <a:pt x="860425" y="1222375"/>
                </a:lnTo>
                <a:lnTo>
                  <a:pt x="860425" y="1165225"/>
                </a:lnTo>
                <a:lnTo>
                  <a:pt x="803275" y="1165225"/>
                </a:lnTo>
                <a:lnTo>
                  <a:pt x="803275" y="1127125"/>
                </a:lnTo>
                <a:lnTo>
                  <a:pt x="774700" y="1127125"/>
                </a:lnTo>
                <a:lnTo>
                  <a:pt x="774700" y="1076325"/>
                </a:lnTo>
                <a:lnTo>
                  <a:pt x="774700" y="1076325"/>
                </a:lnTo>
                <a:lnTo>
                  <a:pt x="765175" y="1066800"/>
                </a:lnTo>
                <a:lnTo>
                  <a:pt x="765175" y="1022350"/>
                </a:lnTo>
                <a:lnTo>
                  <a:pt x="695325" y="1022350"/>
                </a:lnTo>
                <a:lnTo>
                  <a:pt x="695325" y="974725"/>
                </a:lnTo>
                <a:lnTo>
                  <a:pt x="695325" y="920750"/>
                </a:lnTo>
                <a:lnTo>
                  <a:pt x="695325" y="920750"/>
                </a:lnTo>
                <a:lnTo>
                  <a:pt x="660400" y="920750"/>
                </a:lnTo>
                <a:lnTo>
                  <a:pt x="660400" y="860425"/>
                </a:lnTo>
                <a:lnTo>
                  <a:pt x="638175" y="860425"/>
                </a:lnTo>
                <a:lnTo>
                  <a:pt x="638175" y="822325"/>
                </a:lnTo>
                <a:lnTo>
                  <a:pt x="615950" y="822325"/>
                </a:lnTo>
                <a:lnTo>
                  <a:pt x="615950" y="635000"/>
                </a:lnTo>
                <a:lnTo>
                  <a:pt x="530225" y="635000"/>
                </a:lnTo>
                <a:lnTo>
                  <a:pt x="530225" y="581025"/>
                </a:lnTo>
                <a:lnTo>
                  <a:pt x="485775" y="581025"/>
                </a:lnTo>
                <a:lnTo>
                  <a:pt x="485775" y="536575"/>
                </a:lnTo>
                <a:lnTo>
                  <a:pt x="454025" y="536575"/>
                </a:lnTo>
                <a:lnTo>
                  <a:pt x="454025" y="447675"/>
                </a:lnTo>
                <a:lnTo>
                  <a:pt x="425450" y="447675"/>
                </a:lnTo>
                <a:lnTo>
                  <a:pt x="425450" y="403225"/>
                </a:lnTo>
                <a:lnTo>
                  <a:pt x="349250" y="403225"/>
                </a:lnTo>
                <a:lnTo>
                  <a:pt x="349250" y="365125"/>
                </a:lnTo>
                <a:lnTo>
                  <a:pt x="336550" y="365125"/>
                </a:lnTo>
                <a:lnTo>
                  <a:pt x="336550" y="307975"/>
                </a:lnTo>
                <a:lnTo>
                  <a:pt x="282575" y="307975"/>
                </a:lnTo>
                <a:lnTo>
                  <a:pt x="282575" y="269875"/>
                </a:lnTo>
                <a:lnTo>
                  <a:pt x="266700" y="269875"/>
                </a:lnTo>
                <a:lnTo>
                  <a:pt x="266700" y="225425"/>
                </a:lnTo>
                <a:lnTo>
                  <a:pt x="247650" y="225425"/>
                </a:lnTo>
                <a:lnTo>
                  <a:pt x="247650" y="177800"/>
                </a:lnTo>
                <a:lnTo>
                  <a:pt x="222250" y="177800"/>
                </a:lnTo>
                <a:lnTo>
                  <a:pt x="222250" y="133350"/>
                </a:lnTo>
                <a:lnTo>
                  <a:pt x="139700" y="133350"/>
                </a:lnTo>
                <a:lnTo>
                  <a:pt x="139700" y="79375"/>
                </a:lnTo>
                <a:lnTo>
                  <a:pt x="120650" y="79375"/>
                </a:lnTo>
                <a:lnTo>
                  <a:pt x="120650" y="44450"/>
                </a:lnTo>
                <a:lnTo>
                  <a:pt x="107950" y="44450"/>
                </a:lnTo>
                <a:lnTo>
                  <a:pt x="10795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0" name="TextBox 119">
            <a:extLst>
              <a:ext uri="{FF2B5EF4-FFF2-40B4-BE49-F238E27FC236}">
                <a16:creationId xmlns:a16="http://schemas.microsoft.com/office/drawing/2014/main" id="{DEA4BAC2-5A73-445A-BD81-36133F7E7D78}"/>
              </a:ext>
            </a:extLst>
          </p:cNvPr>
          <p:cNvSpPr txBox="1"/>
          <p:nvPr/>
        </p:nvSpPr>
        <p:spPr bwMode="auto">
          <a:xfrm>
            <a:off x="8264978" y="3215587"/>
            <a:ext cx="249081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Consolidation 	           mPFS: 22.4 mo</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consolidation       mPFS: 8.8 mo</a:t>
            </a:r>
          </a:p>
        </p:txBody>
      </p:sp>
      <p:cxnSp>
        <p:nvCxnSpPr>
          <p:cNvPr id="121" name="Straight Connector 120">
            <a:extLst>
              <a:ext uri="{FF2B5EF4-FFF2-40B4-BE49-F238E27FC236}">
                <a16:creationId xmlns:a16="http://schemas.microsoft.com/office/drawing/2014/main" id="{8185B3AB-5C05-493A-A529-C2ADCEB9D430}"/>
              </a:ext>
            </a:extLst>
          </p:cNvPr>
          <p:cNvCxnSpPr/>
          <p:nvPr/>
        </p:nvCxnSpPr>
        <p:spPr bwMode="auto">
          <a:xfrm>
            <a:off x="7929587" y="3349412"/>
            <a:ext cx="348090" cy="0"/>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539F9FB-8A35-4B55-930B-4F38D5D4FB7D}"/>
              </a:ext>
            </a:extLst>
          </p:cNvPr>
          <p:cNvCxnSpPr/>
          <p:nvPr/>
        </p:nvCxnSpPr>
        <p:spPr bwMode="auto">
          <a:xfrm>
            <a:off x="7929587" y="3523321"/>
            <a:ext cx="348090" cy="0"/>
          </a:xfrm>
          <a:prstGeom prst="line">
            <a:avLst/>
          </a:prstGeom>
          <a:noFill/>
          <a:ln w="28575" cap="flat" cmpd="sng" algn="ctr">
            <a:solidFill>
              <a:schemeClr val="accent3"/>
            </a:solidFill>
            <a:prstDash val="sysDash"/>
            <a:round/>
            <a:headEnd type="none" w="med" len="med"/>
            <a:tailEnd type="none" w="med" len="med"/>
          </a:ln>
          <a:effectLst/>
        </p:spPr>
      </p:cxnSp>
    </p:spTree>
    <p:extLst>
      <p:ext uri="{BB962C8B-B14F-4D97-AF65-F5344CB8AC3E}">
        <p14:creationId xmlns:p14="http://schemas.microsoft.com/office/powerpoint/2010/main" val="3884465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C1BC-2F6F-4842-A4D3-100F9A9F8BED}"/>
              </a:ext>
            </a:extLst>
          </p:cNvPr>
          <p:cNvSpPr>
            <a:spLocks noGrp="1"/>
          </p:cNvSpPr>
          <p:nvPr>
            <p:ph type="title"/>
          </p:nvPr>
        </p:nvSpPr>
        <p:spPr/>
        <p:txBody>
          <a:bodyPr wrap="square" anchor="ctr">
            <a:noAutofit/>
          </a:bodyPr>
          <a:lstStyle/>
          <a:p>
            <a:r>
              <a:rPr lang="en-US" dirty="0"/>
              <a:t>Response-Adapted Strategy to Determine Which Patients With AL Amyloidosis Benefit From ASCT</a:t>
            </a:r>
          </a:p>
        </p:txBody>
      </p:sp>
      <p:sp>
        <p:nvSpPr>
          <p:cNvPr id="16" name="TextBox 15">
            <a:extLst>
              <a:ext uri="{FF2B5EF4-FFF2-40B4-BE49-F238E27FC236}">
                <a16:creationId xmlns:a16="http://schemas.microsoft.com/office/drawing/2014/main" id="{9D438D77-6E02-4CD6-AABD-7F4F6888AE38}"/>
              </a:ext>
            </a:extLst>
          </p:cNvPr>
          <p:cNvSpPr txBox="1"/>
          <p:nvPr/>
        </p:nvSpPr>
        <p:spPr>
          <a:xfrm>
            <a:off x="2323393" y="5876023"/>
            <a:ext cx="9124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CyBorD</a:t>
            </a:r>
          </a:p>
        </p:txBody>
      </p:sp>
      <p:sp>
        <p:nvSpPr>
          <p:cNvPr id="17" name="TextBox 16">
            <a:extLst>
              <a:ext uri="{FF2B5EF4-FFF2-40B4-BE49-F238E27FC236}">
                <a16:creationId xmlns:a16="http://schemas.microsoft.com/office/drawing/2014/main" id="{B06C0A80-44C3-406D-8D7D-2F4460750A28}"/>
              </a:ext>
            </a:extLst>
          </p:cNvPr>
          <p:cNvSpPr txBox="1"/>
          <p:nvPr/>
        </p:nvSpPr>
        <p:spPr>
          <a:xfrm>
            <a:off x="5277731" y="5875436"/>
            <a:ext cx="16365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CyBorD</a:t>
            </a:r>
            <a:r>
              <a:rPr kumimoji="0" lang="en-US" sz="1800" b="0" i="0" u="none" strike="noStrike" kern="1200" cap="none" spc="0" normalizeH="0" baseline="0" noProof="0" dirty="0">
                <a:ln>
                  <a:noFill/>
                </a:ln>
                <a:solidFill>
                  <a:srgbClr val="FFFFFF"/>
                </a:solidFill>
                <a:effectLst/>
                <a:uLnTx/>
                <a:uFillTx/>
                <a:latin typeface="Arial"/>
                <a:ea typeface="+mn-ea"/>
                <a:cs typeface="+mn-cs"/>
                <a:sym typeface="Wingdings" pitchFamily="2" charset="2"/>
              </a:rPr>
              <a:t> ASCT</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550878C5-4CB6-489B-AA64-DEF96A9BD573}"/>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62E40ADB-ED56-459A-947E-E0C1C1C3F86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AD3EE124-0DF9-41D8-A49F-DC9E09E6715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 name="TextBox 2">
            <a:extLst>
              <a:ext uri="{FF2B5EF4-FFF2-40B4-BE49-F238E27FC236}">
                <a16:creationId xmlns:a16="http://schemas.microsoft.com/office/drawing/2014/main" id="{002AE0C2-3FFB-4387-A397-113B609CE20C}"/>
              </a:ext>
            </a:extLst>
          </p:cNvPr>
          <p:cNvSpPr txBox="1"/>
          <p:nvPr/>
        </p:nvSpPr>
        <p:spPr bwMode="auto">
          <a:xfrm>
            <a:off x="620289" y="1436120"/>
            <a:ext cx="920675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ct val="40000"/>
              </a:spcBef>
              <a:spcAft>
                <a:spcPts val="700"/>
              </a:spcAft>
              <a:buClr>
                <a:srgbClr val="00000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Prospective database analysis of 139 patients with AL amyloidosis who received CyBorD;  patients who did not have a satisfactory response to CyBorD received ASCT</a:t>
            </a:r>
          </a:p>
        </p:txBody>
      </p:sp>
      <p:sp>
        <p:nvSpPr>
          <p:cNvPr id="25" name="Rectangle 3">
            <a:extLst>
              <a:ext uri="{FF2B5EF4-FFF2-40B4-BE49-F238E27FC236}">
                <a16:creationId xmlns:a16="http://schemas.microsoft.com/office/drawing/2014/main" id="{9A620E4D-39A2-4CC9-9225-B4B0A127C3F3}"/>
              </a:ext>
            </a:extLst>
          </p:cNvPr>
          <p:cNvSpPr>
            <a:spLocks noGrp="1" noChangeArrowheads="1"/>
          </p:cNvSpPr>
          <p:nvPr>
            <p:ph idx="1"/>
          </p:nvPr>
        </p:nvSpPr>
        <p:spPr>
          <a:xfrm>
            <a:off x="7329062" y="2202567"/>
            <a:ext cx="4308751" cy="4185899"/>
          </a:xfrm>
        </p:spPr>
        <p:txBody>
          <a:bodyPr/>
          <a:lstStyle/>
          <a:p>
            <a:pPr>
              <a:spcBef>
                <a:spcPct val="40000"/>
              </a:spcBef>
            </a:pPr>
            <a:r>
              <a:rPr lang="en-US" altLang="ja-JP" sz="1800" dirty="0"/>
              <a:t>CyBorD only (n = 63)</a:t>
            </a:r>
          </a:p>
          <a:p>
            <a:pPr lvl="1">
              <a:spcBef>
                <a:spcPct val="40000"/>
              </a:spcBef>
            </a:pPr>
            <a:r>
              <a:rPr lang="en-US" altLang="ja-JP" sz="1600" dirty="0"/>
              <a:t> ≥VGPR: 51% </a:t>
            </a:r>
          </a:p>
          <a:p>
            <a:pPr lvl="1">
              <a:spcBef>
                <a:spcPct val="40000"/>
              </a:spcBef>
            </a:pPr>
            <a:r>
              <a:rPr lang="en-US" altLang="ja-JP" sz="1600" dirty="0"/>
              <a:t>45% satisfactory responses</a:t>
            </a:r>
          </a:p>
          <a:p>
            <a:pPr>
              <a:spcBef>
                <a:spcPct val="40000"/>
              </a:spcBef>
            </a:pPr>
            <a:r>
              <a:rPr lang="en-US" altLang="ja-JP" sz="1800" dirty="0"/>
              <a:t>CyBorD + ASCT (n = 55)</a:t>
            </a:r>
          </a:p>
          <a:p>
            <a:pPr lvl="1">
              <a:spcBef>
                <a:spcPct val="40000"/>
              </a:spcBef>
            </a:pPr>
            <a:r>
              <a:rPr lang="en-US" altLang="ja-JP" sz="1600" dirty="0"/>
              <a:t>≥VGPR: 65%</a:t>
            </a:r>
          </a:p>
          <a:p>
            <a:pPr>
              <a:spcBef>
                <a:spcPct val="40000"/>
              </a:spcBef>
            </a:pPr>
            <a:r>
              <a:rPr lang="en-US" altLang="ja-JP" sz="1800" dirty="0"/>
              <a:t>5-yr OS: 86% (CyBorD + ASCT) vs 84% (CyBorD alone)</a:t>
            </a:r>
          </a:p>
          <a:p>
            <a:pPr>
              <a:spcBef>
                <a:spcPct val="40000"/>
              </a:spcBef>
            </a:pPr>
            <a:r>
              <a:rPr lang="en-US" altLang="ja-JP" sz="1800" dirty="0"/>
              <a:t>No differences in 6- and 12-mo survival in landmark analyses</a:t>
            </a:r>
          </a:p>
          <a:p>
            <a:pPr>
              <a:spcBef>
                <a:spcPct val="40000"/>
              </a:spcBef>
            </a:pPr>
            <a:r>
              <a:rPr lang="en-US" altLang="ja-JP" sz="1800" dirty="0"/>
              <a:t>Duration of response similar between groups: 60 vs 49 mo</a:t>
            </a:r>
          </a:p>
        </p:txBody>
      </p:sp>
      <p:sp>
        <p:nvSpPr>
          <p:cNvPr id="4" name="TextBox 3">
            <a:extLst>
              <a:ext uri="{FF2B5EF4-FFF2-40B4-BE49-F238E27FC236}">
                <a16:creationId xmlns:a16="http://schemas.microsoft.com/office/drawing/2014/main" id="{342A9207-9846-4534-87C2-7C796A954F49}"/>
              </a:ext>
            </a:extLst>
          </p:cNvPr>
          <p:cNvSpPr txBox="1"/>
          <p:nvPr/>
        </p:nvSpPr>
        <p:spPr bwMode="auto">
          <a:xfrm>
            <a:off x="4067682" y="4304701"/>
            <a:ext cx="447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17</a:t>
            </a:r>
          </a:p>
        </p:txBody>
      </p:sp>
      <p:sp>
        <p:nvSpPr>
          <p:cNvPr id="18" name="TextBox 17">
            <a:extLst>
              <a:ext uri="{FF2B5EF4-FFF2-40B4-BE49-F238E27FC236}">
                <a16:creationId xmlns:a16="http://schemas.microsoft.com/office/drawing/2014/main" id="{0F14CAB1-3768-41A3-AD61-E1AC618B0F1C}"/>
              </a:ext>
            </a:extLst>
          </p:cNvPr>
          <p:cNvSpPr txBox="1"/>
          <p:nvPr/>
        </p:nvSpPr>
        <p:spPr bwMode="auto">
          <a:xfrm>
            <a:off x="4107579" y="3436675"/>
            <a:ext cx="4637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21</a:t>
            </a:r>
          </a:p>
        </p:txBody>
      </p:sp>
      <p:sp>
        <p:nvSpPr>
          <p:cNvPr id="22" name="TextBox 21">
            <a:extLst>
              <a:ext uri="{FF2B5EF4-FFF2-40B4-BE49-F238E27FC236}">
                <a16:creationId xmlns:a16="http://schemas.microsoft.com/office/drawing/2014/main" id="{D5A0F139-BAB9-4965-9663-B56192A25363}"/>
              </a:ext>
            </a:extLst>
          </p:cNvPr>
          <p:cNvSpPr txBox="1"/>
          <p:nvPr/>
        </p:nvSpPr>
        <p:spPr bwMode="auto">
          <a:xfrm>
            <a:off x="1234345" y="3460527"/>
            <a:ext cx="31920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CyBorD → ASCT</a:t>
            </a:r>
          </a:p>
        </p:txBody>
      </p:sp>
      <p:sp>
        <p:nvSpPr>
          <p:cNvPr id="23" name="TextBox 22">
            <a:extLst>
              <a:ext uri="{FF2B5EF4-FFF2-40B4-BE49-F238E27FC236}">
                <a16:creationId xmlns:a16="http://schemas.microsoft.com/office/drawing/2014/main" id="{3B08E5D5-C1F2-4CC9-A838-AA9A416980F4}"/>
              </a:ext>
            </a:extLst>
          </p:cNvPr>
          <p:cNvSpPr txBox="1"/>
          <p:nvPr/>
        </p:nvSpPr>
        <p:spPr bwMode="auto">
          <a:xfrm>
            <a:off x="4444780" y="3289773"/>
            <a:ext cx="26683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w/satisfactory response to CyBorD</a:t>
            </a:r>
          </a:p>
        </p:txBody>
      </p:sp>
      <p:sp>
        <p:nvSpPr>
          <p:cNvPr id="24" name="TextBox 23">
            <a:extLst>
              <a:ext uri="{FF2B5EF4-FFF2-40B4-BE49-F238E27FC236}">
                <a16:creationId xmlns:a16="http://schemas.microsoft.com/office/drawing/2014/main" id="{636514D2-7C10-419F-8443-7FCEDA48F345}"/>
              </a:ext>
            </a:extLst>
          </p:cNvPr>
          <p:cNvSpPr txBox="1"/>
          <p:nvPr/>
        </p:nvSpPr>
        <p:spPr bwMode="auto">
          <a:xfrm>
            <a:off x="1252692" y="5702798"/>
            <a:ext cx="31920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TNTD w/CyBorD only</a:t>
            </a:r>
          </a:p>
        </p:txBody>
      </p:sp>
      <p:sp>
        <p:nvSpPr>
          <p:cNvPr id="27" name="TextBox 26">
            <a:extLst>
              <a:ext uri="{FF2B5EF4-FFF2-40B4-BE49-F238E27FC236}">
                <a16:creationId xmlns:a16="http://schemas.microsoft.com/office/drawing/2014/main" id="{39F9E868-3806-4489-9482-ABA70F2CBEF6}"/>
              </a:ext>
            </a:extLst>
          </p:cNvPr>
          <p:cNvSpPr txBox="1"/>
          <p:nvPr/>
        </p:nvSpPr>
        <p:spPr bwMode="auto">
          <a:xfrm>
            <a:off x="4418990" y="5702798"/>
            <a:ext cx="31920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TNTD w/CyBorD → ASCT</a:t>
            </a:r>
          </a:p>
        </p:txBody>
      </p:sp>
      <p:sp>
        <p:nvSpPr>
          <p:cNvPr id="8" name="Text Box 15">
            <a:extLst>
              <a:ext uri="{FF2B5EF4-FFF2-40B4-BE49-F238E27FC236}">
                <a16:creationId xmlns:a16="http://schemas.microsoft.com/office/drawing/2014/main" id="{2B7A60E1-0833-4C99-9FC1-F4455324F6A3}"/>
              </a:ext>
            </a:extLst>
          </p:cNvPr>
          <p:cNvSpPr txBox="1">
            <a:spLocks noChangeArrowheads="1"/>
          </p:cNvSpPr>
          <p:nvPr/>
        </p:nvSpPr>
        <p:spPr bwMode="auto">
          <a:xfrm>
            <a:off x="412751" y="64058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Basset. Blood Adv. 2020;4:4175.</a:t>
            </a:r>
          </a:p>
        </p:txBody>
      </p:sp>
      <p:grpSp>
        <p:nvGrpSpPr>
          <p:cNvPr id="9" name="Group 8">
            <a:extLst>
              <a:ext uri="{FF2B5EF4-FFF2-40B4-BE49-F238E27FC236}">
                <a16:creationId xmlns:a16="http://schemas.microsoft.com/office/drawing/2014/main" id="{88A2BC2B-80D2-479E-883A-AFB8BBFE5EE6}"/>
              </a:ext>
            </a:extLst>
          </p:cNvPr>
          <p:cNvGrpSpPr/>
          <p:nvPr/>
        </p:nvGrpSpPr>
        <p:grpSpPr>
          <a:xfrm>
            <a:off x="640730" y="2014626"/>
            <a:ext cx="3237117" cy="2307307"/>
            <a:chOff x="640730" y="2014626"/>
            <a:chExt cx="3237117" cy="2307307"/>
          </a:xfrm>
        </p:grpSpPr>
        <p:grpSp>
          <p:nvGrpSpPr>
            <p:cNvPr id="21" name="Group 20">
              <a:extLst>
                <a:ext uri="{FF2B5EF4-FFF2-40B4-BE49-F238E27FC236}">
                  <a16:creationId xmlns:a16="http://schemas.microsoft.com/office/drawing/2014/main" id="{2CCBC447-0484-4625-BDE8-65012905FDD9}"/>
                </a:ext>
              </a:extLst>
            </p:cNvPr>
            <p:cNvGrpSpPr/>
            <p:nvPr/>
          </p:nvGrpSpPr>
          <p:grpSpPr>
            <a:xfrm>
              <a:off x="813120" y="2014626"/>
              <a:ext cx="420308" cy="1956241"/>
              <a:chOff x="4996341" y="2236436"/>
              <a:chExt cx="420308" cy="1979969"/>
            </a:xfrm>
          </p:grpSpPr>
          <p:sp>
            <p:nvSpPr>
              <p:cNvPr id="26" name="TextBox 25">
                <a:extLst>
                  <a:ext uri="{FF2B5EF4-FFF2-40B4-BE49-F238E27FC236}">
                    <a16:creationId xmlns:a16="http://schemas.microsoft.com/office/drawing/2014/main" id="{DBBCCC84-4A14-4955-B992-E3F5F2F64FF2}"/>
                  </a:ext>
                </a:extLst>
              </p:cNvPr>
              <p:cNvSpPr txBox="1"/>
              <p:nvPr/>
            </p:nvSpPr>
            <p:spPr bwMode="auto">
              <a:xfrm>
                <a:off x="5153436" y="39394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8" name="TextBox 27">
                <a:extLst>
                  <a:ext uri="{FF2B5EF4-FFF2-40B4-BE49-F238E27FC236}">
                    <a16:creationId xmlns:a16="http://schemas.microsoft.com/office/drawing/2014/main" id="{ACDFB7C7-FDA9-4523-B6F3-A70D300755CC}"/>
                  </a:ext>
                </a:extLst>
              </p:cNvPr>
              <p:cNvSpPr txBox="1"/>
              <p:nvPr/>
            </p:nvSpPr>
            <p:spPr bwMode="auto">
              <a:xfrm>
                <a:off x="5074889" y="360085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9" name="TextBox 28">
                <a:extLst>
                  <a:ext uri="{FF2B5EF4-FFF2-40B4-BE49-F238E27FC236}">
                    <a16:creationId xmlns:a16="http://schemas.microsoft.com/office/drawing/2014/main" id="{002C6417-F590-40D0-8025-35CC750EED3D}"/>
                  </a:ext>
                </a:extLst>
              </p:cNvPr>
              <p:cNvSpPr txBox="1"/>
              <p:nvPr/>
            </p:nvSpPr>
            <p:spPr bwMode="auto">
              <a:xfrm>
                <a:off x="5074889" y="32462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0" name="TextBox 29">
                <a:extLst>
                  <a:ext uri="{FF2B5EF4-FFF2-40B4-BE49-F238E27FC236}">
                    <a16:creationId xmlns:a16="http://schemas.microsoft.com/office/drawing/2014/main" id="{CAA6D749-389C-4B81-9810-368101BDE69D}"/>
                  </a:ext>
                </a:extLst>
              </p:cNvPr>
              <p:cNvSpPr txBox="1"/>
              <p:nvPr/>
            </p:nvSpPr>
            <p:spPr bwMode="auto">
              <a:xfrm>
                <a:off x="5074889" y="29102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 name="TextBox 30">
                <a:extLst>
                  <a:ext uri="{FF2B5EF4-FFF2-40B4-BE49-F238E27FC236}">
                    <a16:creationId xmlns:a16="http://schemas.microsoft.com/office/drawing/2014/main" id="{181CF588-6001-4A0B-9634-2A2EFDFC6216}"/>
                  </a:ext>
                </a:extLst>
              </p:cNvPr>
              <p:cNvSpPr txBox="1"/>
              <p:nvPr/>
            </p:nvSpPr>
            <p:spPr bwMode="auto">
              <a:xfrm>
                <a:off x="5074889" y="256757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2" name="TextBox 31">
                <a:extLst>
                  <a:ext uri="{FF2B5EF4-FFF2-40B4-BE49-F238E27FC236}">
                    <a16:creationId xmlns:a16="http://schemas.microsoft.com/office/drawing/2014/main" id="{98107BA6-5588-4669-A110-7576C0BD482E}"/>
                  </a:ext>
                </a:extLst>
              </p:cNvPr>
              <p:cNvSpPr txBox="1"/>
              <p:nvPr/>
            </p:nvSpPr>
            <p:spPr bwMode="auto">
              <a:xfrm>
                <a:off x="4996341" y="223643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33" name="Group 32">
              <a:extLst>
                <a:ext uri="{FF2B5EF4-FFF2-40B4-BE49-F238E27FC236}">
                  <a16:creationId xmlns:a16="http://schemas.microsoft.com/office/drawing/2014/main" id="{CD6A6317-969B-4D19-9824-7615343C65BA}"/>
                </a:ext>
              </a:extLst>
            </p:cNvPr>
            <p:cNvGrpSpPr/>
            <p:nvPr/>
          </p:nvGrpSpPr>
          <p:grpSpPr>
            <a:xfrm>
              <a:off x="1172633" y="2140387"/>
              <a:ext cx="78049" cy="1693026"/>
              <a:chOff x="5411711" y="2431113"/>
              <a:chExt cx="460576" cy="1693026"/>
            </a:xfrm>
          </p:grpSpPr>
          <p:cxnSp>
            <p:nvCxnSpPr>
              <p:cNvPr id="34" name="Straight Connector 33">
                <a:extLst>
                  <a:ext uri="{FF2B5EF4-FFF2-40B4-BE49-F238E27FC236}">
                    <a16:creationId xmlns:a16="http://schemas.microsoft.com/office/drawing/2014/main" id="{ACB6BA59-560E-417F-8F7D-5F65FCC455BC}"/>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38966D8-68D9-4AF7-8919-D31AB5DF6BFB}"/>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D516EDB-F6AB-4888-9FC1-249D61F9542A}"/>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5AD827B-7593-4C46-993C-83C737C75624}"/>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5E21957-6641-484E-84B1-927E2398F466}"/>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F31940D-6D32-4355-ABE4-D89846E4225C}"/>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A38B7FC6-A93B-442B-9588-B3F9EBD88A50}"/>
                </a:ext>
              </a:extLst>
            </p:cNvPr>
            <p:cNvGrpSpPr/>
            <p:nvPr/>
          </p:nvGrpSpPr>
          <p:grpSpPr>
            <a:xfrm>
              <a:off x="1172633" y="3902487"/>
              <a:ext cx="2705214" cy="276999"/>
              <a:chOff x="1608054" y="5410200"/>
              <a:chExt cx="3624461" cy="274061"/>
            </a:xfrm>
            <a:noFill/>
          </p:grpSpPr>
          <p:sp>
            <p:nvSpPr>
              <p:cNvPr id="41" name="TextBox 40">
                <a:extLst>
                  <a:ext uri="{FF2B5EF4-FFF2-40B4-BE49-F238E27FC236}">
                    <a16:creationId xmlns:a16="http://schemas.microsoft.com/office/drawing/2014/main" id="{486BF263-7D29-4FE5-BD17-A6161F734219}"/>
                  </a:ext>
                </a:extLst>
              </p:cNvPr>
              <p:cNvSpPr txBox="1"/>
              <p:nvPr/>
            </p:nvSpPr>
            <p:spPr bwMode="auto">
              <a:xfrm>
                <a:off x="1608054" y="5410200"/>
                <a:ext cx="251039"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608D88DA-5C4F-4585-9FCC-E548BBC10E9C}"/>
                  </a:ext>
                </a:extLst>
              </p:cNvPr>
              <p:cNvSpPr txBox="1"/>
              <p:nvPr/>
            </p:nvSpPr>
            <p:spPr bwMode="auto">
              <a:xfrm>
                <a:off x="2195440"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3" name="TextBox 42">
                <a:extLst>
                  <a:ext uri="{FF2B5EF4-FFF2-40B4-BE49-F238E27FC236}">
                    <a16:creationId xmlns:a16="http://schemas.microsoft.com/office/drawing/2014/main" id="{326EBAC3-A2EC-4CA4-A182-B4955ADD2A69}"/>
                  </a:ext>
                </a:extLst>
              </p:cNvPr>
              <p:cNvSpPr txBox="1"/>
              <p:nvPr/>
            </p:nvSpPr>
            <p:spPr bwMode="auto">
              <a:xfrm>
                <a:off x="2832206"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4" name="TextBox 43">
                <a:extLst>
                  <a:ext uri="{FF2B5EF4-FFF2-40B4-BE49-F238E27FC236}">
                    <a16:creationId xmlns:a16="http://schemas.microsoft.com/office/drawing/2014/main" id="{A9BF1EC0-E134-45DF-A293-07ECEBECF497}"/>
                  </a:ext>
                </a:extLst>
              </p:cNvPr>
              <p:cNvSpPr txBox="1"/>
              <p:nvPr/>
            </p:nvSpPr>
            <p:spPr bwMode="auto">
              <a:xfrm>
                <a:off x="348188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5" name="TextBox 44">
                <a:extLst>
                  <a:ext uri="{FF2B5EF4-FFF2-40B4-BE49-F238E27FC236}">
                    <a16:creationId xmlns:a16="http://schemas.microsoft.com/office/drawing/2014/main" id="{B024974B-8068-41C3-91B5-6E194280B173}"/>
                  </a:ext>
                </a:extLst>
              </p:cNvPr>
              <p:cNvSpPr txBox="1"/>
              <p:nvPr/>
            </p:nvSpPr>
            <p:spPr bwMode="auto">
              <a:xfrm>
                <a:off x="413156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6" name="TextBox 45">
                <a:extLst>
                  <a:ext uri="{FF2B5EF4-FFF2-40B4-BE49-F238E27FC236}">
                    <a16:creationId xmlns:a16="http://schemas.microsoft.com/office/drawing/2014/main" id="{FD6090A0-A721-4AFA-8E3E-5D0472F2D8B3}"/>
                  </a:ext>
                </a:extLst>
              </p:cNvPr>
              <p:cNvSpPr txBox="1"/>
              <p:nvPr/>
            </p:nvSpPr>
            <p:spPr bwMode="auto">
              <a:xfrm>
                <a:off x="4774623"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grpSp>
          <p:nvGrpSpPr>
            <p:cNvPr id="47" name="Group 46">
              <a:extLst>
                <a:ext uri="{FF2B5EF4-FFF2-40B4-BE49-F238E27FC236}">
                  <a16:creationId xmlns:a16="http://schemas.microsoft.com/office/drawing/2014/main" id="{800B6585-9807-49CC-84EA-EFBF5D55F3D5}"/>
                </a:ext>
              </a:extLst>
            </p:cNvPr>
            <p:cNvGrpSpPr/>
            <p:nvPr/>
          </p:nvGrpSpPr>
          <p:grpSpPr>
            <a:xfrm rot="5400000">
              <a:off x="2468601" y="2731068"/>
              <a:ext cx="71380" cy="2408218"/>
              <a:chOff x="5411711" y="2431113"/>
              <a:chExt cx="460576" cy="1693026"/>
            </a:xfrm>
          </p:grpSpPr>
          <p:cxnSp>
            <p:nvCxnSpPr>
              <p:cNvPr id="48" name="Straight Connector 47">
                <a:extLst>
                  <a:ext uri="{FF2B5EF4-FFF2-40B4-BE49-F238E27FC236}">
                    <a16:creationId xmlns:a16="http://schemas.microsoft.com/office/drawing/2014/main" id="{0717D960-1AE0-4A95-B862-6FFAF95A0008}"/>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FF3A880-A23A-4056-AFFB-931D7089238E}"/>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ADB64FC-1D33-4B68-B4FB-E79E1473B062}"/>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5EFA4B2-113E-48E2-9361-F1720B971A3A}"/>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5930CBB-C48C-4FCC-896A-B7C2EC998794}"/>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FD4F95A-86C4-43A0-AE61-FEB6C4DDEBD7}"/>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6" name="Freeform: Shape 5">
              <a:extLst>
                <a:ext uri="{FF2B5EF4-FFF2-40B4-BE49-F238E27FC236}">
                  <a16:creationId xmlns:a16="http://schemas.microsoft.com/office/drawing/2014/main" id="{4A5555D2-E0B9-455A-A152-C268AA715C5E}"/>
                </a:ext>
              </a:extLst>
            </p:cNvPr>
            <p:cNvSpPr/>
            <p:nvPr/>
          </p:nvSpPr>
          <p:spPr bwMode="auto">
            <a:xfrm>
              <a:off x="1248833" y="2095500"/>
              <a:ext cx="2510367" cy="1799167"/>
            </a:xfrm>
            <a:custGeom>
              <a:avLst/>
              <a:gdLst>
                <a:gd name="connsiteX0" fmla="*/ 0 w 2510367"/>
                <a:gd name="connsiteY0" fmla="*/ 0 h 1799167"/>
                <a:gd name="connsiteX1" fmla="*/ 0 w 2510367"/>
                <a:gd name="connsiteY1" fmla="*/ 1799167 h 1799167"/>
                <a:gd name="connsiteX2" fmla="*/ 2510367 w 2510367"/>
                <a:gd name="connsiteY2" fmla="*/ 1799167 h 1799167"/>
              </a:gdLst>
              <a:ahLst/>
              <a:cxnLst>
                <a:cxn ang="0">
                  <a:pos x="connsiteX0" y="connsiteY0"/>
                </a:cxn>
                <a:cxn ang="0">
                  <a:pos x="connsiteX1" y="connsiteY1"/>
                </a:cxn>
                <a:cxn ang="0">
                  <a:pos x="connsiteX2" y="connsiteY2"/>
                </a:cxn>
              </a:cxnLst>
              <a:rect l="l" t="t" r="r" b="b"/>
              <a:pathLst>
                <a:path w="2510367" h="1799167">
                  <a:moveTo>
                    <a:pt x="0" y="0"/>
                  </a:moveTo>
                  <a:lnTo>
                    <a:pt x="0" y="1799167"/>
                  </a:lnTo>
                  <a:lnTo>
                    <a:pt x="2510367" y="1799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0717795C-86A5-4F67-A776-C156F6916588}"/>
                </a:ext>
              </a:extLst>
            </p:cNvPr>
            <p:cNvSpPr txBox="1"/>
            <p:nvPr/>
          </p:nvSpPr>
          <p:spPr bwMode="auto">
            <a:xfrm rot="16200000">
              <a:off x="-55518" y="2864691"/>
              <a:ext cx="1669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 (%)</a:t>
              </a:r>
            </a:p>
          </p:txBody>
        </p:sp>
        <p:sp>
          <p:nvSpPr>
            <p:cNvPr id="54" name="TextBox 53">
              <a:extLst>
                <a:ext uri="{FF2B5EF4-FFF2-40B4-BE49-F238E27FC236}">
                  <a16:creationId xmlns:a16="http://schemas.microsoft.com/office/drawing/2014/main" id="{B04D6671-BD80-4864-8DB1-FD1C00151F26}"/>
                </a:ext>
              </a:extLst>
            </p:cNvPr>
            <p:cNvSpPr txBox="1"/>
            <p:nvPr/>
          </p:nvSpPr>
          <p:spPr bwMode="auto">
            <a:xfrm>
              <a:off x="2283436" y="404493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grpSp>
        <p:nvGrpSpPr>
          <p:cNvPr id="55" name="Group 54">
            <a:extLst>
              <a:ext uri="{FF2B5EF4-FFF2-40B4-BE49-F238E27FC236}">
                <a16:creationId xmlns:a16="http://schemas.microsoft.com/office/drawing/2014/main" id="{C3EDC23E-86A7-41A5-A23D-7C076F6B217B}"/>
              </a:ext>
            </a:extLst>
          </p:cNvPr>
          <p:cNvGrpSpPr/>
          <p:nvPr/>
        </p:nvGrpSpPr>
        <p:grpSpPr>
          <a:xfrm>
            <a:off x="3764930" y="2014626"/>
            <a:ext cx="3237117" cy="2307307"/>
            <a:chOff x="640730" y="2014626"/>
            <a:chExt cx="3237117" cy="2307307"/>
          </a:xfrm>
        </p:grpSpPr>
        <p:grpSp>
          <p:nvGrpSpPr>
            <p:cNvPr id="56" name="Group 55">
              <a:extLst>
                <a:ext uri="{FF2B5EF4-FFF2-40B4-BE49-F238E27FC236}">
                  <a16:creationId xmlns:a16="http://schemas.microsoft.com/office/drawing/2014/main" id="{8B93FEBF-B59B-4741-BED8-7E1DC32EAE0B}"/>
                </a:ext>
              </a:extLst>
            </p:cNvPr>
            <p:cNvGrpSpPr/>
            <p:nvPr/>
          </p:nvGrpSpPr>
          <p:grpSpPr>
            <a:xfrm>
              <a:off x="813120" y="2014626"/>
              <a:ext cx="420308" cy="1956241"/>
              <a:chOff x="4996341" y="2236436"/>
              <a:chExt cx="420308" cy="1979969"/>
            </a:xfrm>
          </p:grpSpPr>
          <p:sp>
            <p:nvSpPr>
              <p:cNvPr id="81" name="TextBox 80">
                <a:extLst>
                  <a:ext uri="{FF2B5EF4-FFF2-40B4-BE49-F238E27FC236}">
                    <a16:creationId xmlns:a16="http://schemas.microsoft.com/office/drawing/2014/main" id="{6F505C81-8A53-4591-A4EA-C9718A9CC200}"/>
                  </a:ext>
                </a:extLst>
              </p:cNvPr>
              <p:cNvSpPr txBox="1"/>
              <p:nvPr/>
            </p:nvSpPr>
            <p:spPr bwMode="auto">
              <a:xfrm>
                <a:off x="5153436" y="39394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2" name="TextBox 81">
                <a:extLst>
                  <a:ext uri="{FF2B5EF4-FFF2-40B4-BE49-F238E27FC236}">
                    <a16:creationId xmlns:a16="http://schemas.microsoft.com/office/drawing/2014/main" id="{27DEAFFE-7A39-4B2E-8E5E-0272B7927AC1}"/>
                  </a:ext>
                </a:extLst>
              </p:cNvPr>
              <p:cNvSpPr txBox="1"/>
              <p:nvPr/>
            </p:nvSpPr>
            <p:spPr bwMode="auto">
              <a:xfrm>
                <a:off x="5074889" y="360085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3" name="TextBox 82">
                <a:extLst>
                  <a:ext uri="{FF2B5EF4-FFF2-40B4-BE49-F238E27FC236}">
                    <a16:creationId xmlns:a16="http://schemas.microsoft.com/office/drawing/2014/main" id="{C95EC3DE-4406-4871-AEEA-AC6C52F5AA19}"/>
                  </a:ext>
                </a:extLst>
              </p:cNvPr>
              <p:cNvSpPr txBox="1"/>
              <p:nvPr/>
            </p:nvSpPr>
            <p:spPr bwMode="auto">
              <a:xfrm>
                <a:off x="5074889" y="32462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84" name="TextBox 83">
                <a:extLst>
                  <a:ext uri="{FF2B5EF4-FFF2-40B4-BE49-F238E27FC236}">
                    <a16:creationId xmlns:a16="http://schemas.microsoft.com/office/drawing/2014/main" id="{0284DB13-DE44-4C6E-8C11-D79E7E6D64F4}"/>
                  </a:ext>
                </a:extLst>
              </p:cNvPr>
              <p:cNvSpPr txBox="1"/>
              <p:nvPr/>
            </p:nvSpPr>
            <p:spPr bwMode="auto">
              <a:xfrm>
                <a:off x="5074889" y="29102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85" name="TextBox 84">
                <a:extLst>
                  <a:ext uri="{FF2B5EF4-FFF2-40B4-BE49-F238E27FC236}">
                    <a16:creationId xmlns:a16="http://schemas.microsoft.com/office/drawing/2014/main" id="{92732B6D-7605-4843-B7FD-FF6CF1920C8E}"/>
                  </a:ext>
                </a:extLst>
              </p:cNvPr>
              <p:cNvSpPr txBox="1"/>
              <p:nvPr/>
            </p:nvSpPr>
            <p:spPr bwMode="auto">
              <a:xfrm>
                <a:off x="5074889" y="256757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86" name="TextBox 85">
                <a:extLst>
                  <a:ext uri="{FF2B5EF4-FFF2-40B4-BE49-F238E27FC236}">
                    <a16:creationId xmlns:a16="http://schemas.microsoft.com/office/drawing/2014/main" id="{48ADE2C4-BE7B-4A56-B86E-78595591579D}"/>
                  </a:ext>
                </a:extLst>
              </p:cNvPr>
              <p:cNvSpPr txBox="1"/>
              <p:nvPr/>
            </p:nvSpPr>
            <p:spPr bwMode="auto">
              <a:xfrm>
                <a:off x="4996341" y="223643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57" name="Group 56">
              <a:extLst>
                <a:ext uri="{FF2B5EF4-FFF2-40B4-BE49-F238E27FC236}">
                  <a16:creationId xmlns:a16="http://schemas.microsoft.com/office/drawing/2014/main" id="{06948456-5AC5-4A52-A0D8-8AC70CBB7A7E}"/>
                </a:ext>
              </a:extLst>
            </p:cNvPr>
            <p:cNvGrpSpPr/>
            <p:nvPr/>
          </p:nvGrpSpPr>
          <p:grpSpPr>
            <a:xfrm>
              <a:off x="1172633" y="2140387"/>
              <a:ext cx="78049" cy="1693026"/>
              <a:chOff x="5411711" y="2431113"/>
              <a:chExt cx="460576" cy="1693026"/>
            </a:xfrm>
          </p:grpSpPr>
          <p:cxnSp>
            <p:nvCxnSpPr>
              <p:cNvPr id="75" name="Straight Connector 74">
                <a:extLst>
                  <a:ext uri="{FF2B5EF4-FFF2-40B4-BE49-F238E27FC236}">
                    <a16:creationId xmlns:a16="http://schemas.microsoft.com/office/drawing/2014/main" id="{80B1D58E-10C0-4441-AD00-F6E3785758ED}"/>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E3382D2-47D4-419F-8470-AB84E9F02B9B}"/>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0537C54-773E-4A65-BEC4-F9C051B0594F}"/>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DDC3277-4F1B-488D-96A4-6CEF561DE350}"/>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24661CC-BC6B-42F4-B86A-A96228DB63D1}"/>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C429715-6E7A-4C76-8470-E25E1AF50868}"/>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55D514E3-936A-48D0-B9A8-1A1D3324E653}"/>
                </a:ext>
              </a:extLst>
            </p:cNvPr>
            <p:cNvGrpSpPr/>
            <p:nvPr/>
          </p:nvGrpSpPr>
          <p:grpSpPr>
            <a:xfrm>
              <a:off x="1172633" y="3902487"/>
              <a:ext cx="2705214" cy="276999"/>
              <a:chOff x="1608054" y="5410200"/>
              <a:chExt cx="3624461" cy="274061"/>
            </a:xfrm>
            <a:noFill/>
          </p:grpSpPr>
          <p:sp>
            <p:nvSpPr>
              <p:cNvPr id="69" name="TextBox 68">
                <a:extLst>
                  <a:ext uri="{FF2B5EF4-FFF2-40B4-BE49-F238E27FC236}">
                    <a16:creationId xmlns:a16="http://schemas.microsoft.com/office/drawing/2014/main" id="{E2F587D8-A1C1-4E6E-93DE-57F433D30658}"/>
                  </a:ext>
                </a:extLst>
              </p:cNvPr>
              <p:cNvSpPr txBox="1"/>
              <p:nvPr/>
            </p:nvSpPr>
            <p:spPr bwMode="auto">
              <a:xfrm>
                <a:off x="1608054" y="5410200"/>
                <a:ext cx="251039"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0" name="TextBox 69">
                <a:extLst>
                  <a:ext uri="{FF2B5EF4-FFF2-40B4-BE49-F238E27FC236}">
                    <a16:creationId xmlns:a16="http://schemas.microsoft.com/office/drawing/2014/main" id="{ED535C1E-E144-41A4-8EFD-F264537A6131}"/>
                  </a:ext>
                </a:extLst>
              </p:cNvPr>
              <p:cNvSpPr txBox="1"/>
              <p:nvPr/>
            </p:nvSpPr>
            <p:spPr bwMode="auto">
              <a:xfrm>
                <a:off x="2195440"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1" name="TextBox 70">
                <a:extLst>
                  <a:ext uri="{FF2B5EF4-FFF2-40B4-BE49-F238E27FC236}">
                    <a16:creationId xmlns:a16="http://schemas.microsoft.com/office/drawing/2014/main" id="{2ACAB31D-9473-45BD-8D65-1C65C82B3E4E}"/>
                  </a:ext>
                </a:extLst>
              </p:cNvPr>
              <p:cNvSpPr txBox="1"/>
              <p:nvPr/>
            </p:nvSpPr>
            <p:spPr bwMode="auto">
              <a:xfrm>
                <a:off x="2832206"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2" name="TextBox 71">
                <a:extLst>
                  <a:ext uri="{FF2B5EF4-FFF2-40B4-BE49-F238E27FC236}">
                    <a16:creationId xmlns:a16="http://schemas.microsoft.com/office/drawing/2014/main" id="{EC6D99C9-DCAA-493D-AFA5-0FC1D7C17D6E}"/>
                  </a:ext>
                </a:extLst>
              </p:cNvPr>
              <p:cNvSpPr txBox="1"/>
              <p:nvPr/>
            </p:nvSpPr>
            <p:spPr bwMode="auto">
              <a:xfrm>
                <a:off x="348188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73" name="TextBox 72">
                <a:extLst>
                  <a:ext uri="{FF2B5EF4-FFF2-40B4-BE49-F238E27FC236}">
                    <a16:creationId xmlns:a16="http://schemas.microsoft.com/office/drawing/2014/main" id="{93C996F1-7BD7-4B68-BB53-EEE61DC89B05}"/>
                  </a:ext>
                </a:extLst>
              </p:cNvPr>
              <p:cNvSpPr txBox="1"/>
              <p:nvPr/>
            </p:nvSpPr>
            <p:spPr bwMode="auto">
              <a:xfrm>
                <a:off x="413156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74" name="TextBox 73">
                <a:extLst>
                  <a:ext uri="{FF2B5EF4-FFF2-40B4-BE49-F238E27FC236}">
                    <a16:creationId xmlns:a16="http://schemas.microsoft.com/office/drawing/2014/main" id="{56B6C4C9-2B7D-44ED-B1BA-27DA8F48D7B3}"/>
                  </a:ext>
                </a:extLst>
              </p:cNvPr>
              <p:cNvSpPr txBox="1"/>
              <p:nvPr/>
            </p:nvSpPr>
            <p:spPr bwMode="auto">
              <a:xfrm>
                <a:off x="4774623"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grpSp>
          <p:nvGrpSpPr>
            <p:cNvPr id="59" name="Group 58">
              <a:extLst>
                <a:ext uri="{FF2B5EF4-FFF2-40B4-BE49-F238E27FC236}">
                  <a16:creationId xmlns:a16="http://schemas.microsoft.com/office/drawing/2014/main" id="{C3498F54-0C0E-4500-A6AF-9D968AB583A9}"/>
                </a:ext>
              </a:extLst>
            </p:cNvPr>
            <p:cNvGrpSpPr/>
            <p:nvPr/>
          </p:nvGrpSpPr>
          <p:grpSpPr>
            <a:xfrm rot="5400000">
              <a:off x="2468601" y="2731068"/>
              <a:ext cx="71380" cy="2408218"/>
              <a:chOff x="5411711" y="2431113"/>
              <a:chExt cx="460576" cy="1693026"/>
            </a:xfrm>
          </p:grpSpPr>
          <p:cxnSp>
            <p:nvCxnSpPr>
              <p:cNvPr id="63" name="Straight Connector 62">
                <a:extLst>
                  <a:ext uri="{FF2B5EF4-FFF2-40B4-BE49-F238E27FC236}">
                    <a16:creationId xmlns:a16="http://schemas.microsoft.com/office/drawing/2014/main" id="{D62F81E3-890D-40D7-B26A-C7FD4BA7C884}"/>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9ED3E32-5387-4AA2-91A7-8B77313792B4}"/>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2CB1D8A-A982-481F-A414-BE179AA2D066}"/>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7AAFEC6-52E4-4F46-9E62-5A7F5E97C6C0}"/>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F054259-897F-427A-A59C-6BFA7738DC83}"/>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723357F-D2FE-4251-BF21-F3A0818F8EEF}"/>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60" name="Freeform: Shape 59">
              <a:extLst>
                <a:ext uri="{FF2B5EF4-FFF2-40B4-BE49-F238E27FC236}">
                  <a16:creationId xmlns:a16="http://schemas.microsoft.com/office/drawing/2014/main" id="{D37132CD-E703-48C8-B1CD-1298439ABE55}"/>
                </a:ext>
              </a:extLst>
            </p:cNvPr>
            <p:cNvSpPr/>
            <p:nvPr/>
          </p:nvSpPr>
          <p:spPr bwMode="auto">
            <a:xfrm>
              <a:off x="1248833" y="2095500"/>
              <a:ext cx="2510367" cy="1799167"/>
            </a:xfrm>
            <a:custGeom>
              <a:avLst/>
              <a:gdLst>
                <a:gd name="connsiteX0" fmla="*/ 0 w 2510367"/>
                <a:gd name="connsiteY0" fmla="*/ 0 h 1799167"/>
                <a:gd name="connsiteX1" fmla="*/ 0 w 2510367"/>
                <a:gd name="connsiteY1" fmla="*/ 1799167 h 1799167"/>
                <a:gd name="connsiteX2" fmla="*/ 2510367 w 2510367"/>
                <a:gd name="connsiteY2" fmla="*/ 1799167 h 1799167"/>
              </a:gdLst>
              <a:ahLst/>
              <a:cxnLst>
                <a:cxn ang="0">
                  <a:pos x="connsiteX0" y="connsiteY0"/>
                </a:cxn>
                <a:cxn ang="0">
                  <a:pos x="connsiteX1" y="connsiteY1"/>
                </a:cxn>
                <a:cxn ang="0">
                  <a:pos x="connsiteX2" y="connsiteY2"/>
                </a:cxn>
              </a:cxnLst>
              <a:rect l="l" t="t" r="r" b="b"/>
              <a:pathLst>
                <a:path w="2510367" h="1799167">
                  <a:moveTo>
                    <a:pt x="0" y="0"/>
                  </a:moveTo>
                  <a:lnTo>
                    <a:pt x="0" y="1799167"/>
                  </a:lnTo>
                  <a:lnTo>
                    <a:pt x="2510367" y="1799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1" name="TextBox 60">
              <a:extLst>
                <a:ext uri="{FF2B5EF4-FFF2-40B4-BE49-F238E27FC236}">
                  <a16:creationId xmlns:a16="http://schemas.microsoft.com/office/drawing/2014/main" id="{D2F26FAC-F701-46AC-9B90-5B214726283E}"/>
                </a:ext>
              </a:extLst>
            </p:cNvPr>
            <p:cNvSpPr txBox="1"/>
            <p:nvPr/>
          </p:nvSpPr>
          <p:spPr bwMode="auto">
            <a:xfrm rot="16200000">
              <a:off x="-55518" y="2864691"/>
              <a:ext cx="1669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 (%)</a:t>
              </a:r>
            </a:p>
          </p:txBody>
        </p:sp>
        <p:sp>
          <p:nvSpPr>
            <p:cNvPr id="62" name="TextBox 61">
              <a:extLst>
                <a:ext uri="{FF2B5EF4-FFF2-40B4-BE49-F238E27FC236}">
                  <a16:creationId xmlns:a16="http://schemas.microsoft.com/office/drawing/2014/main" id="{0691FBDF-83A6-4569-A1EE-58791AC8056C}"/>
                </a:ext>
              </a:extLst>
            </p:cNvPr>
            <p:cNvSpPr txBox="1"/>
            <p:nvPr/>
          </p:nvSpPr>
          <p:spPr bwMode="auto">
            <a:xfrm>
              <a:off x="2283435" y="404493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grpSp>
        <p:nvGrpSpPr>
          <p:cNvPr id="87" name="Group 86">
            <a:extLst>
              <a:ext uri="{FF2B5EF4-FFF2-40B4-BE49-F238E27FC236}">
                <a16:creationId xmlns:a16="http://schemas.microsoft.com/office/drawing/2014/main" id="{66EBCE46-3F56-4DA7-9AC0-19D0E13733E1}"/>
              </a:ext>
            </a:extLst>
          </p:cNvPr>
          <p:cNvGrpSpPr/>
          <p:nvPr/>
        </p:nvGrpSpPr>
        <p:grpSpPr>
          <a:xfrm>
            <a:off x="3764930" y="4193789"/>
            <a:ext cx="3237117" cy="2307307"/>
            <a:chOff x="640730" y="2014626"/>
            <a:chExt cx="3237117" cy="2307307"/>
          </a:xfrm>
        </p:grpSpPr>
        <p:grpSp>
          <p:nvGrpSpPr>
            <p:cNvPr id="88" name="Group 87">
              <a:extLst>
                <a:ext uri="{FF2B5EF4-FFF2-40B4-BE49-F238E27FC236}">
                  <a16:creationId xmlns:a16="http://schemas.microsoft.com/office/drawing/2014/main" id="{F43B318C-8D2F-4B8E-B22C-E77CBD07A325}"/>
                </a:ext>
              </a:extLst>
            </p:cNvPr>
            <p:cNvGrpSpPr/>
            <p:nvPr/>
          </p:nvGrpSpPr>
          <p:grpSpPr>
            <a:xfrm>
              <a:off x="813120" y="2014626"/>
              <a:ext cx="420308" cy="1956241"/>
              <a:chOff x="4996341" y="2236436"/>
              <a:chExt cx="420308" cy="1979969"/>
            </a:xfrm>
          </p:grpSpPr>
          <p:sp>
            <p:nvSpPr>
              <p:cNvPr id="113" name="TextBox 112">
                <a:extLst>
                  <a:ext uri="{FF2B5EF4-FFF2-40B4-BE49-F238E27FC236}">
                    <a16:creationId xmlns:a16="http://schemas.microsoft.com/office/drawing/2014/main" id="{40411040-0C44-4189-85B2-B3158FB92A15}"/>
                  </a:ext>
                </a:extLst>
              </p:cNvPr>
              <p:cNvSpPr txBox="1"/>
              <p:nvPr/>
            </p:nvSpPr>
            <p:spPr bwMode="auto">
              <a:xfrm>
                <a:off x="5153436" y="39394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4" name="TextBox 113">
                <a:extLst>
                  <a:ext uri="{FF2B5EF4-FFF2-40B4-BE49-F238E27FC236}">
                    <a16:creationId xmlns:a16="http://schemas.microsoft.com/office/drawing/2014/main" id="{8733500A-5ABC-4CDE-9B6D-4A905872059A}"/>
                  </a:ext>
                </a:extLst>
              </p:cNvPr>
              <p:cNvSpPr txBox="1"/>
              <p:nvPr/>
            </p:nvSpPr>
            <p:spPr bwMode="auto">
              <a:xfrm>
                <a:off x="5074889" y="360085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5" name="TextBox 114">
                <a:extLst>
                  <a:ext uri="{FF2B5EF4-FFF2-40B4-BE49-F238E27FC236}">
                    <a16:creationId xmlns:a16="http://schemas.microsoft.com/office/drawing/2014/main" id="{8E5F4A61-D55C-455F-9FEA-F81D067891DD}"/>
                  </a:ext>
                </a:extLst>
              </p:cNvPr>
              <p:cNvSpPr txBox="1"/>
              <p:nvPr/>
            </p:nvSpPr>
            <p:spPr bwMode="auto">
              <a:xfrm>
                <a:off x="5074889" y="32462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6" name="TextBox 115">
                <a:extLst>
                  <a:ext uri="{FF2B5EF4-FFF2-40B4-BE49-F238E27FC236}">
                    <a16:creationId xmlns:a16="http://schemas.microsoft.com/office/drawing/2014/main" id="{379FDA50-E072-4961-80E4-4D77BE11F39A}"/>
                  </a:ext>
                </a:extLst>
              </p:cNvPr>
              <p:cNvSpPr txBox="1"/>
              <p:nvPr/>
            </p:nvSpPr>
            <p:spPr bwMode="auto">
              <a:xfrm>
                <a:off x="5074889" y="29102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7" name="TextBox 116">
                <a:extLst>
                  <a:ext uri="{FF2B5EF4-FFF2-40B4-BE49-F238E27FC236}">
                    <a16:creationId xmlns:a16="http://schemas.microsoft.com/office/drawing/2014/main" id="{EE05B71C-0CD8-439A-9CF8-C4771CF6B683}"/>
                  </a:ext>
                </a:extLst>
              </p:cNvPr>
              <p:cNvSpPr txBox="1"/>
              <p:nvPr/>
            </p:nvSpPr>
            <p:spPr bwMode="auto">
              <a:xfrm>
                <a:off x="5074889" y="256757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18" name="TextBox 117">
                <a:extLst>
                  <a:ext uri="{FF2B5EF4-FFF2-40B4-BE49-F238E27FC236}">
                    <a16:creationId xmlns:a16="http://schemas.microsoft.com/office/drawing/2014/main" id="{16B5F781-9E71-4C7D-8598-5193853606E9}"/>
                  </a:ext>
                </a:extLst>
              </p:cNvPr>
              <p:cNvSpPr txBox="1"/>
              <p:nvPr/>
            </p:nvSpPr>
            <p:spPr bwMode="auto">
              <a:xfrm>
                <a:off x="4996341" y="223643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89" name="Group 88">
              <a:extLst>
                <a:ext uri="{FF2B5EF4-FFF2-40B4-BE49-F238E27FC236}">
                  <a16:creationId xmlns:a16="http://schemas.microsoft.com/office/drawing/2014/main" id="{72EB4CC6-3264-4F37-B31E-4BC9C22E7707}"/>
                </a:ext>
              </a:extLst>
            </p:cNvPr>
            <p:cNvGrpSpPr/>
            <p:nvPr/>
          </p:nvGrpSpPr>
          <p:grpSpPr>
            <a:xfrm>
              <a:off x="1172633" y="2140387"/>
              <a:ext cx="78049" cy="1693026"/>
              <a:chOff x="5411711" y="2431113"/>
              <a:chExt cx="460576" cy="1693026"/>
            </a:xfrm>
          </p:grpSpPr>
          <p:cxnSp>
            <p:nvCxnSpPr>
              <p:cNvPr id="107" name="Straight Connector 106">
                <a:extLst>
                  <a:ext uri="{FF2B5EF4-FFF2-40B4-BE49-F238E27FC236}">
                    <a16:creationId xmlns:a16="http://schemas.microsoft.com/office/drawing/2014/main" id="{41DE6F98-DA04-441D-B960-274F2CC2B22B}"/>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02A0439-2369-4FFF-B692-145E4C9FF0EC}"/>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133E52D-54B8-4B41-A16A-1FBA6DAC1A03}"/>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66ABEA6-4D68-400A-A9F0-3F17B3F8FFAB}"/>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39CCA45-3199-4D7E-985F-1CD52375C88D}"/>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BE36BDD-0599-4962-97FD-01BA0F99E51B}"/>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796C8341-1F4D-4A5F-8FD1-A0CA667D21EB}"/>
                </a:ext>
              </a:extLst>
            </p:cNvPr>
            <p:cNvGrpSpPr/>
            <p:nvPr/>
          </p:nvGrpSpPr>
          <p:grpSpPr>
            <a:xfrm>
              <a:off x="1172633" y="3902487"/>
              <a:ext cx="2705214" cy="276999"/>
              <a:chOff x="1608054" y="5410200"/>
              <a:chExt cx="3624461" cy="274061"/>
            </a:xfrm>
            <a:noFill/>
          </p:grpSpPr>
          <p:sp>
            <p:nvSpPr>
              <p:cNvPr id="101" name="TextBox 100">
                <a:extLst>
                  <a:ext uri="{FF2B5EF4-FFF2-40B4-BE49-F238E27FC236}">
                    <a16:creationId xmlns:a16="http://schemas.microsoft.com/office/drawing/2014/main" id="{58854A19-CA0C-4AC5-8CB7-B9002FE3C133}"/>
                  </a:ext>
                </a:extLst>
              </p:cNvPr>
              <p:cNvSpPr txBox="1"/>
              <p:nvPr/>
            </p:nvSpPr>
            <p:spPr bwMode="auto">
              <a:xfrm>
                <a:off x="1608054" y="5410200"/>
                <a:ext cx="251039"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2" name="TextBox 101">
                <a:extLst>
                  <a:ext uri="{FF2B5EF4-FFF2-40B4-BE49-F238E27FC236}">
                    <a16:creationId xmlns:a16="http://schemas.microsoft.com/office/drawing/2014/main" id="{B914CC30-FB23-4E78-B29B-70B31425177F}"/>
                  </a:ext>
                </a:extLst>
              </p:cNvPr>
              <p:cNvSpPr txBox="1"/>
              <p:nvPr/>
            </p:nvSpPr>
            <p:spPr bwMode="auto">
              <a:xfrm>
                <a:off x="2195440"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3" name="TextBox 102">
                <a:extLst>
                  <a:ext uri="{FF2B5EF4-FFF2-40B4-BE49-F238E27FC236}">
                    <a16:creationId xmlns:a16="http://schemas.microsoft.com/office/drawing/2014/main" id="{182A8D80-810D-4E1F-9ACE-D147351D9680}"/>
                  </a:ext>
                </a:extLst>
              </p:cNvPr>
              <p:cNvSpPr txBox="1"/>
              <p:nvPr/>
            </p:nvSpPr>
            <p:spPr bwMode="auto">
              <a:xfrm>
                <a:off x="2832206"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4" name="TextBox 103">
                <a:extLst>
                  <a:ext uri="{FF2B5EF4-FFF2-40B4-BE49-F238E27FC236}">
                    <a16:creationId xmlns:a16="http://schemas.microsoft.com/office/drawing/2014/main" id="{DC6B085D-BC8E-4A52-8BB4-962C0E8031DA}"/>
                  </a:ext>
                </a:extLst>
              </p:cNvPr>
              <p:cNvSpPr txBox="1"/>
              <p:nvPr/>
            </p:nvSpPr>
            <p:spPr bwMode="auto">
              <a:xfrm>
                <a:off x="348188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05" name="TextBox 104">
                <a:extLst>
                  <a:ext uri="{FF2B5EF4-FFF2-40B4-BE49-F238E27FC236}">
                    <a16:creationId xmlns:a16="http://schemas.microsoft.com/office/drawing/2014/main" id="{CEA12A9F-9F2F-4ABE-94FB-FDB1E9259434}"/>
                  </a:ext>
                </a:extLst>
              </p:cNvPr>
              <p:cNvSpPr txBox="1"/>
              <p:nvPr/>
            </p:nvSpPr>
            <p:spPr bwMode="auto">
              <a:xfrm>
                <a:off x="413156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06" name="TextBox 105">
                <a:extLst>
                  <a:ext uri="{FF2B5EF4-FFF2-40B4-BE49-F238E27FC236}">
                    <a16:creationId xmlns:a16="http://schemas.microsoft.com/office/drawing/2014/main" id="{46232D1E-2ED3-41C2-B022-8D794D0A4B7C}"/>
                  </a:ext>
                </a:extLst>
              </p:cNvPr>
              <p:cNvSpPr txBox="1"/>
              <p:nvPr/>
            </p:nvSpPr>
            <p:spPr bwMode="auto">
              <a:xfrm>
                <a:off x="4774623"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grpSp>
          <p:nvGrpSpPr>
            <p:cNvPr id="91" name="Group 90">
              <a:extLst>
                <a:ext uri="{FF2B5EF4-FFF2-40B4-BE49-F238E27FC236}">
                  <a16:creationId xmlns:a16="http://schemas.microsoft.com/office/drawing/2014/main" id="{E9201A9A-0403-468E-905C-39689FDB914F}"/>
                </a:ext>
              </a:extLst>
            </p:cNvPr>
            <p:cNvGrpSpPr/>
            <p:nvPr/>
          </p:nvGrpSpPr>
          <p:grpSpPr>
            <a:xfrm rot="5400000">
              <a:off x="2468601" y="2731068"/>
              <a:ext cx="71380" cy="2408218"/>
              <a:chOff x="5411711" y="2431113"/>
              <a:chExt cx="460576" cy="1693026"/>
            </a:xfrm>
          </p:grpSpPr>
          <p:cxnSp>
            <p:nvCxnSpPr>
              <p:cNvPr id="95" name="Straight Connector 94">
                <a:extLst>
                  <a:ext uri="{FF2B5EF4-FFF2-40B4-BE49-F238E27FC236}">
                    <a16:creationId xmlns:a16="http://schemas.microsoft.com/office/drawing/2014/main" id="{1DF385C0-43A6-4D01-A7B8-4449B7522237}"/>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3DD6073-F684-4301-ACCF-79D5B654F96F}"/>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833A0B7-FBB9-4C76-B600-4BD0FDB45E5D}"/>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BA05112-6201-4E52-9F14-CB0E64E10FC4}"/>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DC2EA35-7CE8-4429-BEFC-4BAD46A9B6D6}"/>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6CAC130-7AD3-4DDD-83E2-AFFE9409022F}"/>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92" name="Freeform: Shape 91">
              <a:extLst>
                <a:ext uri="{FF2B5EF4-FFF2-40B4-BE49-F238E27FC236}">
                  <a16:creationId xmlns:a16="http://schemas.microsoft.com/office/drawing/2014/main" id="{8D55206C-528D-408D-B833-24F7F5B10097}"/>
                </a:ext>
              </a:extLst>
            </p:cNvPr>
            <p:cNvSpPr/>
            <p:nvPr/>
          </p:nvSpPr>
          <p:spPr bwMode="auto">
            <a:xfrm>
              <a:off x="1248833" y="2095500"/>
              <a:ext cx="2510367" cy="1799167"/>
            </a:xfrm>
            <a:custGeom>
              <a:avLst/>
              <a:gdLst>
                <a:gd name="connsiteX0" fmla="*/ 0 w 2510367"/>
                <a:gd name="connsiteY0" fmla="*/ 0 h 1799167"/>
                <a:gd name="connsiteX1" fmla="*/ 0 w 2510367"/>
                <a:gd name="connsiteY1" fmla="*/ 1799167 h 1799167"/>
                <a:gd name="connsiteX2" fmla="*/ 2510367 w 2510367"/>
                <a:gd name="connsiteY2" fmla="*/ 1799167 h 1799167"/>
              </a:gdLst>
              <a:ahLst/>
              <a:cxnLst>
                <a:cxn ang="0">
                  <a:pos x="connsiteX0" y="connsiteY0"/>
                </a:cxn>
                <a:cxn ang="0">
                  <a:pos x="connsiteX1" y="connsiteY1"/>
                </a:cxn>
                <a:cxn ang="0">
                  <a:pos x="connsiteX2" y="connsiteY2"/>
                </a:cxn>
              </a:cxnLst>
              <a:rect l="l" t="t" r="r" b="b"/>
              <a:pathLst>
                <a:path w="2510367" h="1799167">
                  <a:moveTo>
                    <a:pt x="0" y="0"/>
                  </a:moveTo>
                  <a:lnTo>
                    <a:pt x="0" y="1799167"/>
                  </a:lnTo>
                  <a:lnTo>
                    <a:pt x="2510367" y="1799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3" name="TextBox 92">
              <a:extLst>
                <a:ext uri="{FF2B5EF4-FFF2-40B4-BE49-F238E27FC236}">
                  <a16:creationId xmlns:a16="http://schemas.microsoft.com/office/drawing/2014/main" id="{223DD5BC-4C55-4838-8490-53375D270E10}"/>
                </a:ext>
              </a:extLst>
            </p:cNvPr>
            <p:cNvSpPr txBox="1"/>
            <p:nvPr/>
          </p:nvSpPr>
          <p:spPr bwMode="auto">
            <a:xfrm rot="16200000">
              <a:off x="371906" y="2864691"/>
              <a:ext cx="8146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TMTD (%)</a:t>
              </a:r>
            </a:p>
          </p:txBody>
        </p:sp>
        <p:sp>
          <p:nvSpPr>
            <p:cNvPr id="94" name="TextBox 93">
              <a:extLst>
                <a:ext uri="{FF2B5EF4-FFF2-40B4-BE49-F238E27FC236}">
                  <a16:creationId xmlns:a16="http://schemas.microsoft.com/office/drawing/2014/main" id="{4A18A491-E4FE-48F9-AAB9-BDF255FC90E8}"/>
                </a:ext>
              </a:extLst>
            </p:cNvPr>
            <p:cNvSpPr txBox="1"/>
            <p:nvPr/>
          </p:nvSpPr>
          <p:spPr bwMode="auto">
            <a:xfrm>
              <a:off x="2283435" y="404493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grpSp>
        <p:nvGrpSpPr>
          <p:cNvPr id="151" name="Group 150">
            <a:extLst>
              <a:ext uri="{FF2B5EF4-FFF2-40B4-BE49-F238E27FC236}">
                <a16:creationId xmlns:a16="http://schemas.microsoft.com/office/drawing/2014/main" id="{E73C71A2-6738-43B3-8599-05D65CF70A18}"/>
              </a:ext>
            </a:extLst>
          </p:cNvPr>
          <p:cNvGrpSpPr/>
          <p:nvPr/>
        </p:nvGrpSpPr>
        <p:grpSpPr>
          <a:xfrm>
            <a:off x="649195" y="4193789"/>
            <a:ext cx="3237117" cy="2307307"/>
            <a:chOff x="640730" y="2014626"/>
            <a:chExt cx="3237117" cy="2307307"/>
          </a:xfrm>
        </p:grpSpPr>
        <p:grpSp>
          <p:nvGrpSpPr>
            <p:cNvPr id="152" name="Group 151">
              <a:extLst>
                <a:ext uri="{FF2B5EF4-FFF2-40B4-BE49-F238E27FC236}">
                  <a16:creationId xmlns:a16="http://schemas.microsoft.com/office/drawing/2014/main" id="{57D17689-D3ED-4D1B-9CF3-7CBE7C3A857D}"/>
                </a:ext>
              </a:extLst>
            </p:cNvPr>
            <p:cNvGrpSpPr/>
            <p:nvPr/>
          </p:nvGrpSpPr>
          <p:grpSpPr>
            <a:xfrm>
              <a:off x="813120" y="2014626"/>
              <a:ext cx="420308" cy="1956241"/>
              <a:chOff x="4996341" y="2236436"/>
              <a:chExt cx="420308" cy="1979969"/>
            </a:xfrm>
          </p:grpSpPr>
          <p:sp>
            <p:nvSpPr>
              <p:cNvPr id="177" name="TextBox 176">
                <a:extLst>
                  <a:ext uri="{FF2B5EF4-FFF2-40B4-BE49-F238E27FC236}">
                    <a16:creationId xmlns:a16="http://schemas.microsoft.com/office/drawing/2014/main" id="{6E988D0D-CE08-44DA-B7EE-557C7785A1E3}"/>
                  </a:ext>
                </a:extLst>
              </p:cNvPr>
              <p:cNvSpPr txBox="1"/>
              <p:nvPr/>
            </p:nvSpPr>
            <p:spPr bwMode="auto">
              <a:xfrm>
                <a:off x="5153436" y="393940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8" name="TextBox 177">
                <a:extLst>
                  <a:ext uri="{FF2B5EF4-FFF2-40B4-BE49-F238E27FC236}">
                    <a16:creationId xmlns:a16="http://schemas.microsoft.com/office/drawing/2014/main" id="{F3D9A2A8-06F2-4669-9D8D-B71C419A77FA}"/>
                  </a:ext>
                </a:extLst>
              </p:cNvPr>
              <p:cNvSpPr txBox="1"/>
              <p:nvPr/>
            </p:nvSpPr>
            <p:spPr bwMode="auto">
              <a:xfrm>
                <a:off x="5074889" y="360085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9" name="TextBox 178">
                <a:extLst>
                  <a:ext uri="{FF2B5EF4-FFF2-40B4-BE49-F238E27FC236}">
                    <a16:creationId xmlns:a16="http://schemas.microsoft.com/office/drawing/2014/main" id="{7E29D2AF-4F80-4488-821C-4D28B2E9681C}"/>
                  </a:ext>
                </a:extLst>
              </p:cNvPr>
              <p:cNvSpPr txBox="1"/>
              <p:nvPr/>
            </p:nvSpPr>
            <p:spPr bwMode="auto">
              <a:xfrm>
                <a:off x="5074889" y="32462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0" name="TextBox 179">
                <a:extLst>
                  <a:ext uri="{FF2B5EF4-FFF2-40B4-BE49-F238E27FC236}">
                    <a16:creationId xmlns:a16="http://schemas.microsoft.com/office/drawing/2014/main" id="{071E4119-0DF3-483D-9601-754B27D645F9}"/>
                  </a:ext>
                </a:extLst>
              </p:cNvPr>
              <p:cNvSpPr txBox="1"/>
              <p:nvPr/>
            </p:nvSpPr>
            <p:spPr bwMode="auto">
              <a:xfrm>
                <a:off x="5074889" y="29102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81" name="TextBox 180">
                <a:extLst>
                  <a:ext uri="{FF2B5EF4-FFF2-40B4-BE49-F238E27FC236}">
                    <a16:creationId xmlns:a16="http://schemas.microsoft.com/office/drawing/2014/main" id="{A50020B3-2F91-49B1-B87A-9FBB77F5878B}"/>
                  </a:ext>
                </a:extLst>
              </p:cNvPr>
              <p:cNvSpPr txBox="1"/>
              <p:nvPr/>
            </p:nvSpPr>
            <p:spPr bwMode="auto">
              <a:xfrm>
                <a:off x="5074889" y="256757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82" name="TextBox 181">
                <a:extLst>
                  <a:ext uri="{FF2B5EF4-FFF2-40B4-BE49-F238E27FC236}">
                    <a16:creationId xmlns:a16="http://schemas.microsoft.com/office/drawing/2014/main" id="{0BC21724-251A-4275-84DF-D75BA375D3F7}"/>
                  </a:ext>
                </a:extLst>
              </p:cNvPr>
              <p:cNvSpPr txBox="1"/>
              <p:nvPr/>
            </p:nvSpPr>
            <p:spPr bwMode="auto">
              <a:xfrm>
                <a:off x="4996341" y="223643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153" name="Group 152">
              <a:extLst>
                <a:ext uri="{FF2B5EF4-FFF2-40B4-BE49-F238E27FC236}">
                  <a16:creationId xmlns:a16="http://schemas.microsoft.com/office/drawing/2014/main" id="{CB4B8DB9-8A45-4859-8B76-03551FEC5BCA}"/>
                </a:ext>
              </a:extLst>
            </p:cNvPr>
            <p:cNvGrpSpPr/>
            <p:nvPr/>
          </p:nvGrpSpPr>
          <p:grpSpPr>
            <a:xfrm>
              <a:off x="1172633" y="2140387"/>
              <a:ext cx="78049" cy="1693026"/>
              <a:chOff x="5411711" y="2431113"/>
              <a:chExt cx="460576" cy="1693026"/>
            </a:xfrm>
          </p:grpSpPr>
          <p:cxnSp>
            <p:nvCxnSpPr>
              <p:cNvPr id="171" name="Straight Connector 170">
                <a:extLst>
                  <a:ext uri="{FF2B5EF4-FFF2-40B4-BE49-F238E27FC236}">
                    <a16:creationId xmlns:a16="http://schemas.microsoft.com/office/drawing/2014/main" id="{ABDED69D-83FC-4D7A-9EDE-BD515DFC89AD}"/>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8334A84-43F3-44E7-8EBB-F3F3E2F67085}"/>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A2AD3E6-D6BF-4AC8-B10F-16BF413866E9}"/>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D7F6ABA-806B-4198-BC9F-770531FE90E3}"/>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46AA885-4437-479B-AB60-AFE92D3AB8F0}"/>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776E790-4EB1-403D-8AAA-02A6C25D0586}"/>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6D09C776-ADC4-4F34-9501-B8C863200B8B}"/>
                </a:ext>
              </a:extLst>
            </p:cNvPr>
            <p:cNvGrpSpPr/>
            <p:nvPr/>
          </p:nvGrpSpPr>
          <p:grpSpPr>
            <a:xfrm>
              <a:off x="1172633" y="3902487"/>
              <a:ext cx="2705214" cy="276999"/>
              <a:chOff x="1608054" y="5410200"/>
              <a:chExt cx="3624461" cy="274061"/>
            </a:xfrm>
            <a:noFill/>
          </p:grpSpPr>
          <p:sp>
            <p:nvSpPr>
              <p:cNvPr id="165" name="TextBox 164">
                <a:extLst>
                  <a:ext uri="{FF2B5EF4-FFF2-40B4-BE49-F238E27FC236}">
                    <a16:creationId xmlns:a16="http://schemas.microsoft.com/office/drawing/2014/main" id="{4FF80A9D-F64F-4E7C-B07A-BCBD704C8935}"/>
                  </a:ext>
                </a:extLst>
              </p:cNvPr>
              <p:cNvSpPr txBox="1"/>
              <p:nvPr/>
            </p:nvSpPr>
            <p:spPr bwMode="auto">
              <a:xfrm>
                <a:off x="1608054" y="5410200"/>
                <a:ext cx="251039"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6" name="TextBox 165">
                <a:extLst>
                  <a:ext uri="{FF2B5EF4-FFF2-40B4-BE49-F238E27FC236}">
                    <a16:creationId xmlns:a16="http://schemas.microsoft.com/office/drawing/2014/main" id="{1AFA5EB6-49B4-4E6D-95F8-140CA8FD6F71}"/>
                  </a:ext>
                </a:extLst>
              </p:cNvPr>
              <p:cNvSpPr txBox="1"/>
              <p:nvPr/>
            </p:nvSpPr>
            <p:spPr bwMode="auto">
              <a:xfrm>
                <a:off x="2195440"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67" name="TextBox 166">
                <a:extLst>
                  <a:ext uri="{FF2B5EF4-FFF2-40B4-BE49-F238E27FC236}">
                    <a16:creationId xmlns:a16="http://schemas.microsoft.com/office/drawing/2014/main" id="{CB00C8BE-4B3D-4BC0-B2B9-319C9EC00A31}"/>
                  </a:ext>
                </a:extLst>
              </p:cNvPr>
              <p:cNvSpPr txBox="1"/>
              <p:nvPr/>
            </p:nvSpPr>
            <p:spPr bwMode="auto">
              <a:xfrm>
                <a:off x="2832206"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68" name="TextBox 167">
                <a:extLst>
                  <a:ext uri="{FF2B5EF4-FFF2-40B4-BE49-F238E27FC236}">
                    <a16:creationId xmlns:a16="http://schemas.microsoft.com/office/drawing/2014/main" id="{E62A5C1F-B82A-4546-BE31-D3921A1582D4}"/>
                  </a:ext>
                </a:extLst>
              </p:cNvPr>
              <p:cNvSpPr txBox="1"/>
              <p:nvPr/>
            </p:nvSpPr>
            <p:spPr bwMode="auto">
              <a:xfrm>
                <a:off x="348188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69" name="TextBox 168">
                <a:extLst>
                  <a:ext uri="{FF2B5EF4-FFF2-40B4-BE49-F238E27FC236}">
                    <a16:creationId xmlns:a16="http://schemas.microsoft.com/office/drawing/2014/main" id="{A54BBCC1-9A35-4DAF-9612-E2C4E76CDBEC}"/>
                  </a:ext>
                </a:extLst>
              </p:cNvPr>
              <p:cNvSpPr txBox="1"/>
              <p:nvPr/>
            </p:nvSpPr>
            <p:spPr bwMode="auto">
              <a:xfrm>
                <a:off x="4131565"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70" name="TextBox 169">
                <a:extLst>
                  <a:ext uri="{FF2B5EF4-FFF2-40B4-BE49-F238E27FC236}">
                    <a16:creationId xmlns:a16="http://schemas.microsoft.com/office/drawing/2014/main" id="{172350DA-9919-447C-8926-F2B317DB9742}"/>
                  </a:ext>
                </a:extLst>
              </p:cNvPr>
              <p:cNvSpPr txBox="1"/>
              <p:nvPr/>
            </p:nvSpPr>
            <p:spPr bwMode="auto">
              <a:xfrm>
                <a:off x="4774623" y="5410200"/>
                <a:ext cx="457892" cy="27406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grpSp>
          <p:nvGrpSpPr>
            <p:cNvPr id="155" name="Group 154">
              <a:extLst>
                <a:ext uri="{FF2B5EF4-FFF2-40B4-BE49-F238E27FC236}">
                  <a16:creationId xmlns:a16="http://schemas.microsoft.com/office/drawing/2014/main" id="{6C40AD39-C077-4293-8830-12A95E1DAA3C}"/>
                </a:ext>
              </a:extLst>
            </p:cNvPr>
            <p:cNvGrpSpPr/>
            <p:nvPr/>
          </p:nvGrpSpPr>
          <p:grpSpPr>
            <a:xfrm rot="5400000">
              <a:off x="2468601" y="2731068"/>
              <a:ext cx="71380" cy="2408218"/>
              <a:chOff x="5411711" y="2431113"/>
              <a:chExt cx="460576" cy="1693026"/>
            </a:xfrm>
          </p:grpSpPr>
          <p:cxnSp>
            <p:nvCxnSpPr>
              <p:cNvPr id="159" name="Straight Connector 158">
                <a:extLst>
                  <a:ext uri="{FF2B5EF4-FFF2-40B4-BE49-F238E27FC236}">
                    <a16:creationId xmlns:a16="http://schemas.microsoft.com/office/drawing/2014/main" id="{ACCFF6F1-7FA8-4779-816D-530137D40A08}"/>
                  </a:ext>
                </a:extLst>
              </p:cNvPr>
              <p:cNvCxnSpPr>
                <a:cxnSpLocks/>
              </p:cNvCxnSpPr>
              <p:nvPr/>
            </p:nvCxnSpPr>
            <p:spPr bwMode="auto">
              <a:xfrm>
                <a:off x="5411711" y="243111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886E520-00D2-4B76-8435-80FBB517CF3B}"/>
                  </a:ext>
                </a:extLst>
              </p:cNvPr>
              <p:cNvCxnSpPr>
                <a:cxnSpLocks/>
              </p:cNvCxnSpPr>
              <p:nvPr/>
            </p:nvCxnSpPr>
            <p:spPr bwMode="auto">
              <a:xfrm>
                <a:off x="5411711" y="276971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59EA8EE-E0CD-48AE-9B08-DCD9C0636078}"/>
                  </a:ext>
                </a:extLst>
              </p:cNvPr>
              <p:cNvCxnSpPr>
                <a:cxnSpLocks/>
              </p:cNvCxnSpPr>
              <p:nvPr/>
            </p:nvCxnSpPr>
            <p:spPr bwMode="auto">
              <a:xfrm>
                <a:off x="5411711" y="310832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071A7B7-A634-4CA5-8143-4B38EC55B24F}"/>
                  </a:ext>
                </a:extLst>
              </p:cNvPr>
              <p:cNvCxnSpPr>
                <a:cxnSpLocks/>
              </p:cNvCxnSpPr>
              <p:nvPr/>
            </p:nvCxnSpPr>
            <p:spPr bwMode="auto">
              <a:xfrm>
                <a:off x="5411711" y="3446928"/>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5E4D1E0-A92A-4464-B658-AE82A643FFBF}"/>
                  </a:ext>
                </a:extLst>
              </p:cNvPr>
              <p:cNvCxnSpPr>
                <a:cxnSpLocks/>
              </p:cNvCxnSpPr>
              <p:nvPr/>
            </p:nvCxnSpPr>
            <p:spPr bwMode="auto">
              <a:xfrm>
                <a:off x="5411711" y="3785533"/>
                <a:ext cx="460576"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366C379-B3B8-4CD5-B531-E81DE123DFF6}"/>
                  </a:ext>
                </a:extLst>
              </p:cNvPr>
              <p:cNvCxnSpPr>
                <a:cxnSpLocks/>
              </p:cNvCxnSpPr>
              <p:nvPr/>
            </p:nvCxnSpPr>
            <p:spPr bwMode="auto">
              <a:xfrm>
                <a:off x="5411711" y="4124139"/>
                <a:ext cx="460576" cy="0"/>
              </a:xfrm>
              <a:prstGeom prst="line">
                <a:avLst/>
              </a:prstGeom>
              <a:noFill/>
              <a:ln w="28575" cap="flat" cmpd="sng" algn="ctr">
                <a:solidFill>
                  <a:schemeClr val="bg1"/>
                </a:solidFill>
                <a:prstDash val="solid"/>
                <a:round/>
                <a:headEnd type="none" w="med" len="med"/>
                <a:tailEnd type="none" w="med" len="med"/>
              </a:ln>
              <a:effectLst/>
            </p:spPr>
          </p:cxnSp>
        </p:grpSp>
        <p:sp>
          <p:nvSpPr>
            <p:cNvPr id="156" name="Freeform: Shape 155">
              <a:extLst>
                <a:ext uri="{FF2B5EF4-FFF2-40B4-BE49-F238E27FC236}">
                  <a16:creationId xmlns:a16="http://schemas.microsoft.com/office/drawing/2014/main" id="{98E5E97B-EB38-4166-AFCF-EAC46BA3C947}"/>
                </a:ext>
              </a:extLst>
            </p:cNvPr>
            <p:cNvSpPr/>
            <p:nvPr/>
          </p:nvSpPr>
          <p:spPr bwMode="auto">
            <a:xfrm>
              <a:off x="1248833" y="2095500"/>
              <a:ext cx="2510367" cy="1799167"/>
            </a:xfrm>
            <a:custGeom>
              <a:avLst/>
              <a:gdLst>
                <a:gd name="connsiteX0" fmla="*/ 0 w 2510367"/>
                <a:gd name="connsiteY0" fmla="*/ 0 h 1799167"/>
                <a:gd name="connsiteX1" fmla="*/ 0 w 2510367"/>
                <a:gd name="connsiteY1" fmla="*/ 1799167 h 1799167"/>
                <a:gd name="connsiteX2" fmla="*/ 2510367 w 2510367"/>
                <a:gd name="connsiteY2" fmla="*/ 1799167 h 1799167"/>
              </a:gdLst>
              <a:ahLst/>
              <a:cxnLst>
                <a:cxn ang="0">
                  <a:pos x="connsiteX0" y="connsiteY0"/>
                </a:cxn>
                <a:cxn ang="0">
                  <a:pos x="connsiteX1" y="connsiteY1"/>
                </a:cxn>
                <a:cxn ang="0">
                  <a:pos x="connsiteX2" y="connsiteY2"/>
                </a:cxn>
              </a:cxnLst>
              <a:rect l="l" t="t" r="r" b="b"/>
              <a:pathLst>
                <a:path w="2510367" h="1799167">
                  <a:moveTo>
                    <a:pt x="0" y="0"/>
                  </a:moveTo>
                  <a:lnTo>
                    <a:pt x="0" y="1799167"/>
                  </a:lnTo>
                  <a:lnTo>
                    <a:pt x="2510367" y="1799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7" name="TextBox 156">
              <a:extLst>
                <a:ext uri="{FF2B5EF4-FFF2-40B4-BE49-F238E27FC236}">
                  <a16:creationId xmlns:a16="http://schemas.microsoft.com/office/drawing/2014/main" id="{DC63DF79-2BC7-49DB-8277-0FDAAA10150B}"/>
                </a:ext>
              </a:extLst>
            </p:cNvPr>
            <p:cNvSpPr txBox="1"/>
            <p:nvPr/>
          </p:nvSpPr>
          <p:spPr bwMode="auto">
            <a:xfrm rot="16200000">
              <a:off x="371906" y="2864691"/>
              <a:ext cx="8146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TMTD (%)</a:t>
              </a:r>
            </a:p>
          </p:txBody>
        </p:sp>
        <p:sp>
          <p:nvSpPr>
            <p:cNvPr id="158" name="TextBox 157">
              <a:extLst>
                <a:ext uri="{FF2B5EF4-FFF2-40B4-BE49-F238E27FC236}">
                  <a16:creationId xmlns:a16="http://schemas.microsoft.com/office/drawing/2014/main" id="{5E26A8C9-62E8-4A45-B360-077BAD0F85D2}"/>
                </a:ext>
              </a:extLst>
            </p:cNvPr>
            <p:cNvSpPr txBox="1"/>
            <p:nvPr/>
          </p:nvSpPr>
          <p:spPr bwMode="auto">
            <a:xfrm>
              <a:off x="2283435" y="4044934"/>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sp>
        <p:nvSpPr>
          <p:cNvPr id="12" name="Freeform: Shape 11">
            <a:extLst>
              <a:ext uri="{FF2B5EF4-FFF2-40B4-BE49-F238E27FC236}">
                <a16:creationId xmlns:a16="http://schemas.microsoft.com/office/drawing/2014/main" id="{72D355A9-0AB4-4270-BF83-010E550C7B36}"/>
              </a:ext>
            </a:extLst>
          </p:cNvPr>
          <p:cNvSpPr/>
          <p:nvPr/>
        </p:nvSpPr>
        <p:spPr bwMode="auto">
          <a:xfrm>
            <a:off x="1261533" y="2142067"/>
            <a:ext cx="2436283" cy="63500"/>
          </a:xfrm>
          <a:custGeom>
            <a:avLst/>
            <a:gdLst>
              <a:gd name="connsiteX0" fmla="*/ 0 w 2425700"/>
              <a:gd name="connsiteY0" fmla="*/ 0 h 63500"/>
              <a:gd name="connsiteX1" fmla="*/ 757767 w 2425700"/>
              <a:gd name="connsiteY1" fmla="*/ 0 h 63500"/>
              <a:gd name="connsiteX2" fmla="*/ 757767 w 2425700"/>
              <a:gd name="connsiteY2" fmla="*/ 25400 h 63500"/>
              <a:gd name="connsiteX3" fmla="*/ 821267 w 2425700"/>
              <a:gd name="connsiteY3" fmla="*/ 25400 h 63500"/>
              <a:gd name="connsiteX4" fmla="*/ 821267 w 2425700"/>
              <a:gd name="connsiteY4" fmla="*/ 42333 h 63500"/>
              <a:gd name="connsiteX5" fmla="*/ 2269067 w 2425700"/>
              <a:gd name="connsiteY5" fmla="*/ 42333 h 63500"/>
              <a:gd name="connsiteX6" fmla="*/ 2269067 w 2425700"/>
              <a:gd name="connsiteY6" fmla="*/ 63500 h 63500"/>
              <a:gd name="connsiteX7" fmla="*/ 2425700 w 2425700"/>
              <a:gd name="connsiteY7" fmla="*/ 63500 h 63500"/>
              <a:gd name="connsiteX0" fmla="*/ 0 w 2436283"/>
              <a:gd name="connsiteY0" fmla="*/ 0 h 63500"/>
              <a:gd name="connsiteX1" fmla="*/ 757767 w 2436283"/>
              <a:gd name="connsiteY1" fmla="*/ 0 h 63500"/>
              <a:gd name="connsiteX2" fmla="*/ 757767 w 2436283"/>
              <a:gd name="connsiteY2" fmla="*/ 25400 h 63500"/>
              <a:gd name="connsiteX3" fmla="*/ 821267 w 2436283"/>
              <a:gd name="connsiteY3" fmla="*/ 25400 h 63500"/>
              <a:gd name="connsiteX4" fmla="*/ 821267 w 2436283"/>
              <a:gd name="connsiteY4" fmla="*/ 42333 h 63500"/>
              <a:gd name="connsiteX5" fmla="*/ 2269067 w 2436283"/>
              <a:gd name="connsiteY5" fmla="*/ 42333 h 63500"/>
              <a:gd name="connsiteX6" fmla="*/ 2269067 w 2436283"/>
              <a:gd name="connsiteY6" fmla="*/ 63500 h 63500"/>
              <a:gd name="connsiteX7" fmla="*/ 2436283 w 2436283"/>
              <a:gd name="connsiteY7" fmla="*/ 63500 h 6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6283" h="63500">
                <a:moveTo>
                  <a:pt x="0" y="0"/>
                </a:moveTo>
                <a:lnTo>
                  <a:pt x="757767" y="0"/>
                </a:lnTo>
                <a:lnTo>
                  <a:pt x="757767" y="25400"/>
                </a:lnTo>
                <a:lnTo>
                  <a:pt x="821267" y="25400"/>
                </a:lnTo>
                <a:lnTo>
                  <a:pt x="821267" y="42333"/>
                </a:lnTo>
                <a:lnTo>
                  <a:pt x="2269067" y="42333"/>
                </a:lnTo>
                <a:lnTo>
                  <a:pt x="2269067" y="63500"/>
                </a:lnTo>
                <a:lnTo>
                  <a:pt x="2436283" y="635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Freeform: Shape 14">
            <a:extLst>
              <a:ext uri="{FF2B5EF4-FFF2-40B4-BE49-F238E27FC236}">
                <a16:creationId xmlns:a16="http://schemas.microsoft.com/office/drawing/2014/main" id="{8FBA674B-A1B2-4423-AF99-110CC5613823}"/>
              </a:ext>
            </a:extLst>
          </p:cNvPr>
          <p:cNvSpPr/>
          <p:nvPr/>
        </p:nvSpPr>
        <p:spPr bwMode="auto">
          <a:xfrm>
            <a:off x="1587499" y="2162175"/>
            <a:ext cx="2124076" cy="212725"/>
          </a:xfrm>
          <a:custGeom>
            <a:avLst/>
            <a:gdLst>
              <a:gd name="connsiteX0" fmla="*/ 0 w 2120900"/>
              <a:gd name="connsiteY0" fmla="*/ 0 h 212725"/>
              <a:gd name="connsiteX1" fmla="*/ 60325 w 2120900"/>
              <a:gd name="connsiteY1" fmla="*/ 28575 h 212725"/>
              <a:gd name="connsiteX2" fmla="*/ 57150 w 2120900"/>
              <a:gd name="connsiteY2" fmla="*/ 60325 h 212725"/>
              <a:gd name="connsiteX3" fmla="*/ 431800 w 2120900"/>
              <a:gd name="connsiteY3" fmla="*/ 60325 h 212725"/>
              <a:gd name="connsiteX4" fmla="*/ 431800 w 2120900"/>
              <a:gd name="connsiteY4" fmla="*/ 123825 h 212725"/>
              <a:gd name="connsiteX5" fmla="*/ 501650 w 2120900"/>
              <a:gd name="connsiteY5" fmla="*/ 123825 h 212725"/>
              <a:gd name="connsiteX6" fmla="*/ 501650 w 2120900"/>
              <a:gd name="connsiteY6" fmla="*/ 158750 h 212725"/>
              <a:gd name="connsiteX7" fmla="*/ 1958975 w 2120900"/>
              <a:gd name="connsiteY7" fmla="*/ 158750 h 212725"/>
              <a:gd name="connsiteX8" fmla="*/ 1958975 w 2120900"/>
              <a:gd name="connsiteY8" fmla="*/ 212725 h 212725"/>
              <a:gd name="connsiteX9" fmla="*/ 2120900 w 2120900"/>
              <a:gd name="connsiteY9" fmla="*/ 212725 h 212725"/>
              <a:gd name="connsiteX0" fmla="*/ 0 w 2120900"/>
              <a:gd name="connsiteY0" fmla="*/ 0 h 212725"/>
              <a:gd name="connsiteX1" fmla="*/ 32808 w 2120900"/>
              <a:gd name="connsiteY1" fmla="*/ 13758 h 212725"/>
              <a:gd name="connsiteX2" fmla="*/ 60325 w 2120900"/>
              <a:gd name="connsiteY2" fmla="*/ 28575 h 212725"/>
              <a:gd name="connsiteX3" fmla="*/ 57150 w 2120900"/>
              <a:gd name="connsiteY3" fmla="*/ 60325 h 212725"/>
              <a:gd name="connsiteX4" fmla="*/ 431800 w 2120900"/>
              <a:gd name="connsiteY4" fmla="*/ 60325 h 212725"/>
              <a:gd name="connsiteX5" fmla="*/ 431800 w 2120900"/>
              <a:gd name="connsiteY5" fmla="*/ 123825 h 212725"/>
              <a:gd name="connsiteX6" fmla="*/ 501650 w 2120900"/>
              <a:gd name="connsiteY6" fmla="*/ 123825 h 212725"/>
              <a:gd name="connsiteX7" fmla="*/ 501650 w 2120900"/>
              <a:gd name="connsiteY7" fmla="*/ 158750 h 212725"/>
              <a:gd name="connsiteX8" fmla="*/ 1958975 w 2120900"/>
              <a:gd name="connsiteY8" fmla="*/ 158750 h 212725"/>
              <a:gd name="connsiteX9" fmla="*/ 1958975 w 2120900"/>
              <a:gd name="connsiteY9" fmla="*/ 212725 h 212725"/>
              <a:gd name="connsiteX10" fmla="*/ 2120900 w 2120900"/>
              <a:gd name="connsiteY10" fmla="*/ 212725 h 212725"/>
              <a:gd name="connsiteX0" fmla="*/ 11642 w 2132542"/>
              <a:gd name="connsiteY0" fmla="*/ 0 h 212725"/>
              <a:gd name="connsiteX1" fmla="*/ 0 w 2132542"/>
              <a:gd name="connsiteY1" fmla="*/ 24342 h 212725"/>
              <a:gd name="connsiteX2" fmla="*/ 71967 w 2132542"/>
              <a:gd name="connsiteY2" fmla="*/ 28575 h 212725"/>
              <a:gd name="connsiteX3" fmla="*/ 68792 w 2132542"/>
              <a:gd name="connsiteY3" fmla="*/ 60325 h 212725"/>
              <a:gd name="connsiteX4" fmla="*/ 443442 w 2132542"/>
              <a:gd name="connsiteY4" fmla="*/ 60325 h 212725"/>
              <a:gd name="connsiteX5" fmla="*/ 443442 w 2132542"/>
              <a:gd name="connsiteY5" fmla="*/ 123825 h 212725"/>
              <a:gd name="connsiteX6" fmla="*/ 513292 w 2132542"/>
              <a:gd name="connsiteY6" fmla="*/ 123825 h 212725"/>
              <a:gd name="connsiteX7" fmla="*/ 513292 w 2132542"/>
              <a:gd name="connsiteY7" fmla="*/ 158750 h 212725"/>
              <a:gd name="connsiteX8" fmla="*/ 1970617 w 2132542"/>
              <a:gd name="connsiteY8" fmla="*/ 158750 h 212725"/>
              <a:gd name="connsiteX9" fmla="*/ 1970617 w 2132542"/>
              <a:gd name="connsiteY9" fmla="*/ 212725 h 212725"/>
              <a:gd name="connsiteX10" fmla="*/ 2132542 w 2132542"/>
              <a:gd name="connsiteY10" fmla="*/ 212725 h 212725"/>
              <a:gd name="connsiteX0" fmla="*/ 3176 w 2124076"/>
              <a:gd name="connsiteY0" fmla="*/ 0 h 212725"/>
              <a:gd name="connsiteX1" fmla="*/ 0 w 2124076"/>
              <a:gd name="connsiteY1" fmla="*/ 28576 h 212725"/>
              <a:gd name="connsiteX2" fmla="*/ 63501 w 2124076"/>
              <a:gd name="connsiteY2" fmla="*/ 28575 h 212725"/>
              <a:gd name="connsiteX3" fmla="*/ 60326 w 2124076"/>
              <a:gd name="connsiteY3" fmla="*/ 60325 h 212725"/>
              <a:gd name="connsiteX4" fmla="*/ 434976 w 2124076"/>
              <a:gd name="connsiteY4" fmla="*/ 60325 h 212725"/>
              <a:gd name="connsiteX5" fmla="*/ 434976 w 2124076"/>
              <a:gd name="connsiteY5" fmla="*/ 123825 h 212725"/>
              <a:gd name="connsiteX6" fmla="*/ 504826 w 2124076"/>
              <a:gd name="connsiteY6" fmla="*/ 123825 h 212725"/>
              <a:gd name="connsiteX7" fmla="*/ 504826 w 2124076"/>
              <a:gd name="connsiteY7" fmla="*/ 158750 h 212725"/>
              <a:gd name="connsiteX8" fmla="*/ 1962151 w 2124076"/>
              <a:gd name="connsiteY8" fmla="*/ 158750 h 212725"/>
              <a:gd name="connsiteX9" fmla="*/ 1962151 w 2124076"/>
              <a:gd name="connsiteY9" fmla="*/ 212725 h 212725"/>
              <a:gd name="connsiteX10" fmla="*/ 2124076 w 2124076"/>
              <a:gd name="connsiteY10" fmla="*/ 212725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24076" h="212725">
                <a:moveTo>
                  <a:pt x="3176" y="0"/>
                </a:moveTo>
                <a:lnTo>
                  <a:pt x="0" y="28576"/>
                </a:lnTo>
                <a:lnTo>
                  <a:pt x="63501" y="28575"/>
                </a:lnTo>
                <a:lnTo>
                  <a:pt x="60326" y="60325"/>
                </a:lnTo>
                <a:lnTo>
                  <a:pt x="434976" y="60325"/>
                </a:lnTo>
                <a:lnTo>
                  <a:pt x="434976" y="123825"/>
                </a:lnTo>
                <a:lnTo>
                  <a:pt x="504826" y="123825"/>
                </a:lnTo>
                <a:lnTo>
                  <a:pt x="504826" y="158750"/>
                </a:lnTo>
                <a:lnTo>
                  <a:pt x="1962151" y="158750"/>
                </a:lnTo>
                <a:lnTo>
                  <a:pt x="1962151" y="212725"/>
                </a:lnTo>
                <a:lnTo>
                  <a:pt x="2124076" y="21272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3" name="Freeform: Shape 182">
            <a:extLst>
              <a:ext uri="{FF2B5EF4-FFF2-40B4-BE49-F238E27FC236}">
                <a16:creationId xmlns:a16="http://schemas.microsoft.com/office/drawing/2014/main" id="{177B9647-1EBA-4E10-92A7-6EC07B1BBF47}"/>
              </a:ext>
            </a:extLst>
          </p:cNvPr>
          <p:cNvSpPr/>
          <p:nvPr/>
        </p:nvSpPr>
        <p:spPr bwMode="auto">
          <a:xfrm>
            <a:off x="1585383" y="2254250"/>
            <a:ext cx="2118784" cy="300567"/>
          </a:xfrm>
          <a:custGeom>
            <a:avLst/>
            <a:gdLst>
              <a:gd name="connsiteX0" fmla="*/ 0 w 2118784"/>
              <a:gd name="connsiteY0" fmla="*/ 0 h 300567"/>
              <a:gd name="connsiteX1" fmla="*/ 65617 w 2118784"/>
              <a:gd name="connsiteY1" fmla="*/ 0 h 300567"/>
              <a:gd name="connsiteX2" fmla="*/ 65617 w 2118784"/>
              <a:gd name="connsiteY2" fmla="*/ 48683 h 300567"/>
              <a:gd name="connsiteX3" fmla="*/ 429684 w 2118784"/>
              <a:gd name="connsiteY3" fmla="*/ 48683 h 300567"/>
              <a:gd name="connsiteX4" fmla="*/ 429684 w 2118784"/>
              <a:gd name="connsiteY4" fmla="*/ 103717 h 300567"/>
              <a:gd name="connsiteX5" fmla="*/ 444500 w 2118784"/>
              <a:gd name="connsiteY5" fmla="*/ 103717 h 300567"/>
              <a:gd name="connsiteX6" fmla="*/ 444500 w 2118784"/>
              <a:gd name="connsiteY6" fmla="*/ 154517 h 300567"/>
              <a:gd name="connsiteX7" fmla="*/ 510117 w 2118784"/>
              <a:gd name="connsiteY7" fmla="*/ 154517 h 300567"/>
              <a:gd name="connsiteX8" fmla="*/ 510117 w 2118784"/>
              <a:gd name="connsiteY8" fmla="*/ 196850 h 300567"/>
              <a:gd name="connsiteX9" fmla="*/ 1960034 w 2118784"/>
              <a:gd name="connsiteY9" fmla="*/ 196850 h 300567"/>
              <a:gd name="connsiteX10" fmla="*/ 1960034 w 2118784"/>
              <a:gd name="connsiteY10" fmla="*/ 300567 h 300567"/>
              <a:gd name="connsiteX11" fmla="*/ 2118784 w 2118784"/>
              <a:gd name="connsiteY11" fmla="*/ 300567 h 30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8784" h="300567">
                <a:moveTo>
                  <a:pt x="0" y="0"/>
                </a:moveTo>
                <a:lnTo>
                  <a:pt x="65617" y="0"/>
                </a:lnTo>
                <a:lnTo>
                  <a:pt x="65617" y="48683"/>
                </a:lnTo>
                <a:lnTo>
                  <a:pt x="429684" y="48683"/>
                </a:lnTo>
                <a:lnTo>
                  <a:pt x="429684" y="103717"/>
                </a:lnTo>
                <a:lnTo>
                  <a:pt x="444500" y="103717"/>
                </a:lnTo>
                <a:lnTo>
                  <a:pt x="444500" y="154517"/>
                </a:lnTo>
                <a:lnTo>
                  <a:pt x="510117" y="154517"/>
                </a:lnTo>
                <a:lnTo>
                  <a:pt x="510117" y="196850"/>
                </a:lnTo>
                <a:lnTo>
                  <a:pt x="1960034" y="196850"/>
                </a:lnTo>
                <a:lnTo>
                  <a:pt x="1960034" y="300567"/>
                </a:lnTo>
                <a:lnTo>
                  <a:pt x="2118784" y="30056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4" name="Freeform: Shape 183">
            <a:extLst>
              <a:ext uri="{FF2B5EF4-FFF2-40B4-BE49-F238E27FC236}">
                <a16:creationId xmlns:a16="http://schemas.microsoft.com/office/drawing/2014/main" id="{60DDFB63-E8F1-4449-867F-5989CDB509E7}"/>
              </a:ext>
            </a:extLst>
          </p:cNvPr>
          <p:cNvSpPr/>
          <p:nvPr/>
        </p:nvSpPr>
        <p:spPr bwMode="auto">
          <a:xfrm>
            <a:off x="4385733" y="2148417"/>
            <a:ext cx="2429934" cy="99483"/>
          </a:xfrm>
          <a:custGeom>
            <a:avLst/>
            <a:gdLst>
              <a:gd name="connsiteX0" fmla="*/ 0 w 2429934"/>
              <a:gd name="connsiteY0" fmla="*/ 0 h 99483"/>
              <a:gd name="connsiteX1" fmla="*/ 406400 w 2429934"/>
              <a:gd name="connsiteY1" fmla="*/ 0 h 99483"/>
              <a:gd name="connsiteX2" fmla="*/ 406400 w 2429934"/>
              <a:gd name="connsiteY2" fmla="*/ 19050 h 99483"/>
              <a:gd name="connsiteX3" fmla="*/ 505884 w 2429934"/>
              <a:gd name="connsiteY3" fmla="*/ 19050 h 99483"/>
              <a:gd name="connsiteX4" fmla="*/ 505884 w 2429934"/>
              <a:gd name="connsiteY4" fmla="*/ 29633 h 99483"/>
              <a:gd name="connsiteX5" fmla="*/ 1007534 w 2429934"/>
              <a:gd name="connsiteY5" fmla="*/ 29633 h 99483"/>
              <a:gd name="connsiteX6" fmla="*/ 1007534 w 2429934"/>
              <a:gd name="connsiteY6" fmla="*/ 50800 h 99483"/>
              <a:gd name="connsiteX7" fmla="*/ 1096434 w 2429934"/>
              <a:gd name="connsiteY7" fmla="*/ 50800 h 99483"/>
              <a:gd name="connsiteX8" fmla="*/ 1096434 w 2429934"/>
              <a:gd name="connsiteY8" fmla="*/ 74083 h 99483"/>
              <a:gd name="connsiteX9" fmla="*/ 1822450 w 2429934"/>
              <a:gd name="connsiteY9" fmla="*/ 74083 h 99483"/>
              <a:gd name="connsiteX10" fmla="*/ 1822450 w 2429934"/>
              <a:gd name="connsiteY10" fmla="*/ 99483 h 99483"/>
              <a:gd name="connsiteX11" fmla="*/ 2429934 w 2429934"/>
              <a:gd name="connsiteY11" fmla="*/ 99483 h 99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934" h="99483">
                <a:moveTo>
                  <a:pt x="0" y="0"/>
                </a:moveTo>
                <a:lnTo>
                  <a:pt x="406400" y="0"/>
                </a:lnTo>
                <a:lnTo>
                  <a:pt x="406400" y="19050"/>
                </a:lnTo>
                <a:lnTo>
                  <a:pt x="505884" y="19050"/>
                </a:lnTo>
                <a:lnTo>
                  <a:pt x="505884" y="29633"/>
                </a:lnTo>
                <a:lnTo>
                  <a:pt x="1007534" y="29633"/>
                </a:lnTo>
                <a:lnTo>
                  <a:pt x="1007534" y="50800"/>
                </a:lnTo>
                <a:lnTo>
                  <a:pt x="1096434" y="50800"/>
                </a:lnTo>
                <a:lnTo>
                  <a:pt x="1096434" y="74083"/>
                </a:lnTo>
                <a:lnTo>
                  <a:pt x="1822450" y="74083"/>
                </a:lnTo>
                <a:lnTo>
                  <a:pt x="1822450" y="99483"/>
                </a:lnTo>
                <a:lnTo>
                  <a:pt x="2429934" y="9948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6" name="Freeform: Shape 185">
            <a:extLst>
              <a:ext uri="{FF2B5EF4-FFF2-40B4-BE49-F238E27FC236}">
                <a16:creationId xmlns:a16="http://schemas.microsoft.com/office/drawing/2014/main" id="{B9FB0D61-E8F2-4264-82F8-1660256580A1}"/>
              </a:ext>
            </a:extLst>
          </p:cNvPr>
          <p:cNvSpPr/>
          <p:nvPr/>
        </p:nvSpPr>
        <p:spPr bwMode="auto">
          <a:xfrm>
            <a:off x="4445000" y="2180167"/>
            <a:ext cx="2374900" cy="249766"/>
          </a:xfrm>
          <a:custGeom>
            <a:avLst/>
            <a:gdLst>
              <a:gd name="connsiteX0" fmla="*/ 0 w 2374900"/>
              <a:gd name="connsiteY0" fmla="*/ 0 h 249766"/>
              <a:gd name="connsiteX1" fmla="*/ 266700 w 2374900"/>
              <a:gd name="connsiteY1" fmla="*/ 0 h 249766"/>
              <a:gd name="connsiteX2" fmla="*/ 266700 w 2374900"/>
              <a:gd name="connsiteY2" fmla="*/ 31750 h 249766"/>
              <a:gd name="connsiteX3" fmla="*/ 285750 w 2374900"/>
              <a:gd name="connsiteY3" fmla="*/ 31750 h 249766"/>
              <a:gd name="connsiteX4" fmla="*/ 285750 w 2374900"/>
              <a:gd name="connsiteY4" fmla="*/ 63500 h 249766"/>
              <a:gd name="connsiteX5" fmla="*/ 359833 w 2374900"/>
              <a:gd name="connsiteY5" fmla="*/ 63500 h 249766"/>
              <a:gd name="connsiteX6" fmla="*/ 359833 w 2374900"/>
              <a:gd name="connsiteY6" fmla="*/ 86783 h 249766"/>
              <a:gd name="connsiteX7" fmla="*/ 455083 w 2374900"/>
              <a:gd name="connsiteY7" fmla="*/ 86783 h 249766"/>
              <a:gd name="connsiteX8" fmla="*/ 455083 w 2374900"/>
              <a:gd name="connsiteY8" fmla="*/ 120650 h 249766"/>
              <a:gd name="connsiteX9" fmla="*/ 952500 w 2374900"/>
              <a:gd name="connsiteY9" fmla="*/ 120650 h 249766"/>
              <a:gd name="connsiteX10" fmla="*/ 952500 w 2374900"/>
              <a:gd name="connsiteY10" fmla="*/ 152400 h 249766"/>
              <a:gd name="connsiteX11" fmla="*/ 1032933 w 2374900"/>
              <a:gd name="connsiteY11" fmla="*/ 152400 h 249766"/>
              <a:gd name="connsiteX12" fmla="*/ 1032933 w 2374900"/>
              <a:gd name="connsiteY12" fmla="*/ 196850 h 249766"/>
              <a:gd name="connsiteX13" fmla="*/ 1775883 w 2374900"/>
              <a:gd name="connsiteY13" fmla="*/ 196850 h 249766"/>
              <a:gd name="connsiteX14" fmla="*/ 1775883 w 2374900"/>
              <a:gd name="connsiteY14" fmla="*/ 249766 h 249766"/>
              <a:gd name="connsiteX15" fmla="*/ 2374900 w 2374900"/>
              <a:gd name="connsiteY15" fmla="*/ 249766 h 249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4900" h="249766">
                <a:moveTo>
                  <a:pt x="0" y="0"/>
                </a:moveTo>
                <a:lnTo>
                  <a:pt x="266700" y="0"/>
                </a:lnTo>
                <a:lnTo>
                  <a:pt x="266700" y="31750"/>
                </a:lnTo>
                <a:lnTo>
                  <a:pt x="285750" y="31750"/>
                </a:lnTo>
                <a:lnTo>
                  <a:pt x="285750" y="63500"/>
                </a:lnTo>
                <a:lnTo>
                  <a:pt x="359833" y="63500"/>
                </a:lnTo>
                <a:lnTo>
                  <a:pt x="359833" y="86783"/>
                </a:lnTo>
                <a:lnTo>
                  <a:pt x="455083" y="86783"/>
                </a:lnTo>
                <a:lnTo>
                  <a:pt x="455083" y="120650"/>
                </a:lnTo>
                <a:lnTo>
                  <a:pt x="952500" y="120650"/>
                </a:lnTo>
                <a:lnTo>
                  <a:pt x="952500" y="152400"/>
                </a:lnTo>
                <a:lnTo>
                  <a:pt x="1032933" y="152400"/>
                </a:lnTo>
                <a:lnTo>
                  <a:pt x="1032933" y="196850"/>
                </a:lnTo>
                <a:lnTo>
                  <a:pt x="1775883" y="196850"/>
                </a:lnTo>
                <a:lnTo>
                  <a:pt x="1775883" y="249766"/>
                </a:lnTo>
                <a:lnTo>
                  <a:pt x="2374900" y="24976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7" name="Freeform: Shape 186">
            <a:extLst>
              <a:ext uri="{FF2B5EF4-FFF2-40B4-BE49-F238E27FC236}">
                <a16:creationId xmlns:a16="http://schemas.microsoft.com/office/drawing/2014/main" id="{3A413E44-0846-4E71-A4A1-F47255D41463}"/>
              </a:ext>
            </a:extLst>
          </p:cNvPr>
          <p:cNvSpPr/>
          <p:nvPr/>
        </p:nvSpPr>
        <p:spPr bwMode="auto">
          <a:xfrm>
            <a:off x="4459817" y="2237317"/>
            <a:ext cx="2360083" cy="376766"/>
          </a:xfrm>
          <a:custGeom>
            <a:avLst/>
            <a:gdLst>
              <a:gd name="connsiteX0" fmla="*/ 0 w 2360083"/>
              <a:gd name="connsiteY0" fmla="*/ 0 h 376766"/>
              <a:gd name="connsiteX1" fmla="*/ 243416 w 2360083"/>
              <a:gd name="connsiteY1" fmla="*/ 0 h 376766"/>
              <a:gd name="connsiteX2" fmla="*/ 243416 w 2360083"/>
              <a:gd name="connsiteY2" fmla="*/ 52916 h 376766"/>
              <a:gd name="connsiteX3" fmla="*/ 264583 w 2360083"/>
              <a:gd name="connsiteY3" fmla="*/ 52916 h 376766"/>
              <a:gd name="connsiteX4" fmla="*/ 264583 w 2360083"/>
              <a:gd name="connsiteY4" fmla="*/ 105833 h 376766"/>
              <a:gd name="connsiteX5" fmla="*/ 342900 w 2360083"/>
              <a:gd name="connsiteY5" fmla="*/ 105833 h 376766"/>
              <a:gd name="connsiteX6" fmla="*/ 342900 w 2360083"/>
              <a:gd name="connsiteY6" fmla="*/ 135466 h 376766"/>
              <a:gd name="connsiteX7" fmla="*/ 431800 w 2360083"/>
              <a:gd name="connsiteY7" fmla="*/ 135466 h 376766"/>
              <a:gd name="connsiteX8" fmla="*/ 431800 w 2360083"/>
              <a:gd name="connsiteY8" fmla="*/ 182033 h 376766"/>
              <a:gd name="connsiteX9" fmla="*/ 933450 w 2360083"/>
              <a:gd name="connsiteY9" fmla="*/ 182033 h 376766"/>
              <a:gd name="connsiteX10" fmla="*/ 933450 w 2360083"/>
              <a:gd name="connsiteY10" fmla="*/ 237066 h 376766"/>
              <a:gd name="connsiteX11" fmla="*/ 1018116 w 2360083"/>
              <a:gd name="connsiteY11" fmla="*/ 237066 h 376766"/>
              <a:gd name="connsiteX12" fmla="*/ 1018116 w 2360083"/>
              <a:gd name="connsiteY12" fmla="*/ 292100 h 376766"/>
              <a:gd name="connsiteX13" fmla="*/ 1752600 w 2360083"/>
              <a:gd name="connsiteY13" fmla="*/ 292100 h 376766"/>
              <a:gd name="connsiteX14" fmla="*/ 1752600 w 2360083"/>
              <a:gd name="connsiteY14" fmla="*/ 376766 h 376766"/>
              <a:gd name="connsiteX15" fmla="*/ 2360083 w 2360083"/>
              <a:gd name="connsiteY15" fmla="*/ 376766 h 37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60083" h="376766">
                <a:moveTo>
                  <a:pt x="0" y="0"/>
                </a:moveTo>
                <a:lnTo>
                  <a:pt x="243416" y="0"/>
                </a:lnTo>
                <a:lnTo>
                  <a:pt x="243416" y="52916"/>
                </a:lnTo>
                <a:lnTo>
                  <a:pt x="264583" y="52916"/>
                </a:lnTo>
                <a:lnTo>
                  <a:pt x="264583" y="105833"/>
                </a:lnTo>
                <a:lnTo>
                  <a:pt x="342900" y="105833"/>
                </a:lnTo>
                <a:lnTo>
                  <a:pt x="342900" y="135466"/>
                </a:lnTo>
                <a:lnTo>
                  <a:pt x="431800" y="135466"/>
                </a:lnTo>
                <a:lnTo>
                  <a:pt x="431800" y="182033"/>
                </a:lnTo>
                <a:lnTo>
                  <a:pt x="933450" y="182033"/>
                </a:lnTo>
                <a:lnTo>
                  <a:pt x="933450" y="237066"/>
                </a:lnTo>
                <a:lnTo>
                  <a:pt x="1018116" y="237066"/>
                </a:lnTo>
                <a:lnTo>
                  <a:pt x="1018116" y="292100"/>
                </a:lnTo>
                <a:lnTo>
                  <a:pt x="1752600" y="292100"/>
                </a:lnTo>
                <a:lnTo>
                  <a:pt x="1752600" y="376766"/>
                </a:lnTo>
                <a:lnTo>
                  <a:pt x="2360083" y="37676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8" name="Freeform: Shape 187">
            <a:extLst>
              <a:ext uri="{FF2B5EF4-FFF2-40B4-BE49-F238E27FC236}">
                <a16:creationId xmlns:a16="http://schemas.microsoft.com/office/drawing/2014/main" id="{256DF028-BCE3-4C28-AFB3-62960F2A4AEE}"/>
              </a:ext>
            </a:extLst>
          </p:cNvPr>
          <p:cNvSpPr/>
          <p:nvPr/>
        </p:nvSpPr>
        <p:spPr bwMode="auto">
          <a:xfrm>
            <a:off x="4385733" y="4343400"/>
            <a:ext cx="2436284" cy="400050"/>
          </a:xfrm>
          <a:custGeom>
            <a:avLst/>
            <a:gdLst>
              <a:gd name="connsiteX0" fmla="*/ 0 w 2436284"/>
              <a:gd name="connsiteY0" fmla="*/ 0 h 400050"/>
              <a:gd name="connsiteX1" fmla="*/ 548217 w 2436284"/>
              <a:gd name="connsiteY1" fmla="*/ 0 h 400050"/>
              <a:gd name="connsiteX2" fmla="*/ 548217 w 2436284"/>
              <a:gd name="connsiteY2" fmla="*/ 33867 h 400050"/>
              <a:gd name="connsiteX3" fmla="*/ 702734 w 2436284"/>
              <a:gd name="connsiteY3" fmla="*/ 33867 h 400050"/>
              <a:gd name="connsiteX4" fmla="*/ 702734 w 2436284"/>
              <a:gd name="connsiteY4" fmla="*/ 91017 h 400050"/>
              <a:gd name="connsiteX5" fmla="*/ 785284 w 2436284"/>
              <a:gd name="connsiteY5" fmla="*/ 91017 h 400050"/>
              <a:gd name="connsiteX6" fmla="*/ 785284 w 2436284"/>
              <a:gd name="connsiteY6" fmla="*/ 141817 h 400050"/>
              <a:gd name="connsiteX7" fmla="*/ 1722967 w 2436284"/>
              <a:gd name="connsiteY7" fmla="*/ 141817 h 400050"/>
              <a:gd name="connsiteX8" fmla="*/ 1722967 w 2436284"/>
              <a:gd name="connsiteY8" fmla="*/ 207433 h 400050"/>
              <a:gd name="connsiteX9" fmla="*/ 1856317 w 2436284"/>
              <a:gd name="connsiteY9" fmla="*/ 207433 h 400050"/>
              <a:gd name="connsiteX10" fmla="*/ 1856317 w 2436284"/>
              <a:gd name="connsiteY10" fmla="*/ 298450 h 400050"/>
              <a:gd name="connsiteX11" fmla="*/ 1979084 w 2436284"/>
              <a:gd name="connsiteY11" fmla="*/ 298450 h 400050"/>
              <a:gd name="connsiteX12" fmla="*/ 1979084 w 2436284"/>
              <a:gd name="connsiteY12" fmla="*/ 400050 h 400050"/>
              <a:gd name="connsiteX13" fmla="*/ 2436284 w 2436284"/>
              <a:gd name="connsiteY13" fmla="*/ 40005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36284" h="400050">
                <a:moveTo>
                  <a:pt x="0" y="0"/>
                </a:moveTo>
                <a:lnTo>
                  <a:pt x="548217" y="0"/>
                </a:lnTo>
                <a:lnTo>
                  <a:pt x="548217" y="33867"/>
                </a:lnTo>
                <a:lnTo>
                  <a:pt x="702734" y="33867"/>
                </a:lnTo>
                <a:lnTo>
                  <a:pt x="702734" y="91017"/>
                </a:lnTo>
                <a:lnTo>
                  <a:pt x="785284" y="91017"/>
                </a:lnTo>
                <a:lnTo>
                  <a:pt x="785284" y="141817"/>
                </a:lnTo>
                <a:lnTo>
                  <a:pt x="1722967" y="141817"/>
                </a:lnTo>
                <a:lnTo>
                  <a:pt x="1722967" y="207433"/>
                </a:lnTo>
                <a:lnTo>
                  <a:pt x="1856317" y="207433"/>
                </a:lnTo>
                <a:lnTo>
                  <a:pt x="1856317" y="298450"/>
                </a:lnTo>
                <a:lnTo>
                  <a:pt x="1979084" y="298450"/>
                </a:lnTo>
                <a:lnTo>
                  <a:pt x="1979084" y="400050"/>
                </a:lnTo>
                <a:lnTo>
                  <a:pt x="2436284" y="4000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  </a:t>
            </a:r>
          </a:p>
        </p:txBody>
      </p:sp>
      <p:sp>
        <p:nvSpPr>
          <p:cNvPr id="190" name="Freeform: Shape 189">
            <a:extLst>
              <a:ext uri="{FF2B5EF4-FFF2-40B4-BE49-F238E27FC236}">
                <a16:creationId xmlns:a16="http://schemas.microsoft.com/office/drawing/2014/main" id="{C6085879-4361-4720-ABC9-3E1F1B4FC176}"/>
              </a:ext>
            </a:extLst>
          </p:cNvPr>
          <p:cNvSpPr/>
          <p:nvPr/>
        </p:nvSpPr>
        <p:spPr bwMode="auto">
          <a:xfrm>
            <a:off x="4707467" y="4358217"/>
            <a:ext cx="2112433" cy="791633"/>
          </a:xfrm>
          <a:custGeom>
            <a:avLst/>
            <a:gdLst>
              <a:gd name="connsiteX0" fmla="*/ 0 w 2112433"/>
              <a:gd name="connsiteY0" fmla="*/ 0 h 791633"/>
              <a:gd name="connsiteX1" fmla="*/ 0 w 2112433"/>
              <a:gd name="connsiteY1" fmla="*/ 67733 h 791633"/>
              <a:gd name="connsiteX2" fmla="*/ 27516 w 2112433"/>
              <a:gd name="connsiteY2" fmla="*/ 67733 h 791633"/>
              <a:gd name="connsiteX3" fmla="*/ 27516 w 2112433"/>
              <a:gd name="connsiteY3" fmla="*/ 127000 h 791633"/>
              <a:gd name="connsiteX4" fmla="*/ 42333 w 2112433"/>
              <a:gd name="connsiteY4" fmla="*/ 127000 h 791633"/>
              <a:gd name="connsiteX5" fmla="*/ 42333 w 2112433"/>
              <a:gd name="connsiteY5" fmla="*/ 196850 h 791633"/>
              <a:gd name="connsiteX6" fmla="*/ 228600 w 2112433"/>
              <a:gd name="connsiteY6" fmla="*/ 196850 h 791633"/>
              <a:gd name="connsiteX7" fmla="*/ 228600 w 2112433"/>
              <a:gd name="connsiteY7" fmla="*/ 270933 h 791633"/>
              <a:gd name="connsiteX8" fmla="*/ 374650 w 2112433"/>
              <a:gd name="connsiteY8" fmla="*/ 270933 h 791633"/>
              <a:gd name="connsiteX9" fmla="*/ 374650 w 2112433"/>
              <a:gd name="connsiteY9" fmla="*/ 353483 h 791633"/>
              <a:gd name="connsiteX10" fmla="*/ 461433 w 2112433"/>
              <a:gd name="connsiteY10" fmla="*/ 353483 h 791633"/>
              <a:gd name="connsiteX11" fmla="*/ 461433 w 2112433"/>
              <a:gd name="connsiteY11" fmla="*/ 429683 h 791633"/>
              <a:gd name="connsiteX12" fmla="*/ 1405466 w 2112433"/>
              <a:gd name="connsiteY12" fmla="*/ 429683 h 791633"/>
              <a:gd name="connsiteX13" fmla="*/ 1405466 w 2112433"/>
              <a:gd name="connsiteY13" fmla="*/ 541866 h 791633"/>
              <a:gd name="connsiteX14" fmla="*/ 1543050 w 2112433"/>
              <a:gd name="connsiteY14" fmla="*/ 541866 h 791633"/>
              <a:gd name="connsiteX15" fmla="*/ 1543050 w 2112433"/>
              <a:gd name="connsiteY15" fmla="*/ 664633 h 791633"/>
              <a:gd name="connsiteX16" fmla="*/ 1642533 w 2112433"/>
              <a:gd name="connsiteY16" fmla="*/ 664633 h 791633"/>
              <a:gd name="connsiteX17" fmla="*/ 1642533 w 2112433"/>
              <a:gd name="connsiteY17" fmla="*/ 791633 h 791633"/>
              <a:gd name="connsiteX18" fmla="*/ 2112433 w 2112433"/>
              <a:gd name="connsiteY18" fmla="*/ 791633 h 79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12433" h="791633">
                <a:moveTo>
                  <a:pt x="0" y="0"/>
                </a:moveTo>
                <a:lnTo>
                  <a:pt x="0" y="67733"/>
                </a:lnTo>
                <a:lnTo>
                  <a:pt x="27516" y="67733"/>
                </a:lnTo>
                <a:lnTo>
                  <a:pt x="27516" y="127000"/>
                </a:lnTo>
                <a:lnTo>
                  <a:pt x="42333" y="127000"/>
                </a:lnTo>
                <a:lnTo>
                  <a:pt x="42333" y="196850"/>
                </a:lnTo>
                <a:lnTo>
                  <a:pt x="228600" y="196850"/>
                </a:lnTo>
                <a:lnTo>
                  <a:pt x="228600" y="270933"/>
                </a:lnTo>
                <a:lnTo>
                  <a:pt x="374650" y="270933"/>
                </a:lnTo>
                <a:lnTo>
                  <a:pt x="374650" y="353483"/>
                </a:lnTo>
                <a:lnTo>
                  <a:pt x="461433" y="353483"/>
                </a:lnTo>
                <a:lnTo>
                  <a:pt x="461433" y="429683"/>
                </a:lnTo>
                <a:lnTo>
                  <a:pt x="1405466" y="429683"/>
                </a:lnTo>
                <a:lnTo>
                  <a:pt x="1405466" y="541866"/>
                </a:lnTo>
                <a:lnTo>
                  <a:pt x="1543050" y="541866"/>
                </a:lnTo>
                <a:lnTo>
                  <a:pt x="1543050" y="664633"/>
                </a:lnTo>
                <a:lnTo>
                  <a:pt x="1642533" y="664633"/>
                </a:lnTo>
                <a:lnTo>
                  <a:pt x="1642533" y="791633"/>
                </a:lnTo>
                <a:lnTo>
                  <a:pt x="2112433" y="79163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2" name="Freeform: Shape 191">
            <a:extLst>
              <a:ext uri="{FF2B5EF4-FFF2-40B4-BE49-F238E27FC236}">
                <a16:creationId xmlns:a16="http://schemas.microsoft.com/office/drawing/2014/main" id="{4139A8BC-10DB-48D2-98D2-11BBC6FD666C}"/>
              </a:ext>
            </a:extLst>
          </p:cNvPr>
          <p:cNvSpPr/>
          <p:nvPr/>
        </p:nvSpPr>
        <p:spPr bwMode="auto">
          <a:xfrm>
            <a:off x="4701117" y="4544483"/>
            <a:ext cx="2123016" cy="1016000"/>
          </a:xfrm>
          <a:custGeom>
            <a:avLst/>
            <a:gdLst>
              <a:gd name="connsiteX0" fmla="*/ 2123016 w 2123016"/>
              <a:gd name="connsiteY0" fmla="*/ 1016000 h 1016000"/>
              <a:gd name="connsiteX1" fmla="*/ 1651000 w 2123016"/>
              <a:gd name="connsiteY1" fmla="*/ 1016000 h 1016000"/>
              <a:gd name="connsiteX2" fmla="*/ 1651000 w 2123016"/>
              <a:gd name="connsiteY2" fmla="*/ 863600 h 1016000"/>
              <a:gd name="connsiteX3" fmla="*/ 1534583 w 2123016"/>
              <a:gd name="connsiteY3" fmla="*/ 863600 h 1016000"/>
              <a:gd name="connsiteX4" fmla="*/ 1534583 w 2123016"/>
              <a:gd name="connsiteY4" fmla="*/ 696384 h 1016000"/>
              <a:gd name="connsiteX5" fmla="*/ 1399116 w 2123016"/>
              <a:gd name="connsiteY5" fmla="*/ 696384 h 1016000"/>
              <a:gd name="connsiteX6" fmla="*/ 1399116 w 2123016"/>
              <a:gd name="connsiteY6" fmla="*/ 548217 h 1016000"/>
              <a:gd name="connsiteX7" fmla="*/ 461433 w 2123016"/>
              <a:gd name="connsiteY7" fmla="*/ 548217 h 1016000"/>
              <a:gd name="connsiteX8" fmla="*/ 461433 w 2123016"/>
              <a:gd name="connsiteY8" fmla="*/ 448734 h 1016000"/>
              <a:gd name="connsiteX9" fmla="*/ 370416 w 2123016"/>
              <a:gd name="connsiteY9" fmla="*/ 448734 h 1016000"/>
              <a:gd name="connsiteX10" fmla="*/ 370416 w 2123016"/>
              <a:gd name="connsiteY10" fmla="*/ 342900 h 1016000"/>
              <a:gd name="connsiteX11" fmla="*/ 230716 w 2123016"/>
              <a:gd name="connsiteY11" fmla="*/ 342900 h 1016000"/>
              <a:gd name="connsiteX12" fmla="*/ 230716 w 2123016"/>
              <a:gd name="connsiteY12" fmla="*/ 228600 h 1016000"/>
              <a:gd name="connsiteX13" fmla="*/ 46566 w 2123016"/>
              <a:gd name="connsiteY13" fmla="*/ 228600 h 1016000"/>
              <a:gd name="connsiteX14" fmla="*/ 46566 w 2123016"/>
              <a:gd name="connsiteY14" fmla="*/ 114300 h 1016000"/>
              <a:gd name="connsiteX15" fmla="*/ 19050 w 2123016"/>
              <a:gd name="connsiteY15" fmla="*/ 114300 h 1016000"/>
              <a:gd name="connsiteX16" fmla="*/ 19050 w 2123016"/>
              <a:gd name="connsiteY16" fmla="*/ 0 h 1016000"/>
              <a:gd name="connsiteX17" fmla="*/ 0 w 2123016"/>
              <a:gd name="connsiteY17" fmla="*/ 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23016" h="1016000">
                <a:moveTo>
                  <a:pt x="2123016" y="1016000"/>
                </a:moveTo>
                <a:lnTo>
                  <a:pt x="1651000" y="1016000"/>
                </a:lnTo>
                <a:lnTo>
                  <a:pt x="1651000" y="863600"/>
                </a:lnTo>
                <a:lnTo>
                  <a:pt x="1534583" y="863600"/>
                </a:lnTo>
                <a:lnTo>
                  <a:pt x="1534583" y="696384"/>
                </a:lnTo>
                <a:lnTo>
                  <a:pt x="1399116" y="696384"/>
                </a:lnTo>
                <a:lnTo>
                  <a:pt x="1399116" y="548217"/>
                </a:lnTo>
                <a:lnTo>
                  <a:pt x="461433" y="548217"/>
                </a:lnTo>
                <a:lnTo>
                  <a:pt x="461433" y="448734"/>
                </a:lnTo>
                <a:lnTo>
                  <a:pt x="370416" y="448734"/>
                </a:lnTo>
                <a:lnTo>
                  <a:pt x="370416" y="342900"/>
                </a:lnTo>
                <a:lnTo>
                  <a:pt x="230716" y="342900"/>
                </a:lnTo>
                <a:lnTo>
                  <a:pt x="230716" y="228600"/>
                </a:lnTo>
                <a:lnTo>
                  <a:pt x="46566" y="228600"/>
                </a:lnTo>
                <a:lnTo>
                  <a:pt x="46566" y="114300"/>
                </a:lnTo>
                <a:lnTo>
                  <a:pt x="19050" y="114300"/>
                </a:lnTo>
                <a:lnTo>
                  <a:pt x="1905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3" name="Freeform: Shape 192">
            <a:extLst>
              <a:ext uri="{FF2B5EF4-FFF2-40B4-BE49-F238E27FC236}">
                <a16:creationId xmlns:a16="http://schemas.microsoft.com/office/drawing/2014/main" id="{6E0573E0-46E5-46C4-AB36-B86C006A6536}"/>
              </a:ext>
            </a:extLst>
          </p:cNvPr>
          <p:cNvSpPr/>
          <p:nvPr/>
        </p:nvSpPr>
        <p:spPr bwMode="auto">
          <a:xfrm>
            <a:off x="1270000" y="4337050"/>
            <a:ext cx="2438400" cy="873125"/>
          </a:xfrm>
          <a:custGeom>
            <a:avLst/>
            <a:gdLst>
              <a:gd name="connsiteX0" fmla="*/ 2438400 w 2438400"/>
              <a:gd name="connsiteY0" fmla="*/ 873125 h 873125"/>
              <a:gd name="connsiteX1" fmla="*/ 2308225 w 2438400"/>
              <a:gd name="connsiteY1" fmla="*/ 873125 h 873125"/>
              <a:gd name="connsiteX2" fmla="*/ 2308225 w 2438400"/>
              <a:gd name="connsiteY2" fmla="*/ 730250 h 873125"/>
              <a:gd name="connsiteX3" fmla="*/ 2216150 w 2438400"/>
              <a:gd name="connsiteY3" fmla="*/ 730250 h 873125"/>
              <a:gd name="connsiteX4" fmla="*/ 2216150 w 2438400"/>
              <a:gd name="connsiteY4" fmla="*/ 628650 h 873125"/>
              <a:gd name="connsiteX5" fmla="*/ 2060575 w 2438400"/>
              <a:gd name="connsiteY5" fmla="*/ 628650 h 873125"/>
              <a:gd name="connsiteX6" fmla="*/ 2060575 w 2438400"/>
              <a:gd name="connsiteY6" fmla="*/ 555625 h 873125"/>
              <a:gd name="connsiteX7" fmla="*/ 2000250 w 2438400"/>
              <a:gd name="connsiteY7" fmla="*/ 555625 h 873125"/>
              <a:gd name="connsiteX8" fmla="*/ 2000250 w 2438400"/>
              <a:gd name="connsiteY8" fmla="*/ 485775 h 873125"/>
              <a:gd name="connsiteX9" fmla="*/ 1831975 w 2438400"/>
              <a:gd name="connsiteY9" fmla="*/ 485775 h 873125"/>
              <a:gd name="connsiteX10" fmla="*/ 1831975 w 2438400"/>
              <a:gd name="connsiteY10" fmla="*/ 428625 h 873125"/>
              <a:gd name="connsiteX11" fmla="*/ 1781175 w 2438400"/>
              <a:gd name="connsiteY11" fmla="*/ 428625 h 873125"/>
              <a:gd name="connsiteX12" fmla="*/ 1781175 w 2438400"/>
              <a:gd name="connsiteY12" fmla="*/ 371475 h 873125"/>
              <a:gd name="connsiteX13" fmla="*/ 1651000 w 2438400"/>
              <a:gd name="connsiteY13" fmla="*/ 371475 h 873125"/>
              <a:gd name="connsiteX14" fmla="*/ 1651000 w 2438400"/>
              <a:gd name="connsiteY14" fmla="*/ 327025 h 873125"/>
              <a:gd name="connsiteX15" fmla="*/ 1619250 w 2438400"/>
              <a:gd name="connsiteY15" fmla="*/ 327025 h 873125"/>
              <a:gd name="connsiteX16" fmla="*/ 1619250 w 2438400"/>
              <a:gd name="connsiteY16" fmla="*/ 276225 h 873125"/>
              <a:gd name="connsiteX17" fmla="*/ 1384300 w 2438400"/>
              <a:gd name="connsiteY17" fmla="*/ 276225 h 873125"/>
              <a:gd name="connsiteX18" fmla="*/ 1384300 w 2438400"/>
              <a:gd name="connsiteY18" fmla="*/ 241300 h 873125"/>
              <a:gd name="connsiteX19" fmla="*/ 1339850 w 2438400"/>
              <a:gd name="connsiteY19" fmla="*/ 241300 h 873125"/>
              <a:gd name="connsiteX20" fmla="*/ 1339850 w 2438400"/>
              <a:gd name="connsiteY20" fmla="*/ 203200 h 873125"/>
              <a:gd name="connsiteX21" fmla="*/ 1120775 w 2438400"/>
              <a:gd name="connsiteY21" fmla="*/ 203200 h 873125"/>
              <a:gd name="connsiteX22" fmla="*/ 1120775 w 2438400"/>
              <a:gd name="connsiteY22" fmla="*/ 158750 h 873125"/>
              <a:gd name="connsiteX23" fmla="*/ 1060450 w 2438400"/>
              <a:gd name="connsiteY23" fmla="*/ 158750 h 873125"/>
              <a:gd name="connsiteX24" fmla="*/ 1060450 w 2438400"/>
              <a:gd name="connsiteY24" fmla="*/ 130175 h 873125"/>
              <a:gd name="connsiteX25" fmla="*/ 984250 w 2438400"/>
              <a:gd name="connsiteY25" fmla="*/ 130175 h 873125"/>
              <a:gd name="connsiteX26" fmla="*/ 984250 w 2438400"/>
              <a:gd name="connsiteY26" fmla="*/ 95250 h 873125"/>
              <a:gd name="connsiteX27" fmla="*/ 946150 w 2438400"/>
              <a:gd name="connsiteY27" fmla="*/ 95250 h 873125"/>
              <a:gd name="connsiteX28" fmla="*/ 946150 w 2438400"/>
              <a:gd name="connsiteY28" fmla="*/ 63500 h 873125"/>
              <a:gd name="connsiteX29" fmla="*/ 898525 w 2438400"/>
              <a:gd name="connsiteY29" fmla="*/ 63500 h 873125"/>
              <a:gd name="connsiteX30" fmla="*/ 898525 w 2438400"/>
              <a:gd name="connsiteY30" fmla="*/ 34925 h 873125"/>
              <a:gd name="connsiteX31" fmla="*/ 815975 w 2438400"/>
              <a:gd name="connsiteY31" fmla="*/ 34925 h 873125"/>
              <a:gd name="connsiteX32" fmla="*/ 815975 w 2438400"/>
              <a:gd name="connsiteY32" fmla="*/ 12700 h 873125"/>
              <a:gd name="connsiteX33" fmla="*/ 558800 w 2438400"/>
              <a:gd name="connsiteY33" fmla="*/ 12700 h 873125"/>
              <a:gd name="connsiteX34" fmla="*/ 558800 w 2438400"/>
              <a:gd name="connsiteY34" fmla="*/ 0 h 873125"/>
              <a:gd name="connsiteX35" fmla="*/ 0 w 2438400"/>
              <a:gd name="connsiteY35" fmla="*/ 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38400" h="873125">
                <a:moveTo>
                  <a:pt x="2438400" y="873125"/>
                </a:moveTo>
                <a:lnTo>
                  <a:pt x="2308225" y="873125"/>
                </a:lnTo>
                <a:lnTo>
                  <a:pt x="2308225" y="730250"/>
                </a:lnTo>
                <a:lnTo>
                  <a:pt x="2216150" y="730250"/>
                </a:lnTo>
                <a:lnTo>
                  <a:pt x="2216150" y="628650"/>
                </a:lnTo>
                <a:lnTo>
                  <a:pt x="2060575" y="628650"/>
                </a:lnTo>
                <a:lnTo>
                  <a:pt x="2060575" y="555625"/>
                </a:lnTo>
                <a:lnTo>
                  <a:pt x="2000250" y="555625"/>
                </a:lnTo>
                <a:lnTo>
                  <a:pt x="2000250" y="485775"/>
                </a:lnTo>
                <a:lnTo>
                  <a:pt x="1831975" y="485775"/>
                </a:lnTo>
                <a:lnTo>
                  <a:pt x="1831975" y="428625"/>
                </a:lnTo>
                <a:lnTo>
                  <a:pt x="1781175" y="428625"/>
                </a:lnTo>
                <a:lnTo>
                  <a:pt x="1781175" y="371475"/>
                </a:lnTo>
                <a:lnTo>
                  <a:pt x="1651000" y="371475"/>
                </a:lnTo>
                <a:lnTo>
                  <a:pt x="1651000" y="327025"/>
                </a:lnTo>
                <a:lnTo>
                  <a:pt x="1619250" y="327025"/>
                </a:lnTo>
                <a:lnTo>
                  <a:pt x="1619250" y="276225"/>
                </a:lnTo>
                <a:lnTo>
                  <a:pt x="1384300" y="276225"/>
                </a:lnTo>
                <a:lnTo>
                  <a:pt x="1384300" y="241300"/>
                </a:lnTo>
                <a:lnTo>
                  <a:pt x="1339850" y="241300"/>
                </a:lnTo>
                <a:lnTo>
                  <a:pt x="1339850" y="203200"/>
                </a:lnTo>
                <a:lnTo>
                  <a:pt x="1120775" y="203200"/>
                </a:lnTo>
                <a:lnTo>
                  <a:pt x="1120775" y="158750"/>
                </a:lnTo>
                <a:lnTo>
                  <a:pt x="1060450" y="158750"/>
                </a:lnTo>
                <a:lnTo>
                  <a:pt x="1060450" y="130175"/>
                </a:lnTo>
                <a:lnTo>
                  <a:pt x="984250" y="130175"/>
                </a:lnTo>
                <a:lnTo>
                  <a:pt x="984250" y="95250"/>
                </a:lnTo>
                <a:lnTo>
                  <a:pt x="946150" y="95250"/>
                </a:lnTo>
                <a:lnTo>
                  <a:pt x="946150" y="63500"/>
                </a:lnTo>
                <a:lnTo>
                  <a:pt x="898525" y="63500"/>
                </a:lnTo>
                <a:lnTo>
                  <a:pt x="898525" y="34925"/>
                </a:lnTo>
                <a:lnTo>
                  <a:pt x="815975" y="34925"/>
                </a:lnTo>
                <a:lnTo>
                  <a:pt x="815975" y="12700"/>
                </a:lnTo>
                <a:lnTo>
                  <a:pt x="558800" y="12700"/>
                </a:lnTo>
                <a:lnTo>
                  <a:pt x="5588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5" name="Freeform: Shape 194">
            <a:extLst>
              <a:ext uri="{FF2B5EF4-FFF2-40B4-BE49-F238E27FC236}">
                <a16:creationId xmlns:a16="http://schemas.microsoft.com/office/drawing/2014/main" id="{A518948B-FB5C-46F2-B215-323E3A0F9474}"/>
              </a:ext>
            </a:extLst>
          </p:cNvPr>
          <p:cNvSpPr/>
          <p:nvPr/>
        </p:nvSpPr>
        <p:spPr bwMode="auto">
          <a:xfrm>
            <a:off x="1577975" y="4381500"/>
            <a:ext cx="2139950" cy="1184275"/>
          </a:xfrm>
          <a:custGeom>
            <a:avLst/>
            <a:gdLst>
              <a:gd name="connsiteX0" fmla="*/ 2139950 w 2139950"/>
              <a:gd name="connsiteY0" fmla="*/ 1184275 h 1184275"/>
              <a:gd name="connsiteX1" fmla="*/ 2000250 w 2139950"/>
              <a:gd name="connsiteY1" fmla="*/ 1184275 h 1184275"/>
              <a:gd name="connsiteX2" fmla="*/ 2000250 w 2139950"/>
              <a:gd name="connsiteY2" fmla="*/ 1028700 h 1184275"/>
              <a:gd name="connsiteX3" fmla="*/ 1905000 w 2139950"/>
              <a:gd name="connsiteY3" fmla="*/ 1028700 h 1184275"/>
              <a:gd name="connsiteX4" fmla="*/ 1905000 w 2139950"/>
              <a:gd name="connsiteY4" fmla="*/ 908050 h 1184275"/>
              <a:gd name="connsiteX5" fmla="*/ 1749425 w 2139950"/>
              <a:gd name="connsiteY5" fmla="*/ 908050 h 1184275"/>
              <a:gd name="connsiteX6" fmla="*/ 1749425 w 2139950"/>
              <a:gd name="connsiteY6" fmla="*/ 809625 h 1184275"/>
              <a:gd name="connsiteX7" fmla="*/ 1695450 w 2139950"/>
              <a:gd name="connsiteY7" fmla="*/ 809625 h 1184275"/>
              <a:gd name="connsiteX8" fmla="*/ 1695450 w 2139950"/>
              <a:gd name="connsiteY8" fmla="*/ 742950 h 1184275"/>
              <a:gd name="connsiteX9" fmla="*/ 1536700 w 2139950"/>
              <a:gd name="connsiteY9" fmla="*/ 742950 h 1184275"/>
              <a:gd name="connsiteX10" fmla="*/ 1536700 w 2139950"/>
              <a:gd name="connsiteY10" fmla="*/ 663575 h 1184275"/>
              <a:gd name="connsiteX11" fmla="*/ 1463675 w 2139950"/>
              <a:gd name="connsiteY11" fmla="*/ 663575 h 1184275"/>
              <a:gd name="connsiteX12" fmla="*/ 1463675 w 2139950"/>
              <a:gd name="connsiteY12" fmla="*/ 600075 h 1184275"/>
              <a:gd name="connsiteX13" fmla="*/ 1330325 w 2139950"/>
              <a:gd name="connsiteY13" fmla="*/ 600075 h 1184275"/>
              <a:gd name="connsiteX14" fmla="*/ 1330325 w 2139950"/>
              <a:gd name="connsiteY14" fmla="*/ 536575 h 1184275"/>
              <a:gd name="connsiteX15" fmla="*/ 1308100 w 2139950"/>
              <a:gd name="connsiteY15" fmla="*/ 536575 h 1184275"/>
              <a:gd name="connsiteX16" fmla="*/ 1308100 w 2139950"/>
              <a:gd name="connsiteY16" fmla="*/ 495300 h 1184275"/>
              <a:gd name="connsiteX17" fmla="*/ 1076325 w 2139950"/>
              <a:gd name="connsiteY17" fmla="*/ 495300 h 1184275"/>
              <a:gd name="connsiteX18" fmla="*/ 1076325 w 2139950"/>
              <a:gd name="connsiteY18" fmla="*/ 431800 h 1184275"/>
              <a:gd name="connsiteX19" fmla="*/ 1016000 w 2139950"/>
              <a:gd name="connsiteY19" fmla="*/ 431800 h 1184275"/>
              <a:gd name="connsiteX20" fmla="*/ 1016000 w 2139950"/>
              <a:gd name="connsiteY20" fmla="*/ 374650 h 1184275"/>
              <a:gd name="connsiteX21" fmla="*/ 809625 w 2139950"/>
              <a:gd name="connsiteY21" fmla="*/ 374650 h 1184275"/>
              <a:gd name="connsiteX22" fmla="*/ 809625 w 2139950"/>
              <a:gd name="connsiteY22" fmla="*/ 317500 h 1184275"/>
              <a:gd name="connsiteX23" fmla="*/ 752475 w 2139950"/>
              <a:gd name="connsiteY23" fmla="*/ 317500 h 1184275"/>
              <a:gd name="connsiteX24" fmla="*/ 752475 w 2139950"/>
              <a:gd name="connsiteY24" fmla="*/ 276225 h 1184275"/>
              <a:gd name="connsiteX25" fmla="*/ 669925 w 2139950"/>
              <a:gd name="connsiteY25" fmla="*/ 276225 h 1184275"/>
              <a:gd name="connsiteX26" fmla="*/ 669925 w 2139950"/>
              <a:gd name="connsiteY26" fmla="*/ 234950 h 1184275"/>
              <a:gd name="connsiteX27" fmla="*/ 641350 w 2139950"/>
              <a:gd name="connsiteY27" fmla="*/ 234950 h 1184275"/>
              <a:gd name="connsiteX28" fmla="*/ 641350 w 2139950"/>
              <a:gd name="connsiteY28" fmla="*/ 193675 h 1184275"/>
              <a:gd name="connsiteX29" fmla="*/ 606425 w 2139950"/>
              <a:gd name="connsiteY29" fmla="*/ 193675 h 1184275"/>
              <a:gd name="connsiteX30" fmla="*/ 606425 w 2139950"/>
              <a:gd name="connsiteY30" fmla="*/ 158750 h 1184275"/>
              <a:gd name="connsiteX31" fmla="*/ 492125 w 2139950"/>
              <a:gd name="connsiteY31" fmla="*/ 158750 h 1184275"/>
              <a:gd name="connsiteX32" fmla="*/ 492125 w 2139950"/>
              <a:gd name="connsiteY32" fmla="*/ 104775 h 1184275"/>
              <a:gd name="connsiteX33" fmla="*/ 241300 w 2139950"/>
              <a:gd name="connsiteY33" fmla="*/ 104775 h 1184275"/>
              <a:gd name="connsiteX34" fmla="*/ 241300 w 2139950"/>
              <a:gd name="connsiteY34" fmla="*/ 69850 h 1184275"/>
              <a:gd name="connsiteX35" fmla="*/ 117475 w 2139950"/>
              <a:gd name="connsiteY35" fmla="*/ 69850 h 1184275"/>
              <a:gd name="connsiteX36" fmla="*/ 117475 w 2139950"/>
              <a:gd name="connsiteY36" fmla="*/ 34925 h 1184275"/>
              <a:gd name="connsiteX37" fmla="*/ 44450 w 2139950"/>
              <a:gd name="connsiteY37" fmla="*/ 34925 h 1184275"/>
              <a:gd name="connsiteX38" fmla="*/ 44450 w 2139950"/>
              <a:gd name="connsiteY38" fmla="*/ 0 h 1184275"/>
              <a:gd name="connsiteX39" fmla="*/ 0 w 2139950"/>
              <a:gd name="connsiteY39" fmla="*/ 0 h 1184275"/>
              <a:gd name="connsiteX40" fmla="*/ 0 w 2139950"/>
              <a:gd name="connsiteY40" fmla="*/ 0 h 118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39950" h="1184275">
                <a:moveTo>
                  <a:pt x="2139950" y="1184275"/>
                </a:moveTo>
                <a:lnTo>
                  <a:pt x="2000250" y="1184275"/>
                </a:lnTo>
                <a:lnTo>
                  <a:pt x="2000250" y="1028700"/>
                </a:lnTo>
                <a:lnTo>
                  <a:pt x="1905000" y="1028700"/>
                </a:lnTo>
                <a:lnTo>
                  <a:pt x="1905000" y="908050"/>
                </a:lnTo>
                <a:lnTo>
                  <a:pt x="1749425" y="908050"/>
                </a:lnTo>
                <a:lnTo>
                  <a:pt x="1749425" y="809625"/>
                </a:lnTo>
                <a:lnTo>
                  <a:pt x="1695450" y="809625"/>
                </a:lnTo>
                <a:lnTo>
                  <a:pt x="1695450" y="742950"/>
                </a:lnTo>
                <a:lnTo>
                  <a:pt x="1536700" y="742950"/>
                </a:lnTo>
                <a:lnTo>
                  <a:pt x="1536700" y="663575"/>
                </a:lnTo>
                <a:lnTo>
                  <a:pt x="1463675" y="663575"/>
                </a:lnTo>
                <a:lnTo>
                  <a:pt x="1463675" y="600075"/>
                </a:lnTo>
                <a:lnTo>
                  <a:pt x="1330325" y="600075"/>
                </a:lnTo>
                <a:lnTo>
                  <a:pt x="1330325" y="536575"/>
                </a:lnTo>
                <a:lnTo>
                  <a:pt x="1308100" y="536575"/>
                </a:lnTo>
                <a:lnTo>
                  <a:pt x="1308100" y="495300"/>
                </a:lnTo>
                <a:lnTo>
                  <a:pt x="1076325" y="495300"/>
                </a:lnTo>
                <a:lnTo>
                  <a:pt x="1076325" y="431800"/>
                </a:lnTo>
                <a:lnTo>
                  <a:pt x="1016000" y="431800"/>
                </a:lnTo>
                <a:lnTo>
                  <a:pt x="1016000" y="374650"/>
                </a:lnTo>
                <a:lnTo>
                  <a:pt x="809625" y="374650"/>
                </a:lnTo>
                <a:lnTo>
                  <a:pt x="809625" y="317500"/>
                </a:lnTo>
                <a:lnTo>
                  <a:pt x="752475" y="317500"/>
                </a:lnTo>
                <a:lnTo>
                  <a:pt x="752475" y="276225"/>
                </a:lnTo>
                <a:lnTo>
                  <a:pt x="669925" y="276225"/>
                </a:lnTo>
                <a:lnTo>
                  <a:pt x="669925" y="234950"/>
                </a:lnTo>
                <a:lnTo>
                  <a:pt x="641350" y="234950"/>
                </a:lnTo>
                <a:lnTo>
                  <a:pt x="641350" y="193675"/>
                </a:lnTo>
                <a:lnTo>
                  <a:pt x="606425" y="193675"/>
                </a:lnTo>
                <a:lnTo>
                  <a:pt x="606425" y="158750"/>
                </a:lnTo>
                <a:lnTo>
                  <a:pt x="492125" y="158750"/>
                </a:lnTo>
                <a:lnTo>
                  <a:pt x="492125" y="104775"/>
                </a:lnTo>
                <a:lnTo>
                  <a:pt x="241300" y="104775"/>
                </a:lnTo>
                <a:lnTo>
                  <a:pt x="241300" y="69850"/>
                </a:lnTo>
                <a:lnTo>
                  <a:pt x="117475" y="69850"/>
                </a:lnTo>
                <a:lnTo>
                  <a:pt x="117475" y="34925"/>
                </a:lnTo>
                <a:lnTo>
                  <a:pt x="44450" y="34925"/>
                </a:lnTo>
                <a:lnTo>
                  <a:pt x="44450" y="0"/>
                </a:lnTo>
                <a:lnTo>
                  <a:pt x="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97" name="Freeform: Shape 196">
            <a:extLst>
              <a:ext uri="{FF2B5EF4-FFF2-40B4-BE49-F238E27FC236}">
                <a16:creationId xmlns:a16="http://schemas.microsoft.com/office/drawing/2014/main" id="{D085C46E-1AFE-4ADF-8A0B-42C0F4937F88}"/>
              </a:ext>
            </a:extLst>
          </p:cNvPr>
          <p:cNvSpPr/>
          <p:nvPr/>
        </p:nvSpPr>
        <p:spPr bwMode="auto">
          <a:xfrm>
            <a:off x="1581150" y="4448175"/>
            <a:ext cx="2130425" cy="1489075"/>
          </a:xfrm>
          <a:custGeom>
            <a:avLst/>
            <a:gdLst>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68350 w 2130425"/>
              <a:gd name="connsiteY15" fmla="*/ 409575 h 1489075"/>
              <a:gd name="connsiteX16" fmla="*/ 7683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49375 w 2130425"/>
              <a:gd name="connsiteY25" fmla="*/ 746125 h 1489075"/>
              <a:gd name="connsiteX26" fmla="*/ 1349375 w 2130425"/>
              <a:gd name="connsiteY26" fmla="*/ 806450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53533 w 2130425"/>
              <a:gd name="connsiteY15" fmla="*/ 409575 h 1489075"/>
              <a:gd name="connsiteX16" fmla="*/ 7683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49375 w 2130425"/>
              <a:gd name="connsiteY25" fmla="*/ 746125 h 1489075"/>
              <a:gd name="connsiteX26" fmla="*/ 1349375 w 2130425"/>
              <a:gd name="connsiteY26" fmla="*/ 806450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53533 w 2130425"/>
              <a:gd name="connsiteY15" fmla="*/ 409575 h 1489075"/>
              <a:gd name="connsiteX16" fmla="*/ 7556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49375 w 2130425"/>
              <a:gd name="connsiteY25" fmla="*/ 746125 h 1489075"/>
              <a:gd name="connsiteX26" fmla="*/ 1349375 w 2130425"/>
              <a:gd name="connsiteY26" fmla="*/ 806450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53533 w 2130425"/>
              <a:gd name="connsiteY15" fmla="*/ 409575 h 1489075"/>
              <a:gd name="connsiteX16" fmla="*/ 7556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34558 w 2130425"/>
              <a:gd name="connsiteY25" fmla="*/ 746125 h 1489075"/>
              <a:gd name="connsiteX26" fmla="*/ 1349375 w 2130425"/>
              <a:gd name="connsiteY26" fmla="*/ 806450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53533 w 2130425"/>
              <a:gd name="connsiteY15" fmla="*/ 409575 h 1489075"/>
              <a:gd name="connsiteX16" fmla="*/ 7556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34558 w 2130425"/>
              <a:gd name="connsiteY25" fmla="*/ 746125 h 1489075"/>
              <a:gd name="connsiteX26" fmla="*/ 1328208 w 2130425"/>
              <a:gd name="connsiteY26" fmla="*/ 804334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 name="connsiteX0" fmla="*/ 0 w 2130425"/>
              <a:gd name="connsiteY0" fmla="*/ 0 h 1489075"/>
              <a:gd name="connsiteX1" fmla="*/ 44450 w 2130425"/>
              <a:gd name="connsiteY1" fmla="*/ 0 h 1489075"/>
              <a:gd name="connsiteX2" fmla="*/ 44450 w 2130425"/>
              <a:gd name="connsiteY2" fmla="*/ 63500 h 1489075"/>
              <a:gd name="connsiteX3" fmla="*/ 117475 w 2130425"/>
              <a:gd name="connsiteY3" fmla="*/ 63500 h 1489075"/>
              <a:gd name="connsiteX4" fmla="*/ 117475 w 2130425"/>
              <a:gd name="connsiteY4" fmla="*/ 120650 h 1489075"/>
              <a:gd name="connsiteX5" fmla="*/ 247650 w 2130425"/>
              <a:gd name="connsiteY5" fmla="*/ 120650 h 1489075"/>
              <a:gd name="connsiteX6" fmla="*/ 247650 w 2130425"/>
              <a:gd name="connsiteY6" fmla="*/ 174625 h 1489075"/>
              <a:gd name="connsiteX7" fmla="*/ 501650 w 2130425"/>
              <a:gd name="connsiteY7" fmla="*/ 174625 h 1489075"/>
              <a:gd name="connsiteX8" fmla="*/ 501650 w 2130425"/>
              <a:gd name="connsiteY8" fmla="*/ 228600 h 1489075"/>
              <a:gd name="connsiteX9" fmla="*/ 606425 w 2130425"/>
              <a:gd name="connsiteY9" fmla="*/ 228600 h 1489075"/>
              <a:gd name="connsiteX10" fmla="*/ 606425 w 2130425"/>
              <a:gd name="connsiteY10" fmla="*/ 295275 h 1489075"/>
              <a:gd name="connsiteX11" fmla="*/ 647700 w 2130425"/>
              <a:gd name="connsiteY11" fmla="*/ 295275 h 1489075"/>
              <a:gd name="connsiteX12" fmla="*/ 647700 w 2130425"/>
              <a:gd name="connsiteY12" fmla="*/ 355600 h 1489075"/>
              <a:gd name="connsiteX13" fmla="*/ 673100 w 2130425"/>
              <a:gd name="connsiteY13" fmla="*/ 355600 h 1489075"/>
              <a:gd name="connsiteX14" fmla="*/ 673100 w 2130425"/>
              <a:gd name="connsiteY14" fmla="*/ 409575 h 1489075"/>
              <a:gd name="connsiteX15" fmla="*/ 753533 w 2130425"/>
              <a:gd name="connsiteY15" fmla="*/ 409575 h 1489075"/>
              <a:gd name="connsiteX16" fmla="*/ 755650 w 2130425"/>
              <a:gd name="connsiteY16" fmla="*/ 476250 h 1489075"/>
              <a:gd name="connsiteX17" fmla="*/ 819150 w 2130425"/>
              <a:gd name="connsiteY17" fmla="*/ 476250 h 1489075"/>
              <a:gd name="connsiteX18" fmla="*/ 819150 w 2130425"/>
              <a:gd name="connsiteY18" fmla="*/ 536575 h 1489075"/>
              <a:gd name="connsiteX19" fmla="*/ 1028700 w 2130425"/>
              <a:gd name="connsiteY19" fmla="*/ 536575 h 1489075"/>
              <a:gd name="connsiteX20" fmla="*/ 1028700 w 2130425"/>
              <a:gd name="connsiteY20" fmla="*/ 609600 h 1489075"/>
              <a:gd name="connsiteX21" fmla="*/ 1085850 w 2130425"/>
              <a:gd name="connsiteY21" fmla="*/ 609600 h 1489075"/>
              <a:gd name="connsiteX22" fmla="*/ 1085850 w 2130425"/>
              <a:gd name="connsiteY22" fmla="*/ 669925 h 1489075"/>
              <a:gd name="connsiteX23" fmla="*/ 1311275 w 2130425"/>
              <a:gd name="connsiteY23" fmla="*/ 669925 h 1489075"/>
              <a:gd name="connsiteX24" fmla="*/ 1311275 w 2130425"/>
              <a:gd name="connsiteY24" fmla="*/ 746125 h 1489075"/>
              <a:gd name="connsiteX25" fmla="*/ 1334558 w 2130425"/>
              <a:gd name="connsiteY25" fmla="*/ 746125 h 1489075"/>
              <a:gd name="connsiteX26" fmla="*/ 1338791 w 2130425"/>
              <a:gd name="connsiteY26" fmla="*/ 804334 h 1489075"/>
              <a:gd name="connsiteX27" fmla="*/ 1473200 w 2130425"/>
              <a:gd name="connsiteY27" fmla="*/ 806450 h 1489075"/>
              <a:gd name="connsiteX28" fmla="*/ 1473200 w 2130425"/>
              <a:gd name="connsiteY28" fmla="*/ 889000 h 1489075"/>
              <a:gd name="connsiteX29" fmla="*/ 1524000 w 2130425"/>
              <a:gd name="connsiteY29" fmla="*/ 889000 h 1489075"/>
              <a:gd name="connsiteX30" fmla="*/ 1524000 w 2130425"/>
              <a:gd name="connsiteY30" fmla="*/ 958850 h 1489075"/>
              <a:gd name="connsiteX31" fmla="*/ 1698625 w 2130425"/>
              <a:gd name="connsiteY31" fmla="*/ 958850 h 1489075"/>
              <a:gd name="connsiteX32" fmla="*/ 1698625 w 2130425"/>
              <a:gd name="connsiteY32" fmla="*/ 1063625 h 1489075"/>
              <a:gd name="connsiteX33" fmla="*/ 1749425 w 2130425"/>
              <a:gd name="connsiteY33" fmla="*/ 1063625 h 1489075"/>
              <a:gd name="connsiteX34" fmla="*/ 1749425 w 2130425"/>
              <a:gd name="connsiteY34" fmla="*/ 1168400 h 1489075"/>
              <a:gd name="connsiteX35" fmla="*/ 1898650 w 2130425"/>
              <a:gd name="connsiteY35" fmla="*/ 1168400 h 1489075"/>
              <a:gd name="connsiteX36" fmla="*/ 1898650 w 2130425"/>
              <a:gd name="connsiteY36" fmla="*/ 1304925 h 1489075"/>
              <a:gd name="connsiteX37" fmla="*/ 2006600 w 2130425"/>
              <a:gd name="connsiteY37" fmla="*/ 1304925 h 1489075"/>
              <a:gd name="connsiteX38" fmla="*/ 2006600 w 2130425"/>
              <a:gd name="connsiteY38" fmla="*/ 1489075 h 1489075"/>
              <a:gd name="connsiteX39" fmla="*/ 2130425 w 2130425"/>
              <a:gd name="connsiteY39" fmla="*/ 1489075 h 1489075"/>
              <a:gd name="connsiteX40" fmla="*/ 2130425 w 2130425"/>
              <a:gd name="connsiteY40" fmla="*/ 1489075 h 1489075"/>
              <a:gd name="connsiteX41" fmla="*/ 2130425 w 2130425"/>
              <a:gd name="connsiteY41" fmla="*/ 1489075 h 148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30425" h="1489075">
                <a:moveTo>
                  <a:pt x="0" y="0"/>
                </a:moveTo>
                <a:lnTo>
                  <a:pt x="44450" y="0"/>
                </a:lnTo>
                <a:lnTo>
                  <a:pt x="44450" y="63500"/>
                </a:lnTo>
                <a:lnTo>
                  <a:pt x="117475" y="63500"/>
                </a:lnTo>
                <a:lnTo>
                  <a:pt x="117475" y="120650"/>
                </a:lnTo>
                <a:lnTo>
                  <a:pt x="247650" y="120650"/>
                </a:lnTo>
                <a:lnTo>
                  <a:pt x="247650" y="174625"/>
                </a:lnTo>
                <a:lnTo>
                  <a:pt x="501650" y="174625"/>
                </a:lnTo>
                <a:lnTo>
                  <a:pt x="501650" y="228600"/>
                </a:lnTo>
                <a:lnTo>
                  <a:pt x="606425" y="228600"/>
                </a:lnTo>
                <a:lnTo>
                  <a:pt x="606425" y="295275"/>
                </a:lnTo>
                <a:lnTo>
                  <a:pt x="647700" y="295275"/>
                </a:lnTo>
                <a:lnTo>
                  <a:pt x="647700" y="355600"/>
                </a:lnTo>
                <a:lnTo>
                  <a:pt x="673100" y="355600"/>
                </a:lnTo>
                <a:lnTo>
                  <a:pt x="673100" y="409575"/>
                </a:lnTo>
                <a:lnTo>
                  <a:pt x="753533" y="409575"/>
                </a:lnTo>
                <a:cubicBezTo>
                  <a:pt x="754239" y="431800"/>
                  <a:pt x="754944" y="454025"/>
                  <a:pt x="755650" y="476250"/>
                </a:cubicBezTo>
                <a:lnTo>
                  <a:pt x="819150" y="476250"/>
                </a:lnTo>
                <a:lnTo>
                  <a:pt x="819150" y="536575"/>
                </a:lnTo>
                <a:lnTo>
                  <a:pt x="1028700" y="536575"/>
                </a:lnTo>
                <a:lnTo>
                  <a:pt x="1028700" y="609600"/>
                </a:lnTo>
                <a:lnTo>
                  <a:pt x="1085850" y="609600"/>
                </a:lnTo>
                <a:lnTo>
                  <a:pt x="1085850" y="669925"/>
                </a:lnTo>
                <a:lnTo>
                  <a:pt x="1311275" y="669925"/>
                </a:lnTo>
                <a:lnTo>
                  <a:pt x="1311275" y="746125"/>
                </a:lnTo>
                <a:lnTo>
                  <a:pt x="1334558" y="746125"/>
                </a:lnTo>
                <a:lnTo>
                  <a:pt x="1338791" y="804334"/>
                </a:lnTo>
                <a:lnTo>
                  <a:pt x="1473200" y="806450"/>
                </a:lnTo>
                <a:lnTo>
                  <a:pt x="1473200" y="889000"/>
                </a:lnTo>
                <a:lnTo>
                  <a:pt x="1524000" y="889000"/>
                </a:lnTo>
                <a:lnTo>
                  <a:pt x="1524000" y="958850"/>
                </a:lnTo>
                <a:lnTo>
                  <a:pt x="1698625" y="958850"/>
                </a:lnTo>
                <a:lnTo>
                  <a:pt x="1698625" y="1063625"/>
                </a:lnTo>
                <a:lnTo>
                  <a:pt x="1749425" y="1063625"/>
                </a:lnTo>
                <a:lnTo>
                  <a:pt x="1749425" y="1168400"/>
                </a:lnTo>
                <a:lnTo>
                  <a:pt x="1898650" y="1168400"/>
                </a:lnTo>
                <a:lnTo>
                  <a:pt x="1898650" y="1304925"/>
                </a:lnTo>
                <a:lnTo>
                  <a:pt x="2006600" y="1304925"/>
                </a:lnTo>
                <a:lnTo>
                  <a:pt x="2006600" y="1489075"/>
                </a:lnTo>
                <a:lnTo>
                  <a:pt x="2130425" y="1489075"/>
                </a:lnTo>
                <a:lnTo>
                  <a:pt x="2130425" y="1489075"/>
                </a:lnTo>
                <a:lnTo>
                  <a:pt x="2130425" y="14890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43482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5"/>
          <p:cNvGrpSpPr/>
          <p:nvPr/>
        </p:nvGrpSpPr>
        <p:grpSpPr>
          <a:xfrm>
            <a:off x="3777491" y="2737271"/>
            <a:ext cx="114300" cy="415925"/>
            <a:chOff x="4484230" y="2552700"/>
            <a:chExt cx="114300" cy="415925"/>
          </a:xfrm>
        </p:grpSpPr>
        <p:sp>
          <p:nvSpPr>
            <p:cNvPr id="6" name="object 6"/>
            <p:cNvSpPr/>
            <p:nvPr/>
          </p:nvSpPr>
          <p:spPr>
            <a:xfrm>
              <a:off x="4540248" y="2571750"/>
              <a:ext cx="1905" cy="358775"/>
            </a:xfrm>
            <a:custGeom>
              <a:avLst/>
              <a:gdLst/>
              <a:ahLst/>
              <a:cxnLst/>
              <a:rect l="l" t="t" r="r" b="b"/>
              <a:pathLst>
                <a:path w="1904" h="358775">
                  <a:moveTo>
                    <a:pt x="0" y="0"/>
                  </a:moveTo>
                  <a:lnTo>
                    <a:pt x="1435" y="358775"/>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object 7"/>
            <p:cNvSpPr/>
            <p:nvPr/>
          </p:nvSpPr>
          <p:spPr>
            <a:xfrm>
              <a:off x="4484230" y="2854097"/>
              <a:ext cx="114300" cy="114935"/>
            </a:xfrm>
            <a:custGeom>
              <a:avLst/>
              <a:gdLst/>
              <a:ahLst/>
              <a:cxnLst/>
              <a:rect l="l" t="t" r="r" b="b"/>
              <a:pathLst>
                <a:path w="114300" h="114935">
                  <a:moveTo>
                    <a:pt x="114298" y="0"/>
                  </a:moveTo>
                  <a:lnTo>
                    <a:pt x="0" y="457"/>
                  </a:lnTo>
                  <a:lnTo>
                    <a:pt x="57605" y="114527"/>
                  </a:lnTo>
                  <a:lnTo>
                    <a:pt x="11429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8" name="object 8"/>
          <p:cNvSpPr txBox="1"/>
          <p:nvPr/>
        </p:nvSpPr>
        <p:spPr>
          <a:xfrm>
            <a:off x="1664986" y="1438696"/>
            <a:ext cx="4358640" cy="584200"/>
          </a:xfrm>
          <a:prstGeom prst="rect">
            <a:avLst/>
          </a:prstGeom>
          <a:ln w="25399">
            <a:solidFill>
              <a:srgbClr val="000000"/>
            </a:solidFill>
          </a:ln>
        </p:spPr>
        <p:txBody>
          <a:bodyPr vert="horz" wrap="square" lIns="0" tIns="0" rIns="0" bIns="0" rtlCol="0">
            <a:spAutoFit/>
          </a:bodyPr>
          <a:lstStyle/>
          <a:p>
            <a:pPr marL="36195" marR="0" lvl="0" indent="0" algn="ctr"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Induction</a:t>
            </a: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aratumumab</a:t>
            </a:r>
            <a:r>
              <a:rPr kumimoji="0" lang="en-US"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CyBorD</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5560" marR="0" lvl="0" indent="0" algn="ctr" defTabSz="914400" rtl="0" eaLnBrk="1" fontAlgn="auto" latinLnBrk="0" hangingPunct="1">
              <a:lnSpc>
                <a:spcPct val="100000"/>
              </a:lnSpc>
              <a:spcBef>
                <a:spcPts val="0"/>
              </a:spcBef>
              <a:spcAft>
                <a:spcPts val="0"/>
              </a:spcAft>
              <a:buClrTx/>
              <a:buSzTx/>
              <a:buFontTx/>
              <a:buNone/>
              <a:tabLst/>
              <a:defRPr/>
            </a:pPr>
            <a:r>
              <a:rPr kumimoji="0"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r>
              <a:rPr kumimoji="0" sz="1800" b="0" i="1" u="none" strike="noStrike" kern="1200" cap="none" spc="-2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cycles</a:t>
            </a:r>
            <a:endParaRPr kumimoji="0" sz="1800" b="0" i="0" u="none" strike="noStrike" kern="1200" cap="none" spc="0" normalizeH="0" baseline="25462"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object 9"/>
          <p:cNvSpPr txBox="1"/>
          <p:nvPr/>
        </p:nvSpPr>
        <p:spPr>
          <a:xfrm>
            <a:off x="1664986" y="3153196"/>
            <a:ext cx="4358640" cy="307975"/>
          </a:xfrm>
          <a:prstGeom prst="rect">
            <a:avLst/>
          </a:prstGeom>
          <a:ln w="25399">
            <a:solidFill>
              <a:srgbClr val="000000"/>
            </a:solidFill>
          </a:ln>
        </p:spPr>
        <p:txBody>
          <a:bodyPr vert="horz" wrap="square" lIns="0" tIns="0" rIns="0" bIns="0" rtlCol="0">
            <a:spAutoFit/>
          </a:bodyPr>
          <a:lstStyle/>
          <a:p>
            <a:pPr marL="74295" marR="0" lvl="0" indent="0" algn="ctr"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Mel200</a:t>
            </a:r>
            <a:r>
              <a:rPr kumimoji="0" sz="2000" b="0" i="0" u="none" strike="noStrike" kern="1200" cap="none" spc="-13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13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ASCT</a:t>
            </a:r>
            <a:endParaRPr kumimoji="0" sz="1950" b="0" i="0" u="none" strike="noStrike" kern="1200" cap="none" spc="0" normalizeH="0" baseline="25641"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object 10"/>
          <p:cNvSpPr txBox="1"/>
          <p:nvPr/>
        </p:nvSpPr>
        <p:spPr>
          <a:xfrm>
            <a:off x="1669114" y="3789784"/>
            <a:ext cx="4350385" cy="307975"/>
          </a:xfrm>
          <a:prstGeom prst="rect">
            <a:avLst/>
          </a:prstGeom>
          <a:ln w="25399">
            <a:solidFill>
              <a:srgbClr val="000000"/>
            </a:solidFill>
          </a:ln>
        </p:spPr>
        <p:txBody>
          <a:bodyPr vert="horz" wrap="square" lIns="0" tIns="0" rIns="0" bIns="0" rtlCol="0">
            <a:spAutoFit/>
          </a:bodyPr>
          <a:lstStyle/>
          <a:p>
            <a:pPr marL="95504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Hematologic</a:t>
            </a:r>
            <a:r>
              <a:rPr kumimoji="0" sz="20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a:t>
            </a:r>
            <a:endParaRPr kumimoji="0" sz="1950" b="0" i="0" u="none" strike="noStrike" kern="1200" cap="none" spc="0" normalizeH="0" baseline="25641"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object 11"/>
          <p:cNvSpPr txBox="1"/>
          <p:nvPr/>
        </p:nvSpPr>
        <p:spPr>
          <a:xfrm>
            <a:off x="344185" y="4559721"/>
            <a:ext cx="1822450" cy="307975"/>
          </a:xfrm>
          <a:prstGeom prst="rect">
            <a:avLst/>
          </a:prstGeom>
          <a:ln w="25399">
            <a:solidFill>
              <a:srgbClr val="000000"/>
            </a:solidFill>
          </a:ln>
        </p:spPr>
        <p:txBody>
          <a:bodyPr vert="horz" wrap="square" lIns="0" tIns="0" rIns="0" bIns="0" rtlCol="0">
            <a:spAutoFit/>
          </a:bodyPr>
          <a:lstStyle/>
          <a:p>
            <a:pPr marL="182245"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Observation</a:t>
            </a:r>
            <a:endParaRPr kumimoji="0" sz="1950" b="0" i="0" u="none" strike="noStrike" kern="1200" cap="none" spc="0" normalizeH="0" baseline="25641"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object 12"/>
          <p:cNvSpPr txBox="1"/>
          <p:nvPr/>
        </p:nvSpPr>
        <p:spPr>
          <a:xfrm>
            <a:off x="2830211" y="4399382"/>
            <a:ext cx="39878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7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es</a:t>
            </a:r>
          </a:p>
        </p:txBody>
      </p:sp>
      <p:sp>
        <p:nvSpPr>
          <p:cNvPr id="13" name="object 13"/>
          <p:cNvSpPr txBox="1"/>
          <p:nvPr/>
        </p:nvSpPr>
        <p:spPr>
          <a:xfrm>
            <a:off x="4532010" y="4420020"/>
            <a:ext cx="31813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14" name="object 14"/>
          <p:cNvSpPr txBox="1"/>
          <p:nvPr/>
        </p:nvSpPr>
        <p:spPr>
          <a:xfrm>
            <a:off x="5551185" y="4434309"/>
            <a:ext cx="2649855" cy="614680"/>
          </a:xfrm>
          <a:prstGeom prst="rect">
            <a:avLst/>
          </a:prstGeom>
          <a:ln w="25399">
            <a:solidFill>
              <a:srgbClr val="000000"/>
            </a:solidFill>
          </a:ln>
        </p:spPr>
        <p:txBody>
          <a:bodyPr vert="horz" wrap="square" lIns="0" tIns="0" rIns="0" bIns="0" rtlCol="0">
            <a:spAutoFit/>
          </a:bodyPr>
          <a:lstStyle/>
          <a:p>
            <a:pPr marL="805180" marR="205104" lvl="0" indent="-586105"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Relapsed/refractory </a:t>
            </a:r>
            <a:r>
              <a:rPr kumimoji="0" sz="2000" b="0" i="0" u="none" strike="noStrike" kern="1200" cap="none" spc="-54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algorithm</a:t>
            </a:r>
            <a:endPar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5" name="object 15"/>
          <p:cNvGrpSpPr/>
          <p:nvPr/>
        </p:nvGrpSpPr>
        <p:grpSpPr>
          <a:xfrm>
            <a:off x="2166636" y="4097758"/>
            <a:ext cx="3384550" cy="671830"/>
            <a:chOff x="2873375" y="3913188"/>
            <a:chExt cx="3384550" cy="671830"/>
          </a:xfrm>
        </p:grpSpPr>
        <p:sp>
          <p:nvSpPr>
            <p:cNvPr id="16" name="object 16"/>
            <p:cNvSpPr/>
            <p:nvPr/>
          </p:nvSpPr>
          <p:spPr>
            <a:xfrm>
              <a:off x="4540248" y="3913188"/>
              <a:ext cx="0" cy="608330"/>
            </a:xfrm>
            <a:custGeom>
              <a:avLst/>
              <a:gdLst/>
              <a:ahLst/>
              <a:cxnLst/>
              <a:rect l="l" t="t" r="r" b="b"/>
              <a:pathLst>
                <a:path h="608329">
                  <a:moveTo>
                    <a:pt x="0" y="0"/>
                  </a:moveTo>
                  <a:lnTo>
                    <a:pt x="1" y="608011"/>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object 17"/>
            <p:cNvSpPr/>
            <p:nvPr/>
          </p:nvSpPr>
          <p:spPr>
            <a:xfrm>
              <a:off x="2911475" y="4521271"/>
              <a:ext cx="3308350" cy="6350"/>
            </a:xfrm>
            <a:custGeom>
              <a:avLst/>
              <a:gdLst/>
              <a:ahLst/>
              <a:cxnLst/>
              <a:rect l="l" t="t" r="r" b="b"/>
              <a:pathLst>
                <a:path w="3308350" h="6350">
                  <a:moveTo>
                    <a:pt x="0" y="6206"/>
                  </a:moveTo>
                  <a:lnTo>
                    <a:pt x="3308349" y="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object 18"/>
            <p:cNvSpPr/>
            <p:nvPr/>
          </p:nvSpPr>
          <p:spPr>
            <a:xfrm>
              <a:off x="2873375" y="4464265"/>
              <a:ext cx="3384550" cy="120650"/>
            </a:xfrm>
            <a:custGeom>
              <a:avLst/>
              <a:gdLst/>
              <a:ahLst/>
              <a:cxnLst/>
              <a:rect l="l" t="t" r="r" b="b"/>
              <a:pathLst>
                <a:path w="3384550" h="120650">
                  <a:moveTo>
                    <a:pt x="114401" y="120230"/>
                  </a:moveTo>
                  <a:lnTo>
                    <a:pt x="114185" y="5930"/>
                  </a:lnTo>
                  <a:lnTo>
                    <a:pt x="0" y="63284"/>
                  </a:lnTo>
                  <a:lnTo>
                    <a:pt x="114401" y="120230"/>
                  </a:lnTo>
                  <a:close/>
                </a:path>
                <a:path w="3384550" h="120650">
                  <a:moveTo>
                    <a:pt x="3384550" y="56934"/>
                  </a:moveTo>
                  <a:lnTo>
                    <a:pt x="3270135" y="0"/>
                  </a:lnTo>
                  <a:lnTo>
                    <a:pt x="3270351" y="114300"/>
                  </a:lnTo>
                  <a:lnTo>
                    <a:pt x="3384550" y="56934"/>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9" name="object 19"/>
          <p:cNvGrpSpPr/>
          <p:nvPr/>
        </p:nvGrpSpPr>
        <p:grpSpPr>
          <a:xfrm>
            <a:off x="3787156" y="3472284"/>
            <a:ext cx="114300" cy="294005"/>
            <a:chOff x="4466564" y="3287713"/>
            <a:chExt cx="114300" cy="294005"/>
          </a:xfrm>
        </p:grpSpPr>
        <p:sp>
          <p:nvSpPr>
            <p:cNvPr id="20" name="object 20"/>
            <p:cNvSpPr/>
            <p:nvPr/>
          </p:nvSpPr>
          <p:spPr>
            <a:xfrm>
              <a:off x="4522787" y="3306763"/>
              <a:ext cx="1905" cy="236854"/>
            </a:xfrm>
            <a:custGeom>
              <a:avLst/>
              <a:gdLst/>
              <a:ahLst/>
              <a:cxnLst/>
              <a:rect l="l" t="t" r="r" b="b"/>
              <a:pathLst>
                <a:path w="1904" h="236854">
                  <a:moveTo>
                    <a:pt x="683" y="-19049"/>
                  </a:moveTo>
                  <a:lnTo>
                    <a:pt x="683" y="255588"/>
                  </a:lnTo>
                </a:path>
              </a:pathLst>
            </a:custGeom>
            <a:ln w="39467">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object 21"/>
            <p:cNvSpPr/>
            <p:nvPr/>
          </p:nvSpPr>
          <p:spPr>
            <a:xfrm>
              <a:off x="4466564" y="3466772"/>
              <a:ext cx="114300" cy="114935"/>
            </a:xfrm>
            <a:custGeom>
              <a:avLst/>
              <a:gdLst/>
              <a:ahLst/>
              <a:cxnLst/>
              <a:rect l="l" t="t" r="r" b="b"/>
              <a:pathLst>
                <a:path w="114300" h="114935">
                  <a:moveTo>
                    <a:pt x="114298" y="0"/>
                  </a:moveTo>
                  <a:lnTo>
                    <a:pt x="0" y="660"/>
                  </a:lnTo>
                  <a:lnTo>
                    <a:pt x="57810" y="114628"/>
                  </a:lnTo>
                  <a:lnTo>
                    <a:pt x="11429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2" name="object 22"/>
          <p:cNvSpPr txBox="1"/>
          <p:nvPr/>
        </p:nvSpPr>
        <p:spPr>
          <a:xfrm>
            <a:off x="1664986" y="2427709"/>
            <a:ext cx="4358640" cy="307975"/>
          </a:xfrm>
          <a:prstGeom prst="rect">
            <a:avLst/>
          </a:prstGeom>
          <a:ln w="25399">
            <a:solidFill>
              <a:srgbClr val="000000"/>
            </a:solidFill>
          </a:ln>
        </p:spPr>
        <p:txBody>
          <a:bodyPr vert="horz" wrap="square" lIns="0" tIns="0" rIns="0" bIns="0" rtlCol="0">
            <a:spAutoFit/>
          </a:bodyPr>
          <a:lstStyle/>
          <a:p>
            <a:pPr marL="108585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Stem</a:t>
            </a:r>
            <a:r>
              <a:rPr kumimoji="0" sz="20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cell</a:t>
            </a:r>
            <a:r>
              <a:rPr kumimoji="0" sz="20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collection</a:t>
            </a:r>
            <a:endParaRPr kumimoji="0"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3" name="object 23"/>
          <p:cNvGrpSpPr/>
          <p:nvPr/>
        </p:nvGrpSpPr>
        <p:grpSpPr>
          <a:xfrm>
            <a:off x="3787156" y="2003845"/>
            <a:ext cx="114300" cy="424180"/>
            <a:chOff x="4465189" y="1819275"/>
            <a:chExt cx="114300" cy="424180"/>
          </a:xfrm>
        </p:grpSpPr>
        <p:sp>
          <p:nvSpPr>
            <p:cNvPr id="24" name="object 24"/>
            <p:cNvSpPr/>
            <p:nvPr/>
          </p:nvSpPr>
          <p:spPr>
            <a:xfrm>
              <a:off x="4521199" y="1838325"/>
              <a:ext cx="1905" cy="367030"/>
            </a:xfrm>
            <a:custGeom>
              <a:avLst/>
              <a:gdLst/>
              <a:ahLst/>
              <a:cxnLst/>
              <a:rect l="l" t="t" r="r" b="b"/>
              <a:pathLst>
                <a:path w="1904" h="367030">
                  <a:moveTo>
                    <a:pt x="0" y="0"/>
                  </a:moveTo>
                  <a:lnTo>
                    <a:pt x="1437" y="366712"/>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object 25"/>
            <p:cNvSpPr/>
            <p:nvPr/>
          </p:nvSpPr>
          <p:spPr>
            <a:xfrm>
              <a:off x="4465189" y="2128615"/>
              <a:ext cx="114300" cy="114935"/>
            </a:xfrm>
            <a:custGeom>
              <a:avLst/>
              <a:gdLst/>
              <a:ahLst/>
              <a:cxnLst/>
              <a:rect l="l" t="t" r="r" b="b"/>
              <a:pathLst>
                <a:path w="114300" h="114935">
                  <a:moveTo>
                    <a:pt x="114298" y="0"/>
                  </a:moveTo>
                  <a:lnTo>
                    <a:pt x="0" y="448"/>
                  </a:lnTo>
                  <a:lnTo>
                    <a:pt x="57598" y="114522"/>
                  </a:lnTo>
                  <a:lnTo>
                    <a:pt x="114298"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7" name="Title 26">
            <a:extLst>
              <a:ext uri="{FF2B5EF4-FFF2-40B4-BE49-F238E27FC236}">
                <a16:creationId xmlns:a16="http://schemas.microsoft.com/office/drawing/2014/main" id="{C6EFEC06-2ABB-8E42-88E9-5F2C3D55521F}"/>
              </a:ext>
            </a:extLst>
          </p:cNvPr>
          <p:cNvSpPr>
            <a:spLocks noGrp="1"/>
          </p:cNvSpPr>
          <p:nvPr>
            <p:ph type="title"/>
          </p:nvPr>
        </p:nvSpPr>
        <p:spPr/>
        <p:txBody>
          <a:bodyPr/>
          <a:lstStyle/>
          <a:p>
            <a:r>
              <a:rPr lang="en-US" dirty="0"/>
              <a:t>mSMART: Newly Diagnosed AL Amyloidosis, SCT Eligible</a:t>
            </a:r>
          </a:p>
        </p:txBody>
      </p:sp>
      <p:sp>
        <p:nvSpPr>
          <p:cNvPr id="28" name="TextBox 27">
            <a:extLst>
              <a:ext uri="{FF2B5EF4-FFF2-40B4-BE49-F238E27FC236}">
                <a16:creationId xmlns:a16="http://schemas.microsoft.com/office/drawing/2014/main" id="{45703340-944E-4C0E-80E4-A2A07E8C1A5F}"/>
              </a:ext>
            </a:extLst>
          </p:cNvPr>
          <p:cNvSpPr txBox="1"/>
          <p:nvPr/>
        </p:nvSpPr>
        <p:spPr bwMode="auto">
          <a:xfrm>
            <a:off x="433931" y="6386562"/>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msmart.org/treatment-guidlines</a:t>
            </a:r>
          </a:p>
        </p:txBody>
      </p:sp>
      <p:grpSp>
        <p:nvGrpSpPr>
          <p:cNvPr id="29" name="Group 28">
            <a:extLst>
              <a:ext uri="{FF2B5EF4-FFF2-40B4-BE49-F238E27FC236}">
                <a16:creationId xmlns:a16="http://schemas.microsoft.com/office/drawing/2014/main" id="{5CC1899A-FD1E-4BAE-99AF-15BDDE518E30}"/>
              </a:ext>
            </a:extLst>
          </p:cNvPr>
          <p:cNvGrpSpPr>
            <a:grpSpLocks/>
          </p:cNvGrpSpPr>
          <p:nvPr/>
        </p:nvGrpSpPr>
        <p:grpSpPr bwMode="auto">
          <a:xfrm>
            <a:off x="9389569" y="6216652"/>
            <a:ext cx="2488502" cy="447822"/>
            <a:chOff x="9527309" y="3551529"/>
            <a:chExt cx="2488502" cy="448324"/>
          </a:xfrm>
        </p:grpSpPr>
        <p:pic>
          <p:nvPicPr>
            <p:cNvPr id="30" name="Picture 29">
              <a:extLst>
                <a:ext uri="{FF2B5EF4-FFF2-40B4-BE49-F238E27FC236}">
                  <a16:creationId xmlns:a16="http://schemas.microsoft.com/office/drawing/2014/main" id="{380F4BA7-E2AA-4C6E-B0E8-7F183B5670A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 name="Rectangle 30">
              <a:extLst>
                <a:ext uri="{FF2B5EF4-FFF2-40B4-BE49-F238E27FC236}">
                  <a16:creationId xmlns:a16="http://schemas.microsoft.com/office/drawing/2014/main" id="{95413E59-C7F9-4AC9-9378-DFFBD48B4F1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2" name="TextBox 31">
            <a:extLst>
              <a:ext uri="{FF2B5EF4-FFF2-40B4-BE49-F238E27FC236}">
                <a16:creationId xmlns:a16="http://schemas.microsoft.com/office/drawing/2014/main" id="{E39B6DBB-226A-49A7-A55B-9F0550D69FAB}"/>
              </a:ext>
            </a:extLst>
          </p:cNvPr>
          <p:cNvSpPr txBox="1"/>
          <p:nvPr/>
        </p:nvSpPr>
        <p:spPr bwMode="auto">
          <a:xfrm>
            <a:off x="6570648" y="1268620"/>
            <a:ext cx="4939748" cy="1426031"/>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Consider adding doxycycline for ≥1 yr</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If daratumumab is not accessible, use CyBorD with weekly bortezomib</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If CR, consider no ASCT for patients with low disease burden and proceed as if transplant ineligible</a:t>
            </a:r>
          </a:p>
        </p:txBody>
      </p:sp>
      <p:sp>
        <p:nvSpPr>
          <p:cNvPr id="33" name="Arrow: Right 32">
            <a:extLst>
              <a:ext uri="{FF2B5EF4-FFF2-40B4-BE49-F238E27FC236}">
                <a16:creationId xmlns:a16="http://schemas.microsoft.com/office/drawing/2014/main" id="{65987022-704E-41DF-833A-620889CB9091}"/>
              </a:ext>
            </a:extLst>
          </p:cNvPr>
          <p:cNvSpPr/>
          <p:nvPr/>
        </p:nvSpPr>
        <p:spPr bwMode="auto">
          <a:xfrm>
            <a:off x="6135328" y="1656602"/>
            <a:ext cx="402272" cy="220695"/>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TextBox 33">
            <a:extLst>
              <a:ext uri="{FF2B5EF4-FFF2-40B4-BE49-F238E27FC236}">
                <a16:creationId xmlns:a16="http://schemas.microsoft.com/office/drawing/2014/main" id="{597FFB6E-A921-4B2B-B2EC-DF23CACCC970}"/>
              </a:ext>
            </a:extLst>
          </p:cNvPr>
          <p:cNvSpPr txBox="1"/>
          <p:nvPr/>
        </p:nvSpPr>
        <p:spPr bwMode="auto">
          <a:xfrm>
            <a:off x="6570648" y="3155040"/>
            <a:ext cx="4906700" cy="338554"/>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If CrCl &lt;30 mL/min, use melphalan 140 mg/m</a:t>
            </a:r>
            <a:r>
              <a:rPr lang="en-US" sz="1600" b="0" baseline="30000" dirty="0">
                <a:solidFill>
                  <a:schemeClr val="bg1"/>
                </a:solidFill>
                <a:latin typeface="Calibri" panose="020F0502020204030204" pitchFamily="34" charset="0"/>
              </a:rPr>
              <a:t>2</a:t>
            </a:r>
            <a:endParaRPr lang="en-US" sz="1600" b="0" dirty="0">
              <a:solidFill>
                <a:schemeClr val="bg1"/>
              </a:solidFill>
              <a:latin typeface="Calibri" panose="020F0502020204030204" pitchFamily="34" charset="0"/>
            </a:endParaRPr>
          </a:p>
        </p:txBody>
      </p:sp>
      <p:sp>
        <p:nvSpPr>
          <p:cNvPr id="35" name="Arrow: Right 34">
            <a:extLst>
              <a:ext uri="{FF2B5EF4-FFF2-40B4-BE49-F238E27FC236}">
                <a16:creationId xmlns:a16="http://schemas.microsoft.com/office/drawing/2014/main" id="{AC0846E7-D0E3-47AC-B076-1C7E2EEF9654}"/>
              </a:ext>
            </a:extLst>
          </p:cNvPr>
          <p:cNvSpPr/>
          <p:nvPr/>
        </p:nvSpPr>
        <p:spPr bwMode="auto">
          <a:xfrm>
            <a:off x="6135328" y="3218425"/>
            <a:ext cx="402272" cy="220695"/>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2081456D-A6BF-4EBB-B7C1-298564CD4D61}"/>
              </a:ext>
            </a:extLst>
          </p:cNvPr>
          <p:cNvSpPr txBox="1"/>
          <p:nvPr/>
        </p:nvSpPr>
        <p:spPr bwMode="auto">
          <a:xfrm>
            <a:off x="6570648" y="3649002"/>
            <a:ext cx="5031343" cy="584775"/>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Consider changing therapy if in VGPR but &lt;CR; rerefer to amyloidosis treatment center</a:t>
            </a:r>
            <a:endParaRPr lang="en-US" sz="1600" b="0" dirty="0">
              <a:solidFill>
                <a:schemeClr val="bg1"/>
              </a:solidFill>
              <a:latin typeface="Calibri" panose="020F0502020204030204" pitchFamily="34" charset="0"/>
            </a:endParaRPr>
          </a:p>
        </p:txBody>
      </p:sp>
      <p:sp>
        <p:nvSpPr>
          <p:cNvPr id="37" name="Arrow: Right 36">
            <a:extLst>
              <a:ext uri="{FF2B5EF4-FFF2-40B4-BE49-F238E27FC236}">
                <a16:creationId xmlns:a16="http://schemas.microsoft.com/office/drawing/2014/main" id="{6F4FFC5B-CBA7-4984-926F-49A414EDB8D8}"/>
              </a:ext>
            </a:extLst>
          </p:cNvPr>
          <p:cNvSpPr/>
          <p:nvPr/>
        </p:nvSpPr>
        <p:spPr bwMode="auto">
          <a:xfrm>
            <a:off x="6135328" y="3855567"/>
            <a:ext cx="402272" cy="220695"/>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TextBox 37">
            <a:extLst>
              <a:ext uri="{FF2B5EF4-FFF2-40B4-BE49-F238E27FC236}">
                <a16:creationId xmlns:a16="http://schemas.microsoft.com/office/drawing/2014/main" id="{536914E4-3BCC-460F-B6D3-49929635A2D6}"/>
              </a:ext>
            </a:extLst>
          </p:cNvPr>
          <p:cNvSpPr txBox="1"/>
          <p:nvPr/>
        </p:nvSpPr>
        <p:spPr bwMode="auto">
          <a:xfrm>
            <a:off x="310135" y="5214744"/>
            <a:ext cx="8006092" cy="1066959"/>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Use myeloma-type maintenance for patients with overt multiple myeloma or patients with:</a:t>
            </a:r>
          </a:p>
          <a:p>
            <a:pPr marL="742950" lvl="1" indent="-285750">
              <a:spcAft>
                <a:spcPct val="0"/>
              </a:spcAft>
              <a:buFont typeface="Arial" panose="020B0604020202020204" pitchFamily="34" charset="0"/>
              <a:buChar char="‒"/>
            </a:pPr>
            <a:r>
              <a:rPr lang="en-US" sz="1400" b="0" dirty="0">
                <a:solidFill>
                  <a:schemeClr val="bg1"/>
                </a:solidFill>
                <a:latin typeface="Calibri" panose="020F0502020204030204" pitchFamily="34" charset="0"/>
              </a:rPr>
              <a:t>BMPCs ≥20% </a:t>
            </a:r>
          </a:p>
          <a:p>
            <a:pPr marL="742950" lvl="1" indent="-285750">
              <a:spcAft>
                <a:spcPct val="0"/>
              </a:spcAft>
              <a:buFont typeface="Arial" panose="020B0604020202020204" pitchFamily="34" charset="0"/>
              <a:buChar char="‒"/>
            </a:pPr>
            <a:r>
              <a:rPr lang="en-US" sz="1400" b="0" dirty="0">
                <a:solidFill>
                  <a:schemeClr val="bg1"/>
                </a:solidFill>
                <a:latin typeface="Calibri" panose="020F0502020204030204" pitchFamily="34" charset="0"/>
              </a:rPr>
              <a:t>High risk (per FISH): del(17p), t(4;14), t(14;16), and t(14;20) </a:t>
            </a:r>
          </a:p>
          <a:p>
            <a:pPr marL="285750" indent="-285750">
              <a:spcBef>
                <a:spcPts val="400"/>
              </a:spcBef>
              <a:spcAft>
                <a:spcPct val="0"/>
              </a:spcAft>
              <a:buFont typeface="Wingdings" panose="05000000000000000000" pitchFamily="2" charset="2"/>
              <a:buChar char="§"/>
            </a:pPr>
            <a:r>
              <a:rPr lang="en-US" sz="1600" b="0" dirty="0">
                <a:solidFill>
                  <a:schemeClr val="bg1"/>
                </a:solidFill>
                <a:latin typeface="Calibri" panose="020F0502020204030204" pitchFamily="34" charset="0"/>
              </a:rPr>
              <a:t>Refer to myeloma mSMART guidelines for choice of maintenance</a:t>
            </a:r>
          </a:p>
        </p:txBody>
      </p:sp>
      <p:sp>
        <p:nvSpPr>
          <p:cNvPr id="39" name="Arrow: Right 38">
            <a:extLst>
              <a:ext uri="{FF2B5EF4-FFF2-40B4-BE49-F238E27FC236}">
                <a16:creationId xmlns:a16="http://schemas.microsoft.com/office/drawing/2014/main" id="{D5982085-B3E4-4B7C-8465-9616BBE1BCC3}"/>
              </a:ext>
            </a:extLst>
          </p:cNvPr>
          <p:cNvSpPr/>
          <p:nvPr/>
        </p:nvSpPr>
        <p:spPr bwMode="auto">
          <a:xfrm rot="5400000">
            <a:off x="1006462" y="4902516"/>
            <a:ext cx="320040" cy="27432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ltLang="en-US" dirty="0"/>
              <a:t>Survival With Melphalan/Dex in Advanced AL Amyloidosis Not Eligible for ASCT</a:t>
            </a:r>
            <a:endParaRPr lang="en-US" dirty="0"/>
          </a:p>
        </p:txBody>
      </p:sp>
      <p:sp>
        <p:nvSpPr>
          <p:cNvPr id="16" name="Rectangle 6">
            <a:extLst>
              <a:ext uri="{FF2B5EF4-FFF2-40B4-BE49-F238E27FC236}">
                <a16:creationId xmlns:a16="http://schemas.microsoft.com/office/drawing/2014/main" id="{57EA4678-70BA-463F-B995-9A49B3DC3A45}"/>
              </a:ext>
            </a:extLst>
          </p:cNvPr>
          <p:cNvSpPr txBox="1">
            <a:spLocks noChangeArrowheads="1"/>
          </p:cNvSpPr>
          <p:nvPr/>
        </p:nvSpPr>
        <p:spPr bwMode="auto">
          <a:xfrm>
            <a:off x="3140765" y="5015939"/>
            <a:ext cx="6248804" cy="138040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0" lvl="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ysClr val="windowText" lastClr="000000"/>
                </a:solidFill>
                <a:effectLst/>
                <a:uLnTx/>
                <a:uFillTx/>
                <a:latin typeface="Calibri"/>
                <a:ea typeface="ＭＳ Ｐゴシック" charset="-128"/>
              </a:rPr>
              <a:t>Hematologic response to melphalan/Dex: 67% (n = 31) </a:t>
            </a:r>
          </a:p>
          <a:p>
            <a:pPr lvl="1" indent="-342900">
              <a:buFont typeface="Arial" panose="020B0604020202020204" pitchFamily="34" charset="0"/>
              <a:buChar char="‒"/>
              <a:defRPr/>
            </a:pPr>
            <a:r>
              <a:rPr kumimoji="0" lang="en-US" altLang="en-US" sz="1800" b="0" i="0" u="none" strike="noStrike" kern="1200" cap="none" spc="0" normalizeH="0" baseline="0" noProof="0" dirty="0">
                <a:ln>
                  <a:noFill/>
                </a:ln>
                <a:solidFill>
                  <a:sysClr val="windowText" lastClr="000000"/>
                </a:solidFill>
                <a:effectLst/>
                <a:uLnTx/>
                <a:uFillTx/>
                <a:latin typeface="Calibri"/>
                <a:ea typeface="ＭＳ Ｐゴシック" charset="-128"/>
              </a:rPr>
              <a:t>CR: 33% (n = 15)</a:t>
            </a:r>
          </a:p>
          <a:p>
            <a:pPr lvl="1" indent="-342900">
              <a:buFont typeface="Arial" panose="020B0604020202020204" pitchFamily="34" charset="0"/>
              <a:buChar char="‒"/>
              <a:defRPr/>
            </a:pPr>
            <a:r>
              <a:rPr lang="en-US" altLang="en-US" sz="1800" dirty="0">
                <a:solidFill>
                  <a:sysClr val="windowText" lastClr="000000"/>
                </a:solidFill>
                <a:latin typeface="Calibri"/>
              </a:rPr>
              <a:t>Median TTR: </a:t>
            </a:r>
            <a:r>
              <a:rPr kumimoji="0" lang="en-US" altLang="en-US" sz="1800" b="0" i="0" u="none" strike="noStrike" kern="1200" cap="none" spc="0" normalizeH="0" baseline="0" noProof="0" dirty="0">
                <a:ln>
                  <a:noFill/>
                </a:ln>
                <a:solidFill>
                  <a:sysClr val="windowText" lastClr="000000"/>
                </a:solidFill>
                <a:effectLst/>
                <a:uLnTx/>
                <a:uFillTx/>
                <a:latin typeface="Calibri"/>
                <a:ea typeface="ＭＳ Ｐゴシック" charset="-128"/>
              </a:rPr>
              <a:t>4.5 mo </a:t>
            </a:r>
          </a:p>
          <a:p>
            <a:pPr marR="0" lvl="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ysClr val="windowText" lastClr="000000"/>
                </a:solidFill>
                <a:effectLst/>
                <a:uLnTx/>
                <a:uFillTx/>
                <a:latin typeface="Calibri"/>
                <a:ea typeface="ＭＳ Ｐゴシック" charset="-128"/>
              </a:rPr>
              <a:t>Median f/u 5 yr (3.5-6.7 yr) </a:t>
            </a:r>
          </a:p>
        </p:txBody>
      </p:sp>
      <p:sp>
        <p:nvSpPr>
          <p:cNvPr id="8" name="TextBox 7">
            <a:extLst>
              <a:ext uri="{FF2B5EF4-FFF2-40B4-BE49-F238E27FC236}">
                <a16:creationId xmlns:a16="http://schemas.microsoft.com/office/drawing/2014/main" id="{8DD46919-07EB-48B9-8BA2-52AF803733EC}"/>
              </a:ext>
            </a:extLst>
          </p:cNvPr>
          <p:cNvSpPr txBox="1"/>
          <p:nvPr/>
        </p:nvSpPr>
        <p:spPr bwMode="auto">
          <a:xfrm>
            <a:off x="431364" y="6383322"/>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Palladini. Blood. 2004;103:2936. Palladini. Blood. 2007;110:787.</a:t>
            </a:r>
          </a:p>
        </p:txBody>
      </p:sp>
      <p:grpSp>
        <p:nvGrpSpPr>
          <p:cNvPr id="9" name="Group 8">
            <a:extLst>
              <a:ext uri="{FF2B5EF4-FFF2-40B4-BE49-F238E27FC236}">
                <a16:creationId xmlns:a16="http://schemas.microsoft.com/office/drawing/2014/main" id="{8AC3C53E-D2AC-46AA-9048-E671974256BE}"/>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E440772D-878E-4FC6-8819-F6B06F3BE8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FB8AECE2-DC92-4951-BBA1-44AE9DA409A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4" name="Group 13">
            <a:extLst>
              <a:ext uri="{FF2B5EF4-FFF2-40B4-BE49-F238E27FC236}">
                <a16:creationId xmlns:a16="http://schemas.microsoft.com/office/drawing/2014/main" id="{9E320396-4873-44C7-969D-70AB4EAA0AD0}"/>
              </a:ext>
            </a:extLst>
          </p:cNvPr>
          <p:cNvGrpSpPr/>
          <p:nvPr/>
        </p:nvGrpSpPr>
        <p:grpSpPr>
          <a:xfrm>
            <a:off x="350225" y="1539799"/>
            <a:ext cx="11524759" cy="3613653"/>
            <a:chOff x="350225" y="1486011"/>
            <a:chExt cx="11524759" cy="3613653"/>
          </a:xfrm>
        </p:grpSpPr>
        <p:sp>
          <p:nvSpPr>
            <p:cNvPr id="15" name="TextBox 14">
              <a:extLst>
                <a:ext uri="{FF2B5EF4-FFF2-40B4-BE49-F238E27FC236}">
                  <a16:creationId xmlns:a16="http://schemas.microsoft.com/office/drawing/2014/main" id="{2A167AED-AECD-47A3-9E27-1FC9761C1106}"/>
                </a:ext>
              </a:extLst>
            </p:cNvPr>
            <p:cNvSpPr txBox="1"/>
            <p:nvPr/>
          </p:nvSpPr>
          <p:spPr bwMode="auto">
            <a:xfrm>
              <a:off x="2732373" y="2271590"/>
              <a:ext cx="2043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 yr</a:t>
              </a:r>
            </a:p>
          </p:txBody>
        </p:sp>
        <p:sp>
          <p:nvSpPr>
            <p:cNvPr id="17" name="TextBox 16">
              <a:extLst>
                <a:ext uri="{FF2B5EF4-FFF2-40B4-BE49-F238E27FC236}">
                  <a16:creationId xmlns:a16="http://schemas.microsoft.com/office/drawing/2014/main" id="{B000BA4B-3862-432F-B139-462FFD1069CB}"/>
                </a:ext>
              </a:extLst>
            </p:cNvPr>
            <p:cNvSpPr txBox="1"/>
            <p:nvPr/>
          </p:nvSpPr>
          <p:spPr bwMode="auto">
            <a:xfrm>
              <a:off x="2262392" y="3322824"/>
              <a:ext cx="2043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 yr</a:t>
              </a:r>
            </a:p>
          </p:txBody>
        </p:sp>
        <p:sp>
          <p:nvSpPr>
            <p:cNvPr id="18" name="TextBox 17">
              <a:extLst>
                <a:ext uri="{FF2B5EF4-FFF2-40B4-BE49-F238E27FC236}">
                  <a16:creationId xmlns:a16="http://schemas.microsoft.com/office/drawing/2014/main" id="{D9F2D804-ED86-4439-8C98-624B4B7C4847}"/>
                </a:ext>
              </a:extLst>
            </p:cNvPr>
            <p:cNvSpPr txBox="1"/>
            <p:nvPr/>
          </p:nvSpPr>
          <p:spPr bwMode="auto">
            <a:xfrm>
              <a:off x="9205303" y="2722411"/>
              <a:ext cx="22932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with and without hematologic response</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B53B8460-6CF3-43BA-AC8A-8BFAD8799B5D}"/>
                </a:ext>
              </a:extLst>
            </p:cNvPr>
            <p:cNvSpPr txBox="1"/>
            <p:nvPr/>
          </p:nvSpPr>
          <p:spPr bwMode="auto">
            <a:xfrm>
              <a:off x="5121740" y="2229968"/>
              <a:ext cx="1908313" cy="1569660"/>
            </a:xfrm>
            <a:prstGeom prst="rect">
              <a:avLst/>
            </a:prstGeom>
            <a:noFill/>
            <a:ln w="19050"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ctr" defTabSz="457200" rtl="0" eaLnBrk="0" fontAlgn="base" latinLnBrk="0" hangingPunct="0">
                <a:lnSpc>
                  <a:spcPct val="100000"/>
                </a:lnSpc>
                <a:spcBef>
                  <a:spcPct val="20000"/>
                </a:spcBef>
                <a:spcAft>
                  <a:spcPct val="0"/>
                </a:spcAft>
                <a:buClrTx/>
                <a:buSzTx/>
                <a:buFontTx/>
                <a:buNone/>
                <a:tabLst/>
                <a:defRPr/>
              </a:pPr>
              <a:r>
                <a:rPr kumimoji="0" lang="en-US" altLang="en-US" sz="1600" b="0" i="0" u="none" strike="noStrike" kern="1200" cap="none" spc="0" normalizeH="0" baseline="0" noProof="0" dirty="0">
                  <a:ln>
                    <a:noFill/>
                  </a:ln>
                  <a:solidFill>
                    <a:sysClr val="windowText" lastClr="000000"/>
                  </a:solidFill>
                  <a:effectLst/>
                  <a:uLnTx/>
                  <a:uFillTx/>
                  <a:latin typeface="Calibri"/>
                  <a:ea typeface="ＭＳ Ｐゴシック" charset="-128"/>
                  <a:cs typeface="+mn-cs"/>
                </a:rPr>
                <a:t>N = 46 patients ineligible for ASCT referred to Italian amyloidosis treatment center from 1999-2002</a:t>
              </a:r>
            </a:p>
          </p:txBody>
        </p:sp>
        <p:grpSp>
          <p:nvGrpSpPr>
            <p:cNvPr id="23" name="Group 22">
              <a:extLst>
                <a:ext uri="{FF2B5EF4-FFF2-40B4-BE49-F238E27FC236}">
                  <a16:creationId xmlns:a16="http://schemas.microsoft.com/office/drawing/2014/main" id="{5443A3EF-BF62-449C-9858-056D3CE9803A}"/>
                </a:ext>
              </a:extLst>
            </p:cNvPr>
            <p:cNvGrpSpPr/>
            <p:nvPr/>
          </p:nvGrpSpPr>
          <p:grpSpPr>
            <a:xfrm>
              <a:off x="572907" y="1486011"/>
              <a:ext cx="412293" cy="3294119"/>
              <a:chOff x="992150" y="1752724"/>
              <a:chExt cx="412293" cy="2897460"/>
            </a:xfrm>
          </p:grpSpPr>
          <p:grpSp>
            <p:nvGrpSpPr>
              <p:cNvPr id="154" name="Group 153">
                <a:extLst>
                  <a:ext uri="{FF2B5EF4-FFF2-40B4-BE49-F238E27FC236}">
                    <a16:creationId xmlns:a16="http://schemas.microsoft.com/office/drawing/2014/main" id="{D83B7ADF-43D8-4671-AC28-798840207E83}"/>
                  </a:ext>
                </a:extLst>
              </p:cNvPr>
              <p:cNvGrpSpPr/>
              <p:nvPr/>
            </p:nvGrpSpPr>
            <p:grpSpPr>
              <a:xfrm>
                <a:off x="992150" y="1752724"/>
                <a:ext cx="412292" cy="2897460"/>
                <a:chOff x="992150" y="1752724"/>
                <a:chExt cx="412292" cy="2897460"/>
              </a:xfrm>
            </p:grpSpPr>
            <p:sp>
              <p:nvSpPr>
                <p:cNvPr id="162" name="TextBox 161">
                  <a:extLst>
                    <a:ext uri="{FF2B5EF4-FFF2-40B4-BE49-F238E27FC236}">
                      <a16:creationId xmlns:a16="http://schemas.microsoft.com/office/drawing/2014/main" id="{AA237FD4-3E7C-4F0E-80FA-4E4AD3110E9B}"/>
                    </a:ext>
                  </a:extLst>
                </p:cNvPr>
                <p:cNvSpPr txBox="1"/>
                <p:nvPr/>
              </p:nvSpPr>
              <p:spPr bwMode="auto">
                <a:xfrm>
                  <a:off x="1128405" y="434240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3" name="TextBox 162">
                  <a:extLst>
                    <a:ext uri="{FF2B5EF4-FFF2-40B4-BE49-F238E27FC236}">
                      <a16:creationId xmlns:a16="http://schemas.microsoft.com/office/drawing/2014/main" id="{F9BFB5E7-14B2-4922-B6F1-5178DD51CA6F}"/>
                    </a:ext>
                  </a:extLst>
                </p:cNvPr>
                <p:cNvSpPr txBox="1"/>
                <p:nvPr/>
              </p:nvSpPr>
              <p:spPr bwMode="auto">
                <a:xfrm>
                  <a:off x="992150" y="382949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64" name="TextBox 163">
                  <a:extLst>
                    <a:ext uri="{FF2B5EF4-FFF2-40B4-BE49-F238E27FC236}">
                      <a16:creationId xmlns:a16="http://schemas.microsoft.com/office/drawing/2014/main" id="{368DAA79-EBFB-468A-8659-89C7503642F2}"/>
                    </a:ext>
                  </a:extLst>
                </p:cNvPr>
                <p:cNvSpPr txBox="1"/>
                <p:nvPr/>
              </p:nvSpPr>
              <p:spPr bwMode="auto">
                <a:xfrm>
                  <a:off x="992150" y="331658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65" name="TextBox 164">
                  <a:extLst>
                    <a:ext uri="{FF2B5EF4-FFF2-40B4-BE49-F238E27FC236}">
                      <a16:creationId xmlns:a16="http://schemas.microsoft.com/office/drawing/2014/main" id="{CC9B0787-E62C-44B7-A8FB-49CD0D5D28B5}"/>
                    </a:ext>
                  </a:extLst>
                </p:cNvPr>
                <p:cNvSpPr txBox="1"/>
                <p:nvPr/>
              </p:nvSpPr>
              <p:spPr bwMode="auto">
                <a:xfrm>
                  <a:off x="992150" y="27935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66" name="TextBox 165">
                  <a:extLst>
                    <a:ext uri="{FF2B5EF4-FFF2-40B4-BE49-F238E27FC236}">
                      <a16:creationId xmlns:a16="http://schemas.microsoft.com/office/drawing/2014/main" id="{9920259F-7141-4264-844E-242945D151CE}"/>
                    </a:ext>
                  </a:extLst>
                </p:cNvPr>
                <p:cNvSpPr txBox="1"/>
                <p:nvPr/>
              </p:nvSpPr>
              <p:spPr bwMode="auto">
                <a:xfrm>
                  <a:off x="992150" y="22656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67" name="TextBox 166">
                  <a:extLst>
                    <a:ext uri="{FF2B5EF4-FFF2-40B4-BE49-F238E27FC236}">
                      <a16:creationId xmlns:a16="http://schemas.microsoft.com/office/drawing/2014/main" id="{F767231D-D4C0-46B0-9FD1-77538E22EE14}"/>
                    </a:ext>
                  </a:extLst>
                </p:cNvPr>
                <p:cNvSpPr txBox="1"/>
                <p:nvPr/>
              </p:nvSpPr>
              <p:spPr bwMode="auto">
                <a:xfrm>
                  <a:off x="992150" y="175272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155" name="Group 154">
                <a:extLst>
                  <a:ext uri="{FF2B5EF4-FFF2-40B4-BE49-F238E27FC236}">
                    <a16:creationId xmlns:a16="http://schemas.microsoft.com/office/drawing/2014/main" id="{C9E0CFF3-BAA4-4F85-A08E-BA206F166DDA}"/>
                  </a:ext>
                </a:extLst>
              </p:cNvPr>
              <p:cNvGrpSpPr/>
              <p:nvPr/>
            </p:nvGrpSpPr>
            <p:grpSpPr>
              <a:xfrm>
                <a:off x="1330865" y="1878951"/>
                <a:ext cx="73578" cy="2593631"/>
                <a:chOff x="1330864" y="1878951"/>
                <a:chExt cx="313703" cy="2593631"/>
              </a:xfrm>
            </p:grpSpPr>
            <p:cxnSp>
              <p:nvCxnSpPr>
                <p:cNvPr id="156" name="Straight Connector 155">
                  <a:extLst>
                    <a:ext uri="{FF2B5EF4-FFF2-40B4-BE49-F238E27FC236}">
                      <a16:creationId xmlns:a16="http://schemas.microsoft.com/office/drawing/2014/main" id="{462E6EAE-11B9-46AC-AA80-CA0AC725945A}"/>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8DB5B8B-7D61-4750-A948-8D06384810CF}"/>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668FACF-669C-49CF-B429-4CF119BFC361}"/>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2C8FF00-A856-4B6B-A871-2220240391F5}"/>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C9CD159-8891-4CC8-8E50-9A95E7762B89}"/>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2C03CE5-551B-4FDE-B1BD-02F424DA6490}"/>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4" name="Group 23">
              <a:extLst>
                <a:ext uri="{FF2B5EF4-FFF2-40B4-BE49-F238E27FC236}">
                  <a16:creationId xmlns:a16="http://schemas.microsoft.com/office/drawing/2014/main" id="{EEC613B2-3566-4143-83E0-241914FA4F23}"/>
                </a:ext>
              </a:extLst>
            </p:cNvPr>
            <p:cNvGrpSpPr/>
            <p:nvPr/>
          </p:nvGrpSpPr>
          <p:grpSpPr>
            <a:xfrm>
              <a:off x="825500" y="4628593"/>
              <a:ext cx="4387850" cy="307777"/>
              <a:chOff x="1254423" y="4455894"/>
              <a:chExt cx="3606783" cy="307777"/>
            </a:xfrm>
          </p:grpSpPr>
          <p:sp>
            <p:nvSpPr>
              <p:cNvPr id="146" name="TextBox 145">
                <a:extLst>
                  <a:ext uri="{FF2B5EF4-FFF2-40B4-BE49-F238E27FC236}">
                    <a16:creationId xmlns:a16="http://schemas.microsoft.com/office/drawing/2014/main" id="{13056DE8-8D0D-434E-A87C-7F9541389349}"/>
                  </a:ext>
                </a:extLst>
              </p:cNvPr>
              <p:cNvSpPr txBox="1"/>
              <p:nvPr/>
            </p:nvSpPr>
            <p:spPr bwMode="auto">
              <a:xfrm>
                <a:off x="1254423"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D4ECDA1F-1C6D-4B4B-8574-690CFBD10948}"/>
                  </a:ext>
                </a:extLst>
              </p:cNvPr>
              <p:cNvSpPr txBox="1"/>
              <p:nvPr/>
            </p:nvSpPr>
            <p:spPr bwMode="auto">
              <a:xfrm>
                <a:off x="1720981"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48" name="TextBox 147">
                <a:extLst>
                  <a:ext uri="{FF2B5EF4-FFF2-40B4-BE49-F238E27FC236}">
                    <a16:creationId xmlns:a16="http://schemas.microsoft.com/office/drawing/2014/main" id="{769002C8-36EB-445E-89D0-42F591A513B4}"/>
                  </a:ext>
                </a:extLst>
              </p:cNvPr>
              <p:cNvSpPr txBox="1"/>
              <p:nvPr/>
            </p:nvSpPr>
            <p:spPr bwMode="auto">
              <a:xfrm>
                <a:off x="2214543"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49" name="TextBox 148">
                <a:extLst>
                  <a:ext uri="{FF2B5EF4-FFF2-40B4-BE49-F238E27FC236}">
                    <a16:creationId xmlns:a16="http://schemas.microsoft.com/office/drawing/2014/main" id="{02768A8B-8D31-409E-A55F-72300F664462}"/>
                  </a:ext>
                </a:extLst>
              </p:cNvPr>
              <p:cNvSpPr txBox="1"/>
              <p:nvPr/>
            </p:nvSpPr>
            <p:spPr bwMode="auto">
              <a:xfrm>
                <a:off x="2681101"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50" name="TextBox 149">
                <a:extLst>
                  <a:ext uri="{FF2B5EF4-FFF2-40B4-BE49-F238E27FC236}">
                    <a16:creationId xmlns:a16="http://schemas.microsoft.com/office/drawing/2014/main" id="{4F6A0C42-F803-444E-B8E1-FC1969BD8528}"/>
                  </a:ext>
                </a:extLst>
              </p:cNvPr>
              <p:cNvSpPr txBox="1"/>
              <p:nvPr/>
            </p:nvSpPr>
            <p:spPr bwMode="auto">
              <a:xfrm>
                <a:off x="3158491"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51" name="TextBox 150">
                <a:extLst>
                  <a:ext uri="{FF2B5EF4-FFF2-40B4-BE49-F238E27FC236}">
                    <a16:creationId xmlns:a16="http://schemas.microsoft.com/office/drawing/2014/main" id="{98FCAAB6-153C-4DF1-9CC5-8C9B1603DFED}"/>
                  </a:ext>
                </a:extLst>
              </p:cNvPr>
              <p:cNvSpPr txBox="1"/>
              <p:nvPr/>
            </p:nvSpPr>
            <p:spPr bwMode="auto">
              <a:xfrm>
                <a:off x="3625049"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52" name="TextBox 151">
                <a:extLst>
                  <a:ext uri="{FF2B5EF4-FFF2-40B4-BE49-F238E27FC236}">
                    <a16:creationId xmlns:a16="http://schemas.microsoft.com/office/drawing/2014/main" id="{3AD17527-0D24-4D85-8B20-DC0994D287CD}"/>
                  </a:ext>
                </a:extLst>
              </p:cNvPr>
              <p:cNvSpPr txBox="1"/>
              <p:nvPr/>
            </p:nvSpPr>
            <p:spPr bwMode="auto">
              <a:xfrm>
                <a:off x="4118611"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3" name="TextBox 152">
                <a:extLst>
                  <a:ext uri="{FF2B5EF4-FFF2-40B4-BE49-F238E27FC236}">
                    <a16:creationId xmlns:a16="http://schemas.microsoft.com/office/drawing/2014/main" id="{33C3A713-C521-40F8-956A-47053A83F3E0}"/>
                  </a:ext>
                </a:extLst>
              </p:cNvPr>
              <p:cNvSpPr txBox="1"/>
              <p:nvPr/>
            </p:nvSpPr>
            <p:spPr bwMode="auto">
              <a:xfrm>
                <a:off x="4585169"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grpSp>
        <p:grpSp>
          <p:nvGrpSpPr>
            <p:cNvPr id="25" name="Group 24">
              <a:extLst>
                <a:ext uri="{FF2B5EF4-FFF2-40B4-BE49-F238E27FC236}">
                  <a16:creationId xmlns:a16="http://schemas.microsoft.com/office/drawing/2014/main" id="{5168BE64-3F0E-47A7-92B8-DC4FF45BC78A}"/>
                </a:ext>
              </a:extLst>
            </p:cNvPr>
            <p:cNvGrpSpPr/>
            <p:nvPr/>
          </p:nvGrpSpPr>
          <p:grpSpPr>
            <a:xfrm>
              <a:off x="990493" y="4612446"/>
              <a:ext cx="4048190" cy="68757"/>
              <a:chOff x="1390046" y="4477847"/>
              <a:chExt cx="3327585" cy="68757"/>
            </a:xfrm>
          </p:grpSpPr>
          <p:grpSp>
            <p:nvGrpSpPr>
              <p:cNvPr id="136" name="Group 135">
                <a:extLst>
                  <a:ext uri="{FF2B5EF4-FFF2-40B4-BE49-F238E27FC236}">
                    <a16:creationId xmlns:a16="http://schemas.microsoft.com/office/drawing/2014/main" id="{F76FF295-6809-4219-BA92-B76AA45DA4C3}"/>
                  </a:ext>
                </a:extLst>
              </p:cNvPr>
              <p:cNvGrpSpPr/>
              <p:nvPr/>
            </p:nvGrpSpPr>
            <p:grpSpPr>
              <a:xfrm rot="5400000">
                <a:off x="2545325" y="3322568"/>
                <a:ext cx="68756" cy="2379313"/>
                <a:chOff x="1330864" y="1878951"/>
                <a:chExt cx="313703" cy="2593631"/>
              </a:xfrm>
            </p:grpSpPr>
            <p:cxnSp>
              <p:nvCxnSpPr>
                <p:cNvPr id="140" name="Straight Connector 139">
                  <a:extLst>
                    <a:ext uri="{FF2B5EF4-FFF2-40B4-BE49-F238E27FC236}">
                      <a16:creationId xmlns:a16="http://schemas.microsoft.com/office/drawing/2014/main" id="{BD27E0A3-28D3-4F8E-9E90-F3BA891ACD08}"/>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9D9070A-2E30-4E23-9B53-489241B8A16D}"/>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733D654-DE4A-4E28-946A-46D1F9642EDE}"/>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9597502-F755-469A-8942-F1FC19215075}"/>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0A145F6-D92C-48CC-A5B4-671FEF738F9D}"/>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3E2957C-737D-4E6E-B675-79D7EAB55AA2}"/>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2981FA8D-2494-47AF-8259-20EF969F0937}"/>
                  </a:ext>
                </a:extLst>
              </p:cNvPr>
              <p:cNvGrpSpPr/>
              <p:nvPr/>
            </p:nvGrpSpPr>
            <p:grpSpPr>
              <a:xfrm rot="5400000">
                <a:off x="4447989" y="4276962"/>
                <a:ext cx="68756" cy="470528"/>
                <a:chOff x="1330864" y="3959671"/>
                <a:chExt cx="313703" cy="512911"/>
              </a:xfrm>
            </p:grpSpPr>
            <p:cxnSp>
              <p:nvCxnSpPr>
                <p:cNvPr id="138" name="Straight Connector 137">
                  <a:extLst>
                    <a:ext uri="{FF2B5EF4-FFF2-40B4-BE49-F238E27FC236}">
                      <a16:creationId xmlns:a16="http://schemas.microsoft.com/office/drawing/2014/main" id="{828A7C88-5096-471E-A93A-B61981B559DC}"/>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4C3265F-195D-4F5D-8FCB-D974568711A6}"/>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6" name="TextBox 25">
              <a:extLst>
                <a:ext uri="{FF2B5EF4-FFF2-40B4-BE49-F238E27FC236}">
                  <a16:creationId xmlns:a16="http://schemas.microsoft.com/office/drawing/2014/main" id="{72EF5691-C0C8-483D-85AF-C89B9580B470}"/>
                </a:ext>
              </a:extLst>
            </p:cNvPr>
            <p:cNvSpPr txBox="1"/>
            <p:nvPr/>
          </p:nvSpPr>
          <p:spPr bwMode="auto">
            <a:xfrm rot="16200000">
              <a:off x="-799737" y="2960325"/>
              <a:ext cx="2607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Cumulative Proportion Surviving</a:t>
              </a:r>
            </a:p>
          </p:txBody>
        </p:sp>
        <p:sp>
          <p:nvSpPr>
            <p:cNvPr id="27" name="TextBox 26">
              <a:extLst>
                <a:ext uri="{FF2B5EF4-FFF2-40B4-BE49-F238E27FC236}">
                  <a16:creationId xmlns:a16="http://schemas.microsoft.com/office/drawing/2014/main" id="{3F58F2B4-8210-4112-BEF0-BEF82A17B6AF}"/>
                </a:ext>
              </a:extLst>
            </p:cNvPr>
            <p:cNvSpPr txBox="1"/>
            <p:nvPr/>
          </p:nvSpPr>
          <p:spPr bwMode="auto">
            <a:xfrm>
              <a:off x="2189925" y="4791887"/>
              <a:ext cx="14861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Survival Time (Yr)</a:t>
              </a:r>
            </a:p>
          </p:txBody>
        </p:sp>
        <p:grpSp>
          <p:nvGrpSpPr>
            <p:cNvPr id="28" name="Group 27">
              <a:extLst>
                <a:ext uri="{FF2B5EF4-FFF2-40B4-BE49-F238E27FC236}">
                  <a16:creationId xmlns:a16="http://schemas.microsoft.com/office/drawing/2014/main" id="{420A82DE-B790-4C9F-885F-545C76876FBC}"/>
                </a:ext>
              </a:extLst>
            </p:cNvPr>
            <p:cNvGrpSpPr/>
            <p:nvPr/>
          </p:nvGrpSpPr>
          <p:grpSpPr>
            <a:xfrm>
              <a:off x="1057955" y="3976802"/>
              <a:ext cx="736652" cy="523220"/>
              <a:chOff x="1057955" y="3976802"/>
              <a:chExt cx="736652" cy="523220"/>
            </a:xfrm>
          </p:grpSpPr>
          <p:sp>
            <p:nvSpPr>
              <p:cNvPr id="133" name="TextBox 132">
                <a:extLst>
                  <a:ext uri="{FF2B5EF4-FFF2-40B4-BE49-F238E27FC236}">
                    <a16:creationId xmlns:a16="http://schemas.microsoft.com/office/drawing/2014/main" id="{8AE36949-50A5-4E6F-A60E-5861DFD58256}"/>
                  </a:ext>
                </a:extLst>
              </p:cNvPr>
              <p:cNvSpPr txBox="1"/>
              <p:nvPr/>
            </p:nvSpPr>
            <p:spPr bwMode="auto">
              <a:xfrm>
                <a:off x="1356025" y="3976802"/>
                <a:ext cx="4385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PFS</a:t>
                </a:r>
              </a:p>
            </p:txBody>
          </p:sp>
          <p:cxnSp>
            <p:nvCxnSpPr>
              <p:cNvPr id="134" name="Straight Connector 133">
                <a:extLst>
                  <a:ext uri="{FF2B5EF4-FFF2-40B4-BE49-F238E27FC236}">
                    <a16:creationId xmlns:a16="http://schemas.microsoft.com/office/drawing/2014/main" id="{528196A0-A4F3-43FF-BAD9-352B3FD8BF61}"/>
                  </a:ext>
                </a:extLst>
              </p:cNvPr>
              <p:cNvCxnSpPr/>
              <p:nvPr/>
            </p:nvCxnSpPr>
            <p:spPr bwMode="auto">
              <a:xfrm>
                <a:off x="1057955" y="4137608"/>
                <a:ext cx="335138" cy="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AB8E0A9-D074-471F-95C5-5486C8E018AC}"/>
                  </a:ext>
                </a:extLst>
              </p:cNvPr>
              <p:cNvCxnSpPr/>
              <p:nvPr/>
            </p:nvCxnSpPr>
            <p:spPr bwMode="auto">
              <a:xfrm>
                <a:off x="1057955" y="4315408"/>
                <a:ext cx="335138" cy="0"/>
              </a:xfrm>
              <a:prstGeom prst="line">
                <a:avLst/>
              </a:prstGeom>
              <a:noFill/>
              <a:ln w="28575" cap="flat" cmpd="sng" algn="ctr">
                <a:solidFill>
                  <a:schemeClr val="accent3"/>
                </a:solidFill>
                <a:prstDash val="solid"/>
                <a:round/>
                <a:headEnd type="none" w="med" len="med"/>
                <a:tailEnd type="none" w="med" len="med"/>
              </a:ln>
              <a:effectLst/>
            </p:spPr>
          </p:cxnSp>
        </p:grpSp>
        <p:sp>
          <p:nvSpPr>
            <p:cNvPr id="29" name="Freeform: Shape 28">
              <a:extLst>
                <a:ext uri="{FF2B5EF4-FFF2-40B4-BE49-F238E27FC236}">
                  <a16:creationId xmlns:a16="http://schemas.microsoft.com/office/drawing/2014/main" id="{45913E52-457E-4A87-889C-A4FF919D9F4F}"/>
                </a:ext>
              </a:extLst>
            </p:cNvPr>
            <p:cNvSpPr/>
            <p:nvPr/>
          </p:nvSpPr>
          <p:spPr bwMode="auto">
            <a:xfrm>
              <a:off x="984250" y="1631950"/>
              <a:ext cx="4057650" cy="2971800"/>
            </a:xfrm>
            <a:custGeom>
              <a:avLst/>
              <a:gdLst>
                <a:gd name="connsiteX0" fmla="*/ 0 w 4057650"/>
                <a:gd name="connsiteY0" fmla="*/ 0 h 2971800"/>
                <a:gd name="connsiteX1" fmla="*/ 0 w 4057650"/>
                <a:gd name="connsiteY1" fmla="*/ 2971800 h 2971800"/>
                <a:gd name="connsiteX2" fmla="*/ 4057650 w 4057650"/>
                <a:gd name="connsiteY2" fmla="*/ 2971800 h 2971800"/>
              </a:gdLst>
              <a:ahLst/>
              <a:cxnLst>
                <a:cxn ang="0">
                  <a:pos x="connsiteX0" y="connsiteY0"/>
                </a:cxn>
                <a:cxn ang="0">
                  <a:pos x="connsiteX1" y="connsiteY1"/>
                </a:cxn>
                <a:cxn ang="0">
                  <a:pos x="connsiteX2" y="connsiteY2"/>
                </a:cxn>
              </a:cxnLst>
              <a:rect l="l" t="t" r="r" b="b"/>
              <a:pathLst>
                <a:path w="4057650" h="2971800">
                  <a:moveTo>
                    <a:pt x="0" y="0"/>
                  </a:moveTo>
                  <a:lnTo>
                    <a:pt x="0" y="2971800"/>
                  </a:lnTo>
                  <a:lnTo>
                    <a:pt x="4057650" y="2971800"/>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F812519B-B92B-4C1E-ADA5-6CE1FA50CB7D}"/>
                </a:ext>
              </a:extLst>
            </p:cNvPr>
            <p:cNvGrpSpPr/>
            <p:nvPr/>
          </p:nvGrpSpPr>
          <p:grpSpPr>
            <a:xfrm>
              <a:off x="7234541" y="1486011"/>
              <a:ext cx="412293" cy="3294119"/>
              <a:chOff x="992150" y="1752724"/>
              <a:chExt cx="412293" cy="2897460"/>
            </a:xfrm>
          </p:grpSpPr>
          <p:grpSp>
            <p:nvGrpSpPr>
              <p:cNvPr id="119" name="Group 118">
                <a:extLst>
                  <a:ext uri="{FF2B5EF4-FFF2-40B4-BE49-F238E27FC236}">
                    <a16:creationId xmlns:a16="http://schemas.microsoft.com/office/drawing/2014/main" id="{5BD1F998-E3C2-4304-8EE1-15220F6D835D}"/>
                  </a:ext>
                </a:extLst>
              </p:cNvPr>
              <p:cNvGrpSpPr/>
              <p:nvPr/>
            </p:nvGrpSpPr>
            <p:grpSpPr>
              <a:xfrm>
                <a:off x="992150" y="1752724"/>
                <a:ext cx="412292" cy="2897460"/>
                <a:chOff x="992150" y="1752724"/>
                <a:chExt cx="412292" cy="2897460"/>
              </a:xfrm>
            </p:grpSpPr>
            <p:sp>
              <p:nvSpPr>
                <p:cNvPr id="127" name="TextBox 126">
                  <a:extLst>
                    <a:ext uri="{FF2B5EF4-FFF2-40B4-BE49-F238E27FC236}">
                      <a16:creationId xmlns:a16="http://schemas.microsoft.com/office/drawing/2014/main" id="{8A109218-3464-4164-824F-B9634263A9D6}"/>
                    </a:ext>
                  </a:extLst>
                </p:cNvPr>
                <p:cNvSpPr txBox="1"/>
                <p:nvPr/>
              </p:nvSpPr>
              <p:spPr bwMode="auto">
                <a:xfrm>
                  <a:off x="1128405" y="434240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8" name="TextBox 127">
                  <a:extLst>
                    <a:ext uri="{FF2B5EF4-FFF2-40B4-BE49-F238E27FC236}">
                      <a16:creationId xmlns:a16="http://schemas.microsoft.com/office/drawing/2014/main" id="{2F1673DA-4EE7-4A38-B550-D7F94A4A7D38}"/>
                    </a:ext>
                  </a:extLst>
                </p:cNvPr>
                <p:cNvSpPr txBox="1"/>
                <p:nvPr/>
              </p:nvSpPr>
              <p:spPr bwMode="auto">
                <a:xfrm>
                  <a:off x="992150" y="382949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29" name="TextBox 128">
                  <a:extLst>
                    <a:ext uri="{FF2B5EF4-FFF2-40B4-BE49-F238E27FC236}">
                      <a16:creationId xmlns:a16="http://schemas.microsoft.com/office/drawing/2014/main" id="{A70BC026-AC04-4AE7-B5A9-71B676E88E0F}"/>
                    </a:ext>
                  </a:extLst>
                </p:cNvPr>
                <p:cNvSpPr txBox="1"/>
                <p:nvPr/>
              </p:nvSpPr>
              <p:spPr bwMode="auto">
                <a:xfrm>
                  <a:off x="992150" y="331658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30" name="TextBox 129">
                  <a:extLst>
                    <a:ext uri="{FF2B5EF4-FFF2-40B4-BE49-F238E27FC236}">
                      <a16:creationId xmlns:a16="http://schemas.microsoft.com/office/drawing/2014/main" id="{9ADB54F2-4DBC-4FB6-9B2E-81377915AB05}"/>
                    </a:ext>
                  </a:extLst>
                </p:cNvPr>
                <p:cNvSpPr txBox="1"/>
                <p:nvPr/>
              </p:nvSpPr>
              <p:spPr bwMode="auto">
                <a:xfrm>
                  <a:off x="992150" y="27935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31" name="TextBox 130">
                  <a:extLst>
                    <a:ext uri="{FF2B5EF4-FFF2-40B4-BE49-F238E27FC236}">
                      <a16:creationId xmlns:a16="http://schemas.microsoft.com/office/drawing/2014/main" id="{ACF4C1B6-F4C5-40EC-B596-C35FF144A55E}"/>
                    </a:ext>
                  </a:extLst>
                </p:cNvPr>
                <p:cNvSpPr txBox="1"/>
                <p:nvPr/>
              </p:nvSpPr>
              <p:spPr bwMode="auto">
                <a:xfrm>
                  <a:off x="992150" y="22656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32" name="TextBox 131">
                  <a:extLst>
                    <a:ext uri="{FF2B5EF4-FFF2-40B4-BE49-F238E27FC236}">
                      <a16:creationId xmlns:a16="http://schemas.microsoft.com/office/drawing/2014/main" id="{4A8E4DD2-9400-421B-B2DF-0997517B86C8}"/>
                    </a:ext>
                  </a:extLst>
                </p:cNvPr>
                <p:cNvSpPr txBox="1"/>
                <p:nvPr/>
              </p:nvSpPr>
              <p:spPr bwMode="auto">
                <a:xfrm>
                  <a:off x="992150" y="175272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120" name="Group 119">
                <a:extLst>
                  <a:ext uri="{FF2B5EF4-FFF2-40B4-BE49-F238E27FC236}">
                    <a16:creationId xmlns:a16="http://schemas.microsoft.com/office/drawing/2014/main" id="{33C6A589-0E0D-485A-AF6B-743C4BBA1F0F}"/>
                  </a:ext>
                </a:extLst>
              </p:cNvPr>
              <p:cNvGrpSpPr/>
              <p:nvPr/>
            </p:nvGrpSpPr>
            <p:grpSpPr>
              <a:xfrm>
                <a:off x="1330865" y="1878951"/>
                <a:ext cx="73578" cy="2593631"/>
                <a:chOff x="1330864" y="1878951"/>
                <a:chExt cx="313703" cy="2593631"/>
              </a:xfrm>
            </p:grpSpPr>
            <p:cxnSp>
              <p:nvCxnSpPr>
                <p:cNvPr id="121" name="Straight Connector 120">
                  <a:extLst>
                    <a:ext uri="{FF2B5EF4-FFF2-40B4-BE49-F238E27FC236}">
                      <a16:creationId xmlns:a16="http://schemas.microsoft.com/office/drawing/2014/main" id="{9371138C-E78D-4286-A252-E21F9CE74942}"/>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DAEFA98-D158-4CF0-A21D-43DD8FC5C4F4}"/>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056B83D-1D6D-4A07-B7F7-DB7852C8129F}"/>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311378A-3A02-410C-9775-8EB5D6B7F623}"/>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52F923B-188A-4645-81CF-8BBD4870C371}"/>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F96C6B4-5FA0-462B-BFE1-02A11395B42A}"/>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1" name="Group 30">
              <a:extLst>
                <a:ext uri="{FF2B5EF4-FFF2-40B4-BE49-F238E27FC236}">
                  <a16:creationId xmlns:a16="http://schemas.microsoft.com/office/drawing/2014/main" id="{66C505E0-3B21-4093-B41A-1E1BCE4390A0}"/>
                </a:ext>
              </a:extLst>
            </p:cNvPr>
            <p:cNvGrpSpPr/>
            <p:nvPr/>
          </p:nvGrpSpPr>
          <p:grpSpPr>
            <a:xfrm>
              <a:off x="7487134" y="4628593"/>
              <a:ext cx="4387850" cy="307777"/>
              <a:chOff x="1254423" y="4455894"/>
              <a:chExt cx="3606783" cy="307777"/>
            </a:xfrm>
          </p:grpSpPr>
          <p:sp>
            <p:nvSpPr>
              <p:cNvPr id="111" name="TextBox 110">
                <a:extLst>
                  <a:ext uri="{FF2B5EF4-FFF2-40B4-BE49-F238E27FC236}">
                    <a16:creationId xmlns:a16="http://schemas.microsoft.com/office/drawing/2014/main" id="{27680044-D3CB-4E5A-8428-6292A621FCC1}"/>
                  </a:ext>
                </a:extLst>
              </p:cNvPr>
              <p:cNvSpPr txBox="1"/>
              <p:nvPr/>
            </p:nvSpPr>
            <p:spPr bwMode="auto">
              <a:xfrm>
                <a:off x="1254423"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2" name="TextBox 111">
                <a:extLst>
                  <a:ext uri="{FF2B5EF4-FFF2-40B4-BE49-F238E27FC236}">
                    <a16:creationId xmlns:a16="http://schemas.microsoft.com/office/drawing/2014/main" id="{CEC9DDE5-A342-43E5-AEA1-0ACA298E81D4}"/>
                  </a:ext>
                </a:extLst>
              </p:cNvPr>
              <p:cNvSpPr txBox="1"/>
              <p:nvPr/>
            </p:nvSpPr>
            <p:spPr bwMode="auto">
              <a:xfrm>
                <a:off x="1720981"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13" name="TextBox 112">
                <a:extLst>
                  <a:ext uri="{FF2B5EF4-FFF2-40B4-BE49-F238E27FC236}">
                    <a16:creationId xmlns:a16="http://schemas.microsoft.com/office/drawing/2014/main" id="{FE35954A-F8E0-4149-A333-E77A3B856462}"/>
                  </a:ext>
                </a:extLst>
              </p:cNvPr>
              <p:cNvSpPr txBox="1"/>
              <p:nvPr/>
            </p:nvSpPr>
            <p:spPr bwMode="auto">
              <a:xfrm>
                <a:off x="2214543"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14" name="TextBox 113">
                <a:extLst>
                  <a:ext uri="{FF2B5EF4-FFF2-40B4-BE49-F238E27FC236}">
                    <a16:creationId xmlns:a16="http://schemas.microsoft.com/office/drawing/2014/main" id="{2482D1C5-883D-4D80-982F-EA9EF9C519D6}"/>
                  </a:ext>
                </a:extLst>
              </p:cNvPr>
              <p:cNvSpPr txBox="1"/>
              <p:nvPr/>
            </p:nvSpPr>
            <p:spPr bwMode="auto">
              <a:xfrm>
                <a:off x="2681101" y="44558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15" name="TextBox 114">
                <a:extLst>
                  <a:ext uri="{FF2B5EF4-FFF2-40B4-BE49-F238E27FC236}">
                    <a16:creationId xmlns:a16="http://schemas.microsoft.com/office/drawing/2014/main" id="{C30858D1-226E-4538-A112-BCFDA262AB68}"/>
                  </a:ext>
                </a:extLst>
              </p:cNvPr>
              <p:cNvSpPr txBox="1"/>
              <p:nvPr/>
            </p:nvSpPr>
            <p:spPr bwMode="auto">
              <a:xfrm>
                <a:off x="3158491"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16" name="TextBox 115">
                <a:extLst>
                  <a:ext uri="{FF2B5EF4-FFF2-40B4-BE49-F238E27FC236}">
                    <a16:creationId xmlns:a16="http://schemas.microsoft.com/office/drawing/2014/main" id="{64178FEF-EDAD-46AE-9EA8-C7DF3D1C5939}"/>
                  </a:ext>
                </a:extLst>
              </p:cNvPr>
              <p:cNvSpPr txBox="1"/>
              <p:nvPr/>
            </p:nvSpPr>
            <p:spPr bwMode="auto">
              <a:xfrm>
                <a:off x="3625049"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17" name="TextBox 116">
                <a:extLst>
                  <a:ext uri="{FF2B5EF4-FFF2-40B4-BE49-F238E27FC236}">
                    <a16:creationId xmlns:a16="http://schemas.microsoft.com/office/drawing/2014/main" id="{1E0901C5-4381-4E20-BDDC-F97DD736E632}"/>
                  </a:ext>
                </a:extLst>
              </p:cNvPr>
              <p:cNvSpPr txBox="1"/>
              <p:nvPr/>
            </p:nvSpPr>
            <p:spPr bwMode="auto">
              <a:xfrm>
                <a:off x="4118611"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8" name="TextBox 117">
                <a:extLst>
                  <a:ext uri="{FF2B5EF4-FFF2-40B4-BE49-F238E27FC236}">
                    <a16:creationId xmlns:a16="http://schemas.microsoft.com/office/drawing/2014/main" id="{4982B89B-BE20-4496-8659-4499CDA8BB12}"/>
                  </a:ext>
                </a:extLst>
              </p:cNvPr>
              <p:cNvSpPr txBox="1"/>
              <p:nvPr/>
            </p:nvSpPr>
            <p:spPr bwMode="auto">
              <a:xfrm>
                <a:off x="4585169" y="44558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grpSp>
        <p:grpSp>
          <p:nvGrpSpPr>
            <p:cNvPr id="32" name="Group 31">
              <a:extLst>
                <a:ext uri="{FF2B5EF4-FFF2-40B4-BE49-F238E27FC236}">
                  <a16:creationId xmlns:a16="http://schemas.microsoft.com/office/drawing/2014/main" id="{B35C0F71-CB38-47A5-B34A-E74D6763CB5F}"/>
                </a:ext>
              </a:extLst>
            </p:cNvPr>
            <p:cNvGrpSpPr/>
            <p:nvPr/>
          </p:nvGrpSpPr>
          <p:grpSpPr>
            <a:xfrm>
              <a:off x="7652127" y="4612446"/>
              <a:ext cx="4048190" cy="68757"/>
              <a:chOff x="1390046" y="4477847"/>
              <a:chExt cx="3327585" cy="68757"/>
            </a:xfrm>
          </p:grpSpPr>
          <p:grpSp>
            <p:nvGrpSpPr>
              <p:cNvPr id="101" name="Group 100">
                <a:extLst>
                  <a:ext uri="{FF2B5EF4-FFF2-40B4-BE49-F238E27FC236}">
                    <a16:creationId xmlns:a16="http://schemas.microsoft.com/office/drawing/2014/main" id="{3CA9A3AF-63B9-41D5-8420-558B829D294C}"/>
                  </a:ext>
                </a:extLst>
              </p:cNvPr>
              <p:cNvGrpSpPr/>
              <p:nvPr/>
            </p:nvGrpSpPr>
            <p:grpSpPr>
              <a:xfrm rot="5400000">
                <a:off x="2545325" y="3322568"/>
                <a:ext cx="68756" cy="2379313"/>
                <a:chOff x="1330864" y="1878951"/>
                <a:chExt cx="313703" cy="2593631"/>
              </a:xfrm>
            </p:grpSpPr>
            <p:cxnSp>
              <p:nvCxnSpPr>
                <p:cNvPr id="105" name="Straight Connector 104">
                  <a:extLst>
                    <a:ext uri="{FF2B5EF4-FFF2-40B4-BE49-F238E27FC236}">
                      <a16:creationId xmlns:a16="http://schemas.microsoft.com/office/drawing/2014/main" id="{915A6CF6-D5AF-43EB-A189-3EA0A9349E13}"/>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5FB3DCB-60CD-4E92-B1D1-CFCBB6259E2A}"/>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8450104-1E26-42EB-AF5F-A05A7F8E27CB}"/>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8FED9E4-41FD-44D8-B91D-5FC146864D07}"/>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99D12DB-6422-4A65-A917-83956FBC6714}"/>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6431890-5E46-483C-A02F-2F145AA27DC0}"/>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BB5E7D5C-C384-4DA7-9809-B8802A66524A}"/>
                  </a:ext>
                </a:extLst>
              </p:cNvPr>
              <p:cNvGrpSpPr/>
              <p:nvPr/>
            </p:nvGrpSpPr>
            <p:grpSpPr>
              <a:xfrm rot="5400000">
                <a:off x="4447989" y="4276962"/>
                <a:ext cx="68756" cy="470528"/>
                <a:chOff x="1330864" y="3959671"/>
                <a:chExt cx="313703" cy="512911"/>
              </a:xfrm>
            </p:grpSpPr>
            <p:cxnSp>
              <p:nvCxnSpPr>
                <p:cNvPr id="103" name="Straight Connector 102">
                  <a:extLst>
                    <a:ext uri="{FF2B5EF4-FFF2-40B4-BE49-F238E27FC236}">
                      <a16:creationId xmlns:a16="http://schemas.microsoft.com/office/drawing/2014/main" id="{EA537B7D-692E-4EF3-9C52-235B29B038F5}"/>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210AB65-8392-4B80-821B-90654B2C4B13}"/>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3" name="TextBox 32">
              <a:extLst>
                <a:ext uri="{FF2B5EF4-FFF2-40B4-BE49-F238E27FC236}">
                  <a16:creationId xmlns:a16="http://schemas.microsoft.com/office/drawing/2014/main" id="{B92F76B8-DE08-48B4-81BC-7AE49C3FA1D4}"/>
                </a:ext>
              </a:extLst>
            </p:cNvPr>
            <p:cNvSpPr txBox="1"/>
            <p:nvPr/>
          </p:nvSpPr>
          <p:spPr bwMode="auto">
            <a:xfrm rot="16200000">
              <a:off x="5861897" y="2960325"/>
              <a:ext cx="2607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Cumulative Proportion Surviving</a:t>
              </a:r>
            </a:p>
          </p:txBody>
        </p:sp>
        <p:sp>
          <p:nvSpPr>
            <p:cNvPr id="34" name="TextBox 33">
              <a:extLst>
                <a:ext uri="{FF2B5EF4-FFF2-40B4-BE49-F238E27FC236}">
                  <a16:creationId xmlns:a16="http://schemas.microsoft.com/office/drawing/2014/main" id="{3680AAF3-2D64-48A2-9260-3FDFA7DEE006}"/>
                </a:ext>
              </a:extLst>
            </p:cNvPr>
            <p:cNvSpPr txBox="1"/>
            <p:nvPr/>
          </p:nvSpPr>
          <p:spPr bwMode="auto">
            <a:xfrm>
              <a:off x="8851559" y="4791887"/>
              <a:ext cx="14861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Survival Time (Yr)</a:t>
              </a:r>
            </a:p>
          </p:txBody>
        </p:sp>
        <p:sp>
          <p:nvSpPr>
            <p:cNvPr id="35" name="Freeform: Shape 34">
              <a:extLst>
                <a:ext uri="{FF2B5EF4-FFF2-40B4-BE49-F238E27FC236}">
                  <a16:creationId xmlns:a16="http://schemas.microsoft.com/office/drawing/2014/main" id="{11E1DE97-8804-4275-BEF9-09E44AFBB4A1}"/>
                </a:ext>
              </a:extLst>
            </p:cNvPr>
            <p:cNvSpPr/>
            <p:nvPr/>
          </p:nvSpPr>
          <p:spPr bwMode="auto">
            <a:xfrm>
              <a:off x="7645884" y="1631950"/>
              <a:ext cx="4057650" cy="2971800"/>
            </a:xfrm>
            <a:custGeom>
              <a:avLst/>
              <a:gdLst>
                <a:gd name="connsiteX0" fmla="*/ 0 w 4057650"/>
                <a:gd name="connsiteY0" fmla="*/ 0 h 2971800"/>
                <a:gd name="connsiteX1" fmla="*/ 0 w 4057650"/>
                <a:gd name="connsiteY1" fmla="*/ 2971800 h 2971800"/>
                <a:gd name="connsiteX2" fmla="*/ 4057650 w 4057650"/>
                <a:gd name="connsiteY2" fmla="*/ 2971800 h 2971800"/>
              </a:gdLst>
              <a:ahLst/>
              <a:cxnLst>
                <a:cxn ang="0">
                  <a:pos x="connsiteX0" y="connsiteY0"/>
                </a:cxn>
                <a:cxn ang="0">
                  <a:pos x="connsiteX1" y="connsiteY1"/>
                </a:cxn>
                <a:cxn ang="0">
                  <a:pos x="connsiteX2" y="connsiteY2"/>
                </a:cxn>
              </a:cxnLst>
              <a:rect l="l" t="t" r="r" b="b"/>
              <a:pathLst>
                <a:path w="4057650" h="2971800">
                  <a:moveTo>
                    <a:pt x="0" y="0"/>
                  </a:moveTo>
                  <a:lnTo>
                    <a:pt x="0" y="2971800"/>
                  </a:lnTo>
                  <a:lnTo>
                    <a:pt x="4057650" y="2971800"/>
                  </a:lnTo>
                </a:path>
              </a:pathLst>
            </a:custGeom>
            <a:noFill/>
            <a:ln w="28575">
              <a:solidFill>
                <a:schemeClr val="bg1"/>
              </a:solidFill>
              <a:miter lim="800000"/>
              <a:headEnd/>
              <a:tailEnd/>
            </a:ln>
          </p:spPr>
          <p:txBody>
            <a:bodyPr rtlCol="0" anchor="ctr"/>
            <a:lstStyle/>
            <a:p>
              <a:pPr algn="ctr"/>
              <a:endParaRPr lang="en-US" dirty="0"/>
            </a:p>
          </p:txBody>
        </p:sp>
        <p:grpSp>
          <p:nvGrpSpPr>
            <p:cNvPr id="36" name="Group 35">
              <a:extLst>
                <a:ext uri="{FF2B5EF4-FFF2-40B4-BE49-F238E27FC236}">
                  <a16:creationId xmlns:a16="http://schemas.microsoft.com/office/drawing/2014/main" id="{869F4AB5-3B0C-4AF1-B021-791BDF0778D1}"/>
                </a:ext>
              </a:extLst>
            </p:cNvPr>
            <p:cNvGrpSpPr/>
            <p:nvPr/>
          </p:nvGrpSpPr>
          <p:grpSpPr>
            <a:xfrm>
              <a:off x="7817365" y="3976802"/>
              <a:ext cx="2613960" cy="523220"/>
              <a:chOff x="1057955" y="3976802"/>
              <a:chExt cx="2613960" cy="523220"/>
            </a:xfrm>
          </p:grpSpPr>
          <p:sp>
            <p:nvSpPr>
              <p:cNvPr id="98" name="TextBox 97">
                <a:extLst>
                  <a:ext uri="{FF2B5EF4-FFF2-40B4-BE49-F238E27FC236}">
                    <a16:creationId xmlns:a16="http://schemas.microsoft.com/office/drawing/2014/main" id="{B98170FE-3A6D-4DCB-89D8-643DE0081F33}"/>
                  </a:ext>
                </a:extLst>
              </p:cNvPr>
              <p:cNvSpPr txBox="1"/>
              <p:nvPr/>
            </p:nvSpPr>
            <p:spPr bwMode="auto">
              <a:xfrm>
                <a:off x="1356025" y="3976802"/>
                <a:ext cx="23158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Responders (30 patients)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Nonresponders (11 patients)</a:t>
                </a:r>
              </a:p>
            </p:txBody>
          </p:sp>
          <p:cxnSp>
            <p:nvCxnSpPr>
              <p:cNvPr id="99" name="Straight Connector 98">
                <a:extLst>
                  <a:ext uri="{FF2B5EF4-FFF2-40B4-BE49-F238E27FC236}">
                    <a16:creationId xmlns:a16="http://schemas.microsoft.com/office/drawing/2014/main" id="{060B6F2E-38BE-4CE1-8C43-8358A9C2AE16}"/>
                  </a:ext>
                </a:extLst>
              </p:cNvPr>
              <p:cNvCxnSpPr/>
              <p:nvPr/>
            </p:nvCxnSpPr>
            <p:spPr bwMode="auto">
              <a:xfrm>
                <a:off x="1057955" y="4137608"/>
                <a:ext cx="335138" cy="0"/>
              </a:xfrm>
              <a:prstGeom prst="line">
                <a:avLst/>
              </a:prstGeom>
              <a:noFill/>
              <a:ln w="28575"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40FA442-B267-46FA-A619-B59A74DAB450}"/>
                  </a:ext>
                </a:extLst>
              </p:cNvPr>
              <p:cNvCxnSpPr/>
              <p:nvPr/>
            </p:nvCxnSpPr>
            <p:spPr bwMode="auto">
              <a:xfrm>
                <a:off x="1057955" y="4315408"/>
                <a:ext cx="335138" cy="0"/>
              </a:xfrm>
              <a:prstGeom prst="line">
                <a:avLst/>
              </a:prstGeom>
              <a:noFill/>
              <a:ln w="28575" cap="flat" cmpd="sng" algn="ctr">
                <a:solidFill>
                  <a:schemeClr val="accent6"/>
                </a:solidFill>
                <a:prstDash val="solid"/>
                <a:round/>
                <a:headEnd type="none" w="med" len="med"/>
                <a:tailEnd type="none" w="med" len="med"/>
              </a:ln>
              <a:effectLst/>
            </p:spPr>
          </p:cxnSp>
        </p:grpSp>
        <p:cxnSp>
          <p:nvCxnSpPr>
            <p:cNvPr id="37" name="Straight Connector 36">
              <a:extLst>
                <a:ext uri="{FF2B5EF4-FFF2-40B4-BE49-F238E27FC236}">
                  <a16:creationId xmlns:a16="http://schemas.microsoft.com/office/drawing/2014/main" id="{0FB202CF-0432-4AD6-9E5F-070DFC614FBE}"/>
                </a:ext>
              </a:extLst>
            </p:cNvPr>
            <p:cNvCxnSpPr/>
            <p:nvPr/>
          </p:nvCxnSpPr>
          <p:spPr bwMode="auto">
            <a:xfrm>
              <a:off x="3000376" y="2722411"/>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6FA2222-1A61-4688-B194-1D3FA659871A}"/>
                </a:ext>
              </a:extLst>
            </p:cNvPr>
            <p:cNvCxnSpPr/>
            <p:nvPr/>
          </p:nvCxnSpPr>
          <p:spPr bwMode="auto">
            <a:xfrm>
              <a:off x="3394076" y="2804580"/>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5E6BC62-EE84-4211-AC40-7228301AE06F}"/>
                </a:ext>
              </a:extLst>
            </p:cNvPr>
            <p:cNvCxnSpPr/>
            <p:nvPr/>
          </p:nvCxnSpPr>
          <p:spPr bwMode="auto">
            <a:xfrm>
              <a:off x="3432176" y="2804580"/>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86CED26-8870-4428-8CAC-9916D55CFD0D}"/>
                </a:ext>
              </a:extLst>
            </p:cNvPr>
            <p:cNvCxnSpPr/>
            <p:nvPr/>
          </p:nvCxnSpPr>
          <p:spPr bwMode="auto">
            <a:xfrm>
              <a:off x="3512609" y="2804580"/>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286D2F3-85EE-4FB5-AA3F-0DCC19BBE258}"/>
                </a:ext>
              </a:extLst>
            </p:cNvPr>
            <p:cNvCxnSpPr/>
            <p:nvPr/>
          </p:nvCxnSpPr>
          <p:spPr bwMode="auto">
            <a:xfrm>
              <a:off x="3635376"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784CB5B-C450-4623-B0A7-E74662ACE8B7}"/>
                </a:ext>
              </a:extLst>
            </p:cNvPr>
            <p:cNvCxnSpPr/>
            <p:nvPr/>
          </p:nvCxnSpPr>
          <p:spPr bwMode="auto">
            <a:xfrm>
              <a:off x="3748825"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F546107-88CB-4E1D-A20C-DCB301F09189}"/>
                </a:ext>
              </a:extLst>
            </p:cNvPr>
            <p:cNvCxnSpPr/>
            <p:nvPr/>
          </p:nvCxnSpPr>
          <p:spPr bwMode="auto">
            <a:xfrm>
              <a:off x="3786548"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EAB3519-1DB1-4183-A15C-B1A47C3C3DD5}"/>
                </a:ext>
              </a:extLst>
            </p:cNvPr>
            <p:cNvCxnSpPr/>
            <p:nvPr/>
          </p:nvCxnSpPr>
          <p:spPr bwMode="auto">
            <a:xfrm>
              <a:off x="3837348"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8243988-7D72-41E2-9E50-5B05AC07A0F5}"/>
                </a:ext>
              </a:extLst>
            </p:cNvPr>
            <p:cNvCxnSpPr/>
            <p:nvPr/>
          </p:nvCxnSpPr>
          <p:spPr bwMode="auto">
            <a:xfrm>
              <a:off x="3870885"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F4E3BFF-29AA-4C6D-ABBF-CB8ADF0343FB}"/>
                </a:ext>
              </a:extLst>
            </p:cNvPr>
            <p:cNvCxnSpPr/>
            <p:nvPr/>
          </p:nvCxnSpPr>
          <p:spPr bwMode="auto">
            <a:xfrm>
              <a:off x="4006352"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D7EF194-BD00-491B-A0FB-8F11177ACB96}"/>
                </a:ext>
              </a:extLst>
            </p:cNvPr>
            <p:cNvCxnSpPr/>
            <p:nvPr/>
          </p:nvCxnSpPr>
          <p:spPr bwMode="auto">
            <a:xfrm>
              <a:off x="4086785"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2C966AC-F826-4B9B-AC3B-8B82CE695ADC}"/>
                </a:ext>
              </a:extLst>
            </p:cNvPr>
            <p:cNvCxnSpPr/>
            <p:nvPr/>
          </p:nvCxnSpPr>
          <p:spPr bwMode="auto">
            <a:xfrm>
              <a:off x="4120652"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FF7C7B7-5BA9-4715-BF09-535704D9F420}"/>
                </a:ext>
              </a:extLst>
            </p:cNvPr>
            <p:cNvCxnSpPr/>
            <p:nvPr/>
          </p:nvCxnSpPr>
          <p:spPr bwMode="auto">
            <a:xfrm>
              <a:off x="4234952"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255374F-2580-4E87-AE56-BE4978060E8E}"/>
                </a:ext>
              </a:extLst>
            </p:cNvPr>
            <p:cNvCxnSpPr/>
            <p:nvPr/>
          </p:nvCxnSpPr>
          <p:spPr bwMode="auto">
            <a:xfrm>
              <a:off x="4311730" y="2895677"/>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95AC07E-F3EE-4304-9FA2-6ADCA4BB96BF}"/>
                </a:ext>
              </a:extLst>
            </p:cNvPr>
            <p:cNvCxnSpPr/>
            <p:nvPr/>
          </p:nvCxnSpPr>
          <p:spPr bwMode="auto">
            <a:xfrm>
              <a:off x="4451523"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EB3629D-3619-4CF5-BAE3-08CE94AC5499}"/>
                </a:ext>
              </a:extLst>
            </p:cNvPr>
            <p:cNvCxnSpPr/>
            <p:nvPr/>
          </p:nvCxnSpPr>
          <p:spPr bwMode="auto">
            <a:xfrm>
              <a:off x="4697056"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889C1CB-3897-4E6C-9DEE-37A567B0B65F}"/>
                </a:ext>
              </a:extLst>
            </p:cNvPr>
            <p:cNvCxnSpPr/>
            <p:nvPr/>
          </p:nvCxnSpPr>
          <p:spPr bwMode="auto">
            <a:xfrm>
              <a:off x="4718223"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98DCC4F-BBBE-470A-871A-14AAE54838AA}"/>
                </a:ext>
              </a:extLst>
            </p:cNvPr>
            <p:cNvCxnSpPr/>
            <p:nvPr/>
          </p:nvCxnSpPr>
          <p:spPr bwMode="auto">
            <a:xfrm>
              <a:off x="4792791"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DE2BBA3-C15C-4BDB-B1B2-DCB076D7F3FD}"/>
                </a:ext>
              </a:extLst>
            </p:cNvPr>
            <p:cNvCxnSpPr/>
            <p:nvPr/>
          </p:nvCxnSpPr>
          <p:spPr bwMode="auto">
            <a:xfrm>
              <a:off x="4882426"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0461E2C-620F-411D-9E2B-0E6BFFDB85B3}"/>
                </a:ext>
              </a:extLst>
            </p:cNvPr>
            <p:cNvCxnSpPr/>
            <p:nvPr/>
          </p:nvCxnSpPr>
          <p:spPr bwMode="auto">
            <a:xfrm>
              <a:off x="4971326"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CAAE740-981B-42E8-81BC-91D02D609CBA}"/>
                </a:ext>
              </a:extLst>
            </p:cNvPr>
            <p:cNvCxnSpPr/>
            <p:nvPr/>
          </p:nvCxnSpPr>
          <p:spPr bwMode="auto">
            <a:xfrm>
              <a:off x="5000959" y="3166986"/>
              <a:ext cx="0" cy="123515"/>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C38B880-AA54-4CEB-B74C-DCD8ACB059AD}"/>
                </a:ext>
              </a:extLst>
            </p:cNvPr>
            <p:cNvCxnSpPr/>
            <p:nvPr/>
          </p:nvCxnSpPr>
          <p:spPr bwMode="auto">
            <a:xfrm>
              <a:off x="5000959"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D3B3BAE-3F25-42F0-967D-F1A5DBF5A97C}"/>
                </a:ext>
              </a:extLst>
            </p:cNvPr>
            <p:cNvCxnSpPr/>
            <p:nvPr/>
          </p:nvCxnSpPr>
          <p:spPr bwMode="auto">
            <a:xfrm>
              <a:off x="4971326"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F4D26A5-8E10-49E9-A98C-60A0BEE59FD9}"/>
                </a:ext>
              </a:extLst>
            </p:cNvPr>
            <p:cNvCxnSpPr/>
            <p:nvPr/>
          </p:nvCxnSpPr>
          <p:spPr bwMode="auto">
            <a:xfrm>
              <a:off x="4874695"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B4682AD-FD0C-4DDA-AA72-6602044597CB}"/>
                </a:ext>
              </a:extLst>
            </p:cNvPr>
            <p:cNvCxnSpPr/>
            <p:nvPr/>
          </p:nvCxnSpPr>
          <p:spPr bwMode="auto">
            <a:xfrm>
              <a:off x="4720351"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C560E51-0187-4EA1-8A95-4B9D509E6854}"/>
                </a:ext>
              </a:extLst>
            </p:cNvPr>
            <p:cNvCxnSpPr/>
            <p:nvPr/>
          </p:nvCxnSpPr>
          <p:spPr bwMode="auto">
            <a:xfrm>
              <a:off x="4451523"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CA599EE-1BD3-4D16-A278-B0DB509AAF38}"/>
                </a:ext>
              </a:extLst>
            </p:cNvPr>
            <p:cNvCxnSpPr/>
            <p:nvPr/>
          </p:nvCxnSpPr>
          <p:spPr bwMode="auto">
            <a:xfrm>
              <a:off x="4299701" y="3464315"/>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E8BE8E1-C927-4CA1-857E-C7ABA2E54C7F}"/>
                </a:ext>
              </a:extLst>
            </p:cNvPr>
            <p:cNvCxnSpPr/>
            <p:nvPr/>
          </p:nvCxnSpPr>
          <p:spPr bwMode="auto">
            <a:xfrm>
              <a:off x="4234952"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58FB918-C927-419A-8668-94833779A3D3}"/>
                </a:ext>
              </a:extLst>
            </p:cNvPr>
            <p:cNvCxnSpPr/>
            <p:nvPr/>
          </p:nvCxnSpPr>
          <p:spPr bwMode="auto">
            <a:xfrm>
              <a:off x="4099484"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A863C11-1A2D-46C5-8FEA-5FAB937FBB65}"/>
                </a:ext>
              </a:extLst>
            </p:cNvPr>
            <p:cNvCxnSpPr/>
            <p:nvPr/>
          </p:nvCxnSpPr>
          <p:spPr bwMode="auto">
            <a:xfrm>
              <a:off x="4002119"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13B7C02-A9CD-43D6-A56B-175F83BE2FE7}"/>
                </a:ext>
              </a:extLst>
            </p:cNvPr>
            <p:cNvCxnSpPr/>
            <p:nvPr/>
          </p:nvCxnSpPr>
          <p:spPr bwMode="auto">
            <a:xfrm>
              <a:off x="3870885"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42E9509-5D7C-4720-A7E2-A597BEF5D581}"/>
                </a:ext>
              </a:extLst>
            </p:cNvPr>
            <p:cNvCxnSpPr/>
            <p:nvPr/>
          </p:nvCxnSpPr>
          <p:spPr bwMode="auto">
            <a:xfrm>
              <a:off x="3837348"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02A5F92-2990-45FB-8E17-4350CF9DCE85}"/>
                </a:ext>
              </a:extLst>
            </p:cNvPr>
            <p:cNvCxnSpPr/>
            <p:nvPr/>
          </p:nvCxnSpPr>
          <p:spPr bwMode="auto">
            <a:xfrm>
              <a:off x="3633093" y="3240806"/>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13F5E95-B019-43F4-9E34-9A5885B614F2}"/>
                </a:ext>
              </a:extLst>
            </p:cNvPr>
            <p:cNvCxnSpPr/>
            <p:nvPr/>
          </p:nvCxnSpPr>
          <p:spPr bwMode="auto">
            <a:xfrm>
              <a:off x="3512609" y="3073102"/>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C376ECA-E09C-4B5C-9D4F-5C03D7048BF1}"/>
                </a:ext>
              </a:extLst>
            </p:cNvPr>
            <p:cNvCxnSpPr/>
            <p:nvPr/>
          </p:nvCxnSpPr>
          <p:spPr bwMode="auto">
            <a:xfrm>
              <a:off x="3449108" y="3073102"/>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1173337-5A79-45AB-BC32-E407B701C300}"/>
                </a:ext>
              </a:extLst>
            </p:cNvPr>
            <p:cNvCxnSpPr/>
            <p:nvPr/>
          </p:nvCxnSpPr>
          <p:spPr bwMode="auto">
            <a:xfrm>
              <a:off x="3406775" y="3073102"/>
              <a:ext cx="0" cy="123515"/>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3CDE1EF-8E97-4D19-A0B2-A303517FA2B3}"/>
                </a:ext>
              </a:extLst>
            </p:cNvPr>
            <p:cNvCxnSpPr/>
            <p:nvPr/>
          </p:nvCxnSpPr>
          <p:spPr bwMode="auto">
            <a:xfrm>
              <a:off x="3003551" y="2932655"/>
              <a:ext cx="0" cy="123515"/>
            </a:xfrm>
            <a:prstGeom prst="line">
              <a:avLst/>
            </a:prstGeom>
            <a:noFill/>
            <a:ln w="28575" cap="flat" cmpd="sng" algn="ctr">
              <a:solidFill>
                <a:schemeClr val="accent3"/>
              </a:solidFill>
              <a:prstDash val="solid"/>
              <a:round/>
              <a:headEnd type="none" w="med" len="med"/>
              <a:tailEnd type="none" w="med" len="med"/>
            </a:ln>
            <a:effectLst/>
          </p:spPr>
        </p:cxnSp>
        <p:sp>
          <p:nvSpPr>
            <p:cNvPr id="74" name="Freeform: Shape 73">
              <a:extLst>
                <a:ext uri="{FF2B5EF4-FFF2-40B4-BE49-F238E27FC236}">
                  <a16:creationId xmlns:a16="http://schemas.microsoft.com/office/drawing/2014/main" id="{36BFB8CD-4A15-46FE-934D-F6A4AAC90D2B}"/>
                </a:ext>
              </a:extLst>
            </p:cNvPr>
            <p:cNvSpPr/>
            <p:nvPr/>
          </p:nvSpPr>
          <p:spPr bwMode="auto">
            <a:xfrm>
              <a:off x="986367" y="1629833"/>
              <a:ext cx="4038600" cy="1600200"/>
            </a:xfrm>
            <a:custGeom>
              <a:avLst/>
              <a:gdLst>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22400 w 4038600"/>
                <a:gd name="connsiteY15" fmla="*/ 914400 h 1600200"/>
                <a:gd name="connsiteX16" fmla="*/ 1422400 w 4038600"/>
                <a:gd name="connsiteY16" fmla="*/ 846667 h 1600200"/>
                <a:gd name="connsiteX17" fmla="*/ 1291166 w 4038600"/>
                <a:gd name="connsiteY17" fmla="*/ 846667 h 1600200"/>
                <a:gd name="connsiteX18" fmla="*/ 129116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22400 w 4038600"/>
                <a:gd name="connsiteY15" fmla="*/ 914400 h 1600200"/>
                <a:gd name="connsiteX16" fmla="*/ 1428750 w 4038600"/>
                <a:gd name="connsiteY16" fmla="*/ 846667 h 1600200"/>
                <a:gd name="connsiteX17" fmla="*/ 1291166 w 4038600"/>
                <a:gd name="connsiteY17" fmla="*/ 846667 h 1600200"/>
                <a:gd name="connsiteX18" fmla="*/ 129116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28750 w 4038600"/>
                <a:gd name="connsiteY16" fmla="*/ 846667 h 1600200"/>
                <a:gd name="connsiteX17" fmla="*/ 1291166 w 4038600"/>
                <a:gd name="connsiteY17" fmla="*/ 846667 h 1600200"/>
                <a:gd name="connsiteX18" fmla="*/ 129116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28750 w 4038600"/>
                <a:gd name="connsiteY16" fmla="*/ 846667 h 1600200"/>
                <a:gd name="connsiteX17" fmla="*/ 1291166 w 4038600"/>
                <a:gd name="connsiteY17" fmla="*/ 846667 h 1600200"/>
                <a:gd name="connsiteX18" fmla="*/ 129751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28750 w 4038600"/>
                <a:gd name="connsiteY16" fmla="*/ 846667 h 1600200"/>
                <a:gd name="connsiteX17" fmla="*/ 1294341 w 4038600"/>
                <a:gd name="connsiteY17" fmla="*/ 846667 h 1600200"/>
                <a:gd name="connsiteX18" fmla="*/ 129751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27400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41450 w 4038600"/>
                <a:gd name="connsiteY16" fmla="*/ 846667 h 1600200"/>
                <a:gd name="connsiteX17" fmla="*/ 1294341 w 4038600"/>
                <a:gd name="connsiteY17" fmla="*/ 846667 h 1600200"/>
                <a:gd name="connsiteX18" fmla="*/ 129751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27400 w 4038600"/>
                <a:gd name="connsiteY1" fmla="*/ 1600200 h 1600200"/>
                <a:gd name="connsiteX2" fmla="*/ 3344333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41450 w 4038600"/>
                <a:gd name="connsiteY16" fmla="*/ 846667 h 1600200"/>
                <a:gd name="connsiteX17" fmla="*/ 1294341 w 4038600"/>
                <a:gd name="connsiteY17" fmla="*/ 846667 h 1600200"/>
                <a:gd name="connsiteX18" fmla="*/ 129751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 name="connsiteX0" fmla="*/ 4038600 w 4038600"/>
                <a:gd name="connsiteY0" fmla="*/ 1600200 h 1600200"/>
                <a:gd name="connsiteX1" fmla="*/ 3335867 w 4038600"/>
                <a:gd name="connsiteY1" fmla="*/ 1600200 h 1600200"/>
                <a:gd name="connsiteX2" fmla="*/ 3344333 w 4038600"/>
                <a:gd name="connsiteY2" fmla="*/ 1316567 h 1600200"/>
                <a:gd name="connsiteX3" fmla="*/ 2603500 w 4038600"/>
                <a:gd name="connsiteY3" fmla="*/ 1316567 h 1600200"/>
                <a:gd name="connsiteX4" fmla="*/ 2603500 w 4038600"/>
                <a:gd name="connsiteY4" fmla="*/ 1231900 h 1600200"/>
                <a:gd name="connsiteX5" fmla="*/ 2044700 w 4038600"/>
                <a:gd name="connsiteY5" fmla="*/ 1231900 h 1600200"/>
                <a:gd name="connsiteX6" fmla="*/ 2044700 w 4038600"/>
                <a:gd name="connsiteY6" fmla="*/ 1172634 h 1600200"/>
                <a:gd name="connsiteX7" fmla="*/ 1905000 w 4038600"/>
                <a:gd name="connsiteY7" fmla="*/ 1172634 h 1600200"/>
                <a:gd name="connsiteX8" fmla="*/ 1905000 w 4038600"/>
                <a:gd name="connsiteY8" fmla="*/ 1100667 h 1600200"/>
                <a:gd name="connsiteX9" fmla="*/ 1761066 w 4038600"/>
                <a:gd name="connsiteY9" fmla="*/ 1100667 h 1600200"/>
                <a:gd name="connsiteX10" fmla="*/ 1761066 w 4038600"/>
                <a:gd name="connsiteY10" fmla="*/ 1037167 h 1600200"/>
                <a:gd name="connsiteX11" fmla="*/ 1625600 w 4038600"/>
                <a:gd name="connsiteY11" fmla="*/ 1037167 h 1600200"/>
                <a:gd name="connsiteX12" fmla="*/ 1625600 w 4038600"/>
                <a:gd name="connsiteY12" fmla="*/ 986367 h 1600200"/>
                <a:gd name="connsiteX13" fmla="*/ 1604433 w 4038600"/>
                <a:gd name="connsiteY13" fmla="*/ 965200 h 1600200"/>
                <a:gd name="connsiteX14" fmla="*/ 1604433 w 4038600"/>
                <a:gd name="connsiteY14" fmla="*/ 914400 h 1600200"/>
                <a:gd name="connsiteX15" fmla="*/ 1435100 w 4038600"/>
                <a:gd name="connsiteY15" fmla="*/ 917575 h 1600200"/>
                <a:gd name="connsiteX16" fmla="*/ 1441450 w 4038600"/>
                <a:gd name="connsiteY16" fmla="*/ 846667 h 1600200"/>
                <a:gd name="connsiteX17" fmla="*/ 1294341 w 4038600"/>
                <a:gd name="connsiteY17" fmla="*/ 846667 h 1600200"/>
                <a:gd name="connsiteX18" fmla="*/ 1297516 w 4038600"/>
                <a:gd name="connsiteY18" fmla="*/ 778934 h 1600200"/>
                <a:gd name="connsiteX19" fmla="*/ 960966 w 4038600"/>
                <a:gd name="connsiteY19" fmla="*/ 778934 h 1600200"/>
                <a:gd name="connsiteX20" fmla="*/ 960966 w 4038600"/>
                <a:gd name="connsiteY20" fmla="*/ 723900 h 1600200"/>
                <a:gd name="connsiteX21" fmla="*/ 901700 w 4038600"/>
                <a:gd name="connsiteY21" fmla="*/ 723900 h 1600200"/>
                <a:gd name="connsiteX22" fmla="*/ 901700 w 4038600"/>
                <a:gd name="connsiteY22" fmla="*/ 643467 h 1600200"/>
                <a:gd name="connsiteX23" fmla="*/ 804333 w 4038600"/>
                <a:gd name="connsiteY23" fmla="*/ 643467 h 1600200"/>
                <a:gd name="connsiteX24" fmla="*/ 804333 w 4038600"/>
                <a:gd name="connsiteY24" fmla="*/ 579967 h 1600200"/>
                <a:gd name="connsiteX25" fmla="*/ 774700 w 4038600"/>
                <a:gd name="connsiteY25" fmla="*/ 579967 h 1600200"/>
                <a:gd name="connsiteX26" fmla="*/ 774700 w 4038600"/>
                <a:gd name="connsiteY26" fmla="*/ 512234 h 1600200"/>
                <a:gd name="connsiteX27" fmla="*/ 749300 w 4038600"/>
                <a:gd name="connsiteY27" fmla="*/ 512234 h 1600200"/>
                <a:gd name="connsiteX28" fmla="*/ 749300 w 4038600"/>
                <a:gd name="connsiteY28" fmla="*/ 457200 h 1600200"/>
                <a:gd name="connsiteX29" fmla="*/ 402166 w 4038600"/>
                <a:gd name="connsiteY29" fmla="*/ 457200 h 1600200"/>
                <a:gd name="connsiteX30" fmla="*/ 402166 w 4038600"/>
                <a:gd name="connsiteY30" fmla="*/ 393700 h 1600200"/>
                <a:gd name="connsiteX31" fmla="*/ 334433 w 4038600"/>
                <a:gd name="connsiteY31" fmla="*/ 393700 h 1600200"/>
                <a:gd name="connsiteX32" fmla="*/ 334433 w 4038600"/>
                <a:gd name="connsiteY32" fmla="*/ 321734 h 1600200"/>
                <a:gd name="connsiteX33" fmla="*/ 254000 w 4038600"/>
                <a:gd name="connsiteY33" fmla="*/ 321734 h 1600200"/>
                <a:gd name="connsiteX34" fmla="*/ 254000 w 4038600"/>
                <a:gd name="connsiteY34" fmla="*/ 203200 h 1600200"/>
                <a:gd name="connsiteX35" fmla="*/ 131233 w 4038600"/>
                <a:gd name="connsiteY35" fmla="*/ 203200 h 1600200"/>
                <a:gd name="connsiteX36" fmla="*/ 131233 w 4038600"/>
                <a:gd name="connsiteY36" fmla="*/ 143934 h 1600200"/>
                <a:gd name="connsiteX37" fmla="*/ 131233 w 4038600"/>
                <a:gd name="connsiteY37" fmla="*/ 76200 h 1600200"/>
                <a:gd name="connsiteX38" fmla="*/ 46566 w 4038600"/>
                <a:gd name="connsiteY38" fmla="*/ 76200 h 1600200"/>
                <a:gd name="connsiteX39" fmla="*/ 46566 w 4038600"/>
                <a:gd name="connsiteY39" fmla="*/ 0 h 1600200"/>
                <a:gd name="connsiteX40" fmla="*/ 0 w 4038600"/>
                <a:gd name="connsiteY40" fmla="*/ 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38600" h="1600200">
                  <a:moveTo>
                    <a:pt x="4038600" y="1600200"/>
                  </a:moveTo>
                  <a:lnTo>
                    <a:pt x="3335867" y="1600200"/>
                  </a:lnTo>
                  <a:lnTo>
                    <a:pt x="3344333" y="1316567"/>
                  </a:lnTo>
                  <a:lnTo>
                    <a:pt x="2603500" y="1316567"/>
                  </a:lnTo>
                  <a:lnTo>
                    <a:pt x="2603500" y="1231900"/>
                  </a:lnTo>
                  <a:lnTo>
                    <a:pt x="2044700" y="1231900"/>
                  </a:lnTo>
                  <a:lnTo>
                    <a:pt x="2044700" y="1172634"/>
                  </a:lnTo>
                  <a:lnTo>
                    <a:pt x="1905000" y="1172634"/>
                  </a:lnTo>
                  <a:lnTo>
                    <a:pt x="1905000" y="1100667"/>
                  </a:lnTo>
                  <a:lnTo>
                    <a:pt x="1761066" y="1100667"/>
                  </a:lnTo>
                  <a:lnTo>
                    <a:pt x="1761066" y="1037167"/>
                  </a:lnTo>
                  <a:lnTo>
                    <a:pt x="1625600" y="1037167"/>
                  </a:lnTo>
                  <a:lnTo>
                    <a:pt x="1625600" y="986367"/>
                  </a:lnTo>
                  <a:lnTo>
                    <a:pt x="1604433" y="965200"/>
                  </a:lnTo>
                  <a:lnTo>
                    <a:pt x="1604433" y="914400"/>
                  </a:lnTo>
                  <a:lnTo>
                    <a:pt x="1435100" y="917575"/>
                  </a:lnTo>
                  <a:lnTo>
                    <a:pt x="1441450" y="846667"/>
                  </a:lnTo>
                  <a:lnTo>
                    <a:pt x="1294341" y="846667"/>
                  </a:lnTo>
                  <a:lnTo>
                    <a:pt x="1297516" y="778934"/>
                  </a:lnTo>
                  <a:lnTo>
                    <a:pt x="960966" y="778934"/>
                  </a:lnTo>
                  <a:lnTo>
                    <a:pt x="960966" y="723900"/>
                  </a:lnTo>
                  <a:lnTo>
                    <a:pt x="901700" y="723900"/>
                  </a:lnTo>
                  <a:lnTo>
                    <a:pt x="901700" y="643467"/>
                  </a:lnTo>
                  <a:lnTo>
                    <a:pt x="804333" y="643467"/>
                  </a:lnTo>
                  <a:lnTo>
                    <a:pt x="804333" y="579967"/>
                  </a:lnTo>
                  <a:lnTo>
                    <a:pt x="774700" y="579967"/>
                  </a:lnTo>
                  <a:lnTo>
                    <a:pt x="774700" y="512234"/>
                  </a:lnTo>
                  <a:lnTo>
                    <a:pt x="749300" y="512234"/>
                  </a:lnTo>
                  <a:lnTo>
                    <a:pt x="749300" y="457200"/>
                  </a:lnTo>
                  <a:lnTo>
                    <a:pt x="402166" y="457200"/>
                  </a:lnTo>
                  <a:lnTo>
                    <a:pt x="402166" y="393700"/>
                  </a:lnTo>
                  <a:lnTo>
                    <a:pt x="334433" y="393700"/>
                  </a:lnTo>
                  <a:lnTo>
                    <a:pt x="334433" y="321734"/>
                  </a:lnTo>
                  <a:lnTo>
                    <a:pt x="254000" y="321734"/>
                  </a:lnTo>
                  <a:lnTo>
                    <a:pt x="254000" y="203200"/>
                  </a:lnTo>
                  <a:lnTo>
                    <a:pt x="131233" y="203200"/>
                  </a:lnTo>
                  <a:lnTo>
                    <a:pt x="131233" y="143934"/>
                  </a:lnTo>
                  <a:lnTo>
                    <a:pt x="131233" y="76200"/>
                  </a:lnTo>
                  <a:lnTo>
                    <a:pt x="46566" y="76200"/>
                  </a:lnTo>
                  <a:lnTo>
                    <a:pt x="465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5" name="Freeform: Shape 74">
              <a:extLst>
                <a:ext uri="{FF2B5EF4-FFF2-40B4-BE49-F238E27FC236}">
                  <a16:creationId xmlns:a16="http://schemas.microsoft.com/office/drawing/2014/main" id="{347F3EFE-2EC0-4EE1-B376-134ED3D46795}"/>
                </a:ext>
              </a:extLst>
            </p:cNvPr>
            <p:cNvSpPr/>
            <p:nvPr/>
          </p:nvSpPr>
          <p:spPr bwMode="auto">
            <a:xfrm>
              <a:off x="994833" y="1629833"/>
              <a:ext cx="4042834" cy="1883834"/>
            </a:xfrm>
            <a:custGeom>
              <a:avLst/>
              <a:gdLst>
                <a:gd name="connsiteX0" fmla="*/ 4042834 w 4042834"/>
                <a:gd name="connsiteY0" fmla="*/ 1883834 h 1883834"/>
                <a:gd name="connsiteX1" fmla="*/ 3263900 w 4042834"/>
                <a:gd name="connsiteY1" fmla="*/ 1883834 h 1883834"/>
                <a:gd name="connsiteX2" fmla="*/ 3263900 w 4042834"/>
                <a:gd name="connsiteY2" fmla="*/ 1680634 h 1883834"/>
                <a:gd name="connsiteX3" fmla="*/ 2603500 w 4042834"/>
                <a:gd name="connsiteY3" fmla="*/ 1680634 h 1883834"/>
                <a:gd name="connsiteX4" fmla="*/ 2603500 w 4042834"/>
                <a:gd name="connsiteY4" fmla="*/ 1579034 h 1883834"/>
                <a:gd name="connsiteX5" fmla="*/ 2527300 w 4042834"/>
                <a:gd name="connsiteY5" fmla="*/ 1579034 h 1883834"/>
                <a:gd name="connsiteX6" fmla="*/ 2527300 w 4042834"/>
                <a:gd name="connsiteY6" fmla="*/ 1502834 h 1883834"/>
                <a:gd name="connsiteX7" fmla="*/ 2205567 w 4042834"/>
                <a:gd name="connsiteY7" fmla="*/ 1502834 h 1883834"/>
                <a:gd name="connsiteX8" fmla="*/ 2205567 w 4042834"/>
                <a:gd name="connsiteY8" fmla="*/ 1435100 h 1883834"/>
                <a:gd name="connsiteX9" fmla="*/ 2048934 w 4042834"/>
                <a:gd name="connsiteY9" fmla="*/ 1435100 h 1883834"/>
                <a:gd name="connsiteX10" fmla="*/ 2048934 w 4042834"/>
                <a:gd name="connsiteY10" fmla="*/ 1371600 h 1883834"/>
                <a:gd name="connsiteX11" fmla="*/ 1892300 w 4042834"/>
                <a:gd name="connsiteY11" fmla="*/ 1371600 h 1883834"/>
                <a:gd name="connsiteX12" fmla="*/ 1892300 w 4042834"/>
                <a:gd name="connsiteY12" fmla="*/ 1316567 h 1883834"/>
                <a:gd name="connsiteX13" fmla="*/ 1761067 w 4042834"/>
                <a:gd name="connsiteY13" fmla="*/ 1316567 h 1883834"/>
                <a:gd name="connsiteX14" fmla="*/ 1761067 w 4042834"/>
                <a:gd name="connsiteY14" fmla="*/ 1236134 h 1883834"/>
                <a:gd name="connsiteX15" fmla="*/ 1595967 w 4042834"/>
                <a:gd name="connsiteY15" fmla="*/ 1236134 h 1883834"/>
                <a:gd name="connsiteX16" fmla="*/ 1595967 w 4042834"/>
                <a:gd name="connsiteY16" fmla="*/ 1164167 h 1883834"/>
                <a:gd name="connsiteX17" fmla="*/ 1282700 w 4042834"/>
                <a:gd name="connsiteY17" fmla="*/ 1164167 h 1883834"/>
                <a:gd name="connsiteX18" fmla="*/ 1282700 w 4042834"/>
                <a:gd name="connsiteY18" fmla="*/ 1109134 h 1883834"/>
                <a:gd name="connsiteX19" fmla="*/ 1011767 w 4042834"/>
                <a:gd name="connsiteY19" fmla="*/ 1109134 h 1883834"/>
                <a:gd name="connsiteX20" fmla="*/ 1011767 w 4042834"/>
                <a:gd name="connsiteY20" fmla="*/ 1037167 h 1883834"/>
                <a:gd name="connsiteX21" fmla="*/ 969434 w 4042834"/>
                <a:gd name="connsiteY21" fmla="*/ 1037167 h 1883834"/>
                <a:gd name="connsiteX22" fmla="*/ 969434 w 4042834"/>
                <a:gd name="connsiteY22" fmla="*/ 977900 h 1883834"/>
                <a:gd name="connsiteX23" fmla="*/ 884767 w 4042834"/>
                <a:gd name="connsiteY23" fmla="*/ 977900 h 1883834"/>
                <a:gd name="connsiteX24" fmla="*/ 884767 w 4042834"/>
                <a:gd name="connsiteY24" fmla="*/ 901700 h 1883834"/>
                <a:gd name="connsiteX25" fmla="*/ 753534 w 4042834"/>
                <a:gd name="connsiteY25" fmla="*/ 901700 h 1883834"/>
                <a:gd name="connsiteX26" fmla="*/ 753534 w 4042834"/>
                <a:gd name="connsiteY26" fmla="*/ 850900 h 1883834"/>
                <a:gd name="connsiteX27" fmla="*/ 732367 w 4042834"/>
                <a:gd name="connsiteY27" fmla="*/ 850900 h 1883834"/>
                <a:gd name="connsiteX28" fmla="*/ 732367 w 4042834"/>
                <a:gd name="connsiteY28" fmla="*/ 787400 h 1883834"/>
                <a:gd name="connsiteX29" fmla="*/ 457200 w 4042834"/>
                <a:gd name="connsiteY29" fmla="*/ 787400 h 1883834"/>
                <a:gd name="connsiteX30" fmla="*/ 457200 w 4042834"/>
                <a:gd name="connsiteY30" fmla="*/ 715434 h 1883834"/>
                <a:gd name="connsiteX31" fmla="*/ 376767 w 4042834"/>
                <a:gd name="connsiteY31" fmla="*/ 715434 h 1883834"/>
                <a:gd name="connsiteX32" fmla="*/ 376767 w 4042834"/>
                <a:gd name="connsiteY32" fmla="*/ 651934 h 1883834"/>
                <a:gd name="connsiteX33" fmla="*/ 330200 w 4042834"/>
                <a:gd name="connsiteY33" fmla="*/ 651934 h 1883834"/>
                <a:gd name="connsiteX34" fmla="*/ 330200 w 4042834"/>
                <a:gd name="connsiteY34" fmla="*/ 563034 h 1883834"/>
                <a:gd name="connsiteX35" fmla="*/ 313267 w 4042834"/>
                <a:gd name="connsiteY35" fmla="*/ 563034 h 1883834"/>
                <a:gd name="connsiteX36" fmla="*/ 313267 w 4042834"/>
                <a:gd name="connsiteY36" fmla="*/ 461434 h 1883834"/>
                <a:gd name="connsiteX37" fmla="*/ 237067 w 4042834"/>
                <a:gd name="connsiteY37" fmla="*/ 461434 h 1883834"/>
                <a:gd name="connsiteX38" fmla="*/ 237067 w 4042834"/>
                <a:gd name="connsiteY38" fmla="*/ 393700 h 1883834"/>
                <a:gd name="connsiteX39" fmla="*/ 165100 w 4042834"/>
                <a:gd name="connsiteY39" fmla="*/ 393700 h 1883834"/>
                <a:gd name="connsiteX40" fmla="*/ 135467 w 4042834"/>
                <a:gd name="connsiteY40" fmla="*/ 393700 h 1883834"/>
                <a:gd name="connsiteX41" fmla="*/ 135467 w 4042834"/>
                <a:gd name="connsiteY41" fmla="*/ 135467 h 1883834"/>
                <a:gd name="connsiteX42" fmla="*/ 118534 w 4042834"/>
                <a:gd name="connsiteY42" fmla="*/ 135467 h 1883834"/>
                <a:gd name="connsiteX43" fmla="*/ 118534 w 4042834"/>
                <a:gd name="connsiteY43" fmla="*/ 67734 h 1883834"/>
                <a:gd name="connsiteX44" fmla="*/ 38100 w 4042834"/>
                <a:gd name="connsiteY44" fmla="*/ 67734 h 1883834"/>
                <a:gd name="connsiteX45" fmla="*/ 38100 w 4042834"/>
                <a:gd name="connsiteY45" fmla="*/ 0 h 1883834"/>
                <a:gd name="connsiteX46" fmla="*/ 0 w 4042834"/>
                <a:gd name="connsiteY46" fmla="*/ 0 h 188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42834" h="1883834">
                  <a:moveTo>
                    <a:pt x="4042834" y="1883834"/>
                  </a:moveTo>
                  <a:lnTo>
                    <a:pt x="3263900" y="1883834"/>
                  </a:lnTo>
                  <a:lnTo>
                    <a:pt x="3263900" y="1680634"/>
                  </a:lnTo>
                  <a:lnTo>
                    <a:pt x="2603500" y="1680634"/>
                  </a:lnTo>
                  <a:lnTo>
                    <a:pt x="2603500" y="1579034"/>
                  </a:lnTo>
                  <a:lnTo>
                    <a:pt x="2527300" y="1579034"/>
                  </a:lnTo>
                  <a:lnTo>
                    <a:pt x="2527300" y="1502834"/>
                  </a:lnTo>
                  <a:lnTo>
                    <a:pt x="2205567" y="1502834"/>
                  </a:lnTo>
                  <a:lnTo>
                    <a:pt x="2205567" y="1435100"/>
                  </a:lnTo>
                  <a:lnTo>
                    <a:pt x="2048934" y="1435100"/>
                  </a:lnTo>
                  <a:lnTo>
                    <a:pt x="2048934" y="1371600"/>
                  </a:lnTo>
                  <a:lnTo>
                    <a:pt x="1892300" y="1371600"/>
                  </a:lnTo>
                  <a:lnTo>
                    <a:pt x="1892300" y="1316567"/>
                  </a:lnTo>
                  <a:lnTo>
                    <a:pt x="1761067" y="1316567"/>
                  </a:lnTo>
                  <a:lnTo>
                    <a:pt x="1761067" y="1236134"/>
                  </a:lnTo>
                  <a:lnTo>
                    <a:pt x="1595967" y="1236134"/>
                  </a:lnTo>
                  <a:lnTo>
                    <a:pt x="1595967" y="1164167"/>
                  </a:lnTo>
                  <a:lnTo>
                    <a:pt x="1282700" y="1164167"/>
                  </a:lnTo>
                  <a:lnTo>
                    <a:pt x="1282700" y="1109134"/>
                  </a:lnTo>
                  <a:lnTo>
                    <a:pt x="1011767" y="1109134"/>
                  </a:lnTo>
                  <a:lnTo>
                    <a:pt x="1011767" y="1037167"/>
                  </a:lnTo>
                  <a:lnTo>
                    <a:pt x="969434" y="1037167"/>
                  </a:lnTo>
                  <a:lnTo>
                    <a:pt x="969434" y="977900"/>
                  </a:lnTo>
                  <a:lnTo>
                    <a:pt x="884767" y="977900"/>
                  </a:lnTo>
                  <a:lnTo>
                    <a:pt x="884767" y="901700"/>
                  </a:lnTo>
                  <a:lnTo>
                    <a:pt x="753534" y="901700"/>
                  </a:lnTo>
                  <a:lnTo>
                    <a:pt x="753534" y="850900"/>
                  </a:lnTo>
                  <a:lnTo>
                    <a:pt x="732367" y="850900"/>
                  </a:lnTo>
                  <a:lnTo>
                    <a:pt x="732367" y="787400"/>
                  </a:lnTo>
                  <a:lnTo>
                    <a:pt x="457200" y="787400"/>
                  </a:lnTo>
                  <a:lnTo>
                    <a:pt x="457200" y="715434"/>
                  </a:lnTo>
                  <a:lnTo>
                    <a:pt x="376767" y="715434"/>
                  </a:lnTo>
                  <a:lnTo>
                    <a:pt x="376767" y="651934"/>
                  </a:lnTo>
                  <a:lnTo>
                    <a:pt x="330200" y="651934"/>
                  </a:lnTo>
                  <a:lnTo>
                    <a:pt x="330200" y="563034"/>
                  </a:lnTo>
                  <a:lnTo>
                    <a:pt x="313267" y="563034"/>
                  </a:lnTo>
                  <a:lnTo>
                    <a:pt x="313267" y="461434"/>
                  </a:lnTo>
                  <a:lnTo>
                    <a:pt x="237067" y="461434"/>
                  </a:lnTo>
                  <a:lnTo>
                    <a:pt x="237067" y="393700"/>
                  </a:lnTo>
                  <a:lnTo>
                    <a:pt x="165100" y="393700"/>
                  </a:lnTo>
                  <a:lnTo>
                    <a:pt x="135467" y="393700"/>
                  </a:lnTo>
                  <a:lnTo>
                    <a:pt x="135467" y="135467"/>
                  </a:lnTo>
                  <a:lnTo>
                    <a:pt x="118534" y="135467"/>
                  </a:lnTo>
                  <a:lnTo>
                    <a:pt x="118534" y="67734"/>
                  </a:lnTo>
                  <a:lnTo>
                    <a:pt x="38100" y="67734"/>
                  </a:lnTo>
                  <a:lnTo>
                    <a:pt x="3810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76" name="Straight Connector 75">
              <a:extLst>
                <a:ext uri="{FF2B5EF4-FFF2-40B4-BE49-F238E27FC236}">
                  <a16:creationId xmlns:a16="http://schemas.microsoft.com/office/drawing/2014/main" id="{E6DCB518-C900-423A-B37C-988B1EDB348A}"/>
                </a:ext>
              </a:extLst>
            </p:cNvPr>
            <p:cNvCxnSpPr/>
            <p:nvPr/>
          </p:nvCxnSpPr>
          <p:spPr bwMode="auto">
            <a:xfrm>
              <a:off x="10427862" y="3733736"/>
              <a:ext cx="0" cy="123515"/>
            </a:xfrm>
            <a:prstGeom prst="line">
              <a:avLst/>
            </a:prstGeom>
            <a:noFill/>
            <a:ln w="28575" cap="flat" cmpd="sng" algn="ctr">
              <a:solidFill>
                <a:schemeClr val="accent6"/>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A8983F6-9873-4E63-9810-8EE9A2EA60A7}"/>
                </a:ext>
              </a:extLst>
            </p:cNvPr>
            <p:cNvCxnSpPr/>
            <p:nvPr/>
          </p:nvCxnSpPr>
          <p:spPr bwMode="auto">
            <a:xfrm>
              <a:off x="10509407" y="3733736"/>
              <a:ext cx="0" cy="123515"/>
            </a:xfrm>
            <a:prstGeom prst="line">
              <a:avLst/>
            </a:prstGeom>
            <a:noFill/>
            <a:ln w="28575" cap="flat" cmpd="sng" algn="ctr">
              <a:solidFill>
                <a:schemeClr val="accent6"/>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DFC9DA2-B8BF-404E-8670-1E4119434576}"/>
                </a:ext>
              </a:extLst>
            </p:cNvPr>
            <p:cNvCxnSpPr/>
            <p:nvPr/>
          </p:nvCxnSpPr>
          <p:spPr bwMode="auto">
            <a:xfrm>
              <a:off x="9655817" y="2069139"/>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D6FD01B-6402-41F2-B210-67F31BB4B8C9}"/>
                </a:ext>
              </a:extLst>
            </p:cNvPr>
            <p:cNvCxnSpPr/>
            <p:nvPr/>
          </p:nvCxnSpPr>
          <p:spPr bwMode="auto">
            <a:xfrm>
              <a:off x="10049518" y="2176676"/>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2AD9289-032A-4EF2-B0BD-CC4B86B9F845}"/>
                </a:ext>
              </a:extLst>
            </p:cNvPr>
            <p:cNvCxnSpPr/>
            <p:nvPr/>
          </p:nvCxnSpPr>
          <p:spPr bwMode="auto">
            <a:xfrm>
              <a:off x="10087618" y="2176676"/>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3549886-C7A8-40AD-A9C2-DE36FFA2E82E}"/>
                </a:ext>
              </a:extLst>
            </p:cNvPr>
            <p:cNvCxnSpPr/>
            <p:nvPr/>
          </p:nvCxnSpPr>
          <p:spPr bwMode="auto">
            <a:xfrm>
              <a:off x="10164335" y="2176676"/>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48F5273-9828-4D4B-9A54-0891F9D98871}"/>
                </a:ext>
              </a:extLst>
            </p:cNvPr>
            <p:cNvCxnSpPr/>
            <p:nvPr/>
          </p:nvCxnSpPr>
          <p:spPr bwMode="auto">
            <a:xfrm>
              <a:off x="10299801"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4391F28-5F47-4CBB-80D2-1923CA772A3D}"/>
                </a:ext>
              </a:extLst>
            </p:cNvPr>
            <p:cNvCxnSpPr/>
            <p:nvPr/>
          </p:nvCxnSpPr>
          <p:spPr bwMode="auto">
            <a:xfrm>
              <a:off x="10415163"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8BDAA5C-556C-4C56-BA48-0764707260DC}"/>
                </a:ext>
              </a:extLst>
            </p:cNvPr>
            <p:cNvCxnSpPr/>
            <p:nvPr/>
          </p:nvCxnSpPr>
          <p:spPr bwMode="auto">
            <a:xfrm>
              <a:off x="10506337"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AE5195A-A437-4D36-A0DF-A964E3D90A55}"/>
                </a:ext>
              </a:extLst>
            </p:cNvPr>
            <p:cNvCxnSpPr/>
            <p:nvPr/>
          </p:nvCxnSpPr>
          <p:spPr bwMode="auto">
            <a:xfrm>
              <a:off x="10537432"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E8F38F5-6FEF-4788-879D-5DBDF70CA670}"/>
                </a:ext>
              </a:extLst>
            </p:cNvPr>
            <p:cNvCxnSpPr/>
            <p:nvPr/>
          </p:nvCxnSpPr>
          <p:spPr bwMode="auto">
            <a:xfrm>
              <a:off x="10655650"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7C96729-8300-4633-A2C6-483592B4B638}"/>
                </a:ext>
              </a:extLst>
            </p:cNvPr>
            <p:cNvCxnSpPr/>
            <p:nvPr/>
          </p:nvCxnSpPr>
          <p:spPr bwMode="auto">
            <a:xfrm>
              <a:off x="10748783"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8011EA7-B56B-43D3-B1D5-4A9779449368}"/>
                </a:ext>
              </a:extLst>
            </p:cNvPr>
            <p:cNvCxnSpPr/>
            <p:nvPr/>
          </p:nvCxnSpPr>
          <p:spPr bwMode="auto">
            <a:xfrm>
              <a:off x="10778417"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EE1870C-8C6A-4B56-B858-07875999FB80}"/>
                </a:ext>
              </a:extLst>
            </p:cNvPr>
            <p:cNvCxnSpPr/>
            <p:nvPr/>
          </p:nvCxnSpPr>
          <p:spPr bwMode="auto">
            <a:xfrm>
              <a:off x="10892717"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0B521D0-6495-40F4-B773-978B3CB4FA16}"/>
                </a:ext>
              </a:extLst>
            </p:cNvPr>
            <p:cNvCxnSpPr/>
            <p:nvPr/>
          </p:nvCxnSpPr>
          <p:spPr bwMode="auto">
            <a:xfrm>
              <a:off x="10963460"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6955909-9193-4537-9AAC-6BED431CCD22}"/>
                </a:ext>
              </a:extLst>
            </p:cNvPr>
            <p:cNvCxnSpPr/>
            <p:nvPr/>
          </p:nvCxnSpPr>
          <p:spPr bwMode="auto">
            <a:xfrm>
              <a:off x="11105856"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17F0169-EF25-492B-AB43-8BD8CB3F5334}"/>
                </a:ext>
              </a:extLst>
            </p:cNvPr>
            <p:cNvCxnSpPr/>
            <p:nvPr/>
          </p:nvCxnSpPr>
          <p:spPr bwMode="auto">
            <a:xfrm>
              <a:off x="11368321"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77A4FD1-CD41-43CD-9E51-B51ACCB94F55}"/>
                </a:ext>
              </a:extLst>
            </p:cNvPr>
            <p:cNvCxnSpPr/>
            <p:nvPr/>
          </p:nvCxnSpPr>
          <p:spPr bwMode="auto">
            <a:xfrm>
              <a:off x="11447698"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64C1635-5E6D-4D5F-A39D-8A720FB8E2F4}"/>
                </a:ext>
              </a:extLst>
            </p:cNvPr>
            <p:cNvCxnSpPr/>
            <p:nvPr/>
          </p:nvCxnSpPr>
          <p:spPr bwMode="auto">
            <a:xfrm>
              <a:off x="11539170" y="2304001"/>
              <a:ext cx="0" cy="123515"/>
            </a:xfrm>
            <a:prstGeom prst="line">
              <a:avLst/>
            </a:prstGeom>
            <a:noFill/>
            <a:ln w="28575" cap="flat" cmpd="sng" algn="ctr">
              <a:solidFill>
                <a:schemeClr val="accent4"/>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F9D088E-0A91-4F51-BB4E-1E878E4F7826}"/>
                </a:ext>
              </a:extLst>
            </p:cNvPr>
            <p:cNvCxnSpPr/>
            <p:nvPr/>
          </p:nvCxnSpPr>
          <p:spPr bwMode="auto">
            <a:xfrm>
              <a:off x="11645002" y="2304001"/>
              <a:ext cx="0" cy="123515"/>
            </a:xfrm>
            <a:prstGeom prst="line">
              <a:avLst/>
            </a:prstGeom>
            <a:noFill/>
            <a:ln w="28575" cap="flat" cmpd="sng" algn="ctr">
              <a:solidFill>
                <a:schemeClr val="accent4"/>
              </a:solidFill>
              <a:prstDash val="solid"/>
              <a:round/>
              <a:headEnd type="none" w="med" len="med"/>
              <a:tailEnd type="none" w="med" len="med"/>
            </a:ln>
            <a:effectLst/>
          </p:spPr>
        </p:cxnSp>
        <p:sp>
          <p:nvSpPr>
            <p:cNvPr id="96" name="Freeform: Shape 95">
              <a:extLst>
                <a:ext uri="{FF2B5EF4-FFF2-40B4-BE49-F238E27FC236}">
                  <a16:creationId xmlns:a16="http://schemas.microsoft.com/office/drawing/2014/main" id="{48D036ED-79AA-41BA-8FAD-1A80A7BE2D3E}"/>
                </a:ext>
              </a:extLst>
            </p:cNvPr>
            <p:cNvSpPr/>
            <p:nvPr/>
          </p:nvSpPr>
          <p:spPr bwMode="auto">
            <a:xfrm>
              <a:off x="7645400" y="1629833"/>
              <a:ext cx="4042833" cy="723900"/>
            </a:xfrm>
            <a:custGeom>
              <a:avLst/>
              <a:gdLst>
                <a:gd name="connsiteX0" fmla="*/ 0 w 4042833"/>
                <a:gd name="connsiteY0" fmla="*/ 0 h 723900"/>
                <a:gd name="connsiteX1" fmla="*/ 313267 w 4042833"/>
                <a:gd name="connsiteY1" fmla="*/ 0 h 723900"/>
                <a:gd name="connsiteX2" fmla="*/ 313267 w 4042833"/>
                <a:gd name="connsiteY2" fmla="*/ 118534 h 723900"/>
                <a:gd name="connsiteX3" fmla="*/ 914400 w 4042833"/>
                <a:gd name="connsiteY3" fmla="*/ 118534 h 723900"/>
                <a:gd name="connsiteX4" fmla="*/ 914400 w 4042833"/>
                <a:gd name="connsiteY4" fmla="*/ 211667 h 723900"/>
                <a:gd name="connsiteX5" fmla="*/ 1295400 w 4042833"/>
                <a:gd name="connsiteY5" fmla="*/ 211667 h 723900"/>
                <a:gd name="connsiteX6" fmla="*/ 1295400 w 4042833"/>
                <a:gd name="connsiteY6" fmla="*/ 304800 h 723900"/>
                <a:gd name="connsiteX7" fmla="*/ 1595967 w 4042833"/>
                <a:gd name="connsiteY7" fmla="*/ 304800 h 723900"/>
                <a:gd name="connsiteX8" fmla="*/ 1595967 w 4042833"/>
                <a:gd name="connsiteY8" fmla="*/ 406400 h 723900"/>
                <a:gd name="connsiteX9" fmla="*/ 1778000 w 4042833"/>
                <a:gd name="connsiteY9" fmla="*/ 406400 h 723900"/>
                <a:gd name="connsiteX10" fmla="*/ 1778000 w 4042833"/>
                <a:gd name="connsiteY10" fmla="*/ 508000 h 723900"/>
                <a:gd name="connsiteX11" fmla="*/ 2057400 w 4042833"/>
                <a:gd name="connsiteY11" fmla="*/ 508000 h 723900"/>
                <a:gd name="connsiteX12" fmla="*/ 2057400 w 4042833"/>
                <a:gd name="connsiteY12" fmla="*/ 626534 h 723900"/>
                <a:gd name="connsiteX13" fmla="*/ 2616200 w 4042833"/>
                <a:gd name="connsiteY13" fmla="*/ 626534 h 723900"/>
                <a:gd name="connsiteX14" fmla="*/ 2616200 w 4042833"/>
                <a:gd name="connsiteY14" fmla="*/ 723900 h 723900"/>
                <a:gd name="connsiteX15" fmla="*/ 4042833 w 4042833"/>
                <a:gd name="connsiteY15" fmla="*/ 723900 h 723900"/>
                <a:gd name="connsiteX0" fmla="*/ 0 w 4042833"/>
                <a:gd name="connsiteY0" fmla="*/ 0 h 723900"/>
                <a:gd name="connsiteX1" fmla="*/ 313267 w 4042833"/>
                <a:gd name="connsiteY1" fmla="*/ 0 h 723900"/>
                <a:gd name="connsiteX2" fmla="*/ 313267 w 4042833"/>
                <a:gd name="connsiteY2" fmla="*/ 118534 h 723900"/>
                <a:gd name="connsiteX3" fmla="*/ 914400 w 4042833"/>
                <a:gd name="connsiteY3" fmla="*/ 118534 h 723900"/>
                <a:gd name="connsiteX4" fmla="*/ 914400 w 4042833"/>
                <a:gd name="connsiteY4" fmla="*/ 211667 h 723900"/>
                <a:gd name="connsiteX5" fmla="*/ 1295400 w 4042833"/>
                <a:gd name="connsiteY5" fmla="*/ 211667 h 723900"/>
                <a:gd name="connsiteX6" fmla="*/ 1295400 w 4042833"/>
                <a:gd name="connsiteY6" fmla="*/ 304800 h 723900"/>
                <a:gd name="connsiteX7" fmla="*/ 1595967 w 4042833"/>
                <a:gd name="connsiteY7" fmla="*/ 304800 h 723900"/>
                <a:gd name="connsiteX8" fmla="*/ 1595967 w 4042833"/>
                <a:gd name="connsiteY8" fmla="*/ 406400 h 723900"/>
                <a:gd name="connsiteX9" fmla="*/ 1778000 w 4042833"/>
                <a:gd name="connsiteY9" fmla="*/ 406400 h 723900"/>
                <a:gd name="connsiteX10" fmla="*/ 1778000 w 4042833"/>
                <a:gd name="connsiteY10" fmla="*/ 508000 h 723900"/>
                <a:gd name="connsiteX11" fmla="*/ 2057400 w 4042833"/>
                <a:gd name="connsiteY11" fmla="*/ 508000 h 723900"/>
                <a:gd name="connsiteX12" fmla="*/ 2061633 w 4042833"/>
                <a:gd name="connsiteY12" fmla="*/ 601134 h 723900"/>
                <a:gd name="connsiteX13" fmla="*/ 2616200 w 4042833"/>
                <a:gd name="connsiteY13" fmla="*/ 626534 h 723900"/>
                <a:gd name="connsiteX14" fmla="*/ 2616200 w 4042833"/>
                <a:gd name="connsiteY14" fmla="*/ 723900 h 723900"/>
                <a:gd name="connsiteX15" fmla="*/ 4042833 w 4042833"/>
                <a:gd name="connsiteY15" fmla="*/ 723900 h 723900"/>
                <a:gd name="connsiteX0" fmla="*/ 0 w 4042833"/>
                <a:gd name="connsiteY0" fmla="*/ 0 h 723900"/>
                <a:gd name="connsiteX1" fmla="*/ 313267 w 4042833"/>
                <a:gd name="connsiteY1" fmla="*/ 0 h 723900"/>
                <a:gd name="connsiteX2" fmla="*/ 313267 w 4042833"/>
                <a:gd name="connsiteY2" fmla="*/ 118534 h 723900"/>
                <a:gd name="connsiteX3" fmla="*/ 914400 w 4042833"/>
                <a:gd name="connsiteY3" fmla="*/ 118534 h 723900"/>
                <a:gd name="connsiteX4" fmla="*/ 914400 w 4042833"/>
                <a:gd name="connsiteY4" fmla="*/ 211667 h 723900"/>
                <a:gd name="connsiteX5" fmla="*/ 1295400 w 4042833"/>
                <a:gd name="connsiteY5" fmla="*/ 211667 h 723900"/>
                <a:gd name="connsiteX6" fmla="*/ 1295400 w 4042833"/>
                <a:gd name="connsiteY6" fmla="*/ 304800 h 723900"/>
                <a:gd name="connsiteX7" fmla="*/ 1595967 w 4042833"/>
                <a:gd name="connsiteY7" fmla="*/ 304800 h 723900"/>
                <a:gd name="connsiteX8" fmla="*/ 1595967 w 4042833"/>
                <a:gd name="connsiteY8" fmla="*/ 406400 h 723900"/>
                <a:gd name="connsiteX9" fmla="*/ 1778000 w 4042833"/>
                <a:gd name="connsiteY9" fmla="*/ 406400 h 723900"/>
                <a:gd name="connsiteX10" fmla="*/ 1778000 w 4042833"/>
                <a:gd name="connsiteY10" fmla="*/ 508000 h 723900"/>
                <a:gd name="connsiteX11" fmla="*/ 2057400 w 4042833"/>
                <a:gd name="connsiteY11" fmla="*/ 508000 h 723900"/>
                <a:gd name="connsiteX12" fmla="*/ 2061633 w 4042833"/>
                <a:gd name="connsiteY12" fmla="*/ 601134 h 723900"/>
                <a:gd name="connsiteX13" fmla="*/ 2616200 w 4042833"/>
                <a:gd name="connsiteY13" fmla="*/ 596900 h 723900"/>
                <a:gd name="connsiteX14" fmla="*/ 2616200 w 4042833"/>
                <a:gd name="connsiteY14" fmla="*/ 723900 h 723900"/>
                <a:gd name="connsiteX15" fmla="*/ 4042833 w 4042833"/>
                <a:gd name="connsiteY15" fmla="*/ 7239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42833" h="723900">
                  <a:moveTo>
                    <a:pt x="0" y="0"/>
                  </a:moveTo>
                  <a:lnTo>
                    <a:pt x="313267" y="0"/>
                  </a:lnTo>
                  <a:lnTo>
                    <a:pt x="313267" y="118534"/>
                  </a:lnTo>
                  <a:lnTo>
                    <a:pt x="914400" y="118534"/>
                  </a:lnTo>
                  <a:lnTo>
                    <a:pt x="914400" y="211667"/>
                  </a:lnTo>
                  <a:lnTo>
                    <a:pt x="1295400" y="211667"/>
                  </a:lnTo>
                  <a:lnTo>
                    <a:pt x="1295400" y="304800"/>
                  </a:lnTo>
                  <a:lnTo>
                    <a:pt x="1595967" y="304800"/>
                  </a:lnTo>
                  <a:lnTo>
                    <a:pt x="1595967" y="406400"/>
                  </a:lnTo>
                  <a:lnTo>
                    <a:pt x="1778000" y="406400"/>
                  </a:lnTo>
                  <a:lnTo>
                    <a:pt x="1778000" y="508000"/>
                  </a:lnTo>
                  <a:lnTo>
                    <a:pt x="2057400" y="508000"/>
                  </a:lnTo>
                  <a:lnTo>
                    <a:pt x="2061633" y="601134"/>
                  </a:lnTo>
                  <a:lnTo>
                    <a:pt x="2616200" y="596900"/>
                  </a:lnTo>
                  <a:lnTo>
                    <a:pt x="2616200" y="723900"/>
                  </a:lnTo>
                  <a:lnTo>
                    <a:pt x="4042833" y="723900"/>
                  </a:lnTo>
                </a:path>
              </a:pathLst>
            </a:custGeom>
            <a:noFill/>
            <a:ln w="28575">
              <a:solidFill>
                <a:schemeClr val="accent4"/>
              </a:solidFill>
              <a:miter lim="800000"/>
              <a:headEnd/>
              <a:tailEnd/>
            </a:ln>
          </p:spPr>
          <p:txBody>
            <a:bodyPr rtlCol="0" anchor="ctr"/>
            <a:lstStyle/>
            <a:p>
              <a:pPr algn="ctr"/>
              <a:endParaRPr lang="en-US" dirty="0"/>
            </a:p>
          </p:txBody>
        </p:sp>
        <p:sp>
          <p:nvSpPr>
            <p:cNvPr id="97" name="Freeform: Shape 96">
              <a:extLst>
                <a:ext uri="{FF2B5EF4-FFF2-40B4-BE49-F238E27FC236}">
                  <a16:creationId xmlns:a16="http://schemas.microsoft.com/office/drawing/2014/main" id="{E0A899C2-AAB2-4876-BCB9-63C3C9E61ED1}"/>
                </a:ext>
              </a:extLst>
            </p:cNvPr>
            <p:cNvSpPr/>
            <p:nvPr/>
          </p:nvSpPr>
          <p:spPr bwMode="auto">
            <a:xfrm>
              <a:off x="7635240" y="1625600"/>
              <a:ext cx="3347720" cy="2971800"/>
            </a:xfrm>
            <a:custGeom>
              <a:avLst/>
              <a:gdLst>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777240 w 3347720"/>
                <a:gd name="connsiteY13" fmla="*/ 558800 h 2971800"/>
                <a:gd name="connsiteX14" fmla="*/ 777240 w 3347720"/>
                <a:gd name="connsiteY14" fmla="*/ 274320 h 2971800"/>
                <a:gd name="connsiteX15" fmla="*/ 411480 w 3347720"/>
                <a:gd name="connsiteY15" fmla="*/ 274320 h 2971800"/>
                <a:gd name="connsiteX16" fmla="*/ 411480 w 3347720"/>
                <a:gd name="connsiteY16" fmla="*/ 0 h 2971800"/>
                <a:gd name="connsiteX17" fmla="*/ 0 w 3347720"/>
                <a:gd name="connsiteY17"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797560 w 3347720"/>
                <a:gd name="connsiteY13" fmla="*/ 553720 h 2971800"/>
                <a:gd name="connsiteX14" fmla="*/ 777240 w 3347720"/>
                <a:gd name="connsiteY14" fmla="*/ 274320 h 2971800"/>
                <a:gd name="connsiteX15" fmla="*/ 411480 w 3347720"/>
                <a:gd name="connsiteY15" fmla="*/ 274320 h 2971800"/>
                <a:gd name="connsiteX16" fmla="*/ 411480 w 3347720"/>
                <a:gd name="connsiteY16" fmla="*/ 0 h 2971800"/>
                <a:gd name="connsiteX17" fmla="*/ 0 w 3347720"/>
                <a:gd name="connsiteY17"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797560 w 3347720"/>
                <a:gd name="connsiteY13" fmla="*/ 553720 h 2971800"/>
                <a:gd name="connsiteX14" fmla="*/ 789093 w 3347720"/>
                <a:gd name="connsiteY14" fmla="*/ 522817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797560 w 3347720"/>
                <a:gd name="connsiteY13" fmla="*/ 553720 h 2971800"/>
                <a:gd name="connsiteX14" fmla="*/ 759460 w 3347720"/>
                <a:gd name="connsiteY14" fmla="*/ 548217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797560 w 3347720"/>
                <a:gd name="connsiteY13" fmla="*/ 553720 h 2971800"/>
                <a:gd name="connsiteX14" fmla="*/ 767927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812377 w 3347720"/>
                <a:gd name="connsiteY13" fmla="*/ 551603 h 2971800"/>
                <a:gd name="connsiteX14" fmla="*/ 767927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77240 w 3347720"/>
                <a:gd name="connsiteY12" fmla="*/ 812800 h 2971800"/>
                <a:gd name="connsiteX13" fmla="*/ 812377 w 3347720"/>
                <a:gd name="connsiteY13" fmla="*/ 551603 h 2971800"/>
                <a:gd name="connsiteX14" fmla="*/ 776394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89940 w 3347720"/>
                <a:gd name="connsiteY12" fmla="*/ 812800 h 2971800"/>
                <a:gd name="connsiteX13" fmla="*/ 812377 w 3347720"/>
                <a:gd name="connsiteY13" fmla="*/ 551603 h 2971800"/>
                <a:gd name="connsiteX14" fmla="*/ 776394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789940 w 3347720"/>
                <a:gd name="connsiteY12" fmla="*/ 812800 h 2971800"/>
                <a:gd name="connsiteX13" fmla="*/ 808144 w 3347720"/>
                <a:gd name="connsiteY13" fmla="*/ 551603 h 2971800"/>
                <a:gd name="connsiteX14" fmla="*/ 776394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800523 w 3347720"/>
                <a:gd name="connsiteY12" fmla="*/ 812800 h 2971800"/>
                <a:gd name="connsiteX13" fmla="*/ 808144 w 3347720"/>
                <a:gd name="connsiteY13" fmla="*/ 551603 h 2971800"/>
                <a:gd name="connsiteX14" fmla="*/ 776394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 name="connsiteX0" fmla="*/ 3347720 w 3347720"/>
                <a:gd name="connsiteY0" fmla="*/ 2971800 h 2971800"/>
                <a:gd name="connsiteX1" fmla="*/ 3347720 w 3347720"/>
                <a:gd name="connsiteY1" fmla="*/ 2179320 h 2971800"/>
                <a:gd name="connsiteX2" fmla="*/ 1925320 w 3347720"/>
                <a:gd name="connsiteY2" fmla="*/ 2179320 h 2971800"/>
                <a:gd name="connsiteX3" fmla="*/ 1925320 w 3347720"/>
                <a:gd name="connsiteY3" fmla="*/ 1899920 h 2971800"/>
                <a:gd name="connsiteX4" fmla="*/ 1661160 w 3347720"/>
                <a:gd name="connsiteY4" fmla="*/ 1899920 h 2971800"/>
                <a:gd name="connsiteX5" fmla="*/ 1661160 w 3347720"/>
                <a:gd name="connsiteY5" fmla="*/ 1630680 h 2971800"/>
                <a:gd name="connsiteX6" fmla="*/ 1452880 w 3347720"/>
                <a:gd name="connsiteY6" fmla="*/ 1630680 h 2971800"/>
                <a:gd name="connsiteX7" fmla="*/ 1452880 w 3347720"/>
                <a:gd name="connsiteY7" fmla="*/ 1371600 h 2971800"/>
                <a:gd name="connsiteX8" fmla="*/ 975360 w 3347720"/>
                <a:gd name="connsiteY8" fmla="*/ 1371600 h 2971800"/>
                <a:gd name="connsiteX9" fmla="*/ 975360 w 3347720"/>
                <a:gd name="connsiteY9" fmla="*/ 1092200 h 2971800"/>
                <a:gd name="connsiteX10" fmla="*/ 812800 w 3347720"/>
                <a:gd name="connsiteY10" fmla="*/ 1092200 h 2971800"/>
                <a:gd name="connsiteX11" fmla="*/ 812800 w 3347720"/>
                <a:gd name="connsiteY11" fmla="*/ 812800 h 2971800"/>
                <a:gd name="connsiteX12" fmla="*/ 800523 w 3347720"/>
                <a:gd name="connsiteY12" fmla="*/ 812800 h 2971800"/>
                <a:gd name="connsiteX13" fmla="*/ 801794 w 3347720"/>
                <a:gd name="connsiteY13" fmla="*/ 551603 h 2971800"/>
                <a:gd name="connsiteX14" fmla="*/ 776394 w 3347720"/>
                <a:gd name="connsiteY14" fmla="*/ 546101 h 2971800"/>
                <a:gd name="connsiteX15" fmla="*/ 777240 w 3347720"/>
                <a:gd name="connsiteY15" fmla="*/ 274320 h 2971800"/>
                <a:gd name="connsiteX16" fmla="*/ 411480 w 3347720"/>
                <a:gd name="connsiteY16" fmla="*/ 274320 h 2971800"/>
                <a:gd name="connsiteX17" fmla="*/ 411480 w 3347720"/>
                <a:gd name="connsiteY17" fmla="*/ 0 h 2971800"/>
                <a:gd name="connsiteX18" fmla="*/ 0 w 3347720"/>
                <a:gd name="connsiteY18" fmla="*/ 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47720" h="2971800">
                  <a:moveTo>
                    <a:pt x="3347720" y="2971800"/>
                  </a:moveTo>
                  <a:lnTo>
                    <a:pt x="3347720" y="2179320"/>
                  </a:lnTo>
                  <a:lnTo>
                    <a:pt x="1925320" y="2179320"/>
                  </a:lnTo>
                  <a:lnTo>
                    <a:pt x="1925320" y="1899920"/>
                  </a:lnTo>
                  <a:lnTo>
                    <a:pt x="1661160" y="1899920"/>
                  </a:lnTo>
                  <a:lnTo>
                    <a:pt x="1661160" y="1630680"/>
                  </a:lnTo>
                  <a:lnTo>
                    <a:pt x="1452880" y="1630680"/>
                  </a:lnTo>
                  <a:lnTo>
                    <a:pt x="1452880" y="1371600"/>
                  </a:lnTo>
                  <a:lnTo>
                    <a:pt x="975360" y="1371600"/>
                  </a:lnTo>
                  <a:lnTo>
                    <a:pt x="975360" y="1092200"/>
                  </a:lnTo>
                  <a:lnTo>
                    <a:pt x="812800" y="1092200"/>
                  </a:lnTo>
                  <a:lnTo>
                    <a:pt x="812800" y="812800"/>
                  </a:lnTo>
                  <a:lnTo>
                    <a:pt x="800523" y="812800"/>
                  </a:lnTo>
                  <a:cubicBezTo>
                    <a:pt x="800947" y="725734"/>
                    <a:pt x="801370" y="638669"/>
                    <a:pt x="801794" y="551603"/>
                  </a:cubicBezTo>
                  <a:lnTo>
                    <a:pt x="776394" y="546101"/>
                  </a:lnTo>
                  <a:lnTo>
                    <a:pt x="777240" y="274320"/>
                  </a:lnTo>
                  <a:lnTo>
                    <a:pt x="411480" y="274320"/>
                  </a:lnTo>
                  <a:lnTo>
                    <a:pt x="411480" y="0"/>
                  </a:lnTo>
                  <a:lnTo>
                    <a:pt x="0" y="0"/>
                  </a:lnTo>
                </a:path>
              </a:pathLst>
            </a:custGeom>
            <a:noFill/>
            <a:ln w="28575">
              <a:solidFill>
                <a:schemeClr val="accent6"/>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202598394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Phase III EMN-03: MDex vs BMDex in Untreated Systemic AL Amyloidosis</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87452" y="2478336"/>
            <a:ext cx="3152594"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untreated systemic AL amyloidosis; not eligible for ASCT (w/MEL200); ECOG PS 0-2;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 protein &gt;10 g/L; involved FLC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&gt;75 mg/L; symptomatic organ involvement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110)</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i="1" dirty="0">
                <a:solidFill>
                  <a:srgbClr val="000000"/>
                </a:solidFill>
                <a:latin typeface="Calibri" panose="020F0502020204030204" pitchFamily="34" charset="0"/>
                <a:cs typeface="Arial" panose="020B0604020202020204" pitchFamily="34" charset="0"/>
              </a:rPr>
              <a:t>Excluded patients with advanced cardiac disease or overt multiple myeloma </a:t>
            </a:r>
            <a:endParaRPr kumimoji="0" lang="en-US" alt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683032" y="403100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683032" y="300477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46D3ACAF-29B3-4B4D-9625-8C034E088B44}"/>
              </a:ext>
            </a:extLst>
          </p:cNvPr>
          <p:cNvSpPr txBox="1"/>
          <p:nvPr/>
        </p:nvSpPr>
        <p:spPr bwMode="auto">
          <a:xfrm>
            <a:off x="609759" y="1505065"/>
            <a:ext cx="103677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Randomized, open-label, multicenter study</a:t>
            </a:r>
          </a:p>
        </p:txBody>
      </p:sp>
      <p:sp>
        <p:nvSpPr>
          <p:cNvPr id="3" name="TextBox 2">
            <a:extLst>
              <a:ext uri="{FF2B5EF4-FFF2-40B4-BE49-F238E27FC236}">
                <a16:creationId xmlns:a16="http://schemas.microsoft.com/office/drawing/2014/main" id="{A49A7D5F-E5D7-46CC-89A1-68F15C38EEDB}"/>
              </a:ext>
            </a:extLst>
          </p:cNvPr>
          <p:cNvSpPr txBox="1"/>
          <p:nvPr/>
        </p:nvSpPr>
        <p:spPr bwMode="auto">
          <a:xfrm>
            <a:off x="609759" y="5248539"/>
            <a:ext cx="8387729"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Primary endpoint: </a:t>
            </a:r>
            <a:r>
              <a:rPr lang="en-US" b="0" dirty="0">
                <a:solidFill>
                  <a:schemeClr val="bg1"/>
                </a:solidFill>
                <a:latin typeface="Calibri" panose="020F0502020204030204" pitchFamily="34" charset="0"/>
              </a:rPr>
              <a:t>hematologic response after 3 cycles </a:t>
            </a:r>
          </a:p>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Secondary endpoints: </a:t>
            </a:r>
            <a:r>
              <a:rPr lang="en-US" dirty="0">
                <a:solidFill>
                  <a:schemeClr val="bg1"/>
                </a:solidFill>
                <a:latin typeface="Calibri" panose="020F0502020204030204" pitchFamily="34" charset="0"/>
              </a:rPr>
              <a:t>CR and VGPR after 3 cycles (and at end of therapy), hematologic ORR at end of therapy, organ responses, QoL, OS, PFS, safety</a:t>
            </a:r>
            <a:endParaRPr lang="en-US"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9111211D-873D-4DA5-8AE2-B69478EA5065}"/>
              </a:ext>
            </a:extLst>
          </p:cNvPr>
          <p:cNvSpPr txBox="1"/>
          <p:nvPr/>
        </p:nvSpPr>
        <p:spPr bwMode="auto">
          <a:xfrm>
            <a:off x="424309" y="6383322"/>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Kastritis. JCO. 2020;38:3252.</a:t>
            </a:r>
          </a:p>
        </p:txBody>
      </p:sp>
      <p:sp>
        <p:nvSpPr>
          <p:cNvPr id="4" name="TextBox 3">
            <a:extLst>
              <a:ext uri="{FF2B5EF4-FFF2-40B4-BE49-F238E27FC236}">
                <a16:creationId xmlns:a16="http://schemas.microsoft.com/office/drawing/2014/main" id="{BB02850B-8664-48E9-A7A1-77D5BA9669DC}"/>
              </a:ext>
            </a:extLst>
          </p:cNvPr>
          <p:cNvSpPr txBox="1"/>
          <p:nvPr/>
        </p:nvSpPr>
        <p:spPr bwMode="auto">
          <a:xfrm>
            <a:off x="2485378" y="1771676"/>
            <a:ext cx="34719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Patients stratified by cardiac stage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(I vs II vs IIIa w/NT-proBNP &lt;8500 ng/L)</a:t>
            </a:r>
          </a:p>
        </p:txBody>
      </p:sp>
      <p:cxnSp>
        <p:nvCxnSpPr>
          <p:cNvPr id="6" name="Straight Arrow Connector 5">
            <a:extLst>
              <a:ext uri="{FF2B5EF4-FFF2-40B4-BE49-F238E27FC236}">
                <a16:creationId xmlns:a16="http://schemas.microsoft.com/office/drawing/2014/main" id="{036D83C9-7B9E-493B-B95F-1EBD681A7A91}"/>
              </a:ext>
            </a:extLst>
          </p:cNvPr>
          <p:cNvCxnSpPr/>
          <p:nvPr/>
        </p:nvCxnSpPr>
        <p:spPr bwMode="auto">
          <a:xfrm>
            <a:off x="3936042" y="2275228"/>
            <a:ext cx="0" cy="489102"/>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6">
            <a:extLst>
              <a:ext uri="{FF2B5EF4-FFF2-40B4-BE49-F238E27FC236}">
                <a16:creationId xmlns:a16="http://schemas.microsoft.com/office/drawing/2014/main" id="{FFD77AB0-C93E-450C-B8CB-107D3055CF06}"/>
              </a:ext>
            </a:extLst>
          </p:cNvPr>
          <p:cNvSpPr txBox="1"/>
          <p:nvPr/>
        </p:nvSpPr>
        <p:spPr bwMode="auto">
          <a:xfrm>
            <a:off x="9380576" y="2275228"/>
            <a:ext cx="2488503"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400"/>
              </a:spcBef>
              <a:spcAft>
                <a:spcPct val="0"/>
              </a:spcAft>
              <a:buClrTx/>
              <a:buFontTx/>
              <a:buNone/>
            </a:pPr>
            <a:r>
              <a:rPr lang="en-US" sz="1600" i="1" dirty="0">
                <a:solidFill>
                  <a:schemeClr val="bg1"/>
                </a:solidFill>
                <a:latin typeface="Calibri" panose="020F0502020204030204" pitchFamily="34" charset="0"/>
              </a:rPr>
              <a:t>Treatment continued until:</a:t>
            </a:r>
          </a:p>
          <a:p>
            <a:pPr marL="285750" indent="-285750" algn="ctr">
              <a:lnSpc>
                <a:spcPct val="100000"/>
              </a:lnSpc>
              <a:spcBef>
                <a:spcPts val="400"/>
              </a:spcBef>
              <a:spcAft>
                <a:spcPct val="0"/>
              </a:spcAft>
              <a:buClrTx/>
              <a:buFont typeface="Wingdings" panose="05000000000000000000" pitchFamily="2" charset="2"/>
              <a:buChar char="§"/>
            </a:pPr>
            <a:r>
              <a:rPr lang="en-US" sz="1600" i="1" dirty="0">
                <a:solidFill>
                  <a:schemeClr val="bg1"/>
                </a:solidFill>
                <a:latin typeface="Calibri" panose="020F0502020204030204" pitchFamily="34" charset="0"/>
              </a:rPr>
              <a:t>MDex cycle 9 or BMDex cycle 8</a:t>
            </a:r>
          </a:p>
          <a:p>
            <a:pPr marL="285750" indent="-285750" algn="ctr">
              <a:lnSpc>
                <a:spcPct val="100000"/>
              </a:lnSpc>
              <a:spcBef>
                <a:spcPts val="400"/>
              </a:spcBef>
              <a:spcAft>
                <a:spcPct val="0"/>
              </a:spcAft>
              <a:buClrTx/>
              <a:buFont typeface="Wingdings" panose="05000000000000000000" pitchFamily="2" charset="2"/>
              <a:buChar char="§"/>
            </a:pPr>
            <a:r>
              <a:rPr lang="en-US" sz="1600" i="1" dirty="0">
                <a:solidFill>
                  <a:schemeClr val="bg1"/>
                </a:solidFill>
                <a:latin typeface="Calibri" panose="020F0502020204030204" pitchFamily="34" charset="0"/>
              </a:rPr>
              <a:t>CR after cycle 6</a:t>
            </a:r>
          </a:p>
          <a:p>
            <a:pPr marL="285750" indent="-285750" algn="ctr">
              <a:lnSpc>
                <a:spcPct val="100000"/>
              </a:lnSpc>
              <a:spcBef>
                <a:spcPts val="400"/>
              </a:spcBef>
              <a:spcAft>
                <a:spcPct val="0"/>
              </a:spcAft>
              <a:buClrTx/>
              <a:buFont typeface="Wingdings" panose="05000000000000000000" pitchFamily="2" charset="2"/>
              <a:buChar char="§"/>
            </a:pPr>
            <a:r>
              <a:rPr lang="en-US" sz="1600" i="1" dirty="0">
                <a:solidFill>
                  <a:schemeClr val="bg1"/>
                </a:solidFill>
                <a:latin typeface="Calibri" panose="020F0502020204030204" pitchFamily="34" charset="0"/>
              </a:rPr>
              <a:t>PR + organ response after cycle 6</a:t>
            </a:r>
          </a:p>
          <a:p>
            <a:pPr marL="285750" indent="-285750" algn="ctr">
              <a:lnSpc>
                <a:spcPct val="100000"/>
              </a:lnSpc>
              <a:spcBef>
                <a:spcPts val="400"/>
              </a:spcBef>
              <a:spcAft>
                <a:spcPct val="0"/>
              </a:spcAft>
              <a:buClrTx/>
              <a:buFont typeface="Wingdings" panose="05000000000000000000" pitchFamily="2" charset="2"/>
              <a:buChar char="§"/>
            </a:pPr>
            <a:r>
              <a:rPr lang="en-US" sz="1600" i="1" dirty="0">
                <a:solidFill>
                  <a:schemeClr val="bg1"/>
                </a:solidFill>
                <a:latin typeface="Calibri" panose="020F0502020204030204" pitchFamily="34" charset="0"/>
              </a:rPr>
              <a:t>&lt;PR after cycle 3</a:t>
            </a:r>
          </a:p>
          <a:p>
            <a:pPr marL="285750" indent="-285750" algn="ctr">
              <a:lnSpc>
                <a:spcPct val="100000"/>
              </a:lnSpc>
              <a:spcBef>
                <a:spcPts val="400"/>
              </a:spcBef>
              <a:spcAft>
                <a:spcPct val="0"/>
              </a:spcAft>
              <a:buClrTx/>
              <a:buFont typeface="Wingdings" panose="05000000000000000000" pitchFamily="2" charset="2"/>
              <a:buChar char="§"/>
            </a:pPr>
            <a:r>
              <a:rPr lang="en-US" sz="1600" i="1" dirty="0">
                <a:solidFill>
                  <a:schemeClr val="bg1"/>
                </a:solidFill>
                <a:latin typeface="Calibri" panose="020F0502020204030204" pitchFamily="34" charset="0"/>
              </a:rPr>
              <a:t>Progression to clonal plasma cell disease</a:t>
            </a:r>
          </a:p>
          <a:p>
            <a:pPr algn="l">
              <a:lnSpc>
                <a:spcPct val="100000"/>
              </a:lnSpc>
              <a:spcBef>
                <a:spcPts val="400"/>
              </a:spcBef>
              <a:spcAft>
                <a:spcPct val="0"/>
              </a:spcAft>
              <a:buClrTx/>
              <a:buFontTx/>
              <a:buNone/>
            </a:pPr>
            <a:endParaRPr lang="en-US" sz="1400" b="0" dirty="0">
              <a:solidFill>
                <a:schemeClr val="bg1"/>
              </a:solidFill>
              <a:latin typeface="Calibri" panose="020F0502020204030204" pitchFamily="34" charset="0"/>
            </a:endParaRPr>
          </a:p>
        </p:txBody>
      </p:sp>
      <p:sp>
        <p:nvSpPr>
          <p:cNvPr id="22" name="Rectangle 49">
            <a:extLst>
              <a:ext uri="{FF2B5EF4-FFF2-40B4-BE49-F238E27FC236}">
                <a16:creationId xmlns:a16="http://schemas.microsoft.com/office/drawing/2014/main" id="{DB9125AE-A3AE-450E-913A-65B383D2BA92}"/>
              </a:ext>
            </a:extLst>
          </p:cNvPr>
          <p:cNvSpPr>
            <a:spLocks noChangeArrowheads="1"/>
          </p:cNvSpPr>
          <p:nvPr/>
        </p:nvSpPr>
        <p:spPr bwMode="auto">
          <a:xfrm>
            <a:off x="4419631" y="3804187"/>
            <a:ext cx="4992624" cy="11887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Melphalan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0.22 mg/kg, Day 1-4 of each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Arial" panose="020B0604020202020204" pitchFamily="34" charset="0"/>
              </a:rPr>
              <a:t>Dexamethasone </a:t>
            </a:r>
            <a:r>
              <a:rPr lang="en-US" altLang="en-US" sz="1600" dirty="0">
                <a:solidFill>
                  <a:srgbClr val="FFFFFF"/>
                </a:solidFill>
                <a:latin typeface="Calibri" panose="020F0502020204030204" pitchFamily="34" charset="0"/>
                <a:cs typeface="Arial" panose="020B0604020202020204" pitchFamily="34" charset="0"/>
              </a:rPr>
              <a:t>40 mg, Day 1-4 of each cycle</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Q28D</a:t>
            </a:r>
          </a:p>
        </p:txBody>
      </p:sp>
      <p:sp>
        <p:nvSpPr>
          <p:cNvPr id="23" name="Rectangle 50">
            <a:extLst>
              <a:ext uri="{FF2B5EF4-FFF2-40B4-BE49-F238E27FC236}">
                <a16:creationId xmlns:a16="http://schemas.microsoft.com/office/drawing/2014/main" id="{AD9C1AF9-7799-4AA4-965D-ACCE83CD5277}"/>
              </a:ext>
            </a:extLst>
          </p:cNvPr>
          <p:cNvSpPr>
            <a:spLocks noChangeArrowheads="1"/>
          </p:cNvSpPr>
          <p:nvPr/>
        </p:nvSpPr>
        <p:spPr bwMode="auto">
          <a:xfrm>
            <a:off x="4419631" y="2370912"/>
            <a:ext cx="4992624"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Bortezomib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Day 1, 4, 8, 11 of 28-day cycle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(cycles 1-2), then Day 1, 8, 15, 22 of 35-day cycle (cycles 3-8)</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Melphalan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0.22 mg/kg, Day 1-4 of each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Arial" panose="020B0604020202020204" pitchFamily="34" charset="0"/>
              </a:rPr>
              <a:t>Dexamethasone </a:t>
            </a:r>
            <a:r>
              <a:rPr lang="en-US" altLang="en-US" sz="1600" dirty="0">
                <a:solidFill>
                  <a:srgbClr val="FFFFFF"/>
                </a:solidFill>
                <a:latin typeface="Calibri" panose="020F0502020204030204" pitchFamily="34" charset="0"/>
                <a:cs typeface="Arial" panose="020B0604020202020204" pitchFamily="34" charset="0"/>
              </a:rPr>
              <a:t>40 mg, Day 1-4 of each cycle</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asellaDiTesto 2">
            <a:extLst>
              <a:ext uri="{FF2B5EF4-FFF2-40B4-BE49-F238E27FC236}">
                <a16:creationId xmlns:a16="http://schemas.microsoft.com/office/drawing/2014/main" id="{710A82E7-E6E8-4E94-A6E7-AAFEAB1E573A}"/>
              </a:ext>
            </a:extLst>
          </p:cNvPr>
          <p:cNvSpPr txBox="1"/>
          <p:nvPr/>
        </p:nvSpPr>
        <p:spPr>
          <a:xfrm>
            <a:off x="619058" y="1474423"/>
            <a:ext cx="8921812" cy="707886"/>
          </a:xfrm>
          <a:prstGeom prst="rect">
            <a:avLst/>
          </a:prstGeom>
          <a:noFill/>
        </p:spPr>
        <p:txBody>
          <a:bodyPr wrap="square" rtlCol="0">
            <a:spAutoFit/>
          </a:bodyPr>
          <a:lstStyle/>
          <a:p>
            <a:pPr marL="342900" indent="-342900">
              <a:buFont typeface="Wingdings" panose="05000000000000000000" pitchFamily="2" charset="2"/>
              <a:buChar char="§"/>
            </a:pPr>
            <a:r>
              <a:rPr lang="en-US" sz="2000" dirty="0">
                <a:solidFill>
                  <a:prstClr val="black"/>
                </a:solidFill>
                <a:latin typeface="Calibri"/>
              </a:rPr>
              <a:t>Deaths: 31 patients in MDex arm vs 17 in BMDex arm (HR: 0.50)</a:t>
            </a:r>
          </a:p>
          <a:p>
            <a:pPr marL="342900" indent="-342900">
              <a:buFont typeface="Wingdings" panose="05000000000000000000" pitchFamily="2" charset="2"/>
              <a:buChar char="§"/>
            </a:pPr>
            <a:r>
              <a:rPr lang="en-US" sz="2000" dirty="0">
                <a:solidFill>
                  <a:prstClr val="black"/>
                </a:solidFill>
                <a:latin typeface="Calibri"/>
              </a:rPr>
              <a:t>Median follow-up: 50 mo</a:t>
            </a:r>
          </a:p>
        </p:txBody>
      </p:sp>
      <p:sp>
        <p:nvSpPr>
          <p:cNvPr id="16" name="Rectangle 2">
            <a:extLst>
              <a:ext uri="{FF2B5EF4-FFF2-40B4-BE49-F238E27FC236}">
                <a16:creationId xmlns:a16="http://schemas.microsoft.com/office/drawing/2014/main" id="{F0383FB6-784B-4780-9BE8-EB3F4458D1F0}"/>
              </a:ext>
            </a:extLst>
          </p:cNvPr>
          <p:cNvSpPr>
            <a:spLocks noGrp="1" noChangeArrowheads="1"/>
          </p:cNvSpPr>
          <p:nvPr>
            <p:ph type="title"/>
          </p:nvPr>
        </p:nvSpPr>
        <p:spPr>
          <a:xfrm>
            <a:off x="609759" y="238127"/>
            <a:ext cx="11141055" cy="1103313"/>
          </a:xfrm>
        </p:spPr>
        <p:txBody>
          <a:bodyPr/>
          <a:lstStyle/>
          <a:p>
            <a:pPr eaLnBrk="1" hangingPunct="1"/>
            <a:r>
              <a:rPr lang="en-US" altLang="en-US" dirty="0"/>
              <a:t>MDex vs BMDex in Untreated Systemic AL Amyloidosis (EMN-03): Survival</a:t>
            </a:r>
          </a:p>
        </p:txBody>
      </p:sp>
      <p:grpSp>
        <p:nvGrpSpPr>
          <p:cNvPr id="17" name="Group 7">
            <a:extLst>
              <a:ext uri="{FF2B5EF4-FFF2-40B4-BE49-F238E27FC236}">
                <a16:creationId xmlns:a16="http://schemas.microsoft.com/office/drawing/2014/main" id="{B7652B9F-CC9A-4B57-8610-93F2F0D2DF83}"/>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E8431765-3A64-4FCC-A08C-96FB3DA63C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01491433-2B79-49EB-BA25-870AA20B401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0" name="TextBox 19">
            <a:extLst>
              <a:ext uri="{FF2B5EF4-FFF2-40B4-BE49-F238E27FC236}">
                <a16:creationId xmlns:a16="http://schemas.microsoft.com/office/drawing/2014/main" id="{FC46B27B-A7D7-4DD3-AC47-9EC420C69634}"/>
              </a:ext>
            </a:extLst>
          </p:cNvPr>
          <p:cNvSpPr txBox="1"/>
          <p:nvPr/>
        </p:nvSpPr>
        <p:spPr bwMode="auto">
          <a:xfrm>
            <a:off x="427910" y="6380497"/>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Kastritis. JCO. 2020;38:3252.</a:t>
            </a:r>
          </a:p>
        </p:txBody>
      </p:sp>
      <p:sp>
        <p:nvSpPr>
          <p:cNvPr id="12" name="TextBox 11">
            <a:extLst>
              <a:ext uri="{FF2B5EF4-FFF2-40B4-BE49-F238E27FC236}">
                <a16:creationId xmlns:a16="http://schemas.microsoft.com/office/drawing/2014/main" id="{4EB74A7E-2BF9-432A-8B1A-86D4FF7C9E8D}"/>
              </a:ext>
            </a:extLst>
          </p:cNvPr>
          <p:cNvSpPr txBox="1"/>
          <p:nvPr/>
        </p:nvSpPr>
        <p:spPr bwMode="auto">
          <a:xfrm>
            <a:off x="1302402" y="2136409"/>
            <a:ext cx="4298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a:t>
            </a:r>
          </a:p>
        </p:txBody>
      </p:sp>
      <p:sp>
        <p:nvSpPr>
          <p:cNvPr id="13" name="TextBox 12">
            <a:extLst>
              <a:ext uri="{FF2B5EF4-FFF2-40B4-BE49-F238E27FC236}">
                <a16:creationId xmlns:a16="http://schemas.microsoft.com/office/drawing/2014/main" id="{62088F59-3EAB-40AA-817A-84914A42A27B}"/>
              </a:ext>
            </a:extLst>
          </p:cNvPr>
          <p:cNvSpPr txBox="1"/>
          <p:nvPr/>
        </p:nvSpPr>
        <p:spPr bwMode="auto">
          <a:xfrm>
            <a:off x="7171967" y="2101348"/>
            <a:ext cx="4062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sp>
        <p:nvSpPr>
          <p:cNvPr id="14" name="TextBox 13">
            <a:extLst>
              <a:ext uri="{FF2B5EF4-FFF2-40B4-BE49-F238E27FC236}">
                <a16:creationId xmlns:a16="http://schemas.microsoft.com/office/drawing/2014/main" id="{9C4662F6-96FD-4232-91F1-937C104C50CC}"/>
              </a:ext>
            </a:extLst>
          </p:cNvPr>
          <p:cNvSpPr txBox="1"/>
          <p:nvPr/>
        </p:nvSpPr>
        <p:spPr bwMode="auto">
          <a:xfrm rot="16200000">
            <a:off x="292745" y="3430956"/>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5" name="TextBox 14">
            <a:extLst>
              <a:ext uri="{FF2B5EF4-FFF2-40B4-BE49-F238E27FC236}">
                <a16:creationId xmlns:a16="http://schemas.microsoft.com/office/drawing/2014/main" id="{E610E114-2DBE-4493-8758-DEF82DDF3A3B}"/>
              </a:ext>
            </a:extLst>
          </p:cNvPr>
          <p:cNvSpPr txBox="1"/>
          <p:nvPr/>
        </p:nvSpPr>
        <p:spPr bwMode="auto">
          <a:xfrm>
            <a:off x="3188308" y="514899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21" name="Group 20">
            <a:extLst>
              <a:ext uri="{FF2B5EF4-FFF2-40B4-BE49-F238E27FC236}">
                <a16:creationId xmlns:a16="http://schemas.microsoft.com/office/drawing/2014/main" id="{4485A7BD-2EAE-41FF-817B-218DA6B022C9}"/>
              </a:ext>
            </a:extLst>
          </p:cNvPr>
          <p:cNvGrpSpPr/>
          <p:nvPr/>
        </p:nvGrpSpPr>
        <p:grpSpPr>
          <a:xfrm>
            <a:off x="4463428" y="2483764"/>
            <a:ext cx="1752157" cy="646331"/>
            <a:chOff x="4533427" y="2898085"/>
            <a:chExt cx="1752157" cy="646331"/>
          </a:xfrm>
        </p:grpSpPr>
        <p:sp>
          <p:nvSpPr>
            <p:cNvPr id="22" name="TextBox 21">
              <a:extLst>
                <a:ext uri="{FF2B5EF4-FFF2-40B4-BE49-F238E27FC236}">
                  <a16:creationId xmlns:a16="http://schemas.microsoft.com/office/drawing/2014/main" id="{67799F09-A82D-4151-9F61-94952FE2317C}"/>
                </a:ext>
              </a:extLst>
            </p:cNvPr>
            <p:cNvSpPr txBox="1"/>
            <p:nvPr/>
          </p:nvSpPr>
          <p:spPr bwMode="auto">
            <a:xfrm flipH="1">
              <a:off x="4916390" y="2898085"/>
              <a:ext cx="13691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MDex</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BMDex</a:t>
              </a:r>
            </a:p>
          </p:txBody>
        </p:sp>
        <p:cxnSp>
          <p:nvCxnSpPr>
            <p:cNvPr id="23" name="Straight Connector 22">
              <a:extLst>
                <a:ext uri="{FF2B5EF4-FFF2-40B4-BE49-F238E27FC236}">
                  <a16:creationId xmlns:a16="http://schemas.microsoft.com/office/drawing/2014/main" id="{6C25C69B-04B6-44DE-B4A6-9AC66EC5F54F}"/>
                </a:ext>
              </a:extLst>
            </p:cNvPr>
            <p:cNvCxnSpPr/>
            <p:nvPr/>
          </p:nvCxnSpPr>
          <p:spPr bwMode="auto">
            <a:xfrm>
              <a:off x="4533427" y="3082343"/>
              <a:ext cx="382963" cy="0"/>
            </a:xfrm>
            <a:prstGeom prst="line">
              <a:avLst/>
            </a:prstGeom>
            <a:noFill/>
            <a:ln w="28575" cap="flat" cmpd="sng" algn="ctr">
              <a:solidFill>
                <a:schemeClr val="accent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195228E-AE2F-4FF3-A858-65AA24C421DE}"/>
                </a:ext>
              </a:extLst>
            </p:cNvPr>
            <p:cNvCxnSpPr/>
            <p:nvPr/>
          </p:nvCxnSpPr>
          <p:spPr bwMode="auto">
            <a:xfrm>
              <a:off x="4533427" y="3344810"/>
              <a:ext cx="382963" cy="0"/>
            </a:xfrm>
            <a:prstGeom prst="line">
              <a:avLst/>
            </a:prstGeom>
            <a:noFill/>
            <a:ln w="28575" cap="flat" cmpd="sng" algn="ctr">
              <a:solidFill>
                <a:schemeClr val="accent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7C572E3E-0169-449A-9951-76231B5C15A1}"/>
              </a:ext>
            </a:extLst>
          </p:cNvPr>
          <p:cNvSpPr txBox="1"/>
          <p:nvPr/>
        </p:nvSpPr>
        <p:spPr bwMode="auto">
          <a:xfrm>
            <a:off x="3812008" y="4520528"/>
            <a:ext cx="17560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test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.001</a:t>
            </a:r>
          </a:p>
        </p:txBody>
      </p:sp>
      <p:grpSp>
        <p:nvGrpSpPr>
          <p:cNvPr id="27" name="Group 26">
            <a:extLst>
              <a:ext uri="{FF2B5EF4-FFF2-40B4-BE49-F238E27FC236}">
                <a16:creationId xmlns:a16="http://schemas.microsoft.com/office/drawing/2014/main" id="{89E79919-A025-4F9B-AC09-F288535DF620}"/>
              </a:ext>
            </a:extLst>
          </p:cNvPr>
          <p:cNvGrpSpPr/>
          <p:nvPr/>
        </p:nvGrpSpPr>
        <p:grpSpPr>
          <a:xfrm>
            <a:off x="827432" y="2370667"/>
            <a:ext cx="548548" cy="2625637"/>
            <a:chOff x="1642786" y="2441046"/>
            <a:chExt cx="548548" cy="2368922"/>
          </a:xfrm>
        </p:grpSpPr>
        <p:grpSp>
          <p:nvGrpSpPr>
            <p:cNvPr id="28" name="Group 27">
              <a:extLst>
                <a:ext uri="{FF2B5EF4-FFF2-40B4-BE49-F238E27FC236}">
                  <a16:creationId xmlns:a16="http://schemas.microsoft.com/office/drawing/2014/main" id="{E8F897FF-A494-46E7-8514-20E6349903CB}"/>
                </a:ext>
              </a:extLst>
            </p:cNvPr>
            <p:cNvGrpSpPr/>
            <p:nvPr/>
          </p:nvGrpSpPr>
          <p:grpSpPr>
            <a:xfrm>
              <a:off x="1642786" y="2441046"/>
              <a:ext cx="548547" cy="2368922"/>
              <a:chOff x="855895" y="2258170"/>
              <a:chExt cx="548547" cy="2368922"/>
            </a:xfrm>
          </p:grpSpPr>
          <p:sp>
            <p:nvSpPr>
              <p:cNvPr id="36" name="TextBox 35">
                <a:extLst>
                  <a:ext uri="{FF2B5EF4-FFF2-40B4-BE49-F238E27FC236}">
                    <a16:creationId xmlns:a16="http://schemas.microsoft.com/office/drawing/2014/main" id="{696AA08E-4EEF-4B91-B81C-993F1F7D9254}"/>
                  </a:ext>
                </a:extLst>
              </p:cNvPr>
              <p:cNvSpPr txBox="1"/>
              <p:nvPr/>
            </p:nvSpPr>
            <p:spPr bwMode="auto">
              <a:xfrm>
                <a:off x="1115581" y="4321639"/>
                <a:ext cx="288861"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3F8960BA-0E8A-48DC-A395-A944D8E6E658}"/>
                  </a:ext>
                </a:extLst>
              </p:cNvPr>
              <p:cNvSpPr txBox="1"/>
              <p:nvPr/>
            </p:nvSpPr>
            <p:spPr bwMode="auto">
              <a:xfrm>
                <a:off x="855895" y="3809372"/>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38" name="TextBox 37">
                <a:extLst>
                  <a:ext uri="{FF2B5EF4-FFF2-40B4-BE49-F238E27FC236}">
                    <a16:creationId xmlns:a16="http://schemas.microsoft.com/office/drawing/2014/main" id="{0997A34F-804B-4067-A506-F78A9040EF58}"/>
                  </a:ext>
                </a:extLst>
              </p:cNvPr>
              <p:cNvSpPr txBox="1"/>
              <p:nvPr/>
            </p:nvSpPr>
            <p:spPr bwMode="auto">
              <a:xfrm>
                <a:off x="855895" y="3296461"/>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39" name="TextBox 38">
                <a:extLst>
                  <a:ext uri="{FF2B5EF4-FFF2-40B4-BE49-F238E27FC236}">
                    <a16:creationId xmlns:a16="http://schemas.microsoft.com/office/drawing/2014/main" id="{BE74A338-F36B-4DDD-AC6D-89F340CC47EF}"/>
                  </a:ext>
                </a:extLst>
              </p:cNvPr>
              <p:cNvSpPr txBox="1"/>
              <p:nvPr/>
            </p:nvSpPr>
            <p:spPr bwMode="auto">
              <a:xfrm>
                <a:off x="855895" y="2773390"/>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40" name="TextBox 39">
                <a:extLst>
                  <a:ext uri="{FF2B5EF4-FFF2-40B4-BE49-F238E27FC236}">
                    <a16:creationId xmlns:a16="http://schemas.microsoft.com/office/drawing/2014/main" id="{3862E33A-3583-4308-9F18-791E02BCAA1A}"/>
                  </a:ext>
                </a:extLst>
              </p:cNvPr>
              <p:cNvSpPr txBox="1"/>
              <p:nvPr/>
            </p:nvSpPr>
            <p:spPr bwMode="auto">
              <a:xfrm>
                <a:off x="855895" y="2258170"/>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29" name="Group 28">
              <a:extLst>
                <a:ext uri="{FF2B5EF4-FFF2-40B4-BE49-F238E27FC236}">
                  <a16:creationId xmlns:a16="http://schemas.microsoft.com/office/drawing/2014/main" id="{161D529F-1965-46A9-8E55-4ABAEEA198C5}"/>
                </a:ext>
              </a:extLst>
            </p:cNvPr>
            <p:cNvGrpSpPr/>
            <p:nvPr/>
          </p:nvGrpSpPr>
          <p:grpSpPr>
            <a:xfrm>
              <a:off x="2117756" y="2578044"/>
              <a:ext cx="73578" cy="2077414"/>
              <a:chOff x="1330864" y="2395168"/>
              <a:chExt cx="313703" cy="2077414"/>
            </a:xfrm>
          </p:grpSpPr>
          <p:cxnSp>
            <p:nvCxnSpPr>
              <p:cNvPr id="30" name="Straight Connector 29">
                <a:extLst>
                  <a:ext uri="{FF2B5EF4-FFF2-40B4-BE49-F238E27FC236}">
                    <a16:creationId xmlns:a16="http://schemas.microsoft.com/office/drawing/2014/main" id="{0F46B531-3A1E-4275-9AAA-2D45BD4EE760}"/>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9FDBCC-0B32-4239-A881-39D348545AD7}"/>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DEAE41D-CCFE-4B3C-812D-2D7ECA59B58D}"/>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0B1C61F-8A89-4557-B58A-0A6AFBCC962A}"/>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68B928D-00D0-4764-B1FA-66EAE1DE5674}"/>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1" name="Group 40">
            <a:extLst>
              <a:ext uri="{FF2B5EF4-FFF2-40B4-BE49-F238E27FC236}">
                <a16:creationId xmlns:a16="http://schemas.microsoft.com/office/drawing/2014/main" id="{BB77E72D-57FB-466C-9CB4-D83B8BDE79CE}"/>
              </a:ext>
            </a:extLst>
          </p:cNvPr>
          <p:cNvGrpSpPr/>
          <p:nvPr/>
        </p:nvGrpSpPr>
        <p:grpSpPr>
          <a:xfrm>
            <a:off x="1254760" y="4883152"/>
            <a:ext cx="4314017" cy="307777"/>
            <a:chOff x="1254760" y="4883152"/>
            <a:chExt cx="4314017" cy="307777"/>
          </a:xfrm>
        </p:grpSpPr>
        <p:sp>
          <p:nvSpPr>
            <p:cNvPr id="42" name="TextBox 41">
              <a:extLst>
                <a:ext uri="{FF2B5EF4-FFF2-40B4-BE49-F238E27FC236}">
                  <a16:creationId xmlns:a16="http://schemas.microsoft.com/office/drawing/2014/main" id="{A01C9EB6-032E-4150-BADC-EB8216D23F0C}"/>
                </a:ext>
              </a:extLst>
            </p:cNvPr>
            <p:cNvSpPr txBox="1"/>
            <p:nvPr/>
          </p:nvSpPr>
          <p:spPr bwMode="auto">
            <a:xfrm>
              <a:off x="1254760" y="4883152"/>
              <a:ext cx="152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38DF9EDD-B7AD-4D68-8CCB-04AB1222BDA0}"/>
                </a:ext>
              </a:extLst>
            </p:cNvPr>
            <p:cNvSpPr txBox="1"/>
            <p:nvPr/>
          </p:nvSpPr>
          <p:spPr bwMode="auto">
            <a:xfrm>
              <a:off x="1563821" y="4883152"/>
              <a:ext cx="274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4" name="TextBox 43">
              <a:extLst>
                <a:ext uri="{FF2B5EF4-FFF2-40B4-BE49-F238E27FC236}">
                  <a16:creationId xmlns:a16="http://schemas.microsoft.com/office/drawing/2014/main" id="{311AC001-F88E-4632-9281-05EA1782AB9A}"/>
                </a:ext>
              </a:extLst>
            </p:cNvPr>
            <p:cNvSpPr txBox="1"/>
            <p:nvPr/>
          </p:nvSpPr>
          <p:spPr bwMode="auto">
            <a:xfrm>
              <a:off x="1865961"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5" name="TextBox 44">
              <a:extLst>
                <a:ext uri="{FF2B5EF4-FFF2-40B4-BE49-F238E27FC236}">
                  <a16:creationId xmlns:a16="http://schemas.microsoft.com/office/drawing/2014/main" id="{517D2409-BBC8-4DFC-A804-5A7995DB87B2}"/>
                </a:ext>
              </a:extLst>
            </p:cNvPr>
            <p:cNvSpPr txBox="1"/>
            <p:nvPr/>
          </p:nvSpPr>
          <p:spPr bwMode="auto">
            <a:xfrm>
              <a:off x="2208002"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6" name="TextBox 45">
              <a:extLst>
                <a:ext uri="{FF2B5EF4-FFF2-40B4-BE49-F238E27FC236}">
                  <a16:creationId xmlns:a16="http://schemas.microsoft.com/office/drawing/2014/main" id="{F5B6FF10-B531-48F7-A6B6-B16307E55617}"/>
                </a:ext>
              </a:extLst>
            </p:cNvPr>
            <p:cNvSpPr txBox="1"/>
            <p:nvPr/>
          </p:nvSpPr>
          <p:spPr bwMode="auto">
            <a:xfrm>
              <a:off x="2519563"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95D04FD1-2488-4F84-B966-BC241892309B}"/>
                </a:ext>
              </a:extLst>
            </p:cNvPr>
            <p:cNvSpPr txBox="1"/>
            <p:nvPr/>
          </p:nvSpPr>
          <p:spPr bwMode="auto">
            <a:xfrm>
              <a:off x="2861605"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4AE45D86-DA38-47D1-AAB6-EFD034157741}"/>
                </a:ext>
              </a:extLst>
            </p:cNvPr>
            <p:cNvSpPr txBox="1"/>
            <p:nvPr/>
          </p:nvSpPr>
          <p:spPr bwMode="auto">
            <a:xfrm>
              <a:off x="3200173"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9" name="TextBox 48">
              <a:extLst>
                <a:ext uri="{FF2B5EF4-FFF2-40B4-BE49-F238E27FC236}">
                  <a16:creationId xmlns:a16="http://schemas.microsoft.com/office/drawing/2014/main" id="{C466DB09-C046-4FE9-9FCC-654787DEC1F4}"/>
                </a:ext>
              </a:extLst>
            </p:cNvPr>
            <p:cNvSpPr txBox="1"/>
            <p:nvPr/>
          </p:nvSpPr>
          <p:spPr bwMode="auto">
            <a:xfrm>
              <a:off x="3530349"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0" name="TextBox 49">
              <a:extLst>
                <a:ext uri="{FF2B5EF4-FFF2-40B4-BE49-F238E27FC236}">
                  <a16:creationId xmlns:a16="http://schemas.microsoft.com/office/drawing/2014/main" id="{3FDEAF5E-ECF6-4D7E-AA2A-FF40CDAC8A5F}"/>
                </a:ext>
              </a:extLst>
            </p:cNvPr>
            <p:cNvSpPr txBox="1"/>
            <p:nvPr/>
          </p:nvSpPr>
          <p:spPr bwMode="auto">
            <a:xfrm>
              <a:off x="3876158"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1" name="TextBox 50">
              <a:extLst>
                <a:ext uri="{FF2B5EF4-FFF2-40B4-BE49-F238E27FC236}">
                  <a16:creationId xmlns:a16="http://schemas.microsoft.com/office/drawing/2014/main" id="{F2E4239F-49B9-442A-84C2-3FC054571E7C}"/>
                </a:ext>
              </a:extLst>
            </p:cNvPr>
            <p:cNvSpPr txBox="1"/>
            <p:nvPr/>
          </p:nvSpPr>
          <p:spPr bwMode="auto">
            <a:xfrm>
              <a:off x="4216390"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52" name="TextBox 51">
              <a:extLst>
                <a:ext uri="{FF2B5EF4-FFF2-40B4-BE49-F238E27FC236}">
                  <a16:creationId xmlns:a16="http://schemas.microsoft.com/office/drawing/2014/main" id="{8640B1F0-6439-40D4-AD35-7E70C0383DDE}"/>
                </a:ext>
              </a:extLst>
            </p:cNvPr>
            <p:cNvSpPr txBox="1"/>
            <p:nvPr/>
          </p:nvSpPr>
          <p:spPr bwMode="auto">
            <a:xfrm>
              <a:off x="4526302"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F75E8050-902B-4648-A3B8-3CE1BA54AA78}"/>
                </a:ext>
              </a:extLst>
            </p:cNvPr>
            <p:cNvSpPr txBox="1"/>
            <p:nvPr/>
          </p:nvSpPr>
          <p:spPr bwMode="auto">
            <a:xfrm>
              <a:off x="4866534"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66</a:t>
              </a:r>
              <a:endParaRPr lang="en-US" sz="1400" b="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1DF3AFBE-B037-4339-9723-08E311962B3C}"/>
                </a:ext>
              </a:extLst>
            </p:cNvPr>
            <p:cNvSpPr txBox="1"/>
            <p:nvPr/>
          </p:nvSpPr>
          <p:spPr bwMode="auto">
            <a:xfrm>
              <a:off x="5203313"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grpSp>
      <p:sp>
        <p:nvSpPr>
          <p:cNvPr id="55" name="TextBox 54">
            <a:extLst>
              <a:ext uri="{FF2B5EF4-FFF2-40B4-BE49-F238E27FC236}">
                <a16:creationId xmlns:a16="http://schemas.microsoft.com/office/drawing/2014/main" id="{0B6AE1C2-0157-40A4-838D-4830C9C7FE38}"/>
              </a:ext>
            </a:extLst>
          </p:cNvPr>
          <p:cNvSpPr txBox="1"/>
          <p:nvPr/>
        </p:nvSpPr>
        <p:spPr bwMode="auto">
          <a:xfrm>
            <a:off x="-353093" y="5451646"/>
            <a:ext cx="160950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rPr>
              <a:t>Patients at Risk</a:t>
            </a:r>
          </a:p>
          <a:p>
            <a:pPr algn="r">
              <a:lnSpc>
                <a:spcPct val="90000"/>
              </a:lnSpc>
              <a:spcAft>
                <a:spcPct val="0"/>
              </a:spcAft>
              <a:defRPr/>
            </a:pPr>
            <a:r>
              <a:rPr lang="en-US" sz="1400" b="0" dirty="0">
                <a:solidFill>
                  <a:schemeClr val="accent3"/>
                </a:solidFill>
                <a:latin typeface="Calibri" panose="020F0502020204030204" pitchFamily="34" charset="0"/>
              </a:rPr>
              <a:t>MDex</a:t>
            </a:r>
          </a:p>
          <a:p>
            <a:pPr algn="r">
              <a:lnSpc>
                <a:spcPct val="90000"/>
              </a:lnSpc>
              <a:spcAft>
                <a:spcPct val="0"/>
              </a:spcAft>
              <a:defRPr/>
            </a:pPr>
            <a:r>
              <a:rPr lang="en-US" sz="1400" dirty="0">
                <a:solidFill>
                  <a:schemeClr val="accent1"/>
                </a:solidFill>
                <a:latin typeface="Calibri" panose="020F0502020204030204" pitchFamily="34" charset="0"/>
              </a:rPr>
              <a:t>BMDex</a:t>
            </a:r>
            <a:endParaRPr lang="en-US" sz="1400" b="0" dirty="0">
              <a:solidFill>
                <a:schemeClr val="accent1"/>
              </a:solidFill>
              <a:latin typeface="Calibri" panose="020F0502020204030204" pitchFamily="34" charset="0"/>
            </a:endParaRPr>
          </a:p>
        </p:txBody>
      </p:sp>
      <p:grpSp>
        <p:nvGrpSpPr>
          <p:cNvPr id="56" name="Group 55">
            <a:extLst>
              <a:ext uri="{FF2B5EF4-FFF2-40B4-BE49-F238E27FC236}">
                <a16:creationId xmlns:a16="http://schemas.microsoft.com/office/drawing/2014/main" id="{3FECF56E-1A0E-4068-B288-D885F7EE810B}"/>
              </a:ext>
            </a:extLst>
          </p:cNvPr>
          <p:cNvGrpSpPr/>
          <p:nvPr/>
        </p:nvGrpSpPr>
        <p:grpSpPr>
          <a:xfrm>
            <a:off x="1188720" y="5614334"/>
            <a:ext cx="4335344" cy="523220"/>
            <a:chOff x="1188720" y="4883152"/>
            <a:chExt cx="4335344" cy="523220"/>
          </a:xfrm>
        </p:grpSpPr>
        <p:sp>
          <p:nvSpPr>
            <p:cNvPr id="57" name="TextBox 56">
              <a:extLst>
                <a:ext uri="{FF2B5EF4-FFF2-40B4-BE49-F238E27FC236}">
                  <a16:creationId xmlns:a16="http://schemas.microsoft.com/office/drawing/2014/main" id="{D203EB06-4070-4703-9945-D62EA9FF3476}"/>
                </a:ext>
              </a:extLst>
            </p:cNvPr>
            <p:cNvSpPr txBox="1"/>
            <p:nvPr/>
          </p:nvSpPr>
          <p:spPr bwMode="auto">
            <a:xfrm>
              <a:off x="1188720"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53</a:t>
              </a:r>
            </a:p>
          </p:txBody>
        </p:sp>
        <p:sp>
          <p:nvSpPr>
            <p:cNvPr id="58" name="TextBox 57">
              <a:extLst>
                <a:ext uri="{FF2B5EF4-FFF2-40B4-BE49-F238E27FC236}">
                  <a16:creationId xmlns:a16="http://schemas.microsoft.com/office/drawing/2014/main" id="{A93FAF92-3E74-42DE-A691-54B90D5B08FA}"/>
                </a:ext>
              </a:extLst>
            </p:cNvPr>
            <p:cNvSpPr txBox="1"/>
            <p:nvPr/>
          </p:nvSpPr>
          <p:spPr bwMode="auto">
            <a:xfrm>
              <a:off x="151760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45</a:t>
              </a:r>
            </a:p>
          </p:txBody>
        </p:sp>
        <p:sp>
          <p:nvSpPr>
            <p:cNvPr id="59" name="TextBox 58">
              <a:extLst>
                <a:ext uri="{FF2B5EF4-FFF2-40B4-BE49-F238E27FC236}">
                  <a16:creationId xmlns:a16="http://schemas.microsoft.com/office/drawing/2014/main" id="{766BE2D4-5F4A-4A53-AD2F-A03AEF77B805}"/>
                </a:ext>
              </a:extLst>
            </p:cNvPr>
            <p:cNvSpPr txBox="1"/>
            <p:nvPr/>
          </p:nvSpPr>
          <p:spPr bwMode="auto">
            <a:xfrm>
              <a:off x="1865250"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39</a:t>
              </a:r>
            </a:p>
          </p:txBody>
        </p:sp>
        <p:sp>
          <p:nvSpPr>
            <p:cNvPr id="60" name="TextBox 59">
              <a:extLst>
                <a:ext uri="{FF2B5EF4-FFF2-40B4-BE49-F238E27FC236}">
                  <a16:creationId xmlns:a16="http://schemas.microsoft.com/office/drawing/2014/main" id="{7E81E517-5D03-4529-A58A-A94FB3EC0921}"/>
                </a:ext>
              </a:extLst>
            </p:cNvPr>
            <p:cNvSpPr txBox="1"/>
            <p:nvPr/>
          </p:nvSpPr>
          <p:spPr bwMode="auto">
            <a:xfrm>
              <a:off x="2207291"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7460EA19-8862-4F92-B871-B86022D50921}"/>
                </a:ext>
              </a:extLst>
            </p:cNvPr>
            <p:cNvSpPr txBox="1"/>
            <p:nvPr/>
          </p:nvSpPr>
          <p:spPr bwMode="auto">
            <a:xfrm>
              <a:off x="251885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sp>
          <p:nvSpPr>
            <p:cNvPr id="62" name="TextBox 61">
              <a:extLst>
                <a:ext uri="{FF2B5EF4-FFF2-40B4-BE49-F238E27FC236}">
                  <a16:creationId xmlns:a16="http://schemas.microsoft.com/office/drawing/2014/main" id="{9B7A230D-4CA8-49F6-8B7E-FCE83317939D}"/>
                </a:ext>
              </a:extLst>
            </p:cNvPr>
            <p:cNvSpPr txBox="1"/>
            <p:nvPr/>
          </p:nvSpPr>
          <p:spPr bwMode="auto">
            <a:xfrm>
              <a:off x="2860894"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30</a:t>
              </a:r>
            </a:p>
          </p:txBody>
        </p:sp>
        <p:sp>
          <p:nvSpPr>
            <p:cNvPr id="63" name="TextBox 62">
              <a:extLst>
                <a:ext uri="{FF2B5EF4-FFF2-40B4-BE49-F238E27FC236}">
                  <a16:creationId xmlns:a16="http://schemas.microsoft.com/office/drawing/2014/main" id="{1841815F-E228-4A94-9CC4-358FD78C0B83}"/>
                </a:ext>
              </a:extLst>
            </p:cNvPr>
            <p:cNvSpPr txBox="1"/>
            <p:nvPr/>
          </p:nvSpPr>
          <p:spPr bwMode="auto">
            <a:xfrm>
              <a:off x="319946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26</a:t>
              </a:r>
            </a:p>
          </p:txBody>
        </p:sp>
        <p:sp>
          <p:nvSpPr>
            <p:cNvPr id="64" name="TextBox 63">
              <a:extLst>
                <a:ext uri="{FF2B5EF4-FFF2-40B4-BE49-F238E27FC236}">
                  <a16:creationId xmlns:a16="http://schemas.microsoft.com/office/drawing/2014/main" id="{820020FD-6FE0-46C8-B206-819A198B3345}"/>
                </a:ext>
              </a:extLst>
            </p:cNvPr>
            <p:cNvSpPr txBox="1"/>
            <p:nvPr/>
          </p:nvSpPr>
          <p:spPr bwMode="auto">
            <a:xfrm>
              <a:off x="3529377"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AC0570C5-BA05-4FF5-83D9-CC81456F4893}"/>
                </a:ext>
              </a:extLst>
            </p:cNvPr>
            <p:cNvSpPr txBox="1"/>
            <p:nvPr/>
          </p:nvSpPr>
          <p:spPr bwMode="auto">
            <a:xfrm>
              <a:off x="3875186"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a:t>
              </a:r>
            </a:p>
          </p:txBody>
        </p:sp>
        <p:sp>
          <p:nvSpPr>
            <p:cNvPr id="66" name="TextBox 65">
              <a:extLst>
                <a:ext uri="{FF2B5EF4-FFF2-40B4-BE49-F238E27FC236}">
                  <a16:creationId xmlns:a16="http://schemas.microsoft.com/office/drawing/2014/main" id="{B2303F91-B5D1-4A79-A566-6192A1DAEA06}"/>
                </a:ext>
              </a:extLst>
            </p:cNvPr>
            <p:cNvSpPr txBox="1"/>
            <p:nvPr/>
          </p:nvSpPr>
          <p:spPr bwMode="auto">
            <a:xfrm>
              <a:off x="4261103"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a:t>
              </a:r>
            </a:p>
          </p:txBody>
        </p:sp>
        <p:sp>
          <p:nvSpPr>
            <p:cNvPr id="67" name="TextBox 66">
              <a:extLst>
                <a:ext uri="{FF2B5EF4-FFF2-40B4-BE49-F238E27FC236}">
                  <a16:creationId xmlns:a16="http://schemas.microsoft.com/office/drawing/2014/main" id="{450E11DC-D172-46CE-8E2D-7F91B67B0797}"/>
                </a:ext>
              </a:extLst>
            </p:cNvPr>
            <p:cNvSpPr txBox="1"/>
            <p:nvPr/>
          </p:nvSpPr>
          <p:spPr bwMode="auto">
            <a:xfrm>
              <a:off x="4571015"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87C7FC8B-3B9C-487A-9A82-180F0C4BF22D}"/>
                </a:ext>
              </a:extLst>
            </p:cNvPr>
            <p:cNvSpPr txBox="1"/>
            <p:nvPr/>
          </p:nvSpPr>
          <p:spPr bwMode="auto">
            <a:xfrm>
              <a:off x="4911247"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endParaRPr lang="en-US" sz="14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0EC81271-DDBF-4FB2-93EA-54E69DE51D4E}"/>
                </a:ext>
              </a:extLst>
            </p:cNvPr>
            <p:cNvSpPr txBox="1"/>
            <p:nvPr/>
          </p:nvSpPr>
          <p:spPr bwMode="auto">
            <a:xfrm>
              <a:off x="5248026"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grpSp>
      <p:grpSp>
        <p:nvGrpSpPr>
          <p:cNvPr id="70" name="Group 69">
            <a:extLst>
              <a:ext uri="{FF2B5EF4-FFF2-40B4-BE49-F238E27FC236}">
                <a16:creationId xmlns:a16="http://schemas.microsoft.com/office/drawing/2014/main" id="{9429198C-2833-4BA8-97A5-C102E07562E4}"/>
              </a:ext>
            </a:extLst>
          </p:cNvPr>
          <p:cNvGrpSpPr/>
          <p:nvPr/>
        </p:nvGrpSpPr>
        <p:grpSpPr>
          <a:xfrm>
            <a:off x="1375978" y="4811569"/>
            <a:ext cx="4013902" cy="102693"/>
            <a:chOff x="1390046" y="4477846"/>
            <a:chExt cx="5721530" cy="68757"/>
          </a:xfrm>
        </p:grpSpPr>
        <p:grpSp>
          <p:nvGrpSpPr>
            <p:cNvPr id="71" name="Group 70">
              <a:extLst>
                <a:ext uri="{FF2B5EF4-FFF2-40B4-BE49-F238E27FC236}">
                  <a16:creationId xmlns:a16="http://schemas.microsoft.com/office/drawing/2014/main" id="{32334E95-79B7-419A-B12E-7C4B87C997F1}"/>
                </a:ext>
              </a:extLst>
            </p:cNvPr>
            <p:cNvGrpSpPr/>
            <p:nvPr/>
          </p:nvGrpSpPr>
          <p:grpSpPr>
            <a:xfrm rot="5400000">
              <a:off x="2545325" y="3322568"/>
              <a:ext cx="68756" cy="2379313"/>
              <a:chOff x="1330864" y="1878951"/>
              <a:chExt cx="313703" cy="2593631"/>
            </a:xfrm>
          </p:grpSpPr>
          <p:cxnSp>
            <p:nvCxnSpPr>
              <p:cNvPr id="80" name="Straight Connector 79">
                <a:extLst>
                  <a:ext uri="{FF2B5EF4-FFF2-40B4-BE49-F238E27FC236}">
                    <a16:creationId xmlns:a16="http://schemas.microsoft.com/office/drawing/2014/main" id="{295E6503-E5F2-4900-BCE1-582F8A01BF70}"/>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456F03C-4CF8-45C4-A37A-10ADCDEC69DB}"/>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C06D5E3-76D0-4DC4-A93D-7DA3C7B2C4C3}"/>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0999649-3C08-42BC-8C4E-D5C5330E5E69}"/>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21E8580-B813-42B8-B38B-C614842DEBCD}"/>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E356EE1-CD9C-4FEC-B0EB-F5F9CAC86264}"/>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77169081-D459-42A5-9128-A0B62E3BA3A2}"/>
                </a:ext>
              </a:extLst>
            </p:cNvPr>
            <p:cNvGrpSpPr/>
            <p:nvPr/>
          </p:nvGrpSpPr>
          <p:grpSpPr>
            <a:xfrm rot="5400000">
              <a:off x="5644962" y="3079987"/>
              <a:ext cx="68756" cy="2864473"/>
              <a:chOff x="1330864" y="1350090"/>
              <a:chExt cx="313704" cy="3122492"/>
            </a:xfrm>
          </p:grpSpPr>
          <p:cxnSp>
            <p:nvCxnSpPr>
              <p:cNvPr id="73" name="Straight Connector 72">
                <a:extLst>
                  <a:ext uri="{FF2B5EF4-FFF2-40B4-BE49-F238E27FC236}">
                    <a16:creationId xmlns:a16="http://schemas.microsoft.com/office/drawing/2014/main" id="{1484545B-B320-4433-A1D1-4C56A9E1D023}"/>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D6214DB-51AF-4A1C-9E3D-CC7D5F76185F}"/>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903FEF9-0DA0-45CC-8480-78AF38E1FC0E}"/>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ED1AE4E-42AD-4D95-B988-61ED17A4C9FE}"/>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2AAC77F-9281-4BB6-94EE-7C223817D941}"/>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D62A358-DE1A-45BE-814F-CE85B2F508F0}"/>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5126F6A-DA67-4B7E-8B08-088DA6AD5C98}"/>
                  </a:ext>
                </a:extLst>
              </p:cNvPr>
              <p:cNvCxnSpPr>
                <a:cxnSpLocks/>
              </p:cNvCxnSpPr>
              <p:nvPr/>
            </p:nvCxnSpPr>
            <p:spPr bwMode="auto">
              <a:xfrm>
                <a:off x="1330865" y="1350090"/>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6" name="Freeform: Shape 85">
            <a:extLst>
              <a:ext uri="{FF2B5EF4-FFF2-40B4-BE49-F238E27FC236}">
                <a16:creationId xmlns:a16="http://schemas.microsoft.com/office/drawing/2014/main" id="{C598DC61-C6C8-47F7-BA18-860C6AED934B}"/>
              </a:ext>
            </a:extLst>
          </p:cNvPr>
          <p:cNvSpPr/>
          <p:nvPr/>
        </p:nvSpPr>
        <p:spPr bwMode="auto">
          <a:xfrm>
            <a:off x="1371600" y="2514600"/>
            <a:ext cx="4023360" cy="2311400"/>
          </a:xfrm>
          <a:custGeom>
            <a:avLst/>
            <a:gdLst>
              <a:gd name="connsiteX0" fmla="*/ 0 w 4023360"/>
              <a:gd name="connsiteY0" fmla="*/ 0 h 2311400"/>
              <a:gd name="connsiteX1" fmla="*/ 0 w 4023360"/>
              <a:gd name="connsiteY1" fmla="*/ 2311400 h 2311400"/>
              <a:gd name="connsiteX2" fmla="*/ 4023360 w 4023360"/>
              <a:gd name="connsiteY2" fmla="*/ 2311400 h 2311400"/>
            </a:gdLst>
            <a:ahLst/>
            <a:cxnLst>
              <a:cxn ang="0">
                <a:pos x="connsiteX0" y="connsiteY0"/>
              </a:cxn>
              <a:cxn ang="0">
                <a:pos x="connsiteX1" y="connsiteY1"/>
              </a:cxn>
              <a:cxn ang="0">
                <a:pos x="connsiteX2" y="connsiteY2"/>
              </a:cxn>
            </a:cxnLst>
            <a:rect l="l" t="t" r="r" b="b"/>
            <a:pathLst>
              <a:path w="4023360" h="2311400">
                <a:moveTo>
                  <a:pt x="0" y="0"/>
                </a:moveTo>
                <a:lnTo>
                  <a:pt x="0" y="2311400"/>
                </a:lnTo>
                <a:lnTo>
                  <a:pt x="4023360" y="2311400"/>
                </a:lnTo>
              </a:path>
            </a:pathLst>
          </a:custGeom>
          <a:noFill/>
          <a:ln w="28575">
            <a:solidFill>
              <a:schemeClr val="bg1"/>
            </a:solidFill>
            <a:miter lim="800000"/>
            <a:headEnd/>
            <a:tailEnd/>
          </a:ln>
        </p:spPr>
        <p:txBody>
          <a:bodyPr rtlCol="0" anchor="ctr"/>
          <a:lstStyle/>
          <a:p>
            <a:pPr algn="ctr"/>
            <a:endParaRPr lang="en-US" dirty="0"/>
          </a:p>
        </p:txBody>
      </p:sp>
      <p:sp>
        <p:nvSpPr>
          <p:cNvPr id="87" name="TextBox 86">
            <a:extLst>
              <a:ext uri="{FF2B5EF4-FFF2-40B4-BE49-F238E27FC236}">
                <a16:creationId xmlns:a16="http://schemas.microsoft.com/office/drawing/2014/main" id="{352362FC-752C-4CC5-875B-0E5217BF7BFB}"/>
              </a:ext>
            </a:extLst>
          </p:cNvPr>
          <p:cNvSpPr txBox="1"/>
          <p:nvPr/>
        </p:nvSpPr>
        <p:spPr bwMode="auto">
          <a:xfrm>
            <a:off x="9033051" y="514899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88" name="Group 87">
            <a:extLst>
              <a:ext uri="{FF2B5EF4-FFF2-40B4-BE49-F238E27FC236}">
                <a16:creationId xmlns:a16="http://schemas.microsoft.com/office/drawing/2014/main" id="{E3B20067-2FE8-46E4-9C20-B2630432BF28}"/>
              </a:ext>
            </a:extLst>
          </p:cNvPr>
          <p:cNvGrpSpPr/>
          <p:nvPr/>
        </p:nvGrpSpPr>
        <p:grpSpPr>
          <a:xfrm>
            <a:off x="6672175" y="2370667"/>
            <a:ext cx="548548" cy="2625637"/>
            <a:chOff x="1642786" y="2441046"/>
            <a:chExt cx="548548" cy="2368922"/>
          </a:xfrm>
        </p:grpSpPr>
        <p:grpSp>
          <p:nvGrpSpPr>
            <p:cNvPr id="89" name="Group 88">
              <a:extLst>
                <a:ext uri="{FF2B5EF4-FFF2-40B4-BE49-F238E27FC236}">
                  <a16:creationId xmlns:a16="http://schemas.microsoft.com/office/drawing/2014/main" id="{3E3BD40B-4675-4702-BAC2-F0B6D11FD02D}"/>
                </a:ext>
              </a:extLst>
            </p:cNvPr>
            <p:cNvGrpSpPr/>
            <p:nvPr/>
          </p:nvGrpSpPr>
          <p:grpSpPr>
            <a:xfrm>
              <a:off x="1642786" y="2441046"/>
              <a:ext cx="548547" cy="2368922"/>
              <a:chOff x="855895" y="2258170"/>
              <a:chExt cx="548547" cy="2368922"/>
            </a:xfrm>
          </p:grpSpPr>
          <p:sp>
            <p:nvSpPr>
              <p:cNvPr id="96" name="TextBox 95">
                <a:extLst>
                  <a:ext uri="{FF2B5EF4-FFF2-40B4-BE49-F238E27FC236}">
                    <a16:creationId xmlns:a16="http://schemas.microsoft.com/office/drawing/2014/main" id="{98788D28-130A-4454-AD30-A0ABCFE07807}"/>
                  </a:ext>
                </a:extLst>
              </p:cNvPr>
              <p:cNvSpPr txBox="1"/>
              <p:nvPr/>
            </p:nvSpPr>
            <p:spPr bwMode="auto">
              <a:xfrm>
                <a:off x="1115581" y="4321639"/>
                <a:ext cx="288861"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9724E5F2-C596-4C6E-9039-3AD930AE496C}"/>
                  </a:ext>
                </a:extLst>
              </p:cNvPr>
              <p:cNvSpPr txBox="1"/>
              <p:nvPr/>
            </p:nvSpPr>
            <p:spPr bwMode="auto">
              <a:xfrm>
                <a:off x="855895" y="3809372"/>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98" name="TextBox 97">
                <a:extLst>
                  <a:ext uri="{FF2B5EF4-FFF2-40B4-BE49-F238E27FC236}">
                    <a16:creationId xmlns:a16="http://schemas.microsoft.com/office/drawing/2014/main" id="{AC1978C2-0660-45FC-A5D5-60D54508F0FC}"/>
                  </a:ext>
                </a:extLst>
              </p:cNvPr>
              <p:cNvSpPr txBox="1"/>
              <p:nvPr/>
            </p:nvSpPr>
            <p:spPr bwMode="auto">
              <a:xfrm>
                <a:off x="855895" y="3296461"/>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99" name="TextBox 98">
                <a:extLst>
                  <a:ext uri="{FF2B5EF4-FFF2-40B4-BE49-F238E27FC236}">
                    <a16:creationId xmlns:a16="http://schemas.microsoft.com/office/drawing/2014/main" id="{F4C0E5B2-4D9A-490F-89FE-B52584809092}"/>
                  </a:ext>
                </a:extLst>
              </p:cNvPr>
              <p:cNvSpPr txBox="1"/>
              <p:nvPr/>
            </p:nvSpPr>
            <p:spPr bwMode="auto">
              <a:xfrm>
                <a:off x="855895" y="2773390"/>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100" name="TextBox 99">
                <a:extLst>
                  <a:ext uri="{FF2B5EF4-FFF2-40B4-BE49-F238E27FC236}">
                    <a16:creationId xmlns:a16="http://schemas.microsoft.com/office/drawing/2014/main" id="{3458B24E-76C5-4F02-B552-08B4F62D05DE}"/>
                  </a:ext>
                </a:extLst>
              </p:cNvPr>
              <p:cNvSpPr txBox="1"/>
              <p:nvPr/>
            </p:nvSpPr>
            <p:spPr bwMode="auto">
              <a:xfrm>
                <a:off x="855895" y="2258170"/>
                <a:ext cx="548547" cy="30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90" name="Group 89">
              <a:extLst>
                <a:ext uri="{FF2B5EF4-FFF2-40B4-BE49-F238E27FC236}">
                  <a16:creationId xmlns:a16="http://schemas.microsoft.com/office/drawing/2014/main" id="{C95141A7-D2FC-4709-BAA0-D564AFF3A2D5}"/>
                </a:ext>
              </a:extLst>
            </p:cNvPr>
            <p:cNvGrpSpPr/>
            <p:nvPr/>
          </p:nvGrpSpPr>
          <p:grpSpPr>
            <a:xfrm>
              <a:off x="2117756" y="2578044"/>
              <a:ext cx="73578" cy="2077414"/>
              <a:chOff x="1330864" y="2395168"/>
              <a:chExt cx="313703" cy="2077414"/>
            </a:xfrm>
          </p:grpSpPr>
          <p:cxnSp>
            <p:nvCxnSpPr>
              <p:cNvPr id="91" name="Straight Connector 90">
                <a:extLst>
                  <a:ext uri="{FF2B5EF4-FFF2-40B4-BE49-F238E27FC236}">
                    <a16:creationId xmlns:a16="http://schemas.microsoft.com/office/drawing/2014/main" id="{CB5F5C85-6A38-43DD-82CC-658FBFF3F315}"/>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D583F62-C3BC-4C0E-AB93-7E4EBF2F3D87}"/>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C5A9016-7C9A-4A6C-BC90-F91EE209B230}"/>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D30D153-6FF0-450D-ADA0-8C21F4D0143F}"/>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8765862-19A0-4C2D-80D5-E2741FC403FE}"/>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1" name="Group 100">
            <a:extLst>
              <a:ext uri="{FF2B5EF4-FFF2-40B4-BE49-F238E27FC236}">
                <a16:creationId xmlns:a16="http://schemas.microsoft.com/office/drawing/2014/main" id="{7CF5D259-F96F-45E1-A851-014FC5531276}"/>
              </a:ext>
            </a:extLst>
          </p:cNvPr>
          <p:cNvGrpSpPr/>
          <p:nvPr/>
        </p:nvGrpSpPr>
        <p:grpSpPr>
          <a:xfrm>
            <a:off x="7099503" y="4883152"/>
            <a:ext cx="4314017" cy="307777"/>
            <a:chOff x="1254760" y="4883152"/>
            <a:chExt cx="4314017" cy="307777"/>
          </a:xfrm>
        </p:grpSpPr>
        <p:sp>
          <p:nvSpPr>
            <p:cNvPr id="102" name="TextBox 101">
              <a:extLst>
                <a:ext uri="{FF2B5EF4-FFF2-40B4-BE49-F238E27FC236}">
                  <a16:creationId xmlns:a16="http://schemas.microsoft.com/office/drawing/2014/main" id="{BC25E49A-5E4D-47B4-8068-CE8C01F399E8}"/>
                </a:ext>
              </a:extLst>
            </p:cNvPr>
            <p:cNvSpPr txBox="1"/>
            <p:nvPr/>
          </p:nvSpPr>
          <p:spPr bwMode="auto">
            <a:xfrm>
              <a:off x="1254760" y="4883152"/>
              <a:ext cx="152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BDB9D3A3-F620-454B-80D5-6FB5159A2C0E}"/>
                </a:ext>
              </a:extLst>
            </p:cNvPr>
            <p:cNvSpPr txBox="1"/>
            <p:nvPr/>
          </p:nvSpPr>
          <p:spPr bwMode="auto">
            <a:xfrm>
              <a:off x="1563821" y="4883152"/>
              <a:ext cx="274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04" name="TextBox 103">
              <a:extLst>
                <a:ext uri="{FF2B5EF4-FFF2-40B4-BE49-F238E27FC236}">
                  <a16:creationId xmlns:a16="http://schemas.microsoft.com/office/drawing/2014/main" id="{4C5CB905-BC5C-431B-9EB8-C150C2129ED7}"/>
                </a:ext>
              </a:extLst>
            </p:cNvPr>
            <p:cNvSpPr txBox="1"/>
            <p:nvPr/>
          </p:nvSpPr>
          <p:spPr bwMode="auto">
            <a:xfrm>
              <a:off x="1865961"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5" name="TextBox 104">
              <a:extLst>
                <a:ext uri="{FF2B5EF4-FFF2-40B4-BE49-F238E27FC236}">
                  <a16:creationId xmlns:a16="http://schemas.microsoft.com/office/drawing/2014/main" id="{37FBABE3-38F2-4459-9C6F-A3E17E44B16E}"/>
                </a:ext>
              </a:extLst>
            </p:cNvPr>
            <p:cNvSpPr txBox="1"/>
            <p:nvPr/>
          </p:nvSpPr>
          <p:spPr bwMode="auto">
            <a:xfrm>
              <a:off x="2208002"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06" name="TextBox 105">
              <a:extLst>
                <a:ext uri="{FF2B5EF4-FFF2-40B4-BE49-F238E27FC236}">
                  <a16:creationId xmlns:a16="http://schemas.microsoft.com/office/drawing/2014/main" id="{7210E543-0918-4756-B338-DD35ABF1AC4A}"/>
                </a:ext>
              </a:extLst>
            </p:cNvPr>
            <p:cNvSpPr txBox="1"/>
            <p:nvPr/>
          </p:nvSpPr>
          <p:spPr bwMode="auto">
            <a:xfrm>
              <a:off x="2519563"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7" name="TextBox 106">
              <a:extLst>
                <a:ext uri="{FF2B5EF4-FFF2-40B4-BE49-F238E27FC236}">
                  <a16:creationId xmlns:a16="http://schemas.microsoft.com/office/drawing/2014/main" id="{0E763D5B-41E9-4EBE-9347-CB1843E8EFFE}"/>
                </a:ext>
              </a:extLst>
            </p:cNvPr>
            <p:cNvSpPr txBox="1"/>
            <p:nvPr/>
          </p:nvSpPr>
          <p:spPr bwMode="auto">
            <a:xfrm>
              <a:off x="2861605"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8" name="TextBox 107">
              <a:extLst>
                <a:ext uri="{FF2B5EF4-FFF2-40B4-BE49-F238E27FC236}">
                  <a16:creationId xmlns:a16="http://schemas.microsoft.com/office/drawing/2014/main" id="{66D05A27-8E4E-4134-B091-4F242C606579}"/>
                </a:ext>
              </a:extLst>
            </p:cNvPr>
            <p:cNvSpPr txBox="1"/>
            <p:nvPr/>
          </p:nvSpPr>
          <p:spPr bwMode="auto">
            <a:xfrm>
              <a:off x="3200173" y="4883152"/>
              <a:ext cx="365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09" name="TextBox 108">
              <a:extLst>
                <a:ext uri="{FF2B5EF4-FFF2-40B4-BE49-F238E27FC236}">
                  <a16:creationId xmlns:a16="http://schemas.microsoft.com/office/drawing/2014/main" id="{F9404332-D145-4EDC-9607-870F542613D3}"/>
                </a:ext>
              </a:extLst>
            </p:cNvPr>
            <p:cNvSpPr txBox="1"/>
            <p:nvPr/>
          </p:nvSpPr>
          <p:spPr bwMode="auto">
            <a:xfrm>
              <a:off x="3530349"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10" name="TextBox 109">
              <a:extLst>
                <a:ext uri="{FF2B5EF4-FFF2-40B4-BE49-F238E27FC236}">
                  <a16:creationId xmlns:a16="http://schemas.microsoft.com/office/drawing/2014/main" id="{D5FD6ABB-3063-49FD-A85F-05EC413C0869}"/>
                </a:ext>
              </a:extLst>
            </p:cNvPr>
            <p:cNvSpPr txBox="1"/>
            <p:nvPr/>
          </p:nvSpPr>
          <p:spPr bwMode="auto">
            <a:xfrm>
              <a:off x="3876158"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11" name="TextBox 110">
              <a:extLst>
                <a:ext uri="{FF2B5EF4-FFF2-40B4-BE49-F238E27FC236}">
                  <a16:creationId xmlns:a16="http://schemas.microsoft.com/office/drawing/2014/main" id="{85A7F490-3B54-46E6-B338-4451FB4BA9AD}"/>
                </a:ext>
              </a:extLst>
            </p:cNvPr>
            <p:cNvSpPr txBox="1"/>
            <p:nvPr/>
          </p:nvSpPr>
          <p:spPr bwMode="auto">
            <a:xfrm>
              <a:off x="4216390"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12" name="TextBox 111">
              <a:extLst>
                <a:ext uri="{FF2B5EF4-FFF2-40B4-BE49-F238E27FC236}">
                  <a16:creationId xmlns:a16="http://schemas.microsoft.com/office/drawing/2014/main" id="{2AC72DBC-BC33-454D-9C15-B430DB7D0A8B}"/>
                </a:ext>
              </a:extLst>
            </p:cNvPr>
            <p:cNvSpPr txBox="1"/>
            <p:nvPr/>
          </p:nvSpPr>
          <p:spPr bwMode="auto">
            <a:xfrm>
              <a:off x="4526302"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3" name="TextBox 112">
              <a:extLst>
                <a:ext uri="{FF2B5EF4-FFF2-40B4-BE49-F238E27FC236}">
                  <a16:creationId xmlns:a16="http://schemas.microsoft.com/office/drawing/2014/main" id="{6C233C70-1AD5-48C8-8C6E-271D3BF9F8B8}"/>
                </a:ext>
              </a:extLst>
            </p:cNvPr>
            <p:cNvSpPr txBox="1"/>
            <p:nvPr/>
          </p:nvSpPr>
          <p:spPr bwMode="auto">
            <a:xfrm>
              <a:off x="4866534"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66</a:t>
              </a:r>
              <a:endParaRPr lang="en-US" sz="1400" b="0" dirty="0">
                <a:solidFill>
                  <a:schemeClr val="bg1"/>
                </a:solidFill>
                <a:latin typeface="Calibri" panose="020F0502020204030204" pitchFamily="34" charset="0"/>
              </a:endParaRPr>
            </a:p>
          </p:txBody>
        </p:sp>
        <p:sp>
          <p:nvSpPr>
            <p:cNvPr id="114" name="TextBox 113">
              <a:extLst>
                <a:ext uri="{FF2B5EF4-FFF2-40B4-BE49-F238E27FC236}">
                  <a16:creationId xmlns:a16="http://schemas.microsoft.com/office/drawing/2014/main" id="{169AA1F1-B450-43A3-8F5D-41937511B277}"/>
                </a:ext>
              </a:extLst>
            </p:cNvPr>
            <p:cNvSpPr txBox="1"/>
            <p:nvPr/>
          </p:nvSpPr>
          <p:spPr bwMode="auto">
            <a:xfrm>
              <a:off x="5203313" y="4883152"/>
              <a:ext cx="36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grpSp>
      <p:sp>
        <p:nvSpPr>
          <p:cNvPr id="115" name="TextBox 114">
            <a:extLst>
              <a:ext uri="{FF2B5EF4-FFF2-40B4-BE49-F238E27FC236}">
                <a16:creationId xmlns:a16="http://schemas.microsoft.com/office/drawing/2014/main" id="{95CBD4F0-B07E-4B21-8A72-7FC75F5D0469}"/>
              </a:ext>
            </a:extLst>
          </p:cNvPr>
          <p:cNvSpPr txBox="1"/>
          <p:nvPr/>
        </p:nvSpPr>
        <p:spPr bwMode="auto">
          <a:xfrm>
            <a:off x="5491650" y="5451646"/>
            <a:ext cx="160950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rPr>
              <a:t>Patients at Risk</a:t>
            </a:r>
          </a:p>
          <a:p>
            <a:pPr algn="r">
              <a:lnSpc>
                <a:spcPct val="90000"/>
              </a:lnSpc>
              <a:spcAft>
                <a:spcPct val="0"/>
              </a:spcAft>
              <a:defRPr/>
            </a:pPr>
            <a:r>
              <a:rPr lang="en-US" sz="1400" b="0" dirty="0">
                <a:solidFill>
                  <a:schemeClr val="accent3"/>
                </a:solidFill>
                <a:latin typeface="Calibri" panose="020F0502020204030204" pitchFamily="34" charset="0"/>
              </a:rPr>
              <a:t>MDex</a:t>
            </a:r>
          </a:p>
          <a:p>
            <a:pPr algn="r">
              <a:lnSpc>
                <a:spcPct val="90000"/>
              </a:lnSpc>
              <a:spcAft>
                <a:spcPct val="0"/>
              </a:spcAft>
              <a:defRPr/>
            </a:pPr>
            <a:r>
              <a:rPr lang="en-US" sz="1400" dirty="0">
                <a:solidFill>
                  <a:schemeClr val="accent1"/>
                </a:solidFill>
                <a:latin typeface="Calibri" panose="020F0502020204030204" pitchFamily="34" charset="0"/>
              </a:rPr>
              <a:t>BMDex</a:t>
            </a:r>
            <a:endParaRPr lang="en-US" sz="1400" b="0" dirty="0">
              <a:solidFill>
                <a:schemeClr val="accent1"/>
              </a:solidFill>
              <a:latin typeface="Calibri" panose="020F0502020204030204" pitchFamily="34" charset="0"/>
            </a:endParaRPr>
          </a:p>
        </p:txBody>
      </p:sp>
      <p:grpSp>
        <p:nvGrpSpPr>
          <p:cNvPr id="116" name="Group 115">
            <a:extLst>
              <a:ext uri="{FF2B5EF4-FFF2-40B4-BE49-F238E27FC236}">
                <a16:creationId xmlns:a16="http://schemas.microsoft.com/office/drawing/2014/main" id="{2AED8B8A-0447-429A-A0C5-86DFEC88A620}"/>
              </a:ext>
            </a:extLst>
          </p:cNvPr>
          <p:cNvGrpSpPr/>
          <p:nvPr/>
        </p:nvGrpSpPr>
        <p:grpSpPr>
          <a:xfrm>
            <a:off x="7033463" y="5614334"/>
            <a:ext cx="4335344" cy="523220"/>
            <a:chOff x="1188720" y="4883152"/>
            <a:chExt cx="4335344" cy="523220"/>
          </a:xfrm>
        </p:grpSpPr>
        <p:sp>
          <p:nvSpPr>
            <p:cNvPr id="117" name="TextBox 116">
              <a:extLst>
                <a:ext uri="{FF2B5EF4-FFF2-40B4-BE49-F238E27FC236}">
                  <a16:creationId xmlns:a16="http://schemas.microsoft.com/office/drawing/2014/main" id="{F95022E4-34C2-4665-BC38-53726E987A66}"/>
                </a:ext>
              </a:extLst>
            </p:cNvPr>
            <p:cNvSpPr txBox="1"/>
            <p:nvPr/>
          </p:nvSpPr>
          <p:spPr bwMode="auto">
            <a:xfrm>
              <a:off x="1188720"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53</a:t>
              </a:r>
            </a:p>
          </p:txBody>
        </p:sp>
        <p:sp>
          <p:nvSpPr>
            <p:cNvPr id="118" name="TextBox 117">
              <a:extLst>
                <a:ext uri="{FF2B5EF4-FFF2-40B4-BE49-F238E27FC236}">
                  <a16:creationId xmlns:a16="http://schemas.microsoft.com/office/drawing/2014/main" id="{510AC606-9CCD-47ED-97B7-9860A5FE5738}"/>
                </a:ext>
              </a:extLst>
            </p:cNvPr>
            <p:cNvSpPr txBox="1"/>
            <p:nvPr/>
          </p:nvSpPr>
          <p:spPr bwMode="auto">
            <a:xfrm>
              <a:off x="151760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47</a:t>
              </a:r>
            </a:p>
          </p:txBody>
        </p:sp>
        <p:sp>
          <p:nvSpPr>
            <p:cNvPr id="119" name="TextBox 118">
              <a:extLst>
                <a:ext uri="{FF2B5EF4-FFF2-40B4-BE49-F238E27FC236}">
                  <a16:creationId xmlns:a16="http://schemas.microsoft.com/office/drawing/2014/main" id="{A3BA2C09-A058-4E77-883B-558058AFA471}"/>
                </a:ext>
              </a:extLst>
            </p:cNvPr>
            <p:cNvSpPr txBox="1"/>
            <p:nvPr/>
          </p:nvSpPr>
          <p:spPr bwMode="auto">
            <a:xfrm>
              <a:off x="1865250"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45</a:t>
              </a:r>
            </a:p>
          </p:txBody>
        </p:sp>
        <p:sp>
          <p:nvSpPr>
            <p:cNvPr id="120" name="TextBox 119">
              <a:extLst>
                <a:ext uri="{FF2B5EF4-FFF2-40B4-BE49-F238E27FC236}">
                  <a16:creationId xmlns:a16="http://schemas.microsoft.com/office/drawing/2014/main" id="{9E9FF71B-EF69-4E73-9933-0B9371FE7D2F}"/>
                </a:ext>
              </a:extLst>
            </p:cNvPr>
            <p:cNvSpPr txBox="1"/>
            <p:nvPr/>
          </p:nvSpPr>
          <p:spPr bwMode="auto">
            <a:xfrm>
              <a:off x="2207291"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43</a:t>
              </a:r>
            </a:p>
          </p:txBody>
        </p:sp>
        <p:sp>
          <p:nvSpPr>
            <p:cNvPr id="121" name="TextBox 120">
              <a:extLst>
                <a:ext uri="{FF2B5EF4-FFF2-40B4-BE49-F238E27FC236}">
                  <a16:creationId xmlns:a16="http://schemas.microsoft.com/office/drawing/2014/main" id="{49785290-DFE0-45ED-A619-05668C4EDBFB}"/>
                </a:ext>
              </a:extLst>
            </p:cNvPr>
            <p:cNvSpPr txBox="1"/>
            <p:nvPr/>
          </p:nvSpPr>
          <p:spPr bwMode="auto">
            <a:xfrm>
              <a:off x="251885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43</a:t>
              </a:r>
            </a:p>
          </p:txBody>
        </p:sp>
        <p:sp>
          <p:nvSpPr>
            <p:cNvPr id="122" name="TextBox 121">
              <a:extLst>
                <a:ext uri="{FF2B5EF4-FFF2-40B4-BE49-F238E27FC236}">
                  <a16:creationId xmlns:a16="http://schemas.microsoft.com/office/drawing/2014/main" id="{3753F327-1062-4277-8E09-3E854DAF4A75}"/>
                </a:ext>
              </a:extLst>
            </p:cNvPr>
            <p:cNvSpPr txBox="1"/>
            <p:nvPr/>
          </p:nvSpPr>
          <p:spPr bwMode="auto">
            <a:xfrm>
              <a:off x="2860894"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39</a:t>
              </a:r>
              <a:endParaRPr lang="en-US" sz="1400" b="0" dirty="0">
                <a:solidFill>
                  <a:schemeClr val="bg1"/>
                </a:solidFill>
                <a:latin typeface="Calibri" panose="020F0502020204030204" pitchFamily="34" charset="0"/>
              </a:endParaRPr>
            </a:p>
          </p:txBody>
        </p:sp>
        <p:sp>
          <p:nvSpPr>
            <p:cNvPr id="123" name="TextBox 122">
              <a:extLst>
                <a:ext uri="{FF2B5EF4-FFF2-40B4-BE49-F238E27FC236}">
                  <a16:creationId xmlns:a16="http://schemas.microsoft.com/office/drawing/2014/main" id="{918A8F56-86ED-43A2-BDB1-61CACD61002D}"/>
                </a:ext>
              </a:extLst>
            </p:cNvPr>
            <p:cNvSpPr txBox="1"/>
            <p:nvPr/>
          </p:nvSpPr>
          <p:spPr bwMode="auto">
            <a:xfrm>
              <a:off x="3199462"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a:t>
              </a:r>
            </a:p>
          </p:txBody>
        </p:sp>
        <p:sp>
          <p:nvSpPr>
            <p:cNvPr id="124" name="TextBox 123">
              <a:extLst>
                <a:ext uri="{FF2B5EF4-FFF2-40B4-BE49-F238E27FC236}">
                  <a16:creationId xmlns:a16="http://schemas.microsoft.com/office/drawing/2014/main" id="{BD3303FF-C729-4E9C-940A-B1018DAFAF41}"/>
                </a:ext>
              </a:extLst>
            </p:cNvPr>
            <p:cNvSpPr txBox="1"/>
            <p:nvPr/>
          </p:nvSpPr>
          <p:spPr bwMode="auto">
            <a:xfrm>
              <a:off x="3529377"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a:t>
              </a:r>
            </a:p>
          </p:txBody>
        </p:sp>
        <p:sp>
          <p:nvSpPr>
            <p:cNvPr id="125" name="TextBox 124">
              <a:extLst>
                <a:ext uri="{FF2B5EF4-FFF2-40B4-BE49-F238E27FC236}">
                  <a16:creationId xmlns:a16="http://schemas.microsoft.com/office/drawing/2014/main" id="{D4EC23EB-986A-448E-9F01-896E4B41CA0E}"/>
                </a:ext>
              </a:extLst>
            </p:cNvPr>
            <p:cNvSpPr txBox="1"/>
            <p:nvPr/>
          </p:nvSpPr>
          <p:spPr bwMode="auto">
            <a:xfrm>
              <a:off x="3875186"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21</a:t>
              </a:r>
            </a:p>
          </p:txBody>
        </p:sp>
        <p:sp>
          <p:nvSpPr>
            <p:cNvPr id="126" name="TextBox 125">
              <a:extLst>
                <a:ext uri="{FF2B5EF4-FFF2-40B4-BE49-F238E27FC236}">
                  <a16:creationId xmlns:a16="http://schemas.microsoft.com/office/drawing/2014/main" id="{3839D510-5B7C-41F8-8DF4-74C8FC8284E3}"/>
                </a:ext>
              </a:extLst>
            </p:cNvPr>
            <p:cNvSpPr txBox="1"/>
            <p:nvPr/>
          </p:nvSpPr>
          <p:spPr bwMode="auto">
            <a:xfrm>
              <a:off x="4215418"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a:t>
              </a:r>
            </a:p>
          </p:txBody>
        </p:sp>
        <p:sp>
          <p:nvSpPr>
            <p:cNvPr id="127" name="TextBox 126">
              <a:extLst>
                <a:ext uri="{FF2B5EF4-FFF2-40B4-BE49-F238E27FC236}">
                  <a16:creationId xmlns:a16="http://schemas.microsoft.com/office/drawing/2014/main" id="{1BBFDC02-D243-49A8-AC2B-19011C8A8673}"/>
                </a:ext>
              </a:extLst>
            </p:cNvPr>
            <p:cNvSpPr txBox="1"/>
            <p:nvPr/>
          </p:nvSpPr>
          <p:spPr bwMode="auto">
            <a:xfrm>
              <a:off x="4525330" y="488315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a:t>
              </a:r>
            </a:p>
          </p:txBody>
        </p:sp>
        <p:sp>
          <p:nvSpPr>
            <p:cNvPr id="128" name="TextBox 127">
              <a:extLst>
                <a:ext uri="{FF2B5EF4-FFF2-40B4-BE49-F238E27FC236}">
                  <a16:creationId xmlns:a16="http://schemas.microsoft.com/office/drawing/2014/main" id="{7CE519CA-B21F-40B9-A621-D7310C633ED6}"/>
                </a:ext>
              </a:extLst>
            </p:cNvPr>
            <p:cNvSpPr txBox="1"/>
            <p:nvPr/>
          </p:nvSpPr>
          <p:spPr bwMode="auto">
            <a:xfrm>
              <a:off x="4911247"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a:t>
              </a:r>
              <a:endParaRPr lang="en-US" sz="1400" b="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B9FC6011-BDF7-40B7-8FB4-24D40913E06C}"/>
                </a:ext>
              </a:extLst>
            </p:cNvPr>
            <p:cNvSpPr txBox="1"/>
            <p:nvPr/>
          </p:nvSpPr>
          <p:spPr bwMode="auto">
            <a:xfrm>
              <a:off x="5248026" y="488315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p>
          </p:txBody>
        </p:sp>
      </p:grpSp>
      <p:grpSp>
        <p:nvGrpSpPr>
          <p:cNvPr id="130" name="Group 129">
            <a:extLst>
              <a:ext uri="{FF2B5EF4-FFF2-40B4-BE49-F238E27FC236}">
                <a16:creationId xmlns:a16="http://schemas.microsoft.com/office/drawing/2014/main" id="{4CF523DC-3241-4689-90FC-56518B908450}"/>
              </a:ext>
            </a:extLst>
          </p:cNvPr>
          <p:cNvGrpSpPr/>
          <p:nvPr/>
        </p:nvGrpSpPr>
        <p:grpSpPr>
          <a:xfrm>
            <a:off x="7220721" y="4811569"/>
            <a:ext cx="4013902" cy="102693"/>
            <a:chOff x="1390046" y="4477846"/>
            <a:chExt cx="5721530" cy="68757"/>
          </a:xfrm>
        </p:grpSpPr>
        <p:grpSp>
          <p:nvGrpSpPr>
            <p:cNvPr id="131" name="Group 130">
              <a:extLst>
                <a:ext uri="{FF2B5EF4-FFF2-40B4-BE49-F238E27FC236}">
                  <a16:creationId xmlns:a16="http://schemas.microsoft.com/office/drawing/2014/main" id="{4A843335-F84C-4026-9956-49434E63308E}"/>
                </a:ext>
              </a:extLst>
            </p:cNvPr>
            <p:cNvGrpSpPr/>
            <p:nvPr/>
          </p:nvGrpSpPr>
          <p:grpSpPr>
            <a:xfrm rot="5400000">
              <a:off x="2545325" y="3322568"/>
              <a:ext cx="68756" cy="2379313"/>
              <a:chOff x="1330864" y="1878951"/>
              <a:chExt cx="313703" cy="2593631"/>
            </a:xfrm>
          </p:grpSpPr>
          <p:cxnSp>
            <p:nvCxnSpPr>
              <p:cNvPr id="140" name="Straight Connector 139">
                <a:extLst>
                  <a:ext uri="{FF2B5EF4-FFF2-40B4-BE49-F238E27FC236}">
                    <a16:creationId xmlns:a16="http://schemas.microsoft.com/office/drawing/2014/main" id="{43C6A5B4-187B-4548-9174-0045CFD1B462}"/>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78BD7FE-8FF1-4296-BA96-1263FCBEF036}"/>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E008B1C-859B-48BC-9896-CAFCCDFA40A6}"/>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67E43F8-1D1E-4631-AEE0-D12080AAEB8D}"/>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1D2BCDC-3516-412A-B3FB-FD040CC39DD8}"/>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06C34A0-0E3A-40A0-8631-30E6CCF9F80C}"/>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7B8A9A3F-A730-43CC-B3C6-9A6744DAF9A8}"/>
                </a:ext>
              </a:extLst>
            </p:cNvPr>
            <p:cNvGrpSpPr/>
            <p:nvPr/>
          </p:nvGrpSpPr>
          <p:grpSpPr>
            <a:xfrm rot="5400000">
              <a:off x="5644962" y="3079987"/>
              <a:ext cx="68756" cy="2864473"/>
              <a:chOff x="1330864" y="1350090"/>
              <a:chExt cx="313704" cy="3122492"/>
            </a:xfrm>
          </p:grpSpPr>
          <p:cxnSp>
            <p:nvCxnSpPr>
              <p:cNvPr id="133" name="Straight Connector 132">
                <a:extLst>
                  <a:ext uri="{FF2B5EF4-FFF2-40B4-BE49-F238E27FC236}">
                    <a16:creationId xmlns:a16="http://schemas.microsoft.com/office/drawing/2014/main" id="{79CF52F7-8386-4961-8A7B-120FEBE3CA8C}"/>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8A03FA1-33B4-4D03-87AC-6EF0A99B511F}"/>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DCB6E2A-A033-462F-A97F-39B6EF5D674E}"/>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F02AA37-9FB6-4190-945E-D129798C4B13}"/>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632BB8E-7D63-4797-BCC2-14C0C9DD365E}"/>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E692C4B-4908-4702-ABF0-F494C715939B}"/>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1C15053-0362-49AA-A609-FA338776B260}"/>
                  </a:ext>
                </a:extLst>
              </p:cNvPr>
              <p:cNvCxnSpPr>
                <a:cxnSpLocks/>
              </p:cNvCxnSpPr>
              <p:nvPr/>
            </p:nvCxnSpPr>
            <p:spPr bwMode="auto">
              <a:xfrm>
                <a:off x="1330865" y="1350090"/>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6" name="Freeform: Shape 145">
            <a:extLst>
              <a:ext uri="{FF2B5EF4-FFF2-40B4-BE49-F238E27FC236}">
                <a16:creationId xmlns:a16="http://schemas.microsoft.com/office/drawing/2014/main" id="{BA6B3C29-97F4-4120-8645-49EF138C2789}"/>
              </a:ext>
            </a:extLst>
          </p:cNvPr>
          <p:cNvSpPr/>
          <p:nvPr/>
        </p:nvSpPr>
        <p:spPr bwMode="auto">
          <a:xfrm>
            <a:off x="7217331" y="2514600"/>
            <a:ext cx="4023360" cy="2311400"/>
          </a:xfrm>
          <a:custGeom>
            <a:avLst/>
            <a:gdLst>
              <a:gd name="connsiteX0" fmla="*/ 0 w 4023360"/>
              <a:gd name="connsiteY0" fmla="*/ 0 h 2311400"/>
              <a:gd name="connsiteX1" fmla="*/ 0 w 4023360"/>
              <a:gd name="connsiteY1" fmla="*/ 2311400 h 2311400"/>
              <a:gd name="connsiteX2" fmla="*/ 4023360 w 4023360"/>
              <a:gd name="connsiteY2" fmla="*/ 2311400 h 2311400"/>
            </a:gdLst>
            <a:ahLst/>
            <a:cxnLst>
              <a:cxn ang="0">
                <a:pos x="connsiteX0" y="connsiteY0"/>
              </a:cxn>
              <a:cxn ang="0">
                <a:pos x="connsiteX1" y="connsiteY1"/>
              </a:cxn>
              <a:cxn ang="0">
                <a:pos x="connsiteX2" y="connsiteY2"/>
              </a:cxn>
            </a:cxnLst>
            <a:rect l="l" t="t" r="r" b="b"/>
            <a:pathLst>
              <a:path w="4023360" h="2311400">
                <a:moveTo>
                  <a:pt x="0" y="0"/>
                </a:moveTo>
                <a:lnTo>
                  <a:pt x="0" y="2311400"/>
                </a:lnTo>
                <a:lnTo>
                  <a:pt x="4023360" y="2311400"/>
                </a:lnTo>
              </a:path>
            </a:pathLst>
          </a:custGeom>
          <a:noFill/>
          <a:ln w="28575">
            <a:solidFill>
              <a:schemeClr val="bg1"/>
            </a:solidFill>
            <a:miter lim="800000"/>
            <a:headEnd/>
            <a:tailEnd/>
          </a:ln>
        </p:spPr>
        <p:txBody>
          <a:bodyPr rtlCol="0" anchor="ctr"/>
          <a:lstStyle/>
          <a:p>
            <a:pPr algn="ctr"/>
            <a:endParaRPr lang="en-US" dirty="0"/>
          </a:p>
        </p:txBody>
      </p:sp>
      <p:sp>
        <p:nvSpPr>
          <p:cNvPr id="147" name="TextBox 146">
            <a:extLst>
              <a:ext uri="{FF2B5EF4-FFF2-40B4-BE49-F238E27FC236}">
                <a16:creationId xmlns:a16="http://schemas.microsoft.com/office/drawing/2014/main" id="{D7D8E1EB-8608-4FEF-860E-A2F1F98A0FB8}"/>
              </a:ext>
            </a:extLst>
          </p:cNvPr>
          <p:cNvSpPr txBox="1"/>
          <p:nvPr/>
        </p:nvSpPr>
        <p:spPr bwMode="auto">
          <a:xfrm>
            <a:off x="9750341" y="4475215"/>
            <a:ext cx="17560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test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.020</a:t>
            </a:r>
          </a:p>
        </p:txBody>
      </p:sp>
      <p:sp>
        <p:nvSpPr>
          <p:cNvPr id="148" name="TextBox 147">
            <a:extLst>
              <a:ext uri="{FF2B5EF4-FFF2-40B4-BE49-F238E27FC236}">
                <a16:creationId xmlns:a16="http://schemas.microsoft.com/office/drawing/2014/main" id="{EAEEA52E-471F-4822-81CC-2AAD090A2A8D}"/>
              </a:ext>
            </a:extLst>
          </p:cNvPr>
          <p:cNvSpPr txBox="1"/>
          <p:nvPr/>
        </p:nvSpPr>
        <p:spPr bwMode="auto">
          <a:xfrm rot="16200000">
            <a:off x="6133113" y="3430957"/>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49" name="Freeform: Shape 148">
            <a:extLst>
              <a:ext uri="{FF2B5EF4-FFF2-40B4-BE49-F238E27FC236}">
                <a16:creationId xmlns:a16="http://schemas.microsoft.com/office/drawing/2014/main" id="{DF633AE5-A772-43AB-9E95-5B59E14A3110}"/>
              </a:ext>
            </a:extLst>
          </p:cNvPr>
          <p:cNvSpPr/>
          <p:nvPr/>
        </p:nvSpPr>
        <p:spPr bwMode="auto">
          <a:xfrm>
            <a:off x="1384300" y="2518833"/>
            <a:ext cx="3348567" cy="1909234"/>
          </a:xfrm>
          <a:custGeom>
            <a:avLst/>
            <a:gdLst>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72533 w 3348567"/>
              <a:gd name="connsiteY45" fmla="*/ 931334 h 1909234"/>
              <a:gd name="connsiteX46" fmla="*/ 372533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5100 w 3348567"/>
              <a:gd name="connsiteY60" fmla="*/ 2751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72533 w 3348567"/>
              <a:gd name="connsiteY45" fmla="*/ 931334 h 1909234"/>
              <a:gd name="connsiteX46" fmla="*/ 359833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5100 w 3348567"/>
              <a:gd name="connsiteY60" fmla="*/ 2751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1896 w 3348567"/>
              <a:gd name="connsiteY45" fmla="*/ 932922 h 1909234"/>
              <a:gd name="connsiteX46" fmla="*/ 359833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5100 w 3348567"/>
              <a:gd name="connsiteY60" fmla="*/ 2751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3484 w 3348567"/>
              <a:gd name="connsiteY45" fmla="*/ 932922 h 1909234"/>
              <a:gd name="connsiteX46" fmla="*/ 359833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5100 w 3348567"/>
              <a:gd name="connsiteY60" fmla="*/ 2751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3484 w 3348567"/>
              <a:gd name="connsiteY45" fmla="*/ 932922 h 1909234"/>
              <a:gd name="connsiteX46" fmla="*/ 351895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5100 w 3348567"/>
              <a:gd name="connsiteY60" fmla="*/ 2751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3484 w 3348567"/>
              <a:gd name="connsiteY45" fmla="*/ 932922 h 1909234"/>
              <a:gd name="connsiteX46" fmla="*/ 351895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7216 w 3348567"/>
              <a:gd name="connsiteY60" fmla="*/ 262467 h 1909234"/>
              <a:gd name="connsiteX61" fmla="*/ 122767 w 3348567"/>
              <a:gd name="connsiteY61" fmla="*/ 275167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3484 w 3348567"/>
              <a:gd name="connsiteY45" fmla="*/ 932922 h 1909234"/>
              <a:gd name="connsiteX46" fmla="*/ 351895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7216 w 3348567"/>
              <a:gd name="connsiteY60" fmla="*/ 262467 h 1909234"/>
              <a:gd name="connsiteX61" fmla="*/ 122767 w 3348567"/>
              <a:gd name="connsiteY61" fmla="*/ 260351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 name="connsiteX0" fmla="*/ 3348567 w 3348567"/>
              <a:gd name="connsiteY0" fmla="*/ 1909234 h 1909234"/>
              <a:gd name="connsiteX1" fmla="*/ 2870200 w 3348567"/>
              <a:gd name="connsiteY1" fmla="*/ 1909234 h 1909234"/>
              <a:gd name="connsiteX2" fmla="*/ 2870200 w 3348567"/>
              <a:gd name="connsiteY2" fmla="*/ 1841500 h 1909234"/>
              <a:gd name="connsiteX3" fmla="*/ 2743200 w 3348567"/>
              <a:gd name="connsiteY3" fmla="*/ 1841500 h 1909234"/>
              <a:gd name="connsiteX4" fmla="*/ 2743200 w 3348567"/>
              <a:gd name="connsiteY4" fmla="*/ 1794934 h 1909234"/>
              <a:gd name="connsiteX5" fmla="*/ 2302933 w 3348567"/>
              <a:gd name="connsiteY5" fmla="*/ 1794934 h 1909234"/>
              <a:gd name="connsiteX6" fmla="*/ 2302933 w 3348567"/>
              <a:gd name="connsiteY6" fmla="*/ 1735667 h 1909234"/>
              <a:gd name="connsiteX7" fmla="*/ 1655233 w 3348567"/>
              <a:gd name="connsiteY7" fmla="*/ 1735667 h 1909234"/>
              <a:gd name="connsiteX8" fmla="*/ 1655233 w 3348567"/>
              <a:gd name="connsiteY8" fmla="*/ 1697567 h 1909234"/>
              <a:gd name="connsiteX9" fmla="*/ 1629833 w 3348567"/>
              <a:gd name="connsiteY9" fmla="*/ 1697567 h 1909234"/>
              <a:gd name="connsiteX10" fmla="*/ 1629833 w 3348567"/>
              <a:gd name="connsiteY10" fmla="*/ 1663700 h 1909234"/>
              <a:gd name="connsiteX11" fmla="*/ 1617133 w 3348567"/>
              <a:gd name="connsiteY11" fmla="*/ 1663700 h 1909234"/>
              <a:gd name="connsiteX12" fmla="*/ 1617133 w 3348567"/>
              <a:gd name="connsiteY12" fmla="*/ 1600200 h 1909234"/>
              <a:gd name="connsiteX13" fmla="*/ 1595967 w 3348567"/>
              <a:gd name="connsiteY13" fmla="*/ 1600200 h 1909234"/>
              <a:gd name="connsiteX14" fmla="*/ 1595967 w 3348567"/>
              <a:gd name="connsiteY14" fmla="*/ 1557867 h 1909234"/>
              <a:gd name="connsiteX15" fmla="*/ 1261533 w 3348567"/>
              <a:gd name="connsiteY15" fmla="*/ 1557867 h 1909234"/>
              <a:gd name="connsiteX16" fmla="*/ 1261533 w 3348567"/>
              <a:gd name="connsiteY16" fmla="*/ 1519767 h 1909234"/>
              <a:gd name="connsiteX17" fmla="*/ 1181100 w 3348567"/>
              <a:gd name="connsiteY17" fmla="*/ 1519767 h 1909234"/>
              <a:gd name="connsiteX18" fmla="*/ 1181100 w 3348567"/>
              <a:gd name="connsiteY18" fmla="*/ 1481667 h 1909234"/>
              <a:gd name="connsiteX19" fmla="*/ 1121833 w 3348567"/>
              <a:gd name="connsiteY19" fmla="*/ 1481667 h 1909234"/>
              <a:gd name="connsiteX20" fmla="*/ 1121833 w 3348567"/>
              <a:gd name="connsiteY20" fmla="*/ 1430867 h 1909234"/>
              <a:gd name="connsiteX21" fmla="*/ 977900 w 3348567"/>
              <a:gd name="connsiteY21" fmla="*/ 1430867 h 1909234"/>
              <a:gd name="connsiteX22" fmla="*/ 977900 w 3348567"/>
              <a:gd name="connsiteY22" fmla="*/ 1388534 h 1909234"/>
              <a:gd name="connsiteX23" fmla="*/ 880533 w 3348567"/>
              <a:gd name="connsiteY23" fmla="*/ 1388534 h 1909234"/>
              <a:gd name="connsiteX24" fmla="*/ 880533 w 3348567"/>
              <a:gd name="connsiteY24" fmla="*/ 1346200 h 1909234"/>
              <a:gd name="connsiteX25" fmla="*/ 740833 w 3348567"/>
              <a:gd name="connsiteY25" fmla="*/ 1346200 h 1909234"/>
              <a:gd name="connsiteX26" fmla="*/ 740833 w 3348567"/>
              <a:gd name="connsiteY26" fmla="*/ 1316567 h 1909234"/>
              <a:gd name="connsiteX27" fmla="*/ 719667 w 3348567"/>
              <a:gd name="connsiteY27" fmla="*/ 1316567 h 1909234"/>
              <a:gd name="connsiteX28" fmla="*/ 719667 w 3348567"/>
              <a:gd name="connsiteY28" fmla="*/ 1265767 h 1909234"/>
              <a:gd name="connsiteX29" fmla="*/ 558800 w 3348567"/>
              <a:gd name="connsiteY29" fmla="*/ 1265767 h 1909234"/>
              <a:gd name="connsiteX30" fmla="*/ 558800 w 3348567"/>
              <a:gd name="connsiteY30" fmla="*/ 1227667 h 1909234"/>
              <a:gd name="connsiteX31" fmla="*/ 558800 w 3348567"/>
              <a:gd name="connsiteY31" fmla="*/ 1227667 h 1909234"/>
              <a:gd name="connsiteX32" fmla="*/ 558800 w 3348567"/>
              <a:gd name="connsiteY32" fmla="*/ 1185334 h 1909234"/>
              <a:gd name="connsiteX33" fmla="*/ 529167 w 3348567"/>
              <a:gd name="connsiteY33" fmla="*/ 1185334 h 1909234"/>
              <a:gd name="connsiteX34" fmla="*/ 529167 w 3348567"/>
              <a:gd name="connsiteY34" fmla="*/ 1134534 h 1909234"/>
              <a:gd name="connsiteX35" fmla="*/ 474133 w 3348567"/>
              <a:gd name="connsiteY35" fmla="*/ 1134534 h 1909234"/>
              <a:gd name="connsiteX36" fmla="*/ 474133 w 3348567"/>
              <a:gd name="connsiteY36" fmla="*/ 1096434 h 1909234"/>
              <a:gd name="connsiteX37" fmla="*/ 461433 w 3348567"/>
              <a:gd name="connsiteY37" fmla="*/ 1096434 h 1909234"/>
              <a:gd name="connsiteX38" fmla="*/ 461433 w 3348567"/>
              <a:gd name="connsiteY38" fmla="*/ 1049867 h 1909234"/>
              <a:gd name="connsiteX39" fmla="*/ 444500 w 3348567"/>
              <a:gd name="connsiteY39" fmla="*/ 1049867 h 1909234"/>
              <a:gd name="connsiteX40" fmla="*/ 444500 w 3348567"/>
              <a:gd name="connsiteY40" fmla="*/ 1011767 h 1909234"/>
              <a:gd name="connsiteX41" fmla="*/ 376767 w 3348567"/>
              <a:gd name="connsiteY41" fmla="*/ 1011767 h 1909234"/>
              <a:gd name="connsiteX42" fmla="*/ 376767 w 3348567"/>
              <a:gd name="connsiteY42" fmla="*/ 960967 h 1909234"/>
              <a:gd name="connsiteX43" fmla="*/ 372533 w 3348567"/>
              <a:gd name="connsiteY43" fmla="*/ 960967 h 1909234"/>
              <a:gd name="connsiteX44" fmla="*/ 372533 w 3348567"/>
              <a:gd name="connsiteY44" fmla="*/ 931334 h 1909234"/>
              <a:gd name="connsiteX45" fmla="*/ 353484 w 3348567"/>
              <a:gd name="connsiteY45" fmla="*/ 932922 h 1909234"/>
              <a:gd name="connsiteX46" fmla="*/ 351895 w 3348567"/>
              <a:gd name="connsiteY46" fmla="*/ 880534 h 1909234"/>
              <a:gd name="connsiteX47" fmla="*/ 334433 w 3348567"/>
              <a:gd name="connsiteY47" fmla="*/ 880534 h 1909234"/>
              <a:gd name="connsiteX48" fmla="*/ 334433 w 3348567"/>
              <a:gd name="connsiteY48" fmla="*/ 842434 h 1909234"/>
              <a:gd name="connsiteX49" fmla="*/ 296333 w 3348567"/>
              <a:gd name="connsiteY49" fmla="*/ 842434 h 1909234"/>
              <a:gd name="connsiteX50" fmla="*/ 296333 w 3348567"/>
              <a:gd name="connsiteY50" fmla="*/ 749300 h 1909234"/>
              <a:gd name="connsiteX51" fmla="*/ 245533 w 3348567"/>
              <a:gd name="connsiteY51" fmla="*/ 749300 h 1909234"/>
              <a:gd name="connsiteX52" fmla="*/ 245533 w 3348567"/>
              <a:gd name="connsiteY52" fmla="*/ 685800 h 1909234"/>
              <a:gd name="connsiteX53" fmla="*/ 228600 w 3348567"/>
              <a:gd name="connsiteY53" fmla="*/ 685800 h 1909234"/>
              <a:gd name="connsiteX54" fmla="*/ 228600 w 3348567"/>
              <a:gd name="connsiteY54" fmla="*/ 486834 h 1909234"/>
              <a:gd name="connsiteX55" fmla="*/ 211666 w 3348567"/>
              <a:gd name="connsiteY55" fmla="*/ 469900 h 1909234"/>
              <a:gd name="connsiteX56" fmla="*/ 211666 w 3348567"/>
              <a:gd name="connsiteY56" fmla="*/ 423334 h 1909234"/>
              <a:gd name="connsiteX57" fmla="*/ 190500 w 3348567"/>
              <a:gd name="connsiteY57" fmla="*/ 423334 h 1909234"/>
              <a:gd name="connsiteX58" fmla="*/ 190500 w 3348567"/>
              <a:gd name="connsiteY58" fmla="*/ 385234 h 1909234"/>
              <a:gd name="connsiteX59" fmla="*/ 165100 w 3348567"/>
              <a:gd name="connsiteY59" fmla="*/ 385234 h 1909234"/>
              <a:gd name="connsiteX60" fmla="*/ 167216 w 3348567"/>
              <a:gd name="connsiteY60" fmla="*/ 262467 h 1909234"/>
              <a:gd name="connsiteX61" fmla="*/ 122767 w 3348567"/>
              <a:gd name="connsiteY61" fmla="*/ 260351 h 1909234"/>
              <a:gd name="connsiteX62" fmla="*/ 122767 w 3348567"/>
              <a:gd name="connsiteY62" fmla="*/ 173567 h 1909234"/>
              <a:gd name="connsiteX63" fmla="*/ 110067 w 3348567"/>
              <a:gd name="connsiteY63" fmla="*/ 173567 h 1909234"/>
              <a:gd name="connsiteX64" fmla="*/ 110067 w 3348567"/>
              <a:gd name="connsiteY64" fmla="*/ 105834 h 1909234"/>
              <a:gd name="connsiteX65" fmla="*/ 88900 w 3348567"/>
              <a:gd name="connsiteY65" fmla="*/ 105834 h 1909234"/>
              <a:gd name="connsiteX66" fmla="*/ 88900 w 3348567"/>
              <a:gd name="connsiteY66" fmla="*/ 59267 h 1909234"/>
              <a:gd name="connsiteX67" fmla="*/ 42333 w 3348567"/>
              <a:gd name="connsiteY67" fmla="*/ 59267 h 1909234"/>
              <a:gd name="connsiteX68" fmla="*/ 42333 w 3348567"/>
              <a:gd name="connsiteY68" fmla="*/ 0 h 1909234"/>
              <a:gd name="connsiteX69" fmla="*/ 0 w 3348567"/>
              <a:gd name="connsiteY69" fmla="*/ 0 h 190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48567" h="1909234">
                <a:moveTo>
                  <a:pt x="3348567" y="1909234"/>
                </a:moveTo>
                <a:lnTo>
                  <a:pt x="2870200" y="1909234"/>
                </a:lnTo>
                <a:lnTo>
                  <a:pt x="2870200" y="1841500"/>
                </a:lnTo>
                <a:lnTo>
                  <a:pt x="2743200" y="1841500"/>
                </a:lnTo>
                <a:lnTo>
                  <a:pt x="2743200" y="1794934"/>
                </a:lnTo>
                <a:lnTo>
                  <a:pt x="2302933" y="1794934"/>
                </a:lnTo>
                <a:lnTo>
                  <a:pt x="2302933" y="1735667"/>
                </a:lnTo>
                <a:lnTo>
                  <a:pt x="1655233" y="1735667"/>
                </a:lnTo>
                <a:lnTo>
                  <a:pt x="1655233" y="1697567"/>
                </a:lnTo>
                <a:lnTo>
                  <a:pt x="1629833" y="1697567"/>
                </a:lnTo>
                <a:lnTo>
                  <a:pt x="1629833" y="1663700"/>
                </a:lnTo>
                <a:lnTo>
                  <a:pt x="1617133" y="1663700"/>
                </a:lnTo>
                <a:lnTo>
                  <a:pt x="1617133" y="1600200"/>
                </a:lnTo>
                <a:lnTo>
                  <a:pt x="1595967" y="1600200"/>
                </a:lnTo>
                <a:lnTo>
                  <a:pt x="1595967" y="1557867"/>
                </a:lnTo>
                <a:lnTo>
                  <a:pt x="1261533" y="1557867"/>
                </a:lnTo>
                <a:lnTo>
                  <a:pt x="1261533" y="1519767"/>
                </a:lnTo>
                <a:lnTo>
                  <a:pt x="1181100" y="1519767"/>
                </a:lnTo>
                <a:lnTo>
                  <a:pt x="1181100" y="1481667"/>
                </a:lnTo>
                <a:lnTo>
                  <a:pt x="1121833" y="1481667"/>
                </a:lnTo>
                <a:lnTo>
                  <a:pt x="1121833" y="1430867"/>
                </a:lnTo>
                <a:lnTo>
                  <a:pt x="977900" y="1430867"/>
                </a:lnTo>
                <a:lnTo>
                  <a:pt x="977900" y="1388534"/>
                </a:lnTo>
                <a:lnTo>
                  <a:pt x="880533" y="1388534"/>
                </a:lnTo>
                <a:lnTo>
                  <a:pt x="880533" y="1346200"/>
                </a:lnTo>
                <a:lnTo>
                  <a:pt x="740833" y="1346200"/>
                </a:lnTo>
                <a:lnTo>
                  <a:pt x="740833" y="1316567"/>
                </a:lnTo>
                <a:lnTo>
                  <a:pt x="719667" y="1316567"/>
                </a:lnTo>
                <a:lnTo>
                  <a:pt x="719667" y="1265767"/>
                </a:lnTo>
                <a:lnTo>
                  <a:pt x="558800" y="1265767"/>
                </a:lnTo>
                <a:lnTo>
                  <a:pt x="558800" y="1227667"/>
                </a:lnTo>
                <a:lnTo>
                  <a:pt x="558800" y="1227667"/>
                </a:lnTo>
                <a:lnTo>
                  <a:pt x="558800" y="1185334"/>
                </a:lnTo>
                <a:lnTo>
                  <a:pt x="529167" y="1185334"/>
                </a:lnTo>
                <a:lnTo>
                  <a:pt x="529167" y="1134534"/>
                </a:lnTo>
                <a:lnTo>
                  <a:pt x="474133" y="1134534"/>
                </a:lnTo>
                <a:lnTo>
                  <a:pt x="474133" y="1096434"/>
                </a:lnTo>
                <a:lnTo>
                  <a:pt x="461433" y="1096434"/>
                </a:lnTo>
                <a:lnTo>
                  <a:pt x="461433" y="1049867"/>
                </a:lnTo>
                <a:lnTo>
                  <a:pt x="444500" y="1049867"/>
                </a:lnTo>
                <a:lnTo>
                  <a:pt x="444500" y="1011767"/>
                </a:lnTo>
                <a:lnTo>
                  <a:pt x="376767" y="1011767"/>
                </a:lnTo>
                <a:lnTo>
                  <a:pt x="376767" y="960967"/>
                </a:lnTo>
                <a:lnTo>
                  <a:pt x="372533" y="960967"/>
                </a:lnTo>
                <a:lnTo>
                  <a:pt x="372533" y="931334"/>
                </a:lnTo>
                <a:lnTo>
                  <a:pt x="353484" y="932922"/>
                </a:lnTo>
                <a:cubicBezTo>
                  <a:pt x="352954" y="915459"/>
                  <a:pt x="352425" y="897997"/>
                  <a:pt x="351895" y="880534"/>
                </a:cubicBezTo>
                <a:lnTo>
                  <a:pt x="334433" y="880534"/>
                </a:lnTo>
                <a:lnTo>
                  <a:pt x="334433" y="842434"/>
                </a:lnTo>
                <a:lnTo>
                  <a:pt x="296333" y="842434"/>
                </a:lnTo>
                <a:lnTo>
                  <a:pt x="296333" y="749300"/>
                </a:lnTo>
                <a:lnTo>
                  <a:pt x="245533" y="749300"/>
                </a:lnTo>
                <a:lnTo>
                  <a:pt x="245533" y="685800"/>
                </a:lnTo>
                <a:lnTo>
                  <a:pt x="228600" y="685800"/>
                </a:lnTo>
                <a:lnTo>
                  <a:pt x="228600" y="486834"/>
                </a:lnTo>
                <a:lnTo>
                  <a:pt x="211666" y="469900"/>
                </a:lnTo>
                <a:lnTo>
                  <a:pt x="211666" y="423334"/>
                </a:lnTo>
                <a:lnTo>
                  <a:pt x="190500" y="423334"/>
                </a:lnTo>
                <a:lnTo>
                  <a:pt x="190500" y="385234"/>
                </a:lnTo>
                <a:lnTo>
                  <a:pt x="165100" y="385234"/>
                </a:lnTo>
                <a:cubicBezTo>
                  <a:pt x="165805" y="344312"/>
                  <a:pt x="166511" y="303389"/>
                  <a:pt x="167216" y="262467"/>
                </a:cubicBezTo>
                <a:lnTo>
                  <a:pt x="122767" y="260351"/>
                </a:lnTo>
                <a:lnTo>
                  <a:pt x="122767" y="173567"/>
                </a:lnTo>
                <a:lnTo>
                  <a:pt x="110067" y="173567"/>
                </a:lnTo>
                <a:lnTo>
                  <a:pt x="110067" y="105834"/>
                </a:lnTo>
                <a:lnTo>
                  <a:pt x="88900" y="105834"/>
                </a:lnTo>
                <a:lnTo>
                  <a:pt x="88900" y="59267"/>
                </a:lnTo>
                <a:lnTo>
                  <a:pt x="42333" y="59267"/>
                </a:lnTo>
                <a:lnTo>
                  <a:pt x="4233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0" name="Freeform: Shape 149">
            <a:extLst>
              <a:ext uri="{FF2B5EF4-FFF2-40B4-BE49-F238E27FC236}">
                <a16:creationId xmlns:a16="http://schemas.microsoft.com/office/drawing/2014/main" id="{5248F610-B544-4473-9EF1-472862095F01}"/>
              </a:ext>
            </a:extLst>
          </p:cNvPr>
          <p:cNvSpPr/>
          <p:nvPr/>
        </p:nvSpPr>
        <p:spPr bwMode="auto">
          <a:xfrm>
            <a:off x="1400175" y="2514600"/>
            <a:ext cx="3863975" cy="1377950"/>
          </a:xfrm>
          <a:custGeom>
            <a:avLst/>
            <a:gdLst>
              <a:gd name="connsiteX0" fmla="*/ 3863975 w 3863975"/>
              <a:gd name="connsiteY0" fmla="*/ 1377950 h 1377950"/>
              <a:gd name="connsiteX1" fmla="*/ 3378200 w 3863975"/>
              <a:gd name="connsiteY1" fmla="*/ 1377950 h 1377950"/>
              <a:gd name="connsiteX2" fmla="*/ 3378200 w 3863975"/>
              <a:gd name="connsiteY2" fmla="*/ 1196975 h 1377950"/>
              <a:gd name="connsiteX3" fmla="*/ 2047875 w 3863975"/>
              <a:gd name="connsiteY3" fmla="*/ 1196975 h 1377950"/>
              <a:gd name="connsiteX4" fmla="*/ 2047875 w 3863975"/>
              <a:gd name="connsiteY4" fmla="*/ 1146175 h 1377950"/>
              <a:gd name="connsiteX5" fmla="*/ 1984375 w 3863975"/>
              <a:gd name="connsiteY5" fmla="*/ 1146175 h 1377950"/>
              <a:gd name="connsiteX6" fmla="*/ 1984375 w 3863975"/>
              <a:gd name="connsiteY6" fmla="*/ 1098550 h 1377950"/>
              <a:gd name="connsiteX7" fmla="*/ 1739900 w 3863975"/>
              <a:gd name="connsiteY7" fmla="*/ 1098550 h 1377950"/>
              <a:gd name="connsiteX8" fmla="*/ 1739900 w 3863975"/>
              <a:gd name="connsiteY8" fmla="*/ 1016000 h 1377950"/>
              <a:gd name="connsiteX9" fmla="*/ 1428750 w 3863975"/>
              <a:gd name="connsiteY9" fmla="*/ 1016000 h 1377950"/>
              <a:gd name="connsiteX10" fmla="*/ 1428750 w 3863975"/>
              <a:gd name="connsiteY10" fmla="*/ 971550 h 1377950"/>
              <a:gd name="connsiteX11" fmla="*/ 1387475 w 3863975"/>
              <a:gd name="connsiteY11" fmla="*/ 971550 h 1377950"/>
              <a:gd name="connsiteX12" fmla="*/ 1387475 w 3863975"/>
              <a:gd name="connsiteY12" fmla="*/ 930275 h 1377950"/>
              <a:gd name="connsiteX13" fmla="*/ 1327150 w 3863975"/>
              <a:gd name="connsiteY13" fmla="*/ 930275 h 1377950"/>
              <a:gd name="connsiteX14" fmla="*/ 1327150 w 3863975"/>
              <a:gd name="connsiteY14" fmla="*/ 892175 h 1377950"/>
              <a:gd name="connsiteX15" fmla="*/ 1177925 w 3863975"/>
              <a:gd name="connsiteY15" fmla="*/ 892175 h 1377950"/>
              <a:gd name="connsiteX16" fmla="*/ 1177925 w 3863975"/>
              <a:gd name="connsiteY16" fmla="*/ 841375 h 1377950"/>
              <a:gd name="connsiteX17" fmla="*/ 1092200 w 3863975"/>
              <a:gd name="connsiteY17" fmla="*/ 841375 h 1377950"/>
              <a:gd name="connsiteX18" fmla="*/ 1092200 w 3863975"/>
              <a:gd name="connsiteY18" fmla="*/ 806450 h 1377950"/>
              <a:gd name="connsiteX19" fmla="*/ 1035050 w 3863975"/>
              <a:gd name="connsiteY19" fmla="*/ 806450 h 1377950"/>
              <a:gd name="connsiteX20" fmla="*/ 1035050 w 3863975"/>
              <a:gd name="connsiteY20" fmla="*/ 749300 h 1377950"/>
              <a:gd name="connsiteX21" fmla="*/ 765175 w 3863975"/>
              <a:gd name="connsiteY21" fmla="*/ 749300 h 1377950"/>
              <a:gd name="connsiteX22" fmla="*/ 765175 w 3863975"/>
              <a:gd name="connsiteY22" fmla="*/ 704850 h 1377950"/>
              <a:gd name="connsiteX23" fmla="*/ 765175 w 3863975"/>
              <a:gd name="connsiteY23" fmla="*/ 704850 h 1377950"/>
              <a:gd name="connsiteX24" fmla="*/ 765175 w 3863975"/>
              <a:gd name="connsiteY24" fmla="*/ 663575 h 1377950"/>
              <a:gd name="connsiteX25" fmla="*/ 682625 w 3863975"/>
              <a:gd name="connsiteY25" fmla="*/ 663575 h 1377950"/>
              <a:gd name="connsiteX26" fmla="*/ 682625 w 3863975"/>
              <a:gd name="connsiteY26" fmla="*/ 631825 h 1377950"/>
              <a:gd name="connsiteX27" fmla="*/ 574675 w 3863975"/>
              <a:gd name="connsiteY27" fmla="*/ 631825 h 1377950"/>
              <a:gd name="connsiteX28" fmla="*/ 574675 w 3863975"/>
              <a:gd name="connsiteY28" fmla="*/ 577850 h 1377950"/>
              <a:gd name="connsiteX29" fmla="*/ 527050 w 3863975"/>
              <a:gd name="connsiteY29" fmla="*/ 577850 h 1377950"/>
              <a:gd name="connsiteX30" fmla="*/ 527050 w 3863975"/>
              <a:gd name="connsiteY30" fmla="*/ 536575 h 1377950"/>
              <a:gd name="connsiteX31" fmla="*/ 409575 w 3863975"/>
              <a:gd name="connsiteY31" fmla="*/ 536575 h 1377950"/>
              <a:gd name="connsiteX32" fmla="*/ 409575 w 3863975"/>
              <a:gd name="connsiteY32" fmla="*/ 498475 h 1377950"/>
              <a:gd name="connsiteX33" fmla="*/ 339725 w 3863975"/>
              <a:gd name="connsiteY33" fmla="*/ 498475 h 1377950"/>
              <a:gd name="connsiteX34" fmla="*/ 339725 w 3863975"/>
              <a:gd name="connsiteY34" fmla="*/ 454025 h 1377950"/>
              <a:gd name="connsiteX35" fmla="*/ 323850 w 3863975"/>
              <a:gd name="connsiteY35" fmla="*/ 454025 h 1377950"/>
              <a:gd name="connsiteX36" fmla="*/ 323850 w 3863975"/>
              <a:gd name="connsiteY36" fmla="*/ 409575 h 1377950"/>
              <a:gd name="connsiteX37" fmla="*/ 314325 w 3863975"/>
              <a:gd name="connsiteY37" fmla="*/ 409575 h 1377950"/>
              <a:gd name="connsiteX38" fmla="*/ 314325 w 3863975"/>
              <a:gd name="connsiteY38" fmla="*/ 323850 h 1377950"/>
              <a:gd name="connsiteX39" fmla="*/ 254000 w 3863975"/>
              <a:gd name="connsiteY39" fmla="*/ 323850 h 1377950"/>
              <a:gd name="connsiteX40" fmla="*/ 254000 w 3863975"/>
              <a:gd name="connsiteY40" fmla="*/ 266700 h 1377950"/>
              <a:gd name="connsiteX41" fmla="*/ 241300 w 3863975"/>
              <a:gd name="connsiteY41" fmla="*/ 266700 h 1377950"/>
              <a:gd name="connsiteX42" fmla="*/ 241300 w 3863975"/>
              <a:gd name="connsiteY42" fmla="*/ 193675 h 1377950"/>
              <a:gd name="connsiteX43" fmla="*/ 177800 w 3863975"/>
              <a:gd name="connsiteY43" fmla="*/ 193675 h 1377950"/>
              <a:gd name="connsiteX44" fmla="*/ 177800 w 3863975"/>
              <a:gd name="connsiteY44" fmla="*/ 139700 h 1377950"/>
              <a:gd name="connsiteX45" fmla="*/ 31750 w 3863975"/>
              <a:gd name="connsiteY45" fmla="*/ 139700 h 1377950"/>
              <a:gd name="connsiteX46" fmla="*/ 31750 w 3863975"/>
              <a:gd name="connsiteY46" fmla="*/ 101600 h 1377950"/>
              <a:gd name="connsiteX47" fmla="*/ 15875 w 3863975"/>
              <a:gd name="connsiteY47" fmla="*/ 101600 h 1377950"/>
              <a:gd name="connsiteX48" fmla="*/ 15875 w 3863975"/>
              <a:gd name="connsiteY48" fmla="*/ 63500 h 1377950"/>
              <a:gd name="connsiteX49" fmla="*/ 0 w 3863975"/>
              <a:gd name="connsiteY49" fmla="*/ 63500 h 1377950"/>
              <a:gd name="connsiteX50" fmla="*/ 0 w 3863975"/>
              <a:gd name="connsiteY50" fmla="*/ 0 h 1377950"/>
              <a:gd name="connsiteX0" fmla="*/ 3863975 w 3863975"/>
              <a:gd name="connsiteY0" fmla="*/ 1377950 h 1377950"/>
              <a:gd name="connsiteX1" fmla="*/ 3378200 w 3863975"/>
              <a:gd name="connsiteY1" fmla="*/ 1377950 h 1377950"/>
              <a:gd name="connsiteX2" fmla="*/ 3378200 w 3863975"/>
              <a:gd name="connsiteY2" fmla="*/ 1196975 h 1377950"/>
              <a:gd name="connsiteX3" fmla="*/ 2047875 w 3863975"/>
              <a:gd name="connsiteY3" fmla="*/ 1196975 h 1377950"/>
              <a:gd name="connsiteX4" fmla="*/ 2047875 w 3863975"/>
              <a:gd name="connsiteY4" fmla="*/ 1146175 h 1377950"/>
              <a:gd name="connsiteX5" fmla="*/ 1984375 w 3863975"/>
              <a:gd name="connsiteY5" fmla="*/ 1146175 h 1377950"/>
              <a:gd name="connsiteX6" fmla="*/ 1984375 w 3863975"/>
              <a:gd name="connsiteY6" fmla="*/ 1098550 h 1377950"/>
              <a:gd name="connsiteX7" fmla="*/ 1739900 w 3863975"/>
              <a:gd name="connsiteY7" fmla="*/ 1098550 h 1377950"/>
              <a:gd name="connsiteX8" fmla="*/ 1739900 w 3863975"/>
              <a:gd name="connsiteY8" fmla="*/ 1016000 h 1377950"/>
              <a:gd name="connsiteX9" fmla="*/ 1428750 w 3863975"/>
              <a:gd name="connsiteY9" fmla="*/ 1016000 h 1377950"/>
              <a:gd name="connsiteX10" fmla="*/ 1428750 w 3863975"/>
              <a:gd name="connsiteY10" fmla="*/ 971550 h 1377950"/>
              <a:gd name="connsiteX11" fmla="*/ 1387475 w 3863975"/>
              <a:gd name="connsiteY11" fmla="*/ 971550 h 1377950"/>
              <a:gd name="connsiteX12" fmla="*/ 1387475 w 3863975"/>
              <a:gd name="connsiteY12" fmla="*/ 930275 h 1377950"/>
              <a:gd name="connsiteX13" fmla="*/ 1327150 w 3863975"/>
              <a:gd name="connsiteY13" fmla="*/ 930275 h 1377950"/>
              <a:gd name="connsiteX14" fmla="*/ 1327150 w 3863975"/>
              <a:gd name="connsiteY14" fmla="*/ 892175 h 1377950"/>
              <a:gd name="connsiteX15" fmla="*/ 1177925 w 3863975"/>
              <a:gd name="connsiteY15" fmla="*/ 892175 h 1377950"/>
              <a:gd name="connsiteX16" fmla="*/ 1177925 w 3863975"/>
              <a:gd name="connsiteY16" fmla="*/ 841375 h 1377950"/>
              <a:gd name="connsiteX17" fmla="*/ 1092200 w 3863975"/>
              <a:gd name="connsiteY17" fmla="*/ 841375 h 1377950"/>
              <a:gd name="connsiteX18" fmla="*/ 1092200 w 3863975"/>
              <a:gd name="connsiteY18" fmla="*/ 806450 h 1377950"/>
              <a:gd name="connsiteX19" fmla="*/ 1035050 w 3863975"/>
              <a:gd name="connsiteY19" fmla="*/ 806450 h 1377950"/>
              <a:gd name="connsiteX20" fmla="*/ 1035050 w 3863975"/>
              <a:gd name="connsiteY20" fmla="*/ 749300 h 1377950"/>
              <a:gd name="connsiteX21" fmla="*/ 765175 w 3863975"/>
              <a:gd name="connsiteY21" fmla="*/ 749300 h 1377950"/>
              <a:gd name="connsiteX22" fmla="*/ 765175 w 3863975"/>
              <a:gd name="connsiteY22" fmla="*/ 704850 h 1377950"/>
              <a:gd name="connsiteX23" fmla="*/ 765175 w 3863975"/>
              <a:gd name="connsiteY23" fmla="*/ 704850 h 1377950"/>
              <a:gd name="connsiteX24" fmla="*/ 739775 w 3863975"/>
              <a:gd name="connsiteY24" fmla="*/ 663575 h 1377950"/>
              <a:gd name="connsiteX25" fmla="*/ 682625 w 3863975"/>
              <a:gd name="connsiteY25" fmla="*/ 663575 h 1377950"/>
              <a:gd name="connsiteX26" fmla="*/ 682625 w 3863975"/>
              <a:gd name="connsiteY26" fmla="*/ 631825 h 1377950"/>
              <a:gd name="connsiteX27" fmla="*/ 574675 w 3863975"/>
              <a:gd name="connsiteY27" fmla="*/ 631825 h 1377950"/>
              <a:gd name="connsiteX28" fmla="*/ 574675 w 3863975"/>
              <a:gd name="connsiteY28" fmla="*/ 577850 h 1377950"/>
              <a:gd name="connsiteX29" fmla="*/ 527050 w 3863975"/>
              <a:gd name="connsiteY29" fmla="*/ 577850 h 1377950"/>
              <a:gd name="connsiteX30" fmla="*/ 527050 w 3863975"/>
              <a:gd name="connsiteY30" fmla="*/ 536575 h 1377950"/>
              <a:gd name="connsiteX31" fmla="*/ 409575 w 3863975"/>
              <a:gd name="connsiteY31" fmla="*/ 536575 h 1377950"/>
              <a:gd name="connsiteX32" fmla="*/ 409575 w 3863975"/>
              <a:gd name="connsiteY32" fmla="*/ 498475 h 1377950"/>
              <a:gd name="connsiteX33" fmla="*/ 339725 w 3863975"/>
              <a:gd name="connsiteY33" fmla="*/ 498475 h 1377950"/>
              <a:gd name="connsiteX34" fmla="*/ 339725 w 3863975"/>
              <a:gd name="connsiteY34" fmla="*/ 454025 h 1377950"/>
              <a:gd name="connsiteX35" fmla="*/ 323850 w 3863975"/>
              <a:gd name="connsiteY35" fmla="*/ 454025 h 1377950"/>
              <a:gd name="connsiteX36" fmla="*/ 323850 w 3863975"/>
              <a:gd name="connsiteY36" fmla="*/ 409575 h 1377950"/>
              <a:gd name="connsiteX37" fmla="*/ 314325 w 3863975"/>
              <a:gd name="connsiteY37" fmla="*/ 409575 h 1377950"/>
              <a:gd name="connsiteX38" fmla="*/ 314325 w 3863975"/>
              <a:gd name="connsiteY38" fmla="*/ 323850 h 1377950"/>
              <a:gd name="connsiteX39" fmla="*/ 254000 w 3863975"/>
              <a:gd name="connsiteY39" fmla="*/ 323850 h 1377950"/>
              <a:gd name="connsiteX40" fmla="*/ 254000 w 3863975"/>
              <a:gd name="connsiteY40" fmla="*/ 266700 h 1377950"/>
              <a:gd name="connsiteX41" fmla="*/ 241300 w 3863975"/>
              <a:gd name="connsiteY41" fmla="*/ 266700 h 1377950"/>
              <a:gd name="connsiteX42" fmla="*/ 241300 w 3863975"/>
              <a:gd name="connsiteY42" fmla="*/ 193675 h 1377950"/>
              <a:gd name="connsiteX43" fmla="*/ 177800 w 3863975"/>
              <a:gd name="connsiteY43" fmla="*/ 193675 h 1377950"/>
              <a:gd name="connsiteX44" fmla="*/ 177800 w 3863975"/>
              <a:gd name="connsiteY44" fmla="*/ 139700 h 1377950"/>
              <a:gd name="connsiteX45" fmla="*/ 31750 w 3863975"/>
              <a:gd name="connsiteY45" fmla="*/ 139700 h 1377950"/>
              <a:gd name="connsiteX46" fmla="*/ 31750 w 3863975"/>
              <a:gd name="connsiteY46" fmla="*/ 101600 h 1377950"/>
              <a:gd name="connsiteX47" fmla="*/ 15875 w 3863975"/>
              <a:gd name="connsiteY47" fmla="*/ 101600 h 1377950"/>
              <a:gd name="connsiteX48" fmla="*/ 15875 w 3863975"/>
              <a:gd name="connsiteY48" fmla="*/ 63500 h 1377950"/>
              <a:gd name="connsiteX49" fmla="*/ 0 w 3863975"/>
              <a:gd name="connsiteY49" fmla="*/ 63500 h 1377950"/>
              <a:gd name="connsiteX50" fmla="*/ 0 w 3863975"/>
              <a:gd name="connsiteY50" fmla="*/ 0 h 1377950"/>
              <a:gd name="connsiteX0" fmla="*/ 3863975 w 3863975"/>
              <a:gd name="connsiteY0" fmla="*/ 1377950 h 1377950"/>
              <a:gd name="connsiteX1" fmla="*/ 3378200 w 3863975"/>
              <a:gd name="connsiteY1" fmla="*/ 1377950 h 1377950"/>
              <a:gd name="connsiteX2" fmla="*/ 3378200 w 3863975"/>
              <a:gd name="connsiteY2" fmla="*/ 1196975 h 1377950"/>
              <a:gd name="connsiteX3" fmla="*/ 2047875 w 3863975"/>
              <a:gd name="connsiteY3" fmla="*/ 1196975 h 1377950"/>
              <a:gd name="connsiteX4" fmla="*/ 2047875 w 3863975"/>
              <a:gd name="connsiteY4" fmla="*/ 1146175 h 1377950"/>
              <a:gd name="connsiteX5" fmla="*/ 1984375 w 3863975"/>
              <a:gd name="connsiteY5" fmla="*/ 1146175 h 1377950"/>
              <a:gd name="connsiteX6" fmla="*/ 1984375 w 3863975"/>
              <a:gd name="connsiteY6" fmla="*/ 1098550 h 1377950"/>
              <a:gd name="connsiteX7" fmla="*/ 1739900 w 3863975"/>
              <a:gd name="connsiteY7" fmla="*/ 1098550 h 1377950"/>
              <a:gd name="connsiteX8" fmla="*/ 1739900 w 3863975"/>
              <a:gd name="connsiteY8" fmla="*/ 1016000 h 1377950"/>
              <a:gd name="connsiteX9" fmla="*/ 1428750 w 3863975"/>
              <a:gd name="connsiteY9" fmla="*/ 1016000 h 1377950"/>
              <a:gd name="connsiteX10" fmla="*/ 1428750 w 3863975"/>
              <a:gd name="connsiteY10" fmla="*/ 971550 h 1377950"/>
              <a:gd name="connsiteX11" fmla="*/ 1387475 w 3863975"/>
              <a:gd name="connsiteY11" fmla="*/ 971550 h 1377950"/>
              <a:gd name="connsiteX12" fmla="*/ 1387475 w 3863975"/>
              <a:gd name="connsiteY12" fmla="*/ 930275 h 1377950"/>
              <a:gd name="connsiteX13" fmla="*/ 1327150 w 3863975"/>
              <a:gd name="connsiteY13" fmla="*/ 930275 h 1377950"/>
              <a:gd name="connsiteX14" fmla="*/ 1327150 w 3863975"/>
              <a:gd name="connsiteY14" fmla="*/ 892175 h 1377950"/>
              <a:gd name="connsiteX15" fmla="*/ 1177925 w 3863975"/>
              <a:gd name="connsiteY15" fmla="*/ 892175 h 1377950"/>
              <a:gd name="connsiteX16" fmla="*/ 1177925 w 3863975"/>
              <a:gd name="connsiteY16" fmla="*/ 841375 h 1377950"/>
              <a:gd name="connsiteX17" fmla="*/ 1092200 w 3863975"/>
              <a:gd name="connsiteY17" fmla="*/ 841375 h 1377950"/>
              <a:gd name="connsiteX18" fmla="*/ 1092200 w 3863975"/>
              <a:gd name="connsiteY18" fmla="*/ 806450 h 1377950"/>
              <a:gd name="connsiteX19" fmla="*/ 1035050 w 3863975"/>
              <a:gd name="connsiteY19" fmla="*/ 806450 h 1377950"/>
              <a:gd name="connsiteX20" fmla="*/ 1035050 w 3863975"/>
              <a:gd name="connsiteY20" fmla="*/ 749300 h 1377950"/>
              <a:gd name="connsiteX21" fmla="*/ 765175 w 3863975"/>
              <a:gd name="connsiteY21" fmla="*/ 749300 h 1377950"/>
              <a:gd name="connsiteX22" fmla="*/ 765175 w 3863975"/>
              <a:gd name="connsiteY22" fmla="*/ 704850 h 1377950"/>
              <a:gd name="connsiteX23" fmla="*/ 744008 w 3863975"/>
              <a:gd name="connsiteY23" fmla="*/ 717550 h 1377950"/>
              <a:gd name="connsiteX24" fmla="*/ 739775 w 3863975"/>
              <a:gd name="connsiteY24" fmla="*/ 663575 h 1377950"/>
              <a:gd name="connsiteX25" fmla="*/ 682625 w 3863975"/>
              <a:gd name="connsiteY25" fmla="*/ 663575 h 1377950"/>
              <a:gd name="connsiteX26" fmla="*/ 682625 w 3863975"/>
              <a:gd name="connsiteY26" fmla="*/ 631825 h 1377950"/>
              <a:gd name="connsiteX27" fmla="*/ 574675 w 3863975"/>
              <a:gd name="connsiteY27" fmla="*/ 631825 h 1377950"/>
              <a:gd name="connsiteX28" fmla="*/ 574675 w 3863975"/>
              <a:gd name="connsiteY28" fmla="*/ 577850 h 1377950"/>
              <a:gd name="connsiteX29" fmla="*/ 527050 w 3863975"/>
              <a:gd name="connsiteY29" fmla="*/ 577850 h 1377950"/>
              <a:gd name="connsiteX30" fmla="*/ 527050 w 3863975"/>
              <a:gd name="connsiteY30" fmla="*/ 536575 h 1377950"/>
              <a:gd name="connsiteX31" fmla="*/ 409575 w 3863975"/>
              <a:gd name="connsiteY31" fmla="*/ 536575 h 1377950"/>
              <a:gd name="connsiteX32" fmla="*/ 409575 w 3863975"/>
              <a:gd name="connsiteY32" fmla="*/ 498475 h 1377950"/>
              <a:gd name="connsiteX33" fmla="*/ 339725 w 3863975"/>
              <a:gd name="connsiteY33" fmla="*/ 498475 h 1377950"/>
              <a:gd name="connsiteX34" fmla="*/ 339725 w 3863975"/>
              <a:gd name="connsiteY34" fmla="*/ 454025 h 1377950"/>
              <a:gd name="connsiteX35" fmla="*/ 323850 w 3863975"/>
              <a:gd name="connsiteY35" fmla="*/ 454025 h 1377950"/>
              <a:gd name="connsiteX36" fmla="*/ 323850 w 3863975"/>
              <a:gd name="connsiteY36" fmla="*/ 409575 h 1377950"/>
              <a:gd name="connsiteX37" fmla="*/ 314325 w 3863975"/>
              <a:gd name="connsiteY37" fmla="*/ 409575 h 1377950"/>
              <a:gd name="connsiteX38" fmla="*/ 314325 w 3863975"/>
              <a:gd name="connsiteY38" fmla="*/ 323850 h 1377950"/>
              <a:gd name="connsiteX39" fmla="*/ 254000 w 3863975"/>
              <a:gd name="connsiteY39" fmla="*/ 323850 h 1377950"/>
              <a:gd name="connsiteX40" fmla="*/ 254000 w 3863975"/>
              <a:gd name="connsiteY40" fmla="*/ 266700 h 1377950"/>
              <a:gd name="connsiteX41" fmla="*/ 241300 w 3863975"/>
              <a:gd name="connsiteY41" fmla="*/ 266700 h 1377950"/>
              <a:gd name="connsiteX42" fmla="*/ 241300 w 3863975"/>
              <a:gd name="connsiteY42" fmla="*/ 193675 h 1377950"/>
              <a:gd name="connsiteX43" fmla="*/ 177800 w 3863975"/>
              <a:gd name="connsiteY43" fmla="*/ 193675 h 1377950"/>
              <a:gd name="connsiteX44" fmla="*/ 177800 w 3863975"/>
              <a:gd name="connsiteY44" fmla="*/ 139700 h 1377950"/>
              <a:gd name="connsiteX45" fmla="*/ 31750 w 3863975"/>
              <a:gd name="connsiteY45" fmla="*/ 139700 h 1377950"/>
              <a:gd name="connsiteX46" fmla="*/ 31750 w 3863975"/>
              <a:gd name="connsiteY46" fmla="*/ 101600 h 1377950"/>
              <a:gd name="connsiteX47" fmla="*/ 15875 w 3863975"/>
              <a:gd name="connsiteY47" fmla="*/ 101600 h 1377950"/>
              <a:gd name="connsiteX48" fmla="*/ 15875 w 3863975"/>
              <a:gd name="connsiteY48" fmla="*/ 63500 h 1377950"/>
              <a:gd name="connsiteX49" fmla="*/ 0 w 3863975"/>
              <a:gd name="connsiteY49" fmla="*/ 63500 h 1377950"/>
              <a:gd name="connsiteX50" fmla="*/ 0 w 3863975"/>
              <a:gd name="connsiteY50" fmla="*/ 0 h 1377950"/>
              <a:gd name="connsiteX0" fmla="*/ 3863975 w 3863975"/>
              <a:gd name="connsiteY0" fmla="*/ 1377950 h 1377950"/>
              <a:gd name="connsiteX1" fmla="*/ 3378200 w 3863975"/>
              <a:gd name="connsiteY1" fmla="*/ 1377950 h 1377950"/>
              <a:gd name="connsiteX2" fmla="*/ 3378200 w 3863975"/>
              <a:gd name="connsiteY2" fmla="*/ 1196975 h 1377950"/>
              <a:gd name="connsiteX3" fmla="*/ 2047875 w 3863975"/>
              <a:gd name="connsiteY3" fmla="*/ 1196975 h 1377950"/>
              <a:gd name="connsiteX4" fmla="*/ 2047875 w 3863975"/>
              <a:gd name="connsiteY4" fmla="*/ 1146175 h 1377950"/>
              <a:gd name="connsiteX5" fmla="*/ 1984375 w 3863975"/>
              <a:gd name="connsiteY5" fmla="*/ 1146175 h 1377950"/>
              <a:gd name="connsiteX6" fmla="*/ 1984375 w 3863975"/>
              <a:gd name="connsiteY6" fmla="*/ 1098550 h 1377950"/>
              <a:gd name="connsiteX7" fmla="*/ 1739900 w 3863975"/>
              <a:gd name="connsiteY7" fmla="*/ 1098550 h 1377950"/>
              <a:gd name="connsiteX8" fmla="*/ 1739900 w 3863975"/>
              <a:gd name="connsiteY8" fmla="*/ 1016000 h 1377950"/>
              <a:gd name="connsiteX9" fmla="*/ 1428750 w 3863975"/>
              <a:gd name="connsiteY9" fmla="*/ 1016000 h 1377950"/>
              <a:gd name="connsiteX10" fmla="*/ 1428750 w 3863975"/>
              <a:gd name="connsiteY10" fmla="*/ 971550 h 1377950"/>
              <a:gd name="connsiteX11" fmla="*/ 1387475 w 3863975"/>
              <a:gd name="connsiteY11" fmla="*/ 971550 h 1377950"/>
              <a:gd name="connsiteX12" fmla="*/ 1387475 w 3863975"/>
              <a:gd name="connsiteY12" fmla="*/ 930275 h 1377950"/>
              <a:gd name="connsiteX13" fmla="*/ 1327150 w 3863975"/>
              <a:gd name="connsiteY13" fmla="*/ 930275 h 1377950"/>
              <a:gd name="connsiteX14" fmla="*/ 1327150 w 3863975"/>
              <a:gd name="connsiteY14" fmla="*/ 892175 h 1377950"/>
              <a:gd name="connsiteX15" fmla="*/ 1177925 w 3863975"/>
              <a:gd name="connsiteY15" fmla="*/ 892175 h 1377950"/>
              <a:gd name="connsiteX16" fmla="*/ 1177925 w 3863975"/>
              <a:gd name="connsiteY16" fmla="*/ 841375 h 1377950"/>
              <a:gd name="connsiteX17" fmla="*/ 1092200 w 3863975"/>
              <a:gd name="connsiteY17" fmla="*/ 841375 h 1377950"/>
              <a:gd name="connsiteX18" fmla="*/ 1092200 w 3863975"/>
              <a:gd name="connsiteY18" fmla="*/ 806450 h 1377950"/>
              <a:gd name="connsiteX19" fmla="*/ 1035050 w 3863975"/>
              <a:gd name="connsiteY19" fmla="*/ 806450 h 1377950"/>
              <a:gd name="connsiteX20" fmla="*/ 1035050 w 3863975"/>
              <a:gd name="connsiteY20" fmla="*/ 749300 h 1377950"/>
              <a:gd name="connsiteX21" fmla="*/ 765175 w 3863975"/>
              <a:gd name="connsiteY21" fmla="*/ 749300 h 1377950"/>
              <a:gd name="connsiteX22" fmla="*/ 765175 w 3863975"/>
              <a:gd name="connsiteY22" fmla="*/ 704850 h 1377950"/>
              <a:gd name="connsiteX23" fmla="*/ 744008 w 3863975"/>
              <a:gd name="connsiteY23" fmla="*/ 711200 h 1377950"/>
              <a:gd name="connsiteX24" fmla="*/ 739775 w 3863975"/>
              <a:gd name="connsiteY24" fmla="*/ 663575 h 1377950"/>
              <a:gd name="connsiteX25" fmla="*/ 682625 w 3863975"/>
              <a:gd name="connsiteY25" fmla="*/ 663575 h 1377950"/>
              <a:gd name="connsiteX26" fmla="*/ 682625 w 3863975"/>
              <a:gd name="connsiteY26" fmla="*/ 631825 h 1377950"/>
              <a:gd name="connsiteX27" fmla="*/ 574675 w 3863975"/>
              <a:gd name="connsiteY27" fmla="*/ 631825 h 1377950"/>
              <a:gd name="connsiteX28" fmla="*/ 574675 w 3863975"/>
              <a:gd name="connsiteY28" fmla="*/ 577850 h 1377950"/>
              <a:gd name="connsiteX29" fmla="*/ 527050 w 3863975"/>
              <a:gd name="connsiteY29" fmla="*/ 577850 h 1377950"/>
              <a:gd name="connsiteX30" fmla="*/ 527050 w 3863975"/>
              <a:gd name="connsiteY30" fmla="*/ 536575 h 1377950"/>
              <a:gd name="connsiteX31" fmla="*/ 409575 w 3863975"/>
              <a:gd name="connsiteY31" fmla="*/ 536575 h 1377950"/>
              <a:gd name="connsiteX32" fmla="*/ 409575 w 3863975"/>
              <a:gd name="connsiteY32" fmla="*/ 498475 h 1377950"/>
              <a:gd name="connsiteX33" fmla="*/ 339725 w 3863975"/>
              <a:gd name="connsiteY33" fmla="*/ 498475 h 1377950"/>
              <a:gd name="connsiteX34" fmla="*/ 339725 w 3863975"/>
              <a:gd name="connsiteY34" fmla="*/ 454025 h 1377950"/>
              <a:gd name="connsiteX35" fmla="*/ 323850 w 3863975"/>
              <a:gd name="connsiteY35" fmla="*/ 454025 h 1377950"/>
              <a:gd name="connsiteX36" fmla="*/ 323850 w 3863975"/>
              <a:gd name="connsiteY36" fmla="*/ 409575 h 1377950"/>
              <a:gd name="connsiteX37" fmla="*/ 314325 w 3863975"/>
              <a:gd name="connsiteY37" fmla="*/ 409575 h 1377950"/>
              <a:gd name="connsiteX38" fmla="*/ 314325 w 3863975"/>
              <a:gd name="connsiteY38" fmla="*/ 323850 h 1377950"/>
              <a:gd name="connsiteX39" fmla="*/ 254000 w 3863975"/>
              <a:gd name="connsiteY39" fmla="*/ 323850 h 1377950"/>
              <a:gd name="connsiteX40" fmla="*/ 254000 w 3863975"/>
              <a:gd name="connsiteY40" fmla="*/ 266700 h 1377950"/>
              <a:gd name="connsiteX41" fmla="*/ 241300 w 3863975"/>
              <a:gd name="connsiteY41" fmla="*/ 266700 h 1377950"/>
              <a:gd name="connsiteX42" fmla="*/ 241300 w 3863975"/>
              <a:gd name="connsiteY42" fmla="*/ 193675 h 1377950"/>
              <a:gd name="connsiteX43" fmla="*/ 177800 w 3863975"/>
              <a:gd name="connsiteY43" fmla="*/ 193675 h 1377950"/>
              <a:gd name="connsiteX44" fmla="*/ 177800 w 3863975"/>
              <a:gd name="connsiteY44" fmla="*/ 139700 h 1377950"/>
              <a:gd name="connsiteX45" fmla="*/ 31750 w 3863975"/>
              <a:gd name="connsiteY45" fmla="*/ 139700 h 1377950"/>
              <a:gd name="connsiteX46" fmla="*/ 31750 w 3863975"/>
              <a:gd name="connsiteY46" fmla="*/ 101600 h 1377950"/>
              <a:gd name="connsiteX47" fmla="*/ 15875 w 3863975"/>
              <a:gd name="connsiteY47" fmla="*/ 101600 h 1377950"/>
              <a:gd name="connsiteX48" fmla="*/ 15875 w 3863975"/>
              <a:gd name="connsiteY48" fmla="*/ 63500 h 1377950"/>
              <a:gd name="connsiteX49" fmla="*/ 0 w 3863975"/>
              <a:gd name="connsiteY49" fmla="*/ 63500 h 1377950"/>
              <a:gd name="connsiteX50" fmla="*/ 0 w 3863975"/>
              <a:gd name="connsiteY50" fmla="*/ 0 h 1377950"/>
              <a:gd name="connsiteX0" fmla="*/ 3863975 w 3863975"/>
              <a:gd name="connsiteY0" fmla="*/ 1377950 h 1377950"/>
              <a:gd name="connsiteX1" fmla="*/ 3378200 w 3863975"/>
              <a:gd name="connsiteY1" fmla="*/ 1377950 h 1377950"/>
              <a:gd name="connsiteX2" fmla="*/ 3378200 w 3863975"/>
              <a:gd name="connsiteY2" fmla="*/ 1196975 h 1377950"/>
              <a:gd name="connsiteX3" fmla="*/ 2047875 w 3863975"/>
              <a:gd name="connsiteY3" fmla="*/ 1196975 h 1377950"/>
              <a:gd name="connsiteX4" fmla="*/ 2047875 w 3863975"/>
              <a:gd name="connsiteY4" fmla="*/ 1146175 h 1377950"/>
              <a:gd name="connsiteX5" fmla="*/ 1984375 w 3863975"/>
              <a:gd name="connsiteY5" fmla="*/ 1146175 h 1377950"/>
              <a:gd name="connsiteX6" fmla="*/ 1984375 w 3863975"/>
              <a:gd name="connsiteY6" fmla="*/ 1098550 h 1377950"/>
              <a:gd name="connsiteX7" fmla="*/ 1739900 w 3863975"/>
              <a:gd name="connsiteY7" fmla="*/ 1098550 h 1377950"/>
              <a:gd name="connsiteX8" fmla="*/ 1739900 w 3863975"/>
              <a:gd name="connsiteY8" fmla="*/ 1016000 h 1377950"/>
              <a:gd name="connsiteX9" fmla="*/ 1428750 w 3863975"/>
              <a:gd name="connsiteY9" fmla="*/ 1016000 h 1377950"/>
              <a:gd name="connsiteX10" fmla="*/ 1428750 w 3863975"/>
              <a:gd name="connsiteY10" fmla="*/ 971550 h 1377950"/>
              <a:gd name="connsiteX11" fmla="*/ 1387475 w 3863975"/>
              <a:gd name="connsiteY11" fmla="*/ 971550 h 1377950"/>
              <a:gd name="connsiteX12" fmla="*/ 1387475 w 3863975"/>
              <a:gd name="connsiteY12" fmla="*/ 930275 h 1377950"/>
              <a:gd name="connsiteX13" fmla="*/ 1327150 w 3863975"/>
              <a:gd name="connsiteY13" fmla="*/ 930275 h 1377950"/>
              <a:gd name="connsiteX14" fmla="*/ 1327150 w 3863975"/>
              <a:gd name="connsiteY14" fmla="*/ 892175 h 1377950"/>
              <a:gd name="connsiteX15" fmla="*/ 1177925 w 3863975"/>
              <a:gd name="connsiteY15" fmla="*/ 892175 h 1377950"/>
              <a:gd name="connsiteX16" fmla="*/ 1177925 w 3863975"/>
              <a:gd name="connsiteY16" fmla="*/ 841375 h 1377950"/>
              <a:gd name="connsiteX17" fmla="*/ 1092200 w 3863975"/>
              <a:gd name="connsiteY17" fmla="*/ 841375 h 1377950"/>
              <a:gd name="connsiteX18" fmla="*/ 1092200 w 3863975"/>
              <a:gd name="connsiteY18" fmla="*/ 806450 h 1377950"/>
              <a:gd name="connsiteX19" fmla="*/ 1035050 w 3863975"/>
              <a:gd name="connsiteY19" fmla="*/ 806450 h 1377950"/>
              <a:gd name="connsiteX20" fmla="*/ 1035050 w 3863975"/>
              <a:gd name="connsiteY20" fmla="*/ 749300 h 1377950"/>
              <a:gd name="connsiteX21" fmla="*/ 765175 w 3863975"/>
              <a:gd name="connsiteY21" fmla="*/ 749300 h 1377950"/>
              <a:gd name="connsiteX22" fmla="*/ 765175 w 3863975"/>
              <a:gd name="connsiteY22" fmla="*/ 704850 h 1377950"/>
              <a:gd name="connsiteX23" fmla="*/ 739775 w 3863975"/>
              <a:gd name="connsiteY23" fmla="*/ 702733 h 1377950"/>
              <a:gd name="connsiteX24" fmla="*/ 739775 w 3863975"/>
              <a:gd name="connsiteY24" fmla="*/ 663575 h 1377950"/>
              <a:gd name="connsiteX25" fmla="*/ 682625 w 3863975"/>
              <a:gd name="connsiteY25" fmla="*/ 663575 h 1377950"/>
              <a:gd name="connsiteX26" fmla="*/ 682625 w 3863975"/>
              <a:gd name="connsiteY26" fmla="*/ 631825 h 1377950"/>
              <a:gd name="connsiteX27" fmla="*/ 574675 w 3863975"/>
              <a:gd name="connsiteY27" fmla="*/ 631825 h 1377950"/>
              <a:gd name="connsiteX28" fmla="*/ 574675 w 3863975"/>
              <a:gd name="connsiteY28" fmla="*/ 577850 h 1377950"/>
              <a:gd name="connsiteX29" fmla="*/ 527050 w 3863975"/>
              <a:gd name="connsiteY29" fmla="*/ 577850 h 1377950"/>
              <a:gd name="connsiteX30" fmla="*/ 527050 w 3863975"/>
              <a:gd name="connsiteY30" fmla="*/ 536575 h 1377950"/>
              <a:gd name="connsiteX31" fmla="*/ 409575 w 3863975"/>
              <a:gd name="connsiteY31" fmla="*/ 536575 h 1377950"/>
              <a:gd name="connsiteX32" fmla="*/ 409575 w 3863975"/>
              <a:gd name="connsiteY32" fmla="*/ 498475 h 1377950"/>
              <a:gd name="connsiteX33" fmla="*/ 339725 w 3863975"/>
              <a:gd name="connsiteY33" fmla="*/ 498475 h 1377950"/>
              <a:gd name="connsiteX34" fmla="*/ 339725 w 3863975"/>
              <a:gd name="connsiteY34" fmla="*/ 454025 h 1377950"/>
              <a:gd name="connsiteX35" fmla="*/ 323850 w 3863975"/>
              <a:gd name="connsiteY35" fmla="*/ 454025 h 1377950"/>
              <a:gd name="connsiteX36" fmla="*/ 323850 w 3863975"/>
              <a:gd name="connsiteY36" fmla="*/ 409575 h 1377950"/>
              <a:gd name="connsiteX37" fmla="*/ 314325 w 3863975"/>
              <a:gd name="connsiteY37" fmla="*/ 409575 h 1377950"/>
              <a:gd name="connsiteX38" fmla="*/ 314325 w 3863975"/>
              <a:gd name="connsiteY38" fmla="*/ 323850 h 1377950"/>
              <a:gd name="connsiteX39" fmla="*/ 254000 w 3863975"/>
              <a:gd name="connsiteY39" fmla="*/ 323850 h 1377950"/>
              <a:gd name="connsiteX40" fmla="*/ 254000 w 3863975"/>
              <a:gd name="connsiteY40" fmla="*/ 266700 h 1377950"/>
              <a:gd name="connsiteX41" fmla="*/ 241300 w 3863975"/>
              <a:gd name="connsiteY41" fmla="*/ 266700 h 1377950"/>
              <a:gd name="connsiteX42" fmla="*/ 241300 w 3863975"/>
              <a:gd name="connsiteY42" fmla="*/ 193675 h 1377950"/>
              <a:gd name="connsiteX43" fmla="*/ 177800 w 3863975"/>
              <a:gd name="connsiteY43" fmla="*/ 193675 h 1377950"/>
              <a:gd name="connsiteX44" fmla="*/ 177800 w 3863975"/>
              <a:gd name="connsiteY44" fmla="*/ 139700 h 1377950"/>
              <a:gd name="connsiteX45" fmla="*/ 31750 w 3863975"/>
              <a:gd name="connsiteY45" fmla="*/ 139700 h 1377950"/>
              <a:gd name="connsiteX46" fmla="*/ 31750 w 3863975"/>
              <a:gd name="connsiteY46" fmla="*/ 101600 h 1377950"/>
              <a:gd name="connsiteX47" fmla="*/ 15875 w 3863975"/>
              <a:gd name="connsiteY47" fmla="*/ 101600 h 1377950"/>
              <a:gd name="connsiteX48" fmla="*/ 15875 w 3863975"/>
              <a:gd name="connsiteY48" fmla="*/ 63500 h 1377950"/>
              <a:gd name="connsiteX49" fmla="*/ 0 w 3863975"/>
              <a:gd name="connsiteY49" fmla="*/ 63500 h 1377950"/>
              <a:gd name="connsiteX50" fmla="*/ 0 w 3863975"/>
              <a:gd name="connsiteY50" fmla="*/ 0 h 13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863975" h="1377950">
                <a:moveTo>
                  <a:pt x="3863975" y="1377950"/>
                </a:moveTo>
                <a:lnTo>
                  <a:pt x="3378200" y="1377950"/>
                </a:lnTo>
                <a:lnTo>
                  <a:pt x="3378200" y="1196975"/>
                </a:lnTo>
                <a:lnTo>
                  <a:pt x="2047875" y="1196975"/>
                </a:lnTo>
                <a:lnTo>
                  <a:pt x="2047875" y="1146175"/>
                </a:lnTo>
                <a:lnTo>
                  <a:pt x="1984375" y="1146175"/>
                </a:lnTo>
                <a:lnTo>
                  <a:pt x="1984375" y="1098550"/>
                </a:lnTo>
                <a:lnTo>
                  <a:pt x="1739900" y="1098550"/>
                </a:lnTo>
                <a:lnTo>
                  <a:pt x="1739900" y="1016000"/>
                </a:lnTo>
                <a:lnTo>
                  <a:pt x="1428750" y="1016000"/>
                </a:lnTo>
                <a:lnTo>
                  <a:pt x="1428750" y="971550"/>
                </a:lnTo>
                <a:lnTo>
                  <a:pt x="1387475" y="971550"/>
                </a:lnTo>
                <a:lnTo>
                  <a:pt x="1387475" y="930275"/>
                </a:lnTo>
                <a:lnTo>
                  <a:pt x="1327150" y="930275"/>
                </a:lnTo>
                <a:lnTo>
                  <a:pt x="1327150" y="892175"/>
                </a:lnTo>
                <a:lnTo>
                  <a:pt x="1177925" y="892175"/>
                </a:lnTo>
                <a:lnTo>
                  <a:pt x="1177925" y="841375"/>
                </a:lnTo>
                <a:lnTo>
                  <a:pt x="1092200" y="841375"/>
                </a:lnTo>
                <a:lnTo>
                  <a:pt x="1092200" y="806450"/>
                </a:lnTo>
                <a:lnTo>
                  <a:pt x="1035050" y="806450"/>
                </a:lnTo>
                <a:lnTo>
                  <a:pt x="1035050" y="749300"/>
                </a:lnTo>
                <a:lnTo>
                  <a:pt x="765175" y="749300"/>
                </a:lnTo>
                <a:lnTo>
                  <a:pt x="765175" y="704850"/>
                </a:lnTo>
                <a:lnTo>
                  <a:pt x="739775" y="702733"/>
                </a:lnTo>
                <a:lnTo>
                  <a:pt x="739775" y="663575"/>
                </a:lnTo>
                <a:lnTo>
                  <a:pt x="682625" y="663575"/>
                </a:lnTo>
                <a:lnTo>
                  <a:pt x="682625" y="631825"/>
                </a:lnTo>
                <a:lnTo>
                  <a:pt x="574675" y="631825"/>
                </a:lnTo>
                <a:lnTo>
                  <a:pt x="574675" y="577850"/>
                </a:lnTo>
                <a:lnTo>
                  <a:pt x="527050" y="577850"/>
                </a:lnTo>
                <a:lnTo>
                  <a:pt x="527050" y="536575"/>
                </a:lnTo>
                <a:lnTo>
                  <a:pt x="409575" y="536575"/>
                </a:lnTo>
                <a:lnTo>
                  <a:pt x="409575" y="498475"/>
                </a:lnTo>
                <a:lnTo>
                  <a:pt x="339725" y="498475"/>
                </a:lnTo>
                <a:lnTo>
                  <a:pt x="339725" y="454025"/>
                </a:lnTo>
                <a:lnTo>
                  <a:pt x="323850" y="454025"/>
                </a:lnTo>
                <a:lnTo>
                  <a:pt x="323850" y="409575"/>
                </a:lnTo>
                <a:lnTo>
                  <a:pt x="314325" y="409575"/>
                </a:lnTo>
                <a:lnTo>
                  <a:pt x="314325" y="323850"/>
                </a:lnTo>
                <a:lnTo>
                  <a:pt x="254000" y="323850"/>
                </a:lnTo>
                <a:lnTo>
                  <a:pt x="254000" y="266700"/>
                </a:lnTo>
                <a:lnTo>
                  <a:pt x="241300" y="266700"/>
                </a:lnTo>
                <a:lnTo>
                  <a:pt x="241300" y="193675"/>
                </a:lnTo>
                <a:lnTo>
                  <a:pt x="177800" y="193675"/>
                </a:lnTo>
                <a:lnTo>
                  <a:pt x="177800" y="139700"/>
                </a:lnTo>
                <a:lnTo>
                  <a:pt x="31750" y="139700"/>
                </a:lnTo>
                <a:lnTo>
                  <a:pt x="31750" y="101600"/>
                </a:lnTo>
                <a:lnTo>
                  <a:pt x="15875" y="101600"/>
                </a:lnTo>
                <a:lnTo>
                  <a:pt x="15875" y="63500"/>
                </a:lnTo>
                <a:lnTo>
                  <a:pt x="0" y="635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51" name="Freeform: Shape 150">
            <a:extLst>
              <a:ext uri="{FF2B5EF4-FFF2-40B4-BE49-F238E27FC236}">
                <a16:creationId xmlns:a16="http://schemas.microsoft.com/office/drawing/2014/main" id="{5A67DD12-4B48-4594-A541-353E49DC6CA8}"/>
              </a:ext>
            </a:extLst>
          </p:cNvPr>
          <p:cNvSpPr/>
          <p:nvPr/>
        </p:nvSpPr>
        <p:spPr bwMode="auto">
          <a:xfrm>
            <a:off x="7242175" y="2533650"/>
            <a:ext cx="3829050" cy="1358900"/>
          </a:xfrm>
          <a:custGeom>
            <a:avLst/>
            <a:gdLst>
              <a:gd name="connsiteX0" fmla="*/ 3829050 w 3829050"/>
              <a:gd name="connsiteY0" fmla="*/ 1358900 h 1358900"/>
              <a:gd name="connsiteX1" fmla="*/ 2638425 w 3829050"/>
              <a:gd name="connsiteY1" fmla="*/ 1358900 h 1358900"/>
              <a:gd name="connsiteX2" fmla="*/ 2638425 w 3829050"/>
              <a:gd name="connsiteY2" fmla="*/ 1301750 h 1358900"/>
              <a:gd name="connsiteX3" fmla="*/ 2343150 w 3829050"/>
              <a:gd name="connsiteY3" fmla="*/ 1301750 h 1358900"/>
              <a:gd name="connsiteX4" fmla="*/ 2343150 w 3829050"/>
              <a:gd name="connsiteY4" fmla="*/ 1250950 h 1358900"/>
              <a:gd name="connsiteX5" fmla="*/ 2295525 w 3829050"/>
              <a:gd name="connsiteY5" fmla="*/ 1250950 h 1358900"/>
              <a:gd name="connsiteX6" fmla="*/ 2295525 w 3829050"/>
              <a:gd name="connsiteY6" fmla="*/ 1193800 h 1358900"/>
              <a:gd name="connsiteX7" fmla="*/ 2111375 w 3829050"/>
              <a:gd name="connsiteY7" fmla="*/ 1193800 h 1358900"/>
              <a:gd name="connsiteX8" fmla="*/ 2111375 w 3829050"/>
              <a:gd name="connsiteY8" fmla="*/ 1139825 h 1358900"/>
              <a:gd name="connsiteX9" fmla="*/ 1851025 w 3829050"/>
              <a:gd name="connsiteY9" fmla="*/ 1139825 h 1358900"/>
              <a:gd name="connsiteX10" fmla="*/ 1851025 w 3829050"/>
              <a:gd name="connsiteY10" fmla="*/ 1095375 h 1358900"/>
              <a:gd name="connsiteX11" fmla="*/ 1749425 w 3829050"/>
              <a:gd name="connsiteY11" fmla="*/ 1095375 h 1358900"/>
              <a:gd name="connsiteX12" fmla="*/ 1749425 w 3829050"/>
              <a:gd name="connsiteY12" fmla="*/ 1050925 h 1358900"/>
              <a:gd name="connsiteX13" fmla="*/ 1641475 w 3829050"/>
              <a:gd name="connsiteY13" fmla="*/ 1050925 h 1358900"/>
              <a:gd name="connsiteX14" fmla="*/ 1641475 w 3829050"/>
              <a:gd name="connsiteY14" fmla="*/ 1009650 h 1358900"/>
              <a:gd name="connsiteX15" fmla="*/ 1587500 w 3829050"/>
              <a:gd name="connsiteY15" fmla="*/ 1009650 h 1358900"/>
              <a:gd name="connsiteX16" fmla="*/ 1587500 w 3829050"/>
              <a:gd name="connsiteY16" fmla="*/ 965200 h 1358900"/>
              <a:gd name="connsiteX17" fmla="*/ 1450975 w 3829050"/>
              <a:gd name="connsiteY17" fmla="*/ 965200 h 1358900"/>
              <a:gd name="connsiteX18" fmla="*/ 1450975 w 3829050"/>
              <a:gd name="connsiteY18" fmla="*/ 927100 h 1358900"/>
              <a:gd name="connsiteX19" fmla="*/ 1263650 w 3829050"/>
              <a:gd name="connsiteY19" fmla="*/ 927100 h 1358900"/>
              <a:gd name="connsiteX20" fmla="*/ 1263650 w 3829050"/>
              <a:gd name="connsiteY20" fmla="*/ 879475 h 1358900"/>
              <a:gd name="connsiteX21" fmla="*/ 1225550 w 3829050"/>
              <a:gd name="connsiteY21" fmla="*/ 879475 h 1358900"/>
              <a:gd name="connsiteX22" fmla="*/ 1225550 w 3829050"/>
              <a:gd name="connsiteY22" fmla="*/ 841375 h 1358900"/>
              <a:gd name="connsiteX23" fmla="*/ 1165225 w 3829050"/>
              <a:gd name="connsiteY23" fmla="*/ 841375 h 1358900"/>
              <a:gd name="connsiteX24" fmla="*/ 1165225 w 3829050"/>
              <a:gd name="connsiteY24" fmla="*/ 796925 h 1358900"/>
              <a:gd name="connsiteX25" fmla="*/ 1028700 w 3829050"/>
              <a:gd name="connsiteY25" fmla="*/ 796925 h 1358900"/>
              <a:gd name="connsiteX26" fmla="*/ 1028700 w 3829050"/>
              <a:gd name="connsiteY26" fmla="*/ 755650 h 1358900"/>
              <a:gd name="connsiteX27" fmla="*/ 946150 w 3829050"/>
              <a:gd name="connsiteY27" fmla="*/ 755650 h 1358900"/>
              <a:gd name="connsiteX28" fmla="*/ 946150 w 3829050"/>
              <a:gd name="connsiteY28" fmla="*/ 711200 h 1358900"/>
              <a:gd name="connsiteX29" fmla="*/ 828675 w 3829050"/>
              <a:gd name="connsiteY29" fmla="*/ 711200 h 1358900"/>
              <a:gd name="connsiteX30" fmla="*/ 828675 w 3829050"/>
              <a:gd name="connsiteY30" fmla="*/ 666750 h 1358900"/>
              <a:gd name="connsiteX31" fmla="*/ 688975 w 3829050"/>
              <a:gd name="connsiteY31" fmla="*/ 666750 h 1358900"/>
              <a:gd name="connsiteX32" fmla="*/ 688975 w 3829050"/>
              <a:gd name="connsiteY32" fmla="*/ 619125 h 1358900"/>
              <a:gd name="connsiteX33" fmla="*/ 514350 w 3829050"/>
              <a:gd name="connsiteY33" fmla="*/ 619125 h 1358900"/>
              <a:gd name="connsiteX34" fmla="*/ 514350 w 3829050"/>
              <a:gd name="connsiteY34" fmla="*/ 581025 h 1358900"/>
              <a:gd name="connsiteX35" fmla="*/ 473075 w 3829050"/>
              <a:gd name="connsiteY35" fmla="*/ 581025 h 1358900"/>
              <a:gd name="connsiteX36" fmla="*/ 473075 w 3829050"/>
              <a:gd name="connsiteY36" fmla="*/ 533400 h 1358900"/>
              <a:gd name="connsiteX37" fmla="*/ 450850 w 3829050"/>
              <a:gd name="connsiteY37" fmla="*/ 533400 h 1358900"/>
              <a:gd name="connsiteX38" fmla="*/ 450850 w 3829050"/>
              <a:gd name="connsiteY38" fmla="*/ 501650 h 1358900"/>
              <a:gd name="connsiteX39" fmla="*/ 431800 w 3829050"/>
              <a:gd name="connsiteY39" fmla="*/ 501650 h 1358900"/>
              <a:gd name="connsiteX40" fmla="*/ 431800 w 3829050"/>
              <a:gd name="connsiteY40" fmla="*/ 457200 h 1358900"/>
              <a:gd name="connsiteX41" fmla="*/ 403225 w 3829050"/>
              <a:gd name="connsiteY41" fmla="*/ 457200 h 1358900"/>
              <a:gd name="connsiteX42" fmla="*/ 403225 w 3829050"/>
              <a:gd name="connsiteY42" fmla="*/ 400050 h 1358900"/>
              <a:gd name="connsiteX43" fmla="*/ 400050 w 3829050"/>
              <a:gd name="connsiteY43" fmla="*/ 400050 h 1358900"/>
              <a:gd name="connsiteX44" fmla="*/ 400050 w 3829050"/>
              <a:gd name="connsiteY44" fmla="*/ 365125 h 1358900"/>
              <a:gd name="connsiteX45" fmla="*/ 358775 w 3829050"/>
              <a:gd name="connsiteY45" fmla="*/ 365125 h 1358900"/>
              <a:gd name="connsiteX46" fmla="*/ 358775 w 3829050"/>
              <a:gd name="connsiteY46" fmla="*/ 279400 h 1358900"/>
              <a:gd name="connsiteX47" fmla="*/ 346075 w 3829050"/>
              <a:gd name="connsiteY47" fmla="*/ 279400 h 1358900"/>
              <a:gd name="connsiteX48" fmla="*/ 346075 w 3829050"/>
              <a:gd name="connsiteY48" fmla="*/ 200025 h 1358900"/>
              <a:gd name="connsiteX49" fmla="*/ 314325 w 3829050"/>
              <a:gd name="connsiteY49" fmla="*/ 200025 h 1358900"/>
              <a:gd name="connsiteX50" fmla="*/ 314325 w 3829050"/>
              <a:gd name="connsiteY50" fmla="*/ 161925 h 1358900"/>
              <a:gd name="connsiteX51" fmla="*/ 209550 w 3829050"/>
              <a:gd name="connsiteY51" fmla="*/ 161925 h 1358900"/>
              <a:gd name="connsiteX52" fmla="*/ 209550 w 3829050"/>
              <a:gd name="connsiteY52" fmla="*/ 117475 h 1358900"/>
              <a:gd name="connsiteX53" fmla="*/ 114300 w 3829050"/>
              <a:gd name="connsiteY53" fmla="*/ 117475 h 1358900"/>
              <a:gd name="connsiteX54" fmla="*/ 114300 w 3829050"/>
              <a:gd name="connsiteY54" fmla="*/ 38100 h 1358900"/>
              <a:gd name="connsiteX55" fmla="*/ 63500 w 3829050"/>
              <a:gd name="connsiteY55" fmla="*/ 38100 h 1358900"/>
              <a:gd name="connsiteX56" fmla="*/ 63500 w 3829050"/>
              <a:gd name="connsiteY56" fmla="*/ 0 h 1358900"/>
              <a:gd name="connsiteX57" fmla="*/ 0 w 3829050"/>
              <a:gd name="connsiteY57" fmla="*/ 0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829050" h="1358900">
                <a:moveTo>
                  <a:pt x="3829050" y="1358900"/>
                </a:moveTo>
                <a:lnTo>
                  <a:pt x="2638425" y="1358900"/>
                </a:lnTo>
                <a:lnTo>
                  <a:pt x="2638425" y="1301750"/>
                </a:lnTo>
                <a:lnTo>
                  <a:pt x="2343150" y="1301750"/>
                </a:lnTo>
                <a:lnTo>
                  <a:pt x="2343150" y="1250950"/>
                </a:lnTo>
                <a:lnTo>
                  <a:pt x="2295525" y="1250950"/>
                </a:lnTo>
                <a:lnTo>
                  <a:pt x="2295525" y="1193800"/>
                </a:lnTo>
                <a:lnTo>
                  <a:pt x="2111375" y="1193800"/>
                </a:lnTo>
                <a:lnTo>
                  <a:pt x="2111375" y="1139825"/>
                </a:lnTo>
                <a:lnTo>
                  <a:pt x="1851025" y="1139825"/>
                </a:lnTo>
                <a:lnTo>
                  <a:pt x="1851025" y="1095375"/>
                </a:lnTo>
                <a:lnTo>
                  <a:pt x="1749425" y="1095375"/>
                </a:lnTo>
                <a:lnTo>
                  <a:pt x="1749425" y="1050925"/>
                </a:lnTo>
                <a:lnTo>
                  <a:pt x="1641475" y="1050925"/>
                </a:lnTo>
                <a:lnTo>
                  <a:pt x="1641475" y="1009650"/>
                </a:lnTo>
                <a:lnTo>
                  <a:pt x="1587500" y="1009650"/>
                </a:lnTo>
                <a:lnTo>
                  <a:pt x="1587500" y="965200"/>
                </a:lnTo>
                <a:lnTo>
                  <a:pt x="1450975" y="965200"/>
                </a:lnTo>
                <a:lnTo>
                  <a:pt x="1450975" y="927100"/>
                </a:lnTo>
                <a:lnTo>
                  <a:pt x="1263650" y="927100"/>
                </a:lnTo>
                <a:lnTo>
                  <a:pt x="1263650" y="879475"/>
                </a:lnTo>
                <a:lnTo>
                  <a:pt x="1225550" y="879475"/>
                </a:lnTo>
                <a:lnTo>
                  <a:pt x="1225550" y="841375"/>
                </a:lnTo>
                <a:lnTo>
                  <a:pt x="1165225" y="841375"/>
                </a:lnTo>
                <a:lnTo>
                  <a:pt x="1165225" y="796925"/>
                </a:lnTo>
                <a:lnTo>
                  <a:pt x="1028700" y="796925"/>
                </a:lnTo>
                <a:lnTo>
                  <a:pt x="1028700" y="755650"/>
                </a:lnTo>
                <a:lnTo>
                  <a:pt x="946150" y="755650"/>
                </a:lnTo>
                <a:lnTo>
                  <a:pt x="946150" y="711200"/>
                </a:lnTo>
                <a:lnTo>
                  <a:pt x="828675" y="711200"/>
                </a:lnTo>
                <a:lnTo>
                  <a:pt x="828675" y="666750"/>
                </a:lnTo>
                <a:lnTo>
                  <a:pt x="688975" y="666750"/>
                </a:lnTo>
                <a:lnTo>
                  <a:pt x="688975" y="619125"/>
                </a:lnTo>
                <a:lnTo>
                  <a:pt x="514350" y="619125"/>
                </a:lnTo>
                <a:lnTo>
                  <a:pt x="514350" y="581025"/>
                </a:lnTo>
                <a:lnTo>
                  <a:pt x="473075" y="581025"/>
                </a:lnTo>
                <a:lnTo>
                  <a:pt x="473075" y="533400"/>
                </a:lnTo>
                <a:lnTo>
                  <a:pt x="450850" y="533400"/>
                </a:lnTo>
                <a:lnTo>
                  <a:pt x="450850" y="501650"/>
                </a:lnTo>
                <a:lnTo>
                  <a:pt x="431800" y="501650"/>
                </a:lnTo>
                <a:lnTo>
                  <a:pt x="431800" y="457200"/>
                </a:lnTo>
                <a:lnTo>
                  <a:pt x="403225" y="457200"/>
                </a:lnTo>
                <a:lnTo>
                  <a:pt x="403225" y="400050"/>
                </a:lnTo>
                <a:lnTo>
                  <a:pt x="400050" y="400050"/>
                </a:lnTo>
                <a:lnTo>
                  <a:pt x="400050" y="365125"/>
                </a:lnTo>
                <a:lnTo>
                  <a:pt x="358775" y="365125"/>
                </a:lnTo>
                <a:lnTo>
                  <a:pt x="358775" y="279400"/>
                </a:lnTo>
                <a:lnTo>
                  <a:pt x="346075" y="279400"/>
                </a:lnTo>
                <a:lnTo>
                  <a:pt x="346075" y="200025"/>
                </a:lnTo>
                <a:lnTo>
                  <a:pt x="314325" y="200025"/>
                </a:lnTo>
                <a:lnTo>
                  <a:pt x="314325" y="161925"/>
                </a:lnTo>
                <a:lnTo>
                  <a:pt x="209550" y="161925"/>
                </a:lnTo>
                <a:lnTo>
                  <a:pt x="209550" y="117475"/>
                </a:lnTo>
                <a:lnTo>
                  <a:pt x="114300" y="117475"/>
                </a:lnTo>
                <a:lnTo>
                  <a:pt x="114300" y="38100"/>
                </a:lnTo>
                <a:lnTo>
                  <a:pt x="63500" y="38100"/>
                </a:lnTo>
                <a:lnTo>
                  <a:pt x="635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2" name="Freeform: Shape 151">
            <a:extLst>
              <a:ext uri="{FF2B5EF4-FFF2-40B4-BE49-F238E27FC236}">
                <a16:creationId xmlns:a16="http://schemas.microsoft.com/office/drawing/2014/main" id="{1E046BD0-148B-4335-830C-F7A3081D4A17}"/>
              </a:ext>
            </a:extLst>
          </p:cNvPr>
          <p:cNvSpPr/>
          <p:nvPr/>
        </p:nvSpPr>
        <p:spPr bwMode="auto">
          <a:xfrm>
            <a:off x="7234767" y="2517775"/>
            <a:ext cx="3858683" cy="987425"/>
          </a:xfrm>
          <a:custGeom>
            <a:avLst/>
            <a:gdLst>
              <a:gd name="connsiteX0" fmla="*/ 3838575 w 3838575"/>
              <a:gd name="connsiteY0" fmla="*/ 987425 h 987425"/>
              <a:gd name="connsiteX1" fmla="*/ 3581400 w 3838575"/>
              <a:gd name="connsiteY1" fmla="*/ 987425 h 987425"/>
              <a:gd name="connsiteX2" fmla="*/ 3581400 w 3838575"/>
              <a:gd name="connsiteY2" fmla="*/ 717550 h 987425"/>
              <a:gd name="connsiteX3" fmla="*/ 1987550 w 3838575"/>
              <a:gd name="connsiteY3" fmla="*/ 717550 h 987425"/>
              <a:gd name="connsiteX4" fmla="*/ 1987550 w 3838575"/>
              <a:gd name="connsiteY4" fmla="*/ 663575 h 987425"/>
              <a:gd name="connsiteX5" fmla="*/ 1825625 w 3838575"/>
              <a:gd name="connsiteY5" fmla="*/ 663575 h 987425"/>
              <a:gd name="connsiteX6" fmla="*/ 1825625 w 3838575"/>
              <a:gd name="connsiteY6" fmla="*/ 619125 h 987425"/>
              <a:gd name="connsiteX7" fmla="*/ 1733550 w 3838575"/>
              <a:gd name="connsiteY7" fmla="*/ 619125 h 987425"/>
              <a:gd name="connsiteX8" fmla="*/ 1733550 w 3838575"/>
              <a:gd name="connsiteY8" fmla="*/ 571500 h 987425"/>
              <a:gd name="connsiteX9" fmla="*/ 1568450 w 3838575"/>
              <a:gd name="connsiteY9" fmla="*/ 571500 h 987425"/>
              <a:gd name="connsiteX10" fmla="*/ 1568450 w 3838575"/>
              <a:gd name="connsiteY10" fmla="*/ 527050 h 987425"/>
              <a:gd name="connsiteX11" fmla="*/ 1311275 w 3838575"/>
              <a:gd name="connsiteY11" fmla="*/ 527050 h 987425"/>
              <a:gd name="connsiteX12" fmla="*/ 1311275 w 3838575"/>
              <a:gd name="connsiteY12" fmla="*/ 444500 h 987425"/>
              <a:gd name="connsiteX13" fmla="*/ 733425 w 3838575"/>
              <a:gd name="connsiteY13" fmla="*/ 444500 h 987425"/>
              <a:gd name="connsiteX14" fmla="*/ 733425 w 3838575"/>
              <a:gd name="connsiteY14" fmla="*/ 403225 h 987425"/>
              <a:gd name="connsiteX15" fmla="*/ 666750 w 3838575"/>
              <a:gd name="connsiteY15" fmla="*/ 403225 h 987425"/>
              <a:gd name="connsiteX16" fmla="*/ 666750 w 3838575"/>
              <a:gd name="connsiteY16" fmla="*/ 358775 h 987425"/>
              <a:gd name="connsiteX17" fmla="*/ 565150 w 3838575"/>
              <a:gd name="connsiteY17" fmla="*/ 358775 h 987425"/>
              <a:gd name="connsiteX18" fmla="*/ 565150 w 3838575"/>
              <a:gd name="connsiteY18" fmla="*/ 314325 h 987425"/>
              <a:gd name="connsiteX19" fmla="*/ 317500 w 3838575"/>
              <a:gd name="connsiteY19" fmla="*/ 314325 h 987425"/>
              <a:gd name="connsiteX20" fmla="*/ 317500 w 3838575"/>
              <a:gd name="connsiteY20" fmla="*/ 273050 h 987425"/>
              <a:gd name="connsiteX21" fmla="*/ 288925 w 3838575"/>
              <a:gd name="connsiteY21" fmla="*/ 273050 h 987425"/>
              <a:gd name="connsiteX22" fmla="*/ 288925 w 3838575"/>
              <a:gd name="connsiteY22" fmla="*/ 234950 h 987425"/>
              <a:gd name="connsiteX23" fmla="*/ 241300 w 3838575"/>
              <a:gd name="connsiteY23" fmla="*/ 234950 h 987425"/>
              <a:gd name="connsiteX24" fmla="*/ 241300 w 3838575"/>
              <a:gd name="connsiteY24" fmla="*/ 171450 h 987425"/>
              <a:gd name="connsiteX25" fmla="*/ 193675 w 3838575"/>
              <a:gd name="connsiteY25" fmla="*/ 171450 h 987425"/>
              <a:gd name="connsiteX26" fmla="*/ 193675 w 3838575"/>
              <a:gd name="connsiteY26" fmla="*/ 127000 h 987425"/>
              <a:gd name="connsiteX27" fmla="*/ 0 w 3838575"/>
              <a:gd name="connsiteY27" fmla="*/ 127000 h 987425"/>
              <a:gd name="connsiteX28" fmla="*/ 0 w 3838575"/>
              <a:gd name="connsiteY28" fmla="*/ 50800 h 987425"/>
              <a:gd name="connsiteX29" fmla="*/ 0 w 3838575"/>
              <a:gd name="connsiteY29" fmla="*/ 50800 h 987425"/>
              <a:gd name="connsiteX30" fmla="*/ 0 w 3838575"/>
              <a:gd name="connsiteY30" fmla="*/ 0 h 987425"/>
              <a:gd name="connsiteX0" fmla="*/ 3838575 w 3838575"/>
              <a:gd name="connsiteY0" fmla="*/ 987425 h 987425"/>
              <a:gd name="connsiteX1" fmla="*/ 3581400 w 3838575"/>
              <a:gd name="connsiteY1" fmla="*/ 987425 h 987425"/>
              <a:gd name="connsiteX2" fmla="*/ 3581400 w 3838575"/>
              <a:gd name="connsiteY2" fmla="*/ 717550 h 987425"/>
              <a:gd name="connsiteX3" fmla="*/ 1987550 w 3838575"/>
              <a:gd name="connsiteY3" fmla="*/ 717550 h 987425"/>
              <a:gd name="connsiteX4" fmla="*/ 1987550 w 3838575"/>
              <a:gd name="connsiteY4" fmla="*/ 663575 h 987425"/>
              <a:gd name="connsiteX5" fmla="*/ 1825625 w 3838575"/>
              <a:gd name="connsiteY5" fmla="*/ 663575 h 987425"/>
              <a:gd name="connsiteX6" fmla="*/ 1825625 w 3838575"/>
              <a:gd name="connsiteY6" fmla="*/ 619125 h 987425"/>
              <a:gd name="connsiteX7" fmla="*/ 1733550 w 3838575"/>
              <a:gd name="connsiteY7" fmla="*/ 619125 h 987425"/>
              <a:gd name="connsiteX8" fmla="*/ 1733550 w 3838575"/>
              <a:gd name="connsiteY8" fmla="*/ 571500 h 987425"/>
              <a:gd name="connsiteX9" fmla="*/ 1568450 w 3838575"/>
              <a:gd name="connsiteY9" fmla="*/ 571500 h 987425"/>
              <a:gd name="connsiteX10" fmla="*/ 1568450 w 3838575"/>
              <a:gd name="connsiteY10" fmla="*/ 527050 h 987425"/>
              <a:gd name="connsiteX11" fmla="*/ 1311275 w 3838575"/>
              <a:gd name="connsiteY11" fmla="*/ 527050 h 987425"/>
              <a:gd name="connsiteX12" fmla="*/ 1311275 w 3838575"/>
              <a:gd name="connsiteY12" fmla="*/ 444500 h 987425"/>
              <a:gd name="connsiteX13" fmla="*/ 733425 w 3838575"/>
              <a:gd name="connsiteY13" fmla="*/ 444500 h 987425"/>
              <a:gd name="connsiteX14" fmla="*/ 733425 w 3838575"/>
              <a:gd name="connsiteY14" fmla="*/ 403225 h 987425"/>
              <a:gd name="connsiteX15" fmla="*/ 666750 w 3838575"/>
              <a:gd name="connsiteY15" fmla="*/ 403225 h 987425"/>
              <a:gd name="connsiteX16" fmla="*/ 666750 w 3838575"/>
              <a:gd name="connsiteY16" fmla="*/ 358775 h 987425"/>
              <a:gd name="connsiteX17" fmla="*/ 565150 w 3838575"/>
              <a:gd name="connsiteY17" fmla="*/ 358775 h 987425"/>
              <a:gd name="connsiteX18" fmla="*/ 565150 w 3838575"/>
              <a:gd name="connsiteY18" fmla="*/ 314325 h 987425"/>
              <a:gd name="connsiteX19" fmla="*/ 317500 w 3838575"/>
              <a:gd name="connsiteY19" fmla="*/ 314325 h 987425"/>
              <a:gd name="connsiteX20" fmla="*/ 317500 w 3838575"/>
              <a:gd name="connsiteY20" fmla="*/ 273050 h 987425"/>
              <a:gd name="connsiteX21" fmla="*/ 288925 w 3838575"/>
              <a:gd name="connsiteY21" fmla="*/ 273050 h 987425"/>
              <a:gd name="connsiteX22" fmla="*/ 288925 w 3838575"/>
              <a:gd name="connsiteY22" fmla="*/ 234950 h 987425"/>
              <a:gd name="connsiteX23" fmla="*/ 241300 w 3838575"/>
              <a:gd name="connsiteY23" fmla="*/ 234950 h 987425"/>
              <a:gd name="connsiteX24" fmla="*/ 241300 w 3838575"/>
              <a:gd name="connsiteY24" fmla="*/ 171450 h 987425"/>
              <a:gd name="connsiteX25" fmla="*/ 193675 w 3838575"/>
              <a:gd name="connsiteY25" fmla="*/ 171450 h 987425"/>
              <a:gd name="connsiteX26" fmla="*/ 193675 w 3838575"/>
              <a:gd name="connsiteY26" fmla="*/ 127000 h 987425"/>
              <a:gd name="connsiteX27" fmla="*/ 0 w 3838575"/>
              <a:gd name="connsiteY27" fmla="*/ 127000 h 987425"/>
              <a:gd name="connsiteX28" fmla="*/ 0 w 3838575"/>
              <a:gd name="connsiteY28" fmla="*/ 50800 h 987425"/>
              <a:gd name="connsiteX29" fmla="*/ 0 w 3838575"/>
              <a:gd name="connsiteY29" fmla="*/ 50800 h 987425"/>
              <a:gd name="connsiteX30" fmla="*/ 0 w 3838575"/>
              <a:gd name="connsiteY30"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22225 w 3860800"/>
              <a:gd name="connsiteY27" fmla="*/ 127000 h 987425"/>
              <a:gd name="connsiteX28" fmla="*/ 22225 w 3860800"/>
              <a:gd name="connsiteY28" fmla="*/ 50800 h 987425"/>
              <a:gd name="connsiteX29" fmla="*/ 0 w 3860800"/>
              <a:gd name="connsiteY29" fmla="*/ 50800 h 987425"/>
              <a:gd name="connsiteX30" fmla="*/ 22225 w 3860800"/>
              <a:gd name="connsiteY30"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22225 w 3860800"/>
              <a:gd name="connsiteY27" fmla="*/ 127000 h 987425"/>
              <a:gd name="connsiteX28" fmla="*/ 22225 w 3860800"/>
              <a:gd name="connsiteY28" fmla="*/ 50800 h 987425"/>
              <a:gd name="connsiteX29" fmla="*/ 0 w 3860800"/>
              <a:gd name="connsiteY29" fmla="*/ 50800 h 987425"/>
              <a:gd name="connsiteX30" fmla="*/ 5291 w 3860800"/>
              <a:gd name="connsiteY30"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22225 w 3860800"/>
              <a:gd name="connsiteY27" fmla="*/ 127000 h 987425"/>
              <a:gd name="connsiteX28" fmla="*/ 21167 w 3860800"/>
              <a:gd name="connsiteY28" fmla="*/ 94192 h 987425"/>
              <a:gd name="connsiteX29" fmla="*/ 2222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22225 w 3860800"/>
              <a:gd name="connsiteY27" fmla="*/ 127000 h 987425"/>
              <a:gd name="connsiteX28" fmla="*/ 38100 w 3860800"/>
              <a:gd name="connsiteY28" fmla="*/ 87842 h 987425"/>
              <a:gd name="connsiteX29" fmla="*/ 2222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37041 w 3860800"/>
              <a:gd name="connsiteY27" fmla="*/ 133350 h 987425"/>
              <a:gd name="connsiteX28" fmla="*/ 38100 w 3860800"/>
              <a:gd name="connsiteY28" fmla="*/ 87842 h 987425"/>
              <a:gd name="connsiteX29" fmla="*/ 2222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37041 w 3860800"/>
              <a:gd name="connsiteY27" fmla="*/ 133350 h 987425"/>
              <a:gd name="connsiteX28" fmla="*/ 38100 w 3860800"/>
              <a:gd name="connsiteY28" fmla="*/ 87842 h 987425"/>
              <a:gd name="connsiteX29" fmla="*/ 2857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37041 w 3860800"/>
              <a:gd name="connsiteY27" fmla="*/ 133350 h 987425"/>
              <a:gd name="connsiteX28" fmla="*/ 38100 w 3860800"/>
              <a:gd name="connsiteY28" fmla="*/ 87842 h 987425"/>
              <a:gd name="connsiteX29" fmla="*/ 2857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27000 h 987425"/>
              <a:gd name="connsiteX27" fmla="*/ 37041 w 3860800"/>
              <a:gd name="connsiteY27" fmla="*/ 139700 h 987425"/>
              <a:gd name="connsiteX28" fmla="*/ 38100 w 3860800"/>
              <a:gd name="connsiteY28" fmla="*/ 87842 h 987425"/>
              <a:gd name="connsiteX29" fmla="*/ 28575 w 3860800"/>
              <a:gd name="connsiteY29" fmla="*/ 50800 h 987425"/>
              <a:gd name="connsiteX30" fmla="*/ 0 w 3860800"/>
              <a:gd name="connsiteY30" fmla="*/ 50800 h 987425"/>
              <a:gd name="connsiteX31" fmla="*/ 5291 w 3860800"/>
              <a:gd name="connsiteY31" fmla="*/ 0 h 987425"/>
              <a:gd name="connsiteX0" fmla="*/ 3860800 w 3860800"/>
              <a:gd name="connsiteY0" fmla="*/ 987425 h 987425"/>
              <a:gd name="connsiteX1" fmla="*/ 3603625 w 3860800"/>
              <a:gd name="connsiteY1" fmla="*/ 987425 h 987425"/>
              <a:gd name="connsiteX2" fmla="*/ 3603625 w 3860800"/>
              <a:gd name="connsiteY2" fmla="*/ 717550 h 987425"/>
              <a:gd name="connsiteX3" fmla="*/ 2009775 w 3860800"/>
              <a:gd name="connsiteY3" fmla="*/ 717550 h 987425"/>
              <a:gd name="connsiteX4" fmla="*/ 2009775 w 3860800"/>
              <a:gd name="connsiteY4" fmla="*/ 663575 h 987425"/>
              <a:gd name="connsiteX5" fmla="*/ 1847850 w 3860800"/>
              <a:gd name="connsiteY5" fmla="*/ 663575 h 987425"/>
              <a:gd name="connsiteX6" fmla="*/ 1847850 w 3860800"/>
              <a:gd name="connsiteY6" fmla="*/ 619125 h 987425"/>
              <a:gd name="connsiteX7" fmla="*/ 1755775 w 3860800"/>
              <a:gd name="connsiteY7" fmla="*/ 619125 h 987425"/>
              <a:gd name="connsiteX8" fmla="*/ 1755775 w 3860800"/>
              <a:gd name="connsiteY8" fmla="*/ 571500 h 987425"/>
              <a:gd name="connsiteX9" fmla="*/ 1590675 w 3860800"/>
              <a:gd name="connsiteY9" fmla="*/ 571500 h 987425"/>
              <a:gd name="connsiteX10" fmla="*/ 1590675 w 3860800"/>
              <a:gd name="connsiteY10" fmla="*/ 527050 h 987425"/>
              <a:gd name="connsiteX11" fmla="*/ 1333500 w 3860800"/>
              <a:gd name="connsiteY11" fmla="*/ 527050 h 987425"/>
              <a:gd name="connsiteX12" fmla="*/ 1333500 w 3860800"/>
              <a:gd name="connsiteY12" fmla="*/ 444500 h 987425"/>
              <a:gd name="connsiteX13" fmla="*/ 755650 w 3860800"/>
              <a:gd name="connsiteY13" fmla="*/ 444500 h 987425"/>
              <a:gd name="connsiteX14" fmla="*/ 755650 w 3860800"/>
              <a:gd name="connsiteY14" fmla="*/ 403225 h 987425"/>
              <a:gd name="connsiteX15" fmla="*/ 688975 w 3860800"/>
              <a:gd name="connsiteY15" fmla="*/ 403225 h 987425"/>
              <a:gd name="connsiteX16" fmla="*/ 688975 w 3860800"/>
              <a:gd name="connsiteY16" fmla="*/ 358775 h 987425"/>
              <a:gd name="connsiteX17" fmla="*/ 587375 w 3860800"/>
              <a:gd name="connsiteY17" fmla="*/ 358775 h 987425"/>
              <a:gd name="connsiteX18" fmla="*/ 587375 w 3860800"/>
              <a:gd name="connsiteY18" fmla="*/ 314325 h 987425"/>
              <a:gd name="connsiteX19" fmla="*/ 339725 w 3860800"/>
              <a:gd name="connsiteY19" fmla="*/ 314325 h 987425"/>
              <a:gd name="connsiteX20" fmla="*/ 339725 w 3860800"/>
              <a:gd name="connsiteY20" fmla="*/ 273050 h 987425"/>
              <a:gd name="connsiteX21" fmla="*/ 311150 w 3860800"/>
              <a:gd name="connsiteY21" fmla="*/ 273050 h 987425"/>
              <a:gd name="connsiteX22" fmla="*/ 311150 w 3860800"/>
              <a:gd name="connsiteY22" fmla="*/ 234950 h 987425"/>
              <a:gd name="connsiteX23" fmla="*/ 263525 w 3860800"/>
              <a:gd name="connsiteY23" fmla="*/ 234950 h 987425"/>
              <a:gd name="connsiteX24" fmla="*/ 263525 w 3860800"/>
              <a:gd name="connsiteY24" fmla="*/ 171450 h 987425"/>
              <a:gd name="connsiteX25" fmla="*/ 215900 w 3860800"/>
              <a:gd name="connsiteY25" fmla="*/ 171450 h 987425"/>
              <a:gd name="connsiteX26" fmla="*/ 215900 w 3860800"/>
              <a:gd name="connsiteY26" fmla="*/ 139700 h 987425"/>
              <a:gd name="connsiteX27" fmla="*/ 37041 w 3860800"/>
              <a:gd name="connsiteY27" fmla="*/ 139700 h 987425"/>
              <a:gd name="connsiteX28" fmla="*/ 38100 w 3860800"/>
              <a:gd name="connsiteY28" fmla="*/ 87842 h 987425"/>
              <a:gd name="connsiteX29" fmla="*/ 28575 w 3860800"/>
              <a:gd name="connsiteY29" fmla="*/ 50800 h 987425"/>
              <a:gd name="connsiteX30" fmla="*/ 0 w 3860800"/>
              <a:gd name="connsiteY30" fmla="*/ 50800 h 987425"/>
              <a:gd name="connsiteX31" fmla="*/ 5291 w 3860800"/>
              <a:gd name="connsiteY31"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31383 w 3858683"/>
              <a:gd name="connsiteY11" fmla="*/ 527050 h 987425"/>
              <a:gd name="connsiteX12" fmla="*/ 1331383 w 3858683"/>
              <a:gd name="connsiteY12" fmla="*/ 444500 h 987425"/>
              <a:gd name="connsiteX13" fmla="*/ 753533 w 3858683"/>
              <a:gd name="connsiteY13" fmla="*/ 444500 h 987425"/>
              <a:gd name="connsiteX14" fmla="*/ 753533 w 3858683"/>
              <a:gd name="connsiteY14" fmla="*/ 403225 h 987425"/>
              <a:gd name="connsiteX15" fmla="*/ 686858 w 3858683"/>
              <a:gd name="connsiteY15" fmla="*/ 403225 h 987425"/>
              <a:gd name="connsiteX16" fmla="*/ 686858 w 3858683"/>
              <a:gd name="connsiteY16" fmla="*/ 358775 h 987425"/>
              <a:gd name="connsiteX17" fmla="*/ 585258 w 3858683"/>
              <a:gd name="connsiteY17" fmla="*/ 358775 h 987425"/>
              <a:gd name="connsiteX18" fmla="*/ 585258 w 3858683"/>
              <a:gd name="connsiteY18" fmla="*/ 314325 h 987425"/>
              <a:gd name="connsiteX19" fmla="*/ 337608 w 3858683"/>
              <a:gd name="connsiteY19" fmla="*/ 314325 h 987425"/>
              <a:gd name="connsiteX20" fmla="*/ 337608 w 3858683"/>
              <a:gd name="connsiteY20" fmla="*/ 273050 h 987425"/>
              <a:gd name="connsiteX21" fmla="*/ 309033 w 3858683"/>
              <a:gd name="connsiteY21" fmla="*/ 273050 h 987425"/>
              <a:gd name="connsiteX22" fmla="*/ 309033 w 3858683"/>
              <a:gd name="connsiteY22" fmla="*/ 234950 h 987425"/>
              <a:gd name="connsiteX23" fmla="*/ 261408 w 3858683"/>
              <a:gd name="connsiteY23" fmla="*/ 234950 h 987425"/>
              <a:gd name="connsiteX24" fmla="*/ 261408 w 3858683"/>
              <a:gd name="connsiteY24" fmla="*/ 171450 h 987425"/>
              <a:gd name="connsiteX25" fmla="*/ 213783 w 3858683"/>
              <a:gd name="connsiteY25" fmla="*/ 171450 h 987425"/>
              <a:gd name="connsiteX26" fmla="*/ 213783 w 3858683"/>
              <a:gd name="connsiteY26" fmla="*/ 139700 h 987425"/>
              <a:gd name="connsiteX27" fmla="*/ 34924 w 3858683"/>
              <a:gd name="connsiteY27" fmla="*/ 139700 h 987425"/>
              <a:gd name="connsiteX28" fmla="*/ 35983 w 3858683"/>
              <a:gd name="connsiteY28" fmla="*/ 87842 h 987425"/>
              <a:gd name="connsiteX29" fmla="*/ 26458 w 3858683"/>
              <a:gd name="connsiteY29" fmla="*/ 50800 h 987425"/>
              <a:gd name="connsiteX30" fmla="*/ 0 w 3858683"/>
              <a:gd name="connsiteY30" fmla="*/ 50800 h 987425"/>
              <a:gd name="connsiteX31" fmla="*/ 3174 w 3858683"/>
              <a:gd name="connsiteY31"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31383 w 3858683"/>
              <a:gd name="connsiteY11" fmla="*/ 527050 h 987425"/>
              <a:gd name="connsiteX12" fmla="*/ 1331383 w 3858683"/>
              <a:gd name="connsiteY12" fmla="*/ 444500 h 987425"/>
              <a:gd name="connsiteX13" fmla="*/ 753533 w 3858683"/>
              <a:gd name="connsiteY13" fmla="*/ 444500 h 987425"/>
              <a:gd name="connsiteX14" fmla="*/ 753533 w 3858683"/>
              <a:gd name="connsiteY14" fmla="*/ 403225 h 987425"/>
              <a:gd name="connsiteX15" fmla="*/ 686858 w 3858683"/>
              <a:gd name="connsiteY15" fmla="*/ 403225 h 987425"/>
              <a:gd name="connsiteX16" fmla="*/ 686858 w 3858683"/>
              <a:gd name="connsiteY16" fmla="*/ 358775 h 987425"/>
              <a:gd name="connsiteX17" fmla="*/ 585258 w 3858683"/>
              <a:gd name="connsiteY17" fmla="*/ 358775 h 987425"/>
              <a:gd name="connsiteX18" fmla="*/ 585258 w 3858683"/>
              <a:gd name="connsiteY18" fmla="*/ 314325 h 987425"/>
              <a:gd name="connsiteX19" fmla="*/ 337608 w 3858683"/>
              <a:gd name="connsiteY19" fmla="*/ 314325 h 987425"/>
              <a:gd name="connsiteX20" fmla="*/ 337608 w 3858683"/>
              <a:gd name="connsiteY20" fmla="*/ 273050 h 987425"/>
              <a:gd name="connsiteX21" fmla="*/ 309033 w 3858683"/>
              <a:gd name="connsiteY21" fmla="*/ 273050 h 987425"/>
              <a:gd name="connsiteX22" fmla="*/ 309033 w 3858683"/>
              <a:gd name="connsiteY22" fmla="*/ 234950 h 987425"/>
              <a:gd name="connsiteX23" fmla="*/ 261408 w 3858683"/>
              <a:gd name="connsiteY23" fmla="*/ 234950 h 987425"/>
              <a:gd name="connsiteX24" fmla="*/ 261408 w 3858683"/>
              <a:gd name="connsiteY24" fmla="*/ 171450 h 987425"/>
              <a:gd name="connsiteX25" fmla="*/ 213783 w 3858683"/>
              <a:gd name="connsiteY25" fmla="*/ 171450 h 987425"/>
              <a:gd name="connsiteX26" fmla="*/ 213783 w 3858683"/>
              <a:gd name="connsiteY26" fmla="*/ 139700 h 987425"/>
              <a:gd name="connsiteX27" fmla="*/ 34924 w 3858683"/>
              <a:gd name="connsiteY27" fmla="*/ 139700 h 987425"/>
              <a:gd name="connsiteX28" fmla="*/ 33866 w 3858683"/>
              <a:gd name="connsiteY28" fmla="*/ 100542 h 987425"/>
              <a:gd name="connsiteX29" fmla="*/ 26458 w 3858683"/>
              <a:gd name="connsiteY29" fmla="*/ 50800 h 987425"/>
              <a:gd name="connsiteX30" fmla="*/ 0 w 3858683"/>
              <a:gd name="connsiteY30" fmla="*/ 50800 h 987425"/>
              <a:gd name="connsiteX31" fmla="*/ 3174 w 3858683"/>
              <a:gd name="connsiteY31"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31383 w 3858683"/>
              <a:gd name="connsiteY11" fmla="*/ 527050 h 987425"/>
              <a:gd name="connsiteX12" fmla="*/ 1331383 w 3858683"/>
              <a:gd name="connsiteY12" fmla="*/ 444500 h 987425"/>
              <a:gd name="connsiteX13" fmla="*/ 753533 w 3858683"/>
              <a:gd name="connsiteY13" fmla="*/ 444500 h 987425"/>
              <a:gd name="connsiteX14" fmla="*/ 753533 w 3858683"/>
              <a:gd name="connsiteY14" fmla="*/ 403225 h 987425"/>
              <a:gd name="connsiteX15" fmla="*/ 686858 w 3858683"/>
              <a:gd name="connsiteY15" fmla="*/ 403225 h 987425"/>
              <a:gd name="connsiteX16" fmla="*/ 686858 w 3858683"/>
              <a:gd name="connsiteY16" fmla="*/ 358775 h 987425"/>
              <a:gd name="connsiteX17" fmla="*/ 585258 w 3858683"/>
              <a:gd name="connsiteY17" fmla="*/ 358775 h 987425"/>
              <a:gd name="connsiteX18" fmla="*/ 585258 w 3858683"/>
              <a:gd name="connsiteY18" fmla="*/ 314325 h 987425"/>
              <a:gd name="connsiteX19" fmla="*/ 337608 w 3858683"/>
              <a:gd name="connsiteY19" fmla="*/ 314325 h 987425"/>
              <a:gd name="connsiteX20" fmla="*/ 337608 w 3858683"/>
              <a:gd name="connsiteY20" fmla="*/ 273050 h 987425"/>
              <a:gd name="connsiteX21" fmla="*/ 309033 w 3858683"/>
              <a:gd name="connsiteY21" fmla="*/ 273050 h 987425"/>
              <a:gd name="connsiteX22" fmla="*/ 309033 w 3858683"/>
              <a:gd name="connsiteY22" fmla="*/ 234950 h 987425"/>
              <a:gd name="connsiteX23" fmla="*/ 261408 w 3858683"/>
              <a:gd name="connsiteY23" fmla="*/ 234950 h 987425"/>
              <a:gd name="connsiteX24" fmla="*/ 261408 w 3858683"/>
              <a:gd name="connsiteY24" fmla="*/ 171450 h 987425"/>
              <a:gd name="connsiteX25" fmla="*/ 213783 w 3858683"/>
              <a:gd name="connsiteY25" fmla="*/ 171450 h 987425"/>
              <a:gd name="connsiteX26" fmla="*/ 213783 w 3858683"/>
              <a:gd name="connsiteY26" fmla="*/ 139700 h 987425"/>
              <a:gd name="connsiteX27" fmla="*/ 34924 w 3858683"/>
              <a:gd name="connsiteY27" fmla="*/ 139700 h 987425"/>
              <a:gd name="connsiteX28" fmla="*/ 33866 w 3858683"/>
              <a:gd name="connsiteY28" fmla="*/ 100542 h 987425"/>
              <a:gd name="connsiteX29" fmla="*/ 32808 w 3858683"/>
              <a:gd name="connsiteY29" fmla="*/ 50800 h 987425"/>
              <a:gd name="connsiteX30" fmla="*/ 0 w 3858683"/>
              <a:gd name="connsiteY30" fmla="*/ 50800 h 987425"/>
              <a:gd name="connsiteX31" fmla="*/ 3174 w 3858683"/>
              <a:gd name="connsiteY31"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31383 w 3858683"/>
              <a:gd name="connsiteY11" fmla="*/ 527050 h 987425"/>
              <a:gd name="connsiteX12" fmla="*/ 1331383 w 3858683"/>
              <a:gd name="connsiteY12" fmla="*/ 481542 h 987425"/>
              <a:gd name="connsiteX13" fmla="*/ 1331383 w 3858683"/>
              <a:gd name="connsiteY13" fmla="*/ 444500 h 987425"/>
              <a:gd name="connsiteX14" fmla="*/ 753533 w 3858683"/>
              <a:gd name="connsiteY14" fmla="*/ 444500 h 987425"/>
              <a:gd name="connsiteX15" fmla="*/ 753533 w 3858683"/>
              <a:gd name="connsiteY15" fmla="*/ 403225 h 987425"/>
              <a:gd name="connsiteX16" fmla="*/ 686858 w 3858683"/>
              <a:gd name="connsiteY16" fmla="*/ 403225 h 987425"/>
              <a:gd name="connsiteX17" fmla="*/ 686858 w 3858683"/>
              <a:gd name="connsiteY17" fmla="*/ 358775 h 987425"/>
              <a:gd name="connsiteX18" fmla="*/ 585258 w 3858683"/>
              <a:gd name="connsiteY18" fmla="*/ 358775 h 987425"/>
              <a:gd name="connsiteX19" fmla="*/ 585258 w 3858683"/>
              <a:gd name="connsiteY19" fmla="*/ 314325 h 987425"/>
              <a:gd name="connsiteX20" fmla="*/ 337608 w 3858683"/>
              <a:gd name="connsiteY20" fmla="*/ 314325 h 987425"/>
              <a:gd name="connsiteX21" fmla="*/ 337608 w 3858683"/>
              <a:gd name="connsiteY21" fmla="*/ 273050 h 987425"/>
              <a:gd name="connsiteX22" fmla="*/ 309033 w 3858683"/>
              <a:gd name="connsiteY22" fmla="*/ 273050 h 987425"/>
              <a:gd name="connsiteX23" fmla="*/ 309033 w 3858683"/>
              <a:gd name="connsiteY23" fmla="*/ 234950 h 987425"/>
              <a:gd name="connsiteX24" fmla="*/ 261408 w 3858683"/>
              <a:gd name="connsiteY24" fmla="*/ 234950 h 987425"/>
              <a:gd name="connsiteX25" fmla="*/ 261408 w 3858683"/>
              <a:gd name="connsiteY25" fmla="*/ 171450 h 987425"/>
              <a:gd name="connsiteX26" fmla="*/ 213783 w 3858683"/>
              <a:gd name="connsiteY26" fmla="*/ 171450 h 987425"/>
              <a:gd name="connsiteX27" fmla="*/ 213783 w 3858683"/>
              <a:gd name="connsiteY27" fmla="*/ 139700 h 987425"/>
              <a:gd name="connsiteX28" fmla="*/ 34924 w 3858683"/>
              <a:gd name="connsiteY28" fmla="*/ 139700 h 987425"/>
              <a:gd name="connsiteX29" fmla="*/ 33866 w 3858683"/>
              <a:gd name="connsiteY29" fmla="*/ 100542 h 987425"/>
              <a:gd name="connsiteX30" fmla="*/ 32808 w 3858683"/>
              <a:gd name="connsiteY30" fmla="*/ 50800 h 987425"/>
              <a:gd name="connsiteX31" fmla="*/ 0 w 3858683"/>
              <a:gd name="connsiteY31" fmla="*/ 50800 h 987425"/>
              <a:gd name="connsiteX32" fmla="*/ 3174 w 3858683"/>
              <a:gd name="connsiteY32"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31383 w 3858683"/>
              <a:gd name="connsiteY11" fmla="*/ 527050 h 987425"/>
              <a:gd name="connsiteX12" fmla="*/ 1331383 w 3858683"/>
              <a:gd name="connsiteY12" fmla="*/ 481542 h 987425"/>
              <a:gd name="connsiteX13" fmla="*/ 1331383 w 3858683"/>
              <a:gd name="connsiteY13" fmla="*/ 504825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31383 w 3858683"/>
              <a:gd name="connsiteY12" fmla="*/ 481542 h 987425"/>
              <a:gd name="connsiteX13" fmla="*/ 1331383 w 3858683"/>
              <a:gd name="connsiteY13" fmla="*/ 504825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31383 w 3858683"/>
              <a:gd name="connsiteY12" fmla="*/ 481542 h 987425"/>
              <a:gd name="connsiteX13" fmla="*/ 1344083 w 3858683"/>
              <a:gd name="connsiteY13" fmla="*/ 492125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31383 w 3858683"/>
              <a:gd name="connsiteY12" fmla="*/ 481542 h 987425"/>
              <a:gd name="connsiteX13" fmla="*/ 1401233 w 3858683"/>
              <a:gd name="connsiteY13" fmla="*/ 475192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31383 w 3858683"/>
              <a:gd name="connsiteY12" fmla="*/ 481542 h 987425"/>
              <a:gd name="connsiteX13" fmla="*/ 1392767 w 3858683"/>
              <a:gd name="connsiteY13" fmla="*/ 428625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46200 w 3858683"/>
              <a:gd name="connsiteY12" fmla="*/ 498475 h 987425"/>
              <a:gd name="connsiteX13" fmla="*/ 1392767 w 3858683"/>
              <a:gd name="connsiteY13" fmla="*/ 428625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46200 w 3858683"/>
              <a:gd name="connsiteY12" fmla="*/ 498475 h 987425"/>
              <a:gd name="connsiteX13" fmla="*/ 1325033 w 3858683"/>
              <a:gd name="connsiteY13" fmla="*/ 481542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46200 w 3858683"/>
              <a:gd name="connsiteY12" fmla="*/ 498475 h 987425"/>
              <a:gd name="connsiteX13" fmla="*/ 1333500 w 3858683"/>
              <a:gd name="connsiteY13" fmla="*/ 481542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 name="connsiteX0" fmla="*/ 3858683 w 3858683"/>
              <a:gd name="connsiteY0" fmla="*/ 987425 h 987425"/>
              <a:gd name="connsiteX1" fmla="*/ 3601508 w 3858683"/>
              <a:gd name="connsiteY1" fmla="*/ 987425 h 987425"/>
              <a:gd name="connsiteX2" fmla="*/ 3601508 w 3858683"/>
              <a:gd name="connsiteY2" fmla="*/ 717550 h 987425"/>
              <a:gd name="connsiteX3" fmla="*/ 2007658 w 3858683"/>
              <a:gd name="connsiteY3" fmla="*/ 717550 h 987425"/>
              <a:gd name="connsiteX4" fmla="*/ 2007658 w 3858683"/>
              <a:gd name="connsiteY4" fmla="*/ 663575 h 987425"/>
              <a:gd name="connsiteX5" fmla="*/ 1845733 w 3858683"/>
              <a:gd name="connsiteY5" fmla="*/ 663575 h 987425"/>
              <a:gd name="connsiteX6" fmla="*/ 1845733 w 3858683"/>
              <a:gd name="connsiteY6" fmla="*/ 619125 h 987425"/>
              <a:gd name="connsiteX7" fmla="*/ 1753658 w 3858683"/>
              <a:gd name="connsiteY7" fmla="*/ 619125 h 987425"/>
              <a:gd name="connsiteX8" fmla="*/ 1753658 w 3858683"/>
              <a:gd name="connsiteY8" fmla="*/ 571500 h 987425"/>
              <a:gd name="connsiteX9" fmla="*/ 1588558 w 3858683"/>
              <a:gd name="connsiteY9" fmla="*/ 571500 h 987425"/>
              <a:gd name="connsiteX10" fmla="*/ 1588558 w 3858683"/>
              <a:gd name="connsiteY10" fmla="*/ 527050 h 987425"/>
              <a:gd name="connsiteX11" fmla="*/ 1341966 w 3858683"/>
              <a:gd name="connsiteY11" fmla="*/ 527050 h 987425"/>
              <a:gd name="connsiteX12" fmla="*/ 1341967 w 3858683"/>
              <a:gd name="connsiteY12" fmla="*/ 483658 h 987425"/>
              <a:gd name="connsiteX13" fmla="*/ 1333500 w 3858683"/>
              <a:gd name="connsiteY13" fmla="*/ 481542 h 987425"/>
              <a:gd name="connsiteX14" fmla="*/ 1331383 w 3858683"/>
              <a:gd name="connsiteY14" fmla="*/ 444500 h 987425"/>
              <a:gd name="connsiteX15" fmla="*/ 753533 w 3858683"/>
              <a:gd name="connsiteY15" fmla="*/ 444500 h 987425"/>
              <a:gd name="connsiteX16" fmla="*/ 753533 w 3858683"/>
              <a:gd name="connsiteY16" fmla="*/ 403225 h 987425"/>
              <a:gd name="connsiteX17" fmla="*/ 686858 w 3858683"/>
              <a:gd name="connsiteY17" fmla="*/ 403225 h 987425"/>
              <a:gd name="connsiteX18" fmla="*/ 686858 w 3858683"/>
              <a:gd name="connsiteY18" fmla="*/ 358775 h 987425"/>
              <a:gd name="connsiteX19" fmla="*/ 585258 w 3858683"/>
              <a:gd name="connsiteY19" fmla="*/ 358775 h 987425"/>
              <a:gd name="connsiteX20" fmla="*/ 585258 w 3858683"/>
              <a:gd name="connsiteY20" fmla="*/ 314325 h 987425"/>
              <a:gd name="connsiteX21" fmla="*/ 337608 w 3858683"/>
              <a:gd name="connsiteY21" fmla="*/ 314325 h 987425"/>
              <a:gd name="connsiteX22" fmla="*/ 337608 w 3858683"/>
              <a:gd name="connsiteY22" fmla="*/ 273050 h 987425"/>
              <a:gd name="connsiteX23" fmla="*/ 309033 w 3858683"/>
              <a:gd name="connsiteY23" fmla="*/ 273050 h 987425"/>
              <a:gd name="connsiteX24" fmla="*/ 309033 w 3858683"/>
              <a:gd name="connsiteY24" fmla="*/ 234950 h 987425"/>
              <a:gd name="connsiteX25" fmla="*/ 261408 w 3858683"/>
              <a:gd name="connsiteY25" fmla="*/ 234950 h 987425"/>
              <a:gd name="connsiteX26" fmla="*/ 261408 w 3858683"/>
              <a:gd name="connsiteY26" fmla="*/ 171450 h 987425"/>
              <a:gd name="connsiteX27" fmla="*/ 213783 w 3858683"/>
              <a:gd name="connsiteY27" fmla="*/ 171450 h 987425"/>
              <a:gd name="connsiteX28" fmla="*/ 213783 w 3858683"/>
              <a:gd name="connsiteY28" fmla="*/ 139700 h 987425"/>
              <a:gd name="connsiteX29" fmla="*/ 34924 w 3858683"/>
              <a:gd name="connsiteY29" fmla="*/ 139700 h 987425"/>
              <a:gd name="connsiteX30" fmla="*/ 33866 w 3858683"/>
              <a:gd name="connsiteY30" fmla="*/ 100542 h 987425"/>
              <a:gd name="connsiteX31" fmla="*/ 32808 w 3858683"/>
              <a:gd name="connsiteY31" fmla="*/ 50800 h 987425"/>
              <a:gd name="connsiteX32" fmla="*/ 0 w 3858683"/>
              <a:gd name="connsiteY32" fmla="*/ 50800 h 987425"/>
              <a:gd name="connsiteX33" fmla="*/ 3174 w 3858683"/>
              <a:gd name="connsiteY33" fmla="*/ 0 h 98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58683" h="987425">
                <a:moveTo>
                  <a:pt x="3858683" y="987425"/>
                </a:moveTo>
                <a:lnTo>
                  <a:pt x="3601508" y="987425"/>
                </a:lnTo>
                <a:lnTo>
                  <a:pt x="3601508" y="717550"/>
                </a:lnTo>
                <a:lnTo>
                  <a:pt x="2007658" y="717550"/>
                </a:lnTo>
                <a:lnTo>
                  <a:pt x="2007658" y="663575"/>
                </a:lnTo>
                <a:lnTo>
                  <a:pt x="1845733" y="663575"/>
                </a:lnTo>
                <a:lnTo>
                  <a:pt x="1845733" y="619125"/>
                </a:lnTo>
                <a:lnTo>
                  <a:pt x="1753658" y="619125"/>
                </a:lnTo>
                <a:lnTo>
                  <a:pt x="1753658" y="571500"/>
                </a:lnTo>
                <a:lnTo>
                  <a:pt x="1588558" y="571500"/>
                </a:lnTo>
                <a:lnTo>
                  <a:pt x="1588558" y="527050"/>
                </a:lnTo>
                <a:lnTo>
                  <a:pt x="1341966" y="527050"/>
                </a:lnTo>
                <a:cubicBezTo>
                  <a:pt x="1341966" y="512586"/>
                  <a:pt x="1341967" y="498122"/>
                  <a:pt x="1341967" y="483658"/>
                </a:cubicBezTo>
                <a:lnTo>
                  <a:pt x="1333500" y="481542"/>
                </a:lnTo>
                <a:lnTo>
                  <a:pt x="1331383" y="444500"/>
                </a:lnTo>
                <a:lnTo>
                  <a:pt x="753533" y="444500"/>
                </a:lnTo>
                <a:lnTo>
                  <a:pt x="753533" y="403225"/>
                </a:lnTo>
                <a:lnTo>
                  <a:pt x="686858" y="403225"/>
                </a:lnTo>
                <a:lnTo>
                  <a:pt x="686858" y="358775"/>
                </a:lnTo>
                <a:lnTo>
                  <a:pt x="585258" y="358775"/>
                </a:lnTo>
                <a:lnTo>
                  <a:pt x="585258" y="314325"/>
                </a:lnTo>
                <a:lnTo>
                  <a:pt x="337608" y="314325"/>
                </a:lnTo>
                <a:lnTo>
                  <a:pt x="337608" y="273050"/>
                </a:lnTo>
                <a:lnTo>
                  <a:pt x="309033" y="273050"/>
                </a:lnTo>
                <a:lnTo>
                  <a:pt x="309033" y="234950"/>
                </a:lnTo>
                <a:lnTo>
                  <a:pt x="261408" y="234950"/>
                </a:lnTo>
                <a:lnTo>
                  <a:pt x="261408" y="171450"/>
                </a:lnTo>
                <a:lnTo>
                  <a:pt x="213783" y="171450"/>
                </a:lnTo>
                <a:lnTo>
                  <a:pt x="213783" y="139700"/>
                </a:lnTo>
                <a:lnTo>
                  <a:pt x="34924" y="139700"/>
                </a:lnTo>
                <a:cubicBezTo>
                  <a:pt x="34571" y="128764"/>
                  <a:pt x="34219" y="111478"/>
                  <a:pt x="33866" y="100542"/>
                </a:cubicBezTo>
                <a:cubicBezTo>
                  <a:pt x="34219" y="86078"/>
                  <a:pt x="32455" y="65264"/>
                  <a:pt x="32808" y="50800"/>
                </a:cubicBezTo>
                <a:lnTo>
                  <a:pt x="0" y="50800"/>
                </a:lnTo>
                <a:lnTo>
                  <a:pt x="3174" y="0"/>
                </a:lnTo>
              </a:path>
            </a:pathLst>
          </a:custGeom>
          <a:noFill/>
          <a:ln w="28575">
            <a:solidFill>
              <a:schemeClr val="accent1"/>
            </a:solidFill>
            <a:miter lim="800000"/>
            <a:headEnd/>
            <a:tailEnd/>
          </a:ln>
        </p:spPr>
        <p:txBody>
          <a:bodyPr rtlCol="0" anchor="ctr"/>
          <a:lstStyle/>
          <a:p>
            <a:pPr algn="ctr"/>
            <a:endParaRPr lang="en-US" dirty="0"/>
          </a:p>
        </p:txBody>
      </p:sp>
      <p:grpSp>
        <p:nvGrpSpPr>
          <p:cNvPr id="153" name="Group 152">
            <a:extLst>
              <a:ext uri="{FF2B5EF4-FFF2-40B4-BE49-F238E27FC236}">
                <a16:creationId xmlns:a16="http://schemas.microsoft.com/office/drawing/2014/main" id="{C98854CF-F6CA-46FE-AA1E-C67936F634D4}"/>
              </a:ext>
            </a:extLst>
          </p:cNvPr>
          <p:cNvGrpSpPr/>
          <p:nvPr/>
        </p:nvGrpSpPr>
        <p:grpSpPr>
          <a:xfrm>
            <a:off x="10076646" y="2483764"/>
            <a:ext cx="1752157" cy="646331"/>
            <a:chOff x="4533427" y="2898085"/>
            <a:chExt cx="1752157" cy="646331"/>
          </a:xfrm>
        </p:grpSpPr>
        <p:sp>
          <p:nvSpPr>
            <p:cNvPr id="154" name="TextBox 153">
              <a:extLst>
                <a:ext uri="{FF2B5EF4-FFF2-40B4-BE49-F238E27FC236}">
                  <a16:creationId xmlns:a16="http://schemas.microsoft.com/office/drawing/2014/main" id="{175D52E3-21BD-42CB-AC71-C2484C997180}"/>
                </a:ext>
              </a:extLst>
            </p:cNvPr>
            <p:cNvSpPr txBox="1"/>
            <p:nvPr/>
          </p:nvSpPr>
          <p:spPr bwMode="auto">
            <a:xfrm flipH="1">
              <a:off x="4916390" y="2898085"/>
              <a:ext cx="13691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MDex</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BMDex</a:t>
              </a:r>
            </a:p>
          </p:txBody>
        </p:sp>
        <p:cxnSp>
          <p:nvCxnSpPr>
            <p:cNvPr id="155" name="Straight Connector 154">
              <a:extLst>
                <a:ext uri="{FF2B5EF4-FFF2-40B4-BE49-F238E27FC236}">
                  <a16:creationId xmlns:a16="http://schemas.microsoft.com/office/drawing/2014/main" id="{D0AE2495-0225-482A-A360-837DABB5DE10}"/>
                </a:ext>
              </a:extLst>
            </p:cNvPr>
            <p:cNvCxnSpPr/>
            <p:nvPr/>
          </p:nvCxnSpPr>
          <p:spPr bwMode="auto">
            <a:xfrm>
              <a:off x="4533427" y="3082343"/>
              <a:ext cx="382963" cy="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B6C47A3-5A8D-4CF3-A4B0-47A7DE8F5340}"/>
                </a:ext>
              </a:extLst>
            </p:cNvPr>
            <p:cNvCxnSpPr/>
            <p:nvPr/>
          </p:nvCxnSpPr>
          <p:spPr bwMode="auto">
            <a:xfrm>
              <a:off x="4533427" y="3344810"/>
              <a:ext cx="382963" cy="0"/>
            </a:xfrm>
            <a:prstGeom prst="line">
              <a:avLst/>
            </a:prstGeom>
            <a:noFill/>
            <a:ln w="28575" cap="flat" cmpd="sng" algn="ctr">
              <a:solidFill>
                <a:schemeClr val="accent1"/>
              </a:solidFill>
              <a:prstDash val="solid"/>
              <a:round/>
              <a:headEnd type="none" w="med" len="med"/>
              <a:tailEnd type="none" w="med" len="med"/>
            </a:ln>
            <a:effectLst/>
          </p:spPr>
        </p:cxnSp>
      </p:grpSp>
      <p:sp>
        <p:nvSpPr>
          <p:cNvPr id="2" name="TextBox 1">
            <a:extLst>
              <a:ext uri="{FF2B5EF4-FFF2-40B4-BE49-F238E27FC236}">
                <a16:creationId xmlns:a16="http://schemas.microsoft.com/office/drawing/2014/main" id="{58F7457C-C623-451B-9DA7-85DB16E6E385}"/>
              </a:ext>
            </a:extLst>
          </p:cNvPr>
          <p:cNvSpPr txBox="1"/>
          <p:nvPr/>
        </p:nvSpPr>
        <p:spPr bwMode="auto">
          <a:xfrm>
            <a:off x="7287388" y="4500927"/>
            <a:ext cx="2263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0" dirty="0">
                <a:solidFill>
                  <a:srgbClr val="000000"/>
                </a:solidFill>
                <a:effectLst/>
                <a:latin typeface="Calibri" panose="020F0502020204030204" pitchFamily="34" charset="0"/>
                <a:cs typeface="Calibri" panose="020F0502020204030204" pitchFamily="34" charset="0"/>
              </a:rPr>
              <a:t>HR: 0.50 (95% CI: 0.27-0.90)</a:t>
            </a:r>
            <a:endParaRPr lang="en-US" sz="1400" b="0" dirty="0">
              <a:solidFill>
                <a:schemeClr val="bg1"/>
              </a:solidFill>
              <a:latin typeface="Calibri" panose="020F0502020204030204" pitchFamily="34" charset="0"/>
              <a:cs typeface="Calibri" panose="020F0502020204030204" pitchFamily="34" charset="0"/>
            </a:endParaRPr>
          </a:p>
        </p:txBody>
      </p:sp>
      <p:sp>
        <p:nvSpPr>
          <p:cNvPr id="157" name="TextBox 156">
            <a:extLst>
              <a:ext uri="{FF2B5EF4-FFF2-40B4-BE49-F238E27FC236}">
                <a16:creationId xmlns:a16="http://schemas.microsoft.com/office/drawing/2014/main" id="{15A762FF-2C50-49E7-A001-9FD532E198FA}"/>
              </a:ext>
            </a:extLst>
          </p:cNvPr>
          <p:cNvSpPr txBox="1"/>
          <p:nvPr/>
        </p:nvSpPr>
        <p:spPr bwMode="auto">
          <a:xfrm>
            <a:off x="1377800" y="4514420"/>
            <a:ext cx="2263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0" dirty="0">
                <a:solidFill>
                  <a:srgbClr val="000000"/>
                </a:solidFill>
                <a:effectLst/>
                <a:latin typeface="Calibri" panose="020F0502020204030204" pitchFamily="34" charset="0"/>
                <a:cs typeface="Calibri" panose="020F0502020204030204" pitchFamily="34" charset="0"/>
              </a:rPr>
              <a:t>HR: 0.46 (95% CI: 0.28-0.74)</a:t>
            </a:r>
            <a:endParaRPr lang="en-US" sz="1400"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025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TOURMALINE-AL1: </a:t>
            </a:r>
            <a:r>
              <a:rPr lang="en-US" dirty="0"/>
              <a:t>Ixazomib + Dexamethasone vs Physician’s Choice</a:t>
            </a:r>
            <a:endParaRPr lang="en-US" altLang="en-US" dirty="0"/>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614300" y="1513046"/>
            <a:ext cx="10146743" cy="4883293"/>
          </a:xfrm>
        </p:spPr>
        <p:txBody>
          <a:bodyPr rtlCol="0">
            <a:noAutofit/>
          </a:bodyPr>
          <a:lstStyle/>
          <a:p>
            <a:pPr>
              <a:spcBef>
                <a:spcPts val="500"/>
              </a:spcBef>
              <a:spcAft>
                <a:spcPct val="0"/>
              </a:spcAft>
              <a:defRPr/>
            </a:pPr>
            <a:r>
              <a:rPr lang="en-US" sz="1800" dirty="0"/>
              <a:t>Randomized, open-label, international phase III trial</a:t>
            </a:r>
          </a:p>
          <a:p>
            <a:pPr>
              <a:spcBef>
                <a:spcPts val="500"/>
              </a:spcBef>
              <a:spcAft>
                <a:spcPct val="0"/>
              </a:spcAft>
              <a:buClr>
                <a:schemeClr val="accent6"/>
              </a:buClr>
              <a:defRPr/>
            </a:pPr>
            <a:endParaRPr lang="en-US" sz="18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a:spcBef>
                <a:spcPts val="500"/>
              </a:spcBef>
              <a:spcAft>
                <a:spcPct val="0"/>
              </a:spcAft>
              <a:buClr>
                <a:schemeClr val="accent6"/>
              </a:buClr>
              <a:defRPr/>
            </a:pPr>
            <a:endParaRPr lang="en-US" sz="1600" dirty="0"/>
          </a:p>
          <a:p>
            <a:pPr marL="0" indent="0">
              <a:spcBef>
                <a:spcPts val="500"/>
              </a:spcBef>
              <a:spcAft>
                <a:spcPct val="0"/>
              </a:spcAft>
              <a:buClr>
                <a:schemeClr val="accent6"/>
              </a:buClr>
              <a:buNone/>
              <a:defRPr/>
            </a:pPr>
            <a:endParaRPr lang="en-US" sz="1600" dirty="0"/>
          </a:p>
          <a:p>
            <a:pPr marL="0" indent="0">
              <a:spcBef>
                <a:spcPts val="500"/>
              </a:spcBef>
              <a:spcAft>
                <a:spcPct val="0"/>
              </a:spcAft>
              <a:buClr>
                <a:schemeClr val="accent6"/>
              </a:buClr>
              <a:buNone/>
              <a:defRPr/>
            </a:pPr>
            <a:endParaRPr lang="en-US" sz="1600" dirty="0"/>
          </a:p>
          <a:p>
            <a:pPr marL="0" indent="0">
              <a:spcBef>
                <a:spcPts val="500"/>
              </a:spcBef>
              <a:spcAft>
                <a:spcPct val="0"/>
              </a:spcAft>
              <a:buClr>
                <a:schemeClr val="accent6"/>
              </a:buClr>
              <a:buNone/>
              <a:defRPr/>
            </a:pPr>
            <a:endParaRPr lang="en-US" sz="1600" dirty="0"/>
          </a:p>
          <a:p>
            <a:pPr marL="0" indent="0">
              <a:spcBef>
                <a:spcPts val="500"/>
              </a:spcBef>
              <a:spcAft>
                <a:spcPct val="0"/>
              </a:spcAft>
              <a:buClr>
                <a:schemeClr val="accent6"/>
              </a:buClr>
              <a:buNone/>
              <a:defRPr/>
            </a:pPr>
            <a:endParaRPr lang="en-US" sz="1600" dirty="0"/>
          </a:p>
          <a:p>
            <a:pPr>
              <a:spcAft>
                <a:spcPts val="0"/>
              </a:spcAft>
            </a:pPr>
            <a:r>
              <a:rPr lang="en-US" sz="1800" b="1" kern="0" dirty="0">
                <a:solidFill>
                  <a:srgbClr val="222222"/>
                </a:solidFill>
                <a:cs typeface="Calibri" panose="020F0502020204030204" pitchFamily="34" charset="0"/>
              </a:rPr>
              <a:t>Primary endpoints: </a:t>
            </a:r>
            <a:r>
              <a:rPr lang="en-US" sz="1800" b="0" kern="0" dirty="0">
                <a:solidFill>
                  <a:srgbClr val="222222"/>
                </a:solidFill>
                <a:cs typeface="Calibri" panose="020F0502020204030204" pitchFamily="34" charset="0"/>
              </a:rPr>
              <a:t>hematologic response rate and 2-yr vital organ deterioration or mortality rate</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042188" y="2718058"/>
            <a:ext cx="2022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relapsed/refractory AL amyloidosis cardiac and/or renal involvement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168</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79738" y="2174323"/>
            <a:ext cx="3474720"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Ixa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mg on Day 1, 8, 15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 mg on Day 1, 8, 15, 22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(n = 85)</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979738" y="3238154"/>
            <a:ext cx="3474720"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(n = 83)</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546100" y="310750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43138" y="336536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43138" y="276528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67001A40-E555-4482-863F-87F01F7AAE9B}"/>
              </a:ext>
            </a:extLst>
          </p:cNvPr>
          <p:cNvSpPr txBox="1"/>
          <p:nvPr/>
        </p:nvSpPr>
        <p:spPr bwMode="auto">
          <a:xfrm>
            <a:off x="3313678" y="4251969"/>
            <a:ext cx="535135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 could be increased to 40 mg if no grade &gt;2 toxicities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4 wk in either Ixa or physician’s choice arms.</a:t>
            </a:r>
          </a:p>
          <a:p>
            <a:pPr marL="0" marR="0" lvl="0" indent="0" algn="l"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 (20 mg) + either melphalan (0.22 mg/kg PO), lenalidomide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 mg), cyclophosphamide (500 mg PO), or thalidomide (50-200 mg). </a:t>
            </a:r>
          </a:p>
          <a:p>
            <a:pPr marL="0" marR="0" lvl="0" indent="0" algn="l"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received MDex to best response + 2 cycles (max 18 mo or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600-mg melphalan dose).</a:t>
            </a:r>
          </a:p>
        </p:txBody>
      </p:sp>
      <p:sp>
        <p:nvSpPr>
          <p:cNvPr id="3" name="TextBox 2">
            <a:extLst>
              <a:ext uri="{FF2B5EF4-FFF2-40B4-BE49-F238E27FC236}">
                <a16:creationId xmlns:a16="http://schemas.microsoft.com/office/drawing/2014/main" id="{AE0E6EA0-217E-49EA-92F7-7DA68E94CAEE}"/>
              </a:ext>
            </a:extLst>
          </p:cNvPr>
          <p:cNvSpPr txBox="1"/>
          <p:nvPr/>
        </p:nvSpPr>
        <p:spPr bwMode="auto">
          <a:xfrm>
            <a:off x="3313677" y="3136924"/>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cxnSp>
        <p:nvCxnSpPr>
          <p:cNvPr id="5" name="Straight Arrow Connector 4">
            <a:extLst>
              <a:ext uri="{FF2B5EF4-FFF2-40B4-BE49-F238E27FC236}">
                <a16:creationId xmlns:a16="http://schemas.microsoft.com/office/drawing/2014/main" id="{4F4469A0-9535-4B4B-A5A0-87810FCD2F8C}"/>
              </a:ext>
            </a:extLst>
          </p:cNvPr>
          <p:cNvCxnSpPr/>
          <p:nvPr/>
        </p:nvCxnSpPr>
        <p:spPr bwMode="auto">
          <a:xfrm>
            <a:off x="3246922" y="2435343"/>
            <a:ext cx="0" cy="457200"/>
          </a:xfrm>
          <a:prstGeom prst="straightConnector1">
            <a:avLst/>
          </a:prstGeom>
          <a:noFill/>
          <a:ln w="28575" cap="flat" cmpd="sng" algn="ctr">
            <a:solidFill>
              <a:schemeClr val="bg1"/>
            </a:solidFill>
            <a:prstDash val="sysDot"/>
            <a:round/>
            <a:headEnd type="none" w="med" len="med"/>
            <a:tailEnd type="triangle"/>
          </a:ln>
          <a:effectLst/>
        </p:spPr>
      </p:cxnSp>
      <p:sp>
        <p:nvSpPr>
          <p:cNvPr id="6" name="TextBox 5">
            <a:extLst>
              <a:ext uri="{FF2B5EF4-FFF2-40B4-BE49-F238E27FC236}">
                <a16:creationId xmlns:a16="http://schemas.microsoft.com/office/drawing/2014/main" id="{30985267-B657-4255-9D59-0D731BD55F0D}"/>
              </a:ext>
            </a:extLst>
          </p:cNvPr>
          <p:cNvSpPr txBox="1"/>
          <p:nvPr/>
        </p:nvSpPr>
        <p:spPr bwMode="auto">
          <a:xfrm>
            <a:off x="694367" y="1904784"/>
            <a:ext cx="32853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Cardiac risk stage (I vs II vs III), relapsed or refractory disease, previous PI (yes or no)</a:t>
            </a:r>
          </a:p>
        </p:txBody>
      </p:sp>
      <p:sp>
        <p:nvSpPr>
          <p:cNvPr id="7" name="TextBox 6">
            <a:extLst>
              <a:ext uri="{FF2B5EF4-FFF2-40B4-BE49-F238E27FC236}">
                <a16:creationId xmlns:a16="http://schemas.microsoft.com/office/drawing/2014/main" id="{05AF3A09-9404-49B1-B05F-D00DBA506BED}"/>
              </a:ext>
            </a:extLst>
          </p:cNvPr>
          <p:cNvSpPr txBox="1"/>
          <p:nvPr/>
        </p:nvSpPr>
        <p:spPr bwMode="auto">
          <a:xfrm>
            <a:off x="5165703" y="1907810"/>
            <a:ext cx="12891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sp>
        <p:nvSpPr>
          <p:cNvPr id="8" name="TextBox 7">
            <a:extLst>
              <a:ext uri="{FF2B5EF4-FFF2-40B4-BE49-F238E27FC236}">
                <a16:creationId xmlns:a16="http://schemas.microsoft.com/office/drawing/2014/main" id="{2CB80ED0-1996-4C6B-ACC6-3F681D0FA176}"/>
              </a:ext>
            </a:extLst>
          </p:cNvPr>
          <p:cNvSpPr txBox="1"/>
          <p:nvPr/>
        </p:nvSpPr>
        <p:spPr bwMode="auto">
          <a:xfrm>
            <a:off x="7875356" y="2811278"/>
            <a:ext cx="1365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25" name="TextBox 24">
            <a:extLst>
              <a:ext uri="{FF2B5EF4-FFF2-40B4-BE49-F238E27FC236}">
                <a16:creationId xmlns:a16="http://schemas.microsoft.com/office/drawing/2014/main" id="{ED7DF9CF-F5EA-4E86-9867-E6FE3F6423E1}"/>
              </a:ext>
            </a:extLst>
          </p:cNvPr>
          <p:cNvSpPr txBox="1"/>
          <p:nvPr/>
        </p:nvSpPr>
        <p:spPr bwMode="auto">
          <a:xfrm>
            <a:off x="440989" y="6381550"/>
            <a:ext cx="68058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Dispenzieri. Leukemia. 2021;[Epub</a:t>
            </a:r>
            <a:r>
              <a:rPr lang="en-US" sz="1200" dirty="0">
                <a:solidFill>
                  <a:srgbClr val="455560"/>
                </a:solidFill>
                <a:latin typeface="Calibri" panose="020F0502020204030204" pitchFamily="34" charset="0"/>
                <a:cs typeface="Calibri" panose="020F0502020204030204" pitchFamily="34" charset="0"/>
              </a:rPr>
              <a:t>].</a:t>
            </a:r>
            <a:r>
              <a:rPr kumimoji="0" lang="en-US" sz="120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Kastritis. ASCO 2020. Abstr 8546. Dispenzieri. ASH 2019. Abstr 139. </a:t>
            </a:r>
          </a:p>
        </p:txBody>
      </p:sp>
      <p:sp>
        <p:nvSpPr>
          <p:cNvPr id="9" name="TextBox 8">
            <a:extLst>
              <a:ext uri="{FF2B5EF4-FFF2-40B4-BE49-F238E27FC236}">
                <a16:creationId xmlns:a16="http://schemas.microsoft.com/office/drawing/2014/main" id="{79A632BB-D1DB-4571-924E-5BF64AFAF99F}"/>
              </a:ext>
            </a:extLst>
          </p:cNvPr>
          <p:cNvSpPr txBox="1"/>
          <p:nvPr/>
        </p:nvSpPr>
        <p:spPr bwMode="auto">
          <a:xfrm>
            <a:off x="9127414" y="1407614"/>
            <a:ext cx="2750657" cy="4666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Primary endpoint was not met at primary analysis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lang="en-US" kern="0" dirty="0">
                <a:solidFill>
                  <a:srgbClr val="222222"/>
                </a:solidFill>
                <a:latin typeface="Calibri" panose="020F0502020204030204" pitchFamily="34" charset="0"/>
                <a:cs typeface="Calibri" panose="020F0502020204030204" pitchFamily="34" charset="0"/>
              </a:rPr>
              <a:t>D</a:t>
            </a:r>
            <a:r>
              <a:rPr kumimoji="0" lang="en-US"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ata favored Ixa + Dex</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Best hematologic response rate:</a:t>
            </a:r>
          </a:p>
          <a:p>
            <a:pPr marL="800100" lvl="1" indent="-342900" fontAlgn="base">
              <a:lnSpc>
                <a:spcPct val="90000"/>
              </a:lnSpc>
              <a:spcBef>
                <a:spcPts val="1000"/>
              </a:spcBef>
              <a:buClr>
                <a:srgbClr val="000000"/>
              </a:buClr>
              <a:buFont typeface="Arial" panose="020B0604020202020204" pitchFamily="34" charset="0"/>
              <a:buChar char="‒"/>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53% with </a:t>
            </a:r>
            <a:r>
              <a:rPr lang="en-US" sz="1600" kern="0" dirty="0">
                <a:solidFill>
                  <a:srgbClr val="222222"/>
                </a:solidFill>
                <a:latin typeface="Calibri" panose="020F0502020204030204" pitchFamily="34" charset="0"/>
                <a:cs typeface="Calibri" panose="020F0502020204030204" pitchFamily="34" charset="0"/>
              </a:rPr>
              <a:t>I</a:t>
            </a: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xa + Dex vs 51% with physician’s choice (</a:t>
            </a:r>
            <a:r>
              <a:rPr kumimoji="0" lang="en-US" sz="1600" b="0" i="1"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P</a:t>
            </a: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 = .76)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CR:</a:t>
            </a:r>
          </a:p>
          <a:p>
            <a:pPr marL="800100" lvl="1" indent="-342900" fontAlgn="base">
              <a:lnSpc>
                <a:spcPct val="90000"/>
              </a:lnSpc>
              <a:spcBef>
                <a:spcPts val="1000"/>
              </a:spcBef>
              <a:buClr>
                <a:srgbClr val="000000"/>
              </a:buClr>
              <a:buFont typeface="Arial" panose="020B0604020202020204" pitchFamily="34" charset="0"/>
              <a:buChar char="‒"/>
              <a:defRPr/>
            </a:pP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26% with Ixa + Dex vs 18% with physician’s choice (</a:t>
            </a:r>
            <a:r>
              <a:rPr kumimoji="0" lang="en-US" sz="1600" b="0" i="1"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P</a:t>
            </a:r>
            <a:r>
              <a:rPr kumimoji="0" lang="en-US" sz="1600" b="0" i="0" u="none" strike="noStrike" kern="0" cap="none" spc="0" normalizeH="0" baseline="0" noProof="0" dirty="0">
                <a:ln>
                  <a:noFill/>
                </a:ln>
                <a:solidFill>
                  <a:srgbClr val="222222"/>
                </a:solidFill>
                <a:effectLst/>
                <a:uLnTx/>
                <a:uFillTx/>
                <a:latin typeface="Calibri" panose="020F0502020204030204" pitchFamily="34" charset="0"/>
                <a:ea typeface="+mn-ea"/>
                <a:cs typeface="Calibri" panose="020F0502020204030204" pitchFamily="34" charset="0"/>
              </a:rPr>
              <a:t> = .22) </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18656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49AA5-BEF0-BA4F-80B2-79B5510564F4}"/>
              </a:ext>
            </a:extLst>
          </p:cNvPr>
          <p:cNvSpPr>
            <a:spLocks noGrp="1"/>
          </p:cNvSpPr>
          <p:nvPr>
            <p:ph type="title"/>
          </p:nvPr>
        </p:nvSpPr>
        <p:spPr/>
        <p:txBody>
          <a:bodyPr/>
          <a:lstStyle/>
          <a:p>
            <a:r>
              <a:rPr lang="en-US" dirty="0"/>
              <a:t>Immunomodulatory Drugs: </a:t>
            </a:r>
            <a:br>
              <a:rPr lang="en-US" dirty="0"/>
            </a:br>
            <a:r>
              <a:rPr lang="en-US" dirty="0"/>
              <a:t>Considerations in Amyloidosis Treatment</a:t>
            </a:r>
          </a:p>
        </p:txBody>
      </p:sp>
      <p:sp>
        <p:nvSpPr>
          <p:cNvPr id="3" name="Content Placeholder 2">
            <a:extLst>
              <a:ext uri="{FF2B5EF4-FFF2-40B4-BE49-F238E27FC236}">
                <a16:creationId xmlns:a16="http://schemas.microsoft.com/office/drawing/2014/main" id="{E9C6B341-0D6A-5D43-A7C6-7F15C77846C9}"/>
              </a:ext>
            </a:extLst>
          </p:cNvPr>
          <p:cNvSpPr>
            <a:spLocks noGrp="1"/>
          </p:cNvSpPr>
          <p:nvPr>
            <p:ph idx="1"/>
          </p:nvPr>
        </p:nvSpPr>
        <p:spPr/>
        <p:txBody>
          <a:bodyPr/>
          <a:lstStyle/>
          <a:p>
            <a:r>
              <a:rPr lang="en-US" dirty="0"/>
              <a:t>Thalidomide, lenalidomide, and pomalidomide all have been studied</a:t>
            </a:r>
          </a:p>
          <a:p>
            <a:r>
              <a:rPr lang="en-US" dirty="0"/>
              <a:t>Significant toxicity with thalidomide</a:t>
            </a:r>
          </a:p>
          <a:p>
            <a:r>
              <a:rPr lang="en-US" dirty="0"/>
              <a:t>Lenalidomide/dexamethasone and lenalidomide/cyclophosphamide/ dexamethasone are all active</a:t>
            </a:r>
          </a:p>
          <a:p>
            <a:r>
              <a:rPr lang="en-US" dirty="0"/>
              <a:t>Transient worsening of cardiac status often seen with IMiDs</a:t>
            </a:r>
          </a:p>
          <a:p>
            <a:r>
              <a:rPr lang="en-US" dirty="0"/>
              <a:t>Drop in blood pressure is seen often with these drugs</a:t>
            </a:r>
          </a:p>
          <a:p>
            <a:r>
              <a:rPr lang="en-US" dirty="0"/>
              <a:t>Pomalidomide/dexamethasone is active</a:t>
            </a:r>
          </a:p>
          <a:p>
            <a:endParaRPr lang="en-US" dirty="0"/>
          </a:p>
        </p:txBody>
      </p:sp>
      <p:grpSp>
        <p:nvGrpSpPr>
          <p:cNvPr id="4" name="Group 7">
            <a:extLst>
              <a:ext uri="{FF2B5EF4-FFF2-40B4-BE49-F238E27FC236}">
                <a16:creationId xmlns:a16="http://schemas.microsoft.com/office/drawing/2014/main" id="{3DA99B8D-5E18-4D6F-8C6D-7DE75FD955DB}"/>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B033A7C6-F75D-46E5-BBB0-3A5E525B650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8AEDA8E8-50BE-4F82-8323-7782E4A1F0D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2527291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F366-6D1F-4903-8B7F-84135F15902C}"/>
              </a:ext>
            </a:extLst>
          </p:cNvPr>
          <p:cNvSpPr>
            <a:spLocks noGrp="1"/>
          </p:cNvSpPr>
          <p:nvPr>
            <p:ph type="title"/>
          </p:nvPr>
        </p:nvSpPr>
        <p:spPr/>
        <p:txBody>
          <a:bodyPr/>
          <a:lstStyle/>
          <a:p>
            <a:r>
              <a:rPr lang="en-US" dirty="0"/>
              <a:t>ANDROMEDA: Daratumumab + VCd vs VCd Alone in Newly Diagnosed AL Amyloidosis</a:t>
            </a:r>
          </a:p>
        </p:txBody>
      </p:sp>
      <p:sp>
        <p:nvSpPr>
          <p:cNvPr id="3" name="Content Placeholder 2">
            <a:extLst>
              <a:ext uri="{FF2B5EF4-FFF2-40B4-BE49-F238E27FC236}">
                <a16:creationId xmlns:a16="http://schemas.microsoft.com/office/drawing/2014/main" id="{E181F72F-F2EE-48EE-8422-37FC906EADC4}"/>
              </a:ext>
            </a:extLst>
          </p:cNvPr>
          <p:cNvSpPr>
            <a:spLocks noGrp="1"/>
          </p:cNvSpPr>
          <p:nvPr>
            <p:ph idx="1"/>
          </p:nvPr>
        </p:nvSpPr>
        <p:spPr>
          <a:xfrm>
            <a:off x="657235" y="1544800"/>
            <a:ext cx="10877529" cy="4650686"/>
          </a:xfrm>
        </p:spPr>
        <p:txBody>
          <a:bodyPr/>
          <a:lstStyle/>
          <a:p>
            <a:r>
              <a:rPr lang="en-US" sz="2400" dirty="0"/>
              <a:t>Randomized, open-label phase III trial</a:t>
            </a:r>
          </a:p>
          <a:p>
            <a:endParaRPr lang="en-US" sz="2400" dirty="0"/>
          </a:p>
          <a:p>
            <a:endParaRPr lang="en-US" dirty="0"/>
          </a:p>
          <a:p>
            <a:endParaRPr lang="en-US" dirty="0"/>
          </a:p>
          <a:p>
            <a:endParaRPr lang="en-US" dirty="0"/>
          </a:p>
          <a:p>
            <a:pPr marL="0" indent="0">
              <a:buNone/>
            </a:pPr>
            <a:endParaRPr lang="en-US" dirty="0"/>
          </a:p>
          <a:p>
            <a:pPr>
              <a:spcAft>
                <a:spcPts val="0"/>
              </a:spcAft>
            </a:pPr>
            <a:r>
              <a:rPr lang="en-US" sz="2400" b="1" dirty="0"/>
              <a:t>Primary endpoint: </a:t>
            </a:r>
            <a:r>
              <a:rPr lang="en-US" sz="2400" dirty="0"/>
              <a:t>overall CHR in ITT population</a:t>
            </a:r>
          </a:p>
          <a:p>
            <a:pPr>
              <a:spcAft>
                <a:spcPts val="0"/>
              </a:spcAft>
            </a:pPr>
            <a:r>
              <a:rPr lang="en-US" sz="2400" b="1" dirty="0"/>
              <a:t>Secondary endpoints: </a:t>
            </a:r>
            <a:r>
              <a:rPr lang="en-US" sz="2400" dirty="0"/>
              <a:t>MOD-PFS, organ responses, time to hematologic response, OS, safety</a:t>
            </a:r>
          </a:p>
        </p:txBody>
      </p:sp>
      <p:sp>
        <p:nvSpPr>
          <p:cNvPr id="4" name="Text Box 15">
            <a:extLst>
              <a:ext uri="{FF2B5EF4-FFF2-40B4-BE49-F238E27FC236}">
                <a16:creationId xmlns:a16="http://schemas.microsoft.com/office/drawing/2014/main" id="{607C0FB5-CF1A-4721-B490-ED51783E6F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Kastritis. NEJM. 2021;385:46. Kastritis. ASCO 2021. Abstr 8003. NCT03201965.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5" name="Group 7">
            <a:extLst>
              <a:ext uri="{FF2B5EF4-FFF2-40B4-BE49-F238E27FC236}">
                <a16:creationId xmlns:a16="http://schemas.microsoft.com/office/drawing/2014/main" id="{06339B07-1F66-43C2-8FF0-0CCE968757D7}"/>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F0723EF-EE50-4185-BE56-95D3B5F785D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2BDE478-E833-4746-9482-2C846DFA683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 name="Text Box 45">
            <a:extLst>
              <a:ext uri="{FF2B5EF4-FFF2-40B4-BE49-F238E27FC236}">
                <a16:creationId xmlns:a16="http://schemas.microsoft.com/office/drawing/2014/main" id="{8A1AE993-EBC2-4E01-B9EC-088D9D6E4412}"/>
              </a:ext>
            </a:extLst>
          </p:cNvPr>
          <p:cNvSpPr txBox="1">
            <a:spLocks noChangeArrowheads="1"/>
          </p:cNvSpPr>
          <p:nvPr/>
        </p:nvSpPr>
        <p:spPr bwMode="auto">
          <a:xfrm>
            <a:off x="441254" y="2064752"/>
            <a:ext cx="198093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with AL amyloidosis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organ affected; no prior tx for MM or AL amyloidosis; cardiac stage I-IIIa; eGFR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 mL/min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388)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Rectangle 46">
            <a:extLst>
              <a:ext uri="{FF2B5EF4-FFF2-40B4-BE49-F238E27FC236}">
                <a16:creationId xmlns:a16="http://schemas.microsoft.com/office/drawing/2014/main" id="{AD7792B0-3945-4737-A7C3-2BCD25B8FC35}"/>
              </a:ext>
            </a:extLst>
          </p:cNvPr>
          <p:cNvSpPr>
            <a:spLocks noChangeArrowheads="1"/>
          </p:cNvSpPr>
          <p:nvPr/>
        </p:nvSpPr>
        <p:spPr bwMode="auto">
          <a:xfrm>
            <a:off x="8958333" y="3491733"/>
            <a:ext cx="2699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Observed until MOD-PFS</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sp>
        <p:nvSpPr>
          <p:cNvPr id="10" name="Rectangle 47">
            <a:extLst>
              <a:ext uri="{FF2B5EF4-FFF2-40B4-BE49-F238E27FC236}">
                <a16:creationId xmlns:a16="http://schemas.microsoft.com/office/drawing/2014/main" id="{B950437C-5AA2-4074-B39C-7BDE4D65FF3C}"/>
              </a:ext>
            </a:extLst>
          </p:cNvPr>
          <p:cNvSpPr>
            <a:spLocks noChangeArrowheads="1"/>
          </p:cNvSpPr>
          <p:nvPr/>
        </p:nvSpPr>
        <p:spPr bwMode="auto">
          <a:xfrm>
            <a:off x="8958333" y="2250831"/>
            <a:ext cx="291368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Observed until MOD-PFS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Dara SC d/c before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MOD-PFS)</a:t>
            </a:r>
          </a:p>
        </p:txBody>
      </p:sp>
      <p:sp>
        <p:nvSpPr>
          <p:cNvPr id="11" name="Rectangle 49">
            <a:extLst>
              <a:ext uri="{FF2B5EF4-FFF2-40B4-BE49-F238E27FC236}">
                <a16:creationId xmlns:a16="http://schemas.microsoft.com/office/drawing/2014/main" id="{19627E50-50D3-4C55-A8C0-A56FA7C3EF10}"/>
              </a:ext>
            </a:extLst>
          </p:cNvPr>
          <p:cNvSpPr>
            <a:spLocks noChangeArrowheads="1"/>
          </p:cNvSpPr>
          <p:nvPr/>
        </p:nvSpPr>
        <p:spPr bwMode="auto">
          <a:xfrm>
            <a:off x="3206989" y="2192310"/>
            <a:ext cx="2538414" cy="999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SC 1800 mg QW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cycles 1-2; Q2W cycles 3-6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VCd*</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QW for 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195)</a:t>
            </a:r>
          </a:p>
        </p:txBody>
      </p:sp>
      <p:sp>
        <p:nvSpPr>
          <p:cNvPr id="12" name="Rectangle 50">
            <a:extLst>
              <a:ext uri="{FF2B5EF4-FFF2-40B4-BE49-F238E27FC236}">
                <a16:creationId xmlns:a16="http://schemas.microsoft.com/office/drawing/2014/main" id="{82418877-E0EA-4F70-9F5D-F9516B447B18}"/>
              </a:ext>
            </a:extLst>
          </p:cNvPr>
          <p:cNvSpPr>
            <a:spLocks noChangeArrowheads="1"/>
          </p:cNvSpPr>
          <p:nvPr/>
        </p:nvSpPr>
        <p:spPr bwMode="auto">
          <a:xfrm>
            <a:off x="3198669" y="3244652"/>
            <a:ext cx="2546734"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VCd*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QW for 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193)</a:t>
            </a:r>
          </a:p>
        </p:txBody>
      </p:sp>
      <p:sp>
        <p:nvSpPr>
          <p:cNvPr id="13" name="Line 51">
            <a:extLst>
              <a:ext uri="{FF2B5EF4-FFF2-40B4-BE49-F238E27FC236}">
                <a16:creationId xmlns:a16="http://schemas.microsoft.com/office/drawing/2014/main" id="{BFACF2C1-D61A-4FD1-A6D4-F71EB4C49B1E}"/>
              </a:ext>
            </a:extLst>
          </p:cNvPr>
          <p:cNvSpPr>
            <a:spLocks noChangeShapeType="1"/>
          </p:cNvSpPr>
          <p:nvPr/>
        </p:nvSpPr>
        <p:spPr bwMode="auto">
          <a:xfrm rot="16200000">
            <a:off x="7385428" y="2106079"/>
            <a:ext cx="1595" cy="31151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Line 52">
            <a:extLst>
              <a:ext uri="{FF2B5EF4-FFF2-40B4-BE49-F238E27FC236}">
                <a16:creationId xmlns:a16="http://schemas.microsoft.com/office/drawing/2014/main" id="{54E6A7AB-3123-48CF-8FC2-CE5A21564D30}"/>
              </a:ext>
            </a:extLst>
          </p:cNvPr>
          <p:cNvSpPr>
            <a:spLocks noChangeShapeType="1"/>
          </p:cNvSpPr>
          <p:nvPr/>
        </p:nvSpPr>
        <p:spPr bwMode="auto">
          <a:xfrm>
            <a:off x="5745403" y="2656625"/>
            <a:ext cx="27132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Line 53">
            <a:extLst>
              <a:ext uri="{FF2B5EF4-FFF2-40B4-BE49-F238E27FC236}">
                <a16:creationId xmlns:a16="http://schemas.microsoft.com/office/drawing/2014/main" id="{9B44BB97-8243-4B05-8812-8EB4012FBC84}"/>
              </a:ext>
            </a:extLst>
          </p:cNvPr>
          <p:cNvSpPr>
            <a:spLocks noChangeShapeType="1"/>
          </p:cNvSpPr>
          <p:nvPr/>
        </p:nvSpPr>
        <p:spPr bwMode="auto">
          <a:xfrm>
            <a:off x="2817062" y="3424235"/>
            <a:ext cx="331602" cy="19685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 name="Line 54">
            <a:extLst>
              <a:ext uri="{FF2B5EF4-FFF2-40B4-BE49-F238E27FC236}">
                <a16:creationId xmlns:a16="http://schemas.microsoft.com/office/drawing/2014/main" id="{FDD06639-4975-494E-B713-E1241F6E3F3D}"/>
              </a:ext>
            </a:extLst>
          </p:cNvPr>
          <p:cNvSpPr>
            <a:spLocks noChangeShapeType="1"/>
          </p:cNvSpPr>
          <p:nvPr/>
        </p:nvSpPr>
        <p:spPr bwMode="auto">
          <a:xfrm flipV="1">
            <a:off x="2825853" y="2676080"/>
            <a:ext cx="331602" cy="13521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8C6CCFDE-DA51-48C3-8F57-6CFC8CFAF5C2}"/>
              </a:ext>
            </a:extLst>
          </p:cNvPr>
          <p:cNvSpPr txBox="1"/>
          <p:nvPr/>
        </p:nvSpPr>
        <p:spPr bwMode="auto">
          <a:xfrm rot="16200000">
            <a:off x="1671414" y="2865369"/>
            <a:ext cx="1824154" cy="338554"/>
          </a:xfrm>
          <a:prstGeom prst="rect">
            <a:avLst/>
          </a:prstGeom>
          <a:solidFill>
            <a:schemeClr val="tx2"/>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Screening at Day 28</a:t>
            </a:r>
          </a:p>
        </p:txBody>
      </p:sp>
      <p:sp>
        <p:nvSpPr>
          <p:cNvPr id="19" name="Rectangle 49">
            <a:extLst>
              <a:ext uri="{FF2B5EF4-FFF2-40B4-BE49-F238E27FC236}">
                <a16:creationId xmlns:a16="http://schemas.microsoft.com/office/drawing/2014/main" id="{DA302487-C4F7-4CBB-8FEB-2B2DBA24EA71}"/>
              </a:ext>
            </a:extLst>
          </p:cNvPr>
          <p:cNvSpPr>
            <a:spLocks noChangeArrowheads="1"/>
          </p:cNvSpPr>
          <p:nvPr/>
        </p:nvSpPr>
        <p:spPr bwMode="auto">
          <a:xfrm>
            <a:off x="6082661" y="2212785"/>
            <a:ext cx="2538414" cy="999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SC 1800 mg Q4W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until MOD-PFS* or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max 24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195)</a:t>
            </a:r>
          </a:p>
        </p:txBody>
      </p:sp>
      <p:sp>
        <p:nvSpPr>
          <p:cNvPr id="23" name="Line 52">
            <a:extLst>
              <a:ext uri="{FF2B5EF4-FFF2-40B4-BE49-F238E27FC236}">
                <a16:creationId xmlns:a16="http://schemas.microsoft.com/office/drawing/2014/main" id="{E6D3F27E-789A-46F3-B60F-B7A89FECEF8D}"/>
              </a:ext>
            </a:extLst>
          </p:cNvPr>
          <p:cNvSpPr>
            <a:spLocks noChangeShapeType="1"/>
          </p:cNvSpPr>
          <p:nvPr/>
        </p:nvSpPr>
        <p:spPr bwMode="auto">
          <a:xfrm>
            <a:off x="8687004" y="2676080"/>
            <a:ext cx="27132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TextBox 23">
            <a:extLst>
              <a:ext uri="{FF2B5EF4-FFF2-40B4-BE49-F238E27FC236}">
                <a16:creationId xmlns:a16="http://schemas.microsoft.com/office/drawing/2014/main" id="{0EBDFEBB-2D7E-44BC-89AD-0D0753408D21}"/>
              </a:ext>
            </a:extLst>
          </p:cNvPr>
          <p:cNvSpPr txBox="1"/>
          <p:nvPr/>
        </p:nvSpPr>
        <p:spPr bwMode="auto">
          <a:xfrm>
            <a:off x="7485017" y="4078700"/>
            <a:ext cx="44034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400" baseline="3000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MOD-PFS composite endpoint including end-stage cardiac disease, end-stage renal disease, hematologic progression per consensus guidelines, and death.</a:t>
            </a:r>
          </a:p>
        </p:txBody>
      </p:sp>
      <p:sp>
        <p:nvSpPr>
          <p:cNvPr id="17" name="TextBox 16">
            <a:extLst>
              <a:ext uri="{FF2B5EF4-FFF2-40B4-BE49-F238E27FC236}">
                <a16:creationId xmlns:a16="http://schemas.microsoft.com/office/drawing/2014/main" id="{C7A973EF-30AC-4BB7-B005-D655661D47AF}"/>
              </a:ext>
            </a:extLst>
          </p:cNvPr>
          <p:cNvSpPr txBox="1"/>
          <p:nvPr/>
        </p:nvSpPr>
        <p:spPr bwMode="auto">
          <a:xfrm>
            <a:off x="2829149" y="4071724"/>
            <a:ext cx="3855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400" dirty="0">
                <a:solidFill>
                  <a:schemeClr val="bg1"/>
                </a:solidFill>
                <a:latin typeface="Calibri" panose="020F0502020204030204" pitchFamily="34" charset="0"/>
              </a:rPr>
              <a:t>*SC bortezomib (1.3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cyclophosphamide (300 mg/m</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orally), or IV (500 mg max weekly) and dexamethasone (40 mg orally or IV) once a wk for six 28-day cycles.</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63186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F366-6D1F-4903-8B7F-84135F15902C}"/>
              </a:ext>
            </a:extLst>
          </p:cNvPr>
          <p:cNvSpPr>
            <a:spLocks noGrp="1"/>
          </p:cNvSpPr>
          <p:nvPr>
            <p:ph type="title"/>
          </p:nvPr>
        </p:nvSpPr>
        <p:spPr/>
        <p:txBody>
          <a:bodyPr/>
          <a:lstStyle/>
          <a:p>
            <a:r>
              <a:rPr lang="en-US" dirty="0"/>
              <a:t>ANDROMEDA: Overall Confirmed Hematologic, Cardiac, and Renal Responses at 6 Mo in ITT</a:t>
            </a:r>
          </a:p>
        </p:txBody>
      </p:sp>
      <p:sp>
        <p:nvSpPr>
          <p:cNvPr id="4" name="Text Box 15">
            <a:extLst>
              <a:ext uri="{FF2B5EF4-FFF2-40B4-BE49-F238E27FC236}">
                <a16:creationId xmlns:a16="http://schemas.microsoft.com/office/drawing/2014/main" id="{607C0FB5-CF1A-4721-B490-ED51783E6F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Kastritis. NEJM. 2021;385:46.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5" name="Group 7">
            <a:extLst>
              <a:ext uri="{FF2B5EF4-FFF2-40B4-BE49-F238E27FC236}">
                <a16:creationId xmlns:a16="http://schemas.microsoft.com/office/drawing/2014/main" id="{06339B07-1F66-43C2-8FF0-0CCE968757D7}"/>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F0723EF-EE50-4185-BE56-95D3B5F785D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2BDE478-E833-4746-9482-2C846DFA683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25" name="Group 3">
            <a:extLst>
              <a:ext uri="{FF2B5EF4-FFF2-40B4-BE49-F238E27FC236}">
                <a16:creationId xmlns:a16="http://schemas.microsoft.com/office/drawing/2014/main" id="{619BA003-4DE5-4829-8C3E-F35875095095}"/>
              </a:ext>
            </a:extLst>
          </p:cNvPr>
          <p:cNvGraphicFramePr>
            <a:graphicFrameLocks/>
          </p:cNvGraphicFramePr>
          <p:nvPr>
            <p:extLst>
              <p:ext uri="{D42A27DB-BD31-4B8C-83A1-F6EECF244321}">
                <p14:modId xmlns:p14="http://schemas.microsoft.com/office/powerpoint/2010/main" val="1076896718"/>
              </p:ext>
            </p:extLst>
          </p:nvPr>
        </p:nvGraphicFramePr>
        <p:xfrm>
          <a:off x="708787" y="1604963"/>
          <a:ext cx="10762488" cy="4099469"/>
        </p:xfrm>
        <a:graphic>
          <a:graphicData uri="http://schemas.openxmlformats.org/drawingml/2006/table">
            <a:tbl>
              <a:tblPr/>
              <a:tblGrid>
                <a:gridCol w="4511118">
                  <a:extLst>
                    <a:ext uri="{9D8B030D-6E8A-4147-A177-3AD203B41FA5}">
                      <a16:colId xmlns:a16="http://schemas.microsoft.com/office/drawing/2014/main" val="20000"/>
                    </a:ext>
                  </a:extLst>
                </a:gridCol>
                <a:gridCol w="3160286">
                  <a:extLst>
                    <a:ext uri="{9D8B030D-6E8A-4147-A177-3AD203B41FA5}">
                      <a16:colId xmlns:a16="http://schemas.microsoft.com/office/drawing/2014/main" val="20001"/>
                    </a:ext>
                  </a:extLst>
                </a:gridCol>
                <a:gridCol w="3091084">
                  <a:extLst>
                    <a:ext uri="{9D8B030D-6E8A-4147-A177-3AD203B41FA5}">
                      <a16:colId xmlns:a16="http://schemas.microsoft.com/office/drawing/2014/main" val="20002"/>
                    </a:ext>
                  </a:extLst>
                </a:gridCol>
              </a:tblGrid>
              <a:tr h="3131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Dara + VCd (n =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VCd</a:t>
                      </a:r>
                      <a:r>
                        <a:rPr kumimoji="0" lang="en-US" sz="1400" b="1" i="0" u="none" strike="noStrike" cap="none" normalizeH="0" baseline="0" dirty="0">
                          <a:ln>
                            <a:noFill/>
                          </a:ln>
                          <a:solidFill>
                            <a:schemeClr val="tx1"/>
                          </a:solidFill>
                          <a:effectLst/>
                          <a:latin typeface="Calibri" panose="020F0502020204030204" pitchFamily="34" charset="0"/>
                        </a:rPr>
                        <a:t> (n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31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hematologic, n (%)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 (91.8) [87.0–95.2]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(76.7) [70.1–82.5]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1621">
                <a:tc>
                  <a:txBody>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 [95% CI], </a:t>
                      </a: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&lt;.001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(53.3) [46.1-60.5]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(18.1) [13.0-24.3]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≥VGPR,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VGPR,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83720241"/>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4106314"/>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response,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3546092"/>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Progressive disease,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5902809"/>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Response not evaluable,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491888"/>
                  </a:ext>
                </a:extLst>
              </a:tr>
              <a:tr h="313154">
                <a:tc>
                  <a:txBody>
                    <a:bodyPr/>
                    <a:lstStyle/>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Involved free LC level ≤20 mg/L,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136/193 (70.5)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39/193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8300124"/>
                  </a:ext>
                </a:extLst>
              </a:tr>
              <a:tr h="31315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dFLC &lt;10 mg/L,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119/188 (63.3)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56/190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7525245"/>
                  </a:ext>
                </a:extLst>
              </a:tr>
              <a:tr h="31315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response,</a:t>
                      </a:r>
                      <a:r>
                        <a:rPr kumimoji="0" lang="en-US" sz="1400" b="0" i="0" u="none" strike="noStrike" cap="none" normalizeH="0" baseline="0" dirty="0">
                          <a:ln>
                            <a:noFill/>
                          </a:ln>
                          <a:solidFill>
                            <a:schemeClr val="bg1"/>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(41.5) [32.5-51.0]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(22.2) [15.1-30.8]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7827278"/>
                  </a:ext>
                </a:extLst>
              </a:tr>
              <a:tr h="313154">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response,</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(53.0) [43.5–62.3]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(23.9) [16.4–32.8]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8415447"/>
                  </a:ext>
                </a:extLst>
              </a:tr>
            </a:tbl>
          </a:graphicData>
        </a:graphic>
      </p:graphicFrame>
      <p:sp>
        <p:nvSpPr>
          <p:cNvPr id="22" name="TextBox 21">
            <a:extLst>
              <a:ext uri="{FF2B5EF4-FFF2-40B4-BE49-F238E27FC236}">
                <a16:creationId xmlns:a16="http://schemas.microsoft.com/office/drawing/2014/main" id="{79397CAE-F068-4419-9DF1-52271A9B0B54}"/>
              </a:ext>
            </a:extLst>
          </p:cNvPr>
          <p:cNvSpPr txBox="1"/>
          <p:nvPr/>
        </p:nvSpPr>
        <p:spPr bwMode="auto">
          <a:xfrm>
            <a:off x="634398" y="5739598"/>
            <a:ext cx="104189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lang="en-US" sz="1400" dirty="0">
                <a:solidFill>
                  <a:srgbClr val="000000"/>
                </a:solidFill>
                <a:latin typeface="Arial"/>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evaluated for cardiac response had BL NT-proBNP value of ≥650/L or BL NYHA class III or IV.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had BL urinary protein excretion &gt;0.5 g/day. </a:t>
            </a:r>
            <a:endParaRPr lang="en-US" sz="1400" dirty="0">
              <a:solidFill>
                <a:srgbClr val="00000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38538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AFB992F-E790-4F6B-B81E-4BED0BBE21E2}"/>
              </a:ext>
            </a:extLst>
          </p:cNvPr>
          <p:cNvSpPr txBox="1"/>
          <p:nvPr/>
        </p:nvSpPr>
        <p:spPr bwMode="auto">
          <a:xfrm>
            <a:off x="621007" y="6051687"/>
            <a:ext cx="10902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a:t>
            </a:r>
            <a:r>
              <a:rPr lang="en-US" sz="1400" dirty="0">
                <a:solidFill>
                  <a:srgbClr val="000000"/>
                </a:solidFill>
                <a:latin typeface="Calibri" panose="020F0502020204030204" pitchFamily="34" charset="0"/>
              </a:rPr>
              <a:t>dverse event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 of any grade in &gt;25% of patients in either arm; grade 3 or 4 events in ≥5% of patients in either arm.</a:t>
            </a:r>
          </a:p>
        </p:txBody>
      </p:sp>
      <p:sp>
        <p:nvSpPr>
          <p:cNvPr id="2" name="Title 1">
            <a:extLst>
              <a:ext uri="{FF2B5EF4-FFF2-40B4-BE49-F238E27FC236}">
                <a16:creationId xmlns:a16="http://schemas.microsoft.com/office/drawing/2014/main" id="{1B657E70-63CB-47BB-B5D9-5ECCA3CBBCCA}"/>
              </a:ext>
            </a:extLst>
          </p:cNvPr>
          <p:cNvSpPr>
            <a:spLocks noGrp="1"/>
          </p:cNvSpPr>
          <p:nvPr>
            <p:ph type="title"/>
          </p:nvPr>
        </p:nvSpPr>
        <p:spPr/>
        <p:txBody>
          <a:bodyPr/>
          <a:lstStyle/>
          <a:p>
            <a:r>
              <a:rPr lang="en-US" dirty="0"/>
              <a:t>ANDROMEDA: Most Common Adverse Events</a:t>
            </a:r>
          </a:p>
        </p:txBody>
      </p:sp>
      <p:graphicFrame>
        <p:nvGraphicFramePr>
          <p:cNvPr id="4" name="Group 3">
            <a:extLst>
              <a:ext uri="{FF2B5EF4-FFF2-40B4-BE49-F238E27FC236}">
                <a16:creationId xmlns:a16="http://schemas.microsoft.com/office/drawing/2014/main" id="{B26CCA0C-1BFE-4580-B967-9581106D3A93}"/>
              </a:ext>
            </a:extLst>
          </p:cNvPr>
          <p:cNvGraphicFramePr>
            <a:graphicFrameLocks/>
          </p:cNvGraphicFramePr>
          <p:nvPr>
            <p:extLst>
              <p:ext uri="{D42A27DB-BD31-4B8C-83A1-F6EECF244321}">
                <p14:modId xmlns:p14="http://schemas.microsoft.com/office/powerpoint/2010/main" val="3283667406"/>
              </p:ext>
            </p:extLst>
          </p:nvPr>
        </p:nvGraphicFramePr>
        <p:xfrm>
          <a:off x="720724" y="1413480"/>
          <a:ext cx="10773946" cy="4608756"/>
        </p:xfrm>
        <a:graphic>
          <a:graphicData uri="http://schemas.openxmlformats.org/drawingml/2006/table">
            <a:tbl>
              <a:tblPr/>
              <a:tblGrid>
                <a:gridCol w="3391910">
                  <a:extLst>
                    <a:ext uri="{9D8B030D-6E8A-4147-A177-3AD203B41FA5}">
                      <a16:colId xmlns:a16="http://schemas.microsoft.com/office/drawing/2014/main" val="20000"/>
                    </a:ext>
                  </a:extLst>
                </a:gridCol>
                <a:gridCol w="2148090">
                  <a:extLst>
                    <a:ext uri="{9D8B030D-6E8A-4147-A177-3AD203B41FA5}">
                      <a16:colId xmlns:a16="http://schemas.microsoft.com/office/drawing/2014/main" val="20001"/>
                    </a:ext>
                  </a:extLst>
                </a:gridCol>
                <a:gridCol w="2148090">
                  <a:extLst>
                    <a:ext uri="{9D8B030D-6E8A-4147-A177-3AD203B41FA5}">
                      <a16:colId xmlns:a16="http://schemas.microsoft.com/office/drawing/2014/main" val="4159555096"/>
                    </a:ext>
                  </a:extLst>
                </a:gridCol>
                <a:gridCol w="1542928">
                  <a:extLst>
                    <a:ext uri="{9D8B030D-6E8A-4147-A177-3AD203B41FA5}">
                      <a16:colId xmlns:a16="http://schemas.microsoft.com/office/drawing/2014/main" val="20002"/>
                    </a:ext>
                  </a:extLst>
                </a:gridCol>
                <a:gridCol w="1542928">
                  <a:extLst>
                    <a:ext uri="{9D8B030D-6E8A-4147-A177-3AD203B41FA5}">
                      <a16:colId xmlns:a16="http://schemas.microsoft.com/office/drawing/2014/main" val="548094544"/>
                    </a:ext>
                  </a:extLst>
                </a:gridCol>
              </a:tblGrid>
              <a:tr h="3487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Dara + VCd (n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VCd</a:t>
                      </a:r>
                      <a:r>
                        <a:rPr kumimoji="0" lang="en-US" sz="1400" b="1" i="0" u="none" strike="noStrike" cap="none" normalizeH="0" baseline="0" dirty="0">
                          <a:ln>
                            <a:noFill/>
                          </a:ln>
                          <a:solidFill>
                            <a:schemeClr val="tx1"/>
                          </a:solidFill>
                          <a:effectLst/>
                          <a:latin typeface="Calibri" panose="020F0502020204030204" pitchFamily="34" charset="0"/>
                        </a:rPr>
                        <a:t> (n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6969361"/>
                  </a:ext>
                </a:extLst>
              </a:tr>
              <a:tr h="3181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Diarrhea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69 (35.8)</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11 (5.7)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57 (30.3)</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7 (3.7)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Peripheral edema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69 (35.8)</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 (3.1)</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68 (36.2)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11 (5.9)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Constipation</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66 (34.2)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3 (1.6)</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54 (28.7)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0</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Peripheral sensory neuropathy</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60 (31.1)</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 (2.6)</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37 (19.7)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4 (2.1)</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83720241"/>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Fatigue</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52 (26.9)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8 (4.1)</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53 (28.2)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6 (3.2)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4106314"/>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Nausea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52 (26.9)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3 (1.6)</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52 (27.7)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0</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3546092"/>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Upper respiratory tract infection</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50 (25.9)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 (0.5)</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21 (11.2)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 (0.5)</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5902809"/>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Lymphopenia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36 (18.7)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25 (13.0)</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28 (14.9)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19 (10.1)</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491888"/>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Hypokalemia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24 (12.4)</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3 (1.6)</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28 (14.9)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10 (5.3)</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8300124"/>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Neutropenia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21 (10.9)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10 (5.2)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12 (6.4)</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5 (2.7)</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7525245"/>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Pneumonia</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21 (10.9)</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15 (7.8)</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12 (6.4)</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8 (4.3)</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7827278"/>
                  </a:ext>
                </a:extLst>
              </a:tr>
              <a:tr h="308583">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Syncope</a:t>
                      </a:r>
                    </a:p>
                  </a:txBody>
                  <a:tcPr marL="15875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14 (7.3)</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10 (5.2)</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12 (6.4)</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12 (6.4)</a:t>
                      </a:r>
                    </a:p>
                  </a:txBody>
                  <a:tcPr marL="63500" marR="63500" marT="38100" marB="254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8415447"/>
                  </a:ext>
                </a:extLst>
              </a:tr>
              <a:tr h="0">
                <a:tc>
                  <a:txBody>
                    <a:bodyPr/>
                    <a:lstStyle/>
                    <a:p>
                      <a:pPr algn="l" fontAlgn="t"/>
                      <a:r>
                        <a:rPr lang="en-US" sz="1400" b="0" i="0" dirty="0">
                          <a:solidFill>
                            <a:schemeClr val="bg1"/>
                          </a:solidFill>
                          <a:effectLst/>
                          <a:latin typeface="Calibri" panose="020F0502020204030204" pitchFamily="34" charset="0"/>
                          <a:cs typeface="Calibri" panose="020F0502020204030204" pitchFamily="34" charset="0"/>
                        </a:rPr>
                        <a:t>Cardiac failure</a:t>
                      </a:r>
                    </a:p>
                  </a:txBody>
                  <a:tcPr marL="158750" marR="63500" marT="38100" marB="190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18 (9.3)</a:t>
                      </a:r>
                    </a:p>
                  </a:txBody>
                  <a:tcPr marL="63500" marR="63500" marT="38100" marB="190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12 (6.2)</a:t>
                      </a:r>
                    </a:p>
                  </a:txBody>
                  <a:tcPr marL="63500" marR="63500" marT="38100" marB="190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14 (7.4)</a:t>
                      </a:r>
                    </a:p>
                  </a:txBody>
                  <a:tcPr marL="63500" marR="63500" marT="38100" marB="190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i="0" dirty="0">
                          <a:solidFill>
                            <a:schemeClr val="bg1"/>
                          </a:solidFill>
                          <a:effectLst/>
                          <a:latin typeface="Calibri" panose="020F0502020204030204" pitchFamily="34" charset="0"/>
                          <a:cs typeface="Calibri" panose="020F0502020204030204" pitchFamily="34" charset="0"/>
                        </a:rPr>
                        <a:t>9 (4.8)</a:t>
                      </a:r>
                    </a:p>
                  </a:txBody>
                  <a:tcPr marL="63500" marR="63500" marT="38100" marB="1905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047586"/>
                  </a:ext>
                </a:extLst>
              </a:tr>
            </a:tbl>
          </a:graphicData>
        </a:graphic>
      </p:graphicFrame>
      <p:sp>
        <p:nvSpPr>
          <p:cNvPr id="5" name="Text Box 15">
            <a:extLst>
              <a:ext uri="{FF2B5EF4-FFF2-40B4-BE49-F238E27FC236}">
                <a16:creationId xmlns:a16="http://schemas.microsoft.com/office/drawing/2014/main" id="{84021C50-A448-4790-966B-BB4F35B1FF6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Kastritis. NEJM. 2021;385:46.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6" name="Group 7">
            <a:extLst>
              <a:ext uri="{FF2B5EF4-FFF2-40B4-BE49-F238E27FC236}">
                <a16:creationId xmlns:a16="http://schemas.microsoft.com/office/drawing/2014/main" id="{9BB4DC5B-995F-456F-ABE4-80384159A8E4}"/>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089F2DFE-B8C0-4CB5-BA6F-4FA599A2B9C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6799D0BC-6BBC-4851-B531-36D0D927CDF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cxnSp>
        <p:nvCxnSpPr>
          <p:cNvPr id="10" name="Straight Connector 9">
            <a:extLst>
              <a:ext uri="{FF2B5EF4-FFF2-40B4-BE49-F238E27FC236}">
                <a16:creationId xmlns:a16="http://schemas.microsoft.com/office/drawing/2014/main" id="{C4CE87E0-89A3-45AB-B219-E4EC2059AF1B}"/>
              </a:ext>
            </a:extLst>
          </p:cNvPr>
          <p:cNvCxnSpPr>
            <a:cxnSpLocks/>
          </p:cNvCxnSpPr>
          <p:nvPr/>
        </p:nvCxnSpPr>
        <p:spPr bwMode="auto">
          <a:xfrm>
            <a:off x="4086292" y="1751937"/>
            <a:ext cx="7355394"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28302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71AF-5109-4ACD-AB99-CA1E4AE346B0}"/>
              </a:ext>
            </a:extLst>
          </p:cNvPr>
          <p:cNvSpPr>
            <a:spLocks noGrp="1"/>
          </p:cNvSpPr>
          <p:nvPr>
            <p:ph type="title"/>
          </p:nvPr>
        </p:nvSpPr>
        <p:spPr>
          <a:xfrm>
            <a:off x="412751" y="238127"/>
            <a:ext cx="11477738" cy="1103313"/>
          </a:xfrm>
        </p:spPr>
        <p:txBody>
          <a:bodyPr/>
          <a:lstStyle/>
          <a:p>
            <a:r>
              <a:rPr lang="en-US" dirty="0"/>
              <a:t>ANDROMEDA: Survival Free from Major Organ Deterioration or Hematologic Progression in ITT Population </a:t>
            </a:r>
          </a:p>
        </p:txBody>
      </p:sp>
      <p:sp>
        <p:nvSpPr>
          <p:cNvPr id="4" name="Text Box 15">
            <a:extLst>
              <a:ext uri="{FF2B5EF4-FFF2-40B4-BE49-F238E27FC236}">
                <a16:creationId xmlns:a16="http://schemas.microsoft.com/office/drawing/2014/main" id="{08F2B35B-066C-461F-B50E-C1AAE123B5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Kastritis. NEJM. 2021;385:46.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5" name="Group 7">
            <a:extLst>
              <a:ext uri="{FF2B5EF4-FFF2-40B4-BE49-F238E27FC236}">
                <a16:creationId xmlns:a16="http://schemas.microsoft.com/office/drawing/2014/main" id="{E97ED3C6-57F8-4F20-879D-5B4CE541FEF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41ED3C5-9F73-4D26-91F4-F5CE9D2AAFF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E7504A2F-5F57-466D-9485-90137A3C4B6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6" name="Group 7">
            <a:extLst>
              <a:ext uri="{FF2B5EF4-FFF2-40B4-BE49-F238E27FC236}">
                <a16:creationId xmlns:a16="http://schemas.microsoft.com/office/drawing/2014/main" id="{EAEA4461-6DAC-4E18-BC2D-A0A966F2A91B}"/>
              </a:ext>
            </a:extLst>
          </p:cNvPr>
          <p:cNvGrpSpPr>
            <a:grpSpLocks/>
          </p:cNvGrpSpPr>
          <p:nvPr/>
        </p:nvGrpSpPr>
        <p:grpSpPr bwMode="auto">
          <a:xfrm>
            <a:off x="9389569" y="6216652"/>
            <a:ext cx="2488502" cy="447822"/>
            <a:chOff x="9527309" y="3551529"/>
            <a:chExt cx="2488502" cy="448324"/>
          </a:xfrm>
        </p:grpSpPr>
        <p:pic>
          <p:nvPicPr>
            <p:cNvPr id="244" name="Picture 9">
              <a:extLst>
                <a:ext uri="{FF2B5EF4-FFF2-40B4-BE49-F238E27FC236}">
                  <a16:creationId xmlns:a16="http://schemas.microsoft.com/office/drawing/2014/main" id="{58ED2B4A-5F15-4DD9-ADF2-D6E15F3E524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5" name="Rectangle 8">
              <a:extLst>
                <a:ext uri="{FF2B5EF4-FFF2-40B4-BE49-F238E27FC236}">
                  <a16:creationId xmlns:a16="http://schemas.microsoft.com/office/drawing/2014/main" id="{6A97079A-3089-4361-AB16-5AF416CC1D4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7" name="Rectangle 16">
            <a:extLst>
              <a:ext uri="{FF2B5EF4-FFF2-40B4-BE49-F238E27FC236}">
                <a16:creationId xmlns:a16="http://schemas.microsoft.com/office/drawing/2014/main" id="{3C92CC9D-F93B-42B8-8647-8C10C71C36EC}"/>
              </a:ext>
            </a:extLst>
          </p:cNvPr>
          <p:cNvSpPr/>
          <p:nvPr/>
        </p:nvSpPr>
        <p:spPr bwMode="auto">
          <a:xfrm>
            <a:off x="3698847" y="4152649"/>
            <a:ext cx="3898331" cy="68727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AD96BAF4-2E02-43C5-B9D1-8DD7B5DEDD3C}"/>
              </a:ext>
            </a:extLst>
          </p:cNvPr>
          <p:cNvSpPr txBox="1"/>
          <p:nvPr/>
        </p:nvSpPr>
        <p:spPr bwMode="auto">
          <a:xfrm>
            <a:off x="3801373" y="4492245"/>
            <a:ext cx="3555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0.58 (95% CI: 0.36-0.93;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.02)</a:t>
            </a:r>
          </a:p>
        </p:txBody>
      </p:sp>
      <p:sp>
        <p:nvSpPr>
          <p:cNvPr id="19" name="Rectangle 18">
            <a:extLst>
              <a:ext uri="{FF2B5EF4-FFF2-40B4-BE49-F238E27FC236}">
                <a16:creationId xmlns:a16="http://schemas.microsoft.com/office/drawing/2014/main" id="{F9D0E287-B7CB-4475-ADEE-1CC9C208F12B}"/>
              </a:ext>
            </a:extLst>
          </p:cNvPr>
          <p:cNvSpPr/>
          <p:nvPr/>
        </p:nvSpPr>
        <p:spPr bwMode="auto">
          <a:xfrm>
            <a:off x="2442213" y="2136579"/>
            <a:ext cx="322217" cy="2584842"/>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TextBox 19">
            <a:extLst>
              <a:ext uri="{FF2B5EF4-FFF2-40B4-BE49-F238E27FC236}">
                <a16:creationId xmlns:a16="http://schemas.microsoft.com/office/drawing/2014/main" id="{CED084F6-3207-4A86-96F9-0EDFE7810A83}"/>
              </a:ext>
            </a:extLst>
          </p:cNvPr>
          <p:cNvSpPr txBox="1"/>
          <p:nvPr/>
        </p:nvSpPr>
        <p:spPr bwMode="auto">
          <a:xfrm rot="16200000">
            <a:off x="2184194" y="3023386"/>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EFS (%)</a:t>
            </a:r>
          </a:p>
        </p:txBody>
      </p:sp>
      <p:sp>
        <p:nvSpPr>
          <p:cNvPr id="21" name="TextBox 20">
            <a:extLst>
              <a:ext uri="{FF2B5EF4-FFF2-40B4-BE49-F238E27FC236}">
                <a16:creationId xmlns:a16="http://schemas.microsoft.com/office/drawing/2014/main" id="{4E5A4579-1C4E-4A96-90E8-5601CD0777C1}"/>
              </a:ext>
            </a:extLst>
          </p:cNvPr>
          <p:cNvSpPr txBox="1"/>
          <p:nvPr/>
        </p:nvSpPr>
        <p:spPr bwMode="auto">
          <a:xfrm>
            <a:off x="8450316" y="1951913"/>
            <a:ext cx="1219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Dara + VCd</a:t>
            </a:r>
          </a:p>
        </p:txBody>
      </p:sp>
      <p:sp>
        <p:nvSpPr>
          <p:cNvPr id="22" name="TextBox 21">
            <a:extLst>
              <a:ext uri="{FF2B5EF4-FFF2-40B4-BE49-F238E27FC236}">
                <a16:creationId xmlns:a16="http://schemas.microsoft.com/office/drawing/2014/main" id="{46430D2B-085F-459F-B4CE-1C74913FED54}"/>
              </a:ext>
            </a:extLst>
          </p:cNvPr>
          <p:cNvSpPr txBox="1"/>
          <p:nvPr/>
        </p:nvSpPr>
        <p:spPr bwMode="auto">
          <a:xfrm>
            <a:off x="8500906" y="3059668"/>
            <a:ext cx="559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VCd</a:t>
            </a:r>
          </a:p>
        </p:txBody>
      </p:sp>
      <p:sp>
        <p:nvSpPr>
          <p:cNvPr id="23" name="TextBox 22">
            <a:extLst>
              <a:ext uri="{FF2B5EF4-FFF2-40B4-BE49-F238E27FC236}">
                <a16:creationId xmlns:a16="http://schemas.microsoft.com/office/drawing/2014/main" id="{8B5FFA07-6ECE-4248-8E86-05A68FF18287}"/>
              </a:ext>
            </a:extLst>
          </p:cNvPr>
          <p:cNvSpPr txBox="1"/>
          <p:nvPr/>
        </p:nvSpPr>
        <p:spPr bwMode="auto">
          <a:xfrm>
            <a:off x="1405890" y="5529839"/>
            <a:ext cx="18410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Aft>
                <a:spcPct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rPr>
              <a:t>Patients at Risk, n</a:t>
            </a:r>
          </a:p>
          <a:p>
            <a:pPr algn="r">
              <a:lnSpc>
                <a:spcPct val="90000"/>
              </a:lnSpc>
              <a:spcAft>
                <a:spcPct val="0"/>
              </a:spcAft>
              <a:defRPr/>
            </a:pPr>
            <a:r>
              <a:rPr lang="en-US" sz="1600" b="0" dirty="0">
                <a:solidFill>
                  <a:schemeClr val="accent1"/>
                </a:solidFill>
                <a:latin typeface="Calibri" panose="020F0502020204030204" pitchFamily="34" charset="0"/>
              </a:rPr>
              <a:t>Dara + VCd</a:t>
            </a:r>
          </a:p>
          <a:p>
            <a:pPr algn="r">
              <a:lnSpc>
                <a:spcPct val="90000"/>
              </a:lnSpc>
              <a:spcAft>
                <a:spcPct val="0"/>
              </a:spcAft>
              <a:defRPr/>
            </a:pPr>
            <a:r>
              <a:rPr lang="en-US" sz="1600" b="0" dirty="0">
                <a:solidFill>
                  <a:schemeClr val="accent3"/>
                </a:solidFill>
                <a:latin typeface="Calibri" panose="020F0502020204030204" pitchFamily="34" charset="0"/>
              </a:rPr>
              <a:t>VCd</a:t>
            </a:r>
            <a:endParaRPr lang="en-US" sz="1600" b="0" dirty="0">
              <a:solidFill>
                <a:schemeClr val="accent1"/>
              </a:solidFill>
              <a:latin typeface="Calibri" panose="020F0502020204030204" pitchFamily="34" charset="0"/>
            </a:endParaRPr>
          </a:p>
        </p:txBody>
      </p:sp>
      <p:sp>
        <p:nvSpPr>
          <p:cNvPr id="24" name="TextBox 23">
            <a:extLst>
              <a:ext uri="{FF2B5EF4-FFF2-40B4-BE49-F238E27FC236}">
                <a16:creationId xmlns:a16="http://schemas.microsoft.com/office/drawing/2014/main" id="{A1F8FC15-ACF0-4123-8070-CF499386FF3E}"/>
              </a:ext>
            </a:extLst>
          </p:cNvPr>
          <p:cNvSpPr txBox="1"/>
          <p:nvPr/>
        </p:nvSpPr>
        <p:spPr bwMode="auto">
          <a:xfrm>
            <a:off x="5409347" y="5268095"/>
            <a:ext cx="2630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 Since Randomization</a:t>
            </a:r>
          </a:p>
        </p:txBody>
      </p:sp>
      <p:grpSp>
        <p:nvGrpSpPr>
          <p:cNvPr id="25" name="Group 24">
            <a:extLst>
              <a:ext uri="{FF2B5EF4-FFF2-40B4-BE49-F238E27FC236}">
                <a16:creationId xmlns:a16="http://schemas.microsoft.com/office/drawing/2014/main" id="{9DB52B53-03A4-46DB-95D5-BAA0EF0EE257}"/>
              </a:ext>
            </a:extLst>
          </p:cNvPr>
          <p:cNvGrpSpPr/>
          <p:nvPr/>
        </p:nvGrpSpPr>
        <p:grpSpPr>
          <a:xfrm>
            <a:off x="3327400" y="5033338"/>
            <a:ext cx="6826250" cy="338554"/>
            <a:chOff x="1248011" y="4455894"/>
            <a:chExt cx="5574933" cy="338554"/>
          </a:xfrm>
        </p:grpSpPr>
        <p:sp>
          <p:nvSpPr>
            <p:cNvPr id="232" name="TextBox 231">
              <a:extLst>
                <a:ext uri="{FF2B5EF4-FFF2-40B4-BE49-F238E27FC236}">
                  <a16:creationId xmlns:a16="http://schemas.microsoft.com/office/drawing/2014/main" id="{BF5A65AA-A505-4F1F-9E04-E1A750F8F9FD}"/>
                </a:ext>
              </a:extLst>
            </p:cNvPr>
            <p:cNvSpPr txBox="1"/>
            <p:nvPr/>
          </p:nvSpPr>
          <p:spPr bwMode="auto">
            <a:xfrm>
              <a:off x="1248011"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33" name="TextBox 232">
              <a:extLst>
                <a:ext uri="{FF2B5EF4-FFF2-40B4-BE49-F238E27FC236}">
                  <a16:creationId xmlns:a16="http://schemas.microsoft.com/office/drawing/2014/main" id="{38041F28-7719-421D-8568-F69D1A7DC59C}"/>
                </a:ext>
              </a:extLst>
            </p:cNvPr>
            <p:cNvSpPr txBox="1"/>
            <p:nvPr/>
          </p:nvSpPr>
          <p:spPr bwMode="auto">
            <a:xfrm>
              <a:off x="1714569"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a:t>
              </a:r>
              <a:endParaRPr lang="en-US" sz="1600" b="0" dirty="0">
                <a:solidFill>
                  <a:schemeClr val="bg1"/>
                </a:solidFill>
                <a:latin typeface="Calibri" panose="020F0502020204030204" pitchFamily="34" charset="0"/>
              </a:endParaRPr>
            </a:p>
          </p:txBody>
        </p:sp>
        <p:sp>
          <p:nvSpPr>
            <p:cNvPr id="234" name="TextBox 233">
              <a:extLst>
                <a:ext uri="{FF2B5EF4-FFF2-40B4-BE49-F238E27FC236}">
                  <a16:creationId xmlns:a16="http://schemas.microsoft.com/office/drawing/2014/main" id="{FCF522FD-7463-4402-A8E3-1E4657CAED8C}"/>
                </a:ext>
              </a:extLst>
            </p:cNvPr>
            <p:cNvSpPr txBox="1"/>
            <p:nvPr/>
          </p:nvSpPr>
          <p:spPr bwMode="auto">
            <a:xfrm>
              <a:off x="2208131"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235" name="TextBox 234">
              <a:extLst>
                <a:ext uri="{FF2B5EF4-FFF2-40B4-BE49-F238E27FC236}">
                  <a16:creationId xmlns:a16="http://schemas.microsoft.com/office/drawing/2014/main" id="{49366479-5C8E-4B8C-A375-693A71DF4553}"/>
                </a:ext>
              </a:extLst>
            </p:cNvPr>
            <p:cNvSpPr txBox="1"/>
            <p:nvPr/>
          </p:nvSpPr>
          <p:spPr bwMode="auto">
            <a:xfrm>
              <a:off x="2674689"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36" name="TextBox 235">
              <a:extLst>
                <a:ext uri="{FF2B5EF4-FFF2-40B4-BE49-F238E27FC236}">
                  <a16:creationId xmlns:a16="http://schemas.microsoft.com/office/drawing/2014/main" id="{DB558BC6-14AD-4601-85C0-D7F407F685D3}"/>
                </a:ext>
              </a:extLst>
            </p:cNvPr>
            <p:cNvSpPr txBox="1"/>
            <p:nvPr/>
          </p:nvSpPr>
          <p:spPr bwMode="auto">
            <a:xfrm>
              <a:off x="3152079" y="445589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37" name="TextBox 236">
              <a:extLst>
                <a:ext uri="{FF2B5EF4-FFF2-40B4-BE49-F238E27FC236}">
                  <a16:creationId xmlns:a16="http://schemas.microsoft.com/office/drawing/2014/main" id="{6C364994-9CD2-43CA-AE87-EDC9522DFA1F}"/>
                </a:ext>
              </a:extLst>
            </p:cNvPr>
            <p:cNvSpPr txBox="1"/>
            <p:nvPr/>
          </p:nvSpPr>
          <p:spPr bwMode="auto">
            <a:xfrm>
              <a:off x="356654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38" name="TextBox 237">
              <a:extLst>
                <a:ext uri="{FF2B5EF4-FFF2-40B4-BE49-F238E27FC236}">
                  <a16:creationId xmlns:a16="http://schemas.microsoft.com/office/drawing/2014/main" id="{A95B15B8-DEEB-4EB7-B09F-13B89CC5E0F4}"/>
                </a:ext>
              </a:extLst>
            </p:cNvPr>
            <p:cNvSpPr txBox="1"/>
            <p:nvPr/>
          </p:nvSpPr>
          <p:spPr bwMode="auto">
            <a:xfrm>
              <a:off x="4060102"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9" name="TextBox 238">
              <a:extLst>
                <a:ext uri="{FF2B5EF4-FFF2-40B4-BE49-F238E27FC236}">
                  <a16:creationId xmlns:a16="http://schemas.microsoft.com/office/drawing/2014/main" id="{02DC2830-2D18-40BB-A6A7-3654D8331002}"/>
                </a:ext>
              </a:extLst>
            </p:cNvPr>
            <p:cNvSpPr txBox="1"/>
            <p:nvPr/>
          </p:nvSpPr>
          <p:spPr bwMode="auto">
            <a:xfrm>
              <a:off x="452666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240" name="TextBox 239">
              <a:extLst>
                <a:ext uri="{FF2B5EF4-FFF2-40B4-BE49-F238E27FC236}">
                  <a16:creationId xmlns:a16="http://schemas.microsoft.com/office/drawing/2014/main" id="{43AB5F1E-7018-4E67-8FA8-ED5A34386B84}"/>
                </a:ext>
              </a:extLst>
            </p:cNvPr>
            <p:cNvSpPr txBox="1"/>
            <p:nvPr/>
          </p:nvSpPr>
          <p:spPr bwMode="auto">
            <a:xfrm>
              <a:off x="500321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41" name="TextBox 240">
              <a:extLst>
                <a:ext uri="{FF2B5EF4-FFF2-40B4-BE49-F238E27FC236}">
                  <a16:creationId xmlns:a16="http://schemas.microsoft.com/office/drawing/2014/main" id="{74241ACD-452B-493C-95C6-053D4AD4D477}"/>
                </a:ext>
              </a:extLst>
            </p:cNvPr>
            <p:cNvSpPr txBox="1"/>
            <p:nvPr/>
          </p:nvSpPr>
          <p:spPr bwMode="auto">
            <a:xfrm>
              <a:off x="5469768"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42" name="TextBox 241">
              <a:extLst>
                <a:ext uri="{FF2B5EF4-FFF2-40B4-BE49-F238E27FC236}">
                  <a16:creationId xmlns:a16="http://schemas.microsoft.com/office/drawing/2014/main" id="{D0015CA4-8C1D-4609-B26C-88CCB145D82D}"/>
                </a:ext>
              </a:extLst>
            </p:cNvPr>
            <p:cNvSpPr txBox="1"/>
            <p:nvPr/>
          </p:nvSpPr>
          <p:spPr bwMode="auto">
            <a:xfrm>
              <a:off x="596333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3" name="TextBox 242">
              <a:extLst>
                <a:ext uri="{FF2B5EF4-FFF2-40B4-BE49-F238E27FC236}">
                  <a16:creationId xmlns:a16="http://schemas.microsoft.com/office/drawing/2014/main" id="{77C0220A-DD3F-4652-85B7-935118B1EAC0}"/>
                </a:ext>
              </a:extLst>
            </p:cNvPr>
            <p:cNvSpPr txBox="1"/>
            <p:nvPr/>
          </p:nvSpPr>
          <p:spPr bwMode="auto">
            <a:xfrm>
              <a:off x="6429888"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grpSp>
      <p:grpSp>
        <p:nvGrpSpPr>
          <p:cNvPr id="26" name="Group 25">
            <a:extLst>
              <a:ext uri="{FF2B5EF4-FFF2-40B4-BE49-F238E27FC236}">
                <a16:creationId xmlns:a16="http://schemas.microsoft.com/office/drawing/2014/main" id="{55AAB4DB-C226-4214-AEF9-20A159D22C7D}"/>
              </a:ext>
            </a:extLst>
          </p:cNvPr>
          <p:cNvGrpSpPr/>
          <p:nvPr/>
        </p:nvGrpSpPr>
        <p:grpSpPr>
          <a:xfrm>
            <a:off x="3497670" y="5023453"/>
            <a:ext cx="6427380" cy="96148"/>
            <a:chOff x="1390046" y="4477847"/>
            <a:chExt cx="5236370" cy="68756"/>
          </a:xfrm>
        </p:grpSpPr>
        <p:grpSp>
          <p:nvGrpSpPr>
            <p:cNvPr id="218" name="Group 217">
              <a:extLst>
                <a:ext uri="{FF2B5EF4-FFF2-40B4-BE49-F238E27FC236}">
                  <a16:creationId xmlns:a16="http://schemas.microsoft.com/office/drawing/2014/main" id="{78F8CEDC-0AE7-4E45-817F-212DE1AF3D91}"/>
                </a:ext>
              </a:extLst>
            </p:cNvPr>
            <p:cNvGrpSpPr/>
            <p:nvPr/>
          </p:nvGrpSpPr>
          <p:grpSpPr>
            <a:xfrm rot="5400000">
              <a:off x="2545325" y="3322568"/>
              <a:ext cx="68756" cy="2379313"/>
              <a:chOff x="1330864" y="1878951"/>
              <a:chExt cx="313703" cy="2593631"/>
            </a:xfrm>
          </p:grpSpPr>
          <p:cxnSp>
            <p:nvCxnSpPr>
              <p:cNvPr id="226" name="Straight Connector 225">
                <a:extLst>
                  <a:ext uri="{FF2B5EF4-FFF2-40B4-BE49-F238E27FC236}">
                    <a16:creationId xmlns:a16="http://schemas.microsoft.com/office/drawing/2014/main" id="{40498930-8FF8-4E30-979F-011735DDD60E}"/>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608DA40-57BF-4E7D-8F55-D13A909E924A}"/>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C772964-37F2-4E15-B261-978D719709C0}"/>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56541FF-7DB9-4E84-B8F5-FD3B26F23BA3}"/>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5E042B8-1878-4F8A-A471-03A84EB5E8A2}"/>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1108934-C495-4029-A456-9D21A526E445}"/>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D18D33C7-4C3E-41B4-BC0D-C5EE53C80743}"/>
                </a:ext>
              </a:extLst>
            </p:cNvPr>
            <p:cNvGrpSpPr/>
            <p:nvPr/>
          </p:nvGrpSpPr>
          <p:grpSpPr>
            <a:xfrm rot="5400000">
              <a:off x="5402382" y="3322568"/>
              <a:ext cx="68756" cy="2379313"/>
              <a:chOff x="1330864" y="1878951"/>
              <a:chExt cx="313703" cy="2593631"/>
            </a:xfrm>
          </p:grpSpPr>
          <p:cxnSp>
            <p:nvCxnSpPr>
              <p:cNvPr id="220" name="Straight Connector 219">
                <a:extLst>
                  <a:ext uri="{FF2B5EF4-FFF2-40B4-BE49-F238E27FC236}">
                    <a16:creationId xmlns:a16="http://schemas.microsoft.com/office/drawing/2014/main" id="{01E28494-2D5F-4476-B2FC-042E378A8B69}"/>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F94DEEB7-A5EC-4632-AB79-2E13D3DF07B8}"/>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B086622-213C-403F-AC22-D493DE475AD2}"/>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1410B5B-7092-4ECB-8ED0-C9B82693C059}"/>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05831E4-763B-4978-B259-652E4894FA16}"/>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449549C2-BE33-447A-9DBC-3EDD54FDA059}"/>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7" name="Group 26">
            <a:extLst>
              <a:ext uri="{FF2B5EF4-FFF2-40B4-BE49-F238E27FC236}">
                <a16:creationId xmlns:a16="http://schemas.microsoft.com/office/drawing/2014/main" id="{3DEE24FE-5DF1-44E5-832B-50667B74BF19}"/>
              </a:ext>
            </a:extLst>
          </p:cNvPr>
          <p:cNvGrpSpPr/>
          <p:nvPr/>
        </p:nvGrpSpPr>
        <p:grpSpPr>
          <a:xfrm>
            <a:off x="2987718" y="1493433"/>
            <a:ext cx="497253" cy="3802474"/>
            <a:chOff x="907190" y="1743119"/>
            <a:chExt cx="497253" cy="2942975"/>
          </a:xfrm>
        </p:grpSpPr>
        <p:grpSp>
          <p:nvGrpSpPr>
            <p:cNvPr id="204" name="Group 203">
              <a:extLst>
                <a:ext uri="{FF2B5EF4-FFF2-40B4-BE49-F238E27FC236}">
                  <a16:creationId xmlns:a16="http://schemas.microsoft.com/office/drawing/2014/main" id="{B2F70118-4B40-4FD4-BDA5-EB46B2EC6E43}"/>
                </a:ext>
              </a:extLst>
            </p:cNvPr>
            <p:cNvGrpSpPr/>
            <p:nvPr/>
          </p:nvGrpSpPr>
          <p:grpSpPr>
            <a:xfrm>
              <a:off x="907190" y="1743119"/>
              <a:ext cx="497252" cy="2942975"/>
              <a:chOff x="907190" y="1743119"/>
              <a:chExt cx="497252" cy="2942975"/>
            </a:xfrm>
          </p:grpSpPr>
          <p:sp>
            <p:nvSpPr>
              <p:cNvPr id="212" name="TextBox 211">
                <a:extLst>
                  <a:ext uri="{FF2B5EF4-FFF2-40B4-BE49-F238E27FC236}">
                    <a16:creationId xmlns:a16="http://schemas.microsoft.com/office/drawing/2014/main" id="{18AF9784-60BD-47AF-AEC1-6DB7FE578391}"/>
                  </a:ext>
                </a:extLst>
              </p:cNvPr>
              <p:cNvSpPr txBox="1"/>
              <p:nvPr/>
            </p:nvSpPr>
            <p:spPr bwMode="auto">
              <a:xfrm>
                <a:off x="1115580" y="43475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13" name="TextBox 212">
                <a:extLst>
                  <a:ext uri="{FF2B5EF4-FFF2-40B4-BE49-F238E27FC236}">
                    <a16:creationId xmlns:a16="http://schemas.microsoft.com/office/drawing/2014/main" id="{C82F4F3E-B480-46AF-A018-8B67469AFE65}"/>
                  </a:ext>
                </a:extLst>
              </p:cNvPr>
              <p:cNvSpPr txBox="1"/>
              <p:nvPr/>
            </p:nvSpPr>
            <p:spPr bwMode="auto">
              <a:xfrm>
                <a:off x="1011386" y="3824797"/>
                <a:ext cx="393056" cy="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4" name="TextBox 213">
                <a:extLst>
                  <a:ext uri="{FF2B5EF4-FFF2-40B4-BE49-F238E27FC236}">
                    <a16:creationId xmlns:a16="http://schemas.microsoft.com/office/drawing/2014/main" id="{DB555353-C9D9-4169-9CCA-E86FEBD43990}"/>
                  </a:ext>
                </a:extLst>
              </p:cNvPr>
              <p:cNvSpPr txBox="1"/>
              <p:nvPr/>
            </p:nvSpPr>
            <p:spPr bwMode="auto">
              <a:xfrm>
                <a:off x="1011386" y="3306970"/>
                <a:ext cx="393056" cy="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15" name="TextBox 214">
                <a:extLst>
                  <a:ext uri="{FF2B5EF4-FFF2-40B4-BE49-F238E27FC236}">
                    <a16:creationId xmlns:a16="http://schemas.microsoft.com/office/drawing/2014/main" id="{38471471-3722-4E17-9DCD-E165F1A82059}"/>
                  </a:ext>
                </a:extLst>
              </p:cNvPr>
              <p:cNvSpPr txBox="1"/>
              <p:nvPr/>
            </p:nvSpPr>
            <p:spPr bwMode="auto">
              <a:xfrm>
                <a:off x="1011386" y="2788814"/>
                <a:ext cx="393056" cy="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16" name="TextBox 215">
                <a:extLst>
                  <a:ext uri="{FF2B5EF4-FFF2-40B4-BE49-F238E27FC236}">
                    <a16:creationId xmlns:a16="http://schemas.microsoft.com/office/drawing/2014/main" id="{A158AA95-26E6-4C45-9114-FD294A13BD28}"/>
                  </a:ext>
                </a:extLst>
              </p:cNvPr>
              <p:cNvSpPr txBox="1"/>
              <p:nvPr/>
            </p:nvSpPr>
            <p:spPr bwMode="auto">
              <a:xfrm>
                <a:off x="1011386" y="2256029"/>
                <a:ext cx="393056" cy="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7" name="TextBox 216">
                <a:extLst>
                  <a:ext uri="{FF2B5EF4-FFF2-40B4-BE49-F238E27FC236}">
                    <a16:creationId xmlns:a16="http://schemas.microsoft.com/office/drawing/2014/main" id="{B1B1BDE1-FD51-4D77-A301-A4613CD20D76}"/>
                  </a:ext>
                </a:extLst>
              </p:cNvPr>
              <p:cNvSpPr txBox="1"/>
              <p:nvPr/>
            </p:nvSpPr>
            <p:spPr bwMode="auto">
              <a:xfrm>
                <a:off x="907190" y="1743119"/>
                <a:ext cx="497252" cy="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grpSp>
          <p:nvGrpSpPr>
            <p:cNvPr id="205" name="Group 204">
              <a:extLst>
                <a:ext uri="{FF2B5EF4-FFF2-40B4-BE49-F238E27FC236}">
                  <a16:creationId xmlns:a16="http://schemas.microsoft.com/office/drawing/2014/main" id="{41C9424B-A8FB-4DB4-B1EF-13A4A8BBC061}"/>
                </a:ext>
              </a:extLst>
            </p:cNvPr>
            <p:cNvGrpSpPr/>
            <p:nvPr/>
          </p:nvGrpSpPr>
          <p:grpSpPr>
            <a:xfrm>
              <a:off x="1330865" y="1878951"/>
              <a:ext cx="73578" cy="2593631"/>
              <a:chOff x="1330864" y="1878951"/>
              <a:chExt cx="313703" cy="2593631"/>
            </a:xfrm>
          </p:grpSpPr>
          <p:cxnSp>
            <p:nvCxnSpPr>
              <p:cNvPr id="206" name="Straight Connector 205">
                <a:extLst>
                  <a:ext uri="{FF2B5EF4-FFF2-40B4-BE49-F238E27FC236}">
                    <a16:creationId xmlns:a16="http://schemas.microsoft.com/office/drawing/2014/main" id="{165319A0-6646-4B76-85AB-1564BD699542}"/>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862C8A4-0930-479C-84AC-A7DA9EAEB45C}"/>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22C72B1-0C1A-4118-B587-A7E15ED38BE1}"/>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FE8C9B7-ECDF-4532-B2EC-2B1EC17EC6E6}"/>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EE82338-0738-428C-B112-888E1CB01F48}"/>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7286D5E-DB41-462E-9B25-6225EEC2F337}"/>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8" name="Freeform: Shape 27">
            <a:extLst>
              <a:ext uri="{FF2B5EF4-FFF2-40B4-BE49-F238E27FC236}">
                <a16:creationId xmlns:a16="http://schemas.microsoft.com/office/drawing/2014/main" id="{5602358B-F74F-42C2-8C14-D6AE6BE3FB23}"/>
              </a:ext>
            </a:extLst>
          </p:cNvPr>
          <p:cNvSpPr/>
          <p:nvPr/>
        </p:nvSpPr>
        <p:spPr bwMode="auto">
          <a:xfrm>
            <a:off x="3498850" y="1676400"/>
            <a:ext cx="6426200" cy="3359150"/>
          </a:xfrm>
          <a:custGeom>
            <a:avLst/>
            <a:gdLst>
              <a:gd name="connsiteX0" fmla="*/ 0 w 6426200"/>
              <a:gd name="connsiteY0" fmla="*/ 0 h 3359150"/>
              <a:gd name="connsiteX1" fmla="*/ 0 w 6426200"/>
              <a:gd name="connsiteY1" fmla="*/ 3359150 h 3359150"/>
              <a:gd name="connsiteX2" fmla="*/ 6426200 w 6426200"/>
              <a:gd name="connsiteY2" fmla="*/ 3359150 h 3359150"/>
            </a:gdLst>
            <a:ahLst/>
            <a:cxnLst>
              <a:cxn ang="0">
                <a:pos x="connsiteX0" y="connsiteY0"/>
              </a:cxn>
              <a:cxn ang="0">
                <a:pos x="connsiteX1" y="connsiteY1"/>
              </a:cxn>
              <a:cxn ang="0">
                <a:pos x="connsiteX2" y="connsiteY2"/>
              </a:cxn>
            </a:cxnLst>
            <a:rect l="l" t="t" r="r" b="b"/>
            <a:pathLst>
              <a:path w="6426200" h="3359150">
                <a:moveTo>
                  <a:pt x="0" y="0"/>
                </a:moveTo>
                <a:lnTo>
                  <a:pt x="0" y="3359150"/>
                </a:lnTo>
                <a:lnTo>
                  <a:pt x="6426200" y="3359150"/>
                </a:lnTo>
              </a:path>
            </a:pathLst>
          </a:custGeom>
          <a:noFill/>
          <a:ln w="28575">
            <a:solidFill>
              <a:schemeClr val="bg1"/>
            </a:solidFill>
            <a:miter lim="800000"/>
            <a:headEnd/>
            <a:tailEnd/>
          </a:ln>
        </p:spPr>
        <p:txBody>
          <a:bodyPr rtlCol="0" anchor="ctr"/>
          <a:lstStyle/>
          <a:p>
            <a:pPr algn="ctr"/>
            <a:endParaRPr lang="en-US" dirty="0"/>
          </a:p>
        </p:txBody>
      </p:sp>
      <p:grpSp>
        <p:nvGrpSpPr>
          <p:cNvPr id="29" name="Group 28">
            <a:extLst>
              <a:ext uri="{FF2B5EF4-FFF2-40B4-BE49-F238E27FC236}">
                <a16:creationId xmlns:a16="http://schemas.microsoft.com/office/drawing/2014/main" id="{A08EBED8-AB39-4E11-9674-65CD1628E3D2}"/>
              </a:ext>
            </a:extLst>
          </p:cNvPr>
          <p:cNvGrpSpPr/>
          <p:nvPr/>
        </p:nvGrpSpPr>
        <p:grpSpPr>
          <a:xfrm>
            <a:off x="3255623" y="5700317"/>
            <a:ext cx="6801820" cy="584775"/>
            <a:chOff x="1189391" y="4455894"/>
            <a:chExt cx="5554981" cy="584775"/>
          </a:xfrm>
        </p:grpSpPr>
        <p:sp>
          <p:nvSpPr>
            <p:cNvPr id="192" name="TextBox 191">
              <a:extLst>
                <a:ext uri="{FF2B5EF4-FFF2-40B4-BE49-F238E27FC236}">
                  <a16:creationId xmlns:a16="http://schemas.microsoft.com/office/drawing/2014/main" id="{D9E4697C-D307-4F3A-9EAB-9819AC5A9132}"/>
                </a:ext>
              </a:extLst>
            </p:cNvPr>
            <p:cNvSpPr txBox="1"/>
            <p:nvPr/>
          </p:nvSpPr>
          <p:spPr bwMode="auto">
            <a:xfrm>
              <a:off x="1189391" y="4455894"/>
              <a:ext cx="40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193</a:t>
              </a:r>
            </a:p>
          </p:txBody>
        </p:sp>
        <p:sp>
          <p:nvSpPr>
            <p:cNvPr id="193" name="TextBox 192">
              <a:extLst>
                <a:ext uri="{FF2B5EF4-FFF2-40B4-BE49-F238E27FC236}">
                  <a16:creationId xmlns:a16="http://schemas.microsoft.com/office/drawing/2014/main" id="{0A5CF97B-84E4-4205-9499-BD7F8E0F6C33}"/>
                </a:ext>
              </a:extLst>
            </p:cNvPr>
            <p:cNvSpPr txBox="1"/>
            <p:nvPr/>
          </p:nvSpPr>
          <p:spPr bwMode="auto">
            <a:xfrm>
              <a:off x="1655949" y="4455894"/>
              <a:ext cx="40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178</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163</a:t>
              </a:r>
              <a:endParaRPr lang="en-US" sz="1600" b="0" dirty="0">
                <a:solidFill>
                  <a:schemeClr val="bg1"/>
                </a:solidFill>
                <a:latin typeface="Calibri" panose="020F0502020204030204" pitchFamily="34" charset="0"/>
              </a:endParaRPr>
            </a:p>
          </p:txBody>
        </p:sp>
        <p:sp>
          <p:nvSpPr>
            <p:cNvPr id="194" name="TextBox 193">
              <a:extLst>
                <a:ext uri="{FF2B5EF4-FFF2-40B4-BE49-F238E27FC236}">
                  <a16:creationId xmlns:a16="http://schemas.microsoft.com/office/drawing/2014/main" id="{64A6EFEB-F17A-4024-8B57-398BA2BC1D7B}"/>
                </a:ext>
              </a:extLst>
            </p:cNvPr>
            <p:cNvSpPr txBox="1"/>
            <p:nvPr/>
          </p:nvSpPr>
          <p:spPr bwMode="auto">
            <a:xfrm>
              <a:off x="2149512" y="4455894"/>
              <a:ext cx="40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134</a:t>
              </a:r>
            </a:p>
          </p:txBody>
        </p:sp>
        <p:sp>
          <p:nvSpPr>
            <p:cNvPr id="195" name="TextBox 194">
              <a:extLst>
                <a:ext uri="{FF2B5EF4-FFF2-40B4-BE49-F238E27FC236}">
                  <a16:creationId xmlns:a16="http://schemas.microsoft.com/office/drawing/2014/main" id="{811B86A3-425D-41FA-A0E9-41364D1E3C51}"/>
                </a:ext>
              </a:extLst>
            </p:cNvPr>
            <p:cNvSpPr txBox="1"/>
            <p:nvPr/>
          </p:nvSpPr>
          <p:spPr bwMode="auto">
            <a:xfrm>
              <a:off x="2616069" y="4455894"/>
              <a:ext cx="40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111</a:t>
              </a:r>
            </a:p>
          </p:txBody>
        </p:sp>
        <p:sp>
          <p:nvSpPr>
            <p:cNvPr id="196" name="TextBox 195">
              <a:extLst>
                <a:ext uri="{FF2B5EF4-FFF2-40B4-BE49-F238E27FC236}">
                  <a16:creationId xmlns:a16="http://schemas.microsoft.com/office/drawing/2014/main" id="{3FA08A9E-9BA4-4BCA-9ED6-00D9ED225B74}"/>
                </a:ext>
              </a:extLst>
            </p:cNvPr>
            <p:cNvSpPr txBox="1"/>
            <p:nvPr/>
          </p:nvSpPr>
          <p:spPr bwMode="auto">
            <a:xfrm>
              <a:off x="3093460" y="4455894"/>
              <a:ext cx="406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65</a:t>
              </a:r>
            </a:p>
          </p:txBody>
        </p:sp>
        <p:sp>
          <p:nvSpPr>
            <p:cNvPr id="197" name="TextBox 196">
              <a:extLst>
                <a:ext uri="{FF2B5EF4-FFF2-40B4-BE49-F238E27FC236}">
                  <a16:creationId xmlns:a16="http://schemas.microsoft.com/office/drawing/2014/main" id="{D191C967-731C-4BF2-A8EA-DEA30E5B3024}"/>
                </a:ext>
              </a:extLst>
            </p:cNvPr>
            <p:cNvSpPr txBox="1"/>
            <p:nvPr/>
          </p:nvSpPr>
          <p:spPr bwMode="auto">
            <a:xfrm>
              <a:off x="3602566" y="4455894"/>
              <a:ext cx="3210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a:t>
              </a:r>
            </a:p>
          </p:txBody>
        </p:sp>
        <p:sp>
          <p:nvSpPr>
            <p:cNvPr id="198" name="TextBox 197">
              <a:extLst>
                <a:ext uri="{FF2B5EF4-FFF2-40B4-BE49-F238E27FC236}">
                  <a16:creationId xmlns:a16="http://schemas.microsoft.com/office/drawing/2014/main" id="{96701FB7-4ABF-4207-8CA6-CDA7A1AF1AD4}"/>
                </a:ext>
              </a:extLst>
            </p:cNvPr>
            <p:cNvSpPr txBox="1"/>
            <p:nvPr/>
          </p:nvSpPr>
          <p:spPr bwMode="auto">
            <a:xfrm>
              <a:off x="4096128" y="4455894"/>
              <a:ext cx="3210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a:t>
              </a:r>
            </a:p>
          </p:txBody>
        </p:sp>
        <p:sp>
          <p:nvSpPr>
            <p:cNvPr id="199" name="TextBox 198">
              <a:extLst>
                <a:ext uri="{FF2B5EF4-FFF2-40B4-BE49-F238E27FC236}">
                  <a16:creationId xmlns:a16="http://schemas.microsoft.com/office/drawing/2014/main" id="{86449084-1FED-4370-BE0C-4ABA62E1854F}"/>
                </a:ext>
              </a:extLst>
            </p:cNvPr>
            <p:cNvSpPr txBox="1"/>
            <p:nvPr/>
          </p:nvSpPr>
          <p:spPr bwMode="auto">
            <a:xfrm>
              <a:off x="4562686" y="4455894"/>
              <a:ext cx="3210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a:t>
              </a:r>
            </a:p>
          </p:txBody>
        </p:sp>
        <p:sp>
          <p:nvSpPr>
            <p:cNvPr id="200" name="TextBox 199">
              <a:extLst>
                <a:ext uri="{FF2B5EF4-FFF2-40B4-BE49-F238E27FC236}">
                  <a16:creationId xmlns:a16="http://schemas.microsoft.com/office/drawing/2014/main" id="{EE49057E-191A-4BFA-802B-72932F02166F}"/>
                </a:ext>
              </a:extLst>
            </p:cNvPr>
            <p:cNvSpPr txBox="1"/>
            <p:nvPr/>
          </p:nvSpPr>
          <p:spPr bwMode="auto">
            <a:xfrm>
              <a:off x="5039236" y="4455894"/>
              <a:ext cx="3210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a:t>
              </a:r>
            </a:p>
          </p:txBody>
        </p:sp>
        <p:sp>
          <p:nvSpPr>
            <p:cNvPr id="201" name="TextBox 200">
              <a:extLst>
                <a:ext uri="{FF2B5EF4-FFF2-40B4-BE49-F238E27FC236}">
                  <a16:creationId xmlns:a16="http://schemas.microsoft.com/office/drawing/2014/main" id="{92539E49-4DDB-4C63-A829-CCA096A41D8E}"/>
                </a:ext>
              </a:extLst>
            </p:cNvPr>
            <p:cNvSpPr txBox="1"/>
            <p:nvPr/>
          </p:nvSpPr>
          <p:spPr bwMode="auto">
            <a:xfrm>
              <a:off x="5505794" y="4455894"/>
              <a:ext cx="3210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a:t>
              </a:r>
            </a:p>
          </p:txBody>
        </p:sp>
        <p:sp>
          <p:nvSpPr>
            <p:cNvPr id="202" name="TextBox 201">
              <a:extLst>
                <a:ext uri="{FF2B5EF4-FFF2-40B4-BE49-F238E27FC236}">
                  <a16:creationId xmlns:a16="http://schemas.microsoft.com/office/drawing/2014/main" id="{FEF078DD-664C-43D9-8B07-CB282BC28F97}"/>
                </a:ext>
              </a:extLst>
            </p:cNvPr>
            <p:cNvSpPr txBox="1"/>
            <p:nvPr/>
          </p:nvSpPr>
          <p:spPr bwMode="auto">
            <a:xfrm>
              <a:off x="6041903" y="4455894"/>
              <a:ext cx="2359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203" name="TextBox 202">
              <a:extLst>
                <a:ext uri="{FF2B5EF4-FFF2-40B4-BE49-F238E27FC236}">
                  <a16:creationId xmlns:a16="http://schemas.microsoft.com/office/drawing/2014/main" id="{D6573660-19B0-4A82-B919-1B77DA328A59}"/>
                </a:ext>
              </a:extLst>
            </p:cNvPr>
            <p:cNvSpPr txBox="1"/>
            <p:nvPr/>
          </p:nvSpPr>
          <p:spPr bwMode="auto">
            <a:xfrm>
              <a:off x="6508461" y="4455894"/>
              <a:ext cx="2359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grpSp>
      <p:sp>
        <p:nvSpPr>
          <p:cNvPr id="30" name="Freeform: Shape 29">
            <a:extLst>
              <a:ext uri="{FF2B5EF4-FFF2-40B4-BE49-F238E27FC236}">
                <a16:creationId xmlns:a16="http://schemas.microsoft.com/office/drawing/2014/main" id="{D4415AE7-F292-4187-974D-C2AFE035BE01}"/>
              </a:ext>
            </a:extLst>
          </p:cNvPr>
          <p:cNvSpPr/>
          <p:nvPr/>
        </p:nvSpPr>
        <p:spPr bwMode="auto">
          <a:xfrm>
            <a:off x="3525520" y="1696720"/>
            <a:ext cx="5872480" cy="1381760"/>
          </a:xfrm>
          <a:custGeom>
            <a:avLst/>
            <a:gdLst>
              <a:gd name="connsiteX0" fmla="*/ 5872480 w 5872480"/>
              <a:gd name="connsiteY0" fmla="*/ 1381760 h 1381760"/>
              <a:gd name="connsiteX1" fmla="*/ 4236720 w 5872480"/>
              <a:gd name="connsiteY1" fmla="*/ 1381760 h 1381760"/>
              <a:gd name="connsiteX2" fmla="*/ 4236720 w 5872480"/>
              <a:gd name="connsiteY2" fmla="*/ 1300480 h 1381760"/>
              <a:gd name="connsiteX3" fmla="*/ 3911600 w 5872480"/>
              <a:gd name="connsiteY3" fmla="*/ 1300480 h 1381760"/>
              <a:gd name="connsiteX4" fmla="*/ 3911600 w 5872480"/>
              <a:gd name="connsiteY4" fmla="*/ 1214120 h 1381760"/>
              <a:gd name="connsiteX5" fmla="*/ 3876040 w 5872480"/>
              <a:gd name="connsiteY5" fmla="*/ 1214120 h 1381760"/>
              <a:gd name="connsiteX6" fmla="*/ 3876040 w 5872480"/>
              <a:gd name="connsiteY6" fmla="*/ 1087120 h 1381760"/>
              <a:gd name="connsiteX7" fmla="*/ 3327400 w 5872480"/>
              <a:gd name="connsiteY7" fmla="*/ 1087120 h 1381760"/>
              <a:gd name="connsiteX8" fmla="*/ 3327400 w 5872480"/>
              <a:gd name="connsiteY8" fmla="*/ 980440 h 1381760"/>
              <a:gd name="connsiteX9" fmla="*/ 2687320 w 5872480"/>
              <a:gd name="connsiteY9" fmla="*/ 980440 h 1381760"/>
              <a:gd name="connsiteX10" fmla="*/ 2687320 w 5872480"/>
              <a:gd name="connsiteY10" fmla="*/ 909320 h 1381760"/>
              <a:gd name="connsiteX11" fmla="*/ 2484120 w 5872480"/>
              <a:gd name="connsiteY11" fmla="*/ 909320 h 1381760"/>
              <a:gd name="connsiteX12" fmla="*/ 2484120 w 5872480"/>
              <a:gd name="connsiteY12" fmla="*/ 883920 h 1381760"/>
              <a:gd name="connsiteX13" fmla="*/ 2235200 w 5872480"/>
              <a:gd name="connsiteY13" fmla="*/ 883920 h 1381760"/>
              <a:gd name="connsiteX14" fmla="*/ 2235200 w 5872480"/>
              <a:gd name="connsiteY14" fmla="*/ 833120 h 1381760"/>
              <a:gd name="connsiteX15" fmla="*/ 2153920 w 5872480"/>
              <a:gd name="connsiteY15" fmla="*/ 833120 h 1381760"/>
              <a:gd name="connsiteX16" fmla="*/ 2153920 w 5872480"/>
              <a:gd name="connsiteY16" fmla="*/ 746760 h 1381760"/>
              <a:gd name="connsiteX17" fmla="*/ 2123440 w 5872480"/>
              <a:gd name="connsiteY17" fmla="*/ 746760 h 1381760"/>
              <a:gd name="connsiteX18" fmla="*/ 2123440 w 5872480"/>
              <a:gd name="connsiteY18" fmla="*/ 695960 h 1381760"/>
              <a:gd name="connsiteX19" fmla="*/ 2113280 w 5872480"/>
              <a:gd name="connsiteY19" fmla="*/ 695960 h 1381760"/>
              <a:gd name="connsiteX20" fmla="*/ 2113280 w 5872480"/>
              <a:gd name="connsiteY20" fmla="*/ 624840 h 1381760"/>
              <a:gd name="connsiteX21" fmla="*/ 2103120 w 5872480"/>
              <a:gd name="connsiteY21" fmla="*/ 614680 h 1381760"/>
              <a:gd name="connsiteX22" fmla="*/ 2103120 w 5872480"/>
              <a:gd name="connsiteY22" fmla="*/ 558800 h 1381760"/>
              <a:gd name="connsiteX23" fmla="*/ 1859280 w 5872480"/>
              <a:gd name="connsiteY23" fmla="*/ 558800 h 1381760"/>
              <a:gd name="connsiteX24" fmla="*/ 1859280 w 5872480"/>
              <a:gd name="connsiteY24" fmla="*/ 487680 h 1381760"/>
              <a:gd name="connsiteX25" fmla="*/ 1071880 w 5872480"/>
              <a:gd name="connsiteY25" fmla="*/ 487680 h 1381760"/>
              <a:gd name="connsiteX26" fmla="*/ 1071880 w 5872480"/>
              <a:gd name="connsiteY26" fmla="*/ 396240 h 1381760"/>
              <a:gd name="connsiteX27" fmla="*/ 944880 w 5872480"/>
              <a:gd name="connsiteY27" fmla="*/ 396240 h 1381760"/>
              <a:gd name="connsiteX28" fmla="*/ 944880 w 5872480"/>
              <a:gd name="connsiteY28" fmla="*/ 365760 h 1381760"/>
              <a:gd name="connsiteX29" fmla="*/ 817880 w 5872480"/>
              <a:gd name="connsiteY29" fmla="*/ 365760 h 1381760"/>
              <a:gd name="connsiteX30" fmla="*/ 817880 w 5872480"/>
              <a:gd name="connsiteY30" fmla="*/ 325120 h 1381760"/>
              <a:gd name="connsiteX31" fmla="*/ 695960 w 5872480"/>
              <a:gd name="connsiteY31" fmla="*/ 325120 h 1381760"/>
              <a:gd name="connsiteX32" fmla="*/ 624840 w 5872480"/>
              <a:gd name="connsiteY32" fmla="*/ 325120 h 1381760"/>
              <a:gd name="connsiteX33" fmla="*/ 624840 w 5872480"/>
              <a:gd name="connsiteY33" fmla="*/ 269240 h 1381760"/>
              <a:gd name="connsiteX34" fmla="*/ 543560 w 5872480"/>
              <a:gd name="connsiteY34" fmla="*/ 269240 h 1381760"/>
              <a:gd name="connsiteX35" fmla="*/ 508000 w 5872480"/>
              <a:gd name="connsiteY35" fmla="*/ 233680 h 1381760"/>
              <a:gd name="connsiteX36" fmla="*/ 391160 w 5872480"/>
              <a:gd name="connsiteY36" fmla="*/ 172720 h 1381760"/>
              <a:gd name="connsiteX37" fmla="*/ 279400 w 5872480"/>
              <a:gd name="connsiteY37" fmla="*/ 172720 h 1381760"/>
              <a:gd name="connsiteX38" fmla="*/ 279400 w 5872480"/>
              <a:gd name="connsiteY38" fmla="*/ 137160 h 1381760"/>
              <a:gd name="connsiteX39" fmla="*/ 198120 w 5872480"/>
              <a:gd name="connsiteY39" fmla="*/ 137160 h 1381760"/>
              <a:gd name="connsiteX40" fmla="*/ 198120 w 5872480"/>
              <a:gd name="connsiteY40" fmla="*/ 86360 h 1381760"/>
              <a:gd name="connsiteX41" fmla="*/ 81280 w 5872480"/>
              <a:gd name="connsiteY41" fmla="*/ 86360 h 1381760"/>
              <a:gd name="connsiteX42" fmla="*/ 81280 w 5872480"/>
              <a:gd name="connsiteY42" fmla="*/ 30480 h 1381760"/>
              <a:gd name="connsiteX43" fmla="*/ 30480 w 5872480"/>
              <a:gd name="connsiteY43" fmla="*/ 30480 h 1381760"/>
              <a:gd name="connsiteX44" fmla="*/ 30480 w 5872480"/>
              <a:gd name="connsiteY44" fmla="*/ 30480 h 1381760"/>
              <a:gd name="connsiteX45" fmla="*/ 0 w 5872480"/>
              <a:gd name="connsiteY45" fmla="*/ 0 h 1381760"/>
              <a:gd name="connsiteX0" fmla="*/ 5872480 w 5872480"/>
              <a:gd name="connsiteY0" fmla="*/ 1381760 h 1381760"/>
              <a:gd name="connsiteX1" fmla="*/ 4236720 w 5872480"/>
              <a:gd name="connsiteY1" fmla="*/ 1381760 h 1381760"/>
              <a:gd name="connsiteX2" fmla="*/ 4236720 w 5872480"/>
              <a:gd name="connsiteY2" fmla="*/ 1300480 h 1381760"/>
              <a:gd name="connsiteX3" fmla="*/ 3911600 w 5872480"/>
              <a:gd name="connsiteY3" fmla="*/ 1300480 h 1381760"/>
              <a:gd name="connsiteX4" fmla="*/ 3911600 w 5872480"/>
              <a:gd name="connsiteY4" fmla="*/ 1214120 h 1381760"/>
              <a:gd name="connsiteX5" fmla="*/ 3876040 w 5872480"/>
              <a:gd name="connsiteY5" fmla="*/ 1214120 h 1381760"/>
              <a:gd name="connsiteX6" fmla="*/ 3876040 w 5872480"/>
              <a:gd name="connsiteY6" fmla="*/ 1087120 h 1381760"/>
              <a:gd name="connsiteX7" fmla="*/ 3327400 w 5872480"/>
              <a:gd name="connsiteY7" fmla="*/ 1087120 h 1381760"/>
              <a:gd name="connsiteX8" fmla="*/ 3354388 w 5872480"/>
              <a:gd name="connsiteY8" fmla="*/ 975678 h 1381760"/>
              <a:gd name="connsiteX9" fmla="*/ 2687320 w 5872480"/>
              <a:gd name="connsiteY9" fmla="*/ 980440 h 1381760"/>
              <a:gd name="connsiteX10" fmla="*/ 2687320 w 5872480"/>
              <a:gd name="connsiteY10" fmla="*/ 909320 h 1381760"/>
              <a:gd name="connsiteX11" fmla="*/ 2484120 w 5872480"/>
              <a:gd name="connsiteY11" fmla="*/ 909320 h 1381760"/>
              <a:gd name="connsiteX12" fmla="*/ 2484120 w 5872480"/>
              <a:gd name="connsiteY12" fmla="*/ 883920 h 1381760"/>
              <a:gd name="connsiteX13" fmla="*/ 2235200 w 5872480"/>
              <a:gd name="connsiteY13" fmla="*/ 883920 h 1381760"/>
              <a:gd name="connsiteX14" fmla="*/ 2235200 w 5872480"/>
              <a:gd name="connsiteY14" fmla="*/ 833120 h 1381760"/>
              <a:gd name="connsiteX15" fmla="*/ 2153920 w 5872480"/>
              <a:gd name="connsiteY15" fmla="*/ 833120 h 1381760"/>
              <a:gd name="connsiteX16" fmla="*/ 2153920 w 5872480"/>
              <a:gd name="connsiteY16" fmla="*/ 746760 h 1381760"/>
              <a:gd name="connsiteX17" fmla="*/ 2123440 w 5872480"/>
              <a:gd name="connsiteY17" fmla="*/ 746760 h 1381760"/>
              <a:gd name="connsiteX18" fmla="*/ 2123440 w 5872480"/>
              <a:gd name="connsiteY18" fmla="*/ 695960 h 1381760"/>
              <a:gd name="connsiteX19" fmla="*/ 2113280 w 5872480"/>
              <a:gd name="connsiteY19" fmla="*/ 695960 h 1381760"/>
              <a:gd name="connsiteX20" fmla="*/ 2113280 w 5872480"/>
              <a:gd name="connsiteY20" fmla="*/ 624840 h 1381760"/>
              <a:gd name="connsiteX21" fmla="*/ 2103120 w 5872480"/>
              <a:gd name="connsiteY21" fmla="*/ 614680 h 1381760"/>
              <a:gd name="connsiteX22" fmla="*/ 2103120 w 5872480"/>
              <a:gd name="connsiteY22" fmla="*/ 558800 h 1381760"/>
              <a:gd name="connsiteX23" fmla="*/ 1859280 w 5872480"/>
              <a:gd name="connsiteY23" fmla="*/ 558800 h 1381760"/>
              <a:gd name="connsiteX24" fmla="*/ 1859280 w 5872480"/>
              <a:gd name="connsiteY24" fmla="*/ 487680 h 1381760"/>
              <a:gd name="connsiteX25" fmla="*/ 1071880 w 5872480"/>
              <a:gd name="connsiteY25" fmla="*/ 487680 h 1381760"/>
              <a:gd name="connsiteX26" fmla="*/ 1071880 w 5872480"/>
              <a:gd name="connsiteY26" fmla="*/ 396240 h 1381760"/>
              <a:gd name="connsiteX27" fmla="*/ 944880 w 5872480"/>
              <a:gd name="connsiteY27" fmla="*/ 396240 h 1381760"/>
              <a:gd name="connsiteX28" fmla="*/ 944880 w 5872480"/>
              <a:gd name="connsiteY28" fmla="*/ 365760 h 1381760"/>
              <a:gd name="connsiteX29" fmla="*/ 817880 w 5872480"/>
              <a:gd name="connsiteY29" fmla="*/ 365760 h 1381760"/>
              <a:gd name="connsiteX30" fmla="*/ 817880 w 5872480"/>
              <a:gd name="connsiteY30" fmla="*/ 325120 h 1381760"/>
              <a:gd name="connsiteX31" fmla="*/ 695960 w 5872480"/>
              <a:gd name="connsiteY31" fmla="*/ 325120 h 1381760"/>
              <a:gd name="connsiteX32" fmla="*/ 624840 w 5872480"/>
              <a:gd name="connsiteY32" fmla="*/ 325120 h 1381760"/>
              <a:gd name="connsiteX33" fmla="*/ 624840 w 5872480"/>
              <a:gd name="connsiteY33" fmla="*/ 269240 h 1381760"/>
              <a:gd name="connsiteX34" fmla="*/ 543560 w 5872480"/>
              <a:gd name="connsiteY34" fmla="*/ 269240 h 1381760"/>
              <a:gd name="connsiteX35" fmla="*/ 508000 w 5872480"/>
              <a:gd name="connsiteY35" fmla="*/ 233680 h 1381760"/>
              <a:gd name="connsiteX36" fmla="*/ 391160 w 5872480"/>
              <a:gd name="connsiteY36" fmla="*/ 172720 h 1381760"/>
              <a:gd name="connsiteX37" fmla="*/ 279400 w 5872480"/>
              <a:gd name="connsiteY37" fmla="*/ 172720 h 1381760"/>
              <a:gd name="connsiteX38" fmla="*/ 279400 w 5872480"/>
              <a:gd name="connsiteY38" fmla="*/ 137160 h 1381760"/>
              <a:gd name="connsiteX39" fmla="*/ 198120 w 5872480"/>
              <a:gd name="connsiteY39" fmla="*/ 137160 h 1381760"/>
              <a:gd name="connsiteX40" fmla="*/ 198120 w 5872480"/>
              <a:gd name="connsiteY40" fmla="*/ 86360 h 1381760"/>
              <a:gd name="connsiteX41" fmla="*/ 81280 w 5872480"/>
              <a:gd name="connsiteY41" fmla="*/ 86360 h 1381760"/>
              <a:gd name="connsiteX42" fmla="*/ 81280 w 5872480"/>
              <a:gd name="connsiteY42" fmla="*/ 30480 h 1381760"/>
              <a:gd name="connsiteX43" fmla="*/ 30480 w 5872480"/>
              <a:gd name="connsiteY43" fmla="*/ 30480 h 1381760"/>
              <a:gd name="connsiteX44" fmla="*/ 30480 w 5872480"/>
              <a:gd name="connsiteY44" fmla="*/ 30480 h 1381760"/>
              <a:gd name="connsiteX45" fmla="*/ 0 w 5872480"/>
              <a:gd name="connsiteY45" fmla="*/ 0 h 1381760"/>
              <a:gd name="connsiteX0" fmla="*/ 5872480 w 5872480"/>
              <a:gd name="connsiteY0" fmla="*/ 1381760 h 1381760"/>
              <a:gd name="connsiteX1" fmla="*/ 4236720 w 5872480"/>
              <a:gd name="connsiteY1" fmla="*/ 1381760 h 1381760"/>
              <a:gd name="connsiteX2" fmla="*/ 4236720 w 5872480"/>
              <a:gd name="connsiteY2" fmla="*/ 1300480 h 1381760"/>
              <a:gd name="connsiteX3" fmla="*/ 3911600 w 5872480"/>
              <a:gd name="connsiteY3" fmla="*/ 1300480 h 1381760"/>
              <a:gd name="connsiteX4" fmla="*/ 3911600 w 5872480"/>
              <a:gd name="connsiteY4" fmla="*/ 1214120 h 1381760"/>
              <a:gd name="connsiteX5" fmla="*/ 3876040 w 5872480"/>
              <a:gd name="connsiteY5" fmla="*/ 1214120 h 1381760"/>
              <a:gd name="connsiteX6" fmla="*/ 3876040 w 5872480"/>
              <a:gd name="connsiteY6" fmla="*/ 1087120 h 1381760"/>
              <a:gd name="connsiteX7" fmla="*/ 3348038 w 5872480"/>
              <a:gd name="connsiteY7" fmla="*/ 1088707 h 1381760"/>
              <a:gd name="connsiteX8" fmla="*/ 3354388 w 5872480"/>
              <a:gd name="connsiteY8" fmla="*/ 975678 h 1381760"/>
              <a:gd name="connsiteX9" fmla="*/ 2687320 w 5872480"/>
              <a:gd name="connsiteY9" fmla="*/ 980440 h 1381760"/>
              <a:gd name="connsiteX10" fmla="*/ 2687320 w 5872480"/>
              <a:gd name="connsiteY10" fmla="*/ 909320 h 1381760"/>
              <a:gd name="connsiteX11" fmla="*/ 2484120 w 5872480"/>
              <a:gd name="connsiteY11" fmla="*/ 909320 h 1381760"/>
              <a:gd name="connsiteX12" fmla="*/ 2484120 w 5872480"/>
              <a:gd name="connsiteY12" fmla="*/ 883920 h 1381760"/>
              <a:gd name="connsiteX13" fmla="*/ 2235200 w 5872480"/>
              <a:gd name="connsiteY13" fmla="*/ 883920 h 1381760"/>
              <a:gd name="connsiteX14" fmla="*/ 2235200 w 5872480"/>
              <a:gd name="connsiteY14" fmla="*/ 833120 h 1381760"/>
              <a:gd name="connsiteX15" fmla="*/ 2153920 w 5872480"/>
              <a:gd name="connsiteY15" fmla="*/ 833120 h 1381760"/>
              <a:gd name="connsiteX16" fmla="*/ 2153920 w 5872480"/>
              <a:gd name="connsiteY16" fmla="*/ 746760 h 1381760"/>
              <a:gd name="connsiteX17" fmla="*/ 2123440 w 5872480"/>
              <a:gd name="connsiteY17" fmla="*/ 746760 h 1381760"/>
              <a:gd name="connsiteX18" fmla="*/ 2123440 w 5872480"/>
              <a:gd name="connsiteY18" fmla="*/ 695960 h 1381760"/>
              <a:gd name="connsiteX19" fmla="*/ 2113280 w 5872480"/>
              <a:gd name="connsiteY19" fmla="*/ 695960 h 1381760"/>
              <a:gd name="connsiteX20" fmla="*/ 2113280 w 5872480"/>
              <a:gd name="connsiteY20" fmla="*/ 624840 h 1381760"/>
              <a:gd name="connsiteX21" fmla="*/ 2103120 w 5872480"/>
              <a:gd name="connsiteY21" fmla="*/ 614680 h 1381760"/>
              <a:gd name="connsiteX22" fmla="*/ 2103120 w 5872480"/>
              <a:gd name="connsiteY22" fmla="*/ 558800 h 1381760"/>
              <a:gd name="connsiteX23" fmla="*/ 1859280 w 5872480"/>
              <a:gd name="connsiteY23" fmla="*/ 558800 h 1381760"/>
              <a:gd name="connsiteX24" fmla="*/ 1859280 w 5872480"/>
              <a:gd name="connsiteY24" fmla="*/ 487680 h 1381760"/>
              <a:gd name="connsiteX25" fmla="*/ 1071880 w 5872480"/>
              <a:gd name="connsiteY25" fmla="*/ 487680 h 1381760"/>
              <a:gd name="connsiteX26" fmla="*/ 1071880 w 5872480"/>
              <a:gd name="connsiteY26" fmla="*/ 396240 h 1381760"/>
              <a:gd name="connsiteX27" fmla="*/ 944880 w 5872480"/>
              <a:gd name="connsiteY27" fmla="*/ 396240 h 1381760"/>
              <a:gd name="connsiteX28" fmla="*/ 944880 w 5872480"/>
              <a:gd name="connsiteY28" fmla="*/ 365760 h 1381760"/>
              <a:gd name="connsiteX29" fmla="*/ 817880 w 5872480"/>
              <a:gd name="connsiteY29" fmla="*/ 365760 h 1381760"/>
              <a:gd name="connsiteX30" fmla="*/ 817880 w 5872480"/>
              <a:gd name="connsiteY30" fmla="*/ 325120 h 1381760"/>
              <a:gd name="connsiteX31" fmla="*/ 695960 w 5872480"/>
              <a:gd name="connsiteY31" fmla="*/ 325120 h 1381760"/>
              <a:gd name="connsiteX32" fmla="*/ 624840 w 5872480"/>
              <a:gd name="connsiteY32" fmla="*/ 325120 h 1381760"/>
              <a:gd name="connsiteX33" fmla="*/ 624840 w 5872480"/>
              <a:gd name="connsiteY33" fmla="*/ 269240 h 1381760"/>
              <a:gd name="connsiteX34" fmla="*/ 543560 w 5872480"/>
              <a:gd name="connsiteY34" fmla="*/ 269240 h 1381760"/>
              <a:gd name="connsiteX35" fmla="*/ 508000 w 5872480"/>
              <a:gd name="connsiteY35" fmla="*/ 233680 h 1381760"/>
              <a:gd name="connsiteX36" fmla="*/ 391160 w 5872480"/>
              <a:gd name="connsiteY36" fmla="*/ 172720 h 1381760"/>
              <a:gd name="connsiteX37" fmla="*/ 279400 w 5872480"/>
              <a:gd name="connsiteY37" fmla="*/ 172720 h 1381760"/>
              <a:gd name="connsiteX38" fmla="*/ 279400 w 5872480"/>
              <a:gd name="connsiteY38" fmla="*/ 137160 h 1381760"/>
              <a:gd name="connsiteX39" fmla="*/ 198120 w 5872480"/>
              <a:gd name="connsiteY39" fmla="*/ 137160 h 1381760"/>
              <a:gd name="connsiteX40" fmla="*/ 198120 w 5872480"/>
              <a:gd name="connsiteY40" fmla="*/ 86360 h 1381760"/>
              <a:gd name="connsiteX41" fmla="*/ 81280 w 5872480"/>
              <a:gd name="connsiteY41" fmla="*/ 86360 h 1381760"/>
              <a:gd name="connsiteX42" fmla="*/ 81280 w 5872480"/>
              <a:gd name="connsiteY42" fmla="*/ 30480 h 1381760"/>
              <a:gd name="connsiteX43" fmla="*/ 30480 w 5872480"/>
              <a:gd name="connsiteY43" fmla="*/ 30480 h 1381760"/>
              <a:gd name="connsiteX44" fmla="*/ 30480 w 5872480"/>
              <a:gd name="connsiteY44" fmla="*/ 30480 h 1381760"/>
              <a:gd name="connsiteX45" fmla="*/ 0 w 5872480"/>
              <a:gd name="connsiteY45" fmla="*/ 0 h 1381760"/>
              <a:gd name="connsiteX0" fmla="*/ 5872480 w 5872480"/>
              <a:gd name="connsiteY0" fmla="*/ 1381760 h 1381760"/>
              <a:gd name="connsiteX1" fmla="*/ 4236720 w 5872480"/>
              <a:gd name="connsiteY1" fmla="*/ 1381760 h 1381760"/>
              <a:gd name="connsiteX2" fmla="*/ 4236720 w 5872480"/>
              <a:gd name="connsiteY2" fmla="*/ 1300480 h 1381760"/>
              <a:gd name="connsiteX3" fmla="*/ 3911600 w 5872480"/>
              <a:gd name="connsiteY3" fmla="*/ 1300480 h 1381760"/>
              <a:gd name="connsiteX4" fmla="*/ 3911600 w 5872480"/>
              <a:gd name="connsiteY4" fmla="*/ 1214120 h 1381760"/>
              <a:gd name="connsiteX5" fmla="*/ 3876040 w 5872480"/>
              <a:gd name="connsiteY5" fmla="*/ 1214120 h 1381760"/>
              <a:gd name="connsiteX6" fmla="*/ 3876040 w 5872480"/>
              <a:gd name="connsiteY6" fmla="*/ 1087120 h 1381760"/>
              <a:gd name="connsiteX7" fmla="*/ 3352801 w 5872480"/>
              <a:gd name="connsiteY7" fmla="*/ 1088707 h 1381760"/>
              <a:gd name="connsiteX8" fmla="*/ 3354388 w 5872480"/>
              <a:gd name="connsiteY8" fmla="*/ 975678 h 1381760"/>
              <a:gd name="connsiteX9" fmla="*/ 2687320 w 5872480"/>
              <a:gd name="connsiteY9" fmla="*/ 980440 h 1381760"/>
              <a:gd name="connsiteX10" fmla="*/ 2687320 w 5872480"/>
              <a:gd name="connsiteY10" fmla="*/ 909320 h 1381760"/>
              <a:gd name="connsiteX11" fmla="*/ 2484120 w 5872480"/>
              <a:gd name="connsiteY11" fmla="*/ 909320 h 1381760"/>
              <a:gd name="connsiteX12" fmla="*/ 2484120 w 5872480"/>
              <a:gd name="connsiteY12" fmla="*/ 883920 h 1381760"/>
              <a:gd name="connsiteX13" fmla="*/ 2235200 w 5872480"/>
              <a:gd name="connsiteY13" fmla="*/ 883920 h 1381760"/>
              <a:gd name="connsiteX14" fmla="*/ 2235200 w 5872480"/>
              <a:gd name="connsiteY14" fmla="*/ 833120 h 1381760"/>
              <a:gd name="connsiteX15" fmla="*/ 2153920 w 5872480"/>
              <a:gd name="connsiteY15" fmla="*/ 833120 h 1381760"/>
              <a:gd name="connsiteX16" fmla="*/ 2153920 w 5872480"/>
              <a:gd name="connsiteY16" fmla="*/ 746760 h 1381760"/>
              <a:gd name="connsiteX17" fmla="*/ 2123440 w 5872480"/>
              <a:gd name="connsiteY17" fmla="*/ 746760 h 1381760"/>
              <a:gd name="connsiteX18" fmla="*/ 2123440 w 5872480"/>
              <a:gd name="connsiteY18" fmla="*/ 695960 h 1381760"/>
              <a:gd name="connsiteX19" fmla="*/ 2113280 w 5872480"/>
              <a:gd name="connsiteY19" fmla="*/ 695960 h 1381760"/>
              <a:gd name="connsiteX20" fmla="*/ 2113280 w 5872480"/>
              <a:gd name="connsiteY20" fmla="*/ 624840 h 1381760"/>
              <a:gd name="connsiteX21" fmla="*/ 2103120 w 5872480"/>
              <a:gd name="connsiteY21" fmla="*/ 614680 h 1381760"/>
              <a:gd name="connsiteX22" fmla="*/ 2103120 w 5872480"/>
              <a:gd name="connsiteY22" fmla="*/ 558800 h 1381760"/>
              <a:gd name="connsiteX23" fmla="*/ 1859280 w 5872480"/>
              <a:gd name="connsiteY23" fmla="*/ 558800 h 1381760"/>
              <a:gd name="connsiteX24" fmla="*/ 1859280 w 5872480"/>
              <a:gd name="connsiteY24" fmla="*/ 487680 h 1381760"/>
              <a:gd name="connsiteX25" fmla="*/ 1071880 w 5872480"/>
              <a:gd name="connsiteY25" fmla="*/ 487680 h 1381760"/>
              <a:gd name="connsiteX26" fmla="*/ 1071880 w 5872480"/>
              <a:gd name="connsiteY26" fmla="*/ 396240 h 1381760"/>
              <a:gd name="connsiteX27" fmla="*/ 944880 w 5872480"/>
              <a:gd name="connsiteY27" fmla="*/ 396240 h 1381760"/>
              <a:gd name="connsiteX28" fmla="*/ 944880 w 5872480"/>
              <a:gd name="connsiteY28" fmla="*/ 365760 h 1381760"/>
              <a:gd name="connsiteX29" fmla="*/ 817880 w 5872480"/>
              <a:gd name="connsiteY29" fmla="*/ 365760 h 1381760"/>
              <a:gd name="connsiteX30" fmla="*/ 817880 w 5872480"/>
              <a:gd name="connsiteY30" fmla="*/ 325120 h 1381760"/>
              <a:gd name="connsiteX31" fmla="*/ 695960 w 5872480"/>
              <a:gd name="connsiteY31" fmla="*/ 325120 h 1381760"/>
              <a:gd name="connsiteX32" fmla="*/ 624840 w 5872480"/>
              <a:gd name="connsiteY32" fmla="*/ 325120 h 1381760"/>
              <a:gd name="connsiteX33" fmla="*/ 624840 w 5872480"/>
              <a:gd name="connsiteY33" fmla="*/ 269240 h 1381760"/>
              <a:gd name="connsiteX34" fmla="*/ 543560 w 5872480"/>
              <a:gd name="connsiteY34" fmla="*/ 269240 h 1381760"/>
              <a:gd name="connsiteX35" fmla="*/ 508000 w 5872480"/>
              <a:gd name="connsiteY35" fmla="*/ 233680 h 1381760"/>
              <a:gd name="connsiteX36" fmla="*/ 391160 w 5872480"/>
              <a:gd name="connsiteY36" fmla="*/ 172720 h 1381760"/>
              <a:gd name="connsiteX37" fmla="*/ 279400 w 5872480"/>
              <a:gd name="connsiteY37" fmla="*/ 172720 h 1381760"/>
              <a:gd name="connsiteX38" fmla="*/ 279400 w 5872480"/>
              <a:gd name="connsiteY38" fmla="*/ 137160 h 1381760"/>
              <a:gd name="connsiteX39" fmla="*/ 198120 w 5872480"/>
              <a:gd name="connsiteY39" fmla="*/ 137160 h 1381760"/>
              <a:gd name="connsiteX40" fmla="*/ 198120 w 5872480"/>
              <a:gd name="connsiteY40" fmla="*/ 86360 h 1381760"/>
              <a:gd name="connsiteX41" fmla="*/ 81280 w 5872480"/>
              <a:gd name="connsiteY41" fmla="*/ 86360 h 1381760"/>
              <a:gd name="connsiteX42" fmla="*/ 81280 w 5872480"/>
              <a:gd name="connsiteY42" fmla="*/ 30480 h 1381760"/>
              <a:gd name="connsiteX43" fmla="*/ 30480 w 5872480"/>
              <a:gd name="connsiteY43" fmla="*/ 30480 h 1381760"/>
              <a:gd name="connsiteX44" fmla="*/ 30480 w 5872480"/>
              <a:gd name="connsiteY44" fmla="*/ 30480 h 1381760"/>
              <a:gd name="connsiteX45" fmla="*/ 0 w 5872480"/>
              <a:gd name="connsiteY45" fmla="*/ 0 h 138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872480" h="1381760">
                <a:moveTo>
                  <a:pt x="5872480" y="1381760"/>
                </a:moveTo>
                <a:lnTo>
                  <a:pt x="4236720" y="1381760"/>
                </a:lnTo>
                <a:lnTo>
                  <a:pt x="4236720" y="1300480"/>
                </a:lnTo>
                <a:lnTo>
                  <a:pt x="3911600" y="1300480"/>
                </a:lnTo>
                <a:lnTo>
                  <a:pt x="3911600" y="1214120"/>
                </a:lnTo>
                <a:lnTo>
                  <a:pt x="3876040" y="1214120"/>
                </a:lnTo>
                <a:lnTo>
                  <a:pt x="3876040" y="1087120"/>
                </a:lnTo>
                <a:lnTo>
                  <a:pt x="3352801" y="1088707"/>
                </a:lnTo>
                <a:lnTo>
                  <a:pt x="3354388" y="975678"/>
                </a:lnTo>
                <a:lnTo>
                  <a:pt x="2687320" y="980440"/>
                </a:lnTo>
                <a:lnTo>
                  <a:pt x="2687320" y="909320"/>
                </a:lnTo>
                <a:lnTo>
                  <a:pt x="2484120" y="909320"/>
                </a:lnTo>
                <a:lnTo>
                  <a:pt x="2484120" y="883920"/>
                </a:lnTo>
                <a:lnTo>
                  <a:pt x="2235200" y="883920"/>
                </a:lnTo>
                <a:lnTo>
                  <a:pt x="2235200" y="833120"/>
                </a:lnTo>
                <a:lnTo>
                  <a:pt x="2153920" y="833120"/>
                </a:lnTo>
                <a:lnTo>
                  <a:pt x="2153920" y="746760"/>
                </a:lnTo>
                <a:lnTo>
                  <a:pt x="2123440" y="746760"/>
                </a:lnTo>
                <a:lnTo>
                  <a:pt x="2123440" y="695960"/>
                </a:lnTo>
                <a:lnTo>
                  <a:pt x="2113280" y="695960"/>
                </a:lnTo>
                <a:lnTo>
                  <a:pt x="2113280" y="624840"/>
                </a:lnTo>
                <a:lnTo>
                  <a:pt x="2103120" y="614680"/>
                </a:lnTo>
                <a:lnTo>
                  <a:pt x="2103120" y="558800"/>
                </a:lnTo>
                <a:lnTo>
                  <a:pt x="1859280" y="558800"/>
                </a:lnTo>
                <a:lnTo>
                  <a:pt x="1859280" y="487680"/>
                </a:lnTo>
                <a:lnTo>
                  <a:pt x="1071880" y="487680"/>
                </a:lnTo>
                <a:lnTo>
                  <a:pt x="1071880" y="396240"/>
                </a:lnTo>
                <a:lnTo>
                  <a:pt x="944880" y="396240"/>
                </a:lnTo>
                <a:lnTo>
                  <a:pt x="944880" y="365760"/>
                </a:lnTo>
                <a:lnTo>
                  <a:pt x="817880" y="365760"/>
                </a:lnTo>
                <a:lnTo>
                  <a:pt x="817880" y="325120"/>
                </a:lnTo>
                <a:lnTo>
                  <a:pt x="695960" y="325120"/>
                </a:lnTo>
                <a:lnTo>
                  <a:pt x="624840" y="325120"/>
                </a:lnTo>
                <a:lnTo>
                  <a:pt x="624840" y="269240"/>
                </a:lnTo>
                <a:lnTo>
                  <a:pt x="543560" y="269240"/>
                </a:lnTo>
                <a:lnTo>
                  <a:pt x="508000" y="233680"/>
                </a:lnTo>
                <a:lnTo>
                  <a:pt x="391160" y="172720"/>
                </a:lnTo>
                <a:lnTo>
                  <a:pt x="279400" y="172720"/>
                </a:lnTo>
                <a:lnTo>
                  <a:pt x="279400" y="137160"/>
                </a:lnTo>
                <a:lnTo>
                  <a:pt x="198120" y="137160"/>
                </a:lnTo>
                <a:lnTo>
                  <a:pt x="198120" y="86360"/>
                </a:lnTo>
                <a:lnTo>
                  <a:pt x="81280" y="86360"/>
                </a:lnTo>
                <a:lnTo>
                  <a:pt x="81280" y="30480"/>
                </a:lnTo>
                <a:lnTo>
                  <a:pt x="30480" y="30480"/>
                </a:lnTo>
                <a:lnTo>
                  <a:pt x="30480" y="3048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 name="Freeform: Shape 30">
            <a:extLst>
              <a:ext uri="{FF2B5EF4-FFF2-40B4-BE49-F238E27FC236}">
                <a16:creationId xmlns:a16="http://schemas.microsoft.com/office/drawing/2014/main" id="{9CEC921B-A26C-4981-A043-67F3D04CA799}"/>
              </a:ext>
            </a:extLst>
          </p:cNvPr>
          <p:cNvSpPr/>
          <p:nvPr/>
        </p:nvSpPr>
        <p:spPr bwMode="auto">
          <a:xfrm>
            <a:off x="3515360" y="1676400"/>
            <a:ext cx="5877560" cy="716280"/>
          </a:xfrm>
          <a:custGeom>
            <a:avLst/>
            <a:gdLst>
              <a:gd name="connsiteX0" fmla="*/ 5877560 w 5877560"/>
              <a:gd name="connsiteY0" fmla="*/ 716280 h 716280"/>
              <a:gd name="connsiteX1" fmla="*/ 4754880 w 5877560"/>
              <a:gd name="connsiteY1" fmla="*/ 716280 h 716280"/>
              <a:gd name="connsiteX2" fmla="*/ 4754880 w 5877560"/>
              <a:gd name="connsiteY2" fmla="*/ 594360 h 716280"/>
              <a:gd name="connsiteX3" fmla="*/ 2763520 w 5877560"/>
              <a:gd name="connsiteY3" fmla="*/ 594360 h 716280"/>
              <a:gd name="connsiteX4" fmla="*/ 2763520 w 5877560"/>
              <a:gd name="connsiteY4" fmla="*/ 543560 h 716280"/>
              <a:gd name="connsiteX5" fmla="*/ 2560320 w 5877560"/>
              <a:gd name="connsiteY5" fmla="*/ 543560 h 716280"/>
              <a:gd name="connsiteX6" fmla="*/ 2560320 w 5877560"/>
              <a:gd name="connsiteY6" fmla="*/ 543560 h 716280"/>
              <a:gd name="connsiteX7" fmla="*/ 2179320 w 5877560"/>
              <a:gd name="connsiteY7" fmla="*/ 543560 h 716280"/>
              <a:gd name="connsiteX8" fmla="*/ 2138680 w 5877560"/>
              <a:gd name="connsiteY8" fmla="*/ 502920 h 716280"/>
              <a:gd name="connsiteX9" fmla="*/ 2072640 w 5877560"/>
              <a:gd name="connsiteY9" fmla="*/ 502920 h 716280"/>
              <a:gd name="connsiteX10" fmla="*/ 2072640 w 5877560"/>
              <a:gd name="connsiteY10" fmla="*/ 452120 h 716280"/>
              <a:gd name="connsiteX11" fmla="*/ 1366520 w 5877560"/>
              <a:gd name="connsiteY11" fmla="*/ 452120 h 716280"/>
              <a:gd name="connsiteX12" fmla="*/ 1366520 w 5877560"/>
              <a:gd name="connsiteY12" fmla="*/ 426720 h 716280"/>
              <a:gd name="connsiteX13" fmla="*/ 1112520 w 5877560"/>
              <a:gd name="connsiteY13" fmla="*/ 426720 h 716280"/>
              <a:gd name="connsiteX14" fmla="*/ 1087120 w 5877560"/>
              <a:gd name="connsiteY14" fmla="*/ 401320 h 716280"/>
              <a:gd name="connsiteX15" fmla="*/ 868680 w 5877560"/>
              <a:gd name="connsiteY15" fmla="*/ 309880 h 716280"/>
              <a:gd name="connsiteX16" fmla="*/ 802640 w 5877560"/>
              <a:gd name="connsiteY16" fmla="*/ 309880 h 716280"/>
              <a:gd name="connsiteX17" fmla="*/ 802640 w 5877560"/>
              <a:gd name="connsiteY17" fmla="*/ 238760 h 716280"/>
              <a:gd name="connsiteX18" fmla="*/ 548640 w 5877560"/>
              <a:gd name="connsiteY18" fmla="*/ 238760 h 716280"/>
              <a:gd name="connsiteX19" fmla="*/ 457200 w 5877560"/>
              <a:gd name="connsiteY19" fmla="*/ 238760 h 716280"/>
              <a:gd name="connsiteX20" fmla="*/ 457200 w 5877560"/>
              <a:gd name="connsiteY20" fmla="*/ 167640 h 716280"/>
              <a:gd name="connsiteX21" fmla="*/ 386080 w 5877560"/>
              <a:gd name="connsiteY21" fmla="*/ 167640 h 716280"/>
              <a:gd name="connsiteX22" fmla="*/ 386080 w 5877560"/>
              <a:gd name="connsiteY22" fmla="*/ 127000 h 716280"/>
              <a:gd name="connsiteX23" fmla="*/ 264160 w 5877560"/>
              <a:gd name="connsiteY23" fmla="*/ 127000 h 716280"/>
              <a:gd name="connsiteX24" fmla="*/ 264160 w 5877560"/>
              <a:gd name="connsiteY24" fmla="*/ 96520 h 716280"/>
              <a:gd name="connsiteX25" fmla="*/ 218440 w 5877560"/>
              <a:gd name="connsiteY25" fmla="*/ 96520 h 716280"/>
              <a:gd name="connsiteX26" fmla="*/ 162560 w 5877560"/>
              <a:gd name="connsiteY26" fmla="*/ 50800 h 716280"/>
              <a:gd name="connsiteX27" fmla="*/ 86360 w 5877560"/>
              <a:gd name="connsiteY27" fmla="*/ 50800 h 716280"/>
              <a:gd name="connsiteX28" fmla="*/ 5080 w 5877560"/>
              <a:gd name="connsiteY28" fmla="*/ 50800 h 716280"/>
              <a:gd name="connsiteX29" fmla="*/ 5080 w 5877560"/>
              <a:gd name="connsiteY29" fmla="*/ 0 h 716280"/>
              <a:gd name="connsiteX30" fmla="*/ 0 w 5877560"/>
              <a:gd name="connsiteY30" fmla="*/ 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77560" h="716280">
                <a:moveTo>
                  <a:pt x="5877560" y="716280"/>
                </a:moveTo>
                <a:lnTo>
                  <a:pt x="4754880" y="716280"/>
                </a:lnTo>
                <a:lnTo>
                  <a:pt x="4754880" y="594360"/>
                </a:lnTo>
                <a:lnTo>
                  <a:pt x="2763520" y="594360"/>
                </a:lnTo>
                <a:lnTo>
                  <a:pt x="2763520" y="543560"/>
                </a:lnTo>
                <a:lnTo>
                  <a:pt x="2560320" y="543560"/>
                </a:lnTo>
                <a:lnTo>
                  <a:pt x="2560320" y="543560"/>
                </a:lnTo>
                <a:lnTo>
                  <a:pt x="2179320" y="543560"/>
                </a:lnTo>
                <a:lnTo>
                  <a:pt x="2138680" y="502920"/>
                </a:lnTo>
                <a:lnTo>
                  <a:pt x="2072640" y="502920"/>
                </a:lnTo>
                <a:lnTo>
                  <a:pt x="2072640" y="452120"/>
                </a:lnTo>
                <a:lnTo>
                  <a:pt x="1366520" y="452120"/>
                </a:lnTo>
                <a:lnTo>
                  <a:pt x="1366520" y="426720"/>
                </a:lnTo>
                <a:lnTo>
                  <a:pt x="1112520" y="426720"/>
                </a:lnTo>
                <a:lnTo>
                  <a:pt x="1087120" y="401320"/>
                </a:lnTo>
                <a:lnTo>
                  <a:pt x="868680" y="309880"/>
                </a:lnTo>
                <a:lnTo>
                  <a:pt x="802640" y="309880"/>
                </a:lnTo>
                <a:lnTo>
                  <a:pt x="802640" y="238760"/>
                </a:lnTo>
                <a:lnTo>
                  <a:pt x="548640" y="238760"/>
                </a:lnTo>
                <a:lnTo>
                  <a:pt x="457200" y="238760"/>
                </a:lnTo>
                <a:lnTo>
                  <a:pt x="457200" y="167640"/>
                </a:lnTo>
                <a:lnTo>
                  <a:pt x="386080" y="167640"/>
                </a:lnTo>
                <a:lnTo>
                  <a:pt x="386080" y="127000"/>
                </a:lnTo>
                <a:lnTo>
                  <a:pt x="264160" y="127000"/>
                </a:lnTo>
                <a:lnTo>
                  <a:pt x="264160" y="96520"/>
                </a:lnTo>
                <a:lnTo>
                  <a:pt x="218440" y="96520"/>
                </a:lnTo>
                <a:lnTo>
                  <a:pt x="162560" y="50800"/>
                </a:lnTo>
                <a:lnTo>
                  <a:pt x="86360" y="50800"/>
                </a:lnTo>
                <a:lnTo>
                  <a:pt x="5080" y="50800"/>
                </a:lnTo>
                <a:lnTo>
                  <a:pt x="508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2" name="Oval 31">
            <a:extLst>
              <a:ext uri="{FF2B5EF4-FFF2-40B4-BE49-F238E27FC236}">
                <a16:creationId xmlns:a16="http://schemas.microsoft.com/office/drawing/2014/main" id="{40B14083-754B-4893-A527-FD4D320C7153}"/>
              </a:ext>
            </a:extLst>
          </p:cNvPr>
          <p:cNvSpPr/>
          <p:nvPr/>
        </p:nvSpPr>
        <p:spPr bwMode="auto">
          <a:xfrm>
            <a:off x="9350667"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8A8F848F-B547-4887-970C-7B3B04144584}"/>
              </a:ext>
            </a:extLst>
          </p:cNvPr>
          <p:cNvSpPr/>
          <p:nvPr/>
        </p:nvSpPr>
        <p:spPr bwMode="auto">
          <a:xfrm>
            <a:off x="9240701"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1A0FDB58-1AA1-4B4E-948A-C140F4C6B761}"/>
              </a:ext>
            </a:extLst>
          </p:cNvPr>
          <p:cNvSpPr/>
          <p:nvPr/>
        </p:nvSpPr>
        <p:spPr bwMode="auto">
          <a:xfrm>
            <a:off x="9101092"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A2C5F79E-2275-4526-8A5B-518BF7F0BAD9}"/>
              </a:ext>
            </a:extLst>
          </p:cNvPr>
          <p:cNvSpPr/>
          <p:nvPr/>
        </p:nvSpPr>
        <p:spPr bwMode="auto">
          <a:xfrm>
            <a:off x="8902567"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1C8A809D-DA55-4ABF-A800-E9517B3724C4}"/>
              </a:ext>
            </a:extLst>
          </p:cNvPr>
          <p:cNvSpPr/>
          <p:nvPr/>
        </p:nvSpPr>
        <p:spPr bwMode="auto">
          <a:xfrm>
            <a:off x="8870404"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2D48DE65-BFA1-475B-8413-EC9AF40E6A38}"/>
              </a:ext>
            </a:extLst>
          </p:cNvPr>
          <p:cNvSpPr/>
          <p:nvPr/>
        </p:nvSpPr>
        <p:spPr bwMode="auto">
          <a:xfrm>
            <a:off x="8829854"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CC83E6FD-B5EB-4A5C-89AC-7D4424A246F3}"/>
              </a:ext>
            </a:extLst>
          </p:cNvPr>
          <p:cNvSpPr/>
          <p:nvPr/>
        </p:nvSpPr>
        <p:spPr bwMode="auto">
          <a:xfrm>
            <a:off x="8774871"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E75B78FE-F04E-46E0-814C-92AE4C736F52}"/>
              </a:ext>
            </a:extLst>
          </p:cNvPr>
          <p:cNvSpPr/>
          <p:nvPr/>
        </p:nvSpPr>
        <p:spPr bwMode="auto">
          <a:xfrm>
            <a:off x="8641341"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991B10E7-D91B-4366-A6DE-85466B11728C}"/>
              </a:ext>
            </a:extLst>
          </p:cNvPr>
          <p:cNvSpPr/>
          <p:nvPr/>
        </p:nvSpPr>
        <p:spPr bwMode="auto">
          <a:xfrm>
            <a:off x="8602438"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5C33B54E-C123-46EA-9A7F-7781BBC805F9}"/>
              </a:ext>
            </a:extLst>
          </p:cNvPr>
          <p:cNvSpPr/>
          <p:nvPr/>
        </p:nvSpPr>
        <p:spPr bwMode="auto">
          <a:xfrm>
            <a:off x="8565509"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B4676F0A-8126-4C08-8EED-D11C0EC5D8BE}"/>
              </a:ext>
            </a:extLst>
          </p:cNvPr>
          <p:cNvSpPr/>
          <p:nvPr/>
        </p:nvSpPr>
        <p:spPr bwMode="auto">
          <a:xfrm>
            <a:off x="8414329"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0CDD90F8-B0FB-49DC-A75F-27D9B2A52CFB}"/>
              </a:ext>
            </a:extLst>
          </p:cNvPr>
          <p:cNvSpPr/>
          <p:nvPr/>
        </p:nvSpPr>
        <p:spPr bwMode="auto">
          <a:xfrm>
            <a:off x="8355976"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BA0C383E-C1F2-4DB5-BC1B-5F16A723732C}"/>
              </a:ext>
            </a:extLst>
          </p:cNvPr>
          <p:cNvSpPr/>
          <p:nvPr/>
        </p:nvSpPr>
        <p:spPr bwMode="auto">
          <a:xfrm>
            <a:off x="8267964" y="234869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BEA6415C-0164-492A-B49D-1E8BFA43B079}"/>
              </a:ext>
            </a:extLst>
          </p:cNvPr>
          <p:cNvSpPr/>
          <p:nvPr/>
        </p:nvSpPr>
        <p:spPr bwMode="auto">
          <a:xfrm>
            <a:off x="8261399"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55304BCB-6714-4095-A042-45CBB12E385D}"/>
              </a:ext>
            </a:extLst>
          </p:cNvPr>
          <p:cNvSpPr/>
          <p:nvPr/>
        </p:nvSpPr>
        <p:spPr bwMode="auto">
          <a:xfrm>
            <a:off x="8170261"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D3129806-AD26-415A-B5CF-8CE7DF919AB1}"/>
              </a:ext>
            </a:extLst>
          </p:cNvPr>
          <p:cNvSpPr/>
          <p:nvPr/>
        </p:nvSpPr>
        <p:spPr bwMode="auto">
          <a:xfrm>
            <a:off x="8091869"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E746F9DB-39A2-4145-AD78-4E9E01F564EC}"/>
              </a:ext>
            </a:extLst>
          </p:cNvPr>
          <p:cNvSpPr/>
          <p:nvPr/>
        </p:nvSpPr>
        <p:spPr bwMode="auto">
          <a:xfrm>
            <a:off x="7941853"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3BCE7FF-63EC-4C02-87E6-65DAA9B8AD27}"/>
              </a:ext>
            </a:extLst>
          </p:cNvPr>
          <p:cNvSpPr/>
          <p:nvPr/>
        </p:nvSpPr>
        <p:spPr bwMode="auto">
          <a:xfrm>
            <a:off x="7846470"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84D2C6B6-D367-431C-9C59-96AC28F7694A}"/>
              </a:ext>
            </a:extLst>
          </p:cNvPr>
          <p:cNvSpPr/>
          <p:nvPr/>
        </p:nvSpPr>
        <p:spPr bwMode="auto">
          <a:xfrm>
            <a:off x="7789042"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2816FA22-5AA4-4E4A-956D-7246E55174FB}"/>
              </a:ext>
            </a:extLst>
          </p:cNvPr>
          <p:cNvSpPr/>
          <p:nvPr/>
        </p:nvSpPr>
        <p:spPr bwMode="auto">
          <a:xfrm>
            <a:off x="7752681"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42EF4607-C5A9-4A53-A8AF-41ADD01DD6D8}"/>
              </a:ext>
            </a:extLst>
          </p:cNvPr>
          <p:cNvSpPr/>
          <p:nvPr/>
        </p:nvSpPr>
        <p:spPr bwMode="auto">
          <a:xfrm>
            <a:off x="7717050"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975BAD8D-F3CB-4F42-84DF-7FCDD9C7F3B2}"/>
              </a:ext>
            </a:extLst>
          </p:cNvPr>
          <p:cNvSpPr/>
          <p:nvPr/>
        </p:nvSpPr>
        <p:spPr bwMode="auto">
          <a:xfrm>
            <a:off x="7589612"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F0F92960-BD64-4E07-8232-8D1CC809CC03}"/>
              </a:ext>
            </a:extLst>
          </p:cNvPr>
          <p:cNvSpPr/>
          <p:nvPr/>
        </p:nvSpPr>
        <p:spPr bwMode="auto">
          <a:xfrm>
            <a:off x="7540448"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FAB264F9-264E-492D-B9BD-3B931EB6F17D}"/>
              </a:ext>
            </a:extLst>
          </p:cNvPr>
          <p:cNvSpPr/>
          <p:nvPr/>
        </p:nvSpPr>
        <p:spPr bwMode="auto">
          <a:xfrm>
            <a:off x="7305681"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D0B837D5-DAA0-4260-807F-3B9358A5EC52}"/>
              </a:ext>
            </a:extLst>
          </p:cNvPr>
          <p:cNvSpPr/>
          <p:nvPr/>
        </p:nvSpPr>
        <p:spPr bwMode="auto">
          <a:xfrm>
            <a:off x="7255086"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A11DBE8-2BE7-4DCD-98D5-5F5BE3E9E6C1}"/>
              </a:ext>
            </a:extLst>
          </p:cNvPr>
          <p:cNvSpPr/>
          <p:nvPr/>
        </p:nvSpPr>
        <p:spPr bwMode="auto">
          <a:xfrm>
            <a:off x="7214916"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D5FA41DB-AD62-409F-A21A-160C17228837}"/>
              </a:ext>
            </a:extLst>
          </p:cNvPr>
          <p:cNvSpPr/>
          <p:nvPr/>
        </p:nvSpPr>
        <p:spPr bwMode="auto">
          <a:xfrm>
            <a:off x="6982949"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E773234B-EDAD-4E93-98B2-D7CD7AEB1B35}"/>
              </a:ext>
            </a:extLst>
          </p:cNvPr>
          <p:cNvSpPr/>
          <p:nvPr/>
        </p:nvSpPr>
        <p:spPr bwMode="auto">
          <a:xfrm>
            <a:off x="6872533"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1278B804-A0B1-486F-970C-07E19DD37624}"/>
              </a:ext>
            </a:extLst>
          </p:cNvPr>
          <p:cNvSpPr/>
          <p:nvPr/>
        </p:nvSpPr>
        <p:spPr bwMode="auto">
          <a:xfrm>
            <a:off x="6813133"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904EFAA3-4282-4558-9F98-4DD244E4B137}"/>
              </a:ext>
            </a:extLst>
          </p:cNvPr>
          <p:cNvSpPr/>
          <p:nvPr/>
        </p:nvSpPr>
        <p:spPr bwMode="auto">
          <a:xfrm>
            <a:off x="6748530"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3495BA5C-8FB7-404D-8A0F-EC2D56B56150}"/>
              </a:ext>
            </a:extLst>
          </p:cNvPr>
          <p:cNvSpPr/>
          <p:nvPr/>
        </p:nvSpPr>
        <p:spPr bwMode="auto">
          <a:xfrm>
            <a:off x="6702330"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C8C83E99-43C6-48D8-A737-07C610FA66AF}"/>
              </a:ext>
            </a:extLst>
          </p:cNvPr>
          <p:cNvSpPr/>
          <p:nvPr/>
        </p:nvSpPr>
        <p:spPr bwMode="auto">
          <a:xfrm>
            <a:off x="6674150"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7BB2CA19-F270-4759-A4B4-931325ED69F8}"/>
              </a:ext>
            </a:extLst>
          </p:cNvPr>
          <p:cNvSpPr/>
          <p:nvPr/>
        </p:nvSpPr>
        <p:spPr bwMode="auto">
          <a:xfrm>
            <a:off x="6623372"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3CC770D-638E-4CC6-A0E9-EC28C12DF590}"/>
              </a:ext>
            </a:extLst>
          </p:cNvPr>
          <p:cNvSpPr/>
          <p:nvPr/>
        </p:nvSpPr>
        <p:spPr bwMode="auto">
          <a:xfrm>
            <a:off x="6464975"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90DDA299-86A8-4008-BF47-DBC3755303BE}"/>
              </a:ext>
            </a:extLst>
          </p:cNvPr>
          <p:cNvSpPr/>
          <p:nvPr/>
        </p:nvSpPr>
        <p:spPr bwMode="auto">
          <a:xfrm>
            <a:off x="6386297"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BBC1C8CC-5984-49BC-B196-8E3FC65E599D}"/>
              </a:ext>
            </a:extLst>
          </p:cNvPr>
          <p:cNvSpPr/>
          <p:nvPr/>
        </p:nvSpPr>
        <p:spPr bwMode="auto">
          <a:xfrm>
            <a:off x="6321449"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27607929-476F-4120-B582-3F154030F0C8}"/>
              </a:ext>
            </a:extLst>
          </p:cNvPr>
          <p:cNvSpPr/>
          <p:nvPr/>
        </p:nvSpPr>
        <p:spPr bwMode="auto">
          <a:xfrm>
            <a:off x="6282547"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8E4E56FA-01FF-461F-8B06-247D6A7B0275}"/>
              </a:ext>
            </a:extLst>
          </p:cNvPr>
          <p:cNvSpPr/>
          <p:nvPr/>
        </p:nvSpPr>
        <p:spPr bwMode="auto">
          <a:xfrm>
            <a:off x="6255188" y="2235707"/>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72C8A32D-3732-488D-97FB-F787CF81BE0D}"/>
              </a:ext>
            </a:extLst>
          </p:cNvPr>
          <p:cNvSpPr/>
          <p:nvPr/>
        </p:nvSpPr>
        <p:spPr bwMode="auto">
          <a:xfrm>
            <a:off x="6201953" y="2178054"/>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3E1A865D-A0EE-4D50-9890-0887D3F6CF94}"/>
              </a:ext>
            </a:extLst>
          </p:cNvPr>
          <p:cNvSpPr/>
          <p:nvPr/>
        </p:nvSpPr>
        <p:spPr bwMode="auto">
          <a:xfrm>
            <a:off x="6037063" y="2178054"/>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91E0DD7C-AE64-4F38-A5FF-9EC1265DBF3B}"/>
              </a:ext>
            </a:extLst>
          </p:cNvPr>
          <p:cNvSpPr/>
          <p:nvPr/>
        </p:nvSpPr>
        <p:spPr bwMode="auto">
          <a:xfrm>
            <a:off x="6015040"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3" name="Group 72">
            <a:extLst>
              <a:ext uri="{FF2B5EF4-FFF2-40B4-BE49-F238E27FC236}">
                <a16:creationId xmlns:a16="http://schemas.microsoft.com/office/drawing/2014/main" id="{49C24EF7-9027-4975-A6C2-9AC6EE2637B2}"/>
              </a:ext>
            </a:extLst>
          </p:cNvPr>
          <p:cNvGrpSpPr/>
          <p:nvPr/>
        </p:nvGrpSpPr>
        <p:grpSpPr>
          <a:xfrm>
            <a:off x="5640508" y="2156139"/>
            <a:ext cx="399350" cy="79833"/>
            <a:chOff x="5640508" y="2156139"/>
            <a:chExt cx="399350" cy="79833"/>
          </a:xfrm>
        </p:grpSpPr>
        <p:sp>
          <p:nvSpPr>
            <p:cNvPr id="184" name="Oval 183">
              <a:extLst>
                <a:ext uri="{FF2B5EF4-FFF2-40B4-BE49-F238E27FC236}">
                  <a16:creationId xmlns:a16="http://schemas.microsoft.com/office/drawing/2014/main" id="{33D4E793-C646-4064-8E6E-235188334820}"/>
                </a:ext>
              </a:extLst>
            </p:cNvPr>
            <p:cNvSpPr/>
            <p:nvPr/>
          </p:nvSpPr>
          <p:spPr bwMode="auto">
            <a:xfrm>
              <a:off x="596205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6D96DD54-782C-415F-B247-0702A4B067BD}"/>
                </a:ext>
              </a:extLst>
            </p:cNvPr>
            <p:cNvSpPr/>
            <p:nvPr/>
          </p:nvSpPr>
          <p:spPr bwMode="auto">
            <a:xfrm>
              <a:off x="592044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743D0FE1-8837-4C8E-81CF-E89BD2CBA701}"/>
                </a:ext>
              </a:extLst>
            </p:cNvPr>
            <p:cNvSpPr/>
            <p:nvPr/>
          </p:nvSpPr>
          <p:spPr bwMode="auto">
            <a:xfrm>
              <a:off x="587424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82891E61-B8DB-4408-83D3-A0BF44456B24}"/>
                </a:ext>
              </a:extLst>
            </p:cNvPr>
            <p:cNvSpPr/>
            <p:nvPr/>
          </p:nvSpPr>
          <p:spPr bwMode="auto">
            <a:xfrm>
              <a:off x="582485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53A622DC-3208-4128-9E8D-C1B6ED3B1B0A}"/>
                </a:ext>
              </a:extLst>
            </p:cNvPr>
            <p:cNvSpPr/>
            <p:nvPr/>
          </p:nvSpPr>
          <p:spPr bwMode="auto">
            <a:xfrm>
              <a:off x="577949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46DB59C1-0674-46E9-909F-DCFBB29564C8}"/>
                </a:ext>
              </a:extLst>
            </p:cNvPr>
            <p:cNvSpPr/>
            <p:nvPr/>
          </p:nvSpPr>
          <p:spPr bwMode="auto">
            <a:xfrm>
              <a:off x="5739612"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5C4F5191-B225-4E3C-B48F-A028EAA53786}"/>
                </a:ext>
              </a:extLst>
            </p:cNvPr>
            <p:cNvSpPr/>
            <p:nvPr/>
          </p:nvSpPr>
          <p:spPr bwMode="auto">
            <a:xfrm>
              <a:off x="5682201"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9E1F193B-D64A-42F8-8260-4B34EFA08334}"/>
                </a:ext>
              </a:extLst>
            </p:cNvPr>
            <p:cNvSpPr/>
            <p:nvPr/>
          </p:nvSpPr>
          <p:spPr bwMode="auto">
            <a:xfrm>
              <a:off x="5640508"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CF1B112F-0C40-4B0F-8459-F836951C99F9}"/>
              </a:ext>
            </a:extLst>
          </p:cNvPr>
          <p:cNvGrpSpPr/>
          <p:nvPr/>
        </p:nvGrpSpPr>
        <p:grpSpPr>
          <a:xfrm>
            <a:off x="5100426" y="2090559"/>
            <a:ext cx="399350" cy="79833"/>
            <a:chOff x="5640508" y="2156139"/>
            <a:chExt cx="399350" cy="79833"/>
          </a:xfrm>
        </p:grpSpPr>
        <p:sp>
          <p:nvSpPr>
            <p:cNvPr id="176" name="Oval 175">
              <a:extLst>
                <a:ext uri="{FF2B5EF4-FFF2-40B4-BE49-F238E27FC236}">
                  <a16:creationId xmlns:a16="http://schemas.microsoft.com/office/drawing/2014/main" id="{A60B2B07-843C-403F-9B92-114A26E19DD4}"/>
                </a:ext>
              </a:extLst>
            </p:cNvPr>
            <p:cNvSpPr/>
            <p:nvPr/>
          </p:nvSpPr>
          <p:spPr bwMode="auto">
            <a:xfrm>
              <a:off x="596205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E047E514-9881-47F3-AD22-2684AEF2D2BE}"/>
                </a:ext>
              </a:extLst>
            </p:cNvPr>
            <p:cNvSpPr/>
            <p:nvPr/>
          </p:nvSpPr>
          <p:spPr bwMode="auto">
            <a:xfrm>
              <a:off x="592044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BF0256F7-EF9A-480B-846A-A637B898D84B}"/>
                </a:ext>
              </a:extLst>
            </p:cNvPr>
            <p:cNvSpPr/>
            <p:nvPr/>
          </p:nvSpPr>
          <p:spPr bwMode="auto">
            <a:xfrm>
              <a:off x="5874245"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6CBEF5E7-B52D-4E74-8C6A-F30238B279B4}"/>
                </a:ext>
              </a:extLst>
            </p:cNvPr>
            <p:cNvSpPr/>
            <p:nvPr/>
          </p:nvSpPr>
          <p:spPr bwMode="auto">
            <a:xfrm>
              <a:off x="582485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6BEC1D7D-058F-491E-8C12-CF3D5E6CD573}"/>
                </a:ext>
              </a:extLst>
            </p:cNvPr>
            <p:cNvSpPr/>
            <p:nvPr/>
          </p:nvSpPr>
          <p:spPr bwMode="auto">
            <a:xfrm>
              <a:off x="577949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0E09A88B-DFBC-4308-AC82-FC0105ED9A61}"/>
                </a:ext>
              </a:extLst>
            </p:cNvPr>
            <p:cNvSpPr/>
            <p:nvPr/>
          </p:nvSpPr>
          <p:spPr bwMode="auto">
            <a:xfrm>
              <a:off x="5739612"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7756A981-3D71-4C44-AC47-61587E141CA3}"/>
                </a:ext>
              </a:extLst>
            </p:cNvPr>
            <p:cNvSpPr/>
            <p:nvPr/>
          </p:nvSpPr>
          <p:spPr bwMode="auto">
            <a:xfrm>
              <a:off x="5682201"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2C9C183F-8770-419A-8D54-A701CFF96324}"/>
                </a:ext>
              </a:extLst>
            </p:cNvPr>
            <p:cNvSpPr/>
            <p:nvPr/>
          </p:nvSpPr>
          <p:spPr bwMode="auto">
            <a:xfrm>
              <a:off x="5640508"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5" name="Oval 74">
            <a:extLst>
              <a:ext uri="{FF2B5EF4-FFF2-40B4-BE49-F238E27FC236}">
                <a16:creationId xmlns:a16="http://schemas.microsoft.com/office/drawing/2014/main" id="{6593F09D-E873-4842-A751-A5A4444EBD06}"/>
              </a:ext>
            </a:extLst>
          </p:cNvPr>
          <p:cNvSpPr/>
          <p:nvPr/>
        </p:nvSpPr>
        <p:spPr bwMode="auto">
          <a:xfrm>
            <a:off x="5594605" y="2139152"/>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D7A9D287-F2B4-4A90-91B0-CA746B27F5B5}"/>
              </a:ext>
            </a:extLst>
          </p:cNvPr>
          <p:cNvSpPr/>
          <p:nvPr/>
        </p:nvSpPr>
        <p:spPr bwMode="auto">
          <a:xfrm>
            <a:off x="5559948" y="2126665"/>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C27F433-A660-4EFE-8D08-2593D148425F}"/>
              </a:ext>
            </a:extLst>
          </p:cNvPr>
          <p:cNvSpPr/>
          <p:nvPr/>
        </p:nvSpPr>
        <p:spPr bwMode="auto">
          <a:xfrm>
            <a:off x="5468353" y="2096452"/>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8" name="Group 77">
            <a:extLst>
              <a:ext uri="{FF2B5EF4-FFF2-40B4-BE49-F238E27FC236}">
                <a16:creationId xmlns:a16="http://schemas.microsoft.com/office/drawing/2014/main" id="{B43A62EF-2FD1-4084-9CCE-586E6D9DBA50}"/>
              </a:ext>
            </a:extLst>
          </p:cNvPr>
          <p:cNvGrpSpPr/>
          <p:nvPr/>
        </p:nvGrpSpPr>
        <p:grpSpPr>
          <a:xfrm>
            <a:off x="4886830" y="2086748"/>
            <a:ext cx="220454" cy="79833"/>
            <a:chOff x="5682201" y="2156139"/>
            <a:chExt cx="220454" cy="79833"/>
          </a:xfrm>
        </p:grpSpPr>
        <p:sp>
          <p:nvSpPr>
            <p:cNvPr id="172" name="Oval 171">
              <a:extLst>
                <a:ext uri="{FF2B5EF4-FFF2-40B4-BE49-F238E27FC236}">
                  <a16:creationId xmlns:a16="http://schemas.microsoft.com/office/drawing/2014/main" id="{C7F6D8BD-905E-47AB-B70B-9BED5FA23E2B}"/>
                </a:ext>
              </a:extLst>
            </p:cNvPr>
            <p:cNvSpPr/>
            <p:nvPr/>
          </p:nvSpPr>
          <p:spPr bwMode="auto">
            <a:xfrm>
              <a:off x="582485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CDB6447D-80B8-44AC-98C1-DAB96480E0E8}"/>
                </a:ext>
              </a:extLst>
            </p:cNvPr>
            <p:cNvSpPr/>
            <p:nvPr/>
          </p:nvSpPr>
          <p:spPr bwMode="auto">
            <a:xfrm>
              <a:off x="5779492" y="215613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0157CEC0-1214-4FD8-9598-F20F049FBA08}"/>
                </a:ext>
              </a:extLst>
            </p:cNvPr>
            <p:cNvSpPr/>
            <p:nvPr/>
          </p:nvSpPr>
          <p:spPr bwMode="auto">
            <a:xfrm>
              <a:off x="5739612"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E54B3AFE-65C6-4E34-9D33-0C424F6FA158}"/>
                </a:ext>
              </a:extLst>
            </p:cNvPr>
            <p:cNvSpPr/>
            <p:nvPr/>
          </p:nvSpPr>
          <p:spPr bwMode="auto">
            <a:xfrm>
              <a:off x="5682201" y="215816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9" name="Oval 78">
            <a:extLst>
              <a:ext uri="{FF2B5EF4-FFF2-40B4-BE49-F238E27FC236}">
                <a16:creationId xmlns:a16="http://schemas.microsoft.com/office/drawing/2014/main" id="{3B60F2CA-2D06-4B4E-A8DC-96A4610F0EC9}"/>
              </a:ext>
            </a:extLst>
          </p:cNvPr>
          <p:cNvSpPr/>
          <p:nvPr/>
        </p:nvSpPr>
        <p:spPr bwMode="auto">
          <a:xfrm>
            <a:off x="4823739" y="2060465"/>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A86B5A9D-3305-45A0-B732-41828EB10D2F}"/>
              </a:ext>
            </a:extLst>
          </p:cNvPr>
          <p:cNvSpPr/>
          <p:nvPr/>
        </p:nvSpPr>
        <p:spPr bwMode="auto">
          <a:xfrm>
            <a:off x="4641762" y="2055946"/>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D49F6083-6B31-437B-96F4-82B8DA883CA3}"/>
              </a:ext>
            </a:extLst>
          </p:cNvPr>
          <p:cNvSpPr/>
          <p:nvPr/>
        </p:nvSpPr>
        <p:spPr bwMode="auto">
          <a:xfrm>
            <a:off x="4563370" y="203454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70D771A4-99CD-4087-A3F3-033AC848D32A}"/>
              </a:ext>
            </a:extLst>
          </p:cNvPr>
          <p:cNvSpPr/>
          <p:nvPr/>
        </p:nvSpPr>
        <p:spPr bwMode="auto">
          <a:xfrm>
            <a:off x="4513945" y="2017044"/>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967303EC-1F38-4E30-BDC8-D54FB79BF451}"/>
              </a:ext>
            </a:extLst>
          </p:cNvPr>
          <p:cNvSpPr/>
          <p:nvPr/>
        </p:nvSpPr>
        <p:spPr bwMode="auto">
          <a:xfrm>
            <a:off x="4453573" y="1999548"/>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4CA9438E-5648-4A58-85C3-964C71B742A3}"/>
              </a:ext>
            </a:extLst>
          </p:cNvPr>
          <p:cNvSpPr/>
          <p:nvPr/>
        </p:nvSpPr>
        <p:spPr bwMode="auto">
          <a:xfrm>
            <a:off x="4412843" y="1978142"/>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424CB881-7A2D-463B-8124-9BB1E986ECE3}"/>
              </a:ext>
            </a:extLst>
          </p:cNvPr>
          <p:cNvSpPr/>
          <p:nvPr/>
        </p:nvSpPr>
        <p:spPr bwMode="auto">
          <a:xfrm>
            <a:off x="4370690" y="1978142"/>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4E077788-0EEE-4E8E-9DF9-176316D950FB}"/>
              </a:ext>
            </a:extLst>
          </p:cNvPr>
          <p:cNvSpPr/>
          <p:nvPr/>
        </p:nvSpPr>
        <p:spPr bwMode="auto">
          <a:xfrm>
            <a:off x="4322506" y="1949403"/>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1C765ED3-119E-4CA7-ABD2-6C2F2D389F8B}"/>
              </a:ext>
            </a:extLst>
          </p:cNvPr>
          <p:cNvSpPr/>
          <p:nvPr/>
        </p:nvSpPr>
        <p:spPr bwMode="auto">
          <a:xfrm>
            <a:off x="4274322" y="1928404"/>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7A70FE2-F354-4FEC-B369-16372119AC79}"/>
              </a:ext>
            </a:extLst>
          </p:cNvPr>
          <p:cNvSpPr/>
          <p:nvPr/>
        </p:nvSpPr>
        <p:spPr bwMode="auto">
          <a:xfrm>
            <a:off x="4092430" y="187160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FD416FF3-049F-42CF-8076-48983FC87AF5}"/>
              </a:ext>
            </a:extLst>
          </p:cNvPr>
          <p:cNvSpPr/>
          <p:nvPr/>
        </p:nvSpPr>
        <p:spPr bwMode="auto">
          <a:xfrm>
            <a:off x="4039468" y="187160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3C572314-F288-4318-9C80-23CF224DB78B}"/>
              </a:ext>
            </a:extLst>
          </p:cNvPr>
          <p:cNvSpPr/>
          <p:nvPr/>
        </p:nvSpPr>
        <p:spPr bwMode="auto">
          <a:xfrm>
            <a:off x="3891882" y="178945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5330D38A-BD7E-4F09-8367-BE60C1F778DC}"/>
              </a:ext>
            </a:extLst>
          </p:cNvPr>
          <p:cNvSpPr/>
          <p:nvPr/>
        </p:nvSpPr>
        <p:spPr bwMode="auto">
          <a:xfrm>
            <a:off x="3768238" y="176182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D2CD5163-0225-4386-A207-CCEDB408451C}"/>
              </a:ext>
            </a:extLst>
          </p:cNvPr>
          <p:cNvSpPr/>
          <p:nvPr/>
        </p:nvSpPr>
        <p:spPr bwMode="auto">
          <a:xfrm>
            <a:off x="3737768" y="174585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F781ED50-2839-4D0A-B087-64025A3EE974}"/>
              </a:ext>
            </a:extLst>
          </p:cNvPr>
          <p:cNvSpPr/>
          <p:nvPr/>
        </p:nvSpPr>
        <p:spPr bwMode="auto">
          <a:xfrm>
            <a:off x="3698866" y="1719756"/>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6618F4A2-DB2E-46A4-A7DD-3386BAB49264}"/>
              </a:ext>
            </a:extLst>
          </p:cNvPr>
          <p:cNvSpPr/>
          <p:nvPr/>
        </p:nvSpPr>
        <p:spPr bwMode="auto">
          <a:xfrm>
            <a:off x="3629495" y="1689979"/>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B59AEC86-7C8B-40EA-8F5E-D98C8FECEF40}"/>
              </a:ext>
            </a:extLst>
          </p:cNvPr>
          <p:cNvSpPr/>
          <p:nvPr/>
        </p:nvSpPr>
        <p:spPr bwMode="auto">
          <a:xfrm>
            <a:off x="3569075" y="167640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28605A99-A893-4624-BEC5-2ABF8A54EEFE}"/>
              </a:ext>
            </a:extLst>
          </p:cNvPr>
          <p:cNvSpPr/>
          <p:nvPr/>
        </p:nvSpPr>
        <p:spPr bwMode="auto">
          <a:xfrm>
            <a:off x="3483017" y="1659560"/>
            <a:ext cx="77803" cy="7780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745FC92F-78B9-4AB5-99C5-205B6E2A195D}"/>
              </a:ext>
            </a:extLst>
          </p:cNvPr>
          <p:cNvSpPr/>
          <p:nvPr/>
        </p:nvSpPr>
        <p:spPr bwMode="auto">
          <a:xfrm>
            <a:off x="3446844" y="165196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3DECAC40-6E7A-49E2-82C5-2ED2335108F2}"/>
              </a:ext>
            </a:extLst>
          </p:cNvPr>
          <p:cNvSpPr/>
          <p:nvPr/>
        </p:nvSpPr>
        <p:spPr bwMode="auto">
          <a:xfrm>
            <a:off x="3486954" y="168223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D6197F1F-E87E-4028-A69A-63D8030E3FEA}"/>
              </a:ext>
            </a:extLst>
          </p:cNvPr>
          <p:cNvSpPr/>
          <p:nvPr/>
        </p:nvSpPr>
        <p:spPr bwMode="auto">
          <a:xfrm>
            <a:off x="3525263" y="1720799"/>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F524204F-81A2-4DCA-9AA1-9E9A307F8223}"/>
              </a:ext>
            </a:extLst>
          </p:cNvPr>
          <p:cNvSpPr/>
          <p:nvPr/>
        </p:nvSpPr>
        <p:spPr bwMode="auto">
          <a:xfrm>
            <a:off x="3559205" y="17472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601ECF3B-C4F0-41FC-AD0C-2F50898CEDE2}"/>
              </a:ext>
            </a:extLst>
          </p:cNvPr>
          <p:cNvSpPr/>
          <p:nvPr/>
        </p:nvSpPr>
        <p:spPr bwMode="auto">
          <a:xfrm>
            <a:off x="3621638" y="1750729"/>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474B8A00-1220-4180-9183-5442CFE20B43}"/>
              </a:ext>
            </a:extLst>
          </p:cNvPr>
          <p:cNvSpPr/>
          <p:nvPr/>
        </p:nvSpPr>
        <p:spPr bwMode="auto">
          <a:xfrm>
            <a:off x="3667515" y="177410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CFF5CEE2-BACF-4627-9482-61D0EB5BCB92}"/>
              </a:ext>
            </a:extLst>
          </p:cNvPr>
          <p:cNvSpPr/>
          <p:nvPr/>
        </p:nvSpPr>
        <p:spPr bwMode="auto">
          <a:xfrm>
            <a:off x="3713828" y="18047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2CCC71B7-DDDB-4AD2-9FB8-FA32045E8DF5}"/>
              </a:ext>
            </a:extLst>
          </p:cNvPr>
          <p:cNvSpPr/>
          <p:nvPr/>
        </p:nvSpPr>
        <p:spPr bwMode="auto">
          <a:xfrm>
            <a:off x="3776287" y="181888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3C671E33-F834-473B-ABC5-E9FEAAFBAA6C}"/>
              </a:ext>
            </a:extLst>
          </p:cNvPr>
          <p:cNvSpPr/>
          <p:nvPr/>
        </p:nvSpPr>
        <p:spPr bwMode="auto">
          <a:xfrm>
            <a:off x="3824243" y="1829255"/>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8E500650-92B1-4CC7-8739-DC674A03BC1B}"/>
              </a:ext>
            </a:extLst>
          </p:cNvPr>
          <p:cNvSpPr/>
          <p:nvPr/>
        </p:nvSpPr>
        <p:spPr bwMode="auto">
          <a:xfrm>
            <a:off x="3868272" y="184374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583CC3F9-3CD8-464F-A26D-7C88218058EE}"/>
              </a:ext>
            </a:extLst>
          </p:cNvPr>
          <p:cNvSpPr/>
          <p:nvPr/>
        </p:nvSpPr>
        <p:spPr bwMode="auto">
          <a:xfrm>
            <a:off x="3927675" y="186992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FDFA692D-E755-43A4-94BB-38D644BE05DA}"/>
              </a:ext>
            </a:extLst>
          </p:cNvPr>
          <p:cNvSpPr/>
          <p:nvPr/>
        </p:nvSpPr>
        <p:spPr bwMode="auto">
          <a:xfrm>
            <a:off x="3969828" y="1901270"/>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C00DCF1C-C80B-49CD-A8BF-8E6E291C576F}"/>
              </a:ext>
            </a:extLst>
          </p:cNvPr>
          <p:cNvSpPr/>
          <p:nvPr/>
        </p:nvSpPr>
        <p:spPr bwMode="auto">
          <a:xfrm>
            <a:off x="4028288" y="19424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FAF24985-95F0-4064-8796-DFC110F471EE}"/>
              </a:ext>
            </a:extLst>
          </p:cNvPr>
          <p:cNvSpPr/>
          <p:nvPr/>
        </p:nvSpPr>
        <p:spPr bwMode="auto">
          <a:xfrm>
            <a:off x="4096773" y="196243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5EF6764D-BD92-4C64-8A75-11EAED42ECC4}"/>
              </a:ext>
            </a:extLst>
          </p:cNvPr>
          <p:cNvSpPr/>
          <p:nvPr/>
        </p:nvSpPr>
        <p:spPr bwMode="auto">
          <a:xfrm>
            <a:off x="4119168" y="19827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C1669615-5FF6-4D27-AFEF-366359C24ED8}"/>
              </a:ext>
            </a:extLst>
          </p:cNvPr>
          <p:cNvSpPr/>
          <p:nvPr/>
        </p:nvSpPr>
        <p:spPr bwMode="auto">
          <a:xfrm>
            <a:off x="4201721" y="199925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B307D4BF-1190-4E78-9CC0-2A84A2ADF268}"/>
              </a:ext>
            </a:extLst>
          </p:cNvPr>
          <p:cNvSpPr/>
          <p:nvPr/>
        </p:nvSpPr>
        <p:spPr bwMode="auto">
          <a:xfrm>
            <a:off x="4262902" y="199259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EAAD2685-BCDF-499C-BB9F-24C6DCA8C7A9}"/>
              </a:ext>
            </a:extLst>
          </p:cNvPr>
          <p:cNvSpPr/>
          <p:nvPr/>
        </p:nvSpPr>
        <p:spPr bwMode="auto">
          <a:xfrm>
            <a:off x="4319480" y="202621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DBC2A048-8C66-4683-AD92-E36A13B27AB4}"/>
              </a:ext>
            </a:extLst>
          </p:cNvPr>
          <p:cNvSpPr/>
          <p:nvPr/>
        </p:nvSpPr>
        <p:spPr bwMode="auto">
          <a:xfrm>
            <a:off x="4375018" y="2037207"/>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32EE8639-5DBE-4544-B736-B21814DEE7FA}"/>
              </a:ext>
            </a:extLst>
          </p:cNvPr>
          <p:cNvSpPr/>
          <p:nvPr/>
        </p:nvSpPr>
        <p:spPr bwMode="auto">
          <a:xfrm>
            <a:off x="4436968" y="205403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78E3C6DB-E6D3-4CF6-A7DC-D9E0CF5AAB98}"/>
              </a:ext>
            </a:extLst>
          </p:cNvPr>
          <p:cNvSpPr/>
          <p:nvPr/>
        </p:nvSpPr>
        <p:spPr bwMode="auto">
          <a:xfrm>
            <a:off x="4498615" y="2077813"/>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46DD0CCA-83CD-444F-B7A5-FDB3B216E5F4}"/>
              </a:ext>
            </a:extLst>
          </p:cNvPr>
          <p:cNvSpPr/>
          <p:nvPr/>
        </p:nvSpPr>
        <p:spPr bwMode="auto">
          <a:xfrm>
            <a:off x="4574052"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FF7D0DB3-4F37-41BF-9476-DC496BF0EFFB}"/>
              </a:ext>
            </a:extLst>
          </p:cNvPr>
          <p:cNvSpPr/>
          <p:nvPr/>
        </p:nvSpPr>
        <p:spPr bwMode="auto">
          <a:xfrm>
            <a:off x="4626818"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6E53D1D3-1440-4BC4-B7A0-0847CA7870B1}"/>
              </a:ext>
            </a:extLst>
          </p:cNvPr>
          <p:cNvSpPr/>
          <p:nvPr/>
        </p:nvSpPr>
        <p:spPr bwMode="auto">
          <a:xfrm>
            <a:off x="4689842"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74355E9E-6918-4521-BE4D-999EA83E0BF7}"/>
              </a:ext>
            </a:extLst>
          </p:cNvPr>
          <p:cNvSpPr/>
          <p:nvPr/>
        </p:nvSpPr>
        <p:spPr bwMode="auto">
          <a:xfrm>
            <a:off x="4747843"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2DE1244-61EA-4F67-A8ED-037915D42371}"/>
              </a:ext>
            </a:extLst>
          </p:cNvPr>
          <p:cNvSpPr/>
          <p:nvPr/>
        </p:nvSpPr>
        <p:spPr bwMode="auto">
          <a:xfrm>
            <a:off x="4826610"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37085B22-7FF1-4786-B73D-3B250F07918E}"/>
              </a:ext>
            </a:extLst>
          </p:cNvPr>
          <p:cNvSpPr/>
          <p:nvPr/>
        </p:nvSpPr>
        <p:spPr bwMode="auto">
          <a:xfrm>
            <a:off x="5092323" y="214523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08CAEE9C-C8C7-4664-846C-23045196FF89}"/>
              </a:ext>
            </a:extLst>
          </p:cNvPr>
          <p:cNvSpPr/>
          <p:nvPr/>
        </p:nvSpPr>
        <p:spPr bwMode="auto">
          <a:xfrm>
            <a:off x="5160980" y="216455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3A2C7CD9-B352-46B9-84DD-CA41B97285A1}"/>
              </a:ext>
            </a:extLst>
          </p:cNvPr>
          <p:cNvSpPr/>
          <p:nvPr/>
        </p:nvSpPr>
        <p:spPr bwMode="auto">
          <a:xfrm>
            <a:off x="5210511" y="216455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1A746770-D051-4A84-B5D4-229AAAD2F5B4}"/>
              </a:ext>
            </a:extLst>
          </p:cNvPr>
          <p:cNvSpPr/>
          <p:nvPr/>
        </p:nvSpPr>
        <p:spPr bwMode="auto">
          <a:xfrm>
            <a:off x="5277748" y="216455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C81B3ACB-30E1-4A25-9171-4B2EAC07EC3B}"/>
              </a:ext>
            </a:extLst>
          </p:cNvPr>
          <p:cNvSpPr/>
          <p:nvPr/>
        </p:nvSpPr>
        <p:spPr bwMode="auto">
          <a:xfrm>
            <a:off x="5339100" y="216455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C7A1E6ED-8ECF-49DE-B8E9-E8BC8FD02D85}"/>
              </a:ext>
            </a:extLst>
          </p:cNvPr>
          <p:cNvSpPr/>
          <p:nvPr/>
        </p:nvSpPr>
        <p:spPr bwMode="auto">
          <a:xfrm>
            <a:off x="5358387" y="221358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6F377AC3-32A1-42D3-A662-077D165AC1BF}"/>
              </a:ext>
            </a:extLst>
          </p:cNvPr>
          <p:cNvSpPr/>
          <p:nvPr/>
        </p:nvSpPr>
        <p:spPr bwMode="auto">
          <a:xfrm>
            <a:off x="5408819" y="221358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A71F2ABE-EF44-4862-876B-03C5BBB12D72}"/>
              </a:ext>
            </a:extLst>
          </p:cNvPr>
          <p:cNvSpPr/>
          <p:nvPr/>
        </p:nvSpPr>
        <p:spPr bwMode="auto">
          <a:xfrm>
            <a:off x="5571370" y="221358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32382BBB-083E-41D0-B73F-FD306BDE3F52}"/>
              </a:ext>
            </a:extLst>
          </p:cNvPr>
          <p:cNvSpPr/>
          <p:nvPr/>
        </p:nvSpPr>
        <p:spPr bwMode="auto">
          <a:xfrm>
            <a:off x="5571369" y="2267623"/>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3DAA21E2-7742-455D-AF69-DED9AB52C233}"/>
              </a:ext>
            </a:extLst>
          </p:cNvPr>
          <p:cNvSpPr/>
          <p:nvPr/>
        </p:nvSpPr>
        <p:spPr bwMode="auto">
          <a:xfrm>
            <a:off x="5611666" y="2289007"/>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7290EF8D-5C23-4534-9B4E-934763844295}"/>
              </a:ext>
            </a:extLst>
          </p:cNvPr>
          <p:cNvSpPr/>
          <p:nvPr/>
        </p:nvSpPr>
        <p:spPr bwMode="auto">
          <a:xfrm>
            <a:off x="5627928" y="2424543"/>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AD88638E-A1C9-4EF1-8744-F3984E2484F3}"/>
              </a:ext>
            </a:extLst>
          </p:cNvPr>
          <p:cNvSpPr/>
          <p:nvPr/>
        </p:nvSpPr>
        <p:spPr bwMode="auto">
          <a:xfrm>
            <a:off x="5655438" y="2475395"/>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8F6BADAC-E081-4990-9831-5DB23A3C1D97}"/>
              </a:ext>
            </a:extLst>
          </p:cNvPr>
          <p:cNvSpPr/>
          <p:nvPr/>
        </p:nvSpPr>
        <p:spPr bwMode="auto">
          <a:xfrm>
            <a:off x="5725310" y="250987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2AB7B474-B802-4F20-8E7F-A4302349C9EF}"/>
              </a:ext>
            </a:extLst>
          </p:cNvPr>
          <p:cNvSpPr/>
          <p:nvPr/>
        </p:nvSpPr>
        <p:spPr bwMode="auto">
          <a:xfrm>
            <a:off x="5741408" y="254132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C718B021-0B1F-4880-B032-F77852C1AE28}"/>
              </a:ext>
            </a:extLst>
          </p:cNvPr>
          <p:cNvSpPr/>
          <p:nvPr/>
        </p:nvSpPr>
        <p:spPr bwMode="auto">
          <a:xfrm>
            <a:off x="5807396" y="254132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13D66480-21B1-40A0-9052-9AAAD9FB3D18}"/>
              </a:ext>
            </a:extLst>
          </p:cNvPr>
          <p:cNvSpPr/>
          <p:nvPr/>
        </p:nvSpPr>
        <p:spPr bwMode="auto">
          <a:xfrm>
            <a:off x="5864503" y="2543085"/>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A22E2834-AFD2-47AF-9A2A-6818895229D7}"/>
              </a:ext>
            </a:extLst>
          </p:cNvPr>
          <p:cNvSpPr/>
          <p:nvPr/>
        </p:nvSpPr>
        <p:spPr bwMode="auto">
          <a:xfrm>
            <a:off x="5978718" y="2585093"/>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F3283CF7-A9C1-4820-8337-999F7431CADF}"/>
              </a:ext>
            </a:extLst>
          </p:cNvPr>
          <p:cNvSpPr/>
          <p:nvPr/>
        </p:nvSpPr>
        <p:spPr bwMode="auto">
          <a:xfrm>
            <a:off x="6043140" y="258657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B7614FD7-CC45-4525-83D5-E99960C5C62A}"/>
              </a:ext>
            </a:extLst>
          </p:cNvPr>
          <p:cNvSpPr/>
          <p:nvPr/>
        </p:nvSpPr>
        <p:spPr bwMode="auto">
          <a:xfrm>
            <a:off x="6129115" y="258657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36F7236B-06BC-4038-8A76-F9982E835930}"/>
              </a:ext>
            </a:extLst>
          </p:cNvPr>
          <p:cNvSpPr/>
          <p:nvPr/>
        </p:nvSpPr>
        <p:spPr bwMode="auto">
          <a:xfrm>
            <a:off x="6166672" y="2594469"/>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6CCE8039-AFF3-47B3-9E14-12CB24C9F961}"/>
              </a:ext>
            </a:extLst>
          </p:cNvPr>
          <p:cNvSpPr/>
          <p:nvPr/>
        </p:nvSpPr>
        <p:spPr bwMode="auto">
          <a:xfrm>
            <a:off x="6216917" y="263950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C0E8A744-0F1A-416A-85B2-E969FEACC9EA}"/>
              </a:ext>
            </a:extLst>
          </p:cNvPr>
          <p:cNvSpPr/>
          <p:nvPr/>
        </p:nvSpPr>
        <p:spPr bwMode="auto">
          <a:xfrm>
            <a:off x="6310402" y="262859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9B3D8841-D6E9-4297-A8FD-F94C92B56A2F}"/>
              </a:ext>
            </a:extLst>
          </p:cNvPr>
          <p:cNvSpPr/>
          <p:nvPr/>
        </p:nvSpPr>
        <p:spPr bwMode="auto">
          <a:xfrm>
            <a:off x="6392639" y="262859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7FF3F2F1-100B-4B66-A288-DA07D3C768FE}"/>
              </a:ext>
            </a:extLst>
          </p:cNvPr>
          <p:cNvSpPr/>
          <p:nvPr/>
        </p:nvSpPr>
        <p:spPr bwMode="auto">
          <a:xfrm>
            <a:off x="6642695" y="263533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38FE9E32-0808-4E12-A3A7-5FC5ECE12992}"/>
              </a:ext>
            </a:extLst>
          </p:cNvPr>
          <p:cNvSpPr/>
          <p:nvPr/>
        </p:nvSpPr>
        <p:spPr bwMode="auto">
          <a:xfrm>
            <a:off x="6480184" y="2635337"/>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93A9A053-15B7-4755-9F7E-D1375BEC60E6}"/>
              </a:ext>
            </a:extLst>
          </p:cNvPr>
          <p:cNvSpPr/>
          <p:nvPr/>
        </p:nvSpPr>
        <p:spPr bwMode="auto">
          <a:xfrm>
            <a:off x="6691873" y="263533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E7CB4550-8B4B-4B59-B23D-120236A34C31}"/>
              </a:ext>
            </a:extLst>
          </p:cNvPr>
          <p:cNvSpPr/>
          <p:nvPr/>
        </p:nvSpPr>
        <p:spPr bwMode="auto">
          <a:xfrm>
            <a:off x="6764489" y="263533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3B271FFE-06F3-4A87-97AB-E9E9C193975C}"/>
              </a:ext>
            </a:extLst>
          </p:cNvPr>
          <p:cNvSpPr/>
          <p:nvPr/>
        </p:nvSpPr>
        <p:spPr bwMode="auto">
          <a:xfrm>
            <a:off x="6862791" y="274487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A400799F-4D9C-4AFA-B3A6-1DAD88A36F36}"/>
              </a:ext>
            </a:extLst>
          </p:cNvPr>
          <p:cNvSpPr/>
          <p:nvPr/>
        </p:nvSpPr>
        <p:spPr bwMode="auto">
          <a:xfrm>
            <a:off x="6924324" y="274487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334DE28-0CCE-4011-83A6-BEA582CED384}"/>
              </a:ext>
            </a:extLst>
          </p:cNvPr>
          <p:cNvSpPr/>
          <p:nvPr/>
        </p:nvSpPr>
        <p:spPr bwMode="auto">
          <a:xfrm>
            <a:off x="6985857" y="274487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61D7FA88-DDD5-47F1-A5FC-2B29589AEEB0}"/>
              </a:ext>
            </a:extLst>
          </p:cNvPr>
          <p:cNvSpPr/>
          <p:nvPr/>
        </p:nvSpPr>
        <p:spPr bwMode="auto">
          <a:xfrm>
            <a:off x="7245344" y="274487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29CFD32C-B608-41F6-9E0C-A1B73FDC983C}"/>
              </a:ext>
            </a:extLst>
          </p:cNvPr>
          <p:cNvSpPr/>
          <p:nvPr/>
        </p:nvSpPr>
        <p:spPr bwMode="auto">
          <a:xfrm>
            <a:off x="7306877" y="274487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BF778B7B-A740-40BA-888B-C9A404DED10F}"/>
              </a:ext>
            </a:extLst>
          </p:cNvPr>
          <p:cNvSpPr/>
          <p:nvPr/>
        </p:nvSpPr>
        <p:spPr bwMode="auto">
          <a:xfrm>
            <a:off x="7398122" y="2946726"/>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3A13C589-B5C9-41DE-85A5-CB03D4BE498C}"/>
              </a:ext>
            </a:extLst>
          </p:cNvPr>
          <p:cNvSpPr/>
          <p:nvPr/>
        </p:nvSpPr>
        <p:spPr bwMode="auto">
          <a:xfrm>
            <a:off x="7574478" y="2946725"/>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61126463-2704-4F18-AABD-23D36EA0F659}"/>
              </a:ext>
            </a:extLst>
          </p:cNvPr>
          <p:cNvSpPr/>
          <p:nvPr/>
        </p:nvSpPr>
        <p:spPr bwMode="auto">
          <a:xfrm>
            <a:off x="7717050" y="3041448"/>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93ADFEA6-0196-4889-87C9-E8A5259A2FC5}"/>
              </a:ext>
            </a:extLst>
          </p:cNvPr>
          <p:cNvSpPr/>
          <p:nvPr/>
        </p:nvSpPr>
        <p:spPr bwMode="auto">
          <a:xfrm>
            <a:off x="7766228" y="3039701"/>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03D423F4-F289-421D-A775-29D1B3780A77}"/>
              </a:ext>
            </a:extLst>
          </p:cNvPr>
          <p:cNvSpPr/>
          <p:nvPr/>
        </p:nvSpPr>
        <p:spPr bwMode="auto">
          <a:xfrm>
            <a:off x="7823234"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3D91D54E-A94B-41B1-AA0B-50D26858AE74}"/>
              </a:ext>
            </a:extLst>
          </p:cNvPr>
          <p:cNvSpPr/>
          <p:nvPr/>
        </p:nvSpPr>
        <p:spPr bwMode="auto">
          <a:xfrm>
            <a:off x="8047748"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E47ADB3E-068A-4108-BF3C-61CA168B9881}"/>
              </a:ext>
            </a:extLst>
          </p:cNvPr>
          <p:cNvSpPr/>
          <p:nvPr/>
        </p:nvSpPr>
        <p:spPr bwMode="auto">
          <a:xfrm>
            <a:off x="8125899"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BC7AA009-66B6-4C4A-90F1-B482711FA4DD}"/>
              </a:ext>
            </a:extLst>
          </p:cNvPr>
          <p:cNvSpPr/>
          <p:nvPr/>
        </p:nvSpPr>
        <p:spPr bwMode="auto">
          <a:xfrm>
            <a:off x="8198241"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AE175EF8-79B2-4FAE-A159-E63CE6C29F4F}"/>
              </a:ext>
            </a:extLst>
          </p:cNvPr>
          <p:cNvSpPr/>
          <p:nvPr/>
        </p:nvSpPr>
        <p:spPr bwMode="auto">
          <a:xfrm>
            <a:off x="8285786"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1E042D09-6E49-42E8-8FAD-2FD46D44D75B}"/>
              </a:ext>
            </a:extLst>
          </p:cNvPr>
          <p:cNvSpPr/>
          <p:nvPr/>
        </p:nvSpPr>
        <p:spPr bwMode="auto">
          <a:xfrm>
            <a:off x="8359408"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32DEC947-3858-448F-AE37-0A621282F6BB}"/>
              </a:ext>
            </a:extLst>
          </p:cNvPr>
          <p:cNvSpPr/>
          <p:nvPr/>
        </p:nvSpPr>
        <p:spPr bwMode="auto">
          <a:xfrm>
            <a:off x="8493494"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F3971041-E7C4-4DD9-AFB9-A0DAEE9B9F01}"/>
              </a:ext>
            </a:extLst>
          </p:cNvPr>
          <p:cNvSpPr/>
          <p:nvPr/>
        </p:nvSpPr>
        <p:spPr bwMode="auto">
          <a:xfrm>
            <a:off x="8783704"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AEAB24A5-DB76-406F-8EF3-A29334BE8E31}"/>
              </a:ext>
            </a:extLst>
          </p:cNvPr>
          <p:cNvSpPr/>
          <p:nvPr/>
        </p:nvSpPr>
        <p:spPr bwMode="auto">
          <a:xfrm>
            <a:off x="8842891"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2BA59D62-FB07-47ED-9691-35C1D3E424E9}"/>
              </a:ext>
            </a:extLst>
          </p:cNvPr>
          <p:cNvSpPr/>
          <p:nvPr/>
        </p:nvSpPr>
        <p:spPr bwMode="auto">
          <a:xfrm>
            <a:off x="8898655"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52727785-A373-4379-86FB-19541E8997CD}"/>
              </a:ext>
            </a:extLst>
          </p:cNvPr>
          <p:cNvSpPr/>
          <p:nvPr/>
        </p:nvSpPr>
        <p:spPr bwMode="auto">
          <a:xfrm>
            <a:off x="8969097"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BDC9B12C-53A6-4929-B5A4-744214CFAC91}"/>
              </a:ext>
            </a:extLst>
          </p:cNvPr>
          <p:cNvSpPr/>
          <p:nvPr/>
        </p:nvSpPr>
        <p:spPr bwMode="auto">
          <a:xfrm>
            <a:off x="9122213"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49B83A9A-957C-48BB-BB17-B10BCF1F6D30}"/>
              </a:ext>
            </a:extLst>
          </p:cNvPr>
          <p:cNvSpPr/>
          <p:nvPr/>
        </p:nvSpPr>
        <p:spPr bwMode="auto">
          <a:xfrm>
            <a:off x="9361518" y="3037954"/>
            <a:ext cx="87545" cy="87545"/>
          </a:xfrm>
          <a:prstGeom prst="ellipse">
            <a:avLst/>
          </a:prstGeom>
          <a:solidFill>
            <a:schemeClr val="accent3"/>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49842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7742B-8505-4F32-BC6F-B42719364441}"/>
              </a:ext>
            </a:extLst>
          </p:cNvPr>
          <p:cNvSpPr>
            <a:spLocks noGrp="1"/>
          </p:cNvSpPr>
          <p:nvPr>
            <p:ph type="title"/>
          </p:nvPr>
        </p:nvSpPr>
        <p:spPr/>
        <p:txBody>
          <a:bodyPr/>
          <a:lstStyle/>
          <a:p>
            <a:r>
              <a:rPr lang="en-US" dirty="0"/>
              <a:t>ANDROMEDA: Health-Related QoL</a:t>
            </a:r>
          </a:p>
        </p:txBody>
      </p:sp>
      <p:sp>
        <p:nvSpPr>
          <p:cNvPr id="3" name="Content Placeholder 2">
            <a:extLst>
              <a:ext uri="{FF2B5EF4-FFF2-40B4-BE49-F238E27FC236}">
                <a16:creationId xmlns:a16="http://schemas.microsoft.com/office/drawing/2014/main" id="{F6AD4D89-4156-476E-B11A-345A111456E6}"/>
              </a:ext>
            </a:extLst>
          </p:cNvPr>
          <p:cNvSpPr>
            <a:spLocks noGrp="1"/>
          </p:cNvSpPr>
          <p:nvPr>
            <p:ph idx="1"/>
          </p:nvPr>
        </p:nvSpPr>
        <p:spPr/>
        <p:txBody>
          <a:bodyPr/>
          <a:lstStyle/>
          <a:p>
            <a:r>
              <a:rPr lang="en-US" b="0" i="0" dirty="0">
                <a:solidFill>
                  <a:srgbClr val="2E2E2E"/>
                </a:solidFill>
                <a:effectLst/>
                <a:cs typeface="Calibri" panose="020F0502020204030204" pitchFamily="34" charset="0"/>
              </a:rPr>
              <a:t>Patients treated with Dara-VCd experienced clinical improvements without any decrement in health-related </a:t>
            </a:r>
            <a:r>
              <a:rPr lang="en-US" dirty="0">
                <a:solidFill>
                  <a:srgbClr val="2E2E2E"/>
                </a:solidFill>
                <a:cs typeface="Calibri" panose="020F0502020204030204" pitchFamily="34" charset="0"/>
              </a:rPr>
              <a:t>QoL </a:t>
            </a:r>
            <a:r>
              <a:rPr lang="en-US" b="0" i="0" dirty="0">
                <a:solidFill>
                  <a:srgbClr val="2E2E2E"/>
                </a:solidFill>
                <a:effectLst/>
                <a:cs typeface="Calibri" panose="020F0502020204030204" pitchFamily="34" charset="0"/>
              </a:rPr>
              <a:t>over 6 cycles </a:t>
            </a:r>
          </a:p>
          <a:p>
            <a:r>
              <a:rPr lang="en-US" b="0" i="0" dirty="0">
                <a:solidFill>
                  <a:srgbClr val="2E2E2E"/>
                </a:solidFill>
                <a:effectLst/>
                <a:cs typeface="Calibri" panose="020F0502020204030204" pitchFamily="34" charset="0"/>
              </a:rPr>
              <a:t>After </a:t>
            </a:r>
            <a:r>
              <a:rPr lang="en-US" dirty="0">
                <a:solidFill>
                  <a:srgbClr val="2E2E2E"/>
                </a:solidFill>
                <a:cs typeface="Calibri" panose="020F0502020204030204" pitchFamily="34" charset="0"/>
              </a:rPr>
              <a:t>c</a:t>
            </a:r>
            <a:r>
              <a:rPr lang="en-US" b="0" i="0" dirty="0">
                <a:solidFill>
                  <a:srgbClr val="2E2E2E"/>
                </a:solidFill>
                <a:effectLst/>
                <a:cs typeface="Calibri" panose="020F0502020204030204" pitchFamily="34" charset="0"/>
              </a:rPr>
              <a:t>ycle 6, improvements in GHS and fatigue were reported in patients in the Dara-VCd group </a:t>
            </a:r>
          </a:p>
          <a:p>
            <a:r>
              <a:rPr lang="en-US" b="0" i="0" dirty="0">
                <a:solidFill>
                  <a:srgbClr val="2E2E2E"/>
                </a:solidFill>
                <a:effectLst/>
                <a:cs typeface="Calibri" panose="020F0502020204030204" pitchFamily="34" charset="0"/>
              </a:rPr>
              <a:t>These findings further support the value of Dara-VCd in patients with AL amyloidosis</a:t>
            </a:r>
            <a:endParaRPr lang="en-US" dirty="0">
              <a:cs typeface="Calibri" panose="020F0502020204030204" pitchFamily="34" charset="0"/>
            </a:endParaRPr>
          </a:p>
        </p:txBody>
      </p:sp>
      <p:sp>
        <p:nvSpPr>
          <p:cNvPr id="4" name="Text Box 15">
            <a:extLst>
              <a:ext uri="{FF2B5EF4-FFF2-40B4-BE49-F238E27FC236}">
                <a16:creationId xmlns:a16="http://schemas.microsoft.com/office/drawing/2014/main" id="{14E94950-BBAD-4CB2-A6A5-DA07892AD88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Sanchorawala. ASH 2020. Abstr 1640. </a:t>
            </a:r>
          </a:p>
        </p:txBody>
      </p:sp>
      <p:grpSp>
        <p:nvGrpSpPr>
          <p:cNvPr id="5" name="Group 7">
            <a:extLst>
              <a:ext uri="{FF2B5EF4-FFF2-40B4-BE49-F238E27FC236}">
                <a16:creationId xmlns:a16="http://schemas.microsoft.com/office/drawing/2014/main" id="{CCB8802D-F6AE-43DD-BE55-4FDB090396A2}"/>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C57D4D7-D1AF-423B-91C7-391C879071E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F7EBB4-72AE-43CE-AD88-FE4E68C4EAE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114808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16201" y="5311773"/>
            <a:ext cx="9020175" cy="332782"/>
          </a:xfrm>
          <a:prstGeom prst="rect">
            <a:avLst/>
          </a:prstGeom>
          <a:ln w="25399">
            <a:solidFill>
              <a:srgbClr val="000000"/>
            </a:solidFill>
          </a:ln>
        </p:spPr>
        <p:txBody>
          <a:bodyPr vert="horz" wrap="square" lIns="0" tIns="55244" rIns="0" bIns="0" rtlCol="0" anchor="ctr">
            <a:spAutoFit/>
          </a:bodyPr>
          <a:lstStyle/>
          <a:p>
            <a:pPr marL="309880" marR="0" lvl="0" indent="0" algn="ctr" defTabSz="914400" rtl="0" eaLnBrk="1" fontAlgn="auto" latinLnBrk="0" hangingPunct="1">
              <a:lnSpc>
                <a:spcPct val="100000"/>
              </a:lnSpc>
              <a:spcBef>
                <a:spcPts val="434"/>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Paucity </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data,</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but</a:t>
            </a:r>
            <a:r>
              <a:rPr kumimoji="0" sz="1800" b="0" i="0" u="none" strike="noStrike" kern="1200" cap="none" spc="-9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ASCT,</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carfilzomib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25252"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venetoclax</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25252"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800" b="0" i="0" u="none" strike="noStrike" kern="1200" cap="none" spc="254" normalizeH="0" baseline="25252"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bendamustine</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can be considered</a:t>
            </a:r>
          </a:p>
        </p:txBody>
      </p:sp>
      <p:pic>
        <p:nvPicPr>
          <p:cNvPr id="5" name="object 5"/>
          <p:cNvPicPr/>
          <p:nvPr/>
        </p:nvPicPr>
        <p:blipFill>
          <a:blip r:embed="rId3" cstate="email">
            <a:extLst>
              <a:ext uri="{28A0092B-C50C-407E-A947-70E740481C1C}">
                <a14:useLocalDpi xmlns:a14="http://schemas.microsoft.com/office/drawing/2010/main"/>
              </a:ext>
            </a:extLst>
          </a:blip>
          <a:stretch>
            <a:fillRect/>
          </a:stretch>
        </p:blipFill>
        <p:spPr>
          <a:xfrm>
            <a:off x="2521443" y="3770855"/>
            <a:ext cx="171146" cy="171005"/>
          </a:xfrm>
          <a:prstGeom prst="rect">
            <a:avLst/>
          </a:prstGeom>
        </p:spPr>
      </p:pic>
      <p:pic>
        <p:nvPicPr>
          <p:cNvPr id="7" name="object 7"/>
          <p:cNvPicPr/>
          <p:nvPr/>
        </p:nvPicPr>
        <p:blipFill>
          <a:blip r:embed="rId3" cstate="email">
            <a:extLst>
              <a:ext uri="{28A0092B-C50C-407E-A947-70E740481C1C}">
                <a14:useLocalDpi xmlns:a14="http://schemas.microsoft.com/office/drawing/2010/main"/>
              </a:ext>
            </a:extLst>
          </a:blip>
          <a:stretch>
            <a:fillRect/>
          </a:stretch>
        </p:blipFill>
        <p:spPr>
          <a:xfrm>
            <a:off x="5899236" y="3770855"/>
            <a:ext cx="171145" cy="171006"/>
          </a:xfrm>
          <a:prstGeom prst="rect">
            <a:avLst/>
          </a:prstGeom>
        </p:spPr>
      </p:pic>
      <p:sp>
        <p:nvSpPr>
          <p:cNvPr id="9" name="object 9"/>
          <p:cNvSpPr/>
          <p:nvPr/>
        </p:nvSpPr>
        <p:spPr>
          <a:xfrm>
            <a:off x="1749121" y="3949177"/>
            <a:ext cx="1730375" cy="633935"/>
          </a:xfrm>
          <a:custGeom>
            <a:avLst/>
            <a:gdLst/>
            <a:ahLst/>
            <a:cxnLst/>
            <a:rect l="l" t="t" r="r" b="b"/>
            <a:pathLst>
              <a:path w="1730375" h="644525">
                <a:moveTo>
                  <a:pt x="0" y="0"/>
                </a:moveTo>
                <a:lnTo>
                  <a:pt x="1730374" y="0"/>
                </a:lnTo>
                <a:lnTo>
                  <a:pt x="1730374" y="644524"/>
                </a:lnTo>
                <a:lnTo>
                  <a:pt x="0" y="644524"/>
                </a:lnTo>
                <a:lnTo>
                  <a:pt x="0" y="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object 10"/>
          <p:cNvSpPr txBox="1"/>
          <p:nvPr/>
        </p:nvSpPr>
        <p:spPr>
          <a:xfrm>
            <a:off x="1969019" y="3973828"/>
            <a:ext cx="1296035" cy="566420"/>
          </a:xfrm>
          <a:prstGeom prst="rect">
            <a:avLst/>
          </a:prstGeom>
        </p:spPr>
        <p:txBody>
          <a:bodyPr vert="horz" wrap="square" lIns="0" tIns="27939" rIns="0" bIns="0" rtlCol="0">
            <a:spAutoFit/>
          </a:bodyPr>
          <a:lstStyle/>
          <a:p>
            <a:pPr marL="173355" marR="30480" lvl="0" indent="-135890" algn="ctr" defTabSz="914400" rtl="0" eaLnBrk="1" fontAlgn="auto" latinLnBrk="0" hangingPunct="1">
              <a:lnSpc>
                <a:spcPts val="2100"/>
              </a:lnSpc>
              <a:spcBef>
                <a:spcPts val="219"/>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Pom-Dex</a:t>
            </a:r>
            <a:r>
              <a:rPr kumimoji="0" sz="1800" b="0" i="0" u="none" strike="noStrike" kern="1200" cap="none" spc="-10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t>
            </a:r>
            <a:r>
              <a:rPr kumimoji="0" sz="1800" b="0" i="0" u="none" strike="noStrike" kern="1200" cap="none" spc="-484"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Len-Dex</a:t>
            </a:r>
            <a:r>
              <a:rPr kumimoji="0" lang="en-US"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object 11"/>
          <p:cNvSpPr/>
          <p:nvPr/>
        </p:nvSpPr>
        <p:spPr>
          <a:xfrm>
            <a:off x="4627294" y="3949176"/>
            <a:ext cx="2724150" cy="631077"/>
          </a:xfrm>
          <a:custGeom>
            <a:avLst/>
            <a:gdLst/>
            <a:ahLst/>
            <a:cxnLst/>
            <a:rect l="l" t="t" r="r" b="b"/>
            <a:pathLst>
              <a:path w="2724150" h="690879">
                <a:moveTo>
                  <a:pt x="0" y="0"/>
                </a:moveTo>
                <a:lnTo>
                  <a:pt x="2724149" y="0"/>
                </a:lnTo>
                <a:lnTo>
                  <a:pt x="2724149" y="690561"/>
                </a:lnTo>
                <a:lnTo>
                  <a:pt x="0" y="690561"/>
                </a:lnTo>
                <a:lnTo>
                  <a:pt x="0" y="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object 12"/>
          <p:cNvSpPr txBox="1"/>
          <p:nvPr/>
        </p:nvSpPr>
        <p:spPr>
          <a:xfrm>
            <a:off x="5549225" y="4119344"/>
            <a:ext cx="961390" cy="299720"/>
          </a:xfrm>
          <a:prstGeom prst="rect">
            <a:avLst/>
          </a:prstGeom>
        </p:spPr>
        <p:txBody>
          <a:bodyPr vert="horz" wrap="square" lIns="0" tIns="12700" rIns="0" bIns="0" rtlCol="0">
            <a:spAutoFit/>
          </a:bodyPr>
          <a:lstStyle/>
          <a:p>
            <a:pPr marL="381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CyBorD</a:t>
            </a:r>
            <a:r>
              <a:rPr kumimoji="0" lang="en-US" sz="1800" b="0" i="0" u="none" strike="noStrike" kern="1200" cap="none" spc="-7" normalizeH="0" baseline="25462"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sz="1800" b="0" i="0" u="none" strike="noStrike" kern="1200" cap="none" spc="0" normalizeH="0" baseline="25462"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object 13"/>
          <p:cNvSpPr txBox="1"/>
          <p:nvPr/>
        </p:nvSpPr>
        <p:spPr>
          <a:xfrm>
            <a:off x="3044009" y="5689654"/>
            <a:ext cx="7393940" cy="801245"/>
          </a:xfrm>
          <a:prstGeom prst="rect">
            <a:avLst/>
          </a:prstGeom>
        </p:spPr>
        <p:txBody>
          <a:bodyPr vert="horz" wrap="square" lIns="0" tIns="12700" rIns="0" bIns="0" rtlCol="0">
            <a:spAutoFit/>
          </a:bodyPr>
          <a:lstStyle/>
          <a:p>
            <a:pPr marL="50800" marR="0" lvl="0" indent="0" algn="l" defTabSz="914400" rtl="0" eaLnBrk="1" fontAlgn="auto" latinLnBrk="0" hangingPunct="1">
              <a:lnSpc>
                <a:spcPct val="90000"/>
              </a:lnSpc>
              <a:spcBef>
                <a:spcPts val="100"/>
              </a:spcBef>
              <a:spcAft>
                <a:spcPts val="0"/>
              </a:spcAft>
              <a:buClrTx/>
              <a:buSzTx/>
              <a:buFontTx/>
              <a:buNone/>
              <a:tabLst/>
              <a:defRPr/>
            </a:pPr>
            <a:r>
              <a:rPr kumimoji="0" lang="en-US" sz="1400" b="0" i="0" u="none" strike="noStrike" kern="1200" cap="none" spc="-7"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tarting</a:t>
            </a:r>
            <a:r>
              <a:rPr kumimoji="0"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a:t>
            </a:r>
            <a:r>
              <a:rPr kumimoji="0"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mg/d</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ay.</a:t>
            </a:r>
          </a:p>
          <a:p>
            <a:pPr marL="5080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7" normalizeH="0" baseline="25462"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Melphalan/Dex</a:t>
            </a:r>
            <a:r>
              <a:rPr kumimoji="0" 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4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Ixa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/Dex</a:t>
            </a:r>
            <a:r>
              <a:rPr kumimoji="0" 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options if significant</a:t>
            </a:r>
            <a:r>
              <a:rPr kumimoji="0" lang="en-US" sz="14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neuropathy.</a:t>
            </a:r>
          </a:p>
          <a:p>
            <a:pPr marL="5080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24305"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a:t>
            </a:r>
            <a:r>
              <a:rPr kumimoji="0" sz="1400" b="0" i="0" u="none" strike="noStrike" kern="1200" cap="none" spc="-2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recommended</a:t>
            </a:r>
            <a:r>
              <a:rPr kumimoji="0"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cardiac</a:t>
            </a:r>
            <a:r>
              <a:rPr kumimoji="0" sz="14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involvement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50800" marR="0" lvl="0" indent="0" algn="l" defTabSz="914400" rtl="0" eaLnBrk="1" fontAlgn="auto" latinLnBrk="0" hangingPunct="1">
              <a:lnSpc>
                <a:spcPct val="90000"/>
              </a:lnSpc>
              <a:spcBef>
                <a:spcPts val="60"/>
              </a:spcBef>
              <a:spcAft>
                <a:spcPts val="0"/>
              </a:spcAft>
              <a:buClrTx/>
              <a:buSzTx/>
              <a:buFontTx/>
              <a:buNone/>
              <a:tabLst/>
              <a:defRPr/>
            </a:pPr>
            <a:r>
              <a:rPr kumimoji="0" lang="en-US" sz="1400" b="0" i="0" u="none" strike="noStrike" kern="1200" cap="none" spc="0" normalizeH="0" baseline="24305"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a:t>
            </a:r>
            <a:r>
              <a:rPr kumimoji="0" sz="14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t(11;14)</a:t>
            </a:r>
            <a:r>
              <a:rPr kumimoji="0" 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cautious</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a:t>
            </a:r>
            <a:r>
              <a:rPr kumimoji="0" sz="1400" b="0" i="0" u="none" strike="noStrike" kern="1200" cap="none" spc="-1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infection </a:t>
            </a:r>
            <a:r>
              <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risk</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object 15"/>
          <p:cNvSpPr txBox="1"/>
          <p:nvPr/>
        </p:nvSpPr>
        <p:spPr>
          <a:xfrm>
            <a:off x="9763585" y="5045723"/>
            <a:ext cx="779565"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Third</a:t>
            </a:r>
            <a:r>
              <a:rPr kumimoji="0" sz="1400" b="0" i="1" u="none" strike="noStrike" kern="1200" cap="none" spc="-8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line</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object 16"/>
          <p:cNvSpPr txBox="1"/>
          <p:nvPr/>
        </p:nvSpPr>
        <p:spPr>
          <a:xfrm>
            <a:off x="9670845" y="3631827"/>
            <a:ext cx="852476" cy="228268"/>
          </a:xfrm>
          <a:prstGeom prst="rect">
            <a:avLst/>
          </a:prstGeom>
        </p:spPr>
        <p:txBody>
          <a:bodyPr vert="horz" wrap="square" lIns="0" tIns="12700" rIns="0" bIns="0" rtlCol="0">
            <a:spAutoFit/>
          </a:bodyPr>
          <a:lstStyle/>
          <a:p>
            <a:pPr marL="38100" marR="0" lvl="0" indent="0" algn="l" defTabSz="914400" rtl="0" eaLnBrk="1" fontAlgn="auto" latinLnBrk="0" hangingPunct="1">
              <a:lnSpc>
                <a:spcPct val="100000"/>
              </a:lnSpc>
              <a:spcBef>
                <a:spcPts val="100"/>
              </a:spcBef>
              <a:spcAft>
                <a:spcPts val="0"/>
              </a:spcAft>
              <a:buClrTx/>
              <a:buSzTx/>
              <a:buFontTx/>
              <a:buNone/>
              <a:tabLst/>
              <a:defRPr/>
            </a:pPr>
            <a:r>
              <a:rPr kumimoji="0" lang="en-US" sz="1400" b="0" i="1"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t>
            </a:r>
            <a:r>
              <a:rPr kumimoji="0" sz="1350" b="0" i="1" u="none" strike="noStrike" kern="1200" cap="none" spc="120" normalizeH="0" baseline="24691"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line</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object 17"/>
          <p:cNvSpPr/>
          <p:nvPr/>
        </p:nvSpPr>
        <p:spPr>
          <a:xfrm>
            <a:off x="8194405" y="3938992"/>
            <a:ext cx="2322830" cy="660717"/>
          </a:xfrm>
          <a:custGeom>
            <a:avLst/>
            <a:gdLst/>
            <a:ahLst/>
            <a:cxnLst/>
            <a:rect l="l" t="t" r="r" b="b"/>
            <a:pathLst>
              <a:path w="2322829" h="684529">
                <a:moveTo>
                  <a:pt x="0" y="0"/>
                </a:moveTo>
                <a:lnTo>
                  <a:pt x="2322512" y="0"/>
                </a:lnTo>
                <a:lnTo>
                  <a:pt x="2322512" y="684212"/>
                </a:lnTo>
                <a:lnTo>
                  <a:pt x="0" y="684212"/>
                </a:lnTo>
                <a:lnTo>
                  <a:pt x="0" y="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object 18"/>
          <p:cNvSpPr txBox="1"/>
          <p:nvPr/>
        </p:nvSpPr>
        <p:spPr>
          <a:xfrm>
            <a:off x="8583242" y="3974622"/>
            <a:ext cx="1550670" cy="566420"/>
          </a:xfrm>
          <a:prstGeom prst="rect">
            <a:avLst/>
          </a:prstGeom>
        </p:spPr>
        <p:txBody>
          <a:bodyPr vert="horz" wrap="square" lIns="0" tIns="27939" rIns="0" bIns="0" rtlCol="0">
            <a:spAutoFit/>
          </a:bodyPr>
          <a:lstStyle/>
          <a:p>
            <a:pPr marL="50165" marR="5080" lvl="0" indent="-38100" algn="ctr" defTabSz="914400" rtl="0" eaLnBrk="1" fontAlgn="auto" latinLnBrk="0" hangingPunct="1">
              <a:lnSpc>
                <a:spcPts val="2100"/>
              </a:lnSpc>
              <a:spcBef>
                <a:spcPts val="219"/>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Dara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based</a:t>
            </a:r>
            <a:r>
              <a:rPr kumimoji="0" sz="1800" b="0" i="0" u="none" strike="noStrike" kern="1200" cap="none" spc="-4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therapy</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object 20"/>
          <p:cNvSpPr/>
          <p:nvPr/>
        </p:nvSpPr>
        <p:spPr>
          <a:xfrm>
            <a:off x="4505324" y="1417638"/>
            <a:ext cx="4097374" cy="370205"/>
          </a:xfrm>
          <a:custGeom>
            <a:avLst/>
            <a:gdLst/>
            <a:ahLst/>
            <a:cxnLst/>
            <a:rect l="l" t="t" r="r" b="b"/>
            <a:pathLst>
              <a:path w="5002530" h="370205">
                <a:moveTo>
                  <a:pt x="0" y="0"/>
                </a:moveTo>
                <a:lnTo>
                  <a:pt x="5002210" y="0"/>
                </a:lnTo>
                <a:lnTo>
                  <a:pt x="5002210" y="369887"/>
                </a:lnTo>
                <a:lnTo>
                  <a:pt x="0" y="369887"/>
                </a:lnTo>
                <a:lnTo>
                  <a:pt x="0" y="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object 21"/>
          <p:cNvSpPr txBox="1"/>
          <p:nvPr/>
        </p:nvSpPr>
        <p:spPr>
          <a:xfrm>
            <a:off x="5838837" y="1452721"/>
            <a:ext cx="2087052"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Dara refractory?</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object 22"/>
          <p:cNvSpPr txBox="1"/>
          <p:nvPr/>
        </p:nvSpPr>
        <p:spPr>
          <a:xfrm>
            <a:off x="5557975" y="2155824"/>
            <a:ext cx="39878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7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es</a:t>
            </a:r>
          </a:p>
        </p:txBody>
      </p:sp>
      <p:sp>
        <p:nvSpPr>
          <p:cNvPr id="23" name="object 23"/>
          <p:cNvSpPr txBox="1"/>
          <p:nvPr/>
        </p:nvSpPr>
        <p:spPr>
          <a:xfrm>
            <a:off x="7824926" y="2185986"/>
            <a:ext cx="31813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25" name="object 25"/>
          <p:cNvSpPr/>
          <p:nvPr/>
        </p:nvSpPr>
        <p:spPr>
          <a:xfrm>
            <a:off x="4305438" y="2484436"/>
            <a:ext cx="5054600" cy="19050"/>
          </a:xfrm>
          <a:custGeom>
            <a:avLst/>
            <a:gdLst/>
            <a:ahLst/>
            <a:cxnLst/>
            <a:rect l="l" t="t" r="r" b="b"/>
            <a:pathLst>
              <a:path w="5054600" h="19050">
                <a:moveTo>
                  <a:pt x="0" y="19049"/>
                </a:moveTo>
                <a:lnTo>
                  <a:pt x="5054598" y="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object 26"/>
          <p:cNvSpPr/>
          <p:nvPr/>
        </p:nvSpPr>
        <p:spPr>
          <a:xfrm>
            <a:off x="6586676" y="1787525"/>
            <a:ext cx="0" cy="706755"/>
          </a:xfrm>
          <a:custGeom>
            <a:avLst/>
            <a:gdLst/>
            <a:ahLst/>
            <a:cxnLst/>
            <a:rect l="l" t="t" r="r" b="b"/>
            <a:pathLst>
              <a:path h="706755">
                <a:moveTo>
                  <a:pt x="0" y="0"/>
                </a:moveTo>
                <a:lnTo>
                  <a:pt x="1" y="706436"/>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object 27"/>
          <p:cNvSpPr/>
          <p:nvPr/>
        </p:nvSpPr>
        <p:spPr>
          <a:xfrm>
            <a:off x="4324894" y="2503486"/>
            <a:ext cx="0" cy="473075"/>
          </a:xfrm>
          <a:custGeom>
            <a:avLst/>
            <a:gdLst/>
            <a:ahLst/>
            <a:cxnLst/>
            <a:rect l="l" t="t" r="r" b="b"/>
            <a:pathLst>
              <a:path h="473075">
                <a:moveTo>
                  <a:pt x="0" y="0"/>
                </a:moveTo>
                <a:lnTo>
                  <a:pt x="0" y="473074"/>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object 28"/>
          <p:cNvSpPr/>
          <p:nvPr/>
        </p:nvSpPr>
        <p:spPr>
          <a:xfrm>
            <a:off x="2584206" y="2976561"/>
            <a:ext cx="3419856" cy="22225"/>
          </a:xfrm>
          <a:custGeom>
            <a:avLst/>
            <a:gdLst/>
            <a:ahLst/>
            <a:cxnLst/>
            <a:rect l="l" t="t" r="r" b="b"/>
            <a:pathLst>
              <a:path w="3424554" h="22225">
                <a:moveTo>
                  <a:pt x="0" y="22225"/>
                </a:moveTo>
                <a:lnTo>
                  <a:pt x="3424237" y="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object 29"/>
          <p:cNvSpPr/>
          <p:nvPr/>
        </p:nvSpPr>
        <p:spPr>
          <a:xfrm>
            <a:off x="9350309" y="2470149"/>
            <a:ext cx="9525" cy="1430655"/>
          </a:xfrm>
          <a:custGeom>
            <a:avLst/>
            <a:gdLst/>
            <a:ahLst/>
            <a:cxnLst/>
            <a:rect l="l" t="t" r="r" b="b"/>
            <a:pathLst>
              <a:path w="9525" h="1430654">
                <a:moveTo>
                  <a:pt x="0" y="0"/>
                </a:moveTo>
                <a:lnTo>
                  <a:pt x="9280" y="143063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0" name="object 30"/>
          <p:cNvPicPr/>
          <p:nvPr/>
        </p:nvPicPr>
        <p:blipFill>
          <a:blip r:embed="rId4" cstate="email">
            <a:extLst>
              <a:ext uri="{28A0092B-C50C-407E-A947-70E740481C1C}">
                <a14:useLocalDpi xmlns:a14="http://schemas.microsoft.com/office/drawing/2010/main"/>
              </a:ext>
            </a:extLst>
          </a:blip>
          <a:stretch>
            <a:fillRect/>
          </a:stretch>
        </p:blipFill>
        <p:spPr>
          <a:xfrm>
            <a:off x="9273292" y="3767137"/>
            <a:ext cx="171142" cy="171450"/>
          </a:xfrm>
          <a:prstGeom prst="rect">
            <a:avLst/>
          </a:prstGeom>
        </p:spPr>
      </p:pic>
      <p:sp>
        <p:nvSpPr>
          <p:cNvPr id="31" name="object 31"/>
          <p:cNvSpPr/>
          <p:nvPr/>
        </p:nvSpPr>
        <p:spPr>
          <a:xfrm>
            <a:off x="9350309" y="4603749"/>
            <a:ext cx="0" cy="670560"/>
          </a:xfrm>
          <a:custGeom>
            <a:avLst/>
            <a:gdLst/>
            <a:ahLst/>
            <a:cxnLst/>
            <a:rect l="l" t="t" r="r" b="b"/>
            <a:pathLst>
              <a:path h="670560">
                <a:moveTo>
                  <a:pt x="0" y="0"/>
                </a:moveTo>
                <a:lnTo>
                  <a:pt x="0" y="670217"/>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2" name="object 32"/>
          <p:cNvPicPr/>
          <p:nvPr/>
        </p:nvPicPr>
        <p:blipFill>
          <a:blip r:embed="rId3" cstate="email">
            <a:extLst>
              <a:ext uri="{28A0092B-C50C-407E-A947-70E740481C1C}">
                <a14:useLocalDpi xmlns:a14="http://schemas.microsoft.com/office/drawing/2010/main"/>
              </a:ext>
            </a:extLst>
          </a:blip>
          <a:stretch>
            <a:fillRect/>
          </a:stretch>
        </p:blipFill>
        <p:spPr>
          <a:xfrm>
            <a:off x="9262135" y="5140768"/>
            <a:ext cx="171145" cy="171006"/>
          </a:xfrm>
          <a:prstGeom prst="rect">
            <a:avLst/>
          </a:prstGeom>
        </p:spPr>
      </p:pic>
      <p:sp>
        <p:nvSpPr>
          <p:cNvPr id="33" name="object 33"/>
          <p:cNvSpPr/>
          <p:nvPr/>
        </p:nvSpPr>
        <p:spPr>
          <a:xfrm>
            <a:off x="2607016" y="4579936"/>
            <a:ext cx="0" cy="694055"/>
          </a:xfrm>
          <a:custGeom>
            <a:avLst/>
            <a:gdLst/>
            <a:ahLst/>
            <a:cxnLst/>
            <a:rect l="l" t="t" r="r" b="b"/>
            <a:pathLst>
              <a:path h="694054">
                <a:moveTo>
                  <a:pt x="0" y="0"/>
                </a:moveTo>
                <a:lnTo>
                  <a:pt x="0" y="694030"/>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4" name="object 34"/>
          <p:cNvPicPr/>
          <p:nvPr/>
        </p:nvPicPr>
        <p:blipFill>
          <a:blip r:embed="rId3" cstate="email">
            <a:extLst>
              <a:ext uri="{28A0092B-C50C-407E-A947-70E740481C1C}">
                <a14:useLocalDpi xmlns:a14="http://schemas.microsoft.com/office/drawing/2010/main"/>
              </a:ext>
            </a:extLst>
          </a:blip>
          <a:stretch>
            <a:fillRect/>
          </a:stretch>
        </p:blipFill>
        <p:spPr>
          <a:xfrm>
            <a:off x="2521443" y="5140768"/>
            <a:ext cx="171146" cy="171005"/>
          </a:xfrm>
          <a:prstGeom prst="rect">
            <a:avLst/>
          </a:prstGeom>
        </p:spPr>
      </p:pic>
      <p:sp>
        <p:nvSpPr>
          <p:cNvPr id="35" name="object 35"/>
          <p:cNvSpPr/>
          <p:nvPr/>
        </p:nvSpPr>
        <p:spPr>
          <a:xfrm>
            <a:off x="5984707" y="4578349"/>
            <a:ext cx="0" cy="695960"/>
          </a:xfrm>
          <a:custGeom>
            <a:avLst/>
            <a:gdLst/>
            <a:ahLst/>
            <a:cxnLst/>
            <a:rect l="l" t="t" r="r" b="b"/>
            <a:pathLst>
              <a:path h="695960">
                <a:moveTo>
                  <a:pt x="0" y="0"/>
                </a:moveTo>
                <a:lnTo>
                  <a:pt x="0" y="695617"/>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6" name="object 36"/>
          <p:cNvPicPr/>
          <p:nvPr/>
        </p:nvPicPr>
        <p:blipFill>
          <a:blip r:embed="rId3" cstate="email">
            <a:extLst>
              <a:ext uri="{28A0092B-C50C-407E-A947-70E740481C1C}">
                <a14:useLocalDpi xmlns:a14="http://schemas.microsoft.com/office/drawing/2010/main"/>
              </a:ext>
            </a:extLst>
          </a:blip>
          <a:stretch>
            <a:fillRect/>
          </a:stretch>
        </p:blipFill>
        <p:spPr>
          <a:xfrm>
            <a:off x="5899034" y="5140768"/>
            <a:ext cx="171145" cy="171006"/>
          </a:xfrm>
          <a:prstGeom prst="rect">
            <a:avLst/>
          </a:prstGeom>
        </p:spPr>
      </p:pic>
      <p:sp>
        <p:nvSpPr>
          <p:cNvPr id="43" name="Title 26">
            <a:extLst>
              <a:ext uri="{FF2B5EF4-FFF2-40B4-BE49-F238E27FC236}">
                <a16:creationId xmlns:a16="http://schemas.microsoft.com/office/drawing/2014/main" id="{39D9A2E9-13E5-48CA-A2BD-A8B86156C4E1}"/>
              </a:ext>
            </a:extLst>
          </p:cNvPr>
          <p:cNvSpPr>
            <a:spLocks noGrp="1"/>
          </p:cNvSpPr>
          <p:nvPr>
            <p:ph type="title"/>
          </p:nvPr>
        </p:nvSpPr>
        <p:spPr>
          <a:xfrm>
            <a:off x="609759" y="238127"/>
            <a:ext cx="10872444" cy="1103313"/>
          </a:xfrm>
        </p:spPr>
        <p:txBody>
          <a:bodyPr/>
          <a:lstStyle/>
          <a:p>
            <a:r>
              <a:rPr lang="en-US" dirty="0"/>
              <a:t>mSMART: Relapsed/Refractory AL Amyloidosis</a:t>
            </a:r>
          </a:p>
        </p:txBody>
      </p:sp>
      <p:sp>
        <p:nvSpPr>
          <p:cNvPr id="44" name="TextBox 43">
            <a:extLst>
              <a:ext uri="{FF2B5EF4-FFF2-40B4-BE49-F238E27FC236}">
                <a16:creationId xmlns:a16="http://schemas.microsoft.com/office/drawing/2014/main" id="{92ADA78F-1722-493D-9D80-EBCD73A50931}"/>
              </a:ext>
            </a:extLst>
          </p:cNvPr>
          <p:cNvSpPr txBox="1"/>
          <p:nvPr/>
        </p:nvSpPr>
        <p:spPr bwMode="auto">
          <a:xfrm>
            <a:off x="450614" y="6379201"/>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msmart.org/treatment-guidlines</a:t>
            </a:r>
          </a:p>
        </p:txBody>
      </p:sp>
      <p:grpSp>
        <p:nvGrpSpPr>
          <p:cNvPr id="45" name="Group 44">
            <a:extLst>
              <a:ext uri="{FF2B5EF4-FFF2-40B4-BE49-F238E27FC236}">
                <a16:creationId xmlns:a16="http://schemas.microsoft.com/office/drawing/2014/main" id="{6F24BFF9-C5D7-4E27-A0F0-8D7E743D5D63}"/>
              </a:ext>
            </a:extLst>
          </p:cNvPr>
          <p:cNvGrpSpPr>
            <a:grpSpLocks/>
          </p:cNvGrpSpPr>
          <p:nvPr/>
        </p:nvGrpSpPr>
        <p:grpSpPr bwMode="auto">
          <a:xfrm>
            <a:off x="9389569" y="6216652"/>
            <a:ext cx="2488502" cy="447822"/>
            <a:chOff x="9527309" y="3551529"/>
            <a:chExt cx="2488502" cy="448324"/>
          </a:xfrm>
        </p:grpSpPr>
        <p:pic>
          <p:nvPicPr>
            <p:cNvPr id="46" name="Picture 45">
              <a:extLst>
                <a:ext uri="{FF2B5EF4-FFF2-40B4-BE49-F238E27FC236}">
                  <a16:creationId xmlns:a16="http://schemas.microsoft.com/office/drawing/2014/main" id="{54063091-C0D5-409B-8A33-8BBB530B2B7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 name="Rectangle 46">
              <a:extLst>
                <a:ext uri="{FF2B5EF4-FFF2-40B4-BE49-F238E27FC236}">
                  <a16:creationId xmlns:a16="http://schemas.microsoft.com/office/drawing/2014/main" id="{ECC97F20-55E9-45EA-A03E-BF5FF6BC3F3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48" name="object 26">
            <a:extLst>
              <a:ext uri="{FF2B5EF4-FFF2-40B4-BE49-F238E27FC236}">
                <a16:creationId xmlns:a16="http://schemas.microsoft.com/office/drawing/2014/main" id="{FECEB22E-F2EB-4679-A4D9-F428339469F6}"/>
              </a:ext>
            </a:extLst>
          </p:cNvPr>
          <p:cNvSpPr/>
          <p:nvPr/>
        </p:nvSpPr>
        <p:spPr>
          <a:xfrm>
            <a:off x="5984707" y="2987062"/>
            <a:ext cx="0" cy="877824"/>
          </a:xfrm>
          <a:custGeom>
            <a:avLst/>
            <a:gdLst/>
            <a:ahLst/>
            <a:cxnLst/>
            <a:rect l="l" t="t" r="r" b="b"/>
            <a:pathLst>
              <a:path h="706755">
                <a:moveTo>
                  <a:pt x="0" y="0"/>
                </a:moveTo>
                <a:lnTo>
                  <a:pt x="1" y="706436"/>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object 26">
            <a:extLst>
              <a:ext uri="{FF2B5EF4-FFF2-40B4-BE49-F238E27FC236}">
                <a16:creationId xmlns:a16="http://schemas.microsoft.com/office/drawing/2014/main" id="{03073EA2-D38D-4367-B18B-6F0F470D6686}"/>
              </a:ext>
            </a:extLst>
          </p:cNvPr>
          <p:cNvSpPr/>
          <p:nvPr/>
        </p:nvSpPr>
        <p:spPr>
          <a:xfrm>
            <a:off x="2607016" y="2999172"/>
            <a:ext cx="0" cy="877824"/>
          </a:xfrm>
          <a:custGeom>
            <a:avLst/>
            <a:gdLst/>
            <a:ahLst/>
            <a:cxnLst/>
            <a:rect l="l" t="t" r="r" b="b"/>
            <a:pathLst>
              <a:path h="706755">
                <a:moveTo>
                  <a:pt x="0" y="0"/>
                </a:moveTo>
                <a:lnTo>
                  <a:pt x="1" y="706436"/>
                </a:lnTo>
              </a:path>
            </a:pathLst>
          </a:custGeom>
          <a:ln w="38099">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object 8"/>
          <p:cNvSpPr txBox="1"/>
          <p:nvPr/>
        </p:nvSpPr>
        <p:spPr>
          <a:xfrm>
            <a:off x="2118815" y="3181032"/>
            <a:ext cx="925194" cy="441959"/>
          </a:xfrm>
          <a:prstGeom prst="rect">
            <a:avLst/>
          </a:prstGeom>
          <a:solidFill>
            <a:schemeClr val="tx1"/>
          </a:solidFill>
        </p:spPr>
        <p:txBody>
          <a:bodyPr vert="horz" wrap="square" lIns="0" tIns="27939" rIns="0" bIns="0" rtlCol="0">
            <a:spAutoFit/>
          </a:bodyPr>
          <a:lstStyle/>
          <a:p>
            <a:pPr marL="88900" marR="5080" lvl="0" indent="-76200" algn="l" defTabSz="914400" rtl="0" eaLnBrk="1" fontAlgn="auto" latinLnBrk="0" hangingPunct="1">
              <a:lnSpc>
                <a:spcPts val="1600"/>
              </a:lnSpc>
              <a:spcBef>
                <a:spcPts val="219"/>
              </a:spcBef>
              <a:spcAft>
                <a:spcPts val="0"/>
              </a:spcAft>
              <a:buClrTx/>
              <a:buSzTx/>
              <a:buFontTx/>
              <a:buNone/>
              <a:tabLst/>
              <a:defRPr/>
            </a:pPr>
            <a:r>
              <a:rPr kumimoji="0"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Bor</a:t>
            </a:r>
            <a:r>
              <a:rPr kumimoji="0" sz="14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r>
              <a:rPr kumimoji="0"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ezomib  </a:t>
            </a:r>
            <a:r>
              <a:rPr kumimoji="0" sz="14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refractory</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object 14"/>
          <p:cNvSpPr txBox="1"/>
          <p:nvPr/>
        </p:nvSpPr>
        <p:spPr>
          <a:xfrm>
            <a:off x="5392557" y="3181032"/>
            <a:ext cx="1231265" cy="441959"/>
          </a:xfrm>
          <a:prstGeom prst="rect">
            <a:avLst/>
          </a:prstGeom>
          <a:solidFill>
            <a:schemeClr val="tx1"/>
          </a:solidFill>
        </p:spPr>
        <p:txBody>
          <a:bodyPr vert="horz" wrap="square" lIns="0" tIns="27939" rIns="0" bIns="0" rtlCol="0">
            <a:spAutoFit/>
          </a:bodyPr>
          <a:lstStyle/>
          <a:p>
            <a:pPr marL="241300" marR="5080" lvl="0" indent="-228600" algn="l" defTabSz="914400" rtl="0" eaLnBrk="1" fontAlgn="auto" latinLnBrk="0" hangingPunct="1">
              <a:lnSpc>
                <a:spcPts val="1600"/>
              </a:lnSpc>
              <a:spcBef>
                <a:spcPts val="219"/>
              </a:spcBef>
              <a:spcAft>
                <a:spcPts val="0"/>
              </a:spcAft>
              <a:buClrTx/>
              <a:buSzTx/>
              <a:buFontTx/>
              <a:buNone/>
              <a:tabLst/>
              <a:defRPr/>
            </a:pPr>
            <a:r>
              <a:rPr kumimoji="0"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a:t>
            </a:r>
            <a:r>
              <a:rPr kumimoji="0" sz="1400" b="0" i="1" u="none" strike="noStrike" kern="1200" cap="none" spc="-6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bortezomib </a:t>
            </a:r>
            <a:r>
              <a:rPr kumimoji="0" sz="1400" b="0" i="1" u="none" strike="noStrike" kern="1200" cap="none" spc="-37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sz="1400" b="0" i="1" u="none" strike="noStrike" kern="1200" cap="none" spc="-5"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refractory</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02485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59D-8C8B-43E3-A1DC-4E1E7FFB44A8}"/>
              </a:ext>
            </a:extLst>
          </p:cNvPr>
          <p:cNvSpPr>
            <a:spLocks noGrp="1"/>
          </p:cNvSpPr>
          <p:nvPr>
            <p:ph type="title"/>
          </p:nvPr>
        </p:nvSpPr>
        <p:spPr/>
        <p:txBody>
          <a:bodyPr/>
          <a:lstStyle/>
          <a:p>
            <a:r>
              <a:rPr lang="en-US" dirty="0"/>
              <a:t>Phase I/II Trial of Birtamimab in Previously Treated AL Amyloidosis: Cardiac Biomarkers and Best Responses</a:t>
            </a:r>
          </a:p>
        </p:txBody>
      </p:sp>
      <p:sp>
        <p:nvSpPr>
          <p:cNvPr id="16" name="Content Placeholder 15">
            <a:extLst>
              <a:ext uri="{FF2B5EF4-FFF2-40B4-BE49-F238E27FC236}">
                <a16:creationId xmlns:a16="http://schemas.microsoft.com/office/drawing/2014/main" id="{8CB18CC6-B4E1-4A46-8526-A98AE9A5813E}"/>
              </a:ext>
            </a:extLst>
          </p:cNvPr>
          <p:cNvSpPr>
            <a:spLocks noGrp="1"/>
          </p:cNvSpPr>
          <p:nvPr>
            <p:ph idx="1"/>
          </p:nvPr>
        </p:nvSpPr>
        <p:spPr>
          <a:xfrm>
            <a:off x="618840" y="1367786"/>
            <a:ext cx="10877529" cy="4743889"/>
          </a:xfrm>
        </p:spPr>
        <p:txBody>
          <a:bodyPr/>
          <a:lstStyle/>
          <a:p>
            <a:r>
              <a:rPr lang="en-US" sz="1800" dirty="0"/>
              <a:t>Birtamimab (NEOD001): investigational mAb targeting circulating soluble and deposited aggregated amyloid </a:t>
            </a:r>
          </a:p>
          <a:p>
            <a:r>
              <a:rPr lang="en-US" sz="1800" dirty="0"/>
              <a:t>Final expansion cohort data in patients with AL amyloidosis and organ dysfunction (N = 42)</a:t>
            </a:r>
          </a:p>
          <a:p>
            <a:pPr lvl="1"/>
            <a:r>
              <a:rPr lang="en-US" sz="1800" dirty="0"/>
              <a:t> </a:t>
            </a:r>
            <a:r>
              <a:rPr lang="en-US" sz="1600" dirty="0"/>
              <a:t>Total cardiac evaluable (n = 36); </a:t>
            </a:r>
            <a:r>
              <a:rPr lang="en-US" sz="1600" b="1" dirty="0">
                <a:solidFill>
                  <a:schemeClr val="accent4"/>
                </a:solidFill>
              </a:rPr>
              <a:t>19 responders (53%)</a:t>
            </a:r>
            <a:r>
              <a:rPr lang="en-US" sz="1600" dirty="0"/>
              <a:t>; 17 stable (47%)</a:t>
            </a:r>
          </a:p>
          <a:p>
            <a:pPr lvl="1"/>
            <a:endParaRPr lang="en-US" sz="2200" dirty="0"/>
          </a:p>
        </p:txBody>
      </p:sp>
      <p:sp>
        <p:nvSpPr>
          <p:cNvPr id="4" name="Text Box 15">
            <a:extLst>
              <a:ext uri="{FF2B5EF4-FFF2-40B4-BE49-F238E27FC236}">
                <a16:creationId xmlns:a16="http://schemas.microsoft.com/office/drawing/2014/main" id="{A2B7CE91-2E13-4BDD-BFC8-A77A06152996}"/>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Gertz. Clin. Lymphoma Myeloma Leuk. 2017;17:E22. 2. NCT01707264. 3. Comenzo. Leukemia. 2012;26:2317. </a:t>
            </a:r>
            <a:b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Palladini. JCO. 2012;30:4541.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5" name="Group 7">
            <a:extLst>
              <a:ext uri="{FF2B5EF4-FFF2-40B4-BE49-F238E27FC236}">
                <a16:creationId xmlns:a16="http://schemas.microsoft.com/office/drawing/2014/main" id="{74643593-33FF-41BE-9335-C6C394F1E434}"/>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1905BBB-C089-42F9-8B5C-542467593A3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544BA9B-7046-45AB-B254-1CF2FBBBA7F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pic>
        <p:nvPicPr>
          <p:cNvPr id="8" name="Picture 3">
            <a:extLst>
              <a:ext uri="{FF2B5EF4-FFF2-40B4-BE49-F238E27FC236}">
                <a16:creationId xmlns:a16="http://schemas.microsoft.com/office/drawing/2014/main" id="{8E227F54-98FB-4D9C-9BD6-D52361B56DC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43366" y="2600960"/>
            <a:ext cx="6285909" cy="32806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TextBox 8">
            <a:extLst>
              <a:ext uri="{FF2B5EF4-FFF2-40B4-BE49-F238E27FC236}">
                <a16:creationId xmlns:a16="http://schemas.microsoft.com/office/drawing/2014/main" id="{296FFAFA-2315-45AA-98CC-519AB772C5BF}"/>
              </a:ext>
            </a:extLst>
          </p:cNvPr>
          <p:cNvSpPr txBox="1"/>
          <p:nvPr/>
        </p:nvSpPr>
        <p:spPr>
          <a:xfrm rot="16200000">
            <a:off x="-420580" y="4050618"/>
            <a:ext cx="31840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NT-proBNP </a:t>
            </a:r>
            <a:r>
              <a:rPr lang="en-US" b="1" dirty="0">
                <a:solidFill>
                  <a:srgbClr val="000000"/>
                </a:solidFill>
                <a:latin typeface="Calibri" panose="020F0502020204030204" pitchFamily="34" charset="0"/>
                <a:cs typeface="Calibri" panose="020F0502020204030204" pitchFamily="34" charset="0"/>
              </a:rPr>
              <a:t>Change</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From BL (%)</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6F89E32-0CB7-44C9-97CB-C09B24107A1E}"/>
                  </a:ext>
                </a:extLst>
              </p:cNvPr>
              <p:cNvSpPr txBox="1"/>
              <p:nvPr/>
            </p:nvSpPr>
            <p:spPr>
              <a:xfrm>
                <a:off x="5831132" y="4907900"/>
                <a:ext cx="32733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a:t>
                </a:r>
                <a14:m>
                  <m:oMath xmlns:m="http://schemas.openxmlformats.org/officeDocument/2006/math">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mc:Choice>
        <mc:Fallback xmlns="">
          <p:sp>
            <p:nvSpPr>
              <p:cNvPr id="11" name="TextBox 10">
                <a:extLst>
                  <a:ext uri="{FF2B5EF4-FFF2-40B4-BE49-F238E27FC236}">
                    <a16:creationId xmlns:a16="http://schemas.microsoft.com/office/drawing/2014/main" id="{D6F89E32-0CB7-44C9-97CB-C09B24107A1E}"/>
                  </a:ext>
                </a:extLst>
              </p:cNvPr>
              <p:cNvSpPr txBox="1">
                <a:spLocks noRot="1" noChangeAspect="1" noMove="1" noResize="1" noEditPoints="1" noAdjustHandles="1" noChangeArrowheads="1" noChangeShapeType="1" noTextEdit="1"/>
              </p:cNvSpPr>
              <p:nvPr/>
            </p:nvSpPr>
            <p:spPr>
              <a:xfrm>
                <a:off x="5831132" y="4907900"/>
                <a:ext cx="327334" cy="307777"/>
              </a:xfrm>
              <a:prstGeom prst="rect">
                <a:avLst/>
              </a:prstGeom>
              <a:blipFill>
                <a:blip r:embed="rId6"/>
                <a:stretch>
                  <a:fillRect b="-1961"/>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6109A1A-0805-4431-ADD0-43D913E854CE}"/>
              </a:ext>
            </a:extLst>
          </p:cNvPr>
          <p:cNvSpPr txBox="1"/>
          <p:nvPr/>
        </p:nvSpPr>
        <p:spPr>
          <a:xfrm>
            <a:off x="4339432" y="4754011"/>
            <a:ext cx="31451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a:t>
            </a:r>
          </a:p>
        </p:txBody>
      </p:sp>
      <p:sp>
        <p:nvSpPr>
          <p:cNvPr id="13" name="TextBox 12">
            <a:extLst>
              <a:ext uri="{FF2B5EF4-FFF2-40B4-BE49-F238E27FC236}">
                <a16:creationId xmlns:a16="http://schemas.microsoft.com/office/drawing/2014/main" id="{0EAA4FD5-7D68-473B-A80A-E1839E6A22C3}"/>
              </a:ext>
            </a:extLst>
          </p:cNvPr>
          <p:cNvSpPr txBox="1"/>
          <p:nvPr/>
        </p:nvSpPr>
        <p:spPr>
          <a:xfrm>
            <a:off x="1987244" y="5827291"/>
            <a:ext cx="6821804" cy="4462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 decline; 453-ng/mL reduction from BL.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 decline; 271-ng/mL reduction from BL. </a:t>
            </a:r>
            <a:br>
              <a:rPr kumimoji="0" lang="en-US" sz="900" b="0" i="0" u="none" strike="noStrike" kern="1200" cap="none" spc="0" normalizeH="0" baseline="0" noProof="0" dirty="0">
                <a:ln>
                  <a:noFill/>
                </a:ln>
                <a:solidFill>
                  <a:srgbClr val="000000"/>
                </a:solidFill>
                <a:effectLst/>
                <a:uLnTx/>
                <a:uFillTx/>
                <a:latin typeface="Arial"/>
                <a:ea typeface="+mn-ea"/>
                <a:cs typeface="+mn-cs"/>
              </a:rPr>
            </a:br>
            <a:r>
              <a:rPr kumimoji="0" lang="en-US" sz="900" b="0" i="0" u="none" strike="noStrike" kern="1200" cap="none" spc="0" normalizeH="0" baseline="0" noProof="0" dirty="0">
                <a:ln>
                  <a:noFill/>
                </a:ln>
                <a:solidFill>
                  <a:srgbClr val="000000"/>
                </a:solidFill>
                <a:effectLst/>
                <a:uLnTx/>
                <a:uFillTx/>
                <a:latin typeface="Arial"/>
                <a:ea typeface="+mn-ea"/>
                <a:cs typeface="+mn-cs"/>
              </a:rPr>
              <a:t>.</a:t>
            </a:r>
          </a:p>
        </p:txBody>
      </p:sp>
      <p:sp>
        <p:nvSpPr>
          <p:cNvPr id="14" name="TextBox 13">
            <a:extLst>
              <a:ext uri="{FF2B5EF4-FFF2-40B4-BE49-F238E27FC236}">
                <a16:creationId xmlns:a16="http://schemas.microsoft.com/office/drawing/2014/main" id="{1F3008C4-CE13-4206-A859-881C02B30692}"/>
              </a:ext>
            </a:extLst>
          </p:cNvPr>
          <p:cNvSpPr txBox="1"/>
          <p:nvPr/>
        </p:nvSpPr>
        <p:spPr>
          <a:xfrm>
            <a:off x="5360475" y="2782669"/>
            <a:ext cx="22238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time to initial response: 2 mo</a:t>
            </a:r>
          </a:p>
        </p:txBody>
      </p:sp>
      <p:sp>
        <p:nvSpPr>
          <p:cNvPr id="15" name="TextBox 14">
            <a:extLst>
              <a:ext uri="{FF2B5EF4-FFF2-40B4-BE49-F238E27FC236}">
                <a16:creationId xmlns:a16="http://schemas.microsoft.com/office/drawing/2014/main" id="{45C24ED2-E8EB-4035-B968-0EB5743811D5}"/>
              </a:ext>
            </a:extLst>
          </p:cNvPr>
          <p:cNvSpPr txBox="1"/>
          <p:nvPr/>
        </p:nvSpPr>
        <p:spPr>
          <a:xfrm>
            <a:off x="8182871" y="2331038"/>
            <a:ext cx="3388692" cy="3883371"/>
          </a:xfrm>
          <a:prstGeom prst="rect">
            <a:avLst/>
          </a:prstGeom>
          <a:noFill/>
          <a:ln>
            <a:noFill/>
          </a:ln>
        </p:spPr>
        <p:txBody>
          <a:bodyPr wrap="square" rtlCol="0">
            <a:spAutoFit/>
          </a:bodyPr>
          <a:lstStyle/>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BL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NT-proBNP ≥650 ng/mL without progressive renal dysfunction</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3,4</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&gt;30% and </a:t>
            </a:r>
            <a:b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&gt;300 ng/mL reduction in NT-proBNP </a:t>
            </a: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Progression:</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&gt;30% and &gt;300 ng/mL increase in NT-proBNP </a:t>
            </a: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Stable disease:</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neither response nor progression</a:t>
            </a:r>
            <a:r>
              <a:rPr kumimoji="0" lang="en-US" sz="1050" b="1" i="0" u="none" strike="noStrike" kern="1200" cap="none" spc="0" normalizeH="0" baseline="0" noProof="0" dirty="0">
                <a:ln>
                  <a:noFill/>
                </a:ln>
                <a:solidFill>
                  <a:srgbClr val="000000"/>
                </a:solidFill>
                <a:effectLst/>
                <a:uLnTx/>
                <a:uFillTx/>
                <a:latin typeface="Arial"/>
                <a:ea typeface="+mn-ea"/>
                <a:cs typeface="+mn-cs"/>
              </a:rPr>
              <a:t>	</a:t>
            </a:r>
            <a:endParaRPr kumimoji="0" lang="en-US" sz="105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948543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15">
            <a:extLst>
              <a:ext uri="{FF2B5EF4-FFF2-40B4-BE49-F238E27FC236}">
                <a16:creationId xmlns:a16="http://schemas.microsoft.com/office/drawing/2014/main" id="{38F47937-6C07-47C1-8681-768B99C2601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Gertz. Clin. Lymphoma Myeloma Leuk. 2017;17:E22. 2. NCT01707264.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CB6F6A39-7695-4765-9A47-BEECDB63D590}"/>
              </a:ext>
            </a:extLst>
          </p:cNvPr>
          <p:cNvSpPr>
            <a:spLocks noGrp="1"/>
          </p:cNvSpPr>
          <p:nvPr>
            <p:ph type="title"/>
          </p:nvPr>
        </p:nvSpPr>
        <p:spPr/>
        <p:txBody>
          <a:bodyPr/>
          <a:lstStyle/>
          <a:p>
            <a:r>
              <a:rPr lang="en-US" dirty="0"/>
              <a:t>Phase I/II Trial of Birtamimab in Previously Treated </a:t>
            </a:r>
            <a:br>
              <a:rPr lang="en-US" dirty="0"/>
            </a:br>
            <a:r>
              <a:rPr lang="en-US" dirty="0"/>
              <a:t>AL Amyloidosis: Renal Biomarkers, Best Responses</a:t>
            </a:r>
          </a:p>
        </p:txBody>
      </p:sp>
      <p:sp>
        <p:nvSpPr>
          <p:cNvPr id="3" name="Content Placeholder 2">
            <a:extLst>
              <a:ext uri="{FF2B5EF4-FFF2-40B4-BE49-F238E27FC236}">
                <a16:creationId xmlns:a16="http://schemas.microsoft.com/office/drawing/2014/main" id="{0D1A4E82-52B4-4EB3-B378-D83BB04F2E0E}"/>
              </a:ext>
            </a:extLst>
          </p:cNvPr>
          <p:cNvSpPr>
            <a:spLocks noGrp="1"/>
          </p:cNvSpPr>
          <p:nvPr>
            <p:ph idx="1"/>
          </p:nvPr>
        </p:nvSpPr>
        <p:spPr/>
        <p:txBody>
          <a:bodyPr/>
          <a:lstStyle/>
          <a:p>
            <a:r>
              <a:rPr lang="en-US" sz="1800" dirty="0"/>
              <a:t>Total renal evaluable (n = 36): </a:t>
            </a:r>
            <a:r>
              <a:rPr lang="en-US" sz="1800" b="1" dirty="0">
                <a:solidFill>
                  <a:schemeClr val="accent4"/>
                </a:solidFill>
              </a:rPr>
              <a:t>23 responders (64%); </a:t>
            </a:r>
            <a:r>
              <a:rPr lang="en-US" sz="1800" dirty="0"/>
              <a:t>13 stable (36%)</a:t>
            </a:r>
          </a:p>
          <a:p>
            <a:endParaRPr lang="en-US" sz="1800" dirty="0"/>
          </a:p>
        </p:txBody>
      </p:sp>
      <p:grpSp>
        <p:nvGrpSpPr>
          <p:cNvPr id="5" name="Group 7">
            <a:extLst>
              <a:ext uri="{FF2B5EF4-FFF2-40B4-BE49-F238E27FC236}">
                <a16:creationId xmlns:a16="http://schemas.microsoft.com/office/drawing/2014/main" id="{8054F824-8FA0-4260-A1A7-19EA4649927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25E82FC-C4B0-425C-B67B-130470DF475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449D6ED-C76E-4754-9029-B6EAC2C1C8B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pic>
        <p:nvPicPr>
          <p:cNvPr id="8" name="Picture 7" descr="Chart&#10;&#10;Description automatically generated">
            <a:extLst>
              <a:ext uri="{FF2B5EF4-FFF2-40B4-BE49-F238E27FC236}">
                <a16:creationId xmlns:a16="http://schemas.microsoft.com/office/drawing/2014/main" id="{D394FF42-57BA-4C5B-A470-1D99BEB0862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89835" y="2151311"/>
            <a:ext cx="5953125" cy="3648075"/>
          </a:xfrm>
          <a:prstGeom prst="rect">
            <a:avLst/>
          </a:prstGeom>
        </p:spPr>
      </p:pic>
      <p:sp>
        <p:nvSpPr>
          <p:cNvPr id="9" name="TextBox 8">
            <a:extLst>
              <a:ext uri="{FF2B5EF4-FFF2-40B4-BE49-F238E27FC236}">
                <a16:creationId xmlns:a16="http://schemas.microsoft.com/office/drawing/2014/main" id="{5D74F42D-80FC-4499-8784-A051BF831638}"/>
              </a:ext>
            </a:extLst>
          </p:cNvPr>
          <p:cNvSpPr txBox="1"/>
          <p:nvPr/>
        </p:nvSpPr>
        <p:spPr>
          <a:xfrm>
            <a:off x="4888686" y="2151311"/>
            <a:ext cx="24146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time to initial response: 4 mo</a:t>
            </a:r>
          </a:p>
        </p:txBody>
      </p:sp>
      <p:sp>
        <p:nvSpPr>
          <p:cNvPr id="10" name="TextBox 9">
            <a:extLst>
              <a:ext uri="{FF2B5EF4-FFF2-40B4-BE49-F238E27FC236}">
                <a16:creationId xmlns:a16="http://schemas.microsoft.com/office/drawing/2014/main" id="{1B36596A-5102-4DF3-B2F4-576F51941D0C}"/>
              </a:ext>
            </a:extLst>
          </p:cNvPr>
          <p:cNvSpPr txBox="1"/>
          <p:nvPr/>
        </p:nvSpPr>
        <p:spPr>
          <a:xfrm rot="16200000">
            <a:off x="-823432" y="3680512"/>
            <a:ext cx="3282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Proteinuria Change From BL (%)</a:t>
            </a:r>
          </a:p>
        </p:txBody>
      </p:sp>
      <p:sp>
        <p:nvSpPr>
          <p:cNvPr id="11" name="TextBox 10">
            <a:extLst>
              <a:ext uri="{FF2B5EF4-FFF2-40B4-BE49-F238E27FC236}">
                <a16:creationId xmlns:a16="http://schemas.microsoft.com/office/drawing/2014/main" id="{68DA897E-0CB1-4FE6-A784-64B6C8E49616}"/>
              </a:ext>
            </a:extLst>
          </p:cNvPr>
          <p:cNvSpPr txBox="1"/>
          <p:nvPr/>
        </p:nvSpPr>
        <p:spPr>
          <a:xfrm>
            <a:off x="8077026" y="1910073"/>
            <a:ext cx="3388692" cy="3737946"/>
          </a:xfrm>
          <a:prstGeom prst="rect">
            <a:avLst/>
          </a:prstGeom>
          <a:noFill/>
          <a:ln>
            <a:noFill/>
          </a:ln>
        </p:spPr>
        <p:txBody>
          <a:bodyPr wrap="square" rtlCol="0">
            <a:spAutoFit/>
          </a:bodyPr>
          <a:lstStyle/>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Evaluable patients with BL proteinuria &gt;0.5 g/24 hr:</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&gt;30% reduction in proteinuria or a decrease to </a:t>
            </a:r>
            <a:b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&lt;0.5 g/24 hr in absence of renal progression</a:t>
            </a: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Progression:</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&gt;25% worsening in eGFR</a:t>
            </a:r>
          </a:p>
          <a:p>
            <a:pPr marL="742950" lvl="1" indent="-285750">
              <a:lnSpc>
                <a:spcPct val="90000"/>
              </a:lnSpc>
              <a:spcBef>
                <a:spcPts val="1000"/>
              </a:spcBef>
              <a:spcAft>
                <a:spcPts val="700"/>
              </a:spcAft>
              <a:buFont typeface="Wingdings" panose="05000000000000000000" pitchFamily="2" charset="2"/>
              <a:buChar char="§"/>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Stable disease:</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neither response nor progression</a:t>
            </a:r>
            <a:r>
              <a:rPr kumimoji="0" lang="en-US" b="1" i="0" u="none" strike="noStrike" kern="1200" cap="none" spc="0" normalizeH="0" baseline="0" noProof="0" dirty="0">
                <a:ln>
                  <a:noFill/>
                </a:ln>
                <a:solidFill>
                  <a:srgbClr val="000000"/>
                </a:solidFill>
                <a:effectLst/>
                <a:uLnTx/>
                <a:uFillTx/>
                <a:latin typeface="Arial"/>
                <a:ea typeface="+mn-ea"/>
                <a:cs typeface="+mn-cs"/>
              </a:rPr>
              <a:t>	</a:t>
            </a:r>
            <a:endParaRPr kumimoji="0" lang="en-US"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9162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19645-A5FB-43E7-858A-FBA2A0DDA0F8}"/>
              </a:ext>
            </a:extLst>
          </p:cNvPr>
          <p:cNvSpPr>
            <a:spLocks noGrp="1"/>
          </p:cNvSpPr>
          <p:nvPr>
            <p:ph type="title"/>
          </p:nvPr>
        </p:nvSpPr>
        <p:spPr/>
        <p:txBody>
          <a:bodyPr/>
          <a:lstStyle/>
          <a:p>
            <a:r>
              <a:rPr lang="en-US" dirty="0"/>
              <a:t>ATTR Amyloidosis</a:t>
            </a:r>
          </a:p>
        </p:txBody>
      </p:sp>
    </p:spTree>
    <p:extLst>
      <p:ext uri="{BB962C8B-B14F-4D97-AF65-F5344CB8AC3E}">
        <p14:creationId xmlns:p14="http://schemas.microsoft.com/office/powerpoint/2010/main" val="3130105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Natural History of ATTRwt: Mayo Clinic Series</a:t>
            </a:r>
          </a:p>
        </p:txBody>
      </p:sp>
      <p:sp>
        <p:nvSpPr>
          <p:cNvPr id="3" name="Content Placeholder 2"/>
          <p:cNvSpPr>
            <a:spLocks noGrp="1"/>
          </p:cNvSpPr>
          <p:nvPr>
            <p:ph idx="1"/>
          </p:nvPr>
        </p:nvSpPr>
        <p:spPr/>
        <p:txBody>
          <a:bodyPr/>
          <a:lstStyle/>
          <a:p>
            <a:r>
              <a:rPr lang="en-US" sz="2600" dirty="0">
                <a:cs typeface="Calibri" panose="020F0502020204030204" pitchFamily="34" charset="0"/>
              </a:rPr>
              <a:t>Retrospective review of patients (N = 414) diagnosed with ATTRwt at </a:t>
            </a:r>
            <a:br>
              <a:rPr lang="en-US" sz="2600" dirty="0">
                <a:cs typeface="Calibri" panose="020F0502020204030204" pitchFamily="34" charset="0"/>
              </a:rPr>
            </a:br>
            <a:r>
              <a:rPr lang="en-US" sz="2600" dirty="0">
                <a:cs typeface="Calibri" panose="020F0502020204030204" pitchFamily="34" charset="0"/>
              </a:rPr>
              <a:t>Mayo Clinic (1965-2013)</a:t>
            </a:r>
          </a:p>
          <a:p>
            <a:r>
              <a:rPr lang="en-US" sz="2600" dirty="0">
                <a:cs typeface="Calibri" panose="020F0502020204030204" pitchFamily="34" charset="0"/>
              </a:rPr>
              <a:t>Male gender: 91% diagnosed antemortem vs 69% diagnosed postmortem          (</a:t>
            </a:r>
            <a:r>
              <a:rPr lang="en-US" sz="2600" i="1" dirty="0">
                <a:cs typeface="Calibri" panose="020F0502020204030204" pitchFamily="34" charset="0"/>
              </a:rPr>
              <a:t>P</a:t>
            </a:r>
            <a:r>
              <a:rPr lang="en-US" sz="2600" dirty="0">
                <a:cs typeface="Calibri" panose="020F0502020204030204" pitchFamily="34" charset="0"/>
              </a:rPr>
              <a:t> &lt;.001)</a:t>
            </a:r>
          </a:p>
          <a:p>
            <a:r>
              <a:rPr lang="en-US" sz="2600" dirty="0">
                <a:cs typeface="Calibri" panose="020F0502020204030204" pitchFamily="34" charset="0"/>
              </a:rPr>
              <a:t>At diagnosis</a:t>
            </a:r>
          </a:p>
          <a:p>
            <a:pPr lvl="1"/>
            <a:r>
              <a:rPr lang="en-US" sz="2400" dirty="0">
                <a:cs typeface="Calibri" panose="020F0502020204030204" pitchFamily="34" charset="0"/>
              </a:rPr>
              <a:t>Atrial fibrillation/flutter diagnosis: 62%</a:t>
            </a:r>
          </a:p>
          <a:p>
            <a:pPr lvl="1"/>
            <a:r>
              <a:rPr lang="en-US" sz="2400" dirty="0">
                <a:cs typeface="Calibri" panose="020F0502020204030204" pitchFamily="34" charset="0"/>
              </a:rPr>
              <a:t>History of carpal tunnel: 39%</a:t>
            </a:r>
          </a:p>
          <a:p>
            <a:pPr lvl="1"/>
            <a:r>
              <a:rPr lang="en-US" sz="2400" dirty="0">
                <a:cs typeface="Calibri" panose="020F0502020204030204" pitchFamily="34" charset="0"/>
              </a:rPr>
              <a:t>Fat aspirate positive for amyloid: 13% </a:t>
            </a:r>
          </a:p>
          <a:p>
            <a:pPr lvl="1"/>
            <a:r>
              <a:rPr lang="en-US" sz="2400" dirty="0">
                <a:cs typeface="Calibri" panose="020F0502020204030204" pitchFamily="34" charset="0"/>
              </a:rPr>
              <a:t>LVEF &lt;40% at diagnosis: 28%</a:t>
            </a:r>
          </a:p>
        </p:txBody>
      </p:sp>
      <p:sp>
        <p:nvSpPr>
          <p:cNvPr id="10" name="Text Box 11">
            <a:extLst>
              <a:ext uri="{FF2B5EF4-FFF2-40B4-BE49-F238E27FC236}">
                <a16:creationId xmlns:a16="http://schemas.microsoft.com/office/drawing/2014/main" id="{F777B68C-B020-455F-98A5-5FA3491DC35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Gorgan. J Am Coll Cardiol 2016;68:1014.</a:t>
            </a:r>
          </a:p>
        </p:txBody>
      </p:sp>
      <p:grpSp>
        <p:nvGrpSpPr>
          <p:cNvPr id="11" name="Group 7">
            <a:extLst>
              <a:ext uri="{FF2B5EF4-FFF2-40B4-BE49-F238E27FC236}">
                <a16:creationId xmlns:a16="http://schemas.microsoft.com/office/drawing/2014/main" id="{8DD3DC0F-05A0-459B-9F49-22F1B4CC75BA}"/>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86DDADF7-F55D-499A-B1A4-783A154E050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C415B04F-0546-4257-A351-533A10BB91F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664313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p:cNvSpPr/>
          <p:nvPr/>
        </p:nvSpPr>
        <p:spPr>
          <a:xfrm>
            <a:off x="2151063" y="1219202"/>
            <a:ext cx="7827264" cy="4743292"/>
          </a:xfrm>
          <a:prstGeom prst="rect">
            <a:avLst/>
          </a:prstGeom>
          <a:noFill/>
          <a:ln w="25400" cap="flat" cmpd="sng" algn="ctr">
            <a:noFill/>
            <a:prstDash val="solid"/>
          </a:ln>
          <a:effectLst/>
        </p:spPr>
        <p:txBody>
          <a:bodyPr lIns="91436" tIns="45719" rIns="91436" bIns="45719" rtlCol="0" anchor="ctr"/>
          <a:lstStyle/>
          <a:p>
            <a:pPr marL="0" marR="0" lvl="0" indent="0" algn="ctr" defTabSz="121893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mn-ea"/>
              <a:cs typeface="+mn-cs"/>
            </a:endParaRPr>
          </a:p>
        </p:txBody>
      </p:sp>
      <p:sp>
        <p:nvSpPr>
          <p:cNvPr id="5" name="Title 4">
            <a:extLst>
              <a:ext uri="{FF2B5EF4-FFF2-40B4-BE49-F238E27FC236}">
                <a16:creationId xmlns:a16="http://schemas.microsoft.com/office/drawing/2014/main" id="{FBA94B17-0986-EB46-8CFA-CF0091F75C6B}"/>
              </a:ext>
            </a:extLst>
          </p:cNvPr>
          <p:cNvSpPr>
            <a:spLocks noGrp="1"/>
          </p:cNvSpPr>
          <p:nvPr>
            <p:ph type="title"/>
          </p:nvPr>
        </p:nvSpPr>
        <p:spPr/>
        <p:txBody>
          <a:bodyPr/>
          <a:lstStyle/>
          <a:p>
            <a:r>
              <a:rPr lang="en-US" dirty="0"/>
              <a:t>ATTR Amyloidosis: Clinical Presentation</a:t>
            </a:r>
          </a:p>
        </p:txBody>
      </p:sp>
      <p:sp>
        <p:nvSpPr>
          <p:cNvPr id="17" name="Text Box 11">
            <a:extLst>
              <a:ext uri="{FF2B5EF4-FFF2-40B4-BE49-F238E27FC236}">
                <a16:creationId xmlns:a16="http://schemas.microsoft.com/office/drawing/2014/main" id="{A650BF9A-AD4F-4A60-A5CA-308E38455909}"/>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Jacobson. NEJM 1997;336:466.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Rapezzi. Eur Heart J 2013;34:520. Sekijima. GeneReviews. Hereditary Transthyretin Amyloidosis. 2017.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Gertz. JAMA 2020;324:79. Mints. ESC Heart Fail 2018;5:772.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8" name="Group 7">
            <a:extLst>
              <a:ext uri="{FF2B5EF4-FFF2-40B4-BE49-F238E27FC236}">
                <a16:creationId xmlns:a16="http://schemas.microsoft.com/office/drawing/2014/main" id="{CC045D39-1362-4C76-A4D7-CB52C2736607}"/>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CAD05969-6380-45F8-9007-18256140A5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C46A2B44-DAE8-4A6D-B281-A0A79D53FC5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 name="TextBox 2">
            <a:extLst>
              <a:ext uri="{FF2B5EF4-FFF2-40B4-BE49-F238E27FC236}">
                <a16:creationId xmlns:a16="http://schemas.microsoft.com/office/drawing/2014/main" id="{97CCC71D-72F9-43EE-A225-4FDF78D346D2}"/>
              </a:ext>
            </a:extLst>
          </p:cNvPr>
          <p:cNvSpPr txBox="1"/>
          <p:nvPr/>
        </p:nvSpPr>
        <p:spPr bwMode="auto">
          <a:xfrm>
            <a:off x="609759" y="1464873"/>
            <a:ext cx="5399314"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1" dirty="0">
                <a:solidFill>
                  <a:schemeClr val="bg1"/>
                </a:solidFill>
                <a:latin typeface="Calibri" panose="020F0502020204030204" pitchFamily="34" charset="0"/>
              </a:rPr>
              <a:t>ATTRmt (hereditary) </a:t>
            </a:r>
          </a:p>
          <a:p>
            <a:pPr marL="800100" lvl="1" indent="-342900">
              <a:spcBef>
                <a:spcPct val="50000"/>
              </a:spcBef>
              <a:spcAft>
                <a:spcPct val="0"/>
              </a:spcAft>
              <a:buFont typeface="Arial" panose="020B0604020202020204" pitchFamily="34" charset="0"/>
              <a:buChar char="‒"/>
            </a:pPr>
            <a:r>
              <a:rPr lang="en-US" sz="2200" b="0" dirty="0">
                <a:solidFill>
                  <a:schemeClr val="bg1"/>
                </a:solidFill>
                <a:latin typeface="Calibri" panose="020F0502020204030204" pitchFamily="34" charset="0"/>
              </a:rPr>
              <a:t>Genetic mutations</a:t>
            </a:r>
          </a:p>
          <a:p>
            <a:pPr marL="1257300" lvl="2"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rPr>
              <a:t>Val122IIe (4% AA in </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United States)</a:t>
            </a:r>
          </a:p>
          <a:p>
            <a:pPr marL="1257300" lvl="2" indent="-342900">
              <a:spcBef>
                <a:spcPct val="50000"/>
              </a:spcBef>
              <a:spcAft>
                <a:spcPct val="0"/>
              </a:spcAft>
              <a:buFont typeface="Calibri" panose="020F0502020204030204" pitchFamily="34" charset="0"/>
              <a:buChar char="–"/>
            </a:pPr>
            <a:r>
              <a:rPr lang="en-US" sz="2000" b="0" dirty="0">
                <a:solidFill>
                  <a:schemeClr val="bg1"/>
                </a:solidFill>
                <a:latin typeface="Calibri" panose="020F0502020204030204" pitchFamily="34" charset="0"/>
              </a:rPr>
              <a:t>Thr60Ala</a:t>
            </a:r>
          </a:p>
          <a:p>
            <a:pPr marL="1257300" lvl="2"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rPr>
              <a:t>Val30Met</a:t>
            </a:r>
          </a:p>
          <a:p>
            <a:pPr marL="800100" lvl="1" indent="-342900">
              <a:spcBef>
                <a:spcPct val="50000"/>
              </a:spcBef>
              <a:spcAft>
                <a:spcPct val="0"/>
              </a:spcAft>
              <a:buFont typeface="Arial" panose="020B0604020202020204" pitchFamily="34" charset="0"/>
              <a:buChar char="‒"/>
            </a:pPr>
            <a:r>
              <a:rPr lang="en-US" sz="2200" b="0" dirty="0">
                <a:solidFill>
                  <a:schemeClr val="bg1"/>
                </a:solidFill>
                <a:latin typeface="Calibri" panose="020F0502020204030204" pitchFamily="34" charset="0"/>
              </a:rPr>
              <a:t>Heart failure and/or peripheral or autonomic neuropathy</a:t>
            </a:r>
          </a:p>
          <a:p>
            <a:pPr marL="1257300" lvl="2"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rPr>
              <a:t>Only 50% positive family history</a:t>
            </a:r>
          </a:p>
          <a:p>
            <a:pPr marL="1257300" lvl="2" indent="-342900">
              <a:spcBef>
                <a:spcPct val="50000"/>
              </a:spcBef>
              <a:spcAft>
                <a:spcPct val="0"/>
              </a:spcAft>
              <a:buFont typeface="Calibri" panose="020F0502020204030204" pitchFamily="34" charset="0"/>
              <a:buChar char="–"/>
            </a:pPr>
            <a:r>
              <a:rPr lang="en-US" sz="2000" b="0" dirty="0">
                <a:solidFill>
                  <a:schemeClr val="bg1"/>
                </a:solidFill>
                <a:latin typeface="Calibri" panose="020F0502020204030204" pitchFamily="34" charset="0"/>
              </a:rPr>
              <a:t>Heterogeneous penetrance</a:t>
            </a:r>
          </a:p>
        </p:txBody>
      </p:sp>
      <p:sp>
        <p:nvSpPr>
          <p:cNvPr id="21" name="TextBox 20">
            <a:extLst>
              <a:ext uri="{FF2B5EF4-FFF2-40B4-BE49-F238E27FC236}">
                <a16:creationId xmlns:a16="http://schemas.microsoft.com/office/drawing/2014/main" id="{FC5B587B-B76A-4DE0-AAF4-9311A598336F}"/>
              </a:ext>
            </a:extLst>
          </p:cNvPr>
          <p:cNvSpPr txBox="1"/>
          <p:nvPr/>
        </p:nvSpPr>
        <p:spPr bwMode="auto">
          <a:xfrm>
            <a:off x="5987608" y="1483318"/>
            <a:ext cx="5202443"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1" dirty="0">
                <a:solidFill>
                  <a:schemeClr val="bg1"/>
                </a:solidFill>
                <a:latin typeface="Calibri" panose="020F0502020204030204" pitchFamily="34" charset="0"/>
              </a:rPr>
              <a:t>ATTRwt (wild-type) </a:t>
            </a:r>
          </a:p>
          <a:p>
            <a:pPr marL="800100" lvl="1" indent="-342900">
              <a:spcBef>
                <a:spcPct val="50000"/>
              </a:spcBef>
              <a:spcAft>
                <a:spcPct val="0"/>
              </a:spcAft>
              <a:buFont typeface="Arial" panose="020B0604020202020204" pitchFamily="34" charset="0"/>
              <a:buChar char="‒"/>
            </a:pPr>
            <a:r>
              <a:rPr lang="en-US" sz="2200" b="0" dirty="0">
                <a:solidFill>
                  <a:schemeClr val="bg1"/>
                </a:solidFill>
                <a:latin typeface="Calibri" panose="020F0502020204030204" pitchFamily="34" charset="0"/>
              </a:rPr>
              <a:t>Heart failure</a:t>
            </a:r>
          </a:p>
          <a:p>
            <a:pPr marL="1257300" lvl="2"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rPr>
              <a:t>Carpal tunnel syndrome</a:t>
            </a:r>
          </a:p>
          <a:p>
            <a:pPr marL="1257300" lvl="2" indent="-342900">
              <a:spcBef>
                <a:spcPct val="50000"/>
              </a:spcBef>
              <a:spcAft>
                <a:spcPct val="0"/>
              </a:spcAft>
              <a:buFont typeface="Calibri" panose="020F0502020204030204" pitchFamily="34" charset="0"/>
              <a:buChar char="–"/>
            </a:pPr>
            <a:r>
              <a:rPr lang="en-US" sz="2000" b="0" dirty="0">
                <a:solidFill>
                  <a:schemeClr val="bg1"/>
                </a:solidFill>
                <a:latin typeface="Calibri" panose="020F0502020204030204" pitchFamily="34" charset="0"/>
              </a:rPr>
              <a:t>Biceps tendon rupture</a:t>
            </a:r>
          </a:p>
          <a:p>
            <a:pPr marL="1257300" lvl="2" indent="-342900">
              <a:spcBef>
                <a:spcPct val="50000"/>
              </a:spcBef>
              <a:spcAft>
                <a:spcPct val="0"/>
              </a:spcAft>
              <a:buFont typeface="Calibri" panose="020F0502020204030204" pitchFamily="34" charset="0"/>
              <a:buChar char="–"/>
            </a:pPr>
            <a:r>
              <a:rPr lang="en-US" sz="2000" dirty="0">
                <a:solidFill>
                  <a:schemeClr val="bg1"/>
                </a:solidFill>
                <a:latin typeface="Calibri" panose="020F0502020204030204" pitchFamily="34" charset="0"/>
              </a:rPr>
              <a:t>Spinal stenosis</a:t>
            </a:r>
          </a:p>
          <a:p>
            <a:pPr marL="1257300" lvl="2" indent="-342900">
              <a:spcBef>
                <a:spcPct val="50000"/>
              </a:spcBef>
              <a:spcAft>
                <a:spcPct val="0"/>
              </a:spcAft>
              <a:buFont typeface="Calibri" panose="020F0502020204030204" pitchFamily="34" charset="0"/>
              <a:buChar char="–"/>
            </a:pPr>
            <a:r>
              <a:rPr lang="en-US" sz="2000" b="0" dirty="0">
                <a:solidFill>
                  <a:schemeClr val="bg1"/>
                </a:solidFill>
                <a:latin typeface="Calibri" panose="020F0502020204030204" pitchFamily="34" charset="0"/>
              </a:rPr>
              <a:t>Atrial fibrillation (common, often several years prior to heart failure)</a:t>
            </a:r>
          </a:p>
        </p:txBody>
      </p:sp>
    </p:spTree>
    <p:custDataLst>
      <p:tags r:id="rId1"/>
    </p:custDataLst>
    <p:extLst>
      <p:ext uri="{BB962C8B-B14F-4D97-AF65-F5344CB8AC3E}">
        <p14:creationId xmlns:p14="http://schemas.microsoft.com/office/powerpoint/2010/main" val="2133199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ATTR Amyloidosis: Spectrum of Cardiac and Nerve Phenotypes Based on Amyloidogenic </a:t>
            </a:r>
            <a:r>
              <a:rPr lang="en-US" i="1" dirty="0"/>
              <a:t>TTR</a:t>
            </a:r>
            <a:r>
              <a:rPr lang="en-US" dirty="0"/>
              <a:t> Mutation</a:t>
            </a:r>
          </a:p>
        </p:txBody>
      </p:sp>
      <p:sp>
        <p:nvSpPr>
          <p:cNvPr id="12" name="Content Placeholder 11">
            <a:extLst>
              <a:ext uri="{FF2B5EF4-FFF2-40B4-BE49-F238E27FC236}">
                <a16:creationId xmlns:a16="http://schemas.microsoft.com/office/drawing/2014/main" id="{172BD5F1-3A84-414A-9964-C284D94D4121}"/>
              </a:ext>
            </a:extLst>
          </p:cNvPr>
          <p:cNvSpPr>
            <a:spLocks noGrp="1"/>
          </p:cNvSpPr>
          <p:nvPr>
            <p:ph sz="half" idx="1"/>
          </p:nvPr>
        </p:nvSpPr>
        <p:spPr>
          <a:xfrm>
            <a:off x="603000" y="1482138"/>
            <a:ext cx="4073425" cy="4678738"/>
          </a:xfrm>
        </p:spPr>
        <p:txBody>
          <a:bodyPr/>
          <a:lstStyle/>
          <a:p>
            <a:r>
              <a:rPr lang="en-US" sz="2800" dirty="0"/>
              <a:t>~</a:t>
            </a:r>
            <a:r>
              <a:rPr lang="en-US" sz="2400" dirty="0"/>
              <a:t>50% of hereditary ATTR has no family history</a:t>
            </a:r>
          </a:p>
          <a:p>
            <a:r>
              <a:rPr lang="en-US" sz="2400" dirty="0"/>
              <a:t>Family genetic counseling is an early intervention likely key to changing natural history </a:t>
            </a:r>
          </a:p>
          <a:p>
            <a:r>
              <a:rPr lang="en-US" sz="2400" dirty="0"/>
              <a:t>Eligibility for clinical trials and transplantation</a:t>
            </a:r>
          </a:p>
          <a:p>
            <a:r>
              <a:rPr lang="en-US" sz="2400" dirty="0"/>
              <a:t>PYP for ATTR diagnosis</a:t>
            </a:r>
          </a:p>
          <a:p>
            <a:pPr lvl="1"/>
            <a:r>
              <a:rPr lang="en-US" sz="2200" dirty="0"/>
              <a:t>Genotype mandatory</a:t>
            </a:r>
          </a:p>
          <a:p>
            <a:endParaRPr lang="en-US" dirty="0"/>
          </a:p>
        </p:txBody>
      </p:sp>
      <p:sp>
        <p:nvSpPr>
          <p:cNvPr id="5" name="Text Box 11">
            <a:extLst>
              <a:ext uri="{FF2B5EF4-FFF2-40B4-BE49-F238E27FC236}">
                <a16:creationId xmlns:a16="http://schemas.microsoft.com/office/drawing/2014/main" id="{3971B537-811D-46EC-AEDC-3CA2A18867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Adapted from Rapezzi. Eur Heart J. 2013;34:520.</a:t>
            </a:r>
          </a:p>
        </p:txBody>
      </p:sp>
      <p:grpSp>
        <p:nvGrpSpPr>
          <p:cNvPr id="8" name="Group 7">
            <a:extLst>
              <a:ext uri="{FF2B5EF4-FFF2-40B4-BE49-F238E27FC236}">
                <a16:creationId xmlns:a16="http://schemas.microsoft.com/office/drawing/2014/main" id="{BF981AF1-DBD6-4A45-9403-6D476D5220AF}"/>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759EAE9A-6F0C-474C-99AD-6C19195FD2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6739C649-9903-4860-A667-6D18DECFBF1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7" name="Group 6">
            <a:extLst>
              <a:ext uri="{FF2B5EF4-FFF2-40B4-BE49-F238E27FC236}">
                <a16:creationId xmlns:a16="http://schemas.microsoft.com/office/drawing/2014/main" id="{94EDD794-9E29-44A2-919E-DA710CB73C29}"/>
              </a:ext>
            </a:extLst>
          </p:cNvPr>
          <p:cNvGrpSpPr/>
          <p:nvPr/>
        </p:nvGrpSpPr>
        <p:grpSpPr>
          <a:xfrm>
            <a:off x="4554412" y="1493286"/>
            <a:ext cx="7377167" cy="5445670"/>
            <a:chOff x="2182360" y="1490133"/>
            <a:chExt cx="7377167" cy="5445670"/>
          </a:xfrm>
        </p:grpSpPr>
        <p:sp>
          <p:nvSpPr>
            <p:cNvPr id="3" name="Partial Circle 2">
              <a:extLst>
                <a:ext uri="{FF2B5EF4-FFF2-40B4-BE49-F238E27FC236}">
                  <a16:creationId xmlns:a16="http://schemas.microsoft.com/office/drawing/2014/main" id="{2FE3CD70-A8DA-4217-8185-9D1D8010B132}"/>
                </a:ext>
              </a:extLst>
            </p:cNvPr>
            <p:cNvSpPr>
              <a:spLocks noChangeAspect="1"/>
            </p:cNvSpPr>
            <p:nvPr/>
          </p:nvSpPr>
          <p:spPr bwMode="auto">
            <a:xfrm rot="5400000">
              <a:off x="3982973" y="2526595"/>
              <a:ext cx="4103719" cy="4714698"/>
            </a:xfrm>
            <a:prstGeom prst="pie">
              <a:avLst>
                <a:gd name="adj1" fmla="val 5348926"/>
                <a:gd name="adj2" fmla="val 16222914"/>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6" name="Group 5">
              <a:extLst>
                <a:ext uri="{FF2B5EF4-FFF2-40B4-BE49-F238E27FC236}">
                  <a16:creationId xmlns:a16="http://schemas.microsoft.com/office/drawing/2014/main" id="{752E5227-3CF5-48F7-B8D6-B62429370B2E}"/>
                </a:ext>
              </a:extLst>
            </p:cNvPr>
            <p:cNvGrpSpPr/>
            <p:nvPr/>
          </p:nvGrpSpPr>
          <p:grpSpPr>
            <a:xfrm>
              <a:off x="2182360" y="1490133"/>
              <a:ext cx="7377167" cy="4082667"/>
              <a:chOff x="2182360" y="1490133"/>
              <a:chExt cx="7377167" cy="4082667"/>
            </a:xfrm>
          </p:grpSpPr>
          <p:sp>
            <p:nvSpPr>
              <p:cNvPr id="2" name="TextBox 1">
                <a:extLst>
                  <a:ext uri="{FF2B5EF4-FFF2-40B4-BE49-F238E27FC236}">
                    <a16:creationId xmlns:a16="http://schemas.microsoft.com/office/drawing/2014/main" id="{D6B8CEF4-E82D-494D-ABE8-C4B19FBBAEFD}"/>
                  </a:ext>
                </a:extLst>
              </p:cNvPr>
              <p:cNvSpPr txBox="1"/>
              <p:nvPr/>
            </p:nvSpPr>
            <p:spPr bwMode="auto">
              <a:xfrm>
                <a:off x="3610447" y="1490133"/>
                <a:ext cx="4971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Genotype-Phenotype Correlations in ATTR</a:t>
                </a:r>
              </a:p>
            </p:txBody>
          </p:sp>
          <p:cxnSp>
            <p:nvCxnSpPr>
              <p:cNvPr id="13" name="Straight Arrow Connector 12">
                <a:extLst>
                  <a:ext uri="{FF2B5EF4-FFF2-40B4-BE49-F238E27FC236}">
                    <a16:creationId xmlns:a16="http://schemas.microsoft.com/office/drawing/2014/main" id="{F6BDB3AE-AF80-4B99-93A4-DF78D48C230A}"/>
                  </a:ext>
                </a:extLst>
              </p:cNvPr>
              <p:cNvCxnSpPr>
                <a:cxnSpLocks/>
                <a:endCxn id="85" idx="2"/>
              </p:cNvCxnSpPr>
              <p:nvPr/>
            </p:nvCxnSpPr>
            <p:spPr bwMode="auto">
              <a:xfrm flipV="1">
                <a:off x="6173665" y="4552950"/>
                <a:ext cx="2211531" cy="304802"/>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6066C628-C746-4D6D-A231-39B513051116}"/>
                  </a:ext>
                </a:extLst>
              </p:cNvPr>
              <p:cNvCxnSpPr>
                <a:cxnSpLocks/>
              </p:cNvCxnSpPr>
              <p:nvPr/>
            </p:nvCxnSpPr>
            <p:spPr bwMode="auto">
              <a:xfrm flipV="1">
                <a:off x="6185388" y="4157455"/>
                <a:ext cx="2059959" cy="700297"/>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FC61C656-1C29-406B-BCF7-8165CA14E21D}"/>
                  </a:ext>
                </a:extLst>
              </p:cNvPr>
              <p:cNvCxnSpPr>
                <a:cxnSpLocks/>
              </p:cNvCxnSpPr>
              <p:nvPr/>
            </p:nvCxnSpPr>
            <p:spPr bwMode="auto">
              <a:xfrm flipV="1">
                <a:off x="6115050" y="3653894"/>
                <a:ext cx="1796323" cy="1203856"/>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062C4410-AA8B-4816-849C-BD1C35AF4A71}"/>
                  </a:ext>
                </a:extLst>
              </p:cNvPr>
              <p:cNvCxnSpPr>
                <a:cxnSpLocks/>
              </p:cNvCxnSpPr>
              <p:nvPr/>
            </p:nvCxnSpPr>
            <p:spPr bwMode="auto">
              <a:xfrm flipV="1">
                <a:off x="6115050" y="3408279"/>
                <a:ext cx="1540737" cy="1449474"/>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D63C1AE6-1219-4296-80CD-FB6F3429038A}"/>
                  </a:ext>
                </a:extLst>
              </p:cNvPr>
              <p:cNvCxnSpPr>
                <a:cxnSpLocks/>
              </p:cNvCxnSpPr>
              <p:nvPr/>
            </p:nvCxnSpPr>
            <p:spPr bwMode="auto">
              <a:xfrm flipV="1">
                <a:off x="6248081" y="3202769"/>
                <a:ext cx="1133265" cy="1355256"/>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A425E45-DF6F-4CA6-9F15-95953D61F98B}"/>
                  </a:ext>
                </a:extLst>
              </p:cNvPr>
              <p:cNvCxnSpPr>
                <a:cxnSpLocks/>
              </p:cNvCxnSpPr>
              <p:nvPr/>
            </p:nvCxnSpPr>
            <p:spPr bwMode="auto">
              <a:xfrm flipV="1">
                <a:off x="6076950" y="3038103"/>
                <a:ext cx="960200" cy="1628944"/>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B813700E-9823-4487-B96F-6DEC4C1B43C1}"/>
                  </a:ext>
                </a:extLst>
              </p:cNvPr>
              <p:cNvCxnSpPr>
                <a:cxnSpLocks/>
              </p:cNvCxnSpPr>
              <p:nvPr/>
            </p:nvCxnSpPr>
            <p:spPr bwMode="auto">
              <a:xfrm flipV="1">
                <a:off x="6076951" y="2922185"/>
                <a:ext cx="617559" cy="1849638"/>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86B1E464-2250-4F84-B06A-3362F57F77A1}"/>
                  </a:ext>
                </a:extLst>
              </p:cNvPr>
              <p:cNvCxnSpPr>
                <a:cxnSpLocks/>
              </p:cNvCxnSpPr>
              <p:nvPr/>
            </p:nvCxnSpPr>
            <p:spPr bwMode="auto">
              <a:xfrm flipV="1">
                <a:off x="6055069" y="2832084"/>
                <a:ext cx="226668" cy="1918339"/>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FFD0686C-EAEA-4548-B0FE-922B69ED9078}"/>
                  </a:ext>
                </a:extLst>
              </p:cNvPr>
              <p:cNvCxnSpPr>
                <a:cxnSpLocks/>
              </p:cNvCxnSpPr>
              <p:nvPr/>
            </p:nvCxnSpPr>
            <p:spPr bwMode="auto">
              <a:xfrm flipH="1" flipV="1">
                <a:off x="5909033" y="2832084"/>
                <a:ext cx="1230" cy="1864253"/>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BBDB2BA0-1064-4982-BE17-985F98EF08A2}"/>
                  </a:ext>
                </a:extLst>
              </p:cNvPr>
              <p:cNvCxnSpPr>
                <a:cxnSpLocks/>
              </p:cNvCxnSpPr>
              <p:nvPr/>
            </p:nvCxnSpPr>
            <p:spPr bwMode="auto">
              <a:xfrm flipH="1" flipV="1">
                <a:off x="5581652" y="2857501"/>
                <a:ext cx="328612" cy="1838836"/>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7BA90484-9A5D-47B5-B3E6-365C2B27438C}"/>
                  </a:ext>
                </a:extLst>
              </p:cNvPr>
              <p:cNvCxnSpPr>
                <a:cxnSpLocks/>
              </p:cNvCxnSpPr>
              <p:nvPr/>
            </p:nvCxnSpPr>
            <p:spPr bwMode="auto">
              <a:xfrm flipH="1" flipV="1">
                <a:off x="5180584" y="2952948"/>
                <a:ext cx="729681" cy="1746504"/>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E2AFA497-DDA9-476D-8234-4782A1E1F890}"/>
                  </a:ext>
                </a:extLst>
              </p:cNvPr>
              <p:cNvCxnSpPr>
                <a:cxnSpLocks/>
              </p:cNvCxnSpPr>
              <p:nvPr/>
            </p:nvCxnSpPr>
            <p:spPr bwMode="auto">
              <a:xfrm flipH="1" flipV="1">
                <a:off x="4797194" y="3131994"/>
                <a:ext cx="1195388" cy="1718226"/>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063F2D37-63DD-4CA0-895E-C81D4C26E3A7}"/>
                  </a:ext>
                </a:extLst>
              </p:cNvPr>
              <p:cNvCxnSpPr>
                <a:cxnSpLocks/>
              </p:cNvCxnSpPr>
              <p:nvPr/>
            </p:nvCxnSpPr>
            <p:spPr bwMode="auto">
              <a:xfrm flipH="1" flipV="1">
                <a:off x="4397124" y="3408279"/>
                <a:ext cx="1513139" cy="1288057"/>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4F1B6CD7-EE2A-47C2-B886-52764512396C}"/>
                  </a:ext>
                </a:extLst>
              </p:cNvPr>
              <p:cNvCxnSpPr>
                <a:cxnSpLocks/>
              </p:cNvCxnSpPr>
              <p:nvPr/>
            </p:nvCxnSpPr>
            <p:spPr bwMode="auto">
              <a:xfrm flipH="1" flipV="1">
                <a:off x="4135347" y="3653817"/>
                <a:ext cx="1600925" cy="1057694"/>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E4196A76-D23D-41C8-95E7-724DF53C9542}"/>
                  </a:ext>
                </a:extLst>
              </p:cNvPr>
              <p:cNvCxnSpPr>
                <a:cxnSpLocks/>
              </p:cNvCxnSpPr>
              <p:nvPr/>
            </p:nvCxnSpPr>
            <p:spPr bwMode="auto">
              <a:xfrm flipH="1" flipV="1">
                <a:off x="3891465" y="4036643"/>
                <a:ext cx="1735427" cy="713781"/>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D792DE61-05B0-4564-87D5-4D9C9DD0ABEA}"/>
                  </a:ext>
                </a:extLst>
              </p:cNvPr>
              <p:cNvCxnSpPr>
                <a:cxnSpLocks/>
              </p:cNvCxnSpPr>
              <p:nvPr/>
            </p:nvCxnSpPr>
            <p:spPr bwMode="auto">
              <a:xfrm flipH="1" flipV="1">
                <a:off x="3715638" y="4476750"/>
                <a:ext cx="1904926" cy="318517"/>
              </a:xfrm>
              <a:prstGeom prst="straightConnector1">
                <a:avLst/>
              </a:prstGeom>
              <a:noFill/>
              <a:ln w="28575" cap="flat" cmpd="sng" algn="ctr">
                <a:solidFill>
                  <a:schemeClr val="bg1"/>
                </a:solidFill>
                <a:prstDash val="solid"/>
                <a:round/>
                <a:headEnd type="none" w="med" len="med"/>
                <a:tailEnd type="triangle"/>
              </a:ln>
              <a:effectLst/>
            </p:spPr>
          </p:cxnSp>
          <p:sp>
            <p:nvSpPr>
              <p:cNvPr id="64" name="TextBox 63">
                <a:extLst>
                  <a:ext uri="{FF2B5EF4-FFF2-40B4-BE49-F238E27FC236}">
                    <a16:creationId xmlns:a16="http://schemas.microsoft.com/office/drawing/2014/main" id="{3BE89574-EABE-483E-B2C3-8193C51961CB}"/>
                  </a:ext>
                </a:extLst>
              </p:cNvPr>
              <p:cNvSpPr txBox="1"/>
              <p:nvPr/>
            </p:nvSpPr>
            <p:spPr bwMode="auto">
              <a:xfrm>
                <a:off x="2781841" y="5062960"/>
                <a:ext cx="1567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“Neurologic”</a:t>
                </a:r>
              </a:p>
            </p:txBody>
          </p:sp>
          <p:sp>
            <p:nvSpPr>
              <p:cNvPr id="65" name="TextBox 64">
                <a:extLst>
                  <a:ext uri="{FF2B5EF4-FFF2-40B4-BE49-F238E27FC236}">
                    <a16:creationId xmlns:a16="http://schemas.microsoft.com/office/drawing/2014/main" id="{8F24BA2A-9F5B-4C1E-B067-65605E724742}"/>
                  </a:ext>
                </a:extLst>
              </p:cNvPr>
              <p:cNvSpPr txBox="1"/>
              <p:nvPr/>
            </p:nvSpPr>
            <p:spPr bwMode="auto">
              <a:xfrm>
                <a:off x="5230134" y="5111135"/>
                <a:ext cx="17507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Phenotype</a:t>
                </a:r>
              </a:p>
            </p:txBody>
          </p:sp>
          <p:sp>
            <p:nvSpPr>
              <p:cNvPr id="66" name="TextBox 65">
                <a:extLst>
                  <a:ext uri="{FF2B5EF4-FFF2-40B4-BE49-F238E27FC236}">
                    <a16:creationId xmlns:a16="http://schemas.microsoft.com/office/drawing/2014/main" id="{69192B02-7D8D-4EA1-BB6D-76096CC03F73}"/>
                  </a:ext>
                </a:extLst>
              </p:cNvPr>
              <p:cNvSpPr txBox="1"/>
              <p:nvPr/>
            </p:nvSpPr>
            <p:spPr bwMode="auto">
              <a:xfrm>
                <a:off x="8047926" y="5062960"/>
                <a:ext cx="1390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“Cardiac”</a:t>
                </a:r>
              </a:p>
            </p:txBody>
          </p:sp>
          <p:sp>
            <p:nvSpPr>
              <p:cNvPr id="67" name="TextBox 66">
                <a:extLst>
                  <a:ext uri="{FF2B5EF4-FFF2-40B4-BE49-F238E27FC236}">
                    <a16:creationId xmlns:a16="http://schemas.microsoft.com/office/drawing/2014/main" id="{DAA577F8-5D2D-4DE0-9817-527A84DE5FBB}"/>
                  </a:ext>
                </a:extLst>
              </p:cNvPr>
              <p:cNvSpPr txBox="1"/>
              <p:nvPr/>
            </p:nvSpPr>
            <p:spPr bwMode="auto">
              <a:xfrm>
                <a:off x="2182360" y="4139768"/>
                <a:ext cx="8344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onset</a:t>
                </a:r>
              </a:p>
            </p:txBody>
          </p:sp>
          <p:sp>
            <p:nvSpPr>
              <p:cNvPr id="68" name="Oval 67">
                <a:extLst>
                  <a:ext uri="{FF2B5EF4-FFF2-40B4-BE49-F238E27FC236}">
                    <a16:creationId xmlns:a16="http://schemas.microsoft.com/office/drawing/2014/main" id="{76780362-BCDE-4E6A-A711-4ED570A7DAD5}"/>
                  </a:ext>
                </a:extLst>
              </p:cNvPr>
              <p:cNvSpPr/>
              <p:nvPr/>
            </p:nvSpPr>
            <p:spPr bwMode="auto">
              <a:xfrm>
                <a:off x="2762326" y="4248150"/>
                <a:ext cx="914400" cy="45720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V30M</a:t>
                </a:r>
              </a:p>
            </p:txBody>
          </p:sp>
          <p:sp>
            <p:nvSpPr>
              <p:cNvPr id="69" name="Oval 68">
                <a:extLst>
                  <a:ext uri="{FF2B5EF4-FFF2-40B4-BE49-F238E27FC236}">
                    <a16:creationId xmlns:a16="http://schemas.microsoft.com/office/drawing/2014/main" id="{1D486DF8-5DF9-4570-986E-28B4E175F3C5}"/>
                  </a:ext>
                </a:extLst>
              </p:cNvPr>
              <p:cNvSpPr/>
              <p:nvPr/>
            </p:nvSpPr>
            <p:spPr bwMode="auto">
              <a:xfrm>
                <a:off x="6585520" y="2460943"/>
                <a:ext cx="914400" cy="45720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V30M</a:t>
                </a:r>
              </a:p>
            </p:txBody>
          </p:sp>
          <p:sp>
            <p:nvSpPr>
              <p:cNvPr id="70" name="Oval 69">
                <a:extLst>
                  <a:ext uri="{FF2B5EF4-FFF2-40B4-BE49-F238E27FC236}">
                    <a16:creationId xmlns:a16="http://schemas.microsoft.com/office/drawing/2014/main" id="{681AB026-B89C-4EBD-B148-55DBA1F7287C}"/>
                  </a:ext>
                </a:extLst>
              </p:cNvPr>
              <p:cNvSpPr/>
              <p:nvPr/>
            </p:nvSpPr>
            <p:spPr bwMode="auto">
              <a:xfrm>
                <a:off x="3162580" y="3579443"/>
                <a:ext cx="822960" cy="45720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F33L</a:t>
                </a:r>
              </a:p>
            </p:txBody>
          </p:sp>
          <p:sp>
            <p:nvSpPr>
              <p:cNvPr id="71" name="Oval 70">
                <a:extLst>
                  <a:ext uri="{FF2B5EF4-FFF2-40B4-BE49-F238E27FC236}">
                    <a16:creationId xmlns:a16="http://schemas.microsoft.com/office/drawing/2014/main" id="{FAB3AC2F-1508-4B70-909E-2579B358A80A}"/>
                  </a:ext>
                </a:extLst>
              </p:cNvPr>
              <p:cNvSpPr/>
              <p:nvPr/>
            </p:nvSpPr>
            <p:spPr bwMode="auto">
              <a:xfrm>
                <a:off x="3371837" y="3188918"/>
                <a:ext cx="822960" cy="45720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C10R</a:t>
                </a:r>
              </a:p>
            </p:txBody>
          </p:sp>
          <p:sp>
            <p:nvSpPr>
              <p:cNvPr id="72" name="Oval 71">
                <a:extLst>
                  <a:ext uri="{FF2B5EF4-FFF2-40B4-BE49-F238E27FC236}">
                    <a16:creationId xmlns:a16="http://schemas.microsoft.com/office/drawing/2014/main" id="{81A8C33D-7813-4186-A10C-763E4ACE5666}"/>
                  </a:ext>
                </a:extLst>
              </p:cNvPr>
              <p:cNvSpPr/>
              <p:nvPr/>
            </p:nvSpPr>
            <p:spPr bwMode="auto">
              <a:xfrm>
                <a:off x="3820898" y="2943220"/>
                <a:ext cx="822960" cy="45720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S50R</a:t>
                </a:r>
              </a:p>
            </p:txBody>
          </p:sp>
          <p:sp>
            <p:nvSpPr>
              <p:cNvPr id="73" name="Oval 72">
                <a:extLst>
                  <a:ext uri="{FF2B5EF4-FFF2-40B4-BE49-F238E27FC236}">
                    <a16:creationId xmlns:a16="http://schemas.microsoft.com/office/drawing/2014/main" id="{5072BE29-5936-457E-901E-BE6F5C50E6FB}"/>
                  </a:ext>
                </a:extLst>
              </p:cNvPr>
              <p:cNvSpPr/>
              <p:nvPr/>
            </p:nvSpPr>
            <p:spPr bwMode="auto">
              <a:xfrm>
                <a:off x="4183045" y="2666262"/>
                <a:ext cx="822960" cy="45720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R34T</a:t>
                </a:r>
              </a:p>
            </p:txBody>
          </p:sp>
          <p:sp>
            <p:nvSpPr>
              <p:cNvPr id="74" name="Oval 73">
                <a:extLst>
                  <a:ext uri="{FF2B5EF4-FFF2-40B4-BE49-F238E27FC236}">
                    <a16:creationId xmlns:a16="http://schemas.microsoft.com/office/drawing/2014/main" id="{CAB2A625-C8FB-406B-ADA1-321AD7BA8C7D}"/>
                  </a:ext>
                </a:extLst>
              </p:cNvPr>
              <p:cNvSpPr/>
              <p:nvPr/>
            </p:nvSpPr>
            <p:spPr bwMode="auto">
              <a:xfrm>
                <a:off x="3862523" y="2270215"/>
                <a:ext cx="914400" cy="45720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G47A</a:t>
                </a:r>
              </a:p>
            </p:txBody>
          </p:sp>
          <p:sp>
            <p:nvSpPr>
              <p:cNvPr id="75" name="Oval 74">
                <a:extLst>
                  <a:ext uri="{FF2B5EF4-FFF2-40B4-BE49-F238E27FC236}">
                    <a16:creationId xmlns:a16="http://schemas.microsoft.com/office/drawing/2014/main" id="{A65B16D8-48B4-49E0-B6E8-68734CBD3607}"/>
                  </a:ext>
                </a:extLst>
              </p:cNvPr>
              <p:cNvSpPr/>
              <p:nvPr/>
            </p:nvSpPr>
            <p:spPr bwMode="auto">
              <a:xfrm>
                <a:off x="4616074" y="2431800"/>
                <a:ext cx="822960" cy="45720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A36P</a:t>
                </a:r>
              </a:p>
            </p:txBody>
          </p:sp>
          <p:sp>
            <p:nvSpPr>
              <p:cNvPr id="76" name="Oval 75">
                <a:extLst>
                  <a:ext uri="{FF2B5EF4-FFF2-40B4-BE49-F238E27FC236}">
                    <a16:creationId xmlns:a16="http://schemas.microsoft.com/office/drawing/2014/main" id="{71D7E0F2-36BA-4B86-B053-F3B38E6DD69B}"/>
                  </a:ext>
                </a:extLst>
              </p:cNvPr>
              <p:cNvSpPr/>
              <p:nvPr/>
            </p:nvSpPr>
            <p:spPr bwMode="auto">
              <a:xfrm>
                <a:off x="5180584" y="2338016"/>
                <a:ext cx="822960" cy="4572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F64L</a:t>
                </a:r>
              </a:p>
            </p:txBody>
          </p:sp>
          <p:sp>
            <p:nvSpPr>
              <p:cNvPr id="77" name="Oval 76">
                <a:extLst>
                  <a:ext uri="{FF2B5EF4-FFF2-40B4-BE49-F238E27FC236}">
                    <a16:creationId xmlns:a16="http://schemas.microsoft.com/office/drawing/2014/main" id="{91DC0FEB-207E-4E94-BE6D-575F852794E7}"/>
                  </a:ext>
                </a:extLst>
              </p:cNvPr>
              <p:cNvSpPr/>
              <p:nvPr/>
            </p:nvSpPr>
            <p:spPr bwMode="auto">
              <a:xfrm>
                <a:off x="5431967" y="1919954"/>
                <a:ext cx="822960" cy="4572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T49A</a:t>
                </a:r>
              </a:p>
            </p:txBody>
          </p:sp>
          <p:sp>
            <p:nvSpPr>
              <p:cNvPr id="78" name="Oval 77">
                <a:extLst>
                  <a:ext uri="{FF2B5EF4-FFF2-40B4-BE49-F238E27FC236}">
                    <a16:creationId xmlns:a16="http://schemas.microsoft.com/office/drawing/2014/main" id="{6B8E8A2D-C63D-4AAB-86DF-B6F7FCACE8EC}"/>
                  </a:ext>
                </a:extLst>
              </p:cNvPr>
              <p:cNvSpPr/>
              <p:nvPr/>
            </p:nvSpPr>
            <p:spPr bwMode="auto">
              <a:xfrm>
                <a:off x="5843448" y="2305728"/>
                <a:ext cx="822960" cy="4572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E89Q</a:t>
                </a:r>
              </a:p>
            </p:txBody>
          </p:sp>
          <p:sp>
            <p:nvSpPr>
              <p:cNvPr id="79" name="Oval 78">
                <a:extLst>
                  <a:ext uri="{FF2B5EF4-FFF2-40B4-BE49-F238E27FC236}">
                    <a16:creationId xmlns:a16="http://schemas.microsoft.com/office/drawing/2014/main" id="{3D59E9C5-9C94-4DD5-8377-8EDAF6E06C64}"/>
                  </a:ext>
                </a:extLst>
              </p:cNvPr>
              <p:cNvSpPr/>
              <p:nvPr/>
            </p:nvSpPr>
            <p:spPr bwMode="auto">
              <a:xfrm>
                <a:off x="7401097" y="2456835"/>
                <a:ext cx="914400" cy="45720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W41L</a:t>
                </a:r>
              </a:p>
            </p:txBody>
          </p:sp>
          <p:sp>
            <p:nvSpPr>
              <p:cNvPr id="80" name="Oval 79">
                <a:extLst>
                  <a:ext uri="{FF2B5EF4-FFF2-40B4-BE49-F238E27FC236}">
                    <a16:creationId xmlns:a16="http://schemas.microsoft.com/office/drawing/2014/main" id="{52D9E209-EB7D-4249-9F15-0AF254B28BC5}"/>
                  </a:ext>
                </a:extLst>
              </p:cNvPr>
              <p:cNvSpPr/>
              <p:nvPr/>
            </p:nvSpPr>
            <p:spPr bwMode="auto">
              <a:xfrm>
                <a:off x="7985291" y="2701836"/>
                <a:ext cx="822960" cy="45720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H88R</a:t>
                </a:r>
              </a:p>
            </p:txBody>
          </p:sp>
          <p:sp>
            <p:nvSpPr>
              <p:cNvPr id="81" name="Oval 80">
                <a:extLst>
                  <a:ext uri="{FF2B5EF4-FFF2-40B4-BE49-F238E27FC236}">
                    <a16:creationId xmlns:a16="http://schemas.microsoft.com/office/drawing/2014/main" id="{8FBFC4F4-681C-4D0F-80F5-ED271C737A5A}"/>
                  </a:ext>
                </a:extLst>
              </p:cNvPr>
              <p:cNvSpPr/>
              <p:nvPr/>
            </p:nvSpPr>
            <p:spPr bwMode="auto">
              <a:xfrm>
                <a:off x="7399016" y="2887483"/>
                <a:ext cx="822960" cy="45720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S23N</a:t>
                </a:r>
              </a:p>
            </p:txBody>
          </p:sp>
          <p:sp>
            <p:nvSpPr>
              <p:cNvPr id="82" name="Oval 81">
                <a:extLst>
                  <a:ext uri="{FF2B5EF4-FFF2-40B4-BE49-F238E27FC236}">
                    <a16:creationId xmlns:a16="http://schemas.microsoft.com/office/drawing/2014/main" id="{441909CF-23A9-4952-AF71-FFA4E75C5849}"/>
                  </a:ext>
                </a:extLst>
              </p:cNvPr>
              <p:cNvSpPr/>
              <p:nvPr/>
            </p:nvSpPr>
            <p:spPr bwMode="auto">
              <a:xfrm>
                <a:off x="8086279" y="3371850"/>
                <a:ext cx="822960" cy="45720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T60A</a:t>
                </a:r>
              </a:p>
            </p:txBody>
          </p:sp>
          <p:sp>
            <p:nvSpPr>
              <p:cNvPr id="83" name="Oval 82">
                <a:extLst>
                  <a:ext uri="{FF2B5EF4-FFF2-40B4-BE49-F238E27FC236}">
                    <a16:creationId xmlns:a16="http://schemas.microsoft.com/office/drawing/2014/main" id="{961B2488-BCD6-4BC2-BC70-EB5499084F5F}"/>
                  </a:ext>
                </a:extLst>
              </p:cNvPr>
              <p:cNvSpPr/>
              <p:nvPr/>
            </p:nvSpPr>
            <p:spPr bwMode="auto">
              <a:xfrm>
                <a:off x="8328858" y="3682568"/>
                <a:ext cx="1005840" cy="45720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L111M</a:t>
                </a:r>
              </a:p>
            </p:txBody>
          </p:sp>
          <p:sp>
            <p:nvSpPr>
              <p:cNvPr id="84" name="Oval 83">
                <a:extLst>
                  <a:ext uri="{FF2B5EF4-FFF2-40B4-BE49-F238E27FC236}">
                    <a16:creationId xmlns:a16="http://schemas.microsoft.com/office/drawing/2014/main" id="{11C37A77-09F9-47F3-B877-CFA16C938B7F}"/>
                  </a:ext>
                </a:extLst>
              </p:cNvPr>
              <p:cNvSpPr/>
              <p:nvPr/>
            </p:nvSpPr>
            <p:spPr bwMode="auto">
              <a:xfrm>
                <a:off x="8336832" y="3993286"/>
                <a:ext cx="822960" cy="45720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I68L</a:t>
                </a:r>
              </a:p>
            </p:txBody>
          </p:sp>
          <p:sp>
            <p:nvSpPr>
              <p:cNvPr id="85" name="Oval 84">
                <a:extLst>
                  <a:ext uri="{FF2B5EF4-FFF2-40B4-BE49-F238E27FC236}">
                    <a16:creationId xmlns:a16="http://schemas.microsoft.com/office/drawing/2014/main" id="{D4980F73-5C9F-4C64-8415-81351E78D86B}"/>
                  </a:ext>
                </a:extLst>
              </p:cNvPr>
              <p:cNvSpPr/>
              <p:nvPr/>
            </p:nvSpPr>
            <p:spPr bwMode="auto">
              <a:xfrm>
                <a:off x="8385196" y="4324350"/>
                <a:ext cx="914400" cy="45720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V122I</a:t>
                </a:r>
              </a:p>
            </p:txBody>
          </p:sp>
          <p:sp>
            <p:nvSpPr>
              <p:cNvPr id="86" name="Oval 85">
                <a:extLst>
                  <a:ext uri="{FF2B5EF4-FFF2-40B4-BE49-F238E27FC236}">
                    <a16:creationId xmlns:a16="http://schemas.microsoft.com/office/drawing/2014/main" id="{3C4AD031-3AB0-4F24-8293-D6D5589EE39C}"/>
                  </a:ext>
                </a:extLst>
              </p:cNvPr>
              <p:cNvSpPr/>
              <p:nvPr/>
            </p:nvSpPr>
            <p:spPr bwMode="auto">
              <a:xfrm>
                <a:off x="7813241" y="3257550"/>
                <a:ext cx="1746286" cy="1729210"/>
              </a:xfrm>
              <a:prstGeom prst="ellipse">
                <a:avLst/>
              </a:prstGeom>
              <a:noFill/>
              <a:ln w="38100">
                <a:solidFill>
                  <a:schemeClr val="accent6">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TextBox 86">
                <a:extLst>
                  <a:ext uri="{FF2B5EF4-FFF2-40B4-BE49-F238E27FC236}">
                    <a16:creationId xmlns:a16="http://schemas.microsoft.com/office/drawing/2014/main" id="{4F258153-97F4-4D02-AB51-ED1E52200637}"/>
                  </a:ext>
                </a:extLst>
              </p:cNvPr>
              <p:cNvSpPr txBox="1"/>
              <p:nvPr/>
            </p:nvSpPr>
            <p:spPr bwMode="auto">
              <a:xfrm>
                <a:off x="6658588" y="2140381"/>
                <a:ext cx="1049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 onset</a:t>
                </a:r>
              </a:p>
            </p:txBody>
          </p:sp>
          <p:sp>
            <p:nvSpPr>
              <p:cNvPr id="112" name="Oval 111">
                <a:extLst>
                  <a:ext uri="{FF2B5EF4-FFF2-40B4-BE49-F238E27FC236}">
                    <a16:creationId xmlns:a16="http://schemas.microsoft.com/office/drawing/2014/main" id="{1050B04C-9036-4963-85F1-E604777E12DE}"/>
                  </a:ext>
                </a:extLst>
              </p:cNvPr>
              <p:cNvSpPr/>
              <p:nvPr/>
            </p:nvSpPr>
            <p:spPr bwMode="auto">
              <a:xfrm>
                <a:off x="5581652" y="4473514"/>
                <a:ext cx="780770" cy="6435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Tree>
    <p:extLst>
      <p:ext uri="{BB962C8B-B14F-4D97-AF65-F5344CB8AC3E}">
        <p14:creationId xmlns:p14="http://schemas.microsoft.com/office/powerpoint/2010/main" val="582206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5E29D74-5677-482F-BEBC-999BB143BAF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8655" y="4224593"/>
            <a:ext cx="5604808" cy="1901868"/>
          </a:xfrm>
          <a:prstGeom prst="rect">
            <a:avLst/>
          </a:prstGeom>
        </p:spPr>
      </p:pic>
      <p:sp>
        <p:nvSpPr>
          <p:cNvPr id="2" name="Title 1">
            <a:extLst>
              <a:ext uri="{FF2B5EF4-FFF2-40B4-BE49-F238E27FC236}">
                <a16:creationId xmlns:a16="http://schemas.microsoft.com/office/drawing/2014/main" id="{81EB85FC-405D-5242-BC1E-D3EAED32E4BB}"/>
              </a:ext>
            </a:extLst>
          </p:cNvPr>
          <p:cNvSpPr>
            <a:spLocks noGrp="1"/>
          </p:cNvSpPr>
          <p:nvPr>
            <p:ph type="title"/>
          </p:nvPr>
        </p:nvSpPr>
        <p:spPr/>
        <p:txBody>
          <a:bodyPr/>
          <a:lstStyle/>
          <a:p>
            <a:r>
              <a:rPr lang="en-US" altLang="en-US" baseline="30000" dirty="0">
                <a:ea typeface="ＭＳ Ｐゴシック" panose="020B0600070205080204" pitchFamily="34" charset="-128"/>
              </a:rPr>
              <a:t>99m</a:t>
            </a:r>
            <a:r>
              <a:rPr lang="en-US" altLang="en-US" dirty="0">
                <a:ea typeface="ＭＳ Ｐゴシック" panose="020B0600070205080204" pitchFamily="34" charset="-128"/>
              </a:rPr>
              <a:t>Technetium-Pyrophosphate Imaging for </a:t>
            </a:r>
            <a:br>
              <a:rPr lang="en-US" altLang="en-US" dirty="0">
                <a:ea typeface="ＭＳ Ｐゴシック" panose="020B0600070205080204" pitchFamily="34" charset="-128"/>
              </a:rPr>
            </a:br>
            <a:r>
              <a:rPr lang="en-US" altLang="en-US" dirty="0">
                <a:ea typeface="ＭＳ Ｐゴシック" panose="020B0600070205080204" pitchFamily="34" charset="-128"/>
              </a:rPr>
              <a:t>ATTR Cardiac Amyloid and Caveats</a:t>
            </a:r>
            <a:endParaRPr lang="en-US" dirty="0"/>
          </a:p>
        </p:txBody>
      </p:sp>
      <p:sp>
        <p:nvSpPr>
          <p:cNvPr id="3" name="Content Placeholder 2">
            <a:extLst>
              <a:ext uri="{FF2B5EF4-FFF2-40B4-BE49-F238E27FC236}">
                <a16:creationId xmlns:a16="http://schemas.microsoft.com/office/drawing/2014/main" id="{5740C81B-0FFB-3A43-AC04-D81FABBE1030}"/>
              </a:ext>
            </a:extLst>
          </p:cNvPr>
          <p:cNvSpPr>
            <a:spLocks noGrp="1"/>
          </p:cNvSpPr>
          <p:nvPr>
            <p:ph sz="half" idx="1"/>
          </p:nvPr>
        </p:nvSpPr>
        <p:spPr>
          <a:xfrm>
            <a:off x="170479" y="1518392"/>
            <a:ext cx="5928835" cy="2490016"/>
          </a:xfrm>
        </p:spPr>
        <p:txBody>
          <a:bodyPr>
            <a:noAutofit/>
          </a:bodyPr>
          <a:lstStyle/>
          <a:p>
            <a:r>
              <a:rPr lang="en-US" altLang="en-US" sz="1600" baseline="30000" dirty="0">
                <a:ea typeface="ＭＳ Ｐゴシック" panose="020B0600070205080204" pitchFamily="34" charset="-128"/>
              </a:rPr>
              <a:t>99m</a:t>
            </a:r>
            <a:r>
              <a:rPr lang="en-US" altLang="en-US" sz="1600" dirty="0">
                <a:ea typeface="ＭＳ Ｐゴシック" panose="020B0600070205080204" pitchFamily="34" charset="-128"/>
              </a:rPr>
              <a:t>Technetium-pyrophosphate imaging for ATTR cardiac amyloid</a:t>
            </a:r>
          </a:p>
          <a:p>
            <a:pPr lvl="1"/>
            <a:r>
              <a:rPr lang="en-US" sz="1400" dirty="0">
                <a:ea typeface="ＭＳ Ｐゴシック" panose="020B0600070205080204" pitchFamily="34" charset="-128"/>
              </a:rPr>
              <a:t>Grade 0: clear cardiac region/opaque ribs and sternum </a:t>
            </a:r>
          </a:p>
          <a:p>
            <a:pPr lvl="1"/>
            <a:r>
              <a:rPr lang="en-US" sz="1400" dirty="0">
                <a:ea typeface="ＭＳ Ｐゴシック" panose="020B0600070205080204" pitchFamily="34" charset="-128"/>
              </a:rPr>
              <a:t>Grade 1: cardiac region slightly opaque, but less opaque than ribs and sternum</a:t>
            </a:r>
          </a:p>
          <a:p>
            <a:pPr lvl="1"/>
            <a:r>
              <a:rPr lang="en-US" sz="1400" dirty="0">
                <a:ea typeface="ＭＳ Ｐゴシック" panose="020B0600070205080204" pitchFamily="34" charset="-128"/>
              </a:rPr>
              <a:t>Grade 2: opacity of cardiac region and ribs and sternum are equal</a:t>
            </a:r>
          </a:p>
          <a:p>
            <a:pPr lvl="1"/>
            <a:r>
              <a:rPr lang="en-US" sz="1400" dirty="0">
                <a:ea typeface="ＭＳ Ｐゴシック" panose="020B0600070205080204" pitchFamily="34" charset="-128"/>
              </a:rPr>
              <a:t>Grade 3: cardiac region more opaque than ribs and sternum</a:t>
            </a:r>
            <a:endParaRPr lang="en-US" sz="1400" dirty="0"/>
          </a:p>
        </p:txBody>
      </p:sp>
      <p:pic>
        <p:nvPicPr>
          <p:cNvPr id="6" name="Picture 5" descr="A picture containing text&#10;&#10;Description automatically generated">
            <a:extLst>
              <a:ext uri="{FF2B5EF4-FFF2-40B4-BE49-F238E27FC236}">
                <a16:creationId xmlns:a16="http://schemas.microsoft.com/office/drawing/2014/main" id="{C5DE7239-BF5F-4135-ADC5-C073A9D00A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97843" y="3725628"/>
            <a:ext cx="5193792" cy="2481072"/>
          </a:xfrm>
          <a:prstGeom prst="rect">
            <a:avLst/>
          </a:prstGeom>
        </p:spPr>
      </p:pic>
      <p:grpSp>
        <p:nvGrpSpPr>
          <p:cNvPr id="7" name="Group 6">
            <a:extLst>
              <a:ext uri="{FF2B5EF4-FFF2-40B4-BE49-F238E27FC236}">
                <a16:creationId xmlns:a16="http://schemas.microsoft.com/office/drawing/2014/main" id="{68DB7F93-EE43-4081-9A11-8293F706A996}"/>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674F33C4-1B27-4671-8E31-65798DFABEA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609AF44-01C7-4620-A3A7-E28C9DEE89D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 name="TextBox 3">
            <a:extLst>
              <a:ext uri="{FF2B5EF4-FFF2-40B4-BE49-F238E27FC236}">
                <a16:creationId xmlns:a16="http://schemas.microsoft.com/office/drawing/2014/main" id="{4E699F31-267D-4F0E-9463-3D3B219512C1}"/>
              </a:ext>
            </a:extLst>
          </p:cNvPr>
          <p:cNvSpPr txBox="1"/>
          <p:nvPr/>
        </p:nvSpPr>
        <p:spPr bwMode="auto">
          <a:xfrm>
            <a:off x="8978348" y="3757876"/>
            <a:ext cx="25996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Myocardial uptake in ATTR amyloidosis (SPECT/CT image)</a:t>
            </a:r>
          </a:p>
        </p:txBody>
      </p:sp>
      <p:sp>
        <p:nvSpPr>
          <p:cNvPr id="10" name="TextBox 9">
            <a:extLst>
              <a:ext uri="{FF2B5EF4-FFF2-40B4-BE49-F238E27FC236}">
                <a16:creationId xmlns:a16="http://schemas.microsoft.com/office/drawing/2014/main" id="{E9FFE807-E6EE-43B9-A9DF-C611C59AF2EC}"/>
              </a:ext>
            </a:extLst>
          </p:cNvPr>
          <p:cNvSpPr txBox="1"/>
          <p:nvPr/>
        </p:nvSpPr>
        <p:spPr bwMode="auto">
          <a:xfrm>
            <a:off x="6232480" y="5338004"/>
            <a:ext cx="2612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Positive cardiac uptake (planar scintigraphy image)</a:t>
            </a:r>
          </a:p>
        </p:txBody>
      </p:sp>
      <p:sp>
        <p:nvSpPr>
          <p:cNvPr id="11" name="Text Box 11">
            <a:extLst>
              <a:ext uri="{FF2B5EF4-FFF2-40B4-BE49-F238E27FC236}">
                <a16:creationId xmlns:a16="http://schemas.microsoft.com/office/drawing/2014/main" id="{54F88418-FB71-41B8-89F9-832E30B858A8}"/>
              </a:ext>
            </a:extLst>
          </p:cNvPr>
          <p:cNvSpPr txBox="1">
            <a:spLocks noChangeArrowheads="1"/>
          </p:cNvSpPr>
          <p:nvPr/>
        </p:nvSpPr>
        <p:spPr bwMode="auto">
          <a:xfrm>
            <a:off x="253747" y="6396340"/>
            <a:ext cx="91151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Gertz. JAMA 2020;324:79. mayoclinic.org/medical-professionals/cardiovascular-diseases/news/new-attr-amyloidosis-treatment/mac-20457052</a:t>
            </a:r>
          </a:p>
        </p:txBody>
      </p:sp>
      <p:sp>
        <p:nvSpPr>
          <p:cNvPr id="16" name="Content Placeholder 15">
            <a:extLst>
              <a:ext uri="{FF2B5EF4-FFF2-40B4-BE49-F238E27FC236}">
                <a16:creationId xmlns:a16="http://schemas.microsoft.com/office/drawing/2014/main" id="{72018FBA-9BF4-4728-95BE-A3D3D0DCCBF8}"/>
              </a:ext>
            </a:extLst>
          </p:cNvPr>
          <p:cNvSpPr>
            <a:spLocks noGrp="1"/>
          </p:cNvSpPr>
          <p:nvPr>
            <p:ph sz="half" idx="2"/>
          </p:nvPr>
        </p:nvSpPr>
        <p:spPr>
          <a:xfrm>
            <a:off x="6252634" y="1529980"/>
            <a:ext cx="5229570" cy="2212550"/>
          </a:xfrm>
        </p:spPr>
        <p:txBody>
          <a:bodyPr/>
          <a:lstStyle/>
          <a:p>
            <a:r>
              <a:rPr lang="en-US" sz="1600" dirty="0"/>
              <a:t>Can facilitate diagnosis without biopsy</a:t>
            </a:r>
          </a:p>
          <a:p>
            <a:pPr lvl="1"/>
            <a:r>
              <a:rPr lang="en-US" sz="1400" dirty="0"/>
              <a:t>Ensure no M protein is present, as AL amyloid also can be positive</a:t>
            </a:r>
          </a:p>
          <a:p>
            <a:pPr lvl="1"/>
            <a:r>
              <a:rPr lang="en-US" sz="1400" dirty="0"/>
              <a:t>Ensure cardiac localization (ie, SPECT)</a:t>
            </a:r>
          </a:p>
          <a:p>
            <a:pPr lvl="1"/>
            <a:r>
              <a:rPr lang="en-US" sz="1400" dirty="0"/>
              <a:t>A negative scan does not rule out ATTR amyloid</a:t>
            </a:r>
          </a:p>
          <a:p>
            <a:endParaRPr lang="en-US" dirty="0"/>
          </a:p>
        </p:txBody>
      </p:sp>
      <p:sp>
        <p:nvSpPr>
          <p:cNvPr id="17" name="TextBox 16">
            <a:extLst>
              <a:ext uri="{FF2B5EF4-FFF2-40B4-BE49-F238E27FC236}">
                <a16:creationId xmlns:a16="http://schemas.microsoft.com/office/drawing/2014/main" id="{96850CFC-84C8-4CE1-BCB0-1B5BEE0D1F2B}"/>
              </a:ext>
            </a:extLst>
          </p:cNvPr>
          <p:cNvSpPr txBox="1"/>
          <p:nvPr/>
        </p:nvSpPr>
        <p:spPr bwMode="auto">
          <a:xfrm>
            <a:off x="3134897" y="5794867"/>
            <a:ext cx="1135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b="1" dirty="0">
                <a:solidFill>
                  <a:schemeClr val="bg1"/>
                </a:solidFill>
                <a:latin typeface="Calibri" panose="020F0502020204030204" pitchFamily="34" charset="0"/>
              </a:rPr>
              <a:t>Grade 2</a:t>
            </a: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E3F9E77B-28BB-48BB-8E91-92AA9055CE0C}"/>
              </a:ext>
            </a:extLst>
          </p:cNvPr>
          <p:cNvSpPr txBox="1"/>
          <p:nvPr/>
        </p:nvSpPr>
        <p:spPr bwMode="auto">
          <a:xfrm>
            <a:off x="4751890" y="5794867"/>
            <a:ext cx="1135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b="1" dirty="0">
                <a:solidFill>
                  <a:schemeClr val="bg1"/>
                </a:solidFill>
                <a:latin typeface="Calibri" panose="020F0502020204030204" pitchFamily="34" charset="0"/>
              </a:rPr>
              <a:t>Grade 3</a:t>
            </a: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F2A67DAF-4352-48DF-A59B-9ECD9B0EC314}"/>
              </a:ext>
            </a:extLst>
          </p:cNvPr>
          <p:cNvSpPr txBox="1"/>
          <p:nvPr/>
        </p:nvSpPr>
        <p:spPr bwMode="auto">
          <a:xfrm>
            <a:off x="388655" y="5794867"/>
            <a:ext cx="1135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b="1" dirty="0">
                <a:solidFill>
                  <a:schemeClr val="bg1"/>
                </a:solidFill>
                <a:latin typeface="Calibri" panose="020F0502020204030204" pitchFamily="34" charset="0"/>
              </a:rPr>
              <a:t>Grade 0</a:t>
            </a: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20" name="TextBox 19">
            <a:extLst>
              <a:ext uri="{FF2B5EF4-FFF2-40B4-BE49-F238E27FC236}">
                <a16:creationId xmlns:a16="http://schemas.microsoft.com/office/drawing/2014/main" id="{3B098C15-231E-4841-9CC2-CAA79D5B6A77}"/>
              </a:ext>
            </a:extLst>
          </p:cNvPr>
          <p:cNvSpPr txBox="1"/>
          <p:nvPr/>
        </p:nvSpPr>
        <p:spPr bwMode="auto">
          <a:xfrm>
            <a:off x="1916352" y="5794867"/>
            <a:ext cx="1135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b="1" dirty="0">
                <a:solidFill>
                  <a:schemeClr val="bg1"/>
                </a:solidFill>
                <a:latin typeface="Calibri" panose="020F0502020204030204" pitchFamily="34" charset="0"/>
              </a:rPr>
              <a:t>Grade 1</a:t>
            </a:r>
            <a:endParaRPr kumimoji="0" lang="en-US"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C6144093-A73F-4D9F-B2B3-965D6B63457A}"/>
              </a:ext>
            </a:extLst>
          </p:cNvPr>
          <p:cNvSpPr txBox="1"/>
          <p:nvPr/>
        </p:nvSpPr>
        <p:spPr bwMode="auto">
          <a:xfrm rot="16200000">
            <a:off x="-741140" y="5028599"/>
            <a:ext cx="19018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Anterior Posterior</a:t>
            </a:r>
          </a:p>
        </p:txBody>
      </p:sp>
    </p:spTree>
    <p:extLst>
      <p:ext uri="{BB962C8B-B14F-4D97-AF65-F5344CB8AC3E}">
        <p14:creationId xmlns:p14="http://schemas.microsoft.com/office/powerpoint/2010/main" val="24528203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ATTRwt: Risk Stratification and Mortality</a:t>
            </a:r>
          </a:p>
        </p:txBody>
      </p:sp>
      <p:sp>
        <p:nvSpPr>
          <p:cNvPr id="9" name="Text Box 11">
            <a:extLst>
              <a:ext uri="{FF2B5EF4-FFF2-40B4-BE49-F238E27FC236}">
                <a16:creationId xmlns:a16="http://schemas.microsoft.com/office/drawing/2014/main" id="{A15030CD-BA72-4B9A-A362-4407ED7CD55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Grogan. J Am Coll Cardiol. 2016;68:1014.</a:t>
            </a:r>
          </a:p>
        </p:txBody>
      </p:sp>
      <p:grpSp>
        <p:nvGrpSpPr>
          <p:cNvPr id="10" name="Group 7">
            <a:extLst>
              <a:ext uri="{FF2B5EF4-FFF2-40B4-BE49-F238E27FC236}">
                <a16:creationId xmlns:a16="http://schemas.microsoft.com/office/drawing/2014/main" id="{1165B04A-3AD5-4F59-8902-8391707A46F6}"/>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04BDAC02-57FD-40DC-A57E-03E2292B179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AE331A9A-5BCB-4BA5-989B-7277D95177B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 name="TextBox 3">
            <a:extLst>
              <a:ext uri="{FF2B5EF4-FFF2-40B4-BE49-F238E27FC236}">
                <a16:creationId xmlns:a16="http://schemas.microsoft.com/office/drawing/2014/main" id="{6A0C74AE-E8B6-45B8-9906-49DF637EFC77}"/>
              </a:ext>
            </a:extLst>
          </p:cNvPr>
          <p:cNvSpPr txBox="1"/>
          <p:nvPr/>
        </p:nvSpPr>
        <p:spPr bwMode="auto">
          <a:xfrm>
            <a:off x="834759" y="5277393"/>
            <a:ext cx="10450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No. at risk</a:t>
            </a:r>
          </a:p>
        </p:txBody>
      </p:sp>
      <p:sp>
        <p:nvSpPr>
          <p:cNvPr id="15" name="TextBox 14">
            <a:extLst>
              <a:ext uri="{FF2B5EF4-FFF2-40B4-BE49-F238E27FC236}">
                <a16:creationId xmlns:a16="http://schemas.microsoft.com/office/drawing/2014/main" id="{66297667-EB7A-46BD-8FA2-65A8363E92FA}"/>
              </a:ext>
            </a:extLst>
          </p:cNvPr>
          <p:cNvSpPr txBox="1"/>
          <p:nvPr/>
        </p:nvSpPr>
        <p:spPr>
          <a:xfrm>
            <a:off x="8517074" y="2785596"/>
            <a:ext cx="32134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*Equivalent value using hs-TnT: 65 ng/L.</a:t>
            </a:r>
            <a:endPar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C776F796-BE18-43FF-8692-9C15E288FCBF}"/>
              </a:ext>
            </a:extLst>
          </p:cNvPr>
          <p:cNvSpPr txBox="1"/>
          <p:nvPr/>
        </p:nvSpPr>
        <p:spPr>
          <a:xfrm>
            <a:off x="8517074" y="1527963"/>
            <a:ext cx="2907985" cy="1276247"/>
          </a:xfrm>
          <a:prstGeom prst="rect">
            <a:avLst/>
          </a:prstGeom>
          <a:solidFill>
            <a:sysClr val="window" lastClr="FFFFFF"/>
          </a:solidFill>
        </p:spPr>
        <p:txBody>
          <a:bodyPr wrap="square" rtlCol="0">
            <a:spAutoFit/>
          </a:bodyPr>
          <a:lstStyle/>
          <a:p>
            <a:pPr marL="0" marR="0" lvl="0" indent="0" algn="l" defTabSz="914400" rtl="0" eaLnBrk="1" fontAlgn="auto" latinLnBrk="0" hangingPunct="1">
              <a:lnSpc>
                <a:spcPct val="90000"/>
              </a:lnSpc>
              <a:spcBef>
                <a:spcPts val="1000"/>
              </a:spcBef>
              <a:spcAft>
                <a:spcPts val="70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Biomarker Cut Points</a:t>
            </a:r>
          </a:p>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NT-proBNP &gt;3000 pg/mL</a:t>
            </a:r>
          </a:p>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Troponin T &gt;0.05 ng/mL*</a:t>
            </a:r>
          </a:p>
        </p:txBody>
      </p:sp>
      <p:sp>
        <p:nvSpPr>
          <p:cNvPr id="17" name="TextBox 16">
            <a:extLst>
              <a:ext uri="{FF2B5EF4-FFF2-40B4-BE49-F238E27FC236}">
                <a16:creationId xmlns:a16="http://schemas.microsoft.com/office/drawing/2014/main" id="{9DE7F2C7-4192-4648-B318-D86C435580FC}"/>
              </a:ext>
            </a:extLst>
          </p:cNvPr>
          <p:cNvSpPr txBox="1"/>
          <p:nvPr/>
        </p:nvSpPr>
        <p:spPr>
          <a:xfrm>
            <a:off x="8517074" y="3339520"/>
            <a:ext cx="2980931" cy="2740750"/>
          </a:xfrm>
          <a:prstGeom prst="rect">
            <a:avLst/>
          </a:prstGeom>
          <a:solidFill>
            <a:sysClr val="window" lastClr="FFFFFF"/>
          </a:solidFill>
        </p:spPr>
        <p:txBody>
          <a:bodyPr wrap="square" rtlCol="0">
            <a:spAutoFit/>
          </a:bodyPr>
          <a:lstStyle/>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Stage 1: Neither biomarker above </a:t>
            </a:r>
            <a:br>
              <a:rPr kumimoji="0" lang="en-US" sz="1800" b="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800" b="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 points</a:t>
            </a:r>
          </a:p>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Stage 2: Either biomarker above cut point</a:t>
            </a:r>
          </a:p>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1800" b="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Stage 3: </a:t>
            </a: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Both biomarkers above cut points</a:t>
            </a:r>
          </a:p>
          <a:p>
            <a:pPr marL="0" marR="0" lvl="0" indent="0" algn="l" defTabSz="914400" rtl="0" eaLnBrk="1" fontAlgn="auto" latinLnBrk="0" hangingPunct="1">
              <a:lnSpc>
                <a:spcPct val="90000"/>
              </a:lnSpc>
              <a:spcBef>
                <a:spcPts val="1000"/>
              </a:spcBef>
              <a:spcAft>
                <a:spcPts val="70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TextBox 17">
            <a:extLst>
              <a:ext uri="{FF2B5EF4-FFF2-40B4-BE49-F238E27FC236}">
                <a16:creationId xmlns:a16="http://schemas.microsoft.com/office/drawing/2014/main" id="{31CCF995-8848-4C57-B53E-3AB1975B8237}"/>
              </a:ext>
            </a:extLst>
          </p:cNvPr>
          <p:cNvSpPr txBox="1"/>
          <p:nvPr/>
        </p:nvSpPr>
        <p:spPr bwMode="auto">
          <a:xfrm>
            <a:off x="1697944" y="1566788"/>
            <a:ext cx="6836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Death Rates Based on Staging System</a:t>
            </a:r>
          </a:p>
        </p:txBody>
      </p:sp>
      <p:sp>
        <p:nvSpPr>
          <p:cNvPr id="19" name="TextBox 18">
            <a:extLst>
              <a:ext uri="{FF2B5EF4-FFF2-40B4-BE49-F238E27FC236}">
                <a16:creationId xmlns:a16="http://schemas.microsoft.com/office/drawing/2014/main" id="{57F788E3-D352-4311-A709-40048D9F3F8F}"/>
              </a:ext>
            </a:extLst>
          </p:cNvPr>
          <p:cNvSpPr txBox="1"/>
          <p:nvPr/>
        </p:nvSpPr>
        <p:spPr bwMode="auto">
          <a:xfrm>
            <a:off x="414339" y="5194548"/>
            <a:ext cx="2047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Patients at Risk, n</a:t>
            </a:r>
          </a:p>
        </p:txBody>
      </p:sp>
      <p:sp>
        <p:nvSpPr>
          <p:cNvPr id="20" name="TextBox 19">
            <a:extLst>
              <a:ext uri="{FF2B5EF4-FFF2-40B4-BE49-F238E27FC236}">
                <a16:creationId xmlns:a16="http://schemas.microsoft.com/office/drawing/2014/main" id="{63D15D3F-5C99-4222-BF3F-E03BE87C1962}"/>
              </a:ext>
            </a:extLst>
          </p:cNvPr>
          <p:cNvSpPr txBox="1"/>
          <p:nvPr/>
        </p:nvSpPr>
        <p:spPr bwMode="auto">
          <a:xfrm rot="16200000">
            <a:off x="964196" y="3364280"/>
            <a:ext cx="1126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Death (%)</a:t>
            </a:r>
          </a:p>
        </p:txBody>
      </p:sp>
      <p:grpSp>
        <p:nvGrpSpPr>
          <p:cNvPr id="21" name="Group 20">
            <a:extLst>
              <a:ext uri="{FF2B5EF4-FFF2-40B4-BE49-F238E27FC236}">
                <a16:creationId xmlns:a16="http://schemas.microsoft.com/office/drawing/2014/main" id="{D99202A9-2F59-4160-AEDA-8E0B003B4BBD}"/>
              </a:ext>
            </a:extLst>
          </p:cNvPr>
          <p:cNvGrpSpPr/>
          <p:nvPr/>
        </p:nvGrpSpPr>
        <p:grpSpPr>
          <a:xfrm>
            <a:off x="1697944" y="1913467"/>
            <a:ext cx="535725" cy="3191932"/>
            <a:chOff x="1655609" y="2441046"/>
            <a:chExt cx="535725" cy="2384853"/>
          </a:xfrm>
        </p:grpSpPr>
        <p:grpSp>
          <p:nvGrpSpPr>
            <p:cNvPr id="22" name="Group 21">
              <a:extLst>
                <a:ext uri="{FF2B5EF4-FFF2-40B4-BE49-F238E27FC236}">
                  <a16:creationId xmlns:a16="http://schemas.microsoft.com/office/drawing/2014/main" id="{9BE75052-9BB1-45A0-96EF-C2DD8881D66A}"/>
                </a:ext>
              </a:extLst>
            </p:cNvPr>
            <p:cNvGrpSpPr/>
            <p:nvPr/>
          </p:nvGrpSpPr>
          <p:grpSpPr>
            <a:xfrm>
              <a:off x="1655609" y="2441046"/>
              <a:ext cx="535724" cy="2384853"/>
              <a:chOff x="868718" y="2258170"/>
              <a:chExt cx="535724" cy="2384853"/>
            </a:xfrm>
          </p:grpSpPr>
          <p:sp>
            <p:nvSpPr>
              <p:cNvPr id="29" name="TextBox 28">
                <a:extLst>
                  <a:ext uri="{FF2B5EF4-FFF2-40B4-BE49-F238E27FC236}">
                    <a16:creationId xmlns:a16="http://schemas.microsoft.com/office/drawing/2014/main" id="{A7686DFD-E685-4F5D-9A04-F5F9BBA8D52D}"/>
                  </a:ext>
                </a:extLst>
              </p:cNvPr>
              <p:cNvSpPr txBox="1"/>
              <p:nvPr/>
            </p:nvSpPr>
            <p:spPr bwMode="auto">
              <a:xfrm>
                <a:off x="1102756" y="4303305"/>
                <a:ext cx="301686" cy="33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EE7579C1-A0AF-4D00-A552-F263317448C4}"/>
                  </a:ext>
                </a:extLst>
              </p:cNvPr>
              <p:cNvSpPr txBox="1"/>
              <p:nvPr/>
            </p:nvSpPr>
            <p:spPr bwMode="auto">
              <a:xfrm>
                <a:off x="985738" y="3809372"/>
                <a:ext cx="418704" cy="275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 name="TextBox 30">
                <a:extLst>
                  <a:ext uri="{FF2B5EF4-FFF2-40B4-BE49-F238E27FC236}">
                    <a16:creationId xmlns:a16="http://schemas.microsoft.com/office/drawing/2014/main" id="{C8907276-C8C3-4586-AAA0-28E530D48862}"/>
                  </a:ext>
                </a:extLst>
              </p:cNvPr>
              <p:cNvSpPr txBox="1"/>
              <p:nvPr/>
            </p:nvSpPr>
            <p:spPr bwMode="auto">
              <a:xfrm>
                <a:off x="985738" y="3296461"/>
                <a:ext cx="418704" cy="275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2" name="TextBox 31">
                <a:extLst>
                  <a:ext uri="{FF2B5EF4-FFF2-40B4-BE49-F238E27FC236}">
                    <a16:creationId xmlns:a16="http://schemas.microsoft.com/office/drawing/2014/main" id="{71CEECEF-A4D9-4686-A882-22E06FB1B7B6}"/>
                  </a:ext>
                </a:extLst>
              </p:cNvPr>
              <p:cNvSpPr txBox="1"/>
              <p:nvPr/>
            </p:nvSpPr>
            <p:spPr bwMode="auto">
              <a:xfrm>
                <a:off x="985738" y="2773390"/>
                <a:ext cx="418704" cy="27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3" name="TextBox 32">
                <a:extLst>
                  <a:ext uri="{FF2B5EF4-FFF2-40B4-BE49-F238E27FC236}">
                    <a16:creationId xmlns:a16="http://schemas.microsoft.com/office/drawing/2014/main" id="{C05F7339-A0BB-419A-A17E-F55E9772CCBA}"/>
                  </a:ext>
                </a:extLst>
              </p:cNvPr>
              <p:cNvSpPr txBox="1"/>
              <p:nvPr/>
            </p:nvSpPr>
            <p:spPr bwMode="auto">
              <a:xfrm>
                <a:off x="868718" y="2258170"/>
                <a:ext cx="535724" cy="27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23" name="Group 22">
              <a:extLst>
                <a:ext uri="{FF2B5EF4-FFF2-40B4-BE49-F238E27FC236}">
                  <a16:creationId xmlns:a16="http://schemas.microsoft.com/office/drawing/2014/main" id="{026CB371-1621-421E-B401-0745343F7579}"/>
                </a:ext>
              </a:extLst>
            </p:cNvPr>
            <p:cNvGrpSpPr/>
            <p:nvPr/>
          </p:nvGrpSpPr>
          <p:grpSpPr>
            <a:xfrm>
              <a:off x="2117756" y="2578044"/>
              <a:ext cx="73578" cy="2077414"/>
              <a:chOff x="1330864" y="2395168"/>
              <a:chExt cx="313703" cy="2077414"/>
            </a:xfrm>
          </p:grpSpPr>
          <p:cxnSp>
            <p:nvCxnSpPr>
              <p:cNvPr id="24" name="Straight Connector 23">
                <a:extLst>
                  <a:ext uri="{FF2B5EF4-FFF2-40B4-BE49-F238E27FC236}">
                    <a16:creationId xmlns:a16="http://schemas.microsoft.com/office/drawing/2014/main" id="{2DF69E63-9716-4269-A672-F36AC22F0B4F}"/>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E31A705-49D5-4502-BB12-753D1E30FC97}"/>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4E6BDE0-9972-4EE8-AD4A-BA35A6EED914}"/>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CC0DC7D-9535-4B94-A9D6-9E5ED44B6C3E}"/>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19CA68D-BBE7-4D5F-8110-17DBD7D41624}"/>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4" name="Group 33">
            <a:extLst>
              <a:ext uri="{FF2B5EF4-FFF2-40B4-BE49-F238E27FC236}">
                <a16:creationId xmlns:a16="http://schemas.microsoft.com/office/drawing/2014/main" id="{98FAEF84-05C8-4879-8A5A-3B8F7278CA06}"/>
              </a:ext>
            </a:extLst>
          </p:cNvPr>
          <p:cNvGrpSpPr/>
          <p:nvPr/>
        </p:nvGrpSpPr>
        <p:grpSpPr>
          <a:xfrm>
            <a:off x="2098928" y="4917482"/>
            <a:ext cx="5915084" cy="369332"/>
            <a:chOff x="2098928" y="4917482"/>
            <a:chExt cx="5915084" cy="369332"/>
          </a:xfrm>
        </p:grpSpPr>
        <p:sp>
          <p:nvSpPr>
            <p:cNvPr id="35" name="TextBox 34">
              <a:extLst>
                <a:ext uri="{FF2B5EF4-FFF2-40B4-BE49-F238E27FC236}">
                  <a16:creationId xmlns:a16="http://schemas.microsoft.com/office/drawing/2014/main" id="{5698EE63-5EE2-401C-A3C4-0EA98378C924}"/>
                </a:ext>
              </a:extLst>
            </p:cNvPr>
            <p:cNvSpPr txBox="1"/>
            <p:nvPr/>
          </p:nvSpPr>
          <p:spPr bwMode="auto">
            <a:xfrm>
              <a:off x="2098928" y="491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D5646171-E43A-43E7-8D4B-C4D6EAD98913}"/>
                </a:ext>
              </a:extLst>
            </p:cNvPr>
            <p:cNvSpPr txBox="1"/>
            <p:nvPr/>
          </p:nvSpPr>
          <p:spPr bwMode="auto">
            <a:xfrm>
              <a:off x="3961594" y="491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F0117873-51B0-4351-ADDB-E28BA1AFB6DC}"/>
                </a:ext>
              </a:extLst>
            </p:cNvPr>
            <p:cNvSpPr txBox="1"/>
            <p:nvPr/>
          </p:nvSpPr>
          <p:spPr bwMode="auto">
            <a:xfrm>
              <a:off x="5849660" y="491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8" name="TextBox 37">
              <a:extLst>
                <a:ext uri="{FF2B5EF4-FFF2-40B4-BE49-F238E27FC236}">
                  <a16:creationId xmlns:a16="http://schemas.microsoft.com/office/drawing/2014/main" id="{57749843-EC5A-4D22-8275-8841D056D85C}"/>
                </a:ext>
              </a:extLst>
            </p:cNvPr>
            <p:cNvSpPr txBox="1"/>
            <p:nvPr/>
          </p:nvSpPr>
          <p:spPr bwMode="auto">
            <a:xfrm>
              <a:off x="7712326" y="491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grpSp>
      <p:grpSp>
        <p:nvGrpSpPr>
          <p:cNvPr id="39" name="Group 38">
            <a:extLst>
              <a:ext uri="{FF2B5EF4-FFF2-40B4-BE49-F238E27FC236}">
                <a16:creationId xmlns:a16="http://schemas.microsoft.com/office/drawing/2014/main" id="{1A781720-D231-4DD7-8BD5-1AD21CD5F859}"/>
              </a:ext>
            </a:extLst>
          </p:cNvPr>
          <p:cNvGrpSpPr/>
          <p:nvPr/>
        </p:nvGrpSpPr>
        <p:grpSpPr>
          <a:xfrm>
            <a:off x="2233668" y="4877278"/>
            <a:ext cx="5638800" cy="101122"/>
            <a:chOff x="2233668" y="4358958"/>
            <a:chExt cx="5638800" cy="685222"/>
          </a:xfrm>
        </p:grpSpPr>
        <p:cxnSp>
          <p:nvCxnSpPr>
            <p:cNvPr id="40" name="Straight Connector 39">
              <a:extLst>
                <a:ext uri="{FF2B5EF4-FFF2-40B4-BE49-F238E27FC236}">
                  <a16:creationId xmlns:a16="http://schemas.microsoft.com/office/drawing/2014/main" id="{E0CE9545-0E94-4A2B-BD77-F541AD8A711E}"/>
                </a:ext>
              </a:extLst>
            </p:cNvPr>
            <p:cNvCxnSpPr>
              <a:cxnSpLocks/>
            </p:cNvCxnSpPr>
            <p:nvPr/>
          </p:nvCxnSpPr>
          <p:spPr bwMode="auto">
            <a:xfrm>
              <a:off x="2233668" y="4358958"/>
              <a:ext cx="0" cy="685222"/>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3A557CB-7181-4AB8-9936-6BFED3A4EB8D}"/>
                </a:ext>
              </a:extLst>
            </p:cNvPr>
            <p:cNvCxnSpPr>
              <a:cxnSpLocks/>
            </p:cNvCxnSpPr>
            <p:nvPr/>
          </p:nvCxnSpPr>
          <p:spPr bwMode="auto">
            <a:xfrm>
              <a:off x="4113268" y="4358958"/>
              <a:ext cx="0" cy="68522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0D81E74-DA76-4BE5-B94A-38B1CFB8E7A9}"/>
                </a:ext>
              </a:extLst>
            </p:cNvPr>
            <p:cNvCxnSpPr>
              <a:cxnSpLocks/>
            </p:cNvCxnSpPr>
            <p:nvPr/>
          </p:nvCxnSpPr>
          <p:spPr bwMode="auto">
            <a:xfrm>
              <a:off x="5992868" y="4358958"/>
              <a:ext cx="0" cy="685222"/>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A12CE5-0BE6-4C19-A8B9-63F7C33A8975}"/>
                </a:ext>
              </a:extLst>
            </p:cNvPr>
            <p:cNvCxnSpPr>
              <a:cxnSpLocks/>
            </p:cNvCxnSpPr>
            <p:nvPr/>
          </p:nvCxnSpPr>
          <p:spPr bwMode="auto">
            <a:xfrm>
              <a:off x="7872468" y="4358958"/>
              <a:ext cx="0" cy="685222"/>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6F8EAC8F-E764-4B0B-AB95-40DF6A744CD9}"/>
              </a:ext>
            </a:extLst>
          </p:cNvPr>
          <p:cNvSpPr/>
          <p:nvPr/>
        </p:nvSpPr>
        <p:spPr bwMode="auto">
          <a:xfrm>
            <a:off x="2243667" y="2099733"/>
            <a:ext cx="5638800" cy="2768600"/>
          </a:xfrm>
          <a:custGeom>
            <a:avLst/>
            <a:gdLst>
              <a:gd name="connsiteX0" fmla="*/ 0 w 5621866"/>
              <a:gd name="connsiteY0" fmla="*/ 0 h 2768600"/>
              <a:gd name="connsiteX1" fmla="*/ 0 w 5621866"/>
              <a:gd name="connsiteY1" fmla="*/ 2768600 h 2768600"/>
              <a:gd name="connsiteX2" fmla="*/ 5621866 w 5621866"/>
              <a:gd name="connsiteY2" fmla="*/ 2768600 h 2768600"/>
            </a:gdLst>
            <a:ahLst/>
            <a:cxnLst>
              <a:cxn ang="0">
                <a:pos x="connsiteX0" y="connsiteY0"/>
              </a:cxn>
              <a:cxn ang="0">
                <a:pos x="connsiteX1" y="connsiteY1"/>
              </a:cxn>
              <a:cxn ang="0">
                <a:pos x="connsiteX2" y="connsiteY2"/>
              </a:cxn>
            </a:cxnLst>
            <a:rect l="l" t="t" r="r" b="b"/>
            <a:pathLst>
              <a:path w="5621866" h="2768600">
                <a:moveTo>
                  <a:pt x="0" y="0"/>
                </a:moveTo>
                <a:lnTo>
                  <a:pt x="0" y="2768600"/>
                </a:lnTo>
                <a:lnTo>
                  <a:pt x="5621866" y="276860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E981A161-ACC3-411D-92FE-804E1182143D}"/>
              </a:ext>
            </a:extLst>
          </p:cNvPr>
          <p:cNvGrpSpPr/>
          <p:nvPr/>
        </p:nvGrpSpPr>
        <p:grpSpPr>
          <a:xfrm>
            <a:off x="2035842" y="5450897"/>
            <a:ext cx="5982820" cy="840230"/>
            <a:chOff x="2098928" y="4917482"/>
            <a:chExt cx="5982820" cy="840230"/>
          </a:xfrm>
        </p:grpSpPr>
        <p:sp>
          <p:nvSpPr>
            <p:cNvPr id="46" name="TextBox 45">
              <a:extLst>
                <a:ext uri="{FF2B5EF4-FFF2-40B4-BE49-F238E27FC236}">
                  <a16:creationId xmlns:a16="http://schemas.microsoft.com/office/drawing/2014/main" id="{85E88DE8-05E0-4CB6-AD53-BAAFB7BB846B}"/>
                </a:ext>
              </a:extLst>
            </p:cNvPr>
            <p:cNvSpPr txBox="1"/>
            <p:nvPr/>
          </p:nvSpPr>
          <p:spPr bwMode="auto">
            <a:xfrm>
              <a:off x="2098928" y="4917482"/>
              <a:ext cx="418704"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Calibri" panose="020F0502020204030204" pitchFamily="34" charset="0"/>
                </a:rPr>
                <a:t>68</a:t>
              </a:r>
            </a:p>
            <a:p>
              <a:pPr algn="ctr">
                <a:lnSpc>
                  <a:spcPct val="90000"/>
                </a:lnSpc>
                <a:spcAft>
                  <a:spcPct val="0"/>
                </a:spcAft>
                <a:buClrTx/>
                <a:buFontTx/>
                <a:buNone/>
              </a:pPr>
              <a:r>
                <a:rPr lang="en-US" dirty="0">
                  <a:solidFill>
                    <a:schemeClr val="bg1"/>
                  </a:solidFill>
                  <a:latin typeface="Calibri" panose="020F0502020204030204" pitchFamily="34" charset="0"/>
                </a:rPr>
                <a:t>47</a:t>
              </a:r>
            </a:p>
            <a:p>
              <a:pPr algn="ctr">
                <a:lnSpc>
                  <a:spcPct val="90000"/>
                </a:lnSpc>
                <a:spcAft>
                  <a:spcPct val="0"/>
                </a:spcAft>
                <a:buClrTx/>
                <a:buFontTx/>
                <a:buNone/>
              </a:pPr>
              <a:r>
                <a:rPr lang="en-US" b="0" dirty="0">
                  <a:solidFill>
                    <a:schemeClr val="bg1"/>
                  </a:solidFill>
                  <a:latin typeface="Calibri" panose="020F0502020204030204" pitchFamily="34" charset="0"/>
                </a:rPr>
                <a:t>39</a:t>
              </a:r>
            </a:p>
          </p:txBody>
        </p:sp>
        <p:sp>
          <p:nvSpPr>
            <p:cNvPr id="47" name="TextBox 46">
              <a:extLst>
                <a:ext uri="{FF2B5EF4-FFF2-40B4-BE49-F238E27FC236}">
                  <a16:creationId xmlns:a16="http://schemas.microsoft.com/office/drawing/2014/main" id="{E5F9E437-AD5B-47A4-8949-FBA75C936700}"/>
                </a:ext>
              </a:extLst>
            </p:cNvPr>
            <p:cNvSpPr txBox="1"/>
            <p:nvPr/>
          </p:nvSpPr>
          <p:spPr bwMode="auto">
            <a:xfrm>
              <a:off x="3961594" y="4917482"/>
              <a:ext cx="418704"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dirty="0">
                  <a:solidFill>
                    <a:schemeClr val="bg1"/>
                  </a:solidFill>
                  <a:latin typeface="Calibri" panose="020F0502020204030204" pitchFamily="34" charset="0"/>
                </a:rPr>
                <a:t>38</a:t>
              </a:r>
            </a:p>
            <a:p>
              <a:pPr algn="ctr">
                <a:lnSpc>
                  <a:spcPct val="90000"/>
                </a:lnSpc>
                <a:spcAft>
                  <a:spcPct val="0"/>
                </a:spcAft>
                <a:buClrTx/>
                <a:buFontTx/>
                <a:buNone/>
              </a:pPr>
              <a:r>
                <a:rPr lang="en-US" b="0" dirty="0">
                  <a:solidFill>
                    <a:schemeClr val="bg1"/>
                  </a:solidFill>
                  <a:latin typeface="Calibri" panose="020F0502020204030204" pitchFamily="34" charset="0"/>
                </a:rPr>
                <a:t>27</a:t>
              </a:r>
            </a:p>
            <a:p>
              <a:pPr algn="ctr">
                <a:lnSpc>
                  <a:spcPct val="90000"/>
                </a:lnSpc>
                <a:spcAft>
                  <a:spcPct val="0"/>
                </a:spcAft>
                <a:buClrTx/>
                <a:buFontTx/>
                <a:buNone/>
              </a:pPr>
              <a:r>
                <a:rPr lang="en-US" b="0" dirty="0">
                  <a:solidFill>
                    <a:schemeClr val="bg1"/>
                  </a:solidFill>
                  <a:latin typeface="Calibri" panose="020F0502020204030204" pitchFamily="34" charset="0"/>
                </a:rPr>
                <a:t>13</a:t>
              </a:r>
            </a:p>
          </p:txBody>
        </p:sp>
        <p:sp>
          <p:nvSpPr>
            <p:cNvPr id="48" name="TextBox 47">
              <a:extLst>
                <a:ext uri="{FF2B5EF4-FFF2-40B4-BE49-F238E27FC236}">
                  <a16:creationId xmlns:a16="http://schemas.microsoft.com/office/drawing/2014/main" id="{ECAB7D65-C1CF-424B-BE98-4C3FEFEE8D75}"/>
                </a:ext>
              </a:extLst>
            </p:cNvPr>
            <p:cNvSpPr txBox="1"/>
            <p:nvPr/>
          </p:nvSpPr>
          <p:spPr bwMode="auto">
            <a:xfrm>
              <a:off x="5849660" y="4917482"/>
              <a:ext cx="418704"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Calibri" panose="020F0502020204030204" pitchFamily="34" charset="0"/>
                </a:rPr>
                <a:t>13</a:t>
              </a:r>
            </a:p>
            <a:p>
              <a:pPr algn="ctr">
                <a:lnSpc>
                  <a:spcPct val="90000"/>
                </a:lnSpc>
                <a:spcAft>
                  <a:spcPct val="0"/>
                </a:spcAft>
                <a:buClrTx/>
                <a:buFontTx/>
                <a:buNone/>
              </a:pPr>
              <a:r>
                <a:rPr lang="en-US" dirty="0">
                  <a:solidFill>
                    <a:schemeClr val="bg1"/>
                  </a:solidFill>
                  <a:latin typeface="Calibri" panose="020F0502020204030204" pitchFamily="34" charset="0"/>
                </a:rPr>
                <a:t>10</a:t>
              </a:r>
            </a:p>
            <a:p>
              <a:pPr algn="ctr">
                <a:lnSpc>
                  <a:spcPct val="90000"/>
                </a:lnSpc>
                <a:spcAft>
                  <a:spcPct val="0"/>
                </a:spcAft>
                <a:buClrTx/>
                <a:buFontTx/>
                <a:buNone/>
              </a:pPr>
              <a:r>
                <a:rPr lang="en-US"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DB080B9F-D681-4E11-9C31-03ECA28F58B2}"/>
                </a:ext>
              </a:extLst>
            </p:cNvPr>
            <p:cNvSpPr txBox="1"/>
            <p:nvPr/>
          </p:nvSpPr>
          <p:spPr bwMode="auto">
            <a:xfrm>
              <a:off x="7780062" y="4917482"/>
              <a:ext cx="30168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0" dirty="0">
                  <a:solidFill>
                    <a:schemeClr val="bg1"/>
                  </a:solidFill>
                  <a:latin typeface="Calibri" panose="020F0502020204030204" pitchFamily="34" charset="0"/>
                </a:rPr>
                <a:t>7</a:t>
              </a:r>
            </a:p>
            <a:p>
              <a:pPr algn="ctr">
                <a:lnSpc>
                  <a:spcPct val="90000"/>
                </a:lnSpc>
                <a:spcAft>
                  <a:spcPct val="0"/>
                </a:spcAft>
                <a:buClrTx/>
                <a:buFontTx/>
                <a:buNone/>
              </a:pPr>
              <a:r>
                <a:rPr lang="en-US" dirty="0">
                  <a:solidFill>
                    <a:schemeClr val="bg1"/>
                  </a:solidFill>
                  <a:latin typeface="Calibri" panose="020F0502020204030204" pitchFamily="34" charset="0"/>
                </a:rPr>
                <a:t>3</a:t>
              </a:r>
            </a:p>
            <a:p>
              <a:pPr algn="ctr">
                <a:lnSpc>
                  <a:spcPct val="90000"/>
                </a:lnSpc>
                <a:spcAft>
                  <a:spcPct val="0"/>
                </a:spcAft>
                <a:buClrTx/>
                <a:buFontTx/>
                <a:buNone/>
              </a:pPr>
              <a:r>
                <a:rPr lang="en-US" b="0" dirty="0">
                  <a:solidFill>
                    <a:schemeClr val="bg1"/>
                  </a:solidFill>
                  <a:latin typeface="Calibri" panose="020F0502020204030204" pitchFamily="34" charset="0"/>
                </a:rPr>
                <a:t>1</a:t>
              </a:r>
            </a:p>
          </p:txBody>
        </p:sp>
      </p:grpSp>
      <p:sp>
        <p:nvSpPr>
          <p:cNvPr id="50" name="TextBox 49">
            <a:extLst>
              <a:ext uri="{FF2B5EF4-FFF2-40B4-BE49-F238E27FC236}">
                <a16:creationId xmlns:a16="http://schemas.microsoft.com/office/drawing/2014/main" id="{0161629D-4716-4953-9A09-3C337FDEC402}"/>
              </a:ext>
            </a:extLst>
          </p:cNvPr>
          <p:cNvSpPr txBox="1"/>
          <p:nvPr/>
        </p:nvSpPr>
        <p:spPr bwMode="auto">
          <a:xfrm>
            <a:off x="4757873" y="5102148"/>
            <a:ext cx="37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51" name="TextBox 50">
            <a:extLst>
              <a:ext uri="{FF2B5EF4-FFF2-40B4-BE49-F238E27FC236}">
                <a16:creationId xmlns:a16="http://schemas.microsoft.com/office/drawing/2014/main" id="{7F10485D-AC60-441B-B898-6BFB5DAE6DBD}"/>
              </a:ext>
            </a:extLst>
          </p:cNvPr>
          <p:cNvSpPr txBox="1"/>
          <p:nvPr/>
        </p:nvSpPr>
        <p:spPr bwMode="auto">
          <a:xfrm>
            <a:off x="7006437" y="4440717"/>
            <a:ext cx="88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P </a:t>
            </a:r>
            <a:r>
              <a:rPr lang="en-US" dirty="0">
                <a:solidFill>
                  <a:schemeClr val="bg1"/>
                </a:solidFill>
                <a:latin typeface="Calibri" panose="020F0502020204030204" pitchFamily="34" charset="0"/>
              </a:rPr>
              <a:t>&lt;.001</a:t>
            </a:r>
          </a:p>
        </p:txBody>
      </p:sp>
      <p:sp>
        <p:nvSpPr>
          <p:cNvPr id="52" name="TextBox 51">
            <a:extLst>
              <a:ext uri="{FF2B5EF4-FFF2-40B4-BE49-F238E27FC236}">
                <a16:creationId xmlns:a16="http://schemas.microsoft.com/office/drawing/2014/main" id="{D53E7A05-BADC-4B16-9A4B-187830E86E39}"/>
              </a:ext>
            </a:extLst>
          </p:cNvPr>
          <p:cNvSpPr txBox="1"/>
          <p:nvPr/>
        </p:nvSpPr>
        <p:spPr bwMode="auto">
          <a:xfrm>
            <a:off x="2926062" y="2132118"/>
            <a:ext cx="85440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buClrTx/>
              <a:buFontTx/>
              <a:buNone/>
            </a:pPr>
            <a:r>
              <a:rPr lang="en-US" sz="1400" b="0" dirty="0">
                <a:solidFill>
                  <a:schemeClr val="bg1"/>
                </a:solidFill>
                <a:latin typeface="Calibri" panose="020F0502020204030204" pitchFamily="34" charset="0"/>
              </a:rPr>
              <a:t>Neither</a:t>
            </a:r>
          </a:p>
          <a:p>
            <a:pPr>
              <a:lnSpc>
                <a:spcPct val="90000"/>
              </a:lnSpc>
              <a:spcAft>
                <a:spcPct val="0"/>
              </a:spcAft>
              <a:buClrTx/>
              <a:buFontTx/>
              <a:buNone/>
            </a:pPr>
            <a:r>
              <a:rPr lang="en-US" sz="1400" dirty="0">
                <a:solidFill>
                  <a:schemeClr val="bg1"/>
                </a:solidFill>
                <a:latin typeface="Calibri" panose="020F0502020204030204" pitchFamily="34" charset="0"/>
              </a:rPr>
              <a:t>1 above</a:t>
            </a:r>
          </a:p>
          <a:p>
            <a:pPr>
              <a:lnSpc>
                <a:spcPct val="90000"/>
              </a:lnSpc>
              <a:spcAft>
                <a:spcPct val="0"/>
              </a:spcAft>
              <a:buClrTx/>
              <a:buFontTx/>
              <a:buNone/>
            </a:pPr>
            <a:r>
              <a:rPr lang="en-US" sz="1400" dirty="0">
                <a:solidFill>
                  <a:schemeClr val="bg1"/>
                </a:solidFill>
                <a:latin typeface="Calibri" panose="020F0502020204030204" pitchFamily="34" charset="0"/>
              </a:rPr>
              <a:t>2 above</a:t>
            </a:r>
          </a:p>
          <a:p>
            <a:pPr>
              <a:lnSpc>
                <a:spcPct val="90000"/>
              </a:lnSpc>
              <a:spcAft>
                <a:spcPct val="0"/>
              </a:spcAft>
              <a:buClrTx/>
              <a:buFontTx/>
              <a:buNone/>
            </a:pPr>
            <a:r>
              <a:rPr lang="en-US" sz="1400" b="0" dirty="0">
                <a:solidFill>
                  <a:schemeClr val="bg1"/>
                </a:solidFill>
                <a:latin typeface="Calibri" panose="020F0502020204030204" pitchFamily="34" charset="0"/>
              </a:rPr>
              <a:t>Expected</a:t>
            </a:r>
          </a:p>
        </p:txBody>
      </p:sp>
      <p:cxnSp>
        <p:nvCxnSpPr>
          <p:cNvPr id="53" name="Straight Connector 52">
            <a:extLst>
              <a:ext uri="{FF2B5EF4-FFF2-40B4-BE49-F238E27FC236}">
                <a16:creationId xmlns:a16="http://schemas.microsoft.com/office/drawing/2014/main" id="{010202DD-CE6E-4872-981C-B8B96A751A1A}"/>
              </a:ext>
            </a:extLst>
          </p:cNvPr>
          <p:cNvCxnSpPr>
            <a:cxnSpLocks/>
          </p:cNvCxnSpPr>
          <p:nvPr/>
        </p:nvCxnSpPr>
        <p:spPr bwMode="auto">
          <a:xfrm>
            <a:off x="2631440" y="2233028"/>
            <a:ext cx="294622" cy="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4815E5C-C389-4F14-9D84-B55A0029F2AA}"/>
              </a:ext>
            </a:extLst>
          </p:cNvPr>
          <p:cNvCxnSpPr>
            <a:cxnSpLocks/>
          </p:cNvCxnSpPr>
          <p:nvPr/>
        </p:nvCxnSpPr>
        <p:spPr bwMode="auto">
          <a:xfrm>
            <a:off x="2631440" y="2446388"/>
            <a:ext cx="294622" cy="0"/>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20A7C2B-65CB-45CC-8EBE-4278ADFD7D83}"/>
              </a:ext>
            </a:extLst>
          </p:cNvPr>
          <p:cNvCxnSpPr>
            <a:cxnSpLocks/>
          </p:cNvCxnSpPr>
          <p:nvPr/>
        </p:nvCxnSpPr>
        <p:spPr bwMode="auto">
          <a:xfrm>
            <a:off x="2631440" y="2621195"/>
            <a:ext cx="294622" cy="0"/>
          </a:xfrm>
          <a:prstGeom prst="line">
            <a:avLst/>
          </a:prstGeom>
          <a:noFill/>
          <a:ln w="28575" cap="flat" cmpd="sng" algn="ctr">
            <a:solidFill>
              <a:schemeClr val="accent4"/>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93E07BB-92FB-44DA-AD28-71BFEF13E83A}"/>
              </a:ext>
            </a:extLst>
          </p:cNvPr>
          <p:cNvCxnSpPr>
            <a:cxnSpLocks/>
          </p:cNvCxnSpPr>
          <p:nvPr/>
        </p:nvCxnSpPr>
        <p:spPr bwMode="auto">
          <a:xfrm>
            <a:off x="2631440" y="2809205"/>
            <a:ext cx="294622" cy="0"/>
          </a:xfrm>
          <a:prstGeom prst="line">
            <a:avLst/>
          </a:prstGeom>
          <a:noFill/>
          <a:ln w="28575" cap="flat" cmpd="sng" algn="ctr">
            <a:solidFill>
              <a:schemeClr val="accent6"/>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20A6B67E-9374-4E6C-BEA9-550AA267BA62}"/>
              </a:ext>
            </a:extLst>
          </p:cNvPr>
          <p:cNvGrpSpPr/>
          <p:nvPr/>
        </p:nvGrpSpPr>
        <p:grpSpPr>
          <a:xfrm>
            <a:off x="1712222" y="5634959"/>
            <a:ext cx="294622" cy="464367"/>
            <a:chOff x="1712222" y="5634959"/>
            <a:chExt cx="294622" cy="464367"/>
          </a:xfrm>
        </p:grpSpPr>
        <p:cxnSp>
          <p:nvCxnSpPr>
            <p:cNvPr id="58" name="Straight Connector 57">
              <a:extLst>
                <a:ext uri="{FF2B5EF4-FFF2-40B4-BE49-F238E27FC236}">
                  <a16:creationId xmlns:a16="http://schemas.microsoft.com/office/drawing/2014/main" id="{F1E3C0C6-6421-4041-865C-1FA16DAF4C64}"/>
                </a:ext>
              </a:extLst>
            </p:cNvPr>
            <p:cNvCxnSpPr>
              <a:cxnSpLocks/>
            </p:cNvCxnSpPr>
            <p:nvPr/>
          </p:nvCxnSpPr>
          <p:spPr bwMode="auto">
            <a:xfrm>
              <a:off x="1712222" y="5634959"/>
              <a:ext cx="294622"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AFADFE1-E427-4E9D-8A5E-8C566F13C542}"/>
                </a:ext>
              </a:extLst>
            </p:cNvPr>
            <p:cNvCxnSpPr>
              <a:cxnSpLocks/>
            </p:cNvCxnSpPr>
            <p:nvPr/>
          </p:nvCxnSpPr>
          <p:spPr bwMode="auto">
            <a:xfrm>
              <a:off x="1712222" y="5867143"/>
              <a:ext cx="294622" cy="0"/>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62559BE-1BDF-4B7D-BC3B-DDE581962853}"/>
                </a:ext>
              </a:extLst>
            </p:cNvPr>
            <p:cNvCxnSpPr>
              <a:cxnSpLocks/>
            </p:cNvCxnSpPr>
            <p:nvPr/>
          </p:nvCxnSpPr>
          <p:spPr bwMode="auto">
            <a:xfrm>
              <a:off x="1712222" y="6099326"/>
              <a:ext cx="294622" cy="0"/>
            </a:xfrm>
            <a:prstGeom prst="line">
              <a:avLst/>
            </a:prstGeom>
            <a:noFill/>
            <a:ln w="28575" cap="flat" cmpd="sng" algn="ctr">
              <a:solidFill>
                <a:schemeClr val="accent4"/>
              </a:solidFill>
              <a:prstDash val="solid"/>
              <a:round/>
              <a:headEnd type="none" w="med" len="med"/>
              <a:tailEnd type="none" w="med" len="med"/>
            </a:ln>
            <a:effectLst/>
          </p:spPr>
        </p:cxnSp>
      </p:grpSp>
      <p:sp>
        <p:nvSpPr>
          <p:cNvPr id="61" name="Freeform: Shape 60">
            <a:extLst>
              <a:ext uri="{FF2B5EF4-FFF2-40B4-BE49-F238E27FC236}">
                <a16:creationId xmlns:a16="http://schemas.microsoft.com/office/drawing/2014/main" id="{7006D2B7-B15A-478C-950F-74967B2F9554}"/>
              </a:ext>
            </a:extLst>
          </p:cNvPr>
          <p:cNvSpPr/>
          <p:nvPr/>
        </p:nvSpPr>
        <p:spPr bwMode="auto">
          <a:xfrm>
            <a:off x="2270760" y="2301240"/>
            <a:ext cx="5588000" cy="2575560"/>
          </a:xfrm>
          <a:custGeom>
            <a:avLst/>
            <a:gdLst>
              <a:gd name="connsiteX0" fmla="*/ 0 w 5588000"/>
              <a:gd name="connsiteY0" fmla="*/ 2575560 h 2575560"/>
              <a:gd name="connsiteX1" fmla="*/ 152400 w 5588000"/>
              <a:gd name="connsiteY1" fmla="*/ 2575560 h 2575560"/>
              <a:gd name="connsiteX2" fmla="*/ 152400 w 5588000"/>
              <a:gd name="connsiteY2" fmla="*/ 2479040 h 2575560"/>
              <a:gd name="connsiteX3" fmla="*/ 345440 w 5588000"/>
              <a:gd name="connsiteY3" fmla="*/ 2479040 h 2575560"/>
              <a:gd name="connsiteX4" fmla="*/ 345440 w 5588000"/>
              <a:gd name="connsiteY4" fmla="*/ 2346960 h 2575560"/>
              <a:gd name="connsiteX5" fmla="*/ 436880 w 5588000"/>
              <a:gd name="connsiteY5" fmla="*/ 2346960 h 2575560"/>
              <a:gd name="connsiteX6" fmla="*/ 436880 w 5588000"/>
              <a:gd name="connsiteY6" fmla="*/ 2270760 h 2575560"/>
              <a:gd name="connsiteX7" fmla="*/ 482600 w 5588000"/>
              <a:gd name="connsiteY7" fmla="*/ 2270760 h 2575560"/>
              <a:gd name="connsiteX8" fmla="*/ 482600 w 5588000"/>
              <a:gd name="connsiteY8" fmla="*/ 2184400 h 2575560"/>
              <a:gd name="connsiteX9" fmla="*/ 629920 w 5588000"/>
              <a:gd name="connsiteY9" fmla="*/ 2184400 h 2575560"/>
              <a:gd name="connsiteX10" fmla="*/ 629920 w 5588000"/>
              <a:gd name="connsiteY10" fmla="*/ 2118360 h 2575560"/>
              <a:gd name="connsiteX11" fmla="*/ 792480 w 5588000"/>
              <a:gd name="connsiteY11" fmla="*/ 2118360 h 2575560"/>
              <a:gd name="connsiteX12" fmla="*/ 792480 w 5588000"/>
              <a:gd name="connsiteY12" fmla="*/ 1981200 h 2575560"/>
              <a:gd name="connsiteX13" fmla="*/ 858520 w 5588000"/>
              <a:gd name="connsiteY13" fmla="*/ 1981200 h 2575560"/>
              <a:gd name="connsiteX14" fmla="*/ 858520 w 5588000"/>
              <a:gd name="connsiteY14" fmla="*/ 1798320 h 2575560"/>
              <a:gd name="connsiteX15" fmla="*/ 955040 w 5588000"/>
              <a:gd name="connsiteY15" fmla="*/ 1798320 h 2575560"/>
              <a:gd name="connsiteX16" fmla="*/ 955040 w 5588000"/>
              <a:gd name="connsiteY16" fmla="*/ 1615440 h 2575560"/>
              <a:gd name="connsiteX17" fmla="*/ 1031240 w 5588000"/>
              <a:gd name="connsiteY17" fmla="*/ 1615440 h 2575560"/>
              <a:gd name="connsiteX18" fmla="*/ 1031240 w 5588000"/>
              <a:gd name="connsiteY18" fmla="*/ 1513840 h 2575560"/>
              <a:gd name="connsiteX19" fmla="*/ 1203960 w 5588000"/>
              <a:gd name="connsiteY19" fmla="*/ 1513840 h 2575560"/>
              <a:gd name="connsiteX20" fmla="*/ 1203960 w 5588000"/>
              <a:gd name="connsiteY20" fmla="*/ 1412240 h 2575560"/>
              <a:gd name="connsiteX21" fmla="*/ 1330960 w 5588000"/>
              <a:gd name="connsiteY21" fmla="*/ 1412240 h 2575560"/>
              <a:gd name="connsiteX22" fmla="*/ 1330960 w 5588000"/>
              <a:gd name="connsiteY22" fmla="*/ 1310640 h 2575560"/>
              <a:gd name="connsiteX23" fmla="*/ 1513840 w 5588000"/>
              <a:gd name="connsiteY23" fmla="*/ 1310640 h 2575560"/>
              <a:gd name="connsiteX24" fmla="*/ 1513840 w 5588000"/>
              <a:gd name="connsiteY24" fmla="*/ 1066800 h 2575560"/>
              <a:gd name="connsiteX25" fmla="*/ 1559560 w 5588000"/>
              <a:gd name="connsiteY25" fmla="*/ 1066800 h 2575560"/>
              <a:gd name="connsiteX26" fmla="*/ 1559560 w 5588000"/>
              <a:gd name="connsiteY26" fmla="*/ 1031240 h 2575560"/>
              <a:gd name="connsiteX27" fmla="*/ 2006600 w 5588000"/>
              <a:gd name="connsiteY27" fmla="*/ 1031240 h 2575560"/>
              <a:gd name="connsiteX28" fmla="*/ 2006600 w 5588000"/>
              <a:gd name="connsiteY28" fmla="*/ 843280 h 2575560"/>
              <a:gd name="connsiteX29" fmla="*/ 2087880 w 5588000"/>
              <a:gd name="connsiteY29" fmla="*/ 843280 h 2575560"/>
              <a:gd name="connsiteX30" fmla="*/ 2087880 w 5588000"/>
              <a:gd name="connsiteY30" fmla="*/ 731520 h 2575560"/>
              <a:gd name="connsiteX31" fmla="*/ 2463800 w 5588000"/>
              <a:gd name="connsiteY31" fmla="*/ 731520 h 2575560"/>
              <a:gd name="connsiteX32" fmla="*/ 2463800 w 5588000"/>
              <a:gd name="connsiteY32" fmla="*/ 650240 h 2575560"/>
              <a:gd name="connsiteX33" fmla="*/ 2829560 w 5588000"/>
              <a:gd name="connsiteY33" fmla="*/ 650240 h 2575560"/>
              <a:gd name="connsiteX34" fmla="*/ 2829560 w 5588000"/>
              <a:gd name="connsiteY34" fmla="*/ 538480 h 2575560"/>
              <a:gd name="connsiteX35" fmla="*/ 3078480 w 5588000"/>
              <a:gd name="connsiteY35" fmla="*/ 538480 h 2575560"/>
              <a:gd name="connsiteX36" fmla="*/ 3078480 w 5588000"/>
              <a:gd name="connsiteY36" fmla="*/ 411480 h 2575560"/>
              <a:gd name="connsiteX37" fmla="*/ 3271520 w 5588000"/>
              <a:gd name="connsiteY37" fmla="*/ 411480 h 2575560"/>
              <a:gd name="connsiteX38" fmla="*/ 3271520 w 5588000"/>
              <a:gd name="connsiteY38" fmla="*/ 274320 h 2575560"/>
              <a:gd name="connsiteX39" fmla="*/ 5262880 w 5588000"/>
              <a:gd name="connsiteY39" fmla="*/ 274320 h 2575560"/>
              <a:gd name="connsiteX40" fmla="*/ 5262880 w 5588000"/>
              <a:gd name="connsiteY40" fmla="*/ 0 h 2575560"/>
              <a:gd name="connsiteX41" fmla="*/ 5588000 w 5588000"/>
              <a:gd name="connsiteY41" fmla="*/ 0 h 257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588000" h="2575560">
                <a:moveTo>
                  <a:pt x="0" y="2575560"/>
                </a:moveTo>
                <a:lnTo>
                  <a:pt x="152400" y="2575560"/>
                </a:lnTo>
                <a:lnTo>
                  <a:pt x="152400" y="2479040"/>
                </a:lnTo>
                <a:lnTo>
                  <a:pt x="345440" y="2479040"/>
                </a:lnTo>
                <a:lnTo>
                  <a:pt x="345440" y="2346960"/>
                </a:lnTo>
                <a:lnTo>
                  <a:pt x="436880" y="2346960"/>
                </a:lnTo>
                <a:lnTo>
                  <a:pt x="436880" y="2270760"/>
                </a:lnTo>
                <a:lnTo>
                  <a:pt x="482600" y="2270760"/>
                </a:lnTo>
                <a:lnTo>
                  <a:pt x="482600" y="2184400"/>
                </a:lnTo>
                <a:lnTo>
                  <a:pt x="629920" y="2184400"/>
                </a:lnTo>
                <a:lnTo>
                  <a:pt x="629920" y="2118360"/>
                </a:lnTo>
                <a:lnTo>
                  <a:pt x="792480" y="2118360"/>
                </a:lnTo>
                <a:lnTo>
                  <a:pt x="792480" y="1981200"/>
                </a:lnTo>
                <a:lnTo>
                  <a:pt x="858520" y="1981200"/>
                </a:lnTo>
                <a:lnTo>
                  <a:pt x="858520" y="1798320"/>
                </a:lnTo>
                <a:lnTo>
                  <a:pt x="955040" y="1798320"/>
                </a:lnTo>
                <a:lnTo>
                  <a:pt x="955040" y="1615440"/>
                </a:lnTo>
                <a:lnTo>
                  <a:pt x="1031240" y="1615440"/>
                </a:lnTo>
                <a:lnTo>
                  <a:pt x="1031240" y="1513840"/>
                </a:lnTo>
                <a:lnTo>
                  <a:pt x="1203960" y="1513840"/>
                </a:lnTo>
                <a:lnTo>
                  <a:pt x="1203960" y="1412240"/>
                </a:lnTo>
                <a:lnTo>
                  <a:pt x="1330960" y="1412240"/>
                </a:lnTo>
                <a:lnTo>
                  <a:pt x="1330960" y="1310640"/>
                </a:lnTo>
                <a:lnTo>
                  <a:pt x="1513840" y="1310640"/>
                </a:lnTo>
                <a:lnTo>
                  <a:pt x="1513840" y="1066800"/>
                </a:lnTo>
                <a:lnTo>
                  <a:pt x="1559560" y="1066800"/>
                </a:lnTo>
                <a:lnTo>
                  <a:pt x="1559560" y="1031240"/>
                </a:lnTo>
                <a:lnTo>
                  <a:pt x="2006600" y="1031240"/>
                </a:lnTo>
                <a:lnTo>
                  <a:pt x="2006600" y="843280"/>
                </a:lnTo>
                <a:lnTo>
                  <a:pt x="2087880" y="843280"/>
                </a:lnTo>
                <a:lnTo>
                  <a:pt x="2087880" y="731520"/>
                </a:lnTo>
                <a:lnTo>
                  <a:pt x="2463800" y="731520"/>
                </a:lnTo>
                <a:lnTo>
                  <a:pt x="2463800" y="650240"/>
                </a:lnTo>
                <a:lnTo>
                  <a:pt x="2829560" y="650240"/>
                </a:lnTo>
                <a:lnTo>
                  <a:pt x="2829560" y="538480"/>
                </a:lnTo>
                <a:lnTo>
                  <a:pt x="3078480" y="538480"/>
                </a:lnTo>
                <a:lnTo>
                  <a:pt x="3078480" y="411480"/>
                </a:lnTo>
                <a:lnTo>
                  <a:pt x="3271520" y="411480"/>
                </a:lnTo>
                <a:lnTo>
                  <a:pt x="3271520" y="274320"/>
                </a:lnTo>
                <a:lnTo>
                  <a:pt x="5262880" y="274320"/>
                </a:lnTo>
                <a:lnTo>
                  <a:pt x="5262880" y="0"/>
                </a:lnTo>
                <a:lnTo>
                  <a:pt x="5588000" y="0"/>
                </a:lnTo>
              </a:path>
            </a:pathLst>
          </a:custGeom>
          <a:noFill/>
          <a:ln w="28575">
            <a:solidFill>
              <a:schemeClr val="accent4"/>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9E9E2C4F-FF59-4F80-B6F5-CB08EF10E8EE}"/>
              </a:ext>
            </a:extLst>
          </p:cNvPr>
          <p:cNvSpPr/>
          <p:nvPr/>
        </p:nvSpPr>
        <p:spPr bwMode="auto">
          <a:xfrm>
            <a:off x="2301240" y="2824480"/>
            <a:ext cx="5572760" cy="2052320"/>
          </a:xfrm>
          <a:custGeom>
            <a:avLst/>
            <a:gdLst>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98120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52320 w 5572760"/>
              <a:gd name="connsiteY23" fmla="*/ 1219200 h 2052320"/>
              <a:gd name="connsiteX24" fmla="*/ 2052320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98120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60786 w 5572760"/>
              <a:gd name="connsiteY23" fmla="*/ 1219200 h 2052320"/>
              <a:gd name="connsiteX24" fmla="*/ 2052320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98120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60786 w 5572760"/>
              <a:gd name="connsiteY23" fmla="*/ 1219200 h 2052320"/>
              <a:gd name="connsiteX24" fmla="*/ 2060787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98120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75602 w 5572760"/>
              <a:gd name="connsiteY23" fmla="*/ 1219200 h 2052320"/>
              <a:gd name="connsiteX24" fmla="*/ 2060787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98120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75602 w 5572760"/>
              <a:gd name="connsiteY23" fmla="*/ 1219200 h 2052320"/>
              <a:gd name="connsiteX24" fmla="*/ 2075603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98120 h 2052320"/>
              <a:gd name="connsiteX3" fmla="*/ 4424680 w 5572760"/>
              <a:gd name="connsiteY3" fmla="*/ 181187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75602 w 5572760"/>
              <a:gd name="connsiteY23" fmla="*/ 1219200 h 2052320"/>
              <a:gd name="connsiteX24" fmla="*/ 2075603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 name="connsiteX0" fmla="*/ 5572760 w 5572760"/>
              <a:gd name="connsiteY0" fmla="*/ 0 h 2052320"/>
              <a:gd name="connsiteX1" fmla="*/ 5161280 w 5572760"/>
              <a:gd name="connsiteY1" fmla="*/ 0 h 2052320"/>
              <a:gd name="connsiteX2" fmla="*/ 5161280 w 5572760"/>
              <a:gd name="connsiteY2" fmla="*/ 185420 h 2052320"/>
              <a:gd name="connsiteX3" fmla="*/ 4424680 w 5572760"/>
              <a:gd name="connsiteY3" fmla="*/ 181187 h 2052320"/>
              <a:gd name="connsiteX4" fmla="*/ 4424680 w 5572760"/>
              <a:gd name="connsiteY4" fmla="*/ 294640 h 2052320"/>
              <a:gd name="connsiteX5" fmla="*/ 4267200 w 5572760"/>
              <a:gd name="connsiteY5" fmla="*/ 294640 h 2052320"/>
              <a:gd name="connsiteX6" fmla="*/ 4267200 w 5572760"/>
              <a:gd name="connsiteY6" fmla="*/ 411480 h 2052320"/>
              <a:gd name="connsiteX7" fmla="*/ 3296920 w 5572760"/>
              <a:gd name="connsiteY7" fmla="*/ 411480 h 2052320"/>
              <a:gd name="connsiteX8" fmla="*/ 3296920 w 5572760"/>
              <a:gd name="connsiteY8" fmla="*/ 513080 h 2052320"/>
              <a:gd name="connsiteX9" fmla="*/ 3129280 w 5572760"/>
              <a:gd name="connsiteY9" fmla="*/ 513080 h 2052320"/>
              <a:gd name="connsiteX10" fmla="*/ 3129280 w 5572760"/>
              <a:gd name="connsiteY10" fmla="*/ 589280 h 2052320"/>
              <a:gd name="connsiteX11" fmla="*/ 3037840 w 5572760"/>
              <a:gd name="connsiteY11" fmla="*/ 589280 h 2052320"/>
              <a:gd name="connsiteX12" fmla="*/ 3037840 w 5572760"/>
              <a:gd name="connsiteY12" fmla="*/ 701040 h 2052320"/>
              <a:gd name="connsiteX13" fmla="*/ 3017520 w 5572760"/>
              <a:gd name="connsiteY13" fmla="*/ 701040 h 2052320"/>
              <a:gd name="connsiteX14" fmla="*/ 3017520 w 5572760"/>
              <a:gd name="connsiteY14" fmla="*/ 802640 h 2052320"/>
              <a:gd name="connsiteX15" fmla="*/ 2794000 w 5572760"/>
              <a:gd name="connsiteY15" fmla="*/ 802640 h 2052320"/>
              <a:gd name="connsiteX16" fmla="*/ 2794000 w 5572760"/>
              <a:gd name="connsiteY16" fmla="*/ 899160 h 2052320"/>
              <a:gd name="connsiteX17" fmla="*/ 2560320 w 5572760"/>
              <a:gd name="connsiteY17" fmla="*/ 899160 h 2052320"/>
              <a:gd name="connsiteX18" fmla="*/ 2560320 w 5572760"/>
              <a:gd name="connsiteY18" fmla="*/ 965200 h 2052320"/>
              <a:gd name="connsiteX19" fmla="*/ 2514600 w 5572760"/>
              <a:gd name="connsiteY19" fmla="*/ 965200 h 2052320"/>
              <a:gd name="connsiteX20" fmla="*/ 2514600 w 5572760"/>
              <a:gd name="connsiteY20" fmla="*/ 1168400 h 2052320"/>
              <a:gd name="connsiteX21" fmla="*/ 2123440 w 5572760"/>
              <a:gd name="connsiteY21" fmla="*/ 1168400 h 2052320"/>
              <a:gd name="connsiteX22" fmla="*/ 2123440 w 5572760"/>
              <a:gd name="connsiteY22" fmla="*/ 1219200 h 2052320"/>
              <a:gd name="connsiteX23" fmla="*/ 2075602 w 5572760"/>
              <a:gd name="connsiteY23" fmla="*/ 1219200 h 2052320"/>
              <a:gd name="connsiteX24" fmla="*/ 2075603 w 5572760"/>
              <a:gd name="connsiteY24" fmla="*/ 1310640 h 2052320"/>
              <a:gd name="connsiteX25" fmla="*/ 1910080 w 5572760"/>
              <a:gd name="connsiteY25" fmla="*/ 1310640 h 2052320"/>
              <a:gd name="connsiteX26" fmla="*/ 1910080 w 5572760"/>
              <a:gd name="connsiteY26" fmla="*/ 1402080 h 2052320"/>
              <a:gd name="connsiteX27" fmla="*/ 1574800 w 5572760"/>
              <a:gd name="connsiteY27" fmla="*/ 1402080 h 2052320"/>
              <a:gd name="connsiteX28" fmla="*/ 1574800 w 5572760"/>
              <a:gd name="connsiteY28" fmla="*/ 1534160 h 2052320"/>
              <a:gd name="connsiteX29" fmla="*/ 1508760 w 5572760"/>
              <a:gd name="connsiteY29" fmla="*/ 1534160 h 2052320"/>
              <a:gd name="connsiteX30" fmla="*/ 1508760 w 5572760"/>
              <a:gd name="connsiteY30" fmla="*/ 1630680 h 2052320"/>
              <a:gd name="connsiteX31" fmla="*/ 1341120 w 5572760"/>
              <a:gd name="connsiteY31" fmla="*/ 1630680 h 2052320"/>
              <a:gd name="connsiteX32" fmla="*/ 1341120 w 5572760"/>
              <a:gd name="connsiteY32" fmla="*/ 1793240 h 2052320"/>
              <a:gd name="connsiteX33" fmla="*/ 1254760 w 5572760"/>
              <a:gd name="connsiteY33" fmla="*/ 1793240 h 2052320"/>
              <a:gd name="connsiteX34" fmla="*/ 1254760 w 5572760"/>
              <a:gd name="connsiteY34" fmla="*/ 1844040 h 2052320"/>
              <a:gd name="connsiteX35" fmla="*/ 868680 w 5572760"/>
              <a:gd name="connsiteY35" fmla="*/ 1844040 h 2052320"/>
              <a:gd name="connsiteX36" fmla="*/ 868680 w 5572760"/>
              <a:gd name="connsiteY36" fmla="*/ 1910080 h 2052320"/>
              <a:gd name="connsiteX37" fmla="*/ 716280 w 5572760"/>
              <a:gd name="connsiteY37" fmla="*/ 1920240 h 2052320"/>
              <a:gd name="connsiteX38" fmla="*/ 579120 w 5572760"/>
              <a:gd name="connsiteY38" fmla="*/ 1920240 h 2052320"/>
              <a:gd name="connsiteX39" fmla="*/ 579120 w 5572760"/>
              <a:gd name="connsiteY39" fmla="*/ 1991360 h 2052320"/>
              <a:gd name="connsiteX40" fmla="*/ 142240 w 5572760"/>
              <a:gd name="connsiteY40" fmla="*/ 1991360 h 2052320"/>
              <a:gd name="connsiteX41" fmla="*/ 142240 w 5572760"/>
              <a:gd name="connsiteY41" fmla="*/ 1991360 h 2052320"/>
              <a:gd name="connsiteX42" fmla="*/ 142240 w 5572760"/>
              <a:gd name="connsiteY42" fmla="*/ 2052320 h 2052320"/>
              <a:gd name="connsiteX43" fmla="*/ 0 w 5572760"/>
              <a:gd name="connsiteY43" fmla="*/ 2052320 h 205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572760" h="2052320">
                <a:moveTo>
                  <a:pt x="5572760" y="0"/>
                </a:moveTo>
                <a:lnTo>
                  <a:pt x="5161280" y="0"/>
                </a:lnTo>
                <a:lnTo>
                  <a:pt x="5161280" y="185420"/>
                </a:lnTo>
                <a:lnTo>
                  <a:pt x="4424680" y="181187"/>
                </a:lnTo>
                <a:lnTo>
                  <a:pt x="4424680" y="294640"/>
                </a:lnTo>
                <a:lnTo>
                  <a:pt x="4267200" y="294640"/>
                </a:lnTo>
                <a:lnTo>
                  <a:pt x="4267200" y="411480"/>
                </a:lnTo>
                <a:lnTo>
                  <a:pt x="3296920" y="411480"/>
                </a:lnTo>
                <a:lnTo>
                  <a:pt x="3296920" y="513080"/>
                </a:lnTo>
                <a:lnTo>
                  <a:pt x="3129280" y="513080"/>
                </a:lnTo>
                <a:lnTo>
                  <a:pt x="3129280" y="589280"/>
                </a:lnTo>
                <a:lnTo>
                  <a:pt x="3037840" y="589280"/>
                </a:lnTo>
                <a:lnTo>
                  <a:pt x="3037840" y="701040"/>
                </a:lnTo>
                <a:lnTo>
                  <a:pt x="3017520" y="701040"/>
                </a:lnTo>
                <a:lnTo>
                  <a:pt x="3017520" y="802640"/>
                </a:lnTo>
                <a:lnTo>
                  <a:pt x="2794000" y="802640"/>
                </a:lnTo>
                <a:lnTo>
                  <a:pt x="2794000" y="899160"/>
                </a:lnTo>
                <a:lnTo>
                  <a:pt x="2560320" y="899160"/>
                </a:lnTo>
                <a:lnTo>
                  <a:pt x="2560320" y="965200"/>
                </a:lnTo>
                <a:lnTo>
                  <a:pt x="2514600" y="965200"/>
                </a:lnTo>
                <a:lnTo>
                  <a:pt x="2514600" y="1168400"/>
                </a:lnTo>
                <a:lnTo>
                  <a:pt x="2123440" y="1168400"/>
                </a:lnTo>
                <a:lnTo>
                  <a:pt x="2123440" y="1219200"/>
                </a:lnTo>
                <a:lnTo>
                  <a:pt x="2075602" y="1219200"/>
                </a:lnTo>
                <a:cubicBezTo>
                  <a:pt x="2075602" y="1249680"/>
                  <a:pt x="2075603" y="1280160"/>
                  <a:pt x="2075603" y="1310640"/>
                </a:cubicBezTo>
                <a:lnTo>
                  <a:pt x="1910080" y="1310640"/>
                </a:lnTo>
                <a:lnTo>
                  <a:pt x="1910080" y="1402080"/>
                </a:lnTo>
                <a:lnTo>
                  <a:pt x="1574800" y="1402080"/>
                </a:lnTo>
                <a:lnTo>
                  <a:pt x="1574800" y="1534160"/>
                </a:lnTo>
                <a:lnTo>
                  <a:pt x="1508760" y="1534160"/>
                </a:lnTo>
                <a:lnTo>
                  <a:pt x="1508760" y="1630680"/>
                </a:lnTo>
                <a:lnTo>
                  <a:pt x="1341120" y="1630680"/>
                </a:lnTo>
                <a:lnTo>
                  <a:pt x="1341120" y="1793240"/>
                </a:lnTo>
                <a:lnTo>
                  <a:pt x="1254760" y="1793240"/>
                </a:lnTo>
                <a:lnTo>
                  <a:pt x="1254760" y="1844040"/>
                </a:lnTo>
                <a:lnTo>
                  <a:pt x="868680" y="1844040"/>
                </a:lnTo>
                <a:lnTo>
                  <a:pt x="868680" y="1910080"/>
                </a:lnTo>
                <a:cubicBezTo>
                  <a:pt x="773889" y="1917372"/>
                  <a:pt x="824680" y="1913864"/>
                  <a:pt x="716280" y="1920240"/>
                </a:cubicBezTo>
                <a:lnTo>
                  <a:pt x="579120" y="1920240"/>
                </a:lnTo>
                <a:lnTo>
                  <a:pt x="579120" y="1991360"/>
                </a:lnTo>
                <a:lnTo>
                  <a:pt x="142240" y="1991360"/>
                </a:lnTo>
                <a:lnTo>
                  <a:pt x="142240" y="1991360"/>
                </a:lnTo>
                <a:lnTo>
                  <a:pt x="142240" y="2052320"/>
                </a:lnTo>
                <a:lnTo>
                  <a:pt x="0" y="2052320"/>
                </a:lnTo>
              </a:path>
            </a:pathLst>
          </a:custGeom>
          <a:noFill/>
          <a:ln w="28575">
            <a:solidFill>
              <a:schemeClr val="accent3"/>
            </a:solidFill>
            <a:miter lim="800000"/>
            <a:headEnd/>
            <a:tailEnd/>
          </a:ln>
        </p:spPr>
        <p:txBody>
          <a:bodyPr rtlCol="0" anchor="ctr"/>
          <a:lstStyle/>
          <a:p>
            <a:pPr algn="ctr"/>
            <a:endParaRPr lang="en-US" dirty="0"/>
          </a:p>
        </p:txBody>
      </p:sp>
      <p:sp>
        <p:nvSpPr>
          <p:cNvPr id="63" name="Freeform: Shape 62">
            <a:extLst>
              <a:ext uri="{FF2B5EF4-FFF2-40B4-BE49-F238E27FC236}">
                <a16:creationId xmlns:a16="http://schemas.microsoft.com/office/drawing/2014/main" id="{1EE3E488-7382-4779-83B9-99E0B583746B}"/>
              </a:ext>
            </a:extLst>
          </p:cNvPr>
          <p:cNvSpPr/>
          <p:nvPr/>
        </p:nvSpPr>
        <p:spPr bwMode="auto">
          <a:xfrm>
            <a:off x="2291080" y="3195320"/>
            <a:ext cx="5567680" cy="1671320"/>
          </a:xfrm>
          <a:custGeom>
            <a:avLst/>
            <a:gdLst>
              <a:gd name="connsiteX0" fmla="*/ 5567680 w 5567680"/>
              <a:gd name="connsiteY0" fmla="*/ 0 h 1671320"/>
              <a:gd name="connsiteX1" fmla="*/ 5359400 w 5567680"/>
              <a:gd name="connsiteY1" fmla="*/ 0 h 1671320"/>
              <a:gd name="connsiteX2" fmla="*/ 5359400 w 5567680"/>
              <a:gd name="connsiteY2" fmla="*/ 177800 h 1671320"/>
              <a:gd name="connsiteX3" fmla="*/ 5090160 w 5567680"/>
              <a:gd name="connsiteY3" fmla="*/ 177800 h 1671320"/>
              <a:gd name="connsiteX4" fmla="*/ 5090160 w 5567680"/>
              <a:gd name="connsiteY4" fmla="*/ 345440 h 1671320"/>
              <a:gd name="connsiteX5" fmla="*/ 3952240 w 5567680"/>
              <a:gd name="connsiteY5" fmla="*/ 345440 h 1671320"/>
              <a:gd name="connsiteX6" fmla="*/ 3952240 w 5567680"/>
              <a:gd name="connsiteY6" fmla="*/ 472440 h 1671320"/>
              <a:gd name="connsiteX7" fmla="*/ 3652520 w 5567680"/>
              <a:gd name="connsiteY7" fmla="*/ 472440 h 1671320"/>
              <a:gd name="connsiteX8" fmla="*/ 3652520 w 5567680"/>
              <a:gd name="connsiteY8" fmla="*/ 568960 h 1671320"/>
              <a:gd name="connsiteX9" fmla="*/ 3439160 w 5567680"/>
              <a:gd name="connsiteY9" fmla="*/ 568960 h 1671320"/>
              <a:gd name="connsiteX10" fmla="*/ 3439160 w 5567680"/>
              <a:gd name="connsiteY10" fmla="*/ 675640 h 1671320"/>
              <a:gd name="connsiteX11" fmla="*/ 3373120 w 5567680"/>
              <a:gd name="connsiteY11" fmla="*/ 675640 h 1671320"/>
              <a:gd name="connsiteX12" fmla="*/ 3373120 w 5567680"/>
              <a:gd name="connsiteY12" fmla="*/ 787400 h 1671320"/>
              <a:gd name="connsiteX13" fmla="*/ 3073400 w 5567680"/>
              <a:gd name="connsiteY13" fmla="*/ 787400 h 1671320"/>
              <a:gd name="connsiteX14" fmla="*/ 3073400 w 5567680"/>
              <a:gd name="connsiteY14" fmla="*/ 889000 h 1671320"/>
              <a:gd name="connsiteX15" fmla="*/ 2956560 w 5567680"/>
              <a:gd name="connsiteY15" fmla="*/ 889000 h 1671320"/>
              <a:gd name="connsiteX16" fmla="*/ 2956560 w 5567680"/>
              <a:gd name="connsiteY16" fmla="*/ 980440 h 1671320"/>
              <a:gd name="connsiteX17" fmla="*/ 2753360 w 5567680"/>
              <a:gd name="connsiteY17" fmla="*/ 980440 h 1671320"/>
              <a:gd name="connsiteX18" fmla="*/ 2753360 w 5567680"/>
              <a:gd name="connsiteY18" fmla="*/ 1056640 h 1671320"/>
              <a:gd name="connsiteX19" fmla="*/ 2453640 w 5567680"/>
              <a:gd name="connsiteY19" fmla="*/ 1056640 h 1671320"/>
              <a:gd name="connsiteX20" fmla="*/ 2453640 w 5567680"/>
              <a:gd name="connsiteY20" fmla="*/ 1132840 h 1671320"/>
              <a:gd name="connsiteX21" fmla="*/ 2372360 w 5567680"/>
              <a:gd name="connsiteY21" fmla="*/ 1132840 h 1671320"/>
              <a:gd name="connsiteX22" fmla="*/ 2372360 w 5567680"/>
              <a:gd name="connsiteY22" fmla="*/ 1198880 h 1671320"/>
              <a:gd name="connsiteX23" fmla="*/ 2336800 w 5567680"/>
              <a:gd name="connsiteY23" fmla="*/ 1198880 h 1671320"/>
              <a:gd name="connsiteX24" fmla="*/ 2336800 w 5567680"/>
              <a:gd name="connsiteY24" fmla="*/ 1280160 h 1671320"/>
              <a:gd name="connsiteX25" fmla="*/ 2138680 w 5567680"/>
              <a:gd name="connsiteY25" fmla="*/ 1280160 h 1671320"/>
              <a:gd name="connsiteX26" fmla="*/ 2138680 w 5567680"/>
              <a:gd name="connsiteY26" fmla="*/ 1361440 h 1671320"/>
              <a:gd name="connsiteX27" fmla="*/ 1920240 w 5567680"/>
              <a:gd name="connsiteY27" fmla="*/ 1361440 h 1671320"/>
              <a:gd name="connsiteX28" fmla="*/ 1920240 w 5567680"/>
              <a:gd name="connsiteY28" fmla="*/ 1427480 h 1671320"/>
              <a:gd name="connsiteX29" fmla="*/ 1772920 w 5567680"/>
              <a:gd name="connsiteY29" fmla="*/ 1427480 h 1671320"/>
              <a:gd name="connsiteX30" fmla="*/ 1772920 w 5567680"/>
              <a:gd name="connsiteY30" fmla="*/ 1483360 h 1671320"/>
              <a:gd name="connsiteX31" fmla="*/ 1346200 w 5567680"/>
              <a:gd name="connsiteY31" fmla="*/ 1483360 h 1671320"/>
              <a:gd name="connsiteX32" fmla="*/ 1346200 w 5567680"/>
              <a:gd name="connsiteY32" fmla="*/ 1529080 h 1671320"/>
              <a:gd name="connsiteX33" fmla="*/ 1259840 w 5567680"/>
              <a:gd name="connsiteY33" fmla="*/ 1529080 h 1671320"/>
              <a:gd name="connsiteX34" fmla="*/ 1259840 w 5567680"/>
              <a:gd name="connsiteY34" fmla="*/ 1574800 h 1671320"/>
              <a:gd name="connsiteX35" fmla="*/ 497840 w 5567680"/>
              <a:gd name="connsiteY35" fmla="*/ 1574800 h 1671320"/>
              <a:gd name="connsiteX36" fmla="*/ 497840 w 5567680"/>
              <a:gd name="connsiteY36" fmla="*/ 1615440 h 1671320"/>
              <a:gd name="connsiteX37" fmla="*/ 86360 w 5567680"/>
              <a:gd name="connsiteY37" fmla="*/ 1615440 h 1671320"/>
              <a:gd name="connsiteX38" fmla="*/ 86360 w 5567680"/>
              <a:gd name="connsiteY38" fmla="*/ 1671320 h 1671320"/>
              <a:gd name="connsiteX39" fmla="*/ 0 w 5567680"/>
              <a:gd name="connsiteY39" fmla="*/ 1671320 h 167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567680" h="1671320">
                <a:moveTo>
                  <a:pt x="5567680" y="0"/>
                </a:moveTo>
                <a:lnTo>
                  <a:pt x="5359400" y="0"/>
                </a:lnTo>
                <a:lnTo>
                  <a:pt x="5359400" y="177800"/>
                </a:lnTo>
                <a:lnTo>
                  <a:pt x="5090160" y="177800"/>
                </a:lnTo>
                <a:lnTo>
                  <a:pt x="5090160" y="345440"/>
                </a:lnTo>
                <a:lnTo>
                  <a:pt x="3952240" y="345440"/>
                </a:lnTo>
                <a:lnTo>
                  <a:pt x="3952240" y="472440"/>
                </a:lnTo>
                <a:lnTo>
                  <a:pt x="3652520" y="472440"/>
                </a:lnTo>
                <a:lnTo>
                  <a:pt x="3652520" y="568960"/>
                </a:lnTo>
                <a:lnTo>
                  <a:pt x="3439160" y="568960"/>
                </a:lnTo>
                <a:lnTo>
                  <a:pt x="3439160" y="675640"/>
                </a:lnTo>
                <a:lnTo>
                  <a:pt x="3373120" y="675640"/>
                </a:lnTo>
                <a:lnTo>
                  <a:pt x="3373120" y="787400"/>
                </a:lnTo>
                <a:lnTo>
                  <a:pt x="3073400" y="787400"/>
                </a:lnTo>
                <a:lnTo>
                  <a:pt x="3073400" y="889000"/>
                </a:lnTo>
                <a:lnTo>
                  <a:pt x="2956560" y="889000"/>
                </a:lnTo>
                <a:lnTo>
                  <a:pt x="2956560" y="980440"/>
                </a:lnTo>
                <a:lnTo>
                  <a:pt x="2753360" y="980440"/>
                </a:lnTo>
                <a:lnTo>
                  <a:pt x="2753360" y="1056640"/>
                </a:lnTo>
                <a:lnTo>
                  <a:pt x="2453640" y="1056640"/>
                </a:lnTo>
                <a:lnTo>
                  <a:pt x="2453640" y="1132840"/>
                </a:lnTo>
                <a:lnTo>
                  <a:pt x="2372360" y="1132840"/>
                </a:lnTo>
                <a:lnTo>
                  <a:pt x="2372360" y="1198880"/>
                </a:lnTo>
                <a:lnTo>
                  <a:pt x="2336800" y="1198880"/>
                </a:lnTo>
                <a:lnTo>
                  <a:pt x="2336800" y="1280160"/>
                </a:lnTo>
                <a:lnTo>
                  <a:pt x="2138680" y="1280160"/>
                </a:lnTo>
                <a:lnTo>
                  <a:pt x="2138680" y="1361440"/>
                </a:lnTo>
                <a:lnTo>
                  <a:pt x="1920240" y="1361440"/>
                </a:lnTo>
                <a:lnTo>
                  <a:pt x="1920240" y="1427480"/>
                </a:lnTo>
                <a:lnTo>
                  <a:pt x="1772920" y="1427480"/>
                </a:lnTo>
                <a:lnTo>
                  <a:pt x="1772920" y="1483360"/>
                </a:lnTo>
                <a:lnTo>
                  <a:pt x="1346200" y="1483360"/>
                </a:lnTo>
                <a:lnTo>
                  <a:pt x="1346200" y="1529080"/>
                </a:lnTo>
                <a:lnTo>
                  <a:pt x="1259840" y="1529080"/>
                </a:lnTo>
                <a:lnTo>
                  <a:pt x="1259840" y="1574800"/>
                </a:lnTo>
                <a:lnTo>
                  <a:pt x="497840" y="1574800"/>
                </a:lnTo>
                <a:lnTo>
                  <a:pt x="497840" y="1615440"/>
                </a:lnTo>
                <a:lnTo>
                  <a:pt x="86360" y="1615440"/>
                </a:lnTo>
                <a:lnTo>
                  <a:pt x="86360" y="1671320"/>
                </a:lnTo>
                <a:lnTo>
                  <a:pt x="0" y="1671320"/>
                </a:lnTo>
              </a:path>
            </a:pathLst>
          </a:custGeom>
          <a:noFill/>
          <a:ln w="28575">
            <a:solidFill>
              <a:schemeClr val="accent1"/>
            </a:solidFill>
            <a:miter lim="800000"/>
            <a:headEnd/>
            <a:tailEnd/>
          </a:ln>
        </p:spPr>
        <p:txBody>
          <a:bodyPr rtlCol="0" anchor="ctr"/>
          <a:lstStyle/>
          <a:p>
            <a:pPr algn="ctr"/>
            <a:endParaRPr lang="en-US" dirty="0"/>
          </a:p>
        </p:txBody>
      </p:sp>
      <p:sp>
        <p:nvSpPr>
          <p:cNvPr id="64" name="Freeform: Shape 63">
            <a:extLst>
              <a:ext uri="{FF2B5EF4-FFF2-40B4-BE49-F238E27FC236}">
                <a16:creationId xmlns:a16="http://schemas.microsoft.com/office/drawing/2014/main" id="{CD5A588B-E8F1-4EA4-A427-9E603C562FBE}"/>
              </a:ext>
            </a:extLst>
          </p:cNvPr>
          <p:cNvSpPr/>
          <p:nvPr/>
        </p:nvSpPr>
        <p:spPr bwMode="auto">
          <a:xfrm>
            <a:off x="2209800" y="3952240"/>
            <a:ext cx="5643880" cy="909320"/>
          </a:xfrm>
          <a:custGeom>
            <a:avLst/>
            <a:gdLst>
              <a:gd name="connsiteX0" fmla="*/ 5643880 w 5643880"/>
              <a:gd name="connsiteY0" fmla="*/ 0 h 909320"/>
              <a:gd name="connsiteX1" fmla="*/ 0 w 5643880"/>
              <a:gd name="connsiteY1" fmla="*/ 909320 h 909320"/>
            </a:gdLst>
            <a:ahLst/>
            <a:cxnLst>
              <a:cxn ang="0">
                <a:pos x="connsiteX0" y="connsiteY0"/>
              </a:cxn>
              <a:cxn ang="0">
                <a:pos x="connsiteX1" y="connsiteY1"/>
              </a:cxn>
            </a:cxnLst>
            <a:rect l="l" t="t" r="r" b="b"/>
            <a:pathLst>
              <a:path w="5643880" h="909320">
                <a:moveTo>
                  <a:pt x="5643880" y="0"/>
                </a:moveTo>
                <a:lnTo>
                  <a:pt x="0" y="909320"/>
                </a:lnTo>
              </a:path>
            </a:pathLst>
          </a:custGeom>
          <a:noFill/>
          <a:ln w="28575">
            <a:solidFill>
              <a:schemeClr val="accent6"/>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085297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Current and Investigational Drugs for ATTR Amyloidosis </a:t>
            </a:r>
          </a:p>
        </p:txBody>
      </p:sp>
      <p:sp>
        <p:nvSpPr>
          <p:cNvPr id="5" name="Rectangle 4"/>
          <p:cNvSpPr/>
          <p:nvPr/>
        </p:nvSpPr>
        <p:spPr>
          <a:xfrm>
            <a:off x="8913177" y="5446906"/>
            <a:ext cx="2691506"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*Only approved in Europe and UK.</a:t>
            </a:r>
          </a:p>
        </p:txBody>
      </p:sp>
      <p:graphicFrame>
        <p:nvGraphicFramePr>
          <p:cNvPr id="7" name="Group 3">
            <a:extLst>
              <a:ext uri="{FF2B5EF4-FFF2-40B4-BE49-F238E27FC236}">
                <a16:creationId xmlns:a16="http://schemas.microsoft.com/office/drawing/2014/main" id="{2DCC5078-2872-4E0D-8E06-3C7D68F34AFE}"/>
              </a:ext>
            </a:extLst>
          </p:cNvPr>
          <p:cNvGraphicFramePr>
            <a:graphicFrameLocks/>
          </p:cNvGraphicFramePr>
          <p:nvPr>
            <p:extLst>
              <p:ext uri="{D42A27DB-BD31-4B8C-83A1-F6EECF244321}">
                <p14:modId xmlns:p14="http://schemas.microsoft.com/office/powerpoint/2010/main" val="4292598172"/>
              </p:ext>
            </p:extLst>
          </p:nvPr>
        </p:nvGraphicFramePr>
        <p:xfrm>
          <a:off x="6096000" y="1619950"/>
          <a:ext cx="5394960" cy="3840496"/>
        </p:xfrm>
        <a:graphic>
          <a:graphicData uri="http://schemas.openxmlformats.org/drawingml/2006/table">
            <a:tbl>
              <a:tblPr/>
              <a:tblGrid>
                <a:gridCol w="12801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204417275"/>
                    </a:ext>
                  </a:extLst>
                </a:gridCol>
              </a:tblGrid>
              <a:tr h="3926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cs typeface="Calibri" panose="020F0502020204030204" pitchFamily="34" charset="0"/>
                        </a:rPr>
                        <a:t>ATTRwt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cs typeface="Calibri" panose="020F0502020204030204" pitchFamily="34" charset="0"/>
                        </a:rPr>
                        <a:t>ATTRmt (Nerve)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cs typeface="Calibri" panose="020F0502020204030204" pitchFamily="34" charset="0"/>
                        </a:rPr>
                        <a:t>ATTRmt (Heart)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Diflunisal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Experience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Experience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Tafamidis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FF0000"/>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FF0000"/>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FF0000"/>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Patisiran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trials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FF0000"/>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trials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Inotersen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trials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FF0000"/>
                          </a:solidFill>
                          <a:latin typeface="Calibri" panose="020F0502020204030204" pitchFamily="34" charset="0"/>
                          <a:cs typeface="Calibri" panose="020F0502020204030204" pitchFamily="34" charset="0"/>
                        </a:rPr>
                        <a:t>RCT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trials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398076"/>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Doxycycline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36599"/>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TUDCA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62121"/>
                  </a:ext>
                </a:extLst>
              </a:tr>
              <a:tr h="362401">
                <a:tc>
                  <a:txBody>
                    <a:bodyPr/>
                    <a:lstStyle/>
                    <a:p>
                      <a:r>
                        <a:rPr lang="en-US" sz="1800" b="0" dirty="0">
                          <a:solidFill>
                            <a:schemeClr val="bg1"/>
                          </a:solidFill>
                          <a:latin typeface="Calibri" panose="020F0502020204030204" pitchFamily="34" charset="0"/>
                          <a:cs typeface="Calibri" panose="020F0502020204030204" pitchFamily="34" charset="0"/>
                        </a:rPr>
                        <a:t>EGCG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In vitro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6683894"/>
                  </a:ext>
                </a:extLst>
              </a:tr>
              <a:tr h="3624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dirty="0">
                          <a:solidFill>
                            <a:schemeClr val="bg1"/>
                          </a:solidFill>
                          <a:latin typeface="Calibri" panose="020F0502020204030204" pitchFamily="34" charset="0"/>
                          <a:cs typeface="Calibri" panose="020F0502020204030204" pitchFamily="34" charset="0"/>
                        </a:rPr>
                        <a:t>Acoramidis (AG10)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 trials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4725907"/>
                  </a:ext>
                </a:extLst>
              </a:tr>
            </a:tbl>
          </a:graphicData>
        </a:graphic>
      </p:graphicFrame>
      <p:grpSp>
        <p:nvGrpSpPr>
          <p:cNvPr id="8" name="Group 7">
            <a:extLst>
              <a:ext uri="{FF2B5EF4-FFF2-40B4-BE49-F238E27FC236}">
                <a16:creationId xmlns:a16="http://schemas.microsoft.com/office/drawing/2014/main" id="{527D3000-1E69-486E-8412-4F417BBBCFB2}"/>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10EF7833-F4A8-4703-BCD3-3E7981CD74F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5A67E77-1F50-4FC5-9309-8966E47D98B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1" name="TextBox 20">
            <a:extLst>
              <a:ext uri="{FF2B5EF4-FFF2-40B4-BE49-F238E27FC236}">
                <a16:creationId xmlns:a16="http://schemas.microsoft.com/office/drawing/2014/main" id="{0BB43FE2-3F6C-41F1-BEDB-8C6AD04DB71E}"/>
              </a:ext>
            </a:extLst>
          </p:cNvPr>
          <p:cNvSpPr txBox="1"/>
          <p:nvPr/>
        </p:nvSpPr>
        <p:spPr>
          <a:xfrm>
            <a:off x="1316412" y="3156637"/>
            <a:ext cx="3621327" cy="608893"/>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TTR stabilizers</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Tafamidis,</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diflunisal,</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acoramidis</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ǁ</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05ED5B22-0AAD-41EE-945E-53722C35A1E0}"/>
              </a:ext>
            </a:extLst>
          </p:cNvPr>
          <p:cNvSpPr txBox="1"/>
          <p:nvPr/>
        </p:nvSpPr>
        <p:spPr>
          <a:xfrm>
            <a:off x="1198401" y="4582591"/>
            <a:ext cx="3368585" cy="861782"/>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Amyloid disrupters</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Doxycycline + TUDCA</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Monoclonal antibody (PRX0004)</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ǁ</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6CE82A8A-11BA-4A06-AE52-3604D6DEF1DD}"/>
              </a:ext>
            </a:extLst>
          </p:cNvPr>
          <p:cNvSpPr txBox="1"/>
          <p:nvPr/>
        </p:nvSpPr>
        <p:spPr>
          <a:xfrm>
            <a:off x="1443947" y="1812984"/>
            <a:ext cx="3493792" cy="605302"/>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TTR silencers</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Inotersen,</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patisiran</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Striped Right Arrow 27">
            <a:extLst>
              <a:ext uri="{FF2B5EF4-FFF2-40B4-BE49-F238E27FC236}">
                <a16:creationId xmlns:a16="http://schemas.microsoft.com/office/drawing/2014/main" id="{080FC195-00EA-4B1A-8AF0-A306531F96F7}"/>
              </a:ext>
            </a:extLst>
          </p:cNvPr>
          <p:cNvSpPr/>
          <p:nvPr/>
        </p:nvSpPr>
        <p:spPr>
          <a:xfrm rot="5400000">
            <a:off x="2744365" y="2375368"/>
            <a:ext cx="457200" cy="589836"/>
          </a:xfrm>
          <a:prstGeom prst="striped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46" tIns="45724" rIns="91446" bIns="4572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C802D56-326A-47C8-822A-3208269EDD0E}"/>
              </a:ext>
            </a:extLst>
          </p:cNvPr>
          <p:cNvSpPr txBox="1"/>
          <p:nvPr/>
        </p:nvSpPr>
        <p:spPr>
          <a:xfrm>
            <a:off x="1443947" y="1481659"/>
            <a:ext cx="3454740" cy="400118"/>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Liver: stop production*</a:t>
            </a:r>
          </a:p>
        </p:txBody>
      </p:sp>
      <p:sp>
        <p:nvSpPr>
          <p:cNvPr id="27" name="TextBox 26">
            <a:extLst>
              <a:ext uri="{FF2B5EF4-FFF2-40B4-BE49-F238E27FC236}">
                <a16:creationId xmlns:a16="http://schemas.microsoft.com/office/drawing/2014/main" id="{FD005553-2068-4144-A51C-12AD492239F5}"/>
              </a:ext>
            </a:extLst>
          </p:cNvPr>
          <p:cNvSpPr txBox="1"/>
          <p:nvPr/>
        </p:nvSpPr>
        <p:spPr>
          <a:xfrm>
            <a:off x="1777669" y="2813779"/>
            <a:ext cx="2527912" cy="400118"/>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Stabilize protein</a:t>
            </a:r>
          </a:p>
        </p:txBody>
      </p:sp>
      <p:sp>
        <p:nvSpPr>
          <p:cNvPr id="28" name="TextBox 27">
            <a:extLst>
              <a:ext uri="{FF2B5EF4-FFF2-40B4-BE49-F238E27FC236}">
                <a16:creationId xmlns:a16="http://schemas.microsoft.com/office/drawing/2014/main" id="{FF378EB6-5176-4996-A79C-538A2937F753}"/>
              </a:ext>
            </a:extLst>
          </p:cNvPr>
          <p:cNvSpPr txBox="1"/>
          <p:nvPr/>
        </p:nvSpPr>
        <p:spPr>
          <a:xfrm>
            <a:off x="1640349" y="4243278"/>
            <a:ext cx="2665232" cy="369340"/>
          </a:xfrm>
          <a:prstGeom prst="rect">
            <a:avLst/>
          </a:prstGeom>
          <a:noFill/>
        </p:spPr>
        <p:txBody>
          <a:bodyPr wrap="square" lIns="91446" tIns="45724" rIns="91446" bIns="45724"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Fibril disrupter</a:t>
            </a:r>
          </a:p>
        </p:txBody>
      </p:sp>
      <p:sp>
        <p:nvSpPr>
          <p:cNvPr id="29" name="TextBox 28">
            <a:extLst>
              <a:ext uri="{FF2B5EF4-FFF2-40B4-BE49-F238E27FC236}">
                <a16:creationId xmlns:a16="http://schemas.microsoft.com/office/drawing/2014/main" id="{74A2C156-E548-48A5-A564-D81AC6FFC4E1}"/>
              </a:ext>
            </a:extLst>
          </p:cNvPr>
          <p:cNvSpPr txBox="1"/>
          <p:nvPr/>
        </p:nvSpPr>
        <p:spPr>
          <a:xfrm>
            <a:off x="609759" y="5458538"/>
            <a:ext cx="6014200" cy="954115"/>
          </a:xfrm>
          <a:prstGeom prst="rect">
            <a:avLst/>
          </a:prstGeom>
          <a:noFill/>
          <a:ln>
            <a:noFill/>
          </a:ln>
          <a:effectLst/>
        </p:spPr>
        <p:style>
          <a:lnRef idx="3">
            <a:schemeClr val="lt1"/>
          </a:lnRef>
          <a:fillRef idx="1">
            <a:schemeClr val="accent1"/>
          </a:fillRef>
          <a:effectRef idx="1">
            <a:schemeClr val="accent1"/>
          </a:effectRef>
          <a:fontRef idx="minor">
            <a:schemeClr val="lt1"/>
          </a:fontRef>
        </p:style>
        <p:txBody>
          <a:bodyPr wrap="square" lIns="91446" tIns="45724" rIns="91446" bIns="4572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*Liver transplant: hereditary only, may become obsolete; heart transplant: increasing, especially ATTRwt.</a:t>
            </a: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Calibri" panose="020F0502020204030204" pitchFamily="34" charset="0"/>
              </a:rPr>
              <a:t> </a:t>
            </a: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FDA approved, ATTRmt neuropathy. </a:t>
            </a: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FDA approved, ATTR cardiac. </a:t>
            </a: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RCT data on neuropathy. </a:t>
            </a: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rPr>
              <a:t>ǁ</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Clinical trials underway.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Cardiac trials starting, including next-generation preparations.</a:t>
            </a:r>
            <a:endParaRPr kumimoji="0" lang="en-US" sz="1400" b="0" i="0" u="none" strike="noStrike" kern="1200" cap="none" spc="0" normalizeH="0" baseline="30000" noProof="0" dirty="0">
              <a:ln>
                <a:noFill/>
              </a:ln>
              <a:solidFill>
                <a:srgbClr val="000000"/>
              </a:solidFill>
              <a:effectLst/>
              <a:uLnTx/>
              <a:uFillTx/>
              <a:latin typeface="Calibri" panose="020F0502020204030204"/>
              <a:ea typeface="+mn-ea"/>
              <a:cs typeface="+mn-cs"/>
            </a:endParaRPr>
          </a:p>
        </p:txBody>
      </p:sp>
      <p:sp>
        <p:nvSpPr>
          <p:cNvPr id="31" name="Striped Right Arrow 27">
            <a:extLst>
              <a:ext uri="{FF2B5EF4-FFF2-40B4-BE49-F238E27FC236}">
                <a16:creationId xmlns:a16="http://schemas.microsoft.com/office/drawing/2014/main" id="{22807C3A-8073-490B-97F4-82A927C73830}"/>
              </a:ext>
            </a:extLst>
          </p:cNvPr>
          <p:cNvSpPr/>
          <p:nvPr/>
        </p:nvSpPr>
        <p:spPr>
          <a:xfrm rot="5400000">
            <a:off x="2744365" y="3719387"/>
            <a:ext cx="457200" cy="589836"/>
          </a:xfrm>
          <a:prstGeom prst="striped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46" tIns="45724" rIns="91446" bIns="4572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 Box 11">
            <a:extLst>
              <a:ext uri="{FF2B5EF4-FFF2-40B4-BE49-F238E27FC236}">
                <a16:creationId xmlns:a16="http://schemas.microsoft.com/office/drawing/2014/main" id="{7A13F1F9-B8FA-47D1-8525-B3498BD0B3D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Plumadore. Am J Health System Pharm. 2021;</a:t>
            </a:r>
            <a:r>
              <a:rPr lang="en-US" sz="1200" dirty="0">
                <a:solidFill>
                  <a:srgbClr val="455560"/>
                </a:solidFill>
                <a:latin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Epub].</a:t>
            </a:r>
          </a:p>
        </p:txBody>
      </p:sp>
    </p:spTree>
    <p:extLst>
      <p:ext uri="{BB962C8B-B14F-4D97-AF65-F5344CB8AC3E}">
        <p14:creationId xmlns:p14="http://schemas.microsoft.com/office/powerpoint/2010/main" val="2613767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5F4112A-2AB3-4E53-833B-99C2D325FEA3}"/>
              </a:ext>
            </a:extLst>
          </p:cNvPr>
          <p:cNvSpPr>
            <a:spLocks noGrp="1"/>
          </p:cNvSpPr>
          <p:nvPr>
            <p:ph type="title"/>
          </p:nvPr>
        </p:nvSpPr>
        <p:spPr/>
        <p:txBody>
          <a:bodyPr/>
          <a:lstStyle/>
          <a:p>
            <a:r>
              <a:rPr lang="en-US" dirty="0"/>
              <a:t>Oligonucleotide Drugs for ATTR Amyloidosis</a:t>
            </a:r>
          </a:p>
        </p:txBody>
      </p:sp>
      <p:sp>
        <p:nvSpPr>
          <p:cNvPr id="13" name="Text Box 11">
            <a:extLst>
              <a:ext uri="{FF2B5EF4-FFF2-40B4-BE49-F238E27FC236}">
                <a16:creationId xmlns:a16="http://schemas.microsoft.com/office/drawing/2014/main" id="{9670A011-9A87-4CAB-82B5-DB58F677568D}"/>
              </a:ext>
            </a:extLst>
          </p:cNvPr>
          <p:cNvSpPr txBox="1">
            <a:spLocks noChangeArrowheads="1"/>
          </p:cNvSpPr>
          <p:nvPr/>
        </p:nvSpPr>
        <p:spPr bwMode="auto">
          <a:xfrm>
            <a:off x="414339" y="6385741"/>
            <a:ext cx="7146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Modified from Buxbaum NEJM. 2018;379:82.</a:t>
            </a:r>
          </a:p>
        </p:txBody>
      </p:sp>
      <p:grpSp>
        <p:nvGrpSpPr>
          <p:cNvPr id="14" name="Group 7">
            <a:extLst>
              <a:ext uri="{FF2B5EF4-FFF2-40B4-BE49-F238E27FC236}">
                <a16:creationId xmlns:a16="http://schemas.microsoft.com/office/drawing/2014/main" id="{6CCAF431-6E5B-4401-AFBA-2538B130D1CA}"/>
              </a:ext>
            </a:extLst>
          </p:cNvPr>
          <p:cNvGrpSpPr>
            <a:grpSpLocks/>
          </p:cNvGrpSpPr>
          <p:nvPr/>
        </p:nvGrpSpPr>
        <p:grpSpPr bwMode="auto">
          <a:xfrm>
            <a:off x="9389569" y="6216652"/>
            <a:ext cx="2488502" cy="447822"/>
            <a:chOff x="9527309" y="3551529"/>
            <a:chExt cx="2488502" cy="448324"/>
          </a:xfrm>
        </p:grpSpPr>
        <p:pic>
          <p:nvPicPr>
            <p:cNvPr id="15" name="Picture 14">
              <a:extLst>
                <a:ext uri="{FF2B5EF4-FFF2-40B4-BE49-F238E27FC236}">
                  <a16:creationId xmlns:a16="http://schemas.microsoft.com/office/drawing/2014/main" id="{168C469F-46D8-485D-BDC6-3AA540E6736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0EAADC47-4A36-45BC-BC9F-675CC0C032A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7" name="Group 16">
            <a:extLst>
              <a:ext uri="{FF2B5EF4-FFF2-40B4-BE49-F238E27FC236}">
                <a16:creationId xmlns:a16="http://schemas.microsoft.com/office/drawing/2014/main" id="{2FBD79CE-8229-4566-9324-CF8098363578}"/>
              </a:ext>
            </a:extLst>
          </p:cNvPr>
          <p:cNvGrpSpPr/>
          <p:nvPr/>
        </p:nvGrpSpPr>
        <p:grpSpPr>
          <a:xfrm>
            <a:off x="833480" y="1238301"/>
            <a:ext cx="8868250" cy="5112079"/>
            <a:chOff x="833480" y="1238301"/>
            <a:chExt cx="8868250" cy="5112079"/>
          </a:xfrm>
        </p:grpSpPr>
        <p:sp>
          <p:nvSpPr>
            <p:cNvPr id="18" name="TextBox 17">
              <a:extLst>
                <a:ext uri="{FF2B5EF4-FFF2-40B4-BE49-F238E27FC236}">
                  <a16:creationId xmlns:a16="http://schemas.microsoft.com/office/drawing/2014/main" id="{3276BD6F-3F7E-49F1-8232-32BC9542D5C0}"/>
                </a:ext>
              </a:extLst>
            </p:cNvPr>
            <p:cNvSpPr txBox="1"/>
            <p:nvPr/>
          </p:nvSpPr>
          <p:spPr>
            <a:xfrm rot="16200000">
              <a:off x="449978" y="2895576"/>
              <a:ext cx="11363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a:ea typeface="+mn-ea"/>
                  <a:cs typeface="+mn-cs"/>
                </a:rPr>
                <a:t>Liver Cells</a:t>
              </a:r>
            </a:p>
          </p:txBody>
        </p:sp>
        <p:sp>
          <p:nvSpPr>
            <p:cNvPr id="19" name="Left Brace 18">
              <a:extLst>
                <a:ext uri="{FF2B5EF4-FFF2-40B4-BE49-F238E27FC236}">
                  <a16:creationId xmlns:a16="http://schemas.microsoft.com/office/drawing/2014/main" id="{7F24F3B0-75D3-4D76-B7CB-5A08717436C1}"/>
                </a:ext>
              </a:extLst>
            </p:cNvPr>
            <p:cNvSpPr/>
            <p:nvPr/>
          </p:nvSpPr>
          <p:spPr>
            <a:xfrm>
              <a:off x="1378228" y="1242425"/>
              <a:ext cx="150630" cy="3675635"/>
            </a:xfrm>
            <a:prstGeom prst="leftBrac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77D4F0D-AE3B-457C-A08D-4AE53582C58A}"/>
                </a:ext>
              </a:extLst>
            </p:cNvPr>
            <p:cNvSpPr txBox="1"/>
            <p:nvPr/>
          </p:nvSpPr>
          <p:spPr>
            <a:xfrm rot="16200000">
              <a:off x="427405" y="5297973"/>
              <a:ext cx="145848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panose="020F0502020204030204"/>
                  <a:ea typeface="+mn-ea"/>
                  <a:cs typeface="+mn-cs"/>
                </a:rPr>
                <a:t>Bloodstream and Tissues</a:t>
              </a:r>
            </a:p>
          </p:txBody>
        </p:sp>
        <p:sp>
          <p:nvSpPr>
            <p:cNvPr id="21" name="Left Brace 20">
              <a:extLst>
                <a:ext uri="{FF2B5EF4-FFF2-40B4-BE49-F238E27FC236}">
                  <a16:creationId xmlns:a16="http://schemas.microsoft.com/office/drawing/2014/main" id="{5C7FDFF5-66D1-4FCF-991C-9E3742B8A6C7}"/>
                </a:ext>
              </a:extLst>
            </p:cNvPr>
            <p:cNvSpPr/>
            <p:nvPr/>
          </p:nvSpPr>
          <p:spPr>
            <a:xfrm>
              <a:off x="1395578" y="4937680"/>
              <a:ext cx="150630" cy="1385817"/>
            </a:xfrm>
            <a:prstGeom prst="leftBrac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EF19D2C1-C378-4E36-B6AB-B067E77291C5}"/>
                </a:ext>
              </a:extLst>
            </p:cNvPr>
            <p:cNvSpPr txBox="1"/>
            <p:nvPr/>
          </p:nvSpPr>
          <p:spPr bwMode="auto">
            <a:xfrm>
              <a:off x="1894251" y="1238301"/>
              <a:ext cx="2230195"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Normal Transthyretin Synthesis</a:t>
              </a:r>
            </a:p>
          </p:txBody>
        </p:sp>
        <p:sp>
          <p:nvSpPr>
            <p:cNvPr id="23" name="TextBox 22">
              <a:extLst>
                <a:ext uri="{FF2B5EF4-FFF2-40B4-BE49-F238E27FC236}">
                  <a16:creationId xmlns:a16="http://schemas.microsoft.com/office/drawing/2014/main" id="{5853A75D-2CA0-4158-AC76-F3E34B8AF28B}"/>
                </a:ext>
              </a:extLst>
            </p:cNvPr>
            <p:cNvSpPr txBox="1"/>
            <p:nvPr/>
          </p:nvSpPr>
          <p:spPr bwMode="auto">
            <a:xfrm>
              <a:off x="2470484" y="1913366"/>
              <a:ext cx="1004236" cy="2616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Transcription</a:t>
              </a:r>
            </a:p>
          </p:txBody>
        </p:sp>
        <p:sp>
          <p:nvSpPr>
            <p:cNvPr id="24" name="TextBox 23">
              <a:extLst>
                <a:ext uri="{FF2B5EF4-FFF2-40B4-BE49-F238E27FC236}">
                  <a16:creationId xmlns:a16="http://schemas.microsoft.com/office/drawing/2014/main" id="{2631561E-B5E9-4007-80E4-264C8FE4D3BA}"/>
                </a:ext>
              </a:extLst>
            </p:cNvPr>
            <p:cNvSpPr txBox="1"/>
            <p:nvPr/>
          </p:nvSpPr>
          <p:spPr bwMode="auto">
            <a:xfrm>
              <a:off x="1691820"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25" name="TextBox 24">
              <a:extLst>
                <a:ext uri="{FF2B5EF4-FFF2-40B4-BE49-F238E27FC236}">
                  <a16:creationId xmlns:a16="http://schemas.microsoft.com/office/drawing/2014/main" id="{F5EEDA6F-0FA8-4EC3-A495-94E3A8A61FAD}"/>
                </a:ext>
              </a:extLst>
            </p:cNvPr>
            <p:cNvSpPr txBox="1"/>
            <p:nvPr/>
          </p:nvSpPr>
          <p:spPr bwMode="auto">
            <a:xfrm>
              <a:off x="3018058"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26" name="TextBox 25">
              <a:extLst>
                <a:ext uri="{FF2B5EF4-FFF2-40B4-BE49-F238E27FC236}">
                  <a16:creationId xmlns:a16="http://schemas.microsoft.com/office/drawing/2014/main" id="{EB34C5EA-0096-4CBC-A9B8-68063A310277}"/>
                </a:ext>
              </a:extLst>
            </p:cNvPr>
            <p:cNvSpPr txBox="1"/>
            <p:nvPr/>
          </p:nvSpPr>
          <p:spPr bwMode="auto">
            <a:xfrm>
              <a:off x="2464916" y="2652758"/>
              <a:ext cx="1004236"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accent6"/>
                  </a:solidFill>
                  <a:latin typeface="Calibri" panose="020F0502020204030204" pitchFamily="34" charset="0"/>
                </a:rPr>
                <a:t>NUCLEUS</a:t>
              </a:r>
            </a:p>
          </p:txBody>
        </p:sp>
        <p:sp>
          <p:nvSpPr>
            <p:cNvPr id="27" name="TextBox 26">
              <a:extLst>
                <a:ext uri="{FF2B5EF4-FFF2-40B4-BE49-F238E27FC236}">
                  <a16:creationId xmlns:a16="http://schemas.microsoft.com/office/drawing/2014/main" id="{40A8FA66-8DE4-4915-AA67-193CF83A6D55}"/>
                </a:ext>
              </a:extLst>
            </p:cNvPr>
            <p:cNvSpPr txBox="1"/>
            <p:nvPr/>
          </p:nvSpPr>
          <p:spPr bwMode="auto">
            <a:xfrm>
              <a:off x="1949551" y="1438395"/>
              <a:ext cx="91930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837387AF-7A83-43DE-AE48-A7C278A773A7}"/>
                </a:ext>
              </a:extLst>
            </p:cNvPr>
            <p:cNvSpPr txBox="1"/>
            <p:nvPr/>
          </p:nvSpPr>
          <p:spPr bwMode="auto">
            <a:xfrm>
              <a:off x="3244088" y="1438395"/>
              <a:ext cx="864272"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8CA13BAE-23F2-48C9-AF3E-060E061A320D}"/>
                </a:ext>
              </a:extLst>
            </p:cNvPr>
            <p:cNvSpPr txBox="1"/>
            <p:nvPr/>
          </p:nvSpPr>
          <p:spPr bwMode="auto">
            <a:xfrm>
              <a:off x="2397171" y="3648147"/>
              <a:ext cx="1139725" cy="43088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mRNA available for translation</a:t>
              </a:r>
            </a:p>
          </p:txBody>
        </p:sp>
        <p:sp>
          <p:nvSpPr>
            <p:cNvPr id="30" name="TextBox 29">
              <a:extLst>
                <a:ext uri="{FF2B5EF4-FFF2-40B4-BE49-F238E27FC236}">
                  <a16:creationId xmlns:a16="http://schemas.microsoft.com/office/drawing/2014/main" id="{6D26EF92-F092-4C32-A516-03C9D3644E56}"/>
                </a:ext>
              </a:extLst>
            </p:cNvPr>
            <p:cNvSpPr txBox="1"/>
            <p:nvPr/>
          </p:nvSpPr>
          <p:spPr bwMode="auto">
            <a:xfrm>
              <a:off x="2464915" y="4526171"/>
              <a:ext cx="1004236"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accent6"/>
                  </a:solidFill>
                  <a:latin typeface="Calibri" panose="020F0502020204030204" pitchFamily="34" charset="0"/>
                </a:rPr>
                <a:t>CYTOPLASM</a:t>
              </a:r>
            </a:p>
          </p:txBody>
        </p:sp>
        <p:sp>
          <p:nvSpPr>
            <p:cNvPr id="31" name="TextBox 30">
              <a:extLst>
                <a:ext uri="{FF2B5EF4-FFF2-40B4-BE49-F238E27FC236}">
                  <a16:creationId xmlns:a16="http://schemas.microsoft.com/office/drawing/2014/main" id="{AEAAA863-4F85-4F4C-B024-E4ADB53CBC19}"/>
                </a:ext>
              </a:extLst>
            </p:cNvPr>
            <p:cNvSpPr txBox="1"/>
            <p:nvPr/>
          </p:nvSpPr>
          <p:spPr bwMode="auto">
            <a:xfrm>
              <a:off x="4984839" y="1238301"/>
              <a:ext cx="1389223"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Inotersen</a:t>
              </a:r>
            </a:p>
          </p:txBody>
        </p:sp>
        <p:sp>
          <p:nvSpPr>
            <p:cNvPr id="32" name="TextBox 31">
              <a:extLst>
                <a:ext uri="{FF2B5EF4-FFF2-40B4-BE49-F238E27FC236}">
                  <a16:creationId xmlns:a16="http://schemas.microsoft.com/office/drawing/2014/main" id="{2C4F92A6-C486-44F3-B5B1-E1388D48B257}"/>
                </a:ext>
              </a:extLst>
            </p:cNvPr>
            <p:cNvSpPr txBox="1"/>
            <p:nvPr/>
          </p:nvSpPr>
          <p:spPr bwMode="auto">
            <a:xfrm>
              <a:off x="5145797" y="1913366"/>
              <a:ext cx="1004236" cy="2616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Transcription</a:t>
              </a:r>
            </a:p>
          </p:txBody>
        </p:sp>
        <p:sp>
          <p:nvSpPr>
            <p:cNvPr id="33" name="TextBox 32">
              <a:extLst>
                <a:ext uri="{FF2B5EF4-FFF2-40B4-BE49-F238E27FC236}">
                  <a16:creationId xmlns:a16="http://schemas.microsoft.com/office/drawing/2014/main" id="{6DE9EEEA-DFB8-4FEC-9872-321B424C4B6E}"/>
                </a:ext>
              </a:extLst>
            </p:cNvPr>
            <p:cNvSpPr txBox="1"/>
            <p:nvPr/>
          </p:nvSpPr>
          <p:spPr bwMode="auto">
            <a:xfrm>
              <a:off x="4577822" y="1438395"/>
              <a:ext cx="91930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F5504490-6263-4783-A857-24D125CBFDC7}"/>
                </a:ext>
              </a:extLst>
            </p:cNvPr>
            <p:cNvSpPr txBox="1"/>
            <p:nvPr/>
          </p:nvSpPr>
          <p:spPr bwMode="auto">
            <a:xfrm>
              <a:off x="5870877" y="1438395"/>
              <a:ext cx="864272"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0FEB1D5F-ED1C-4BF6-8C34-33D8FB46C1DC}"/>
                </a:ext>
              </a:extLst>
            </p:cNvPr>
            <p:cNvSpPr txBox="1"/>
            <p:nvPr/>
          </p:nvSpPr>
          <p:spPr bwMode="auto">
            <a:xfrm>
              <a:off x="4338728"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36" name="TextBox 35">
              <a:extLst>
                <a:ext uri="{FF2B5EF4-FFF2-40B4-BE49-F238E27FC236}">
                  <a16:creationId xmlns:a16="http://schemas.microsoft.com/office/drawing/2014/main" id="{8A837ABE-C8E2-4D68-AD51-48C707A90B07}"/>
                </a:ext>
              </a:extLst>
            </p:cNvPr>
            <p:cNvSpPr txBox="1"/>
            <p:nvPr/>
          </p:nvSpPr>
          <p:spPr bwMode="auto">
            <a:xfrm>
              <a:off x="5664966"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37" name="TextBox 36">
              <a:extLst>
                <a:ext uri="{FF2B5EF4-FFF2-40B4-BE49-F238E27FC236}">
                  <a16:creationId xmlns:a16="http://schemas.microsoft.com/office/drawing/2014/main" id="{E21EA6FA-1F58-4FB6-83DC-B4D48C9315C9}"/>
                </a:ext>
              </a:extLst>
            </p:cNvPr>
            <p:cNvSpPr txBox="1"/>
            <p:nvPr/>
          </p:nvSpPr>
          <p:spPr bwMode="auto">
            <a:xfrm>
              <a:off x="5316986" y="2687469"/>
              <a:ext cx="695960"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accent4"/>
                  </a:solidFill>
                  <a:latin typeface="Calibri" panose="020F0502020204030204" pitchFamily="34" charset="0"/>
                </a:rPr>
                <a:t>Inotersen</a:t>
              </a:r>
            </a:p>
          </p:txBody>
        </p:sp>
        <p:sp>
          <p:nvSpPr>
            <p:cNvPr id="38" name="TextBox 37">
              <a:extLst>
                <a:ext uri="{FF2B5EF4-FFF2-40B4-BE49-F238E27FC236}">
                  <a16:creationId xmlns:a16="http://schemas.microsoft.com/office/drawing/2014/main" id="{F0E2ECF8-B7BF-4CBD-BDFF-353C9AE586E8}"/>
                </a:ext>
              </a:extLst>
            </p:cNvPr>
            <p:cNvSpPr txBox="1"/>
            <p:nvPr/>
          </p:nvSpPr>
          <p:spPr bwMode="auto">
            <a:xfrm>
              <a:off x="4418868" y="2614356"/>
              <a:ext cx="1114934"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Ribonuclease H</a:t>
              </a:r>
            </a:p>
          </p:txBody>
        </p:sp>
        <p:sp>
          <p:nvSpPr>
            <p:cNvPr id="39" name="TextBox 38">
              <a:extLst>
                <a:ext uri="{FF2B5EF4-FFF2-40B4-BE49-F238E27FC236}">
                  <a16:creationId xmlns:a16="http://schemas.microsoft.com/office/drawing/2014/main" id="{EE740D98-8682-41B6-B239-A3CC215BF5F2}"/>
                </a:ext>
              </a:extLst>
            </p:cNvPr>
            <p:cNvSpPr txBox="1"/>
            <p:nvPr/>
          </p:nvSpPr>
          <p:spPr bwMode="auto">
            <a:xfrm>
              <a:off x="5046029" y="3001108"/>
              <a:ext cx="1139724" cy="43088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Target </a:t>
              </a:r>
              <a:br>
                <a:rPr lang="en-US" sz="1100" b="1"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mRNA cleavage</a:t>
              </a:r>
            </a:p>
          </p:txBody>
        </p:sp>
        <p:sp>
          <p:nvSpPr>
            <p:cNvPr id="40" name="TextBox 39">
              <a:extLst>
                <a:ext uri="{FF2B5EF4-FFF2-40B4-BE49-F238E27FC236}">
                  <a16:creationId xmlns:a16="http://schemas.microsoft.com/office/drawing/2014/main" id="{8453E1DD-95CF-4975-A0F6-F35C5276870D}"/>
                </a:ext>
              </a:extLst>
            </p:cNvPr>
            <p:cNvSpPr txBox="1"/>
            <p:nvPr/>
          </p:nvSpPr>
          <p:spPr bwMode="auto">
            <a:xfrm>
              <a:off x="4961017" y="3914060"/>
              <a:ext cx="1309302" cy="2616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mRNA degradation</a:t>
              </a:r>
            </a:p>
          </p:txBody>
        </p:sp>
        <p:sp>
          <p:nvSpPr>
            <p:cNvPr id="41" name="TextBox 40">
              <a:extLst>
                <a:ext uri="{FF2B5EF4-FFF2-40B4-BE49-F238E27FC236}">
                  <a16:creationId xmlns:a16="http://schemas.microsoft.com/office/drawing/2014/main" id="{B5BBAE3D-A553-4D55-BD17-8DC5A8C3A9A8}"/>
                </a:ext>
              </a:extLst>
            </p:cNvPr>
            <p:cNvSpPr txBox="1"/>
            <p:nvPr/>
          </p:nvSpPr>
          <p:spPr bwMode="auto">
            <a:xfrm>
              <a:off x="7738429" y="3384968"/>
              <a:ext cx="1139724" cy="43088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Target </a:t>
              </a:r>
              <a:br>
                <a:rPr lang="en-US" sz="1100" b="1"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mRNA cleavage</a:t>
              </a:r>
            </a:p>
          </p:txBody>
        </p:sp>
        <p:sp>
          <p:nvSpPr>
            <p:cNvPr id="42" name="TextBox 41">
              <a:extLst>
                <a:ext uri="{FF2B5EF4-FFF2-40B4-BE49-F238E27FC236}">
                  <a16:creationId xmlns:a16="http://schemas.microsoft.com/office/drawing/2014/main" id="{7502D3F6-74CD-4C0D-8851-C0A055BDC0C0}"/>
                </a:ext>
              </a:extLst>
            </p:cNvPr>
            <p:cNvSpPr txBox="1"/>
            <p:nvPr/>
          </p:nvSpPr>
          <p:spPr bwMode="auto">
            <a:xfrm>
              <a:off x="7643480" y="4198244"/>
              <a:ext cx="1309302"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mRNA degradation</a:t>
              </a:r>
            </a:p>
          </p:txBody>
        </p:sp>
        <p:sp>
          <p:nvSpPr>
            <p:cNvPr id="43" name="TextBox 42">
              <a:extLst>
                <a:ext uri="{FF2B5EF4-FFF2-40B4-BE49-F238E27FC236}">
                  <a16:creationId xmlns:a16="http://schemas.microsoft.com/office/drawing/2014/main" id="{84AA9760-0466-4F41-BE34-A5E69BA9E7F7}"/>
                </a:ext>
              </a:extLst>
            </p:cNvPr>
            <p:cNvSpPr txBox="1"/>
            <p:nvPr/>
          </p:nvSpPr>
          <p:spPr bwMode="auto">
            <a:xfrm>
              <a:off x="6045981" y="4474156"/>
              <a:ext cx="1760586" cy="43088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mRNA available for translation greatly reduced</a:t>
              </a:r>
            </a:p>
          </p:txBody>
        </p:sp>
        <p:sp>
          <p:nvSpPr>
            <p:cNvPr id="44" name="TextBox 43">
              <a:extLst>
                <a:ext uri="{FF2B5EF4-FFF2-40B4-BE49-F238E27FC236}">
                  <a16:creationId xmlns:a16="http://schemas.microsoft.com/office/drawing/2014/main" id="{E2635DE4-FBC3-4972-A543-49F6B7BF0C63}"/>
                </a:ext>
              </a:extLst>
            </p:cNvPr>
            <p:cNvSpPr txBox="1"/>
            <p:nvPr/>
          </p:nvSpPr>
          <p:spPr bwMode="auto">
            <a:xfrm>
              <a:off x="6979183" y="2865112"/>
              <a:ext cx="1257314" cy="4001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RNA-induced silencing complex</a:t>
              </a:r>
            </a:p>
          </p:txBody>
        </p:sp>
        <p:sp>
          <p:nvSpPr>
            <p:cNvPr id="45" name="TextBox 44">
              <a:extLst>
                <a:ext uri="{FF2B5EF4-FFF2-40B4-BE49-F238E27FC236}">
                  <a16:creationId xmlns:a16="http://schemas.microsoft.com/office/drawing/2014/main" id="{7B54BE2E-ACCF-440E-83C7-132209305FBC}"/>
                </a:ext>
              </a:extLst>
            </p:cNvPr>
            <p:cNvSpPr txBox="1"/>
            <p:nvPr/>
          </p:nvSpPr>
          <p:spPr bwMode="auto">
            <a:xfrm>
              <a:off x="8013397" y="3090825"/>
              <a:ext cx="695960"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accent5"/>
                  </a:solidFill>
                  <a:latin typeface="Calibri" panose="020F0502020204030204" pitchFamily="34" charset="0"/>
                </a:rPr>
                <a:t>Patisiran</a:t>
              </a:r>
            </a:p>
          </p:txBody>
        </p:sp>
        <p:sp>
          <p:nvSpPr>
            <p:cNvPr id="46" name="TextBox 45">
              <a:extLst>
                <a:ext uri="{FF2B5EF4-FFF2-40B4-BE49-F238E27FC236}">
                  <a16:creationId xmlns:a16="http://schemas.microsoft.com/office/drawing/2014/main" id="{92C9FF95-E6BB-4E08-B2FC-08B8629C68A4}"/>
                </a:ext>
              </a:extLst>
            </p:cNvPr>
            <p:cNvSpPr txBox="1"/>
            <p:nvPr/>
          </p:nvSpPr>
          <p:spPr bwMode="auto">
            <a:xfrm>
              <a:off x="6990633"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47" name="TextBox 46">
              <a:extLst>
                <a:ext uri="{FF2B5EF4-FFF2-40B4-BE49-F238E27FC236}">
                  <a16:creationId xmlns:a16="http://schemas.microsoft.com/office/drawing/2014/main" id="{7D1570F3-9DF6-4D6A-9137-1FFD66793713}"/>
                </a:ext>
              </a:extLst>
            </p:cNvPr>
            <p:cNvSpPr txBox="1"/>
            <p:nvPr/>
          </p:nvSpPr>
          <p:spPr bwMode="auto">
            <a:xfrm>
              <a:off x="8316871" y="2344293"/>
              <a:ext cx="1275214"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r>
                <a:rPr lang="en-US" sz="1000" dirty="0">
                  <a:solidFill>
                    <a:schemeClr val="bg1"/>
                  </a:solidFill>
                  <a:latin typeface="Calibri" panose="020F0502020204030204" pitchFamily="34" charset="0"/>
                </a:rPr>
                <a:t> mRNA</a:t>
              </a:r>
            </a:p>
          </p:txBody>
        </p:sp>
        <p:sp>
          <p:nvSpPr>
            <p:cNvPr id="48" name="TextBox 47">
              <a:extLst>
                <a:ext uri="{FF2B5EF4-FFF2-40B4-BE49-F238E27FC236}">
                  <a16:creationId xmlns:a16="http://schemas.microsoft.com/office/drawing/2014/main" id="{B9529314-3EF3-4A1D-8CC5-8E58431B7A9F}"/>
                </a:ext>
              </a:extLst>
            </p:cNvPr>
            <p:cNvSpPr txBox="1"/>
            <p:nvPr/>
          </p:nvSpPr>
          <p:spPr bwMode="auto">
            <a:xfrm>
              <a:off x="7786247" y="1913366"/>
              <a:ext cx="1004236" cy="2616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Transcription</a:t>
              </a:r>
            </a:p>
          </p:txBody>
        </p:sp>
        <p:sp>
          <p:nvSpPr>
            <p:cNvPr id="49" name="TextBox 48">
              <a:extLst>
                <a:ext uri="{FF2B5EF4-FFF2-40B4-BE49-F238E27FC236}">
                  <a16:creationId xmlns:a16="http://schemas.microsoft.com/office/drawing/2014/main" id="{43BF556B-9E7F-4D93-9A6A-DD45D14D308B}"/>
                </a:ext>
              </a:extLst>
            </p:cNvPr>
            <p:cNvSpPr txBox="1"/>
            <p:nvPr/>
          </p:nvSpPr>
          <p:spPr bwMode="auto">
            <a:xfrm>
              <a:off x="7218272" y="1438395"/>
              <a:ext cx="919300"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Wild-type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09BF9FEA-C37A-4751-8620-AE927E077C17}"/>
                </a:ext>
              </a:extLst>
            </p:cNvPr>
            <p:cNvSpPr txBox="1"/>
            <p:nvPr/>
          </p:nvSpPr>
          <p:spPr bwMode="auto">
            <a:xfrm>
              <a:off x="8511327" y="1438395"/>
              <a:ext cx="864272"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Mutant </a:t>
              </a:r>
              <a:r>
                <a:rPr lang="en-US" sz="1000" i="1" dirty="0">
                  <a:solidFill>
                    <a:schemeClr val="bg1"/>
                  </a:solidFill>
                  <a:latin typeface="Calibri" panose="020F0502020204030204" pitchFamily="34" charset="0"/>
                </a:rPr>
                <a:t>TTR</a:t>
              </a:r>
              <a:endParaRPr lang="en-US" sz="100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E9FF6E64-84AB-4033-9899-02AF4E5E720D}"/>
                </a:ext>
              </a:extLst>
            </p:cNvPr>
            <p:cNvSpPr txBox="1"/>
            <p:nvPr/>
          </p:nvSpPr>
          <p:spPr bwMode="auto">
            <a:xfrm>
              <a:off x="7607840" y="1238301"/>
              <a:ext cx="1389223"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Patisiran</a:t>
              </a:r>
            </a:p>
          </p:txBody>
        </p:sp>
        <p:sp>
          <p:nvSpPr>
            <p:cNvPr id="52" name="TextBox 51">
              <a:extLst>
                <a:ext uri="{FF2B5EF4-FFF2-40B4-BE49-F238E27FC236}">
                  <a16:creationId xmlns:a16="http://schemas.microsoft.com/office/drawing/2014/main" id="{DBC3A76A-9FC8-4AA5-A8FE-E48AC1AB6A08}"/>
                </a:ext>
              </a:extLst>
            </p:cNvPr>
            <p:cNvSpPr txBox="1"/>
            <p:nvPr/>
          </p:nvSpPr>
          <p:spPr bwMode="auto">
            <a:xfrm>
              <a:off x="6914588" y="3250191"/>
              <a:ext cx="38087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a:t>
              </a:r>
            </a:p>
          </p:txBody>
        </p:sp>
        <p:sp>
          <p:nvSpPr>
            <p:cNvPr id="53" name="TextBox 52">
              <a:extLst>
                <a:ext uri="{FF2B5EF4-FFF2-40B4-BE49-F238E27FC236}">
                  <a16:creationId xmlns:a16="http://schemas.microsoft.com/office/drawing/2014/main" id="{7A642E47-B120-40AA-9E82-817E3300236A}"/>
                </a:ext>
              </a:extLst>
            </p:cNvPr>
            <p:cNvSpPr txBox="1"/>
            <p:nvPr/>
          </p:nvSpPr>
          <p:spPr bwMode="auto">
            <a:xfrm>
              <a:off x="4243270" y="2874879"/>
              <a:ext cx="38087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a:t>
              </a:r>
            </a:p>
          </p:txBody>
        </p:sp>
        <p:sp>
          <p:nvSpPr>
            <p:cNvPr id="54" name="TextBox 53">
              <a:extLst>
                <a:ext uri="{FF2B5EF4-FFF2-40B4-BE49-F238E27FC236}">
                  <a16:creationId xmlns:a16="http://schemas.microsoft.com/office/drawing/2014/main" id="{606239F0-F642-4A11-90AA-6354AB0BEFD9}"/>
                </a:ext>
              </a:extLst>
            </p:cNvPr>
            <p:cNvSpPr txBox="1"/>
            <p:nvPr/>
          </p:nvSpPr>
          <p:spPr bwMode="auto">
            <a:xfrm>
              <a:off x="5398261" y="2874879"/>
              <a:ext cx="38087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a:t>
              </a:r>
            </a:p>
          </p:txBody>
        </p:sp>
        <p:sp>
          <p:nvSpPr>
            <p:cNvPr id="55" name="TextBox 54">
              <a:extLst>
                <a:ext uri="{FF2B5EF4-FFF2-40B4-BE49-F238E27FC236}">
                  <a16:creationId xmlns:a16="http://schemas.microsoft.com/office/drawing/2014/main" id="{06CC3B6B-1CAC-41F5-AFBD-ED64D0904246}"/>
                </a:ext>
              </a:extLst>
            </p:cNvPr>
            <p:cNvSpPr txBox="1"/>
            <p:nvPr/>
          </p:nvSpPr>
          <p:spPr bwMode="auto">
            <a:xfrm>
              <a:off x="8069579" y="3250191"/>
              <a:ext cx="380873" cy="24622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406E44FE-D9C4-44E6-976F-F150FCF0C27A}"/>
                </a:ext>
              </a:extLst>
            </p:cNvPr>
            <p:cNvSpPr txBox="1"/>
            <p:nvPr/>
          </p:nvSpPr>
          <p:spPr bwMode="auto">
            <a:xfrm>
              <a:off x="1703434" y="6053852"/>
              <a:ext cx="1411533" cy="24622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EXTRACELLULAR SPACE</a:t>
              </a:r>
            </a:p>
          </p:txBody>
        </p:sp>
        <p:sp>
          <p:nvSpPr>
            <p:cNvPr id="57" name="TextBox 56">
              <a:extLst>
                <a:ext uri="{FF2B5EF4-FFF2-40B4-BE49-F238E27FC236}">
                  <a16:creationId xmlns:a16="http://schemas.microsoft.com/office/drawing/2014/main" id="{CEEF5990-7BF7-4A53-A881-2D1C9717CDAE}"/>
                </a:ext>
              </a:extLst>
            </p:cNvPr>
            <p:cNvSpPr txBox="1"/>
            <p:nvPr/>
          </p:nvSpPr>
          <p:spPr bwMode="auto">
            <a:xfrm>
              <a:off x="1845820" y="5849571"/>
              <a:ext cx="1309302"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Tetramer</a:t>
              </a:r>
            </a:p>
          </p:txBody>
        </p:sp>
        <p:sp>
          <p:nvSpPr>
            <p:cNvPr id="58" name="TextBox 57">
              <a:extLst>
                <a:ext uri="{FF2B5EF4-FFF2-40B4-BE49-F238E27FC236}">
                  <a16:creationId xmlns:a16="http://schemas.microsoft.com/office/drawing/2014/main" id="{48B53A23-CEF6-418E-80B2-74EF5CD90D2B}"/>
                </a:ext>
              </a:extLst>
            </p:cNvPr>
            <p:cNvSpPr txBox="1"/>
            <p:nvPr/>
          </p:nvSpPr>
          <p:spPr bwMode="auto">
            <a:xfrm>
              <a:off x="3588619" y="5844191"/>
              <a:ext cx="1309302"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Monomers</a:t>
              </a:r>
            </a:p>
          </p:txBody>
        </p:sp>
        <p:sp>
          <p:nvSpPr>
            <p:cNvPr id="59" name="TextBox 58">
              <a:extLst>
                <a:ext uri="{FF2B5EF4-FFF2-40B4-BE49-F238E27FC236}">
                  <a16:creationId xmlns:a16="http://schemas.microsoft.com/office/drawing/2014/main" id="{D6E566AC-FE65-4A17-BE32-268F0C3FDEFF}"/>
                </a:ext>
              </a:extLst>
            </p:cNvPr>
            <p:cNvSpPr txBox="1"/>
            <p:nvPr/>
          </p:nvSpPr>
          <p:spPr bwMode="auto">
            <a:xfrm>
              <a:off x="2841037" y="5441976"/>
              <a:ext cx="1061668" cy="43088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Suppression </a:t>
              </a:r>
              <a:br>
                <a:rPr lang="en-US" sz="1100" b="1" dirty="0">
                  <a:solidFill>
                    <a:schemeClr val="bg1"/>
                  </a:solidFill>
                  <a:latin typeface="Calibri" panose="020F0502020204030204" pitchFamily="34" charset="0"/>
                </a:rPr>
              </a:br>
              <a:r>
                <a:rPr lang="en-US" sz="1100" b="1" dirty="0">
                  <a:solidFill>
                    <a:schemeClr val="bg1"/>
                  </a:solidFill>
                  <a:latin typeface="Calibri" panose="020F0502020204030204" pitchFamily="34" charset="0"/>
                </a:rPr>
                <a:t>of dissociation</a:t>
              </a:r>
            </a:p>
          </p:txBody>
        </p:sp>
        <p:sp>
          <p:nvSpPr>
            <p:cNvPr id="60" name="TextBox 59">
              <a:extLst>
                <a:ext uri="{FF2B5EF4-FFF2-40B4-BE49-F238E27FC236}">
                  <a16:creationId xmlns:a16="http://schemas.microsoft.com/office/drawing/2014/main" id="{2CD7CE72-775D-478B-B279-3AFD397ACC94}"/>
                </a:ext>
              </a:extLst>
            </p:cNvPr>
            <p:cNvSpPr txBox="1"/>
            <p:nvPr/>
          </p:nvSpPr>
          <p:spPr bwMode="auto">
            <a:xfrm>
              <a:off x="2926133" y="4882159"/>
              <a:ext cx="1061668" cy="60016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Stabilizers: diflunisal, tafamidis</a:t>
              </a:r>
            </a:p>
          </p:txBody>
        </p:sp>
        <p:sp>
          <p:nvSpPr>
            <p:cNvPr id="61" name="TextBox 60">
              <a:extLst>
                <a:ext uri="{FF2B5EF4-FFF2-40B4-BE49-F238E27FC236}">
                  <a16:creationId xmlns:a16="http://schemas.microsoft.com/office/drawing/2014/main" id="{C6E49673-C901-470C-927D-1550B165E134}"/>
                </a:ext>
              </a:extLst>
            </p:cNvPr>
            <p:cNvSpPr txBox="1"/>
            <p:nvPr/>
          </p:nvSpPr>
          <p:spPr bwMode="auto">
            <a:xfrm>
              <a:off x="4672541" y="5844191"/>
              <a:ext cx="1061668" cy="43088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Misfolded monomers</a:t>
              </a:r>
            </a:p>
          </p:txBody>
        </p:sp>
        <p:sp>
          <p:nvSpPr>
            <p:cNvPr id="62" name="TextBox 61">
              <a:extLst>
                <a:ext uri="{FF2B5EF4-FFF2-40B4-BE49-F238E27FC236}">
                  <a16:creationId xmlns:a16="http://schemas.microsoft.com/office/drawing/2014/main" id="{28267E2A-D331-4C12-9C5B-C9701208B366}"/>
                </a:ext>
              </a:extLst>
            </p:cNvPr>
            <p:cNvSpPr txBox="1"/>
            <p:nvPr/>
          </p:nvSpPr>
          <p:spPr bwMode="auto">
            <a:xfrm>
              <a:off x="5912130" y="5844191"/>
              <a:ext cx="1061668"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Oligomers</a:t>
              </a:r>
            </a:p>
          </p:txBody>
        </p:sp>
        <p:sp>
          <p:nvSpPr>
            <p:cNvPr id="63" name="TextBox 62">
              <a:extLst>
                <a:ext uri="{FF2B5EF4-FFF2-40B4-BE49-F238E27FC236}">
                  <a16:creationId xmlns:a16="http://schemas.microsoft.com/office/drawing/2014/main" id="{FA7DD36F-93E2-420A-AAFF-7607A94ECFEB}"/>
                </a:ext>
              </a:extLst>
            </p:cNvPr>
            <p:cNvSpPr txBox="1"/>
            <p:nvPr/>
          </p:nvSpPr>
          <p:spPr bwMode="auto">
            <a:xfrm>
              <a:off x="8069579" y="5844191"/>
              <a:ext cx="1061668" cy="2616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Amyloid fibril</a:t>
              </a:r>
            </a:p>
          </p:txBody>
        </p:sp>
        <p:grpSp>
          <p:nvGrpSpPr>
            <p:cNvPr id="64" name="Group 63">
              <a:extLst>
                <a:ext uri="{FF2B5EF4-FFF2-40B4-BE49-F238E27FC236}">
                  <a16:creationId xmlns:a16="http://schemas.microsoft.com/office/drawing/2014/main" id="{2E59CA80-0CAC-449D-8452-8D163C0F56B3}"/>
                </a:ext>
              </a:extLst>
            </p:cNvPr>
            <p:cNvGrpSpPr/>
            <p:nvPr/>
          </p:nvGrpSpPr>
          <p:grpSpPr>
            <a:xfrm>
              <a:off x="1845820" y="1684616"/>
              <a:ext cx="1080313" cy="127831"/>
              <a:chOff x="1845820" y="1684616"/>
              <a:chExt cx="1080313" cy="127831"/>
            </a:xfrm>
          </p:grpSpPr>
          <p:cxnSp>
            <p:nvCxnSpPr>
              <p:cNvPr id="246" name="Straight Connector 245">
                <a:extLst>
                  <a:ext uri="{FF2B5EF4-FFF2-40B4-BE49-F238E27FC236}">
                    <a16:creationId xmlns:a16="http://schemas.microsoft.com/office/drawing/2014/main" id="{015EBD64-E662-4D9E-9CC3-9BF1A892F92F}"/>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247" name="Rectangle 246">
                <a:extLst>
                  <a:ext uri="{FF2B5EF4-FFF2-40B4-BE49-F238E27FC236}">
                    <a16:creationId xmlns:a16="http://schemas.microsoft.com/office/drawing/2014/main" id="{6B169D75-1D75-4976-954E-8636162655C0}"/>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46D705F5-E8A7-4752-9CA7-0F2CF7C56A53}"/>
                </a:ext>
              </a:extLst>
            </p:cNvPr>
            <p:cNvGrpSpPr/>
            <p:nvPr/>
          </p:nvGrpSpPr>
          <p:grpSpPr>
            <a:xfrm>
              <a:off x="3083973" y="1684616"/>
              <a:ext cx="1080313" cy="127831"/>
              <a:chOff x="3068733" y="1791296"/>
              <a:chExt cx="1080313" cy="127831"/>
            </a:xfrm>
          </p:grpSpPr>
          <p:grpSp>
            <p:nvGrpSpPr>
              <p:cNvPr id="242" name="Group 241">
                <a:extLst>
                  <a:ext uri="{FF2B5EF4-FFF2-40B4-BE49-F238E27FC236}">
                    <a16:creationId xmlns:a16="http://schemas.microsoft.com/office/drawing/2014/main" id="{50386988-3272-43E3-B07B-2BF98B83E9CF}"/>
                  </a:ext>
                </a:extLst>
              </p:cNvPr>
              <p:cNvGrpSpPr/>
              <p:nvPr/>
            </p:nvGrpSpPr>
            <p:grpSpPr>
              <a:xfrm>
                <a:off x="3068733" y="1791296"/>
                <a:ext cx="1080313" cy="127831"/>
                <a:chOff x="1845820" y="1684616"/>
                <a:chExt cx="1080313" cy="127831"/>
              </a:xfrm>
            </p:grpSpPr>
            <p:cxnSp>
              <p:nvCxnSpPr>
                <p:cNvPr id="244" name="Straight Connector 243">
                  <a:extLst>
                    <a:ext uri="{FF2B5EF4-FFF2-40B4-BE49-F238E27FC236}">
                      <a16:creationId xmlns:a16="http://schemas.microsoft.com/office/drawing/2014/main" id="{0668CC5C-D165-444C-BE55-D19D4082949D}"/>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245" name="Rectangle 244">
                  <a:extLst>
                    <a:ext uri="{FF2B5EF4-FFF2-40B4-BE49-F238E27FC236}">
                      <a16:creationId xmlns:a16="http://schemas.microsoft.com/office/drawing/2014/main" id="{B19ECCB9-963A-4CCD-8E79-138B35A0074D}"/>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43" name="Straight Connector 242">
                <a:extLst>
                  <a:ext uri="{FF2B5EF4-FFF2-40B4-BE49-F238E27FC236}">
                    <a16:creationId xmlns:a16="http://schemas.microsoft.com/office/drawing/2014/main" id="{5D02EDDA-71E2-423F-A503-651471F58394}"/>
                  </a:ext>
                </a:extLst>
              </p:cNvPr>
              <p:cNvCxnSpPr/>
              <p:nvPr/>
            </p:nvCxnSpPr>
            <p:spPr bwMode="auto">
              <a:xfrm>
                <a:off x="3804920" y="1799001"/>
                <a:ext cx="0" cy="117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2A0CE3E9-BA0E-4830-8FB3-D933370EF48A}"/>
                </a:ext>
              </a:extLst>
            </p:cNvPr>
            <p:cNvGrpSpPr/>
            <p:nvPr/>
          </p:nvGrpSpPr>
          <p:grpSpPr>
            <a:xfrm>
              <a:off x="2329427" y="1880990"/>
              <a:ext cx="1279512" cy="326361"/>
              <a:chOff x="2329427" y="1880990"/>
              <a:chExt cx="1279512" cy="326361"/>
            </a:xfrm>
          </p:grpSpPr>
          <p:cxnSp>
            <p:nvCxnSpPr>
              <p:cNvPr id="240" name="Straight Arrow Connector 239">
                <a:extLst>
                  <a:ext uri="{FF2B5EF4-FFF2-40B4-BE49-F238E27FC236}">
                    <a16:creationId xmlns:a16="http://schemas.microsoft.com/office/drawing/2014/main" id="{26964995-59DB-4782-960F-1BE70D351191}"/>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41" name="Straight Arrow Connector 240">
                <a:extLst>
                  <a:ext uri="{FF2B5EF4-FFF2-40B4-BE49-F238E27FC236}">
                    <a16:creationId xmlns:a16="http://schemas.microsoft.com/office/drawing/2014/main" id="{AA161DEF-CBB1-45BB-9B4D-4896C7B59083}"/>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67" name="Group 66">
              <a:extLst>
                <a:ext uri="{FF2B5EF4-FFF2-40B4-BE49-F238E27FC236}">
                  <a16:creationId xmlns:a16="http://schemas.microsoft.com/office/drawing/2014/main" id="{0FE486B3-04B2-47CC-B5F7-B88AC6266185}"/>
                </a:ext>
              </a:extLst>
            </p:cNvPr>
            <p:cNvGrpSpPr/>
            <p:nvPr/>
          </p:nvGrpSpPr>
          <p:grpSpPr>
            <a:xfrm>
              <a:off x="2329427" y="2555727"/>
              <a:ext cx="1279512" cy="622288"/>
              <a:chOff x="2329427" y="1880990"/>
              <a:chExt cx="1279512" cy="326361"/>
            </a:xfrm>
          </p:grpSpPr>
          <p:cxnSp>
            <p:nvCxnSpPr>
              <p:cNvPr id="238" name="Straight Arrow Connector 237">
                <a:extLst>
                  <a:ext uri="{FF2B5EF4-FFF2-40B4-BE49-F238E27FC236}">
                    <a16:creationId xmlns:a16="http://schemas.microsoft.com/office/drawing/2014/main" id="{56C6A07C-992B-434D-890E-A2E0CA42D5EC}"/>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39" name="Straight Arrow Connector 238">
                <a:extLst>
                  <a:ext uri="{FF2B5EF4-FFF2-40B4-BE49-F238E27FC236}">
                    <a16:creationId xmlns:a16="http://schemas.microsoft.com/office/drawing/2014/main" id="{D27DF528-6D69-412C-82F5-B78499BC60A2}"/>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68" name="Group 67">
              <a:extLst>
                <a:ext uri="{FF2B5EF4-FFF2-40B4-BE49-F238E27FC236}">
                  <a16:creationId xmlns:a16="http://schemas.microsoft.com/office/drawing/2014/main" id="{A5A15CD8-60E9-4DE1-8DAC-D8E38DE13002}"/>
                </a:ext>
              </a:extLst>
            </p:cNvPr>
            <p:cNvGrpSpPr/>
            <p:nvPr/>
          </p:nvGrpSpPr>
          <p:grpSpPr>
            <a:xfrm>
              <a:off x="1845820" y="2290229"/>
              <a:ext cx="2341919" cy="0"/>
              <a:chOff x="1845820" y="2290229"/>
              <a:chExt cx="2341919" cy="0"/>
            </a:xfrm>
          </p:grpSpPr>
          <p:cxnSp>
            <p:nvCxnSpPr>
              <p:cNvPr id="236" name="Straight Connector 235">
                <a:extLst>
                  <a:ext uri="{FF2B5EF4-FFF2-40B4-BE49-F238E27FC236}">
                    <a16:creationId xmlns:a16="http://schemas.microsoft.com/office/drawing/2014/main" id="{C9B6E1DF-5876-4A80-860E-3B791C971DFB}"/>
                  </a:ext>
                </a:extLst>
              </p:cNvPr>
              <p:cNvCxnSpPr/>
              <p:nvPr/>
            </p:nvCxnSpPr>
            <p:spPr bwMode="auto">
              <a:xfrm>
                <a:off x="1845820" y="2290229"/>
                <a:ext cx="1023031" cy="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0C7D506-EB77-4D63-9E89-6F1A9E8A0FD5}"/>
                  </a:ext>
                </a:extLst>
              </p:cNvPr>
              <p:cNvCxnSpPr/>
              <p:nvPr/>
            </p:nvCxnSpPr>
            <p:spPr bwMode="auto">
              <a:xfrm>
                <a:off x="3164708" y="2290229"/>
                <a:ext cx="102303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3E335B81-A6DB-4505-AD1E-FA592D255390}"/>
                </a:ext>
              </a:extLst>
            </p:cNvPr>
            <p:cNvGrpSpPr/>
            <p:nvPr/>
          </p:nvGrpSpPr>
          <p:grpSpPr>
            <a:xfrm>
              <a:off x="1690797" y="2768325"/>
              <a:ext cx="2579582" cy="309410"/>
              <a:chOff x="1690797" y="2768325"/>
              <a:chExt cx="2579582" cy="309410"/>
            </a:xfrm>
          </p:grpSpPr>
          <p:sp>
            <p:nvSpPr>
              <p:cNvPr id="233" name="Freeform: Shape 232">
                <a:extLst>
                  <a:ext uri="{FF2B5EF4-FFF2-40B4-BE49-F238E27FC236}">
                    <a16:creationId xmlns:a16="http://schemas.microsoft.com/office/drawing/2014/main" id="{77D7A923-E294-4906-9E25-4F86F029C65E}"/>
                  </a:ext>
                </a:extLst>
              </p:cNvPr>
              <p:cNvSpPr/>
              <p:nvPr/>
            </p:nvSpPr>
            <p:spPr bwMode="auto">
              <a:xfrm>
                <a:off x="2413001" y="2967719"/>
                <a:ext cx="1051560" cy="110016"/>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Lst>
                <a:ahLst/>
                <a:cxnLst>
                  <a:cxn ang="0">
                    <a:pos x="connsiteX0" y="connsiteY0"/>
                  </a:cxn>
                  <a:cxn ang="0">
                    <a:pos x="connsiteX1" y="connsiteY1"/>
                  </a:cxn>
                </a:cxnLst>
                <a:rect l="l" t="t" r="r" b="b"/>
                <a:pathLst>
                  <a:path w="1051560" h="110016">
                    <a:moveTo>
                      <a:pt x="0" y="10160"/>
                    </a:moveTo>
                    <a:cubicBezTo>
                      <a:pt x="296333" y="128693"/>
                      <a:pt x="602827" y="160867"/>
                      <a:pt x="105156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234" name="Freeform: Shape 233">
                <a:extLst>
                  <a:ext uri="{FF2B5EF4-FFF2-40B4-BE49-F238E27FC236}">
                    <a16:creationId xmlns:a16="http://schemas.microsoft.com/office/drawing/2014/main" id="{F3323604-EA59-4EBE-8F87-84CD4A74AC06}"/>
                  </a:ext>
                </a:extLst>
              </p:cNvPr>
              <p:cNvSpPr/>
              <p:nvPr/>
            </p:nvSpPr>
            <p:spPr bwMode="auto">
              <a:xfrm>
                <a:off x="3696339" y="2768325"/>
                <a:ext cx="574040" cy="187960"/>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235" name="Freeform: Shape 234">
                <a:extLst>
                  <a:ext uri="{FF2B5EF4-FFF2-40B4-BE49-F238E27FC236}">
                    <a16:creationId xmlns:a16="http://schemas.microsoft.com/office/drawing/2014/main" id="{071D52DE-F83F-4E53-9231-102A5403E825}"/>
                  </a:ext>
                </a:extLst>
              </p:cNvPr>
              <p:cNvSpPr/>
              <p:nvPr/>
            </p:nvSpPr>
            <p:spPr bwMode="auto">
              <a:xfrm flipH="1">
                <a:off x="1690797" y="2827858"/>
                <a:ext cx="525285" cy="163392"/>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grpSp>
        <p:sp>
          <p:nvSpPr>
            <p:cNvPr id="70" name="Freeform: Shape 69">
              <a:extLst>
                <a:ext uri="{FF2B5EF4-FFF2-40B4-BE49-F238E27FC236}">
                  <a16:creationId xmlns:a16="http://schemas.microsoft.com/office/drawing/2014/main" id="{F22BA106-112C-4984-A1E7-4CEC5647AE59}"/>
                </a:ext>
              </a:extLst>
            </p:cNvPr>
            <p:cNvSpPr/>
            <p:nvPr/>
          </p:nvSpPr>
          <p:spPr bwMode="auto">
            <a:xfrm>
              <a:off x="1910080" y="3226314"/>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1"/>
              </a:solidFill>
              <a:miter lim="800000"/>
              <a:headEnd/>
              <a:tailEnd/>
            </a:ln>
          </p:spPr>
          <p:txBody>
            <a:bodyPr rtlCol="0" anchor="ctr"/>
            <a:lstStyle/>
            <a:p>
              <a:pPr algn="ctr"/>
              <a:endParaRPr lang="en-US" dirty="0"/>
            </a:p>
          </p:txBody>
        </p:sp>
        <p:sp>
          <p:nvSpPr>
            <p:cNvPr id="71" name="Freeform: Shape 70">
              <a:extLst>
                <a:ext uri="{FF2B5EF4-FFF2-40B4-BE49-F238E27FC236}">
                  <a16:creationId xmlns:a16="http://schemas.microsoft.com/office/drawing/2014/main" id="{B7B05EBE-2701-4E1F-958B-4A92696E8220}"/>
                </a:ext>
              </a:extLst>
            </p:cNvPr>
            <p:cNvSpPr/>
            <p:nvPr/>
          </p:nvSpPr>
          <p:spPr bwMode="auto">
            <a:xfrm rot="9442422" flipH="1">
              <a:off x="1769042" y="3668435"/>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1"/>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648F08C1-D1D7-4ADA-AF58-26F2F44473FA}"/>
                </a:ext>
              </a:extLst>
            </p:cNvPr>
            <p:cNvSpPr/>
            <p:nvPr/>
          </p:nvSpPr>
          <p:spPr bwMode="auto">
            <a:xfrm rot="11222407" flipH="1">
              <a:off x="1759933" y="4227056"/>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1"/>
              </a:solidFill>
              <a:miter lim="800000"/>
              <a:headEnd/>
              <a:tailEnd/>
            </a:ln>
          </p:spPr>
          <p:txBody>
            <a:bodyPr rtlCol="0" anchor="ctr"/>
            <a:lstStyle/>
            <a:p>
              <a:pPr algn="ctr"/>
              <a:endParaRPr lang="en-US" dirty="0"/>
            </a:p>
          </p:txBody>
        </p:sp>
        <p:sp>
          <p:nvSpPr>
            <p:cNvPr id="73" name="Freeform: Shape 72">
              <a:extLst>
                <a:ext uri="{FF2B5EF4-FFF2-40B4-BE49-F238E27FC236}">
                  <a16:creationId xmlns:a16="http://schemas.microsoft.com/office/drawing/2014/main" id="{0B089821-FB9B-4CC7-BBFA-BA91B90BD7E3}"/>
                </a:ext>
              </a:extLst>
            </p:cNvPr>
            <p:cNvSpPr/>
            <p:nvPr/>
          </p:nvSpPr>
          <p:spPr bwMode="auto">
            <a:xfrm rot="11652535" flipH="1">
              <a:off x="3086841" y="3450371"/>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3"/>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C0A9D8B7-ACCD-4AB4-B809-DEE03CF2229B}"/>
                </a:ext>
              </a:extLst>
            </p:cNvPr>
            <p:cNvSpPr/>
            <p:nvPr/>
          </p:nvSpPr>
          <p:spPr bwMode="auto">
            <a:xfrm rot="9026919">
              <a:off x="1868463" y="3455397"/>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3"/>
              </a:solidFill>
              <a:miter lim="800000"/>
              <a:headEnd/>
              <a:tailEnd/>
            </a:ln>
          </p:spPr>
          <p:txBody>
            <a:bodyPr rtlCol="0" anchor="ctr"/>
            <a:lstStyle/>
            <a:p>
              <a:pPr algn="ctr"/>
              <a:endParaRPr lang="en-US" dirty="0"/>
            </a:p>
          </p:txBody>
        </p:sp>
        <p:sp>
          <p:nvSpPr>
            <p:cNvPr id="75" name="Freeform: Shape 74">
              <a:extLst>
                <a:ext uri="{FF2B5EF4-FFF2-40B4-BE49-F238E27FC236}">
                  <a16:creationId xmlns:a16="http://schemas.microsoft.com/office/drawing/2014/main" id="{99869A60-97BF-4397-BC92-686210A6CC83}"/>
                </a:ext>
              </a:extLst>
            </p:cNvPr>
            <p:cNvSpPr/>
            <p:nvPr/>
          </p:nvSpPr>
          <p:spPr bwMode="auto">
            <a:xfrm rot="10800000">
              <a:off x="3107462" y="4124905"/>
              <a:ext cx="894080" cy="167287"/>
            </a:xfrm>
            <a:custGeom>
              <a:avLst/>
              <a:gdLst>
                <a:gd name="connsiteX0" fmla="*/ 0 w 894080"/>
                <a:gd name="connsiteY0" fmla="*/ 0 h 81280"/>
                <a:gd name="connsiteX1" fmla="*/ 894080 w 894080"/>
                <a:gd name="connsiteY1" fmla="*/ 81280 h 81280"/>
                <a:gd name="connsiteX0" fmla="*/ 0 w 894080"/>
                <a:gd name="connsiteY0" fmla="*/ 35425 h 116705"/>
                <a:gd name="connsiteX1" fmla="*/ 894080 w 894080"/>
                <a:gd name="connsiteY1" fmla="*/ 116705 h 116705"/>
                <a:gd name="connsiteX0" fmla="*/ 0 w 894080"/>
                <a:gd name="connsiteY0" fmla="*/ 19689 h 148112"/>
                <a:gd name="connsiteX1" fmla="*/ 894080 w 894080"/>
                <a:gd name="connsiteY1" fmla="*/ 100969 h 148112"/>
                <a:gd name="connsiteX0" fmla="*/ 0 w 894080"/>
                <a:gd name="connsiteY0" fmla="*/ 45205 h 167287"/>
                <a:gd name="connsiteX1" fmla="*/ 894080 w 894080"/>
                <a:gd name="connsiteY1" fmla="*/ 126485 h 167287"/>
              </a:gdLst>
              <a:ahLst/>
              <a:cxnLst>
                <a:cxn ang="0">
                  <a:pos x="connsiteX0" y="connsiteY0"/>
                </a:cxn>
                <a:cxn ang="0">
                  <a:pos x="connsiteX1" y="connsiteY1"/>
                </a:cxn>
              </a:cxnLst>
              <a:rect l="l" t="t" r="r" b="b"/>
              <a:pathLst>
                <a:path w="894080" h="167287">
                  <a:moveTo>
                    <a:pt x="0" y="45205"/>
                  </a:moveTo>
                  <a:cubicBezTo>
                    <a:pt x="308187" y="-135982"/>
                    <a:pt x="662093" y="297512"/>
                    <a:pt x="894080" y="126485"/>
                  </a:cubicBezTo>
                </a:path>
              </a:pathLst>
            </a:custGeom>
            <a:noFill/>
            <a:ln w="28575">
              <a:solidFill>
                <a:schemeClr val="accent3"/>
              </a:solidFill>
              <a:miter lim="800000"/>
              <a:headEnd/>
              <a:tailEnd/>
            </a:ln>
          </p:spPr>
          <p:txBody>
            <a:bodyPr rtlCol="0" anchor="ctr"/>
            <a:lstStyle/>
            <a:p>
              <a:pPr algn="ctr"/>
              <a:endParaRPr lang="en-US" dirty="0"/>
            </a:p>
          </p:txBody>
        </p:sp>
        <p:sp>
          <p:nvSpPr>
            <p:cNvPr id="76" name="Freeform: Shape 75">
              <a:extLst>
                <a:ext uri="{FF2B5EF4-FFF2-40B4-BE49-F238E27FC236}">
                  <a16:creationId xmlns:a16="http://schemas.microsoft.com/office/drawing/2014/main" id="{FAAD2E9C-217B-4E1E-AA2A-A589C28DDD18}"/>
                </a:ext>
              </a:extLst>
            </p:cNvPr>
            <p:cNvSpPr/>
            <p:nvPr/>
          </p:nvSpPr>
          <p:spPr bwMode="auto">
            <a:xfrm>
              <a:off x="1932896" y="4007835"/>
              <a:ext cx="995680" cy="190531"/>
            </a:xfrm>
            <a:custGeom>
              <a:avLst/>
              <a:gdLst>
                <a:gd name="connsiteX0" fmla="*/ 0 w 995680"/>
                <a:gd name="connsiteY0" fmla="*/ 0 h 190531"/>
                <a:gd name="connsiteX1" fmla="*/ 132080 w 995680"/>
                <a:gd name="connsiteY1" fmla="*/ 10160 h 190531"/>
                <a:gd name="connsiteX2" fmla="*/ 172720 w 995680"/>
                <a:gd name="connsiteY2" fmla="*/ 20320 h 190531"/>
                <a:gd name="connsiteX3" fmla="*/ 198120 w 995680"/>
                <a:gd name="connsiteY3" fmla="*/ 25400 h 190531"/>
                <a:gd name="connsiteX4" fmla="*/ 218440 w 995680"/>
                <a:gd name="connsiteY4" fmla="*/ 35560 h 190531"/>
                <a:gd name="connsiteX5" fmla="*/ 233680 w 995680"/>
                <a:gd name="connsiteY5" fmla="*/ 40640 h 190531"/>
                <a:gd name="connsiteX6" fmla="*/ 243840 w 995680"/>
                <a:gd name="connsiteY6" fmla="*/ 55880 h 190531"/>
                <a:gd name="connsiteX7" fmla="*/ 274320 w 995680"/>
                <a:gd name="connsiteY7" fmla="*/ 71120 h 190531"/>
                <a:gd name="connsiteX8" fmla="*/ 299720 w 995680"/>
                <a:gd name="connsiteY8" fmla="*/ 91440 h 190531"/>
                <a:gd name="connsiteX9" fmla="*/ 355600 w 995680"/>
                <a:gd name="connsiteY9" fmla="*/ 111760 h 190531"/>
                <a:gd name="connsiteX10" fmla="*/ 391160 w 995680"/>
                <a:gd name="connsiteY10" fmla="*/ 127000 h 190531"/>
                <a:gd name="connsiteX11" fmla="*/ 487680 w 995680"/>
                <a:gd name="connsiteY11" fmla="*/ 142240 h 190531"/>
                <a:gd name="connsiteX12" fmla="*/ 746760 w 995680"/>
                <a:gd name="connsiteY12" fmla="*/ 147320 h 190531"/>
                <a:gd name="connsiteX13" fmla="*/ 802640 w 995680"/>
                <a:gd name="connsiteY13" fmla="*/ 162560 h 190531"/>
                <a:gd name="connsiteX14" fmla="*/ 848360 w 995680"/>
                <a:gd name="connsiteY14" fmla="*/ 172720 h 190531"/>
                <a:gd name="connsiteX15" fmla="*/ 863600 w 995680"/>
                <a:gd name="connsiteY15" fmla="*/ 187960 h 190531"/>
                <a:gd name="connsiteX16" fmla="*/ 995680 w 995680"/>
                <a:gd name="connsiteY16" fmla="*/ 172720 h 19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5680" h="190531">
                  <a:moveTo>
                    <a:pt x="0" y="0"/>
                  </a:moveTo>
                  <a:cubicBezTo>
                    <a:pt x="44027" y="3387"/>
                    <a:pt x="88226" y="5001"/>
                    <a:pt x="132080" y="10160"/>
                  </a:cubicBezTo>
                  <a:cubicBezTo>
                    <a:pt x="145948" y="11792"/>
                    <a:pt x="159028" y="17582"/>
                    <a:pt x="172720" y="20320"/>
                  </a:cubicBezTo>
                  <a:lnTo>
                    <a:pt x="198120" y="25400"/>
                  </a:lnTo>
                  <a:cubicBezTo>
                    <a:pt x="204893" y="28787"/>
                    <a:pt x="211479" y="32577"/>
                    <a:pt x="218440" y="35560"/>
                  </a:cubicBezTo>
                  <a:cubicBezTo>
                    <a:pt x="223362" y="37669"/>
                    <a:pt x="229499" y="37295"/>
                    <a:pt x="233680" y="40640"/>
                  </a:cubicBezTo>
                  <a:cubicBezTo>
                    <a:pt x="238448" y="44454"/>
                    <a:pt x="238956" y="52217"/>
                    <a:pt x="243840" y="55880"/>
                  </a:cubicBezTo>
                  <a:cubicBezTo>
                    <a:pt x="252927" y="62696"/>
                    <a:pt x="264737" y="65022"/>
                    <a:pt x="274320" y="71120"/>
                  </a:cubicBezTo>
                  <a:cubicBezTo>
                    <a:pt x="283468" y="76941"/>
                    <a:pt x="290354" y="85977"/>
                    <a:pt x="299720" y="91440"/>
                  </a:cubicBezTo>
                  <a:cubicBezTo>
                    <a:pt x="322208" y="104558"/>
                    <a:pt x="333320" y="106190"/>
                    <a:pt x="355600" y="111760"/>
                  </a:cubicBezTo>
                  <a:cubicBezTo>
                    <a:pt x="377973" y="126675"/>
                    <a:pt x="363403" y="119430"/>
                    <a:pt x="391160" y="127000"/>
                  </a:cubicBezTo>
                  <a:cubicBezTo>
                    <a:pt x="439819" y="140271"/>
                    <a:pt x="425197" y="140256"/>
                    <a:pt x="487680" y="142240"/>
                  </a:cubicBezTo>
                  <a:cubicBezTo>
                    <a:pt x="574013" y="144981"/>
                    <a:pt x="660400" y="145627"/>
                    <a:pt x="746760" y="147320"/>
                  </a:cubicBezTo>
                  <a:cubicBezTo>
                    <a:pt x="793054" y="156579"/>
                    <a:pt x="751078" y="147091"/>
                    <a:pt x="802640" y="162560"/>
                  </a:cubicBezTo>
                  <a:cubicBezTo>
                    <a:pt x="816988" y="166864"/>
                    <a:pt x="833858" y="169820"/>
                    <a:pt x="848360" y="172720"/>
                  </a:cubicBezTo>
                  <a:cubicBezTo>
                    <a:pt x="853440" y="177800"/>
                    <a:pt x="856421" y="187694"/>
                    <a:pt x="863600" y="187960"/>
                  </a:cubicBezTo>
                  <a:cubicBezTo>
                    <a:pt x="961121" y="191572"/>
                    <a:pt x="951660" y="194730"/>
                    <a:pt x="995680" y="172720"/>
                  </a:cubicBezTo>
                </a:path>
              </a:pathLst>
            </a:custGeom>
            <a:noFill/>
            <a:ln w="28575">
              <a:solidFill>
                <a:schemeClr val="accent3"/>
              </a:solidFill>
              <a:miter lim="800000"/>
              <a:headEnd/>
              <a:tailEnd/>
            </a:ln>
          </p:spPr>
          <p:txBody>
            <a:bodyPr rtlCol="0" anchor="ctr"/>
            <a:lstStyle/>
            <a:p>
              <a:pPr algn="ctr"/>
              <a:endParaRPr lang="en-US" dirty="0"/>
            </a:p>
          </p:txBody>
        </p:sp>
        <p:sp>
          <p:nvSpPr>
            <p:cNvPr id="77" name="Freeform: Shape 76">
              <a:extLst>
                <a:ext uri="{FF2B5EF4-FFF2-40B4-BE49-F238E27FC236}">
                  <a16:creationId xmlns:a16="http://schemas.microsoft.com/office/drawing/2014/main" id="{DB027D27-D046-425B-B7AE-EC15A36C99CA}"/>
                </a:ext>
              </a:extLst>
            </p:cNvPr>
            <p:cNvSpPr/>
            <p:nvPr/>
          </p:nvSpPr>
          <p:spPr bwMode="auto">
            <a:xfrm>
              <a:off x="3159760" y="3281557"/>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3"/>
              </a:solidFill>
              <a:miter lim="800000"/>
              <a:headEnd/>
              <a:tailEnd/>
            </a:ln>
          </p:spPr>
          <p:txBody>
            <a:bodyPr rtlCol="0" anchor="ctr"/>
            <a:lstStyle/>
            <a:p>
              <a:pPr algn="ctr"/>
              <a:endParaRPr lang="en-US" dirty="0"/>
            </a:p>
          </p:txBody>
        </p:sp>
        <p:sp>
          <p:nvSpPr>
            <p:cNvPr id="78" name="Freeform: Shape 77">
              <a:extLst>
                <a:ext uri="{FF2B5EF4-FFF2-40B4-BE49-F238E27FC236}">
                  <a16:creationId xmlns:a16="http://schemas.microsoft.com/office/drawing/2014/main" id="{34F7692C-3509-4E3F-80C2-BEB5A38D087D}"/>
                </a:ext>
              </a:extLst>
            </p:cNvPr>
            <p:cNvSpPr/>
            <p:nvPr/>
          </p:nvSpPr>
          <p:spPr bwMode="auto">
            <a:xfrm rot="1439190" flipH="1">
              <a:off x="3149621" y="3602018"/>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1"/>
              </a:solidFill>
              <a:miter lim="800000"/>
              <a:headEnd/>
              <a:tailEnd/>
            </a:ln>
          </p:spPr>
          <p:txBody>
            <a:bodyPr rtlCol="0" anchor="ctr"/>
            <a:lstStyle/>
            <a:p>
              <a:pPr algn="ctr"/>
              <a:endParaRPr lang="en-US" dirty="0"/>
            </a:p>
          </p:txBody>
        </p:sp>
        <p:sp>
          <p:nvSpPr>
            <p:cNvPr id="79" name="Freeform: Shape 78">
              <a:extLst>
                <a:ext uri="{FF2B5EF4-FFF2-40B4-BE49-F238E27FC236}">
                  <a16:creationId xmlns:a16="http://schemas.microsoft.com/office/drawing/2014/main" id="{454870AE-B0F2-4E3D-BECE-88E739DD847C}"/>
                </a:ext>
              </a:extLst>
            </p:cNvPr>
            <p:cNvSpPr/>
            <p:nvPr/>
          </p:nvSpPr>
          <p:spPr bwMode="auto">
            <a:xfrm rot="20256641" flipH="1">
              <a:off x="2923455" y="4079909"/>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1"/>
              </a:solidFill>
              <a:miter lim="800000"/>
              <a:headEnd/>
              <a:tailEnd/>
            </a:ln>
          </p:spPr>
          <p:txBody>
            <a:bodyPr rtlCol="0" anchor="ctr"/>
            <a:lstStyle/>
            <a:p>
              <a:pPr algn="ctr"/>
              <a:endParaRPr lang="en-US" dirty="0"/>
            </a:p>
          </p:txBody>
        </p:sp>
        <p:grpSp>
          <p:nvGrpSpPr>
            <p:cNvPr id="80" name="Group 79">
              <a:extLst>
                <a:ext uri="{FF2B5EF4-FFF2-40B4-BE49-F238E27FC236}">
                  <a16:creationId xmlns:a16="http://schemas.microsoft.com/office/drawing/2014/main" id="{88F8EC8D-4B17-4C7B-82F0-4E1A95D82CE6}"/>
                </a:ext>
              </a:extLst>
            </p:cNvPr>
            <p:cNvGrpSpPr/>
            <p:nvPr/>
          </p:nvGrpSpPr>
          <p:grpSpPr>
            <a:xfrm>
              <a:off x="4514636" y="1684616"/>
              <a:ext cx="1080313" cy="127831"/>
              <a:chOff x="1845820" y="1684616"/>
              <a:chExt cx="1080313" cy="127831"/>
            </a:xfrm>
          </p:grpSpPr>
          <p:cxnSp>
            <p:nvCxnSpPr>
              <p:cNvPr id="231" name="Straight Connector 230">
                <a:extLst>
                  <a:ext uri="{FF2B5EF4-FFF2-40B4-BE49-F238E27FC236}">
                    <a16:creationId xmlns:a16="http://schemas.microsoft.com/office/drawing/2014/main" id="{15BFE192-A689-462E-9BD2-26DC813079CC}"/>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232" name="Rectangle 231">
                <a:extLst>
                  <a:ext uri="{FF2B5EF4-FFF2-40B4-BE49-F238E27FC236}">
                    <a16:creationId xmlns:a16="http://schemas.microsoft.com/office/drawing/2014/main" id="{1BB2AD94-352B-426A-B037-469D0DA7FE97}"/>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FF6EF1B7-44FF-496A-99CC-BC355BC17001}"/>
                </a:ext>
              </a:extLst>
            </p:cNvPr>
            <p:cNvGrpSpPr/>
            <p:nvPr/>
          </p:nvGrpSpPr>
          <p:grpSpPr>
            <a:xfrm>
              <a:off x="5752789" y="1684616"/>
              <a:ext cx="1080313" cy="127831"/>
              <a:chOff x="3068733" y="1791296"/>
              <a:chExt cx="1080313" cy="127831"/>
            </a:xfrm>
          </p:grpSpPr>
          <p:grpSp>
            <p:nvGrpSpPr>
              <p:cNvPr id="227" name="Group 226">
                <a:extLst>
                  <a:ext uri="{FF2B5EF4-FFF2-40B4-BE49-F238E27FC236}">
                    <a16:creationId xmlns:a16="http://schemas.microsoft.com/office/drawing/2014/main" id="{8AB070E1-76B5-4344-A941-E0E8886B74FE}"/>
                  </a:ext>
                </a:extLst>
              </p:cNvPr>
              <p:cNvGrpSpPr/>
              <p:nvPr/>
            </p:nvGrpSpPr>
            <p:grpSpPr>
              <a:xfrm>
                <a:off x="3068733" y="1791296"/>
                <a:ext cx="1080313" cy="127831"/>
                <a:chOff x="1845820" y="1684616"/>
                <a:chExt cx="1080313" cy="127831"/>
              </a:xfrm>
            </p:grpSpPr>
            <p:cxnSp>
              <p:nvCxnSpPr>
                <p:cNvPr id="229" name="Straight Connector 228">
                  <a:extLst>
                    <a:ext uri="{FF2B5EF4-FFF2-40B4-BE49-F238E27FC236}">
                      <a16:creationId xmlns:a16="http://schemas.microsoft.com/office/drawing/2014/main" id="{B3963D1E-B103-43BF-8550-600BF72BA503}"/>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230" name="Rectangle 229">
                  <a:extLst>
                    <a:ext uri="{FF2B5EF4-FFF2-40B4-BE49-F238E27FC236}">
                      <a16:creationId xmlns:a16="http://schemas.microsoft.com/office/drawing/2014/main" id="{3FE11103-A4FC-47F8-A81A-E2BACA244319}"/>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28" name="Straight Connector 227">
                <a:extLst>
                  <a:ext uri="{FF2B5EF4-FFF2-40B4-BE49-F238E27FC236}">
                    <a16:creationId xmlns:a16="http://schemas.microsoft.com/office/drawing/2014/main" id="{81AAE277-4D00-475B-8633-0AA01891BBE4}"/>
                  </a:ext>
                </a:extLst>
              </p:cNvPr>
              <p:cNvCxnSpPr/>
              <p:nvPr/>
            </p:nvCxnSpPr>
            <p:spPr bwMode="auto">
              <a:xfrm>
                <a:off x="3804920" y="1799001"/>
                <a:ext cx="0" cy="117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646F8329-CC72-4A3D-81DC-D491B95D3D5B}"/>
                </a:ext>
              </a:extLst>
            </p:cNvPr>
            <p:cNvGrpSpPr/>
            <p:nvPr/>
          </p:nvGrpSpPr>
          <p:grpSpPr>
            <a:xfrm>
              <a:off x="4998243" y="1880990"/>
              <a:ext cx="1279512" cy="326361"/>
              <a:chOff x="2329427" y="1880990"/>
              <a:chExt cx="1279512" cy="326361"/>
            </a:xfrm>
          </p:grpSpPr>
          <p:cxnSp>
            <p:nvCxnSpPr>
              <p:cNvPr id="225" name="Straight Arrow Connector 224">
                <a:extLst>
                  <a:ext uri="{FF2B5EF4-FFF2-40B4-BE49-F238E27FC236}">
                    <a16:creationId xmlns:a16="http://schemas.microsoft.com/office/drawing/2014/main" id="{8364BA88-6B17-4220-8614-D073E5F0D137}"/>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26" name="Straight Arrow Connector 225">
                <a:extLst>
                  <a:ext uri="{FF2B5EF4-FFF2-40B4-BE49-F238E27FC236}">
                    <a16:creationId xmlns:a16="http://schemas.microsoft.com/office/drawing/2014/main" id="{35A26F2A-FC0E-4142-B80A-4400719D1E1F}"/>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83" name="Group 82">
              <a:extLst>
                <a:ext uri="{FF2B5EF4-FFF2-40B4-BE49-F238E27FC236}">
                  <a16:creationId xmlns:a16="http://schemas.microsoft.com/office/drawing/2014/main" id="{5987ADAA-21F9-40F0-83E1-E64885EA1F90}"/>
                </a:ext>
              </a:extLst>
            </p:cNvPr>
            <p:cNvGrpSpPr/>
            <p:nvPr/>
          </p:nvGrpSpPr>
          <p:grpSpPr>
            <a:xfrm>
              <a:off x="4514636" y="2290229"/>
              <a:ext cx="2341919" cy="0"/>
              <a:chOff x="1845820" y="2290229"/>
              <a:chExt cx="2341919" cy="0"/>
            </a:xfrm>
          </p:grpSpPr>
          <p:cxnSp>
            <p:nvCxnSpPr>
              <p:cNvPr id="223" name="Straight Connector 222">
                <a:extLst>
                  <a:ext uri="{FF2B5EF4-FFF2-40B4-BE49-F238E27FC236}">
                    <a16:creationId xmlns:a16="http://schemas.microsoft.com/office/drawing/2014/main" id="{030AE3A8-69FE-4FEC-9E74-2D0548CC8A4E}"/>
                  </a:ext>
                </a:extLst>
              </p:cNvPr>
              <p:cNvCxnSpPr/>
              <p:nvPr/>
            </p:nvCxnSpPr>
            <p:spPr bwMode="auto">
              <a:xfrm>
                <a:off x="1845820" y="2290229"/>
                <a:ext cx="1023031" cy="0"/>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AAD9EDB-B29F-4C30-8EF5-05127C945289}"/>
                  </a:ext>
                </a:extLst>
              </p:cNvPr>
              <p:cNvCxnSpPr/>
              <p:nvPr/>
            </p:nvCxnSpPr>
            <p:spPr bwMode="auto">
              <a:xfrm>
                <a:off x="3164708" y="2290229"/>
                <a:ext cx="102303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84A166BD-7EE0-44E3-9C40-400F8855BD78}"/>
                </a:ext>
              </a:extLst>
            </p:cNvPr>
            <p:cNvGrpSpPr/>
            <p:nvPr/>
          </p:nvGrpSpPr>
          <p:grpSpPr>
            <a:xfrm>
              <a:off x="5019733" y="2528219"/>
              <a:ext cx="1279512" cy="253590"/>
              <a:chOff x="2329427" y="1880990"/>
              <a:chExt cx="1279512" cy="326361"/>
            </a:xfrm>
          </p:grpSpPr>
          <p:cxnSp>
            <p:nvCxnSpPr>
              <p:cNvPr id="221" name="Straight Arrow Connector 220">
                <a:extLst>
                  <a:ext uri="{FF2B5EF4-FFF2-40B4-BE49-F238E27FC236}">
                    <a16:creationId xmlns:a16="http://schemas.microsoft.com/office/drawing/2014/main" id="{00370995-F045-48EE-91B4-B1ED4077F50C}"/>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22" name="Straight Arrow Connector 221">
                <a:extLst>
                  <a:ext uri="{FF2B5EF4-FFF2-40B4-BE49-F238E27FC236}">
                    <a16:creationId xmlns:a16="http://schemas.microsoft.com/office/drawing/2014/main" id="{C1BE1F0D-6F8B-4A21-A2B0-0BF24523850F}"/>
                  </a:ext>
                </a:extLst>
              </p:cNvPr>
              <p:cNvCxnSpPr>
                <a:cxnSpLocks/>
              </p:cNvCxnSpPr>
              <p:nvPr/>
            </p:nvCxnSpPr>
            <p:spPr bwMode="auto">
              <a:xfrm>
                <a:off x="2329427" y="1880990"/>
                <a:ext cx="4387" cy="217833"/>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85" name="Group 84">
              <a:extLst>
                <a:ext uri="{FF2B5EF4-FFF2-40B4-BE49-F238E27FC236}">
                  <a16:creationId xmlns:a16="http://schemas.microsoft.com/office/drawing/2014/main" id="{68F560B8-7467-4498-A59C-16D231AE2377}"/>
                </a:ext>
              </a:extLst>
            </p:cNvPr>
            <p:cNvGrpSpPr/>
            <p:nvPr/>
          </p:nvGrpSpPr>
          <p:grpSpPr>
            <a:xfrm>
              <a:off x="4998243" y="3089326"/>
              <a:ext cx="1279512" cy="266302"/>
              <a:chOff x="2329427" y="1880990"/>
              <a:chExt cx="1279512" cy="326361"/>
            </a:xfrm>
          </p:grpSpPr>
          <p:cxnSp>
            <p:nvCxnSpPr>
              <p:cNvPr id="219" name="Straight Arrow Connector 218">
                <a:extLst>
                  <a:ext uri="{FF2B5EF4-FFF2-40B4-BE49-F238E27FC236}">
                    <a16:creationId xmlns:a16="http://schemas.microsoft.com/office/drawing/2014/main" id="{60971DBB-C7A1-4EA4-9309-F797F3EDFDBB}"/>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20" name="Straight Arrow Connector 219">
                <a:extLst>
                  <a:ext uri="{FF2B5EF4-FFF2-40B4-BE49-F238E27FC236}">
                    <a16:creationId xmlns:a16="http://schemas.microsoft.com/office/drawing/2014/main" id="{FC3C4285-AC80-422A-B4AA-016C2C3547E5}"/>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86" name="Group 85">
              <a:extLst>
                <a:ext uri="{FF2B5EF4-FFF2-40B4-BE49-F238E27FC236}">
                  <a16:creationId xmlns:a16="http://schemas.microsoft.com/office/drawing/2014/main" id="{95873F61-5B02-4F33-8369-FBD26BF66BA6}"/>
                </a:ext>
              </a:extLst>
            </p:cNvPr>
            <p:cNvGrpSpPr/>
            <p:nvPr/>
          </p:nvGrpSpPr>
          <p:grpSpPr>
            <a:xfrm>
              <a:off x="4998243" y="3460627"/>
              <a:ext cx="1279512" cy="266302"/>
              <a:chOff x="2329427" y="1880990"/>
              <a:chExt cx="1279512" cy="326361"/>
            </a:xfrm>
          </p:grpSpPr>
          <p:cxnSp>
            <p:nvCxnSpPr>
              <p:cNvPr id="217" name="Straight Arrow Connector 216">
                <a:extLst>
                  <a:ext uri="{FF2B5EF4-FFF2-40B4-BE49-F238E27FC236}">
                    <a16:creationId xmlns:a16="http://schemas.microsoft.com/office/drawing/2014/main" id="{1EF771F5-347F-44DA-BA20-19DDE32BECEF}"/>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218" name="Straight Arrow Connector 217">
                <a:extLst>
                  <a:ext uri="{FF2B5EF4-FFF2-40B4-BE49-F238E27FC236}">
                    <a16:creationId xmlns:a16="http://schemas.microsoft.com/office/drawing/2014/main" id="{4BB48724-C252-43D6-A8E1-64436C6BB5E0}"/>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87" name="Group 86">
              <a:extLst>
                <a:ext uri="{FF2B5EF4-FFF2-40B4-BE49-F238E27FC236}">
                  <a16:creationId xmlns:a16="http://schemas.microsoft.com/office/drawing/2014/main" id="{D61817C8-37A2-4FE1-807A-DA4F23E0795C}"/>
                </a:ext>
              </a:extLst>
            </p:cNvPr>
            <p:cNvGrpSpPr/>
            <p:nvPr/>
          </p:nvGrpSpPr>
          <p:grpSpPr>
            <a:xfrm>
              <a:off x="5282255" y="2860406"/>
              <a:ext cx="769806" cy="82319"/>
              <a:chOff x="5282255" y="2860406"/>
              <a:chExt cx="769806" cy="82319"/>
            </a:xfrm>
          </p:grpSpPr>
          <p:cxnSp>
            <p:nvCxnSpPr>
              <p:cNvPr id="215" name="Straight Connector 214">
                <a:extLst>
                  <a:ext uri="{FF2B5EF4-FFF2-40B4-BE49-F238E27FC236}">
                    <a16:creationId xmlns:a16="http://schemas.microsoft.com/office/drawing/2014/main" id="{9659094C-3234-4D23-8540-DC7AE7E3094F}"/>
                  </a:ext>
                </a:extLst>
              </p:cNvPr>
              <p:cNvCxnSpPr/>
              <p:nvPr/>
            </p:nvCxnSpPr>
            <p:spPr bwMode="auto">
              <a:xfrm flipV="1">
                <a:off x="5282255" y="2861319"/>
                <a:ext cx="124586" cy="81406"/>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F75D93A-834C-4260-95E8-755AB0741AE2}"/>
                  </a:ext>
                </a:extLst>
              </p:cNvPr>
              <p:cNvCxnSpPr>
                <a:cxnSpLocks/>
              </p:cNvCxnSpPr>
              <p:nvPr/>
            </p:nvCxnSpPr>
            <p:spPr bwMode="auto">
              <a:xfrm flipH="1" flipV="1">
                <a:off x="5927475" y="2860406"/>
                <a:ext cx="124586" cy="81406"/>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116AE64-B4AF-4539-AA0D-5FC0C039E92E}"/>
                </a:ext>
              </a:extLst>
            </p:cNvPr>
            <p:cNvGrpSpPr/>
            <p:nvPr/>
          </p:nvGrpSpPr>
          <p:grpSpPr>
            <a:xfrm>
              <a:off x="4656099" y="2799043"/>
              <a:ext cx="626156" cy="261610"/>
              <a:chOff x="4656099" y="2799043"/>
              <a:chExt cx="626156" cy="261610"/>
            </a:xfrm>
          </p:grpSpPr>
          <p:sp>
            <p:nvSpPr>
              <p:cNvPr id="212" name="Oval 211">
                <a:extLst>
                  <a:ext uri="{FF2B5EF4-FFF2-40B4-BE49-F238E27FC236}">
                    <a16:creationId xmlns:a16="http://schemas.microsoft.com/office/drawing/2014/main" id="{4A6E08C6-1877-4E2D-8139-72A0F8679E29}"/>
                  </a:ext>
                </a:extLst>
              </p:cNvPr>
              <p:cNvSpPr/>
              <p:nvPr/>
            </p:nvSpPr>
            <p:spPr bwMode="auto">
              <a:xfrm>
                <a:off x="4770526" y="2799043"/>
                <a:ext cx="368607" cy="261610"/>
              </a:xfrm>
              <a:prstGeom prst="ellips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3" name="Straight Connector 212">
                <a:extLst>
                  <a:ext uri="{FF2B5EF4-FFF2-40B4-BE49-F238E27FC236}">
                    <a16:creationId xmlns:a16="http://schemas.microsoft.com/office/drawing/2014/main" id="{4D6E8A49-ECEE-4E65-BBA5-3188983C5D21}"/>
                  </a:ext>
                </a:extLst>
              </p:cNvPr>
              <p:cNvCxnSpPr/>
              <p:nvPr/>
            </p:nvCxnSpPr>
            <p:spPr bwMode="auto">
              <a:xfrm>
                <a:off x="4656099" y="2945191"/>
                <a:ext cx="228853" cy="0"/>
              </a:xfrm>
              <a:prstGeom prst="line">
                <a:avLst/>
              </a:prstGeom>
              <a:noFill/>
              <a:ln w="28575" cap="flat" cmpd="sng" algn="ctr">
                <a:solidFill>
                  <a:schemeClr val="accent4"/>
                </a:solidFill>
                <a:prstDash val="solid"/>
                <a:round/>
                <a:headEnd type="oval" w="sm" len="sm"/>
                <a:tailEnd type="none" w="med" len="med"/>
              </a:ln>
              <a:effectLst/>
            </p:spPr>
          </p:cxnSp>
          <p:cxnSp>
            <p:nvCxnSpPr>
              <p:cNvPr id="214" name="Straight Connector 213">
                <a:extLst>
                  <a:ext uri="{FF2B5EF4-FFF2-40B4-BE49-F238E27FC236}">
                    <a16:creationId xmlns:a16="http://schemas.microsoft.com/office/drawing/2014/main" id="{ED3355A3-3EBC-45A7-961A-D5A10079D9E9}"/>
                  </a:ext>
                </a:extLst>
              </p:cNvPr>
              <p:cNvCxnSpPr/>
              <p:nvPr/>
            </p:nvCxnSpPr>
            <p:spPr bwMode="auto">
              <a:xfrm>
                <a:off x="5037472" y="2941812"/>
                <a:ext cx="24478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EBE73657-C868-401B-8565-90245A6A3AFF}"/>
                </a:ext>
              </a:extLst>
            </p:cNvPr>
            <p:cNvGrpSpPr/>
            <p:nvPr/>
          </p:nvGrpSpPr>
          <p:grpSpPr>
            <a:xfrm>
              <a:off x="6101067" y="2799043"/>
              <a:ext cx="626156" cy="261610"/>
              <a:chOff x="4656099" y="2799043"/>
              <a:chExt cx="626156" cy="261610"/>
            </a:xfrm>
          </p:grpSpPr>
          <p:sp>
            <p:nvSpPr>
              <p:cNvPr id="209" name="Oval 208">
                <a:extLst>
                  <a:ext uri="{FF2B5EF4-FFF2-40B4-BE49-F238E27FC236}">
                    <a16:creationId xmlns:a16="http://schemas.microsoft.com/office/drawing/2014/main" id="{118E48BC-E0AE-4243-B284-EECAFB964E06}"/>
                  </a:ext>
                </a:extLst>
              </p:cNvPr>
              <p:cNvSpPr/>
              <p:nvPr/>
            </p:nvSpPr>
            <p:spPr bwMode="auto">
              <a:xfrm>
                <a:off x="4770526" y="2799043"/>
                <a:ext cx="368607" cy="261610"/>
              </a:xfrm>
              <a:prstGeom prst="ellips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0" name="Straight Connector 209">
                <a:extLst>
                  <a:ext uri="{FF2B5EF4-FFF2-40B4-BE49-F238E27FC236}">
                    <a16:creationId xmlns:a16="http://schemas.microsoft.com/office/drawing/2014/main" id="{0D8CDA27-4687-4996-BE6E-64ED269BC32F}"/>
                  </a:ext>
                </a:extLst>
              </p:cNvPr>
              <p:cNvCxnSpPr/>
              <p:nvPr/>
            </p:nvCxnSpPr>
            <p:spPr bwMode="auto">
              <a:xfrm>
                <a:off x="4656099" y="2945191"/>
                <a:ext cx="228853" cy="0"/>
              </a:xfrm>
              <a:prstGeom prst="line">
                <a:avLst/>
              </a:prstGeom>
              <a:noFill/>
              <a:ln w="28575" cap="flat" cmpd="sng" algn="ctr">
                <a:solidFill>
                  <a:schemeClr val="accent4"/>
                </a:solidFill>
                <a:prstDash val="solid"/>
                <a:round/>
                <a:headEnd type="oval" w="sm" len="sm"/>
                <a:tailEnd type="none" w="med" len="med"/>
              </a:ln>
              <a:effectLst/>
            </p:spPr>
          </p:cxnSp>
          <p:cxnSp>
            <p:nvCxnSpPr>
              <p:cNvPr id="211" name="Straight Connector 210">
                <a:extLst>
                  <a:ext uri="{FF2B5EF4-FFF2-40B4-BE49-F238E27FC236}">
                    <a16:creationId xmlns:a16="http://schemas.microsoft.com/office/drawing/2014/main" id="{44A9CCA6-3C70-4EC1-A6B9-61AC9F6BD81E}"/>
                  </a:ext>
                </a:extLst>
              </p:cNvPr>
              <p:cNvCxnSpPr/>
              <p:nvPr/>
            </p:nvCxnSpPr>
            <p:spPr bwMode="auto">
              <a:xfrm>
                <a:off x="5037472" y="2941812"/>
                <a:ext cx="24478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9CE14EC2-8A99-44FB-AF47-55577D78AB88}"/>
                </a:ext>
              </a:extLst>
            </p:cNvPr>
            <p:cNvGrpSpPr/>
            <p:nvPr/>
          </p:nvGrpSpPr>
          <p:grpSpPr>
            <a:xfrm>
              <a:off x="4514636" y="2991250"/>
              <a:ext cx="2341919" cy="0"/>
              <a:chOff x="1845820" y="2290229"/>
              <a:chExt cx="2341919" cy="0"/>
            </a:xfrm>
          </p:grpSpPr>
          <p:cxnSp>
            <p:nvCxnSpPr>
              <p:cNvPr id="207" name="Straight Connector 206">
                <a:extLst>
                  <a:ext uri="{FF2B5EF4-FFF2-40B4-BE49-F238E27FC236}">
                    <a16:creationId xmlns:a16="http://schemas.microsoft.com/office/drawing/2014/main" id="{96C6A3BC-F53C-453A-9CC0-C826A756218D}"/>
                  </a:ext>
                </a:extLst>
              </p:cNvPr>
              <p:cNvCxnSpPr/>
              <p:nvPr/>
            </p:nvCxnSpPr>
            <p:spPr bwMode="auto">
              <a:xfrm>
                <a:off x="1845820" y="2290229"/>
                <a:ext cx="1023031" cy="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561CC6C-A0D7-42EC-8BB4-807A2D7830AE}"/>
                  </a:ext>
                </a:extLst>
              </p:cNvPr>
              <p:cNvCxnSpPr/>
              <p:nvPr/>
            </p:nvCxnSpPr>
            <p:spPr bwMode="auto">
              <a:xfrm>
                <a:off x="3164708" y="2290229"/>
                <a:ext cx="102303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1157AFBC-DB7B-4ABD-9AE2-7C352866B90C}"/>
                </a:ext>
              </a:extLst>
            </p:cNvPr>
            <p:cNvGrpSpPr/>
            <p:nvPr/>
          </p:nvGrpSpPr>
          <p:grpSpPr>
            <a:xfrm>
              <a:off x="4508490" y="3413051"/>
              <a:ext cx="1017564" cy="0"/>
              <a:chOff x="4508490" y="3413051"/>
              <a:chExt cx="1017564" cy="0"/>
            </a:xfrm>
          </p:grpSpPr>
          <p:cxnSp>
            <p:nvCxnSpPr>
              <p:cNvPr id="205" name="Straight Connector 204">
                <a:extLst>
                  <a:ext uri="{FF2B5EF4-FFF2-40B4-BE49-F238E27FC236}">
                    <a16:creationId xmlns:a16="http://schemas.microsoft.com/office/drawing/2014/main" id="{1E5EF2C9-9566-40D4-9174-BEC09CDEB06C}"/>
                  </a:ext>
                </a:extLst>
              </p:cNvPr>
              <p:cNvCxnSpPr>
                <a:cxnSpLocks/>
              </p:cNvCxnSpPr>
              <p:nvPr/>
            </p:nvCxnSpPr>
            <p:spPr bwMode="auto">
              <a:xfrm>
                <a:off x="4508490" y="3413051"/>
                <a:ext cx="489753" cy="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FEF5D33-2155-45D4-A68C-FD267DC7A240}"/>
                  </a:ext>
                </a:extLst>
              </p:cNvPr>
              <p:cNvCxnSpPr>
                <a:cxnSpLocks/>
              </p:cNvCxnSpPr>
              <p:nvPr/>
            </p:nvCxnSpPr>
            <p:spPr bwMode="auto">
              <a:xfrm>
                <a:off x="5036301" y="3413051"/>
                <a:ext cx="48975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B4CE9283-74D5-4A8F-91E3-E09FBE5AD126}"/>
                </a:ext>
              </a:extLst>
            </p:cNvPr>
            <p:cNvGrpSpPr/>
            <p:nvPr/>
          </p:nvGrpSpPr>
          <p:grpSpPr>
            <a:xfrm>
              <a:off x="5815538" y="3413051"/>
              <a:ext cx="1017564" cy="0"/>
              <a:chOff x="4508490" y="3413051"/>
              <a:chExt cx="1017564" cy="0"/>
            </a:xfrm>
          </p:grpSpPr>
          <p:cxnSp>
            <p:nvCxnSpPr>
              <p:cNvPr id="203" name="Straight Connector 202">
                <a:extLst>
                  <a:ext uri="{FF2B5EF4-FFF2-40B4-BE49-F238E27FC236}">
                    <a16:creationId xmlns:a16="http://schemas.microsoft.com/office/drawing/2014/main" id="{44B92C3A-5519-4D26-9106-E741145231DF}"/>
                  </a:ext>
                </a:extLst>
              </p:cNvPr>
              <p:cNvCxnSpPr>
                <a:cxnSpLocks/>
              </p:cNvCxnSpPr>
              <p:nvPr/>
            </p:nvCxnSpPr>
            <p:spPr bwMode="auto">
              <a:xfrm>
                <a:off x="4508490" y="3413051"/>
                <a:ext cx="489753"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1A84929-64A3-4B9B-BE69-29C7043DD424}"/>
                  </a:ext>
                </a:extLst>
              </p:cNvPr>
              <p:cNvCxnSpPr>
                <a:cxnSpLocks/>
              </p:cNvCxnSpPr>
              <p:nvPr/>
            </p:nvCxnSpPr>
            <p:spPr bwMode="auto">
              <a:xfrm>
                <a:off x="5036301" y="3413051"/>
                <a:ext cx="48975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95A5D487-0377-404F-B657-9DC3531B72D3}"/>
                </a:ext>
              </a:extLst>
            </p:cNvPr>
            <p:cNvGrpSpPr/>
            <p:nvPr/>
          </p:nvGrpSpPr>
          <p:grpSpPr>
            <a:xfrm>
              <a:off x="4346692" y="4040205"/>
              <a:ext cx="2579582" cy="309410"/>
              <a:chOff x="1690797" y="2768325"/>
              <a:chExt cx="2579582" cy="309410"/>
            </a:xfrm>
          </p:grpSpPr>
          <p:sp>
            <p:nvSpPr>
              <p:cNvPr id="200" name="Freeform: Shape 199">
                <a:extLst>
                  <a:ext uri="{FF2B5EF4-FFF2-40B4-BE49-F238E27FC236}">
                    <a16:creationId xmlns:a16="http://schemas.microsoft.com/office/drawing/2014/main" id="{627BAAAF-3603-4790-AD72-FDDBB209F33A}"/>
                  </a:ext>
                </a:extLst>
              </p:cNvPr>
              <p:cNvSpPr/>
              <p:nvPr/>
            </p:nvSpPr>
            <p:spPr bwMode="auto">
              <a:xfrm>
                <a:off x="2413001" y="2967719"/>
                <a:ext cx="1051560" cy="110016"/>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Lst>
                <a:ahLst/>
                <a:cxnLst>
                  <a:cxn ang="0">
                    <a:pos x="connsiteX0" y="connsiteY0"/>
                  </a:cxn>
                  <a:cxn ang="0">
                    <a:pos x="connsiteX1" y="connsiteY1"/>
                  </a:cxn>
                </a:cxnLst>
                <a:rect l="l" t="t" r="r" b="b"/>
                <a:pathLst>
                  <a:path w="1051560" h="110016">
                    <a:moveTo>
                      <a:pt x="0" y="10160"/>
                    </a:moveTo>
                    <a:cubicBezTo>
                      <a:pt x="296333" y="128693"/>
                      <a:pt x="602827" y="160867"/>
                      <a:pt x="105156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201" name="Freeform: Shape 200">
                <a:extLst>
                  <a:ext uri="{FF2B5EF4-FFF2-40B4-BE49-F238E27FC236}">
                    <a16:creationId xmlns:a16="http://schemas.microsoft.com/office/drawing/2014/main" id="{A7A65237-BC0B-4C5C-831E-0286B6C80F50}"/>
                  </a:ext>
                </a:extLst>
              </p:cNvPr>
              <p:cNvSpPr/>
              <p:nvPr/>
            </p:nvSpPr>
            <p:spPr bwMode="auto">
              <a:xfrm>
                <a:off x="3696339" y="2768325"/>
                <a:ext cx="574040" cy="187960"/>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202" name="Freeform: Shape 201">
                <a:extLst>
                  <a:ext uri="{FF2B5EF4-FFF2-40B4-BE49-F238E27FC236}">
                    <a16:creationId xmlns:a16="http://schemas.microsoft.com/office/drawing/2014/main" id="{3F3715E3-5C08-45E3-90FF-F873C8D35260}"/>
                  </a:ext>
                </a:extLst>
              </p:cNvPr>
              <p:cNvSpPr/>
              <p:nvPr/>
            </p:nvSpPr>
            <p:spPr bwMode="auto">
              <a:xfrm flipH="1">
                <a:off x="1690797" y="2827858"/>
                <a:ext cx="525285" cy="163392"/>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grpSp>
        <p:sp>
          <p:nvSpPr>
            <p:cNvPr id="94" name="Freeform: Shape 93">
              <a:extLst>
                <a:ext uri="{FF2B5EF4-FFF2-40B4-BE49-F238E27FC236}">
                  <a16:creationId xmlns:a16="http://schemas.microsoft.com/office/drawing/2014/main" id="{4F6AC6CD-E20E-4C6A-956B-49726C3523C2}"/>
                </a:ext>
              </a:extLst>
            </p:cNvPr>
            <p:cNvSpPr/>
            <p:nvPr/>
          </p:nvSpPr>
          <p:spPr bwMode="auto">
            <a:xfrm rot="358860" flipH="1">
              <a:off x="4495322" y="4592247"/>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1"/>
              </a:solidFill>
              <a:miter lim="800000"/>
              <a:headEnd/>
              <a:tailEnd/>
            </a:ln>
          </p:spPr>
          <p:txBody>
            <a:bodyPr rtlCol="0" anchor="ctr"/>
            <a:lstStyle/>
            <a:p>
              <a:pPr algn="ctr"/>
              <a:endParaRPr lang="en-US" dirty="0"/>
            </a:p>
          </p:txBody>
        </p:sp>
        <p:sp>
          <p:nvSpPr>
            <p:cNvPr id="95" name="Freeform: Shape 94">
              <a:extLst>
                <a:ext uri="{FF2B5EF4-FFF2-40B4-BE49-F238E27FC236}">
                  <a16:creationId xmlns:a16="http://schemas.microsoft.com/office/drawing/2014/main" id="{9679ADE4-6347-4600-B609-581A34A96B69}"/>
                </a:ext>
              </a:extLst>
            </p:cNvPr>
            <p:cNvSpPr/>
            <p:nvPr/>
          </p:nvSpPr>
          <p:spPr bwMode="auto">
            <a:xfrm rot="10060176" flipV="1">
              <a:off x="5465401" y="4458717"/>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3"/>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79C1BEAD-8FBF-4C19-A36A-00AEBD6A90C9}"/>
                </a:ext>
              </a:extLst>
            </p:cNvPr>
            <p:cNvSpPr/>
            <p:nvPr/>
          </p:nvSpPr>
          <p:spPr bwMode="auto">
            <a:xfrm>
              <a:off x="4797425" y="3962400"/>
              <a:ext cx="130175" cy="50800"/>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97" name="Freeform: Shape 96">
              <a:extLst>
                <a:ext uri="{FF2B5EF4-FFF2-40B4-BE49-F238E27FC236}">
                  <a16:creationId xmlns:a16="http://schemas.microsoft.com/office/drawing/2014/main" id="{8F43B199-97FE-43D3-A9E7-20FABE6331CF}"/>
                </a:ext>
              </a:extLst>
            </p:cNvPr>
            <p:cNvSpPr/>
            <p:nvPr/>
          </p:nvSpPr>
          <p:spPr bwMode="auto">
            <a:xfrm rot="2411142">
              <a:off x="5151451" y="3804956"/>
              <a:ext cx="192121" cy="71256"/>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E38678CA-0085-4FEC-8C1F-762248E65EDD}"/>
                </a:ext>
              </a:extLst>
            </p:cNvPr>
            <p:cNvSpPr/>
            <p:nvPr/>
          </p:nvSpPr>
          <p:spPr bwMode="auto">
            <a:xfrm rot="994648">
              <a:off x="6298201" y="3800929"/>
              <a:ext cx="192121" cy="71256"/>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99" name="Freeform: Shape 98">
              <a:extLst>
                <a:ext uri="{FF2B5EF4-FFF2-40B4-BE49-F238E27FC236}">
                  <a16:creationId xmlns:a16="http://schemas.microsoft.com/office/drawing/2014/main" id="{2245468A-EFD8-41C4-A47B-5C288BAEF27B}"/>
                </a:ext>
              </a:extLst>
            </p:cNvPr>
            <p:cNvSpPr/>
            <p:nvPr/>
          </p:nvSpPr>
          <p:spPr bwMode="auto">
            <a:xfrm rot="620563">
              <a:off x="6570680" y="3789993"/>
              <a:ext cx="141346" cy="68999"/>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00" name="Freeform: Shape 99">
              <a:extLst>
                <a:ext uri="{FF2B5EF4-FFF2-40B4-BE49-F238E27FC236}">
                  <a16:creationId xmlns:a16="http://schemas.microsoft.com/office/drawing/2014/main" id="{32F13F74-C515-44C3-B9C3-8B345D15E936}"/>
                </a:ext>
              </a:extLst>
            </p:cNvPr>
            <p:cNvSpPr/>
            <p:nvPr/>
          </p:nvSpPr>
          <p:spPr bwMode="auto">
            <a:xfrm rot="241262">
              <a:off x="5820465" y="3738986"/>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01" name="Freeform: Shape 100">
              <a:extLst>
                <a:ext uri="{FF2B5EF4-FFF2-40B4-BE49-F238E27FC236}">
                  <a16:creationId xmlns:a16="http://schemas.microsoft.com/office/drawing/2014/main" id="{8B3D5AC9-FFA6-4D1F-AB23-163F7671095B}"/>
                </a:ext>
              </a:extLst>
            </p:cNvPr>
            <p:cNvSpPr/>
            <p:nvPr/>
          </p:nvSpPr>
          <p:spPr bwMode="auto">
            <a:xfrm>
              <a:off x="5283200" y="3724275"/>
              <a:ext cx="327043" cy="44450"/>
            </a:xfrm>
            <a:custGeom>
              <a:avLst/>
              <a:gdLst>
                <a:gd name="connsiteX0" fmla="*/ 0 w 327043"/>
                <a:gd name="connsiteY0" fmla="*/ 9525 h 44450"/>
                <a:gd name="connsiteX1" fmla="*/ 104775 w 327043"/>
                <a:gd name="connsiteY1" fmla="*/ 15875 h 44450"/>
                <a:gd name="connsiteX2" fmla="*/ 133350 w 327043"/>
                <a:gd name="connsiteY2" fmla="*/ 25400 h 44450"/>
                <a:gd name="connsiteX3" fmla="*/ 165100 w 327043"/>
                <a:gd name="connsiteY3" fmla="*/ 34925 h 44450"/>
                <a:gd name="connsiteX4" fmla="*/ 196850 w 327043"/>
                <a:gd name="connsiteY4" fmla="*/ 41275 h 44450"/>
                <a:gd name="connsiteX5" fmla="*/ 209550 w 327043"/>
                <a:gd name="connsiteY5" fmla="*/ 44450 h 44450"/>
                <a:gd name="connsiteX6" fmla="*/ 282575 w 327043"/>
                <a:gd name="connsiteY6" fmla="*/ 41275 h 44450"/>
                <a:gd name="connsiteX7" fmla="*/ 292100 w 327043"/>
                <a:gd name="connsiteY7" fmla="*/ 38100 h 44450"/>
                <a:gd name="connsiteX8" fmla="*/ 304800 w 327043"/>
                <a:gd name="connsiteY8" fmla="*/ 28575 h 44450"/>
                <a:gd name="connsiteX9" fmla="*/ 317500 w 327043"/>
                <a:gd name="connsiteY9" fmla="*/ 9525 h 44450"/>
                <a:gd name="connsiteX10" fmla="*/ 327025 w 327043"/>
                <a:gd name="connsiteY10" fmla="*/ 0 h 4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043" h="44450">
                  <a:moveTo>
                    <a:pt x="0" y="9525"/>
                  </a:moveTo>
                  <a:cubicBezTo>
                    <a:pt x="480" y="9548"/>
                    <a:pt x="89707" y="13005"/>
                    <a:pt x="104775" y="15875"/>
                  </a:cubicBezTo>
                  <a:cubicBezTo>
                    <a:pt x="114638" y="17754"/>
                    <a:pt x="123505" y="23431"/>
                    <a:pt x="133350" y="25400"/>
                  </a:cubicBezTo>
                  <a:cubicBezTo>
                    <a:pt x="164701" y="31670"/>
                    <a:pt x="133772" y="24482"/>
                    <a:pt x="165100" y="34925"/>
                  </a:cubicBezTo>
                  <a:cubicBezTo>
                    <a:pt x="176162" y="38612"/>
                    <a:pt x="185126" y="38930"/>
                    <a:pt x="196850" y="41275"/>
                  </a:cubicBezTo>
                  <a:cubicBezTo>
                    <a:pt x="201129" y="42131"/>
                    <a:pt x="205317" y="43392"/>
                    <a:pt x="209550" y="44450"/>
                  </a:cubicBezTo>
                  <a:cubicBezTo>
                    <a:pt x="233892" y="43392"/>
                    <a:pt x="258282" y="43144"/>
                    <a:pt x="282575" y="41275"/>
                  </a:cubicBezTo>
                  <a:cubicBezTo>
                    <a:pt x="285912" y="41018"/>
                    <a:pt x="289194" y="39760"/>
                    <a:pt x="292100" y="38100"/>
                  </a:cubicBezTo>
                  <a:cubicBezTo>
                    <a:pt x="296694" y="35475"/>
                    <a:pt x="301284" y="32530"/>
                    <a:pt x="304800" y="28575"/>
                  </a:cubicBezTo>
                  <a:cubicBezTo>
                    <a:pt x="309870" y="22871"/>
                    <a:pt x="312474" y="15268"/>
                    <a:pt x="317500" y="9525"/>
                  </a:cubicBezTo>
                  <a:cubicBezTo>
                    <a:pt x="327906" y="-2367"/>
                    <a:pt x="327025" y="8365"/>
                    <a:pt x="327025" y="0"/>
                  </a:cubicBezTo>
                </a:path>
              </a:pathLst>
            </a:custGeom>
            <a:noFill/>
            <a:ln w="28575">
              <a:solidFill>
                <a:schemeClr val="accent1"/>
              </a:solidFill>
              <a:miter lim="800000"/>
              <a:headEnd/>
              <a:tailEnd/>
            </a:ln>
          </p:spPr>
          <p:txBody>
            <a:bodyPr rtlCol="0" anchor="ctr"/>
            <a:lstStyle/>
            <a:p>
              <a:pPr algn="ctr"/>
              <a:endParaRPr lang="en-US" dirty="0"/>
            </a:p>
          </p:txBody>
        </p:sp>
        <p:sp>
          <p:nvSpPr>
            <p:cNvPr id="102" name="Freeform: Shape 101">
              <a:extLst>
                <a:ext uri="{FF2B5EF4-FFF2-40B4-BE49-F238E27FC236}">
                  <a16:creationId xmlns:a16="http://schemas.microsoft.com/office/drawing/2014/main" id="{425186C8-8E7B-4227-A746-C558FD0327D0}"/>
                </a:ext>
              </a:extLst>
            </p:cNvPr>
            <p:cNvSpPr/>
            <p:nvPr/>
          </p:nvSpPr>
          <p:spPr bwMode="auto">
            <a:xfrm>
              <a:off x="4835525" y="3809614"/>
              <a:ext cx="238125" cy="108336"/>
            </a:xfrm>
            <a:custGeom>
              <a:avLst/>
              <a:gdLst>
                <a:gd name="connsiteX0" fmla="*/ 0 w 238125"/>
                <a:gd name="connsiteY0" fmla="*/ 108336 h 108336"/>
                <a:gd name="connsiteX1" fmla="*/ 22225 w 238125"/>
                <a:gd name="connsiteY1" fmla="*/ 89286 h 108336"/>
                <a:gd name="connsiteX2" fmla="*/ 34925 w 238125"/>
                <a:gd name="connsiteY2" fmla="*/ 76586 h 108336"/>
                <a:gd name="connsiteX3" fmla="*/ 50800 w 238125"/>
                <a:gd name="connsiteY3" fmla="*/ 67061 h 108336"/>
                <a:gd name="connsiteX4" fmla="*/ 60325 w 238125"/>
                <a:gd name="connsiteY4" fmla="*/ 60711 h 108336"/>
                <a:gd name="connsiteX5" fmla="*/ 85725 w 238125"/>
                <a:gd name="connsiteY5" fmla="*/ 48011 h 108336"/>
                <a:gd name="connsiteX6" fmla="*/ 104775 w 238125"/>
                <a:gd name="connsiteY6" fmla="*/ 35311 h 108336"/>
                <a:gd name="connsiteX7" fmla="*/ 117475 w 238125"/>
                <a:gd name="connsiteY7" fmla="*/ 25786 h 108336"/>
                <a:gd name="connsiteX8" fmla="*/ 127000 w 238125"/>
                <a:gd name="connsiteY8" fmla="*/ 22611 h 108336"/>
                <a:gd name="connsiteX9" fmla="*/ 149225 w 238125"/>
                <a:gd name="connsiteY9" fmla="*/ 9911 h 108336"/>
                <a:gd name="connsiteX10" fmla="*/ 168275 w 238125"/>
                <a:gd name="connsiteY10" fmla="*/ 6736 h 108336"/>
                <a:gd name="connsiteX11" fmla="*/ 184150 w 238125"/>
                <a:gd name="connsiteY11" fmla="*/ 3561 h 108336"/>
                <a:gd name="connsiteX12" fmla="*/ 193675 w 238125"/>
                <a:gd name="connsiteY12" fmla="*/ 386 h 108336"/>
                <a:gd name="connsiteX13" fmla="*/ 238125 w 238125"/>
                <a:gd name="connsiteY13" fmla="*/ 386 h 10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8125" h="108336">
                  <a:moveTo>
                    <a:pt x="0" y="108336"/>
                  </a:moveTo>
                  <a:cubicBezTo>
                    <a:pt x="37763" y="61133"/>
                    <a:pt x="-5074" y="108785"/>
                    <a:pt x="22225" y="89286"/>
                  </a:cubicBezTo>
                  <a:cubicBezTo>
                    <a:pt x="27097" y="85806"/>
                    <a:pt x="30199" y="80262"/>
                    <a:pt x="34925" y="76586"/>
                  </a:cubicBezTo>
                  <a:cubicBezTo>
                    <a:pt x="39796" y="72797"/>
                    <a:pt x="45567" y="70332"/>
                    <a:pt x="50800" y="67061"/>
                  </a:cubicBezTo>
                  <a:cubicBezTo>
                    <a:pt x="54036" y="65039"/>
                    <a:pt x="56975" y="62538"/>
                    <a:pt x="60325" y="60711"/>
                  </a:cubicBezTo>
                  <a:cubicBezTo>
                    <a:pt x="68635" y="56178"/>
                    <a:pt x="77849" y="53262"/>
                    <a:pt x="85725" y="48011"/>
                  </a:cubicBezTo>
                  <a:cubicBezTo>
                    <a:pt x="92075" y="43778"/>
                    <a:pt x="98670" y="39890"/>
                    <a:pt x="104775" y="35311"/>
                  </a:cubicBezTo>
                  <a:cubicBezTo>
                    <a:pt x="109008" y="32136"/>
                    <a:pt x="112881" y="28411"/>
                    <a:pt x="117475" y="25786"/>
                  </a:cubicBezTo>
                  <a:cubicBezTo>
                    <a:pt x="120381" y="24126"/>
                    <a:pt x="124007" y="24108"/>
                    <a:pt x="127000" y="22611"/>
                  </a:cubicBezTo>
                  <a:cubicBezTo>
                    <a:pt x="134632" y="18795"/>
                    <a:pt x="141261" y="12974"/>
                    <a:pt x="149225" y="9911"/>
                  </a:cubicBezTo>
                  <a:cubicBezTo>
                    <a:pt x="155233" y="7600"/>
                    <a:pt x="161941" y="7888"/>
                    <a:pt x="168275" y="6736"/>
                  </a:cubicBezTo>
                  <a:cubicBezTo>
                    <a:pt x="173584" y="5771"/>
                    <a:pt x="178915" y="4870"/>
                    <a:pt x="184150" y="3561"/>
                  </a:cubicBezTo>
                  <a:cubicBezTo>
                    <a:pt x="187397" y="2749"/>
                    <a:pt x="190334" y="583"/>
                    <a:pt x="193675" y="386"/>
                  </a:cubicBezTo>
                  <a:cubicBezTo>
                    <a:pt x="208466" y="-484"/>
                    <a:pt x="223308" y="386"/>
                    <a:pt x="238125" y="386"/>
                  </a:cubicBezTo>
                </a:path>
              </a:pathLst>
            </a:custGeom>
            <a:noFill/>
            <a:ln w="28575">
              <a:solidFill>
                <a:schemeClr val="accent1"/>
              </a:solidFill>
              <a:miter lim="800000"/>
              <a:headEnd/>
              <a:tailEnd/>
            </a:ln>
          </p:spPr>
          <p:txBody>
            <a:bodyPr rtlCol="0" anchor="ctr"/>
            <a:lstStyle/>
            <a:p>
              <a:pPr algn="ctr"/>
              <a:endParaRPr lang="en-US" dirty="0"/>
            </a:p>
          </p:txBody>
        </p:sp>
        <p:sp>
          <p:nvSpPr>
            <p:cNvPr id="103" name="Freeform: Shape 102">
              <a:extLst>
                <a:ext uri="{FF2B5EF4-FFF2-40B4-BE49-F238E27FC236}">
                  <a16:creationId xmlns:a16="http://schemas.microsoft.com/office/drawing/2014/main" id="{063CF487-E2A2-460A-9746-88CF4698E772}"/>
                </a:ext>
              </a:extLst>
            </p:cNvPr>
            <p:cNvSpPr/>
            <p:nvPr/>
          </p:nvSpPr>
          <p:spPr bwMode="auto">
            <a:xfrm rot="1162850">
              <a:off x="5410141" y="3786309"/>
              <a:ext cx="258268" cy="110238"/>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04" name="Freeform: Shape 103">
              <a:extLst>
                <a:ext uri="{FF2B5EF4-FFF2-40B4-BE49-F238E27FC236}">
                  <a16:creationId xmlns:a16="http://schemas.microsoft.com/office/drawing/2014/main" id="{E37E2E39-C518-4FC6-938C-708A426FA3D6}"/>
                </a:ext>
              </a:extLst>
            </p:cNvPr>
            <p:cNvSpPr/>
            <p:nvPr/>
          </p:nvSpPr>
          <p:spPr bwMode="auto">
            <a:xfrm rot="2844640">
              <a:off x="6170111" y="3720312"/>
              <a:ext cx="258268" cy="110238"/>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05" name="Freeform: Shape 104">
              <a:extLst>
                <a:ext uri="{FF2B5EF4-FFF2-40B4-BE49-F238E27FC236}">
                  <a16:creationId xmlns:a16="http://schemas.microsoft.com/office/drawing/2014/main" id="{0803CD4C-8E53-4AEA-905F-07CB338818F1}"/>
                </a:ext>
              </a:extLst>
            </p:cNvPr>
            <p:cNvSpPr/>
            <p:nvPr/>
          </p:nvSpPr>
          <p:spPr bwMode="auto">
            <a:xfrm rot="4117398">
              <a:off x="6077922" y="3801671"/>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06" name="Freeform: Shape 105">
              <a:extLst>
                <a:ext uri="{FF2B5EF4-FFF2-40B4-BE49-F238E27FC236}">
                  <a16:creationId xmlns:a16="http://schemas.microsoft.com/office/drawing/2014/main" id="{088C8F59-C00A-433D-8C2B-B0D8A5B7D3E3}"/>
                </a:ext>
              </a:extLst>
            </p:cNvPr>
            <p:cNvSpPr/>
            <p:nvPr/>
          </p:nvSpPr>
          <p:spPr bwMode="auto">
            <a:xfrm rot="1144590">
              <a:off x="6317419" y="3913453"/>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07" name="Freeform: Shape 106">
              <a:extLst>
                <a:ext uri="{FF2B5EF4-FFF2-40B4-BE49-F238E27FC236}">
                  <a16:creationId xmlns:a16="http://schemas.microsoft.com/office/drawing/2014/main" id="{B5BEB512-1E52-49F8-9F30-2FDAD1490EE9}"/>
                </a:ext>
              </a:extLst>
            </p:cNvPr>
            <p:cNvSpPr/>
            <p:nvPr/>
          </p:nvSpPr>
          <p:spPr bwMode="auto">
            <a:xfrm rot="12604066">
              <a:off x="4487367" y="3881716"/>
              <a:ext cx="187699" cy="106247"/>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08" name="Freeform: Shape 107">
              <a:extLst>
                <a:ext uri="{FF2B5EF4-FFF2-40B4-BE49-F238E27FC236}">
                  <a16:creationId xmlns:a16="http://schemas.microsoft.com/office/drawing/2014/main" id="{42C46F9A-CF62-4EC1-8A0E-08F28EA8C82D}"/>
                </a:ext>
              </a:extLst>
            </p:cNvPr>
            <p:cNvSpPr/>
            <p:nvPr/>
          </p:nvSpPr>
          <p:spPr bwMode="auto">
            <a:xfrm>
              <a:off x="4711700" y="3816350"/>
              <a:ext cx="273050" cy="44468"/>
            </a:xfrm>
            <a:custGeom>
              <a:avLst/>
              <a:gdLst>
                <a:gd name="connsiteX0" fmla="*/ 0 w 273050"/>
                <a:gd name="connsiteY0" fmla="*/ 28575 h 44468"/>
                <a:gd name="connsiteX1" fmla="*/ 50800 w 273050"/>
                <a:gd name="connsiteY1" fmla="*/ 22225 h 44468"/>
                <a:gd name="connsiteX2" fmla="*/ 63500 w 273050"/>
                <a:gd name="connsiteY2" fmla="*/ 19050 h 44468"/>
                <a:gd name="connsiteX3" fmla="*/ 82550 w 273050"/>
                <a:gd name="connsiteY3" fmla="*/ 12700 h 44468"/>
                <a:gd name="connsiteX4" fmla="*/ 101600 w 273050"/>
                <a:gd name="connsiteY4" fmla="*/ 9525 h 44468"/>
                <a:gd name="connsiteX5" fmla="*/ 123825 w 273050"/>
                <a:gd name="connsiteY5" fmla="*/ 3175 h 44468"/>
                <a:gd name="connsiteX6" fmla="*/ 149225 w 273050"/>
                <a:gd name="connsiteY6" fmla="*/ 0 h 44468"/>
                <a:gd name="connsiteX7" fmla="*/ 231775 w 273050"/>
                <a:gd name="connsiteY7" fmla="*/ 9525 h 44468"/>
                <a:gd name="connsiteX8" fmla="*/ 241300 w 273050"/>
                <a:gd name="connsiteY8" fmla="*/ 15875 h 44468"/>
                <a:gd name="connsiteX9" fmla="*/ 263525 w 273050"/>
                <a:gd name="connsiteY9" fmla="*/ 34925 h 44468"/>
                <a:gd name="connsiteX10" fmla="*/ 273050 w 273050"/>
                <a:gd name="connsiteY10" fmla="*/ 44450 h 4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050" h="44468">
                  <a:moveTo>
                    <a:pt x="0" y="28575"/>
                  </a:moveTo>
                  <a:cubicBezTo>
                    <a:pt x="16933" y="26458"/>
                    <a:pt x="33924" y="24756"/>
                    <a:pt x="50800" y="22225"/>
                  </a:cubicBezTo>
                  <a:cubicBezTo>
                    <a:pt x="55115" y="21578"/>
                    <a:pt x="59320" y="20304"/>
                    <a:pt x="63500" y="19050"/>
                  </a:cubicBezTo>
                  <a:cubicBezTo>
                    <a:pt x="69911" y="17127"/>
                    <a:pt x="75948" y="13800"/>
                    <a:pt x="82550" y="12700"/>
                  </a:cubicBezTo>
                  <a:cubicBezTo>
                    <a:pt x="88900" y="11642"/>
                    <a:pt x="95316" y="10922"/>
                    <a:pt x="101600" y="9525"/>
                  </a:cubicBezTo>
                  <a:cubicBezTo>
                    <a:pt x="124248" y="4492"/>
                    <a:pt x="96165" y="7785"/>
                    <a:pt x="123825" y="3175"/>
                  </a:cubicBezTo>
                  <a:cubicBezTo>
                    <a:pt x="132241" y="1772"/>
                    <a:pt x="140758" y="1058"/>
                    <a:pt x="149225" y="0"/>
                  </a:cubicBezTo>
                  <a:cubicBezTo>
                    <a:pt x="179681" y="1692"/>
                    <a:pt x="204061" y="-553"/>
                    <a:pt x="231775" y="9525"/>
                  </a:cubicBezTo>
                  <a:cubicBezTo>
                    <a:pt x="235361" y="10829"/>
                    <a:pt x="238320" y="13491"/>
                    <a:pt x="241300" y="15875"/>
                  </a:cubicBezTo>
                  <a:cubicBezTo>
                    <a:pt x="248919" y="21970"/>
                    <a:pt x="256626" y="28026"/>
                    <a:pt x="263525" y="34925"/>
                  </a:cubicBezTo>
                  <a:cubicBezTo>
                    <a:pt x="273931" y="45331"/>
                    <a:pt x="265097" y="44450"/>
                    <a:pt x="273050" y="44450"/>
                  </a:cubicBezTo>
                </a:path>
              </a:pathLst>
            </a:custGeom>
            <a:noFill/>
            <a:ln w="28575">
              <a:solidFill>
                <a:schemeClr val="accent3"/>
              </a:solidFill>
              <a:miter lim="800000"/>
              <a:headEnd/>
              <a:tailEnd/>
            </a:ln>
          </p:spPr>
          <p:txBody>
            <a:bodyPr rtlCol="0" anchor="ctr"/>
            <a:lstStyle/>
            <a:p>
              <a:pPr algn="ctr"/>
              <a:endParaRPr lang="en-US" dirty="0"/>
            </a:p>
          </p:txBody>
        </p:sp>
        <p:sp>
          <p:nvSpPr>
            <p:cNvPr id="109" name="Freeform: Shape 108">
              <a:extLst>
                <a:ext uri="{FF2B5EF4-FFF2-40B4-BE49-F238E27FC236}">
                  <a16:creationId xmlns:a16="http://schemas.microsoft.com/office/drawing/2014/main" id="{DD5AA5B1-FC45-4EB3-A583-98D694213BB8}"/>
                </a:ext>
              </a:extLst>
            </p:cNvPr>
            <p:cNvSpPr/>
            <p:nvPr/>
          </p:nvSpPr>
          <p:spPr bwMode="auto">
            <a:xfrm rot="1127547" flipH="1">
              <a:off x="7294073" y="4450020"/>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1"/>
              </a:solidFill>
              <a:miter lim="800000"/>
              <a:headEnd/>
              <a:tailEnd/>
            </a:ln>
          </p:spPr>
          <p:txBody>
            <a:bodyPr rtlCol="0" anchor="ctr"/>
            <a:lstStyle/>
            <a:p>
              <a:pPr algn="ctr"/>
              <a:endParaRPr lang="en-US" dirty="0"/>
            </a:p>
          </p:txBody>
        </p:sp>
        <p:sp>
          <p:nvSpPr>
            <p:cNvPr id="110" name="Freeform: Shape 109">
              <a:extLst>
                <a:ext uri="{FF2B5EF4-FFF2-40B4-BE49-F238E27FC236}">
                  <a16:creationId xmlns:a16="http://schemas.microsoft.com/office/drawing/2014/main" id="{BB2FA11D-3030-462C-BABB-ADB32E1C7D17}"/>
                </a:ext>
              </a:extLst>
            </p:cNvPr>
            <p:cNvSpPr/>
            <p:nvPr/>
          </p:nvSpPr>
          <p:spPr bwMode="auto">
            <a:xfrm rot="9652958" flipV="1">
              <a:off x="8494758" y="4586138"/>
              <a:ext cx="1005840" cy="61083"/>
            </a:xfrm>
            <a:custGeom>
              <a:avLst/>
              <a:gdLst>
                <a:gd name="connsiteX0" fmla="*/ 0 w 1005840"/>
                <a:gd name="connsiteY0" fmla="*/ 30603 h 61083"/>
                <a:gd name="connsiteX1" fmla="*/ 55880 w 1005840"/>
                <a:gd name="connsiteY1" fmla="*/ 40763 h 61083"/>
                <a:gd name="connsiteX2" fmla="*/ 111760 w 1005840"/>
                <a:gd name="connsiteY2" fmla="*/ 35683 h 61083"/>
                <a:gd name="connsiteX3" fmla="*/ 121920 w 1005840"/>
                <a:gd name="connsiteY3" fmla="*/ 20443 h 61083"/>
                <a:gd name="connsiteX4" fmla="*/ 162560 w 1005840"/>
                <a:gd name="connsiteY4" fmla="*/ 15363 h 61083"/>
                <a:gd name="connsiteX5" fmla="*/ 208280 w 1005840"/>
                <a:gd name="connsiteY5" fmla="*/ 10283 h 61083"/>
                <a:gd name="connsiteX6" fmla="*/ 304800 w 1005840"/>
                <a:gd name="connsiteY6" fmla="*/ 15363 h 61083"/>
                <a:gd name="connsiteX7" fmla="*/ 355600 w 1005840"/>
                <a:gd name="connsiteY7" fmla="*/ 35683 h 61083"/>
                <a:gd name="connsiteX8" fmla="*/ 401320 w 1005840"/>
                <a:gd name="connsiteY8" fmla="*/ 45843 h 61083"/>
                <a:gd name="connsiteX9" fmla="*/ 492760 w 1005840"/>
                <a:gd name="connsiteY9" fmla="*/ 56003 h 61083"/>
                <a:gd name="connsiteX10" fmla="*/ 513080 w 1005840"/>
                <a:gd name="connsiteY10" fmla="*/ 61083 h 61083"/>
                <a:gd name="connsiteX11" fmla="*/ 665480 w 1005840"/>
                <a:gd name="connsiteY11" fmla="*/ 50923 h 61083"/>
                <a:gd name="connsiteX12" fmla="*/ 695960 w 1005840"/>
                <a:gd name="connsiteY12" fmla="*/ 40763 h 61083"/>
                <a:gd name="connsiteX13" fmla="*/ 716280 w 1005840"/>
                <a:gd name="connsiteY13" fmla="*/ 35683 h 61083"/>
                <a:gd name="connsiteX14" fmla="*/ 756920 w 1005840"/>
                <a:gd name="connsiteY14" fmla="*/ 20443 h 61083"/>
                <a:gd name="connsiteX15" fmla="*/ 797560 w 1005840"/>
                <a:gd name="connsiteY15" fmla="*/ 15363 h 61083"/>
                <a:gd name="connsiteX16" fmla="*/ 858520 w 1005840"/>
                <a:gd name="connsiteY16" fmla="*/ 123 h 61083"/>
                <a:gd name="connsiteX17" fmla="*/ 1005840 w 1005840"/>
                <a:gd name="connsiteY17" fmla="*/ 15363 h 6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 h="61083">
                  <a:moveTo>
                    <a:pt x="0" y="30603"/>
                  </a:moveTo>
                  <a:cubicBezTo>
                    <a:pt x="8258" y="32255"/>
                    <a:pt x="49381" y="40763"/>
                    <a:pt x="55880" y="40763"/>
                  </a:cubicBezTo>
                  <a:cubicBezTo>
                    <a:pt x="74583" y="40763"/>
                    <a:pt x="93133" y="37376"/>
                    <a:pt x="111760" y="35683"/>
                  </a:cubicBezTo>
                  <a:cubicBezTo>
                    <a:pt x="115147" y="30603"/>
                    <a:pt x="116251" y="22710"/>
                    <a:pt x="121920" y="20443"/>
                  </a:cubicBezTo>
                  <a:cubicBezTo>
                    <a:pt x="134596" y="15373"/>
                    <a:pt x="149001" y="16958"/>
                    <a:pt x="162560" y="15363"/>
                  </a:cubicBezTo>
                  <a:lnTo>
                    <a:pt x="208280" y="10283"/>
                  </a:lnTo>
                  <a:cubicBezTo>
                    <a:pt x="240453" y="11976"/>
                    <a:pt x="273051" y="9889"/>
                    <a:pt x="304800" y="15363"/>
                  </a:cubicBezTo>
                  <a:cubicBezTo>
                    <a:pt x="322773" y="18462"/>
                    <a:pt x="338425" y="29549"/>
                    <a:pt x="355600" y="35683"/>
                  </a:cubicBezTo>
                  <a:cubicBezTo>
                    <a:pt x="365803" y="39327"/>
                    <a:pt x="391945" y="43760"/>
                    <a:pt x="401320" y="45843"/>
                  </a:cubicBezTo>
                  <a:cubicBezTo>
                    <a:pt x="452688" y="57258"/>
                    <a:pt x="387475" y="48483"/>
                    <a:pt x="492760" y="56003"/>
                  </a:cubicBezTo>
                  <a:cubicBezTo>
                    <a:pt x="499533" y="57696"/>
                    <a:pt x="506098" y="61083"/>
                    <a:pt x="513080" y="61083"/>
                  </a:cubicBezTo>
                  <a:cubicBezTo>
                    <a:pt x="592879" y="61083"/>
                    <a:pt x="604530" y="58542"/>
                    <a:pt x="665480" y="50923"/>
                  </a:cubicBezTo>
                  <a:cubicBezTo>
                    <a:pt x="675640" y="47536"/>
                    <a:pt x="685570" y="43360"/>
                    <a:pt x="695960" y="40763"/>
                  </a:cubicBezTo>
                  <a:cubicBezTo>
                    <a:pt x="702733" y="39070"/>
                    <a:pt x="709656" y="37891"/>
                    <a:pt x="716280" y="35683"/>
                  </a:cubicBezTo>
                  <a:cubicBezTo>
                    <a:pt x="719331" y="34666"/>
                    <a:pt x="749073" y="21870"/>
                    <a:pt x="756920" y="20443"/>
                  </a:cubicBezTo>
                  <a:cubicBezTo>
                    <a:pt x="770352" y="18001"/>
                    <a:pt x="784013" y="17056"/>
                    <a:pt x="797560" y="15363"/>
                  </a:cubicBezTo>
                  <a:cubicBezTo>
                    <a:pt x="815961" y="9229"/>
                    <a:pt x="841538" y="123"/>
                    <a:pt x="858520" y="123"/>
                  </a:cubicBezTo>
                  <a:cubicBezTo>
                    <a:pt x="964227" y="123"/>
                    <a:pt x="952555" y="-2399"/>
                    <a:pt x="1005840" y="15363"/>
                  </a:cubicBezTo>
                </a:path>
              </a:pathLst>
            </a:custGeom>
            <a:noFill/>
            <a:ln w="28575">
              <a:solidFill>
                <a:schemeClr val="accent3"/>
              </a:solidFill>
              <a:miter lim="800000"/>
              <a:headEnd/>
              <a:tailEnd/>
            </a:ln>
          </p:spPr>
          <p:txBody>
            <a:bodyPr rtlCol="0" anchor="ctr"/>
            <a:lstStyle/>
            <a:p>
              <a:pPr algn="ctr"/>
              <a:endParaRPr lang="en-US" dirty="0"/>
            </a:p>
          </p:txBody>
        </p:sp>
        <p:sp>
          <p:nvSpPr>
            <p:cNvPr id="111" name="Freeform: Shape 110">
              <a:extLst>
                <a:ext uri="{FF2B5EF4-FFF2-40B4-BE49-F238E27FC236}">
                  <a16:creationId xmlns:a16="http://schemas.microsoft.com/office/drawing/2014/main" id="{4E399DA4-F475-40D0-950D-7208B02FC5B4}"/>
                </a:ext>
              </a:extLst>
            </p:cNvPr>
            <p:cNvSpPr/>
            <p:nvPr/>
          </p:nvSpPr>
          <p:spPr bwMode="auto">
            <a:xfrm rot="14312312">
              <a:off x="9197008" y="4158078"/>
              <a:ext cx="141346" cy="68999"/>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12" name="Freeform: Shape 111">
              <a:extLst>
                <a:ext uri="{FF2B5EF4-FFF2-40B4-BE49-F238E27FC236}">
                  <a16:creationId xmlns:a16="http://schemas.microsoft.com/office/drawing/2014/main" id="{CCAD469A-EDAD-4ABC-A866-7006BD7D486E}"/>
                </a:ext>
              </a:extLst>
            </p:cNvPr>
            <p:cNvSpPr/>
            <p:nvPr/>
          </p:nvSpPr>
          <p:spPr bwMode="auto">
            <a:xfrm rot="11181812">
              <a:off x="9147150" y="4380427"/>
              <a:ext cx="141346" cy="68999"/>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13" name="Freeform: Shape 112">
              <a:extLst>
                <a:ext uri="{FF2B5EF4-FFF2-40B4-BE49-F238E27FC236}">
                  <a16:creationId xmlns:a16="http://schemas.microsoft.com/office/drawing/2014/main" id="{F44F0A53-F59F-4D63-9756-04C27654F255}"/>
                </a:ext>
              </a:extLst>
            </p:cNvPr>
            <p:cNvSpPr/>
            <p:nvPr/>
          </p:nvSpPr>
          <p:spPr bwMode="auto">
            <a:xfrm rot="2596384">
              <a:off x="7829803" y="4143431"/>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14" name="Freeform: Shape 113">
              <a:extLst>
                <a:ext uri="{FF2B5EF4-FFF2-40B4-BE49-F238E27FC236}">
                  <a16:creationId xmlns:a16="http://schemas.microsoft.com/office/drawing/2014/main" id="{A57F17EF-5EAE-4C5A-AFC4-1CB05BFA143E}"/>
                </a:ext>
              </a:extLst>
            </p:cNvPr>
            <p:cNvSpPr/>
            <p:nvPr/>
          </p:nvSpPr>
          <p:spPr bwMode="auto">
            <a:xfrm rot="1055675">
              <a:off x="7473393" y="4153668"/>
              <a:ext cx="238125" cy="108336"/>
            </a:xfrm>
            <a:custGeom>
              <a:avLst/>
              <a:gdLst>
                <a:gd name="connsiteX0" fmla="*/ 0 w 238125"/>
                <a:gd name="connsiteY0" fmla="*/ 108336 h 108336"/>
                <a:gd name="connsiteX1" fmla="*/ 22225 w 238125"/>
                <a:gd name="connsiteY1" fmla="*/ 89286 h 108336"/>
                <a:gd name="connsiteX2" fmla="*/ 34925 w 238125"/>
                <a:gd name="connsiteY2" fmla="*/ 76586 h 108336"/>
                <a:gd name="connsiteX3" fmla="*/ 50800 w 238125"/>
                <a:gd name="connsiteY3" fmla="*/ 67061 h 108336"/>
                <a:gd name="connsiteX4" fmla="*/ 60325 w 238125"/>
                <a:gd name="connsiteY4" fmla="*/ 60711 h 108336"/>
                <a:gd name="connsiteX5" fmla="*/ 85725 w 238125"/>
                <a:gd name="connsiteY5" fmla="*/ 48011 h 108336"/>
                <a:gd name="connsiteX6" fmla="*/ 104775 w 238125"/>
                <a:gd name="connsiteY6" fmla="*/ 35311 h 108336"/>
                <a:gd name="connsiteX7" fmla="*/ 117475 w 238125"/>
                <a:gd name="connsiteY7" fmla="*/ 25786 h 108336"/>
                <a:gd name="connsiteX8" fmla="*/ 127000 w 238125"/>
                <a:gd name="connsiteY8" fmla="*/ 22611 h 108336"/>
                <a:gd name="connsiteX9" fmla="*/ 149225 w 238125"/>
                <a:gd name="connsiteY9" fmla="*/ 9911 h 108336"/>
                <a:gd name="connsiteX10" fmla="*/ 168275 w 238125"/>
                <a:gd name="connsiteY10" fmla="*/ 6736 h 108336"/>
                <a:gd name="connsiteX11" fmla="*/ 184150 w 238125"/>
                <a:gd name="connsiteY11" fmla="*/ 3561 h 108336"/>
                <a:gd name="connsiteX12" fmla="*/ 193675 w 238125"/>
                <a:gd name="connsiteY12" fmla="*/ 386 h 108336"/>
                <a:gd name="connsiteX13" fmla="*/ 238125 w 238125"/>
                <a:gd name="connsiteY13" fmla="*/ 386 h 10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8125" h="108336">
                  <a:moveTo>
                    <a:pt x="0" y="108336"/>
                  </a:moveTo>
                  <a:cubicBezTo>
                    <a:pt x="37763" y="61133"/>
                    <a:pt x="-5074" y="108785"/>
                    <a:pt x="22225" y="89286"/>
                  </a:cubicBezTo>
                  <a:cubicBezTo>
                    <a:pt x="27097" y="85806"/>
                    <a:pt x="30199" y="80262"/>
                    <a:pt x="34925" y="76586"/>
                  </a:cubicBezTo>
                  <a:cubicBezTo>
                    <a:pt x="39796" y="72797"/>
                    <a:pt x="45567" y="70332"/>
                    <a:pt x="50800" y="67061"/>
                  </a:cubicBezTo>
                  <a:cubicBezTo>
                    <a:pt x="54036" y="65039"/>
                    <a:pt x="56975" y="62538"/>
                    <a:pt x="60325" y="60711"/>
                  </a:cubicBezTo>
                  <a:cubicBezTo>
                    <a:pt x="68635" y="56178"/>
                    <a:pt x="77849" y="53262"/>
                    <a:pt x="85725" y="48011"/>
                  </a:cubicBezTo>
                  <a:cubicBezTo>
                    <a:pt x="92075" y="43778"/>
                    <a:pt x="98670" y="39890"/>
                    <a:pt x="104775" y="35311"/>
                  </a:cubicBezTo>
                  <a:cubicBezTo>
                    <a:pt x="109008" y="32136"/>
                    <a:pt x="112881" y="28411"/>
                    <a:pt x="117475" y="25786"/>
                  </a:cubicBezTo>
                  <a:cubicBezTo>
                    <a:pt x="120381" y="24126"/>
                    <a:pt x="124007" y="24108"/>
                    <a:pt x="127000" y="22611"/>
                  </a:cubicBezTo>
                  <a:cubicBezTo>
                    <a:pt x="134632" y="18795"/>
                    <a:pt x="141261" y="12974"/>
                    <a:pt x="149225" y="9911"/>
                  </a:cubicBezTo>
                  <a:cubicBezTo>
                    <a:pt x="155233" y="7600"/>
                    <a:pt x="161941" y="7888"/>
                    <a:pt x="168275" y="6736"/>
                  </a:cubicBezTo>
                  <a:cubicBezTo>
                    <a:pt x="173584" y="5771"/>
                    <a:pt x="178915" y="4870"/>
                    <a:pt x="184150" y="3561"/>
                  </a:cubicBezTo>
                  <a:cubicBezTo>
                    <a:pt x="187397" y="2749"/>
                    <a:pt x="190334" y="583"/>
                    <a:pt x="193675" y="386"/>
                  </a:cubicBezTo>
                  <a:cubicBezTo>
                    <a:pt x="208466" y="-484"/>
                    <a:pt x="223308" y="386"/>
                    <a:pt x="238125" y="386"/>
                  </a:cubicBezTo>
                </a:path>
              </a:pathLst>
            </a:custGeom>
            <a:noFill/>
            <a:ln w="28575">
              <a:solidFill>
                <a:schemeClr val="accent1"/>
              </a:solidFill>
              <a:miter lim="800000"/>
              <a:headEnd/>
              <a:tailEnd/>
            </a:ln>
          </p:spPr>
          <p:txBody>
            <a:bodyPr rtlCol="0" anchor="ctr"/>
            <a:lstStyle/>
            <a:p>
              <a:pPr algn="ctr"/>
              <a:endParaRPr lang="en-US" dirty="0"/>
            </a:p>
          </p:txBody>
        </p:sp>
        <p:sp>
          <p:nvSpPr>
            <p:cNvPr id="115" name="Freeform: Shape 114">
              <a:extLst>
                <a:ext uri="{FF2B5EF4-FFF2-40B4-BE49-F238E27FC236}">
                  <a16:creationId xmlns:a16="http://schemas.microsoft.com/office/drawing/2014/main" id="{6739379F-187E-468E-8C85-605BF33B4737}"/>
                </a:ext>
              </a:extLst>
            </p:cNvPr>
            <p:cNvSpPr/>
            <p:nvPr/>
          </p:nvSpPr>
          <p:spPr bwMode="auto">
            <a:xfrm rot="12311905">
              <a:off x="8054447" y="4131537"/>
              <a:ext cx="258268" cy="110238"/>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16" name="Freeform: Shape 115">
              <a:extLst>
                <a:ext uri="{FF2B5EF4-FFF2-40B4-BE49-F238E27FC236}">
                  <a16:creationId xmlns:a16="http://schemas.microsoft.com/office/drawing/2014/main" id="{DC73D172-A9D7-41AA-B779-5FC579B2F69E}"/>
                </a:ext>
              </a:extLst>
            </p:cNvPr>
            <p:cNvSpPr/>
            <p:nvPr/>
          </p:nvSpPr>
          <p:spPr bwMode="auto">
            <a:xfrm rot="12311905">
              <a:off x="7917443" y="4021377"/>
              <a:ext cx="354700" cy="130007"/>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17" name="Freeform: Shape 116">
              <a:extLst>
                <a:ext uri="{FF2B5EF4-FFF2-40B4-BE49-F238E27FC236}">
                  <a16:creationId xmlns:a16="http://schemas.microsoft.com/office/drawing/2014/main" id="{A2C1B804-5B1A-4C14-824F-87FFF983BB4E}"/>
                </a:ext>
              </a:extLst>
            </p:cNvPr>
            <p:cNvSpPr/>
            <p:nvPr/>
          </p:nvSpPr>
          <p:spPr bwMode="auto">
            <a:xfrm rot="241262">
              <a:off x="8484309" y="4087407"/>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1"/>
              </a:solidFill>
              <a:miter lim="800000"/>
              <a:headEnd/>
              <a:tailEnd/>
            </a:ln>
          </p:spPr>
          <p:txBody>
            <a:bodyPr rtlCol="0" anchor="ctr"/>
            <a:lstStyle/>
            <a:p>
              <a:pPr algn="ctr"/>
              <a:endParaRPr lang="en-US" dirty="0"/>
            </a:p>
          </p:txBody>
        </p:sp>
        <p:sp>
          <p:nvSpPr>
            <p:cNvPr id="118" name="Freeform: Shape 117">
              <a:extLst>
                <a:ext uri="{FF2B5EF4-FFF2-40B4-BE49-F238E27FC236}">
                  <a16:creationId xmlns:a16="http://schemas.microsoft.com/office/drawing/2014/main" id="{1E9DC482-8B8F-4457-8210-111B81059C59}"/>
                </a:ext>
              </a:extLst>
            </p:cNvPr>
            <p:cNvSpPr/>
            <p:nvPr/>
          </p:nvSpPr>
          <p:spPr bwMode="auto">
            <a:xfrm rot="3003613">
              <a:off x="8530026" y="4110463"/>
              <a:ext cx="153684" cy="66055"/>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19" name="Freeform: Shape 118">
              <a:extLst>
                <a:ext uri="{FF2B5EF4-FFF2-40B4-BE49-F238E27FC236}">
                  <a16:creationId xmlns:a16="http://schemas.microsoft.com/office/drawing/2014/main" id="{21208C29-FF6B-4E1C-B1DC-6601791714C2}"/>
                </a:ext>
              </a:extLst>
            </p:cNvPr>
            <p:cNvSpPr/>
            <p:nvPr/>
          </p:nvSpPr>
          <p:spPr bwMode="auto">
            <a:xfrm rot="2844640">
              <a:off x="8831307" y="4155666"/>
              <a:ext cx="258268" cy="110238"/>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sp>
          <p:nvSpPr>
            <p:cNvPr id="120" name="Freeform: Shape 119">
              <a:extLst>
                <a:ext uri="{FF2B5EF4-FFF2-40B4-BE49-F238E27FC236}">
                  <a16:creationId xmlns:a16="http://schemas.microsoft.com/office/drawing/2014/main" id="{75D9F115-D529-4A70-ABCA-5F8B599D38B8}"/>
                </a:ext>
              </a:extLst>
            </p:cNvPr>
            <p:cNvSpPr/>
            <p:nvPr/>
          </p:nvSpPr>
          <p:spPr bwMode="auto">
            <a:xfrm rot="12311905">
              <a:off x="8276888" y="3980022"/>
              <a:ext cx="204041" cy="92018"/>
            </a:xfrm>
            <a:custGeom>
              <a:avLst/>
              <a:gdLst>
                <a:gd name="connsiteX0" fmla="*/ 130175 w 130175"/>
                <a:gd name="connsiteY0" fmla="*/ 0 h 50800"/>
                <a:gd name="connsiteX1" fmla="*/ 50800 w 130175"/>
                <a:gd name="connsiteY1" fmla="*/ 25400 h 50800"/>
                <a:gd name="connsiteX2" fmla="*/ 34925 w 130175"/>
                <a:gd name="connsiteY2" fmla="*/ 31750 h 50800"/>
                <a:gd name="connsiteX3" fmla="*/ 15875 w 130175"/>
                <a:gd name="connsiteY3" fmla="*/ 38100 h 50800"/>
                <a:gd name="connsiteX4" fmla="*/ 0 w 130175"/>
                <a:gd name="connsiteY4" fmla="*/ 50800 h 5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 h="50800">
                  <a:moveTo>
                    <a:pt x="130175" y="0"/>
                  </a:moveTo>
                  <a:cubicBezTo>
                    <a:pt x="93341" y="7367"/>
                    <a:pt x="115106" y="2250"/>
                    <a:pt x="50800" y="25400"/>
                  </a:cubicBezTo>
                  <a:cubicBezTo>
                    <a:pt x="45438" y="27330"/>
                    <a:pt x="40281" y="29802"/>
                    <a:pt x="34925" y="31750"/>
                  </a:cubicBezTo>
                  <a:cubicBezTo>
                    <a:pt x="28635" y="34037"/>
                    <a:pt x="15875" y="38100"/>
                    <a:pt x="15875" y="38100"/>
                  </a:cubicBezTo>
                  <a:cubicBezTo>
                    <a:pt x="1978" y="48523"/>
                    <a:pt x="6917" y="43883"/>
                    <a:pt x="0" y="50800"/>
                  </a:cubicBezTo>
                </a:path>
              </a:pathLst>
            </a:custGeom>
            <a:noFill/>
            <a:ln w="28575">
              <a:solidFill>
                <a:schemeClr val="accent3"/>
              </a:solidFill>
              <a:miter lim="800000"/>
              <a:headEnd/>
              <a:tailEnd/>
            </a:ln>
          </p:spPr>
          <p:txBody>
            <a:bodyPr rtlCol="0" anchor="ctr"/>
            <a:lstStyle/>
            <a:p>
              <a:pPr algn="ctr"/>
              <a:endParaRPr lang="en-US" dirty="0"/>
            </a:p>
          </p:txBody>
        </p:sp>
        <p:grpSp>
          <p:nvGrpSpPr>
            <p:cNvPr id="121" name="Group 120">
              <a:extLst>
                <a:ext uri="{FF2B5EF4-FFF2-40B4-BE49-F238E27FC236}">
                  <a16:creationId xmlns:a16="http://schemas.microsoft.com/office/drawing/2014/main" id="{3D0BF9A0-F3FF-4BFD-8C02-AA3EBA69B102}"/>
                </a:ext>
              </a:extLst>
            </p:cNvPr>
            <p:cNvGrpSpPr/>
            <p:nvPr/>
          </p:nvGrpSpPr>
          <p:grpSpPr>
            <a:xfrm>
              <a:off x="7686958" y="3496412"/>
              <a:ext cx="1279512" cy="266302"/>
              <a:chOff x="2329427" y="1880990"/>
              <a:chExt cx="1279512" cy="326361"/>
            </a:xfrm>
          </p:grpSpPr>
          <p:cxnSp>
            <p:nvCxnSpPr>
              <p:cNvPr id="198" name="Straight Arrow Connector 197">
                <a:extLst>
                  <a:ext uri="{FF2B5EF4-FFF2-40B4-BE49-F238E27FC236}">
                    <a16:creationId xmlns:a16="http://schemas.microsoft.com/office/drawing/2014/main" id="{E6321275-0B9C-478C-B27E-055AD4D6061C}"/>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199" name="Straight Arrow Connector 198">
                <a:extLst>
                  <a:ext uri="{FF2B5EF4-FFF2-40B4-BE49-F238E27FC236}">
                    <a16:creationId xmlns:a16="http://schemas.microsoft.com/office/drawing/2014/main" id="{7098DE1E-892F-4DE0-830E-339FCCEF19EB}"/>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22" name="Group 121">
              <a:extLst>
                <a:ext uri="{FF2B5EF4-FFF2-40B4-BE49-F238E27FC236}">
                  <a16:creationId xmlns:a16="http://schemas.microsoft.com/office/drawing/2014/main" id="{D6071921-077D-4AA0-8E5F-76202E3697FB}"/>
                </a:ext>
              </a:extLst>
            </p:cNvPr>
            <p:cNvGrpSpPr/>
            <p:nvPr/>
          </p:nvGrpSpPr>
          <p:grpSpPr>
            <a:xfrm>
              <a:off x="7686958" y="3867713"/>
              <a:ext cx="1279512" cy="266302"/>
              <a:chOff x="2329427" y="1880990"/>
              <a:chExt cx="1279512" cy="326361"/>
            </a:xfrm>
          </p:grpSpPr>
          <p:cxnSp>
            <p:nvCxnSpPr>
              <p:cNvPr id="196" name="Straight Arrow Connector 195">
                <a:extLst>
                  <a:ext uri="{FF2B5EF4-FFF2-40B4-BE49-F238E27FC236}">
                    <a16:creationId xmlns:a16="http://schemas.microsoft.com/office/drawing/2014/main" id="{95A9D693-2934-4362-AB1A-D4B6941C4074}"/>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197" name="Straight Arrow Connector 196">
                <a:extLst>
                  <a:ext uri="{FF2B5EF4-FFF2-40B4-BE49-F238E27FC236}">
                    <a16:creationId xmlns:a16="http://schemas.microsoft.com/office/drawing/2014/main" id="{8509DFCD-1D99-48B9-A7E9-66495DCFCDE5}"/>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23" name="Group 122">
              <a:extLst>
                <a:ext uri="{FF2B5EF4-FFF2-40B4-BE49-F238E27FC236}">
                  <a16:creationId xmlns:a16="http://schemas.microsoft.com/office/drawing/2014/main" id="{2537509A-5518-480E-BB71-D9AE1411B20E}"/>
                </a:ext>
              </a:extLst>
            </p:cNvPr>
            <p:cNvGrpSpPr/>
            <p:nvPr/>
          </p:nvGrpSpPr>
          <p:grpSpPr>
            <a:xfrm>
              <a:off x="7436884" y="3206129"/>
              <a:ext cx="530045" cy="261610"/>
              <a:chOff x="4702647" y="2799043"/>
              <a:chExt cx="530045" cy="261610"/>
            </a:xfrm>
          </p:grpSpPr>
          <p:sp>
            <p:nvSpPr>
              <p:cNvPr id="193" name="Oval 192">
                <a:extLst>
                  <a:ext uri="{FF2B5EF4-FFF2-40B4-BE49-F238E27FC236}">
                    <a16:creationId xmlns:a16="http://schemas.microsoft.com/office/drawing/2014/main" id="{0B1F69A8-A580-4649-A0BD-A168F8CA16EE}"/>
                  </a:ext>
                </a:extLst>
              </p:cNvPr>
              <p:cNvSpPr/>
              <p:nvPr/>
            </p:nvSpPr>
            <p:spPr bwMode="auto">
              <a:xfrm>
                <a:off x="4770526" y="2799043"/>
                <a:ext cx="368607" cy="261610"/>
              </a:xfrm>
              <a:prstGeom prst="ellips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4" name="Straight Connector 193">
                <a:extLst>
                  <a:ext uri="{FF2B5EF4-FFF2-40B4-BE49-F238E27FC236}">
                    <a16:creationId xmlns:a16="http://schemas.microsoft.com/office/drawing/2014/main" id="{37F9AA75-4747-4137-A454-FC0F897A044D}"/>
                  </a:ext>
                </a:extLst>
              </p:cNvPr>
              <p:cNvCxnSpPr>
                <a:cxnSpLocks/>
              </p:cNvCxnSpPr>
              <p:nvPr/>
            </p:nvCxnSpPr>
            <p:spPr bwMode="auto">
              <a:xfrm flipV="1">
                <a:off x="4702647" y="2948542"/>
                <a:ext cx="78353" cy="6568"/>
              </a:xfrm>
              <a:prstGeom prst="line">
                <a:avLst/>
              </a:prstGeom>
              <a:noFill/>
              <a:ln w="28575" cap="flat" cmpd="sng" algn="ctr">
                <a:solidFill>
                  <a:schemeClr val="accent5"/>
                </a:solidFill>
                <a:prstDash val="solid"/>
                <a:round/>
                <a:headEnd type="oval" w="sm" len="sm"/>
                <a:tailEnd type="none" w="med" len="med"/>
              </a:ln>
              <a:effectLst/>
            </p:spPr>
          </p:cxnSp>
          <p:cxnSp>
            <p:nvCxnSpPr>
              <p:cNvPr id="195" name="Straight Connector 194">
                <a:extLst>
                  <a:ext uri="{FF2B5EF4-FFF2-40B4-BE49-F238E27FC236}">
                    <a16:creationId xmlns:a16="http://schemas.microsoft.com/office/drawing/2014/main" id="{06555D61-BB99-4F99-8128-011851A9B349}"/>
                  </a:ext>
                </a:extLst>
              </p:cNvPr>
              <p:cNvCxnSpPr>
                <a:cxnSpLocks/>
              </p:cNvCxnSpPr>
              <p:nvPr/>
            </p:nvCxnSpPr>
            <p:spPr bwMode="auto">
              <a:xfrm>
                <a:off x="5151347" y="2939925"/>
                <a:ext cx="8134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22150663-33D1-43A8-9DC2-119FAABB65C8}"/>
                </a:ext>
              </a:extLst>
            </p:cNvPr>
            <p:cNvGrpSpPr/>
            <p:nvPr/>
          </p:nvGrpSpPr>
          <p:grpSpPr>
            <a:xfrm>
              <a:off x="8757142" y="3206129"/>
              <a:ext cx="523471" cy="261610"/>
              <a:chOff x="4707752" y="2799043"/>
              <a:chExt cx="523471" cy="261610"/>
            </a:xfrm>
          </p:grpSpPr>
          <p:sp>
            <p:nvSpPr>
              <p:cNvPr id="190" name="Oval 189">
                <a:extLst>
                  <a:ext uri="{FF2B5EF4-FFF2-40B4-BE49-F238E27FC236}">
                    <a16:creationId xmlns:a16="http://schemas.microsoft.com/office/drawing/2014/main" id="{D28CE13E-E809-45EF-9A4E-878C10E76947}"/>
                  </a:ext>
                </a:extLst>
              </p:cNvPr>
              <p:cNvSpPr/>
              <p:nvPr/>
            </p:nvSpPr>
            <p:spPr bwMode="auto">
              <a:xfrm>
                <a:off x="4770526" y="2799043"/>
                <a:ext cx="368607" cy="261610"/>
              </a:xfrm>
              <a:prstGeom prst="ellipse">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1" name="Straight Connector 190">
                <a:extLst>
                  <a:ext uri="{FF2B5EF4-FFF2-40B4-BE49-F238E27FC236}">
                    <a16:creationId xmlns:a16="http://schemas.microsoft.com/office/drawing/2014/main" id="{ED12E3EC-4C02-4D5E-A8EB-55073106B6BE}"/>
                  </a:ext>
                </a:extLst>
              </p:cNvPr>
              <p:cNvCxnSpPr>
                <a:cxnSpLocks/>
              </p:cNvCxnSpPr>
              <p:nvPr/>
            </p:nvCxnSpPr>
            <p:spPr bwMode="auto">
              <a:xfrm>
                <a:off x="4707752" y="2945192"/>
                <a:ext cx="72280" cy="0"/>
              </a:xfrm>
              <a:prstGeom prst="line">
                <a:avLst/>
              </a:prstGeom>
              <a:noFill/>
              <a:ln w="28575" cap="flat" cmpd="sng" algn="ctr">
                <a:solidFill>
                  <a:schemeClr val="accent5"/>
                </a:solidFill>
                <a:prstDash val="solid"/>
                <a:round/>
                <a:headEnd type="oval" w="sm" len="sm"/>
                <a:tailEnd type="none" w="med" len="med"/>
              </a:ln>
              <a:effectLst/>
            </p:spPr>
          </p:cxnSp>
          <p:cxnSp>
            <p:nvCxnSpPr>
              <p:cNvPr id="192" name="Straight Connector 191">
                <a:extLst>
                  <a:ext uri="{FF2B5EF4-FFF2-40B4-BE49-F238E27FC236}">
                    <a16:creationId xmlns:a16="http://schemas.microsoft.com/office/drawing/2014/main" id="{CFADA8AE-EC5C-4DE5-B3C4-D78004D19F61}"/>
                  </a:ext>
                </a:extLst>
              </p:cNvPr>
              <p:cNvCxnSpPr>
                <a:cxnSpLocks/>
              </p:cNvCxnSpPr>
              <p:nvPr/>
            </p:nvCxnSpPr>
            <p:spPr bwMode="auto">
              <a:xfrm>
                <a:off x="5142247" y="2937265"/>
                <a:ext cx="88976" cy="0"/>
              </a:xfrm>
              <a:prstGeom prst="line">
                <a:avLst/>
              </a:prstGeom>
              <a:noFill/>
              <a:ln w="28575" cap="flat" cmpd="sng" algn="ctr">
                <a:solidFill>
                  <a:schemeClr val="accent5"/>
                </a:solidFill>
                <a:prstDash val="solid"/>
                <a:round/>
                <a:headEnd type="none" w="med" len="med"/>
                <a:tailEnd type="none" w="med" len="med"/>
              </a:ln>
              <a:effectLst/>
            </p:spPr>
          </p:cxnSp>
        </p:grpSp>
        <p:cxnSp>
          <p:nvCxnSpPr>
            <p:cNvPr id="125" name="Straight Connector 124">
              <a:extLst>
                <a:ext uri="{FF2B5EF4-FFF2-40B4-BE49-F238E27FC236}">
                  <a16:creationId xmlns:a16="http://schemas.microsoft.com/office/drawing/2014/main" id="{7A750EF6-25CF-49BC-A770-F948C2BC384C}"/>
                </a:ext>
              </a:extLst>
            </p:cNvPr>
            <p:cNvCxnSpPr>
              <a:cxnSpLocks/>
            </p:cNvCxnSpPr>
            <p:nvPr/>
          </p:nvCxnSpPr>
          <p:spPr bwMode="auto">
            <a:xfrm>
              <a:off x="7203351" y="3398336"/>
              <a:ext cx="305302" cy="0"/>
            </a:xfrm>
            <a:prstGeom prst="line">
              <a:avLst/>
            </a:prstGeom>
            <a:noFill/>
            <a:ln w="28575" cap="flat" cmpd="sng" algn="ctr">
              <a:solidFill>
                <a:schemeClr val="accent1"/>
              </a:solidFill>
              <a:prstDash val="solid"/>
              <a:round/>
              <a:headEnd type="none" w="med" len="med"/>
              <a:tailEnd type="none" w="med" len="med"/>
            </a:ln>
            <a:effectLst/>
          </p:spPr>
        </p:cxnSp>
        <p:grpSp>
          <p:nvGrpSpPr>
            <p:cNvPr id="126" name="Group 125">
              <a:extLst>
                <a:ext uri="{FF2B5EF4-FFF2-40B4-BE49-F238E27FC236}">
                  <a16:creationId xmlns:a16="http://schemas.microsoft.com/office/drawing/2014/main" id="{E5E8749D-78CF-4309-AF4D-E824C9B0D521}"/>
                </a:ext>
              </a:extLst>
            </p:cNvPr>
            <p:cNvGrpSpPr/>
            <p:nvPr/>
          </p:nvGrpSpPr>
          <p:grpSpPr>
            <a:xfrm>
              <a:off x="7197205" y="3820137"/>
              <a:ext cx="1017564" cy="0"/>
              <a:chOff x="4508490" y="3413051"/>
              <a:chExt cx="1017564" cy="0"/>
            </a:xfrm>
          </p:grpSpPr>
          <p:cxnSp>
            <p:nvCxnSpPr>
              <p:cNvPr id="188" name="Straight Connector 187">
                <a:extLst>
                  <a:ext uri="{FF2B5EF4-FFF2-40B4-BE49-F238E27FC236}">
                    <a16:creationId xmlns:a16="http://schemas.microsoft.com/office/drawing/2014/main" id="{4D3313DB-FF1B-4E47-AA89-23477400315D}"/>
                  </a:ext>
                </a:extLst>
              </p:cNvPr>
              <p:cNvCxnSpPr>
                <a:cxnSpLocks/>
              </p:cNvCxnSpPr>
              <p:nvPr/>
            </p:nvCxnSpPr>
            <p:spPr bwMode="auto">
              <a:xfrm>
                <a:off x="4508490" y="3413051"/>
                <a:ext cx="489753" cy="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052E779-E07F-4167-B702-8552E17F33F6}"/>
                  </a:ext>
                </a:extLst>
              </p:cNvPr>
              <p:cNvCxnSpPr>
                <a:cxnSpLocks/>
              </p:cNvCxnSpPr>
              <p:nvPr/>
            </p:nvCxnSpPr>
            <p:spPr bwMode="auto">
              <a:xfrm>
                <a:off x="5036301" y="3413051"/>
                <a:ext cx="48975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0B39AB56-1F0D-423F-9201-75A01D784A80}"/>
                </a:ext>
              </a:extLst>
            </p:cNvPr>
            <p:cNvGrpSpPr/>
            <p:nvPr/>
          </p:nvGrpSpPr>
          <p:grpSpPr>
            <a:xfrm>
              <a:off x="8504253" y="3820137"/>
              <a:ext cx="1017564" cy="0"/>
              <a:chOff x="4508490" y="3413051"/>
              <a:chExt cx="1017564" cy="0"/>
            </a:xfrm>
          </p:grpSpPr>
          <p:cxnSp>
            <p:nvCxnSpPr>
              <p:cNvPr id="186" name="Straight Connector 185">
                <a:extLst>
                  <a:ext uri="{FF2B5EF4-FFF2-40B4-BE49-F238E27FC236}">
                    <a16:creationId xmlns:a16="http://schemas.microsoft.com/office/drawing/2014/main" id="{22333E2F-5231-4AA9-9EB6-7B6E059A8E6C}"/>
                  </a:ext>
                </a:extLst>
              </p:cNvPr>
              <p:cNvCxnSpPr>
                <a:cxnSpLocks/>
              </p:cNvCxnSpPr>
              <p:nvPr/>
            </p:nvCxnSpPr>
            <p:spPr bwMode="auto">
              <a:xfrm>
                <a:off x="4508490" y="3413051"/>
                <a:ext cx="489753" cy="0"/>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AF695B5-B1B6-4E82-9CF2-4E1C79872999}"/>
                  </a:ext>
                </a:extLst>
              </p:cNvPr>
              <p:cNvCxnSpPr>
                <a:cxnSpLocks/>
              </p:cNvCxnSpPr>
              <p:nvPr/>
            </p:nvCxnSpPr>
            <p:spPr bwMode="auto">
              <a:xfrm>
                <a:off x="5036301" y="3413051"/>
                <a:ext cx="48975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73B2E5E0-9513-4031-85B5-D7F8654AD6C0}"/>
                </a:ext>
              </a:extLst>
            </p:cNvPr>
            <p:cNvGrpSpPr/>
            <p:nvPr/>
          </p:nvGrpSpPr>
          <p:grpSpPr>
            <a:xfrm>
              <a:off x="7964732" y="3245796"/>
              <a:ext cx="769806" cy="82319"/>
              <a:chOff x="5282255" y="2860406"/>
              <a:chExt cx="769806" cy="82319"/>
            </a:xfrm>
          </p:grpSpPr>
          <p:cxnSp>
            <p:nvCxnSpPr>
              <p:cNvPr id="184" name="Straight Connector 183">
                <a:extLst>
                  <a:ext uri="{FF2B5EF4-FFF2-40B4-BE49-F238E27FC236}">
                    <a16:creationId xmlns:a16="http://schemas.microsoft.com/office/drawing/2014/main" id="{15CB6CA2-95FC-47FF-9C1D-97D575EF9151}"/>
                  </a:ext>
                </a:extLst>
              </p:cNvPr>
              <p:cNvCxnSpPr/>
              <p:nvPr/>
            </p:nvCxnSpPr>
            <p:spPr bwMode="auto">
              <a:xfrm flipV="1">
                <a:off x="5282255" y="2861319"/>
                <a:ext cx="124586" cy="81406"/>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0FBDA0B-9BA0-40F3-A0FD-2D74958F047D}"/>
                  </a:ext>
                </a:extLst>
              </p:cNvPr>
              <p:cNvCxnSpPr>
                <a:cxnSpLocks/>
              </p:cNvCxnSpPr>
              <p:nvPr/>
            </p:nvCxnSpPr>
            <p:spPr bwMode="auto">
              <a:xfrm flipH="1" flipV="1">
                <a:off x="5927475" y="2860406"/>
                <a:ext cx="124586" cy="81406"/>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E879F780-163D-45D3-A9CD-F5CB56AA10C3}"/>
                </a:ext>
              </a:extLst>
            </p:cNvPr>
            <p:cNvGrpSpPr/>
            <p:nvPr/>
          </p:nvGrpSpPr>
          <p:grpSpPr>
            <a:xfrm>
              <a:off x="7621998" y="2548587"/>
              <a:ext cx="1279512" cy="423986"/>
              <a:chOff x="2329427" y="1880990"/>
              <a:chExt cx="1279512" cy="326361"/>
            </a:xfrm>
          </p:grpSpPr>
          <p:cxnSp>
            <p:nvCxnSpPr>
              <p:cNvPr id="182" name="Straight Arrow Connector 181">
                <a:extLst>
                  <a:ext uri="{FF2B5EF4-FFF2-40B4-BE49-F238E27FC236}">
                    <a16:creationId xmlns:a16="http://schemas.microsoft.com/office/drawing/2014/main" id="{4FC75D41-11EF-4629-8F88-ACC242AE6511}"/>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183" name="Straight Arrow Connector 182">
                <a:extLst>
                  <a:ext uri="{FF2B5EF4-FFF2-40B4-BE49-F238E27FC236}">
                    <a16:creationId xmlns:a16="http://schemas.microsoft.com/office/drawing/2014/main" id="{8787EB35-08BE-4DF8-B4EA-5202B7CBDAE9}"/>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30" name="Group 129">
              <a:extLst>
                <a:ext uri="{FF2B5EF4-FFF2-40B4-BE49-F238E27FC236}">
                  <a16:creationId xmlns:a16="http://schemas.microsoft.com/office/drawing/2014/main" id="{491EED55-FD26-43A3-87EB-1BBDD53CB191}"/>
                </a:ext>
              </a:extLst>
            </p:cNvPr>
            <p:cNvGrpSpPr/>
            <p:nvPr/>
          </p:nvGrpSpPr>
          <p:grpSpPr>
            <a:xfrm>
              <a:off x="6983368" y="2622765"/>
              <a:ext cx="2579582" cy="309410"/>
              <a:chOff x="1690797" y="2768325"/>
              <a:chExt cx="2579582" cy="309410"/>
            </a:xfrm>
          </p:grpSpPr>
          <p:sp>
            <p:nvSpPr>
              <p:cNvPr id="179" name="Freeform: Shape 178">
                <a:extLst>
                  <a:ext uri="{FF2B5EF4-FFF2-40B4-BE49-F238E27FC236}">
                    <a16:creationId xmlns:a16="http://schemas.microsoft.com/office/drawing/2014/main" id="{466A179B-AF28-460B-88E6-1D687A885127}"/>
                  </a:ext>
                </a:extLst>
              </p:cNvPr>
              <p:cNvSpPr/>
              <p:nvPr/>
            </p:nvSpPr>
            <p:spPr bwMode="auto">
              <a:xfrm>
                <a:off x="2413001" y="2967719"/>
                <a:ext cx="1051560" cy="110016"/>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Lst>
                <a:ahLst/>
                <a:cxnLst>
                  <a:cxn ang="0">
                    <a:pos x="connsiteX0" y="connsiteY0"/>
                  </a:cxn>
                  <a:cxn ang="0">
                    <a:pos x="connsiteX1" y="connsiteY1"/>
                  </a:cxn>
                </a:cxnLst>
                <a:rect l="l" t="t" r="r" b="b"/>
                <a:pathLst>
                  <a:path w="1051560" h="110016">
                    <a:moveTo>
                      <a:pt x="0" y="10160"/>
                    </a:moveTo>
                    <a:cubicBezTo>
                      <a:pt x="296333" y="128693"/>
                      <a:pt x="602827" y="160867"/>
                      <a:pt x="105156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180" name="Freeform: Shape 179">
                <a:extLst>
                  <a:ext uri="{FF2B5EF4-FFF2-40B4-BE49-F238E27FC236}">
                    <a16:creationId xmlns:a16="http://schemas.microsoft.com/office/drawing/2014/main" id="{6DD7967E-1C6F-43F9-B3EE-2BA63CD4713B}"/>
                  </a:ext>
                </a:extLst>
              </p:cNvPr>
              <p:cNvSpPr/>
              <p:nvPr/>
            </p:nvSpPr>
            <p:spPr bwMode="auto">
              <a:xfrm>
                <a:off x="3696339" y="2768325"/>
                <a:ext cx="574040" cy="187960"/>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sp>
            <p:nvSpPr>
              <p:cNvPr id="181" name="Freeform: Shape 180">
                <a:extLst>
                  <a:ext uri="{FF2B5EF4-FFF2-40B4-BE49-F238E27FC236}">
                    <a16:creationId xmlns:a16="http://schemas.microsoft.com/office/drawing/2014/main" id="{980A0299-1F07-423A-8B2A-568C85B8A0C1}"/>
                  </a:ext>
                </a:extLst>
              </p:cNvPr>
              <p:cNvSpPr/>
              <p:nvPr/>
            </p:nvSpPr>
            <p:spPr bwMode="auto">
              <a:xfrm flipH="1">
                <a:off x="1690797" y="2827858"/>
                <a:ext cx="525285" cy="163392"/>
              </a:xfrm>
              <a:custGeom>
                <a:avLst/>
                <a:gdLst>
                  <a:gd name="connsiteX0" fmla="*/ 0 w 1056640"/>
                  <a:gd name="connsiteY0" fmla="*/ 10160 h 10160"/>
                  <a:gd name="connsiteX1" fmla="*/ 1056640 w 1056640"/>
                  <a:gd name="connsiteY1" fmla="*/ 0 h 10160"/>
                  <a:gd name="connsiteX2" fmla="*/ 1056640 w 1056640"/>
                  <a:gd name="connsiteY2" fmla="*/ 0 h 10160"/>
                  <a:gd name="connsiteX0" fmla="*/ 0 w 1056640"/>
                  <a:gd name="connsiteY0" fmla="*/ 10160 h 68921"/>
                  <a:gd name="connsiteX1" fmla="*/ 1056640 w 1056640"/>
                  <a:gd name="connsiteY1" fmla="*/ 0 h 68921"/>
                  <a:gd name="connsiteX2" fmla="*/ 1056640 w 1056640"/>
                  <a:gd name="connsiteY2" fmla="*/ 0 h 68921"/>
                  <a:gd name="connsiteX0" fmla="*/ 0 w 1056640"/>
                  <a:gd name="connsiteY0" fmla="*/ 10160 h 107965"/>
                  <a:gd name="connsiteX1" fmla="*/ 1056640 w 1056640"/>
                  <a:gd name="connsiteY1" fmla="*/ 0 h 107965"/>
                  <a:gd name="connsiteX2" fmla="*/ 1056640 w 1056640"/>
                  <a:gd name="connsiteY2" fmla="*/ 0 h 107965"/>
                  <a:gd name="connsiteX0" fmla="*/ 0 w 1061720"/>
                  <a:gd name="connsiteY0" fmla="*/ 25400 h 123205"/>
                  <a:gd name="connsiteX1" fmla="*/ 1056640 w 1061720"/>
                  <a:gd name="connsiteY1" fmla="*/ 15240 h 123205"/>
                  <a:gd name="connsiteX2" fmla="*/ 1061720 w 1061720"/>
                  <a:gd name="connsiteY2" fmla="*/ 0 h 123205"/>
                  <a:gd name="connsiteX0" fmla="*/ 0 w 1061720"/>
                  <a:gd name="connsiteY0" fmla="*/ 60960 h 158765"/>
                  <a:gd name="connsiteX1" fmla="*/ 1056640 w 1061720"/>
                  <a:gd name="connsiteY1" fmla="*/ 50800 h 158765"/>
                  <a:gd name="connsiteX2" fmla="*/ 1061720 w 1061720"/>
                  <a:gd name="connsiteY2" fmla="*/ 0 h 158765"/>
                  <a:gd name="connsiteX0" fmla="*/ 0 w 1056640"/>
                  <a:gd name="connsiteY0" fmla="*/ 10160 h 107965"/>
                  <a:gd name="connsiteX1" fmla="*/ 1056640 w 1056640"/>
                  <a:gd name="connsiteY1" fmla="*/ 0 h 107965"/>
                  <a:gd name="connsiteX0" fmla="*/ 0 w 1046480"/>
                  <a:gd name="connsiteY0" fmla="*/ 35560 h 121313"/>
                  <a:gd name="connsiteX1" fmla="*/ 1046480 w 1046480"/>
                  <a:gd name="connsiteY1" fmla="*/ 0 h 121313"/>
                  <a:gd name="connsiteX0" fmla="*/ 0 w 1046480"/>
                  <a:gd name="connsiteY0" fmla="*/ 35560 h 130283"/>
                  <a:gd name="connsiteX1" fmla="*/ 1046480 w 1046480"/>
                  <a:gd name="connsiteY1" fmla="*/ 0 h 130283"/>
                  <a:gd name="connsiteX0" fmla="*/ 0 w 1051560"/>
                  <a:gd name="connsiteY0" fmla="*/ 10160 h 117796"/>
                  <a:gd name="connsiteX1" fmla="*/ 1051560 w 1051560"/>
                  <a:gd name="connsiteY1" fmla="*/ 0 h 117796"/>
                  <a:gd name="connsiteX0" fmla="*/ 0 w 1051560"/>
                  <a:gd name="connsiteY0" fmla="*/ 10160 h 116006"/>
                  <a:gd name="connsiteX1" fmla="*/ 1051560 w 1051560"/>
                  <a:gd name="connsiteY1" fmla="*/ 0 h 116006"/>
                  <a:gd name="connsiteX0" fmla="*/ 0 w 1051560"/>
                  <a:gd name="connsiteY0" fmla="*/ 10160 h 110016"/>
                  <a:gd name="connsiteX1" fmla="*/ 1051560 w 1051560"/>
                  <a:gd name="connsiteY1" fmla="*/ 0 h 110016"/>
                  <a:gd name="connsiteX0" fmla="*/ 0 w 574040"/>
                  <a:gd name="connsiteY0" fmla="*/ 187960 h 231234"/>
                  <a:gd name="connsiteX1" fmla="*/ 574040 w 574040"/>
                  <a:gd name="connsiteY1" fmla="*/ 0 h 231234"/>
                  <a:gd name="connsiteX0" fmla="*/ 0 w 574040"/>
                  <a:gd name="connsiteY0" fmla="*/ 187960 h 188028"/>
                  <a:gd name="connsiteX1" fmla="*/ 574040 w 574040"/>
                  <a:gd name="connsiteY1" fmla="*/ 0 h 188028"/>
                  <a:gd name="connsiteX0" fmla="*/ 0 w 574040"/>
                  <a:gd name="connsiteY0" fmla="*/ 187960 h 188002"/>
                  <a:gd name="connsiteX1" fmla="*/ 574040 w 574040"/>
                  <a:gd name="connsiteY1" fmla="*/ 0 h 188002"/>
                  <a:gd name="connsiteX0" fmla="*/ 0 w 574040"/>
                  <a:gd name="connsiteY0" fmla="*/ 187960 h 187984"/>
                  <a:gd name="connsiteX1" fmla="*/ 574040 w 574040"/>
                  <a:gd name="connsiteY1" fmla="*/ 0 h 187984"/>
                  <a:gd name="connsiteX0" fmla="*/ 0 w 574040"/>
                  <a:gd name="connsiteY0" fmla="*/ 187960 h 187984"/>
                  <a:gd name="connsiteX1" fmla="*/ 574040 w 574040"/>
                  <a:gd name="connsiteY1" fmla="*/ 0 h 187984"/>
                  <a:gd name="connsiteX0" fmla="*/ 0 w 574040"/>
                  <a:gd name="connsiteY0" fmla="*/ 187960 h 187960"/>
                  <a:gd name="connsiteX1" fmla="*/ 574040 w 574040"/>
                  <a:gd name="connsiteY1" fmla="*/ 0 h 187960"/>
                </a:gdLst>
                <a:ahLst/>
                <a:cxnLst>
                  <a:cxn ang="0">
                    <a:pos x="connsiteX0" y="connsiteY0"/>
                  </a:cxn>
                  <a:cxn ang="0">
                    <a:pos x="connsiteX1" y="connsiteY1"/>
                  </a:cxn>
                </a:cxnLst>
                <a:rect l="l" t="t" r="r" b="b"/>
                <a:pathLst>
                  <a:path w="574040" h="187960">
                    <a:moveTo>
                      <a:pt x="0" y="187960"/>
                    </a:moveTo>
                    <a:cubicBezTo>
                      <a:pt x="245533" y="184573"/>
                      <a:pt x="389467" y="104987"/>
                      <a:pt x="574040" y="0"/>
                    </a:cubicBezTo>
                  </a:path>
                </a:pathLst>
              </a:custGeom>
              <a:noFill/>
              <a:ln w="107950" cap="rnd">
                <a:solidFill>
                  <a:schemeClr val="accent6"/>
                </a:solidFill>
                <a:miter lim="800000"/>
                <a:headEnd/>
                <a:tailEnd/>
              </a:ln>
            </p:spPr>
            <p:txBody>
              <a:bodyPr rtlCol="0" anchor="ctr"/>
              <a:lstStyle/>
              <a:p>
                <a:pPr algn="ctr"/>
                <a:endParaRPr lang="en-US" dirty="0"/>
              </a:p>
            </p:txBody>
          </p:sp>
        </p:grpSp>
        <p:grpSp>
          <p:nvGrpSpPr>
            <p:cNvPr id="131" name="Group 130">
              <a:extLst>
                <a:ext uri="{FF2B5EF4-FFF2-40B4-BE49-F238E27FC236}">
                  <a16:creationId xmlns:a16="http://schemas.microsoft.com/office/drawing/2014/main" id="{26DD24F1-CC68-48DE-A869-F750268FF0D9}"/>
                </a:ext>
              </a:extLst>
            </p:cNvPr>
            <p:cNvGrpSpPr/>
            <p:nvPr/>
          </p:nvGrpSpPr>
          <p:grpSpPr>
            <a:xfrm>
              <a:off x="7156184" y="1684616"/>
              <a:ext cx="1080313" cy="127831"/>
              <a:chOff x="1845820" y="1684616"/>
              <a:chExt cx="1080313" cy="127831"/>
            </a:xfrm>
          </p:grpSpPr>
          <p:cxnSp>
            <p:nvCxnSpPr>
              <p:cNvPr id="177" name="Straight Connector 176">
                <a:extLst>
                  <a:ext uri="{FF2B5EF4-FFF2-40B4-BE49-F238E27FC236}">
                    <a16:creationId xmlns:a16="http://schemas.microsoft.com/office/drawing/2014/main" id="{93240A26-6B84-41DF-8A6E-5A9B7CF39601}"/>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178" name="Rectangle 177">
                <a:extLst>
                  <a:ext uri="{FF2B5EF4-FFF2-40B4-BE49-F238E27FC236}">
                    <a16:creationId xmlns:a16="http://schemas.microsoft.com/office/drawing/2014/main" id="{73D132B1-399E-425A-B977-F3E1DF69916A}"/>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4F19294C-04EF-47F8-BC1D-83202CA2A332}"/>
                </a:ext>
              </a:extLst>
            </p:cNvPr>
            <p:cNvGrpSpPr/>
            <p:nvPr/>
          </p:nvGrpSpPr>
          <p:grpSpPr>
            <a:xfrm>
              <a:off x="8394337" y="1684616"/>
              <a:ext cx="1080313" cy="127831"/>
              <a:chOff x="3068733" y="1791296"/>
              <a:chExt cx="1080313" cy="127831"/>
            </a:xfrm>
          </p:grpSpPr>
          <p:grpSp>
            <p:nvGrpSpPr>
              <p:cNvPr id="173" name="Group 172">
                <a:extLst>
                  <a:ext uri="{FF2B5EF4-FFF2-40B4-BE49-F238E27FC236}">
                    <a16:creationId xmlns:a16="http://schemas.microsoft.com/office/drawing/2014/main" id="{41C1D041-4C03-41C9-B244-A62DC3E7763A}"/>
                  </a:ext>
                </a:extLst>
              </p:cNvPr>
              <p:cNvGrpSpPr/>
              <p:nvPr/>
            </p:nvGrpSpPr>
            <p:grpSpPr>
              <a:xfrm>
                <a:off x="3068733" y="1791296"/>
                <a:ext cx="1080313" cy="127831"/>
                <a:chOff x="1845820" y="1684616"/>
                <a:chExt cx="1080313" cy="127831"/>
              </a:xfrm>
            </p:grpSpPr>
            <p:cxnSp>
              <p:nvCxnSpPr>
                <p:cNvPr id="175" name="Straight Connector 174">
                  <a:extLst>
                    <a:ext uri="{FF2B5EF4-FFF2-40B4-BE49-F238E27FC236}">
                      <a16:creationId xmlns:a16="http://schemas.microsoft.com/office/drawing/2014/main" id="{8DB7B6B4-9FA7-4C73-98AE-857F6E06B076}"/>
                    </a:ext>
                  </a:extLst>
                </p:cNvPr>
                <p:cNvCxnSpPr/>
                <p:nvPr/>
              </p:nvCxnSpPr>
              <p:spPr bwMode="auto">
                <a:xfrm>
                  <a:off x="1845820" y="1752600"/>
                  <a:ext cx="1080313" cy="0"/>
                </a:xfrm>
                <a:prstGeom prst="line">
                  <a:avLst/>
                </a:prstGeom>
                <a:noFill/>
                <a:ln w="28575" cap="flat" cmpd="sng" algn="ctr">
                  <a:solidFill>
                    <a:schemeClr val="tx2">
                      <a:lumMod val="90000"/>
                    </a:schemeClr>
                  </a:solidFill>
                  <a:prstDash val="solid"/>
                  <a:round/>
                  <a:headEnd type="none" w="med" len="med"/>
                  <a:tailEnd type="none" w="med" len="med"/>
                </a:ln>
                <a:effectLst/>
              </p:spPr>
            </p:cxnSp>
            <p:sp>
              <p:nvSpPr>
                <p:cNvPr id="176" name="Rectangle 175">
                  <a:extLst>
                    <a:ext uri="{FF2B5EF4-FFF2-40B4-BE49-F238E27FC236}">
                      <a16:creationId xmlns:a16="http://schemas.microsoft.com/office/drawing/2014/main" id="{29129A95-F487-44D3-A4AC-3433F62E6222}"/>
                    </a:ext>
                  </a:extLst>
                </p:cNvPr>
                <p:cNvSpPr/>
                <p:nvPr/>
              </p:nvSpPr>
              <p:spPr bwMode="auto">
                <a:xfrm>
                  <a:off x="2057400" y="1684616"/>
                  <a:ext cx="655320" cy="12783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74" name="Straight Connector 173">
                <a:extLst>
                  <a:ext uri="{FF2B5EF4-FFF2-40B4-BE49-F238E27FC236}">
                    <a16:creationId xmlns:a16="http://schemas.microsoft.com/office/drawing/2014/main" id="{9CAFFBC6-F538-423A-840F-329FDCF80094}"/>
                  </a:ext>
                </a:extLst>
              </p:cNvPr>
              <p:cNvCxnSpPr/>
              <p:nvPr/>
            </p:nvCxnSpPr>
            <p:spPr bwMode="auto">
              <a:xfrm>
                <a:off x="3804920" y="1799001"/>
                <a:ext cx="0" cy="11761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339F8EDF-8E9D-4738-8C14-66A1C732CAD7}"/>
                </a:ext>
              </a:extLst>
            </p:cNvPr>
            <p:cNvGrpSpPr/>
            <p:nvPr/>
          </p:nvGrpSpPr>
          <p:grpSpPr>
            <a:xfrm>
              <a:off x="7639791" y="1880990"/>
              <a:ext cx="1279512" cy="326361"/>
              <a:chOff x="2329427" y="1880990"/>
              <a:chExt cx="1279512" cy="326361"/>
            </a:xfrm>
          </p:grpSpPr>
          <p:cxnSp>
            <p:nvCxnSpPr>
              <p:cNvPr id="171" name="Straight Arrow Connector 170">
                <a:extLst>
                  <a:ext uri="{FF2B5EF4-FFF2-40B4-BE49-F238E27FC236}">
                    <a16:creationId xmlns:a16="http://schemas.microsoft.com/office/drawing/2014/main" id="{3F3AC3C0-37D0-458E-A727-2FD00F8BB7F0}"/>
                  </a:ext>
                </a:extLst>
              </p:cNvPr>
              <p:cNvCxnSpPr>
                <a:cxnSpLocks/>
              </p:cNvCxnSpPr>
              <p:nvPr/>
            </p:nvCxnSpPr>
            <p:spPr bwMode="auto">
              <a:xfrm>
                <a:off x="3608939" y="1880990"/>
                <a:ext cx="0" cy="326361"/>
              </a:xfrm>
              <a:prstGeom prst="straightConnector1">
                <a:avLst/>
              </a:prstGeom>
              <a:noFill/>
              <a:ln w="28575" cap="flat" cmpd="sng" algn="ctr">
                <a:solidFill>
                  <a:schemeClr val="bg1"/>
                </a:solidFill>
                <a:prstDash val="solid"/>
                <a:round/>
                <a:headEnd type="none" w="med" len="med"/>
                <a:tailEnd type="triangle"/>
              </a:ln>
              <a:effectLst/>
            </p:spPr>
          </p:cxnSp>
          <p:cxnSp>
            <p:nvCxnSpPr>
              <p:cNvPr id="172" name="Straight Arrow Connector 171">
                <a:extLst>
                  <a:ext uri="{FF2B5EF4-FFF2-40B4-BE49-F238E27FC236}">
                    <a16:creationId xmlns:a16="http://schemas.microsoft.com/office/drawing/2014/main" id="{6D42560C-42FB-4CC9-AB6A-EED2AD1C510E}"/>
                  </a:ext>
                </a:extLst>
              </p:cNvPr>
              <p:cNvCxnSpPr>
                <a:cxnSpLocks/>
              </p:cNvCxnSpPr>
              <p:nvPr/>
            </p:nvCxnSpPr>
            <p:spPr bwMode="auto">
              <a:xfrm>
                <a:off x="2329427" y="1880990"/>
                <a:ext cx="0" cy="326361"/>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34" name="Group 133">
              <a:extLst>
                <a:ext uri="{FF2B5EF4-FFF2-40B4-BE49-F238E27FC236}">
                  <a16:creationId xmlns:a16="http://schemas.microsoft.com/office/drawing/2014/main" id="{D8482377-699C-40B0-AEC1-2B28BD6C4B43}"/>
                </a:ext>
              </a:extLst>
            </p:cNvPr>
            <p:cNvGrpSpPr/>
            <p:nvPr/>
          </p:nvGrpSpPr>
          <p:grpSpPr>
            <a:xfrm>
              <a:off x="7156184" y="2290229"/>
              <a:ext cx="2341919" cy="0"/>
              <a:chOff x="1845820" y="2290229"/>
              <a:chExt cx="2341919" cy="0"/>
            </a:xfrm>
          </p:grpSpPr>
          <p:cxnSp>
            <p:nvCxnSpPr>
              <p:cNvPr id="169" name="Straight Connector 168">
                <a:extLst>
                  <a:ext uri="{FF2B5EF4-FFF2-40B4-BE49-F238E27FC236}">
                    <a16:creationId xmlns:a16="http://schemas.microsoft.com/office/drawing/2014/main" id="{D1C4196C-E261-41F4-B06C-C1BD5475DCB3}"/>
                  </a:ext>
                </a:extLst>
              </p:cNvPr>
              <p:cNvCxnSpPr/>
              <p:nvPr/>
            </p:nvCxnSpPr>
            <p:spPr bwMode="auto">
              <a:xfrm>
                <a:off x="1845820" y="2290229"/>
                <a:ext cx="1023031" cy="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BFCA74D-EDD5-40CF-BA16-B6F912632A8E}"/>
                  </a:ext>
                </a:extLst>
              </p:cNvPr>
              <p:cNvCxnSpPr/>
              <p:nvPr/>
            </p:nvCxnSpPr>
            <p:spPr bwMode="auto">
              <a:xfrm>
                <a:off x="3164708" y="2290229"/>
                <a:ext cx="1023031"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135" name="Straight Connector 134">
              <a:extLst>
                <a:ext uri="{FF2B5EF4-FFF2-40B4-BE49-F238E27FC236}">
                  <a16:creationId xmlns:a16="http://schemas.microsoft.com/office/drawing/2014/main" id="{96AAED0E-CBC9-48AF-8BC0-46163151DFBB}"/>
                </a:ext>
              </a:extLst>
            </p:cNvPr>
            <p:cNvCxnSpPr>
              <a:cxnSpLocks/>
            </p:cNvCxnSpPr>
            <p:nvPr/>
          </p:nvCxnSpPr>
          <p:spPr bwMode="auto">
            <a:xfrm>
              <a:off x="7677922" y="3398336"/>
              <a:ext cx="520614" cy="0"/>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8F427AD-3523-4E4A-9693-3CD5F14E1D5C}"/>
                </a:ext>
              </a:extLst>
            </p:cNvPr>
            <p:cNvCxnSpPr>
              <a:cxnSpLocks/>
            </p:cNvCxnSpPr>
            <p:nvPr/>
          </p:nvCxnSpPr>
          <p:spPr bwMode="auto">
            <a:xfrm>
              <a:off x="8516630" y="3398336"/>
              <a:ext cx="305302" cy="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E60C777-0F03-4130-AF61-BC42D1370BC6}"/>
                </a:ext>
              </a:extLst>
            </p:cNvPr>
            <p:cNvCxnSpPr>
              <a:cxnSpLocks/>
            </p:cNvCxnSpPr>
            <p:nvPr/>
          </p:nvCxnSpPr>
          <p:spPr bwMode="auto">
            <a:xfrm>
              <a:off x="8991201" y="3398336"/>
              <a:ext cx="520614" cy="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2A5D556-F8A5-4B81-8CCB-ED2E7049EA77}"/>
                </a:ext>
              </a:extLst>
            </p:cNvPr>
            <p:cNvCxnSpPr/>
            <p:nvPr/>
          </p:nvCxnSpPr>
          <p:spPr bwMode="auto">
            <a:xfrm>
              <a:off x="4293272" y="1341440"/>
              <a:ext cx="0" cy="3563603"/>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88FC9ED-493E-4E3D-B0FE-3C90C197564C}"/>
                </a:ext>
              </a:extLst>
            </p:cNvPr>
            <p:cNvCxnSpPr>
              <a:cxnSpLocks/>
            </p:cNvCxnSpPr>
            <p:nvPr/>
          </p:nvCxnSpPr>
          <p:spPr bwMode="auto">
            <a:xfrm>
              <a:off x="6949319" y="1341440"/>
              <a:ext cx="0" cy="3107064"/>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Arrow Connector 139">
              <a:extLst>
                <a:ext uri="{FF2B5EF4-FFF2-40B4-BE49-F238E27FC236}">
                  <a16:creationId xmlns:a16="http://schemas.microsoft.com/office/drawing/2014/main" id="{EF09B822-72C4-4AC8-8956-1E624D4C2CF8}"/>
                </a:ext>
              </a:extLst>
            </p:cNvPr>
            <p:cNvCxnSpPr/>
            <p:nvPr/>
          </p:nvCxnSpPr>
          <p:spPr bwMode="auto">
            <a:xfrm>
              <a:off x="2841037" y="5462371"/>
              <a:ext cx="1022938" cy="0"/>
            </a:xfrm>
            <a:prstGeom prst="straightConnector1">
              <a:avLst/>
            </a:prstGeom>
            <a:noFill/>
            <a:ln w="28575" cap="flat" cmpd="sng" algn="ctr">
              <a:solidFill>
                <a:schemeClr val="bg1"/>
              </a:solidFill>
              <a:prstDash val="sysDash"/>
              <a:round/>
              <a:headEnd type="none" w="med" len="med"/>
              <a:tailEnd type="triangle"/>
            </a:ln>
            <a:effectLst/>
          </p:spPr>
        </p:cxnSp>
        <p:cxnSp>
          <p:nvCxnSpPr>
            <p:cNvPr id="141" name="Straight Arrow Connector 140">
              <a:extLst>
                <a:ext uri="{FF2B5EF4-FFF2-40B4-BE49-F238E27FC236}">
                  <a16:creationId xmlns:a16="http://schemas.microsoft.com/office/drawing/2014/main" id="{675DBDF9-522F-4FD6-8245-23BD11FC659E}"/>
                </a:ext>
              </a:extLst>
            </p:cNvPr>
            <p:cNvCxnSpPr/>
            <p:nvPr/>
          </p:nvCxnSpPr>
          <p:spPr bwMode="auto">
            <a:xfrm>
              <a:off x="4508490" y="5450042"/>
              <a:ext cx="389431" cy="0"/>
            </a:xfrm>
            <a:prstGeom prst="straightConnector1">
              <a:avLst/>
            </a:prstGeom>
            <a:noFill/>
            <a:ln w="28575" cap="flat" cmpd="sng" algn="ctr">
              <a:solidFill>
                <a:schemeClr val="bg1"/>
              </a:solidFill>
              <a:prstDash val="solid"/>
              <a:round/>
              <a:headEnd type="none" w="med" len="med"/>
              <a:tailEnd type="triangle"/>
            </a:ln>
            <a:effectLst/>
          </p:spPr>
        </p:cxnSp>
        <p:cxnSp>
          <p:nvCxnSpPr>
            <p:cNvPr id="142" name="Straight Arrow Connector 141">
              <a:extLst>
                <a:ext uri="{FF2B5EF4-FFF2-40B4-BE49-F238E27FC236}">
                  <a16:creationId xmlns:a16="http://schemas.microsoft.com/office/drawing/2014/main" id="{3C5DC1C8-6ABF-4C1C-B0A3-B6BAD1E758A9}"/>
                </a:ext>
              </a:extLst>
            </p:cNvPr>
            <p:cNvCxnSpPr/>
            <p:nvPr/>
          </p:nvCxnSpPr>
          <p:spPr bwMode="auto">
            <a:xfrm>
              <a:off x="5574938" y="5450042"/>
              <a:ext cx="389431" cy="0"/>
            </a:xfrm>
            <a:prstGeom prst="straightConnector1">
              <a:avLst/>
            </a:prstGeom>
            <a:noFill/>
            <a:ln w="28575" cap="flat" cmpd="sng" algn="ctr">
              <a:solidFill>
                <a:schemeClr val="bg1"/>
              </a:solidFill>
              <a:prstDash val="solid"/>
              <a:round/>
              <a:headEnd type="none" w="med" len="med"/>
              <a:tailEnd type="triangle"/>
            </a:ln>
            <a:effectLst/>
          </p:spPr>
        </p:cxnSp>
        <p:cxnSp>
          <p:nvCxnSpPr>
            <p:cNvPr id="143" name="Straight Arrow Connector 142">
              <a:extLst>
                <a:ext uri="{FF2B5EF4-FFF2-40B4-BE49-F238E27FC236}">
                  <a16:creationId xmlns:a16="http://schemas.microsoft.com/office/drawing/2014/main" id="{D110EF3F-5073-43C6-A31E-6C62B52427FC}"/>
                </a:ext>
              </a:extLst>
            </p:cNvPr>
            <p:cNvCxnSpPr>
              <a:cxnSpLocks/>
            </p:cNvCxnSpPr>
            <p:nvPr/>
          </p:nvCxnSpPr>
          <p:spPr bwMode="auto">
            <a:xfrm>
              <a:off x="6882518" y="5450042"/>
              <a:ext cx="739480" cy="0"/>
            </a:xfrm>
            <a:prstGeom prst="straightConnector1">
              <a:avLst/>
            </a:prstGeom>
            <a:noFill/>
            <a:ln w="28575" cap="flat" cmpd="sng" algn="ctr">
              <a:solidFill>
                <a:schemeClr val="bg1"/>
              </a:solidFill>
              <a:prstDash val="solid"/>
              <a:round/>
              <a:headEnd type="none" w="med" len="med"/>
              <a:tailEnd type="triangle"/>
            </a:ln>
            <a:effectLst/>
          </p:spPr>
        </p:cxnSp>
        <p:sp>
          <p:nvSpPr>
            <p:cNvPr id="144" name="Freeform: Shape 143">
              <a:extLst>
                <a:ext uri="{FF2B5EF4-FFF2-40B4-BE49-F238E27FC236}">
                  <a16:creationId xmlns:a16="http://schemas.microsoft.com/office/drawing/2014/main" id="{26E79761-F8DA-4659-AD71-D64F21DB3131}"/>
                </a:ext>
              </a:extLst>
            </p:cNvPr>
            <p:cNvSpPr/>
            <p:nvPr/>
          </p:nvSpPr>
          <p:spPr bwMode="auto">
            <a:xfrm>
              <a:off x="2178050" y="5086350"/>
              <a:ext cx="666875" cy="762622"/>
            </a:xfrm>
            <a:custGeom>
              <a:avLst/>
              <a:gdLst>
                <a:gd name="connsiteX0" fmla="*/ 0 w 666875"/>
                <a:gd name="connsiteY0" fmla="*/ 282575 h 762622"/>
                <a:gd name="connsiteX1" fmla="*/ 31750 w 666875"/>
                <a:gd name="connsiteY1" fmla="*/ 285750 h 762622"/>
                <a:gd name="connsiteX2" fmla="*/ 98425 w 666875"/>
                <a:gd name="connsiteY2" fmla="*/ 304800 h 762622"/>
                <a:gd name="connsiteX3" fmla="*/ 149225 w 666875"/>
                <a:gd name="connsiteY3" fmla="*/ 301625 h 762622"/>
                <a:gd name="connsiteX4" fmla="*/ 158750 w 666875"/>
                <a:gd name="connsiteY4" fmla="*/ 279400 h 762622"/>
                <a:gd name="connsiteX5" fmla="*/ 120650 w 666875"/>
                <a:gd name="connsiteY5" fmla="*/ 263525 h 762622"/>
                <a:gd name="connsiteX6" fmla="*/ 101600 w 666875"/>
                <a:gd name="connsiteY6" fmla="*/ 244475 h 762622"/>
                <a:gd name="connsiteX7" fmla="*/ 88900 w 666875"/>
                <a:gd name="connsiteY7" fmla="*/ 238125 h 762622"/>
                <a:gd name="connsiteX8" fmla="*/ 76200 w 666875"/>
                <a:gd name="connsiteY8" fmla="*/ 215900 h 762622"/>
                <a:gd name="connsiteX9" fmla="*/ 73025 w 666875"/>
                <a:gd name="connsiteY9" fmla="*/ 203200 h 762622"/>
                <a:gd name="connsiteX10" fmla="*/ 127000 w 666875"/>
                <a:gd name="connsiteY10" fmla="*/ 187325 h 762622"/>
                <a:gd name="connsiteX11" fmla="*/ 139700 w 666875"/>
                <a:gd name="connsiteY11" fmla="*/ 196850 h 762622"/>
                <a:gd name="connsiteX12" fmla="*/ 149225 w 666875"/>
                <a:gd name="connsiteY12" fmla="*/ 203200 h 762622"/>
                <a:gd name="connsiteX13" fmla="*/ 155575 w 666875"/>
                <a:gd name="connsiteY13" fmla="*/ 222250 h 762622"/>
                <a:gd name="connsiteX14" fmla="*/ 152400 w 666875"/>
                <a:gd name="connsiteY14" fmla="*/ 250825 h 762622"/>
                <a:gd name="connsiteX15" fmla="*/ 101600 w 666875"/>
                <a:gd name="connsiteY15" fmla="*/ 244475 h 762622"/>
                <a:gd name="connsiteX16" fmla="*/ 76200 w 666875"/>
                <a:gd name="connsiteY16" fmla="*/ 231775 h 762622"/>
                <a:gd name="connsiteX17" fmla="*/ 63500 w 666875"/>
                <a:gd name="connsiteY17" fmla="*/ 209550 h 762622"/>
                <a:gd name="connsiteX18" fmla="*/ 50800 w 666875"/>
                <a:gd name="connsiteY18" fmla="*/ 165100 h 762622"/>
                <a:gd name="connsiteX19" fmla="*/ 28575 w 666875"/>
                <a:gd name="connsiteY19" fmla="*/ 152400 h 762622"/>
                <a:gd name="connsiteX20" fmla="*/ 9525 w 666875"/>
                <a:gd name="connsiteY20" fmla="*/ 142875 h 762622"/>
                <a:gd name="connsiteX21" fmla="*/ 19050 w 666875"/>
                <a:gd name="connsiteY21" fmla="*/ 127000 h 762622"/>
                <a:gd name="connsiteX22" fmla="*/ 95250 w 666875"/>
                <a:gd name="connsiteY22" fmla="*/ 123825 h 762622"/>
                <a:gd name="connsiteX23" fmla="*/ 133350 w 666875"/>
                <a:gd name="connsiteY23" fmla="*/ 149225 h 762622"/>
                <a:gd name="connsiteX24" fmla="*/ 180975 w 666875"/>
                <a:gd name="connsiteY24" fmla="*/ 155575 h 762622"/>
                <a:gd name="connsiteX25" fmla="*/ 206375 w 666875"/>
                <a:gd name="connsiteY25" fmla="*/ 158750 h 762622"/>
                <a:gd name="connsiteX26" fmla="*/ 231775 w 666875"/>
                <a:gd name="connsiteY26" fmla="*/ 200025 h 762622"/>
                <a:gd name="connsiteX27" fmla="*/ 228600 w 666875"/>
                <a:gd name="connsiteY27" fmla="*/ 241300 h 762622"/>
                <a:gd name="connsiteX28" fmla="*/ 222250 w 666875"/>
                <a:gd name="connsiteY28" fmla="*/ 250825 h 762622"/>
                <a:gd name="connsiteX29" fmla="*/ 203200 w 666875"/>
                <a:gd name="connsiteY29" fmla="*/ 254000 h 762622"/>
                <a:gd name="connsiteX30" fmla="*/ 187325 w 666875"/>
                <a:gd name="connsiteY30" fmla="*/ 241300 h 762622"/>
                <a:gd name="connsiteX31" fmla="*/ 158750 w 666875"/>
                <a:gd name="connsiteY31" fmla="*/ 193675 h 762622"/>
                <a:gd name="connsiteX32" fmla="*/ 165100 w 666875"/>
                <a:gd name="connsiteY32" fmla="*/ 92075 h 762622"/>
                <a:gd name="connsiteX33" fmla="*/ 177800 w 666875"/>
                <a:gd name="connsiteY33" fmla="*/ 88900 h 762622"/>
                <a:gd name="connsiteX34" fmla="*/ 193675 w 666875"/>
                <a:gd name="connsiteY34" fmla="*/ 82550 h 762622"/>
                <a:gd name="connsiteX35" fmla="*/ 285750 w 666875"/>
                <a:gd name="connsiteY35" fmla="*/ 79375 h 762622"/>
                <a:gd name="connsiteX36" fmla="*/ 301625 w 666875"/>
                <a:gd name="connsiteY36" fmla="*/ 69850 h 762622"/>
                <a:gd name="connsiteX37" fmla="*/ 307975 w 666875"/>
                <a:gd name="connsiteY37" fmla="*/ 53975 h 762622"/>
                <a:gd name="connsiteX38" fmla="*/ 285750 w 666875"/>
                <a:gd name="connsiteY38" fmla="*/ 9525 h 762622"/>
                <a:gd name="connsiteX39" fmla="*/ 254000 w 666875"/>
                <a:gd name="connsiteY39" fmla="*/ 0 h 762622"/>
                <a:gd name="connsiteX40" fmla="*/ 225425 w 666875"/>
                <a:gd name="connsiteY40" fmla="*/ 6350 h 762622"/>
                <a:gd name="connsiteX41" fmla="*/ 219075 w 666875"/>
                <a:gd name="connsiteY41" fmla="*/ 22225 h 762622"/>
                <a:gd name="connsiteX42" fmla="*/ 247650 w 666875"/>
                <a:gd name="connsiteY42" fmla="*/ 101600 h 762622"/>
                <a:gd name="connsiteX43" fmla="*/ 263525 w 666875"/>
                <a:gd name="connsiteY43" fmla="*/ 117475 h 762622"/>
                <a:gd name="connsiteX44" fmla="*/ 266700 w 666875"/>
                <a:gd name="connsiteY44" fmla="*/ 130175 h 762622"/>
                <a:gd name="connsiteX45" fmla="*/ 241300 w 666875"/>
                <a:gd name="connsiteY45" fmla="*/ 149225 h 762622"/>
                <a:gd name="connsiteX46" fmla="*/ 228600 w 666875"/>
                <a:gd name="connsiteY46" fmla="*/ 158750 h 762622"/>
                <a:gd name="connsiteX47" fmla="*/ 222250 w 666875"/>
                <a:gd name="connsiteY47" fmla="*/ 168275 h 762622"/>
                <a:gd name="connsiteX48" fmla="*/ 209550 w 666875"/>
                <a:gd name="connsiteY48" fmla="*/ 184150 h 762622"/>
                <a:gd name="connsiteX49" fmla="*/ 206375 w 666875"/>
                <a:gd name="connsiteY49" fmla="*/ 196850 h 762622"/>
                <a:gd name="connsiteX50" fmla="*/ 231775 w 666875"/>
                <a:gd name="connsiteY50" fmla="*/ 276225 h 762622"/>
                <a:gd name="connsiteX51" fmla="*/ 244475 w 666875"/>
                <a:gd name="connsiteY51" fmla="*/ 285750 h 762622"/>
                <a:gd name="connsiteX52" fmla="*/ 276225 w 666875"/>
                <a:gd name="connsiteY52" fmla="*/ 295275 h 762622"/>
                <a:gd name="connsiteX53" fmla="*/ 288925 w 666875"/>
                <a:gd name="connsiteY53" fmla="*/ 301625 h 762622"/>
                <a:gd name="connsiteX54" fmla="*/ 311150 w 666875"/>
                <a:gd name="connsiteY54" fmla="*/ 292100 h 762622"/>
                <a:gd name="connsiteX55" fmla="*/ 317500 w 666875"/>
                <a:gd name="connsiteY55" fmla="*/ 276225 h 762622"/>
                <a:gd name="connsiteX56" fmla="*/ 288925 w 666875"/>
                <a:gd name="connsiteY56" fmla="*/ 212725 h 762622"/>
                <a:gd name="connsiteX57" fmla="*/ 241300 w 666875"/>
                <a:gd name="connsiteY57" fmla="*/ 193675 h 762622"/>
                <a:gd name="connsiteX58" fmla="*/ 273050 w 666875"/>
                <a:gd name="connsiteY58" fmla="*/ 266700 h 762622"/>
                <a:gd name="connsiteX59" fmla="*/ 292100 w 666875"/>
                <a:gd name="connsiteY59" fmla="*/ 292100 h 762622"/>
                <a:gd name="connsiteX60" fmla="*/ 304800 w 666875"/>
                <a:gd name="connsiteY60" fmla="*/ 346075 h 762622"/>
                <a:gd name="connsiteX61" fmla="*/ 314325 w 666875"/>
                <a:gd name="connsiteY61" fmla="*/ 349250 h 762622"/>
                <a:gd name="connsiteX62" fmla="*/ 352425 w 666875"/>
                <a:gd name="connsiteY62" fmla="*/ 333375 h 762622"/>
                <a:gd name="connsiteX63" fmla="*/ 346075 w 666875"/>
                <a:gd name="connsiteY63" fmla="*/ 320675 h 762622"/>
                <a:gd name="connsiteX64" fmla="*/ 327025 w 666875"/>
                <a:gd name="connsiteY64" fmla="*/ 314325 h 762622"/>
                <a:gd name="connsiteX65" fmla="*/ 317500 w 666875"/>
                <a:gd name="connsiteY65" fmla="*/ 304800 h 762622"/>
                <a:gd name="connsiteX66" fmla="*/ 311150 w 666875"/>
                <a:gd name="connsiteY66" fmla="*/ 285750 h 762622"/>
                <a:gd name="connsiteX67" fmla="*/ 317500 w 666875"/>
                <a:gd name="connsiteY67" fmla="*/ 228600 h 762622"/>
                <a:gd name="connsiteX68" fmla="*/ 330200 w 666875"/>
                <a:gd name="connsiteY68" fmla="*/ 225425 h 762622"/>
                <a:gd name="connsiteX69" fmla="*/ 358775 w 666875"/>
                <a:gd name="connsiteY69" fmla="*/ 231775 h 762622"/>
                <a:gd name="connsiteX70" fmla="*/ 393700 w 666875"/>
                <a:gd name="connsiteY70" fmla="*/ 276225 h 762622"/>
                <a:gd name="connsiteX71" fmla="*/ 390525 w 666875"/>
                <a:gd name="connsiteY71" fmla="*/ 298450 h 762622"/>
                <a:gd name="connsiteX72" fmla="*/ 374650 w 666875"/>
                <a:gd name="connsiteY72" fmla="*/ 304800 h 762622"/>
                <a:gd name="connsiteX73" fmla="*/ 282575 w 666875"/>
                <a:gd name="connsiteY73" fmla="*/ 307975 h 762622"/>
                <a:gd name="connsiteX74" fmla="*/ 247650 w 666875"/>
                <a:gd name="connsiteY74" fmla="*/ 311150 h 762622"/>
                <a:gd name="connsiteX75" fmla="*/ 196850 w 666875"/>
                <a:gd name="connsiteY75" fmla="*/ 314325 h 762622"/>
                <a:gd name="connsiteX76" fmla="*/ 209550 w 666875"/>
                <a:gd name="connsiteY76" fmla="*/ 371475 h 762622"/>
                <a:gd name="connsiteX77" fmla="*/ 225425 w 666875"/>
                <a:gd name="connsiteY77" fmla="*/ 377825 h 762622"/>
                <a:gd name="connsiteX78" fmla="*/ 263525 w 666875"/>
                <a:gd name="connsiteY78" fmla="*/ 400050 h 762622"/>
                <a:gd name="connsiteX79" fmla="*/ 273050 w 666875"/>
                <a:gd name="connsiteY79" fmla="*/ 390525 h 762622"/>
                <a:gd name="connsiteX80" fmla="*/ 276225 w 666875"/>
                <a:gd name="connsiteY80" fmla="*/ 339725 h 762622"/>
                <a:gd name="connsiteX81" fmla="*/ 263525 w 666875"/>
                <a:gd name="connsiteY81" fmla="*/ 330200 h 762622"/>
                <a:gd name="connsiteX82" fmla="*/ 225425 w 666875"/>
                <a:gd name="connsiteY82" fmla="*/ 336550 h 762622"/>
                <a:gd name="connsiteX83" fmla="*/ 206375 w 666875"/>
                <a:gd name="connsiteY83" fmla="*/ 352425 h 762622"/>
                <a:gd name="connsiteX84" fmla="*/ 165100 w 666875"/>
                <a:gd name="connsiteY84" fmla="*/ 387350 h 762622"/>
                <a:gd name="connsiteX85" fmla="*/ 155575 w 666875"/>
                <a:gd name="connsiteY85" fmla="*/ 403225 h 762622"/>
                <a:gd name="connsiteX86" fmla="*/ 120650 w 666875"/>
                <a:gd name="connsiteY86" fmla="*/ 428625 h 762622"/>
                <a:gd name="connsiteX87" fmla="*/ 79375 w 666875"/>
                <a:gd name="connsiteY87" fmla="*/ 419100 h 762622"/>
                <a:gd name="connsiteX88" fmla="*/ 69850 w 666875"/>
                <a:gd name="connsiteY88" fmla="*/ 400050 h 762622"/>
                <a:gd name="connsiteX89" fmla="*/ 95250 w 666875"/>
                <a:gd name="connsiteY89" fmla="*/ 346075 h 762622"/>
                <a:gd name="connsiteX90" fmla="*/ 142875 w 666875"/>
                <a:gd name="connsiteY90" fmla="*/ 358775 h 762622"/>
                <a:gd name="connsiteX91" fmla="*/ 177800 w 666875"/>
                <a:gd name="connsiteY91" fmla="*/ 390525 h 762622"/>
                <a:gd name="connsiteX92" fmla="*/ 184150 w 666875"/>
                <a:gd name="connsiteY92" fmla="*/ 406400 h 762622"/>
                <a:gd name="connsiteX93" fmla="*/ 187325 w 666875"/>
                <a:gd name="connsiteY93" fmla="*/ 415925 h 762622"/>
                <a:gd name="connsiteX94" fmla="*/ 184150 w 666875"/>
                <a:gd name="connsiteY94" fmla="*/ 441325 h 762622"/>
                <a:gd name="connsiteX95" fmla="*/ 104775 w 666875"/>
                <a:gd name="connsiteY95" fmla="*/ 450850 h 762622"/>
                <a:gd name="connsiteX96" fmla="*/ 92075 w 666875"/>
                <a:gd name="connsiteY96" fmla="*/ 460375 h 762622"/>
                <a:gd name="connsiteX97" fmla="*/ 82550 w 666875"/>
                <a:gd name="connsiteY97" fmla="*/ 485775 h 762622"/>
                <a:gd name="connsiteX98" fmla="*/ 92075 w 666875"/>
                <a:gd name="connsiteY98" fmla="*/ 530225 h 762622"/>
                <a:gd name="connsiteX99" fmla="*/ 104775 w 666875"/>
                <a:gd name="connsiteY99" fmla="*/ 539750 h 762622"/>
                <a:gd name="connsiteX100" fmla="*/ 111125 w 666875"/>
                <a:gd name="connsiteY100" fmla="*/ 549275 h 762622"/>
                <a:gd name="connsiteX101" fmla="*/ 139700 w 666875"/>
                <a:gd name="connsiteY101" fmla="*/ 561975 h 762622"/>
                <a:gd name="connsiteX102" fmla="*/ 171450 w 666875"/>
                <a:gd name="connsiteY102" fmla="*/ 568325 h 762622"/>
                <a:gd name="connsiteX103" fmla="*/ 209550 w 666875"/>
                <a:gd name="connsiteY103" fmla="*/ 574675 h 762622"/>
                <a:gd name="connsiteX104" fmla="*/ 219075 w 666875"/>
                <a:gd name="connsiteY104" fmla="*/ 577850 h 762622"/>
                <a:gd name="connsiteX105" fmla="*/ 231775 w 666875"/>
                <a:gd name="connsiteY105" fmla="*/ 603250 h 762622"/>
                <a:gd name="connsiteX106" fmla="*/ 228600 w 666875"/>
                <a:gd name="connsiteY106" fmla="*/ 628650 h 762622"/>
                <a:gd name="connsiteX107" fmla="*/ 155575 w 666875"/>
                <a:gd name="connsiteY107" fmla="*/ 619125 h 762622"/>
                <a:gd name="connsiteX108" fmla="*/ 133350 w 666875"/>
                <a:gd name="connsiteY108" fmla="*/ 612775 h 762622"/>
                <a:gd name="connsiteX109" fmla="*/ 117475 w 666875"/>
                <a:gd name="connsiteY109" fmla="*/ 609600 h 762622"/>
                <a:gd name="connsiteX110" fmla="*/ 31750 w 666875"/>
                <a:gd name="connsiteY110" fmla="*/ 603250 h 762622"/>
                <a:gd name="connsiteX111" fmla="*/ 12700 w 666875"/>
                <a:gd name="connsiteY111" fmla="*/ 596900 h 762622"/>
                <a:gd name="connsiteX112" fmla="*/ 31750 w 666875"/>
                <a:gd name="connsiteY112" fmla="*/ 574675 h 762622"/>
                <a:gd name="connsiteX113" fmla="*/ 76200 w 666875"/>
                <a:gd name="connsiteY113" fmla="*/ 565150 h 762622"/>
                <a:gd name="connsiteX114" fmla="*/ 85725 w 666875"/>
                <a:gd name="connsiteY114" fmla="*/ 555625 h 762622"/>
                <a:gd name="connsiteX115" fmla="*/ 98425 w 666875"/>
                <a:gd name="connsiteY115" fmla="*/ 546100 h 762622"/>
                <a:gd name="connsiteX116" fmla="*/ 101600 w 666875"/>
                <a:gd name="connsiteY116" fmla="*/ 533400 h 762622"/>
                <a:gd name="connsiteX117" fmla="*/ 111125 w 666875"/>
                <a:gd name="connsiteY117" fmla="*/ 523875 h 762622"/>
                <a:gd name="connsiteX118" fmla="*/ 123825 w 666875"/>
                <a:gd name="connsiteY118" fmla="*/ 508000 h 762622"/>
                <a:gd name="connsiteX119" fmla="*/ 130175 w 666875"/>
                <a:gd name="connsiteY119" fmla="*/ 495300 h 762622"/>
                <a:gd name="connsiteX120" fmla="*/ 152400 w 666875"/>
                <a:gd name="connsiteY120" fmla="*/ 479425 h 762622"/>
                <a:gd name="connsiteX121" fmla="*/ 177800 w 666875"/>
                <a:gd name="connsiteY121" fmla="*/ 495300 h 762622"/>
                <a:gd name="connsiteX122" fmla="*/ 165100 w 666875"/>
                <a:gd name="connsiteY122" fmla="*/ 552450 h 762622"/>
                <a:gd name="connsiteX123" fmla="*/ 161925 w 666875"/>
                <a:gd name="connsiteY123" fmla="*/ 571500 h 762622"/>
                <a:gd name="connsiteX124" fmla="*/ 184150 w 666875"/>
                <a:gd name="connsiteY124" fmla="*/ 641350 h 762622"/>
                <a:gd name="connsiteX125" fmla="*/ 190500 w 666875"/>
                <a:gd name="connsiteY125" fmla="*/ 650875 h 762622"/>
                <a:gd name="connsiteX126" fmla="*/ 206375 w 666875"/>
                <a:gd name="connsiteY126" fmla="*/ 666750 h 762622"/>
                <a:gd name="connsiteX127" fmla="*/ 222250 w 666875"/>
                <a:gd name="connsiteY127" fmla="*/ 673100 h 762622"/>
                <a:gd name="connsiteX128" fmla="*/ 241300 w 666875"/>
                <a:gd name="connsiteY128" fmla="*/ 682625 h 762622"/>
                <a:gd name="connsiteX129" fmla="*/ 260350 w 666875"/>
                <a:gd name="connsiteY129" fmla="*/ 695325 h 762622"/>
                <a:gd name="connsiteX130" fmla="*/ 285750 w 666875"/>
                <a:gd name="connsiteY130" fmla="*/ 733425 h 762622"/>
                <a:gd name="connsiteX131" fmla="*/ 288925 w 666875"/>
                <a:gd name="connsiteY131" fmla="*/ 742950 h 762622"/>
                <a:gd name="connsiteX132" fmla="*/ 269875 w 666875"/>
                <a:gd name="connsiteY132" fmla="*/ 749300 h 762622"/>
                <a:gd name="connsiteX133" fmla="*/ 238125 w 666875"/>
                <a:gd name="connsiteY133" fmla="*/ 723900 h 762622"/>
                <a:gd name="connsiteX134" fmla="*/ 231775 w 666875"/>
                <a:gd name="connsiteY134" fmla="*/ 708025 h 762622"/>
                <a:gd name="connsiteX135" fmla="*/ 234950 w 666875"/>
                <a:gd name="connsiteY135" fmla="*/ 676275 h 762622"/>
                <a:gd name="connsiteX136" fmla="*/ 247650 w 666875"/>
                <a:gd name="connsiteY136" fmla="*/ 669925 h 762622"/>
                <a:gd name="connsiteX137" fmla="*/ 263525 w 666875"/>
                <a:gd name="connsiteY137" fmla="*/ 647700 h 762622"/>
                <a:gd name="connsiteX138" fmla="*/ 260350 w 666875"/>
                <a:gd name="connsiteY138" fmla="*/ 625475 h 762622"/>
                <a:gd name="connsiteX139" fmla="*/ 234950 w 666875"/>
                <a:gd name="connsiteY139" fmla="*/ 593725 h 762622"/>
                <a:gd name="connsiteX140" fmla="*/ 212725 w 666875"/>
                <a:gd name="connsiteY140" fmla="*/ 565150 h 762622"/>
                <a:gd name="connsiteX141" fmla="*/ 206375 w 666875"/>
                <a:gd name="connsiteY141" fmla="*/ 536575 h 762622"/>
                <a:gd name="connsiteX142" fmla="*/ 209550 w 666875"/>
                <a:gd name="connsiteY142" fmla="*/ 479425 h 762622"/>
                <a:gd name="connsiteX143" fmla="*/ 219075 w 666875"/>
                <a:gd name="connsiteY143" fmla="*/ 485775 h 762622"/>
                <a:gd name="connsiteX144" fmla="*/ 228600 w 666875"/>
                <a:gd name="connsiteY144" fmla="*/ 514350 h 762622"/>
                <a:gd name="connsiteX145" fmla="*/ 244475 w 666875"/>
                <a:gd name="connsiteY145" fmla="*/ 593725 h 762622"/>
                <a:gd name="connsiteX146" fmla="*/ 257175 w 666875"/>
                <a:gd name="connsiteY146" fmla="*/ 600075 h 762622"/>
                <a:gd name="connsiteX147" fmla="*/ 276225 w 666875"/>
                <a:gd name="connsiteY147" fmla="*/ 523875 h 762622"/>
                <a:gd name="connsiteX148" fmla="*/ 285750 w 666875"/>
                <a:gd name="connsiteY148" fmla="*/ 514350 h 762622"/>
                <a:gd name="connsiteX149" fmla="*/ 279400 w 666875"/>
                <a:gd name="connsiteY149" fmla="*/ 479425 h 762622"/>
                <a:gd name="connsiteX150" fmla="*/ 269875 w 666875"/>
                <a:gd name="connsiteY150" fmla="*/ 476250 h 762622"/>
                <a:gd name="connsiteX151" fmla="*/ 285750 w 666875"/>
                <a:gd name="connsiteY151" fmla="*/ 488950 h 762622"/>
                <a:gd name="connsiteX152" fmla="*/ 273050 w 666875"/>
                <a:gd name="connsiteY152" fmla="*/ 492125 h 762622"/>
                <a:gd name="connsiteX153" fmla="*/ 263525 w 666875"/>
                <a:gd name="connsiteY153" fmla="*/ 488950 h 762622"/>
                <a:gd name="connsiteX154" fmla="*/ 241300 w 666875"/>
                <a:gd name="connsiteY154" fmla="*/ 511175 h 762622"/>
                <a:gd name="connsiteX155" fmla="*/ 269875 w 666875"/>
                <a:gd name="connsiteY155" fmla="*/ 568325 h 762622"/>
                <a:gd name="connsiteX156" fmla="*/ 307975 w 666875"/>
                <a:gd name="connsiteY156" fmla="*/ 555625 h 762622"/>
                <a:gd name="connsiteX157" fmla="*/ 311150 w 666875"/>
                <a:gd name="connsiteY157" fmla="*/ 536575 h 762622"/>
                <a:gd name="connsiteX158" fmla="*/ 317500 w 666875"/>
                <a:gd name="connsiteY158" fmla="*/ 479425 h 762622"/>
                <a:gd name="connsiteX159" fmla="*/ 314325 w 666875"/>
                <a:gd name="connsiteY159" fmla="*/ 425450 h 762622"/>
                <a:gd name="connsiteX160" fmla="*/ 311150 w 666875"/>
                <a:gd name="connsiteY160" fmla="*/ 412750 h 762622"/>
                <a:gd name="connsiteX161" fmla="*/ 339725 w 666875"/>
                <a:gd name="connsiteY161" fmla="*/ 415925 h 762622"/>
                <a:gd name="connsiteX162" fmla="*/ 387350 w 666875"/>
                <a:gd name="connsiteY162" fmla="*/ 466725 h 762622"/>
                <a:gd name="connsiteX163" fmla="*/ 393700 w 666875"/>
                <a:gd name="connsiteY163" fmla="*/ 511175 h 762622"/>
                <a:gd name="connsiteX164" fmla="*/ 384175 w 666875"/>
                <a:gd name="connsiteY164" fmla="*/ 523875 h 762622"/>
                <a:gd name="connsiteX165" fmla="*/ 377825 w 666875"/>
                <a:gd name="connsiteY165" fmla="*/ 533400 h 762622"/>
                <a:gd name="connsiteX166" fmla="*/ 396875 w 666875"/>
                <a:gd name="connsiteY166" fmla="*/ 561975 h 762622"/>
                <a:gd name="connsiteX167" fmla="*/ 412750 w 666875"/>
                <a:gd name="connsiteY167" fmla="*/ 558800 h 762622"/>
                <a:gd name="connsiteX168" fmla="*/ 396875 w 666875"/>
                <a:gd name="connsiteY168" fmla="*/ 498475 h 762622"/>
                <a:gd name="connsiteX169" fmla="*/ 371475 w 666875"/>
                <a:gd name="connsiteY169" fmla="*/ 460375 h 762622"/>
                <a:gd name="connsiteX170" fmla="*/ 381000 w 666875"/>
                <a:gd name="connsiteY170" fmla="*/ 409575 h 762622"/>
                <a:gd name="connsiteX171" fmla="*/ 412750 w 666875"/>
                <a:gd name="connsiteY171" fmla="*/ 412750 h 762622"/>
                <a:gd name="connsiteX172" fmla="*/ 428625 w 666875"/>
                <a:gd name="connsiteY172" fmla="*/ 422275 h 762622"/>
                <a:gd name="connsiteX173" fmla="*/ 454025 w 666875"/>
                <a:gd name="connsiteY173" fmla="*/ 457200 h 762622"/>
                <a:gd name="connsiteX174" fmla="*/ 469900 w 666875"/>
                <a:gd name="connsiteY174" fmla="*/ 498475 h 762622"/>
                <a:gd name="connsiteX175" fmla="*/ 454025 w 666875"/>
                <a:gd name="connsiteY175" fmla="*/ 555625 h 762622"/>
                <a:gd name="connsiteX176" fmla="*/ 450850 w 666875"/>
                <a:gd name="connsiteY176" fmla="*/ 568325 h 762622"/>
                <a:gd name="connsiteX177" fmla="*/ 438150 w 666875"/>
                <a:gd name="connsiteY177" fmla="*/ 581025 h 762622"/>
                <a:gd name="connsiteX178" fmla="*/ 428625 w 666875"/>
                <a:gd name="connsiteY178" fmla="*/ 593725 h 762622"/>
                <a:gd name="connsiteX179" fmla="*/ 412750 w 666875"/>
                <a:gd name="connsiteY179" fmla="*/ 609600 h 762622"/>
                <a:gd name="connsiteX180" fmla="*/ 400050 w 666875"/>
                <a:gd name="connsiteY180" fmla="*/ 641350 h 762622"/>
                <a:gd name="connsiteX181" fmla="*/ 422275 w 666875"/>
                <a:gd name="connsiteY181" fmla="*/ 679450 h 762622"/>
                <a:gd name="connsiteX182" fmla="*/ 450850 w 666875"/>
                <a:gd name="connsiteY182" fmla="*/ 714375 h 762622"/>
                <a:gd name="connsiteX183" fmla="*/ 454025 w 666875"/>
                <a:gd name="connsiteY183" fmla="*/ 727075 h 762622"/>
                <a:gd name="connsiteX184" fmla="*/ 444500 w 666875"/>
                <a:gd name="connsiteY184" fmla="*/ 758825 h 762622"/>
                <a:gd name="connsiteX185" fmla="*/ 365125 w 666875"/>
                <a:gd name="connsiteY185" fmla="*/ 752475 h 762622"/>
                <a:gd name="connsiteX186" fmla="*/ 355600 w 666875"/>
                <a:gd name="connsiteY186" fmla="*/ 739775 h 762622"/>
                <a:gd name="connsiteX187" fmla="*/ 352425 w 666875"/>
                <a:gd name="connsiteY187" fmla="*/ 727075 h 762622"/>
                <a:gd name="connsiteX188" fmla="*/ 371475 w 666875"/>
                <a:gd name="connsiteY188" fmla="*/ 682625 h 762622"/>
                <a:gd name="connsiteX189" fmla="*/ 400050 w 666875"/>
                <a:gd name="connsiteY189" fmla="*/ 676275 h 762622"/>
                <a:gd name="connsiteX190" fmla="*/ 422275 w 666875"/>
                <a:gd name="connsiteY190" fmla="*/ 669925 h 762622"/>
                <a:gd name="connsiteX191" fmla="*/ 434975 w 666875"/>
                <a:gd name="connsiteY191" fmla="*/ 663575 h 762622"/>
                <a:gd name="connsiteX192" fmla="*/ 463550 w 666875"/>
                <a:gd name="connsiteY192" fmla="*/ 654050 h 762622"/>
                <a:gd name="connsiteX193" fmla="*/ 473075 w 666875"/>
                <a:gd name="connsiteY193" fmla="*/ 644525 h 762622"/>
                <a:gd name="connsiteX194" fmla="*/ 482600 w 666875"/>
                <a:gd name="connsiteY194" fmla="*/ 638175 h 762622"/>
                <a:gd name="connsiteX195" fmla="*/ 492125 w 666875"/>
                <a:gd name="connsiteY195" fmla="*/ 615950 h 762622"/>
                <a:gd name="connsiteX196" fmla="*/ 463550 w 666875"/>
                <a:gd name="connsiteY196" fmla="*/ 581025 h 762622"/>
                <a:gd name="connsiteX197" fmla="*/ 447675 w 666875"/>
                <a:gd name="connsiteY197" fmla="*/ 565150 h 762622"/>
                <a:gd name="connsiteX198" fmla="*/ 447675 w 666875"/>
                <a:gd name="connsiteY198" fmla="*/ 520700 h 762622"/>
                <a:gd name="connsiteX199" fmla="*/ 460375 w 666875"/>
                <a:gd name="connsiteY199" fmla="*/ 511175 h 762622"/>
                <a:gd name="connsiteX200" fmla="*/ 466725 w 666875"/>
                <a:gd name="connsiteY200" fmla="*/ 498475 h 762622"/>
                <a:gd name="connsiteX201" fmla="*/ 492125 w 666875"/>
                <a:gd name="connsiteY201" fmla="*/ 476250 h 762622"/>
                <a:gd name="connsiteX202" fmla="*/ 498475 w 666875"/>
                <a:gd name="connsiteY202" fmla="*/ 466725 h 762622"/>
                <a:gd name="connsiteX203" fmla="*/ 508000 w 666875"/>
                <a:gd name="connsiteY203" fmla="*/ 457200 h 762622"/>
                <a:gd name="connsiteX204" fmla="*/ 520700 w 666875"/>
                <a:gd name="connsiteY204" fmla="*/ 469900 h 762622"/>
                <a:gd name="connsiteX205" fmla="*/ 549275 w 666875"/>
                <a:gd name="connsiteY205" fmla="*/ 488950 h 762622"/>
                <a:gd name="connsiteX206" fmla="*/ 574675 w 666875"/>
                <a:gd name="connsiteY206" fmla="*/ 517525 h 762622"/>
                <a:gd name="connsiteX207" fmla="*/ 584200 w 666875"/>
                <a:gd name="connsiteY207" fmla="*/ 533400 h 762622"/>
                <a:gd name="connsiteX208" fmla="*/ 590550 w 666875"/>
                <a:gd name="connsiteY208" fmla="*/ 542925 h 762622"/>
                <a:gd name="connsiteX209" fmla="*/ 587375 w 666875"/>
                <a:gd name="connsiteY209" fmla="*/ 561975 h 762622"/>
                <a:gd name="connsiteX210" fmla="*/ 571500 w 666875"/>
                <a:gd name="connsiteY210" fmla="*/ 565150 h 762622"/>
                <a:gd name="connsiteX211" fmla="*/ 527050 w 666875"/>
                <a:gd name="connsiteY211" fmla="*/ 549275 h 762622"/>
                <a:gd name="connsiteX212" fmla="*/ 527050 w 666875"/>
                <a:gd name="connsiteY212" fmla="*/ 466725 h 762622"/>
                <a:gd name="connsiteX213" fmla="*/ 555625 w 666875"/>
                <a:gd name="connsiteY213" fmla="*/ 469900 h 762622"/>
                <a:gd name="connsiteX214" fmla="*/ 568325 w 666875"/>
                <a:gd name="connsiteY214" fmla="*/ 482600 h 762622"/>
                <a:gd name="connsiteX215" fmla="*/ 574675 w 666875"/>
                <a:gd name="connsiteY215" fmla="*/ 495300 h 762622"/>
                <a:gd name="connsiteX216" fmla="*/ 596900 w 666875"/>
                <a:gd name="connsiteY216" fmla="*/ 536575 h 762622"/>
                <a:gd name="connsiteX217" fmla="*/ 600075 w 666875"/>
                <a:gd name="connsiteY217" fmla="*/ 561975 h 762622"/>
                <a:gd name="connsiteX218" fmla="*/ 596900 w 666875"/>
                <a:gd name="connsiteY218" fmla="*/ 593725 h 762622"/>
                <a:gd name="connsiteX219" fmla="*/ 584200 w 666875"/>
                <a:gd name="connsiteY219" fmla="*/ 596900 h 762622"/>
                <a:gd name="connsiteX220" fmla="*/ 530225 w 666875"/>
                <a:gd name="connsiteY220" fmla="*/ 600075 h 762622"/>
                <a:gd name="connsiteX221" fmla="*/ 520700 w 666875"/>
                <a:gd name="connsiteY221" fmla="*/ 603250 h 762622"/>
                <a:gd name="connsiteX222" fmla="*/ 517525 w 666875"/>
                <a:gd name="connsiteY222" fmla="*/ 644525 h 762622"/>
                <a:gd name="connsiteX223" fmla="*/ 523875 w 666875"/>
                <a:gd name="connsiteY223" fmla="*/ 654050 h 762622"/>
                <a:gd name="connsiteX224" fmla="*/ 539750 w 666875"/>
                <a:gd name="connsiteY224" fmla="*/ 657225 h 762622"/>
                <a:gd name="connsiteX225" fmla="*/ 581025 w 666875"/>
                <a:gd name="connsiteY225" fmla="*/ 654050 h 762622"/>
                <a:gd name="connsiteX226" fmla="*/ 593725 w 666875"/>
                <a:gd name="connsiteY226" fmla="*/ 644525 h 762622"/>
                <a:gd name="connsiteX227" fmla="*/ 612775 w 666875"/>
                <a:gd name="connsiteY227" fmla="*/ 635000 h 762622"/>
                <a:gd name="connsiteX228" fmla="*/ 635000 w 666875"/>
                <a:gd name="connsiteY228" fmla="*/ 625475 h 762622"/>
                <a:gd name="connsiteX229" fmla="*/ 660400 w 666875"/>
                <a:gd name="connsiteY229" fmla="*/ 619125 h 762622"/>
                <a:gd name="connsiteX230" fmla="*/ 666750 w 666875"/>
                <a:gd name="connsiteY230" fmla="*/ 593725 h 762622"/>
                <a:gd name="connsiteX231" fmla="*/ 657225 w 666875"/>
                <a:gd name="connsiteY231" fmla="*/ 581025 h 762622"/>
                <a:gd name="connsiteX232" fmla="*/ 638175 w 666875"/>
                <a:gd name="connsiteY232" fmla="*/ 558800 h 762622"/>
                <a:gd name="connsiteX233" fmla="*/ 625475 w 666875"/>
                <a:gd name="connsiteY233" fmla="*/ 533400 h 762622"/>
                <a:gd name="connsiteX234" fmla="*/ 615950 w 666875"/>
                <a:gd name="connsiteY234" fmla="*/ 520700 h 762622"/>
                <a:gd name="connsiteX235" fmla="*/ 612775 w 666875"/>
                <a:gd name="connsiteY235" fmla="*/ 511175 h 762622"/>
                <a:gd name="connsiteX236" fmla="*/ 606425 w 666875"/>
                <a:gd name="connsiteY236" fmla="*/ 501650 h 762622"/>
                <a:gd name="connsiteX237" fmla="*/ 603250 w 666875"/>
                <a:gd name="connsiteY237" fmla="*/ 488950 h 762622"/>
                <a:gd name="connsiteX238" fmla="*/ 600075 w 666875"/>
                <a:gd name="connsiteY238" fmla="*/ 479425 h 762622"/>
                <a:gd name="connsiteX239" fmla="*/ 587375 w 666875"/>
                <a:gd name="connsiteY239" fmla="*/ 476250 h 762622"/>
                <a:gd name="connsiteX240" fmla="*/ 571500 w 666875"/>
                <a:gd name="connsiteY240" fmla="*/ 463550 h 762622"/>
                <a:gd name="connsiteX241" fmla="*/ 549275 w 666875"/>
                <a:gd name="connsiteY241" fmla="*/ 457200 h 762622"/>
                <a:gd name="connsiteX242" fmla="*/ 492125 w 666875"/>
                <a:gd name="connsiteY242" fmla="*/ 450850 h 762622"/>
                <a:gd name="connsiteX243" fmla="*/ 479425 w 666875"/>
                <a:gd name="connsiteY243" fmla="*/ 444500 h 762622"/>
                <a:gd name="connsiteX244" fmla="*/ 469900 w 666875"/>
                <a:gd name="connsiteY244" fmla="*/ 438150 h 762622"/>
                <a:gd name="connsiteX245" fmla="*/ 476250 w 666875"/>
                <a:gd name="connsiteY245" fmla="*/ 415925 h 762622"/>
                <a:gd name="connsiteX246" fmla="*/ 508000 w 666875"/>
                <a:gd name="connsiteY246" fmla="*/ 412750 h 762622"/>
                <a:gd name="connsiteX247" fmla="*/ 520700 w 666875"/>
                <a:gd name="connsiteY247" fmla="*/ 409575 h 762622"/>
                <a:gd name="connsiteX248" fmla="*/ 571500 w 666875"/>
                <a:gd name="connsiteY248" fmla="*/ 422275 h 762622"/>
                <a:gd name="connsiteX249" fmla="*/ 590550 w 666875"/>
                <a:gd name="connsiteY249" fmla="*/ 454025 h 762622"/>
                <a:gd name="connsiteX250" fmla="*/ 600075 w 666875"/>
                <a:gd name="connsiteY250" fmla="*/ 466725 h 762622"/>
                <a:gd name="connsiteX251" fmla="*/ 606425 w 666875"/>
                <a:gd name="connsiteY251" fmla="*/ 476250 h 762622"/>
                <a:gd name="connsiteX252" fmla="*/ 641350 w 666875"/>
                <a:gd name="connsiteY252" fmla="*/ 485775 h 762622"/>
                <a:gd name="connsiteX253" fmla="*/ 654050 w 666875"/>
                <a:gd name="connsiteY253" fmla="*/ 482600 h 762622"/>
                <a:gd name="connsiteX254" fmla="*/ 650875 w 666875"/>
                <a:gd name="connsiteY254" fmla="*/ 454025 h 76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666875" h="762622">
                  <a:moveTo>
                    <a:pt x="0" y="282575"/>
                  </a:moveTo>
                  <a:cubicBezTo>
                    <a:pt x="10583" y="283633"/>
                    <a:pt x="21375" y="283407"/>
                    <a:pt x="31750" y="285750"/>
                  </a:cubicBezTo>
                  <a:cubicBezTo>
                    <a:pt x="54297" y="290841"/>
                    <a:pt x="75519" y="301705"/>
                    <a:pt x="98425" y="304800"/>
                  </a:cubicBezTo>
                  <a:cubicBezTo>
                    <a:pt x="115239" y="307072"/>
                    <a:pt x="132292" y="302683"/>
                    <a:pt x="149225" y="301625"/>
                  </a:cubicBezTo>
                  <a:cubicBezTo>
                    <a:pt x="150543" y="299648"/>
                    <a:pt x="163172" y="283018"/>
                    <a:pt x="158750" y="279400"/>
                  </a:cubicBezTo>
                  <a:cubicBezTo>
                    <a:pt x="148102" y="270688"/>
                    <a:pt x="120650" y="263525"/>
                    <a:pt x="120650" y="263525"/>
                  </a:cubicBezTo>
                  <a:cubicBezTo>
                    <a:pt x="114300" y="257175"/>
                    <a:pt x="108612" y="250085"/>
                    <a:pt x="101600" y="244475"/>
                  </a:cubicBezTo>
                  <a:cubicBezTo>
                    <a:pt x="97904" y="241518"/>
                    <a:pt x="92044" y="241662"/>
                    <a:pt x="88900" y="238125"/>
                  </a:cubicBezTo>
                  <a:cubicBezTo>
                    <a:pt x="83231" y="231748"/>
                    <a:pt x="80433" y="223308"/>
                    <a:pt x="76200" y="215900"/>
                  </a:cubicBezTo>
                  <a:cubicBezTo>
                    <a:pt x="75142" y="211667"/>
                    <a:pt x="72591" y="207542"/>
                    <a:pt x="73025" y="203200"/>
                  </a:cubicBezTo>
                  <a:cubicBezTo>
                    <a:pt x="76492" y="168529"/>
                    <a:pt x="91508" y="184959"/>
                    <a:pt x="127000" y="187325"/>
                  </a:cubicBezTo>
                  <a:cubicBezTo>
                    <a:pt x="131233" y="190500"/>
                    <a:pt x="135394" y="193774"/>
                    <a:pt x="139700" y="196850"/>
                  </a:cubicBezTo>
                  <a:cubicBezTo>
                    <a:pt x="142805" y="199068"/>
                    <a:pt x="147203" y="199964"/>
                    <a:pt x="149225" y="203200"/>
                  </a:cubicBezTo>
                  <a:cubicBezTo>
                    <a:pt x="152773" y="208876"/>
                    <a:pt x="153458" y="215900"/>
                    <a:pt x="155575" y="222250"/>
                  </a:cubicBezTo>
                  <a:cubicBezTo>
                    <a:pt x="154517" y="231775"/>
                    <a:pt x="160562" y="245802"/>
                    <a:pt x="152400" y="250825"/>
                  </a:cubicBezTo>
                  <a:cubicBezTo>
                    <a:pt x="150511" y="251988"/>
                    <a:pt x="112776" y="249132"/>
                    <a:pt x="101600" y="244475"/>
                  </a:cubicBezTo>
                  <a:cubicBezTo>
                    <a:pt x="92862" y="240834"/>
                    <a:pt x="76200" y="231775"/>
                    <a:pt x="76200" y="231775"/>
                  </a:cubicBezTo>
                  <a:cubicBezTo>
                    <a:pt x="71555" y="224807"/>
                    <a:pt x="66186" y="217607"/>
                    <a:pt x="63500" y="209550"/>
                  </a:cubicBezTo>
                  <a:cubicBezTo>
                    <a:pt x="62089" y="205316"/>
                    <a:pt x="54877" y="171215"/>
                    <a:pt x="50800" y="165100"/>
                  </a:cubicBezTo>
                  <a:cubicBezTo>
                    <a:pt x="43928" y="154792"/>
                    <a:pt x="37741" y="156474"/>
                    <a:pt x="28575" y="152400"/>
                  </a:cubicBezTo>
                  <a:cubicBezTo>
                    <a:pt x="22087" y="149517"/>
                    <a:pt x="15875" y="146050"/>
                    <a:pt x="9525" y="142875"/>
                  </a:cubicBezTo>
                  <a:cubicBezTo>
                    <a:pt x="12700" y="137583"/>
                    <a:pt x="14179" y="130789"/>
                    <a:pt x="19050" y="127000"/>
                  </a:cubicBezTo>
                  <a:cubicBezTo>
                    <a:pt x="36387" y="113516"/>
                    <a:pt x="87894" y="123416"/>
                    <a:pt x="95250" y="123825"/>
                  </a:cubicBezTo>
                  <a:cubicBezTo>
                    <a:pt x="107915" y="133324"/>
                    <a:pt x="118573" y="143683"/>
                    <a:pt x="133350" y="149225"/>
                  </a:cubicBezTo>
                  <a:cubicBezTo>
                    <a:pt x="147030" y="154355"/>
                    <a:pt x="169459" y="154363"/>
                    <a:pt x="180975" y="155575"/>
                  </a:cubicBezTo>
                  <a:cubicBezTo>
                    <a:pt x="189461" y="156468"/>
                    <a:pt x="197908" y="157692"/>
                    <a:pt x="206375" y="158750"/>
                  </a:cubicBezTo>
                  <a:cubicBezTo>
                    <a:pt x="210232" y="164150"/>
                    <a:pt x="230768" y="190457"/>
                    <a:pt x="231775" y="200025"/>
                  </a:cubicBezTo>
                  <a:cubicBezTo>
                    <a:pt x="233220" y="213748"/>
                    <a:pt x="231143" y="227737"/>
                    <a:pt x="228600" y="241300"/>
                  </a:cubicBezTo>
                  <a:cubicBezTo>
                    <a:pt x="227897" y="245051"/>
                    <a:pt x="225663" y="249118"/>
                    <a:pt x="222250" y="250825"/>
                  </a:cubicBezTo>
                  <a:cubicBezTo>
                    <a:pt x="216492" y="253704"/>
                    <a:pt x="209550" y="252942"/>
                    <a:pt x="203200" y="254000"/>
                  </a:cubicBezTo>
                  <a:cubicBezTo>
                    <a:pt x="197908" y="249767"/>
                    <a:pt x="191702" y="246473"/>
                    <a:pt x="187325" y="241300"/>
                  </a:cubicBezTo>
                  <a:cubicBezTo>
                    <a:pt x="173277" y="224697"/>
                    <a:pt x="167850" y="211876"/>
                    <a:pt x="158750" y="193675"/>
                  </a:cubicBezTo>
                  <a:cubicBezTo>
                    <a:pt x="160867" y="159808"/>
                    <a:pt x="159030" y="125460"/>
                    <a:pt x="165100" y="92075"/>
                  </a:cubicBezTo>
                  <a:cubicBezTo>
                    <a:pt x="165881" y="87782"/>
                    <a:pt x="173660" y="90280"/>
                    <a:pt x="177800" y="88900"/>
                  </a:cubicBezTo>
                  <a:cubicBezTo>
                    <a:pt x="183207" y="87098"/>
                    <a:pt x="187998" y="83051"/>
                    <a:pt x="193675" y="82550"/>
                  </a:cubicBezTo>
                  <a:cubicBezTo>
                    <a:pt x="224266" y="79851"/>
                    <a:pt x="255058" y="80433"/>
                    <a:pt x="285750" y="79375"/>
                  </a:cubicBezTo>
                  <a:cubicBezTo>
                    <a:pt x="291042" y="76200"/>
                    <a:pt x="297561" y="74494"/>
                    <a:pt x="301625" y="69850"/>
                  </a:cubicBezTo>
                  <a:cubicBezTo>
                    <a:pt x="305378" y="65561"/>
                    <a:pt x="307502" y="59655"/>
                    <a:pt x="307975" y="53975"/>
                  </a:cubicBezTo>
                  <a:cubicBezTo>
                    <a:pt x="309673" y="33600"/>
                    <a:pt x="301518" y="22426"/>
                    <a:pt x="285750" y="9525"/>
                  </a:cubicBezTo>
                  <a:cubicBezTo>
                    <a:pt x="278993" y="3996"/>
                    <a:pt x="262086" y="1617"/>
                    <a:pt x="254000" y="0"/>
                  </a:cubicBezTo>
                  <a:cubicBezTo>
                    <a:pt x="244475" y="2117"/>
                    <a:pt x="233657" y="1112"/>
                    <a:pt x="225425" y="6350"/>
                  </a:cubicBezTo>
                  <a:cubicBezTo>
                    <a:pt x="220617" y="9410"/>
                    <a:pt x="218790" y="16533"/>
                    <a:pt x="219075" y="22225"/>
                  </a:cubicBezTo>
                  <a:cubicBezTo>
                    <a:pt x="220822" y="57162"/>
                    <a:pt x="228046" y="74867"/>
                    <a:pt x="247650" y="101600"/>
                  </a:cubicBezTo>
                  <a:cubicBezTo>
                    <a:pt x="252075" y="107635"/>
                    <a:pt x="258233" y="112183"/>
                    <a:pt x="263525" y="117475"/>
                  </a:cubicBezTo>
                  <a:cubicBezTo>
                    <a:pt x="264583" y="121708"/>
                    <a:pt x="267758" y="125942"/>
                    <a:pt x="266700" y="130175"/>
                  </a:cubicBezTo>
                  <a:cubicBezTo>
                    <a:pt x="262905" y="145354"/>
                    <a:pt x="252233" y="143151"/>
                    <a:pt x="241300" y="149225"/>
                  </a:cubicBezTo>
                  <a:cubicBezTo>
                    <a:pt x="236674" y="151795"/>
                    <a:pt x="232342" y="155008"/>
                    <a:pt x="228600" y="158750"/>
                  </a:cubicBezTo>
                  <a:cubicBezTo>
                    <a:pt x="225902" y="161448"/>
                    <a:pt x="224540" y="165222"/>
                    <a:pt x="222250" y="168275"/>
                  </a:cubicBezTo>
                  <a:cubicBezTo>
                    <a:pt x="218184" y="173696"/>
                    <a:pt x="213783" y="178858"/>
                    <a:pt x="209550" y="184150"/>
                  </a:cubicBezTo>
                  <a:cubicBezTo>
                    <a:pt x="208492" y="188383"/>
                    <a:pt x="205980" y="192504"/>
                    <a:pt x="206375" y="196850"/>
                  </a:cubicBezTo>
                  <a:cubicBezTo>
                    <a:pt x="210144" y="238314"/>
                    <a:pt x="208093" y="249912"/>
                    <a:pt x="231775" y="276225"/>
                  </a:cubicBezTo>
                  <a:cubicBezTo>
                    <a:pt x="235315" y="280158"/>
                    <a:pt x="239742" y="283383"/>
                    <a:pt x="244475" y="285750"/>
                  </a:cubicBezTo>
                  <a:cubicBezTo>
                    <a:pt x="266187" y="296606"/>
                    <a:pt x="257995" y="288439"/>
                    <a:pt x="276225" y="295275"/>
                  </a:cubicBezTo>
                  <a:cubicBezTo>
                    <a:pt x="280657" y="296937"/>
                    <a:pt x="284692" y="299508"/>
                    <a:pt x="288925" y="301625"/>
                  </a:cubicBezTo>
                  <a:cubicBezTo>
                    <a:pt x="296333" y="298450"/>
                    <a:pt x="305126" y="297455"/>
                    <a:pt x="311150" y="292100"/>
                  </a:cubicBezTo>
                  <a:cubicBezTo>
                    <a:pt x="315410" y="288314"/>
                    <a:pt x="318097" y="281893"/>
                    <a:pt x="317500" y="276225"/>
                  </a:cubicBezTo>
                  <a:cubicBezTo>
                    <a:pt x="315673" y="258865"/>
                    <a:pt x="307615" y="224818"/>
                    <a:pt x="288925" y="212725"/>
                  </a:cubicBezTo>
                  <a:cubicBezTo>
                    <a:pt x="277984" y="205646"/>
                    <a:pt x="256519" y="198748"/>
                    <a:pt x="241300" y="193675"/>
                  </a:cubicBezTo>
                  <a:cubicBezTo>
                    <a:pt x="251883" y="218017"/>
                    <a:pt x="254281" y="247931"/>
                    <a:pt x="273050" y="266700"/>
                  </a:cubicBezTo>
                  <a:cubicBezTo>
                    <a:pt x="289097" y="282747"/>
                    <a:pt x="283073" y="274045"/>
                    <a:pt x="292100" y="292100"/>
                  </a:cubicBezTo>
                  <a:cubicBezTo>
                    <a:pt x="296333" y="310092"/>
                    <a:pt x="298101" y="328849"/>
                    <a:pt x="304800" y="346075"/>
                  </a:cubicBezTo>
                  <a:cubicBezTo>
                    <a:pt x="306013" y="349194"/>
                    <a:pt x="311091" y="350112"/>
                    <a:pt x="314325" y="349250"/>
                  </a:cubicBezTo>
                  <a:cubicBezTo>
                    <a:pt x="327619" y="345705"/>
                    <a:pt x="339725" y="338667"/>
                    <a:pt x="352425" y="333375"/>
                  </a:cubicBezTo>
                  <a:cubicBezTo>
                    <a:pt x="350308" y="329142"/>
                    <a:pt x="349861" y="323515"/>
                    <a:pt x="346075" y="320675"/>
                  </a:cubicBezTo>
                  <a:cubicBezTo>
                    <a:pt x="340720" y="316659"/>
                    <a:pt x="332876" y="317576"/>
                    <a:pt x="327025" y="314325"/>
                  </a:cubicBezTo>
                  <a:cubicBezTo>
                    <a:pt x="323100" y="312144"/>
                    <a:pt x="320675" y="307975"/>
                    <a:pt x="317500" y="304800"/>
                  </a:cubicBezTo>
                  <a:cubicBezTo>
                    <a:pt x="315383" y="298450"/>
                    <a:pt x="312911" y="292208"/>
                    <a:pt x="311150" y="285750"/>
                  </a:cubicBezTo>
                  <a:cubicBezTo>
                    <a:pt x="305497" y="265023"/>
                    <a:pt x="305999" y="251601"/>
                    <a:pt x="317500" y="228600"/>
                  </a:cubicBezTo>
                  <a:cubicBezTo>
                    <a:pt x="319451" y="224697"/>
                    <a:pt x="325967" y="226483"/>
                    <a:pt x="330200" y="225425"/>
                  </a:cubicBezTo>
                  <a:cubicBezTo>
                    <a:pt x="339725" y="227542"/>
                    <a:pt x="350048" y="227411"/>
                    <a:pt x="358775" y="231775"/>
                  </a:cubicBezTo>
                  <a:cubicBezTo>
                    <a:pt x="381184" y="242980"/>
                    <a:pt x="383430" y="255685"/>
                    <a:pt x="393700" y="276225"/>
                  </a:cubicBezTo>
                  <a:cubicBezTo>
                    <a:pt x="392642" y="283633"/>
                    <a:pt x="394676" y="292223"/>
                    <a:pt x="390525" y="298450"/>
                  </a:cubicBezTo>
                  <a:cubicBezTo>
                    <a:pt x="387364" y="303192"/>
                    <a:pt x="380327" y="304299"/>
                    <a:pt x="374650" y="304800"/>
                  </a:cubicBezTo>
                  <a:cubicBezTo>
                    <a:pt x="344059" y="307499"/>
                    <a:pt x="313267" y="306917"/>
                    <a:pt x="282575" y="307975"/>
                  </a:cubicBezTo>
                  <a:lnTo>
                    <a:pt x="247650" y="311150"/>
                  </a:lnTo>
                  <a:cubicBezTo>
                    <a:pt x="230730" y="312403"/>
                    <a:pt x="209253" y="302749"/>
                    <a:pt x="196850" y="314325"/>
                  </a:cubicBezTo>
                  <a:cubicBezTo>
                    <a:pt x="188662" y="321967"/>
                    <a:pt x="198219" y="361560"/>
                    <a:pt x="209550" y="371475"/>
                  </a:cubicBezTo>
                  <a:cubicBezTo>
                    <a:pt x="213839" y="375228"/>
                    <a:pt x="220133" y="375708"/>
                    <a:pt x="225425" y="377825"/>
                  </a:cubicBezTo>
                  <a:cubicBezTo>
                    <a:pt x="237866" y="392754"/>
                    <a:pt x="240564" y="404642"/>
                    <a:pt x="263525" y="400050"/>
                  </a:cubicBezTo>
                  <a:cubicBezTo>
                    <a:pt x="267928" y="399169"/>
                    <a:pt x="269875" y="393700"/>
                    <a:pt x="273050" y="390525"/>
                  </a:cubicBezTo>
                  <a:cubicBezTo>
                    <a:pt x="279569" y="370967"/>
                    <a:pt x="285142" y="362908"/>
                    <a:pt x="276225" y="339725"/>
                  </a:cubicBezTo>
                  <a:cubicBezTo>
                    <a:pt x="274325" y="334786"/>
                    <a:pt x="267758" y="333375"/>
                    <a:pt x="263525" y="330200"/>
                  </a:cubicBezTo>
                  <a:cubicBezTo>
                    <a:pt x="250825" y="332317"/>
                    <a:pt x="237425" y="331883"/>
                    <a:pt x="225425" y="336550"/>
                  </a:cubicBezTo>
                  <a:cubicBezTo>
                    <a:pt x="217721" y="339546"/>
                    <a:pt x="213060" y="347563"/>
                    <a:pt x="206375" y="352425"/>
                  </a:cubicBezTo>
                  <a:cubicBezTo>
                    <a:pt x="187577" y="366096"/>
                    <a:pt x="180613" y="361495"/>
                    <a:pt x="165100" y="387350"/>
                  </a:cubicBezTo>
                  <a:cubicBezTo>
                    <a:pt x="161925" y="392642"/>
                    <a:pt x="159675" y="398613"/>
                    <a:pt x="155575" y="403225"/>
                  </a:cubicBezTo>
                  <a:cubicBezTo>
                    <a:pt x="149223" y="410371"/>
                    <a:pt x="127902" y="423790"/>
                    <a:pt x="120650" y="428625"/>
                  </a:cubicBezTo>
                  <a:cubicBezTo>
                    <a:pt x="106892" y="425450"/>
                    <a:pt x="91682" y="426022"/>
                    <a:pt x="79375" y="419100"/>
                  </a:cubicBezTo>
                  <a:cubicBezTo>
                    <a:pt x="73187" y="415619"/>
                    <a:pt x="69850" y="407150"/>
                    <a:pt x="69850" y="400050"/>
                  </a:cubicBezTo>
                  <a:cubicBezTo>
                    <a:pt x="69850" y="356057"/>
                    <a:pt x="70787" y="360753"/>
                    <a:pt x="95250" y="346075"/>
                  </a:cubicBezTo>
                  <a:cubicBezTo>
                    <a:pt x="111125" y="350308"/>
                    <a:pt x="127774" y="352303"/>
                    <a:pt x="142875" y="358775"/>
                  </a:cubicBezTo>
                  <a:cubicBezTo>
                    <a:pt x="150108" y="361875"/>
                    <a:pt x="171984" y="384709"/>
                    <a:pt x="177800" y="390525"/>
                  </a:cubicBezTo>
                  <a:cubicBezTo>
                    <a:pt x="179917" y="395817"/>
                    <a:pt x="182149" y="401064"/>
                    <a:pt x="184150" y="406400"/>
                  </a:cubicBezTo>
                  <a:cubicBezTo>
                    <a:pt x="185325" y="409534"/>
                    <a:pt x="187325" y="412578"/>
                    <a:pt x="187325" y="415925"/>
                  </a:cubicBezTo>
                  <a:cubicBezTo>
                    <a:pt x="187325" y="424458"/>
                    <a:pt x="192008" y="438000"/>
                    <a:pt x="184150" y="441325"/>
                  </a:cubicBezTo>
                  <a:cubicBezTo>
                    <a:pt x="159608" y="451708"/>
                    <a:pt x="131233" y="447675"/>
                    <a:pt x="104775" y="450850"/>
                  </a:cubicBezTo>
                  <a:cubicBezTo>
                    <a:pt x="100542" y="454025"/>
                    <a:pt x="95250" y="456142"/>
                    <a:pt x="92075" y="460375"/>
                  </a:cubicBezTo>
                  <a:cubicBezTo>
                    <a:pt x="89797" y="463412"/>
                    <a:pt x="84406" y="480207"/>
                    <a:pt x="82550" y="485775"/>
                  </a:cubicBezTo>
                  <a:cubicBezTo>
                    <a:pt x="85725" y="500592"/>
                    <a:pt x="86305" y="516213"/>
                    <a:pt x="92075" y="530225"/>
                  </a:cubicBezTo>
                  <a:cubicBezTo>
                    <a:pt x="94090" y="535118"/>
                    <a:pt x="101033" y="536008"/>
                    <a:pt x="104775" y="539750"/>
                  </a:cubicBezTo>
                  <a:cubicBezTo>
                    <a:pt x="107473" y="542448"/>
                    <a:pt x="108194" y="546832"/>
                    <a:pt x="111125" y="549275"/>
                  </a:cubicBezTo>
                  <a:cubicBezTo>
                    <a:pt x="114493" y="552081"/>
                    <a:pt x="136806" y="561203"/>
                    <a:pt x="139700" y="561975"/>
                  </a:cubicBezTo>
                  <a:cubicBezTo>
                    <a:pt x="150129" y="564756"/>
                    <a:pt x="160821" y="566449"/>
                    <a:pt x="171450" y="568325"/>
                  </a:cubicBezTo>
                  <a:cubicBezTo>
                    <a:pt x="189730" y="571551"/>
                    <a:pt x="193034" y="570546"/>
                    <a:pt x="209550" y="574675"/>
                  </a:cubicBezTo>
                  <a:cubicBezTo>
                    <a:pt x="212797" y="575487"/>
                    <a:pt x="215900" y="576792"/>
                    <a:pt x="219075" y="577850"/>
                  </a:cubicBezTo>
                  <a:cubicBezTo>
                    <a:pt x="220869" y="580840"/>
                    <a:pt x="231775" y="596415"/>
                    <a:pt x="231775" y="603250"/>
                  </a:cubicBezTo>
                  <a:cubicBezTo>
                    <a:pt x="231775" y="611783"/>
                    <a:pt x="229658" y="620183"/>
                    <a:pt x="228600" y="628650"/>
                  </a:cubicBezTo>
                  <a:lnTo>
                    <a:pt x="155575" y="619125"/>
                  </a:lnTo>
                  <a:cubicBezTo>
                    <a:pt x="140998" y="616965"/>
                    <a:pt x="145964" y="615929"/>
                    <a:pt x="133350" y="612775"/>
                  </a:cubicBezTo>
                  <a:cubicBezTo>
                    <a:pt x="128115" y="611466"/>
                    <a:pt x="122848" y="610104"/>
                    <a:pt x="117475" y="609600"/>
                  </a:cubicBezTo>
                  <a:cubicBezTo>
                    <a:pt x="88947" y="606925"/>
                    <a:pt x="60325" y="605367"/>
                    <a:pt x="31750" y="603250"/>
                  </a:cubicBezTo>
                  <a:cubicBezTo>
                    <a:pt x="25400" y="601133"/>
                    <a:pt x="12700" y="603593"/>
                    <a:pt x="12700" y="596900"/>
                  </a:cubicBezTo>
                  <a:cubicBezTo>
                    <a:pt x="12700" y="587143"/>
                    <a:pt x="23542" y="579951"/>
                    <a:pt x="31750" y="574675"/>
                  </a:cubicBezTo>
                  <a:cubicBezTo>
                    <a:pt x="37288" y="571115"/>
                    <a:pt x="67799" y="566550"/>
                    <a:pt x="76200" y="565150"/>
                  </a:cubicBezTo>
                  <a:cubicBezTo>
                    <a:pt x="79375" y="561975"/>
                    <a:pt x="82316" y="558547"/>
                    <a:pt x="85725" y="555625"/>
                  </a:cubicBezTo>
                  <a:cubicBezTo>
                    <a:pt x="89743" y="552181"/>
                    <a:pt x="95349" y="550406"/>
                    <a:pt x="98425" y="546100"/>
                  </a:cubicBezTo>
                  <a:cubicBezTo>
                    <a:pt x="100961" y="542549"/>
                    <a:pt x="99435" y="537189"/>
                    <a:pt x="101600" y="533400"/>
                  </a:cubicBezTo>
                  <a:cubicBezTo>
                    <a:pt x="103828" y="529501"/>
                    <a:pt x="108168" y="527254"/>
                    <a:pt x="111125" y="523875"/>
                  </a:cubicBezTo>
                  <a:cubicBezTo>
                    <a:pt x="115587" y="518775"/>
                    <a:pt x="120066" y="513639"/>
                    <a:pt x="123825" y="508000"/>
                  </a:cubicBezTo>
                  <a:cubicBezTo>
                    <a:pt x="126450" y="504062"/>
                    <a:pt x="127424" y="499151"/>
                    <a:pt x="130175" y="495300"/>
                  </a:cubicBezTo>
                  <a:cubicBezTo>
                    <a:pt x="137326" y="485289"/>
                    <a:pt x="141714" y="484768"/>
                    <a:pt x="152400" y="479425"/>
                  </a:cubicBezTo>
                  <a:cubicBezTo>
                    <a:pt x="160867" y="484717"/>
                    <a:pt x="174643" y="485828"/>
                    <a:pt x="177800" y="495300"/>
                  </a:cubicBezTo>
                  <a:cubicBezTo>
                    <a:pt x="183048" y="511045"/>
                    <a:pt x="171516" y="536409"/>
                    <a:pt x="165100" y="552450"/>
                  </a:cubicBezTo>
                  <a:cubicBezTo>
                    <a:pt x="164042" y="558800"/>
                    <a:pt x="160867" y="565150"/>
                    <a:pt x="161925" y="571500"/>
                  </a:cubicBezTo>
                  <a:cubicBezTo>
                    <a:pt x="165654" y="593872"/>
                    <a:pt x="172169" y="620383"/>
                    <a:pt x="184150" y="641350"/>
                  </a:cubicBezTo>
                  <a:cubicBezTo>
                    <a:pt x="186043" y="644663"/>
                    <a:pt x="187987" y="648003"/>
                    <a:pt x="190500" y="650875"/>
                  </a:cubicBezTo>
                  <a:cubicBezTo>
                    <a:pt x="195428" y="656507"/>
                    <a:pt x="200244" y="662458"/>
                    <a:pt x="206375" y="666750"/>
                  </a:cubicBezTo>
                  <a:cubicBezTo>
                    <a:pt x="211044" y="670018"/>
                    <a:pt x="217062" y="670742"/>
                    <a:pt x="222250" y="673100"/>
                  </a:cubicBezTo>
                  <a:cubicBezTo>
                    <a:pt x="228713" y="676038"/>
                    <a:pt x="235168" y="679048"/>
                    <a:pt x="241300" y="682625"/>
                  </a:cubicBezTo>
                  <a:cubicBezTo>
                    <a:pt x="247892" y="686470"/>
                    <a:pt x="255771" y="689220"/>
                    <a:pt x="260350" y="695325"/>
                  </a:cubicBezTo>
                  <a:cubicBezTo>
                    <a:pt x="273979" y="713497"/>
                    <a:pt x="278361" y="716185"/>
                    <a:pt x="285750" y="733425"/>
                  </a:cubicBezTo>
                  <a:cubicBezTo>
                    <a:pt x="287068" y="736501"/>
                    <a:pt x="287867" y="739775"/>
                    <a:pt x="288925" y="742950"/>
                  </a:cubicBezTo>
                  <a:cubicBezTo>
                    <a:pt x="282575" y="745067"/>
                    <a:pt x="276545" y="749856"/>
                    <a:pt x="269875" y="749300"/>
                  </a:cubicBezTo>
                  <a:cubicBezTo>
                    <a:pt x="256096" y="748152"/>
                    <a:pt x="244443" y="734430"/>
                    <a:pt x="238125" y="723900"/>
                  </a:cubicBezTo>
                  <a:cubicBezTo>
                    <a:pt x="235193" y="719013"/>
                    <a:pt x="233892" y="713317"/>
                    <a:pt x="231775" y="708025"/>
                  </a:cubicBezTo>
                  <a:cubicBezTo>
                    <a:pt x="232833" y="697442"/>
                    <a:pt x="230859" y="686093"/>
                    <a:pt x="234950" y="676275"/>
                  </a:cubicBezTo>
                  <a:cubicBezTo>
                    <a:pt x="236770" y="671906"/>
                    <a:pt x="243799" y="672676"/>
                    <a:pt x="247650" y="669925"/>
                  </a:cubicBezTo>
                  <a:cubicBezTo>
                    <a:pt x="257661" y="662774"/>
                    <a:pt x="258182" y="658386"/>
                    <a:pt x="263525" y="647700"/>
                  </a:cubicBezTo>
                  <a:cubicBezTo>
                    <a:pt x="262467" y="640292"/>
                    <a:pt x="263851" y="632089"/>
                    <a:pt x="260350" y="625475"/>
                  </a:cubicBezTo>
                  <a:cubicBezTo>
                    <a:pt x="254009" y="613497"/>
                    <a:pt x="243082" y="604568"/>
                    <a:pt x="234950" y="593725"/>
                  </a:cubicBezTo>
                  <a:cubicBezTo>
                    <a:pt x="212164" y="563344"/>
                    <a:pt x="232115" y="584540"/>
                    <a:pt x="212725" y="565150"/>
                  </a:cubicBezTo>
                  <a:cubicBezTo>
                    <a:pt x="211500" y="560252"/>
                    <a:pt x="206375" y="540606"/>
                    <a:pt x="206375" y="536575"/>
                  </a:cubicBezTo>
                  <a:cubicBezTo>
                    <a:pt x="206375" y="517496"/>
                    <a:pt x="208492" y="498475"/>
                    <a:pt x="209550" y="479425"/>
                  </a:cubicBezTo>
                  <a:cubicBezTo>
                    <a:pt x="212725" y="481542"/>
                    <a:pt x="216377" y="483077"/>
                    <a:pt x="219075" y="485775"/>
                  </a:cubicBezTo>
                  <a:cubicBezTo>
                    <a:pt x="228004" y="494704"/>
                    <a:pt x="226471" y="501578"/>
                    <a:pt x="228600" y="514350"/>
                  </a:cubicBezTo>
                  <a:cubicBezTo>
                    <a:pt x="230427" y="549057"/>
                    <a:pt x="221269" y="570519"/>
                    <a:pt x="244475" y="593725"/>
                  </a:cubicBezTo>
                  <a:cubicBezTo>
                    <a:pt x="247822" y="597072"/>
                    <a:pt x="252942" y="597958"/>
                    <a:pt x="257175" y="600075"/>
                  </a:cubicBezTo>
                  <a:cubicBezTo>
                    <a:pt x="261577" y="507631"/>
                    <a:pt x="241012" y="550285"/>
                    <a:pt x="276225" y="523875"/>
                  </a:cubicBezTo>
                  <a:cubicBezTo>
                    <a:pt x="279817" y="521181"/>
                    <a:pt x="282575" y="517525"/>
                    <a:pt x="285750" y="514350"/>
                  </a:cubicBezTo>
                  <a:cubicBezTo>
                    <a:pt x="288408" y="495742"/>
                    <a:pt x="294310" y="491850"/>
                    <a:pt x="279400" y="479425"/>
                  </a:cubicBezTo>
                  <a:cubicBezTo>
                    <a:pt x="276829" y="477282"/>
                    <a:pt x="273050" y="477308"/>
                    <a:pt x="269875" y="476250"/>
                  </a:cubicBezTo>
                  <a:cubicBezTo>
                    <a:pt x="275167" y="480483"/>
                    <a:pt x="284421" y="482305"/>
                    <a:pt x="285750" y="488950"/>
                  </a:cubicBezTo>
                  <a:cubicBezTo>
                    <a:pt x="286606" y="493229"/>
                    <a:pt x="277414" y="492125"/>
                    <a:pt x="273050" y="492125"/>
                  </a:cubicBezTo>
                  <a:cubicBezTo>
                    <a:pt x="269703" y="492125"/>
                    <a:pt x="266700" y="490008"/>
                    <a:pt x="263525" y="488950"/>
                  </a:cubicBezTo>
                  <a:cubicBezTo>
                    <a:pt x="252594" y="491136"/>
                    <a:pt x="235083" y="489860"/>
                    <a:pt x="241300" y="511175"/>
                  </a:cubicBezTo>
                  <a:cubicBezTo>
                    <a:pt x="247264" y="531622"/>
                    <a:pt x="269875" y="568325"/>
                    <a:pt x="269875" y="568325"/>
                  </a:cubicBezTo>
                  <a:cubicBezTo>
                    <a:pt x="282575" y="564092"/>
                    <a:pt x="297364" y="563787"/>
                    <a:pt x="307975" y="555625"/>
                  </a:cubicBezTo>
                  <a:cubicBezTo>
                    <a:pt x="313078" y="551700"/>
                    <a:pt x="310540" y="542984"/>
                    <a:pt x="311150" y="536575"/>
                  </a:cubicBezTo>
                  <a:cubicBezTo>
                    <a:pt x="316586" y="479495"/>
                    <a:pt x="308865" y="505330"/>
                    <a:pt x="317500" y="479425"/>
                  </a:cubicBezTo>
                  <a:cubicBezTo>
                    <a:pt x="316442" y="461433"/>
                    <a:pt x="316034" y="443392"/>
                    <a:pt x="314325" y="425450"/>
                  </a:cubicBezTo>
                  <a:cubicBezTo>
                    <a:pt x="313911" y="421106"/>
                    <a:pt x="307064" y="414282"/>
                    <a:pt x="311150" y="412750"/>
                  </a:cubicBezTo>
                  <a:cubicBezTo>
                    <a:pt x="320123" y="409385"/>
                    <a:pt x="330200" y="414867"/>
                    <a:pt x="339725" y="415925"/>
                  </a:cubicBezTo>
                  <a:cubicBezTo>
                    <a:pt x="377320" y="453520"/>
                    <a:pt x="361893" y="436177"/>
                    <a:pt x="387350" y="466725"/>
                  </a:cubicBezTo>
                  <a:cubicBezTo>
                    <a:pt x="389543" y="477688"/>
                    <a:pt x="395012" y="502649"/>
                    <a:pt x="393700" y="511175"/>
                  </a:cubicBezTo>
                  <a:cubicBezTo>
                    <a:pt x="392895" y="516405"/>
                    <a:pt x="387251" y="519569"/>
                    <a:pt x="384175" y="523875"/>
                  </a:cubicBezTo>
                  <a:cubicBezTo>
                    <a:pt x="381957" y="526980"/>
                    <a:pt x="379942" y="530225"/>
                    <a:pt x="377825" y="533400"/>
                  </a:cubicBezTo>
                  <a:cubicBezTo>
                    <a:pt x="379502" y="536754"/>
                    <a:pt x="388564" y="559897"/>
                    <a:pt x="396875" y="561975"/>
                  </a:cubicBezTo>
                  <a:cubicBezTo>
                    <a:pt x="402110" y="563284"/>
                    <a:pt x="407458" y="559858"/>
                    <a:pt x="412750" y="558800"/>
                  </a:cubicBezTo>
                  <a:cubicBezTo>
                    <a:pt x="408382" y="532594"/>
                    <a:pt x="409401" y="520111"/>
                    <a:pt x="396875" y="498475"/>
                  </a:cubicBezTo>
                  <a:cubicBezTo>
                    <a:pt x="389227" y="485266"/>
                    <a:pt x="371475" y="460375"/>
                    <a:pt x="371475" y="460375"/>
                  </a:cubicBezTo>
                  <a:cubicBezTo>
                    <a:pt x="374650" y="443442"/>
                    <a:pt x="369717" y="422594"/>
                    <a:pt x="381000" y="409575"/>
                  </a:cubicBezTo>
                  <a:cubicBezTo>
                    <a:pt x="387966" y="401537"/>
                    <a:pt x="402473" y="410009"/>
                    <a:pt x="412750" y="412750"/>
                  </a:cubicBezTo>
                  <a:cubicBezTo>
                    <a:pt x="418713" y="414340"/>
                    <a:pt x="423754" y="418486"/>
                    <a:pt x="428625" y="422275"/>
                  </a:cubicBezTo>
                  <a:cubicBezTo>
                    <a:pt x="442410" y="432997"/>
                    <a:pt x="445407" y="441195"/>
                    <a:pt x="454025" y="457200"/>
                  </a:cubicBezTo>
                  <a:cubicBezTo>
                    <a:pt x="465868" y="479194"/>
                    <a:pt x="462824" y="473708"/>
                    <a:pt x="469900" y="498475"/>
                  </a:cubicBezTo>
                  <a:cubicBezTo>
                    <a:pt x="459128" y="552335"/>
                    <a:pt x="469559" y="509024"/>
                    <a:pt x="454025" y="555625"/>
                  </a:cubicBezTo>
                  <a:cubicBezTo>
                    <a:pt x="452645" y="559765"/>
                    <a:pt x="453163" y="564625"/>
                    <a:pt x="450850" y="568325"/>
                  </a:cubicBezTo>
                  <a:cubicBezTo>
                    <a:pt x="447677" y="573402"/>
                    <a:pt x="442092" y="576519"/>
                    <a:pt x="438150" y="581025"/>
                  </a:cubicBezTo>
                  <a:cubicBezTo>
                    <a:pt x="434665" y="585007"/>
                    <a:pt x="432141" y="589770"/>
                    <a:pt x="428625" y="593725"/>
                  </a:cubicBezTo>
                  <a:cubicBezTo>
                    <a:pt x="423653" y="599318"/>
                    <a:pt x="417152" y="603548"/>
                    <a:pt x="412750" y="609600"/>
                  </a:cubicBezTo>
                  <a:cubicBezTo>
                    <a:pt x="404006" y="621623"/>
                    <a:pt x="403267" y="628480"/>
                    <a:pt x="400050" y="641350"/>
                  </a:cubicBezTo>
                  <a:cubicBezTo>
                    <a:pt x="407458" y="654050"/>
                    <a:pt x="413553" y="667613"/>
                    <a:pt x="422275" y="679450"/>
                  </a:cubicBezTo>
                  <a:cubicBezTo>
                    <a:pt x="442385" y="706742"/>
                    <a:pt x="442282" y="691527"/>
                    <a:pt x="450850" y="714375"/>
                  </a:cubicBezTo>
                  <a:cubicBezTo>
                    <a:pt x="452382" y="718461"/>
                    <a:pt x="452967" y="722842"/>
                    <a:pt x="454025" y="727075"/>
                  </a:cubicBezTo>
                  <a:cubicBezTo>
                    <a:pt x="450850" y="737658"/>
                    <a:pt x="452645" y="751359"/>
                    <a:pt x="444500" y="758825"/>
                  </a:cubicBezTo>
                  <a:cubicBezTo>
                    <a:pt x="432141" y="770154"/>
                    <a:pt x="365410" y="752528"/>
                    <a:pt x="365125" y="752475"/>
                  </a:cubicBezTo>
                  <a:cubicBezTo>
                    <a:pt x="361950" y="748242"/>
                    <a:pt x="357967" y="744508"/>
                    <a:pt x="355600" y="739775"/>
                  </a:cubicBezTo>
                  <a:cubicBezTo>
                    <a:pt x="353649" y="735872"/>
                    <a:pt x="352425" y="731439"/>
                    <a:pt x="352425" y="727075"/>
                  </a:cubicBezTo>
                  <a:cubicBezTo>
                    <a:pt x="352425" y="704328"/>
                    <a:pt x="349747" y="691937"/>
                    <a:pt x="371475" y="682625"/>
                  </a:cubicBezTo>
                  <a:cubicBezTo>
                    <a:pt x="380443" y="678781"/>
                    <a:pt x="390584" y="678642"/>
                    <a:pt x="400050" y="676275"/>
                  </a:cubicBezTo>
                  <a:cubicBezTo>
                    <a:pt x="407525" y="674406"/>
                    <a:pt x="415034" y="672558"/>
                    <a:pt x="422275" y="669925"/>
                  </a:cubicBezTo>
                  <a:cubicBezTo>
                    <a:pt x="426723" y="668308"/>
                    <a:pt x="430650" y="665497"/>
                    <a:pt x="434975" y="663575"/>
                  </a:cubicBezTo>
                  <a:cubicBezTo>
                    <a:pt x="450347" y="656743"/>
                    <a:pt x="448808" y="657735"/>
                    <a:pt x="463550" y="654050"/>
                  </a:cubicBezTo>
                  <a:cubicBezTo>
                    <a:pt x="466725" y="650875"/>
                    <a:pt x="469626" y="647400"/>
                    <a:pt x="473075" y="644525"/>
                  </a:cubicBezTo>
                  <a:cubicBezTo>
                    <a:pt x="476006" y="642082"/>
                    <a:pt x="480157" y="641106"/>
                    <a:pt x="482600" y="638175"/>
                  </a:cubicBezTo>
                  <a:cubicBezTo>
                    <a:pt x="486959" y="632944"/>
                    <a:pt x="489919" y="622567"/>
                    <a:pt x="492125" y="615950"/>
                  </a:cubicBezTo>
                  <a:cubicBezTo>
                    <a:pt x="460260" y="584085"/>
                    <a:pt x="502260" y="627476"/>
                    <a:pt x="463550" y="581025"/>
                  </a:cubicBezTo>
                  <a:cubicBezTo>
                    <a:pt x="458759" y="575276"/>
                    <a:pt x="452967" y="570442"/>
                    <a:pt x="447675" y="565150"/>
                  </a:cubicBezTo>
                  <a:cubicBezTo>
                    <a:pt x="443581" y="548772"/>
                    <a:pt x="440019" y="540605"/>
                    <a:pt x="447675" y="520700"/>
                  </a:cubicBezTo>
                  <a:cubicBezTo>
                    <a:pt x="449575" y="515761"/>
                    <a:pt x="456142" y="514350"/>
                    <a:pt x="460375" y="511175"/>
                  </a:cubicBezTo>
                  <a:cubicBezTo>
                    <a:pt x="462492" y="506942"/>
                    <a:pt x="463885" y="502261"/>
                    <a:pt x="466725" y="498475"/>
                  </a:cubicBezTo>
                  <a:cubicBezTo>
                    <a:pt x="481565" y="478688"/>
                    <a:pt x="476051" y="492324"/>
                    <a:pt x="492125" y="476250"/>
                  </a:cubicBezTo>
                  <a:cubicBezTo>
                    <a:pt x="494823" y="473552"/>
                    <a:pt x="496032" y="469656"/>
                    <a:pt x="498475" y="466725"/>
                  </a:cubicBezTo>
                  <a:cubicBezTo>
                    <a:pt x="501350" y="463276"/>
                    <a:pt x="504825" y="460375"/>
                    <a:pt x="508000" y="457200"/>
                  </a:cubicBezTo>
                  <a:cubicBezTo>
                    <a:pt x="512233" y="461433"/>
                    <a:pt x="515955" y="466250"/>
                    <a:pt x="520700" y="469900"/>
                  </a:cubicBezTo>
                  <a:cubicBezTo>
                    <a:pt x="529774" y="476880"/>
                    <a:pt x="540691" y="481376"/>
                    <a:pt x="549275" y="488950"/>
                  </a:cubicBezTo>
                  <a:cubicBezTo>
                    <a:pt x="558831" y="497382"/>
                    <a:pt x="566801" y="507504"/>
                    <a:pt x="574675" y="517525"/>
                  </a:cubicBezTo>
                  <a:cubicBezTo>
                    <a:pt x="578488" y="522377"/>
                    <a:pt x="580929" y="528167"/>
                    <a:pt x="584200" y="533400"/>
                  </a:cubicBezTo>
                  <a:cubicBezTo>
                    <a:pt x="586222" y="536636"/>
                    <a:pt x="588433" y="539750"/>
                    <a:pt x="590550" y="542925"/>
                  </a:cubicBezTo>
                  <a:cubicBezTo>
                    <a:pt x="589492" y="549275"/>
                    <a:pt x="591565" y="557087"/>
                    <a:pt x="587375" y="561975"/>
                  </a:cubicBezTo>
                  <a:cubicBezTo>
                    <a:pt x="583863" y="566072"/>
                    <a:pt x="576781" y="566262"/>
                    <a:pt x="571500" y="565150"/>
                  </a:cubicBezTo>
                  <a:cubicBezTo>
                    <a:pt x="556104" y="561909"/>
                    <a:pt x="541867" y="554567"/>
                    <a:pt x="527050" y="549275"/>
                  </a:cubicBezTo>
                  <a:cubicBezTo>
                    <a:pt x="522824" y="523921"/>
                    <a:pt x="515543" y="488589"/>
                    <a:pt x="527050" y="466725"/>
                  </a:cubicBezTo>
                  <a:cubicBezTo>
                    <a:pt x="531514" y="458244"/>
                    <a:pt x="546100" y="468842"/>
                    <a:pt x="555625" y="469900"/>
                  </a:cubicBezTo>
                  <a:cubicBezTo>
                    <a:pt x="559858" y="474133"/>
                    <a:pt x="564733" y="477811"/>
                    <a:pt x="568325" y="482600"/>
                  </a:cubicBezTo>
                  <a:cubicBezTo>
                    <a:pt x="571165" y="486386"/>
                    <a:pt x="572409" y="491145"/>
                    <a:pt x="574675" y="495300"/>
                  </a:cubicBezTo>
                  <a:cubicBezTo>
                    <a:pt x="599009" y="539911"/>
                    <a:pt x="576810" y="496395"/>
                    <a:pt x="596900" y="536575"/>
                  </a:cubicBezTo>
                  <a:cubicBezTo>
                    <a:pt x="597958" y="545042"/>
                    <a:pt x="600075" y="553442"/>
                    <a:pt x="600075" y="561975"/>
                  </a:cubicBezTo>
                  <a:cubicBezTo>
                    <a:pt x="600075" y="572611"/>
                    <a:pt x="601301" y="584042"/>
                    <a:pt x="596900" y="593725"/>
                  </a:cubicBezTo>
                  <a:cubicBezTo>
                    <a:pt x="595094" y="597697"/>
                    <a:pt x="588544" y="596486"/>
                    <a:pt x="584200" y="596900"/>
                  </a:cubicBezTo>
                  <a:cubicBezTo>
                    <a:pt x="566258" y="598609"/>
                    <a:pt x="548217" y="599017"/>
                    <a:pt x="530225" y="600075"/>
                  </a:cubicBezTo>
                  <a:cubicBezTo>
                    <a:pt x="527050" y="601133"/>
                    <a:pt x="523067" y="600883"/>
                    <a:pt x="520700" y="603250"/>
                  </a:cubicBezTo>
                  <a:cubicBezTo>
                    <a:pt x="509763" y="614187"/>
                    <a:pt x="514437" y="632172"/>
                    <a:pt x="517525" y="644525"/>
                  </a:cubicBezTo>
                  <a:cubicBezTo>
                    <a:pt x="518450" y="648227"/>
                    <a:pt x="520562" y="652157"/>
                    <a:pt x="523875" y="654050"/>
                  </a:cubicBezTo>
                  <a:cubicBezTo>
                    <a:pt x="528560" y="656727"/>
                    <a:pt x="534458" y="656167"/>
                    <a:pt x="539750" y="657225"/>
                  </a:cubicBezTo>
                  <a:cubicBezTo>
                    <a:pt x="553508" y="656167"/>
                    <a:pt x="567593" y="657211"/>
                    <a:pt x="581025" y="654050"/>
                  </a:cubicBezTo>
                  <a:cubicBezTo>
                    <a:pt x="586176" y="652838"/>
                    <a:pt x="589187" y="647248"/>
                    <a:pt x="593725" y="644525"/>
                  </a:cubicBezTo>
                  <a:cubicBezTo>
                    <a:pt x="599813" y="640872"/>
                    <a:pt x="606329" y="637975"/>
                    <a:pt x="612775" y="635000"/>
                  </a:cubicBezTo>
                  <a:cubicBezTo>
                    <a:pt x="620093" y="631622"/>
                    <a:pt x="627354" y="628024"/>
                    <a:pt x="635000" y="625475"/>
                  </a:cubicBezTo>
                  <a:cubicBezTo>
                    <a:pt x="643279" y="622715"/>
                    <a:pt x="660400" y="619125"/>
                    <a:pt x="660400" y="619125"/>
                  </a:cubicBezTo>
                  <a:cubicBezTo>
                    <a:pt x="662272" y="613510"/>
                    <a:pt x="667772" y="598323"/>
                    <a:pt x="666750" y="593725"/>
                  </a:cubicBezTo>
                  <a:cubicBezTo>
                    <a:pt x="665602" y="588559"/>
                    <a:pt x="660576" y="585121"/>
                    <a:pt x="657225" y="581025"/>
                  </a:cubicBezTo>
                  <a:cubicBezTo>
                    <a:pt x="651046" y="573473"/>
                    <a:pt x="643587" y="566919"/>
                    <a:pt x="638175" y="558800"/>
                  </a:cubicBezTo>
                  <a:cubicBezTo>
                    <a:pt x="632924" y="550924"/>
                    <a:pt x="630245" y="541577"/>
                    <a:pt x="625475" y="533400"/>
                  </a:cubicBezTo>
                  <a:cubicBezTo>
                    <a:pt x="622809" y="528829"/>
                    <a:pt x="619125" y="524933"/>
                    <a:pt x="615950" y="520700"/>
                  </a:cubicBezTo>
                  <a:cubicBezTo>
                    <a:pt x="614892" y="517525"/>
                    <a:pt x="614272" y="514168"/>
                    <a:pt x="612775" y="511175"/>
                  </a:cubicBezTo>
                  <a:cubicBezTo>
                    <a:pt x="611068" y="507762"/>
                    <a:pt x="607928" y="505157"/>
                    <a:pt x="606425" y="501650"/>
                  </a:cubicBezTo>
                  <a:cubicBezTo>
                    <a:pt x="604706" y="497639"/>
                    <a:pt x="604449" y="493146"/>
                    <a:pt x="603250" y="488950"/>
                  </a:cubicBezTo>
                  <a:cubicBezTo>
                    <a:pt x="602331" y="485732"/>
                    <a:pt x="602688" y="481516"/>
                    <a:pt x="600075" y="479425"/>
                  </a:cubicBezTo>
                  <a:cubicBezTo>
                    <a:pt x="596668" y="476699"/>
                    <a:pt x="591608" y="477308"/>
                    <a:pt x="587375" y="476250"/>
                  </a:cubicBezTo>
                  <a:cubicBezTo>
                    <a:pt x="582083" y="472017"/>
                    <a:pt x="577247" y="467142"/>
                    <a:pt x="571500" y="463550"/>
                  </a:cubicBezTo>
                  <a:cubicBezTo>
                    <a:pt x="568864" y="461903"/>
                    <a:pt x="550842" y="457396"/>
                    <a:pt x="549275" y="457200"/>
                  </a:cubicBezTo>
                  <a:cubicBezTo>
                    <a:pt x="460244" y="446071"/>
                    <a:pt x="546232" y="459868"/>
                    <a:pt x="492125" y="450850"/>
                  </a:cubicBezTo>
                  <a:cubicBezTo>
                    <a:pt x="487892" y="448733"/>
                    <a:pt x="483534" y="446848"/>
                    <a:pt x="479425" y="444500"/>
                  </a:cubicBezTo>
                  <a:cubicBezTo>
                    <a:pt x="476112" y="442607"/>
                    <a:pt x="470321" y="441943"/>
                    <a:pt x="469900" y="438150"/>
                  </a:cubicBezTo>
                  <a:cubicBezTo>
                    <a:pt x="469049" y="430492"/>
                    <a:pt x="469839" y="420199"/>
                    <a:pt x="476250" y="415925"/>
                  </a:cubicBezTo>
                  <a:cubicBezTo>
                    <a:pt x="485100" y="410025"/>
                    <a:pt x="497417" y="413808"/>
                    <a:pt x="508000" y="412750"/>
                  </a:cubicBezTo>
                  <a:cubicBezTo>
                    <a:pt x="512233" y="411692"/>
                    <a:pt x="516385" y="408928"/>
                    <a:pt x="520700" y="409575"/>
                  </a:cubicBezTo>
                  <a:cubicBezTo>
                    <a:pt x="537961" y="412164"/>
                    <a:pt x="556774" y="412904"/>
                    <a:pt x="571500" y="422275"/>
                  </a:cubicBezTo>
                  <a:cubicBezTo>
                    <a:pt x="581913" y="428901"/>
                    <a:pt x="583876" y="443643"/>
                    <a:pt x="590550" y="454025"/>
                  </a:cubicBezTo>
                  <a:cubicBezTo>
                    <a:pt x="593412" y="458476"/>
                    <a:pt x="596999" y="462419"/>
                    <a:pt x="600075" y="466725"/>
                  </a:cubicBezTo>
                  <a:cubicBezTo>
                    <a:pt x="602293" y="469830"/>
                    <a:pt x="603189" y="474228"/>
                    <a:pt x="606425" y="476250"/>
                  </a:cubicBezTo>
                  <a:cubicBezTo>
                    <a:pt x="614008" y="480989"/>
                    <a:pt x="632284" y="483962"/>
                    <a:pt x="641350" y="485775"/>
                  </a:cubicBezTo>
                  <a:cubicBezTo>
                    <a:pt x="645583" y="484717"/>
                    <a:pt x="652796" y="486780"/>
                    <a:pt x="654050" y="482600"/>
                  </a:cubicBezTo>
                  <a:cubicBezTo>
                    <a:pt x="656804" y="473421"/>
                    <a:pt x="650875" y="454025"/>
                    <a:pt x="650875" y="454025"/>
                  </a:cubicBezTo>
                </a:path>
              </a:pathLst>
            </a:custGeom>
            <a:noFill/>
            <a:ln w="28575">
              <a:solidFill>
                <a:schemeClr val="accent1"/>
              </a:solidFill>
              <a:miter lim="800000"/>
              <a:headEnd/>
              <a:tailEnd/>
            </a:ln>
          </p:spPr>
          <p:txBody>
            <a:bodyPr rtlCol="0" anchor="ctr"/>
            <a:lstStyle/>
            <a:p>
              <a:pPr algn="ctr"/>
              <a:endParaRPr lang="en-US" dirty="0"/>
            </a:p>
          </p:txBody>
        </p:sp>
        <p:sp>
          <p:nvSpPr>
            <p:cNvPr id="145" name="Freeform: Shape 144">
              <a:extLst>
                <a:ext uri="{FF2B5EF4-FFF2-40B4-BE49-F238E27FC236}">
                  <a16:creationId xmlns:a16="http://schemas.microsoft.com/office/drawing/2014/main" id="{CB19D329-A276-4921-857A-623FDE5F2DA6}"/>
                </a:ext>
              </a:extLst>
            </p:cNvPr>
            <p:cNvSpPr/>
            <p:nvPr/>
          </p:nvSpPr>
          <p:spPr bwMode="auto">
            <a:xfrm>
              <a:off x="2520950" y="5083175"/>
              <a:ext cx="295340" cy="365297"/>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3"/>
              </a:solidFill>
              <a:miter lim="800000"/>
              <a:headEnd/>
              <a:tailEnd/>
            </a:ln>
          </p:spPr>
          <p:txBody>
            <a:bodyPr rtlCol="0" anchor="ctr"/>
            <a:lstStyle/>
            <a:p>
              <a:pPr algn="ctr"/>
              <a:endParaRPr lang="en-US" dirty="0"/>
            </a:p>
          </p:txBody>
        </p:sp>
        <p:sp>
          <p:nvSpPr>
            <p:cNvPr id="146" name="Oval 145">
              <a:extLst>
                <a:ext uri="{FF2B5EF4-FFF2-40B4-BE49-F238E27FC236}">
                  <a16:creationId xmlns:a16="http://schemas.microsoft.com/office/drawing/2014/main" id="{B514C01C-6040-4EA0-B5EA-ACF7C3478691}"/>
                </a:ext>
              </a:extLst>
            </p:cNvPr>
            <p:cNvSpPr/>
            <p:nvPr/>
          </p:nvSpPr>
          <p:spPr bwMode="auto">
            <a:xfrm>
              <a:off x="2247451" y="5401673"/>
              <a:ext cx="134512" cy="66837"/>
            </a:xfrm>
            <a:prstGeom prst="ellipse">
              <a:avLst/>
            </a:prstGeom>
            <a:solidFill>
              <a:schemeClr val="tx1"/>
            </a:solidFill>
            <a:ln w="952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8FA3D347-9B67-405E-8388-1696DBC2064E}"/>
                </a:ext>
              </a:extLst>
            </p:cNvPr>
            <p:cNvSpPr/>
            <p:nvPr/>
          </p:nvSpPr>
          <p:spPr bwMode="auto">
            <a:xfrm>
              <a:off x="2554223" y="5401673"/>
              <a:ext cx="134512" cy="66837"/>
            </a:xfrm>
            <a:prstGeom prst="ellipse">
              <a:avLst/>
            </a:prstGeom>
            <a:solidFill>
              <a:schemeClr val="tx1"/>
            </a:solidFill>
            <a:ln w="952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876C7108-655B-4B72-8336-6908A2164388}"/>
                </a:ext>
              </a:extLst>
            </p:cNvPr>
            <p:cNvCxnSpPr>
              <a:endCxn id="145" idx="31"/>
            </p:cNvCxnSpPr>
            <p:nvPr/>
          </p:nvCxnSpPr>
          <p:spPr bwMode="auto">
            <a:xfrm flipH="1">
              <a:off x="2682875" y="5216742"/>
              <a:ext cx="424586" cy="212508"/>
            </a:xfrm>
            <a:prstGeom prst="line">
              <a:avLst/>
            </a:prstGeom>
            <a:noFill/>
            <a:ln w="28575" cap="flat" cmpd="sng" algn="ctr">
              <a:solidFill>
                <a:schemeClr val="bg1"/>
              </a:solidFill>
              <a:prstDash val="solid"/>
              <a:round/>
              <a:headEnd type="none" w="med" len="med"/>
              <a:tailEnd type="none" w="med" len="med"/>
            </a:ln>
            <a:effectLst/>
          </p:spPr>
        </p:cxnSp>
        <p:sp>
          <p:nvSpPr>
            <p:cNvPr id="149" name="Freeform: Shape 148">
              <a:extLst>
                <a:ext uri="{FF2B5EF4-FFF2-40B4-BE49-F238E27FC236}">
                  <a16:creationId xmlns:a16="http://schemas.microsoft.com/office/drawing/2014/main" id="{13491D7A-F8C6-4193-BE21-C586A2CD2238}"/>
                </a:ext>
              </a:extLst>
            </p:cNvPr>
            <p:cNvSpPr/>
            <p:nvPr/>
          </p:nvSpPr>
          <p:spPr bwMode="auto">
            <a:xfrm rot="8204861">
              <a:off x="4059678" y="5427037"/>
              <a:ext cx="354676" cy="472726"/>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50" name="Freeform: Shape 149">
              <a:extLst>
                <a:ext uri="{FF2B5EF4-FFF2-40B4-BE49-F238E27FC236}">
                  <a16:creationId xmlns:a16="http://schemas.microsoft.com/office/drawing/2014/main" id="{1CAFA61D-DDC9-4D12-AC2D-C57A5FE824BB}"/>
                </a:ext>
              </a:extLst>
            </p:cNvPr>
            <p:cNvSpPr/>
            <p:nvPr/>
          </p:nvSpPr>
          <p:spPr bwMode="auto">
            <a:xfrm rot="4911350">
              <a:off x="4968786" y="5426959"/>
              <a:ext cx="303728" cy="404821"/>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51" name="Freeform: Shape 150">
              <a:extLst>
                <a:ext uri="{FF2B5EF4-FFF2-40B4-BE49-F238E27FC236}">
                  <a16:creationId xmlns:a16="http://schemas.microsoft.com/office/drawing/2014/main" id="{09DDB418-0B7C-46F4-AF39-93893EF1DC2F}"/>
                </a:ext>
              </a:extLst>
            </p:cNvPr>
            <p:cNvSpPr/>
            <p:nvPr/>
          </p:nvSpPr>
          <p:spPr bwMode="auto">
            <a:xfrm rot="14450447">
              <a:off x="6701222" y="5507452"/>
              <a:ext cx="296593" cy="342196"/>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52" name="Freeform: Shape 151">
              <a:extLst>
                <a:ext uri="{FF2B5EF4-FFF2-40B4-BE49-F238E27FC236}">
                  <a16:creationId xmlns:a16="http://schemas.microsoft.com/office/drawing/2014/main" id="{29DB10F1-AD9D-4EF5-AC62-24FDDEE5F9B1}"/>
                </a:ext>
              </a:extLst>
            </p:cNvPr>
            <p:cNvSpPr/>
            <p:nvPr/>
          </p:nvSpPr>
          <p:spPr bwMode="auto">
            <a:xfrm>
              <a:off x="3915885" y="5108575"/>
              <a:ext cx="446640" cy="368300"/>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3" name="Freeform: Shape 152">
              <a:extLst>
                <a:ext uri="{FF2B5EF4-FFF2-40B4-BE49-F238E27FC236}">
                  <a16:creationId xmlns:a16="http://schemas.microsoft.com/office/drawing/2014/main" id="{E69D33BB-81B4-4760-8900-7EE2C9C154AB}"/>
                </a:ext>
              </a:extLst>
            </p:cNvPr>
            <p:cNvSpPr/>
            <p:nvPr/>
          </p:nvSpPr>
          <p:spPr bwMode="auto">
            <a:xfrm rot="410730">
              <a:off x="5118036" y="5129731"/>
              <a:ext cx="355463" cy="293115"/>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4" name="Freeform: Shape 153">
              <a:extLst>
                <a:ext uri="{FF2B5EF4-FFF2-40B4-BE49-F238E27FC236}">
                  <a16:creationId xmlns:a16="http://schemas.microsoft.com/office/drawing/2014/main" id="{E0E71358-A4C9-444F-99EA-FF432834ECE0}"/>
                </a:ext>
              </a:extLst>
            </p:cNvPr>
            <p:cNvSpPr/>
            <p:nvPr/>
          </p:nvSpPr>
          <p:spPr bwMode="auto">
            <a:xfrm rot="3351622">
              <a:off x="6320284" y="5077084"/>
              <a:ext cx="355463" cy="293115"/>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5" name="Freeform: Shape 154">
              <a:extLst>
                <a:ext uri="{FF2B5EF4-FFF2-40B4-BE49-F238E27FC236}">
                  <a16:creationId xmlns:a16="http://schemas.microsoft.com/office/drawing/2014/main" id="{3C44F8D1-B237-4557-9036-A919DEDD4345}"/>
                </a:ext>
              </a:extLst>
            </p:cNvPr>
            <p:cNvSpPr/>
            <p:nvPr/>
          </p:nvSpPr>
          <p:spPr bwMode="auto">
            <a:xfrm rot="16429038">
              <a:off x="6093130" y="5143186"/>
              <a:ext cx="303728" cy="334929"/>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56" name="Freeform: Shape 155">
              <a:extLst>
                <a:ext uri="{FF2B5EF4-FFF2-40B4-BE49-F238E27FC236}">
                  <a16:creationId xmlns:a16="http://schemas.microsoft.com/office/drawing/2014/main" id="{70A29611-47A1-4478-939E-FB2AAA113E1E}"/>
                </a:ext>
              </a:extLst>
            </p:cNvPr>
            <p:cNvSpPr/>
            <p:nvPr/>
          </p:nvSpPr>
          <p:spPr bwMode="auto">
            <a:xfrm rot="15980893">
              <a:off x="6414915" y="5506375"/>
              <a:ext cx="392471" cy="322502"/>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7" name="Freeform: Shape 156">
              <a:extLst>
                <a:ext uri="{FF2B5EF4-FFF2-40B4-BE49-F238E27FC236}">
                  <a16:creationId xmlns:a16="http://schemas.microsoft.com/office/drawing/2014/main" id="{7C719793-ADF5-4209-A23B-4D28559C4B32}"/>
                </a:ext>
              </a:extLst>
            </p:cNvPr>
            <p:cNvSpPr/>
            <p:nvPr/>
          </p:nvSpPr>
          <p:spPr bwMode="auto">
            <a:xfrm rot="19088623">
              <a:off x="5827286" y="5487240"/>
              <a:ext cx="392471" cy="322502"/>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8" name="Freeform: Shape 157">
              <a:extLst>
                <a:ext uri="{FF2B5EF4-FFF2-40B4-BE49-F238E27FC236}">
                  <a16:creationId xmlns:a16="http://schemas.microsoft.com/office/drawing/2014/main" id="{22231EC5-CF0D-4B31-A668-29D2DD883745}"/>
                </a:ext>
              </a:extLst>
            </p:cNvPr>
            <p:cNvSpPr/>
            <p:nvPr/>
          </p:nvSpPr>
          <p:spPr bwMode="auto">
            <a:xfrm rot="19813884">
              <a:off x="6028216" y="5578079"/>
              <a:ext cx="355463" cy="293115"/>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59" name="Freeform: Shape 158">
              <a:extLst>
                <a:ext uri="{FF2B5EF4-FFF2-40B4-BE49-F238E27FC236}">
                  <a16:creationId xmlns:a16="http://schemas.microsoft.com/office/drawing/2014/main" id="{811F96B3-CE46-4789-BFD2-1ED58FD7B0D6}"/>
                </a:ext>
              </a:extLst>
            </p:cNvPr>
            <p:cNvSpPr/>
            <p:nvPr/>
          </p:nvSpPr>
          <p:spPr bwMode="auto">
            <a:xfrm rot="17468121">
              <a:off x="7574101" y="5537995"/>
              <a:ext cx="303728" cy="334929"/>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60" name="Freeform: Shape 159">
              <a:extLst>
                <a:ext uri="{FF2B5EF4-FFF2-40B4-BE49-F238E27FC236}">
                  <a16:creationId xmlns:a16="http://schemas.microsoft.com/office/drawing/2014/main" id="{8251B21A-CA80-4FC3-9270-7B94F96D2953}"/>
                </a:ext>
              </a:extLst>
            </p:cNvPr>
            <p:cNvSpPr/>
            <p:nvPr/>
          </p:nvSpPr>
          <p:spPr bwMode="auto">
            <a:xfrm rot="3854128">
              <a:off x="9042552" y="5190407"/>
              <a:ext cx="392471" cy="322502"/>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1" name="Freeform: Shape 160">
              <a:extLst>
                <a:ext uri="{FF2B5EF4-FFF2-40B4-BE49-F238E27FC236}">
                  <a16:creationId xmlns:a16="http://schemas.microsoft.com/office/drawing/2014/main" id="{E30D64AB-930E-4089-B4DC-CE2CB18F2FA2}"/>
                </a:ext>
              </a:extLst>
            </p:cNvPr>
            <p:cNvSpPr/>
            <p:nvPr/>
          </p:nvSpPr>
          <p:spPr bwMode="auto">
            <a:xfrm rot="687759">
              <a:off x="8623680" y="5297251"/>
              <a:ext cx="392471" cy="322502"/>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2" name="Freeform: Shape 161">
              <a:extLst>
                <a:ext uri="{FF2B5EF4-FFF2-40B4-BE49-F238E27FC236}">
                  <a16:creationId xmlns:a16="http://schemas.microsoft.com/office/drawing/2014/main" id="{87B15432-C046-44A4-B43D-E18E4597644F}"/>
                </a:ext>
              </a:extLst>
            </p:cNvPr>
            <p:cNvSpPr/>
            <p:nvPr/>
          </p:nvSpPr>
          <p:spPr bwMode="auto">
            <a:xfrm rot="19835231">
              <a:off x="7739578" y="5597399"/>
              <a:ext cx="344987" cy="247193"/>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3" name="Freeform: Shape 162">
              <a:extLst>
                <a:ext uri="{FF2B5EF4-FFF2-40B4-BE49-F238E27FC236}">
                  <a16:creationId xmlns:a16="http://schemas.microsoft.com/office/drawing/2014/main" id="{5062E655-A46C-4398-9B5B-4C86FB437CA9}"/>
                </a:ext>
              </a:extLst>
            </p:cNvPr>
            <p:cNvSpPr/>
            <p:nvPr/>
          </p:nvSpPr>
          <p:spPr bwMode="auto">
            <a:xfrm rot="15786857">
              <a:off x="7933290" y="5535552"/>
              <a:ext cx="281281" cy="217054"/>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4" name="Freeform: Shape 163">
              <a:extLst>
                <a:ext uri="{FF2B5EF4-FFF2-40B4-BE49-F238E27FC236}">
                  <a16:creationId xmlns:a16="http://schemas.microsoft.com/office/drawing/2014/main" id="{403E9242-7ACC-4DA4-94CD-D6D77B799228}"/>
                </a:ext>
              </a:extLst>
            </p:cNvPr>
            <p:cNvSpPr/>
            <p:nvPr/>
          </p:nvSpPr>
          <p:spPr bwMode="auto">
            <a:xfrm rot="2880069">
              <a:off x="8093469" y="5405669"/>
              <a:ext cx="333089" cy="354438"/>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5" name="Freeform: Shape 164">
              <a:extLst>
                <a:ext uri="{FF2B5EF4-FFF2-40B4-BE49-F238E27FC236}">
                  <a16:creationId xmlns:a16="http://schemas.microsoft.com/office/drawing/2014/main" id="{2C3D2268-ACDA-4757-873D-3490854D925B}"/>
                </a:ext>
              </a:extLst>
            </p:cNvPr>
            <p:cNvSpPr/>
            <p:nvPr/>
          </p:nvSpPr>
          <p:spPr bwMode="auto">
            <a:xfrm rot="12632982">
              <a:off x="8209513" y="5485058"/>
              <a:ext cx="281281" cy="217054"/>
            </a:xfrm>
            <a:custGeom>
              <a:avLst/>
              <a:gdLst>
                <a:gd name="connsiteX0" fmla="*/ 360840 w 446640"/>
                <a:gd name="connsiteY0" fmla="*/ 346075 h 368300"/>
                <a:gd name="connsiteX1" fmla="*/ 313215 w 446640"/>
                <a:gd name="connsiteY1" fmla="*/ 333375 h 368300"/>
                <a:gd name="connsiteX2" fmla="*/ 300515 w 446640"/>
                <a:gd name="connsiteY2" fmla="*/ 327025 h 368300"/>
                <a:gd name="connsiteX3" fmla="*/ 262415 w 446640"/>
                <a:gd name="connsiteY3" fmla="*/ 320675 h 368300"/>
                <a:gd name="connsiteX4" fmla="*/ 246540 w 446640"/>
                <a:gd name="connsiteY4" fmla="*/ 317500 h 368300"/>
                <a:gd name="connsiteX5" fmla="*/ 183040 w 446640"/>
                <a:gd name="connsiteY5" fmla="*/ 320675 h 368300"/>
                <a:gd name="connsiteX6" fmla="*/ 173515 w 446640"/>
                <a:gd name="connsiteY6" fmla="*/ 323850 h 368300"/>
                <a:gd name="connsiteX7" fmla="*/ 163990 w 446640"/>
                <a:gd name="connsiteY7" fmla="*/ 336550 h 368300"/>
                <a:gd name="connsiteX8" fmla="*/ 183040 w 446640"/>
                <a:gd name="connsiteY8" fmla="*/ 352425 h 368300"/>
                <a:gd name="connsiteX9" fmla="*/ 211615 w 446640"/>
                <a:gd name="connsiteY9" fmla="*/ 365125 h 368300"/>
                <a:gd name="connsiteX10" fmla="*/ 224315 w 446640"/>
                <a:gd name="connsiteY10" fmla="*/ 361950 h 368300"/>
                <a:gd name="connsiteX11" fmla="*/ 221140 w 446640"/>
                <a:gd name="connsiteY11" fmla="*/ 336550 h 368300"/>
                <a:gd name="connsiteX12" fmla="*/ 217965 w 446640"/>
                <a:gd name="connsiteY12" fmla="*/ 327025 h 368300"/>
                <a:gd name="connsiteX13" fmla="*/ 195740 w 446640"/>
                <a:gd name="connsiteY13" fmla="*/ 307975 h 368300"/>
                <a:gd name="connsiteX14" fmla="*/ 129065 w 446640"/>
                <a:gd name="connsiteY14" fmla="*/ 295275 h 368300"/>
                <a:gd name="connsiteX15" fmla="*/ 2065 w 446640"/>
                <a:gd name="connsiteY15" fmla="*/ 304800 h 368300"/>
                <a:gd name="connsiteX16" fmla="*/ 5240 w 446640"/>
                <a:gd name="connsiteY16" fmla="*/ 320675 h 368300"/>
                <a:gd name="connsiteX17" fmla="*/ 14765 w 446640"/>
                <a:gd name="connsiteY17" fmla="*/ 333375 h 368300"/>
                <a:gd name="connsiteX18" fmla="*/ 30640 w 446640"/>
                <a:gd name="connsiteY18" fmla="*/ 342900 h 368300"/>
                <a:gd name="connsiteX19" fmla="*/ 40165 w 446640"/>
                <a:gd name="connsiteY19" fmla="*/ 352425 h 368300"/>
                <a:gd name="connsiteX20" fmla="*/ 52865 w 446640"/>
                <a:gd name="connsiteY20" fmla="*/ 355600 h 368300"/>
                <a:gd name="connsiteX21" fmla="*/ 62390 w 446640"/>
                <a:gd name="connsiteY21" fmla="*/ 358775 h 368300"/>
                <a:gd name="connsiteX22" fmla="*/ 97315 w 446640"/>
                <a:gd name="connsiteY22" fmla="*/ 368300 h 368300"/>
                <a:gd name="connsiteX23" fmla="*/ 148115 w 446640"/>
                <a:gd name="connsiteY23" fmla="*/ 365125 h 368300"/>
                <a:gd name="connsiteX24" fmla="*/ 160815 w 446640"/>
                <a:gd name="connsiteY24" fmla="*/ 349250 h 368300"/>
                <a:gd name="connsiteX25" fmla="*/ 173515 w 446640"/>
                <a:gd name="connsiteY25" fmla="*/ 342900 h 368300"/>
                <a:gd name="connsiteX26" fmla="*/ 176690 w 446640"/>
                <a:gd name="connsiteY26" fmla="*/ 333375 h 368300"/>
                <a:gd name="connsiteX27" fmla="*/ 167165 w 446640"/>
                <a:gd name="connsiteY27" fmla="*/ 285750 h 368300"/>
                <a:gd name="connsiteX28" fmla="*/ 138590 w 446640"/>
                <a:gd name="connsiteY28" fmla="*/ 276225 h 368300"/>
                <a:gd name="connsiteX29" fmla="*/ 110015 w 446640"/>
                <a:gd name="connsiteY29" fmla="*/ 269875 h 368300"/>
                <a:gd name="connsiteX30" fmla="*/ 81440 w 446640"/>
                <a:gd name="connsiteY30" fmla="*/ 266700 h 368300"/>
                <a:gd name="connsiteX31" fmla="*/ 62390 w 446640"/>
                <a:gd name="connsiteY31" fmla="*/ 263525 h 368300"/>
                <a:gd name="connsiteX32" fmla="*/ 56040 w 446640"/>
                <a:gd name="connsiteY32" fmla="*/ 250825 h 368300"/>
                <a:gd name="connsiteX33" fmla="*/ 78265 w 446640"/>
                <a:gd name="connsiteY33" fmla="*/ 244475 h 368300"/>
                <a:gd name="connsiteX34" fmla="*/ 116365 w 446640"/>
                <a:gd name="connsiteY34" fmla="*/ 250825 h 368300"/>
                <a:gd name="connsiteX35" fmla="*/ 135415 w 446640"/>
                <a:gd name="connsiteY35" fmla="*/ 241300 h 368300"/>
                <a:gd name="connsiteX36" fmla="*/ 138590 w 446640"/>
                <a:gd name="connsiteY36" fmla="*/ 228600 h 368300"/>
                <a:gd name="connsiteX37" fmla="*/ 122715 w 446640"/>
                <a:gd name="connsiteY37" fmla="*/ 177800 h 368300"/>
                <a:gd name="connsiteX38" fmla="*/ 100490 w 446640"/>
                <a:gd name="connsiteY38" fmla="*/ 168275 h 368300"/>
                <a:gd name="connsiteX39" fmla="*/ 78265 w 446640"/>
                <a:gd name="connsiteY39" fmla="*/ 158750 h 368300"/>
                <a:gd name="connsiteX40" fmla="*/ 52865 w 446640"/>
                <a:gd name="connsiteY40" fmla="*/ 168275 h 368300"/>
                <a:gd name="connsiteX41" fmla="*/ 65565 w 446640"/>
                <a:gd name="connsiteY41" fmla="*/ 206375 h 368300"/>
                <a:gd name="connsiteX42" fmla="*/ 81440 w 446640"/>
                <a:gd name="connsiteY42" fmla="*/ 219075 h 368300"/>
                <a:gd name="connsiteX43" fmla="*/ 119540 w 446640"/>
                <a:gd name="connsiteY43" fmla="*/ 244475 h 368300"/>
                <a:gd name="connsiteX44" fmla="*/ 129065 w 446640"/>
                <a:gd name="connsiteY44" fmla="*/ 247650 h 368300"/>
                <a:gd name="connsiteX45" fmla="*/ 157640 w 446640"/>
                <a:gd name="connsiteY45" fmla="*/ 244475 h 368300"/>
                <a:gd name="connsiteX46" fmla="*/ 163990 w 446640"/>
                <a:gd name="connsiteY46" fmla="*/ 228600 h 368300"/>
                <a:gd name="connsiteX47" fmla="*/ 170340 w 446640"/>
                <a:gd name="connsiteY47" fmla="*/ 219075 h 368300"/>
                <a:gd name="connsiteX48" fmla="*/ 179865 w 446640"/>
                <a:gd name="connsiteY48" fmla="*/ 203200 h 368300"/>
                <a:gd name="connsiteX49" fmla="*/ 189390 w 446640"/>
                <a:gd name="connsiteY49" fmla="*/ 184150 h 368300"/>
                <a:gd name="connsiteX50" fmla="*/ 167165 w 446640"/>
                <a:gd name="connsiteY50" fmla="*/ 161925 h 368300"/>
                <a:gd name="connsiteX51" fmla="*/ 157640 w 446640"/>
                <a:gd name="connsiteY51" fmla="*/ 158750 h 368300"/>
                <a:gd name="connsiteX52" fmla="*/ 138590 w 446640"/>
                <a:gd name="connsiteY52" fmla="*/ 168275 h 368300"/>
                <a:gd name="connsiteX53" fmla="*/ 154465 w 446640"/>
                <a:gd name="connsiteY53" fmla="*/ 203200 h 368300"/>
                <a:gd name="connsiteX54" fmla="*/ 173515 w 446640"/>
                <a:gd name="connsiteY54" fmla="*/ 212725 h 368300"/>
                <a:gd name="connsiteX55" fmla="*/ 192565 w 446640"/>
                <a:gd name="connsiteY55" fmla="*/ 206375 h 368300"/>
                <a:gd name="connsiteX56" fmla="*/ 202090 w 446640"/>
                <a:gd name="connsiteY56" fmla="*/ 200025 h 368300"/>
                <a:gd name="connsiteX57" fmla="*/ 214790 w 446640"/>
                <a:gd name="connsiteY57" fmla="*/ 196850 h 368300"/>
                <a:gd name="connsiteX58" fmla="*/ 224315 w 446640"/>
                <a:gd name="connsiteY58" fmla="*/ 193675 h 368300"/>
                <a:gd name="connsiteX59" fmla="*/ 259240 w 446640"/>
                <a:gd name="connsiteY59" fmla="*/ 180975 h 368300"/>
                <a:gd name="connsiteX60" fmla="*/ 271940 w 446640"/>
                <a:gd name="connsiteY60" fmla="*/ 142875 h 368300"/>
                <a:gd name="connsiteX61" fmla="*/ 240190 w 446640"/>
                <a:gd name="connsiteY61" fmla="*/ 149225 h 368300"/>
                <a:gd name="connsiteX62" fmla="*/ 233840 w 446640"/>
                <a:gd name="connsiteY62" fmla="*/ 165100 h 368300"/>
                <a:gd name="connsiteX63" fmla="*/ 230665 w 446640"/>
                <a:gd name="connsiteY63" fmla="*/ 212725 h 368300"/>
                <a:gd name="connsiteX64" fmla="*/ 214790 w 446640"/>
                <a:gd name="connsiteY64" fmla="*/ 231775 h 368300"/>
                <a:gd name="connsiteX65" fmla="*/ 192565 w 446640"/>
                <a:gd name="connsiteY65" fmla="*/ 257175 h 368300"/>
                <a:gd name="connsiteX66" fmla="*/ 211615 w 446640"/>
                <a:gd name="connsiteY66" fmla="*/ 317500 h 368300"/>
                <a:gd name="connsiteX67" fmla="*/ 224315 w 446640"/>
                <a:gd name="connsiteY67" fmla="*/ 320675 h 368300"/>
                <a:gd name="connsiteX68" fmla="*/ 237015 w 446640"/>
                <a:gd name="connsiteY68" fmla="*/ 317500 h 368300"/>
                <a:gd name="connsiteX69" fmla="*/ 240190 w 446640"/>
                <a:gd name="connsiteY69" fmla="*/ 301625 h 368300"/>
                <a:gd name="connsiteX70" fmla="*/ 243365 w 446640"/>
                <a:gd name="connsiteY70" fmla="*/ 250825 h 368300"/>
                <a:gd name="connsiteX71" fmla="*/ 252890 w 446640"/>
                <a:gd name="connsiteY71" fmla="*/ 244475 h 368300"/>
                <a:gd name="connsiteX72" fmla="*/ 262415 w 446640"/>
                <a:gd name="connsiteY72" fmla="*/ 234950 h 368300"/>
                <a:gd name="connsiteX73" fmla="*/ 294165 w 446640"/>
                <a:gd name="connsiteY73" fmla="*/ 225425 h 368300"/>
                <a:gd name="connsiteX74" fmla="*/ 303690 w 446640"/>
                <a:gd name="connsiteY74" fmla="*/ 219075 h 368300"/>
                <a:gd name="connsiteX75" fmla="*/ 316390 w 446640"/>
                <a:gd name="connsiteY75" fmla="*/ 215900 h 368300"/>
                <a:gd name="connsiteX76" fmla="*/ 329090 w 446640"/>
                <a:gd name="connsiteY76" fmla="*/ 203200 h 368300"/>
                <a:gd name="connsiteX77" fmla="*/ 332265 w 446640"/>
                <a:gd name="connsiteY77" fmla="*/ 187325 h 368300"/>
                <a:gd name="connsiteX78" fmla="*/ 329090 w 446640"/>
                <a:gd name="connsiteY78" fmla="*/ 146050 h 368300"/>
                <a:gd name="connsiteX79" fmla="*/ 319565 w 446640"/>
                <a:gd name="connsiteY79" fmla="*/ 136525 h 368300"/>
                <a:gd name="connsiteX80" fmla="*/ 290990 w 446640"/>
                <a:gd name="connsiteY80" fmla="*/ 130175 h 368300"/>
                <a:gd name="connsiteX81" fmla="*/ 284640 w 446640"/>
                <a:gd name="connsiteY81" fmla="*/ 149225 h 368300"/>
                <a:gd name="connsiteX82" fmla="*/ 303690 w 446640"/>
                <a:gd name="connsiteY82" fmla="*/ 200025 h 368300"/>
                <a:gd name="connsiteX83" fmla="*/ 316390 w 446640"/>
                <a:gd name="connsiteY83" fmla="*/ 209550 h 368300"/>
                <a:gd name="connsiteX84" fmla="*/ 325915 w 446640"/>
                <a:gd name="connsiteY84" fmla="*/ 219075 h 368300"/>
                <a:gd name="connsiteX85" fmla="*/ 341790 w 446640"/>
                <a:gd name="connsiteY85" fmla="*/ 231775 h 368300"/>
                <a:gd name="connsiteX86" fmla="*/ 344965 w 446640"/>
                <a:gd name="connsiteY86" fmla="*/ 241300 h 368300"/>
                <a:gd name="connsiteX87" fmla="*/ 357665 w 446640"/>
                <a:gd name="connsiteY87" fmla="*/ 257175 h 368300"/>
                <a:gd name="connsiteX88" fmla="*/ 338615 w 446640"/>
                <a:gd name="connsiteY88" fmla="*/ 320675 h 368300"/>
                <a:gd name="connsiteX89" fmla="*/ 329090 w 446640"/>
                <a:gd name="connsiteY89" fmla="*/ 323850 h 368300"/>
                <a:gd name="connsiteX90" fmla="*/ 262415 w 446640"/>
                <a:gd name="connsiteY90" fmla="*/ 307975 h 368300"/>
                <a:gd name="connsiteX91" fmla="*/ 259240 w 446640"/>
                <a:gd name="connsiteY91" fmla="*/ 298450 h 368300"/>
                <a:gd name="connsiteX92" fmla="*/ 268765 w 446640"/>
                <a:gd name="connsiteY92" fmla="*/ 260350 h 368300"/>
                <a:gd name="connsiteX93" fmla="*/ 290990 w 446640"/>
                <a:gd name="connsiteY93" fmla="*/ 238125 h 368300"/>
                <a:gd name="connsiteX94" fmla="*/ 297340 w 446640"/>
                <a:gd name="connsiteY94" fmla="*/ 222250 h 368300"/>
                <a:gd name="connsiteX95" fmla="*/ 329090 w 446640"/>
                <a:gd name="connsiteY95" fmla="*/ 212725 h 368300"/>
                <a:gd name="connsiteX96" fmla="*/ 370365 w 446640"/>
                <a:gd name="connsiteY96" fmla="*/ 231775 h 368300"/>
                <a:gd name="connsiteX97" fmla="*/ 398940 w 446640"/>
                <a:gd name="connsiteY97" fmla="*/ 254000 h 368300"/>
                <a:gd name="connsiteX98" fmla="*/ 408465 w 446640"/>
                <a:gd name="connsiteY98" fmla="*/ 260350 h 368300"/>
                <a:gd name="connsiteX99" fmla="*/ 443390 w 446640"/>
                <a:gd name="connsiteY99" fmla="*/ 257175 h 368300"/>
                <a:gd name="connsiteX100" fmla="*/ 446565 w 446640"/>
                <a:gd name="connsiteY100" fmla="*/ 244475 h 368300"/>
                <a:gd name="connsiteX101" fmla="*/ 427515 w 446640"/>
                <a:gd name="connsiteY101" fmla="*/ 222250 h 368300"/>
                <a:gd name="connsiteX102" fmla="*/ 417990 w 446640"/>
                <a:gd name="connsiteY102" fmla="*/ 215900 h 368300"/>
                <a:gd name="connsiteX103" fmla="*/ 405290 w 446640"/>
                <a:gd name="connsiteY103" fmla="*/ 212725 h 368300"/>
                <a:gd name="connsiteX104" fmla="*/ 386240 w 446640"/>
                <a:gd name="connsiteY104" fmla="*/ 206375 h 368300"/>
                <a:gd name="connsiteX105" fmla="*/ 376715 w 446640"/>
                <a:gd name="connsiteY105" fmla="*/ 200025 h 368300"/>
                <a:gd name="connsiteX106" fmla="*/ 364015 w 446640"/>
                <a:gd name="connsiteY106" fmla="*/ 193675 h 368300"/>
                <a:gd name="connsiteX107" fmla="*/ 341790 w 446640"/>
                <a:gd name="connsiteY107" fmla="*/ 180975 h 368300"/>
                <a:gd name="connsiteX108" fmla="*/ 306865 w 446640"/>
                <a:gd name="connsiteY108" fmla="*/ 165100 h 368300"/>
                <a:gd name="connsiteX109" fmla="*/ 294165 w 446640"/>
                <a:gd name="connsiteY109" fmla="*/ 152400 h 368300"/>
                <a:gd name="connsiteX110" fmla="*/ 275115 w 446640"/>
                <a:gd name="connsiteY110" fmla="*/ 123825 h 368300"/>
                <a:gd name="connsiteX111" fmla="*/ 284640 w 446640"/>
                <a:gd name="connsiteY111" fmla="*/ 88900 h 368300"/>
                <a:gd name="connsiteX112" fmla="*/ 338615 w 446640"/>
                <a:gd name="connsiteY112" fmla="*/ 66675 h 368300"/>
                <a:gd name="connsiteX113" fmla="*/ 341790 w 446640"/>
                <a:gd name="connsiteY113" fmla="*/ 9525 h 368300"/>
                <a:gd name="connsiteX114" fmla="*/ 332265 w 446640"/>
                <a:gd name="connsiteY114" fmla="*/ 0 h 368300"/>
                <a:gd name="connsiteX115" fmla="*/ 287815 w 446640"/>
                <a:gd name="connsiteY115" fmla="*/ 9525 h 368300"/>
                <a:gd name="connsiteX116" fmla="*/ 290990 w 446640"/>
                <a:gd name="connsiteY116" fmla="*/ 47625 h 368300"/>
                <a:gd name="connsiteX117" fmla="*/ 329090 w 446640"/>
                <a:gd name="connsiteY117" fmla="*/ 92075 h 368300"/>
                <a:gd name="connsiteX118" fmla="*/ 341790 w 446640"/>
                <a:gd name="connsiteY118" fmla="*/ 114300 h 368300"/>
                <a:gd name="connsiteX119" fmla="*/ 341790 w 446640"/>
                <a:gd name="connsiteY119" fmla="*/ 187325 h 368300"/>
                <a:gd name="connsiteX120" fmla="*/ 332265 w 446640"/>
                <a:gd name="connsiteY120" fmla="*/ 203200 h 368300"/>
                <a:gd name="connsiteX121" fmla="*/ 329090 w 446640"/>
                <a:gd name="connsiteY121" fmla="*/ 238125 h 368300"/>
                <a:gd name="connsiteX122" fmla="*/ 313215 w 446640"/>
                <a:gd name="connsiteY122" fmla="*/ 285750 h 368300"/>
                <a:gd name="connsiteX123" fmla="*/ 297340 w 446640"/>
                <a:gd name="connsiteY123" fmla="*/ 292100 h 368300"/>
                <a:gd name="connsiteX124" fmla="*/ 262415 w 446640"/>
                <a:gd name="connsiteY124" fmla="*/ 295275 h 368300"/>
                <a:gd name="connsiteX125" fmla="*/ 243365 w 446640"/>
                <a:gd name="connsiteY125" fmla="*/ 311150 h 368300"/>
                <a:gd name="connsiteX126" fmla="*/ 230665 w 446640"/>
                <a:gd name="connsiteY126" fmla="*/ 314325 h 368300"/>
                <a:gd name="connsiteX127" fmla="*/ 227490 w 446640"/>
                <a:gd name="connsiteY127" fmla="*/ 3175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6640" h="368300">
                  <a:moveTo>
                    <a:pt x="360840" y="346075"/>
                  </a:moveTo>
                  <a:cubicBezTo>
                    <a:pt x="344965" y="341842"/>
                    <a:pt x="328882" y="338323"/>
                    <a:pt x="313215" y="333375"/>
                  </a:cubicBezTo>
                  <a:cubicBezTo>
                    <a:pt x="308702" y="331950"/>
                    <a:pt x="304947" y="328687"/>
                    <a:pt x="300515" y="327025"/>
                  </a:cubicBezTo>
                  <a:cubicBezTo>
                    <a:pt x="289411" y="322861"/>
                    <a:pt x="272838" y="322278"/>
                    <a:pt x="262415" y="320675"/>
                  </a:cubicBezTo>
                  <a:cubicBezTo>
                    <a:pt x="257081" y="319854"/>
                    <a:pt x="251832" y="318558"/>
                    <a:pt x="246540" y="317500"/>
                  </a:cubicBezTo>
                  <a:cubicBezTo>
                    <a:pt x="225373" y="318558"/>
                    <a:pt x="204153" y="318839"/>
                    <a:pt x="183040" y="320675"/>
                  </a:cubicBezTo>
                  <a:cubicBezTo>
                    <a:pt x="179706" y="320965"/>
                    <a:pt x="176086" y="321707"/>
                    <a:pt x="173515" y="323850"/>
                  </a:cubicBezTo>
                  <a:cubicBezTo>
                    <a:pt x="169450" y="327238"/>
                    <a:pt x="167165" y="332317"/>
                    <a:pt x="163990" y="336550"/>
                  </a:cubicBezTo>
                  <a:cubicBezTo>
                    <a:pt x="170340" y="341842"/>
                    <a:pt x="176162" y="347840"/>
                    <a:pt x="183040" y="352425"/>
                  </a:cubicBezTo>
                  <a:cubicBezTo>
                    <a:pt x="194062" y="359773"/>
                    <a:pt x="200550" y="361437"/>
                    <a:pt x="211615" y="365125"/>
                  </a:cubicBezTo>
                  <a:cubicBezTo>
                    <a:pt x="215848" y="364067"/>
                    <a:pt x="222935" y="366090"/>
                    <a:pt x="224315" y="361950"/>
                  </a:cubicBezTo>
                  <a:cubicBezTo>
                    <a:pt x="227013" y="353855"/>
                    <a:pt x="222666" y="344945"/>
                    <a:pt x="221140" y="336550"/>
                  </a:cubicBezTo>
                  <a:cubicBezTo>
                    <a:pt x="220541" y="333257"/>
                    <a:pt x="220188" y="329526"/>
                    <a:pt x="217965" y="327025"/>
                  </a:cubicBezTo>
                  <a:cubicBezTo>
                    <a:pt x="211483" y="319732"/>
                    <a:pt x="204244" y="312759"/>
                    <a:pt x="195740" y="307975"/>
                  </a:cubicBezTo>
                  <a:cubicBezTo>
                    <a:pt x="174523" y="296041"/>
                    <a:pt x="152485" y="297227"/>
                    <a:pt x="129065" y="295275"/>
                  </a:cubicBezTo>
                  <a:cubicBezTo>
                    <a:pt x="86732" y="298450"/>
                    <a:pt x="43651" y="296269"/>
                    <a:pt x="2065" y="304800"/>
                  </a:cubicBezTo>
                  <a:cubicBezTo>
                    <a:pt x="-3221" y="305884"/>
                    <a:pt x="3048" y="315744"/>
                    <a:pt x="5240" y="320675"/>
                  </a:cubicBezTo>
                  <a:cubicBezTo>
                    <a:pt x="7389" y="325511"/>
                    <a:pt x="10783" y="329890"/>
                    <a:pt x="14765" y="333375"/>
                  </a:cubicBezTo>
                  <a:cubicBezTo>
                    <a:pt x="19409" y="337439"/>
                    <a:pt x="25703" y="339197"/>
                    <a:pt x="30640" y="342900"/>
                  </a:cubicBezTo>
                  <a:cubicBezTo>
                    <a:pt x="34232" y="345594"/>
                    <a:pt x="36266" y="350197"/>
                    <a:pt x="40165" y="352425"/>
                  </a:cubicBezTo>
                  <a:cubicBezTo>
                    <a:pt x="43954" y="354590"/>
                    <a:pt x="48669" y="354401"/>
                    <a:pt x="52865" y="355600"/>
                  </a:cubicBezTo>
                  <a:cubicBezTo>
                    <a:pt x="56083" y="356519"/>
                    <a:pt x="59184" y="357813"/>
                    <a:pt x="62390" y="358775"/>
                  </a:cubicBezTo>
                  <a:cubicBezTo>
                    <a:pt x="81262" y="364437"/>
                    <a:pt x="81416" y="364325"/>
                    <a:pt x="97315" y="368300"/>
                  </a:cubicBezTo>
                  <a:cubicBezTo>
                    <a:pt x="114248" y="367242"/>
                    <a:pt x="131864" y="370000"/>
                    <a:pt x="148115" y="365125"/>
                  </a:cubicBezTo>
                  <a:cubicBezTo>
                    <a:pt x="154606" y="363178"/>
                    <a:pt x="155715" y="353712"/>
                    <a:pt x="160815" y="349250"/>
                  </a:cubicBezTo>
                  <a:cubicBezTo>
                    <a:pt x="164377" y="346133"/>
                    <a:pt x="169282" y="345017"/>
                    <a:pt x="173515" y="342900"/>
                  </a:cubicBezTo>
                  <a:cubicBezTo>
                    <a:pt x="174573" y="339725"/>
                    <a:pt x="177060" y="336701"/>
                    <a:pt x="176690" y="333375"/>
                  </a:cubicBezTo>
                  <a:cubicBezTo>
                    <a:pt x="174902" y="317285"/>
                    <a:pt x="172553" y="301016"/>
                    <a:pt x="167165" y="285750"/>
                  </a:cubicBezTo>
                  <a:cubicBezTo>
                    <a:pt x="164357" y="277793"/>
                    <a:pt x="141036" y="276714"/>
                    <a:pt x="138590" y="276225"/>
                  </a:cubicBezTo>
                  <a:cubicBezTo>
                    <a:pt x="129022" y="274311"/>
                    <a:pt x="119640" y="271479"/>
                    <a:pt x="110015" y="269875"/>
                  </a:cubicBezTo>
                  <a:cubicBezTo>
                    <a:pt x="100562" y="268299"/>
                    <a:pt x="90940" y="267967"/>
                    <a:pt x="81440" y="266700"/>
                  </a:cubicBezTo>
                  <a:cubicBezTo>
                    <a:pt x="75059" y="265849"/>
                    <a:pt x="68740" y="264583"/>
                    <a:pt x="62390" y="263525"/>
                  </a:cubicBezTo>
                  <a:cubicBezTo>
                    <a:pt x="60273" y="259292"/>
                    <a:pt x="53010" y="254461"/>
                    <a:pt x="56040" y="250825"/>
                  </a:cubicBezTo>
                  <a:cubicBezTo>
                    <a:pt x="60972" y="244906"/>
                    <a:pt x="70577" y="244988"/>
                    <a:pt x="78265" y="244475"/>
                  </a:cubicBezTo>
                  <a:cubicBezTo>
                    <a:pt x="90000" y="243693"/>
                    <a:pt x="104590" y="247881"/>
                    <a:pt x="116365" y="250825"/>
                  </a:cubicBezTo>
                  <a:cubicBezTo>
                    <a:pt x="122715" y="247650"/>
                    <a:pt x="130395" y="246320"/>
                    <a:pt x="135415" y="241300"/>
                  </a:cubicBezTo>
                  <a:cubicBezTo>
                    <a:pt x="138501" y="238214"/>
                    <a:pt x="138590" y="232964"/>
                    <a:pt x="138590" y="228600"/>
                  </a:cubicBezTo>
                  <a:cubicBezTo>
                    <a:pt x="138590" y="213043"/>
                    <a:pt x="134406" y="189491"/>
                    <a:pt x="122715" y="177800"/>
                  </a:cubicBezTo>
                  <a:cubicBezTo>
                    <a:pt x="117016" y="172101"/>
                    <a:pt x="107699" y="171880"/>
                    <a:pt x="100490" y="168275"/>
                  </a:cubicBezTo>
                  <a:cubicBezTo>
                    <a:pt x="78564" y="157312"/>
                    <a:pt x="104696" y="165358"/>
                    <a:pt x="78265" y="158750"/>
                  </a:cubicBezTo>
                  <a:cubicBezTo>
                    <a:pt x="69798" y="161925"/>
                    <a:pt x="55195" y="159538"/>
                    <a:pt x="52865" y="168275"/>
                  </a:cubicBezTo>
                  <a:cubicBezTo>
                    <a:pt x="49416" y="181210"/>
                    <a:pt x="59002" y="194707"/>
                    <a:pt x="65565" y="206375"/>
                  </a:cubicBezTo>
                  <a:cubicBezTo>
                    <a:pt x="68887" y="212281"/>
                    <a:pt x="75904" y="215167"/>
                    <a:pt x="81440" y="219075"/>
                  </a:cubicBezTo>
                  <a:cubicBezTo>
                    <a:pt x="93910" y="227877"/>
                    <a:pt x="106452" y="236622"/>
                    <a:pt x="119540" y="244475"/>
                  </a:cubicBezTo>
                  <a:cubicBezTo>
                    <a:pt x="122410" y="246197"/>
                    <a:pt x="125890" y="246592"/>
                    <a:pt x="129065" y="247650"/>
                  </a:cubicBezTo>
                  <a:cubicBezTo>
                    <a:pt x="138590" y="246592"/>
                    <a:pt x="149227" y="249064"/>
                    <a:pt x="157640" y="244475"/>
                  </a:cubicBezTo>
                  <a:cubicBezTo>
                    <a:pt x="162643" y="241746"/>
                    <a:pt x="161441" y="233698"/>
                    <a:pt x="163990" y="228600"/>
                  </a:cubicBezTo>
                  <a:cubicBezTo>
                    <a:pt x="165697" y="225187"/>
                    <a:pt x="168318" y="222311"/>
                    <a:pt x="170340" y="219075"/>
                  </a:cubicBezTo>
                  <a:cubicBezTo>
                    <a:pt x="173611" y="213842"/>
                    <a:pt x="177105" y="208720"/>
                    <a:pt x="179865" y="203200"/>
                  </a:cubicBezTo>
                  <a:cubicBezTo>
                    <a:pt x="193010" y="176910"/>
                    <a:pt x="171192" y="211447"/>
                    <a:pt x="189390" y="184150"/>
                  </a:cubicBezTo>
                  <a:cubicBezTo>
                    <a:pt x="180659" y="172508"/>
                    <a:pt x="180130" y="169333"/>
                    <a:pt x="167165" y="161925"/>
                  </a:cubicBezTo>
                  <a:cubicBezTo>
                    <a:pt x="164259" y="160265"/>
                    <a:pt x="160815" y="159808"/>
                    <a:pt x="157640" y="158750"/>
                  </a:cubicBezTo>
                  <a:cubicBezTo>
                    <a:pt x="151290" y="161925"/>
                    <a:pt x="141321" y="161722"/>
                    <a:pt x="138590" y="168275"/>
                  </a:cubicBezTo>
                  <a:cubicBezTo>
                    <a:pt x="127066" y="195933"/>
                    <a:pt x="140711" y="195340"/>
                    <a:pt x="154465" y="203200"/>
                  </a:cubicBezTo>
                  <a:cubicBezTo>
                    <a:pt x="171699" y="213048"/>
                    <a:pt x="156051" y="206904"/>
                    <a:pt x="173515" y="212725"/>
                  </a:cubicBezTo>
                  <a:cubicBezTo>
                    <a:pt x="179865" y="210608"/>
                    <a:pt x="186448" y="209093"/>
                    <a:pt x="192565" y="206375"/>
                  </a:cubicBezTo>
                  <a:cubicBezTo>
                    <a:pt x="196052" y="204825"/>
                    <a:pt x="198583" y="201528"/>
                    <a:pt x="202090" y="200025"/>
                  </a:cubicBezTo>
                  <a:cubicBezTo>
                    <a:pt x="206101" y="198306"/>
                    <a:pt x="210594" y="198049"/>
                    <a:pt x="214790" y="196850"/>
                  </a:cubicBezTo>
                  <a:cubicBezTo>
                    <a:pt x="218008" y="195931"/>
                    <a:pt x="221208" y="194918"/>
                    <a:pt x="224315" y="193675"/>
                  </a:cubicBezTo>
                  <a:cubicBezTo>
                    <a:pt x="255548" y="181182"/>
                    <a:pt x="236015" y="186781"/>
                    <a:pt x="259240" y="180975"/>
                  </a:cubicBezTo>
                  <a:cubicBezTo>
                    <a:pt x="283023" y="157192"/>
                    <a:pt x="281130" y="170444"/>
                    <a:pt x="271940" y="142875"/>
                  </a:cubicBezTo>
                  <a:cubicBezTo>
                    <a:pt x="261357" y="144992"/>
                    <a:pt x="249513" y="143787"/>
                    <a:pt x="240190" y="149225"/>
                  </a:cubicBezTo>
                  <a:cubicBezTo>
                    <a:pt x="235267" y="152097"/>
                    <a:pt x="234685" y="159464"/>
                    <a:pt x="233840" y="165100"/>
                  </a:cubicBezTo>
                  <a:cubicBezTo>
                    <a:pt x="231480" y="180834"/>
                    <a:pt x="233281" y="197031"/>
                    <a:pt x="230665" y="212725"/>
                  </a:cubicBezTo>
                  <a:cubicBezTo>
                    <a:pt x="229697" y="218532"/>
                    <a:pt x="217749" y="228322"/>
                    <a:pt x="214790" y="231775"/>
                  </a:cubicBezTo>
                  <a:cubicBezTo>
                    <a:pt x="188556" y="262382"/>
                    <a:pt x="223847" y="225893"/>
                    <a:pt x="192565" y="257175"/>
                  </a:cubicBezTo>
                  <a:cubicBezTo>
                    <a:pt x="188817" y="275917"/>
                    <a:pt x="178764" y="309287"/>
                    <a:pt x="211615" y="317500"/>
                  </a:cubicBezTo>
                  <a:lnTo>
                    <a:pt x="224315" y="320675"/>
                  </a:lnTo>
                  <a:cubicBezTo>
                    <a:pt x="228548" y="319617"/>
                    <a:pt x="234221" y="320852"/>
                    <a:pt x="237015" y="317500"/>
                  </a:cubicBezTo>
                  <a:cubicBezTo>
                    <a:pt x="240470" y="313354"/>
                    <a:pt x="239678" y="306997"/>
                    <a:pt x="240190" y="301625"/>
                  </a:cubicBezTo>
                  <a:cubicBezTo>
                    <a:pt x="241799" y="284735"/>
                    <a:pt x="239684" y="267387"/>
                    <a:pt x="243365" y="250825"/>
                  </a:cubicBezTo>
                  <a:cubicBezTo>
                    <a:pt x="244193" y="247100"/>
                    <a:pt x="249959" y="246918"/>
                    <a:pt x="252890" y="244475"/>
                  </a:cubicBezTo>
                  <a:cubicBezTo>
                    <a:pt x="256339" y="241600"/>
                    <a:pt x="258490" y="237131"/>
                    <a:pt x="262415" y="234950"/>
                  </a:cubicBezTo>
                  <a:cubicBezTo>
                    <a:pt x="268739" y="231436"/>
                    <a:pt x="285966" y="227475"/>
                    <a:pt x="294165" y="225425"/>
                  </a:cubicBezTo>
                  <a:cubicBezTo>
                    <a:pt x="297340" y="223308"/>
                    <a:pt x="300183" y="220578"/>
                    <a:pt x="303690" y="219075"/>
                  </a:cubicBezTo>
                  <a:cubicBezTo>
                    <a:pt x="307701" y="217356"/>
                    <a:pt x="312690" y="218213"/>
                    <a:pt x="316390" y="215900"/>
                  </a:cubicBezTo>
                  <a:cubicBezTo>
                    <a:pt x="321467" y="212727"/>
                    <a:pt x="324857" y="207433"/>
                    <a:pt x="329090" y="203200"/>
                  </a:cubicBezTo>
                  <a:cubicBezTo>
                    <a:pt x="330148" y="197908"/>
                    <a:pt x="332265" y="192721"/>
                    <a:pt x="332265" y="187325"/>
                  </a:cubicBezTo>
                  <a:cubicBezTo>
                    <a:pt x="332265" y="173526"/>
                    <a:pt x="332437" y="159437"/>
                    <a:pt x="329090" y="146050"/>
                  </a:cubicBezTo>
                  <a:cubicBezTo>
                    <a:pt x="328001" y="141694"/>
                    <a:pt x="323301" y="139016"/>
                    <a:pt x="319565" y="136525"/>
                  </a:cubicBezTo>
                  <a:cubicBezTo>
                    <a:pt x="314354" y="133051"/>
                    <a:pt x="293295" y="130559"/>
                    <a:pt x="290990" y="130175"/>
                  </a:cubicBezTo>
                  <a:cubicBezTo>
                    <a:pt x="288873" y="136525"/>
                    <a:pt x="284640" y="142532"/>
                    <a:pt x="284640" y="149225"/>
                  </a:cubicBezTo>
                  <a:cubicBezTo>
                    <a:pt x="284640" y="165849"/>
                    <a:pt x="293321" y="187063"/>
                    <a:pt x="303690" y="200025"/>
                  </a:cubicBezTo>
                  <a:cubicBezTo>
                    <a:pt x="306996" y="204157"/>
                    <a:pt x="312372" y="206106"/>
                    <a:pt x="316390" y="209550"/>
                  </a:cubicBezTo>
                  <a:cubicBezTo>
                    <a:pt x="319799" y="212472"/>
                    <a:pt x="322536" y="216118"/>
                    <a:pt x="325915" y="219075"/>
                  </a:cubicBezTo>
                  <a:cubicBezTo>
                    <a:pt x="331015" y="223537"/>
                    <a:pt x="336498" y="227542"/>
                    <a:pt x="341790" y="231775"/>
                  </a:cubicBezTo>
                  <a:cubicBezTo>
                    <a:pt x="342848" y="234950"/>
                    <a:pt x="343191" y="238462"/>
                    <a:pt x="344965" y="241300"/>
                  </a:cubicBezTo>
                  <a:cubicBezTo>
                    <a:pt x="348557" y="247047"/>
                    <a:pt x="357371" y="250405"/>
                    <a:pt x="357665" y="257175"/>
                  </a:cubicBezTo>
                  <a:cubicBezTo>
                    <a:pt x="359122" y="290695"/>
                    <a:pt x="361915" y="309025"/>
                    <a:pt x="338615" y="320675"/>
                  </a:cubicBezTo>
                  <a:cubicBezTo>
                    <a:pt x="335622" y="322172"/>
                    <a:pt x="332265" y="322792"/>
                    <a:pt x="329090" y="323850"/>
                  </a:cubicBezTo>
                  <a:cubicBezTo>
                    <a:pt x="285251" y="321415"/>
                    <a:pt x="278230" y="335652"/>
                    <a:pt x="262415" y="307975"/>
                  </a:cubicBezTo>
                  <a:cubicBezTo>
                    <a:pt x="260755" y="305069"/>
                    <a:pt x="260298" y="301625"/>
                    <a:pt x="259240" y="298450"/>
                  </a:cubicBezTo>
                  <a:cubicBezTo>
                    <a:pt x="262415" y="285750"/>
                    <a:pt x="262668" y="271934"/>
                    <a:pt x="268765" y="260350"/>
                  </a:cubicBezTo>
                  <a:cubicBezTo>
                    <a:pt x="273645" y="251079"/>
                    <a:pt x="290990" y="238125"/>
                    <a:pt x="290990" y="238125"/>
                  </a:cubicBezTo>
                  <a:cubicBezTo>
                    <a:pt x="293107" y="232833"/>
                    <a:pt x="293631" y="226577"/>
                    <a:pt x="297340" y="222250"/>
                  </a:cubicBezTo>
                  <a:cubicBezTo>
                    <a:pt x="303493" y="215072"/>
                    <a:pt x="322108" y="213889"/>
                    <a:pt x="329090" y="212725"/>
                  </a:cubicBezTo>
                  <a:cubicBezTo>
                    <a:pt x="342848" y="219075"/>
                    <a:pt x="357319" y="224066"/>
                    <a:pt x="370365" y="231775"/>
                  </a:cubicBezTo>
                  <a:cubicBezTo>
                    <a:pt x="380754" y="237914"/>
                    <a:pt x="389287" y="246760"/>
                    <a:pt x="398940" y="254000"/>
                  </a:cubicBezTo>
                  <a:cubicBezTo>
                    <a:pt x="401993" y="256290"/>
                    <a:pt x="405290" y="258233"/>
                    <a:pt x="408465" y="260350"/>
                  </a:cubicBezTo>
                  <a:cubicBezTo>
                    <a:pt x="420107" y="259292"/>
                    <a:pt x="432600" y="261671"/>
                    <a:pt x="443390" y="257175"/>
                  </a:cubicBezTo>
                  <a:cubicBezTo>
                    <a:pt x="447418" y="255497"/>
                    <a:pt x="446565" y="248839"/>
                    <a:pt x="446565" y="244475"/>
                  </a:cubicBezTo>
                  <a:cubicBezTo>
                    <a:pt x="446565" y="232966"/>
                    <a:pt x="435235" y="228040"/>
                    <a:pt x="427515" y="222250"/>
                  </a:cubicBezTo>
                  <a:cubicBezTo>
                    <a:pt x="424462" y="219960"/>
                    <a:pt x="421497" y="217403"/>
                    <a:pt x="417990" y="215900"/>
                  </a:cubicBezTo>
                  <a:cubicBezTo>
                    <a:pt x="413979" y="214181"/>
                    <a:pt x="409470" y="213979"/>
                    <a:pt x="405290" y="212725"/>
                  </a:cubicBezTo>
                  <a:cubicBezTo>
                    <a:pt x="398879" y="210802"/>
                    <a:pt x="392357" y="209093"/>
                    <a:pt x="386240" y="206375"/>
                  </a:cubicBezTo>
                  <a:cubicBezTo>
                    <a:pt x="382753" y="204825"/>
                    <a:pt x="380028" y="201918"/>
                    <a:pt x="376715" y="200025"/>
                  </a:cubicBezTo>
                  <a:cubicBezTo>
                    <a:pt x="372606" y="197677"/>
                    <a:pt x="368170" y="195941"/>
                    <a:pt x="364015" y="193675"/>
                  </a:cubicBezTo>
                  <a:cubicBezTo>
                    <a:pt x="356524" y="189589"/>
                    <a:pt x="349303" y="185020"/>
                    <a:pt x="341790" y="180975"/>
                  </a:cubicBezTo>
                  <a:cubicBezTo>
                    <a:pt x="324350" y="171584"/>
                    <a:pt x="323947" y="171933"/>
                    <a:pt x="306865" y="165100"/>
                  </a:cubicBezTo>
                  <a:cubicBezTo>
                    <a:pt x="302632" y="160867"/>
                    <a:pt x="297815" y="157145"/>
                    <a:pt x="294165" y="152400"/>
                  </a:cubicBezTo>
                  <a:cubicBezTo>
                    <a:pt x="287185" y="143326"/>
                    <a:pt x="275115" y="123825"/>
                    <a:pt x="275115" y="123825"/>
                  </a:cubicBezTo>
                  <a:cubicBezTo>
                    <a:pt x="278290" y="112183"/>
                    <a:pt x="279887" y="99991"/>
                    <a:pt x="284640" y="88900"/>
                  </a:cubicBezTo>
                  <a:cubicBezTo>
                    <a:pt x="291764" y="72278"/>
                    <a:pt x="335483" y="67570"/>
                    <a:pt x="338615" y="66675"/>
                  </a:cubicBezTo>
                  <a:cubicBezTo>
                    <a:pt x="352351" y="46071"/>
                    <a:pt x="351219" y="51957"/>
                    <a:pt x="341790" y="9525"/>
                  </a:cubicBezTo>
                  <a:cubicBezTo>
                    <a:pt x="340816" y="5142"/>
                    <a:pt x="335440" y="3175"/>
                    <a:pt x="332265" y="0"/>
                  </a:cubicBezTo>
                  <a:cubicBezTo>
                    <a:pt x="317448" y="3175"/>
                    <a:pt x="297739" y="-1926"/>
                    <a:pt x="287815" y="9525"/>
                  </a:cubicBezTo>
                  <a:cubicBezTo>
                    <a:pt x="279469" y="19156"/>
                    <a:pt x="288071" y="35220"/>
                    <a:pt x="290990" y="47625"/>
                  </a:cubicBezTo>
                  <a:cubicBezTo>
                    <a:pt x="294968" y="64533"/>
                    <a:pt x="323386" y="82094"/>
                    <a:pt x="329090" y="92075"/>
                  </a:cubicBezTo>
                  <a:lnTo>
                    <a:pt x="341790" y="114300"/>
                  </a:lnTo>
                  <a:cubicBezTo>
                    <a:pt x="348890" y="142699"/>
                    <a:pt x="349620" y="140345"/>
                    <a:pt x="341790" y="187325"/>
                  </a:cubicBezTo>
                  <a:cubicBezTo>
                    <a:pt x="340775" y="193412"/>
                    <a:pt x="335440" y="197908"/>
                    <a:pt x="332265" y="203200"/>
                  </a:cubicBezTo>
                  <a:cubicBezTo>
                    <a:pt x="331207" y="214842"/>
                    <a:pt x="330483" y="226519"/>
                    <a:pt x="329090" y="238125"/>
                  </a:cubicBezTo>
                  <a:cubicBezTo>
                    <a:pt x="322854" y="290088"/>
                    <a:pt x="336808" y="276903"/>
                    <a:pt x="313215" y="285750"/>
                  </a:cubicBezTo>
                  <a:cubicBezTo>
                    <a:pt x="307879" y="287751"/>
                    <a:pt x="302942" y="291050"/>
                    <a:pt x="297340" y="292100"/>
                  </a:cubicBezTo>
                  <a:cubicBezTo>
                    <a:pt x="285851" y="294254"/>
                    <a:pt x="274057" y="294217"/>
                    <a:pt x="262415" y="295275"/>
                  </a:cubicBezTo>
                  <a:cubicBezTo>
                    <a:pt x="236017" y="304074"/>
                    <a:pt x="273639" y="289526"/>
                    <a:pt x="243365" y="311150"/>
                  </a:cubicBezTo>
                  <a:cubicBezTo>
                    <a:pt x="239814" y="313686"/>
                    <a:pt x="234717" y="312704"/>
                    <a:pt x="230665" y="314325"/>
                  </a:cubicBezTo>
                  <a:cubicBezTo>
                    <a:pt x="229275" y="314881"/>
                    <a:pt x="228548" y="316442"/>
                    <a:pt x="227490" y="317500"/>
                  </a:cubicBezTo>
                </a:path>
              </a:pathLst>
            </a:custGeom>
            <a:noFill/>
            <a:ln w="28575">
              <a:solidFill>
                <a:schemeClr val="accent3"/>
              </a:solidFill>
              <a:miter lim="800000"/>
              <a:headEnd/>
              <a:tailEnd/>
            </a:ln>
          </p:spPr>
          <p:txBody>
            <a:bodyPr rtlCol="0" anchor="ctr"/>
            <a:lstStyle/>
            <a:p>
              <a:pPr algn="ctr"/>
              <a:endParaRPr lang="en-US" dirty="0"/>
            </a:p>
          </p:txBody>
        </p:sp>
        <p:sp>
          <p:nvSpPr>
            <p:cNvPr id="166" name="Freeform: Shape 165">
              <a:extLst>
                <a:ext uri="{FF2B5EF4-FFF2-40B4-BE49-F238E27FC236}">
                  <a16:creationId xmlns:a16="http://schemas.microsoft.com/office/drawing/2014/main" id="{C16BFBE3-5D7F-44DF-91E2-2C3F8C52FE83}"/>
                </a:ext>
              </a:extLst>
            </p:cNvPr>
            <p:cNvSpPr/>
            <p:nvPr/>
          </p:nvSpPr>
          <p:spPr bwMode="auto">
            <a:xfrm rot="18165039">
              <a:off x="8388291" y="5336564"/>
              <a:ext cx="303728" cy="334929"/>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sp>
          <p:nvSpPr>
            <p:cNvPr id="167" name="Freeform: Shape 166">
              <a:extLst>
                <a:ext uri="{FF2B5EF4-FFF2-40B4-BE49-F238E27FC236}">
                  <a16:creationId xmlns:a16="http://schemas.microsoft.com/office/drawing/2014/main" id="{31FFD50B-E6AD-4213-8A17-5698EEB28EB6}"/>
                </a:ext>
              </a:extLst>
            </p:cNvPr>
            <p:cNvSpPr/>
            <p:nvPr/>
          </p:nvSpPr>
          <p:spPr bwMode="auto">
            <a:xfrm rot="18165039">
              <a:off x="8851912" y="5234885"/>
              <a:ext cx="303728" cy="334929"/>
            </a:xfrm>
            <a:custGeom>
              <a:avLst/>
              <a:gdLst>
                <a:gd name="connsiteX0" fmla="*/ 0 w 295340"/>
                <a:gd name="connsiteY0" fmla="*/ 282575 h 365297"/>
                <a:gd name="connsiteX1" fmla="*/ 15875 w 295340"/>
                <a:gd name="connsiteY1" fmla="*/ 228600 h 365297"/>
                <a:gd name="connsiteX2" fmla="*/ 22225 w 295340"/>
                <a:gd name="connsiteY2" fmla="*/ 215900 h 365297"/>
                <a:gd name="connsiteX3" fmla="*/ 53975 w 295340"/>
                <a:gd name="connsiteY3" fmla="*/ 196850 h 365297"/>
                <a:gd name="connsiteX4" fmla="*/ 79375 w 295340"/>
                <a:gd name="connsiteY4" fmla="*/ 180975 h 365297"/>
                <a:gd name="connsiteX5" fmla="*/ 88900 w 295340"/>
                <a:gd name="connsiteY5" fmla="*/ 193675 h 365297"/>
                <a:gd name="connsiteX6" fmla="*/ 66675 w 295340"/>
                <a:gd name="connsiteY6" fmla="*/ 244475 h 365297"/>
                <a:gd name="connsiteX7" fmla="*/ 57150 w 295340"/>
                <a:gd name="connsiteY7" fmla="*/ 250825 h 365297"/>
                <a:gd name="connsiteX8" fmla="*/ 50800 w 295340"/>
                <a:gd name="connsiteY8" fmla="*/ 241300 h 365297"/>
                <a:gd name="connsiteX9" fmla="*/ 63500 w 295340"/>
                <a:gd name="connsiteY9" fmla="*/ 187325 h 365297"/>
                <a:gd name="connsiteX10" fmla="*/ 79375 w 295340"/>
                <a:gd name="connsiteY10" fmla="*/ 161925 h 365297"/>
                <a:gd name="connsiteX11" fmla="*/ 88900 w 295340"/>
                <a:gd name="connsiteY11" fmla="*/ 158750 h 365297"/>
                <a:gd name="connsiteX12" fmla="*/ 95250 w 295340"/>
                <a:gd name="connsiteY12" fmla="*/ 149225 h 365297"/>
                <a:gd name="connsiteX13" fmla="*/ 107950 w 295340"/>
                <a:gd name="connsiteY13" fmla="*/ 139700 h 365297"/>
                <a:gd name="connsiteX14" fmla="*/ 123825 w 295340"/>
                <a:gd name="connsiteY14" fmla="*/ 130175 h 365297"/>
                <a:gd name="connsiteX15" fmla="*/ 133350 w 295340"/>
                <a:gd name="connsiteY15" fmla="*/ 123825 h 365297"/>
                <a:gd name="connsiteX16" fmla="*/ 139700 w 295340"/>
                <a:gd name="connsiteY16" fmla="*/ 107950 h 365297"/>
                <a:gd name="connsiteX17" fmla="*/ 127000 w 295340"/>
                <a:gd name="connsiteY17" fmla="*/ 66675 h 365297"/>
                <a:gd name="connsiteX18" fmla="*/ 117475 w 295340"/>
                <a:gd name="connsiteY18" fmla="*/ 63500 h 365297"/>
                <a:gd name="connsiteX19" fmla="*/ 98425 w 295340"/>
                <a:gd name="connsiteY19" fmla="*/ 66675 h 365297"/>
                <a:gd name="connsiteX20" fmla="*/ 88900 w 295340"/>
                <a:gd name="connsiteY20" fmla="*/ 98425 h 365297"/>
                <a:gd name="connsiteX21" fmla="*/ 95250 w 295340"/>
                <a:gd name="connsiteY21" fmla="*/ 127000 h 365297"/>
                <a:gd name="connsiteX22" fmla="*/ 107950 w 295340"/>
                <a:gd name="connsiteY22" fmla="*/ 146050 h 365297"/>
                <a:gd name="connsiteX23" fmla="*/ 117475 w 295340"/>
                <a:gd name="connsiteY23" fmla="*/ 174625 h 365297"/>
                <a:gd name="connsiteX24" fmla="*/ 130175 w 295340"/>
                <a:gd name="connsiteY24" fmla="*/ 250825 h 365297"/>
                <a:gd name="connsiteX25" fmla="*/ 146050 w 295340"/>
                <a:gd name="connsiteY25" fmla="*/ 282575 h 365297"/>
                <a:gd name="connsiteX26" fmla="*/ 174625 w 295340"/>
                <a:gd name="connsiteY26" fmla="*/ 295275 h 365297"/>
                <a:gd name="connsiteX27" fmla="*/ 196850 w 295340"/>
                <a:gd name="connsiteY27" fmla="*/ 304800 h 365297"/>
                <a:gd name="connsiteX28" fmla="*/ 206375 w 295340"/>
                <a:gd name="connsiteY28" fmla="*/ 317500 h 365297"/>
                <a:gd name="connsiteX29" fmla="*/ 215900 w 295340"/>
                <a:gd name="connsiteY29" fmla="*/ 339725 h 365297"/>
                <a:gd name="connsiteX30" fmla="*/ 212725 w 295340"/>
                <a:gd name="connsiteY30" fmla="*/ 361950 h 365297"/>
                <a:gd name="connsiteX31" fmla="*/ 161925 w 295340"/>
                <a:gd name="connsiteY31" fmla="*/ 346075 h 365297"/>
                <a:gd name="connsiteX32" fmla="*/ 152400 w 295340"/>
                <a:gd name="connsiteY32" fmla="*/ 333375 h 365297"/>
                <a:gd name="connsiteX33" fmla="*/ 184150 w 295340"/>
                <a:gd name="connsiteY33" fmla="*/ 273050 h 365297"/>
                <a:gd name="connsiteX34" fmla="*/ 206375 w 295340"/>
                <a:gd name="connsiteY34" fmla="*/ 260350 h 365297"/>
                <a:gd name="connsiteX35" fmla="*/ 225425 w 295340"/>
                <a:gd name="connsiteY35" fmla="*/ 254000 h 365297"/>
                <a:gd name="connsiteX36" fmla="*/ 273050 w 295340"/>
                <a:gd name="connsiteY36" fmla="*/ 269875 h 365297"/>
                <a:gd name="connsiteX37" fmla="*/ 276225 w 295340"/>
                <a:gd name="connsiteY37" fmla="*/ 288925 h 365297"/>
                <a:gd name="connsiteX38" fmla="*/ 269875 w 295340"/>
                <a:gd name="connsiteY38" fmla="*/ 298450 h 365297"/>
                <a:gd name="connsiteX39" fmla="*/ 263525 w 295340"/>
                <a:gd name="connsiteY39" fmla="*/ 311150 h 365297"/>
                <a:gd name="connsiteX40" fmla="*/ 254000 w 295340"/>
                <a:gd name="connsiteY40" fmla="*/ 314325 h 365297"/>
                <a:gd name="connsiteX41" fmla="*/ 225425 w 295340"/>
                <a:gd name="connsiteY41" fmla="*/ 307975 h 365297"/>
                <a:gd name="connsiteX42" fmla="*/ 215900 w 295340"/>
                <a:gd name="connsiteY42" fmla="*/ 304800 h 365297"/>
                <a:gd name="connsiteX43" fmla="*/ 196850 w 295340"/>
                <a:gd name="connsiteY43" fmla="*/ 285750 h 365297"/>
                <a:gd name="connsiteX44" fmla="*/ 184150 w 295340"/>
                <a:gd name="connsiteY44" fmla="*/ 257175 h 365297"/>
                <a:gd name="connsiteX45" fmla="*/ 187325 w 295340"/>
                <a:gd name="connsiteY45" fmla="*/ 203200 h 365297"/>
                <a:gd name="connsiteX46" fmla="*/ 200025 w 295340"/>
                <a:gd name="connsiteY46" fmla="*/ 187325 h 365297"/>
                <a:gd name="connsiteX47" fmla="*/ 228600 w 295340"/>
                <a:gd name="connsiteY47" fmla="*/ 196850 h 365297"/>
                <a:gd name="connsiteX48" fmla="*/ 238125 w 295340"/>
                <a:gd name="connsiteY48" fmla="*/ 209550 h 365297"/>
                <a:gd name="connsiteX49" fmla="*/ 250825 w 295340"/>
                <a:gd name="connsiteY49" fmla="*/ 219075 h 365297"/>
                <a:gd name="connsiteX50" fmla="*/ 241300 w 295340"/>
                <a:gd name="connsiteY50" fmla="*/ 254000 h 365297"/>
                <a:gd name="connsiteX51" fmla="*/ 247650 w 295340"/>
                <a:gd name="connsiteY51" fmla="*/ 180975 h 365297"/>
                <a:gd name="connsiteX52" fmla="*/ 260350 w 295340"/>
                <a:gd name="connsiteY52" fmla="*/ 177800 h 365297"/>
                <a:gd name="connsiteX53" fmla="*/ 276225 w 295340"/>
                <a:gd name="connsiteY53" fmla="*/ 171450 h 365297"/>
                <a:gd name="connsiteX54" fmla="*/ 285750 w 295340"/>
                <a:gd name="connsiteY54" fmla="*/ 168275 h 365297"/>
                <a:gd name="connsiteX55" fmla="*/ 295275 w 295340"/>
                <a:gd name="connsiteY55" fmla="*/ 149225 h 365297"/>
                <a:gd name="connsiteX56" fmla="*/ 288925 w 295340"/>
                <a:gd name="connsiteY56" fmla="*/ 139700 h 365297"/>
                <a:gd name="connsiteX57" fmla="*/ 273050 w 295340"/>
                <a:gd name="connsiteY57" fmla="*/ 136525 h 365297"/>
                <a:gd name="connsiteX58" fmla="*/ 260350 w 295340"/>
                <a:gd name="connsiteY58" fmla="*/ 133350 h 365297"/>
                <a:gd name="connsiteX59" fmla="*/ 250825 w 295340"/>
                <a:gd name="connsiteY59" fmla="*/ 130175 h 365297"/>
                <a:gd name="connsiteX60" fmla="*/ 234950 w 295340"/>
                <a:gd name="connsiteY60" fmla="*/ 127000 h 365297"/>
                <a:gd name="connsiteX61" fmla="*/ 193675 w 295340"/>
                <a:gd name="connsiteY61" fmla="*/ 133350 h 365297"/>
                <a:gd name="connsiteX62" fmla="*/ 142875 w 295340"/>
                <a:gd name="connsiteY62" fmla="*/ 212725 h 365297"/>
                <a:gd name="connsiteX63" fmla="*/ 136525 w 295340"/>
                <a:gd name="connsiteY63" fmla="*/ 203200 h 365297"/>
                <a:gd name="connsiteX64" fmla="*/ 127000 w 295340"/>
                <a:gd name="connsiteY64" fmla="*/ 165100 h 365297"/>
                <a:gd name="connsiteX65" fmla="*/ 130175 w 295340"/>
                <a:gd name="connsiteY65" fmla="*/ 130175 h 365297"/>
                <a:gd name="connsiteX66" fmla="*/ 133350 w 295340"/>
                <a:gd name="connsiteY66" fmla="*/ 120650 h 365297"/>
                <a:gd name="connsiteX67" fmla="*/ 136525 w 295340"/>
                <a:gd name="connsiteY67" fmla="*/ 104775 h 365297"/>
                <a:gd name="connsiteX68" fmla="*/ 133350 w 295340"/>
                <a:gd name="connsiteY68" fmla="*/ 69850 h 365297"/>
                <a:gd name="connsiteX69" fmla="*/ 104775 w 295340"/>
                <a:gd name="connsiteY69" fmla="*/ 60325 h 365297"/>
                <a:gd name="connsiteX70" fmla="*/ 53975 w 295340"/>
                <a:gd name="connsiteY70" fmla="*/ 57150 h 365297"/>
                <a:gd name="connsiteX71" fmla="*/ 38100 w 295340"/>
                <a:gd name="connsiteY71" fmla="*/ 53975 h 365297"/>
                <a:gd name="connsiteX72" fmla="*/ 47625 w 295340"/>
                <a:gd name="connsiteY72" fmla="*/ 6350 h 365297"/>
                <a:gd name="connsiteX73" fmla="*/ 60325 w 295340"/>
                <a:gd name="connsiteY73" fmla="*/ 0 h 365297"/>
                <a:gd name="connsiteX74" fmla="*/ 92075 w 295340"/>
                <a:gd name="connsiteY74" fmla="*/ 6350 h 365297"/>
                <a:gd name="connsiteX75" fmla="*/ 111125 w 295340"/>
                <a:gd name="connsiteY75" fmla="*/ 44450 h 365297"/>
                <a:gd name="connsiteX76" fmla="*/ 107950 w 295340"/>
                <a:gd name="connsiteY76" fmla="*/ 66675 h 365297"/>
                <a:gd name="connsiteX77" fmla="*/ 98425 w 295340"/>
                <a:gd name="connsiteY77" fmla="*/ 82550 h 365297"/>
                <a:gd name="connsiteX78" fmla="*/ 95250 w 295340"/>
                <a:gd name="connsiteY78" fmla="*/ 92075 h 365297"/>
                <a:gd name="connsiteX79" fmla="*/ 104775 w 295340"/>
                <a:gd name="connsiteY79" fmla="*/ 130175 h 365297"/>
                <a:gd name="connsiteX80" fmla="*/ 117475 w 295340"/>
                <a:gd name="connsiteY80" fmla="*/ 142875 h 365297"/>
                <a:gd name="connsiteX81" fmla="*/ 136525 w 295340"/>
                <a:gd name="connsiteY81" fmla="*/ 155575 h 365297"/>
                <a:gd name="connsiteX82" fmla="*/ 158750 w 295340"/>
                <a:gd name="connsiteY82" fmla="*/ 161925 h 365297"/>
                <a:gd name="connsiteX83" fmla="*/ 174625 w 295340"/>
                <a:gd name="connsiteY83" fmla="*/ 171450 h 365297"/>
                <a:gd name="connsiteX84" fmla="*/ 190500 w 295340"/>
                <a:gd name="connsiteY84" fmla="*/ 174625 h 36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95340" h="365297">
                  <a:moveTo>
                    <a:pt x="0" y="282575"/>
                  </a:moveTo>
                  <a:cubicBezTo>
                    <a:pt x="7228" y="253662"/>
                    <a:pt x="6265" y="250223"/>
                    <a:pt x="15875" y="228600"/>
                  </a:cubicBezTo>
                  <a:cubicBezTo>
                    <a:pt x="17797" y="224275"/>
                    <a:pt x="18688" y="219044"/>
                    <a:pt x="22225" y="215900"/>
                  </a:cubicBezTo>
                  <a:cubicBezTo>
                    <a:pt x="31450" y="207700"/>
                    <a:pt x="44604" y="204882"/>
                    <a:pt x="53975" y="196850"/>
                  </a:cubicBezTo>
                  <a:cubicBezTo>
                    <a:pt x="73475" y="180136"/>
                    <a:pt x="58160" y="186279"/>
                    <a:pt x="79375" y="180975"/>
                  </a:cubicBezTo>
                  <a:cubicBezTo>
                    <a:pt x="82550" y="185208"/>
                    <a:pt x="88570" y="188394"/>
                    <a:pt x="88900" y="193675"/>
                  </a:cubicBezTo>
                  <a:cubicBezTo>
                    <a:pt x="91092" y="228754"/>
                    <a:pt x="87521" y="228840"/>
                    <a:pt x="66675" y="244475"/>
                  </a:cubicBezTo>
                  <a:cubicBezTo>
                    <a:pt x="63622" y="246765"/>
                    <a:pt x="60325" y="248708"/>
                    <a:pt x="57150" y="250825"/>
                  </a:cubicBezTo>
                  <a:cubicBezTo>
                    <a:pt x="55033" y="247650"/>
                    <a:pt x="50800" y="245116"/>
                    <a:pt x="50800" y="241300"/>
                  </a:cubicBezTo>
                  <a:cubicBezTo>
                    <a:pt x="50800" y="190762"/>
                    <a:pt x="50604" y="209893"/>
                    <a:pt x="63500" y="187325"/>
                  </a:cubicBezTo>
                  <a:cubicBezTo>
                    <a:pt x="68561" y="178468"/>
                    <a:pt x="71097" y="168823"/>
                    <a:pt x="79375" y="161925"/>
                  </a:cubicBezTo>
                  <a:cubicBezTo>
                    <a:pt x="81946" y="159782"/>
                    <a:pt x="85725" y="159808"/>
                    <a:pt x="88900" y="158750"/>
                  </a:cubicBezTo>
                  <a:cubicBezTo>
                    <a:pt x="91017" y="155575"/>
                    <a:pt x="92552" y="151923"/>
                    <a:pt x="95250" y="149225"/>
                  </a:cubicBezTo>
                  <a:cubicBezTo>
                    <a:pt x="98992" y="145483"/>
                    <a:pt x="103547" y="142635"/>
                    <a:pt x="107950" y="139700"/>
                  </a:cubicBezTo>
                  <a:cubicBezTo>
                    <a:pt x="113085" y="136277"/>
                    <a:pt x="118592" y="133446"/>
                    <a:pt x="123825" y="130175"/>
                  </a:cubicBezTo>
                  <a:cubicBezTo>
                    <a:pt x="127061" y="128153"/>
                    <a:pt x="130175" y="125942"/>
                    <a:pt x="133350" y="123825"/>
                  </a:cubicBezTo>
                  <a:cubicBezTo>
                    <a:pt x="135467" y="118533"/>
                    <a:pt x="139700" y="113649"/>
                    <a:pt x="139700" y="107950"/>
                  </a:cubicBezTo>
                  <a:cubicBezTo>
                    <a:pt x="139700" y="105393"/>
                    <a:pt x="131542" y="72125"/>
                    <a:pt x="127000" y="66675"/>
                  </a:cubicBezTo>
                  <a:cubicBezTo>
                    <a:pt x="124857" y="64104"/>
                    <a:pt x="120650" y="64558"/>
                    <a:pt x="117475" y="63500"/>
                  </a:cubicBezTo>
                  <a:cubicBezTo>
                    <a:pt x="111125" y="64558"/>
                    <a:pt x="103575" y="62812"/>
                    <a:pt x="98425" y="66675"/>
                  </a:cubicBezTo>
                  <a:cubicBezTo>
                    <a:pt x="93511" y="70361"/>
                    <a:pt x="89936" y="93247"/>
                    <a:pt x="88900" y="98425"/>
                  </a:cubicBezTo>
                  <a:cubicBezTo>
                    <a:pt x="91017" y="107950"/>
                    <a:pt x="91626" y="117941"/>
                    <a:pt x="95250" y="127000"/>
                  </a:cubicBezTo>
                  <a:cubicBezTo>
                    <a:pt x="98084" y="134086"/>
                    <a:pt x="105116" y="138964"/>
                    <a:pt x="107950" y="146050"/>
                  </a:cubicBezTo>
                  <a:cubicBezTo>
                    <a:pt x="115921" y="165977"/>
                    <a:pt x="112918" y="156396"/>
                    <a:pt x="117475" y="174625"/>
                  </a:cubicBezTo>
                  <a:cubicBezTo>
                    <a:pt x="120783" y="204400"/>
                    <a:pt x="119084" y="225474"/>
                    <a:pt x="130175" y="250825"/>
                  </a:cubicBezTo>
                  <a:cubicBezTo>
                    <a:pt x="134918" y="261665"/>
                    <a:pt x="135467" y="277283"/>
                    <a:pt x="146050" y="282575"/>
                  </a:cubicBezTo>
                  <a:cubicBezTo>
                    <a:pt x="177314" y="298207"/>
                    <a:pt x="138140" y="279059"/>
                    <a:pt x="174625" y="295275"/>
                  </a:cubicBezTo>
                  <a:cubicBezTo>
                    <a:pt x="198165" y="305737"/>
                    <a:pt x="177286" y="298279"/>
                    <a:pt x="196850" y="304800"/>
                  </a:cubicBezTo>
                  <a:cubicBezTo>
                    <a:pt x="200025" y="309033"/>
                    <a:pt x="203570" y="313013"/>
                    <a:pt x="206375" y="317500"/>
                  </a:cubicBezTo>
                  <a:cubicBezTo>
                    <a:pt x="211980" y="326468"/>
                    <a:pt x="212814" y="330466"/>
                    <a:pt x="215900" y="339725"/>
                  </a:cubicBezTo>
                  <a:cubicBezTo>
                    <a:pt x="214842" y="347133"/>
                    <a:pt x="219418" y="358603"/>
                    <a:pt x="212725" y="361950"/>
                  </a:cubicBezTo>
                  <a:cubicBezTo>
                    <a:pt x="193219" y="371703"/>
                    <a:pt x="174077" y="358227"/>
                    <a:pt x="161925" y="346075"/>
                  </a:cubicBezTo>
                  <a:cubicBezTo>
                    <a:pt x="158183" y="342333"/>
                    <a:pt x="155575" y="337608"/>
                    <a:pt x="152400" y="333375"/>
                  </a:cubicBezTo>
                  <a:cubicBezTo>
                    <a:pt x="159673" y="286102"/>
                    <a:pt x="148136" y="297059"/>
                    <a:pt x="184150" y="273050"/>
                  </a:cubicBezTo>
                  <a:cubicBezTo>
                    <a:pt x="192742" y="267322"/>
                    <a:pt x="196304" y="264378"/>
                    <a:pt x="206375" y="260350"/>
                  </a:cubicBezTo>
                  <a:cubicBezTo>
                    <a:pt x="212590" y="257864"/>
                    <a:pt x="225425" y="254000"/>
                    <a:pt x="225425" y="254000"/>
                  </a:cubicBezTo>
                  <a:cubicBezTo>
                    <a:pt x="235903" y="255746"/>
                    <a:pt x="265598" y="253109"/>
                    <a:pt x="273050" y="269875"/>
                  </a:cubicBezTo>
                  <a:cubicBezTo>
                    <a:pt x="275665" y="275758"/>
                    <a:pt x="275167" y="282575"/>
                    <a:pt x="276225" y="288925"/>
                  </a:cubicBezTo>
                  <a:cubicBezTo>
                    <a:pt x="274108" y="292100"/>
                    <a:pt x="271768" y="295137"/>
                    <a:pt x="269875" y="298450"/>
                  </a:cubicBezTo>
                  <a:cubicBezTo>
                    <a:pt x="267527" y="302559"/>
                    <a:pt x="266872" y="307803"/>
                    <a:pt x="263525" y="311150"/>
                  </a:cubicBezTo>
                  <a:cubicBezTo>
                    <a:pt x="261158" y="313517"/>
                    <a:pt x="257175" y="313267"/>
                    <a:pt x="254000" y="314325"/>
                  </a:cubicBezTo>
                  <a:cubicBezTo>
                    <a:pt x="244475" y="312208"/>
                    <a:pt x="234891" y="310342"/>
                    <a:pt x="225425" y="307975"/>
                  </a:cubicBezTo>
                  <a:cubicBezTo>
                    <a:pt x="222178" y="307163"/>
                    <a:pt x="218542" y="306855"/>
                    <a:pt x="215900" y="304800"/>
                  </a:cubicBezTo>
                  <a:cubicBezTo>
                    <a:pt x="208811" y="299287"/>
                    <a:pt x="202460" y="292762"/>
                    <a:pt x="196850" y="285750"/>
                  </a:cubicBezTo>
                  <a:cubicBezTo>
                    <a:pt x="193290" y="281301"/>
                    <a:pt x="185828" y="261371"/>
                    <a:pt x="184150" y="257175"/>
                  </a:cubicBezTo>
                  <a:cubicBezTo>
                    <a:pt x="185208" y="239183"/>
                    <a:pt x="183331" y="220775"/>
                    <a:pt x="187325" y="203200"/>
                  </a:cubicBezTo>
                  <a:cubicBezTo>
                    <a:pt x="188827" y="196592"/>
                    <a:pt x="193327" y="188355"/>
                    <a:pt x="200025" y="187325"/>
                  </a:cubicBezTo>
                  <a:cubicBezTo>
                    <a:pt x="209948" y="185798"/>
                    <a:pt x="219075" y="193675"/>
                    <a:pt x="228600" y="196850"/>
                  </a:cubicBezTo>
                  <a:cubicBezTo>
                    <a:pt x="231775" y="201083"/>
                    <a:pt x="234383" y="205808"/>
                    <a:pt x="238125" y="209550"/>
                  </a:cubicBezTo>
                  <a:cubicBezTo>
                    <a:pt x="241867" y="213292"/>
                    <a:pt x="250448" y="213797"/>
                    <a:pt x="250825" y="219075"/>
                  </a:cubicBezTo>
                  <a:cubicBezTo>
                    <a:pt x="251685" y="231111"/>
                    <a:pt x="244475" y="242358"/>
                    <a:pt x="241300" y="254000"/>
                  </a:cubicBezTo>
                  <a:cubicBezTo>
                    <a:pt x="234297" y="225986"/>
                    <a:pt x="232271" y="224916"/>
                    <a:pt x="247650" y="180975"/>
                  </a:cubicBezTo>
                  <a:cubicBezTo>
                    <a:pt x="249092" y="176856"/>
                    <a:pt x="256210" y="179180"/>
                    <a:pt x="260350" y="177800"/>
                  </a:cubicBezTo>
                  <a:cubicBezTo>
                    <a:pt x="265757" y="175998"/>
                    <a:pt x="270889" y="173451"/>
                    <a:pt x="276225" y="171450"/>
                  </a:cubicBezTo>
                  <a:cubicBezTo>
                    <a:pt x="279359" y="170275"/>
                    <a:pt x="282575" y="169333"/>
                    <a:pt x="285750" y="168275"/>
                  </a:cubicBezTo>
                  <a:cubicBezTo>
                    <a:pt x="287961" y="164958"/>
                    <a:pt x="296151" y="154483"/>
                    <a:pt x="295275" y="149225"/>
                  </a:cubicBezTo>
                  <a:cubicBezTo>
                    <a:pt x="294648" y="145461"/>
                    <a:pt x="292238" y="141593"/>
                    <a:pt x="288925" y="139700"/>
                  </a:cubicBezTo>
                  <a:cubicBezTo>
                    <a:pt x="284240" y="137023"/>
                    <a:pt x="278318" y="137696"/>
                    <a:pt x="273050" y="136525"/>
                  </a:cubicBezTo>
                  <a:cubicBezTo>
                    <a:pt x="268790" y="135578"/>
                    <a:pt x="264546" y="134549"/>
                    <a:pt x="260350" y="133350"/>
                  </a:cubicBezTo>
                  <a:cubicBezTo>
                    <a:pt x="257132" y="132431"/>
                    <a:pt x="254072" y="130987"/>
                    <a:pt x="250825" y="130175"/>
                  </a:cubicBezTo>
                  <a:cubicBezTo>
                    <a:pt x="245590" y="128866"/>
                    <a:pt x="240242" y="128058"/>
                    <a:pt x="234950" y="127000"/>
                  </a:cubicBezTo>
                  <a:cubicBezTo>
                    <a:pt x="221192" y="129117"/>
                    <a:pt x="200070" y="120986"/>
                    <a:pt x="193675" y="133350"/>
                  </a:cubicBezTo>
                  <a:cubicBezTo>
                    <a:pt x="144683" y="228067"/>
                    <a:pt x="237387" y="226227"/>
                    <a:pt x="142875" y="212725"/>
                  </a:cubicBezTo>
                  <a:cubicBezTo>
                    <a:pt x="140758" y="209550"/>
                    <a:pt x="138075" y="206687"/>
                    <a:pt x="136525" y="203200"/>
                  </a:cubicBezTo>
                  <a:cubicBezTo>
                    <a:pt x="129816" y="188106"/>
                    <a:pt x="129662" y="181074"/>
                    <a:pt x="127000" y="165100"/>
                  </a:cubicBezTo>
                  <a:cubicBezTo>
                    <a:pt x="128058" y="153458"/>
                    <a:pt x="128522" y="141747"/>
                    <a:pt x="130175" y="130175"/>
                  </a:cubicBezTo>
                  <a:cubicBezTo>
                    <a:pt x="130648" y="126862"/>
                    <a:pt x="132538" y="123897"/>
                    <a:pt x="133350" y="120650"/>
                  </a:cubicBezTo>
                  <a:cubicBezTo>
                    <a:pt x="134659" y="115415"/>
                    <a:pt x="135467" y="110067"/>
                    <a:pt x="136525" y="104775"/>
                  </a:cubicBezTo>
                  <a:cubicBezTo>
                    <a:pt x="135467" y="93133"/>
                    <a:pt x="137546" y="80761"/>
                    <a:pt x="133350" y="69850"/>
                  </a:cubicBezTo>
                  <a:cubicBezTo>
                    <a:pt x="131270" y="64443"/>
                    <a:pt x="107679" y="60602"/>
                    <a:pt x="104775" y="60325"/>
                  </a:cubicBezTo>
                  <a:cubicBezTo>
                    <a:pt x="87885" y="58716"/>
                    <a:pt x="70908" y="58208"/>
                    <a:pt x="53975" y="57150"/>
                  </a:cubicBezTo>
                  <a:cubicBezTo>
                    <a:pt x="48683" y="56092"/>
                    <a:pt x="42927" y="56388"/>
                    <a:pt x="38100" y="53975"/>
                  </a:cubicBezTo>
                  <a:cubicBezTo>
                    <a:pt x="15489" y="42669"/>
                    <a:pt x="36199" y="22347"/>
                    <a:pt x="47625" y="6350"/>
                  </a:cubicBezTo>
                  <a:cubicBezTo>
                    <a:pt x="50376" y="2499"/>
                    <a:pt x="56092" y="2117"/>
                    <a:pt x="60325" y="0"/>
                  </a:cubicBezTo>
                  <a:cubicBezTo>
                    <a:pt x="70908" y="2117"/>
                    <a:pt x="82422" y="1523"/>
                    <a:pt x="92075" y="6350"/>
                  </a:cubicBezTo>
                  <a:cubicBezTo>
                    <a:pt x="105210" y="12917"/>
                    <a:pt x="107891" y="33132"/>
                    <a:pt x="111125" y="44450"/>
                  </a:cubicBezTo>
                  <a:cubicBezTo>
                    <a:pt x="110067" y="51858"/>
                    <a:pt x="110317" y="59575"/>
                    <a:pt x="107950" y="66675"/>
                  </a:cubicBezTo>
                  <a:cubicBezTo>
                    <a:pt x="105999" y="72529"/>
                    <a:pt x="101185" y="77030"/>
                    <a:pt x="98425" y="82550"/>
                  </a:cubicBezTo>
                  <a:cubicBezTo>
                    <a:pt x="96928" y="85543"/>
                    <a:pt x="96308" y="88900"/>
                    <a:pt x="95250" y="92075"/>
                  </a:cubicBezTo>
                  <a:cubicBezTo>
                    <a:pt x="98425" y="104775"/>
                    <a:pt x="99528" y="118182"/>
                    <a:pt x="104775" y="130175"/>
                  </a:cubicBezTo>
                  <a:cubicBezTo>
                    <a:pt x="107175" y="135660"/>
                    <a:pt x="112800" y="139135"/>
                    <a:pt x="117475" y="142875"/>
                  </a:cubicBezTo>
                  <a:cubicBezTo>
                    <a:pt x="123434" y="147643"/>
                    <a:pt x="129854" y="151869"/>
                    <a:pt x="136525" y="155575"/>
                  </a:cubicBezTo>
                  <a:cubicBezTo>
                    <a:pt x="140252" y="157645"/>
                    <a:pt x="155761" y="161178"/>
                    <a:pt x="158750" y="161925"/>
                  </a:cubicBezTo>
                  <a:cubicBezTo>
                    <a:pt x="164042" y="165100"/>
                    <a:pt x="168895" y="169158"/>
                    <a:pt x="174625" y="171450"/>
                  </a:cubicBezTo>
                  <a:cubicBezTo>
                    <a:pt x="179635" y="173454"/>
                    <a:pt x="190500" y="174625"/>
                    <a:pt x="190500" y="174625"/>
                  </a:cubicBezTo>
                </a:path>
              </a:pathLst>
            </a:custGeom>
            <a:noFill/>
            <a:ln w="28575">
              <a:solidFill>
                <a:schemeClr val="accent1"/>
              </a:solidFill>
              <a:miter lim="800000"/>
              <a:headEnd/>
              <a:tailEnd/>
            </a:ln>
          </p:spPr>
          <p:txBody>
            <a:bodyPr rtlCol="0" anchor="ctr"/>
            <a:lstStyle/>
            <a:p>
              <a:pPr algn="ctr"/>
              <a:endParaRPr lang="en-US" dirty="0"/>
            </a:p>
          </p:txBody>
        </p:sp>
        <p:cxnSp>
          <p:nvCxnSpPr>
            <p:cNvPr id="168" name="Straight Connector 167">
              <a:extLst>
                <a:ext uri="{FF2B5EF4-FFF2-40B4-BE49-F238E27FC236}">
                  <a16:creationId xmlns:a16="http://schemas.microsoft.com/office/drawing/2014/main" id="{E868A714-99EF-4311-BB67-1578C5FEFA4D}"/>
                </a:ext>
              </a:extLst>
            </p:cNvPr>
            <p:cNvCxnSpPr/>
            <p:nvPr/>
          </p:nvCxnSpPr>
          <p:spPr bwMode="auto">
            <a:xfrm>
              <a:off x="1623972" y="4918430"/>
              <a:ext cx="8077758"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0256080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Phase III ATTR-ACT: Tafamidis vs Placebo in </a:t>
            </a:r>
            <a:br>
              <a:rPr lang="en-US" altLang="en-US" dirty="0"/>
            </a:br>
            <a:r>
              <a:rPr lang="en-US" altLang="en-US" dirty="0"/>
              <a:t>Patients With Transthyretin Cardiomyopathy</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69426" y="2601150"/>
            <a:ext cx="273045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Patients with transthyretin genetic variants (ATTRv) or ATTRwt resulting in amyloid cardiomyopathy; history of heart failure; thickened intraventricular septal wall; NT-proBNP ≥600 pg/mL</a:t>
            </a:r>
          </a:p>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(N = 441)</a:t>
            </a:r>
            <a:endParaRPr lang="en-US" altLang="en-US" sz="1600"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141788" y="2402832"/>
            <a:ext cx="1935163" cy="703263"/>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80 mg (n = 176)</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132236" y="4285651"/>
            <a:ext cx="1935163" cy="703263"/>
          </a:xfrm>
          <a:prstGeom prst="rect">
            <a:avLst/>
          </a:prstGeom>
          <a:solidFill>
            <a:schemeClr val="accent3"/>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Placebo</a:t>
            </a:r>
          </a:p>
          <a:p>
            <a:pPr algn="ctr">
              <a:defRPr/>
            </a:pPr>
            <a:r>
              <a:rPr lang="en-US" sz="1600" dirty="0">
                <a:latin typeface="Calibri" panose="020F0502020204030204" pitchFamily="34" charset="0"/>
                <a:cs typeface="Arial" charset="0"/>
              </a:rPr>
              <a:t>(n = 177)</a:t>
            </a:r>
            <a:endParaRPr lang="en-US" sz="1600" dirty="0">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141788" y="3170932"/>
            <a:ext cx="1935163" cy="703262"/>
          </a:xfrm>
          <a:prstGeom prst="rect">
            <a:avLst/>
          </a:prstGeom>
          <a:solidFill>
            <a:schemeClr val="accent2"/>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20 mg (n = 88)</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6483309" y="3293150"/>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6245184" y="275424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3776768" y="2754249"/>
            <a:ext cx="30309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08EA473E-7AC7-4E14-8149-3D43DA77BB80}"/>
              </a:ext>
            </a:extLst>
          </p:cNvPr>
          <p:cNvSpPr txBox="1"/>
          <p:nvPr/>
        </p:nvSpPr>
        <p:spPr bwMode="auto">
          <a:xfrm>
            <a:off x="414686" y="6449662"/>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Maurer. Circ Heart Fail. 2017;10:e003815. Damy. Eur J Heart Fail. 2021;23:277.</a:t>
            </a:r>
          </a:p>
        </p:txBody>
      </p:sp>
      <p:sp>
        <p:nvSpPr>
          <p:cNvPr id="4" name="TextBox 3">
            <a:extLst>
              <a:ext uri="{FF2B5EF4-FFF2-40B4-BE49-F238E27FC236}">
                <a16:creationId xmlns:a16="http://schemas.microsoft.com/office/drawing/2014/main" id="{90191C2D-3FAC-4597-9CB7-5C2F2000F5BB}"/>
              </a:ext>
            </a:extLst>
          </p:cNvPr>
          <p:cNvSpPr txBox="1"/>
          <p:nvPr/>
        </p:nvSpPr>
        <p:spPr bwMode="auto">
          <a:xfrm>
            <a:off x="5486233" y="1825288"/>
            <a:ext cx="1618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 mo</a:t>
            </a:r>
          </a:p>
        </p:txBody>
      </p:sp>
      <p:cxnSp>
        <p:nvCxnSpPr>
          <p:cNvPr id="6" name="Straight Arrow Connector 5">
            <a:extLst>
              <a:ext uri="{FF2B5EF4-FFF2-40B4-BE49-F238E27FC236}">
                <a16:creationId xmlns:a16="http://schemas.microsoft.com/office/drawing/2014/main" id="{79E00290-5509-4D52-AE53-FA4217C6ABB9}"/>
              </a:ext>
            </a:extLst>
          </p:cNvPr>
          <p:cNvCxnSpPr>
            <a:cxnSpLocks/>
          </p:cNvCxnSpPr>
          <p:nvPr/>
        </p:nvCxnSpPr>
        <p:spPr bwMode="auto">
          <a:xfrm>
            <a:off x="6076951" y="2081474"/>
            <a:ext cx="0" cy="301264"/>
          </a:xfrm>
          <a:prstGeom prst="straightConnector1">
            <a:avLst/>
          </a:prstGeom>
          <a:noFill/>
          <a:ln w="28575" cap="flat" cmpd="sng" algn="ctr">
            <a:solidFill>
              <a:schemeClr val="bg1"/>
            </a:solidFill>
            <a:prstDash val="solid"/>
            <a:round/>
            <a:headEnd type="none" w="med" len="med"/>
            <a:tailEnd type="triangle"/>
          </a:ln>
          <a:effectLst/>
        </p:spPr>
      </p:cxnSp>
      <p:sp>
        <p:nvSpPr>
          <p:cNvPr id="24" name="Rectangle 24">
            <a:extLst>
              <a:ext uri="{FF2B5EF4-FFF2-40B4-BE49-F238E27FC236}">
                <a16:creationId xmlns:a16="http://schemas.microsoft.com/office/drawing/2014/main" id="{CA7D3476-A187-438D-BF07-C46EBC23EA28}"/>
              </a:ext>
            </a:extLst>
          </p:cNvPr>
          <p:cNvSpPr>
            <a:spLocks noChangeArrowheads="1"/>
          </p:cNvSpPr>
          <p:nvPr/>
        </p:nvSpPr>
        <p:spPr bwMode="auto">
          <a:xfrm>
            <a:off x="6786535" y="2402832"/>
            <a:ext cx="1935163" cy="703263"/>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80 mg</a:t>
            </a:r>
          </a:p>
        </p:txBody>
      </p:sp>
      <p:sp>
        <p:nvSpPr>
          <p:cNvPr id="25" name="Rectangle 28">
            <a:extLst>
              <a:ext uri="{FF2B5EF4-FFF2-40B4-BE49-F238E27FC236}">
                <a16:creationId xmlns:a16="http://schemas.microsoft.com/office/drawing/2014/main" id="{9343E429-3F74-4AEC-85A5-B45123DE5834}"/>
              </a:ext>
            </a:extLst>
          </p:cNvPr>
          <p:cNvSpPr>
            <a:spLocks noChangeArrowheads="1"/>
          </p:cNvSpPr>
          <p:nvPr/>
        </p:nvSpPr>
        <p:spPr bwMode="auto">
          <a:xfrm>
            <a:off x="6786535" y="3170932"/>
            <a:ext cx="1935163" cy="703262"/>
          </a:xfrm>
          <a:prstGeom prst="rect">
            <a:avLst/>
          </a:prstGeom>
          <a:solidFill>
            <a:schemeClr val="accent2"/>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20 mg</a:t>
            </a:r>
          </a:p>
        </p:txBody>
      </p:sp>
      <p:sp>
        <p:nvSpPr>
          <p:cNvPr id="26" name="Rectangle 24">
            <a:extLst>
              <a:ext uri="{FF2B5EF4-FFF2-40B4-BE49-F238E27FC236}">
                <a16:creationId xmlns:a16="http://schemas.microsoft.com/office/drawing/2014/main" id="{0AF50BEB-9210-4D6C-B734-5BA63CF061B1}"/>
              </a:ext>
            </a:extLst>
          </p:cNvPr>
          <p:cNvSpPr>
            <a:spLocks noChangeArrowheads="1"/>
          </p:cNvSpPr>
          <p:nvPr/>
        </p:nvSpPr>
        <p:spPr bwMode="auto">
          <a:xfrm>
            <a:off x="6786535" y="3957246"/>
            <a:ext cx="1935163" cy="703263"/>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80 mg</a:t>
            </a:r>
          </a:p>
        </p:txBody>
      </p:sp>
      <p:sp>
        <p:nvSpPr>
          <p:cNvPr id="27" name="Rectangle 28">
            <a:extLst>
              <a:ext uri="{FF2B5EF4-FFF2-40B4-BE49-F238E27FC236}">
                <a16:creationId xmlns:a16="http://schemas.microsoft.com/office/drawing/2014/main" id="{867CC793-577A-4075-B774-6150C7BEC243}"/>
              </a:ext>
            </a:extLst>
          </p:cNvPr>
          <p:cNvSpPr>
            <a:spLocks noChangeArrowheads="1"/>
          </p:cNvSpPr>
          <p:nvPr/>
        </p:nvSpPr>
        <p:spPr bwMode="auto">
          <a:xfrm>
            <a:off x="6786535" y="4729620"/>
            <a:ext cx="1935163" cy="703262"/>
          </a:xfrm>
          <a:prstGeom prst="rect">
            <a:avLst/>
          </a:prstGeom>
          <a:solidFill>
            <a:schemeClr val="accent2"/>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20 mg</a:t>
            </a:r>
          </a:p>
        </p:txBody>
      </p:sp>
      <p:sp>
        <p:nvSpPr>
          <p:cNvPr id="28" name="Line 53">
            <a:extLst>
              <a:ext uri="{FF2B5EF4-FFF2-40B4-BE49-F238E27FC236}">
                <a16:creationId xmlns:a16="http://schemas.microsoft.com/office/drawing/2014/main" id="{F4335E9F-1B8F-446A-A283-7DBD59769C66}"/>
              </a:ext>
            </a:extLst>
          </p:cNvPr>
          <p:cNvSpPr>
            <a:spLocks noChangeShapeType="1"/>
          </p:cNvSpPr>
          <p:nvPr/>
        </p:nvSpPr>
        <p:spPr bwMode="auto">
          <a:xfrm>
            <a:off x="6087166" y="475189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9" name="Line 54">
            <a:extLst>
              <a:ext uri="{FF2B5EF4-FFF2-40B4-BE49-F238E27FC236}">
                <a16:creationId xmlns:a16="http://schemas.microsoft.com/office/drawing/2014/main" id="{E957F859-7276-4681-856A-F96698EB7A98}"/>
              </a:ext>
            </a:extLst>
          </p:cNvPr>
          <p:cNvSpPr>
            <a:spLocks noChangeShapeType="1"/>
          </p:cNvSpPr>
          <p:nvPr/>
        </p:nvSpPr>
        <p:spPr bwMode="auto">
          <a:xfrm flipV="1">
            <a:off x="6087166" y="428015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0" name="Rectangle 24">
            <a:extLst>
              <a:ext uri="{FF2B5EF4-FFF2-40B4-BE49-F238E27FC236}">
                <a16:creationId xmlns:a16="http://schemas.microsoft.com/office/drawing/2014/main" id="{E9D7D6BA-364F-478A-8FA1-31A4B1479199}"/>
              </a:ext>
            </a:extLst>
          </p:cNvPr>
          <p:cNvSpPr>
            <a:spLocks noChangeArrowheads="1"/>
          </p:cNvSpPr>
          <p:nvPr/>
        </p:nvSpPr>
        <p:spPr bwMode="auto">
          <a:xfrm>
            <a:off x="9808909" y="3707756"/>
            <a:ext cx="1935163" cy="703263"/>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Tafamidis</a:t>
            </a:r>
          </a:p>
          <a:p>
            <a:pPr algn="ctr">
              <a:defRPr/>
            </a:pPr>
            <a:r>
              <a:rPr lang="en-US" sz="1600" b="0" dirty="0">
                <a:latin typeface="Calibri" panose="020F0502020204030204" pitchFamily="34" charset="0"/>
                <a:cs typeface="Arial" charset="0"/>
              </a:rPr>
              <a:t>80 mg</a:t>
            </a:r>
          </a:p>
        </p:txBody>
      </p:sp>
      <p:sp>
        <p:nvSpPr>
          <p:cNvPr id="8" name="TextBox 7">
            <a:extLst>
              <a:ext uri="{FF2B5EF4-FFF2-40B4-BE49-F238E27FC236}">
                <a16:creationId xmlns:a16="http://schemas.microsoft.com/office/drawing/2014/main" id="{C313CDD1-2001-44FE-AE96-7229B5E11A18}"/>
              </a:ext>
            </a:extLst>
          </p:cNvPr>
          <p:cNvSpPr txBox="1"/>
          <p:nvPr/>
        </p:nvSpPr>
        <p:spPr bwMode="auto">
          <a:xfrm>
            <a:off x="6759507" y="2097516"/>
            <a:ext cx="1962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Extension Study</a:t>
            </a:r>
          </a:p>
        </p:txBody>
      </p:sp>
      <p:sp>
        <p:nvSpPr>
          <p:cNvPr id="32" name="Line 53">
            <a:extLst>
              <a:ext uri="{FF2B5EF4-FFF2-40B4-BE49-F238E27FC236}">
                <a16:creationId xmlns:a16="http://schemas.microsoft.com/office/drawing/2014/main" id="{6C34FFB2-5555-4C68-B5A9-4CC5E83208CF}"/>
              </a:ext>
            </a:extLst>
          </p:cNvPr>
          <p:cNvSpPr>
            <a:spLocks noChangeShapeType="1"/>
          </p:cNvSpPr>
          <p:nvPr/>
        </p:nvSpPr>
        <p:spPr bwMode="auto">
          <a:xfrm>
            <a:off x="8795904" y="2518301"/>
            <a:ext cx="902536" cy="9053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3" name="Line 53">
            <a:extLst>
              <a:ext uri="{FF2B5EF4-FFF2-40B4-BE49-F238E27FC236}">
                <a16:creationId xmlns:a16="http://schemas.microsoft.com/office/drawing/2014/main" id="{765CA205-323E-4838-AEF9-BD4C3C2DA7C3}"/>
              </a:ext>
            </a:extLst>
          </p:cNvPr>
          <p:cNvSpPr>
            <a:spLocks noChangeShapeType="1"/>
          </p:cNvSpPr>
          <p:nvPr/>
        </p:nvSpPr>
        <p:spPr bwMode="auto">
          <a:xfrm>
            <a:off x="8760600" y="3494890"/>
            <a:ext cx="937840" cy="41430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4" name="Line 54">
            <a:extLst>
              <a:ext uri="{FF2B5EF4-FFF2-40B4-BE49-F238E27FC236}">
                <a16:creationId xmlns:a16="http://schemas.microsoft.com/office/drawing/2014/main" id="{E5D331A2-20CC-4E55-912B-46F156B9E78E}"/>
              </a:ext>
            </a:extLst>
          </p:cNvPr>
          <p:cNvSpPr>
            <a:spLocks noChangeShapeType="1"/>
          </p:cNvSpPr>
          <p:nvPr/>
        </p:nvSpPr>
        <p:spPr bwMode="auto">
          <a:xfrm flipV="1">
            <a:off x="8778252" y="4103769"/>
            <a:ext cx="937840" cy="30777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5" name="Line 54">
            <a:extLst>
              <a:ext uri="{FF2B5EF4-FFF2-40B4-BE49-F238E27FC236}">
                <a16:creationId xmlns:a16="http://schemas.microsoft.com/office/drawing/2014/main" id="{DCFF68C0-9711-4AE2-8591-C9F97AF8B9CD}"/>
              </a:ext>
            </a:extLst>
          </p:cNvPr>
          <p:cNvSpPr>
            <a:spLocks noChangeShapeType="1"/>
          </p:cNvSpPr>
          <p:nvPr/>
        </p:nvSpPr>
        <p:spPr bwMode="auto">
          <a:xfrm flipV="1">
            <a:off x="8751888" y="4500030"/>
            <a:ext cx="869176" cy="90125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39688F5-3937-4701-859C-D3892ECD8E51}"/>
              </a:ext>
            </a:extLst>
          </p:cNvPr>
          <p:cNvSpPr txBox="1"/>
          <p:nvPr/>
        </p:nvSpPr>
        <p:spPr bwMode="auto">
          <a:xfrm>
            <a:off x="609759" y="1510400"/>
            <a:ext cx="10997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Multicenter, international, placebo-controlled, double-blind, randomized clinical trial of TTR stabilizer tafamidis</a:t>
            </a:r>
          </a:p>
        </p:txBody>
      </p:sp>
      <p:sp>
        <p:nvSpPr>
          <p:cNvPr id="37" name="TextBox 36">
            <a:extLst>
              <a:ext uri="{FF2B5EF4-FFF2-40B4-BE49-F238E27FC236}">
                <a16:creationId xmlns:a16="http://schemas.microsoft.com/office/drawing/2014/main" id="{F2D119A0-561D-440C-AC0F-A5E36CF2E817}"/>
              </a:ext>
            </a:extLst>
          </p:cNvPr>
          <p:cNvSpPr txBox="1"/>
          <p:nvPr/>
        </p:nvSpPr>
        <p:spPr bwMode="auto">
          <a:xfrm>
            <a:off x="7912494" y="1825288"/>
            <a:ext cx="2090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 additional </a:t>
            </a:r>
            <a:r>
              <a:rPr lang="en-US" sz="1600" dirty="0">
                <a:solidFill>
                  <a:schemeClr val="bg1"/>
                </a:solidFill>
                <a:latin typeface="Calibri" panose="020F0502020204030204" pitchFamily="34" charset="0"/>
              </a:rPr>
              <a:t>mo</a:t>
            </a:r>
            <a:endParaRPr lang="en-US" sz="1600" b="0" dirty="0">
              <a:solidFill>
                <a:schemeClr val="bg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EA97F47A-3636-42F3-A1AE-D6C1E1BAFDB5}"/>
              </a:ext>
            </a:extLst>
          </p:cNvPr>
          <p:cNvCxnSpPr>
            <a:cxnSpLocks/>
          </p:cNvCxnSpPr>
          <p:nvPr/>
        </p:nvCxnSpPr>
        <p:spPr bwMode="auto">
          <a:xfrm>
            <a:off x="8702865" y="2128169"/>
            <a:ext cx="0" cy="301264"/>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B323E74E-BD42-48E0-983F-998E2B7755A1}"/>
              </a:ext>
            </a:extLst>
          </p:cNvPr>
          <p:cNvCxnSpPr>
            <a:cxnSpLocks/>
          </p:cNvCxnSpPr>
          <p:nvPr/>
        </p:nvCxnSpPr>
        <p:spPr bwMode="auto">
          <a:xfrm flipV="1">
            <a:off x="6245184" y="4860002"/>
            <a:ext cx="0" cy="457200"/>
          </a:xfrm>
          <a:prstGeom prst="straightConnector1">
            <a:avLst/>
          </a:prstGeom>
          <a:noFill/>
          <a:ln w="28575" cap="flat" cmpd="sng" algn="ctr">
            <a:solidFill>
              <a:schemeClr val="bg1"/>
            </a:solidFill>
            <a:prstDash val="sysDot"/>
            <a:round/>
            <a:headEnd type="none" w="med" len="med"/>
            <a:tailEnd type="triangle"/>
          </a:ln>
          <a:effectLst/>
        </p:spPr>
      </p:cxnSp>
      <p:sp>
        <p:nvSpPr>
          <p:cNvPr id="13" name="TextBox 12">
            <a:extLst>
              <a:ext uri="{FF2B5EF4-FFF2-40B4-BE49-F238E27FC236}">
                <a16:creationId xmlns:a16="http://schemas.microsoft.com/office/drawing/2014/main" id="{5B9F3218-102C-46D0-969F-4934BF2490F9}"/>
              </a:ext>
            </a:extLst>
          </p:cNvPr>
          <p:cNvSpPr txBox="1"/>
          <p:nvPr/>
        </p:nvSpPr>
        <p:spPr bwMode="auto">
          <a:xfrm>
            <a:off x="2909261" y="5226808"/>
            <a:ext cx="3667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TTR genotype (ATTRv vs ATTRwt)</a:t>
            </a:r>
          </a:p>
        </p:txBody>
      </p:sp>
      <p:sp>
        <p:nvSpPr>
          <p:cNvPr id="43" name="TextBox 42">
            <a:extLst>
              <a:ext uri="{FF2B5EF4-FFF2-40B4-BE49-F238E27FC236}">
                <a16:creationId xmlns:a16="http://schemas.microsoft.com/office/drawing/2014/main" id="{19520DBA-B54F-44F2-8244-AF48608E95A7}"/>
              </a:ext>
            </a:extLst>
          </p:cNvPr>
          <p:cNvSpPr txBox="1"/>
          <p:nvPr/>
        </p:nvSpPr>
        <p:spPr bwMode="auto">
          <a:xfrm>
            <a:off x="9130888" y="2835150"/>
            <a:ext cx="16184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July 2018</a:t>
            </a:r>
          </a:p>
        </p:txBody>
      </p:sp>
      <p:cxnSp>
        <p:nvCxnSpPr>
          <p:cNvPr id="44" name="Straight Arrow Connector 43">
            <a:extLst>
              <a:ext uri="{FF2B5EF4-FFF2-40B4-BE49-F238E27FC236}">
                <a16:creationId xmlns:a16="http://schemas.microsoft.com/office/drawing/2014/main" id="{B4FB48D9-7A6B-4AF3-A08A-9819F9F08552}"/>
              </a:ext>
            </a:extLst>
          </p:cNvPr>
          <p:cNvCxnSpPr>
            <a:cxnSpLocks/>
          </p:cNvCxnSpPr>
          <p:nvPr/>
        </p:nvCxnSpPr>
        <p:spPr bwMode="auto">
          <a:xfrm>
            <a:off x="9940092" y="3146238"/>
            <a:ext cx="0" cy="301264"/>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DA148A11-5A88-41B8-8825-21C4F3882F12}"/>
              </a:ext>
            </a:extLst>
          </p:cNvPr>
          <p:cNvSpPr txBox="1"/>
          <p:nvPr/>
        </p:nvSpPr>
        <p:spPr bwMode="auto">
          <a:xfrm>
            <a:off x="616878" y="5466019"/>
            <a:ext cx="981744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Primary endpoint: </a:t>
            </a:r>
            <a:r>
              <a:rPr lang="en-US" b="0" dirty="0">
                <a:solidFill>
                  <a:schemeClr val="bg1"/>
                </a:solidFill>
                <a:latin typeface="Calibri" panose="020F0502020204030204" pitchFamily="34" charset="0"/>
              </a:rPr>
              <a:t>combination of all-cause mortality and CV-related hospitalizations</a:t>
            </a:r>
          </a:p>
          <a:p>
            <a:pPr marL="285750" indent="-285750" algn="l">
              <a:lnSpc>
                <a:spcPct val="100000"/>
              </a:lnSpc>
              <a:spcBef>
                <a:spcPct val="500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Secondary endpoints: </a:t>
            </a:r>
            <a:r>
              <a:rPr lang="en-US" dirty="0">
                <a:solidFill>
                  <a:schemeClr val="bg1"/>
                </a:solidFill>
                <a:latin typeface="Calibri" panose="020F0502020204030204" pitchFamily="34" charset="0"/>
              </a:rPr>
              <a:t>all-cause mortality, CV hospitalizations/yr, cardiomyopathy-related changes, CV mortality, stabilized transthyretin</a:t>
            </a:r>
            <a:endParaRPr lang="en-US" b="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C724BB8F-8AC2-4673-8164-135EC0C7F5B9}"/>
              </a:ext>
            </a:extLst>
          </p:cNvPr>
          <p:cNvSpPr txBox="1"/>
          <p:nvPr/>
        </p:nvSpPr>
        <p:spPr bwMode="auto">
          <a:xfrm rot="16200000">
            <a:off x="2169138" y="3586036"/>
            <a:ext cx="2651760"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Randomization</a:t>
            </a:r>
          </a:p>
        </p:txBody>
      </p:sp>
      <p:sp>
        <p:nvSpPr>
          <p:cNvPr id="40" name="Line 33">
            <a:extLst>
              <a:ext uri="{FF2B5EF4-FFF2-40B4-BE49-F238E27FC236}">
                <a16:creationId xmlns:a16="http://schemas.microsoft.com/office/drawing/2014/main" id="{2A21E9A2-41D8-4B88-80F6-F10310E51F28}"/>
              </a:ext>
            </a:extLst>
          </p:cNvPr>
          <p:cNvSpPr>
            <a:spLocks noChangeShapeType="1"/>
          </p:cNvSpPr>
          <p:nvPr/>
        </p:nvSpPr>
        <p:spPr bwMode="auto">
          <a:xfrm>
            <a:off x="3776768" y="4733132"/>
            <a:ext cx="27984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41" name="Line 33">
            <a:extLst>
              <a:ext uri="{FF2B5EF4-FFF2-40B4-BE49-F238E27FC236}">
                <a16:creationId xmlns:a16="http://schemas.microsoft.com/office/drawing/2014/main" id="{AFB76EFC-28B3-44B4-AC44-B50F1CEB7012}"/>
              </a:ext>
            </a:extLst>
          </p:cNvPr>
          <p:cNvSpPr>
            <a:spLocks noChangeShapeType="1"/>
          </p:cNvSpPr>
          <p:nvPr/>
        </p:nvSpPr>
        <p:spPr bwMode="auto">
          <a:xfrm flipV="1">
            <a:off x="3753520" y="3638245"/>
            <a:ext cx="30309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grpSp>
        <p:nvGrpSpPr>
          <p:cNvPr id="39" name="Group 7">
            <a:extLst>
              <a:ext uri="{FF2B5EF4-FFF2-40B4-BE49-F238E27FC236}">
                <a16:creationId xmlns:a16="http://schemas.microsoft.com/office/drawing/2014/main" id="{234C2A55-4D05-459E-A7A3-7EBCBEA60D79}"/>
              </a:ext>
            </a:extLst>
          </p:cNvPr>
          <p:cNvGrpSpPr>
            <a:grpSpLocks/>
          </p:cNvGrpSpPr>
          <p:nvPr/>
        </p:nvGrpSpPr>
        <p:grpSpPr bwMode="auto">
          <a:xfrm>
            <a:off x="9389569" y="6216652"/>
            <a:ext cx="2488502" cy="447822"/>
            <a:chOff x="9527309" y="3551529"/>
            <a:chExt cx="2488502" cy="448324"/>
          </a:xfrm>
        </p:grpSpPr>
        <p:pic>
          <p:nvPicPr>
            <p:cNvPr id="42" name="Picture 9">
              <a:extLst>
                <a:ext uri="{FF2B5EF4-FFF2-40B4-BE49-F238E27FC236}">
                  <a16:creationId xmlns:a16="http://schemas.microsoft.com/office/drawing/2014/main" id="{C8D439EF-B398-422E-B285-821BA7D6675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5" name="Rectangle 8">
              <a:extLst>
                <a:ext uri="{FF2B5EF4-FFF2-40B4-BE49-F238E27FC236}">
                  <a16:creationId xmlns:a16="http://schemas.microsoft.com/office/drawing/2014/main" id="{1205C94C-78BC-46F9-94AD-2F1BC5D2139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81447" y="6207761"/>
            <a:ext cx="246199" cy="415456"/>
          </a:xfrm>
          <a:prstGeom prst="rect">
            <a:avLst/>
          </a:prstGeom>
          <a:noFill/>
        </p:spPr>
        <p:txBody>
          <a:bodyPr wrap="none" lIns="121885" tIns="60942" rIns="121885" bIns="6094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7363AB36-71DB-458C-A836-23528F57FB51}"/>
              </a:ext>
            </a:extLst>
          </p:cNvPr>
          <p:cNvSpPr txBox="1">
            <a:spLocks noChangeArrowheads="1"/>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altLang="en-US" kern="0" dirty="0"/>
              <a:t>Tafamidis vs Placebo in Patients With </a:t>
            </a:r>
            <a:br>
              <a:rPr lang="en-US" altLang="en-US" kern="0" dirty="0"/>
            </a:br>
            <a:r>
              <a:rPr lang="en-US" altLang="en-US" kern="0" dirty="0"/>
              <a:t>Transthyretin Cardiomyopathy (ATTR-ACT): Survival</a:t>
            </a:r>
          </a:p>
        </p:txBody>
      </p:sp>
      <p:grpSp>
        <p:nvGrpSpPr>
          <p:cNvPr id="10" name="Group 7">
            <a:extLst>
              <a:ext uri="{FF2B5EF4-FFF2-40B4-BE49-F238E27FC236}">
                <a16:creationId xmlns:a16="http://schemas.microsoft.com/office/drawing/2014/main" id="{D51EE7B2-D13F-4B68-8F7A-009F2BF60BB6}"/>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AB28E4FE-19F0-4EAB-A5B0-C2F8F5A9AA3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C4912283-2954-48A7-8DCB-450EF3B62A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Box 12">
            <a:extLst>
              <a:ext uri="{FF2B5EF4-FFF2-40B4-BE49-F238E27FC236}">
                <a16:creationId xmlns:a16="http://schemas.microsoft.com/office/drawing/2014/main" id="{06CA3469-BAB4-46A4-8198-1AE8286BC7E7}"/>
              </a:ext>
            </a:extLst>
          </p:cNvPr>
          <p:cNvSpPr txBox="1"/>
          <p:nvPr/>
        </p:nvSpPr>
        <p:spPr bwMode="auto">
          <a:xfrm>
            <a:off x="404526" y="6402037"/>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Maurer. NEJM. 2018;379:1007.</a:t>
            </a:r>
          </a:p>
        </p:txBody>
      </p:sp>
      <p:sp>
        <p:nvSpPr>
          <p:cNvPr id="4" name="Content Placeholder 3">
            <a:extLst>
              <a:ext uri="{FF2B5EF4-FFF2-40B4-BE49-F238E27FC236}">
                <a16:creationId xmlns:a16="http://schemas.microsoft.com/office/drawing/2014/main" id="{E25390FF-84A3-454B-A043-6215F9C4F49C}"/>
              </a:ext>
            </a:extLst>
          </p:cNvPr>
          <p:cNvSpPr>
            <a:spLocks noGrp="1"/>
          </p:cNvSpPr>
          <p:nvPr>
            <p:ph idx="1"/>
          </p:nvPr>
        </p:nvSpPr>
        <p:spPr>
          <a:xfrm>
            <a:off x="620616" y="5234201"/>
            <a:ext cx="7599218" cy="1103313"/>
          </a:xfrm>
        </p:spPr>
        <p:txBody>
          <a:bodyPr/>
          <a:lstStyle/>
          <a:p>
            <a:pPr>
              <a:spcBef>
                <a:spcPts val="0"/>
              </a:spcBef>
              <a:spcAft>
                <a:spcPts val="600"/>
              </a:spcAft>
            </a:pPr>
            <a:r>
              <a:rPr lang="en-US" sz="1800" dirty="0"/>
              <a:t>30% reduction in all-cause mortality with tafamidis vs placebo (</a:t>
            </a:r>
            <a:r>
              <a:rPr lang="en-US" sz="1800" i="1" dirty="0"/>
              <a:t>P</a:t>
            </a:r>
            <a:r>
              <a:rPr lang="en-US" sz="1800" dirty="0"/>
              <a:t> &lt;.001)</a:t>
            </a:r>
          </a:p>
          <a:p>
            <a:pPr>
              <a:spcBef>
                <a:spcPts val="0"/>
              </a:spcBef>
              <a:spcAft>
                <a:spcPts val="600"/>
              </a:spcAft>
            </a:pPr>
            <a:r>
              <a:rPr lang="en-US" sz="1800" dirty="0"/>
              <a:t>Alive at Mo 30: 70.5% with tafamidis vs 57.1% with placebo</a:t>
            </a:r>
          </a:p>
          <a:p>
            <a:pPr>
              <a:spcBef>
                <a:spcPts val="0"/>
              </a:spcBef>
              <a:spcAft>
                <a:spcPts val="600"/>
              </a:spcAft>
            </a:pPr>
            <a:r>
              <a:rPr lang="en-US" sz="1800" dirty="0"/>
              <a:t>Average CV-related hospitalizations after Mo 30 (per patient): </a:t>
            </a:r>
            <a:br>
              <a:rPr lang="en-US" sz="1800" dirty="0"/>
            </a:br>
            <a:r>
              <a:rPr lang="en-US" sz="1800" dirty="0"/>
              <a:t>0.30/yr with tafamidis vs 0.46 with placebo</a:t>
            </a:r>
          </a:p>
        </p:txBody>
      </p:sp>
      <p:pic>
        <p:nvPicPr>
          <p:cNvPr id="21" name="Picture 20">
            <a:extLst>
              <a:ext uri="{FF2B5EF4-FFF2-40B4-BE49-F238E27FC236}">
                <a16:creationId xmlns:a16="http://schemas.microsoft.com/office/drawing/2014/main" id="{A7768260-F573-4796-A0D8-F521DABFC6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70693" y="1726021"/>
            <a:ext cx="3530608" cy="4351286"/>
          </a:xfrm>
          <a:prstGeom prst="rect">
            <a:avLst/>
          </a:prstGeom>
        </p:spPr>
      </p:pic>
      <p:sp>
        <p:nvSpPr>
          <p:cNvPr id="22" name="Rectangle 21">
            <a:extLst>
              <a:ext uri="{FF2B5EF4-FFF2-40B4-BE49-F238E27FC236}">
                <a16:creationId xmlns:a16="http://schemas.microsoft.com/office/drawing/2014/main" id="{7750DB9E-F58A-429B-9796-3BDB365363F7}"/>
              </a:ext>
            </a:extLst>
          </p:cNvPr>
          <p:cNvSpPr/>
          <p:nvPr/>
        </p:nvSpPr>
        <p:spPr>
          <a:xfrm>
            <a:off x="7863013" y="1506514"/>
            <a:ext cx="3651114"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uLnTx/>
                <a:uFillTx/>
                <a:latin typeface="Calibri" panose="020F0502020204030204"/>
                <a:ea typeface="+mn-ea"/>
                <a:cs typeface="+mn-cs"/>
              </a:rPr>
              <a:t>Distribution of Patients by Genotype</a:t>
            </a: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177CB808-B890-4E1A-B9E2-33F369DDEB83}"/>
              </a:ext>
            </a:extLst>
          </p:cNvPr>
          <p:cNvSpPr txBox="1"/>
          <p:nvPr/>
        </p:nvSpPr>
        <p:spPr bwMode="auto">
          <a:xfrm>
            <a:off x="1889299" y="1466587"/>
            <a:ext cx="3900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(All-Cause Mortality)</a:t>
            </a:r>
          </a:p>
        </p:txBody>
      </p:sp>
      <p:grpSp>
        <p:nvGrpSpPr>
          <p:cNvPr id="14" name="Group 13">
            <a:extLst>
              <a:ext uri="{FF2B5EF4-FFF2-40B4-BE49-F238E27FC236}">
                <a16:creationId xmlns:a16="http://schemas.microsoft.com/office/drawing/2014/main" id="{9312ED83-8D1D-4FA6-96EC-8AD8626744DC}"/>
              </a:ext>
            </a:extLst>
          </p:cNvPr>
          <p:cNvGrpSpPr/>
          <p:nvPr/>
        </p:nvGrpSpPr>
        <p:grpSpPr>
          <a:xfrm>
            <a:off x="1132212" y="1756660"/>
            <a:ext cx="444353" cy="2928230"/>
            <a:chOff x="960089" y="1713629"/>
            <a:chExt cx="444353" cy="2928230"/>
          </a:xfrm>
        </p:grpSpPr>
        <p:sp>
          <p:nvSpPr>
            <p:cNvPr id="17" name="TextBox 16">
              <a:extLst>
                <a:ext uri="{FF2B5EF4-FFF2-40B4-BE49-F238E27FC236}">
                  <a16:creationId xmlns:a16="http://schemas.microsoft.com/office/drawing/2014/main" id="{C5BBF9D8-8FF5-4024-A0B0-9935439B7AD0}"/>
                </a:ext>
              </a:extLst>
            </p:cNvPr>
            <p:cNvSpPr txBox="1"/>
            <p:nvPr/>
          </p:nvSpPr>
          <p:spPr bwMode="auto">
            <a:xfrm>
              <a:off x="1115580" y="43033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857580FB-E3F3-4F3B-BD7F-7E5A6FF42F1A}"/>
                </a:ext>
              </a:extLst>
            </p:cNvPr>
            <p:cNvSpPr txBox="1"/>
            <p:nvPr/>
          </p:nvSpPr>
          <p:spPr bwMode="auto">
            <a:xfrm>
              <a:off x="960089" y="379039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9" name="TextBox 18">
              <a:extLst>
                <a:ext uri="{FF2B5EF4-FFF2-40B4-BE49-F238E27FC236}">
                  <a16:creationId xmlns:a16="http://schemas.microsoft.com/office/drawing/2014/main" id="{3DE5EC2F-AFB7-4C51-B05E-FEFBF7AB8E75}"/>
                </a:ext>
              </a:extLst>
            </p:cNvPr>
            <p:cNvSpPr txBox="1"/>
            <p:nvPr/>
          </p:nvSpPr>
          <p:spPr bwMode="auto">
            <a:xfrm>
              <a:off x="960089" y="327748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20" name="TextBox 19">
              <a:extLst>
                <a:ext uri="{FF2B5EF4-FFF2-40B4-BE49-F238E27FC236}">
                  <a16:creationId xmlns:a16="http://schemas.microsoft.com/office/drawing/2014/main" id="{89C21EB9-EA8D-49D6-B879-3148B790619E}"/>
                </a:ext>
              </a:extLst>
            </p:cNvPr>
            <p:cNvSpPr txBox="1"/>
            <p:nvPr/>
          </p:nvSpPr>
          <p:spPr bwMode="auto">
            <a:xfrm>
              <a:off x="960089" y="2754412"/>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24" name="TextBox 23">
              <a:extLst>
                <a:ext uri="{FF2B5EF4-FFF2-40B4-BE49-F238E27FC236}">
                  <a16:creationId xmlns:a16="http://schemas.microsoft.com/office/drawing/2014/main" id="{FF625EDB-EA2E-4EFE-8BC3-A7CDED1FCB8D}"/>
                </a:ext>
              </a:extLst>
            </p:cNvPr>
            <p:cNvSpPr txBox="1"/>
            <p:nvPr/>
          </p:nvSpPr>
          <p:spPr bwMode="auto">
            <a:xfrm>
              <a:off x="960089" y="222654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25" name="TextBox 24">
              <a:extLst>
                <a:ext uri="{FF2B5EF4-FFF2-40B4-BE49-F238E27FC236}">
                  <a16:creationId xmlns:a16="http://schemas.microsoft.com/office/drawing/2014/main" id="{374EDB52-248D-4637-BB30-84B4556D026B}"/>
                </a:ext>
              </a:extLst>
            </p:cNvPr>
            <p:cNvSpPr txBox="1"/>
            <p:nvPr/>
          </p:nvSpPr>
          <p:spPr bwMode="auto">
            <a:xfrm>
              <a:off x="960089" y="1713629"/>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grpSp>
        <p:nvGrpSpPr>
          <p:cNvPr id="26" name="Group 25">
            <a:extLst>
              <a:ext uri="{FF2B5EF4-FFF2-40B4-BE49-F238E27FC236}">
                <a16:creationId xmlns:a16="http://schemas.microsoft.com/office/drawing/2014/main" id="{1DA914DC-7E30-4E12-9DB4-FC6AA9EB2385}"/>
              </a:ext>
            </a:extLst>
          </p:cNvPr>
          <p:cNvGrpSpPr/>
          <p:nvPr/>
        </p:nvGrpSpPr>
        <p:grpSpPr>
          <a:xfrm>
            <a:off x="1420134" y="4498925"/>
            <a:ext cx="5574933" cy="338554"/>
            <a:chOff x="1248011" y="4455894"/>
            <a:chExt cx="5574933" cy="338554"/>
          </a:xfrm>
        </p:grpSpPr>
        <p:sp>
          <p:nvSpPr>
            <p:cNvPr id="27" name="TextBox 26">
              <a:extLst>
                <a:ext uri="{FF2B5EF4-FFF2-40B4-BE49-F238E27FC236}">
                  <a16:creationId xmlns:a16="http://schemas.microsoft.com/office/drawing/2014/main" id="{A4E32CCB-AA66-458E-886F-59025FE10E0B}"/>
                </a:ext>
              </a:extLst>
            </p:cNvPr>
            <p:cNvSpPr txBox="1"/>
            <p:nvPr/>
          </p:nvSpPr>
          <p:spPr bwMode="auto">
            <a:xfrm>
              <a:off x="1248011"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38A6FEB8-4A65-4A79-B541-180F3082E8FD}"/>
                </a:ext>
              </a:extLst>
            </p:cNvPr>
            <p:cNvSpPr txBox="1"/>
            <p:nvPr/>
          </p:nvSpPr>
          <p:spPr bwMode="auto">
            <a:xfrm>
              <a:off x="1714569"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9" name="TextBox 28">
              <a:extLst>
                <a:ext uri="{FF2B5EF4-FFF2-40B4-BE49-F238E27FC236}">
                  <a16:creationId xmlns:a16="http://schemas.microsoft.com/office/drawing/2014/main" id="{A9BDA394-434C-4001-B24A-F841FB7E39FB}"/>
                </a:ext>
              </a:extLst>
            </p:cNvPr>
            <p:cNvSpPr txBox="1"/>
            <p:nvPr/>
          </p:nvSpPr>
          <p:spPr bwMode="auto">
            <a:xfrm>
              <a:off x="2208131"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325C8DD4-A9F6-4E86-A148-13B5CD72ABB2}"/>
                </a:ext>
              </a:extLst>
            </p:cNvPr>
            <p:cNvSpPr txBox="1"/>
            <p:nvPr/>
          </p:nvSpPr>
          <p:spPr bwMode="auto">
            <a:xfrm>
              <a:off x="2674689" y="445589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31" name="TextBox 30">
              <a:extLst>
                <a:ext uri="{FF2B5EF4-FFF2-40B4-BE49-F238E27FC236}">
                  <a16:creationId xmlns:a16="http://schemas.microsoft.com/office/drawing/2014/main" id="{ADA83622-B077-4F8B-8297-2EF9CE7E2851}"/>
                </a:ext>
              </a:extLst>
            </p:cNvPr>
            <p:cNvSpPr txBox="1"/>
            <p:nvPr/>
          </p:nvSpPr>
          <p:spPr bwMode="auto">
            <a:xfrm>
              <a:off x="3099982"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2" name="TextBox 31">
              <a:extLst>
                <a:ext uri="{FF2B5EF4-FFF2-40B4-BE49-F238E27FC236}">
                  <a16:creationId xmlns:a16="http://schemas.microsoft.com/office/drawing/2014/main" id="{BF9EAE2D-A265-4025-B822-0F12DD318E11}"/>
                </a:ext>
              </a:extLst>
            </p:cNvPr>
            <p:cNvSpPr txBox="1"/>
            <p:nvPr/>
          </p:nvSpPr>
          <p:spPr bwMode="auto">
            <a:xfrm>
              <a:off x="356654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3" name="TextBox 32">
              <a:extLst>
                <a:ext uri="{FF2B5EF4-FFF2-40B4-BE49-F238E27FC236}">
                  <a16:creationId xmlns:a16="http://schemas.microsoft.com/office/drawing/2014/main" id="{0B1226F1-ED01-4035-8DEF-4202AD9D141F}"/>
                </a:ext>
              </a:extLst>
            </p:cNvPr>
            <p:cNvSpPr txBox="1"/>
            <p:nvPr/>
          </p:nvSpPr>
          <p:spPr bwMode="auto">
            <a:xfrm>
              <a:off x="4060102"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34" name="TextBox 33">
              <a:extLst>
                <a:ext uri="{FF2B5EF4-FFF2-40B4-BE49-F238E27FC236}">
                  <a16:creationId xmlns:a16="http://schemas.microsoft.com/office/drawing/2014/main" id="{E8F19EF9-DCD3-4C3F-9CCD-AA654719AC05}"/>
                </a:ext>
              </a:extLst>
            </p:cNvPr>
            <p:cNvSpPr txBox="1"/>
            <p:nvPr/>
          </p:nvSpPr>
          <p:spPr bwMode="auto">
            <a:xfrm>
              <a:off x="452666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35" name="TextBox 34">
              <a:extLst>
                <a:ext uri="{FF2B5EF4-FFF2-40B4-BE49-F238E27FC236}">
                  <a16:creationId xmlns:a16="http://schemas.microsoft.com/office/drawing/2014/main" id="{990805E8-0B34-433E-BAB2-CB63F153E544}"/>
                </a:ext>
              </a:extLst>
            </p:cNvPr>
            <p:cNvSpPr txBox="1"/>
            <p:nvPr/>
          </p:nvSpPr>
          <p:spPr bwMode="auto">
            <a:xfrm>
              <a:off x="500321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CA86663D-7EF5-45D9-A927-5DDE1FE29847}"/>
                </a:ext>
              </a:extLst>
            </p:cNvPr>
            <p:cNvSpPr txBox="1"/>
            <p:nvPr/>
          </p:nvSpPr>
          <p:spPr bwMode="auto">
            <a:xfrm>
              <a:off x="5469768"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37" name="TextBox 36">
              <a:extLst>
                <a:ext uri="{FF2B5EF4-FFF2-40B4-BE49-F238E27FC236}">
                  <a16:creationId xmlns:a16="http://schemas.microsoft.com/office/drawing/2014/main" id="{9391FCF5-4082-4A7E-8A71-50D3A0BD22B3}"/>
                </a:ext>
              </a:extLst>
            </p:cNvPr>
            <p:cNvSpPr txBox="1"/>
            <p:nvPr/>
          </p:nvSpPr>
          <p:spPr bwMode="auto">
            <a:xfrm>
              <a:off x="5963330"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8" name="TextBox 37">
              <a:extLst>
                <a:ext uri="{FF2B5EF4-FFF2-40B4-BE49-F238E27FC236}">
                  <a16:creationId xmlns:a16="http://schemas.microsoft.com/office/drawing/2014/main" id="{20B303D3-F2C0-45A7-92E3-56C68C1C943B}"/>
                </a:ext>
              </a:extLst>
            </p:cNvPr>
            <p:cNvSpPr txBox="1"/>
            <p:nvPr/>
          </p:nvSpPr>
          <p:spPr bwMode="auto">
            <a:xfrm>
              <a:off x="6429888" y="445589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grpSp>
      <p:sp>
        <p:nvSpPr>
          <p:cNvPr id="40" name="TextBox 39">
            <a:extLst>
              <a:ext uri="{FF2B5EF4-FFF2-40B4-BE49-F238E27FC236}">
                <a16:creationId xmlns:a16="http://schemas.microsoft.com/office/drawing/2014/main" id="{A89C3017-9737-41D1-9FB4-911C6242A843}"/>
              </a:ext>
            </a:extLst>
          </p:cNvPr>
          <p:cNvSpPr txBox="1"/>
          <p:nvPr/>
        </p:nvSpPr>
        <p:spPr bwMode="auto">
          <a:xfrm>
            <a:off x="3923236" y="3951604"/>
            <a:ext cx="3574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Strongest signal: NYHA class I/II</a:t>
            </a:r>
          </a:p>
        </p:txBody>
      </p:sp>
      <p:sp>
        <p:nvSpPr>
          <p:cNvPr id="41" name="TextBox 40">
            <a:extLst>
              <a:ext uri="{FF2B5EF4-FFF2-40B4-BE49-F238E27FC236}">
                <a16:creationId xmlns:a16="http://schemas.microsoft.com/office/drawing/2014/main" id="{D91EE870-5F9D-4CBC-955E-2E1C980F1DCB}"/>
              </a:ext>
            </a:extLst>
          </p:cNvPr>
          <p:cNvSpPr txBox="1"/>
          <p:nvPr/>
        </p:nvSpPr>
        <p:spPr bwMode="auto">
          <a:xfrm rot="16200000">
            <a:off x="-66708" y="3041118"/>
            <a:ext cx="2288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Survival</a:t>
            </a:r>
          </a:p>
        </p:txBody>
      </p:sp>
      <p:sp>
        <p:nvSpPr>
          <p:cNvPr id="42" name="TextBox 41">
            <a:extLst>
              <a:ext uri="{FF2B5EF4-FFF2-40B4-BE49-F238E27FC236}">
                <a16:creationId xmlns:a16="http://schemas.microsoft.com/office/drawing/2014/main" id="{FAED0205-D9E8-4E33-A74C-5C2A723D4831}"/>
              </a:ext>
            </a:extLst>
          </p:cNvPr>
          <p:cNvSpPr txBox="1"/>
          <p:nvPr/>
        </p:nvSpPr>
        <p:spPr bwMode="auto">
          <a:xfrm>
            <a:off x="1711267" y="3797716"/>
            <a:ext cx="1762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0.70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0.51-0.96)</a:t>
            </a:r>
          </a:p>
        </p:txBody>
      </p:sp>
      <p:grpSp>
        <p:nvGrpSpPr>
          <p:cNvPr id="43" name="Group 42">
            <a:extLst>
              <a:ext uri="{FF2B5EF4-FFF2-40B4-BE49-F238E27FC236}">
                <a16:creationId xmlns:a16="http://schemas.microsoft.com/office/drawing/2014/main" id="{1E631CF9-41E1-42C5-A497-06053F57ADE8}"/>
              </a:ext>
            </a:extLst>
          </p:cNvPr>
          <p:cNvGrpSpPr/>
          <p:nvPr/>
        </p:nvGrpSpPr>
        <p:grpSpPr>
          <a:xfrm>
            <a:off x="1502988" y="1921982"/>
            <a:ext cx="73578" cy="2593631"/>
            <a:chOff x="1330864" y="1878951"/>
            <a:chExt cx="313703" cy="2593631"/>
          </a:xfrm>
        </p:grpSpPr>
        <p:cxnSp>
          <p:nvCxnSpPr>
            <p:cNvPr id="44" name="Straight Connector 43">
              <a:extLst>
                <a:ext uri="{FF2B5EF4-FFF2-40B4-BE49-F238E27FC236}">
                  <a16:creationId xmlns:a16="http://schemas.microsoft.com/office/drawing/2014/main" id="{AD4B88B5-507D-4EFD-BF45-D31CB2430B3E}"/>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088B85A-692B-4272-AADA-25FD24E09FC7}"/>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0034E1F-D676-445C-8EDF-A01FDBBB71D1}"/>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BC18B34-F543-40FF-9942-C91EB9416882}"/>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36EABC0-2B15-4F5A-AC9A-95F6C426DF16}"/>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F9B7B2D-E482-4FB0-9F35-8BA6178F5429}"/>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D5337C10-7701-483E-BB46-0A015FA0E8AA}"/>
              </a:ext>
            </a:extLst>
          </p:cNvPr>
          <p:cNvSpPr txBox="1"/>
          <p:nvPr/>
        </p:nvSpPr>
        <p:spPr bwMode="auto">
          <a:xfrm>
            <a:off x="3113138" y="4698649"/>
            <a:ext cx="2037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 Since First Dose</a:t>
            </a:r>
          </a:p>
        </p:txBody>
      </p:sp>
      <p:grpSp>
        <p:nvGrpSpPr>
          <p:cNvPr id="51" name="Group 50">
            <a:extLst>
              <a:ext uri="{FF2B5EF4-FFF2-40B4-BE49-F238E27FC236}">
                <a16:creationId xmlns:a16="http://schemas.microsoft.com/office/drawing/2014/main" id="{5D723FEE-AB59-4ADA-834D-32513A42978B}"/>
              </a:ext>
            </a:extLst>
          </p:cNvPr>
          <p:cNvGrpSpPr/>
          <p:nvPr/>
        </p:nvGrpSpPr>
        <p:grpSpPr>
          <a:xfrm>
            <a:off x="1562169" y="4520878"/>
            <a:ext cx="5236370" cy="68756"/>
            <a:chOff x="1390046" y="4477847"/>
            <a:chExt cx="5236370" cy="68756"/>
          </a:xfrm>
        </p:grpSpPr>
        <p:grpSp>
          <p:nvGrpSpPr>
            <p:cNvPr id="52" name="Group 51">
              <a:extLst>
                <a:ext uri="{FF2B5EF4-FFF2-40B4-BE49-F238E27FC236}">
                  <a16:creationId xmlns:a16="http://schemas.microsoft.com/office/drawing/2014/main" id="{DF8D0324-CD58-45E4-AADA-C7CC3E4BD819}"/>
                </a:ext>
              </a:extLst>
            </p:cNvPr>
            <p:cNvGrpSpPr/>
            <p:nvPr/>
          </p:nvGrpSpPr>
          <p:grpSpPr>
            <a:xfrm rot="5400000">
              <a:off x="2545325" y="3322568"/>
              <a:ext cx="68756" cy="2379313"/>
              <a:chOff x="1330864" y="1878951"/>
              <a:chExt cx="313703" cy="2593631"/>
            </a:xfrm>
          </p:grpSpPr>
          <p:cxnSp>
            <p:nvCxnSpPr>
              <p:cNvPr id="60" name="Straight Connector 59">
                <a:extLst>
                  <a:ext uri="{FF2B5EF4-FFF2-40B4-BE49-F238E27FC236}">
                    <a16:creationId xmlns:a16="http://schemas.microsoft.com/office/drawing/2014/main" id="{AF376C99-F59F-4E60-B943-6188E91FC642}"/>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13852C2-3EC3-4887-A47B-2F838A133BE6}"/>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E67969C-C9C6-4F6E-BD19-3E5DCCC2C231}"/>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6C39BBB-3D5F-4AEC-8039-CAE167870BDB}"/>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E3034AD-9C1C-43B9-9030-D62892FEE00E}"/>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F35B524-B093-430F-BEEA-9649FAE16552}"/>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4753FEBC-C812-464D-A24F-5D25994ED94C}"/>
                </a:ext>
              </a:extLst>
            </p:cNvPr>
            <p:cNvGrpSpPr/>
            <p:nvPr/>
          </p:nvGrpSpPr>
          <p:grpSpPr>
            <a:xfrm rot="5400000">
              <a:off x="5402382" y="3322568"/>
              <a:ext cx="68756" cy="2379313"/>
              <a:chOff x="1330864" y="1878951"/>
              <a:chExt cx="313703" cy="2593631"/>
            </a:xfrm>
          </p:grpSpPr>
          <p:cxnSp>
            <p:nvCxnSpPr>
              <p:cNvPr id="54" name="Straight Connector 53">
                <a:extLst>
                  <a:ext uri="{FF2B5EF4-FFF2-40B4-BE49-F238E27FC236}">
                    <a16:creationId xmlns:a16="http://schemas.microsoft.com/office/drawing/2014/main" id="{4CED85ED-8E1B-4FC3-9AE0-CF9C85532F39}"/>
                  </a:ext>
                </a:extLst>
              </p:cNvPr>
              <p:cNvCxnSpPr>
                <a:cxnSpLocks/>
              </p:cNvCxnSpPr>
              <p:nvPr/>
            </p:nvCxnSpPr>
            <p:spPr bwMode="auto">
              <a:xfrm>
                <a:off x="1330864" y="187895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7AC72BD-FEE1-4A99-9F78-B5258854F153}"/>
                  </a:ext>
                </a:extLst>
              </p:cNvPr>
              <p:cNvCxnSpPr>
                <a:cxnSpLocks/>
              </p:cNvCxnSpPr>
              <p:nvPr/>
            </p:nvCxnSpPr>
            <p:spPr bwMode="auto">
              <a:xfrm>
                <a:off x="1330864" y="2395168"/>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091D006-5D1B-4FBD-BCA5-0BFA7FCDDBE9}"/>
                  </a:ext>
                </a:extLst>
              </p:cNvPr>
              <p:cNvCxnSpPr>
                <a:cxnSpLocks/>
              </p:cNvCxnSpPr>
              <p:nvPr/>
            </p:nvCxnSpPr>
            <p:spPr bwMode="auto">
              <a:xfrm>
                <a:off x="1330864" y="292368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26DFDAA-E8D2-4357-BD39-442AB256BA67}"/>
                  </a:ext>
                </a:extLst>
              </p:cNvPr>
              <p:cNvCxnSpPr>
                <a:cxnSpLocks/>
              </p:cNvCxnSpPr>
              <p:nvPr/>
            </p:nvCxnSpPr>
            <p:spPr bwMode="auto">
              <a:xfrm>
                <a:off x="1330864" y="3441849"/>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309F125-1CF5-4A27-8D6A-BF2517AACF87}"/>
                  </a:ext>
                </a:extLst>
              </p:cNvPr>
              <p:cNvCxnSpPr>
                <a:cxnSpLocks/>
              </p:cNvCxnSpPr>
              <p:nvPr/>
            </p:nvCxnSpPr>
            <p:spPr bwMode="auto">
              <a:xfrm>
                <a:off x="1330864" y="3959671"/>
                <a:ext cx="31370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473B3A4-8EF1-4979-B57B-DDE0E962ED8A}"/>
                  </a:ext>
                </a:extLst>
              </p:cNvPr>
              <p:cNvCxnSpPr>
                <a:cxnSpLocks/>
              </p:cNvCxnSpPr>
              <p:nvPr/>
            </p:nvCxnSpPr>
            <p:spPr bwMode="auto">
              <a:xfrm>
                <a:off x="1330864" y="4472582"/>
                <a:ext cx="3137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6" name="Freeform: Shape 65">
            <a:extLst>
              <a:ext uri="{FF2B5EF4-FFF2-40B4-BE49-F238E27FC236}">
                <a16:creationId xmlns:a16="http://schemas.microsoft.com/office/drawing/2014/main" id="{40B75FB0-CB84-4DA0-9A87-189B8005C2FF}"/>
              </a:ext>
            </a:extLst>
          </p:cNvPr>
          <p:cNvSpPr/>
          <p:nvPr/>
        </p:nvSpPr>
        <p:spPr bwMode="auto">
          <a:xfrm>
            <a:off x="1558963" y="1922631"/>
            <a:ext cx="5242560" cy="2590800"/>
          </a:xfrm>
          <a:custGeom>
            <a:avLst/>
            <a:gdLst>
              <a:gd name="connsiteX0" fmla="*/ 0 w 5242560"/>
              <a:gd name="connsiteY0" fmla="*/ 0 h 2590800"/>
              <a:gd name="connsiteX1" fmla="*/ 0 w 5242560"/>
              <a:gd name="connsiteY1" fmla="*/ 2590800 h 2590800"/>
              <a:gd name="connsiteX2" fmla="*/ 5242560 w 5242560"/>
              <a:gd name="connsiteY2" fmla="*/ 2590800 h 2590800"/>
            </a:gdLst>
            <a:ahLst/>
            <a:cxnLst>
              <a:cxn ang="0">
                <a:pos x="connsiteX0" y="connsiteY0"/>
              </a:cxn>
              <a:cxn ang="0">
                <a:pos x="connsiteX1" y="connsiteY1"/>
              </a:cxn>
              <a:cxn ang="0">
                <a:pos x="connsiteX2" y="connsiteY2"/>
              </a:cxn>
            </a:cxnLst>
            <a:rect l="l" t="t" r="r" b="b"/>
            <a:pathLst>
              <a:path w="5242560" h="2590800">
                <a:moveTo>
                  <a:pt x="0" y="0"/>
                </a:moveTo>
                <a:lnTo>
                  <a:pt x="0" y="2590800"/>
                </a:lnTo>
                <a:lnTo>
                  <a:pt x="5242560" y="2590800"/>
                </a:lnTo>
              </a:path>
            </a:pathLst>
          </a:custGeom>
          <a:noFill/>
          <a:ln w="28575">
            <a:solidFill>
              <a:schemeClr val="bg1"/>
            </a:solidFill>
            <a:miter lim="800000"/>
            <a:headEnd/>
            <a:tailEnd/>
          </a:ln>
        </p:spPr>
        <p:txBody>
          <a:bodyPr rtlCol="0" anchor="ctr"/>
          <a:lstStyle/>
          <a:p>
            <a:pPr algn="ctr"/>
            <a:endParaRPr lang="en-US" dirty="0"/>
          </a:p>
        </p:txBody>
      </p:sp>
      <p:sp>
        <p:nvSpPr>
          <p:cNvPr id="67" name="TextBox 66">
            <a:extLst>
              <a:ext uri="{FF2B5EF4-FFF2-40B4-BE49-F238E27FC236}">
                <a16:creationId xmlns:a16="http://schemas.microsoft.com/office/drawing/2014/main" id="{F80B804C-CFE2-41DC-82B9-6C64785B1E4E}"/>
              </a:ext>
            </a:extLst>
          </p:cNvPr>
          <p:cNvSpPr txBox="1"/>
          <p:nvPr/>
        </p:nvSpPr>
        <p:spPr bwMode="auto">
          <a:xfrm>
            <a:off x="5666810" y="2327720"/>
            <a:ext cx="1431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Pooled tafamidis</a:t>
            </a:r>
          </a:p>
        </p:txBody>
      </p:sp>
      <p:sp>
        <p:nvSpPr>
          <p:cNvPr id="68" name="TextBox 67">
            <a:extLst>
              <a:ext uri="{FF2B5EF4-FFF2-40B4-BE49-F238E27FC236}">
                <a16:creationId xmlns:a16="http://schemas.microsoft.com/office/drawing/2014/main" id="{457AE241-AB3C-44B9-A0BA-E7AFF4C04653}"/>
              </a:ext>
            </a:extLst>
          </p:cNvPr>
          <p:cNvSpPr txBox="1"/>
          <p:nvPr/>
        </p:nvSpPr>
        <p:spPr bwMode="auto">
          <a:xfrm>
            <a:off x="6147643" y="3040206"/>
            <a:ext cx="854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auto" latinLnBrk="0" hangingPunct="1">
              <a:lnSpc>
                <a:spcPct val="100000"/>
              </a:lnSpc>
              <a:spcBef>
                <a:spcPct val="50000"/>
              </a:spcBef>
              <a:spcAft>
                <a:spcPct val="0"/>
              </a:spcAft>
              <a:buClrTx/>
              <a:buSzTx/>
              <a:tabLst/>
              <a:defRPr/>
            </a:pP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Placebo</a:t>
            </a:r>
          </a:p>
        </p:txBody>
      </p:sp>
      <p:sp>
        <p:nvSpPr>
          <p:cNvPr id="69" name="Freeform: Shape 68">
            <a:extLst>
              <a:ext uri="{FF2B5EF4-FFF2-40B4-BE49-F238E27FC236}">
                <a16:creationId xmlns:a16="http://schemas.microsoft.com/office/drawing/2014/main" id="{2F9EFBA3-DDC1-4991-B3D4-35AC379A09A4}"/>
              </a:ext>
            </a:extLst>
          </p:cNvPr>
          <p:cNvSpPr/>
          <p:nvPr/>
        </p:nvSpPr>
        <p:spPr bwMode="auto">
          <a:xfrm>
            <a:off x="1573356" y="1931098"/>
            <a:ext cx="4965700" cy="1130300"/>
          </a:xfrm>
          <a:custGeom>
            <a:avLst/>
            <a:gdLst>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88267 w 4965700"/>
              <a:gd name="connsiteY29" fmla="*/ 736599 h 1130300"/>
              <a:gd name="connsiteX30" fmla="*/ 3454400 w 4965700"/>
              <a:gd name="connsiteY30" fmla="*/ 736599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52400 h 1130300"/>
              <a:gd name="connsiteX74" fmla="*/ 1032934 w 4965700"/>
              <a:gd name="connsiteY74" fmla="*/ 1524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88267 w 4965700"/>
              <a:gd name="connsiteY29" fmla="*/ 736599 h 1130300"/>
              <a:gd name="connsiteX30" fmla="*/ 3454400 w 4965700"/>
              <a:gd name="connsiteY30" fmla="*/ 736599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52400 h 1130300"/>
              <a:gd name="connsiteX74" fmla="*/ 1037168 w 4965700"/>
              <a:gd name="connsiteY74" fmla="*/ 1143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88267 w 4965700"/>
              <a:gd name="connsiteY29" fmla="*/ 736599 h 1130300"/>
              <a:gd name="connsiteX30" fmla="*/ 3454400 w 4965700"/>
              <a:gd name="connsiteY30" fmla="*/ 736599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15887 h 1130300"/>
              <a:gd name="connsiteX74" fmla="*/ 1037168 w 4965700"/>
              <a:gd name="connsiteY74" fmla="*/ 1143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96204 w 4965700"/>
              <a:gd name="connsiteY29" fmla="*/ 725487 h 1130300"/>
              <a:gd name="connsiteX30" fmla="*/ 3454400 w 4965700"/>
              <a:gd name="connsiteY30" fmla="*/ 736599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15887 h 1130300"/>
              <a:gd name="connsiteX74" fmla="*/ 1037168 w 4965700"/>
              <a:gd name="connsiteY74" fmla="*/ 1143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96204 w 4965700"/>
              <a:gd name="connsiteY29" fmla="*/ 725487 h 1130300"/>
              <a:gd name="connsiteX30" fmla="*/ 3451225 w 4965700"/>
              <a:gd name="connsiteY30" fmla="*/ 730249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15887 h 1130300"/>
              <a:gd name="connsiteX74" fmla="*/ 1037168 w 4965700"/>
              <a:gd name="connsiteY74" fmla="*/ 1143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 name="connsiteX0" fmla="*/ 4965700 w 4965700"/>
              <a:gd name="connsiteY0" fmla="*/ 1130300 h 1130300"/>
              <a:gd name="connsiteX1" fmla="*/ 4754034 w 4965700"/>
              <a:gd name="connsiteY1" fmla="*/ 1130300 h 1130300"/>
              <a:gd name="connsiteX2" fmla="*/ 4754034 w 4965700"/>
              <a:gd name="connsiteY2" fmla="*/ 1087966 h 1130300"/>
              <a:gd name="connsiteX3" fmla="*/ 4622800 w 4965700"/>
              <a:gd name="connsiteY3" fmla="*/ 1087966 h 1130300"/>
              <a:gd name="connsiteX4" fmla="*/ 4622800 w 4965700"/>
              <a:gd name="connsiteY4" fmla="*/ 1054100 h 1130300"/>
              <a:gd name="connsiteX5" fmla="*/ 4546600 w 4965700"/>
              <a:gd name="connsiteY5" fmla="*/ 1054100 h 1130300"/>
              <a:gd name="connsiteX6" fmla="*/ 4546600 w 4965700"/>
              <a:gd name="connsiteY6" fmla="*/ 1028700 h 1130300"/>
              <a:gd name="connsiteX7" fmla="*/ 4478867 w 4965700"/>
              <a:gd name="connsiteY7" fmla="*/ 1028700 h 1130300"/>
              <a:gd name="connsiteX8" fmla="*/ 4478867 w 4965700"/>
              <a:gd name="connsiteY8" fmla="*/ 982133 h 1130300"/>
              <a:gd name="connsiteX9" fmla="*/ 4432300 w 4965700"/>
              <a:gd name="connsiteY9" fmla="*/ 982133 h 1130300"/>
              <a:gd name="connsiteX10" fmla="*/ 4432300 w 4965700"/>
              <a:gd name="connsiteY10" fmla="*/ 960966 h 1130300"/>
              <a:gd name="connsiteX11" fmla="*/ 4267200 w 4965700"/>
              <a:gd name="connsiteY11" fmla="*/ 960966 h 1130300"/>
              <a:gd name="connsiteX12" fmla="*/ 4267200 w 4965700"/>
              <a:gd name="connsiteY12" fmla="*/ 927100 h 1130300"/>
              <a:gd name="connsiteX13" fmla="*/ 4076700 w 4965700"/>
              <a:gd name="connsiteY13" fmla="*/ 927100 h 1130300"/>
              <a:gd name="connsiteX14" fmla="*/ 4076700 w 4965700"/>
              <a:gd name="connsiteY14" fmla="*/ 897466 h 1130300"/>
              <a:gd name="connsiteX15" fmla="*/ 3941234 w 4965700"/>
              <a:gd name="connsiteY15" fmla="*/ 897466 h 1130300"/>
              <a:gd name="connsiteX16" fmla="*/ 3941234 w 4965700"/>
              <a:gd name="connsiteY16" fmla="*/ 872066 h 1130300"/>
              <a:gd name="connsiteX17" fmla="*/ 3818467 w 4965700"/>
              <a:gd name="connsiteY17" fmla="*/ 872066 h 1130300"/>
              <a:gd name="connsiteX18" fmla="*/ 3818467 w 4965700"/>
              <a:gd name="connsiteY18" fmla="*/ 872066 h 1130300"/>
              <a:gd name="connsiteX19" fmla="*/ 3818467 w 4965700"/>
              <a:gd name="connsiteY19" fmla="*/ 842433 h 1130300"/>
              <a:gd name="connsiteX20" fmla="*/ 3716867 w 4965700"/>
              <a:gd name="connsiteY20" fmla="*/ 842433 h 1130300"/>
              <a:gd name="connsiteX21" fmla="*/ 3716867 w 4965700"/>
              <a:gd name="connsiteY21" fmla="*/ 825500 h 1130300"/>
              <a:gd name="connsiteX22" fmla="*/ 3636434 w 4965700"/>
              <a:gd name="connsiteY22" fmla="*/ 825500 h 1130300"/>
              <a:gd name="connsiteX23" fmla="*/ 3636434 w 4965700"/>
              <a:gd name="connsiteY23" fmla="*/ 795866 h 1130300"/>
              <a:gd name="connsiteX24" fmla="*/ 3606800 w 4965700"/>
              <a:gd name="connsiteY24" fmla="*/ 795866 h 1130300"/>
              <a:gd name="connsiteX25" fmla="*/ 3606800 w 4965700"/>
              <a:gd name="connsiteY25" fmla="*/ 766233 h 1130300"/>
              <a:gd name="connsiteX26" fmla="*/ 3594100 w 4965700"/>
              <a:gd name="connsiteY26" fmla="*/ 766233 h 1130300"/>
              <a:gd name="connsiteX27" fmla="*/ 3594100 w 4965700"/>
              <a:gd name="connsiteY27" fmla="*/ 745066 h 1130300"/>
              <a:gd name="connsiteX28" fmla="*/ 3496734 w 4965700"/>
              <a:gd name="connsiteY28" fmla="*/ 745066 h 1130300"/>
              <a:gd name="connsiteX29" fmla="*/ 3496204 w 4965700"/>
              <a:gd name="connsiteY29" fmla="*/ 725487 h 1130300"/>
              <a:gd name="connsiteX30" fmla="*/ 3454400 w 4965700"/>
              <a:gd name="connsiteY30" fmla="*/ 725486 h 1130300"/>
              <a:gd name="connsiteX31" fmla="*/ 3454400 w 4965700"/>
              <a:gd name="connsiteY31" fmla="*/ 690033 h 1130300"/>
              <a:gd name="connsiteX32" fmla="*/ 3314700 w 4965700"/>
              <a:gd name="connsiteY32" fmla="*/ 690033 h 1130300"/>
              <a:gd name="connsiteX33" fmla="*/ 3314700 w 4965700"/>
              <a:gd name="connsiteY33" fmla="*/ 651933 h 1130300"/>
              <a:gd name="connsiteX34" fmla="*/ 3285067 w 4965700"/>
              <a:gd name="connsiteY34" fmla="*/ 651933 h 1130300"/>
              <a:gd name="connsiteX35" fmla="*/ 3285067 w 4965700"/>
              <a:gd name="connsiteY35" fmla="*/ 609600 h 1130300"/>
              <a:gd name="connsiteX36" fmla="*/ 3128434 w 4965700"/>
              <a:gd name="connsiteY36" fmla="*/ 609600 h 1130300"/>
              <a:gd name="connsiteX37" fmla="*/ 3128434 w 4965700"/>
              <a:gd name="connsiteY37" fmla="*/ 588433 h 1130300"/>
              <a:gd name="connsiteX38" fmla="*/ 3056467 w 4965700"/>
              <a:gd name="connsiteY38" fmla="*/ 588433 h 1130300"/>
              <a:gd name="connsiteX39" fmla="*/ 3056467 w 4965700"/>
              <a:gd name="connsiteY39" fmla="*/ 563033 h 1130300"/>
              <a:gd name="connsiteX40" fmla="*/ 3014134 w 4965700"/>
              <a:gd name="connsiteY40" fmla="*/ 563033 h 1130300"/>
              <a:gd name="connsiteX41" fmla="*/ 3014134 w 4965700"/>
              <a:gd name="connsiteY41" fmla="*/ 546100 h 1130300"/>
              <a:gd name="connsiteX42" fmla="*/ 2976034 w 4965700"/>
              <a:gd name="connsiteY42" fmla="*/ 546100 h 1130300"/>
              <a:gd name="connsiteX43" fmla="*/ 2976034 w 4965700"/>
              <a:gd name="connsiteY43" fmla="*/ 512233 h 1130300"/>
              <a:gd name="connsiteX44" fmla="*/ 2785534 w 4965700"/>
              <a:gd name="connsiteY44" fmla="*/ 512233 h 1130300"/>
              <a:gd name="connsiteX45" fmla="*/ 2785534 w 4965700"/>
              <a:gd name="connsiteY45" fmla="*/ 491066 h 1130300"/>
              <a:gd name="connsiteX46" fmla="*/ 2696634 w 4965700"/>
              <a:gd name="connsiteY46" fmla="*/ 491066 h 1130300"/>
              <a:gd name="connsiteX47" fmla="*/ 2696634 w 4965700"/>
              <a:gd name="connsiteY47" fmla="*/ 465666 h 1130300"/>
              <a:gd name="connsiteX48" fmla="*/ 2472267 w 4965700"/>
              <a:gd name="connsiteY48" fmla="*/ 465666 h 1130300"/>
              <a:gd name="connsiteX49" fmla="*/ 2472267 w 4965700"/>
              <a:gd name="connsiteY49" fmla="*/ 431800 h 1130300"/>
              <a:gd name="connsiteX50" fmla="*/ 2442634 w 4965700"/>
              <a:gd name="connsiteY50" fmla="*/ 431800 h 1130300"/>
              <a:gd name="connsiteX51" fmla="*/ 2442634 w 4965700"/>
              <a:gd name="connsiteY51" fmla="*/ 402166 h 1130300"/>
              <a:gd name="connsiteX52" fmla="*/ 2374900 w 4965700"/>
              <a:gd name="connsiteY52" fmla="*/ 402166 h 1130300"/>
              <a:gd name="connsiteX53" fmla="*/ 2374900 w 4965700"/>
              <a:gd name="connsiteY53" fmla="*/ 389466 h 1130300"/>
              <a:gd name="connsiteX54" fmla="*/ 2264834 w 4965700"/>
              <a:gd name="connsiteY54" fmla="*/ 389466 h 1130300"/>
              <a:gd name="connsiteX55" fmla="*/ 2264834 w 4965700"/>
              <a:gd name="connsiteY55" fmla="*/ 355600 h 1130300"/>
              <a:gd name="connsiteX56" fmla="*/ 2175934 w 4965700"/>
              <a:gd name="connsiteY56" fmla="*/ 355600 h 1130300"/>
              <a:gd name="connsiteX57" fmla="*/ 2175934 w 4965700"/>
              <a:gd name="connsiteY57" fmla="*/ 321733 h 1130300"/>
              <a:gd name="connsiteX58" fmla="*/ 2133600 w 4965700"/>
              <a:gd name="connsiteY58" fmla="*/ 321733 h 1130300"/>
              <a:gd name="connsiteX59" fmla="*/ 2133600 w 4965700"/>
              <a:gd name="connsiteY59" fmla="*/ 304800 h 1130300"/>
              <a:gd name="connsiteX60" fmla="*/ 2112434 w 4965700"/>
              <a:gd name="connsiteY60" fmla="*/ 304800 h 1130300"/>
              <a:gd name="connsiteX61" fmla="*/ 2095500 w 4965700"/>
              <a:gd name="connsiteY61" fmla="*/ 287866 h 1130300"/>
              <a:gd name="connsiteX62" fmla="*/ 2057400 w 4965700"/>
              <a:gd name="connsiteY62" fmla="*/ 287866 h 1130300"/>
              <a:gd name="connsiteX63" fmla="*/ 2057400 w 4965700"/>
              <a:gd name="connsiteY63" fmla="*/ 254000 h 1130300"/>
              <a:gd name="connsiteX64" fmla="*/ 1976967 w 4965700"/>
              <a:gd name="connsiteY64" fmla="*/ 254000 h 1130300"/>
              <a:gd name="connsiteX65" fmla="*/ 1976967 w 4965700"/>
              <a:gd name="connsiteY65" fmla="*/ 228600 h 1130300"/>
              <a:gd name="connsiteX66" fmla="*/ 1833034 w 4965700"/>
              <a:gd name="connsiteY66" fmla="*/ 228600 h 1130300"/>
              <a:gd name="connsiteX67" fmla="*/ 1833034 w 4965700"/>
              <a:gd name="connsiteY67" fmla="*/ 186266 h 1130300"/>
              <a:gd name="connsiteX68" fmla="*/ 1278467 w 4965700"/>
              <a:gd name="connsiteY68" fmla="*/ 186266 h 1130300"/>
              <a:gd name="connsiteX69" fmla="*/ 1278467 w 4965700"/>
              <a:gd name="connsiteY69" fmla="*/ 169333 h 1130300"/>
              <a:gd name="connsiteX70" fmla="*/ 1240367 w 4965700"/>
              <a:gd name="connsiteY70" fmla="*/ 169333 h 1130300"/>
              <a:gd name="connsiteX71" fmla="*/ 1240367 w 4965700"/>
              <a:gd name="connsiteY71" fmla="*/ 152400 h 1130300"/>
              <a:gd name="connsiteX72" fmla="*/ 1202267 w 4965700"/>
              <a:gd name="connsiteY72" fmla="*/ 152400 h 1130300"/>
              <a:gd name="connsiteX73" fmla="*/ 1202267 w 4965700"/>
              <a:gd name="connsiteY73" fmla="*/ 115887 h 1130300"/>
              <a:gd name="connsiteX74" fmla="*/ 1037168 w 4965700"/>
              <a:gd name="connsiteY74" fmla="*/ 114300 h 1130300"/>
              <a:gd name="connsiteX75" fmla="*/ 1032934 w 4965700"/>
              <a:gd name="connsiteY75" fmla="*/ 67733 h 1130300"/>
              <a:gd name="connsiteX76" fmla="*/ 520700 w 4965700"/>
              <a:gd name="connsiteY76" fmla="*/ 67733 h 1130300"/>
              <a:gd name="connsiteX77" fmla="*/ 520700 w 4965700"/>
              <a:gd name="connsiteY77" fmla="*/ 67733 h 1130300"/>
              <a:gd name="connsiteX78" fmla="*/ 520700 w 4965700"/>
              <a:gd name="connsiteY78" fmla="*/ 33866 h 1130300"/>
              <a:gd name="connsiteX79" fmla="*/ 325967 w 4965700"/>
              <a:gd name="connsiteY79" fmla="*/ 33866 h 1130300"/>
              <a:gd name="connsiteX80" fmla="*/ 325967 w 4965700"/>
              <a:gd name="connsiteY80" fmla="*/ 33866 h 1130300"/>
              <a:gd name="connsiteX81" fmla="*/ 325967 w 4965700"/>
              <a:gd name="connsiteY81" fmla="*/ 0 h 1130300"/>
              <a:gd name="connsiteX82" fmla="*/ 63500 w 4965700"/>
              <a:gd name="connsiteY82" fmla="*/ 0 h 1130300"/>
              <a:gd name="connsiteX83" fmla="*/ 63500 w 4965700"/>
              <a:gd name="connsiteY83" fmla="*/ 0 h 1130300"/>
              <a:gd name="connsiteX84" fmla="*/ 0 w 4965700"/>
              <a:gd name="connsiteY84" fmla="*/ 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965700" h="1130300">
                <a:moveTo>
                  <a:pt x="4965700" y="1130300"/>
                </a:moveTo>
                <a:lnTo>
                  <a:pt x="4754034" y="1130300"/>
                </a:lnTo>
                <a:lnTo>
                  <a:pt x="4754034" y="1087966"/>
                </a:lnTo>
                <a:lnTo>
                  <a:pt x="4622800" y="1087966"/>
                </a:lnTo>
                <a:lnTo>
                  <a:pt x="4622800" y="1054100"/>
                </a:lnTo>
                <a:lnTo>
                  <a:pt x="4546600" y="1054100"/>
                </a:lnTo>
                <a:lnTo>
                  <a:pt x="4546600" y="1028700"/>
                </a:lnTo>
                <a:lnTo>
                  <a:pt x="4478867" y="1028700"/>
                </a:lnTo>
                <a:lnTo>
                  <a:pt x="4478867" y="982133"/>
                </a:lnTo>
                <a:lnTo>
                  <a:pt x="4432300" y="982133"/>
                </a:lnTo>
                <a:lnTo>
                  <a:pt x="4432300" y="960966"/>
                </a:lnTo>
                <a:lnTo>
                  <a:pt x="4267200" y="960966"/>
                </a:lnTo>
                <a:lnTo>
                  <a:pt x="4267200" y="927100"/>
                </a:lnTo>
                <a:lnTo>
                  <a:pt x="4076700" y="927100"/>
                </a:lnTo>
                <a:lnTo>
                  <a:pt x="4076700" y="897466"/>
                </a:lnTo>
                <a:lnTo>
                  <a:pt x="3941234" y="897466"/>
                </a:lnTo>
                <a:lnTo>
                  <a:pt x="3941234" y="872066"/>
                </a:lnTo>
                <a:lnTo>
                  <a:pt x="3818467" y="872066"/>
                </a:lnTo>
                <a:lnTo>
                  <a:pt x="3818467" y="872066"/>
                </a:lnTo>
                <a:lnTo>
                  <a:pt x="3818467" y="842433"/>
                </a:lnTo>
                <a:lnTo>
                  <a:pt x="3716867" y="842433"/>
                </a:lnTo>
                <a:lnTo>
                  <a:pt x="3716867" y="825500"/>
                </a:lnTo>
                <a:lnTo>
                  <a:pt x="3636434" y="825500"/>
                </a:lnTo>
                <a:lnTo>
                  <a:pt x="3636434" y="795866"/>
                </a:lnTo>
                <a:lnTo>
                  <a:pt x="3606800" y="795866"/>
                </a:lnTo>
                <a:lnTo>
                  <a:pt x="3606800" y="766233"/>
                </a:lnTo>
                <a:lnTo>
                  <a:pt x="3594100" y="766233"/>
                </a:lnTo>
                <a:lnTo>
                  <a:pt x="3594100" y="745066"/>
                </a:lnTo>
                <a:lnTo>
                  <a:pt x="3496734" y="745066"/>
                </a:lnTo>
                <a:cubicBezTo>
                  <a:pt x="3496557" y="738540"/>
                  <a:pt x="3496381" y="732013"/>
                  <a:pt x="3496204" y="725487"/>
                </a:cubicBezTo>
                <a:lnTo>
                  <a:pt x="3454400" y="725486"/>
                </a:lnTo>
                <a:lnTo>
                  <a:pt x="3454400" y="690033"/>
                </a:lnTo>
                <a:lnTo>
                  <a:pt x="3314700" y="690033"/>
                </a:lnTo>
                <a:lnTo>
                  <a:pt x="3314700" y="651933"/>
                </a:lnTo>
                <a:lnTo>
                  <a:pt x="3285067" y="651933"/>
                </a:lnTo>
                <a:lnTo>
                  <a:pt x="3285067" y="609600"/>
                </a:lnTo>
                <a:lnTo>
                  <a:pt x="3128434" y="609600"/>
                </a:lnTo>
                <a:lnTo>
                  <a:pt x="3128434" y="588433"/>
                </a:lnTo>
                <a:lnTo>
                  <a:pt x="3056467" y="588433"/>
                </a:lnTo>
                <a:lnTo>
                  <a:pt x="3056467" y="563033"/>
                </a:lnTo>
                <a:lnTo>
                  <a:pt x="3014134" y="563033"/>
                </a:lnTo>
                <a:lnTo>
                  <a:pt x="3014134" y="546100"/>
                </a:lnTo>
                <a:lnTo>
                  <a:pt x="2976034" y="546100"/>
                </a:lnTo>
                <a:lnTo>
                  <a:pt x="2976034" y="512233"/>
                </a:lnTo>
                <a:lnTo>
                  <a:pt x="2785534" y="512233"/>
                </a:lnTo>
                <a:lnTo>
                  <a:pt x="2785534" y="491066"/>
                </a:lnTo>
                <a:lnTo>
                  <a:pt x="2696634" y="491066"/>
                </a:lnTo>
                <a:lnTo>
                  <a:pt x="2696634" y="465666"/>
                </a:lnTo>
                <a:lnTo>
                  <a:pt x="2472267" y="465666"/>
                </a:lnTo>
                <a:lnTo>
                  <a:pt x="2472267" y="431800"/>
                </a:lnTo>
                <a:lnTo>
                  <a:pt x="2442634" y="431800"/>
                </a:lnTo>
                <a:lnTo>
                  <a:pt x="2442634" y="402166"/>
                </a:lnTo>
                <a:lnTo>
                  <a:pt x="2374900" y="402166"/>
                </a:lnTo>
                <a:lnTo>
                  <a:pt x="2374900" y="389466"/>
                </a:lnTo>
                <a:lnTo>
                  <a:pt x="2264834" y="389466"/>
                </a:lnTo>
                <a:lnTo>
                  <a:pt x="2264834" y="355600"/>
                </a:lnTo>
                <a:lnTo>
                  <a:pt x="2175934" y="355600"/>
                </a:lnTo>
                <a:lnTo>
                  <a:pt x="2175934" y="321733"/>
                </a:lnTo>
                <a:lnTo>
                  <a:pt x="2133600" y="321733"/>
                </a:lnTo>
                <a:lnTo>
                  <a:pt x="2133600" y="304800"/>
                </a:lnTo>
                <a:lnTo>
                  <a:pt x="2112434" y="304800"/>
                </a:lnTo>
                <a:lnTo>
                  <a:pt x="2095500" y="287866"/>
                </a:lnTo>
                <a:lnTo>
                  <a:pt x="2057400" y="287866"/>
                </a:lnTo>
                <a:lnTo>
                  <a:pt x="2057400" y="254000"/>
                </a:lnTo>
                <a:lnTo>
                  <a:pt x="1976967" y="254000"/>
                </a:lnTo>
                <a:lnTo>
                  <a:pt x="1976967" y="228600"/>
                </a:lnTo>
                <a:lnTo>
                  <a:pt x="1833034" y="228600"/>
                </a:lnTo>
                <a:lnTo>
                  <a:pt x="1833034" y="186266"/>
                </a:lnTo>
                <a:lnTo>
                  <a:pt x="1278467" y="186266"/>
                </a:lnTo>
                <a:lnTo>
                  <a:pt x="1278467" y="169333"/>
                </a:lnTo>
                <a:lnTo>
                  <a:pt x="1240367" y="169333"/>
                </a:lnTo>
                <a:lnTo>
                  <a:pt x="1240367" y="152400"/>
                </a:lnTo>
                <a:lnTo>
                  <a:pt x="1202267" y="152400"/>
                </a:lnTo>
                <a:lnTo>
                  <a:pt x="1202267" y="115887"/>
                </a:lnTo>
                <a:lnTo>
                  <a:pt x="1037168" y="114300"/>
                </a:lnTo>
                <a:lnTo>
                  <a:pt x="1032934" y="67733"/>
                </a:lnTo>
                <a:lnTo>
                  <a:pt x="520700" y="67733"/>
                </a:lnTo>
                <a:lnTo>
                  <a:pt x="520700" y="67733"/>
                </a:lnTo>
                <a:lnTo>
                  <a:pt x="520700" y="33866"/>
                </a:lnTo>
                <a:lnTo>
                  <a:pt x="325967" y="33866"/>
                </a:lnTo>
                <a:lnTo>
                  <a:pt x="325967" y="33866"/>
                </a:lnTo>
                <a:lnTo>
                  <a:pt x="325967" y="0"/>
                </a:lnTo>
                <a:lnTo>
                  <a:pt x="63500" y="0"/>
                </a:lnTo>
                <a:lnTo>
                  <a:pt x="635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0" name="Freeform: Shape 69">
            <a:extLst>
              <a:ext uri="{FF2B5EF4-FFF2-40B4-BE49-F238E27FC236}">
                <a16:creationId xmlns:a16="http://schemas.microsoft.com/office/drawing/2014/main" id="{E2C6209A-4197-4DB0-A5E7-BC8DCB3692D8}"/>
              </a:ext>
            </a:extLst>
          </p:cNvPr>
          <p:cNvSpPr/>
          <p:nvPr/>
        </p:nvSpPr>
        <p:spPr bwMode="auto">
          <a:xfrm>
            <a:off x="1560656" y="1922631"/>
            <a:ext cx="5101167" cy="783167"/>
          </a:xfrm>
          <a:custGeom>
            <a:avLst/>
            <a:gdLst>
              <a:gd name="connsiteX0" fmla="*/ 5101167 w 5101167"/>
              <a:gd name="connsiteY0" fmla="*/ 783167 h 783167"/>
              <a:gd name="connsiteX1" fmla="*/ 4724400 w 5101167"/>
              <a:gd name="connsiteY1" fmla="*/ 783167 h 783167"/>
              <a:gd name="connsiteX2" fmla="*/ 4724400 w 5101167"/>
              <a:gd name="connsiteY2" fmla="*/ 753533 h 783167"/>
              <a:gd name="connsiteX3" fmla="*/ 4512734 w 5101167"/>
              <a:gd name="connsiteY3" fmla="*/ 753533 h 783167"/>
              <a:gd name="connsiteX4" fmla="*/ 4512734 w 5101167"/>
              <a:gd name="connsiteY4" fmla="*/ 732367 h 783167"/>
              <a:gd name="connsiteX5" fmla="*/ 4411134 w 5101167"/>
              <a:gd name="connsiteY5" fmla="*/ 732367 h 783167"/>
              <a:gd name="connsiteX6" fmla="*/ 4411134 w 5101167"/>
              <a:gd name="connsiteY6" fmla="*/ 706967 h 783167"/>
              <a:gd name="connsiteX7" fmla="*/ 4165600 w 5101167"/>
              <a:gd name="connsiteY7" fmla="*/ 706967 h 783167"/>
              <a:gd name="connsiteX8" fmla="*/ 4165600 w 5101167"/>
              <a:gd name="connsiteY8" fmla="*/ 677333 h 783167"/>
              <a:gd name="connsiteX9" fmla="*/ 4165600 w 5101167"/>
              <a:gd name="connsiteY9" fmla="*/ 677333 h 783167"/>
              <a:gd name="connsiteX10" fmla="*/ 4144434 w 5101167"/>
              <a:gd name="connsiteY10" fmla="*/ 656167 h 783167"/>
              <a:gd name="connsiteX11" fmla="*/ 3865034 w 5101167"/>
              <a:gd name="connsiteY11" fmla="*/ 656167 h 783167"/>
              <a:gd name="connsiteX12" fmla="*/ 3865034 w 5101167"/>
              <a:gd name="connsiteY12" fmla="*/ 613833 h 783167"/>
              <a:gd name="connsiteX13" fmla="*/ 3526367 w 5101167"/>
              <a:gd name="connsiteY13" fmla="*/ 613833 h 783167"/>
              <a:gd name="connsiteX14" fmla="*/ 3526367 w 5101167"/>
              <a:gd name="connsiteY14" fmla="*/ 592667 h 783167"/>
              <a:gd name="connsiteX15" fmla="*/ 3437467 w 5101167"/>
              <a:gd name="connsiteY15" fmla="*/ 592667 h 783167"/>
              <a:gd name="connsiteX16" fmla="*/ 3437467 w 5101167"/>
              <a:gd name="connsiteY16" fmla="*/ 571500 h 783167"/>
              <a:gd name="connsiteX17" fmla="*/ 3361267 w 5101167"/>
              <a:gd name="connsiteY17" fmla="*/ 571500 h 783167"/>
              <a:gd name="connsiteX18" fmla="*/ 3361267 w 5101167"/>
              <a:gd name="connsiteY18" fmla="*/ 546100 h 783167"/>
              <a:gd name="connsiteX19" fmla="*/ 3297767 w 5101167"/>
              <a:gd name="connsiteY19" fmla="*/ 546100 h 783167"/>
              <a:gd name="connsiteX20" fmla="*/ 3297767 w 5101167"/>
              <a:gd name="connsiteY20" fmla="*/ 516467 h 783167"/>
              <a:gd name="connsiteX21" fmla="*/ 3162300 w 5101167"/>
              <a:gd name="connsiteY21" fmla="*/ 516467 h 783167"/>
              <a:gd name="connsiteX22" fmla="*/ 3162300 w 5101167"/>
              <a:gd name="connsiteY22" fmla="*/ 516467 h 783167"/>
              <a:gd name="connsiteX23" fmla="*/ 3162300 w 5101167"/>
              <a:gd name="connsiteY23" fmla="*/ 482600 h 783167"/>
              <a:gd name="connsiteX24" fmla="*/ 2942167 w 5101167"/>
              <a:gd name="connsiteY24" fmla="*/ 482600 h 783167"/>
              <a:gd name="connsiteX25" fmla="*/ 2954867 w 5101167"/>
              <a:gd name="connsiteY25" fmla="*/ 469900 h 783167"/>
              <a:gd name="connsiteX26" fmla="*/ 2768600 w 5101167"/>
              <a:gd name="connsiteY26" fmla="*/ 469900 h 783167"/>
              <a:gd name="connsiteX27" fmla="*/ 2768600 w 5101167"/>
              <a:gd name="connsiteY27" fmla="*/ 436033 h 783167"/>
              <a:gd name="connsiteX28" fmla="*/ 2463800 w 5101167"/>
              <a:gd name="connsiteY28" fmla="*/ 436033 h 783167"/>
              <a:gd name="connsiteX29" fmla="*/ 2463800 w 5101167"/>
              <a:gd name="connsiteY29" fmla="*/ 410633 h 783167"/>
              <a:gd name="connsiteX30" fmla="*/ 2294467 w 5101167"/>
              <a:gd name="connsiteY30" fmla="*/ 410633 h 783167"/>
              <a:gd name="connsiteX31" fmla="*/ 2294467 w 5101167"/>
              <a:gd name="connsiteY31" fmla="*/ 389467 h 783167"/>
              <a:gd name="connsiteX32" fmla="*/ 2281767 w 5101167"/>
              <a:gd name="connsiteY32" fmla="*/ 389467 h 783167"/>
              <a:gd name="connsiteX33" fmla="*/ 2281767 w 5101167"/>
              <a:gd name="connsiteY33" fmla="*/ 359833 h 783167"/>
              <a:gd name="connsiteX34" fmla="*/ 2133600 w 5101167"/>
              <a:gd name="connsiteY34" fmla="*/ 359833 h 783167"/>
              <a:gd name="connsiteX35" fmla="*/ 2146300 w 5101167"/>
              <a:gd name="connsiteY35" fmla="*/ 347133 h 783167"/>
              <a:gd name="connsiteX36" fmla="*/ 2070100 w 5101167"/>
              <a:gd name="connsiteY36" fmla="*/ 347133 h 783167"/>
              <a:gd name="connsiteX37" fmla="*/ 2070100 w 5101167"/>
              <a:gd name="connsiteY37" fmla="*/ 347133 h 783167"/>
              <a:gd name="connsiteX38" fmla="*/ 2070100 w 5101167"/>
              <a:gd name="connsiteY38" fmla="*/ 313267 h 783167"/>
              <a:gd name="connsiteX39" fmla="*/ 1972734 w 5101167"/>
              <a:gd name="connsiteY39" fmla="*/ 313267 h 783167"/>
              <a:gd name="connsiteX40" fmla="*/ 1972734 w 5101167"/>
              <a:gd name="connsiteY40" fmla="*/ 313267 h 783167"/>
              <a:gd name="connsiteX41" fmla="*/ 1972734 w 5101167"/>
              <a:gd name="connsiteY41" fmla="*/ 279400 h 783167"/>
              <a:gd name="connsiteX42" fmla="*/ 1841500 w 5101167"/>
              <a:gd name="connsiteY42" fmla="*/ 279400 h 783167"/>
              <a:gd name="connsiteX43" fmla="*/ 1841500 w 5101167"/>
              <a:gd name="connsiteY43" fmla="*/ 254000 h 783167"/>
              <a:gd name="connsiteX44" fmla="*/ 1731434 w 5101167"/>
              <a:gd name="connsiteY44" fmla="*/ 254000 h 783167"/>
              <a:gd name="connsiteX45" fmla="*/ 1731434 w 5101167"/>
              <a:gd name="connsiteY45" fmla="*/ 228600 h 783167"/>
              <a:gd name="connsiteX46" fmla="*/ 1557867 w 5101167"/>
              <a:gd name="connsiteY46" fmla="*/ 228600 h 783167"/>
              <a:gd name="connsiteX47" fmla="*/ 1557867 w 5101167"/>
              <a:gd name="connsiteY47" fmla="*/ 190500 h 783167"/>
              <a:gd name="connsiteX48" fmla="*/ 1384300 w 5101167"/>
              <a:gd name="connsiteY48" fmla="*/ 190500 h 783167"/>
              <a:gd name="connsiteX49" fmla="*/ 1384300 w 5101167"/>
              <a:gd name="connsiteY49" fmla="*/ 173567 h 783167"/>
              <a:gd name="connsiteX50" fmla="*/ 1121834 w 5101167"/>
              <a:gd name="connsiteY50" fmla="*/ 173567 h 783167"/>
              <a:gd name="connsiteX51" fmla="*/ 1121834 w 5101167"/>
              <a:gd name="connsiteY51" fmla="*/ 143933 h 783167"/>
              <a:gd name="connsiteX52" fmla="*/ 1032934 w 5101167"/>
              <a:gd name="connsiteY52" fmla="*/ 143933 h 783167"/>
              <a:gd name="connsiteX53" fmla="*/ 1032934 w 5101167"/>
              <a:gd name="connsiteY53" fmla="*/ 118533 h 783167"/>
              <a:gd name="connsiteX54" fmla="*/ 893234 w 5101167"/>
              <a:gd name="connsiteY54" fmla="*/ 118533 h 783167"/>
              <a:gd name="connsiteX55" fmla="*/ 893234 w 5101167"/>
              <a:gd name="connsiteY55" fmla="*/ 101600 h 783167"/>
              <a:gd name="connsiteX56" fmla="*/ 846667 w 5101167"/>
              <a:gd name="connsiteY56" fmla="*/ 101600 h 783167"/>
              <a:gd name="connsiteX57" fmla="*/ 846667 w 5101167"/>
              <a:gd name="connsiteY57" fmla="*/ 67733 h 783167"/>
              <a:gd name="connsiteX58" fmla="*/ 740834 w 5101167"/>
              <a:gd name="connsiteY58" fmla="*/ 67733 h 783167"/>
              <a:gd name="connsiteX59" fmla="*/ 753534 w 5101167"/>
              <a:gd name="connsiteY59" fmla="*/ 55033 h 783167"/>
              <a:gd name="connsiteX60" fmla="*/ 364067 w 5101167"/>
              <a:gd name="connsiteY60" fmla="*/ 55033 h 783167"/>
              <a:gd name="connsiteX61" fmla="*/ 364067 w 5101167"/>
              <a:gd name="connsiteY61" fmla="*/ 12700 h 783167"/>
              <a:gd name="connsiteX62" fmla="*/ 173567 w 5101167"/>
              <a:gd name="connsiteY62" fmla="*/ 12700 h 783167"/>
              <a:gd name="connsiteX63" fmla="*/ 173567 w 5101167"/>
              <a:gd name="connsiteY63" fmla="*/ 0 h 783167"/>
              <a:gd name="connsiteX64" fmla="*/ 0 w 5101167"/>
              <a:gd name="connsiteY64" fmla="*/ 0 h 78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101167" h="783167">
                <a:moveTo>
                  <a:pt x="5101167" y="783167"/>
                </a:moveTo>
                <a:lnTo>
                  <a:pt x="4724400" y="783167"/>
                </a:lnTo>
                <a:lnTo>
                  <a:pt x="4724400" y="753533"/>
                </a:lnTo>
                <a:lnTo>
                  <a:pt x="4512734" y="753533"/>
                </a:lnTo>
                <a:lnTo>
                  <a:pt x="4512734" y="732367"/>
                </a:lnTo>
                <a:lnTo>
                  <a:pt x="4411134" y="732367"/>
                </a:lnTo>
                <a:lnTo>
                  <a:pt x="4411134" y="706967"/>
                </a:lnTo>
                <a:lnTo>
                  <a:pt x="4165600" y="706967"/>
                </a:lnTo>
                <a:lnTo>
                  <a:pt x="4165600" y="677333"/>
                </a:lnTo>
                <a:lnTo>
                  <a:pt x="4165600" y="677333"/>
                </a:lnTo>
                <a:lnTo>
                  <a:pt x="4144434" y="656167"/>
                </a:lnTo>
                <a:lnTo>
                  <a:pt x="3865034" y="656167"/>
                </a:lnTo>
                <a:lnTo>
                  <a:pt x="3865034" y="613833"/>
                </a:lnTo>
                <a:lnTo>
                  <a:pt x="3526367" y="613833"/>
                </a:lnTo>
                <a:lnTo>
                  <a:pt x="3526367" y="592667"/>
                </a:lnTo>
                <a:lnTo>
                  <a:pt x="3437467" y="592667"/>
                </a:lnTo>
                <a:lnTo>
                  <a:pt x="3437467" y="571500"/>
                </a:lnTo>
                <a:lnTo>
                  <a:pt x="3361267" y="571500"/>
                </a:lnTo>
                <a:lnTo>
                  <a:pt x="3361267" y="546100"/>
                </a:lnTo>
                <a:lnTo>
                  <a:pt x="3297767" y="546100"/>
                </a:lnTo>
                <a:lnTo>
                  <a:pt x="3297767" y="516467"/>
                </a:lnTo>
                <a:lnTo>
                  <a:pt x="3162300" y="516467"/>
                </a:lnTo>
                <a:lnTo>
                  <a:pt x="3162300" y="516467"/>
                </a:lnTo>
                <a:lnTo>
                  <a:pt x="3162300" y="482600"/>
                </a:lnTo>
                <a:lnTo>
                  <a:pt x="2942167" y="482600"/>
                </a:lnTo>
                <a:lnTo>
                  <a:pt x="2954867" y="469900"/>
                </a:lnTo>
                <a:lnTo>
                  <a:pt x="2768600" y="469900"/>
                </a:lnTo>
                <a:lnTo>
                  <a:pt x="2768600" y="436033"/>
                </a:lnTo>
                <a:lnTo>
                  <a:pt x="2463800" y="436033"/>
                </a:lnTo>
                <a:lnTo>
                  <a:pt x="2463800" y="410633"/>
                </a:lnTo>
                <a:lnTo>
                  <a:pt x="2294467" y="410633"/>
                </a:lnTo>
                <a:lnTo>
                  <a:pt x="2294467" y="389467"/>
                </a:lnTo>
                <a:lnTo>
                  <a:pt x="2281767" y="389467"/>
                </a:lnTo>
                <a:lnTo>
                  <a:pt x="2281767" y="359833"/>
                </a:lnTo>
                <a:lnTo>
                  <a:pt x="2133600" y="359833"/>
                </a:lnTo>
                <a:lnTo>
                  <a:pt x="2146300" y="347133"/>
                </a:lnTo>
                <a:lnTo>
                  <a:pt x="2070100" y="347133"/>
                </a:lnTo>
                <a:lnTo>
                  <a:pt x="2070100" y="347133"/>
                </a:lnTo>
                <a:lnTo>
                  <a:pt x="2070100" y="313267"/>
                </a:lnTo>
                <a:lnTo>
                  <a:pt x="1972734" y="313267"/>
                </a:lnTo>
                <a:lnTo>
                  <a:pt x="1972734" y="313267"/>
                </a:lnTo>
                <a:lnTo>
                  <a:pt x="1972734" y="279400"/>
                </a:lnTo>
                <a:lnTo>
                  <a:pt x="1841500" y="279400"/>
                </a:lnTo>
                <a:lnTo>
                  <a:pt x="1841500" y="254000"/>
                </a:lnTo>
                <a:lnTo>
                  <a:pt x="1731434" y="254000"/>
                </a:lnTo>
                <a:lnTo>
                  <a:pt x="1731434" y="228600"/>
                </a:lnTo>
                <a:lnTo>
                  <a:pt x="1557867" y="228600"/>
                </a:lnTo>
                <a:lnTo>
                  <a:pt x="1557867" y="190500"/>
                </a:lnTo>
                <a:lnTo>
                  <a:pt x="1384300" y="190500"/>
                </a:lnTo>
                <a:lnTo>
                  <a:pt x="1384300" y="173567"/>
                </a:lnTo>
                <a:lnTo>
                  <a:pt x="1121834" y="173567"/>
                </a:lnTo>
                <a:lnTo>
                  <a:pt x="1121834" y="143933"/>
                </a:lnTo>
                <a:lnTo>
                  <a:pt x="1032934" y="143933"/>
                </a:lnTo>
                <a:lnTo>
                  <a:pt x="1032934" y="118533"/>
                </a:lnTo>
                <a:lnTo>
                  <a:pt x="893234" y="118533"/>
                </a:lnTo>
                <a:lnTo>
                  <a:pt x="893234" y="101600"/>
                </a:lnTo>
                <a:lnTo>
                  <a:pt x="846667" y="101600"/>
                </a:lnTo>
                <a:lnTo>
                  <a:pt x="846667" y="67733"/>
                </a:lnTo>
                <a:lnTo>
                  <a:pt x="740834" y="67733"/>
                </a:lnTo>
                <a:lnTo>
                  <a:pt x="753534" y="55033"/>
                </a:lnTo>
                <a:lnTo>
                  <a:pt x="364067" y="55033"/>
                </a:lnTo>
                <a:lnTo>
                  <a:pt x="364067" y="12700"/>
                </a:lnTo>
                <a:lnTo>
                  <a:pt x="173567" y="12700"/>
                </a:lnTo>
                <a:lnTo>
                  <a:pt x="17356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1" name="Oval 70">
            <a:extLst>
              <a:ext uri="{FF2B5EF4-FFF2-40B4-BE49-F238E27FC236}">
                <a16:creationId xmlns:a16="http://schemas.microsoft.com/office/drawing/2014/main" id="{680E3C5A-4FB1-46E9-8A6D-60F2C770E0EA}"/>
              </a:ext>
            </a:extLst>
          </p:cNvPr>
          <p:cNvSpPr/>
          <p:nvPr/>
        </p:nvSpPr>
        <p:spPr bwMode="auto">
          <a:xfrm>
            <a:off x="6172980" y="2984268"/>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4330C2AE-B1BF-4D59-A48D-A7031A4170AB}"/>
              </a:ext>
            </a:extLst>
          </p:cNvPr>
          <p:cNvSpPr/>
          <p:nvPr/>
        </p:nvSpPr>
        <p:spPr bwMode="auto">
          <a:xfrm>
            <a:off x="6198772" y="2984268"/>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5B45D623-45D4-4558-8C6B-C89E17C4F509}"/>
              </a:ext>
            </a:extLst>
          </p:cNvPr>
          <p:cNvSpPr/>
          <p:nvPr/>
        </p:nvSpPr>
        <p:spPr bwMode="auto">
          <a:xfrm>
            <a:off x="6224564" y="2984268"/>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D76CF1F0-0F69-452A-A919-BD4B2A49127C}"/>
              </a:ext>
            </a:extLst>
          </p:cNvPr>
          <p:cNvSpPr/>
          <p:nvPr/>
        </p:nvSpPr>
        <p:spPr bwMode="auto">
          <a:xfrm>
            <a:off x="6249708" y="2984268"/>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7F2ED2F2-BC72-453F-95A2-6157032BE862}"/>
              </a:ext>
            </a:extLst>
          </p:cNvPr>
          <p:cNvSpPr/>
          <p:nvPr/>
        </p:nvSpPr>
        <p:spPr bwMode="auto">
          <a:xfrm>
            <a:off x="6272267" y="2984916"/>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0241514F-55B8-47A0-A4CE-835CD6268F6D}"/>
              </a:ext>
            </a:extLst>
          </p:cNvPr>
          <p:cNvSpPr/>
          <p:nvPr/>
        </p:nvSpPr>
        <p:spPr bwMode="auto">
          <a:xfrm>
            <a:off x="6310592" y="3030849"/>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560A2D9-D0D2-49A7-BD0A-34EDADAC9EFC}"/>
              </a:ext>
            </a:extLst>
          </p:cNvPr>
          <p:cNvSpPr/>
          <p:nvPr/>
        </p:nvSpPr>
        <p:spPr bwMode="auto">
          <a:xfrm>
            <a:off x="6329600" y="3030849"/>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D739DD77-D82E-4575-9405-8F0E00C2FCB3}"/>
              </a:ext>
            </a:extLst>
          </p:cNvPr>
          <p:cNvSpPr/>
          <p:nvPr/>
        </p:nvSpPr>
        <p:spPr bwMode="auto">
          <a:xfrm>
            <a:off x="6350451" y="3030849"/>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62600577-74FF-40D2-824D-2D608F3AB835}"/>
              </a:ext>
            </a:extLst>
          </p:cNvPr>
          <p:cNvSpPr/>
          <p:nvPr/>
        </p:nvSpPr>
        <p:spPr bwMode="auto">
          <a:xfrm>
            <a:off x="6370649" y="3030849"/>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68AFFDF9-0866-46E6-A397-8418279AF426}"/>
              </a:ext>
            </a:extLst>
          </p:cNvPr>
          <p:cNvSpPr/>
          <p:nvPr/>
        </p:nvSpPr>
        <p:spPr bwMode="auto">
          <a:xfrm>
            <a:off x="6482679" y="3030849"/>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6CB75441-2735-4DE4-A434-DA49CEADBFEB}"/>
              </a:ext>
            </a:extLst>
          </p:cNvPr>
          <p:cNvSpPr/>
          <p:nvPr/>
        </p:nvSpPr>
        <p:spPr bwMode="auto">
          <a:xfrm>
            <a:off x="6620659"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B9393A1F-467F-4B63-B2E7-ABEB8CB0E8CD}"/>
              </a:ext>
            </a:extLst>
          </p:cNvPr>
          <p:cNvSpPr/>
          <p:nvPr/>
        </p:nvSpPr>
        <p:spPr bwMode="auto">
          <a:xfrm>
            <a:off x="6602011"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4C982C33-B71E-4C8C-A08F-896FCB0F5F0F}"/>
              </a:ext>
            </a:extLst>
          </p:cNvPr>
          <p:cNvSpPr/>
          <p:nvPr/>
        </p:nvSpPr>
        <p:spPr bwMode="auto">
          <a:xfrm>
            <a:off x="6538045"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91F75CE1-32B2-4ADF-B762-765FAF5B05A4}"/>
              </a:ext>
            </a:extLst>
          </p:cNvPr>
          <p:cNvSpPr/>
          <p:nvPr/>
        </p:nvSpPr>
        <p:spPr bwMode="auto">
          <a:xfrm>
            <a:off x="6367839"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7C4B5FB4-B3F1-4AC7-99C5-643453D0DBB7}"/>
              </a:ext>
            </a:extLst>
          </p:cNvPr>
          <p:cNvSpPr/>
          <p:nvPr/>
        </p:nvSpPr>
        <p:spPr bwMode="auto">
          <a:xfrm>
            <a:off x="6349013"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7C72AEC8-3237-4D43-9B44-5BF59B8E7474}"/>
              </a:ext>
            </a:extLst>
          </p:cNvPr>
          <p:cNvSpPr/>
          <p:nvPr/>
        </p:nvSpPr>
        <p:spPr bwMode="auto">
          <a:xfrm>
            <a:off x="6344428"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678F43A1-6EED-4713-B202-EB21A53E05C3}"/>
              </a:ext>
            </a:extLst>
          </p:cNvPr>
          <p:cNvSpPr/>
          <p:nvPr/>
        </p:nvSpPr>
        <p:spPr bwMode="auto">
          <a:xfrm>
            <a:off x="6325602"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9A4A7081-41C7-4C36-9AEE-D51D73CCBEE1}"/>
              </a:ext>
            </a:extLst>
          </p:cNvPr>
          <p:cNvSpPr/>
          <p:nvPr/>
        </p:nvSpPr>
        <p:spPr bwMode="auto">
          <a:xfrm>
            <a:off x="6313858"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4E1E33CD-CBB9-425E-9946-F14E62FAF2B2}"/>
              </a:ext>
            </a:extLst>
          </p:cNvPr>
          <p:cNvSpPr/>
          <p:nvPr/>
        </p:nvSpPr>
        <p:spPr bwMode="auto">
          <a:xfrm>
            <a:off x="6295032"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DE449EE6-F564-4025-B76B-0D73B2841F90}"/>
              </a:ext>
            </a:extLst>
          </p:cNvPr>
          <p:cNvSpPr/>
          <p:nvPr/>
        </p:nvSpPr>
        <p:spPr bwMode="auto">
          <a:xfrm>
            <a:off x="6286949"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8ABD4520-A14E-4023-BBCE-6AF3C8CB20C8}"/>
              </a:ext>
            </a:extLst>
          </p:cNvPr>
          <p:cNvSpPr/>
          <p:nvPr/>
        </p:nvSpPr>
        <p:spPr bwMode="auto">
          <a:xfrm>
            <a:off x="6268123" y="2675317"/>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B778A84C-4154-4576-8376-AC46EC35348F}"/>
              </a:ext>
            </a:extLst>
          </p:cNvPr>
          <p:cNvSpPr/>
          <p:nvPr/>
        </p:nvSpPr>
        <p:spPr bwMode="auto">
          <a:xfrm>
            <a:off x="6232808"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C4F8085A-5406-44F4-AD11-16F7DD844C03}"/>
              </a:ext>
            </a:extLst>
          </p:cNvPr>
          <p:cNvSpPr/>
          <p:nvPr/>
        </p:nvSpPr>
        <p:spPr bwMode="auto">
          <a:xfrm>
            <a:off x="6213982"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86F406A2-750B-4585-B7DB-E1E1B26AF5DD}"/>
              </a:ext>
            </a:extLst>
          </p:cNvPr>
          <p:cNvSpPr/>
          <p:nvPr/>
        </p:nvSpPr>
        <p:spPr bwMode="auto">
          <a:xfrm>
            <a:off x="6213518"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EC8055AE-55D9-4942-94B5-4862C2486F31}"/>
              </a:ext>
            </a:extLst>
          </p:cNvPr>
          <p:cNvSpPr/>
          <p:nvPr/>
        </p:nvSpPr>
        <p:spPr bwMode="auto">
          <a:xfrm>
            <a:off x="6194692"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24AE7E35-0E40-49A7-9C2D-15FF8A2A7AEE}"/>
              </a:ext>
            </a:extLst>
          </p:cNvPr>
          <p:cNvSpPr/>
          <p:nvPr/>
        </p:nvSpPr>
        <p:spPr bwMode="auto">
          <a:xfrm>
            <a:off x="6194254"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43B4EC7F-1EFF-422F-879A-F5DD9C447BFA}"/>
              </a:ext>
            </a:extLst>
          </p:cNvPr>
          <p:cNvSpPr/>
          <p:nvPr/>
        </p:nvSpPr>
        <p:spPr bwMode="auto">
          <a:xfrm>
            <a:off x="6175428" y="2643741"/>
            <a:ext cx="60962" cy="60962"/>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F29EF707-B6A5-4D63-9788-D7EB9B6DC160}"/>
              </a:ext>
            </a:extLst>
          </p:cNvPr>
          <p:cNvSpPr/>
          <p:nvPr/>
        </p:nvSpPr>
        <p:spPr bwMode="auto">
          <a:xfrm>
            <a:off x="6093494" y="2951275"/>
            <a:ext cx="60962" cy="6096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918976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Amyloidosis!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ClinicalThought commentaries </a:t>
            </a:r>
            <a:r>
              <a:rPr lang="en-US" sz="2200" b="0" dirty="0"/>
              <a:t>on amyloidosis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5"/>
</p:tagLst>
</file>

<file path=ppt/tags/tag2.xml><?xml version="1.0" encoding="utf-8"?>
<p:tagLst xmlns:a="http://schemas.openxmlformats.org/drawingml/2006/main" xmlns:r="http://schemas.openxmlformats.org/officeDocument/2006/relationships" xmlns:p="http://schemas.openxmlformats.org/presentationml/2006/main">
  <p:tag name="TIMING" val="|24.1|28.8|8"/>
</p:tagLst>
</file>

<file path=ppt/tags/tag3.xml><?xml version="1.0" encoding="utf-8"?>
<p:tagLst xmlns:a="http://schemas.openxmlformats.org/drawingml/2006/main" xmlns:r="http://schemas.openxmlformats.org/officeDocument/2006/relationships" xmlns:p="http://schemas.openxmlformats.org/presentationml/2006/main">
  <p:tag name="TIMING" val="|1.8|17|22.7"/>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CB3AFBB1F3D94E9B31989B6AA0A378" ma:contentTypeVersion="1" ma:contentTypeDescription="Create a new document." ma:contentTypeScope="" ma:versionID="2373426d08dba01170d2a1ef160a6472">
  <xsd:schema xmlns:xsd="http://www.w3.org/2001/XMLSchema" xmlns:xs="http://www.w3.org/2001/XMLSchema" xmlns:p="http://schemas.microsoft.com/office/2006/metadata/properties" xmlns:ns2="d54cbe69-32bd-412a-b004-9152f949605e" xmlns:ns3="c587ca6a-c1d9-4c2b-81aa-c65a2b239ce3" targetNamespace="http://schemas.microsoft.com/office/2006/metadata/properties" ma:root="true" ma:fieldsID="cec9653b0dd45100727572926fee0102" ns2:_="" ns3:_="">
    <xsd:import namespace="d54cbe69-32bd-412a-b004-9152f949605e"/>
    <xsd:import namespace="c587ca6a-c1d9-4c2b-81aa-c65a2b239ce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587ca6a-c1d9-4c2b-81aa-c65a2b239ce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c587ca6a-c1d9-4c2b-81aa-c65a2b239ce3">Slides - Online (non-CME)-New</Document_x0020_Category>
    <_dlc_DocId xmlns="d54cbe69-32bd-412a-b004-9152f949605e">56M7VY3CDVN5-1560709778-2</_dlc_DocId>
    <_dlc_DocIdUrl xmlns="d54cbe69-32bd-412a-b004-9152f949605e">
      <Url>https://intranet.clinicaloptions.com/mews/oncology/ONC_2020_Amyloidosis_TM_(PRP3957)/CME_CNE_CPE-Certified_Synergy_w_pre_post/_layouts/15/DocIdRedir.aspx?ID=56M7VY3CDVN5-1560709778-2</Url>
      <Description>56M7VY3CDVN5-1560709778-2</Description>
    </_dlc_DocIdUrl>
  </documentManagement>
</p:properties>
</file>

<file path=customXml/itemProps1.xml><?xml version="1.0" encoding="utf-8"?>
<ds:datastoreItem xmlns:ds="http://schemas.openxmlformats.org/officeDocument/2006/customXml" ds:itemID="{6B776219-3FE6-4222-B177-5B9DCD99CE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587ca6a-c1d9-4c2b-81aa-c65a2b239c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5EBAD5-3F45-4C91-80B4-ED777B48E130}">
  <ds:schemaRefs>
    <ds:schemaRef ds:uri="http://schemas.microsoft.com/sharepoint/v3/contenttype/forms"/>
  </ds:schemaRefs>
</ds:datastoreItem>
</file>

<file path=customXml/itemProps3.xml><?xml version="1.0" encoding="utf-8"?>
<ds:datastoreItem xmlns:ds="http://schemas.openxmlformats.org/officeDocument/2006/customXml" ds:itemID="{3A1EF0DA-129F-40AA-9C5A-A77C0B663E00}">
  <ds:schemaRefs>
    <ds:schemaRef ds:uri="http://schemas.microsoft.com/sharepoint/events"/>
  </ds:schemaRefs>
</ds:datastoreItem>
</file>

<file path=customXml/itemProps4.xml><?xml version="1.0" encoding="utf-8"?>
<ds:datastoreItem xmlns:ds="http://schemas.openxmlformats.org/officeDocument/2006/customXml" ds:itemID="{1D4E38F5-5E97-4592-B32B-9C7B752C6004}">
  <ds:schemaRefs>
    <ds:schemaRef ds:uri="http://schemas.microsoft.com/office/2006/documentManagement/types"/>
    <ds:schemaRef ds:uri="http://purl.org/dc/elements/1.1/"/>
    <ds:schemaRef ds:uri="http://www.w3.org/XML/1998/namespace"/>
    <ds:schemaRef ds:uri="http://schemas.microsoft.com/office/infopath/2007/PartnerControls"/>
    <ds:schemaRef ds:uri="http://purl.org/dc/terms/"/>
    <ds:schemaRef ds:uri="http://schemas.microsoft.com/office/2006/metadata/properties"/>
    <ds:schemaRef ds:uri="d54cbe69-32bd-412a-b004-9152f949605e"/>
    <ds:schemaRef ds:uri="http://schemas.openxmlformats.org/package/2006/metadata/core-properties"/>
    <ds:schemaRef ds:uri="c587ca6a-c1d9-4c2b-81aa-c65a2b239ce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13377</TotalTime>
  <Words>10352</Words>
  <Application>Microsoft Office PowerPoint</Application>
  <PresentationFormat>Widescreen</PresentationFormat>
  <Paragraphs>2017</Paragraphs>
  <Slides>62</Slides>
  <Notes>61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62</vt:i4>
      </vt:variant>
    </vt:vector>
  </HeadingPairs>
  <TitlesOfParts>
    <vt:vector size="73" baseType="lpstr">
      <vt:lpstr>Arial</vt:lpstr>
      <vt:lpstr>Calibri</vt:lpstr>
      <vt:lpstr>Cambria Math</vt:lpstr>
      <vt:lpstr>Roboto</vt:lpstr>
      <vt:lpstr>Times</vt:lpstr>
      <vt:lpstr>Times New Roman</vt:lpstr>
      <vt:lpstr>URWPalladioL-Roma</vt:lpstr>
      <vt:lpstr>Wingdings</vt:lpstr>
      <vt:lpstr>2017_HTAA_Diabetes</vt:lpstr>
      <vt:lpstr>1_2017_HTAA_Diabetes</vt:lpstr>
      <vt:lpstr>Grafico</vt:lpstr>
      <vt:lpstr>Advances in Systemic Amyloidosis:  A Spotlight on New Disease-Modifying  Therapies Across the Clinical Spectrum</vt:lpstr>
      <vt:lpstr>About These Slides</vt:lpstr>
      <vt:lpstr>Faculty</vt:lpstr>
      <vt:lpstr>Systemic Amyloidosis: Pathogenesis</vt:lpstr>
      <vt:lpstr>Systemic Amyloidosis: Classification</vt:lpstr>
      <vt:lpstr>Systemic Amyloidosis: Organ Involvement</vt:lpstr>
      <vt:lpstr>Amyloidosis: Clinical Presentation</vt:lpstr>
      <vt:lpstr>Amyloidosis: Tissue Diagnosis</vt:lpstr>
      <vt:lpstr>Amyloidosis: Identifying the Protein of Origin</vt:lpstr>
      <vt:lpstr>Amyloidosis: Mass Spectrometry</vt:lpstr>
      <vt:lpstr>Distribution of New Cases of Amyloidosis at Mayo Clinic Rochester (2012-2017)</vt:lpstr>
      <vt:lpstr>Systemic Amyloidosis: Diagnostic Approach</vt:lpstr>
      <vt:lpstr>AL Amyloidosis</vt:lpstr>
      <vt:lpstr>Monoclonal Gammopathies: A Spectrum</vt:lpstr>
      <vt:lpstr>Distribution of Monoclonal Gammopathies:  Mayo Clinic, Rochester, Minnesota </vt:lpstr>
      <vt:lpstr>MGUS/Amyloidosis: Early Detection</vt:lpstr>
      <vt:lpstr>AL Amyloidosis: Clinical Presentation</vt:lpstr>
      <vt:lpstr>AL Amyloidosis: Screening for Monoclonal Protein</vt:lpstr>
      <vt:lpstr>Detecting and Typing Amyloid Protein</vt:lpstr>
      <vt:lpstr>Amyloidosis: Initial Workup</vt:lpstr>
      <vt:lpstr>Considerations for Amyloidosis Workup</vt:lpstr>
      <vt:lpstr>AL Amyloidosis: OS by Mayo Clinic Stage and  Other Staging Systems</vt:lpstr>
      <vt:lpstr>Newly Diagnosed AL Amyloidosis:  Changes in Survival Over Time</vt:lpstr>
      <vt:lpstr>AL Amyloidosis Goals for Therapy and  Measuring Response</vt:lpstr>
      <vt:lpstr>OS in Amyloidosis by Hematologic and Organ Response</vt:lpstr>
      <vt:lpstr>Treatment Strategies for AL Amyloidosis</vt:lpstr>
      <vt:lpstr>OS by Autologous Stem Cell Transplantation in  AL Amyloidosis Treatment</vt:lpstr>
      <vt:lpstr>Retrospective Study: Melphalan + Dexamethasone vs HD Melphalan + ASCT: Response and Survival</vt:lpstr>
      <vt:lpstr>Stem Cell Transplantation vs Melphalan + Dexamethasone in AL Amyloidosis: Survival</vt:lpstr>
      <vt:lpstr>CIBMTR Experience Treating Amyloidosis:  Responses, Survival</vt:lpstr>
      <vt:lpstr>Long-term Survival in Amyloidosis</vt:lpstr>
      <vt:lpstr>Transplant Eligibility in Amyloidosis: Mayo Criteria</vt:lpstr>
      <vt:lpstr>Induction Prior to ASCT in AL Amyloidosis</vt:lpstr>
      <vt:lpstr>SCT in AL Amyloidosis: 1-Yr OS by Weight Gain</vt:lpstr>
      <vt:lpstr>Retrospective Analysis: Amyloidosis OS from Transplant with Melphalan Conditioning</vt:lpstr>
      <vt:lpstr>Retrospective Analysis: PFS With Posttransplant Consolidation in AL Amyloidosis</vt:lpstr>
      <vt:lpstr>Response-Adapted Strategy to Determine Which Patients With AL Amyloidosis Benefit From ASCT</vt:lpstr>
      <vt:lpstr>mSMART: Newly Diagnosed AL Amyloidosis, SCT Eligible</vt:lpstr>
      <vt:lpstr>Survival With Melphalan/Dex in Advanced AL Amyloidosis Not Eligible for ASCT</vt:lpstr>
      <vt:lpstr>Phase III EMN-03: MDex vs BMDex in Untreated Systemic AL Amyloidosis</vt:lpstr>
      <vt:lpstr>MDex vs BMDex in Untreated Systemic AL Amyloidosis (EMN-03): Survival</vt:lpstr>
      <vt:lpstr>TOURMALINE-AL1: Ixazomib + Dexamethasone vs Physician’s Choice</vt:lpstr>
      <vt:lpstr>Immunomodulatory Drugs:  Considerations in Amyloidosis Treatment</vt:lpstr>
      <vt:lpstr>ANDROMEDA: Daratumumab + VCd vs VCd Alone in Newly Diagnosed AL Amyloidosis</vt:lpstr>
      <vt:lpstr>ANDROMEDA: Overall Confirmed Hematologic, Cardiac, and Renal Responses at 6 Mo in ITT</vt:lpstr>
      <vt:lpstr>ANDROMEDA: Most Common Adverse Events</vt:lpstr>
      <vt:lpstr>ANDROMEDA: Survival Free from Major Organ Deterioration or Hematologic Progression in ITT Population </vt:lpstr>
      <vt:lpstr>ANDROMEDA: Health-Related QoL</vt:lpstr>
      <vt:lpstr>mSMART: Relapsed/Refractory AL Amyloidosis</vt:lpstr>
      <vt:lpstr>Phase I/II Trial of Birtamimab in Previously Treated AL Amyloidosis: Cardiac Biomarkers and Best Responses</vt:lpstr>
      <vt:lpstr>Phase I/II Trial of Birtamimab in Previously Treated  AL Amyloidosis: Renal Biomarkers, Best Responses</vt:lpstr>
      <vt:lpstr>ATTR Amyloidosis</vt:lpstr>
      <vt:lpstr>Natural History of ATTRwt: Mayo Clinic Series</vt:lpstr>
      <vt:lpstr>ATTR Amyloidosis: Clinical Presentation</vt:lpstr>
      <vt:lpstr>ATTR Amyloidosis: Spectrum of Cardiac and Nerve Phenotypes Based on Amyloidogenic TTR Mutation</vt:lpstr>
      <vt:lpstr>99mTechnetium-Pyrophosphate Imaging for  ATTR Cardiac Amyloid and Caveats</vt:lpstr>
      <vt:lpstr>ATTRwt: Risk Stratification and Mortality</vt:lpstr>
      <vt:lpstr>Current and Investigational Drugs for ATTR Amyloidosis </vt:lpstr>
      <vt:lpstr>Oligonucleotide Drugs for ATTR Amyloidosis</vt:lpstr>
      <vt:lpstr>Phase III ATTR-ACT: Tafamidis vs Placebo in  Patients With Transthyretin Cardiomyopathy</vt:lpstr>
      <vt:lpstr>PowerPoint Presentation</vt:lpstr>
      <vt:lpstr>Go Online for More CCO  Coverage of Amyloidosis!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Systemic Amyloidosis: A Spotlight on New Disease-Modifying Therapies Across the Clinical Spectrum</dc:title>
  <dc:creator>Kumar, Shaji, M.D.</dc:creator>
  <cp:lastModifiedBy>Jessica Buckley</cp:lastModifiedBy>
  <cp:revision>468</cp:revision>
  <dcterms:created xsi:type="dcterms:W3CDTF">2021-04-05T10:01:51Z</dcterms:created>
  <dcterms:modified xsi:type="dcterms:W3CDTF">2021-10-19T19:26:52Z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0x010100BFCB3AFBB1F3D94E9B31989B6AA0A378</vt:lpwstr>
  </property>
  <property fmtid="{D5CDD505-2E9C-101B-9397-08002B2CF9AE}" pid="3" name="_dlc_DocIdItemGuid">
    <vt:lpwstr>a54fb8e2-6a74-4cc3-8b15-379fb214d3ec</vt:lpwstr>
  </property>
</Properties>
</file>