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7"/>
  </p:notesMasterIdLst>
  <p:handoutMasterIdLst>
    <p:handoutMasterId r:id="rId18"/>
  </p:handoutMasterIdLst>
  <p:sldIdLst>
    <p:sldId id="321" r:id="rId6"/>
    <p:sldId id="558" r:id="rId7"/>
    <p:sldId id="560" r:id="rId8"/>
    <p:sldId id="561" r:id="rId9"/>
    <p:sldId id="548" r:id="rId10"/>
    <p:sldId id="549" r:id="rId11"/>
    <p:sldId id="562" r:id="rId12"/>
    <p:sldId id="551" r:id="rId13"/>
    <p:sldId id="563"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1" clrIdx="17">
    <p:extLst>
      <p:ext uri="{19B8F6BF-5375-455C-9EA6-DF929625EA0E}">
        <p15:presenceInfo xmlns:p15="http://schemas.microsoft.com/office/powerpoint/2012/main" userId="S::aboecler@clinicaloptions.com::28e82037-1239-4052-943b-ae184e0bc2af" providerId="AD"/>
      </p:ext>
    </p:extLst>
  </p:cmAuthor>
  <p:cmAuthor id="19" name="Anna Poppa" initials="AP" lastIdx="1" clrIdx="18">
    <p:extLst>
      <p:ext uri="{19B8F6BF-5375-455C-9EA6-DF929625EA0E}">
        <p15:presenceInfo xmlns:p15="http://schemas.microsoft.com/office/powerpoint/2012/main" userId="Anna Poppa" providerId="None"/>
      </p:ext>
    </p:extLst>
  </p:cmAuthor>
  <p:cmAuthor id="20" name="Allison Weckerle" initials="AW" lastIdx="16" clrIdx="19">
    <p:extLst>
      <p:ext uri="{19B8F6BF-5375-455C-9EA6-DF929625EA0E}">
        <p15:presenceInfo xmlns:p15="http://schemas.microsoft.com/office/powerpoint/2012/main" userId="Allison Weckerle" providerId="None"/>
      </p:ext>
    </p:extLst>
  </p:cmAuthor>
  <p:cmAuthor id="21" name="Jerfiz Constanzo" initials="JC" lastIdx="4" clrIdx="20">
    <p:extLst>
      <p:ext uri="{19B8F6BF-5375-455C-9EA6-DF929625EA0E}">
        <p15:presenceInfo xmlns:p15="http://schemas.microsoft.com/office/powerpoint/2012/main" userId="S::jconstanzo@clinicaloptions.com::7388c342-66f0-4154-bcdf-657d8197f1ae" providerId="AD"/>
      </p:ext>
    </p:extLst>
  </p:cmAuthor>
  <p:cmAuthor id="22" name="Timothy Quill" initials="TQ" lastIdx="2" clrIdx="21">
    <p:extLst>
      <p:ext uri="{19B8F6BF-5375-455C-9EA6-DF929625EA0E}">
        <p15:presenceInfo xmlns:p15="http://schemas.microsoft.com/office/powerpoint/2012/main" userId="S::tquill@clinicaloptions.com::b1dc6efb-2995-45e7-a306-57a2c67aa886" providerId="AD"/>
      </p:ext>
    </p:extLst>
  </p:cmAuthor>
  <p:cmAuthor id="23" name="Liz Donohue" initials="LD" lastIdx="1" clrIdx="22">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B1C012-894E-4CF6-A7FC-5D710F2F1C81}" v="50" dt="2025-10-31T16:52:09.961"/>
    <p1510:client id="{60ED6645-DBFB-4EEB-9BDD-CBB1E3AC1B8B}" v="92" dt="2025-10-30T21:06:53.299"/>
    <p1510:client id="{7EE14DFA-6768-45C8-989F-FBA5F909CA2C}" v="1" dt="2025-10-31T19:15:35.529"/>
    <p1510:client id="{9141C072-36F8-4AFF-8FDB-421A16C382D2}" v="39" dt="2025-10-31T20:56:42.99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72" autoAdjust="0"/>
    <p:restoredTop sz="82360" autoAdjust="0"/>
  </p:normalViewPr>
  <p:slideViewPr>
    <p:cSldViewPr snapToGrid="0">
      <p:cViewPr varScale="1">
        <p:scale>
          <a:sx n="61" d="100"/>
          <a:sy n="61" d="100"/>
        </p:scale>
        <p:origin x="680"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744994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231531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345628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GB" i="1" dirty="0"/>
              <a:t>DoR, duration of response; NR, not reported; ORR, overall response rate; OS, overall survival; PFS, progression-free survival; TC, tumor cells.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361020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4A36B-2774-9450-2C17-2A6B176ADC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CF1F5C-EFB2-0413-8300-8B6E33A005E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7EC00BF-4101-028E-41DE-9911DE414715}"/>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i="1" dirty="0"/>
              <a:t>CPS, combined positive score; ECOG, Eastern Cooperative Oncology Group; G/GEJ, gastric or gastroesophageal juncture; ind., indeterminate; OS, overall survival.</a:t>
            </a:r>
          </a:p>
        </p:txBody>
      </p:sp>
      <p:sp>
        <p:nvSpPr>
          <p:cNvPr id="4" name="Slide Number Placeholder 3">
            <a:extLst>
              <a:ext uri="{FF2B5EF4-FFF2-40B4-BE49-F238E27FC236}">
                <a16:creationId xmlns:a16="http://schemas.microsoft.com/office/drawing/2014/main" id="{973B855A-2DA3-A8BF-4C18-00655F762A28}"/>
              </a:ext>
            </a:extLst>
          </p:cNvPr>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694017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002725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2E2A4-6D27-D703-F84F-571B5E2D3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DD0716-61CA-2F3F-14B9-EFF5AE3FB77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E449DA6-C853-AFBA-A712-291B5FD4064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9EC8A94-A88D-7612-FFCB-52FBE44BD27F}"/>
              </a:ext>
            </a:extLst>
          </p:cNvPr>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775021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11052" cy="2882265"/>
          </a:xfrm>
        </p:spPr>
        <p:txBody>
          <a:bodyPr>
            <a:normAutofit/>
          </a:bodyPr>
          <a:lstStyle/>
          <a:p>
            <a:r>
              <a:rPr lang="en-US" sz="4000" dirty="0"/>
              <a:t>FORTITUDE-101: Bemarituzumab + mFOLFOX6 vs Placebo + mFOLFOX6 in Patients With Advanced/Metastatic FGFR2b-Overexpressing G/GEJ Cancer</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FORTITUDE-101: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Bef>
                <a:spcPts val="600"/>
              </a:spcBef>
            </a:pPr>
            <a:r>
              <a:rPr lang="en-US" altLang="en-US" sz="2600" dirty="0"/>
              <a:t>FGFR2b overexpression is observed in advanced G/GEJ cancers</a:t>
            </a:r>
            <a:r>
              <a:rPr lang="en-US" altLang="en-US" sz="2600" baseline="30000" dirty="0"/>
              <a:t>1,2</a:t>
            </a:r>
          </a:p>
          <a:p>
            <a:pPr>
              <a:spcBef>
                <a:spcPts val="600"/>
              </a:spcBef>
            </a:pPr>
            <a:r>
              <a:rPr lang="en-US" altLang="en-US" sz="2600" dirty="0"/>
              <a:t>Bemarituzumab: investigational humanized monoclonal antibody that targets FGFR2b</a:t>
            </a:r>
            <a:r>
              <a:rPr lang="en-US" altLang="en-US" sz="2600" baseline="30000" dirty="0"/>
              <a:t>3</a:t>
            </a:r>
          </a:p>
          <a:p>
            <a:pPr>
              <a:spcBef>
                <a:spcPts val="600"/>
              </a:spcBef>
            </a:pPr>
            <a:r>
              <a:rPr lang="en-US" altLang="en-US" sz="2600" dirty="0"/>
              <a:t>Phase II FIGHT trial assessed bemarituzumab + mFOLFOX6 vs placebo + mFOLFOX6 in patients with </a:t>
            </a:r>
            <a:r>
              <a:rPr lang="en-US" altLang="en-US" sz="2600" i="1" dirty="0"/>
              <a:t>FGFR2b</a:t>
            </a:r>
            <a:r>
              <a:rPr lang="en-US" altLang="en-US" sz="2600" dirty="0"/>
              <a:t>-overexpressing, HER2-negative, advanced G/GEJ cancers</a:t>
            </a:r>
          </a:p>
          <a:p>
            <a:pPr lvl="1">
              <a:spcBef>
                <a:spcPts val="600"/>
              </a:spcBef>
            </a:pPr>
            <a:r>
              <a:rPr lang="en-US" altLang="en-US" sz="2400" dirty="0"/>
              <a:t>Numerically longer median PFS and OS observed with addition of bemarituzumab to mFOLFOX6</a:t>
            </a:r>
            <a:r>
              <a:rPr lang="en-US" altLang="en-US" sz="2400" baseline="30000" dirty="0"/>
              <a:t>4</a:t>
            </a:r>
          </a:p>
          <a:p>
            <a:pPr>
              <a:spcBef>
                <a:spcPts val="600"/>
              </a:spcBef>
            </a:pPr>
            <a:r>
              <a:rPr lang="en-US" sz="2600" dirty="0"/>
              <a:t>Phase III FORTITUDE-101 was designed to assess efficacy and safety of bemarituzumab with mFOLFOX6 in patients with advanced or metastatic </a:t>
            </a:r>
            <a:r>
              <a:rPr lang="en-US" sz="2600" i="1" dirty="0"/>
              <a:t>FGFR2b</a:t>
            </a:r>
            <a:r>
              <a:rPr lang="en-US" sz="2600" dirty="0"/>
              <a:t>-overexpressing HER2-negative G/GEJ cancers</a:t>
            </a:r>
            <a:r>
              <a:rPr lang="en-US" sz="2600" baseline="30000" dirty="0"/>
              <a:t>5</a:t>
            </a:r>
            <a:endParaRPr lang="en-US" altLang="en-US" sz="2600" baseline="30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226"/>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Wainberg. Lancet Oncol. 2022;23:1430. 2. Rha. JCO Precis Oncol. 2025;9: eLocator: e2400710. </a:t>
            </a:r>
          </a:p>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Xiang. MAbs. 2021;13:1981202. 4. Wainberg. Gastric Cancer. 2024;27:558. 5. Rha. ESMO 2025. Abstr LBA10.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600" b="0" kern="0" dirty="0">
                <a:solidFill>
                  <a:srgbClr val="000000"/>
                </a:solidFill>
              </a:rPr>
              <a:t>Global, randomized, double-blind phase III trial</a:t>
            </a: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000000"/>
              </a:buClr>
              <a:buSzTx/>
              <a:buNone/>
              <a:tabLst/>
              <a:defRPr/>
            </a:pP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a:buClr>
                <a:srgbClr val="000000"/>
              </a:buClr>
              <a:defRPr/>
            </a:pPr>
            <a:r>
              <a:rPr kumimoji="0" lang="en-US" altLang="en-US" sz="26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in FGFR2b ≥10% 2+/3+ </a:t>
            </a:r>
            <a:r>
              <a:rPr lang="en-US" altLang="en-US" sz="2600" b="0" kern="0" dirty="0">
                <a:solidFill>
                  <a:srgbClr val="000000"/>
                </a:solidFill>
              </a:rPr>
              <a:t>tumor cells</a:t>
            </a:r>
          </a:p>
          <a:p>
            <a:pPr>
              <a:buClr>
                <a:srgbClr val="000000"/>
              </a:buClr>
              <a:defRPr/>
            </a:pPr>
            <a:r>
              <a:rPr kumimoji="0" lang="en-US" altLang="en-US" sz="26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and ORR </a:t>
            </a:r>
            <a:r>
              <a:rPr lang="en-US" altLang="en-US" sz="2600" b="0" kern="0" dirty="0">
                <a:solidFill>
                  <a:srgbClr val="000000"/>
                </a:solidFill>
              </a:rPr>
              <a:t>in FGFR2b ≥10% 2+/3+ tumor cells, safety (in all randomized patients receiving ≥1 treatment dose)</a:t>
            </a: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FORTITUDE-101: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948853" y="2585545"/>
            <a:ext cx="268303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locally unresectable or metastatic G/GEJ adenocarcinoma</a:t>
            </a:r>
            <a:r>
              <a:rPr kumimoji="0" lang="en-GB" altLang="en-US" sz="16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 and no previous tx  except for 1 previous cycle of mFOLFOX6 permitted;</a:t>
            </a:r>
            <a:r>
              <a:rPr lang="en-GB" altLang="en-US" sz="1600" b="0" dirty="0">
                <a:solidFill>
                  <a:srgbClr val="000000"/>
                </a:solidFill>
                <a:latin typeface="Calibri" panose="020F0502020204030204" pitchFamily="34" charset="0"/>
              </a:rPr>
              <a:t> </a:t>
            </a:r>
            <a:r>
              <a:rPr lang="en-GB" altLang="en-US" sz="1600" b="0" i="1" dirty="0">
                <a:solidFill>
                  <a:srgbClr val="000000"/>
                </a:solidFill>
                <a:latin typeface="Calibri" panose="020F0502020204030204" pitchFamily="34" charset="0"/>
              </a:rPr>
              <a:t>FGFR2b </a:t>
            </a:r>
            <a:r>
              <a:rPr lang="en-GB" altLang="en-US" sz="1600" b="0" dirty="0">
                <a:solidFill>
                  <a:srgbClr val="000000"/>
                </a:solidFill>
                <a:latin typeface="Calibri" panose="020F0502020204030204" pitchFamily="34" charset="0"/>
              </a:rPr>
              <a:t>overexpression</a:t>
            </a:r>
            <a:r>
              <a:rPr lang="en-GB" altLang="en-US" sz="1600" b="0" baseline="30000" dirty="0">
                <a:solidFill>
                  <a:srgbClr val="000000"/>
                </a:solidFill>
                <a:latin typeface="Calibri" panose="020F0502020204030204" pitchFamily="34" charset="0"/>
              </a:rPr>
              <a:t>*</a:t>
            </a:r>
            <a:r>
              <a:rPr lang="en-GB" altLang="en-US" sz="1600" b="0" dirty="0">
                <a:solidFill>
                  <a:srgbClr val="000000"/>
                </a:solidFill>
                <a:latin typeface="Calibri" panose="020F0502020204030204" pitchFamily="34" charset="0"/>
              </a:rPr>
              <a:t>;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without known HER2+ status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542)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8709992" y="3115587"/>
            <a:ext cx="21629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i="1" dirty="0">
                <a:solidFill>
                  <a:srgbClr val="000000"/>
                </a:solidFill>
                <a:latin typeface="Calibri" panose="020F0502020204030204" pitchFamily="34" charset="0"/>
              </a:rPr>
              <a:t>U</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ntil PD, unacceptable toxicity, consent withdrawn, or death</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204548" y="2584960"/>
            <a:ext cx="4124067" cy="90185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Bemarituzumab</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lang="en-US" altLang="en-US" sz="1600" baseline="30000" dirty="0">
              <a:solidFill>
                <a:srgbClr val="FFFFFF"/>
              </a:solidFill>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mFOLFOX6</a:t>
            </a:r>
          </a:p>
          <a:p>
            <a:pPr algn="ctr">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159 FGFR2b ≥10%; n = 275 safety analysis)</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204547" y="3601208"/>
            <a:ext cx="4124067" cy="830997"/>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dirty="0">
                <a:solidFill>
                  <a:srgbClr val="FFFFFF"/>
                </a:solidFill>
                <a:latin typeface="Calibri" panose="020F0502020204030204" pitchFamily="34" charset="0"/>
              </a:rPr>
              <a:t>Placebo + mFOLFOX6</a:t>
            </a:r>
          </a:p>
          <a:p>
            <a:pPr algn="ctr">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rPr>
              <a:t>(n = 165 FGFR2b ≥10%; n = 267 safety analysis)</a:t>
            </a: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flipH="1">
            <a:off x="3369456" y="2722451"/>
            <a:ext cx="535962" cy="2"/>
          </a:xfrm>
          <a:prstGeom prst="line">
            <a:avLst/>
          </a:prstGeom>
          <a:noFill/>
          <a:ln w="28575">
            <a:solidFill>
              <a:schemeClr val="bg1"/>
            </a:solidFill>
            <a:prstDash val="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424105" y="349955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500685" y="362049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500685" y="302041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chemeClr val="bg2"/>
                </a:solidFill>
                <a:latin typeface="+mn-lt"/>
              </a:rPr>
              <a:t>Rha. ESMO 2025. Abstr LBA10. </a:t>
            </a:r>
            <a:r>
              <a:rPr lang="en-US" sz="1200" b="0" dirty="0">
                <a:solidFill>
                  <a:schemeClr val="bg2"/>
                </a:solidFill>
                <a:latin typeface="+mn-lt"/>
              </a:rPr>
              <a:t>NCT05052801.</a:t>
            </a:r>
            <a:endParaRPr lang="en-US" altLang="en-US" sz="1200" b="0" dirty="0">
              <a:solidFill>
                <a:schemeClr val="bg2"/>
              </a:solidFill>
              <a:latin typeface="+mn-lt"/>
            </a:endParaRPr>
          </a:p>
        </p:txBody>
      </p:sp>
      <p:sp>
        <p:nvSpPr>
          <p:cNvPr id="6" name="TextBox 5">
            <a:extLst>
              <a:ext uri="{FF2B5EF4-FFF2-40B4-BE49-F238E27FC236}">
                <a16:creationId xmlns:a16="http://schemas.microsoft.com/office/drawing/2014/main" id="{82F114D9-2E70-D372-5178-B380DA457ABF}"/>
              </a:ext>
            </a:extLst>
          </p:cNvPr>
          <p:cNvSpPr txBox="1"/>
          <p:nvPr/>
        </p:nvSpPr>
        <p:spPr bwMode="auto">
          <a:xfrm>
            <a:off x="4105572" y="4406352"/>
            <a:ext cx="79776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GB" sz="1200" b="0" dirty="0">
                <a:solidFill>
                  <a:schemeClr val="bg1"/>
                </a:solidFill>
                <a:latin typeface="Calibri" panose="020F0502020204030204" pitchFamily="34" charset="0"/>
              </a:rPr>
              <a:t>*Initially defined as 2+/3+ in any percentage of tumor cells; later changed to ≥10% 2+/3+ TC staining.</a:t>
            </a:r>
          </a:p>
          <a:p>
            <a:pPr>
              <a:spcBef>
                <a:spcPts val="0"/>
              </a:spcBef>
            </a:pPr>
            <a:r>
              <a:rPr lang="en-GB"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15 mg/kg IV Q2W + 7.5 mg/kg on cycle 1 Day 8. </a:t>
            </a:r>
            <a:endParaRPr lang="en-GB" sz="1200" b="0"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3E2976EE-2847-F47C-22AA-98214558B534}"/>
              </a:ext>
            </a:extLst>
          </p:cNvPr>
          <p:cNvSpPr txBox="1"/>
          <p:nvPr/>
        </p:nvSpPr>
        <p:spPr bwMode="auto">
          <a:xfrm>
            <a:off x="1086032" y="1970853"/>
            <a:ext cx="54516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GB" sz="1400" b="0" i="1" dirty="0">
                <a:solidFill>
                  <a:schemeClr val="bg1"/>
                </a:solidFill>
                <a:latin typeface="Calibri" panose="020F0502020204030204" pitchFamily="34" charset="0"/>
              </a:rPr>
              <a:t>Stratified by geographic region (USA/EU vs Japan/South Korea vs RoW); ECOG PS (O vs 1); PD-L1 status (CPS ≥5 vs &lt;5 or indeterminate)</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FORTITUDE-101: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Rha. ESMO 2025. Abstr LBA10.</a:t>
            </a:r>
          </a:p>
        </p:txBody>
      </p:sp>
      <p:graphicFrame>
        <p:nvGraphicFramePr>
          <p:cNvPr id="4" name="Group 3">
            <a:extLst>
              <a:ext uri="{FF2B5EF4-FFF2-40B4-BE49-F238E27FC236}">
                <a16:creationId xmlns:a16="http://schemas.microsoft.com/office/drawing/2014/main" id="{624A3B5C-A043-6AD6-7AD0-5B5ED0C45CA4}"/>
              </a:ext>
            </a:extLst>
          </p:cNvPr>
          <p:cNvGraphicFramePr>
            <a:graphicFrameLocks/>
          </p:cNvGraphicFramePr>
          <p:nvPr>
            <p:extLst>
              <p:ext uri="{D42A27DB-BD31-4B8C-83A1-F6EECF244321}">
                <p14:modId xmlns:p14="http://schemas.microsoft.com/office/powerpoint/2010/main" val="171155748"/>
              </p:ext>
            </p:extLst>
          </p:nvPr>
        </p:nvGraphicFramePr>
        <p:xfrm>
          <a:off x="723899" y="1135363"/>
          <a:ext cx="10755314" cy="5151312"/>
        </p:xfrm>
        <a:graphic>
          <a:graphicData uri="http://schemas.openxmlformats.org/drawingml/2006/table">
            <a:tbl>
              <a:tblPr/>
              <a:tblGrid>
                <a:gridCol w="2758190">
                  <a:extLst>
                    <a:ext uri="{9D8B030D-6E8A-4147-A177-3AD203B41FA5}">
                      <a16:colId xmlns:a16="http://schemas.microsoft.com/office/drawing/2014/main" val="20000"/>
                    </a:ext>
                  </a:extLst>
                </a:gridCol>
                <a:gridCol w="1999281">
                  <a:extLst>
                    <a:ext uri="{9D8B030D-6E8A-4147-A177-3AD203B41FA5}">
                      <a16:colId xmlns:a16="http://schemas.microsoft.com/office/drawing/2014/main" val="20001"/>
                    </a:ext>
                  </a:extLst>
                </a:gridCol>
                <a:gridCol w="1999281">
                  <a:extLst>
                    <a:ext uri="{9D8B030D-6E8A-4147-A177-3AD203B41FA5}">
                      <a16:colId xmlns:a16="http://schemas.microsoft.com/office/drawing/2014/main" val="2396040591"/>
                    </a:ext>
                  </a:extLst>
                </a:gridCol>
                <a:gridCol w="1999281">
                  <a:extLst>
                    <a:ext uri="{9D8B030D-6E8A-4147-A177-3AD203B41FA5}">
                      <a16:colId xmlns:a16="http://schemas.microsoft.com/office/drawing/2014/main" val="20002"/>
                    </a:ext>
                  </a:extLst>
                </a:gridCol>
                <a:gridCol w="1999281">
                  <a:extLst>
                    <a:ext uri="{9D8B030D-6E8A-4147-A177-3AD203B41FA5}">
                      <a16:colId xmlns:a16="http://schemas.microsoft.com/office/drawing/2014/main" val="3734595927"/>
                    </a:ext>
                  </a:extLst>
                </a:gridCol>
              </a:tblGrid>
              <a:tr h="24798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Efficacy Analysis Set; FGFR2b Overexpression (≥10% of 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Safety Analysis Set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386533452"/>
                  </a:ext>
                </a:extLst>
              </a:tr>
              <a:tr h="350097">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Bemarituzumab + mFOLFOX6</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mFOLFOX6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Bemarituzumab + mFOLFOX6</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mFOLFOX6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58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62 (25-82)</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62 (27-83)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62 (21-86)</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62 (26-88)</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58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68</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67</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71</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66</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500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Region,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Non-Asia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47</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60</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60</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58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61</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58</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54</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56</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2712315"/>
                  </a:ext>
                </a:extLst>
              </a:tr>
              <a:tr h="3500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Primary site,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Gastric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GEJ</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9909606"/>
                  </a:ext>
                </a:extLst>
              </a:tr>
              <a:tr h="14587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Metastatic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26574288"/>
                  </a:ext>
                </a:extLst>
              </a:tr>
              <a:tr h="14587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Liver metastases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3134544"/>
                  </a:ext>
                </a:extLst>
              </a:tr>
              <a:tr h="14587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Lauren classification diffuse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0617754"/>
                  </a:ext>
                </a:extLst>
              </a:tr>
              <a:tr h="14587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PD-L1 CPS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31344700"/>
                  </a:ext>
                </a:extLst>
              </a:tr>
              <a:tr h="14587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Previous dose of mFOLFOX6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3842595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FORTITUDE-101: Efficacy Summary</a:t>
            </a:r>
            <a:endParaRPr lang="en-US" altLang="en-US" dirty="0"/>
          </a:p>
        </p:txBody>
      </p:sp>
      <p:sp>
        <p:nvSpPr>
          <p:cNvPr id="7" name="Content Placeholder 6">
            <a:extLst>
              <a:ext uri="{FF2B5EF4-FFF2-40B4-BE49-F238E27FC236}">
                <a16:creationId xmlns:a16="http://schemas.microsoft.com/office/drawing/2014/main" id="{E6CD9BD8-CA10-BFC1-286A-8E7B0A8ED00F}"/>
              </a:ext>
            </a:extLst>
          </p:cNvPr>
          <p:cNvSpPr>
            <a:spLocks noGrp="1"/>
          </p:cNvSpPr>
          <p:nvPr>
            <p:ph idx="1"/>
          </p:nvPr>
        </p:nvSpPr>
        <p:spPr>
          <a:xfrm>
            <a:off x="604674" y="4931001"/>
            <a:ext cx="11009571" cy="1103313"/>
          </a:xfrm>
        </p:spPr>
        <p:txBody>
          <a:bodyPr/>
          <a:lstStyle/>
          <a:p>
            <a:r>
              <a:rPr lang="en-GB" sz="2400" dirty="0"/>
              <a:t>Bemarituzumab was associated with a significant increase in OS at the primary analysis, though the effect was attenuated with further follow-up</a:t>
            </a:r>
          </a:p>
          <a:p>
            <a:r>
              <a:rPr lang="en-GB" sz="2400" dirty="0"/>
              <a:t>Bemarituzumab significantly improved PFS, but ORR was comparable between arms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Rha. ESMO 2025. Abstr LBA10.</a:t>
            </a:r>
          </a:p>
        </p:txBody>
      </p:sp>
      <p:graphicFrame>
        <p:nvGraphicFramePr>
          <p:cNvPr id="5" name="Group 3">
            <a:extLst>
              <a:ext uri="{FF2B5EF4-FFF2-40B4-BE49-F238E27FC236}">
                <a16:creationId xmlns:a16="http://schemas.microsoft.com/office/drawing/2014/main" id="{88AD2F1A-E16C-756C-C156-3A76B8516670}"/>
              </a:ext>
            </a:extLst>
          </p:cNvPr>
          <p:cNvGraphicFramePr>
            <a:graphicFrameLocks/>
          </p:cNvGraphicFramePr>
          <p:nvPr>
            <p:extLst>
              <p:ext uri="{D42A27DB-BD31-4B8C-83A1-F6EECF244321}">
                <p14:modId xmlns:p14="http://schemas.microsoft.com/office/powerpoint/2010/main" val="2038170884"/>
              </p:ext>
            </p:extLst>
          </p:nvPr>
        </p:nvGraphicFramePr>
        <p:xfrm>
          <a:off x="723900" y="1607358"/>
          <a:ext cx="10758305" cy="2926160"/>
        </p:xfrm>
        <a:graphic>
          <a:graphicData uri="http://schemas.openxmlformats.org/drawingml/2006/table">
            <a:tbl>
              <a:tblPr/>
              <a:tblGrid>
                <a:gridCol w="3378134">
                  <a:extLst>
                    <a:ext uri="{9D8B030D-6E8A-4147-A177-3AD203B41FA5}">
                      <a16:colId xmlns:a16="http://schemas.microsoft.com/office/drawing/2014/main" val="20000"/>
                    </a:ext>
                  </a:extLst>
                </a:gridCol>
                <a:gridCol w="1969564">
                  <a:extLst>
                    <a:ext uri="{9D8B030D-6E8A-4147-A177-3AD203B41FA5}">
                      <a16:colId xmlns:a16="http://schemas.microsoft.com/office/drawing/2014/main" val="20001"/>
                    </a:ext>
                  </a:extLst>
                </a:gridCol>
                <a:gridCol w="1889173">
                  <a:extLst>
                    <a:ext uri="{9D8B030D-6E8A-4147-A177-3AD203B41FA5}">
                      <a16:colId xmlns:a16="http://schemas.microsoft.com/office/drawing/2014/main" val="1724528459"/>
                    </a:ext>
                  </a:extLst>
                </a:gridCol>
                <a:gridCol w="1864898">
                  <a:extLst>
                    <a:ext uri="{9D8B030D-6E8A-4147-A177-3AD203B41FA5}">
                      <a16:colId xmlns:a16="http://schemas.microsoft.com/office/drawing/2014/main" val="1981223350"/>
                    </a:ext>
                  </a:extLst>
                </a:gridCol>
                <a:gridCol w="1656536">
                  <a:extLst>
                    <a:ext uri="{9D8B030D-6E8A-4147-A177-3AD203B41FA5}">
                      <a16:colId xmlns:a16="http://schemas.microsoft.com/office/drawing/2014/main" val="380661977"/>
                    </a:ext>
                  </a:extLst>
                </a:gridCol>
              </a:tblGrid>
              <a:tr h="4707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Efficacy Outcome in Patients With </a:t>
                      </a:r>
                      <a:r>
                        <a:rPr kumimoji="0" lang="en-US" sz="1800" b="1" i="0" u="none" strike="noStrike" cap="none" normalizeH="0" baseline="0" dirty="0">
                          <a:ln>
                            <a:noFill/>
                          </a:ln>
                          <a:solidFill>
                            <a:schemeClr val="tx1"/>
                          </a:solidFill>
                          <a:effectLst/>
                          <a:latin typeface="Calibri" panose="020F0502020204030204" pitchFamily="34" charset="0"/>
                        </a:rPr>
                        <a:t>FGFR2b Overexpression in ≥10% of TC</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Bemarituzumab + mFOLFOX6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a:ln>
                            <a:noFill/>
                          </a:ln>
                          <a:solidFill>
                            <a:schemeClr val="tx1"/>
                          </a:solidFill>
                          <a:effectLst/>
                          <a:latin typeface="Calibri" panose="020F0502020204030204" pitchFamily="34" charset="0"/>
                        </a:rPr>
                        <a:t>Placebo + mFOLFOX6</a:t>
                      </a:r>
                    </a:p>
                    <a:p>
                      <a:pPr algn="ctr"/>
                      <a:r>
                        <a:rPr kumimoji="0" lang="en-US" sz="1800" b="1" i="0" u="none" strike="noStrike" cap="none" normalizeH="0" baseline="0">
                          <a:ln>
                            <a:noFill/>
                          </a:ln>
                          <a:solidFill>
                            <a:schemeClr val="tx1"/>
                          </a:solidFill>
                          <a:effectLst/>
                          <a:latin typeface="Calibri" panose="020F0502020204030204" pitchFamily="34" charset="0"/>
                        </a:rPr>
                        <a:t>(n = 165)</a:t>
                      </a:r>
                      <a:endParaRPr lang="en-GB" sz="18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2-</a:t>
                      </a:r>
                      <a:r>
                        <a:rPr kumimoji="0" lang="en-US" sz="1800" b="1" i="0" u="none" strike="noStrike" cap="none" normalizeH="0" baseline="0" dirty="0">
                          <a:ln>
                            <a:noFill/>
                          </a:ln>
                          <a:solidFill>
                            <a:schemeClr val="tx1"/>
                          </a:solidFill>
                          <a:effectLst/>
                          <a:latin typeface="Calibri" panose="020F0502020204030204" pitchFamily="34" charset="0"/>
                        </a:rPr>
                        <a:t>sided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882218552"/>
                  </a:ext>
                </a:extLst>
              </a:tr>
              <a:tr h="329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Median OS, mo (95% CI)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Primary analysis*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Descriptive follow-up analysis</a:t>
                      </a:r>
                      <a:r>
                        <a:rPr kumimoji="0" lang="en-US" sz="1800" b="0" i="0" u="none" strike="noStrike" cap="none" normalizeH="0" baseline="30000">
                          <a:ln>
                            <a:noFill/>
                          </a:ln>
                          <a:solidFill>
                            <a:schemeClr val="bg2">
                              <a:lumMod val="10000"/>
                            </a:schemeClr>
                          </a:solidFill>
                          <a:effectLst/>
                          <a:latin typeface="Calibri" panose="020F0502020204030204" pitchFamily="34" charset="0"/>
                        </a:rPr>
                        <a:t>†</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17.9 (13.0-20.8)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14.5 (13.0-17.9)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GB" sz="1800" dirty="0">
                        <a:solidFill>
                          <a:schemeClr val="bg1"/>
                        </a:solidFill>
                        <a:latin typeface="+mn-lt"/>
                      </a:endParaRPr>
                    </a:p>
                    <a:p>
                      <a:pPr algn="ctr"/>
                      <a:r>
                        <a:rPr lang="en-GB" sz="1800" dirty="0">
                          <a:solidFill>
                            <a:schemeClr val="bg1"/>
                          </a:solidFill>
                          <a:latin typeface="+mn-lt"/>
                        </a:rPr>
                        <a:t>12.5 (10.5-14.7)</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solidFill>
                            <a:schemeClr val="bg1"/>
                          </a:solidFill>
                          <a:latin typeface="+mn-lt"/>
                        </a:rPr>
                        <a:t>13.2 (10.9-14.7)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0.61 (0.43-0.86)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mn-lt"/>
                        </a:rPr>
                        <a:t>0.82 (0.62-1.08)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.005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83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 (7.5-9.5)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800" dirty="0">
                          <a:solidFill>
                            <a:schemeClr val="bg1"/>
                          </a:solidFill>
                          <a:latin typeface="+mn-lt"/>
                        </a:rPr>
                        <a:t>6.7 (5.6-7.6)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0.71 (0.53-0.95)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.019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83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45.9 (38.0-54.0)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800" dirty="0">
                          <a:solidFill>
                            <a:schemeClr val="bg1"/>
                          </a:solidFill>
                          <a:latin typeface="+mn-lt"/>
                        </a:rPr>
                        <a:t>44.8 (37.1-52.8)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16093675"/>
                  </a:ext>
                </a:extLst>
              </a:tr>
              <a:tr h="1883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 (5.3-9.3)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800" dirty="0">
                          <a:solidFill>
                            <a:schemeClr val="bg1"/>
                          </a:solidFill>
                          <a:latin typeface="+mn-lt"/>
                        </a:rPr>
                        <a:t>5.8 (5.0-7.3)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33476089"/>
                  </a:ext>
                </a:extLst>
              </a:tr>
            </a:tbl>
          </a:graphicData>
        </a:graphic>
      </p:graphicFrame>
      <p:sp>
        <p:nvSpPr>
          <p:cNvPr id="12" name="TextBox 11">
            <a:extLst>
              <a:ext uri="{FF2B5EF4-FFF2-40B4-BE49-F238E27FC236}">
                <a16:creationId xmlns:a16="http://schemas.microsoft.com/office/drawing/2014/main" id="{30739481-744C-D075-9DCA-CF072A813F23}"/>
              </a:ext>
            </a:extLst>
          </p:cNvPr>
          <p:cNvSpPr txBox="1"/>
          <p:nvPr/>
        </p:nvSpPr>
        <p:spPr bwMode="auto">
          <a:xfrm>
            <a:off x="604674" y="4544928"/>
            <a:ext cx="70437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GB" sz="1200" b="0" dirty="0">
                <a:solidFill>
                  <a:schemeClr val="bg1"/>
                </a:solidFill>
                <a:latin typeface="Calibri" panose="020F0502020204030204" pitchFamily="34" charset="0"/>
              </a:rPr>
              <a:t>*Median follow-up 11.8 mo. </a:t>
            </a:r>
            <a:r>
              <a:rPr lang="en-GB" sz="1200" b="0" baseline="30000" dirty="0">
                <a:solidFill>
                  <a:schemeClr val="bg1"/>
                </a:solidFill>
                <a:latin typeface="Calibri" panose="020F0502020204030204" pitchFamily="34" charset="0"/>
              </a:rPr>
              <a:t>†</a:t>
            </a:r>
            <a:r>
              <a:rPr lang="en-GB" sz="1200" b="0" dirty="0">
                <a:solidFill>
                  <a:schemeClr val="bg1"/>
                </a:solidFill>
                <a:latin typeface="Calibri" panose="020F0502020204030204" pitchFamily="34" charset="0"/>
              </a:rPr>
              <a:t>Median follow-up 19.4 mo. </a:t>
            </a:r>
            <a:r>
              <a:rPr lang="en-US" sz="1200" b="0" baseline="30000" dirty="0">
                <a:solidFill>
                  <a:schemeClr val="bg2">
                    <a:lumMod val="10000"/>
                  </a:schemeClr>
                </a:solidFill>
                <a:latin typeface="Calibri" panose="020F0502020204030204" pitchFamily="34" charset="0"/>
              </a:rPr>
              <a:t>‡</a:t>
            </a:r>
            <a:r>
              <a:rPr lang="en-US" sz="1200" b="0" dirty="0">
                <a:solidFill>
                  <a:schemeClr val="bg2">
                    <a:lumMod val="10000"/>
                  </a:schemeClr>
                </a:solidFill>
                <a:latin typeface="Calibri" panose="020F0502020204030204" pitchFamily="34" charset="0"/>
              </a:rPr>
              <a:t>Median follow/up: 11.1 mo. </a:t>
            </a:r>
            <a:r>
              <a:rPr lang="en-GB" sz="1200" b="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0B539-97AD-5DFC-1778-463A7D250666}"/>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CCCA220-AF3B-0438-D11A-54123F9D1CB6}"/>
              </a:ext>
            </a:extLst>
          </p:cNvPr>
          <p:cNvSpPr>
            <a:spLocks noGrp="1" noChangeArrowheads="1"/>
          </p:cNvSpPr>
          <p:nvPr>
            <p:ph type="title"/>
          </p:nvPr>
        </p:nvSpPr>
        <p:spPr/>
        <p:txBody>
          <a:bodyPr/>
          <a:lstStyle/>
          <a:p>
            <a:r>
              <a:rPr lang="en-US" dirty="0"/>
              <a:t>FORTITUDE-101: OS by Subgroup</a:t>
            </a:r>
            <a:endParaRPr lang="en-US" altLang="en-US" dirty="0"/>
          </a:p>
        </p:txBody>
      </p:sp>
      <p:sp>
        <p:nvSpPr>
          <p:cNvPr id="7" name="Content Placeholder 6">
            <a:extLst>
              <a:ext uri="{FF2B5EF4-FFF2-40B4-BE49-F238E27FC236}">
                <a16:creationId xmlns:a16="http://schemas.microsoft.com/office/drawing/2014/main" id="{372AD42A-1E93-2B1E-48EB-CAB9CA19B956}"/>
              </a:ext>
            </a:extLst>
          </p:cNvPr>
          <p:cNvSpPr>
            <a:spLocks noGrp="1"/>
          </p:cNvSpPr>
          <p:nvPr>
            <p:ph sz="half" idx="1"/>
          </p:nvPr>
        </p:nvSpPr>
        <p:spPr>
          <a:xfrm>
            <a:off x="5656996" y="5096298"/>
            <a:ext cx="6043488" cy="473272"/>
          </a:xfrm>
        </p:spPr>
        <p:txBody>
          <a:bodyPr/>
          <a:lstStyle/>
          <a:p>
            <a:r>
              <a:rPr lang="en-GB" sz="2400" dirty="0"/>
              <a:t>OS benefit of bemarituzumab was maintained across patient subgroups</a:t>
            </a:r>
          </a:p>
        </p:txBody>
      </p:sp>
      <p:sp>
        <p:nvSpPr>
          <p:cNvPr id="9221" name="Text Box 11">
            <a:extLst>
              <a:ext uri="{FF2B5EF4-FFF2-40B4-BE49-F238E27FC236}">
                <a16:creationId xmlns:a16="http://schemas.microsoft.com/office/drawing/2014/main" id="{D9DE248C-FF0C-B1BC-9F06-FBB1116672F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Rha. ESMO 2025. Abstr LBA10.</a:t>
            </a:r>
          </a:p>
        </p:txBody>
      </p:sp>
      <p:graphicFrame>
        <p:nvGraphicFramePr>
          <p:cNvPr id="5" name="Group 3">
            <a:extLst>
              <a:ext uri="{FF2B5EF4-FFF2-40B4-BE49-F238E27FC236}">
                <a16:creationId xmlns:a16="http://schemas.microsoft.com/office/drawing/2014/main" id="{D3DDB580-C651-7FB5-E1BB-1E69037241A1}"/>
              </a:ext>
            </a:extLst>
          </p:cNvPr>
          <p:cNvGraphicFramePr>
            <a:graphicFrameLocks/>
          </p:cNvGraphicFramePr>
          <p:nvPr>
            <p:extLst>
              <p:ext uri="{D42A27DB-BD31-4B8C-83A1-F6EECF244321}">
                <p14:modId xmlns:p14="http://schemas.microsoft.com/office/powerpoint/2010/main" val="339243805"/>
              </p:ext>
            </p:extLst>
          </p:nvPr>
        </p:nvGraphicFramePr>
        <p:xfrm>
          <a:off x="166604" y="1603375"/>
          <a:ext cx="5365408" cy="4480672"/>
        </p:xfrm>
        <a:graphic>
          <a:graphicData uri="http://schemas.openxmlformats.org/drawingml/2006/table">
            <a:tbl>
              <a:tblPr/>
              <a:tblGrid>
                <a:gridCol w="1257141">
                  <a:extLst>
                    <a:ext uri="{9D8B030D-6E8A-4147-A177-3AD203B41FA5}">
                      <a16:colId xmlns:a16="http://schemas.microsoft.com/office/drawing/2014/main" val="20000"/>
                    </a:ext>
                  </a:extLst>
                </a:gridCol>
                <a:gridCol w="1461709">
                  <a:extLst>
                    <a:ext uri="{9D8B030D-6E8A-4147-A177-3AD203B41FA5}">
                      <a16:colId xmlns:a16="http://schemas.microsoft.com/office/drawing/2014/main" val="20001"/>
                    </a:ext>
                  </a:extLst>
                </a:gridCol>
                <a:gridCol w="1214123">
                  <a:extLst>
                    <a:ext uri="{9D8B030D-6E8A-4147-A177-3AD203B41FA5}">
                      <a16:colId xmlns:a16="http://schemas.microsoft.com/office/drawing/2014/main" val="20002"/>
                    </a:ext>
                  </a:extLst>
                </a:gridCol>
                <a:gridCol w="1432435">
                  <a:extLst>
                    <a:ext uri="{9D8B030D-6E8A-4147-A177-3AD203B41FA5}">
                      <a16:colId xmlns:a16="http://schemas.microsoft.com/office/drawing/2014/main" val="1981223350"/>
                    </a:ext>
                  </a:extLst>
                </a:gridCol>
              </a:tblGrid>
              <a:tr h="4678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Subgroup, n</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Bemarituzumab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mFOLFOX6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mFOLFOX6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882218552"/>
                  </a:ext>
                </a:extLst>
              </a:tr>
              <a:tr h="1732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0.61 (0.43-0.86)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158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Age,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0.50 (0.32-0.79)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0.88 (0.50-1.54)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158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Sex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0.69 (0.45-1.06)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0.62 (0.32-1.18)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158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Region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Non-Asia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0.50 (0.29-0.88)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0.68 (0.44-1.04)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r h="41583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ECOG 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0.37 (0.20-0.69)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0.81 (0.53-1.24)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89846464"/>
                  </a:ext>
                </a:extLst>
              </a:tr>
              <a:tr h="41583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CPS score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&lt;5 or ind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0.42 (0.22-0.79)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0.75 (0.50-1.14)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4135501"/>
                  </a:ext>
                </a:extLst>
              </a:tr>
            </a:tbl>
          </a:graphicData>
        </a:graphic>
      </p:graphicFrame>
      <p:graphicFrame>
        <p:nvGraphicFramePr>
          <p:cNvPr id="11" name="Group 3">
            <a:extLst>
              <a:ext uri="{FF2B5EF4-FFF2-40B4-BE49-F238E27FC236}">
                <a16:creationId xmlns:a16="http://schemas.microsoft.com/office/drawing/2014/main" id="{5307B0C0-9AC8-D40C-0D0A-3D805D9B4E25}"/>
              </a:ext>
            </a:extLst>
          </p:cNvPr>
          <p:cNvGraphicFramePr>
            <a:graphicFrameLocks/>
          </p:cNvGraphicFramePr>
          <p:nvPr>
            <p:extLst>
              <p:ext uri="{D42A27DB-BD31-4B8C-83A1-F6EECF244321}">
                <p14:modId xmlns:p14="http://schemas.microsoft.com/office/powerpoint/2010/main" val="188301635"/>
              </p:ext>
            </p:extLst>
          </p:nvPr>
        </p:nvGraphicFramePr>
        <p:xfrm>
          <a:off x="5656996" y="1586921"/>
          <a:ext cx="6359857" cy="3444320"/>
        </p:xfrm>
        <a:graphic>
          <a:graphicData uri="http://schemas.openxmlformats.org/drawingml/2006/table">
            <a:tbl>
              <a:tblPr/>
              <a:tblGrid>
                <a:gridCol w="2308436">
                  <a:extLst>
                    <a:ext uri="{9D8B030D-6E8A-4147-A177-3AD203B41FA5}">
                      <a16:colId xmlns:a16="http://schemas.microsoft.com/office/drawing/2014/main" val="20000"/>
                    </a:ext>
                  </a:extLst>
                </a:gridCol>
                <a:gridCol w="1437733">
                  <a:extLst>
                    <a:ext uri="{9D8B030D-6E8A-4147-A177-3AD203B41FA5}">
                      <a16:colId xmlns:a16="http://schemas.microsoft.com/office/drawing/2014/main" val="20001"/>
                    </a:ext>
                  </a:extLst>
                </a:gridCol>
                <a:gridCol w="1208354">
                  <a:extLst>
                    <a:ext uri="{9D8B030D-6E8A-4147-A177-3AD203B41FA5}">
                      <a16:colId xmlns:a16="http://schemas.microsoft.com/office/drawing/2014/main" val="20002"/>
                    </a:ext>
                  </a:extLst>
                </a:gridCol>
                <a:gridCol w="1405334">
                  <a:extLst>
                    <a:ext uri="{9D8B030D-6E8A-4147-A177-3AD203B41FA5}">
                      <a16:colId xmlns:a16="http://schemas.microsoft.com/office/drawing/2014/main" val="1981223350"/>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Subgroup,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Bemarituzumab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mFOLFOX6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mFOLFOX6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646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Previous mFOLFOX6</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0.76 (0.43-1.33)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0.59 (0.38-0.94)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87862867"/>
                  </a:ext>
                </a:extLst>
              </a:tr>
              <a:tr h="14646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Diagnosis at screening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Gastric adenocarcinoma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GEJ adenocarcinoma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0.48 (0.32-0.72)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0.97 (0.46-2.04)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18445320"/>
                  </a:ext>
                </a:extLst>
              </a:tr>
              <a:tr h="14646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Liver metastases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0.60 (0.34-1.09)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0.59 (0.38-0.93)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5210226"/>
                  </a:ext>
                </a:extLst>
              </a:tr>
              <a:tr h="14646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Peritoneal involvement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0.55 (0.33-0.93)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0.56 (0.33-0.93)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25318106"/>
                  </a:ext>
                </a:extLst>
              </a:tr>
            </a:tbl>
          </a:graphicData>
        </a:graphic>
      </p:graphicFrame>
    </p:spTree>
    <p:extLst>
      <p:ext uri="{BB962C8B-B14F-4D97-AF65-F5344CB8AC3E}">
        <p14:creationId xmlns:p14="http://schemas.microsoft.com/office/powerpoint/2010/main" val="3399483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FORTITUDE-101: Safety Summary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Rha. ESMO 2025. Abstr LBA10.</a:t>
            </a:r>
          </a:p>
        </p:txBody>
      </p:sp>
      <p:graphicFrame>
        <p:nvGraphicFramePr>
          <p:cNvPr id="6" name="Group 3">
            <a:extLst>
              <a:ext uri="{FF2B5EF4-FFF2-40B4-BE49-F238E27FC236}">
                <a16:creationId xmlns:a16="http://schemas.microsoft.com/office/drawing/2014/main" id="{28091523-2085-D2BD-873F-0466A2D50B0D}"/>
              </a:ext>
            </a:extLst>
          </p:cNvPr>
          <p:cNvGraphicFramePr>
            <a:graphicFrameLocks/>
          </p:cNvGraphicFramePr>
          <p:nvPr>
            <p:extLst>
              <p:ext uri="{D42A27DB-BD31-4B8C-83A1-F6EECF244321}">
                <p14:modId xmlns:p14="http://schemas.microsoft.com/office/powerpoint/2010/main" val="2631531777"/>
              </p:ext>
            </p:extLst>
          </p:nvPr>
        </p:nvGraphicFramePr>
        <p:xfrm>
          <a:off x="723900" y="1607335"/>
          <a:ext cx="10758303" cy="4358720"/>
        </p:xfrm>
        <a:graphic>
          <a:graphicData uri="http://schemas.openxmlformats.org/drawingml/2006/table">
            <a:tbl>
              <a:tblPr/>
              <a:tblGrid>
                <a:gridCol w="5688933">
                  <a:extLst>
                    <a:ext uri="{9D8B030D-6E8A-4147-A177-3AD203B41FA5}">
                      <a16:colId xmlns:a16="http://schemas.microsoft.com/office/drawing/2014/main" val="20000"/>
                    </a:ext>
                  </a:extLst>
                </a:gridCol>
                <a:gridCol w="2534685">
                  <a:extLst>
                    <a:ext uri="{9D8B030D-6E8A-4147-A177-3AD203B41FA5}">
                      <a16:colId xmlns:a16="http://schemas.microsoft.com/office/drawing/2014/main" val="20001"/>
                    </a:ext>
                  </a:extLst>
                </a:gridCol>
                <a:gridCol w="2534685">
                  <a:extLst>
                    <a:ext uri="{9D8B030D-6E8A-4147-A177-3AD203B41FA5}">
                      <a16:colId xmlns:a16="http://schemas.microsoft.com/office/drawing/2014/main" val="20002"/>
                    </a:ext>
                  </a:extLst>
                </a:gridCol>
              </a:tblGrid>
              <a:tr h="2082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Bemarituzumab + mFOLFOX6</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mFOLFOX6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bemarituzumab/placebo, wk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22 (&lt;1-136)</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25 (&lt;1-154)</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mFOLFOX6, wk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(&lt;1-148)</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(&lt;1-154)</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3158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Treatment-emergent AEs,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Leading to IP 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Leading to IP withdrawal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54225628"/>
                  </a:ext>
                </a:extLst>
              </a:tr>
              <a:tr h="39327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Treatment-related AEs,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Leading to IP 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Leading to IP withdrawal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Fatal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9100561"/>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49FDB-DF6D-5181-7839-949D5CC55E13}"/>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0531CFE8-E641-F8C0-823B-4A54C96BA217}"/>
              </a:ext>
            </a:extLst>
          </p:cNvPr>
          <p:cNvSpPr>
            <a:spLocks noGrp="1" noChangeArrowheads="1"/>
          </p:cNvSpPr>
          <p:nvPr>
            <p:ph type="title"/>
          </p:nvPr>
        </p:nvSpPr>
        <p:spPr/>
        <p:txBody>
          <a:bodyPr/>
          <a:lstStyle/>
          <a:p>
            <a:r>
              <a:rPr lang="en-US" dirty="0"/>
              <a:t>FORTITUDE-101: Grade ≥3 Treatment-Emergent AEs</a:t>
            </a:r>
            <a:endParaRPr lang="en-US" altLang="en-US" dirty="0"/>
          </a:p>
        </p:txBody>
      </p:sp>
      <p:sp>
        <p:nvSpPr>
          <p:cNvPr id="5" name="Content Placeholder 4">
            <a:extLst>
              <a:ext uri="{FF2B5EF4-FFF2-40B4-BE49-F238E27FC236}">
                <a16:creationId xmlns:a16="http://schemas.microsoft.com/office/drawing/2014/main" id="{14D6A57D-FB68-CC8D-D50A-59D3158D29AE}"/>
              </a:ext>
            </a:extLst>
          </p:cNvPr>
          <p:cNvSpPr>
            <a:spLocks noGrp="1"/>
          </p:cNvSpPr>
          <p:nvPr>
            <p:ph sz="half" idx="2"/>
          </p:nvPr>
        </p:nvSpPr>
        <p:spPr>
          <a:xfrm>
            <a:off x="7444605" y="1533228"/>
            <a:ext cx="4392441" cy="4679462"/>
          </a:xfrm>
        </p:spPr>
        <p:txBody>
          <a:bodyPr/>
          <a:lstStyle/>
          <a:p>
            <a:r>
              <a:rPr lang="en-GB" sz="2000" dirty="0"/>
              <a:t>Most common grade ≥3 TEAEs with bemarituzumab were corneal events that resulted in reduced visual acuity</a:t>
            </a:r>
          </a:p>
          <a:p>
            <a:r>
              <a:rPr lang="en-GB" sz="2000" dirty="0"/>
              <a:t>45% of patients in bemarituzumab arm experienced grade ≥3 corneal AEs</a:t>
            </a:r>
          </a:p>
          <a:p>
            <a:pPr lvl="1"/>
            <a:r>
              <a:rPr lang="en-GB" sz="1800" dirty="0"/>
              <a:t>Among patients who received bemarituzumab with ≥17 wk ocular follow-up, 90% of grade ≥3 corneal AEs resolved to grade ≤1</a:t>
            </a:r>
          </a:p>
          <a:p>
            <a:r>
              <a:rPr lang="en-GB" sz="2000" dirty="0"/>
              <a:t>Onset of corneal AEs was delayed; events resolved gradually, whereas visual acuity recovered more quickly</a:t>
            </a:r>
          </a:p>
        </p:txBody>
      </p:sp>
      <p:sp>
        <p:nvSpPr>
          <p:cNvPr id="9221" name="Text Box 11">
            <a:extLst>
              <a:ext uri="{FF2B5EF4-FFF2-40B4-BE49-F238E27FC236}">
                <a16:creationId xmlns:a16="http://schemas.microsoft.com/office/drawing/2014/main" id="{DD6D58A5-6BCF-0261-5282-2E92EAADFB9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Rha. ESMO 2025. Abstr LBA10.</a:t>
            </a:r>
          </a:p>
        </p:txBody>
      </p:sp>
      <p:graphicFrame>
        <p:nvGraphicFramePr>
          <p:cNvPr id="6" name="Group 3">
            <a:extLst>
              <a:ext uri="{FF2B5EF4-FFF2-40B4-BE49-F238E27FC236}">
                <a16:creationId xmlns:a16="http://schemas.microsoft.com/office/drawing/2014/main" id="{A2702BD4-5B1F-CE3E-546F-63AA8E137098}"/>
              </a:ext>
            </a:extLst>
          </p:cNvPr>
          <p:cNvGraphicFramePr>
            <a:graphicFrameLocks/>
          </p:cNvGraphicFramePr>
          <p:nvPr>
            <p:extLst>
              <p:ext uri="{D42A27DB-BD31-4B8C-83A1-F6EECF244321}">
                <p14:modId xmlns:p14="http://schemas.microsoft.com/office/powerpoint/2010/main" val="2041136738"/>
              </p:ext>
            </p:extLst>
          </p:nvPr>
        </p:nvGraphicFramePr>
        <p:xfrm>
          <a:off x="516660" y="1394092"/>
          <a:ext cx="6743700" cy="4852512"/>
        </p:xfrm>
        <a:graphic>
          <a:graphicData uri="http://schemas.openxmlformats.org/drawingml/2006/table">
            <a:tbl>
              <a:tblPr/>
              <a:tblGrid>
                <a:gridCol w="3416190">
                  <a:extLst>
                    <a:ext uri="{9D8B030D-6E8A-4147-A177-3AD203B41FA5}">
                      <a16:colId xmlns:a16="http://schemas.microsoft.com/office/drawing/2014/main" val="20000"/>
                    </a:ext>
                  </a:extLst>
                </a:gridCol>
                <a:gridCol w="1738676">
                  <a:extLst>
                    <a:ext uri="{9D8B030D-6E8A-4147-A177-3AD203B41FA5}">
                      <a16:colId xmlns:a16="http://schemas.microsoft.com/office/drawing/2014/main" val="20001"/>
                    </a:ext>
                  </a:extLst>
                </a:gridCol>
                <a:gridCol w="1588834">
                  <a:extLst>
                    <a:ext uri="{9D8B030D-6E8A-4147-A177-3AD203B41FA5}">
                      <a16:colId xmlns:a16="http://schemas.microsoft.com/office/drawing/2014/main" val="20002"/>
                    </a:ext>
                  </a:extLst>
                </a:gridCol>
              </a:tblGrid>
              <a:tr h="3077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Grade ≥3 TEAEs in &gt;5% 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Bemarituzumab + mFOLFOX6</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mFOLFOX6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282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Reduced visual acuity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8734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Corneal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Punctate keratitis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Corneal epithelial defect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Limbal stem cell deficiency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Ulcerative keratitis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7711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Noncorneal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Decreased neutrophil count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Stomatitis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Fatigue</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54225628"/>
                  </a:ext>
                </a:extLst>
              </a:tr>
              <a:tr h="19493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Corneal Events and Reduced Visual Acuity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Grade ≥3 Corneal AEs</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Reduced Visual Acuity</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503031795"/>
                  </a:ext>
                </a:extLst>
              </a:tr>
              <a:tr h="12825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Median time to onset,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1"/>
                          </a:solidFill>
                          <a:effectLst/>
                          <a:latin typeface="Calibri" panose="020F0502020204030204" pitchFamily="34" charset="0"/>
                          <a:ea typeface="+mn-ea"/>
                          <a:cs typeface="+mn-cs"/>
                        </a:rPr>
                        <a:t>24</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1"/>
                          </a:solidFill>
                          <a:effectLst/>
                          <a:latin typeface="Calibri" panose="020F0502020204030204" pitchFamily="34" charset="0"/>
                          <a:ea typeface="+mn-ea"/>
                          <a:cs typeface="+mn-cs"/>
                        </a:rPr>
                        <a:t>17</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3088072"/>
                  </a:ext>
                </a:extLst>
              </a:tr>
              <a:tr h="21802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Median time to resolution, wk</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Resolution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1"/>
                          </a:solidFill>
                          <a:effectLst/>
                          <a:latin typeface="Calibri" panose="020F0502020204030204" pitchFamily="34" charset="0"/>
                          <a:ea typeface="+mn-ea"/>
                          <a:cs typeface="+mn-cs"/>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1"/>
                          </a:solidFill>
                          <a:effectLst/>
                          <a:latin typeface="Calibri" panose="020F0502020204030204" pitchFamily="34" charset="0"/>
                          <a:ea typeface="+mn-ea"/>
                          <a:cs typeface="+mn-cs"/>
                        </a:rPr>
                        <a:t>70*</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1"/>
                          </a:solidFill>
                          <a:effectLst/>
                          <a:latin typeface="Calibri" panose="020F0502020204030204" pitchFamily="34" charset="0"/>
                          <a:ea typeface="+mn-ea"/>
                          <a:cs typeface="+mn-cs"/>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1"/>
                          </a:solidFill>
                          <a:effectLst/>
                          <a:latin typeface="Calibri" panose="020F0502020204030204" pitchFamily="34" charset="0"/>
                          <a:ea typeface="+mn-ea"/>
                          <a:cs typeface="+mn-cs"/>
                        </a:rPr>
                        <a:t>83</a:t>
                      </a:r>
                      <a:r>
                        <a:rPr kumimoji="0" lang="en-US" sz="1400" b="0" i="0" u="none" strike="noStrike" kern="1200" cap="none" normalizeH="0" baseline="30000" dirty="0">
                          <a:ln>
                            <a:noFill/>
                          </a:ln>
                          <a:solidFill>
                            <a:schemeClr val="bg1"/>
                          </a:solidFill>
                          <a:effectLst/>
                          <a:latin typeface="Calibri" panose="020F0502020204030204" pitchFamily="34" charset="0"/>
                          <a:ea typeface="+mn-ea"/>
                          <a:cs typeface="+mn-cs"/>
                        </a:rPr>
                        <a:t>†</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4838685"/>
                  </a:ext>
                </a:extLst>
              </a:tr>
            </a:tbl>
          </a:graphicData>
        </a:graphic>
      </p:graphicFrame>
      <p:sp>
        <p:nvSpPr>
          <p:cNvPr id="2" name="TextBox 1">
            <a:extLst>
              <a:ext uri="{FF2B5EF4-FFF2-40B4-BE49-F238E27FC236}">
                <a16:creationId xmlns:a16="http://schemas.microsoft.com/office/drawing/2014/main" id="{FD14D50F-C909-5644-9D37-A2CF0D2F008C}"/>
              </a:ext>
            </a:extLst>
          </p:cNvPr>
          <p:cNvSpPr txBox="1"/>
          <p:nvPr/>
        </p:nvSpPr>
        <p:spPr bwMode="auto">
          <a:xfrm>
            <a:off x="3649978" y="6246604"/>
            <a:ext cx="48920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*Fully resolved or downgraded to grade 1.</a:t>
            </a:r>
          </a:p>
          <a:p>
            <a:pPr>
              <a:spcBef>
                <a:spcPts val="0"/>
              </a:spcBef>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Defined as return to Snellen 20/40 or better.</a:t>
            </a:r>
          </a:p>
        </p:txBody>
      </p:sp>
    </p:spTree>
    <p:extLst>
      <p:ext uri="{BB962C8B-B14F-4D97-AF65-F5344CB8AC3E}">
        <p14:creationId xmlns:p14="http://schemas.microsoft.com/office/powerpoint/2010/main" val="3290234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FORTITUDE-101: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200" dirty="0"/>
              <a:t>Among patients with advanced or metastatic </a:t>
            </a:r>
            <a:r>
              <a:rPr lang="en-US" sz="2200" i="1" dirty="0"/>
              <a:t>FGFR2b</a:t>
            </a:r>
            <a:r>
              <a:rPr lang="en-US" sz="2200" dirty="0"/>
              <a:t>-overexpressing G/GEJ cancer (FGFR2b overexpression in ≥10% of tumor cells), and no/unknown HER2 expression, addition of bemarituzumab vs placebo to mFOLFOX6 improved OS (primary endpoint) and PFS (secondary endpoint)  </a:t>
            </a:r>
          </a:p>
          <a:p>
            <a:pPr lvl="1"/>
            <a:r>
              <a:rPr lang="en-US" altLang="en-US" sz="2000" dirty="0"/>
              <a:t>OS benefit associated with bemarituzumab was sustained but attenuated with further follow-up</a:t>
            </a:r>
          </a:p>
          <a:p>
            <a:pPr lvl="1"/>
            <a:r>
              <a:rPr lang="en-US" altLang="en-US" sz="2000" dirty="0"/>
              <a:t>OS benefit with </a:t>
            </a:r>
            <a:r>
              <a:rPr lang="en-US" sz="2000" dirty="0"/>
              <a:t>bemarituzumab</a:t>
            </a:r>
            <a:r>
              <a:rPr lang="en-US" altLang="en-US" sz="2000" dirty="0"/>
              <a:t> vs placebo was consistent across patient subgroups</a:t>
            </a:r>
          </a:p>
          <a:p>
            <a:r>
              <a:rPr lang="en-US" altLang="en-US" sz="2200" dirty="0"/>
              <a:t>Bemarituzumab was associated with corneal AEs, primarily reduced visual acuity, which was temporary and </a:t>
            </a:r>
            <a:r>
              <a:rPr lang="en-GB" sz="2200" dirty="0"/>
              <a:t>tended to resolve</a:t>
            </a:r>
          </a:p>
          <a:p>
            <a:r>
              <a:rPr lang="en-GB" altLang="en-US" sz="2200" dirty="0"/>
              <a:t>Investigators concluded that FORTITUDE-101 provides useful data on the safety and efficacy of bemarituzumab +</a:t>
            </a:r>
            <a:r>
              <a:rPr lang="en-US" sz="2200" dirty="0"/>
              <a:t> mFOLFOX6 </a:t>
            </a:r>
            <a:r>
              <a:rPr lang="en-GB" altLang="en-US" sz="2200" dirty="0"/>
              <a:t>in</a:t>
            </a:r>
            <a:r>
              <a:rPr lang="en-US" sz="2200" dirty="0"/>
              <a:t> </a:t>
            </a:r>
            <a:r>
              <a:rPr lang="en-US" sz="2200" i="1" dirty="0"/>
              <a:t>FGFR2b</a:t>
            </a:r>
            <a:r>
              <a:rPr lang="en-US" sz="2200" dirty="0"/>
              <a:t>-overexpressing advanced/metastatic G/GEJ cancers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Rha. ESMO 2025. Abstr LBA10.</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 </a:t>
            </a: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1" ma:contentTypeDescription="Create a new document." ma:contentTypeScope="" ma:versionID="850b3915d343b042868d2949d177ce94">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759f117f5592905d0130d764d4993659"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5974005E-327B-456E-BB45-51BD9F1F99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http://schemas.microsoft.com/office/infopath/2007/PartnerControls"/>
    <ds:schemaRef ds:uri="http://purl.org/dc/elements/1.1/"/>
    <ds:schemaRef ds:uri="http://purl.org/dc/terms/"/>
    <ds:schemaRef ds:uri="http://purl.org/dc/dcmitype/"/>
    <ds:schemaRef ds:uri="http://schemas.openxmlformats.org/package/2006/metadata/core-properties"/>
    <ds:schemaRef ds:uri="http://schemas.microsoft.com/office/2006/documentManagement/types"/>
    <ds:schemaRef ds:uri="22fd6914-46d4-4c7e-bbad-46e82841b69d"/>
    <ds:schemaRef ds:uri="d2e3f5e4-6f28-4f19-ae66-1677b5fa85d1"/>
    <ds:schemaRef ds:uri="http://www.w3.org/XML/1998/namespace"/>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4629</TotalTime>
  <Words>1791</Words>
  <Application>Microsoft Office PowerPoint</Application>
  <PresentationFormat>Widescreen</PresentationFormat>
  <Paragraphs>423</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FORTITUDE-101: Bemarituzumab + mFOLFOX6 vs Placebo + mFOLFOX6 in Patients With Advanced/Metastatic FGFR2b-Overexpressing G/GEJ Cancer</vt:lpstr>
      <vt:lpstr>About These Slides</vt:lpstr>
      <vt:lpstr>FORTITUDE-101: Background</vt:lpstr>
      <vt:lpstr>FORTITUDE-101: Study Design</vt:lpstr>
      <vt:lpstr>FORTITUDE-101: Baseline Characteristics</vt:lpstr>
      <vt:lpstr>FORTITUDE-101: Efficacy Summary</vt:lpstr>
      <vt:lpstr>FORTITUDE-101: OS by Subgroup</vt:lpstr>
      <vt:lpstr>FORTITUDE-101: Safety Summary</vt:lpstr>
      <vt:lpstr>FORTITUDE-101: Grade ≥3 Treatment-Emergent AEs</vt:lpstr>
      <vt:lpstr>FORTITUDE-101: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FORTITUDE-101: Bemarituzumab + mFOLFOX6 vs Placebo + mFOLFOX6 in Patients With Advanced/Metastatic FGFR2b-Overexpressing G/GEJ Cancer</dc:title>
  <dc:creator>Preferred User</dc:creator>
  <cp:lastModifiedBy>Valerie Wenzel</cp:lastModifiedBy>
  <cp:revision>70</cp:revision>
  <cp:lastPrinted>2016-09-26T20:21:49Z</cp:lastPrinted>
  <dcterms:created xsi:type="dcterms:W3CDTF">2005-05-27T15:08:01Z</dcterms:created>
  <dcterms:modified xsi:type="dcterms:W3CDTF">2025-11-03T15:55:23Z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