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91" r:id="rId6"/>
  </p:sldMasterIdLst>
  <p:notesMasterIdLst>
    <p:notesMasterId r:id="rId20"/>
  </p:notesMasterIdLst>
  <p:handoutMasterIdLst>
    <p:handoutMasterId r:id="rId21"/>
  </p:handoutMasterIdLst>
  <p:sldIdLst>
    <p:sldId id="321" r:id="rId7"/>
    <p:sldId id="556" r:id="rId8"/>
    <p:sldId id="559" r:id="rId9"/>
    <p:sldId id="573" r:id="rId10"/>
    <p:sldId id="580" r:id="rId11"/>
    <p:sldId id="582" r:id="rId12"/>
    <p:sldId id="586" r:id="rId13"/>
    <p:sldId id="560" r:id="rId14"/>
    <p:sldId id="584" r:id="rId15"/>
    <p:sldId id="585" r:id="rId16"/>
    <p:sldId id="587" r:id="rId17"/>
    <p:sldId id="564" r:id="rId18"/>
    <p:sldId id="318"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Jill Sakai" initials="JS" lastIdx="9" clrIdx="13">
    <p:extLst>
      <p:ext uri="{19B8F6BF-5375-455C-9EA6-DF929625EA0E}">
        <p15:presenceInfo xmlns:p15="http://schemas.microsoft.com/office/powerpoint/2012/main" userId="Jill Sakai" providerId="None"/>
      </p:ext>
    </p:extLst>
  </p:cmAuthor>
  <p:cmAuthor id="15" name="spantry@clinicaloptions.com" initials="s" lastIdx="9" clrIdx="14">
    <p:extLst>
      <p:ext uri="{19B8F6BF-5375-455C-9EA6-DF929625EA0E}">
        <p15:presenceInfo xmlns:p15="http://schemas.microsoft.com/office/powerpoint/2012/main" userId="spantry@clinicaloptions.com" providerId="None"/>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E1471D"/>
    <a:srgbClr val="015873"/>
    <a:srgbClr val="00823B"/>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51" autoAdjust="0"/>
    <p:restoredTop sz="68691" autoAdjust="0"/>
  </p:normalViewPr>
  <p:slideViewPr>
    <p:cSldViewPr snapToGrid="0" showGuides="1">
      <p:cViewPr varScale="1">
        <p:scale>
          <a:sx n="46" d="100"/>
          <a:sy n="46" d="100"/>
        </p:scale>
        <p:origin x="1476" y="28"/>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140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autologous stem cell transplant; MM, multiple myeloma; R, lenalidomide;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254382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autologous stem cell transplant; CR, complete response; D, daratumumab; </a:t>
            </a:r>
            <a:r>
              <a:rPr lang="en-US" b="0" i="1" dirty="0"/>
              <a:t>D-R, daratumumab + lenalidomide; D-VRd, daratumumab + bortezomib/lenalidomide/dexamethasone; </a:t>
            </a:r>
            <a:r>
              <a:rPr lang="en-US" i="1" dirty="0"/>
              <a:t>MM, multiple myeloma; MRD, measurable residual disease; ND, newly diagnosed; PFS, progression-free survival; R, lenalidomide; sCR, stringent complete response;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865408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ASCT, autologous stem cell transplant; CrCl, creatinine clearance; CR, complete response; D, daratumumab; d, dexamethasone; D-R, daratumumab + lenalidomide; D-VRd, daratumumab + bortezomib/lenalidomide/dexamethasone; ECOG, Eastern Cooperative Oncology Group; MM, multiple myeloma; MRD, measurable residual disease; ND, newly diagnosed; ORR, overall response rate; OS, overall survival; PFS, progression-free survival; PS, performance status; R, lenalidomide; sCR, stringent complete response; V, bortezomib; VGPF, very good partial response; VRd, bortezomib/lenalidomide/dexamethasone.</a:t>
            </a:r>
            <a:endParaRPr lang="en-US" sz="1200"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012105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CrCl, creatinine clearance; D-VRd, daratumumab + bortezomib/lenalidomide/dexamethasone; ECOG, Eastern Cooperative Oncology Group; ISS, International Staging System; MM, multiple myeloma; PS, performance status;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853274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a:t>
            </a:r>
            <a:r>
              <a:rPr lang="en-US" b="0" i="1" dirty="0"/>
              <a:t>D-VRd, daratumumab + bortezomib/lenalidomide/dexamethasone</a:t>
            </a:r>
            <a:r>
              <a:rPr lang="en-US" i="1" dirty="0"/>
              <a:t>; NE, not estimable; PD, progressive disease; PR, partial response; sCR, stringent complete response; SD, stable disease; VGPR, very good partial response;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840598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autologous stem cell transplant; CR, complete response; </a:t>
            </a:r>
            <a:r>
              <a:rPr lang="en-US" b="0" i="1" dirty="0"/>
              <a:t>D-VRd, daratumumab + bortezomib/lenalidomide/dexamethasone</a:t>
            </a:r>
            <a:r>
              <a:rPr lang="en-US" i="1" dirty="0"/>
              <a:t>; NE, not estimable; PD, progressive disease; PR, partial response; sCR, stringent complete response; SD, stable disease; VGPR, very good partial response; VRd, bortezomib/lenalidomide/dexamethasone.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893690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a:t>
            </a:r>
            <a:r>
              <a:rPr lang="en-US" b="0" i="1" dirty="0"/>
              <a:t>D-VRd, daratumumab + bortezomib/lenalidomide/dexamethasone;</a:t>
            </a:r>
            <a:r>
              <a:rPr lang="en-US" i="1" dirty="0"/>
              <a:t> ITT, intention-to-treat; MRD, measurable residual disease; OR, odds ratio;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061847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D-R, daratumumab + lenalidomide; </a:t>
            </a:r>
            <a:r>
              <a:rPr lang="en-US" b="0" i="1" dirty="0"/>
              <a:t>D-VRd, daratumumab + bortezomib/lenalidomide/dexamethasone; </a:t>
            </a:r>
            <a:r>
              <a:rPr lang="en-US" i="1" dirty="0"/>
              <a:t>OS, overall survival; PFS, progression-free survival;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033206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D-VRd, daratumumab + bortezomib/lenalidomide/dexamethasone; </a:t>
            </a:r>
            <a:r>
              <a:rPr lang="en-US" i="1" dirty="0"/>
              <a:t>TEAE, treatment-emergent adverse event;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627965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a:t>
            </a:r>
            <a:r>
              <a:rPr lang="en-US" i="1" dirty="0"/>
              <a:t>D-R, daratumumab + lenalidomide; </a:t>
            </a:r>
            <a:r>
              <a:rPr lang="en-US" b="0" i="1" dirty="0"/>
              <a:t>D-VRd, daratumumab + bortezomib/lenalidomide/dexamethasone; </a:t>
            </a:r>
            <a:r>
              <a:rPr lang="en-US" i="1" dirty="0"/>
              <a:t>R</a:t>
            </a:r>
            <a:r>
              <a:rPr lang="en-US" i="1"/>
              <a:t>, lenalidomide; </a:t>
            </a:r>
            <a:r>
              <a:rPr lang="en-US" b="0" i="1"/>
              <a:t>SCC</a:t>
            </a:r>
            <a:r>
              <a:rPr lang="en-US" b="0" i="1" dirty="0"/>
              <a:t>, squamous cell carcinoma; </a:t>
            </a:r>
            <a:r>
              <a:rPr lang="en-US" i="1" dirty="0"/>
              <a:t>TEAE, treatment-emergent adverse event;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13270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D-R, daratumumab + lenalidomide; </a:t>
            </a:r>
            <a:r>
              <a:rPr lang="en-US" b="0" i="1" dirty="0"/>
              <a:t>D-VRd, daratumumab + bortezomib/lenalidomide/dexamethasone</a:t>
            </a:r>
            <a:r>
              <a:rPr lang="en-US" i="1" dirty="0"/>
              <a:t>; MM, multiple myeloma; MRD, measurable residual disease; ND, newly diagnosed; R, lenalidomide; sCR, stringent complete response; VRd, bortezomib/lenalidomide/dexamethasone.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4918397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GRIFFIN 2-Yr Maintenance Phase Update: Dara + VRd With Dara-R Maintenance vs </a:t>
            </a:r>
            <a:r>
              <a:rPr lang="en-US" altLang="en-US" sz="4000" dirty="0" err="1"/>
              <a:t>VRd</a:t>
            </a:r>
            <a:r>
              <a:rPr lang="en-US" altLang="en-US" sz="4000" dirty="0"/>
              <a:t> With R Maintenance for ASCT-Eligible Patients With Newly Diagnosed MM</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43742" y="6169771"/>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4" cy="1103313"/>
          </a:xfrm>
        </p:spPr>
        <p:txBody>
          <a:bodyPr/>
          <a:lstStyle/>
          <a:p>
            <a:r>
              <a:rPr lang="en-US" altLang="en-US" dirty="0"/>
              <a:t>GRIFFIN 2-Yr Maintenance Phase Update: Background</a:t>
            </a:r>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5" y="1513047"/>
            <a:ext cx="10877529" cy="4650686"/>
          </a:xfrm>
        </p:spPr>
        <p:txBody>
          <a:bodyPr/>
          <a:lstStyle/>
          <a:p>
            <a:r>
              <a:rPr lang="en-GB" sz="2400" dirty="0"/>
              <a:t>Standard-of-care management strategies in transplant-eligible ND MM include </a:t>
            </a:r>
            <a:r>
              <a:rPr lang="en-GB" sz="2400" dirty="0" err="1"/>
              <a:t>VRd</a:t>
            </a:r>
            <a:r>
              <a:rPr lang="en-GB" sz="2400" dirty="0"/>
              <a:t> induction followed by ASCT, consolidation,</a:t>
            </a:r>
            <a:r>
              <a:rPr lang="en-GB" sz="2400" baseline="30000" dirty="0"/>
              <a:t>1,2</a:t>
            </a:r>
            <a:r>
              <a:rPr lang="en-GB" sz="2400" dirty="0"/>
              <a:t> and R maintenance therapy</a:t>
            </a:r>
            <a:r>
              <a:rPr lang="en-GB" sz="2400" baseline="30000" dirty="0"/>
              <a:t>3,4</a:t>
            </a:r>
            <a:endParaRPr lang="en-US" sz="2400" baseline="30000" dirty="0"/>
          </a:p>
          <a:p>
            <a:r>
              <a:rPr lang="en-US" altLang="en-US" sz="2400" dirty="0"/>
              <a:t>Phase II GRIFFIN study designed to compare D-VRd followed by D-R maintenance with VRd followed by R maintenance in ASCT-eligible patients with ND MM5</a:t>
            </a:r>
          </a:p>
          <a:p>
            <a:pPr lvl="1"/>
            <a:r>
              <a:rPr lang="en-US" sz="2200" dirty="0"/>
              <a:t>Primary analysis (median follow-up: 13.5 mo): addition of D to VRd increased sCR by the end of consolidation (42.4% vs 32.0%; 1-sided </a:t>
            </a:r>
            <a:r>
              <a:rPr lang="en-US" sz="2200" i="1" dirty="0"/>
              <a:t>P</a:t>
            </a:r>
            <a:r>
              <a:rPr lang="en-US" sz="2200" dirty="0"/>
              <a:t> = .068), rate of MRD negativity (51.0% vs 20.4%), and estimated 24-mo PFS (95.8% vs 89.8%)</a:t>
            </a:r>
            <a:r>
              <a:rPr lang="en-US" altLang="en-US" sz="2200" baseline="30000" dirty="0"/>
              <a:t>5</a:t>
            </a:r>
            <a:endParaRPr lang="en-US" sz="2200" baseline="30000" dirty="0"/>
          </a:p>
          <a:p>
            <a:pPr lvl="1"/>
            <a:r>
              <a:rPr lang="en-US" altLang="en-US" sz="2200" dirty="0"/>
              <a:t>After 12 mo of maintenance, sCR rate was </a:t>
            </a:r>
            <a:r>
              <a:rPr lang="en-US" sz="2200" dirty="0"/>
              <a:t>63.6% in D arm vs 47.4% (</a:t>
            </a:r>
            <a:r>
              <a:rPr lang="en-US" sz="2200" i="1" dirty="0"/>
              <a:t>P</a:t>
            </a:r>
            <a:r>
              <a:rPr lang="en-US" sz="2200" dirty="0"/>
              <a:t> = .0253), and more patients receiving D-VRd had achieved ≥CR (</a:t>
            </a:r>
            <a:r>
              <a:rPr lang="en-US" sz="2200" i="1" dirty="0"/>
              <a:t>P</a:t>
            </a:r>
            <a:r>
              <a:rPr lang="en-US" sz="2200" dirty="0"/>
              <a:t> = .0014)</a:t>
            </a:r>
            <a:r>
              <a:rPr lang="en-US" altLang="en-US" sz="2200" baseline="30000" dirty="0"/>
              <a:t>6</a:t>
            </a:r>
          </a:p>
          <a:p>
            <a:r>
              <a:rPr lang="en-US" altLang="en-US" sz="2400" dirty="0"/>
              <a:t>Current report: updated data from GRIFFIN after 24 mo of maintenance therapy</a:t>
            </a:r>
            <a:r>
              <a:rPr lang="en-US" altLang="en-US" sz="2400" baseline="30000" dirty="0"/>
              <a:t>7</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7E4E7C93-0352-F149-A462-090DD959E796}"/>
              </a:ext>
            </a:extLst>
          </p:cNvPr>
          <p:cNvSpPr txBox="1">
            <a:spLocks noChangeArrowheads="1"/>
          </p:cNvSpPr>
          <p:nvPr/>
        </p:nvSpPr>
        <p:spPr bwMode="auto">
          <a:xfrm>
            <a:off x="433387" y="6169967"/>
            <a:ext cx="869413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1. Engelhardt. Haematologica. 2014;99:232. 2. Moreau. Ann Oncol. 2017;28(suppl_4):iv52. 3. Attal. NEJM. 2012;366:1782. 4. Holstein. Lancet Haematol. 2017;4:e431. 5. Voorhees. Blood. 2020;136:936. 6. Kaufman. ASH 2020. Abstr 549. 7. </a:t>
            </a:r>
            <a:r>
              <a:rPr lang="en-US" altLang="en-US" sz="1200" b="0" spc="-10" dirty="0">
                <a:solidFill>
                  <a:schemeClr val="bg2"/>
                </a:solidFill>
                <a:latin typeface="Calibri" panose="020F0502020204030204" pitchFamily="34" charset="0"/>
              </a:rPr>
              <a:t>Laubach. ASH 2021. Abstr 79.</a:t>
            </a:r>
            <a:endParaRPr lang="en-US" altLang="en-US" sz="1400" b="0" dirty="0">
              <a:solidFill>
                <a:schemeClr val="bg2"/>
              </a:solidFill>
              <a:latin typeface="Calibri" panose="020F0502020204030204" pitchFamily="34" charset="0"/>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GRIFFIN 2-Yr Maintenance Phase Update</a:t>
            </a:r>
            <a:r>
              <a:rPr lang="en-US" dirty="0"/>
              <a:t>: 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Content Placeholder 4">
            <a:extLst>
              <a:ext uri="{FF2B5EF4-FFF2-40B4-BE49-F238E27FC236}">
                <a16:creationId xmlns:a16="http://schemas.microsoft.com/office/drawing/2014/main" id="{01F74216-1FF6-1C4D-B053-8F4F6C90CA6F}"/>
              </a:ext>
            </a:extLst>
          </p:cNvPr>
          <p:cNvSpPr>
            <a:spLocks noGrp="1"/>
          </p:cNvSpPr>
          <p:nvPr>
            <p:ph idx="1"/>
          </p:nvPr>
        </p:nvSpPr>
        <p:spPr>
          <a:xfrm>
            <a:off x="604838" y="1512888"/>
            <a:ext cx="10877550" cy="449333"/>
          </a:xfrm>
        </p:spPr>
        <p:txBody>
          <a:bodyPr/>
          <a:lstStyle/>
          <a:p>
            <a:r>
              <a:rPr lang="en-US" altLang="en-US" sz="2200" dirty="0"/>
              <a:t>Multicenter, open-label, randomized phase II trial</a:t>
            </a:r>
            <a:endParaRPr lang="en-US" sz="2200" dirty="0"/>
          </a:p>
        </p:txBody>
      </p:sp>
      <p:sp>
        <p:nvSpPr>
          <p:cNvPr id="22" name="Text Box 15">
            <a:extLst>
              <a:ext uri="{FF2B5EF4-FFF2-40B4-BE49-F238E27FC236}">
                <a16:creationId xmlns:a16="http://schemas.microsoft.com/office/drawing/2014/main" id="{8DAA772F-CF1B-A24D-848D-45EE2E6235FB}"/>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Laubach. ASH 2021. Abstr 79.</a:t>
            </a:r>
            <a:endParaRPr lang="en-US" altLang="en-US" sz="1400" b="0" dirty="0">
              <a:solidFill>
                <a:schemeClr val="bg2"/>
              </a:solidFill>
              <a:latin typeface="Calibri" panose="020F0502020204030204" pitchFamily="34" charset="0"/>
              <a:cs typeface="+mn-cs"/>
            </a:endParaRPr>
          </a:p>
        </p:txBody>
      </p:sp>
      <p:sp>
        <p:nvSpPr>
          <p:cNvPr id="21" name="TextBox 20">
            <a:extLst>
              <a:ext uri="{FF2B5EF4-FFF2-40B4-BE49-F238E27FC236}">
                <a16:creationId xmlns:a16="http://schemas.microsoft.com/office/drawing/2014/main" id="{F3D61A52-2784-9848-9099-A8159B466614}"/>
              </a:ext>
            </a:extLst>
          </p:cNvPr>
          <p:cNvSpPr txBox="1"/>
          <p:nvPr/>
        </p:nvSpPr>
        <p:spPr>
          <a:xfrm>
            <a:off x="2639849" y="2249404"/>
            <a:ext cx="2581436" cy="1508105"/>
          </a:xfrm>
          <a:prstGeom prst="rect">
            <a:avLst/>
          </a:prstGeom>
          <a:solidFill>
            <a:schemeClr val="accent1"/>
          </a:solidFill>
          <a:ln>
            <a:noFill/>
          </a:ln>
        </p:spPr>
        <p:txBody>
          <a:bodyPr wrap="square">
            <a:spAutoFit/>
          </a:bodyPr>
          <a:lstStyle/>
          <a:p>
            <a:pPr algn="ctr" eaLnBrk="1" hangingPunct="1">
              <a:defRPr/>
            </a:pPr>
            <a:r>
              <a:rPr lang="en-US" kern="0" dirty="0">
                <a:latin typeface="Calibri" panose="020F0502020204030204" pitchFamily="34" charset="0"/>
              </a:rPr>
              <a:t>D-VRd</a:t>
            </a:r>
            <a:r>
              <a:rPr lang="en-US" b="0" kern="0" dirty="0">
                <a:latin typeface="Calibri" panose="020F0502020204030204" pitchFamily="34" charset="0"/>
              </a:rPr>
              <a:t> in 21-day cycles</a:t>
            </a:r>
          </a:p>
          <a:p>
            <a:pPr algn="ctr" eaLnBrk="1" hangingPunct="1">
              <a:defRPr/>
            </a:pPr>
            <a:r>
              <a:rPr lang="en-US" sz="1400" kern="0" dirty="0">
                <a:latin typeface="Calibri" panose="020F0502020204030204" pitchFamily="34" charset="0"/>
              </a:rPr>
              <a:t>D</a:t>
            </a:r>
            <a:r>
              <a:rPr lang="en-US" sz="1400" b="0" kern="0" dirty="0">
                <a:latin typeface="Calibri" panose="020F0502020204030204" pitchFamily="34" charset="0"/>
              </a:rPr>
              <a:t>: 16 mg/kg IV D1, 8, 15</a:t>
            </a:r>
          </a:p>
          <a:p>
            <a:pPr algn="ctr" eaLnBrk="1" hangingPunct="1">
              <a:defRPr/>
            </a:pPr>
            <a:r>
              <a:rPr lang="en-US" sz="1400" kern="0" dirty="0">
                <a:latin typeface="Calibri" panose="020F0502020204030204" pitchFamily="34" charset="0"/>
              </a:rPr>
              <a:t>V</a:t>
            </a:r>
            <a:r>
              <a:rPr lang="en-US" sz="1400" b="0" kern="0" dirty="0">
                <a:latin typeface="Calibri" panose="020F0502020204030204" pitchFamily="34" charset="0"/>
              </a:rPr>
              <a:t>: 1.3 mg/m</a:t>
            </a:r>
            <a:r>
              <a:rPr lang="en-US" sz="1400" b="0" kern="0" baseline="30000" dirty="0">
                <a:latin typeface="Calibri" panose="020F0502020204030204" pitchFamily="34" charset="0"/>
              </a:rPr>
              <a:t>2</a:t>
            </a:r>
            <a:r>
              <a:rPr lang="en-US" sz="1400" b="0" kern="0" dirty="0">
                <a:latin typeface="Calibri" panose="020F0502020204030204" pitchFamily="34" charset="0"/>
              </a:rPr>
              <a:t> SC D1, 4, 8, 11</a:t>
            </a:r>
          </a:p>
          <a:p>
            <a:pPr algn="ctr" eaLnBrk="1" hangingPunct="1">
              <a:defRPr/>
            </a:pPr>
            <a:r>
              <a:rPr lang="en-US" sz="1400" kern="0" dirty="0">
                <a:latin typeface="Calibri" panose="020F0502020204030204" pitchFamily="34" charset="0"/>
              </a:rPr>
              <a:t>R</a:t>
            </a:r>
            <a:r>
              <a:rPr lang="en-US" sz="1400" b="0" kern="0" dirty="0">
                <a:latin typeface="Calibri" panose="020F0502020204030204" pitchFamily="34" charset="0"/>
              </a:rPr>
              <a:t>: 25 mg PO D1-14</a:t>
            </a:r>
          </a:p>
          <a:p>
            <a:pPr algn="ctr" eaLnBrk="1" hangingPunct="1">
              <a:defRPr/>
            </a:pPr>
            <a:r>
              <a:rPr lang="en-US" sz="1400" kern="0" dirty="0">
                <a:latin typeface="Calibri" panose="020F0502020204030204" pitchFamily="34" charset="0"/>
              </a:rPr>
              <a:t>d</a:t>
            </a:r>
            <a:r>
              <a:rPr lang="en-US" sz="1400" b="0" kern="0" dirty="0">
                <a:latin typeface="Calibri" panose="020F0502020204030204" pitchFamily="34" charset="0"/>
              </a:rPr>
              <a:t>: 20 mg PO D1, 2, 8, 9, 15, 16</a:t>
            </a:r>
          </a:p>
          <a:p>
            <a:pPr algn="ctr" eaLnBrk="1" hangingPunct="1">
              <a:defRPr/>
            </a:pPr>
            <a:r>
              <a:rPr lang="en-US" b="0" kern="0" dirty="0">
                <a:latin typeface="Calibri" panose="020F0502020204030204" pitchFamily="34" charset="0"/>
              </a:rPr>
              <a:t>(n = 104)</a:t>
            </a:r>
          </a:p>
        </p:txBody>
      </p:sp>
      <p:sp>
        <p:nvSpPr>
          <p:cNvPr id="27" name="TextBox 23">
            <a:extLst>
              <a:ext uri="{FF2B5EF4-FFF2-40B4-BE49-F238E27FC236}">
                <a16:creationId xmlns:a16="http://schemas.microsoft.com/office/drawing/2014/main" id="{409579E7-AEAA-BF4D-B3D2-3C0965610145}"/>
              </a:ext>
            </a:extLst>
          </p:cNvPr>
          <p:cNvSpPr txBox="1">
            <a:spLocks noChangeArrowheads="1"/>
          </p:cNvSpPr>
          <p:nvPr/>
        </p:nvSpPr>
        <p:spPr bwMode="auto">
          <a:xfrm>
            <a:off x="112137" y="2922068"/>
            <a:ext cx="2117538"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Transplant-eligible adults with ND MM; ECOG PS ≤2; </a:t>
            </a:r>
            <a:br>
              <a:rPr lang="en-US" altLang="en-US" sz="1800" b="0" dirty="0">
                <a:solidFill>
                  <a:schemeClr val="bg1"/>
                </a:solidFill>
                <a:latin typeface="Calibri" panose="020F0502020204030204" pitchFamily="34" charset="0"/>
                <a:ea typeface="ＭＳ Ｐゴシック" panose="020B0600070205080204" pitchFamily="34" charset="-128"/>
              </a:rPr>
            </a:br>
            <a:r>
              <a:rPr lang="en-US" altLang="en-US" sz="1800" b="0" dirty="0">
                <a:solidFill>
                  <a:schemeClr val="bg1"/>
                </a:solidFill>
                <a:latin typeface="Calibri" panose="020F0502020204030204" pitchFamily="34" charset="0"/>
                <a:ea typeface="ＭＳ Ｐゴシック" panose="020B0600070205080204" pitchFamily="34" charset="-128"/>
              </a:rPr>
              <a:t>CrCl ≥30 mL/min*</a:t>
            </a:r>
          </a:p>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a:t>
            </a:r>
            <a:r>
              <a:rPr lang="en-GB" altLang="en-US" sz="1800" b="0" dirty="0">
                <a:solidFill>
                  <a:schemeClr val="bg1"/>
                </a:solidFill>
                <a:latin typeface="Calibri" panose="020F0502020204030204" pitchFamily="34" charset="0"/>
                <a:ea typeface="ＭＳ Ｐゴシック" panose="020B0600070205080204" pitchFamily="34" charset="-128"/>
              </a:rPr>
              <a:t>N = 207)</a:t>
            </a:r>
            <a:endParaRPr lang="en-US" altLang="en-US" sz="1800" b="0" kern="0" dirty="0">
              <a:solidFill>
                <a:schemeClr val="bg1"/>
              </a:solidFill>
              <a:latin typeface="Calibri" panose="020F0502020204030204" pitchFamily="34" charset="0"/>
            </a:endParaRPr>
          </a:p>
        </p:txBody>
      </p:sp>
      <p:cxnSp>
        <p:nvCxnSpPr>
          <p:cNvPr id="28" name="Straight Arrow Connector 27">
            <a:extLst>
              <a:ext uri="{FF2B5EF4-FFF2-40B4-BE49-F238E27FC236}">
                <a16:creationId xmlns:a16="http://schemas.microsoft.com/office/drawing/2014/main" id="{364BB1AB-C4A8-2342-BE90-DB278D7305FD}"/>
              </a:ext>
            </a:extLst>
          </p:cNvPr>
          <p:cNvCxnSpPr>
            <a:cxnSpLocks/>
          </p:cNvCxnSpPr>
          <p:nvPr/>
        </p:nvCxnSpPr>
        <p:spPr>
          <a:xfrm rot="16200000">
            <a:off x="5357721" y="2891993"/>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29" name="Straight Arrow Connector 28">
            <a:extLst>
              <a:ext uri="{FF2B5EF4-FFF2-40B4-BE49-F238E27FC236}">
                <a16:creationId xmlns:a16="http://schemas.microsoft.com/office/drawing/2014/main" id="{79361E0C-F3A7-5340-B27F-E86C802054BB}"/>
              </a:ext>
            </a:extLst>
          </p:cNvPr>
          <p:cNvCxnSpPr>
            <a:cxnSpLocks/>
          </p:cNvCxnSpPr>
          <p:nvPr/>
        </p:nvCxnSpPr>
        <p:spPr>
          <a:xfrm rot="16200000">
            <a:off x="6155926" y="2891993"/>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30" name="Straight Arrow Connector 29">
            <a:extLst>
              <a:ext uri="{FF2B5EF4-FFF2-40B4-BE49-F238E27FC236}">
                <a16:creationId xmlns:a16="http://schemas.microsoft.com/office/drawing/2014/main" id="{94F7F7AE-E191-9A46-B85C-2BDD19A23B1B}"/>
              </a:ext>
            </a:extLst>
          </p:cNvPr>
          <p:cNvCxnSpPr>
            <a:cxnSpLocks/>
          </p:cNvCxnSpPr>
          <p:nvPr/>
        </p:nvCxnSpPr>
        <p:spPr>
          <a:xfrm rot="16200000">
            <a:off x="8850651" y="2891992"/>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31" name="Straight Arrow Connector 30">
            <a:extLst>
              <a:ext uri="{FF2B5EF4-FFF2-40B4-BE49-F238E27FC236}">
                <a16:creationId xmlns:a16="http://schemas.microsoft.com/office/drawing/2014/main" id="{A451CC11-A8D5-D544-BEEA-155D25288BA8}"/>
              </a:ext>
            </a:extLst>
          </p:cNvPr>
          <p:cNvCxnSpPr>
            <a:cxnSpLocks/>
          </p:cNvCxnSpPr>
          <p:nvPr/>
        </p:nvCxnSpPr>
        <p:spPr>
          <a:xfrm flipV="1">
            <a:off x="2162423" y="2864958"/>
            <a:ext cx="439489" cy="615552"/>
          </a:xfrm>
          <a:prstGeom prst="straightConnector1">
            <a:avLst/>
          </a:prstGeom>
          <a:noFill/>
          <a:ln w="28575" cap="flat" cmpd="sng" algn="ctr">
            <a:solidFill>
              <a:schemeClr val="bg1"/>
            </a:solidFill>
            <a:prstDash val="solid"/>
            <a:headEnd type="none" w="med" len="med"/>
            <a:tailEnd type="triangle" w="med" len="med"/>
          </a:ln>
          <a:effectLst/>
        </p:spPr>
      </p:cxnSp>
      <p:sp>
        <p:nvSpPr>
          <p:cNvPr id="32" name="TextBox 31">
            <a:extLst>
              <a:ext uri="{FF2B5EF4-FFF2-40B4-BE49-F238E27FC236}">
                <a16:creationId xmlns:a16="http://schemas.microsoft.com/office/drawing/2014/main" id="{CFB12705-CA45-4242-9D87-ED5D2A4365A6}"/>
              </a:ext>
            </a:extLst>
          </p:cNvPr>
          <p:cNvSpPr txBox="1"/>
          <p:nvPr/>
        </p:nvSpPr>
        <p:spPr>
          <a:xfrm>
            <a:off x="6316647" y="2603347"/>
            <a:ext cx="2389053" cy="800219"/>
          </a:xfrm>
          <a:prstGeom prst="rect">
            <a:avLst/>
          </a:prstGeom>
          <a:solidFill>
            <a:schemeClr val="accent1"/>
          </a:solidFill>
          <a:ln>
            <a:noFill/>
          </a:ln>
        </p:spPr>
        <p:txBody>
          <a:bodyPr wrap="square" anchor="ctr">
            <a:spAutoFit/>
          </a:bodyPr>
          <a:lstStyle/>
          <a:p>
            <a:pPr algn="ctr" eaLnBrk="1" hangingPunct="1">
              <a:defRPr/>
            </a:pPr>
            <a:r>
              <a:rPr lang="en-US" kern="0" dirty="0">
                <a:latin typeface="Calibri" panose="020F0502020204030204" pitchFamily="34" charset="0"/>
              </a:rPr>
              <a:t>D-VRd</a:t>
            </a:r>
            <a:r>
              <a:rPr lang="en-US" b="0" kern="0" dirty="0">
                <a:latin typeface="Calibri" panose="020F0502020204030204" pitchFamily="34" charset="0"/>
              </a:rPr>
              <a:t> in 21-day cycles</a:t>
            </a:r>
          </a:p>
          <a:p>
            <a:pPr algn="ctr" eaLnBrk="1" hangingPunct="1">
              <a:defRPr/>
            </a:pPr>
            <a:r>
              <a:rPr lang="en-US" sz="1400" kern="0" dirty="0">
                <a:latin typeface="Calibri" panose="020F0502020204030204" pitchFamily="34" charset="0"/>
              </a:rPr>
              <a:t>D</a:t>
            </a:r>
            <a:r>
              <a:rPr lang="en-US" sz="1400" b="0" kern="0" dirty="0">
                <a:latin typeface="Calibri" panose="020F0502020204030204" pitchFamily="34" charset="0"/>
              </a:rPr>
              <a:t>: 16 mg/kg IV D1</a:t>
            </a:r>
          </a:p>
          <a:p>
            <a:pPr algn="ctr" eaLnBrk="1" hangingPunct="1">
              <a:defRPr/>
            </a:pPr>
            <a:r>
              <a:rPr lang="en-US" sz="1400" kern="0" dirty="0">
                <a:latin typeface="Calibri" panose="020F0502020204030204" pitchFamily="34" charset="0"/>
              </a:rPr>
              <a:t>VRd</a:t>
            </a:r>
            <a:r>
              <a:rPr lang="en-US" sz="1400" b="0" kern="0" dirty="0">
                <a:latin typeface="Calibri" panose="020F0502020204030204" pitchFamily="34" charset="0"/>
              </a:rPr>
              <a:t>: as in induction</a:t>
            </a:r>
          </a:p>
        </p:txBody>
      </p:sp>
      <p:sp>
        <p:nvSpPr>
          <p:cNvPr id="33" name="TextBox 32">
            <a:extLst>
              <a:ext uri="{FF2B5EF4-FFF2-40B4-BE49-F238E27FC236}">
                <a16:creationId xmlns:a16="http://schemas.microsoft.com/office/drawing/2014/main" id="{63B8095B-EEA6-5C4D-823C-FA0F7F695971}"/>
              </a:ext>
            </a:extLst>
          </p:cNvPr>
          <p:cNvSpPr txBox="1"/>
          <p:nvPr/>
        </p:nvSpPr>
        <p:spPr>
          <a:xfrm>
            <a:off x="9010967" y="2507171"/>
            <a:ext cx="2767706" cy="1015663"/>
          </a:xfrm>
          <a:prstGeom prst="rect">
            <a:avLst/>
          </a:prstGeom>
          <a:solidFill>
            <a:schemeClr val="accent1"/>
          </a:solidFill>
          <a:ln>
            <a:noFill/>
          </a:ln>
        </p:spPr>
        <p:txBody>
          <a:bodyPr wrap="square">
            <a:spAutoFit/>
          </a:bodyPr>
          <a:lstStyle/>
          <a:p>
            <a:pPr algn="ctr" eaLnBrk="1" hangingPunct="1">
              <a:defRPr/>
            </a:pPr>
            <a:r>
              <a:rPr lang="en-US" kern="0" dirty="0">
                <a:latin typeface="Calibri" panose="020F0502020204030204" pitchFamily="34" charset="0"/>
              </a:rPr>
              <a:t>D-R</a:t>
            </a:r>
            <a:r>
              <a:rPr lang="en-US" b="0" kern="0" dirty="0">
                <a:latin typeface="Calibri" panose="020F0502020204030204" pitchFamily="34" charset="0"/>
              </a:rPr>
              <a:t> in 28-day cycles</a:t>
            </a:r>
          </a:p>
          <a:p>
            <a:pPr algn="ctr" eaLnBrk="1" hangingPunct="1">
              <a:defRPr/>
            </a:pPr>
            <a:r>
              <a:rPr lang="en-US" sz="1400" kern="0" dirty="0">
                <a:latin typeface="Calibri" panose="020F0502020204030204" pitchFamily="34" charset="0"/>
              </a:rPr>
              <a:t>D</a:t>
            </a:r>
            <a:r>
              <a:rPr lang="en-US" sz="1400" b="0" kern="0" dirty="0">
                <a:latin typeface="Calibri" panose="020F0502020204030204" pitchFamily="34" charset="0"/>
              </a:rPr>
              <a:t>: 16 mg/kg IV D1 Q4W or Q8W</a:t>
            </a:r>
          </a:p>
          <a:p>
            <a:pPr algn="ctr" eaLnBrk="1" hangingPunct="1">
              <a:defRPr/>
            </a:pPr>
            <a:r>
              <a:rPr lang="en-US" sz="1400" kern="0" dirty="0">
                <a:latin typeface="Calibri" panose="020F0502020204030204" pitchFamily="34" charset="0"/>
              </a:rPr>
              <a:t>R</a:t>
            </a:r>
            <a:r>
              <a:rPr lang="en-US" sz="1400" b="0" kern="0" dirty="0">
                <a:latin typeface="Calibri" panose="020F0502020204030204" pitchFamily="34" charset="0"/>
              </a:rPr>
              <a:t>: 10 mg PO D1-21 of C7-9 and </a:t>
            </a:r>
            <a:br>
              <a:rPr lang="en-US" sz="1400" b="0" kern="0" dirty="0">
                <a:latin typeface="Calibri" panose="020F0502020204030204" pitchFamily="34" charset="0"/>
              </a:rPr>
            </a:br>
            <a:r>
              <a:rPr lang="en-US" sz="1400" b="0" kern="0" dirty="0">
                <a:latin typeface="Calibri" panose="020F0502020204030204" pitchFamily="34" charset="0"/>
              </a:rPr>
              <a:t>15 mg PO D1-21 of C10+</a:t>
            </a:r>
            <a:r>
              <a:rPr lang="en-US" sz="1400" b="0" kern="0" baseline="30000" dirty="0">
                <a:latin typeface="Calibri" panose="020F0502020204030204" pitchFamily="34" charset="0"/>
              </a:rPr>
              <a:t>§ </a:t>
            </a:r>
          </a:p>
        </p:txBody>
      </p:sp>
      <p:sp>
        <p:nvSpPr>
          <p:cNvPr id="34" name="TextBox 33">
            <a:extLst>
              <a:ext uri="{FF2B5EF4-FFF2-40B4-BE49-F238E27FC236}">
                <a16:creationId xmlns:a16="http://schemas.microsoft.com/office/drawing/2014/main" id="{3011AAC7-10E4-6B45-9BE7-55E5BBEE6C95}"/>
              </a:ext>
            </a:extLst>
          </p:cNvPr>
          <p:cNvSpPr txBox="1"/>
          <p:nvPr/>
        </p:nvSpPr>
        <p:spPr>
          <a:xfrm>
            <a:off x="5496785" y="2249403"/>
            <a:ext cx="513410" cy="2887419"/>
          </a:xfrm>
          <a:prstGeom prst="rect">
            <a:avLst/>
          </a:prstGeom>
          <a:solidFill>
            <a:schemeClr val="bg2"/>
          </a:solidFill>
          <a:ln>
            <a:noFill/>
          </a:ln>
        </p:spPr>
        <p:txBody>
          <a:bodyPr vert="wordArtVert" wrap="square" anchor="ctr">
            <a:spAutoFit/>
          </a:bodyPr>
          <a:lstStyle/>
          <a:p>
            <a:pPr algn="ctr" eaLnBrk="1" hangingPunct="1">
              <a:defRPr/>
            </a:pPr>
            <a:r>
              <a:rPr lang="en-US" kern="0" dirty="0">
                <a:latin typeface="Calibri" panose="020F0502020204030204" pitchFamily="34" charset="0"/>
              </a:rPr>
              <a:t>ASCT</a:t>
            </a:r>
            <a:endParaRPr lang="en-US" b="0" kern="0" dirty="0">
              <a:latin typeface="Calibri" panose="020F0502020204030204" pitchFamily="34" charset="0"/>
            </a:endParaRPr>
          </a:p>
        </p:txBody>
      </p:sp>
      <p:sp>
        <p:nvSpPr>
          <p:cNvPr id="35" name="TextBox 34">
            <a:extLst>
              <a:ext uri="{FF2B5EF4-FFF2-40B4-BE49-F238E27FC236}">
                <a16:creationId xmlns:a16="http://schemas.microsoft.com/office/drawing/2014/main" id="{477F6527-5D9A-3F44-A68D-A2CA83D1247D}"/>
              </a:ext>
            </a:extLst>
          </p:cNvPr>
          <p:cNvSpPr txBox="1"/>
          <p:nvPr/>
        </p:nvSpPr>
        <p:spPr bwMode="auto">
          <a:xfrm>
            <a:off x="2958698" y="1931172"/>
            <a:ext cx="19437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Induction: Cycles 1-4</a:t>
            </a:r>
          </a:p>
        </p:txBody>
      </p:sp>
      <p:sp>
        <p:nvSpPr>
          <p:cNvPr id="36" name="TextBox 35">
            <a:extLst>
              <a:ext uri="{FF2B5EF4-FFF2-40B4-BE49-F238E27FC236}">
                <a16:creationId xmlns:a16="http://schemas.microsoft.com/office/drawing/2014/main" id="{9469A682-6320-0846-9ED4-64631D4E253C}"/>
              </a:ext>
            </a:extLst>
          </p:cNvPr>
          <p:cNvSpPr txBox="1"/>
          <p:nvPr/>
        </p:nvSpPr>
        <p:spPr bwMode="auto">
          <a:xfrm>
            <a:off x="6303022" y="1931172"/>
            <a:ext cx="24163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sz="1600" dirty="0">
                <a:solidFill>
                  <a:schemeClr val="bg1"/>
                </a:solidFill>
                <a:latin typeface="Calibri" panose="020F0502020204030204" pitchFamily="34" charset="0"/>
              </a:rPr>
              <a:t>Consolidation: Cycles 5-6</a:t>
            </a:r>
            <a:r>
              <a:rPr lang="en-US" sz="1600" b="0" baseline="30000" dirty="0">
                <a:solidFill>
                  <a:schemeClr val="bg1"/>
                </a:solidFill>
                <a:latin typeface="Calibri" panose="020F0502020204030204" pitchFamily="34" charset="0"/>
              </a:rPr>
              <a:t>†</a:t>
            </a:r>
            <a:endParaRPr lang="en-US" sz="1600" dirty="0">
              <a:solidFill>
                <a:schemeClr val="bg1"/>
              </a:solidFill>
              <a:latin typeface="Calibri" panose="020F0502020204030204" pitchFamily="34" charset="0"/>
            </a:endParaRPr>
          </a:p>
        </p:txBody>
      </p:sp>
      <p:sp>
        <p:nvSpPr>
          <p:cNvPr id="37" name="TextBox 36">
            <a:extLst>
              <a:ext uri="{FF2B5EF4-FFF2-40B4-BE49-F238E27FC236}">
                <a16:creationId xmlns:a16="http://schemas.microsoft.com/office/drawing/2014/main" id="{10F9B2B2-B98F-3A48-90C2-E8ADDB0E5596}"/>
              </a:ext>
            </a:extLst>
          </p:cNvPr>
          <p:cNvSpPr txBox="1"/>
          <p:nvPr/>
        </p:nvSpPr>
        <p:spPr bwMode="auto">
          <a:xfrm>
            <a:off x="9174293" y="1931172"/>
            <a:ext cx="24410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sz="1600" dirty="0">
                <a:solidFill>
                  <a:schemeClr val="bg1"/>
                </a:solidFill>
                <a:latin typeface="Calibri" panose="020F0502020204030204" pitchFamily="34" charset="0"/>
              </a:rPr>
              <a:t>Maintenance: Cycles 7-32</a:t>
            </a:r>
            <a:r>
              <a:rPr lang="en-US" sz="1600" b="0" baseline="30000" dirty="0">
                <a:solidFill>
                  <a:schemeClr val="bg2">
                    <a:lumMod val="10000"/>
                  </a:schemeClr>
                </a:solidFill>
                <a:latin typeface="Calibri" panose="020F0502020204030204" pitchFamily="34" charset="0"/>
              </a:rPr>
              <a:t>‡</a:t>
            </a:r>
            <a:endParaRPr lang="en-US" sz="1600" dirty="0">
              <a:solidFill>
                <a:schemeClr val="bg1"/>
              </a:solidFill>
              <a:latin typeface="Calibri" panose="020F0502020204030204" pitchFamily="34" charset="0"/>
            </a:endParaRPr>
          </a:p>
        </p:txBody>
      </p:sp>
      <p:sp>
        <p:nvSpPr>
          <p:cNvPr id="38" name="TextBox 37">
            <a:extLst>
              <a:ext uri="{FF2B5EF4-FFF2-40B4-BE49-F238E27FC236}">
                <a16:creationId xmlns:a16="http://schemas.microsoft.com/office/drawing/2014/main" id="{DA35394A-F2E2-CF48-A029-8702B69109B4}"/>
              </a:ext>
            </a:extLst>
          </p:cNvPr>
          <p:cNvSpPr txBox="1"/>
          <p:nvPr/>
        </p:nvSpPr>
        <p:spPr bwMode="auto">
          <a:xfrm>
            <a:off x="560977" y="5112604"/>
            <a:ext cx="111367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*Lenalidomide dose was adjusted in patients with CrCl ≤50 mL/min.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Consolidation began 60-100 days after transplant. </a:t>
            </a:r>
            <a:r>
              <a:rPr lang="en-US" sz="1200" b="0" baseline="30000" dirty="0">
                <a:solidFill>
                  <a:schemeClr val="bg2">
                    <a:lumMod val="10000"/>
                  </a:schemeClr>
                </a:solidFill>
                <a:latin typeface="Calibri" panose="020F0502020204030204" pitchFamily="34" charset="0"/>
              </a:rPr>
              <a:t>‡</a:t>
            </a:r>
            <a:r>
              <a:rPr lang="en-US" sz="1200" b="0" dirty="0">
                <a:solidFill>
                  <a:schemeClr val="bg2">
                    <a:lumMod val="10000"/>
                  </a:schemeClr>
                </a:solidFill>
                <a:latin typeface="Calibri" panose="020F0502020204030204" pitchFamily="34" charset="0"/>
              </a:rPr>
              <a:t>Patients completing maintenance phase were permitted to continue single-agent lenalidomide. </a:t>
            </a:r>
            <a:r>
              <a:rPr lang="en-US" sz="1200" b="0" baseline="30000" dirty="0">
                <a:solidFill>
                  <a:schemeClr val="bg2">
                    <a:lumMod val="10000"/>
                  </a:schemeClr>
                </a:solidFill>
                <a:latin typeface="Calibri" panose="020F0502020204030204" pitchFamily="34" charset="0"/>
              </a:rPr>
              <a:t>§</a:t>
            </a:r>
            <a:r>
              <a:rPr lang="en-US" sz="1200" b="0" dirty="0">
                <a:solidFill>
                  <a:schemeClr val="bg2">
                    <a:lumMod val="10000"/>
                  </a:schemeClr>
                </a:solidFill>
                <a:latin typeface="Calibri" panose="020F0502020204030204" pitchFamily="34" charset="0"/>
              </a:rPr>
              <a:t>15 mg administered only if tolerable.</a:t>
            </a:r>
            <a:endParaRPr lang="en-US" sz="1200" b="0" dirty="0">
              <a:solidFill>
                <a:schemeClr val="bg1"/>
              </a:solidFill>
              <a:latin typeface="Calibri" panose="020F0502020204030204" pitchFamily="34" charset="0"/>
            </a:endParaRPr>
          </a:p>
        </p:txBody>
      </p:sp>
      <p:sp>
        <p:nvSpPr>
          <p:cNvPr id="39" name="TextBox 38">
            <a:extLst>
              <a:ext uri="{FF2B5EF4-FFF2-40B4-BE49-F238E27FC236}">
                <a16:creationId xmlns:a16="http://schemas.microsoft.com/office/drawing/2014/main" id="{579A866F-6013-B448-8724-620E7F32A79E}"/>
              </a:ext>
            </a:extLst>
          </p:cNvPr>
          <p:cNvSpPr txBox="1"/>
          <p:nvPr/>
        </p:nvSpPr>
        <p:spPr>
          <a:xfrm>
            <a:off x="2639849" y="3844167"/>
            <a:ext cx="2581436" cy="1292662"/>
          </a:xfrm>
          <a:prstGeom prst="rect">
            <a:avLst/>
          </a:prstGeom>
          <a:solidFill>
            <a:schemeClr val="accent3"/>
          </a:solidFill>
          <a:ln>
            <a:noFill/>
          </a:ln>
        </p:spPr>
        <p:txBody>
          <a:bodyPr wrap="square">
            <a:spAutoFit/>
          </a:bodyPr>
          <a:lstStyle/>
          <a:p>
            <a:pPr algn="ctr" eaLnBrk="1" hangingPunct="1">
              <a:defRPr/>
            </a:pPr>
            <a:r>
              <a:rPr lang="en-US" kern="0" dirty="0">
                <a:latin typeface="Calibri" panose="020F0502020204030204" pitchFamily="34" charset="0"/>
              </a:rPr>
              <a:t>VRd</a:t>
            </a:r>
            <a:r>
              <a:rPr lang="en-US" b="0" kern="0" dirty="0">
                <a:latin typeface="Calibri" panose="020F0502020204030204" pitchFamily="34" charset="0"/>
              </a:rPr>
              <a:t> in 21-day cycles</a:t>
            </a:r>
          </a:p>
          <a:p>
            <a:pPr algn="ctr" eaLnBrk="1" hangingPunct="1">
              <a:defRPr/>
            </a:pPr>
            <a:r>
              <a:rPr lang="en-US" sz="1400" kern="0" dirty="0">
                <a:latin typeface="Calibri" panose="020F0502020204030204" pitchFamily="34" charset="0"/>
              </a:rPr>
              <a:t>V</a:t>
            </a:r>
            <a:r>
              <a:rPr lang="en-US" sz="1400" b="0" kern="0" dirty="0">
                <a:latin typeface="Calibri" panose="020F0502020204030204" pitchFamily="34" charset="0"/>
              </a:rPr>
              <a:t>: 1.3 mg/m</a:t>
            </a:r>
            <a:r>
              <a:rPr lang="en-US" sz="1400" b="0" kern="0" baseline="30000" dirty="0">
                <a:latin typeface="Calibri" panose="020F0502020204030204" pitchFamily="34" charset="0"/>
              </a:rPr>
              <a:t>2</a:t>
            </a:r>
            <a:r>
              <a:rPr lang="en-US" sz="1400" b="0" kern="0" dirty="0">
                <a:latin typeface="Calibri" panose="020F0502020204030204" pitchFamily="34" charset="0"/>
              </a:rPr>
              <a:t> SC D1, 4, 8, 11</a:t>
            </a:r>
          </a:p>
          <a:p>
            <a:pPr algn="ctr" eaLnBrk="1" hangingPunct="1">
              <a:defRPr/>
            </a:pPr>
            <a:r>
              <a:rPr lang="en-US" sz="1400" kern="0" dirty="0">
                <a:latin typeface="Calibri" panose="020F0502020204030204" pitchFamily="34" charset="0"/>
              </a:rPr>
              <a:t>R</a:t>
            </a:r>
            <a:r>
              <a:rPr lang="en-US" sz="1400" b="0" kern="0" dirty="0">
                <a:latin typeface="Calibri" panose="020F0502020204030204" pitchFamily="34" charset="0"/>
              </a:rPr>
              <a:t>: 25 mg PO D1-14</a:t>
            </a:r>
          </a:p>
          <a:p>
            <a:pPr algn="ctr" eaLnBrk="1" hangingPunct="1">
              <a:defRPr/>
            </a:pPr>
            <a:r>
              <a:rPr lang="en-US" sz="1400" kern="0" dirty="0">
                <a:latin typeface="Calibri" panose="020F0502020204030204" pitchFamily="34" charset="0"/>
              </a:rPr>
              <a:t>d</a:t>
            </a:r>
            <a:r>
              <a:rPr lang="en-US" sz="1400" b="0" kern="0" dirty="0">
                <a:latin typeface="Calibri" panose="020F0502020204030204" pitchFamily="34" charset="0"/>
              </a:rPr>
              <a:t>: 20 mg PO D1, 2, 8, 9, 15, 16</a:t>
            </a:r>
          </a:p>
          <a:p>
            <a:pPr algn="ctr" eaLnBrk="1" hangingPunct="1">
              <a:defRPr/>
            </a:pPr>
            <a:r>
              <a:rPr lang="en-US" b="0" kern="0" dirty="0">
                <a:latin typeface="Calibri" panose="020F0502020204030204" pitchFamily="34" charset="0"/>
              </a:rPr>
              <a:t>(n = 103)</a:t>
            </a:r>
          </a:p>
        </p:txBody>
      </p:sp>
      <p:cxnSp>
        <p:nvCxnSpPr>
          <p:cNvPr id="40" name="Straight Arrow Connector 39">
            <a:extLst>
              <a:ext uri="{FF2B5EF4-FFF2-40B4-BE49-F238E27FC236}">
                <a16:creationId xmlns:a16="http://schemas.microsoft.com/office/drawing/2014/main" id="{A2A1C188-4601-8645-BD2E-B31D6A5697D1}"/>
              </a:ext>
            </a:extLst>
          </p:cNvPr>
          <p:cNvCxnSpPr>
            <a:cxnSpLocks/>
          </p:cNvCxnSpPr>
          <p:nvPr/>
        </p:nvCxnSpPr>
        <p:spPr>
          <a:xfrm rot="16200000">
            <a:off x="5357721" y="4379035"/>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41" name="Straight Arrow Connector 40">
            <a:extLst>
              <a:ext uri="{FF2B5EF4-FFF2-40B4-BE49-F238E27FC236}">
                <a16:creationId xmlns:a16="http://schemas.microsoft.com/office/drawing/2014/main" id="{A25D8CF1-E966-264D-86B1-48D5CC2646BB}"/>
              </a:ext>
            </a:extLst>
          </p:cNvPr>
          <p:cNvCxnSpPr>
            <a:cxnSpLocks/>
          </p:cNvCxnSpPr>
          <p:nvPr/>
        </p:nvCxnSpPr>
        <p:spPr>
          <a:xfrm rot="16200000">
            <a:off x="6155926" y="4379035"/>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42" name="Straight Arrow Connector 41">
            <a:extLst>
              <a:ext uri="{FF2B5EF4-FFF2-40B4-BE49-F238E27FC236}">
                <a16:creationId xmlns:a16="http://schemas.microsoft.com/office/drawing/2014/main" id="{B7E115DB-8377-9C42-B9A0-EF487FD915BB}"/>
              </a:ext>
            </a:extLst>
          </p:cNvPr>
          <p:cNvCxnSpPr>
            <a:cxnSpLocks/>
          </p:cNvCxnSpPr>
          <p:nvPr/>
        </p:nvCxnSpPr>
        <p:spPr>
          <a:xfrm rot="16200000">
            <a:off x="8850651" y="4379034"/>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43" name="Straight Arrow Connector 42">
            <a:extLst>
              <a:ext uri="{FF2B5EF4-FFF2-40B4-BE49-F238E27FC236}">
                <a16:creationId xmlns:a16="http://schemas.microsoft.com/office/drawing/2014/main" id="{28E72375-8572-0D4E-8352-08FFA8342F41}"/>
              </a:ext>
            </a:extLst>
          </p:cNvPr>
          <p:cNvCxnSpPr>
            <a:cxnSpLocks/>
          </p:cNvCxnSpPr>
          <p:nvPr/>
        </p:nvCxnSpPr>
        <p:spPr>
          <a:xfrm>
            <a:off x="2162423" y="3610487"/>
            <a:ext cx="444746" cy="615554"/>
          </a:xfrm>
          <a:prstGeom prst="straightConnector1">
            <a:avLst/>
          </a:prstGeom>
          <a:noFill/>
          <a:ln w="28575" cap="flat" cmpd="sng" algn="ctr">
            <a:solidFill>
              <a:schemeClr val="bg1"/>
            </a:solidFill>
            <a:prstDash val="solid"/>
            <a:headEnd type="none" w="med" len="med"/>
            <a:tailEnd type="triangle" w="med" len="med"/>
          </a:ln>
          <a:effectLst/>
        </p:spPr>
      </p:cxnSp>
      <p:sp>
        <p:nvSpPr>
          <p:cNvPr id="44" name="TextBox 43">
            <a:extLst>
              <a:ext uri="{FF2B5EF4-FFF2-40B4-BE49-F238E27FC236}">
                <a16:creationId xmlns:a16="http://schemas.microsoft.com/office/drawing/2014/main" id="{F6C681EE-C6A8-634D-AE82-CA9B11D9DC55}"/>
              </a:ext>
            </a:extLst>
          </p:cNvPr>
          <p:cNvSpPr txBox="1"/>
          <p:nvPr/>
        </p:nvSpPr>
        <p:spPr>
          <a:xfrm>
            <a:off x="6316647" y="4198111"/>
            <a:ext cx="2389053" cy="584775"/>
          </a:xfrm>
          <a:prstGeom prst="rect">
            <a:avLst/>
          </a:prstGeom>
          <a:solidFill>
            <a:schemeClr val="accent3"/>
          </a:solidFill>
          <a:ln>
            <a:noFill/>
          </a:ln>
        </p:spPr>
        <p:txBody>
          <a:bodyPr wrap="square" anchor="ctr">
            <a:spAutoFit/>
          </a:bodyPr>
          <a:lstStyle/>
          <a:p>
            <a:pPr algn="ctr" eaLnBrk="1" hangingPunct="1">
              <a:defRPr/>
            </a:pPr>
            <a:r>
              <a:rPr lang="en-US" kern="0" dirty="0">
                <a:latin typeface="Calibri" panose="020F0502020204030204" pitchFamily="34" charset="0"/>
              </a:rPr>
              <a:t>VRd</a:t>
            </a:r>
            <a:r>
              <a:rPr lang="en-US" b="0" kern="0" dirty="0">
                <a:latin typeface="Calibri" panose="020F0502020204030204" pitchFamily="34" charset="0"/>
              </a:rPr>
              <a:t> in 21-day cycles</a:t>
            </a:r>
          </a:p>
          <a:p>
            <a:pPr algn="ctr" eaLnBrk="1" hangingPunct="1">
              <a:defRPr/>
            </a:pPr>
            <a:r>
              <a:rPr lang="en-US" sz="1400" kern="0" dirty="0">
                <a:latin typeface="Calibri" panose="020F0502020204030204" pitchFamily="34" charset="0"/>
              </a:rPr>
              <a:t>VRd</a:t>
            </a:r>
            <a:r>
              <a:rPr lang="en-US" sz="1400" b="0" kern="0" dirty="0">
                <a:latin typeface="Calibri" panose="020F0502020204030204" pitchFamily="34" charset="0"/>
              </a:rPr>
              <a:t>: as in induction</a:t>
            </a:r>
          </a:p>
        </p:txBody>
      </p:sp>
      <p:sp>
        <p:nvSpPr>
          <p:cNvPr id="45" name="TextBox 44">
            <a:extLst>
              <a:ext uri="{FF2B5EF4-FFF2-40B4-BE49-F238E27FC236}">
                <a16:creationId xmlns:a16="http://schemas.microsoft.com/office/drawing/2014/main" id="{1040AEC1-C25D-B640-A0D8-786321C2940B}"/>
              </a:ext>
            </a:extLst>
          </p:cNvPr>
          <p:cNvSpPr txBox="1"/>
          <p:nvPr/>
        </p:nvSpPr>
        <p:spPr>
          <a:xfrm>
            <a:off x="9010967" y="4090389"/>
            <a:ext cx="2767706" cy="800219"/>
          </a:xfrm>
          <a:prstGeom prst="rect">
            <a:avLst/>
          </a:prstGeom>
          <a:solidFill>
            <a:schemeClr val="accent3"/>
          </a:solidFill>
          <a:ln>
            <a:noFill/>
          </a:ln>
        </p:spPr>
        <p:txBody>
          <a:bodyPr wrap="square">
            <a:spAutoFit/>
          </a:bodyPr>
          <a:lstStyle/>
          <a:p>
            <a:pPr algn="ctr" eaLnBrk="1" hangingPunct="1">
              <a:defRPr/>
            </a:pPr>
            <a:r>
              <a:rPr lang="en-US" kern="0" dirty="0">
                <a:latin typeface="Calibri" panose="020F0502020204030204" pitchFamily="34" charset="0"/>
              </a:rPr>
              <a:t>R</a:t>
            </a:r>
            <a:r>
              <a:rPr lang="en-US" b="0" kern="0" dirty="0">
                <a:latin typeface="Calibri" panose="020F0502020204030204" pitchFamily="34" charset="0"/>
              </a:rPr>
              <a:t> in 28-day cycles</a:t>
            </a:r>
          </a:p>
          <a:p>
            <a:pPr algn="ctr" eaLnBrk="1" hangingPunct="1">
              <a:defRPr/>
            </a:pPr>
            <a:r>
              <a:rPr lang="en-US" sz="1400" kern="0" dirty="0">
                <a:latin typeface="Calibri" panose="020F0502020204030204" pitchFamily="34" charset="0"/>
              </a:rPr>
              <a:t>R</a:t>
            </a:r>
            <a:r>
              <a:rPr lang="en-US" sz="1400" b="0" kern="0" dirty="0">
                <a:latin typeface="Calibri" panose="020F0502020204030204" pitchFamily="34" charset="0"/>
              </a:rPr>
              <a:t>: 10 mg PO D1-21 of C7-9 and </a:t>
            </a:r>
            <a:br>
              <a:rPr lang="en-US" sz="1400" b="0" kern="0" dirty="0">
                <a:latin typeface="Calibri" panose="020F0502020204030204" pitchFamily="34" charset="0"/>
              </a:rPr>
            </a:br>
            <a:r>
              <a:rPr lang="en-US" sz="1400" b="0" kern="0" dirty="0">
                <a:latin typeface="Calibri" panose="020F0502020204030204" pitchFamily="34" charset="0"/>
              </a:rPr>
              <a:t>15 mg PO D1-21 of C10+</a:t>
            </a:r>
            <a:r>
              <a:rPr lang="en-US" sz="1400" b="0" kern="0" baseline="30000" dirty="0">
                <a:latin typeface="Calibri" panose="020F0502020204030204" pitchFamily="34" charset="0"/>
              </a:rPr>
              <a:t>§ </a:t>
            </a:r>
          </a:p>
        </p:txBody>
      </p:sp>
      <p:sp>
        <p:nvSpPr>
          <p:cNvPr id="46" name="Rectangle 3">
            <a:extLst>
              <a:ext uri="{FF2B5EF4-FFF2-40B4-BE49-F238E27FC236}">
                <a16:creationId xmlns:a16="http://schemas.microsoft.com/office/drawing/2014/main" id="{69D8C37D-E178-A242-9274-49A41FA9209D}"/>
              </a:ext>
            </a:extLst>
          </p:cNvPr>
          <p:cNvSpPr txBox="1">
            <a:spLocks noChangeArrowheads="1"/>
          </p:cNvSpPr>
          <p:nvPr/>
        </p:nvSpPr>
        <p:spPr bwMode="auto">
          <a:xfrm>
            <a:off x="604674" y="5582398"/>
            <a:ext cx="10877529" cy="75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kern="0" dirty="0"/>
              <a:t>Primary endpoint: sCR by end of consolidation with 1-sided </a:t>
            </a:r>
            <a:r>
              <a:rPr lang="el-GR" altLang="en-US" sz="2200" b="0" kern="0" dirty="0"/>
              <a:t>α</a:t>
            </a:r>
            <a:r>
              <a:rPr lang="en-US" altLang="en-US" sz="2200" b="0" kern="0" dirty="0"/>
              <a:t> = 0.1</a:t>
            </a:r>
          </a:p>
          <a:p>
            <a:pPr>
              <a:spcBef>
                <a:spcPts val="600"/>
              </a:spcBef>
            </a:pPr>
            <a:r>
              <a:rPr lang="en-US" altLang="en-US" sz="2200" b="0" kern="0" dirty="0"/>
              <a:t>Key secondary endpoints: rates of MRD negativity, ORR, ≥VGPR, CR, PFS, OS</a:t>
            </a:r>
          </a:p>
        </p:txBody>
      </p:sp>
    </p:spTree>
    <p:extLst>
      <p:ext uri="{BB962C8B-B14F-4D97-AF65-F5344CB8AC3E}">
        <p14:creationId xmlns:p14="http://schemas.microsoft.com/office/powerpoint/2010/main" val="1967298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GRIFFIN 2-Yr Maintenance Phase Update</a:t>
            </a:r>
            <a:r>
              <a:rPr lang="en-US" dirty="0"/>
              <a:t>: </a:t>
            </a:r>
            <a:br>
              <a:rPr lang="en-US" dirty="0"/>
            </a:br>
            <a:r>
              <a:rPr lang="en-US" dirty="0"/>
              <a:t>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
            <a:extLst>
              <a:ext uri="{FF2B5EF4-FFF2-40B4-BE49-F238E27FC236}">
                <a16:creationId xmlns:a16="http://schemas.microsoft.com/office/drawing/2014/main" id="{9FFCF7ED-44CE-D742-80B2-49A1BA2DD874}"/>
              </a:ext>
            </a:extLst>
          </p:cNvPr>
          <p:cNvGraphicFramePr>
            <a:graphicFrameLocks/>
          </p:cNvGraphicFramePr>
          <p:nvPr>
            <p:extLst>
              <p:ext uri="{D42A27DB-BD31-4B8C-83A1-F6EECF244321}">
                <p14:modId xmlns:p14="http://schemas.microsoft.com/office/powerpoint/2010/main" val="2054102457"/>
              </p:ext>
            </p:extLst>
          </p:nvPr>
        </p:nvGraphicFramePr>
        <p:xfrm>
          <a:off x="522288" y="1600200"/>
          <a:ext cx="5244198" cy="4389216"/>
        </p:xfrm>
        <a:graphic>
          <a:graphicData uri="http://schemas.openxmlformats.org/drawingml/2006/table">
            <a:tbl>
              <a:tblPr/>
              <a:tblGrid>
                <a:gridCol w="2441265">
                  <a:extLst>
                    <a:ext uri="{9D8B030D-6E8A-4147-A177-3AD203B41FA5}">
                      <a16:colId xmlns:a16="http://schemas.microsoft.com/office/drawing/2014/main" val="20000"/>
                    </a:ext>
                  </a:extLst>
                </a:gridCol>
                <a:gridCol w="1446675">
                  <a:extLst>
                    <a:ext uri="{9D8B030D-6E8A-4147-A177-3AD203B41FA5}">
                      <a16:colId xmlns:a16="http://schemas.microsoft.com/office/drawing/2014/main" val="20001"/>
                    </a:ext>
                  </a:extLst>
                </a:gridCol>
                <a:gridCol w="1356258">
                  <a:extLst>
                    <a:ext uri="{9D8B030D-6E8A-4147-A177-3AD203B41FA5}">
                      <a16:colId xmlns:a16="http://schemas.microsoft.com/office/drawing/2014/main" val="20002"/>
                    </a:ext>
                  </a:extLst>
                </a:gridCol>
              </a:tblGrid>
              <a:tr h="4538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538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 (29-70)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 (40-70)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93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427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101)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482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Baseline CrCl,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30-50 mL/min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&gt;50 mL/min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61435746"/>
                  </a:ext>
                </a:extLst>
              </a:tr>
              <a:tr h="4538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since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MM diagnosis,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215484"/>
                  </a:ext>
                </a:extLst>
              </a:tr>
            </a:tbl>
          </a:graphicData>
        </a:graphic>
      </p:graphicFrame>
      <p:graphicFrame>
        <p:nvGraphicFramePr>
          <p:cNvPr id="13" name="Group 3">
            <a:extLst>
              <a:ext uri="{FF2B5EF4-FFF2-40B4-BE49-F238E27FC236}">
                <a16:creationId xmlns:a16="http://schemas.microsoft.com/office/drawing/2014/main" id="{475ED717-07B7-AB42-A46C-CF68F98D539D}"/>
              </a:ext>
            </a:extLst>
          </p:cNvPr>
          <p:cNvGraphicFramePr>
            <a:graphicFrameLocks/>
          </p:cNvGraphicFramePr>
          <p:nvPr>
            <p:extLst>
              <p:ext uri="{D42A27DB-BD31-4B8C-83A1-F6EECF244321}">
                <p14:modId xmlns:p14="http://schemas.microsoft.com/office/powerpoint/2010/main" val="811200680"/>
              </p:ext>
            </p:extLst>
          </p:nvPr>
        </p:nvGraphicFramePr>
        <p:xfrm>
          <a:off x="5857103" y="1600200"/>
          <a:ext cx="5901509" cy="4030299"/>
        </p:xfrm>
        <a:graphic>
          <a:graphicData uri="http://schemas.openxmlformats.org/drawingml/2006/table">
            <a:tbl>
              <a:tblPr/>
              <a:tblGrid>
                <a:gridCol w="3627306">
                  <a:extLst>
                    <a:ext uri="{9D8B030D-6E8A-4147-A177-3AD203B41FA5}">
                      <a16:colId xmlns:a16="http://schemas.microsoft.com/office/drawing/2014/main" val="20000"/>
                    </a:ext>
                  </a:extLst>
                </a:gridCol>
                <a:gridCol w="1187909">
                  <a:extLst>
                    <a:ext uri="{9D8B030D-6E8A-4147-A177-3AD203B41FA5}">
                      <a16:colId xmlns:a16="http://schemas.microsoft.com/office/drawing/2014/main" val="20001"/>
                    </a:ext>
                  </a:extLst>
                </a:gridCol>
                <a:gridCol w="1086294">
                  <a:extLst>
                    <a:ext uri="{9D8B030D-6E8A-4147-A177-3AD203B41FA5}">
                      <a16:colId xmlns:a16="http://schemas.microsoft.com/office/drawing/2014/main" val="20002"/>
                    </a:ext>
                  </a:extLst>
                </a:gridCol>
              </a:tblGrid>
              <a:tr h="6561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4996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ISS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937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Cytogenetic profile,*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Standard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High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937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Revised cytogenetic profile,</a:t>
                      </a:r>
                      <a:r>
                        <a:rPr lang="en-US" sz="1800" b="0" baseline="30000" dirty="0">
                          <a:solidFill>
                            <a:schemeClr val="bg1"/>
                          </a:solidFill>
                          <a:latin typeface="Calibri" panose="020F0502020204030204" pitchFamily="34" charset="0"/>
                        </a:rPr>
                        <a:t>†</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Standard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High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99540013"/>
                  </a:ext>
                </a:extLst>
              </a:tr>
            </a:tbl>
          </a:graphicData>
        </a:graphic>
      </p:graphicFrame>
      <p:sp>
        <p:nvSpPr>
          <p:cNvPr id="14" name="TextBox 13">
            <a:extLst>
              <a:ext uri="{FF2B5EF4-FFF2-40B4-BE49-F238E27FC236}">
                <a16:creationId xmlns:a16="http://schemas.microsoft.com/office/drawing/2014/main" id="{7643B65D-B37C-BE44-9348-57961CA29D9C}"/>
              </a:ext>
            </a:extLst>
          </p:cNvPr>
          <p:cNvSpPr txBox="1"/>
          <p:nvPr/>
        </p:nvSpPr>
        <p:spPr bwMode="auto">
          <a:xfrm>
            <a:off x="522288" y="6009194"/>
            <a:ext cx="95290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*High risk was defined as presence of del(17p), t(4;14), or t(14;16).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High risk was defined as presence of del17p, t(4;14), t(14;16), t(14;20), or gain 1q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 copies of chromosome 1q21).</a:t>
            </a:r>
          </a:p>
        </p:txBody>
      </p:sp>
      <p:sp>
        <p:nvSpPr>
          <p:cNvPr id="15" name="Text Box 15">
            <a:extLst>
              <a:ext uri="{FF2B5EF4-FFF2-40B4-BE49-F238E27FC236}">
                <a16:creationId xmlns:a16="http://schemas.microsoft.com/office/drawing/2014/main" id="{5CCD6EFE-3961-A744-9352-74A4A56FECBF}"/>
              </a:ext>
            </a:extLst>
          </p:cNvPr>
          <p:cNvSpPr txBox="1">
            <a:spLocks noChangeArrowheads="1"/>
          </p:cNvSpPr>
          <p:nvPr/>
        </p:nvSpPr>
        <p:spPr bwMode="auto">
          <a:xfrm>
            <a:off x="426946" y="636935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Laubach. ASH 2021. Abstr 79.</a:t>
            </a:r>
            <a:endParaRPr lang="en-US" altLang="en-US" sz="14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617766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4" cy="1103313"/>
          </a:xfrm>
        </p:spPr>
        <p:txBody>
          <a:bodyPr/>
          <a:lstStyle/>
          <a:p>
            <a:r>
              <a:rPr lang="en-US" altLang="en-US" dirty="0"/>
              <a:t>GRIFFIN 2-Yr Maintenance Phase Update</a:t>
            </a:r>
            <a:r>
              <a:rPr lang="en-US" dirty="0"/>
              <a:t>: Response</a:t>
            </a:r>
            <a:endParaRPr lang="en-US" altLang="en-US" dirty="0"/>
          </a:p>
        </p:txBody>
      </p:sp>
      <p:sp>
        <p:nvSpPr>
          <p:cNvPr id="4" name="Content Placeholder 3">
            <a:extLst>
              <a:ext uri="{FF2B5EF4-FFF2-40B4-BE49-F238E27FC236}">
                <a16:creationId xmlns:a16="http://schemas.microsoft.com/office/drawing/2014/main" id="{FF7556C7-CF3B-CE47-ABA0-138ACC80F190}"/>
              </a:ext>
            </a:extLst>
          </p:cNvPr>
          <p:cNvSpPr>
            <a:spLocks noGrp="1"/>
          </p:cNvSpPr>
          <p:nvPr>
            <p:ph idx="1"/>
          </p:nvPr>
        </p:nvSpPr>
        <p:spPr>
          <a:xfrm>
            <a:off x="604675" y="5642919"/>
            <a:ext cx="10877529" cy="520814"/>
          </a:xfrm>
        </p:spPr>
        <p:txBody>
          <a:bodyPr/>
          <a:lstStyle/>
          <a:p>
            <a:r>
              <a:rPr lang="en-US" dirty="0"/>
              <a:t>Median follow-up 38.6 </a:t>
            </a:r>
            <a:r>
              <a:rPr lang="en-US" dirty="0" err="1"/>
              <a:t>mo</a:t>
            </a:r>
            <a:endParaRPr lang="en-US" dirty="0"/>
          </a:p>
          <a:p>
            <a:endParaRPr 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454D39A1-7CE8-E04E-9539-EE6860CC746C}"/>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Laubach. ASH 2021. Abstr 79.</a:t>
            </a:r>
            <a:endParaRPr lang="en-US" altLang="en-US" sz="1400" b="0" dirty="0">
              <a:solidFill>
                <a:schemeClr val="bg2"/>
              </a:solidFill>
              <a:latin typeface="Calibri" panose="020F0502020204030204" pitchFamily="34" charset="0"/>
              <a:cs typeface="+mn-cs"/>
            </a:endParaRPr>
          </a:p>
        </p:txBody>
      </p:sp>
      <p:graphicFrame>
        <p:nvGraphicFramePr>
          <p:cNvPr id="13" name="Group 3">
            <a:extLst>
              <a:ext uri="{FF2B5EF4-FFF2-40B4-BE49-F238E27FC236}">
                <a16:creationId xmlns:a16="http://schemas.microsoft.com/office/drawing/2014/main" id="{0D7371C6-028C-8840-B470-F49E723CC112}"/>
              </a:ext>
            </a:extLst>
          </p:cNvPr>
          <p:cNvGraphicFramePr>
            <a:graphicFrameLocks/>
          </p:cNvGraphicFramePr>
          <p:nvPr>
            <p:extLst>
              <p:ext uri="{D42A27DB-BD31-4B8C-83A1-F6EECF244321}">
                <p14:modId xmlns:p14="http://schemas.microsoft.com/office/powerpoint/2010/main" val="1493330353"/>
              </p:ext>
            </p:extLst>
          </p:nvPr>
        </p:nvGraphicFramePr>
        <p:xfrm>
          <a:off x="719138" y="1600200"/>
          <a:ext cx="10763064" cy="3474848"/>
        </p:xfrm>
        <a:graphic>
          <a:graphicData uri="http://schemas.openxmlformats.org/drawingml/2006/table">
            <a:tbl>
              <a:tblPr/>
              <a:tblGrid>
                <a:gridCol w="2541995">
                  <a:extLst>
                    <a:ext uri="{9D8B030D-6E8A-4147-A177-3AD203B41FA5}">
                      <a16:colId xmlns:a16="http://schemas.microsoft.com/office/drawing/2014/main" val="20000"/>
                    </a:ext>
                  </a:extLst>
                </a:gridCol>
                <a:gridCol w="2069039">
                  <a:extLst>
                    <a:ext uri="{9D8B030D-6E8A-4147-A177-3AD203B41FA5}">
                      <a16:colId xmlns:a16="http://schemas.microsoft.com/office/drawing/2014/main" val="20001"/>
                    </a:ext>
                  </a:extLst>
                </a:gridCol>
                <a:gridCol w="1952302">
                  <a:extLst>
                    <a:ext uri="{9D8B030D-6E8A-4147-A177-3AD203B41FA5}">
                      <a16:colId xmlns:a16="http://schemas.microsoft.com/office/drawing/2014/main" val="850453255"/>
                    </a:ext>
                  </a:extLst>
                </a:gridCol>
                <a:gridCol w="2034148">
                  <a:extLst>
                    <a:ext uri="{9D8B030D-6E8A-4147-A177-3AD203B41FA5}">
                      <a16:colId xmlns:a16="http://schemas.microsoft.com/office/drawing/2014/main" val="1776037787"/>
                    </a:ext>
                  </a:extLst>
                </a:gridCol>
                <a:gridCol w="2165580">
                  <a:extLst>
                    <a:ext uri="{9D8B030D-6E8A-4147-A177-3AD203B41FA5}">
                      <a16:colId xmlns:a16="http://schemas.microsoft.com/office/drawing/2014/main" val="1594858221"/>
                    </a:ext>
                  </a:extLst>
                </a:gridCol>
              </a:tblGrid>
              <a:tr h="20854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Depth of 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D-VRd (n =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tc gridSpan="2">
                  <a:txBody>
                    <a:bodyPr/>
                    <a:lstStyle/>
                    <a:p>
                      <a:pPr algn="ctr"/>
                      <a:r>
                        <a:rPr lang="en-US" sz="2000" b="1" dirty="0">
                          <a:latin typeface="Calibri" panose="020F0502020204030204" pitchFamily="34" charset="0"/>
                          <a:cs typeface="Calibri" panose="020F0502020204030204" pitchFamily="34" charset="0"/>
                        </a:rPr>
                        <a:t>VRd (n = 97)</a:t>
                      </a:r>
                    </a:p>
                  </a:txBody>
                  <a:tcPr>
                    <a:lnL w="12700" cmpd="sng">
                      <a:noFill/>
                      <a:prstDash val="solid"/>
                    </a:lnL>
                    <a:lnR w="12700" cmpd="sng">
                      <a:noFill/>
                      <a:prstDash val="soli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endParaRPr lang="en-US"/>
                    </a:p>
                  </a:txBody>
                  <a:tcPr>
                    <a:lnL w="12700" cmpd="sng">
                      <a:noFill/>
                      <a:prstDash val="solid"/>
                    </a:lnL>
                  </a:tcPr>
                </a:tc>
                <a:extLst>
                  <a:ext uri="{0D108BD9-81ED-4DB2-BD59-A6C34878D82A}">
                    <a16:rowId xmlns:a16="http://schemas.microsoft.com/office/drawing/2014/main" val="10001"/>
                  </a:ext>
                </a:extLst>
              </a:tr>
              <a:tr h="36896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End of Consolidation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24 Mo Maintenance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End of Consolidation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24 Mo Maintenance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21009241"/>
                  </a:ext>
                </a:extLst>
              </a:tr>
              <a:tr h="2085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854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854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854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VGPR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71471536"/>
                  </a:ext>
                </a:extLst>
              </a:tr>
              <a:tr h="20854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17031137"/>
                  </a:ext>
                </a:extLst>
              </a:tr>
              <a:tr h="20854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SD/PD/NE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16837757"/>
                  </a:ext>
                </a:extLst>
              </a:tr>
            </a:tbl>
          </a:graphicData>
        </a:graphic>
      </p:graphicFrame>
      <p:sp>
        <p:nvSpPr>
          <p:cNvPr id="17" name="TextBox 16">
            <a:extLst>
              <a:ext uri="{FF2B5EF4-FFF2-40B4-BE49-F238E27FC236}">
                <a16:creationId xmlns:a16="http://schemas.microsoft.com/office/drawing/2014/main" id="{D94802B8-E1AB-454A-A5EE-359EBD21E6A4}"/>
              </a:ext>
            </a:extLst>
          </p:cNvPr>
          <p:cNvSpPr txBox="1"/>
          <p:nvPr/>
        </p:nvSpPr>
        <p:spPr bwMode="auto">
          <a:xfrm>
            <a:off x="719137" y="5112485"/>
            <a:ext cx="90175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.0096 for comparison of sCR for D-VRd vs VRd. </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.0013 for comparison of CR for D-</a:t>
            </a:r>
            <a:r>
              <a:rPr lang="en-US" sz="1600" b="0" dirty="0">
                <a:solidFill>
                  <a:schemeClr val="bg1"/>
                </a:solidFill>
                <a:latin typeface="Calibri" panose="020F0502020204030204" pitchFamily="34" charset="0"/>
              </a:rPr>
              <a:t>VRd vs VRd.</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p:txBody>
      </p:sp>
    </p:spTree>
    <p:extLst>
      <p:ext uri="{BB962C8B-B14F-4D97-AF65-F5344CB8AC3E}">
        <p14:creationId xmlns:p14="http://schemas.microsoft.com/office/powerpoint/2010/main" val="2180105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GRIFFIN 2-Yr Maintenance Phase Update</a:t>
            </a:r>
            <a:r>
              <a:rPr lang="en-US" dirty="0"/>
              <a:t>: Response</a:t>
            </a:r>
            <a:endParaRPr lang="en-US" altLang="en-US" dirty="0"/>
          </a:p>
        </p:txBody>
      </p:sp>
      <p:sp>
        <p:nvSpPr>
          <p:cNvPr id="2" name="Content Placeholder 1">
            <a:extLst>
              <a:ext uri="{FF2B5EF4-FFF2-40B4-BE49-F238E27FC236}">
                <a16:creationId xmlns:a16="http://schemas.microsoft.com/office/drawing/2014/main" id="{F8ABEA99-245D-984A-9215-09EABA92FABB}"/>
              </a:ext>
            </a:extLst>
          </p:cNvPr>
          <p:cNvSpPr>
            <a:spLocks noGrp="1"/>
          </p:cNvSpPr>
          <p:nvPr>
            <p:ph idx="1"/>
          </p:nvPr>
        </p:nvSpPr>
        <p:spPr>
          <a:xfrm>
            <a:off x="604675" y="5545787"/>
            <a:ext cx="10877529" cy="617946"/>
          </a:xfrm>
        </p:spPr>
        <p:txBody>
          <a:bodyPr/>
          <a:lstStyle/>
          <a:p>
            <a:r>
              <a:rPr lang="en-US" dirty="0"/>
              <a:t>Median follow-up 38.6 </a:t>
            </a:r>
            <a:r>
              <a:rPr lang="en-US" dirty="0" err="1"/>
              <a:t>mo</a:t>
            </a:r>
            <a:endParaRPr lang="en-US" dirty="0"/>
          </a:p>
          <a:p>
            <a:pPr marL="0" indent="0">
              <a:buNone/>
            </a:pPr>
            <a:endParaRPr 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454D39A1-7CE8-E04E-9539-EE6860CC746C}"/>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Laubach. ASH 2021. Abstr 79.</a:t>
            </a:r>
            <a:endParaRPr lang="en-US" altLang="en-US" sz="1400" b="0" dirty="0">
              <a:solidFill>
                <a:schemeClr val="bg2"/>
              </a:solidFill>
              <a:latin typeface="Calibri" panose="020F0502020204030204" pitchFamily="34" charset="0"/>
              <a:cs typeface="+mn-cs"/>
            </a:endParaRPr>
          </a:p>
        </p:txBody>
      </p:sp>
      <p:graphicFrame>
        <p:nvGraphicFramePr>
          <p:cNvPr id="13" name="Group 3">
            <a:extLst>
              <a:ext uri="{FF2B5EF4-FFF2-40B4-BE49-F238E27FC236}">
                <a16:creationId xmlns:a16="http://schemas.microsoft.com/office/drawing/2014/main" id="{0D7371C6-028C-8840-B470-F49E723CC112}"/>
              </a:ext>
            </a:extLst>
          </p:cNvPr>
          <p:cNvGraphicFramePr>
            <a:graphicFrameLocks/>
          </p:cNvGraphicFramePr>
          <p:nvPr>
            <p:extLst>
              <p:ext uri="{D42A27DB-BD31-4B8C-83A1-F6EECF244321}">
                <p14:modId xmlns:p14="http://schemas.microsoft.com/office/powerpoint/2010/main" val="2116503033"/>
              </p:ext>
            </p:extLst>
          </p:nvPr>
        </p:nvGraphicFramePr>
        <p:xfrm>
          <a:off x="522290" y="1600200"/>
          <a:ext cx="11236324" cy="3474848"/>
        </p:xfrm>
        <a:graphic>
          <a:graphicData uri="http://schemas.openxmlformats.org/drawingml/2006/table">
            <a:tbl>
              <a:tblPr/>
              <a:tblGrid>
                <a:gridCol w="1561734">
                  <a:extLst>
                    <a:ext uri="{9D8B030D-6E8A-4147-A177-3AD203B41FA5}">
                      <a16:colId xmlns:a16="http://schemas.microsoft.com/office/drawing/2014/main" val="20000"/>
                    </a:ext>
                  </a:extLst>
                </a:gridCol>
                <a:gridCol w="1261881">
                  <a:extLst>
                    <a:ext uri="{9D8B030D-6E8A-4147-A177-3AD203B41FA5}">
                      <a16:colId xmlns:a16="http://schemas.microsoft.com/office/drawing/2014/main" val="880908621"/>
                    </a:ext>
                  </a:extLst>
                </a:gridCol>
                <a:gridCol w="794536">
                  <a:extLst>
                    <a:ext uri="{9D8B030D-6E8A-4147-A177-3AD203B41FA5}">
                      <a16:colId xmlns:a16="http://schemas.microsoft.com/office/drawing/2014/main" val="2222049445"/>
                    </a:ext>
                  </a:extLst>
                </a:gridCol>
                <a:gridCol w="1015242">
                  <a:extLst>
                    <a:ext uri="{9D8B030D-6E8A-4147-A177-3AD203B41FA5}">
                      <a16:colId xmlns:a16="http://schemas.microsoft.com/office/drawing/2014/main" val="3705334602"/>
                    </a:ext>
                  </a:extLst>
                </a:gridCol>
                <a:gridCol w="882818">
                  <a:extLst>
                    <a:ext uri="{9D8B030D-6E8A-4147-A177-3AD203B41FA5}">
                      <a16:colId xmlns:a16="http://schemas.microsoft.com/office/drawing/2014/main" val="20001"/>
                    </a:ext>
                  </a:extLst>
                </a:gridCol>
                <a:gridCol w="882818">
                  <a:extLst>
                    <a:ext uri="{9D8B030D-6E8A-4147-A177-3AD203B41FA5}">
                      <a16:colId xmlns:a16="http://schemas.microsoft.com/office/drawing/2014/main" val="850453255"/>
                    </a:ext>
                  </a:extLst>
                </a:gridCol>
                <a:gridCol w="1261881">
                  <a:extLst>
                    <a:ext uri="{9D8B030D-6E8A-4147-A177-3AD203B41FA5}">
                      <a16:colId xmlns:a16="http://schemas.microsoft.com/office/drawing/2014/main" val="617812282"/>
                    </a:ext>
                  </a:extLst>
                </a:gridCol>
                <a:gridCol w="794536">
                  <a:extLst>
                    <a:ext uri="{9D8B030D-6E8A-4147-A177-3AD203B41FA5}">
                      <a16:colId xmlns:a16="http://schemas.microsoft.com/office/drawing/2014/main" val="2857717644"/>
                    </a:ext>
                  </a:extLst>
                </a:gridCol>
                <a:gridCol w="1015242">
                  <a:extLst>
                    <a:ext uri="{9D8B030D-6E8A-4147-A177-3AD203B41FA5}">
                      <a16:colId xmlns:a16="http://schemas.microsoft.com/office/drawing/2014/main" val="872670636"/>
                    </a:ext>
                  </a:extLst>
                </a:gridCol>
                <a:gridCol w="882818">
                  <a:extLst>
                    <a:ext uri="{9D8B030D-6E8A-4147-A177-3AD203B41FA5}">
                      <a16:colId xmlns:a16="http://schemas.microsoft.com/office/drawing/2014/main" val="1776037787"/>
                    </a:ext>
                  </a:extLst>
                </a:gridCol>
                <a:gridCol w="882818">
                  <a:extLst>
                    <a:ext uri="{9D8B030D-6E8A-4147-A177-3AD203B41FA5}">
                      <a16:colId xmlns:a16="http://schemas.microsoft.com/office/drawing/2014/main" val="1594858221"/>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5">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D-VRd (n = 100)</a:t>
                      </a:r>
                    </a:p>
                  </a:txBody>
                  <a:tcPr marL="121699" marR="121699"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a:t>
                      </a:r>
                      <a:r>
                        <a:rPr kumimoji="0" lang="en-US" sz="2000" b="1" i="0" u="none" strike="noStrike" cap="none" normalizeH="0" baseline="0" dirty="0" err="1">
                          <a:ln>
                            <a:noFill/>
                          </a:ln>
                          <a:solidFill>
                            <a:schemeClr val="tx1"/>
                          </a:solidFill>
                          <a:effectLst/>
                          <a:latin typeface="Calibri" panose="020F0502020204030204" pitchFamily="34" charset="0"/>
                        </a:rPr>
                        <a:t>VRd</a:t>
                      </a:r>
                      <a:r>
                        <a:rPr kumimoji="0" lang="en-US" sz="2000" b="1" i="0" u="none" strike="noStrike" cap="none" normalizeH="0" baseline="0" dirty="0">
                          <a:ln>
                            <a:noFill/>
                          </a:ln>
                          <a:solidFill>
                            <a:schemeClr val="tx1"/>
                          </a:solidFill>
                          <a:effectLst/>
                          <a:latin typeface="Calibri" panose="020F0502020204030204" pitchFamily="34" charset="0"/>
                        </a:rPr>
                        <a:t> (n =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tc gridSpan="5">
                  <a:txBody>
                    <a:bodyPr/>
                    <a:lstStyle/>
                    <a:p>
                      <a:pPr algn="ctr"/>
                      <a:r>
                        <a:rPr lang="en-US" sz="2000" b="1" dirty="0">
                          <a:latin typeface="Calibri" panose="020F0502020204030204" pitchFamily="34" charset="0"/>
                          <a:cs typeface="Calibri" panose="020F0502020204030204" pitchFamily="34" charset="0"/>
                        </a:rPr>
                        <a:t>VRd (n = 97)</a:t>
                      </a:r>
                    </a:p>
                  </a:txBody>
                  <a:tcPr>
                    <a:lnL w="12700" cmpd="sng">
                      <a:noFill/>
                      <a:prstDash val="solid"/>
                    </a:lnL>
                    <a:lnR w="12700" cmpd="sng">
                      <a:noFill/>
                      <a:prstDash val="soli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pPr algn="ctr"/>
                      <a:endParaRPr lang="en-US" sz="2000" b="1" dirty="0">
                        <a:latin typeface="Calibri" panose="020F0502020204030204" pitchFamily="34" charset="0"/>
                        <a:cs typeface="Calibri" panose="020F0502020204030204" pitchFamily="34" charset="0"/>
                      </a:endParaRPr>
                    </a:p>
                  </a:txBody>
                  <a:tcPr>
                    <a:lnL w="12700" cmpd="sng">
                      <a:noFill/>
                      <a:prstDash val="solid"/>
                    </a:lnL>
                    <a:lnR w="12700" cmpd="sng">
                      <a:noFill/>
                      <a:prstDash val="soli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pPr algn="ctr"/>
                      <a:endParaRPr lang="en-US" sz="2000" b="1" dirty="0">
                        <a:latin typeface="Calibri" panose="020F0502020204030204" pitchFamily="34" charset="0"/>
                        <a:cs typeface="Calibri" panose="020F0502020204030204" pitchFamily="34" charset="0"/>
                      </a:endParaRPr>
                    </a:p>
                  </a:txBody>
                  <a:tcPr>
                    <a:lnL w="12700" cmpd="sng">
                      <a:noFill/>
                      <a:prstDash val="solid"/>
                    </a:lnL>
                    <a:lnR w="12700" cmpd="sng">
                      <a:noFill/>
                      <a:prstDash val="soli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pPr algn="ctr"/>
                      <a:r>
                        <a:rPr lang="en-US" sz="2000" b="1" dirty="0" err="1">
                          <a:latin typeface="Calibri" panose="020F0502020204030204" pitchFamily="34" charset="0"/>
                          <a:cs typeface="Calibri" panose="020F0502020204030204" pitchFamily="34" charset="0"/>
                        </a:rPr>
                        <a:t>VRd</a:t>
                      </a:r>
                      <a:r>
                        <a:rPr lang="en-US" sz="2000" b="1" dirty="0">
                          <a:latin typeface="Calibri" panose="020F0502020204030204" pitchFamily="34" charset="0"/>
                          <a:cs typeface="Calibri" panose="020F0502020204030204" pitchFamily="34" charset="0"/>
                        </a:rPr>
                        <a:t> (n = 97)</a:t>
                      </a:r>
                    </a:p>
                  </a:txBody>
                  <a:tcPr>
                    <a:lnL w="12700" cmpd="sng">
                      <a:noFill/>
                      <a:prstDash val="solid"/>
                    </a:lnL>
                    <a:lnR w="12700" cmpd="sng">
                      <a:noFill/>
                      <a:prstDash val="soli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endParaRPr lang="en-US"/>
                    </a:p>
                  </a:txBody>
                  <a:tcPr>
                    <a:lnL w="12700" cmpd="sng">
                      <a:noFill/>
                      <a:prstDash val="solid"/>
                    </a:ln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Induction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ASCT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Consol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1-Yr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Maint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2-Yr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Maint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Induction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ASCT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Consol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1-Yr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Maint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2-Yr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Maint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2100924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VGPR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71471536"/>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17031137"/>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SD/PD/NE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16837757"/>
                  </a:ext>
                </a:extLst>
              </a:tr>
            </a:tbl>
          </a:graphicData>
        </a:graphic>
      </p:graphicFrame>
      <p:sp>
        <p:nvSpPr>
          <p:cNvPr id="17" name="TextBox 16">
            <a:extLst>
              <a:ext uri="{FF2B5EF4-FFF2-40B4-BE49-F238E27FC236}">
                <a16:creationId xmlns:a16="http://schemas.microsoft.com/office/drawing/2014/main" id="{D94802B8-E1AB-454A-A5EE-359EBD21E6A4}"/>
              </a:ext>
            </a:extLst>
          </p:cNvPr>
          <p:cNvSpPr txBox="1"/>
          <p:nvPr/>
        </p:nvSpPr>
        <p:spPr bwMode="auto">
          <a:xfrm>
            <a:off x="522288" y="5090878"/>
            <a:ext cx="88599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.0096 for comparison of sCR for D-VRd vs VRd. </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.0013 for comparison of CR for D-</a:t>
            </a:r>
            <a:r>
              <a:rPr lang="en-US" sz="1400" b="0" dirty="0">
                <a:solidFill>
                  <a:schemeClr val="bg1"/>
                </a:solidFill>
                <a:latin typeface="Calibri" panose="020F0502020204030204" pitchFamily="34" charset="0"/>
              </a:rPr>
              <a:t>VRd vs VRd.</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p:txBody>
      </p:sp>
      <p:cxnSp>
        <p:nvCxnSpPr>
          <p:cNvPr id="3" name="Straight Connector 2">
            <a:extLst>
              <a:ext uri="{FF2B5EF4-FFF2-40B4-BE49-F238E27FC236}">
                <a16:creationId xmlns:a16="http://schemas.microsoft.com/office/drawing/2014/main" id="{7A8D1F57-1B91-4058-BE3F-379E2F0587DF}"/>
              </a:ext>
            </a:extLst>
          </p:cNvPr>
          <p:cNvCxnSpPr/>
          <p:nvPr/>
        </p:nvCxnSpPr>
        <p:spPr bwMode="auto">
          <a:xfrm>
            <a:off x="2166360" y="2040818"/>
            <a:ext cx="4593266" cy="0"/>
          </a:xfrm>
          <a:prstGeom prst="line">
            <a:avLst/>
          </a:prstGeom>
          <a:noFill/>
          <a:ln w="19050" cap="flat" cmpd="sng" algn="ctr">
            <a:solidFill>
              <a:schemeClr val="tx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BA19C9A5-0426-445A-9C16-6F72352DBD44}"/>
              </a:ext>
            </a:extLst>
          </p:cNvPr>
          <p:cNvCxnSpPr/>
          <p:nvPr/>
        </p:nvCxnSpPr>
        <p:spPr bwMode="auto">
          <a:xfrm>
            <a:off x="7085645" y="2040818"/>
            <a:ext cx="4593266" cy="0"/>
          </a:xfrm>
          <a:prstGeom prst="line">
            <a:avLst/>
          </a:prstGeom>
          <a:noFill/>
          <a:ln w="190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637861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GRIFFIN 2-Yr Maintenance Phase Update</a:t>
            </a:r>
            <a:r>
              <a:rPr lang="en-US" dirty="0"/>
              <a:t>: MRD Status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
            <a:extLst>
              <a:ext uri="{FF2B5EF4-FFF2-40B4-BE49-F238E27FC236}">
                <a16:creationId xmlns:a16="http://schemas.microsoft.com/office/drawing/2014/main" id="{341A40B8-1A88-5846-AE71-5AAFDD175E41}"/>
              </a:ext>
            </a:extLst>
          </p:cNvPr>
          <p:cNvGraphicFramePr>
            <a:graphicFrameLocks/>
          </p:cNvGraphicFramePr>
          <p:nvPr>
            <p:extLst>
              <p:ext uri="{D42A27DB-BD31-4B8C-83A1-F6EECF244321}">
                <p14:modId xmlns:p14="http://schemas.microsoft.com/office/powerpoint/2010/main" val="2078173996"/>
              </p:ext>
            </p:extLst>
          </p:nvPr>
        </p:nvGraphicFramePr>
        <p:xfrm>
          <a:off x="522288" y="1600497"/>
          <a:ext cx="11236323" cy="2560384"/>
        </p:xfrm>
        <a:graphic>
          <a:graphicData uri="http://schemas.openxmlformats.org/drawingml/2006/table">
            <a:tbl>
              <a:tblPr/>
              <a:tblGrid>
                <a:gridCol w="5640668">
                  <a:extLst>
                    <a:ext uri="{9D8B030D-6E8A-4147-A177-3AD203B41FA5}">
                      <a16:colId xmlns:a16="http://schemas.microsoft.com/office/drawing/2014/main" val="20000"/>
                    </a:ext>
                  </a:extLst>
                </a:gridCol>
                <a:gridCol w="1954238">
                  <a:extLst>
                    <a:ext uri="{9D8B030D-6E8A-4147-A177-3AD203B41FA5}">
                      <a16:colId xmlns:a16="http://schemas.microsoft.com/office/drawing/2014/main" val="20001"/>
                    </a:ext>
                  </a:extLst>
                </a:gridCol>
                <a:gridCol w="1715397">
                  <a:extLst>
                    <a:ext uri="{9D8B030D-6E8A-4147-A177-3AD203B41FA5}">
                      <a16:colId xmlns:a16="http://schemas.microsoft.com/office/drawing/2014/main" val="20002"/>
                    </a:ext>
                  </a:extLst>
                </a:gridCol>
                <a:gridCol w="1926020">
                  <a:extLst>
                    <a:ext uri="{9D8B030D-6E8A-4147-A177-3AD203B41FA5}">
                      <a16:colId xmlns:a16="http://schemas.microsoft.com/office/drawing/2014/main" val="324745451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MRD Negativity After 24-Mo Maintenance,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D-VRd (n =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VRd (n =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endParaRPr kumimoji="0" lang="en-US" sz="18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5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 at 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-5</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threshold, %</a:t>
                      </a:r>
                    </a:p>
                    <a:p>
                      <a:pPr marL="342900" marR="0" lvl="0" indent="-228600"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ITT population</a:t>
                      </a:r>
                    </a:p>
                    <a:p>
                      <a:pPr marL="342900" marR="0" lvl="0" indent="-228600"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5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 at 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-6</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threshold, %</a:t>
                      </a:r>
                    </a:p>
                    <a:p>
                      <a:pPr marL="342900" marR="0" lvl="0" indent="-228600"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ITT population</a:t>
                      </a:r>
                    </a:p>
                    <a:p>
                      <a:pPr marL="342900" marR="0" lvl="0" indent="-228600"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Sustained MRD negativity lasting ≥12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4" name="Text Box 15">
            <a:extLst>
              <a:ext uri="{FF2B5EF4-FFF2-40B4-BE49-F238E27FC236}">
                <a16:creationId xmlns:a16="http://schemas.microsoft.com/office/drawing/2014/main" id="{454D39A1-7CE8-E04E-9539-EE6860CC746C}"/>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Laubach. ASH 2021. Abstr 79.</a:t>
            </a:r>
            <a:endParaRPr lang="en-US" altLang="en-US" sz="1400" b="0" dirty="0">
              <a:solidFill>
                <a:schemeClr val="bg2"/>
              </a:solidFill>
              <a:latin typeface="Calibri" panose="020F0502020204030204" pitchFamily="34" charset="0"/>
              <a:cs typeface="+mn-cs"/>
            </a:endParaRPr>
          </a:p>
        </p:txBody>
      </p:sp>
      <p:graphicFrame>
        <p:nvGraphicFramePr>
          <p:cNvPr id="10" name="Group 3">
            <a:extLst>
              <a:ext uri="{FF2B5EF4-FFF2-40B4-BE49-F238E27FC236}">
                <a16:creationId xmlns:a16="http://schemas.microsoft.com/office/drawing/2014/main" id="{001D3D84-E07E-4352-B98F-B40730C50281}"/>
              </a:ext>
            </a:extLst>
          </p:cNvPr>
          <p:cNvGraphicFramePr>
            <a:graphicFrameLocks/>
          </p:cNvGraphicFramePr>
          <p:nvPr>
            <p:extLst>
              <p:ext uri="{D42A27DB-BD31-4B8C-83A1-F6EECF244321}">
                <p14:modId xmlns:p14="http://schemas.microsoft.com/office/powerpoint/2010/main" val="2686504623"/>
              </p:ext>
            </p:extLst>
          </p:nvPr>
        </p:nvGraphicFramePr>
        <p:xfrm>
          <a:off x="522287" y="4329702"/>
          <a:ext cx="11236325" cy="1645968"/>
        </p:xfrm>
        <a:graphic>
          <a:graphicData uri="http://schemas.openxmlformats.org/drawingml/2006/table">
            <a:tbl>
              <a:tblPr/>
              <a:tblGrid>
                <a:gridCol w="2735056">
                  <a:extLst>
                    <a:ext uri="{9D8B030D-6E8A-4147-A177-3AD203B41FA5}">
                      <a16:colId xmlns:a16="http://schemas.microsoft.com/office/drawing/2014/main" val="3341225493"/>
                    </a:ext>
                  </a:extLst>
                </a:gridCol>
                <a:gridCol w="2840700">
                  <a:extLst>
                    <a:ext uri="{9D8B030D-6E8A-4147-A177-3AD203B41FA5}">
                      <a16:colId xmlns:a16="http://schemas.microsoft.com/office/drawing/2014/main" val="20000"/>
                    </a:ext>
                  </a:extLst>
                </a:gridCol>
                <a:gridCol w="1926090">
                  <a:extLst>
                    <a:ext uri="{9D8B030D-6E8A-4147-A177-3AD203B41FA5}">
                      <a16:colId xmlns:a16="http://schemas.microsoft.com/office/drawing/2014/main" val="20001"/>
                    </a:ext>
                  </a:extLst>
                </a:gridCol>
                <a:gridCol w="1690688">
                  <a:extLst>
                    <a:ext uri="{9D8B030D-6E8A-4147-A177-3AD203B41FA5}">
                      <a16:colId xmlns:a16="http://schemas.microsoft.com/office/drawing/2014/main" val="20002"/>
                    </a:ext>
                  </a:extLst>
                </a:gridCol>
                <a:gridCol w="2043791">
                  <a:extLst>
                    <a:ext uri="{9D8B030D-6E8A-4147-A177-3AD203B41FA5}">
                      <a16:colId xmlns:a16="http://schemas.microsoft.com/office/drawing/2014/main" val="3247454513"/>
                    </a:ext>
                  </a:extLst>
                </a:gridCol>
              </a:tblGrid>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MRD Neg (10</a:t>
                      </a:r>
                      <a:r>
                        <a:rPr kumimoji="0" lang="en-GB" sz="1800" b="1" i="0" u="none" strike="noStrike" cap="none" normalizeH="0" baseline="30000" dirty="0">
                          <a:ln>
                            <a:noFill/>
                          </a:ln>
                          <a:solidFill>
                            <a:schemeClr val="tx1"/>
                          </a:solidFill>
                          <a:effectLst/>
                          <a:latin typeface="Calibri" panose="020F0502020204030204" pitchFamily="34" charset="0"/>
                        </a:rPr>
                        <a:t>-5</a:t>
                      </a:r>
                      <a:r>
                        <a:rPr kumimoji="0" lang="en-GB" sz="1800" b="1" i="0" u="none" strike="noStrike" cap="none" normalizeH="0" baseline="0" dirty="0">
                          <a:ln>
                            <a:noFill/>
                          </a:ln>
                          <a:solidFill>
                            <a:schemeClr val="tx1"/>
                          </a:solidFill>
                          <a:effectLst/>
                          <a:latin typeface="Calibri" panose="020F0502020204030204" pitchFamily="34" charset="0"/>
                        </a:rPr>
                        <a:t>) After 24-Mo Maintenance,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000" b="1" i="0" u="none" strike="noStrike" cap="none" normalizeH="0" baseline="0" dirty="0">
                          <a:ln>
                            <a:noFill/>
                          </a:ln>
                          <a:solidFill>
                            <a:schemeClr val="tx1"/>
                          </a:solidFill>
                          <a:effectLst/>
                          <a:latin typeface="Calibri" panose="020F0502020204030204" pitchFamily="34" charset="0"/>
                        </a:rPr>
                        <a:t>MRD at 10</a:t>
                      </a:r>
                      <a:r>
                        <a:rPr kumimoji="0" lang="en-GB" sz="2000" b="1" i="0" u="none" strike="noStrike" cap="none" normalizeH="0" baseline="30000" dirty="0">
                          <a:ln>
                            <a:noFill/>
                          </a:ln>
                          <a:solidFill>
                            <a:schemeClr val="tx1"/>
                          </a:solidFill>
                          <a:effectLst/>
                          <a:latin typeface="Calibri" panose="020F0502020204030204" pitchFamily="34" charset="0"/>
                        </a:rPr>
                        <a:t>-5</a:t>
                      </a:r>
                      <a:r>
                        <a:rPr kumimoji="0" lang="en-GB" sz="2000" b="1" i="0" u="none" strike="noStrike" cap="none" normalizeH="0" baseline="0" dirty="0">
                          <a:ln>
                            <a:noFill/>
                          </a:ln>
                          <a:solidFill>
                            <a:schemeClr val="tx1"/>
                          </a:solidFill>
                          <a:effectLst/>
                          <a:latin typeface="Calibri" panose="020F0502020204030204" pitchFamily="34" charset="0"/>
                        </a:rPr>
                        <a:t> at 24-Mo Maintenance </a:t>
                      </a:r>
                      <a:r>
                        <a:rPr kumimoji="0" lang="en-GB" sz="2000" b="1" i="0" u="none" strike="noStrike" cap="none" normalizeH="0" baseline="0" dirty="0" err="1">
                          <a:ln>
                            <a:noFill/>
                          </a:ln>
                          <a:solidFill>
                            <a:schemeClr val="tx1"/>
                          </a:solidFill>
                          <a:effectLst/>
                          <a:latin typeface="Calibri" panose="020F0502020204030204" pitchFamily="34" charset="0"/>
                        </a:rPr>
                        <a:t>Cutoff</a:t>
                      </a: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D-VRd (n =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VRd (n =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OR (95% CI)</a:t>
                      </a:r>
                      <a:endParaRPr kumimoji="0" lang="en-US" sz="18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Cytogenetic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 risk</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Standard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4/14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27/83 (32.5)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7/16 (43.8)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58/82 (70.7)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1.94 (0.42-8.92)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5.01 (2.59-9.71)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Revised cytogenetic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 risk</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Standard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12/37 (32.4)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19/60 (31.7)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23/42 (54.8)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42/56 (75.0)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2.52 (1.01-6.32)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6.47 (2.87-14.60)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73609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89A4C-FFC7-4B43-8605-127919F8C2D3}"/>
              </a:ext>
            </a:extLst>
          </p:cNvPr>
          <p:cNvSpPr>
            <a:spLocks noGrp="1"/>
          </p:cNvSpPr>
          <p:nvPr>
            <p:ph type="title"/>
          </p:nvPr>
        </p:nvSpPr>
        <p:spPr>
          <a:xfrm>
            <a:off x="609759" y="238127"/>
            <a:ext cx="10872444" cy="1103313"/>
          </a:xfrm>
        </p:spPr>
        <p:txBody>
          <a:bodyPr/>
          <a:lstStyle/>
          <a:p>
            <a:r>
              <a:rPr lang="en-US" altLang="en-US" dirty="0"/>
              <a:t>GRIFFIN 2-Yr Maintenance Phase Update</a:t>
            </a:r>
            <a:r>
              <a:rPr lang="en-US" dirty="0"/>
              <a:t>: PFS and OS</a:t>
            </a:r>
          </a:p>
        </p:txBody>
      </p:sp>
      <p:sp>
        <p:nvSpPr>
          <p:cNvPr id="3" name="Content Placeholder 2">
            <a:extLst>
              <a:ext uri="{FF2B5EF4-FFF2-40B4-BE49-F238E27FC236}">
                <a16:creationId xmlns:a16="http://schemas.microsoft.com/office/drawing/2014/main" id="{51ED1286-9FF7-47F7-A8B9-B09F8B1AA87E}"/>
              </a:ext>
            </a:extLst>
          </p:cNvPr>
          <p:cNvSpPr>
            <a:spLocks noGrp="1"/>
          </p:cNvSpPr>
          <p:nvPr>
            <p:ph idx="1"/>
          </p:nvPr>
        </p:nvSpPr>
        <p:spPr>
          <a:xfrm>
            <a:off x="604838" y="5060950"/>
            <a:ext cx="10877550" cy="1103313"/>
          </a:xfrm>
        </p:spPr>
        <p:txBody>
          <a:bodyPr/>
          <a:lstStyle/>
          <a:p>
            <a:r>
              <a:rPr lang="en-US" dirty="0"/>
              <a:t>Median PFS and OS were not reached in either treatment arm</a:t>
            </a:r>
          </a:p>
          <a:p>
            <a:r>
              <a:rPr lang="en-US" dirty="0"/>
              <a:t>Data suggest PFS benefit to prolonged D-R therapy</a:t>
            </a:r>
          </a:p>
          <a:p>
            <a:endParaRPr lang="en-US" dirty="0"/>
          </a:p>
        </p:txBody>
      </p:sp>
      <p:graphicFrame>
        <p:nvGraphicFramePr>
          <p:cNvPr id="4" name="Group 3">
            <a:extLst>
              <a:ext uri="{FF2B5EF4-FFF2-40B4-BE49-F238E27FC236}">
                <a16:creationId xmlns:a16="http://schemas.microsoft.com/office/drawing/2014/main" id="{2F1D17B6-A873-40AA-A221-9ADF3EC60AF3}"/>
              </a:ext>
            </a:extLst>
          </p:cNvPr>
          <p:cNvGraphicFramePr>
            <a:graphicFrameLocks/>
          </p:cNvGraphicFramePr>
          <p:nvPr>
            <p:extLst>
              <p:ext uri="{D42A27DB-BD31-4B8C-83A1-F6EECF244321}">
                <p14:modId xmlns:p14="http://schemas.microsoft.com/office/powerpoint/2010/main" val="4047052744"/>
              </p:ext>
            </p:extLst>
          </p:nvPr>
        </p:nvGraphicFramePr>
        <p:xfrm>
          <a:off x="716849" y="1600200"/>
          <a:ext cx="10758302" cy="2987136"/>
        </p:xfrm>
        <a:graphic>
          <a:graphicData uri="http://schemas.openxmlformats.org/drawingml/2006/table">
            <a:tbl>
              <a:tblPr/>
              <a:tblGrid>
                <a:gridCol w="4958174">
                  <a:extLst>
                    <a:ext uri="{9D8B030D-6E8A-4147-A177-3AD203B41FA5}">
                      <a16:colId xmlns:a16="http://schemas.microsoft.com/office/drawing/2014/main" val="20000"/>
                    </a:ext>
                  </a:extLst>
                </a:gridCol>
                <a:gridCol w="1871009">
                  <a:extLst>
                    <a:ext uri="{9D8B030D-6E8A-4147-A177-3AD203B41FA5}">
                      <a16:colId xmlns:a16="http://schemas.microsoft.com/office/drawing/2014/main" val="20001"/>
                    </a:ext>
                  </a:extLst>
                </a:gridCol>
                <a:gridCol w="1871009">
                  <a:extLst>
                    <a:ext uri="{9D8B030D-6E8A-4147-A177-3AD203B41FA5}">
                      <a16:colId xmlns:a16="http://schemas.microsoft.com/office/drawing/2014/main" val="20002"/>
                    </a:ext>
                  </a:extLst>
                </a:gridCol>
                <a:gridCol w="2058110">
                  <a:extLst>
                    <a:ext uri="{9D8B030D-6E8A-4147-A177-3AD203B41FA5}">
                      <a16:colId xmlns:a16="http://schemas.microsoft.com/office/drawing/2014/main" val="324745451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itchFamily="2" charset="2"/>
                        <a:buNone/>
                        <a:tabLst/>
                        <a:defRPr/>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119128876"/>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24-mo PFS,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0.46 (0.21-1.01)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41762009"/>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36-mo PFS,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0.46 (0.21-1.01)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3221197"/>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itchFamily="2" charset="2"/>
                        <a:buNone/>
                        <a:tabLst/>
                        <a:defRPr/>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698826019"/>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0.90 (0.32-2.57)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00961545"/>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39260991"/>
                  </a:ext>
                </a:extLst>
              </a:tr>
            </a:tbl>
          </a:graphicData>
        </a:graphic>
      </p:graphicFrame>
      <p:sp>
        <p:nvSpPr>
          <p:cNvPr id="5" name="TextBox 4">
            <a:extLst>
              <a:ext uri="{FF2B5EF4-FFF2-40B4-BE49-F238E27FC236}">
                <a16:creationId xmlns:a16="http://schemas.microsoft.com/office/drawing/2014/main" id="{E216204A-DCBB-4384-9B3A-EBE7407FD016}"/>
              </a:ext>
            </a:extLst>
          </p:cNvPr>
          <p:cNvSpPr txBox="1"/>
          <p:nvPr/>
        </p:nvSpPr>
        <p:spPr bwMode="auto">
          <a:xfrm>
            <a:off x="719138" y="4627094"/>
            <a:ext cx="37947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*Study not powered for PFS analysis.</a:t>
            </a:r>
          </a:p>
        </p:txBody>
      </p:sp>
      <p:grpSp>
        <p:nvGrpSpPr>
          <p:cNvPr id="8" name="Group 7">
            <a:extLst>
              <a:ext uri="{FF2B5EF4-FFF2-40B4-BE49-F238E27FC236}">
                <a16:creationId xmlns:a16="http://schemas.microsoft.com/office/drawing/2014/main" id="{2E8BBDDB-EB64-4344-B57D-6BF84C67D6A5}"/>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9D1FF54D-3C66-3848-8609-9103EB1EF4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C5A254E3-4801-CB46-9400-A5D709B87C3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32982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2D0CB-3D65-417D-BC37-C7A30FA1B318}"/>
              </a:ext>
            </a:extLst>
          </p:cNvPr>
          <p:cNvSpPr>
            <a:spLocks noGrp="1"/>
          </p:cNvSpPr>
          <p:nvPr>
            <p:ph type="title"/>
          </p:nvPr>
        </p:nvSpPr>
        <p:spPr>
          <a:xfrm>
            <a:off x="609759" y="238127"/>
            <a:ext cx="11141055" cy="1103313"/>
          </a:xfrm>
        </p:spPr>
        <p:txBody>
          <a:bodyPr/>
          <a:lstStyle/>
          <a:p>
            <a:r>
              <a:rPr lang="en-US" altLang="en-US" dirty="0"/>
              <a:t>GRIFFIN 2-Yr Maintenance Phase Update</a:t>
            </a:r>
            <a:r>
              <a:rPr lang="en-US" dirty="0"/>
              <a:t>: Common TEAEs</a:t>
            </a:r>
          </a:p>
        </p:txBody>
      </p:sp>
      <p:graphicFrame>
        <p:nvGraphicFramePr>
          <p:cNvPr id="4" name="Group 3">
            <a:extLst>
              <a:ext uri="{FF2B5EF4-FFF2-40B4-BE49-F238E27FC236}">
                <a16:creationId xmlns:a16="http://schemas.microsoft.com/office/drawing/2014/main" id="{9072EEF6-7892-4F1F-A1C9-AF74B39951A8}"/>
              </a:ext>
            </a:extLst>
          </p:cNvPr>
          <p:cNvGraphicFramePr>
            <a:graphicFrameLocks/>
          </p:cNvGraphicFramePr>
          <p:nvPr>
            <p:extLst>
              <p:ext uri="{D42A27DB-BD31-4B8C-83A1-F6EECF244321}">
                <p14:modId xmlns:p14="http://schemas.microsoft.com/office/powerpoint/2010/main" val="3362674678"/>
              </p:ext>
            </p:extLst>
          </p:nvPr>
        </p:nvGraphicFramePr>
        <p:xfrm>
          <a:off x="719138" y="1309957"/>
          <a:ext cx="10763250" cy="4873832"/>
        </p:xfrm>
        <a:graphic>
          <a:graphicData uri="http://schemas.openxmlformats.org/drawingml/2006/table">
            <a:tbl>
              <a:tblPr/>
              <a:tblGrid>
                <a:gridCol w="1736492">
                  <a:extLst>
                    <a:ext uri="{9D8B030D-6E8A-4147-A177-3AD203B41FA5}">
                      <a16:colId xmlns:a16="http://schemas.microsoft.com/office/drawing/2014/main" val="20000"/>
                    </a:ext>
                  </a:extLst>
                </a:gridCol>
                <a:gridCol w="3597130">
                  <a:extLst>
                    <a:ext uri="{9D8B030D-6E8A-4147-A177-3AD203B41FA5}">
                      <a16:colId xmlns:a16="http://schemas.microsoft.com/office/drawing/2014/main" val="3887869511"/>
                    </a:ext>
                  </a:extLst>
                </a:gridCol>
                <a:gridCol w="1357407">
                  <a:extLst>
                    <a:ext uri="{9D8B030D-6E8A-4147-A177-3AD203B41FA5}">
                      <a16:colId xmlns:a16="http://schemas.microsoft.com/office/drawing/2014/main" val="20001"/>
                    </a:ext>
                  </a:extLst>
                </a:gridCol>
                <a:gridCol w="1357407">
                  <a:extLst>
                    <a:ext uri="{9D8B030D-6E8A-4147-A177-3AD203B41FA5}">
                      <a16:colId xmlns:a16="http://schemas.microsoft.com/office/drawing/2014/main" val="4102330825"/>
                    </a:ext>
                  </a:extLst>
                </a:gridCol>
                <a:gridCol w="1357407">
                  <a:extLst>
                    <a:ext uri="{9D8B030D-6E8A-4147-A177-3AD203B41FA5}">
                      <a16:colId xmlns:a16="http://schemas.microsoft.com/office/drawing/2014/main" val="20002"/>
                    </a:ext>
                  </a:extLst>
                </a:gridCol>
                <a:gridCol w="1357407">
                  <a:extLst>
                    <a:ext uri="{9D8B030D-6E8A-4147-A177-3AD203B41FA5}">
                      <a16:colId xmlns:a16="http://schemas.microsoft.com/office/drawing/2014/main" val="3569401988"/>
                    </a:ext>
                  </a:extLst>
                </a:gridCol>
              </a:tblGrid>
              <a:tr h="0">
                <a:tc rowSpan="2" grid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TEAE,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hMerge="1">
                  <a:txBody>
                    <a:bodyPr/>
                    <a:lstStyle/>
                    <a:p>
                      <a:endParaRPr lang="en-US"/>
                    </a:p>
                  </a:txBody>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D-VRd (n =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VRd (n =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gridSpan="2" vMerge="1">
                  <a:txBody>
                    <a:bodyPr/>
                    <a:lstStyle/>
                    <a:p>
                      <a:endParaRPr lang="en-US"/>
                    </a:p>
                  </a:txBody>
                  <a:tcPr/>
                </a:tc>
                <a:tc hMerge="1" vMerge="1">
                  <a:txBody>
                    <a:bodyPr/>
                    <a:lstStyle/>
                    <a:p>
                      <a:endParaRPr lang="en-US"/>
                    </a:p>
                  </a:txBody>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125467254"/>
                  </a:ext>
                </a:extLst>
              </a:tr>
              <a:tr h="42632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Hematologic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Leukopenia</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Lymphopenia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1164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Nonhematologic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Upper respiratory tract infection</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Peripheral neuropathy</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 </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Insomnia</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Back pain</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Peripheral edema</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p>
                      <a:pPr marL="342900" marR="0" lvl="0" indent="-34290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grid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Infusion-related reactions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40189747"/>
                  </a:ext>
                </a:extLst>
              </a:tr>
            </a:tbl>
          </a:graphicData>
        </a:graphic>
      </p:graphicFrame>
      <p:grpSp>
        <p:nvGrpSpPr>
          <p:cNvPr id="5" name="Group 4">
            <a:extLst>
              <a:ext uri="{FF2B5EF4-FFF2-40B4-BE49-F238E27FC236}">
                <a16:creationId xmlns:a16="http://schemas.microsoft.com/office/drawing/2014/main" id="{DDBDBD0E-4E79-4A6B-9309-6DD7CA7F4726}"/>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93EC7312-18A7-4C1E-B68D-51FF69357E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DA758976-7EDA-4883-BBCD-D0D53200BA7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CAE5DF6D-3254-47EC-8573-5DEF6684D543}"/>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Laubach. ASH 2021. Abstr 79.</a:t>
            </a:r>
            <a:endParaRPr lang="en-US" altLang="en-US" sz="14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985773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2D0CB-3D65-417D-BC37-C7A30FA1B318}"/>
              </a:ext>
            </a:extLst>
          </p:cNvPr>
          <p:cNvSpPr>
            <a:spLocks noGrp="1"/>
          </p:cNvSpPr>
          <p:nvPr>
            <p:ph type="title"/>
          </p:nvPr>
        </p:nvSpPr>
        <p:spPr>
          <a:xfrm>
            <a:off x="609759" y="238127"/>
            <a:ext cx="11141055" cy="1103313"/>
          </a:xfrm>
        </p:spPr>
        <p:txBody>
          <a:bodyPr/>
          <a:lstStyle/>
          <a:p>
            <a:r>
              <a:rPr lang="en-US" altLang="en-US" dirty="0"/>
              <a:t>GRIFFIN 2-Yr Maintenance Phase Update</a:t>
            </a:r>
            <a:r>
              <a:rPr lang="en-US" dirty="0"/>
              <a:t>: Key AEs </a:t>
            </a:r>
            <a:br>
              <a:rPr lang="en-US" dirty="0"/>
            </a:br>
            <a:r>
              <a:rPr lang="en-US" dirty="0"/>
              <a:t>With First Onset During Maintenance Therapy (Cycle 7+)</a:t>
            </a:r>
          </a:p>
        </p:txBody>
      </p:sp>
      <p:graphicFrame>
        <p:nvGraphicFramePr>
          <p:cNvPr id="4" name="Group 3">
            <a:extLst>
              <a:ext uri="{FF2B5EF4-FFF2-40B4-BE49-F238E27FC236}">
                <a16:creationId xmlns:a16="http://schemas.microsoft.com/office/drawing/2014/main" id="{9072EEF6-7892-4F1F-A1C9-AF74B39951A8}"/>
              </a:ext>
            </a:extLst>
          </p:cNvPr>
          <p:cNvGraphicFramePr>
            <a:graphicFrameLocks/>
          </p:cNvGraphicFramePr>
          <p:nvPr>
            <p:extLst>
              <p:ext uri="{D42A27DB-BD31-4B8C-83A1-F6EECF244321}">
                <p14:modId xmlns:p14="http://schemas.microsoft.com/office/powerpoint/2010/main" val="230262178"/>
              </p:ext>
            </p:extLst>
          </p:nvPr>
        </p:nvGraphicFramePr>
        <p:xfrm>
          <a:off x="719138" y="1346488"/>
          <a:ext cx="10754519" cy="4815936"/>
        </p:xfrm>
        <a:graphic>
          <a:graphicData uri="http://schemas.openxmlformats.org/drawingml/2006/table">
            <a:tbl>
              <a:tblPr/>
              <a:tblGrid>
                <a:gridCol w="1735084">
                  <a:extLst>
                    <a:ext uri="{9D8B030D-6E8A-4147-A177-3AD203B41FA5}">
                      <a16:colId xmlns:a16="http://schemas.microsoft.com/office/drawing/2014/main" val="20000"/>
                    </a:ext>
                  </a:extLst>
                </a:gridCol>
                <a:gridCol w="3594211">
                  <a:extLst>
                    <a:ext uri="{9D8B030D-6E8A-4147-A177-3AD203B41FA5}">
                      <a16:colId xmlns:a16="http://schemas.microsoft.com/office/drawing/2014/main" val="3887869511"/>
                    </a:ext>
                  </a:extLst>
                </a:gridCol>
                <a:gridCol w="1356306">
                  <a:extLst>
                    <a:ext uri="{9D8B030D-6E8A-4147-A177-3AD203B41FA5}">
                      <a16:colId xmlns:a16="http://schemas.microsoft.com/office/drawing/2014/main" val="20001"/>
                    </a:ext>
                  </a:extLst>
                </a:gridCol>
                <a:gridCol w="1356306">
                  <a:extLst>
                    <a:ext uri="{9D8B030D-6E8A-4147-A177-3AD203B41FA5}">
                      <a16:colId xmlns:a16="http://schemas.microsoft.com/office/drawing/2014/main" val="4102330825"/>
                    </a:ext>
                  </a:extLst>
                </a:gridCol>
                <a:gridCol w="1356306">
                  <a:extLst>
                    <a:ext uri="{9D8B030D-6E8A-4147-A177-3AD203B41FA5}">
                      <a16:colId xmlns:a16="http://schemas.microsoft.com/office/drawing/2014/main" val="20002"/>
                    </a:ext>
                  </a:extLst>
                </a:gridCol>
                <a:gridCol w="1356306">
                  <a:extLst>
                    <a:ext uri="{9D8B030D-6E8A-4147-A177-3AD203B41FA5}">
                      <a16:colId xmlns:a16="http://schemas.microsoft.com/office/drawing/2014/main" val="3569401988"/>
                    </a:ext>
                  </a:extLst>
                </a:gridCol>
              </a:tblGrid>
              <a:tr h="154099">
                <a:tc rowSpan="2"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TEAE,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D-VRd, D-R Maint (n =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VRd, R Maint (n =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54099">
                <a:tc gridSpan="2" vMerge="1">
                  <a:txBody>
                    <a:bodyPr/>
                    <a:lstStyle/>
                    <a:p>
                      <a:endParaRPr lang="en-US"/>
                    </a:p>
                  </a:txBody>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125467254"/>
                  </a:ext>
                </a:extLst>
              </a:tr>
              <a:tr h="15409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Infection during maintenance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04423171"/>
                  </a:ext>
                </a:extLst>
              </a:tr>
              <a:tr h="9091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Most common infections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Upper respiratory tract infection</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Pneumonia</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Urinary tract infection</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Sinusitis</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Influenza</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Nasopharyngitis</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Bronchitis</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Cellulitis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5409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Secondary primary malignancy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72858713"/>
                  </a:ext>
                </a:extLst>
              </a:tr>
              <a:tr h="9091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Type of secondary primary malignancy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SCC of the skin</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Basal cell carcinoma</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Nasal cavity cancer</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SCC</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Breast cancer</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Malignant melanoma in situ</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Nodular melanoma</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Uterine cancer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pSp>
        <p:nvGrpSpPr>
          <p:cNvPr id="5" name="Group 4">
            <a:extLst>
              <a:ext uri="{FF2B5EF4-FFF2-40B4-BE49-F238E27FC236}">
                <a16:creationId xmlns:a16="http://schemas.microsoft.com/office/drawing/2014/main" id="{DDBDBD0E-4E79-4A6B-9309-6DD7CA7F4726}"/>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93EC7312-18A7-4C1E-B68D-51FF69357E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DA758976-7EDA-4883-BBCD-D0D53200BA7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CAE5DF6D-3254-47EC-8573-5DEF6684D543}"/>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Laubach. ASH 2021. Abstr 79.</a:t>
            </a:r>
            <a:endParaRPr lang="en-US" altLang="en-US" sz="14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936885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GRIFFIN 2-Yr Maintenance Phase Update</a:t>
            </a:r>
            <a:r>
              <a:rPr lang="en-US" dirty="0"/>
              <a:t>: Conclusions</a:t>
            </a:r>
            <a:endParaRPr lang="en-US" altLang="en-US" dirty="0"/>
          </a:p>
        </p:txBody>
      </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6"/>
            <a:ext cx="10877529" cy="4887753"/>
          </a:xfrm>
        </p:spPr>
        <p:txBody>
          <a:bodyPr/>
          <a:lstStyle/>
          <a:p>
            <a:pPr>
              <a:spcAft>
                <a:spcPts val="500"/>
              </a:spcAft>
            </a:pPr>
            <a:r>
              <a:rPr lang="en-US" sz="2400" dirty="0"/>
              <a:t>After 24 mo of maintenance therapy in the phase II GRIFFIN trial of ASCT-eligible patients with ND MM, D-VRd followed by D-R maintenance continued to show significant improvement in sCR and depth of response vs VRd followed by R maintenance</a:t>
            </a:r>
            <a:r>
              <a:rPr lang="en-US" sz="2400" baseline="30000" dirty="0"/>
              <a:t>1</a:t>
            </a:r>
          </a:p>
          <a:p>
            <a:pPr lvl="1">
              <a:spcAft>
                <a:spcPts val="500"/>
              </a:spcAft>
            </a:pPr>
            <a:r>
              <a:rPr lang="en-US" sz="2200" dirty="0"/>
              <a:t>Patients with sCR after 24-mo maintenance: 66.0% vs 47.4% (</a:t>
            </a:r>
            <a:r>
              <a:rPr lang="en-US" sz="2200" i="1" dirty="0"/>
              <a:t>P</a:t>
            </a:r>
            <a:r>
              <a:rPr lang="en-US" sz="2200" dirty="0"/>
              <a:t> = .0096)</a:t>
            </a:r>
          </a:p>
          <a:p>
            <a:pPr lvl="1">
              <a:spcAft>
                <a:spcPts val="500"/>
              </a:spcAft>
            </a:pPr>
            <a:r>
              <a:rPr lang="en-US" sz="2200" dirty="0">
                <a:solidFill>
                  <a:schemeClr val="bg2">
                    <a:lumMod val="10000"/>
                  </a:schemeClr>
                </a:solidFill>
              </a:rPr>
              <a:t>Patients with MRD negativity after 24-mo maintenance at 10</a:t>
            </a:r>
            <a:r>
              <a:rPr lang="en-US" sz="2200" baseline="30000" dirty="0">
                <a:solidFill>
                  <a:schemeClr val="bg2">
                    <a:lumMod val="10000"/>
                  </a:schemeClr>
                </a:solidFill>
              </a:rPr>
              <a:t>-5</a:t>
            </a:r>
            <a:r>
              <a:rPr lang="en-US" sz="2200" dirty="0">
                <a:solidFill>
                  <a:schemeClr val="bg2">
                    <a:lumMod val="10000"/>
                  </a:schemeClr>
                </a:solidFill>
              </a:rPr>
              <a:t> threshold: </a:t>
            </a:r>
            <a:br>
              <a:rPr lang="en-US" sz="2200" dirty="0">
                <a:solidFill>
                  <a:schemeClr val="bg2">
                    <a:lumMod val="10000"/>
                  </a:schemeClr>
                </a:solidFill>
              </a:rPr>
            </a:br>
            <a:r>
              <a:rPr lang="en-US" sz="2200" dirty="0">
                <a:solidFill>
                  <a:schemeClr val="bg2">
                    <a:lumMod val="10000"/>
                  </a:schemeClr>
                </a:solidFill>
              </a:rPr>
              <a:t>64.4% vs 30.1% (</a:t>
            </a:r>
            <a:r>
              <a:rPr lang="en-US" sz="2200" i="1" dirty="0">
                <a:solidFill>
                  <a:schemeClr val="bg2">
                    <a:lumMod val="10000"/>
                  </a:schemeClr>
                </a:solidFill>
              </a:rPr>
              <a:t>P</a:t>
            </a:r>
            <a:r>
              <a:rPr lang="en-US" sz="2200" dirty="0">
                <a:solidFill>
                  <a:schemeClr val="bg2">
                    <a:lumMod val="10000"/>
                  </a:schemeClr>
                </a:solidFill>
              </a:rPr>
              <a:t> &lt;.0001); at 10</a:t>
            </a:r>
            <a:r>
              <a:rPr lang="en-US" sz="2200" baseline="30000" dirty="0">
                <a:solidFill>
                  <a:schemeClr val="bg2">
                    <a:lumMod val="10000"/>
                  </a:schemeClr>
                </a:solidFill>
              </a:rPr>
              <a:t>-6</a:t>
            </a:r>
            <a:r>
              <a:rPr lang="en-US" sz="2200" dirty="0">
                <a:solidFill>
                  <a:schemeClr val="bg2">
                    <a:lumMod val="10000"/>
                  </a:schemeClr>
                </a:solidFill>
              </a:rPr>
              <a:t> threshold: 35.6% vs 14.6% (</a:t>
            </a:r>
            <a:r>
              <a:rPr lang="en-US" sz="2200" i="1" dirty="0">
                <a:solidFill>
                  <a:schemeClr val="bg2">
                    <a:lumMod val="10000"/>
                  </a:schemeClr>
                </a:solidFill>
              </a:rPr>
              <a:t>P</a:t>
            </a:r>
            <a:r>
              <a:rPr lang="en-US" sz="2200" dirty="0">
                <a:solidFill>
                  <a:schemeClr val="bg2">
                    <a:lumMod val="10000"/>
                  </a:schemeClr>
                </a:solidFill>
              </a:rPr>
              <a:t> = .0007)</a:t>
            </a:r>
            <a:endParaRPr lang="en-US" sz="2200" baseline="30000" dirty="0">
              <a:solidFill>
                <a:schemeClr val="bg2">
                  <a:lumMod val="10000"/>
                </a:schemeClr>
              </a:solidFill>
            </a:endParaRPr>
          </a:p>
          <a:p>
            <a:pPr>
              <a:spcAft>
                <a:spcPts val="500"/>
              </a:spcAft>
            </a:pPr>
            <a:r>
              <a:rPr lang="en-US" sz="2400" dirty="0"/>
              <a:t>Safety at 24 mo of maintenance cutoff was consistent with earlier analyses with no new safety concerns identified</a:t>
            </a:r>
            <a:r>
              <a:rPr lang="en-US" sz="2400" baseline="30000" dirty="0"/>
              <a:t>2,3</a:t>
            </a:r>
          </a:p>
          <a:p>
            <a:pPr>
              <a:spcAft>
                <a:spcPts val="500"/>
              </a:spcAft>
            </a:pPr>
            <a:r>
              <a:rPr lang="en-US" sz="2400" dirty="0"/>
              <a:t>Investigators conclude results support use of D-VRd induction and consolidation with D-R maintenance in transplant-eligible patients with ND MM</a:t>
            </a:r>
          </a:p>
          <a:p>
            <a:pPr lvl="1">
              <a:spcAft>
                <a:spcPts val="500"/>
              </a:spcAft>
            </a:pPr>
            <a:r>
              <a:rPr lang="en-US" sz="2200" dirty="0"/>
              <a:t>Phase III PERSEUS trial ongoing (NCT03710603)</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A160A222-D932-4F4D-A5C6-8A98BC8CA231}"/>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Laubach. ASH 2021. Abstr 79. 2. </a:t>
            </a:r>
            <a:r>
              <a:rPr lang="en-US" altLang="en-US" sz="1200" b="0" dirty="0">
                <a:solidFill>
                  <a:schemeClr val="bg2"/>
                </a:solidFill>
                <a:latin typeface="Calibri" panose="020F0502020204030204" pitchFamily="34" charset="0"/>
              </a:rPr>
              <a:t>Voorhees. Blood. 2020;136:936. 3. Kaufman. ASH 2020. Abstr 549.</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2803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56M7VY3CDVN5-759113706-2</_dlc_DocId>
    <_dlc_DocIdUrl xmlns="d54cbe69-32bd-412a-b004-9152f949605e">
      <Url>https://intranet.clinicaloptions.com/mews/oncology/ONC_2021_ASH_CF_(PRP4549)/MM/_layouts/15/DocIdRedir.aspx?ID=56M7VY3CDVN5-759113706-2</Url>
      <Description>56M7VY3CDVN5-759113706-2</Description>
    </_dlc_DocIdUrl>
    <Document_x0020_Category xmlns="c0113144-733a-408c-b9f6-559d86b6ab3c">Conference Capsule Slides</Document_x0020_Category>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1AFAA9B23C493240AF0BBEF5650E0B0C" ma:contentTypeVersion="1" ma:contentTypeDescription="Create a new document." ma:contentTypeScope="" ma:versionID="36fdb056b0c3126fc413414c682215c3">
  <xsd:schema xmlns:xsd="http://www.w3.org/2001/XMLSchema" xmlns:xs="http://www.w3.org/2001/XMLSchema" xmlns:p="http://schemas.microsoft.com/office/2006/metadata/properties" xmlns:ns2="d54cbe69-32bd-412a-b004-9152f949605e" xmlns:ns3="c0113144-733a-408c-b9f6-559d86b6ab3c" targetNamespace="http://schemas.microsoft.com/office/2006/metadata/properties" ma:root="true" ma:fieldsID="5342acd13173208e557172ac1df45062" ns2:_="" ns3:_="">
    <xsd:import namespace="d54cbe69-32bd-412a-b004-9152f949605e"/>
    <xsd:import namespace="c0113144-733a-408c-b9f6-559d86b6ab3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0113144-733a-408c-b9f6-559d86b6ab3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http://purl.org/dc/dcmitype/"/>
    <ds:schemaRef ds:uri="http://schemas.microsoft.com/office/infopath/2007/PartnerControls"/>
    <ds:schemaRef ds:uri="http://purl.org/dc/elements/1.1/"/>
    <ds:schemaRef ds:uri="http://schemas.microsoft.com/office/2006/metadata/properties"/>
    <ds:schemaRef ds:uri="d54cbe69-32bd-412a-b004-9152f949605e"/>
    <ds:schemaRef ds:uri="http://schemas.microsoft.com/office/2006/documentManagement/types"/>
    <ds:schemaRef ds:uri="http://purl.org/dc/terms/"/>
    <ds:schemaRef ds:uri="http://schemas.openxmlformats.org/package/2006/metadata/core-properties"/>
    <ds:schemaRef ds:uri="c0113144-733a-408c-b9f6-559d86b6ab3c"/>
    <ds:schemaRef ds:uri="http://www.w3.org/XML/1998/namespace"/>
  </ds:schemaRefs>
</ds:datastoreItem>
</file>

<file path=customXml/itemProps5.xml><?xml version="1.0" encoding="utf-8"?>
<ds:datastoreItem xmlns:ds="http://schemas.openxmlformats.org/officeDocument/2006/customXml" ds:itemID="{15243D6E-1350-4434-B36A-57A6119125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0113144-733a-408c-b9f6-559d86b6ab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9621</TotalTime>
  <Words>2896</Words>
  <Application>Microsoft Office PowerPoint</Application>
  <PresentationFormat>Widescreen</PresentationFormat>
  <Paragraphs>598</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4_2017_HTAA_Diabetes</vt:lpstr>
      <vt:lpstr>GRIFFIN 2-Yr Maintenance Phase Update: Dara + VRd With Dara-R Maintenance vs VRd With R Maintenance for ASCT-Eligible Patients With Newly Diagnosed MM</vt:lpstr>
      <vt:lpstr>About These Slides</vt:lpstr>
      <vt:lpstr>GRIFFIN 2-Yr Maintenance Phase Update: Background</vt:lpstr>
      <vt:lpstr>GRIFFIN 2-Yr Maintenance Phase Update: Study Design</vt:lpstr>
      <vt:lpstr>GRIFFIN 2-Yr Maintenance Phase Update:  Baseline Characteristics</vt:lpstr>
      <vt:lpstr>GRIFFIN 2-Yr Maintenance Phase Update: Response</vt:lpstr>
      <vt:lpstr>GRIFFIN 2-Yr Maintenance Phase Update: Response</vt:lpstr>
      <vt:lpstr>GRIFFIN 2-Yr Maintenance Phase Update: MRD Status</vt:lpstr>
      <vt:lpstr>GRIFFIN 2-Yr Maintenance Phase Update: PFS and OS</vt:lpstr>
      <vt:lpstr>GRIFFIN 2-Yr Maintenance Phase Update: Common TEAEs</vt:lpstr>
      <vt:lpstr>GRIFFIN 2-Yr Maintenance Phase Update: Key AEs  With First Onset During Maintenance Therapy (Cycle 7+)</vt:lpstr>
      <vt:lpstr>GRIFFIN 2-Yr Maintenance Phase Update: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GRIFFIN 2-Yr Maintenance Phase Update: Dara + VRd With Dara-R Maintenance vs VRd With R Maintenance for ASCT-Eligible Patients With Newly Diagnosed MM</dc:title>
  <dc:creator>Preferred User</dc:creator>
  <cp:lastModifiedBy>Jessica Buckley</cp:lastModifiedBy>
  <cp:revision>678</cp:revision>
  <cp:lastPrinted>2016-09-26T20:21:49Z</cp:lastPrinted>
  <dcterms:created xsi:type="dcterms:W3CDTF">2005-05-27T15:08:01Z</dcterms:created>
  <dcterms:modified xsi:type="dcterms:W3CDTF">2021-12-22T15:48:14Z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43c05314-ea56-4f33-9759-ca64b09f82cc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0x0101001AFAA9B23C493240AF0BBEF5650E0B0C</vt:lpwstr>
  </property>
</Properties>
</file>