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4" r:id="rId6"/>
  </p:sldMasterIdLst>
  <p:notesMasterIdLst>
    <p:notesMasterId r:id="rId19"/>
  </p:notesMasterIdLst>
  <p:sldIdLst>
    <p:sldId id="549" r:id="rId7"/>
    <p:sldId id="308" r:id="rId8"/>
    <p:sldId id="531" r:id="rId9"/>
    <p:sldId id="532" r:id="rId10"/>
    <p:sldId id="545" r:id="rId11"/>
    <p:sldId id="1673" r:id="rId12"/>
    <p:sldId id="1674" r:id="rId13"/>
    <p:sldId id="1675" r:id="rId14"/>
    <p:sldId id="1671" r:id="rId15"/>
    <p:sldId id="1676" r:id="rId16"/>
    <p:sldId id="1664" r:id="rId17"/>
    <p:sldId id="31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24" clrIdx="0"/>
  <p:cmAuthor id="8" name="Bing-E Xu" initials="BEX" lastIdx="26" clrIdx="7">
    <p:extLst>
      <p:ext uri="{19B8F6BF-5375-455C-9EA6-DF929625EA0E}">
        <p15:presenceInfo xmlns:p15="http://schemas.microsoft.com/office/powerpoint/2012/main" userId="87a7fe42d5b00958" providerId="Windows Live"/>
      </p:ext>
    </p:extLst>
  </p:cmAuthor>
  <p:cmAuthor id="2" name=" " initials="MAC" lastIdx="11" clrIdx="1"/>
  <p:cmAuthor id="9" name="kbrandt@clinicaloptions.com" initials="k" lastIdx="10" clrIdx="8">
    <p:extLst>
      <p:ext uri="{19B8F6BF-5375-455C-9EA6-DF929625EA0E}">
        <p15:presenceInfo xmlns:p15="http://schemas.microsoft.com/office/powerpoint/2012/main" userId="kbrandt@clinicaloptions.com" providerId="None"/>
      </p:ext>
    </p:extLst>
  </p:cmAuthor>
  <p:cmAuthor id="3" name="Andrew Bowser" initials="AB" lastIdx="1" clrIdx="2"/>
  <p:cmAuthor id="10" name="CLINICALOPTIONS\tquill" initials="C" lastIdx="2" clrIdx="9">
    <p:extLst>
      <p:ext uri="{19B8F6BF-5375-455C-9EA6-DF929625EA0E}">
        <p15:presenceInfo xmlns:p15="http://schemas.microsoft.com/office/powerpoint/2012/main" userId="CLINICALOPTIONS\tquill" providerId="None"/>
      </p:ext>
    </p:extLst>
  </p:cmAuthor>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3C2BDD-E12C-487B-9F3A-E85BF884FEF8}" v="47" dt="2022-06-09T12:51:04.4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pos="3840"/>
        <p:guide pos="312"/>
        <p:guide pos="456"/>
        <p:guide pos="7224"/>
        <p:guide pos="7392"/>
        <p:guide orient="horz" pos="144"/>
        <p:guide orient="horz" pos="240"/>
        <p:guide orient="horz" pos="1008"/>
        <p:guide orient="horz" pos="3912"/>
        <p:guide orient="horz" pos="4032"/>
        <p:guide orient="horz" pos="4128"/>
      </p:guideLst>
    </p:cSldViewPr>
  </p:slideViewPr>
  <p:notesTextViewPr>
    <p:cViewPr>
      <p:scale>
        <a:sx n="125" d="100"/>
        <a:sy n="125" d="100"/>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mCRC, metastatic colorectal cancer; mFOLFOX6, modified folinic acid/5-fluorouracil/oxaliplatin.</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2381671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 OS, overall survival; WT, wild-type.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281165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DoR, duration of response; ECOG, Eastern Cooperative Oncology Group; mCRC, metastatic colorectal cancer; mFOLFOX6, modified folinic acid/5-fluorouracil/oxaliplatin; OS, overall survival; PD, progressive disease; PFS, progression-free survival; PS, performance status; RR, response rate; WT, wild-type.</a:t>
            </a:r>
            <a:endParaRPr lang="en-US" b="0" i="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611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mFOLFOX6, modified folinic acid/5-fluorouracil/oxaliplatin;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163040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mFOLFOX6, modified folinic acid/5-fluorouracil/oxaliplatin; OS, overall survival.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047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mFOLFOX6, modified folinic acid/5-fluorouracil/oxaliplatin; PFS, progression-free survival.</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9541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DCR, disease control rate; DoR, duration of response; mFOLFOX6, modified folinic acid/5-fluorouracil/oxaliplatin; PR, partial response.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2611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mFOLFOX6, modified folinic acid/5-fluorouracil/oxaliplatin.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8077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mFOLFOX6, modified folinic acid/5-fluorouracil/oxaliplatin.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64580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mCRC, metastatic colorectal cancer; mFOLFOX6, modified folinic acid/5-fluorouracil/oxaliplatin; OS, overall survival; PFS, progression-free survival; WT, wild-type.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46111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17085305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254320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24740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6017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68910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204359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29983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4276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091315451"/>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PARADIGM: Panitumumab + mFOLFOX6 vs Bevacizumab + mFOLFOX6 as First-line </a:t>
            </a:r>
            <a:br>
              <a:rPr lang="en-US" altLang="en-US" sz="4000" dirty="0"/>
            </a:br>
            <a:r>
              <a:rPr lang="en-US" altLang="en-US" sz="4000" dirty="0"/>
              <a:t>Treatment for mCRC With Wild-Type </a:t>
            </a:r>
            <a:r>
              <a:rPr lang="en-US" altLang="en-US" sz="4000" i="1" dirty="0"/>
              <a:t>RAS</a:t>
            </a:r>
            <a:r>
              <a:rPr lang="en-US" altLang="en-US" sz="4000" dirty="0"/>
              <a:t> </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10300"/>
            <a:ext cx="48799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Supported by educational grants from AstraZeneca, Bristol Myers Squibb, and Daiichi Sankyo,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2022 ASCO Annual Meeting, June 3-7, 2022, Chicago, Illinois</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E9985-E59C-4929-967C-1A1E0E5BF76D}"/>
              </a:ext>
            </a:extLst>
          </p:cNvPr>
          <p:cNvSpPr>
            <a:spLocks noGrp="1"/>
          </p:cNvSpPr>
          <p:nvPr>
            <p:ph type="title"/>
          </p:nvPr>
        </p:nvSpPr>
        <p:spPr/>
        <p:txBody>
          <a:bodyPr/>
          <a:lstStyle/>
          <a:p>
            <a:r>
              <a:rPr lang="en-US" dirty="0"/>
              <a:t>PARADIGM: Background</a:t>
            </a:r>
          </a:p>
        </p:txBody>
      </p:sp>
      <p:sp>
        <p:nvSpPr>
          <p:cNvPr id="3" name="Content Placeholder 2">
            <a:extLst>
              <a:ext uri="{FF2B5EF4-FFF2-40B4-BE49-F238E27FC236}">
                <a16:creationId xmlns:a16="http://schemas.microsoft.com/office/drawing/2014/main" id="{3CB324A4-63B7-474A-961C-217ED7D302B1}"/>
              </a:ext>
            </a:extLst>
          </p:cNvPr>
          <p:cNvSpPr>
            <a:spLocks noGrp="1"/>
          </p:cNvSpPr>
          <p:nvPr>
            <p:ph idx="1"/>
          </p:nvPr>
        </p:nvSpPr>
        <p:spPr/>
        <p:txBody>
          <a:bodyPr/>
          <a:lstStyle/>
          <a:p>
            <a:pPr>
              <a:spcBef>
                <a:spcPts val="700"/>
              </a:spcBef>
            </a:pPr>
            <a:r>
              <a:rPr lang="en-US" sz="2400" dirty="0"/>
              <a:t>Addition of an anti-EGFR or anti-VEGF antibody to first-line chemotherapy prolongs OS in patients with metastatic CRC</a:t>
            </a:r>
            <a:r>
              <a:rPr lang="en-US" sz="2400" baseline="30000" dirty="0"/>
              <a:t>1,2</a:t>
            </a:r>
          </a:p>
          <a:p>
            <a:pPr>
              <a:spcBef>
                <a:spcPts val="700"/>
              </a:spcBef>
            </a:pPr>
            <a:r>
              <a:rPr lang="en-US" sz="2400" dirty="0"/>
              <a:t>In 2 comparative trials, post hoc analyses of patients with WT </a:t>
            </a:r>
            <a:r>
              <a:rPr lang="en-US" sz="2400" i="1" dirty="0"/>
              <a:t>RAS </a:t>
            </a:r>
            <a:r>
              <a:rPr lang="en-US" sz="2400" dirty="0"/>
              <a:t>advanced or metastatic CRC showed inconclusive results comparing EGFR and VEGF antibodies</a:t>
            </a:r>
            <a:endParaRPr lang="en-US" sz="2400" baseline="30000" dirty="0"/>
          </a:p>
          <a:p>
            <a:pPr lvl="1">
              <a:spcBef>
                <a:spcPts val="700"/>
              </a:spcBef>
            </a:pPr>
            <a:r>
              <a:rPr lang="en-US" sz="2000" dirty="0"/>
              <a:t>US CALGB/SWOG 80405: OS was similar with cetuximab and bevacizumab</a:t>
            </a:r>
            <a:r>
              <a:rPr lang="en-US" sz="2000" baseline="30000" dirty="0"/>
              <a:t>1</a:t>
            </a:r>
          </a:p>
          <a:p>
            <a:pPr lvl="1">
              <a:spcBef>
                <a:spcPts val="700"/>
              </a:spcBef>
            </a:pPr>
            <a:r>
              <a:rPr lang="en-US" sz="2000" dirty="0"/>
              <a:t>EU FIRE-3: OS was improved with cetuximab vs bevacizumab</a:t>
            </a:r>
            <a:r>
              <a:rPr lang="en-US" sz="2000" baseline="30000" dirty="0"/>
              <a:t>3</a:t>
            </a:r>
          </a:p>
          <a:p>
            <a:pPr>
              <a:spcBef>
                <a:spcPts val="700"/>
              </a:spcBef>
            </a:pPr>
            <a:r>
              <a:rPr lang="en-US" sz="2400" dirty="0"/>
              <a:t>Benefit conferred by the addition of anti-EGFR antibody to chemotherapy may be enhanced in patients with WT </a:t>
            </a:r>
            <a:r>
              <a:rPr lang="en-US" sz="2400" i="1" dirty="0"/>
              <a:t>RAS</a:t>
            </a:r>
            <a:r>
              <a:rPr lang="en-US" sz="2400" dirty="0"/>
              <a:t> and primary tumor originating in the left side of the colon and rectum</a:t>
            </a:r>
            <a:r>
              <a:rPr lang="en-US" sz="2400" baseline="30000" dirty="0"/>
              <a:t>4 </a:t>
            </a:r>
          </a:p>
          <a:p>
            <a:pPr>
              <a:spcBef>
                <a:spcPts val="700"/>
              </a:spcBef>
            </a:pPr>
            <a:r>
              <a:rPr lang="en-US" sz="2400" dirty="0"/>
              <a:t>PARADIGM is the first phase III trial to compare panitumumab vs bevacizumab + first-line chemotherapy in patients with WT </a:t>
            </a:r>
            <a:r>
              <a:rPr lang="en-US" sz="2400" i="1" dirty="0"/>
              <a:t>RAS</a:t>
            </a:r>
            <a:r>
              <a:rPr lang="en-US" sz="2400" dirty="0"/>
              <a:t> and left-sided metastatic CRC</a:t>
            </a:r>
            <a:r>
              <a:rPr lang="en-US" sz="2400" baseline="30000" dirty="0"/>
              <a:t>5</a:t>
            </a:r>
            <a:r>
              <a:rPr lang="en-US" sz="2400" dirty="0"/>
              <a:t> </a:t>
            </a:r>
          </a:p>
        </p:txBody>
      </p:sp>
      <p:sp>
        <p:nvSpPr>
          <p:cNvPr id="4" name="Text Box 15">
            <a:extLst>
              <a:ext uri="{FF2B5EF4-FFF2-40B4-BE49-F238E27FC236}">
                <a16:creationId xmlns:a16="http://schemas.microsoft.com/office/drawing/2014/main" id="{352FA189-2364-47FA-AD8B-C41F2C4A16EF}"/>
              </a:ext>
            </a:extLst>
          </p:cNvPr>
          <p:cNvSpPr txBox="1">
            <a:spLocks noChangeArrowheads="1"/>
          </p:cNvSpPr>
          <p:nvPr/>
        </p:nvSpPr>
        <p:spPr bwMode="auto">
          <a:xfrm>
            <a:off x="450613" y="6176324"/>
            <a:ext cx="8819511"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a:t>
            </a:r>
            <a:r>
              <a:rPr lang="en-US" altLang="en-US" sz="1200" b="0" spc="-10" dirty="0">
                <a:solidFill>
                  <a:schemeClr val="bg2"/>
                </a:solidFill>
                <a:latin typeface="Calibri" panose="020F0502020204030204" pitchFamily="34" charset="0"/>
              </a:rPr>
              <a:t>Venook</a:t>
            </a:r>
            <a:r>
              <a:rPr lang="en-US" altLang="en-US" sz="1200" b="0" spc="-10" dirty="0">
                <a:solidFill>
                  <a:schemeClr val="bg2"/>
                </a:solidFill>
                <a:latin typeface="Calibri" panose="020F0502020204030204" pitchFamily="34" charset="0"/>
                <a:cs typeface="+mn-cs"/>
              </a:rPr>
              <a:t>. JAMA. 2017;317:2392. 2. Helnemann. Lancet Oncol. 2014;15:1065.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Stintzing. Lancet Oncol. 2016;17:1426. 4. </a:t>
            </a:r>
            <a:r>
              <a:rPr lang="en-US" altLang="en-US" sz="1200" b="0" spc="-10" dirty="0">
                <a:solidFill>
                  <a:schemeClr val="bg2"/>
                </a:solidFill>
                <a:latin typeface="Calibri" panose="020F0502020204030204" pitchFamily="34" charset="0"/>
              </a:rPr>
              <a:t>Arnold</a:t>
            </a:r>
            <a:r>
              <a:rPr lang="en-US" altLang="en-US" sz="1200" b="0" spc="-10" dirty="0">
                <a:solidFill>
                  <a:schemeClr val="bg2"/>
                </a:solidFill>
                <a:latin typeface="Calibri" panose="020F0502020204030204" pitchFamily="34" charset="0"/>
                <a:cs typeface="+mn-cs"/>
              </a:rPr>
              <a:t>. Ann Oncol. 2017;28:1713. </a:t>
            </a:r>
            <a:r>
              <a:rPr lang="en-US" altLang="en-US" sz="1200" b="0" spc="-10" dirty="0">
                <a:solidFill>
                  <a:schemeClr val="bg2"/>
                </a:solidFill>
                <a:latin typeface="Calibri" panose="020F0502020204030204" pitchFamily="34" charset="0"/>
              </a:rPr>
              <a:t>5</a:t>
            </a:r>
            <a:r>
              <a:rPr lang="en-US" altLang="en-US" sz="1200" b="0" spc="-10" dirty="0">
                <a:solidFill>
                  <a:schemeClr val="bg2"/>
                </a:solidFill>
                <a:latin typeface="Calibri" panose="020F0502020204030204" pitchFamily="34" charset="0"/>
                <a:cs typeface="+mn-cs"/>
              </a:rPr>
              <a:t>. </a:t>
            </a:r>
            <a:r>
              <a:rPr lang="en-US" altLang="en-US" sz="1200" b="0" spc="-10" dirty="0">
                <a:solidFill>
                  <a:schemeClr val="bg2"/>
                </a:solidFill>
                <a:latin typeface="Calibri" panose="020F0502020204030204" pitchFamily="34" charset="0"/>
              </a:rPr>
              <a:t>Yoshino</a:t>
            </a:r>
            <a:r>
              <a:rPr lang="en-US" altLang="en-US" sz="1200" b="0" spc="-10" dirty="0">
                <a:solidFill>
                  <a:schemeClr val="bg2"/>
                </a:solidFill>
                <a:latin typeface="Calibri" panose="020F0502020204030204" pitchFamily="34" charset="0"/>
                <a:cs typeface="+mn-cs"/>
              </a:rPr>
              <a:t>. ASCO 2022. Abstr LBA1.</a:t>
            </a:r>
          </a:p>
        </p:txBody>
      </p:sp>
    </p:spTree>
    <p:extLst>
      <p:ext uri="{BB962C8B-B14F-4D97-AF65-F5344CB8AC3E}">
        <p14:creationId xmlns:p14="http://schemas.microsoft.com/office/powerpoint/2010/main" val="3697060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PARADIGM: Study Design</a:t>
            </a:r>
          </a:p>
        </p:txBody>
      </p:sp>
      <p:sp>
        <p:nvSpPr>
          <p:cNvPr id="33" name="Content Placeholder 32">
            <a:extLst>
              <a:ext uri="{FF2B5EF4-FFF2-40B4-BE49-F238E27FC236}">
                <a16:creationId xmlns:a16="http://schemas.microsoft.com/office/drawing/2014/main" id="{7DBC1D23-A506-4DD5-A85A-DE05067B96E6}"/>
              </a:ext>
            </a:extLst>
          </p:cNvPr>
          <p:cNvSpPr>
            <a:spLocks noGrp="1"/>
          </p:cNvSpPr>
          <p:nvPr>
            <p:ph idx="1"/>
          </p:nvPr>
        </p:nvSpPr>
        <p:spPr/>
        <p:txBody>
          <a:bodyPr/>
          <a:lstStyle/>
          <a:p>
            <a:r>
              <a:rPr lang="en-US" sz="2000" dirty="0"/>
              <a:t>Randomized, open-label, multicenter phase III trial</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03023" y="636945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Yoshino. ASCO 2022. Abstr LBA1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
        <p:nvSpPr>
          <p:cNvPr id="28" name="Content Placeholder 12">
            <a:extLst>
              <a:ext uri="{FF2B5EF4-FFF2-40B4-BE49-F238E27FC236}">
                <a16:creationId xmlns:a16="http://schemas.microsoft.com/office/drawing/2014/main" id="{61CAB3A1-8286-4DE4-B550-BC444A0C7E04}"/>
              </a:ext>
            </a:extLst>
          </p:cNvPr>
          <p:cNvSpPr txBox="1">
            <a:spLocks/>
          </p:cNvSpPr>
          <p:nvPr/>
        </p:nvSpPr>
        <p:spPr bwMode="auto">
          <a:xfrm>
            <a:off x="617373" y="5164544"/>
            <a:ext cx="10877529" cy="846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1" kern="0" dirty="0"/>
              <a:t>Primary endpoints</a:t>
            </a:r>
            <a:r>
              <a:rPr lang="en-US" altLang="en-US" sz="2000" b="0" kern="0" dirty="0"/>
              <a:t>: OS in left-sided population; if significant (</a:t>
            </a:r>
            <a:r>
              <a:rPr lang="en-US" altLang="en-US" sz="2000" b="0" i="1" kern="0" dirty="0"/>
              <a:t>P </a:t>
            </a:r>
            <a:r>
              <a:rPr lang="en-US" altLang="en-US" sz="2000" b="0" kern="0" dirty="0"/>
              <a:t>&lt;.04202), then OS in overall population</a:t>
            </a:r>
          </a:p>
          <a:p>
            <a:r>
              <a:rPr lang="en-US" altLang="en-US" sz="2000" b="1" kern="0" dirty="0"/>
              <a:t>Secondary endpoints: </a:t>
            </a:r>
            <a:r>
              <a:rPr lang="en-US" altLang="en-US" sz="2000" b="0" kern="0" dirty="0"/>
              <a:t>PFS, RR, DoR, R0 resection (left-sided and overall populations), safety</a:t>
            </a:r>
          </a:p>
        </p:txBody>
      </p:sp>
      <p:grpSp>
        <p:nvGrpSpPr>
          <p:cNvPr id="18" name="Group 17">
            <a:extLst>
              <a:ext uri="{FF2B5EF4-FFF2-40B4-BE49-F238E27FC236}">
                <a16:creationId xmlns:a16="http://schemas.microsoft.com/office/drawing/2014/main" id="{088F577E-84D0-054B-67E4-3256205C6580}"/>
              </a:ext>
            </a:extLst>
          </p:cNvPr>
          <p:cNvGrpSpPr/>
          <p:nvPr/>
        </p:nvGrpSpPr>
        <p:grpSpPr>
          <a:xfrm>
            <a:off x="1583476" y="2522271"/>
            <a:ext cx="8511167" cy="2593254"/>
            <a:chOff x="686293" y="2904960"/>
            <a:chExt cx="8511167" cy="2593254"/>
          </a:xfrm>
        </p:grpSpPr>
        <p:sp>
          <p:nvSpPr>
            <p:cNvPr id="20" name="Text Box 45">
              <a:extLst>
                <a:ext uri="{FF2B5EF4-FFF2-40B4-BE49-F238E27FC236}">
                  <a16:creationId xmlns:a16="http://schemas.microsoft.com/office/drawing/2014/main" id="{9D3C5E58-0321-9E63-E1B2-F90998C1A47C}"/>
                </a:ext>
              </a:extLst>
            </p:cNvPr>
            <p:cNvSpPr txBox="1">
              <a:spLocks noChangeArrowheads="1"/>
            </p:cNvSpPr>
            <p:nvPr/>
          </p:nvSpPr>
          <p:spPr bwMode="auto">
            <a:xfrm>
              <a:off x="686293" y="3166305"/>
              <a:ext cx="231462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WT </a:t>
              </a: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RAS</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mCRC; unresectable disease;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prior chemotherapy*;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0/1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a:t>
              </a:r>
              <a:r>
                <a:rPr lang="en-GB" altLang="en-US" sz="1600" dirty="0">
                  <a:solidFill>
                    <a:srgbClr val="000000"/>
                  </a:solidFill>
                  <a:latin typeface="Calibri" panose="020F0502020204030204" pitchFamily="34" charset="0"/>
                  <a:cs typeface="Arial" panose="020B0604020202020204" pitchFamily="34" charset="0"/>
                </a:rPr>
                <a:t>823</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Line 53">
              <a:extLst>
                <a:ext uri="{FF2B5EF4-FFF2-40B4-BE49-F238E27FC236}">
                  <a16:creationId xmlns:a16="http://schemas.microsoft.com/office/drawing/2014/main" id="{2100CF7F-7645-5F3A-105D-06C7FE56FED6}"/>
                </a:ext>
              </a:extLst>
            </p:cNvPr>
            <p:cNvSpPr>
              <a:spLocks noChangeShapeType="1"/>
            </p:cNvSpPr>
            <p:nvPr/>
          </p:nvSpPr>
          <p:spPr bwMode="auto">
            <a:xfrm>
              <a:off x="2949982" y="4278562"/>
              <a:ext cx="4572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Line 54">
              <a:extLst>
                <a:ext uri="{FF2B5EF4-FFF2-40B4-BE49-F238E27FC236}">
                  <a16:creationId xmlns:a16="http://schemas.microsoft.com/office/drawing/2014/main" id="{10B5F1F6-50FB-36E6-D66F-02D04E09F496}"/>
                </a:ext>
              </a:extLst>
            </p:cNvPr>
            <p:cNvSpPr>
              <a:spLocks noChangeShapeType="1"/>
            </p:cNvSpPr>
            <p:nvPr/>
          </p:nvSpPr>
          <p:spPr bwMode="auto">
            <a:xfrm flipV="1">
              <a:off x="2949982" y="3507597"/>
              <a:ext cx="4572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Text Box 45">
              <a:extLst>
                <a:ext uri="{FF2B5EF4-FFF2-40B4-BE49-F238E27FC236}">
                  <a16:creationId xmlns:a16="http://schemas.microsoft.com/office/drawing/2014/main" id="{551AC481-08C1-224B-B9F7-EE5CED79EDDF}"/>
                </a:ext>
              </a:extLst>
            </p:cNvPr>
            <p:cNvSpPr txBox="1">
              <a:spLocks noChangeArrowheads="1"/>
            </p:cNvSpPr>
            <p:nvPr/>
          </p:nvSpPr>
          <p:spPr bwMode="auto">
            <a:xfrm>
              <a:off x="7772111" y="2943669"/>
              <a:ext cx="142534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i="1"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Until PD, unaccepta</a:t>
              </a:r>
              <a:r>
                <a:rPr lang="en-GB" altLang="en-US" sz="1600" i="1" dirty="0">
                  <a:solidFill>
                    <a:srgbClr val="000000"/>
                  </a:solidFill>
                  <a:latin typeface="Calibri" panose="020F0502020204030204" pitchFamily="34" charset="0"/>
                  <a:cs typeface="Arial" panose="020B0604020202020204" pitchFamily="34" charset="0"/>
                </a:rPr>
                <a:t>ble toxicity, withdrawal of consent, investigator’s judgment, or curative intent resection</a:t>
              </a:r>
              <a:endParaRPr kumimoji="0" lang="en-GB" altLang="en-US" sz="1600" i="1"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1600" i="1"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29" name="Line 32">
              <a:extLst>
                <a:ext uri="{FF2B5EF4-FFF2-40B4-BE49-F238E27FC236}">
                  <a16:creationId xmlns:a16="http://schemas.microsoft.com/office/drawing/2014/main" id="{C9B18327-3EBC-F2FA-9C91-279DBBC09A13}"/>
                </a:ext>
              </a:extLst>
            </p:cNvPr>
            <p:cNvSpPr>
              <a:spLocks noChangeShapeType="1"/>
            </p:cNvSpPr>
            <p:nvPr/>
          </p:nvSpPr>
          <p:spPr bwMode="auto">
            <a:xfrm flipV="1">
              <a:off x="7308143" y="3453600"/>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Line 32">
              <a:extLst>
                <a:ext uri="{FF2B5EF4-FFF2-40B4-BE49-F238E27FC236}">
                  <a16:creationId xmlns:a16="http://schemas.microsoft.com/office/drawing/2014/main" id="{28AB656B-00D1-B760-DA56-2358F3D2E32D}"/>
                </a:ext>
              </a:extLst>
            </p:cNvPr>
            <p:cNvSpPr>
              <a:spLocks noChangeShapeType="1"/>
            </p:cNvSpPr>
            <p:nvPr/>
          </p:nvSpPr>
          <p:spPr bwMode="auto">
            <a:xfrm flipV="1">
              <a:off x="7308143" y="4699610"/>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 name="Rectangle 49">
              <a:extLst>
                <a:ext uri="{FF2B5EF4-FFF2-40B4-BE49-F238E27FC236}">
                  <a16:creationId xmlns:a16="http://schemas.microsoft.com/office/drawing/2014/main" id="{905D475A-9C63-D60B-46CE-1F795F45D4CF}"/>
                </a:ext>
              </a:extLst>
            </p:cNvPr>
            <p:cNvSpPr>
              <a:spLocks noChangeArrowheads="1"/>
            </p:cNvSpPr>
            <p:nvPr/>
          </p:nvSpPr>
          <p:spPr bwMode="auto">
            <a:xfrm>
              <a:off x="3563252" y="2904960"/>
              <a:ext cx="3603255" cy="109728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lang="en-US" altLang="en-US" sz="1600" b="1" dirty="0">
                  <a:solidFill>
                    <a:srgbClr val="FFFFFF"/>
                  </a:solidFill>
                  <a:latin typeface="Calibri" panose="020F0502020204030204" pitchFamily="34" charset="0"/>
                  <a:cs typeface="Arial" panose="020B0604020202020204" pitchFamily="34" charset="0"/>
                </a:rPr>
                <a:t>Panitumumab +</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mFOLFOX6</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Rectangle 50">
              <a:extLst>
                <a:ext uri="{FF2B5EF4-FFF2-40B4-BE49-F238E27FC236}">
                  <a16:creationId xmlns:a16="http://schemas.microsoft.com/office/drawing/2014/main" id="{AECF409E-D6EC-CFD6-BED3-7E528210AD76}"/>
                </a:ext>
              </a:extLst>
            </p:cNvPr>
            <p:cNvSpPr>
              <a:spLocks noChangeArrowheads="1"/>
            </p:cNvSpPr>
            <p:nvPr/>
          </p:nvSpPr>
          <p:spPr bwMode="auto">
            <a:xfrm>
              <a:off x="3563252" y="4150970"/>
              <a:ext cx="3625753" cy="109728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Bevacizumab +</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lang="en-US" altLang="en-US" sz="1600" b="1" dirty="0">
                  <a:solidFill>
                    <a:srgbClr val="FFFFFF"/>
                  </a:solidFill>
                  <a:latin typeface="Calibri" panose="020F0502020204030204" pitchFamily="34" charset="0"/>
                  <a:cs typeface="Arial" panose="020B0604020202020204" pitchFamily="34" charset="0"/>
                </a:rPr>
                <a:t>mFOLFOX6</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6" name="Line 32">
            <a:extLst>
              <a:ext uri="{FF2B5EF4-FFF2-40B4-BE49-F238E27FC236}">
                <a16:creationId xmlns:a16="http://schemas.microsoft.com/office/drawing/2014/main" id="{59D89BA1-114D-38A1-6F03-60E3EC34F732}"/>
              </a:ext>
            </a:extLst>
          </p:cNvPr>
          <p:cNvSpPr>
            <a:spLocks noChangeShapeType="1"/>
          </p:cNvSpPr>
          <p:nvPr/>
        </p:nvSpPr>
        <p:spPr bwMode="auto">
          <a:xfrm rot="5400000">
            <a:off x="3703841" y="2749773"/>
            <a:ext cx="640418" cy="0"/>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37" name="Text Box 31">
            <a:extLst>
              <a:ext uri="{FF2B5EF4-FFF2-40B4-BE49-F238E27FC236}">
                <a16:creationId xmlns:a16="http://schemas.microsoft.com/office/drawing/2014/main" id="{684710D2-888C-721C-645D-DD00029544C4}"/>
              </a:ext>
            </a:extLst>
          </p:cNvPr>
          <p:cNvSpPr txBox="1">
            <a:spLocks noChangeArrowheads="1"/>
          </p:cNvSpPr>
          <p:nvPr/>
        </p:nvSpPr>
        <p:spPr bwMode="auto">
          <a:xfrm>
            <a:off x="2276749" y="1829634"/>
            <a:ext cx="3625753"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Stratified by institution, age (20-64 vs 65-79 yr), liver metastases (present vs absent)</a:t>
            </a:r>
          </a:p>
        </p:txBody>
      </p:sp>
      <p:sp>
        <p:nvSpPr>
          <p:cNvPr id="38" name="TextBox 37">
            <a:extLst>
              <a:ext uri="{FF2B5EF4-FFF2-40B4-BE49-F238E27FC236}">
                <a16:creationId xmlns:a16="http://schemas.microsoft.com/office/drawing/2014/main" id="{6A348FBF-5744-DCF5-D934-F261D5EA5A7C}"/>
              </a:ext>
            </a:extLst>
          </p:cNvPr>
          <p:cNvSpPr txBox="1"/>
          <p:nvPr/>
        </p:nvSpPr>
        <p:spPr bwMode="auto">
          <a:xfrm>
            <a:off x="869067" y="4343374"/>
            <a:ext cx="31549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*Adjuvant fluoropyrimidine monotherapy allowed if completed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&gt;6 mo </a:t>
            </a:r>
            <a:r>
              <a:rPr lang="en-US" sz="1400" dirty="0">
                <a:solidFill>
                  <a:schemeClr val="bg1"/>
                </a:solidFill>
                <a:latin typeface="Calibri" panose="020F0502020204030204" pitchFamily="34" charset="0"/>
              </a:rPr>
              <a:t>prior to </a:t>
            </a:r>
            <a:r>
              <a:rPr lang="en-US" sz="1400" b="0" dirty="0">
                <a:solidFill>
                  <a:schemeClr val="bg1"/>
                </a:solidFill>
                <a:latin typeface="Calibri" panose="020F0502020204030204" pitchFamily="34" charset="0"/>
              </a:rPr>
              <a:t>enrollment.</a:t>
            </a:r>
          </a:p>
        </p:txBody>
      </p:sp>
    </p:spTree>
    <p:extLst>
      <p:ext uri="{BB962C8B-B14F-4D97-AF65-F5344CB8AC3E}">
        <p14:creationId xmlns:p14="http://schemas.microsoft.com/office/powerpoint/2010/main" val="699433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PARADIGM: Baseline Characteristics</a:t>
            </a:r>
            <a:endParaRPr lang="en-US" baseline="300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it-IT" altLang="en-US" sz="1200" b="0" spc="-10" dirty="0">
                <a:solidFill>
                  <a:schemeClr val="bg2"/>
                </a:solidFill>
                <a:latin typeface="Calibri" panose="020F0502020204030204" pitchFamily="34" charset="0"/>
              </a:rPr>
              <a:t>Yoshino. ASCO 2022. Abstr LBA1</a:t>
            </a:r>
            <a:r>
              <a:rPr lang="en-US" altLang="en-US" sz="1200" b="0" spc="-1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graphicFrame>
        <p:nvGraphicFramePr>
          <p:cNvPr id="9" name="Group 3">
            <a:extLst>
              <a:ext uri="{FF2B5EF4-FFF2-40B4-BE49-F238E27FC236}">
                <a16:creationId xmlns:a16="http://schemas.microsoft.com/office/drawing/2014/main" id="{6C81C24C-490A-96A3-7686-D4920CECEAB7}"/>
              </a:ext>
            </a:extLst>
          </p:cNvPr>
          <p:cNvGraphicFramePr>
            <a:graphicFrameLocks/>
          </p:cNvGraphicFramePr>
          <p:nvPr>
            <p:extLst>
              <p:ext uri="{D42A27DB-BD31-4B8C-83A1-F6EECF244321}">
                <p14:modId xmlns:p14="http://schemas.microsoft.com/office/powerpoint/2010/main" val="1600705122"/>
              </p:ext>
            </p:extLst>
          </p:nvPr>
        </p:nvGraphicFramePr>
        <p:xfrm>
          <a:off x="728471" y="1484941"/>
          <a:ext cx="10735058" cy="4694032"/>
        </p:xfrm>
        <a:graphic>
          <a:graphicData uri="http://schemas.openxmlformats.org/drawingml/2006/table">
            <a:tbl>
              <a:tblPr/>
              <a:tblGrid>
                <a:gridCol w="1569345">
                  <a:extLst>
                    <a:ext uri="{9D8B030D-6E8A-4147-A177-3AD203B41FA5}">
                      <a16:colId xmlns:a16="http://schemas.microsoft.com/office/drawing/2014/main" val="20000"/>
                    </a:ext>
                  </a:extLst>
                </a:gridCol>
                <a:gridCol w="1569345">
                  <a:extLst>
                    <a:ext uri="{9D8B030D-6E8A-4147-A177-3AD203B41FA5}">
                      <a16:colId xmlns:a16="http://schemas.microsoft.com/office/drawing/2014/main" val="2203542909"/>
                    </a:ext>
                  </a:extLst>
                </a:gridCol>
                <a:gridCol w="1899092">
                  <a:extLst>
                    <a:ext uri="{9D8B030D-6E8A-4147-A177-3AD203B41FA5}">
                      <a16:colId xmlns:a16="http://schemas.microsoft.com/office/drawing/2014/main" val="20001"/>
                    </a:ext>
                  </a:extLst>
                </a:gridCol>
                <a:gridCol w="1899092">
                  <a:extLst>
                    <a:ext uri="{9D8B030D-6E8A-4147-A177-3AD203B41FA5}">
                      <a16:colId xmlns:a16="http://schemas.microsoft.com/office/drawing/2014/main" val="1413378491"/>
                    </a:ext>
                  </a:extLst>
                </a:gridCol>
                <a:gridCol w="1899092">
                  <a:extLst>
                    <a:ext uri="{9D8B030D-6E8A-4147-A177-3AD203B41FA5}">
                      <a16:colId xmlns:a16="http://schemas.microsoft.com/office/drawing/2014/main" val="20002"/>
                    </a:ext>
                  </a:extLst>
                </a:gridCol>
                <a:gridCol w="1899092">
                  <a:extLst>
                    <a:ext uri="{9D8B030D-6E8A-4147-A177-3AD203B41FA5}">
                      <a16:colId xmlns:a16="http://schemas.microsoft.com/office/drawing/2014/main" val="2096448975"/>
                    </a:ext>
                  </a:extLst>
                </a:gridCol>
              </a:tblGrid>
              <a:tr h="193598">
                <a:tc rowSpan="2"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hMerge="1">
                  <a:txBody>
                    <a:bodyPr/>
                    <a:lstStyle/>
                    <a:p>
                      <a:endParaRPr lang="en-US"/>
                    </a:p>
                  </a:txBody>
                  <a:tcPr/>
                </a:tc>
                <a:tc gridSpan="2">
                  <a:txBody>
                    <a:body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Left-Sided Population</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algn="ctr">
                        <a:lnSpc>
                          <a:spcPct val="100000"/>
                        </a:lnSpc>
                      </a:pPr>
                      <a:r>
                        <a:rPr lang="pt-BR" sz="1400" b="1" dirty="0">
                          <a:solidFill>
                            <a:schemeClr val="tx1"/>
                          </a:solidFill>
                          <a:effectLst/>
                          <a:latin typeface="Calibri" panose="020F0502020204030204" pitchFamily="34" charset="0"/>
                          <a:cs typeface="Calibri" panose="020F0502020204030204" pitchFamily="34" charset="0"/>
                        </a:rPr>
                        <a:t>Overall Population</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3901566408"/>
                  </a:ext>
                </a:extLst>
              </a:tr>
              <a:tr h="416980">
                <a:tc gridSpan="2" vMerge="1">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vMerge="1">
                  <a:txBody>
                    <a:bodyPr/>
                    <a:lstStyle/>
                    <a:p>
                      <a:endParaRPr lang="en-US"/>
                    </a:p>
                  </a:txBody>
                  <a:tcPr/>
                </a:tc>
                <a:tc>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Panitumumab + </a:t>
                      </a:r>
                    </a:p>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mFOLFOX6 (n = 312)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Bevacizumab +</a:t>
                      </a:r>
                    </a:p>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mFOLFOX6 (n = 292)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Panitumumab + </a:t>
                      </a:r>
                    </a:p>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mFOLFOX6 (n = 400)</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Bevacizumab +</a:t>
                      </a:r>
                    </a:p>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mFOLFOX6 (n = 402)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0634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20-64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65-79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44.2</a:t>
                      </a:r>
                    </a:p>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55.8</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43.5</a:t>
                      </a:r>
                    </a:p>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56.5</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41.0</a:t>
                      </a:r>
                    </a:p>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59.0</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41.8</a:t>
                      </a:r>
                    </a:p>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58.2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97859">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hMerge="1">
                  <a:txBody>
                    <a:bodyPr/>
                    <a:lstStyle/>
                    <a:p>
                      <a:endParaRPr lang="en-US"/>
                    </a:p>
                  </a:txBody>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33.3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31.2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37.0</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33.3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813397888"/>
                  </a:ext>
                </a:extLst>
              </a:tr>
              <a:tr h="50634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ECOG PS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endParaRPr kumimoji="0" lang="en-US" sz="14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193133842"/>
                  </a:ext>
                </a:extLst>
              </a:tr>
              <a:tr h="50634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Primary tumor location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Left sided</a:t>
                      </a:r>
                      <a:endParaRPr kumimoji="0" lang="en-US" sz="14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Right sided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919265026"/>
                  </a:ext>
                </a:extLst>
              </a:tr>
              <a:tr h="50634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 of </a:t>
                      </a:r>
                      <a:b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metastatic organs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a:t>
                      </a:r>
                      <a:endParaRPr kumimoji="0" lang="en-US" sz="14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84515602"/>
                  </a:ext>
                </a:extLst>
              </a:tr>
              <a:tr h="714839">
                <a:tc gridSpan="2">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Metastatic site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Liver</a:t>
                      </a:r>
                      <a:endParaRPr kumimoji="0" lang="en-US" sz="14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Liver as only site of metastasis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14641250"/>
                  </a:ext>
                </a:extLst>
              </a:tr>
              <a:tr h="923329">
                <a:tc gridSpan="2">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treatment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Primary tumor resection</a:t>
                      </a:r>
                      <a:endParaRPr kumimoji="0" lang="en-US" sz="14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Radiotherapy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Adjuvant chemotherapy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57890250"/>
                  </a:ext>
                </a:extLst>
              </a:tr>
            </a:tbl>
          </a:graphicData>
        </a:graphic>
      </p:graphicFrame>
    </p:spTree>
    <p:extLst>
      <p:ext uri="{BB962C8B-B14F-4D97-AF65-F5344CB8AC3E}">
        <p14:creationId xmlns:p14="http://schemas.microsoft.com/office/powerpoint/2010/main" val="1844671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PARADIGM: OS (Primary Endpoint)</a:t>
            </a:r>
            <a:endParaRPr lang="en-US" baseline="300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Yoshino. ASCO 2022. Abstr LBA1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9" name="Group 3">
            <a:extLst>
              <a:ext uri="{FF2B5EF4-FFF2-40B4-BE49-F238E27FC236}">
                <a16:creationId xmlns:a16="http://schemas.microsoft.com/office/drawing/2014/main" id="{6C81C24C-490A-96A3-7686-D4920CECEAB7}"/>
              </a:ext>
            </a:extLst>
          </p:cNvPr>
          <p:cNvGraphicFramePr>
            <a:graphicFrameLocks/>
          </p:cNvGraphicFramePr>
          <p:nvPr>
            <p:extLst>
              <p:ext uri="{D42A27DB-BD31-4B8C-83A1-F6EECF244321}">
                <p14:modId xmlns:p14="http://schemas.microsoft.com/office/powerpoint/2010/main" val="491593124"/>
              </p:ext>
            </p:extLst>
          </p:nvPr>
        </p:nvGraphicFramePr>
        <p:xfrm>
          <a:off x="728472" y="1607934"/>
          <a:ext cx="10735057" cy="3657712"/>
        </p:xfrm>
        <a:graphic>
          <a:graphicData uri="http://schemas.openxmlformats.org/drawingml/2006/table">
            <a:tbl>
              <a:tblPr/>
              <a:tblGrid>
                <a:gridCol w="3138689">
                  <a:extLst>
                    <a:ext uri="{9D8B030D-6E8A-4147-A177-3AD203B41FA5}">
                      <a16:colId xmlns:a16="http://schemas.microsoft.com/office/drawing/2014/main" val="20000"/>
                    </a:ext>
                  </a:extLst>
                </a:gridCol>
                <a:gridCol w="1899092">
                  <a:extLst>
                    <a:ext uri="{9D8B030D-6E8A-4147-A177-3AD203B41FA5}">
                      <a16:colId xmlns:a16="http://schemas.microsoft.com/office/drawing/2014/main" val="20001"/>
                    </a:ext>
                  </a:extLst>
                </a:gridCol>
                <a:gridCol w="1899092">
                  <a:extLst>
                    <a:ext uri="{9D8B030D-6E8A-4147-A177-3AD203B41FA5}">
                      <a16:colId xmlns:a16="http://schemas.microsoft.com/office/drawing/2014/main" val="1413378491"/>
                    </a:ext>
                  </a:extLst>
                </a:gridCol>
                <a:gridCol w="1899092">
                  <a:extLst>
                    <a:ext uri="{9D8B030D-6E8A-4147-A177-3AD203B41FA5}">
                      <a16:colId xmlns:a16="http://schemas.microsoft.com/office/drawing/2014/main" val="20002"/>
                    </a:ext>
                  </a:extLst>
                </a:gridCol>
                <a:gridCol w="1899092">
                  <a:extLst>
                    <a:ext uri="{9D8B030D-6E8A-4147-A177-3AD203B41FA5}">
                      <a16:colId xmlns:a16="http://schemas.microsoft.com/office/drawing/2014/main" val="2096448975"/>
                    </a:ext>
                  </a:extLst>
                </a:gridCol>
              </a:tblGrid>
              <a:tr h="19922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OS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Left-Sided Population</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algn="ctr">
                        <a:lnSpc>
                          <a:spcPct val="100000"/>
                        </a:lnSpc>
                      </a:pPr>
                      <a:r>
                        <a:rPr lang="pt-BR" sz="1800" b="1" dirty="0">
                          <a:solidFill>
                            <a:schemeClr val="tx1"/>
                          </a:solidFill>
                          <a:effectLst/>
                          <a:latin typeface="Calibri" panose="020F0502020204030204" pitchFamily="34" charset="0"/>
                          <a:cs typeface="Calibri" panose="020F0502020204030204" pitchFamily="34" charset="0"/>
                        </a:rPr>
                        <a:t>Overall Population</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3901566408"/>
                  </a:ext>
                </a:extLst>
              </a:tr>
              <a:tr h="597682">
                <a:tc vMerge="1">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Panitumumab + </a:t>
                      </a:r>
                    </a:p>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mFOLFOX6 </a:t>
                      </a:r>
                    </a:p>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(n = 312)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Bevacizumab +</a:t>
                      </a:r>
                    </a:p>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mFOLFOX6 </a:t>
                      </a:r>
                    </a:p>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(n = 292)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Panitumumab + </a:t>
                      </a:r>
                    </a:p>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mFOLFOX6 </a:t>
                      </a:r>
                    </a:p>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(n = 400)</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Bevacizumab +</a:t>
                      </a:r>
                    </a:p>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mFOLFOX6 </a:t>
                      </a:r>
                    </a:p>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(n = 402)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395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Patients with events, %</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800" b="0" dirty="0">
                          <a:solidFill>
                            <a:srgbClr val="000000"/>
                          </a:solidFill>
                          <a:effectLst/>
                          <a:latin typeface="Calibri" panose="020F0502020204030204" pitchFamily="34" charset="0"/>
                          <a:cs typeface="Calibri" panose="020F0502020204030204" pitchFamily="34" charset="0"/>
                        </a:rPr>
                        <a:t>69.9</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lnSpc>
                          <a:spcPct val="100000"/>
                        </a:lnSpc>
                      </a:pPr>
                      <a:r>
                        <a:rPr lang="en-US" sz="1800" b="0" dirty="0">
                          <a:solidFill>
                            <a:srgbClr val="000000"/>
                          </a:solidFill>
                          <a:effectLst/>
                          <a:latin typeface="Calibri" panose="020F0502020204030204" pitchFamily="34" charset="0"/>
                          <a:cs typeface="Calibri" panose="020F0502020204030204" pitchFamily="34" charset="0"/>
                        </a:rPr>
                        <a:t>78.7</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800" b="0" dirty="0">
                          <a:solidFill>
                            <a:srgbClr val="000000"/>
                          </a:solidFill>
                          <a:effectLst/>
                          <a:latin typeface="Calibri" panose="020F0502020204030204" pitchFamily="34" charset="0"/>
                          <a:cs typeface="Calibri" panose="020F0502020204030204" pitchFamily="34" charset="0"/>
                        </a:rPr>
                        <a:t>72.8</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lnSpc>
                          <a:spcPct val="100000"/>
                        </a:lnSpc>
                      </a:pPr>
                      <a:r>
                        <a:rPr lang="en-US" sz="1800" b="0" dirty="0">
                          <a:solidFill>
                            <a:srgbClr val="000000"/>
                          </a:solidFill>
                          <a:effectLst/>
                          <a:latin typeface="Calibri" panose="020F0502020204030204" pitchFamily="34" charset="0"/>
                          <a:cs typeface="Calibri" panose="020F0502020204030204" pitchFamily="34" charset="0"/>
                        </a:rPr>
                        <a:t>80.1</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7395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800" b="0" dirty="0">
                          <a:solidFill>
                            <a:srgbClr val="000000"/>
                          </a:solidFill>
                          <a:effectLst/>
                          <a:latin typeface="Calibri" panose="020F0502020204030204" pitchFamily="34" charset="0"/>
                          <a:cs typeface="Calibri" panose="020F0502020204030204" pitchFamily="34" charset="0"/>
                        </a:rPr>
                        <a:t>37.9</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algn="ctr">
                        <a:lnSpc>
                          <a:spcPct val="100000"/>
                        </a:lnSpc>
                      </a:pPr>
                      <a:r>
                        <a:rPr lang="en-US" sz="1800" b="0" dirty="0">
                          <a:solidFill>
                            <a:srgbClr val="000000"/>
                          </a:solidFill>
                          <a:effectLst/>
                          <a:latin typeface="Calibri" panose="020F0502020204030204" pitchFamily="34" charset="0"/>
                          <a:cs typeface="Calibri" panose="020F0502020204030204" pitchFamily="34" charset="0"/>
                        </a:rPr>
                        <a:t>34.3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800" b="0" dirty="0">
                          <a:solidFill>
                            <a:srgbClr val="000000"/>
                          </a:solidFill>
                          <a:effectLst/>
                          <a:latin typeface="Calibri" panose="020F0502020204030204" pitchFamily="34" charset="0"/>
                          <a:cs typeface="Calibri" panose="020F0502020204030204" pitchFamily="34" charset="0"/>
                        </a:rPr>
                        <a:t>36.2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algn="ctr">
                        <a:lnSpc>
                          <a:spcPct val="100000"/>
                        </a:lnSpc>
                      </a:pPr>
                      <a:r>
                        <a:rPr lang="en-US" sz="1800" b="0" dirty="0">
                          <a:solidFill>
                            <a:srgbClr val="000000"/>
                          </a:solidFill>
                          <a:effectLst/>
                          <a:latin typeface="Calibri" panose="020F0502020204030204" pitchFamily="34" charset="0"/>
                          <a:cs typeface="Calibri" panose="020F0502020204030204" pitchFamily="34" charset="0"/>
                        </a:rPr>
                        <a:t>31.3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813397888"/>
                  </a:ext>
                </a:extLst>
              </a:tr>
              <a:tr h="27395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36-mo OS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193133842"/>
                  </a:ext>
                </a:extLst>
              </a:tr>
              <a:tr h="27395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48-mo OS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919265026"/>
                  </a:ext>
                </a:extLst>
              </a:tr>
              <a:tr h="27395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60-mo OS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84515602"/>
                  </a:ext>
                </a:extLst>
              </a:tr>
              <a:tr h="27395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0.82; 95.798% CI: 0.68-0.99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0.84; 95% CI: 0.72-0.98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14641250"/>
                  </a:ext>
                </a:extLst>
              </a:tr>
              <a:tr h="27395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57890250"/>
                  </a:ext>
                </a:extLst>
              </a:tr>
            </a:tbl>
          </a:graphicData>
        </a:graphic>
      </p:graphicFrame>
      <p:sp>
        <p:nvSpPr>
          <p:cNvPr id="3" name="TextBox 2">
            <a:extLst>
              <a:ext uri="{FF2B5EF4-FFF2-40B4-BE49-F238E27FC236}">
                <a16:creationId xmlns:a16="http://schemas.microsoft.com/office/drawing/2014/main" id="{8F7B0286-420E-10E3-A3A9-126765AEEB67}"/>
              </a:ext>
            </a:extLst>
          </p:cNvPr>
          <p:cNvSpPr txBox="1"/>
          <p:nvPr/>
        </p:nvSpPr>
        <p:spPr bwMode="auto">
          <a:xfrm>
            <a:off x="728471" y="5325165"/>
            <a:ext cx="107537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OS outcomes were generall</a:t>
            </a:r>
            <a:r>
              <a:rPr lang="en-US" sz="2000" dirty="0">
                <a:solidFill>
                  <a:schemeClr val="bg1"/>
                </a:solidFill>
                <a:latin typeface="Calibri" panose="020F0502020204030204" pitchFamily="34" charset="0"/>
              </a:rPr>
              <a:t>y consistent across patient subgroups in both left-sided and overall populations</a:t>
            </a:r>
            <a:endParaRPr lang="en-US" sz="20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217539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PARADIGM: PFS</a:t>
            </a:r>
            <a:endParaRPr lang="en-US" baseline="300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Yoshino. ASCO 2022. Abstr LBA1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9" name="Group 3">
            <a:extLst>
              <a:ext uri="{FF2B5EF4-FFF2-40B4-BE49-F238E27FC236}">
                <a16:creationId xmlns:a16="http://schemas.microsoft.com/office/drawing/2014/main" id="{6C81C24C-490A-96A3-7686-D4920CECEAB7}"/>
              </a:ext>
            </a:extLst>
          </p:cNvPr>
          <p:cNvGraphicFramePr>
            <a:graphicFrameLocks/>
          </p:cNvGraphicFramePr>
          <p:nvPr>
            <p:extLst>
              <p:ext uri="{D42A27DB-BD31-4B8C-83A1-F6EECF244321}">
                <p14:modId xmlns:p14="http://schemas.microsoft.com/office/powerpoint/2010/main" val="3822445912"/>
              </p:ext>
            </p:extLst>
          </p:nvPr>
        </p:nvGraphicFramePr>
        <p:xfrm>
          <a:off x="740883" y="1614389"/>
          <a:ext cx="10710231" cy="2407968"/>
        </p:xfrm>
        <a:graphic>
          <a:graphicData uri="http://schemas.openxmlformats.org/drawingml/2006/table">
            <a:tbl>
              <a:tblPr/>
              <a:tblGrid>
                <a:gridCol w="3131431">
                  <a:extLst>
                    <a:ext uri="{9D8B030D-6E8A-4147-A177-3AD203B41FA5}">
                      <a16:colId xmlns:a16="http://schemas.microsoft.com/office/drawing/2014/main" val="20000"/>
                    </a:ext>
                  </a:extLst>
                </a:gridCol>
                <a:gridCol w="1894700">
                  <a:extLst>
                    <a:ext uri="{9D8B030D-6E8A-4147-A177-3AD203B41FA5}">
                      <a16:colId xmlns:a16="http://schemas.microsoft.com/office/drawing/2014/main" val="20001"/>
                    </a:ext>
                  </a:extLst>
                </a:gridCol>
                <a:gridCol w="1894700">
                  <a:extLst>
                    <a:ext uri="{9D8B030D-6E8A-4147-A177-3AD203B41FA5}">
                      <a16:colId xmlns:a16="http://schemas.microsoft.com/office/drawing/2014/main" val="1413378491"/>
                    </a:ext>
                  </a:extLst>
                </a:gridCol>
                <a:gridCol w="1894700">
                  <a:extLst>
                    <a:ext uri="{9D8B030D-6E8A-4147-A177-3AD203B41FA5}">
                      <a16:colId xmlns:a16="http://schemas.microsoft.com/office/drawing/2014/main" val="20002"/>
                    </a:ext>
                  </a:extLst>
                </a:gridCol>
                <a:gridCol w="1894700">
                  <a:extLst>
                    <a:ext uri="{9D8B030D-6E8A-4147-A177-3AD203B41FA5}">
                      <a16:colId xmlns:a16="http://schemas.microsoft.com/office/drawing/2014/main" val="2096448975"/>
                    </a:ext>
                  </a:extLst>
                </a:gridCol>
              </a:tblGrid>
              <a:tr h="19922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2000" b="1" i="0" u="none" strike="noStrike" cap="none" normalizeH="0" baseline="0" dirty="0">
                          <a:ln>
                            <a:noFill/>
                          </a:ln>
                          <a:solidFill>
                            <a:schemeClr val="tx1"/>
                          </a:solidFill>
                          <a:effectLst/>
                          <a:latin typeface="Calibri" panose="020F0502020204030204" pitchFamily="34" charset="0"/>
                        </a:rPr>
                        <a:t>PFS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Left-Sided Population</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algn="ctr">
                        <a:lnSpc>
                          <a:spcPct val="100000"/>
                        </a:lnSpc>
                      </a:pPr>
                      <a:r>
                        <a:rPr lang="pt-BR" sz="2000" b="1" dirty="0">
                          <a:solidFill>
                            <a:schemeClr val="tx1"/>
                          </a:solidFill>
                          <a:effectLst/>
                          <a:latin typeface="Calibri" panose="020F0502020204030204" pitchFamily="34" charset="0"/>
                          <a:cs typeface="Calibri" panose="020F0502020204030204" pitchFamily="34" charset="0"/>
                        </a:rPr>
                        <a:t>Overall Population</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3901566408"/>
                  </a:ext>
                </a:extLst>
              </a:tr>
              <a:tr h="597682">
                <a:tc vMerge="1">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Panitumumab + </a:t>
                      </a:r>
                    </a:p>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mFOLFOX6 </a:t>
                      </a:r>
                    </a:p>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(n = 312)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Bevacizumab +</a:t>
                      </a:r>
                    </a:p>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mFOLFOX6 </a:t>
                      </a:r>
                    </a:p>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(n = 292)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Panitumumab + </a:t>
                      </a:r>
                    </a:p>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mFOLFOX6 </a:t>
                      </a:r>
                    </a:p>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(n = 400)</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Bevacizumab +</a:t>
                      </a:r>
                    </a:p>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mFOLFOX6 </a:t>
                      </a:r>
                    </a:p>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(n = 402)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395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Patients with PFS events, %</a:t>
                      </a:r>
                      <a:endPar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2000" b="0" dirty="0">
                          <a:solidFill>
                            <a:srgbClr val="000000"/>
                          </a:solidFill>
                          <a:effectLst/>
                          <a:latin typeface="Calibri" panose="020F0502020204030204" pitchFamily="34" charset="0"/>
                          <a:cs typeface="Calibri" panose="020F0502020204030204" pitchFamily="34" charset="0"/>
                        </a:rPr>
                        <a:t>78.5</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lnSpc>
                          <a:spcPct val="100000"/>
                        </a:lnSpc>
                      </a:pPr>
                      <a:r>
                        <a:rPr lang="en-US" sz="2000" b="0" dirty="0">
                          <a:solidFill>
                            <a:srgbClr val="000000"/>
                          </a:solidFill>
                          <a:effectLst/>
                          <a:latin typeface="Calibri" panose="020F0502020204030204" pitchFamily="34" charset="0"/>
                          <a:cs typeface="Calibri" panose="020F0502020204030204" pitchFamily="34" charset="0"/>
                        </a:rPr>
                        <a:t>86.3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2000" b="0" dirty="0">
                          <a:solidFill>
                            <a:srgbClr val="000000"/>
                          </a:solidFill>
                          <a:effectLst/>
                          <a:latin typeface="Calibri" panose="020F0502020204030204" pitchFamily="34" charset="0"/>
                          <a:cs typeface="Calibri" panose="020F0502020204030204" pitchFamily="34" charset="0"/>
                        </a:rPr>
                        <a:t>82.0</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lnSpc>
                          <a:spcPct val="100000"/>
                        </a:lnSpc>
                      </a:pPr>
                      <a:r>
                        <a:rPr lang="en-US" sz="2000" b="0" dirty="0">
                          <a:solidFill>
                            <a:srgbClr val="000000"/>
                          </a:solidFill>
                          <a:effectLst/>
                          <a:latin typeface="Calibri" panose="020F0502020204030204" pitchFamily="34" charset="0"/>
                          <a:cs typeface="Calibri" panose="020F0502020204030204" pitchFamily="34" charset="0"/>
                        </a:rPr>
                        <a:t>86.8</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7395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2000" b="0" dirty="0">
                          <a:solidFill>
                            <a:srgbClr val="000000"/>
                          </a:solidFill>
                          <a:effectLst/>
                          <a:latin typeface="Calibri" panose="020F0502020204030204" pitchFamily="34" charset="0"/>
                          <a:cs typeface="Calibri" panose="020F0502020204030204" pitchFamily="34" charset="0"/>
                        </a:rPr>
                        <a:t>13.7</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algn="ctr">
                        <a:lnSpc>
                          <a:spcPct val="100000"/>
                        </a:lnSpc>
                      </a:pPr>
                      <a:r>
                        <a:rPr lang="en-US" sz="2000" b="0" dirty="0">
                          <a:solidFill>
                            <a:srgbClr val="000000"/>
                          </a:solidFill>
                          <a:effectLst/>
                          <a:latin typeface="Calibri" panose="020F0502020204030204" pitchFamily="34" charset="0"/>
                          <a:cs typeface="Calibri" panose="020F0502020204030204" pitchFamily="34" charset="0"/>
                        </a:rPr>
                        <a:t>13.2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2000" b="0" dirty="0">
                          <a:solidFill>
                            <a:srgbClr val="000000"/>
                          </a:solidFill>
                          <a:effectLst/>
                          <a:latin typeface="Calibri" panose="020F0502020204030204" pitchFamily="34" charset="0"/>
                          <a:cs typeface="Calibri" panose="020F0502020204030204" pitchFamily="34" charset="0"/>
                        </a:rPr>
                        <a:t>12.9</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algn="ctr">
                        <a:lnSpc>
                          <a:spcPct val="100000"/>
                        </a:lnSpc>
                      </a:pPr>
                      <a:r>
                        <a:rPr lang="en-US" sz="2000" b="0" dirty="0">
                          <a:solidFill>
                            <a:srgbClr val="000000"/>
                          </a:solidFill>
                          <a:effectLst/>
                          <a:latin typeface="Calibri" panose="020F0502020204030204" pitchFamily="34" charset="0"/>
                          <a:cs typeface="Calibri" panose="020F0502020204030204" pitchFamily="34" charset="0"/>
                        </a:rPr>
                        <a:t>12.0</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813397888"/>
                  </a:ext>
                </a:extLst>
              </a:tr>
              <a:tr h="27395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0.98; 95% CI: 0.82-1.17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1.01; 95% CI: 0.87-1.18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14641250"/>
                  </a:ext>
                </a:extLst>
              </a:tr>
            </a:tbl>
          </a:graphicData>
        </a:graphic>
      </p:graphicFrame>
    </p:spTree>
    <p:extLst>
      <p:ext uri="{BB962C8B-B14F-4D97-AF65-F5344CB8AC3E}">
        <p14:creationId xmlns:p14="http://schemas.microsoft.com/office/powerpoint/2010/main" val="2954827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PARADIGM: Response </a:t>
            </a:r>
            <a:endParaRPr lang="en-US" baseline="300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Yoshino. ASCO 2022. Abstr LBA1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9" name="Group 3">
            <a:extLst>
              <a:ext uri="{FF2B5EF4-FFF2-40B4-BE49-F238E27FC236}">
                <a16:creationId xmlns:a16="http://schemas.microsoft.com/office/drawing/2014/main" id="{6C81C24C-490A-96A3-7686-D4920CECEAB7}"/>
              </a:ext>
            </a:extLst>
          </p:cNvPr>
          <p:cNvGraphicFramePr>
            <a:graphicFrameLocks/>
          </p:cNvGraphicFramePr>
          <p:nvPr>
            <p:extLst>
              <p:ext uri="{D42A27DB-BD31-4B8C-83A1-F6EECF244321}">
                <p14:modId xmlns:p14="http://schemas.microsoft.com/office/powerpoint/2010/main" val="311520244"/>
              </p:ext>
            </p:extLst>
          </p:nvPr>
        </p:nvGraphicFramePr>
        <p:xfrm>
          <a:off x="723900" y="1605455"/>
          <a:ext cx="10739630" cy="4297792"/>
        </p:xfrm>
        <a:graphic>
          <a:graphicData uri="http://schemas.openxmlformats.org/drawingml/2006/table">
            <a:tbl>
              <a:tblPr/>
              <a:tblGrid>
                <a:gridCol w="3235625">
                  <a:extLst>
                    <a:ext uri="{9D8B030D-6E8A-4147-A177-3AD203B41FA5}">
                      <a16:colId xmlns:a16="http://schemas.microsoft.com/office/drawing/2014/main" val="20000"/>
                    </a:ext>
                  </a:extLst>
                </a:gridCol>
                <a:gridCol w="1829139">
                  <a:extLst>
                    <a:ext uri="{9D8B030D-6E8A-4147-A177-3AD203B41FA5}">
                      <a16:colId xmlns:a16="http://schemas.microsoft.com/office/drawing/2014/main" val="20001"/>
                    </a:ext>
                  </a:extLst>
                </a:gridCol>
                <a:gridCol w="1891622">
                  <a:extLst>
                    <a:ext uri="{9D8B030D-6E8A-4147-A177-3AD203B41FA5}">
                      <a16:colId xmlns:a16="http://schemas.microsoft.com/office/drawing/2014/main" val="1413378491"/>
                    </a:ext>
                  </a:extLst>
                </a:gridCol>
                <a:gridCol w="1891622">
                  <a:extLst>
                    <a:ext uri="{9D8B030D-6E8A-4147-A177-3AD203B41FA5}">
                      <a16:colId xmlns:a16="http://schemas.microsoft.com/office/drawing/2014/main" val="20002"/>
                    </a:ext>
                  </a:extLst>
                </a:gridCol>
                <a:gridCol w="1891622">
                  <a:extLst>
                    <a:ext uri="{9D8B030D-6E8A-4147-A177-3AD203B41FA5}">
                      <a16:colId xmlns:a16="http://schemas.microsoft.com/office/drawing/2014/main" val="2096448975"/>
                    </a:ext>
                  </a:extLst>
                </a:gridCol>
              </a:tblGrid>
              <a:tr h="19922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20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Left-Sided Population</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algn="ctr">
                        <a:lnSpc>
                          <a:spcPct val="100000"/>
                        </a:lnSpc>
                      </a:pPr>
                      <a:r>
                        <a:rPr lang="pt-BR" sz="2000" b="1" dirty="0">
                          <a:solidFill>
                            <a:schemeClr val="tx1"/>
                          </a:solidFill>
                          <a:effectLst/>
                          <a:latin typeface="Calibri" panose="020F0502020204030204" pitchFamily="34" charset="0"/>
                          <a:cs typeface="Calibri" panose="020F0502020204030204" pitchFamily="34" charset="0"/>
                        </a:rPr>
                        <a:t>Overall Population</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3901566408"/>
                  </a:ext>
                </a:extLst>
              </a:tr>
              <a:tr h="597682">
                <a:tc vMerge="1">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Panitumumab + </a:t>
                      </a:r>
                    </a:p>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mFOLFOX6 </a:t>
                      </a:r>
                    </a:p>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(n = 308)</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Bevacizumab +</a:t>
                      </a:r>
                    </a:p>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mFOLFOX6 </a:t>
                      </a:r>
                    </a:p>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(n = 287)</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Panitumumab + </a:t>
                      </a:r>
                    </a:p>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mFOLFOX6 </a:t>
                      </a:r>
                    </a:p>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(n = 394)</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Bevacizumab +</a:t>
                      </a:r>
                    </a:p>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mFOLFOX6 </a:t>
                      </a:r>
                    </a:p>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(n = 397)</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395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Response rate, %</a:t>
                      </a:r>
                      <a:endPar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2000" b="0" dirty="0">
                          <a:solidFill>
                            <a:srgbClr val="000000"/>
                          </a:solidFill>
                          <a:effectLst/>
                          <a:latin typeface="Calibri" panose="020F0502020204030204" pitchFamily="34" charset="0"/>
                          <a:cs typeface="Calibri" panose="020F0502020204030204" pitchFamily="34" charset="0"/>
                        </a:rPr>
                        <a:t>80.2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lnSpc>
                          <a:spcPct val="100000"/>
                        </a:lnSpc>
                      </a:pPr>
                      <a:r>
                        <a:rPr lang="en-US" sz="2000" b="0" dirty="0">
                          <a:solidFill>
                            <a:srgbClr val="000000"/>
                          </a:solidFill>
                          <a:effectLst/>
                          <a:latin typeface="Calibri" panose="020F0502020204030204" pitchFamily="34" charset="0"/>
                          <a:cs typeface="Calibri" panose="020F0502020204030204" pitchFamily="34" charset="0"/>
                        </a:rPr>
                        <a:t>68.6</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2000" b="0" dirty="0">
                          <a:solidFill>
                            <a:srgbClr val="000000"/>
                          </a:solidFill>
                          <a:effectLst/>
                          <a:latin typeface="Calibri" panose="020F0502020204030204" pitchFamily="34" charset="0"/>
                          <a:cs typeface="Calibri" panose="020F0502020204030204" pitchFamily="34" charset="0"/>
                        </a:rPr>
                        <a:t>74.9</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lnSpc>
                          <a:spcPct val="100000"/>
                        </a:lnSpc>
                      </a:pPr>
                      <a:r>
                        <a:rPr lang="en-US" sz="2000" b="0" dirty="0">
                          <a:solidFill>
                            <a:srgbClr val="000000"/>
                          </a:solidFill>
                          <a:effectLst/>
                          <a:latin typeface="Calibri" panose="020F0502020204030204" pitchFamily="34" charset="0"/>
                          <a:cs typeface="Calibri" panose="020F0502020204030204" pitchFamily="34" charset="0"/>
                        </a:rPr>
                        <a:t>67.3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7395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2000" b="0" dirty="0">
                          <a:solidFill>
                            <a:srgbClr val="000000"/>
                          </a:solidFill>
                          <a:effectLst/>
                          <a:latin typeface="Calibri" panose="020F0502020204030204" pitchFamily="34" charset="0"/>
                          <a:cs typeface="Calibri" panose="020F0502020204030204" pitchFamily="34" charset="0"/>
                        </a:rPr>
                        <a:t>97.4</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algn="ctr">
                        <a:lnSpc>
                          <a:spcPct val="100000"/>
                        </a:lnSpc>
                      </a:pPr>
                      <a:r>
                        <a:rPr lang="en-US" sz="2000" b="0" dirty="0">
                          <a:solidFill>
                            <a:srgbClr val="000000"/>
                          </a:solidFill>
                          <a:effectLst/>
                          <a:latin typeface="Calibri" panose="020F0502020204030204" pitchFamily="34" charset="0"/>
                          <a:cs typeface="Calibri" panose="020F0502020204030204" pitchFamily="34" charset="0"/>
                        </a:rPr>
                        <a:t>96.5</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2000" b="0" dirty="0">
                          <a:solidFill>
                            <a:srgbClr val="000000"/>
                          </a:solidFill>
                          <a:effectLst/>
                          <a:latin typeface="Calibri" panose="020F0502020204030204" pitchFamily="34" charset="0"/>
                          <a:cs typeface="Calibri" panose="020F0502020204030204" pitchFamily="34" charset="0"/>
                        </a:rPr>
                        <a:t>94.9</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algn="ctr">
                        <a:lnSpc>
                          <a:spcPct val="100000"/>
                        </a:lnSpc>
                      </a:pPr>
                      <a:r>
                        <a:rPr lang="en-US" sz="2000" b="0" dirty="0">
                          <a:solidFill>
                            <a:srgbClr val="000000"/>
                          </a:solidFill>
                          <a:effectLst/>
                          <a:latin typeface="Calibri" panose="020F0502020204030204" pitchFamily="34" charset="0"/>
                          <a:cs typeface="Calibri" panose="020F0502020204030204" pitchFamily="34" charset="0"/>
                        </a:rPr>
                        <a:t>95.5</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813397888"/>
                  </a:ext>
                </a:extLst>
              </a:tr>
              <a:tr h="27395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DoR,*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193133842"/>
                  </a:ext>
                </a:extLst>
              </a:tr>
              <a:tr h="27395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R0 rate,</a:t>
                      </a:r>
                      <a:r>
                        <a:rPr kumimoji="0" lang="en-US" sz="20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919265026"/>
                  </a:ext>
                </a:extLst>
              </a:tr>
              <a:tr h="27395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Depth of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288)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268)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372)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84515602"/>
                  </a:ext>
                </a:extLst>
              </a:tr>
              <a:tr h="273951">
                <a:tc>
                  <a:txBody>
                    <a:bodyPr/>
                    <a:lstStyle/>
                    <a:p>
                      <a:pPr marL="342900"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≥30% tumor shrinkage,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14641250"/>
                  </a:ext>
                </a:extLst>
              </a:tr>
              <a:tr h="273951">
                <a:tc>
                  <a:txBody>
                    <a:bodyPr/>
                    <a:lstStyle/>
                    <a:p>
                      <a:pPr marL="34290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maximum tumor shrinkage,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57890250"/>
                  </a:ext>
                </a:extLst>
              </a:tr>
            </a:tbl>
          </a:graphicData>
        </a:graphic>
      </p:graphicFrame>
      <p:sp>
        <p:nvSpPr>
          <p:cNvPr id="3" name="TextBox 2">
            <a:extLst>
              <a:ext uri="{FF2B5EF4-FFF2-40B4-BE49-F238E27FC236}">
                <a16:creationId xmlns:a16="http://schemas.microsoft.com/office/drawing/2014/main" id="{8F7B0286-420E-10E3-A3A9-126765AEEB67}"/>
              </a:ext>
            </a:extLst>
          </p:cNvPr>
          <p:cNvSpPr txBox="1"/>
          <p:nvPr/>
        </p:nvSpPr>
        <p:spPr bwMode="auto">
          <a:xfrm>
            <a:off x="609759" y="5939838"/>
            <a:ext cx="8974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R="0" lvl="0" algn="l" defTabSz="914400" rtl="0" eaLnBrk="1" fontAlgn="auto" latinLnBrk="0" hangingPunct="1">
              <a:lnSpc>
                <a:spcPct val="100000"/>
              </a:lnSpc>
              <a:spcBef>
                <a:spcPct val="50000"/>
              </a:spcBef>
              <a:spcAft>
                <a:spcPct val="0"/>
              </a:spcAft>
              <a:buClrTx/>
              <a:buSzTx/>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*DoR evaluated in patients with CR or PR. </a:t>
            </a:r>
            <a:r>
              <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R0 rate evaluated in all patients of efficacy analysis population.</a:t>
            </a:r>
          </a:p>
        </p:txBody>
      </p:sp>
    </p:spTree>
    <p:extLst>
      <p:ext uri="{BB962C8B-B14F-4D97-AF65-F5344CB8AC3E}">
        <p14:creationId xmlns:p14="http://schemas.microsoft.com/office/powerpoint/2010/main" val="3174499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PARADIGM: Safety</a:t>
            </a:r>
            <a:endParaRPr lang="en-US" baseline="300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Yoshino. ASCO 2022. Abstr LBA1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9" name="Group 3">
            <a:extLst>
              <a:ext uri="{FF2B5EF4-FFF2-40B4-BE49-F238E27FC236}">
                <a16:creationId xmlns:a16="http://schemas.microsoft.com/office/drawing/2014/main" id="{6C81C24C-490A-96A3-7686-D4920CECEAB7}"/>
              </a:ext>
            </a:extLst>
          </p:cNvPr>
          <p:cNvGraphicFramePr>
            <a:graphicFrameLocks/>
          </p:cNvGraphicFramePr>
          <p:nvPr>
            <p:extLst>
              <p:ext uri="{D42A27DB-BD31-4B8C-83A1-F6EECF244321}">
                <p14:modId xmlns:p14="http://schemas.microsoft.com/office/powerpoint/2010/main" val="224091528"/>
              </p:ext>
            </p:extLst>
          </p:nvPr>
        </p:nvGraphicFramePr>
        <p:xfrm>
          <a:off x="728472" y="1617482"/>
          <a:ext cx="10735056" cy="2499424"/>
        </p:xfrm>
        <a:graphic>
          <a:graphicData uri="http://schemas.openxmlformats.org/drawingml/2006/table">
            <a:tbl>
              <a:tblPr/>
              <a:tblGrid>
                <a:gridCol w="3858307">
                  <a:extLst>
                    <a:ext uri="{9D8B030D-6E8A-4147-A177-3AD203B41FA5}">
                      <a16:colId xmlns:a16="http://schemas.microsoft.com/office/drawing/2014/main" val="20000"/>
                    </a:ext>
                  </a:extLst>
                </a:gridCol>
                <a:gridCol w="3783369">
                  <a:extLst>
                    <a:ext uri="{9D8B030D-6E8A-4147-A177-3AD203B41FA5}">
                      <a16:colId xmlns:a16="http://schemas.microsoft.com/office/drawing/2014/main" val="20001"/>
                    </a:ext>
                  </a:extLst>
                </a:gridCol>
                <a:gridCol w="3093380">
                  <a:extLst>
                    <a:ext uri="{9D8B030D-6E8A-4147-A177-3AD203B41FA5}">
                      <a16:colId xmlns:a16="http://schemas.microsoft.com/office/drawing/2014/main" val="20002"/>
                    </a:ext>
                  </a:extLst>
                </a:gridCol>
              </a:tblGrid>
              <a:tr h="48402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2000" b="1" i="0" u="none" strike="noStrike" cap="none" normalizeH="0" baseline="0" dirty="0">
                          <a:ln>
                            <a:noFill/>
                          </a:ln>
                          <a:solidFill>
                            <a:schemeClr val="tx1"/>
                          </a:solidFill>
                          <a:effectLst/>
                          <a:latin typeface="Calibri" panose="020F0502020204030204" pitchFamily="34" charset="0"/>
                        </a:rPr>
                        <a:t>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Panitumumab + mFOLFOX6</a:t>
                      </a:r>
                    </a:p>
                    <a:p>
                      <a:pPr algn="ctr">
                        <a:lnSpc>
                          <a:spcPct val="100000"/>
                        </a:lnSpc>
                      </a:pPr>
                      <a:r>
                        <a:rPr lang="en-US" sz="2000" b="1" dirty="0">
                          <a:solidFill>
                            <a:schemeClr val="tx1"/>
                          </a:solidFill>
                          <a:effectLst/>
                          <a:latin typeface="Calibri" panose="020F0502020204030204" pitchFamily="34" charset="0"/>
                          <a:cs typeface="Calibri" panose="020F0502020204030204" pitchFamily="34" charset="0"/>
                        </a:rPr>
                        <a:t>(n = 404)</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pt-BR" sz="2000" b="1" dirty="0">
                          <a:solidFill>
                            <a:schemeClr val="tx1"/>
                          </a:solidFill>
                          <a:effectLst/>
                          <a:latin typeface="Calibri" panose="020F0502020204030204" pitchFamily="34" charset="0"/>
                          <a:cs typeface="Calibri" panose="020F0502020204030204" pitchFamily="34" charset="0"/>
                        </a:rPr>
                        <a:t>Bevacizumab + mFOLFOX6</a:t>
                      </a:r>
                    </a:p>
                    <a:p>
                      <a:pPr algn="ctr">
                        <a:lnSpc>
                          <a:spcPct val="100000"/>
                        </a:lnSpc>
                      </a:pPr>
                      <a:r>
                        <a:rPr lang="pt-BR" sz="2000" b="1" dirty="0">
                          <a:solidFill>
                            <a:schemeClr val="tx1"/>
                          </a:solidFill>
                          <a:effectLst/>
                          <a:latin typeface="Calibri" panose="020F0502020204030204" pitchFamily="34" charset="0"/>
                          <a:cs typeface="Calibri" panose="020F0502020204030204" pitchFamily="34" charset="0"/>
                        </a:rPr>
                        <a:t>(n = 407)</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1463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193133842"/>
                  </a:ext>
                </a:extLst>
              </a:tr>
              <a:tr h="31463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≥3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919265026"/>
                  </a:ext>
                </a:extLst>
              </a:tr>
              <a:tr h="31463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Serious AE related to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84515602"/>
                  </a:ext>
                </a:extLst>
              </a:tr>
              <a:tr h="55664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AE leading to treatment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14641250"/>
                  </a:ext>
                </a:extLst>
              </a:tr>
            </a:tbl>
          </a:graphicData>
        </a:graphic>
      </p:graphicFrame>
    </p:spTree>
    <p:extLst>
      <p:ext uri="{BB962C8B-B14F-4D97-AF65-F5344CB8AC3E}">
        <p14:creationId xmlns:p14="http://schemas.microsoft.com/office/powerpoint/2010/main" val="1322996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PARADIGM: AEs Reported in ≥20% of Patients</a:t>
            </a:r>
            <a:endParaRPr lang="en-US" baseline="300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Yoshino. ASCO 2022. Abstr LBA1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9" name="Group 3">
            <a:extLst>
              <a:ext uri="{FF2B5EF4-FFF2-40B4-BE49-F238E27FC236}">
                <a16:creationId xmlns:a16="http://schemas.microsoft.com/office/drawing/2014/main" id="{6C81C24C-490A-96A3-7686-D4920CECEAB7}"/>
              </a:ext>
            </a:extLst>
          </p:cNvPr>
          <p:cNvGraphicFramePr>
            <a:graphicFrameLocks/>
          </p:cNvGraphicFramePr>
          <p:nvPr>
            <p:extLst>
              <p:ext uri="{D42A27DB-BD31-4B8C-83A1-F6EECF244321}">
                <p14:modId xmlns:p14="http://schemas.microsoft.com/office/powerpoint/2010/main" val="1643772092"/>
              </p:ext>
            </p:extLst>
          </p:nvPr>
        </p:nvGraphicFramePr>
        <p:xfrm>
          <a:off x="728472" y="1250864"/>
          <a:ext cx="10735058" cy="4937984"/>
        </p:xfrm>
        <a:graphic>
          <a:graphicData uri="http://schemas.openxmlformats.org/drawingml/2006/table">
            <a:tbl>
              <a:tblPr/>
              <a:tblGrid>
                <a:gridCol w="3783202">
                  <a:extLst>
                    <a:ext uri="{9D8B030D-6E8A-4147-A177-3AD203B41FA5}">
                      <a16:colId xmlns:a16="http://schemas.microsoft.com/office/drawing/2014/main" val="20000"/>
                    </a:ext>
                  </a:extLst>
                </a:gridCol>
                <a:gridCol w="1737964">
                  <a:extLst>
                    <a:ext uri="{9D8B030D-6E8A-4147-A177-3AD203B41FA5}">
                      <a16:colId xmlns:a16="http://schemas.microsoft.com/office/drawing/2014/main" val="20001"/>
                    </a:ext>
                  </a:extLst>
                </a:gridCol>
                <a:gridCol w="1737964">
                  <a:extLst>
                    <a:ext uri="{9D8B030D-6E8A-4147-A177-3AD203B41FA5}">
                      <a16:colId xmlns:a16="http://schemas.microsoft.com/office/drawing/2014/main" val="4143102482"/>
                    </a:ext>
                  </a:extLst>
                </a:gridCol>
                <a:gridCol w="1737964">
                  <a:extLst>
                    <a:ext uri="{9D8B030D-6E8A-4147-A177-3AD203B41FA5}">
                      <a16:colId xmlns:a16="http://schemas.microsoft.com/office/drawing/2014/main" val="20002"/>
                    </a:ext>
                  </a:extLst>
                </a:gridCol>
                <a:gridCol w="1737964">
                  <a:extLst>
                    <a:ext uri="{9D8B030D-6E8A-4147-A177-3AD203B41FA5}">
                      <a16:colId xmlns:a16="http://schemas.microsoft.com/office/drawing/2014/main" val="3419378468"/>
                    </a:ext>
                  </a:extLst>
                </a:gridCol>
              </a:tblGrid>
              <a:tr h="143016">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500" b="1" i="0" u="none" strike="noStrike" cap="none" normalizeH="0" baseline="0" dirty="0">
                          <a:ln>
                            <a:noFill/>
                          </a:ln>
                          <a:solidFill>
                            <a:schemeClr val="tx1"/>
                          </a:solidFill>
                          <a:effectLst/>
                          <a:latin typeface="Calibri" panose="020F0502020204030204" pitchFamily="34" charset="0"/>
                        </a:rPr>
                        <a:t>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1500" b="1" dirty="0">
                          <a:solidFill>
                            <a:schemeClr val="tx1"/>
                          </a:solidFill>
                          <a:effectLst/>
                          <a:latin typeface="Calibri" panose="020F0502020204030204" pitchFamily="34" charset="0"/>
                          <a:cs typeface="Calibri" panose="020F0502020204030204" pitchFamily="34" charset="0"/>
                        </a:rPr>
                        <a:t>Panitumumab + mFOLFOX6 (n = 404)</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gridSpan="2">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pt-BR" sz="1500" b="1" dirty="0">
                          <a:solidFill>
                            <a:schemeClr val="tx1"/>
                          </a:solidFill>
                          <a:effectLst/>
                          <a:latin typeface="Calibri" panose="020F0502020204030204" pitchFamily="34" charset="0"/>
                          <a:cs typeface="Calibri" panose="020F0502020204030204" pitchFamily="34" charset="0"/>
                        </a:rPr>
                        <a:t>Bevacizumab + mFOLFOX6 (n = 407)</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14301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500" b="1" dirty="0">
                          <a:solidFill>
                            <a:schemeClr val="tx1"/>
                          </a:solidFill>
                          <a:effectLst/>
                          <a:latin typeface="Calibri" panose="020F0502020204030204" pitchFamily="34" charset="0"/>
                          <a:cs typeface="Calibri" panose="020F0502020204030204" pitchFamily="34" charset="0"/>
                        </a:rPr>
                        <a:t>Grade 1/2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500" b="1" dirty="0">
                          <a:solidFill>
                            <a:schemeClr val="tx1"/>
                          </a:solidFill>
                          <a:effectLst/>
                          <a:latin typeface="Calibri" panose="020F0502020204030204" pitchFamily="34" charset="0"/>
                          <a:cs typeface="Calibri" panose="020F0502020204030204" pitchFamily="34" charset="0"/>
                        </a:rPr>
                        <a:t>Grade ≥3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pt-BR" sz="1500" b="1" dirty="0">
                          <a:solidFill>
                            <a:schemeClr val="tx1"/>
                          </a:solidFill>
                          <a:effectLst/>
                          <a:latin typeface="Calibri" panose="020F0502020204030204" pitchFamily="34" charset="0"/>
                          <a:cs typeface="Calibri" panose="020F0502020204030204" pitchFamily="34" charset="0"/>
                        </a:rPr>
                        <a:t>Grade 1/2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pt-BR" sz="1500" b="1" dirty="0">
                          <a:solidFill>
                            <a:schemeClr val="tx1"/>
                          </a:solidFill>
                          <a:effectLst/>
                          <a:latin typeface="Calibri" panose="020F0502020204030204" pitchFamily="34" charset="0"/>
                          <a:cs typeface="Calibri" panose="020F0502020204030204" pitchFamily="34" charset="0"/>
                        </a:rPr>
                        <a:t>Grade ≥3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378232750"/>
                  </a:ext>
                </a:extLst>
              </a:tr>
              <a:tr h="20432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5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Acne-like dermatitis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193133842"/>
                  </a:ext>
                </a:extLst>
              </a:tr>
              <a:tr h="20432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5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Peripheral sensory neuropathy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919265026"/>
                  </a:ext>
                </a:extLst>
              </a:tr>
              <a:tr h="20432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5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Stomatitis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84515602"/>
                  </a:ext>
                </a:extLst>
              </a:tr>
              <a:tr h="20432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5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14641250"/>
                  </a:ext>
                </a:extLst>
              </a:tr>
              <a:tr h="20432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5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Paronychia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42715665"/>
                  </a:ext>
                </a:extLst>
              </a:tr>
              <a:tr h="20432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5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Decreased neutrophil count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79767696"/>
                  </a:ext>
                </a:extLst>
              </a:tr>
              <a:tr h="20432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5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Dry skin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7531107"/>
                  </a:ext>
                </a:extLst>
              </a:tr>
              <a:tr h="20432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5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05811262"/>
                  </a:ext>
                </a:extLst>
              </a:tr>
              <a:tr h="20432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5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09610535"/>
                  </a:ext>
                </a:extLst>
              </a:tr>
              <a:tr h="20432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5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41022559"/>
                  </a:ext>
                </a:extLst>
              </a:tr>
              <a:tr h="20432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5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Dysgeusia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81345934"/>
                  </a:ext>
                </a:extLst>
              </a:tr>
              <a:tr h="20432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5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Hypomagnesemia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7488732"/>
                  </a:ext>
                </a:extLst>
              </a:tr>
              <a:tr h="20432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5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50886324"/>
                  </a:ext>
                </a:extLst>
              </a:tr>
              <a:tr h="20432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5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Decreased platelet count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64505524"/>
                  </a:ext>
                </a:extLst>
              </a:tr>
            </a:tbl>
          </a:graphicData>
        </a:graphic>
      </p:graphicFrame>
    </p:spTree>
    <p:extLst>
      <p:ext uri="{BB962C8B-B14F-4D97-AF65-F5344CB8AC3E}">
        <p14:creationId xmlns:p14="http://schemas.microsoft.com/office/powerpoint/2010/main" val="717079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PARADIGM: Conclusions</a:t>
            </a:r>
            <a:endParaRPr lang="en-US" altLang="en-US" dirty="0"/>
          </a:p>
        </p:txBody>
      </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p:txBody>
          <a:bodyPr/>
          <a:lstStyle/>
          <a:p>
            <a:r>
              <a:rPr lang="en-US" sz="2400" dirty="0"/>
              <a:t>In the phase III PARADIGM trial, the addition of panitumumab vs bevacizumab + mFOLFOX6 as first-line treatment for mCRC demonstrated superior OS</a:t>
            </a:r>
          </a:p>
          <a:p>
            <a:pPr lvl="1"/>
            <a:r>
              <a:rPr lang="en-US" sz="2200" dirty="0"/>
              <a:t>Results consistent in left-sided and overall populations</a:t>
            </a:r>
          </a:p>
          <a:p>
            <a:pPr lvl="1"/>
            <a:r>
              <a:rPr lang="en-US" sz="2200" dirty="0"/>
              <a:t>Trial met its primary endpoint</a:t>
            </a:r>
          </a:p>
          <a:p>
            <a:r>
              <a:rPr lang="en-US" sz="2400" dirty="0"/>
              <a:t>PFS was comparable for panitumumab vs bevacizumab + mFOLFOX6</a:t>
            </a:r>
          </a:p>
          <a:p>
            <a:r>
              <a:rPr lang="en-US" sz="2400" dirty="0"/>
              <a:t>Response and R0 resection rates were higher in the panitumumab arm vs bevacizumab for both the left-sided and overall populations</a:t>
            </a:r>
          </a:p>
          <a:p>
            <a:r>
              <a:rPr lang="en-US" sz="2400" dirty="0"/>
              <a:t>Both trial arms had manageable safety profiles, and no new safety signals emerged </a:t>
            </a:r>
          </a:p>
          <a:p>
            <a:r>
              <a:rPr lang="en-US" sz="2400" dirty="0"/>
              <a:t>Investigators concluded that for patients with </a:t>
            </a:r>
            <a:r>
              <a:rPr lang="en-US" sz="2400"/>
              <a:t>WT </a:t>
            </a:r>
            <a:r>
              <a:rPr lang="en-US" sz="2400" i="1"/>
              <a:t>RAS </a:t>
            </a:r>
            <a:r>
              <a:rPr lang="en-US" sz="2400"/>
              <a:t>and </a:t>
            </a:r>
            <a:r>
              <a:rPr lang="en-US" sz="2400" dirty="0"/>
              <a:t>left-sided mCRC, panitumumab + mFOLFOX6 is supported in the first-line setting</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1">
            <a:extLst>
              <a:ext uri="{FF2B5EF4-FFF2-40B4-BE49-F238E27FC236}">
                <a16:creationId xmlns:a16="http://schemas.microsoft.com/office/drawing/2014/main" id="{0C217C18-1C7B-D442-A70F-6CC77AFB7404}"/>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Rudin. ASCO 2022. Abstr LBA8507</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1578798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ad8535c8-c1ee-4870-8962-8d01a919f8fd">Conference Capsule Slides</Document_x0020_Category>
    <_dlc_DocId xmlns="d54cbe69-32bd-412a-b004-9152f949605e">56M7VY3CDVN5-84005858-1</_dlc_DocId>
    <_dlc_DocIdUrl xmlns="d54cbe69-32bd-412a-b004-9152f949605e">
      <Url>https://intranet.clinicaloptions.com/mews/oncology/ONC_2022_ASCO_CF_(PRP5083)/GI_LBA1_Yoshino/_layouts/15/DocIdRedir.aspx?ID=56M7VY3CDVN5-84005858-1</Url>
      <Description>56M7VY3CDVN5-84005858-1</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E434F6D52485EC49AAED644CB86B975A" ma:contentTypeVersion="1" ma:contentTypeDescription="Create a new document." ma:contentTypeScope="" ma:versionID="2c683a02df3245a5207b1ef842c5a74d">
  <xsd:schema xmlns:xsd="http://www.w3.org/2001/XMLSchema" xmlns:xs="http://www.w3.org/2001/XMLSchema" xmlns:p="http://schemas.microsoft.com/office/2006/metadata/properties" xmlns:ns2="d54cbe69-32bd-412a-b004-9152f949605e" xmlns:ns3="ad8535c8-c1ee-4870-8962-8d01a919f8fd" targetNamespace="http://schemas.microsoft.com/office/2006/metadata/properties" ma:root="true" ma:fieldsID="56276c21f1d4735e4679d05dd9ee7e26" ns2:_="" ns3:_="">
    <xsd:import namespace="d54cbe69-32bd-412a-b004-9152f949605e"/>
    <xsd:import namespace="ad8535c8-c1ee-4870-8962-8d01a919f8fd"/>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d8535c8-c1ee-4870-8962-8d01a919f8fd"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A9141D-6B19-4302-960E-FC910A1D209E}">
  <ds:schemaRefs>
    <ds:schemaRef ds:uri="http://schemas.microsoft.com/sharepoint/v3/contenttype/forms"/>
  </ds:schemaRefs>
</ds:datastoreItem>
</file>

<file path=customXml/itemProps2.xml><?xml version="1.0" encoding="utf-8"?>
<ds:datastoreItem xmlns:ds="http://schemas.openxmlformats.org/officeDocument/2006/customXml" ds:itemID="{9FB85205-A392-48A5-9CB2-1B7D40DE25A2}">
  <ds:schemaRefs>
    <ds:schemaRef ds:uri="http://schemas.microsoft.com/sharepoint/events"/>
  </ds:schemaRefs>
</ds:datastoreItem>
</file>

<file path=customXml/itemProps3.xml><?xml version="1.0" encoding="utf-8"?>
<ds:datastoreItem xmlns:ds="http://schemas.openxmlformats.org/officeDocument/2006/customXml" ds:itemID="{01438294-F0D1-47D8-A832-433B59AF8B71}">
  <ds:schemaRefs>
    <ds:schemaRef ds:uri="http://schemas.microsoft.com/office/2006/documentManagement/types"/>
    <ds:schemaRef ds:uri="ad8535c8-c1ee-4870-8962-8d01a919f8fd"/>
    <ds:schemaRef ds:uri="http://schemas.microsoft.com/office/2006/metadata/properties"/>
    <ds:schemaRef ds:uri="http://purl.org/dc/terms/"/>
    <ds:schemaRef ds:uri="http://purl.org/dc/elements/1.1/"/>
    <ds:schemaRef ds:uri="http://purl.org/dc/dcmitype/"/>
    <ds:schemaRef ds:uri="http://www.w3.org/XML/1998/namespace"/>
    <ds:schemaRef ds:uri="http://schemas.microsoft.com/office/infopath/2007/PartnerControls"/>
    <ds:schemaRef ds:uri="http://schemas.openxmlformats.org/package/2006/metadata/core-properties"/>
    <ds:schemaRef ds:uri="d54cbe69-32bd-412a-b004-9152f949605e"/>
  </ds:schemaRefs>
</ds:datastoreItem>
</file>

<file path=customXml/itemProps4.xml><?xml version="1.0" encoding="utf-8"?>
<ds:datastoreItem xmlns:ds="http://schemas.openxmlformats.org/officeDocument/2006/customXml" ds:itemID="{6B6EF8B6-ACCA-4E85-93A4-BF88BF4BA2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d8535c8-c1ee-4870-8962-8d01a919f8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4528</TotalTime>
  <Words>1658</Words>
  <Application>Microsoft Office PowerPoint</Application>
  <PresentationFormat>Widescreen</PresentationFormat>
  <Paragraphs>404</Paragraphs>
  <Slides>12</Slides>
  <Notes>12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Arial</vt:lpstr>
      <vt:lpstr>Calibri</vt:lpstr>
      <vt:lpstr>Times</vt:lpstr>
      <vt:lpstr>Wingdings</vt:lpstr>
      <vt:lpstr>2022_CCO_Template</vt:lpstr>
      <vt:lpstr>4_2017_HTAA_Diabetes</vt:lpstr>
      <vt:lpstr>PARADIGM: Panitumumab + mFOLFOX6 vs Bevacizumab + mFOLFOX6 as First-line  Treatment for mCRC With Wild-Type RAS </vt:lpstr>
      <vt:lpstr>About These Slides</vt:lpstr>
      <vt:lpstr>PARADIGM: Background</vt:lpstr>
      <vt:lpstr>PARADIGM: Study Design</vt:lpstr>
      <vt:lpstr>PARADIGM: Baseline Characteristics</vt:lpstr>
      <vt:lpstr>PARADIGM: OS (Primary Endpoint)</vt:lpstr>
      <vt:lpstr>PARADIGM: PFS</vt:lpstr>
      <vt:lpstr>PARADIGM: Response </vt:lpstr>
      <vt:lpstr>PARADIGM: Safety</vt:lpstr>
      <vt:lpstr>PARADIGM: AEs Reported in ≥20% of Patients</vt:lpstr>
      <vt:lpstr>PARADIGM: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PARADIGM: Panitumumab + mFOLFOX6 vs Bevacizumab + mFOLFOX6 as First-line Treatment for mCRC With Wild-Type RAS</dc:title>
  <dc:creator>Timothy Quill</dc:creator>
  <cp:lastModifiedBy>Natalia Kolenko</cp:lastModifiedBy>
  <cp:revision>56</cp:revision>
  <dcterms:created xsi:type="dcterms:W3CDTF">2022-06-02T23:20:10Z</dcterms:created>
  <dcterms:modified xsi:type="dcterms:W3CDTF">2022-06-09T13:47:56Z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0x010100E434F6D52485EC49AAED644CB86B975A</vt:lpwstr>
  </property>
  <property fmtid="{D5CDD505-2E9C-101B-9397-08002B2CF9AE}" pid="3" name="_dlc_DocIdItemGuid">
    <vt:lpwstr>6cb19caf-f083-4d86-b355-487474c386c2</vt:lpwstr>
  </property>
</Properties>
</file>