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0"/>
  </p:notesMasterIdLst>
  <p:handoutMasterIdLst>
    <p:handoutMasterId r:id="rId21"/>
  </p:handoutMasterIdLst>
  <p:sldIdLst>
    <p:sldId id="321" r:id="rId7"/>
    <p:sldId id="308" r:id="rId8"/>
    <p:sldId id="547" r:id="rId9"/>
    <p:sldId id="548" r:id="rId10"/>
    <p:sldId id="549" r:id="rId11"/>
    <p:sldId id="550" r:id="rId12"/>
    <p:sldId id="556" r:id="rId13"/>
    <p:sldId id="565" r:id="rId14"/>
    <p:sldId id="558" r:id="rId15"/>
    <p:sldId id="566" r:id="rId16"/>
    <p:sldId id="564" r:id="rId17"/>
    <p:sldId id="552" r:id="rId18"/>
    <p:sldId id="318" r:id="rId19"/>
  </p:sldIdLst>
  <p:sldSz cx="12192000" cy="6858000"/>
  <p:notesSz cx="7315200" cy="9601200"/>
  <p:custDataLst>
    <p:tags r:id="rId2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Marie Becker" initials="MB" lastIdx="22" clrIdx="15">
    <p:extLst>
      <p:ext uri="{19B8F6BF-5375-455C-9EA6-DF929625EA0E}">
        <p15:presenceInfo xmlns:p15="http://schemas.microsoft.com/office/powerpoint/2012/main" userId="S::mbecker@clinicaloptions.com::a16991b8-7bb5-4da5-98af-c360d036dd20" providerId="AD"/>
      </p:ext>
    </p:extLst>
  </p:cmAuthor>
  <p:cmAuthor id="17" name="Vanessa Carter" initials="VC" lastIdx="32" clrIdx="16">
    <p:extLst>
      <p:ext uri="{19B8F6BF-5375-455C-9EA6-DF929625EA0E}">
        <p15:presenceInfo xmlns:p15="http://schemas.microsoft.com/office/powerpoint/2012/main" userId="S::vcarter@clinicaloptions.com::9ce73b1e-6b1e-4cab-b34f-91637f33dd50" providerId="AD"/>
      </p:ext>
    </p:extLst>
  </p:cmAuthor>
  <p:cmAuthor id="18" name="nhanson" initials="n" lastIdx="5" clrIdx="17">
    <p:extLst>
      <p:ext uri="{19B8F6BF-5375-455C-9EA6-DF929625EA0E}">
        <p15:presenceInfo xmlns:p15="http://schemas.microsoft.com/office/powerpoint/2012/main" userId="nhanson" providerId="None"/>
      </p:ext>
    </p:extLst>
  </p:cmAuthor>
  <p:cmAuthor id="19" name="CLINICALOPTIONS\tquill" initials="C" lastIdx="2" clrIdx="18">
    <p:extLst>
      <p:ext uri="{19B8F6BF-5375-455C-9EA6-DF929625EA0E}">
        <p15:presenceInfo xmlns:p15="http://schemas.microsoft.com/office/powerpoint/2012/main" userId="CLINICALOPTIONS\tquill" providerId="None"/>
      </p:ext>
    </p:extLst>
  </p:cmAuthor>
  <p:cmAuthor id="20" name="aboecler@clinicaloptions.com" initials="a" lastIdx="1" clrIdx="19">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87" autoAdjust="0"/>
    <p:restoredTop sz="86756" autoAdjust="0"/>
  </p:normalViewPr>
  <p:slideViewPr>
    <p:cSldViewPr snapToGrid="0">
      <p:cViewPr varScale="1">
        <p:scale>
          <a:sx n="58" d="100"/>
          <a:sy n="58" d="100"/>
        </p:scale>
        <p:origin x="1084" y="40"/>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gs" Target="tags/tag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190666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 pCR, pathologic complete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9800727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BICR, blinded independent central review; BIPR, blinded independent pathologic review; ECOG, Eastern Cooperative Oncology Group; EFS, event-free survival; MPR, major pathologic response; NE, not evaluable; NSCLC, non-small-cell lung cancer; OS, overall survival; pCR, pathologic complete response; PS, performance status.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961532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 chemotherapy; ECOG, Eastern Cooperative Oncology Group; Nivo, nivolumab; Pbo, placebo; PS, performance status.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1578279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Nivo, nivolumab; Pbo, placebo.</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6419214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BICR, blinded independent central review; CT, chemotherapy; EFS, event-free survival; Nivo, nivolumab; NR, not reached; Pbo, placebo.</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3877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 chemotherapy; ECOG, Eastern Cooperative Oncology Group; EFS, event-free survival; Nivo, nivolumab; NR, not reached; Pbo, placebo; PS, performance status.</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4332760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 chemotherapy; EFS, event-free survival; MPR, major pathologic response; Nivo, nivolumab; NR, not reported; OR, odds ratio; Pbo, placebo; pCR, pathologic complete response; tx, treatment.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4090594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CT, chemotherapy; G, grade; Nivo, nivolumab; Pbo, placebo; SAE, serious adverse event; TRAE, treatment-related adverse event.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9262292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CT, chemotherapy; Nivo, nivolumab; Pbo, placebo; SAE, serious adverse event; TRAE, treatment-related adverse event.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4420889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EFS, event-free survival; MPR, major pathologic response; NSCLC, non-small-cell lung cancer; pCR, pathologic complete response.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19454903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13</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Click to 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7" y="409576"/>
            <a:ext cx="11032823" cy="2882265"/>
          </a:xfrm>
        </p:spPr>
        <p:txBody>
          <a:bodyPr>
            <a:normAutofit/>
          </a:bodyPr>
          <a:lstStyle/>
          <a:p>
            <a:r>
              <a:rPr lang="en-US" dirty="0"/>
              <a:t>CheckMate 77T: Phase III Trial of Neoadjuvant Nivolumab + Chemotherapy vs Placebo + Chemotherapy With Adjuvant Nivolumab or </a:t>
            </a:r>
            <a:br>
              <a:rPr lang="en-US" dirty="0"/>
            </a:br>
            <a:r>
              <a:rPr lang="en-US" dirty="0"/>
              <a:t>Placebo in Stage II-IIIB NSCLC</a:t>
            </a:r>
            <a:endParaRPr lang="en-US" altLang="en-US"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201300"/>
            <a:ext cx="69256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Bristol Myers Squibb; Daiichi Sankyo, Inc.; Exelixis, Inc.; Gilead Sciences, Inc.; Lilly; and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49" y="3221038"/>
            <a:ext cx="5290706"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European Society for Medical Oncology 2023 Congress </a:t>
            </a:r>
            <a:r>
              <a:rPr lang="en-US" sz="1600" i="1" kern="0" dirty="0">
                <a:solidFill>
                  <a:schemeClr val="bg2"/>
                </a:solidFill>
                <a:latin typeface="Calibri"/>
                <a:ea typeface="+mj-ea"/>
                <a:cs typeface="Calibri"/>
              </a:rPr>
              <a:t>October 20-24,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92614"/>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880542"/>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CheckMate 77T: Background</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p:txBody>
          <a:bodyPr/>
          <a:lstStyle/>
          <a:p>
            <a:r>
              <a:rPr lang="en-US" sz="2400" dirty="0"/>
              <a:t>Neoadjuvant nivolumab + chemotherapy is the standard of care for eligible patients with resectable NSCLC</a:t>
            </a:r>
            <a:r>
              <a:rPr lang="en-US" sz="2400" baseline="30000" dirty="0"/>
              <a:t>1</a:t>
            </a:r>
            <a:endParaRPr lang="en-US" sz="2400" dirty="0"/>
          </a:p>
          <a:p>
            <a:r>
              <a:rPr lang="en-US" sz="2400" dirty="0"/>
              <a:t>A perioperative approach of administering nivolumab with neoadjuvant chemotherapy and as postsurgical adjuvant therapy improved pCR and survival in patients with resectable stage IIIA-B NSCLC in an open-label phase II trial</a:t>
            </a:r>
            <a:r>
              <a:rPr lang="en-US" sz="2400" baseline="30000" dirty="0"/>
              <a:t>2</a:t>
            </a:r>
          </a:p>
          <a:p>
            <a:r>
              <a:rPr lang="en-US" sz="2400" dirty="0"/>
              <a:t>Randomized, double-blind phase III CheckMate 77T study was undertaken to compare neoadjuvant nivolumab + chemotherapy followed by adjuvant nivolumab against neoadjuvant chemotherapy + placebo followed by adjuvant placebo in patients with resectable stage II-IIIB NSCLC</a:t>
            </a:r>
            <a:r>
              <a:rPr lang="en-US" sz="2400" baseline="30000" dirty="0"/>
              <a:t>3</a:t>
            </a:r>
          </a:p>
          <a:p>
            <a:pPr lvl="1"/>
            <a:r>
              <a:rPr lang="en-US" sz="2200" dirty="0"/>
              <a:t>Current prespecified interim analysis presented after median follow-up of 25.4 mo (range: 15.7-44.2 mo)</a:t>
            </a:r>
            <a:endParaRPr lang="en-US" sz="2200" baseline="30000" dirty="0"/>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201074"/>
            <a:ext cx="88910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NCCN. Clinical practice guidelines in oncology: non-small cell lung cancer. v4.2023.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2. Provencio. NEJM. 2023;389:504-513. 3. Cascone. ESMO 2023. Abstr LBA1. </a:t>
            </a:r>
          </a:p>
        </p:txBody>
      </p:sp>
    </p:spTree>
    <p:extLst>
      <p:ext uri="{BB962C8B-B14F-4D97-AF65-F5344CB8AC3E}">
        <p14:creationId xmlns:p14="http://schemas.microsoft.com/office/powerpoint/2010/main" val="1991886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CheckMate 77T: Study Design</a:t>
            </a:r>
          </a:p>
        </p:txBody>
      </p:sp>
      <p:sp>
        <p:nvSpPr>
          <p:cNvPr id="6" name="Content Placeholder 4">
            <a:extLst>
              <a:ext uri="{FF2B5EF4-FFF2-40B4-BE49-F238E27FC236}">
                <a16:creationId xmlns:a16="http://schemas.microsoft.com/office/drawing/2014/main" id="{C13E64BC-0313-41C5-CE18-357C699BD269}"/>
              </a:ext>
            </a:extLst>
          </p:cNvPr>
          <p:cNvSpPr>
            <a:spLocks noGrp="1"/>
          </p:cNvSpPr>
          <p:nvPr>
            <p:ph idx="1"/>
          </p:nvPr>
        </p:nvSpPr>
        <p:spPr/>
        <p:txBody>
          <a:bodyPr/>
          <a:lstStyle/>
          <a:p>
            <a:pPr>
              <a:spcAft>
                <a:spcPts val="0"/>
              </a:spcAft>
            </a:pPr>
            <a:r>
              <a:rPr lang="en-US" sz="2200" dirty="0"/>
              <a:t>Global randomized, double-blind phase III trial</a:t>
            </a:r>
          </a:p>
          <a:p>
            <a:pPr marL="0" indent="0">
              <a:spcAft>
                <a:spcPts val="0"/>
              </a:spcAft>
              <a:buNone/>
            </a:pPr>
            <a:br>
              <a:rPr lang="en-US" sz="2200" dirty="0"/>
            </a:br>
            <a:endParaRPr lang="en-US" sz="2200" dirty="0"/>
          </a:p>
          <a:p>
            <a:pPr>
              <a:spcAft>
                <a:spcPts val="0"/>
              </a:spcAft>
            </a:pPr>
            <a:endParaRPr lang="en-US" sz="2200" dirty="0"/>
          </a:p>
          <a:p>
            <a:pPr>
              <a:spcAft>
                <a:spcPts val="0"/>
              </a:spcAft>
            </a:pPr>
            <a:endParaRPr lang="en-US" sz="2200" dirty="0"/>
          </a:p>
          <a:p>
            <a:pPr>
              <a:spcAft>
                <a:spcPts val="0"/>
              </a:spcAft>
            </a:pPr>
            <a:endParaRPr lang="en-US" sz="2200" dirty="0"/>
          </a:p>
          <a:p>
            <a:pPr>
              <a:spcAft>
                <a:spcPts val="0"/>
              </a:spcAft>
            </a:pPr>
            <a:endParaRPr lang="en-US" sz="2200" dirty="0"/>
          </a:p>
          <a:p>
            <a:pPr marL="0" indent="0">
              <a:spcAft>
                <a:spcPts val="0"/>
              </a:spcAft>
              <a:buNone/>
            </a:pPr>
            <a:endParaRPr lang="en-US" sz="2200" dirty="0"/>
          </a:p>
          <a:p>
            <a:pPr>
              <a:spcAft>
                <a:spcPts val="0"/>
              </a:spcAft>
            </a:pPr>
            <a:r>
              <a:rPr lang="en-US" sz="2200" b="1" dirty="0"/>
              <a:t>Primary endpoint: </a:t>
            </a:r>
            <a:r>
              <a:rPr lang="en-US" sz="2200" dirty="0"/>
              <a:t>EFS by BICR</a:t>
            </a:r>
          </a:p>
          <a:p>
            <a:pPr>
              <a:spcAft>
                <a:spcPts val="0"/>
              </a:spcAft>
            </a:pPr>
            <a:r>
              <a:rPr lang="en-US" sz="2200" b="1" dirty="0"/>
              <a:t>Secondary endpoints: </a:t>
            </a:r>
            <a:r>
              <a:rPr lang="en-US" sz="2200" dirty="0"/>
              <a:t>pCR by BIPR, MPR by BIPR, OS, safety</a:t>
            </a:r>
          </a:p>
          <a:p>
            <a:pPr>
              <a:spcAft>
                <a:spcPts val="0"/>
              </a:spcAft>
            </a:pPr>
            <a:r>
              <a:rPr lang="en-US" sz="2200" b="1" dirty="0"/>
              <a:t>Exploratory analyses: </a:t>
            </a:r>
            <a:r>
              <a:rPr lang="en-US" sz="2200" dirty="0"/>
              <a:t>EFS by pCR/MPR, EFS by adjuvant treatment</a:t>
            </a:r>
          </a:p>
        </p:txBody>
      </p:sp>
      <p:sp>
        <p:nvSpPr>
          <p:cNvPr id="5" name="Text Box 11">
            <a:extLst>
              <a:ext uri="{FF2B5EF4-FFF2-40B4-BE49-F238E27FC236}">
                <a16:creationId xmlns:a16="http://schemas.microsoft.com/office/drawing/2014/main" id="{13B42ADD-5309-B653-C90A-6AC2AEE8A05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Cascone. ESMO 2023. Abstr LBA1.</a:t>
            </a:r>
          </a:p>
        </p:txBody>
      </p:sp>
      <p:sp>
        <p:nvSpPr>
          <p:cNvPr id="7" name="Text Box 45">
            <a:extLst>
              <a:ext uri="{FF2B5EF4-FFF2-40B4-BE49-F238E27FC236}">
                <a16:creationId xmlns:a16="http://schemas.microsoft.com/office/drawing/2014/main" id="{003419FA-DCB6-EB5A-F44F-322CE4CF83EA}"/>
              </a:ext>
            </a:extLst>
          </p:cNvPr>
          <p:cNvSpPr txBox="1">
            <a:spLocks noChangeArrowheads="1"/>
          </p:cNvSpPr>
          <p:nvPr/>
        </p:nvSpPr>
        <p:spPr bwMode="auto">
          <a:xfrm>
            <a:off x="557186" y="2955649"/>
            <a:ext cx="2187881" cy="18158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600" b="0" dirty="0">
                <a:solidFill>
                  <a:srgbClr val="000000"/>
                </a:solidFill>
                <a:latin typeface="Calibri" panose="020F0502020204030204" pitchFamily="34" charset="0"/>
                <a:cs typeface="+mn-cs"/>
              </a:rPr>
              <a:t>R</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esectable, previously untreated stage IIA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(&gt;4 cm)-IIIB (N2) NSCLC; ECOG PS 0/1; no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EGFR </a:t>
            </a:r>
            <a:r>
              <a:rPr kumimoji="0" lang="en-US" altLang="en-US" sz="1600" b="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mutations or ALK alterations</a:t>
            </a:r>
            <a:r>
              <a:rPr lang="en-US" altLang="en-US" sz="1600" b="0" dirty="0">
                <a:solidFill>
                  <a:srgbClr val="000000"/>
                </a:solidFill>
                <a:latin typeface="Calibri" panose="020F0502020204030204" pitchFamily="34" charset="0"/>
                <a:cs typeface="+mn-cs"/>
              </a:rPr>
              <a:t>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461)</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8" name="Rectangle 49">
            <a:extLst>
              <a:ext uri="{FF2B5EF4-FFF2-40B4-BE49-F238E27FC236}">
                <a16:creationId xmlns:a16="http://schemas.microsoft.com/office/drawing/2014/main" id="{2AF06490-F3B9-D048-DC00-0EE340043B6E}"/>
              </a:ext>
            </a:extLst>
          </p:cNvPr>
          <p:cNvSpPr>
            <a:spLocks noChangeArrowheads="1"/>
          </p:cNvSpPr>
          <p:nvPr/>
        </p:nvSpPr>
        <p:spPr bwMode="auto">
          <a:xfrm>
            <a:off x="3524691" y="2717914"/>
            <a:ext cx="2868509" cy="809179"/>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b="1" dirty="0">
                <a:solidFill>
                  <a:srgbClr val="FFFFFF"/>
                </a:solidFill>
                <a:latin typeface="Calibri" panose="020F0502020204030204" pitchFamily="34" charset="0"/>
                <a:cs typeface="+mn-cs"/>
              </a:rPr>
              <a:t>Nivolumab </a:t>
            </a:r>
            <a:r>
              <a:rPr lang="en-US" altLang="en-US" sz="1600" b="0" dirty="0">
                <a:solidFill>
                  <a:srgbClr val="FFFFFF"/>
                </a:solidFill>
                <a:latin typeface="Calibri" panose="020F0502020204030204" pitchFamily="34" charset="0"/>
                <a:cs typeface="+mn-cs"/>
              </a:rPr>
              <a:t>360 mg Q3W +</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Chemotherapy* Q3W x 4 cycles</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(n = 229)</a:t>
            </a:r>
          </a:p>
        </p:txBody>
      </p:sp>
      <p:sp>
        <p:nvSpPr>
          <p:cNvPr id="11" name="Rectangle 10">
            <a:extLst>
              <a:ext uri="{FF2B5EF4-FFF2-40B4-BE49-F238E27FC236}">
                <a16:creationId xmlns:a16="http://schemas.microsoft.com/office/drawing/2014/main" id="{9D892CB8-2B52-11E5-3C10-690F62C2B92B}"/>
              </a:ext>
            </a:extLst>
          </p:cNvPr>
          <p:cNvSpPr/>
          <p:nvPr/>
        </p:nvSpPr>
        <p:spPr>
          <a:xfrm>
            <a:off x="804739" y="1895224"/>
            <a:ext cx="4391204" cy="830997"/>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Stratified by histology (nonsquamous vs squamous), stage (II vs III), PD-L1 status (≥1% vs &lt;1% vs NE/indeterminate)</a:t>
            </a:r>
          </a:p>
        </p:txBody>
      </p:sp>
      <p:cxnSp>
        <p:nvCxnSpPr>
          <p:cNvPr id="12" name="Straight Arrow Connector 11">
            <a:extLst>
              <a:ext uri="{FF2B5EF4-FFF2-40B4-BE49-F238E27FC236}">
                <a16:creationId xmlns:a16="http://schemas.microsoft.com/office/drawing/2014/main" id="{EFADCD90-674B-0241-7338-CCA97423A72C}"/>
              </a:ext>
            </a:extLst>
          </p:cNvPr>
          <p:cNvCxnSpPr>
            <a:cxnSpLocks/>
          </p:cNvCxnSpPr>
          <p:nvPr/>
        </p:nvCxnSpPr>
        <p:spPr bwMode="auto">
          <a:xfrm>
            <a:off x="3077733" y="2726221"/>
            <a:ext cx="0" cy="442991"/>
          </a:xfrm>
          <a:prstGeom prst="straightConnector1">
            <a:avLst/>
          </a:prstGeom>
          <a:noFill/>
          <a:ln w="28575" cap="flat" cmpd="sng" algn="ctr">
            <a:solidFill>
              <a:schemeClr val="bg1"/>
            </a:solidFill>
            <a:prstDash val="sysDot"/>
            <a:round/>
            <a:headEnd type="none" w="med" len="med"/>
            <a:tailEnd type="triangle"/>
          </a:ln>
          <a:effectLst/>
        </p:spPr>
      </p:cxnSp>
      <p:sp>
        <p:nvSpPr>
          <p:cNvPr id="14" name="Line 53">
            <a:extLst>
              <a:ext uri="{FF2B5EF4-FFF2-40B4-BE49-F238E27FC236}">
                <a16:creationId xmlns:a16="http://schemas.microsoft.com/office/drawing/2014/main" id="{CABC20BD-3C0C-1F3A-F340-A8DAB8EA08A1}"/>
              </a:ext>
            </a:extLst>
          </p:cNvPr>
          <p:cNvSpPr>
            <a:spLocks noChangeShapeType="1"/>
          </p:cNvSpPr>
          <p:nvPr/>
        </p:nvSpPr>
        <p:spPr bwMode="auto">
          <a:xfrm>
            <a:off x="2766583" y="3750173"/>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sz="1600" dirty="0">
              <a:solidFill>
                <a:schemeClr val="bg1"/>
              </a:solidFill>
              <a:latin typeface="Calibri" panose="020F0502020204030204" pitchFamily="34" charset="0"/>
            </a:endParaRPr>
          </a:p>
        </p:txBody>
      </p:sp>
      <p:sp>
        <p:nvSpPr>
          <p:cNvPr id="15" name="Line 54">
            <a:extLst>
              <a:ext uri="{FF2B5EF4-FFF2-40B4-BE49-F238E27FC236}">
                <a16:creationId xmlns:a16="http://schemas.microsoft.com/office/drawing/2014/main" id="{4A9FF640-F7C1-51B2-0224-0D96EF0CA908}"/>
              </a:ext>
            </a:extLst>
          </p:cNvPr>
          <p:cNvSpPr>
            <a:spLocks noChangeShapeType="1"/>
          </p:cNvSpPr>
          <p:nvPr/>
        </p:nvSpPr>
        <p:spPr bwMode="auto">
          <a:xfrm flipV="1">
            <a:off x="2766583" y="3134383"/>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sz="1600" dirty="0">
              <a:solidFill>
                <a:schemeClr val="bg1"/>
              </a:solidFill>
              <a:latin typeface="Calibri" panose="020F0502020204030204" pitchFamily="34" charset="0"/>
            </a:endParaRPr>
          </a:p>
        </p:txBody>
      </p:sp>
      <p:sp>
        <p:nvSpPr>
          <p:cNvPr id="3" name="Rectangle 49">
            <a:extLst>
              <a:ext uri="{FF2B5EF4-FFF2-40B4-BE49-F238E27FC236}">
                <a16:creationId xmlns:a16="http://schemas.microsoft.com/office/drawing/2014/main" id="{9B05A054-BC81-1890-7978-169D97EF6998}"/>
              </a:ext>
            </a:extLst>
          </p:cNvPr>
          <p:cNvSpPr>
            <a:spLocks noChangeArrowheads="1"/>
          </p:cNvSpPr>
          <p:nvPr/>
        </p:nvSpPr>
        <p:spPr bwMode="auto">
          <a:xfrm>
            <a:off x="3524691" y="3713695"/>
            <a:ext cx="2868509" cy="809179"/>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b="1" dirty="0">
                <a:solidFill>
                  <a:srgbClr val="FFFFFF"/>
                </a:solidFill>
                <a:latin typeface="Calibri" panose="020F0502020204030204" pitchFamily="34" charset="0"/>
                <a:cs typeface="+mn-cs"/>
              </a:rPr>
              <a:t>Placebo</a:t>
            </a:r>
            <a:r>
              <a:rPr lang="en-US" altLang="en-US" sz="1600" b="0" dirty="0">
                <a:solidFill>
                  <a:srgbClr val="FFFFFF"/>
                </a:solidFill>
                <a:latin typeface="Calibri" panose="020F0502020204030204" pitchFamily="34" charset="0"/>
                <a:cs typeface="+mn-cs"/>
              </a:rPr>
              <a:t> Q3W +</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Chemotherapy* Q3W x 4 cycles</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(n = 232)</a:t>
            </a:r>
          </a:p>
        </p:txBody>
      </p:sp>
      <p:sp>
        <p:nvSpPr>
          <p:cNvPr id="4" name="Line 54">
            <a:extLst>
              <a:ext uri="{FF2B5EF4-FFF2-40B4-BE49-F238E27FC236}">
                <a16:creationId xmlns:a16="http://schemas.microsoft.com/office/drawing/2014/main" id="{1DD10921-9EF6-1E15-75F9-D41E8EF45EA5}"/>
              </a:ext>
            </a:extLst>
          </p:cNvPr>
          <p:cNvSpPr>
            <a:spLocks noChangeShapeType="1"/>
          </p:cNvSpPr>
          <p:nvPr/>
        </p:nvSpPr>
        <p:spPr bwMode="auto">
          <a:xfrm flipV="1">
            <a:off x="6436232" y="3114213"/>
            <a:ext cx="346367"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sz="1600" dirty="0">
              <a:solidFill>
                <a:schemeClr val="bg1"/>
              </a:solidFill>
              <a:latin typeface="Calibri" panose="020F0502020204030204" pitchFamily="34" charset="0"/>
            </a:endParaRPr>
          </a:p>
        </p:txBody>
      </p:sp>
      <p:sp>
        <p:nvSpPr>
          <p:cNvPr id="17" name="Rectangle 16">
            <a:extLst>
              <a:ext uri="{FF2B5EF4-FFF2-40B4-BE49-F238E27FC236}">
                <a16:creationId xmlns:a16="http://schemas.microsoft.com/office/drawing/2014/main" id="{EFEC4AB9-60CB-9539-5835-62F329D40E68}"/>
              </a:ext>
            </a:extLst>
          </p:cNvPr>
          <p:cNvSpPr/>
          <p:nvPr/>
        </p:nvSpPr>
        <p:spPr>
          <a:xfrm>
            <a:off x="6644816" y="2810527"/>
            <a:ext cx="1426577" cy="1569660"/>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600" b="0" dirty="0">
                <a:solidFill>
                  <a:srgbClr val="000000"/>
                </a:solidFill>
                <a:latin typeface="Calibri" panose="020F0502020204030204" pitchFamily="34" charset="0"/>
                <a:cs typeface="+mn-cs"/>
              </a:rPr>
              <a:t>R</a:t>
            </a:r>
            <a:r>
              <a:rPr kumimoji="0" lang="en-US" altLang="en-US" sz="1600" b="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adiologic restaging and surgery </a:t>
            </a:r>
            <a:br>
              <a:rPr kumimoji="0" lang="en-US" altLang="en-US" sz="1600" b="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1600" b="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6 wk post neoadjuvant treatment)</a:t>
            </a:r>
          </a:p>
        </p:txBody>
      </p:sp>
      <p:sp>
        <p:nvSpPr>
          <p:cNvPr id="19" name="Rectangle 49">
            <a:extLst>
              <a:ext uri="{FF2B5EF4-FFF2-40B4-BE49-F238E27FC236}">
                <a16:creationId xmlns:a16="http://schemas.microsoft.com/office/drawing/2014/main" id="{DD7C2DE8-419C-D608-B33E-19AAAE184810}"/>
              </a:ext>
            </a:extLst>
          </p:cNvPr>
          <p:cNvSpPr>
            <a:spLocks noChangeArrowheads="1"/>
          </p:cNvSpPr>
          <p:nvPr/>
        </p:nvSpPr>
        <p:spPr bwMode="auto">
          <a:xfrm>
            <a:off x="8320750" y="2717914"/>
            <a:ext cx="2868509" cy="809179"/>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b="1" dirty="0">
                <a:solidFill>
                  <a:srgbClr val="FFFFFF"/>
                </a:solidFill>
                <a:latin typeface="Calibri" panose="020F0502020204030204" pitchFamily="34" charset="0"/>
                <a:cs typeface="+mn-cs"/>
              </a:rPr>
              <a:t>Nivolumab </a:t>
            </a:r>
            <a:r>
              <a:rPr lang="en-US" altLang="en-US" sz="1600" b="0" dirty="0">
                <a:solidFill>
                  <a:srgbClr val="FFFFFF"/>
                </a:solidFill>
                <a:latin typeface="Calibri" panose="020F0502020204030204" pitchFamily="34" charset="0"/>
                <a:cs typeface="+mn-cs"/>
              </a:rPr>
              <a:t>480 mg Q4W </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for 1 yr</a:t>
            </a:r>
          </a:p>
        </p:txBody>
      </p:sp>
      <p:sp>
        <p:nvSpPr>
          <p:cNvPr id="20" name="Line 54">
            <a:extLst>
              <a:ext uri="{FF2B5EF4-FFF2-40B4-BE49-F238E27FC236}">
                <a16:creationId xmlns:a16="http://schemas.microsoft.com/office/drawing/2014/main" id="{9E19A7DE-E720-BFB8-ACC2-E1447E230C25}"/>
              </a:ext>
            </a:extLst>
          </p:cNvPr>
          <p:cNvSpPr>
            <a:spLocks noChangeShapeType="1"/>
          </p:cNvSpPr>
          <p:nvPr/>
        </p:nvSpPr>
        <p:spPr bwMode="auto">
          <a:xfrm flipV="1">
            <a:off x="7974382" y="3114213"/>
            <a:ext cx="346367"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sz="1600" dirty="0">
              <a:solidFill>
                <a:schemeClr val="bg1"/>
              </a:solidFill>
              <a:latin typeface="Calibri" panose="020F0502020204030204" pitchFamily="34" charset="0"/>
            </a:endParaRPr>
          </a:p>
        </p:txBody>
      </p:sp>
      <p:sp>
        <p:nvSpPr>
          <p:cNvPr id="22" name="Rectangle 49">
            <a:extLst>
              <a:ext uri="{FF2B5EF4-FFF2-40B4-BE49-F238E27FC236}">
                <a16:creationId xmlns:a16="http://schemas.microsoft.com/office/drawing/2014/main" id="{04B63379-F4BE-FB18-4B11-118874B6A9D8}"/>
              </a:ext>
            </a:extLst>
          </p:cNvPr>
          <p:cNvSpPr>
            <a:spLocks noChangeArrowheads="1"/>
          </p:cNvSpPr>
          <p:nvPr/>
        </p:nvSpPr>
        <p:spPr bwMode="auto">
          <a:xfrm>
            <a:off x="8320749" y="3707178"/>
            <a:ext cx="2868509" cy="809179"/>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b="1" dirty="0">
                <a:solidFill>
                  <a:srgbClr val="FFFFFF"/>
                </a:solidFill>
                <a:latin typeface="Calibri" panose="020F0502020204030204" pitchFamily="34" charset="0"/>
                <a:cs typeface="+mn-cs"/>
              </a:rPr>
              <a:t>Placebo </a:t>
            </a:r>
            <a:r>
              <a:rPr lang="en-US" altLang="en-US" sz="1600" b="0" dirty="0">
                <a:solidFill>
                  <a:srgbClr val="FFFFFF"/>
                </a:solidFill>
                <a:latin typeface="Calibri" panose="020F0502020204030204" pitchFamily="34" charset="0"/>
                <a:cs typeface="+mn-cs"/>
              </a:rPr>
              <a:t>Q4W </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for 1 yr</a:t>
            </a:r>
          </a:p>
        </p:txBody>
      </p:sp>
      <p:sp>
        <p:nvSpPr>
          <p:cNvPr id="23" name="Line 54">
            <a:extLst>
              <a:ext uri="{FF2B5EF4-FFF2-40B4-BE49-F238E27FC236}">
                <a16:creationId xmlns:a16="http://schemas.microsoft.com/office/drawing/2014/main" id="{9DB30973-50F8-5E42-7543-B7F26D51B943}"/>
              </a:ext>
            </a:extLst>
          </p:cNvPr>
          <p:cNvSpPr>
            <a:spLocks noChangeShapeType="1"/>
          </p:cNvSpPr>
          <p:nvPr/>
        </p:nvSpPr>
        <p:spPr bwMode="auto">
          <a:xfrm flipV="1">
            <a:off x="6436232" y="4101010"/>
            <a:ext cx="346367"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sz="1600" dirty="0">
              <a:solidFill>
                <a:schemeClr val="bg1"/>
              </a:solidFill>
              <a:latin typeface="Calibri" panose="020F0502020204030204" pitchFamily="34" charset="0"/>
            </a:endParaRPr>
          </a:p>
        </p:txBody>
      </p:sp>
      <p:sp>
        <p:nvSpPr>
          <p:cNvPr id="25" name="Line 54">
            <a:extLst>
              <a:ext uri="{FF2B5EF4-FFF2-40B4-BE49-F238E27FC236}">
                <a16:creationId xmlns:a16="http://schemas.microsoft.com/office/drawing/2014/main" id="{8219495D-AE03-97F7-DEAA-886F1C4E89F7}"/>
              </a:ext>
            </a:extLst>
          </p:cNvPr>
          <p:cNvSpPr>
            <a:spLocks noChangeShapeType="1"/>
          </p:cNvSpPr>
          <p:nvPr/>
        </p:nvSpPr>
        <p:spPr bwMode="auto">
          <a:xfrm flipV="1">
            <a:off x="7963623" y="4122423"/>
            <a:ext cx="346367"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sz="1600" dirty="0">
              <a:solidFill>
                <a:schemeClr val="bg1"/>
              </a:solidFill>
              <a:latin typeface="Calibri" panose="020F0502020204030204" pitchFamily="34" charset="0"/>
            </a:endParaRPr>
          </a:p>
        </p:txBody>
      </p:sp>
      <p:sp>
        <p:nvSpPr>
          <p:cNvPr id="9" name="TextBox 8">
            <a:extLst>
              <a:ext uri="{FF2B5EF4-FFF2-40B4-BE49-F238E27FC236}">
                <a16:creationId xmlns:a16="http://schemas.microsoft.com/office/drawing/2014/main" id="{C478E69A-6D57-7DD3-32A8-B0740AE89FE9}"/>
              </a:ext>
            </a:extLst>
          </p:cNvPr>
          <p:cNvSpPr txBox="1"/>
          <p:nvPr/>
        </p:nvSpPr>
        <p:spPr bwMode="auto">
          <a:xfrm>
            <a:off x="3388883" y="4555981"/>
            <a:ext cx="45913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*Cisplatin or carboplatin + pemetrexed or paclitaxel or docetaxel.</a:t>
            </a:r>
          </a:p>
        </p:txBody>
      </p:sp>
    </p:spTree>
    <p:extLst>
      <p:ext uri="{BB962C8B-B14F-4D97-AF65-F5344CB8AC3E}">
        <p14:creationId xmlns:p14="http://schemas.microsoft.com/office/powerpoint/2010/main" val="732046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CheckMate 77T: Baseline Characteristics</a:t>
            </a:r>
          </a:p>
        </p:txBody>
      </p:sp>
      <p:sp>
        <p:nvSpPr>
          <p:cNvPr id="5" name="Text Box 11">
            <a:extLst>
              <a:ext uri="{FF2B5EF4-FFF2-40B4-BE49-F238E27FC236}">
                <a16:creationId xmlns:a16="http://schemas.microsoft.com/office/drawing/2014/main" id="{9921FB31-149B-F270-F8F5-B90F7D2A1E8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Cascone. ESMO 2023. Abstr LBA1.</a:t>
            </a:r>
          </a:p>
        </p:txBody>
      </p:sp>
      <p:graphicFrame>
        <p:nvGraphicFramePr>
          <p:cNvPr id="6" name="Group 3">
            <a:extLst>
              <a:ext uri="{FF2B5EF4-FFF2-40B4-BE49-F238E27FC236}">
                <a16:creationId xmlns:a16="http://schemas.microsoft.com/office/drawing/2014/main" id="{DE52BD33-93B8-16C0-BE2E-600002BA16BC}"/>
              </a:ext>
            </a:extLst>
          </p:cNvPr>
          <p:cNvGraphicFramePr>
            <a:graphicFrameLocks/>
          </p:cNvGraphicFramePr>
          <p:nvPr>
            <p:extLst>
              <p:ext uri="{D42A27DB-BD31-4B8C-83A1-F6EECF244321}">
                <p14:modId xmlns:p14="http://schemas.microsoft.com/office/powerpoint/2010/main" val="2651290821"/>
              </p:ext>
            </p:extLst>
          </p:nvPr>
        </p:nvGraphicFramePr>
        <p:xfrm>
          <a:off x="539829" y="1603603"/>
          <a:ext cx="5383504" cy="4480672"/>
        </p:xfrm>
        <a:graphic>
          <a:graphicData uri="http://schemas.openxmlformats.org/drawingml/2006/table">
            <a:tbl>
              <a:tblPr/>
              <a:tblGrid>
                <a:gridCol w="2156877">
                  <a:extLst>
                    <a:ext uri="{9D8B030D-6E8A-4147-A177-3AD203B41FA5}">
                      <a16:colId xmlns:a16="http://schemas.microsoft.com/office/drawing/2014/main" val="20000"/>
                    </a:ext>
                  </a:extLst>
                </a:gridCol>
                <a:gridCol w="1510860">
                  <a:extLst>
                    <a:ext uri="{9D8B030D-6E8A-4147-A177-3AD203B41FA5}">
                      <a16:colId xmlns:a16="http://schemas.microsoft.com/office/drawing/2014/main" val="20001"/>
                    </a:ext>
                  </a:extLst>
                </a:gridCol>
                <a:gridCol w="1715767">
                  <a:extLst>
                    <a:ext uri="{9D8B030D-6E8A-4147-A177-3AD203B41FA5}">
                      <a16:colId xmlns:a16="http://schemas.microsoft.com/office/drawing/2014/main" val="20002"/>
                    </a:ext>
                  </a:extLst>
                </a:gridCol>
              </a:tblGrid>
              <a:tr h="2084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 + CT/Nivo (n = 229)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CT + Pbo/Pbo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226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 (37-83)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 (35-86)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226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167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160 (69)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658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Geographic region,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Europe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North America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Rest of world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123 (54)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(10)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127 (55)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226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147 (64)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141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91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27746408"/>
                  </a:ext>
                </a:extLst>
              </a:tr>
              <a:tr h="2942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Disease stage,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146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149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49784995"/>
                  </a:ext>
                </a:extLst>
              </a:tr>
              <a:tr h="2819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Histology,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Squamous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Nonsquamous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116 (51)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113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118 (51)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114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3110469"/>
                  </a:ext>
                </a:extLst>
              </a:tr>
            </a:tbl>
          </a:graphicData>
        </a:graphic>
      </p:graphicFrame>
      <p:graphicFrame>
        <p:nvGraphicFramePr>
          <p:cNvPr id="7" name="Group 3">
            <a:extLst>
              <a:ext uri="{FF2B5EF4-FFF2-40B4-BE49-F238E27FC236}">
                <a16:creationId xmlns:a16="http://schemas.microsoft.com/office/drawing/2014/main" id="{B4A1A6BB-7620-915F-2B02-2D130F75D8CE}"/>
              </a:ext>
            </a:extLst>
          </p:cNvPr>
          <p:cNvGraphicFramePr>
            <a:graphicFrameLocks/>
          </p:cNvGraphicFramePr>
          <p:nvPr>
            <p:extLst>
              <p:ext uri="{D42A27DB-BD31-4B8C-83A1-F6EECF244321}">
                <p14:modId xmlns:p14="http://schemas.microsoft.com/office/powerpoint/2010/main" val="4177374676"/>
              </p:ext>
            </p:extLst>
          </p:nvPr>
        </p:nvGraphicFramePr>
        <p:xfrm>
          <a:off x="6175667" y="1600060"/>
          <a:ext cx="5601994" cy="2926144"/>
        </p:xfrm>
        <a:graphic>
          <a:graphicData uri="http://schemas.openxmlformats.org/drawingml/2006/table">
            <a:tbl>
              <a:tblPr/>
              <a:tblGrid>
                <a:gridCol w="2411456">
                  <a:extLst>
                    <a:ext uri="{9D8B030D-6E8A-4147-A177-3AD203B41FA5}">
                      <a16:colId xmlns:a16="http://schemas.microsoft.com/office/drawing/2014/main" val="20000"/>
                    </a:ext>
                  </a:extLst>
                </a:gridCol>
                <a:gridCol w="1595269">
                  <a:extLst>
                    <a:ext uri="{9D8B030D-6E8A-4147-A177-3AD203B41FA5}">
                      <a16:colId xmlns:a16="http://schemas.microsoft.com/office/drawing/2014/main" val="20001"/>
                    </a:ext>
                  </a:extLst>
                </a:gridCol>
                <a:gridCol w="1595269">
                  <a:extLst>
                    <a:ext uri="{9D8B030D-6E8A-4147-A177-3AD203B41FA5}">
                      <a16:colId xmlns:a16="http://schemas.microsoft.com/office/drawing/2014/main" val="20002"/>
                    </a:ext>
                  </a:extLst>
                </a:gridCol>
              </a:tblGrid>
              <a:tr h="2084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 + CT/Nivo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CT + Pbo/Pbo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226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Current/former smoker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212 (93)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205 (88)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226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Tumor PD-1 expression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Not evaluable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1-49%</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128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128 (55)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658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Platinum therapy type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Cisplatin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Carboplatin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167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180 (78)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530099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CheckMate 77T: Treatment and Surgical Outcomes</a:t>
            </a:r>
          </a:p>
        </p:txBody>
      </p:sp>
      <p:sp>
        <p:nvSpPr>
          <p:cNvPr id="5" name="Text Box 11">
            <a:extLst>
              <a:ext uri="{FF2B5EF4-FFF2-40B4-BE49-F238E27FC236}">
                <a16:creationId xmlns:a16="http://schemas.microsoft.com/office/drawing/2014/main" id="{67A57FB8-0269-15B1-7936-3095C80FE5F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Cascone. ESMO 2023. Abstr LBA1.</a:t>
            </a:r>
          </a:p>
        </p:txBody>
      </p:sp>
      <p:graphicFrame>
        <p:nvGraphicFramePr>
          <p:cNvPr id="7" name="Group 3">
            <a:extLst>
              <a:ext uri="{FF2B5EF4-FFF2-40B4-BE49-F238E27FC236}">
                <a16:creationId xmlns:a16="http://schemas.microsoft.com/office/drawing/2014/main" id="{2BC4B77F-EDAC-4CA6-0285-75482C65244D}"/>
              </a:ext>
            </a:extLst>
          </p:cNvPr>
          <p:cNvGraphicFramePr>
            <a:graphicFrameLocks/>
          </p:cNvGraphicFramePr>
          <p:nvPr>
            <p:extLst>
              <p:ext uri="{D42A27DB-BD31-4B8C-83A1-F6EECF244321}">
                <p14:modId xmlns:p14="http://schemas.microsoft.com/office/powerpoint/2010/main" val="59259052"/>
              </p:ext>
            </p:extLst>
          </p:nvPr>
        </p:nvGraphicFramePr>
        <p:xfrm>
          <a:off x="723900" y="1593796"/>
          <a:ext cx="10758735" cy="4297808"/>
        </p:xfrm>
        <a:graphic>
          <a:graphicData uri="http://schemas.openxmlformats.org/drawingml/2006/table">
            <a:tbl>
              <a:tblPr/>
              <a:tblGrid>
                <a:gridCol w="4381111">
                  <a:extLst>
                    <a:ext uri="{9D8B030D-6E8A-4147-A177-3AD203B41FA5}">
                      <a16:colId xmlns:a16="http://schemas.microsoft.com/office/drawing/2014/main" val="20000"/>
                    </a:ext>
                  </a:extLst>
                </a:gridCol>
                <a:gridCol w="3188812">
                  <a:extLst>
                    <a:ext uri="{9D8B030D-6E8A-4147-A177-3AD203B41FA5}">
                      <a16:colId xmlns:a16="http://schemas.microsoft.com/office/drawing/2014/main" val="20001"/>
                    </a:ext>
                  </a:extLst>
                </a:gridCol>
                <a:gridCol w="3188812">
                  <a:extLst>
                    <a:ext uri="{9D8B030D-6E8A-4147-A177-3AD203B41FA5}">
                      <a16:colId xmlns:a16="http://schemas.microsoft.com/office/drawing/2014/main" val="623645488"/>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Nivo + CT/Nivo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CT + Pbo/Pbo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Completed neoadjuvant treatment,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194 (85)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205 (89)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48489948"/>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Received definitive surgery,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178 (78)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178 (77)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39022938"/>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Received adjuvant treatment,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142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152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3349106"/>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Adjuvant treatment doses, median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64079204"/>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Adjuvant treatment completed,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85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92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83746442"/>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Extent of resection,* n/N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Lobectomy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Pneumonectomy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142/178 (80)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16/178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128/178 (72)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24/178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89503369"/>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Completeness of resection, n/N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R1/R2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159/178 (89)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19/178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161/178 (90)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17/178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95468856"/>
                  </a:ext>
                </a:extLst>
              </a:tr>
            </a:tbl>
          </a:graphicData>
        </a:graphic>
      </p:graphicFrame>
      <p:sp>
        <p:nvSpPr>
          <p:cNvPr id="4" name="TextBox 3">
            <a:extLst>
              <a:ext uri="{FF2B5EF4-FFF2-40B4-BE49-F238E27FC236}">
                <a16:creationId xmlns:a16="http://schemas.microsoft.com/office/drawing/2014/main" id="{F66263FB-80D7-06FF-56F0-DE88AE2DAC7D}"/>
              </a:ext>
            </a:extLst>
          </p:cNvPr>
          <p:cNvSpPr txBox="1"/>
          <p:nvPr/>
        </p:nvSpPr>
        <p:spPr bwMode="auto">
          <a:xfrm>
            <a:off x="709365" y="5891604"/>
            <a:ext cx="55925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*Patients may have had ≥1 type of surgery.</a:t>
            </a:r>
          </a:p>
        </p:txBody>
      </p:sp>
    </p:spTree>
    <p:extLst>
      <p:ext uri="{BB962C8B-B14F-4D97-AF65-F5344CB8AC3E}">
        <p14:creationId xmlns:p14="http://schemas.microsoft.com/office/powerpoint/2010/main" val="3303789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CheckMate 77T: EFS Overall and by Stage </a:t>
            </a:r>
          </a:p>
        </p:txBody>
      </p:sp>
      <p:sp>
        <p:nvSpPr>
          <p:cNvPr id="5" name="Text Box 11">
            <a:extLst>
              <a:ext uri="{FF2B5EF4-FFF2-40B4-BE49-F238E27FC236}">
                <a16:creationId xmlns:a16="http://schemas.microsoft.com/office/drawing/2014/main" id="{9921FB31-149B-F270-F8F5-B90F7D2A1E8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Cascone. ESMO 2023. Abstr LBA1.</a:t>
            </a:r>
          </a:p>
        </p:txBody>
      </p:sp>
      <p:graphicFrame>
        <p:nvGraphicFramePr>
          <p:cNvPr id="6" name="Group 3">
            <a:extLst>
              <a:ext uri="{FF2B5EF4-FFF2-40B4-BE49-F238E27FC236}">
                <a16:creationId xmlns:a16="http://schemas.microsoft.com/office/drawing/2014/main" id="{DE52BD33-93B8-16C0-BE2E-600002BA16BC}"/>
              </a:ext>
            </a:extLst>
          </p:cNvPr>
          <p:cNvGraphicFramePr>
            <a:graphicFrameLocks/>
          </p:cNvGraphicFramePr>
          <p:nvPr>
            <p:extLst>
              <p:ext uri="{D42A27DB-BD31-4B8C-83A1-F6EECF244321}">
                <p14:modId xmlns:p14="http://schemas.microsoft.com/office/powerpoint/2010/main" val="2139572581"/>
              </p:ext>
            </p:extLst>
          </p:nvPr>
        </p:nvGraphicFramePr>
        <p:xfrm>
          <a:off x="723900" y="1600313"/>
          <a:ext cx="10757277" cy="1524048"/>
        </p:xfrm>
        <a:graphic>
          <a:graphicData uri="http://schemas.openxmlformats.org/drawingml/2006/table">
            <a:tbl>
              <a:tblPr/>
              <a:tblGrid>
                <a:gridCol w="2014175">
                  <a:extLst>
                    <a:ext uri="{9D8B030D-6E8A-4147-A177-3AD203B41FA5}">
                      <a16:colId xmlns:a16="http://schemas.microsoft.com/office/drawing/2014/main" val="20000"/>
                    </a:ext>
                  </a:extLst>
                </a:gridCol>
                <a:gridCol w="2841209">
                  <a:extLst>
                    <a:ext uri="{9D8B030D-6E8A-4147-A177-3AD203B41FA5}">
                      <a16:colId xmlns:a16="http://schemas.microsoft.com/office/drawing/2014/main" val="20001"/>
                    </a:ext>
                  </a:extLst>
                </a:gridCol>
                <a:gridCol w="2841209">
                  <a:extLst>
                    <a:ext uri="{9D8B030D-6E8A-4147-A177-3AD203B41FA5}">
                      <a16:colId xmlns:a16="http://schemas.microsoft.com/office/drawing/2014/main" val="20002"/>
                    </a:ext>
                  </a:extLst>
                </a:gridCol>
                <a:gridCol w="2073727">
                  <a:extLst>
                    <a:ext uri="{9D8B030D-6E8A-4147-A177-3AD203B41FA5}">
                      <a16:colId xmlns:a16="http://schemas.microsoft.com/office/drawing/2014/main" val="1116702670"/>
                    </a:ext>
                  </a:extLst>
                </a:gridCol>
                <a:gridCol w="986957">
                  <a:extLst>
                    <a:ext uri="{9D8B030D-6E8A-4147-A177-3AD203B41FA5}">
                      <a16:colId xmlns:a16="http://schemas.microsoft.com/office/drawing/2014/main" val="1794358598"/>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All Patients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Nivo + CT/Nivo (n = 229)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 + Pbo/Pbo (n = 232)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HR (97.36%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 </a:t>
                      </a:r>
                      <a:r>
                        <a:rPr kumimoji="0" lang="en-US" sz="1600" b="1" i="0" u="none" strike="noStrike" cap="none" normalizeH="0" baseline="0" dirty="0">
                          <a:ln>
                            <a:noFill/>
                          </a:ln>
                          <a:solidFill>
                            <a:schemeClr val="tx1"/>
                          </a:solidFill>
                          <a:effectLst/>
                          <a:latin typeface="Calibri" panose="020F0502020204030204" pitchFamily="34" charset="0"/>
                        </a:rPr>
                        <a:t>Value</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EFS (BICR),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 (28.9-NR)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18.4 (13.6-28.1)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0.58 (0.42-0.81)*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.00025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91955">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12-mo EFS,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18-mo EFS,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aphicFrame>
        <p:nvGraphicFramePr>
          <p:cNvPr id="12" name="Group 3">
            <a:extLst>
              <a:ext uri="{FF2B5EF4-FFF2-40B4-BE49-F238E27FC236}">
                <a16:creationId xmlns:a16="http://schemas.microsoft.com/office/drawing/2014/main" id="{B47E4297-2367-6F39-CADD-AEB25DA6CDDA}"/>
              </a:ext>
            </a:extLst>
          </p:cNvPr>
          <p:cNvGraphicFramePr>
            <a:graphicFrameLocks/>
          </p:cNvGraphicFramePr>
          <p:nvPr>
            <p:extLst>
              <p:ext uri="{D42A27DB-BD31-4B8C-83A1-F6EECF244321}">
                <p14:modId xmlns:p14="http://schemas.microsoft.com/office/powerpoint/2010/main" val="1855619185"/>
              </p:ext>
            </p:extLst>
          </p:nvPr>
        </p:nvGraphicFramePr>
        <p:xfrm>
          <a:off x="724091" y="3507582"/>
          <a:ext cx="10775148" cy="1280208"/>
        </p:xfrm>
        <a:graphic>
          <a:graphicData uri="http://schemas.openxmlformats.org/drawingml/2006/table">
            <a:tbl>
              <a:tblPr/>
              <a:tblGrid>
                <a:gridCol w="2017513">
                  <a:extLst>
                    <a:ext uri="{9D8B030D-6E8A-4147-A177-3AD203B41FA5}">
                      <a16:colId xmlns:a16="http://schemas.microsoft.com/office/drawing/2014/main" val="20000"/>
                    </a:ext>
                  </a:extLst>
                </a:gridCol>
                <a:gridCol w="2840803">
                  <a:extLst>
                    <a:ext uri="{9D8B030D-6E8A-4147-A177-3AD203B41FA5}">
                      <a16:colId xmlns:a16="http://schemas.microsoft.com/office/drawing/2014/main" val="20001"/>
                    </a:ext>
                  </a:extLst>
                </a:gridCol>
                <a:gridCol w="2840803">
                  <a:extLst>
                    <a:ext uri="{9D8B030D-6E8A-4147-A177-3AD203B41FA5}">
                      <a16:colId xmlns:a16="http://schemas.microsoft.com/office/drawing/2014/main" val="20002"/>
                    </a:ext>
                  </a:extLst>
                </a:gridCol>
                <a:gridCol w="3076029">
                  <a:extLst>
                    <a:ext uri="{9D8B030D-6E8A-4147-A177-3AD203B41FA5}">
                      <a16:colId xmlns:a16="http://schemas.microsoft.com/office/drawing/2014/main" val="1116702670"/>
                    </a:ext>
                  </a:extLst>
                </a:gridCol>
              </a:tblGrid>
              <a:tr h="2278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Stage 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Nivo + CT/Nivo (n = 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 + Pbo/Pbo (n = 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302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EFS (BICR),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 (22.6-NR)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 (24.2-NR)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0.81 (0.46-1.43)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787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12-mo EFS,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aphicFrame>
        <p:nvGraphicFramePr>
          <p:cNvPr id="13" name="Group 3">
            <a:extLst>
              <a:ext uri="{FF2B5EF4-FFF2-40B4-BE49-F238E27FC236}">
                <a16:creationId xmlns:a16="http://schemas.microsoft.com/office/drawing/2014/main" id="{9BEF9ED3-1529-F1FD-9A97-DBD6D0262DF6}"/>
              </a:ext>
            </a:extLst>
          </p:cNvPr>
          <p:cNvGraphicFramePr>
            <a:graphicFrameLocks/>
          </p:cNvGraphicFramePr>
          <p:nvPr>
            <p:extLst>
              <p:ext uri="{D42A27DB-BD31-4B8C-83A1-F6EECF244321}">
                <p14:modId xmlns:p14="http://schemas.microsoft.com/office/powerpoint/2010/main" val="1414146522"/>
              </p:ext>
            </p:extLst>
          </p:nvPr>
        </p:nvGraphicFramePr>
        <p:xfrm>
          <a:off x="734482" y="4907368"/>
          <a:ext cx="10775148" cy="1280208"/>
        </p:xfrm>
        <a:graphic>
          <a:graphicData uri="http://schemas.openxmlformats.org/drawingml/2006/table">
            <a:tbl>
              <a:tblPr/>
              <a:tblGrid>
                <a:gridCol w="2017513">
                  <a:extLst>
                    <a:ext uri="{9D8B030D-6E8A-4147-A177-3AD203B41FA5}">
                      <a16:colId xmlns:a16="http://schemas.microsoft.com/office/drawing/2014/main" val="20000"/>
                    </a:ext>
                  </a:extLst>
                </a:gridCol>
                <a:gridCol w="2840803">
                  <a:extLst>
                    <a:ext uri="{9D8B030D-6E8A-4147-A177-3AD203B41FA5}">
                      <a16:colId xmlns:a16="http://schemas.microsoft.com/office/drawing/2014/main" val="20001"/>
                    </a:ext>
                  </a:extLst>
                </a:gridCol>
                <a:gridCol w="2840803">
                  <a:extLst>
                    <a:ext uri="{9D8B030D-6E8A-4147-A177-3AD203B41FA5}">
                      <a16:colId xmlns:a16="http://schemas.microsoft.com/office/drawing/2014/main" val="20002"/>
                    </a:ext>
                  </a:extLst>
                </a:gridCol>
                <a:gridCol w="3076029">
                  <a:extLst>
                    <a:ext uri="{9D8B030D-6E8A-4147-A177-3AD203B41FA5}">
                      <a16:colId xmlns:a16="http://schemas.microsoft.com/office/drawing/2014/main" val="1116702670"/>
                    </a:ext>
                  </a:extLst>
                </a:gridCol>
              </a:tblGrid>
              <a:tr h="2278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Stage 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Nivo + CT/Nivo (n = 148)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 + Pbo/Pbo (n = 149)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302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EFS (BICR),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30.2 (26.9-NR)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13.4 (9.8-17.7)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0.51 (0.36-0.72)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787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12-mo EFS,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7" name="Content Placeholder 7">
            <a:extLst>
              <a:ext uri="{FF2B5EF4-FFF2-40B4-BE49-F238E27FC236}">
                <a16:creationId xmlns:a16="http://schemas.microsoft.com/office/drawing/2014/main" id="{C1C0F573-F3A3-C4D8-F5F0-D29B59C915B2}"/>
              </a:ext>
            </a:extLst>
          </p:cNvPr>
          <p:cNvSpPr>
            <a:spLocks noGrp="1"/>
          </p:cNvSpPr>
          <p:nvPr>
            <p:ph idx="1"/>
          </p:nvPr>
        </p:nvSpPr>
        <p:spPr>
          <a:xfrm>
            <a:off x="734346" y="3103606"/>
            <a:ext cx="10762330" cy="476385"/>
          </a:xfrm>
        </p:spPr>
        <p:txBody>
          <a:bodyPr/>
          <a:lstStyle/>
          <a:p>
            <a:pPr marL="0" indent="0">
              <a:buNone/>
            </a:pPr>
            <a:r>
              <a:rPr lang="en-US" sz="1600" dirty="0"/>
              <a:t>*EFS per investigator assessment: HR: 0.56 (95% CI: 0.41-0.76).</a:t>
            </a:r>
          </a:p>
        </p:txBody>
      </p:sp>
    </p:spTree>
    <p:extLst>
      <p:ext uri="{BB962C8B-B14F-4D97-AF65-F5344CB8AC3E}">
        <p14:creationId xmlns:p14="http://schemas.microsoft.com/office/powerpoint/2010/main" val="3044674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CheckMate 77T: EFS by PD-L1 Expression</a:t>
            </a:r>
          </a:p>
        </p:txBody>
      </p:sp>
      <p:sp>
        <p:nvSpPr>
          <p:cNvPr id="4" name="Content Placeholder 3">
            <a:extLst>
              <a:ext uri="{FF2B5EF4-FFF2-40B4-BE49-F238E27FC236}">
                <a16:creationId xmlns:a16="http://schemas.microsoft.com/office/drawing/2014/main" id="{0069CB1E-53A7-490D-6D8D-27A3EEA7C526}"/>
              </a:ext>
            </a:extLst>
          </p:cNvPr>
          <p:cNvSpPr>
            <a:spLocks noGrp="1"/>
          </p:cNvSpPr>
          <p:nvPr>
            <p:ph idx="1"/>
          </p:nvPr>
        </p:nvSpPr>
        <p:spPr>
          <a:xfrm>
            <a:off x="618963" y="5583310"/>
            <a:ext cx="10877529" cy="521101"/>
          </a:xfrm>
        </p:spPr>
        <p:txBody>
          <a:bodyPr/>
          <a:lstStyle/>
          <a:p>
            <a:r>
              <a:rPr lang="en-US" sz="1800" dirty="0"/>
              <a:t>Benefit of Nivo + CT/Nivo vs CT + Pbo/Pbo was seen in subgroups including &lt;/≥ 65 yr, ECOG PS 0/1, N0/N1, </a:t>
            </a:r>
            <a:br>
              <a:rPr lang="en-US" sz="1800" dirty="0"/>
            </a:br>
            <a:r>
              <a:rPr lang="en-US" sz="1800" dirty="0"/>
              <a:t>N2 single-station/multistation, squamous/nonsquamous, and cisplatin/carboplatin</a:t>
            </a:r>
          </a:p>
        </p:txBody>
      </p:sp>
      <p:sp>
        <p:nvSpPr>
          <p:cNvPr id="5" name="Text Box 11">
            <a:extLst>
              <a:ext uri="{FF2B5EF4-FFF2-40B4-BE49-F238E27FC236}">
                <a16:creationId xmlns:a16="http://schemas.microsoft.com/office/drawing/2014/main" id="{9921FB31-149B-F270-F8F5-B90F7D2A1E8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Cascone. ESMO 2023. Abstr LBA1.</a:t>
            </a:r>
          </a:p>
        </p:txBody>
      </p:sp>
      <p:graphicFrame>
        <p:nvGraphicFramePr>
          <p:cNvPr id="12" name="Group 3">
            <a:extLst>
              <a:ext uri="{FF2B5EF4-FFF2-40B4-BE49-F238E27FC236}">
                <a16:creationId xmlns:a16="http://schemas.microsoft.com/office/drawing/2014/main" id="{B47E4297-2367-6F39-CADD-AEB25DA6CDDA}"/>
              </a:ext>
            </a:extLst>
          </p:cNvPr>
          <p:cNvGraphicFramePr>
            <a:graphicFrameLocks/>
          </p:cNvGraphicFramePr>
          <p:nvPr>
            <p:extLst>
              <p:ext uri="{D42A27DB-BD31-4B8C-83A1-F6EECF244321}">
                <p14:modId xmlns:p14="http://schemas.microsoft.com/office/powerpoint/2010/main" val="325144912"/>
              </p:ext>
            </p:extLst>
          </p:nvPr>
        </p:nvGraphicFramePr>
        <p:xfrm>
          <a:off x="728471" y="1594210"/>
          <a:ext cx="10750742" cy="2377520"/>
        </p:xfrm>
        <a:graphic>
          <a:graphicData uri="http://schemas.openxmlformats.org/drawingml/2006/table">
            <a:tbl>
              <a:tblPr/>
              <a:tblGrid>
                <a:gridCol w="1926558">
                  <a:extLst>
                    <a:ext uri="{9D8B030D-6E8A-4147-A177-3AD203B41FA5}">
                      <a16:colId xmlns:a16="http://schemas.microsoft.com/office/drawing/2014/main" val="20000"/>
                    </a:ext>
                  </a:extLst>
                </a:gridCol>
                <a:gridCol w="2206046">
                  <a:extLst>
                    <a:ext uri="{9D8B030D-6E8A-4147-A177-3AD203B41FA5}">
                      <a16:colId xmlns:a16="http://schemas.microsoft.com/office/drawing/2014/main" val="20001"/>
                    </a:ext>
                  </a:extLst>
                </a:gridCol>
                <a:gridCol w="2206046">
                  <a:extLst>
                    <a:ext uri="{9D8B030D-6E8A-4147-A177-3AD203B41FA5}">
                      <a16:colId xmlns:a16="http://schemas.microsoft.com/office/drawing/2014/main" val="20002"/>
                    </a:ext>
                  </a:extLst>
                </a:gridCol>
                <a:gridCol w="2206046">
                  <a:extLst>
                    <a:ext uri="{9D8B030D-6E8A-4147-A177-3AD203B41FA5}">
                      <a16:colId xmlns:a16="http://schemas.microsoft.com/office/drawing/2014/main" val="1649147348"/>
                    </a:ext>
                  </a:extLst>
                </a:gridCol>
                <a:gridCol w="2206046">
                  <a:extLst>
                    <a:ext uri="{9D8B030D-6E8A-4147-A177-3AD203B41FA5}">
                      <a16:colId xmlns:a16="http://schemas.microsoft.com/office/drawing/2014/main" val="970602565"/>
                    </a:ext>
                  </a:extLst>
                </a:gridCol>
              </a:tblGrid>
              <a:tr h="2084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PD-L1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PD-L1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679100925"/>
                  </a:ext>
                </a:extLst>
              </a:tr>
              <a:tr h="3647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Nivo + CT/Nivo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CT + Pbo/Pbo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Nivo + CT/Nivo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CT + Pbo/Pbo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647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EFS,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29.0 (21.4-NR)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19.8 (13.9-NR)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 (28.9-NR)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15.8 (9.3-35.1)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845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0.73 (0.47-1.15)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0.52 (0.35-0.78)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1642490"/>
                  </a:ext>
                </a:extLst>
              </a:tr>
              <a:tr h="20845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12-mo EFS,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graphicFrame>
        <p:nvGraphicFramePr>
          <p:cNvPr id="3" name="Group 3">
            <a:extLst>
              <a:ext uri="{FF2B5EF4-FFF2-40B4-BE49-F238E27FC236}">
                <a16:creationId xmlns:a16="http://schemas.microsoft.com/office/drawing/2014/main" id="{FBA39414-56F9-0254-E1E7-E259CFB44104}"/>
              </a:ext>
            </a:extLst>
          </p:cNvPr>
          <p:cNvGraphicFramePr>
            <a:graphicFrameLocks/>
          </p:cNvGraphicFramePr>
          <p:nvPr>
            <p:extLst>
              <p:ext uri="{D42A27DB-BD31-4B8C-83A1-F6EECF244321}">
                <p14:modId xmlns:p14="http://schemas.microsoft.com/office/powerpoint/2010/main" val="2221217654"/>
              </p:ext>
            </p:extLst>
          </p:nvPr>
        </p:nvGraphicFramePr>
        <p:xfrm>
          <a:off x="709796" y="4060317"/>
          <a:ext cx="10769417" cy="1470126"/>
        </p:xfrm>
        <a:graphic>
          <a:graphicData uri="http://schemas.openxmlformats.org/drawingml/2006/table">
            <a:tbl>
              <a:tblPr/>
              <a:tblGrid>
                <a:gridCol w="1929905">
                  <a:extLst>
                    <a:ext uri="{9D8B030D-6E8A-4147-A177-3AD203B41FA5}">
                      <a16:colId xmlns:a16="http://schemas.microsoft.com/office/drawing/2014/main" val="20000"/>
                    </a:ext>
                  </a:extLst>
                </a:gridCol>
                <a:gridCol w="2209878">
                  <a:extLst>
                    <a:ext uri="{9D8B030D-6E8A-4147-A177-3AD203B41FA5}">
                      <a16:colId xmlns:a16="http://schemas.microsoft.com/office/drawing/2014/main" val="20001"/>
                    </a:ext>
                  </a:extLst>
                </a:gridCol>
                <a:gridCol w="2209878">
                  <a:extLst>
                    <a:ext uri="{9D8B030D-6E8A-4147-A177-3AD203B41FA5}">
                      <a16:colId xmlns:a16="http://schemas.microsoft.com/office/drawing/2014/main" val="20002"/>
                    </a:ext>
                  </a:extLst>
                </a:gridCol>
                <a:gridCol w="2209878">
                  <a:extLst>
                    <a:ext uri="{9D8B030D-6E8A-4147-A177-3AD203B41FA5}">
                      <a16:colId xmlns:a16="http://schemas.microsoft.com/office/drawing/2014/main" val="1649147348"/>
                    </a:ext>
                  </a:extLst>
                </a:gridCol>
                <a:gridCol w="2209878">
                  <a:extLst>
                    <a:ext uri="{9D8B030D-6E8A-4147-A177-3AD203B41FA5}">
                      <a16:colId xmlns:a16="http://schemas.microsoft.com/office/drawing/2014/main" val="970602565"/>
                    </a:ext>
                  </a:extLst>
                </a:gridCol>
              </a:tblGrid>
              <a:tr h="2110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PD-L1 1%-49% (n = 159)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PD-L1 ≥50% (n =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679100925"/>
                  </a:ext>
                </a:extLst>
              </a:tr>
              <a:tr h="3692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Nivo + CT/Nivo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CT + Pbo/Pbo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Nivo + CT/Nivo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CT + Pbo/Pbo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692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EFS,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1025">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0.76 (0.46-1.25)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0.26 (0.12-0.55)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1642490"/>
                  </a:ext>
                </a:extLst>
              </a:tr>
            </a:tbl>
          </a:graphicData>
        </a:graphic>
      </p:graphicFrame>
    </p:spTree>
    <p:extLst>
      <p:ext uri="{BB962C8B-B14F-4D97-AF65-F5344CB8AC3E}">
        <p14:creationId xmlns:p14="http://schemas.microsoft.com/office/powerpoint/2010/main" val="1749092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CheckMate 77T: Pathologic Responses and EFS Analyses</a:t>
            </a:r>
          </a:p>
        </p:txBody>
      </p:sp>
      <p:sp>
        <p:nvSpPr>
          <p:cNvPr id="5" name="Text Box 11">
            <a:extLst>
              <a:ext uri="{FF2B5EF4-FFF2-40B4-BE49-F238E27FC236}">
                <a16:creationId xmlns:a16="http://schemas.microsoft.com/office/drawing/2014/main" id="{9921FB31-149B-F270-F8F5-B90F7D2A1E8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Cascone. ESMO 2023. Abstr LBA1.</a:t>
            </a:r>
          </a:p>
        </p:txBody>
      </p:sp>
      <p:graphicFrame>
        <p:nvGraphicFramePr>
          <p:cNvPr id="6" name="Group 3">
            <a:extLst>
              <a:ext uri="{FF2B5EF4-FFF2-40B4-BE49-F238E27FC236}">
                <a16:creationId xmlns:a16="http://schemas.microsoft.com/office/drawing/2014/main" id="{DE52BD33-93B8-16C0-BE2E-600002BA16BC}"/>
              </a:ext>
            </a:extLst>
          </p:cNvPr>
          <p:cNvGraphicFramePr>
            <a:graphicFrameLocks/>
          </p:cNvGraphicFramePr>
          <p:nvPr>
            <p:extLst>
              <p:ext uri="{D42A27DB-BD31-4B8C-83A1-F6EECF244321}">
                <p14:modId xmlns:p14="http://schemas.microsoft.com/office/powerpoint/2010/main" val="2954141621"/>
              </p:ext>
            </p:extLst>
          </p:nvPr>
        </p:nvGraphicFramePr>
        <p:xfrm>
          <a:off x="723901" y="1599321"/>
          <a:ext cx="10758301" cy="1371648"/>
        </p:xfrm>
        <a:graphic>
          <a:graphicData uri="http://schemas.openxmlformats.org/drawingml/2006/table">
            <a:tbl>
              <a:tblPr/>
              <a:tblGrid>
                <a:gridCol w="1666939">
                  <a:extLst>
                    <a:ext uri="{9D8B030D-6E8A-4147-A177-3AD203B41FA5}">
                      <a16:colId xmlns:a16="http://schemas.microsoft.com/office/drawing/2014/main" val="20000"/>
                    </a:ext>
                  </a:extLst>
                </a:gridCol>
                <a:gridCol w="2575569">
                  <a:extLst>
                    <a:ext uri="{9D8B030D-6E8A-4147-A177-3AD203B41FA5}">
                      <a16:colId xmlns:a16="http://schemas.microsoft.com/office/drawing/2014/main" val="20001"/>
                    </a:ext>
                  </a:extLst>
                </a:gridCol>
                <a:gridCol w="2484367">
                  <a:extLst>
                    <a:ext uri="{9D8B030D-6E8A-4147-A177-3AD203B41FA5}">
                      <a16:colId xmlns:a16="http://schemas.microsoft.com/office/drawing/2014/main" val="20002"/>
                    </a:ext>
                  </a:extLst>
                </a:gridCol>
                <a:gridCol w="2054969">
                  <a:extLst>
                    <a:ext uri="{9D8B030D-6E8A-4147-A177-3AD203B41FA5}">
                      <a16:colId xmlns:a16="http://schemas.microsoft.com/office/drawing/2014/main" val="1116702670"/>
                    </a:ext>
                  </a:extLst>
                </a:gridCol>
                <a:gridCol w="1976457">
                  <a:extLst>
                    <a:ext uri="{9D8B030D-6E8A-4147-A177-3AD203B41FA5}">
                      <a16:colId xmlns:a16="http://schemas.microsoft.com/office/drawing/2014/main" val="1794358598"/>
                    </a:ext>
                  </a:extLst>
                </a:gridCol>
              </a:tblGrid>
              <a:tr h="5988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Pathologic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Nivo + CT/Nivo, n (%)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CT + Pbo/Pbo, n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Difference Between Arms,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OR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422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 (25.3)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6.64 (3.40-12.97)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422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81 (35.4)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 (12.1)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4.01 (2.48-6.49)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52842202"/>
                  </a:ext>
                </a:extLst>
              </a:tr>
            </a:tbl>
          </a:graphicData>
        </a:graphic>
      </p:graphicFrame>
      <p:graphicFrame>
        <p:nvGraphicFramePr>
          <p:cNvPr id="7" name="Group 3">
            <a:extLst>
              <a:ext uri="{FF2B5EF4-FFF2-40B4-BE49-F238E27FC236}">
                <a16:creationId xmlns:a16="http://schemas.microsoft.com/office/drawing/2014/main" id="{BCF9934A-8C58-193B-389B-E00AC02B76A3}"/>
              </a:ext>
            </a:extLst>
          </p:cNvPr>
          <p:cNvGraphicFramePr>
            <a:graphicFrameLocks/>
          </p:cNvGraphicFramePr>
          <p:nvPr>
            <p:extLst>
              <p:ext uri="{D42A27DB-BD31-4B8C-83A1-F6EECF244321}">
                <p14:modId xmlns:p14="http://schemas.microsoft.com/office/powerpoint/2010/main" val="2115063109"/>
              </p:ext>
            </p:extLst>
          </p:nvPr>
        </p:nvGraphicFramePr>
        <p:xfrm>
          <a:off x="723902" y="3293895"/>
          <a:ext cx="5303520" cy="2468976"/>
        </p:xfrm>
        <a:graphic>
          <a:graphicData uri="http://schemas.openxmlformats.org/drawingml/2006/table">
            <a:tbl>
              <a:tblPr/>
              <a:tblGrid>
                <a:gridCol w="1755302">
                  <a:extLst>
                    <a:ext uri="{9D8B030D-6E8A-4147-A177-3AD203B41FA5}">
                      <a16:colId xmlns:a16="http://schemas.microsoft.com/office/drawing/2014/main" val="20000"/>
                    </a:ext>
                  </a:extLst>
                </a:gridCol>
                <a:gridCol w="1774109">
                  <a:extLst>
                    <a:ext uri="{9D8B030D-6E8A-4147-A177-3AD203B41FA5}">
                      <a16:colId xmlns:a16="http://schemas.microsoft.com/office/drawing/2014/main" val="20001"/>
                    </a:ext>
                  </a:extLst>
                </a:gridCol>
                <a:gridCol w="1774109">
                  <a:extLst>
                    <a:ext uri="{9D8B030D-6E8A-4147-A177-3AD203B41FA5}">
                      <a16:colId xmlns:a16="http://schemas.microsoft.com/office/drawing/2014/main" val="1939055948"/>
                    </a:ext>
                  </a:extLst>
                </a:gridCol>
              </a:tblGrid>
              <a:tr h="5429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EFS</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Nivo + CT/Nivo vs CT + Pbo/Pbo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2171371255"/>
                  </a:ext>
                </a:extLst>
              </a:tr>
              <a:tr h="3102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102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 vs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0.33 (0.08-1.37)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102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 pCR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171 vs 221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0.79 (0.58-1.06)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52842202"/>
                  </a:ext>
                </a:extLst>
              </a:tr>
              <a:tr h="3102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81 vs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0.40 (0.16-0.99)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79246629"/>
                  </a:ext>
                </a:extLst>
              </a:tr>
              <a:tr h="3102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 MPR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148 vs 204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0.85 (0.62-1.15)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67020470"/>
                  </a:ext>
                </a:extLst>
              </a:tr>
            </a:tbl>
          </a:graphicData>
        </a:graphic>
      </p:graphicFrame>
      <p:graphicFrame>
        <p:nvGraphicFramePr>
          <p:cNvPr id="8" name="Group 3">
            <a:extLst>
              <a:ext uri="{FF2B5EF4-FFF2-40B4-BE49-F238E27FC236}">
                <a16:creationId xmlns:a16="http://schemas.microsoft.com/office/drawing/2014/main" id="{B29F1547-EA35-0633-4B6A-77B24844A0F5}"/>
              </a:ext>
            </a:extLst>
          </p:cNvPr>
          <p:cNvGraphicFramePr>
            <a:graphicFrameLocks/>
          </p:cNvGraphicFramePr>
          <p:nvPr>
            <p:extLst>
              <p:ext uri="{D42A27DB-BD31-4B8C-83A1-F6EECF244321}">
                <p14:modId xmlns:p14="http://schemas.microsoft.com/office/powerpoint/2010/main" val="4143987657"/>
              </p:ext>
            </p:extLst>
          </p:nvPr>
        </p:nvGraphicFramePr>
        <p:xfrm>
          <a:off x="6160282" y="3285293"/>
          <a:ext cx="5321919" cy="2468976"/>
        </p:xfrm>
        <a:graphic>
          <a:graphicData uri="http://schemas.openxmlformats.org/drawingml/2006/table">
            <a:tbl>
              <a:tblPr/>
              <a:tblGrid>
                <a:gridCol w="1920346">
                  <a:extLst>
                    <a:ext uri="{9D8B030D-6E8A-4147-A177-3AD203B41FA5}">
                      <a16:colId xmlns:a16="http://schemas.microsoft.com/office/drawing/2014/main" val="20000"/>
                    </a:ext>
                  </a:extLst>
                </a:gridCol>
                <a:gridCol w="1621309">
                  <a:extLst>
                    <a:ext uri="{9D8B030D-6E8A-4147-A177-3AD203B41FA5}">
                      <a16:colId xmlns:a16="http://schemas.microsoft.com/office/drawing/2014/main" val="20001"/>
                    </a:ext>
                  </a:extLst>
                </a:gridCol>
                <a:gridCol w="1780264">
                  <a:extLst>
                    <a:ext uri="{9D8B030D-6E8A-4147-A177-3AD203B41FA5}">
                      <a16:colId xmlns:a16="http://schemas.microsoft.com/office/drawing/2014/main" val="1939055948"/>
                    </a:ext>
                  </a:extLst>
                </a:gridCol>
              </a:tblGrid>
              <a:tr h="1580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EFS</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Nivo + CT/Nivo vs CT + Pbo/Pbo</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217137125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Adjuvant 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142 vs 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0.45 (0.29-0.69)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 adjuvant 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87 vs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0.55 (0.37-0.83)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528422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pCR and adj 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50 vs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0.22 (0.04-1.08)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7924662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 pCR and adj 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92 vs 141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0.63 (0.40-0.99)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67020470"/>
                  </a:ext>
                </a:extLst>
              </a:tr>
            </a:tbl>
          </a:graphicData>
        </a:graphic>
      </p:graphicFrame>
    </p:spTree>
    <p:extLst>
      <p:ext uri="{BB962C8B-B14F-4D97-AF65-F5344CB8AC3E}">
        <p14:creationId xmlns:p14="http://schemas.microsoft.com/office/powerpoint/2010/main" val="820634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CheckMate 77T: Safety</a:t>
            </a:r>
          </a:p>
        </p:txBody>
      </p:sp>
      <p:sp>
        <p:nvSpPr>
          <p:cNvPr id="3" name="Content Placeholder 2">
            <a:extLst>
              <a:ext uri="{FF2B5EF4-FFF2-40B4-BE49-F238E27FC236}">
                <a16:creationId xmlns:a16="http://schemas.microsoft.com/office/drawing/2014/main" id="{1ED8CECC-08A4-6867-CD09-415A971E53CE}"/>
              </a:ext>
            </a:extLst>
          </p:cNvPr>
          <p:cNvSpPr>
            <a:spLocks noGrp="1"/>
          </p:cNvSpPr>
          <p:nvPr>
            <p:ph idx="1"/>
          </p:nvPr>
        </p:nvSpPr>
        <p:spPr>
          <a:xfrm>
            <a:off x="604674" y="5338473"/>
            <a:ext cx="5693383" cy="975283"/>
          </a:xfrm>
        </p:spPr>
        <p:txBody>
          <a:bodyPr/>
          <a:lstStyle/>
          <a:p>
            <a:pPr>
              <a:spcBef>
                <a:spcPts val="0"/>
              </a:spcBef>
            </a:pPr>
            <a:r>
              <a:rPr lang="en-US" sz="1800" dirty="0"/>
              <a:t>Any grade surgery-related AEs: 73 (41%) for Nivo + CT/Nivo vs 69 (39%) for CT + Pbo/Pbo</a:t>
            </a:r>
          </a:p>
          <a:p>
            <a:pPr>
              <a:spcBef>
                <a:spcPts val="0"/>
              </a:spcBef>
            </a:pPr>
            <a:r>
              <a:rPr lang="en-US" sz="1800" dirty="0"/>
              <a:t>Grade 3/4 surgery-related AEs: 21 (12%) in each arm</a:t>
            </a:r>
          </a:p>
        </p:txBody>
      </p:sp>
      <p:sp>
        <p:nvSpPr>
          <p:cNvPr id="5" name="Text Box 11">
            <a:extLst>
              <a:ext uri="{FF2B5EF4-FFF2-40B4-BE49-F238E27FC236}">
                <a16:creationId xmlns:a16="http://schemas.microsoft.com/office/drawing/2014/main" id="{67A57FB8-0269-15B1-7936-3095C80FE5F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Cascone. ESMO 2023. Abstr LBA1.</a:t>
            </a:r>
          </a:p>
        </p:txBody>
      </p:sp>
      <p:graphicFrame>
        <p:nvGraphicFramePr>
          <p:cNvPr id="7" name="Group 3">
            <a:extLst>
              <a:ext uri="{FF2B5EF4-FFF2-40B4-BE49-F238E27FC236}">
                <a16:creationId xmlns:a16="http://schemas.microsoft.com/office/drawing/2014/main" id="{B56355C0-A008-25EB-C74D-AC18AD009011}"/>
              </a:ext>
            </a:extLst>
          </p:cNvPr>
          <p:cNvGraphicFramePr>
            <a:graphicFrameLocks/>
          </p:cNvGraphicFramePr>
          <p:nvPr>
            <p:extLst>
              <p:ext uri="{D42A27DB-BD31-4B8C-83A1-F6EECF244321}">
                <p14:modId xmlns:p14="http://schemas.microsoft.com/office/powerpoint/2010/main" val="804670623"/>
              </p:ext>
            </p:extLst>
          </p:nvPr>
        </p:nvGraphicFramePr>
        <p:xfrm>
          <a:off x="728471" y="1582144"/>
          <a:ext cx="10735058" cy="3749184"/>
        </p:xfrm>
        <a:graphic>
          <a:graphicData uri="http://schemas.openxmlformats.org/drawingml/2006/table">
            <a:tbl>
              <a:tblPr/>
              <a:tblGrid>
                <a:gridCol w="1879814">
                  <a:extLst>
                    <a:ext uri="{9D8B030D-6E8A-4147-A177-3AD203B41FA5}">
                      <a16:colId xmlns:a16="http://schemas.microsoft.com/office/drawing/2014/main" val="20000"/>
                    </a:ext>
                  </a:extLst>
                </a:gridCol>
                <a:gridCol w="737937">
                  <a:extLst>
                    <a:ext uri="{9D8B030D-6E8A-4147-A177-3AD203B41FA5}">
                      <a16:colId xmlns:a16="http://schemas.microsoft.com/office/drawing/2014/main" val="20001"/>
                    </a:ext>
                  </a:extLst>
                </a:gridCol>
                <a:gridCol w="737937">
                  <a:extLst>
                    <a:ext uri="{9D8B030D-6E8A-4147-A177-3AD203B41FA5}">
                      <a16:colId xmlns:a16="http://schemas.microsoft.com/office/drawing/2014/main" val="3017672978"/>
                    </a:ext>
                  </a:extLst>
                </a:gridCol>
                <a:gridCol w="737937">
                  <a:extLst>
                    <a:ext uri="{9D8B030D-6E8A-4147-A177-3AD203B41FA5}">
                      <a16:colId xmlns:a16="http://schemas.microsoft.com/office/drawing/2014/main" val="1078514339"/>
                    </a:ext>
                  </a:extLst>
                </a:gridCol>
                <a:gridCol w="737937">
                  <a:extLst>
                    <a:ext uri="{9D8B030D-6E8A-4147-A177-3AD203B41FA5}">
                      <a16:colId xmlns:a16="http://schemas.microsoft.com/office/drawing/2014/main" val="3878082861"/>
                    </a:ext>
                  </a:extLst>
                </a:gridCol>
                <a:gridCol w="737937">
                  <a:extLst>
                    <a:ext uri="{9D8B030D-6E8A-4147-A177-3AD203B41FA5}">
                      <a16:colId xmlns:a16="http://schemas.microsoft.com/office/drawing/2014/main" val="400577808"/>
                    </a:ext>
                  </a:extLst>
                </a:gridCol>
                <a:gridCol w="737937">
                  <a:extLst>
                    <a:ext uri="{9D8B030D-6E8A-4147-A177-3AD203B41FA5}">
                      <a16:colId xmlns:a16="http://schemas.microsoft.com/office/drawing/2014/main" val="760764145"/>
                    </a:ext>
                  </a:extLst>
                </a:gridCol>
                <a:gridCol w="737937">
                  <a:extLst>
                    <a:ext uri="{9D8B030D-6E8A-4147-A177-3AD203B41FA5}">
                      <a16:colId xmlns:a16="http://schemas.microsoft.com/office/drawing/2014/main" val="20002"/>
                    </a:ext>
                  </a:extLst>
                </a:gridCol>
                <a:gridCol w="737937">
                  <a:extLst>
                    <a:ext uri="{9D8B030D-6E8A-4147-A177-3AD203B41FA5}">
                      <a16:colId xmlns:a16="http://schemas.microsoft.com/office/drawing/2014/main" val="3782944055"/>
                    </a:ext>
                  </a:extLst>
                </a:gridCol>
                <a:gridCol w="737937">
                  <a:extLst>
                    <a:ext uri="{9D8B030D-6E8A-4147-A177-3AD203B41FA5}">
                      <a16:colId xmlns:a16="http://schemas.microsoft.com/office/drawing/2014/main" val="4152329638"/>
                    </a:ext>
                  </a:extLst>
                </a:gridCol>
                <a:gridCol w="737937">
                  <a:extLst>
                    <a:ext uri="{9D8B030D-6E8A-4147-A177-3AD203B41FA5}">
                      <a16:colId xmlns:a16="http://schemas.microsoft.com/office/drawing/2014/main" val="1597711868"/>
                    </a:ext>
                  </a:extLst>
                </a:gridCol>
                <a:gridCol w="737937">
                  <a:extLst>
                    <a:ext uri="{9D8B030D-6E8A-4147-A177-3AD203B41FA5}">
                      <a16:colId xmlns:a16="http://schemas.microsoft.com/office/drawing/2014/main" val="3284153630"/>
                    </a:ext>
                  </a:extLst>
                </a:gridCol>
                <a:gridCol w="737937">
                  <a:extLst>
                    <a:ext uri="{9D8B030D-6E8A-4147-A177-3AD203B41FA5}">
                      <a16:colId xmlns:a16="http://schemas.microsoft.com/office/drawing/2014/main" val="3765653948"/>
                    </a:ext>
                  </a:extLst>
                </a:gridCol>
              </a:tblGrid>
              <a:tr h="222758">
                <a:tc row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6">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Nivo + CT/Nivo (n = 229)</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6">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 + Pbo/Pbo  (n = 232)</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22758">
                <a:tc v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Overall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Neoadjuvant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Adjuvant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Overall</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Neoadjuvant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Adjuvant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332556736"/>
                  </a:ext>
                </a:extLst>
              </a:tr>
              <a:tr h="222758">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G3/4</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982297323"/>
                  </a:ext>
                </a:extLst>
              </a:tr>
              <a:tr h="2227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All 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27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87</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23184738"/>
                  </a:ext>
                </a:extLst>
              </a:tr>
              <a:tr h="3847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AEs leading to discontinuation,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9526333"/>
                  </a:ext>
                </a:extLst>
              </a:tr>
              <a:tr h="3847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TRAEs leading to discontinuation,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59114018"/>
                  </a:ext>
                </a:extLst>
              </a:tr>
              <a:tr h="2227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All SAEs,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72353640"/>
                  </a:ext>
                </a:extLst>
              </a:tr>
              <a:tr h="3847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Treatment-related SAEs,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50048316"/>
                  </a:ext>
                </a:extLst>
              </a:tr>
            </a:tbl>
          </a:graphicData>
        </a:graphic>
      </p:graphicFrame>
      <p:sp>
        <p:nvSpPr>
          <p:cNvPr id="4" name="Content Placeholder 2">
            <a:extLst>
              <a:ext uri="{FF2B5EF4-FFF2-40B4-BE49-F238E27FC236}">
                <a16:creationId xmlns:a16="http://schemas.microsoft.com/office/drawing/2014/main" id="{98351C6A-37A0-420A-EBD4-442C30811276}"/>
              </a:ext>
            </a:extLst>
          </p:cNvPr>
          <p:cNvSpPr txBox="1">
            <a:spLocks/>
          </p:cNvSpPr>
          <p:nvPr/>
        </p:nvSpPr>
        <p:spPr bwMode="auto">
          <a:xfrm>
            <a:off x="6533668" y="5338472"/>
            <a:ext cx="5053658" cy="975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0"/>
              </a:spcBef>
            </a:pPr>
            <a:r>
              <a:rPr lang="en-US" sz="1800" b="0" kern="0" dirty="0"/>
              <a:t>Treatment-related deaths: 2 during neoadjuvant period in Nivo + CT/Nivo arm (grade 5 pneumonitis and grade 4 pneumonitis)</a:t>
            </a:r>
          </a:p>
        </p:txBody>
      </p:sp>
    </p:spTree>
    <p:extLst>
      <p:ext uri="{BB962C8B-B14F-4D97-AF65-F5344CB8AC3E}">
        <p14:creationId xmlns:p14="http://schemas.microsoft.com/office/powerpoint/2010/main" val="2929225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CheckMate 77T: Immune-Mediated AEs</a:t>
            </a:r>
          </a:p>
        </p:txBody>
      </p:sp>
      <p:sp>
        <p:nvSpPr>
          <p:cNvPr id="5" name="Text Box 11">
            <a:extLst>
              <a:ext uri="{FF2B5EF4-FFF2-40B4-BE49-F238E27FC236}">
                <a16:creationId xmlns:a16="http://schemas.microsoft.com/office/drawing/2014/main" id="{67A57FB8-0269-15B1-7936-3095C80FE5F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Cascone. ESMO 2023. Abstr LBA1.</a:t>
            </a:r>
          </a:p>
        </p:txBody>
      </p:sp>
      <p:graphicFrame>
        <p:nvGraphicFramePr>
          <p:cNvPr id="7" name="Group 3">
            <a:extLst>
              <a:ext uri="{FF2B5EF4-FFF2-40B4-BE49-F238E27FC236}">
                <a16:creationId xmlns:a16="http://schemas.microsoft.com/office/drawing/2014/main" id="{B56355C0-A008-25EB-C74D-AC18AD009011}"/>
              </a:ext>
            </a:extLst>
          </p:cNvPr>
          <p:cNvGraphicFramePr>
            <a:graphicFrameLocks/>
          </p:cNvGraphicFramePr>
          <p:nvPr>
            <p:extLst>
              <p:ext uri="{D42A27DB-BD31-4B8C-83A1-F6EECF244321}">
                <p14:modId xmlns:p14="http://schemas.microsoft.com/office/powerpoint/2010/main" val="3181123478"/>
              </p:ext>
            </p:extLst>
          </p:nvPr>
        </p:nvGraphicFramePr>
        <p:xfrm>
          <a:off x="723900" y="1603375"/>
          <a:ext cx="10755312" cy="4358848"/>
        </p:xfrm>
        <a:graphic>
          <a:graphicData uri="http://schemas.openxmlformats.org/drawingml/2006/table">
            <a:tbl>
              <a:tblPr/>
              <a:tblGrid>
                <a:gridCol w="3889150">
                  <a:extLst>
                    <a:ext uri="{9D8B030D-6E8A-4147-A177-3AD203B41FA5}">
                      <a16:colId xmlns:a16="http://schemas.microsoft.com/office/drawing/2014/main" val="20000"/>
                    </a:ext>
                  </a:extLst>
                </a:gridCol>
                <a:gridCol w="1712344">
                  <a:extLst>
                    <a:ext uri="{9D8B030D-6E8A-4147-A177-3AD203B41FA5}">
                      <a16:colId xmlns:a16="http://schemas.microsoft.com/office/drawing/2014/main" val="20001"/>
                    </a:ext>
                  </a:extLst>
                </a:gridCol>
                <a:gridCol w="1846645">
                  <a:extLst>
                    <a:ext uri="{9D8B030D-6E8A-4147-A177-3AD203B41FA5}">
                      <a16:colId xmlns:a16="http://schemas.microsoft.com/office/drawing/2014/main" val="3017672978"/>
                    </a:ext>
                  </a:extLst>
                </a:gridCol>
                <a:gridCol w="1544467">
                  <a:extLst>
                    <a:ext uri="{9D8B030D-6E8A-4147-A177-3AD203B41FA5}">
                      <a16:colId xmlns:a16="http://schemas.microsoft.com/office/drawing/2014/main" val="20002"/>
                    </a:ext>
                  </a:extLst>
                </a:gridCol>
                <a:gridCol w="1762706">
                  <a:extLst>
                    <a:ext uri="{9D8B030D-6E8A-4147-A177-3AD203B41FA5}">
                      <a16:colId xmlns:a16="http://schemas.microsoft.com/office/drawing/2014/main" val="3782944055"/>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Immune-Mediated 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Nivo + CT/Nivo (n = 229)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 + Pbo/Pbo (n = 232)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98229732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Hypothyroidism/thyroiditis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Pneumonitis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2318473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952633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Hyperthyroidism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5911401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Nephritis/renal dysfunction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7235364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Diarrhea/colitis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5004831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Adrenal insufficiency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4961093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Diabetes mellitus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7518321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Hypophysitis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2807780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Hypersensitivity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1320654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Hepatitis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81162006"/>
                  </a:ext>
                </a:extLst>
              </a:tr>
            </a:tbl>
          </a:graphicData>
        </a:graphic>
      </p:graphicFrame>
    </p:spTree>
    <p:extLst>
      <p:ext uri="{BB962C8B-B14F-4D97-AF65-F5344CB8AC3E}">
        <p14:creationId xmlns:p14="http://schemas.microsoft.com/office/powerpoint/2010/main" val="3853222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CheckMate 77T: Investigators’ Conclusions</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p:txBody>
          <a:bodyPr/>
          <a:lstStyle/>
          <a:p>
            <a:r>
              <a:rPr lang="en-US" sz="2200" dirty="0"/>
              <a:t>Neoadjuvant nivolumab + chemotherapy followed by surgery and adjuvant nivolumab was associated with a significant, clinically meaningful improvement in EFS vs neoadjuvant chemotherapy + placebo in patients with resectable NSCLC (HR: 0.58; </a:t>
            </a:r>
            <a:r>
              <a:rPr lang="en-US" sz="2200" i="1" dirty="0"/>
              <a:t>P </a:t>
            </a:r>
            <a:r>
              <a:rPr lang="en-US" sz="2200" dirty="0"/>
              <a:t>= .00025)</a:t>
            </a:r>
          </a:p>
          <a:p>
            <a:pPr lvl="1"/>
            <a:r>
              <a:rPr lang="en-US" sz="2000" dirty="0"/>
              <a:t>pCR: 25.3% vs 4.7%; MPR: 35.4% vs 12.1%</a:t>
            </a:r>
          </a:p>
          <a:p>
            <a:r>
              <a:rPr lang="en-US" sz="2200" dirty="0"/>
              <a:t>EFS benefit with perioperative nivolumab was observed</a:t>
            </a:r>
          </a:p>
          <a:p>
            <a:pPr lvl="1"/>
            <a:r>
              <a:rPr lang="en-US" sz="2000" dirty="0"/>
              <a:t>In patients with pCR after neoadjuvant therapy</a:t>
            </a:r>
          </a:p>
          <a:p>
            <a:pPr lvl="1"/>
            <a:r>
              <a:rPr lang="en-US" sz="2000" dirty="0"/>
              <a:t>In patients eligible for adjuvant therapy, regardless of pCR status</a:t>
            </a:r>
          </a:p>
          <a:p>
            <a:pPr lvl="1"/>
            <a:r>
              <a:rPr lang="en-US" sz="2000" dirty="0"/>
              <a:t>In patients unable to receive adjuvant therapy </a:t>
            </a:r>
          </a:p>
          <a:p>
            <a:r>
              <a:rPr lang="en-US" sz="2200" dirty="0"/>
              <a:t>No new safety findings and similar rates of completed surgeries between arms</a:t>
            </a:r>
          </a:p>
          <a:p>
            <a:r>
              <a:rPr lang="en-US" sz="2200" dirty="0"/>
              <a:t>Outcomes support perioperative nivolumab as a potential new treatment option for patients with resectable NSCLC</a:t>
            </a:r>
          </a:p>
        </p:txBody>
      </p:sp>
      <p:sp>
        <p:nvSpPr>
          <p:cNvPr id="5" name="Text Box 11">
            <a:extLst>
              <a:ext uri="{FF2B5EF4-FFF2-40B4-BE49-F238E27FC236}">
                <a16:creationId xmlns:a16="http://schemas.microsoft.com/office/drawing/2014/main" id="{CABBDDF4-75B8-55F4-8EF9-7BD58463093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Cascone. ESMO 2023. Abstr LBA1.</a:t>
            </a:r>
          </a:p>
        </p:txBody>
      </p:sp>
    </p:spTree>
    <p:extLst>
      <p:ext uri="{BB962C8B-B14F-4D97-AF65-F5344CB8AC3E}">
        <p14:creationId xmlns:p14="http://schemas.microsoft.com/office/powerpoint/2010/main" val="33026490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CME-certified text module </a:t>
            </a:r>
            <a:r>
              <a:rPr lang="en-US" sz="2200" b="0" dirty="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LBA73_Al-Batran" id="{2FE9BBD0-9336-A344-983E-E97595656561}" vid="{86E17CC5-4B80-4040-9FAC-081C3CBBE8B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56M7VY3CDVN5-3396904-2</_dlc_DocId>
    <_dlc_DocIdUrl xmlns="d54cbe69-32bd-412a-b004-9152f949605e">
      <Url>https://intranet.clinicaloptions.com/mews/oncology/ONC_2023_ESMO_CF_(PRP6560)/LBA1_Cascone/_layouts/15/DocIdRedir.aspx?ID=56M7VY3CDVN5-3396904-2</Url>
      <Description>56M7VY3CDVN5-3396904-2</Description>
    </_dlc_DocIdUrl>
    <Document_x0020_Category xmlns="f9cedef9-8876-45cd-baa6-9118c9333d80">Conference Capsule Slides</Document_x0020_Category>
  </documentManagement>
</p:properties>
</file>

<file path=customXml/item5.xml><?xml version="1.0" encoding="utf-8"?>
<ct:contentTypeSchema xmlns:ct="http://schemas.microsoft.com/office/2006/metadata/contentType" xmlns:ma="http://schemas.microsoft.com/office/2006/metadata/properties/metaAttributes" ct:_="" ma:_="" ma:contentTypeName="Document" ma:contentTypeID="0x0101000582DB8DCA680843AF109887736B1DF2" ma:contentTypeVersion="1" ma:contentTypeDescription="Create a new document." ma:contentTypeScope="" ma:versionID="d8ec4bce7e97a5df99bf059f018b07b6">
  <xsd:schema xmlns:xsd="http://www.w3.org/2001/XMLSchema" xmlns:xs="http://www.w3.org/2001/XMLSchema" xmlns:p="http://schemas.microsoft.com/office/2006/metadata/properties" xmlns:ns2="d54cbe69-32bd-412a-b004-9152f949605e" xmlns:ns3="f9cedef9-8876-45cd-baa6-9118c9333d80" targetNamespace="http://schemas.microsoft.com/office/2006/metadata/properties" ma:root="true" ma:fieldsID="3007bba58870bc3b35baa5678aa798cb" ns2:_="" ns3:_="">
    <xsd:import namespace="d54cbe69-32bd-412a-b004-9152f949605e"/>
    <xsd:import namespace="f9cedef9-8876-45cd-baa6-9118c9333d80"/>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9cedef9-8876-45cd-baa6-9118c9333d80"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34E74AA-5437-4670-96B8-828025788B44}">
  <ds:schemaRefs>
    <ds:schemaRef ds:uri="http://schemas.microsoft.com/sharepoint/event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5BA55BC3-5A03-47C2-8EC3-D964C3B5E779}">
  <ds:schemaRefs>
    <ds:schemaRef ds:uri="http://purl.org/dc/elements/1.1/"/>
    <ds:schemaRef ds:uri="http://schemas.microsoft.com/office/infopath/2007/PartnerControls"/>
    <ds:schemaRef ds:uri="http://purl.org/dc/terms/"/>
    <ds:schemaRef ds:uri="http://www.w3.org/XML/1998/namespace"/>
    <ds:schemaRef ds:uri="http://schemas.microsoft.com/office/2006/documentManagement/types"/>
    <ds:schemaRef ds:uri="http://purl.org/dc/dcmitype/"/>
    <ds:schemaRef ds:uri="http://schemas.openxmlformats.org/package/2006/metadata/core-properties"/>
    <ds:schemaRef ds:uri="f9cedef9-8876-45cd-baa6-9118c9333d80"/>
    <ds:schemaRef ds:uri="d54cbe69-32bd-412a-b004-9152f949605e"/>
    <ds:schemaRef ds:uri="http://schemas.microsoft.com/office/2006/metadata/properties"/>
  </ds:schemaRefs>
</ds:datastoreItem>
</file>

<file path=customXml/itemProps5.xml><?xml version="1.0" encoding="utf-8"?>
<ds:datastoreItem xmlns:ds="http://schemas.openxmlformats.org/officeDocument/2006/customXml" ds:itemID="{1EE15445-B75C-4456-A5DB-ED09A10FA6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f9cedef9-8876-45cd-baa6-9118c9333d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2022_CCO_Template</Template>
  <TotalTime>1763</TotalTime>
  <Words>2495</Words>
  <Application>Microsoft Office PowerPoint</Application>
  <PresentationFormat>Widescreen</PresentationFormat>
  <Paragraphs>508</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Times</vt:lpstr>
      <vt:lpstr>Wingdings</vt:lpstr>
      <vt:lpstr>2022_CCO_Template</vt:lpstr>
      <vt:lpstr>CheckMate 77T: Phase III Trial of Neoadjuvant Nivolumab + Chemotherapy vs Placebo + Chemotherapy With Adjuvant Nivolumab or  Placebo in Stage II-IIIB NSCLC</vt:lpstr>
      <vt:lpstr>About These Slides</vt:lpstr>
      <vt:lpstr>CheckMate 77T: Background</vt:lpstr>
      <vt:lpstr>CheckMate 77T: Study Design</vt:lpstr>
      <vt:lpstr>CheckMate 77T: Baseline Characteristics</vt:lpstr>
      <vt:lpstr>CheckMate 77T: Treatment and Surgical Outcomes</vt:lpstr>
      <vt:lpstr>CheckMate 77T: EFS Overall and by Stage </vt:lpstr>
      <vt:lpstr>CheckMate 77T: EFS by PD-L1 Expression</vt:lpstr>
      <vt:lpstr>CheckMate 77T: Pathologic Responses and EFS Analyses</vt:lpstr>
      <vt:lpstr>CheckMate 77T: Safety</vt:lpstr>
      <vt:lpstr>CheckMate 77T: Immune-Mediated AEs</vt:lpstr>
      <vt:lpstr>CheckMate 77T: Investigators’ Conclusions</vt:lpstr>
      <vt:lpstr>Go Online for More CCO  Coverage of ESMO 2023!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CheckMate 77T: Phase III Trial of Neoadjuvant Nivolumab + Chemotherapy vs Placebo + Chemotherapy With Adjuvant Nivolumab or Placebo in Stage II-IIIB NSCLC</dc:title>
  <dc:creator>Mindy Tanzola</dc:creator>
  <cp:lastModifiedBy>jbuckley@clinicaloptions.com</cp:lastModifiedBy>
  <cp:revision>1</cp:revision>
  <cp:lastPrinted>2016-09-26T20:21:49Z</cp:lastPrinted>
  <dcterms:created xsi:type="dcterms:W3CDTF">2023-10-23T15:18:50Z</dcterms:created>
  <dcterms:modified xsi:type="dcterms:W3CDTF">2023-10-26T18:53:57Z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0e7e5229-9575-4d96-a866-2b46961a84ce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0x0101000582DB8DCA680843AF109887736B1DF2</vt:lpwstr>
  </property>
  <property fmtid="{D5CDD505-2E9C-101B-9397-08002B2CF9AE}" pid="9" name="MediaServiceImageTags">
    <vt:lpwstr/>
  </property>
</Properties>
</file>