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20"/>
  </p:notesMasterIdLst>
  <p:handoutMasterIdLst>
    <p:handoutMasterId r:id="rId21"/>
  </p:handoutMasterIdLst>
  <p:sldIdLst>
    <p:sldId id="559" r:id="rId7"/>
    <p:sldId id="308" r:id="rId8"/>
    <p:sldId id="257" r:id="rId9"/>
    <p:sldId id="566" r:id="rId10"/>
    <p:sldId id="560" r:id="rId11"/>
    <p:sldId id="549" r:id="rId12"/>
    <p:sldId id="561" r:id="rId13"/>
    <p:sldId id="562" r:id="rId14"/>
    <p:sldId id="563" r:id="rId15"/>
    <p:sldId id="564" r:id="rId16"/>
    <p:sldId id="565" r:id="rId17"/>
    <p:sldId id="552" r:id="rId18"/>
    <p:sldId id="318" r:id="rId19"/>
  </p:sldIdLst>
  <p:sldSz cx="12192000" cy="6858000"/>
  <p:notesSz cx="7315200" cy="9601200"/>
  <p:custDataLst>
    <p:tags r:id="rId22"/>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64" userDrawn="1">
          <p15:clr>
            <a:srgbClr val="A4A3A4"/>
          </p15:clr>
        </p15:guide>
        <p15:guide id="6" orient="horz" pos="3936" userDrawn="1">
          <p15:clr>
            <a:srgbClr val="A4A3A4"/>
          </p15:clr>
        </p15:guide>
        <p15:guide id="7" orient="horz" userDrawn="1">
          <p15:clr>
            <a:srgbClr val="A4A3A4"/>
          </p15:clr>
        </p15:guide>
        <p15:guide id="8" pos="329" userDrawn="1">
          <p15:clr>
            <a:srgbClr val="A4A3A4"/>
          </p15:clr>
        </p15:guide>
        <p15:guide id="9" pos="7407" userDrawn="1">
          <p15:clr>
            <a:srgbClr val="A4A3A4"/>
          </p15:clr>
        </p15:guide>
        <p15:guide id="11" pos="453" userDrawn="1">
          <p15:clr>
            <a:srgbClr val="A4A3A4"/>
          </p15:clr>
        </p15:guide>
        <p15:guide id="13" pos="7248"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2" clrIdx="6"/>
  <p:cmAuthor id="2" name="Melanie Couton" initials="MAC" lastIdx="4" clrIdx="3"/>
  <p:cmAuthor id="3" name="ralfieri" initials="ra" lastIdx="2" clrIdx="8"/>
  <p:cmAuthor id="4" name="Megan Capel" initials="MC" lastIdx="32"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1"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1"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2" clrIdx="14">
    <p:extLst>
      <p:ext uri="{19B8F6BF-5375-455C-9EA6-DF929625EA0E}">
        <p15:presenceInfo xmlns:p15="http://schemas.microsoft.com/office/powerpoint/2012/main" userId="S::jeimers@clinicaloptions.com::e496f3f7-6a48-4339-9b0c-9f426a43f948" providerId="AD"/>
      </p:ext>
    </p:extLst>
  </p:cmAuthor>
  <p:cmAuthor id="16" name="Christy Seals" initials="CS" lastIdx="2" clrIdx="15">
    <p:extLst>
      <p:ext uri="{19B8F6BF-5375-455C-9EA6-DF929625EA0E}">
        <p15:presenceInfo xmlns:p15="http://schemas.microsoft.com/office/powerpoint/2012/main" userId="S::cseals@clinicaloptions.com::0852e532-1f9e-4bbf-9b56-be19a9543a31" providerId="AD"/>
      </p:ext>
    </p:extLst>
  </p:cmAuthor>
  <p:cmAuthor id="17" name="spantry@clinicaloptions.com" initials="s" lastIdx="2" clrIdx="16">
    <p:extLst>
      <p:ext uri="{19B8F6BF-5375-455C-9EA6-DF929625EA0E}">
        <p15:presenceInfo xmlns:p15="http://schemas.microsoft.com/office/powerpoint/2012/main" userId="spantry@clinicaloptions.com" providerId="None"/>
      </p:ext>
    </p:extLst>
  </p:cmAuthor>
  <p:cmAuthor id="18" name="CLINICALOPTIONS\jconstanzo" initials="C" lastIdx="1" clrIdx="17">
    <p:extLst>
      <p:ext uri="{19B8F6BF-5375-455C-9EA6-DF929625EA0E}">
        <p15:presenceInfo xmlns:p15="http://schemas.microsoft.com/office/powerpoint/2012/main" userId="CLINICALOPTIONS\jconstanzo" providerId="None"/>
      </p:ext>
    </p:extLst>
  </p:cmAuthor>
  <p:cmAuthor id="19" name="CLINICALOPTIONS\tquill" initials="C" lastIdx="3" clrIdx="18">
    <p:extLst>
      <p:ext uri="{19B8F6BF-5375-455C-9EA6-DF929625EA0E}">
        <p15:presenceInfo xmlns:p15="http://schemas.microsoft.com/office/powerpoint/2012/main" userId="CLINICALOPTIONS\tquill"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634" autoAdjust="0"/>
    <p:restoredTop sz="72110" autoAdjust="0"/>
  </p:normalViewPr>
  <p:slideViewPr>
    <p:cSldViewPr snapToGrid="0">
      <p:cViewPr varScale="1">
        <p:scale>
          <a:sx n="48" d="100"/>
          <a:sy n="48" d="100"/>
        </p:scale>
        <p:origin x="1184" y="32"/>
      </p:cViewPr>
      <p:guideLst>
        <p:guide orient="horz" pos="4128"/>
        <p:guide orient="horz" pos="1008"/>
        <p:guide orient="horz" pos="4032"/>
        <p:guide orient="horz" pos="151"/>
        <p:guide orient="horz" pos="264"/>
        <p:guide orient="horz" pos="3936"/>
        <p:guide orient="horz"/>
        <p:guide pos="329"/>
        <p:guide pos="7407"/>
        <p:guide pos="453"/>
        <p:guide pos="7248"/>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presProps" Target="presProps.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commentAuthors" Target="commentAuthors.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tags" Target="tags/tag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mAb, monoclonal antibody.</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7551638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mAb, monoclonal antibody; ORR, objective response rate; PFS, progression-free survival.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7786805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1L, first-line; 2L, second-line; DCR, disease control rate; DoR, duration of response; ECOG, Eastern Cooperative Oncology Group; ORR, objective response rate; PFS, progression-free survival; PK, pharmacokinetics; PS, performance status; RECIST, Response Evaluation Criteria in Solid Tumors.</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1256096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IQR, interquartile range; LDH, lactate dehydrogenase; ULN, upper limit of normal. </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40976748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CR, complete response; DCR, disease control rate; DoR, duration of response; IQR, interquartile range; NE, not estimable; NR, not reached; ORR, objective response rate; PD, progressive disease; PFS, progression-free survival; PR, partial response; SD, stable disease.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7878307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DCR, disease control rate; DoR, duration of response; NE, not estimable; NR, not reached; ORR, objective response rate; PFS, progression-free survival.</a:t>
            </a:r>
          </a:p>
          <a:p>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13928676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CR, complete response; DoR, duration of response; NE, not estimable; NR, not reached; ORR, objective response rate; PD, progressive disease; PFS, progression-free survival; PR, partial response; SD, stable disease.</a:t>
            </a:r>
          </a:p>
          <a:p>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20685906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CR, complete response; DCR, disease control rate; DoR, duration of response; LDH, lactate dehydrogenase; NE, not estimable; NR, not reached; ORR, objective response rate; PFS, progression-free survival; PR, partial response; SD, stable disease; ULN, upper limit of normal.</a:t>
            </a:r>
          </a:p>
          <a:p>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38009453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DoR, duration of response; NE, not estimable; NR, not reached; ORR, objective response rate; PFS, progression-free survival.</a:t>
            </a:r>
          </a:p>
          <a:p>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11546897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d/c, discontinuation; irAE, immune-related adverse event; TEAE, treatment-emergent adverse event; TRAE, treatment-related adverse event.</a:t>
            </a:r>
          </a:p>
          <a:p>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11</a:t>
            </a:fld>
            <a:endParaRPr lang="en-US" altLang="en-US" dirty="0"/>
          </a:p>
        </p:txBody>
      </p:sp>
    </p:spTree>
    <p:extLst>
      <p:ext uri="{BB962C8B-B14F-4D97-AF65-F5344CB8AC3E}">
        <p14:creationId xmlns:p14="http://schemas.microsoft.com/office/powerpoint/2010/main" val="23770689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sz="1200" b="0" i="1" dirty="0">
                <a:solidFill>
                  <a:schemeClr val="bg2"/>
                </a:solidFill>
                <a:latin typeface="Calibri" panose="020F0502020204030204" pitchFamily="34" charset="0"/>
              </a:rPr>
              <a:t>ORR, objective response rate; PFS, progression-free survival.</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12</a:t>
            </a:fld>
            <a:endParaRPr lang="en-US" altLang="en-US" dirty="0"/>
          </a:p>
        </p:txBody>
      </p:sp>
    </p:spTree>
    <p:extLst>
      <p:ext uri="{BB962C8B-B14F-4D97-AF65-F5344CB8AC3E}">
        <p14:creationId xmlns:p14="http://schemas.microsoft.com/office/powerpoint/2010/main" val="13734508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13</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2F6B3930-7C31-48E3-9C51-5B16A239A187}"/>
              </a:ext>
            </a:extLst>
          </p:cNvPr>
          <p:cNvSpPr/>
          <p:nvPr userDrawn="1"/>
        </p:nvSpPr>
        <p:spPr bwMode="auto">
          <a:xfrm>
            <a:off x="6114257" y="3667127"/>
            <a:ext cx="6077741" cy="3190872"/>
          </a:xfrm>
          <a:prstGeom prst="rect">
            <a:avLst/>
          </a:prstGeom>
          <a:solidFill>
            <a:schemeClr val="tx2">
              <a:lumMod val="75000"/>
            </a:schemeClr>
          </a:solid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2400" b="0" dirty="0">
                <a:solidFill>
                  <a:schemeClr val="tx1"/>
                </a:solidFill>
                <a:latin typeface="Calibri" panose="020F0502020204030204" pitchFamily="34" charset="0"/>
              </a:rPr>
              <a:t>Image Placeholder</a:t>
            </a:r>
          </a:p>
        </p:txBody>
      </p:sp>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 name="Picture 1">
            <a:extLst>
              <a:ext uri="{FF2B5EF4-FFF2-40B4-BE49-F238E27FC236}">
                <a16:creationId xmlns:a16="http://schemas.microsoft.com/office/drawing/2014/main" id="{BA6824BC-C604-0009-B182-0567BC93C59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80" r:id="rId1"/>
    <p:sldLayoutId id="2147484655" r:id="rId2"/>
    <p:sldLayoutId id="2147484656" r:id="rId3"/>
    <p:sldLayoutId id="2147484663" r:id="rId4"/>
    <p:sldLayoutId id="2147484657" r:id="rId5"/>
    <p:sldLayoutId id="2147484658" r:id="rId6"/>
    <p:sldLayoutId id="2147484664" r:id="rId7"/>
    <p:sldLayoutId id="2147484659" r:id="rId8"/>
    <p:sldLayoutId id="2147484667" r:id="rId9"/>
    <p:sldLayoutId id="2147484660" r:id="rId10"/>
    <p:sldLayoutId id="2147484665" r:id="rId11"/>
    <p:sldLayoutId id="2147484661" r:id="rId12"/>
    <p:sldLayoutId id="2147484666" r:id="rId13"/>
    <p:sldLayoutId id="2147484662" r:id="rId14"/>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Phase I Trial of Fianlimab (Anti‒LAG-3 mAb) + Cemiplimab (Anti‒PD-1 mAb) in Patients With Advanced Melanoma</a:t>
            </a:r>
            <a:endParaRPr lang="en-US" altLang="en-US" sz="4000" dirty="0">
              <a:highlight>
                <a:srgbClr val="FFFF00"/>
              </a:highlight>
            </a:endParaRP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386763"/>
            <a:ext cx="7328658"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9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Supported by educational grants from Merck Sharp &amp; Dohme Corp. and Regeneron Pharmaceuticals, Inc.</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714624"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100000"/>
              </a:lnSpc>
              <a:spcBef>
                <a:spcPct val="0"/>
              </a:spcBef>
              <a:spcAft>
                <a:spcPct val="0"/>
              </a:spcAft>
              <a:buClr>
                <a:srgbClr val="FEFDDE"/>
              </a:buClr>
              <a:buSzTx/>
              <a:buFont typeface="Wingdings" pitchFamily="2" charset="2"/>
              <a:buNone/>
              <a:tabLst/>
              <a:defRPr/>
            </a:pPr>
            <a:r>
              <a:rPr kumimoji="0" lang="en-US" sz="2200" b="1" i="0" u="none" strike="noStrike" kern="0" cap="none" spc="0" normalizeH="0" baseline="0" noProof="0" dirty="0">
                <a:ln>
                  <a:noFill/>
                </a:ln>
                <a:solidFill>
                  <a:srgbClr val="455560"/>
                </a:solidFill>
                <a:effectLst/>
                <a:uLnTx/>
                <a:uFillTx/>
                <a:latin typeface="Calibri"/>
                <a:ea typeface="+mn-ea"/>
                <a:cs typeface="Calibri"/>
              </a:rPr>
              <a:t>CCO Independent Conference Highlights*</a:t>
            </a:r>
            <a:br>
              <a:rPr kumimoji="0" lang="en-US" sz="2200" b="1" i="0" u="none" strike="noStrike" kern="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1600" b="0" i="0" u="none" strike="noStrike" kern="0" cap="none" spc="0" normalizeH="0" baseline="0" noProof="0" dirty="0">
                <a:ln>
                  <a:noFill/>
                </a:ln>
                <a:solidFill>
                  <a:srgbClr val="455560"/>
                </a:solidFill>
                <a:effectLst/>
                <a:uLnTx/>
                <a:uFillTx/>
                <a:latin typeface="Calibri"/>
                <a:ea typeface="+mn-ea"/>
                <a:cs typeface="Calibri"/>
              </a:rPr>
              <a:t>of the </a:t>
            </a:r>
            <a:r>
              <a:rPr kumimoji="0" lang="en-US" sz="1600" b="0" i="1" u="none" strike="noStrike" kern="0" cap="none" spc="0" normalizeH="0" baseline="0" noProof="0" dirty="0">
                <a:ln>
                  <a:noFill/>
                </a:ln>
                <a:solidFill>
                  <a:srgbClr val="455560"/>
                </a:solidFill>
                <a:effectLst/>
                <a:uLnTx/>
                <a:uFillTx/>
                <a:latin typeface="Calibri"/>
                <a:ea typeface="+mn-ea"/>
                <a:cs typeface="Calibri"/>
              </a:rPr>
              <a:t>2023 ASCO Annual Meeting, June 2-6, 2023, Chicago, Illinois</a:t>
            </a:r>
            <a:endParaRPr kumimoji="0" lang="en-US" altLang="en-US" sz="1600" b="0" i="0" u="none" strike="noStrike" kern="0" cap="none" spc="0" normalizeH="0" baseline="0" noProof="0" dirty="0">
              <a:ln>
                <a:noFill/>
              </a:ln>
              <a:solidFill>
                <a:srgbClr val="455560"/>
              </a:solidFill>
              <a:effectLst/>
              <a:uLnTx/>
              <a:uFillTx/>
              <a:latin typeface="Calibri"/>
              <a:ea typeface="+mn-ea"/>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8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8" name="Group 7">
            <a:extLst>
              <a:ext uri="{FF2B5EF4-FFF2-40B4-BE49-F238E27FC236}">
                <a16:creationId xmlns:a16="http://schemas.microsoft.com/office/drawing/2014/main" id="{59116265-F217-C600-FAC6-FE32BCA6725D}"/>
              </a:ext>
            </a:extLst>
          </p:cNvPr>
          <p:cNvGrpSpPr/>
          <p:nvPr/>
        </p:nvGrpSpPr>
        <p:grpSpPr>
          <a:xfrm>
            <a:off x="3841029" y="3434848"/>
            <a:ext cx="4509943" cy="615278"/>
            <a:chOff x="4156075" y="3330939"/>
            <a:chExt cx="4509943" cy="615278"/>
          </a:xfrm>
        </p:grpSpPr>
        <p:sp>
          <p:nvSpPr>
            <p:cNvPr id="9" name="Rectangle 7">
              <a:extLst>
                <a:ext uri="{FF2B5EF4-FFF2-40B4-BE49-F238E27FC236}">
                  <a16:creationId xmlns:a16="http://schemas.microsoft.com/office/drawing/2014/main" id="{51E578EA-A991-252D-7440-A9C0521F2317}"/>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4"/>
                </a:rPr>
                <a:t>clinicaloptions.com</a:t>
              </a:r>
              <a:endParaRPr lang="en-US" altLang="en-US" sz="2000" b="0" dirty="0">
                <a:solidFill>
                  <a:schemeClr val="bg2"/>
                </a:solidFill>
                <a:latin typeface="Calibri" panose="020F0502020204030204" pitchFamily="34" charset="0"/>
              </a:endParaRPr>
            </a:p>
          </p:txBody>
        </p:sp>
        <p:pic>
          <p:nvPicPr>
            <p:cNvPr id="10" name="Picture 9">
              <a:extLst>
                <a:ext uri="{FF2B5EF4-FFF2-40B4-BE49-F238E27FC236}">
                  <a16:creationId xmlns:a16="http://schemas.microsoft.com/office/drawing/2014/main" id="{F10A7A64-40AF-C4DC-21AB-4C79615979D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dirty="0"/>
              <a:t>P</a:t>
            </a:r>
            <a:r>
              <a:rPr lang="en-US" altLang="en-US" sz="3600" dirty="0"/>
              <a:t>hase I Trial of Fian</a:t>
            </a:r>
            <a:r>
              <a:rPr lang="en-US" altLang="en-US" dirty="0"/>
              <a:t>limab + Cemiplimab</a:t>
            </a:r>
            <a:r>
              <a:rPr lang="en-US" dirty="0"/>
              <a:t>: Background</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a:xfrm>
            <a:off x="604675" y="1330161"/>
            <a:ext cx="11050877" cy="4618814"/>
          </a:xfrm>
        </p:spPr>
        <p:txBody>
          <a:bodyPr/>
          <a:lstStyle/>
          <a:p>
            <a:r>
              <a:rPr lang="en-US" altLang="en-US" sz="2200" dirty="0"/>
              <a:t>Combined use of anti‒LAG-3 and anti‒PD-1 agents confers higher ORR and longer PFS compared with anti‒PD-1 therapy alone</a:t>
            </a:r>
            <a:r>
              <a:rPr lang="en-US" altLang="en-US" sz="2200" baseline="30000" dirty="0"/>
              <a:t>1,2</a:t>
            </a:r>
          </a:p>
          <a:p>
            <a:r>
              <a:rPr lang="en-US" altLang="en-US" sz="2200" dirty="0"/>
              <a:t>Fianlimab: fully human IgG4 anti‒LAG-3 mAb that blocks T-cell inhibition driven by LAG-3 and MHC class II interaction</a:t>
            </a:r>
            <a:r>
              <a:rPr lang="en-US" altLang="en-US" sz="2200" baseline="30000" dirty="0"/>
              <a:t>3</a:t>
            </a:r>
          </a:p>
          <a:p>
            <a:r>
              <a:rPr lang="en-US" altLang="en-US" sz="2200" dirty="0"/>
              <a:t>Cemiplimab: fully human IgG4 anti‒PD-1 mAb that blocks T-cell inhibition driven by PD-1 and PD-L1/PD-L2 interaction</a:t>
            </a:r>
            <a:r>
              <a:rPr lang="en-US" altLang="en-US" sz="2200" baseline="30000" dirty="0"/>
              <a:t>4</a:t>
            </a:r>
          </a:p>
          <a:p>
            <a:r>
              <a:rPr lang="en-US" altLang="en-US" sz="2200" dirty="0"/>
              <a:t>Results from a first-in-human, multiple-cohort phase I trial of fianlimab + cemiplimab previously reported an ORR of 63% in patients with PD-1/PD-L1 inhibitor‒naive advanced melanoma</a:t>
            </a:r>
            <a:r>
              <a:rPr lang="en-US" altLang="en-US" sz="2200" baseline="30000" dirty="0"/>
              <a:t>5</a:t>
            </a:r>
            <a:endParaRPr lang="en-US" altLang="en-US" sz="2200" baseline="30000" dirty="0">
              <a:highlight>
                <a:srgbClr val="FFFF00"/>
              </a:highlight>
            </a:endParaRPr>
          </a:p>
          <a:p>
            <a:r>
              <a:rPr lang="en-US" altLang="en-US" sz="2200" dirty="0"/>
              <a:t>Current report presents updated findings in patients with PD-1/PD-L1 inhibitor‒naive advanced melanoma, new data from patients </a:t>
            </a:r>
            <a:r>
              <a:rPr lang="en-US" sz="2200" dirty="0"/>
              <a:t>who previously received a PD-1 inhibitor in the adjuvant setting, and new pooled data for patients with poor prognosis</a:t>
            </a:r>
            <a:r>
              <a:rPr lang="en-US" sz="2200" baseline="30000" dirty="0"/>
              <a:t>6,7</a:t>
            </a:r>
            <a:endParaRPr lang="en-US" altLang="en-US" sz="2200" baseline="30000"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78882" y="6010582"/>
            <a:ext cx="784753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1. Tawbi. NEJM. 2022;386:24. 2. Long. NEJM Evid. 2023;[Epub]. 3. Burova. Mol Cancer Ther. 2019;18:2051. </a:t>
            </a:r>
            <a:br>
              <a:rPr lang="en-US" altLang="en-US" sz="1200" b="0" dirty="0">
                <a:solidFill>
                  <a:schemeClr val="bg2"/>
                </a:solidFill>
                <a:latin typeface="Calibri" panose="020F0502020204030204" pitchFamily="34" charset="0"/>
              </a:rPr>
            </a:br>
            <a:r>
              <a:rPr lang="en-US" altLang="en-US" sz="1200" b="0" dirty="0">
                <a:solidFill>
                  <a:schemeClr val="bg2"/>
                </a:solidFill>
                <a:latin typeface="Calibri" panose="020F0502020204030204" pitchFamily="34" charset="0"/>
              </a:rPr>
              <a:t>4. Burova. Mol Cancer Ther. 2017;16:861. 5. Hamid. ESMO 2022. Abstr 790MO. 6. Hamid. ASCO 2023. Abstr 9501. </a:t>
            </a:r>
            <a:br>
              <a:rPr lang="en-US" altLang="en-US" sz="1200" b="0" dirty="0">
                <a:solidFill>
                  <a:schemeClr val="bg2"/>
                </a:solidFill>
                <a:latin typeface="Calibri" panose="020F0502020204030204" pitchFamily="34" charset="0"/>
              </a:rPr>
            </a:br>
            <a:r>
              <a:rPr lang="en-US" altLang="en-US" sz="1200" b="0" dirty="0">
                <a:solidFill>
                  <a:schemeClr val="bg2"/>
                </a:solidFill>
                <a:latin typeface="Calibri" panose="020F0502020204030204" pitchFamily="34" charset="0"/>
              </a:rPr>
              <a:t>7. Mehmi. ASCO 2023. Abstr 9548.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dirty="0"/>
              <a:t>P</a:t>
            </a:r>
            <a:r>
              <a:rPr lang="en-US" altLang="en-US" sz="3600" dirty="0"/>
              <a:t>hase I Trial of Fian</a:t>
            </a:r>
            <a:r>
              <a:rPr lang="en-US" altLang="en-US" dirty="0"/>
              <a:t>limab + Cemiplimab</a:t>
            </a:r>
            <a:r>
              <a:rPr lang="en-US" dirty="0"/>
              <a:t>: Study Design</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a:xfrm>
            <a:off x="604675" y="1513047"/>
            <a:ext cx="10877529" cy="516394"/>
          </a:xfrm>
        </p:spPr>
        <p:txBody>
          <a:bodyPr/>
          <a:lstStyle/>
          <a:p>
            <a:r>
              <a:rPr lang="en-US" altLang="en-US" sz="1800" dirty="0"/>
              <a:t>Multicenter, nonrandomized, open-label trial with 3 serial expansion cohorts of combination of anti‒LAG-3 (fianlimab) and anti‒PD-1 (cemiplimab) inhibitors in PD-1/PD-L1‒naive or previously treated melanoma</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Hamid. ASCO 2023. Abstr 9501. Mehmi. ASCO 2023. Abstr 9548.</a:t>
            </a:r>
          </a:p>
        </p:txBody>
      </p:sp>
      <p:sp>
        <p:nvSpPr>
          <p:cNvPr id="2" name="Text Box 45">
            <a:extLst>
              <a:ext uri="{FF2B5EF4-FFF2-40B4-BE49-F238E27FC236}">
                <a16:creationId xmlns:a16="http://schemas.microsoft.com/office/drawing/2014/main" id="{4E5C7462-6B6E-7A22-C939-09ACE644519A}"/>
              </a:ext>
            </a:extLst>
          </p:cNvPr>
          <p:cNvSpPr txBox="1">
            <a:spLocks noChangeArrowheads="1"/>
          </p:cNvSpPr>
          <p:nvPr/>
        </p:nvSpPr>
        <p:spPr bwMode="auto">
          <a:xfrm>
            <a:off x="3729835" y="2158353"/>
            <a:ext cx="3799806"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400" dirty="0">
                <a:solidFill>
                  <a:schemeClr val="bg1"/>
                </a:solidFill>
                <a:latin typeface="Calibri" panose="020F0502020204030204" pitchFamily="34" charset="0"/>
              </a:rPr>
              <a:t>Initial Cohort</a:t>
            </a:r>
          </a:p>
          <a:p>
            <a:pPr algn="ctr">
              <a:lnSpc>
                <a:spcPct val="100000"/>
              </a:lnSpc>
              <a:spcBef>
                <a:spcPct val="0"/>
              </a:spcBef>
              <a:spcAft>
                <a:spcPct val="0"/>
              </a:spcAft>
              <a:buClrTx/>
              <a:buFontTx/>
              <a:buNone/>
            </a:pPr>
            <a:r>
              <a:rPr lang="en-GB" altLang="en-US" sz="1400" b="0" dirty="0">
                <a:solidFill>
                  <a:schemeClr val="bg1"/>
                </a:solidFill>
                <a:latin typeface="Calibri" panose="020F0502020204030204" pitchFamily="34" charset="0"/>
              </a:rPr>
              <a:t>1L/2L setting, naive to anti‒PD-1/PD-L1</a:t>
            </a:r>
            <a:br>
              <a:rPr lang="en-GB" altLang="en-US" sz="1400" b="0" dirty="0">
                <a:solidFill>
                  <a:schemeClr val="bg1"/>
                </a:solidFill>
                <a:latin typeface="Calibri" panose="020F0502020204030204" pitchFamily="34" charset="0"/>
              </a:rPr>
            </a:br>
            <a:r>
              <a:rPr lang="en-GB" altLang="en-US" sz="1400" b="0" dirty="0">
                <a:solidFill>
                  <a:schemeClr val="bg1"/>
                </a:solidFill>
                <a:latin typeface="Calibri" panose="020F0502020204030204" pitchFamily="34" charset="0"/>
              </a:rPr>
              <a:t>(n = 40)</a:t>
            </a:r>
            <a:endParaRPr lang="en-US" altLang="en-US" sz="1400" b="0" dirty="0">
              <a:solidFill>
                <a:schemeClr val="bg1"/>
              </a:solidFill>
              <a:latin typeface="Calibri" panose="020F0502020204030204" pitchFamily="34" charset="0"/>
            </a:endParaRPr>
          </a:p>
        </p:txBody>
      </p:sp>
      <p:sp>
        <p:nvSpPr>
          <p:cNvPr id="5" name="Rectangle 49">
            <a:extLst>
              <a:ext uri="{FF2B5EF4-FFF2-40B4-BE49-F238E27FC236}">
                <a16:creationId xmlns:a16="http://schemas.microsoft.com/office/drawing/2014/main" id="{9717E908-7B9B-5632-22D6-92DEB19D79B5}"/>
              </a:ext>
            </a:extLst>
          </p:cNvPr>
          <p:cNvSpPr>
            <a:spLocks noChangeArrowheads="1"/>
          </p:cNvSpPr>
          <p:nvPr/>
        </p:nvSpPr>
        <p:spPr bwMode="auto">
          <a:xfrm>
            <a:off x="8004436" y="2600823"/>
            <a:ext cx="3321320" cy="1106473"/>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Fianlimab </a:t>
            </a:r>
            <a:r>
              <a:rPr lang="en-US" altLang="en-US" sz="1800" b="0" dirty="0">
                <a:solidFill>
                  <a:schemeClr val="tx1"/>
                </a:solidFill>
                <a:latin typeface="Calibri" panose="020F0502020204030204" pitchFamily="34" charset="0"/>
              </a:rPr>
              <a:t>1600 mg </a:t>
            </a:r>
            <a:r>
              <a:rPr lang="en-US" altLang="en-US" sz="1800" dirty="0">
                <a:solidFill>
                  <a:schemeClr val="tx1"/>
                </a:solidFill>
                <a:latin typeface="Calibri" panose="020F0502020204030204" pitchFamily="34" charset="0"/>
              </a:rPr>
              <a:t>+ </a:t>
            </a:r>
            <a:br>
              <a:rPr lang="en-US" altLang="en-US" sz="1800" dirty="0">
                <a:solidFill>
                  <a:schemeClr val="tx1"/>
                </a:solidFill>
                <a:latin typeface="Calibri" panose="020F0502020204030204" pitchFamily="34" charset="0"/>
              </a:rPr>
            </a:br>
            <a:r>
              <a:rPr lang="en-US" altLang="en-US" sz="1800" dirty="0">
                <a:solidFill>
                  <a:schemeClr val="tx1"/>
                </a:solidFill>
                <a:latin typeface="Calibri" panose="020F0502020204030204" pitchFamily="34" charset="0"/>
              </a:rPr>
              <a:t>Cemiplimab </a:t>
            </a:r>
            <a:r>
              <a:rPr lang="en-US" altLang="en-US" sz="1800" b="0" dirty="0">
                <a:solidFill>
                  <a:schemeClr val="tx1"/>
                </a:solidFill>
                <a:latin typeface="Calibri" panose="020F0502020204030204" pitchFamily="34" charset="0"/>
              </a:rPr>
              <a:t>350 mg </a:t>
            </a:r>
            <a:br>
              <a:rPr lang="en-US" altLang="en-US" sz="1800" b="0" dirty="0">
                <a:solidFill>
                  <a:schemeClr val="tx1"/>
                </a:solidFill>
                <a:latin typeface="Calibri" panose="020F0502020204030204" pitchFamily="34" charset="0"/>
              </a:rPr>
            </a:br>
            <a:r>
              <a:rPr lang="en-US" altLang="en-US" sz="1800" b="0" dirty="0">
                <a:solidFill>
                  <a:schemeClr val="tx1"/>
                </a:solidFill>
                <a:latin typeface="Calibri" panose="020F0502020204030204" pitchFamily="34" charset="0"/>
              </a:rPr>
              <a:t>IV Q3W for up to 51 wk</a:t>
            </a:r>
            <a:r>
              <a:rPr lang="en-US" altLang="en-US" sz="1800" b="0" baseline="30000" dirty="0">
                <a:solidFill>
                  <a:schemeClr val="tx1"/>
                </a:solidFill>
                <a:latin typeface="Calibri" panose="020F0502020204030204" pitchFamily="34" charset="0"/>
              </a:rPr>
              <a:t>†</a:t>
            </a:r>
          </a:p>
        </p:txBody>
      </p:sp>
      <p:sp>
        <p:nvSpPr>
          <p:cNvPr id="10" name="Line 54">
            <a:extLst>
              <a:ext uri="{FF2B5EF4-FFF2-40B4-BE49-F238E27FC236}">
                <a16:creationId xmlns:a16="http://schemas.microsoft.com/office/drawing/2014/main" id="{5528A959-AC0C-A56B-4D07-713F855AF756}"/>
              </a:ext>
            </a:extLst>
          </p:cNvPr>
          <p:cNvSpPr>
            <a:spLocks noChangeShapeType="1"/>
          </p:cNvSpPr>
          <p:nvPr/>
        </p:nvSpPr>
        <p:spPr bwMode="auto">
          <a:xfrm flipV="1">
            <a:off x="7638676" y="3353134"/>
            <a:ext cx="36576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1" name="TextBox 10">
            <a:extLst>
              <a:ext uri="{FF2B5EF4-FFF2-40B4-BE49-F238E27FC236}">
                <a16:creationId xmlns:a16="http://schemas.microsoft.com/office/drawing/2014/main" id="{FF274621-93A5-90A9-9450-54DABE39E77C}"/>
              </a:ext>
            </a:extLst>
          </p:cNvPr>
          <p:cNvSpPr txBox="1"/>
          <p:nvPr/>
        </p:nvSpPr>
        <p:spPr bwMode="auto">
          <a:xfrm>
            <a:off x="8004436" y="3848621"/>
            <a:ext cx="319986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*Recurrence &gt;6 mo after adjuvant therapy. </a:t>
            </a:r>
            <a:r>
              <a:rPr lang="en-US" sz="1200" b="0" baseline="30000" dirty="0">
                <a:solidFill>
                  <a:schemeClr val="bg1"/>
                </a:solidFill>
                <a:latin typeface="Calibri" panose="020F0502020204030204" pitchFamily="34" charset="0"/>
              </a:rPr>
              <a:t>†</a:t>
            </a:r>
            <a:r>
              <a:rPr lang="en-US" sz="1200" b="0" dirty="0">
                <a:solidFill>
                  <a:schemeClr val="bg1"/>
                </a:solidFill>
                <a:latin typeface="Calibri" panose="020F0502020204030204" pitchFamily="34" charset="0"/>
              </a:rPr>
              <a:t>Responding patients could continue treatment for additional 51 wk if deemed clinically appropriate by investigator.</a:t>
            </a:r>
          </a:p>
        </p:txBody>
      </p:sp>
      <p:sp>
        <p:nvSpPr>
          <p:cNvPr id="13" name="Text Box 45">
            <a:extLst>
              <a:ext uri="{FF2B5EF4-FFF2-40B4-BE49-F238E27FC236}">
                <a16:creationId xmlns:a16="http://schemas.microsoft.com/office/drawing/2014/main" id="{1CC24169-AA30-2DBE-B43A-EFEE98E00EFF}"/>
              </a:ext>
            </a:extLst>
          </p:cNvPr>
          <p:cNvSpPr txBox="1">
            <a:spLocks noChangeArrowheads="1"/>
          </p:cNvSpPr>
          <p:nvPr/>
        </p:nvSpPr>
        <p:spPr bwMode="auto">
          <a:xfrm>
            <a:off x="754229" y="2473873"/>
            <a:ext cx="2803239"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600" b="0" dirty="0">
                <a:solidFill>
                  <a:schemeClr val="bg1"/>
                </a:solidFill>
                <a:latin typeface="Calibri" panose="020F0502020204030204" pitchFamily="34" charset="0"/>
              </a:rPr>
              <a:t>Patients aged ≥18 yr with metastatic or inoperable locally advanced nonuveal melanoma with ≥1 measurable lesion per RECIST 1.1; no prior </a:t>
            </a:r>
            <a:br>
              <a:rPr lang="en-GB" altLang="en-US" sz="1600" b="0" dirty="0">
                <a:solidFill>
                  <a:schemeClr val="bg1"/>
                </a:solidFill>
                <a:latin typeface="Calibri" panose="020F0502020204030204" pitchFamily="34" charset="0"/>
              </a:rPr>
            </a:br>
            <a:r>
              <a:rPr lang="en-GB" altLang="en-US" sz="1600" b="0" dirty="0">
                <a:solidFill>
                  <a:schemeClr val="bg1"/>
                </a:solidFill>
                <a:latin typeface="Calibri" panose="020F0502020204030204" pitchFamily="34" charset="0"/>
              </a:rPr>
              <a:t>LAG-3‒targeting agents;</a:t>
            </a:r>
          </a:p>
          <a:p>
            <a:pPr algn="ctr">
              <a:lnSpc>
                <a:spcPct val="100000"/>
              </a:lnSpc>
              <a:spcBef>
                <a:spcPct val="0"/>
              </a:spcBef>
              <a:spcAft>
                <a:spcPct val="0"/>
              </a:spcAft>
              <a:buClrTx/>
              <a:buFontTx/>
              <a:buNone/>
            </a:pPr>
            <a:r>
              <a:rPr lang="en-GB" altLang="en-US" sz="1600" b="0" dirty="0">
                <a:solidFill>
                  <a:schemeClr val="bg1"/>
                </a:solidFill>
                <a:latin typeface="Calibri" panose="020F0502020204030204" pitchFamily="34" charset="0"/>
              </a:rPr>
              <a:t>ECOG PS 0-1</a:t>
            </a:r>
          </a:p>
          <a:p>
            <a:pPr algn="ctr">
              <a:lnSpc>
                <a:spcPct val="100000"/>
              </a:lnSpc>
              <a:spcBef>
                <a:spcPct val="0"/>
              </a:spcBef>
              <a:spcAft>
                <a:spcPct val="0"/>
              </a:spcAft>
              <a:buClrTx/>
              <a:buFontTx/>
              <a:buNone/>
            </a:pPr>
            <a:r>
              <a:rPr lang="en-GB" altLang="en-US" sz="1600" b="0" dirty="0">
                <a:solidFill>
                  <a:schemeClr val="bg1"/>
                </a:solidFill>
                <a:latin typeface="Calibri" panose="020F0502020204030204" pitchFamily="34" charset="0"/>
              </a:rPr>
              <a:t>(N = 98)</a:t>
            </a:r>
            <a:endParaRPr lang="en-US" altLang="en-US" sz="1600" b="0" dirty="0">
              <a:solidFill>
                <a:schemeClr val="bg1"/>
              </a:solidFill>
              <a:latin typeface="Calibri" panose="020F0502020204030204" pitchFamily="34" charset="0"/>
            </a:endParaRPr>
          </a:p>
        </p:txBody>
      </p:sp>
      <p:sp>
        <p:nvSpPr>
          <p:cNvPr id="14" name="Text Box 45">
            <a:extLst>
              <a:ext uri="{FF2B5EF4-FFF2-40B4-BE49-F238E27FC236}">
                <a16:creationId xmlns:a16="http://schemas.microsoft.com/office/drawing/2014/main" id="{186FD890-981C-CC06-A19A-8DE6B4F7D85D}"/>
              </a:ext>
            </a:extLst>
          </p:cNvPr>
          <p:cNvSpPr txBox="1">
            <a:spLocks noChangeArrowheads="1"/>
          </p:cNvSpPr>
          <p:nvPr/>
        </p:nvSpPr>
        <p:spPr bwMode="auto">
          <a:xfrm>
            <a:off x="3899999" y="3006950"/>
            <a:ext cx="3454369"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400" dirty="0">
                <a:solidFill>
                  <a:schemeClr val="bg1"/>
                </a:solidFill>
                <a:latin typeface="Calibri" panose="020F0502020204030204" pitchFamily="34" charset="0"/>
              </a:rPr>
              <a:t>Confirmatory Cohort</a:t>
            </a:r>
          </a:p>
          <a:p>
            <a:pPr algn="ctr">
              <a:lnSpc>
                <a:spcPct val="100000"/>
              </a:lnSpc>
              <a:spcBef>
                <a:spcPct val="0"/>
              </a:spcBef>
              <a:spcAft>
                <a:spcPct val="0"/>
              </a:spcAft>
              <a:buClrTx/>
              <a:buFontTx/>
              <a:buNone/>
            </a:pPr>
            <a:r>
              <a:rPr lang="en-GB" altLang="en-US" sz="1400" b="0" dirty="0">
                <a:solidFill>
                  <a:schemeClr val="bg1"/>
                </a:solidFill>
                <a:latin typeface="Calibri" panose="020F0502020204030204" pitchFamily="34" charset="0"/>
              </a:rPr>
              <a:t>1L setting, naive to anti‒PD-1/PD-L1</a:t>
            </a:r>
            <a:br>
              <a:rPr lang="en-GB" altLang="en-US" sz="1400" b="0" dirty="0">
                <a:solidFill>
                  <a:schemeClr val="bg1"/>
                </a:solidFill>
                <a:latin typeface="Calibri" panose="020F0502020204030204" pitchFamily="34" charset="0"/>
              </a:rPr>
            </a:br>
            <a:r>
              <a:rPr lang="en-GB" altLang="en-US" sz="1400" b="0" dirty="0">
                <a:solidFill>
                  <a:schemeClr val="bg1"/>
                </a:solidFill>
                <a:latin typeface="Calibri" panose="020F0502020204030204" pitchFamily="34" charset="0"/>
              </a:rPr>
              <a:t>(n = 40)</a:t>
            </a:r>
            <a:endParaRPr lang="en-US" altLang="en-US" sz="1400" b="0" dirty="0">
              <a:solidFill>
                <a:schemeClr val="bg1"/>
              </a:solidFill>
              <a:latin typeface="Calibri" panose="020F0502020204030204" pitchFamily="34" charset="0"/>
            </a:endParaRPr>
          </a:p>
        </p:txBody>
      </p:sp>
      <p:sp>
        <p:nvSpPr>
          <p:cNvPr id="15" name="Text Box 45">
            <a:extLst>
              <a:ext uri="{FF2B5EF4-FFF2-40B4-BE49-F238E27FC236}">
                <a16:creationId xmlns:a16="http://schemas.microsoft.com/office/drawing/2014/main" id="{DB2420F2-1562-320E-5FC5-735E963B7C29}"/>
              </a:ext>
            </a:extLst>
          </p:cNvPr>
          <p:cNvSpPr txBox="1">
            <a:spLocks noChangeArrowheads="1"/>
          </p:cNvSpPr>
          <p:nvPr/>
        </p:nvSpPr>
        <p:spPr bwMode="auto">
          <a:xfrm>
            <a:off x="3775636" y="3874804"/>
            <a:ext cx="354489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400" dirty="0">
                <a:solidFill>
                  <a:schemeClr val="bg1"/>
                </a:solidFill>
                <a:latin typeface="Calibri" panose="020F0502020204030204" pitchFamily="34" charset="0"/>
              </a:rPr>
              <a:t>PD-1‒Experienced Cohort</a:t>
            </a:r>
          </a:p>
          <a:p>
            <a:pPr algn="ctr">
              <a:lnSpc>
                <a:spcPct val="100000"/>
              </a:lnSpc>
              <a:spcBef>
                <a:spcPct val="0"/>
              </a:spcBef>
              <a:spcAft>
                <a:spcPct val="0"/>
              </a:spcAft>
              <a:buClrTx/>
              <a:buFontTx/>
              <a:buNone/>
            </a:pPr>
            <a:r>
              <a:rPr lang="en-GB" altLang="en-US" sz="1400" b="0" dirty="0">
                <a:solidFill>
                  <a:schemeClr val="bg1"/>
                </a:solidFill>
                <a:latin typeface="Calibri" panose="020F0502020204030204" pitchFamily="34" charset="0"/>
              </a:rPr>
              <a:t>1L setting, prior (neo)adjuvant systemic therapy, including possible anti‒PD-1/PD-L1*</a:t>
            </a:r>
            <a:br>
              <a:rPr lang="en-GB" altLang="en-US" sz="1400" b="0" dirty="0">
                <a:solidFill>
                  <a:schemeClr val="bg1"/>
                </a:solidFill>
                <a:latin typeface="Calibri" panose="020F0502020204030204" pitchFamily="34" charset="0"/>
              </a:rPr>
            </a:br>
            <a:r>
              <a:rPr lang="en-GB" altLang="en-US" sz="1400" b="0" dirty="0">
                <a:solidFill>
                  <a:schemeClr val="bg1"/>
                </a:solidFill>
                <a:latin typeface="Calibri" panose="020F0502020204030204" pitchFamily="34" charset="0"/>
              </a:rPr>
              <a:t>(n = 18)</a:t>
            </a:r>
            <a:endParaRPr lang="en-US" altLang="en-US" sz="1400" b="0" dirty="0">
              <a:solidFill>
                <a:schemeClr val="bg1"/>
              </a:solidFill>
              <a:latin typeface="Calibri" panose="020F0502020204030204" pitchFamily="34" charset="0"/>
            </a:endParaRPr>
          </a:p>
        </p:txBody>
      </p:sp>
      <p:sp>
        <p:nvSpPr>
          <p:cNvPr id="16" name="Line 54">
            <a:extLst>
              <a:ext uri="{FF2B5EF4-FFF2-40B4-BE49-F238E27FC236}">
                <a16:creationId xmlns:a16="http://schemas.microsoft.com/office/drawing/2014/main" id="{9CDD0E37-0D6A-EF9A-4CB7-0754B1D29C5D}"/>
              </a:ext>
            </a:extLst>
          </p:cNvPr>
          <p:cNvSpPr>
            <a:spLocks noChangeShapeType="1"/>
          </p:cNvSpPr>
          <p:nvPr/>
        </p:nvSpPr>
        <p:spPr bwMode="auto">
          <a:xfrm flipV="1">
            <a:off x="7241637" y="2375737"/>
            <a:ext cx="365760" cy="0"/>
          </a:xfrm>
          <a:prstGeom prst="line">
            <a:avLst/>
          </a:prstGeom>
          <a:noFill/>
          <a:ln w="28575">
            <a:solidFill>
              <a:schemeClr val="bg1"/>
            </a:solidFill>
            <a:round/>
            <a:headEnd/>
            <a:tailEnd type="non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7" name="Line 54">
            <a:extLst>
              <a:ext uri="{FF2B5EF4-FFF2-40B4-BE49-F238E27FC236}">
                <a16:creationId xmlns:a16="http://schemas.microsoft.com/office/drawing/2014/main" id="{0C4F4240-70DF-5519-8263-C4D5427E6B07}"/>
              </a:ext>
            </a:extLst>
          </p:cNvPr>
          <p:cNvSpPr>
            <a:spLocks noChangeShapeType="1"/>
          </p:cNvSpPr>
          <p:nvPr/>
        </p:nvSpPr>
        <p:spPr bwMode="auto">
          <a:xfrm flipV="1">
            <a:off x="7241637" y="3345448"/>
            <a:ext cx="365760" cy="0"/>
          </a:xfrm>
          <a:prstGeom prst="line">
            <a:avLst/>
          </a:prstGeom>
          <a:noFill/>
          <a:ln w="28575">
            <a:solidFill>
              <a:schemeClr val="bg1"/>
            </a:solidFill>
            <a:round/>
            <a:headEnd/>
            <a:tailEnd type="non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8" name="Line 54">
            <a:extLst>
              <a:ext uri="{FF2B5EF4-FFF2-40B4-BE49-F238E27FC236}">
                <a16:creationId xmlns:a16="http://schemas.microsoft.com/office/drawing/2014/main" id="{9906D9E4-B807-C099-AA1E-B14A3AAF9DFB}"/>
              </a:ext>
            </a:extLst>
          </p:cNvPr>
          <p:cNvSpPr>
            <a:spLocks noChangeShapeType="1"/>
          </p:cNvSpPr>
          <p:nvPr/>
        </p:nvSpPr>
        <p:spPr bwMode="auto">
          <a:xfrm flipV="1">
            <a:off x="7241637" y="4404463"/>
            <a:ext cx="365760" cy="0"/>
          </a:xfrm>
          <a:prstGeom prst="line">
            <a:avLst/>
          </a:prstGeom>
          <a:noFill/>
          <a:ln w="28575">
            <a:solidFill>
              <a:schemeClr val="bg1"/>
            </a:solidFill>
            <a:round/>
            <a:headEnd/>
            <a:tailEnd type="non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9" name="Line 54">
            <a:extLst>
              <a:ext uri="{FF2B5EF4-FFF2-40B4-BE49-F238E27FC236}">
                <a16:creationId xmlns:a16="http://schemas.microsoft.com/office/drawing/2014/main" id="{C6E274F1-56FD-6BB1-2D06-7F84F15BCFCF}"/>
              </a:ext>
            </a:extLst>
          </p:cNvPr>
          <p:cNvSpPr>
            <a:spLocks noChangeShapeType="1"/>
          </p:cNvSpPr>
          <p:nvPr/>
        </p:nvSpPr>
        <p:spPr bwMode="auto">
          <a:xfrm>
            <a:off x="7615567" y="2370863"/>
            <a:ext cx="3332" cy="2050090"/>
          </a:xfrm>
          <a:prstGeom prst="line">
            <a:avLst/>
          </a:prstGeom>
          <a:noFill/>
          <a:ln w="28575">
            <a:solidFill>
              <a:schemeClr val="bg1"/>
            </a:solidFill>
            <a:round/>
            <a:headEnd/>
            <a:tailEnd type="non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21" name="TextBox 20">
            <a:extLst>
              <a:ext uri="{FF2B5EF4-FFF2-40B4-BE49-F238E27FC236}">
                <a16:creationId xmlns:a16="http://schemas.microsoft.com/office/drawing/2014/main" id="{FFF47522-55A5-5F1A-8F6C-740593A06FC5}"/>
              </a:ext>
            </a:extLst>
          </p:cNvPr>
          <p:cNvSpPr txBox="1"/>
          <p:nvPr/>
        </p:nvSpPr>
        <p:spPr bwMode="auto">
          <a:xfrm>
            <a:off x="8132664" y="2240112"/>
            <a:ext cx="308142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Data cutoff: November 1, 2022</a:t>
            </a:r>
          </a:p>
        </p:txBody>
      </p:sp>
      <p:sp>
        <p:nvSpPr>
          <p:cNvPr id="3" name="Rectangle 3">
            <a:extLst>
              <a:ext uri="{FF2B5EF4-FFF2-40B4-BE49-F238E27FC236}">
                <a16:creationId xmlns:a16="http://schemas.microsoft.com/office/drawing/2014/main" id="{4F29B633-ADF5-3A72-FBA8-B7FA1F785E7E}"/>
              </a:ext>
            </a:extLst>
          </p:cNvPr>
          <p:cNvSpPr txBox="1">
            <a:spLocks noChangeArrowheads="1"/>
          </p:cNvSpPr>
          <p:nvPr/>
        </p:nvSpPr>
        <p:spPr bwMode="auto">
          <a:xfrm>
            <a:off x="604674" y="5016121"/>
            <a:ext cx="5740707" cy="1178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altLang="en-US" sz="1800" kern="0" dirty="0"/>
              <a:t>Primary endpoint</a:t>
            </a:r>
            <a:r>
              <a:rPr lang="en-US" altLang="en-US" sz="1800" b="0" kern="0" dirty="0"/>
              <a:t>: ORR (per RECIST v 1.1)</a:t>
            </a:r>
          </a:p>
          <a:p>
            <a:pPr lvl="1">
              <a:spcBef>
                <a:spcPts val="600"/>
              </a:spcBef>
              <a:spcAft>
                <a:spcPts val="0"/>
              </a:spcAft>
            </a:pPr>
            <a:r>
              <a:rPr lang="en-US" altLang="en-US" sz="1600" b="0" kern="0" dirty="0">
                <a:solidFill>
                  <a:schemeClr val="accent3"/>
                </a:solidFill>
              </a:rPr>
              <a:t>Post hoc subgroup analyses in patients </a:t>
            </a:r>
            <a:br>
              <a:rPr lang="en-US" altLang="en-US" sz="1600" b="0" kern="0" dirty="0">
                <a:solidFill>
                  <a:schemeClr val="accent3"/>
                </a:solidFill>
              </a:rPr>
            </a:br>
            <a:r>
              <a:rPr lang="en-US" altLang="en-US" sz="1600" b="0" kern="0" dirty="0">
                <a:solidFill>
                  <a:schemeClr val="accent3"/>
                </a:solidFill>
              </a:rPr>
              <a:t>with characteristics of poor prognosis and </a:t>
            </a:r>
            <a:br>
              <a:rPr lang="en-US" altLang="en-US" sz="1600" b="0" kern="0" dirty="0">
                <a:solidFill>
                  <a:schemeClr val="accent3"/>
                </a:solidFill>
              </a:rPr>
            </a:br>
            <a:r>
              <a:rPr lang="en-US" altLang="en-US" sz="1600" b="0" kern="0" dirty="0">
                <a:solidFill>
                  <a:schemeClr val="accent3"/>
                </a:solidFill>
              </a:rPr>
              <a:t>PD-1/PD-L1‒naive status</a:t>
            </a:r>
            <a:endParaRPr lang="en-US" altLang="en-US" sz="1800" b="0" kern="0" dirty="0"/>
          </a:p>
        </p:txBody>
      </p:sp>
      <p:sp>
        <p:nvSpPr>
          <p:cNvPr id="4" name="Rectangle 3">
            <a:extLst>
              <a:ext uri="{FF2B5EF4-FFF2-40B4-BE49-F238E27FC236}">
                <a16:creationId xmlns:a16="http://schemas.microsoft.com/office/drawing/2014/main" id="{C067EA64-AAB8-B851-7CA6-75A15FC4D9B7}"/>
              </a:ext>
            </a:extLst>
          </p:cNvPr>
          <p:cNvSpPr txBox="1">
            <a:spLocks noChangeArrowheads="1"/>
          </p:cNvSpPr>
          <p:nvPr/>
        </p:nvSpPr>
        <p:spPr bwMode="auto">
          <a:xfrm>
            <a:off x="6043439" y="5011452"/>
            <a:ext cx="5160858" cy="954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altLang="en-US" sz="1800" kern="0" dirty="0"/>
              <a:t>Secondary endpoints: </a:t>
            </a:r>
            <a:r>
              <a:rPr lang="en-US" altLang="en-US" sz="1800" b="0" kern="0" dirty="0"/>
              <a:t>PFS, DoR, DCR, safety, PK</a:t>
            </a:r>
          </a:p>
        </p:txBody>
      </p:sp>
    </p:spTree>
    <p:extLst>
      <p:ext uri="{BB962C8B-B14F-4D97-AF65-F5344CB8AC3E}">
        <p14:creationId xmlns:p14="http://schemas.microsoft.com/office/powerpoint/2010/main" val="21713911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a:xfrm>
            <a:off x="609759" y="238127"/>
            <a:ext cx="10872444" cy="847339"/>
          </a:xfrm>
        </p:spPr>
        <p:txBody>
          <a:bodyPr/>
          <a:lstStyle/>
          <a:p>
            <a:r>
              <a:rPr lang="en-US" altLang="en-US" dirty="0"/>
              <a:t>P</a:t>
            </a:r>
            <a:r>
              <a:rPr lang="en-US" altLang="en-US" sz="3600" dirty="0"/>
              <a:t>hase I Trial of Fian</a:t>
            </a:r>
            <a:r>
              <a:rPr lang="en-US" altLang="en-US" dirty="0"/>
              <a:t>limab + Cemiplimab</a:t>
            </a:r>
            <a:r>
              <a:rPr lang="en-US" dirty="0"/>
              <a:t>: </a:t>
            </a:r>
            <a:br>
              <a:rPr lang="en-US" dirty="0"/>
            </a:br>
            <a:r>
              <a:rPr lang="en-US" dirty="0"/>
              <a:t>Baseline Characteristics</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Hamid. ASCO 2023. Abstr 9501. Mehmi. ASCO 2023. Abstr 9548.</a:t>
            </a:r>
          </a:p>
        </p:txBody>
      </p:sp>
      <p:graphicFrame>
        <p:nvGraphicFramePr>
          <p:cNvPr id="2" name="Group 3">
            <a:extLst>
              <a:ext uri="{FF2B5EF4-FFF2-40B4-BE49-F238E27FC236}">
                <a16:creationId xmlns:a16="http://schemas.microsoft.com/office/drawing/2014/main" id="{4EEFCB23-D8B4-D4C6-BD47-E2898435CCD4}"/>
              </a:ext>
            </a:extLst>
          </p:cNvPr>
          <p:cNvGraphicFramePr>
            <a:graphicFrameLocks/>
          </p:cNvGraphicFramePr>
          <p:nvPr>
            <p:extLst>
              <p:ext uri="{D42A27DB-BD31-4B8C-83A1-F6EECF244321}">
                <p14:modId xmlns:p14="http://schemas.microsoft.com/office/powerpoint/2010/main" val="3941224601"/>
              </p:ext>
            </p:extLst>
          </p:nvPr>
        </p:nvGraphicFramePr>
        <p:xfrm>
          <a:off x="719137" y="1205674"/>
          <a:ext cx="10763064" cy="5059856"/>
        </p:xfrm>
        <a:graphic>
          <a:graphicData uri="http://schemas.openxmlformats.org/drawingml/2006/table">
            <a:tbl>
              <a:tblPr/>
              <a:tblGrid>
                <a:gridCol w="3232872">
                  <a:extLst>
                    <a:ext uri="{9D8B030D-6E8A-4147-A177-3AD203B41FA5}">
                      <a16:colId xmlns:a16="http://schemas.microsoft.com/office/drawing/2014/main" val="20000"/>
                    </a:ext>
                  </a:extLst>
                </a:gridCol>
                <a:gridCol w="2510064">
                  <a:extLst>
                    <a:ext uri="{9D8B030D-6E8A-4147-A177-3AD203B41FA5}">
                      <a16:colId xmlns:a16="http://schemas.microsoft.com/office/drawing/2014/main" val="20001"/>
                    </a:ext>
                  </a:extLst>
                </a:gridCol>
                <a:gridCol w="2510064">
                  <a:extLst>
                    <a:ext uri="{9D8B030D-6E8A-4147-A177-3AD203B41FA5}">
                      <a16:colId xmlns:a16="http://schemas.microsoft.com/office/drawing/2014/main" val="20002"/>
                    </a:ext>
                  </a:extLst>
                </a:gridCol>
                <a:gridCol w="2510064">
                  <a:extLst>
                    <a:ext uri="{9D8B030D-6E8A-4147-A177-3AD203B41FA5}">
                      <a16:colId xmlns:a16="http://schemas.microsoft.com/office/drawing/2014/main" val="20003"/>
                    </a:ext>
                  </a:extLst>
                </a:gridCol>
              </a:tblGrid>
              <a:tr h="46021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Initial Cohort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Confirmatory Cohort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PD-1‒Experienced Cohort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7072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age, yr (IQR)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69.5 (55-77)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69.0 (58-76)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60.5 (50-70)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7072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Male,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25 (63)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 (58)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 (61)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7072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White,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36 (90)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36 (90)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 (89)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102869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Melanoma subtype,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Cutaneous nonacral</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Acral</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Mucosal</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Missing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 (58)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 (33)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 (43)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 (53)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(44)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 (56)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13425152"/>
                  </a:ext>
                </a:extLst>
              </a:tr>
              <a:tr h="27072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1" u="none" strike="noStrike" cap="none" normalizeH="0" baseline="0" dirty="0">
                          <a:ln>
                            <a:noFill/>
                          </a:ln>
                          <a:solidFill>
                            <a:schemeClr val="bg2">
                              <a:lumMod val="10000"/>
                            </a:schemeClr>
                          </a:solidFill>
                          <a:effectLst/>
                          <a:latin typeface="Calibri" panose="020F0502020204030204" pitchFamily="34" charset="0"/>
                        </a:rPr>
                        <a:t>BRAF</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mutation,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 (28)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 (30)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(39)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32569117"/>
                  </a:ext>
                </a:extLst>
              </a:tr>
              <a:tr h="27072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Metastatic status M0/M1a-c/M1c,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(13)/32 (80)/19 (48)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(3)/35 (88)/10 (25)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(22)/10 (56)/6 (33)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255147061"/>
                  </a:ext>
                </a:extLst>
              </a:tr>
              <a:tr h="270721">
                <a:tc>
                  <a:txBody>
                    <a:bodyPr/>
                    <a:lstStyle/>
                    <a:p>
                      <a:pPr marL="0" marR="0" lvl="1" indent="0" algn="l" defTabSz="914400" rtl="0" eaLnBrk="1" fontAlgn="base" latinLnBrk="0" hangingPunct="1">
                        <a:lnSpc>
                          <a:spcPct val="100000"/>
                        </a:lnSpc>
                        <a:spcBef>
                          <a:spcPct val="0"/>
                        </a:spcBef>
                        <a:spcAft>
                          <a:spcPct val="0"/>
                        </a:spcAft>
                        <a:buClr>
                          <a:srgbClr val="000000"/>
                        </a:buClr>
                        <a:buSzPct val="120000"/>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tumor burden, mm (IQR)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51 (29-101)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52 (26-82)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40 (13-79)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293783410"/>
                  </a:ext>
                </a:extLst>
              </a:tr>
              <a:tr h="270721">
                <a:tc>
                  <a:txBody>
                    <a:bodyPr/>
                    <a:lstStyle/>
                    <a:p>
                      <a:pPr marL="0" marR="0" lvl="1" indent="0" algn="l" defTabSz="914400" rtl="0" eaLnBrk="1" fontAlgn="base" latinLnBrk="0" hangingPunct="1">
                        <a:lnSpc>
                          <a:spcPct val="100000"/>
                        </a:lnSpc>
                        <a:spcBef>
                          <a:spcPct val="0"/>
                        </a:spcBef>
                        <a:spcAft>
                          <a:spcPct val="0"/>
                        </a:spcAft>
                        <a:buClr>
                          <a:srgbClr val="000000"/>
                        </a:buClr>
                        <a:buSzPct val="120000"/>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M1c stage and LDH &gt; ULN,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 (43)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 (30)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415350302"/>
                  </a:ext>
                </a:extLst>
              </a:tr>
              <a:tr h="270721">
                <a:tc>
                  <a:txBody>
                    <a:bodyPr/>
                    <a:lstStyle/>
                    <a:p>
                      <a:pPr marL="0" marR="0" lvl="1" indent="0" algn="l" defTabSz="914400" rtl="0" eaLnBrk="1" fontAlgn="base" latinLnBrk="0" hangingPunct="1">
                        <a:lnSpc>
                          <a:spcPct val="100000"/>
                        </a:lnSpc>
                        <a:spcBef>
                          <a:spcPct val="0"/>
                        </a:spcBef>
                        <a:spcAft>
                          <a:spcPct val="0"/>
                        </a:spcAft>
                        <a:buClr>
                          <a:srgbClr val="000000"/>
                        </a:buClr>
                        <a:buSzPct val="120000"/>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Liver metastases,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 (35)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250727011"/>
                  </a:ext>
                </a:extLst>
              </a:tr>
              <a:tr h="83920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Prior systemic therapy,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(Neo)adjuvant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Advanced disease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Adjuvant anti‒PD-1/PD-L1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(20)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 (100)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 (100)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 (72)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976500214"/>
                  </a:ext>
                </a:extLst>
              </a:tr>
            </a:tbl>
          </a:graphicData>
        </a:graphic>
      </p:graphicFrame>
    </p:spTree>
    <p:extLst>
      <p:ext uri="{BB962C8B-B14F-4D97-AF65-F5344CB8AC3E}">
        <p14:creationId xmlns:p14="http://schemas.microsoft.com/office/powerpoint/2010/main" val="7611346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dirty="0"/>
              <a:t>P</a:t>
            </a:r>
            <a:r>
              <a:rPr lang="en-US" altLang="en-US" sz="3600" dirty="0"/>
              <a:t>hase I Trial of Fian</a:t>
            </a:r>
            <a:r>
              <a:rPr lang="en-US" altLang="en-US" dirty="0"/>
              <a:t>limab + Cemiplimab</a:t>
            </a:r>
            <a:r>
              <a:rPr lang="en-US" dirty="0"/>
              <a:t>: </a:t>
            </a:r>
            <a:br>
              <a:rPr lang="en-US" dirty="0"/>
            </a:br>
            <a:r>
              <a:rPr lang="en-US" dirty="0"/>
              <a:t>Efficacy Across Cohorts</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Hamid. ASCO 2023. Abstr 9501.</a:t>
            </a:r>
          </a:p>
        </p:txBody>
      </p:sp>
      <p:graphicFrame>
        <p:nvGraphicFramePr>
          <p:cNvPr id="2" name="Group 3">
            <a:extLst>
              <a:ext uri="{FF2B5EF4-FFF2-40B4-BE49-F238E27FC236}">
                <a16:creationId xmlns:a16="http://schemas.microsoft.com/office/drawing/2014/main" id="{51E7A8AD-C90F-C245-4977-53C7CC313ED7}"/>
              </a:ext>
            </a:extLst>
          </p:cNvPr>
          <p:cNvGraphicFramePr>
            <a:graphicFrameLocks/>
          </p:cNvGraphicFramePr>
          <p:nvPr>
            <p:extLst>
              <p:ext uri="{D42A27DB-BD31-4B8C-83A1-F6EECF244321}">
                <p14:modId xmlns:p14="http://schemas.microsoft.com/office/powerpoint/2010/main" val="47191106"/>
              </p:ext>
            </p:extLst>
          </p:nvPr>
        </p:nvGraphicFramePr>
        <p:xfrm>
          <a:off x="719137" y="1600200"/>
          <a:ext cx="10787062" cy="3932048"/>
        </p:xfrm>
        <a:graphic>
          <a:graphicData uri="http://schemas.openxmlformats.org/drawingml/2006/table">
            <a:tbl>
              <a:tblPr/>
              <a:tblGrid>
                <a:gridCol w="3109913">
                  <a:extLst>
                    <a:ext uri="{9D8B030D-6E8A-4147-A177-3AD203B41FA5}">
                      <a16:colId xmlns:a16="http://schemas.microsoft.com/office/drawing/2014/main" val="20000"/>
                    </a:ext>
                  </a:extLst>
                </a:gridCol>
                <a:gridCol w="1714500">
                  <a:extLst>
                    <a:ext uri="{9D8B030D-6E8A-4147-A177-3AD203B41FA5}">
                      <a16:colId xmlns:a16="http://schemas.microsoft.com/office/drawing/2014/main" val="20001"/>
                    </a:ext>
                  </a:extLst>
                </a:gridCol>
                <a:gridCol w="2228850">
                  <a:extLst>
                    <a:ext uri="{9D8B030D-6E8A-4147-A177-3AD203B41FA5}">
                      <a16:colId xmlns:a16="http://schemas.microsoft.com/office/drawing/2014/main" val="20002"/>
                    </a:ext>
                  </a:extLst>
                </a:gridCol>
                <a:gridCol w="2009775">
                  <a:extLst>
                    <a:ext uri="{9D8B030D-6E8A-4147-A177-3AD203B41FA5}">
                      <a16:colId xmlns:a16="http://schemas.microsoft.com/office/drawing/2014/main" val="20003"/>
                    </a:ext>
                  </a:extLst>
                </a:gridCol>
                <a:gridCol w="1724024">
                  <a:extLst>
                    <a:ext uri="{9D8B030D-6E8A-4147-A177-3AD203B41FA5}">
                      <a16:colId xmlns:a16="http://schemas.microsoft.com/office/drawing/2014/main" val="1531187867"/>
                    </a:ext>
                  </a:extLst>
                </a:gridCol>
              </a:tblGrid>
              <a:tr h="51195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Efficacy 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Initial Cohort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Confirmatory Cohort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PD-1‒Experienced Cohort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Combined Cohorts</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98)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1331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follow-up, mo (IQR)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20.8 (11.2-30.8)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11.5 (8.9-13.9)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9.7 (4.8-14.1)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12.6 (8.6-19)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9630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treatment exposure, wk (IQR)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37 (20-81)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35 (15-51)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 (12-37)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33 (15-54)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1331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ORR,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25 (63)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25 (63)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 (56)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60 (61)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1331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DoR, mo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NR (12-NE)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NR (NE-NE)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NR (6-NE)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NR (23-NE)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13425152"/>
                  </a:ext>
                </a:extLst>
              </a:tr>
              <a:tr h="21331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DCR,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32 (80)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32 (80)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 (67)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76 (78)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32569117"/>
                  </a:ext>
                </a:extLst>
              </a:tr>
              <a:tr h="95989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Best overall response,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 (48)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 (50)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 (50)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(11)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(28)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highlight>
                          <a:srgbClr val="FFFF00"/>
                        </a:highligh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 (12)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48 (49)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 (16)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 (17)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255147061"/>
                  </a:ext>
                </a:extLst>
              </a:tr>
              <a:tr h="213319">
                <a:tc>
                  <a:txBody>
                    <a:bodyPr/>
                    <a:lstStyle/>
                    <a:p>
                      <a:pPr marL="0" marR="0" lvl="1" indent="0" algn="l" defTabSz="914400" rtl="0" eaLnBrk="1" fontAlgn="base" latinLnBrk="0" hangingPunct="1">
                        <a:lnSpc>
                          <a:spcPct val="100000"/>
                        </a:lnSpc>
                        <a:spcBef>
                          <a:spcPct val="0"/>
                        </a:spcBef>
                        <a:spcAft>
                          <a:spcPct val="0"/>
                        </a:spcAft>
                        <a:buClr>
                          <a:srgbClr val="000000"/>
                        </a:buClr>
                        <a:buSzPct val="120000"/>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PFS, mo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24 (4-NE)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 (7-NE)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 (1-NE)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 (9-NE)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293783410"/>
                  </a:ext>
                </a:extLst>
              </a:tr>
            </a:tbl>
          </a:graphicData>
        </a:graphic>
      </p:graphicFrame>
      <p:sp>
        <p:nvSpPr>
          <p:cNvPr id="3" name="Rectangle 3">
            <a:extLst>
              <a:ext uri="{FF2B5EF4-FFF2-40B4-BE49-F238E27FC236}">
                <a16:creationId xmlns:a16="http://schemas.microsoft.com/office/drawing/2014/main" id="{A480C0C8-24C5-6BB1-F332-89CC326FF594}"/>
              </a:ext>
            </a:extLst>
          </p:cNvPr>
          <p:cNvSpPr>
            <a:spLocks noGrp="1" noChangeArrowheads="1"/>
          </p:cNvSpPr>
          <p:nvPr>
            <p:ph idx="1"/>
          </p:nvPr>
        </p:nvSpPr>
        <p:spPr>
          <a:xfrm>
            <a:off x="604676" y="5605447"/>
            <a:ext cx="4563070" cy="623231"/>
          </a:xfrm>
        </p:spPr>
        <p:txBody>
          <a:bodyPr/>
          <a:lstStyle/>
          <a:p>
            <a:pPr>
              <a:spcBef>
                <a:spcPts val="600"/>
              </a:spcBef>
              <a:spcAft>
                <a:spcPts val="0"/>
              </a:spcAft>
            </a:pPr>
            <a:r>
              <a:rPr lang="en-US" altLang="en-US" sz="2000" dirty="0"/>
              <a:t>Median PFS (95% CI): 15 mo (9-NE)</a:t>
            </a:r>
          </a:p>
          <a:p>
            <a:pPr lvl="1">
              <a:spcBef>
                <a:spcPts val="600"/>
              </a:spcBef>
              <a:spcAft>
                <a:spcPts val="0"/>
              </a:spcAft>
            </a:pPr>
            <a:r>
              <a:rPr lang="en-US" altLang="en-US" sz="1800" dirty="0"/>
              <a:t>12-mo PFS in combined cohorts: 52%</a:t>
            </a:r>
          </a:p>
        </p:txBody>
      </p:sp>
      <p:sp>
        <p:nvSpPr>
          <p:cNvPr id="4" name="Rectangle 3">
            <a:extLst>
              <a:ext uri="{FF2B5EF4-FFF2-40B4-BE49-F238E27FC236}">
                <a16:creationId xmlns:a16="http://schemas.microsoft.com/office/drawing/2014/main" id="{0D068E93-7D74-CED0-753C-A6F15C26BFF4}"/>
              </a:ext>
            </a:extLst>
          </p:cNvPr>
          <p:cNvSpPr txBox="1">
            <a:spLocks noChangeArrowheads="1"/>
          </p:cNvSpPr>
          <p:nvPr/>
        </p:nvSpPr>
        <p:spPr bwMode="auto">
          <a:xfrm>
            <a:off x="5606166" y="5595189"/>
            <a:ext cx="5839891" cy="287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altLang="en-US" sz="2000" b="0" kern="0" dirty="0"/>
              <a:t>Patients experiencing tumor reduction: 73%</a:t>
            </a:r>
          </a:p>
        </p:txBody>
      </p:sp>
    </p:spTree>
    <p:extLst>
      <p:ext uri="{BB962C8B-B14F-4D97-AF65-F5344CB8AC3E}">
        <p14:creationId xmlns:p14="http://schemas.microsoft.com/office/powerpoint/2010/main" val="10662989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a:xfrm>
            <a:off x="609759" y="50840"/>
            <a:ext cx="10872444" cy="1103313"/>
          </a:xfrm>
        </p:spPr>
        <p:txBody>
          <a:bodyPr/>
          <a:lstStyle/>
          <a:p>
            <a:r>
              <a:rPr lang="en-US" altLang="en-US" dirty="0"/>
              <a:t>P</a:t>
            </a:r>
            <a:r>
              <a:rPr lang="en-US" altLang="en-US" sz="3600" dirty="0"/>
              <a:t>hase I Trial of Fian</a:t>
            </a:r>
            <a:r>
              <a:rPr lang="en-US" altLang="en-US" dirty="0"/>
              <a:t>limab + Cemiplimab</a:t>
            </a:r>
            <a:r>
              <a:rPr lang="en-US" dirty="0"/>
              <a:t>: </a:t>
            </a:r>
            <a:br>
              <a:rPr lang="en-US" dirty="0"/>
            </a:br>
            <a:r>
              <a:rPr lang="en-US" dirty="0"/>
              <a:t>Efficacy Compared With Historical Controls</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201074"/>
            <a:ext cx="80105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1. Hamid. ASCO 2023. Abstr 9501. 2. Long. NEJM Evid. 2023;2(4). </a:t>
            </a:r>
            <a:br>
              <a:rPr lang="en-US" altLang="en-US" sz="1200" b="0" dirty="0">
                <a:solidFill>
                  <a:schemeClr val="bg2"/>
                </a:solidFill>
                <a:latin typeface="Calibri" panose="020F0502020204030204" pitchFamily="34" charset="0"/>
              </a:rPr>
            </a:br>
            <a:r>
              <a:rPr lang="en-US" altLang="en-US" sz="1200" b="0" dirty="0">
                <a:solidFill>
                  <a:schemeClr val="bg2"/>
                </a:solidFill>
                <a:latin typeface="Calibri" panose="020F0502020204030204" pitchFamily="34" charset="0"/>
              </a:rPr>
              <a:t>3. Larkin. NEJM. 2019;381:1535. 4. Wolchok. JCO. 2022;40:127.</a:t>
            </a:r>
          </a:p>
        </p:txBody>
      </p:sp>
      <p:graphicFrame>
        <p:nvGraphicFramePr>
          <p:cNvPr id="2" name="Group 3">
            <a:extLst>
              <a:ext uri="{FF2B5EF4-FFF2-40B4-BE49-F238E27FC236}">
                <a16:creationId xmlns:a16="http://schemas.microsoft.com/office/drawing/2014/main" id="{51E7A8AD-C90F-C245-4977-53C7CC313ED7}"/>
              </a:ext>
            </a:extLst>
          </p:cNvPr>
          <p:cNvGraphicFramePr>
            <a:graphicFrameLocks/>
          </p:cNvGraphicFramePr>
          <p:nvPr>
            <p:extLst>
              <p:ext uri="{D42A27DB-BD31-4B8C-83A1-F6EECF244321}">
                <p14:modId xmlns:p14="http://schemas.microsoft.com/office/powerpoint/2010/main" val="1815876292"/>
              </p:ext>
            </p:extLst>
          </p:nvPr>
        </p:nvGraphicFramePr>
        <p:xfrm>
          <a:off x="719138" y="1600200"/>
          <a:ext cx="10787064" cy="2606136"/>
        </p:xfrm>
        <a:graphic>
          <a:graphicData uri="http://schemas.openxmlformats.org/drawingml/2006/table">
            <a:tbl>
              <a:tblPr/>
              <a:tblGrid>
                <a:gridCol w="2300268">
                  <a:extLst>
                    <a:ext uri="{9D8B030D-6E8A-4147-A177-3AD203B41FA5}">
                      <a16:colId xmlns:a16="http://schemas.microsoft.com/office/drawing/2014/main" val="20000"/>
                    </a:ext>
                  </a:extLst>
                </a:gridCol>
                <a:gridCol w="2121699">
                  <a:extLst>
                    <a:ext uri="{9D8B030D-6E8A-4147-A177-3AD203B41FA5}">
                      <a16:colId xmlns:a16="http://schemas.microsoft.com/office/drawing/2014/main" val="20001"/>
                    </a:ext>
                  </a:extLst>
                </a:gridCol>
                <a:gridCol w="2121699">
                  <a:extLst>
                    <a:ext uri="{9D8B030D-6E8A-4147-A177-3AD203B41FA5}">
                      <a16:colId xmlns:a16="http://schemas.microsoft.com/office/drawing/2014/main" val="20002"/>
                    </a:ext>
                  </a:extLst>
                </a:gridCol>
                <a:gridCol w="2121699">
                  <a:extLst>
                    <a:ext uri="{9D8B030D-6E8A-4147-A177-3AD203B41FA5}">
                      <a16:colId xmlns:a16="http://schemas.microsoft.com/office/drawing/2014/main" val="20003"/>
                    </a:ext>
                  </a:extLst>
                </a:gridCol>
                <a:gridCol w="2121699">
                  <a:extLst>
                    <a:ext uri="{9D8B030D-6E8A-4147-A177-3AD203B41FA5}">
                      <a16:colId xmlns:a16="http://schemas.microsoft.com/office/drawing/2014/main" val="1531187867"/>
                    </a:ext>
                  </a:extLst>
                </a:gridCol>
              </a:tblGrid>
              <a:tr h="31384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sz="1600" b="1" i="0" u="none" strike="noStrike" cap="none" normalizeH="0" baseline="0" dirty="0">
                          <a:ln>
                            <a:noFill/>
                          </a:ln>
                          <a:solidFill>
                            <a:schemeClr val="tx1"/>
                          </a:solidFill>
                          <a:effectLst/>
                          <a:latin typeface="Calibri" panose="020F0502020204030204" pitchFamily="34" charset="0"/>
                        </a:rPr>
                        <a:t>Efficacy 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1" i="0" u="none" strike="noStrike" cap="none" normalizeH="0" baseline="0" dirty="0">
                          <a:ln>
                            <a:noFill/>
                          </a:ln>
                          <a:solidFill>
                            <a:schemeClr val="tx1"/>
                          </a:solidFill>
                          <a:effectLst/>
                          <a:latin typeface="Calibri" panose="020F0502020204030204" pitchFamily="34" charset="0"/>
                        </a:rPr>
                        <a:t>Fianlimab + Cemiplimab </a:t>
                      </a:r>
                      <a:br>
                        <a:rPr kumimoji="0" lang="en-US" sz="1500" b="1" i="0" u="none" strike="noStrike" cap="none" normalizeH="0" baseline="0" dirty="0">
                          <a:ln>
                            <a:noFill/>
                          </a:ln>
                          <a:solidFill>
                            <a:schemeClr val="tx1"/>
                          </a:solidFill>
                          <a:effectLst/>
                          <a:latin typeface="Calibri" panose="020F0502020204030204" pitchFamily="34" charset="0"/>
                        </a:rPr>
                      </a:br>
                      <a:r>
                        <a:rPr kumimoji="0" lang="en-US" sz="1500" b="1" i="0" u="none" strike="noStrike" cap="none" normalizeH="0" baseline="0" dirty="0">
                          <a:ln>
                            <a:noFill/>
                          </a:ln>
                          <a:solidFill>
                            <a:schemeClr val="tx1"/>
                          </a:solidFill>
                          <a:effectLst/>
                          <a:latin typeface="Calibri" panose="020F0502020204030204" pitchFamily="34" charset="0"/>
                        </a:rPr>
                        <a:t>Combined Cohorts</a:t>
                      </a:r>
                      <a:r>
                        <a:rPr kumimoji="0" lang="en-US" sz="1500" b="1" i="0" u="none" strike="noStrike" cap="none" normalizeH="0" baseline="30000" dirty="0">
                          <a:ln>
                            <a:noFill/>
                          </a:ln>
                          <a:solidFill>
                            <a:schemeClr val="tx1"/>
                          </a:solidFill>
                          <a:effectLst/>
                          <a:latin typeface="Calibri" panose="020F0502020204030204" pitchFamily="34" charset="0"/>
                        </a:rPr>
                        <a:t>1</a:t>
                      </a:r>
                      <a:br>
                        <a:rPr kumimoji="0" lang="en-US" sz="1500" b="1" i="0" u="none" strike="noStrike" cap="none" normalizeH="0" baseline="0" dirty="0">
                          <a:ln>
                            <a:noFill/>
                          </a:ln>
                          <a:solidFill>
                            <a:schemeClr val="tx1"/>
                          </a:solidFill>
                          <a:effectLst/>
                          <a:latin typeface="Calibri" panose="020F0502020204030204" pitchFamily="34" charset="0"/>
                        </a:rPr>
                      </a:br>
                      <a:r>
                        <a:rPr kumimoji="0" lang="en-US" sz="1500" b="1" i="0" u="none" strike="noStrike" cap="none" normalizeH="0" baseline="0" dirty="0">
                          <a:ln>
                            <a:noFill/>
                          </a:ln>
                          <a:solidFill>
                            <a:schemeClr val="tx1"/>
                          </a:solidFill>
                          <a:effectLst/>
                          <a:latin typeface="Calibri" panose="020F0502020204030204" pitchFamily="34" charset="0"/>
                        </a:rPr>
                        <a:t>(N = 98)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1" i="0" u="none" strike="noStrike" cap="none" normalizeH="0" baseline="0" dirty="0">
                          <a:ln>
                            <a:noFill/>
                          </a:ln>
                          <a:solidFill>
                            <a:schemeClr val="tx1"/>
                          </a:solidFill>
                          <a:effectLst/>
                          <a:latin typeface="Calibri" panose="020F0502020204030204" pitchFamily="34" charset="0"/>
                        </a:rPr>
                        <a:t>Nivolumab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1" i="0" u="none" strike="noStrike" cap="none" normalizeH="0" baseline="0" dirty="0">
                          <a:ln>
                            <a:noFill/>
                          </a:ln>
                          <a:solidFill>
                            <a:schemeClr val="tx1"/>
                          </a:solidFill>
                          <a:effectLst/>
                          <a:latin typeface="Calibri" panose="020F0502020204030204" pitchFamily="34" charset="0"/>
                        </a:rPr>
                        <a:t>Relativity-047</a:t>
                      </a:r>
                      <a:r>
                        <a:rPr kumimoji="0" lang="en-US" sz="1500" b="1" i="0" u="none" strike="noStrike" cap="none" normalizeH="0" baseline="30000" dirty="0">
                          <a:ln>
                            <a:noFill/>
                          </a:ln>
                          <a:solidFill>
                            <a:schemeClr val="tx1"/>
                          </a:solidFill>
                          <a:effectLst/>
                          <a:latin typeface="Calibri" panose="020F0502020204030204" pitchFamily="34" charset="0"/>
                        </a:rPr>
                        <a:t>2</a:t>
                      </a:r>
                      <a:br>
                        <a:rPr kumimoji="0" lang="en-US" sz="1500" b="1" i="0" u="none" strike="noStrike" cap="none" normalizeH="0" baseline="0" dirty="0">
                          <a:ln>
                            <a:noFill/>
                          </a:ln>
                          <a:solidFill>
                            <a:schemeClr val="tx1"/>
                          </a:solidFill>
                          <a:effectLst/>
                          <a:latin typeface="Calibri" panose="020F0502020204030204" pitchFamily="34" charset="0"/>
                        </a:rPr>
                      </a:br>
                      <a:r>
                        <a:rPr kumimoji="0" lang="en-US" sz="1500" b="1" i="0" u="none" strike="noStrike" cap="none" normalizeH="0" baseline="0" dirty="0">
                          <a:ln>
                            <a:noFill/>
                          </a:ln>
                          <a:solidFill>
                            <a:schemeClr val="tx1"/>
                          </a:solidFill>
                          <a:effectLst/>
                          <a:latin typeface="Calibri" panose="020F0502020204030204" pitchFamily="34" charset="0"/>
                        </a:rPr>
                        <a:t>(N = 359)</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1" i="0" u="none" strike="noStrike" cap="none" normalizeH="0" baseline="0" dirty="0">
                          <a:ln>
                            <a:noFill/>
                          </a:ln>
                          <a:solidFill>
                            <a:schemeClr val="tx1"/>
                          </a:solidFill>
                          <a:effectLst/>
                          <a:latin typeface="Calibri" panose="020F0502020204030204" pitchFamily="34" charset="0"/>
                        </a:rPr>
                        <a:t>Relatlimab + Nivolumab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1" i="0" u="none" strike="noStrike" cap="none" normalizeH="0" baseline="0" dirty="0">
                          <a:ln>
                            <a:noFill/>
                          </a:ln>
                          <a:solidFill>
                            <a:schemeClr val="tx1"/>
                          </a:solidFill>
                          <a:effectLst/>
                          <a:latin typeface="Calibri" panose="020F0502020204030204" pitchFamily="34" charset="0"/>
                        </a:rPr>
                        <a:t>Relativity-047</a:t>
                      </a:r>
                      <a:r>
                        <a:rPr kumimoji="0" lang="en-US" sz="1500" b="1" i="0" u="none" strike="noStrike" cap="none" normalizeH="0" baseline="30000" dirty="0">
                          <a:ln>
                            <a:noFill/>
                          </a:ln>
                          <a:solidFill>
                            <a:schemeClr val="tx1"/>
                          </a:solidFill>
                          <a:effectLst/>
                          <a:latin typeface="Calibri" panose="020F0502020204030204" pitchFamily="34" charset="0"/>
                        </a:rPr>
                        <a:t>2</a:t>
                      </a:r>
                      <a:br>
                        <a:rPr kumimoji="0" lang="en-US" sz="1500" b="1" i="0" u="none" strike="noStrike" cap="none" normalizeH="0" baseline="0" dirty="0">
                          <a:ln>
                            <a:noFill/>
                          </a:ln>
                          <a:solidFill>
                            <a:schemeClr val="tx1"/>
                          </a:solidFill>
                          <a:effectLst/>
                          <a:latin typeface="Calibri" panose="020F0502020204030204" pitchFamily="34" charset="0"/>
                        </a:rPr>
                      </a:br>
                      <a:r>
                        <a:rPr kumimoji="0" lang="en-US" sz="1500" b="1" i="0" u="none" strike="noStrike" cap="none" normalizeH="0" baseline="0" dirty="0">
                          <a:ln>
                            <a:noFill/>
                          </a:ln>
                          <a:solidFill>
                            <a:schemeClr val="tx1"/>
                          </a:solidFill>
                          <a:effectLst/>
                          <a:latin typeface="Calibri" panose="020F0502020204030204" pitchFamily="34" charset="0"/>
                        </a:rPr>
                        <a:t>(N = 355)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1" i="0" u="none" strike="noStrike" cap="none" normalizeH="0" baseline="0" dirty="0">
                          <a:ln>
                            <a:noFill/>
                          </a:ln>
                          <a:solidFill>
                            <a:schemeClr val="tx1"/>
                          </a:solidFill>
                          <a:effectLst/>
                          <a:latin typeface="Calibri" panose="020F0502020204030204" pitchFamily="34" charset="0"/>
                        </a:rPr>
                        <a:t>Ipilimumab + Nivolumab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1" i="0" u="none" strike="noStrike" cap="none" normalizeH="0" baseline="0" dirty="0">
                          <a:ln>
                            <a:noFill/>
                          </a:ln>
                          <a:solidFill>
                            <a:schemeClr val="tx1"/>
                          </a:solidFill>
                          <a:effectLst/>
                          <a:latin typeface="Calibri" panose="020F0502020204030204" pitchFamily="34" charset="0"/>
                        </a:rPr>
                        <a:t>CheckMate-067</a:t>
                      </a:r>
                      <a:r>
                        <a:rPr kumimoji="0" lang="en-US" sz="1500" b="1" i="0" u="none" strike="noStrike" cap="none" normalizeH="0" baseline="30000" dirty="0">
                          <a:ln>
                            <a:noFill/>
                          </a:ln>
                          <a:solidFill>
                            <a:schemeClr val="tx1"/>
                          </a:solidFill>
                          <a:effectLst/>
                          <a:latin typeface="Calibri" panose="020F0502020204030204" pitchFamily="34" charset="0"/>
                        </a:rPr>
                        <a:t>3,4</a:t>
                      </a:r>
                      <a:br>
                        <a:rPr kumimoji="0" lang="en-US" sz="1500" b="1" i="0" u="none" strike="noStrike" cap="none" normalizeH="0" baseline="0" dirty="0">
                          <a:ln>
                            <a:noFill/>
                          </a:ln>
                          <a:solidFill>
                            <a:schemeClr val="tx1"/>
                          </a:solidFill>
                          <a:effectLst/>
                          <a:latin typeface="Calibri" panose="020F0502020204030204" pitchFamily="34" charset="0"/>
                        </a:rPr>
                      </a:br>
                      <a:r>
                        <a:rPr kumimoji="0" lang="en-US" sz="1500" b="1" i="0" u="none" strike="noStrike" cap="none" normalizeH="0" baseline="0" dirty="0">
                          <a:ln>
                            <a:noFill/>
                          </a:ln>
                          <a:solidFill>
                            <a:schemeClr val="tx1"/>
                          </a:solidFill>
                          <a:effectLst/>
                          <a:latin typeface="Calibri" panose="020F0502020204030204" pitchFamily="34" charset="0"/>
                        </a:rPr>
                        <a:t>(N = 314)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18461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Median follow-up, mo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19.3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19.3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57.5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8461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ORR, %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61 (51-71)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33 (28-38)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43 (38-48)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58 (53-64)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18461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DCR,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63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13842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Median DoR, mo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NR (23-NE)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NR (30-NR)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NR (30-NR)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NR (62-NR)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13425152"/>
                  </a:ext>
                </a:extLst>
              </a:tr>
              <a:tr h="18461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Median PFS, mo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15 (9-NE)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5 (3-6)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10 (7-15)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12 (9-19)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32569117"/>
                  </a:ext>
                </a:extLst>
              </a:tr>
            </a:tbl>
          </a:graphicData>
        </a:graphic>
      </p:graphicFrame>
    </p:spTree>
    <p:extLst>
      <p:ext uri="{BB962C8B-B14F-4D97-AF65-F5344CB8AC3E}">
        <p14:creationId xmlns:p14="http://schemas.microsoft.com/office/powerpoint/2010/main" val="11902223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400" dirty="0"/>
              <a:t>Phase I Trial of Fianlimab + Cemiplimab</a:t>
            </a:r>
            <a:r>
              <a:rPr lang="en-US" sz="3400" dirty="0"/>
              <a:t>: Efficacy After Prior (Neo)adjuvant Treatment, Including Anti‒PD-1 Therapy</a:t>
            </a:r>
            <a:endParaRPr lang="en-US" altLang="en-US" sz="3400"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Hamid. ASCO 2023. Abstr 9501. </a:t>
            </a:r>
          </a:p>
        </p:txBody>
      </p:sp>
      <p:graphicFrame>
        <p:nvGraphicFramePr>
          <p:cNvPr id="2" name="Group 3">
            <a:extLst>
              <a:ext uri="{FF2B5EF4-FFF2-40B4-BE49-F238E27FC236}">
                <a16:creationId xmlns:a16="http://schemas.microsoft.com/office/drawing/2014/main" id="{51E7A8AD-C90F-C245-4977-53C7CC313ED7}"/>
              </a:ext>
            </a:extLst>
          </p:cNvPr>
          <p:cNvGraphicFramePr>
            <a:graphicFrameLocks/>
          </p:cNvGraphicFramePr>
          <p:nvPr>
            <p:extLst>
              <p:ext uri="{D42A27DB-BD31-4B8C-83A1-F6EECF244321}">
                <p14:modId xmlns:p14="http://schemas.microsoft.com/office/powerpoint/2010/main" val="1184862789"/>
              </p:ext>
            </p:extLst>
          </p:nvPr>
        </p:nvGraphicFramePr>
        <p:xfrm>
          <a:off x="719139" y="1600200"/>
          <a:ext cx="10787061" cy="3474800"/>
        </p:xfrm>
        <a:graphic>
          <a:graphicData uri="http://schemas.openxmlformats.org/drawingml/2006/table">
            <a:tbl>
              <a:tblPr/>
              <a:tblGrid>
                <a:gridCol w="3263349">
                  <a:extLst>
                    <a:ext uri="{9D8B030D-6E8A-4147-A177-3AD203B41FA5}">
                      <a16:colId xmlns:a16="http://schemas.microsoft.com/office/drawing/2014/main" val="20000"/>
                    </a:ext>
                  </a:extLst>
                </a:gridCol>
                <a:gridCol w="3761856">
                  <a:extLst>
                    <a:ext uri="{9D8B030D-6E8A-4147-A177-3AD203B41FA5}">
                      <a16:colId xmlns:a16="http://schemas.microsoft.com/office/drawing/2014/main" val="20001"/>
                    </a:ext>
                  </a:extLst>
                </a:gridCol>
                <a:gridCol w="3761856">
                  <a:extLst>
                    <a:ext uri="{9D8B030D-6E8A-4147-A177-3AD203B41FA5}">
                      <a16:colId xmlns:a16="http://schemas.microsoft.com/office/drawing/2014/main" val="20002"/>
                    </a:ext>
                  </a:extLst>
                </a:gridCol>
              </a:tblGrid>
              <a:tr h="31384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sz="1800" b="1" i="0" u="none" strike="noStrike" cap="none" normalizeH="0" baseline="0" dirty="0">
                          <a:ln>
                            <a:noFill/>
                          </a:ln>
                          <a:solidFill>
                            <a:schemeClr val="tx1"/>
                          </a:solidFill>
                          <a:effectLst/>
                          <a:latin typeface="Calibri" panose="020F0502020204030204" pitchFamily="34" charset="0"/>
                        </a:rPr>
                        <a:t>Efficacy 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Any Prior (Neo)adjuvant Therapy*</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Prior Adjuvant Anti‒PD-1 Therapy*</a:t>
                      </a:r>
                      <a:r>
                        <a:rPr kumimoji="0" lang="en-US" sz="1800" b="1" i="0" u="none" strike="noStrike" cap="none" normalizeH="0" baseline="30000" dirty="0">
                          <a:ln>
                            <a:noFill/>
                          </a:ln>
                          <a:solidFill>
                            <a:schemeClr val="tx1"/>
                          </a:solidFill>
                          <a:effectLst/>
                          <a:latin typeface="Calibri" panose="020F0502020204030204" pitchFamily="34" charset="0"/>
                        </a:rPr>
                        <a:t>†</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18461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ORR, %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61 (39-80)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62 (32-86)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8461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DoR, mo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NR (9-NE)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NR (6-NE)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7593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Best overall response,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13 (57)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 (13)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 (22)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 (54)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 (23)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13842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PFS, mo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13 (1-NE)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 (1-NE)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13425152"/>
                  </a:ext>
                </a:extLst>
              </a:tr>
            </a:tbl>
          </a:graphicData>
        </a:graphic>
      </p:graphicFrame>
      <p:sp>
        <p:nvSpPr>
          <p:cNvPr id="3" name="TextBox 2">
            <a:extLst>
              <a:ext uri="{FF2B5EF4-FFF2-40B4-BE49-F238E27FC236}">
                <a16:creationId xmlns:a16="http://schemas.microsoft.com/office/drawing/2014/main" id="{6BF9472F-AD32-D9F8-6743-276B7661B100}"/>
              </a:ext>
            </a:extLst>
          </p:cNvPr>
          <p:cNvSpPr txBox="1"/>
          <p:nvPr/>
        </p:nvSpPr>
        <p:spPr bwMode="auto">
          <a:xfrm>
            <a:off x="609759" y="5207150"/>
            <a:ext cx="801052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*All patients had disease- and treatment-free intervals of at least 6 mo after adjuvant therapy.</a:t>
            </a:r>
            <a:br>
              <a:rPr lang="en-US" sz="1400" b="0" dirty="0">
                <a:solidFill>
                  <a:schemeClr val="bg1"/>
                </a:solidFill>
                <a:latin typeface="Calibri" panose="020F0502020204030204" pitchFamily="34" charset="0"/>
              </a:rPr>
            </a:br>
            <a:r>
              <a:rPr lang="en-US" sz="1400" b="0" baseline="30000" dirty="0">
                <a:solidFill>
                  <a:schemeClr val="bg1"/>
                </a:solidFill>
                <a:latin typeface="Calibri" panose="020F0502020204030204" pitchFamily="34" charset="0"/>
              </a:rPr>
              <a:t>†</a:t>
            </a:r>
            <a:r>
              <a:rPr lang="en-US" sz="1400" b="0" dirty="0">
                <a:solidFill>
                  <a:schemeClr val="bg1"/>
                </a:solidFill>
                <a:latin typeface="Calibri" panose="020F0502020204030204" pitchFamily="34" charset="0"/>
              </a:rPr>
              <a:t>Had received previous adjuvant nivolumab or pembrolizumab.</a:t>
            </a:r>
          </a:p>
        </p:txBody>
      </p:sp>
    </p:spTree>
    <p:extLst>
      <p:ext uri="{BB962C8B-B14F-4D97-AF65-F5344CB8AC3E}">
        <p14:creationId xmlns:p14="http://schemas.microsoft.com/office/powerpoint/2010/main" val="278076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dirty="0"/>
              <a:t>P</a:t>
            </a:r>
            <a:r>
              <a:rPr lang="en-US" altLang="en-US" sz="3600" dirty="0"/>
              <a:t>hase I Trial of Fian</a:t>
            </a:r>
            <a:r>
              <a:rPr lang="en-US" altLang="en-US" dirty="0"/>
              <a:t>limab + Cemiplimab</a:t>
            </a:r>
            <a:r>
              <a:rPr lang="en-US" dirty="0"/>
              <a:t>: </a:t>
            </a:r>
            <a:br>
              <a:rPr lang="en-US" dirty="0"/>
            </a:br>
            <a:r>
              <a:rPr lang="en-US" dirty="0"/>
              <a:t>Efficacy in Subgroups With Poor Prognosis</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pPr>
            <a:r>
              <a:rPr lang="en-US" altLang="en-US" sz="1200" b="0" dirty="0">
                <a:solidFill>
                  <a:schemeClr val="bg2"/>
                </a:solidFill>
                <a:latin typeface="Calibri" panose="020F0502020204030204" pitchFamily="34" charset="0"/>
              </a:rPr>
              <a:t>Hamid. ASCO 2023. Abstr 9501. </a:t>
            </a:r>
            <a:r>
              <a:rPr lang="en-US" altLang="en-US" sz="1200" b="0" dirty="0" err="1">
                <a:solidFill>
                  <a:schemeClr val="bg2"/>
                </a:solidFill>
                <a:latin typeface="Calibri" panose="020F0502020204030204" pitchFamily="34" charset="0"/>
              </a:rPr>
              <a:t>Mehmi</a:t>
            </a:r>
            <a:r>
              <a:rPr lang="en-US" altLang="en-US" sz="1200" b="0" dirty="0">
                <a:solidFill>
                  <a:schemeClr val="bg2"/>
                </a:solidFill>
                <a:latin typeface="Calibri" panose="020F0502020204030204" pitchFamily="34" charset="0"/>
              </a:rPr>
              <a:t>. ASCO 2023. Abstr 9548. </a:t>
            </a:r>
          </a:p>
        </p:txBody>
      </p:sp>
      <p:graphicFrame>
        <p:nvGraphicFramePr>
          <p:cNvPr id="2" name="Group 3">
            <a:extLst>
              <a:ext uri="{FF2B5EF4-FFF2-40B4-BE49-F238E27FC236}">
                <a16:creationId xmlns:a16="http://schemas.microsoft.com/office/drawing/2014/main" id="{51E7A8AD-C90F-C245-4977-53C7CC313ED7}"/>
              </a:ext>
            </a:extLst>
          </p:cNvPr>
          <p:cNvGraphicFramePr>
            <a:graphicFrameLocks/>
          </p:cNvGraphicFramePr>
          <p:nvPr>
            <p:extLst>
              <p:ext uri="{D42A27DB-BD31-4B8C-83A1-F6EECF244321}">
                <p14:modId xmlns:p14="http://schemas.microsoft.com/office/powerpoint/2010/main" val="1450763897"/>
              </p:ext>
            </p:extLst>
          </p:nvPr>
        </p:nvGraphicFramePr>
        <p:xfrm>
          <a:off x="709797" y="1563843"/>
          <a:ext cx="10972801" cy="4694016"/>
        </p:xfrm>
        <a:graphic>
          <a:graphicData uri="http://schemas.openxmlformats.org/drawingml/2006/table">
            <a:tbl>
              <a:tblPr/>
              <a:tblGrid>
                <a:gridCol w="1567543">
                  <a:extLst>
                    <a:ext uri="{9D8B030D-6E8A-4147-A177-3AD203B41FA5}">
                      <a16:colId xmlns:a16="http://schemas.microsoft.com/office/drawing/2014/main" val="20000"/>
                    </a:ext>
                  </a:extLst>
                </a:gridCol>
                <a:gridCol w="1567543">
                  <a:extLst>
                    <a:ext uri="{9D8B030D-6E8A-4147-A177-3AD203B41FA5}">
                      <a16:colId xmlns:a16="http://schemas.microsoft.com/office/drawing/2014/main" val="20001"/>
                    </a:ext>
                  </a:extLst>
                </a:gridCol>
                <a:gridCol w="1567543">
                  <a:extLst>
                    <a:ext uri="{9D8B030D-6E8A-4147-A177-3AD203B41FA5}">
                      <a16:colId xmlns:a16="http://schemas.microsoft.com/office/drawing/2014/main" val="20002"/>
                    </a:ext>
                  </a:extLst>
                </a:gridCol>
                <a:gridCol w="1567543">
                  <a:extLst>
                    <a:ext uri="{9D8B030D-6E8A-4147-A177-3AD203B41FA5}">
                      <a16:colId xmlns:a16="http://schemas.microsoft.com/office/drawing/2014/main" val="3203420658"/>
                    </a:ext>
                  </a:extLst>
                </a:gridCol>
                <a:gridCol w="1567543">
                  <a:extLst>
                    <a:ext uri="{9D8B030D-6E8A-4147-A177-3AD203B41FA5}">
                      <a16:colId xmlns:a16="http://schemas.microsoft.com/office/drawing/2014/main" val="4254147592"/>
                    </a:ext>
                  </a:extLst>
                </a:gridCol>
                <a:gridCol w="1567543">
                  <a:extLst>
                    <a:ext uri="{9D8B030D-6E8A-4147-A177-3AD203B41FA5}">
                      <a16:colId xmlns:a16="http://schemas.microsoft.com/office/drawing/2014/main" val="2101477536"/>
                    </a:ext>
                  </a:extLst>
                </a:gridCol>
                <a:gridCol w="1567543">
                  <a:extLst>
                    <a:ext uri="{9D8B030D-6E8A-4147-A177-3AD203B41FA5}">
                      <a16:colId xmlns:a16="http://schemas.microsoft.com/office/drawing/2014/main" val="2623278597"/>
                    </a:ext>
                  </a:extLst>
                </a:gridCol>
              </a:tblGrid>
              <a:tr h="274067">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sz="1600" b="1" i="0" u="none" strike="noStrike" cap="none" normalizeH="0" baseline="0" dirty="0">
                          <a:ln>
                            <a:noFill/>
                          </a:ln>
                          <a:solidFill>
                            <a:schemeClr val="tx1"/>
                          </a:solidFill>
                          <a:effectLst/>
                          <a:latin typeface="Calibri" panose="020F0502020204030204" pitchFamily="34" charset="0"/>
                        </a:rPr>
                        <a:t>Efficacy 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Liver Metastasis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Baseline LDH &gt; ULN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M1c Stage and LDH &gt; ULN</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Any M Stage, ≥2 Different Metastatic Sites, and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LDH &gt; ULN</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4103168627"/>
                  </a:ext>
                </a:extLst>
              </a:tr>
              <a:tr h="996559">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sz="1400" b="1" i="0" u="none" strike="noStrike" cap="none" normalizeH="0" baseline="0" dirty="0">
                          <a:ln>
                            <a:noFill/>
                          </a:ln>
                          <a:solidFill>
                            <a:schemeClr val="tx1"/>
                          </a:solidFill>
                          <a:effectLst/>
                          <a:latin typeface="Calibri" panose="020F0502020204030204" pitchFamily="34" charset="0"/>
                        </a:rPr>
                        <a:t>Efficacy 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Yes</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No</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77)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Yes</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No</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7406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ORR,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 (43)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51 (66)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 (53)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43 (66)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 (35)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 (45)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47337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DoR, mo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 (3-NE)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NR (23-NE)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NR (7-NE)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23 (23-NE)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NR (6-NE)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NR (5-NE)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7406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DCR,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 (57)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64 (83)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23 (72)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53 (81)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 (59)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 (55)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107131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Best overall response,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br>
                        <a:rPr kumimoji="0" lang="en-US" sz="1600" b="0" i="0" u="none" strike="noStrike" cap="none" normalizeH="0" baseline="0" dirty="0">
                          <a:ln>
                            <a:noFill/>
                          </a:ln>
                          <a:solidFill>
                            <a:schemeClr val="bg2">
                              <a:lumMod val="10000"/>
                            </a:schemeClr>
                          </a:solidFill>
                          <a:effectLst/>
                          <a:latin typeface="Calibri" panose="020F0502020204030204" pitchFamily="34" charset="0"/>
                        </a:rPr>
                      </a:b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1 (5)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 (38)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 (14)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40 (52)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 (17)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 (44)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 (19)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 (14)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34 (52)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 (15)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(29)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 (40)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13425152"/>
                  </a:ext>
                </a:extLst>
              </a:tr>
              <a:tr h="47337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PFS, mo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(1-NE)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 (10-NE)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 (4-NE)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 (8-NE)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 (1-NE)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 (1-12)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913243736"/>
                  </a:ext>
                </a:extLst>
              </a:tr>
            </a:tbl>
          </a:graphicData>
        </a:graphic>
      </p:graphicFrame>
    </p:spTree>
    <p:extLst>
      <p:ext uri="{BB962C8B-B14F-4D97-AF65-F5344CB8AC3E}">
        <p14:creationId xmlns:p14="http://schemas.microsoft.com/office/powerpoint/2010/main" val="16470610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dirty="0"/>
              <a:t>P</a:t>
            </a:r>
            <a:r>
              <a:rPr lang="en-US" altLang="en-US" sz="3600" dirty="0"/>
              <a:t>hase I Trial of Fian</a:t>
            </a:r>
            <a:r>
              <a:rPr lang="en-US" altLang="en-US" dirty="0"/>
              <a:t>limab + Cemiplimab</a:t>
            </a:r>
            <a:r>
              <a:rPr lang="en-US" dirty="0"/>
              <a:t>: Efficacy According to LAG-3 and PD-L1 Tumor Expression</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Hamid. ASCO 2023. Abstr 9501. </a:t>
            </a:r>
          </a:p>
        </p:txBody>
      </p:sp>
      <p:graphicFrame>
        <p:nvGraphicFramePr>
          <p:cNvPr id="2" name="Group 3">
            <a:extLst>
              <a:ext uri="{FF2B5EF4-FFF2-40B4-BE49-F238E27FC236}">
                <a16:creationId xmlns:a16="http://schemas.microsoft.com/office/drawing/2014/main" id="{51E7A8AD-C90F-C245-4977-53C7CC313ED7}"/>
              </a:ext>
            </a:extLst>
          </p:cNvPr>
          <p:cNvGraphicFramePr>
            <a:graphicFrameLocks/>
          </p:cNvGraphicFramePr>
          <p:nvPr>
            <p:extLst>
              <p:ext uri="{D42A27DB-BD31-4B8C-83A1-F6EECF244321}">
                <p14:modId xmlns:p14="http://schemas.microsoft.com/office/powerpoint/2010/main" val="3308739693"/>
              </p:ext>
            </p:extLst>
          </p:nvPr>
        </p:nvGraphicFramePr>
        <p:xfrm>
          <a:off x="709797" y="1602063"/>
          <a:ext cx="10772406" cy="3109024"/>
        </p:xfrm>
        <a:graphic>
          <a:graphicData uri="http://schemas.openxmlformats.org/drawingml/2006/table">
            <a:tbl>
              <a:tblPr/>
              <a:tblGrid>
                <a:gridCol w="2207970">
                  <a:extLst>
                    <a:ext uri="{9D8B030D-6E8A-4147-A177-3AD203B41FA5}">
                      <a16:colId xmlns:a16="http://schemas.microsoft.com/office/drawing/2014/main" val="20000"/>
                    </a:ext>
                  </a:extLst>
                </a:gridCol>
                <a:gridCol w="1292541">
                  <a:extLst>
                    <a:ext uri="{9D8B030D-6E8A-4147-A177-3AD203B41FA5}">
                      <a16:colId xmlns:a16="http://schemas.microsoft.com/office/drawing/2014/main" val="20001"/>
                    </a:ext>
                  </a:extLst>
                </a:gridCol>
                <a:gridCol w="1836133">
                  <a:extLst>
                    <a:ext uri="{9D8B030D-6E8A-4147-A177-3AD203B41FA5}">
                      <a16:colId xmlns:a16="http://schemas.microsoft.com/office/drawing/2014/main" val="20002"/>
                    </a:ext>
                  </a:extLst>
                </a:gridCol>
                <a:gridCol w="2717881">
                  <a:extLst>
                    <a:ext uri="{9D8B030D-6E8A-4147-A177-3AD203B41FA5}">
                      <a16:colId xmlns:a16="http://schemas.microsoft.com/office/drawing/2014/main" val="4170827825"/>
                    </a:ext>
                  </a:extLst>
                </a:gridCol>
                <a:gridCol w="2717881">
                  <a:extLst>
                    <a:ext uri="{9D8B030D-6E8A-4147-A177-3AD203B41FA5}">
                      <a16:colId xmlns:a16="http://schemas.microsoft.com/office/drawing/2014/main" val="1467684715"/>
                    </a:ext>
                  </a:extLst>
                </a:gridCol>
              </a:tblGrid>
              <a:tr h="31384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sz="1800" b="1" i="0" u="none" strike="noStrike" cap="none" normalizeH="0" baseline="0" dirty="0">
                          <a:ln>
                            <a:noFill/>
                          </a:ln>
                          <a:solidFill>
                            <a:schemeClr val="tx1"/>
                          </a:solidFill>
                          <a:effectLst/>
                          <a:latin typeface="Calibri" panose="020F0502020204030204" pitchFamily="34" charset="0"/>
                        </a:rPr>
                        <a:t>Subgroup</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ORR,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Median DoR, Mo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Median PFS, Mo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18461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Combined cohorts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60 (61)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NR (22.6-NE)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15.3 (9.4-NE)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8461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LAG-3 expression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&lt;1%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Unknown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35 (64)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 (57)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17 (59)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NR (11.9-NE)</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NR (6.6-NE)</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NR (NE-NE)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15.3 (7.5-NE)</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NR (1.4-NE)</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NR (2.8-NE)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18461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PD-L1 expression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&lt;1%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Unknown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19 (73)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23 (56)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18 (58)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NR (22.6-NE)</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NR (7.3-NE)</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NR (NE-NE)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24.0 (9.9-NE)</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9.9 (4.2-NE)</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15.3 (2.8-NE)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sp>
        <p:nvSpPr>
          <p:cNvPr id="3" name="Rectangle 3">
            <a:extLst>
              <a:ext uri="{FF2B5EF4-FFF2-40B4-BE49-F238E27FC236}">
                <a16:creationId xmlns:a16="http://schemas.microsoft.com/office/drawing/2014/main" id="{25BC778A-4373-5DB5-C697-79AEC3178C5D}"/>
              </a:ext>
            </a:extLst>
          </p:cNvPr>
          <p:cNvSpPr>
            <a:spLocks noGrp="1" noChangeArrowheads="1"/>
          </p:cNvSpPr>
          <p:nvPr>
            <p:ph idx="1"/>
          </p:nvPr>
        </p:nvSpPr>
        <p:spPr>
          <a:xfrm>
            <a:off x="652485" y="4971710"/>
            <a:ext cx="10877529" cy="951045"/>
          </a:xfrm>
        </p:spPr>
        <p:txBody>
          <a:bodyPr/>
          <a:lstStyle/>
          <a:p>
            <a:r>
              <a:rPr lang="en-US" altLang="en-US" sz="2000" dirty="0"/>
              <a:t>26 patients with ≥1% PD-L1 expression also had ≥1% LAG-3 expression; potential indirect association of LAG-3 expression with clinical efficacy due to enrichment for PD-L1 expression is possible</a:t>
            </a:r>
          </a:p>
        </p:txBody>
      </p:sp>
    </p:spTree>
    <p:extLst>
      <p:ext uri="{BB962C8B-B14F-4D97-AF65-F5344CB8AC3E}">
        <p14:creationId xmlns:p14="http://schemas.microsoft.com/office/powerpoint/2010/main" val="27612864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a:xfrm>
            <a:off x="609759" y="238127"/>
            <a:ext cx="10872444" cy="988245"/>
          </a:xfrm>
        </p:spPr>
        <p:txBody>
          <a:bodyPr/>
          <a:lstStyle/>
          <a:p>
            <a:r>
              <a:rPr lang="en-US" altLang="en-US" dirty="0"/>
              <a:t>P</a:t>
            </a:r>
            <a:r>
              <a:rPr lang="en-US" altLang="en-US" sz="3600" dirty="0"/>
              <a:t>hase I Trial of Fian</a:t>
            </a:r>
            <a:r>
              <a:rPr lang="en-US" altLang="en-US" dirty="0"/>
              <a:t>limab + Cemiplimab</a:t>
            </a:r>
            <a:r>
              <a:rPr lang="en-US" dirty="0"/>
              <a:t>: </a:t>
            </a:r>
            <a:br>
              <a:rPr lang="en-US" dirty="0"/>
            </a:br>
            <a:r>
              <a:rPr lang="en-US" dirty="0"/>
              <a:t>Safety Summary</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76215"/>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Hamid. ASCO 2023. Abstr 9501. </a:t>
            </a:r>
          </a:p>
        </p:txBody>
      </p:sp>
      <p:graphicFrame>
        <p:nvGraphicFramePr>
          <p:cNvPr id="2" name="Group 3">
            <a:extLst>
              <a:ext uri="{FF2B5EF4-FFF2-40B4-BE49-F238E27FC236}">
                <a16:creationId xmlns:a16="http://schemas.microsoft.com/office/drawing/2014/main" id="{51E7A8AD-C90F-C245-4977-53C7CC313ED7}"/>
              </a:ext>
            </a:extLst>
          </p:cNvPr>
          <p:cNvGraphicFramePr>
            <a:graphicFrameLocks/>
          </p:cNvGraphicFramePr>
          <p:nvPr>
            <p:extLst>
              <p:ext uri="{D42A27DB-BD31-4B8C-83A1-F6EECF244321}">
                <p14:modId xmlns:p14="http://schemas.microsoft.com/office/powerpoint/2010/main" val="3558562133"/>
              </p:ext>
            </p:extLst>
          </p:nvPr>
        </p:nvGraphicFramePr>
        <p:xfrm>
          <a:off x="719138" y="1600200"/>
          <a:ext cx="6837051" cy="4724544"/>
        </p:xfrm>
        <a:graphic>
          <a:graphicData uri="http://schemas.openxmlformats.org/drawingml/2006/table">
            <a:tbl>
              <a:tblPr/>
              <a:tblGrid>
                <a:gridCol w="2996571">
                  <a:extLst>
                    <a:ext uri="{9D8B030D-6E8A-4147-A177-3AD203B41FA5}">
                      <a16:colId xmlns:a16="http://schemas.microsoft.com/office/drawing/2014/main" val="20000"/>
                    </a:ext>
                  </a:extLst>
                </a:gridCol>
                <a:gridCol w="1920240">
                  <a:extLst>
                    <a:ext uri="{9D8B030D-6E8A-4147-A177-3AD203B41FA5}">
                      <a16:colId xmlns:a16="http://schemas.microsoft.com/office/drawing/2014/main" val="20001"/>
                    </a:ext>
                  </a:extLst>
                </a:gridCol>
                <a:gridCol w="1920240">
                  <a:extLst>
                    <a:ext uri="{9D8B030D-6E8A-4147-A177-3AD203B41FA5}">
                      <a16:colId xmlns:a16="http://schemas.microsoft.com/office/drawing/2014/main" val="20002"/>
                    </a:ext>
                  </a:extLst>
                </a:gridCol>
              </a:tblGrid>
              <a:tr h="297476">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sz="1600" b="1" i="0" u="none" strike="noStrike" cap="none" normalizeH="0" baseline="0" dirty="0">
                          <a:ln>
                            <a:noFill/>
                          </a:ln>
                          <a:solidFill>
                            <a:schemeClr val="tx1"/>
                          </a:solidFill>
                          <a:effectLst/>
                          <a:latin typeface="Calibri" panose="020F0502020204030204" pitchFamily="34" charset="0"/>
                        </a:rPr>
                        <a:t>Safety Outcome,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Combined Cohorts (N = 98)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95136391"/>
                  </a:ext>
                </a:extLst>
              </a:tr>
              <a:tr h="297476">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sz="1800" b="1" i="0" u="none" strike="noStrike" cap="none" normalizeH="0" baseline="0" dirty="0">
                          <a:ln>
                            <a:noFill/>
                          </a:ln>
                          <a:solidFill>
                            <a:schemeClr val="tx1"/>
                          </a:solidFill>
                          <a:effectLst/>
                          <a:latin typeface="Calibri" panose="020F0502020204030204" pitchFamily="34" charset="0"/>
                        </a:rPr>
                        <a:t>Efficacy 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Any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Grade 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extLst>
                  <a:ext uri="{0D108BD9-81ED-4DB2-BD59-A6C34878D82A}">
                    <a16:rowId xmlns:a16="http://schemas.microsoft.com/office/drawing/2014/main" val="10001"/>
                  </a:ext>
                </a:extLst>
              </a:tr>
              <a:tr h="29747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Any TEAE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92 (94)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43 (44)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9747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Serious TEAE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32 (33)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29 (30)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9747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Any TRAE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77 (79)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 (22)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9747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Serious TRAE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 (16)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 (15)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13425152"/>
                  </a:ext>
                </a:extLst>
              </a:tr>
              <a:tr h="31235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Any immune-related TEAE, n (%)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64 (65)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 (12)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617124753"/>
                  </a:ext>
                </a:extLst>
              </a:tr>
              <a:tr h="181182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rPr>
                        <a:t>irAEs in ≥10% of patients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Rash</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Pruritus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Diarrhea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Arthralgia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Hypothyroidism</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Adrenal insufficiency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Myalgia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 (20)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 (16)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 (15)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 (13)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 (12)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 (11)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 (10)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667080100"/>
                  </a:ext>
                </a:extLst>
              </a:tr>
              <a:tr h="297476">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TEAE leading to treatment d/c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 (16)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552394995"/>
                  </a:ext>
                </a:extLst>
              </a:tr>
            </a:tbl>
          </a:graphicData>
        </a:graphic>
      </p:graphicFrame>
      <p:sp>
        <p:nvSpPr>
          <p:cNvPr id="3" name="Rectangle 3">
            <a:extLst>
              <a:ext uri="{FF2B5EF4-FFF2-40B4-BE49-F238E27FC236}">
                <a16:creationId xmlns:a16="http://schemas.microsoft.com/office/drawing/2014/main" id="{C7CF07D2-1563-B649-DEF2-25A2DA8B8F3F}"/>
              </a:ext>
            </a:extLst>
          </p:cNvPr>
          <p:cNvSpPr>
            <a:spLocks noGrp="1" noChangeArrowheads="1"/>
          </p:cNvSpPr>
          <p:nvPr>
            <p:ph idx="1"/>
          </p:nvPr>
        </p:nvSpPr>
        <p:spPr>
          <a:xfrm>
            <a:off x="7556189" y="1548729"/>
            <a:ext cx="4202424" cy="4437568"/>
          </a:xfrm>
        </p:spPr>
        <p:txBody>
          <a:bodyPr/>
          <a:lstStyle/>
          <a:p>
            <a:r>
              <a:rPr lang="en-US" altLang="en-US" sz="2000" dirty="0"/>
              <a:t>Safety profile of fianlimab + cemiplimab was consistent with safety profiles of individual agents</a:t>
            </a:r>
          </a:p>
          <a:p>
            <a:r>
              <a:rPr lang="en-US" altLang="en-US" sz="2000" dirty="0"/>
              <a:t>Adrenal insufficiency occurred at higher rate with combination fianlimab + cemiplimab than with  cemiplimab monotherapy</a:t>
            </a:r>
          </a:p>
          <a:p>
            <a:pPr lvl="1"/>
            <a:r>
              <a:rPr lang="en-US" altLang="en-US" sz="1800" dirty="0"/>
              <a:t>7 of 11 cases grade 1-2</a:t>
            </a:r>
          </a:p>
          <a:p>
            <a:pPr lvl="1"/>
            <a:r>
              <a:rPr lang="en-US" altLang="en-US" sz="1800" dirty="0"/>
              <a:t>All cases successfully managed with steroid replacement</a:t>
            </a:r>
          </a:p>
          <a:p>
            <a:pPr lvl="1"/>
            <a:r>
              <a:rPr lang="en-US" altLang="en-US" sz="1800" dirty="0"/>
              <a:t>1 case led to treatment d/c</a:t>
            </a:r>
          </a:p>
        </p:txBody>
      </p:sp>
    </p:spTree>
    <p:extLst>
      <p:ext uri="{BB962C8B-B14F-4D97-AF65-F5344CB8AC3E}">
        <p14:creationId xmlns:p14="http://schemas.microsoft.com/office/powerpoint/2010/main" val="15889189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dirty="0"/>
              <a:t>P</a:t>
            </a:r>
            <a:r>
              <a:rPr lang="en-US" altLang="en-US" sz="3600" dirty="0"/>
              <a:t>hase I Trial of Fian</a:t>
            </a:r>
            <a:r>
              <a:rPr lang="en-US" altLang="en-US" dirty="0"/>
              <a:t>limab + Cemiplimab</a:t>
            </a:r>
            <a:r>
              <a:rPr lang="en-US" dirty="0"/>
              <a:t>: </a:t>
            </a:r>
            <a:br>
              <a:rPr lang="en-US" dirty="0"/>
            </a:br>
            <a:r>
              <a:rPr lang="en-US" dirty="0"/>
              <a:t>Investigators’ Conclusions</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a:xfrm>
            <a:off x="604675" y="1437740"/>
            <a:ext cx="10877529" cy="5049119"/>
          </a:xfrm>
        </p:spPr>
        <p:txBody>
          <a:bodyPr/>
          <a:lstStyle/>
          <a:p>
            <a:r>
              <a:rPr lang="en-US" altLang="en-US" sz="2400" dirty="0"/>
              <a:t>Results from this phase I trial suggest consistent, reproducible activity of fianlimab + cemiplimab in patients with PD-1/PD-L1‒naive advanced melanoma</a:t>
            </a:r>
          </a:p>
          <a:p>
            <a:pPr lvl="1"/>
            <a:r>
              <a:rPr lang="en-US" altLang="en-US" sz="2200" dirty="0"/>
              <a:t>In the combined cohorts, ORR was 61% and median PFS was 15 mo in patients with </a:t>
            </a:r>
            <a:br>
              <a:rPr lang="en-US" altLang="en-US" sz="2200" dirty="0"/>
            </a:br>
            <a:r>
              <a:rPr lang="en-US" altLang="en-US" sz="2200" dirty="0"/>
              <a:t>and without prior exposure to PD-1/PD-L1 inhibitors</a:t>
            </a:r>
          </a:p>
          <a:p>
            <a:pPr lvl="1"/>
            <a:r>
              <a:rPr lang="en-US" altLang="en-US" sz="2200" dirty="0"/>
              <a:t>Similar clinical activity was observed in patients previously treated with adjuvant therapy, including PD-1/PD-L1 inhibitors, and across all LAG-3 and PD-L1 expression levels</a:t>
            </a:r>
          </a:p>
          <a:p>
            <a:pPr lvl="1"/>
            <a:r>
              <a:rPr lang="en-US" altLang="en-US" sz="2200" dirty="0"/>
              <a:t>Activity observed in poor-prognosis subgroups</a:t>
            </a:r>
          </a:p>
          <a:p>
            <a:r>
              <a:rPr lang="en-US" altLang="en-US" sz="2400" dirty="0"/>
              <a:t>Safety profile of fianlimab + cemiplimab generally consistent with safety profiles of individual agents</a:t>
            </a:r>
          </a:p>
          <a:p>
            <a:r>
              <a:rPr lang="en-US" altLang="en-US" sz="2400" dirty="0"/>
              <a:t>Phase III trials are underway evaluating fianlimab + cemiplimab in advanced melanoma (NCT05352672) and in the adjuvant setting (NCT05608291)</a:t>
            </a:r>
          </a:p>
          <a:p>
            <a:endParaRPr lang="en-US" altLang="en-US" sz="2400"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6669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pPr>
            <a:r>
              <a:rPr lang="en-US" altLang="en-US" sz="1200" b="0" dirty="0">
                <a:solidFill>
                  <a:schemeClr val="bg2"/>
                </a:solidFill>
                <a:latin typeface="Calibri" panose="020F0502020204030204" pitchFamily="34" charset="0"/>
              </a:rPr>
              <a:t>Hamid. ASCO 2023. Abstr 9501. </a:t>
            </a:r>
            <a:r>
              <a:rPr lang="en-US" altLang="en-US" sz="1200" b="0" dirty="0" err="1">
                <a:solidFill>
                  <a:schemeClr val="bg2"/>
                </a:solidFill>
                <a:latin typeface="Calibri" panose="020F0502020204030204" pitchFamily="34" charset="0"/>
              </a:rPr>
              <a:t>Mehmi</a:t>
            </a:r>
            <a:r>
              <a:rPr lang="en-US" altLang="en-US" sz="1200" b="0" dirty="0">
                <a:solidFill>
                  <a:schemeClr val="bg2"/>
                </a:solidFill>
                <a:latin typeface="Calibri" panose="020F0502020204030204" pitchFamily="34" charset="0"/>
              </a:rPr>
              <a:t>. ASCO 2023. Abstr 9548. </a:t>
            </a:r>
          </a:p>
        </p:txBody>
      </p:sp>
    </p:spTree>
    <p:extLst>
      <p:ext uri="{BB962C8B-B14F-4D97-AF65-F5344CB8AC3E}">
        <p14:creationId xmlns:p14="http://schemas.microsoft.com/office/powerpoint/2010/main" val="26278684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
        <p:nvSpPr>
          <p:cNvPr id="4" name="Content Placeholder 4">
            <a:extLst>
              <a:ext uri="{FF2B5EF4-FFF2-40B4-BE49-F238E27FC236}">
                <a16:creationId xmlns:a16="http://schemas.microsoft.com/office/drawing/2014/main" id="{B831CF02-3566-BDFF-CCC2-3B953144FB39}"/>
              </a:ext>
            </a:extLst>
          </p:cNvPr>
          <p:cNvSpPr txBox="1">
            <a:spLocks/>
          </p:cNvSpPr>
          <p:nvPr/>
        </p:nvSpPr>
        <p:spPr bwMode="auto">
          <a:xfrm>
            <a:off x="514351" y="4856674"/>
            <a:ext cx="11283950" cy="1155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buFont typeface="Wingdings" panose="05000000000000000000" pitchFamily="2" charset="2"/>
              <a:buNone/>
            </a:pPr>
            <a:r>
              <a:rPr lang="en-US" sz="2400" b="1" kern="0" dirty="0">
                <a:solidFill>
                  <a:srgbClr val="00823B"/>
                </a:solidFill>
                <a:hlinkClick r:id="rId3"/>
              </a:rPr>
              <a:t>clinicaloptions.com</a:t>
            </a:r>
            <a:endParaRPr lang="en-US" sz="2400" b="1" u="sng" kern="0" dirty="0">
              <a:solidFill>
                <a:srgbClr val="E1471D"/>
              </a:solidFill>
            </a:endParaRPr>
          </a:p>
        </p:txBody>
      </p:sp>
      <p:sp>
        <p:nvSpPr>
          <p:cNvPr id="6" name="Rectangle 10">
            <a:extLst>
              <a:ext uri="{FF2B5EF4-FFF2-40B4-BE49-F238E27FC236}">
                <a16:creationId xmlns:a16="http://schemas.microsoft.com/office/drawing/2014/main" id="{AAE09AEE-5F03-D819-B7A6-489EBCD424ED}"/>
              </a:ext>
            </a:extLst>
          </p:cNvPr>
          <p:cNvSpPr>
            <a:spLocks noGrp="1" noChangeArrowheads="1"/>
          </p:cNvSpPr>
          <p:nvPr>
            <p:ph type="title"/>
          </p:nvPr>
        </p:nvSpPr>
        <p:spPr bwMode="gray">
          <a:xfrm>
            <a:off x="514484" y="239715"/>
            <a:ext cx="11244016" cy="1674813"/>
          </a:xfrm>
        </p:spPr>
        <p:txBody>
          <a:bodyPr/>
          <a:lstStyle/>
          <a:p>
            <a:pPr eaLnBrk="1" hangingPunct="1"/>
            <a:r>
              <a:rPr lang="en-US" altLang="en-US" sz="4000" dirty="0"/>
              <a:t>Go Online for More CCO </a:t>
            </a:r>
            <a:br>
              <a:rPr lang="en-US" altLang="en-US" sz="4000" dirty="0"/>
            </a:br>
            <a:r>
              <a:rPr lang="en-US" altLang="en-US" sz="4000" dirty="0"/>
              <a:t>Coverage of ASCO 2023!</a:t>
            </a:r>
          </a:p>
        </p:txBody>
      </p:sp>
      <p:sp>
        <p:nvSpPr>
          <p:cNvPr id="7" name="Rectangle 2">
            <a:extLst>
              <a:ext uri="{FF2B5EF4-FFF2-40B4-BE49-F238E27FC236}">
                <a16:creationId xmlns:a16="http://schemas.microsoft.com/office/drawing/2014/main" id="{8D7C779E-5EBC-FAAD-6EB9-96CEF70CF0B6}"/>
              </a:ext>
            </a:extLst>
          </p:cNvPr>
          <p:cNvSpPr>
            <a:spLocks noGrp="1" noChangeArrowheads="1"/>
          </p:cNvSpPr>
          <p:nvPr>
            <p:ph sz="quarter" idx="10"/>
          </p:nvPr>
        </p:nvSpPr>
        <p:spPr>
          <a:xfrm>
            <a:off x="609759" y="1803012"/>
            <a:ext cx="10872444" cy="1032287"/>
          </a:xfrm>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Additional CME/CE-certified analyses </a:t>
            </a:r>
            <a:r>
              <a:rPr lang="en-US" sz="2200" b="0" dirty="0"/>
              <a:t>with expert faculty commentary on key studies in:</a:t>
            </a:r>
          </a:p>
          <a:p>
            <a:pPr marR="0" lvl="0" algn="l" defTabSz="914400" rtl="0" eaLnBrk="1" fontAlgn="base" latinLnBrk="0" hangingPunct="1">
              <a:lnSpc>
                <a:spcPct val="90000"/>
              </a:lnSpc>
              <a:spcBef>
                <a:spcPts val="1000"/>
              </a:spcBef>
              <a:spcAft>
                <a:spcPts val="0"/>
              </a:spcAft>
              <a:buClr>
                <a:srgbClr val="000000"/>
              </a:buClr>
              <a:buSzTx/>
              <a:tabLst/>
              <a:defRPr/>
            </a:pPr>
            <a:endParaRPr lang="en-US" sz="2200" b="0" dirty="0">
              <a:latin typeface="+mn-lt"/>
            </a:endParaRPr>
          </a:p>
        </p:txBody>
      </p:sp>
      <p:sp>
        <p:nvSpPr>
          <p:cNvPr id="8" name="TextBox 7">
            <a:extLst>
              <a:ext uri="{FF2B5EF4-FFF2-40B4-BE49-F238E27FC236}">
                <a16:creationId xmlns:a16="http://schemas.microsoft.com/office/drawing/2014/main" id="{E23DC03D-1C74-70E8-259A-CE88367A425C}"/>
              </a:ext>
            </a:extLst>
          </p:cNvPr>
          <p:cNvSpPr txBox="1"/>
          <p:nvPr/>
        </p:nvSpPr>
        <p:spPr bwMode="auto">
          <a:xfrm>
            <a:off x="4361180" y="2806115"/>
            <a:ext cx="6121400"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Hematologic malignancies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Lung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Skin cancer</a:t>
            </a:r>
          </a:p>
        </p:txBody>
      </p:sp>
      <p:sp>
        <p:nvSpPr>
          <p:cNvPr id="9" name="TextBox 8">
            <a:extLst>
              <a:ext uri="{FF2B5EF4-FFF2-40B4-BE49-F238E27FC236}">
                <a16:creationId xmlns:a16="http://schemas.microsoft.com/office/drawing/2014/main" id="{A903DC71-DF92-62CA-FAB6-C69A85CF97F1}"/>
              </a:ext>
            </a:extLst>
          </p:cNvPr>
          <p:cNvSpPr txBox="1"/>
          <p:nvPr/>
        </p:nvSpPr>
        <p:spPr bwMode="auto">
          <a:xfrm>
            <a:off x="612517" y="2808721"/>
            <a:ext cx="3651383"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Breast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Gastrointestinal cancers</a:t>
            </a:r>
          </a:p>
          <a:p>
            <a:pPr marL="285750" indent="-285750">
              <a:lnSpc>
                <a:spcPct val="90000"/>
              </a:lnSpc>
              <a:spcBef>
                <a:spcPts val="1000"/>
              </a:spcBef>
              <a:buFont typeface="Wingdings" panose="05000000000000000000" pitchFamily="2" charset="2"/>
              <a:buChar char="§"/>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Gynecologic cancers</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56M7VY3CDVN5-2063110197-1</_dlc_DocId>
    <_dlc_DocIdUrl xmlns="d54cbe69-32bd-412a-b004-9152f949605e">
      <Url>https://intranet.clinicaloptions.com/mews/oncology/ONC_2023_ASCO_CF_(PRP6243)/Skin_9501_Hamid/_layouts/15/DocIdRedir.aspx?ID=56M7VY3CDVN5-2063110197-1</Url>
      <Description>56M7VY3CDVN5-2063110197-1</Description>
    </_dlc_DocIdUrl>
    <Document_x0020_Category xmlns="c5838834-b3c8-40e8-a157-20c1bb6f6a2c">Conference Capsule Slides</Document_x0020_Category>
  </documentManagement>
</p:properties>
</file>

<file path=customXml/item2.xml><?xml version="1.0" encoding="utf-8"?>
<LongProperties xmlns="http://schemas.microsoft.com/office/2006/metadata/longProperties"/>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4.xml><?xml version="1.0" encoding="utf-8"?>
<ct:contentTypeSchema xmlns:ct="http://schemas.microsoft.com/office/2006/metadata/contentType" xmlns:ma="http://schemas.microsoft.com/office/2006/metadata/properties/metaAttributes" ct:_="" ma:_="" ma:contentTypeName="Document" ma:contentTypeID="0x010100675993746FD58041987C67E8CA777C15" ma:contentTypeVersion="1" ma:contentTypeDescription="Create a new document." ma:contentTypeScope="" ma:versionID="bc604d6f9d6095318990eb820b409a88">
  <xsd:schema xmlns:xsd="http://www.w3.org/2001/XMLSchema" xmlns:xs="http://www.w3.org/2001/XMLSchema" xmlns:p="http://schemas.microsoft.com/office/2006/metadata/properties" xmlns:ns2="d54cbe69-32bd-412a-b004-9152f949605e" xmlns:ns3="c5838834-b3c8-40e8-a157-20c1bb6f6a2c" targetNamespace="http://schemas.microsoft.com/office/2006/metadata/properties" ma:root="true" ma:fieldsID="ca126e0a2b002f11d806123586fe2b7b" ns2:_="" ns3:_="">
    <xsd:import namespace="d54cbe69-32bd-412a-b004-9152f949605e"/>
    <xsd:import namespace="c5838834-b3c8-40e8-a157-20c1bb6f6a2c"/>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c5838834-b3c8-40e8-a157-20c1bb6f6a2c"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5.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BA55BC3-5A03-47C2-8EC3-D964C3B5E779}">
  <ds:schemaRefs>
    <ds:schemaRef ds:uri="http://schemas.openxmlformats.org/package/2006/metadata/core-properties"/>
    <ds:schemaRef ds:uri="http://schemas.microsoft.com/office/2006/documentManagement/types"/>
    <ds:schemaRef ds:uri="c5838834-b3c8-40e8-a157-20c1bb6f6a2c"/>
    <ds:schemaRef ds:uri="http://purl.org/dc/terms/"/>
    <ds:schemaRef ds:uri="http://purl.org/dc/dcmitype/"/>
    <ds:schemaRef ds:uri="http://www.w3.org/XML/1998/namespace"/>
    <ds:schemaRef ds:uri="http://purl.org/dc/elements/1.1/"/>
    <ds:schemaRef ds:uri="http://schemas.microsoft.com/office/infopath/2007/PartnerControls"/>
    <ds:schemaRef ds:uri="d54cbe69-32bd-412a-b004-9152f949605e"/>
    <ds:schemaRef ds:uri="http://schemas.microsoft.com/office/2006/metadata/properties"/>
  </ds:schemaRefs>
</ds:datastoreItem>
</file>

<file path=customXml/itemProps2.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3.xml><?xml version="1.0" encoding="utf-8"?>
<ds:datastoreItem xmlns:ds="http://schemas.openxmlformats.org/officeDocument/2006/customXml" ds:itemID="{D822369C-4A1B-4109-A1AA-86AD9FD19E09}">
  <ds:schemaRefs>
    <ds:schemaRef ds:uri="http://schemas.microsoft.com/sharepoint/events"/>
  </ds:schemaRefs>
</ds:datastoreItem>
</file>

<file path=customXml/itemProps4.xml><?xml version="1.0" encoding="utf-8"?>
<ds:datastoreItem xmlns:ds="http://schemas.openxmlformats.org/officeDocument/2006/customXml" ds:itemID="{7B0AFD50-0EBA-4723-AE4E-364061A2BF1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c5838834-b3c8-40e8-a157-20c1bb6f6a2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5.xml><?xml version="1.0" encoding="utf-8"?>
<ds:datastoreItem xmlns:ds="http://schemas.openxmlformats.org/officeDocument/2006/customXml" ds:itemID="{3A18F4D2-3653-4F4F-B917-116198900D9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1785</TotalTime>
  <Words>2999</Words>
  <Application>Microsoft Office PowerPoint</Application>
  <PresentationFormat>Widescreen</PresentationFormat>
  <Paragraphs>467</Paragraphs>
  <Slides>13</Slides>
  <Notes>13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Calibri</vt:lpstr>
      <vt:lpstr>Times</vt:lpstr>
      <vt:lpstr>Wingdings</vt:lpstr>
      <vt:lpstr>2022_CCO_Template</vt:lpstr>
      <vt:lpstr>Phase I Trial of Fianlimab (Anti‒LAG-3 mAb) + Cemiplimab (Anti‒PD-1 mAb) in Patients With Advanced Melanoma</vt:lpstr>
      <vt:lpstr>About These Slides</vt:lpstr>
      <vt:lpstr>Phase I Trial of Fianlimab + Cemiplimab: Background</vt:lpstr>
      <vt:lpstr>Phase I Trial of Fianlimab + Cemiplimab: Study Design</vt:lpstr>
      <vt:lpstr>Phase I Trial of Fianlimab + Cemiplimab:  Baseline Characteristics</vt:lpstr>
      <vt:lpstr>Phase I Trial of Fianlimab + Cemiplimab:  Efficacy Across Cohorts</vt:lpstr>
      <vt:lpstr>Phase I Trial of Fianlimab + Cemiplimab:  Efficacy Compared With Historical Controls</vt:lpstr>
      <vt:lpstr>Phase I Trial of Fianlimab + Cemiplimab: Efficacy After Prior (Neo)adjuvant Treatment, Including Anti‒PD-1 Therapy</vt:lpstr>
      <vt:lpstr>Phase I Trial of Fianlimab + Cemiplimab:  Efficacy in Subgroups With Poor Prognosis</vt:lpstr>
      <vt:lpstr>Phase I Trial of Fianlimab + Cemiplimab: Efficacy According to LAG-3 and PD-L1 Tumor Expression</vt:lpstr>
      <vt:lpstr>Phase I Trial of Fianlimab + Cemiplimab:  Safety Summary</vt:lpstr>
      <vt:lpstr>Phase I Trial of Fianlimab + Cemiplimab:  Investigators’ Conclusions</vt:lpstr>
      <vt:lpstr>Go Online for More CCO  Coverage of ASCO 2023!</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Phase I Trial of Fianlimab (Anti‒LAG-3 mAb) + Cemiplimab (Anti‒PD-1 mAb) in Patients With Advanced Melanoma</dc:title>
  <dc:creator>Preferred User</dc:creator>
  <cp:lastModifiedBy>jbuckley@clinicaloptions.com</cp:lastModifiedBy>
  <cp:revision>30</cp:revision>
  <cp:lastPrinted>2016-09-26T20:21:49Z</cp:lastPrinted>
  <dcterms:created xsi:type="dcterms:W3CDTF">2005-05-27T15:08:01Z</dcterms:created>
  <dcterms:modified xsi:type="dcterms:W3CDTF">2023-06-08T20:43:24Z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45bd6771-42e1-4176-b259-b780000eeb7e</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0x010100675993746FD58041987C67E8CA777C15</vt:lpwstr>
  </property>
  <property fmtid="{D5CDD505-2E9C-101B-9397-08002B2CF9AE}" pid="9" name="MediaServiceImageTags">
    <vt:lpwstr/>
  </property>
</Properties>
</file>