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4"/>
  </p:sldMasterIdLst>
  <p:notesMasterIdLst>
    <p:notesMasterId r:id="rId25"/>
  </p:notesMasterIdLst>
  <p:sldIdLst>
    <p:sldId id="321" r:id="rId5"/>
    <p:sldId id="308" r:id="rId6"/>
    <p:sldId id="2147483326" r:id="rId7"/>
    <p:sldId id="2147483322" r:id="rId8"/>
    <p:sldId id="2076137071" r:id="rId9"/>
    <p:sldId id="2141411828" r:id="rId10"/>
    <p:sldId id="593" r:id="rId11"/>
    <p:sldId id="2147483328" r:id="rId12"/>
    <p:sldId id="2147471258" r:id="rId13"/>
    <p:sldId id="2147475297" r:id="rId14"/>
    <p:sldId id="2147471233" r:id="rId15"/>
    <p:sldId id="2147475296" r:id="rId16"/>
    <p:sldId id="2147480773" r:id="rId17"/>
    <p:sldId id="2147483329" r:id="rId18"/>
    <p:sldId id="2147475288" r:id="rId19"/>
    <p:sldId id="2147483332" r:id="rId20"/>
    <p:sldId id="2147483333" r:id="rId21"/>
    <p:sldId id="2147483335" r:id="rId22"/>
    <p:sldId id="2147483330" r:id="rId23"/>
    <p:sldId id="214748332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risten Rosenthal" initials="KR" lastIdx="6" clrIdx="0">
    <p:extLst>
      <p:ext uri="{19B8F6BF-5375-455C-9EA6-DF929625EA0E}">
        <p15:presenceInfo xmlns:p15="http://schemas.microsoft.com/office/powerpoint/2012/main" userId="S::krosenthal@clinicaloptions.com::67a58a6d-22ff-4b03-8f01-10ea3f44af52" providerId="AD"/>
      </p:ext>
    </p:extLst>
  </p:cmAuthor>
  <p:cmAuthor id="2" name="Sharif Morsalin" initials="SM" lastIdx="3" clrIdx="1">
    <p:extLst>
      <p:ext uri="{19B8F6BF-5375-455C-9EA6-DF929625EA0E}">
        <p15:presenceInfo xmlns:p15="http://schemas.microsoft.com/office/powerpoint/2012/main" userId="S::smorsalin@cealliance.com::f8db66a7-63db-4175-bbd5-08cb4e83d4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571" autoAdjust="0"/>
    <p:restoredTop sz="83681" autoAdjust="0"/>
  </p:normalViewPr>
  <p:slideViewPr>
    <p:cSldViewPr snapToGrid="0">
      <p:cViewPr varScale="1">
        <p:scale>
          <a:sx n="65" d="100"/>
          <a:sy n="65" d="100"/>
        </p:scale>
        <p:origin x="43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FB88A1-E934-4A3C-AE81-FD31FFE6C315}" type="datetimeFigureOut">
              <a:rPr lang="en-US" smtClean="0"/>
              <a:t>9/3/2025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39DBBE-2552-4C27-9505-5A852628EDB0}" type="slidenum">
              <a:rPr lang="en-US" smtClean="0"/>
              <a:t>‹#›</a:t>
            </a:fld>
            <a:endParaRPr lang="en-US" dirty="0"/>
          </a:p>
        </p:txBody>
      </p:sp>
    </p:spTree>
    <p:extLst>
      <p:ext uri="{BB962C8B-B14F-4D97-AF65-F5344CB8AC3E}">
        <p14:creationId xmlns:p14="http://schemas.microsoft.com/office/powerpoint/2010/main" val="3304801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02136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BF4E0-C675-685A-A22E-A71603E6967D}"/>
            </a:ext>
          </a:extLst>
        </p:cNvPr>
        <p:cNvGrpSpPr/>
        <p:nvPr/>
      </p:nvGrpSpPr>
      <p:grpSpPr>
        <a:xfrm>
          <a:off x="0" y="0"/>
          <a:ext cx="0" cy="0"/>
          <a:chOff x="0" y="0"/>
          <a:chExt cx="0" cy="0"/>
        </a:xfrm>
      </p:grpSpPr>
      <p:sp>
        <p:nvSpPr>
          <p:cNvPr id="39938" name="Rectangle 7">
            <a:extLst>
              <a:ext uri="{FF2B5EF4-FFF2-40B4-BE49-F238E27FC236}">
                <a16:creationId xmlns:a16="http://schemas.microsoft.com/office/drawing/2014/main" id="{AC3EEC9A-C282-41F3-F205-86D085DEDA1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3</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9939" name="Rectangle 2">
            <a:extLst>
              <a:ext uri="{FF2B5EF4-FFF2-40B4-BE49-F238E27FC236}">
                <a16:creationId xmlns:a16="http://schemas.microsoft.com/office/drawing/2014/main" id="{055CCEE2-6C04-D3BD-26B7-C488D5637D58}"/>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4FE55432-5E6E-5DF0-7007-A8511DA48CE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extLst>
      <p:ext uri="{BB962C8B-B14F-4D97-AF65-F5344CB8AC3E}">
        <p14:creationId xmlns:p14="http://schemas.microsoft.com/office/powerpoint/2010/main" val="13669559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4</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62B8B-962B-F637-E7C3-A1E5E7F5EE80}"/>
            </a:ext>
          </a:extLst>
        </p:cNvPr>
        <p:cNvGrpSpPr/>
        <p:nvPr/>
      </p:nvGrpSpPr>
      <p:grpSpPr>
        <a:xfrm>
          <a:off x="0" y="0"/>
          <a:ext cx="0" cy="0"/>
          <a:chOff x="0" y="0"/>
          <a:chExt cx="0" cy="0"/>
        </a:xfrm>
      </p:grpSpPr>
      <p:sp>
        <p:nvSpPr>
          <p:cNvPr id="48130" name="Rectangle 7">
            <a:extLst>
              <a:ext uri="{FF2B5EF4-FFF2-40B4-BE49-F238E27FC236}">
                <a16:creationId xmlns:a16="http://schemas.microsoft.com/office/drawing/2014/main" id="{B436A4C3-F7ED-AE60-7342-C225722C37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577A2DE-C173-4395-83E9-B5734CC76E7E}"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5</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8131" name="Rectangle 2">
            <a:extLst>
              <a:ext uri="{FF2B5EF4-FFF2-40B4-BE49-F238E27FC236}">
                <a16:creationId xmlns:a16="http://schemas.microsoft.com/office/drawing/2014/main" id="{34609B4B-EDB8-3C7D-E235-8202A5F3BD47}"/>
              </a:ext>
            </a:extLst>
          </p:cNvPr>
          <p:cNvSpPr>
            <a:spLocks noGrp="1" noRot="1" noChangeAspect="1" noChangeArrowheads="1" noTextEdit="1"/>
          </p:cNvSpPr>
          <p:nvPr>
            <p:ph type="sldImg"/>
          </p:nvPr>
        </p:nvSpPr>
        <p:spPr>
          <a:xfrm>
            <a:off x="457200" y="720725"/>
            <a:ext cx="6400800" cy="3600450"/>
          </a:xfrm>
          <a:ln/>
        </p:spPr>
      </p:sp>
      <p:sp>
        <p:nvSpPr>
          <p:cNvPr id="48132" name="Rectangle 3">
            <a:extLst>
              <a:ext uri="{FF2B5EF4-FFF2-40B4-BE49-F238E27FC236}">
                <a16:creationId xmlns:a16="http://schemas.microsoft.com/office/drawing/2014/main" id="{93D5DA29-66B9-F3EC-9630-79AC2A5DEC8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dirty="0">
                <a:latin typeface="Arial" panose="020B0604020202020204" pitchFamily="34" charset="0"/>
              </a:rPr>
              <a:t>This slide summarizes the target audience, goal, and learning objectives for this CME activity.</a:t>
            </a: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5778645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800"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EBEF9DC-33F5-4F39-BFA2-C3EDE0C0945C}"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720867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i="1" kern="1200" dirty="0">
              <a:solidFill>
                <a:schemeClr val="tx1"/>
              </a:solidFill>
              <a:latin typeface="Arial" charset="0"/>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87530" rtl="0" eaLnBrk="1" fontAlgn="auto" latinLnBrk="0" hangingPunct="1">
              <a:lnSpc>
                <a:spcPct val="100000"/>
              </a:lnSpc>
              <a:spcBef>
                <a:spcPts val="0"/>
              </a:spcBef>
              <a:spcAft>
                <a:spcPts val="0"/>
              </a:spcAft>
              <a:buClrTx/>
              <a:buSzTx/>
              <a:buFontTx/>
              <a:buNone/>
              <a:tabLst/>
              <a:defRPr/>
            </a:pPr>
            <a:fld id="{00C3F92A-4318-DC42-997E-9B71E74D80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8753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9572593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2CCD8-DA06-4E41-1F62-8891C7C93A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2EF5F2-02E2-285D-ED86-FD19B59000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E5A158-667E-DE3E-B2BB-C5B2A2BFF89A}"/>
              </a:ext>
            </a:extLst>
          </p:cNvPr>
          <p:cNvSpPr>
            <a:spLocks noGrp="1"/>
          </p:cNvSpPr>
          <p:nvPr>
            <p:ph type="body" idx="1"/>
          </p:nvPr>
        </p:nvSpPr>
        <p:spPr/>
        <p:txBody>
          <a:bodyPr/>
          <a:lstStyle/>
          <a:p>
            <a:endParaRPr lang="en-US" i="1" dirty="0"/>
          </a:p>
        </p:txBody>
      </p:sp>
      <p:sp>
        <p:nvSpPr>
          <p:cNvPr id="4" name="Slide Number Placeholder 3">
            <a:extLst>
              <a:ext uri="{FF2B5EF4-FFF2-40B4-BE49-F238E27FC236}">
                <a16:creationId xmlns:a16="http://schemas.microsoft.com/office/drawing/2014/main" id="{43327825-4618-49F4-3D2E-6D72014DA308}"/>
              </a:ext>
            </a:extLst>
          </p:cNvPr>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8308898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305293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E8CDDA7-3770-FC42-BCD3-CA698B5B5E44}"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43913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676092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618870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8CDDA7-3770-FC42-BCD3-CA698B5B5E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719384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7C69E-43EA-C33A-50AC-8BF5956016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2D7385-5ABD-F267-2A69-82AA413042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F9206E-759D-8465-10BB-7A30236399AA}"/>
              </a:ext>
            </a:extLst>
          </p:cNvPr>
          <p:cNvSpPr>
            <a:spLocks noGrp="1"/>
          </p:cNvSpPr>
          <p:nvPr>
            <p:ph type="body" idx="1"/>
          </p:nvPr>
        </p:nvSpPr>
        <p:spPr/>
        <p:txBody>
          <a:bodyPr/>
          <a:lstStyle/>
          <a:p>
            <a:endParaRPr lang="en-US" sz="1200" i="1" kern="1200" dirty="0">
              <a:solidFill>
                <a:schemeClr val="tx1"/>
              </a:solidFill>
              <a:latin typeface="Arial" charset="0"/>
              <a:ea typeface="+mn-ea"/>
              <a:cs typeface="+mn-cs"/>
            </a:endParaRPr>
          </a:p>
        </p:txBody>
      </p:sp>
      <p:sp>
        <p:nvSpPr>
          <p:cNvPr id="4" name="Slide Number Placeholder 3">
            <a:extLst>
              <a:ext uri="{FF2B5EF4-FFF2-40B4-BE49-F238E27FC236}">
                <a16:creationId xmlns:a16="http://schemas.microsoft.com/office/drawing/2014/main" id="{43205718-1CC1-A5BB-C406-DC4584197210}"/>
              </a:ext>
            </a:extLst>
          </p:cNvPr>
          <p:cNvSpPr>
            <a:spLocks noGrp="1"/>
          </p:cNvSpPr>
          <p:nvPr>
            <p:ph type="sldNum" sz="quarter" idx="5"/>
          </p:nvPr>
        </p:nvSpPr>
        <p:spPr/>
        <p:txBody>
          <a:bodyPr/>
          <a:lstStyle/>
          <a:p>
            <a:pPr marL="0" marR="0" lvl="0" indent="0" algn="r" defTabSz="987530" rtl="0" eaLnBrk="1" fontAlgn="auto" latinLnBrk="0" hangingPunct="1">
              <a:lnSpc>
                <a:spcPct val="100000"/>
              </a:lnSpc>
              <a:spcBef>
                <a:spcPts val="0"/>
              </a:spcBef>
              <a:spcAft>
                <a:spcPts val="0"/>
              </a:spcAft>
              <a:buClrTx/>
              <a:buSzTx/>
              <a:buFontTx/>
              <a:buNone/>
              <a:tabLst/>
              <a:defRPr/>
            </a:pPr>
            <a:fld id="{00C3F92A-4318-DC42-997E-9B71E74D80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8753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2025333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339FBE3-7C1E-604C-A973-421AC64550E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82403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C6BF8-F56C-2ACE-1159-1721E24BE22A}"/>
            </a:ext>
          </a:extLst>
        </p:cNvPr>
        <p:cNvGrpSpPr/>
        <p:nvPr/>
      </p:nvGrpSpPr>
      <p:grpSpPr>
        <a:xfrm>
          <a:off x="0" y="0"/>
          <a:ext cx="0" cy="0"/>
          <a:chOff x="0" y="0"/>
          <a:chExt cx="0" cy="0"/>
        </a:xfrm>
      </p:grpSpPr>
      <p:sp>
        <p:nvSpPr>
          <p:cNvPr id="63490" name="Rectangle 7">
            <a:extLst>
              <a:ext uri="{FF2B5EF4-FFF2-40B4-BE49-F238E27FC236}">
                <a16:creationId xmlns:a16="http://schemas.microsoft.com/office/drawing/2014/main" id="{FF9D00F4-FD31-84B4-11D5-ED2834DBEB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A246F5EF-9FD6-42F4-0045-DF9A2FC0AC04}"/>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277F78D2-BFFF-C8CE-4CD4-6632CCE736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38252050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3681912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7657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76894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9229390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487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713731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6050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653913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479288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168974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3623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6544307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456232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0261027"/>
      </p:ext>
    </p:extLst>
  </p:cSld>
  <p:clrMap bg1="dk2" tx1="lt1" bg2="dk1"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sz="4000" dirty="0"/>
              <a:t>HER2-Targeted ADCs in Genitourinary, Gastrointestinal, and Gynecologic Malignancies: Safety and Adverse Event Management</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13243" y="6368143"/>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181818"/>
                </a:solidFill>
                <a:effectLst/>
                <a:uLnTx/>
                <a:uFillTx/>
                <a:latin typeface="Calibri" panose="020F0502020204030204" pitchFamily="34" charset="0"/>
                <a:ea typeface="+mn-ea"/>
                <a:cs typeface="Calibri" panose="020F0502020204030204" pitchFamily="34" charset="0"/>
              </a:rPr>
              <a:t>Supported by an educational grant from Daiichi Sankyo, Inc.</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01A64-C5D7-DCB4-9561-5AA411D529E4}"/>
            </a:ext>
          </a:extLst>
        </p:cNvPr>
        <p:cNvGrpSpPr/>
        <p:nvPr/>
      </p:nvGrpSpPr>
      <p:grpSpPr>
        <a:xfrm>
          <a:off x="0" y="0"/>
          <a:ext cx="0" cy="0"/>
          <a:chOff x="0" y="0"/>
          <a:chExt cx="0" cy="0"/>
        </a:xfrm>
      </p:grpSpPr>
      <p:sp>
        <p:nvSpPr>
          <p:cNvPr id="38914" name="Rectangle 2">
            <a:extLst>
              <a:ext uri="{FF2B5EF4-FFF2-40B4-BE49-F238E27FC236}">
                <a16:creationId xmlns:a16="http://schemas.microsoft.com/office/drawing/2014/main" id="{CC3B27B5-0869-1515-1E56-E06385F3096D}"/>
              </a:ext>
            </a:extLst>
          </p:cNvPr>
          <p:cNvSpPr>
            <a:spLocks noGrp="1" noChangeArrowheads="1"/>
          </p:cNvSpPr>
          <p:nvPr>
            <p:ph type="title"/>
          </p:nvPr>
        </p:nvSpPr>
        <p:spPr/>
        <p:txBody>
          <a:bodyPr/>
          <a:lstStyle/>
          <a:p>
            <a:pPr eaLnBrk="1" hangingPunct="1"/>
            <a:r>
              <a:rPr lang="en-US" altLang="en-US" dirty="0"/>
              <a:t>Faculty</a:t>
            </a:r>
          </a:p>
        </p:txBody>
      </p:sp>
      <p:sp>
        <p:nvSpPr>
          <p:cNvPr id="2" name="Rectangle 3">
            <a:extLst>
              <a:ext uri="{FF2B5EF4-FFF2-40B4-BE49-F238E27FC236}">
                <a16:creationId xmlns:a16="http://schemas.microsoft.com/office/drawing/2014/main" id="{41B75B62-A83A-1FE8-1577-09968DFFDE58}"/>
              </a:ext>
            </a:extLst>
          </p:cNvPr>
          <p:cNvSpPr txBox="1">
            <a:spLocks noChangeArrowheads="1"/>
          </p:cNvSpPr>
          <p:nvPr/>
        </p:nvSpPr>
        <p:spPr bwMode="auto">
          <a:xfrm>
            <a:off x="6325458" y="1505892"/>
            <a:ext cx="5486240" cy="4650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alt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Catherine Fahey, MD, PhD</a:t>
            </a:r>
            <a:br>
              <a:rPr kumimoji="0" lang="en-US" alt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2200" b="0" i="0" u="none" strike="noStrike" kern="1200" cap="none" spc="0" normalizeH="0" baseline="0" noProof="0" dirty="0">
                <a:ln>
                  <a:noFill/>
                </a:ln>
                <a:solidFill>
                  <a:srgbClr val="181818"/>
                </a:solidFill>
                <a:effectLst/>
                <a:uLnTx/>
                <a:uFillTx/>
                <a:latin typeface="Calibri"/>
                <a:ea typeface="+mn-ea"/>
                <a:cs typeface="+mn-cs"/>
              </a:rPr>
              <a:t>Assistant Professor</a:t>
            </a:r>
            <a:br>
              <a:rPr kumimoji="0" lang="en-US" sz="2200" b="0" i="0" u="none" strike="noStrike" kern="1200" cap="none" spc="0" normalizeH="0" baseline="0" noProof="0" dirty="0">
                <a:ln>
                  <a:noFill/>
                </a:ln>
                <a:solidFill>
                  <a:srgbClr val="000000"/>
                </a:solidFill>
                <a:effectLst/>
                <a:uLnTx/>
                <a:uFillTx/>
                <a:latin typeface="Calibri"/>
                <a:ea typeface="+mn-ea"/>
                <a:cs typeface="+mn-cs"/>
              </a:rPr>
            </a:br>
            <a:r>
              <a:rPr kumimoji="0" lang="en-US" sz="2200" b="0" i="0" u="none" strike="noStrike" kern="1200" cap="none" spc="0" normalizeH="0" baseline="0" noProof="0" dirty="0">
                <a:ln>
                  <a:noFill/>
                </a:ln>
                <a:solidFill>
                  <a:srgbClr val="181818"/>
                </a:solidFill>
                <a:effectLst/>
                <a:uLnTx/>
                <a:uFillTx/>
                <a:latin typeface="Calibri"/>
                <a:ea typeface="+mn-ea"/>
                <a:cs typeface="+mn-cs"/>
              </a:rPr>
              <a:t>Division of Oncology</a:t>
            </a:r>
            <a:br>
              <a:rPr kumimoji="0" lang="en-US" sz="2200" b="0" i="0" u="none" strike="noStrike" kern="1200" cap="none" spc="0" normalizeH="0" baseline="0" noProof="0" dirty="0">
                <a:ln>
                  <a:noFill/>
                </a:ln>
                <a:solidFill>
                  <a:srgbClr val="000000"/>
                </a:solidFill>
                <a:effectLst/>
                <a:uLnTx/>
                <a:uFillTx/>
                <a:latin typeface="Calibri"/>
                <a:ea typeface="+mn-ea"/>
                <a:cs typeface="+mn-cs"/>
              </a:rPr>
            </a:br>
            <a:r>
              <a:rPr kumimoji="0" lang="en-US" sz="2200" b="0" i="0" u="none" strike="noStrike" kern="1200" cap="none" spc="0" normalizeH="0" baseline="0" noProof="0" dirty="0">
                <a:ln>
                  <a:noFill/>
                </a:ln>
                <a:solidFill>
                  <a:srgbClr val="181818"/>
                </a:solidFill>
                <a:effectLst/>
                <a:uLnTx/>
                <a:uFillTx/>
                <a:latin typeface="Calibri"/>
                <a:ea typeface="+mn-ea"/>
                <a:cs typeface="+mn-cs"/>
              </a:rPr>
              <a:t>University of North Carolina at Chapel Hill</a:t>
            </a:r>
            <a:br>
              <a:rPr kumimoji="0" lang="en-US" sz="2200" b="0" i="0" u="none" strike="noStrike" kern="1200" cap="none" spc="0" normalizeH="0" baseline="0" noProof="0" dirty="0">
                <a:ln>
                  <a:noFill/>
                </a:ln>
                <a:solidFill>
                  <a:srgbClr val="000000"/>
                </a:solidFill>
                <a:effectLst/>
                <a:uLnTx/>
                <a:uFillTx/>
                <a:latin typeface="Calibri"/>
                <a:ea typeface="+mn-ea"/>
                <a:cs typeface="+mn-cs"/>
              </a:rPr>
            </a:br>
            <a:r>
              <a:rPr kumimoji="0" lang="en-US" sz="2200" b="0" i="0" u="none" strike="noStrike" kern="1200" cap="none" spc="0" normalizeH="0" baseline="0" noProof="0" dirty="0">
                <a:ln>
                  <a:noFill/>
                </a:ln>
                <a:solidFill>
                  <a:srgbClr val="181818"/>
                </a:solidFill>
                <a:effectLst/>
                <a:uLnTx/>
                <a:uFillTx/>
                <a:latin typeface="Calibri"/>
                <a:ea typeface="+mn-ea"/>
                <a:cs typeface="+mn-cs"/>
              </a:rPr>
              <a:t>Chapel Hill, North Carolina</a:t>
            </a: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alt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Catherine Fahey, MD, PhD, </a:t>
            </a:r>
            <a:r>
              <a:rPr kumimoji="0" lang="en-US" alt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has no relevant financial relationships to disclose.</a:t>
            </a:r>
          </a:p>
        </p:txBody>
      </p:sp>
      <p:sp>
        <p:nvSpPr>
          <p:cNvPr id="3" name="Rectangle 3">
            <a:extLst>
              <a:ext uri="{FF2B5EF4-FFF2-40B4-BE49-F238E27FC236}">
                <a16:creationId xmlns:a16="http://schemas.microsoft.com/office/drawing/2014/main" id="{B0DF5CFE-B420-45F7-54F0-442BA1AF10EF}"/>
              </a:ext>
            </a:extLst>
          </p:cNvPr>
          <p:cNvSpPr txBox="1">
            <a:spLocks noChangeArrowheads="1"/>
          </p:cNvSpPr>
          <p:nvPr/>
        </p:nvSpPr>
        <p:spPr bwMode="auto">
          <a:xfrm>
            <a:off x="609760" y="1500401"/>
            <a:ext cx="5486240" cy="508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alt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Alexandra Leary, MD, PhD</a:t>
            </a:r>
            <a:br>
              <a:rPr kumimoji="0" lang="en-US" alt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2200" b="0" i="0" u="none" strike="noStrike" kern="1200" cap="none" spc="0" normalizeH="0" baseline="0" noProof="0" dirty="0">
                <a:ln>
                  <a:noFill/>
                </a:ln>
                <a:solidFill>
                  <a:srgbClr val="181818"/>
                </a:solidFill>
                <a:effectLst/>
                <a:uLnTx/>
                <a:uFillTx/>
                <a:latin typeface="Calibri"/>
                <a:ea typeface="+mn-ea"/>
                <a:cs typeface="+mn-cs"/>
              </a:rPr>
              <a:t>President, GINECO Group</a:t>
            </a:r>
            <a:br>
              <a:rPr kumimoji="0" lang="en-US" sz="2200" b="0" i="0" u="none" strike="noStrike" kern="1200" cap="none" spc="0" normalizeH="0" baseline="0" noProof="0" dirty="0">
                <a:ln>
                  <a:noFill/>
                </a:ln>
                <a:solidFill>
                  <a:srgbClr val="000000"/>
                </a:solidFill>
                <a:effectLst/>
                <a:uLnTx/>
                <a:uFillTx/>
                <a:latin typeface="Calibri"/>
                <a:ea typeface="+mn-ea"/>
                <a:cs typeface="+mn-cs"/>
              </a:rPr>
            </a:br>
            <a:r>
              <a:rPr kumimoji="0" lang="en-US" sz="2200" b="0" i="0" u="none" strike="noStrike" kern="1200" cap="none" spc="0" normalizeH="0" baseline="0" noProof="0" dirty="0">
                <a:ln>
                  <a:noFill/>
                </a:ln>
                <a:solidFill>
                  <a:srgbClr val="181818"/>
                </a:solidFill>
                <a:effectLst/>
                <a:uLnTx/>
                <a:uFillTx/>
                <a:latin typeface="Calibri"/>
                <a:ea typeface="+mn-ea"/>
                <a:cs typeface="+mn-cs"/>
              </a:rPr>
              <a:t>Co-Director, Department of Medical Oncology</a:t>
            </a:r>
            <a:br>
              <a:rPr kumimoji="0" lang="en-US" sz="2200" b="0" i="0" u="none" strike="noStrike" kern="1200" cap="none" spc="0" normalizeH="0" baseline="0" noProof="0" dirty="0">
                <a:ln>
                  <a:noFill/>
                </a:ln>
                <a:solidFill>
                  <a:srgbClr val="000000"/>
                </a:solidFill>
                <a:effectLst/>
                <a:uLnTx/>
                <a:uFillTx/>
                <a:latin typeface="Calibri"/>
                <a:ea typeface="+mn-ea"/>
                <a:cs typeface="+mn-cs"/>
              </a:rPr>
            </a:br>
            <a:r>
              <a:rPr kumimoji="0" lang="en-US" sz="2200" b="0" i="0" u="none" strike="noStrike" kern="1200" cap="none" spc="0" normalizeH="0" baseline="0" noProof="0" dirty="0">
                <a:ln>
                  <a:noFill/>
                </a:ln>
                <a:solidFill>
                  <a:srgbClr val="181818"/>
                </a:solidFill>
                <a:effectLst/>
                <a:uLnTx/>
                <a:uFillTx/>
                <a:latin typeface="Calibri"/>
                <a:ea typeface="+mn-ea"/>
                <a:cs typeface="+mn-cs"/>
              </a:rPr>
              <a:t>Medical Oncologist Gynecology</a:t>
            </a:r>
            <a:br>
              <a:rPr kumimoji="0" lang="en-US" sz="2200" b="0" i="0" u="none" strike="noStrike" kern="1200" cap="none" spc="0" normalizeH="0" baseline="0" noProof="0" dirty="0">
                <a:ln>
                  <a:noFill/>
                </a:ln>
                <a:solidFill>
                  <a:srgbClr val="000000"/>
                </a:solidFill>
                <a:effectLst/>
                <a:uLnTx/>
                <a:uFillTx/>
                <a:latin typeface="Calibri"/>
                <a:ea typeface="+mn-ea"/>
                <a:cs typeface="+mn-cs"/>
              </a:rPr>
            </a:br>
            <a:r>
              <a:rPr kumimoji="0" lang="en-US" sz="2200" b="0" i="0" u="none" strike="noStrike" kern="1200" cap="none" spc="0" normalizeH="0" baseline="0" noProof="0" dirty="0">
                <a:ln>
                  <a:noFill/>
                </a:ln>
                <a:solidFill>
                  <a:srgbClr val="181818"/>
                </a:solidFill>
                <a:effectLst/>
                <a:uLnTx/>
                <a:uFillTx/>
                <a:latin typeface="Calibri"/>
                <a:ea typeface="+mn-ea"/>
                <a:cs typeface="+mn-cs"/>
              </a:rPr>
              <a:t>Team Leader, Gynecologic Translational Research Lab, INSERM u981</a:t>
            </a:r>
            <a:br>
              <a:rPr kumimoji="0" lang="en-US" sz="2200" b="0" i="0" u="none" strike="noStrike" kern="1200" cap="none" spc="0" normalizeH="0" baseline="0" noProof="0" dirty="0">
                <a:ln>
                  <a:noFill/>
                </a:ln>
                <a:solidFill>
                  <a:srgbClr val="000000"/>
                </a:solidFill>
                <a:effectLst/>
                <a:uLnTx/>
                <a:uFillTx/>
                <a:latin typeface="Calibri"/>
                <a:ea typeface="+mn-ea"/>
                <a:cs typeface="+mn-cs"/>
              </a:rPr>
            </a:br>
            <a:r>
              <a:rPr kumimoji="0" lang="en-US" sz="2200" b="0" i="0" u="none" strike="noStrike" kern="1200" cap="none" spc="0" normalizeH="0" baseline="0" noProof="0" dirty="0">
                <a:ln>
                  <a:noFill/>
                </a:ln>
                <a:solidFill>
                  <a:srgbClr val="181818"/>
                </a:solidFill>
                <a:effectLst/>
                <a:uLnTx/>
                <a:uFillTx/>
                <a:latin typeface="Calibri"/>
                <a:ea typeface="+mn-ea"/>
                <a:cs typeface="+mn-cs"/>
              </a:rPr>
              <a:t>Institut Gustave Roussy</a:t>
            </a:r>
            <a:br>
              <a:rPr kumimoji="0" lang="en-US" sz="2200" b="0" i="0" u="none" strike="noStrike" kern="1200" cap="none" spc="0" normalizeH="0" baseline="0" noProof="0" dirty="0">
                <a:ln>
                  <a:noFill/>
                </a:ln>
                <a:solidFill>
                  <a:srgbClr val="000000"/>
                </a:solidFill>
                <a:effectLst/>
                <a:uLnTx/>
                <a:uFillTx/>
                <a:latin typeface="Calibri"/>
                <a:ea typeface="+mn-ea"/>
                <a:cs typeface="+mn-cs"/>
              </a:rPr>
            </a:br>
            <a:r>
              <a:rPr kumimoji="0" lang="en-US" sz="2200" b="0" i="0" u="none" strike="noStrike" kern="1200" cap="none" spc="0" normalizeH="0" baseline="0" noProof="0" dirty="0">
                <a:ln>
                  <a:noFill/>
                </a:ln>
                <a:solidFill>
                  <a:srgbClr val="181818"/>
                </a:solidFill>
                <a:effectLst/>
                <a:uLnTx/>
                <a:uFillTx/>
                <a:latin typeface="Calibri"/>
                <a:ea typeface="+mn-ea"/>
                <a:cs typeface="+mn-cs"/>
              </a:rPr>
              <a:t>Villejuif, France</a:t>
            </a: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alt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Alexandra Leary, MD, PhD: </a:t>
            </a:r>
            <a:r>
              <a:rPr kumimoji="0" lang="en-US" altLang="en-US" sz="22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consultant/advisor/speaker: </a:t>
            </a:r>
            <a:r>
              <a:rPr kumimoji="0" lang="en-US" alt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AbbVie, AstraZeneca, Daiichi Sankyo, Genmab, GlaxoSmithKline, ImmunoGen, Merck Sharp &amp; Dohme, Pharm&amp;, Zentalis; </a:t>
            </a:r>
            <a:r>
              <a:rPr kumimoji="0" lang="en-US" altLang="en-US" sz="22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researcher: </a:t>
            </a:r>
            <a:r>
              <a:rPr kumimoji="0" lang="en-US" alt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AstraZeneca, Zentalis</a:t>
            </a:r>
            <a:r>
              <a:rPr kumimoji="0" lang="en-US" altLang="en-US" sz="22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a:t>
            </a:r>
            <a:endParaRPr kumimoji="0" lang="en-US" alt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267778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a:xfrm>
            <a:off x="609759" y="1507446"/>
            <a:ext cx="5748176" cy="4650686"/>
          </a:xfrm>
        </p:spPr>
        <p:txBody>
          <a:bodyPr/>
          <a:lstStyle/>
          <a:p>
            <a:pPr marL="0" indent="0">
              <a:buNone/>
            </a:pPr>
            <a:r>
              <a:rPr lang="en-US" altLang="en-US" sz="2400" b="1" dirty="0">
                <a:solidFill>
                  <a:srgbClr val="E1471D"/>
                </a:solidFill>
              </a:rPr>
              <a:t>Zev A. Wainberg, MD</a:t>
            </a:r>
            <a:br>
              <a:rPr lang="en-US" altLang="en-US" sz="2400" b="1" dirty="0">
                <a:solidFill>
                  <a:schemeClr val="accent3"/>
                </a:solidFill>
              </a:rPr>
            </a:br>
            <a:r>
              <a:rPr lang="en-US" sz="2200" b="0" i="0" dirty="0">
                <a:solidFill>
                  <a:srgbClr val="181818"/>
                </a:solidFill>
                <a:effectLst/>
                <a:latin typeface="+mn-lt"/>
              </a:rPr>
              <a:t>Professor of Medicine and Surgery</a:t>
            </a:r>
            <a:br>
              <a:rPr lang="en-US" sz="2200" b="0" i="0" dirty="0">
                <a:solidFill>
                  <a:srgbClr val="181818"/>
                </a:solidFill>
                <a:effectLst/>
                <a:latin typeface="+mn-lt"/>
              </a:rPr>
            </a:br>
            <a:r>
              <a:rPr lang="en-US" sz="2200" b="0" i="0" dirty="0">
                <a:solidFill>
                  <a:srgbClr val="181818"/>
                </a:solidFill>
                <a:effectLst/>
                <a:latin typeface="+mn-lt"/>
              </a:rPr>
              <a:t>Co-Director of GI Oncology</a:t>
            </a:r>
            <a:br>
              <a:rPr lang="en-US" sz="2200" b="0" i="0" dirty="0">
                <a:solidFill>
                  <a:srgbClr val="181818"/>
                </a:solidFill>
                <a:effectLst/>
                <a:latin typeface="+mn-lt"/>
              </a:rPr>
            </a:br>
            <a:r>
              <a:rPr lang="en-US" sz="2200" b="0" i="0" dirty="0">
                <a:solidFill>
                  <a:srgbClr val="181818"/>
                </a:solidFill>
                <a:effectLst/>
                <a:latin typeface="+mn-lt"/>
              </a:rPr>
              <a:t>Director, Early Phase Clinical Research Program</a:t>
            </a:r>
            <a:br>
              <a:rPr lang="en-US" sz="2200" b="0" i="0" dirty="0">
                <a:solidFill>
                  <a:srgbClr val="181818"/>
                </a:solidFill>
                <a:effectLst/>
                <a:latin typeface="+mn-lt"/>
              </a:rPr>
            </a:br>
            <a:r>
              <a:rPr lang="en-US" sz="2200" b="0" i="0" dirty="0">
                <a:solidFill>
                  <a:srgbClr val="181818"/>
                </a:solidFill>
                <a:effectLst/>
                <a:latin typeface="+mn-lt"/>
              </a:rPr>
              <a:t>Jonsson Comprehensive Cancer Center</a:t>
            </a:r>
            <a:br>
              <a:rPr lang="en-US" sz="2200" b="0" i="0" dirty="0">
                <a:solidFill>
                  <a:srgbClr val="181818"/>
                </a:solidFill>
                <a:effectLst/>
                <a:latin typeface="+mn-lt"/>
              </a:rPr>
            </a:br>
            <a:r>
              <a:rPr lang="en-US" sz="2200" b="0" i="0" dirty="0">
                <a:solidFill>
                  <a:srgbClr val="181818"/>
                </a:solidFill>
                <a:effectLst/>
                <a:latin typeface="+mn-lt"/>
              </a:rPr>
              <a:t>UCLA School of Medicine</a:t>
            </a:r>
            <a:br>
              <a:rPr lang="en-US" sz="2200" b="0" i="0" dirty="0">
                <a:solidFill>
                  <a:srgbClr val="181818"/>
                </a:solidFill>
                <a:effectLst/>
                <a:latin typeface="+mn-lt"/>
              </a:rPr>
            </a:br>
            <a:r>
              <a:rPr lang="en-US" sz="2200" b="0" i="0" dirty="0">
                <a:solidFill>
                  <a:srgbClr val="181818"/>
                </a:solidFill>
                <a:effectLst/>
                <a:latin typeface="+mn-lt"/>
              </a:rPr>
              <a:t>Los Angeles, California </a:t>
            </a:r>
          </a:p>
          <a:p>
            <a:pPr marL="0" indent="0">
              <a:buNone/>
            </a:pPr>
            <a:r>
              <a:rPr lang="en-US" altLang="en-US" sz="2200" b="1" dirty="0">
                <a:solidFill>
                  <a:srgbClr val="E1471D"/>
                </a:solidFill>
              </a:rPr>
              <a:t>Zev A. Wainberg, MD: </a:t>
            </a:r>
            <a:r>
              <a:rPr lang="en-US" altLang="en-US" sz="2200" i="1" kern="0" dirty="0"/>
              <a:t>consultant/advisor/speaker: </a:t>
            </a:r>
            <a:r>
              <a:rPr lang="en-US" altLang="en-US" sz="2200" dirty="0"/>
              <a:t>Alligator, Amgen, Arcus, AstraZeneca, Bayer, BeiGene, Bristol Myers Squibb, Ipsen, Janssen, Jazz, Lilly, Merck, Novartis, Pfizer.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8D4EC-3042-9A5B-3035-3402D33647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AC2E36-0682-4EE4-7E55-FB9BDBE49A06}"/>
              </a:ext>
            </a:extLst>
          </p:cNvPr>
          <p:cNvSpPr>
            <a:spLocks noGrp="1"/>
          </p:cNvSpPr>
          <p:nvPr>
            <p:ph type="title"/>
          </p:nvPr>
        </p:nvSpPr>
        <p:spPr/>
        <p:txBody>
          <a:bodyPr/>
          <a:lstStyle/>
          <a:p>
            <a:r>
              <a:rPr lang="en-US" sz="3600" b="1" dirty="0">
                <a:latin typeface="Calibri"/>
                <a:ea typeface="Calibri"/>
                <a:cs typeface="Calibri"/>
              </a:rPr>
              <a:t>Learning Objectives</a:t>
            </a:r>
            <a:endParaRPr lang="en-US" dirty="0"/>
          </a:p>
        </p:txBody>
      </p:sp>
      <p:sp>
        <p:nvSpPr>
          <p:cNvPr id="6" name="Content Placeholder 5">
            <a:extLst>
              <a:ext uri="{FF2B5EF4-FFF2-40B4-BE49-F238E27FC236}">
                <a16:creationId xmlns:a16="http://schemas.microsoft.com/office/drawing/2014/main" id="{8D4C0C71-D143-4D17-C0E1-17F52B48367C}"/>
              </a:ext>
            </a:extLst>
          </p:cNvPr>
          <p:cNvSpPr>
            <a:spLocks noGrp="1"/>
          </p:cNvSpPr>
          <p:nvPr>
            <p:ph idx="1"/>
          </p:nvPr>
        </p:nvSpPr>
        <p:spPr/>
        <p:txBody>
          <a:bodyPr/>
          <a:lstStyle/>
          <a:p>
            <a:pPr>
              <a:spcBef>
                <a:spcPct val="15000"/>
              </a:spcBef>
              <a:buClr>
                <a:schemeClr val="accent6"/>
              </a:buClr>
              <a:buNone/>
              <a:defRPr/>
            </a:pPr>
            <a:r>
              <a:rPr lang="en-US" sz="2600" dirty="0">
                <a:latin typeface="Calibri"/>
                <a:cs typeface="Calibri"/>
              </a:rPr>
              <a:t>At the conclusion of this activity, learners should be able to:</a:t>
            </a:r>
            <a:endParaRPr lang="en-US" sz="2600" dirty="0">
              <a:latin typeface="Calibri"/>
              <a:ea typeface="Calibri"/>
              <a:cs typeface="Calibri"/>
            </a:endParaRPr>
          </a:p>
          <a:p>
            <a:pPr>
              <a:spcBef>
                <a:spcPct val="20000"/>
              </a:spcBef>
              <a:spcAft>
                <a:spcPct val="20000"/>
              </a:spcAft>
              <a:defRPr/>
            </a:pPr>
            <a:r>
              <a:rPr lang="en-US" sz="2400" dirty="0">
                <a:latin typeface="Calibri"/>
                <a:ea typeface="Calibri"/>
                <a:cs typeface="Calibri"/>
              </a:rPr>
              <a:t>Illustrate a clear understanding of the types of </a:t>
            </a:r>
            <a:r>
              <a:rPr lang="en-US" sz="2400" i="1" dirty="0">
                <a:latin typeface="Calibri"/>
                <a:ea typeface="Calibri"/>
                <a:cs typeface="Calibri"/>
              </a:rPr>
              <a:t>HER2</a:t>
            </a:r>
            <a:r>
              <a:rPr lang="en-US" sz="2400" dirty="0">
                <a:latin typeface="Calibri"/>
                <a:ea typeface="Calibri"/>
                <a:cs typeface="Calibri"/>
              </a:rPr>
              <a:t> alterations, oncogenic mechanisms, and molecular testing in genitourinary, gastrointestinal, and gynecologic malignancies </a:t>
            </a:r>
          </a:p>
          <a:p>
            <a:pPr>
              <a:spcBef>
                <a:spcPct val="20000"/>
              </a:spcBef>
              <a:spcAft>
                <a:spcPct val="20000"/>
              </a:spcAft>
              <a:defRPr/>
            </a:pPr>
            <a:r>
              <a:rPr lang="en-US" sz="2400" dirty="0">
                <a:latin typeface="Calibri"/>
                <a:ea typeface="Calibri"/>
                <a:cs typeface="Calibri"/>
              </a:rPr>
              <a:t>Evaluate clinical data for HER2-targeted ADCs in genitourinary, gastrointestinal, and gynecologic malignancies and their impact on clinical practice  </a:t>
            </a:r>
          </a:p>
          <a:p>
            <a:pPr>
              <a:spcBef>
                <a:spcPct val="20000"/>
              </a:spcBef>
              <a:spcAft>
                <a:spcPct val="20000"/>
              </a:spcAft>
              <a:defRPr/>
            </a:pPr>
            <a:r>
              <a:rPr lang="en-US" sz="2400" dirty="0">
                <a:latin typeface="Calibri"/>
                <a:ea typeface="Calibri"/>
                <a:cs typeface="Calibri"/>
              </a:rPr>
              <a:t>Develop strategies to anticipate, monitor, and manage AEs associated with HER2-targeted ADCs in HER2-altered genitourinary, gastrointestinal, and gynecologic malignancies and identify future applications for ADCs in clinical practice </a:t>
            </a:r>
          </a:p>
        </p:txBody>
      </p:sp>
    </p:spTree>
    <p:extLst>
      <p:ext uri="{BB962C8B-B14F-4D97-AF65-F5344CB8AC3E}">
        <p14:creationId xmlns:p14="http://schemas.microsoft.com/office/powerpoint/2010/main" val="256104563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E55D6-41D2-4EF9-8206-19BBD2CF77A7}"/>
              </a:ext>
            </a:extLst>
          </p:cNvPr>
          <p:cNvSpPr>
            <a:spLocks noGrp="1"/>
          </p:cNvSpPr>
          <p:nvPr>
            <p:ph type="title"/>
          </p:nvPr>
        </p:nvSpPr>
        <p:spPr/>
        <p:txBody>
          <a:bodyPr/>
          <a:lstStyle/>
          <a:p>
            <a:r>
              <a:rPr lang="en-US" dirty="0"/>
              <a:t>HER2-Targeted ADC Design, Mechanism of Action, and Implications for Adverse Events</a:t>
            </a:r>
          </a:p>
        </p:txBody>
      </p:sp>
      <p:sp>
        <p:nvSpPr>
          <p:cNvPr id="8" name="Text Box 11">
            <a:extLst>
              <a:ext uri="{FF2B5EF4-FFF2-40B4-BE49-F238E27FC236}">
                <a16:creationId xmlns:a16="http://schemas.microsoft.com/office/drawing/2014/main" id="{C94520BB-12D1-46B2-AAA0-5AE509F1F169}"/>
              </a:ext>
            </a:extLst>
          </p:cNvPr>
          <p:cNvSpPr txBox="1">
            <a:spLocks noChangeArrowheads="1"/>
          </p:cNvSpPr>
          <p:nvPr/>
        </p:nvSpPr>
        <p:spPr bwMode="auto">
          <a:xfrm>
            <a:off x="412491" y="638032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sv-SE"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Nakada. Chem Pharm Bull. 2019;67:173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nvGrpSpPr>
          <p:cNvPr id="10" name="Group 9">
            <a:extLst>
              <a:ext uri="{FF2B5EF4-FFF2-40B4-BE49-F238E27FC236}">
                <a16:creationId xmlns:a16="http://schemas.microsoft.com/office/drawing/2014/main" id="{273F6A6F-2921-440D-AF26-EDC357EDC923}"/>
              </a:ext>
            </a:extLst>
          </p:cNvPr>
          <p:cNvGrpSpPr/>
          <p:nvPr/>
        </p:nvGrpSpPr>
        <p:grpSpPr>
          <a:xfrm>
            <a:off x="722950" y="1466995"/>
            <a:ext cx="11453782" cy="4643059"/>
            <a:chOff x="237913" y="1308122"/>
            <a:chExt cx="8590337" cy="3482292"/>
          </a:xfrm>
        </p:grpSpPr>
        <p:sp>
          <p:nvSpPr>
            <p:cNvPr id="11" name="Freeform 73">
              <a:extLst>
                <a:ext uri="{FF2B5EF4-FFF2-40B4-BE49-F238E27FC236}">
                  <a16:creationId xmlns:a16="http://schemas.microsoft.com/office/drawing/2014/main" id="{75961E48-E910-49EC-96AB-88ECA1B44365}"/>
                </a:ext>
              </a:extLst>
            </p:cNvPr>
            <p:cNvSpPr/>
            <p:nvPr/>
          </p:nvSpPr>
          <p:spPr bwMode="auto">
            <a:xfrm>
              <a:off x="4479057" y="1912678"/>
              <a:ext cx="688310" cy="908804"/>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1"/>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12" name="Freeform 74">
              <a:extLst>
                <a:ext uri="{FF2B5EF4-FFF2-40B4-BE49-F238E27FC236}">
                  <a16:creationId xmlns:a16="http://schemas.microsoft.com/office/drawing/2014/main" id="{F2091C07-BE4A-4D74-ADEC-586CEC022955}"/>
                </a:ext>
              </a:extLst>
            </p:cNvPr>
            <p:cNvSpPr/>
            <p:nvPr/>
          </p:nvSpPr>
          <p:spPr bwMode="auto">
            <a:xfrm flipV="1">
              <a:off x="2828220" y="1948003"/>
              <a:ext cx="688310" cy="908804"/>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1"/>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13" name="Freeform 39">
              <a:extLst>
                <a:ext uri="{FF2B5EF4-FFF2-40B4-BE49-F238E27FC236}">
                  <a16:creationId xmlns:a16="http://schemas.microsoft.com/office/drawing/2014/main" id="{7922D498-9479-41DE-A4D6-A04F036FE506}"/>
                </a:ext>
              </a:extLst>
            </p:cNvPr>
            <p:cNvSpPr/>
            <p:nvPr/>
          </p:nvSpPr>
          <p:spPr bwMode="auto">
            <a:xfrm>
              <a:off x="4027873" y="1532143"/>
              <a:ext cx="989735" cy="2500646"/>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chemeClr val="accent1"/>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14" name="Freeform 41">
              <a:extLst>
                <a:ext uri="{FF2B5EF4-FFF2-40B4-BE49-F238E27FC236}">
                  <a16:creationId xmlns:a16="http://schemas.microsoft.com/office/drawing/2014/main" id="{1A649CFE-F85A-47CC-B889-3171C4EAD5DC}"/>
                </a:ext>
              </a:extLst>
            </p:cNvPr>
            <p:cNvSpPr/>
            <p:nvPr/>
          </p:nvSpPr>
          <p:spPr bwMode="auto">
            <a:xfrm flipH="1">
              <a:off x="2931447" y="1532143"/>
              <a:ext cx="984194" cy="2500646"/>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chemeClr val="accent1"/>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15" name="Rectangle 14">
              <a:extLst>
                <a:ext uri="{FF2B5EF4-FFF2-40B4-BE49-F238E27FC236}">
                  <a16:creationId xmlns:a16="http://schemas.microsoft.com/office/drawing/2014/main" id="{F24F4BB4-0C82-4576-8839-E68371AF1ACE}"/>
                </a:ext>
              </a:extLst>
            </p:cNvPr>
            <p:cNvSpPr/>
            <p:nvPr/>
          </p:nvSpPr>
          <p:spPr bwMode="auto">
            <a:xfrm>
              <a:off x="4306196" y="3507062"/>
              <a:ext cx="231452" cy="61300"/>
            </a:xfrm>
            <a:prstGeom prst="rect">
              <a:avLst/>
            </a:prstGeom>
            <a:solidFill>
              <a:schemeClr val="accent2"/>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16" name="Rectangle 15">
              <a:extLst>
                <a:ext uri="{FF2B5EF4-FFF2-40B4-BE49-F238E27FC236}">
                  <a16:creationId xmlns:a16="http://schemas.microsoft.com/office/drawing/2014/main" id="{B492EBD4-C520-4294-B64E-C80E68997392}"/>
                </a:ext>
              </a:extLst>
            </p:cNvPr>
            <p:cNvSpPr/>
            <p:nvPr/>
          </p:nvSpPr>
          <p:spPr bwMode="auto">
            <a:xfrm>
              <a:off x="3397834" y="3498653"/>
              <a:ext cx="234907" cy="61300"/>
            </a:xfrm>
            <a:prstGeom prst="rect">
              <a:avLst/>
            </a:prstGeom>
            <a:solidFill>
              <a:schemeClr val="accent2"/>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17" name="TextBox 16">
              <a:extLst>
                <a:ext uri="{FF2B5EF4-FFF2-40B4-BE49-F238E27FC236}">
                  <a16:creationId xmlns:a16="http://schemas.microsoft.com/office/drawing/2014/main" id="{3DB4DAF9-D08D-4C7D-8134-6290B59EB27A}"/>
                </a:ext>
              </a:extLst>
            </p:cNvPr>
            <p:cNvSpPr txBox="1"/>
            <p:nvPr/>
          </p:nvSpPr>
          <p:spPr>
            <a:xfrm>
              <a:off x="5394755" y="1327647"/>
              <a:ext cx="2944987" cy="1107996"/>
            </a:xfrm>
            <a:prstGeom prst="rect">
              <a:avLst/>
            </a:prstGeom>
            <a:noFill/>
          </p:spPr>
          <p:txBody>
            <a:bodyPr wrap="square" rtlCol="0">
              <a:spAutoFit/>
            </a:body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Monoclonal Antibody </a:t>
              </a:r>
            </a:p>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Selective for an antigen with high copy numbers on the target tumor cell</a:t>
              </a:r>
            </a:p>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Internalizes in target cell</a:t>
              </a:r>
            </a:p>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Minimal immunogenic response</a:t>
              </a:r>
            </a:p>
          </p:txBody>
        </p:sp>
        <p:sp>
          <p:nvSpPr>
            <p:cNvPr id="18" name="TextBox 17">
              <a:extLst>
                <a:ext uri="{FF2B5EF4-FFF2-40B4-BE49-F238E27FC236}">
                  <a16:creationId xmlns:a16="http://schemas.microsoft.com/office/drawing/2014/main" id="{8D766C2E-6CFB-40B8-9099-FBE1F9DB2934}"/>
                </a:ext>
              </a:extLst>
            </p:cNvPr>
            <p:cNvSpPr txBox="1"/>
            <p:nvPr/>
          </p:nvSpPr>
          <p:spPr>
            <a:xfrm>
              <a:off x="5017608" y="3866940"/>
              <a:ext cx="3810642" cy="923474"/>
            </a:xfrm>
            <a:prstGeom prst="rect">
              <a:avLst/>
            </a:prstGeom>
            <a:noFill/>
          </p:spPr>
          <p:txBody>
            <a:bodyPr wrap="square" rtlCol="0">
              <a:spAutoFit/>
            </a:body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chemeClr val="accent6"/>
                  </a:solidFill>
                  <a:effectLst/>
                  <a:uLnTx/>
                  <a:uFillTx/>
                  <a:latin typeface="Calibri" panose="020F0502020204030204" pitchFamily="34" charset="0"/>
                  <a:ea typeface="+mn-ea"/>
                  <a:cs typeface="Calibri" panose="020F0502020204030204" pitchFamily="34" charset="0"/>
                </a:rPr>
                <a:t>Cytotoxic Drug Payload</a:t>
              </a:r>
            </a:p>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867"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Highly potent subnanomolar activity</a:t>
              </a:r>
            </a:p>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867"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Functional groups for linking</a:t>
              </a:r>
            </a:p>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867"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Lower hydrophobicity</a:t>
              </a:r>
            </a:p>
          </p:txBody>
        </p:sp>
        <p:sp>
          <p:nvSpPr>
            <p:cNvPr id="19" name="TextBox 18">
              <a:extLst>
                <a:ext uri="{FF2B5EF4-FFF2-40B4-BE49-F238E27FC236}">
                  <a16:creationId xmlns:a16="http://schemas.microsoft.com/office/drawing/2014/main" id="{56AEFAE7-BDEC-48FD-A11D-20FC3721A977}"/>
                </a:ext>
              </a:extLst>
            </p:cNvPr>
            <p:cNvSpPr txBox="1"/>
            <p:nvPr/>
          </p:nvSpPr>
          <p:spPr>
            <a:xfrm>
              <a:off x="269750" y="3433995"/>
              <a:ext cx="2456938" cy="1107996"/>
            </a:xfrm>
            <a:prstGeom prst="rect">
              <a:avLst/>
            </a:prstGeom>
            <a:noFill/>
          </p:spPr>
          <p:txBody>
            <a:bodyPr wrap="square" rtlCol="0">
              <a:spAutoFit/>
            </a:bodyPr>
            <a:lstStyle/>
            <a:p>
              <a:pPr marL="0" marR="0" lvl="0" indent="0" algn="r" defTabSz="914377"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Stable Linker</a:t>
              </a:r>
              <a:b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b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Selectively releases </a:t>
              </a: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drug</a:t>
              </a: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in target cell</a:t>
              </a:r>
            </a:p>
            <a:p>
              <a:pPr marL="0" marR="0" lvl="0" indent="0" algn="r" defTabSz="914377"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Long-term stability</a:t>
              </a:r>
            </a:p>
            <a:p>
              <a:pPr marL="0" marR="0" lvl="0" indent="0" algn="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20" name="Group 19">
              <a:extLst>
                <a:ext uri="{FF2B5EF4-FFF2-40B4-BE49-F238E27FC236}">
                  <a16:creationId xmlns:a16="http://schemas.microsoft.com/office/drawing/2014/main" id="{3AC92E61-EE7F-4EFF-8425-D56B7A013697}"/>
                </a:ext>
              </a:extLst>
            </p:cNvPr>
            <p:cNvGrpSpPr/>
            <p:nvPr/>
          </p:nvGrpSpPr>
          <p:grpSpPr>
            <a:xfrm>
              <a:off x="4600814" y="1776868"/>
              <a:ext cx="750533" cy="264575"/>
              <a:chOff x="6410742" y="2719137"/>
              <a:chExt cx="1000711" cy="352766"/>
            </a:xfrm>
          </p:grpSpPr>
          <p:sp>
            <p:nvSpPr>
              <p:cNvPr id="42" name="Freeform 29">
                <a:extLst>
                  <a:ext uri="{FF2B5EF4-FFF2-40B4-BE49-F238E27FC236}">
                    <a16:creationId xmlns:a16="http://schemas.microsoft.com/office/drawing/2014/main" id="{1BDF4746-B5E5-4985-A135-25FAC0B020AD}"/>
                  </a:ext>
                </a:extLst>
              </p:cNvPr>
              <p:cNvSpPr/>
              <p:nvPr/>
            </p:nvSpPr>
            <p:spPr bwMode="auto">
              <a:xfrm>
                <a:off x="6481011" y="2719137"/>
                <a:ext cx="930442" cy="280737"/>
              </a:xfrm>
              <a:custGeom>
                <a:avLst/>
                <a:gdLst>
                  <a:gd name="connsiteX0" fmla="*/ 930442 w 930442"/>
                  <a:gd name="connsiteY0" fmla="*/ 0 h 280737"/>
                  <a:gd name="connsiteX1" fmla="*/ 200526 w 930442"/>
                  <a:gd name="connsiteY1" fmla="*/ 0 h 280737"/>
                  <a:gd name="connsiteX2" fmla="*/ 0 w 930442"/>
                  <a:gd name="connsiteY2" fmla="*/ 280737 h 280737"/>
                </a:gdLst>
                <a:ahLst/>
                <a:cxnLst>
                  <a:cxn ang="0">
                    <a:pos x="connsiteX0" y="connsiteY0"/>
                  </a:cxn>
                  <a:cxn ang="0">
                    <a:pos x="connsiteX1" y="connsiteY1"/>
                  </a:cxn>
                  <a:cxn ang="0">
                    <a:pos x="connsiteX2" y="connsiteY2"/>
                  </a:cxn>
                </a:cxnLst>
                <a:rect l="l" t="t" r="r" b="b"/>
                <a:pathLst>
                  <a:path w="930442" h="280737">
                    <a:moveTo>
                      <a:pt x="930442" y="0"/>
                    </a:moveTo>
                    <a:lnTo>
                      <a:pt x="200526" y="0"/>
                    </a:lnTo>
                    <a:lnTo>
                      <a:pt x="0" y="280737"/>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endParaRPr>
              </a:p>
            </p:txBody>
          </p:sp>
          <p:sp>
            <p:nvSpPr>
              <p:cNvPr id="43" name="Oval 42">
                <a:extLst>
                  <a:ext uri="{FF2B5EF4-FFF2-40B4-BE49-F238E27FC236}">
                    <a16:creationId xmlns:a16="http://schemas.microsoft.com/office/drawing/2014/main" id="{79C29833-28BF-4A32-B24F-6F886839BDBD}"/>
                  </a:ext>
                </a:extLst>
              </p:cNvPr>
              <p:cNvSpPr/>
              <p:nvPr/>
            </p:nvSpPr>
            <p:spPr bwMode="auto">
              <a:xfrm>
                <a:off x="6410742" y="2962175"/>
                <a:ext cx="109728" cy="109728"/>
              </a:xfrm>
              <a:prstGeom prst="ellipse">
                <a:avLst/>
              </a:prstGeom>
              <a:solidFill>
                <a:schemeClr val="bg1"/>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grpSp>
        <p:grpSp>
          <p:nvGrpSpPr>
            <p:cNvPr id="21" name="Group 20">
              <a:extLst>
                <a:ext uri="{FF2B5EF4-FFF2-40B4-BE49-F238E27FC236}">
                  <a16:creationId xmlns:a16="http://schemas.microsoft.com/office/drawing/2014/main" id="{99F71D79-BAA9-4C2C-8F27-C992FB84255A}"/>
                </a:ext>
              </a:extLst>
            </p:cNvPr>
            <p:cNvGrpSpPr/>
            <p:nvPr/>
          </p:nvGrpSpPr>
          <p:grpSpPr>
            <a:xfrm rot="10800000">
              <a:off x="2767052" y="3502401"/>
              <a:ext cx="750533" cy="264575"/>
              <a:chOff x="6410742" y="2719137"/>
              <a:chExt cx="1000711" cy="352766"/>
            </a:xfrm>
          </p:grpSpPr>
          <p:sp>
            <p:nvSpPr>
              <p:cNvPr id="40" name="Freeform 36">
                <a:extLst>
                  <a:ext uri="{FF2B5EF4-FFF2-40B4-BE49-F238E27FC236}">
                    <a16:creationId xmlns:a16="http://schemas.microsoft.com/office/drawing/2014/main" id="{253EF2DC-5289-4912-9ABB-FE01648B2949}"/>
                  </a:ext>
                </a:extLst>
              </p:cNvPr>
              <p:cNvSpPr/>
              <p:nvPr/>
            </p:nvSpPr>
            <p:spPr bwMode="auto">
              <a:xfrm>
                <a:off x="6481011" y="2719137"/>
                <a:ext cx="930442" cy="280737"/>
              </a:xfrm>
              <a:custGeom>
                <a:avLst/>
                <a:gdLst>
                  <a:gd name="connsiteX0" fmla="*/ 930442 w 930442"/>
                  <a:gd name="connsiteY0" fmla="*/ 0 h 280737"/>
                  <a:gd name="connsiteX1" fmla="*/ 200526 w 930442"/>
                  <a:gd name="connsiteY1" fmla="*/ 0 h 280737"/>
                  <a:gd name="connsiteX2" fmla="*/ 0 w 930442"/>
                  <a:gd name="connsiteY2" fmla="*/ 280737 h 280737"/>
                </a:gdLst>
                <a:ahLst/>
                <a:cxnLst>
                  <a:cxn ang="0">
                    <a:pos x="connsiteX0" y="connsiteY0"/>
                  </a:cxn>
                  <a:cxn ang="0">
                    <a:pos x="connsiteX1" y="connsiteY1"/>
                  </a:cxn>
                  <a:cxn ang="0">
                    <a:pos x="connsiteX2" y="connsiteY2"/>
                  </a:cxn>
                </a:cxnLst>
                <a:rect l="l" t="t" r="r" b="b"/>
                <a:pathLst>
                  <a:path w="930442" h="280737">
                    <a:moveTo>
                      <a:pt x="930442" y="0"/>
                    </a:moveTo>
                    <a:lnTo>
                      <a:pt x="200526" y="0"/>
                    </a:lnTo>
                    <a:lnTo>
                      <a:pt x="0" y="280737"/>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endParaRPr>
              </a:p>
            </p:txBody>
          </p:sp>
          <p:sp>
            <p:nvSpPr>
              <p:cNvPr id="41" name="Oval 40">
                <a:extLst>
                  <a:ext uri="{FF2B5EF4-FFF2-40B4-BE49-F238E27FC236}">
                    <a16:creationId xmlns:a16="http://schemas.microsoft.com/office/drawing/2014/main" id="{69EB5C41-00FD-4924-9FDF-8C9570D8DB48}"/>
                  </a:ext>
                </a:extLst>
              </p:cNvPr>
              <p:cNvSpPr/>
              <p:nvPr/>
            </p:nvSpPr>
            <p:spPr bwMode="auto">
              <a:xfrm>
                <a:off x="6410742" y="2962175"/>
                <a:ext cx="109728" cy="109728"/>
              </a:xfrm>
              <a:prstGeom prst="ellipse">
                <a:avLst/>
              </a:prstGeom>
              <a:solidFill>
                <a:schemeClr val="bg1"/>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grpSp>
        <p:cxnSp>
          <p:nvCxnSpPr>
            <p:cNvPr id="22" name="Straight Connector 21">
              <a:extLst>
                <a:ext uri="{FF2B5EF4-FFF2-40B4-BE49-F238E27FC236}">
                  <a16:creationId xmlns:a16="http://schemas.microsoft.com/office/drawing/2014/main" id="{4DA3F86C-1204-41D1-8EA5-B1E6AC094F55}"/>
                </a:ext>
              </a:extLst>
            </p:cNvPr>
            <p:cNvCxnSpPr/>
            <p:nvPr/>
          </p:nvCxnSpPr>
          <p:spPr bwMode="auto">
            <a:xfrm flipV="1">
              <a:off x="3650471" y="2681510"/>
              <a:ext cx="233021" cy="21789"/>
            </a:xfrm>
            <a:prstGeom prst="line">
              <a:avLst/>
            </a:prstGeom>
            <a:noFill/>
            <a:ln w="28575" cap="flat" cmpd="sng" algn="ctr">
              <a:solidFill>
                <a:schemeClr val="accent6"/>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8633CADC-3BB0-4121-A7A9-C870DC5413CD}"/>
                </a:ext>
              </a:extLst>
            </p:cNvPr>
            <p:cNvCxnSpPr>
              <a:endCxn id="13" idx="6"/>
            </p:cNvCxnSpPr>
            <p:nvPr/>
          </p:nvCxnSpPr>
          <p:spPr bwMode="auto">
            <a:xfrm>
              <a:off x="4059547" y="2679808"/>
              <a:ext cx="251068" cy="35523"/>
            </a:xfrm>
            <a:prstGeom prst="line">
              <a:avLst/>
            </a:prstGeom>
            <a:noFill/>
            <a:ln w="28575" cap="flat" cmpd="sng" algn="ctr">
              <a:solidFill>
                <a:schemeClr val="accent6"/>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F4FD575B-B7D0-4561-B599-72D044F193BC}"/>
                </a:ext>
              </a:extLst>
            </p:cNvPr>
            <p:cNvCxnSpPr/>
            <p:nvPr/>
          </p:nvCxnSpPr>
          <p:spPr bwMode="auto">
            <a:xfrm>
              <a:off x="3650471" y="3326697"/>
              <a:ext cx="249656" cy="0"/>
            </a:xfrm>
            <a:prstGeom prst="line">
              <a:avLst/>
            </a:prstGeom>
            <a:noFill/>
            <a:ln w="28575" cap="flat" cmpd="sng" algn="ctr">
              <a:solidFill>
                <a:schemeClr val="accent6"/>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A2BC4689-D388-4193-BE38-AD4C3840E1B4}"/>
                </a:ext>
              </a:extLst>
            </p:cNvPr>
            <p:cNvCxnSpPr/>
            <p:nvPr/>
          </p:nvCxnSpPr>
          <p:spPr bwMode="auto">
            <a:xfrm>
              <a:off x="4035483" y="3326697"/>
              <a:ext cx="270711" cy="0"/>
            </a:xfrm>
            <a:prstGeom prst="line">
              <a:avLst/>
            </a:prstGeom>
            <a:noFill/>
            <a:ln w="28575" cap="flat" cmpd="sng" algn="ctr">
              <a:solidFill>
                <a:schemeClr val="accent6"/>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A024314-DDB6-4510-9C15-8CB540449482}"/>
                </a:ext>
              </a:extLst>
            </p:cNvPr>
            <p:cNvCxnSpPr/>
            <p:nvPr/>
          </p:nvCxnSpPr>
          <p:spPr bwMode="auto">
            <a:xfrm>
              <a:off x="4376787" y="2163131"/>
              <a:ext cx="489027" cy="348818"/>
            </a:xfrm>
            <a:prstGeom prst="line">
              <a:avLst/>
            </a:prstGeom>
            <a:noFill/>
            <a:ln w="28575" cap="flat" cmpd="sng" algn="ctr">
              <a:solidFill>
                <a:schemeClr val="accent6"/>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FC64721-2A53-48FD-AF79-AC3A629DCC23}"/>
                </a:ext>
              </a:extLst>
            </p:cNvPr>
            <p:cNvCxnSpPr/>
            <p:nvPr/>
          </p:nvCxnSpPr>
          <p:spPr bwMode="auto">
            <a:xfrm flipV="1">
              <a:off x="3068336" y="2151100"/>
              <a:ext cx="483809" cy="360849"/>
            </a:xfrm>
            <a:prstGeom prst="line">
              <a:avLst/>
            </a:prstGeom>
            <a:noFill/>
            <a:ln w="28575" cap="flat" cmpd="sng" algn="ctr">
              <a:solidFill>
                <a:schemeClr val="accent6"/>
              </a:solidFill>
              <a:prstDash val="solid"/>
              <a:round/>
              <a:headEnd type="none" w="med" len="med"/>
              <a:tailEnd type="none" w="med" len="med"/>
            </a:ln>
            <a:effectLst/>
          </p:spPr>
        </p:cxnSp>
        <p:sp>
          <p:nvSpPr>
            <p:cNvPr id="28" name="Rectangle 27">
              <a:extLst>
                <a:ext uri="{FF2B5EF4-FFF2-40B4-BE49-F238E27FC236}">
                  <a16:creationId xmlns:a16="http://schemas.microsoft.com/office/drawing/2014/main" id="{800158B0-0EE4-4B29-BE74-E92BEEEC2B65}"/>
                </a:ext>
              </a:extLst>
            </p:cNvPr>
            <p:cNvSpPr/>
            <p:nvPr/>
          </p:nvSpPr>
          <p:spPr bwMode="auto">
            <a:xfrm rot="19486446">
              <a:off x="3269025" y="2276564"/>
              <a:ext cx="80248" cy="113048"/>
            </a:xfrm>
            <a:prstGeom prst="rect">
              <a:avLst/>
            </a:prstGeom>
            <a:solidFill>
              <a:schemeClr val="accent3"/>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29" name="Rectangle 28">
              <a:extLst>
                <a:ext uri="{FF2B5EF4-FFF2-40B4-BE49-F238E27FC236}">
                  <a16:creationId xmlns:a16="http://schemas.microsoft.com/office/drawing/2014/main" id="{D361494B-E1DF-4935-A7FD-1FF069FFED69}"/>
                </a:ext>
              </a:extLst>
            </p:cNvPr>
            <p:cNvSpPr/>
            <p:nvPr/>
          </p:nvSpPr>
          <p:spPr bwMode="auto">
            <a:xfrm rot="2113554" flipV="1">
              <a:off x="4592250" y="2284210"/>
              <a:ext cx="80248" cy="113048"/>
            </a:xfrm>
            <a:prstGeom prst="rect">
              <a:avLst/>
            </a:prstGeom>
            <a:solidFill>
              <a:schemeClr val="accent3"/>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0" name="Rectangle 29">
              <a:extLst>
                <a:ext uri="{FF2B5EF4-FFF2-40B4-BE49-F238E27FC236}">
                  <a16:creationId xmlns:a16="http://schemas.microsoft.com/office/drawing/2014/main" id="{CDB59E05-0133-4DE4-BF0B-C38E3CABF9C2}"/>
                </a:ext>
              </a:extLst>
            </p:cNvPr>
            <p:cNvSpPr/>
            <p:nvPr/>
          </p:nvSpPr>
          <p:spPr bwMode="auto">
            <a:xfrm rot="5400000" flipV="1">
              <a:off x="3936446" y="2861054"/>
              <a:ext cx="80248" cy="113048"/>
            </a:xfrm>
            <a:prstGeom prst="rect">
              <a:avLst/>
            </a:prstGeom>
            <a:solidFill>
              <a:schemeClr val="accent3"/>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1" name="7-Point Star 14">
              <a:extLst>
                <a:ext uri="{FF2B5EF4-FFF2-40B4-BE49-F238E27FC236}">
                  <a16:creationId xmlns:a16="http://schemas.microsoft.com/office/drawing/2014/main" id="{DB910681-BA60-4E8B-8F58-14B81B8C3D56}"/>
                </a:ext>
              </a:extLst>
            </p:cNvPr>
            <p:cNvSpPr/>
            <p:nvPr/>
          </p:nvSpPr>
          <p:spPr bwMode="auto">
            <a:xfrm rot="20253103">
              <a:off x="3193732" y="3402401"/>
              <a:ext cx="222584" cy="222584"/>
            </a:xfrm>
            <a:prstGeom prst="star7">
              <a:avLst/>
            </a:prstGeom>
            <a:solidFill>
              <a:schemeClr val="accent6"/>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2" name="7-Point Star 2">
              <a:extLst>
                <a:ext uri="{FF2B5EF4-FFF2-40B4-BE49-F238E27FC236}">
                  <a16:creationId xmlns:a16="http://schemas.microsoft.com/office/drawing/2014/main" id="{BC809026-3D82-422F-9ABD-494616A469BB}"/>
                </a:ext>
              </a:extLst>
            </p:cNvPr>
            <p:cNvSpPr/>
            <p:nvPr/>
          </p:nvSpPr>
          <p:spPr bwMode="auto">
            <a:xfrm>
              <a:off x="4513586" y="3417238"/>
              <a:ext cx="222584" cy="222584"/>
            </a:xfrm>
            <a:prstGeom prst="star7">
              <a:avLst/>
            </a:prstGeom>
            <a:solidFill>
              <a:schemeClr val="accent6"/>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grpSp>
          <p:nvGrpSpPr>
            <p:cNvPr id="33" name="Group 32">
              <a:extLst>
                <a:ext uri="{FF2B5EF4-FFF2-40B4-BE49-F238E27FC236}">
                  <a16:creationId xmlns:a16="http://schemas.microsoft.com/office/drawing/2014/main" id="{5389A81F-8AA4-49D4-BA38-82C827428E19}"/>
                </a:ext>
              </a:extLst>
            </p:cNvPr>
            <p:cNvGrpSpPr/>
            <p:nvPr/>
          </p:nvGrpSpPr>
          <p:grpSpPr>
            <a:xfrm flipV="1">
              <a:off x="4550067" y="3502401"/>
              <a:ext cx="450180" cy="818545"/>
              <a:chOff x="6351747" y="1980510"/>
              <a:chExt cx="600240" cy="1091393"/>
            </a:xfrm>
          </p:grpSpPr>
          <p:sp>
            <p:nvSpPr>
              <p:cNvPr id="38" name="Freeform 33">
                <a:extLst>
                  <a:ext uri="{FF2B5EF4-FFF2-40B4-BE49-F238E27FC236}">
                    <a16:creationId xmlns:a16="http://schemas.microsoft.com/office/drawing/2014/main" id="{DBBE6E2B-8950-4D8D-8FD4-BE64F6E336FC}"/>
                  </a:ext>
                </a:extLst>
              </p:cNvPr>
              <p:cNvSpPr/>
              <p:nvPr/>
            </p:nvSpPr>
            <p:spPr bwMode="auto">
              <a:xfrm rot="20693170">
                <a:off x="6351747" y="1980510"/>
                <a:ext cx="600240" cy="794301"/>
              </a:xfrm>
              <a:custGeom>
                <a:avLst/>
                <a:gdLst>
                  <a:gd name="connsiteX0" fmla="*/ 930442 w 930442"/>
                  <a:gd name="connsiteY0" fmla="*/ 0 h 280737"/>
                  <a:gd name="connsiteX1" fmla="*/ 200526 w 930442"/>
                  <a:gd name="connsiteY1" fmla="*/ 0 h 280737"/>
                  <a:gd name="connsiteX2" fmla="*/ 0 w 930442"/>
                  <a:gd name="connsiteY2" fmla="*/ 280737 h 280737"/>
                </a:gdLst>
                <a:ahLst/>
                <a:cxnLst>
                  <a:cxn ang="0">
                    <a:pos x="connsiteX0" y="connsiteY0"/>
                  </a:cxn>
                  <a:cxn ang="0">
                    <a:pos x="connsiteX1" y="connsiteY1"/>
                  </a:cxn>
                  <a:cxn ang="0">
                    <a:pos x="connsiteX2" y="connsiteY2"/>
                  </a:cxn>
                </a:cxnLst>
                <a:rect l="l" t="t" r="r" b="b"/>
                <a:pathLst>
                  <a:path w="930442" h="280737">
                    <a:moveTo>
                      <a:pt x="930442" y="0"/>
                    </a:moveTo>
                    <a:lnTo>
                      <a:pt x="200526" y="0"/>
                    </a:lnTo>
                    <a:lnTo>
                      <a:pt x="0" y="280737"/>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9" name="Oval 38">
                <a:extLst>
                  <a:ext uri="{FF2B5EF4-FFF2-40B4-BE49-F238E27FC236}">
                    <a16:creationId xmlns:a16="http://schemas.microsoft.com/office/drawing/2014/main" id="{4AFC49E2-CDE4-4B94-806D-B9E683140EF4}"/>
                  </a:ext>
                </a:extLst>
              </p:cNvPr>
              <p:cNvSpPr/>
              <p:nvPr/>
            </p:nvSpPr>
            <p:spPr bwMode="auto">
              <a:xfrm>
                <a:off x="6410742" y="2962175"/>
                <a:ext cx="109728" cy="109728"/>
              </a:xfrm>
              <a:prstGeom prst="ellipse">
                <a:avLst/>
              </a:prstGeom>
              <a:solidFill>
                <a:schemeClr val="bg1"/>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grpSp>
        <p:grpSp>
          <p:nvGrpSpPr>
            <p:cNvPr id="34" name="Group 33">
              <a:extLst>
                <a:ext uri="{FF2B5EF4-FFF2-40B4-BE49-F238E27FC236}">
                  <a16:creationId xmlns:a16="http://schemas.microsoft.com/office/drawing/2014/main" id="{751AF2EF-633A-487E-9A30-3AAE242EECCE}"/>
                </a:ext>
              </a:extLst>
            </p:cNvPr>
            <p:cNvGrpSpPr/>
            <p:nvPr/>
          </p:nvGrpSpPr>
          <p:grpSpPr>
            <a:xfrm flipH="1">
              <a:off x="2680666" y="3044259"/>
              <a:ext cx="915085" cy="1685141"/>
              <a:chOff x="6481011" y="2719137"/>
              <a:chExt cx="930442" cy="1190590"/>
            </a:xfrm>
          </p:grpSpPr>
          <p:sp>
            <p:nvSpPr>
              <p:cNvPr id="36" name="Freeform 29">
                <a:extLst>
                  <a:ext uri="{FF2B5EF4-FFF2-40B4-BE49-F238E27FC236}">
                    <a16:creationId xmlns:a16="http://schemas.microsoft.com/office/drawing/2014/main" id="{B290F580-28BE-497F-AA05-9EE4CE8C85B5}"/>
                  </a:ext>
                </a:extLst>
              </p:cNvPr>
              <p:cNvSpPr/>
              <p:nvPr/>
            </p:nvSpPr>
            <p:spPr bwMode="auto">
              <a:xfrm>
                <a:off x="6481011" y="2719137"/>
                <a:ext cx="930442" cy="280737"/>
              </a:xfrm>
              <a:custGeom>
                <a:avLst/>
                <a:gdLst>
                  <a:gd name="connsiteX0" fmla="*/ 930442 w 930442"/>
                  <a:gd name="connsiteY0" fmla="*/ 0 h 280737"/>
                  <a:gd name="connsiteX1" fmla="*/ 200526 w 930442"/>
                  <a:gd name="connsiteY1" fmla="*/ 0 h 280737"/>
                  <a:gd name="connsiteX2" fmla="*/ 0 w 930442"/>
                  <a:gd name="connsiteY2" fmla="*/ 280737 h 280737"/>
                </a:gdLst>
                <a:ahLst/>
                <a:cxnLst>
                  <a:cxn ang="0">
                    <a:pos x="connsiteX0" y="connsiteY0"/>
                  </a:cxn>
                  <a:cxn ang="0">
                    <a:pos x="connsiteX1" y="connsiteY1"/>
                  </a:cxn>
                  <a:cxn ang="0">
                    <a:pos x="connsiteX2" y="connsiteY2"/>
                  </a:cxn>
                </a:cxnLst>
                <a:rect l="l" t="t" r="r" b="b"/>
                <a:pathLst>
                  <a:path w="930442" h="280737">
                    <a:moveTo>
                      <a:pt x="930442" y="0"/>
                    </a:moveTo>
                    <a:lnTo>
                      <a:pt x="200526" y="0"/>
                    </a:lnTo>
                    <a:lnTo>
                      <a:pt x="0" y="280737"/>
                    </a:lnTo>
                  </a:path>
                </a:pathLst>
              </a:cu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7" name="Oval 36">
                <a:extLst>
                  <a:ext uri="{FF2B5EF4-FFF2-40B4-BE49-F238E27FC236}">
                    <a16:creationId xmlns:a16="http://schemas.microsoft.com/office/drawing/2014/main" id="{245F8763-9D8B-446B-A4E6-837C8B1A9BC6}"/>
                  </a:ext>
                </a:extLst>
              </p:cNvPr>
              <p:cNvSpPr/>
              <p:nvPr/>
            </p:nvSpPr>
            <p:spPr bwMode="auto">
              <a:xfrm>
                <a:off x="6656183" y="3799999"/>
                <a:ext cx="109728" cy="109728"/>
              </a:xfrm>
              <a:prstGeom prst="ellipse">
                <a:avLst/>
              </a:prstGeom>
              <a:solidFill>
                <a:schemeClr val="tx1"/>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endParaRPr>
              </a:p>
            </p:txBody>
          </p:sp>
        </p:grpSp>
        <p:sp>
          <p:nvSpPr>
            <p:cNvPr id="35" name="TextBox 34">
              <a:extLst>
                <a:ext uri="{FF2B5EF4-FFF2-40B4-BE49-F238E27FC236}">
                  <a16:creationId xmlns:a16="http://schemas.microsoft.com/office/drawing/2014/main" id="{C0FE6311-8F4C-42BB-8234-B3D1DA31F86E}"/>
                </a:ext>
              </a:extLst>
            </p:cNvPr>
            <p:cNvSpPr txBox="1"/>
            <p:nvPr/>
          </p:nvSpPr>
          <p:spPr>
            <a:xfrm>
              <a:off x="960747" y="2342872"/>
              <a:ext cx="2239053" cy="1084912"/>
            </a:xfrm>
            <a:prstGeom prst="rect">
              <a:avLst/>
            </a:prstGeom>
            <a:noFill/>
          </p:spPr>
          <p:txBody>
            <a:bodyPr wrap="square" rtlCol="0">
              <a:spAutoFit/>
            </a:body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chemeClr val="accent3"/>
                  </a:solidFill>
                  <a:effectLst/>
                  <a:uLnTx/>
                  <a:uFillTx/>
                  <a:latin typeface="Calibri" panose="020F0502020204030204" pitchFamily="34" charset="0"/>
                  <a:ea typeface="+mn-ea"/>
                  <a:cs typeface="Calibri" panose="020F0502020204030204" pitchFamily="34" charset="0"/>
                </a:rPr>
                <a:t>Conjugation Chemistry</a:t>
              </a:r>
            </a:p>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Lys or Cys residue of the mAb </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Controls drug distribution and DAR</a:t>
              </a:r>
            </a:p>
            <a:p>
              <a:pPr marL="0" marR="0" lvl="0" indent="0" algn="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 name="TextBox 3">
              <a:extLst>
                <a:ext uri="{FF2B5EF4-FFF2-40B4-BE49-F238E27FC236}">
                  <a16:creationId xmlns:a16="http://schemas.microsoft.com/office/drawing/2014/main" id="{06EB03B3-AEE1-C6D5-AC2E-2FFAE11D7A7E}"/>
                </a:ext>
              </a:extLst>
            </p:cNvPr>
            <p:cNvSpPr txBox="1"/>
            <p:nvPr/>
          </p:nvSpPr>
          <p:spPr>
            <a:xfrm>
              <a:off x="237913" y="1308122"/>
              <a:ext cx="2356333" cy="1292662"/>
            </a:xfrm>
            <a:prstGeom prst="rect">
              <a:avLst/>
            </a:prstGeom>
            <a:noFill/>
          </p:spPr>
          <p:txBody>
            <a:bodyPr wrap="square" rtlCol="0">
              <a:spAutoFit/>
            </a:body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chemeClr val="accent4"/>
                  </a:solidFill>
                  <a:effectLst/>
                  <a:uLnTx/>
                  <a:uFillTx/>
                  <a:latin typeface="Calibri" panose="020F0502020204030204" pitchFamily="34" charset="0"/>
                  <a:ea typeface="+mn-ea"/>
                  <a:cs typeface="Calibri" panose="020F0502020204030204" pitchFamily="34" charset="0"/>
                </a:rPr>
                <a:t>Tumor Antigen</a:t>
              </a:r>
            </a:p>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Abundant in tumors, minimal in normal tissues; internalized upon ADC binding </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Controls drug distribution and DAR</a:t>
              </a:r>
            </a:p>
            <a:p>
              <a:pPr marL="0" marR="0" lvl="0" indent="0" algn="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3" name="Explosion 1 20">
            <a:extLst>
              <a:ext uri="{FF2B5EF4-FFF2-40B4-BE49-F238E27FC236}">
                <a16:creationId xmlns:a16="http://schemas.microsoft.com/office/drawing/2014/main" id="{246E45EF-7AAF-9F1B-9881-000B5E29C55B}"/>
              </a:ext>
            </a:extLst>
          </p:cNvPr>
          <p:cNvSpPr/>
          <p:nvPr/>
        </p:nvSpPr>
        <p:spPr bwMode="auto">
          <a:xfrm>
            <a:off x="3725594" y="1701193"/>
            <a:ext cx="502839" cy="619355"/>
          </a:xfrm>
          <a:prstGeom prst="irregularSeal1">
            <a:avLst/>
          </a:prstGeom>
          <a:solidFill>
            <a:srgbClr val="66993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41324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Trastuzumab Deruxtecan: HER2-Targeted ADC</a:t>
            </a:r>
          </a:p>
        </p:txBody>
      </p:sp>
      <p:sp>
        <p:nvSpPr>
          <p:cNvPr id="12" name="Text Box 11">
            <a:extLst>
              <a:ext uri="{FF2B5EF4-FFF2-40B4-BE49-F238E27FC236}">
                <a16:creationId xmlns:a16="http://schemas.microsoft.com/office/drawing/2014/main" id="{A75A60DC-660B-4F8D-95DB-D6692D5DBEA1}"/>
              </a:ext>
            </a:extLst>
          </p:cNvPr>
          <p:cNvSpPr txBox="1">
            <a:spLocks noChangeArrowheads="1"/>
          </p:cNvSpPr>
          <p:nvPr/>
        </p:nvSpPr>
        <p:spPr bwMode="auto">
          <a:xfrm>
            <a:off x="412492" y="6183075"/>
            <a:ext cx="75693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Trastuzumab deruxtecan PI. Nakada. Chem Pharm Bull (Tokyo). 2019;67:173.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Ogitani. Clin Cancer Res. 2016;22:5097. Indini. Int J Mol Sci. 2021;22:4774.</a:t>
            </a:r>
          </a:p>
        </p:txBody>
      </p:sp>
      <p:sp>
        <p:nvSpPr>
          <p:cNvPr id="15" name="Rectangle 14">
            <a:extLst>
              <a:ext uri="{FF2B5EF4-FFF2-40B4-BE49-F238E27FC236}">
                <a16:creationId xmlns:a16="http://schemas.microsoft.com/office/drawing/2014/main" id="{DB9D7B6E-D0C1-44CB-8C67-34855C5D33E3}"/>
              </a:ext>
            </a:extLst>
          </p:cNvPr>
          <p:cNvSpPr/>
          <p:nvPr/>
        </p:nvSpPr>
        <p:spPr>
          <a:xfrm>
            <a:off x="2863680" y="4196760"/>
            <a:ext cx="1587294" cy="338554"/>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Cysteine residue</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 name="Rectangle 15">
            <a:extLst>
              <a:ext uri="{FF2B5EF4-FFF2-40B4-BE49-F238E27FC236}">
                <a16:creationId xmlns:a16="http://schemas.microsoft.com/office/drawing/2014/main" id="{67F07717-D072-4495-A784-F7570AB150B8}"/>
              </a:ext>
            </a:extLst>
          </p:cNvPr>
          <p:cNvSpPr/>
          <p:nvPr/>
        </p:nvSpPr>
        <p:spPr>
          <a:xfrm>
            <a:off x="2863680" y="4506310"/>
            <a:ext cx="1133644" cy="338554"/>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Drug/linker</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76" name="Group 75">
            <a:extLst>
              <a:ext uri="{FF2B5EF4-FFF2-40B4-BE49-F238E27FC236}">
                <a16:creationId xmlns:a16="http://schemas.microsoft.com/office/drawing/2014/main" id="{ECB7EF96-8059-4979-949E-207BAC8B5A71}"/>
              </a:ext>
            </a:extLst>
          </p:cNvPr>
          <p:cNvGrpSpPr/>
          <p:nvPr/>
        </p:nvGrpSpPr>
        <p:grpSpPr>
          <a:xfrm>
            <a:off x="3882333" y="2112826"/>
            <a:ext cx="4219921" cy="1704085"/>
            <a:chOff x="5441686" y="2105915"/>
            <a:chExt cx="4219921" cy="1704085"/>
          </a:xfrm>
        </p:grpSpPr>
        <p:sp>
          <p:nvSpPr>
            <p:cNvPr id="77" name="Rectangle 76">
              <a:extLst>
                <a:ext uri="{FF2B5EF4-FFF2-40B4-BE49-F238E27FC236}">
                  <a16:creationId xmlns:a16="http://schemas.microsoft.com/office/drawing/2014/main" id="{66D270D2-E61B-4003-84CD-9358D2E4C8BC}"/>
                </a:ext>
              </a:extLst>
            </p:cNvPr>
            <p:cNvSpPr/>
            <p:nvPr/>
          </p:nvSpPr>
          <p:spPr>
            <a:xfrm>
              <a:off x="9422235" y="2318252"/>
              <a:ext cx="166713"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OH</a:t>
              </a:r>
            </a:p>
          </p:txBody>
        </p:sp>
        <p:grpSp>
          <p:nvGrpSpPr>
            <p:cNvPr id="78" name="Group 77">
              <a:extLst>
                <a:ext uri="{FF2B5EF4-FFF2-40B4-BE49-F238E27FC236}">
                  <a16:creationId xmlns:a16="http://schemas.microsoft.com/office/drawing/2014/main" id="{BC641CC7-C599-4AEC-AF2F-93CF73F4D357}"/>
                </a:ext>
              </a:extLst>
            </p:cNvPr>
            <p:cNvGrpSpPr/>
            <p:nvPr/>
          </p:nvGrpSpPr>
          <p:grpSpPr>
            <a:xfrm>
              <a:off x="8814070" y="3133394"/>
              <a:ext cx="84960" cy="252468"/>
              <a:chOff x="9652371" y="397080"/>
              <a:chExt cx="84960" cy="252468"/>
            </a:xfrm>
          </p:grpSpPr>
          <p:sp>
            <p:nvSpPr>
              <p:cNvPr id="194" name="Rectangle 193">
                <a:extLst>
                  <a:ext uri="{FF2B5EF4-FFF2-40B4-BE49-F238E27FC236}">
                    <a16:creationId xmlns:a16="http://schemas.microsoft.com/office/drawing/2014/main" id="{C2CCF095-3C1C-45AC-B40B-BA5DECC16CAF}"/>
                  </a:ext>
                </a:extLst>
              </p:cNvPr>
              <p:cNvSpPr/>
              <p:nvPr/>
            </p:nvSpPr>
            <p:spPr>
              <a:xfrm>
                <a:off x="9654776" y="397080"/>
                <a:ext cx="8015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p>
            </p:txBody>
          </p:sp>
          <p:sp>
            <p:nvSpPr>
              <p:cNvPr id="195" name="Rectangle 194">
                <a:extLst>
                  <a:ext uri="{FF2B5EF4-FFF2-40B4-BE49-F238E27FC236}">
                    <a16:creationId xmlns:a16="http://schemas.microsoft.com/office/drawing/2014/main" id="{AF1C91DB-1EC2-41C8-943B-D7A6214CBB63}"/>
                  </a:ext>
                </a:extLst>
              </p:cNvPr>
              <p:cNvSpPr/>
              <p:nvPr/>
            </p:nvSpPr>
            <p:spPr>
              <a:xfrm>
                <a:off x="9652371" y="495660"/>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grpSp>
        <p:grpSp>
          <p:nvGrpSpPr>
            <p:cNvPr id="79" name="Group 78">
              <a:extLst>
                <a:ext uri="{FF2B5EF4-FFF2-40B4-BE49-F238E27FC236}">
                  <a16:creationId xmlns:a16="http://schemas.microsoft.com/office/drawing/2014/main" id="{EF3F62E3-C3ED-4C0B-BD34-AB3A9955F6F0}"/>
                </a:ext>
              </a:extLst>
            </p:cNvPr>
            <p:cNvGrpSpPr/>
            <p:nvPr/>
          </p:nvGrpSpPr>
          <p:grpSpPr>
            <a:xfrm rot="1909287">
              <a:off x="9238449" y="3320334"/>
              <a:ext cx="258595" cy="302680"/>
              <a:chOff x="2648324" y="2698784"/>
              <a:chExt cx="228600" cy="265176"/>
            </a:xfrm>
          </p:grpSpPr>
          <p:sp>
            <p:nvSpPr>
              <p:cNvPr id="189" name="Hexagon 188">
                <a:extLst>
                  <a:ext uri="{FF2B5EF4-FFF2-40B4-BE49-F238E27FC236}">
                    <a16:creationId xmlns:a16="http://schemas.microsoft.com/office/drawing/2014/main" id="{0085CFBA-A89B-4C24-9BDD-02814CDE5A12}"/>
                  </a:ext>
                </a:extLst>
              </p:cNvPr>
              <p:cNvSpPr/>
              <p:nvPr/>
            </p:nvSpPr>
            <p:spPr bwMode="auto">
              <a:xfrm rot="7078025">
                <a:off x="2630036" y="2717072"/>
                <a:ext cx="265176" cy="228600"/>
              </a:xfrm>
              <a:prstGeom prst="hexagon">
                <a:avLst/>
              </a:prstGeom>
              <a:noFill/>
              <a:ln w="1905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190" name="Group 189">
                <a:extLst>
                  <a:ext uri="{FF2B5EF4-FFF2-40B4-BE49-F238E27FC236}">
                    <a16:creationId xmlns:a16="http://schemas.microsoft.com/office/drawing/2014/main" id="{30717C72-E37C-4F75-B7C5-EC9979DCB633}"/>
                  </a:ext>
                </a:extLst>
              </p:cNvPr>
              <p:cNvGrpSpPr/>
              <p:nvPr/>
            </p:nvGrpSpPr>
            <p:grpSpPr>
              <a:xfrm rot="1553765">
                <a:off x="2678150" y="2757357"/>
                <a:ext cx="178589" cy="154874"/>
                <a:chOff x="2679700" y="2073477"/>
                <a:chExt cx="178589" cy="154874"/>
              </a:xfrm>
            </p:grpSpPr>
            <p:sp>
              <p:nvSpPr>
                <p:cNvPr id="191" name="Freeform 118">
                  <a:extLst>
                    <a:ext uri="{FF2B5EF4-FFF2-40B4-BE49-F238E27FC236}">
                      <a16:creationId xmlns:a16="http://schemas.microsoft.com/office/drawing/2014/main" id="{3B10EE5B-F49D-473A-91F9-560A96C6BEDF}"/>
                    </a:ext>
                  </a:extLst>
                </p:cNvPr>
                <p:cNvSpPr/>
                <p:nvPr/>
              </p:nvSpPr>
              <p:spPr bwMode="auto">
                <a:xfrm>
                  <a:off x="2679700" y="210820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2" name="Freeform 119">
                  <a:extLst>
                    <a:ext uri="{FF2B5EF4-FFF2-40B4-BE49-F238E27FC236}">
                      <a16:creationId xmlns:a16="http://schemas.microsoft.com/office/drawing/2014/main" id="{1F0F9D49-9361-43A6-818F-EAB77E288832}"/>
                    </a:ext>
                  </a:extLst>
                </p:cNvPr>
                <p:cNvSpPr/>
                <p:nvPr/>
              </p:nvSpPr>
              <p:spPr bwMode="auto">
                <a:xfrm rot="17747569">
                  <a:off x="2805901" y="2024265"/>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3" name="Freeform 120">
                  <a:extLst>
                    <a:ext uri="{FF2B5EF4-FFF2-40B4-BE49-F238E27FC236}">
                      <a16:creationId xmlns:a16="http://schemas.microsoft.com/office/drawing/2014/main" id="{D47383B8-F310-4E97-AF93-C6C510D43813}"/>
                    </a:ext>
                  </a:extLst>
                </p:cNvPr>
                <p:cNvSpPr/>
                <p:nvPr/>
              </p:nvSpPr>
              <p:spPr bwMode="auto">
                <a:xfrm rot="14646235">
                  <a:off x="2801561" y="2175964"/>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80" name="Group 79">
              <a:extLst>
                <a:ext uri="{FF2B5EF4-FFF2-40B4-BE49-F238E27FC236}">
                  <a16:creationId xmlns:a16="http://schemas.microsoft.com/office/drawing/2014/main" id="{E1810944-75DB-4BC2-A981-4AD7E21B8A62}"/>
                </a:ext>
              </a:extLst>
            </p:cNvPr>
            <p:cNvGrpSpPr/>
            <p:nvPr/>
          </p:nvGrpSpPr>
          <p:grpSpPr>
            <a:xfrm rot="11537111" flipV="1">
              <a:off x="8903147" y="3325422"/>
              <a:ext cx="92075" cy="66624"/>
              <a:chOff x="250471" y="5019519"/>
              <a:chExt cx="92075" cy="66624"/>
            </a:xfrm>
          </p:grpSpPr>
          <p:sp>
            <p:nvSpPr>
              <p:cNvPr id="183" name="Freeform 108">
                <a:extLst>
                  <a:ext uri="{FF2B5EF4-FFF2-40B4-BE49-F238E27FC236}">
                    <a16:creationId xmlns:a16="http://schemas.microsoft.com/office/drawing/2014/main" id="{A4DFFABF-1BB5-415C-8BAF-50424E748D72}"/>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4" name="Freeform 109">
                <a:extLst>
                  <a:ext uri="{FF2B5EF4-FFF2-40B4-BE49-F238E27FC236}">
                    <a16:creationId xmlns:a16="http://schemas.microsoft.com/office/drawing/2014/main" id="{A0B5C618-3667-41DC-9BC6-3EFCECE16BA5}"/>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5" name="Freeform 110">
                <a:extLst>
                  <a:ext uri="{FF2B5EF4-FFF2-40B4-BE49-F238E27FC236}">
                    <a16:creationId xmlns:a16="http://schemas.microsoft.com/office/drawing/2014/main" id="{789BB8E6-D8D2-4EE4-B9E2-4EB14C511500}"/>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6" name="Freeform 111">
                <a:extLst>
                  <a:ext uri="{FF2B5EF4-FFF2-40B4-BE49-F238E27FC236}">
                    <a16:creationId xmlns:a16="http://schemas.microsoft.com/office/drawing/2014/main" id="{3994DFFD-AF44-453C-9C73-4F4249D99748}"/>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7" name="Freeform 112">
                <a:extLst>
                  <a:ext uri="{FF2B5EF4-FFF2-40B4-BE49-F238E27FC236}">
                    <a16:creationId xmlns:a16="http://schemas.microsoft.com/office/drawing/2014/main" id="{AF6C63A9-511A-418E-B9EB-198FC4A9C81E}"/>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8" name="Freeform 113">
                <a:extLst>
                  <a:ext uri="{FF2B5EF4-FFF2-40B4-BE49-F238E27FC236}">
                    <a16:creationId xmlns:a16="http://schemas.microsoft.com/office/drawing/2014/main" id="{1D758FDB-C845-48C7-B433-13502B873BFF}"/>
                  </a:ext>
                </a:extLst>
              </p:cNvPr>
              <p:cNvSpPr/>
              <p:nvPr/>
            </p:nvSpPr>
            <p:spPr bwMode="auto">
              <a:xfrm rot="21166211">
                <a:off x="254446" y="5060743"/>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81" name="Rectangle 80">
              <a:extLst>
                <a:ext uri="{FF2B5EF4-FFF2-40B4-BE49-F238E27FC236}">
                  <a16:creationId xmlns:a16="http://schemas.microsoft.com/office/drawing/2014/main" id="{750006D5-B6EE-4859-A1F2-4B9C0F1B5B03}"/>
                </a:ext>
              </a:extLst>
            </p:cNvPr>
            <p:cNvSpPr/>
            <p:nvPr/>
          </p:nvSpPr>
          <p:spPr>
            <a:xfrm>
              <a:off x="9073093" y="222036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grpSp>
          <p:nvGrpSpPr>
            <p:cNvPr id="82" name="Group 81">
              <a:extLst>
                <a:ext uri="{FF2B5EF4-FFF2-40B4-BE49-F238E27FC236}">
                  <a16:creationId xmlns:a16="http://schemas.microsoft.com/office/drawing/2014/main" id="{C1E60F03-EAC6-4403-ABAA-2FB02DAC8F6E}"/>
                </a:ext>
              </a:extLst>
            </p:cNvPr>
            <p:cNvGrpSpPr/>
            <p:nvPr/>
          </p:nvGrpSpPr>
          <p:grpSpPr>
            <a:xfrm rot="5400000">
              <a:off x="7698154" y="2826977"/>
              <a:ext cx="258595" cy="302680"/>
              <a:chOff x="2648324" y="2698784"/>
              <a:chExt cx="228600" cy="265176"/>
            </a:xfrm>
          </p:grpSpPr>
          <p:sp>
            <p:nvSpPr>
              <p:cNvPr id="178" name="Hexagon 177">
                <a:extLst>
                  <a:ext uri="{FF2B5EF4-FFF2-40B4-BE49-F238E27FC236}">
                    <a16:creationId xmlns:a16="http://schemas.microsoft.com/office/drawing/2014/main" id="{09FEFCCB-F01A-4400-A098-7217227A5D1E}"/>
                  </a:ext>
                </a:extLst>
              </p:cNvPr>
              <p:cNvSpPr/>
              <p:nvPr/>
            </p:nvSpPr>
            <p:spPr bwMode="auto">
              <a:xfrm rot="7078025">
                <a:off x="2630036" y="2717072"/>
                <a:ext cx="265176" cy="228600"/>
              </a:xfrm>
              <a:prstGeom prst="hexagon">
                <a:avLst/>
              </a:prstGeom>
              <a:noFill/>
              <a:ln w="1905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179" name="Group 178">
                <a:extLst>
                  <a:ext uri="{FF2B5EF4-FFF2-40B4-BE49-F238E27FC236}">
                    <a16:creationId xmlns:a16="http://schemas.microsoft.com/office/drawing/2014/main" id="{895555DD-429D-4525-A44A-7A493E8B92E0}"/>
                  </a:ext>
                </a:extLst>
              </p:cNvPr>
              <p:cNvGrpSpPr/>
              <p:nvPr/>
            </p:nvGrpSpPr>
            <p:grpSpPr>
              <a:xfrm rot="1553765">
                <a:off x="2677773" y="2759002"/>
                <a:ext cx="175160" cy="152355"/>
                <a:chOff x="2679700" y="2075996"/>
                <a:chExt cx="175160" cy="152355"/>
              </a:xfrm>
            </p:grpSpPr>
            <p:sp>
              <p:nvSpPr>
                <p:cNvPr id="180" name="Freeform 145">
                  <a:extLst>
                    <a:ext uri="{FF2B5EF4-FFF2-40B4-BE49-F238E27FC236}">
                      <a16:creationId xmlns:a16="http://schemas.microsoft.com/office/drawing/2014/main" id="{B55387A1-BA5C-4C73-881A-F6E2271CB944}"/>
                    </a:ext>
                  </a:extLst>
                </p:cNvPr>
                <p:cNvSpPr/>
                <p:nvPr/>
              </p:nvSpPr>
              <p:spPr bwMode="auto">
                <a:xfrm>
                  <a:off x="2679700" y="210820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1" name="Freeform 146">
                  <a:extLst>
                    <a:ext uri="{FF2B5EF4-FFF2-40B4-BE49-F238E27FC236}">
                      <a16:creationId xmlns:a16="http://schemas.microsoft.com/office/drawing/2014/main" id="{DFC9A0CC-9C8E-44BC-B7CD-1C4AAEE8D675}"/>
                    </a:ext>
                  </a:extLst>
                </p:cNvPr>
                <p:cNvSpPr/>
                <p:nvPr/>
              </p:nvSpPr>
              <p:spPr bwMode="auto">
                <a:xfrm rot="17828002">
                  <a:off x="2802472" y="2026784"/>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2" name="Freeform 147">
                  <a:extLst>
                    <a:ext uri="{FF2B5EF4-FFF2-40B4-BE49-F238E27FC236}">
                      <a16:creationId xmlns:a16="http://schemas.microsoft.com/office/drawing/2014/main" id="{FF350B64-0CE5-413D-A277-EFB73E08A73F}"/>
                    </a:ext>
                  </a:extLst>
                </p:cNvPr>
                <p:cNvSpPr/>
                <p:nvPr/>
              </p:nvSpPr>
              <p:spPr bwMode="auto">
                <a:xfrm rot="14646235">
                  <a:off x="2801561" y="2175964"/>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83" name="Group 82">
              <a:extLst>
                <a:ext uri="{FF2B5EF4-FFF2-40B4-BE49-F238E27FC236}">
                  <a16:creationId xmlns:a16="http://schemas.microsoft.com/office/drawing/2014/main" id="{698B5891-15B9-4411-9065-3E7AECC0DA15}"/>
                </a:ext>
              </a:extLst>
            </p:cNvPr>
            <p:cNvGrpSpPr/>
            <p:nvPr/>
          </p:nvGrpSpPr>
          <p:grpSpPr>
            <a:xfrm rot="7935039">
              <a:off x="7247323" y="3201204"/>
              <a:ext cx="106711" cy="98200"/>
              <a:chOff x="3454123" y="2151718"/>
              <a:chExt cx="74462" cy="64054"/>
            </a:xfrm>
          </p:grpSpPr>
          <p:sp>
            <p:nvSpPr>
              <p:cNvPr id="176" name="Freeform 149">
                <a:extLst>
                  <a:ext uri="{FF2B5EF4-FFF2-40B4-BE49-F238E27FC236}">
                    <a16:creationId xmlns:a16="http://schemas.microsoft.com/office/drawing/2014/main" id="{48CE0CC9-27CD-480C-9833-803CF25A44EF}"/>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7" name="Freeform 150">
                <a:extLst>
                  <a:ext uri="{FF2B5EF4-FFF2-40B4-BE49-F238E27FC236}">
                    <a16:creationId xmlns:a16="http://schemas.microsoft.com/office/drawing/2014/main" id="{218607CE-91F8-4F74-A354-730A7245E5B9}"/>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84" name="Group 83">
              <a:extLst>
                <a:ext uri="{FF2B5EF4-FFF2-40B4-BE49-F238E27FC236}">
                  <a16:creationId xmlns:a16="http://schemas.microsoft.com/office/drawing/2014/main" id="{278342C1-C8F3-419E-8DD2-4E9B97695A22}"/>
                </a:ext>
              </a:extLst>
            </p:cNvPr>
            <p:cNvGrpSpPr/>
            <p:nvPr/>
          </p:nvGrpSpPr>
          <p:grpSpPr>
            <a:xfrm rot="7935039">
              <a:off x="7633986" y="3380439"/>
              <a:ext cx="104361" cy="100332"/>
              <a:chOff x="3452933" y="2144335"/>
              <a:chExt cx="72822" cy="65445"/>
            </a:xfrm>
          </p:grpSpPr>
          <p:sp>
            <p:nvSpPr>
              <p:cNvPr id="174" name="Freeform 158">
                <a:extLst>
                  <a:ext uri="{FF2B5EF4-FFF2-40B4-BE49-F238E27FC236}">
                    <a16:creationId xmlns:a16="http://schemas.microsoft.com/office/drawing/2014/main" id="{D0CEA445-7B3A-497D-A60F-EA4E9CEB5923}"/>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5" name="Freeform 159">
                <a:extLst>
                  <a:ext uri="{FF2B5EF4-FFF2-40B4-BE49-F238E27FC236}">
                    <a16:creationId xmlns:a16="http://schemas.microsoft.com/office/drawing/2014/main" id="{48C0FB86-961D-43F9-B3C7-65FC435A18DB}"/>
                  </a:ext>
                </a:extLst>
              </p:cNvPr>
              <p:cNvSpPr/>
              <p:nvPr/>
            </p:nvSpPr>
            <p:spPr bwMode="auto">
              <a:xfrm>
                <a:off x="3468605" y="216215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85" name="Group 84">
              <a:extLst>
                <a:ext uri="{FF2B5EF4-FFF2-40B4-BE49-F238E27FC236}">
                  <a16:creationId xmlns:a16="http://schemas.microsoft.com/office/drawing/2014/main" id="{CF263A38-0C43-4D73-B4F2-60661AC647FD}"/>
                </a:ext>
              </a:extLst>
            </p:cNvPr>
            <p:cNvGrpSpPr/>
            <p:nvPr/>
          </p:nvGrpSpPr>
          <p:grpSpPr>
            <a:xfrm rot="7935039">
              <a:off x="8031106" y="3209526"/>
              <a:ext cx="104576" cy="95852"/>
              <a:chOff x="3453973" y="2154643"/>
              <a:chExt cx="72972" cy="62522"/>
            </a:xfrm>
          </p:grpSpPr>
          <p:sp>
            <p:nvSpPr>
              <p:cNvPr id="172" name="Freeform 164">
                <a:extLst>
                  <a:ext uri="{FF2B5EF4-FFF2-40B4-BE49-F238E27FC236}">
                    <a16:creationId xmlns:a16="http://schemas.microsoft.com/office/drawing/2014/main" id="{4E693F45-26AB-4C0D-848A-484464DEF305}"/>
                  </a:ext>
                </a:extLst>
              </p:cNvPr>
              <p:cNvSpPr/>
              <p:nvPr/>
            </p:nvSpPr>
            <p:spPr bwMode="auto">
              <a:xfrm>
                <a:off x="3453973" y="2154643"/>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3" name="Freeform 165">
                <a:extLst>
                  <a:ext uri="{FF2B5EF4-FFF2-40B4-BE49-F238E27FC236}">
                    <a16:creationId xmlns:a16="http://schemas.microsoft.com/office/drawing/2014/main" id="{CBC8A9B8-47B8-4EB3-843E-8023F26AE1A7}"/>
                  </a:ext>
                </a:extLst>
              </p:cNvPr>
              <p:cNvSpPr/>
              <p:nvPr/>
            </p:nvSpPr>
            <p:spPr bwMode="auto">
              <a:xfrm>
                <a:off x="3469795" y="2169540"/>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86" name="Group 85">
              <a:extLst>
                <a:ext uri="{FF2B5EF4-FFF2-40B4-BE49-F238E27FC236}">
                  <a16:creationId xmlns:a16="http://schemas.microsoft.com/office/drawing/2014/main" id="{4C09930A-0582-47BA-84E4-90D3187BD678}"/>
                </a:ext>
              </a:extLst>
            </p:cNvPr>
            <p:cNvGrpSpPr/>
            <p:nvPr/>
          </p:nvGrpSpPr>
          <p:grpSpPr>
            <a:xfrm rot="7935039">
              <a:off x="6858803" y="3382034"/>
              <a:ext cx="106711" cy="98200"/>
              <a:chOff x="3454123" y="2151718"/>
              <a:chExt cx="74462" cy="64054"/>
            </a:xfrm>
          </p:grpSpPr>
          <p:sp>
            <p:nvSpPr>
              <p:cNvPr id="170" name="Freeform 167">
                <a:extLst>
                  <a:ext uri="{FF2B5EF4-FFF2-40B4-BE49-F238E27FC236}">
                    <a16:creationId xmlns:a16="http://schemas.microsoft.com/office/drawing/2014/main" id="{14498569-A00B-4052-9FF4-86FBF325B87B}"/>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1" name="Freeform 168">
                <a:extLst>
                  <a:ext uri="{FF2B5EF4-FFF2-40B4-BE49-F238E27FC236}">
                    <a16:creationId xmlns:a16="http://schemas.microsoft.com/office/drawing/2014/main" id="{06A611CB-6047-4E12-B903-1532F0C0D87D}"/>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87" name="Group 86">
              <a:extLst>
                <a:ext uri="{FF2B5EF4-FFF2-40B4-BE49-F238E27FC236}">
                  <a16:creationId xmlns:a16="http://schemas.microsoft.com/office/drawing/2014/main" id="{A5B6D57F-227B-424B-A15A-81C51CB481A9}"/>
                </a:ext>
              </a:extLst>
            </p:cNvPr>
            <p:cNvGrpSpPr/>
            <p:nvPr/>
          </p:nvGrpSpPr>
          <p:grpSpPr>
            <a:xfrm rot="7935039">
              <a:off x="8668058" y="3384457"/>
              <a:ext cx="102227" cy="97982"/>
              <a:chOff x="3452933" y="2144335"/>
              <a:chExt cx="71333" cy="63912"/>
            </a:xfrm>
          </p:grpSpPr>
          <p:sp>
            <p:nvSpPr>
              <p:cNvPr id="168" name="Freeform 170">
                <a:extLst>
                  <a:ext uri="{FF2B5EF4-FFF2-40B4-BE49-F238E27FC236}">
                    <a16:creationId xmlns:a16="http://schemas.microsoft.com/office/drawing/2014/main" id="{00B3AE46-07FE-4E65-8D81-E03AF8A487C1}"/>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9" name="Freeform 171">
                <a:extLst>
                  <a:ext uri="{FF2B5EF4-FFF2-40B4-BE49-F238E27FC236}">
                    <a16:creationId xmlns:a16="http://schemas.microsoft.com/office/drawing/2014/main" id="{64F3187A-F99B-44AC-AF4F-A39DEFE65681}"/>
                  </a:ext>
                </a:extLst>
              </p:cNvPr>
              <p:cNvSpPr/>
              <p:nvPr/>
            </p:nvSpPr>
            <p:spPr bwMode="auto">
              <a:xfrm>
                <a:off x="3467116" y="2160622"/>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88" name="Group 87">
              <a:extLst>
                <a:ext uri="{FF2B5EF4-FFF2-40B4-BE49-F238E27FC236}">
                  <a16:creationId xmlns:a16="http://schemas.microsoft.com/office/drawing/2014/main" id="{A384FB62-A24D-4603-8156-F107D636D7AB}"/>
                </a:ext>
              </a:extLst>
            </p:cNvPr>
            <p:cNvGrpSpPr/>
            <p:nvPr/>
          </p:nvGrpSpPr>
          <p:grpSpPr>
            <a:xfrm rot="7935039">
              <a:off x="6477256" y="3209055"/>
              <a:ext cx="106712" cy="98200"/>
              <a:chOff x="3449653" y="2147119"/>
              <a:chExt cx="74463" cy="64054"/>
            </a:xfrm>
          </p:grpSpPr>
          <p:sp>
            <p:nvSpPr>
              <p:cNvPr id="166" name="Freeform 173">
                <a:extLst>
                  <a:ext uri="{FF2B5EF4-FFF2-40B4-BE49-F238E27FC236}">
                    <a16:creationId xmlns:a16="http://schemas.microsoft.com/office/drawing/2014/main" id="{A1AF9322-CC26-4E2D-9095-617D5E840FA4}"/>
                  </a:ext>
                </a:extLst>
              </p:cNvPr>
              <p:cNvSpPr/>
              <p:nvPr/>
            </p:nvSpPr>
            <p:spPr bwMode="auto">
              <a:xfrm>
                <a:off x="3449653" y="2147119"/>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7" name="Freeform 174">
                <a:extLst>
                  <a:ext uri="{FF2B5EF4-FFF2-40B4-BE49-F238E27FC236}">
                    <a16:creationId xmlns:a16="http://schemas.microsoft.com/office/drawing/2014/main" id="{32D58901-DA01-4EF7-9FB3-61DB1CF34BE1}"/>
                  </a:ext>
                </a:extLst>
              </p:cNvPr>
              <p:cNvSpPr/>
              <p:nvPr/>
            </p:nvSpPr>
            <p:spPr bwMode="auto">
              <a:xfrm>
                <a:off x="3466966" y="216354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89" name="Group 88">
              <a:extLst>
                <a:ext uri="{FF2B5EF4-FFF2-40B4-BE49-F238E27FC236}">
                  <a16:creationId xmlns:a16="http://schemas.microsoft.com/office/drawing/2014/main" id="{12F87D83-9506-43FD-8725-06896CF5A1FE}"/>
                </a:ext>
              </a:extLst>
            </p:cNvPr>
            <p:cNvGrpSpPr/>
            <p:nvPr/>
          </p:nvGrpSpPr>
          <p:grpSpPr>
            <a:xfrm rot="7935039">
              <a:off x="5582793" y="3383741"/>
              <a:ext cx="102227" cy="97982"/>
              <a:chOff x="3457252" y="2151860"/>
              <a:chExt cx="71333" cy="63912"/>
            </a:xfrm>
          </p:grpSpPr>
          <p:sp>
            <p:nvSpPr>
              <p:cNvPr id="164" name="Freeform 176">
                <a:extLst>
                  <a:ext uri="{FF2B5EF4-FFF2-40B4-BE49-F238E27FC236}">
                    <a16:creationId xmlns:a16="http://schemas.microsoft.com/office/drawing/2014/main" id="{7D87A973-25C9-48A9-9257-4EF7F26DDBB8}"/>
                  </a:ext>
                </a:extLst>
              </p:cNvPr>
              <p:cNvSpPr/>
              <p:nvPr/>
            </p:nvSpPr>
            <p:spPr bwMode="auto">
              <a:xfrm>
                <a:off x="3457252" y="2151860"/>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5" name="Freeform 177">
                <a:extLst>
                  <a:ext uri="{FF2B5EF4-FFF2-40B4-BE49-F238E27FC236}">
                    <a16:creationId xmlns:a16="http://schemas.microsoft.com/office/drawing/2014/main" id="{F8EE3D17-EC9A-42E3-9257-2AE0B551BC2E}"/>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0" name="Group 89">
              <a:extLst>
                <a:ext uri="{FF2B5EF4-FFF2-40B4-BE49-F238E27FC236}">
                  <a16:creationId xmlns:a16="http://schemas.microsoft.com/office/drawing/2014/main" id="{51C32C1B-00AD-4D28-8A3C-A3EE64E59AB8}"/>
                </a:ext>
              </a:extLst>
            </p:cNvPr>
            <p:cNvGrpSpPr/>
            <p:nvPr/>
          </p:nvGrpSpPr>
          <p:grpSpPr>
            <a:xfrm rot="20616000">
              <a:off x="5708337" y="3058473"/>
              <a:ext cx="100176" cy="103781"/>
              <a:chOff x="3452933" y="2144335"/>
              <a:chExt cx="69902" cy="67695"/>
            </a:xfrm>
          </p:grpSpPr>
          <p:sp>
            <p:nvSpPr>
              <p:cNvPr id="162" name="Freeform 179">
                <a:extLst>
                  <a:ext uri="{FF2B5EF4-FFF2-40B4-BE49-F238E27FC236}">
                    <a16:creationId xmlns:a16="http://schemas.microsoft.com/office/drawing/2014/main" id="{6EE84519-A8B0-4B4D-9782-5CA141C2E149}"/>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3" name="Freeform 180">
                <a:extLst>
                  <a:ext uri="{FF2B5EF4-FFF2-40B4-BE49-F238E27FC236}">
                    <a16:creationId xmlns:a16="http://schemas.microsoft.com/office/drawing/2014/main" id="{6353156D-91CD-47DF-908B-FE378963E2CB}"/>
                  </a:ext>
                </a:extLst>
              </p:cNvPr>
              <p:cNvSpPr/>
              <p:nvPr/>
            </p:nvSpPr>
            <p:spPr bwMode="auto">
              <a:xfrm>
                <a:off x="3465685" y="216440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1" name="Group 90">
              <a:extLst>
                <a:ext uri="{FF2B5EF4-FFF2-40B4-BE49-F238E27FC236}">
                  <a16:creationId xmlns:a16="http://schemas.microsoft.com/office/drawing/2014/main" id="{79CA740A-C257-4A6F-A92A-E62BF19EFA16}"/>
                </a:ext>
              </a:extLst>
            </p:cNvPr>
            <p:cNvGrpSpPr/>
            <p:nvPr/>
          </p:nvGrpSpPr>
          <p:grpSpPr>
            <a:xfrm rot="9780731">
              <a:off x="9252646" y="2259545"/>
              <a:ext cx="101161" cy="100659"/>
              <a:chOff x="3452933" y="2144335"/>
              <a:chExt cx="70590" cy="65659"/>
            </a:xfrm>
          </p:grpSpPr>
          <p:sp>
            <p:nvSpPr>
              <p:cNvPr id="160" name="Freeform 182">
                <a:extLst>
                  <a:ext uri="{FF2B5EF4-FFF2-40B4-BE49-F238E27FC236}">
                    <a16:creationId xmlns:a16="http://schemas.microsoft.com/office/drawing/2014/main" id="{04F42DAD-A5E3-4824-B32E-88C26D74714D}"/>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1" name="Freeform 183">
                <a:extLst>
                  <a:ext uri="{FF2B5EF4-FFF2-40B4-BE49-F238E27FC236}">
                    <a16:creationId xmlns:a16="http://schemas.microsoft.com/office/drawing/2014/main" id="{0DC9ACE2-6D89-4591-9281-330BBFDD7D4A}"/>
                  </a:ext>
                </a:extLst>
              </p:cNvPr>
              <p:cNvSpPr/>
              <p:nvPr/>
            </p:nvSpPr>
            <p:spPr bwMode="auto">
              <a:xfrm>
                <a:off x="3466373" y="2162369"/>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2" name="Group 91">
              <a:extLst>
                <a:ext uri="{FF2B5EF4-FFF2-40B4-BE49-F238E27FC236}">
                  <a16:creationId xmlns:a16="http://schemas.microsoft.com/office/drawing/2014/main" id="{25E1AD73-09C3-475B-8A99-5E4A5748CF6F}"/>
                </a:ext>
              </a:extLst>
            </p:cNvPr>
            <p:cNvGrpSpPr/>
            <p:nvPr/>
          </p:nvGrpSpPr>
          <p:grpSpPr>
            <a:xfrm rot="2649480">
              <a:off x="8904822" y="2679251"/>
              <a:ext cx="101849" cy="98194"/>
              <a:chOff x="3455926" y="2153164"/>
              <a:chExt cx="71069" cy="64050"/>
            </a:xfrm>
          </p:grpSpPr>
          <p:sp>
            <p:nvSpPr>
              <p:cNvPr id="158" name="Freeform 185">
                <a:extLst>
                  <a:ext uri="{FF2B5EF4-FFF2-40B4-BE49-F238E27FC236}">
                    <a16:creationId xmlns:a16="http://schemas.microsoft.com/office/drawing/2014/main" id="{38CDF7F3-3D7E-4F2F-B5F4-646B7BF7356B}"/>
                  </a:ext>
                </a:extLst>
              </p:cNvPr>
              <p:cNvSpPr/>
              <p:nvPr/>
            </p:nvSpPr>
            <p:spPr bwMode="auto">
              <a:xfrm>
                <a:off x="3455926" y="2153164"/>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9" name="Freeform 186">
                <a:extLst>
                  <a:ext uri="{FF2B5EF4-FFF2-40B4-BE49-F238E27FC236}">
                    <a16:creationId xmlns:a16="http://schemas.microsoft.com/office/drawing/2014/main" id="{09BD1399-3D8A-466E-A0F1-A30DDCD5632A}"/>
                  </a:ext>
                </a:extLst>
              </p:cNvPr>
              <p:cNvSpPr/>
              <p:nvPr/>
            </p:nvSpPr>
            <p:spPr bwMode="auto">
              <a:xfrm>
                <a:off x="3469845" y="2169589"/>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93" name="Rectangle 92">
              <a:extLst>
                <a:ext uri="{FF2B5EF4-FFF2-40B4-BE49-F238E27FC236}">
                  <a16:creationId xmlns:a16="http://schemas.microsoft.com/office/drawing/2014/main" id="{DA497C19-664A-4B2B-BB93-A922FBDF70EF}"/>
                </a:ext>
              </a:extLst>
            </p:cNvPr>
            <p:cNvSpPr/>
            <p:nvPr/>
          </p:nvSpPr>
          <p:spPr>
            <a:xfrm>
              <a:off x="9303501" y="2105915"/>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94" name="Rectangle 93">
              <a:extLst>
                <a:ext uri="{FF2B5EF4-FFF2-40B4-BE49-F238E27FC236}">
                  <a16:creationId xmlns:a16="http://schemas.microsoft.com/office/drawing/2014/main" id="{BF4CA7EC-220C-4409-8D04-B454DFC4AB37}"/>
                </a:ext>
              </a:extLst>
            </p:cNvPr>
            <p:cNvSpPr/>
            <p:nvPr/>
          </p:nvSpPr>
          <p:spPr>
            <a:xfrm>
              <a:off x="8799242" y="2644914"/>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95" name="Rectangle 94">
              <a:extLst>
                <a:ext uri="{FF2B5EF4-FFF2-40B4-BE49-F238E27FC236}">
                  <a16:creationId xmlns:a16="http://schemas.microsoft.com/office/drawing/2014/main" id="{D7E88910-1AF9-4B63-8C2E-E711B2188EB3}"/>
                </a:ext>
              </a:extLst>
            </p:cNvPr>
            <p:cNvSpPr/>
            <p:nvPr/>
          </p:nvSpPr>
          <p:spPr>
            <a:xfrm>
              <a:off x="8420368" y="3303794"/>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96" name="Rectangle 95">
              <a:extLst>
                <a:ext uri="{FF2B5EF4-FFF2-40B4-BE49-F238E27FC236}">
                  <a16:creationId xmlns:a16="http://schemas.microsoft.com/office/drawing/2014/main" id="{0B32554C-E4B4-4C6F-813D-2574FC779961}"/>
                </a:ext>
              </a:extLst>
            </p:cNvPr>
            <p:cNvSpPr/>
            <p:nvPr/>
          </p:nvSpPr>
          <p:spPr>
            <a:xfrm>
              <a:off x="8676027" y="347984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97" name="Rectangle 96">
              <a:extLst>
                <a:ext uri="{FF2B5EF4-FFF2-40B4-BE49-F238E27FC236}">
                  <a16:creationId xmlns:a16="http://schemas.microsoft.com/office/drawing/2014/main" id="{860CEDA6-8D3B-401B-8C6D-3C6CBEB980C2}"/>
                </a:ext>
              </a:extLst>
            </p:cNvPr>
            <p:cNvSpPr/>
            <p:nvPr/>
          </p:nvSpPr>
          <p:spPr>
            <a:xfrm>
              <a:off x="8039382" y="304309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98" name="Rectangle 97">
              <a:extLst>
                <a:ext uri="{FF2B5EF4-FFF2-40B4-BE49-F238E27FC236}">
                  <a16:creationId xmlns:a16="http://schemas.microsoft.com/office/drawing/2014/main" id="{9ECDA8DF-F933-42F1-BE80-D9A08D7C7DE5}"/>
                </a:ext>
              </a:extLst>
            </p:cNvPr>
            <p:cNvSpPr/>
            <p:nvPr/>
          </p:nvSpPr>
          <p:spPr>
            <a:xfrm>
              <a:off x="7642848" y="347984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99" name="Rectangle 98">
              <a:extLst>
                <a:ext uri="{FF2B5EF4-FFF2-40B4-BE49-F238E27FC236}">
                  <a16:creationId xmlns:a16="http://schemas.microsoft.com/office/drawing/2014/main" id="{A2852BD3-2C35-4DE0-8672-03D2C3721084}"/>
                </a:ext>
              </a:extLst>
            </p:cNvPr>
            <p:cNvSpPr/>
            <p:nvPr/>
          </p:nvSpPr>
          <p:spPr>
            <a:xfrm>
              <a:off x="7258370" y="304001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00" name="Rectangle 99">
              <a:extLst>
                <a:ext uri="{FF2B5EF4-FFF2-40B4-BE49-F238E27FC236}">
                  <a16:creationId xmlns:a16="http://schemas.microsoft.com/office/drawing/2014/main" id="{6A9EB040-E502-43EF-BDA6-2430B9B2A7DD}"/>
                </a:ext>
              </a:extLst>
            </p:cNvPr>
            <p:cNvSpPr/>
            <p:nvPr/>
          </p:nvSpPr>
          <p:spPr>
            <a:xfrm>
              <a:off x="6877199" y="348393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01" name="Rectangle 100">
              <a:extLst>
                <a:ext uri="{FF2B5EF4-FFF2-40B4-BE49-F238E27FC236}">
                  <a16:creationId xmlns:a16="http://schemas.microsoft.com/office/drawing/2014/main" id="{57EC90D4-A5FC-4B19-9BED-2DA57BA05C27}"/>
                </a:ext>
              </a:extLst>
            </p:cNvPr>
            <p:cNvSpPr/>
            <p:nvPr/>
          </p:nvSpPr>
          <p:spPr>
            <a:xfrm>
              <a:off x="6486466" y="304001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02" name="Rectangle 101">
              <a:extLst>
                <a:ext uri="{FF2B5EF4-FFF2-40B4-BE49-F238E27FC236}">
                  <a16:creationId xmlns:a16="http://schemas.microsoft.com/office/drawing/2014/main" id="{DB75660B-931C-457B-8C33-3BCDC0DE9912}"/>
                </a:ext>
              </a:extLst>
            </p:cNvPr>
            <p:cNvSpPr/>
            <p:nvPr/>
          </p:nvSpPr>
          <p:spPr>
            <a:xfrm>
              <a:off x="5769205" y="291771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03" name="Rectangle 102">
              <a:extLst>
                <a:ext uri="{FF2B5EF4-FFF2-40B4-BE49-F238E27FC236}">
                  <a16:creationId xmlns:a16="http://schemas.microsoft.com/office/drawing/2014/main" id="{9548BCBF-FB9E-490C-9C6C-22ABD0714641}"/>
                </a:ext>
              </a:extLst>
            </p:cNvPr>
            <p:cNvSpPr/>
            <p:nvPr/>
          </p:nvSpPr>
          <p:spPr>
            <a:xfrm>
              <a:off x="5591984" y="348393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grpSp>
          <p:nvGrpSpPr>
            <p:cNvPr id="104" name="Group 103">
              <a:extLst>
                <a:ext uri="{FF2B5EF4-FFF2-40B4-BE49-F238E27FC236}">
                  <a16:creationId xmlns:a16="http://schemas.microsoft.com/office/drawing/2014/main" id="{D61C8A41-FE15-48B7-BD06-6DEC2FFBAEEE}"/>
                </a:ext>
              </a:extLst>
            </p:cNvPr>
            <p:cNvGrpSpPr/>
            <p:nvPr/>
          </p:nvGrpSpPr>
          <p:grpSpPr>
            <a:xfrm>
              <a:off x="7000712" y="3119041"/>
              <a:ext cx="84960" cy="252468"/>
              <a:chOff x="9652371" y="397080"/>
              <a:chExt cx="84960" cy="252468"/>
            </a:xfrm>
          </p:grpSpPr>
          <p:sp>
            <p:nvSpPr>
              <p:cNvPr id="156" name="Rectangle 155">
                <a:extLst>
                  <a:ext uri="{FF2B5EF4-FFF2-40B4-BE49-F238E27FC236}">
                    <a16:creationId xmlns:a16="http://schemas.microsoft.com/office/drawing/2014/main" id="{F506F40F-5D53-487D-BADA-7CF581B333DA}"/>
                  </a:ext>
                </a:extLst>
              </p:cNvPr>
              <p:cNvSpPr/>
              <p:nvPr/>
            </p:nvSpPr>
            <p:spPr>
              <a:xfrm>
                <a:off x="9654776" y="397080"/>
                <a:ext cx="8015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p>
            </p:txBody>
          </p:sp>
          <p:sp>
            <p:nvSpPr>
              <p:cNvPr id="157" name="Rectangle 156">
                <a:extLst>
                  <a:ext uri="{FF2B5EF4-FFF2-40B4-BE49-F238E27FC236}">
                    <a16:creationId xmlns:a16="http://schemas.microsoft.com/office/drawing/2014/main" id="{62431149-1E87-4E5C-B10C-1E232714F6E4}"/>
                  </a:ext>
                </a:extLst>
              </p:cNvPr>
              <p:cNvSpPr/>
              <p:nvPr/>
            </p:nvSpPr>
            <p:spPr>
              <a:xfrm>
                <a:off x="9652371" y="495660"/>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grpSp>
        <p:grpSp>
          <p:nvGrpSpPr>
            <p:cNvPr id="105" name="Group 104">
              <a:extLst>
                <a:ext uri="{FF2B5EF4-FFF2-40B4-BE49-F238E27FC236}">
                  <a16:creationId xmlns:a16="http://schemas.microsoft.com/office/drawing/2014/main" id="{8C429636-3E9C-4B3E-89A7-649DD4A644C0}"/>
                </a:ext>
              </a:extLst>
            </p:cNvPr>
            <p:cNvGrpSpPr/>
            <p:nvPr/>
          </p:nvGrpSpPr>
          <p:grpSpPr>
            <a:xfrm>
              <a:off x="8157621" y="3318666"/>
              <a:ext cx="84960" cy="252468"/>
              <a:chOff x="9652371" y="397080"/>
              <a:chExt cx="84960" cy="252468"/>
            </a:xfrm>
          </p:grpSpPr>
          <p:sp>
            <p:nvSpPr>
              <p:cNvPr id="154" name="Rectangle 153">
                <a:extLst>
                  <a:ext uri="{FF2B5EF4-FFF2-40B4-BE49-F238E27FC236}">
                    <a16:creationId xmlns:a16="http://schemas.microsoft.com/office/drawing/2014/main" id="{2A19544B-1818-4A54-8C7C-61225A9D7907}"/>
                  </a:ext>
                </a:extLst>
              </p:cNvPr>
              <p:cNvSpPr/>
              <p:nvPr/>
            </p:nvSpPr>
            <p:spPr>
              <a:xfrm>
                <a:off x="9652371" y="397080"/>
                <a:ext cx="8496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55" name="Rectangle 154">
                <a:extLst>
                  <a:ext uri="{FF2B5EF4-FFF2-40B4-BE49-F238E27FC236}">
                    <a16:creationId xmlns:a16="http://schemas.microsoft.com/office/drawing/2014/main" id="{82CF0FEE-118F-47BC-8348-379E6B4CF7BF}"/>
                  </a:ext>
                </a:extLst>
              </p:cNvPr>
              <p:cNvSpPr/>
              <p:nvPr/>
            </p:nvSpPr>
            <p:spPr>
              <a:xfrm>
                <a:off x="9654776" y="495660"/>
                <a:ext cx="8015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p>
            </p:txBody>
          </p:sp>
        </p:grpSp>
        <p:grpSp>
          <p:nvGrpSpPr>
            <p:cNvPr id="106" name="Group 105">
              <a:extLst>
                <a:ext uri="{FF2B5EF4-FFF2-40B4-BE49-F238E27FC236}">
                  <a16:creationId xmlns:a16="http://schemas.microsoft.com/office/drawing/2014/main" id="{B6092776-C09B-478C-928F-B7FE12354596}"/>
                </a:ext>
              </a:extLst>
            </p:cNvPr>
            <p:cNvGrpSpPr/>
            <p:nvPr/>
          </p:nvGrpSpPr>
          <p:grpSpPr>
            <a:xfrm>
              <a:off x="7389204" y="3312423"/>
              <a:ext cx="84960" cy="252468"/>
              <a:chOff x="9652371" y="397080"/>
              <a:chExt cx="84960" cy="252468"/>
            </a:xfrm>
          </p:grpSpPr>
          <p:sp>
            <p:nvSpPr>
              <p:cNvPr id="152" name="Rectangle 151">
                <a:extLst>
                  <a:ext uri="{FF2B5EF4-FFF2-40B4-BE49-F238E27FC236}">
                    <a16:creationId xmlns:a16="http://schemas.microsoft.com/office/drawing/2014/main" id="{26BF9B31-E8CF-44F4-881C-EAE1E02FDD94}"/>
                  </a:ext>
                </a:extLst>
              </p:cNvPr>
              <p:cNvSpPr/>
              <p:nvPr/>
            </p:nvSpPr>
            <p:spPr>
              <a:xfrm>
                <a:off x="9652371" y="397080"/>
                <a:ext cx="8496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53" name="Rectangle 152">
                <a:extLst>
                  <a:ext uri="{FF2B5EF4-FFF2-40B4-BE49-F238E27FC236}">
                    <a16:creationId xmlns:a16="http://schemas.microsoft.com/office/drawing/2014/main" id="{45CAF513-0830-4C3F-9E62-08C1FEFDD9EF}"/>
                  </a:ext>
                </a:extLst>
              </p:cNvPr>
              <p:cNvSpPr/>
              <p:nvPr/>
            </p:nvSpPr>
            <p:spPr>
              <a:xfrm>
                <a:off x="9654776" y="495660"/>
                <a:ext cx="8015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p>
            </p:txBody>
          </p:sp>
        </p:grpSp>
        <p:grpSp>
          <p:nvGrpSpPr>
            <p:cNvPr id="107" name="Group 106">
              <a:extLst>
                <a:ext uri="{FF2B5EF4-FFF2-40B4-BE49-F238E27FC236}">
                  <a16:creationId xmlns:a16="http://schemas.microsoft.com/office/drawing/2014/main" id="{D8242F9E-5D32-4F27-BCA2-A6775901C9C9}"/>
                </a:ext>
              </a:extLst>
            </p:cNvPr>
            <p:cNvGrpSpPr/>
            <p:nvPr/>
          </p:nvGrpSpPr>
          <p:grpSpPr>
            <a:xfrm>
              <a:off x="6617627" y="3318666"/>
              <a:ext cx="84960" cy="252468"/>
              <a:chOff x="9652371" y="397080"/>
              <a:chExt cx="84960" cy="252468"/>
            </a:xfrm>
          </p:grpSpPr>
          <p:sp>
            <p:nvSpPr>
              <p:cNvPr id="150" name="Rectangle 149">
                <a:extLst>
                  <a:ext uri="{FF2B5EF4-FFF2-40B4-BE49-F238E27FC236}">
                    <a16:creationId xmlns:a16="http://schemas.microsoft.com/office/drawing/2014/main" id="{B457CEAD-65CE-439F-9612-3E568D5AFCF8}"/>
                  </a:ext>
                </a:extLst>
              </p:cNvPr>
              <p:cNvSpPr/>
              <p:nvPr/>
            </p:nvSpPr>
            <p:spPr>
              <a:xfrm>
                <a:off x="9652371" y="397080"/>
                <a:ext cx="8496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51" name="Rectangle 150">
                <a:extLst>
                  <a:ext uri="{FF2B5EF4-FFF2-40B4-BE49-F238E27FC236}">
                    <a16:creationId xmlns:a16="http://schemas.microsoft.com/office/drawing/2014/main" id="{DED9D9E9-7A20-41DC-91FD-36751201DCD4}"/>
                  </a:ext>
                </a:extLst>
              </p:cNvPr>
              <p:cNvSpPr/>
              <p:nvPr/>
            </p:nvSpPr>
            <p:spPr>
              <a:xfrm>
                <a:off x="9654776" y="495660"/>
                <a:ext cx="8015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p>
            </p:txBody>
          </p:sp>
        </p:grpSp>
        <p:sp>
          <p:nvSpPr>
            <p:cNvPr id="108" name="Rectangle 107">
              <a:extLst>
                <a:ext uri="{FF2B5EF4-FFF2-40B4-BE49-F238E27FC236}">
                  <a16:creationId xmlns:a16="http://schemas.microsoft.com/office/drawing/2014/main" id="{25DEBF78-B330-4A00-B3E2-E08DAC908C66}"/>
                </a:ext>
              </a:extLst>
            </p:cNvPr>
            <p:cNvSpPr/>
            <p:nvPr/>
          </p:nvSpPr>
          <p:spPr>
            <a:xfrm>
              <a:off x="5715231" y="322556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09" name="Rectangle 108">
              <a:extLst>
                <a:ext uri="{FF2B5EF4-FFF2-40B4-BE49-F238E27FC236}">
                  <a16:creationId xmlns:a16="http://schemas.microsoft.com/office/drawing/2014/main" id="{E1E448B2-1A5E-4EA4-ABBF-4E909D624FDF}"/>
                </a:ext>
              </a:extLst>
            </p:cNvPr>
            <p:cNvSpPr/>
            <p:nvPr/>
          </p:nvSpPr>
          <p:spPr>
            <a:xfrm>
              <a:off x="9018515" y="2805350"/>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10" name="Rectangle 109">
              <a:extLst>
                <a:ext uri="{FF2B5EF4-FFF2-40B4-BE49-F238E27FC236}">
                  <a16:creationId xmlns:a16="http://schemas.microsoft.com/office/drawing/2014/main" id="{7FDB47A4-26F0-4B07-9115-7C97E54AA0D2}"/>
                </a:ext>
              </a:extLst>
            </p:cNvPr>
            <p:cNvSpPr/>
            <p:nvPr/>
          </p:nvSpPr>
          <p:spPr>
            <a:xfrm>
              <a:off x="9335673" y="3054928"/>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11" name="Rectangle 110">
              <a:extLst>
                <a:ext uri="{FF2B5EF4-FFF2-40B4-BE49-F238E27FC236}">
                  <a16:creationId xmlns:a16="http://schemas.microsoft.com/office/drawing/2014/main" id="{30A49652-5822-4353-ACCB-0DF15EB7CB7E}"/>
                </a:ext>
              </a:extLst>
            </p:cNvPr>
            <p:cNvSpPr/>
            <p:nvPr/>
          </p:nvSpPr>
          <p:spPr>
            <a:xfrm>
              <a:off x="9602295" y="3548213"/>
              <a:ext cx="5931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a:t>
              </a:r>
            </a:p>
          </p:txBody>
        </p:sp>
        <p:grpSp>
          <p:nvGrpSpPr>
            <p:cNvPr id="112" name="Group 111">
              <a:extLst>
                <a:ext uri="{FF2B5EF4-FFF2-40B4-BE49-F238E27FC236}">
                  <a16:creationId xmlns:a16="http://schemas.microsoft.com/office/drawing/2014/main" id="{A0897814-0ADA-46C2-BEF4-BC6383E28006}"/>
                </a:ext>
              </a:extLst>
            </p:cNvPr>
            <p:cNvGrpSpPr/>
            <p:nvPr/>
          </p:nvGrpSpPr>
          <p:grpSpPr>
            <a:xfrm>
              <a:off x="7789055" y="3149268"/>
              <a:ext cx="84960" cy="252468"/>
              <a:chOff x="9652371" y="397080"/>
              <a:chExt cx="84960" cy="252468"/>
            </a:xfrm>
          </p:grpSpPr>
          <p:sp>
            <p:nvSpPr>
              <p:cNvPr id="148" name="Rectangle 147">
                <a:extLst>
                  <a:ext uri="{FF2B5EF4-FFF2-40B4-BE49-F238E27FC236}">
                    <a16:creationId xmlns:a16="http://schemas.microsoft.com/office/drawing/2014/main" id="{44EFED62-C880-4886-B121-D0E87C7B9AED}"/>
                  </a:ext>
                </a:extLst>
              </p:cNvPr>
              <p:cNvSpPr/>
              <p:nvPr/>
            </p:nvSpPr>
            <p:spPr>
              <a:xfrm>
                <a:off x="9654776" y="397080"/>
                <a:ext cx="8015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p>
            </p:txBody>
          </p:sp>
          <p:sp>
            <p:nvSpPr>
              <p:cNvPr id="149" name="Rectangle 148">
                <a:extLst>
                  <a:ext uri="{FF2B5EF4-FFF2-40B4-BE49-F238E27FC236}">
                    <a16:creationId xmlns:a16="http://schemas.microsoft.com/office/drawing/2014/main" id="{C9CF29AA-5917-484A-87C5-FC7C856C521F}"/>
                  </a:ext>
                </a:extLst>
              </p:cNvPr>
              <p:cNvSpPr/>
              <p:nvPr/>
            </p:nvSpPr>
            <p:spPr>
              <a:xfrm>
                <a:off x="9652371" y="495660"/>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grpSp>
        <p:grpSp>
          <p:nvGrpSpPr>
            <p:cNvPr id="113" name="Group 112">
              <a:extLst>
                <a:ext uri="{FF2B5EF4-FFF2-40B4-BE49-F238E27FC236}">
                  <a16:creationId xmlns:a16="http://schemas.microsoft.com/office/drawing/2014/main" id="{459B301B-43D2-47A5-A14F-1C43335E1D63}"/>
                </a:ext>
              </a:extLst>
            </p:cNvPr>
            <p:cNvGrpSpPr/>
            <p:nvPr/>
          </p:nvGrpSpPr>
          <p:grpSpPr>
            <a:xfrm rot="572228" flipV="1">
              <a:off x="9351665" y="2506237"/>
              <a:ext cx="92075" cy="66624"/>
              <a:chOff x="250471" y="5019519"/>
              <a:chExt cx="92075" cy="66624"/>
            </a:xfrm>
          </p:grpSpPr>
          <p:sp>
            <p:nvSpPr>
              <p:cNvPr id="142" name="Freeform 219">
                <a:extLst>
                  <a:ext uri="{FF2B5EF4-FFF2-40B4-BE49-F238E27FC236}">
                    <a16:creationId xmlns:a16="http://schemas.microsoft.com/office/drawing/2014/main" id="{1C41A892-EA5E-4409-BFDE-4B9FF188DD41}"/>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 name="Freeform 220">
                <a:extLst>
                  <a:ext uri="{FF2B5EF4-FFF2-40B4-BE49-F238E27FC236}">
                    <a16:creationId xmlns:a16="http://schemas.microsoft.com/office/drawing/2014/main" id="{8DFA18E3-9988-422A-8D2B-390D4242E83C}"/>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 name="Freeform 221">
                <a:extLst>
                  <a:ext uri="{FF2B5EF4-FFF2-40B4-BE49-F238E27FC236}">
                    <a16:creationId xmlns:a16="http://schemas.microsoft.com/office/drawing/2014/main" id="{A6274E08-C93E-42F2-8640-F335E2F9D5C3}"/>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 name="Freeform 222">
                <a:extLst>
                  <a:ext uri="{FF2B5EF4-FFF2-40B4-BE49-F238E27FC236}">
                    <a16:creationId xmlns:a16="http://schemas.microsoft.com/office/drawing/2014/main" id="{6E988CA5-19D5-45E0-88FD-D1E4C3532870}"/>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 name="Freeform 223">
                <a:extLst>
                  <a:ext uri="{FF2B5EF4-FFF2-40B4-BE49-F238E27FC236}">
                    <a16:creationId xmlns:a16="http://schemas.microsoft.com/office/drawing/2014/main" id="{6C7C1BA1-D773-49C2-97A3-78D339901B3B}"/>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 name="Freeform 224">
                <a:extLst>
                  <a:ext uri="{FF2B5EF4-FFF2-40B4-BE49-F238E27FC236}">
                    <a16:creationId xmlns:a16="http://schemas.microsoft.com/office/drawing/2014/main" id="{BF11A792-97F4-4ECD-970B-ED2C1EBF9C5E}"/>
                  </a:ext>
                </a:extLst>
              </p:cNvPr>
              <p:cNvSpPr/>
              <p:nvPr/>
            </p:nvSpPr>
            <p:spPr bwMode="auto">
              <a:xfrm rot="21166211">
                <a:off x="254446" y="5060743"/>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115" name="Freeform 231">
              <a:extLst>
                <a:ext uri="{FF2B5EF4-FFF2-40B4-BE49-F238E27FC236}">
                  <a16:creationId xmlns:a16="http://schemas.microsoft.com/office/drawing/2014/main" id="{B5502946-DB39-444B-97E6-B84BD873F0BE}"/>
                </a:ext>
              </a:extLst>
            </p:cNvPr>
            <p:cNvSpPr/>
            <p:nvPr/>
          </p:nvSpPr>
          <p:spPr bwMode="auto">
            <a:xfrm rot="21175208">
              <a:off x="9442450" y="2543175"/>
              <a:ext cx="88900" cy="165100"/>
            </a:xfrm>
            <a:custGeom>
              <a:avLst/>
              <a:gdLst>
                <a:gd name="connsiteX0" fmla="*/ 88900 w 88900"/>
                <a:gd name="connsiteY0" fmla="*/ 165100 h 165100"/>
                <a:gd name="connsiteX1" fmla="*/ 0 w 88900"/>
                <a:gd name="connsiteY1" fmla="*/ 0 h 165100"/>
              </a:gdLst>
              <a:ahLst/>
              <a:cxnLst>
                <a:cxn ang="0">
                  <a:pos x="connsiteX0" y="connsiteY0"/>
                </a:cxn>
                <a:cxn ang="0">
                  <a:pos x="connsiteX1" y="connsiteY1"/>
                </a:cxn>
              </a:cxnLst>
              <a:rect l="l" t="t" r="r" b="b"/>
              <a:pathLst>
                <a:path w="88900" h="165100">
                  <a:moveTo>
                    <a:pt x="88900" y="165100"/>
                  </a:move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 name="Freeform 232">
              <a:extLst>
                <a:ext uri="{FF2B5EF4-FFF2-40B4-BE49-F238E27FC236}">
                  <a16:creationId xmlns:a16="http://schemas.microsoft.com/office/drawing/2014/main" id="{B61F1349-7D14-4CE4-A806-4409348813BD}"/>
                </a:ext>
              </a:extLst>
            </p:cNvPr>
            <p:cNvSpPr/>
            <p:nvPr/>
          </p:nvSpPr>
          <p:spPr bwMode="auto">
            <a:xfrm>
              <a:off x="9036050" y="2320925"/>
              <a:ext cx="298450" cy="295275"/>
            </a:xfrm>
            <a:custGeom>
              <a:avLst/>
              <a:gdLst>
                <a:gd name="connsiteX0" fmla="*/ 127000 w 298450"/>
                <a:gd name="connsiteY0" fmla="*/ 0 h 295275"/>
                <a:gd name="connsiteX1" fmla="*/ 238125 w 298450"/>
                <a:gd name="connsiteY1" fmla="*/ 25400 h 295275"/>
                <a:gd name="connsiteX2" fmla="*/ 298450 w 298450"/>
                <a:gd name="connsiteY2" fmla="*/ 155575 h 295275"/>
                <a:gd name="connsiteX3" fmla="*/ 215900 w 298450"/>
                <a:gd name="connsiteY3" fmla="*/ 295275 h 295275"/>
                <a:gd name="connsiteX4" fmla="*/ 57150 w 298450"/>
                <a:gd name="connsiteY4" fmla="*/ 282575 h 295275"/>
                <a:gd name="connsiteX5" fmla="*/ 0 w 298450"/>
                <a:gd name="connsiteY5" fmla="*/ 133350 h 295275"/>
                <a:gd name="connsiteX6" fmla="*/ 38100 w 298450"/>
                <a:gd name="connsiteY6" fmla="*/ 60325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8450" h="295275">
                  <a:moveTo>
                    <a:pt x="127000" y="0"/>
                  </a:moveTo>
                  <a:lnTo>
                    <a:pt x="238125" y="25400"/>
                  </a:lnTo>
                  <a:lnTo>
                    <a:pt x="298450" y="155575"/>
                  </a:lnTo>
                  <a:lnTo>
                    <a:pt x="215900" y="295275"/>
                  </a:lnTo>
                  <a:lnTo>
                    <a:pt x="57150" y="282575"/>
                  </a:lnTo>
                  <a:lnTo>
                    <a:pt x="0" y="133350"/>
                  </a:lnTo>
                  <a:lnTo>
                    <a:pt x="38100" y="603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 name="Freeform 233">
              <a:extLst>
                <a:ext uri="{FF2B5EF4-FFF2-40B4-BE49-F238E27FC236}">
                  <a16:creationId xmlns:a16="http://schemas.microsoft.com/office/drawing/2014/main" id="{F7083DFB-3A7F-48B2-9F9D-13DF8AEAA8F7}"/>
                </a:ext>
              </a:extLst>
            </p:cNvPr>
            <p:cNvSpPr/>
            <p:nvPr/>
          </p:nvSpPr>
          <p:spPr bwMode="auto">
            <a:xfrm>
              <a:off x="9344025" y="2416175"/>
              <a:ext cx="73025" cy="60325"/>
            </a:xfrm>
            <a:custGeom>
              <a:avLst/>
              <a:gdLst>
                <a:gd name="connsiteX0" fmla="*/ 50800 w 73025"/>
                <a:gd name="connsiteY0" fmla="*/ 0 h 60325"/>
                <a:gd name="connsiteX1" fmla="*/ 73025 w 73025"/>
                <a:gd name="connsiteY1" fmla="*/ 50800 h 60325"/>
                <a:gd name="connsiteX2" fmla="*/ 0 w 73025"/>
                <a:gd name="connsiteY2" fmla="*/ 60325 h 60325"/>
                <a:gd name="connsiteX3" fmla="*/ 50800 w 73025"/>
                <a:gd name="connsiteY3" fmla="*/ 0 h 60325"/>
              </a:gdLst>
              <a:ahLst/>
              <a:cxnLst>
                <a:cxn ang="0">
                  <a:pos x="connsiteX0" y="connsiteY0"/>
                </a:cxn>
                <a:cxn ang="0">
                  <a:pos x="connsiteX1" y="connsiteY1"/>
                </a:cxn>
                <a:cxn ang="0">
                  <a:pos x="connsiteX2" y="connsiteY2"/>
                </a:cxn>
                <a:cxn ang="0">
                  <a:pos x="connsiteX3" y="connsiteY3"/>
                </a:cxn>
              </a:cxnLst>
              <a:rect l="l" t="t" r="r" b="b"/>
              <a:pathLst>
                <a:path w="73025" h="60325">
                  <a:moveTo>
                    <a:pt x="50800" y="0"/>
                  </a:moveTo>
                  <a:lnTo>
                    <a:pt x="73025" y="50800"/>
                  </a:lnTo>
                  <a:lnTo>
                    <a:pt x="0" y="60325"/>
                  </a:lnTo>
                  <a:lnTo>
                    <a:pt x="50800" y="0"/>
                  </a:lnTo>
                  <a:close/>
                </a:path>
              </a:pathLst>
            </a:cu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 name="Freeform 234">
              <a:extLst>
                <a:ext uri="{FF2B5EF4-FFF2-40B4-BE49-F238E27FC236}">
                  <a16:creationId xmlns:a16="http://schemas.microsoft.com/office/drawing/2014/main" id="{780CE34B-9F4D-44E9-8E29-17DE9696BCAD}"/>
                </a:ext>
              </a:extLst>
            </p:cNvPr>
            <p:cNvSpPr/>
            <p:nvPr/>
          </p:nvSpPr>
          <p:spPr bwMode="auto">
            <a:xfrm>
              <a:off x="9001125" y="2593975"/>
              <a:ext cx="88900" cy="225425"/>
            </a:xfrm>
            <a:custGeom>
              <a:avLst/>
              <a:gdLst>
                <a:gd name="connsiteX0" fmla="*/ 88900 w 88900"/>
                <a:gd name="connsiteY0" fmla="*/ 0 h 225425"/>
                <a:gd name="connsiteX1" fmla="*/ 0 w 88900"/>
                <a:gd name="connsiteY1" fmla="*/ 136525 h 225425"/>
                <a:gd name="connsiteX2" fmla="*/ 44450 w 88900"/>
                <a:gd name="connsiteY2" fmla="*/ 225425 h 225425"/>
              </a:gdLst>
              <a:ahLst/>
              <a:cxnLst>
                <a:cxn ang="0">
                  <a:pos x="connsiteX0" y="connsiteY0"/>
                </a:cxn>
                <a:cxn ang="0">
                  <a:pos x="connsiteX1" y="connsiteY1"/>
                </a:cxn>
                <a:cxn ang="0">
                  <a:pos x="connsiteX2" y="connsiteY2"/>
                </a:cxn>
              </a:cxnLst>
              <a:rect l="l" t="t" r="r" b="b"/>
              <a:pathLst>
                <a:path w="88900" h="225425">
                  <a:moveTo>
                    <a:pt x="88900" y="0"/>
                  </a:moveTo>
                  <a:lnTo>
                    <a:pt x="0" y="136525"/>
                  </a:lnTo>
                  <a:lnTo>
                    <a:pt x="44450" y="2254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 name="Freeform 235">
              <a:extLst>
                <a:ext uri="{FF2B5EF4-FFF2-40B4-BE49-F238E27FC236}">
                  <a16:creationId xmlns:a16="http://schemas.microsoft.com/office/drawing/2014/main" id="{DCA73F60-F909-410D-AEAC-842C0E5B6A59}"/>
                </a:ext>
              </a:extLst>
            </p:cNvPr>
            <p:cNvSpPr/>
            <p:nvPr/>
          </p:nvSpPr>
          <p:spPr bwMode="auto">
            <a:xfrm>
              <a:off x="9109075" y="2613025"/>
              <a:ext cx="200025" cy="288925"/>
            </a:xfrm>
            <a:custGeom>
              <a:avLst/>
              <a:gdLst>
                <a:gd name="connsiteX0" fmla="*/ 136525 w 200025"/>
                <a:gd name="connsiteY0" fmla="*/ 0 h 288925"/>
                <a:gd name="connsiteX1" fmla="*/ 200025 w 200025"/>
                <a:gd name="connsiteY1" fmla="*/ 155575 h 288925"/>
                <a:gd name="connsiteX2" fmla="*/ 111125 w 200025"/>
                <a:gd name="connsiteY2" fmla="*/ 288925 h 288925"/>
                <a:gd name="connsiteX3" fmla="*/ 0 w 200025"/>
                <a:gd name="connsiteY3" fmla="*/ 282575 h 288925"/>
              </a:gdLst>
              <a:ahLst/>
              <a:cxnLst>
                <a:cxn ang="0">
                  <a:pos x="connsiteX0" y="connsiteY0"/>
                </a:cxn>
                <a:cxn ang="0">
                  <a:pos x="connsiteX1" y="connsiteY1"/>
                </a:cxn>
                <a:cxn ang="0">
                  <a:pos x="connsiteX2" y="connsiteY2"/>
                </a:cxn>
                <a:cxn ang="0">
                  <a:pos x="connsiteX3" y="connsiteY3"/>
                </a:cxn>
              </a:cxnLst>
              <a:rect l="l" t="t" r="r" b="b"/>
              <a:pathLst>
                <a:path w="200025" h="288925">
                  <a:moveTo>
                    <a:pt x="136525" y="0"/>
                  </a:moveTo>
                  <a:lnTo>
                    <a:pt x="200025" y="155575"/>
                  </a:lnTo>
                  <a:lnTo>
                    <a:pt x="111125" y="288925"/>
                  </a:lnTo>
                  <a:lnTo>
                    <a:pt x="0" y="2825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 name="Freeform 236">
              <a:extLst>
                <a:ext uri="{FF2B5EF4-FFF2-40B4-BE49-F238E27FC236}">
                  <a16:creationId xmlns:a16="http://schemas.microsoft.com/office/drawing/2014/main" id="{4627D0A2-2A8F-4335-890C-E74216D55CE3}"/>
                </a:ext>
              </a:extLst>
            </p:cNvPr>
            <p:cNvSpPr/>
            <p:nvPr/>
          </p:nvSpPr>
          <p:spPr bwMode="auto">
            <a:xfrm>
              <a:off x="8997950" y="2898775"/>
              <a:ext cx="241300" cy="234950"/>
            </a:xfrm>
            <a:custGeom>
              <a:avLst/>
              <a:gdLst>
                <a:gd name="connsiteX0" fmla="*/ 38100 w 241300"/>
                <a:gd name="connsiteY0" fmla="*/ 50800 h 234950"/>
                <a:gd name="connsiteX1" fmla="*/ 0 w 241300"/>
                <a:gd name="connsiteY1" fmla="*/ 127000 h 234950"/>
                <a:gd name="connsiteX2" fmla="*/ 117475 w 241300"/>
                <a:gd name="connsiteY2" fmla="*/ 234950 h 234950"/>
                <a:gd name="connsiteX3" fmla="*/ 241300 w 241300"/>
                <a:gd name="connsiteY3" fmla="*/ 174625 h 234950"/>
                <a:gd name="connsiteX4" fmla="*/ 219075 w 241300"/>
                <a:gd name="connsiteY4" fmla="*/ 0 h 234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34950">
                  <a:moveTo>
                    <a:pt x="38100" y="50800"/>
                  </a:moveTo>
                  <a:lnTo>
                    <a:pt x="0" y="127000"/>
                  </a:lnTo>
                  <a:lnTo>
                    <a:pt x="117475" y="234950"/>
                  </a:lnTo>
                  <a:lnTo>
                    <a:pt x="241300" y="174625"/>
                  </a:lnTo>
                  <a:lnTo>
                    <a:pt x="2190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 name="Freeform 237">
              <a:extLst>
                <a:ext uri="{FF2B5EF4-FFF2-40B4-BE49-F238E27FC236}">
                  <a16:creationId xmlns:a16="http://schemas.microsoft.com/office/drawing/2014/main" id="{C91EA552-C8A9-46BE-A151-155C35F24CA3}"/>
                </a:ext>
              </a:extLst>
            </p:cNvPr>
            <p:cNvSpPr/>
            <p:nvPr/>
          </p:nvSpPr>
          <p:spPr bwMode="auto">
            <a:xfrm rot="404059">
              <a:off x="9239250" y="3070225"/>
              <a:ext cx="85725" cy="34925"/>
            </a:xfrm>
            <a:custGeom>
              <a:avLst/>
              <a:gdLst>
                <a:gd name="connsiteX0" fmla="*/ 85725 w 85725"/>
                <a:gd name="connsiteY0" fmla="*/ 34925 h 34925"/>
                <a:gd name="connsiteX1" fmla="*/ 0 w 85725"/>
                <a:gd name="connsiteY1" fmla="*/ 0 h 34925"/>
              </a:gdLst>
              <a:ahLst/>
              <a:cxnLst>
                <a:cxn ang="0">
                  <a:pos x="connsiteX0" y="connsiteY0"/>
                </a:cxn>
                <a:cxn ang="0">
                  <a:pos x="connsiteX1" y="connsiteY1"/>
                </a:cxn>
              </a:cxnLst>
              <a:rect l="l" t="t" r="r" b="b"/>
              <a:pathLst>
                <a:path w="85725" h="34925">
                  <a:moveTo>
                    <a:pt x="85725" y="34925"/>
                  </a:move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 name="Freeform 238">
              <a:extLst>
                <a:ext uri="{FF2B5EF4-FFF2-40B4-BE49-F238E27FC236}">
                  <a16:creationId xmlns:a16="http://schemas.microsoft.com/office/drawing/2014/main" id="{83E21D1F-FA19-42F9-9005-6ACEB445F423}"/>
                </a:ext>
              </a:extLst>
            </p:cNvPr>
            <p:cNvSpPr/>
            <p:nvPr/>
          </p:nvSpPr>
          <p:spPr bwMode="auto">
            <a:xfrm rot="404059">
              <a:off x="9237547" y="3102623"/>
              <a:ext cx="85725" cy="34925"/>
            </a:xfrm>
            <a:custGeom>
              <a:avLst/>
              <a:gdLst>
                <a:gd name="connsiteX0" fmla="*/ 85725 w 85725"/>
                <a:gd name="connsiteY0" fmla="*/ 34925 h 34925"/>
                <a:gd name="connsiteX1" fmla="*/ 0 w 85725"/>
                <a:gd name="connsiteY1" fmla="*/ 0 h 34925"/>
              </a:gdLst>
              <a:ahLst/>
              <a:cxnLst>
                <a:cxn ang="0">
                  <a:pos x="connsiteX0" y="connsiteY0"/>
                </a:cxn>
                <a:cxn ang="0">
                  <a:pos x="connsiteX1" y="connsiteY1"/>
                </a:cxn>
              </a:cxnLst>
              <a:rect l="l" t="t" r="r" b="b"/>
              <a:pathLst>
                <a:path w="85725" h="34925">
                  <a:moveTo>
                    <a:pt x="85725" y="34925"/>
                  </a:move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 name="Freeform 239">
              <a:extLst>
                <a:ext uri="{FF2B5EF4-FFF2-40B4-BE49-F238E27FC236}">
                  <a16:creationId xmlns:a16="http://schemas.microsoft.com/office/drawing/2014/main" id="{8AF874E2-8CC5-4BEC-AA33-3D959B0A4FE8}"/>
                </a:ext>
              </a:extLst>
            </p:cNvPr>
            <p:cNvSpPr/>
            <p:nvPr/>
          </p:nvSpPr>
          <p:spPr bwMode="auto">
            <a:xfrm>
              <a:off x="9115425" y="3127375"/>
              <a:ext cx="114300" cy="266700"/>
            </a:xfrm>
            <a:custGeom>
              <a:avLst/>
              <a:gdLst>
                <a:gd name="connsiteX0" fmla="*/ 3175 w 114300"/>
                <a:gd name="connsiteY0" fmla="*/ 0 h 266700"/>
                <a:gd name="connsiteX1" fmla="*/ 0 w 114300"/>
                <a:gd name="connsiteY1" fmla="*/ 187325 h 266700"/>
                <a:gd name="connsiteX2" fmla="*/ 114300 w 114300"/>
                <a:gd name="connsiteY2" fmla="*/ 266700 h 266700"/>
              </a:gdLst>
              <a:ahLst/>
              <a:cxnLst>
                <a:cxn ang="0">
                  <a:pos x="connsiteX0" y="connsiteY0"/>
                </a:cxn>
                <a:cxn ang="0">
                  <a:pos x="connsiteX1" y="connsiteY1"/>
                </a:cxn>
                <a:cxn ang="0">
                  <a:pos x="connsiteX2" y="connsiteY2"/>
                </a:cxn>
              </a:cxnLst>
              <a:rect l="l" t="t" r="r" b="b"/>
              <a:pathLst>
                <a:path w="114300" h="266700">
                  <a:moveTo>
                    <a:pt x="3175" y="0"/>
                  </a:moveTo>
                  <a:cubicBezTo>
                    <a:pt x="2117" y="62442"/>
                    <a:pt x="1058" y="124883"/>
                    <a:pt x="0" y="187325"/>
                  </a:cubicBezTo>
                  <a:lnTo>
                    <a:pt x="114300" y="2667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 name="Freeform 240">
              <a:extLst>
                <a:ext uri="{FF2B5EF4-FFF2-40B4-BE49-F238E27FC236}">
                  <a16:creationId xmlns:a16="http://schemas.microsoft.com/office/drawing/2014/main" id="{22376D6A-DC40-404C-98DF-9431478CEF47}"/>
                </a:ext>
              </a:extLst>
            </p:cNvPr>
            <p:cNvSpPr/>
            <p:nvPr/>
          </p:nvSpPr>
          <p:spPr bwMode="auto">
            <a:xfrm>
              <a:off x="9150350" y="3155950"/>
              <a:ext cx="3175" cy="146050"/>
            </a:xfrm>
            <a:custGeom>
              <a:avLst/>
              <a:gdLst>
                <a:gd name="connsiteX0" fmla="*/ 3175 w 3175"/>
                <a:gd name="connsiteY0" fmla="*/ 0 h 146050"/>
                <a:gd name="connsiteX1" fmla="*/ 0 w 3175"/>
                <a:gd name="connsiteY1" fmla="*/ 146050 h 146050"/>
              </a:gdLst>
              <a:ahLst/>
              <a:cxnLst>
                <a:cxn ang="0">
                  <a:pos x="connsiteX0" y="connsiteY0"/>
                </a:cxn>
                <a:cxn ang="0">
                  <a:pos x="connsiteX1" y="connsiteY1"/>
                </a:cxn>
              </a:cxnLst>
              <a:rect l="l" t="t" r="r" b="b"/>
              <a:pathLst>
                <a:path w="3175" h="146050">
                  <a:moveTo>
                    <a:pt x="3175" y="0"/>
                  </a:moveTo>
                  <a:cubicBezTo>
                    <a:pt x="2117" y="48683"/>
                    <a:pt x="1058" y="97367"/>
                    <a:pt x="0" y="14605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 name="Freeform 241">
              <a:extLst>
                <a:ext uri="{FF2B5EF4-FFF2-40B4-BE49-F238E27FC236}">
                  <a16:creationId xmlns:a16="http://schemas.microsoft.com/office/drawing/2014/main" id="{BE86EA78-6E40-4AEA-BCF0-1A145BAE548F}"/>
                </a:ext>
              </a:extLst>
            </p:cNvPr>
            <p:cNvSpPr/>
            <p:nvPr/>
          </p:nvSpPr>
          <p:spPr bwMode="auto">
            <a:xfrm>
              <a:off x="9378950" y="3203575"/>
              <a:ext cx="0" cy="107950"/>
            </a:xfrm>
            <a:custGeom>
              <a:avLst/>
              <a:gdLst>
                <a:gd name="connsiteX0" fmla="*/ 0 w 0"/>
                <a:gd name="connsiteY0" fmla="*/ 107950 h 107950"/>
                <a:gd name="connsiteX1" fmla="*/ 0 w 0"/>
                <a:gd name="connsiteY1" fmla="*/ 0 h 107950"/>
              </a:gdLst>
              <a:ahLst/>
              <a:cxnLst>
                <a:cxn ang="0">
                  <a:pos x="connsiteX0" y="connsiteY0"/>
                </a:cxn>
                <a:cxn ang="0">
                  <a:pos x="connsiteX1" y="connsiteY1"/>
                </a:cxn>
              </a:cxnLst>
              <a:rect l="l" t="t" r="r" b="b"/>
              <a:pathLst>
                <a:path h="107950">
                  <a:moveTo>
                    <a:pt x="0" y="107950"/>
                  </a:move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 name="Freeform 242">
              <a:extLst>
                <a:ext uri="{FF2B5EF4-FFF2-40B4-BE49-F238E27FC236}">
                  <a16:creationId xmlns:a16="http://schemas.microsoft.com/office/drawing/2014/main" id="{86C6E8C5-557E-47E5-A437-EC06E37095B8}"/>
                </a:ext>
              </a:extLst>
            </p:cNvPr>
            <p:cNvSpPr/>
            <p:nvPr/>
          </p:nvSpPr>
          <p:spPr bwMode="auto">
            <a:xfrm>
              <a:off x="9363075" y="3613150"/>
              <a:ext cx="0" cy="196850"/>
            </a:xfrm>
            <a:custGeom>
              <a:avLst/>
              <a:gdLst>
                <a:gd name="connsiteX0" fmla="*/ 0 w 0"/>
                <a:gd name="connsiteY0" fmla="*/ 0 h 196850"/>
                <a:gd name="connsiteX1" fmla="*/ 0 w 0"/>
                <a:gd name="connsiteY1" fmla="*/ 196850 h 196850"/>
              </a:gdLst>
              <a:ahLst/>
              <a:cxnLst>
                <a:cxn ang="0">
                  <a:pos x="connsiteX0" y="connsiteY0"/>
                </a:cxn>
                <a:cxn ang="0">
                  <a:pos x="connsiteX1" y="connsiteY1"/>
                </a:cxn>
              </a:cxnLst>
              <a:rect l="l" t="t" r="r" b="b"/>
              <a:pathLst>
                <a:path h="196850">
                  <a:moveTo>
                    <a:pt x="0" y="0"/>
                  </a:moveTo>
                  <a:lnTo>
                    <a:pt x="0" y="1968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 name="Freeform 243">
              <a:extLst>
                <a:ext uri="{FF2B5EF4-FFF2-40B4-BE49-F238E27FC236}">
                  <a16:creationId xmlns:a16="http://schemas.microsoft.com/office/drawing/2014/main" id="{085038BA-16C9-4A32-A74A-A1FADB1502BE}"/>
                </a:ext>
              </a:extLst>
            </p:cNvPr>
            <p:cNvSpPr/>
            <p:nvPr/>
          </p:nvSpPr>
          <p:spPr bwMode="auto">
            <a:xfrm>
              <a:off x="9505950" y="3533775"/>
              <a:ext cx="82550" cy="53975"/>
            </a:xfrm>
            <a:custGeom>
              <a:avLst/>
              <a:gdLst>
                <a:gd name="connsiteX0" fmla="*/ 0 w 82550"/>
                <a:gd name="connsiteY0" fmla="*/ 0 h 53975"/>
                <a:gd name="connsiteX1" fmla="*/ 82550 w 82550"/>
                <a:gd name="connsiteY1" fmla="*/ 53975 h 53975"/>
              </a:gdLst>
              <a:ahLst/>
              <a:cxnLst>
                <a:cxn ang="0">
                  <a:pos x="connsiteX0" y="connsiteY0"/>
                </a:cxn>
                <a:cxn ang="0">
                  <a:pos x="connsiteX1" y="connsiteY1"/>
                </a:cxn>
              </a:cxnLst>
              <a:rect l="l" t="t" r="r" b="b"/>
              <a:pathLst>
                <a:path w="82550" h="53975">
                  <a:moveTo>
                    <a:pt x="0" y="0"/>
                  </a:moveTo>
                  <a:lnTo>
                    <a:pt x="82550" y="539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 name="Freeform 244">
              <a:extLst>
                <a:ext uri="{FF2B5EF4-FFF2-40B4-BE49-F238E27FC236}">
                  <a16:creationId xmlns:a16="http://schemas.microsoft.com/office/drawing/2014/main" id="{EFF883FA-F09C-4097-812E-1C9EC4E4D218}"/>
                </a:ext>
              </a:extLst>
            </p:cNvPr>
            <p:cNvSpPr/>
            <p:nvPr/>
          </p:nvSpPr>
          <p:spPr bwMode="auto">
            <a:xfrm>
              <a:off x="8988425" y="3308350"/>
              <a:ext cx="250825" cy="327025"/>
            </a:xfrm>
            <a:custGeom>
              <a:avLst/>
              <a:gdLst>
                <a:gd name="connsiteX0" fmla="*/ 123825 w 250825"/>
                <a:gd name="connsiteY0" fmla="*/ 0 h 327025"/>
                <a:gd name="connsiteX1" fmla="*/ 3175 w 250825"/>
                <a:gd name="connsiteY1" fmla="*/ 82550 h 327025"/>
                <a:gd name="connsiteX2" fmla="*/ 0 w 250825"/>
                <a:gd name="connsiteY2" fmla="*/ 250825 h 327025"/>
                <a:gd name="connsiteX3" fmla="*/ 120650 w 250825"/>
                <a:gd name="connsiteY3" fmla="*/ 327025 h 327025"/>
                <a:gd name="connsiteX4" fmla="*/ 250825 w 250825"/>
                <a:gd name="connsiteY4" fmla="*/ 244475 h 327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25" h="327025">
                  <a:moveTo>
                    <a:pt x="123825" y="0"/>
                  </a:moveTo>
                  <a:lnTo>
                    <a:pt x="3175" y="82550"/>
                  </a:lnTo>
                  <a:cubicBezTo>
                    <a:pt x="2117" y="138642"/>
                    <a:pt x="1058" y="194733"/>
                    <a:pt x="0" y="250825"/>
                  </a:cubicBezTo>
                  <a:lnTo>
                    <a:pt x="120650" y="327025"/>
                  </a:lnTo>
                  <a:lnTo>
                    <a:pt x="250825" y="2444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 name="Freeform 245">
              <a:extLst>
                <a:ext uri="{FF2B5EF4-FFF2-40B4-BE49-F238E27FC236}">
                  <a16:creationId xmlns:a16="http://schemas.microsoft.com/office/drawing/2014/main" id="{50D187CA-5A9E-4A5C-9088-3C2349BEF735}"/>
                </a:ext>
              </a:extLst>
            </p:cNvPr>
            <p:cNvSpPr/>
            <p:nvPr/>
          </p:nvSpPr>
          <p:spPr bwMode="auto">
            <a:xfrm>
              <a:off x="8524875" y="3305175"/>
              <a:ext cx="273050" cy="85725"/>
            </a:xfrm>
            <a:custGeom>
              <a:avLst/>
              <a:gdLst>
                <a:gd name="connsiteX0" fmla="*/ 273050 w 273050"/>
                <a:gd name="connsiteY0" fmla="*/ 31750 h 85725"/>
                <a:gd name="connsiteX1" fmla="*/ 273050 w 273050"/>
                <a:gd name="connsiteY1" fmla="*/ 31750 h 85725"/>
                <a:gd name="connsiteX2" fmla="*/ 193675 w 273050"/>
                <a:gd name="connsiteY2" fmla="*/ 85725 h 85725"/>
                <a:gd name="connsiteX3" fmla="*/ 63500 w 273050"/>
                <a:gd name="connsiteY3" fmla="*/ 0 h 85725"/>
                <a:gd name="connsiteX4" fmla="*/ 0 w 273050"/>
                <a:gd name="connsiteY4" fmla="*/ 53975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0" h="85725">
                  <a:moveTo>
                    <a:pt x="273050" y="31750"/>
                  </a:moveTo>
                  <a:lnTo>
                    <a:pt x="273050" y="31750"/>
                  </a:lnTo>
                  <a:lnTo>
                    <a:pt x="193675" y="85725"/>
                  </a:lnTo>
                  <a:lnTo>
                    <a:pt x="63500" y="0"/>
                  </a:lnTo>
                  <a:lnTo>
                    <a:pt x="0" y="539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 name="Freeform 246">
              <a:extLst>
                <a:ext uri="{FF2B5EF4-FFF2-40B4-BE49-F238E27FC236}">
                  <a16:creationId xmlns:a16="http://schemas.microsoft.com/office/drawing/2014/main" id="{51F8021F-21D1-4140-805A-EA855B4C1AFE}"/>
                </a:ext>
              </a:extLst>
            </p:cNvPr>
            <p:cNvSpPr/>
            <p:nvPr/>
          </p:nvSpPr>
          <p:spPr bwMode="auto">
            <a:xfrm>
              <a:off x="8255000" y="3302000"/>
              <a:ext cx="146050" cy="66675"/>
            </a:xfrm>
            <a:custGeom>
              <a:avLst/>
              <a:gdLst>
                <a:gd name="connsiteX0" fmla="*/ 146050 w 146050"/>
                <a:gd name="connsiteY0" fmla="*/ 44450 h 66675"/>
                <a:gd name="connsiteX1" fmla="*/ 85725 w 146050"/>
                <a:gd name="connsiteY1" fmla="*/ 0 h 66675"/>
                <a:gd name="connsiteX2" fmla="*/ 0 w 146050"/>
                <a:gd name="connsiteY2" fmla="*/ 66675 h 66675"/>
              </a:gdLst>
              <a:ahLst/>
              <a:cxnLst>
                <a:cxn ang="0">
                  <a:pos x="connsiteX0" y="connsiteY0"/>
                </a:cxn>
                <a:cxn ang="0">
                  <a:pos x="connsiteX1" y="connsiteY1"/>
                </a:cxn>
                <a:cxn ang="0">
                  <a:pos x="connsiteX2" y="connsiteY2"/>
                </a:cxn>
              </a:cxnLst>
              <a:rect l="l" t="t" r="r" b="b"/>
              <a:pathLst>
                <a:path w="146050" h="66675">
                  <a:moveTo>
                    <a:pt x="146050" y="44450"/>
                  </a:moveTo>
                  <a:lnTo>
                    <a:pt x="85725" y="0"/>
                  </a:lnTo>
                  <a:lnTo>
                    <a:pt x="0" y="666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 name="Freeform 247">
              <a:extLst>
                <a:ext uri="{FF2B5EF4-FFF2-40B4-BE49-F238E27FC236}">
                  <a16:creationId xmlns:a16="http://schemas.microsoft.com/office/drawing/2014/main" id="{83D7CC88-24DD-4F97-9493-564A6CE6010E}"/>
                </a:ext>
              </a:extLst>
            </p:cNvPr>
            <p:cNvSpPr/>
            <p:nvPr/>
          </p:nvSpPr>
          <p:spPr bwMode="auto">
            <a:xfrm>
              <a:off x="7877175" y="3302000"/>
              <a:ext cx="276225" cy="92075"/>
            </a:xfrm>
            <a:custGeom>
              <a:avLst/>
              <a:gdLst>
                <a:gd name="connsiteX0" fmla="*/ 276225 w 276225"/>
                <a:gd name="connsiteY0" fmla="*/ 53975 h 92075"/>
                <a:gd name="connsiteX1" fmla="*/ 206375 w 276225"/>
                <a:gd name="connsiteY1" fmla="*/ 0 h 92075"/>
                <a:gd name="connsiteX2" fmla="*/ 79375 w 276225"/>
                <a:gd name="connsiteY2" fmla="*/ 92075 h 92075"/>
                <a:gd name="connsiteX3" fmla="*/ 0 w 276225"/>
                <a:gd name="connsiteY3" fmla="*/ 41275 h 92075"/>
              </a:gdLst>
              <a:ahLst/>
              <a:cxnLst>
                <a:cxn ang="0">
                  <a:pos x="connsiteX0" y="connsiteY0"/>
                </a:cxn>
                <a:cxn ang="0">
                  <a:pos x="connsiteX1" y="connsiteY1"/>
                </a:cxn>
                <a:cxn ang="0">
                  <a:pos x="connsiteX2" y="connsiteY2"/>
                </a:cxn>
                <a:cxn ang="0">
                  <a:pos x="connsiteX3" y="connsiteY3"/>
                </a:cxn>
              </a:cxnLst>
              <a:rect l="l" t="t" r="r" b="b"/>
              <a:pathLst>
                <a:path w="276225" h="92075">
                  <a:moveTo>
                    <a:pt x="276225" y="53975"/>
                  </a:moveTo>
                  <a:lnTo>
                    <a:pt x="206375" y="0"/>
                  </a:lnTo>
                  <a:lnTo>
                    <a:pt x="79375" y="92075"/>
                  </a:lnTo>
                  <a:lnTo>
                    <a:pt x="0" y="412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 name="Freeform 248">
              <a:extLst>
                <a:ext uri="{FF2B5EF4-FFF2-40B4-BE49-F238E27FC236}">
                  <a16:creationId xmlns:a16="http://schemas.microsoft.com/office/drawing/2014/main" id="{C3D8AA1E-42A2-4BDD-9852-A256507C9B33}"/>
                </a:ext>
              </a:extLst>
            </p:cNvPr>
            <p:cNvSpPr/>
            <p:nvPr/>
          </p:nvSpPr>
          <p:spPr bwMode="auto">
            <a:xfrm>
              <a:off x="7553325" y="3051175"/>
              <a:ext cx="209550" cy="336550"/>
            </a:xfrm>
            <a:custGeom>
              <a:avLst/>
              <a:gdLst>
                <a:gd name="connsiteX0" fmla="*/ 136525 w 209550"/>
                <a:gd name="connsiteY0" fmla="*/ 0 h 336550"/>
                <a:gd name="connsiteX1" fmla="*/ 0 w 209550"/>
                <a:gd name="connsiteY1" fmla="*/ 98425 h 336550"/>
                <a:gd name="connsiteX2" fmla="*/ 12700 w 209550"/>
                <a:gd name="connsiteY2" fmla="*/ 257175 h 336550"/>
                <a:gd name="connsiteX3" fmla="*/ 130175 w 209550"/>
                <a:gd name="connsiteY3" fmla="*/ 336550 h 336550"/>
                <a:gd name="connsiteX4" fmla="*/ 209550 w 209550"/>
                <a:gd name="connsiteY4" fmla="*/ 292100 h 336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550" h="336550">
                  <a:moveTo>
                    <a:pt x="136525" y="0"/>
                  </a:moveTo>
                  <a:lnTo>
                    <a:pt x="0" y="98425"/>
                  </a:lnTo>
                  <a:lnTo>
                    <a:pt x="12700" y="257175"/>
                  </a:lnTo>
                  <a:lnTo>
                    <a:pt x="130175" y="336550"/>
                  </a:lnTo>
                  <a:lnTo>
                    <a:pt x="209550" y="2921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 name="Freeform 249">
              <a:extLst>
                <a:ext uri="{FF2B5EF4-FFF2-40B4-BE49-F238E27FC236}">
                  <a16:creationId xmlns:a16="http://schemas.microsoft.com/office/drawing/2014/main" id="{3CEA03C8-FC1B-421C-A2A5-900781A12DA4}"/>
                </a:ext>
              </a:extLst>
            </p:cNvPr>
            <p:cNvSpPr/>
            <p:nvPr/>
          </p:nvSpPr>
          <p:spPr bwMode="auto">
            <a:xfrm>
              <a:off x="7486650" y="3305175"/>
              <a:ext cx="79375" cy="57150"/>
            </a:xfrm>
            <a:custGeom>
              <a:avLst/>
              <a:gdLst>
                <a:gd name="connsiteX0" fmla="*/ 79375 w 79375"/>
                <a:gd name="connsiteY0" fmla="*/ 0 h 57150"/>
                <a:gd name="connsiteX1" fmla="*/ 0 w 79375"/>
                <a:gd name="connsiteY1" fmla="*/ 57150 h 57150"/>
              </a:gdLst>
              <a:ahLst/>
              <a:cxnLst>
                <a:cxn ang="0">
                  <a:pos x="connsiteX0" y="connsiteY0"/>
                </a:cxn>
                <a:cxn ang="0">
                  <a:pos x="connsiteX1" y="connsiteY1"/>
                </a:cxn>
              </a:cxnLst>
              <a:rect l="l" t="t" r="r" b="b"/>
              <a:pathLst>
                <a:path w="79375" h="57150">
                  <a:moveTo>
                    <a:pt x="79375" y="0"/>
                  </a:moveTo>
                  <a:lnTo>
                    <a:pt x="0" y="571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 name="Freeform 250">
              <a:extLst>
                <a:ext uri="{FF2B5EF4-FFF2-40B4-BE49-F238E27FC236}">
                  <a16:creationId xmlns:a16="http://schemas.microsoft.com/office/drawing/2014/main" id="{502AAA9A-F1F4-4188-B32F-36D3FD7AF5E8}"/>
                </a:ext>
              </a:extLst>
            </p:cNvPr>
            <p:cNvSpPr/>
            <p:nvPr/>
          </p:nvSpPr>
          <p:spPr bwMode="auto">
            <a:xfrm rot="1288063">
              <a:off x="5441686" y="3276600"/>
              <a:ext cx="79375" cy="57150"/>
            </a:xfrm>
            <a:custGeom>
              <a:avLst/>
              <a:gdLst>
                <a:gd name="connsiteX0" fmla="*/ 79375 w 79375"/>
                <a:gd name="connsiteY0" fmla="*/ 0 h 57150"/>
                <a:gd name="connsiteX1" fmla="*/ 0 w 79375"/>
                <a:gd name="connsiteY1" fmla="*/ 57150 h 57150"/>
              </a:gdLst>
              <a:ahLst/>
              <a:cxnLst>
                <a:cxn ang="0">
                  <a:pos x="connsiteX0" y="connsiteY0"/>
                </a:cxn>
                <a:cxn ang="0">
                  <a:pos x="connsiteX1" y="connsiteY1"/>
                </a:cxn>
              </a:cxnLst>
              <a:rect l="l" t="t" r="r" b="b"/>
              <a:pathLst>
                <a:path w="79375" h="57150">
                  <a:moveTo>
                    <a:pt x="79375" y="0"/>
                  </a:moveTo>
                  <a:lnTo>
                    <a:pt x="0" y="571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 name="Freeform 251">
              <a:extLst>
                <a:ext uri="{FF2B5EF4-FFF2-40B4-BE49-F238E27FC236}">
                  <a16:creationId xmlns:a16="http://schemas.microsoft.com/office/drawing/2014/main" id="{3B10AAF5-062E-4508-9398-96A724F9A7F3}"/>
                </a:ext>
              </a:extLst>
            </p:cNvPr>
            <p:cNvSpPr/>
            <p:nvPr/>
          </p:nvSpPr>
          <p:spPr bwMode="auto">
            <a:xfrm>
              <a:off x="5527675" y="3149600"/>
              <a:ext cx="225425" cy="241300"/>
            </a:xfrm>
            <a:custGeom>
              <a:avLst/>
              <a:gdLst>
                <a:gd name="connsiteX0" fmla="*/ 225425 w 225425"/>
                <a:gd name="connsiteY0" fmla="*/ 76200 h 241300"/>
                <a:gd name="connsiteX1" fmla="*/ 206375 w 225425"/>
                <a:gd name="connsiteY1" fmla="*/ 0 h 241300"/>
                <a:gd name="connsiteX2" fmla="*/ 50800 w 225425"/>
                <a:gd name="connsiteY2" fmla="*/ 0 h 241300"/>
                <a:gd name="connsiteX3" fmla="*/ 0 w 225425"/>
                <a:gd name="connsiteY3" fmla="*/ 146050 h 241300"/>
                <a:gd name="connsiteX4" fmla="*/ 101600 w 225425"/>
                <a:gd name="connsiteY4" fmla="*/ 241300 h 241300"/>
                <a:gd name="connsiteX5" fmla="*/ 174625 w 225425"/>
                <a:gd name="connsiteY5" fmla="*/ 193675 h 24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425" h="241300">
                  <a:moveTo>
                    <a:pt x="225425" y="76200"/>
                  </a:moveTo>
                  <a:lnTo>
                    <a:pt x="206375" y="0"/>
                  </a:lnTo>
                  <a:lnTo>
                    <a:pt x="50800" y="0"/>
                  </a:lnTo>
                  <a:lnTo>
                    <a:pt x="0" y="146050"/>
                  </a:lnTo>
                  <a:lnTo>
                    <a:pt x="101600" y="241300"/>
                  </a:lnTo>
                  <a:lnTo>
                    <a:pt x="174625" y="1936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 name="Freeform 252">
              <a:extLst>
                <a:ext uri="{FF2B5EF4-FFF2-40B4-BE49-F238E27FC236}">
                  <a16:creationId xmlns:a16="http://schemas.microsoft.com/office/drawing/2014/main" id="{33231637-DD8A-4402-BCAE-E633F420530A}"/>
                </a:ext>
              </a:extLst>
            </p:cNvPr>
            <p:cNvSpPr/>
            <p:nvPr/>
          </p:nvSpPr>
          <p:spPr bwMode="auto">
            <a:xfrm>
              <a:off x="5816600" y="3302000"/>
              <a:ext cx="777875" cy="98425"/>
            </a:xfrm>
            <a:custGeom>
              <a:avLst/>
              <a:gdLst>
                <a:gd name="connsiteX0" fmla="*/ 0 w 777875"/>
                <a:gd name="connsiteY0" fmla="*/ 34925 h 98425"/>
                <a:gd name="connsiteX1" fmla="*/ 79375 w 777875"/>
                <a:gd name="connsiteY1" fmla="*/ 98425 h 98425"/>
                <a:gd name="connsiteX2" fmla="*/ 209550 w 777875"/>
                <a:gd name="connsiteY2" fmla="*/ 6350 h 98425"/>
                <a:gd name="connsiteX3" fmla="*/ 336550 w 777875"/>
                <a:gd name="connsiteY3" fmla="*/ 92075 h 98425"/>
                <a:gd name="connsiteX4" fmla="*/ 457200 w 777875"/>
                <a:gd name="connsiteY4" fmla="*/ 0 h 98425"/>
                <a:gd name="connsiteX5" fmla="*/ 581025 w 777875"/>
                <a:gd name="connsiteY5" fmla="*/ 95250 h 98425"/>
                <a:gd name="connsiteX6" fmla="*/ 714375 w 777875"/>
                <a:gd name="connsiteY6" fmla="*/ 0 h 98425"/>
                <a:gd name="connsiteX7" fmla="*/ 777875 w 777875"/>
                <a:gd name="connsiteY7" fmla="*/ 50800 h 9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7875" h="98425">
                  <a:moveTo>
                    <a:pt x="0" y="34925"/>
                  </a:moveTo>
                  <a:lnTo>
                    <a:pt x="79375" y="98425"/>
                  </a:lnTo>
                  <a:lnTo>
                    <a:pt x="209550" y="6350"/>
                  </a:lnTo>
                  <a:lnTo>
                    <a:pt x="336550" y="92075"/>
                  </a:lnTo>
                  <a:lnTo>
                    <a:pt x="457200" y="0"/>
                  </a:lnTo>
                  <a:lnTo>
                    <a:pt x="581025" y="95250"/>
                  </a:lnTo>
                  <a:lnTo>
                    <a:pt x="714375" y="0"/>
                  </a:lnTo>
                  <a:lnTo>
                    <a:pt x="777875" y="508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 name="Freeform 253">
              <a:extLst>
                <a:ext uri="{FF2B5EF4-FFF2-40B4-BE49-F238E27FC236}">
                  <a16:creationId xmlns:a16="http://schemas.microsoft.com/office/drawing/2014/main" id="{89172871-56EA-4D68-A657-A8BE3816D278}"/>
                </a:ext>
              </a:extLst>
            </p:cNvPr>
            <p:cNvSpPr/>
            <p:nvPr/>
          </p:nvSpPr>
          <p:spPr bwMode="auto">
            <a:xfrm>
              <a:off x="6721475" y="3302000"/>
              <a:ext cx="269875" cy="88900"/>
            </a:xfrm>
            <a:custGeom>
              <a:avLst/>
              <a:gdLst>
                <a:gd name="connsiteX0" fmla="*/ 0 w 269875"/>
                <a:gd name="connsiteY0" fmla="*/ 53975 h 88900"/>
                <a:gd name="connsiteX1" fmla="*/ 66675 w 269875"/>
                <a:gd name="connsiteY1" fmla="*/ 0 h 88900"/>
                <a:gd name="connsiteX2" fmla="*/ 190500 w 269875"/>
                <a:gd name="connsiteY2" fmla="*/ 88900 h 88900"/>
                <a:gd name="connsiteX3" fmla="*/ 269875 w 269875"/>
                <a:gd name="connsiteY3" fmla="*/ 47625 h 88900"/>
              </a:gdLst>
              <a:ahLst/>
              <a:cxnLst>
                <a:cxn ang="0">
                  <a:pos x="connsiteX0" y="connsiteY0"/>
                </a:cxn>
                <a:cxn ang="0">
                  <a:pos x="connsiteX1" y="connsiteY1"/>
                </a:cxn>
                <a:cxn ang="0">
                  <a:pos x="connsiteX2" y="connsiteY2"/>
                </a:cxn>
                <a:cxn ang="0">
                  <a:pos x="connsiteX3" y="connsiteY3"/>
                </a:cxn>
              </a:cxnLst>
              <a:rect l="l" t="t" r="r" b="b"/>
              <a:pathLst>
                <a:path w="269875" h="88900">
                  <a:moveTo>
                    <a:pt x="0" y="53975"/>
                  </a:moveTo>
                  <a:lnTo>
                    <a:pt x="66675" y="0"/>
                  </a:lnTo>
                  <a:lnTo>
                    <a:pt x="190500" y="88900"/>
                  </a:lnTo>
                  <a:lnTo>
                    <a:pt x="269875" y="476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 name="Freeform 254">
              <a:extLst>
                <a:ext uri="{FF2B5EF4-FFF2-40B4-BE49-F238E27FC236}">
                  <a16:creationId xmlns:a16="http://schemas.microsoft.com/office/drawing/2014/main" id="{19F6CAE8-C2E0-49D6-B467-B76E4E5CE98A}"/>
                </a:ext>
              </a:extLst>
            </p:cNvPr>
            <p:cNvSpPr/>
            <p:nvPr/>
          </p:nvSpPr>
          <p:spPr bwMode="auto">
            <a:xfrm>
              <a:off x="7089775" y="3295650"/>
              <a:ext cx="288925" cy="92075"/>
            </a:xfrm>
            <a:custGeom>
              <a:avLst/>
              <a:gdLst>
                <a:gd name="connsiteX0" fmla="*/ 0 w 288925"/>
                <a:gd name="connsiteY0" fmla="*/ 41275 h 92075"/>
                <a:gd name="connsiteX1" fmla="*/ 85725 w 288925"/>
                <a:gd name="connsiteY1" fmla="*/ 92075 h 92075"/>
                <a:gd name="connsiteX2" fmla="*/ 209550 w 288925"/>
                <a:gd name="connsiteY2" fmla="*/ 0 h 92075"/>
                <a:gd name="connsiteX3" fmla="*/ 288925 w 288925"/>
                <a:gd name="connsiteY3" fmla="*/ 57150 h 92075"/>
              </a:gdLst>
              <a:ahLst/>
              <a:cxnLst>
                <a:cxn ang="0">
                  <a:pos x="connsiteX0" y="connsiteY0"/>
                </a:cxn>
                <a:cxn ang="0">
                  <a:pos x="connsiteX1" y="connsiteY1"/>
                </a:cxn>
                <a:cxn ang="0">
                  <a:pos x="connsiteX2" y="connsiteY2"/>
                </a:cxn>
                <a:cxn ang="0">
                  <a:pos x="connsiteX3" y="connsiteY3"/>
                </a:cxn>
              </a:cxnLst>
              <a:rect l="l" t="t" r="r" b="b"/>
              <a:pathLst>
                <a:path w="288925" h="92075">
                  <a:moveTo>
                    <a:pt x="0" y="41275"/>
                  </a:moveTo>
                  <a:lnTo>
                    <a:pt x="85725" y="92075"/>
                  </a:lnTo>
                  <a:lnTo>
                    <a:pt x="209550" y="0"/>
                  </a:lnTo>
                  <a:lnTo>
                    <a:pt x="288925" y="571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 name="Freeform 284">
              <a:extLst>
                <a:ext uri="{FF2B5EF4-FFF2-40B4-BE49-F238E27FC236}">
                  <a16:creationId xmlns:a16="http://schemas.microsoft.com/office/drawing/2014/main" id="{AE6EDA4F-B291-423A-B01F-D3DAF3778A51}"/>
                </a:ext>
              </a:extLst>
            </p:cNvPr>
            <p:cNvSpPr/>
            <p:nvPr/>
          </p:nvSpPr>
          <p:spPr bwMode="auto">
            <a:xfrm>
              <a:off x="9109075" y="2635250"/>
              <a:ext cx="111125" cy="12700"/>
            </a:xfrm>
            <a:custGeom>
              <a:avLst/>
              <a:gdLst>
                <a:gd name="connsiteX0" fmla="*/ 0 w 111125"/>
                <a:gd name="connsiteY0" fmla="*/ 0 h 12700"/>
                <a:gd name="connsiteX1" fmla="*/ 111125 w 111125"/>
                <a:gd name="connsiteY1" fmla="*/ 12700 h 12700"/>
              </a:gdLst>
              <a:ahLst/>
              <a:cxnLst>
                <a:cxn ang="0">
                  <a:pos x="connsiteX0" y="connsiteY0"/>
                </a:cxn>
                <a:cxn ang="0">
                  <a:pos x="connsiteX1" y="connsiteY1"/>
                </a:cxn>
              </a:cxnLst>
              <a:rect l="l" t="t" r="r" b="b"/>
              <a:pathLst>
                <a:path w="111125" h="12700">
                  <a:moveTo>
                    <a:pt x="0" y="0"/>
                  </a:moveTo>
                  <a:lnTo>
                    <a:pt x="111125" y="127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 name="Freeform 285">
              <a:extLst>
                <a:ext uri="{FF2B5EF4-FFF2-40B4-BE49-F238E27FC236}">
                  <a16:creationId xmlns:a16="http://schemas.microsoft.com/office/drawing/2014/main" id="{FF2B746D-8078-4148-A561-57F9610DAA79}"/>
                </a:ext>
              </a:extLst>
            </p:cNvPr>
            <p:cNvSpPr/>
            <p:nvPr/>
          </p:nvSpPr>
          <p:spPr bwMode="auto">
            <a:xfrm rot="18025168">
              <a:off x="9178925" y="2803525"/>
              <a:ext cx="111125" cy="12700"/>
            </a:xfrm>
            <a:custGeom>
              <a:avLst/>
              <a:gdLst>
                <a:gd name="connsiteX0" fmla="*/ 0 w 111125"/>
                <a:gd name="connsiteY0" fmla="*/ 0 h 12700"/>
                <a:gd name="connsiteX1" fmla="*/ 111125 w 111125"/>
                <a:gd name="connsiteY1" fmla="*/ 12700 h 12700"/>
              </a:gdLst>
              <a:ahLst/>
              <a:cxnLst>
                <a:cxn ang="0">
                  <a:pos x="connsiteX0" y="connsiteY0"/>
                </a:cxn>
                <a:cxn ang="0">
                  <a:pos x="connsiteX1" y="connsiteY1"/>
                </a:cxn>
              </a:cxnLst>
              <a:rect l="l" t="t" r="r" b="b"/>
              <a:pathLst>
                <a:path w="111125" h="12700">
                  <a:moveTo>
                    <a:pt x="0" y="0"/>
                  </a:moveTo>
                  <a:lnTo>
                    <a:pt x="111125" y="127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196" name="Rectangle 195">
            <a:extLst>
              <a:ext uri="{FF2B5EF4-FFF2-40B4-BE49-F238E27FC236}">
                <a16:creationId xmlns:a16="http://schemas.microsoft.com/office/drawing/2014/main" id="{C2F8DAF5-B77B-42C9-B4E6-855698DD266E}"/>
              </a:ext>
            </a:extLst>
          </p:cNvPr>
          <p:cNvSpPr/>
          <p:nvPr/>
        </p:nvSpPr>
        <p:spPr bwMode="auto">
          <a:xfrm>
            <a:off x="2668819" y="4297016"/>
            <a:ext cx="145210" cy="138043"/>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7" name="Rectangle 196">
            <a:extLst>
              <a:ext uri="{FF2B5EF4-FFF2-40B4-BE49-F238E27FC236}">
                <a16:creationId xmlns:a16="http://schemas.microsoft.com/office/drawing/2014/main" id="{1B2E772F-926B-4FDA-9C80-3C90D23EB5F8}"/>
              </a:ext>
            </a:extLst>
          </p:cNvPr>
          <p:cNvSpPr/>
          <p:nvPr/>
        </p:nvSpPr>
        <p:spPr bwMode="auto">
          <a:xfrm>
            <a:off x="3542864" y="3177382"/>
            <a:ext cx="337177" cy="275758"/>
          </a:xfrm>
          <a:prstGeom prst="rect">
            <a:avLst/>
          </a:prstGeom>
          <a:solidFill>
            <a:schemeClr val="accent4"/>
          </a:solidFill>
          <a:ln w="0">
            <a:noFill/>
            <a:miter lim="800000"/>
            <a:headEnd/>
            <a:tailEnd/>
          </a:ln>
        </p:spPr>
        <p:txBody>
          <a:bodyPr lIns="0" tIns="0" rIns="0" b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Cys</a:t>
            </a:r>
          </a:p>
        </p:txBody>
      </p:sp>
      <p:grpSp>
        <p:nvGrpSpPr>
          <p:cNvPr id="198" name="Group 197">
            <a:extLst>
              <a:ext uri="{FF2B5EF4-FFF2-40B4-BE49-F238E27FC236}">
                <a16:creationId xmlns:a16="http://schemas.microsoft.com/office/drawing/2014/main" id="{F99348E5-45AC-47D6-BB81-FB24196149B5}"/>
              </a:ext>
            </a:extLst>
          </p:cNvPr>
          <p:cNvGrpSpPr/>
          <p:nvPr/>
        </p:nvGrpSpPr>
        <p:grpSpPr>
          <a:xfrm rot="2548396">
            <a:off x="2605507" y="4570502"/>
            <a:ext cx="234361" cy="206189"/>
            <a:chOff x="2276940" y="3234086"/>
            <a:chExt cx="234361" cy="206189"/>
          </a:xfrm>
        </p:grpSpPr>
        <p:sp>
          <p:nvSpPr>
            <p:cNvPr id="199" name="32-Point Star 380">
              <a:extLst>
                <a:ext uri="{FF2B5EF4-FFF2-40B4-BE49-F238E27FC236}">
                  <a16:creationId xmlns:a16="http://schemas.microsoft.com/office/drawing/2014/main" id="{B8D2AD30-E934-4A28-A597-98CA25A630D3}"/>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0" name="Freeform 381">
              <a:extLst>
                <a:ext uri="{FF2B5EF4-FFF2-40B4-BE49-F238E27FC236}">
                  <a16:creationId xmlns:a16="http://schemas.microsoft.com/office/drawing/2014/main" id="{82E39A12-0BD8-422A-B225-4F563E77DA35}"/>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01" name="Group 200">
            <a:extLst>
              <a:ext uri="{FF2B5EF4-FFF2-40B4-BE49-F238E27FC236}">
                <a16:creationId xmlns:a16="http://schemas.microsoft.com/office/drawing/2014/main" id="{A47913E2-2B21-4647-80AC-E9F7A7953B71}"/>
              </a:ext>
            </a:extLst>
          </p:cNvPr>
          <p:cNvGrpSpPr/>
          <p:nvPr/>
        </p:nvGrpSpPr>
        <p:grpSpPr>
          <a:xfrm>
            <a:off x="545213" y="1845258"/>
            <a:ext cx="2780247" cy="3259577"/>
            <a:chOff x="1753838" y="1838347"/>
            <a:chExt cx="2780247" cy="3259577"/>
          </a:xfrm>
        </p:grpSpPr>
        <p:grpSp>
          <p:nvGrpSpPr>
            <p:cNvPr id="202" name="Group 201">
              <a:extLst>
                <a:ext uri="{FF2B5EF4-FFF2-40B4-BE49-F238E27FC236}">
                  <a16:creationId xmlns:a16="http://schemas.microsoft.com/office/drawing/2014/main" id="{DA7DEB9F-B794-4089-9AA3-678AA279C788}"/>
                </a:ext>
              </a:extLst>
            </p:cNvPr>
            <p:cNvGrpSpPr/>
            <p:nvPr/>
          </p:nvGrpSpPr>
          <p:grpSpPr>
            <a:xfrm>
              <a:off x="1753838" y="1841352"/>
              <a:ext cx="1362561" cy="3256572"/>
              <a:chOff x="1855443" y="1841352"/>
              <a:chExt cx="1362561" cy="3256572"/>
            </a:xfrm>
          </p:grpSpPr>
          <p:cxnSp>
            <p:nvCxnSpPr>
              <p:cNvPr id="236" name="Straight Connector 235">
                <a:extLst>
                  <a:ext uri="{FF2B5EF4-FFF2-40B4-BE49-F238E27FC236}">
                    <a16:creationId xmlns:a16="http://schemas.microsoft.com/office/drawing/2014/main" id="{1DAE43C8-0A69-4BD5-8C78-188387DB3116}"/>
                  </a:ext>
                </a:extLst>
              </p:cNvPr>
              <p:cNvCxnSpPr>
                <a:cxnSpLocks/>
                <a:stCxn id="267" idx="0"/>
                <a:endCxn id="267" idx="0"/>
              </p:cNvCxnSpPr>
              <p:nvPr/>
            </p:nvCxnSpPr>
            <p:spPr bwMode="auto">
              <a:xfrm>
                <a:off x="2221406" y="2760127"/>
                <a:ext cx="0" cy="0"/>
              </a:xfrm>
              <a:prstGeom prst="line">
                <a:avLst/>
              </a:prstGeom>
              <a:noFill/>
              <a:ln w="28575" cap="flat" cmpd="sng" algn="ctr">
                <a:solidFill>
                  <a:schemeClr val="bg1"/>
                </a:solidFill>
                <a:prstDash val="solid"/>
                <a:round/>
                <a:headEnd type="none" w="med" len="med"/>
                <a:tailEnd type="none" w="med" len="med"/>
              </a:ln>
              <a:effectLst/>
            </p:spPr>
          </p:cxnSp>
          <p:grpSp>
            <p:nvGrpSpPr>
              <p:cNvPr id="237" name="Group 236">
                <a:extLst>
                  <a:ext uri="{FF2B5EF4-FFF2-40B4-BE49-F238E27FC236}">
                    <a16:creationId xmlns:a16="http://schemas.microsoft.com/office/drawing/2014/main" id="{2F184FAA-8A27-420A-883C-140C117429EA}"/>
                  </a:ext>
                </a:extLst>
              </p:cNvPr>
              <p:cNvGrpSpPr/>
              <p:nvPr/>
            </p:nvGrpSpPr>
            <p:grpSpPr>
              <a:xfrm>
                <a:off x="1855443" y="1841352"/>
                <a:ext cx="980824" cy="1509368"/>
                <a:chOff x="1855443" y="1841352"/>
                <a:chExt cx="980824" cy="1509368"/>
              </a:xfrm>
            </p:grpSpPr>
            <p:grpSp>
              <p:nvGrpSpPr>
                <p:cNvPr id="260" name="Group 259">
                  <a:extLst>
                    <a:ext uri="{FF2B5EF4-FFF2-40B4-BE49-F238E27FC236}">
                      <a16:creationId xmlns:a16="http://schemas.microsoft.com/office/drawing/2014/main" id="{0D95A81D-CEEF-4C3E-8CD3-50F45C8BF938}"/>
                    </a:ext>
                  </a:extLst>
                </p:cNvPr>
                <p:cNvGrpSpPr/>
                <p:nvPr/>
              </p:nvGrpSpPr>
              <p:grpSpPr>
                <a:xfrm>
                  <a:off x="1855443" y="2077027"/>
                  <a:ext cx="670256" cy="1273693"/>
                  <a:chOff x="1855443" y="2077027"/>
                  <a:chExt cx="670256" cy="1273693"/>
                </a:xfrm>
              </p:grpSpPr>
              <p:sp>
                <p:nvSpPr>
                  <p:cNvPr id="265" name="Freeform 324">
                    <a:extLst>
                      <a:ext uri="{FF2B5EF4-FFF2-40B4-BE49-F238E27FC236}">
                        <a16:creationId xmlns:a16="http://schemas.microsoft.com/office/drawing/2014/main" id="{F0418438-9E35-4F0B-9487-8FAD4F97EBBB}"/>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6" name="Rectangle 265">
                    <a:extLst>
                      <a:ext uri="{FF2B5EF4-FFF2-40B4-BE49-F238E27FC236}">
                        <a16:creationId xmlns:a16="http://schemas.microsoft.com/office/drawing/2014/main" id="{8A810032-FED0-43CF-AFD2-29B81E8953D5}"/>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7" name="Rectangle 266">
                    <a:extLst>
                      <a:ext uri="{FF2B5EF4-FFF2-40B4-BE49-F238E27FC236}">
                        <a16:creationId xmlns:a16="http://schemas.microsoft.com/office/drawing/2014/main" id="{B82F97D4-A745-46ED-A99E-2B2FF80DF24A}"/>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61" name="Group 260">
                  <a:extLst>
                    <a:ext uri="{FF2B5EF4-FFF2-40B4-BE49-F238E27FC236}">
                      <a16:creationId xmlns:a16="http://schemas.microsoft.com/office/drawing/2014/main" id="{25DB2F1F-4C51-4B98-A17D-76CB10014C89}"/>
                    </a:ext>
                  </a:extLst>
                </p:cNvPr>
                <p:cNvGrpSpPr/>
                <p:nvPr/>
              </p:nvGrpSpPr>
              <p:grpSpPr>
                <a:xfrm>
                  <a:off x="2166011" y="1841352"/>
                  <a:ext cx="670256" cy="1273693"/>
                  <a:chOff x="1855443" y="2077027"/>
                  <a:chExt cx="670256" cy="1273693"/>
                </a:xfrm>
              </p:grpSpPr>
              <p:sp>
                <p:nvSpPr>
                  <p:cNvPr id="262" name="Freeform 327">
                    <a:extLst>
                      <a:ext uri="{FF2B5EF4-FFF2-40B4-BE49-F238E27FC236}">
                        <a16:creationId xmlns:a16="http://schemas.microsoft.com/office/drawing/2014/main" id="{71F77F6F-4116-4CE6-B623-E863F09A6C49}"/>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3" name="Rectangle 262">
                    <a:extLst>
                      <a:ext uri="{FF2B5EF4-FFF2-40B4-BE49-F238E27FC236}">
                        <a16:creationId xmlns:a16="http://schemas.microsoft.com/office/drawing/2014/main" id="{14FF8ACB-6A1E-4437-A973-10F1138817C3}"/>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4" name="Rectangle 263">
                    <a:extLst>
                      <a:ext uri="{FF2B5EF4-FFF2-40B4-BE49-F238E27FC236}">
                        <a16:creationId xmlns:a16="http://schemas.microsoft.com/office/drawing/2014/main" id="{070CBE78-BC60-4BD0-97C2-561784572898}"/>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238" name="Rectangle 237">
                <a:extLst>
                  <a:ext uri="{FF2B5EF4-FFF2-40B4-BE49-F238E27FC236}">
                    <a16:creationId xmlns:a16="http://schemas.microsoft.com/office/drawing/2014/main" id="{922D232D-6E3C-4EE6-B790-36D8CE1DE1F1}"/>
                  </a:ext>
                </a:extLst>
              </p:cNvPr>
              <p:cNvSpPr/>
              <p:nvPr/>
            </p:nvSpPr>
            <p:spPr bwMode="auto">
              <a:xfrm rot="19259610">
                <a:off x="2544266" y="3168722"/>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9" name="Rectangle 238">
                <a:extLst>
                  <a:ext uri="{FF2B5EF4-FFF2-40B4-BE49-F238E27FC236}">
                    <a16:creationId xmlns:a16="http://schemas.microsoft.com/office/drawing/2014/main" id="{A6EB1ECA-1E7D-4B48-B3DE-92D4F378AC8A}"/>
                  </a:ext>
                </a:extLst>
              </p:cNvPr>
              <p:cNvSpPr/>
              <p:nvPr/>
            </p:nvSpPr>
            <p:spPr bwMode="auto">
              <a:xfrm rot="19259610">
                <a:off x="2850566" y="2927337"/>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0" name="Freeform 367">
                <a:extLst>
                  <a:ext uri="{FF2B5EF4-FFF2-40B4-BE49-F238E27FC236}">
                    <a16:creationId xmlns:a16="http://schemas.microsoft.com/office/drawing/2014/main" id="{CEEC5EFE-9189-4630-90F9-A1FABBB4C5E5}"/>
                  </a:ext>
                </a:extLst>
              </p:cNvPr>
              <p:cNvSpPr/>
              <p:nvPr/>
            </p:nvSpPr>
            <p:spPr bwMode="auto">
              <a:xfrm>
                <a:off x="2946401" y="3038475"/>
                <a:ext cx="58002" cy="622300"/>
              </a:xfrm>
              <a:custGeom>
                <a:avLst/>
                <a:gdLst>
                  <a:gd name="connsiteX0" fmla="*/ 0 w 73025"/>
                  <a:gd name="connsiteY0" fmla="*/ 0 h 622300"/>
                  <a:gd name="connsiteX1" fmla="*/ 53975 w 73025"/>
                  <a:gd name="connsiteY1" fmla="*/ 1270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Lst>
                <a:ahLst/>
                <a:cxnLst>
                  <a:cxn ang="0">
                    <a:pos x="connsiteX0" y="connsiteY0"/>
                  </a:cxn>
                  <a:cxn ang="0">
                    <a:pos x="connsiteX1" y="connsiteY1"/>
                  </a:cxn>
                  <a:cxn ang="0">
                    <a:pos x="connsiteX2" y="connsiteY2"/>
                  </a:cxn>
                </a:cxnLst>
                <a:rect l="l" t="t" r="r" b="b"/>
                <a:pathLst>
                  <a:path w="73025" h="622300">
                    <a:moveTo>
                      <a:pt x="0" y="0"/>
                    </a:moveTo>
                    <a:cubicBezTo>
                      <a:pt x="17992" y="46567"/>
                      <a:pt x="42333" y="74083"/>
                      <a:pt x="53975" y="139700"/>
                    </a:cubicBezTo>
                    <a:lnTo>
                      <a:pt x="73025" y="622300"/>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241" name="Group 240">
                <a:extLst>
                  <a:ext uri="{FF2B5EF4-FFF2-40B4-BE49-F238E27FC236}">
                    <a16:creationId xmlns:a16="http://schemas.microsoft.com/office/drawing/2014/main" id="{DE577CD4-48D9-4CFD-B387-C523B6ACD10E}"/>
                  </a:ext>
                </a:extLst>
              </p:cNvPr>
              <p:cNvGrpSpPr/>
              <p:nvPr/>
            </p:nvGrpSpPr>
            <p:grpSpPr>
              <a:xfrm>
                <a:off x="2276940" y="3234086"/>
                <a:ext cx="234361" cy="206189"/>
                <a:chOff x="2276940" y="3234086"/>
                <a:chExt cx="234361" cy="206189"/>
              </a:xfrm>
            </p:grpSpPr>
            <p:sp>
              <p:nvSpPr>
                <p:cNvPr id="258" name="32-Point Star 360">
                  <a:extLst>
                    <a:ext uri="{FF2B5EF4-FFF2-40B4-BE49-F238E27FC236}">
                      <a16:creationId xmlns:a16="http://schemas.microsoft.com/office/drawing/2014/main" id="{B9E58B3A-E71C-4967-BD3C-DFBD6EF3C6E6}"/>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9" name="Freeform 368">
                  <a:extLst>
                    <a:ext uri="{FF2B5EF4-FFF2-40B4-BE49-F238E27FC236}">
                      <a16:creationId xmlns:a16="http://schemas.microsoft.com/office/drawing/2014/main" id="{B1B46C54-8A71-4950-A412-97500A70AE8E}"/>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42" name="Group 241">
                <a:extLst>
                  <a:ext uri="{FF2B5EF4-FFF2-40B4-BE49-F238E27FC236}">
                    <a16:creationId xmlns:a16="http://schemas.microsoft.com/office/drawing/2014/main" id="{72D5D38C-8E66-4897-8833-03144F1FD27E}"/>
                  </a:ext>
                </a:extLst>
              </p:cNvPr>
              <p:cNvGrpSpPr/>
              <p:nvPr/>
            </p:nvGrpSpPr>
            <p:grpSpPr>
              <a:xfrm rot="11434668">
                <a:off x="2957835" y="2702255"/>
                <a:ext cx="234361" cy="206189"/>
                <a:chOff x="2276940" y="3234086"/>
                <a:chExt cx="234361" cy="206189"/>
              </a:xfrm>
            </p:grpSpPr>
            <p:sp>
              <p:nvSpPr>
                <p:cNvPr id="256" name="32-Point Star 371">
                  <a:extLst>
                    <a:ext uri="{FF2B5EF4-FFF2-40B4-BE49-F238E27FC236}">
                      <a16:creationId xmlns:a16="http://schemas.microsoft.com/office/drawing/2014/main" id="{61E62B7E-16F4-4FB0-B2EF-44286446940A}"/>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7" name="Freeform 372">
                  <a:extLst>
                    <a:ext uri="{FF2B5EF4-FFF2-40B4-BE49-F238E27FC236}">
                      <a16:creationId xmlns:a16="http://schemas.microsoft.com/office/drawing/2014/main" id="{47DC63FB-ED78-43DC-B89B-56E86BB29C59}"/>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43" name="Group 242">
                <a:extLst>
                  <a:ext uri="{FF2B5EF4-FFF2-40B4-BE49-F238E27FC236}">
                    <a16:creationId xmlns:a16="http://schemas.microsoft.com/office/drawing/2014/main" id="{1A38D1DB-A4E6-4026-AF6F-18085ABBE69D}"/>
                  </a:ext>
                </a:extLst>
              </p:cNvPr>
              <p:cNvGrpSpPr/>
              <p:nvPr/>
            </p:nvGrpSpPr>
            <p:grpSpPr>
              <a:xfrm rot="9457758">
                <a:off x="2983643" y="3067376"/>
                <a:ext cx="234361" cy="206189"/>
                <a:chOff x="2276940" y="3234086"/>
                <a:chExt cx="234361" cy="206189"/>
              </a:xfrm>
            </p:grpSpPr>
            <p:sp>
              <p:nvSpPr>
                <p:cNvPr id="254" name="32-Point Star 374">
                  <a:extLst>
                    <a:ext uri="{FF2B5EF4-FFF2-40B4-BE49-F238E27FC236}">
                      <a16:creationId xmlns:a16="http://schemas.microsoft.com/office/drawing/2014/main" id="{2CF82C68-5755-4C46-90EC-59E085CD704B}"/>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5" name="Freeform 375">
                  <a:extLst>
                    <a:ext uri="{FF2B5EF4-FFF2-40B4-BE49-F238E27FC236}">
                      <a16:creationId xmlns:a16="http://schemas.microsoft.com/office/drawing/2014/main" id="{94A29B43-48B8-4E57-80BE-EE16ED0C8EA4}"/>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44" name="Group 243">
                <a:extLst>
                  <a:ext uri="{FF2B5EF4-FFF2-40B4-BE49-F238E27FC236}">
                    <a16:creationId xmlns:a16="http://schemas.microsoft.com/office/drawing/2014/main" id="{B18FEDCF-FD80-4CD8-A96F-3CD6BC970ABE}"/>
                  </a:ext>
                </a:extLst>
              </p:cNvPr>
              <p:cNvGrpSpPr/>
              <p:nvPr/>
            </p:nvGrpSpPr>
            <p:grpSpPr>
              <a:xfrm>
                <a:off x="2924108" y="3652262"/>
                <a:ext cx="200854" cy="1445662"/>
                <a:chOff x="2924108" y="3652262"/>
                <a:chExt cx="200854" cy="1445662"/>
              </a:xfrm>
            </p:grpSpPr>
            <p:sp>
              <p:nvSpPr>
                <p:cNvPr id="251" name="Freeform 343">
                  <a:extLst>
                    <a:ext uri="{FF2B5EF4-FFF2-40B4-BE49-F238E27FC236}">
                      <a16:creationId xmlns:a16="http://schemas.microsoft.com/office/drawing/2014/main" id="{EE0957F2-0B70-4BD7-B2CC-241623ECE75C}"/>
                    </a:ext>
                  </a:extLst>
                </p:cNvPr>
                <p:cNvSpPr/>
                <p:nvPr/>
              </p:nvSpPr>
              <p:spPr bwMode="auto">
                <a:xfrm rot="19185518" flipH="1">
                  <a:off x="2978605" y="4327979"/>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2" name="Rectangle 251">
                  <a:extLst>
                    <a:ext uri="{FF2B5EF4-FFF2-40B4-BE49-F238E27FC236}">
                      <a16:creationId xmlns:a16="http://schemas.microsoft.com/office/drawing/2014/main" id="{43C9909B-270B-484E-80AD-A4EC220A06F5}"/>
                    </a:ext>
                  </a:extLst>
                </p:cNvPr>
                <p:cNvSpPr/>
                <p:nvPr/>
              </p:nvSpPr>
              <p:spPr bwMode="auto">
                <a:xfrm rot="21551131" flipH="1">
                  <a:off x="2924108" y="3652262"/>
                  <a:ext cx="177800"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3" name="Rectangle 252">
                  <a:extLst>
                    <a:ext uri="{FF2B5EF4-FFF2-40B4-BE49-F238E27FC236}">
                      <a16:creationId xmlns:a16="http://schemas.microsoft.com/office/drawing/2014/main" id="{4FFC2712-35B6-42EC-87CB-318BA731CD46}"/>
                    </a:ext>
                  </a:extLst>
                </p:cNvPr>
                <p:cNvSpPr/>
                <p:nvPr/>
              </p:nvSpPr>
              <p:spPr bwMode="auto">
                <a:xfrm rot="21551131" flipH="1">
                  <a:off x="2939613" y="4431505"/>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45" name="Group 244">
                <a:extLst>
                  <a:ext uri="{FF2B5EF4-FFF2-40B4-BE49-F238E27FC236}">
                    <a16:creationId xmlns:a16="http://schemas.microsoft.com/office/drawing/2014/main" id="{986FB660-9BF3-4D5B-A2EF-35F9FC46D687}"/>
                  </a:ext>
                </a:extLst>
              </p:cNvPr>
              <p:cNvGrpSpPr/>
              <p:nvPr/>
            </p:nvGrpSpPr>
            <p:grpSpPr>
              <a:xfrm>
                <a:off x="2705083" y="3466633"/>
                <a:ext cx="276673" cy="218374"/>
                <a:chOff x="2705083" y="3466633"/>
                <a:chExt cx="276673" cy="218374"/>
              </a:xfrm>
            </p:grpSpPr>
            <p:sp>
              <p:nvSpPr>
                <p:cNvPr id="249" name="32-Point Star 361">
                  <a:extLst>
                    <a:ext uri="{FF2B5EF4-FFF2-40B4-BE49-F238E27FC236}">
                      <a16:creationId xmlns:a16="http://schemas.microsoft.com/office/drawing/2014/main" id="{E474F212-3AB4-4286-89A9-6D02D9907378}"/>
                    </a:ext>
                  </a:extLst>
                </p:cNvPr>
                <p:cNvSpPr/>
                <p:nvPr/>
              </p:nvSpPr>
              <p:spPr bwMode="auto">
                <a:xfrm>
                  <a:off x="2705083" y="3507872"/>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0" name="Freeform 376">
                  <a:extLst>
                    <a:ext uri="{FF2B5EF4-FFF2-40B4-BE49-F238E27FC236}">
                      <a16:creationId xmlns:a16="http://schemas.microsoft.com/office/drawing/2014/main" id="{8F76A284-D562-492E-B7DB-5179C4B548B7}"/>
                    </a:ext>
                  </a:extLst>
                </p:cNvPr>
                <p:cNvSpPr/>
                <p:nvPr/>
              </p:nvSpPr>
              <p:spPr bwMode="auto">
                <a:xfrm>
                  <a:off x="2861671" y="3466633"/>
                  <a:ext cx="120085" cy="96986"/>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46" name="Group 245">
                <a:extLst>
                  <a:ext uri="{FF2B5EF4-FFF2-40B4-BE49-F238E27FC236}">
                    <a16:creationId xmlns:a16="http://schemas.microsoft.com/office/drawing/2014/main" id="{AB26F137-46FF-403F-97BA-FB05FCF5F32F}"/>
                  </a:ext>
                </a:extLst>
              </p:cNvPr>
              <p:cNvGrpSpPr/>
              <p:nvPr/>
            </p:nvGrpSpPr>
            <p:grpSpPr>
              <a:xfrm>
                <a:off x="2954774" y="3289028"/>
                <a:ext cx="92401" cy="234205"/>
                <a:chOff x="2954774" y="3289028"/>
                <a:chExt cx="92401" cy="234205"/>
              </a:xfrm>
            </p:grpSpPr>
            <p:sp>
              <p:nvSpPr>
                <p:cNvPr id="247" name="Rectangle 246">
                  <a:extLst>
                    <a:ext uri="{FF2B5EF4-FFF2-40B4-BE49-F238E27FC236}">
                      <a16:creationId xmlns:a16="http://schemas.microsoft.com/office/drawing/2014/main" id="{CD89718F-D059-44A3-8966-4B6C9A722E24}"/>
                    </a:ext>
                  </a:extLst>
                </p:cNvPr>
                <p:cNvSpPr/>
                <p:nvPr/>
              </p:nvSpPr>
              <p:spPr bwMode="auto">
                <a:xfrm>
                  <a:off x="2954774" y="3289028"/>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8" name="Rectangle 247">
                  <a:extLst>
                    <a:ext uri="{FF2B5EF4-FFF2-40B4-BE49-F238E27FC236}">
                      <a16:creationId xmlns:a16="http://schemas.microsoft.com/office/drawing/2014/main" id="{AE24D756-1F80-4865-9EE2-9B7ED79523B6}"/>
                    </a:ext>
                  </a:extLst>
                </p:cNvPr>
                <p:cNvSpPr/>
                <p:nvPr/>
              </p:nvSpPr>
              <p:spPr bwMode="auto">
                <a:xfrm>
                  <a:off x="2954774" y="3432809"/>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203" name="Group 202">
              <a:extLst>
                <a:ext uri="{FF2B5EF4-FFF2-40B4-BE49-F238E27FC236}">
                  <a16:creationId xmlns:a16="http://schemas.microsoft.com/office/drawing/2014/main" id="{211B1026-6A14-4EBF-8752-316CFC53CBC8}"/>
                </a:ext>
              </a:extLst>
            </p:cNvPr>
            <p:cNvGrpSpPr/>
            <p:nvPr/>
          </p:nvGrpSpPr>
          <p:grpSpPr>
            <a:xfrm flipH="1">
              <a:off x="3171524" y="1838347"/>
              <a:ext cx="1362561" cy="3256572"/>
              <a:chOff x="1855443" y="1841352"/>
              <a:chExt cx="1362561" cy="3256572"/>
            </a:xfrm>
          </p:grpSpPr>
          <p:cxnSp>
            <p:nvCxnSpPr>
              <p:cNvPr id="204" name="Straight Connector 203">
                <a:extLst>
                  <a:ext uri="{FF2B5EF4-FFF2-40B4-BE49-F238E27FC236}">
                    <a16:creationId xmlns:a16="http://schemas.microsoft.com/office/drawing/2014/main" id="{16DBB268-9C7F-4BE9-99B6-CAB711E4AC80}"/>
                  </a:ext>
                </a:extLst>
              </p:cNvPr>
              <p:cNvCxnSpPr>
                <a:cxnSpLocks/>
                <a:stCxn id="235" idx="0"/>
                <a:endCxn id="235" idx="0"/>
              </p:cNvCxnSpPr>
              <p:nvPr/>
            </p:nvCxnSpPr>
            <p:spPr bwMode="auto">
              <a:xfrm>
                <a:off x="2221406" y="2760127"/>
                <a:ext cx="0" cy="0"/>
              </a:xfrm>
              <a:prstGeom prst="line">
                <a:avLst/>
              </a:prstGeom>
              <a:noFill/>
              <a:ln w="28575" cap="flat" cmpd="sng" algn="ctr">
                <a:solidFill>
                  <a:schemeClr val="bg1"/>
                </a:solidFill>
                <a:prstDash val="solid"/>
                <a:round/>
                <a:headEnd type="none" w="med" len="med"/>
                <a:tailEnd type="none" w="med" len="med"/>
              </a:ln>
              <a:effectLst/>
            </p:spPr>
          </p:cxnSp>
          <p:grpSp>
            <p:nvGrpSpPr>
              <p:cNvPr id="205" name="Group 204">
                <a:extLst>
                  <a:ext uri="{FF2B5EF4-FFF2-40B4-BE49-F238E27FC236}">
                    <a16:creationId xmlns:a16="http://schemas.microsoft.com/office/drawing/2014/main" id="{B93DA8C6-3ABB-4517-9699-A4FD88F3001B}"/>
                  </a:ext>
                </a:extLst>
              </p:cNvPr>
              <p:cNvGrpSpPr/>
              <p:nvPr/>
            </p:nvGrpSpPr>
            <p:grpSpPr>
              <a:xfrm>
                <a:off x="1855443" y="1841352"/>
                <a:ext cx="980824" cy="1509368"/>
                <a:chOff x="1855443" y="1841352"/>
                <a:chExt cx="980824" cy="1509368"/>
              </a:xfrm>
            </p:grpSpPr>
            <p:grpSp>
              <p:nvGrpSpPr>
                <p:cNvPr id="228" name="Group 227">
                  <a:extLst>
                    <a:ext uri="{FF2B5EF4-FFF2-40B4-BE49-F238E27FC236}">
                      <a16:creationId xmlns:a16="http://schemas.microsoft.com/office/drawing/2014/main" id="{0081D825-73A8-4181-9DC4-1792E50EFDA9}"/>
                    </a:ext>
                  </a:extLst>
                </p:cNvPr>
                <p:cNvGrpSpPr/>
                <p:nvPr/>
              </p:nvGrpSpPr>
              <p:grpSpPr>
                <a:xfrm>
                  <a:off x="1855443" y="2077027"/>
                  <a:ext cx="670256" cy="1273693"/>
                  <a:chOff x="1855443" y="2077027"/>
                  <a:chExt cx="670256" cy="1273693"/>
                </a:xfrm>
              </p:grpSpPr>
              <p:sp>
                <p:nvSpPr>
                  <p:cNvPr id="233" name="Freeform 413">
                    <a:extLst>
                      <a:ext uri="{FF2B5EF4-FFF2-40B4-BE49-F238E27FC236}">
                        <a16:creationId xmlns:a16="http://schemas.microsoft.com/office/drawing/2014/main" id="{A06B5074-D2E2-4268-AC46-FD3F5A5AB730}"/>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4" name="Rectangle 233">
                    <a:extLst>
                      <a:ext uri="{FF2B5EF4-FFF2-40B4-BE49-F238E27FC236}">
                        <a16:creationId xmlns:a16="http://schemas.microsoft.com/office/drawing/2014/main" id="{FD7F2067-BCF3-43C7-B08D-319D269A4F16}"/>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5" name="Rectangle 234">
                    <a:extLst>
                      <a:ext uri="{FF2B5EF4-FFF2-40B4-BE49-F238E27FC236}">
                        <a16:creationId xmlns:a16="http://schemas.microsoft.com/office/drawing/2014/main" id="{0BB2AE1B-7B01-4DBD-95D0-2245E8D6CAD6}"/>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29" name="Group 228">
                  <a:extLst>
                    <a:ext uri="{FF2B5EF4-FFF2-40B4-BE49-F238E27FC236}">
                      <a16:creationId xmlns:a16="http://schemas.microsoft.com/office/drawing/2014/main" id="{60A051F6-8F24-4EB9-885E-38229809060B}"/>
                    </a:ext>
                  </a:extLst>
                </p:cNvPr>
                <p:cNvGrpSpPr/>
                <p:nvPr/>
              </p:nvGrpSpPr>
              <p:grpSpPr>
                <a:xfrm>
                  <a:off x="2166011" y="1841352"/>
                  <a:ext cx="670256" cy="1273693"/>
                  <a:chOff x="1855443" y="2077027"/>
                  <a:chExt cx="670256" cy="1273693"/>
                </a:xfrm>
              </p:grpSpPr>
              <p:sp>
                <p:nvSpPr>
                  <p:cNvPr id="230" name="Freeform 410">
                    <a:extLst>
                      <a:ext uri="{FF2B5EF4-FFF2-40B4-BE49-F238E27FC236}">
                        <a16:creationId xmlns:a16="http://schemas.microsoft.com/office/drawing/2014/main" id="{E673F7DD-68EC-4817-8636-152A11D64F43}"/>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1" name="Rectangle 230">
                    <a:extLst>
                      <a:ext uri="{FF2B5EF4-FFF2-40B4-BE49-F238E27FC236}">
                        <a16:creationId xmlns:a16="http://schemas.microsoft.com/office/drawing/2014/main" id="{F55695D5-3378-4864-935F-0652B4221886}"/>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2" name="Rectangle 231">
                    <a:extLst>
                      <a:ext uri="{FF2B5EF4-FFF2-40B4-BE49-F238E27FC236}">
                        <a16:creationId xmlns:a16="http://schemas.microsoft.com/office/drawing/2014/main" id="{7FD733F9-B168-463D-9712-AA939E121E57}"/>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206" name="Rectangle 205">
                <a:extLst>
                  <a:ext uri="{FF2B5EF4-FFF2-40B4-BE49-F238E27FC236}">
                    <a16:creationId xmlns:a16="http://schemas.microsoft.com/office/drawing/2014/main" id="{2910E305-C5F8-4905-A5FF-7CA708AB24F5}"/>
                  </a:ext>
                </a:extLst>
              </p:cNvPr>
              <p:cNvSpPr/>
              <p:nvPr/>
            </p:nvSpPr>
            <p:spPr bwMode="auto">
              <a:xfrm rot="19259610">
                <a:off x="2544266" y="3168722"/>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7" name="Rectangle 206">
                <a:extLst>
                  <a:ext uri="{FF2B5EF4-FFF2-40B4-BE49-F238E27FC236}">
                    <a16:creationId xmlns:a16="http://schemas.microsoft.com/office/drawing/2014/main" id="{FD4733B9-7BFD-44DF-ADB8-CFFA73CE5BDF}"/>
                  </a:ext>
                </a:extLst>
              </p:cNvPr>
              <p:cNvSpPr/>
              <p:nvPr/>
            </p:nvSpPr>
            <p:spPr bwMode="auto">
              <a:xfrm rot="19259610">
                <a:off x="2850566" y="2927337"/>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8" name="Freeform 388">
                <a:extLst>
                  <a:ext uri="{FF2B5EF4-FFF2-40B4-BE49-F238E27FC236}">
                    <a16:creationId xmlns:a16="http://schemas.microsoft.com/office/drawing/2014/main" id="{09597354-DE84-4573-9A27-9AA0696ED731}"/>
                  </a:ext>
                </a:extLst>
              </p:cNvPr>
              <p:cNvSpPr/>
              <p:nvPr/>
            </p:nvSpPr>
            <p:spPr bwMode="auto">
              <a:xfrm>
                <a:off x="2946401" y="3038475"/>
                <a:ext cx="58002" cy="622300"/>
              </a:xfrm>
              <a:custGeom>
                <a:avLst/>
                <a:gdLst>
                  <a:gd name="connsiteX0" fmla="*/ 0 w 73025"/>
                  <a:gd name="connsiteY0" fmla="*/ 0 h 622300"/>
                  <a:gd name="connsiteX1" fmla="*/ 53975 w 73025"/>
                  <a:gd name="connsiteY1" fmla="*/ 1270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Lst>
                <a:ahLst/>
                <a:cxnLst>
                  <a:cxn ang="0">
                    <a:pos x="connsiteX0" y="connsiteY0"/>
                  </a:cxn>
                  <a:cxn ang="0">
                    <a:pos x="connsiteX1" y="connsiteY1"/>
                  </a:cxn>
                  <a:cxn ang="0">
                    <a:pos x="connsiteX2" y="connsiteY2"/>
                  </a:cxn>
                </a:cxnLst>
                <a:rect l="l" t="t" r="r" b="b"/>
                <a:pathLst>
                  <a:path w="73025" h="622300">
                    <a:moveTo>
                      <a:pt x="0" y="0"/>
                    </a:moveTo>
                    <a:cubicBezTo>
                      <a:pt x="17992" y="46567"/>
                      <a:pt x="42333" y="74083"/>
                      <a:pt x="53975" y="139700"/>
                    </a:cubicBezTo>
                    <a:lnTo>
                      <a:pt x="73025" y="622300"/>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209" name="Group 208">
                <a:extLst>
                  <a:ext uri="{FF2B5EF4-FFF2-40B4-BE49-F238E27FC236}">
                    <a16:creationId xmlns:a16="http://schemas.microsoft.com/office/drawing/2014/main" id="{BDA3B00F-76BD-4492-AB6B-ABC24D29D123}"/>
                  </a:ext>
                </a:extLst>
              </p:cNvPr>
              <p:cNvGrpSpPr/>
              <p:nvPr/>
            </p:nvGrpSpPr>
            <p:grpSpPr>
              <a:xfrm>
                <a:off x="2276940" y="3234086"/>
                <a:ext cx="234361" cy="206189"/>
                <a:chOff x="2276940" y="3234086"/>
                <a:chExt cx="234361" cy="206189"/>
              </a:xfrm>
            </p:grpSpPr>
            <p:sp>
              <p:nvSpPr>
                <p:cNvPr id="226" name="32-Point Star 406">
                  <a:extLst>
                    <a:ext uri="{FF2B5EF4-FFF2-40B4-BE49-F238E27FC236}">
                      <a16:creationId xmlns:a16="http://schemas.microsoft.com/office/drawing/2014/main" id="{7DCD9A36-10E7-4A28-8D9B-769C05A012A7}"/>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7" name="Freeform 407">
                  <a:extLst>
                    <a:ext uri="{FF2B5EF4-FFF2-40B4-BE49-F238E27FC236}">
                      <a16:creationId xmlns:a16="http://schemas.microsoft.com/office/drawing/2014/main" id="{CB0A265E-AC8F-4FCA-8358-DD4F4D5E9EE4}"/>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10" name="Group 209">
                <a:extLst>
                  <a:ext uri="{FF2B5EF4-FFF2-40B4-BE49-F238E27FC236}">
                    <a16:creationId xmlns:a16="http://schemas.microsoft.com/office/drawing/2014/main" id="{2C326F6C-CB78-423D-8533-B6482A10876E}"/>
                  </a:ext>
                </a:extLst>
              </p:cNvPr>
              <p:cNvGrpSpPr/>
              <p:nvPr/>
            </p:nvGrpSpPr>
            <p:grpSpPr>
              <a:xfrm rot="11434668">
                <a:off x="2957835" y="2702255"/>
                <a:ext cx="234361" cy="206189"/>
                <a:chOff x="2276940" y="3234086"/>
                <a:chExt cx="234361" cy="206189"/>
              </a:xfrm>
            </p:grpSpPr>
            <p:sp>
              <p:nvSpPr>
                <p:cNvPr id="224" name="32-Point Star 404">
                  <a:extLst>
                    <a:ext uri="{FF2B5EF4-FFF2-40B4-BE49-F238E27FC236}">
                      <a16:creationId xmlns:a16="http://schemas.microsoft.com/office/drawing/2014/main" id="{24FA5D25-0176-4428-B2B2-5CEDCEABC533}"/>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5" name="Freeform 405">
                  <a:extLst>
                    <a:ext uri="{FF2B5EF4-FFF2-40B4-BE49-F238E27FC236}">
                      <a16:creationId xmlns:a16="http://schemas.microsoft.com/office/drawing/2014/main" id="{D2AF6DD8-3436-43D3-AF6E-9E4685BE6F85}"/>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11" name="Group 210">
                <a:extLst>
                  <a:ext uri="{FF2B5EF4-FFF2-40B4-BE49-F238E27FC236}">
                    <a16:creationId xmlns:a16="http://schemas.microsoft.com/office/drawing/2014/main" id="{5B85DE1C-D240-416B-B2BB-3568E1F30ED9}"/>
                  </a:ext>
                </a:extLst>
              </p:cNvPr>
              <p:cNvGrpSpPr/>
              <p:nvPr/>
            </p:nvGrpSpPr>
            <p:grpSpPr>
              <a:xfrm rot="9457758">
                <a:off x="2983643" y="3067376"/>
                <a:ext cx="234361" cy="206189"/>
                <a:chOff x="2276940" y="3234086"/>
                <a:chExt cx="234361" cy="206189"/>
              </a:xfrm>
            </p:grpSpPr>
            <p:sp>
              <p:nvSpPr>
                <p:cNvPr id="222" name="32-Point Star 402">
                  <a:extLst>
                    <a:ext uri="{FF2B5EF4-FFF2-40B4-BE49-F238E27FC236}">
                      <a16:creationId xmlns:a16="http://schemas.microsoft.com/office/drawing/2014/main" id="{9B897A6A-4971-4D03-8918-6A68F7532908}"/>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3" name="Freeform 403">
                  <a:extLst>
                    <a:ext uri="{FF2B5EF4-FFF2-40B4-BE49-F238E27FC236}">
                      <a16:creationId xmlns:a16="http://schemas.microsoft.com/office/drawing/2014/main" id="{617F9104-6CD9-482A-9E3A-FD1FC7BB7CA6}"/>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12" name="Group 211">
                <a:extLst>
                  <a:ext uri="{FF2B5EF4-FFF2-40B4-BE49-F238E27FC236}">
                    <a16:creationId xmlns:a16="http://schemas.microsoft.com/office/drawing/2014/main" id="{67438AE1-FA0F-4A96-A732-36A4D4C6FA15}"/>
                  </a:ext>
                </a:extLst>
              </p:cNvPr>
              <p:cNvGrpSpPr/>
              <p:nvPr/>
            </p:nvGrpSpPr>
            <p:grpSpPr>
              <a:xfrm>
                <a:off x="2924108" y="3652262"/>
                <a:ext cx="200854" cy="1445662"/>
                <a:chOff x="2924108" y="3652262"/>
                <a:chExt cx="200854" cy="1445662"/>
              </a:xfrm>
            </p:grpSpPr>
            <p:sp>
              <p:nvSpPr>
                <p:cNvPr id="219" name="Freeform 399">
                  <a:extLst>
                    <a:ext uri="{FF2B5EF4-FFF2-40B4-BE49-F238E27FC236}">
                      <a16:creationId xmlns:a16="http://schemas.microsoft.com/office/drawing/2014/main" id="{B834B16B-4670-4C6F-A816-08D8D1D0F083}"/>
                    </a:ext>
                  </a:extLst>
                </p:cNvPr>
                <p:cNvSpPr/>
                <p:nvPr/>
              </p:nvSpPr>
              <p:spPr bwMode="auto">
                <a:xfrm rot="19185518" flipH="1">
                  <a:off x="2978605" y="4327979"/>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0" name="Rectangle 219">
                  <a:extLst>
                    <a:ext uri="{FF2B5EF4-FFF2-40B4-BE49-F238E27FC236}">
                      <a16:creationId xmlns:a16="http://schemas.microsoft.com/office/drawing/2014/main" id="{BCA42AEC-04E4-4F9C-B20D-7CA76E438AED}"/>
                    </a:ext>
                  </a:extLst>
                </p:cNvPr>
                <p:cNvSpPr/>
                <p:nvPr/>
              </p:nvSpPr>
              <p:spPr bwMode="auto">
                <a:xfrm rot="21551131" flipH="1">
                  <a:off x="2924108" y="3652262"/>
                  <a:ext cx="177800"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1" name="Rectangle 220">
                  <a:extLst>
                    <a:ext uri="{FF2B5EF4-FFF2-40B4-BE49-F238E27FC236}">
                      <a16:creationId xmlns:a16="http://schemas.microsoft.com/office/drawing/2014/main" id="{9B9B6452-052A-4274-9250-86951DA5F97A}"/>
                    </a:ext>
                  </a:extLst>
                </p:cNvPr>
                <p:cNvSpPr/>
                <p:nvPr/>
              </p:nvSpPr>
              <p:spPr bwMode="auto">
                <a:xfrm rot="21551131" flipH="1">
                  <a:off x="2939613" y="4431505"/>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13" name="Group 212">
                <a:extLst>
                  <a:ext uri="{FF2B5EF4-FFF2-40B4-BE49-F238E27FC236}">
                    <a16:creationId xmlns:a16="http://schemas.microsoft.com/office/drawing/2014/main" id="{4E217796-3857-41D7-8509-6610734E99CD}"/>
                  </a:ext>
                </a:extLst>
              </p:cNvPr>
              <p:cNvGrpSpPr/>
              <p:nvPr/>
            </p:nvGrpSpPr>
            <p:grpSpPr>
              <a:xfrm>
                <a:off x="2705083" y="3466633"/>
                <a:ext cx="276673" cy="218374"/>
                <a:chOff x="2705083" y="3466633"/>
                <a:chExt cx="276673" cy="218374"/>
              </a:xfrm>
            </p:grpSpPr>
            <p:sp>
              <p:nvSpPr>
                <p:cNvPr id="217" name="32-Point Star 397">
                  <a:extLst>
                    <a:ext uri="{FF2B5EF4-FFF2-40B4-BE49-F238E27FC236}">
                      <a16:creationId xmlns:a16="http://schemas.microsoft.com/office/drawing/2014/main" id="{085AD717-4FC3-49EB-A92E-5C2A854DDD37}"/>
                    </a:ext>
                  </a:extLst>
                </p:cNvPr>
                <p:cNvSpPr/>
                <p:nvPr/>
              </p:nvSpPr>
              <p:spPr bwMode="auto">
                <a:xfrm>
                  <a:off x="2705083" y="3507872"/>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8" name="Freeform 398">
                  <a:extLst>
                    <a:ext uri="{FF2B5EF4-FFF2-40B4-BE49-F238E27FC236}">
                      <a16:creationId xmlns:a16="http://schemas.microsoft.com/office/drawing/2014/main" id="{F6EF05D1-CE2E-4CD2-87E8-D8989AB362F5}"/>
                    </a:ext>
                  </a:extLst>
                </p:cNvPr>
                <p:cNvSpPr/>
                <p:nvPr/>
              </p:nvSpPr>
              <p:spPr bwMode="auto">
                <a:xfrm>
                  <a:off x="2861671" y="3466633"/>
                  <a:ext cx="120085" cy="96986"/>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14" name="Group 213">
                <a:extLst>
                  <a:ext uri="{FF2B5EF4-FFF2-40B4-BE49-F238E27FC236}">
                    <a16:creationId xmlns:a16="http://schemas.microsoft.com/office/drawing/2014/main" id="{F983EF2D-4967-497A-8C14-229856A1BA4C}"/>
                  </a:ext>
                </a:extLst>
              </p:cNvPr>
              <p:cNvGrpSpPr/>
              <p:nvPr/>
            </p:nvGrpSpPr>
            <p:grpSpPr>
              <a:xfrm>
                <a:off x="2954774" y="3289028"/>
                <a:ext cx="92401" cy="234205"/>
                <a:chOff x="2954774" y="3289028"/>
                <a:chExt cx="92401" cy="234205"/>
              </a:xfrm>
            </p:grpSpPr>
            <p:sp>
              <p:nvSpPr>
                <p:cNvPr id="215" name="Rectangle 214">
                  <a:extLst>
                    <a:ext uri="{FF2B5EF4-FFF2-40B4-BE49-F238E27FC236}">
                      <a16:creationId xmlns:a16="http://schemas.microsoft.com/office/drawing/2014/main" id="{04FF6CB2-D289-4910-85D3-DE72AB8225EA}"/>
                    </a:ext>
                  </a:extLst>
                </p:cNvPr>
                <p:cNvSpPr/>
                <p:nvPr/>
              </p:nvSpPr>
              <p:spPr bwMode="auto">
                <a:xfrm>
                  <a:off x="2954774" y="3289028"/>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6" name="Rectangle 215">
                  <a:extLst>
                    <a:ext uri="{FF2B5EF4-FFF2-40B4-BE49-F238E27FC236}">
                      <a16:creationId xmlns:a16="http://schemas.microsoft.com/office/drawing/2014/main" id="{1BAC0697-17DA-4F56-9E3E-82F9ADA66FFD}"/>
                    </a:ext>
                  </a:extLst>
                </p:cNvPr>
                <p:cNvSpPr/>
                <p:nvPr/>
              </p:nvSpPr>
              <p:spPr bwMode="auto">
                <a:xfrm>
                  <a:off x="2954774" y="3432809"/>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grpSp>
        <p:nvGrpSpPr>
          <p:cNvPr id="268" name="Group 267">
            <a:extLst>
              <a:ext uri="{FF2B5EF4-FFF2-40B4-BE49-F238E27FC236}">
                <a16:creationId xmlns:a16="http://schemas.microsoft.com/office/drawing/2014/main" id="{8336EF8B-3C28-48BE-A8AE-0A744008DC13}"/>
              </a:ext>
            </a:extLst>
          </p:cNvPr>
          <p:cNvGrpSpPr/>
          <p:nvPr/>
        </p:nvGrpSpPr>
        <p:grpSpPr>
          <a:xfrm>
            <a:off x="2425526" y="2949562"/>
            <a:ext cx="1101539" cy="631102"/>
            <a:chOff x="3634151" y="2942651"/>
            <a:chExt cx="1101539" cy="631102"/>
          </a:xfrm>
        </p:grpSpPr>
        <p:sp>
          <p:nvSpPr>
            <p:cNvPr id="269" name="Freeform 355">
              <a:extLst>
                <a:ext uri="{FF2B5EF4-FFF2-40B4-BE49-F238E27FC236}">
                  <a16:creationId xmlns:a16="http://schemas.microsoft.com/office/drawing/2014/main" id="{BCEC9CC6-1887-4BCC-A3BE-725C286061F2}"/>
                </a:ext>
              </a:extLst>
            </p:cNvPr>
            <p:cNvSpPr/>
            <p:nvPr/>
          </p:nvSpPr>
          <p:spPr bwMode="auto">
            <a:xfrm rot="10800000">
              <a:off x="4278490" y="3234689"/>
              <a:ext cx="457200" cy="48171"/>
            </a:xfrm>
            <a:custGeom>
              <a:avLst/>
              <a:gdLst>
                <a:gd name="connsiteX0" fmla="*/ 0 w 685800"/>
                <a:gd name="connsiteY0" fmla="*/ 0 h 0"/>
                <a:gd name="connsiteX1" fmla="*/ 685800 w 685800"/>
                <a:gd name="connsiteY1" fmla="*/ 0 h 0"/>
              </a:gdLst>
              <a:ahLst/>
              <a:cxnLst>
                <a:cxn ang="0">
                  <a:pos x="connsiteX0" y="connsiteY0"/>
                </a:cxn>
                <a:cxn ang="0">
                  <a:pos x="connsiteX1" y="connsiteY1"/>
                </a:cxn>
              </a:cxnLst>
              <a:rect l="l" t="t" r="r" b="b"/>
              <a:pathLst>
                <a:path w="685800">
                  <a:moveTo>
                    <a:pt x="0" y="0"/>
                  </a:moveTo>
                  <a:lnTo>
                    <a:pt x="685800" y="0"/>
                  </a:lnTo>
                </a:path>
              </a:pathLst>
            </a:custGeom>
            <a:noFill/>
            <a:ln w="28575">
              <a:solidFill>
                <a:schemeClr val="bg1"/>
              </a:solidFill>
              <a:miter lim="800000"/>
              <a:headEnd type="triangle"/>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0" name="Oval 269">
              <a:extLst>
                <a:ext uri="{FF2B5EF4-FFF2-40B4-BE49-F238E27FC236}">
                  <a16:creationId xmlns:a16="http://schemas.microsoft.com/office/drawing/2014/main" id="{667B93F5-479B-4380-BC12-25B991C5E6F1}"/>
                </a:ext>
              </a:extLst>
            </p:cNvPr>
            <p:cNvSpPr/>
            <p:nvPr/>
          </p:nvSpPr>
          <p:spPr bwMode="auto">
            <a:xfrm>
              <a:off x="3634151" y="2942651"/>
              <a:ext cx="631102" cy="631102"/>
            </a:xfrm>
            <a:prstGeom prst="ellipse">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3" name="Rectangle 2">
            <a:extLst>
              <a:ext uri="{FF2B5EF4-FFF2-40B4-BE49-F238E27FC236}">
                <a16:creationId xmlns:a16="http://schemas.microsoft.com/office/drawing/2014/main" id="{A3D2DCC1-8BAB-2C72-26DE-BCCF3F88BE15}"/>
              </a:ext>
            </a:extLst>
          </p:cNvPr>
          <p:cNvSpPr/>
          <p:nvPr/>
        </p:nvSpPr>
        <p:spPr>
          <a:xfrm>
            <a:off x="5038459" y="3812282"/>
            <a:ext cx="4696387" cy="2195473"/>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DXd Payload</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Exatecan derivative</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Topoisomerase I inhibitor </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Membrane permeable</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Short systemic half-life</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Bystander killing effect</a:t>
            </a:r>
          </a:p>
        </p:txBody>
      </p:sp>
      <p:sp>
        <p:nvSpPr>
          <p:cNvPr id="6" name="Rectangle 5">
            <a:extLst>
              <a:ext uri="{FF2B5EF4-FFF2-40B4-BE49-F238E27FC236}">
                <a16:creationId xmlns:a16="http://schemas.microsoft.com/office/drawing/2014/main" id="{09B77F02-786B-478A-18D1-66D03ED01545}"/>
              </a:ext>
            </a:extLst>
          </p:cNvPr>
          <p:cNvSpPr/>
          <p:nvPr/>
        </p:nvSpPr>
        <p:spPr>
          <a:xfrm>
            <a:off x="609759" y="5071732"/>
            <a:ext cx="4175854" cy="1079783"/>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
                <a:srgbClr val="000000"/>
              </a:buClr>
              <a:buSzTx/>
              <a:buFontTx/>
              <a:buNone/>
              <a:tabLst/>
              <a:defRPr/>
            </a:pPr>
            <a:r>
              <a:rPr kumimoji="0" lang="en-US" sz="2000" b="1" i="0" u="none" strike="noStrike" kern="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sym typeface="Arial"/>
              </a:rPr>
              <a:t>Anti-HER2 mAb</a:t>
            </a:r>
          </a:p>
          <a:p>
            <a:pPr marL="285750" marR="0" lvl="0" indent="-285750" algn="l" defTabSz="609402" rtl="0" eaLnBrk="0" fontAlgn="base" latinLnBrk="0" hangingPunct="0">
              <a:lnSpc>
                <a:spcPct val="100000"/>
              </a:lnSpc>
              <a:spcBef>
                <a:spcPct val="0"/>
              </a:spcBef>
              <a:spcAft>
                <a:spcPts val="5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Same AA sequence as trastuzumab</a:t>
            </a:r>
          </a:p>
          <a:p>
            <a:pPr marL="285750" marR="0" lvl="0" indent="-285750" algn="l" defTabSz="609402" rtl="0" eaLnBrk="0" fontAlgn="base" latinLnBrk="0" hangingPunct="0">
              <a:lnSpc>
                <a:spcPct val="100000"/>
              </a:lnSpc>
              <a:spcBef>
                <a:spcPct val="0"/>
              </a:spcBef>
              <a:spcAft>
                <a:spcPct val="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Humanized IgG1</a:t>
            </a:r>
          </a:p>
        </p:txBody>
      </p:sp>
      <p:sp>
        <p:nvSpPr>
          <p:cNvPr id="7" name="Rectangle 6">
            <a:extLst>
              <a:ext uri="{FF2B5EF4-FFF2-40B4-BE49-F238E27FC236}">
                <a16:creationId xmlns:a16="http://schemas.microsoft.com/office/drawing/2014/main" id="{A73FFCAB-5C66-2A03-28A2-A9E92EE397C8}"/>
              </a:ext>
            </a:extLst>
          </p:cNvPr>
          <p:cNvSpPr/>
          <p:nvPr/>
        </p:nvSpPr>
        <p:spPr>
          <a:xfrm>
            <a:off x="3682559" y="1394491"/>
            <a:ext cx="3226099" cy="1387559"/>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
                <a:srgbClr val="000000"/>
              </a:buClr>
              <a:buSzTx/>
              <a:buFontTx/>
              <a:buNone/>
              <a:tabLst/>
              <a:defRPr/>
            </a:pPr>
            <a:r>
              <a:rPr kumimoji="0" lang="en-US" sz="2000" b="1" i="0" u="none" strike="noStrike" kern="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sym typeface="Arial"/>
              </a:rPr>
              <a:t>Tetrapeptide-Based Linker</a:t>
            </a:r>
          </a:p>
          <a:p>
            <a:pPr marL="285750" marR="0" lvl="0" indent="-285750" algn="l" defTabSz="609402" rtl="0" eaLnBrk="0" fontAlgn="base" latinLnBrk="0" hangingPunct="0">
              <a:lnSpc>
                <a:spcPct val="100000"/>
              </a:lnSpc>
              <a:spcBef>
                <a:spcPct val="0"/>
              </a:spcBef>
              <a:spcAft>
                <a:spcPts val="5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DAR ~8:1</a:t>
            </a:r>
          </a:p>
          <a:p>
            <a:pPr marL="285750" marR="0" lvl="0" indent="-285750" algn="l" defTabSz="609402" rtl="0" eaLnBrk="0" fontAlgn="base" latinLnBrk="0" hangingPunct="0">
              <a:lnSpc>
                <a:spcPct val="100000"/>
              </a:lnSpc>
              <a:spcBef>
                <a:spcPct val="0"/>
              </a:spcBef>
              <a:spcAft>
                <a:spcPts val="5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Tumor-selectable cleavable linker</a:t>
            </a:r>
          </a:p>
        </p:txBody>
      </p:sp>
      <p:sp>
        <p:nvSpPr>
          <p:cNvPr id="10" name="Content Placeholder 4">
            <a:extLst>
              <a:ext uri="{FF2B5EF4-FFF2-40B4-BE49-F238E27FC236}">
                <a16:creationId xmlns:a16="http://schemas.microsoft.com/office/drawing/2014/main" id="{64C96B95-868F-8ACB-6B9B-DD042AEFCCA2}"/>
              </a:ext>
            </a:extLst>
          </p:cNvPr>
          <p:cNvSpPr txBox="1">
            <a:spLocks/>
          </p:cNvSpPr>
          <p:nvPr/>
        </p:nvSpPr>
        <p:spPr bwMode="auto">
          <a:xfrm>
            <a:off x="8373094" y="2499311"/>
            <a:ext cx="3325801" cy="2585323"/>
          </a:xfrm>
          <a:prstGeom prst="rect">
            <a:avLst/>
          </a:prstGeom>
          <a:solidFill>
            <a:srgbClr val="0054A0">
              <a:alpha val="25098"/>
            </a:srgbClr>
          </a:solidFill>
          <a:ln w="28575">
            <a:solidFill>
              <a:schemeClr val="bg1"/>
            </a:solidFill>
          </a:ln>
        </p:spPr>
        <p:txBody>
          <a:bodyPr vert="horz" wrap="square" lIns="91440" tIns="45720" rIns="91440" bIns="45720" numCol="1" anchor="t" anchorCtr="0" compatLnSpc="1">
            <a:prstTxWarp prst="textNoShape">
              <a:avLst/>
            </a:prstTxWarp>
            <a:sp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FDA approved in advanced settings for:</a:t>
            </a:r>
          </a:p>
          <a:p>
            <a:pPr marL="342900" marR="0" lvl="0" indent="-34290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HER2+ MBC</a:t>
            </a:r>
          </a:p>
          <a:p>
            <a:pPr marL="342900" marR="0" lvl="0" indent="-34290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HER2-low MBC</a:t>
            </a:r>
          </a:p>
          <a:p>
            <a:pPr marL="342900" marR="0" lvl="0" indent="-34290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HR+/HER2-low/ultralow MBC</a:t>
            </a:r>
          </a:p>
          <a:p>
            <a:pPr marL="342900" marR="0" lvl="0" indent="-34290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HER2+ gastric/GEJ adenocarcinoma</a:t>
            </a:r>
          </a:p>
          <a:p>
            <a:pPr marL="342900" marR="0" lvl="0" indent="-34290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8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HER2</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-mutated NSCLC</a:t>
            </a:r>
          </a:p>
          <a:p>
            <a:pPr marL="342900" marR="0" lvl="0" indent="-34290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HER2+ solid tumors</a:t>
            </a:r>
          </a:p>
        </p:txBody>
      </p:sp>
    </p:spTree>
    <p:extLst>
      <p:ext uri="{BB962C8B-B14F-4D97-AF65-F5344CB8AC3E}">
        <p14:creationId xmlns:p14="http://schemas.microsoft.com/office/powerpoint/2010/main" val="1117732554"/>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C9AD6-B88E-0EC4-49CF-B8777678D7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671728-9ECE-0262-A5F9-F0E298CDF014}"/>
              </a:ext>
            </a:extLst>
          </p:cNvPr>
          <p:cNvSpPr>
            <a:spLocks noGrp="1"/>
          </p:cNvSpPr>
          <p:nvPr>
            <p:ph type="title"/>
          </p:nvPr>
        </p:nvSpPr>
        <p:spPr/>
        <p:txBody>
          <a:bodyPr/>
          <a:lstStyle/>
          <a:p>
            <a:r>
              <a:rPr lang="en-US" dirty="0"/>
              <a:t>DESTINY-PanTumor02: Safety Summary With T-DXd</a:t>
            </a:r>
          </a:p>
        </p:txBody>
      </p:sp>
      <p:sp>
        <p:nvSpPr>
          <p:cNvPr id="84" name="Content Placeholder 83">
            <a:extLst>
              <a:ext uri="{FF2B5EF4-FFF2-40B4-BE49-F238E27FC236}">
                <a16:creationId xmlns:a16="http://schemas.microsoft.com/office/drawing/2014/main" id="{03A76FDC-D418-CBA2-FD74-AB6371259EAD}"/>
              </a:ext>
            </a:extLst>
          </p:cNvPr>
          <p:cNvSpPr>
            <a:spLocks noGrp="1"/>
          </p:cNvSpPr>
          <p:nvPr>
            <p:ph sz="half" idx="1"/>
          </p:nvPr>
        </p:nvSpPr>
        <p:spPr>
          <a:xfrm>
            <a:off x="612880" y="4008212"/>
            <a:ext cx="5679084" cy="2181255"/>
          </a:xfrm>
        </p:spPr>
        <p:txBody>
          <a:bodyPr/>
          <a:lstStyle/>
          <a:p>
            <a:r>
              <a:rPr lang="en-US" sz="1800" dirty="0"/>
              <a:t>Drug-related AEs leading to discontinuation: 23 (8.6%)</a:t>
            </a:r>
          </a:p>
          <a:p>
            <a:r>
              <a:rPr lang="en-US" sz="1800" dirty="0"/>
              <a:t>Drug-related AEs leading to dose reduction: 54 (20.2%)</a:t>
            </a:r>
          </a:p>
          <a:p>
            <a:r>
              <a:rPr lang="en-US" sz="1800" dirty="0"/>
              <a:t>Drug-related AEs resulting in death: 4 (1.5%) </a:t>
            </a:r>
          </a:p>
          <a:p>
            <a:r>
              <a:rPr lang="en-US" sz="1800" dirty="0"/>
              <a:t>Non–drug-related AEs resulting in death: 19 (7.1%)</a:t>
            </a:r>
          </a:p>
          <a:p>
            <a:endParaRPr lang="en-US" sz="1800" dirty="0"/>
          </a:p>
        </p:txBody>
      </p:sp>
      <p:sp>
        <p:nvSpPr>
          <p:cNvPr id="4" name="TextBox 3">
            <a:extLst>
              <a:ext uri="{FF2B5EF4-FFF2-40B4-BE49-F238E27FC236}">
                <a16:creationId xmlns:a16="http://schemas.microsoft.com/office/drawing/2014/main" id="{C6A669A9-457C-783F-3C5A-DAF8734E83B8}"/>
              </a:ext>
            </a:extLst>
          </p:cNvPr>
          <p:cNvSpPr txBox="1"/>
          <p:nvPr/>
        </p:nvSpPr>
        <p:spPr bwMode="auto">
          <a:xfrm>
            <a:off x="392567" y="6378503"/>
            <a:ext cx="32936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Meric-Bernstam. JCO. 2024;42:47.</a:t>
            </a:r>
          </a:p>
        </p:txBody>
      </p:sp>
      <p:graphicFrame>
        <p:nvGraphicFramePr>
          <p:cNvPr id="5" name="Group 3">
            <a:extLst>
              <a:ext uri="{FF2B5EF4-FFF2-40B4-BE49-F238E27FC236}">
                <a16:creationId xmlns:a16="http://schemas.microsoft.com/office/drawing/2014/main" id="{041B9657-924E-B51A-C993-60E4EBD2563E}"/>
              </a:ext>
            </a:extLst>
          </p:cNvPr>
          <p:cNvGraphicFramePr>
            <a:graphicFrameLocks/>
          </p:cNvGraphicFramePr>
          <p:nvPr>
            <p:extLst>
              <p:ext uri="{D42A27DB-BD31-4B8C-83A1-F6EECF244321}">
                <p14:modId xmlns:p14="http://schemas.microsoft.com/office/powerpoint/2010/main" val="2101855091"/>
              </p:ext>
            </p:extLst>
          </p:nvPr>
        </p:nvGraphicFramePr>
        <p:xfrm>
          <a:off x="717550" y="1598565"/>
          <a:ext cx="5193548" cy="2347072"/>
        </p:xfrm>
        <a:graphic>
          <a:graphicData uri="http://schemas.openxmlformats.org/drawingml/2006/table">
            <a:tbl>
              <a:tblPr/>
              <a:tblGrid>
                <a:gridCol w="3848523">
                  <a:extLst>
                    <a:ext uri="{9D8B030D-6E8A-4147-A177-3AD203B41FA5}">
                      <a16:colId xmlns:a16="http://schemas.microsoft.com/office/drawing/2014/main" val="20000"/>
                    </a:ext>
                  </a:extLst>
                </a:gridCol>
                <a:gridCol w="1345025">
                  <a:extLst>
                    <a:ext uri="{9D8B030D-6E8A-4147-A177-3AD203B41FA5}">
                      <a16:colId xmlns:a16="http://schemas.microsoft.com/office/drawing/2014/main" val="52337311"/>
                    </a:ext>
                  </a:extLst>
                </a:gridCol>
              </a:tblGrid>
              <a:tr h="3118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Any Grade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058490414"/>
                  </a:ext>
                </a:extLst>
              </a:tr>
              <a:tr h="1834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1" i="0" u="none" strike="noStrike" cap="none" normalizeH="0" baseline="0" dirty="0">
                          <a:ln>
                            <a:noFill/>
                          </a:ln>
                          <a:solidFill>
                            <a:schemeClr val="bg2">
                              <a:lumMod val="10000"/>
                            </a:schemeClr>
                          </a:solidFill>
                          <a:effectLst/>
                          <a:latin typeface="Calibri" panose="020F0502020204030204" pitchFamily="34" charset="0"/>
                        </a:rPr>
                        <a:t>Any drug-related 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226 (84.6)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3425">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Most common drug-related AEs,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83425">
                <a:tc>
                  <a:txBody>
                    <a:bodyPr/>
                    <a:lstStyle/>
                    <a:p>
                      <a:pPr marL="109538" marR="0" lvl="0" indent="-1095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Nausea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31752807"/>
                  </a:ext>
                </a:extLst>
              </a:tr>
              <a:tr h="183425">
                <a:tc>
                  <a:txBody>
                    <a:bodyPr/>
                    <a:lstStyle/>
                    <a:p>
                      <a:pPr marL="109538" marR="0" lvl="0" indent="-1095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85951210"/>
                  </a:ext>
                </a:extLst>
              </a:tr>
              <a:tr h="183425">
                <a:tc>
                  <a:txBody>
                    <a:bodyPr/>
                    <a:lstStyle/>
                    <a:p>
                      <a:pPr marL="109538" marR="0" lvl="0" indent="-1095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36107599"/>
                  </a:ext>
                </a:extLst>
              </a:tr>
              <a:tr h="183425">
                <a:tc>
                  <a:txBody>
                    <a:bodyPr/>
                    <a:lstStyle/>
                    <a:p>
                      <a:pPr marL="109538" marR="0" lvl="0" indent="-1095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87228058"/>
                  </a:ext>
                </a:extLst>
              </a:tr>
            </a:tbl>
          </a:graphicData>
        </a:graphic>
      </p:graphicFrame>
      <p:graphicFrame>
        <p:nvGraphicFramePr>
          <p:cNvPr id="6" name="Group 3">
            <a:extLst>
              <a:ext uri="{FF2B5EF4-FFF2-40B4-BE49-F238E27FC236}">
                <a16:creationId xmlns:a16="http://schemas.microsoft.com/office/drawing/2014/main" id="{8B14A0A4-5239-48A1-6A19-DA2C557D6BAC}"/>
              </a:ext>
            </a:extLst>
          </p:cNvPr>
          <p:cNvGraphicFramePr>
            <a:graphicFrameLocks/>
          </p:cNvGraphicFramePr>
          <p:nvPr>
            <p:extLst>
              <p:ext uri="{D42A27DB-BD31-4B8C-83A1-F6EECF244321}">
                <p14:modId xmlns:p14="http://schemas.microsoft.com/office/powerpoint/2010/main" val="4000486778"/>
              </p:ext>
            </p:extLst>
          </p:nvPr>
        </p:nvGraphicFramePr>
        <p:xfrm>
          <a:off x="6252634" y="1598565"/>
          <a:ext cx="5250763" cy="2042256"/>
        </p:xfrm>
        <a:graphic>
          <a:graphicData uri="http://schemas.openxmlformats.org/drawingml/2006/table">
            <a:tbl>
              <a:tblPr/>
              <a:tblGrid>
                <a:gridCol w="3890921">
                  <a:extLst>
                    <a:ext uri="{9D8B030D-6E8A-4147-A177-3AD203B41FA5}">
                      <a16:colId xmlns:a16="http://schemas.microsoft.com/office/drawing/2014/main" val="20000"/>
                    </a:ext>
                  </a:extLst>
                </a:gridCol>
                <a:gridCol w="1359842">
                  <a:extLst>
                    <a:ext uri="{9D8B030D-6E8A-4147-A177-3AD203B41FA5}">
                      <a16:colId xmlns:a16="http://schemas.microsoft.com/office/drawing/2014/main" val="52337311"/>
                    </a:ext>
                  </a:extLst>
                </a:gridCol>
              </a:tblGrid>
              <a:tr h="3118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Grade ≥3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058490414"/>
                  </a:ext>
                </a:extLst>
              </a:tr>
              <a:tr h="1834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1" i="0" u="none" strike="noStrike" cap="none" normalizeH="0" baseline="0" dirty="0">
                          <a:ln>
                            <a:noFill/>
                          </a:ln>
                          <a:solidFill>
                            <a:schemeClr val="bg2">
                              <a:lumMod val="10000"/>
                            </a:schemeClr>
                          </a:solidFill>
                          <a:effectLst/>
                          <a:latin typeface="Calibri" panose="020F0502020204030204" pitchFamily="34" charset="0"/>
                        </a:rPr>
                        <a:t>Any grade ≥3 drug-related 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109 (40.8)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3425">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Most common drug-related AEs,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83425">
                <a:tc>
                  <a:txBody>
                    <a:bodyPr/>
                    <a:lstStyle/>
                    <a:p>
                      <a:pPr marL="109538" marR="0" lvl="0" indent="-1095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31752807"/>
                  </a:ext>
                </a:extLst>
              </a:tr>
              <a:tr h="183425">
                <a:tc>
                  <a:txBody>
                    <a:bodyPr/>
                    <a:lstStyle/>
                    <a:p>
                      <a:pPr marL="109538" marR="0" lvl="0" indent="-1095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85951210"/>
                  </a:ext>
                </a:extLst>
              </a:tr>
              <a:tr h="183425">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Serious drug-related AEs,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 (13.5)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36107599"/>
                  </a:ext>
                </a:extLst>
              </a:tr>
            </a:tbl>
          </a:graphicData>
        </a:graphic>
      </p:graphicFrame>
      <p:graphicFrame>
        <p:nvGraphicFramePr>
          <p:cNvPr id="97" name="Group 3">
            <a:extLst>
              <a:ext uri="{FF2B5EF4-FFF2-40B4-BE49-F238E27FC236}">
                <a16:creationId xmlns:a16="http://schemas.microsoft.com/office/drawing/2014/main" id="{4874CA25-8A83-3257-45F4-EEF5C9596919}"/>
              </a:ext>
            </a:extLst>
          </p:cNvPr>
          <p:cNvGraphicFramePr>
            <a:graphicFrameLocks/>
          </p:cNvGraphicFramePr>
          <p:nvPr>
            <p:extLst>
              <p:ext uri="{D42A27DB-BD31-4B8C-83A1-F6EECF244321}">
                <p14:modId xmlns:p14="http://schemas.microsoft.com/office/powerpoint/2010/main" val="1758752210"/>
              </p:ext>
            </p:extLst>
          </p:nvPr>
        </p:nvGraphicFramePr>
        <p:xfrm>
          <a:off x="6252634" y="3778879"/>
          <a:ext cx="5250763" cy="2347072"/>
        </p:xfrm>
        <a:graphic>
          <a:graphicData uri="http://schemas.openxmlformats.org/drawingml/2006/table">
            <a:tbl>
              <a:tblPr/>
              <a:tblGrid>
                <a:gridCol w="3890921">
                  <a:extLst>
                    <a:ext uri="{9D8B030D-6E8A-4147-A177-3AD203B41FA5}">
                      <a16:colId xmlns:a16="http://schemas.microsoft.com/office/drawing/2014/main" val="20000"/>
                    </a:ext>
                  </a:extLst>
                </a:gridCol>
                <a:gridCol w="1359842">
                  <a:extLst>
                    <a:ext uri="{9D8B030D-6E8A-4147-A177-3AD203B41FA5}">
                      <a16:colId xmlns:a16="http://schemas.microsoft.com/office/drawing/2014/main" val="52337311"/>
                    </a:ext>
                  </a:extLst>
                </a:gridCol>
              </a:tblGrid>
              <a:tr h="1747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Adjudicated Drug-Related Events of ILD/Pneumonitis</a:t>
                      </a:r>
                      <a:r>
                        <a:rPr kumimoji="0" lang="en-GB" sz="1400" b="1" i="0" u="none" strike="noStrike" cap="none" normalizeH="0" baseline="0" dirty="0">
                          <a:ln>
                            <a:noFill/>
                          </a:ln>
                          <a:solidFill>
                            <a:schemeClr val="tx1"/>
                          </a:solidFill>
                          <a:effectLst/>
                          <a:latin typeface="Calibri" panose="020F0502020204030204" pitchFamily="34" charset="0"/>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05849041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1" i="0" u="none" strike="noStrike" cap="none" normalizeH="0" baseline="0" dirty="0">
                          <a:ln>
                            <a:noFill/>
                          </a:ln>
                          <a:solidFill>
                            <a:schemeClr val="bg2">
                              <a:lumMod val="10000"/>
                            </a:schemeClr>
                          </a:solidFill>
                          <a:effectLst/>
                          <a:latin typeface="Calibri" panose="020F0502020204030204" pitchFamily="34" charset="0"/>
                        </a:rPr>
                        <a:t>Any ILD/pneumonitis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28 (10.5%)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109538" marR="0" lvl="0" indent="-1095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59088">
                <a:tc>
                  <a:txBody>
                    <a:bodyPr/>
                    <a:lstStyle/>
                    <a:p>
                      <a:pPr marL="109538" marR="0" lvl="0" indent="-1095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31752807"/>
                  </a:ext>
                </a:extLst>
              </a:tr>
              <a:tr h="259088">
                <a:tc>
                  <a:txBody>
                    <a:bodyPr/>
                    <a:lstStyle/>
                    <a:p>
                      <a:pPr marL="109538" marR="0" lvl="0" indent="-1095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85951210"/>
                  </a:ext>
                </a:extLst>
              </a:tr>
              <a:tr h="0">
                <a:tc>
                  <a:txBody>
                    <a:bodyPr/>
                    <a:lstStyle/>
                    <a:p>
                      <a:pPr marL="109538" marR="0" lvl="0" indent="-1095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36107599"/>
                  </a:ext>
                </a:extLst>
              </a:tr>
              <a:tr h="0">
                <a:tc>
                  <a:txBody>
                    <a:bodyPr/>
                    <a:lstStyle/>
                    <a:p>
                      <a:pPr marL="109538" marR="0" lvl="0" indent="-1095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63607708"/>
                  </a:ext>
                </a:extLst>
              </a:tr>
            </a:tbl>
          </a:graphicData>
        </a:graphic>
      </p:graphicFrame>
    </p:spTree>
    <p:extLst>
      <p:ext uri="{BB962C8B-B14F-4D97-AF65-F5344CB8AC3E}">
        <p14:creationId xmlns:p14="http://schemas.microsoft.com/office/powerpoint/2010/main" val="106047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Freeform 130">
            <a:extLst>
              <a:ext uri="{FF2B5EF4-FFF2-40B4-BE49-F238E27FC236}">
                <a16:creationId xmlns:a16="http://schemas.microsoft.com/office/drawing/2014/main" id="{A77C0F9A-190E-A7BC-7868-694DD0736B7C}"/>
              </a:ext>
            </a:extLst>
          </p:cNvPr>
          <p:cNvSpPr/>
          <p:nvPr/>
        </p:nvSpPr>
        <p:spPr>
          <a:xfrm>
            <a:off x="4020241" y="1392948"/>
            <a:ext cx="7523162" cy="3169555"/>
          </a:xfrm>
          <a:custGeom>
            <a:avLst/>
            <a:gdLst>
              <a:gd name="connsiteX0" fmla="*/ 5657850 w 5657850"/>
              <a:gd name="connsiteY0" fmla="*/ 0 h 723900"/>
              <a:gd name="connsiteX1" fmla="*/ 5657850 w 5657850"/>
              <a:gd name="connsiteY1" fmla="*/ 723900 h 723900"/>
              <a:gd name="connsiteX2" fmla="*/ 0 w 5657850"/>
              <a:gd name="connsiteY2" fmla="*/ 723900 h 723900"/>
            </a:gdLst>
            <a:ahLst/>
            <a:cxnLst>
              <a:cxn ang="0">
                <a:pos x="connsiteX0" y="connsiteY0"/>
              </a:cxn>
              <a:cxn ang="0">
                <a:pos x="connsiteX1" y="connsiteY1"/>
              </a:cxn>
              <a:cxn ang="0">
                <a:pos x="connsiteX2" y="connsiteY2"/>
              </a:cxn>
            </a:cxnLst>
            <a:rect l="l" t="t" r="r" b="b"/>
            <a:pathLst>
              <a:path w="5657850" h="723900">
                <a:moveTo>
                  <a:pt x="5657850" y="0"/>
                </a:moveTo>
                <a:lnTo>
                  <a:pt x="5657850" y="723900"/>
                </a:lnTo>
                <a:lnTo>
                  <a:pt x="0" y="723900"/>
                </a:lnTo>
              </a:path>
            </a:pathLst>
          </a:custGeom>
          <a:noFill/>
          <a:ln w="28575" cap="flat" cmpd="sng" algn="ctr">
            <a:solidFill>
              <a:schemeClr val="bg1"/>
            </a:solidFill>
            <a:prstDash val="sysDash"/>
            <a:headEnd type="none" w="med" len="med"/>
            <a:tailEnd type="triangle" w="lg" len="lg"/>
          </a:ln>
          <a:effectLst/>
        </p:spPr>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3F4444"/>
              </a:solidFill>
              <a:effectLst/>
              <a:uLnTx/>
              <a:uFillTx/>
              <a:latin typeface="Calibri" panose="020F0502020204030204" pitchFamily="34" charset="0"/>
              <a:ea typeface="+mn-ea"/>
              <a:cs typeface="Calibri" panose="020F0502020204030204" pitchFamily="34" charset="0"/>
            </a:endParaRPr>
          </a:p>
        </p:txBody>
      </p:sp>
      <p:sp>
        <p:nvSpPr>
          <p:cNvPr id="2" name="Title 1">
            <a:extLst>
              <a:ext uri="{FF2B5EF4-FFF2-40B4-BE49-F238E27FC236}">
                <a16:creationId xmlns:a16="http://schemas.microsoft.com/office/drawing/2014/main" id="{F7D6D96E-0B4A-7C48-0C0E-29B12C902260}"/>
              </a:ext>
            </a:extLst>
          </p:cNvPr>
          <p:cNvSpPr>
            <a:spLocks noGrp="1"/>
          </p:cNvSpPr>
          <p:nvPr>
            <p:ph type="title"/>
          </p:nvPr>
        </p:nvSpPr>
        <p:spPr/>
        <p:txBody>
          <a:bodyPr/>
          <a:lstStyle/>
          <a:p>
            <a:r>
              <a:rPr lang="en-US" dirty="0"/>
              <a:t>Managing ILD/Pneumonitis With T-DXd</a:t>
            </a:r>
            <a:br>
              <a:rPr lang="en-US" dirty="0"/>
            </a:br>
            <a:endParaRPr lang="en-US" dirty="0"/>
          </a:p>
        </p:txBody>
      </p:sp>
      <p:cxnSp>
        <p:nvCxnSpPr>
          <p:cNvPr id="6" name="Straight Connector 5">
            <a:extLst>
              <a:ext uri="{FF2B5EF4-FFF2-40B4-BE49-F238E27FC236}">
                <a16:creationId xmlns:a16="http://schemas.microsoft.com/office/drawing/2014/main" id="{5FA372AD-E35C-1F50-2F20-E0BC81484143}"/>
              </a:ext>
            </a:extLst>
          </p:cNvPr>
          <p:cNvCxnSpPr>
            <a:cxnSpLocks/>
          </p:cNvCxnSpPr>
          <p:nvPr/>
        </p:nvCxnSpPr>
        <p:spPr>
          <a:xfrm>
            <a:off x="4203627" y="1392947"/>
            <a:ext cx="7339776" cy="0"/>
          </a:xfrm>
          <a:prstGeom prst="line">
            <a:avLst/>
          </a:prstGeom>
          <a:noFill/>
          <a:ln w="28575" cap="flat" cmpd="sng" algn="ctr">
            <a:solidFill>
              <a:schemeClr val="bg1"/>
            </a:solidFill>
            <a:prstDash val="sysDash"/>
            <a:headEnd type="oval" w="lg" len="lg"/>
          </a:ln>
          <a:effectLst/>
        </p:spPr>
      </p:cxnSp>
      <p:grpSp>
        <p:nvGrpSpPr>
          <p:cNvPr id="4" name="Group 3">
            <a:extLst>
              <a:ext uri="{FF2B5EF4-FFF2-40B4-BE49-F238E27FC236}">
                <a16:creationId xmlns:a16="http://schemas.microsoft.com/office/drawing/2014/main" id="{BF399C94-A3AF-FB39-2C5D-8E95519705CD}"/>
              </a:ext>
            </a:extLst>
          </p:cNvPr>
          <p:cNvGrpSpPr/>
          <p:nvPr/>
        </p:nvGrpSpPr>
        <p:grpSpPr>
          <a:xfrm>
            <a:off x="598178" y="884458"/>
            <a:ext cx="3481034" cy="2489244"/>
            <a:chOff x="306078" y="1113059"/>
            <a:chExt cx="3481034" cy="2371997"/>
          </a:xfrm>
        </p:grpSpPr>
        <p:sp>
          <p:nvSpPr>
            <p:cNvPr id="7" name="Rectangle: Rounded Corners 19">
              <a:extLst>
                <a:ext uri="{FF2B5EF4-FFF2-40B4-BE49-F238E27FC236}">
                  <a16:creationId xmlns:a16="http://schemas.microsoft.com/office/drawing/2014/main" id="{4BF6F6B0-C259-C0BD-8BAA-7C881651C8D1}"/>
                </a:ext>
              </a:extLst>
            </p:cNvPr>
            <p:cNvSpPr/>
            <p:nvPr/>
          </p:nvSpPr>
          <p:spPr>
            <a:xfrm rot="10800000">
              <a:off x="306078" y="1113059"/>
              <a:ext cx="3481029" cy="2371997"/>
            </a:xfrm>
            <a:prstGeom prst="roundRect">
              <a:avLst>
                <a:gd name="adj" fmla="val 0"/>
              </a:avLst>
            </a:prstGeom>
            <a:solidFill>
              <a:srgbClr val="FFFFFF"/>
            </a:solidFill>
            <a:ln w="28575" cap="flat" cmpd="sng" algn="ctr">
              <a:solidFill>
                <a:schemeClr val="accent1"/>
              </a:solidFill>
              <a:prstDash val="solid"/>
            </a:ln>
            <a:effectLst/>
          </p:spPr>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IN" sz="1200" b="0" i="0" u="none" strike="noStrike" kern="0" cap="none" spc="0" normalizeH="0" baseline="0" noProof="0" dirty="0">
                <a:ln>
                  <a:noFill/>
                </a:ln>
                <a:solidFill>
                  <a:srgbClr val="3F4444"/>
                </a:solidFill>
                <a:effectLst/>
                <a:uLnTx/>
                <a:uFillTx/>
                <a:latin typeface="Calibri" panose="020F0502020204030204" pitchFamily="34" charset="0"/>
                <a:ea typeface="+mn-ea"/>
                <a:cs typeface="Calibri" panose="020F0502020204030204" pitchFamily="34" charset="0"/>
              </a:endParaRPr>
            </a:p>
          </p:txBody>
        </p:sp>
        <p:sp>
          <p:nvSpPr>
            <p:cNvPr id="9" name="Rectangle 8">
              <a:extLst>
                <a:ext uri="{FF2B5EF4-FFF2-40B4-BE49-F238E27FC236}">
                  <a16:creationId xmlns:a16="http://schemas.microsoft.com/office/drawing/2014/main" id="{3E3D8586-63FF-A0C6-0FCF-E1D698619181}"/>
                </a:ext>
              </a:extLst>
            </p:cNvPr>
            <p:cNvSpPr/>
            <p:nvPr/>
          </p:nvSpPr>
          <p:spPr>
            <a:xfrm>
              <a:off x="306078" y="1115873"/>
              <a:ext cx="3481034" cy="307777"/>
            </a:xfrm>
            <a:prstGeom prst="rect">
              <a:avLst/>
            </a:prstGeom>
            <a:solidFill>
              <a:schemeClr val="accent1"/>
            </a:solidFill>
          </p:spPr>
          <p:txBody>
            <a:bodyPr wrap="square">
              <a:spAutoFit/>
            </a:bodyPr>
            <a:lstStyle/>
            <a:p>
              <a:pPr marL="0" marR="0" lvl="0" indent="0" algn="ctr" defTabSz="456075"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Arial" charset="0"/>
                  <a:cs typeface="Calibri" panose="020F0502020204030204" pitchFamily="34" charset="0"/>
                </a:rPr>
                <a:t>Monitor</a:t>
              </a:r>
            </a:p>
          </p:txBody>
        </p:sp>
      </p:grpSp>
      <p:sp>
        <p:nvSpPr>
          <p:cNvPr id="24" name="Rectangle: Rounded Corners 16">
            <a:extLst>
              <a:ext uri="{FF2B5EF4-FFF2-40B4-BE49-F238E27FC236}">
                <a16:creationId xmlns:a16="http://schemas.microsoft.com/office/drawing/2014/main" id="{C73E23E7-352F-537D-3819-9DB040CE2B75}"/>
              </a:ext>
            </a:extLst>
          </p:cNvPr>
          <p:cNvSpPr/>
          <p:nvPr/>
        </p:nvSpPr>
        <p:spPr>
          <a:xfrm rot="10800000">
            <a:off x="579707" y="3437183"/>
            <a:ext cx="3396870" cy="2940165"/>
          </a:xfrm>
          <a:prstGeom prst="roundRect">
            <a:avLst>
              <a:gd name="adj" fmla="val 0"/>
            </a:avLst>
          </a:prstGeom>
          <a:noFill/>
          <a:ln w="28575" cap="flat" cmpd="sng" algn="ctr">
            <a:solidFill>
              <a:schemeClr val="accent4"/>
            </a:solidFill>
            <a:prstDash val="solid"/>
          </a:ln>
          <a:effectLst/>
        </p:spPr>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IN" sz="1200" b="0" i="0" u="none" strike="noStrike" kern="0" cap="none" spc="0" normalizeH="0" baseline="0" noProof="0" dirty="0">
              <a:ln>
                <a:noFill/>
              </a:ln>
              <a:solidFill>
                <a:srgbClr val="3F4444"/>
              </a:solidFill>
              <a:effectLst/>
              <a:uLnTx/>
              <a:uFillTx/>
              <a:latin typeface="Calibri" panose="020F0502020204030204" pitchFamily="34" charset="0"/>
              <a:ea typeface="+mn-ea"/>
              <a:cs typeface="Calibri" panose="020F0502020204030204" pitchFamily="34" charset="0"/>
            </a:endParaRPr>
          </a:p>
        </p:txBody>
      </p:sp>
      <p:sp>
        <p:nvSpPr>
          <p:cNvPr id="26" name="Rectangle: Rounded Corners 44">
            <a:extLst>
              <a:ext uri="{FF2B5EF4-FFF2-40B4-BE49-F238E27FC236}">
                <a16:creationId xmlns:a16="http://schemas.microsoft.com/office/drawing/2014/main" id="{E4A2CA0F-982D-BBC0-4E9A-AB1ABD2461E8}"/>
              </a:ext>
            </a:extLst>
          </p:cNvPr>
          <p:cNvSpPr/>
          <p:nvPr/>
        </p:nvSpPr>
        <p:spPr>
          <a:xfrm>
            <a:off x="693997" y="4229393"/>
            <a:ext cx="1298915" cy="451791"/>
          </a:xfrm>
          <a:prstGeom prst="roundRect">
            <a:avLst>
              <a:gd name="adj" fmla="val 0"/>
            </a:avLst>
          </a:prstGeom>
          <a:solidFill>
            <a:srgbClr val="F5F8E7"/>
          </a:solidFill>
          <a:ln w="12700" cap="flat" cmpd="sng" algn="ctr">
            <a:noFill/>
            <a:prstDash val="solid"/>
          </a:ln>
          <a:effectLst/>
        </p:spPr>
        <p:txBody>
          <a:bodyPr lIns="121920" tIns="18288" rIns="121920" bIns="18288" rtlCol="0" anchor="ctr"/>
          <a:lstStyle/>
          <a:p>
            <a:pPr marL="0" marR="0" lvl="0" indent="0" algn="l" defTabSz="609585" rtl="0" eaLnBrk="1" fontAlgn="auto" latinLnBrk="0" hangingPunct="1">
              <a:lnSpc>
                <a:spcPct val="9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Arial" charset="0"/>
                <a:cs typeface="Calibri" panose="020F0502020204030204" pitchFamily="34" charset="0"/>
              </a:rPr>
              <a:t>Starting dose</a:t>
            </a:r>
          </a:p>
        </p:txBody>
      </p:sp>
      <p:sp>
        <p:nvSpPr>
          <p:cNvPr id="27" name="Rectangle: Rounded Corners 44">
            <a:extLst>
              <a:ext uri="{FF2B5EF4-FFF2-40B4-BE49-F238E27FC236}">
                <a16:creationId xmlns:a16="http://schemas.microsoft.com/office/drawing/2014/main" id="{A85B0202-B1A6-3049-626E-7CEE1130D404}"/>
              </a:ext>
            </a:extLst>
          </p:cNvPr>
          <p:cNvSpPr/>
          <p:nvPr/>
        </p:nvSpPr>
        <p:spPr>
          <a:xfrm>
            <a:off x="693997" y="4762513"/>
            <a:ext cx="1298915" cy="451791"/>
          </a:xfrm>
          <a:prstGeom prst="roundRect">
            <a:avLst>
              <a:gd name="adj" fmla="val 0"/>
            </a:avLst>
          </a:prstGeom>
          <a:solidFill>
            <a:srgbClr val="F5F8E7"/>
          </a:solidFill>
          <a:ln w="12700" cap="flat" cmpd="sng" algn="ctr">
            <a:noFill/>
            <a:prstDash val="solid"/>
          </a:ln>
          <a:effectLst/>
        </p:spPr>
        <p:txBody>
          <a:bodyPr lIns="121920" tIns="18288" rIns="121920" bIns="18288" rtlCol="0" anchor="ctr"/>
          <a:lstStyle/>
          <a:p>
            <a:pPr marL="0" marR="0" lvl="0" indent="0" algn="l" defTabSz="609585" rtl="0" eaLnBrk="1" fontAlgn="auto" latinLnBrk="0" hangingPunct="1">
              <a:lnSpc>
                <a:spcPct val="9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First dose reduction</a:t>
            </a:r>
          </a:p>
        </p:txBody>
      </p:sp>
      <p:sp>
        <p:nvSpPr>
          <p:cNvPr id="28" name="Rectangle: Rounded Corners 44">
            <a:extLst>
              <a:ext uri="{FF2B5EF4-FFF2-40B4-BE49-F238E27FC236}">
                <a16:creationId xmlns:a16="http://schemas.microsoft.com/office/drawing/2014/main" id="{EEEF5D0C-567F-EC1C-4F86-65CA3B1748A4}"/>
              </a:ext>
            </a:extLst>
          </p:cNvPr>
          <p:cNvSpPr/>
          <p:nvPr/>
        </p:nvSpPr>
        <p:spPr>
          <a:xfrm>
            <a:off x="693997" y="5295633"/>
            <a:ext cx="1298915" cy="451791"/>
          </a:xfrm>
          <a:prstGeom prst="roundRect">
            <a:avLst>
              <a:gd name="adj" fmla="val 0"/>
            </a:avLst>
          </a:prstGeom>
          <a:solidFill>
            <a:srgbClr val="F5F8E7"/>
          </a:solidFill>
          <a:ln w="12700" cap="flat" cmpd="sng" algn="ctr">
            <a:noFill/>
            <a:prstDash val="solid"/>
          </a:ln>
          <a:effectLst/>
        </p:spPr>
        <p:txBody>
          <a:bodyPr lIns="121920" tIns="18288" rIns="18288" bIns="18288" rtlCol="0" anchor="ctr"/>
          <a:lstStyle/>
          <a:p>
            <a:pPr marL="0" marR="0" lvl="0" indent="0" algn="l" defTabSz="609585" rtl="0" eaLnBrk="1" fontAlgn="auto" latinLnBrk="0" hangingPunct="1">
              <a:lnSpc>
                <a:spcPct val="9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Second dose reduction</a:t>
            </a:r>
          </a:p>
        </p:txBody>
      </p:sp>
      <p:sp>
        <p:nvSpPr>
          <p:cNvPr id="29" name="Rectangle 28">
            <a:extLst>
              <a:ext uri="{FF2B5EF4-FFF2-40B4-BE49-F238E27FC236}">
                <a16:creationId xmlns:a16="http://schemas.microsoft.com/office/drawing/2014/main" id="{AF19EAD7-8CD0-AFFD-523A-DFEC0EDA7A2F}"/>
              </a:ext>
            </a:extLst>
          </p:cNvPr>
          <p:cNvSpPr/>
          <p:nvPr/>
        </p:nvSpPr>
        <p:spPr>
          <a:xfrm>
            <a:off x="579705" y="3443840"/>
            <a:ext cx="3396871" cy="307777"/>
          </a:xfrm>
          <a:prstGeom prst="rect">
            <a:avLst/>
          </a:prstGeom>
          <a:solidFill>
            <a:schemeClr val="accent4"/>
          </a:solidFill>
        </p:spPr>
        <p:txBody>
          <a:bodyPr wrap="square">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Dose Adjustments</a:t>
            </a:r>
            <a:endParaRPr kumimoji="0" lang="en-US" sz="1400" b="1" i="0" u="none" strike="noStrike" kern="0" cap="none" spc="-2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0" name="Rectangle: Rounded Corners 44">
            <a:extLst>
              <a:ext uri="{FF2B5EF4-FFF2-40B4-BE49-F238E27FC236}">
                <a16:creationId xmlns:a16="http://schemas.microsoft.com/office/drawing/2014/main" id="{ABA13985-40FE-C923-C5A9-68C95933A03F}"/>
              </a:ext>
            </a:extLst>
          </p:cNvPr>
          <p:cNvSpPr/>
          <p:nvPr/>
        </p:nvSpPr>
        <p:spPr>
          <a:xfrm>
            <a:off x="2133852" y="4240023"/>
            <a:ext cx="791843" cy="451791"/>
          </a:xfrm>
          <a:prstGeom prst="roundRect">
            <a:avLst>
              <a:gd name="adj" fmla="val 0"/>
            </a:avLst>
          </a:prstGeom>
          <a:solidFill>
            <a:schemeClr val="accent2">
              <a:lumMod val="20000"/>
              <a:lumOff val="80000"/>
            </a:schemeClr>
          </a:solidFill>
          <a:ln w="12700" cap="flat" cmpd="sng" algn="ctr">
            <a:noFill/>
            <a:prstDash val="solid"/>
          </a:ln>
          <a:effectLst/>
        </p:spPr>
        <p:txBody>
          <a:bodyPr lIns="18288" tIns="18288" rIns="18288" bIns="18288" rtlCol="0" anchor="ctr"/>
          <a:lstStyle/>
          <a:p>
            <a:pPr marL="0" marR="0" lvl="0" indent="0" algn="ctr" defTabSz="609585" rtl="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rial" charset="0"/>
                <a:cs typeface="Calibri" panose="020F0502020204030204" pitchFamily="34" charset="0"/>
              </a:rPr>
              <a:t>5.4 mg/kg </a:t>
            </a:r>
          </a:p>
        </p:txBody>
      </p:sp>
      <p:sp>
        <p:nvSpPr>
          <p:cNvPr id="31" name="Rectangle: Rounded Corners 44">
            <a:extLst>
              <a:ext uri="{FF2B5EF4-FFF2-40B4-BE49-F238E27FC236}">
                <a16:creationId xmlns:a16="http://schemas.microsoft.com/office/drawing/2014/main" id="{7C874AC5-86BF-016E-E90D-9030F705D057}"/>
              </a:ext>
            </a:extLst>
          </p:cNvPr>
          <p:cNvSpPr/>
          <p:nvPr/>
        </p:nvSpPr>
        <p:spPr>
          <a:xfrm>
            <a:off x="2133853" y="4773143"/>
            <a:ext cx="791842" cy="451791"/>
          </a:xfrm>
          <a:prstGeom prst="roundRect">
            <a:avLst>
              <a:gd name="adj" fmla="val 0"/>
            </a:avLst>
          </a:prstGeom>
          <a:solidFill>
            <a:schemeClr val="accent2">
              <a:lumMod val="20000"/>
              <a:lumOff val="80000"/>
            </a:schemeClr>
          </a:solidFill>
          <a:ln w="12700" cap="flat" cmpd="sng" algn="ctr">
            <a:noFill/>
            <a:prstDash val="solid"/>
          </a:ln>
          <a:effectLst/>
        </p:spPr>
        <p:txBody>
          <a:bodyPr lIns="18288" tIns="18288" rIns="18288" bIns="18288" rtlCol="0" anchor="ctr"/>
          <a:lstStyle/>
          <a:p>
            <a:pPr marL="0" marR="0" lvl="0" indent="0" algn="ctr" defTabSz="609585" rtl="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rial" charset="0"/>
                <a:cs typeface="Calibri" panose="020F0502020204030204" pitchFamily="34" charset="0"/>
              </a:rPr>
              <a:t>4.4 mg/kg</a:t>
            </a:r>
          </a:p>
        </p:txBody>
      </p:sp>
      <p:sp>
        <p:nvSpPr>
          <p:cNvPr id="32" name="Rectangle: Rounded Corners 44">
            <a:extLst>
              <a:ext uri="{FF2B5EF4-FFF2-40B4-BE49-F238E27FC236}">
                <a16:creationId xmlns:a16="http://schemas.microsoft.com/office/drawing/2014/main" id="{69E289CA-A9EA-0FCC-516B-93C204D1E549}"/>
              </a:ext>
            </a:extLst>
          </p:cNvPr>
          <p:cNvSpPr/>
          <p:nvPr/>
        </p:nvSpPr>
        <p:spPr>
          <a:xfrm>
            <a:off x="2133853" y="5306263"/>
            <a:ext cx="791842" cy="451791"/>
          </a:xfrm>
          <a:prstGeom prst="roundRect">
            <a:avLst>
              <a:gd name="adj" fmla="val 0"/>
            </a:avLst>
          </a:prstGeom>
          <a:solidFill>
            <a:schemeClr val="accent2">
              <a:lumMod val="20000"/>
              <a:lumOff val="80000"/>
            </a:schemeClr>
          </a:solidFill>
          <a:ln w="12700" cap="flat" cmpd="sng" algn="ctr">
            <a:noFill/>
            <a:prstDash val="solid"/>
          </a:ln>
          <a:effectLst/>
        </p:spPr>
        <p:txBody>
          <a:bodyPr lIns="18288" tIns="18288" rIns="18288" bIns="18288" rtlCol="0" anchor="ctr"/>
          <a:lstStyle/>
          <a:p>
            <a:pPr marL="0" marR="0" lvl="0" indent="0" algn="ctr" defTabSz="609585" rtl="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rial" charset="0"/>
                <a:cs typeface="Calibri" panose="020F0502020204030204" pitchFamily="34" charset="0"/>
              </a:rPr>
              <a:t>3.2 mg/kg</a:t>
            </a:r>
          </a:p>
        </p:txBody>
      </p:sp>
      <p:sp>
        <p:nvSpPr>
          <p:cNvPr id="36" name="Rectangle: Rounded Corners 44">
            <a:extLst>
              <a:ext uri="{FF2B5EF4-FFF2-40B4-BE49-F238E27FC236}">
                <a16:creationId xmlns:a16="http://schemas.microsoft.com/office/drawing/2014/main" id="{3AADAB8B-72ED-909A-267E-BABA65AA580F}"/>
              </a:ext>
            </a:extLst>
          </p:cNvPr>
          <p:cNvSpPr/>
          <p:nvPr/>
        </p:nvSpPr>
        <p:spPr>
          <a:xfrm>
            <a:off x="693997" y="5828753"/>
            <a:ext cx="1298915" cy="451791"/>
          </a:xfrm>
          <a:prstGeom prst="roundRect">
            <a:avLst>
              <a:gd name="adj" fmla="val 0"/>
            </a:avLst>
          </a:prstGeom>
          <a:solidFill>
            <a:srgbClr val="F5F8E7"/>
          </a:solidFill>
          <a:ln w="12700" cap="flat" cmpd="sng" algn="ctr">
            <a:noFill/>
            <a:prstDash val="solid"/>
          </a:ln>
          <a:effectLst/>
        </p:spPr>
        <p:txBody>
          <a:bodyPr lIns="121920" tIns="18288" rIns="18288" bIns="18288" rtlCol="0" anchor="ctr"/>
          <a:lstStyle/>
          <a:p>
            <a:pPr marL="0" marR="0" lvl="0" indent="0" algn="l" defTabSz="609585" rtl="0" eaLnBrk="1" fontAlgn="auto" latinLnBrk="0" hangingPunct="1">
              <a:lnSpc>
                <a:spcPct val="9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Third dose reduction needed</a:t>
            </a:r>
          </a:p>
        </p:txBody>
      </p:sp>
      <p:sp>
        <p:nvSpPr>
          <p:cNvPr id="37" name="Rectangle: Rounded Corners 44">
            <a:extLst>
              <a:ext uri="{FF2B5EF4-FFF2-40B4-BE49-F238E27FC236}">
                <a16:creationId xmlns:a16="http://schemas.microsoft.com/office/drawing/2014/main" id="{F145B96B-8B74-20E3-AAF7-4E64530EC70A}"/>
              </a:ext>
            </a:extLst>
          </p:cNvPr>
          <p:cNvSpPr/>
          <p:nvPr/>
        </p:nvSpPr>
        <p:spPr>
          <a:xfrm>
            <a:off x="2133853" y="5839383"/>
            <a:ext cx="1726873" cy="451791"/>
          </a:xfrm>
          <a:prstGeom prst="roundRect">
            <a:avLst>
              <a:gd name="adj" fmla="val 0"/>
            </a:avLst>
          </a:prstGeom>
          <a:solidFill>
            <a:schemeClr val="accent2">
              <a:lumMod val="20000"/>
              <a:lumOff val="80000"/>
            </a:schemeClr>
          </a:solidFill>
          <a:ln w="12700" cap="flat" cmpd="sng" algn="ctr">
            <a:noFill/>
            <a:prstDash val="solid"/>
          </a:ln>
          <a:effectLst/>
        </p:spPr>
        <p:txBody>
          <a:bodyPr lIns="18288" tIns="18288" rIns="18288" bIns="18288" rtlCol="0" anchor="ctr"/>
          <a:lstStyle/>
          <a:p>
            <a:pPr marL="0" marR="0" lvl="0" indent="0" algn="ctr" defTabSz="609585" rtl="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rial" charset="0"/>
                <a:cs typeface="Calibri" panose="020F0502020204030204" pitchFamily="34" charset="0"/>
              </a:rPr>
              <a:t>Permanently discontinue</a:t>
            </a:r>
          </a:p>
        </p:txBody>
      </p:sp>
      <p:grpSp>
        <p:nvGrpSpPr>
          <p:cNvPr id="3" name="Group 2">
            <a:extLst>
              <a:ext uri="{FF2B5EF4-FFF2-40B4-BE49-F238E27FC236}">
                <a16:creationId xmlns:a16="http://schemas.microsoft.com/office/drawing/2014/main" id="{E10F3048-91C0-BFB0-60B2-8D23E2575C1C}"/>
              </a:ext>
            </a:extLst>
          </p:cNvPr>
          <p:cNvGrpSpPr/>
          <p:nvPr/>
        </p:nvGrpSpPr>
        <p:grpSpPr>
          <a:xfrm>
            <a:off x="4542543" y="884458"/>
            <a:ext cx="4321162" cy="2772468"/>
            <a:chOff x="4250443" y="1218543"/>
            <a:chExt cx="4321162" cy="2571159"/>
          </a:xfrm>
        </p:grpSpPr>
        <p:sp>
          <p:nvSpPr>
            <p:cNvPr id="11" name="Rectangle: Rounded Corners 19">
              <a:extLst>
                <a:ext uri="{FF2B5EF4-FFF2-40B4-BE49-F238E27FC236}">
                  <a16:creationId xmlns:a16="http://schemas.microsoft.com/office/drawing/2014/main" id="{CAC54AB4-B873-FEA8-9387-0DD342183D78}"/>
                </a:ext>
              </a:extLst>
            </p:cNvPr>
            <p:cNvSpPr/>
            <p:nvPr/>
          </p:nvSpPr>
          <p:spPr>
            <a:xfrm rot="10800000">
              <a:off x="4250443" y="1225949"/>
              <a:ext cx="4321162" cy="2563753"/>
            </a:xfrm>
            <a:prstGeom prst="roundRect">
              <a:avLst>
                <a:gd name="adj" fmla="val 0"/>
              </a:avLst>
            </a:prstGeom>
            <a:solidFill>
              <a:srgbClr val="FFFFFF"/>
            </a:solidFill>
            <a:ln w="28575" cap="flat" cmpd="sng" algn="ctr">
              <a:solidFill>
                <a:schemeClr val="accent1"/>
              </a:solidFill>
              <a:prstDash val="solid"/>
            </a:ln>
            <a:effectLst/>
          </p:spPr>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IN" sz="1200" b="1" i="0" u="none" strike="noStrike" kern="0" cap="none" spc="0" normalizeH="0" baseline="0" noProof="0" dirty="0">
                <a:ln>
                  <a:noFill/>
                </a:ln>
                <a:solidFill>
                  <a:srgbClr val="3F4444"/>
                </a:solidFill>
                <a:effectLst/>
                <a:uLnTx/>
                <a:uFillTx/>
                <a:latin typeface="Calibri" panose="020F0502020204030204" pitchFamily="34" charset="0"/>
                <a:ea typeface="+mn-ea"/>
                <a:cs typeface="Calibri" panose="020F0502020204030204" pitchFamily="34" charset="0"/>
              </a:endParaRPr>
            </a:p>
          </p:txBody>
        </p:sp>
        <p:sp>
          <p:nvSpPr>
            <p:cNvPr id="13" name="Rectangle 12">
              <a:extLst>
                <a:ext uri="{FF2B5EF4-FFF2-40B4-BE49-F238E27FC236}">
                  <a16:creationId xmlns:a16="http://schemas.microsoft.com/office/drawing/2014/main" id="{D6A2F8C9-2508-BBB7-C76E-990D147DFDCA}"/>
                </a:ext>
              </a:extLst>
            </p:cNvPr>
            <p:cNvSpPr/>
            <p:nvPr/>
          </p:nvSpPr>
          <p:spPr>
            <a:xfrm>
              <a:off x="4256089" y="1218543"/>
              <a:ext cx="4315516" cy="307777"/>
            </a:xfrm>
            <a:prstGeom prst="rect">
              <a:avLst/>
            </a:prstGeom>
            <a:solidFill>
              <a:schemeClr val="accent1"/>
            </a:solidFill>
          </p:spPr>
          <p:txBody>
            <a:bodyPr wrap="square">
              <a:spAutoFit/>
            </a:bodyPr>
            <a:lstStyle/>
            <a:p>
              <a:pPr marL="0" marR="0" lvl="0" indent="0" algn="ctr" defTabSz="456075"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Arial" charset="0"/>
                  <a:cs typeface="Calibri" panose="020F0502020204030204" pitchFamily="34" charset="0"/>
                </a:rPr>
                <a:t>Confirm</a:t>
              </a:r>
              <a:endParaRPr kumimoji="0" lang="en-US" sz="1400" b="1" i="0" u="none" strike="noStrike" kern="1200" cap="none" spc="0" normalizeH="0" baseline="30000" noProof="0" dirty="0">
                <a:ln>
                  <a:noFill/>
                </a:ln>
                <a:solidFill>
                  <a:srgbClr val="FFFFFF"/>
                </a:solidFill>
                <a:effectLst/>
                <a:uLnTx/>
                <a:uFillTx/>
                <a:latin typeface="Calibri" panose="020F0502020204030204" pitchFamily="34" charset="0"/>
                <a:ea typeface="Arial" charset="0"/>
                <a:cs typeface="Calibri" panose="020F0502020204030204" pitchFamily="34" charset="0"/>
              </a:endParaRPr>
            </a:p>
          </p:txBody>
        </p:sp>
      </p:grpSp>
      <p:grpSp>
        <p:nvGrpSpPr>
          <p:cNvPr id="8" name="Group 7">
            <a:extLst>
              <a:ext uri="{FF2B5EF4-FFF2-40B4-BE49-F238E27FC236}">
                <a16:creationId xmlns:a16="http://schemas.microsoft.com/office/drawing/2014/main" id="{7D448164-B509-07AD-A059-A616DEAB5DB4}"/>
              </a:ext>
            </a:extLst>
          </p:cNvPr>
          <p:cNvGrpSpPr/>
          <p:nvPr/>
        </p:nvGrpSpPr>
        <p:grpSpPr>
          <a:xfrm>
            <a:off x="6890298" y="3838703"/>
            <a:ext cx="4168924" cy="2044030"/>
            <a:chOff x="6598198" y="4321581"/>
            <a:chExt cx="4168924" cy="2044030"/>
          </a:xfrm>
        </p:grpSpPr>
        <p:sp>
          <p:nvSpPr>
            <p:cNvPr id="40" name="Rectangle: Rounded Corners 19">
              <a:extLst>
                <a:ext uri="{FF2B5EF4-FFF2-40B4-BE49-F238E27FC236}">
                  <a16:creationId xmlns:a16="http://schemas.microsoft.com/office/drawing/2014/main" id="{B04F0FA6-62F4-64C4-47A9-DDB4C5F211CC}"/>
                </a:ext>
              </a:extLst>
            </p:cNvPr>
            <p:cNvSpPr/>
            <p:nvPr/>
          </p:nvSpPr>
          <p:spPr>
            <a:xfrm rot="10800000">
              <a:off x="6603969" y="4321581"/>
              <a:ext cx="4163153" cy="2044030"/>
            </a:xfrm>
            <a:prstGeom prst="roundRect">
              <a:avLst>
                <a:gd name="adj" fmla="val 0"/>
              </a:avLst>
            </a:prstGeom>
            <a:solidFill>
              <a:schemeClr val="tx1"/>
            </a:solidFill>
            <a:ln w="28575" cap="flat" cmpd="sng" algn="ctr">
              <a:solidFill>
                <a:schemeClr val="accent3"/>
              </a:solidFill>
              <a:prstDash val="solid"/>
            </a:ln>
            <a:effectLst/>
          </p:spPr>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IN" sz="1200" b="0" i="0" u="none" strike="noStrike" kern="0" cap="none" spc="0" normalizeH="0" baseline="0" noProof="0" dirty="0">
                <a:ln>
                  <a:noFill/>
                </a:ln>
                <a:solidFill>
                  <a:srgbClr val="3F4444"/>
                </a:solidFill>
                <a:effectLst/>
                <a:uLnTx/>
                <a:uFillTx/>
                <a:latin typeface="Calibri" panose="020F0502020204030204" pitchFamily="34" charset="0"/>
                <a:ea typeface="+mn-ea"/>
                <a:cs typeface="Calibri" panose="020F0502020204030204" pitchFamily="34" charset="0"/>
              </a:endParaRPr>
            </a:p>
          </p:txBody>
        </p:sp>
        <p:sp>
          <p:nvSpPr>
            <p:cNvPr id="42" name="Rectangle 41">
              <a:extLst>
                <a:ext uri="{FF2B5EF4-FFF2-40B4-BE49-F238E27FC236}">
                  <a16:creationId xmlns:a16="http://schemas.microsoft.com/office/drawing/2014/main" id="{CA261911-1F07-0491-7CFF-FDAB1DF1A965}"/>
                </a:ext>
              </a:extLst>
            </p:cNvPr>
            <p:cNvSpPr/>
            <p:nvPr/>
          </p:nvSpPr>
          <p:spPr>
            <a:xfrm>
              <a:off x="6598198" y="4336777"/>
              <a:ext cx="4168924" cy="307777"/>
            </a:xfrm>
            <a:prstGeom prst="rect">
              <a:avLst/>
            </a:prstGeom>
            <a:solidFill>
              <a:schemeClr val="accent3"/>
            </a:solidFill>
          </p:spPr>
          <p:txBody>
            <a:bodyPr wrap="square" anchor="ctr">
              <a:spAutoFit/>
            </a:bodyPr>
            <a:lstStyle/>
            <a:p>
              <a:pPr marL="0" marR="0" lvl="0" indent="0" algn="ctr" defTabSz="609585" rtl="0" eaLnBrk="0" fontAlgn="base" latinLnBrk="0" hangingPunct="0">
                <a:lnSpc>
                  <a:spcPct val="100000"/>
                </a:lnSpc>
                <a:spcBef>
                  <a:spcPct val="0"/>
                </a:spcBef>
                <a:spcAft>
                  <a:spcPct val="0"/>
                </a:spcAft>
                <a:buClrTx/>
                <a:buSzTx/>
                <a:buFontTx/>
                <a:buNone/>
                <a:tabLst/>
                <a:defRPr/>
              </a:pPr>
              <a:r>
                <a:rPr kumimoji="0" lang="en-US" sz="1400" b="1" i="0" u="none" strike="noStrike" kern="0" cap="none" spc="-2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Corticosteroid Treatment </a:t>
              </a:r>
            </a:p>
          </p:txBody>
        </p:sp>
        <p:sp>
          <p:nvSpPr>
            <p:cNvPr id="43" name="TextBox 42">
              <a:extLst>
                <a:ext uri="{FF2B5EF4-FFF2-40B4-BE49-F238E27FC236}">
                  <a16:creationId xmlns:a16="http://schemas.microsoft.com/office/drawing/2014/main" id="{D7C3642B-F672-7A67-CDAE-85D36C192E0C}"/>
                </a:ext>
              </a:extLst>
            </p:cNvPr>
            <p:cNvSpPr txBox="1"/>
            <p:nvPr/>
          </p:nvSpPr>
          <p:spPr>
            <a:xfrm>
              <a:off x="6684994" y="4677640"/>
              <a:ext cx="3910765" cy="1482812"/>
            </a:xfrm>
            <a:prstGeom prst="rect">
              <a:avLst/>
            </a:prstGeom>
            <a:noFill/>
          </p:spPr>
          <p:txBody>
            <a:bodyPr wrap="square" numCol="1" rtlCol="0">
              <a:noAutofit/>
            </a:bodyPr>
            <a:lstStyle/>
            <a:p>
              <a:pPr marL="0" marR="0" lvl="0" indent="0" algn="l" defTabSz="609585" rtl="0" eaLnBrk="0" fontAlgn="base" latinLnBrk="0" hangingPunct="0">
                <a:lnSpc>
                  <a:spcPct val="95000"/>
                </a:lnSpc>
                <a:spcBef>
                  <a:spcPts val="0"/>
                </a:spcBef>
                <a:spcAft>
                  <a:spcPct val="0"/>
                </a:spcAft>
                <a:buClrTx/>
                <a:buSzTx/>
                <a:buFontTx/>
                <a:buNone/>
                <a:tabLst>
                  <a:tab pos="457178" algn="l"/>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For grade 1 (asymptomatic):</a:t>
              </a:r>
            </a:p>
            <a:p>
              <a:pPr marL="114300" marR="0" lvl="0" indent="-114300" algn="l" defTabSz="609585" rtl="0" eaLnBrk="0" fontAlgn="base" latinLnBrk="0" hangingPunct="0">
                <a:lnSpc>
                  <a:spcPct val="95000"/>
                </a:lnSpc>
                <a:spcBef>
                  <a:spcPts val="0"/>
                </a:spcBef>
                <a:spcAft>
                  <a:spcPct val="0"/>
                </a:spcAft>
                <a:buClrTx/>
                <a:buSzTx/>
                <a:buFont typeface="Wingdings" pitchFamily="2" charset="2"/>
                <a:buChar char="§"/>
                <a:tabLst>
                  <a:tab pos="457178" algn="l"/>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Consider corticosteroid treatment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(≥0.5 mg/kg prednisolone)</a:t>
              </a:r>
            </a:p>
            <a:p>
              <a:pPr marL="0" marR="0" lvl="0" indent="0" algn="l" defTabSz="609585" rtl="0" eaLnBrk="0" fontAlgn="base" latinLnBrk="0" hangingPunct="0">
                <a:lnSpc>
                  <a:spcPct val="95000"/>
                </a:lnSpc>
                <a:spcBef>
                  <a:spcPts val="0"/>
                </a:spcBef>
                <a:spcAft>
                  <a:spcPct val="0"/>
                </a:spcAft>
                <a:buClrTx/>
                <a:buSzTx/>
                <a:buFontTx/>
                <a:buNone/>
                <a:tabLst>
                  <a:tab pos="457178" algn="l"/>
                </a:tabLst>
                <a:defRPr/>
              </a:pPr>
              <a:endParaRPr kumimoji="0" lang="sv-SE"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609585" rtl="0" eaLnBrk="0" fontAlgn="base" latinLnBrk="0" hangingPunct="0">
                <a:lnSpc>
                  <a:spcPct val="95000"/>
                </a:lnSpc>
                <a:spcBef>
                  <a:spcPts val="0"/>
                </a:spcBef>
                <a:spcAft>
                  <a:spcPct val="0"/>
                </a:spcAft>
                <a:buClrTx/>
                <a:buSzTx/>
                <a:buFontTx/>
                <a:buNone/>
                <a:tabLst>
                  <a:tab pos="457178" algn="l"/>
                </a:tabLst>
                <a:defRPr/>
              </a:pPr>
              <a:r>
                <a:rPr kumimoji="0" lang="sv-SE"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For grade ≥2 (symptomatic):</a:t>
              </a:r>
            </a:p>
            <a:p>
              <a:pPr marL="114300" marR="0" lvl="0" indent="-114300" algn="l" defTabSz="609585" rtl="0" eaLnBrk="0" fontAlgn="base" latinLnBrk="0" hangingPunct="0">
                <a:lnSpc>
                  <a:spcPct val="95000"/>
                </a:lnSpc>
                <a:spcBef>
                  <a:spcPts val="0"/>
                </a:spcBef>
                <a:spcAft>
                  <a:spcPct val="0"/>
                </a:spcAft>
                <a:buClrTx/>
                <a:buSzTx/>
                <a:buFont typeface="Wingdings" pitchFamily="2" charset="2"/>
                <a:buChar char="§"/>
                <a:tabLst>
                  <a:tab pos="457178" algn="l"/>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Promptly initiate systemic corticosteroid treatment (≥1 mg/kg prednisolone or equivalent) for ≥14 days followed by taper for ≥4 wk</a:t>
              </a:r>
            </a:p>
          </p:txBody>
        </p:sp>
      </p:grpSp>
      <p:grpSp>
        <p:nvGrpSpPr>
          <p:cNvPr id="12" name="Group 11">
            <a:extLst>
              <a:ext uri="{FF2B5EF4-FFF2-40B4-BE49-F238E27FC236}">
                <a16:creationId xmlns:a16="http://schemas.microsoft.com/office/drawing/2014/main" id="{6266CDC7-917E-63E1-C634-A64F1E4A6EC5}"/>
              </a:ext>
            </a:extLst>
          </p:cNvPr>
          <p:cNvGrpSpPr/>
          <p:nvPr/>
        </p:nvGrpSpPr>
        <p:grpSpPr>
          <a:xfrm>
            <a:off x="4542543" y="3844615"/>
            <a:ext cx="1962745" cy="2009570"/>
            <a:chOff x="4284740" y="4327493"/>
            <a:chExt cx="1962745" cy="2009570"/>
          </a:xfrm>
        </p:grpSpPr>
        <p:sp>
          <p:nvSpPr>
            <p:cNvPr id="45" name="Rectangle: Rounded Corners 19">
              <a:extLst>
                <a:ext uri="{FF2B5EF4-FFF2-40B4-BE49-F238E27FC236}">
                  <a16:creationId xmlns:a16="http://schemas.microsoft.com/office/drawing/2014/main" id="{C380FFF7-A1F5-5933-56F3-41F4ED8AB5F4}"/>
                </a:ext>
              </a:extLst>
            </p:cNvPr>
            <p:cNvSpPr/>
            <p:nvPr/>
          </p:nvSpPr>
          <p:spPr>
            <a:xfrm rot="10800000">
              <a:off x="4290510" y="4327493"/>
              <a:ext cx="1956975" cy="2009570"/>
            </a:xfrm>
            <a:prstGeom prst="roundRect">
              <a:avLst>
                <a:gd name="adj" fmla="val 0"/>
              </a:avLst>
            </a:prstGeom>
            <a:solidFill>
              <a:schemeClr val="tx1"/>
            </a:solidFill>
            <a:ln w="28575" cap="flat" cmpd="sng" algn="ctr">
              <a:solidFill>
                <a:schemeClr val="accent4"/>
              </a:solidFill>
              <a:prstDash val="solid"/>
            </a:ln>
            <a:effectLst/>
          </p:spPr>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IN" sz="1200" b="0" i="0" u="none" strike="noStrike" kern="0" cap="none" spc="0" normalizeH="0" baseline="0" noProof="0" dirty="0">
                <a:ln>
                  <a:noFill/>
                </a:ln>
                <a:solidFill>
                  <a:srgbClr val="3F4444"/>
                </a:solidFill>
                <a:effectLst/>
                <a:uLnTx/>
                <a:uFillTx/>
                <a:latin typeface="Calibri" panose="020F0502020204030204" pitchFamily="34" charset="0"/>
                <a:ea typeface="+mn-ea"/>
                <a:cs typeface="Calibri" panose="020F0502020204030204" pitchFamily="34" charset="0"/>
              </a:endParaRPr>
            </a:p>
          </p:txBody>
        </p:sp>
        <p:sp>
          <p:nvSpPr>
            <p:cNvPr id="47" name="Rectangle 46">
              <a:extLst>
                <a:ext uri="{FF2B5EF4-FFF2-40B4-BE49-F238E27FC236}">
                  <a16:creationId xmlns:a16="http://schemas.microsoft.com/office/drawing/2014/main" id="{47ECD593-A720-237E-14DC-01E813F932AD}"/>
                </a:ext>
              </a:extLst>
            </p:cNvPr>
            <p:cNvSpPr/>
            <p:nvPr/>
          </p:nvSpPr>
          <p:spPr>
            <a:xfrm>
              <a:off x="4284740" y="4327493"/>
              <a:ext cx="1956976" cy="523220"/>
            </a:xfrm>
            <a:prstGeom prst="rect">
              <a:avLst/>
            </a:prstGeom>
            <a:solidFill>
              <a:schemeClr val="accent4"/>
            </a:solidFill>
          </p:spPr>
          <p:txBody>
            <a:bodyPr wrap="square" anchor="ctr">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400" b="1" i="0" u="none" strike="noStrike" kern="0" cap="none" spc="-2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Resume Therapy</a:t>
              </a:r>
            </a:p>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400" b="1" i="0" u="none" strike="noStrike" kern="0" cap="none" spc="-2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(Grade 1 Only)</a:t>
              </a:r>
            </a:p>
          </p:txBody>
        </p:sp>
        <p:sp>
          <p:nvSpPr>
            <p:cNvPr id="48" name="TextBox 47">
              <a:extLst>
                <a:ext uri="{FF2B5EF4-FFF2-40B4-BE49-F238E27FC236}">
                  <a16:creationId xmlns:a16="http://schemas.microsoft.com/office/drawing/2014/main" id="{4E87B3D8-224B-1910-7251-30116D0CB462}"/>
                </a:ext>
              </a:extLst>
            </p:cNvPr>
            <p:cNvSpPr txBox="1"/>
            <p:nvPr/>
          </p:nvSpPr>
          <p:spPr>
            <a:xfrm>
              <a:off x="4421968" y="4890661"/>
              <a:ext cx="1733475" cy="1390124"/>
            </a:xfrm>
            <a:prstGeom prst="rect">
              <a:avLst/>
            </a:prstGeom>
            <a:noFill/>
          </p:spPr>
          <p:txBody>
            <a:bodyPr wrap="square" numCol="1" rtlCol="0">
              <a:noAutofit/>
            </a:bodyPr>
            <a:lstStyle/>
            <a:p>
              <a:pPr marL="0" marR="0" lvl="0" indent="0" algn="l" defTabSz="609585" rtl="0" eaLnBrk="0" fontAlgn="base" latinLnBrk="0" hangingPunct="0">
                <a:lnSpc>
                  <a:spcPct val="100000"/>
                </a:lnSpc>
                <a:spcBef>
                  <a:spcPts val="0"/>
                </a:spcBef>
                <a:spcAft>
                  <a:spcPct val="0"/>
                </a:spcAft>
                <a:buClrTx/>
                <a:buSzTx/>
                <a:buFontTx/>
                <a:buNone/>
                <a:tabLst>
                  <a:tab pos="457178" algn="l"/>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If resolved in ≤28 days from onset: </a:t>
              </a: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tab pos="457178" algn="l"/>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Maintain dose</a:t>
              </a:r>
            </a:p>
            <a:p>
              <a:pPr marL="0" marR="0" lvl="0" indent="0" algn="l" defTabSz="609585" rtl="0" eaLnBrk="0" fontAlgn="base" latinLnBrk="0" hangingPunct="0">
                <a:lnSpc>
                  <a:spcPct val="100000"/>
                </a:lnSpc>
                <a:spcBef>
                  <a:spcPts val="0"/>
                </a:spcBef>
                <a:spcAft>
                  <a:spcPct val="0"/>
                </a:spcAft>
                <a:buClrTx/>
                <a:buSzTx/>
                <a:buFontTx/>
                <a:buNone/>
                <a:tabLst>
                  <a:tab pos="457178" algn="l"/>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If resolved &gt;28 days from onset: </a:t>
              </a: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tab pos="457178" algn="l"/>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Reduce dose 1 level </a:t>
              </a:r>
            </a:p>
          </p:txBody>
        </p:sp>
      </p:grpSp>
      <p:sp>
        <p:nvSpPr>
          <p:cNvPr id="50" name="Text Box 15">
            <a:extLst>
              <a:ext uri="{FF2B5EF4-FFF2-40B4-BE49-F238E27FC236}">
                <a16:creationId xmlns:a16="http://schemas.microsoft.com/office/drawing/2014/main" id="{89598B4E-A2EF-B430-4885-673FC9864448}"/>
              </a:ext>
            </a:extLst>
          </p:cNvPr>
          <p:cNvSpPr txBox="1">
            <a:spLocks noChangeArrowheads="1"/>
          </p:cNvSpPr>
          <p:nvPr/>
        </p:nvSpPr>
        <p:spPr bwMode="auto">
          <a:xfrm>
            <a:off x="438150" y="6359874"/>
            <a:ext cx="9088601"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t-B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Trastuzumab deruxtecan PI. Swain. Cancer Treat Rev. 2022;106:102378.</a:t>
            </a:r>
          </a:p>
        </p:txBody>
      </p:sp>
      <p:grpSp>
        <p:nvGrpSpPr>
          <p:cNvPr id="5" name="Group 4">
            <a:extLst>
              <a:ext uri="{FF2B5EF4-FFF2-40B4-BE49-F238E27FC236}">
                <a16:creationId xmlns:a16="http://schemas.microsoft.com/office/drawing/2014/main" id="{70AC4912-9FD1-B40A-07D3-60B9A6A66AC4}"/>
              </a:ext>
            </a:extLst>
          </p:cNvPr>
          <p:cNvGrpSpPr/>
          <p:nvPr/>
        </p:nvGrpSpPr>
        <p:grpSpPr>
          <a:xfrm>
            <a:off x="9062602" y="884458"/>
            <a:ext cx="2297546" cy="2202299"/>
            <a:chOff x="8770502" y="1225952"/>
            <a:chExt cx="2297546" cy="2202299"/>
          </a:xfrm>
        </p:grpSpPr>
        <p:sp>
          <p:nvSpPr>
            <p:cNvPr id="14" name="Rectangle: Rounded Corners 19">
              <a:extLst>
                <a:ext uri="{FF2B5EF4-FFF2-40B4-BE49-F238E27FC236}">
                  <a16:creationId xmlns:a16="http://schemas.microsoft.com/office/drawing/2014/main" id="{07A9164E-2474-CCB8-89DA-5E3FD6A612D2}"/>
                </a:ext>
              </a:extLst>
            </p:cNvPr>
            <p:cNvSpPr/>
            <p:nvPr/>
          </p:nvSpPr>
          <p:spPr>
            <a:xfrm rot="10800000">
              <a:off x="8776149" y="1225952"/>
              <a:ext cx="2291899" cy="2202299"/>
            </a:xfrm>
            <a:prstGeom prst="roundRect">
              <a:avLst>
                <a:gd name="adj" fmla="val 0"/>
              </a:avLst>
            </a:prstGeom>
            <a:solidFill>
              <a:schemeClr val="tx1"/>
            </a:solidFill>
            <a:ln w="28575" cap="flat" cmpd="sng" algn="ctr">
              <a:solidFill>
                <a:schemeClr val="accent3"/>
              </a:solidFill>
              <a:prstDash val="solid"/>
            </a:ln>
            <a:effectLst/>
          </p:spPr>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IN" sz="1200" b="0" i="0" u="none" strike="noStrike" kern="0" cap="none" spc="0" normalizeH="0" baseline="0" noProof="0" dirty="0">
                <a:ln>
                  <a:noFill/>
                </a:ln>
                <a:solidFill>
                  <a:srgbClr val="3F4444"/>
                </a:solidFill>
                <a:effectLst/>
                <a:uLnTx/>
                <a:uFillTx/>
                <a:latin typeface="Calibri" panose="020F0502020204030204" pitchFamily="34" charset="0"/>
                <a:ea typeface="+mn-ea"/>
                <a:cs typeface="Calibri" panose="020F0502020204030204" pitchFamily="34" charset="0"/>
              </a:endParaRPr>
            </a:p>
          </p:txBody>
        </p:sp>
        <p:sp>
          <p:nvSpPr>
            <p:cNvPr id="15" name="TextBox 14">
              <a:extLst>
                <a:ext uri="{FF2B5EF4-FFF2-40B4-BE49-F238E27FC236}">
                  <a16:creationId xmlns:a16="http://schemas.microsoft.com/office/drawing/2014/main" id="{2BA4D146-C3F2-853C-2AD6-4302764593DA}"/>
                </a:ext>
              </a:extLst>
            </p:cNvPr>
            <p:cNvSpPr txBox="1"/>
            <p:nvPr/>
          </p:nvSpPr>
          <p:spPr>
            <a:xfrm>
              <a:off x="8873383" y="1588939"/>
              <a:ext cx="2108442" cy="1815882"/>
            </a:xfrm>
            <a:prstGeom prst="rect">
              <a:avLst/>
            </a:prstGeom>
            <a:noFill/>
            <a:ln>
              <a:noFill/>
            </a:ln>
          </p:spPr>
          <p:txBody>
            <a:bodyPr wrap="square" numCol="1" rtlCol="0">
              <a:spAutoFit/>
            </a:bodyPr>
            <a:lstStyle/>
            <a:p>
              <a:pPr marL="0" marR="0" lvl="0" indent="0" algn="l" defTabSz="609585" rtl="0" eaLnBrk="0" fontAlgn="base" latinLnBrk="0" hangingPunct="0">
                <a:lnSpc>
                  <a:spcPct val="100000"/>
                </a:lnSpc>
                <a:spcBef>
                  <a:spcPts val="0"/>
                </a:spcBef>
                <a:spcAft>
                  <a:spcPct val="0"/>
                </a:spcAft>
                <a:buClrTx/>
                <a:buSzTx/>
                <a:buFontTx/>
                <a:buNone/>
                <a:tabLst>
                  <a:tab pos="457178" algn="l"/>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For grade 1 (asymptomatic):</a:t>
              </a: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tab pos="457178" algn="l"/>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Hold until resolved to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grade 0</a:t>
              </a:r>
            </a:p>
            <a:p>
              <a:pPr marL="0" marR="0" lvl="0" indent="0" algn="l" defTabSz="609585" rtl="0" eaLnBrk="0" fontAlgn="base" latinLnBrk="0" hangingPunct="0">
                <a:lnSpc>
                  <a:spcPct val="100000"/>
                </a:lnSpc>
                <a:spcBef>
                  <a:spcPts val="0"/>
                </a:spcBef>
                <a:spcAft>
                  <a:spcPct val="0"/>
                </a:spcAft>
                <a:buClrTx/>
                <a:buSzTx/>
                <a:buFontTx/>
                <a:buNone/>
                <a:tabLst>
                  <a:tab pos="457178" algn="l"/>
                </a:tabLst>
                <a:defRPr/>
              </a:pPr>
              <a:endParaRPr kumimoji="0" lang="sv-SE" sz="14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609585" rtl="0" eaLnBrk="0" fontAlgn="base" latinLnBrk="0" hangingPunct="0">
                <a:lnSpc>
                  <a:spcPct val="100000"/>
                </a:lnSpc>
                <a:spcBef>
                  <a:spcPts val="0"/>
                </a:spcBef>
                <a:spcAft>
                  <a:spcPct val="0"/>
                </a:spcAft>
                <a:buClrTx/>
                <a:buSzTx/>
                <a:buFontTx/>
                <a:buNone/>
                <a:tabLst>
                  <a:tab pos="457178" algn="l"/>
                </a:tabLst>
                <a:defRPr/>
              </a:pPr>
              <a:r>
                <a:rPr kumimoji="0" lang="sv-SE" sz="14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For grades 2-4 (symptomatic):</a:t>
              </a: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tab pos="457178" algn="l"/>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Permanently discontinue</a:t>
              </a:r>
            </a:p>
          </p:txBody>
        </p:sp>
        <p:sp>
          <p:nvSpPr>
            <p:cNvPr id="35" name="Rectangle 34">
              <a:extLst>
                <a:ext uri="{FF2B5EF4-FFF2-40B4-BE49-F238E27FC236}">
                  <a16:creationId xmlns:a16="http://schemas.microsoft.com/office/drawing/2014/main" id="{29656BC1-3A51-780A-5DB8-3425F4FA36E3}"/>
                </a:ext>
              </a:extLst>
            </p:cNvPr>
            <p:cNvSpPr/>
            <p:nvPr/>
          </p:nvSpPr>
          <p:spPr>
            <a:xfrm>
              <a:off x="8770502" y="1227422"/>
              <a:ext cx="2291899" cy="307777"/>
            </a:xfrm>
            <a:prstGeom prst="rect">
              <a:avLst/>
            </a:prstGeom>
            <a:solidFill>
              <a:schemeClr val="accent3"/>
            </a:solidFill>
            <a:ln>
              <a:noFill/>
            </a:ln>
          </p:spPr>
          <p:txBody>
            <a:bodyPr wrap="square">
              <a:spAutoFit/>
            </a:bodyPr>
            <a:lstStyle/>
            <a:p>
              <a:pPr marL="0" marR="0" lvl="0" indent="0" algn="ctr" defTabSz="456075"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Arial" charset="0"/>
                  <a:cs typeface="Calibri" panose="020F0502020204030204" pitchFamily="34" charset="0"/>
                </a:rPr>
                <a:t>Dose Interruptions</a:t>
              </a:r>
              <a:endParaRPr kumimoji="0" lang="en-US" sz="1400" b="1" i="0" u="none" strike="noStrike" kern="1200" cap="none" spc="0" normalizeH="0" baseline="30000" noProof="0" dirty="0">
                <a:ln>
                  <a:noFill/>
                </a:ln>
                <a:solidFill>
                  <a:srgbClr val="FFFFFF"/>
                </a:solidFill>
                <a:effectLst/>
                <a:uLnTx/>
                <a:uFillTx/>
                <a:latin typeface="Calibri" panose="020F0502020204030204" pitchFamily="34" charset="0"/>
                <a:ea typeface="Arial" charset="0"/>
                <a:cs typeface="Calibri" panose="020F0502020204030204" pitchFamily="34" charset="0"/>
              </a:endParaRPr>
            </a:p>
          </p:txBody>
        </p:sp>
      </p:grpSp>
      <p:sp>
        <p:nvSpPr>
          <p:cNvPr id="16" name="Rectangle: Rounded Corners 44">
            <a:extLst>
              <a:ext uri="{FF2B5EF4-FFF2-40B4-BE49-F238E27FC236}">
                <a16:creationId xmlns:a16="http://schemas.microsoft.com/office/drawing/2014/main" id="{16DA0CB3-C3F5-7B70-9BF7-F686BFF460B7}"/>
              </a:ext>
            </a:extLst>
          </p:cNvPr>
          <p:cNvSpPr/>
          <p:nvPr/>
        </p:nvSpPr>
        <p:spPr>
          <a:xfrm>
            <a:off x="3092451" y="4261292"/>
            <a:ext cx="806833" cy="451791"/>
          </a:xfrm>
          <a:prstGeom prst="roundRect">
            <a:avLst>
              <a:gd name="adj" fmla="val 0"/>
            </a:avLst>
          </a:prstGeom>
          <a:solidFill>
            <a:schemeClr val="accent2">
              <a:lumMod val="20000"/>
              <a:lumOff val="80000"/>
            </a:schemeClr>
          </a:solidFill>
          <a:ln w="12700" cap="flat" cmpd="sng" algn="ctr">
            <a:noFill/>
            <a:prstDash val="solid"/>
          </a:ln>
          <a:effectLst/>
        </p:spPr>
        <p:txBody>
          <a:bodyPr lIns="18288" tIns="18288" rIns="18288" bIns="18288" rtlCol="0" anchor="ctr"/>
          <a:lstStyle/>
          <a:p>
            <a:pPr marL="0" marR="0" lvl="0" indent="0" algn="ctr" defTabSz="609585" rtl="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rial" charset="0"/>
                <a:cs typeface="Calibri" panose="020F0502020204030204" pitchFamily="34" charset="0"/>
              </a:rPr>
              <a:t>6.4 mg/kg </a:t>
            </a:r>
          </a:p>
        </p:txBody>
      </p:sp>
      <p:sp>
        <p:nvSpPr>
          <p:cNvPr id="17" name="Rectangle: Rounded Corners 44">
            <a:extLst>
              <a:ext uri="{FF2B5EF4-FFF2-40B4-BE49-F238E27FC236}">
                <a16:creationId xmlns:a16="http://schemas.microsoft.com/office/drawing/2014/main" id="{791ED5AD-B894-8DDB-4AED-D5971DD53F2B}"/>
              </a:ext>
            </a:extLst>
          </p:cNvPr>
          <p:cNvSpPr/>
          <p:nvPr/>
        </p:nvSpPr>
        <p:spPr>
          <a:xfrm>
            <a:off x="3092452" y="4794412"/>
            <a:ext cx="806832" cy="451791"/>
          </a:xfrm>
          <a:prstGeom prst="roundRect">
            <a:avLst>
              <a:gd name="adj" fmla="val 0"/>
            </a:avLst>
          </a:prstGeom>
          <a:solidFill>
            <a:schemeClr val="accent2">
              <a:lumMod val="20000"/>
              <a:lumOff val="80000"/>
            </a:schemeClr>
          </a:solidFill>
          <a:ln w="12700" cap="flat" cmpd="sng" algn="ctr">
            <a:noFill/>
            <a:prstDash val="solid"/>
          </a:ln>
          <a:effectLst/>
        </p:spPr>
        <p:txBody>
          <a:bodyPr lIns="18288" tIns="18288" rIns="18288" bIns="18288" rtlCol="0" anchor="ctr"/>
          <a:lstStyle/>
          <a:p>
            <a:pPr marL="0" marR="0" lvl="0" indent="0" algn="ctr" defTabSz="609585" rtl="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rial" charset="0"/>
                <a:cs typeface="Calibri" panose="020F0502020204030204" pitchFamily="34" charset="0"/>
              </a:rPr>
              <a:t>5.4 mg/kg</a:t>
            </a:r>
          </a:p>
        </p:txBody>
      </p:sp>
      <p:sp>
        <p:nvSpPr>
          <p:cNvPr id="18" name="Rectangle: Rounded Corners 44">
            <a:extLst>
              <a:ext uri="{FF2B5EF4-FFF2-40B4-BE49-F238E27FC236}">
                <a16:creationId xmlns:a16="http://schemas.microsoft.com/office/drawing/2014/main" id="{799B7D8D-14D9-FEB6-2450-BA520F051E08}"/>
              </a:ext>
            </a:extLst>
          </p:cNvPr>
          <p:cNvSpPr/>
          <p:nvPr/>
        </p:nvSpPr>
        <p:spPr>
          <a:xfrm>
            <a:off x="3092451" y="5327532"/>
            <a:ext cx="768275" cy="451791"/>
          </a:xfrm>
          <a:prstGeom prst="roundRect">
            <a:avLst>
              <a:gd name="adj" fmla="val 0"/>
            </a:avLst>
          </a:prstGeom>
          <a:solidFill>
            <a:schemeClr val="accent2">
              <a:lumMod val="20000"/>
              <a:lumOff val="80000"/>
            </a:schemeClr>
          </a:solidFill>
          <a:ln w="12700" cap="flat" cmpd="sng" algn="ctr">
            <a:noFill/>
            <a:prstDash val="solid"/>
          </a:ln>
          <a:effectLst/>
        </p:spPr>
        <p:txBody>
          <a:bodyPr lIns="18288" tIns="18288" rIns="18288" bIns="18288" rtlCol="0" anchor="ctr"/>
          <a:lstStyle/>
          <a:p>
            <a:pPr marL="0" marR="0" lvl="0" indent="0" algn="ctr" defTabSz="609585" rtl="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rial" charset="0"/>
                <a:cs typeface="Calibri" panose="020F0502020204030204" pitchFamily="34" charset="0"/>
              </a:rPr>
              <a:t>4.4 mg/kg</a:t>
            </a:r>
          </a:p>
        </p:txBody>
      </p:sp>
      <p:sp>
        <p:nvSpPr>
          <p:cNvPr id="19" name="TextBox 18">
            <a:extLst>
              <a:ext uri="{FF2B5EF4-FFF2-40B4-BE49-F238E27FC236}">
                <a16:creationId xmlns:a16="http://schemas.microsoft.com/office/drawing/2014/main" id="{2053EBD2-78EB-0A9E-23A0-7F43F56B6A98}"/>
              </a:ext>
            </a:extLst>
          </p:cNvPr>
          <p:cNvSpPr txBox="1"/>
          <p:nvPr/>
        </p:nvSpPr>
        <p:spPr bwMode="auto">
          <a:xfrm>
            <a:off x="1775643" y="3757736"/>
            <a:ext cx="15520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BC, NSCLC, IHC 3+ Solid Tumors*</a:t>
            </a:r>
          </a:p>
        </p:txBody>
      </p:sp>
      <p:sp>
        <p:nvSpPr>
          <p:cNvPr id="20" name="TextBox 19">
            <a:extLst>
              <a:ext uri="{FF2B5EF4-FFF2-40B4-BE49-F238E27FC236}">
                <a16:creationId xmlns:a16="http://schemas.microsoft.com/office/drawing/2014/main" id="{98FEEDE9-A903-F08D-A988-400B10CFD045}"/>
              </a:ext>
            </a:extLst>
          </p:cNvPr>
          <p:cNvSpPr txBox="1"/>
          <p:nvPr/>
        </p:nvSpPr>
        <p:spPr bwMode="auto">
          <a:xfrm>
            <a:off x="3136116" y="3967527"/>
            <a:ext cx="7036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Gastric</a:t>
            </a:r>
          </a:p>
        </p:txBody>
      </p:sp>
      <p:sp>
        <p:nvSpPr>
          <p:cNvPr id="21" name="TextBox 20">
            <a:extLst>
              <a:ext uri="{FF2B5EF4-FFF2-40B4-BE49-F238E27FC236}">
                <a16:creationId xmlns:a16="http://schemas.microsoft.com/office/drawing/2014/main" id="{18A0B358-D2AF-B0C1-40DA-A4A945B35A6D}"/>
              </a:ext>
            </a:extLst>
          </p:cNvPr>
          <p:cNvSpPr txBox="1"/>
          <p:nvPr/>
        </p:nvSpPr>
        <p:spPr bwMode="auto">
          <a:xfrm>
            <a:off x="4073436" y="5867011"/>
            <a:ext cx="58665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Do not reescalate T-DXd dose after dose reduction is made!</a:t>
            </a:r>
          </a:p>
        </p:txBody>
      </p:sp>
      <p:sp>
        <p:nvSpPr>
          <p:cNvPr id="22" name="Rectangle 21">
            <a:extLst>
              <a:ext uri="{FF2B5EF4-FFF2-40B4-BE49-F238E27FC236}">
                <a16:creationId xmlns:a16="http://schemas.microsoft.com/office/drawing/2014/main" id="{70FAC5E7-9DB0-5B76-29BA-25666AEC4024}"/>
              </a:ext>
            </a:extLst>
          </p:cNvPr>
          <p:cNvSpPr/>
          <p:nvPr/>
        </p:nvSpPr>
        <p:spPr>
          <a:xfrm>
            <a:off x="603828" y="1177243"/>
            <a:ext cx="3481028" cy="2040756"/>
          </a:xfrm>
          <a:prstGeom prst="rect">
            <a:avLst/>
          </a:prstGeom>
        </p:spPr>
        <p:txBody>
          <a:bodyPr wrap="square" numCol="2">
            <a:noAutofit/>
          </a:bodyPr>
          <a:lstStyle/>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Counsel to immediately report cough, dyspnea, fever, and/or new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or worsening respiratory symptoms</a:t>
            </a: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Monitor for signs/</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symptoms of ILD</a:t>
            </a: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Promptly investigate evidence of ILD</a:t>
            </a: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Evaluate suspected ILD by radiographic imaging and assess as follows</a:t>
            </a: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Consider earlier scans to assess response and monitor for ILD</a:t>
            </a:r>
          </a:p>
        </p:txBody>
      </p:sp>
      <p:sp>
        <p:nvSpPr>
          <p:cNvPr id="23" name="Rectangle 22">
            <a:extLst>
              <a:ext uri="{FF2B5EF4-FFF2-40B4-BE49-F238E27FC236}">
                <a16:creationId xmlns:a16="http://schemas.microsoft.com/office/drawing/2014/main" id="{BFB4BD13-555A-8BD3-D837-3CA5FDFCD4E1}"/>
              </a:ext>
            </a:extLst>
          </p:cNvPr>
          <p:cNvSpPr/>
          <p:nvPr/>
        </p:nvSpPr>
        <p:spPr>
          <a:xfrm>
            <a:off x="4548189" y="1197704"/>
            <a:ext cx="4321164" cy="2459222"/>
          </a:xfrm>
          <a:prstGeom prst="rect">
            <a:avLst/>
          </a:prstGeom>
        </p:spPr>
        <p:txBody>
          <a:bodyPr wrap="square" numCol="2">
            <a:noAutofit/>
          </a:bodyPr>
          <a:lstStyle/>
          <a:p>
            <a:pPr marL="0" marR="0" lvl="0" indent="0" algn="l" defTabSz="609585" rtl="0" eaLnBrk="0" fontAlgn="base" latinLnBrk="0" hangingPunct="0">
              <a:lnSpc>
                <a:spcPct val="100000"/>
              </a:lnSpc>
              <a:spcBef>
                <a:spcPts val="0"/>
              </a:spcBef>
              <a:spcAft>
                <a:spcPct val="0"/>
              </a:spcAft>
              <a:buClrTx/>
              <a:buSzTx/>
              <a:buFontTx/>
              <a:buNone/>
              <a:tabLst>
                <a:tab pos="457178" algn="l"/>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Assessments include:</a:t>
            </a: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tab pos="457178" algn="l"/>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High-resolution CT </a:t>
            </a: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tab pos="457178" algn="l"/>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Pulmonologist consult;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if indicated, ID consult</a:t>
            </a: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tab pos="457178" algn="l"/>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Blood culture, CBC, other blood tests as needed</a:t>
            </a: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tab pos="457178" algn="l"/>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Consider bronchoscopy and BAL if indicated/feasible</a:t>
            </a: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tab pos="457178" algn="l"/>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PFTs and pulse oximetry</a:t>
            </a:r>
          </a:p>
          <a:p>
            <a:pPr marL="0" marR="0" lvl="0" indent="0" algn="l" defTabSz="609585" rtl="0" eaLnBrk="0" fontAlgn="base" latinLnBrk="0" hangingPunct="0">
              <a:lnSpc>
                <a:spcPct val="100000"/>
              </a:lnSpc>
              <a:spcBef>
                <a:spcPts val="0"/>
              </a:spcBef>
              <a:spcAft>
                <a:spcPct val="0"/>
              </a:spcAft>
              <a:buClrTx/>
              <a:buSzTx/>
              <a:buFontTx/>
              <a:buNone/>
              <a:tabLst>
                <a:tab pos="457178" algn="l"/>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tab pos="457178" algn="l"/>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Arterial blood gases,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if indicated </a:t>
            </a: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tab pos="457178" algn="l"/>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As soon as ILD suspected, collect 1 blood sample for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PK assessment, if feasible </a:t>
            </a: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tab pos="457178" algn="l"/>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Rule out other causes of ILD (eg, progression, PCP infection, other drugs, RT)</a:t>
            </a: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tab pos="457178" algn="l"/>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All ILD events should be followed until resolution and after drug d/c</a:t>
            </a:r>
          </a:p>
        </p:txBody>
      </p:sp>
      <p:sp>
        <p:nvSpPr>
          <p:cNvPr id="10" name="TextBox 9">
            <a:extLst>
              <a:ext uri="{FF2B5EF4-FFF2-40B4-BE49-F238E27FC236}">
                <a16:creationId xmlns:a16="http://schemas.microsoft.com/office/drawing/2014/main" id="{C56C9D10-DC68-1B60-B4BF-A61739C267EA}"/>
              </a:ext>
            </a:extLst>
          </p:cNvPr>
          <p:cNvSpPr txBox="1"/>
          <p:nvPr/>
        </p:nvSpPr>
        <p:spPr bwMode="auto">
          <a:xfrm>
            <a:off x="5482952" y="6120886"/>
            <a:ext cx="49996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*Who have received prior tx and have no satisfactory alternative options. Indications approved under accelerated approval.</a:t>
            </a:r>
          </a:p>
        </p:txBody>
      </p:sp>
    </p:spTree>
    <p:extLst>
      <p:ext uri="{BB962C8B-B14F-4D97-AF65-F5344CB8AC3E}">
        <p14:creationId xmlns:p14="http://schemas.microsoft.com/office/powerpoint/2010/main" val="11017863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A5D3F-B6CF-4C23-F013-127DC3B3EEDC}"/>
              </a:ext>
            </a:extLst>
          </p:cNvPr>
          <p:cNvSpPr>
            <a:spLocks noGrp="1"/>
          </p:cNvSpPr>
          <p:nvPr>
            <p:ph type="title"/>
          </p:nvPr>
        </p:nvSpPr>
        <p:spPr/>
        <p:txBody>
          <a:bodyPr/>
          <a:lstStyle/>
          <a:p>
            <a:r>
              <a:rPr lang="en-US" dirty="0"/>
              <a:t>Detecting and Managing T-DXd–Related Interstitial Lung Disease: The 5 “S” Rules</a:t>
            </a:r>
          </a:p>
        </p:txBody>
      </p:sp>
      <p:sp>
        <p:nvSpPr>
          <p:cNvPr id="3" name="Content Placeholder 2">
            <a:extLst>
              <a:ext uri="{FF2B5EF4-FFF2-40B4-BE49-F238E27FC236}">
                <a16:creationId xmlns:a16="http://schemas.microsoft.com/office/drawing/2014/main" id="{6EF8E402-F81B-5D3B-719B-2DE86391A170}"/>
              </a:ext>
            </a:extLst>
          </p:cNvPr>
          <p:cNvSpPr>
            <a:spLocks noGrp="1"/>
          </p:cNvSpPr>
          <p:nvPr>
            <p:ph idx="1"/>
          </p:nvPr>
        </p:nvSpPr>
        <p:spPr/>
        <p:txBody>
          <a:bodyPr>
            <a:noAutofit/>
          </a:bodyPr>
          <a:lstStyle/>
          <a:p>
            <a:r>
              <a:rPr lang="en-US" sz="2400" b="1" i="0" dirty="0">
                <a:solidFill>
                  <a:schemeClr val="accent3"/>
                </a:solidFill>
                <a:effectLst/>
                <a:highlight>
                  <a:srgbClr val="FFFFFF"/>
                </a:highlight>
                <a:latin typeface="+mn-lt"/>
              </a:rPr>
              <a:t>Screen: </a:t>
            </a:r>
            <a:r>
              <a:rPr lang="en-US" sz="2100" b="0" i="0" dirty="0">
                <a:effectLst/>
                <a:highlight>
                  <a:srgbClr val="FFFFFF"/>
                </a:highlight>
                <a:latin typeface="+mn-lt"/>
              </a:rPr>
              <a:t>Careful patient selection is necessary prior to </a:t>
            </a:r>
            <a:r>
              <a:rPr lang="en-US" sz="2100" dirty="0">
                <a:highlight>
                  <a:srgbClr val="FFFFFF"/>
                </a:highlight>
                <a:latin typeface="+mn-lt"/>
              </a:rPr>
              <a:t>starting T-DXd to optimize the monitoring strategies according to baseline risk. Ongoing screening is continued throughout treatment with regular clinical evaluations to detect any signs/symptoms of ILD.</a:t>
            </a:r>
            <a:endParaRPr lang="en-US" sz="2100" b="0" i="0" dirty="0">
              <a:effectLst/>
              <a:highlight>
                <a:srgbClr val="FFFFFF"/>
              </a:highlight>
              <a:latin typeface="+mn-lt"/>
            </a:endParaRPr>
          </a:p>
          <a:p>
            <a:r>
              <a:rPr lang="en-US" sz="2400" b="1" i="0" dirty="0">
                <a:solidFill>
                  <a:schemeClr val="accent5"/>
                </a:solidFill>
                <a:effectLst/>
                <a:highlight>
                  <a:srgbClr val="FFFFFF"/>
                </a:highlight>
                <a:latin typeface="+mn-lt"/>
              </a:rPr>
              <a:t>Scan: </a:t>
            </a:r>
            <a:r>
              <a:rPr lang="en-US" sz="2100" b="0" i="0" dirty="0">
                <a:effectLst/>
                <a:highlight>
                  <a:srgbClr val="FFFFFF"/>
                </a:highlight>
                <a:latin typeface="+mn-lt"/>
              </a:rPr>
              <a:t>Radiologic </a:t>
            </a:r>
            <a:r>
              <a:rPr lang="en-US" sz="2100" dirty="0">
                <a:highlight>
                  <a:srgbClr val="FFFFFF"/>
                </a:highlight>
                <a:latin typeface="+mn-lt"/>
              </a:rPr>
              <a:t>i</a:t>
            </a:r>
            <a:r>
              <a:rPr lang="en-US" sz="2100" b="0" i="0" dirty="0">
                <a:effectLst/>
                <a:highlight>
                  <a:srgbClr val="FFFFFF"/>
                </a:highlight>
                <a:latin typeface="+mn-lt"/>
              </a:rPr>
              <a:t>maging, particularly high-resolution chest CT scans, remains the primary diagnostic method for ILD. A baseline scan is recommended, followed by repeat imaging every 6-12 wk.</a:t>
            </a:r>
          </a:p>
          <a:p>
            <a:r>
              <a:rPr lang="en-US" sz="2400" b="1" i="0" dirty="0">
                <a:solidFill>
                  <a:schemeClr val="accent4"/>
                </a:solidFill>
                <a:effectLst/>
                <a:highlight>
                  <a:srgbClr val="FFFFFF"/>
                </a:highlight>
                <a:latin typeface="+mn-lt"/>
              </a:rPr>
              <a:t>Synergy:</a:t>
            </a:r>
            <a:r>
              <a:rPr lang="en-US" sz="2100" b="1" i="0" dirty="0">
                <a:solidFill>
                  <a:schemeClr val="accent4"/>
                </a:solidFill>
                <a:effectLst/>
                <a:highlight>
                  <a:srgbClr val="FFFFFF"/>
                </a:highlight>
                <a:latin typeface="+mn-lt"/>
              </a:rPr>
              <a:t> </a:t>
            </a:r>
            <a:r>
              <a:rPr lang="en-US" sz="2100" b="0" i="0" dirty="0">
                <a:effectLst/>
                <a:highlight>
                  <a:srgbClr val="FFFFFF"/>
                </a:highlight>
                <a:latin typeface="+mn-lt"/>
              </a:rPr>
              <a:t>Reducing the risk of ILD requires teamwork, involving patient education, training of the entire care team, and multidisciplinary management once ILD is suspected.</a:t>
            </a:r>
          </a:p>
          <a:p>
            <a:r>
              <a:rPr lang="en-US" sz="2400" b="1" i="0" dirty="0">
                <a:solidFill>
                  <a:schemeClr val="accent1"/>
                </a:solidFill>
                <a:effectLst/>
                <a:highlight>
                  <a:srgbClr val="FFFFFF"/>
                </a:highlight>
                <a:latin typeface="+mn-lt"/>
              </a:rPr>
              <a:t>Suspend treatment: </a:t>
            </a:r>
            <a:r>
              <a:rPr lang="en-US" sz="2100" b="0" i="0" dirty="0">
                <a:effectLst/>
                <a:highlight>
                  <a:srgbClr val="FFFFFF"/>
                </a:highlight>
                <a:latin typeface="+mn-lt"/>
              </a:rPr>
              <a:t>T-DXd should be stopped immediately if ILD is suspected and only resumed once asymptomatic ILD has completely resolved.</a:t>
            </a:r>
          </a:p>
          <a:p>
            <a:r>
              <a:rPr lang="en-US" sz="2400" b="1" i="0" dirty="0">
                <a:solidFill>
                  <a:schemeClr val="accent6"/>
                </a:solidFill>
                <a:effectLst/>
                <a:highlight>
                  <a:srgbClr val="FFFFFF"/>
                </a:highlight>
                <a:latin typeface="+mn-lt"/>
              </a:rPr>
              <a:t>Steroids: </a:t>
            </a:r>
            <a:r>
              <a:rPr lang="en-US" sz="2100" b="0" i="0" dirty="0">
                <a:effectLst/>
                <a:highlight>
                  <a:srgbClr val="FFFFFF"/>
                </a:highlight>
                <a:latin typeface="+mn-lt"/>
              </a:rPr>
              <a:t>Corticosteroids remain the primary treatment for T-DX</a:t>
            </a:r>
            <a:r>
              <a:rPr lang="en-US" sz="2100" dirty="0">
                <a:highlight>
                  <a:srgbClr val="FFFFFF"/>
                </a:highlight>
                <a:latin typeface="+mn-lt"/>
              </a:rPr>
              <a:t>d</a:t>
            </a:r>
            <a:r>
              <a:rPr lang="en-US" sz="2100" b="0" i="0" dirty="0">
                <a:effectLst/>
                <a:highlight>
                  <a:srgbClr val="FFFFFF"/>
                </a:highlight>
                <a:latin typeface="+mn-lt"/>
              </a:rPr>
              <a:t>–induced ILD, with the dosage according to the severity of toxicity.</a:t>
            </a:r>
          </a:p>
        </p:txBody>
      </p:sp>
      <p:sp>
        <p:nvSpPr>
          <p:cNvPr id="4" name="TextBox 3">
            <a:extLst>
              <a:ext uri="{FF2B5EF4-FFF2-40B4-BE49-F238E27FC236}">
                <a16:creationId xmlns:a16="http://schemas.microsoft.com/office/drawing/2014/main" id="{D21E7257-7FF4-6689-8C6A-72AA983F9F31}"/>
              </a:ext>
            </a:extLst>
          </p:cNvPr>
          <p:cNvSpPr txBox="1"/>
          <p:nvPr/>
        </p:nvSpPr>
        <p:spPr>
          <a:xfrm>
            <a:off x="425768" y="6362224"/>
            <a:ext cx="9442376" cy="28482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Tarantino. JCO Oncol Pract. 2023;19:526.</a:t>
            </a:r>
          </a:p>
        </p:txBody>
      </p:sp>
    </p:spTree>
    <p:extLst>
      <p:ext uri="{BB962C8B-B14F-4D97-AF65-F5344CB8AC3E}">
        <p14:creationId xmlns:p14="http://schemas.microsoft.com/office/powerpoint/2010/main" val="3002659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4A499-623D-E0AF-843F-60BFA809BB4E}"/>
              </a:ext>
            </a:extLst>
          </p:cNvPr>
          <p:cNvSpPr>
            <a:spLocks noGrp="1"/>
          </p:cNvSpPr>
          <p:nvPr>
            <p:ph type="title"/>
          </p:nvPr>
        </p:nvSpPr>
        <p:spPr/>
        <p:txBody>
          <a:bodyPr/>
          <a:lstStyle/>
          <a:p>
            <a:r>
              <a:rPr lang="en-US" dirty="0"/>
              <a:t>Managing Nausea/Vomiting in Patients on T-</a:t>
            </a:r>
            <a:r>
              <a:rPr lang="en-US" dirty="0" err="1"/>
              <a:t>DXd</a:t>
            </a:r>
            <a:endParaRPr lang="en-US" dirty="0"/>
          </a:p>
        </p:txBody>
      </p:sp>
      <p:sp>
        <p:nvSpPr>
          <p:cNvPr id="3" name="Content Placeholder 2">
            <a:extLst>
              <a:ext uri="{FF2B5EF4-FFF2-40B4-BE49-F238E27FC236}">
                <a16:creationId xmlns:a16="http://schemas.microsoft.com/office/drawing/2014/main" id="{2EC83310-C151-D08C-E537-E5CC7573B252}"/>
              </a:ext>
            </a:extLst>
          </p:cNvPr>
          <p:cNvSpPr>
            <a:spLocks noGrp="1"/>
          </p:cNvSpPr>
          <p:nvPr>
            <p:ph idx="1"/>
          </p:nvPr>
        </p:nvSpPr>
        <p:spPr/>
        <p:txBody>
          <a:bodyPr/>
          <a:lstStyle/>
          <a:p>
            <a:r>
              <a:rPr lang="en-US" dirty="0"/>
              <a:t>Premedicate with 4-drug regimen for CINV (eg, olanzapine + dexamethasone + 5-HT</a:t>
            </a:r>
            <a:r>
              <a:rPr lang="en-US" baseline="-25000" dirty="0"/>
              <a:t>3</a:t>
            </a:r>
            <a:r>
              <a:rPr lang="en-US" dirty="0"/>
              <a:t> receptor antagonist + NK1 receptor antagonist)</a:t>
            </a:r>
          </a:p>
          <a:p>
            <a:r>
              <a:rPr lang="en-US" b="1" i="1" dirty="0"/>
              <a:t>Onset may be delayed: </a:t>
            </a:r>
            <a:r>
              <a:rPr lang="en-US" dirty="0"/>
              <a:t>provide patient with take-home antiemetics (eg, dexamethasone, ondansetron)</a:t>
            </a:r>
          </a:p>
          <a:p>
            <a:r>
              <a:rPr lang="en-US" dirty="0"/>
              <a:t>Manage with antiemetics, dose reductions; withhold if grade 3 until resolved to grade ≤1</a:t>
            </a:r>
          </a:p>
        </p:txBody>
      </p:sp>
      <p:sp>
        <p:nvSpPr>
          <p:cNvPr id="6" name="Text Box 15">
            <a:extLst>
              <a:ext uri="{FF2B5EF4-FFF2-40B4-BE49-F238E27FC236}">
                <a16:creationId xmlns:a16="http://schemas.microsoft.com/office/drawing/2014/main" id="{7BAFD4E2-F83D-B151-CAA2-82B91628B460}"/>
              </a:ext>
            </a:extLst>
          </p:cNvPr>
          <p:cNvSpPr txBox="1">
            <a:spLocks noChangeArrowheads="1"/>
          </p:cNvSpPr>
          <p:nvPr/>
        </p:nvSpPr>
        <p:spPr bwMode="auto">
          <a:xfrm>
            <a:off x="432207" y="636945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NCCN. Antiemesis. </a:t>
            </a:r>
            <a:r>
              <a:rPr lang="en-US" altLang="en-US" sz="1200" b="0" spc="-10" dirty="0">
                <a:solidFill>
                  <a:srgbClr val="455560"/>
                </a:solidFill>
                <a:latin typeface="Calibri" panose="020F0502020204030204" pitchFamily="34" charset="0"/>
                <a:cs typeface="Arial" panose="020B0604020202020204" pitchFamily="34" charset="0"/>
              </a:rPr>
              <a:t>v.2.2025.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Trastuzumab deruxtecan PI. </a:t>
            </a:r>
          </a:p>
        </p:txBody>
      </p:sp>
    </p:spTree>
    <p:extLst>
      <p:ext uri="{BB962C8B-B14F-4D97-AF65-F5344CB8AC3E}">
        <p14:creationId xmlns:p14="http://schemas.microsoft.com/office/powerpoint/2010/main" val="27986845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Arrow Connector 13">
            <a:extLst>
              <a:ext uri="{FF2B5EF4-FFF2-40B4-BE49-F238E27FC236}">
                <a16:creationId xmlns:a16="http://schemas.microsoft.com/office/drawing/2014/main" id="{EFC26D14-17A1-2F52-2C0E-CB5FE01B5DA0}"/>
              </a:ext>
            </a:extLst>
          </p:cNvPr>
          <p:cNvCxnSpPr/>
          <p:nvPr/>
        </p:nvCxnSpPr>
        <p:spPr bwMode="auto">
          <a:xfrm>
            <a:off x="1466850" y="1904591"/>
            <a:ext cx="0" cy="1830386"/>
          </a:xfrm>
          <a:prstGeom prst="straightConnector1">
            <a:avLst/>
          </a:prstGeom>
          <a:noFill/>
          <a:ln w="28575" cap="flat" cmpd="sng" algn="ctr">
            <a:solidFill>
              <a:schemeClr val="bg1"/>
            </a:solidFill>
            <a:prstDash val="sysDash"/>
            <a:round/>
            <a:headEnd type="none" w="med" len="med"/>
            <a:tailEnd type="triangle"/>
          </a:ln>
          <a:effectLst/>
        </p:spPr>
      </p:cxnSp>
      <p:sp>
        <p:nvSpPr>
          <p:cNvPr id="2" name="Title 1">
            <a:extLst>
              <a:ext uri="{FF2B5EF4-FFF2-40B4-BE49-F238E27FC236}">
                <a16:creationId xmlns:a16="http://schemas.microsoft.com/office/drawing/2014/main" id="{0A9CA73D-4252-B53E-509F-7F98DA97BA52}"/>
              </a:ext>
            </a:extLst>
          </p:cNvPr>
          <p:cNvSpPr>
            <a:spLocks noGrp="1"/>
          </p:cNvSpPr>
          <p:nvPr>
            <p:ph type="title"/>
          </p:nvPr>
        </p:nvSpPr>
        <p:spPr/>
        <p:txBody>
          <a:bodyPr/>
          <a:lstStyle/>
          <a:p>
            <a:r>
              <a:rPr lang="en-US" dirty="0"/>
              <a:t>Strategies to Prevent and Manage Neutropenia and Thrombocytopenia Associated With T-DXd Treatment</a:t>
            </a:r>
          </a:p>
        </p:txBody>
      </p:sp>
      <p:sp>
        <p:nvSpPr>
          <p:cNvPr id="10" name="Content Placeholder 9">
            <a:extLst>
              <a:ext uri="{FF2B5EF4-FFF2-40B4-BE49-F238E27FC236}">
                <a16:creationId xmlns:a16="http://schemas.microsoft.com/office/drawing/2014/main" id="{113DC6AF-23EC-D7ED-B726-4B2D8BD09F6A}"/>
              </a:ext>
            </a:extLst>
          </p:cNvPr>
          <p:cNvSpPr>
            <a:spLocks noGrp="1"/>
          </p:cNvSpPr>
          <p:nvPr>
            <p:ph idx="4294967295"/>
          </p:nvPr>
        </p:nvSpPr>
        <p:spPr>
          <a:xfrm>
            <a:off x="609610" y="1426754"/>
            <a:ext cx="11136120" cy="477837"/>
          </a:xfrm>
          <a:ln w="28575">
            <a:solidFill>
              <a:schemeClr val="accent4"/>
            </a:solidFill>
          </a:ln>
        </p:spPr>
        <p:txBody>
          <a:bodyPr anchor="ctr"/>
          <a:lstStyle/>
          <a:p>
            <a:pPr lvl="0"/>
            <a:r>
              <a:rPr lang="en-US" sz="2400" b="1" noProof="0" dirty="0">
                <a:solidFill>
                  <a:schemeClr val="accent4"/>
                </a:solidFill>
              </a:rPr>
              <a:t>Educate</a:t>
            </a:r>
            <a:r>
              <a:rPr lang="en-US" sz="2400" noProof="0" dirty="0"/>
              <a:t> on potential for cytopenias, usually low grade</a:t>
            </a:r>
          </a:p>
        </p:txBody>
      </p:sp>
      <p:sp>
        <p:nvSpPr>
          <p:cNvPr id="8" name="Text Box 15">
            <a:extLst>
              <a:ext uri="{FF2B5EF4-FFF2-40B4-BE49-F238E27FC236}">
                <a16:creationId xmlns:a16="http://schemas.microsoft.com/office/drawing/2014/main" id="{F8EAF6AF-7D27-2091-17E5-EEC618AD69D1}"/>
              </a:ext>
            </a:extLst>
          </p:cNvPr>
          <p:cNvSpPr txBox="1">
            <a:spLocks noChangeArrowheads="1"/>
          </p:cNvSpPr>
          <p:nvPr/>
        </p:nvSpPr>
        <p:spPr bwMode="auto">
          <a:xfrm>
            <a:off x="412751" y="637125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Trastuzumab deruxtecan PI.</a:t>
            </a:r>
          </a:p>
        </p:txBody>
      </p:sp>
      <p:sp>
        <p:nvSpPr>
          <p:cNvPr id="4" name="Content Placeholder 9">
            <a:extLst>
              <a:ext uri="{FF2B5EF4-FFF2-40B4-BE49-F238E27FC236}">
                <a16:creationId xmlns:a16="http://schemas.microsoft.com/office/drawing/2014/main" id="{97D32246-252E-0CA9-CCEA-0DFE68802457}"/>
              </a:ext>
            </a:extLst>
          </p:cNvPr>
          <p:cNvSpPr txBox="1">
            <a:spLocks/>
          </p:cNvSpPr>
          <p:nvPr/>
        </p:nvSpPr>
        <p:spPr bwMode="auto">
          <a:xfrm>
            <a:off x="604675" y="2147228"/>
            <a:ext cx="11141055" cy="1341440"/>
          </a:xfrm>
          <a:prstGeom prst="rect">
            <a:avLst/>
          </a:prstGeom>
          <a:solidFill>
            <a:schemeClr val="tx1"/>
          </a:solidFill>
          <a:ln w="28575">
            <a:solidFill>
              <a:schemeClr val="accent3"/>
            </a:solidFill>
            <a:miter lim="800000"/>
            <a:headEnd/>
            <a:tailEnd/>
          </a:ln>
        </p:spPr>
        <p:txBody>
          <a:bodyPr vert="horz" wrap="square" lIns="91440" tIns="45720" rIns="91440" bIns="45720" numCol="1" anchor="ctr"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0"/>
              </a:spcBef>
              <a:spcAft>
                <a:spcPts val="700"/>
              </a:spcAft>
              <a:buClr>
                <a:srgbClr val="000000"/>
              </a:buClr>
              <a:buSzTx/>
              <a:buFont typeface="Wingdings" panose="05000000000000000000" pitchFamily="2" charset="2"/>
              <a:buChar char="§"/>
              <a:tabLst/>
              <a:defRPr/>
            </a:pPr>
            <a:r>
              <a:rPr kumimoji="0" lang="en-US" sz="2400" b="1" i="0" u="none" strike="noStrike" kern="0" cap="none" spc="0" normalizeH="0" baseline="0" noProof="0" dirty="0">
                <a:ln>
                  <a:noFill/>
                </a:ln>
                <a:solidFill>
                  <a:schemeClr val="accent3"/>
                </a:solidFill>
                <a:effectLst/>
                <a:uLnTx/>
                <a:uFillTx/>
                <a:latin typeface="Calibri" panose="020F0502020204030204" pitchFamily="34" charset="0"/>
                <a:ea typeface="+mn-ea"/>
                <a:cs typeface="+mn-cs"/>
              </a:rPr>
              <a:t>Monitor</a:t>
            </a: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CBC with differential before starting T-DXd, before each dose (Q3W), and as clinically indicated</a:t>
            </a:r>
          </a:p>
          <a:p>
            <a:pPr marL="742950" marR="0" lvl="1" indent="-285750" algn="l" defTabSz="914400" rtl="0" eaLnBrk="1" fontAlgn="base" latinLnBrk="0" hangingPunct="1">
              <a:lnSpc>
                <a:spcPct val="90000"/>
              </a:lnSpc>
              <a:spcBef>
                <a:spcPts val="0"/>
              </a:spcBef>
              <a:spcAft>
                <a:spcPts val="700"/>
              </a:spcAft>
              <a:buClr>
                <a:srgbClr val="000000"/>
              </a:buClr>
              <a:buSzTx/>
              <a:buFont typeface="Arial" panose="020B0604020202020204" pitchFamily="34" charset="0"/>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time to first onset: </a:t>
            </a:r>
            <a:r>
              <a:rPr lang="en-US" sz="2200" kern="0" dirty="0">
                <a:solidFill>
                  <a:srgbClr val="000000"/>
                </a:solidFill>
                <a:cs typeface="Arial" panose="020B0604020202020204" pitchFamily="34" charset="0"/>
              </a:rPr>
              <a:t>2-</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 wk</a:t>
            </a:r>
          </a:p>
        </p:txBody>
      </p:sp>
      <p:grpSp>
        <p:nvGrpSpPr>
          <p:cNvPr id="11" name="Group 10">
            <a:extLst>
              <a:ext uri="{FF2B5EF4-FFF2-40B4-BE49-F238E27FC236}">
                <a16:creationId xmlns:a16="http://schemas.microsoft.com/office/drawing/2014/main" id="{D15ACBFE-38B1-7E7C-C6EE-EA07996FE2C4}"/>
              </a:ext>
            </a:extLst>
          </p:cNvPr>
          <p:cNvGrpSpPr/>
          <p:nvPr/>
        </p:nvGrpSpPr>
        <p:grpSpPr>
          <a:xfrm>
            <a:off x="604675" y="3731305"/>
            <a:ext cx="11141055" cy="2222743"/>
            <a:chOff x="604675" y="3445964"/>
            <a:chExt cx="11141055" cy="2222743"/>
          </a:xfrm>
        </p:grpSpPr>
        <p:sp>
          <p:nvSpPr>
            <p:cNvPr id="6" name="Content Placeholder 9">
              <a:extLst>
                <a:ext uri="{FF2B5EF4-FFF2-40B4-BE49-F238E27FC236}">
                  <a16:creationId xmlns:a16="http://schemas.microsoft.com/office/drawing/2014/main" id="{E0993ABF-43D2-3DB1-5058-3A23976B1A79}"/>
                </a:ext>
              </a:extLst>
            </p:cNvPr>
            <p:cNvSpPr txBox="1">
              <a:spLocks/>
            </p:cNvSpPr>
            <p:nvPr/>
          </p:nvSpPr>
          <p:spPr bwMode="auto">
            <a:xfrm>
              <a:off x="604675" y="3449636"/>
              <a:ext cx="11141055" cy="2219071"/>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2"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lvl="1">
                <a:spcBef>
                  <a:spcPts val="0"/>
                </a:spcBef>
                <a:buClr>
                  <a:srgbClr val="000000"/>
                </a:buClr>
                <a:defRPr/>
              </a:pPr>
              <a:r>
                <a:rPr kumimoji="0" lang="en-US" sz="2200" b="1" i="0" u="none" strike="noStrike" kern="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Hold</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if ANC &lt;1.0 </a:t>
              </a:r>
              <a:r>
                <a:rPr lang="en-US" sz="2200" kern="0" dirty="0">
                  <a:solidFill>
                    <a:srgbClr val="000000"/>
                  </a:solidFill>
                  <a:cs typeface="Arial" panose="020B0604020202020204" pitchFamily="34" charset="0"/>
                </a:rPr>
                <a:t>x 10</a:t>
              </a:r>
              <a:r>
                <a:rPr lang="en-US" sz="2200" kern="0" baseline="30000" dirty="0">
                  <a:solidFill>
                    <a:srgbClr val="000000"/>
                  </a:solidFill>
                  <a:cs typeface="Arial" panose="020B0604020202020204" pitchFamily="34" charset="0"/>
                </a:rPr>
                <a:t>9</a:t>
              </a:r>
              <a:r>
                <a:rPr lang="en-US" sz="2200" kern="0" dirty="0">
                  <a:solidFill>
                    <a:srgbClr val="000000"/>
                  </a:solidFill>
                  <a:cs typeface="Arial" panose="020B0604020202020204" pitchFamily="34" charset="0"/>
                </a:rPr>
                <a:t>/L </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 neutropenic fever or platelets &lt;50 x 10</a:t>
              </a:r>
              <a:r>
                <a:rPr kumimoji="0" lang="en-US" sz="2200" b="0" i="0" u="none" strike="noStrike" kern="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9</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a:t>
              </a:r>
            </a:p>
            <a:p>
              <a:pPr marL="742950" marR="0" lvl="1" indent="-285750" algn="l" defTabSz="914400" rtl="0" eaLnBrk="1" fontAlgn="base" latinLnBrk="0" hangingPunct="1">
                <a:lnSpc>
                  <a:spcPct val="90000"/>
                </a:lnSpc>
                <a:spcBef>
                  <a:spcPts val="0"/>
                </a:spcBef>
                <a:spcAft>
                  <a:spcPts val="700"/>
                </a:spcAft>
                <a:buClr>
                  <a:srgbClr val="000000"/>
                </a:buClr>
                <a:buSzTx/>
                <a:buFont typeface="Arial" panose="020B0604020202020204" pitchFamily="34" charset="0"/>
                <a:buChar char="‒"/>
                <a:tabLst/>
                <a:defRPr/>
              </a:pPr>
              <a:r>
                <a:rPr kumimoji="0" lang="en-US" sz="2200" b="1" i="0" u="none" strike="noStrike" kern="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Dose reduce </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for grade 4 neutropenia, grade 3 febrile neutropenia, or grade 4 thrombocytopenia</a:t>
              </a:r>
            </a:p>
            <a:p>
              <a:pPr marL="742950" marR="0" lvl="1" indent="-285750" algn="l" defTabSz="914400" rtl="0" eaLnBrk="1" fontAlgn="base" latinLnBrk="0" hangingPunct="1">
                <a:lnSpc>
                  <a:spcPct val="90000"/>
                </a:lnSpc>
                <a:spcBef>
                  <a:spcPts val="0"/>
                </a:spcBef>
                <a:spcAft>
                  <a:spcPts val="700"/>
                </a:spcAft>
                <a:buClr>
                  <a:srgbClr val="000000"/>
                </a:buClr>
                <a:buSzTx/>
                <a:buFont typeface="Arial" panose="020B0604020202020204" pitchFamily="34" charset="0"/>
                <a:buChar char="‒"/>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742950" marR="0" lvl="1" indent="-285750" algn="l" defTabSz="914400" rtl="0" eaLnBrk="1" fontAlgn="base" latinLnBrk="0" hangingPunct="1">
                <a:lnSpc>
                  <a:spcPct val="90000"/>
                </a:lnSpc>
                <a:spcBef>
                  <a:spcPts val="0"/>
                </a:spcBef>
                <a:spcAft>
                  <a:spcPts val="700"/>
                </a:spcAft>
                <a:buClr>
                  <a:srgbClr val="000000"/>
                </a:buClr>
                <a:buSzTx/>
                <a:buFont typeface="Arial" panose="020B0604020202020204" pitchFamily="34" charset="0"/>
                <a:buChar char="‒"/>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742950" marR="0" lvl="1" indent="-285750" algn="l" defTabSz="914400" rtl="0" eaLnBrk="1" fontAlgn="base" latinLnBrk="0" hangingPunct="1">
                <a:lnSpc>
                  <a:spcPct val="90000"/>
                </a:lnSpc>
                <a:spcBef>
                  <a:spcPts val="0"/>
                </a:spcBef>
                <a:spcAft>
                  <a:spcPts val="700"/>
                </a:spcAft>
                <a:buClr>
                  <a:srgbClr val="000000"/>
                </a:buClr>
                <a:buSzTx/>
                <a:buFont typeface="Arial" panose="020B0604020202020204" pitchFamily="34" charset="0"/>
                <a:buChar char="‒"/>
                <a:tabLst/>
                <a:defRPr/>
              </a:pPr>
              <a:r>
                <a:rPr kumimoji="0" lang="en-US" sz="2200" b="1" i="0" u="none" strike="noStrike" kern="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Discontinue</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if third dose reduction needed</a:t>
              </a:r>
            </a:p>
            <a:p>
              <a:pPr marL="742950" marR="0" lvl="1" indent="-285750" algn="l" defTabSz="914400" rtl="0" eaLnBrk="1" fontAlgn="base" latinLnBrk="0" hangingPunct="1">
                <a:lnSpc>
                  <a:spcPct val="90000"/>
                </a:lnSpc>
                <a:spcBef>
                  <a:spcPts val="0"/>
                </a:spcBef>
                <a:spcAft>
                  <a:spcPts val="700"/>
                </a:spcAft>
                <a:buClr>
                  <a:srgbClr val="000000"/>
                </a:buClr>
                <a:buSzTx/>
                <a:buFont typeface="Arial" panose="020B0604020202020204" pitchFamily="34" charset="0"/>
                <a:buChar char="‒"/>
                <a:tabLst/>
                <a:defRPr/>
              </a:pPr>
              <a:r>
                <a:rPr kumimoji="0" lang="en-US" sz="2200" i="0" u="none" strike="noStrike" kern="0" cap="none" spc="0" normalizeH="0" baseline="0" noProof="0" dirty="0">
                  <a:ln>
                    <a:noFill/>
                  </a:ln>
                  <a:effectLst/>
                  <a:uLnTx/>
                  <a:uFillTx/>
                  <a:latin typeface="Calibri" panose="020F0502020204030204" pitchFamily="34" charset="0"/>
                  <a:ea typeface="+mn-ea"/>
                  <a:cs typeface="Arial" panose="020B0604020202020204" pitchFamily="34" charset="0"/>
                </a:rPr>
                <a:t>For neutropenia: </a:t>
              </a:r>
              <a:r>
                <a:rPr kumimoji="0" lang="en-US" sz="2000" b="1" i="0" u="none" strike="noStrike" kern="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Consider G-CSF</a:t>
              </a:r>
            </a:p>
            <a:p>
              <a:pPr lvl="2" indent="-285750">
                <a:spcBef>
                  <a:spcPts val="0"/>
                </a:spcBef>
                <a:buClr>
                  <a:srgbClr val="000000"/>
                </a:buClr>
                <a:defRPr/>
              </a:pPr>
              <a:r>
                <a:rPr kumimoji="0" lang="en-US" sz="2000" b="1" i="0" u="none" strike="noStrike" kern="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Also consider G-CSF prophylaxis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if history of prior neutropenic complications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 name="Content Placeholder 9">
              <a:extLst>
                <a:ext uri="{FF2B5EF4-FFF2-40B4-BE49-F238E27FC236}">
                  <a16:creationId xmlns:a16="http://schemas.microsoft.com/office/drawing/2014/main" id="{AD597EEB-F92C-F908-78B1-9CB554F746FB}"/>
                </a:ext>
              </a:extLst>
            </p:cNvPr>
            <p:cNvSpPr txBox="1">
              <a:spLocks/>
            </p:cNvSpPr>
            <p:nvPr/>
          </p:nvSpPr>
          <p:spPr bwMode="auto">
            <a:xfrm>
              <a:off x="609610" y="3445964"/>
              <a:ext cx="10877529" cy="424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1" i="0" u="none" strike="noStrike" kern="0" cap="none" spc="0" normalizeH="0" baseline="0" noProof="0" dirty="0">
                  <a:ln>
                    <a:noFill/>
                  </a:ln>
                  <a:solidFill>
                    <a:schemeClr val="accent1"/>
                  </a:solidFill>
                  <a:effectLst/>
                  <a:uLnTx/>
                  <a:uFillTx/>
                  <a:latin typeface="Calibri" panose="020F0502020204030204" pitchFamily="34" charset="0"/>
                  <a:ea typeface="+mn-ea"/>
                  <a:cs typeface="+mn-cs"/>
                </a:rPr>
                <a:t>Manage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with dose holds and reductions (and potentially G-CSF for neutropenia)</a:t>
              </a:r>
            </a:p>
          </p:txBody>
        </p:sp>
      </p:grpSp>
    </p:spTree>
    <p:extLst>
      <p:ext uri="{BB962C8B-B14F-4D97-AF65-F5344CB8AC3E}">
        <p14:creationId xmlns:p14="http://schemas.microsoft.com/office/powerpoint/2010/main" val="792881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DA8D7-B0AA-7B45-8623-5921146D68CF}"/>
              </a:ext>
            </a:extLst>
          </p:cNvPr>
          <p:cNvSpPr>
            <a:spLocks noGrp="1"/>
          </p:cNvSpPr>
          <p:nvPr>
            <p:ph type="title"/>
          </p:nvPr>
        </p:nvSpPr>
        <p:spPr/>
        <p:txBody>
          <a:bodyPr/>
          <a:lstStyle/>
          <a:p>
            <a:r>
              <a:rPr lang="en-US" dirty="0"/>
              <a:t>Monitoring and Management of LVEF With T-</a:t>
            </a:r>
            <a:r>
              <a:rPr lang="en-US" dirty="0" err="1"/>
              <a:t>DXd</a:t>
            </a:r>
            <a:r>
              <a:rPr lang="en-US" dirty="0"/>
              <a:t> </a:t>
            </a:r>
          </a:p>
        </p:txBody>
      </p:sp>
      <p:sp>
        <p:nvSpPr>
          <p:cNvPr id="3" name="Content Placeholder 2">
            <a:extLst>
              <a:ext uri="{FF2B5EF4-FFF2-40B4-BE49-F238E27FC236}">
                <a16:creationId xmlns:a16="http://schemas.microsoft.com/office/drawing/2014/main" id="{16C89282-B961-0DA4-8A94-DD0787E4436B}"/>
              </a:ext>
            </a:extLst>
          </p:cNvPr>
          <p:cNvSpPr>
            <a:spLocks noGrp="1"/>
          </p:cNvSpPr>
          <p:nvPr>
            <p:ph idx="1"/>
          </p:nvPr>
        </p:nvSpPr>
        <p:spPr/>
        <p:txBody>
          <a:bodyPr/>
          <a:lstStyle/>
          <a:p>
            <a:r>
              <a:rPr lang="en-US" sz="2200" i="0" dirty="0">
                <a:solidFill>
                  <a:srgbClr val="232323"/>
                </a:solidFill>
                <a:effectLst/>
                <a:highlight>
                  <a:srgbClr val="FFFFFF"/>
                </a:highlight>
                <a:ea typeface="Calibri" panose="020F0502020204030204" pitchFamily="34" charset="0"/>
                <a:cs typeface="Calibri" panose="020F0502020204030204" pitchFamily="34" charset="0"/>
              </a:rPr>
              <a:t>Decreased LVEF has been reported with anti-HER2 therapies, including fam-trastuzumab deruxtecan</a:t>
            </a:r>
          </a:p>
          <a:p>
            <a:r>
              <a:rPr lang="en-US" sz="2200" b="0" i="0" dirty="0">
                <a:solidFill>
                  <a:srgbClr val="232323"/>
                </a:solidFill>
                <a:effectLst/>
                <a:highlight>
                  <a:srgbClr val="FFFFFF"/>
                </a:highlight>
                <a:ea typeface="Calibri" panose="020F0502020204030204" pitchFamily="34" charset="0"/>
                <a:cs typeface="Calibri" panose="020F0502020204030204" pitchFamily="34" charset="0"/>
              </a:rPr>
              <a:t>Assess LVEF prior to initiation of T-DXd and at regular intervals during treatment as clinically indicated</a:t>
            </a:r>
          </a:p>
          <a:p>
            <a:pPr marL="0" indent="0">
              <a:buNone/>
            </a:pPr>
            <a:endParaRPr lang="en-US" sz="2200" b="0" i="0" dirty="0">
              <a:solidFill>
                <a:srgbClr val="232323"/>
              </a:solidFill>
              <a:effectLst/>
              <a:highlight>
                <a:srgbClr val="FFFFFF"/>
              </a:highlight>
              <a:ea typeface="Calibri" panose="020F0502020204030204" pitchFamily="34" charset="0"/>
              <a:cs typeface="Calibri" panose="020F0502020204030204" pitchFamily="34" charset="0"/>
            </a:endParaRPr>
          </a:p>
        </p:txBody>
      </p:sp>
      <p:sp>
        <p:nvSpPr>
          <p:cNvPr id="4" name="Text Box 15">
            <a:extLst>
              <a:ext uri="{FF2B5EF4-FFF2-40B4-BE49-F238E27FC236}">
                <a16:creationId xmlns:a16="http://schemas.microsoft.com/office/drawing/2014/main" id="{7B328DE1-C85F-FBDB-A992-74BC5F7D6895}"/>
              </a:ext>
            </a:extLst>
          </p:cNvPr>
          <p:cNvSpPr txBox="1">
            <a:spLocks noChangeArrowheads="1"/>
          </p:cNvSpPr>
          <p:nvPr/>
        </p:nvSpPr>
        <p:spPr bwMode="auto">
          <a:xfrm>
            <a:off x="403607" y="637361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Trastuzumab deruxtecan PI.</a:t>
            </a:r>
          </a:p>
        </p:txBody>
      </p:sp>
      <p:graphicFrame>
        <p:nvGraphicFramePr>
          <p:cNvPr id="5" name="Table 4">
            <a:extLst>
              <a:ext uri="{FF2B5EF4-FFF2-40B4-BE49-F238E27FC236}">
                <a16:creationId xmlns:a16="http://schemas.microsoft.com/office/drawing/2014/main" id="{F5F3C29D-48E5-D7D4-0F3F-881C710AD37A}"/>
              </a:ext>
            </a:extLst>
          </p:cNvPr>
          <p:cNvGraphicFramePr>
            <a:graphicFrameLocks noGrp="1"/>
          </p:cNvGraphicFramePr>
          <p:nvPr>
            <p:extLst>
              <p:ext uri="{D42A27DB-BD31-4B8C-83A1-F6EECF244321}">
                <p14:modId xmlns:p14="http://schemas.microsoft.com/office/powerpoint/2010/main" val="2848179602"/>
              </p:ext>
            </p:extLst>
          </p:nvPr>
        </p:nvGraphicFramePr>
        <p:xfrm>
          <a:off x="243840" y="3066251"/>
          <a:ext cx="11704320" cy="3094279"/>
        </p:xfrm>
        <a:graphic>
          <a:graphicData uri="http://schemas.openxmlformats.org/drawingml/2006/table">
            <a:tbl>
              <a:tblPr firstRow="1" bandRow="1">
                <a:tableStyleId>{5C22544A-7EE6-4342-B048-85BDC9FD1C3A}</a:tableStyleId>
              </a:tblPr>
              <a:tblGrid>
                <a:gridCol w="1463040">
                  <a:extLst>
                    <a:ext uri="{9D8B030D-6E8A-4147-A177-3AD203B41FA5}">
                      <a16:colId xmlns:a16="http://schemas.microsoft.com/office/drawing/2014/main" val="3208795870"/>
                    </a:ext>
                  </a:extLst>
                </a:gridCol>
                <a:gridCol w="4114800">
                  <a:extLst>
                    <a:ext uri="{9D8B030D-6E8A-4147-A177-3AD203B41FA5}">
                      <a16:colId xmlns:a16="http://schemas.microsoft.com/office/drawing/2014/main" val="4219951220"/>
                    </a:ext>
                  </a:extLst>
                </a:gridCol>
                <a:gridCol w="6126480">
                  <a:extLst>
                    <a:ext uri="{9D8B030D-6E8A-4147-A177-3AD203B41FA5}">
                      <a16:colId xmlns:a16="http://schemas.microsoft.com/office/drawing/2014/main" val="884170996"/>
                    </a:ext>
                  </a:extLst>
                </a:gridCol>
              </a:tblGrid>
              <a:tr h="335839">
                <a:tc gridSpan="2">
                  <a:txBody>
                    <a:bodyPr/>
                    <a:lstStyle/>
                    <a:p>
                      <a:pPr algn="l"/>
                      <a:r>
                        <a:rPr lang="en-US" sz="1600" dirty="0"/>
                        <a:t>LVEF</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endParaRPr lang="en-US" sz="2800"/>
                    </a:p>
                  </a:txBody>
                  <a:tcPr/>
                </a:tc>
                <a:tc>
                  <a:txBody>
                    <a:bodyPr/>
                    <a:lstStyle/>
                    <a:p>
                      <a:pPr algn="ctr"/>
                      <a:r>
                        <a:rPr lang="en-US" sz="1600" dirty="0"/>
                        <a:t>Management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295686044"/>
                  </a:ext>
                </a:extLst>
              </a:tr>
              <a:tr h="370840">
                <a:tc gridSpan="2">
                  <a:txBody>
                    <a:bodyPr/>
                    <a:lstStyle/>
                    <a:p>
                      <a:r>
                        <a:rPr lang="en-US" sz="1600" dirty="0">
                          <a:solidFill>
                            <a:schemeClr val="bg1"/>
                          </a:solidFill>
                        </a:rPr>
                        <a:t>LVEF &gt;45% and absolute decrease from baseline 10%-20%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lang="en-US" sz="2000"/>
                    </a:p>
                  </a:txBody>
                  <a:tcPr/>
                </a:tc>
                <a:tc>
                  <a:txBody>
                    <a:bodyPr/>
                    <a:lstStyle/>
                    <a:p>
                      <a:r>
                        <a:rPr lang="en-US" sz="1600" dirty="0">
                          <a:solidFill>
                            <a:schemeClr val="bg1"/>
                          </a:solidFill>
                        </a:rPr>
                        <a:t>Continue treatment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06146436"/>
                  </a:ext>
                </a:extLst>
              </a:tr>
              <a:tr h="370840">
                <a:tc rowSpan="2">
                  <a:txBody>
                    <a:bodyPr/>
                    <a:lstStyle/>
                    <a:p>
                      <a:r>
                        <a:rPr lang="en-US" sz="1600" dirty="0">
                          <a:solidFill>
                            <a:schemeClr val="bg1"/>
                          </a:solidFill>
                        </a:rPr>
                        <a:t>LVEF 40%-45%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buFont typeface="Wingdings" panose="05000000000000000000" pitchFamily="2" charset="2"/>
                        <a:buChar char="§"/>
                      </a:pPr>
                      <a:r>
                        <a:rPr lang="en-US" sz="1600" dirty="0">
                          <a:solidFill>
                            <a:schemeClr val="bg1"/>
                          </a:solidFill>
                        </a:rPr>
                        <a:t>And absolute decrease from baseline &lt;10%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buFont typeface="Wingdings" panose="05000000000000000000" pitchFamily="2" charset="2"/>
                        <a:buChar char="§"/>
                      </a:pPr>
                      <a:r>
                        <a:rPr lang="en-US" sz="1600" dirty="0">
                          <a:solidFill>
                            <a:schemeClr val="bg1"/>
                          </a:solidFill>
                        </a:rPr>
                        <a:t>Continue treatment; reassess LVEF within 3 wk</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80014524"/>
                  </a:ext>
                </a:extLst>
              </a:tr>
              <a:tr h="370840">
                <a:tc vMerge="1">
                  <a:txBody>
                    <a:bodyPr/>
                    <a:lstStyle/>
                    <a:p>
                      <a:endParaRPr lang="en-US" sz="2000"/>
                    </a:p>
                  </a:txBody>
                  <a:tcPr/>
                </a:tc>
                <a:tc>
                  <a:txBody>
                    <a:bodyPr/>
                    <a:lstStyle/>
                    <a:p>
                      <a:pPr marL="285750" indent="-285750">
                        <a:buFont typeface="Wingdings" panose="05000000000000000000" pitchFamily="2" charset="2"/>
                        <a:buChar char="§"/>
                      </a:pPr>
                      <a:r>
                        <a:rPr lang="en-US" sz="1600" dirty="0">
                          <a:solidFill>
                            <a:schemeClr val="bg1"/>
                          </a:solidFill>
                        </a:rPr>
                        <a:t>And absolute decrease from baseline</a:t>
                      </a:r>
                      <a:br>
                        <a:rPr lang="en-US" sz="1600" dirty="0">
                          <a:solidFill>
                            <a:schemeClr val="bg1"/>
                          </a:solidFill>
                        </a:rPr>
                      </a:br>
                      <a:r>
                        <a:rPr lang="en-US" sz="1600" dirty="0">
                          <a:solidFill>
                            <a:schemeClr val="bg1"/>
                          </a:solidFill>
                        </a:rPr>
                        <a:t>10%-20%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buFont typeface="Wingdings" panose="05000000000000000000" pitchFamily="2" charset="2"/>
                        <a:buChar char="§"/>
                      </a:pPr>
                      <a:r>
                        <a:rPr lang="en-US" sz="1600" dirty="0">
                          <a:solidFill>
                            <a:schemeClr val="bg1"/>
                          </a:solidFill>
                        </a:rPr>
                        <a:t>Hold T-DXd; reassess LVEF within 3 wk</a:t>
                      </a:r>
                    </a:p>
                    <a:p>
                      <a:pPr marL="742950" lvl="1" indent="-285750">
                        <a:buFont typeface="Calibri" panose="020F0502020204030204" pitchFamily="34" charset="0"/>
                        <a:buChar char="–"/>
                      </a:pPr>
                      <a:r>
                        <a:rPr lang="en-US" sz="1600" dirty="0">
                          <a:solidFill>
                            <a:schemeClr val="bg1"/>
                          </a:solidFill>
                        </a:rPr>
                        <a:t>If not recovered to within 10% from baseline </a:t>
                      </a:r>
                      <a:r>
                        <a:rPr lang="en-US" sz="1600" dirty="0">
                          <a:solidFill>
                            <a:schemeClr val="bg1"/>
                          </a:solidFill>
                          <a:sym typeface="Wingdings" pitchFamily="2" charset="2"/>
                        </a:rPr>
                        <a:t> discontinue</a:t>
                      </a:r>
                    </a:p>
                    <a:p>
                      <a:pPr marL="742950" lvl="1" indent="-285750">
                        <a:buFont typeface="Calibri" panose="020F0502020204030204" pitchFamily="34" charset="0"/>
                        <a:buChar char="–"/>
                      </a:pPr>
                      <a:r>
                        <a:rPr lang="en-US" sz="1600" dirty="0">
                          <a:solidFill>
                            <a:schemeClr val="bg1"/>
                          </a:solidFill>
                          <a:sym typeface="Wingdings" pitchFamily="2" charset="2"/>
                        </a:rPr>
                        <a:t>If recovered within 10% from baseline  resume at same dose</a:t>
                      </a:r>
                      <a:endParaRPr lang="en-US" sz="16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80294989"/>
                  </a:ext>
                </a:extLst>
              </a:tr>
              <a:tr h="370840">
                <a:tc gridSpan="2">
                  <a:txBody>
                    <a:bodyPr/>
                    <a:lstStyle/>
                    <a:p>
                      <a:r>
                        <a:rPr lang="en-US" sz="1600" dirty="0">
                          <a:solidFill>
                            <a:schemeClr val="bg1"/>
                          </a:solidFill>
                        </a:rPr>
                        <a:t>LVEF &lt;40% or absolute decrease from baseline &gt;20%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lang="en-US" sz="2000">
                        <a:solidFill>
                          <a:schemeClr val="bg1"/>
                        </a:solidFill>
                      </a:endParaRPr>
                    </a:p>
                  </a:txBody>
                  <a:tcPr/>
                </a:tc>
                <a:tc>
                  <a:txBody>
                    <a:bodyPr/>
                    <a:lstStyle/>
                    <a:p>
                      <a:r>
                        <a:rPr lang="en-US" sz="1600" dirty="0">
                          <a:solidFill>
                            <a:schemeClr val="bg1"/>
                          </a:solidFill>
                        </a:rPr>
                        <a:t>Hold T-DXd; reassess LVEF within 3 wk</a:t>
                      </a:r>
                    </a:p>
                    <a:p>
                      <a:r>
                        <a:rPr lang="en-US" sz="1600" dirty="0">
                          <a:solidFill>
                            <a:schemeClr val="bg1"/>
                          </a:solidFill>
                        </a:rPr>
                        <a:t>If &lt;40% or absolute decrease from baseline &gt;20% confirmed </a:t>
                      </a:r>
                      <a:r>
                        <a:rPr lang="en-US" sz="1600" dirty="0">
                          <a:solidFill>
                            <a:schemeClr val="bg1"/>
                          </a:solidFill>
                          <a:sym typeface="Wingdings" pitchFamily="2" charset="2"/>
                        </a:rPr>
                        <a:t> discontinue</a:t>
                      </a:r>
                      <a:endParaRPr lang="en-US" sz="16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63383341"/>
                  </a:ext>
                </a:extLst>
              </a:tr>
              <a:tr h="370840">
                <a:tc gridSpan="2">
                  <a:txBody>
                    <a:bodyPr/>
                    <a:lstStyle/>
                    <a:p>
                      <a:r>
                        <a:rPr lang="en-US" sz="1600" dirty="0">
                          <a:solidFill>
                            <a:schemeClr val="bg1"/>
                          </a:solidFill>
                        </a:rPr>
                        <a:t>CHF</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endParaRPr lang="en-US" sz="2000">
                        <a:solidFill>
                          <a:schemeClr val="bg1"/>
                        </a:solidFill>
                      </a:endParaRPr>
                    </a:p>
                  </a:txBody>
                  <a:tcPr/>
                </a:tc>
                <a:tc>
                  <a:txBody>
                    <a:bodyPr/>
                    <a:lstStyle/>
                    <a:p>
                      <a:r>
                        <a:rPr lang="en-US" sz="1600" dirty="0">
                          <a:solidFill>
                            <a:schemeClr val="bg1"/>
                          </a:solidFill>
                        </a:rPr>
                        <a:t>Discontinue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23737188"/>
                  </a:ext>
                </a:extLst>
              </a:tr>
            </a:tbl>
          </a:graphicData>
        </a:graphic>
      </p:graphicFrame>
    </p:spTree>
    <p:extLst>
      <p:ext uri="{BB962C8B-B14F-4D97-AF65-F5344CB8AC3E}">
        <p14:creationId xmlns:p14="http://schemas.microsoft.com/office/powerpoint/2010/main" val="18711694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D7550-CD84-EB72-8C7A-D9B05DCDAC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83AE9A-2B36-62ED-191B-72D099DB3B40}"/>
              </a:ext>
            </a:extLst>
          </p:cNvPr>
          <p:cNvSpPr>
            <a:spLocks noGrp="1"/>
          </p:cNvSpPr>
          <p:nvPr>
            <p:ph type="title"/>
          </p:nvPr>
        </p:nvSpPr>
        <p:spPr/>
        <p:txBody>
          <a:bodyPr/>
          <a:lstStyle/>
          <a:p>
            <a:r>
              <a:rPr lang="en-US" dirty="0"/>
              <a:t>Disitamab Vedotin: HER2-Targeted ADC Mechanism and Current Indications</a:t>
            </a:r>
          </a:p>
        </p:txBody>
      </p:sp>
      <p:sp>
        <p:nvSpPr>
          <p:cNvPr id="12" name="Text Box 11">
            <a:extLst>
              <a:ext uri="{FF2B5EF4-FFF2-40B4-BE49-F238E27FC236}">
                <a16:creationId xmlns:a16="http://schemas.microsoft.com/office/drawing/2014/main" id="{5CB04A17-FC96-C64F-9BE1-4F3ADB0BD8F1}"/>
              </a:ext>
            </a:extLst>
          </p:cNvPr>
          <p:cNvSpPr txBox="1">
            <a:spLocks noChangeArrowheads="1"/>
          </p:cNvSpPr>
          <p:nvPr/>
        </p:nvSpPr>
        <p:spPr bwMode="auto">
          <a:xfrm>
            <a:off x="412491" y="6367741"/>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Yoa. Breast Cancer Res Treat. 2015;153:123. Li. Cancer Biol. Ther. 2016;17:346.</a:t>
            </a:r>
          </a:p>
        </p:txBody>
      </p:sp>
      <p:sp>
        <p:nvSpPr>
          <p:cNvPr id="15" name="Rectangle 14">
            <a:extLst>
              <a:ext uri="{FF2B5EF4-FFF2-40B4-BE49-F238E27FC236}">
                <a16:creationId xmlns:a16="http://schemas.microsoft.com/office/drawing/2014/main" id="{ABDA13A3-6CD9-F542-1D59-12A64A05B82B}"/>
              </a:ext>
            </a:extLst>
          </p:cNvPr>
          <p:cNvSpPr/>
          <p:nvPr/>
        </p:nvSpPr>
        <p:spPr>
          <a:xfrm>
            <a:off x="2669602" y="3520137"/>
            <a:ext cx="1587294" cy="338554"/>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Cysteine residue</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 name="Rectangle 15">
            <a:extLst>
              <a:ext uri="{FF2B5EF4-FFF2-40B4-BE49-F238E27FC236}">
                <a16:creationId xmlns:a16="http://schemas.microsoft.com/office/drawing/2014/main" id="{604F3DD5-CBF6-F7FC-81FA-5907FFC2CF87}"/>
              </a:ext>
            </a:extLst>
          </p:cNvPr>
          <p:cNvSpPr/>
          <p:nvPr/>
        </p:nvSpPr>
        <p:spPr>
          <a:xfrm>
            <a:off x="2669602" y="3829687"/>
            <a:ext cx="1133644" cy="338554"/>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Drug/linker</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6" name="Rectangle 195">
            <a:extLst>
              <a:ext uri="{FF2B5EF4-FFF2-40B4-BE49-F238E27FC236}">
                <a16:creationId xmlns:a16="http://schemas.microsoft.com/office/drawing/2014/main" id="{D0AF3432-AA33-74B0-4389-C5B7B61E45F0}"/>
              </a:ext>
            </a:extLst>
          </p:cNvPr>
          <p:cNvSpPr/>
          <p:nvPr/>
        </p:nvSpPr>
        <p:spPr bwMode="auto">
          <a:xfrm>
            <a:off x="2474741" y="3620393"/>
            <a:ext cx="145210" cy="138043"/>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198" name="Group 197">
            <a:extLst>
              <a:ext uri="{FF2B5EF4-FFF2-40B4-BE49-F238E27FC236}">
                <a16:creationId xmlns:a16="http://schemas.microsoft.com/office/drawing/2014/main" id="{CAA8BB94-FE97-2426-70B2-5E8806E49AD4}"/>
              </a:ext>
            </a:extLst>
          </p:cNvPr>
          <p:cNvGrpSpPr/>
          <p:nvPr/>
        </p:nvGrpSpPr>
        <p:grpSpPr>
          <a:xfrm rot="2548396">
            <a:off x="2411429" y="3893879"/>
            <a:ext cx="234361" cy="206189"/>
            <a:chOff x="2276940" y="3234086"/>
            <a:chExt cx="234361" cy="206189"/>
          </a:xfrm>
        </p:grpSpPr>
        <p:sp>
          <p:nvSpPr>
            <p:cNvPr id="199" name="32-Point Star 380">
              <a:extLst>
                <a:ext uri="{FF2B5EF4-FFF2-40B4-BE49-F238E27FC236}">
                  <a16:creationId xmlns:a16="http://schemas.microsoft.com/office/drawing/2014/main" id="{CB1C8A1B-6E77-B972-BA4F-B23093A152F0}"/>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0" name="Freeform 381">
              <a:extLst>
                <a:ext uri="{FF2B5EF4-FFF2-40B4-BE49-F238E27FC236}">
                  <a16:creationId xmlns:a16="http://schemas.microsoft.com/office/drawing/2014/main" id="{B8E83BA6-2931-6881-7F2D-69B1B5443EA6}"/>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01" name="Group 200">
            <a:extLst>
              <a:ext uri="{FF2B5EF4-FFF2-40B4-BE49-F238E27FC236}">
                <a16:creationId xmlns:a16="http://schemas.microsoft.com/office/drawing/2014/main" id="{80C43297-A396-32CB-77FB-F423BA0BE304}"/>
              </a:ext>
            </a:extLst>
          </p:cNvPr>
          <p:cNvGrpSpPr/>
          <p:nvPr/>
        </p:nvGrpSpPr>
        <p:grpSpPr>
          <a:xfrm>
            <a:off x="545213" y="1599265"/>
            <a:ext cx="2780247" cy="3259577"/>
            <a:chOff x="1753838" y="1838347"/>
            <a:chExt cx="2780247" cy="3259577"/>
          </a:xfrm>
        </p:grpSpPr>
        <p:grpSp>
          <p:nvGrpSpPr>
            <p:cNvPr id="202" name="Group 201">
              <a:extLst>
                <a:ext uri="{FF2B5EF4-FFF2-40B4-BE49-F238E27FC236}">
                  <a16:creationId xmlns:a16="http://schemas.microsoft.com/office/drawing/2014/main" id="{5A290D24-1A08-6864-D9A4-15B0594BB0D6}"/>
                </a:ext>
              </a:extLst>
            </p:cNvPr>
            <p:cNvGrpSpPr/>
            <p:nvPr/>
          </p:nvGrpSpPr>
          <p:grpSpPr>
            <a:xfrm>
              <a:off x="1753838" y="1841352"/>
              <a:ext cx="1362561" cy="3256572"/>
              <a:chOff x="1855443" y="1841352"/>
              <a:chExt cx="1362561" cy="3256572"/>
            </a:xfrm>
          </p:grpSpPr>
          <p:cxnSp>
            <p:nvCxnSpPr>
              <p:cNvPr id="236" name="Straight Connector 235">
                <a:extLst>
                  <a:ext uri="{FF2B5EF4-FFF2-40B4-BE49-F238E27FC236}">
                    <a16:creationId xmlns:a16="http://schemas.microsoft.com/office/drawing/2014/main" id="{823BAE0C-470D-817D-994B-A7FC2046DB47}"/>
                  </a:ext>
                </a:extLst>
              </p:cNvPr>
              <p:cNvCxnSpPr>
                <a:cxnSpLocks/>
                <a:stCxn id="267" idx="0"/>
                <a:endCxn id="267" idx="0"/>
              </p:cNvCxnSpPr>
              <p:nvPr/>
            </p:nvCxnSpPr>
            <p:spPr bwMode="auto">
              <a:xfrm>
                <a:off x="2221406" y="2760127"/>
                <a:ext cx="0" cy="0"/>
              </a:xfrm>
              <a:prstGeom prst="line">
                <a:avLst/>
              </a:prstGeom>
              <a:noFill/>
              <a:ln w="28575" cap="flat" cmpd="sng" algn="ctr">
                <a:solidFill>
                  <a:schemeClr val="bg1"/>
                </a:solidFill>
                <a:prstDash val="solid"/>
                <a:round/>
                <a:headEnd type="none" w="med" len="med"/>
                <a:tailEnd type="none" w="med" len="med"/>
              </a:ln>
              <a:effectLst/>
            </p:spPr>
          </p:cxnSp>
          <p:grpSp>
            <p:nvGrpSpPr>
              <p:cNvPr id="237" name="Group 236">
                <a:extLst>
                  <a:ext uri="{FF2B5EF4-FFF2-40B4-BE49-F238E27FC236}">
                    <a16:creationId xmlns:a16="http://schemas.microsoft.com/office/drawing/2014/main" id="{D95E8FE0-5BC1-2B65-5BD1-57D6FEEEDEE4}"/>
                  </a:ext>
                </a:extLst>
              </p:cNvPr>
              <p:cNvGrpSpPr/>
              <p:nvPr/>
            </p:nvGrpSpPr>
            <p:grpSpPr>
              <a:xfrm>
                <a:off x="1855443" y="1841352"/>
                <a:ext cx="980824" cy="1509368"/>
                <a:chOff x="1855443" y="1841352"/>
                <a:chExt cx="980824" cy="1509368"/>
              </a:xfrm>
            </p:grpSpPr>
            <p:grpSp>
              <p:nvGrpSpPr>
                <p:cNvPr id="260" name="Group 259">
                  <a:extLst>
                    <a:ext uri="{FF2B5EF4-FFF2-40B4-BE49-F238E27FC236}">
                      <a16:creationId xmlns:a16="http://schemas.microsoft.com/office/drawing/2014/main" id="{1261450E-575D-180C-A88A-06D584AB93C5}"/>
                    </a:ext>
                  </a:extLst>
                </p:cNvPr>
                <p:cNvGrpSpPr/>
                <p:nvPr/>
              </p:nvGrpSpPr>
              <p:grpSpPr>
                <a:xfrm>
                  <a:off x="1855443" y="2077027"/>
                  <a:ext cx="670256" cy="1273693"/>
                  <a:chOff x="1855443" y="2077027"/>
                  <a:chExt cx="670256" cy="1273693"/>
                </a:xfrm>
              </p:grpSpPr>
              <p:sp>
                <p:nvSpPr>
                  <p:cNvPr id="265" name="Freeform 324">
                    <a:extLst>
                      <a:ext uri="{FF2B5EF4-FFF2-40B4-BE49-F238E27FC236}">
                        <a16:creationId xmlns:a16="http://schemas.microsoft.com/office/drawing/2014/main" id="{954D0777-FE84-AB6E-A81A-A56D2864EC24}"/>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6" name="Rectangle 265">
                    <a:extLst>
                      <a:ext uri="{FF2B5EF4-FFF2-40B4-BE49-F238E27FC236}">
                        <a16:creationId xmlns:a16="http://schemas.microsoft.com/office/drawing/2014/main" id="{B086607B-E320-7794-3CB3-AB2908D4FAF3}"/>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7" name="Rectangle 266">
                    <a:extLst>
                      <a:ext uri="{FF2B5EF4-FFF2-40B4-BE49-F238E27FC236}">
                        <a16:creationId xmlns:a16="http://schemas.microsoft.com/office/drawing/2014/main" id="{C61BD205-DD20-DDCF-8341-FEDB009552CE}"/>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61" name="Group 260">
                  <a:extLst>
                    <a:ext uri="{FF2B5EF4-FFF2-40B4-BE49-F238E27FC236}">
                      <a16:creationId xmlns:a16="http://schemas.microsoft.com/office/drawing/2014/main" id="{11639EBD-6ABE-003A-B474-219213A87800}"/>
                    </a:ext>
                  </a:extLst>
                </p:cNvPr>
                <p:cNvGrpSpPr/>
                <p:nvPr/>
              </p:nvGrpSpPr>
              <p:grpSpPr>
                <a:xfrm>
                  <a:off x="2166011" y="1841352"/>
                  <a:ext cx="670256" cy="1273693"/>
                  <a:chOff x="1855443" y="2077027"/>
                  <a:chExt cx="670256" cy="1273693"/>
                </a:xfrm>
              </p:grpSpPr>
              <p:sp>
                <p:nvSpPr>
                  <p:cNvPr id="262" name="Freeform 327">
                    <a:extLst>
                      <a:ext uri="{FF2B5EF4-FFF2-40B4-BE49-F238E27FC236}">
                        <a16:creationId xmlns:a16="http://schemas.microsoft.com/office/drawing/2014/main" id="{D022E938-A946-374F-1A6A-CCDE3E171A3D}"/>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3" name="Rectangle 262">
                    <a:extLst>
                      <a:ext uri="{FF2B5EF4-FFF2-40B4-BE49-F238E27FC236}">
                        <a16:creationId xmlns:a16="http://schemas.microsoft.com/office/drawing/2014/main" id="{9D86B3BD-DC9C-2E7D-0F9E-32551B38EAF7}"/>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4" name="Rectangle 263">
                    <a:extLst>
                      <a:ext uri="{FF2B5EF4-FFF2-40B4-BE49-F238E27FC236}">
                        <a16:creationId xmlns:a16="http://schemas.microsoft.com/office/drawing/2014/main" id="{6124CD50-1F90-0E8E-114F-980C7D96880C}"/>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238" name="Rectangle 237">
                <a:extLst>
                  <a:ext uri="{FF2B5EF4-FFF2-40B4-BE49-F238E27FC236}">
                    <a16:creationId xmlns:a16="http://schemas.microsoft.com/office/drawing/2014/main" id="{0A151D07-6925-449B-DB86-3C31C2AC9E62}"/>
                  </a:ext>
                </a:extLst>
              </p:cNvPr>
              <p:cNvSpPr/>
              <p:nvPr/>
            </p:nvSpPr>
            <p:spPr bwMode="auto">
              <a:xfrm rot="19259610">
                <a:off x="2544266" y="3168722"/>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9" name="Rectangle 238">
                <a:extLst>
                  <a:ext uri="{FF2B5EF4-FFF2-40B4-BE49-F238E27FC236}">
                    <a16:creationId xmlns:a16="http://schemas.microsoft.com/office/drawing/2014/main" id="{79176531-5CBC-20EC-AC99-F6237E351D5B}"/>
                  </a:ext>
                </a:extLst>
              </p:cNvPr>
              <p:cNvSpPr/>
              <p:nvPr/>
            </p:nvSpPr>
            <p:spPr bwMode="auto">
              <a:xfrm rot="19259610">
                <a:off x="2850566" y="2927337"/>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0" name="Freeform 367">
                <a:extLst>
                  <a:ext uri="{FF2B5EF4-FFF2-40B4-BE49-F238E27FC236}">
                    <a16:creationId xmlns:a16="http://schemas.microsoft.com/office/drawing/2014/main" id="{E650A45F-AF7A-4473-FF01-10CBBE965DF8}"/>
                  </a:ext>
                </a:extLst>
              </p:cNvPr>
              <p:cNvSpPr/>
              <p:nvPr/>
            </p:nvSpPr>
            <p:spPr bwMode="auto">
              <a:xfrm>
                <a:off x="2946401" y="3038475"/>
                <a:ext cx="58002" cy="622300"/>
              </a:xfrm>
              <a:custGeom>
                <a:avLst/>
                <a:gdLst>
                  <a:gd name="connsiteX0" fmla="*/ 0 w 73025"/>
                  <a:gd name="connsiteY0" fmla="*/ 0 h 622300"/>
                  <a:gd name="connsiteX1" fmla="*/ 53975 w 73025"/>
                  <a:gd name="connsiteY1" fmla="*/ 1270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Lst>
                <a:ahLst/>
                <a:cxnLst>
                  <a:cxn ang="0">
                    <a:pos x="connsiteX0" y="connsiteY0"/>
                  </a:cxn>
                  <a:cxn ang="0">
                    <a:pos x="connsiteX1" y="connsiteY1"/>
                  </a:cxn>
                  <a:cxn ang="0">
                    <a:pos x="connsiteX2" y="connsiteY2"/>
                  </a:cxn>
                </a:cxnLst>
                <a:rect l="l" t="t" r="r" b="b"/>
                <a:pathLst>
                  <a:path w="73025" h="622300">
                    <a:moveTo>
                      <a:pt x="0" y="0"/>
                    </a:moveTo>
                    <a:cubicBezTo>
                      <a:pt x="17992" y="46567"/>
                      <a:pt x="42333" y="74083"/>
                      <a:pt x="53975" y="139700"/>
                    </a:cubicBezTo>
                    <a:lnTo>
                      <a:pt x="73025" y="622300"/>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241" name="Group 240">
                <a:extLst>
                  <a:ext uri="{FF2B5EF4-FFF2-40B4-BE49-F238E27FC236}">
                    <a16:creationId xmlns:a16="http://schemas.microsoft.com/office/drawing/2014/main" id="{38014A47-2E76-799F-7967-48C4DD0EBA0B}"/>
                  </a:ext>
                </a:extLst>
              </p:cNvPr>
              <p:cNvGrpSpPr/>
              <p:nvPr/>
            </p:nvGrpSpPr>
            <p:grpSpPr>
              <a:xfrm>
                <a:off x="2276940" y="3234086"/>
                <a:ext cx="234361" cy="206189"/>
                <a:chOff x="2276940" y="3234086"/>
                <a:chExt cx="234361" cy="206189"/>
              </a:xfrm>
            </p:grpSpPr>
            <p:sp>
              <p:nvSpPr>
                <p:cNvPr id="258" name="32-Point Star 360">
                  <a:extLst>
                    <a:ext uri="{FF2B5EF4-FFF2-40B4-BE49-F238E27FC236}">
                      <a16:creationId xmlns:a16="http://schemas.microsoft.com/office/drawing/2014/main" id="{1313FA3F-3738-E3C3-28E8-E4FB45C49F6C}"/>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9" name="Freeform 368">
                  <a:extLst>
                    <a:ext uri="{FF2B5EF4-FFF2-40B4-BE49-F238E27FC236}">
                      <a16:creationId xmlns:a16="http://schemas.microsoft.com/office/drawing/2014/main" id="{D23A5C7E-16FB-0B18-415C-71D7515C7F62}"/>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42" name="Group 241">
                <a:extLst>
                  <a:ext uri="{FF2B5EF4-FFF2-40B4-BE49-F238E27FC236}">
                    <a16:creationId xmlns:a16="http://schemas.microsoft.com/office/drawing/2014/main" id="{B5041E50-67E9-5550-24AC-9EE238F24EF0}"/>
                  </a:ext>
                </a:extLst>
              </p:cNvPr>
              <p:cNvGrpSpPr/>
              <p:nvPr/>
            </p:nvGrpSpPr>
            <p:grpSpPr>
              <a:xfrm rot="11434668">
                <a:off x="2957835" y="2702255"/>
                <a:ext cx="234361" cy="206189"/>
                <a:chOff x="2276940" y="3234086"/>
                <a:chExt cx="234361" cy="206189"/>
              </a:xfrm>
            </p:grpSpPr>
            <p:sp>
              <p:nvSpPr>
                <p:cNvPr id="256" name="32-Point Star 371">
                  <a:extLst>
                    <a:ext uri="{FF2B5EF4-FFF2-40B4-BE49-F238E27FC236}">
                      <a16:creationId xmlns:a16="http://schemas.microsoft.com/office/drawing/2014/main" id="{B6B7D810-7288-0FBE-69C0-EA6880FC484E}"/>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7" name="Freeform 372">
                  <a:extLst>
                    <a:ext uri="{FF2B5EF4-FFF2-40B4-BE49-F238E27FC236}">
                      <a16:creationId xmlns:a16="http://schemas.microsoft.com/office/drawing/2014/main" id="{A801D547-055F-CD77-48D2-240FEA53F833}"/>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43" name="Group 242">
                <a:extLst>
                  <a:ext uri="{FF2B5EF4-FFF2-40B4-BE49-F238E27FC236}">
                    <a16:creationId xmlns:a16="http://schemas.microsoft.com/office/drawing/2014/main" id="{9EE19C07-6373-8F82-D639-AA8286439DA4}"/>
                  </a:ext>
                </a:extLst>
              </p:cNvPr>
              <p:cNvGrpSpPr/>
              <p:nvPr/>
            </p:nvGrpSpPr>
            <p:grpSpPr>
              <a:xfrm rot="9457758">
                <a:off x="2983643" y="3067376"/>
                <a:ext cx="234361" cy="206189"/>
                <a:chOff x="2276940" y="3234086"/>
                <a:chExt cx="234361" cy="206189"/>
              </a:xfrm>
            </p:grpSpPr>
            <p:sp>
              <p:nvSpPr>
                <p:cNvPr id="254" name="32-Point Star 374">
                  <a:extLst>
                    <a:ext uri="{FF2B5EF4-FFF2-40B4-BE49-F238E27FC236}">
                      <a16:creationId xmlns:a16="http://schemas.microsoft.com/office/drawing/2014/main" id="{41EE77C1-5389-7277-2253-55694FCDC3EB}"/>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5" name="Freeform 375">
                  <a:extLst>
                    <a:ext uri="{FF2B5EF4-FFF2-40B4-BE49-F238E27FC236}">
                      <a16:creationId xmlns:a16="http://schemas.microsoft.com/office/drawing/2014/main" id="{77976058-EBCB-B185-1F81-BBB6E0335FFD}"/>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44" name="Group 243">
                <a:extLst>
                  <a:ext uri="{FF2B5EF4-FFF2-40B4-BE49-F238E27FC236}">
                    <a16:creationId xmlns:a16="http://schemas.microsoft.com/office/drawing/2014/main" id="{82F432AB-D6E7-17D3-93FE-A3F52F43CB94}"/>
                  </a:ext>
                </a:extLst>
              </p:cNvPr>
              <p:cNvGrpSpPr/>
              <p:nvPr/>
            </p:nvGrpSpPr>
            <p:grpSpPr>
              <a:xfrm>
                <a:off x="2924108" y="3652262"/>
                <a:ext cx="200854" cy="1445662"/>
                <a:chOff x="2924108" y="3652262"/>
                <a:chExt cx="200854" cy="1445662"/>
              </a:xfrm>
            </p:grpSpPr>
            <p:sp>
              <p:nvSpPr>
                <p:cNvPr id="251" name="Freeform 343">
                  <a:extLst>
                    <a:ext uri="{FF2B5EF4-FFF2-40B4-BE49-F238E27FC236}">
                      <a16:creationId xmlns:a16="http://schemas.microsoft.com/office/drawing/2014/main" id="{9E240EBD-43C7-6751-EF14-6EE4E6440919}"/>
                    </a:ext>
                  </a:extLst>
                </p:cNvPr>
                <p:cNvSpPr/>
                <p:nvPr/>
              </p:nvSpPr>
              <p:spPr bwMode="auto">
                <a:xfrm rot="19185518" flipH="1">
                  <a:off x="2978605" y="4327979"/>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2" name="Rectangle 251">
                  <a:extLst>
                    <a:ext uri="{FF2B5EF4-FFF2-40B4-BE49-F238E27FC236}">
                      <a16:creationId xmlns:a16="http://schemas.microsoft.com/office/drawing/2014/main" id="{4BFAE97C-3332-4CD5-2476-17ACF8648728}"/>
                    </a:ext>
                  </a:extLst>
                </p:cNvPr>
                <p:cNvSpPr/>
                <p:nvPr/>
              </p:nvSpPr>
              <p:spPr bwMode="auto">
                <a:xfrm rot="21551131" flipH="1">
                  <a:off x="2924108" y="3652262"/>
                  <a:ext cx="177800"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3" name="Rectangle 252">
                  <a:extLst>
                    <a:ext uri="{FF2B5EF4-FFF2-40B4-BE49-F238E27FC236}">
                      <a16:creationId xmlns:a16="http://schemas.microsoft.com/office/drawing/2014/main" id="{94D5D111-9807-CA85-764F-1C0AEE714802}"/>
                    </a:ext>
                  </a:extLst>
                </p:cNvPr>
                <p:cNvSpPr/>
                <p:nvPr/>
              </p:nvSpPr>
              <p:spPr bwMode="auto">
                <a:xfrm rot="21551131" flipH="1">
                  <a:off x="2939613" y="4431505"/>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45" name="Group 244">
                <a:extLst>
                  <a:ext uri="{FF2B5EF4-FFF2-40B4-BE49-F238E27FC236}">
                    <a16:creationId xmlns:a16="http://schemas.microsoft.com/office/drawing/2014/main" id="{584E79BF-F06A-0078-6633-A015817C40C8}"/>
                  </a:ext>
                </a:extLst>
              </p:cNvPr>
              <p:cNvGrpSpPr/>
              <p:nvPr/>
            </p:nvGrpSpPr>
            <p:grpSpPr>
              <a:xfrm>
                <a:off x="2705083" y="3466633"/>
                <a:ext cx="276673" cy="218374"/>
                <a:chOff x="2705083" y="3466633"/>
                <a:chExt cx="276673" cy="218374"/>
              </a:xfrm>
            </p:grpSpPr>
            <p:sp>
              <p:nvSpPr>
                <p:cNvPr id="249" name="32-Point Star 361">
                  <a:extLst>
                    <a:ext uri="{FF2B5EF4-FFF2-40B4-BE49-F238E27FC236}">
                      <a16:creationId xmlns:a16="http://schemas.microsoft.com/office/drawing/2014/main" id="{C0280182-C01C-2C05-1CAF-08B5A20CFF91}"/>
                    </a:ext>
                  </a:extLst>
                </p:cNvPr>
                <p:cNvSpPr/>
                <p:nvPr/>
              </p:nvSpPr>
              <p:spPr bwMode="auto">
                <a:xfrm>
                  <a:off x="2705083" y="3507872"/>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0" name="Freeform 376">
                  <a:extLst>
                    <a:ext uri="{FF2B5EF4-FFF2-40B4-BE49-F238E27FC236}">
                      <a16:creationId xmlns:a16="http://schemas.microsoft.com/office/drawing/2014/main" id="{8FC09C90-5C7A-FCD3-E4AE-AB60BDA096F8}"/>
                    </a:ext>
                  </a:extLst>
                </p:cNvPr>
                <p:cNvSpPr/>
                <p:nvPr/>
              </p:nvSpPr>
              <p:spPr bwMode="auto">
                <a:xfrm>
                  <a:off x="2861671" y="3466633"/>
                  <a:ext cx="120085" cy="96986"/>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46" name="Group 245">
                <a:extLst>
                  <a:ext uri="{FF2B5EF4-FFF2-40B4-BE49-F238E27FC236}">
                    <a16:creationId xmlns:a16="http://schemas.microsoft.com/office/drawing/2014/main" id="{626EB8D9-73DF-EDD8-EBD4-D249D6554FB7}"/>
                  </a:ext>
                </a:extLst>
              </p:cNvPr>
              <p:cNvGrpSpPr/>
              <p:nvPr/>
            </p:nvGrpSpPr>
            <p:grpSpPr>
              <a:xfrm>
                <a:off x="2954774" y="3289028"/>
                <a:ext cx="92401" cy="234205"/>
                <a:chOff x="2954774" y="3289028"/>
                <a:chExt cx="92401" cy="234205"/>
              </a:xfrm>
            </p:grpSpPr>
            <p:sp>
              <p:nvSpPr>
                <p:cNvPr id="247" name="Rectangle 246">
                  <a:extLst>
                    <a:ext uri="{FF2B5EF4-FFF2-40B4-BE49-F238E27FC236}">
                      <a16:creationId xmlns:a16="http://schemas.microsoft.com/office/drawing/2014/main" id="{98E28F93-48E2-28F0-5889-86B18D5BA674}"/>
                    </a:ext>
                  </a:extLst>
                </p:cNvPr>
                <p:cNvSpPr/>
                <p:nvPr/>
              </p:nvSpPr>
              <p:spPr bwMode="auto">
                <a:xfrm>
                  <a:off x="2954774" y="3289028"/>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8" name="Rectangle 247">
                  <a:extLst>
                    <a:ext uri="{FF2B5EF4-FFF2-40B4-BE49-F238E27FC236}">
                      <a16:creationId xmlns:a16="http://schemas.microsoft.com/office/drawing/2014/main" id="{4CA71E96-0B0E-3E94-E7A9-AF861231316C}"/>
                    </a:ext>
                  </a:extLst>
                </p:cNvPr>
                <p:cNvSpPr/>
                <p:nvPr/>
              </p:nvSpPr>
              <p:spPr bwMode="auto">
                <a:xfrm>
                  <a:off x="2954774" y="3432809"/>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203" name="Group 202">
              <a:extLst>
                <a:ext uri="{FF2B5EF4-FFF2-40B4-BE49-F238E27FC236}">
                  <a16:creationId xmlns:a16="http://schemas.microsoft.com/office/drawing/2014/main" id="{A6FAE69D-22AC-A686-A54E-2DBC0383CADB}"/>
                </a:ext>
              </a:extLst>
            </p:cNvPr>
            <p:cNvGrpSpPr/>
            <p:nvPr/>
          </p:nvGrpSpPr>
          <p:grpSpPr>
            <a:xfrm flipH="1">
              <a:off x="3171524" y="1838347"/>
              <a:ext cx="1362561" cy="3256572"/>
              <a:chOff x="1855443" y="1841352"/>
              <a:chExt cx="1362561" cy="3256572"/>
            </a:xfrm>
          </p:grpSpPr>
          <p:cxnSp>
            <p:nvCxnSpPr>
              <p:cNvPr id="204" name="Straight Connector 203">
                <a:extLst>
                  <a:ext uri="{FF2B5EF4-FFF2-40B4-BE49-F238E27FC236}">
                    <a16:creationId xmlns:a16="http://schemas.microsoft.com/office/drawing/2014/main" id="{724B7E34-B969-56EF-0E81-4AE1C2B30D8E}"/>
                  </a:ext>
                </a:extLst>
              </p:cNvPr>
              <p:cNvCxnSpPr>
                <a:cxnSpLocks/>
                <a:stCxn id="235" idx="0"/>
                <a:endCxn id="235" idx="0"/>
              </p:cNvCxnSpPr>
              <p:nvPr/>
            </p:nvCxnSpPr>
            <p:spPr bwMode="auto">
              <a:xfrm>
                <a:off x="2221406" y="2760127"/>
                <a:ext cx="0" cy="0"/>
              </a:xfrm>
              <a:prstGeom prst="line">
                <a:avLst/>
              </a:prstGeom>
              <a:noFill/>
              <a:ln w="28575" cap="flat" cmpd="sng" algn="ctr">
                <a:solidFill>
                  <a:schemeClr val="bg1"/>
                </a:solidFill>
                <a:prstDash val="solid"/>
                <a:round/>
                <a:headEnd type="none" w="med" len="med"/>
                <a:tailEnd type="none" w="med" len="med"/>
              </a:ln>
              <a:effectLst/>
            </p:spPr>
          </p:cxnSp>
          <p:grpSp>
            <p:nvGrpSpPr>
              <p:cNvPr id="205" name="Group 204">
                <a:extLst>
                  <a:ext uri="{FF2B5EF4-FFF2-40B4-BE49-F238E27FC236}">
                    <a16:creationId xmlns:a16="http://schemas.microsoft.com/office/drawing/2014/main" id="{F2C469E4-5FA9-29F3-8E05-59923158E3B2}"/>
                  </a:ext>
                </a:extLst>
              </p:cNvPr>
              <p:cNvGrpSpPr/>
              <p:nvPr/>
            </p:nvGrpSpPr>
            <p:grpSpPr>
              <a:xfrm>
                <a:off x="1855443" y="1841352"/>
                <a:ext cx="980824" cy="1509368"/>
                <a:chOff x="1855443" y="1841352"/>
                <a:chExt cx="980824" cy="1509368"/>
              </a:xfrm>
            </p:grpSpPr>
            <p:grpSp>
              <p:nvGrpSpPr>
                <p:cNvPr id="228" name="Group 227">
                  <a:extLst>
                    <a:ext uri="{FF2B5EF4-FFF2-40B4-BE49-F238E27FC236}">
                      <a16:creationId xmlns:a16="http://schemas.microsoft.com/office/drawing/2014/main" id="{164455AA-821E-8F62-638D-1B95A012052B}"/>
                    </a:ext>
                  </a:extLst>
                </p:cNvPr>
                <p:cNvGrpSpPr/>
                <p:nvPr/>
              </p:nvGrpSpPr>
              <p:grpSpPr>
                <a:xfrm>
                  <a:off x="1855443" y="2077027"/>
                  <a:ext cx="670256" cy="1273693"/>
                  <a:chOff x="1855443" y="2077027"/>
                  <a:chExt cx="670256" cy="1273693"/>
                </a:xfrm>
              </p:grpSpPr>
              <p:sp>
                <p:nvSpPr>
                  <p:cNvPr id="233" name="Freeform 413">
                    <a:extLst>
                      <a:ext uri="{FF2B5EF4-FFF2-40B4-BE49-F238E27FC236}">
                        <a16:creationId xmlns:a16="http://schemas.microsoft.com/office/drawing/2014/main" id="{91C33493-4A61-07BC-B0F5-C074002E3ED2}"/>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4" name="Rectangle 233">
                    <a:extLst>
                      <a:ext uri="{FF2B5EF4-FFF2-40B4-BE49-F238E27FC236}">
                        <a16:creationId xmlns:a16="http://schemas.microsoft.com/office/drawing/2014/main" id="{3F20BD0F-6CAC-435D-B930-500846C5AA1E}"/>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5" name="Rectangle 234">
                    <a:extLst>
                      <a:ext uri="{FF2B5EF4-FFF2-40B4-BE49-F238E27FC236}">
                        <a16:creationId xmlns:a16="http://schemas.microsoft.com/office/drawing/2014/main" id="{98578A8F-3896-F91B-1CCA-74DD70297C2B}"/>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29" name="Group 228">
                  <a:extLst>
                    <a:ext uri="{FF2B5EF4-FFF2-40B4-BE49-F238E27FC236}">
                      <a16:creationId xmlns:a16="http://schemas.microsoft.com/office/drawing/2014/main" id="{C1A4C775-7249-351C-A998-E333C6419C61}"/>
                    </a:ext>
                  </a:extLst>
                </p:cNvPr>
                <p:cNvGrpSpPr/>
                <p:nvPr/>
              </p:nvGrpSpPr>
              <p:grpSpPr>
                <a:xfrm>
                  <a:off x="2166011" y="1841352"/>
                  <a:ext cx="670256" cy="1273693"/>
                  <a:chOff x="1855443" y="2077027"/>
                  <a:chExt cx="670256" cy="1273693"/>
                </a:xfrm>
              </p:grpSpPr>
              <p:sp>
                <p:nvSpPr>
                  <p:cNvPr id="230" name="Freeform 410">
                    <a:extLst>
                      <a:ext uri="{FF2B5EF4-FFF2-40B4-BE49-F238E27FC236}">
                        <a16:creationId xmlns:a16="http://schemas.microsoft.com/office/drawing/2014/main" id="{1E3467CF-7D7C-2B73-8CA0-F7147333DA8E}"/>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1" name="Rectangle 230">
                    <a:extLst>
                      <a:ext uri="{FF2B5EF4-FFF2-40B4-BE49-F238E27FC236}">
                        <a16:creationId xmlns:a16="http://schemas.microsoft.com/office/drawing/2014/main" id="{0AB513F7-66D8-7A3A-B73D-F28C9B6B6E3A}"/>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2" name="Rectangle 231">
                    <a:extLst>
                      <a:ext uri="{FF2B5EF4-FFF2-40B4-BE49-F238E27FC236}">
                        <a16:creationId xmlns:a16="http://schemas.microsoft.com/office/drawing/2014/main" id="{C3891E21-40E9-4852-E52D-C546DE559D32}"/>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206" name="Rectangle 205">
                <a:extLst>
                  <a:ext uri="{FF2B5EF4-FFF2-40B4-BE49-F238E27FC236}">
                    <a16:creationId xmlns:a16="http://schemas.microsoft.com/office/drawing/2014/main" id="{011B1AE9-0B77-0A1E-991D-847CA01B6418}"/>
                  </a:ext>
                </a:extLst>
              </p:cNvPr>
              <p:cNvSpPr/>
              <p:nvPr/>
            </p:nvSpPr>
            <p:spPr bwMode="auto">
              <a:xfrm rot="19259610">
                <a:off x="2544266" y="3168722"/>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7" name="Rectangle 206">
                <a:extLst>
                  <a:ext uri="{FF2B5EF4-FFF2-40B4-BE49-F238E27FC236}">
                    <a16:creationId xmlns:a16="http://schemas.microsoft.com/office/drawing/2014/main" id="{1183B173-C7F8-02C9-A328-BCD6265F6613}"/>
                  </a:ext>
                </a:extLst>
              </p:cNvPr>
              <p:cNvSpPr/>
              <p:nvPr/>
            </p:nvSpPr>
            <p:spPr bwMode="auto">
              <a:xfrm rot="19259610">
                <a:off x="2850566" y="2927337"/>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8" name="Freeform 388">
                <a:extLst>
                  <a:ext uri="{FF2B5EF4-FFF2-40B4-BE49-F238E27FC236}">
                    <a16:creationId xmlns:a16="http://schemas.microsoft.com/office/drawing/2014/main" id="{B753BEAC-5F4F-9E40-6E4F-38545F3D2216}"/>
                  </a:ext>
                </a:extLst>
              </p:cNvPr>
              <p:cNvSpPr/>
              <p:nvPr/>
            </p:nvSpPr>
            <p:spPr bwMode="auto">
              <a:xfrm>
                <a:off x="2946401" y="3038475"/>
                <a:ext cx="58002" cy="622300"/>
              </a:xfrm>
              <a:custGeom>
                <a:avLst/>
                <a:gdLst>
                  <a:gd name="connsiteX0" fmla="*/ 0 w 73025"/>
                  <a:gd name="connsiteY0" fmla="*/ 0 h 622300"/>
                  <a:gd name="connsiteX1" fmla="*/ 53975 w 73025"/>
                  <a:gd name="connsiteY1" fmla="*/ 1270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Lst>
                <a:ahLst/>
                <a:cxnLst>
                  <a:cxn ang="0">
                    <a:pos x="connsiteX0" y="connsiteY0"/>
                  </a:cxn>
                  <a:cxn ang="0">
                    <a:pos x="connsiteX1" y="connsiteY1"/>
                  </a:cxn>
                  <a:cxn ang="0">
                    <a:pos x="connsiteX2" y="connsiteY2"/>
                  </a:cxn>
                </a:cxnLst>
                <a:rect l="l" t="t" r="r" b="b"/>
                <a:pathLst>
                  <a:path w="73025" h="622300">
                    <a:moveTo>
                      <a:pt x="0" y="0"/>
                    </a:moveTo>
                    <a:cubicBezTo>
                      <a:pt x="17992" y="46567"/>
                      <a:pt x="42333" y="74083"/>
                      <a:pt x="53975" y="139700"/>
                    </a:cubicBezTo>
                    <a:lnTo>
                      <a:pt x="73025" y="622300"/>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209" name="Group 208">
                <a:extLst>
                  <a:ext uri="{FF2B5EF4-FFF2-40B4-BE49-F238E27FC236}">
                    <a16:creationId xmlns:a16="http://schemas.microsoft.com/office/drawing/2014/main" id="{BF5EC87A-0958-F2F7-D3DF-83ABECB37522}"/>
                  </a:ext>
                </a:extLst>
              </p:cNvPr>
              <p:cNvGrpSpPr/>
              <p:nvPr/>
            </p:nvGrpSpPr>
            <p:grpSpPr>
              <a:xfrm>
                <a:off x="2276940" y="3234086"/>
                <a:ext cx="234361" cy="206189"/>
                <a:chOff x="2276940" y="3234086"/>
                <a:chExt cx="234361" cy="206189"/>
              </a:xfrm>
            </p:grpSpPr>
            <p:sp>
              <p:nvSpPr>
                <p:cNvPr id="226" name="32-Point Star 406">
                  <a:extLst>
                    <a:ext uri="{FF2B5EF4-FFF2-40B4-BE49-F238E27FC236}">
                      <a16:creationId xmlns:a16="http://schemas.microsoft.com/office/drawing/2014/main" id="{764C27D5-1E52-6227-61FF-863105E192BA}"/>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7" name="Freeform 407">
                  <a:extLst>
                    <a:ext uri="{FF2B5EF4-FFF2-40B4-BE49-F238E27FC236}">
                      <a16:creationId xmlns:a16="http://schemas.microsoft.com/office/drawing/2014/main" id="{54E5373D-B8C7-6C71-ADC8-692EF20E7B07}"/>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10" name="Group 209">
                <a:extLst>
                  <a:ext uri="{FF2B5EF4-FFF2-40B4-BE49-F238E27FC236}">
                    <a16:creationId xmlns:a16="http://schemas.microsoft.com/office/drawing/2014/main" id="{18A040D4-8265-07E0-C227-DBCC99AF49E8}"/>
                  </a:ext>
                </a:extLst>
              </p:cNvPr>
              <p:cNvGrpSpPr/>
              <p:nvPr/>
            </p:nvGrpSpPr>
            <p:grpSpPr>
              <a:xfrm rot="11434668">
                <a:off x="2957835" y="2702255"/>
                <a:ext cx="234361" cy="206189"/>
                <a:chOff x="2276940" y="3234086"/>
                <a:chExt cx="234361" cy="206189"/>
              </a:xfrm>
            </p:grpSpPr>
            <p:sp>
              <p:nvSpPr>
                <p:cNvPr id="224" name="32-Point Star 404">
                  <a:extLst>
                    <a:ext uri="{FF2B5EF4-FFF2-40B4-BE49-F238E27FC236}">
                      <a16:creationId xmlns:a16="http://schemas.microsoft.com/office/drawing/2014/main" id="{BCCFB77F-390C-8F30-C37F-C9BBBBE6A9B1}"/>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5" name="Freeform 405">
                  <a:extLst>
                    <a:ext uri="{FF2B5EF4-FFF2-40B4-BE49-F238E27FC236}">
                      <a16:creationId xmlns:a16="http://schemas.microsoft.com/office/drawing/2014/main" id="{36616A2E-7D4D-8DF0-9669-DEFB7F76D66D}"/>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11" name="Group 210">
                <a:extLst>
                  <a:ext uri="{FF2B5EF4-FFF2-40B4-BE49-F238E27FC236}">
                    <a16:creationId xmlns:a16="http://schemas.microsoft.com/office/drawing/2014/main" id="{862085A1-DE8B-13E8-3DFF-986CD137C27F}"/>
                  </a:ext>
                </a:extLst>
              </p:cNvPr>
              <p:cNvGrpSpPr/>
              <p:nvPr/>
            </p:nvGrpSpPr>
            <p:grpSpPr>
              <a:xfrm rot="9457758">
                <a:off x="2983643" y="3067376"/>
                <a:ext cx="234361" cy="206189"/>
                <a:chOff x="2276940" y="3234086"/>
                <a:chExt cx="234361" cy="206189"/>
              </a:xfrm>
            </p:grpSpPr>
            <p:sp>
              <p:nvSpPr>
                <p:cNvPr id="222" name="32-Point Star 402">
                  <a:extLst>
                    <a:ext uri="{FF2B5EF4-FFF2-40B4-BE49-F238E27FC236}">
                      <a16:creationId xmlns:a16="http://schemas.microsoft.com/office/drawing/2014/main" id="{0090141F-217D-83B0-44DE-B88AF1F8ED7F}"/>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3" name="Freeform 403">
                  <a:extLst>
                    <a:ext uri="{FF2B5EF4-FFF2-40B4-BE49-F238E27FC236}">
                      <a16:creationId xmlns:a16="http://schemas.microsoft.com/office/drawing/2014/main" id="{BD0C9939-3D91-3211-926A-EFEB7E1528CD}"/>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12" name="Group 211">
                <a:extLst>
                  <a:ext uri="{FF2B5EF4-FFF2-40B4-BE49-F238E27FC236}">
                    <a16:creationId xmlns:a16="http://schemas.microsoft.com/office/drawing/2014/main" id="{0F07D72E-8E66-BC0B-5E05-BEBECDFC89E0}"/>
                  </a:ext>
                </a:extLst>
              </p:cNvPr>
              <p:cNvGrpSpPr/>
              <p:nvPr/>
            </p:nvGrpSpPr>
            <p:grpSpPr>
              <a:xfrm>
                <a:off x="2924108" y="3652262"/>
                <a:ext cx="200854" cy="1445662"/>
                <a:chOff x="2924108" y="3652262"/>
                <a:chExt cx="200854" cy="1445662"/>
              </a:xfrm>
            </p:grpSpPr>
            <p:sp>
              <p:nvSpPr>
                <p:cNvPr id="219" name="Freeform 399">
                  <a:extLst>
                    <a:ext uri="{FF2B5EF4-FFF2-40B4-BE49-F238E27FC236}">
                      <a16:creationId xmlns:a16="http://schemas.microsoft.com/office/drawing/2014/main" id="{D773D5A9-AA28-C4CA-D793-C1BD8F14DB1C}"/>
                    </a:ext>
                  </a:extLst>
                </p:cNvPr>
                <p:cNvSpPr/>
                <p:nvPr/>
              </p:nvSpPr>
              <p:spPr bwMode="auto">
                <a:xfrm rot="19185518" flipH="1">
                  <a:off x="2978605" y="4327979"/>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0" name="Rectangle 219">
                  <a:extLst>
                    <a:ext uri="{FF2B5EF4-FFF2-40B4-BE49-F238E27FC236}">
                      <a16:creationId xmlns:a16="http://schemas.microsoft.com/office/drawing/2014/main" id="{D2C56E03-322E-C0E8-951C-3A0477F306CD}"/>
                    </a:ext>
                  </a:extLst>
                </p:cNvPr>
                <p:cNvSpPr/>
                <p:nvPr/>
              </p:nvSpPr>
              <p:spPr bwMode="auto">
                <a:xfrm rot="21551131" flipH="1">
                  <a:off x="2924108" y="3652262"/>
                  <a:ext cx="177800"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1" name="Rectangle 220">
                  <a:extLst>
                    <a:ext uri="{FF2B5EF4-FFF2-40B4-BE49-F238E27FC236}">
                      <a16:creationId xmlns:a16="http://schemas.microsoft.com/office/drawing/2014/main" id="{1690BCFF-A263-B315-179C-3789440375DD}"/>
                    </a:ext>
                  </a:extLst>
                </p:cNvPr>
                <p:cNvSpPr/>
                <p:nvPr/>
              </p:nvSpPr>
              <p:spPr bwMode="auto">
                <a:xfrm rot="21551131" flipH="1">
                  <a:off x="2939613" y="4431505"/>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13" name="Group 212">
                <a:extLst>
                  <a:ext uri="{FF2B5EF4-FFF2-40B4-BE49-F238E27FC236}">
                    <a16:creationId xmlns:a16="http://schemas.microsoft.com/office/drawing/2014/main" id="{ECA5224C-6371-F5CB-014E-2C8F7CB08498}"/>
                  </a:ext>
                </a:extLst>
              </p:cNvPr>
              <p:cNvGrpSpPr/>
              <p:nvPr/>
            </p:nvGrpSpPr>
            <p:grpSpPr>
              <a:xfrm>
                <a:off x="2705083" y="3466633"/>
                <a:ext cx="276673" cy="218374"/>
                <a:chOff x="2705083" y="3466633"/>
                <a:chExt cx="276673" cy="218374"/>
              </a:xfrm>
            </p:grpSpPr>
            <p:sp>
              <p:nvSpPr>
                <p:cNvPr id="217" name="32-Point Star 397">
                  <a:extLst>
                    <a:ext uri="{FF2B5EF4-FFF2-40B4-BE49-F238E27FC236}">
                      <a16:creationId xmlns:a16="http://schemas.microsoft.com/office/drawing/2014/main" id="{A9616DB1-54BD-5CB7-9917-2BACA19616AC}"/>
                    </a:ext>
                  </a:extLst>
                </p:cNvPr>
                <p:cNvSpPr/>
                <p:nvPr/>
              </p:nvSpPr>
              <p:spPr bwMode="auto">
                <a:xfrm>
                  <a:off x="2705083" y="3507872"/>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8" name="Freeform 398">
                  <a:extLst>
                    <a:ext uri="{FF2B5EF4-FFF2-40B4-BE49-F238E27FC236}">
                      <a16:creationId xmlns:a16="http://schemas.microsoft.com/office/drawing/2014/main" id="{925C5580-A19A-317B-B814-1FA5201279DE}"/>
                    </a:ext>
                  </a:extLst>
                </p:cNvPr>
                <p:cNvSpPr/>
                <p:nvPr/>
              </p:nvSpPr>
              <p:spPr bwMode="auto">
                <a:xfrm>
                  <a:off x="2861671" y="3466633"/>
                  <a:ext cx="120085" cy="96986"/>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14" name="Group 213">
                <a:extLst>
                  <a:ext uri="{FF2B5EF4-FFF2-40B4-BE49-F238E27FC236}">
                    <a16:creationId xmlns:a16="http://schemas.microsoft.com/office/drawing/2014/main" id="{E5910F59-1D8D-55C2-EF7E-20B62DE1A44A}"/>
                  </a:ext>
                </a:extLst>
              </p:cNvPr>
              <p:cNvGrpSpPr/>
              <p:nvPr/>
            </p:nvGrpSpPr>
            <p:grpSpPr>
              <a:xfrm>
                <a:off x="2954774" y="3289028"/>
                <a:ext cx="92401" cy="234205"/>
                <a:chOff x="2954774" y="3289028"/>
                <a:chExt cx="92401" cy="234205"/>
              </a:xfrm>
            </p:grpSpPr>
            <p:sp>
              <p:nvSpPr>
                <p:cNvPr id="215" name="Rectangle 214">
                  <a:extLst>
                    <a:ext uri="{FF2B5EF4-FFF2-40B4-BE49-F238E27FC236}">
                      <a16:creationId xmlns:a16="http://schemas.microsoft.com/office/drawing/2014/main" id="{809D41E8-A987-A9EE-B8FE-1E2FEE9F9FA8}"/>
                    </a:ext>
                  </a:extLst>
                </p:cNvPr>
                <p:cNvSpPr/>
                <p:nvPr/>
              </p:nvSpPr>
              <p:spPr bwMode="auto">
                <a:xfrm>
                  <a:off x="2954774" y="3289028"/>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6" name="Rectangle 215">
                  <a:extLst>
                    <a:ext uri="{FF2B5EF4-FFF2-40B4-BE49-F238E27FC236}">
                      <a16:creationId xmlns:a16="http://schemas.microsoft.com/office/drawing/2014/main" id="{C02046BE-79A2-B606-954D-1ABDC060F9E1}"/>
                    </a:ext>
                  </a:extLst>
                </p:cNvPr>
                <p:cNvSpPr/>
                <p:nvPr/>
              </p:nvSpPr>
              <p:spPr bwMode="auto">
                <a:xfrm>
                  <a:off x="2954774" y="3432809"/>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sp>
        <p:nvSpPr>
          <p:cNvPr id="270" name="Oval 269">
            <a:extLst>
              <a:ext uri="{FF2B5EF4-FFF2-40B4-BE49-F238E27FC236}">
                <a16:creationId xmlns:a16="http://schemas.microsoft.com/office/drawing/2014/main" id="{F89F7DE8-AEC5-D3F3-10D7-92C14356EA5E}"/>
              </a:ext>
            </a:extLst>
          </p:cNvPr>
          <p:cNvSpPr/>
          <p:nvPr/>
        </p:nvSpPr>
        <p:spPr bwMode="auto">
          <a:xfrm>
            <a:off x="2425526" y="2703569"/>
            <a:ext cx="631102" cy="631102"/>
          </a:xfrm>
          <a:prstGeom prst="ellipse">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 name="Rectangle 2">
            <a:extLst>
              <a:ext uri="{FF2B5EF4-FFF2-40B4-BE49-F238E27FC236}">
                <a16:creationId xmlns:a16="http://schemas.microsoft.com/office/drawing/2014/main" id="{3577E62F-1919-7496-66E5-C700DA4A253E}"/>
              </a:ext>
            </a:extLst>
          </p:cNvPr>
          <p:cNvSpPr/>
          <p:nvPr/>
        </p:nvSpPr>
        <p:spPr>
          <a:xfrm>
            <a:off x="4461436" y="2674242"/>
            <a:ext cx="3256165" cy="2375009"/>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MMAE Payload</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Monomethyl auristatin E (MMAE) cytotoxic payload</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Tubulin binder</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Potent antibody-dependent cellular cytotoxicity (ADCC) activity</a:t>
            </a:r>
            <a:endParaRPr kumimoji="0" lang="en-US"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endParaRPr>
          </a:p>
        </p:txBody>
      </p:sp>
      <p:sp>
        <p:nvSpPr>
          <p:cNvPr id="6" name="Rectangle 5">
            <a:extLst>
              <a:ext uri="{FF2B5EF4-FFF2-40B4-BE49-F238E27FC236}">
                <a16:creationId xmlns:a16="http://schemas.microsoft.com/office/drawing/2014/main" id="{995BA5E2-0D75-9613-8678-EAB4FB1710F2}"/>
              </a:ext>
            </a:extLst>
          </p:cNvPr>
          <p:cNvSpPr/>
          <p:nvPr/>
        </p:nvSpPr>
        <p:spPr>
          <a:xfrm>
            <a:off x="1122794" y="4959027"/>
            <a:ext cx="5575285" cy="1079783"/>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
                <a:srgbClr val="000000"/>
              </a:buClr>
              <a:buSzTx/>
              <a:buFontTx/>
              <a:buNone/>
              <a:tabLst/>
              <a:defRPr/>
            </a:pPr>
            <a:r>
              <a:rPr kumimoji="0" lang="en-US" sz="2000" b="1" i="0" u="none" strike="noStrike" kern="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sym typeface="Arial"/>
              </a:rPr>
              <a:t>Anti-HER2 mAb</a:t>
            </a:r>
          </a:p>
          <a:p>
            <a:pPr marL="285750" marR="0" lvl="0" indent="-285750" algn="l" defTabSz="609402" rtl="0" eaLnBrk="0" fontAlgn="base" latinLnBrk="0" hangingPunct="0">
              <a:lnSpc>
                <a:spcPct val="100000"/>
              </a:lnSpc>
              <a:spcBef>
                <a:spcPct val="0"/>
              </a:spcBef>
              <a:spcAft>
                <a:spcPts val="5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Novel HER2-targeting mAb, hertuzumab</a:t>
            </a:r>
          </a:p>
          <a:p>
            <a:pPr marL="285750" marR="0" lvl="0" indent="-285750" algn="l" defTabSz="609402" rtl="0" eaLnBrk="0" fontAlgn="base" latinLnBrk="0" hangingPunct="0">
              <a:lnSpc>
                <a:spcPct val="100000"/>
              </a:lnSpc>
              <a:spcBef>
                <a:spcPct val="0"/>
              </a:spcBef>
              <a:spcAft>
                <a:spcPts val="5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Binds different epitope on HER2 vs trastuzumab</a:t>
            </a:r>
          </a:p>
        </p:txBody>
      </p:sp>
      <p:sp>
        <p:nvSpPr>
          <p:cNvPr id="7" name="Rectangle 6">
            <a:extLst>
              <a:ext uri="{FF2B5EF4-FFF2-40B4-BE49-F238E27FC236}">
                <a16:creationId xmlns:a16="http://schemas.microsoft.com/office/drawing/2014/main" id="{360EB492-E778-5E25-3A33-5CC5060B7B5C}"/>
              </a:ext>
            </a:extLst>
          </p:cNvPr>
          <p:cNvSpPr/>
          <p:nvPr/>
        </p:nvSpPr>
        <p:spPr>
          <a:xfrm>
            <a:off x="3677741" y="1475122"/>
            <a:ext cx="3226099" cy="1079783"/>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
                <a:srgbClr val="000000"/>
              </a:buClr>
              <a:buSzTx/>
              <a:buFontTx/>
              <a:buNone/>
              <a:tabLst/>
              <a:defRPr/>
            </a:pPr>
            <a:r>
              <a:rPr kumimoji="0" lang="en-US" sz="2000" b="1" i="0" u="none" strike="noStrike" kern="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sym typeface="Arial"/>
              </a:rPr>
              <a:t>Protease Cleavable Linker</a:t>
            </a:r>
          </a:p>
          <a:p>
            <a:pPr marL="285750" marR="0" lvl="0" indent="-285750" algn="l" defTabSz="609402" rtl="0" eaLnBrk="0" fontAlgn="base" latinLnBrk="0" hangingPunct="0">
              <a:lnSpc>
                <a:spcPct val="100000"/>
              </a:lnSpc>
              <a:spcBef>
                <a:spcPct val="0"/>
              </a:spcBef>
              <a:spcAft>
                <a:spcPts val="5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DAR ~4:1</a:t>
            </a:r>
          </a:p>
          <a:p>
            <a:pPr marL="285750" marR="0" lvl="0" indent="-285750" algn="l" defTabSz="609402" rtl="0" eaLnBrk="0" fontAlgn="base" latinLnBrk="0" hangingPunct="0">
              <a:lnSpc>
                <a:spcPct val="100000"/>
              </a:lnSpc>
              <a:spcBef>
                <a:spcPct val="0"/>
              </a:spcBef>
              <a:spcAft>
                <a:spcPts val="5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Cathepsin cleavable linker</a:t>
            </a:r>
          </a:p>
        </p:txBody>
      </p:sp>
      <p:sp>
        <p:nvSpPr>
          <p:cNvPr id="10" name="Content Placeholder 4">
            <a:extLst>
              <a:ext uri="{FF2B5EF4-FFF2-40B4-BE49-F238E27FC236}">
                <a16:creationId xmlns:a16="http://schemas.microsoft.com/office/drawing/2014/main" id="{95B7F23F-A1D0-B1F6-B365-00C9122EB724}"/>
              </a:ext>
            </a:extLst>
          </p:cNvPr>
          <p:cNvSpPr txBox="1">
            <a:spLocks/>
          </p:cNvSpPr>
          <p:nvPr/>
        </p:nvSpPr>
        <p:spPr bwMode="auto">
          <a:xfrm>
            <a:off x="7918926" y="1811977"/>
            <a:ext cx="3845018" cy="3416320"/>
          </a:xfrm>
          <a:prstGeom prst="rect">
            <a:avLst/>
          </a:prstGeom>
          <a:solidFill>
            <a:srgbClr val="0054A0">
              <a:alpha val="25098"/>
            </a:srgbClr>
          </a:solidFill>
          <a:ln w="28575">
            <a:solidFill>
              <a:schemeClr val="bg1"/>
            </a:solidFill>
          </a:ln>
        </p:spPr>
        <p:txBody>
          <a:bodyPr vert="horz" wrap="square" lIns="91440" tIns="45720" rIns="91440" bIns="45720" numCol="1" anchor="t" anchorCtr="0" compatLnSpc="1">
            <a:prstTxWarp prst="textNoShape">
              <a:avLst/>
            </a:prstTxWarp>
            <a:sp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China’s National Medical Products Administration (NMPA) approval for:</a:t>
            </a:r>
          </a:p>
          <a:p>
            <a:pPr marL="342900" marR="0" lvl="0" indent="-34290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HER2+ metastatic gastric cancer after ≥2 lines of CT</a:t>
            </a:r>
          </a:p>
          <a:p>
            <a:pPr marL="342900" marR="0" lvl="0" indent="-34290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HER2+ metastatic urothelial cancer after platinum-based CT</a:t>
            </a:r>
          </a:p>
          <a:p>
            <a:pPr lvl="0">
              <a:lnSpc>
                <a:spcPct val="100000"/>
              </a:lnSpc>
              <a:spcBef>
                <a:spcPts val="0"/>
              </a:spcBef>
              <a:spcAft>
                <a:spcPts val="0"/>
              </a:spcAft>
              <a:buClr>
                <a:srgbClr val="000000"/>
              </a:buClr>
              <a:defRPr/>
            </a:pPr>
            <a:r>
              <a:rPr lang="en-US" sz="1800" kern="0" dirty="0">
                <a:solidFill>
                  <a:srgbClr val="000000"/>
                </a:solidFill>
              </a:rPr>
              <a:t>HER2+ MBC with liver mets after trastuzumab and taxanes</a:t>
            </a: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0" lvl="0" indent="0">
              <a:lnSpc>
                <a:spcPct val="100000"/>
              </a:lnSpc>
              <a:spcBef>
                <a:spcPts val="0"/>
              </a:spcBef>
              <a:spcAft>
                <a:spcPts val="0"/>
              </a:spcAft>
              <a:buClr>
                <a:srgbClr val="000000"/>
              </a:buClr>
              <a:buNone/>
              <a:defRPr/>
            </a:pPr>
            <a:r>
              <a:rPr lang="en-US" sz="1800" b="1" kern="0" dirty="0">
                <a:solidFill>
                  <a:srgbClr val="000000"/>
                </a:solidFill>
              </a:rPr>
              <a:t>US FDA breakthrough therapy designation for:</a:t>
            </a:r>
          </a:p>
          <a:p>
            <a:pPr lvl="0">
              <a:lnSpc>
                <a:spcPct val="100000"/>
              </a:lnSpc>
              <a:spcBef>
                <a:spcPts val="0"/>
              </a:spcBef>
              <a:spcAft>
                <a:spcPts val="0"/>
              </a:spcAft>
              <a:buClr>
                <a:srgbClr val="000000"/>
              </a:buClr>
              <a:defRPr/>
            </a:pPr>
            <a:r>
              <a:rPr lang="en-US" sz="1800" kern="0" dirty="0">
                <a:solidFill>
                  <a:srgbClr val="000000"/>
                </a:solidFill>
              </a:rPr>
              <a:t>HER2+ metastatic urothelial cancer after platinum-based CT</a:t>
            </a:r>
          </a:p>
        </p:txBody>
      </p:sp>
    </p:spTree>
    <p:extLst>
      <p:ext uri="{BB962C8B-B14F-4D97-AF65-F5344CB8AC3E}">
        <p14:creationId xmlns:p14="http://schemas.microsoft.com/office/powerpoint/2010/main" val="2658530916"/>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FB26AE4-1161-E21D-0A68-E76EC64C120C}"/>
              </a:ext>
            </a:extLst>
          </p:cNvPr>
          <p:cNvSpPr txBox="1"/>
          <p:nvPr/>
        </p:nvSpPr>
        <p:spPr>
          <a:xfrm>
            <a:off x="401906" y="6365220"/>
            <a:ext cx="7774931"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mn-cs"/>
              </a:rPr>
              <a:t>Sheng. JCO. 2023;JCO2202912. </a:t>
            </a:r>
          </a:p>
        </p:txBody>
      </p:sp>
      <p:sp>
        <p:nvSpPr>
          <p:cNvPr id="2" name="Title 1">
            <a:extLst>
              <a:ext uri="{FF2B5EF4-FFF2-40B4-BE49-F238E27FC236}">
                <a16:creationId xmlns:a16="http://schemas.microsoft.com/office/drawing/2014/main" id="{284551AC-21EE-7E20-AF68-F8D16832F0F9}"/>
              </a:ext>
            </a:extLst>
          </p:cNvPr>
          <p:cNvSpPr>
            <a:spLocks noGrp="1"/>
          </p:cNvSpPr>
          <p:nvPr>
            <p:ph type="title"/>
          </p:nvPr>
        </p:nvSpPr>
        <p:spPr>
          <a:xfrm>
            <a:off x="609759" y="238127"/>
            <a:ext cx="10872444" cy="1103313"/>
          </a:xfrm>
        </p:spPr>
        <p:txBody>
          <a:bodyPr/>
          <a:lstStyle/>
          <a:p>
            <a:r>
              <a:rPr lang="en-US" dirty="0" err="1"/>
              <a:t>Disitamab</a:t>
            </a:r>
            <a:r>
              <a:rPr lang="en-US" dirty="0"/>
              <a:t> </a:t>
            </a:r>
            <a:r>
              <a:rPr lang="en-US" dirty="0" err="1"/>
              <a:t>Vedotin</a:t>
            </a:r>
            <a:r>
              <a:rPr lang="en-US" dirty="0"/>
              <a:t>: Safety Summary in Patients With HER2+ UC</a:t>
            </a:r>
          </a:p>
        </p:txBody>
      </p:sp>
      <p:sp>
        <p:nvSpPr>
          <p:cNvPr id="9" name="Content Placeholder 8">
            <a:extLst>
              <a:ext uri="{FF2B5EF4-FFF2-40B4-BE49-F238E27FC236}">
                <a16:creationId xmlns:a16="http://schemas.microsoft.com/office/drawing/2014/main" id="{A581D0A7-A62F-F1B2-883E-290F39C6B8C2}"/>
              </a:ext>
            </a:extLst>
          </p:cNvPr>
          <p:cNvSpPr>
            <a:spLocks noGrp="1"/>
          </p:cNvSpPr>
          <p:nvPr>
            <p:ph idx="1"/>
          </p:nvPr>
        </p:nvSpPr>
        <p:spPr>
          <a:xfrm>
            <a:off x="604675" y="1513047"/>
            <a:ext cx="10877529" cy="4650686"/>
          </a:xfrm>
        </p:spPr>
        <p:txBody>
          <a:bodyPr/>
          <a:lstStyle/>
          <a:p>
            <a:r>
              <a:rPr lang="en-US" sz="2400" dirty="0"/>
              <a:t>Analysis of 2 phase II trials of disitamab vedotin for locally advanced/metastatic HER2+ urothelial carcinoma with PD after ≥1 prior tx (N = 107)</a:t>
            </a:r>
          </a:p>
          <a:p>
            <a:endParaRPr lang="en-US" sz="2400" dirty="0"/>
          </a:p>
          <a:p>
            <a:endParaRPr lang="en-US" sz="2400" dirty="0"/>
          </a:p>
          <a:p>
            <a:endParaRPr lang="en-US" sz="2400" dirty="0"/>
          </a:p>
          <a:p>
            <a:endParaRPr lang="en-US" sz="2400" dirty="0"/>
          </a:p>
          <a:p>
            <a:endParaRPr lang="en-US" sz="2400" dirty="0"/>
          </a:p>
          <a:p>
            <a:pPr>
              <a:spcBef>
                <a:spcPts val="600"/>
              </a:spcBef>
            </a:pPr>
            <a:r>
              <a:rPr lang="en-US" sz="2400" dirty="0"/>
              <a:t>Drug-related AEs leading to discontinuation in 19 patients; drug-related AEs leading to dose reduction in 32 patients (only 1 of these discontinued tx)</a:t>
            </a:r>
          </a:p>
          <a:p>
            <a:r>
              <a:rPr lang="en-US" sz="2400" dirty="0"/>
              <a:t>No grade 5 TRAEs were observed</a:t>
            </a:r>
          </a:p>
        </p:txBody>
      </p:sp>
      <p:graphicFrame>
        <p:nvGraphicFramePr>
          <p:cNvPr id="139" name="Group 3">
            <a:extLst>
              <a:ext uri="{FF2B5EF4-FFF2-40B4-BE49-F238E27FC236}">
                <a16:creationId xmlns:a16="http://schemas.microsoft.com/office/drawing/2014/main" id="{B5041672-EACB-E3BC-461E-928BA310E3E9}"/>
              </a:ext>
            </a:extLst>
          </p:cNvPr>
          <p:cNvGraphicFramePr>
            <a:graphicFrameLocks/>
          </p:cNvGraphicFramePr>
          <p:nvPr>
            <p:extLst>
              <p:ext uri="{D42A27DB-BD31-4B8C-83A1-F6EECF244321}">
                <p14:modId xmlns:p14="http://schemas.microsoft.com/office/powerpoint/2010/main" val="3389358142"/>
              </p:ext>
            </p:extLst>
          </p:nvPr>
        </p:nvGraphicFramePr>
        <p:xfrm>
          <a:off x="745316" y="2290212"/>
          <a:ext cx="5255745" cy="2714560"/>
        </p:xfrm>
        <a:graphic>
          <a:graphicData uri="http://schemas.openxmlformats.org/drawingml/2006/table">
            <a:tbl>
              <a:tblPr/>
              <a:tblGrid>
                <a:gridCol w="2194560">
                  <a:extLst>
                    <a:ext uri="{9D8B030D-6E8A-4147-A177-3AD203B41FA5}">
                      <a16:colId xmlns:a16="http://schemas.microsoft.com/office/drawing/2014/main" val="20000"/>
                    </a:ext>
                  </a:extLst>
                </a:gridCol>
                <a:gridCol w="1156211">
                  <a:extLst>
                    <a:ext uri="{9D8B030D-6E8A-4147-A177-3AD203B41FA5}">
                      <a16:colId xmlns:a16="http://schemas.microsoft.com/office/drawing/2014/main" val="52337311"/>
                    </a:ext>
                  </a:extLst>
                </a:gridCol>
                <a:gridCol w="952487">
                  <a:extLst>
                    <a:ext uri="{9D8B030D-6E8A-4147-A177-3AD203B41FA5}">
                      <a16:colId xmlns:a16="http://schemas.microsoft.com/office/drawing/2014/main" val="2676555338"/>
                    </a:ext>
                  </a:extLst>
                </a:gridCol>
                <a:gridCol w="952487">
                  <a:extLst>
                    <a:ext uri="{9D8B030D-6E8A-4147-A177-3AD203B41FA5}">
                      <a16:colId xmlns:a16="http://schemas.microsoft.com/office/drawing/2014/main" val="2208166399"/>
                    </a:ext>
                  </a:extLst>
                </a:gridCol>
              </a:tblGrid>
              <a:tr h="6573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TRAEs in ≥25% of Patients,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Total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058490414"/>
                  </a:ext>
                </a:extLst>
              </a:tr>
              <a:tr h="355087">
                <a:tc>
                  <a:txBody>
                    <a:bodyPr/>
                    <a:lstStyle/>
                    <a:p>
                      <a:pPr fontAlgn="t">
                        <a:buNone/>
                      </a:pPr>
                      <a:r>
                        <a:rPr lang="en-US" sz="1800" dirty="0">
                          <a:solidFill>
                            <a:schemeClr val="bg1"/>
                          </a:solidFill>
                          <a:effectLst/>
                        </a:rPr>
                        <a:t>Any TRAE</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buNone/>
                      </a:pPr>
                      <a:r>
                        <a:rPr lang="en-US" sz="1800" dirty="0">
                          <a:solidFill>
                            <a:schemeClr val="bg1"/>
                          </a:solidFill>
                          <a:effectLst/>
                        </a:rPr>
                        <a:t>107 (100)</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buNone/>
                      </a:pPr>
                      <a:r>
                        <a:rPr lang="en-US" sz="1800" dirty="0">
                          <a:solidFill>
                            <a:schemeClr val="bg1"/>
                          </a:solidFill>
                          <a:effectLst/>
                        </a:rPr>
                        <a:t>49 (45.8)</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buNone/>
                      </a:pPr>
                      <a:r>
                        <a:rPr lang="en-US" sz="1800" dirty="0">
                          <a:solidFill>
                            <a:schemeClr val="bg1"/>
                          </a:solidFill>
                          <a:effectLst/>
                        </a:rPr>
                        <a:t>58 (54.2)</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36819">
                <a:tc>
                  <a:txBody>
                    <a:bodyPr/>
                    <a:lstStyle/>
                    <a:p>
                      <a:pPr fontAlgn="t">
                        <a:buNone/>
                      </a:pPr>
                      <a:r>
                        <a:rPr lang="en-US" sz="1800" dirty="0">
                          <a:solidFill>
                            <a:schemeClr val="bg1"/>
                          </a:solidFill>
                          <a:effectLst/>
                        </a:rPr>
                        <a:t>Peripheral sensory neuropathy</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buNone/>
                      </a:pPr>
                      <a:r>
                        <a:rPr lang="en-US" sz="1800" dirty="0">
                          <a:solidFill>
                            <a:schemeClr val="bg1"/>
                          </a:solidFill>
                          <a:effectLst/>
                        </a:rPr>
                        <a:t>73 (68.2)</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buNone/>
                      </a:pPr>
                      <a:r>
                        <a:rPr lang="en-US" sz="1800" dirty="0">
                          <a:solidFill>
                            <a:schemeClr val="bg1"/>
                          </a:solidFill>
                          <a:effectLst/>
                        </a:rPr>
                        <a:t>53 (49.5)</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buNone/>
                      </a:pPr>
                      <a:r>
                        <a:rPr lang="en-US" sz="1800" dirty="0">
                          <a:solidFill>
                            <a:schemeClr val="bg1"/>
                          </a:solidFill>
                          <a:effectLst/>
                        </a:rPr>
                        <a:t>20 (18.7)</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55087">
                <a:tc>
                  <a:txBody>
                    <a:bodyPr/>
                    <a:lstStyle/>
                    <a:p>
                      <a:pPr fontAlgn="t">
                        <a:buNone/>
                      </a:pPr>
                      <a:r>
                        <a:rPr lang="en-US" sz="1800" dirty="0">
                          <a:solidFill>
                            <a:schemeClr val="bg1"/>
                          </a:solidFill>
                          <a:effectLst/>
                        </a:rPr>
                        <a:t>Leukopenia</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fontAlgn="t">
                        <a:buNone/>
                      </a:pPr>
                      <a:r>
                        <a:rPr lang="en-US" sz="1800" dirty="0">
                          <a:solidFill>
                            <a:schemeClr val="bg1"/>
                          </a:solidFill>
                          <a:effectLst/>
                        </a:rPr>
                        <a:t>54 (50.5)</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fontAlgn="t">
                        <a:buNone/>
                      </a:pPr>
                      <a:r>
                        <a:rPr lang="en-US" sz="1800" dirty="0">
                          <a:solidFill>
                            <a:schemeClr val="bg1"/>
                          </a:solidFill>
                          <a:effectLst/>
                        </a:rPr>
                        <a:t>52 (48.6)</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fontAlgn="t">
                        <a:buNone/>
                      </a:pPr>
                      <a:r>
                        <a:rPr lang="en-US" sz="1800" dirty="0">
                          <a:solidFill>
                            <a:schemeClr val="bg1"/>
                          </a:solidFill>
                          <a:effectLst/>
                        </a:rPr>
                        <a:t>2 (1.9)</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31752807"/>
                  </a:ext>
                </a:extLst>
              </a:tr>
              <a:tr h="355087">
                <a:tc>
                  <a:txBody>
                    <a:bodyPr/>
                    <a:lstStyle/>
                    <a:p>
                      <a:pPr fontAlgn="t">
                        <a:buNone/>
                      </a:pPr>
                      <a:r>
                        <a:rPr lang="en-US" sz="1800" dirty="0">
                          <a:solidFill>
                            <a:schemeClr val="bg1"/>
                          </a:solidFill>
                          <a:effectLst/>
                        </a:rPr>
                        <a:t>AST increased</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buNone/>
                      </a:pPr>
                      <a:r>
                        <a:rPr lang="en-US" sz="1800" dirty="0">
                          <a:solidFill>
                            <a:schemeClr val="bg1"/>
                          </a:solidFill>
                          <a:effectLst/>
                        </a:rPr>
                        <a:t>45 (42.1)</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buNone/>
                      </a:pPr>
                      <a:r>
                        <a:rPr lang="en-US" sz="1800" dirty="0">
                          <a:solidFill>
                            <a:schemeClr val="bg1"/>
                          </a:solidFill>
                          <a:effectLst/>
                        </a:rPr>
                        <a:t>44 (41.1)</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buNone/>
                      </a:pPr>
                      <a:r>
                        <a:rPr lang="en-US" sz="1800" dirty="0">
                          <a:solidFill>
                            <a:schemeClr val="bg1"/>
                          </a:solidFill>
                          <a:effectLst/>
                        </a:rPr>
                        <a:t>1 (0.9)</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85951210"/>
                  </a:ext>
                </a:extLst>
              </a:tr>
              <a:tr h="355087">
                <a:tc>
                  <a:txBody>
                    <a:bodyPr/>
                    <a:lstStyle/>
                    <a:p>
                      <a:pPr fontAlgn="t">
                        <a:buNone/>
                      </a:pPr>
                      <a:r>
                        <a:rPr lang="en-US" sz="1800" dirty="0">
                          <a:solidFill>
                            <a:schemeClr val="bg1"/>
                          </a:solidFill>
                          <a:effectLst/>
                        </a:rPr>
                        <a:t>Neutropenia</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buNone/>
                      </a:pPr>
                      <a:r>
                        <a:rPr lang="en-US" sz="1800" dirty="0">
                          <a:solidFill>
                            <a:schemeClr val="bg1"/>
                          </a:solidFill>
                          <a:effectLst/>
                        </a:rPr>
                        <a:t>45 (42.1)</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buNone/>
                      </a:pPr>
                      <a:r>
                        <a:rPr lang="en-US" sz="1800" dirty="0">
                          <a:solidFill>
                            <a:schemeClr val="bg1"/>
                          </a:solidFill>
                          <a:effectLst/>
                        </a:rPr>
                        <a:t>32 (29.9)</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buNone/>
                      </a:pPr>
                      <a:r>
                        <a:rPr lang="en-US" sz="1800" dirty="0">
                          <a:solidFill>
                            <a:schemeClr val="bg1"/>
                          </a:solidFill>
                          <a:effectLst/>
                        </a:rPr>
                        <a:t>13 (12.1)</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36107599"/>
                  </a:ext>
                </a:extLst>
              </a:tr>
            </a:tbl>
          </a:graphicData>
        </a:graphic>
      </p:graphicFrame>
      <p:graphicFrame>
        <p:nvGraphicFramePr>
          <p:cNvPr id="140" name="Group 3">
            <a:extLst>
              <a:ext uri="{FF2B5EF4-FFF2-40B4-BE49-F238E27FC236}">
                <a16:creationId xmlns:a16="http://schemas.microsoft.com/office/drawing/2014/main" id="{1ED40922-D1D6-102B-46BD-07C0273B01FB}"/>
              </a:ext>
            </a:extLst>
          </p:cNvPr>
          <p:cNvGraphicFramePr>
            <a:graphicFrameLocks/>
          </p:cNvGraphicFramePr>
          <p:nvPr>
            <p:extLst>
              <p:ext uri="{D42A27DB-BD31-4B8C-83A1-F6EECF244321}">
                <p14:modId xmlns:p14="http://schemas.microsoft.com/office/powerpoint/2010/main" val="1856210151"/>
              </p:ext>
            </p:extLst>
          </p:nvPr>
        </p:nvGraphicFramePr>
        <p:xfrm>
          <a:off x="6160201" y="2290213"/>
          <a:ext cx="5222677" cy="2714560"/>
        </p:xfrm>
        <a:graphic>
          <a:graphicData uri="http://schemas.openxmlformats.org/drawingml/2006/table">
            <a:tbl>
              <a:tblPr/>
              <a:tblGrid>
                <a:gridCol w="2194560">
                  <a:extLst>
                    <a:ext uri="{9D8B030D-6E8A-4147-A177-3AD203B41FA5}">
                      <a16:colId xmlns:a16="http://schemas.microsoft.com/office/drawing/2014/main" val="20000"/>
                    </a:ext>
                  </a:extLst>
                </a:gridCol>
                <a:gridCol w="1156211">
                  <a:extLst>
                    <a:ext uri="{9D8B030D-6E8A-4147-A177-3AD203B41FA5}">
                      <a16:colId xmlns:a16="http://schemas.microsoft.com/office/drawing/2014/main" val="52337311"/>
                    </a:ext>
                  </a:extLst>
                </a:gridCol>
                <a:gridCol w="952487">
                  <a:extLst>
                    <a:ext uri="{9D8B030D-6E8A-4147-A177-3AD203B41FA5}">
                      <a16:colId xmlns:a16="http://schemas.microsoft.com/office/drawing/2014/main" val="2676555338"/>
                    </a:ext>
                  </a:extLst>
                </a:gridCol>
                <a:gridCol w="919419">
                  <a:extLst>
                    <a:ext uri="{9D8B030D-6E8A-4147-A177-3AD203B41FA5}">
                      <a16:colId xmlns:a16="http://schemas.microsoft.com/office/drawing/2014/main" val="2208166399"/>
                    </a:ext>
                  </a:extLst>
                </a:gridCol>
              </a:tblGrid>
              <a:tr h="1747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TRAEs in ≥25% of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Total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058490414"/>
                  </a:ext>
                </a:extLst>
              </a:tr>
              <a:tr h="0">
                <a:tc>
                  <a:txBody>
                    <a:bodyPr/>
                    <a:lstStyle/>
                    <a:p>
                      <a:pPr fontAlgn="t">
                        <a:buNone/>
                      </a:pPr>
                      <a:r>
                        <a:rPr lang="en-US" sz="1800" dirty="0">
                          <a:solidFill>
                            <a:schemeClr val="bg1"/>
                          </a:solidFill>
                          <a:effectLst/>
                        </a:rPr>
                        <a:t>Alopecia</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fontAlgn="t" latinLnBrk="0" hangingPunct="1">
                        <a:buNone/>
                      </a:pPr>
                      <a:r>
                        <a:rPr lang="en-US" sz="1800" kern="1200" dirty="0">
                          <a:solidFill>
                            <a:schemeClr val="bg1"/>
                          </a:solidFill>
                          <a:effectLst/>
                          <a:latin typeface="+mn-lt"/>
                          <a:ea typeface="+mn-ea"/>
                          <a:cs typeface="+mn-cs"/>
                        </a:rPr>
                        <a:t>43 (40.2)</a:t>
                      </a:r>
                    </a:p>
                  </a:txBody>
                  <a:tcPr marL="6350" marR="6350" marT="635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buNone/>
                      </a:pPr>
                      <a:r>
                        <a:rPr lang="en-US" sz="1800" dirty="0">
                          <a:solidFill>
                            <a:schemeClr val="bg1"/>
                          </a:solidFill>
                          <a:effectLst/>
                        </a:rPr>
                        <a:t>42 (39.3)</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buNone/>
                      </a:pPr>
                      <a:r>
                        <a:rPr lang="en-US" sz="1800" dirty="0">
                          <a:solidFill>
                            <a:schemeClr val="bg1"/>
                          </a:solidFill>
                          <a:effectLst/>
                        </a:rPr>
                        <a:t>1 (0.9)</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fontAlgn="t">
                        <a:buNone/>
                      </a:pPr>
                      <a:r>
                        <a:rPr lang="en-US" sz="1800" dirty="0">
                          <a:solidFill>
                            <a:schemeClr val="bg1"/>
                          </a:solidFill>
                          <a:effectLst/>
                        </a:rPr>
                        <a:t>Asthenia</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14400" rtl="0" eaLnBrk="1" fontAlgn="t" latinLnBrk="0" hangingPunct="1">
                        <a:buNone/>
                      </a:pPr>
                      <a:r>
                        <a:rPr lang="en-US" sz="1800" kern="1200" dirty="0">
                          <a:solidFill>
                            <a:schemeClr val="bg1"/>
                          </a:solidFill>
                          <a:effectLst/>
                          <a:latin typeface="+mn-lt"/>
                          <a:ea typeface="+mn-ea"/>
                          <a:cs typeface="+mn-cs"/>
                        </a:rPr>
                        <a:t>42 (39.3)</a:t>
                      </a:r>
                    </a:p>
                  </a:txBody>
                  <a:tcPr marL="6350" marR="6350" marT="635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buNone/>
                      </a:pPr>
                      <a:r>
                        <a:rPr lang="en-US" sz="1800" dirty="0">
                          <a:solidFill>
                            <a:schemeClr val="bg1"/>
                          </a:solidFill>
                          <a:effectLst/>
                        </a:rPr>
                        <a:t>38 (35.5)</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buNone/>
                      </a:pPr>
                      <a:r>
                        <a:rPr lang="en-US" sz="1800" dirty="0">
                          <a:solidFill>
                            <a:schemeClr val="bg1"/>
                          </a:solidFill>
                          <a:effectLst/>
                        </a:rPr>
                        <a:t>4 (3.7)</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59088">
                <a:tc>
                  <a:txBody>
                    <a:bodyPr/>
                    <a:lstStyle/>
                    <a:p>
                      <a:pPr fontAlgn="t">
                        <a:buNone/>
                      </a:pPr>
                      <a:r>
                        <a:rPr lang="en-US" sz="1800" dirty="0">
                          <a:solidFill>
                            <a:schemeClr val="bg1"/>
                          </a:solidFill>
                          <a:effectLst/>
                        </a:rPr>
                        <a:t>ALT increased</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algn="ctr" defTabSz="914400" rtl="0" eaLnBrk="1" fontAlgn="t" latinLnBrk="0" hangingPunct="1">
                        <a:buNone/>
                      </a:pPr>
                      <a:r>
                        <a:rPr lang="en-US" sz="1800" kern="1200" dirty="0">
                          <a:solidFill>
                            <a:schemeClr val="bg1"/>
                          </a:solidFill>
                          <a:effectLst/>
                          <a:latin typeface="+mn-lt"/>
                          <a:ea typeface="+mn-ea"/>
                          <a:cs typeface="+mn-cs"/>
                        </a:rPr>
                        <a:t>38 (35.5)</a:t>
                      </a:r>
                    </a:p>
                  </a:txBody>
                  <a:tcPr marL="6350" marR="6350" marT="635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fontAlgn="t">
                        <a:buNone/>
                      </a:pPr>
                      <a:r>
                        <a:rPr lang="en-US" sz="1800" dirty="0">
                          <a:solidFill>
                            <a:schemeClr val="bg1"/>
                          </a:solidFill>
                          <a:effectLst/>
                        </a:rPr>
                        <a:t>38 (35.5)</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fontAlgn="t">
                        <a:buNone/>
                      </a:pPr>
                      <a:r>
                        <a:rPr lang="en-US" sz="1800" dirty="0">
                          <a:solidFill>
                            <a:schemeClr val="bg1"/>
                          </a:solidFill>
                          <a:effectLst/>
                        </a:rPr>
                        <a:t>0</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31752807"/>
                  </a:ext>
                </a:extLst>
              </a:tr>
              <a:tr h="259088">
                <a:tc>
                  <a:txBody>
                    <a:bodyPr/>
                    <a:lstStyle/>
                    <a:p>
                      <a:pPr fontAlgn="t">
                        <a:buNone/>
                      </a:pPr>
                      <a:r>
                        <a:rPr lang="en-US" sz="1800" dirty="0">
                          <a:solidFill>
                            <a:schemeClr val="bg1"/>
                          </a:solidFill>
                          <a:effectLst/>
                        </a:rPr>
                        <a:t>Decreased appetite</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14400" rtl="0" eaLnBrk="1" fontAlgn="t" latinLnBrk="0" hangingPunct="1">
                        <a:buNone/>
                      </a:pPr>
                      <a:r>
                        <a:rPr lang="en-US" sz="1800" kern="1200" dirty="0">
                          <a:solidFill>
                            <a:schemeClr val="bg1"/>
                          </a:solidFill>
                          <a:effectLst/>
                          <a:latin typeface="+mn-lt"/>
                          <a:ea typeface="+mn-ea"/>
                          <a:cs typeface="+mn-cs"/>
                        </a:rPr>
                        <a:t>34 (31.8)</a:t>
                      </a:r>
                    </a:p>
                  </a:txBody>
                  <a:tcPr marL="6350" marR="6350" marT="635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buNone/>
                      </a:pPr>
                      <a:r>
                        <a:rPr lang="en-US" sz="1800" dirty="0">
                          <a:solidFill>
                            <a:schemeClr val="bg1"/>
                          </a:solidFill>
                          <a:effectLst/>
                        </a:rPr>
                        <a:t>33 (30.8)</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buNone/>
                      </a:pPr>
                      <a:r>
                        <a:rPr lang="en-US" sz="1800" dirty="0">
                          <a:solidFill>
                            <a:schemeClr val="bg1"/>
                          </a:solidFill>
                          <a:effectLst/>
                        </a:rPr>
                        <a:t>1 (0.9)</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85951210"/>
                  </a:ext>
                </a:extLst>
              </a:tr>
              <a:tr h="0">
                <a:tc>
                  <a:txBody>
                    <a:bodyPr/>
                    <a:lstStyle/>
                    <a:p>
                      <a:pPr fontAlgn="t">
                        <a:buNone/>
                      </a:pPr>
                      <a:r>
                        <a:rPr lang="en-US" sz="1800" dirty="0">
                          <a:solidFill>
                            <a:schemeClr val="bg1"/>
                          </a:solidFill>
                          <a:effectLst/>
                        </a:rPr>
                        <a:t>Nausea</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fontAlgn="t" latinLnBrk="0" hangingPunct="1">
                        <a:buNone/>
                      </a:pPr>
                      <a:r>
                        <a:rPr lang="en-US" sz="1800" kern="1200" dirty="0">
                          <a:solidFill>
                            <a:schemeClr val="bg1"/>
                          </a:solidFill>
                          <a:effectLst/>
                          <a:latin typeface="+mn-lt"/>
                          <a:ea typeface="+mn-ea"/>
                          <a:cs typeface="+mn-cs"/>
                        </a:rPr>
                        <a:t>31 (29.0)</a:t>
                      </a:r>
                    </a:p>
                  </a:txBody>
                  <a:tcPr marL="6350" marR="6350" marT="635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buNone/>
                      </a:pPr>
                      <a:r>
                        <a:rPr lang="en-US" sz="1800" dirty="0">
                          <a:solidFill>
                            <a:schemeClr val="bg1"/>
                          </a:solidFill>
                          <a:effectLst/>
                        </a:rPr>
                        <a:t>31 (29.0)</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buNone/>
                      </a:pPr>
                      <a:r>
                        <a:rPr lang="en-US" sz="1800" dirty="0">
                          <a:solidFill>
                            <a:schemeClr val="bg1"/>
                          </a:solidFill>
                          <a:effectLst/>
                        </a:rPr>
                        <a:t>0</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36107599"/>
                  </a:ext>
                </a:extLst>
              </a:tr>
              <a:tr h="0">
                <a:tc>
                  <a:txBody>
                    <a:bodyPr/>
                    <a:lstStyle/>
                    <a:p>
                      <a:pPr fontAlgn="t">
                        <a:buNone/>
                      </a:pPr>
                      <a:r>
                        <a:rPr lang="en-US" sz="1800" dirty="0">
                          <a:solidFill>
                            <a:schemeClr val="bg1"/>
                          </a:solidFill>
                          <a:effectLst/>
                        </a:rPr>
                        <a:t>Weight decreased</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14400" rtl="0" eaLnBrk="1" fontAlgn="t" latinLnBrk="0" hangingPunct="1">
                        <a:buNone/>
                      </a:pPr>
                      <a:r>
                        <a:rPr lang="en-US" sz="1800" kern="1200" dirty="0">
                          <a:solidFill>
                            <a:schemeClr val="bg1"/>
                          </a:solidFill>
                          <a:effectLst/>
                          <a:latin typeface="+mn-lt"/>
                          <a:ea typeface="+mn-ea"/>
                          <a:cs typeface="+mn-cs"/>
                        </a:rPr>
                        <a:t>27 (25.2)</a:t>
                      </a:r>
                    </a:p>
                  </a:txBody>
                  <a:tcPr marL="6350" marR="6350" marT="635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buNone/>
                      </a:pPr>
                      <a:r>
                        <a:rPr lang="en-US" sz="1800" dirty="0">
                          <a:solidFill>
                            <a:schemeClr val="bg1"/>
                          </a:solidFill>
                          <a:effectLst/>
                        </a:rPr>
                        <a:t>27 (25.2)</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buNone/>
                      </a:pPr>
                      <a:r>
                        <a:rPr lang="en-US" sz="1800" dirty="0">
                          <a:solidFill>
                            <a:schemeClr val="bg1"/>
                          </a:solidFill>
                          <a:effectLst/>
                        </a:rPr>
                        <a:t>0</a:t>
                      </a:r>
                    </a:p>
                  </a:txBody>
                  <a:tcPr marL="35712" marR="35712" marT="35712" marB="3571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87594003"/>
                  </a:ext>
                </a:extLst>
              </a:tr>
            </a:tbl>
          </a:graphicData>
        </a:graphic>
      </p:graphicFrame>
    </p:spTree>
    <p:extLst>
      <p:ext uri="{BB962C8B-B14F-4D97-AF65-F5344CB8AC3E}">
        <p14:creationId xmlns:p14="http://schemas.microsoft.com/office/powerpoint/2010/main" val="3704919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B195A-25CF-954F-E095-3E45CB4948DD}"/>
              </a:ext>
            </a:extLst>
          </p:cNvPr>
          <p:cNvSpPr>
            <a:spLocks noGrp="1"/>
          </p:cNvSpPr>
          <p:nvPr>
            <p:ph type="title"/>
          </p:nvPr>
        </p:nvSpPr>
        <p:spPr/>
        <p:txBody>
          <a:bodyPr/>
          <a:lstStyle/>
          <a:p>
            <a:r>
              <a:rPr lang="en-US" dirty="0"/>
              <a:t>Disitamab Vedotin and Hematologic Events</a:t>
            </a:r>
          </a:p>
        </p:txBody>
      </p:sp>
      <p:sp>
        <p:nvSpPr>
          <p:cNvPr id="3" name="Content Placeholder 2">
            <a:extLst>
              <a:ext uri="{FF2B5EF4-FFF2-40B4-BE49-F238E27FC236}">
                <a16:creationId xmlns:a16="http://schemas.microsoft.com/office/drawing/2014/main" id="{EBDD5917-D899-7359-7211-20B9E5BE4809}"/>
              </a:ext>
            </a:extLst>
          </p:cNvPr>
          <p:cNvSpPr>
            <a:spLocks noGrp="1"/>
          </p:cNvSpPr>
          <p:nvPr>
            <p:ph sz="half" idx="1"/>
          </p:nvPr>
        </p:nvSpPr>
        <p:spPr>
          <a:xfrm>
            <a:off x="601820" y="1510730"/>
            <a:ext cx="5650814" cy="4678738"/>
          </a:xfrm>
        </p:spPr>
        <p:txBody>
          <a:bodyPr/>
          <a:lstStyle/>
          <a:p>
            <a:r>
              <a:rPr lang="en-US" sz="2200" b="1" dirty="0"/>
              <a:t>Grade 1/2 cytopenias</a:t>
            </a:r>
          </a:p>
          <a:p>
            <a:pPr lvl="1"/>
            <a:r>
              <a:rPr lang="en-US" sz="2000" dirty="0"/>
              <a:t>Continue DV at 2.0 mg/kg; no hold or reduction</a:t>
            </a:r>
          </a:p>
          <a:p>
            <a:r>
              <a:rPr lang="en-US" sz="2200" b="1" dirty="0"/>
              <a:t>Grade 3 hematologic AEs</a:t>
            </a:r>
          </a:p>
          <a:p>
            <a:pPr lvl="1"/>
            <a:r>
              <a:rPr lang="en-US" sz="2000" dirty="0"/>
              <a:t>First occurrence: hold DV → resume same dose once grade ≤1</a:t>
            </a:r>
          </a:p>
          <a:p>
            <a:pPr lvl="1"/>
            <a:r>
              <a:rPr lang="en-US" sz="2000" dirty="0"/>
              <a:t>Second occurrence: resume at 1.5 mg/kg dose once grade ≤1</a:t>
            </a:r>
          </a:p>
          <a:p>
            <a:pPr lvl="1"/>
            <a:r>
              <a:rPr lang="en-US" sz="2000" dirty="0"/>
              <a:t>Third occurrence: resume at 1.0 mg/kg dose once grade ≤1</a:t>
            </a:r>
          </a:p>
          <a:p>
            <a:pPr lvl="1"/>
            <a:r>
              <a:rPr lang="en-US" sz="2000" dirty="0"/>
              <a:t>Fourth occurrence: discontinue DV (or continue only if HCP judges benefit &gt; risk)</a:t>
            </a:r>
          </a:p>
          <a:p>
            <a:endParaRPr lang="en-US" sz="2000" dirty="0"/>
          </a:p>
        </p:txBody>
      </p:sp>
      <p:sp>
        <p:nvSpPr>
          <p:cNvPr id="6" name="Content Placeholder 5">
            <a:extLst>
              <a:ext uri="{FF2B5EF4-FFF2-40B4-BE49-F238E27FC236}">
                <a16:creationId xmlns:a16="http://schemas.microsoft.com/office/drawing/2014/main" id="{01983DF8-3EF8-E253-DEBB-17FBCFEFF3DA}"/>
              </a:ext>
            </a:extLst>
          </p:cNvPr>
          <p:cNvSpPr>
            <a:spLocks noGrp="1"/>
          </p:cNvSpPr>
          <p:nvPr>
            <p:ph sz="half" idx="2"/>
          </p:nvPr>
        </p:nvSpPr>
        <p:spPr/>
        <p:txBody>
          <a:bodyPr/>
          <a:lstStyle/>
          <a:p>
            <a:r>
              <a:rPr lang="en-US" sz="2200" b="1" dirty="0"/>
              <a:t>Grade 4 hematologic AEs</a:t>
            </a:r>
          </a:p>
          <a:p>
            <a:pPr lvl="1"/>
            <a:r>
              <a:rPr lang="en-US" sz="2000" dirty="0"/>
              <a:t>First occurrence: hold DV → resume at 1.5 mg/kg (-1) once grade ≤1</a:t>
            </a:r>
          </a:p>
          <a:p>
            <a:pPr lvl="1"/>
            <a:r>
              <a:rPr lang="en-US" sz="2000" dirty="0"/>
              <a:t>Second occurrence: discontinue DV (or continue only if benefit &gt; risk)</a:t>
            </a:r>
          </a:p>
          <a:p>
            <a:pPr lvl="1">
              <a:buClr>
                <a:srgbClr val="000000"/>
              </a:buClr>
              <a:defRPr/>
            </a:pPr>
            <a:endParaRPr lang="en-US" sz="1400" b="1" dirty="0">
              <a:solidFill>
                <a:srgbClr val="000000"/>
              </a:solidFill>
            </a:endParaRPr>
          </a:p>
          <a:p>
            <a:pPr lvl="0">
              <a:defRPr/>
            </a:pPr>
            <a:r>
              <a:rPr lang="en-US" sz="2200" b="1" dirty="0"/>
              <a:t>Monitoring and stop rule for </a:t>
            </a:r>
            <a:br>
              <a:rPr lang="en-US" sz="2200" b="1" dirty="0"/>
            </a:br>
            <a:r>
              <a:rPr lang="en-US" sz="2200" b="1" dirty="0"/>
              <a:t>drug-related grade ≥3</a:t>
            </a:r>
          </a:p>
          <a:p>
            <a:pPr lvl="1">
              <a:defRPr/>
            </a:pPr>
            <a:r>
              <a:rPr lang="en-US" sz="2000" dirty="0"/>
              <a:t>Check labs twice weekly until recovery</a:t>
            </a:r>
          </a:p>
          <a:p>
            <a:pPr lvl="1">
              <a:defRPr/>
            </a:pPr>
            <a:r>
              <a:rPr lang="en-US" sz="2000" dirty="0"/>
              <a:t>If not recovered to a level permit treatment within 28 days of the planned dose date, stop DV</a:t>
            </a:r>
          </a:p>
        </p:txBody>
      </p:sp>
      <p:sp>
        <p:nvSpPr>
          <p:cNvPr id="11" name="TextBox 10">
            <a:extLst>
              <a:ext uri="{FF2B5EF4-FFF2-40B4-BE49-F238E27FC236}">
                <a16:creationId xmlns:a16="http://schemas.microsoft.com/office/drawing/2014/main" id="{73BB235A-AF25-2891-0CC7-440BEB7DA26E}"/>
              </a:ext>
            </a:extLst>
          </p:cNvPr>
          <p:cNvSpPr txBox="1"/>
          <p:nvPr/>
        </p:nvSpPr>
        <p:spPr>
          <a:xfrm>
            <a:off x="401906" y="6365220"/>
            <a:ext cx="7774931"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mn-cs"/>
              </a:rPr>
              <a:t>Sheng. JCO. 2023;JCO2202912. Disitamab vedotin. PI. 2025.</a:t>
            </a:r>
          </a:p>
        </p:txBody>
      </p:sp>
    </p:spTree>
    <p:extLst>
      <p:ext uri="{BB962C8B-B14F-4D97-AF65-F5344CB8AC3E}">
        <p14:creationId xmlns:p14="http://schemas.microsoft.com/office/powerpoint/2010/main" val="22942369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6511F-FB8F-8F10-0797-8106BBD537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B24AF4-D818-0DDA-22C2-0E0EA56CAE28}"/>
              </a:ext>
            </a:extLst>
          </p:cNvPr>
          <p:cNvSpPr>
            <a:spLocks noGrp="1"/>
          </p:cNvSpPr>
          <p:nvPr>
            <p:ph type="title"/>
          </p:nvPr>
        </p:nvSpPr>
        <p:spPr/>
        <p:txBody>
          <a:bodyPr/>
          <a:lstStyle/>
          <a:p>
            <a:r>
              <a:rPr lang="en-US" dirty="0"/>
              <a:t>Disitamab Vedotin and Transaminase Elevations </a:t>
            </a:r>
          </a:p>
        </p:txBody>
      </p:sp>
      <p:sp>
        <p:nvSpPr>
          <p:cNvPr id="3" name="Content Placeholder 2">
            <a:extLst>
              <a:ext uri="{FF2B5EF4-FFF2-40B4-BE49-F238E27FC236}">
                <a16:creationId xmlns:a16="http://schemas.microsoft.com/office/drawing/2014/main" id="{B6DE4103-691E-6CE4-725B-2B5ACE08E833}"/>
              </a:ext>
            </a:extLst>
          </p:cNvPr>
          <p:cNvSpPr>
            <a:spLocks noGrp="1"/>
          </p:cNvSpPr>
          <p:nvPr>
            <p:ph sz="half" idx="1"/>
          </p:nvPr>
        </p:nvSpPr>
        <p:spPr>
          <a:xfrm>
            <a:off x="601820" y="1510730"/>
            <a:ext cx="5650814" cy="4678738"/>
          </a:xfrm>
        </p:spPr>
        <p:txBody>
          <a:bodyPr/>
          <a:lstStyle/>
          <a:p>
            <a:r>
              <a:rPr lang="en-US" sz="2200" b="1" dirty="0"/>
              <a:t>Grade 1/2 (ALT/AST increase)</a:t>
            </a:r>
          </a:p>
          <a:p>
            <a:pPr lvl="1"/>
            <a:r>
              <a:rPr lang="en-US" sz="2000" dirty="0"/>
              <a:t>Continue DV at current dose; monitor LFTs</a:t>
            </a:r>
          </a:p>
          <a:p>
            <a:r>
              <a:rPr lang="en-US" sz="2200" b="1" dirty="0"/>
              <a:t>Grade 3</a:t>
            </a:r>
          </a:p>
          <a:p>
            <a:pPr lvl="1"/>
            <a:r>
              <a:rPr lang="en-US" sz="2000" dirty="0"/>
              <a:t>First occurrence: hold DV → when recovered, resume at 1 dose level lower (1.5 mg/kg)</a:t>
            </a:r>
          </a:p>
          <a:p>
            <a:pPr lvl="1"/>
            <a:r>
              <a:rPr lang="en-US" sz="2000" dirty="0"/>
              <a:t>Second occurrence: hold → when recovered, resume at 2 dose levels lower (1.0 mg/kg)</a:t>
            </a:r>
          </a:p>
          <a:p>
            <a:pPr lvl="1"/>
            <a:r>
              <a:rPr lang="en-US" sz="2000" dirty="0"/>
              <a:t>Third occurrence: discontinue DV (may continue only if HCP judges benefit &gt; risk)</a:t>
            </a:r>
          </a:p>
          <a:p>
            <a:pPr lvl="1"/>
            <a:endParaRPr lang="en-US" sz="2000" dirty="0"/>
          </a:p>
          <a:p>
            <a:endParaRPr lang="en-US" dirty="0"/>
          </a:p>
        </p:txBody>
      </p:sp>
      <p:sp>
        <p:nvSpPr>
          <p:cNvPr id="6" name="Content Placeholder 5">
            <a:extLst>
              <a:ext uri="{FF2B5EF4-FFF2-40B4-BE49-F238E27FC236}">
                <a16:creationId xmlns:a16="http://schemas.microsoft.com/office/drawing/2014/main" id="{90A8E75A-D586-24C9-7472-6607FA5CCC8C}"/>
              </a:ext>
            </a:extLst>
          </p:cNvPr>
          <p:cNvSpPr>
            <a:spLocks noGrp="1"/>
          </p:cNvSpPr>
          <p:nvPr>
            <p:ph sz="half" idx="2"/>
          </p:nvPr>
        </p:nvSpPr>
        <p:spPr/>
        <p:txBody>
          <a:bodyPr/>
          <a:lstStyle/>
          <a:p>
            <a:r>
              <a:rPr lang="en-US" sz="2200" b="1" dirty="0"/>
              <a:t>Grade 4 (any)</a:t>
            </a:r>
          </a:p>
          <a:p>
            <a:pPr lvl="1"/>
            <a:r>
              <a:rPr lang="en-US" sz="2000" dirty="0"/>
              <a:t>Permanently discontinue DV</a:t>
            </a:r>
          </a:p>
          <a:p>
            <a:pPr lvl="0">
              <a:defRPr/>
            </a:pPr>
            <a:r>
              <a:rPr lang="en-US" sz="2200" b="1" dirty="0"/>
              <a:t>Monitoring and stop rule for </a:t>
            </a:r>
            <a:br>
              <a:rPr lang="en-US" sz="2200" b="1" dirty="0"/>
            </a:br>
            <a:r>
              <a:rPr lang="en-US" sz="2200" b="1" dirty="0"/>
              <a:t>drug-related grade ≥3</a:t>
            </a:r>
          </a:p>
          <a:p>
            <a:pPr lvl="1">
              <a:defRPr/>
            </a:pPr>
            <a:r>
              <a:rPr lang="en-US" sz="2000" dirty="0"/>
              <a:t>Obtain twice weekly chemistry panels until improvement</a:t>
            </a:r>
          </a:p>
          <a:p>
            <a:pPr lvl="1">
              <a:defRPr/>
            </a:pPr>
            <a:r>
              <a:rPr lang="en-US" sz="2000" dirty="0"/>
              <a:t>If not recovered to grade ≤2 (or baseline) within 28 days of the planned dose date, permanently discontinue DV</a:t>
            </a:r>
          </a:p>
          <a:p>
            <a:endParaRPr lang="en-US" dirty="0"/>
          </a:p>
        </p:txBody>
      </p:sp>
      <p:sp>
        <p:nvSpPr>
          <p:cNvPr id="11" name="TextBox 10">
            <a:extLst>
              <a:ext uri="{FF2B5EF4-FFF2-40B4-BE49-F238E27FC236}">
                <a16:creationId xmlns:a16="http://schemas.microsoft.com/office/drawing/2014/main" id="{BF221D87-261F-A69B-AB3E-994BB7A05A3A}"/>
              </a:ext>
            </a:extLst>
          </p:cNvPr>
          <p:cNvSpPr txBox="1"/>
          <p:nvPr/>
        </p:nvSpPr>
        <p:spPr>
          <a:xfrm>
            <a:off x="401906" y="6365220"/>
            <a:ext cx="7774931"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mn-cs"/>
              </a:rPr>
              <a:t>Sheng. JCO. 2023;JCO2202912. Disitamab vedotin. PI. 2025.</a:t>
            </a:r>
          </a:p>
        </p:txBody>
      </p:sp>
    </p:spTree>
    <p:extLst>
      <p:ext uri="{BB962C8B-B14F-4D97-AF65-F5344CB8AC3E}">
        <p14:creationId xmlns:p14="http://schemas.microsoft.com/office/powerpoint/2010/main" val="37383918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50540-BFA1-99C4-AC35-B7A1254A38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DA52DE-F96D-1ACC-2E6B-36B127103F02}"/>
              </a:ext>
            </a:extLst>
          </p:cNvPr>
          <p:cNvSpPr>
            <a:spLocks noGrp="1"/>
          </p:cNvSpPr>
          <p:nvPr>
            <p:ph type="title"/>
          </p:nvPr>
        </p:nvSpPr>
        <p:spPr/>
        <p:txBody>
          <a:bodyPr/>
          <a:lstStyle/>
          <a:p>
            <a:r>
              <a:rPr lang="en-US" dirty="0"/>
              <a:t>Disitamab Vedotin and Peripheral Sensory Neuropathy</a:t>
            </a:r>
          </a:p>
        </p:txBody>
      </p:sp>
      <p:sp>
        <p:nvSpPr>
          <p:cNvPr id="3" name="Content Placeholder 2">
            <a:extLst>
              <a:ext uri="{FF2B5EF4-FFF2-40B4-BE49-F238E27FC236}">
                <a16:creationId xmlns:a16="http://schemas.microsoft.com/office/drawing/2014/main" id="{510D35EF-69F1-18B5-FD08-A2AEEDDA15D1}"/>
              </a:ext>
            </a:extLst>
          </p:cNvPr>
          <p:cNvSpPr>
            <a:spLocks noGrp="1"/>
          </p:cNvSpPr>
          <p:nvPr>
            <p:ph sz="half" idx="1"/>
          </p:nvPr>
        </p:nvSpPr>
        <p:spPr>
          <a:xfrm>
            <a:off x="601819" y="1510730"/>
            <a:ext cx="5650815" cy="4678738"/>
          </a:xfrm>
        </p:spPr>
        <p:txBody>
          <a:bodyPr/>
          <a:lstStyle/>
          <a:p>
            <a:r>
              <a:rPr lang="en-US" sz="2200" b="1" dirty="0"/>
              <a:t>Grade 1</a:t>
            </a:r>
          </a:p>
          <a:p>
            <a:pPr lvl="1"/>
            <a:r>
              <a:rPr lang="en-US" sz="2000" dirty="0"/>
              <a:t>Continue DV at original dose with close monitoring</a:t>
            </a:r>
          </a:p>
          <a:p>
            <a:r>
              <a:rPr lang="en-US" sz="2200" b="1" dirty="0"/>
              <a:t>Grade 2</a:t>
            </a:r>
          </a:p>
          <a:p>
            <a:pPr lvl="1"/>
            <a:r>
              <a:rPr lang="en-US" sz="2000" dirty="0"/>
              <a:t>Hold DV → when grade ≤1, resume at </a:t>
            </a:r>
            <a:br>
              <a:rPr lang="en-US" sz="2000" dirty="0"/>
            </a:br>
            <a:r>
              <a:rPr lang="en-US" sz="2000" dirty="0"/>
              <a:t>1.5 mg/kg</a:t>
            </a:r>
          </a:p>
          <a:p>
            <a:r>
              <a:rPr lang="en-US" sz="2200" b="1" dirty="0"/>
              <a:t>Grade 3</a:t>
            </a:r>
          </a:p>
          <a:p>
            <a:pPr lvl="1"/>
            <a:r>
              <a:rPr lang="en-US" sz="2000" dirty="0"/>
              <a:t>First occurrence: hold → when grade ≤1, resume at 1.0 mg/kg</a:t>
            </a:r>
          </a:p>
          <a:p>
            <a:pPr lvl="1"/>
            <a:r>
              <a:rPr lang="en-US" sz="2000" dirty="0"/>
              <a:t>Second occurrence: permanently </a:t>
            </a:r>
            <a:br>
              <a:rPr lang="en-US" sz="2000" dirty="0"/>
            </a:br>
            <a:r>
              <a:rPr lang="en-US" sz="2000" dirty="0"/>
              <a:t>discontinue DV</a:t>
            </a:r>
          </a:p>
        </p:txBody>
      </p:sp>
      <p:sp>
        <p:nvSpPr>
          <p:cNvPr id="6" name="Content Placeholder 5">
            <a:extLst>
              <a:ext uri="{FF2B5EF4-FFF2-40B4-BE49-F238E27FC236}">
                <a16:creationId xmlns:a16="http://schemas.microsoft.com/office/drawing/2014/main" id="{05568FEA-6965-9C63-1DF4-D7B0D887E752}"/>
              </a:ext>
            </a:extLst>
          </p:cNvPr>
          <p:cNvSpPr>
            <a:spLocks noGrp="1"/>
          </p:cNvSpPr>
          <p:nvPr>
            <p:ph sz="half" idx="2"/>
          </p:nvPr>
        </p:nvSpPr>
        <p:spPr/>
        <p:txBody>
          <a:bodyPr/>
          <a:lstStyle/>
          <a:p>
            <a:r>
              <a:rPr lang="en-US" sz="2400" b="1" dirty="0"/>
              <a:t>Stop rule</a:t>
            </a:r>
          </a:p>
          <a:p>
            <a:pPr lvl="1">
              <a:defRPr/>
            </a:pPr>
            <a:r>
              <a:rPr lang="en-US" sz="2000" dirty="0"/>
              <a:t>If not recovered enough to resume within 28 days, permanently </a:t>
            </a:r>
            <a:br>
              <a:rPr lang="en-US" sz="2000" dirty="0"/>
            </a:br>
            <a:r>
              <a:rPr lang="en-US" sz="2000" dirty="0"/>
              <a:t>discontinue DV</a:t>
            </a:r>
          </a:p>
          <a:p>
            <a:pPr marL="342900" lvl="1" indent="-342900">
              <a:buFont typeface="Wingdings" panose="05000000000000000000" pitchFamily="2" charset="2"/>
              <a:buChar char="§"/>
              <a:defRPr/>
            </a:pPr>
            <a:r>
              <a:rPr lang="en-US" sz="2400" b="1" dirty="0">
                <a:ea typeface="+mn-ea"/>
                <a:cs typeface="+mn-cs"/>
              </a:rPr>
              <a:t>Patient counseling</a:t>
            </a:r>
          </a:p>
          <a:p>
            <a:pPr lvl="1">
              <a:defRPr/>
            </a:pPr>
            <a:r>
              <a:rPr lang="en-US" sz="2000" dirty="0"/>
              <a:t>Educate patients to promptly report new numbness/tingling, balance issues, or fine-motor changes to enable early holds/reductions and maintain therapy when possible</a:t>
            </a:r>
          </a:p>
          <a:p>
            <a:pPr lvl="1">
              <a:defRPr/>
            </a:pPr>
            <a:endParaRPr lang="en-US" sz="2000" dirty="0"/>
          </a:p>
          <a:p>
            <a:endParaRPr lang="en-US" dirty="0"/>
          </a:p>
        </p:txBody>
      </p:sp>
      <p:sp>
        <p:nvSpPr>
          <p:cNvPr id="11" name="TextBox 10">
            <a:extLst>
              <a:ext uri="{FF2B5EF4-FFF2-40B4-BE49-F238E27FC236}">
                <a16:creationId xmlns:a16="http://schemas.microsoft.com/office/drawing/2014/main" id="{DACC8BB0-493D-0A2D-A3B6-B9D85F1EBEF9}"/>
              </a:ext>
            </a:extLst>
          </p:cNvPr>
          <p:cNvSpPr txBox="1"/>
          <p:nvPr/>
        </p:nvSpPr>
        <p:spPr>
          <a:xfrm>
            <a:off x="401906" y="6365220"/>
            <a:ext cx="7774931"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mn-cs"/>
              </a:rPr>
              <a:t>Sheng. JCO. 2023;JCO2202912. Disitamab vedotin. PI. 2025.</a:t>
            </a:r>
          </a:p>
        </p:txBody>
      </p:sp>
    </p:spTree>
    <p:extLst>
      <p:ext uri="{BB962C8B-B14F-4D97-AF65-F5344CB8AC3E}">
        <p14:creationId xmlns:p14="http://schemas.microsoft.com/office/powerpoint/2010/main" val="25074020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25430-D744-7F50-3416-F78CA968E451}"/>
              </a:ext>
            </a:extLst>
          </p:cNvPr>
          <p:cNvSpPr>
            <a:spLocks noGrp="1"/>
          </p:cNvSpPr>
          <p:nvPr>
            <p:ph type="title"/>
          </p:nvPr>
        </p:nvSpPr>
        <p:spPr>
          <a:xfrm>
            <a:off x="609759" y="238127"/>
            <a:ext cx="10872445" cy="1103313"/>
          </a:xfrm>
        </p:spPr>
        <p:txBody>
          <a:bodyPr/>
          <a:lstStyle/>
          <a:p>
            <a:r>
              <a:rPr lang="en-US" dirty="0"/>
              <a:t>Key Takeaways: Managing AEs Associated With HER2-Targeted ADC for GI, GU, and GYN Cancers</a:t>
            </a:r>
          </a:p>
        </p:txBody>
      </p:sp>
      <p:sp>
        <p:nvSpPr>
          <p:cNvPr id="3" name="Content Placeholder 2">
            <a:extLst>
              <a:ext uri="{FF2B5EF4-FFF2-40B4-BE49-F238E27FC236}">
                <a16:creationId xmlns:a16="http://schemas.microsoft.com/office/drawing/2014/main" id="{D306BAE1-91E4-3D58-850B-7E262B26A84F}"/>
              </a:ext>
            </a:extLst>
          </p:cNvPr>
          <p:cNvSpPr>
            <a:spLocks noGrp="1"/>
          </p:cNvSpPr>
          <p:nvPr>
            <p:ph sz="half" idx="1"/>
          </p:nvPr>
        </p:nvSpPr>
        <p:spPr>
          <a:xfrm>
            <a:off x="601663" y="2009273"/>
            <a:ext cx="5310187" cy="4180389"/>
          </a:xfrm>
        </p:spPr>
        <p:txBody>
          <a:bodyPr/>
          <a:lstStyle/>
          <a:p>
            <a:pPr marL="0" indent="0">
              <a:buNone/>
            </a:pPr>
            <a:r>
              <a:rPr lang="en-US" sz="2000" b="1" dirty="0"/>
              <a:t>Trastuzumab deruxtecan (T-DXd)</a:t>
            </a:r>
            <a:endParaRPr lang="en-US" sz="2000" dirty="0"/>
          </a:p>
          <a:p>
            <a:r>
              <a:rPr lang="en-US" sz="1800" dirty="0"/>
              <a:t>Main safety focus: ILD/pneumonitis; educate patients; monitor for cough, dyspnea, fever</a:t>
            </a:r>
          </a:p>
          <a:p>
            <a:r>
              <a:rPr lang="en-US" sz="1800" dirty="0"/>
              <a:t>Act fast: any symptoms/imaging concern → investigate immediately</a:t>
            </a:r>
          </a:p>
          <a:p>
            <a:pPr lvl="1"/>
            <a:r>
              <a:rPr lang="en-US" sz="1800" dirty="0"/>
              <a:t>Confirmed ILD: hold for grade 1; permanently discontinue for grade ≥2</a:t>
            </a:r>
          </a:p>
          <a:p>
            <a:r>
              <a:rPr lang="en-US" sz="1800" dirty="0"/>
              <a:t>Other common AEs: N/V, cytopenias, ↓LVEF</a:t>
            </a:r>
          </a:p>
          <a:p>
            <a:pPr lvl="1"/>
            <a:r>
              <a:rPr lang="en-US" sz="1800" dirty="0"/>
              <a:t>Use prophylactic antiemetics; check CBC and LVEF at baseline and during treatment</a:t>
            </a:r>
          </a:p>
          <a:p>
            <a:r>
              <a:rPr lang="en-US" sz="1800" dirty="0"/>
              <a:t>Dosing: follow the PI dose-hold/reduction scheme; do not reescalate once reduced</a:t>
            </a:r>
          </a:p>
        </p:txBody>
      </p:sp>
      <p:sp>
        <p:nvSpPr>
          <p:cNvPr id="6" name="Content Placeholder 5">
            <a:extLst>
              <a:ext uri="{FF2B5EF4-FFF2-40B4-BE49-F238E27FC236}">
                <a16:creationId xmlns:a16="http://schemas.microsoft.com/office/drawing/2014/main" id="{B7F157DB-6DA6-7FD0-3669-FB8D8AE597AF}"/>
              </a:ext>
            </a:extLst>
          </p:cNvPr>
          <p:cNvSpPr>
            <a:spLocks noGrp="1"/>
          </p:cNvSpPr>
          <p:nvPr>
            <p:ph sz="half" idx="2"/>
          </p:nvPr>
        </p:nvSpPr>
        <p:spPr>
          <a:xfrm>
            <a:off x="6253163" y="2009273"/>
            <a:ext cx="5334163" cy="4180389"/>
          </a:xfrm>
        </p:spPr>
        <p:txBody>
          <a:bodyPr/>
          <a:lstStyle/>
          <a:p>
            <a:pPr marL="0" indent="0">
              <a:buNone/>
            </a:pPr>
            <a:r>
              <a:rPr lang="en-US" sz="2000" b="1" dirty="0"/>
              <a:t>Disitamab vedotin (DV)</a:t>
            </a:r>
          </a:p>
          <a:p>
            <a:r>
              <a:rPr lang="en-US" sz="1800" dirty="0"/>
              <a:t>Day-to-day management centers on dose holds/reductions for:</a:t>
            </a:r>
          </a:p>
          <a:p>
            <a:pPr lvl="1"/>
            <a:r>
              <a:rPr lang="en-US" sz="1800" dirty="0"/>
              <a:t>Peripheral neuropathy (counsel to report numbness/tingling early)</a:t>
            </a:r>
          </a:p>
          <a:p>
            <a:pPr lvl="1"/>
            <a:r>
              <a:rPr lang="en-US" sz="1800" dirty="0"/>
              <a:t>Myelosuppression (CBC monitoring)</a:t>
            </a:r>
          </a:p>
          <a:p>
            <a:pPr lvl="1"/>
            <a:r>
              <a:rPr lang="en-US" sz="1800" dirty="0"/>
              <a:t>Transaminase elevations (periodic LFTs)</a:t>
            </a:r>
          </a:p>
          <a:p>
            <a:pPr lvl="1"/>
            <a:r>
              <a:rPr lang="en-US" sz="1800" dirty="0"/>
              <a:t>Infusion reactions (premedication/observation per site practice)</a:t>
            </a:r>
          </a:p>
          <a:p>
            <a:r>
              <a:rPr lang="en-US" sz="1800" dirty="0"/>
              <a:t>Dosing: follow recommended dose-hold/reduction scheme; do not reescalate once reduced</a:t>
            </a:r>
          </a:p>
          <a:p>
            <a:endParaRPr lang="en-US" sz="2000" dirty="0"/>
          </a:p>
        </p:txBody>
      </p:sp>
      <p:sp>
        <p:nvSpPr>
          <p:cNvPr id="8" name="Content Placeholder 2">
            <a:extLst>
              <a:ext uri="{FF2B5EF4-FFF2-40B4-BE49-F238E27FC236}">
                <a16:creationId xmlns:a16="http://schemas.microsoft.com/office/drawing/2014/main" id="{F8E4B225-357A-E083-F152-4BD14E21FABA}"/>
              </a:ext>
            </a:extLst>
          </p:cNvPr>
          <p:cNvSpPr txBox="1">
            <a:spLocks/>
          </p:cNvSpPr>
          <p:nvPr/>
        </p:nvSpPr>
        <p:spPr bwMode="auto">
          <a:xfrm>
            <a:off x="604674" y="1504838"/>
            <a:ext cx="10877529" cy="59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US" sz="2400" kern="0" dirty="0"/>
              <a:t>Simple Workflow: Educate → Baseline → Prophylaxis → Monitor → Act (per PI)</a:t>
            </a:r>
          </a:p>
        </p:txBody>
      </p:sp>
    </p:spTree>
    <p:extLst>
      <p:ext uri="{BB962C8B-B14F-4D97-AF65-F5344CB8AC3E}">
        <p14:creationId xmlns:p14="http://schemas.microsoft.com/office/powerpoint/2010/main" val="11251929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BD807-C0B9-1BED-F69D-2C2C7A92E2F6}"/>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B1274F0-55BD-E5E8-148D-801AF6C1F7A0}"/>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58846E37-C779-A2A6-2EF2-548BEDD3DF29}"/>
              </a:ext>
            </a:extLst>
          </p:cNvPr>
          <p:cNvSpPr>
            <a:spLocks noGrp="1" noChangeArrowheads="1"/>
          </p:cNvSpPr>
          <p:nvPr>
            <p:ph type="title"/>
          </p:nvPr>
        </p:nvSpPr>
        <p:spPr bwMode="gray"/>
        <p:txBody>
          <a:bodyPr/>
          <a:lstStyle/>
          <a:p>
            <a:pPr eaLnBrk="1" hangingPunct="1"/>
            <a:r>
              <a:rPr lang="en-US" altLang="en-US" sz="4000" dirty="0"/>
              <a:t>Go Online for More CCO Coverage of HER2-Targeted ADCs in GU, GI, and GYN Malignancies</a:t>
            </a:r>
          </a:p>
        </p:txBody>
      </p:sp>
      <p:sp>
        <p:nvSpPr>
          <p:cNvPr id="39940" name="Rectangle 2">
            <a:extLst>
              <a:ext uri="{FF2B5EF4-FFF2-40B4-BE49-F238E27FC236}">
                <a16:creationId xmlns:a16="http://schemas.microsoft.com/office/drawing/2014/main" id="{16E91220-359C-B80A-FFDB-DF38DAC6CD5E}"/>
              </a:ext>
            </a:extLst>
          </p:cNvPr>
          <p:cNvSpPr>
            <a:spLocks noGrp="1" noChangeArrowheads="1"/>
          </p:cNvSpPr>
          <p:nvPr>
            <p:ph sz="quarter" idx="10"/>
          </p:nvPr>
        </p:nvSpPr>
        <p:spPr>
          <a:xfrm>
            <a:off x="609759" y="1895477"/>
            <a:ext cx="11188542" cy="2605717"/>
          </a:xfrm>
        </p:spPr>
        <p:txBody>
          <a:bodyPr rtlCol="0">
            <a:normAutofit/>
          </a:bodyPr>
          <a:lstStyle/>
          <a:p>
            <a:pPr eaLnBrk="1" hangingPunct="1">
              <a:buClr>
                <a:schemeClr val="accent6"/>
              </a:buClr>
              <a:defRPr/>
            </a:pPr>
            <a:r>
              <a:rPr lang="en-US" sz="2200" dirty="0">
                <a:solidFill>
                  <a:srgbClr val="E1471D"/>
                </a:solidFill>
              </a:rPr>
              <a:t>CME-Certified Podcast</a:t>
            </a:r>
            <a:r>
              <a:rPr lang="en-US" sz="2200" b="0" dirty="0"/>
              <a:t> on clinical data on HER2-targeted ADCs in GU, GI, and GYN malignancies </a:t>
            </a:r>
          </a:p>
          <a:p>
            <a:pPr eaLnBrk="1" hangingPunct="1">
              <a:buClr>
                <a:schemeClr val="accent6"/>
              </a:buClr>
              <a:defRPr/>
            </a:pPr>
            <a:r>
              <a:rPr lang="en-US" sz="2200" dirty="0">
                <a:solidFill>
                  <a:srgbClr val="E1471D"/>
                </a:solidFill>
              </a:rPr>
              <a:t>Additional CME-Certified Medical Minutes </a:t>
            </a:r>
            <a:r>
              <a:rPr lang="en-US" sz="2200" b="0" dirty="0"/>
              <a:t>on HER2 ADCs in GU, GI, and GYN malignancies</a:t>
            </a:r>
          </a:p>
          <a:p>
            <a:pPr eaLnBrk="1" hangingPunct="1">
              <a:buClr>
                <a:schemeClr val="accent6"/>
              </a:buClr>
              <a:defRPr/>
            </a:pPr>
            <a:r>
              <a:rPr lang="en-US" sz="2200" dirty="0">
                <a:solidFill>
                  <a:srgbClr val="E1471D"/>
                </a:solidFill>
              </a:rPr>
              <a:t>ClinicalThought Expert Commentary </a:t>
            </a:r>
            <a:r>
              <a:rPr lang="en-US" sz="2200" b="0" dirty="0"/>
              <a:t>coming soon!</a:t>
            </a:r>
          </a:p>
        </p:txBody>
      </p:sp>
      <p:sp>
        <p:nvSpPr>
          <p:cNvPr id="62469" name="Rectangle 3">
            <a:extLst>
              <a:ext uri="{FF2B5EF4-FFF2-40B4-BE49-F238E27FC236}">
                <a16:creationId xmlns:a16="http://schemas.microsoft.com/office/drawing/2014/main" id="{A32D9534-3F84-74FB-6945-83ECF6C27C1E}"/>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257213870"/>
      </p:ext>
    </p:extLst>
  </p:cSld>
  <p:clrMapOvr>
    <a:masterClrMapping/>
  </p:clrMapOvr>
</p:sld>
</file>

<file path=ppt/theme/theme1.xml><?xml version="1.0" encoding="utf-8"?>
<a:theme xmlns:a="http://schemas.openxmlformats.org/drawingml/2006/main" name="2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CBE4562E4068E448BA82F0C4B28083F" ma:contentTypeVersion="11" ma:contentTypeDescription="Create a new document." ma:contentTypeScope="" ma:versionID="4499f1019ec33aac2a6c3956e91408fa">
  <xsd:schema xmlns:xsd="http://www.w3.org/2001/XMLSchema" xmlns:xs="http://www.w3.org/2001/XMLSchema" xmlns:p="http://schemas.microsoft.com/office/2006/metadata/properties" xmlns:ns2="faa7352f-ef7f-4b65-ba4e-7420309b2f9a" xmlns:ns3="22fd6914-46d4-4c7e-bbad-46e82841b69d" targetNamespace="http://schemas.microsoft.com/office/2006/metadata/properties" ma:root="true" ma:fieldsID="ec6d2b8183231e2f9e57db2cfa26a5c7" ns2:_="" ns3:_="">
    <xsd:import namespace="faa7352f-ef7f-4b65-ba4e-7420309b2f9a"/>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a7352f-ef7f-4b65-ba4e-7420309b2f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aa7352f-ef7f-4b65-ba4e-7420309b2f9a">
      <Terms xmlns="http://schemas.microsoft.com/office/infopath/2007/PartnerControls"/>
    </lcf76f155ced4ddcb4097134ff3c332f>
    <TaxCatchAll xmlns="22fd6914-46d4-4c7e-bbad-46e82841b69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78E67F9-DF71-4792-8A91-5FD19456F9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aa7352f-ef7f-4b65-ba4e-7420309b2f9a"/>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A1C84DC-F885-4963-A1DF-E1AC3748B159}">
  <ds:schemaRefs>
    <ds:schemaRef ds:uri="http://purl.org/dc/elements/1.1/"/>
    <ds:schemaRef ds:uri="http://purl.org/dc/dcmitype/"/>
    <ds:schemaRef ds:uri="http://www.w3.org/XML/1998/namespace"/>
    <ds:schemaRef ds:uri="http://purl.org/dc/terms/"/>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22fd6914-46d4-4c7e-bbad-46e82841b69d"/>
    <ds:schemaRef ds:uri="faa7352f-ef7f-4b65-ba4e-7420309b2f9a"/>
  </ds:schemaRefs>
</ds:datastoreItem>
</file>

<file path=customXml/itemProps3.xml><?xml version="1.0" encoding="utf-8"?>
<ds:datastoreItem xmlns:ds="http://schemas.openxmlformats.org/officeDocument/2006/customXml" ds:itemID="{461B35D5-9CAE-4A99-8817-8EC24CD98C26}">
  <ds:schemaRefs>
    <ds:schemaRef ds:uri="http://schemas.microsoft.com/sharepoint/v3/contenttype/forms"/>
  </ds:schemaRefs>
</ds:datastoreItem>
</file>

<file path=docMetadata/LabelInfo.xml><?xml version="1.0" encoding="utf-8"?>
<clbl:labelList xmlns:clbl="http://schemas.microsoft.com/office/2020/mipLabelMetadata">
  <clbl:label id="{be2fd2f7-a818-4e66-8956-c8223012702a}" enabled="0" method="" siteId="{be2fd2f7-a818-4e66-8956-c8223012702a}" removed="1"/>
</clbl:labelList>
</file>

<file path=docProps/app.xml><?xml version="1.0" encoding="utf-8"?>
<Properties xmlns="http://schemas.openxmlformats.org/officeDocument/2006/extended-properties" xmlns:vt="http://schemas.openxmlformats.org/officeDocument/2006/docPropsVTypes">
  <TotalTime>1503</TotalTime>
  <Words>2915</Words>
  <Application>Microsoft Office PowerPoint</Application>
  <PresentationFormat>Widescreen</PresentationFormat>
  <Paragraphs>411</Paragraphs>
  <Slides>20</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Aptos</vt:lpstr>
      <vt:lpstr>Arial</vt:lpstr>
      <vt:lpstr>Calibri</vt:lpstr>
      <vt:lpstr>Times</vt:lpstr>
      <vt:lpstr>Wingdings</vt:lpstr>
      <vt:lpstr>2_2022_CCO_Template</vt:lpstr>
      <vt:lpstr>HER2-Targeted ADCs in Genitourinary, Gastrointestinal, and Gynecologic Malignancies: Safety and Adverse Event Management</vt:lpstr>
      <vt:lpstr>About These Slides</vt:lpstr>
      <vt:lpstr>Faculty</vt:lpstr>
      <vt:lpstr>Faculty</vt:lpstr>
      <vt:lpstr>Learning Objectives</vt:lpstr>
      <vt:lpstr>HER2-Targeted ADC Design, Mechanism of Action, and Implications for Adverse Events</vt:lpstr>
      <vt:lpstr>Trastuzumab Deruxtecan: HER2-Targeted ADC</vt:lpstr>
      <vt:lpstr>DESTINY-PanTumor02: Safety Summary With T-DXd</vt:lpstr>
      <vt:lpstr>Managing ILD/Pneumonitis With T-DXd </vt:lpstr>
      <vt:lpstr>Detecting and Managing T-DXd–Related Interstitial Lung Disease: The 5 “S” Rules</vt:lpstr>
      <vt:lpstr>Managing Nausea/Vomiting in Patients on T-DXd</vt:lpstr>
      <vt:lpstr>Strategies to Prevent and Manage Neutropenia and Thrombocytopenia Associated With T-DXd Treatment</vt:lpstr>
      <vt:lpstr>Monitoring and Management of LVEF With T-DXd </vt:lpstr>
      <vt:lpstr>Disitamab Vedotin: HER2-Targeted ADC Mechanism and Current Indications</vt:lpstr>
      <vt:lpstr>Disitamab Vedotin: Safety Summary in Patients With HER2+ UC</vt:lpstr>
      <vt:lpstr>Disitamab Vedotin and Hematologic Events</vt:lpstr>
      <vt:lpstr>Disitamab Vedotin and Transaminase Elevations </vt:lpstr>
      <vt:lpstr>Disitamab Vedotin and Peripheral Sensory Neuropathy</vt:lpstr>
      <vt:lpstr>Key Takeaways: Managing AEs Associated With HER2-Targeted ADC for GI, GU, and GYN Cancers</vt:lpstr>
      <vt:lpstr>Go Online for More CCO Coverage of HER2-Targeted ADCs in GU, GI, and GYN Malignancies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HER2-Targeted ADCs in Genitourinary, Gastrointestinal, and Gynecological Malignancies: Safety and Adverse Event Management</dc:title>
  <dc:creator>Sharif Morsalin</dc:creator>
  <cp:lastModifiedBy>Valerie Wenzel</cp:lastModifiedBy>
  <cp:revision>4</cp:revision>
  <dcterms:created xsi:type="dcterms:W3CDTF">2025-08-24T22:55:43Z</dcterms:created>
  <dcterms:modified xsi:type="dcterms:W3CDTF">2025-09-03T13:09:55Z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0x010100ACBE4562E4068E448BA82F0C4B28083F</vt:lpwstr>
  </property>
  <property fmtid="{D5CDD505-2E9C-101B-9397-08002B2CF9AE}" pid="3" name="MediaServiceImageTags">
    <vt:lpwstr/>
  </property>
</Properties>
</file>