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5"/>
  </p:notesMasterIdLst>
  <p:sldIdLst>
    <p:sldId id="321" r:id="rId6"/>
    <p:sldId id="308" r:id="rId7"/>
    <p:sldId id="543" r:id="rId8"/>
    <p:sldId id="544" r:id="rId9"/>
    <p:sldId id="545" r:id="rId10"/>
    <p:sldId id="550" r:id="rId11"/>
    <p:sldId id="547" r:id="rId12"/>
    <p:sldId id="548" r:id="rId13"/>
    <p:sldId id="54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2"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spantry@clinicaloptions.com" initials="s" lastIdx="3" clrIdx="8">
    <p:extLst>
      <p:ext uri="{19B8F6BF-5375-455C-9EA6-DF929625EA0E}">
        <p15:presenceInfo xmlns:p15="http://schemas.microsoft.com/office/powerpoint/2012/main" userId="spantry@clinicaloptions.com" providerId="None"/>
      </p:ext>
    </p:extLst>
  </p:cmAuthor>
  <p:cmAuthor id="3" name="Andrew Bowser" initials="AB" lastIdx="1" clrIdx="2"/>
  <p:cmAuthor id="10" name="jconstanzo@clinicaloptions.com" initials="j" lastIdx="1" clrIdx="9">
    <p:extLst>
      <p:ext uri="{19B8F6BF-5375-455C-9EA6-DF929625EA0E}">
        <p15:presenceInfo xmlns:p15="http://schemas.microsoft.com/office/powerpoint/2012/main" userId="jconstanzo@clinicaloptions.com" providerId="None"/>
      </p:ext>
    </p:extLst>
  </p:cmAuthor>
  <p:cmAuthor id="4" name="Melanie Couton" initials="MAC" lastIdx="1" clrIdx="3"/>
  <p:cmAuthor id="11" name="CLINICALOPTIONS\tquill" initials="C" lastIdx="1" clrIdx="10">
    <p:extLst>
      <p:ext uri="{19B8F6BF-5375-455C-9EA6-DF929625EA0E}">
        <p15:presenceInfo xmlns:p15="http://schemas.microsoft.com/office/powerpoint/2012/main" userId="CLINICALOPTIONS\tquill"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aboecler@clinicaloptions.com" initials="a" lastIdx="4" clrIdx="11">
    <p:extLst>
      <p:ext uri="{19B8F6BF-5375-455C-9EA6-DF929625EA0E}">
        <p15:presenceInfo xmlns:p15="http://schemas.microsoft.com/office/powerpoint/2012/main" userId="aboecler@clinicaloptions.com" providerId="None"/>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a:t>
            </a:r>
            <a:r>
              <a:rPr lang="en-US" b="0" i="1" dirty="0">
                <a:solidFill>
                  <a:srgbClr val="202124"/>
                </a:solidFill>
                <a:effectLst/>
                <a:latin typeface="Roboto" panose="02000000000000000000" pitchFamily="2" charset="0"/>
              </a:rPr>
              <a:t>homologous recombination repair; </a:t>
            </a:r>
            <a:r>
              <a:rPr lang="en-US" i="1" dirty="0"/>
              <a:t>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a:p>
        </p:txBody>
      </p:sp>
    </p:spTree>
    <p:extLst>
      <p:ext uri="{BB962C8B-B14F-4D97-AF65-F5344CB8AC3E}">
        <p14:creationId xmlns:p14="http://schemas.microsoft.com/office/powerpoint/2010/main" val="1641551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recombination repair;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a:p>
        </p:txBody>
      </p:sp>
    </p:spTree>
    <p:extLst>
      <p:ext uri="{BB962C8B-B14F-4D97-AF65-F5344CB8AC3E}">
        <p14:creationId xmlns:p14="http://schemas.microsoft.com/office/powerpoint/2010/main" val="688296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a:t>
            </a:r>
            <a:r>
              <a:rPr lang="en-GB" altLang="en-US" sz="1200" i="1" dirty="0">
                <a:solidFill>
                  <a:srgbClr val="000000"/>
                </a:solidFill>
                <a:latin typeface="Calibri" panose="020F0502020204030204" pitchFamily="34" charset="0"/>
                <a:cs typeface="Arial" panose="020B0604020202020204" pitchFamily="34" charset="0"/>
              </a:rPr>
              <a:t>hemotherapy</a:t>
            </a:r>
            <a:r>
              <a:rPr lang="en-GB" altLang="en-US" sz="1200" dirty="0">
                <a:solidFill>
                  <a:srgbClr val="000000"/>
                </a:solidFill>
                <a:latin typeface="Calibri" panose="020F0502020204030204" pitchFamily="34" charset="0"/>
                <a:cs typeface="Arial" panose="020B0604020202020204" pitchFamily="34" charset="0"/>
              </a:rPr>
              <a:t>; </a:t>
            </a:r>
            <a:r>
              <a:rPr lang="en-US" i="1" dirty="0"/>
              <a:t>FACT-O, Functional Assessment of Cancer Therapy-Ovarian; HRQoL, health-related quality of life; HRR, homologous recombination repair; PD, progressive disease; PFS, progression-free survival; PFS2, time to second progression;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a:p>
        </p:txBody>
      </p:sp>
    </p:spTree>
    <p:extLst>
      <p:ext uri="{BB962C8B-B14F-4D97-AF65-F5344CB8AC3E}">
        <p14:creationId xmlns:p14="http://schemas.microsoft.com/office/powerpoint/2010/main" val="910168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err="1"/>
              <a:t>BRCAm</a:t>
            </a:r>
            <a:r>
              <a:rPr lang="en-US" i="1" dirty="0"/>
              <a:t>, BRCA1 and/or BRCA2 mutation; </a:t>
            </a:r>
            <a:r>
              <a:rPr lang="en-US" i="1" dirty="0" err="1"/>
              <a:t>gBRCAm</a:t>
            </a:r>
            <a:r>
              <a:rPr lang="en-US" i="1" dirty="0"/>
              <a:t>, germline BRCA mutation; HRR, homologous recombination repair; OS, overall survival; </a:t>
            </a:r>
            <a:r>
              <a:rPr lang="en-US" i="1" dirty="0" err="1"/>
              <a:t>sBRCAm</a:t>
            </a:r>
            <a:r>
              <a:rPr lang="en-US" i="1" dirty="0"/>
              <a:t>, somatic BRCA mutation.</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a:p>
        </p:txBody>
      </p:sp>
    </p:spTree>
    <p:extLst>
      <p:ext uri="{BB962C8B-B14F-4D97-AF65-F5344CB8AC3E}">
        <p14:creationId xmlns:p14="http://schemas.microsoft.com/office/powerpoint/2010/main" val="2868689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gBRCA</a:t>
            </a:r>
            <a:r>
              <a:rPr lang="en-US" i="1" dirty="0"/>
              <a:t>, germline BRCA; NE, not evaluable; PFS2 time to second progression; </a:t>
            </a:r>
            <a:r>
              <a:rPr lang="en-US" i="1" dirty="0" err="1"/>
              <a:t>sBRCA</a:t>
            </a:r>
            <a:r>
              <a:rPr lang="en-US" i="1" dirty="0"/>
              <a:t>, somatic BRCA.</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a:p>
        </p:txBody>
      </p:sp>
    </p:spTree>
    <p:extLst>
      <p:ext uri="{BB962C8B-B14F-4D97-AF65-F5344CB8AC3E}">
        <p14:creationId xmlns:p14="http://schemas.microsoft.com/office/powerpoint/2010/main" val="2773693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MDS, myelodysplastic syndrome.</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a:p>
        </p:txBody>
      </p:sp>
    </p:spTree>
    <p:extLst>
      <p:ext uri="{BB962C8B-B14F-4D97-AF65-F5344CB8AC3E}">
        <p14:creationId xmlns:p14="http://schemas.microsoft.com/office/powerpoint/2010/main" val="405476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recombination repair;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a:p>
        </p:txBody>
      </p:sp>
    </p:spTree>
    <p:extLst>
      <p:ext uri="{BB962C8B-B14F-4D97-AF65-F5344CB8AC3E}">
        <p14:creationId xmlns:p14="http://schemas.microsoft.com/office/powerpoint/2010/main" val="4198358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8" y="409576"/>
            <a:ext cx="10890590" cy="2882265"/>
          </a:xfrm>
        </p:spPr>
        <p:txBody>
          <a:bodyPr>
            <a:normAutofit/>
          </a:bodyPr>
          <a:lstStyle/>
          <a:p>
            <a:r>
              <a:rPr lang="en-US" altLang="en-US" sz="4000" dirty="0"/>
              <a:t>ORZORA: OS Results With Maintenance Olaparib in Platinum-Sensitive Relapsed Ovarian Cancer With a </a:t>
            </a:r>
            <a:r>
              <a:rPr lang="en-US" altLang="en-US" sz="4000" i="1" dirty="0"/>
              <a:t>BRCA</a:t>
            </a:r>
            <a:r>
              <a:rPr lang="en-US" altLang="en-US" sz="4000" dirty="0"/>
              <a:t> Mutation or Other HRR Mutation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ORZORA: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In SOLO2 trial, maintenance olaparib demonstrated a significant OS improvement vs placebo in patients with platinum-sensitive relapsed ovarian cancer and germline </a:t>
            </a:r>
            <a:r>
              <a:rPr lang="en-US" altLang="en-US" i="1" dirty="0"/>
              <a:t>BRCA1/2 </a:t>
            </a:r>
            <a:r>
              <a:rPr lang="en-US" altLang="en-US" dirty="0"/>
              <a:t>mutation</a:t>
            </a:r>
            <a:r>
              <a:rPr lang="en-US" altLang="en-US" baseline="30000" dirty="0"/>
              <a:t>1</a:t>
            </a:r>
          </a:p>
          <a:p>
            <a:r>
              <a:rPr lang="en-US" altLang="en-US" dirty="0"/>
              <a:t>The ORZORA trial was designed to evaluate maintenance olaparib in patients with platinum-sensitive relapsed ovarian cancer with a somatic or germline </a:t>
            </a:r>
            <a:r>
              <a:rPr lang="en-US" altLang="en-US" i="1" dirty="0"/>
              <a:t>BRCA </a:t>
            </a:r>
            <a:r>
              <a:rPr lang="en-US" altLang="en-US" dirty="0"/>
              <a:t>mutation</a:t>
            </a:r>
          </a:p>
          <a:p>
            <a:pPr lvl="1"/>
            <a:r>
              <a:rPr lang="en-US" altLang="en-US" dirty="0"/>
              <a:t>At the primary analysis, maintenance olaparib was associated with clinical activity in patients with </a:t>
            </a:r>
            <a:r>
              <a:rPr lang="en-US" altLang="en-US" i="1" dirty="0"/>
              <a:t>BRCA </a:t>
            </a:r>
            <a:r>
              <a:rPr lang="en-US" altLang="en-US" dirty="0"/>
              <a:t>mutations (including somatic </a:t>
            </a:r>
            <a:r>
              <a:rPr lang="en-US" altLang="en-US" i="1" dirty="0"/>
              <a:t>BRCA</a:t>
            </a:r>
            <a:r>
              <a:rPr lang="en-US" altLang="en-US" dirty="0"/>
              <a:t>) and in an exploratory cohort of patients with a non-</a:t>
            </a:r>
            <a:r>
              <a:rPr lang="en-US" altLang="en-US" i="1" dirty="0"/>
              <a:t>BRCA </a:t>
            </a:r>
            <a:r>
              <a:rPr lang="en-US" altLang="en-US" dirty="0"/>
              <a:t>HRR mutation</a:t>
            </a:r>
            <a:r>
              <a:rPr lang="en-US" altLang="en-US" baseline="30000" dirty="0"/>
              <a:t>2</a:t>
            </a:r>
          </a:p>
          <a:p>
            <a:r>
              <a:rPr lang="en-US" altLang="en-US" dirty="0"/>
              <a:t>The current analysis reports OS outcomes from the ORZORA trial</a:t>
            </a:r>
            <a:r>
              <a:rPr lang="en-US" altLang="en-US" baseline="30000" dirty="0"/>
              <a:t>3</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98728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Poveda. Lancet Oncol. 2021;22:620. 2. Pignata. SGO 2021.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S29. 3. Pignata ASCO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5519.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ORZORA:</a:t>
            </a:r>
            <a:r>
              <a:rPr lang="en-US" dirty="0"/>
              <a:t>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25481"/>
          </a:xfrm>
        </p:spPr>
        <p:txBody>
          <a:bodyPr/>
          <a:lstStyle/>
          <a:p>
            <a:r>
              <a:rPr lang="en-US" altLang="en-US" sz="2200" dirty="0"/>
              <a:t>Open-label, single-arm, multicenter phase IV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2" y="6158209"/>
            <a:ext cx="311703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NCT02476968. Pignata. SGO 2021. Abstr S29. Pignata. ASCO 2022. Abstr 5519. </a:t>
            </a:r>
            <a:endParaRPr lang="en-US" altLang="en-US" sz="1200" b="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E14427D0-564E-A3D3-454D-85B1E379C0A1}"/>
              </a:ext>
            </a:extLst>
          </p:cNvPr>
          <p:cNvSpPr txBox="1">
            <a:spLocks noChangeArrowheads="1"/>
          </p:cNvSpPr>
          <p:nvPr/>
        </p:nvSpPr>
        <p:spPr bwMode="auto">
          <a:xfrm>
            <a:off x="991728" y="2454825"/>
            <a:ext cx="325678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Patients with ovarian cancer with a somatic or germline </a:t>
            </a:r>
            <a:br>
              <a:rPr lang="en-GB" altLang="en-US" sz="1800" dirty="0">
                <a:solidFill>
                  <a:srgbClr val="000000"/>
                </a:solidFill>
                <a:latin typeface="Calibri" panose="020F0502020204030204" pitchFamily="34" charset="0"/>
                <a:cs typeface="Arial" panose="020B0604020202020204" pitchFamily="34" charset="0"/>
              </a:rPr>
            </a:br>
            <a:r>
              <a:rPr lang="en-GB" altLang="en-US" sz="1800" i="1" dirty="0">
                <a:solidFill>
                  <a:srgbClr val="000000"/>
                </a:solidFill>
                <a:latin typeface="Calibri" panose="020F0502020204030204" pitchFamily="34" charset="0"/>
                <a:cs typeface="Arial" panose="020B0604020202020204" pitchFamily="34" charset="0"/>
              </a:rPr>
              <a:t>BRCA </a:t>
            </a:r>
            <a:r>
              <a:rPr lang="en-GB" altLang="en-US" sz="1800" dirty="0">
                <a:solidFill>
                  <a:srgbClr val="000000"/>
                </a:solidFill>
                <a:latin typeface="Calibri" panose="020F0502020204030204" pitchFamily="34" charset="0"/>
                <a:cs typeface="Arial" panose="020B0604020202020204" pitchFamily="34" charset="0"/>
              </a:rPr>
              <a:t>mutation or with another predefined HRR mutation; response to most recent platinum-based CT after ≥ 2 lines of treatment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dirty="0">
                <a:solidFill>
                  <a:srgbClr val="000000"/>
                </a:solidFill>
                <a:latin typeface="Calibri" panose="020F0502020204030204" pitchFamily="34" charset="0"/>
                <a:cs typeface="Arial" panose="020B0604020202020204" pitchFamily="34" charset="0"/>
              </a:rPr>
              <a:t>181</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E66CD7DE-86C5-4949-54C0-F63C0A3D6791}"/>
              </a:ext>
            </a:extLst>
          </p:cNvPr>
          <p:cNvSpPr>
            <a:spLocks noChangeArrowheads="1"/>
          </p:cNvSpPr>
          <p:nvPr/>
        </p:nvSpPr>
        <p:spPr bwMode="auto">
          <a:xfrm>
            <a:off x="5046709" y="2814235"/>
            <a:ext cx="3382327" cy="1295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b="1" dirty="0">
                <a:solidFill>
                  <a:srgbClr val="FFFFFF"/>
                </a:solidFill>
                <a:latin typeface="Calibri" panose="020F0502020204030204" pitchFamily="34" charset="0"/>
                <a:cs typeface="Arial" panose="020B0604020202020204" pitchFamily="34" charset="0"/>
              </a:rPr>
              <a:t>Maintenance olaparib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Arial" panose="020B0604020202020204" pitchFamily="34" charset="0"/>
              </a:rPr>
              <a:t>400 mg BID</a:t>
            </a:r>
          </a:p>
        </p:txBody>
      </p:sp>
      <p:cxnSp>
        <p:nvCxnSpPr>
          <p:cNvPr id="3" name="Straight Arrow Connector 2">
            <a:extLst>
              <a:ext uri="{FF2B5EF4-FFF2-40B4-BE49-F238E27FC236}">
                <a16:creationId xmlns:a16="http://schemas.microsoft.com/office/drawing/2014/main" id="{2A379FD9-EED8-66A0-9AE3-4ED594164F36}"/>
              </a:ext>
            </a:extLst>
          </p:cNvPr>
          <p:cNvCxnSpPr>
            <a:cxnSpLocks/>
          </p:cNvCxnSpPr>
          <p:nvPr/>
        </p:nvCxnSpPr>
        <p:spPr bwMode="auto">
          <a:xfrm>
            <a:off x="4303565" y="3379736"/>
            <a:ext cx="633046" cy="0"/>
          </a:xfrm>
          <a:prstGeom prst="straightConnector1">
            <a:avLst/>
          </a:prstGeom>
          <a:noFill/>
          <a:ln w="38100"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924FB9DF-8FCD-1E3B-1E70-112A853BC57D}"/>
              </a:ext>
            </a:extLst>
          </p:cNvPr>
          <p:cNvCxnSpPr>
            <a:cxnSpLocks/>
          </p:cNvCxnSpPr>
          <p:nvPr/>
        </p:nvCxnSpPr>
        <p:spPr bwMode="auto">
          <a:xfrm>
            <a:off x="8552550" y="3379736"/>
            <a:ext cx="633046" cy="0"/>
          </a:xfrm>
          <a:prstGeom prst="straightConnector1">
            <a:avLst/>
          </a:prstGeom>
          <a:noFill/>
          <a:ln w="38100"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6029CD7C-A6A6-BD70-A1C2-0E757EBC1E99}"/>
              </a:ext>
            </a:extLst>
          </p:cNvPr>
          <p:cNvSpPr txBox="1"/>
          <p:nvPr/>
        </p:nvSpPr>
        <p:spPr bwMode="auto">
          <a:xfrm>
            <a:off x="9185596" y="3166172"/>
            <a:ext cx="1145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Until PD</a:t>
            </a:r>
          </a:p>
        </p:txBody>
      </p:sp>
      <p:sp>
        <p:nvSpPr>
          <p:cNvPr id="13" name="Rectangle 3">
            <a:extLst>
              <a:ext uri="{FF2B5EF4-FFF2-40B4-BE49-F238E27FC236}">
                <a16:creationId xmlns:a16="http://schemas.microsoft.com/office/drawing/2014/main" id="{722B71F0-0E7F-582F-22EF-1D93F33BEBA5}"/>
              </a:ext>
            </a:extLst>
          </p:cNvPr>
          <p:cNvSpPr txBox="1">
            <a:spLocks noChangeArrowheads="1"/>
          </p:cNvSpPr>
          <p:nvPr/>
        </p:nvSpPr>
        <p:spPr bwMode="auto">
          <a:xfrm>
            <a:off x="537711" y="4763149"/>
            <a:ext cx="5505728" cy="1156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1" kern="0" dirty="0"/>
              <a:t>Primary endpoint: </a:t>
            </a:r>
            <a:r>
              <a:rPr lang="en-US" altLang="en-US" sz="2200" kern="0" dirty="0"/>
              <a:t>investigator-assessed PFS (RECIST v1.1) in </a:t>
            </a:r>
            <a:r>
              <a:rPr lang="en-US" altLang="en-US" sz="2200" i="1" kern="0" dirty="0"/>
              <a:t>BRCA </a:t>
            </a:r>
            <a:r>
              <a:rPr lang="en-US" altLang="en-US" sz="2200" kern="0" dirty="0"/>
              <a:t>germline and somatic mutation cohorts</a:t>
            </a:r>
          </a:p>
          <a:p>
            <a:pPr marL="0" indent="0">
              <a:buNone/>
            </a:pPr>
            <a:endParaRPr lang="en-US" altLang="en-US" sz="2000" kern="0" dirty="0"/>
          </a:p>
        </p:txBody>
      </p:sp>
      <p:sp>
        <p:nvSpPr>
          <p:cNvPr id="14" name="Rectangle 3">
            <a:extLst>
              <a:ext uri="{FF2B5EF4-FFF2-40B4-BE49-F238E27FC236}">
                <a16:creationId xmlns:a16="http://schemas.microsoft.com/office/drawing/2014/main" id="{F01A2859-7191-CBC9-95E1-8AAD7152E597}"/>
              </a:ext>
            </a:extLst>
          </p:cNvPr>
          <p:cNvSpPr txBox="1">
            <a:spLocks noChangeArrowheads="1"/>
          </p:cNvSpPr>
          <p:nvPr/>
        </p:nvSpPr>
        <p:spPr bwMode="auto">
          <a:xfrm>
            <a:off x="5601956" y="4774778"/>
            <a:ext cx="5901189"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altLang="en-US" sz="2200" b="1" kern="0" dirty="0"/>
              <a:t>Key secondary endpoints: </a:t>
            </a:r>
            <a:r>
              <a:rPr lang="en-US" altLang="en-US" sz="2200" kern="0" dirty="0"/>
              <a:t>OS, PFS2 or death, time to first or second subsequent therapy, HRQoL (FACT-O), tolerability </a:t>
            </a:r>
          </a:p>
          <a:p>
            <a:pPr lvl="1">
              <a:spcBef>
                <a:spcPts val="600"/>
              </a:spcBef>
              <a:spcAft>
                <a:spcPts val="0"/>
              </a:spcAft>
            </a:pPr>
            <a:r>
              <a:rPr lang="en-US" altLang="en-US" sz="2000" kern="0" dirty="0"/>
              <a:t>Exploratory analysis of patients with predefined non-</a:t>
            </a:r>
            <a:r>
              <a:rPr lang="en-US" altLang="en-US" sz="2000" i="1" kern="0" dirty="0"/>
              <a:t>BRCA</a:t>
            </a:r>
            <a:r>
              <a:rPr lang="en-US" altLang="en-US" sz="2000" kern="0" dirty="0"/>
              <a:t> HRR mutations*</a:t>
            </a:r>
          </a:p>
        </p:txBody>
      </p:sp>
      <p:sp>
        <p:nvSpPr>
          <p:cNvPr id="2" name="TextBox 1">
            <a:extLst>
              <a:ext uri="{FF2B5EF4-FFF2-40B4-BE49-F238E27FC236}">
                <a16:creationId xmlns:a16="http://schemas.microsoft.com/office/drawing/2014/main" id="{5EA96644-DCAF-D92C-84FB-02AA45C0C8FB}"/>
              </a:ext>
            </a:extLst>
          </p:cNvPr>
          <p:cNvSpPr txBox="1"/>
          <p:nvPr/>
        </p:nvSpPr>
        <p:spPr bwMode="auto">
          <a:xfrm>
            <a:off x="4936611" y="6299554"/>
            <a:ext cx="44040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altLang="en-US" sz="1200" kern="0" dirty="0">
                <a:solidFill>
                  <a:schemeClr val="bg1"/>
                </a:solidFill>
                <a:latin typeface="+mj-lt"/>
              </a:rPr>
              <a:t>*Including A</a:t>
            </a:r>
            <a:r>
              <a:rPr lang="en-US" sz="1200" b="0" i="0" dirty="0">
                <a:solidFill>
                  <a:schemeClr val="bg1"/>
                </a:solidFill>
                <a:effectLst/>
                <a:latin typeface="+mj-lt"/>
              </a:rPr>
              <a:t>TM, BARD1, BRIP1,CDK12, CHEK1, CHEK2, FANCL, PALB2, PPP2R2A, RAD51B, RAD51C, RAD51D,and RAD54L.</a:t>
            </a:r>
            <a:endParaRPr lang="en-US" sz="1200" b="0" dirty="0">
              <a:solidFill>
                <a:schemeClr val="bg1"/>
              </a:solidFill>
              <a:latin typeface="+mj-lt"/>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1" name="Straight Connector 370">
            <a:extLst>
              <a:ext uri="{FF2B5EF4-FFF2-40B4-BE49-F238E27FC236}">
                <a16:creationId xmlns:a16="http://schemas.microsoft.com/office/drawing/2014/main" id="{723C3CB4-46B2-2E23-08E5-126C229BF575}"/>
              </a:ext>
            </a:extLst>
          </p:cNvPr>
          <p:cNvCxnSpPr/>
          <p:nvPr/>
        </p:nvCxnSpPr>
        <p:spPr bwMode="auto">
          <a:xfrm>
            <a:off x="2860170" y="3071027"/>
            <a:ext cx="6855781" cy="0"/>
          </a:xfrm>
          <a:prstGeom prst="line">
            <a:avLst/>
          </a:prstGeom>
          <a:noFill/>
          <a:ln w="28575" cap="flat" cmpd="sng" algn="ctr">
            <a:solidFill>
              <a:schemeClr val="tx2"/>
            </a:solidFill>
            <a:prstDash val="sysDash"/>
            <a:round/>
            <a:headEnd type="none" w="med" len="med"/>
            <a:tailEnd type="none" w="med" len="med"/>
          </a:ln>
          <a:effectLst/>
        </p:spPr>
      </p:cxnSp>
      <p:grpSp>
        <p:nvGrpSpPr>
          <p:cNvPr id="237" name="Group 236">
            <a:extLst>
              <a:ext uri="{FF2B5EF4-FFF2-40B4-BE49-F238E27FC236}">
                <a16:creationId xmlns:a16="http://schemas.microsoft.com/office/drawing/2014/main" id="{76A0D44C-5BE3-F0D9-03B0-D1599B811017}"/>
              </a:ext>
            </a:extLst>
          </p:cNvPr>
          <p:cNvGrpSpPr/>
          <p:nvPr/>
        </p:nvGrpSpPr>
        <p:grpSpPr>
          <a:xfrm>
            <a:off x="2968846" y="1530678"/>
            <a:ext cx="6680463" cy="1942476"/>
            <a:chOff x="2968846" y="1431525"/>
            <a:chExt cx="6680463" cy="1942476"/>
          </a:xfrm>
        </p:grpSpPr>
        <p:cxnSp>
          <p:nvCxnSpPr>
            <p:cNvPr id="239" name="Straight Connector 238">
              <a:extLst>
                <a:ext uri="{FF2B5EF4-FFF2-40B4-BE49-F238E27FC236}">
                  <a16:creationId xmlns:a16="http://schemas.microsoft.com/office/drawing/2014/main" id="{F3F520E0-1B39-D728-27E5-89D4621A10D0}"/>
                </a:ext>
              </a:extLst>
            </p:cNvPr>
            <p:cNvCxnSpPr/>
            <p:nvPr/>
          </p:nvCxnSpPr>
          <p:spPr bwMode="auto">
            <a:xfrm>
              <a:off x="4642057" y="175176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D5DE532-AD2F-8D11-4BE2-735E74A5180C}"/>
                </a:ext>
              </a:extLst>
            </p:cNvPr>
            <p:cNvCxnSpPr/>
            <p:nvPr/>
          </p:nvCxnSpPr>
          <p:spPr bwMode="auto">
            <a:xfrm>
              <a:off x="4713981" y="1752424"/>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98BFB648-4D52-4B83-6FCC-60A24368BFA5}"/>
                </a:ext>
              </a:extLst>
            </p:cNvPr>
            <p:cNvCxnSpPr/>
            <p:nvPr/>
          </p:nvCxnSpPr>
          <p:spPr bwMode="auto">
            <a:xfrm>
              <a:off x="5159979" y="1991831"/>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2B539D42-3B01-2269-D613-1430A7E825BE}"/>
                </a:ext>
              </a:extLst>
            </p:cNvPr>
            <p:cNvCxnSpPr/>
            <p:nvPr/>
          </p:nvCxnSpPr>
          <p:spPr bwMode="auto">
            <a:xfrm>
              <a:off x="5407769" y="2105855"/>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9814EE0-9DC5-C3B7-E18A-BE99E17673DE}"/>
                </a:ext>
              </a:extLst>
            </p:cNvPr>
            <p:cNvCxnSpPr/>
            <p:nvPr/>
          </p:nvCxnSpPr>
          <p:spPr bwMode="auto">
            <a:xfrm>
              <a:off x="6184875" y="2334288"/>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E9FD04CA-C072-BA51-78C9-29DB0FDC2397}"/>
                </a:ext>
              </a:extLst>
            </p:cNvPr>
            <p:cNvCxnSpPr/>
            <p:nvPr/>
          </p:nvCxnSpPr>
          <p:spPr bwMode="auto">
            <a:xfrm>
              <a:off x="6385668" y="253055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7CC332E0-69A9-C417-20AC-C6C4CDB2D125}"/>
                </a:ext>
              </a:extLst>
            </p:cNvPr>
            <p:cNvCxnSpPr/>
            <p:nvPr/>
          </p:nvCxnSpPr>
          <p:spPr bwMode="auto">
            <a:xfrm>
              <a:off x="6417051" y="253054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48EE4C0-2828-A462-A428-EF9FF50008CE}"/>
                </a:ext>
              </a:extLst>
            </p:cNvPr>
            <p:cNvCxnSpPr/>
            <p:nvPr/>
          </p:nvCxnSpPr>
          <p:spPr bwMode="auto">
            <a:xfrm>
              <a:off x="6483359" y="253445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214226D2-53A3-A720-82B0-CC885A609EBD}"/>
                </a:ext>
              </a:extLst>
            </p:cNvPr>
            <p:cNvCxnSpPr/>
            <p:nvPr/>
          </p:nvCxnSpPr>
          <p:spPr bwMode="auto">
            <a:xfrm>
              <a:off x="6559388" y="253472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83C2FED-A797-17D7-8B60-F60EFBACBFB7}"/>
                </a:ext>
              </a:extLst>
            </p:cNvPr>
            <p:cNvCxnSpPr/>
            <p:nvPr/>
          </p:nvCxnSpPr>
          <p:spPr bwMode="auto">
            <a:xfrm>
              <a:off x="6550775" y="253054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36895B1E-4B46-B43D-C4E1-68267EC92DD5}"/>
                </a:ext>
              </a:extLst>
            </p:cNvPr>
            <p:cNvCxnSpPr/>
            <p:nvPr/>
          </p:nvCxnSpPr>
          <p:spPr bwMode="auto">
            <a:xfrm>
              <a:off x="6588770" y="253054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E98FAC1-2485-6AB7-F628-0F06F32985C3}"/>
                </a:ext>
              </a:extLst>
            </p:cNvPr>
            <p:cNvCxnSpPr/>
            <p:nvPr/>
          </p:nvCxnSpPr>
          <p:spPr bwMode="auto">
            <a:xfrm>
              <a:off x="6795339" y="257452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15CE4585-5012-2333-B384-68357A6A9250}"/>
                </a:ext>
              </a:extLst>
            </p:cNvPr>
            <p:cNvCxnSpPr/>
            <p:nvPr/>
          </p:nvCxnSpPr>
          <p:spPr bwMode="auto">
            <a:xfrm>
              <a:off x="6856219" y="271856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4DCC69F-5413-8DBB-52CF-6C4E37913187}"/>
                </a:ext>
              </a:extLst>
            </p:cNvPr>
            <p:cNvCxnSpPr/>
            <p:nvPr/>
          </p:nvCxnSpPr>
          <p:spPr bwMode="auto">
            <a:xfrm>
              <a:off x="7090920" y="2713117"/>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42C306D3-82CF-118C-ED30-7ADB7BEBC850}"/>
                </a:ext>
              </a:extLst>
            </p:cNvPr>
            <p:cNvCxnSpPr/>
            <p:nvPr/>
          </p:nvCxnSpPr>
          <p:spPr bwMode="auto">
            <a:xfrm>
              <a:off x="7132318" y="271094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7154201-3381-76C4-ABB7-F766CD627F40}"/>
                </a:ext>
              </a:extLst>
            </p:cNvPr>
            <p:cNvCxnSpPr/>
            <p:nvPr/>
          </p:nvCxnSpPr>
          <p:spPr bwMode="auto">
            <a:xfrm>
              <a:off x="7169418" y="271208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830BCEC-2542-B394-2827-98E26A58F3AB}"/>
                </a:ext>
              </a:extLst>
            </p:cNvPr>
            <p:cNvCxnSpPr/>
            <p:nvPr/>
          </p:nvCxnSpPr>
          <p:spPr bwMode="auto">
            <a:xfrm>
              <a:off x="7248715" y="278395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30CFD47-C205-3C34-6CB3-0C43BCB522BB}"/>
                </a:ext>
              </a:extLst>
            </p:cNvPr>
            <p:cNvCxnSpPr/>
            <p:nvPr/>
          </p:nvCxnSpPr>
          <p:spPr bwMode="auto">
            <a:xfrm>
              <a:off x="7353403" y="2786878"/>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DF59317-0647-8D7F-A705-0AA44C05715E}"/>
                </a:ext>
              </a:extLst>
            </p:cNvPr>
            <p:cNvCxnSpPr/>
            <p:nvPr/>
          </p:nvCxnSpPr>
          <p:spPr bwMode="auto">
            <a:xfrm>
              <a:off x="7408681" y="278326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AABC4E6-766C-D51B-B27C-82495A4F8C28}"/>
                </a:ext>
              </a:extLst>
            </p:cNvPr>
            <p:cNvCxnSpPr/>
            <p:nvPr/>
          </p:nvCxnSpPr>
          <p:spPr bwMode="auto">
            <a:xfrm>
              <a:off x="7428123" y="2784318"/>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C8F958C8-C4FA-BC03-98F6-7BC4BE935366}"/>
                </a:ext>
              </a:extLst>
            </p:cNvPr>
            <p:cNvCxnSpPr/>
            <p:nvPr/>
          </p:nvCxnSpPr>
          <p:spPr bwMode="auto">
            <a:xfrm>
              <a:off x="7479237" y="278707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F1BA7E3A-EB52-16B0-6EBE-416750CFA128}"/>
                </a:ext>
              </a:extLst>
            </p:cNvPr>
            <p:cNvCxnSpPr/>
            <p:nvPr/>
          </p:nvCxnSpPr>
          <p:spPr bwMode="auto">
            <a:xfrm>
              <a:off x="7510681" y="2854595"/>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79D27923-6872-C193-95F1-A251A1E5F251}"/>
                </a:ext>
              </a:extLst>
            </p:cNvPr>
            <p:cNvCxnSpPr/>
            <p:nvPr/>
          </p:nvCxnSpPr>
          <p:spPr bwMode="auto">
            <a:xfrm>
              <a:off x="7547979" y="2853904"/>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351B9D5-F98D-71BE-647E-CE827DD7013B}"/>
                </a:ext>
              </a:extLst>
            </p:cNvPr>
            <p:cNvCxnSpPr/>
            <p:nvPr/>
          </p:nvCxnSpPr>
          <p:spPr bwMode="auto">
            <a:xfrm>
              <a:off x="7754994" y="3012516"/>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A3A4E1B-571D-54F6-9936-6E5547240A92}"/>
                </a:ext>
              </a:extLst>
            </p:cNvPr>
            <p:cNvCxnSpPr/>
            <p:nvPr/>
          </p:nvCxnSpPr>
          <p:spPr bwMode="auto">
            <a:xfrm>
              <a:off x="7586761" y="293874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E71B3A9-02C6-CFE1-C952-D3A6B6DFEC09}"/>
                </a:ext>
              </a:extLst>
            </p:cNvPr>
            <p:cNvCxnSpPr/>
            <p:nvPr/>
          </p:nvCxnSpPr>
          <p:spPr bwMode="auto">
            <a:xfrm>
              <a:off x="7790670" y="3012516"/>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B1CC7FE-21AF-0359-6F5C-DC2DEC8ACFC2}"/>
                </a:ext>
              </a:extLst>
            </p:cNvPr>
            <p:cNvCxnSpPr/>
            <p:nvPr/>
          </p:nvCxnSpPr>
          <p:spPr bwMode="auto">
            <a:xfrm>
              <a:off x="7897543" y="311355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9413D24-3897-A9EC-C615-6C9F261D6544}"/>
                </a:ext>
              </a:extLst>
            </p:cNvPr>
            <p:cNvCxnSpPr/>
            <p:nvPr/>
          </p:nvCxnSpPr>
          <p:spPr bwMode="auto">
            <a:xfrm>
              <a:off x="7936008" y="3113550"/>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AE11459-E5FE-EFAD-A5A4-6A9F9B95B373}"/>
                </a:ext>
              </a:extLst>
            </p:cNvPr>
            <p:cNvCxnSpPr/>
            <p:nvPr/>
          </p:nvCxnSpPr>
          <p:spPr bwMode="auto">
            <a:xfrm>
              <a:off x="7585123" y="3021956"/>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5690ECF-7041-9AC2-A89D-D3698389BCF3}"/>
                </a:ext>
              </a:extLst>
            </p:cNvPr>
            <p:cNvCxnSpPr/>
            <p:nvPr/>
          </p:nvCxnSpPr>
          <p:spPr bwMode="auto">
            <a:xfrm>
              <a:off x="8095489" y="3111344"/>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2AA09CC6-DE91-1EA6-BA43-502353CFB730}"/>
                </a:ext>
              </a:extLst>
            </p:cNvPr>
            <p:cNvCxnSpPr/>
            <p:nvPr/>
          </p:nvCxnSpPr>
          <p:spPr bwMode="auto">
            <a:xfrm>
              <a:off x="8349470" y="324450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62F19C7-A451-6E1B-93B8-B79F6532766C}"/>
                </a:ext>
              </a:extLst>
            </p:cNvPr>
            <p:cNvCxnSpPr/>
            <p:nvPr/>
          </p:nvCxnSpPr>
          <p:spPr bwMode="auto">
            <a:xfrm>
              <a:off x="8413622" y="324069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5B6DFC6-BAB5-D4EA-15E7-9BDC728F4060}"/>
                </a:ext>
              </a:extLst>
            </p:cNvPr>
            <p:cNvCxnSpPr/>
            <p:nvPr/>
          </p:nvCxnSpPr>
          <p:spPr bwMode="auto">
            <a:xfrm>
              <a:off x="9219720" y="3245262"/>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D0C2573D-A8E8-7B46-AEC6-8E3894C70F70}"/>
                </a:ext>
              </a:extLst>
            </p:cNvPr>
            <p:cNvCxnSpPr/>
            <p:nvPr/>
          </p:nvCxnSpPr>
          <p:spPr bwMode="auto">
            <a:xfrm>
              <a:off x="9330562" y="324085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BBD2D34-8FC9-A198-C58F-5D836C5FE9E9}"/>
                </a:ext>
              </a:extLst>
            </p:cNvPr>
            <p:cNvCxnSpPr/>
            <p:nvPr/>
          </p:nvCxnSpPr>
          <p:spPr bwMode="auto">
            <a:xfrm>
              <a:off x="9357915" y="3240853"/>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AB2441A-D133-166D-FA65-561AA1F39BEF}"/>
                </a:ext>
              </a:extLst>
            </p:cNvPr>
            <p:cNvCxnSpPr/>
            <p:nvPr/>
          </p:nvCxnSpPr>
          <p:spPr bwMode="auto">
            <a:xfrm>
              <a:off x="9559835" y="3247957"/>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B4EC21C-3A82-7AF1-4A13-4E2BA7B73EFB}"/>
                </a:ext>
              </a:extLst>
            </p:cNvPr>
            <p:cNvCxnSpPr/>
            <p:nvPr/>
          </p:nvCxnSpPr>
          <p:spPr bwMode="auto">
            <a:xfrm>
              <a:off x="9580824" y="3245506"/>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541292B1-AC9A-6239-2C2F-B349811301BA}"/>
                </a:ext>
              </a:extLst>
            </p:cNvPr>
            <p:cNvCxnSpPr/>
            <p:nvPr/>
          </p:nvCxnSpPr>
          <p:spPr bwMode="auto">
            <a:xfrm>
              <a:off x="9618884" y="3247957"/>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9CCA6C99-17E4-AD33-23B5-58E10BA37A9D}"/>
                </a:ext>
              </a:extLst>
            </p:cNvPr>
            <p:cNvCxnSpPr/>
            <p:nvPr/>
          </p:nvCxnSpPr>
          <p:spPr bwMode="auto">
            <a:xfrm>
              <a:off x="9649309" y="3247957"/>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5297EBA-DA35-7EB1-78AD-F09A22CD019D}"/>
                </a:ext>
              </a:extLst>
            </p:cNvPr>
            <p:cNvCxnSpPr/>
            <p:nvPr/>
          </p:nvCxnSpPr>
          <p:spPr bwMode="auto">
            <a:xfrm>
              <a:off x="3574304" y="1476455"/>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7653B85-0F85-ACCD-52A4-63EF67791DF3}"/>
                </a:ext>
              </a:extLst>
            </p:cNvPr>
            <p:cNvCxnSpPr/>
            <p:nvPr/>
          </p:nvCxnSpPr>
          <p:spPr bwMode="auto">
            <a:xfrm>
              <a:off x="3640512" y="1477116"/>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A1E535B-0461-3451-3EC5-F8ABC8F1147B}"/>
                </a:ext>
              </a:extLst>
            </p:cNvPr>
            <p:cNvCxnSpPr/>
            <p:nvPr/>
          </p:nvCxnSpPr>
          <p:spPr bwMode="auto">
            <a:xfrm>
              <a:off x="3093626" y="1431525"/>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1E4E050-4D42-E0FD-AC16-350A7C30C584}"/>
                </a:ext>
              </a:extLst>
            </p:cNvPr>
            <p:cNvCxnSpPr/>
            <p:nvPr/>
          </p:nvCxnSpPr>
          <p:spPr bwMode="auto">
            <a:xfrm>
              <a:off x="3440206" y="1442957"/>
              <a:ext cx="0" cy="126044"/>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D9AC29F0-5350-BC48-E05B-6B219378B23A}"/>
                </a:ext>
              </a:extLst>
            </p:cNvPr>
            <p:cNvCxnSpPr/>
            <p:nvPr/>
          </p:nvCxnSpPr>
          <p:spPr bwMode="auto">
            <a:xfrm>
              <a:off x="2968846" y="1435118"/>
              <a:ext cx="0" cy="126044"/>
            </a:xfrm>
            <a:prstGeom prst="line">
              <a:avLst/>
            </a:prstGeom>
            <a:noFill/>
            <a:ln w="28575" cap="flat" cmpd="sng" algn="ctr">
              <a:solidFill>
                <a:schemeClr val="accent3"/>
              </a:solidFill>
              <a:prstDash val="solid"/>
              <a:round/>
              <a:headEnd type="none" w="med" len="med"/>
              <a:tailEnd type="none" w="med" len="med"/>
            </a:ln>
            <a:effectLst/>
          </p:spPr>
        </p:cxnSp>
      </p:grpSp>
      <p:sp>
        <p:nvSpPr>
          <p:cNvPr id="115" name="Freeform: Shape 114">
            <a:extLst>
              <a:ext uri="{FF2B5EF4-FFF2-40B4-BE49-F238E27FC236}">
                <a16:creationId xmlns:a16="http://schemas.microsoft.com/office/drawing/2014/main" id="{552E92A6-8F32-B55E-E1E0-CB11DB9C1F48}"/>
              </a:ext>
            </a:extLst>
          </p:cNvPr>
          <p:cNvSpPr/>
          <p:nvPr/>
        </p:nvSpPr>
        <p:spPr bwMode="auto">
          <a:xfrm>
            <a:off x="2879969" y="1548907"/>
            <a:ext cx="5130800" cy="1617784"/>
          </a:xfrm>
          <a:custGeom>
            <a:avLst/>
            <a:gdLst>
              <a:gd name="connsiteX0" fmla="*/ 0 w 5130800"/>
              <a:gd name="connsiteY0" fmla="*/ 0 h 1617784"/>
              <a:gd name="connsiteX1" fmla="*/ 1731108 w 5130800"/>
              <a:gd name="connsiteY1" fmla="*/ 0 h 1617784"/>
              <a:gd name="connsiteX2" fmla="*/ 1731108 w 5130800"/>
              <a:gd name="connsiteY2" fmla="*/ 109415 h 1617784"/>
              <a:gd name="connsiteX3" fmla="*/ 1840523 w 5130800"/>
              <a:gd name="connsiteY3" fmla="*/ 109415 h 1617784"/>
              <a:gd name="connsiteX4" fmla="*/ 1840523 w 5130800"/>
              <a:gd name="connsiteY4" fmla="*/ 199292 h 1617784"/>
              <a:gd name="connsiteX5" fmla="*/ 1848339 w 5130800"/>
              <a:gd name="connsiteY5" fmla="*/ 199292 h 1617784"/>
              <a:gd name="connsiteX6" fmla="*/ 1848339 w 5130800"/>
              <a:gd name="connsiteY6" fmla="*/ 289169 h 1617784"/>
              <a:gd name="connsiteX7" fmla="*/ 2500923 w 5130800"/>
              <a:gd name="connsiteY7" fmla="*/ 289169 h 1617784"/>
              <a:gd name="connsiteX8" fmla="*/ 2500923 w 5130800"/>
              <a:gd name="connsiteY8" fmla="*/ 394677 h 1617784"/>
              <a:gd name="connsiteX9" fmla="*/ 2508739 w 5130800"/>
              <a:gd name="connsiteY9" fmla="*/ 394677 h 1617784"/>
              <a:gd name="connsiteX10" fmla="*/ 2508739 w 5130800"/>
              <a:gd name="connsiteY10" fmla="*/ 488461 h 1617784"/>
              <a:gd name="connsiteX11" fmla="*/ 2606431 w 5130800"/>
              <a:gd name="connsiteY11" fmla="*/ 488461 h 1617784"/>
              <a:gd name="connsiteX12" fmla="*/ 2606431 w 5130800"/>
              <a:gd name="connsiteY12" fmla="*/ 590061 h 1617784"/>
              <a:gd name="connsiteX13" fmla="*/ 2633785 w 5130800"/>
              <a:gd name="connsiteY13" fmla="*/ 590061 h 1617784"/>
              <a:gd name="connsiteX14" fmla="*/ 2633785 w 5130800"/>
              <a:gd name="connsiteY14" fmla="*/ 683846 h 1617784"/>
              <a:gd name="connsiteX15" fmla="*/ 2747108 w 5130800"/>
              <a:gd name="connsiteY15" fmla="*/ 683846 h 1617784"/>
              <a:gd name="connsiteX16" fmla="*/ 2747108 w 5130800"/>
              <a:gd name="connsiteY16" fmla="*/ 781538 h 1617784"/>
              <a:gd name="connsiteX17" fmla="*/ 2805723 w 5130800"/>
              <a:gd name="connsiteY17" fmla="*/ 781538 h 1617784"/>
              <a:gd name="connsiteX18" fmla="*/ 2805723 w 5130800"/>
              <a:gd name="connsiteY18" fmla="*/ 887046 h 1617784"/>
              <a:gd name="connsiteX19" fmla="*/ 2852616 w 5130800"/>
              <a:gd name="connsiteY19" fmla="*/ 887046 h 1617784"/>
              <a:gd name="connsiteX20" fmla="*/ 2852616 w 5130800"/>
              <a:gd name="connsiteY20" fmla="*/ 969108 h 1617784"/>
              <a:gd name="connsiteX21" fmla="*/ 2919046 w 5130800"/>
              <a:gd name="connsiteY21" fmla="*/ 969108 h 1617784"/>
              <a:gd name="connsiteX22" fmla="*/ 2919046 w 5130800"/>
              <a:gd name="connsiteY22" fmla="*/ 1078523 h 1617784"/>
              <a:gd name="connsiteX23" fmla="*/ 3282462 w 5130800"/>
              <a:gd name="connsiteY23" fmla="*/ 1078523 h 1617784"/>
              <a:gd name="connsiteX24" fmla="*/ 3282462 w 5130800"/>
              <a:gd name="connsiteY24" fmla="*/ 1195754 h 1617784"/>
              <a:gd name="connsiteX25" fmla="*/ 3485662 w 5130800"/>
              <a:gd name="connsiteY25" fmla="*/ 1195754 h 1617784"/>
              <a:gd name="connsiteX26" fmla="*/ 3485662 w 5130800"/>
              <a:gd name="connsiteY26" fmla="*/ 1328615 h 1617784"/>
              <a:gd name="connsiteX27" fmla="*/ 4439139 w 5130800"/>
              <a:gd name="connsiteY27" fmla="*/ 1328615 h 1617784"/>
              <a:gd name="connsiteX28" fmla="*/ 4439139 w 5130800"/>
              <a:gd name="connsiteY28" fmla="*/ 1617784 h 1617784"/>
              <a:gd name="connsiteX29" fmla="*/ 5130800 w 5130800"/>
              <a:gd name="connsiteY29" fmla="*/ 1617784 h 1617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130800" h="1617784">
                <a:moveTo>
                  <a:pt x="0" y="0"/>
                </a:moveTo>
                <a:lnTo>
                  <a:pt x="1731108" y="0"/>
                </a:lnTo>
                <a:lnTo>
                  <a:pt x="1731108" y="109415"/>
                </a:lnTo>
                <a:lnTo>
                  <a:pt x="1840523" y="109415"/>
                </a:lnTo>
                <a:lnTo>
                  <a:pt x="1840523" y="199292"/>
                </a:lnTo>
                <a:lnTo>
                  <a:pt x="1848339" y="199292"/>
                </a:lnTo>
                <a:lnTo>
                  <a:pt x="1848339" y="289169"/>
                </a:lnTo>
                <a:lnTo>
                  <a:pt x="2500923" y="289169"/>
                </a:lnTo>
                <a:lnTo>
                  <a:pt x="2500923" y="394677"/>
                </a:lnTo>
                <a:lnTo>
                  <a:pt x="2508739" y="394677"/>
                </a:lnTo>
                <a:lnTo>
                  <a:pt x="2508739" y="488461"/>
                </a:lnTo>
                <a:lnTo>
                  <a:pt x="2606431" y="488461"/>
                </a:lnTo>
                <a:lnTo>
                  <a:pt x="2606431" y="590061"/>
                </a:lnTo>
                <a:lnTo>
                  <a:pt x="2633785" y="590061"/>
                </a:lnTo>
                <a:lnTo>
                  <a:pt x="2633785" y="683846"/>
                </a:lnTo>
                <a:lnTo>
                  <a:pt x="2747108" y="683846"/>
                </a:lnTo>
                <a:lnTo>
                  <a:pt x="2747108" y="781538"/>
                </a:lnTo>
                <a:lnTo>
                  <a:pt x="2805723" y="781538"/>
                </a:lnTo>
                <a:lnTo>
                  <a:pt x="2805723" y="887046"/>
                </a:lnTo>
                <a:lnTo>
                  <a:pt x="2852616" y="887046"/>
                </a:lnTo>
                <a:lnTo>
                  <a:pt x="2852616" y="969108"/>
                </a:lnTo>
                <a:lnTo>
                  <a:pt x="2919046" y="969108"/>
                </a:lnTo>
                <a:lnTo>
                  <a:pt x="2919046" y="1078523"/>
                </a:lnTo>
                <a:lnTo>
                  <a:pt x="3282462" y="1078523"/>
                </a:lnTo>
                <a:lnTo>
                  <a:pt x="3282462" y="1195754"/>
                </a:lnTo>
                <a:lnTo>
                  <a:pt x="3485662" y="1195754"/>
                </a:lnTo>
                <a:lnTo>
                  <a:pt x="3485662" y="1328615"/>
                </a:lnTo>
                <a:lnTo>
                  <a:pt x="4439139" y="1328615"/>
                </a:lnTo>
                <a:lnTo>
                  <a:pt x="4439139" y="1617784"/>
                </a:lnTo>
                <a:lnTo>
                  <a:pt x="5130800" y="1617784"/>
                </a:lnTo>
              </a:path>
            </a:pathLst>
          </a:custGeom>
          <a:noFill/>
          <a:ln w="28575">
            <a:solidFill>
              <a:schemeClr val="accent6"/>
            </a:solidFill>
            <a:miter lim="800000"/>
            <a:headEnd/>
            <a:tailEnd/>
          </a:ln>
        </p:spPr>
        <p:txBody>
          <a:bodyPr rtlCol="0" anchor="ctr"/>
          <a:lstStyle/>
          <a:p>
            <a:pPr algn="ctr"/>
            <a:endParaRPr lang="en-US"/>
          </a:p>
        </p:txBody>
      </p:sp>
      <p:sp>
        <p:nvSpPr>
          <p:cNvPr id="114" name="Freeform: Shape 113">
            <a:extLst>
              <a:ext uri="{FF2B5EF4-FFF2-40B4-BE49-F238E27FC236}">
                <a16:creationId xmlns:a16="http://schemas.microsoft.com/office/drawing/2014/main" id="{10027282-56FB-8FCE-58F8-345B25CD548C}"/>
              </a:ext>
            </a:extLst>
          </p:cNvPr>
          <p:cNvSpPr/>
          <p:nvPr/>
        </p:nvSpPr>
        <p:spPr bwMode="auto">
          <a:xfrm>
            <a:off x="2860431" y="1580168"/>
            <a:ext cx="5724769" cy="1875693"/>
          </a:xfrm>
          <a:custGeom>
            <a:avLst/>
            <a:gdLst>
              <a:gd name="connsiteX0" fmla="*/ 0 w 5724769"/>
              <a:gd name="connsiteY0" fmla="*/ 0 h 1875693"/>
              <a:gd name="connsiteX1" fmla="*/ 425938 w 5724769"/>
              <a:gd name="connsiteY1" fmla="*/ 0 h 1875693"/>
              <a:gd name="connsiteX2" fmla="*/ 425938 w 5724769"/>
              <a:gd name="connsiteY2" fmla="*/ 46893 h 1875693"/>
              <a:gd name="connsiteX3" fmla="*/ 812800 w 5724769"/>
              <a:gd name="connsiteY3" fmla="*/ 46893 h 1875693"/>
              <a:gd name="connsiteX4" fmla="*/ 812800 w 5724769"/>
              <a:gd name="connsiteY4" fmla="*/ 82062 h 1875693"/>
              <a:gd name="connsiteX5" fmla="*/ 961292 w 5724769"/>
              <a:gd name="connsiteY5" fmla="*/ 82062 h 1875693"/>
              <a:gd name="connsiteX6" fmla="*/ 961292 w 5724769"/>
              <a:gd name="connsiteY6" fmla="*/ 152400 h 1875693"/>
              <a:gd name="connsiteX7" fmla="*/ 1860061 w 5724769"/>
              <a:gd name="connsiteY7" fmla="*/ 152400 h 1875693"/>
              <a:gd name="connsiteX8" fmla="*/ 1860061 w 5724769"/>
              <a:gd name="connsiteY8" fmla="*/ 207108 h 1875693"/>
              <a:gd name="connsiteX9" fmla="*/ 2008554 w 5724769"/>
              <a:gd name="connsiteY9" fmla="*/ 207108 h 1875693"/>
              <a:gd name="connsiteX10" fmla="*/ 2008554 w 5724769"/>
              <a:gd name="connsiteY10" fmla="*/ 257908 h 1875693"/>
              <a:gd name="connsiteX11" fmla="*/ 2047631 w 5724769"/>
              <a:gd name="connsiteY11" fmla="*/ 257908 h 1875693"/>
              <a:gd name="connsiteX12" fmla="*/ 2047631 w 5724769"/>
              <a:gd name="connsiteY12" fmla="*/ 304800 h 1875693"/>
              <a:gd name="connsiteX13" fmla="*/ 2172677 w 5724769"/>
              <a:gd name="connsiteY13" fmla="*/ 304800 h 1875693"/>
              <a:gd name="connsiteX14" fmla="*/ 2172677 w 5724769"/>
              <a:gd name="connsiteY14" fmla="*/ 355600 h 1875693"/>
              <a:gd name="connsiteX15" fmla="*/ 2219569 w 5724769"/>
              <a:gd name="connsiteY15" fmla="*/ 355600 h 1875693"/>
              <a:gd name="connsiteX16" fmla="*/ 2219569 w 5724769"/>
              <a:gd name="connsiteY16" fmla="*/ 422031 h 1875693"/>
              <a:gd name="connsiteX17" fmla="*/ 2305538 w 5724769"/>
              <a:gd name="connsiteY17" fmla="*/ 422031 h 1875693"/>
              <a:gd name="connsiteX18" fmla="*/ 2305538 w 5724769"/>
              <a:gd name="connsiteY18" fmla="*/ 539262 h 1875693"/>
              <a:gd name="connsiteX19" fmla="*/ 2344615 w 5724769"/>
              <a:gd name="connsiteY19" fmla="*/ 539262 h 1875693"/>
              <a:gd name="connsiteX20" fmla="*/ 2344615 w 5724769"/>
              <a:gd name="connsiteY20" fmla="*/ 597877 h 1875693"/>
              <a:gd name="connsiteX21" fmla="*/ 2379784 w 5724769"/>
              <a:gd name="connsiteY21" fmla="*/ 597877 h 1875693"/>
              <a:gd name="connsiteX22" fmla="*/ 2379784 w 5724769"/>
              <a:gd name="connsiteY22" fmla="*/ 644770 h 1875693"/>
              <a:gd name="connsiteX23" fmla="*/ 2446215 w 5724769"/>
              <a:gd name="connsiteY23" fmla="*/ 644770 h 1875693"/>
              <a:gd name="connsiteX24" fmla="*/ 2446215 w 5724769"/>
              <a:gd name="connsiteY24" fmla="*/ 711200 h 1875693"/>
              <a:gd name="connsiteX25" fmla="*/ 2497015 w 5724769"/>
              <a:gd name="connsiteY25" fmla="*/ 711200 h 1875693"/>
              <a:gd name="connsiteX26" fmla="*/ 2497015 w 5724769"/>
              <a:gd name="connsiteY26" fmla="*/ 765908 h 1875693"/>
              <a:gd name="connsiteX27" fmla="*/ 2563446 w 5724769"/>
              <a:gd name="connsiteY27" fmla="*/ 765908 h 1875693"/>
              <a:gd name="connsiteX28" fmla="*/ 2563446 w 5724769"/>
              <a:gd name="connsiteY28" fmla="*/ 812800 h 1875693"/>
              <a:gd name="connsiteX29" fmla="*/ 2668954 w 5724769"/>
              <a:gd name="connsiteY29" fmla="*/ 812800 h 1875693"/>
              <a:gd name="connsiteX30" fmla="*/ 2668954 w 5724769"/>
              <a:gd name="connsiteY30" fmla="*/ 875323 h 1875693"/>
              <a:gd name="connsiteX31" fmla="*/ 2825261 w 5724769"/>
              <a:gd name="connsiteY31" fmla="*/ 875323 h 1875693"/>
              <a:gd name="connsiteX32" fmla="*/ 2825261 w 5724769"/>
              <a:gd name="connsiteY32" fmla="*/ 945662 h 1875693"/>
              <a:gd name="connsiteX33" fmla="*/ 2868246 w 5724769"/>
              <a:gd name="connsiteY33" fmla="*/ 945662 h 1875693"/>
              <a:gd name="connsiteX34" fmla="*/ 2868246 w 5724769"/>
              <a:gd name="connsiteY34" fmla="*/ 1004277 h 1875693"/>
              <a:gd name="connsiteX35" fmla="*/ 2922954 w 5724769"/>
              <a:gd name="connsiteY35" fmla="*/ 1004277 h 1875693"/>
              <a:gd name="connsiteX36" fmla="*/ 2922954 w 5724769"/>
              <a:gd name="connsiteY36" fmla="*/ 1055077 h 1875693"/>
              <a:gd name="connsiteX37" fmla="*/ 3145692 w 5724769"/>
              <a:gd name="connsiteY37" fmla="*/ 1055077 h 1875693"/>
              <a:gd name="connsiteX38" fmla="*/ 3145692 w 5724769"/>
              <a:gd name="connsiteY38" fmla="*/ 1109785 h 1875693"/>
              <a:gd name="connsiteX39" fmla="*/ 3192584 w 5724769"/>
              <a:gd name="connsiteY39" fmla="*/ 1109785 h 1875693"/>
              <a:gd name="connsiteX40" fmla="*/ 3192584 w 5724769"/>
              <a:gd name="connsiteY40" fmla="*/ 1168400 h 1875693"/>
              <a:gd name="connsiteX41" fmla="*/ 3290277 w 5724769"/>
              <a:gd name="connsiteY41" fmla="*/ 1168400 h 1875693"/>
              <a:gd name="connsiteX42" fmla="*/ 3290277 w 5724769"/>
              <a:gd name="connsiteY42" fmla="*/ 1223108 h 1875693"/>
              <a:gd name="connsiteX43" fmla="*/ 3337169 w 5724769"/>
              <a:gd name="connsiteY43" fmla="*/ 1223108 h 1875693"/>
              <a:gd name="connsiteX44" fmla="*/ 3337169 w 5724769"/>
              <a:gd name="connsiteY44" fmla="*/ 1305170 h 1875693"/>
              <a:gd name="connsiteX45" fmla="*/ 3598984 w 5724769"/>
              <a:gd name="connsiteY45" fmla="*/ 1305170 h 1875693"/>
              <a:gd name="connsiteX46" fmla="*/ 3598984 w 5724769"/>
              <a:gd name="connsiteY46" fmla="*/ 1359877 h 1875693"/>
              <a:gd name="connsiteX47" fmla="*/ 4075723 w 5724769"/>
              <a:gd name="connsiteY47" fmla="*/ 1359877 h 1875693"/>
              <a:gd name="connsiteX48" fmla="*/ 4075723 w 5724769"/>
              <a:gd name="connsiteY48" fmla="*/ 1457570 h 1875693"/>
              <a:gd name="connsiteX49" fmla="*/ 4278923 w 5724769"/>
              <a:gd name="connsiteY49" fmla="*/ 1457570 h 1875693"/>
              <a:gd name="connsiteX50" fmla="*/ 4278923 w 5724769"/>
              <a:gd name="connsiteY50" fmla="*/ 1574800 h 1875693"/>
              <a:gd name="connsiteX51" fmla="*/ 4368800 w 5724769"/>
              <a:gd name="connsiteY51" fmla="*/ 1574800 h 1875693"/>
              <a:gd name="connsiteX52" fmla="*/ 4368800 w 5724769"/>
              <a:gd name="connsiteY52" fmla="*/ 1711570 h 1875693"/>
              <a:gd name="connsiteX53" fmla="*/ 4638431 w 5724769"/>
              <a:gd name="connsiteY53" fmla="*/ 1711570 h 1875693"/>
              <a:gd name="connsiteX54" fmla="*/ 4638431 w 5724769"/>
              <a:gd name="connsiteY54" fmla="*/ 1875693 h 1875693"/>
              <a:gd name="connsiteX55" fmla="*/ 5724769 w 5724769"/>
              <a:gd name="connsiteY55" fmla="*/ 1875693 h 187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724769" h="1875693">
                <a:moveTo>
                  <a:pt x="0" y="0"/>
                </a:moveTo>
                <a:lnTo>
                  <a:pt x="425938" y="0"/>
                </a:lnTo>
                <a:lnTo>
                  <a:pt x="425938" y="46893"/>
                </a:lnTo>
                <a:lnTo>
                  <a:pt x="812800" y="46893"/>
                </a:lnTo>
                <a:lnTo>
                  <a:pt x="812800" y="82062"/>
                </a:lnTo>
                <a:lnTo>
                  <a:pt x="961292" y="82062"/>
                </a:lnTo>
                <a:lnTo>
                  <a:pt x="961292" y="152400"/>
                </a:lnTo>
                <a:lnTo>
                  <a:pt x="1860061" y="152400"/>
                </a:lnTo>
                <a:lnTo>
                  <a:pt x="1860061" y="207108"/>
                </a:lnTo>
                <a:lnTo>
                  <a:pt x="2008554" y="207108"/>
                </a:lnTo>
                <a:lnTo>
                  <a:pt x="2008554" y="257908"/>
                </a:lnTo>
                <a:lnTo>
                  <a:pt x="2047631" y="257908"/>
                </a:lnTo>
                <a:lnTo>
                  <a:pt x="2047631" y="304800"/>
                </a:lnTo>
                <a:lnTo>
                  <a:pt x="2172677" y="304800"/>
                </a:lnTo>
                <a:lnTo>
                  <a:pt x="2172677" y="355600"/>
                </a:lnTo>
                <a:lnTo>
                  <a:pt x="2219569" y="355600"/>
                </a:lnTo>
                <a:lnTo>
                  <a:pt x="2219569" y="422031"/>
                </a:lnTo>
                <a:lnTo>
                  <a:pt x="2305538" y="422031"/>
                </a:lnTo>
                <a:lnTo>
                  <a:pt x="2305538" y="539262"/>
                </a:lnTo>
                <a:lnTo>
                  <a:pt x="2344615" y="539262"/>
                </a:lnTo>
                <a:lnTo>
                  <a:pt x="2344615" y="597877"/>
                </a:lnTo>
                <a:lnTo>
                  <a:pt x="2379784" y="597877"/>
                </a:lnTo>
                <a:lnTo>
                  <a:pt x="2379784" y="644770"/>
                </a:lnTo>
                <a:lnTo>
                  <a:pt x="2446215" y="644770"/>
                </a:lnTo>
                <a:lnTo>
                  <a:pt x="2446215" y="711200"/>
                </a:lnTo>
                <a:lnTo>
                  <a:pt x="2497015" y="711200"/>
                </a:lnTo>
                <a:lnTo>
                  <a:pt x="2497015" y="765908"/>
                </a:lnTo>
                <a:lnTo>
                  <a:pt x="2563446" y="765908"/>
                </a:lnTo>
                <a:lnTo>
                  <a:pt x="2563446" y="812800"/>
                </a:lnTo>
                <a:lnTo>
                  <a:pt x="2668954" y="812800"/>
                </a:lnTo>
                <a:lnTo>
                  <a:pt x="2668954" y="875323"/>
                </a:lnTo>
                <a:lnTo>
                  <a:pt x="2825261" y="875323"/>
                </a:lnTo>
                <a:lnTo>
                  <a:pt x="2825261" y="945662"/>
                </a:lnTo>
                <a:lnTo>
                  <a:pt x="2868246" y="945662"/>
                </a:lnTo>
                <a:lnTo>
                  <a:pt x="2868246" y="1004277"/>
                </a:lnTo>
                <a:lnTo>
                  <a:pt x="2922954" y="1004277"/>
                </a:lnTo>
                <a:lnTo>
                  <a:pt x="2922954" y="1055077"/>
                </a:lnTo>
                <a:lnTo>
                  <a:pt x="3145692" y="1055077"/>
                </a:lnTo>
                <a:lnTo>
                  <a:pt x="3145692" y="1109785"/>
                </a:lnTo>
                <a:lnTo>
                  <a:pt x="3192584" y="1109785"/>
                </a:lnTo>
                <a:lnTo>
                  <a:pt x="3192584" y="1168400"/>
                </a:lnTo>
                <a:lnTo>
                  <a:pt x="3290277" y="1168400"/>
                </a:lnTo>
                <a:lnTo>
                  <a:pt x="3290277" y="1223108"/>
                </a:lnTo>
                <a:lnTo>
                  <a:pt x="3337169" y="1223108"/>
                </a:lnTo>
                <a:lnTo>
                  <a:pt x="3337169" y="1305170"/>
                </a:lnTo>
                <a:lnTo>
                  <a:pt x="3598984" y="1305170"/>
                </a:lnTo>
                <a:lnTo>
                  <a:pt x="3598984" y="1359877"/>
                </a:lnTo>
                <a:lnTo>
                  <a:pt x="4075723" y="1359877"/>
                </a:lnTo>
                <a:lnTo>
                  <a:pt x="4075723" y="1457570"/>
                </a:lnTo>
                <a:lnTo>
                  <a:pt x="4278923" y="1457570"/>
                </a:lnTo>
                <a:lnTo>
                  <a:pt x="4278923" y="1574800"/>
                </a:lnTo>
                <a:lnTo>
                  <a:pt x="4368800" y="1574800"/>
                </a:lnTo>
                <a:lnTo>
                  <a:pt x="4368800" y="1711570"/>
                </a:lnTo>
                <a:lnTo>
                  <a:pt x="4638431" y="1711570"/>
                </a:lnTo>
                <a:lnTo>
                  <a:pt x="4638431" y="1875693"/>
                </a:lnTo>
                <a:lnTo>
                  <a:pt x="5724769" y="1875693"/>
                </a:lnTo>
              </a:path>
            </a:pathLst>
          </a:custGeom>
          <a:noFill/>
          <a:ln w="28575">
            <a:solidFill>
              <a:schemeClr val="accent4"/>
            </a:solidFill>
            <a:miter lim="800000"/>
            <a:headEnd/>
            <a:tailEnd/>
          </a:ln>
        </p:spPr>
        <p:txBody>
          <a:bodyPr rtlCol="0" anchor="ctr"/>
          <a:lstStyle/>
          <a:p>
            <a:pPr algn="ctr"/>
            <a:endParaRPr lang="en-US"/>
          </a:p>
        </p:txBody>
      </p:sp>
      <p:sp>
        <p:nvSpPr>
          <p:cNvPr id="113" name="Freeform: Shape 112">
            <a:extLst>
              <a:ext uri="{FF2B5EF4-FFF2-40B4-BE49-F238E27FC236}">
                <a16:creationId xmlns:a16="http://schemas.microsoft.com/office/drawing/2014/main" id="{F6F59A90-8F51-BC45-1A0E-3928B4DE5164}"/>
              </a:ext>
            </a:extLst>
          </p:cNvPr>
          <p:cNvSpPr/>
          <p:nvPr/>
        </p:nvSpPr>
        <p:spPr bwMode="auto">
          <a:xfrm>
            <a:off x="2872154" y="1591891"/>
            <a:ext cx="6807200" cy="1809262"/>
          </a:xfrm>
          <a:custGeom>
            <a:avLst/>
            <a:gdLst>
              <a:gd name="connsiteX0" fmla="*/ 0 w 6807200"/>
              <a:gd name="connsiteY0" fmla="*/ 0 h 1809262"/>
              <a:gd name="connsiteX1" fmla="*/ 605692 w 6807200"/>
              <a:gd name="connsiteY1" fmla="*/ 0 h 1809262"/>
              <a:gd name="connsiteX2" fmla="*/ 605692 w 6807200"/>
              <a:gd name="connsiteY2" fmla="*/ 39077 h 1809262"/>
              <a:gd name="connsiteX3" fmla="*/ 1039446 w 6807200"/>
              <a:gd name="connsiteY3" fmla="*/ 39077 h 1809262"/>
              <a:gd name="connsiteX4" fmla="*/ 1039446 w 6807200"/>
              <a:gd name="connsiteY4" fmla="*/ 70339 h 1809262"/>
              <a:gd name="connsiteX5" fmla="*/ 1168400 w 6807200"/>
              <a:gd name="connsiteY5" fmla="*/ 70339 h 1809262"/>
              <a:gd name="connsiteX6" fmla="*/ 1168400 w 6807200"/>
              <a:gd name="connsiteY6" fmla="*/ 109416 h 1809262"/>
              <a:gd name="connsiteX7" fmla="*/ 1207477 w 6807200"/>
              <a:gd name="connsiteY7" fmla="*/ 109416 h 1809262"/>
              <a:gd name="connsiteX8" fmla="*/ 1207477 w 6807200"/>
              <a:gd name="connsiteY8" fmla="*/ 144585 h 1809262"/>
              <a:gd name="connsiteX9" fmla="*/ 1227015 w 6807200"/>
              <a:gd name="connsiteY9" fmla="*/ 144585 h 1809262"/>
              <a:gd name="connsiteX10" fmla="*/ 1227015 w 6807200"/>
              <a:gd name="connsiteY10" fmla="*/ 175847 h 1809262"/>
              <a:gd name="connsiteX11" fmla="*/ 1516184 w 6807200"/>
              <a:gd name="connsiteY11" fmla="*/ 175847 h 1809262"/>
              <a:gd name="connsiteX12" fmla="*/ 1516184 w 6807200"/>
              <a:gd name="connsiteY12" fmla="*/ 230554 h 1809262"/>
              <a:gd name="connsiteX13" fmla="*/ 1602154 w 6807200"/>
              <a:gd name="connsiteY13" fmla="*/ 230554 h 1809262"/>
              <a:gd name="connsiteX14" fmla="*/ 1602154 w 6807200"/>
              <a:gd name="connsiteY14" fmla="*/ 261816 h 1809262"/>
              <a:gd name="connsiteX15" fmla="*/ 1672492 w 6807200"/>
              <a:gd name="connsiteY15" fmla="*/ 261816 h 1809262"/>
              <a:gd name="connsiteX16" fmla="*/ 1672492 w 6807200"/>
              <a:gd name="connsiteY16" fmla="*/ 296985 h 1809262"/>
              <a:gd name="connsiteX17" fmla="*/ 1723292 w 6807200"/>
              <a:gd name="connsiteY17" fmla="*/ 296985 h 1809262"/>
              <a:gd name="connsiteX18" fmla="*/ 1723292 w 6807200"/>
              <a:gd name="connsiteY18" fmla="*/ 332154 h 1809262"/>
              <a:gd name="connsiteX19" fmla="*/ 1926492 w 6807200"/>
              <a:gd name="connsiteY19" fmla="*/ 332154 h 1809262"/>
              <a:gd name="connsiteX20" fmla="*/ 1926492 w 6807200"/>
              <a:gd name="connsiteY20" fmla="*/ 367324 h 1809262"/>
              <a:gd name="connsiteX21" fmla="*/ 1981200 w 6807200"/>
              <a:gd name="connsiteY21" fmla="*/ 367324 h 1809262"/>
              <a:gd name="connsiteX22" fmla="*/ 1981200 w 6807200"/>
              <a:gd name="connsiteY22" fmla="*/ 402493 h 1809262"/>
              <a:gd name="connsiteX23" fmla="*/ 2114061 w 6807200"/>
              <a:gd name="connsiteY23" fmla="*/ 402493 h 1809262"/>
              <a:gd name="connsiteX24" fmla="*/ 2114061 w 6807200"/>
              <a:gd name="connsiteY24" fmla="*/ 441570 h 1809262"/>
              <a:gd name="connsiteX25" fmla="*/ 2207846 w 6807200"/>
              <a:gd name="connsiteY25" fmla="*/ 441570 h 1809262"/>
              <a:gd name="connsiteX26" fmla="*/ 2207846 w 6807200"/>
              <a:gd name="connsiteY26" fmla="*/ 476739 h 1809262"/>
              <a:gd name="connsiteX27" fmla="*/ 2246923 w 6807200"/>
              <a:gd name="connsiteY27" fmla="*/ 476739 h 1809262"/>
              <a:gd name="connsiteX28" fmla="*/ 2246923 w 6807200"/>
              <a:gd name="connsiteY28" fmla="*/ 558800 h 1809262"/>
              <a:gd name="connsiteX29" fmla="*/ 2313354 w 6807200"/>
              <a:gd name="connsiteY29" fmla="*/ 558800 h 1809262"/>
              <a:gd name="connsiteX30" fmla="*/ 2313354 w 6807200"/>
              <a:gd name="connsiteY30" fmla="*/ 597877 h 1809262"/>
              <a:gd name="connsiteX31" fmla="*/ 2403231 w 6807200"/>
              <a:gd name="connsiteY31" fmla="*/ 597877 h 1809262"/>
              <a:gd name="connsiteX32" fmla="*/ 2403231 w 6807200"/>
              <a:gd name="connsiteY32" fmla="*/ 629139 h 1809262"/>
              <a:gd name="connsiteX33" fmla="*/ 2524369 w 6807200"/>
              <a:gd name="connsiteY33" fmla="*/ 629139 h 1809262"/>
              <a:gd name="connsiteX34" fmla="*/ 2524369 w 6807200"/>
              <a:gd name="connsiteY34" fmla="*/ 668216 h 1809262"/>
              <a:gd name="connsiteX35" fmla="*/ 2715846 w 6807200"/>
              <a:gd name="connsiteY35" fmla="*/ 668216 h 1809262"/>
              <a:gd name="connsiteX36" fmla="*/ 2715846 w 6807200"/>
              <a:gd name="connsiteY36" fmla="*/ 707293 h 1809262"/>
              <a:gd name="connsiteX37" fmla="*/ 2911231 w 6807200"/>
              <a:gd name="connsiteY37" fmla="*/ 707293 h 1809262"/>
              <a:gd name="connsiteX38" fmla="*/ 2911231 w 6807200"/>
              <a:gd name="connsiteY38" fmla="*/ 750277 h 1809262"/>
              <a:gd name="connsiteX39" fmla="*/ 2946400 w 6807200"/>
              <a:gd name="connsiteY39" fmla="*/ 750277 h 1809262"/>
              <a:gd name="connsiteX40" fmla="*/ 2946400 w 6807200"/>
              <a:gd name="connsiteY40" fmla="*/ 789354 h 1809262"/>
              <a:gd name="connsiteX41" fmla="*/ 3133969 w 6807200"/>
              <a:gd name="connsiteY41" fmla="*/ 789354 h 1809262"/>
              <a:gd name="connsiteX42" fmla="*/ 3133969 w 6807200"/>
              <a:gd name="connsiteY42" fmla="*/ 824524 h 1809262"/>
              <a:gd name="connsiteX43" fmla="*/ 3247292 w 6807200"/>
              <a:gd name="connsiteY43" fmla="*/ 824524 h 1809262"/>
              <a:gd name="connsiteX44" fmla="*/ 3247292 w 6807200"/>
              <a:gd name="connsiteY44" fmla="*/ 902677 h 1809262"/>
              <a:gd name="connsiteX45" fmla="*/ 3309815 w 6807200"/>
              <a:gd name="connsiteY45" fmla="*/ 902677 h 1809262"/>
              <a:gd name="connsiteX46" fmla="*/ 3309815 w 6807200"/>
              <a:gd name="connsiteY46" fmla="*/ 945662 h 1809262"/>
              <a:gd name="connsiteX47" fmla="*/ 3356708 w 6807200"/>
              <a:gd name="connsiteY47" fmla="*/ 945662 h 1809262"/>
              <a:gd name="connsiteX48" fmla="*/ 3356708 w 6807200"/>
              <a:gd name="connsiteY48" fmla="*/ 1023816 h 1809262"/>
              <a:gd name="connsiteX49" fmla="*/ 3419231 w 6807200"/>
              <a:gd name="connsiteY49" fmla="*/ 1023816 h 1809262"/>
              <a:gd name="connsiteX50" fmla="*/ 3419231 w 6807200"/>
              <a:gd name="connsiteY50" fmla="*/ 1062893 h 1809262"/>
              <a:gd name="connsiteX51" fmla="*/ 3513015 w 6807200"/>
              <a:gd name="connsiteY51" fmla="*/ 1062893 h 1809262"/>
              <a:gd name="connsiteX52" fmla="*/ 3513015 w 6807200"/>
              <a:gd name="connsiteY52" fmla="*/ 1105877 h 1809262"/>
              <a:gd name="connsiteX53" fmla="*/ 3747477 w 6807200"/>
              <a:gd name="connsiteY53" fmla="*/ 1105877 h 1809262"/>
              <a:gd name="connsiteX54" fmla="*/ 3747477 w 6807200"/>
              <a:gd name="connsiteY54" fmla="*/ 1148862 h 1809262"/>
              <a:gd name="connsiteX55" fmla="*/ 3958492 w 6807200"/>
              <a:gd name="connsiteY55" fmla="*/ 1148862 h 1809262"/>
              <a:gd name="connsiteX56" fmla="*/ 3958492 w 6807200"/>
              <a:gd name="connsiteY56" fmla="*/ 1211385 h 1809262"/>
              <a:gd name="connsiteX57" fmla="*/ 3981938 w 6807200"/>
              <a:gd name="connsiteY57" fmla="*/ 1211385 h 1809262"/>
              <a:gd name="connsiteX58" fmla="*/ 3981938 w 6807200"/>
              <a:gd name="connsiteY58" fmla="*/ 1254370 h 1809262"/>
              <a:gd name="connsiteX59" fmla="*/ 3981938 w 6807200"/>
              <a:gd name="connsiteY59" fmla="*/ 1254370 h 1809262"/>
              <a:gd name="connsiteX60" fmla="*/ 3981938 w 6807200"/>
              <a:gd name="connsiteY60" fmla="*/ 1305170 h 1809262"/>
              <a:gd name="connsiteX61" fmla="*/ 4321908 w 6807200"/>
              <a:gd name="connsiteY61" fmla="*/ 1305170 h 1809262"/>
              <a:gd name="connsiteX62" fmla="*/ 4321908 w 6807200"/>
              <a:gd name="connsiteY62" fmla="*/ 1352062 h 1809262"/>
              <a:gd name="connsiteX63" fmla="*/ 4626708 w 6807200"/>
              <a:gd name="connsiteY63" fmla="*/ 1352062 h 1809262"/>
              <a:gd name="connsiteX64" fmla="*/ 4626708 w 6807200"/>
              <a:gd name="connsiteY64" fmla="*/ 1422400 h 1809262"/>
              <a:gd name="connsiteX65" fmla="*/ 4689231 w 6807200"/>
              <a:gd name="connsiteY65" fmla="*/ 1422400 h 1809262"/>
              <a:gd name="connsiteX66" fmla="*/ 4689231 w 6807200"/>
              <a:gd name="connsiteY66" fmla="*/ 1590431 h 1809262"/>
              <a:gd name="connsiteX67" fmla="*/ 4935415 w 6807200"/>
              <a:gd name="connsiteY67" fmla="*/ 1590431 h 1809262"/>
              <a:gd name="connsiteX68" fmla="*/ 4935415 w 6807200"/>
              <a:gd name="connsiteY68" fmla="*/ 1676400 h 1809262"/>
              <a:gd name="connsiteX69" fmla="*/ 5412154 w 6807200"/>
              <a:gd name="connsiteY69" fmla="*/ 1676400 h 1809262"/>
              <a:gd name="connsiteX70" fmla="*/ 5412154 w 6807200"/>
              <a:gd name="connsiteY70" fmla="*/ 1809262 h 1809262"/>
              <a:gd name="connsiteX71" fmla="*/ 6807200 w 6807200"/>
              <a:gd name="connsiteY71" fmla="*/ 1809262 h 180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807200" h="1809262">
                <a:moveTo>
                  <a:pt x="0" y="0"/>
                </a:moveTo>
                <a:lnTo>
                  <a:pt x="605692" y="0"/>
                </a:lnTo>
                <a:lnTo>
                  <a:pt x="605692" y="39077"/>
                </a:lnTo>
                <a:lnTo>
                  <a:pt x="1039446" y="39077"/>
                </a:lnTo>
                <a:lnTo>
                  <a:pt x="1039446" y="70339"/>
                </a:lnTo>
                <a:lnTo>
                  <a:pt x="1168400" y="70339"/>
                </a:lnTo>
                <a:lnTo>
                  <a:pt x="1168400" y="109416"/>
                </a:lnTo>
                <a:lnTo>
                  <a:pt x="1207477" y="109416"/>
                </a:lnTo>
                <a:lnTo>
                  <a:pt x="1207477" y="144585"/>
                </a:lnTo>
                <a:lnTo>
                  <a:pt x="1227015" y="144585"/>
                </a:lnTo>
                <a:lnTo>
                  <a:pt x="1227015" y="175847"/>
                </a:lnTo>
                <a:lnTo>
                  <a:pt x="1516184" y="175847"/>
                </a:lnTo>
                <a:lnTo>
                  <a:pt x="1516184" y="230554"/>
                </a:lnTo>
                <a:lnTo>
                  <a:pt x="1602154" y="230554"/>
                </a:lnTo>
                <a:lnTo>
                  <a:pt x="1602154" y="261816"/>
                </a:lnTo>
                <a:lnTo>
                  <a:pt x="1672492" y="261816"/>
                </a:lnTo>
                <a:lnTo>
                  <a:pt x="1672492" y="296985"/>
                </a:lnTo>
                <a:lnTo>
                  <a:pt x="1723292" y="296985"/>
                </a:lnTo>
                <a:lnTo>
                  <a:pt x="1723292" y="332154"/>
                </a:lnTo>
                <a:lnTo>
                  <a:pt x="1926492" y="332154"/>
                </a:lnTo>
                <a:lnTo>
                  <a:pt x="1926492" y="367324"/>
                </a:lnTo>
                <a:lnTo>
                  <a:pt x="1981200" y="367324"/>
                </a:lnTo>
                <a:lnTo>
                  <a:pt x="1981200" y="402493"/>
                </a:lnTo>
                <a:lnTo>
                  <a:pt x="2114061" y="402493"/>
                </a:lnTo>
                <a:lnTo>
                  <a:pt x="2114061" y="441570"/>
                </a:lnTo>
                <a:lnTo>
                  <a:pt x="2207846" y="441570"/>
                </a:lnTo>
                <a:lnTo>
                  <a:pt x="2207846" y="476739"/>
                </a:lnTo>
                <a:lnTo>
                  <a:pt x="2246923" y="476739"/>
                </a:lnTo>
                <a:lnTo>
                  <a:pt x="2246923" y="558800"/>
                </a:lnTo>
                <a:lnTo>
                  <a:pt x="2313354" y="558800"/>
                </a:lnTo>
                <a:lnTo>
                  <a:pt x="2313354" y="597877"/>
                </a:lnTo>
                <a:lnTo>
                  <a:pt x="2403231" y="597877"/>
                </a:lnTo>
                <a:lnTo>
                  <a:pt x="2403231" y="629139"/>
                </a:lnTo>
                <a:lnTo>
                  <a:pt x="2524369" y="629139"/>
                </a:lnTo>
                <a:lnTo>
                  <a:pt x="2524369" y="668216"/>
                </a:lnTo>
                <a:lnTo>
                  <a:pt x="2715846" y="668216"/>
                </a:lnTo>
                <a:lnTo>
                  <a:pt x="2715846" y="707293"/>
                </a:lnTo>
                <a:lnTo>
                  <a:pt x="2911231" y="707293"/>
                </a:lnTo>
                <a:lnTo>
                  <a:pt x="2911231" y="750277"/>
                </a:lnTo>
                <a:lnTo>
                  <a:pt x="2946400" y="750277"/>
                </a:lnTo>
                <a:lnTo>
                  <a:pt x="2946400" y="789354"/>
                </a:lnTo>
                <a:lnTo>
                  <a:pt x="3133969" y="789354"/>
                </a:lnTo>
                <a:lnTo>
                  <a:pt x="3133969" y="824524"/>
                </a:lnTo>
                <a:lnTo>
                  <a:pt x="3247292" y="824524"/>
                </a:lnTo>
                <a:lnTo>
                  <a:pt x="3247292" y="902677"/>
                </a:lnTo>
                <a:lnTo>
                  <a:pt x="3309815" y="902677"/>
                </a:lnTo>
                <a:lnTo>
                  <a:pt x="3309815" y="945662"/>
                </a:lnTo>
                <a:lnTo>
                  <a:pt x="3356708" y="945662"/>
                </a:lnTo>
                <a:lnTo>
                  <a:pt x="3356708" y="1023816"/>
                </a:lnTo>
                <a:lnTo>
                  <a:pt x="3419231" y="1023816"/>
                </a:lnTo>
                <a:lnTo>
                  <a:pt x="3419231" y="1062893"/>
                </a:lnTo>
                <a:lnTo>
                  <a:pt x="3513015" y="1062893"/>
                </a:lnTo>
                <a:lnTo>
                  <a:pt x="3513015" y="1105877"/>
                </a:lnTo>
                <a:lnTo>
                  <a:pt x="3747477" y="1105877"/>
                </a:lnTo>
                <a:lnTo>
                  <a:pt x="3747477" y="1148862"/>
                </a:lnTo>
                <a:lnTo>
                  <a:pt x="3958492" y="1148862"/>
                </a:lnTo>
                <a:lnTo>
                  <a:pt x="3958492" y="1211385"/>
                </a:lnTo>
                <a:lnTo>
                  <a:pt x="3981938" y="1211385"/>
                </a:lnTo>
                <a:lnTo>
                  <a:pt x="3981938" y="1254370"/>
                </a:lnTo>
                <a:lnTo>
                  <a:pt x="3981938" y="1254370"/>
                </a:lnTo>
                <a:lnTo>
                  <a:pt x="3981938" y="1305170"/>
                </a:lnTo>
                <a:lnTo>
                  <a:pt x="4321908" y="1305170"/>
                </a:lnTo>
                <a:lnTo>
                  <a:pt x="4321908" y="1352062"/>
                </a:lnTo>
                <a:lnTo>
                  <a:pt x="4626708" y="1352062"/>
                </a:lnTo>
                <a:lnTo>
                  <a:pt x="4626708" y="1422400"/>
                </a:lnTo>
                <a:lnTo>
                  <a:pt x="4689231" y="1422400"/>
                </a:lnTo>
                <a:lnTo>
                  <a:pt x="4689231" y="1590431"/>
                </a:lnTo>
                <a:lnTo>
                  <a:pt x="4935415" y="1590431"/>
                </a:lnTo>
                <a:lnTo>
                  <a:pt x="4935415" y="1676400"/>
                </a:lnTo>
                <a:lnTo>
                  <a:pt x="5412154" y="1676400"/>
                </a:lnTo>
                <a:lnTo>
                  <a:pt x="5412154" y="1809262"/>
                </a:lnTo>
                <a:lnTo>
                  <a:pt x="6807200" y="1809262"/>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ORZORA:</a:t>
            </a:r>
            <a:r>
              <a:rPr lang="en-US" dirty="0"/>
              <a:t> OS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Pignata. ASCO 2022. Abstr 5519. Reproduced with permission.</a:t>
            </a:r>
            <a:endParaRPr lang="en-US" altLang="en-US" sz="1200" b="0" dirty="0">
              <a:solidFill>
                <a:schemeClr val="bg2"/>
              </a:solidFill>
              <a:latin typeface="Calibri" panose="020F0502020204030204" pitchFamily="34" charset="0"/>
            </a:endParaRPr>
          </a:p>
        </p:txBody>
      </p:sp>
      <p:sp>
        <p:nvSpPr>
          <p:cNvPr id="7" name="Text Box 15">
            <a:extLst>
              <a:ext uri="{FF2B5EF4-FFF2-40B4-BE49-F238E27FC236}">
                <a16:creationId xmlns:a16="http://schemas.microsoft.com/office/drawing/2014/main" id="{C22E5367-36F5-DC5F-B9B8-F68149FE813F}"/>
              </a:ext>
            </a:extLst>
          </p:cNvPr>
          <p:cNvSpPr txBox="1">
            <a:spLocks noChangeArrowheads="1"/>
          </p:cNvSpPr>
          <p:nvPr/>
        </p:nvSpPr>
        <p:spPr bwMode="auto">
          <a:xfrm>
            <a:off x="861128" y="6081138"/>
            <a:ext cx="8788198"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400" b="0" spc="-10" dirty="0">
                <a:solidFill>
                  <a:schemeClr val="bg1"/>
                </a:solidFill>
                <a:latin typeface="Calibri" panose="020F0502020204030204" pitchFamily="34" charset="0"/>
              </a:rPr>
              <a:t>*</a:t>
            </a:r>
            <a:r>
              <a:rPr lang="en-US" altLang="en-US" sz="1400" b="0" i="1" spc="-10" dirty="0">
                <a:solidFill>
                  <a:schemeClr val="bg1"/>
                </a:solidFill>
                <a:latin typeface="Calibri" panose="020F0502020204030204" pitchFamily="34" charset="0"/>
              </a:rPr>
              <a:t>BRCA1</a:t>
            </a:r>
            <a:r>
              <a:rPr lang="en-US" altLang="en-US" sz="1400" b="0" spc="-10" dirty="0">
                <a:solidFill>
                  <a:schemeClr val="bg1"/>
                </a:solidFill>
                <a:latin typeface="Calibri" panose="020F0502020204030204" pitchFamily="34" charset="0"/>
              </a:rPr>
              <a:t> and/or </a:t>
            </a:r>
            <a:r>
              <a:rPr lang="en-US" altLang="en-US" sz="1400" b="0" i="1" spc="-10" dirty="0">
                <a:solidFill>
                  <a:schemeClr val="bg1"/>
                </a:solidFill>
                <a:latin typeface="Calibri" panose="020F0502020204030204" pitchFamily="34" charset="0"/>
              </a:rPr>
              <a:t>BRCA2</a:t>
            </a:r>
            <a:r>
              <a:rPr lang="en-US" altLang="en-US" sz="1400" b="0" spc="-10" dirty="0">
                <a:solidFill>
                  <a:schemeClr val="bg1"/>
                </a:solidFill>
                <a:latin typeface="Calibri" panose="020F0502020204030204" pitchFamily="34" charset="0"/>
              </a:rPr>
              <a:t> mutation. </a:t>
            </a:r>
            <a:r>
              <a:rPr lang="en-US" altLang="en-US" sz="1400" b="0" spc="-10" baseline="30000" dirty="0">
                <a:solidFill>
                  <a:schemeClr val="bg1"/>
                </a:solidFill>
                <a:latin typeface="Calibri" panose="020F0502020204030204" pitchFamily="34" charset="0"/>
              </a:rPr>
              <a:t>†</a:t>
            </a:r>
            <a:r>
              <a:rPr lang="en-US" altLang="en-US" sz="1400" b="0" spc="-10" dirty="0">
                <a:solidFill>
                  <a:schemeClr val="bg1"/>
                </a:solidFill>
                <a:latin typeface="Calibri" panose="020F0502020204030204" pitchFamily="34" charset="0"/>
              </a:rPr>
              <a:t>PFS2 was not a prespecified endpoint in the non-</a:t>
            </a:r>
            <a:r>
              <a:rPr lang="en-US" altLang="en-US" sz="1400" b="0" i="1" spc="-10" dirty="0">
                <a:solidFill>
                  <a:schemeClr val="bg1"/>
                </a:solidFill>
                <a:latin typeface="Calibri" panose="020F0502020204030204" pitchFamily="34" charset="0"/>
              </a:rPr>
              <a:t>BRCA</a:t>
            </a:r>
            <a:r>
              <a:rPr lang="en-US" altLang="en-US" sz="1400" b="0" spc="-10" dirty="0">
                <a:solidFill>
                  <a:schemeClr val="bg1"/>
                </a:solidFill>
                <a:latin typeface="Calibri" panose="020F0502020204030204" pitchFamily="34" charset="0"/>
              </a:rPr>
              <a:t> HRR mutation cohort.</a:t>
            </a:r>
            <a:endParaRPr lang="en-US" altLang="en-US" sz="1400" b="0" dirty="0">
              <a:solidFill>
                <a:schemeClr val="bg1"/>
              </a:solidFill>
              <a:latin typeface="Calibri" panose="020F0502020204030204" pitchFamily="34" charset="0"/>
            </a:endParaRPr>
          </a:p>
        </p:txBody>
      </p:sp>
      <p:sp>
        <p:nvSpPr>
          <p:cNvPr id="2" name="Rectangle 1">
            <a:extLst>
              <a:ext uri="{FF2B5EF4-FFF2-40B4-BE49-F238E27FC236}">
                <a16:creationId xmlns:a16="http://schemas.microsoft.com/office/drawing/2014/main" id="{54692B80-8FC3-BA27-1F32-51BE937E62D9}"/>
              </a:ext>
            </a:extLst>
          </p:cNvPr>
          <p:cNvSpPr/>
          <p:nvPr/>
        </p:nvSpPr>
        <p:spPr bwMode="auto">
          <a:xfrm>
            <a:off x="7467600" y="1267553"/>
            <a:ext cx="3086100" cy="96520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Freeform: Shape 2">
            <a:extLst>
              <a:ext uri="{FF2B5EF4-FFF2-40B4-BE49-F238E27FC236}">
                <a16:creationId xmlns:a16="http://schemas.microsoft.com/office/drawing/2014/main" id="{94CDC904-A1F1-D43D-FC8A-27C9F7F254A7}"/>
              </a:ext>
            </a:extLst>
          </p:cNvPr>
          <p:cNvSpPr/>
          <p:nvPr/>
        </p:nvSpPr>
        <p:spPr bwMode="auto">
          <a:xfrm>
            <a:off x="2864224" y="1558159"/>
            <a:ext cx="6844552" cy="3039035"/>
          </a:xfrm>
          <a:custGeom>
            <a:avLst/>
            <a:gdLst>
              <a:gd name="connsiteX0" fmla="*/ 0 w 6844552"/>
              <a:gd name="connsiteY0" fmla="*/ 0 h 3039035"/>
              <a:gd name="connsiteX1" fmla="*/ 0 w 6844552"/>
              <a:gd name="connsiteY1" fmla="*/ 3039035 h 3039035"/>
              <a:gd name="connsiteX2" fmla="*/ 6844552 w 6844552"/>
              <a:gd name="connsiteY2" fmla="*/ 3039035 h 3039035"/>
            </a:gdLst>
            <a:ahLst/>
            <a:cxnLst>
              <a:cxn ang="0">
                <a:pos x="connsiteX0" y="connsiteY0"/>
              </a:cxn>
              <a:cxn ang="0">
                <a:pos x="connsiteX1" y="connsiteY1"/>
              </a:cxn>
              <a:cxn ang="0">
                <a:pos x="connsiteX2" y="connsiteY2"/>
              </a:cxn>
            </a:cxnLst>
            <a:rect l="l" t="t" r="r" b="b"/>
            <a:pathLst>
              <a:path w="6844552" h="3039035">
                <a:moveTo>
                  <a:pt x="0" y="0"/>
                </a:moveTo>
                <a:lnTo>
                  <a:pt x="0" y="3039035"/>
                </a:lnTo>
                <a:lnTo>
                  <a:pt x="6844552" y="3039035"/>
                </a:lnTo>
              </a:path>
            </a:pathLst>
          </a:custGeom>
          <a:noFill/>
          <a:ln w="28575">
            <a:solidFill>
              <a:schemeClr val="bg1"/>
            </a:solidFill>
            <a:miter lim="800000"/>
            <a:headEnd/>
            <a:tailEnd/>
          </a:ln>
        </p:spPr>
        <p:txBody>
          <a:bodyPr rtlCol="0" anchor="ctr"/>
          <a:lstStyle/>
          <a:p>
            <a:pPr algn="ctr"/>
            <a:endParaRPr lang="en-US"/>
          </a:p>
        </p:txBody>
      </p:sp>
      <p:grpSp>
        <p:nvGrpSpPr>
          <p:cNvPr id="8" name="Group 7">
            <a:extLst>
              <a:ext uri="{FF2B5EF4-FFF2-40B4-BE49-F238E27FC236}">
                <a16:creationId xmlns:a16="http://schemas.microsoft.com/office/drawing/2014/main" id="{D11FF67B-D92D-D7DB-4973-060951F1B61F}"/>
              </a:ext>
            </a:extLst>
          </p:cNvPr>
          <p:cNvGrpSpPr/>
          <p:nvPr/>
        </p:nvGrpSpPr>
        <p:grpSpPr>
          <a:xfrm>
            <a:off x="2796991" y="1568690"/>
            <a:ext cx="67232" cy="3027830"/>
            <a:chOff x="2783542" y="1469537"/>
            <a:chExt cx="94129" cy="3027830"/>
          </a:xfrm>
        </p:grpSpPr>
        <p:cxnSp>
          <p:nvCxnSpPr>
            <p:cNvPr id="6" name="Straight Connector 5">
              <a:extLst>
                <a:ext uri="{FF2B5EF4-FFF2-40B4-BE49-F238E27FC236}">
                  <a16:creationId xmlns:a16="http://schemas.microsoft.com/office/drawing/2014/main" id="{4E3BAF4D-4A2D-A825-A32A-24732F1EDC68}"/>
                </a:ext>
              </a:extLst>
            </p:cNvPr>
            <p:cNvCxnSpPr>
              <a:cxnSpLocks/>
            </p:cNvCxnSpPr>
            <p:nvPr/>
          </p:nvCxnSpPr>
          <p:spPr bwMode="auto">
            <a:xfrm>
              <a:off x="2783542" y="1469537"/>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29D9BD7-296B-1F04-7DB7-951EFAB3E8E6}"/>
                </a:ext>
              </a:extLst>
            </p:cNvPr>
            <p:cNvCxnSpPr>
              <a:cxnSpLocks/>
            </p:cNvCxnSpPr>
            <p:nvPr/>
          </p:nvCxnSpPr>
          <p:spPr bwMode="auto">
            <a:xfrm>
              <a:off x="2783542" y="207510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12F4676-94D8-2D5C-DB01-267DA5226933}"/>
                </a:ext>
              </a:extLst>
            </p:cNvPr>
            <p:cNvCxnSpPr>
              <a:cxnSpLocks/>
            </p:cNvCxnSpPr>
            <p:nvPr/>
          </p:nvCxnSpPr>
          <p:spPr bwMode="auto">
            <a:xfrm>
              <a:off x="2783542" y="268066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3F41A14-910B-27D8-733F-0908D20C5C7D}"/>
                </a:ext>
              </a:extLst>
            </p:cNvPr>
            <p:cNvCxnSpPr>
              <a:cxnSpLocks/>
            </p:cNvCxnSpPr>
            <p:nvPr/>
          </p:nvCxnSpPr>
          <p:spPr bwMode="auto">
            <a:xfrm>
              <a:off x="2783542" y="3286235"/>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1168FA8-BEEE-30D5-DFE0-170B95EE216D}"/>
                </a:ext>
              </a:extLst>
            </p:cNvPr>
            <p:cNvCxnSpPr>
              <a:cxnSpLocks/>
            </p:cNvCxnSpPr>
            <p:nvPr/>
          </p:nvCxnSpPr>
          <p:spPr bwMode="auto">
            <a:xfrm>
              <a:off x="2783542" y="389180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3D7B869-AE65-26A9-E3C8-61B870C73273}"/>
                </a:ext>
              </a:extLst>
            </p:cNvPr>
            <p:cNvCxnSpPr>
              <a:cxnSpLocks/>
            </p:cNvCxnSpPr>
            <p:nvPr/>
          </p:nvCxnSpPr>
          <p:spPr bwMode="auto">
            <a:xfrm>
              <a:off x="2783542" y="4497367"/>
              <a:ext cx="941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0D55BBA1-3238-C03E-1391-497F86A77565}"/>
              </a:ext>
            </a:extLst>
          </p:cNvPr>
          <p:cNvGrpSpPr/>
          <p:nvPr/>
        </p:nvGrpSpPr>
        <p:grpSpPr>
          <a:xfrm>
            <a:off x="2864223" y="4603246"/>
            <a:ext cx="6851727" cy="67906"/>
            <a:chOff x="2864223" y="4504093"/>
            <a:chExt cx="6851727" cy="67906"/>
          </a:xfrm>
        </p:grpSpPr>
        <p:grpSp>
          <p:nvGrpSpPr>
            <p:cNvPr id="16" name="Group 15">
              <a:extLst>
                <a:ext uri="{FF2B5EF4-FFF2-40B4-BE49-F238E27FC236}">
                  <a16:creationId xmlns:a16="http://schemas.microsoft.com/office/drawing/2014/main" id="{DFEC10CC-D314-B439-21E1-89749574B224}"/>
                </a:ext>
              </a:extLst>
            </p:cNvPr>
            <p:cNvGrpSpPr/>
            <p:nvPr/>
          </p:nvGrpSpPr>
          <p:grpSpPr>
            <a:xfrm rot="5400000">
              <a:off x="3579944" y="3788372"/>
              <a:ext cx="67906" cy="1499347"/>
              <a:chOff x="2783542" y="1469537"/>
              <a:chExt cx="94129" cy="3027830"/>
            </a:xfrm>
          </p:grpSpPr>
          <p:cxnSp>
            <p:nvCxnSpPr>
              <p:cNvPr id="17" name="Straight Connector 16">
                <a:extLst>
                  <a:ext uri="{FF2B5EF4-FFF2-40B4-BE49-F238E27FC236}">
                    <a16:creationId xmlns:a16="http://schemas.microsoft.com/office/drawing/2014/main" id="{0FCF1EF1-9520-B429-5F93-6FD56627B122}"/>
                  </a:ext>
                </a:extLst>
              </p:cNvPr>
              <p:cNvCxnSpPr>
                <a:cxnSpLocks/>
              </p:cNvCxnSpPr>
              <p:nvPr/>
            </p:nvCxnSpPr>
            <p:spPr bwMode="auto">
              <a:xfrm>
                <a:off x="2783542" y="1469537"/>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791347E-2F5D-2A75-A057-D8DC32EC517E}"/>
                  </a:ext>
                </a:extLst>
              </p:cNvPr>
              <p:cNvCxnSpPr>
                <a:cxnSpLocks/>
              </p:cNvCxnSpPr>
              <p:nvPr/>
            </p:nvCxnSpPr>
            <p:spPr bwMode="auto">
              <a:xfrm>
                <a:off x="2783542" y="207510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97AC483-F8C5-33B3-F812-15CC7487730C}"/>
                  </a:ext>
                </a:extLst>
              </p:cNvPr>
              <p:cNvCxnSpPr>
                <a:cxnSpLocks/>
              </p:cNvCxnSpPr>
              <p:nvPr/>
            </p:nvCxnSpPr>
            <p:spPr bwMode="auto">
              <a:xfrm>
                <a:off x="2783542" y="268066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6C20627-A43B-CA47-1928-2BF01605C4EB}"/>
                  </a:ext>
                </a:extLst>
              </p:cNvPr>
              <p:cNvCxnSpPr>
                <a:cxnSpLocks/>
              </p:cNvCxnSpPr>
              <p:nvPr/>
            </p:nvCxnSpPr>
            <p:spPr bwMode="auto">
              <a:xfrm>
                <a:off x="2783542" y="3286235"/>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157261E-55ED-1DBD-56A2-A2A8E1A8CD30}"/>
                  </a:ext>
                </a:extLst>
              </p:cNvPr>
              <p:cNvCxnSpPr>
                <a:cxnSpLocks/>
              </p:cNvCxnSpPr>
              <p:nvPr/>
            </p:nvCxnSpPr>
            <p:spPr bwMode="auto">
              <a:xfrm>
                <a:off x="2783542" y="389180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99D6B2E-222B-B30E-62C8-7112267A7748}"/>
                  </a:ext>
                </a:extLst>
              </p:cNvPr>
              <p:cNvCxnSpPr>
                <a:cxnSpLocks/>
              </p:cNvCxnSpPr>
              <p:nvPr/>
            </p:nvCxnSpPr>
            <p:spPr bwMode="auto">
              <a:xfrm>
                <a:off x="2783542" y="4497367"/>
                <a:ext cx="941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FAB064A7-BF46-EB53-CAF8-3987BD42A469}"/>
                </a:ext>
              </a:extLst>
            </p:cNvPr>
            <p:cNvGrpSpPr/>
            <p:nvPr/>
          </p:nvGrpSpPr>
          <p:grpSpPr>
            <a:xfrm rot="5400000">
              <a:off x="5359887" y="3788372"/>
              <a:ext cx="67906" cy="1499347"/>
              <a:chOff x="2783542" y="1469537"/>
              <a:chExt cx="94129" cy="3027830"/>
            </a:xfrm>
          </p:grpSpPr>
          <p:cxnSp>
            <p:nvCxnSpPr>
              <p:cNvPr id="24" name="Straight Connector 23">
                <a:extLst>
                  <a:ext uri="{FF2B5EF4-FFF2-40B4-BE49-F238E27FC236}">
                    <a16:creationId xmlns:a16="http://schemas.microsoft.com/office/drawing/2014/main" id="{E8A31856-53B4-BE21-E280-3BD33EA4046D}"/>
                  </a:ext>
                </a:extLst>
              </p:cNvPr>
              <p:cNvCxnSpPr>
                <a:cxnSpLocks/>
              </p:cNvCxnSpPr>
              <p:nvPr/>
            </p:nvCxnSpPr>
            <p:spPr bwMode="auto">
              <a:xfrm>
                <a:off x="2783542" y="1469537"/>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8432010-CDAF-BFBB-D6DC-B2C7F71BCFFD}"/>
                  </a:ext>
                </a:extLst>
              </p:cNvPr>
              <p:cNvCxnSpPr>
                <a:cxnSpLocks/>
              </p:cNvCxnSpPr>
              <p:nvPr/>
            </p:nvCxnSpPr>
            <p:spPr bwMode="auto">
              <a:xfrm>
                <a:off x="2783542" y="207510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48A69C0-DF4D-79FA-0CA4-083B2C9F4F30}"/>
                  </a:ext>
                </a:extLst>
              </p:cNvPr>
              <p:cNvCxnSpPr>
                <a:cxnSpLocks/>
              </p:cNvCxnSpPr>
              <p:nvPr/>
            </p:nvCxnSpPr>
            <p:spPr bwMode="auto">
              <a:xfrm>
                <a:off x="2783542" y="268066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5959BD9-1A85-8DF0-B10E-4366C5C87D81}"/>
                  </a:ext>
                </a:extLst>
              </p:cNvPr>
              <p:cNvCxnSpPr>
                <a:cxnSpLocks/>
              </p:cNvCxnSpPr>
              <p:nvPr/>
            </p:nvCxnSpPr>
            <p:spPr bwMode="auto">
              <a:xfrm>
                <a:off x="2783542" y="3286235"/>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3ED1B77-C97C-B36C-7689-455E9D5CDBE0}"/>
                  </a:ext>
                </a:extLst>
              </p:cNvPr>
              <p:cNvCxnSpPr>
                <a:cxnSpLocks/>
              </p:cNvCxnSpPr>
              <p:nvPr/>
            </p:nvCxnSpPr>
            <p:spPr bwMode="auto">
              <a:xfrm>
                <a:off x="2783542" y="389180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6F135BA-7C21-7F9B-E949-369F005D50D0}"/>
                  </a:ext>
                </a:extLst>
              </p:cNvPr>
              <p:cNvCxnSpPr>
                <a:cxnSpLocks/>
              </p:cNvCxnSpPr>
              <p:nvPr/>
            </p:nvCxnSpPr>
            <p:spPr bwMode="auto">
              <a:xfrm>
                <a:off x="2783542" y="4497367"/>
                <a:ext cx="941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28AD8835-4397-2CCB-2EA1-61B6B7A4FC72}"/>
                </a:ext>
              </a:extLst>
            </p:cNvPr>
            <p:cNvGrpSpPr/>
            <p:nvPr/>
          </p:nvGrpSpPr>
          <p:grpSpPr>
            <a:xfrm rot="5400000">
              <a:off x="7152381" y="3788372"/>
              <a:ext cx="67906" cy="1499347"/>
              <a:chOff x="2783542" y="1469537"/>
              <a:chExt cx="94129" cy="3027830"/>
            </a:xfrm>
          </p:grpSpPr>
          <p:cxnSp>
            <p:nvCxnSpPr>
              <p:cNvPr id="31" name="Straight Connector 30">
                <a:extLst>
                  <a:ext uri="{FF2B5EF4-FFF2-40B4-BE49-F238E27FC236}">
                    <a16:creationId xmlns:a16="http://schemas.microsoft.com/office/drawing/2014/main" id="{D091863B-466C-57E4-4CD6-0D3B88ED8405}"/>
                  </a:ext>
                </a:extLst>
              </p:cNvPr>
              <p:cNvCxnSpPr>
                <a:cxnSpLocks/>
              </p:cNvCxnSpPr>
              <p:nvPr/>
            </p:nvCxnSpPr>
            <p:spPr bwMode="auto">
              <a:xfrm>
                <a:off x="2783542" y="1469537"/>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A6A0BDD-1118-ACDE-1878-C411ACCF3CE7}"/>
                  </a:ext>
                </a:extLst>
              </p:cNvPr>
              <p:cNvCxnSpPr>
                <a:cxnSpLocks/>
              </p:cNvCxnSpPr>
              <p:nvPr/>
            </p:nvCxnSpPr>
            <p:spPr bwMode="auto">
              <a:xfrm>
                <a:off x="2783542" y="207510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E04036A-4E83-D7B9-68C7-CC347A9E9DEF}"/>
                  </a:ext>
                </a:extLst>
              </p:cNvPr>
              <p:cNvCxnSpPr>
                <a:cxnSpLocks/>
              </p:cNvCxnSpPr>
              <p:nvPr/>
            </p:nvCxnSpPr>
            <p:spPr bwMode="auto">
              <a:xfrm>
                <a:off x="2783542" y="268066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6E9938D-03A3-79BD-C63A-04CE19501872}"/>
                  </a:ext>
                </a:extLst>
              </p:cNvPr>
              <p:cNvCxnSpPr>
                <a:cxnSpLocks/>
              </p:cNvCxnSpPr>
              <p:nvPr/>
            </p:nvCxnSpPr>
            <p:spPr bwMode="auto">
              <a:xfrm>
                <a:off x="2783542" y="3286235"/>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58777E8-F168-7D24-75A5-C645F0270419}"/>
                  </a:ext>
                </a:extLst>
              </p:cNvPr>
              <p:cNvCxnSpPr>
                <a:cxnSpLocks/>
              </p:cNvCxnSpPr>
              <p:nvPr/>
            </p:nvCxnSpPr>
            <p:spPr bwMode="auto">
              <a:xfrm>
                <a:off x="2783542" y="389180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7EEDAA2-5B01-97C9-D9AD-DEF15ED51E14}"/>
                  </a:ext>
                </a:extLst>
              </p:cNvPr>
              <p:cNvCxnSpPr>
                <a:cxnSpLocks/>
              </p:cNvCxnSpPr>
              <p:nvPr/>
            </p:nvCxnSpPr>
            <p:spPr bwMode="auto">
              <a:xfrm>
                <a:off x="2783542" y="4497367"/>
                <a:ext cx="9412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8C0D6FCA-8A8E-18AE-FD24-39255276255A}"/>
                </a:ext>
              </a:extLst>
            </p:cNvPr>
            <p:cNvGrpSpPr/>
            <p:nvPr/>
          </p:nvGrpSpPr>
          <p:grpSpPr>
            <a:xfrm rot="5400000">
              <a:off x="8932324" y="3788372"/>
              <a:ext cx="67906" cy="1499347"/>
              <a:chOff x="2783542" y="1469537"/>
              <a:chExt cx="94129" cy="3027830"/>
            </a:xfrm>
          </p:grpSpPr>
          <p:cxnSp>
            <p:nvCxnSpPr>
              <p:cNvPr id="38" name="Straight Connector 37">
                <a:extLst>
                  <a:ext uri="{FF2B5EF4-FFF2-40B4-BE49-F238E27FC236}">
                    <a16:creationId xmlns:a16="http://schemas.microsoft.com/office/drawing/2014/main" id="{E3E6217B-5413-FA32-C736-528CCEA3B2FD}"/>
                  </a:ext>
                </a:extLst>
              </p:cNvPr>
              <p:cNvCxnSpPr>
                <a:cxnSpLocks/>
              </p:cNvCxnSpPr>
              <p:nvPr/>
            </p:nvCxnSpPr>
            <p:spPr bwMode="auto">
              <a:xfrm>
                <a:off x="2783542" y="1469537"/>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7D50612-B155-D120-36EF-62083F322086}"/>
                  </a:ext>
                </a:extLst>
              </p:cNvPr>
              <p:cNvCxnSpPr>
                <a:cxnSpLocks/>
              </p:cNvCxnSpPr>
              <p:nvPr/>
            </p:nvCxnSpPr>
            <p:spPr bwMode="auto">
              <a:xfrm>
                <a:off x="2783542" y="2075103"/>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B78C2DB-BC36-25CD-570E-8184EA977BA7}"/>
                  </a:ext>
                </a:extLst>
              </p:cNvPr>
              <p:cNvCxnSpPr>
                <a:cxnSpLocks/>
              </p:cNvCxnSpPr>
              <p:nvPr/>
            </p:nvCxnSpPr>
            <p:spPr bwMode="auto">
              <a:xfrm>
                <a:off x="2783542" y="2680669"/>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6BB04B-34E1-E4D6-8CD8-7B333A0433D6}"/>
                  </a:ext>
                </a:extLst>
              </p:cNvPr>
              <p:cNvCxnSpPr>
                <a:cxnSpLocks/>
              </p:cNvCxnSpPr>
              <p:nvPr/>
            </p:nvCxnSpPr>
            <p:spPr bwMode="auto">
              <a:xfrm>
                <a:off x="2783542" y="3286235"/>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4494BC2-D2B1-8BAD-FD3F-02625B728AAC}"/>
                  </a:ext>
                </a:extLst>
              </p:cNvPr>
              <p:cNvCxnSpPr>
                <a:cxnSpLocks/>
              </p:cNvCxnSpPr>
              <p:nvPr/>
            </p:nvCxnSpPr>
            <p:spPr bwMode="auto">
              <a:xfrm>
                <a:off x="2783542" y="3891801"/>
                <a:ext cx="9412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58A3F87-39C2-2D46-BB5E-95A83B226A66}"/>
                  </a:ext>
                </a:extLst>
              </p:cNvPr>
              <p:cNvCxnSpPr>
                <a:cxnSpLocks/>
              </p:cNvCxnSpPr>
              <p:nvPr/>
            </p:nvCxnSpPr>
            <p:spPr bwMode="auto">
              <a:xfrm>
                <a:off x="2783542" y="4497367"/>
                <a:ext cx="9412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4" name="TextBox 43">
            <a:extLst>
              <a:ext uri="{FF2B5EF4-FFF2-40B4-BE49-F238E27FC236}">
                <a16:creationId xmlns:a16="http://schemas.microsoft.com/office/drawing/2014/main" id="{09EF9DD8-264F-893E-15C8-030BAC1A16EC}"/>
              </a:ext>
            </a:extLst>
          </p:cNvPr>
          <p:cNvSpPr txBox="1"/>
          <p:nvPr/>
        </p:nvSpPr>
        <p:spPr bwMode="auto">
          <a:xfrm>
            <a:off x="2294883" y="137349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DAEAA7DD-826E-C983-1EAD-4698CF15A4CA}"/>
              </a:ext>
            </a:extLst>
          </p:cNvPr>
          <p:cNvSpPr txBox="1"/>
          <p:nvPr/>
        </p:nvSpPr>
        <p:spPr bwMode="auto">
          <a:xfrm>
            <a:off x="2411452" y="1976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AD1117DA-227E-519B-AC5F-AF05F79C3F1C}"/>
              </a:ext>
            </a:extLst>
          </p:cNvPr>
          <p:cNvSpPr txBox="1"/>
          <p:nvPr/>
        </p:nvSpPr>
        <p:spPr bwMode="auto">
          <a:xfrm>
            <a:off x="2411903" y="25883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49B1C703-9A8B-90BB-4EB9-8DDEA7C637FA}"/>
              </a:ext>
            </a:extLst>
          </p:cNvPr>
          <p:cNvSpPr txBox="1"/>
          <p:nvPr/>
        </p:nvSpPr>
        <p:spPr bwMode="auto">
          <a:xfrm>
            <a:off x="2411452" y="31917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D1B7EFDA-E9BA-7891-9932-98CB2456AED1}"/>
              </a:ext>
            </a:extLst>
          </p:cNvPr>
          <p:cNvSpPr txBox="1"/>
          <p:nvPr/>
        </p:nvSpPr>
        <p:spPr bwMode="auto">
          <a:xfrm>
            <a:off x="2414015" y="38006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B2A5AEF4-1A8A-10C7-4FC9-C0D2FA504DD0}"/>
              </a:ext>
            </a:extLst>
          </p:cNvPr>
          <p:cNvSpPr txBox="1"/>
          <p:nvPr/>
        </p:nvSpPr>
        <p:spPr bwMode="auto">
          <a:xfrm>
            <a:off x="2530583" y="440416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0A4802AF-FFF6-58AC-34D6-B380FB8E257B}"/>
              </a:ext>
            </a:extLst>
          </p:cNvPr>
          <p:cNvSpPr txBox="1"/>
          <p:nvPr/>
        </p:nvSpPr>
        <p:spPr bwMode="auto">
          <a:xfrm>
            <a:off x="2716743" y="460992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E97E1FCE-EDC5-5910-E6A4-C8D7FD38E91E}"/>
              </a:ext>
            </a:extLst>
          </p:cNvPr>
          <p:cNvSpPr txBox="1"/>
          <p:nvPr/>
        </p:nvSpPr>
        <p:spPr bwMode="auto">
          <a:xfrm>
            <a:off x="3023337" y="461022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3" name="TextBox 52">
            <a:extLst>
              <a:ext uri="{FF2B5EF4-FFF2-40B4-BE49-F238E27FC236}">
                <a16:creationId xmlns:a16="http://schemas.microsoft.com/office/drawing/2014/main" id="{3BED1C1E-1293-823B-D844-C2355390C246}"/>
              </a:ext>
            </a:extLst>
          </p:cNvPr>
          <p:cNvSpPr txBox="1"/>
          <p:nvPr/>
        </p:nvSpPr>
        <p:spPr bwMode="auto">
          <a:xfrm>
            <a:off x="3308850" y="46146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8477015B-7760-AEDB-780C-3582EEAEE6F7}"/>
              </a:ext>
            </a:extLst>
          </p:cNvPr>
          <p:cNvSpPr txBox="1"/>
          <p:nvPr/>
        </p:nvSpPr>
        <p:spPr bwMode="auto">
          <a:xfrm>
            <a:off x="3615444" y="46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5" name="TextBox 54">
            <a:extLst>
              <a:ext uri="{FF2B5EF4-FFF2-40B4-BE49-F238E27FC236}">
                <a16:creationId xmlns:a16="http://schemas.microsoft.com/office/drawing/2014/main" id="{1700158E-E24C-2D14-4F3F-E3A2EA626D29}"/>
              </a:ext>
            </a:extLst>
          </p:cNvPr>
          <p:cNvSpPr txBox="1"/>
          <p:nvPr/>
        </p:nvSpPr>
        <p:spPr bwMode="auto">
          <a:xfrm>
            <a:off x="3838666" y="46019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7ED1A9B8-99C5-A256-7FB3-61BCE9BEDDBC}"/>
              </a:ext>
            </a:extLst>
          </p:cNvPr>
          <p:cNvSpPr txBox="1"/>
          <p:nvPr/>
        </p:nvSpPr>
        <p:spPr bwMode="auto">
          <a:xfrm>
            <a:off x="4145260" y="46022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B3C6941E-0752-1D81-BCFC-BC131267F754}"/>
              </a:ext>
            </a:extLst>
          </p:cNvPr>
          <p:cNvSpPr txBox="1"/>
          <p:nvPr/>
        </p:nvSpPr>
        <p:spPr bwMode="auto">
          <a:xfrm>
            <a:off x="4430773" y="46066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63A97EB3-B503-4F91-7FB4-5C0954D199F4}"/>
              </a:ext>
            </a:extLst>
          </p:cNvPr>
          <p:cNvSpPr txBox="1"/>
          <p:nvPr/>
        </p:nvSpPr>
        <p:spPr bwMode="auto">
          <a:xfrm>
            <a:off x="4737367" y="46069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9" name="TextBox 58">
            <a:extLst>
              <a:ext uri="{FF2B5EF4-FFF2-40B4-BE49-F238E27FC236}">
                <a16:creationId xmlns:a16="http://schemas.microsoft.com/office/drawing/2014/main" id="{0F1616B1-316C-AA8D-7D50-17A421F0B597}"/>
              </a:ext>
            </a:extLst>
          </p:cNvPr>
          <p:cNvSpPr txBox="1"/>
          <p:nvPr/>
        </p:nvSpPr>
        <p:spPr bwMode="auto">
          <a:xfrm>
            <a:off x="5045748" y="4607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534D331A-E6AD-12B1-26AE-E5AF7931A56C}"/>
              </a:ext>
            </a:extLst>
          </p:cNvPr>
          <p:cNvSpPr txBox="1"/>
          <p:nvPr/>
        </p:nvSpPr>
        <p:spPr bwMode="auto">
          <a:xfrm>
            <a:off x="5352342" y="46080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1" name="TextBox 60">
            <a:extLst>
              <a:ext uri="{FF2B5EF4-FFF2-40B4-BE49-F238E27FC236}">
                <a16:creationId xmlns:a16="http://schemas.microsoft.com/office/drawing/2014/main" id="{AA6A4933-599F-0131-E6B9-D8EEEFF642FA}"/>
              </a:ext>
            </a:extLst>
          </p:cNvPr>
          <p:cNvSpPr txBox="1"/>
          <p:nvPr/>
        </p:nvSpPr>
        <p:spPr bwMode="auto">
          <a:xfrm>
            <a:off x="5637855" y="46124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2" name="TextBox 61">
            <a:extLst>
              <a:ext uri="{FF2B5EF4-FFF2-40B4-BE49-F238E27FC236}">
                <a16:creationId xmlns:a16="http://schemas.microsoft.com/office/drawing/2014/main" id="{925CF2C1-BAAF-4434-585E-B275906C547E}"/>
              </a:ext>
            </a:extLst>
          </p:cNvPr>
          <p:cNvSpPr txBox="1"/>
          <p:nvPr/>
        </p:nvSpPr>
        <p:spPr bwMode="auto">
          <a:xfrm>
            <a:off x="5944449" y="46127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3" name="TextBox 62">
            <a:extLst>
              <a:ext uri="{FF2B5EF4-FFF2-40B4-BE49-F238E27FC236}">
                <a16:creationId xmlns:a16="http://schemas.microsoft.com/office/drawing/2014/main" id="{BAC2FA9A-2BBA-53E6-C597-F5121FC86507}"/>
              </a:ext>
            </a:extLst>
          </p:cNvPr>
          <p:cNvSpPr txBox="1"/>
          <p:nvPr/>
        </p:nvSpPr>
        <p:spPr bwMode="auto">
          <a:xfrm>
            <a:off x="6226180" y="45997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4" name="TextBox 63">
            <a:extLst>
              <a:ext uri="{FF2B5EF4-FFF2-40B4-BE49-F238E27FC236}">
                <a16:creationId xmlns:a16="http://schemas.microsoft.com/office/drawing/2014/main" id="{43D74235-1159-7762-7176-2BD59C324398}"/>
              </a:ext>
            </a:extLst>
          </p:cNvPr>
          <p:cNvSpPr txBox="1"/>
          <p:nvPr/>
        </p:nvSpPr>
        <p:spPr bwMode="auto">
          <a:xfrm>
            <a:off x="6532774" y="46000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5" name="TextBox 64">
            <a:extLst>
              <a:ext uri="{FF2B5EF4-FFF2-40B4-BE49-F238E27FC236}">
                <a16:creationId xmlns:a16="http://schemas.microsoft.com/office/drawing/2014/main" id="{5728CC83-C402-E4BB-E6F7-8A076AB71845}"/>
              </a:ext>
            </a:extLst>
          </p:cNvPr>
          <p:cNvSpPr txBox="1"/>
          <p:nvPr/>
        </p:nvSpPr>
        <p:spPr bwMode="auto">
          <a:xfrm>
            <a:off x="6818287" y="46044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6" name="TextBox 65">
            <a:extLst>
              <a:ext uri="{FF2B5EF4-FFF2-40B4-BE49-F238E27FC236}">
                <a16:creationId xmlns:a16="http://schemas.microsoft.com/office/drawing/2014/main" id="{89345547-9425-7759-464A-E078E35C435E}"/>
              </a:ext>
            </a:extLst>
          </p:cNvPr>
          <p:cNvSpPr txBox="1"/>
          <p:nvPr/>
        </p:nvSpPr>
        <p:spPr bwMode="auto">
          <a:xfrm>
            <a:off x="7124881" y="46047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7" name="TextBox 66">
            <a:extLst>
              <a:ext uri="{FF2B5EF4-FFF2-40B4-BE49-F238E27FC236}">
                <a16:creationId xmlns:a16="http://schemas.microsoft.com/office/drawing/2014/main" id="{95A45678-8BE5-5EF8-3CE7-7B739246ED6C}"/>
              </a:ext>
            </a:extLst>
          </p:cNvPr>
          <p:cNvSpPr txBox="1"/>
          <p:nvPr/>
        </p:nvSpPr>
        <p:spPr bwMode="auto">
          <a:xfrm>
            <a:off x="7424313" y="45974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8" name="TextBox 67">
            <a:extLst>
              <a:ext uri="{FF2B5EF4-FFF2-40B4-BE49-F238E27FC236}">
                <a16:creationId xmlns:a16="http://schemas.microsoft.com/office/drawing/2014/main" id="{D387B889-E319-C564-003F-F2BD236B6DB5}"/>
              </a:ext>
            </a:extLst>
          </p:cNvPr>
          <p:cNvSpPr txBox="1"/>
          <p:nvPr/>
        </p:nvSpPr>
        <p:spPr bwMode="auto">
          <a:xfrm>
            <a:off x="7732694" y="45982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69" name="TextBox 68">
            <a:extLst>
              <a:ext uri="{FF2B5EF4-FFF2-40B4-BE49-F238E27FC236}">
                <a16:creationId xmlns:a16="http://schemas.microsoft.com/office/drawing/2014/main" id="{1FABD7CC-A60D-1720-C36C-911205E46B00}"/>
              </a:ext>
            </a:extLst>
          </p:cNvPr>
          <p:cNvSpPr txBox="1"/>
          <p:nvPr/>
        </p:nvSpPr>
        <p:spPr bwMode="auto">
          <a:xfrm>
            <a:off x="8039288" y="45985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70" name="TextBox 69">
            <a:extLst>
              <a:ext uri="{FF2B5EF4-FFF2-40B4-BE49-F238E27FC236}">
                <a16:creationId xmlns:a16="http://schemas.microsoft.com/office/drawing/2014/main" id="{10CB43C3-DE12-8AB5-ECBF-F088307B08A9}"/>
              </a:ext>
            </a:extLst>
          </p:cNvPr>
          <p:cNvSpPr txBox="1"/>
          <p:nvPr/>
        </p:nvSpPr>
        <p:spPr bwMode="auto">
          <a:xfrm>
            <a:off x="8324800" y="4602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57</a:t>
            </a:r>
            <a:endParaRPr lang="en-US"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8639EC82-335E-BEDE-7CAC-AEF1BC8C6D95}"/>
              </a:ext>
            </a:extLst>
          </p:cNvPr>
          <p:cNvSpPr txBox="1"/>
          <p:nvPr/>
        </p:nvSpPr>
        <p:spPr bwMode="auto">
          <a:xfrm>
            <a:off x="8631395" y="46032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2" name="TextBox 71">
            <a:extLst>
              <a:ext uri="{FF2B5EF4-FFF2-40B4-BE49-F238E27FC236}">
                <a16:creationId xmlns:a16="http://schemas.microsoft.com/office/drawing/2014/main" id="{FAC9A179-B1A1-0FFB-8718-990F9299532F}"/>
              </a:ext>
            </a:extLst>
          </p:cNvPr>
          <p:cNvSpPr txBox="1"/>
          <p:nvPr/>
        </p:nvSpPr>
        <p:spPr bwMode="auto">
          <a:xfrm>
            <a:off x="8913126" y="45902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63</a:t>
            </a:r>
          </a:p>
        </p:txBody>
      </p:sp>
      <p:sp>
        <p:nvSpPr>
          <p:cNvPr id="73" name="TextBox 72">
            <a:extLst>
              <a:ext uri="{FF2B5EF4-FFF2-40B4-BE49-F238E27FC236}">
                <a16:creationId xmlns:a16="http://schemas.microsoft.com/office/drawing/2014/main" id="{D8F2BD48-6D0D-00C3-F565-86D00C075758}"/>
              </a:ext>
            </a:extLst>
          </p:cNvPr>
          <p:cNvSpPr txBox="1"/>
          <p:nvPr/>
        </p:nvSpPr>
        <p:spPr bwMode="auto">
          <a:xfrm>
            <a:off x="9219720" y="45905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74" name="TextBox 73">
            <a:extLst>
              <a:ext uri="{FF2B5EF4-FFF2-40B4-BE49-F238E27FC236}">
                <a16:creationId xmlns:a16="http://schemas.microsoft.com/office/drawing/2014/main" id="{53044F37-BE7F-84AD-BBF0-19830E4F2275}"/>
              </a:ext>
            </a:extLst>
          </p:cNvPr>
          <p:cNvSpPr txBox="1"/>
          <p:nvPr/>
        </p:nvSpPr>
        <p:spPr bwMode="auto">
          <a:xfrm>
            <a:off x="9505233" y="45949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69</a:t>
            </a:r>
          </a:p>
        </p:txBody>
      </p:sp>
      <p:sp>
        <p:nvSpPr>
          <p:cNvPr id="76" name="TextBox 75">
            <a:extLst>
              <a:ext uri="{FF2B5EF4-FFF2-40B4-BE49-F238E27FC236}">
                <a16:creationId xmlns:a16="http://schemas.microsoft.com/office/drawing/2014/main" id="{4C579A18-7605-E178-7815-B1B2DFB46B04}"/>
              </a:ext>
            </a:extLst>
          </p:cNvPr>
          <p:cNvSpPr txBox="1"/>
          <p:nvPr/>
        </p:nvSpPr>
        <p:spPr bwMode="auto">
          <a:xfrm>
            <a:off x="4318712" y="4849204"/>
            <a:ext cx="3680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From Date of Enrollment (Mos)</a:t>
            </a:r>
          </a:p>
        </p:txBody>
      </p:sp>
      <p:sp>
        <p:nvSpPr>
          <p:cNvPr id="77" name="TextBox 76">
            <a:extLst>
              <a:ext uri="{FF2B5EF4-FFF2-40B4-BE49-F238E27FC236}">
                <a16:creationId xmlns:a16="http://schemas.microsoft.com/office/drawing/2014/main" id="{390F6C95-96B4-209B-4111-D4DF5CC0F0CE}"/>
              </a:ext>
            </a:extLst>
          </p:cNvPr>
          <p:cNvSpPr txBox="1"/>
          <p:nvPr/>
        </p:nvSpPr>
        <p:spPr bwMode="auto">
          <a:xfrm rot="16200000">
            <a:off x="1297187" y="2912355"/>
            <a:ext cx="18521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Alive (%)</a:t>
            </a:r>
          </a:p>
        </p:txBody>
      </p:sp>
      <p:sp>
        <p:nvSpPr>
          <p:cNvPr id="78" name="TextBox 77">
            <a:extLst>
              <a:ext uri="{FF2B5EF4-FFF2-40B4-BE49-F238E27FC236}">
                <a16:creationId xmlns:a16="http://schemas.microsoft.com/office/drawing/2014/main" id="{BB18D5CA-10EF-0C23-85A6-67E33862E0C4}"/>
              </a:ext>
            </a:extLst>
          </p:cNvPr>
          <p:cNvSpPr txBox="1"/>
          <p:nvPr/>
        </p:nvSpPr>
        <p:spPr bwMode="auto">
          <a:xfrm>
            <a:off x="2634847"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145</a:t>
            </a:r>
          </a:p>
          <a:p>
            <a:pPr algn="ctr">
              <a:lnSpc>
                <a:spcPct val="100000"/>
              </a:lnSpc>
              <a:spcAft>
                <a:spcPct val="0"/>
              </a:spcAft>
              <a:buClrTx/>
              <a:buFontTx/>
              <a:buNone/>
            </a:pPr>
            <a:r>
              <a:rPr lang="en-US" sz="1400" dirty="0">
                <a:solidFill>
                  <a:schemeClr val="bg1"/>
                </a:solidFill>
                <a:latin typeface="Calibri" panose="020F0502020204030204" pitchFamily="34" charset="0"/>
              </a:rPr>
              <a:t>87</a:t>
            </a:r>
          </a:p>
          <a:p>
            <a:pPr algn="ctr">
              <a:lnSpc>
                <a:spcPct val="100000"/>
              </a:lnSpc>
              <a:spcAft>
                <a:spcPct val="0"/>
              </a:spcAft>
              <a:buClrTx/>
              <a:buFontTx/>
              <a:buNone/>
            </a:pPr>
            <a:r>
              <a:rPr lang="en-US" sz="1400" b="0" dirty="0">
                <a:solidFill>
                  <a:schemeClr val="bg1"/>
                </a:solidFill>
                <a:latin typeface="Calibri" panose="020F0502020204030204" pitchFamily="34" charset="0"/>
              </a:rPr>
              <a:t>55</a:t>
            </a:r>
          </a:p>
          <a:p>
            <a:pPr algn="ctr">
              <a:lnSpc>
                <a:spcPct val="100000"/>
              </a:lnSpc>
              <a:spcAft>
                <a:spcPct val="0"/>
              </a:spcAft>
              <a:buClrTx/>
              <a:buFontTx/>
              <a:buNone/>
            </a:pPr>
            <a:r>
              <a:rPr lang="en-US" sz="1400" dirty="0">
                <a:solidFill>
                  <a:schemeClr val="bg1"/>
                </a:solidFill>
                <a:latin typeface="Calibri" panose="020F0502020204030204" pitchFamily="34" charset="0"/>
              </a:rPr>
              <a:t>33</a:t>
            </a:r>
            <a:endParaRPr lang="en-US" sz="1400"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FC3CEE84-1986-088E-E888-DE1E3D31AE3D}"/>
              </a:ext>
            </a:extLst>
          </p:cNvPr>
          <p:cNvSpPr txBox="1"/>
          <p:nvPr/>
        </p:nvSpPr>
        <p:spPr bwMode="auto">
          <a:xfrm>
            <a:off x="2941441"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140</a:t>
            </a:r>
          </a:p>
          <a:p>
            <a:pPr algn="ctr">
              <a:lnSpc>
                <a:spcPct val="100000"/>
              </a:lnSpc>
              <a:spcAft>
                <a:spcPct val="0"/>
              </a:spcAft>
              <a:buClrTx/>
              <a:buFontTx/>
              <a:buNone/>
            </a:pPr>
            <a:r>
              <a:rPr lang="en-US" sz="1400" dirty="0">
                <a:solidFill>
                  <a:schemeClr val="bg1"/>
                </a:solidFill>
                <a:latin typeface="Calibri" panose="020F0502020204030204" pitchFamily="34" charset="0"/>
              </a:rPr>
              <a:t>84</a:t>
            </a:r>
          </a:p>
          <a:p>
            <a:pPr algn="ctr">
              <a:lnSpc>
                <a:spcPct val="100000"/>
              </a:lnSpc>
              <a:spcAft>
                <a:spcPct val="0"/>
              </a:spcAft>
              <a:buClrTx/>
              <a:buFontTx/>
              <a:buNone/>
            </a:pPr>
            <a:r>
              <a:rPr lang="en-US" sz="1400" b="0" dirty="0">
                <a:solidFill>
                  <a:schemeClr val="bg1"/>
                </a:solidFill>
                <a:latin typeface="Calibri" panose="020F0502020204030204" pitchFamily="34" charset="0"/>
              </a:rPr>
              <a:t>55</a:t>
            </a:r>
          </a:p>
          <a:p>
            <a:pPr algn="ctr">
              <a:lnSpc>
                <a:spcPct val="100000"/>
              </a:lnSpc>
              <a:spcAft>
                <a:spcPct val="0"/>
              </a:spcAft>
              <a:buClrTx/>
              <a:buFontTx/>
              <a:buNone/>
            </a:pPr>
            <a:r>
              <a:rPr lang="en-US" sz="1400" dirty="0">
                <a:solidFill>
                  <a:schemeClr val="bg1"/>
                </a:solidFill>
                <a:latin typeface="Calibri" panose="020F0502020204030204" pitchFamily="34" charset="0"/>
              </a:rPr>
              <a:t>32</a:t>
            </a:r>
            <a:endParaRPr lang="en-US" sz="1400" b="0" dirty="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A95DCD1A-AA8A-1AA7-9300-52B938962D59}"/>
              </a:ext>
            </a:extLst>
          </p:cNvPr>
          <p:cNvSpPr txBox="1"/>
          <p:nvPr/>
        </p:nvSpPr>
        <p:spPr bwMode="auto">
          <a:xfrm>
            <a:off x="3226954"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138</a:t>
            </a:r>
          </a:p>
          <a:p>
            <a:pPr algn="ctr">
              <a:lnSpc>
                <a:spcPct val="100000"/>
              </a:lnSpc>
              <a:spcAft>
                <a:spcPct val="0"/>
              </a:spcAft>
              <a:buClrTx/>
              <a:buFontTx/>
              <a:buNone/>
            </a:pPr>
            <a:r>
              <a:rPr lang="en-US" sz="1400" dirty="0">
                <a:solidFill>
                  <a:schemeClr val="bg1"/>
                </a:solidFill>
                <a:latin typeface="Calibri" panose="020F0502020204030204" pitchFamily="34" charset="0"/>
              </a:rPr>
              <a:t>84</a:t>
            </a:r>
          </a:p>
          <a:p>
            <a:pPr algn="ctr">
              <a:lnSpc>
                <a:spcPct val="100000"/>
              </a:lnSpc>
              <a:spcAft>
                <a:spcPct val="0"/>
              </a:spcAft>
              <a:buClrTx/>
              <a:buFontTx/>
              <a:buNone/>
            </a:pPr>
            <a:r>
              <a:rPr lang="en-US" sz="1400" b="0" dirty="0">
                <a:solidFill>
                  <a:schemeClr val="bg1"/>
                </a:solidFill>
                <a:latin typeface="Calibri" panose="020F0502020204030204" pitchFamily="34" charset="0"/>
              </a:rPr>
              <a:t>53</a:t>
            </a:r>
          </a:p>
          <a:p>
            <a:pPr algn="ctr">
              <a:lnSpc>
                <a:spcPct val="100000"/>
              </a:lnSpc>
              <a:spcAft>
                <a:spcPct val="0"/>
              </a:spcAft>
              <a:buClrTx/>
              <a:buFontTx/>
              <a:buNone/>
            </a:pPr>
            <a:r>
              <a:rPr lang="en-US" sz="1400" dirty="0">
                <a:solidFill>
                  <a:schemeClr val="bg1"/>
                </a:solidFill>
                <a:latin typeface="Calibri" panose="020F0502020204030204" pitchFamily="34" charset="0"/>
              </a:rPr>
              <a:t>32</a:t>
            </a:r>
            <a:endParaRPr lang="en-US" sz="1400" b="0"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DB59A216-B952-4EBC-2E6E-47A484145229}"/>
              </a:ext>
            </a:extLst>
          </p:cNvPr>
          <p:cNvSpPr txBox="1"/>
          <p:nvPr/>
        </p:nvSpPr>
        <p:spPr bwMode="auto">
          <a:xfrm>
            <a:off x="3533548"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134</a:t>
            </a:r>
          </a:p>
          <a:p>
            <a:pPr algn="ctr">
              <a:lnSpc>
                <a:spcPct val="100000"/>
              </a:lnSpc>
              <a:spcAft>
                <a:spcPct val="0"/>
              </a:spcAft>
              <a:buClrTx/>
              <a:buFontTx/>
              <a:buNone/>
            </a:pPr>
            <a:r>
              <a:rPr lang="en-US" sz="1400" dirty="0">
                <a:solidFill>
                  <a:schemeClr val="bg1"/>
                </a:solidFill>
                <a:latin typeface="Calibri" panose="020F0502020204030204" pitchFamily="34" charset="0"/>
              </a:rPr>
              <a:t>81</a:t>
            </a:r>
          </a:p>
          <a:p>
            <a:pPr algn="ctr">
              <a:lnSpc>
                <a:spcPct val="100000"/>
              </a:lnSpc>
              <a:spcAft>
                <a:spcPct val="0"/>
              </a:spcAft>
              <a:buClrTx/>
              <a:buFontTx/>
              <a:buNone/>
            </a:pPr>
            <a:r>
              <a:rPr lang="en-US" sz="1400" b="0" dirty="0">
                <a:solidFill>
                  <a:schemeClr val="bg1"/>
                </a:solidFill>
                <a:latin typeface="Calibri" panose="020F0502020204030204" pitchFamily="34" charset="0"/>
              </a:rPr>
              <a:t>52</a:t>
            </a:r>
          </a:p>
          <a:p>
            <a:pPr algn="ctr">
              <a:lnSpc>
                <a:spcPct val="100000"/>
              </a:lnSpc>
              <a:spcAft>
                <a:spcPct val="0"/>
              </a:spcAft>
              <a:buClrTx/>
              <a:buFontTx/>
              <a:buNone/>
            </a:pPr>
            <a:r>
              <a:rPr lang="en-US" sz="1400" dirty="0">
                <a:solidFill>
                  <a:schemeClr val="bg1"/>
                </a:solidFill>
                <a:latin typeface="Calibri" panose="020F0502020204030204" pitchFamily="34" charset="0"/>
              </a:rPr>
              <a:t>32</a:t>
            </a:r>
            <a:endParaRPr lang="en-US" sz="1400"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FDC5AAB0-BDCD-5736-B3B1-7757067273ED}"/>
              </a:ext>
            </a:extLst>
          </p:cNvPr>
          <p:cNvSpPr txBox="1"/>
          <p:nvPr/>
        </p:nvSpPr>
        <p:spPr bwMode="auto">
          <a:xfrm>
            <a:off x="3815280"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131</a:t>
            </a:r>
          </a:p>
          <a:p>
            <a:pPr algn="ctr">
              <a:lnSpc>
                <a:spcPct val="100000"/>
              </a:lnSpc>
              <a:spcAft>
                <a:spcPct val="0"/>
              </a:spcAft>
              <a:buClrTx/>
              <a:buFontTx/>
              <a:buNone/>
            </a:pPr>
            <a:r>
              <a:rPr lang="en-US" sz="1400" dirty="0">
                <a:solidFill>
                  <a:schemeClr val="bg1"/>
                </a:solidFill>
                <a:latin typeface="Calibri" panose="020F0502020204030204" pitchFamily="34" charset="0"/>
              </a:rPr>
              <a:t>79</a:t>
            </a:r>
          </a:p>
          <a:p>
            <a:pPr algn="ctr">
              <a:lnSpc>
                <a:spcPct val="100000"/>
              </a:lnSpc>
              <a:spcAft>
                <a:spcPct val="0"/>
              </a:spcAft>
              <a:buClrTx/>
              <a:buFontTx/>
              <a:buNone/>
            </a:pPr>
            <a:r>
              <a:rPr lang="en-US" sz="1400" b="0" dirty="0">
                <a:solidFill>
                  <a:schemeClr val="bg1"/>
                </a:solidFill>
                <a:latin typeface="Calibri" panose="020F0502020204030204" pitchFamily="34" charset="0"/>
              </a:rPr>
              <a:t>51</a:t>
            </a:r>
          </a:p>
          <a:p>
            <a:pPr algn="ctr">
              <a:lnSpc>
                <a:spcPct val="100000"/>
              </a:lnSpc>
              <a:spcAft>
                <a:spcPct val="0"/>
              </a:spcAft>
              <a:buClrTx/>
              <a:buFontTx/>
              <a:buNone/>
            </a:pPr>
            <a:r>
              <a:rPr lang="en-US" sz="1400" dirty="0">
                <a:solidFill>
                  <a:schemeClr val="bg1"/>
                </a:solidFill>
                <a:latin typeface="Calibri" panose="020F0502020204030204" pitchFamily="34" charset="0"/>
              </a:rPr>
              <a:t>32</a:t>
            </a:r>
            <a:endParaRPr lang="en-US" sz="1400" b="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9467123C-2205-D95D-EDF2-DFD61CF7BE09}"/>
              </a:ext>
            </a:extLst>
          </p:cNvPr>
          <p:cNvSpPr txBox="1"/>
          <p:nvPr/>
        </p:nvSpPr>
        <p:spPr bwMode="auto">
          <a:xfrm>
            <a:off x="4121874"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129</a:t>
            </a:r>
          </a:p>
          <a:p>
            <a:pPr algn="ctr">
              <a:lnSpc>
                <a:spcPct val="100000"/>
              </a:lnSpc>
              <a:spcAft>
                <a:spcPct val="0"/>
              </a:spcAft>
              <a:buClrTx/>
              <a:buFontTx/>
              <a:buNone/>
            </a:pPr>
            <a:r>
              <a:rPr lang="en-US" sz="1400" dirty="0">
                <a:solidFill>
                  <a:schemeClr val="bg1"/>
                </a:solidFill>
                <a:latin typeface="Calibri" panose="020F0502020204030204" pitchFamily="34" charset="0"/>
              </a:rPr>
              <a:t>77</a:t>
            </a:r>
          </a:p>
          <a:p>
            <a:pPr algn="ctr">
              <a:lnSpc>
                <a:spcPct val="100000"/>
              </a:lnSpc>
              <a:spcAft>
                <a:spcPct val="0"/>
              </a:spcAft>
              <a:buClrTx/>
              <a:buFontTx/>
              <a:buNone/>
            </a:pPr>
            <a:r>
              <a:rPr lang="en-US" sz="1400" b="0" dirty="0">
                <a:solidFill>
                  <a:schemeClr val="bg1"/>
                </a:solidFill>
                <a:latin typeface="Calibri" panose="020F0502020204030204" pitchFamily="34" charset="0"/>
              </a:rPr>
              <a:t>51</a:t>
            </a:r>
          </a:p>
          <a:p>
            <a:pPr algn="ctr">
              <a:lnSpc>
                <a:spcPct val="100000"/>
              </a:lnSpc>
              <a:spcAft>
                <a:spcPct val="0"/>
              </a:spcAft>
              <a:buClrTx/>
              <a:buFontTx/>
              <a:buNone/>
            </a:pPr>
            <a:r>
              <a:rPr lang="en-US" sz="1400" dirty="0">
                <a:solidFill>
                  <a:schemeClr val="bg1"/>
                </a:solidFill>
                <a:latin typeface="Calibri" panose="020F0502020204030204" pitchFamily="34" charset="0"/>
              </a:rPr>
              <a:t>32</a:t>
            </a:r>
            <a:endParaRPr lang="en-US" sz="1400" b="0"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353105A6-3CD6-F1F7-D43C-9DAB20227F80}"/>
              </a:ext>
            </a:extLst>
          </p:cNvPr>
          <p:cNvSpPr txBox="1"/>
          <p:nvPr/>
        </p:nvSpPr>
        <p:spPr bwMode="auto">
          <a:xfrm>
            <a:off x="4407387"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124</a:t>
            </a:r>
          </a:p>
          <a:p>
            <a:pPr algn="ctr">
              <a:lnSpc>
                <a:spcPct val="100000"/>
              </a:lnSpc>
              <a:spcAft>
                <a:spcPct val="0"/>
              </a:spcAft>
              <a:buClrTx/>
              <a:buFontTx/>
              <a:buNone/>
            </a:pPr>
            <a:r>
              <a:rPr lang="en-US" sz="1400" dirty="0">
                <a:solidFill>
                  <a:schemeClr val="bg1"/>
                </a:solidFill>
                <a:latin typeface="Calibri" panose="020F0502020204030204" pitchFamily="34" charset="0"/>
              </a:rPr>
              <a:t>72</a:t>
            </a:r>
          </a:p>
          <a:p>
            <a:pPr algn="ctr">
              <a:lnSpc>
                <a:spcPct val="100000"/>
              </a:lnSpc>
              <a:spcAft>
                <a:spcPct val="0"/>
              </a:spcAft>
              <a:buClrTx/>
              <a:buFontTx/>
              <a:buNone/>
            </a:pPr>
            <a:r>
              <a:rPr lang="en-US" sz="1400" b="0" dirty="0">
                <a:solidFill>
                  <a:schemeClr val="bg1"/>
                </a:solidFill>
                <a:latin typeface="Calibri" panose="020F0502020204030204" pitchFamily="34" charset="0"/>
              </a:rPr>
              <a:t>51</a:t>
            </a:r>
          </a:p>
          <a:p>
            <a:pPr algn="ctr">
              <a:lnSpc>
                <a:spcPct val="100000"/>
              </a:lnSpc>
              <a:spcAft>
                <a:spcPct val="0"/>
              </a:spcAft>
              <a:buClrTx/>
              <a:buFontTx/>
              <a:buNone/>
            </a:pPr>
            <a:r>
              <a:rPr lang="en-US" sz="1400" dirty="0">
                <a:solidFill>
                  <a:schemeClr val="bg1"/>
                </a:solidFill>
                <a:latin typeface="Calibri" panose="020F0502020204030204" pitchFamily="34" charset="0"/>
              </a:rPr>
              <a:t>31</a:t>
            </a:r>
            <a:endParaRPr lang="en-US" sz="1400" b="0" dirty="0">
              <a:solidFill>
                <a:schemeClr val="bg1"/>
              </a:solidFill>
              <a:latin typeface="Calibri" panose="020F0502020204030204" pitchFamily="34" charset="0"/>
            </a:endParaRPr>
          </a:p>
        </p:txBody>
      </p:sp>
      <p:sp>
        <p:nvSpPr>
          <p:cNvPr id="85" name="TextBox 84">
            <a:extLst>
              <a:ext uri="{FF2B5EF4-FFF2-40B4-BE49-F238E27FC236}">
                <a16:creationId xmlns:a16="http://schemas.microsoft.com/office/drawing/2014/main" id="{16DFCAD9-A04A-87E7-ECE7-7021B10F0E0F}"/>
              </a:ext>
            </a:extLst>
          </p:cNvPr>
          <p:cNvSpPr txBox="1"/>
          <p:nvPr/>
        </p:nvSpPr>
        <p:spPr bwMode="auto">
          <a:xfrm>
            <a:off x="4713981"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118</a:t>
            </a:r>
          </a:p>
          <a:p>
            <a:pPr algn="ctr">
              <a:lnSpc>
                <a:spcPct val="100000"/>
              </a:lnSpc>
              <a:spcAft>
                <a:spcPct val="0"/>
              </a:spcAft>
              <a:buClrTx/>
              <a:buFontTx/>
              <a:buNone/>
            </a:pPr>
            <a:r>
              <a:rPr lang="en-US" sz="1400" dirty="0">
                <a:solidFill>
                  <a:schemeClr val="bg1"/>
                </a:solidFill>
                <a:latin typeface="Calibri" panose="020F0502020204030204" pitchFamily="34" charset="0"/>
              </a:rPr>
              <a:t>69</a:t>
            </a:r>
          </a:p>
          <a:p>
            <a:pPr algn="ctr">
              <a:lnSpc>
                <a:spcPct val="100000"/>
              </a:lnSpc>
              <a:spcAft>
                <a:spcPct val="0"/>
              </a:spcAft>
              <a:buClrTx/>
              <a:buFontTx/>
              <a:buNone/>
            </a:pPr>
            <a:r>
              <a:rPr lang="en-US" sz="1400" b="0" dirty="0">
                <a:solidFill>
                  <a:schemeClr val="bg1"/>
                </a:solidFill>
                <a:latin typeface="Calibri" panose="020F0502020204030204" pitchFamily="34" charset="0"/>
              </a:rPr>
              <a:t>48</a:t>
            </a:r>
          </a:p>
          <a:p>
            <a:pPr algn="ctr">
              <a:lnSpc>
                <a:spcPct val="100000"/>
              </a:lnSpc>
              <a:spcAft>
                <a:spcPct val="0"/>
              </a:spcAft>
              <a:buClrTx/>
              <a:buFontTx/>
              <a:buNone/>
            </a:pPr>
            <a:r>
              <a:rPr lang="en-US" sz="1400" dirty="0">
                <a:solidFill>
                  <a:schemeClr val="bg1"/>
                </a:solidFill>
                <a:latin typeface="Calibri" panose="020F0502020204030204" pitchFamily="34" charset="0"/>
              </a:rPr>
              <a:t>28</a:t>
            </a:r>
            <a:endParaRPr lang="en-US" sz="1400" b="0" dirty="0">
              <a:solidFill>
                <a:schemeClr val="bg1"/>
              </a:solidFill>
              <a:latin typeface="Calibri" panose="020F0502020204030204" pitchFamily="34" charset="0"/>
            </a:endParaRPr>
          </a:p>
        </p:txBody>
      </p:sp>
      <p:sp>
        <p:nvSpPr>
          <p:cNvPr id="86" name="TextBox 85">
            <a:extLst>
              <a:ext uri="{FF2B5EF4-FFF2-40B4-BE49-F238E27FC236}">
                <a16:creationId xmlns:a16="http://schemas.microsoft.com/office/drawing/2014/main" id="{D15F04F0-335F-BAEB-50D3-215E151A38EB}"/>
              </a:ext>
            </a:extLst>
          </p:cNvPr>
          <p:cNvSpPr txBox="1"/>
          <p:nvPr/>
        </p:nvSpPr>
        <p:spPr bwMode="auto">
          <a:xfrm>
            <a:off x="5022362" y="5153967"/>
            <a:ext cx="4587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106</a:t>
            </a:r>
          </a:p>
          <a:p>
            <a:pPr algn="ctr">
              <a:lnSpc>
                <a:spcPct val="100000"/>
              </a:lnSpc>
              <a:spcAft>
                <a:spcPct val="0"/>
              </a:spcAft>
              <a:buClrTx/>
              <a:buFontTx/>
              <a:buNone/>
            </a:pPr>
            <a:r>
              <a:rPr lang="en-US" sz="1400" dirty="0">
                <a:solidFill>
                  <a:schemeClr val="bg1"/>
                </a:solidFill>
                <a:latin typeface="Calibri" panose="020F0502020204030204" pitchFamily="34" charset="0"/>
              </a:rPr>
              <a:t>63</a:t>
            </a:r>
          </a:p>
          <a:p>
            <a:pPr algn="ctr">
              <a:lnSpc>
                <a:spcPct val="100000"/>
              </a:lnSpc>
              <a:spcAft>
                <a:spcPct val="0"/>
              </a:spcAft>
              <a:buClrTx/>
              <a:buFontTx/>
              <a:buNone/>
            </a:pPr>
            <a:r>
              <a:rPr lang="en-US" sz="1400" b="0" dirty="0">
                <a:solidFill>
                  <a:schemeClr val="bg1"/>
                </a:solidFill>
                <a:latin typeface="Calibri" panose="020F0502020204030204" pitchFamily="34" charset="0"/>
              </a:rPr>
              <a:t>42</a:t>
            </a:r>
          </a:p>
          <a:p>
            <a:pPr algn="ctr">
              <a:lnSpc>
                <a:spcPct val="100000"/>
              </a:lnSpc>
              <a:spcAft>
                <a:spcPct val="0"/>
              </a:spcAft>
              <a:buClrTx/>
              <a:buFontTx/>
              <a:buNone/>
            </a:pPr>
            <a:r>
              <a:rPr lang="en-US" sz="1400" dirty="0">
                <a:solidFill>
                  <a:schemeClr val="bg1"/>
                </a:solidFill>
                <a:latin typeface="Calibri" panose="020F0502020204030204" pitchFamily="34" charset="0"/>
              </a:rPr>
              <a:t>28</a:t>
            </a:r>
            <a:endParaRPr lang="en-US" sz="1400" b="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1664CD73-42A0-F4F5-62C2-CBCF819C2DE1}"/>
              </a:ext>
            </a:extLst>
          </p:cNvPr>
          <p:cNvSpPr txBox="1"/>
          <p:nvPr/>
        </p:nvSpPr>
        <p:spPr bwMode="auto">
          <a:xfrm>
            <a:off x="5374642"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98</a:t>
            </a:r>
          </a:p>
          <a:p>
            <a:pPr algn="ctr">
              <a:lnSpc>
                <a:spcPct val="100000"/>
              </a:lnSpc>
              <a:spcAft>
                <a:spcPct val="0"/>
              </a:spcAft>
              <a:buClrTx/>
              <a:buFontTx/>
              <a:buNone/>
            </a:pPr>
            <a:r>
              <a:rPr lang="en-US" sz="1400" dirty="0">
                <a:solidFill>
                  <a:schemeClr val="bg1"/>
                </a:solidFill>
                <a:latin typeface="Calibri" panose="020F0502020204030204" pitchFamily="34" charset="0"/>
              </a:rPr>
              <a:t>60</a:t>
            </a:r>
          </a:p>
          <a:p>
            <a:pPr algn="ctr">
              <a:lnSpc>
                <a:spcPct val="100000"/>
              </a:lnSpc>
              <a:spcAft>
                <a:spcPct val="0"/>
              </a:spcAft>
              <a:buClrTx/>
              <a:buFontTx/>
              <a:buNone/>
            </a:pPr>
            <a:r>
              <a:rPr lang="en-US" sz="1400" b="0" dirty="0">
                <a:solidFill>
                  <a:schemeClr val="bg1"/>
                </a:solidFill>
                <a:latin typeface="Calibri" panose="020F0502020204030204" pitchFamily="34" charset="0"/>
              </a:rPr>
              <a:t>37</a:t>
            </a:r>
          </a:p>
          <a:p>
            <a:pPr algn="ctr">
              <a:lnSpc>
                <a:spcPct val="100000"/>
              </a:lnSpc>
              <a:spcAft>
                <a:spcPct val="0"/>
              </a:spcAft>
              <a:buClrTx/>
              <a:buFontTx/>
              <a:buNone/>
            </a:pPr>
            <a:r>
              <a:rPr lang="en-US" sz="1400" dirty="0">
                <a:solidFill>
                  <a:schemeClr val="bg1"/>
                </a:solidFill>
                <a:latin typeface="Calibri" panose="020F0502020204030204" pitchFamily="34" charset="0"/>
              </a:rPr>
              <a:t>24</a:t>
            </a:r>
            <a:endParaRPr lang="en-US" sz="1400" b="0" dirty="0">
              <a:solidFill>
                <a:schemeClr val="bg1"/>
              </a:solidFill>
              <a:latin typeface="Calibri" panose="020F0502020204030204" pitchFamily="34" charset="0"/>
            </a:endParaRPr>
          </a:p>
        </p:txBody>
      </p:sp>
      <p:sp>
        <p:nvSpPr>
          <p:cNvPr id="88" name="TextBox 87">
            <a:extLst>
              <a:ext uri="{FF2B5EF4-FFF2-40B4-BE49-F238E27FC236}">
                <a16:creationId xmlns:a16="http://schemas.microsoft.com/office/drawing/2014/main" id="{8E337C52-D151-1549-FB3F-4B65F82E8EB1}"/>
              </a:ext>
            </a:extLst>
          </p:cNvPr>
          <p:cNvSpPr txBox="1"/>
          <p:nvPr/>
        </p:nvSpPr>
        <p:spPr bwMode="auto">
          <a:xfrm>
            <a:off x="5660155"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92</a:t>
            </a:r>
          </a:p>
          <a:p>
            <a:pPr algn="ctr">
              <a:lnSpc>
                <a:spcPct val="100000"/>
              </a:lnSpc>
              <a:spcAft>
                <a:spcPct val="0"/>
              </a:spcAft>
              <a:buClrTx/>
              <a:buFontTx/>
              <a:buNone/>
            </a:pPr>
            <a:r>
              <a:rPr lang="en-US" sz="1400" dirty="0">
                <a:solidFill>
                  <a:schemeClr val="bg1"/>
                </a:solidFill>
                <a:latin typeface="Calibri" panose="020F0502020204030204" pitchFamily="34" charset="0"/>
              </a:rPr>
              <a:t>57</a:t>
            </a:r>
          </a:p>
          <a:p>
            <a:pPr algn="ctr">
              <a:lnSpc>
                <a:spcPct val="100000"/>
              </a:lnSpc>
              <a:spcAft>
                <a:spcPct val="0"/>
              </a:spcAft>
              <a:buClrTx/>
              <a:buFontTx/>
              <a:buNone/>
            </a:pPr>
            <a:r>
              <a:rPr lang="en-US" sz="1400" b="0" dirty="0">
                <a:solidFill>
                  <a:schemeClr val="bg1"/>
                </a:solidFill>
                <a:latin typeface="Calibri" panose="020F0502020204030204" pitchFamily="34" charset="0"/>
              </a:rPr>
              <a:t>34</a:t>
            </a:r>
          </a:p>
          <a:p>
            <a:pPr algn="ctr">
              <a:lnSpc>
                <a:spcPct val="100000"/>
              </a:lnSpc>
              <a:spcAft>
                <a:spcPct val="0"/>
              </a:spcAft>
              <a:buClrTx/>
              <a:buFontTx/>
              <a:buNone/>
            </a:pPr>
            <a:r>
              <a:rPr lang="en-US" sz="1400" dirty="0">
                <a:solidFill>
                  <a:schemeClr val="bg1"/>
                </a:solidFill>
                <a:latin typeface="Calibri" panose="020F0502020204030204" pitchFamily="34" charset="0"/>
              </a:rPr>
              <a:t>20</a:t>
            </a:r>
            <a:endParaRPr lang="en-US" sz="1400" b="0" dirty="0">
              <a:solidFill>
                <a:schemeClr val="bg1"/>
              </a:solidFill>
              <a:latin typeface="Calibri" panose="020F0502020204030204" pitchFamily="34" charset="0"/>
            </a:endParaRPr>
          </a:p>
        </p:txBody>
      </p:sp>
      <p:sp>
        <p:nvSpPr>
          <p:cNvPr id="89" name="TextBox 88">
            <a:extLst>
              <a:ext uri="{FF2B5EF4-FFF2-40B4-BE49-F238E27FC236}">
                <a16:creationId xmlns:a16="http://schemas.microsoft.com/office/drawing/2014/main" id="{D404055F-A8E6-95E2-B33F-55D5DC556B2F}"/>
              </a:ext>
            </a:extLst>
          </p:cNvPr>
          <p:cNvSpPr txBox="1"/>
          <p:nvPr/>
        </p:nvSpPr>
        <p:spPr bwMode="auto">
          <a:xfrm>
            <a:off x="5966749"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86</a:t>
            </a:r>
          </a:p>
          <a:p>
            <a:pPr algn="ctr">
              <a:lnSpc>
                <a:spcPct val="100000"/>
              </a:lnSpc>
              <a:spcAft>
                <a:spcPct val="0"/>
              </a:spcAft>
              <a:buClrTx/>
              <a:buFontTx/>
              <a:buNone/>
            </a:pPr>
            <a:r>
              <a:rPr lang="en-US" sz="1400" dirty="0">
                <a:solidFill>
                  <a:schemeClr val="bg1"/>
                </a:solidFill>
                <a:latin typeface="Calibri" panose="020F0502020204030204" pitchFamily="34" charset="0"/>
              </a:rPr>
              <a:t>54</a:t>
            </a:r>
          </a:p>
          <a:p>
            <a:pPr algn="ctr">
              <a:lnSpc>
                <a:spcPct val="100000"/>
              </a:lnSpc>
              <a:spcAft>
                <a:spcPct val="0"/>
              </a:spcAft>
              <a:buClrTx/>
              <a:buFontTx/>
              <a:buNone/>
            </a:pPr>
            <a:r>
              <a:rPr lang="en-US" sz="1400" b="0" dirty="0">
                <a:solidFill>
                  <a:schemeClr val="bg1"/>
                </a:solidFill>
                <a:latin typeface="Calibri" panose="020F0502020204030204" pitchFamily="34" charset="0"/>
              </a:rPr>
              <a:t>31</a:t>
            </a:r>
          </a:p>
          <a:p>
            <a:pPr algn="ctr">
              <a:lnSpc>
                <a:spcPct val="100000"/>
              </a:lnSpc>
              <a:spcAft>
                <a:spcPct val="0"/>
              </a:spcAft>
              <a:buClrTx/>
              <a:buFontTx/>
              <a:buNone/>
            </a:pPr>
            <a:r>
              <a:rPr lang="en-US" sz="1400" dirty="0">
                <a:solidFill>
                  <a:schemeClr val="bg1"/>
                </a:solidFill>
                <a:latin typeface="Calibri" panose="020F0502020204030204" pitchFamily="34" charset="0"/>
              </a:rPr>
              <a:t>19</a:t>
            </a:r>
            <a:endParaRPr lang="en-US" sz="1400" b="0" dirty="0">
              <a:solidFill>
                <a:schemeClr val="bg1"/>
              </a:solidFill>
              <a:latin typeface="Calibri" panose="020F0502020204030204" pitchFamily="34" charset="0"/>
            </a:endParaRPr>
          </a:p>
        </p:txBody>
      </p:sp>
      <p:sp>
        <p:nvSpPr>
          <p:cNvPr id="90" name="TextBox 89">
            <a:extLst>
              <a:ext uri="{FF2B5EF4-FFF2-40B4-BE49-F238E27FC236}">
                <a16:creationId xmlns:a16="http://schemas.microsoft.com/office/drawing/2014/main" id="{EAB20AFD-89ED-C721-062A-EB7F8BCA6E15}"/>
              </a:ext>
            </a:extLst>
          </p:cNvPr>
          <p:cNvSpPr txBox="1"/>
          <p:nvPr/>
        </p:nvSpPr>
        <p:spPr bwMode="auto">
          <a:xfrm>
            <a:off x="6248480"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70</a:t>
            </a:r>
          </a:p>
          <a:p>
            <a:pPr algn="ctr">
              <a:lnSpc>
                <a:spcPct val="100000"/>
              </a:lnSpc>
              <a:spcAft>
                <a:spcPct val="0"/>
              </a:spcAft>
              <a:buClrTx/>
              <a:buFontTx/>
              <a:buNone/>
            </a:pPr>
            <a:r>
              <a:rPr lang="en-US" sz="1400" dirty="0">
                <a:solidFill>
                  <a:schemeClr val="bg1"/>
                </a:solidFill>
                <a:latin typeface="Calibri" panose="020F0502020204030204" pitchFamily="34" charset="0"/>
              </a:rPr>
              <a:t>45</a:t>
            </a:r>
          </a:p>
          <a:p>
            <a:pPr algn="ctr">
              <a:lnSpc>
                <a:spcPct val="100000"/>
              </a:lnSpc>
              <a:spcAft>
                <a:spcPct val="0"/>
              </a:spcAft>
              <a:buClrTx/>
              <a:buFontTx/>
              <a:buNone/>
            </a:pPr>
            <a:r>
              <a:rPr lang="en-US" sz="1400" b="0" dirty="0">
                <a:solidFill>
                  <a:schemeClr val="bg1"/>
                </a:solidFill>
                <a:latin typeface="Calibri" panose="020F0502020204030204" pitchFamily="34" charset="0"/>
              </a:rPr>
              <a:t>24</a:t>
            </a:r>
          </a:p>
          <a:p>
            <a:pPr algn="ctr">
              <a:lnSpc>
                <a:spcPct val="100000"/>
              </a:lnSpc>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sp>
        <p:nvSpPr>
          <p:cNvPr id="91" name="TextBox 90">
            <a:extLst>
              <a:ext uri="{FF2B5EF4-FFF2-40B4-BE49-F238E27FC236}">
                <a16:creationId xmlns:a16="http://schemas.microsoft.com/office/drawing/2014/main" id="{6BAA859B-4B12-7016-A285-CA6B2214E5CA}"/>
              </a:ext>
            </a:extLst>
          </p:cNvPr>
          <p:cNvSpPr txBox="1"/>
          <p:nvPr/>
        </p:nvSpPr>
        <p:spPr bwMode="auto">
          <a:xfrm>
            <a:off x="6555074"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58</a:t>
            </a:r>
          </a:p>
          <a:p>
            <a:pPr algn="ctr">
              <a:lnSpc>
                <a:spcPct val="100000"/>
              </a:lnSpc>
              <a:spcAft>
                <a:spcPct val="0"/>
              </a:spcAft>
              <a:buClrTx/>
              <a:buFontTx/>
              <a:buNone/>
            </a:pPr>
            <a:r>
              <a:rPr lang="en-US" sz="1400" dirty="0">
                <a:solidFill>
                  <a:schemeClr val="bg1"/>
                </a:solidFill>
                <a:latin typeface="Calibri" panose="020F0502020204030204" pitchFamily="34" charset="0"/>
              </a:rPr>
              <a:t>39</a:t>
            </a:r>
          </a:p>
          <a:p>
            <a:pPr algn="ctr">
              <a:lnSpc>
                <a:spcPct val="100000"/>
              </a:lnSpc>
              <a:spcAft>
                <a:spcPct val="0"/>
              </a:spcAft>
              <a:buClrTx/>
              <a:buFontTx/>
              <a:buNone/>
            </a:pPr>
            <a:r>
              <a:rPr lang="en-US" sz="1400" b="0" dirty="0">
                <a:solidFill>
                  <a:schemeClr val="bg1"/>
                </a:solidFill>
                <a:latin typeface="Calibri" panose="020F0502020204030204" pitchFamily="34" charset="0"/>
              </a:rPr>
              <a:t>18</a:t>
            </a:r>
          </a:p>
          <a:p>
            <a:pPr algn="ctr">
              <a:lnSpc>
                <a:spcPct val="100000"/>
              </a:lnSpc>
              <a:spcAft>
                <a:spcPct val="0"/>
              </a:spcAft>
              <a:buClrTx/>
              <a:buFontTx/>
              <a:buNone/>
            </a:pPr>
            <a:r>
              <a:rPr lang="en-US" sz="1400" dirty="0">
                <a:solidFill>
                  <a:schemeClr val="bg1"/>
                </a:solidFill>
                <a:latin typeface="Calibri" panose="020F0502020204030204" pitchFamily="34" charset="0"/>
              </a:rPr>
              <a:t>11</a:t>
            </a:r>
            <a:endParaRPr lang="en-US" sz="1400" b="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F65E82A3-087B-ED1D-D69B-9AA9FF34BD0B}"/>
              </a:ext>
            </a:extLst>
          </p:cNvPr>
          <p:cNvSpPr txBox="1"/>
          <p:nvPr/>
        </p:nvSpPr>
        <p:spPr bwMode="auto">
          <a:xfrm>
            <a:off x="6840587"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49</a:t>
            </a:r>
          </a:p>
          <a:p>
            <a:pPr algn="ctr">
              <a:lnSpc>
                <a:spcPct val="100000"/>
              </a:lnSpc>
              <a:spcAft>
                <a:spcPct val="0"/>
              </a:spcAft>
              <a:buClrTx/>
              <a:buFontTx/>
              <a:buNone/>
            </a:pPr>
            <a:r>
              <a:rPr lang="en-US" sz="1400" dirty="0">
                <a:solidFill>
                  <a:schemeClr val="bg1"/>
                </a:solidFill>
                <a:latin typeface="Calibri" panose="020F0502020204030204" pitchFamily="34" charset="0"/>
              </a:rPr>
              <a:t>34</a:t>
            </a:r>
          </a:p>
          <a:p>
            <a:pPr algn="ctr">
              <a:lnSpc>
                <a:spcPct val="100000"/>
              </a:lnSpc>
              <a:spcAft>
                <a:spcPct val="0"/>
              </a:spcAft>
              <a:buClrTx/>
              <a:buFontTx/>
              <a:buNone/>
            </a:pPr>
            <a:r>
              <a:rPr lang="en-US" sz="1400" b="0" dirty="0">
                <a:solidFill>
                  <a:schemeClr val="bg1"/>
                </a:solidFill>
                <a:latin typeface="Calibri" panose="020F0502020204030204" pitchFamily="34" charset="0"/>
              </a:rPr>
              <a:t>15</a:t>
            </a:r>
          </a:p>
          <a:p>
            <a:pPr algn="ctr">
              <a:lnSpc>
                <a:spcPct val="100000"/>
              </a:lnSpc>
              <a:spcAft>
                <a:spcPct val="0"/>
              </a:spcAft>
              <a:buClrTx/>
              <a:buFontTx/>
              <a:buNone/>
            </a:pPr>
            <a:r>
              <a:rPr lang="en-US" sz="1400" dirty="0">
                <a:solidFill>
                  <a:schemeClr val="bg1"/>
                </a:solidFill>
                <a:latin typeface="Calibri" panose="020F0502020204030204" pitchFamily="34" charset="0"/>
              </a:rPr>
              <a:t>9</a:t>
            </a:r>
            <a:endParaRPr lang="en-US" sz="1400" b="0" dirty="0">
              <a:solidFill>
                <a:schemeClr val="bg1"/>
              </a:solidFill>
              <a:latin typeface="Calibri" panose="020F0502020204030204" pitchFamily="34" charset="0"/>
            </a:endParaRPr>
          </a:p>
        </p:txBody>
      </p:sp>
      <p:sp>
        <p:nvSpPr>
          <p:cNvPr id="93" name="TextBox 92">
            <a:extLst>
              <a:ext uri="{FF2B5EF4-FFF2-40B4-BE49-F238E27FC236}">
                <a16:creationId xmlns:a16="http://schemas.microsoft.com/office/drawing/2014/main" id="{5B13C07F-6A36-8AFA-56C1-895AAD4877BD}"/>
              </a:ext>
            </a:extLst>
          </p:cNvPr>
          <p:cNvSpPr txBox="1"/>
          <p:nvPr/>
        </p:nvSpPr>
        <p:spPr bwMode="auto">
          <a:xfrm>
            <a:off x="7147181"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38</a:t>
            </a:r>
          </a:p>
          <a:p>
            <a:pPr algn="ctr">
              <a:lnSpc>
                <a:spcPct val="100000"/>
              </a:lnSpc>
              <a:spcAft>
                <a:spcPct val="0"/>
              </a:spcAft>
              <a:buClrTx/>
              <a:buFontTx/>
              <a:buNone/>
            </a:pPr>
            <a:r>
              <a:rPr lang="en-US" sz="1400" dirty="0">
                <a:solidFill>
                  <a:schemeClr val="bg1"/>
                </a:solidFill>
                <a:latin typeface="Calibri" panose="020F0502020204030204" pitchFamily="34" charset="0"/>
              </a:rPr>
              <a:t>29</a:t>
            </a:r>
          </a:p>
          <a:p>
            <a:pPr algn="ctr">
              <a:lnSpc>
                <a:spcPct val="100000"/>
              </a:lnSpc>
              <a:spcAft>
                <a:spcPct val="0"/>
              </a:spcAft>
              <a:buClrTx/>
              <a:buFontTx/>
              <a:buNone/>
            </a:pPr>
            <a:r>
              <a:rPr lang="en-US" sz="1400" b="0" dirty="0">
                <a:solidFill>
                  <a:schemeClr val="bg1"/>
                </a:solidFill>
                <a:latin typeface="Calibri" panose="020F0502020204030204" pitchFamily="34" charset="0"/>
              </a:rPr>
              <a:t>9</a:t>
            </a:r>
          </a:p>
          <a:p>
            <a:pPr algn="ctr">
              <a:lnSpc>
                <a:spcPct val="100000"/>
              </a:lnSpc>
              <a:spcAft>
                <a:spcPct val="0"/>
              </a:spcAft>
              <a:buClrTx/>
              <a:buFontTx/>
              <a:buNone/>
            </a:pPr>
            <a:r>
              <a:rPr lang="en-US" sz="1400" dirty="0">
                <a:solidFill>
                  <a:schemeClr val="bg1"/>
                </a:solidFill>
                <a:latin typeface="Calibri" panose="020F0502020204030204" pitchFamily="34" charset="0"/>
              </a:rPr>
              <a:t>4</a:t>
            </a:r>
            <a:endParaRPr lang="en-US" sz="1400" b="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9E41A32D-DA8B-83C0-5C3E-D9708DF9EEF8}"/>
              </a:ext>
            </a:extLst>
          </p:cNvPr>
          <p:cNvSpPr txBox="1"/>
          <p:nvPr/>
        </p:nvSpPr>
        <p:spPr bwMode="auto">
          <a:xfrm>
            <a:off x="7446613"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21</a:t>
            </a:r>
          </a:p>
          <a:p>
            <a:pPr algn="ctr">
              <a:lnSpc>
                <a:spcPct val="100000"/>
              </a:lnSpc>
              <a:spcAft>
                <a:spcPct val="0"/>
              </a:spcAft>
              <a:buClrTx/>
              <a:buFontTx/>
              <a:buNone/>
            </a:pPr>
            <a:r>
              <a:rPr lang="en-US" sz="1400" dirty="0">
                <a:solidFill>
                  <a:schemeClr val="bg1"/>
                </a:solidFill>
                <a:latin typeface="Calibri" panose="020F0502020204030204" pitchFamily="34" charset="0"/>
              </a:rPr>
              <a:t>16</a:t>
            </a:r>
          </a:p>
          <a:p>
            <a:pPr algn="ctr">
              <a:lnSpc>
                <a:spcPct val="100000"/>
              </a:lnSpc>
              <a:spcAft>
                <a:spcPct val="0"/>
              </a:spcAft>
              <a:buClrTx/>
              <a:buFontTx/>
              <a:buNone/>
            </a:pPr>
            <a:r>
              <a:rPr lang="en-US" sz="1400" b="0" dirty="0">
                <a:solidFill>
                  <a:schemeClr val="bg1"/>
                </a:solidFill>
                <a:latin typeface="Calibri" panose="020F0502020204030204" pitchFamily="34" charset="0"/>
              </a:rPr>
              <a:t>5</a:t>
            </a:r>
          </a:p>
          <a:p>
            <a:pPr algn="ctr">
              <a:lnSpc>
                <a:spcPct val="100000"/>
              </a:lnSpc>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64CDFC3B-682E-52F7-C659-DAE58F26575D}"/>
              </a:ext>
            </a:extLst>
          </p:cNvPr>
          <p:cNvSpPr txBox="1"/>
          <p:nvPr/>
        </p:nvSpPr>
        <p:spPr bwMode="auto">
          <a:xfrm>
            <a:off x="7754994"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16</a:t>
            </a:r>
          </a:p>
          <a:p>
            <a:pPr algn="ctr">
              <a:lnSpc>
                <a:spcPct val="100000"/>
              </a:lnSpc>
              <a:spcAft>
                <a:spcPct val="0"/>
              </a:spcAft>
              <a:buClrTx/>
              <a:buFontTx/>
              <a:buNone/>
            </a:pPr>
            <a:r>
              <a:rPr lang="en-US" sz="1400" dirty="0">
                <a:solidFill>
                  <a:schemeClr val="bg1"/>
                </a:solidFill>
                <a:latin typeface="Calibri" panose="020F0502020204030204" pitchFamily="34" charset="0"/>
              </a:rPr>
              <a:t>12</a:t>
            </a:r>
          </a:p>
          <a:p>
            <a:pPr algn="ctr">
              <a:lnSpc>
                <a:spcPct val="100000"/>
              </a:lnSpc>
              <a:spcAft>
                <a:spcPct val="0"/>
              </a:spcAft>
              <a:buClrTx/>
              <a:buFontTx/>
              <a:buNone/>
            </a:pPr>
            <a:r>
              <a:rPr lang="en-US" sz="1400" b="0" dirty="0">
                <a:solidFill>
                  <a:schemeClr val="bg1"/>
                </a:solidFill>
                <a:latin typeface="Calibri" panose="020F0502020204030204" pitchFamily="34" charset="0"/>
              </a:rPr>
              <a:t>4</a:t>
            </a:r>
          </a:p>
          <a:p>
            <a:pPr algn="ctr">
              <a:lnSpc>
                <a:spcPct val="100000"/>
              </a:lnSpc>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8B04707A-AB5E-F4BC-41D0-5D61C26CB3FD}"/>
              </a:ext>
            </a:extLst>
          </p:cNvPr>
          <p:cNvSpPr txBox="1"/>
          <p:nvPr/>
        </p:nvSpPr>
        <p:spPr bwMode="auto">
          <a:xfrm>
            <a:off x="8061588" y="5153967"/>
            <a:ext cx="367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11</a:t>
            </a:r>
          </a:p>
          <a:p>
            <a:pPr algn="ctr">
              <a:lnSpc>
                <a:spcPct val="100000"/>
              </a:lnSpc>
              <a:spcAft>
                <a:spcPct val="0"/>
              </a:spcAft>
              <a:buClrTx/>
              <a:buFontTx/>
              <a:buNone/>
            </a:pPr>
            <a:r>
              <a:rPr lang="en-US" sz="1400" dirty="0">
                <a:solidFill>
                  <a:schemeClr val="bg1"/>
                </a:solidFill>
                <a:latin typeface="Calibri" panose="020F0502020204030204" pitchFamily="34" charset="0"/>
              </a:rPr>
              <a:t>10</a:t>
            </a:r>
          </a:p>
          <a:p>
            <a:pPr algn="ctr">
              <a:lnSpc>
                <a:spcPct val="100000"/>
              </a:lnSpc>
              <a:spcAft>
                <a:spcPct val="0"/>
              </a:spcAft>
              <a:buClrTx/>
              <a:buFontTx/>
              <a:buNone/>
            </a:pPr>
            <a:r>
              <a:rPr lang="en-US" sz="1400" b="0" dirty="0">
                <a:solidFill>
                  <a:schemeClr val="bg1"/>
                </a:solidFill>
                <a:latin typeface="Calibri" panose="020F0502020204030204" pitchFamily="34" charset="0"/>
              </a:rPr>
              <a:t>1</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97" name="TextBox 96">
            <a:extLst>
              <a:ext uri="{FF2B5EF4-FFF2-40B4-BE49-F238E27FC236}">
                <a16:creationId xmlns:a16="http://schemas.microsoft.com/office/drawing/2014/main" id="{35243FF3-A0AB-9CC7-7E25-314AB29EBC62}"/>
              </a:ext>
            </a:extLst>
          </p:cNvPr>
          <p:cNvSpPr txBox="1"/>
          <p:nvPr/>
        </p:nvSpPr>
        <p:spPr bwMode="auto">
          <a:xfrm>
            <a:off x="8392785" y="5153967"/>
            <a:ext cx="276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8</a:t>
            </a:r>
          </a:p>
          <a:p>
            <a:pPr algn="ctr">
              <a:lnSpc>
                <a:spcPct val="100000"/>
              </a:lnSpc>
              <a:spcAft>
                <a:spcPct val="0"/>
              </a:spcAft>
              <a:buClrTx/>
              <a:buFontTx/>
              <a:buNone/>
            </a:pPr>
            <a:r>
              <a:rPr lang="en-US" sz="1400" b="0" dirty="0">
                <a:solidFill>
                  <a:schemeClr val="bg1"/>
                </a:solidFill>
                <a:latin typeface="Calibri" panose="020F0502020204030204" pitchFamily="34" charset="0"/>
              </a:rPr>
              <a:t>7</a:t>
            </a:r>
          </a:p>
          <a:p>
            <a:pPr algn="ctr">
              <a:lnSpc>
                <a:spcPct val="100000"/>
              </a:lnSpc>
              <a:spcAft>
                <a:spcPct val="0"/>
              </a:spcAft>
              <a:buClrTx/>
              <a:buFontTx/>
              <a:buNone/>
            </a:pPr>
            <a:r>
              <a:rPr lang="en-US" sz="1400" dirty="0">
                <a:solidFill>
                  <a:schemeClr val="bg1"/>
                </a:solidFill>
                <a:latin typeface="Calibri" panose="020F0502020204030204" pitchFamily="34" charset="0"/>
              </a:rPr>
              <a:t>1</a:t>
            </a:r>
          </a:p>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98" name="TextBox 97">
            <a:extLst>
              <a:ext uri="{FF2B5EF4-FFF2-40B4-BE49-F238E27FC236}">
                <a16:creationId xmlns:a16="http://schemas.microsoft.com/office/drawing/2014/main" id="{ABCFEC44-17D2-5BAA-E52C-8762B303DCBD}"/>
              </a:ext>
            </a:extLst>
          </p:cNvPr>
          <p:cNvSpPr txBox="1"/>
          <p:nvPr/>
        </p:nvSpPr>
        <p:spPr bwMode="auto">
          <a:xfrm>
            <a:off x="8699380" y="5153967"/>
            <a:ext cx="276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a:t>
            </a:r>
          </a:p>
          <a:p>
            <a:pPr algn="ctr">
              <a:lnSpc>
                <a:spcPct val="100000"/>
              </a:lnSpc>
              <a:spcAft>
                <a:spcPct val="0"/>
              </a:spcAft>
              <a:buClrTx/>
              <a:buFontTx/>
              <a:buNone/>
            </a:pPr>
            <a:r>
              <a:rPr lang="en-US" sz="1400" dirty="0">
                <a:solidFill>
                  <a:schemeClr val="bg1"/>
                </a:solidFill>
                <a:latin typeface="Calibri" panose="020F0502020204030204" pitchFamily="34" charset="0"/>
              </a:rPr>
              <a:t>7</a:t>
            </a:r>
          </a:p>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853ED107-DC15-392C-77A6-D975387ECB5C}"/>
              </a:ext>
            </a:extLst>
          </p:cNvPr>
          <p:cNvSpPr txBox="1"/>
          <p:nvPr/>
        </p:nvSpPr>
        <p:spPr bwMode="auto">
          <a:xfrm>
            <a:off x="8981111" y="5153967"/>
            <a:ext cx="276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a:t>
            </a:r>
          </a:p>
          <a:p>
            <a:pPr algn="ctr">
              <a:lnSpc>
                <a:spcPct val="100000"/>
              </a:lnSpc>
              <a:spcAft>
                <a:spcPct val="0"/>
              </a:spcAft>
              <a:buClrTx/>
              <a:buFontTx/>
              <a:buNone/>
            </a:pPr>
            <a:r>
              <a:rPr lang="en-US" sz="1400" dirty="0">
                <a:solidFill>
                  <a:schemeClr val="bg1"/>
                </a:solidFill>
                <a:latin typeface="Calibri" panose="020F0502020204030204" pitchFamily="34" charset="0"/>
              </a:rPr>
              <a:t>7</a:t>
            </a:r>
          </a:p>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4C397F23-853A-95F4-8300-B4C4D8EC9531}"/>
              </a:ext>
            </a:extLst>
          </p:cNvPr>
          <p:cNvSpPr txBox="1"/>
          <p:nvPr/>
        </p:nvSpPr>
        <p:spPr bwMode="auto">
          <a:xfrm>
            <a:off x="9287705" y="5153967"/>
            <a:ext cx="276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4</a:t>
            </a:r>
          </a:p>
          <a:p>
            <a:pPr algn="ctr">
              <a:lnSpc>
                <a:spcPct val="100000"/>
              </a:lnSpc>
              <a:spcAft>
                <a:spcPct val="0"/>
              </a:spcAft>
              <a:buClrTx/>
              <a:buFontTx/>
              <a:buNone/>
            </a:pPr>
            <a:r>
              <a:rPr lang="en-US" sz="1400" b="0" dirty="0">
                <a:solidFill>
                  <a:schemeClr val="bg1"/>
                </a:solidFill>
                <a:latin typeface="Calibri" panose="020F0502020204030204" pitchFamily="34" charset="0"/>
              </a:rPr>
              <a:t>4</a:t>
            </a:r>
          </a:p>
          <a:p>
            <a:pPr algn="ctr">
              <a:lnSpc>
                <a:spcPct val="100000"/>
              </a:lnSpc>
              <a:spcAft>
                <a:spcPct val="0"/>
              </a:spcAft>
              <a:buClrTx/>
              <a:buFontTx/>
              <a:buNone/>
            </a:pPr>
            <a:r>
              <a:rPr lang="en-US" sz="1400" dirty="0">
                <a:solidFill>
                  <a:schemeClr val="bg1"/>
                </a:solidFill>
                <a:latin typeface="Calibri" panose="020F0502020204030204" pitchFamily="34" charset="0"/>
              </a:rPr>
              <a:t>0</a:t>
            </a:r>
          </a:p>
          <a:p>
            <a:pPr algn="ctr">
              <a:lnSpc>
                <a:spcPct val="100000"/>
              </a:lnSpc>
              <a:spcAft>
                <a:spcPct val="0"/>
              </a:spcAft>
              <a:buClrTx/>
              <a:buFontTx/>
              <a:buNone/>
            </a:pPr>
            <a:r>
              <a:rPr lang="en-US" sz="1400" b="0" dirty="0">
                <a:solidFill>
                  <a:schemeClr val="bg1"/>
                </a:solidFill>
                <a:latin typeface="Calibri" panose="020F0502020204030204" pitchFamily="34" charset="0"/>
              </a:rPr>
              <a:t>0</a:t>
            </a:r>
          </a:p>
        </p:txBody>
      </p:sp>
      <p:sp>
        <p:nvSpPr>
          <p:cNvPr id="101" name="TextBox 100">
            <a:extLst>
              <a:ext uri="{FF2B5EF4-FFF2-40B4-BE49-F238E27FC236}">
                <a16:creationId xmlns:a16="http://schemas.microsoft.com/office/drawing/2014/main" id="{42BC601E-AA35-FF2B-F084-51C811A0A9ED}"/>
              </a:ext>
            </a:extLst>
          </p:cNvPr>
          <p:cNvSpPr txBox="1"/>
          <p:nvPr/>
        </p:nvSpPr>
        <p:spPr bwMode="auto">
          <a:xfrm>
            <a:off x="9573218" y="5153967"/>
            <a:ext cx="276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p>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514943A4-15A5-67DA-F697-27E6B9164F00}"/>
              </a:ext>
            </a:extLst>
          </p:cNvPr>
          <p:cNvSpPr txBox="1"/>
          <p:nvPr/>
        </p:nvSpPr>
        <p:spPr bwMode="auto">
          <a:xfrm>
            <a:off x="1274708" y="4938523"/>
            <a:ext cx="142859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No. at Risk</a:t>
            </a:r>
          </a:p>
          <a:p>
            <a:pPr algn="r">
              <a:lnSpc>
                <a:spcPct val="100000"/>
              </a:lnSpc>
              <a:spcAft>
                <a:spcPct val="0"/>
              </a:spcAft>
              <a:buClrTx/>
              <a:buFontTx/>
              <a:buNone/>
            </a:pPr>
            <a:r>
              <a:rPr lang="en-US" sz="1400" i="1" dirty="0" err="1">
                <a:solidFill>
                  <a:schemeClr val="bg1"/>
                </a:solidFill>
                <a:latin typeface="Calibri" panose="020F0502020204030204" pitchFamily="34" charset="0"/>
              </a:rPr>
              <a:t>BRCA</a:t>
            </a:r>
            <a:r>
              <a:rPr lang="en-US" sz="1400" dirty="0" err="1">
                <a:solidFill>
                  <a:schemeClr val="bg1"/>
                </a:solidFill>
                <a:latin typeface="Calibri" panose="020F0502020204030204" pitchFamily="34" charset="0"/>
              </a:rPr>
              <a:t>m</a:t>
            </a:r>
            <a:endParaRPr lang="en-US" sz="1400" dirty="0">
              <a:solidFill>
                <a:schemeClr val="bg1"/>
              </a:solidFill>
              <a:latin typeface="Calibri" panose="020F0502020204030204" pitchFamily="34" charset="0"/>
            </a:endParaRPr>
          </a:p>
          <a:p>
            <a:pPr algn="r">
              <a:lnSpc>
                <a:spcPct val="100000"/>
              </a:lnSpc>
              <a:spcAft>
                <a:spcPct val="0"/>
              </a:spcAft>
              <a:buClrTx/>
              <a:buFontTx/>
              <a:buNone/>
            </a:pPr>
            <a:r>
              <a:rPr lang="en-US" sz="1400" b="0" dirty="0" err="1">
                <a:solidFill>
                  <a:schemeClr val="bg1"/>
                </a:solidFill>
                <a:latin typeface="Calibri" panose="020F0502020204030204" pitchFamily="34" charset="0"/>
              </a:rPr>
              <a:t>g</a:t>
            </a:r>
            <a:r>
              <a:rPr lang="en-US" sz="1400" b="0" i="1" dirty="0" err="1">
                <a:solidFill>
                  <a:schemeClr val="bg1"/>
                </a:solidFill>
                <a:latin typeface="Calibri" panose="020F0502020204030204" pitchFamily="34" charset="0"/>
              </a:rPr>
              <a:t>BRCA</a:t>
            </a:r>
            <a:r>
              <a:rPr lang="en-US" sz="1400" b="0" dirty="0" err="1">
                <a:solidFill>
                  <a:schemeClr val="bg1"/>
                </a:solidFill>
                <a:latin typeface="Calibri" panose="020F0502020204030204" pitchFamily="34" charset="0"/>
              </a:rPr>
              <a:t>m</a:t>
            </a:r>
            <a:endParaRPr lang="en-US" sz="1400" b="0" dirty="0">
              <a:solidFill>
                <a:schemeClr val="bg1"/>
              </a:solidFill>
              <a:latin typeface="Calibri" panose="020F0502020204030204" pitchFamily="34" charset="0"/>
            </a:endParaRPr>
          </a:p>
          <a:p>
            <a:pPr algn="r">
              <a:lnSpc>
                <a:spcPct val="100000"/>
              </a:lnSpc>
              <a:spcAft>
                <a:spcPct val="0"/>
              </a:spcAft>
              <a:buClrTx/>
              <a:buFontTx/>
              <a:buNone/>
            </a:pPr>
            <a:r>
              <a:rPr lang="en-US" sz="1400" dirty="0" err="1">
                <a:solidFill>
                  <a:schemeClr val="bg1"/>
                </a:solidFill>
                <a:latin typeface="Calibri" panose="020F0502020204030204" pitchFamily="34" charset="0"/>
              </a:rPr>
              <a:t>s</a:t>
            </a:r>
            <a:r>
              <a:rPr lang="en-US" sz="1400" i="1" dirty="0" err="1">
                <a:solidFill>
                  <a:schemeClr val="bg1"/>
                </a:solidFill>
                <a:latin typeface="Calibri" panose="020F0502020204030204" pitchFamily="34" charset="0"/>
              </a:rPr>
              <a:t>BRCA</a:t>
            </a:r>
            <a:r>
              <a:rPr lang="en-US" sz="1400" dirty="0" err="1">
                <a:solidFill>
                  <a:schemeClr val="bg1"/>
                </a:solidFill>
                <a:latin typeface="Calibri" panose="020F0502020204030204" pitchFamily="34" charset="0"/>
              </a:rPr>
              <a:t>m</a:t>
            </a:r>
            <a:endParaRPr lang="en-US" sz="1400" dirty="0">
              <a:solidFill>
                <a:schemeClr val="bg1"/>
              </a:solidFill>
              <a:latin typeface="Calibri" panose="020F0502020204030204" pitchFamily="34" charset="0"/>
            </a:endParaRPr>
          </a:p>
          <a:p>
            <a:pPr algn="r">
              <a:lnSpc>
                <a:spcPct val="100000"/>
              </a:lnSpc>
              <a:spcAft>
                <a:spcPct val="0"/>
              </a:spcAft>
              <a:buClrTx/>
              <a:buFontTx/>
              <a:buNone/>
            </a:pPr>
            <a:r>
              <a:rPr lang="en-US" sz="1400" b="0" dirty="0">
                <a:solidFill>
                  <a:schemeClr val="bg1"/>
                </a:solidFill>
                <a:latin typeface="Calibri" panose="020F0502020204030204" pitchFamily="34" charset="0"/>
              </a:rPr>
              <a:t>Non-</a:t>
            </a:r>
            <a:r>
              <a:rPr lang="en-US" sz="1400" b="0" i="1" dirty="0">
                <a:solidFill>
                  <a:schemeClr val="bg1"/>
                </a:solidFill>
                <a:latin typeface="Calibri" panose="020F0502020204030204" pitchFamily="34" charset="0"/>
              </a:rPr>
              <a:t>BRCA</a:t>
            </a:r>
            <a:r>
              <a:rPr lang="en-US" sz="1400" b="0" dirty="0">
                <a:solidFill>
                  <a:schemeClr val="bg1"/>
                </a:solidFill>
                <a:latin typeface="Calibri" panose="020F0502020204030204" pitchFamily="34" charset="0"/>
              </a:rPr>
              <a:t> </a:t>
            </a:r>
            <a:r>
              <a:rPr lang="en-US" sz="1400" b="0" dirty="0" err="1">
                <a:solidFill>
                  <a:schemeClr val="bg1"/>
                </a:solidFill>
                <a:latin typeface="Calibri" panose="020F0502020204030204" pitchFamily="34" charset="0"/>
              </a:rPr>
              <a:t>HRRm</a:t>
            </a:r>
            <a:endParaRPr lang="en-US" sz="1400"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3A513F99-F04D-78BB-AECD-55EF4881BA5A}"/>
              </a:ext>
            </a:extLst>
          </p:cNvPr>
          <p:cNvSpPr txBox="1"/>
          <p:nvPr/>
        </p:nvSpPr>
        <p:spPr bwMode="auto">
          <a:xfrm>
            <a:off x="7840588" y="1406729"/>
            <a:ext cx="117205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bg1"/>
                </a:solidFill>
                <a:latin typeface="Calibri" panose="020F0502020204030204" pitchFamily="34" charset="0"/>
              </a:rPr>
              <a:t>Deaths, n (%)</a:t>
            </a:r>
          </a:p>
          <a:p>
            <a:pPr algn="ctr">
              <a:lnSpc>
                <a:spcPct val="100000"/>
              </a:lnSpc>
              <a:spcAft>
                <a:spcPct val="0"/>
              </a:spcAft>
              <a:buClrTx/>
              <a:buFontTx/>
              <a:buNone/>
            </a:pPr>
            <a:r>
              <a:rPr lang="en-US" sz="1400" dirty="0">
                <a:solidFill>
                  <a:schemeClr val="bg1"/>
                </a:solidFill>
                <a:latin typeface="Calibri" panose="020F0502020204030204" pitchFamily="34" charset="0"/>
              </a:rPr>
              <a:t>68 (46.9)</a:t>
            </a:r>
          </a:p>
          <a:p>
            <a:pPr algn="ctr">
              <a:lnSpc>
                <a:spcPct val="100000"/>
              </a:lnSpc>
              <a:spcAft>
                <a:spcPct val="0"/>
              </a:spcAft>
              <a:buClrTx/>
              <a:buFontTx/>
              <a:buNone/>
            </a:pPr>
            <a:r>
              <a:rPr lang="en-US" sz="1400" b="0" dirty="0">
                <a:solidFill>
                  <a:schemeClr val="bg1"/>
                </a:solidFill>
                <a:latin typeface="Calibri" panose="020F0502020204030204" pitchFamily="34" charset="0"/>
              </a:rPr>
              <a:t>40 (46.0)</a:t>
            </a:r>
          </a:p>
          <a:p>
            <a:pPr algn="ctr">
              <a:lnSpc>
                <a:spcPct val="100000"/>
              </a:lnSpc>
              <a:spcAft>
                <a:spcPct val="0"/>
              </a:spcAft>
              <a:buClrTx/>
              <a:buFontTx/>
              <a:buNone/>
            </a:pPr>
            <a:r>
              <a:rPr lang="en-US" sz="1400" dirty="0">
                <a:solidFill>
                  <a:schemeClr val="bg1"/>
                </a:solidFill>
                <a:latin typeface="Calibri" panose="020F0502020204030204" pitchFamily="34" charset="0"/>
              </a:rPr>
              <a:t>28 (50.9)</a:t>
            </a:r>
          </a:p>
          <a:p>
            <a:pPr algn="ctr">
              <a:lnSpc>
                <a:spcPct val="100000"/>
              </a:lnSpc>
              <a:spcAft>
                <a:spcPct val="0"/>
              </a:spcAft>
              <a:buClrTx/>
              <a:buFontTx/>
              <a:buNone/>
            </a:pPr>
            <a:r>
              <a:rPr lang="en-US" sz="1400" b="0" dirty="0">
                <a:solidFill>
                  <a:schemeClr val="bg1"/>
                </a:solidFill>
                <a:latin typeface="Calibri" panose="020F0502020204030204" pitchFamily="34" charset="0"/>
              </a:rPr>
              <a:t>14 (42.4)</a:t>
            </a:r>
          </a:p>
        </p:txBody>
      </p:sp>
      <p:sp>
        <p:nvSpPr>
          <p:cNvPr id="105" name="TextBox 104">
            <a:extLst>
              <a:ext uri="{FF2B5EF4-FFF2-40B4-BE49-F238E27FC236}">
                <a16:creationId xmlns:a16="http://schemas.microsoft.com/office/drawing/2014/main" id="{F87F06CF-F5BF-3850-6709-E149905DB8F6}"/>
              </a:ext>
            </a:extLst>
          </p:cNvPr>
          <p:cNvSpPr txBox="1"/>
          <p:nvPr/>
        </p:nvSpPr>
        <p:spPr bwMode="auto">
          <a:xfrm>
            <a:off x="8901444" y="1203329"/>
            <a:ext cx="13353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1" dirty="0">
                <a:solidFill>
                  <a:schemeClr val="bg1"/>
                </a:solidFill>
                <a:latin typeface="Calibri" panose="020F0502020204030204" pitchFamily="34" charset="0"/>
              </a:rPr>
              <a:t>Median OS, mos (95% CI)</a:t>
            </a:r>
          </a:p>
          <a:p>
            <a:pPr algn="ctr">
              <a:lnSpc>
                <a:spcPct val="100000"/>
              </a:lnSpc>
              <a:spcAft>
                <a:spcPct val="0"/>
              </a:spcAft>
              <a:buClrTx/>
              <a:buFontTx/>
              <a:buNone/>
            </a:pPr>
            <a:r>
              <a:rPr lang="en-US" sz="1400" dirty="0">
                <a:solidFill>
                  <a:schemeClr val="bg1"/>
                </a:solidFill>
                <a:latin typeface="Calibri" panose="020F0502020204030204" pitchFamily="34" charset="0"/>
              </a:rPr>
              <a:t>46.8 (37.9-54.4)</a:t>
            </a:r>
          </a:p>
          <a:p>
            <a:pPr algn="ctr">
              <a:lnSpc>
                <a:spcPct val="100000"/>
              </a:lnSpc>
              <a:spcAft>
                <a:spcPct val="0"/>
              </a:spcAft>
              <a:buClrTx/>
              <a:buFontTx/>
              <a:buNone/>
            </a:pPr>
            <a:r>
              <a:rPr lang="en-US" sz="1400" b="0" dirty="0">
                <a:solidFill>
                  <a:schemeClr val="bg1"/>
                </a:solidFill>
                <a:latin typeface="Calibri" panose="020F0502020204030204" pitchFamily="34" charset="0"/>
              </a:rPr>
              <a:t>47.4 (37.9-NE)</a:t>
            </a:r>
          </a:p>
          <a:p>
            <a:pPr algn="ctr">
              <a:lnSpc>
                <a:spcPct val="100000"/>
              </a:lnSpc>
              <a:spcAft>
                <a:spcPct val="0"/>
              </a:spcAft>
              <a:buClrTx/>
              <a:buFontTx/>
              <a:buNone/>
            </a:pPr>
            <a:r>
              <a:rPr lang="en-US" sz="1400" dirty="0">
                <a:solidFill>
                  <a:schemeClr val="bg1"/>
                </a:solidFill>
                <a:latin typeface="Calibri" panose="020F0502020204030204" pitchFamily="34" charset="0"/>
              </a:rPr>
              <a:t>43.2 (31.7-NE)</a:t>
            </a:r>
          </a:p>
          <a:p>
            <a:pPr algn="ctr">
              <a:lnSpc>
                <a:spcPct val="100000"/>
              </a:lnSpc>
              <a:spcAft>
                <a:spcPct val="0"/>
              </a:spcAft>
              <a:buClrTx/>
              <a:buFontTx/>
              <a:buNone/>
            </a:pPr>
            <a:r>
              <a:rPr lang="en-US" sz="1400" b="0" dirty="0">
                <a:solidFill>
                  <a:schemeClr val="bg1"/>
                </a:solidFill>
                <a:latin typeface="Calibri" panose="020F0502020204030204" pitchFamily="34" charset="0"/>
              </a:rPr>
              <a:t>44.9 (28.9-NE)</a:t>
            </a:r>
          </a:p>
        </p:txBody>
      </p:sp>
      <p:sp>
        <p:nvSpPr>
          <p:cNvPr id="106" name="TextBox 105">
            <a:extLst>
              <a:ext uri="{FF2B5EF4-FFF2-40B4-BE49-F238E27FC236}">
                <a16:creationId xmlns:a16="http://schemas.microsoft.com/office/drawing/2014/main" id="{FA88EAB7-D323-1DDB-24EB-2BE398721577}"/>
              </a:ext>
            </a:extLst>
          </p:cNvPr>
          <p:cNvSpPr txBox="1"/>
          <p:nvPr/>
        </p:nvSpPr>
        <p:spPr bwMode="auto">
          <a:xfrm>
            <a:off x="10178396" y="1191285"/>
            <a:ext cx="13353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1" dirty="0">
                <a:solidFill>
                  <a:schemeClr val="bg1"/>
                </a:solidFill>
                <a:latin typeface="Calibri" panose="020F0502020204030204" pitchFamily="34" charset="0"/>
              </a:rPr>
              <a:t>36-mo OS rate, %* (95% CI)</a:t>
            </a:r>
          </a:p>
          <a:p>
            <a:pPr algn="ctr">
              <a:lnSpc>
                <a:spcPct val="100000"/>
              </a:lnSpc>
              <a:spcAft>
                <a:spcPct val="0"/>
              </a:spcAft>
              <a:buClrTx/>
              <a:buFontTx/>
              <a:buNone/>
            </a:pPr>
            <a:r>
              <a:rPr lang="en-US" sz="1400" dirty="0">
                <a:solidFill>
                  <a:schemeClr val="bg1"/>
                </a:solidFill>
                <a:latin typeface="Calibri" panose="020F0502020204030204" pitchFamily="34" charset="0"/>
              </a:rPr>
              <a:t>60.4 (51.6-68.2)</a:t>
            </a:r>
          </a:p>
          <a:p>
            <a:pPr algn="ctr">
              <a:lnSpc>
                <a:spcPct val="100000"/>
              </a:lnSpc>
              <a:spcAft>
                <a:spcPct val="0"/>
              </a:spcAft>
              <a:buClrTx/>
              <a:buFontTx/>
              <a:buNone/>
            </a:pPr>
            <a:r>
              <a:rPr lang="en-US" sz="1400" b="0" dirty="0">
                <a:solidFill>
                  <a:schemeClr val="bg1"/>
                </a:solidFill>
                <a:latin typeface="Calibri" panose="020F0502020204030204" pitchFamily="34" charset="0"/>
              </a:rPr>
              <a:t>62.6 (51.0-72.2)</a:t>
            </a:r>
          </a:p>
          <a:p>
            <a:pPr algn="ctr">
              <a:lnSpc>
                <a:spcPct val="100000"/>
              </a:lnSpc>
              <a:spcAft>
                <a:spcPct val="0"/>
              </a:spcAft>
              <a:buClrTx/>
              <a:buFontTx/>
              <a:buNone/>
            </a:pPr>
            <a:r>
              <a:rPr lang="en-US" sz="1400" dirty="0">
                <a:solidFill>
                  <a:schemeClr val="bg1"/>
                </a:solidFill>
                <a:latin typeface="Calibri" panose="020F0502020204030204" pitchFamily="34" charset="0"/>
              </a:rPr>
              <a:t>56.8 (42.4-68.8)</a:t>
            </a:r>
          </a:p>
          <a:p>
            <a:pPr algn="ctr">
              <a:lnSpc>
                <a:spcPct val="100000"/>
              </a:lnSpc>
              <a:spcAft>
                <a:spcPct val="0"/>
              </a:spcAft>
              <a:buClrTx/>
              <a:buFontTx/>
              <a:buNone/>
            </a:pPr>
            <a:r>
              <a:rPr lang="en-US" sz="1400" b="0" dirty="0">
                <a:solidFill>
                  <a:schemeClr val="bg1"/>
                </a:solidFill>
                <a:latin typeface="Calibri" panose="020F0502020204030204" pitchFamily="34" charset="0"/>
              </a:rPr>
              <a:t>56.6 (36.8-72.4)</a:t>
            </a:r>
          </a:p>
        </p:txBody>
      </p:sp>
      <p:grpSp>
        <p:nvGrpSpPr>
          <p:cNvPr id="236" name="Group 235">
            <a:extLst>
              <a:ext uri="{FF2B5EF4-FFF2-40B4-BE49-F238E27FC236}">
                <a16:creationId xmlns:a16="http://schemas.microsoft.com/office/drawing/2014/main" id="{77815537-563E-2B95-D039-5E4C4F36B08C}"/>
              </a:ext>
            </a:extLst>
          </p:cNvPr>
          <p:cNvGrpSpPr/>
          <p:nvPr/>
        </p:nvGrpSpPr>
        <p:grpSpPr>
          <a:xfrm>
            <a:off x="6447321" y="1406729"/>
            <a:ext cx="1620368" cy="1169551"/>
            <a:chOff x="6447321" y="1307576"/>
            <a:chExt cx="1620368" cy="1169551"/>
          </a:xfrm>
        </p:grpSpPr>
        <p:sp>
          <p:nvSpPr>
            <p:cNvPr id="103" name="TextBox 102">
              <a:extLst>
                <a:ext uri="{FF2B5EF4-FFF2-40B4-BE49-F238E27FC236}">
                  <a16:creationId xmlns:a16="http://schemas.microsoft.com/office/drawing/2014/main" id="{BC31FBA0-D277-76D5-7BB5-A401E5F87E62}"/>
                </a:ext>
              </a:extLst>
            </p:cNvPr>
            <p:cNvSpPr txBox="1"/>
            <p:nvPr/>
          </p:nvSpPr>
          <p:spPr bwMode="auto">
            <a:xfrm>
              <a:off x="6639093" y="1307576"/>
              <a:ext cx="142859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400" b="1" dirty="0">
                  <a:solidFill>
                    <a:schemeClr val="bg1"/>
                  </a:solidFill>
                  <a:latin typeface="Calibri" panose="020F0502020204030204" pitchFamily="34" charset="0"/>
                </a:rPr>
                <a:t>Cohorts</a:t>
              </a:r>
            </a:p>
            <a:p>
              <a:pPr>
                <a:lnSpc>
                  <a:spcPct val="100000"/>
                </a:lnSpc>
                <a:spcAft>
                  <a:spcPct val="0"/>
                </a:spcAft>
                <a:buClrTx/>
                <a:buFontTx/>
                <a:buNone/>
              </a:pPr>
              <a:r>
                <a:rPr lang="en-US" sz="1400" i="1" dirty="0" err="1">
                  <a:solidFill>
                    <a:schemeClr val="bg1"/>
                  </a:solidFill>
                  <a:latin typeface="Calibri" panose="020F0502020204030204" pitchFamily="34" charset="0"/>
                </a:rPr>
                <a:t>BRCA</a:t>
              </a:r>
              <a:r>
                <a:rPr lang="en-US" sz="1400" dirty="0" err="1">
                  <a:solidFill>
                    <a:schemeClr val="bg1"/>
                  </a:solidFill>
                  <a:latin typeface="Calibri" panose="020F0502020204030204" pitchFamily="34" charset="0"/>
                </a:rPr>
                <a:t>m</a:t>
              </a:r>
              <a:endParaRPr lang="en-US" sz="1400" dirty="0">
                <a:solidFill>
                  <a:schemeClr val="bg1"/>
                </a:solidFill>
                <a:latin typeface="Calibri" panose="020F0502020204030204" pitchFamily="34" charset="0"/>
              </a:endParaRPr>
            </a:p>
            <a:p>
              <a:pPr>
                <a:lnSpc>
                  <a:spcPct val="100000"/>
                </a:lnSpc>
                <a:spcAft>
                  <a:spcPct val="0"/>
                </a:spcAft>
                <a:buClrTx/>
                <a:buFontTx/>
                <a:buNone/>
              </a:pPr>
              <a:r>
                <a:rPr lang="en-US" sz="1400" b="0" dirty="0" err="1">
                  <a:solidFill>
                    <a:schemeClr val="bg1"/>
                  </a:solidFill>
                  <a:latin typeface="Calibri" panose="020F0502020204030204" pitchFamily="34" charset="0"/>
                </a:rPr>
                <a:t>g</a:t>
              </a:r>
              <a:r>
                <a:rPr lang="en-US" sz="1400" b="0" i="1" dirty="0" err="1">
                  <a:solidFill>
                    <a:schemeClr val="bg1"/>
                  </a:solidFill>
                  <a:latin typeface="Calibri" panose="020F0502020204030204" pitchFamily="34" charset="0"/>
                </a:rPr>
                <a:t>BRCA</a:t>
              </a:r>
              <a:r>
                <a:rPr lang="en-US" sz="1400" b="0" dirty="0" err="1">
                  <a:solidFill>
                    <a:schemeClr val="bg1"/>
                  </a:solidFill>
                  <a:latin typeface="Calibri" panose="020F0502020204030204" pitchFamily="34" charset="0"/>
                </a:rPr>
                <a:t>m</a:t>
              </a:r>
              <a:endParaRPr lang="en-US" sz="1400" b="0" dirty="0">
                <a:solidFill>
                  <a:schemeClr val="bg1"/>
                </a:solidFill>
                <a:latin typeface="Calibri" panose="020F0502020204030204" pitchFamily="34" charset="0"/>
              </a:endParaRPr>
            </a:p>
            <a:p>
              <a:pPr>
                <a:lnSpc>
                  <a:spcPct val="100000"/>
                </a:lnSpc>
                <a:spcAft>
                  <a:spcPct val="0"/>
                </a:spcAft>
                <a:buClrTx/>
                <a:buFontTx/>
                <a:buNone/>
              </a:pPr>
              <a:r>
                <a:rPr lang="en-US" sz="1400" dirty="0" err="1">
                  <a:solidFill>
                    <a:schemeClr val="bg1"/>
                  </a:solidFill>
                  <a:latin typeface="Calibri" panose="020F0502020204030204" pitchFamily="34" charset="0"/>
                </a:rPr>
                <a:t>s</a:t>
              </a:r>
              <a:r>
                <a:rPr lang="en-US" sz="1400" i="1" dirty="0" err="1">
                  <a:solidFill>
                    <a:schemeClr val="bg1"/>
                  </a:solidFill>
                  <a:latin typeface="Calibri" panose="020F0502020204030204" pitchFamily="34" charset="0"/>
                </a:rPr>
                <a:t>BRCA</a:t>
              </a:r>
              <a:r>
                <a:rPr lang="en-US" sz="1400" dirty="0" err="1">
                  <a:solidFill>
                    <a:schemeClr val="bg1"/>
                  </a:solidFill>
                  <a:latin typeface="Calibri" panose="020F0502020204030204" pitchFamily="34" charset="0"/>
                </a:rPr>
                <a:t>m</a:t>
              </a:r>
              <a:endParaRPr lang="en-US" sz="1400" dirty="0">
                <a:solidFill>
                  <a:schemeClr val="bg1"/>
                </a:solidFill>
                <a:latin typeface="Calibri" panose="020F0502020204030204" pitchFamily="34" charset="0"/>
              </a:endParaRPr>
            </a:p>
            <a:p>
              <a:pPr>
                <a:lnSpc>
                  <a:spcPct val="100000"/>
                </a:lnSpc>
                <a:spcAft>
                  <a:spcPct val="0"/>
                </a:spcAft>
                <a:buClrTx/>
                <a:buFontTx/>
                <a:buNone/>
              </a:pPr>
              <a:r>
                <a:rPr lang="en-US" sz="1400" b="0" dirty="0">
                  <a:solidFill>
                    <a:schemeClr val="bg1"/>
                  </a:solidFill>
                  <a:latin typeface="Calibri" panose="020F0502020204030204" pitchFamily="34" charset="0"/>
                </a:rPr>
                <a:t>Non-</a:t>
              </a:r>
              <a:r>
                <a:rPr lang="en-US" sz="1400" b="0" i="1" dirty="0">
                  <a:solidFill>
                    <a:schemeClr val="bg1"/>
                  </a:solidFill>
                  <a:latin typeface="Calibri" panose="020F0502020204030204" pitchFamily="34" charset="0"/>
                </a:rPr>
                <a:t>BRCA</a:t>
              </a:r>
              <a:r>
                <a:rPr lang="en-US" sz="1400" b="0" dirty="0">
                  <a:solidFill>
                    <a:schemeClr val="bg1"/>
                  </a:solidFill>
                  <a:latin typeface="Calibri" panose="020F0502020204030204" pitchFamily="34" charset="0"/>
                </a:rPr>
                <a:t> </a:t>
              </a:r>
              <a:r>
                <a:rPr lang="en-US" sz="1400" b="0" dirty="0" err="1">
                  <a:solidFill>
                    <a:schemeClr val="bg1"/>
                  </a:solidFill>
                  <a:latin typeface="Calibri" panose="020F0502020204030204" pitchFamily="34" charset="0"/>
                </a:rPr>
                <a:t>HRRm</a:t>
              </a:r>
              <a:endParaRPr lang="en-US" sz="1400" b="0" dirty="0">
                <a:solidFill>
                  <a:schemeClr val="bg1"/>
                </a:solidFill>
                <a:latin typeface="Calibri" panose="020F0502020204030204" pitchFamily="34" charset="0"/>
              </a:endParaRPr>
            </a:p>
          </p:txBody>
        </p:sp>
        <p:cxnSp>
          <p:nvCxnSpPr>
            <p:cNvPr id="107" name="Straight Connector 106">
              <a:extLst>
                <a:ext uri="{FF2B5EF4-FFF2-40B4-BE49-F238E27FC236}">
                  <a16:creationId xmlns:a16="http://schemas.microsoft.com/office/drawing/2014/main" id="{1E5C6DD2-F38B-9DBF-AB24-D7CF6C926A3B}"/>
                </a:ext>
              </a:extLst>
            </p:cNvPr>
            <p:cNvCxnSpPr>
              <a:cxnSpLocks/>
            </p:cNvCxnSpPr>
            <p:nvPr/>
          </p:nvCxnSpPr>
          <p:spPr bwMode="auto">
            <a:xfrm>
              <a:off x="6447321" y="1673876"/>
              <a:ext cx="206909"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DFCA6C3-010C-8B30-649B-C98D1C80FBF4}"/>
                </a:ext>
              </a:extLst>
            </p:cNvPr>
            <p:cNvCxnSpPr>
              <a:cxnSpLocks/>
            </p:cNvCxnSpPr>
            <p:nvPr/>
          </p:nvCxnSpPr>
          <p:spPr bwMode="auto">
            <a:xfrm>
              <a:off x="6447321" y="1889827"/>
              <a:ext cx="206909" cy="0"/>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F3C6B51-BE32-260C-B3F2-609DFEAD9A5E}"/>
                </a:ext>
              </a:extLst>
            </p:cNvPr>
            <p:cNvCxnSpPr>
              <a:cxnSpLocks/>
            </p:cNvCxnSpPr>
            <p:nvPr/>
          </p:nvCxnSpPr>
          <p:spPr bwMode="auto">
            <a:xfrm>
              <a:off x="6447321" y="2096700"/>
              <a:ext cx="206909" cy="0"/>
            </a:xfrm>
            <a:prstGeom prst="line">
              <a:avLst/>
            </a:prstGeom>
            <a:noFill/>
            <a:ln w="28575" cap="flat" cmpd="sng" algn="ctr">
              <a:solidFill>
                <a:schemeClr val="accent4"/>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F1B7E75-A147-500C-E472-AAA13DA36F73}"/>
                </a:ext>
              </a:extLst>
            </p:cNvPr>
            <p:cNvCxnSpPr>
              <a:cxnSpLocks/>
            </p:cNvCxnSpPr>
            <p:nvPr/>
          </p:nvCxnSpPr>
          <p:spPr bwMode="auto">
            <a:xfrm>
              <a:off x="6447321" y="2312651"/>
              <a:ext cx="206909"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2585B25F-1CC7-1837-62E1-32EAC3DA471A}"/>
              </a:ext>
            </a:extLst>
          </p:cNvPr>
          <p:cNvGrpSpPr/>
          <p:nvPr/>
        </p:nvGrpSpPr>
        <p:grpSpPr>
          <a:xfrm>
            <a:off x="3435921" y="1548907"/>
            <a:ext cx="5122971" cy="1979246"/>
            <a:chOff x="3435921" y="1449754"/>
            <a:chExt cx="5122971" cy="1979246"/>
          </a:xfrm>
        </p:grpSpPr>
        <p:cxnSp>
          <p:nvCxnSpPr>
            <p:cNvPr id="296" name="Straight Connector 295">
              <a:extLst>
                <a:ext uri="{FF2B5EF4-FFF2-40B4-BE49-F238E27FC236}">
                  <a16:creationId xmlns:a16="http://schemas.microsoft.com/office/drawing/2014/main" id="{E3C1D159-AB9C-385C-D145-F89C8CFBA6E8}"/>
                </a:ext>
              </a:extLst>
            </p:cNvPr>
            <p:cNvCxnSpPr/>
            <p:nvPr/>
          </p:nvCxnSpPr>
          <p:spPr bwMode="auto">
            <a:xfrm>
              <a:off x="6795339" y="2785815"/>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F933EE5-D0BA-2EC5-0508-26AD760D2DCD}"/>
                </a:ext>
              </a:extLst>
            </p:cNvPr>
            <p:cNvCxnSpPr/>
            <p:nvPr/>
          </p:nvCxnSpPr>
          <p:spPr bwMode="auto">
            <a:xfrm>
              <a:off x="7154997" y="2993766"/>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C2E5DE3E-2934-AC69-B6B0-6A5D70CC414F}"/>
                </a:ext>
              </a:extLst>
            </p:cNvPr>
            <p:cNvCxnSpPr/>
            <p:nvPr/>
          </p:nvCxnSpPr>
          <p:spPr bwMode="auto">
            <a:xfrm>
              <a:off x="6160446" y="2593362"/>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2667165-7F88-7568-C66A-A9E8C0064F26}"/>
                </a:ext>
              </a:extLst>
            </p:cNvPr>
            <p:cNvCxnSpPr/>
            <p:nvPr/>
          </p:nvCxnSpPr>
          <p:spPr bwMode="auto">
            <a:xfrm>
              <a:off x="6367245" y="2707178"/>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CC31786-DF1E-E4E3-A6D3-03C42CFD4A2B}"/>
                </a:ext>
              </a:extLst>
            </p:cNvPr>
            <p:cNvCxnSpPr/>
            <p:nvPr/>
          </p:nvCxnSpPr>
          <p:spPr bwMode="auto">
            <a:xfrm>
              <a:off x="6245333" y="2707515"/>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5B703119-14D7-E682-C9DF-5463330B3549}"/>
                </a:ext>
              </a:extLst>
            </p:cNvPr>
            <p:cNvCxnSpPr/>
            <p:nvPr/>
          </p:nvCxnSpPr>
          <p:spPr bwMode="auto">
            <a:xfrm>
              <a:off x="6722191" y="2787340"/>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592A461D-B554-A65A-E59D-6679F88089F3}"/>
                </a:ext>
              </a:extLst>
            </p:cNvPr>
            <p:cNvCxnSpPr/>
            <p:nvPr/>
          </p:nvCxnSpPr>
          <p:spPr bwMode="auto">
            <a:xfrm>
              <a:off x="6543582" y="2786595"/>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A1DBC28A-2C8B-0312-03AB-84B25CBC14FD}"/>
                </a:ext>
              </a:extLst>
            </p:cNvPr>
            <p:cNvCxnSpPr/>
            <p:nvPr/>
          </p:nvCxnSpPr>
          <p:spPr bwMode="auto">
            <a:xfrm>
              <a:off x="6468486" y="2787470"/>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1C008C3-D9D6-0AD0-4BF5-BEA2706ACAB9}"/>
                </a:ext>
              </a:extLst>
            </p:cNvPr>
            <p:cNvCxnSpPr/>
            <p:nvPr/>
          </p:nvCxnSpPr>
          <p:spPr bwMode="auto">
            <a:xfrm>
              <a:off x="6587287" y="2783953"/>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D4A86D6C-C3A5-66FC-536C-125E56DCAE72}"/>
                </a:ext>
              </a:extLst>
            </p:cNvPr>
            <p:cNvCxnSpPr/>
            <p:nvPr/>
          </p:nvCxnSpPr>
          <p:spPr bwMode="auto">
            <a:xfrm>
              <a:off x="6662205" y="2786595"/>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4F736FC7-59A2-D937-6D43-8981DA712839}"/>
                </a:ext>
              </a:extLst>
            </p:cNvPr>
            <p:cNvCxnSpPr/>
            <p:nvPr/>
          </p:nvCxnSpPr>
          <p:spPr bwMode="auto">
            <a:xfrm>
              <a:off x="6768789" y="2785815"/>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A50083CC-9A74-785A-48CD-CEBB1A4B0E70}"/>
                </a:ext>
              </a:extLst>
            </p:cNvPr>
            <p:cNvCxnSpPr/>
            <p:nvPr/>
          </p:nvCxnSpPr>
          <p:spPr bwMode="auto">
            <a:xfrm>
              <a:off x="8558892" y="3294490"/>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12F08AF-CA30-5C0F-2BCD-C136FBFBE698}"/>
                </a:ext>
              </a:extLst>
            </p:cNvPr>
            <p:cNvCxnSpPr/>
            <p:nvPr/>
          </p:nvCxnSpPr>
          <p:spPr bwMode="auto">
            <a:xfrm>
              <a:off x="7081240" y="2888889"/>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F08F2224-20AE-FD36-A16F-7F0BB10DFB4B}"/>
                </a:ext>
              </a:extLst>
            </p:cNvPr>
            <p:cNvCxnSpPr/>
            <p:nvPr/>
          </p:nvCxnSpPr>
          <p:spPr bwMode="auto">
            <a:xfrm>
              <a:off x="7192038" y="2993299"/>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D253866-7806-BCBF-42DF-38758217A0F2}"/>
                </a:ext>
              </a:extLst>
            </p:cNvPr>
            <p:cNvCxnSpPr/>
            <p:nvPr/>
          </p:nvCxnSpPr>
          <p:spPr bwMode="auto">
            <a:xfrm>
              <a:off x="7248462" y="3122692"/>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533CF8EA-1EE3-2227-E640-27C4BE736286}"/>
                </a:ext>
              </a:extLst>
            </p:cNvPr>
            <p:cNvCxnSpPr/>
            <p:nvPr/>
          </p:nvCxnSpPr>
          <p:spPr bwMode="auto">
            <a:xfrm>
              <a:off x="7418639" y="3128862"/>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16F91F0-272A-095E-8E74-814DA15B8764}"/>
                </a:ext>
              </a:extLst>
            </p:cNvPr>
            <p:cNvCxnSpPr/>
            <p:nvPr/>
          </p:nvCxnSpPr>
          <p:spPr bwMode="auto">
            <a:xfrm>
              <a:off x="7757901" y="3295075"/>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9DC08634-FD6F-9C1D-2CCC-12EBD95C2643}"/>
                </a:ext>
              </a:extLst>
            </p:cNvPr>
            <p:cNvCxnSpPr/>
            <p:nvPr/>
          </p:nvCxnSpPr>
          <p:spPr bwMode="auto">
            <a:xfrm>
              <a:off x="7521715" y="3288058"/>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66AD7C5-362E-AEB9-CC02-037321F4B17D}"/>
                </a:ext>
              </a:extLst>
            </p:cNvPr>
            <p:cNvCxnSpPr/>
            <p:nvPr/>
          </p:nvCxnSpPr>
          <p:spPr bwMode="auto">
            <a:xfrm>
              <a:off x="7987932" y="3299482"/>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E994381C-1B85-7EEB-A2BA-44C47E306074}"/>
                </a:ext>
              </a:extLst>
            </p:cNvPr>
            <p:cNvCxnSpPr/>
            <p:nvPr/>
          </p:nvCxnSpPr>
          <p:spPr bwMode="auto">
            <a:xfrm>
              <a:off x="8165761" y="3302956"/>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9C47350D-1249-ED92-409F-93EDB9333323}"/>
                </a:ext>
              </a:extLst>
            </p:cNvPr>
            <p:cNvCxnSpPr/>
            <p:nvPr/>
          </p:nvCxnSpPr>
          <p:spPr bwMode="auto">
            <a:xfrm>
              <a:off x="8105331" y="3300062"/>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B5E0B7A-EB43-AB69-8B31-A6DB98E980C3}"/>
                </a:ext>
              </a:extLst>
            </p:cNvPr>
            <p:cNvCxnSpPr/>
            <p:nvPr/>
          </p:nvCxnSpPr>
          <p:spPr bwMode="auto">
            <a:xfrm>
              <a:off x="7585123" y="3290929"/>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03C48B55-843A-631E-38E9-058878C61FC5}"/>
                </a:ext>
              </a:extLst>
            </p:cNvPr>
            <p:cNvCxnSpPr/>
            <p:nvPr/>
          </p:nvCxnSpPr>
          <p:spPr bwMode="auto">
            <a:xfrm>
              <a:off x="6258862" y="2709052"/>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90E41FBC-2276-7E38-28C0-4E21568C5F4F}"/>
                </a:ext>
              </a:extLst>
            </p:cNvPr>
            <p:cNvCxnSpPr/>
            <p:nvPr/>
          </p:nvCxnSpPr>
          <p:spPr bwMode="auto">
            <a:xfrm>
              <a:off x="6325070" y="2709713"/>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B71A04D-0064-3F07-A8B5-095C0BDADD43}"/>
                </a:ext>
              </a:extLst>
            </p:cNvPr>
            <p:cNvCxnSpPr/>
            <p:nvPr/>
          </p:nvCxnSpPr>
          <p:spPr bwMode="auto">
            <a:xfrm>
              <a:off x="5533037" y="2240704"/>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3D79CABA-3654-0428-D48E-F3F2676A72C3}"/>
                </a:ext>
              </a:extLst>
            </p:cNvPr>
            <p:cNvCxnSpPr/>
            <p:nvPr/>
          </p:nvCxnSpPr>
          <p:spPr bwMode="auto">
            <a:xfrm>
              <a:off x="6062837" y="2594283"/>
              <a:ext cx="0" cy="126044"/>
            </a:xfrm>
            <a:prstGeom prst="line">
              <a:avLst/>
            </a:prstGeom>
            <a:noFill/>
            <a:ln w="28575"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CD9FD931-898A-3464-FBCE-6B9E9C4999D0}"/>
                </a:ext>
              </a:extLst>
            </p:cNvPr>
            <p:cNvCxnSpPr/>
            <p:nvPr/>
          </p:nvCxnSpPr>
          <p:spPr bwMode="auto">
            <a:xfrm>
              <a:off x="3435921" y="1449754"/>
              <a:ext cx="0" cy="126044"/>
            </a:xfrm>
            <a:prstGeom prst="line">
              <a:avLst/>
            </a:prstGeom>
            <a:noFill/>
            <a:ln w="28575" cap="flat" cmpd="sng" algn="ctr">
              <a:solidFill>
                <a:schemeClr val="accent4"/>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8283B290-E541-E701-2F51-313604A9689A}"/>
              </a:ext>
            </a:extLst>
          </p:cNvPr>
          <p:cNvGrpSpPr/>
          <p:nvPr/>
        </p:nvGrpSpPr>
        <p:grpSpPr>
          <a:xfrm>
            <a:off x="2875736" y="1496562"/>
            <a:ext cx="5112008" cy="1739201"/>
            <a:chOff x="2875736" y="1397409"/>
            <a:chExt cx="5112008" cy="1739201"/>
          </a:xfrm>
        </p:grpSpPr>
        <p:grpSp>
          <p:nvGrpSpPr>
            <p:cNvPr id="340" name="Group 339">
              <a:extLst>
                <a:ext uri="{FF2B5EF4-FFF2-40B4-BE49-F238E27FC236}">
                  <a16:creationId xmlns:a16="http://schemas.microsoft.com/office/drawing/2014/main" id="{55907655-2DF5-7CCA-A96C-E3299117F6A5}"/>
                </a:ext>
              </a:extLst>
            </p:cNvPr>
            <p:cNvGrpSpPr/>
            <p:nvPr/>
          </p:nvGrpSpPr>
          <p:grpSpPr>
            <a:xfrm>
              <a:off x="4849477" y="1678336"/>
              <a:ext cx="3138267" cy="1458274"/>
              <a:chOff x="4849477" y="1678336"/>
              <a:chExt cx="3138267" cy="1458274"/>
            </a:xfrm>
          </p:grpSpPr>
          <p:cxnSp>
            <p:nvCxnSpPr>
              <p:cNvPr id="342" name="Straight Connector 341">
                <a:extLst>
                  <a:ext uri="{FF2B5EF4-FFF2-40B4-BE49-F238E27FC236}">
                    <a16:creationId xmlns:a16="http://schemas.microsoft.com/office/drawing/2014/main" id="{D705148C-25C0-064C-2EC5-940A48A37790}"/>
                  </a:ext>
                </a:extLst>
              </p:cNvPr>
              <p:cNvCxnSpPr/>
              <p:nvPr/>
            </p:nvCxnSpPr>
            <p:spPr bwMode="auto">
              <a:xfrm>
                <a:off x="7742295" y="3004050"/>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CD93D0D0-C589-EBF2-9847-D3004D1E8369}"/>
                  </a:ext>
                </a:extLst>
              </p:cNvPr>
              <p:cNvCxnSpPr/>
              <p:nvPr/>
            </p:nvCxnSpPr>
            <p:spPr bwMode="auto">
              <a:xfrm>
                <a:off x="6201709" y="2571632"/>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A868AD5F-5CA6-CBD9-A967-433C9DDFA471}"/>
                  </a:ext>
                </a:extLst>
              </p:cNvPr>
              <p:cNvCxnSpPr/>
              <p:nvPr/>
            </p:nvCxnSpPr>
            <p:spPr bwMode="auto">
              <a:xfrm>
                <a:off x="7000141" y="2712080"/>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D301ED6-E1AE-259B-9539-0CA084646973}"/>
                  </a:ext>
                </a:extLst>
              </p:cNvPr>
              <p:cNvCxnSpPr/>
              <p:nvPr/>
            </p:nvCxnSpPr>
            <p:spPr bwMode="auto">
              <a:xfrm>
                <a:off x="6318707" y="2571485"/>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3F53360-8220-3A33-B96F-F0A7DBBA1556}"/>
                  </a:ext>
                </a:extLst>
              </p:cNvPr>
              <p:cNvCxnSpPr/>
              <p:nvPr/>
            </p:nvCxnSpPr>
            <p:spPr bwMode="auto">
              <a:xfrm>
                <a:off x="7621851" y="3002100"/>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8685E8E5-7455-D687-374D-9005CEAFF01D}"/>
                  </a:ext>
                </a:extLst>
              </p:cNvPr>
              <p:cNvCxnSpPr/>
              <p:nvPr/>
            </p:nvCxnSpPr>
            <p:spPr bwMode="auto">
              <a:xfrm>
                <a:off x="7203070" y="2720085"/>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100C7F15-70BF-C1F6-6B14-3D5833FB32F8}"/>
                  </a:ext>
                </a:extLst>
              </p:cNvPr>
              <p:cNvCxnSpPr/>
              <p:nvPr/>
            </p:nvCxnSpPr>
            <p:spPr bwMode="auto">
              <a:xfrm>
                <a:off x="7154997" y="2716313"/>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F1791ADE-8B40-B3A8-2D3A-B8292910C6A5}"/>
                  </a:ext>
                </a:extLst>
              </p:cNvPr>
              <p:cNvCxnSpPr/>
              <p:nvPr/>
            </p:nvCxnSpPr>
            <p:spPr bwMode="auto">
              <a:xfrm>
                <a:off x="7297405" y="2716313"/>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22060C6-924F-1135-B111-C8E2C3BC03B5}"/>
                  </a:ext>
                </a:extLst>
              </p:cNvPr>
              <p:cNvCxnSpPr/>
              <p:nvPr/>
            </p:nvCxnSpPr>
            <p:spPr bwMode="auto">
              <a:xfrm>
                <a:off x="7310104" y="3010566"/>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1DCD204-AA88-B781-AAB8-BEBBB7E895E7}"/>
                  </a:ext>
                </a:extLst>
              </p:cNvPr>
              <p:cNvCxnSpPr/>
              <p:nvPr/>
            </p:nvCxnSpPr>
            <p:spPr bwMode="auto">
              <a:xfrm>
                <a:off x="7571685" y="3005236"/>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D65DDD7B-E7EB-78C1-E06A-25F0D21F4C26}"/>
                  </a:ext>
                </a:extLst>
              </p:cNvPr>
              <p:cNvCxnSpPr/>
              <p:nvPr/>
            </p:nvCxnSpPr>
            <p:spPr bwMode="auto">
              <a:xfrm>
                <a:off x="7987744" y="3006710"/>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A71C880D-832E-4BFC-97BF-EB781615DE20}"/>
                  </a:ext>
                </a:extLst>
              </p:cNvPr>
              <p:cNvCxnSpPr/>
              <p:nvPr/>
            </p:nvCxnSpPr>
            <p:spPr bwMode="auto">
              <a:xfrm>
                <a:off x="6281290" y="2574540"/>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77AE25D-9488-43FC-B0F8-235066497747}"/>
                  </a:ext>
                </a:extLst>
              </p:cNvPr>
              <p:cNvCxnSpPr/>
              <p:nvPr/>
            </p:nvCxnSpPr>
            <p:spPr bwMode="auto">
              <a:xfrm>
                <a:off x="6432184" y="2704864"/>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FA3FA5E1-7D1C-79DF-DD43-D7BF5A97282E}"/>
                  </a:ext>
                </a:extLst>
              </p:cNvPr>
              <p:cNvCxnSpPr/>
              <p:nvPr/>
            </p:nvCxnSpPr>
            <p:spPr bwMode="auto">
              <a:xfrm>
                <a:off x="4849477" y="1678336"/>
                <a:ext cx="0" cy="126044"/>
              </a:xfrm>
              <a:prstGeom prst="line">
                <a:avLst/>
              </a:prstGeom>
              <a:noFill/>
              <a:ln w="28575" cap="flat" cmpd="sng" algn="ctr">
                <a:solidFill>
                  <a:schemeClr val="accent6"/>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51CD3AAC-ED03-CAF1-7BF6-C6EE73E72B2E}"/>
                  </a:ext>
                </a:extLst>
              </p:cNvPr>
              <p:cNvCxnSpPr/>
              <p:nvPr/>
            </p:nvCxnSpPr>
            <p:spPr bwMode="auto">
              <a:xfrm>
                <a:off x="6060322" y="2466794"/>
                <a:ext cx="0" cy="126044"/>
              </a:xfrm>
              <a:prstGeom prst="line">
                <a:avLst/>
              </a:prstGeom>
              <a:noFill/>
              <a:ln w="28575" cap="flat" cmpd="sng" algn="ctr">
                <a:solidFill>
                  <a:schemeClr val="accent6"/>
                </a:solidFill>
                <a:prstDash val="solid"/>
                <a:round/>
                <a:headEnd type="none" w="med" len="med"/>
                <a:tailEnd type="none" w="med" len="med"/>
              </a:ln>
              <a:effectLst/>
            </p:spPr>
          </p:cxnSp>
        </p:grpSp>
        <p:cxnSp>
          <p:nvCxnSpPr>
            <p:cNvPr id="368" name="Straight Connector 367">
              <a:extLst>
                <a:ext uri="{FF2B5EF4-FFF2-40B4-BE49-F238E27FC236}">
                  <a16:creationId xmlns:a16="http://schemas.microsoft.com/office/drawing/2014/main" id="{01371EC5-4EDB-AFAE-0F1F-5A545771E312}"/>
                </a:ext>
              </a:extLst>
            </p:cNvPr>
            <p:cNvCxnSpPr/>
            <p:nvPr/>
          </p:nvCxnSpPr>
          <p:spPr bwMode="auto">
            <a:xfrm>
              <a:off x="2875736" y="1397409"/>
              <a:ext cx="0" cy="126044"/>
            </a:xfrm>
            <a:prstGeom prst="line">
              <a:avLst/>
            </a:prstGeom>
            <a:noFill/>
            <a:ln w="28575" cap="flat" cmpd="sng" algn="ctr">
              <a:solidFill>
                <a:schemeClr val="accent6"/>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7116D5D7-8729-B9B9-A44F-FF3036893EB6}"/>
              </a:ext>
            </a:extLst>
          </p:cNvPr>
          <p:cNvGrpSpPr/>
          <p:nvPr/>
        </p:nvGrpSpPr>
        <p:grpSpPr>
          <a:xfrm>
            <a:off x="2968846" y="1522002"/>
            <a:ext cx="6680463" cy="2011056"/>
            <a:chOff x="2968846" y="1422849"/>
            <a:chExt cx="6680463" cy="2011056"/>
          </a:xfrm>
        </p:grpSpPr>
        <p:cxnSp>
          <p:nvCxnSpPr>
            <p:cNvPr id="117" name="Straight Connector 116">
              <a:extLst>
                <a:ext uri="{FF2B5EF4-FFF2-40B4-BE49-F238E27FC236}">
                  <a16:creationId xmlns:a16="http://schemas.microsoft.com/office/drawing/2014/main" id="{CDB7480E-E161-D9D2-A1E9-20253405EC8B}"/>
                </a:ext>
              </a:extLst>
            </p:cNvPr>
            <p:cNvCxnSpPr/>
            <p:nvPr/>
          </p:nvCxnSpPr>
          <p:spPr bwMode="auto">
            <a:xfrm>
              <a:off x="4642057" y="167387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7726C81-3FD1-7F9D-9C07-EDC609157CAB}"/>
                </a:ext>
              </a:extLst>
            </p:cNvPr>
            <p:cNvCxnSpPr/>
            <p:nvPr/>
          </p:nvCxnSpPr>
          <p:spPr bwMode="auto">
            <a:xfrm>
              <a:off x="4713981" y="167453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3AD48E9-3498-FDF0-7FC2-5FAD91F47584}"/>
                </a:ext>
              </a:extLst>
            </p:cNvPr>
            <p:cNvCxnSpPr/>
            <p:nvPr/>
          </p:nvCxnSpPr>
          <p:spPr bwMode="auto">
            <a:xfrm>
              <a:off x="5159979" y="1924705"/>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30C83D8-AB32-63D2-520B-E5EDA3931E15}"/>
                </a:ext>
              </a:extLst>
            </p:cNvPr>
            <p:cNvCxnSpPr/>
            <p:nvPr/>
          </p:nvCxnSpPr>
          <p:spPr bwMode="auto">
            <a:xfrm>
              <a:off x="5528143" y="2140635"/>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83D0260-881C-8DD9-3C1D-0A2A14B5350B}"/>
                </a:ext>
              </a:extLst>
            </p:cNvPr>
            <p:cNvCxnSpPr/>
            <p:nvPr/>
          </p:nvCxnSpPr>
          <p:spPr bwMode="auto">
            <a:xfrm>
              <a:off x="5400149" y="213672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47F8271-8EA0-8E1F-0F19-09C179E7A25A}"/>
                </a:ext>
              </a:extLst>
            </p:cNvPr>
            <p:cNvCxnSpPr/>
            <p:nvPr/>
          </p:nvCxnSpPr>
          <p:spPr bwMode="auto">
            <a:xfrm>
              <a:off x="6064375" y="2388634"/>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9C4199B-70D9-ED4F-ED48-57107EBCAB70}"/>
                </a:ext>
              </a:extLst>
            </p:cNvPr>
            <p:cNvCxnSpPr/>
            <p:nvPr/>
          </p:nvCxnSpPr>
          <p:spPr bwMode="auto">
            <a:xfrm>
              <a:off x="6154994" y="2431939"/>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2C83FBC-A9F5-CA4E-F8EE-38F8AB5CAB2F}"/>
                </a:ext>
              </a:extLst>
            </p:cNvPr>
            <p:cNvCxnSpPr/>
            <p:nvPr/>
          </p:nvCxnSpPr>
          <p:spPr bwMode="auto">
            <a:xfrm>
              <a:off x="6175155" y="2431939"/>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ACFB058-F7D1-60AF-1AFD-A388D286E730}"/>
                </a:ext>
              </a:extLst>
            </p:cNvPr>
            <p:cNvCxnSpPr/>
            <p:nvPr/>
          </p:nvCxnSpPr>
          <p:spPr bwMode="auto">
            <a:xfrm>
              <a:off x="6238282" y="2547793"/>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85DE0A3-A004-4DBE-B5F4-EF31F159DDC2}"/>
                </a:ext>
              </a:extLst>
            </p:cNvPr>
            <p:cNvCxnSpPr/>
            <p:nvPr/>
          </p:nvCxnSpPr>
          <p:spPr bwMode="auto">
            <a:xfrm>
              <a:off x="6271846" y="2546259"/>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94E479A-142A-2452-167E-F7D19F2FCBD6}"/>
                </a:ext>
              </a:extLst>
            </p:cNvPr>
            <p:cNvCxnSpPr/>
            <p:nvPr/>
          </p:nvCxnSpPr>
          <p:spPr bwMode="auto">
            <a:xfrm>
              <a:off x="6354074" y="257546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0B70D62-CA8C-2B23-43E0-7EFF6638A358}"/>
                </a:ext>
              </a:extLst>
            </p:cNvPr>
            <p:cNvCxnSpPr/>
            <p:nvPr/>
          </p:nvCxnSpPr>
          <p:spPr bwMode="auto">
            <a:xfrm>
              <a:off x="6385668" y="2605373"/>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5436CAB-7DD0-C26F-3B65-9A46422E0F12}"/>
                </a:ext>
              </a:extLst>
            </p:cNvPr>
            <p:cNvCxnSpPr/>
            <p:nvPr/>
          </p:nvCxnSpPr>
          <p:spPr bwMode="auto">
            <a:xfrm>
              <a:off x="6417051" y="2605365"/>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2C1501DB-0851-2825-CC07-E1D05A313890}"/>
                </a:ext>
              </a:extLst>
            </p:cNvPr>
            <p:cNvCxnSpPr/>
            <p:nvPr/>
          </p:nvCxnSpPr>
          <p:spPr bwMode="auto">
            <a:xfrm>
              <a:off x="6483359" y="2624904"/>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7577A49-3528-A170-FFE2-40D7B430311B}"/>
                </a:ext>
              </a:extLst>
            </p:cNvPr>
            <p:cNvCxnSpPr/>
            <p:nvPr/>
          </p:nvCxnSpPr>
          <p:spPr bwMode="auto">
            <a:xfrm>
              <a:off x="6542959" y="262043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28AA4C3-86C8-B85E-806F-0E02B1048EF9}"/>
                </a:ext>
              </a:extLst>
            </p:cNvPr>
            <p:cNvCxnSpPr/>
            <p:nvPr/>
          </p:nvCxnSpPr>
          <p:spPr bwMode="auto">
            <a:xfrm>
              <a:off x="6550775" y="262099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809A7E9-8877-BB0B-2A92-DB2C9EFE66CC}"/>
                </a:ext>
              </a:extLst>
            </p:cNvPr>
            <p:cNvCxnSpPr/>
            <p:nvPr/>
          </p:nvCxnSpPr>
          <p:spPr bwMode="auto">
            <a:xfrm>
              <a:off x="6584960" y="262099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64F8016-970B-0E36-98DF-054BC8BD714D}"/>
                </a:ext>
              </a:extLst>
            </p:cNvPr>
            <p:cNvCxnSpPr/>
            <p:nvPr/>
          </p:nvCxnSpPr>
          <p:spPr bwMode="auto">
            <a:xfrm>
              <a:off x="6654230" y="2656663"/>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0B2B950-4ECD-9869-D86C-5DFD8F14DA9B}"/>
                </a:ext>
              </a:extLst>
            </p:cNvPr>
            <p:cNvCxnSpPr/>
            <p:nvPr/>
          </p:nvCxnSpPr>
          <p:spPr bwMode="auto">
            <a:xfrm>
              <a:off x="6721397" y="2655538"/>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367554A-F2A7-EBBF-A0F9-6D79CA4FCF3C}"/>
                </a:ext>
              </a:extLst>
            </p:cNvPr>
            <p:cNvCxnSpPr/>
            <p:nvPr/>
          </p:nvCxnSpPr>
          <p:spPr bwMode="auto">
            <a:xfrm>
              <a:off x="6768789" y="2655538"/>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EB18925-5213-D787-49F8-2B6F1FF6B818}"/>
                </a:ext>
              </a:extLst>
            </p:cNvPr>
            <p:cNvCxnSpPr/>
            <p:nvPr/>
          </p:nvCxnSpPr>
          <p:spPr bwMode="auto">
            <a:xfrm>
              <a:off x="6795339" y="2655538"/>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DA21287-92B7-5724-101D-86FB3A37F06F}"/>
                </a:ext>
              </a:extLst>
            </p:cNvPr>
            <p:cNvCxnSpPr/>
            <p:nvPr/>
          </p:nvCxnSpPr>
          <p:spPr bwMode="auto">
            <a:xfrm>
              <a:off x="6856219" y="275583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3B9C192-26C9-37E9-90B4-334B808621D5}"/>
                </a:ext>
              </a:extLst>
            </p:cNvPr>
            <p:cNvCxnSpPr/>
            <p:nvPr/>
          </p:nvCxnSpPr>
          <p:spPr bwMode="auto">
            <a:xfrm>
              <a:off x="7077330" y="2791573"/>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B582630-1B3C-C6FA-A316-6DEAD2695DAA}"/>
                </a:ext>
              </a:extLst>
            </p:cNvPr>
            <p:cNvCxnSpPr/>
            <p:nvPr/>
          </p:nvCxnSpPr>
          <p:spPr bwMode="auto">
            <a:xfrm>
              <a:off x="7154997" y="2826675"/>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1128BFD-DEA8-9B18-B881-C38250DA70E2}"/>
                </a:ext>
              </a:extLst>
            </p:cNvPr>
            <p:cNvCxnSpPr/>
            <p:nvPr/>
          </p:nvCxnSpPr>
          <p:spPr bwMode="auto">
            <a:xfrm>
              <a:off x="7196271" y="2826675"/>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1A80E72-7FFF-BBC0-9E5E-9E3865CDF82E}"/>
                </a:ext>
              </a:extLst>
            </p:cNvPr>
            <p:cNvCxnSpPr/>
            <p:nvPr/>
          </p:nvCxnSpPr>
          <p:spPr bwMode="auto">
            <a:xfrm>
              <a:off x="7248715" y="290569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A869F4E-848E-BCB9-A102-C71A312628D3}"/>
                </a:ext>
              </a:extLst>
            </p:cNvPr>
            <p:cNvCxnSpPr/>
            <p:nvPr/>
          </p:nvCxnSpPr>
          <p:spPr bwMode="auto">
            <a:xfrm>
              <a:off x="7353403" y="2907602"/>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928759D-FB1F-71CA-A721-68809D9A749E}"/>
                </a:ext>
              </a:extLst>
            </p:cNvPr>
            <p:cNvCxnSpPr/>
            <p:nvPr/>
          </p:nvCxnSpPr>
          <p:spPr bwMode="auto">
            <a:xfrm>
              <a:off x="7408681" y="290549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19144E6-2A1E-8669-9D49-02026468134F}"/>
                </a:ext>
              </a:extLst>
            </p:cNvPr>
            <p:cNvCxnSpPr/>
            <p:nvPr/>
          </p:nvCxnSpPr>
          <p:spPr bwMode="auto">
            <a:xfrm>
              <a:off x="7424313" y="2908852"/>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D71C87E-6C82-42EC-5C91-9ABEEE210465}"/>
                </a:ext>
              </a:extLst>
            </p:cNvPr>
            <p:cNvCxnSpPr/>
            <p:nvPr/>
          </p:nvCxnSpPr>
          <p:spPr bwMode="auto">
            <a:xfrm>
              <a:off x="7475427" y="2907409"/>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B27F38D-1542-F6C3-0E84-D8AEA7A5CF72}"/>
                </a:ext>
              </a:extLst>
            </p:cNvPr>
            <p:cNvCxnSpPr/>
            <p:nvPr/>
          </p:nvCxnSpPr>
          <p:spPr bwMode="auto">
            <a:xfrm>
              <a:off x="7510681" y="296461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5A8BDF1-4B4C-DB4B-D864-C8231E4520D8}"/>
                </a:ext>
              </a:extLst>
            </p:cNvPr>
            <p:cNvCxnSpPr/>
            <p:nvPr/>
          </p:nvCxnSpPr>
          <p:spPr bwMode="auto">
            <a:xfrm>
              <a:off x="7563219" y="303489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B87097A-3692-E0DD-CAFF-003D22D54337}"/>
                </a:ext>
              </a:extLst>
            </p:cNvPr>
            <p:cNvCxnSpPr/>
            <p:nvPr/>
          </p:nvCxnSpPr>
          <p:spPr bwMode="auto">
            <a:xfrm>
              <a:off x="7754994" y="311355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BE4D986-A711-65DF-160A-F79FBCE33955}"/>
                </a:ext>
              </a:extLst>
            </p:cNvPr>
            <p:cNvCxnSpPr/>
            <p:nvPr/>
          </p:nvCxnSpPr>
          <p:spPr bwMode="auto">
            <a:xfrm>
              <a:off x="7586761" y="311355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C11E04B-66B9-ECD5-3BA0-927994D7AC2E}"/>
                </a:ext>
              </a:extLst>
            </p:cNvPr>
            <p:cNvCxnSpPr/>
            <p:nvPr/>
          </p:nvCxnSpPr>
          <p:spPr bwMode="auto">
            <a:xfrm>
              <a:off x="7790670" y="311355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2BB7AF7-3040-DC4E-B888-07571520E113}"/>
                </a:ext>
              </a:extLst>
            </p:cNvPr>
            <p:cNvCxnSpPr/>
            <p:nvPr/>
          </p:nvCxnSpPr>
          <p:spPr bwMode="auto">
            <a:xfrm>
              <a:off x="7897543" y="318768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2E22F87-FD46-B204-2A4D-0E41106B741D}"/>
                </a:ext>
              </a:extLst>
            </p:cNvPr>
            <p:cNvCxnSpPr/>
            <p:nvPr/>
          </p:nvCxnSpPr>
          <p:spPr bwMode="auto">
            <a:xfrm>
              <a:off x="7936008" y="318768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81592B3-2A1E-C1E8-6581-1A4BCBFF9E5C}"/>
                </a:ext>
              </a:extLst>
            </p:cNvPr>
            <p:cNvCxnSpPr/>
            <p:nvPr/>
          </p:nvCxnSpPr>
          <p:spPr bwMode="auto">
            <a:xfrm>
              <a:off x="7987932" y="318779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8AB1F70-E8D0-BD6D-BD3B-1FB503AE860E}"/>
                </a:ext>
              </a:extLst>
            </p:cNvPr>
            <p:cNvCxnSpPr/>
            <p:nvPr/>
          </p:nvCxnSpPr>
          <p:spPr bwMode="auto">
            <a:xfrm>
              <a:off x="8095489" y="3191588"/>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1DC07EF-8A21-3E80-34A9-DDB54FC867A4}"/>
                </a:ext>
              </a:extLst>
            </p:cNvPr>
            <p:cNvCxnSpPr/>
            <p:nvPr/>
          </p:nvCxnSpPr>
          <p:spPr bwMode="auto">
            <a:xfrm>
              <a:off x="8165761" y="3190454"/>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6A5771F-403D-24C1-68B0-256B0730CEA9}"/>
                </a:ext>
              </a:extLst>
            </p:cNvPr>
            <p:cNvCxnSpPr/>
            <p:nvPr/>
          </p:nvCxnSpPr>
          <p:spPr bwMode="auto">
            <a:xfrm>
              <a:off x="8349470" y="3305908"/>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E72D0CB-0440-7BA7-41AE-63274F1E224A}"/>
                </a:ext>
              </a:extLst>
            </p:cNvPr>
            <p:cNvCxnSpPr/>
            <p:nvPr/>
          </p:nvCxnSpPr>
          <p:spPr bwMode="auto">
            <a:xfrm>
              <a:off x="8413622" y="3307861"/>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9B02879-0BAC-D642-864E-F82E661CFDBB}"/>
                </a:ext>
              </a:extLst>
            </p:cNvPr>
            <p:cNvCxnSpPr/>
            <p:nvPr/>
          </p:nvCxnSpPr>
          <p:spPr bwMode="auto">
            <a:xfrm>
              <a:off x="8563125" y="330075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3804F03-6DBC-614E-C39A-732CCCC3D00F}"/>
                </a:ext>
              </a:extLst>
            </p:cNvPr>
            <p:cNvCxnSpPr/>
            <p:nvPr/>
          </p:nvCxnSpPr>
          <p:spPr bwMode="auto">
            <a:xfrm>
              <a:off x="9219720" y="3305166"/>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11E9EED-11DD-08F7-45F1-986D39A88698}"/>
                </a:ext>
              </a:extLst>
            </p:cNvPr>
            <p:cNvCxnSpPr/>
            <p:nvPr/>
          </p:nvCxnSpPr>
          <p:spPr bwMode="auto">
            <a:xfrm>
              <a:off x="9330562" y="330075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F97C0FB-0828-75AE-DB29-2AB25801ADBF}"/>
                </a:ext>
              </a:extLst>
            </p:cNvPr>
            <p:cNvCxnSpPr/>
            <p:nvPr/>
          </p:nvCxnSpPr>
          <p:spPr bwMode="auto">
            <a:xfrm>
              <a:off x="9357915" y="3300757"/>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55E3D07-81BC-E55F-5CEF-27BDEC4C47B2}"/>
                </a:ext>
              </a:extLst>
            </p:cNvPr>
            <p:cNvCxnSpPr/>
            <p:nvPr/>
          </p:nvCxnSpPr>
          <p:spPr bwMode="auto">
            <a:xfrm>
              <a:off x="9559835" y="3307861"/>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8E32DB3-29A6-F2FA-1CA2-E8466E337DF9}"/>
                </a:ext>
              </a:extLst>
            </p:cNvPr>
            <p:cNvCxnSpPr/>
            <p:nvPr/>
          </p:nvCxnSpPr>
          <p:spPr bwMode="auto">
            <a:xfrm>
              <a:off x="9580824" y="330541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273A88-59FF-A458-475E-8A73E7971CD1}"/>
                </a:ext>
              </a:extLst>
            </p:cNvPr>
            <p:cNvCxnSpPr/>
            <p:nvPr/>
          </p:nvCxnSpPr>
          <p:spPr bwMode="auto">
            <a:xfrm>
              <a:off x="9618884" y="3307861"/>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D9FB81B-F6B6-52CA-EB65-5701E0B5944A}"/>
                </a:ext>
              </a:extLst>
            </p:cNvPr>
            <p:cNvCxnSpPr/>
            <p:nvPr/>
          </p:nvCxnSpPr>
          <p:spPr bwMode="auto">
            <a:xfrm>
              <a:off x="9649309" y="3307861"/>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F683647-6A9C-F84E-F088-A8E0195CC952}"/>
                </a:ext>
              </a:extLst>
            </p:cNvPr>
            <p:cNvCxnSpPr/>
            <p:nvPr/>
          </p:nvCxnSpPr>
          <p:spPr bwMode="auto">
            <a:xfrm>
              <a:off x="3574304" y="1467779"/>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6018775-94D9-58EE-2382-596A53FC9E59}"/>
                </a:ext>
              </a:extLst>
            </p:cNvPr>
            <p:cNvCxnSpPr/>
            <p:nvPr/>
          </p:nvCxnSpPr>
          <p:spPr bwMode="auto">
            <a:xfrm>
              <a:off x="3640512" y="1468440"/>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BE8F034-92BC-1B56-B229-88B817811CE7}"/>
                </a:ext>
              </a:extLst>
            </p:cNvPr>
            <p:cNvCxnSpPr/>
            <p:nvPr/>
          </p:nvCxnSpPr>
          <p:spPr bwMode="auto">
            <a:xfrm>
              <a:off x="3093626" y="1422849"/>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E178703-B2D2-5DBE-3E41-E1233AB7EA47}"/>
                </a:ext>
              </a:extLst>
            </p:cNvPr>
            <p:cNvCxnSpPr/>
            <p:nvPr/>
          </p:nvCxnSpPr>
          <p:spPr bwMode="auto">
            <a:xfrm>
              <a:off x="3440206" y="1434281"/>
              <a:ext cx="0" cy="126044"/>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3BCD784-C94D-FF7B-5609-FA0EF4DB4CF9}"/>
                </a:ext>
              </a:extLst>
            </p:cNvPr>
            <p:cNvCxnSpPr/>
            <p:nvPr/>
          </p:nvCxnSpPr>
          <p:spPr bwMode="auto">
            <a:xfrm>
              <a:off x="2968846" y="1426442"/>
              <a:ext cx="0" cy="126044"/>
            </a:xfrm>
            <a:prstGeom prst="line">
              <a:avLst/>
            </a:prstGeom>
            <a:noFill/>
            <a:ln w="28575" cap="flat" cmpd="sng" algn="ctr">
              <a:solidFill>
                <a:schemeClr val="accent1"/>
              </a:solidFill>
              <a:prstDash val="solid"/>
              <a:round/>
              <a:headEnd type="none" w="med" len="med"/>
              <a:tailEnd type="none" w="med" len="med"/>
            </a:ln>
            <a:effectLst/>
          </p:spPr>
        </p:cxnSp>
      </p:grpSp>
      <p:sp>
        <p:nvSpPr>
          <p:cNvPr id="112" name="Freeform: Shape 111">
            <a:extLst>
              <a:ext uri="{FF2B5EF4-FFF2-40B4-BE49-F238E27FC236}">
                <a16:creationId xmlns:a16="http://schemas.microsoft.com/office/drawing/2014/main" id="{FAC9C0EB-3385-BE7A-D778-98151D17FEC7}"/>
              </a:ext>
            </a:extLst>
          </p:cNvPr>
          <p:cNvSpPr/>
          <p:nvPr/>
        </p:nvSpPr>
        <p:spPr bwMode="auto">
          <a:xfrm>
            <a:off x="2903415" y="1576261"/>
            <a:ext cx="6764216" cy="1883507"/>
          </a:xfrm>
          <a:custGeom>
            <a:avLst/>
            <a:gdLst>
              <a:gd name="connsiteX0" fmla="*/ 0 w 6764216"/>
              <a:gd name="connsiteY0" fmla="*/ 0 h 1883507"/>
              <a:gd name="connsiteX1" fmla="*/ 367323 w 6764216"/>
              <a:gd name="connsiteY1" fmla="*/ 0 h 1883507"/>
              <a:gd name="connsiteX2" fmla="*/ 367323 w 6764216"/>
              <a:gd name="connsiteY2" fmla="*/ 19538 h 1883507"/>
              <a:gd name="connsiteX3" fmla="*/ 570523 w 6764216"/>
              <a:gd name="connsiteY3" fmla="*/ 19538 h 1883507"/>
              <a:gd name="connsiteX4" fmla="*/ 570523 w 6764216"/>
              <a:gd name="connsiteY4" fmla="*/ 54707 h 1883507"/>
              <a:gd name="connsiteX5" fmla="*/ 773723 w 6764216"/>
              <a:gd name="connsiteY5" fmla="*/ 54707 h 1883507"/>
              <a:gd name="connsiteX6" fmla="*/ 773723 w 6764216"/>
              <a:gd name="connsiteY6" fmla="*/ 74246 h 1883507"/>
              <a:gd name="connsiteX7" fmla="*/ 918308 w 6764216"/>
              <a:gd name="connsiteY7" fmla="*/ 74246 h 1883507"/>
              <a:gd name="connsiteX8" fmla="*/ 918308 w 6764216"/>
              <a:gd name="connsiteY8" fmla="*/ 89877 h 1883507"/>
              <a:gd name="connsiteX9" fmla="*/ 1004277 w 6764216"/>
              <a:gd name="connsiteY9" fmla="*/ 89877 h 1883507"/>
              <a:gd name="connsiteX10" fmla="*/ 1004277 w 6764216"/>
              <a:gd name="connsiteY10" fmla="*/ 113323 h 1883507"/>
              <a:gd name="connsiteX11" fmla="*/ 1129323 w 6764216"/>
              <a:gd name="connsiteY11" fmla="*/ 113323 h 1883507"/>
              <a:gd name="connsiteX12" fmla="*/ 1144954 w 6764216"/>
              <a:gd name="connsiteY12" fmla="*/ 128954 h 1883507"/>
              <a:gd name="connsiteX13" fmla="*/ 1172308 w 6764216"/>
              <a:gd name="connsiteY13" fmla="*/ 128954 h 1883507"/>
              <a:gd name="connsiteX14" fmla="*/ 1172308 w 6764216"/>
              <a:gd name="connsiteY14" fmla="*/ 164123 h 1883507"/>
              <a:gd name="connsiteX15" fmla="*/ 1191847 w 6764216"/>
              <a:gd name="connsiteY15" fmla="*/ 164123 h 1883507"/>
              <a:gd name="connsiteX16" fmla="*/ 1191847 w 6764216"/>
              <a:gd name="connsiteY16" fmla="*/ 179754 h 1883507"/>
              <a:gd name="connsiteX17" fmla="*/ 1477108 w 6764216"/>
              <a:gd name="connsiteY17" fmla="*/ 179754 h 1883507"/>
              <a:gd name="connsiteX18" fmla="*/ 1477108 w 6764216"/>
              <a:gd name="connsiteY18" fmla="*/ 195384 h 1883507"/>
              <a:gd name="connsiteX19" fmla="*/ 1578708 w 6764216"/>
              <a:gd name="connsiteY19" fmla="*/ 195384 h 1883507"/>
              <a:gd name="connsiteX20" fmla="*/ 1578708 w 6764216"/>
              <a:gd name="connsiteY20" fmla="*/ 226646 h 1883507"/>
              <a:gd name="connsiteX21" fmla="*/ 1641231 w 6764216"/>
              <a:gd name="connsiteY21" fmla="*/ 226646 h 1883507"/>
              <a:gd name="connsiteX22" fmla="*/ 1641231 w 6764216"/>
              <a:gd name="connsiteY22" fmla="*/ 226646 h 1883507"/>
              <a:gd name="connsiteX23" fmla="*/ 1692031 w 6764216"/>
              <a:gd name="connsiteY23" fmla="*/ 226646 h 1883507"/>
              <a:gd name="connsiteX24" fmla="*/ 1692031 w 6764216"/>
              <a:gd name="connsiteY24" fmla="*/ 261815 h 1883507"/>
              <a:gd name="connsiteX25" fmla="*/ 1809262 w 6764216"/>
              <a:gd name="connsiteY25" fmla="*/ 261815 h 1883507"/>
              <a:gd name="connsiteX26" fmla="*/ 1809262 w 6764216"/>
              <a:gd name="connsiteY26" fmla="*/ 285261 h 1883507"/>
              <a:gd name="connsiteX27" fmla="*/ 1906954 w 6764216"/>
              <a:gd name="connsiteY27" fmla="*/ 285261 h 1883507"/>
              <a:gd name="connsiteX28" fmla="*/ 1906954 w 6764216"/>
              <a:gd name="connsiteY28" fmla="*/ 304800 h 1883507"/>
              <a:gd name="connsiteX29" fmla="*/ 1953847 w 6764216"/>
              <a:gd name="connsiteY29" fmla="*/ 304800 h 1883507"/>
              <a:gd name="connsiteX30" fmla="*/ 1953847 w 6764216"/>
              <a:gd name="connsiteY30" fmla="*/ 328246 h 1883507"/>
              <a:gd name="connsiteX31" fmla="*/ 1969477 w 6764216"/>
              <a:gd name="connsiteY31" fmla="*/ 328246 h 1883507"/>
              <a:gd name="connsiteX32" fmla="*/ 1969477 w 6764216"/>
              <a:gd name="connsiteY32" fmla="*/ 355600 h 1883507"/>
              <a:gd name="connsiteX33" fmla="*/ 2000739 w 6764216"/>
              <a:gd name="connsiteY33" fmla="*/ 355600 h 1883507"/>
              <a:gd name="connsiteX34" fmla="*/ 2000739 w 6764216"/>
              <a:gd name="connsiteY34" fmla="*/ 379046 h 1883507"/>
              <a:gd name="connsiteX35" fmla="*/ 2082800 w 6764216"/>
              <a:gd name="connsiteY35" fmla="*/ 379046 h 1883507"/>
              <a:gd name="connsiteX36" fmla="*/ 2082800 w 6764216"/>
              <a:gd name="connsiteY36" fmla="*/ 398584 h 1883507"/>
              <a:gd name="connsiteX37" fmla="*/ 2121877 w 6764216"/>
              <a:gd name="connsiteY37" fmla="*/ 398584 h 1883507"/>
              <a:gd name="connsiteX38" fmla="*/ 2121877 w 6764216"/>
              <a:gd name="connsiteY38" fmla="*/ 425938 h 1883507"/>
              <a:gd name="connsiteX39" fmla="*/ 2184400 w 6764216"/>
              <a:gd name="connsiteY39" fmla="*/ 425938 h 1883507"/>
              <a:gd name="connsiteX40" fmla="*/ 2184400 w 6764216"/>
              <a:gd name="connsiteY40" fmla="*/ 425938 h 1883507"/>
              <a:gd name="connsiteX41" fmla="*/ 2184400 w 6764216"/>
              <a:gd name="connsiteY41" fmla="*/ 457200 h 1883507"/>
              <a:gd name="connsiteX42" fmla="*/ 2207847 w 6764216"/>
              <a:gd name="connsiteY42" fmla="*/ 457200 h 1883507"/>
              <a:gd name="connsiteX43" fmla="*/ 2207847 w 6764216"/>
              <a:gd name="connsiteY43" fmla="*/ 496277 h 1883507"/>
              <a:gd name="connsiteX44" fmla="*/ 2227385 w 6764216"/>
              <a:gd name="connsiteY44" fmla="*/ 496277 h 1883507"/>
              <a:gd name="connsiteX45" fmla="*/ 2227385 w 6764216"/>
              <a:gd name="connsiteY45" fmla="*/ 511907 h 1883507"/>
              <a:gd name="connsiteX46" fmla="*/ 2266462 w 6764216"/>
              <a:gd name="connsiteY46" fmla="*/ 511907 h 1883507"/>
              <a:gd name="connsiteX47" fmla="*/ 2266462 w 6764216"/>
              <a:gd name="connsiteY47" fmla="*/ 570523 h 1883507"/>
              <a:gd name="connsiteX48" fmla="*/ 2289908 w 6764216"/>
              <a:gd name="connsiteY48" fmla="*/ 570523 h 1883507"/>
              <a:gd name="connsiteX49" fmla="*/ 2289908 w 6764216"/>
              <a:gd name="connsiteY49" fmla="*/ 609600 h 1883507"/>
              <a:gd name="connsiteX50" fmla="*/ 2364154 w 6764216"/>
              <a:gd name="connsiteY50" fmla="*/ 609600 h 1883507"/>
              <a:gd name="connsiteX51" fmla="*/ 2364154 w 6764216"/>
              <a:gd name="connsiteY51" fmla="*/ 648677 h 1883507"/>
              <a:gd name="connsiteX52" fmla="*/ 2403231 w 6764216"/>
              <a:gd name="connsiteY52" fmla="*/ 648677 h 1883507"/>
              <a:gd name="connsiteX53" fmla="*/ 2403231 w 6764216"/>
              <a:gd name="connsiteY53" fmla="*/ 672123 h 1883507"/>
              <a:gd name="connsiteX54" fmla="*/ 2450123 w 6764216"/>
              <a:gd name="connsiteY54" fmla="*/ 672123 h 1883507"/>
              <a:gd name="connsiteX55" fmla="*/ 2450123 w 6764216"/>
              <a:gd name="connsiteY55" fmla="*/ 703384 h 1883507"/>
              <a:gd name="connsiteX56" fmla="*/ 2485293 w 6764216"/>
              <a:gd name="connsiteY56" fmla="*/ 703384 h 1883507"/>
              <a:gd name="connsiteX57" fmla="*/ 2485293 w 6764216"/>
              <a:gd name="connsiteY57" fmla="*/ 703384 h 1883507"/>
              <a:gd name="connsiteX58" fmla="*/ 2485293 w 6764216"/>
              <a:gd name="connsiteY58" fmla="*/ 742461 h 1883507"/>
              <a:gd name="connsiteX59" fmla="*/ 2653323 w 6764216"/>
              <a:gd name="connsiteY59" fmla="*/ 742461 h 1883507"/>
              <a:gd name="connsiteX60" fmla="*/ 2653323 w 6764216"/>
              <a:gd name="connsiteY60" fmla="*/ 758092 h 1883507"/>
              <a:gd name="connsiteX61" fmla="*/ 2684585 w 6764216"/>
              <a:gd name="connsiteY61" fmla="*/ 758092 h 1883507"/>
              <a:gd name="connsiteX62" fmla="*/ 2684585 w 6764216"/>
              <a:gd name="connsiteY62" fmla="*/ 785446 h 1883507"/>
              <a:gd name="connsiteX63" fmla="*/ 2782277 w 6764216"/>
              <a:gd name="connsiteY63" fmla="*/ 785446 h 1883507"/>
              <a:gd name="connsiteX64" fmla="*/ 2782277 w 6764216"/>
              <a:gd name="connsiteY64" fmla="*/ 812800 h 1883507"/>
              <a:gd name="connsiteX65" fmla="*/ 2829170 w 6764216"/>
              <a:gd name="connsiteY65" fmla="*/ 812800 h 1883507"/>
              <a:gd name="connsiteX66" fmla="*/ 2829170 w 6764216"/>
              <a:gd name="connsiteY66" fmla="*/ 824523 h 1883507"/>
              <a:gd name="connsiteX67" fmla="*/ 2868247 w 6764216"/>
              <a:gd name="connsiteY67" fmla="*/ 824523 h 1883507"/>
              <a:gd name="connsiteX68" fmla="*/ 2868247 w 6764216"/>
              <a:gd name="connsiteY68" fmla="*/ 867507 h 1883507"/>
              <a:gd name="connsiteX69" fmla="*/ 2907323 w 6764216"/>
              <a:gd name="connsiteY69" fmla="*/ 867507 h 1883507"/>
              <a:gd name="connsiteX70" fmla="*/ 2907323 w 6764216"/>
              <a:gd name="connsiteY70" fmla="*/ 906584 h 1883507"/>
              <a:gd name="connsiteX71" fmla="*/ 3118339 w 6764216"/>
              <a:gd name="connsiteY71" fmla="*/ 906584 h 1883507"/>
              <a:gd name="connsiteX72" fmla="*/ 3118339 w 6764216"/>
              <a:gd name="connsiteY72" fmla="*/ 953477 h 1883507"/>
              <a:gd name="connsiteX73" fmla="*/ 3165231 w 6764216"/>
              <a:gd name="connsiteY73" fmla="*/ 953477 h 1883507"/>
              <a:gd name="connsiteX74" fmla="*/ 3165231 w 6764216"/>
              <a:gd name="connsiteY74" fmla="*/ 988646 h 1883507"/>
              <a:gd name="connsiteX75" fmla="*/ 3204308 w 6764216"/>
              <a:gd name="connsiteY75" fmla="*/ 988646 h 1883507"/>
              <a:gd name="connsiteX76" fmla="*/ 3204308 w 6764216"/>
              <a:gd name="connsiteY76" fmla="*/ 1012092 h 1883507"/>
              <a:gd name="connsiteX77" fmla="*/ 3274647 w 6764216"/>
              <a:gd name="connsiteY77" fmla="*/ 1012092 h 1883507"/>
              <a:gd name="connsiteX78" fmla="*/ 3274647 w 6764216"/>
              <a:gd name="connsiteY78" fmla="*/ 1012092 h 1883507"/>
              <a:gd name="connsiteX79" fmla="*/ 3298093 w 6764216"/>
              <a:gd name="connsiteY79" fmla="*/ 1035538 h 1883507"/>
              <a:gd name="connsiteX80" fmla="*/ 3298093 w 6764216"/>
              <a:gd name="connsiteY80" fmla="*/ 1090246 h 1883507"/>
              <a:gd name="connsiteX81" fmla="*/ 3341077 w 6764216"/>
              <a:gd name="connsiteY81" fmla="*/ 1090246 h 1883507"/>
              <a:gd name="connsiteX82" fmla="*/ 3341077 w 6764216"/>
              <a:gd name="connsiteY82" fmla="*/ 1144954 h 1883507"/>
              <a:gd name="connsiteX83" fmla="*/ 3391877 w 6764216"/>
              <a:gd name="connsiteY83" fmla="*/ 1144954 h 1883507"/>
              <a:gd name="connsiteX84" fmla="*/ 3391877 w 6764216"/>
              <a:gd name="connsiteY84" fmla="*/ 1156677 h 1883507"/>
              <a:gd name="connsiteX85" fmla="*/ 3466123 w 6764216"/>
              <a:gd name="connsiteY85" fmla="*/ 1156677 h 1883507"/>
              <a:gd name="connsiteX86" fmla="*/ 3466123 w 6764216"/>
              <a:gd name="connsiteY86" fmla="*/ 1187938 h 1883507"/>
              <a:gd name="connsiteX87" fmla="*/ 3528647 w 6764216"/>
              <a:gd name="connsiteY87" fmla="*/ 1187938 h 1883507"/>
              <a:gd name="connsiteX88" fmla="*/ 3528647 w 6764216"/>
              <a:gd name="connsiteY88" fmla="*/ 1215292 h 1883507"/>
              <a:gd name="connsiteX89" fmla="*/ 3735754 w 6764216"/>
              <a:gd name="connsiteY89" fmla="*/ 1215292 h 1883507"/>
              <a:gd name="connsiteX90" fmla="*/ 3735754 w 6764216"/>
              <a:gd name="connsiteY90" fmla="*/ 1215292 h 1883507"/>
              <a:gd name="connsiteX91" fmla="*/ 3735754 w 6764216"/>
              <a:gd name="connsiteY91" fmla="*/ 1246554 h 1883507"/>
              <a:gd name="connsiteX92" fmla="*/ 3931139 w 6764216"/>
              <a:gd name="connsiteY92" fmla="*/ 1246554 h 1883507"/>
              <a:gd name="connsiteX93" fmla="*/ 3931139 w 6764216"/>
              <a:gd name="connsiteY93" fmla="*/ 1344246 h 1883507"/>
              <a:gd name="connsiteX94" fmla="*/ 4036647 w 6764216"/>
              <a:gd name="connsiteY94" fmla="*/ 1344246 h 1883507"/>
              <a:gd name="connsiteX95" fmla="*/ 4036647 w 6764216"/>
              <a:gd name="connsiteY95" fmla="*/ 1371600 h 1883507"/>
              <a:gd name="connsiteX96" fmla="*/ 4263293 w 6764216"/>
              <a:gd name="connsiteY96" fmla="*/ 1371600 h 1883507"/>
              <a:gd name="connsiteX97" fmla="*/ 4263293 w 6764216"/>
              <a:gd name="connsiteY97" fmla="*/ 1414584 h 1883507"/>
              <a:gd name="connsiteX98" fmla="*/ 4302370 w 6764216"/>
              <a:gd name="connsiteY98" fmla="*/ 1414584 h 1883507"/>
              <a:gd name="connsiteX99" fmla="*/ 4302370 w 6764216"/>
              <a:gd name="connsiteY99" fmla="*/ 1449754 h 1883507"/>
              <a:gd name="connsiteX100" fmla="*/ 4337539 w 6764216"/>
              <a:gd name="connsiteY100" fmla="*/ 1449754 h 1883507"/>
              <a:gd name="connsiteX101" fmla="*/ 4337539 w 6764216"/>
              <a:gd name="connsiteY101" fmla="*/ 1488830 h 1883507"/>
              <a:gd name="connsiteX102" fmla="*/ 4595447 w 6764216"/>
              <a:gd name="connsiteY102" fmla="*/ 1488830 h 1883507"/>
              <a:gd name="connsiteX103" fmla="*/ 4595447 w 6764216"/>
              <a:gd name="connsiteY103" fmla="*/ 1555261 h 1883507"/>
              <a:gd name="connsiteX104" fmla="*/ 4638431 w 6764216"/>
              <a:gd name="connsiteY104" fmla="*/ 1555261 h 1883507"/>
              <a:gd name="connsiteX105" fmla="*/ 4638431 w 6764216"/>
              <a:gd name="connsiteY105" fmla="*/ 1602154 h 1883507"/>
              <a:gd name="connsiteX106" fmla="*/ 4669693 w 6764216"/>
              <a:gd name="connsiteY106" fmla="*/ 1602154 h 1883507"/>
              <a:gd name="connsiteX107" fmla="*/ 4669693 w 6764216"/>
              <a:gd name="connsiteY107" fmla="*/ 1699846 h 1883507"/>
              <a:gd name="connsiteX108" fmla="*/ 4896339 w 6764216"/>
              <a:gd name="connsiteY108" fmla="*/ 1699846 h 1883507"/>
              <a:gd name="connsiteX109" fmla="*/ 4896339 w 6764216"/>
              <a:gd name="connsiteY109" fmla="*/ 1766277 h 1883507"/>
              <a:gd name="connsiteX110" fmla="*/ 5361354 w 6764216"/>
              <a:gd name="connsiteY110" fmla="*/ 1766277 h 1883507"/>
              <a:gd name="connsiteX111" fmla="*/ 5361354 w 6764216"/>
              <a:gd name="connsiteY111" fmla="*/ 1883507 h 1883507"/>
              <a:gd name="connsiteX112" fmla="*/ 6764216 w 6764216"/>
              <a:gd name="connsiteY112" fmla="*/ 1883507 h 188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764216" h="1883507">
                <a:moveTo>
                  <a:pt x="0" y="0"/>
                </a:moveTo>
                <a:lnTo>
                  <a:pt x="367323" y="0"/>
                </a:lnTo>
                <a:lnTo>
                  <a:pt x="367323" y="19538"/>
                </a:lnTo>
                <a:lnTo>
                  <a:pt x="570523" y="19538"/>
                </a:lnTo>
                <a:lnTo>
                  <a:pt x="570523" y="54707"/>
                </a:lnTo>
                <a:lnTo>
                  <a:pt x="773723" y="54707"/>
                </a:lnTo>
                <a:lnTo>
                  <a:pt x="773723" y="74246"/>
                </a:lnTo>
                <a:lnTo>
                  <a:pt x="918308" y="74246"/>
                </a:lnTo>
                <a:lnTo>
                  <a:pt x="918308" y="89877"/>
                </a:lnTo>
                <a:lnTo>
                  <a:pt x="1004277" y="89877"/>
                </a:lnTo>
                <a:lnTo>
                  <a:pt x="1004277" y="113323"/>
                </a:lnTo>
                <a:lnTo>
                  <a:pt x="1129323" y="113323"/>
                </a:lnTo>
                <a:lnTo>
                  <a:pt x="1144954" y="128954"/>
                </a:lnTo>
                <a:lnTo>
                  <a:pt x="1172308" y="128954"/>
                </a:lnTo>
                <a:lnTo>
                  <a:pt x="1172308" y="164123"/>
                </a:lnTo>
                <a:lnTo>
                  <a:pt x="1191847" y="164123"/>
                </a:lnTo>
                <a:lnTo>
                  <a:pt x="1191847" y="179754"/>
                </a:lnTo>
                <a:lnTo>
                  <a:pt x="1477108" y="179754"/>
                </a:lnTo>
                <a:lnTo>
                  <a:pt x="1477108" y="195384"/>
                </a:lnTo>
                <a:lnTo>
                  <a:pt x="1578708" y="195384"/>
                </a:lnTo>
                <a:lnTo>
                  <a:pt x="1578708" y="226646"/>
                </a:lnTo>
                <a:lnTo>
                  <a:pt x="1641231" y="226646"/>
                </a:lnTo>
                <a:lnTo>
                  <a:pt x="1641231" y="226646"/>
                </a:lnTo>
                <a:lnTo>
                  <a:pt x="1692031" y="226646"/>
                </a:lnTo>
                <a:lnTo>
                  <a:pt x="1692031" y="261815"/>
                </a:lnTo>
                <a:lnTo>
                  <a:pt x="1809262" y="261815"/>
                </a:lnTo>
                <a:lnTo>
                  <a:pt x="1809262" y="285261"/>
                </a:lnTo>
                <a:lnTo>
                  <a:pt x="1906954" y="285261"/>
                </a:lnTo>
                <a:lnTo>
                  <a:pt x="1906954" y="304800"/>
                </a:lnTo>
                <a:lnTo>
                  <a:pt x="1953847" y="304800"/>
                </a:lnTo>
                <a:lnTo>
                  <a:pt x="1953847" y="328246"/>
                </a:lnTo>
                <a:lnTo>
                  <a:pt x="1969477" y="328246"/>
                </a:lnTo>
                <a:lnTo>
                  <a:pt x="1969477" y="355600"/>
                </a:lnTo>
                <a:lnTo>
                  <a:pt x="2000739" y="355600"/>
                </a:lnTo>
                <a:lnTo>
                  <a:pt x="2000739" y="379046"/>
                </a:lnTo>
                <a:lnTo>
                  <a:pt x="2082800" y="379046"/>
                </a:lnTo>
                <a:lnTo>
                  <a:pt x="2082800" y="398584"/>
                </a:lnTo>
                <a:lnTo>
                  <a:pt x="2121877" y="398584"/>
                </a:lnTo>
                <a:lnTo>
                  <a:pt x="2121877" y="425938"/>
                </a:lnTo>
                <a:lnTo>
                  <a:pt x="2184400" y="425938"/>
                </a:lnTo>
                <a:lnTo>
                  <a:pt x="2184400" y="425938"/>
                </a:lnTo>
                <a:lnTo>
                  <a:pt x="2184400" y="457200"/>
                </a:lnTo>
                <a:lnTo>
                  <a:pt x="2207847" y="457200"/>
                </a:lnTo>
                <a:lnTo>
                  <a:pt x="2207847" y="496277"/>
                </a:lnTo>
                <a:lnTo>
                  <a:pt x="2227385" y="496277"/>
                </a:lnTo>
                <a:lnTo>
                  <a:pt x="2227385" y="511907"/>
                </a:lnTo>
                <a:lnTo>
                  <a:pt x="2266462" y="511907"/>
                </a:lnTo>
                <a:lnTo>
                  <a:pt x="2266462" y="570523"/>
                </a:lnTo>
                <a:lnTo>
                  <a:pt x="2289908" y="570523"/>
                </a:lnTo>
                <a:lnTo>
                  <a:pt x="2289908" y="609600"/>
                </a:lnTo>
                <a:lnTo>
                  <a:pt x="2364154" y="609600"/>
                </a:lnTo>
                <a:lnTo>
                  <a:pt x="2364154" y="648677"/>
                </a:lnTo>
                <a:lnTo>
                  <a:pt x="2403231" y="648677"/>
                </a:lnTo>
                <a:lnTo>
                  <a:pt x="2403231" y="672123"/>
                </a:lnTo>
                <a:lnTo>
                  <a:pt x="2450123" y="672123"/>
                </a:lnTo>
                <a:lnTo>
                  <a:pt x="2450123" y="703384"/>
                </a:lnTo>
                <a:lnTo>
                  <a:pt x="2485293" y="703384"/>
                </a:lnTo>
                <a:lnTo>
                  <a:pt x="2485293" y="703384"/>
                </a:lnTo>
                <a:lnTo>
                  <a:pt x="2485293" y="742461"/>
                </a:lnTo>
                <a:lnTo>
                  <a:pt x="2653323" y="742461"/>
                </a:lnTo>
                <a:lnTo>
                  <a:pt x="2653323" y="758092"/>
                </a:lnTo>
                <a:lnTo>
                  <a:pt x="2684585" y="758092"/>
                </a:lnTo>
                <a:lnTo>
                  <a:pt x="2684585" y="785446"/>
                </a:lnTo>
                <a:lnTo>
                  <a:pt x="2782277" y="785446"/>
                </a:lnTo>
                <a:lnTo>
                  <a:pt x="2782277" y="812800"/>
                </a:lnTo>
                <a:lnTo>
                  <a:pt x="2829170" y="812800"/>
                </a:lnTo>
                <a:lnTo>
                  <a:pt x="2829170" y="824523"/>
                </a:lnTo>
                <a:lnTo>
                  <a:pt x="2868247" y="824523"/>
                </a:lnTo>
                <a:lnTo>
                  <a:pt x="2868247" y="867507"/>
                </a:lnTo>
                <a:lnTo>
                  <a:pt x="2907323" y="867507"/>
                </a:lnTo>
                <a:lnTo>
                  <a:pt x="2907323" y="906584"/>
                </a:lnTo>
                <a:lnTo>
                  <a:pt x="3118339" y="906584"/>
                </a:lnTo>
                <a:lnTo>
                  <a:pt x="3118339" y="953477"/>
                </a:lnTo>
                <a:lnTo>
                  <a:pt x="3165231" y="953477"/>
                </a:lnTo>
                <a:lnTo>
                  <a:pt x="3165231" y="988646"/>
                </a:lnTo>
                <a:lnTo>
                  <a:pt x="3204308" y="988646"/>
                </a:lnTo>
                <a:lnTo>
                  <a:pt x="3204308" y="1012092"/>
                </a:lnTo>
                <a:lnTo>
                  <a:pt x="3274647" y="1012092"/>
                </a:lnTo>
                <a:lnTo>
                  <a:pt x="3274647" y="1012092"/>
                </a:lnTo>
                <a:lnTo>
                  <a:pt x="3298093" y="1035538"/>
                </a:lnTo>
                <a:lnTo>
                  <a:pt x="3298093" y="1090246"/>
                </a:lnTo>
                <a:lnTo>
                  <a:pt x="3341077" y="1090246"/>
                </a:lnTo>
                <a:lnTo>
                  <a:pt x="3341077" y="1144954"/>
                </a:lnTo>
                <a:lnTo>
                  <a:pt x="3391877" y="1144954"/>
                </a:lnTo>
                <a:lnTo>
                  <a:pt x="3391877" y="1156677"/>
                </a:lnTo>
                <a:lnTo>
                  <a:pt x="3466123" y="1156677"/>
                </a:lnTo>
                <a:lnTo>
                  <a:pt x="3466123" y="1187938"/>
                </a:lnTo>
                <a:lnTo>
                  <a:pt x="3528647" y="1187938"/>
                </a:lnTo>
                <a:lnTo>
                  <a:pt x="3528647" y="1215292"/>
                </a:lnTo>
                <a:lnTo>
                  <a:pt x="3735754" y="1215292"/>
                </a:lnTo>
                <a:lnTo>
                  <a:pt x="3735754" y="1215292"/>
                </a:lnTo>
                <a:lnTo>
                  <a:pt x="3735754" y="1246554"/>
                </a:lnTo>
                <a:lnTo>
                  <a:pt x="3931139" y="1246554"/>
                </a:lnTo>
                <a:lnTo>
                  <a:pt x="3931139" y="1344246"/>
                </a:lnTo>
                <a:lnTo>
                  <a:pt x="4036647" y="1344246"/>
                </a:lnTo>
                <a:lnTo>
                  <a:pt x="4036647" y="1371600"/>
                </a:lnTo>
                <a:lnTo>
                  <a:pt x="4263293" y="1371600"/>
                </a:lnTo>
                <a:lnTo>
                  <a:pt x="4263293" y="1414584"/>
                </a:lnTo>
                <a:lnTo>
                  <a:pt x="4302370" y="1414584"/>
                </a:lnTo>
                <a:lnTo>
                  <a:pt x="4302370" y="1449754"/>
                </a:lnTo>
                <a:lnTo>
                  <a:pt x="4337539" y="1449754"/>
                </a:lnTo>
                <a:lnTo>
                  <a:pt x="4337539" y="1488830"/>
                </a:lnTo>
                <a:lnTo>
                  <a:pt x="4595447" y="1488830"/>
                </a:lnTo>
                <a:lnTo>
                  <a:pt x="4595447" y="1555261"/>
                </a:lnTo>
                <a:lnTo>
                  <a:pt x="4638431" y="1555261"/>
                </a:lnTo>
                <a:lnTo>
                  <a:pt x="4638431" y="1602154"/>
                </a:lnTo>
                <a:lnTo>
                  <a:pt x="4669693" y="1602154"/>
                </a:lnTo>
                <a:lnTo>
                  <a:pt x="4669693" y="1699846"/>
                </a:lnTo>
                <a:lnTo>
                  <a:pt x="4896339" y="1699846"/>
                </a:lnTo>
                <a:lnTo>
                  <a:pt x="4896339" y="1766277"/>
                </a:lnTo>
                <a:lnTo>
                  <a:pt x="5361354" y="1766277"/>
                </a:lnTo>
                <a:lnTo>
                  <a:pt x="5361354" y="1883507"/>
                </a:lnTo>
                <a:lnTo>
                  <a:pt x="6764216" y="1883507"/>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413021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34FD0-A3B8-7CDA-FFAE-51CA3787BE93}"/>
              </a:ext>
            </a:extLst>
          </p:cNvPr>
          <p:cNvSpPr>
            <a:spLocks noGrp="1"/>
          </p:cNvSpPr>
          <p:nvPr>
            <p:ph type="title"/>
          </p:nvPr>
        </p:nvSpPr>
        <p:spPr/>
        <p:txBody>
          <a:bodyPr/>
          <a:lstStyle/>
          <a:p>
            <a:r>
              <a:rPr lang="en-US" dirty="0"/>
              <a:t>ORZORA: PFS2 Outcomes </a:t>
            </a:r>
          </a:p>
        </p:txBody>
      </p:sp>
      <p:sp>
        <p:nvSpPr>
          <p:cNvPr id="3" name="Content Placeholder 2">
            <a:extLst>
              <a:ext uri="{FF2B5EF4-FFF2-40B4-BE49-F238E27FC236}">
                <a16:creationId xmlns:a16="http://schemas.microsoft.com/office/drawing/2014/main" id="{65A12B99-5D51-90E5-AFF4-85E421236A28}"/>
              </a:ext>
            </a:extLst>
          </p:cNvPr>
          <p:cNvSpPr>
            <a:spLocks noGrp="1"/>
          </p:cNvSpPr>
          <p:nvPr>
            <p:ph idx="1"/>
          </p:nvPr>
        </p:nvSpPr>
        <p:spPr>
          <a:xfrm>
            <a:off x="604675" y="4480125"/>
            <a:ext cx="10877529" cy="944032"/>
          </a:xfrm>
        </p:spPr>
        <p:txBody>
          <a:bodyPr/>
          <a:lstStyle/>
          <a:p>
            <a:r>
              <a:rPr lang="en-US" dirty="0"/>
              <a:t>PFS2 outcomes were comparable for patients with a </a:t>
            </a:r>
            <a:r>
              <a:rPr lang="en-US" dirty="0" err="1"/>
              <a:t>g</a:t>
            </a:r>
            <a:r>
              <a:rPr lang="en-US" i="1" dirty="0" err="1"/>
              <a:t>BRCA</a:t>
            </a:r>
            <a:r>
              <a:rPr lang="en-US" i="1" dirty="0"/>
              <a:t> </a:t>
            </a:r>
            <a:r>
              <a:rPr lang="en-US" dirty="0"/>
              <a:t>mutation or an </a:t>
            </a:r>
            <a:r>
              <a:rPr lang="en-US" dirty="0" err="1"/>
              <a:t>s</a:t>
            </a:r>
            <a:r>
              <a:rPr lang="en-US" i="1" dirty="0" err="1"/>
              <a:t>BRCA</a:t>
            </a:r>
            <a:r>
              <a:rPr lang="en-US" i="1" dirty="0"/>
              <a:t> </a:t>
            </a:r>
            <a:r>
              <a:rPr lang="en-US" dirty="0"/>
              <a:t>mutation genotype</a:t>
            </a:r>
          </a:p>
        </p:txBody>
      </p:sp>
      <p:graphicFrame>
        <p:nvGraphicFramePr>
          <p:cNvPr id="4" name="Group 3">
            <a:extLst>
              <a:ext uri="{FF2B5EF4-FFF2-40B4-BE49-F238E27FC236}">
                <a16:creationId xmlns:a16="http://schemas.microsoft.com/office/drawing/2014/main" id="{3065AC3A-4AE0-F0E8-4CAC-27BEDEF3393F}"/>
              </a:ext>
            </a:extLst>
          </p:cNvPr>
          <p:cNvGraphicFramePr>
            <a:graphicFrameLocks/>
          </p:cNvGraphicFramePr>
          <p:nvPr>
            <p:extLst>
              <p:ext uri="{D42A27DB-BD31-4B8C-83A1-F6EECF244321}">
                <p14:modId xmlns:p14="http://schemas.microsoft.com/office/powerpoint/2010/main" val="939543508"/>
              </p:ext>
            </p:extLst>
          </p:nvPr>
        </p:nvGraphicFramePr>
        <p:xfrm>
          <a:off x="723900" y="1605224"/>
          <a:ext cx="11023914" cy="2042224"/>
        </p:xfrm>
        <a:graphic>
          <a:graphicData uri="http://schemas.openxmlformats.org/drawingml/2006/table">
            <a:tbl>
              <a:tblPr/>
              <a:tblGrid>
                <a:gridCol w="3509475">
                  <a:extLst>
                    <a:ext uri="{9D8B030D-6E8A-4147-A177-3AD203B41FA5}">
                      <a16:colId xmlns:a16="http://schemas.microsoft.com/office/drawing/2014/main" val="20000"/>
                    </a:ext>
                  </a:extLst>
                </a:gridCol>
                <a:gridCol w="2504813">
                  <a:extLst>
                    <a:ext uri="{9D8B030D-6E8A-4147-A177-3AD203B41FA5}">
                      <a16:colId xmlns:a16="http://schemas.microsoft.com/office/drawing/2014/main" val="3356426682"/>
                    </a:ext>
                  </a:extLst>
                </a:gridCol>
                <a:gridCol w="2504813">
                  <a:extLst>
                    <a:ext uri="{9D8B030D-6E8A-4147-A177-3AD203B41FA5}">
                      <a16:colId xmlns:a16="http://schemas.microsoft.com/office/drawing/2014/main" val="1570777014"/>
                    </a:ext>
                  </a:extLst>
                </a:gridCol>
                <a:gridCol w="2504813">
                  <a:extLst>
                    <a:ext uri="{9D8B030D-6E8A-4147-A177-3AD203B41FA5}">
                      <a16:colId xmlns:a16="http://schemas.microsoft.com/office/drawing/2014/main" val="29761108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1" u="none" strike="noStrike" kern="1200" cap="none" normalizeH="0" baseline="0" dirty="0">
                          <a:ln>
                            <a:noFill/>
                          </a:ln>
                          <a:solidFill>
                            <a:schemeClr val="tx1"/>
                          </a:solidFill>
                          <a:effectLst/>
                          <a:latin typeface="Calibri" panose="020F0502020204030204" pitchFamily="34" charset="0"/>
                          <a:ea typeface="+mn-ea"/>
                          <a:cs typeface="+mn-cs"/>
                        </a:rPr>
                        <a:t>BRCA </a:t>
                      </a:r>
                      <a:r>
                        <a:rPr kumimoji="0" lang="en-GB" sz="2200" b="1" i="0" u="none" strike="noStrike" kern="1200" cap="none" normalizeH="0" baseline="0" dirty="0">
                          <a:ln>
                            <a:noFill/>
                          </a:ln>
                          <a:solidFill>
                            <a:schemeClr val="tx1"/>
                          </a:solidFill>
                          <a:effectLst/>
                          <a:latin typeface="Calibri" panose="020F0502020204030204" pitchFamily="34" charset="0"/>
                          <a:ea typeface="+mn-ea"/>
                          <a:cs typeface="+mn-cs"/>
                        </a:rPr>
                        <a:t>Mutation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0" u="none" strike="noStrike" kern="1200" cap="none" normalizeH="0" baseline="0" dirty="0">
                          <a:ln>
                            <a:noFill/>
                          </a:ln>
                          <a:solidFill>
                            <a:schemeClr val="tx1"/>
                          </a:solidFill>
                          <a:effectLst/>
                          <a:latin typeface="Calibri" panose="020F0502020204030204" pitchFamily="34" charset="0"/>
                          <a:ea typeface="+mn-ea"/>
                          <a:cs typeface="+mn-cs"/>
                        </a:rPr>
                        <a:t>(n =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err="1">
                          <a:ln>
                            <a:noFill/>
                          </a:ln>
                          <a:solidFill>
                            <a:schemeClr val="tx1"/>
                          </a:solidFill>
                          <a:effectLst/>
                          <a:latin typeface="Calibri" panose="020F0502020204030204" pitchFamily="34" charset="0"/>
                        </a:rPr>
                        <a:t>g</a:t>
                      </a:r>
                      <a:r>
                        <a:rPr kumimoji="0" lang="en-US" sz="2200" b="1" i="1" u="none" strike="noStrike" cap="none" normalizeH="0" baseline="0" dirty="0" err="1">
                          <a:ln>
                            <a:noFill/>
                          </a:ln>
                          <a:solidFill>
                            <a:schemeClr val="tx1"/>
                          </a:solidFill>
                          <a:effectLst/>
                          <a:latin typeface="Calibri" panose="020F0502020204030204" pitchFamily="34" charset="0"/>
                        </a:rPr>
                        <a:t>BRCA</a:t>
                      </a:r>
                      <a:r>
                        <a:rPr kumimoji="0" lang="en-US" sz="2200" b="1" i="1" u="none" strike="noStrike" cap="none" normalizeH="0" baseline="0" dirty="0">
                          <a:ln>
                            <a:noFill/>
                          </a:ln>
                          <a:solidFill>
                            <a:schemeClr val="tx1"/>
                          </a:solidFill>
                          <a:effectLst/>
                          <a:latin typeface="Calibri" panose="020F0502020204030204" pitchFamily="34" charset="0"/>
                        </a:rPr>
                        <a:t> </a:t>
                      </a:r>
                      <a:r>
                        <a:rPr kumimoji="0" lang="en-US" sz="2200" b="1" i="0" u="none" strike="noStrike" cap="none" normalizeH="0" baseline="0" dirty="0">
                          <a:ln>
                            <a:noFill/>
                          </a:ln>
                          <a:solidFill>
                            <a:schemeClr val="tx1"/>
                          </a:solidFill>
                          <a:effectLst/>
                          <a:latin typeface="Calibri" panose="020F0502020204030204" pitchFamily="34" charset="0"/>
                        </a:rPr>
                        <a:t>Mutation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err="1">
                          <a:ln>
                            <a:noFill/>
                          </a:ln>
                          <a:solidFill>
                            <a:schemeClr val="tx1"/>
                          </a:solidFill>
                          <a:effectLst/>
                          <a:latin typeface="Calibri" panose="020F0502020204030204" pitchFamily="34" charset="0"/>
                        </a:rPr>
                        <a:t>s</a:t>
                      </a:r>
                      <a:r>
                        <a:rPr kumimoji="0" lang="en-US" sz="2200" b="1" i="1" u="none" strike="noStrike" cap="none" normalizeH="0" baseline="0" dirty="0" err="1">
                          <a:ln>
                            <a:noFill/>
                          </a:ln>
                          <a:solidFill>
                            <a:schemeClr val="tx1"/>
                          </a:solidFill>
                          <a:effectLst/>
                          <a:latin typeface="Calibri" panose="020F0502020204030204" pitchFamily="34" charset="0"/>
                        </a:rPr>
                        <a:t>BRCA</a:t>
                      </a:r>
                      <a:r>
                        <a:rPr kumimoji="0" lang="en-US" sz="2200" b="1" i="1" u="none" strike="noStrike" cap="none" normalizeH="0" baseline="0" dirty="0">
                          <a:ln>
                            <a:noFill/>
                          </a:ln>
                          <a:solidFill>
                            <a:schemeClr val="tx1"/>
                          </a:solidFill>
                          <a:effectLst/>
                          <a:latin typeface="Calibri" panose="020F0502020204030204" pitchFamily="34" charset="0"/>
                        </a:rPr>
                        <a:t> </a:t>
                      </a:r>
                      <a:r>
                        <a:rPr kumimoji="0" lang="en-US" sz="2200" b="1" i="0" u="none" strike="noStrike" cap="none" normalizeH="0" baseline="0" dirty="0">
                          <a:ln>
                            <a:noFill/>
                          </a:ln>
                          <a:solidFill>
                            <a:schemeClr val="tx1"/>
                          </a:solidFill>
                          <a:effectLst/>
                          <a:latin typeface="Calibri" panose="020F0502020204030204" pitchFamily="34" charset="0"/>
                        </a:rPr>
                        <a:t>Mutation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dirty="0">
                          <a:ln>
                            <a:noFill/>
                          </a:ln>
                          <a:solidFill>
                            <a:schemeClr val="tx1"/>
                          </a:solidFill>
                          <a:effectLst/>
                          <a:latin typeface="Calibri" panose="020F0502020204030204" pitchFamily="34" charset="0"/>
                        </a:rPr>
                        <a:t>(n =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71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200" b="0" i="0" u="none" strike="noStrike" kern="1200" cap="none" normalizeH="0" baseline="0" dirty="0">
                          <a:ln>
                            <a:noFill/>
                          </a:ln>
                          <a:solidFill>
                            <a:schemeClr val="bg1"/>
                          </a:solidFill>
                          <a:effectLst/>
                          <a:latin typeface="Calibri" panose="020F0502020204030204" pitchFamily="34" charset="0"/>
                          <a:ea typeface="+mn-ea"/>
                          <a:cs typeface="+mn-cs"/>
                        </a:rPr>
                        <a:t>PFS2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62 (42.8)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34 (39.1)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27 (49.1)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200" b="0" i="0" u="none" strike="noStrike" kern="1200" cap="none" normalizeH="0" baseline="0" dirty="0">
                          <a:ln>
                            <a:noFill/>
                          </a:ln>
                          <a:solidFill>
                            <a:schemeClr val="bg1"/>
                          </a:solidFill>
                          <a:effectLst/>
                          <a:latin typeface="Calibri" panose="020F0502020204030204" pitchFamily="34" charset="0"/>
                          <a:ea typeface="+mn-ea"/>
                          <a:cs typeface="+mn-cs"/>
                        </a:rPr>
                        <a:t>Median PFS2,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34.0 (29.3-44.2)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40.0 (30.9-NE)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29.3 (23.7-44.2)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200" b="0" i="0" u="none" strike="noStrike" kern="1200" cap="none" normalizeH="0" baseline="0" dirty="0">
                          <a:ln>
                            <a:noFill/>
                          </a:ln>
                          <a:solidFill>
                            <a:schemeClr val="bg1"/>
                          </a:solidFill>
                          <a:effectLst/>
                          <a:latin typeface="Calibri" panose="020F0502020204030204" pitchFamily="34" charset="0"/>
                          <a:ea typeface="+mn-ea"/>
                          <a:cs typeface="+mn-cs"/>
                        </a:rPr>
                        <a:t>36-mo PFS2,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49 (38.8-58.3)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54.1 (40.6-65.7)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dirty="0">
                          <a:ln>
                            <a:noFill/>
                          </a:ln>
                          <a:solidFill>
                            <a:schemeClr val="bg1"/>
                          </a:solidFill>
                          <a:effectLst/>
                          <a:latin typeface="Calibri" panose="020F0502020204030204" pitchFamily="34" charset="0"/>
                        </a:rPr>
                        <a:t>39.9 (24.7-54.8)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5" name="Text Box 15">
            <a:extLst>
              <a:ext uri="{FF2B5EF4-FFF2-40B4-BE49-F238E27FC236}">
                <a16:creationId xmlns:a16="http://schemas.microsoft.com/office/drawing/2014/main" id="{869EC059-C5B7-58F0-1479-7B83AF50792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Pignata. ASCO 2022. Abstr 5519.</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B5ECDA97-110B-9A1A-C08E-F389AEE00542}"/>
              </a:ext>
            </a:extLst>
          </p:cNvPr>
          <p:cNvSpPr txBox="1"/>
          <p:nvPr/>
        </p:nvSpPr>
        <p:spPr bwMode="auto">
          <a:xfrm>
            <a:off x="604675" y="3774306"/>
            <a:ext cx="8226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*PFS2 was not a prespecified endpoint in the non-</a:t>
            </a:r>
            <a:r>
              <a:rPr lang="en-US" b="0" i="1" dirty="0">
                <a:solidFill>
                  <a:schemeClr val="bg1"/>
                </a:solidFill>
                <a:latin typeface="Calibri" panose="020F0502020204030204" pitchFamily="34" charset="0"/>
              </a:rPr>
              <a:t>BRCA </a:t>
            </a:r>
            <a:r>
              <a:rPr lang="en-US" b="0" dirty="0">
                <a:solidFill>
                  <a:schemeClr val="bg1"/>
                </a:solidFill>
                <a:latin typeface="Calibri" panose="020F0502020204030204" pitchFamily="34" charset="0"/>
              </a:rPr>
              <a:t>HRR-mutation</a:t>
            </a:r>
            <a:r>
              <a:rPr lang="en-US" b="0" i="1"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patient cohort.</a:t>
            </a:r>
          </a:p>
        </p:txBody>
      </p:sp>
    </p:spTree>
    <p:extLst>
      <p:ext uri="{BB962C8B-B14F-4D97-AF65-F5344CB8AC3E}">
        <p14:creationId xmlns:p14="http://schemas.microsoft.com/office/powerpoint/2010/main" val="255550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ORZORA:</a:t>
            </a:r>
            <a:r>
              <a:rPr lang="en-US" dirty="0"/>
              <a:t> Safety Summary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Pignata. ASCO 2022. Abstr 5519.</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D04D33C-6D20-F0CF-7B02-78C58D9815B3}"/>
              </a:ext>
            </a:extLst>
          </p:cNvPr>
          <p:cNvGraphicFramePr>
            <a:graphicFrameLocks/>
          </p:cNvGraphicFramePr>
          <p:nvPr>
            <p:extLst>
              <p:ext uri="{D42A27DB-BD31-4B8C-83A1-F6EECF244321}">
                <p14:modId xmlns:p14="http://schemas.microsoft.com/office/powerpoint/2010/main" val="3472617765"/>
              </p:ext>
            </p:extLst>
          </p:nvPr>
        </p:nvGraphicFramePr>
        <p:xfrm>
          <a:off x="728472" y="1604963"/>
          <a:ext cx="10735056" cy="3474848"/>
        </p:xfrm>
        <a:graphic>
          <a:graphicData uri="http://schemas.openxmlformats.org/drawingml/2006/table">
            <a:tbl>
              <a:tblPr/>
              <a:tblGrid>
                <a:gridCol w="4759244">
                  <a:extLst>
                    <a:ext uri="{9D8B030D-6E8A-4147-A177-3AD203B41FA5}">
                      <a16:colId xmlns:a16="http://schemas.microsoft.com/office/drawing/2014/main" val="20000"/>
                    </a:ext>
                  </a:extLst>
                </a:gridCol>
                <a:gridCol w="2849149">
                  <a:extLst>
                    <a:ext uri="{9D8B030D-6E8A-4147-A177-3AD203B41FA5}">
                      <a16:colId xmlns:a16="http://schemas.microsoft.com/office/drawing/2014/main" val="1570777014"/>
                    </a:ext>
                  </a:extLst>
                </a:gridCol>
                <a:gridCol w="3126663">
                  <a:extLst>
                    <a:ext uri="{9D8B030D-6E8A-4147-A177-3AD203B41FA5}">
                      <a16:colId xmlns:a16="http://schemas.microsoft.com/office/drawing/2014/main" val="29761108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 Who Received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≥1 Dose of Olaparib (n = 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6713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Primary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Final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166 (93.8)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166 (93.8)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 (37.9)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 leading to olaparib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 (48.6)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 (51.4)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 leading to olaparib discontinuation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911775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Development of MDS/AML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2295719"/>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Development of new primary malignancy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1369616"/>
                  </a:ext>
                </a:extLst>
              </a:tr>
            </a:tbl>
          </a:graphicData>
        </a:graphic>
      </p:graphicFrame>
      <p:sp>
        <p:nvSpPr>
          <p:cNvPr id="2" name="TextBox 1">
            <a:extLst>
              <a:ext uri="{FF2B5EF4-FFF2-40B4-BE49-F238E27FC236}">
                <a16:creationId xmlns:a16="http://schemas.microsoft.com/office/drawing/2014/main" id="{96F0109A-93AA-87A6-6EA5-C04AEA532DA8}"/>
              </a:ext>
            </a:extLst>
          </p:cNvPr>
          <p:cNvSpPr txBox="1"/>
          <p:nvPr/>
        </p:nvSpPr>
        <p:spPr bwMode="auto">
          <a:xfrm>
            <a:off x="616712" y="5251894"/>
            <a:ext cx="78533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Anemia was the most common grade ≥3 AE with olaparib</a:t>
            </a:r>
          </a:p>
        </p:txBody>
      </p:sp>
    </p:spTree>
    <p:extLst>
      <p:ext uri="{BB962C8B-B14F-4D97-AF65-F5344CB8AC3E}">
        <p14:creationId xmlns:p14="http://schemas.microsoft.com/office/powerpoint/2010/main" val="2898103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ORZORA: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Maintenance olaparib demonstrated a comparable OS benefit in patients with platinum-sensitive relapsed ovarian cancer in all </a:t>
            </a:r>
            <a:r>
              <a:rPr lang="en-US" altLang="en-US" sz="2600" i="1" dirty="0"/>
              <a:t>BRCA </a:t>
            </a:r>
            <a:r>
              <a:rPr lang="en-US" altLang="en-US" sz="2600" dirty="0"/>
              <a:t>mutation cohorts, including in patients with somatic </a:t>
            </a:r>
            <a:r>
              <a:rPr lang="en-US" altLang="en-US" sz="2600" i="1" dirty="0"/>
              <a:t>BRCA </a:t>
            </a:r>
            <a:r>
              <a:rPr lang="en-US" altLang="en-US" sz="2600" dirty="0"/>
              <a:t>mutations</a:t>
            </a:r>
            <a:r>
              <a:rPr lang="en-US" altLang="en-US" sz="2600" baseline="30000" dirty="0"/>
              <a:t>1</a:t>
            </a:r>
            <a:endParaRPr lang="en-US" altLang="en-US" sz="2600" dirty="0"/>
          </a:p>
          <a:p>
            <a:pPr lvl="1"/>
            <a:r>
              <a:rPr lang="en-US" altLang="en-US" sz="2400" dirty="0"/>
              <a:t>Outcomes consistent with PFS results in the primary analysis</a:t>
            </a:r>
            <a:r>
              <a:rPr lang="en-US" altLang="en-US" sz="2400" baseline="30000" dirty="0"/>
              <a:t>2</a:t>
            </a:r>
            <a:endParaRPr lang="en-US" altLang="en-US" sz="2400" dirty="0"/>
          </a:p>
          <a:p>
            <a:pPr lvl="1"/>
            <a:r>
              <a:rPr lang="en-US" altLang="en-US" sz="2400" dirty="0"/>
              <a:t>Exploratory analysis suggests similar activity in patients with non-</a:t>
            </a:r>
            <a:r>
              <a:rPr lang="en-US" altLang="en-US" sz="2400" i="1" dirty="0"/>
              <a:t>BRCA</a:t>
            </a:r>
            <a:r>
              <a:rPr lang="en-US" altLang="en-US" sz="2400" dirty="0"/>
              <a:t> HRR mutations</a:t>
            </a:r>
          </a:p>
          <a:p>
            <a:r>
              <a:rPr lang="en-US" altLang="en-US" sz="2600" dirty="0"/>
              <a:t>Safety profile was consistent with those reported in the primary analysis of the ORZORA trial and prior studies with maintenance olaparib</a:t>
            </a:r>
            <a:r>
              <a:rPr lang="en-US" altLang="en-US" sz="2600" baseline="30000" dirty="0"/>
              <a:t>1-3</a:t>
            </a:r>
            <a:endParaRPr lang="en-US" altLang="en-US" sz="2600" dirty="0"/>
          </a:p>
          <a:p>
            <a:r>
              <a:rPr lang="en-US" altLang="en-US" sz="2600" dirty="0"/>
              <a:t>Investigators conclude that maintenance olaparib can benefit patients with platinum-sensitive relapsed ovarian cancer beyond those with a germline </a:t>
            </a:r>
            <a:r>
              <a:rPr lang="en-US" altLang="en-US" sz="2600" i="1" dirty="0"/>
              <a:t>BRCA </a:t>
            </a:r>
            <a:r>
              <a:rPr lang="en-US" altLang="en-US" sz="2600" dirty="0"/>
              <a:t>mutation</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841319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Pignata. ASCO 2022. Abstr 5519. Pignata. SGO 2021.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S29. 3. Ledermann. NEJM</a:t>
            </a:r>
            <a:r>
              <a:rPr lang="en-US" altLang="en-US" sz="1200" b="0" i="1"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2012;366:1382.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a:t>
            </a:r>
            <a:r>
              <a:rPr lang="en-US" altLang="en-US" sz="1200" b="0" spc="-10" dirty="0" err="1">
                <a:solidFill>
                  <a:schemeClr val="bg2"/>
                </a:solidFill>
                <a:latin typeface="Calibri" panose="020F0502020204030204" pitchFamily="34" charset="0"/>
              </a:rPr>
              <a:t>Pujade-Lauraine</a:t>
            </a:r>
            <a:r>
              <a:rPr lang="en-US" altLang="en-US" sz="1200" b="0" spc="-10" dirty="0">
                <a:solidFill>
                  <a:schemeClr val="bg2"/>
                </a:solidFill>
                <a:latin typeface="Calibri" panose="020F0502020204030204" pitchFamily="34" charset="0"/>
              </a:rPr>
              <a:t>. Lancet Oncol. 2017;18:1274.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E09F9FCD9D4A4D869763271D64715B" ma:contentTypeVersion="1" ma:contentTypeDescription="Create a new document." ma:contentTypeScope="" ma:versionID="b211faa63d321feaa65a4e9c4c8bdec4">
  <xsd:schema xmlns:xsd="http://www.w3.org/2001/XMLSchema" xmlns:xs="http://www.w3.org/2001/XMLSchema" xmlns:p="http://schemas.microsoft.com/office/2006/metadata/properties" xmlns:ns2="d54cbe69-32bd-412a-b004-9152f949605e" xmlns:ns3="a958bb0c-be31-472c-b086-58a7af7aea28" targetNamespace="http://schemas.microsoft.com/office/2006/metadata/properties" ma:root="true" ma:fieldsID="986b15035d5f1ca23e089219df2d5b28" ns2:_="" ns3:_="">
    <xsd:import namespace="d54cbe69-32bd-412a-b004-9152f949605e"/>
    <xsd:import namespace="a958bb0c-be31-472c-b086-58a7af7aea2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958bb0c-be31-472c-b086-58a7af7aea2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a958bb0c-be31-472c-b086-58a7af7aea28">Conference Capsule Slides</Document_x0020_Category>
    <_dlc_DocId xmlns="d54cbe69-32bd-412a-b004-9152f949605e">56M7VY3CDVN5-1125072067-2</_dlc_DocId>
    <_dlc_DocIdUrl xmlns="d54cbe69-32bd-412a-b004-9152f949605e">
      <Url>https://intranet.clinicaloptions.com/mews/oncology/ONC_2022_ASCO_CF_(PRP5083)/GYN_5519_Pignata/_layouts/15/DocIdRedir.aspx?ID=56M7VY3CDVN5-1125072067-2</Url>
      <Description>56M7VY3CDVN5-1125072067-2</Description>
    </_dlc_DocIdUrl>
  </documentManagement>
</p:properties>
</file>

<file path=customXml/itemProps1.xml><?xml version="1.0" encoding="utf-8"?>
<ds:datastoreItem xmlns:ds="http://schemas.openxmlformats.org/officeDocument/2006/customXml" ds:itemID="{A5D1AE9D-BA1F-4E75-9F91-44D702457AF9}">
  <ds:schemaRefs>
    <ds:schemaRef ds:uri="http://schemas.microsoft.com/sharepoint/events"/>
  </ds:schemaRefs>
</ds:datastoreItem>
</file>

<file path=customXml/itemProps2.xml><?xml version="1.0" encoding="utf-8"?>
<ds:datastoreItem xmlns:ds="http://schemas.openxmlformats.org/officeDocument/2006/customXml" ds:itemID="{995983E6-D7AC-4D98-894B-7E72FBB859CB}">
  <ds:schemaRefs>
    <ds:schemaRef ds:uri="http://schemas.microsoft.com/sharepoint/v3/contenttype/forms"/>
  </ds:schemaRefs>
</ds:datastoreItem>
</file>

<file path=customXml/itemProps3.xml><?xml version="1.0" encoding="utf-8"?>
<ds:datastoreItem xmlns:ds="http://schemas.openxmlformats.org/officeDocument/2006/customXml" ds:itemID="{9E273909-9229-4D94-892C-4E7BA2F31F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958bb0c-be31-472c-b086-58a7af7aea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F93E456-73D1-4233-9DB3-7D0F5BD558BA}">
  <ds:schemaRefs>
    <ds:schemaRef ds:uri="http://schemas.microsoft.com/office/2006/metadata/properties"/>
    <ds:schemaRef ds:uri="http://purl.org/dc/elements/1.1/"/>
    <ds:schemaRef ds:uri="http://schemas.microsoft.com/office/2006/documentManagement/types"/>
    <ds:schemaRef ds:uri="d54cbe69-32bd-412a-b004-9152f949605e"/>
    <ds:schemaRef ds:uri="http://purl.org/dc/dcmitype/"/>
    <ds:schemaRef ds:uri="http://www.w3.org/XML/1998/namespace"/>
    <ds:schemaRef ds:uri="http://purl.org/dc/terms/"/>
    <ds:schemaRef ds:uri="http://schemas.microsoft.com/office/infopath/2007/PartnerControls"/>
    <ds:schemaRef ds:uri="http://schemas.openxmlformats.org/package/2006/metadata/core-properties"/>
    <ds:schemaRef ds:uri="a958bb0c-be31-472c-b086-58a7af7aea28"/>
  </ds:schemaRefs>
</ds:datastoreItem>
</file>

<file path=docProps/app.xml><?xml version="1.0" encoding="utf-8"?>
<Properties xmlns="http://schemas.openxmlformats.org/officeDocument/2006/extended-properties" xmlns:vt="http://schemas.openxmlformats.org/officeDocument/2006/docPropsVTypes">
  <TotalTime>358</TotalTime>
  <Words>1386</Words>
  <Application>Microsoft Office PowerPoint</Application>
  <PresentationFormat>Widescreen</PresentationFormat>
  <Paragraphs>266</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Roboto</vt:lpstr>
      <vt:lpstr>Times</vt:lpstr>
      <vt:lpstr>Wingdings</vt:lpstr>
      <vt:lpstr>2022_CCO_Template</vt:lpstr>
      <vt:lpstr>ORZORA: OS Results With Maintenance Olaparib in Platinum-Sensitive Relapsed Ovarian Cancer With a BRCA Mutation or Other HRR Mutation</vt:lpstr>
      <vt:lpstr>About These Slides</vt:lpstr>
      <vt:lpstr>ORZORA: Background</vt:lpstr>
      <vt:lpstr>ORZORA: Study Design</vt:lpstr>
      <vt:lpstr>ORZORA: OS </vt:lpstr>
      <vt:lpstr>ORZORA: PFS2 Outcomes </vt:lpstr>
      <vt:lpstr>ORZORA: Safety Summary</vt:lpstr>
      <vt:lpstr>ORZORA: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ORZORA: OS Results With Maintenance Olaparib in Platinum-Sensitive Relapsed Ovarian Cancer With a BRCA Mutation or Other HRR Mutation</dc:title>
  <dc:creator>Timothy Quill</dc:creator>
  <cp:lastModifiedBy>Natalia Kolenko</cp:lastModifiedBy>
  <cp:revision>13</cp:revision>
  <dcterms:created xsi:type="dcterms:W3CDTF">2022-06-02T23:20:10Z</dcterms:created>
  <dcterms:modified xsi:type="dcterms:W3CDTF">2022-06-13T19:22:19Z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0x010100C7E09F9FCD9D4A4D869763271D64715B</vt:lpwstr>
  </property>
  <property fmtid="{D5CDD505-2E9C-101B-9397-08002B2CF9AE}" pid="3" name="_dlc_DocIdItemGuid">
    <vt:lpwstr>68677e33-5513-4e56-8a23-89b412f20707</vt:lpwstr>
  </property>
</Properties>
</file>