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9"/>
  </p:notesMasterIdLst>
  <p:handoutMasterIdLst>
    <p:handoutMasterId r:id="rId20"/>
  </p:handoutMasterIdLst>
  <p:sldIdLst>
    <p:sldId id="321" r:id="rId6"/>
    <p:sldId id="558" r:id="rId7"/>
    <p:sldId id="560" r:id="rId8"/>
    <p:sldId id="568" r:id="rId9"/>
    <p:sldId id="563" r:id="rId10"/>
    <p:sldId id="565" r:id="rId11"/>
    <p:sldId id="570" r:id="rId12"/>
    <p:sldId id="572" r:id="rId13"/>
    <p:sldId id="569" r:id="rId14"/>
    <p:sldId id="567" r:id="rId15"/>
    <p:sldId id="566"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0B14A9-887C-86E4-AF91-E251D222512C}" name="Mandi Murph" initials="MM" userId="S::mmurph@cealliance.com::17b68f88-caf0-4bf5-9fa1-7c1066b02ec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3" clrIdx="17">
    <p:extLst>
      <p:ext uri="{19B8F6BF-5375-455C-9EA6-DF929625EA0E}">
        <p15:presenceInfo xmlns:p15="http://schemas.microsoft.com/office/powerpoint/2012/main" userId="S::aboecler@clinicaloptions.com::28e82037-1239-4052-943b-ae184e0bc2af" providerId="AD"/>
      </p:ext>
    </p:extLst>
  </p:cmAuthor>
  <p:cmAuthor id="19" name="Olin, Jacky L" initials="JO" lastIdx="2" clrIdx="18">
    <p:extLst>
      <p:ext uri="{19B8F6BF-5375-455C-9EA6-DF929625EA0E}">
        <p15:presenceInfo xmlns:p15="http://schemas.microsoft.com/office/powerpoint/2012/main" userId="S::jlolin@novanthealth.org::c2955990-f707-40ef-9a9d-cf726ac60c79" providerId="AD"/>
      </p:ext>
    </p:extLst>
  </p:cmAuthor>
  <p:cmAuthor id="20" name="Mandi Murph" initials="MM" lastIdx="21" clrIdx="19">
    <p:extLst>
      <p:ext uri="{19B8F6BF-5375-455C-9EA6-DF929625EA0E}">
        <p15:presenceInfo xmlns:p15="http://schemas.microsoft.com/office/powerpoint/2012/main" userId="S::MMurph@cealliance.com::17b68f88-caf0-4bf5-9fa1-7c1066b02ecf" providerId="AD"/>
      </p:ext>
    </p:extLst>
  </p:cmAuthor>
  <p:cmAuthor id="21" name="Amber Williams" initials="AW" lastIdx="5" clrIdx="20">
    <p:extLst>
      <p:ext uri="{19B8F6BF-5375-455C-9EA6-DF929625EA0E}">
        <p15:presenceInfo xmlns:p15="http://schemas.microsoft.com/office/powerpoint/2012/main" userId="S::awilliams@cealliance.com::981bbddf-314c-40a4-aea3-441dcc5456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F3C1"/>
    <a:srgbClr val="00B451"/>
    <a:srgbClr val="14E293"/>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1BB37E-5152-4932-A4A1-BF3750790875}" v="715" dt="2025-10-24T19:33:28.991"/>
    <p1510:client id="{C9685752-04AE-4547-9FCC-0025DAB44E93}" v="206" dt="2025-10-24T19:25:51.53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27" autoAdjust="0"/>
    <p:restoredTop sz="82238" autoAdjust="0"/>
  </p:normalViewPr>
  <p:slideViewPr>
    <p:cSldViewPr snapToGrid="0">
      <p:cViewPr varScale="1">
        <p:scale>
          <a:sx n="61" d="100"/>
          <a:sy n="61" d="100"/>
        </p:scale>
        <p:origin x="720" y="48"/>
      </p:cViewPr>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2780278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30D64-6BC7-A6CA-3DEC-923A60CA5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DA9B1D-33A4-919A-598F-3ED80B5192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F1112-B16F-FE9D-A1F7-8BD351040D4F}"/>
              </a:ext>
            </a:extLst>
          </p:cNvPr>
          <p:cNvSpPr>
            <a:spLocks noGrp="1"/>
          </p:cNvSpPr>
          <p:nvPr>
            <p:ph type="body" idx="1"/>
          </p:nvPr>
        </p:nvSpPr>
        <p:spPr/>
        <p:txBody>
          <a:bodyPr/>
          <a:lstStyle/>
          <a:p>
            <a:endParaRPr lang="en-US" b="0"/>
          </a:p>
        </p:txBody>
      </p:sp>
      <p:sp>
        <p:nvSpPr>
          <p:cNvPr id="4" name="Slide Number Placeholder 3">
            <a:extLst>
              <a:ext uri="{FF2B5EF4-FFF2-40B4-BE49-F238E27FC236}">
                <a16:creationId xmlns:a16="http://schemas.microsoft.com/office/drawing/2014/main" id="{9C7E42B6-2F36-30A1-6B6C-5C210A1AFCD2}"/>
              </a:ext>
            </a:extLst>
          </p:cNvPr>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4041138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2891471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F8707-0C63-3E94-000A-2A535B3C8A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92E22-857D-4DE1-7FD0-A17B9FF46F9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74DBBAC-B60B-37BC-9ECE-A899F975E20B}"/>
              </a:ext>
            </a:extLst>
          </p:cNvPr>
          <p:cNvSpPr>
            <a:spLocks noGrp="1"/>
          </p:cNvSpPr>
          <p:nvPr>
            <p:ph type="body" idx="1"/>
          </p:nvPr>
        </p:nvSpPr>
        <p:spPr/>
        <p:txBody>
          <a:bodyPr/>
          <a:lstStyle/>
          <a:p>
            <a:endParaRPr lang="en-US" i="1"/>
          </a:p>
        </p:txBody>
      </p:sp>
      <p:sp>
        <p:nvSpPr>
          <p:cNvPr id="4" name="Slide Number Placeholder 3">
            <a:extLst>
              <a:ext uri="{FF2B5EF4-FFF2-40B4-BE49-F238E27FC236}">
                <a16:creationId xmlns:a16="http://schemas.microsoft.com/office/drawing/2014/main" id="{F1593B94-7D68-D602-71B5-318539AC22E8}"/>
              </a:ext>
            </a:extLst>
          </p:cNvPr>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3038611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B41F8-B56F-4B6A-AF13-6D8005C9E6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30551B-F572-D400-F08E-B9C234606CD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1916009-AEE5-60B2-6C16-120056745805}"/>
              </a:ext>
            </a:extLst>
          </p:cNvPr>
          <p:cNvSpPr>
            <a:spLocks noGrp="1"/>
          </p:cNvSpPr>
          <p:nvPr>
            <p:ph type="body" idx="1"/>
          </p:nvPr>
        </p:nvSpPr>
        <p:spPr/>
        <p:txBody>
          <a:bodyPr/>
          <a:lstStyle/>
          <a:p>
            <a:endParaRPr lang="en-US" i="1"/>
          </a:p>
        </p:txBody>
      </p:sp>
      <p:sp>
        <p:nvSpPr>
          <p:cNvPr id="4" name="Slide Number Placeholder 3">
            <a:extLst>
              <a:ext uri="{FF2B5EF4-FFF2-40B4-BE49-F238E27FC236}">
                <a16:creationId xmlns:a16="http://schemas.microsoft.com/office/drawing/2014/main" id="{ABDD97D4-AE9A-F310-D637-94A8B6D30A2A}"/>
              </a:ext>
            </a:extLst>
          </p:cNvPr>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3940506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706427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1402618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a:t>MDT-BRIDGE: Phase II Trial of Neoadjuvant Durvalumab + CT and Subsequent Surgery With Adjuvant Durvalumab or CRT + Consolidation Durvalumab for </a:t>
            </a:r>
            <a:r>
              <a:rPr lang="en-US" altLang="en-US" sz="4000" dirty="0" err="1"/>
              <a:t>Resectable</a:t>
            </a:r>
            <a:r>
              <a:rPr lang="en-US" altLang="en-US" sz="4000"/>
              <a:t> Stage IIB-IIIB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a:solidFill>
                  <a:schemeClr val="bg1"/>
                </a:solidFill>
                <a:latin typeface="Calibri" panose="020F0502020204030204" pitchFamily="34" charset="0"/>
              </a:rPr>
              <a:t>Supported by educational grants from AstraZeneca; Daiichi Sankyo, Inc.; </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a:solidFill>
                  <a:schemeClr val="bg2"/>
                </a:solidFill>
                <a:latin typeface="Calibri"/>
                <a:ea typeface="+mj-ea"/>
                <a:cs typeface="Calibri"/>
              </a:rPr>
              <a:t>CCO Independent Conference Coverage Highlights*</a:t>
            </a:r>
            <a:br>
              <a:rPr lang="en-US" sz="2200" b="1" kern="0">
                <a:latin typeface="Calibri" panose="020F0502020204030204" pitchFamily="34" charset="0"/>
                <a:ea typeface="+mj-ea"/>
                <a:cs typeface="+mj-cs"/>
              </a:rPr>
            </a:br>
            <a:r>
              <a:rPr lang="en-US" sz="1600" kern="0">
                <a:solidFill>
                  <a:schemeClr val="bg2"/>
                </a:solidFill>
                <a:latin typeface="Calibri"/>
                <a:ea typeface="+mj-ea"/>
                <a:cs typeface="Calibri"/>
              </a:rPr>
              <a:t>of the </a:t>
            </a:r>
            <a:r>
              <a:rPr lang="en-US" sz="1600" i="1" kern="0">
                <a:solidFill>
                  <a:schemeClr val="bg2"/>
                </a:solidFill>
                <a:latin typeface="Calibri"/>
                <a:ea typeface="+mj-ea"/>
                <a:cs typeface="Calibri"/>
              </a:rPr>
              <a:t>ESMO 2025 Congress, October 17-21, 2025</a:t>
            </a:r>
            <a:endParaRPr lang="en-US" altLang="en-US" sz="1600" kern="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MDT-BRIDGE: 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6"/>
            <a:ext cx="10877529" cy="4756017"/>
          </a:xfrm>
        </p:spPr>
        <p:txBody>
          <a:bodyPr/>
          <a:lstStyle/>
          <a:p>
            <a:r>
              <a:rPr lang="en-US" altLang="en-US" sz="2400"/>
              <a:t>Outcomes in patients with resectable and unresectable NSCLC may be improved by incorporating immunotherapy into neoadjuvant and adjuvant regimens</a:t>
            </a:r>
            <a:endParaRPr lang="en-US" altLang="en-US" sz="2400" baseline="30000"/>
          </a:p>
          <a:p>
            <a:pPr lvl="1"/>
            <a:r>
              <a:rPr lang="en-US" altLang="en-US" sz="2200"/>
              <a:t>Neoadjuvant durvalumab + CT improved EFS and pCR compared with neoadjuvant CT alone in resectable NSCLC</a:t>
            </a:r>
            <a:r>
              <a:rPr lang="en-US" altLang="en-US" sz="2200" baseline="30000"/>
              <a:t>1</a:t>
            </a:r>
            <a:r>
              <a:rPr lang="en-US" altLang="en-US" sz="2200"/>
              <a:t> </a:t>
            </a:r>
          </a:p>
          <a:p>
            <a:pPr lvl="1"/>
            <a:r>
              <a:rPr lang="en-US" altLang="en-US" sz="2200"/>
              <a:t>Consolidation durvalumab improved PFS and OS in patients with locally advanced unresectable NSCLC</a:t>
            </a:r>
            <a:r>
              <a:rPr lang="en-US" altLang="en-US" sz="2200" baseline="30000"/>
              <a:t>2</a:t>
            </a:r>
          </a:p>
          <a:p>
            <a:r>
              <a:rPr lang="en-US" altLang="en-US" sz="2400"/>
              <a:t>Additional investigation needed to determine the optimal strategy for borderline resectable cases</a:t>
            </a:r>
          </a:p>
          <a:p>
            <a:r>
              <a:rPr lang="en-US" altLang="en-US" sz="2400"/>
              <a:t>Interim analysis of MDT-BRIDGE reports outcomes in patients with resectable or borderline resectable stage IIB-IIIC NSCLC after neoadjuvant durvalumab + chemotherapy followed by surgery + adjuvant durvalumab or chemoradiotherapy + consolidation durvalumab</a:t>
            </a:r>
            <a:r>
              <a:rPr lang="en-US" altLang="en-US" sz="2400" baseline="30000"/>
              <a:t>3</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a:solidFill>
                  <a:schemeClr val="bg2"/>
                </a:solidFill>
                <a:latin typeface="Calibri" panose="020F0502020204030204" pitchFamily="34" charset="0"/>
              </a:rPr>
              <a:t>1. Heymach. NEJM. 2023;389:1672. 2. Spigel. JCO. 2022;40:1301. 3. Reck</a:t>
            </a:r>
            <a:r>
              <a:rPr lang="en-US" altLang="en-US" sz="1200" b="0">
                <a:solidFill>
                  <a:schemeClr val="bg2"/>
                </a:solidFill>
                <a:latin typeface="Calibri" panose="020F0502020204030204" pitchFamily="34" charset="0"/>
              </a:rPr>
              <a:t>. ESMO 2025. Abstr LBA65.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77F9F-2615-F9BD-0027-79BB012FEAAD}"/>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EAF81116-90E4-32E6-E371-0F4F39D0DF3D}"/>
              </a:ext>
            </a:extLst>
          </p:cNvPr>
          <p:cNvSpPr>
            <a:spLocks noGrp="1" noChangeArrowheads="1"/>
          </p:cNvSpPr>
          <p:nvPr>
            <p:ph type="title"/>
          </p:nvPr>
        </p:nvSpPr>
        <p:spPr>
          <a:xfrm>
            <a:off x="609600" y="238125"/>
            <a:ext cx="10872788" cy="1103313"/>
          </a:xfrm>
        </p:spPr>
        <p:txBody>
          <a:bodyPr/>
          <a:lstStyle/>
          <a:p>
            <a:r>
              <a:rPr lang="en-US" altLang="en-US"/>
              <a:t>MDT-BRIDGE: Study Design</a:t>
            </a:r>
          </a:p>
        </p:txBody>
      </p:sp>
      <p:sp>
        <p:nvSpPr>
          <p:cNvPr id="2" name="Rectangle 3">
            <a:extLst>
              <a:ext uri="{FF2B5EF4-FFF2-40B4-BE49-F238E27FC236}">
                <a16:creationId xmlns:a16="http://schemas.microsoft.com/office/drawing/2014/main" id="{0F62150C-182E-3D01-7FFB-0840C6A4509F}"/>
              </a:ext>
            </a:extLst>
          </p:cNvPr>
          <p:cNvSpPr>
            <a:spLocks noGrp="1" noChangeArrowheads="1"/>
          </p:cNvSpPr>
          <p:nvPr>
            <p:ph idx="1"/>
          </p:nvPr>
        </p:nvSpPr>
        <p:spPr>
          <a:xfrm>
            <a:off x="604838" y="1512888"/>
            <a:ext cx="10877550" cy="603011"/>
          </a:xfrm>
        </p:spPr>
        <p:txBody>
          <a:bodyPr/>
          <a:lstStyle/>
          <a:p>
            <a:r>
              <a:rPr lang="en-US" sz="2400"/>
              <a:t>International, non-randomized phase II study (data cutoff: May 8, 2025)</a:t>
            </a:r>
          </a:p>
          <a:p>
            <a:endParaRPr lang="en-US" altLang="en-US" sz="2400"/>
          </a:p>
        </p:txBody>
      </p:sp>
      <p:sp>
        <p:nvSpPr>
          <p:cNvPr id="9221" name="Text Box 11">
            <a:extLst>
              <a:ext uri="{FF2B5EF4-FFF2-40B4-BE49-F238E27FC236}">
                <a16:creationId xmlns:a16="http://schemas.microsoft.com/office/drawing/2014/main" id="{7403FEC9-74A1-557D-E3EB-AA714ACC26C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a:solidFill>
                  <a:schemeClr val="bg2"/>
                </a:solidFill>
                <a:latin typeface="Calibri" panose="020F0502020204030204" pitchFamily="34" charset="0"/>
              </a:rPr>
              <a:t>Reck</a:t>
            </a:r>
            <a:r>
              <a:rPr lang="en-US" altLang="en-US" sz="1200" b="0">
                <a:solidFill>
                  <a:schemeClr val="bg2"/>
                </a:solidFill>
                <a:latin typeface="Calibri" panose="020F0502020204030204" pitchFamily="34" charset="0"/>
              </a:rPr>
              <a:t>. ESMO 2025. Abstr LBA65.</a:t>
            </a:r>
          </a:p>
        </p:txBody>
      </p:sp>
      <p:sp>
        <p:nvSpPr>
          <p:cNvPr id="3" name="Rectangle 24">
            <a:extLst>
              <a:ext uri="{FF2B5EF4-FFF2-40B4-BE49-F238E27FC236}">
                <a16:creationId xmlns:a16="http://schemas.microsoft.com/office/drawing/2014/main" id="{5332B396-742B-6E5F-6E1C-B5A7D4297ABF}"/>
              </a:ext>
            </a:extLst>
          </p:cNvPr>
          <p:cNvSpPr>
            <a:spLocks noChangeArrowheads="1"/>
          </p:cNvSpPr>
          <p:nvPr/>
        </p:nvSpPr>
        <p:spPr bwMode="auto">
          <a:xfrm>
            <a:off x="3293450" y="3301791"/>
            <a:ext cx="2102484" cy="1005840"/>
          </a:xfrm>
          <a:prstGeom prst="rect">
            <a:avLst/>
          </a:prstGeom>
          <a:solidFill>
            <a:schemeClr val="accent1"/>
          </a:solidFill>
          <a:ln w="9525">
            <a:noFill/>
            <a:miter lim="800000"/>
            <a:headEnd/>
            <a:tailEnd/>
          </a:ln>
        </p:spPr>
        <p:txBody>
          <a:bodyPr wrap="square" anchor="ctr" anchorCtr="1"/>
          <a:lstStyle/>
          <a:p>
            <a:pPr algn="ctr">
              <a:defRPr/>
            </a:pPr>
            <a:r>
              <a:rPr lang="en-US" sz="1600">
                <a:latin typeface="Calibri" panose="020F0502020204030204" pitchFamily="34" charset="0"/>
                <a:cs typeface="Arial" charset="0"/>
              </a:rPr>
              <a:t>Durvalumab </a:t>
            </a:r>
            <a:r>
              <a:rPr lang="en-US" sz="1600" b="0">
                <a:latin typeface="Calibri" panose="020F0502020204030204" pitchFamily="34" charset="0"/>
                <a:cs typeface="Arial" charset="0"/>
              </a:rPr>
              <a:t>+ </a:t>
            </a:r>
          </a:p>
          <a:p>
            <a:pPr algn="ctr">
              <a:defRPr/>
            </a:pPr>
            <a:r>
              <a:rPr lang="en-US" sz="1600">
                <a:latin typeface="Calibri" panose="020F0502020204030204" pitchFamily="34" charset="0"/>
                <a:cs typeface="Arial" charset="0"/>
              </a:rPr>
              <a:t>Platinum-based CT</a:t>
            </a:r>
            <a:r>
              <a:rPr lang="en-US" sz="1600" b="0" baseline="30000">
                <a:latin typeface="Calibri" panose="020F0502020204030204" pitchFamily="34" charset="0"/>
                <a:cs typeface="Arial" charset="0"/>
              </a:rPr>
              <a:t>†</a:t>
            </a:r>
            <a:r>
              <a:rPr lang="en-US" sz="1600" b="0">
                <a:latin typeface="Calibri" panose="020F0502020204030204" pitchFamily="34" charset="0"/>
                <a:cs typeface="Arial" charset="0"/>
              </a:rPr>
              <a:t> </a:t>
            </a:r>
            <a:br>
              <a:rPr lang="en-US" sz="1600" b="0">
                <a:latin typeface="Calibri" panose="020F0502020204030204" pitchFamily="34" charset="0"/>
                <a:cs typeface="Arial" charset="0"/>
              </a:rPr>
            </a:br>
            <a:r>
              <a:rPr lang="en-US" sz="1600" b="0">
                <a:latin typeface="Calibri" panose="020F0502020204030204" pitchFamily="34" charset="0"/>
                <a:cs typeface="Arial" charset="0"/>
              </a:rPr>
              <a:t>Q3W x 2 cycles</a:t>
            </a:r>
            <a:endParaRPr lang="en-US" sz="1600">
              <a:latin typeface="Calibri" panose="020F0502020204030204" pitchFamily="34" charset="0"/>
              <a:cs typeface="Arial" charset="0"/>
            </a:endParaRPr>
          </a:p>
        </p:txBody>
      </p:sp>
      <p:sp>
        <p:nvSpPr>
          <p:cNvPr id="7" name="Line 32">
            <a:extLst>
              <a:ext uri="{FF2B5EF4-FFF2-40B4-BE49-F238E27FC236}">
                <a16:creationId xmlns:a16="http://schemas.microsoft.com/office/drawing/2014/main" id="{2C168FE5-E385-B996-8BCC-BD3B51172E16}"/>
              </a:ext>
            </a:extLst>
          </p:cNvPr>
          <p:cNvSpPr>
            <a:spLocks noChangeShapeType="1"/>
          </p:cNvSpPr>
          <p:nvPr/>
        </p:nvSpPr>
        <p:spPr bwMode="auto">
          <a:xfrm flipV="1">
            <a:off x="5521075" y="3488774"/>
            <a:ext cx="85438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D28FF3BF-1E0B-D593-0C40-C36D0DB6CD61}"/>
              </a:ext>
            </a:extLst>
          </p:cNvPr>
          <p:cNvSpPr txBox="1"/>
          <p:nvPr/>
        </p:nvSpPr>
        <p:spPr>
          <a:xfrm>
            <a:off x="361853" y="2703861"/>
            <a:ext cx="2731191" cy="2308324"/>
          </a:xfrm>
          <a:prstGeom prst="rect">
            <a:avLst/>
          </a:prstGeom>
          <a:noFill/>
          <a:ln w="28575">
            <a:solidFill>
              <a:schemeClr val="tx1"/>
            </a:solidFill>
          </a:ln>
        </p:spPr>
        <p:txBody>
          <a:bodyPr wrap="square" rtlCol="0">
            <a:spAutoFit/>
          </a:bodyPr>
          <a:lstStyle/>
          <a:p>
            <a:pPr algn="ctr" defTabSz="1219114" eaLnBrk="1" fontAlgn="auto" hangingPunct="1">
              <a:spcBef>
                <a:spcPts val="0"/>
              </a:spcBef>
              <a:spcAft>
                <a:spcPts val="0"/>
              </a:spcAft>
              <a:defRPr/>
            </a:pPr>
            <a:r>
              <a:rPr lang="en-US" sz="1600" b="0" kern="0">
                <a:solidFill>
                  <a:prstClr val="black"/>
                </a:solidFill>
                <a:latin typeface="Calibri" panose="020F0502020204030204"/>
                <a:ea typeface="Arial Unicode MS" panose="020B0604020202020204" pitchFamily="34" charset="-128"/>
              </a:rPr>
              <a:t>Adults with previously untreated resectable or borderline resectable stage IIB-IIIB NSCLC*; </a:t>
            </a:r>
          </a:p>
          <a:p>
            <a:pPr algn="ctr" defTabSz="1219114" eaLnBrk="1" fontAlgn="auto" hangingPunct="1">
              <a:spcBef>
                <a:spcPts val="0"/>
              </a:spcBef>
              <a:spcAft>
                <a:spcPts val="0"/>
              </a:spcAft>
              <a:defRPr/>
            </a:pPr>
            <a:r>
              <a:rPr lang="en-US" sz="1600" b="0" kern="0">
                <a:solidFill>
                  <a:prstClr val="black"/>
                </a:solidFill>
                <a:latin typeface="Calibri" panose="020F0502020204030204"/>
                <a:ea typeface="Arial Unicode MS" panose="020B0604020202020204" pitchFamily="34" charset="-128"/>
              </a:rPr>
              <a:t>no documented </a:t>
            </a:r>
            <a:r>
              <a:rPr lang="en-US" sz="1600" b="0" i="1" kern="0">
                <a:solidFill>
                  <a:prstClr val="black"/>
                </a:solidFill>
                <a:latin typeface="Calibri" panose="020F0502020204030204"/>
                <a:ea typeface="Arial Unicode MS" panose="020B0604020202020204" pitchFamily="34" charset="-128"/>
              </a:rPr>
              <a:t>EGFR/ALK </a:t>
            </a:r>
            <a:r>
              <a:rPr lang="en-US" sz="1600" b="0" kern="0">
                <a:solidFill>
                  <a:prstClr val="black"/>
                </a:solidFill>
                <a:latin typeface="Calibri" panose="020F0502020204030204"/>
                <a:ea typeface="Arial Unicode MS" panose="020B0604020202020204" pitchFamily="34" charset="-128"/>
              </a:rPr>
              <a:t>mutations; ≥1 target lesion not previously irradiated; WHO/ECOG PS 0/1 </a:t>
            </a:r>
            <a:br>
              <a:rPr kumimoji="0" lang="en-GB" sz="1600" b="0" i="0" u="none" kern="0" cap="none" spc="0" normalizeH="0" baseline="0" noProof="0">
                <a:ln>
                  <a:noFill/>
                </a:ln>
                <a:solidFill>
                  <a:prstClr val="black"/>
                </a:solidFill>
                <a:effectLst/>
                <a:uLnTx/>
                <a:uFillTx/>
                <a:latin typeface="Calibri" panose="020F0502020204030204"/>
                <a:ea typeface="Arial Unicode MS" panose="020B0604020202020204" pitchFamily="34" charset="-128"/>
              </a:rPr>
            </a:br>
            <a:r>
              <a:rPr kumimoji="0" lang="en-GB" sz="1600" b="0" i="0" u="none" kern="0" cap="none" spc="0" normalizeH="0" baseline="0" noProof="0">
                <a:ln>
                  <a:noFill/>
                </a:ln>
                <a:solidFill>
                  <a:prstClr val="black"/>
                </a:solidFill>
                <a:effectLst/>
                <a:uLnTx/>
                <a:uFillTx/>
                <a:latin typeface="Calibri" panose="020F0502020204030204"/>
                <a:ea typeface="Arial Unicode MS" panose="020B0604020202020204" pitchFamily="34" charset="-128"/>
              </a:rPr>
              <a:t>(N = 131)</a:t>
            </a:r>
          </a:p>
        </p:txBody>
      </p:sp>
      <p:sp>
        <p:nvSpPr>
          <p:cNvPr id="10" name="Text Box 45">
            <a:extLst>
              <a:ext uri="{FF2B5EF4-FFF2-40B4-BE49-F238E27FC236}">
                <a16:creationId xmlns:a16="http://schemas.microsoft.com/office/drawing/2014/main" id="{3F0EBCFE-7053-0B4E-CB5C-879DCB4B3F08}"/>
              </a:ext>
            </a:extLst>
          </p:cNvPr>
          <p:cNvSpPr txBox="1">
            <a:spLocks noChangeArrowheads="1"/>
          </p:cNvSpPr>
          <p:nvPr/>
        </p:nvSpPr>
        <p:spPr bwMode="auto">
          <a:xfrm>
            <a:off x="2372679" y="2218353"/>
            <a:ext cx="20036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400" b="0" i="1">
                <a:solidFill>
                  <a:srgbClr val="000000"/>
                </a:solidFill>
                <a:latin typeface="Calibri" panose="020F0502020204030204" pitchFamily="34" charset="0"/>
                <a:cs typeface="Calibri" panose="020F0502020204030204" pitchFamily="34" charset="0"/>
              </a:rPr>
              <a:t>Baseline MDT Resectability Assessment</a:t>
            </a:r>
          </a:p>
        </p:txBody>
      </p:sp>
      <p:sp>
        <p:nvSpPr>
          <p:cNvPr id="11" name="Line 33">
            <a:extLst>
              <a:ext uri="{FF2B5EF4-FFF2-40B4-BE49-F238E27FC236}">
                <a16:creationId xmlns:a16="http://schemas.microsoft.com/office/drawing/2014/main" id="{AC89BE8E-2B81-CBDE-3B48-EBD2FA2837DB}"/>
              </a:ext>
            </a:extLst>
          </p:cNvPr>
          <p:cNvSpPr>
            <a:spLocks noChangeShapeType="1"/>
          </p:cNvSpPr>
          <p:nvPr/>
        </p:nvSpPr>
        <p:spPr bwMode="auto">
          <a:xfrm rot="5400000">
            <a:off x="3119560" y="2948772"/>
            <a:ext cx="351879" cy="4099"/>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xmlns="">
                <a:noFill/>
              </a14:hiddenFill>
            </a:ext>
          </a:extLst>
        </p:spPr>
        <p:txBody>
          <a:bodyPr/>
          <a:lstStyle/>
          <a:p>
            <a:endParaRPr lang="en-US">
              <a:solidFill>
                <a:schemeClr val="bg1"/>
              </a:solidFill>
              <a:latin typeface="Calibri" panose="020F0502020204030204" pitchFamily="34" charset="0"/>
            </a:endParaRPr>
          </a:p>
        </p:txBody>
      </p:sp>
      <p:sp>
        <p:nvSpPr>
          <p:cNvPr id="19" name="Rectangle 18">
            <a:extLst>
              <a:ext uri="{FF2B5EF4-FFF2-40B4-BE49-F238E27FC236}">
                <a16:creationId xmlns:a16="http://schemas.microsoft.com/office/drawing/2014/main" id="{EA4AA39C-FAEC-C238-E893-37134D82867C}"/>
              </a:ext>
            </a:extLst>
          </p:cNvPr>
          <p:cNvSpPr>
            <a:spLocks noChangeArrowheads="1"/>
          </p:cNvSpPr>
          <p:nvPr/>
        </p:nvSpPr>
        <p:spPr bwMode="auto">
          <a:xfrm>
            <a:off x="10089605" y="3434035"/>
            <a:ext cx="1601847" cy="731944"/>
          </a:xfrm>
          <a:prstGeom prst="rect">
            <a:avLst/>
          </a:prstGeom>
          <a:solidFill>
            <a:schemeClr val="accent1"/>
          </a:solidFill>
          <a:ln w="9525">
            <a:noFill/>
            <a:miter lim="800000"/>
            <a:headEnd/>
            <a:tailEnd/>
          </a:ln>
        </p:spPr>
        <p:txBody>
          <a:bodyPr wrap="square" anchor="ctr" anchorCtr="1"/>
          <a:lstStyle/>
          <a:p>
            <a:pPr algn="ctr">
              <a:defRPr/>
            </a:pPr>
            <a:r>
              <a:rPr lang="en-US" sz="1600">
                <a:latin typeface="Calibri" panose="020F0502020204030204" pitchFamily="34" charset="0"/>
                <a:cs typeface="Arial" charset="0"/>
              </a:rPr>
              <a:t>Durvalumab </a:t>
            </a:r>
            <a:br>
              <a:rPr lang="en-US" sz="1600" b="0">
                <a:latin typeface="Calibri" panose="020F0502020204030204" pitchFamily="34" charset="0"/>
                <a:cs typeface="Arial" charset="0"/>
              </a:rPr>
            </a:br>
            <a:r>
              <a:rPr lang="en-US" sz="1600" b="0">
                <a:latin typeface="Calibri" panose="020F0502020204030204" pitchFamily="34" charset="0"/>
                <a:cs typeface="Arial" charset="0"/>
              </a:rPr>
              <a:t>Q4W x 12 cycles</a:t>
            </a:r>
            <a:endParaRPr lang="en-US" sz="1600">
              <a:latin typeface="Calibri" panose="020F0502020204030204" pitchFamily="34" charset="0"/>
              <a:cs typeface="Arial" charset="0"/>
            </a:endParaRPr>
          </a:p>
        </p:txBody>
      </p:sp>
      <p:sp>
        <p:nvSpPr>
          <p:cNvPr id="4" name="Text Box 30">
            <a:extLst>
              <a:ext uri="{FF2B5EF4-FFF2-40B4-BE49-F238E27FC236}">
                <a16:creationId xmlns:a16="http://schemas.microsoft.com/office/drawing/2014/main" id="{DEEF0D9B-FEC2-0634-C605-344433504D8A}"/>
              </a:ext>
            </a:extLst>
          </p:cNvPr>
          <p:cNvSpPr txBox="1">
            <a:spLocks noChangeArrowheads="1"/>
          </p:cNvSpPr>
          <p:nvPr/>
        </p:nvSpPr>
        <p:spPr bwMode="auto">
          <a:xfrm>
            <a:off x="3189017" y="4603508"/>
            <a:ext cx="5574738"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50000"/>
              </a:spcBef>
              <a:spcAft>
                <a:spcPct val="0"/>
              </a:spcAft>
              <a:buClrTx/>
              <a:buFontTx/>
              <a:buNone/>
            </a:pPr>
            <a:r>
              <a:rPr lang="en-US" sz="1200" b="0">
                <a:solidFill>
                  <a:schemeClr val="bg1"/>
                </a:solidFill>
                <a:latin typeface="Calibri" panose="020F0502020204030204" pitchFamily="34" charset="0"/>
              </a:rPr>
              <a:t>*Per AJCC 8th edition. </a:t>
            </a:r>
            <a:r>
              <a:rPr lang="en-US" sz="1200" b="0" baseline="30000">
                <a:solidFill>
                  <a:schemeClr val="bg1"/>
                </a:solidFill>
                <a:latin typeface="Calibri" panose="020F0502020204030204" pitchFamily="34" charset="0"/>
              </a:rPr>
              <a:t>†</a:t>
            </a:r>
            <a:r>
              <a:rPr lang="en-US" sz="1200" b="0">
                <a:solidFill>
                  <a:schemeClr val="bg1"/>
                </a:solidFill>
                <a:latin typeface="Calibri" panose="020F0502020204030204" pitchFamily="34" charset="0"/>
              </a:rPr>
              <a:t>Investigator choice. </a:t>
            </a:r>
            <a:r>
              <a:rPr lang="en-US" altLang="en-US" sz="1200" b="0" baseline="30000">
                <a:solidFill>
                  <a:srgbClr val="000000"/>
                </a:solidFill>
                <a:latin typeface="Calibri" panose="020F0502020204030204" pitchFamily="34" charset="0"/>
                <a:cs typeface="Calibri" panose="020F0502020204030204" pitchFamily="34" charset="0"/>
              </a:rPr>
              <a:t>‡</a:t>
            </a:r>
            <a:r>
              <a:rPr lang="en-US" sz="1200" b="0">
                <a:solidFill>
                  <a:schemeClr val="bg1"/>
                </a:solidFill>
                <a:latin typeface="Calibri" panose="020F0502020204030204" pitchFamily="34" charset="0"/>
              </a:rPr>
              <a:t>Resectable (n=72), baseline borderline resectable (n = 3), baseline resectable (n = 1), unresectable (n = 8)</a:t>
            </a:r>
          </a:p>
        </p:txBody>
      </p:sp>
      <p:sp>
        <p:nvSpPr>
          <p:cNvPr id="22" name="TextBox 21">
            <a:extLst>
              <a:ext uri="{FF2B5EF4-FFF2-40B4-BE49-F238E27FC236}">
                <a16:creationId xmlns:a16="http://schemas.microsoft.com/office/drawing/2014/main" id="{00E34C3A-26C7-6AB6-A478-BD8EE007A006}"/>
              </a:ext>
            </a:extLst>
          </p:cNvPr>
          <p:cNvSpPr txBox="1"/>
          <p:nvPr/>
        </p:nvSpPr>
        <p:spPr bwMode="auto">
          <a:xfrm>
            <a:off x="10042647" y="2743212"/>
            <a:ext cx="1695761" cy="646331"/>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r>
              <a:rPr lang="en-US">
                <a:solidFill>
                  <a:schemeClr val="bg1"/>
                </a:solidFill>
                <a:latin typeface="Calibri" panose="020F0502020204030204" pitchFamily="34" charset="0"/>
              </a:rPr>
              <a:t>Adjuvant/</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Consolidation</a:t>
            </a:r>
            <a:endParaRPr lang="en-US"/>
          </a:p>
        </p:txBody>
      </p:sp>
      <p:sp>
        <p:nvSpPr>
          <p:cNvPr id="29" name="TextBox 28">
            <a:extLst>
              <a:ext uri="{FF2B5EF4-FFF2-40B4-BE49-F238E27FC236}">
                <a16:creationId xmlns:a16="http://schemas.microsoft.com/office/drawing/2014/main" id="{E63BEA8D-7F12-95E1-CF68-7945D3F932F4}"/>
              </a:ext>
            </a:extLst>
          </p:cNvPr>
          <p:cNvSpPr txBox="1"/>
          <p:nvPr/>
        </p:nvSpPr>
        <p:spPr bwMode="auto">
          <a:xfrm>
            <a:off x="5413335" y="4126826"/>
            <a:ext cx="12146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GB" altLang="en-US" sz="1400" b="0" i="1">
                <a:solidFill>
                  <a:srgbClr val="000000"/>
                </a:solidFill>
                <a:latin typeface="Calibri" panose="020F0502020204030204" pitchFamily="34" charset="0"/>
                <a:cs typeface="Calibri" panose="020F0502020204030204" pitchFamily="34" charset="0"/>
              </a:rPr>
              <a:t>Unresectable</a:t>
            </a:r>
            <a:endParaRPr lang="en-US" sz="1400"/>
          </a:p>
        </p:txBody>
      </p:sp>
      <p:sp>
        <p:nvSpPr>
          <p:cNvPr id="16" name="Line 32">
            <a:extLst>
              <a:ext uri="{FF2B5EF4-FFF2-40B4-BE49-F238E27FC236}">
                <a16:creationId xmlns:a16="http://schemas.microsoft.com/office/drawing/2014/main" id="{07BBF21C-70B4-341E-1D96-078DEC97C5BF}"/>
              </a:ext>
            </a:extLst>
          </p:cNvPr>
          <p:cNvSpPr>
            <a:spLocks noChangeShapeType="1"/>
          </p:cNvSpPr>
          <p:nvPr/>
        </p:nvSpPr>
        <p:spPr bwMode="auto">
          <a:xfrm flipV="1">
            <a:off x="5521075" y="4133555"/>
            <a:ext cx="327195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7" name="Line 32">
            <a:extLst>
              <a:ext uri="{FF2B5EF4-FFF2-40B4-BE49-F238E27FC236}">
                <a16:creationId xmlns:a16="http://schemas.microsoft.com/office/drawing/2014/main" id="{6203FD53-18B8-C8E7-40AA-D114F4D66E30}"/>
              </a:ext>
            </a:extLst>
          </p:cNvPr>
          <p:cNvSpPr>
            <a:spLocks noChangeShapeType="1"/>
          </p:cNvSpPr>
          <p:nvPr/>
        </p:nvSpPr>
        <p:spPr bwMode="auto">
          <a:xfrm>
            <a:off x="8198141" y="3548243"/>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F68DBDFA-087B-367F-1FC2-E42FBE25D3E9}"/>
              </a:ext>
            </a:extLst>
          </p:cNvPr>
          <p:cNvSpPr txBox="1"/>
          <p:nvPr/>
        </p:nvSpPr>
        <p:spPr bwMode="auto">
          <a:xfrm>
            <a:off x="5211354" y="1885749"/>
            <a:ext cx="1416670"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Neoadjuvant</a:t>
            </a:r>
          </a:p>
        </p:txBody>
      </p:sp>
      <p:sp>
        <p:nvSpPr>
          <p:cNvPr id="24" name="TextBox 23">
            <a:extLst>
              <a:ext uri="{FF2B5EF4-FFF2-40B4-BE49-F238E27FC236}">
                <a16:creationId xmlns:a16="http://schemas.microsoft.com/office/drawing/2014/main" id="{3CD56530-5710-3021-7190-55615063F1D8}"/>
              </a:ext>
            </a:extLst>
          </p:cNvPr>
          <p:cNvSpPr txBox="1"/>
          <p:nvPr/>
        </p:nvSpPr>
        <p:spPr bwMode="auto">
          <a:xfrm>
            <a:off x="4388893" y="2218353"/>
            <a:ext cx="20102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defRPr/>
            </a:pPr>
            <a:r>
              <a:rPr lang="en-US" altLang="en-US" sz="1400" b="0" i="1">
                <a:solidFill>
                  <a:srgbClr val="000000"/>
                </a:solidFill>
                <a:latin typeface="Calibri" panose="020F0502020204030204" pitchFamily="34" charset="0"/>
                <a:cs typeface="Calibri" panose="020F0502020204030204" pitchFamily="34" charset="0"/>
              </a:rPr>
              <a:t>MDT Resectability Reassessment</a:t>
            </a:r>
            <a:r>
              <a:rPr lang="en-US" altLang="en-US" sz="1400" b="0" baseline="30000">
                <a:solidFill>
                  <a:srgbClr val="000000"/>
                </a:solidFill>
                <a:latin typeface="Calibri" panose="020F0502020204030204" pitchFamily="34" charset="0"/>
                <a:cs typeface="Calibri" panose="020F0502020204030204" pitchFamily="34" charset="0"/>
              </a:rPr>
              <a:t>‡</a:t>
            </a:r>
            <a:endParaRPr lang="en-GB" altLang="en-US" sz="1400" b="0" baseline="30000">
              <a:solidFill>
                <a:srgbClr val="000000"/>
              </a:solidFill>
              <a:latin typeface="Calibri" panose="020F0502020204030204" pitchFamily="34" charset="0"/>
              <a:cs typeface="Calibri" panose="020F0502020204030204" pitchFamily="34" charset="0"/>
            </a:endParaRPr>
          </a:p>
        </p:txBody>
      </p:sp>
      <p:sp>
        <p:nvSpPr>
          <p:cNvPr id="25" name="Line 33">
            <a:extLst>
              <a:ext uri="{FF2B5EF4-FFF2-40B4-BE49-F238E27FC236}">
                <a16:creationId xmlns:a16="http://schemas.microsoft.com/office/drawing/2014/main" id="{EF3E4007-A79A-D6E7-730F-9353E6DC455D}"/>
              </a:ext>
            </a:extLst>
          </p:cNvPr>
          <p:cNvSpPr>
            <a:spLocks noChangeShapeType="1"/>
          </p:cNvSpPr>
          <p:nvPr/>
        </p:nvSpPr>
        <p:spPr bwMode="auto">
          <a:xfrm rot="5400000" flipV="1">
            <a:off x="5220138" y="2944822"/>
            <a:ext cx="351875" cy="410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xmlns="">
                <a:noFill/>
              </a14:hiddenFill>
            </a:ext>
          </a:extLst>
        </p:spPr>
        <p:txBody>
          <a:bodyPr/>
          <a:lstStyle/>
          <a:p>
            <a:endParaRPr lang="en-US">
              <a:solidFill>
                <a:schemeClr val="bg1"/>
              </a:solidFill>
              <a:latin typeface="Calibri" panose="020F0502020204030204" pitchFamily="34" charset="0"/>
            </a:endParaRPr>
          </a:p>
        </p:txBody>
      </p:sp>
      <p:sp>
        <p:nvSpPr>
          <p:cNvPr id="27" name="TextBox 26">
            <a:extLst>
              <a:ext uri="{FF2B5EF4-FFF2-40B4-BE49-F238E27FC236}">
                <a16:creationId xmlns:a16="http://schemas.microsoft.com/office/drawing/2014/main" id="{03D5069E-5CC6-5F92-A4B0-C0FCB3174988}"/>
              </a:ext>
            </a:extLst>
          </p:cNvPr>
          <p:cNvSpPr txBox="1"/>
          <p:nvPr/>
        </p:nvSpPr>
        <p:spPr bwMode="auto">
          <a:xfrm>
            <a:off x="5441928" y="3207625"/>
            <a:ext cx="9709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ct val="0"/>
              </a:spcBef>
              <a:spcAft>
                <a:spcPct val="0"/>
              </a:spcAft>
              <a:buClrTx/>
              <a:buNone/>
              <a:defRPr/>
            </a:pPr>
            <a:r>
              <a:rPr lang="en-GB" altLang="en-US" sz="1400" b="0" i="1">
                <a:solidFill>
                  <a:srgbClr val="000000"/>
                </a:solidFill>
                <a:latin typeface="Calibri" panose="020F0502020204030204" pitchFamily="34" charset="0"/>
                <a:cs typeface="Calibri" panose="020F0502020204030204" pitchFamily="34" charset="0"/>
              </a:rPr>
              <a:t>Resectable</a:t>
            </a:r>
          </a:p>
        </p:txBody>
      </p:sp>
      <p:sp>
        <p:nvSpPr>
          <p:cNvPr id="30" name="Rectangle 24">
            <a:extLst>
              <a:ext uri="{FF2B5EF4-FFF2-40B4-BE49-F238E27FC236}">
                <a16:creationId xmlns:a16="http://schemas.microsoft.com/office/drawing/2014/main" id="{E1554264-D3A6-71C3-ED1B-551C27BB925C}"/>
              </a:ext>
            </a:extLst>
          </p:cNvPr>
          <p:cNvSpPr>
            <a:spLocks noChangeArrowheads="1"/>
          </p:cNvSpPr>
          <p:nvPr/>
        </p:nvSpPr>
        <p:spPr bwMode="auto">
          <a:xfrm>
            <a:off x="6458861" y="2985854"/>
            <a:ext cx="2032040" cy="1005840"/>
          </a:xfrm>
          <a:prstGeom prst="rect">
            <a:avLst/>
          </a:prstGeom>
          <a:solidFill>
            <a:schemeClr val="accent1"/>
          </a:solidFill>
          <a:ln w="9525">
            <a:noFill/>
            <a:miter lim="800000"/>
            <a:headEnd/>
            <a:tailEnd/>
          </a:ln>
        </p:spPr>
        <p:txBody>
          <a:bodyPr wrap="square" anchor="ctr" anchorCtr="1"/>
          <a:lstStyle/>
          <a:p>
            <a:pPr algn="ctr">
              <a:defRPr/>
            </a:pPr>
            <a:r>
              <a:rPr lang="en-US" sz="1600">
                <a:latin typeface="Calibri" panose="020F0502020204030204" pitchFamily="34" charset="0"/>
                <a:cs typeface="Arial" charset="0"/>
              </a:rPr>
              <a:t>Durvalumab </a:t>
            </a:r>
            <a:r>
              <a:rPr lang="en-US" sz="1600" b="0">
                <a:latin typeface="Calibri" panose="020F0502020204030204" pitchFamily="34" charset="0"/>
                <a:cs typeface="Arial" charset="0"/>
              </a:rPr>
              <a:t>+ </a:t>
            </a:r>
          </a:p>
          <a:p>
            <a:pPr algn="ctr">
              <a:defRPr/>
            </a:pPr>
            <a:r>
              <a:rPr lang="en-US" sz="1600">
                <a:latin typeface="Calibri" panose="020F0502020204030204" pitchFamily="34" charset="0"/>
                <a:cs typeface="Arial" charset="0"/>
              </a:rPr>
              <a:t>Platinum-based CT</a:t>
            </a:r>
            <a:r>
              <a:rPr lang="en-US" sz="1600" b="0" baseline="30000">
                <a:latin typeface="Calibri" panose="020F0502020204030204" pitchFamily="34" charset="0"/>
                <a:cs typeface="Arial" charset="0"/>
              </a:rPr>
              <a:t>†</a:t>
            </a:r>
            <a:r>
              <a:rPr lang="en-US" sz="1600" b="0">
                <a:latin typeface="Calibri" panose="020F0502020204030204" pitchFamily="34" charset="0"/>
                <a:cs typeface="Arial" charset="0"/>
              </a:rPr>
              <a:t> </a:t>
            </a:r>
            <a:br>
              <a:rPr lang="en-US" sz="1600" b="0">
                <a:latin typeface="Calibri" panose="020F0502020204030204" pitchFamily="34" charset="0"/>
                <a:cs typeface="Arial" charset="0"/>
              </a:rPr>
            </a:br>
            <a:r>
              <a:rPr lang="en-US" sz="1600" b="0">
                <a:latin typeface="Calibri" panose="020F0502020204030204" pitchFamily="34" charset="0"/>
                <a:cs typeface="Arial" charset="0"/>
              </a:rPr>
              <a:t>Q3W x 1 -2 cycles</a:t>
            </a:r>
            <a:endParaRPr lang="en-US" sz="1600">
              <a:latin typeface="Calibri" panose="020F0502020204030204" pitchFamily="34" charset="0"/>
              <a:cs typeface="Arial" charset="0"/>
            </a:endParaRPr>
          </a:p>
        </p:txBody>
      </p:sp>
      <p:sp>
        <p:nvSpPr>
          <p:cNvPr id="6" name="Rectangle 28">
            <a:extLst>
              <a:ext uri="{FF2B5EF4-FFF2-40B4-BE49-F238E27FC236}">
                <a16:creationId xmlns:a16="http://schemas.microsoft.com/office/drawing/2014/main" id="{5D7C41BD-F660-80AE-734A-4BF16C527658}"/>
              </a:ext>
            </a:extLst>
          </p:cNvPr>
          <p:cNvSpPr>
            <a:spLocks noChangeArrowheads="1"/>
          </p:cNvSpPr>
          <p:nvPr/>
        </p:nvSpPr>
        <p:spPr bwMode="auto">
          <a:xfrm>
            <a:off x="8851868" y="3832616"/>
            <a:ext cx="836925" cy="566928"/>
          </a:xfrm>
          <a:prstGeom prst="rect">
            <a:avLst/>
          </a:prstGeom>
          <a:solidFill>
            <a:schemeClr val="accent4"/>
          </a:solidFill>
          <a:ln w="9525">
            <a:noFill/>
            <a:miter lim="800000"/>
            <a:headEnd/>
            <a:tailEnd/>
          </a:ln>
        </p:spPr>
        <p:txBody>
          <a:bodyPr wrap="square" anchor="ctr" anchorCtr="1"/>
          <a:lstStyle/>
          <a:p>
            <a:pPr algn="ctr">
              <a:defRPr/>
            </a:pPr>
            <a:r>
              <a:rPr lang="en-US" sz="1600" b="0">
                <a:latin typeface="Calibri" panose="020F0502020204030204" pitchFamily="34" charset="0"/>
                <a:cs typeface="Arial" charset="0"/>
              </a:rPr>
              <a:t>CRT</a:t>
            </a:r>
            <a:endParaRPr lang="en-US" sz="1600" b="0">
              <a:highlight>
                <a:srgbClr val="FFFF00"/>
              </a:highlight>
              <a:latin typeface="Calibri" panose="020F0502020204030204" pitchFamily="34" charset="0"/>
              <a:cs typeface="+mn-cs"/>
            </a:endParaRPr>
          </a:p>
        </p:txBody>
      </p:sp>
      <p:sp>
        <p:nvSpPr>
          <p:cNvPr id="31" name="Rectangle 28">
            <a:extLst>
              <a:ext uri="{FF2B5EF4-FFF2-40B4-BE49-F238E27FC236}">
                <a16:creationId xmlns:a16="http://schemas.microsoft.com/office/drawing/2014/main" id="{6F858751-ED4B-B299-8E3B-465CDA01EBA2}"/>
              </a:ext>
            </a:extLst>
          </p:cNvPr>
          <p:cNvSpPr>
            <a:spLocks noChangeArrowheads="1"/>
          </p:cNvSpPr>
          <p:nvPr/>
        </p:nvSpPr>
        <p:spPr bwMode="auto">
          <a:xfrm>
            <a:off x="8851869" y="3194375"/>
            <a:ext cx="836924" cy="569012"/>
          </a:xfrm>
          <a:prstGeom prst="rect">
            <a:avLst/>
          </a:prstGeom>
          <a:solidFill>
            <a:schemeClr val="accent4"/>
          </a:solidFill>
          <a:ln w="9525">
            <a:noFill/>
            <a:miter lim="800000"/>
            <a:headEnd/>
            <a:tailEnd/>
          </a:ln>
        </p:spPr>
        <p:txBody>
          <a:bodyPr wrap="square" anchor="ctr" anchorCtr="1"/>
          <a:lstStyle/>
          <a:p>
            <a:pPr algn="ctr">
              <a:defRPr/>
            </a:pPr>
            <a:r>
              <a:rPr lang="en-US" sz="1600" b="0">
                <a:latin typeface="Calibri" panose="020F0502020204030204" pitchFamily="34" charset="0"/>
                <a:cs typeface="Arial" charset="0"/>
              </a:rPr>
              <a:t>Surgery</a:t>
            </a:r>
            <a:endParaRPr lang="en-US" sz="1600" b="0">
              <a:latin typeface="Calibri" panose="020F0502020204030204" pitchFamily="34" charset="0"/>
              <a:cs typeface="+mn-cs"/>
            </a:endParaRPr>
          </a:p>
        </p:txBody>
      </p:sp>
      <p:sp>
        <p:nvSpPr>
          <p:cNvPr id="20" name="Rectangle 3">
            <a:extLst>
              <a:ext uri="{FF2B5EF4-FFF2-40B4-BE49-F238E27FC236}">
                <a16:creationId xmlns:a16="http://schemas.microsoft.com/office/drawing/2014/main" id="{223DB239-DC47-901D-9163-9C08C24AD753}"/>
              </a:ext>
            </a:extLst>
          </p:cNvPr>
          <p:cNvSpPr txBox="1">
            <a:spLocks noChangeArrowheads="1"/>
          </p:cNvSpPr>
          <p:nvPr/>
        </p:nvSpPr>
        <p:spPr bwMode="auto">
          <a:xfrm>
            <a:off x="604838" y="5094703"/>
            <a:ext cx="10877550" cy="124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defTabSz="1219114" fontAlgn="auto">
              <a:defRPr/>
            </a:pPr>
            <a:r>
              <a:rPr lang="en-US" sz="2400" kern="0">
                <a:solidFill>
                  <a:srgbClr val="000000"/>
                </a:solidFill>
                <a:cs typeface="Calibri" panose="020F0502020204030204" pitchFamily="34" charset="0"/>
              </a:rPr>
              <a:t>Primary endpoint: </a:t>
            </a:r>
            <a:r>
              <a:rPr lang="en-US" sz="2400" b="0" kern="0">
                <a:solidFill>
                  <a:srgbClr val="000000"/>
                </a:solidFill>
                <a:cs typeface="Calibri" panose="020F0502020204030204" pitchFamily="34" charset="0"/>
              </a:rPr>
              <a:t>resection rate (patients who underwent definitive surgery)</a:t>
            </a:r>
          </a:p>
          <a:p>
            <a:pPr defTabSz="1219114" fontAlgn="auto">
              <a:defRPr/>
            </a:pPr>
            <a:r>
              <a:rPr lang="en-US" sz="2400" kern="0">
                <a:solidFill>
                  <a:srgbClr val="000000"/>
                </a:solidFill>
                <a:cs typeface="Calibri" panose="020F0502020204030204" pitchFamily="34" charset="0"/>
              </a:rPr>
              <a:t>Secondary endpoints: </a:t>
            </a:r>
            <a:r>
              <a:rPr lang="en-GB" sz="2400" b="0" kern="0">
                <a:solidFill>
                  <a:srgbClr val="000000"/>
                </a:solidFill>
                <a:cs typeface="Calibri" panose="020F0502020204030204" pitchFamily="34" charset="0"/>
              </a:rPr>
              <a:t>resection rate in patients considered resectable/borderline resectable at baseline, surgical outcomes, ORR, pCR, safety</a:t>
            </a:r>
          </a:p>
        </p:txBody>
      </p:sp>
      <p:sp>
        <p:nvSpPr>
          <p:cNvPr id="21" name="Line 32">
            <a:extLst>
              <a:ext uri="{FF2B5EF4-FFF2-40B4-BE49-F238E27FC236}">
                <a16:creationId xmlns:a16="http://schemas.microsoft.com/office/drawing/2014/main" id="{13690C09-34EE-5804-FB2F-2B6F26289A04}"/>
              </a:ext>
            </a:extLst>
          </p:cNvPr>
          <p:cNvSpPr>
            <a:spLocks noChangeShapeType="1"/>
          </p:cNvSpPr>
          <p:nvPr/>
        </p:nvSpPr>
        <p:spPr bwMode="auto">
          <a:xfrm>
            <a:off x="2972801" y="3804711"/>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26" name="Line 32">
            <a:extLst>
              <a:ext uri="{FF2B5EF4-FFF2-40B4-BE49-F238E27FC236}">
                <a16:creationId xmlns:a16="http://schemas.microsoft.com/office/drawing/2014/main" id="{976F981E-DE22-FB2C-E236-3CAF05759A54}"/>
              </a:ext>
            </a:extLst>
          </p:cNvPr>
          <p:cNvSpPr>
            <a:spLocks noChangeShapeType="1"/>
          </p:cNvSpPr>
          <p:nvPr/>
        </p:nvSpPr>
        <p:spPr bwMode="auto">
          <a:xfrm>
            <a:off x="8542459" y="3488774"/>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33" name="Line 32">
            <a:extLst>
              <a:ext uri="{FF2B5EF4-FFF2-40B4-BE49-F238E27FC236}">
                <a16:creationId xmlns:a16="http://schemas.microsoft.com/office/drawing/2014/main" id="{85B85D5E-DCB4-3CFE-7A51-C4FCAEDB7062}"/>
              </a:ext>
            </a:extLst>
          </p:cNvPr>
          <p:cNvSpPr>
            <a:spLocks noChangeShapeType="1"/>
          </p:cNvSpPr>
          <p:nvPr/>
        </p:nvSpPr>
        <p:spPr bwMode="auto">
          <a:xfrm>
            <a:off x="9778169" y="3800007"/>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36" name="Line 32">
            <a:extLst>
              <a:ext uri="{FF2B5EF4-FFF2-40B4-BE49-F238E27FC236}">
                <a16:creationId xmlns:a16="http://schemas.microsoft.com/office/drawing/2014/main" id="{3469F59A-C3B1-5CB6-970B-063C790382D7}"/>
              </a:ext>
            </a:extLst>
          </p:cNvPr>
          <p:cNvSpPr>
            <a:spLocks noChangeShapeType="1"/>
          </p:cNvSpPr>
          <p:nvPr/>
        </p:nvSpPr>
        <p:spPr bwMode="auto">
          <a:xfrm>
            <a:off x="6667939" y="2070415"/>
            <a:ext cx="1874520" cy="0"/>
          </a:xfrm>
          <a:prstGeom prst="line">
            <a:avLst/>
          </a:prstGeom>
          <a:noFill/>
          <a:ln w="28575">
            <a:solidFill>
              <a:schemeClr val="bg1"/>
            </a:solidFill>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37" name="Line 32">
            <a:extLst>
              <a:ext uri="{FF2B5EF4-FFF2-40B4-BE49-F238E27FC236}">
                <a16:creationId xmlns:a16="http://schemas.microsoft.com/office/drawing/2014/main" id="{800D5D42-5685-7659-B8F7-51F563D20148}"/>
              </a:ext>
            </a:extLst>
          </p:cNvPr>
          <p:cNvSpPr>
            <a:spLocks noChangeShapeType="1"/>
          </p:cNvSpPr>
          <p:nvPr/>
        </p:nvSpPr>
        <p:spPr bwMode="auto">
          <a:xfrm flipH="1">
            <a:off x="3293448" y="2075633"/>
            <a:ext cx="1877991" cy="0"/>
          </a:xfrm>
          <a:prstGeom prst="line">
            <a:avLst/>
          </a:prstGeom>
          <a:noFill/>
          <a:ln w="28575">
            <a:solidFill>
              <a:schemeClr val="bg1"/>
            </a:solidFill>
            <a:round/>
            <a:headEnd type="none" w="med" len="med"/>
            <a:tailEnd type="non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Tree>
    <p:extLst>
      <p:ext uri="{BB962C8B-B14F-4D97-AF65-F5344CB8AC3E}">
        <p14:creationId xmlns:p14="http://schemas.microsoft.com/office/powerpoint/2010/main" val="1041511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MDT-BRIDGE: Baseline Demographic Characteristics*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a:solidFill>
                  <a:schemeClr val="bg2"/>
                </a:solidFill>
                <a:latin typeface="Calibri" panose="020F0502020204030204" pitchFamily="34" charset="0"/>
              </a:rPr>
              <a:t>Reck</a:t>
            </a:r>
            <a:r>
              <a:rPr lang="en-US" altLang="en-US" sz="1200" b="0">
                <a:solidFill>
                  <a:schemeClr val="bg2"/>
                </a:solidFill>
                <a:latin typeface="Calibri" panose="020F0502020204030204" pitchFamily="34" charset="0"/>
              </a:rPr>
              <a:t>. ESMO 2025. Abstr LBA65.</a:t>
            </a:r>
          </a:p>
        </p:txBody>
      </p:sp>
      <p:graphicFrame>
        <p:nvGraphicFramePr>
          <p:cNvPr id="2" name="Group 3">
            <a:extLst>
              <a:ext uri="{FF2B5EF4-FFF2-40B4-BE49-F238E27FC236}">
                <a16:creationId xmlns:a16="http://schemas.microsoft.com/office/drawing/2014/main" id="{13F0ED5F-CA8E-6E7B-D668-DB573918F3B4}"/>
              </a:ext>
            </a:extLst>
          </p:cNvPr>
          <p:cNvGraphicFramePr>
            <a:graphicFrameLocks/>
          </p:cNvGraphicFramePr>
          <p:nvPr>
            <p:extLst>
              <p:ext uri="{D42A27DB-BD31-4B8C-83A1-F6EECF244321}">
                <p14:modId xmlns:p14="http://schemas.microsoft.com/office/powerpoint/2010/main" val="863652579"/>
              </p:ext>
            </p:extLst>
          </p:nvPr>
        </p:nvGraphicFramePr>
        <p:xfrm>
          <a:off x="723900" y="1494866"/>
          <a:ext cx="10758303" cy="4633088"/>
        </p:xfrm>
        <a:graphic>
          <a:graphicData uri="http://schemas.openxmlformats.org/drawingml/2006/table">
            <a:tbl>
              <a:tblPr/>
              <a:tblGrid>
                <a:gridCol w="2119359">
                  <a:extLst>
                    <a:ext uri="{9D8B030D-6E8A-4147-A177-3AD203B41FA5}">
                      <a16:colId xmlns:a16="http://schemas.microsoft.com/office/drawing/2014/main" val="20000"/>
                    </a:ext>
                  </a:extLst>
                </a:gridCol>
                <a:gridCol w="1747847">
                  <a:extLst>
                    <a:ext uri="{9D8B030D-6E8A-4147-A177-3AD203B41FA5}">
                      <a16:colId xmlns:a16="http://schemas.microsoft.com/office/drawing/2014/main" val="2005374324"/>
                    </a:ext>
                  </a:extLst>
                </a:gridCol>
                <a:gridCol w="1667487">
                  <a:extLst>
                    <a:ext uri="{9D8B030D-6E8A-4147-A177-3AD203B41FA5}">
                      <a16:colId xmlns:a16="http://schemas.microsoft.com/office/drawing/2014/main" val="242812162"/>
                    </a:ext>
                  </a:extLst>
                </a:gridCol>
                <a:gridCol w="2611805">
                  <a:extLst>
                    <a:ext uri="{9D8B030D-6E8A-4147-A177-3AD203B41FA5}">
                      <a16:colId xmlns:a16="http://schemas.microsoft.com/office/drawing/2014/main" val="20001"/>
                    </a:ext>
                  </a:extLst>
                </a:gridCol>
                <a:gridCol w="2611805">
                  <a:extLst>
                    <a:ext uri="{9D8B030D-6E8A-4147-A177-3AD203B41FA5}">
                      <a16:colId xmlns:a16="http://schemas.microsoft.com/office/drawing/2014/main" val="20002"/>
                    </a:ext>
                  </a:extLst>
                </a:gridCol>
              </a:tblGrid>
              <a:tr h="63586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Baseline Resectable Cohort</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Baseline Borderline Resectable Cohort</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5906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66.0 (46 - 82)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66.0 (46 - 80)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66.0 (48 –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10991132"/>
                  </a:ext>
                </a:extLst>
              </a:tr>
              <a:tr h="259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Age ≥75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259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48 (57.1)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30 (53.6)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 (64.3)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6358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Race</a:t>
                      </a:r>
                      <a:r>
                        <a:rPr kumimoji="0" lang="en-US" sz="1600" b="0" i="0" u="none" strike="noStrike" cap="none" normalizeH="0" baseline="0">
                          <a:ln>
                            <a:noFill/>
                          </a:ln>
                          <a:solidFill>
                            <a:schemeClr val="bg2">
                              <a:lumMod val="10000"/>
                            </a:schemeClr>
                          </a:solidFill>
                          <a:effectLst/>
                          <a:latin typeface="Calibri" panose="020F0502020204030204" pitchFamily="34" charset="0"/>
                        </a:rPr>
                        <a:t>, n (%)</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Asian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White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62 (73.8)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21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38 (67.9)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 (30.4)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24 (85.7)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4474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Region</a:t>
                      </a:r>
                      <a:r>
                        <a:rPr kumimoji="0" lang="en-US" sz="1600" b="0" i="0" u="none" strike="noStrike" cap="none" normalizeH="0" baseline="0">
                          <a:ln>
                            <a:noFill/>
                          </a:ln>
                          <a:solidFill>
                            <a:schemeClr val="bg2">
                              <a:lumMod val="10000"/>
                            </a:schemeClr>
                          </a:solidFill>
                          <a:effectLst/>
                          <a:latin typeface="Calibri" panose="020F0502020204030204" pitchFamily="34" charset="0"/>
                        </a:rPr>
                        <a:t>, n (%)</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Europe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North America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75 (89.3)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50 (89.3)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25 (89.3)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585729310"/>
                  </a:ext>
                </a:extLst>
              </a:tr>
              <a:tr h="4474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ECOG PS</a:t>
                      </a:r>
                      <a:r>
                        <a:rPr kumimoji="0" lang="en-US" sz="1600" b="0" i="0" u="none" strike="noStrike" cap="none" normalizeH="0" baseline="0">
                          <a:ln>
                            <a:noFill/>
                          </a:ln>
                          <a:solidFill>
                            <a:schemeClr val="bg2">
                              <a:lumMod val="10000"/>
                            </a:schemeClr>
                          </a:solidFill>
                          <a:effectLst/>
                          <a:latin typeface="Calibri" panose="020F0502020204030204" pitchFamily="34" charset="0"/>
                        </a:rPr>
                        <a:t>, n (%)</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57 (67.9)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 (32.1)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39 (69.6)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 (30.4)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 (64.3)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 (35.7)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94748277"/>
                  </a:ext>
                </a:extLst>
              </a:tr>
              <a:tr h="6358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Smoking status</a:t>
                      </a:r>
                      <a:r>
                        <a:rPr kumimoji="0" lang="en-US" sz="1600" b="0" i="0" u="none" strike="noStrike" cap="none" normalizeH="0" baseline="0">
                          <a:ln>
                            <a:noFill/>
                          </a:ln>
                          <a:solidFill>
                            <a:schemeClr val="bg2">
                              <a:lumMod val="10000"/>
                            </a:schemeClr>
                          </a:solidFill>
                          <a:effectLst/>
                          <a:latin typeface="Calibri" panose="020F0502020204030204" pitchFamily="34" charset="0"/>
                        </a:rPr>
                        <a:t>, n (%)</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Current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Former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Never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 (23.8)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61 (72.6)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 (23.2)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41 (73.2)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 (71.4)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72050852"/>
                  </a:ext>
                </a:extLst>
              </a:tr>
            </a:tbl>
          </a:graphicData>
        </a:graphic>
      </p:graphicFrame>
      <p:sp>
        <p:nvSpPr>
          <p:cNvPr id="3" name="TextBox 2">
            <a:extLst>
              <a:ext uri="{FF2B5EF4-FFF2-40B4-BE49-F238E27FC236}">
                <a16:creationId xmlns:a16="http://schemas.microsoft.com/office/drawing/2014/main" id="{C34AEAEC-529B-6BFD-F4F0-1A963CF6E2AA}"/>
              </a:ext>
            </a:extLst>
          </p:cNvPr>
          <p:cNvSpPr txBox="1"/>
          <p:nvPr/>
        </p:nvSpPr>
        <p:spPr bwMode="auto">
          <a:xfrm>
            <a:off x="600842" y="6120889"/>
            <a:ext cx="82396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*Efficacy set of patients with 6 mo of follow-up or underwent definitive surgery.</a:t>
            </a:r>
          </a:p>
        </p:txBody>
      </p:sp>
    </p:spTree>
    <p:extLst>
      <p:ext uri="{BB962C8B-B14F-4D97-AF65-F5344CB8AC3E}">
        <p14:creationId xmlns:p14="http://schemas.microsoft.com/office/powerpoint/2010/main" val="3663393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709AF-0445-B04D-980E-AC7E742702CF}"/>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482C049A-A0A2-7AF8-F36E-6FB6282047E9}"/>
              </a:ext>
            </a:extLst>
          </p:cNvPr>
          <p:cNvSpPr>
            <a:spLocks noGrp="1" noChangeArrowheads="1"/>
          </p:cNvSpPr>
          <p:nvPr>
            <p:ph type="title"/>
          </p:nvPr>
        </p:nvSpPr>
        <p:spPr/>
        <p:txBody>
          <a:bodyPr/>
          <a:lstStyle/>
          <a:p>
            <a:r>
              <a:rPr lang="en-US" altLang="en-US"/>
              <a:t>MDT-BRIDGE: Baseline Disease Characteristics*</a:t>
            </a:r>
          </a:p>
        </p:txBody>
      </p:sp>
      <p:sp>
        <p:nvSpPr>
          <p:cNvPr id="9221" name="Text Box 11">
            <a:extLst>
              <a:ext uri="{FF2B5EF4-FFF2-40B4-BE49-F238E27FC236}">
                <a16:creationId xmlns:a16="http://schemas.microsoft.com/office/drawing/2014/main" id="{72464CA7-B268-2DEB-0DBF-74E8652CC38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a:solidFill>
                  <a:schemeClr val="bg2"/>
                </a:solidFill>
                <a:latin typeface="Calibri" panose="020F0502020204030204" pitchFamily="34" charset="0"/>
              </a:rPr>
              <a:t>Reck</a:t>
            </a:r>
            <a:r>
              <a:rPr lang="en-US" altLang="en-US" sz="1200" b="0">
                <a:solidFill>
                  <a:schemeClr val="bg2"/>
                </a:solidFill>
                <a:latin typeface="Calibri" panose="020F0502020204030204" pitchFamily="34" charset="0"/>
              </a:rPr>
              <a:t>. ESMO 2025. Abstr LBA65.</a:t>
            </a:r>
          </a:p>
        </p:txBody>
      </p:sp>
      <p:graphicFrame>
        <p:nvGraphicFramePr>
          <p:cNvPr id="2" name="Group 3">
            <a:extLst>
              <a:ext uri="{FF2B5EF4-FFF2-40B4-BE49-F238E27FC236}">
                <a16:creationId xmlns:a16="http://schemas.microsoft.com/office/drawing/2014/main" id="{49D4A794-9ABC-48AF-8931-DDA9E3A73069}"/>
              </a:ext>
            </a:extLst>
          </p:cNvPr>
          <p:cNvGraphicFramePr>
            <a:graphicFrameLocks/>
          </p:cNvGraphicFramePr>
          <p:nvPr>
            <p:extLst>
              <p:ext uri="{D42A27DB-BD31-4B8C-83A1-F6EECF244321}">
                <p14:modId xmlns:p14="http://schemas.microsoft.com/office/powerpoint/2010/main" val="2250465710"/>
              </p:ext>
            </p:extLst>
          </p:nvPr>
        </p:nvGraphicFramePr>
        <p:xfrm>
          <a:off x="723900" y="1499323"/>
          <a:ext cx="10762136" cy="4358720"/>
        </p:xfrm>
        <a:graphic>
          <a:graphicData uri="http://schemas.openxmlformats.org/drawingml/2006/table">
            <a:tbl>
              <a:tblPr/>
              <a:tblGrid>
                <a:gridCol w="2054672">
                  <a:extLst>
                    <a:ext uri="{9D8B030D-6E8A-4147-A177-3AD203B41FA5}">
                      <a16:colId xmlns:a16="http://schemas.microsoft.com/office/drawing/2014/main" val="20000"/>
                    </a:ext>
                  </a:extLst>
                </a:gridCol>
                <a:gridCol w="1810283">
                  <a:extLst>
                    <a:ext uri="{9D8B030D-6E8A-4147-A177-3AD203B41FA5}">
                      <a16:colId xmlns:a16="http://schemas.microsoft.com/office/drawing/2014/main" val="2005374324"/>
                    </a:ext>
                  </a:extLst>
                </a:gridCol>
                <a:gridCol w="1665461">
                  <a:extLst>
                    <a:ext uri="{9D8B030D-6E8A-4147-A177-3AD203B41FA5}">
                      <a16:colId xmlns:a16="http://schemas.microsoft.com/office/drawing/2014/main" val="242812162"/>
                    </a:ext>
                  </a:extLst>
                </a:gridCol>
                <a:gridCol w="2615860">
                  <a:extLst>
                    <a:ext uri="{9D8B030D-6E8A-4147-A177-3AD203B41FA5}">
                      <a16:colId xmlns:a16="http://schemas.microsoft.com/office/drawing/2014/main" val="20001"/>
                    </a:ext>
                  </a:extLst>
                </a:gridCol>
                <a:gridCol w="2615860">
                  <a:extLst>
                    <a:ext uri="{9D8B030D-6E8A-4147-A177-3AD203B41FA5}">
                      <a16:colId xmlns:a16="http://schemas.microsoft.com/office/drawing/2014/main" val="20002"/>
                    </a:ext>
                  </a:extLst>
                </a:gridCol>
              </a:tblGrid>
              <a:tr h="714817">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Baseline Resectable Cohort</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Baseline Borderline Resectable Cohort</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14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Histology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Squamous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Nonsquamous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32 (38.2)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51 (60.7)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21 (37.5)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34 (60.7)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 (39.3)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 (60.7)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14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Stage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IIB</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 (15.5)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52 (61.9)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19 (22.6)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37 (66.1)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 (19.6)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 (17.9)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 (53.6)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5729310"/>
                  </a:ext>
                </a:extLst>
              </a:tr>
              <a:tr h="9266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Primary tumor TNM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T2</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T3</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 (12.0)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 (15.5)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31 (36.9)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29 (34.5)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 (19.6)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24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(10.7)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 (53.6)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4748277"/>
                  </a:ext>
                </a:extLst>
              </a:tr>
              <a:tr h="714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Regional lymph node TNM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30 (35.7)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 (17.9)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39 (46.4)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 (30.4)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 (19.6)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28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 (46.4)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 (39.3)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2050852"/>
                  </a:ext>
                </a:extLst>
              </a:tr>
            </a:tbl>
          </a:graphicData>
        </a:graphic>
      </p:graphicFrame>
      <p:sp>
        <p:nvSpPr>
          <p:cNvPr id="3" name="TextBox 2">
            <a:extLst>
              <a:ext uri="{FF2B5EF4-FFF2-40B4-BE49-F238E27FC236}">
                <a16:creationId xmlns:a16="http://schemas.microsoft.com/office/drawing/2014/main" id="{D584388A-CE1E-3159-55D6-96F126EC6CA8}"/>
              </a:ext>
            </a:extLst>
          </p:cNvPr>
          <p:cNvSpPr txBox="1"/>
          <p:nvPr/>
        </p:nvSpPr>
        <p:spPr bwMode="auto">
          <a:xfrm>
            <a:off x="609759" y="5869680"/>
            <a:ext cx="82396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*Efficacy set of patients with 6 mo of follow-up or underwent definitive surgery.</a:t>
            </a:r>
          </a:p>
        </p:txBody>
      </p:sp>
    </p:spTree>
    <p:extLst>
      <p:ext uri="{BB962C8B-B14F-4D97-AF65-F5344CB8AC3E}">
        <p14:creationId xmlns:p14="http://schemas.microsoft.com/office/powerpoint/2010/main" val="2212982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C78F0-91E4-CC88-585B-3D4E6AECC79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F822423-B179-7B97-F8F3-732ACAAD82B9}"/>
              </a:ext>
            </a:extLst>
          </p:cNvPr>
          <p:cNvSpPr>
            <a:spLocks noGrp="1"/>
          </p:cNvSpPr>
          <p:nvPr>
            <p:ph type="title"/>
          </p:nvPr>
        </p:nvSpPr>
        <p:spPr>
          <a:xfrm>
            <a:off x="609759" y="238127"/>
            <a:ext cx="10872444" cy="1103313"/>
          </a:xfrm>
        </p:spPr>
        <p:txBody>
          <a:bodyPr/>
          <a:lstStyle/>
          <a:p>
            <a:r>
              <a:rPr lang="en-US" altLang="en-US"/>
              <a:t>MDT-BRIDGE: Change in Resectability and Local Treatment*</a:t>
            </a:r>
            <a:endParaRPr lang="en-US"/>
          </a:p>
        </p:txBody>
      </p:sp>
      <p:sp>
        <p:nvSpPr>
          <p:cNvPr id="2" name="Content Placeholder 1">
            <a:extLst>
              <a:ext uri="{FF2B5EF4-FFF2-40B4-BE49-F238E27FC236}">
                <a16:creationId xmlns:a16="http://schemas.microsoft.com/office/drawing/2014/main" id="{294BF520-5A3C-8B3E-40CA-9BB9C63AA7DE}"/>
              </a:ext>
            </a:extLst>
          </p:cNvPr>
          <p:cNvSpPr>
            <a:spLocks noGrp="1"/>
          </p:cNvSpPr>
          <p:nvPr>
            <p:ph idx="1"/>
          </p:nvPr>
        </p:nvSpPr>
        <p:spPr>
          <a:xfrm>
            <a:off x="604838" y="5230949"/>
            <a:ext cx="10877550" cy="1020723"/>
          </a:xfrm>
        </p:spPr>
        <p:txBody>
          <a:bodyPr/>
          <a:lstStyle/>
          <a:p>
            <a:r>
              <a:rPr lang="en-US"/>
              <a:t>95.2% of efficacy subset underwent surgery or CRT  </a:t>
            </a:r>
          </a:p>
        </p:txBody>
      </p:sp>
      <p:sp>
        <p:nvSpPr>
          <p:cNvPr id="4" name="Text Box 11">
            <a:extLst>
              <a:ext uri="{FF2B5EF4-FFF2-40B4-BE49-F238E27FC236}">
                <a16:creationId xmlns:a16="http://schemas.microsoft.com/office/drawing/2014/main" id="{BD98B17F-0825-8D99-E199-47031E0E756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a:solidFill>
                  <a:schemeClr val="bg2"/>
                </a:solidFill>
                <a:latin typeface="Calibri" panose="020F0502020204030204" pitchFamily="34" charset="0"/>
              </a:rPr>
              <a:t>Reck</a:t>
            </a:r>
            <a:r>
              <a:rPr lang="en-US" altLang="en-US" sz="1200" b="0">
                <a:solidFill>
                  <a:schemeClr val="bg2"/>
                </a:solidFill>
                <a:latin typeface="Calibri" panose="020F0502020204030204" pitchFamily="34" charset="0"/>
              </a:rPr>
              <a:t>. ESMO 2025. Abstr LBA65.</a:t>
            </a:r>
          </a:p>
        </p:txBody>
      </p:sp>
      <p:graphicFrame>
        <p:nvGraphicFramePr>
          <p:cNvPr id="8" name="Table 7">
            <a:extLst>
              <a:ext uri="{FF2B5EF4-FFF2-40B4-BE49-F238E27FC236}">
                <a16:creationId xmlns:a16="http://schemas.microsoft.com/office/drawing/2014/main" id="{DE1907F3-69E8-5BC4-39EF-1D9433DBD1F7}"/>
              </a:ext>
            </a:extLst>
          </p:cNvPr>
          <p:cNvGraphicFramePr>
            <a:graphicFrameLocks noGrp="1"/>
          </p:cNvGraphicFramePr>
          <p:nvPr>
            <p:extLst>
              <p:ext uri="{D42A27DB-BD31-4B8C-83A1-F6EECF244321}">
                <p14:modId xmlns:p14="http://schemas.microsoft.com/office/powerpoint/2010/main" val="1600426515"/>
              </p:ext>
            </p:extLst>
          </p:nvPr>
        </p:nvGraphicFramePr>
        <p:xfrm>
          <a:off x="505220" y="1600297"/>
          <a:ext cx="5486400" cy="1810900"/>
        </p:xfrm>
        <a:graphic>
          <a:graphicData uri="http://schemas.openxmlformats.org/drawingml/2006/table">
            <a:tbl>
              <a:tblPr/>
              <a:tblGrid>
                <a:gridCol w="1371600">
                  <a:extLst>
                    <a:ext uri="{9D8B030D-6E8A-4147-A177-3AD203B41FA5}">
                      <a16:colId xmlns:a16="http://schemas.microsoft.com/office/drawing/2014/main" val="766841057"/>
                    </a:ext>
                  </a:extLst>
                </a:gridCol>
                <a:gridCol w="1188720">
                  <a:extLst>
                    <a:ext uri="{9D8B030D-6E8A-4147-A177-3AD203B41FA5}">
                      <a16:colId xmlns:a16="http://schemas.microsoft.com/office/drawing/2014/main" val="3588220290"/>
                    </a:ext>
                  </a:extLst>
                </a:gridCol>
                <a:gridCol w="1737360">
                  <a:extLst>
                    <a:ext uri="{9D8B030D-6E8A-4147-A177-3AD203B41FA5}">
                      <a16:colId xmlns:a16="http://schemas.microsoft.com/office/drawing/2014/main" val="1031069250"/>
                    </a:ext>
                  </a:extLst>
                </a:gridCol>
                <a:gridCol w="1188720">
                  <a:extLst>
                    <a:ext uri="{9D8B030D-6E8A-4147-A177-3AD203B41FA5}">
                      <a16:colId xmlns:a16="http://schemas.microsoft.com/office/drawing/2014/main" val="2066331522"/>
                    </a:ext>
                  </a:extLst>
                </a:gridCol>
              </a:tblGrid>
              <a:tr h="4594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Baseline Resectability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Patients,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Resectability at Reassessment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Patients,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87097506"/>
                  </a:ext>
                </a:extLst>
              </a:tr>
              <a:tr h="254951">
                <a:tc rowSpan="2">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Resectable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56</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lang="en-US" sz="1800" b="0">
                          <a:solidFill>
                            <a:schemeClr val="bg1"/>
                          </a:solidFill>
                          <a:latin typeface="+mn-lt"/>
                          <a:cs typeface="Arial" panose="020B0604020202020204" pitchFamily="34" charset="0"/>
                        </a:rPr>
                        <a:t>Resectable</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53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88389217"/>
                  </a:ext>
                </a:extLst>
              </a:tr>
              <a:tr h="157541">
                <a:tc vMerge="1">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a:solidFill>
                          <a:schemeClr val="bg1"/>
                        </a:solidFill>
                        <a:latin typeface="+mn-lt"/>
                        <a:cs typeface="Arial" panose="020B0604020202020204" pitchFamily="34" charset="0"/>
                      </a:endParaRP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lang="en-US" sz="1800" b="0">
                          <a:solidFill>
                            <a:schemeClr val="bg1"/>
                          </a:solidFill>
                          <a:latin typeface="+mn-lt"/>
                          <a:cs typeface="Arial" panose="020B0604020202020204" pitchFamily="34" charset="0"/>
                        </a:rPr>
                        <a:t>Unresectable</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0242527"/>
                  </a:ext>
                </a:extLst>
              </a:tr>
              <a:tr h="157541">
                <a:tc rowSpan="2">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Borderline resectable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28</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lang="en-US" sz="1800" b="0">
                          <a:solidFill>
                            <a:schemeClr val="bg1"/>
                          </a:solidFill>
                          <a:latin typeface="+mn-lt"/>
                          <a:cs typeface="Arial" panose="020B0604020202020204" pitchFamily="34" charset="0"/>
                        </a:rPr>
                        <a:t>Resectable</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23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40387018"/>
                  </a:ext>
                </a:extLst>
              </a:tr>
              <a:tr h="157541">
                <a:tc vMerge="1">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a:solidFill>
                          <a:schemeClr val="bg1"/>
                        </a:solidFill>
                        <a:latin typeface="+mn-lt"/>
                        <a:cs typeface="Arial" panose="020B0604020202020204" pitchFamily="34" charset="0"/>
                      </a:endParaRP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lang="en-US" sz="1800" b="0">
                          <a:solidFill>
                            <a:schemeClr val="bg1"/>
                          </a:solidFill>
                          <a:latin typeface="+mn-lt"/>
                          <a:cs typeface="Arial" panose="020B0604020202020204" pitchFamily="34" charset="0"/>
                        </a:rPr>
                        <a:t>Unresectable</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5</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539347"/>
                  </a:ext>
                </a:extLst>
              </a:tr>
            </a:tbl>
          </a:graphicData>
        </a:graphic>
      </p:graphicFrame>
      <p:graphicFrame>
        <p:nvGraphicFramePr>
          <p:cNvPr id="9" name="Table 8">
            <a:extLst>
              <a:ext uri="{FF2B5EF4-FFF2-40B4-BE49-F238E27FC236}">
                <a16:creationId xmlns:a16="http://schemas.microsoft.com/office/drawing/2014/main" id="{607A2D05-64E4-9ACA-7A11-7006B17A5853}"/>
              </a:ext>
            </a:extLst>
          </p:cNvPr>
          <p:cNvGraphicFramePr>
            <a:graphicFrameLocks noGrp="1"/>
          </p:cNvGraphicFramePr>
          <p:nvPr>
            <p:extLst>
              <p:ext uri="{D42A27DB-BD31-4B8C-83A1-F6EECF244321}">
                <p14:modId xmlns:p14="http://schemas.microsoft.com/office/powerpoint/2010/main" val="1949232700"/>
              </p:ext>
            </p:extLst>
          </p:nvPr>
        </p:nvGraphicFramePr>
        <p:xfrm>
          <a:off x="6200381" y="1600297"/>
          <a:ext cx="5486400" cy="1536580"/>
        </p:xfrm>
        <a:graphic>
          <a:graphicData uri="http://schemas.openxmlformats.org/drawingml/2006/table">
            <a:tbl>
              <a:tblPr/>
              <a:tblGrid>
                <a:gridCol w="1554480">
                  <a:extLst>
                    <a:ext uri="{9D8B030D-6E8A-4147-A177-3AD203B41FA5}">
                      <a16:colId xmlns:a16="http://schemas.microsoft.com/office/drawing/2014/main" val="766841057"/>
                    </a:ext>
                  </a:extLst>
                </a:gridCol>
                <a:gridCol w="1188720">
                  <a:extLst>
                    <a:ext uri="{9D8B030D-6E8A-4147-A177-3AD203B41FA5}">
                      <a16:colId xmlns:a16="http://schemas.microsoft.com/office/drawing/2014/main" val="3588220290"/>
                    </a:ext>
                  </a:extLst>
                </a:gridCol>
                <a:gridCol w="1554480">
                  <a:extLst>
                    <a:ext uri="{9D8B030D-6E8A-4147-A177-3AD203B41FA5}">
                      <a16:colId xmlns:a16="http://schemas.microsoft.com/office/drawing/2014/main" val="1031069250"/>
                    </a:ext>
                  </a:extLst>
                </a:gridCol>
                <a:gridCol w="1188720">
                  <a:extLst>
                    <a:ext uri="{9D8B030D-6E8A-4147-A177-3AD203B41FA5}">
                      <a16:colId xmlns:a16="http://schemas.microsoft.com/office/drawing/2014/main" val="2066331522"/>
                    </a:ext>
                  </a:extLst>
                </a:gridCol>
              </a:tblGrid>
              <a:tr h="4594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Resectability at Reassessment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Patients,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Surgery Received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Patients,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87097506"/>
                  </a:ext>
                </a:extLst>
              </a:tr>
              <a:tr h="254951">
                <a:tc rowSpan="2">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Resectable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76</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lang="en-US" sz="1800" b="0">
                          <a:solidFill>
                            <a:schemeClr val="bg1"/>
                          </a:solidFill>
                          <a:latin typeface="+mn-lt"/>
                          <a:cs typeface="Arial" panose="020B0604020202020204" pitchFamily="34" charset="0"/>
                        </a:rPr>
                        <a:t>Surgery</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72</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88389217"/>
                  </a:ext>
                </a:extLst>
              </a:tr>
              <a:tr h="157541">
                <a:tc vMerge="1">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a:solidFill>
                          <a:schemeClr val="bg1"/>
                        </a:solidFill>
                        <a:latin typeface="+mn-lt"/>
                        <a:cs typeface="Arial" panose="020B0604020202020204" pitchFamily="34" charset="0"/>
                      </a:endParaRP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lang="en-US" sz="1800" b="0">
                          <a:solidFill>
                            <a:schemeClr val="bg1"/>
                          </a:solidFill>
                          <a:latin typeface="+mn-lt"/>
                          <a:cs typeface="Arial" panose="020B0604020202020204" pitchFamily="34" charset="0"/>
                        </a:rPr>
                        <a:t>Unresected</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4</a:t>
                      </a:r>
                      <a:r>
                        <a:rPr lang="en-US" sz="1800" b="0" baseline="30000">
                          <a:solidFill>
                            <a:schemeClr val="bg1"/>
                          </a:solidFill>
                          <a:latin typeface="+mn-lt"/>
                          <a:cs typeface="Arial" panose="020B0604020202020204" pitchFamily="34" charset="0"/>
                        </a:rPr>
                        <a:t>†</a:t>
                      </a:r>
                      <a:endParaRPr lang="en-US" sz="1800" b="0">
                        <a:solidFill>
                          <a:schemeClr val="bg1"/>
                        </a:solidFill>
                        <a:latin typeface="+mn-lt"/>
                        <a:cs typeface="Arial" panose="020B0604020202020204" pitchFamily="34" charset="0"/>
                      </a:endParaRP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0242527"/>
                  </a:ext>
                </a:extLst>
              </a:tr>
              <a:tr h="31508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lang="en-US" sz="1800" b="0">
                          <a:solidFill>
                            <a:schemeClr val="bg1"/>
                          </a:solidFill>
                          <a:latin typeface="+mn-lt"/>
                          <a:cs typeface="Arial" panose="020B0604020202020204" pitchFamily="34" charset="0"/>
                        </a:rPr>
                        <a:t>Unresectable</a:t>
                      </a: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8</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lang="en-US" sz="1800" b="0">
                          <a:solidFill>
                            <a:schemeClr val="bg1"/>
                          </a:solidFill>
                          <a:latin typeface="+mn-lt"/>
                          <a:cs typeface="Arial" panose="020B0604020202020204" pitchFamily="34" charset="0"/>
                        </a:rPr>
                        <a:t>Unresected</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8</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40387018"/>
                  </a:ext>
                </a:extLst>
              </a:tr>
            </a:tbl>
          </a:graphicData>
        </a:graphic>
      </p:graphicFrame>
      <p:graphicFrame>
        <p:nvGraphicFramePr>
          <p:cNvPr id="10" name="Table 9">
            <a:extLst>
              <a:ext uri="{FF2B5EF4-FFF2-40B4-BE49-F238E27FC236}">
                <a16:creationId xmlns:a16="http://schemas.microsoft.com/office/drawing/2014/main" id="{3D8338AA-5AE1-291D-FF81-E7D36311A4F4}"/>
              </a:ext>
            </a:extLst>
          </p:cNvPr>
          <p:cNvGraphicFramePr>
            <a:graphicFrameLocks noGrp="1"/>
          </p:cNvGraphicFramePr>
          <p:nvPr>
            <p:extLst>
              <p:ext uri="{D42A27DB-BD31-4B8C-83A1-F6EECF244321}">
                <p14:modId xmlns:p14="http://schemas.microsoft.com/office/powerpoint/2010/main" val="3792551377"/>
              </p:ext>
            </p:extLst>
          </p:nvPr>
        </p:nvGraphicFramePr>
        <p:xfrm>
          <a:off x="6200381" y="3278463"/>
          <a:ext cx="5486400" cy="1762472"/>
        </p:xfrm>
        <a:graphic>
          <a:graphicData uri="http://schemas.openxmlformats.org/drawingml/2006/table">
            <a:tbl>
              <a:tblPr/>
              <a:tblGrid>
                <a:gridCol w="1371600">
                  <a:extLst>
                    <a:ext uri="{9D8B030D-6E8A-4147-A177-3AD203B41FA5}">
                      <a16:colId xmlns:a16="http://schemas.microsoft.com/office/drawing/2014/main" val="766841057"/>
                    </a:ext>
                  </a:extLst>
                </a:gridCol>
                <a:gridCol w="1188720">
                  <a:extLst>
                    <a:ext uri="{9D8B030D-6E8A-4147-A177-3AD203B41FA5}">
                      <a16:colId xmlns:a16="http://schemas.microsoft.com/office/drawing/2014/main" val="3588220290"/>
                    </a:ext>
                  </a:extLst>
                </a:gridCol>
                <a:gridCol w="1737360">
                  <a:extLst>
                    <a:ext uri="{9D8B030D-6E8A-4147-A177-3AD203B41FA5}">
                      <a16:colId xmlns:a16="http://schemas.microsoft.com/office/drawing/2014/main" val="1031069250"/>
                    </a:ext>
                  </a:extLst>
                </a:gridCol>
                <a:gridCol w="1188720">
                  <a:extLst>
                    <a:ext uri="{9D8B030D-6E8A-4147-A177-3AD203B41FA5}">
                      <a16:colId xmlns:a16="http://schemas.microsoft.com/office/drawing/2014/main" val="2066331522"/>
                    </a:ext>
                  </a:extLst>
                </a:gridCol>
              </a:tblGrid>
              <a:tr h="4594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Surgery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Patients,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Final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Patients,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87097506"/>
                  </a:ext>
                </a:extLst>
              </a:tr>
              <a:tr h="254951">
                <a:tc rowSpan="2">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Resected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72</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a:solidFill>
                          <a:schemeClr val="bg1"/>
                        </a:solidFill>
                        <a:latin typeface="+mn-lt"/>
                        <a:cs typeface="Arial" panose="020B0604020202020204" pitchFamily="34" charset="0"/>
                      </a:endParaRP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a:solidFill>
                          <a:schemeClr val="bg1"/>
                        </a:solidFill>
                        <a:latin typeface="+mn-lt"/>
                        <a:cs typeface="Arial" panose="020B0604020202020204" pitchFamily="34" charset="0"/>
                      </a:endParaRP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88389217"/>
                  </a:ext>
                </a:extLst>
              </a:tr>
              <a:tr h="157541">
                <a:tc vMerge="1">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a:solidFill>
                          <a:schemeClr val="bg1"/>
                        </a:solidFill>
                        <a:latin typeface="+mn-lt"/>
                        <a:cs typeface="Arial" panose="020B0604020202020204" pitchFamily="34" charset="0"/>
                      </a:endParaRP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a:solidFill>
                          <a:schemeClr val="bg1"/>
                        </a:solidFill>
                        <a:latin typeface="+mn-lt"/>
                        <a:cs typeface="Arial" panose="020B0604020202020204" pitchFamily="34" charset="0"/>
                      </a:endParaRP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a:solidFill>
                          <a:schemeClr val="bg1"/>
                        </a:solidFill>
                        <a:latin typeface="+mn-lt"/>
                        <a:cs typeface="Arial" panose="020B0604020202020204" pitchFamily="34" charset="0"/>
                      </a:endParaRP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0242527"/>
                  </a:ext>
                </a:extLst>
              </a:tr>
              <a:tr h="157541">
                <a:tc rowSpan="2">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Unresected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12</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lang="en-US" sz="1800" b="0">
                          <a:solidFill>
                            <a:schemeClr val="bg1"/>
                          </a:solidFill>
                          <a:latin typeface="+mn-lt"/>
                          <a:cs typeface="Arial" panose="020B0604020202020204" pitchFamily="34" charset="0"/>
                        </a:rPr>
                        <a:t>Started CRT</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8</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40387018"/>
                  </a:ext>
                </a:extLst>
              </a:tr>
              <a:tr h="157541">
                <a:tc vMerge="1">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a:solidFill>
                          <a:schemeClr val="bg1"/>
                        </a:solidFill>
                        <a:latin typeface="+mn-lt"/>
                        <a:cs typeface="Arial" panose="020B0604020202020204" pitchFamily="34" charset="0"/>
                      </a:endParaRP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lang="en-US" sz="1800" b="0">
                          <a:solidFill>
                            <a:schemeClr val="bg1"/>
                          </a:solidFill>
                          <a:latin typeface="+mn-lt"/>
                          <a:cs typeface="Arial" panose="020B0604020202020204" pitchFamily="34" charset="0"/>
                        </a:rPr>
                        <a:t>Discontinued</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4</a:t>
                      </a:r>
                      <a:r>
                        <a:rPr lang="en-US" sz="1800" b="0" baseline="30000">
                          <a:solidFill>
                            <a:schemeClr val="bg1"/>
                          </a:solidFill>
                          <a:latin typeface="+mn-lt"/>
                          <a:cs typeface="Arial" panose="020B0604020202020204" pitchFamily="34" charset="0"/>
                        </a:rPr>
                        <a:t>†</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539347"/>
                  </a:ext>
                </a:extLst>
              </a:tr>
            </a:tbl>
          </a:graphicData>
        </a:graphic>
      </p:graphicFrame>
      <p:sp>
        <p:nvSpPr>
          <p:cNvPr id="12" name="TextBox 11">
            <a:extLst>
              <a:ext uri="{FF2B5EF4-FFF2-40B4-BE49-F238E27FC236}">
                <a16:creationId xmlns:a16="http://schemas.microsoft.com/office/drawing/2014/main" id="{89BF2BC8-AD93-6BD8-5F70-3C976ACA2508}"/>
              </a:ext>
            </a:extLst>
          </p:cNvPr>
          <p:cNvSpPr txBox="1"/>
          <p:nvPr/>
        </p:nvSpPr>
        <p:spPr bwMode="auto">
          <a:xfrm>
            <a:off x="507572" y="3736893"/>
            <a:ext cx="54840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a:solidFill>
                  <a:schemeClr val="bg1"/>
                </a:solidFill>
                <a:latin typeface="Calibri" panose="020F0502020204030204" pitchFamily="34" charset="0"/>
              </a:rPr>
              <a:t>*Efficacy set of patients (N = 84) with 6 mo of follow-up or underwent definitive surgery. </a:t>
            </a:r>
            <a:r>
              <a:rPr lang="en-US" sz="1400" b="0" baseline="30000">
                <a:solidFill>
                  <a:schemeClr val="bg1"/>
                </a:solidFill>
                <a:latin typeface="+mn-lt"/>
              </a:rPr>
              <a:t>†</a:t>
            </a:r>
            <a:r>
              <a:rPr lang="en-US" sz="1400" b="0">
                <a:solidFill>
                  <a:schemeClr val="bg1"/>
                </a:solidFill>
                <a:latin typeface="Calibri" panose="020F0502020204030204" pitchFamily="34" charset="0"/>
              </a:rPr>
              <a:t>n = 3 baseline borderline resectable, n = 1 baseline resectable patients.</a:t>
            </a:r>
          </a:p>
        </p:txBody>
      </p:sp>
    </p:spTree>
    <p:extLst>
      <p:ext uri="{BB962C8B-B14F-4D97-AF65-F5344CB8AC3E}">
        <p14:creationId xmlns:p14="http://schemas.microsoft.com/office/powerpoint/2010/main" val="1050237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D2E7E-A14D-6BE9-3F22-141F45840092}"/>
            </a:ext>
          </a:extLst>
        </p:cNvPr>
        <p:cNvGrpSpPr/>
        <p:nvPr/>
      </p:nvGrpSpPr>
      <p:grpSpPr>
        <a:xfrm>
          <a:off x="0" y="0"/>
          <a:ext cx="0" cy="0"/>
          <a:chOff x="0" y="0"/>
          <a:chExt cx="0" cy="0"/>
        </a:xfrm>
      </p:grpSpPr>
      <p:sp>
        <p:nvSpPr>
          <p:cNvPr id="51" name="Rectangle 50">
            <a:extLst>
              <a:ext uri="{FF2B5EF4-FFF2-40B4-BE49-F238E27FC236}">
                <a16:creationId xmlns:a16="http://schemas.microsoft.com/office/drawing/2014/main" id="{B492E4E4-0CA6-B036-B5F4-5483DF2F0422}"/>
              </a:ext>
            </a:extLst>
          </p:cNvPr>
          <p:cNvSpPr/>
          <p:nvPr/>
        </p:nvSpPr>
        <p:spPr bwMode="auto">
          <a:xfrm>
            <a:off x="2862424" y="2013985"/>
            <a:ext cx="1641071" cy="13823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12F23213-252C-F969-500E-565212D4C873}"/>
              </a:ext>
            </a:extLst>
          </p:cNvPr>
          <p:cNvSpPr/>
          <p:nvPr/>
        </p:nvSpPr>
        <p:spPr bwMode="auto">
          <a:xfrm>
            <a:off x="5688911" y="1890847"/>
            <a:ext cx="1641071" cy="150011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AE09E136-B992-8FE0-128F-B60450D449F8}"/>
              </a:ext>
            </a:extLst>
          </p:cNvPr>
          <p:cNvSpPr/>
          <p:nvPr/>
        </p:nvSpPr>
        <p:spPr bwMode="auto">
          <a:xfrm>
            <a:off x="8496246" y="2240454"/>
            <a:ext cx="1641071" cy="115588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Title 5">
            <a:extLst>
              <a:ext uri="{FF2B5EF4-FFF2-40B4-BE49-F238E27FC236}">
                <a16:creationId xmlns:a16="http://schemas.microsoft.com/office/drawing/2014/main" id="{C47956B6-1107-36F5-D239-846F1266AB73}"/>
              </a:ext>
            </a:extLst>
          </p:cNvPr>
          <p:cNvSpPr>
            <a:spLocks noGrp="1"/>
          </p:cNvSpPr>
          <p:nvPr>
            <p:ph type="title"/>
          </p:nvPr>
        </p:nvSpPr>
        <p:spPr/>
        <p:txBody>
          <a:bodyPr/>
          <a:lstStyle/>
          <a:p>
            <a:r>
              <a:rPr lang="en-US" altLang="en-US"/>
              <a:t>MDT-BRIDGE: Resection Rates and Outcomes </a:t>
            </a:r>
            <a:br>
              <a:rPr lang="en-US" altLang="en-US"/>
            </a:br>
            <a:r>
              <a:rPr lang="en-US" altLang="en-US"/>
              <a:t>(Primary Endpoint)</a:t>
            </a:r>
            <a:endParaRPr lang="en-US"/>
          </a:p>
        </p:txBody>
      </p:sp>
      <p:sp>
        <p:nvSpPr>
          <p:cNvPr id="4" name="Text Box 11">
            <a:extLst>
              <a:ext uri="{FF2B5EF4-FFF2-40B4-BE49-F238E27FC236}">
                <a16:creationId xmlns:a16="http://schemas.microsoft.com/office/drawing/2014/main" id="{C545E9E0-C1EF-C6B1-6F41-0E9CC4880DB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a:solidFill>
                  <a:schemeClr val="bg2"/>
                </a:solidFill>
                <a:latin typeface="Calibri" panose="020F0502020204030204" pitchFamily="34" charset="0"/>
              </a:rPr>
              <a:t>Reck</a:t>
            </a:r>
            <a:r>
              <a:rPr lang="en-US" altLang="en-US" sz="1200" b="0">
                <a:solidFill>
                  <a:schemeClr val="bg2"/>
                </a:solidFill>
                <a:latin typeface="Calibri" panose="020F0502020204030204" pitchFamily="34" charset="0"/>
              </a:rPr>
              <a:t>. ESMO 2025. Abstr LBA65. Reproduced with permission.</a:t>
            </a:r>
          </a:p>
        </p:txBody>
      </p:sp>
      <p:sp>
        <p:nvSpPr>
          <p:cNvPr id="2" name="TextBox 1">
            <a:extLst>
              <a:ext uri="{FF2B5EF4-FFF2-40B4-BE49-F238E27FC236}">
                <a16:creationId xmlns:a16="http://schemas.microsoft.com/office/drawing/2014/main" id="{859266D1-3548-AB9D-03F2-DF45753C80C6}"/>
              </a:ext>
            </a:extLst>
          </p:cNvPr>
          <p:cNvSpPr txBox="1"/>
          <p:nvPr/>
        </p:nvSpPr>
        <p:spPr bwMode="auto">
          <a:xfrm rot="16200000">
            <a:off x="643501" y="2392026"/>
            <a:ext cx="20708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Resection Rate (%)</a:t>
            </a:r>
          </a:p>
        </p:txBody>
      </p:sp>
      <p:sp>
        <p:nvSpPr>
          <p:cNvPr id="3" name="TextBox 2">
            <a:extLst>
              <a:ext uri="{FF2B5EF4-FFF2-40B4-BE49-F238E27FC236}">
                <a16:creationId xmlns:a16="http://schemas.microsoft.com/office/drawing/2014/main" id="{C14CFD98-D594-71CA-8968-9A39F0BB9ED0}"/>
              </a:ext>
            </a:extLst>
          </p:cNvPr>
          <p:cNvSpPr txBox="1"/>
          <p:nvPr/>
        </p:nvSpPr>
        <p:spPr bwMode="auto">
          <a:xfrm>
            <a:off x="4539221" y="1432461"/>
            <a:ext cx="3966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Resection Rates (Efficacy Subset)</a:t>
            </a:r>
          </a:p>
        </p:txBody>
      </p:sp>
      <p:sp>
        <p:nvSpPr>
          <p:cNvPr id="8" name="TextBox 7">
            <a:extLst>
              <a:ext uri="{FF2B5EF4-FFF2-40B4-BE49-F238E27FC236}">
                <a16:creationId xmlns:a16="http://schemas.microsoft.com/office/drawing/2014/main" id="{010BD378-4495-E9AD-3AAB-617972E4A108}"/>
              </a:ext>
            </a:extLst>
          </p:cNvPr>
          <p:cNvSpPr txBox="1"/>
          <p:nvPr/>
        </p:nvSpPr>
        <p:spPr bwMode="auto">
          <a:xfrm>
            <a:off x="3468115" y="3967275"/>
            <a:ext cx="58150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Resection Outcomes, % (95% CI) (Efficacy Subset)</a:t>
            </a:r>
          </a:p>
        </p:txBody>
      </p:sp>
      <p:sp>
        <p:nvSpPr>
          <p:cNvPr id="10" name="TextBox 9">
            <a:extLst>
              <a:ext uri="{FF2B5EF4-FFF2-40B4-BE49-F238E27FC236}">
                <a16:creationId xmlns:a16="http://schemas.microsoft.com/office/drawing/2014/main" id="{5B342A4D-4600-E825-B9E2-F61EBE9EE87E}"/>
              </a:ext>
            </a:extLst>
          </p:cNvPr>
          <p:cNvSpPr txBox="1"/>
          <p:nvPr/>
        </p:nvSpPr>
        <p:spPr bwMode="auto">
          <a:xfrm>
            <a:off x="2551176" y="2484159"/>
            <a:ext cx="2246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85.7%</a:t>
            </a:r>
            <a:br>
              <a:rPr lang="en-US" sz="1400" b="0" dirty="0">
                <a:latin typeface="Calibri" panose="020F0502020204030204" pitchFamily="34" charset="0"/>
              </a:rPr>
            </a:br>
            <a:r>
              <a:rPr lang="en-US" sz="1400" b="0" dirty="0">
                <a:latin typeface="Calibri" panose="020F0502020204030204" pitchFamily="34" charset="0"/>
              </a:rPr>
              <a:t>(95% CI: 76.4-92.4)</a:t>
            </a:r>
          </a:p>
        </p:txBody>
      </p:sp>
      <p:sp>
        <p:nvSpPr>
          <p:cNvPr id="11" name="TextBox 10">
            <a:extLst>
              <a:ext uri="{FF2B5EF4-FFF2-40B4-BE49-F238E27FC236}">
                <a16:creationId xmlns:a16="http://schemas.microsoft.com/office/drawing/2014/main" id="{CB3BB618-A25C-C90E-05B2-3B3F3188912D}"/>
              </a:ext>
            </a:extLst>
          </p:cNvPr>
          <p:cNvSpPr txBox="1"/>
          <p:nvPr/>
        </p:nvSpPr>
        <p:spPr bwMode="auto">
          <a:xfrm>
            <a:off x="5370576" y="2457094"/>
            <a:ext cx="2246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latin typeface="Calibri" panose="020F0502020204030204" pitchFamily="34" charset="0"/>
              </a:rPr>
              <a:t>92.9%</a:t>
            </a:r>
            <a:br>
              <a:rPr lang="en-US" sz="1400" b="0">
                <a:latin typeface="Calibri" panose="020F0502020204030204" pitchFamily="34" charset="0"/>
              </a:rPr>
            </a:br>
            <a:r>
              <a:rPr lang="en-US" sz="1400" b="0">
                <a:latin typeface="Calibri" panose="020F0502020204030204" pitchFamily="34" charset="0"/>
              </a:rPr>
              <a:t>(95% CI: 82.7-98.0)</a:t>
            </a:r>
          </a:p>
        </p:txBody>
      </p:sp>
      <p:sp>
        <p:nvSpPr>
          <p:cNvPr id="12" name="TextBox 11">
            <a:extLst>
              <a:ext uri="{FF2B5EF4-FFF2-40B4-BE49-F238E27FC236}">
                <a16:creationId xmlns:a16="http://schemas.microsoft.com/office/drawing/2014/main" id="{479E3C4C-522E-0CCC-F6D2-2032434D143A}"/>
              </a:ext>
            </a:extLst>
          </p:cNvPr>
          <p:cNvSpPr txBox="1"/>
          <p:nvPr/>
        </p:nvSpPr>
        <p:spPr bwMode="auto">
          <a:xfrm>
            <a:off x="8189976" y="2594510"/>
            <a:ext cx="2246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latin typeface="Calibri" panose="020F0502020204030204" pitchFamily="34" charset="0"/>
              </a:rPr>
              <a:t>71.4%</a:t>
            </a:r>
            <a:br>
              <a:rPr lang="en-US" sz="1400" b="0">
                <a:latin typeface="Calibri" panose="020F0502020204030204" pitchFamily="34" charset="0"/>
              </a:rPr>
            </a:br>
            <a:r>
              <a:rPr lang="en-US" sz="1400" b="0">
                <a:latin typeface="Calibri" panose="020F0502020204030204" pitchFamily="34" charset="0"/>
              </a:rPr>
              <a:t>(95% CI: 51.3-86.6)</a:t>
            </a:r>
          </a:p>
        </p:txBody>
      </p:sp>
      <p:sp>
        <p:nvSpPr>
          <p:cNvPr id="13" name="TextBox 12">
            <a:extLst>
              <a:ext uri="{FF2B5EF4-FFF2-40B4-BE49-F238E27FC236}">
                <a16:creationId xmlns:a16="http://schemas.microsoft.com/office/drawing/2014/main" id="{ECFAEB99-8227-5123-0B2B-30C2B4E89D40}"/>
              </a:ext>
            </a:extLst>
          </p:cNvPr>
          <p:cNvSpPr txBox="1"/>
          <p:nvPr/>
        </p:nvSpPr>
        <p:spPr bwMode="auto">
          <a:xfrm>
            <a:off x="4580522" y="5285670"/>
            <a:ext cx="1075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98.1%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(89.7-100)</a:t>
            </a:r>
          </a:p>
        </p:txBody>
      </p:sp>
      <p:sp>
        <p:nvSpPr>
          <p:cNvPr id="14" name="TextBox 13">
            <a:extLst>
              <a:ext uri="{FF2B5EF4-FFF2-40B4-BE49-F238E27FC236}">
                <a16:creationId xmlns:a16="http://schemas.microsoft.com/office/drawing/2014/main" id="{A0522C88-B06A-6792-D4A2-F40F905DC5D6}"/>
              </a:ext>
            </a:extLst>
          </p:cNvPr>
          <p:cNvSpPr txBox="1"/>
          <p:nvPr/>
        </p:nvSpPr>
        <p:spPr bwMode="auto">
          <a:xfrm>
            <a:off x="2989509" y="3387806"/>
            <a:ext cx="13697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All Patients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 = 84)</a:t>
            </a:r>
          </a:p>
        </p:txBody>
      </p:sp>
      <p:sp>
        <p:nvSpPr>
          <p:cNvPr id="15" name="TextBox 14">
            <a:extLst>
              <a:ext uri="{FF2B5EF4-FFF2-40B4-BE49-F238E27FC236}">
                <a16:creationId xmlns:a16="http://schemas.microsoft.com/office/drawing/2014/main" id="{946125EF-699C-3EF7-7C9E-EAEFA32AA4DB}"/>
              </a:ext>
            </a:extLst>
          </p:cNvPr>
          <p:cNvSpPr txBox="1"/>
          <p:nvPr/>
        </p:nvSpPr>
        <p:spPr bwMode="auto">
          <a:xfrm>
            <a:off x="5606382" y="3379524"/>
            <a:ext cx="18325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Baseline Resectable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 = 56)</a:t>
            </a:r>
          </a:p>
        </p:txBody>
      </p:sp>
      <p:sp>
        <p:nvSpPr>
          <p:cNvPr id="16" name="TextBox 15">
            <a:extLst>
              <a:ext uri="{FF2B5EF4-FFF2-40B4-BE49-F238E27FC236}">
                <a16:creationId xmlns:a16="http://schemas.microsoft.com/office/drawing/2014/main" id="{7D9A5196-2949-D26C-4E15-6AF243D89667}"/>
              </a:ext>
            </a:extLst>
          </p:cNvPr>
          <p:cNvSpPr txBox="1"/>
          <p:nvPr/>
        </p:nvSpPr>
        <p:spPr bwMode="auto">
          <a:xfrm>
            <a:off x="8280336" y="3399334"/>
            <a:ext cx="25731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Baseline Borderline Resectable</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(n = 28)</a:t>
            </a:r>
          </a:p>
        </p:txBody>
      </p:sp>
      <p:sp>
        <p:nvSpPr>
          <p:cNvPr id="17" name="TextBox 16">
            <a:extLst>
              <a:ext uri="{FF2B5EF4-FFF2-40B4-BE49-F238E27FC236}">
                <a16:creationId xmlns:a16="http://schemas.microsoft.com/office/drawing/2014/main" id="{F956F844-0C64-9EAC-8FF1-474C2DA3AB89}"/>
              </a:ext>
            </a:extLst>
          </p:cNvPr>
          <p:cNvSpPr txBox="1"/>
          <p:nvPr/>
        </p:nvSpPr>
        <p:spPr bwMode="auto">
          <a:xfrm>
            <a:off x="850422" y="5801695"/>
            <a:ext cx="257314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bg1"/>
                </a:solidFill>
                <a:latin typeface="Calibri" panose="020F0502020204030204" pitchFamily="34" charset="0"/>
              </a:rPr>
              <a:t>Resected Patients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72)</a:t>
            </a:r>
          </a:p>
        </p:txBody>
      </p:sp>
      <p:sp>
        <p:nvSpPr>
          <p:cNvPr id="18" name="TextBox 17">
            <a:extLst>
              <a:ext uri="{FF2B5EF4-FFF2-40B4-BE49-F238E27FC236}">
                <a16:creationId xmlns:a16="http://schemas.microsoft.com/office/drawing/2014/main" id="{8B499AF2-B37F-E9D1-2583-DF9E86BA4B41}"/>
              </a:ext>
            </a:extLst>
          </p:cNvPr>
          <p:cNvSpPr txBox="1"/>
          <p:nvPr/>
        </p:nvSpPr>
        <p:spPr bwMode="auto">
          <a:xfrm>
            <a:off x="4644254" y="5776037"/>
            <a:ext cx="257314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a:solidFill>
                  <a:schemeClr val="bg1"/>
                </a:solidFill>
                <a:latin typeface="Calibri" panose="020F0502020204030204" pitchFamily="34" charset="0"/>
              </a:rPr>
              <a:t>Resected Patients – Baseline Resectable</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(n = 52)</a:t>
            </a:r>
          </a:p>
        </p:txBody>
      </p:sp>
      <p:sp>
        <p:nvSpPr>
          <p:cNvPr id="19" name="TextBox 18">
            <a:extLst>
              <a:ext uri="{FF2B5EF4-FFF2-40B4-BE49-F238E27FC236}">
                <a16:creationId xmlns:a16="http://schemas.microsoft.com/office/drawing/2014/main" id="{44AAFD64-836D-70D6-7A34-4B178FAE6733}"/>
              </a:ext>
            </a:extLst>
          </p:cNvPr>
          <p:cNvSpPr txBox="1"/>
          <p:nvPr/>
        </p:nvSpPr>
        <p:spPr bwMode="auto">
          <a:xfrm>
            <a:off x="8512536" y="5801695"/>
            <a:ext cx="288958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a:solidFill>
                  <a:schemeClr val="bg1"/>
                </a:solidFill>
                <a:latin typeface="Calibri" panose="020F0502020204030204" pitchFamily="34" charset="0"/>
              </a:rPr>
              <a:t>Resected Patients – </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Baseline Borderline Resectable</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(n = 20)</a:t>
            </a:r>
          </a:p>
        </p:txBody>
      </p:sp>
      <p:sp>
        <p:nvSpPr>
          <p:cNvPr id="20" name="TextBox 19">
            <a:extLst>
              <a:ext uri="{FF2B5EF4-FFF2-40B4-BE49-F238E27FC236}">
                <a16:creationId xmlns:a16="http://schemas.microsoft.com/office/drawing/2014/main" id="{C76EF02B-1204-BA82-3F85-BD37C34DEDEA}"/>
              </a:ext>
            </a:extLst>
          </p:cNvPr>
          <p:cNvSpPr txBox="1"/>
          <p:nvPr/>
        </p:nvSpPr>
        <p:spPr bwMode="auto">
          <a:xfrm>
            <a:off x="4938647" y="4295652"/>
            <a:ext cx="1075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(0-10.3)</a:t>
            </a:r>
          </a:p>
        </p:txBody>
      </p:sp>
      <p:sp>
        <p:nvSpPr>
          <p:cNvPr id="21" name="TextBox 20">
            <a:extLst>
              <a:ext uri="{FF2B5EF4-FFF2-40B4-BE49-F238E27FC236}">
                <a16:creationId xmlns:a16="http://schemas.microsoft.com/office/drawing/2014/main" id="{398A06A0-9A45-89B4-C32F-D318024C5FAE}"/>
              </a:ext>
            </a:extLst>
          </p:cNvPr>
          <p:cNvSpPr txBox="1"/>
          <p:nvPr/>
        </p:nvSpPr>
        <p:spPr bwMode="auto">
          <a:xfrm>
            <a:off x="5992741" y="4319230"/>
            <a:ext cx="1075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(0-6.8)</a:t>
            </a:r>
          </a:p>
        </p:txBody>
      </p:sp>
      <p:sp>
        <p:nvSpPr>
          <p:cNvPr id="22" name="TextBox 21">
            <a:extLst>
              <a:ext uri="{FF2B5EF4-FFF2-40B4-BE49-F238E27FC236}">
                <a16:creationId xmlns:a16="http://schemas.microsoft.com/office/drawing/2014/main" id="{827C202C-1683-73C7-0051-E7B78206BE78}"/>
              </a:ext>
            </a:extLst>
          </p:cNvPr>
          <p:cNvSpPr txBox="1"/>
          <p:nvPr/>
        </p:nvSpPr>
        <p:spPr bwMode="auto">
          <a:xfrm>
            <a:off x="6311483" y="4820477"/>
            <a:ext cx="1075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(0-6.8)</a:t>
            </a:r>
          </a:p>
        </p:txBody>
      </p:sp>
      <p:sp>
        <p:nvSpPr>
          <p:cNvPr id="23" name="TextBox 22">
            <a:extLst>
              <a:ext uri="{FF2B5EF4-FFF2-40B4-BE49-F238E27FC236}">
                <a16:creationId xmlns:a16="http://schemas.microsoft.com/office/drawing/2014/main" id="{FB328E2D-2988-D7D5-6F2D-4159E35AA355}"/>
              </a:ext>
            </a:extLst>
          </p:cNvPr>
          <p:cNvSpPr txBox="1"/>
          <p:nvPr/>
        </p:nvSpPr>
        <p:spPr bwMode="auto">
          <a:xfrm>
            <a:off x="636098" y="4335470"/>
            <a:ext cx="1075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(0-7.5)</a:t>
            </a:r>
          </a:p>
        </p:txBody>
      </p:sp>
      <p:sp>
        <p:nvSpPr>
          <p:cNvPr id="24" name="TextBox 23">
            <a:extLst>
              <a:ext uri="{FF2B5EF4-FFF2-40B4-BE49-F238E27FC236}">
                <a16:creationId xmlns:a16="http://schemas.microsoft.com/office/drawing/2014/main" id="{B88892AE-7250-18CC-DC41-E70737C16739}"/>
              </a:ext>
            </a:extLst>
          </p:cNvPr>
          <p:cNvSpPr txBox="1"/>
          <p:nvPr/>
        </p:nvSpPr>
        <p:spPr bwMode="auto">
          <a:xfrm>
            <a:off x="1433916" y="4165689"/>
            <a:ext cx="1075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(0-7.5)</a:t>
            </a:r>
          </a:p>
        </p:txBody>
      </p:sp>
      <p:sp>
        <p:nvSpPr>
          <p:cNvPr id="25" name="TextBox 24">
            <a:extLst>
              <a:ext uri="{FF2B5EF4-FFF2-40B4-BE49-F238E27FC236}">
                <a16:creationId xmlns:a16="http://schemas.microsoft.com/office/drawing/2014/main" id="{B0A9EF5E-3DD5-80E3-0B7E-C6BBB2692455}"/>
              </a:ext>
            </a:extLst>
          </p:cNvPr>
          <p:cNvSpPr txBox="1"/>
          <p:nvPr/>
        </p:nvSpPr>
        <p:spPr bwMode="auto">
          <a:xfrm>
            <a:off x="2395241" y="4319230"/>
            <a:ext cx="1075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(0.3-9.7)</a:t>
            </a:r>
          </a:p>
        </p:txBody>
      </p:sp>
      <p:sp>
        <p:nvSpPr>
          <p:cNvPr id="26" name="TextBox 25">
            <a:extLst>
              <a:ext uri="{FF2B5EF4-FFF2-40B4-BE49-F238E27FC236}">
                <a16:creationId xmlns:a16="http://schemas.microsoft.com/office/drawing/2014/main" id="{50CB7C85-1209-A263-74D2-97803E33DC3D}"/>
              </a:ext>
            </a:extLst>
          </p:cNvPr>
          <p:cNvSpPr txBox="1"/>
          <p:nvPr/>
        </p:nvSpPr>
        <p:spPr bwMode="auto">
          <a:xfrm>
            <a:off x="621199" y="5285670"/>
            <a:ext cx="1075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94.4%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(86.4-98.5)</a:t>
            </a:r>
          </a:p>
        </p:txBody>
      </p:sp>
      <p:sp>
        <p:nvSpPr>
          <p:cNvPr id="27" name="TextBox 26">
            <a:extLst>
              <a:ext uri="{FF2B5EF4-FFF2-40B4-BE49-F238E27FC236}">
                <a16:creationId xmlns:a16="http://schemas.microsoft.com/office/drawing/2014/main" id="{B67EDCFB-9A04-9A14-075D-B6811416DA79}"/>
              </a:ext>
            </a:extLst>
          </p:cNvPr>
          <p:cNvSpPr txBox="1"/>
          <p:nvPr/>
        </p:nvSpPr>
        <p:spPr bwMode="auto">
          <a:xfrm>
            <a:off x="9223494" y="4073860"/>
            <a:ext cx="1075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(1.2-31.7)</a:t>
            </a:r>
          </a:p>
        </p:txBody>
      </p:sp>
      <p:sp>
        <p:nvSpPr>
          <p:cNvPr id="28" name="TextBox 27">
            <a:extLst>
              <a:ext uri="{FF2B5EF4-FFF2-40B4-BE49-F238E27FC236}">
                <a16:creationId xmlns:a16="http://schemas.microsoft.com/office/drawing/2014/main" id="{EFCC022D-2C88-3472-0FAD-5384B416456A}"/>
              </a:ext>
            </a:extLst>
          </p:cNvPr>
          <p:cNvSpPr txBox="1"/>
          <p:nvPr/>
        </p:nvSpPr>
        <p:spPr bwMode="auto">
          <a:xfrm>
            <a:off x="8175136" y="4457332"/>
            <a:ext cx="1075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(0.1-24.9)</a:t>
            </a:r>
          </a:p>
        </p:txBody>
      </p:sp>
      <p:sp>
        <p:nvSpPr>
          <p:cNvPr id="29" name="TextBox 28">
            <a:extLst>
              <a:ext uri="{FF2B5EF4-FFF2-40B4-BE49-F238E27FC236}">
                <a16:creationId xmlns:a16="http://schemas.microsoft.com/office/drawing/2014/main" id="{F1CBB8B7-8616-C1B1-4A5C-3D215CEF1E15}"/>
              </a:ext>
            </a:extLst>
          </p:cNvPr>
          <p:cNvSpPr txBox="1"/>
          <p:nvPr/>
        </p:nvSpPr>
        <p:spPr bwMode="auto">
          <a:xfrm>
            <a:off x="8375459" y="5285670"/>
            <a:ext cx="1075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(0-16.8)</a:t>
            </a:r>
          </a:p>
        </p:txBody>
      </p:sp>
      <p:sp>
        <p:nvSpPr>
          <p:cNvPr id="30" name="TextBox 29">
            <a:extLst>
              <a:ext uri="{FF2B5EF4-FFF2-40B4-BE49-F238E27FC236}">
                <a16:creationId xmlns:a16="http://schemas.microsoft.com/office/drawing/2014/main" id="{4D6ED985-60A5-B663-37DE-40425C8CF764}"/>
              </a:ext>
            </a:extLst>
          </p:cNvPr>
          <p:cNvSpPr txBox="1"/>
          <p:nvPr/>
        </p:nvSpPr>
        <p:spPr bwMode="auto">
          <a:xfrm>
            <a:off x="10119704" y="5262633"/>
            <a:ext cx="10750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85.0%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(62.1-96.8)</a:t>
            </a:r>
          </a:p>
        </p:txBody>
      </p:sp>
      <p:sp>
        <p:nvSpPr>
          <p:cNvPr id="7" name="Freeform: Shape 6">
            <a:extLst>
              <a:ext uri="{FF2B5EF4-FFF2-40B4-BE49-F238E27FC236}">
                <a16:creationId xmlns:a16="http://schemas.microsoft.com/office/drawing/2014/main" id="{975EDA5A-0A35-1F3F-F203-AC5A154981FC}"/>
              </a:ext>
            </a:extLst>
          </p:cNvPr>
          <p:cNvSpPr/>
          <p:nvPr/>
        </p:nvSpPr>
        <p:spPr bwMode="auto">
          <a:xfrm>
            <a:off x="2307515" y="1766559"/>
            <a:ext cx="8342556" cy="1629784"/>
          </a:xfrm>
          <a:custGeom>
            <a:avLst/>
            <a:gdLst>
              <a:gd name="connsiteX0" fmla="*/ 0 w 8342556"/>
              <a:gd name="connsiteY0" fmla="*/ 0 h 1629784"/>
              <a:gd name="connsiteX1" fmla="*/ 0 w 8342556"/>
              <a:gd name="connsiteY1" fmla="*/ 1629784 h 1629784"/>
              <a:gd name="connsiteX2" fmla="*/ 8342556 w 8342556"/>
              <a:gd name="connsiteY2" fmla="*/ 1629784 h 1629784"/>
            </a:gdLst>
            <a:ahLst/>
            <a:cxnLst>
              <a:cxn ang="0">
                <a:pos x="connsiteX0" y="connsiteY0"/>
              </a:cxn>
              <a:cxn ang="0">
                <a:pos x="connsiteX1" y="connsiteY1"/>
              </a:cxn>
              <a:cxn ang="0">
                <a:pos x="connsiteX2" y="connsiteY2"/>
              </a:cxn>
            </a:cxnLst>
            <a:rect l="l" t="t" r="r" b="b"/>
            <a:pathLst>
              <a:path w="8342556" h="1629784">
                <a:moveTo>
                  <a:pt x="0" y="0"/>
                </a:moveTo>
                <a:lnTo>
                  <a:pt x="0" y="1629784"/>
                </a:lnTo>
                <a:lnTo>
                  <a:pt x="8342556" y="1629784"/>
                </a:lnTo>
              </a:path>
            </a:pathLst>
          </a:custGeom>
          <a:noFill/>
          <a:ln w="28575">
            <a:solidFill>
              <a:schemeClr val="bg1"/>
            </a:solidFill>
            <a:miter lim="800000"/>
            <a:headEnd/>
            <a:tailEnd/>
          </a:ln>
        </p:spPr>
        <p:txBody>
          <a:bodyPr rtlCol="0" anchor="ctr"/>
          <a:lstStyle/>
          <a:p>
            <a:pPr algn="ctr"/>
            <a:endParaRPr lang="en-US"/>
          </a:p>
        </p:txBody>
      </p:sp>
      <p:grpSp>
        <p:nvGrpSpPr>
          <p:cNvPr id="43" name="Group 42">
            <a:extLst>
              <a:ext uri="{FF2B5EF4-FFF2-40B4-BE49-F238E27FC236}">
                <a16:creationId xmlns:a16="http://schemas.microsoft.com/office/drawing/2014/main" id="{68F0D78C-321B-8A99-3E84-04FAE4341AD7}"/>
              </a:ext>
            </a:extLst>
          </p:cNvPr>
          <p:cNvGrpSpPr/>
          <p:nvPr/>
        </p:nvGrpSpPr>
        <p:grpSpPr>
          <a:xfrm>
            <a:off x="2225905" y="1766559"/>
            <a:ext cx="88954" cy="1626626"/>
            <a:chOff x="2231284" y="1705087"/>
            <a:chExt cx="88954" cy="1626626"/>
          </a:xfrm>
        </p:grpSpPr>
        <p:cxnSp>
          <p:nvCxnSpPr>
            <p:cNvPr id="36" name="Straight Connector 35">
              <a:extLst>
                <a:ext uri="{FF2B5EF4-FFF2-40B4-BE49-F238E27FC236}">
                  <a16:creationId xmlns:a16="http://schemas.microsoft.com/office/drawing/2014/main" id="{C89A92CC-1CE6-16B5-5921-87D8C0A9C3D6}"/>
                </a:ext>
              </a:extLst>
            </p:cNvPr>
            <p:cNvCxnSpPr>
              <a:cxnSpLocks/>
            </p:cNvCxnSpPr>
            <p:nvPr/>
          </p:nvCxnSpPr>
          <p:spPr bwMode="auto">
            <a:xfrm>
              <a:off x="2231284" y="1705087"/>
              <a:ext cx="8895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79199DA-6792-40C9-CC94-042205F47BDB}"/>
                </a:ext>
              </a:extLst>
            </p:cNvPr>
            <p:cNvCxnSpPr>
              <a:cxnSpLocks/>
            </p:cNvCxnSpPr>
            <p:nvPr/>
          </p:nvCxnSpPr>
          <p:spPr bwMode="auto">
            <a:xfrm>
              <a:off x="2231284" y="2030412"/>
              <a:ext cx="8895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A66EA66-BE1A-9EDE-2979-88394871D237}"/>
                </a:ext>
              </a:extLst>
            </p:cNvPr>
            <p:cNvCxnSpPr>
              <a:cxnSpLocks/>
            </p:cNvCxnSpPr>
            <p:nvPr/>
          </p:nvCxnSpPr>
          <p:spPr bwMode="auto">
            <a:xfrm>
              <a:off x="2231284" y="2355737"/>
              <a:ext cx="88954"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B7A1EEE-AC94-D87C-F3DB-15F2A12F8538}"/>
                </a:ext>
              </a:extLst>
            </p:cNvPr>
            <p:cNvCxnSpPr>
              <a:cxnSpLocks/>
            </p:cNvCxnSpPr>
            <p:nvPr/>
          </p:nvCxnSpPr>
          <p:spPr bwMode="auto">
            <a:xfrm>
              <a:off x="2231284" y="2681062"/>
              <a:ext cx="88954"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219AF76-303A-5613-3B6E-175BB278DCF6}"/>
                </a:ext>
              </a:extLst>
            </p:cNvPr>
            <p:cNvCxnSpPr>
              <a:cxnSpLocks/>
            </p:cNvCxnSpPr>
            <p:nvPr/>
          </p:nvCxnSpPr>
          <p:spPr bwMode="auto">
            <a:xfrm>
              <a:off x="2231284" y="3006387"/>
              <a:ext cx="88954"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BCC08B4-4F48-2152-C959-D483830A6918}"/>
                </a:ext>
              </a:extLst>
            </p:cNvPr>
            <p:cNvCxnSpPr>
              <a:cxnSpLocks/>
            </p:cNvCxnSpPr>
            <p:nvPr/>
          </p:nvCxnSpPr>
          <p:spPr bwMode="auto">
            <a:xfrm>
              <a:off x="2231284" y="3331713"/>
              <a:ext cx="88954"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AB4DAFD7-2F78-5378-1B72-7BC67CD32506}"/>
              </a:ext>
            </a:extLst>
          </p:cNvPr>
          <p:cNvGrpSpPr/>
          <p:nvPr/>
        </p:nvGrpSpPr>
        <p:grpSpPr>
          <a:xfrm rot="5400000">
            <a:off x="6447638" y="-734329"/>
            <a:ext cx="76997" cy="8342557"/>
            <a:chOff x="2231284" y="2355737"/>
            <a:chExt cx="88954" cy="975976"/>
          </a:xfrm>
        </p:grpSpPr>
        <p:cxnSp>
          <p:nvCxnSpPr>
            <p:cNvPr id="47" name="Straight Connector 46">
              <a:extLst>
                <a:ext uri="{FF2B5EF4-FFF2-40B4-BE49-F238E27FC236}">
                  <a16:creationId xmlns:a16="http://schemas.microsoft.com/office/drawing/2014/main" id="{19A5101E-1616-AED8-1DA7-FA5FA66B1CB4}"/>
                </a:ext>
              </a:extLst>
            </p:cNvPr>
            <p:cNvCxnSpPr>
              <a:cxnSpLocks/>
            </p:cNvCxnSpPr>
            <p:nvPr/>
          </p:nvCxnSpPr>
          <p:spPr bwMode="auto">
            <a:xfrm>
              <a:off x="2231284" y="2355737"/>
              <a:ext cx="88954"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8F279F1-4FDF-29E2-E02D-1C4B168D9E25}"/>
                </a:ext>
              </a:extLst>
            </p:cNvPr>
            <p:cNvCxnSpPr>
              <a:cxnSpLocks/>
            </p:cNvCxnSpPr>
            <p:nvPr/>
          </p:nvCxnSpPr>
          <p:spPr bwMode="auto">
            <a:xfrm>
              <a:off x="2231284" y="2681062"/>
              <a:ext cx="88954"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A309596-5285-058D-4581-54D3293316C3}"/>
                </a:ext>
              </a:extLst>
            </p:cNvPr>
            <p:cNvCxnSpPr>
              <a:cxnSpLocks/>
            </p:cNvCxnSpPr>
            <p:nvPr/>
          </p:nvCxnSpPr>
          <p:spPr bwMode="auto">
            <a:xfrm>
              <a:off x="2231284" y="3006387"/>
              <a:ext cx="88954"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18A17EA-CBA0-2DF7-BF6A-02EC8FD53F76}"/>
                </a:ext>
              </a:extLst>
            </p:cNvPr>
            <p:cNvCxnSpPr>
              <a:cxnSpLocks/>
            </p:cNvCxnSpPr>
            <p:nvPr/>
          </p:nvCxnSpPr>
          <p:spPr bwMode="auto">
            <a:xfrm>
              <a:off x="2231284" y="3331713"/>
              <a:ext cx="88954" cy="0"/>
            </a:xfrm>
            <a:prstGeom prst="line">
              <a:avLst/>
            </a:prstGeom>
            <a:noFill/>
            <a:ln w="28575" cap="flat" cmpd="sng" algn="ctr">
              <a:solidFill>
                <a:schemeClr val="bg1"/>
              </a:solidFill>
              <a:prstDash val="solid"/>
              <a:round/>
              <a:headEnd type="none" w="med" len="med"/>
              <a:tailEnd type="none" w="med" len="med"/>
            </a:ln>
            <a:effectLst/>
          </p:spPr>
        </p:cxnSp>
      </p:grpSp>
      <p:sp>
        <p:nvSpPr>
          <p:cNvPr id="54" name="TextBox 53">
            <a:extLst>
              <a:ext uri="{FF2B5EF4-FFF2-40B4-BE49-F238E27FC236}">
                <a16:creationId xmlns:a16="http://schemas.microsoft.com/office/drawing/2014/main" id="{F1E5D664-3F51-59BB-3386-E8FEA9D69C1A}"/>
              </a:ext>
            </a:extLst>
          </p:cNvPr>
          <p:cNvSpPr txBox="1"/>
          <p:nvPr/>
        </p:nvSpPr>
        <p:spPr bwMode="auto">
          <a:xfrm>
            <a:off x="1779178" y="1608635"/>
            <a:ext cx="485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55" name="TextBox 54">
            <a:extLst>
              <a:ext uri="{FF2B5EF4-FFF2-40B4-BE49-F238E27FC236}">
                <a16:creationId xmlns:a16="http://schemas.microsoft.com/office/drawing/2014/main" id="{B52AA2C6-635F-95E4-C7BE-1C2458B6E322}"/>
              </a:ext>
            </a:extLst>
          </p:cNvPr>
          <p:cNvSpPr txBox="1"/>
          <p:nvPr/>
        </p:nvSpPr>
        <p:spPr bwMode="auto">
          <a:xfrm>
            <a:off x="1779178" y="1932677"/>
            <a:ext cx="485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6" name="TextBox 55">
            <a:extLst>
              <a:ext uri="{FF2B5EF4-FFF2-40B4-BE49-F238E27FC236}">
                <a16:creationId xmlns:a16="http://schemas.microsoft.com/office/drawing/2014/main" id="{41FFBC73-32C0-7153-B516-C521227C80A3}"/>
              </a:ext>
            </a:extLst>
          </p:cNvPr>
          <p:cNvSpPr txBox="1"/>
          <p:nvPr/>
        </p:nvSpPr>
        <p:spPr bwMode="auto">
          <a:xfrm>
            <a:off x="1803819" y="2260927"/>
            <a:ext cx="485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7" name="TextBox 56">
            <a:extLst>
              <a:ext uri="{FF2B5EF4-FFF2-40B4-BE49-F238E27FC236}">
                <a16:creationId xmlns:a16="http://schemas.microsoft.com/office/drawing/2014/main" id="{23115238-CF2C-CCD1-AC63-4794E4B9A761}"/>
              </a:ext>
            </a:extLst>
          </p:cNvPr>
          <p:cNvSpPr txBox="1"/>
          <p:nvPr/>
        </p:nvSpPr>
        <p:spPr bwMode="auto">
          <a:xfrm>
            <a:off x="1803819" y="2584969"/>
            <a:ext cx="485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8" name="TextBox 57">
            <a:extLst>
              <a:ext uri="{FF2B5EF4-FFF2-40B4-BE49-F238E27FC236}">
                <a16:creationId xmlns:a16="http://schemas.microsoft.com/office/drawing/2014/main" id="{B6DAEDFC-7BE5-B94B-93FE-A69929C02590}"/>
              </a:ext>
            </a:extLst>
          </p:cNvPr>
          <p:cNvSpPr txBox="1"/>
          <p:nvPr/>
        </p:nvSpPr>
        <p:spPr bwMode="auto">
          <a:xfrm>
            <a:off x="1798814" y="2912153"/>
            <a:ext cx="485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9" name="TextBox 58">
            <a:extLst>
              <a:ext uri="{FF2B5EF4-FFF2-40B4-BE49-F238E27FC236}">
                <a16:creationId xmlns:a16="http://schemas.microsoft.com/office/drawing/2014/main" id="{8E0C0380-EB01-60D0-D8CE-9AEDFA182B1C}"/>
              </a:ext>
            </a:extLst>
          </p:cNvPr>
          <p:cNvSpPr txBox="1"/>
          <p:nvPr/>
        </p:nvSpPr>
        <p:spPr bwMode="auto">
          <a:xfrm>
            <a:off x="1798814" y="3236195"/>
            <a:ext cx="485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0" name="Partial Circle 59">
            <a:extLst>
              <a:ext uri="{FF2B5EF4-FFF2-40B4-BE49-F238E27FC236}">
                <a16:creationId xmlns:a16="http://schemas.microsoft.com/office/drawing/2014/main" id="{9FFD23BF-1039-EE0B-1A2A-F7F9358AC1CE}"/>
              </a:ext>
            </a:extLst>
          </p:cNvPr>
          <p:cNvSpPr/>
          <p:nvPr/>
        </p:nvSpPr>
        <p:spPr bwMode="auto">
          <a:xfrm>
            <a:off x="1607142" y="4735967"/>
            <a:ext cx="1028963" cy="1028963"/>
          </a:xfrm>
          <a:prstGeom prst="pie">
            <a:avLst>
              <a:gd name="adj1" fmla="val 16189207"/>
              <a:gd name="adj2" fmla="val 14945883"/>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Partial Circle 60">
            <a:extLst>
              <a:ext uri="{FF2B5EF4-FFF2-40B4-BE49-F238E27FC236}">
                <a16:creationId xmlns:a16="http://schemas.microsoft.com/office/drawing/2014/main" id="{F6DFEE25-FB2D-790C-3EAD-94BEC87CA236}"/>
              </a:ext>
            </a:extLst>
          </p:cNvPr>
          <p:cNvSpPr/>
          <p:nvPr/>
        </p:nvSpPr>
        <p:spPr bwMode="auto">
          <a:xfrm>
            <a:off x="1607142" y="4734418"/>
            <a:ext cx="1028963" cy="1028963"/>
          </a:xfrm>
          <a:prstGeom prst="pie">
            <a:avLst>
              <a:gd name="adj1" fmla="val 14921434"/>
              <a:gd name="adj2" fmla="val 15313822"/>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Partial Circle 61">
            <a:extLst>
              <a:ext uri="{FF2B5EF4-FFF2-40B4-BE49-F238E27FC236}">
                <a16:creationId xmlns:a16="http://schemas.microsoft.com/office/drawing/2014/main" id="{4FA9EBB9-7345-A93C-B369-06C284F48847}"/>
              </a:ext>
            </a:extLst>
          </p:cNvPr>
          <p:cNvSpPr/>
          <p:nvPr/>
        </p:nvSpPr>
        <p:spPr bwMode="auto">
          <a:xfrm>
            <a:off x="1607739" y="4735719"/>
            <a:ext cx="1028963" cy="1028963"/>
          </a:xfrm>
          <a:prstGeom prst="pie">
            <a:avLst>
              <a:gd name="adj1" fmla="val 15298806"/>
              <a:gd name="adj2" fmla="val 15609656"/>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Partial Circle 62">
            <a:extLst>
              <a:ext uri="{FF2B5EF4-FFF2-40B4-BE49-F238E27FC236}">
                <a16:creationId xmlns:a16="http://schemas.microsoft.com/office/drawing/2014/main" id="{97A6066D-65C5-2051-3676-9AE60AEAED9D}"/>
              </a:ext>
            </a:extLst>
          </p:cNvPr>
          <p:cNvSpPr/>
          <p:nvPr/>
        </p:nvSpPr>
        <p:spPr bwMode="auto">
          <a:xfrm>
            <a:off x="1606117" y="4734418"/>
            <a:ext cx="1028963" cy="1028963"/>
          </a:xfrm>
          <a:prstGeom prst="pie">
            <a:avLst>
              <a:gd name="adj1" fmla="val 15616980"/>
              <a:gd name="adj2" fmla="val 16193466"/>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5" name="Straight Connector 64">
            <a:extLst>
              <a:ext uri="{FF2B5EF4-FFF2-40B4-BE49-F238E27FC236}">
                <a16:creationId xmlns:a16="http://schemas.microsoft.com/office/drawing/2014/main" id="{022FFCCA-DD97-1D1A-87A4-18CA6AE6A5E4}"/>
              </a:ext>
            </a:extLst>
          </p:cNvPr>
          <p:cNvCxnSpPr>
            <a:cxnSpLocks/>
          </p:cNvCxnSpPr>
          <p:nvPr/>
        </p:nvCxnSpPr>
        <p:spPr bwMode="auto">
          <a:xfrm flipV="1">
            <a:off x="1446924" y="5375411"/>
            <a:ext cx="174596" cy="93917"/>
          </a:xfrm>
          <a:prstGeom prst="line">
            <a:avLst/>
          </a:prstGeom>
          <a:noFill/>
          <a:ln w="19050" cap="flat" cmpd="sng" algn="ctr">
            <a:solidFill>
              <a:schemeClr val="bg1"/>
            </a:solidFill>
            <a:prstDash val="solid"/>
            <a:round/>
            <a:headEnd type="none" w="med" len="med"/>
            <a:tailEnd type="none" w="med" len="med"/>
          </a:ln>
          <a:effectLst/>
        </p:spPr>
      </p:cxnSp>
      <p:sp>
        <p:nvSpPr>
          <p:cNvPr id="69" name="Freeform: Shape 68">
            <a:extLst>
              <a:ext uri="{FF2B5EF4-FFF2-40B4-BE49-F238E27FC236}">
                <a16:creationId xmlns:a16="http://schemas.microsoft.com/office/drawing/2014/main" id="{7D94578C-2D5A-A4FB-1013-C6226D3B5966}"/>
              </a:ext>
            </a:extLst>
          </p:cNvPr>
          <p:cNvSpPr/>
          <p:nvPr/>
        </p:nvSpPr>
        <p:spPr bwMode="auto">
          <a:xfrm>
            <a:off x="2079384" y="4663204"/>
            <a:ext cx="518474" cy="75415"/>
          </a:xfrm>
          <a:custGeom>
            <a:avLst/>
            <a:gdLst>
              <a:gd name="connsiteX0" fmla="*/ 0 w 518474"/>
              <a:gd name="connsiteY0" fmla="*/ 72273 h 72273"/>
              <a:gd name="connsiteX1" fmla="*/ 0 w 518474"/>
              <a:gd name="connsiteY1" fmla="*/ 0 h 72273"/>
              <a:gd name="connsiteX2" fmla="*/ 518474 w 518474"/>
              <a:gd name="connsiteY2" fmla="*/ 0 h 72273"/>
              <a:gd name="connsiteX0" fmla="*/ 0 w 518474"/>
              <a:gd name="connsiteY0" fmla="*/ 75415 h 75415"/>
              <a:gd name="connsiteX1" fmla="*/ 40850 w 518474"/>
              <a:gd name="connsiteY1" fmla="*/ 0 h 75415"/>
              <a:gd name="connsiteX2" fmla="*/ 518474 w 518474"/>
              <a:gd name="connsiteY2" fmla="*/ 3142 h 75415"/>
            </a:gdLst>
            <a:ahLst/>
            <a:cxnLst>
              <a:cxn ang="0">
                <a:pos x="connsiteX0" y="connsiteY0"/>
              </a:cxn>
              <a:cxn ang="0">
                <a:pos x="connsiteX1" y="connsiteY1"/>
              </a:cxn>
              <a:cxn ang="0">
                <a:pos x="connsiteX2" y="connsiteY2"/>
              </a:cxn>
            </a:cxnLst>
            <a:rect l="l" t="t" r="r" b="b"/>
            <a:pathLst>
              <a:path w="518474" h="75415">
                <a:moveTo>
                  <a:pt x="0" y="75415"/>
                </a:moveTo>
                <a:lnTo>
                  <a:pt x="40850" y="0"/>
                </a:lnTo>
                <a:lnTo>
                  <a:pt x="518474" y="3142"/>
                </a:lnTo>
              </a:path>
            </a:pathLst>
          </a:custGeom>
          <a:noFill/>
          <a:ln w="19050">
            <a:solidFill>
              <a:schemeClr val="bg1"/>
            </a:solidFill>
            <a:miter lim="800000"/>
            <a:headEnd/>
            <a:tailEnd/>
          </a:ln>
        </p:spPr>
        <p:txBody>
          <a:bodyPr rtlCol="0" anchor="ctr"/>
          <a:lstStyle/>
          <a:p>
            <a:pPr algn="ctr"/>
            <a:endParaRPr lang="en-US"/>
          </a:p>
        </p:txBody>
      </p:sp>
      <p:cxnSp>
        <p:nvCxnSpPr>
          <p:cNvPr id="71" name="Straight Connector 70">
            <a:extLst>
              <a:ext uri="{FF2B5EF4-FFF2-40B4-BE49-F238E27FC236}">
                <a16:creationId xmlns:a16="http://schemas.microsoft.com/office/drawing/2014/main" id="{3551BC62-22EB-60E6-5284-D7833AD14A27}"/>
              </a:ext>
            </a:extLst>
          </p:cNvPr>
          <p:cNvCxnSpPr>
            <a:cxnSpLocks/>
          </p:cNvCxnSpPr>
          <p:nvPr/>
        </p:nvCxnSpPr>
        <p:spPr bwMode="auto">
          <a:xfrm flipH="1" flipV="1">
            <a:off x="1996031" y="4627056"/>
            <a:ext cx="16265" cy="125123"/>
          </a:xfrm>
          <a:prstGeom prst="line">
            <a:avLst/>
          </a:prstGeom>
          <a:noFill/>
          <a:ln w="19050" cap="flat" cmpd="sng" algn="ctr">
            <a:solidFill>
              <a:schemeClr val="bg1"/>
            </a:solidFill>
            <a:prstDash val="solid"/>
            <a:round/>
            <a:headEnd type="none" w="med" len="med"/>
            <a:tailEnd type="none" w="med" len="med"/>
          </a:ln>
          <a:effectLst/>
        </p:spPr>
      </p:cxnSp>
      <p:sp>
        <p:nvSpPr>
          <p:cNvPr id="73" name="Freeform: Shape 72">
            <a:extLst>
              <a:ext uri="{FF2B5EF4-FFF2-40B4-BE49-F238E27FC236}">
                <a16:creationId xmlns:a16="http://schemas.microsoft.com/office/drawing/2014/main" id="{EB10C128-C736-E654-AFF7-40DDDEF701D9}"/>
              </a:ext>
            </a:extLst>
          </p:cNvPr>
          <p:cNvSpPr/>
          <p:nvPr/>
        </p:nvSpPr>
        <p:spPr bwMode="auto">
          <a:xfrm flipH="1">
            <a:off x="1436986" y="4692594"/>
            <a:ext cx="518474" cy="75415"/>
          </a:xfrm>
          <a:custGeom>
            <a:avLst/>
            <a:gdLst>
              <a:gd name="connsiteX0" fmla="*/ 0 w 518474"/>
              <a:gd name="connsiteY0" fmla="*/ 72273 h 72273"/>
              <a:gd name="connsiteX1" fmla="*/ 0 w 518474"/>
              <a:gd name="connsiteY1" fmla="*/ 0 h 72273"/>
              <a:gd name="connsiteX2" fmla="*/ 518474 w 518474"/>
              <a:gd name="connsiteY2" fmla="*/ 0 h 72273"/>
              <a:gd name="connsiteX0" fmla="*/ 0 w 518474"/>
              <a:gd name="connsiteY0" fmla="*/ 75415 h 75415"/>
              <a:gd name="connsiteX1" fmla="*/ 69130 w 518474"/>
              <a:gd name="connsiteY1" fmla="*/ 0 h 75415"/>
              <a:gd name="connsiteX2" fmla="*/ 518474 w 518474"/>
              <a:gd name="connsiteY2" fmla="*/ 3142 h 75415"/>
            </a:gdLst>
            <a:ahLst/>
            <a:cxnLst>
              <a:cxn ang="0">
                <a:pos x="connsiteX0" y="connsiteY0"/>
              </a:cxn>
              <a:cxn ang="0">
                <a:pos x="connsiteX1" y="connsiteY1"/>
              </a:cxn>
              <a:cxn ang="0">
                <a:pos x="connsiteX2" y="connsiteY2"/>
              </a:cxn>
            </a:cxnLst>
            <a:rect l="l" t="t" r="r" b="b"/>
            <a:pathLst>
              <a:path w="518474" h="75415">
                <a:moveTo>
                  <a:pt x="0" y="75415"/>
                </a:moveTo>
                <a:lnTo>
                  <a:pt x="69130" y="0"/>
                </a:lnTo>
                <a:lnTo>
                  <a:pt x="518474" y="3142"/>
                </a:lnTo>
              </a:path>
            </a:pathLst>
          </a:custGeom>
          <a:noFill/>
          <a:ln w="19050">
            <a:solidFill>
              <a:schemeClr val="bg1"/>
            </a:solidFill>
            <a:miter lim="800000"/>
            <a:headEnd/>
            <a:tailEnd/>
          </a:ln>
        </p:spPr>
        <p:txBody>
          <a:bodyPr rtlCol="0" anchor="ctr"/>
          <a:lstStyle/>
          <a:p>
            <a:pPr algn="ctr"/>
            <a:endParaRPr lang="en-US"/>
          </a:p>
        </p:txBody>
      </p:sp>
      <p:grpSp>
        <p:nvGrpSpPr>
          <p:cNvPr id="78" name="Group 77">
            <a:extLst>
              <a:ext uri="{FF2B5EF4-FFF2-40B4-BE49-F238E27FC236}">
                <a16:creationId xmlns:a16="http://schemas.microsoft.com/office/drawing/2014/main" id="{792D23B4-21BB-615B-6247-1DD0974D5F44}"/>
              </a:ext>
            </a:extLst>
          </p:cNvPr>
          <p:cNvGrpSpPr/>
          <p:nvPr/>
        </p:nvGrpSpPr>
        <p:grpSpPr>
          <a:xfrm>
            <a:off x="3450822" y="4374005"/>
            <a:ext cx="1008931" cy="1173275"/>
            <a:chOff x="945988" y="4399810"/>
            <a:chExt cx="1008931" cy="1173275"/>
          </a:xfrm>
        </p:grpSpPr>
        <p:sp>
          <p:nvSpPr>
            <p:cNvPr id="31" name="TextBox 30">
              <a:extLst>
                <a:ext uri="{FF2B5EF4-FFF2-40B4-BE49-F238E27FC236}">
                  <a16:creationId xmlns:a16="http://schemas.microsoft.com/office/drawing/2014/main" id="{D533C6A3-F5AF-25BF-0307-071B0D7A8B71}"/>
                </a:ext>
              </a:extLst>
            </p:cNvPr>
            <p:cNvSpPr txBox="1"/>
            <p:nvPr/>
          </p:nvSpPr>
          <p:spPr bwMode="auto">
            <a:xfrm>
              <a:off x="1023346" y="4399810"/>
              <a:ext cx="416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R0</a:t>
              </a:r>
            </a:p>
          </p:txBody>
        </p:sp>
        <p:sp>
          <p:nvSpPr>
            <p:cNvPr id="32" name="TextBox 31">
              <a:extLst>
                <a:ext uri="{FF2B5EF4-FFF2-40B4-BE49-F238E27FC236}">
                  <a16:creationId xmlns:a16="http://schemas.microsoft.com/office/drawing/2014/main" id="{1816FFA7-AC32-CB29-BB64-E4B9D730B5D9}"/>
                </a:ext>
              </a:extLst>
            </p:cNvPr>
            <p:cNvSpPr txBox="1"/>
            <p:nvPr/>
          </p:nvSpPr>
          <p:spPr bwMode="auto">
            <a:xfrm>
              <a:off x="1023346" y="4607260"/>
              <a:ext cx="416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R1</a:t>
              </a:r>
            </a:p>
          </p:txBody>
        </p:sp>
        <p:sp>
          <p:nvSpPr>
            <p:cNvPr id="33" name="TextBox 32">
              <a:extLst>
                <a:ext uri="{FF2B5EF4-FFF2-40B4-BE49-F238E27FC236}">
                  <a16:creationId xmlns:a16="http://schemas.microsoft.com/office/drawing/2014/main" id="{465A63ED-F561-15D3-C5F9-0535499EE885}"/>
                </a:ext>
              </a:extLst>
            </p:cNvPr>
            <p:cNvSpPr txBox="1"/>
            <p:nvPr/>
          </p:nvSpPr>
          <p:spPr bwMode="auto">
            <a:xfrm>
              <a:off x="1023346" y="4833721"/>
              <a:ext cx="416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R2</a:t>
              </a:r>
            </a:p>
          </p:txBody>
        </p:sp>
        <p:sp>
          <p:nvSpPr>
            <p:cNvPr id="34" name="TextBox 33">
              <a:extLst>
                <a:ext uri="{FF2B5EF4-FFF2-40B4-BE49-F238E27FC236}">
                  <a16:creationId xmlns:a16="http://schemas.microsoft.com/office/drawing/2014/main" id="{864001B3-2FAC-EEF4-957D-FFB346BD56E6}"/>
                </a:ext>
              </a:extLst>
            </p:cNvPr>
            <p:cNvSpPr txBox="1"/>
            <p:nvPr/>
          </p:nvSpPr>
          <p:spPr bwMode="auto">
            <a:xfrm>
              <a:off x="1023347" y="5092954"/>
              <a:ext cx="93157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400" b="0" dirty="0">
                  <a:solidFill>
                    <a:schemeClr val="bg1"/>
                  </a:solidFill>
                  <a:latin typeface="Calibri" panose="020F0502020204030204" pitchFamily="34" charset="0"/>
                </a:rPr>
                <a:t>NE or missing</a:t>
              </a:r>
            </a:p>
          </p:txBody>
        </p:sp>
        <p:sp>
          <p:nvSpPr>
            <p:cNvPr id="74" name="Rectangle 73">
              <a:extLst>
                <a:ext uri="{FF2B5EF4-FFF2-40B4-BE49-F238E27FC236}">
                  <a16:creationId xmlns:a16="http://schemas.microsoft.com/office/drawing/2014/main" id="{CC20E64C-989D-D750-83AD-CC8687C164A9}"/>
                </a:ext>
              </a:extLst>
            </p:cNvPr>
            <p:cNvSpPr/>
            <p:nvPr/>
          </p:nvSpPr>
          <p:spPr bwMode="auto">
            <a:xfrm>
              <a:off x="945990" y="4493443"/>
              <a:ext cx="114141" cy="1141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6E58A0F6-ACA9-757F-3118-C1844CE59B3E}"/>
                </a:ext>
              </a:extLst>
            </p:cNvPr>
            <p:cNvSpPr/>
            <p:nvPr/>
          </p:nvSpPr>
          <p:spPr bwMode="auto">
            <a:xfrm>
              <a:off x="945990" y="4706028"/>
              <a:ext cx="114141" cy="1141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475ADEB1-4ECA-8C7B-6E1D-7AD46674C4C0}"/>
                </a:ext>
              </a:extLst>
            </p:cNvPr>
            <p:cNvSpPr/>
            <p:nvPr/>
          </p:nvSpPr>
          <p:spPr bwMode="auto">
            <a:xfrm>
              <a:off x="945989" y="4932508"/>
              <a:ext cx="114141" cy="11414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ACBD4D48-F1F4-4BC6-D25D-CF697294D2A6}"/>
                </a:ext>
              </a:extLst>
            </p:cNvPr>
            <p:cNvSpPr/>
            <p:nvPr/>
          </p:nvSpPr>
          <p:spPr bwMode="auto">
            <a:xfrm>
              <a:off x="945988" y="5162876"/>
              <a:ext cx="114141" cy="114141"/>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9" name="Partial Circle 78">
            <a:extLst>
              <a:ext uri="{FF2B5EF4-FFF2-40B4-BE49-F238E27FC236}">
                <a16:creationId xmlns:a16="http://schemas.microsoft.com/office/drawing/2014/main" id="{2E1ADF97-F7F8-95DC-7DF5-B4BBAC51EBBA}"/>
              </a:ext>
            </a:extLst>
          </p:cNvPr>
          <p:cNvSpPr/>
          <p:nvPr/>
        </p:nvSpPr>
        <p:spPr bwMode="auto">
          <a:xfrm>
            <a:off x="5502326" y="4738279"/>
            <a:ext cx="1028963" cy="1028963"/>
          </a:xfrm>
          <a:prstGeom prst="pie">
            <a:avLst>
              <a:gd name="adj1" fmla="val 16189207"/>
              <a:gd name="adj2" fmla="val 15739069"/>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Partial Circle 81">
            <a:extLst>
              <a:ext uri="{FF2B5EF4-FFF2-40B4-BE49-F238E27FC236}">
                <a16:creationId xmlns:a16="http://schemas.microsoft.com/office/drawing/2014/main" id="{8D056177-E7C4-D3D7-2116-0E15B710C37A}"/>
              </a:ext>
            </a:extLst>
          </p:cNvPr>
          <p:cNvSpPr/>
          <p:nvPr/>
        </p:nvSpPr>
        <p:spPr bwMode="auto">
          <a:xfrm>
            <a:off x="5501301" y="4736730"/>
            <a:ext cx="1028963" cy="1028963"/>
          </a:xfrm>
          <a:prstGeom prst="pie">
            <a:avLst>
              <a:gd name="adj1" fmla="val 15752431"/>
              <a:gd name="adj2" fmla="val 16193466"/>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Freeform: Shape 82">
            <a:extLst>
              <a:ext uri="{FF2B5EF4-FFF2-40B4-BE49-F238E27FC236}">
                <a16:creationId xmlns:a16="http://schemas.microsoft.com/office/drawing/2014/main" id="{5BFE6621-FD71-A8B5-8C3A-68B74C6994A0}"/>
              </a:ext>
            </a:extLst>
          </p:cNvPr>
          <p:cNvSpPr/>
          <p:nvPr/>
        </p:nvSpPr>
        <p:spPr bwMode="auto">
          <a:xfrm flipH="1">
            <a:off x="5810858" y="4644301"/>
            <a:ext cx="187655" cy="102329"/>
          </a:xfrm>
          <a:custGeom>
            <a:avLst/>
            <a:gdLst>
              <a:gd name="connsiteX0" fmla="*/ 0 w 518474"/>
              <a:gd name="connsiteY0" fmla="*/ 72273 h 72273"/>
              <a:gd name="connsiteX1" fmla="*/ 0 w 518474"/>
              <a:gd name="connsiteY1" fmla="*/ 0 h 72273"/>
              <a:gd name="connsiteX2" fmla="*/ 518474 w 518474"/>
              <a:gd name="connsiteY2" fmla="*/ 0 h 72273"/>
              <a:gd name="connsiteX0" fmla="*/ 0 w 518474"/>
              <a:gd name="connsiteY0" fmla="*/ 75415 h 75415"/>
              <a:gd name="connsiteX1" fmla="*/ 69130 w 518474"/>
              <a:gd name="connsiteY1" fmla="*/ 0 h 75415"/>
              <a:gd name="connsiteX2" fmla="*/ 518474 w 518474"/>
              <a:gd name="connsiteY2" fmla="*/ 3142 h 75415"/>
            </a:gdLst>
            <a:ahLst/>
            <a:cxnLst>
              <a:cxn ang="0">
                <a:pos x="connsiteX0" y="connsiteY0"/>
              </a:cxn>
              <a:cxn ang="0">
                <a:pos x="connsiteX1" y="connsiteY1"/>
              </a:cxn>
              <a:cxn ang="0">
                <a:pos x="connsiteX2" y="connsiteY2"/>
              </a:cxn>
            </a:cxnLst>
            <a:rect l="l" t="t" r="r" b="b"/>
            <a:pathLst>
              <a:path w="518474" h="75415">
                <a:moveTo>
                  <a:pt x="0" y="75415"/>
                </a:moveTo>
                <a:lnTo>
                  <a:pt x="69130" y="0"/>
                </a:lnTo>
                <a:lnTo>
                  <a:pt x="518474" y="3142"/>
                </a:lnTo>
              </a:path>
            </a:pathLst>
          </a:custGeom>
          <a:noFill/>
          <a:ln w="19050">
            <a:solidFill>
              <a:schemeClr val="bg1"/>
            </a:solidFill>
            <a:miter lim="800000"/>
            <a:headEnd/>
            <a:tailEnd/>
          </a:ln>
        </p:spPr>
        <p:txBody>
          <a:bodyPr rtlCol="0" anchor="ctr"/>
          <a:lstStyle/>
          <a:p>
            <a:pPr algn="ctr"/>
            <a:endParaRPr lang="en-US"/>
          </a:p>
        </p:txBody>
      </p:sp>
      <p:cxnSp>
        <p:nvCxnSpPr>
          <p:cNvPr id="84" name="Straight Connector 83">
            <a:extLst>
              <a:ext uri="{FF2B5EF4-FFF2-40B4-BE49-F238E27FC236}">
                <a16:creationId xmlns:a16="http://schemas.microsoft.com/office/drawing/2014/main" id="{BFB250E2-94FA-FDDF-6760-1D325AEC55CF}"/>
              </a:ext>
            </a:extLst>
          </p:cNvPr>
          <p:cNvCxnSpPr>
            <a:cxnSpLocks/>
          </p:cNvCxnSpPr>
          <p:nvPr/>
        </p:nvCxnSpPr>
        <p:spPr bwMode="auto">
          <a:xfrm flipV="1">
            <a:off x="5357272" y="5349505"/>
            <a:ext cx="148530" cy="71292"/>
          </a:xfrm>
          <a:prstGeom prst="line">
            <a:avLst/>
          </a:prstGeom>
          <a:noFill/>
          <a:ln w="19050" cap="flat" cmpd="sng" algn="ctr">
            <a:solidFill>
              <a:schemeClr val="bg1"/>
            </a:solidFill>
            <a:prstDash val="solid"/>
            <a:round/>
            <a:headEnd type="none" w="med" len="med"/>
            <a:tailEnd type="none" w="med" len="med"/>
          </a:ln>
          <a:effectLst/>
        </p:spPr>
      </p:cxnSp>
      <p:grpSp>
        <p:nvGrpSpPr>
          <p:cNvPr id="86" name="Group 85">
            <a:extLst>
              <a:ext uri="{FF2B5EF4-FFF2-40B4-BE49-F238E27FC236}">
                <a16:creationId xmlns:a16="http://schemas.microsoft.com/office/drawing/2014/main" id="{DF8F131B-5689-8F15-7537-46C17F9EFA66}"/>
              </a:ext>
            </a:extLst>
          </p:cNvPr>
          <p:cNvGrpSpPr/>
          <p:nvPr/>
        </p:nvGrpSpPr>
        <p:grpSpPr>
          <a:xfrm>
            <a:off x="7246587" y="4376919"/>
            <a:ext cx="1008931" cy="1173275"/>
            <a:chOff x="945988" y="4399810"/>
            <a:chExt cx="1008931" cy="1173275"/>
          </a:xfrm>
        </p:grpSpPr>
        <p:sp>
          <p:nvSpPr>
            <p:cNvPr id="87" name="TextBox 86">
              <a:extLst>
                <a:ext uri="{FF2B5EF4-FFF2-40B4-BE49-F238E27FC236}">
                  <a16:creationId xmlns:a16="http://schemas.microsoft.com/office/drawing/2014/main" id="{B27BE497-E7C9-9742-8A09-4C12268DC3ED}"/>
                </a:ext>
              </a:extLst>
            </p:cNvPr>
            <p:cNvSpPr txBox="1"/>
            <p:nvPr/>
          </p:nvSpPr>
          <p:spPr bwMode="auto">
            <a:xfrm>
              <a:off x="1023346" y="4399810"/>
              <a:ext cx="416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R0</a:t>
              </a:r>
            </a:p>
          </p:txBody>
        </p:sp>
        <p:sp>
          <p:nvSpPr>
            <p:cNvPr id="88" name="TextBox 87">
              <a:extLst>
                <a:ext uri="{FF2B5EF4-FFF2-40B4-BE49-F238E27FC236}">
                  <a16:creationId xmlns:a16="http://schemas.microsoft.com/office/drawing/2014/main" id="{B0212B2D-1D06-7231-4A38-2C4AD5CC8B65}"/>
                </a:ext>
              </a:extLst>
            </p:cNvPr>
            <p:cNvSpPr txBox="1"/>
            <p:nvPr/>
          </p:nvSpPr>
          <p:spPr bwMode="auto">
            <a:xfrm>
              <a:off x="1023346" y="4607260"/>
              <a:ext cx="416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R1</a:t>
              </a:r>
            </a:p>
          </p:txBody>
        </p:sp>
        <p:sp>
          <p:nvSpPr>
            <p:cNvPr id="89" name="TextBox 88">
              <a:extLst>
                <a:ext uri="{FF2B5EF4-FFF2-40B4-BE49-F238E27FC236}">
                  <a16:creationId xmlns:a16="http://schemas.microsoft.com/office/drawing/2014/main" id="{EAA33A29-1643-A45F-FF87-6F1FF4C49E9A}"/>
                </a:ext>
              </a:extLst>
            </p:cNvPr>
            <p:cNvSpPr txBox="1"/>
            <p:nvPr/>
          </p:nvSpPr>
          <p:spPr bwMode="auto">
            <a:xfrm>
              <a:off x="1023346" y="4833721"/>
              <a:ext cx="416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R2</a:t>
              </a:r>
            </a:p>
          </p:txBody>
        </p:sp>
        <p:sp>
          <p:nvSpPr>
            <p:cNvPr id="90" name="TextBox 89">
              <a:extLst>
                <a:ext uri="{FF2B5EF4-FFF2-40B4-BE49-F238E27FC236}">
                  <a16:creationId xmlns:a16="http://schemas.microsoft.com/office/drawing/2014/main" id="{46C45A89-2B08-D339-D45C-7A1088673482}"/>
                </a:ext>
              </a:extLst>
            </p:cNvPr>
            <p:cNvSpPr txBox="1"/>
            <p:nvPr/>
          </p:nvSpPr>
          <p:spPr bwMode="auto">
            <a:xfrm>
              <a:off x="1023347" y="5092954"/>
              <a:ext cx="93157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400" b="0" dirty="0">
                  <a:solidFill>
                    <a:schemeClr val="bg1"/>
                  </a:solidFill>
                  <a:latin typeface="Calibri" panose="020F0502020204030204" pitchFamily="34" charset="0"/>
                </a:rPr>
                <a:t>NE or missing</a:t>
              </a:r>
            </a:p>
          </p:txBody>
        </p:sp>
        <p:sp>
          <p:nvSpPr>
            <p:cNvPr id="91" name="Rectangle 90">
              <a:extLst>
                <a:ext uri="{FF2B5EF4-FFF2-40B4-BE49-F238E27FC236}">
                  <a16:creationId xmlns:a16="http://schemas.microsoft.com/office/drawing/2014/main" id="{B6B035D7-C66E-2D3C-956F-2254A8B0608E}"/>
                </a:ext>
              </a:extLst>
            </p:cNvPr>
            <p:cNvSpPr/>
            <p:nvPr/>
          </p:nvSpPr>
          <p:spPr bwMode="auto">
            <a:xfrm>
              <a:off x="945990" y="4493443"/>
              <a:ext cx="114141" cy="114141"/>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F128302A-260B-6539-8322-B98A2BF33334}"/>
                </a:ext>
              </a:extLst>
            </p:cNvPr>
            <p:cNvSpPr/>
            <p:nvPr/>
          </p:nvSpPr>
          <p:spPr bwMode="auto">
            <a:xfrm>
              <a:off x="945990" y="4706028"/>
              <a:ext cx="114141" cy="1141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43E8D6F7-5F20-C081-D20A-A916E0DF66EE}"/>
                </a:ext>
              </a:extLst>
            </p:cNvPr>
            <p:cNvSpPr/>
            <p:nvPr/>
          </p:nvSpPr>
          <p:spPr bwMode="auto">
            <a:xfrm>
              <a:off x="945989" y="4932508"/>
              <a:ext cx="114141" cy="1141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A22B1799-60EC-8E72-C4CE-FCF52F79BC58}"/>
                </a:ext>
              </a:extLst>
            </p:cNvPr>
            <p:cNvSpPr/>
            <p:nvPr/>
          </p:nvSpPr>
          <p:spPr bwMode="auto">
            <a:xfrm>
              <a:off x="945988" y="5162876"/>
              <a:ext cx="114141" cy="11414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5" name="Partial Circle 94">
            <a:extLst>
              <a:ext uri="{FF2B5EF4-FFF2-40B4-BE49-F238E27FC236}">
                <a16:creationId xmlns:a16="http://schemas.microsoft.com/office/drawing/2014/main" id="{936FFD3C-55B3-B22E-D9C4-E461ECD22BCB}"/>
              </a:ext>
            </a:extLst>
          </p:cNvPr>
          <p:cNvSpPr/>
          <p:nvPr/>
        </p:nvSpPr>
        <p:spPr bwMode="auto">
          <a:xfrm>
            <a:off x="9149245" y="4688715"/>
            <a:ext cx="1028963" cy="1028963"/>
          </a:xfrm>
          <a:prstGeom prst="pie">
            <a:avLst>
              <a:gd name="adj1" fmla="val 16189207"/>
              <a:gd name="adj2" fmla="val 12898792"/>
            </a:avLst>
          </a:prstGeom>
          <a:solidFill>
            <a:schemeClr val="accent4">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Partial Circle 96">
            <a:extLst>
              <a:ext uri="{FF2B5EF4-FFF2-40B4-BE49-F238E27FC236}">
                <a16:creationId xmlns:a16="http://schemas.microsoft.com/office/drawing/2014/main" id="{A36BF276-1148-9D84-4831-072908F917C8}"/>
              </a:ext>
            </a:extLst>
          </p:cNvPr>
          <p:cNvSpPr/>
          <p:nvPr/>
        </p:nvSpPr>
        <p:spPr bwMode="auto">
          <a:xfrm>
            <a:off x="9149842" y="4688467"/>
            <a:ext cx="1028963" cy="1028963"/>
          </a:xfrm>
          <a:prstGeom prst="pie">
            <a:avLst>
              <a:gd name="adj1" fmla="val 12827696"/>
              <a:gd name="adj2" fmla="val 14042395"/>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Partial Circle 97">
            <a:extLst>
              <a:ext uri="{FF2B5EF4-FFF2-40B4-BE49-F238E27FC236}">
                <a16:creationId xmlns:a16="http://schemas.microsoft.com/office/drawing/2014/main" id="{F8DC3AB6-E0ED-6711-E1C9-1D2825B3B600}"/>
              </a:ext>
            </a:extLst>
          </p:cNvPr>
          <p:cNvSpPr/>
          <p:nvPr/>
        </p:nvSpPr>
        <p:spPr bwMode="auto">
          <a:xfrm>
            <a:off x="9148220" y="4687166"/>
            <a:ext cx="1028963" cy="1028963"/>
          </a:xfrm>
          <a:prstGeom prst="pie">
            <a:avLst>
              <a:gd name="adj1" fmla="val 14024657"/>
              <a:gd name="adj2" fmla="val 16193466"/>
            </a:avLst>
          </a:prstGeom>
          <a:solidFill>
            <a:srgbClr val="71F3C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9" name="Straight Connector 98">
            <a:extLst>
              <a:ext uri="{FF2B5EF4-FFF2-40B4-BE49-F238E27FC236}">
                <a16:creationId xmlns:a16="http://schemas.microsoft.com/office/drawing/2014/main" id="{4AD172B2-40FC-F06C-3E17-CA317C5D973E}"/>
              </a:ext>
            </a:extLst>
          </p:cNvPr>
          <p:cNvCxnSpPr>
            <a:cxnSpLocks/>
          </p:cNvCxnSpPr>
          <p:nvPr/>
        </p:nvCxnSpPr>
        <p:spPr bwMode="auto">
          <a:xfrm>
            <a:off x="10164700" y="5343697"/>
            <a:ext cx="201061" cy="72522"/>
          </a:xfrm>
          <a:prstGeom prst="line">
            <a:avLst/>
          </a:prstGeom>
          <a:noFill/>
          <a:ln w="19050"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C47D99C-4F0B-42E6-9E65-B93F36D780D3}"/>
              </a:ext>
            </a:extLst>
          </p:cNvPr>
          <p:cNvCxnSpPr>
            <a:cxnSpLocks/>
          </p:cNvCxnSpPr>
          <p:nvPr/>
        </p:nvCxnSpPr>
        <p:spPr bwMode="auto">
          <a:xfrm flipH="1" flipV="1">
            <a:off x="9538134" y="4579804"/>
            <a:ext cx="16265" cy="125123"/>
          </a:xfrm>
          <a:prstGeom prst="line">
            <a:avLst/>
          </a:prstGeom>
          <a:noFill/>
          <a:ln w="19050" cap="flat" cmpd="sng" algn="ctr">
            <a:solidFill>
              <a:schemeClr val="bg1"/>
            </a:solidFill>
            <a:prstDash val="solid"/>
            <a:round/>
            <a:headEnd type="none" w="med" len="med"/>
            <a:tailEnd type="none" w="med" len="med"/>
          </a:ln>
          <a:effectLst/>
        </p:spPr>
      </p:cxnSp>
      <p:sp>
        <p:nvSpPr>
          <p:cNvPr id="102" name="Freeform: Shape 101">
            <a:extLst>
              <a:ext uri="{FF2B5EF4-FFF2-40B4-BE49-F238E27FC236}">
                <a16:creationId xmlns:a16="http://schemas.microsoft.com/office/drawing/2014/main" id="{45240BA7-D53D-C30F-39CE-EE49D5DF29E4}"/>
              </a:ext>
            </a:extLst>
          </p:cNvPr>
          <p:cNvSpPr/>
          <p:nvPr/>
        </p:nvSpPr>
        <p:spPr bwMode="auto">
          <a:xfrm flipH="1">
            <a:off x="9097240" y="4796731"/>
            <a:ext cx="208678" cy="45719"/>
          </a:xfrm>
          <a:custGeom>
            <a:avLst/>
            <a:gdLst>
              <a:gd name="connsiteX0" fmla="*/ 0 w 518474"/>
              <a:gd name="connsiteY0" fmla="*/ 72273 h 72273"/>
              <a:gd name="connsiteX1" fmla="*/ 0 w 518474"/>
              <a:gd name="connsiteY1" fmla="*/ 0 h 72273"/>
              <a:gd name="connsiteX2" fmla="*/ 518474 w 518474"/>
              <a:gd name="connsiteY2" fmla="*/ 0 h 72273"/>
              <a:gd name="connsiteX0" fmla="*/ 0 w 518474"/>
              <a:gd name="connsiteY0" fmla="*/ 75415 h 75415"/>
              <a:gd name="connsiteX1" fmla="*/ 69130 w 518474"/>
              <a:gd name="connsiteY1" fmla="*/ 0 h 75415"/>
              <a:gd name="connsiteX2" fmla="*/ 518474 w 518474"/>
              <a:gd name="connsiteY2" fmla="*/ 3142 h 75415"/>
            </a:gdLst>
            <a:ahLst/>
            <a:cxnLst>
              <a:cxn ang="0">
                <a:pos x="connsiteX0" y="connsiteY0"/>
              </a:cxn>
              <a:cxn ang="0">
                <a:pos x="connsiteX1" y="connsiteY1"/>
              </a:cxn>
              <a:cxn ang="0">
                <a:pos x="connsiteX2" y="connsiteY2"/>
              </a:cxn>
            </a:cxnLst>
            <a:rect l="l" t="t" r="r" b="b"/>
            <a:pathLst>
              <a:path w="518474" h="75415">
                <a:moveTo>
                  <a:pt x="0" y="75415"/>
                </a:moveTo>
                <a:lnTo>
                  <a:pt x="69130" y="0"/>
                </a:lnTo>
                <a:lnTo>
                  <a:pt x="518474" y="3142"/>
                </a:lnTo>
              </a:path>
            </a:pathLst>
          </a:custGeom>
          <a:noFill/>
          <a:ln w="19050">
            <a:solidFill>
              <a:schemeClr val="bg1"/>
            </a:solidFill>
            <a:miter lim="800000"/>
            <a:headEnd/>
            <a:tailEnd/>
          </a:ln>
        </p:spPr>
        <p:txBody>
          <a:bodyPr rtlCol="0" anchor="ctr"/>
          <a:lstStyle/>
          <a:p>
            <a:pPr algn="ctr"/>
            <a:endParaRPr lang="en-US"/>
          </a:p>
        </p:txBody>
      </p:sp>
      <p:grpSp>
        <p:nvGrpSpPr>
          <p:cNvPr id="103" name="Group 102">
            <a:extLst>
              <a:ext uri="{FF2B5EF4-FFF2-40B4-BE49-F238E27FC236}">
                <a16:creationId xmlns:a16="http://schemas.microsoft.com/office/drawing/2014/main" id="{03AE0987-23B6-A77F-1215-2AA6248E3645}"/>
              </a:ext>
            </a:extLst>
          </p:cNvPr>
          <p:cNvGrpSpPr/>
          <p:nvPr/>
        </p:nvGrpSpPr>
        <p:grpSpPr>
          <a:xfrm>
            <a:off x="11033417" y="4393914"/>
            <a:ext cx="1008931" cy="1173275"/>
            <a:chOff x="945988" y="4399810"/>
            <a:chExt cx="1008931" cy="1173275"/>
          </a:xfrm>
        </p:grpSpPr>
        <p:sp>
          <p:nvSpPr>
            <p:cNvPr id="104" name="TextBox 103">
              <a:extLst>
                <a:ext uri="{FF2B5EF4-FFF2-40B4-BE49-F238E27FC236}">
                  <a16:creationId xmlns:a16="http://schemas.microsoft.com/office/drawing/2014/main" id="{D8AB540F-DA0A-7404-E1B8-5CC0BAF5FE58}"/>
                </a:ext>
              </a:extLst>
            </p:cNvPr>
            <p:cNvSpPr txBox="1"/>
            <p:nvPr/>
          </p:nvSpPr>
          <p:spPr bwMode="auto">
            <a:xfrm>
              <a:off x="1023346" y="4399810"/>
              <a:ext cx="416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R0</a:t>
              </a:r>
            </a:p>
          </p:txBody>
        </p:sp>
        <p:sp>
          <p:nvSpPr>
            <p:cNvPr id="105" name="TextBox 104">
              <a:extLst>
                <a:ext uri="{FF2B5EF4-FFF2-40B4-BE49-F238E27FC236}">
                  <a16:creationId xmlns:a16="http://schemas.microsoft.com/office/drawing/2014/main" id="{BD7AEA18-F5D2-457E-A026-63DB00C85448}"/>
                </a:ext>
              </a:extLst>
            </p:cNvPr>
            <p:cNvSpPr txBox="1"/>
            <p:nvPr/>
          </p:nvSpPr>
          <p:spPr bwMode="auto">
            <a:xfrm>
              <a:off x="1023346" y="4607260"/>
              <a:ext cx="416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R1</a:t>
              </a:r>
            </a:p>
          </p:txBody>
        </p:sp>
        <p:sp>
          <p:nvSpPr>
            <p:cNvPr id="106" name="TextBox 105">
              <a:extLst>
                <a:ext uri="{FF2B5EF4-FFF2-40B4-BE49-F238E27FC236}">
                  <a16:creationId xmlns:a16="http://schemas.microsoft.com/office/drawing/2014/main" id="{1FD06DF4-C972-7EFF-C1BF-2133D1D5A64F}"/>
                </a:ext>
              </a:extLst>
            </p:cNvPr>
            <p:cNvSpPr txBox="1"/>
            <p:nvPr/>
          </p:nvSpPr>
          <p:spPr bwMode="auto">
            <a:xfrm>
              <a:off x="1023346" y="4833721"/>
              <a:ext cx="416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R2</a:t>
              </a:r>
            </a:p>
          </p:txBody>
        </p:sp>
        <p:sp>
          <p:nvSpPr>
            <p:cNvPr id="107" name="TextBox 106">
              <a:extLst>
                <a:ext uri="{FF2B5EF4-FFF2-40B4-BE49-F238E27FC236}">
                  <a16:creationId xmlns:a16="http://schemas.microsoft.com/office/drawing/2014/main" id="{5726B031-4BB4-D78A-BB83-9301C8A6D43B}"/>
                </a:ext>
              </a:extLst>
            </p:cNvPr>
            <p:cNvSpPr txBox="1"/>
            <p:nvPr/>
          </p:nvSpPr>
          <p:spPr bwMode="auto">
            <a:xfrm>
              <a:off x="1023347" y="5092954"/>
              <a:ext cx="93157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400" b="0" dirty="0">
                  <a:solidFill>
                    <a:schemeClr val="bg1"/>
                  </a:solidFill>
                  <a:latin typeface="Calibri" panose="020F0502020204030204" pitchFamily="34" charset="0"/>
                </a:rPr>
                <a:t>NE or missing</a:t>
              </a:r>
            </a:p>
          </p:txBody>
        </p:sp>
        <p:sp>
          <p:nvSpPr>
            <p:cNvPr id="108" name="Rectangle 107">
              <a:extLst>
                <a:ext uri="{FF2B5EF4-FFF2-40B4-BE49-F238E27FC236}">
                  <a16:creationId xmlns:a16="http://schemas.microsoft.com/office/drawing/2014/main" id="{60DB6294-6891-0861-839F-8507B56C95E7}"/>
                </a:ext>
              </a:extLst>
            </p:cNvPr>
            <p:cNvSpPr/>
            <p:nvPr/>
          </p:nvSpPr>
          <p:spPr bwMode="auto">
            <a:xfrm>
              <a:off x="945990" y="4493443"/>
              <a:ext cx="114141" cy="114141"/>
            </a:xfrm>
            <a:prstGeom prst="rect">
              <a:avLst/>
            </a:prstGeom>
            <a:solidFill>
              <a:schemeClr val="accent4">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04F1D7AC-B79E-D3F4-AD7C-94DDA6A00081}"/>
                </a:ext>
              </a:extLst>
            </p:cNvPr>
            <p:cNvSpPr/>
            <p:nvPr/>
          </p:nvSpPr>
          <p:spPr bwMode="auto">
            <a:xfrm>
              <a:off x="945990" y="4706028"/>
              <a:ext cx="114141" cy="11414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3A26032D-EFB2-56ED-1E9B-5DCEE74F77CC}"/>
                </a:ext>
              </a:extLst>
            </p:cNvPr>
            <p:cNvSpPr/>
            <p:nvPr/>
          </p:nvSpPr>
          <p:spPr bwMode="auto">
            <a:xfrm>
              <a:off x="945989" y="4932508"/>
              <a:ext cx="114141" cy="114141"/>
            </a:xfrm>
            <a:prstGeom prst="rect">
              <a:avLst/>
            </a:prstGeom>
            <a:solidFill>
              <a:srgbClr val="00B45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50F08B11-84C3-DBF2-814C-B9BDF8DE0AFA}"/>
                </a:ext>
              </a:extLst>
            </p:cNvPr>
            <p:cNvSpPr/>
            <p:nvPr/>
          </p:nvSpPr>
          <p:spPr bwMode="auto">
            <a:xfrm>
              <a:off x="945988" y="5162876"/>
              <a:ext cx="114141" cy="114141"/>
            </a:xfrm>
            <a:prstGeom prst="rect">
              <a:avLst/>
            </a:prstGeom>
            <a:solidFill>
              <a:srgbClr val="71F3C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14050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DCCCE-04F2-84DA-06C8-B1C350F38C22}"/>
              </a:ext>
            </a:extLst>
          </p:cNvPr>
          <p:cNvSpPr>
            <a:spLocks noGrp="1"/>
          </p:cNvSpPr>
          <p:nvPr>
            <p:ph type="title"/>
          </p:nvPr>
        </p:nvSpPr>
        <p:spPr/>
        <p:txBody>
          <a:bodyPr/>
          <a:lstStyle/>
          <a:p>
            <a:r>
              <a:rPr lang="en-US" altLang="en-US"/>
              <a:t>MDT-BRIDGE: Presurgery/CRT ORR and pCR</a:t>
            </a:r>
            <a:endParaRPr lang="en-US"/>
          </a:p>
        </p:txBody>
      </p:sp>
      <p:sp>
        <p:nvSpPr>
          <p:cNvPr id="6" name="Content Placeholder 5">
            <a:extLst>
              <a:ext uri="{FF2B5EF4-FFF2-40B4-BE49-F238E27FC236}">
                <a16:creationId xmlns:a16="http://schemas.microsoft.com/office/drawing/2014/main" id="{D6D5BCB7-34A4-BEA1-2BC8-60B428E9223E}"/>
              </a:ext>
            </a:extLst>
          </p:cNvPr>
          <p:cNvSpPr>
            <a:spLocks noGrp="1"/>
          </p:cNvSpPr>
          <p:nvPr>
            <p:ph idx="1"/>
          </p:nvPr>
        </p:nvSpPr>
        <p:spPr>
          <a:xfrm>
            <a:off x="609759" y="4757732"/>
            <a:ext cx="5623893" cy="1297857"/>
          </a:xfrm>
        </p:spPr>
        <p:txBody>
          <a:bodyPr/>
          <a:lstStyle/>
          <a:p>
            <a:r>
              <a:rPr lang="en-US" sz="2400"/>
              <a:t>27.6% (21/76; 95% CI: 18.0-39.1) of patients considered resectable after reassessment achieved pCR</a:t>
            </a:r>
          </a:p>
        </p:txBody>
      </p:sp>
      <p:graphicFrame>
        <p:nvGraphicFramePr>
          <p:cNvPr id="5" name="Table 4">
            <a:extLst>
              <a:ext uri="{FF2B5EF4-FFF2-40B4-BE49-F238E27FC236}">
                <a16:creationId xmlns:a16="http://schemas.microsoft.com/office/drawing/2014/main" id="{30A72C37-AB0E-9D5F-1632-5A1ABD5A983F}"/>
              </a:ext>
            </a:extLst>
          </p:cNvPr>
          <p:cNvGraphicFramePr>
            <a:graphicFrameLocks noGrp="1"/>
          </p:cNvGraphicFramePr>
          <p:nvPr>
            <p:extLst>
              <p:ext uri="{D42A27DB-BD31-4B8C-83A1-F6EECF244321}">
                <p14:modId xmlns:p14="http://schemas.microsoft.com/office/powerpoint/2010/main" val="2455864058"/>
              </p:ext>
            </p:extLst>
          </p:nvPr>
        </p:nvGraphicFramePr>
        <p:xfrm>
          <a:off x="512451" y="1603581"/>
          <a:ext cx="5623893" cy="2895696"/>
        </p:xfrm>
        <a:graphic>
          <a:graphicData uri="http://schemas.openxmlformats.org/drawingml/2006/table">
            <a:tbl>
              <a:tblPr/>
              <a:tblGrid>
                <a:gridCol w="2079349">
                  <a:extLst>
                    <a:ext uri="{9D8B030D-6E8A-4147-A177-3AD203B41FA5}">
                      <a16:colId xmlns:a16="http://schemas.microsoft.com/office/drawing/2014/main" val="766841057"/>
                    </a:ext>
                  </a:extLst>
                </a:gridCol>
                <a:gridCol w="1669913">
                  <a:extLst>
                    <a:ext uri="{9D8B030D-6E8A-4147-A177-3AD203B41FA5}">
                      <a16:colId xmlns:a16="http://schemas.microsoft.com/office/drawing/2014/main" val="3588220290"/>
                    </a:ext>
                  </a:extLst>
                </a:gridCol>
                <a:gridCol w="1874631">
                  <a:extLst>
                    <a:ext uri="{9D8B030D-6E8A-4147-A177-3AD203B41FA5}">
                      <a16:colId xmlns:a16="http://schemas.microsoft.com/office/drawing/2014/main" val="1031069250"/>
                    </a:ext>
                  </a:extLst>
                </a:gridCol>
              </a:tblGrid>
              <a:tr h="4594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Patients Resectable After Reassessment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Patients Unresectable After Reassessment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87097506"/>
                  </a:ext>
                </a:extLst>
              </a:tr>
              <a:tr h="15754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60.5 (48.6-71.6)</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12.5 (0.3-52.7)</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88389217"/>
                  </a:ext>
                </a:extLst>
              </a:tr>
              <a:tr h="1575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PR,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60.5</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12.5</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4987032"/>
                  </a:ext>
                </a:extLst>
              </a:tr>
              <a:tr h="1575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SD,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30.3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75.0</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15015782"/>
                  </a:ext>
                </a:extLst>
              </a:tr>
              <a:tr h="32998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PD or death,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1.3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0</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57842982"/>
                  </a:ext>
                </a:extLst>
              </a:tr>
              <a:tr h="1575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mn-lt"/>
                        </a:rPr>
                        <a:t>NE,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7.9</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latin typeface="+mn-lt"/>
                          <a:cs typeface="Arial" panose="020B0604020202020204" pitchFamily="34" charset="0"/>
                        </a:rPr>
                        <a:t>12.5</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56675889"/>
                  </a:ext>
                </a:extLst>
              </a:tr>
            </a:tbl>
          </a:graphicData>
        </a:graphic>
      </p:graphicFrame>
      <p:graphicFrame>
        <p:nvGraphicFramePr>
          <p:cNvPr id="8" name="Group 3">
            <a:extLst>
              <a:ext uri="{FF2B5EF4-FFF2-40B4-BE49-F238E27FC236}">
                <a16:creationId xmlns:a16="http://schemas.microsoft.com/office/drawing/2014/main" id="{F2786931-58DD-5F5B-0465-D0FE4F12973F}"/>
              </a:ext>
            </a:extLst>
          </p:cNvPr>
          <p:cNvGraphicFramePr>
            <a:graphicFrameLocks/>
          </p:cNvGraphicFramePr>
          <p:nvPr>
            <p:extLst>
              <p:ext uri="{D42A27DB-BD31-4B8C-83A1-F6EECF244321}">
                <p14:modId xmlns:p14="http://schemas.microsoft.com/office/powerpoint/2010/main" val="2703891742"/>
              </p:ext>
            </p:extLst>
          </p:nvPr>
        </p:nvGraphicFramePr>
        <p:xfrm>
          <a:off x="6332990" y="1603581"/>
          <a:ext cx="5427247" cy="4206336"/>
        </p:xfrm>
        <a:graphic>
          <a:graphicData uri="http://schemas.openxmlformats.org/drawingml/2006/table">
            <a:tbl>
              <a:tblPr/>
              <a:tblGrid>
                <a:gridCol w="1510234">
                  <a:extLst>
                    <a:ext uri="{9D8B030D-6E8A-4147-A177-3AD203B41FA5}">
                      <a16:colId xmlns:a16="http://schemas.microsoft.com/office/drawing/2014/main" val="20000"/>
                    </a:ext>
                  </a:extLst>
                </a:gridCol>
                <a:gridCol w="2088213">
                  <a:extLst>
                    <a:ext uri="{9D8B030D-6E8A-4147-A177-3AD203B41FA5}">
                      <a16:colId xmlns:a16="http://schemas.microsoft.com/office/drawing/2014/main" val="2005374324"/>
                    </a:ext>
                  </a:extLst>
                </a:gridCol>
                <a:gridCol w="1828800">
                  <a:extLst>
                    <a:ext uri="{9D8B030D-6E8A-4147-A177-3AD203B41FA5}">
                      <a16:colId xmlns:a16="http://schemas.microsoft.com/office/drawing/2014/main" val="242812162"/>
                    </a:ext>
                  </a:extLst>
                </a:gridCol>
              </a:tblGrid>
              <a:tr h="41403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Patients With pCR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883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Resectability at 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Resectable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Borderline resectable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 (81.0)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883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Stage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IIB</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 (61.9)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5729310"/>
                  </a:ext>
                </a:extLst>
              </a:tr>
              <a:tr h="4140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Histology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Squamous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Nonsquamous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 (52.4)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 (47.6)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4748277"/>
                  </a:ext>
                </a:extLst>
              </a:tr>
              <a:tr h="4140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Chemotherapy backbone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Current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Former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 (95.2)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2050852"/>
                  </a:ext>
                </a:extLst>
              </a:tr>
              <a:tr h="5883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Surgery received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Lobectomy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Pneumonectomy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Bilobectomy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 (85.7)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0993107"/>
                  </a:ext>
                </a:extLst>
              </a:tr>
            </a:tbl>
          </a:graphicData>
        </a:graphic>
      </p:graphicFrame>
      <p:sp>
        <p:nvSpPr>
          <p:cNvPr id="9" name="Text Box 11">
            <a:extLst>
              <a:ext uri="{FF2B5EF4-FFF2-40B4-BE49-F238E27FC236}">
                <a16:creationId xmlns:a16="http://schemas.microsoft.com/office/drawing/2014/main" id="{96686FC0-34C1-A9C3-A95F-4ABFD86531E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a:solidFill>
                  <a:schemeClr val="bg2"/>
                </a:solidFill>
                <a:latin typeface="Calibri" panose="020F0502020204030204" pitchFamily="34" charset="0"/>
              </a:rPr>
              <a:t>Reck</a:t>
            </a:r>
            <a:r>
              <a:rPr lang="en-US" altLang="en-US" sz="1200" b="0">
                <a:solidFill>
                  <a:schemeClr val="bg2"/>
                </a:solidFill>
                <a:latin typeface="Calibri" panose="020F0502020204030204" pitchFamily="34" charset="0"/>
              </a:rPr>
              <a:t>. ESMO 2025. Abstr LBA65.</a:t>
            </a:r>
          </a:p>
        </p:txBody>
      </p:sp>
    </p:spTree>
    <p:extLst>
      <p:ext uri="{BB962C8B-B14F-4D97-AF65-F5344CB8AC3E}">
        <p14:creationId xmlns:p14="http://schemas.microsoft.com/office/powerpoint/2010/main" val="4186741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BFE3-3365-96AC-645F-FF28CFE7D6EC}"/>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1A4D60A2-E8C3-969D-5C51-A6D992FB5E83}"/>
              </a:ext>
            </a:extLst>
          </p:cNvPr>
          <p:cNvSpPr>
            <a:spLocks noGrp="1" noChangeArrowheads="1"/>
          </p:cNvSpPr>
          <p:nvPr>
            <p:ph type="title"/>
          </p:nvPr>
        </p:nvSpPr>
        <p:spPr/>
        <p:txBody>
          <a:bodyPr/>
          <a:lstStyle/>
          <a:p>
            <a:r>
              <a:rPr lang="en-US" altLang="en-US"/>
              <a:t>MDT-BRIDGE: Post-Treatment </a:t>
            </a:r>
            <a:r>
              <a:rPr lang="en-US"/>
              <a:t>Patient Disposition</a:t>
            </a:r>
            <a:endParaRPr lang="en-US" altLang="en-US"/>
          </a:p>
        </p:txBody>
      </p:sp>
      <p:sp>
        <p:nvSpPr>
          <p:cNvPr id="9221" name="Text Box 11">
            <a:extLst>
              <a:ext uri="{FF2B5EF4-FFF2-40B4-BE49-F238E27FC236}">
                <a16:creationId xmlns:a16="http://schemas.microsoft.com/office/drawing/2014/main" id="{77F28A20-61BB-E484-A900-A9F77C269BD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a:solidFill>
                  <a:schemeClr val="bg2"/>
                </a:solidFill>
                <a:latin typeface="Calibri" panose="020F0502020204030204" pitchFamily="34" charset="0"/>
              </a:rPr>
              <a:t>Reck</a:t>
            </a:r>
            <a:r>
              <a:rPr lang="en-US" altLang="en-US" sz="1200" b="0">
                <a:solidFill>
                  <a:schemeClr val="bg2"/>
                </a:solidFill>
                <a:latin typeface="Calibri" panose="020F0502020204030204" pitchFamily="34" charset="0"/>
              </a:rPr>
              <a:t>. ESMO 2025. Abstr LBA65.</a:t>
            </a:r>
          </a:p>
        </p:txBody>
      </p:sp>
      <p:graphicFrame>
        <p:nvGraphicFramePr>
          <p:cNvPr id="2" name="Group 3">
            <a:extLst>
              <a:ext uri="{FF2B5EF4-FFF2-40B4-BE49-F238E27FC236}">
                <a16:creationId xmlns:a16="http://schemas.microsoft.com/office/drawing/2014/main" id="{127439CC-80F9-EEEC-A4CF-080A6117708E}"/>
              </a:ext>
            </a:extLst>
          </p:cNvPr>
          <p:cNvGraphicFramePr>
            <a:graphicFrameLocks/>
          </p:cNvGraphicFramePr>
          <p:nvPr>
            <p:extLst>
              <p:ext uri="{D42A27DB-BD31-4B8C-83A1-F6EECF244321}">
                <p14:modId xmlns:p14="http://schemas.microsoft.com/office/powerpoint/2010/main" val="3321490358"/>
              </p:ext>
            </p:extLst>
          </p:nvPr>
        </p:nvGraphicFramePr>
        <p:xfrm>
          <a:off x="520700" y="1602561"/>
          <a:ext cx="5393014" cy="3871040"/>
        </p:xfrm>
        <a:graphic>
          <a:graphicData uri="http://schemas.openxmlformats.org/drawingml/2006/table">
            <a:tbl>
              <a:tblPr/>
              <a:tblGrid>
                <a:gridCol w="3474720">
                  <a:extLst>
                    <a:ext uri="{9D8B030D-6E8A-4147-A177-3AD203B41FA5}">
                      <a16:colId xmlns:a16="http://schemas.microsoft.com/office/drawing/2014/main" val="20000"/>
                    </a:ext>
                  </a:extLst>
                </a:gridCol>
                <a:gridCol w="1918294">
                  <a:extLst>
                    <a:ext uri="{9D8B030D-6E8A-4147-A177-3AD203B41FA5}">
                      <a16:colId xmlns:a16="http://schemas.microsoft.com/office/drawing/2014/main" val="20001"/>
                    </a:ext>
                  </a:extLst>
                </a:gridCol>
              </a:tblGrid>
              <a:tr h="5548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Disposition,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Resected cohort</a:t>
                      </a:r>
                      <a:br>
                        <a:rPr kumimoji="0" lang="en-US" sz="1600" b="1" i="0" u="none" strike="noStrike" cap="none" normalizeH="0" baseline="0" dirty="0">
                          <a:ln>
                            <a:noFill/>
                          </a:ln>
                          <a:solidFill>
                            <a:schemeClr val="tx1"/>
                          </a:solidFill>
                          <a:effectLst/>
                          <a:latin typeface="+mn-lt"/>
                        </a:rPr>
                      </a:br>
                      <a:r>
                        <a:rPr kumimoji="0" lang="en-US" sz="1600" b="1" i="0" u="none" strike="noStrike" cap="none" normalizeH="0" baseline="0" dirty="0">
                          <a:ln>
                            <a:noFill/>
                          </a:ln>
                          <a:solidFill>
                            <a:schemeClr val="tx1"/>
                          </a:solidFill>
                          <a:effectLst/>
                          <a:latin typeface="+mn-lt"/>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884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Completed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a:solidFill>
                          <a:schemeClr val="bg1"/>
                        </a:solidFill>
                        <a:latin typeface="+mn-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71 (98.6)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1 (1.4)</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884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Started adjuvant durvalumab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endParaRPr lang="en-US" sz="1600">
                        <a:solidFill>
                          <a:schemeClr val="bg1"/>
                        </a:solidFill>
                        <a:latin typeface="+mn-lt"/>
                      </a:endParaRPr>
                    </a:p>
                    <a:p>
                      <a:pPr algn="ctr">
                        <a:lnSpc>
                          <a:spcPct val="100000"/>
                        </a:lnSpc>
                        <a:spcBef>
                          <a:spcPts val="0"/>
                        </a:spcBef>
                        <a:spcAft>
                          <a:spcPts val="0"/>
                        </a:spcAft>
                      </a:pPr>
                      <a:r>
                        <a:rPr lang="en-US" sz="1600">
                          <a:solidFill>
                            <a:schemeClr val="bg1"/>
                          </a:solidFill>
                          <a:latin typeface="+mn-lt"/>
                        </a:rPr>
                        <a:t>53 (73.6)</a:t>
                      </a:r>
                      <a:br>
                        <a:rPr lang="en-US" sz="1600">
                          <a:solidFill>
                            <a:schemeClr val="bg1"/>
                          </a:solidFill>
                          <a:latin typeface="+mn-lt"/>
                        </a:rPr>
                      </a:br>
                      <a:r>
                        <a:rPr lang="en-US" sz="1600">
                          <a:solidFill>
                            <a:schemeClr val="bg1"/>
                          </a:solidFill>
                          <a:latin typeface="+mn-lt"/>
                        </a:rPr>
                        <a:t>19 (26.4)</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8840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Premature durvalumab discontinuation</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AE</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n-lt"/>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a:solidFill>
                            <a:schemeClr val="bg1"/>
                          </a:solidFill>
                          <a:latin typeface="+mn-lt"/>
                        </a:rPr>
                        <a:t>1 (1.4)</a:t>
                      </a:r>
                    </a:p>
                    <a:p>
                      <a:pPr algn="ctr">
                        <a:lnSpc>
                          <a:spcPct val="100000"/>
                        </a:lnSpc>
                        <a:spcBef>
                          <a:spcPts val="0"/>
                        </a:spcBef>
                        <a:spcAft>
                          <a:spcPts val="0"/>
                        </a:spcAft>
                      </a:pPr>
                      <a:r>
                        <a:rPr lang="en-US" sz="1600">
                          <a:solidFill>
                            <a:schemeClr val="bg1"/>
                          </a:solidFill>
                          <a:latin typeface="+mn-lt"/>
                        </a:rPr>
                        <a:t>1 (1.4)</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84368282"/>
                  </a:ext>
                </a:extLst>
              </a:tr>
              <a:tr h="55480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600" b="0" i="0" u="none" strike="noStrike" cap="none" normalizeH="0" baseline="0">
                          <a:ln>
                            <a:noFill/>
                          </a:ln>
                          <a:solidFill>
                            <a:schemeClr val="bg2">
                              <a:lumMod val="10000"/>
                            </a:schemeClr>
                          </a:solidFill>
                          <a:effectLst/>
                          <a:latin typeface="+mn-lt"/>
                        </a:rPr>
                        <a:t>Ongoing adjuvant durvalumab at data cutoff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dirty="0">
                          <a:solidFill>
                            <a:schemeClr val="bg1"/>
                          </a:solidFill>
                          <a:latin typeface="+mn-lt"/>
                        </a:rPr>
                        <a:t>51 (70.8)</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30266873"/>
                  </a:ext>
                </a:extLst>
              </a:tr>
            </a:tbl>
          </a:graphicData>
        </a:graphic>
      </p:graphicFrame>
      <p:sp>
        <p:nvSpPr>
          <p:cNvPr id="3" name="TextBox 2">
            <a:extLst>
              <a:ext uri="{FF2B5EF4-FFF2-40B4-BE49-F238E27FC236}">
                <a16:creationId xmlns:a16="http://schemas.microsoft.com/office/drawing/2014/main" id="{191A166B-B086-5CD8-104D-1E0698355BBA}"/>
              </a:ext>
            </a:extLst>
          </p:cNvPr>
          <p:cNvSpPr txBox="1"/>
          <p:nvPr/>
        </p:nvSpPr>
        <p:spPr bwMode="auto">
          <a:xfrm>
            <a:off x="6278287" y="4946116"/>
            <a:ext cx="52039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*Reasons for not starting CRT included (n = 1 each) AE, disease progression, patient decision, other.</a:t>
            </a:r>
          </a:p>
        </p:txBody>
      </p:sp>
      <p:graphicFrame>
        <p:nvGraphicFramePr>
          <p:cNvPr id="5" name="Table 4">
            <a:extLst>
              <a:ext uri="{FF2B5EF4-FFF2-40B4-BE49-F238E27FC236}">
                <a16:creationId xmlns:a16="http://schemas.microsoft.com/office/drawing/2014/main" id="{131CA663-ABAB-C725-F082-D66DEA604239}"/>
              </a:ext>
            </a:extLst>
          </p:cNvPr>
          <p:cNvGraphicFramePr>
            <a:graphicFrameLocks noGrp="1"/>
          </p:cNvGraphicFramePr>
          <p:nvPr>
            <p:extLst>
              <p:ext uri="{D42A27DB-BD31-4B8C-83A1-F6EECF244321}">
                <p14:modId xmlns:p14="http://schemas.microsoft.com/office/powerpoint/2010/main" val="3330319390"/>
              </p:ext>
            </p:extLst>
          </p:nvPr>
        </p:nvGraphicFramePr>
        <p:xfrm>
          <a:off x="6278288" y="1602562"/>
          <a:ext cx="5393014" cy="3343554"/>
        </p:xfrm>
        <a:graphic>
          <a:graphicData uri="http://schemas.openxmlformats.org/drawingml/2006/table">
            <a:tbl>
              <a:tblPr/>
              <a:tblGrid>
                <a:gridCol w="3474720">
                  <a:extLst>
                    <a:ext uri="{9D8B030D-6E8A-4147-A177-3AD203B41FA5}">
                      <a16:colId xmlns:a16="http://schemas.microsoft.com/office/drawing/2014/main" val="2829969020"/>
                    </a:ext>
                  </a:extLst>
                </a:gridCol>
                <a:gridCol w="1918294">
                  <a:extLst>
                    <a:ext uri="{9D8B030D-6E8A-4147-A177-3AD203B41FA5}">
                      <a16:colId xmlns:a16="http://schemas.microsoft.com/office/drawing/2014/main" val="740174614"/>
                    </a:ext>
                  </a:extLst>
                </a:gridCol>
              </a:tblGrid>
              <a:tr h="4478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Disposition,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n-lt"/>
                        </a:rPr>
                        <a:t>Unresected cohort</a:t>
                      </a:r>
                      <a:br>
                        <a:rPr kumimoji="0" lang="en-US" sz="1600" b="1" i="0" u="none" strike="noStrike" cap="none" normalizeH="0" baseline="0">
                          <a:ln>
                            <a:noFill/>
                          </a:ln>
                          <a:solidFill>
                            <a:schemeClr val="tx1"/>
                          </a:solidFill>
                          <a:effectLst/>
                          <a:latin typeface="+mn-lt"/>
                        </a:rPr>
                      </a:br>
                      <a:r>
                        <a:rPr kumimoji="0" lang="en-US" sz="1600" b="1" i="0" u="none" strike="noStrike" cap="none" normalizeH="0" baseline="0">
                          <a:ln>
                            <a:noFill/>
                          </a:ln>
                          <a:solidFill>
                            <a:schemeClr val="tx1"/>
                          </a:solidFill>
                          <a:effectLst/>
                          <a:latin typeface="+mn-lt"/>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01580542"/>
                  </a:ext>
                </a:extLst>
              </a:tr>
              <a:tr h="2593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Started CRT*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8 (66.7)</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4830311"/>
                  </a:ext>
                </a:extLst>
              </a:tr>
              <a:tr h="25930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Completed CRT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a:solidFill>
                            <a:schemeClr val="bg1"/>
                          </a:solidFill>
                          <a:latin typeface="+mn-lt"/>
                        </a:rPr>
                        <a:t>8 (66.7)</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05344137"/>
                  </a:ext>
                </a:extLst>
              </a:tr>
              <a:tr h="8250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Started consolidation durvalumab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No</a:t>
                      </a:r>
                    </a:p>
                    <a:p>
                      <a:pPr marL="7413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Disease progression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endParaRPr lang="en-US" sz="1600">
                        <a:solidFill>
                          <a:schemeClr val="bg1"/>
                        </a:solidFill>
                        <a:latin typeface="+mn-lt"/>
                      </a:endParaRPr>
                    </a:p>
                    <a:p>
                      <a:pPr algn="ctr">
                        <a:lnSpc>
                          <a:spcPct val="100000"/>
                        </a:lnSpc>
                        <a:spcBef>
                          <a:spcPts val="0"/>
                        </a:spcBef>
                        <a:spcAft>
                          <a:spcPts val="0"/>
                        </a:spcAft>
                      </a:pPr>
                      <a:r>
                        <a:rPr lang="en-US" sz="1600">
                          <a:solidFill>
                            <a:schemeClr val="bg1"/>
                          </a:solidFill>
                          <a:latin typeface="+mn-lt"/>
                        </a:rPr>
                        <a:t>7 (58.3)</a:t>
                      </a:r>
                    </a:p>
                    <a:p>
                      <a:pPr algn="ctr">
                        <a:lnSpc>
                          <a:spcPct val="100000"/>
                        </a:lnSpc>
                        <a:spcBef>
                          <a:spcPts val="0"/>
                        </a:spcBef>
                        <a:spcAft>
                          <a:spcPts val="0"/>
                        </a:spcAft>
                      </a:pPr>
                      <a:r>
                        <a:rPr lang="en-US" sz="1600">
                          <a:solidFill>
                            <a:schemeClr val="bg1"/>
                          </a:solidFill>
                          <a:latin typeface="+mn-lt"/>
                        </a:rPr>
                        <a:t>1 (8.3)</a:t>
                      </a:r>
                    </a:p>
                    <a:p>
                      <a:pPr algn="ctr">
                        <a:lnSpc>
                          <a:spcPct val="100000"/>
                        </a:lnSpc>
                        <a:spcBef>
                          <a:spcPts val="0"/>
                        </a:spcBef>
                        <a:spcAft>
                          <a:spcPts val="0"/>
                        </a:spcAft>
                      </a:pPr>
                      <a:r>
                        <a:rPr lang="en-US" sz="1600">
                          <a:solidFill>
                            <a:schemeClr val="bg1"/>
                          </a:solidFill>
                          <a:latin typeface="+mn-lt"/>
                        </a:rPr>
                        <a:t>1 (8.3)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06037729"/>
                  </a:ext>
                </a:extLst>
              </a:tr>
              <a:tr h="44787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Discontinued consolidation durvalumab prematurely due to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a:solidFill>
                            <a:schemeClr val="bg1"/>
                          </a:solidFill>
                          <a:latin typeface="+mn-lt"/>
                        </a:rPr>
                        <a:t>1 (8.3)</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4971167"/>
                  </a:ext>
                </a:extLst>
              </a:tr>
              <a:tr h="44787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mn-lt"/>
                        </a:rPr>
                        <a:t>Ongoing consolidation at data cutoff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dirty="0">
                          <a:solidFill>
                            <a:schemeClr val="bg1"/>
                          </a:solidFill>
                          <a:latin typeface="+mn-lt"/>
                        </a:rPr>
                        <a:t>6 (50.0)</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100264"/>
                  </a:ext>
                </a:extLst>
              </a:tr>
            </a:tbl>
          </a:graphicData>
        </a:graphic>
      </p:graphicFrame>
    </p:spTree>
    <p:extLst>
      <p:ext uri="{BB962C8B-B14F-4D97-AF65-F5344CB8AC3E}">
        <p14:creationId xmlns:p14="http://schemas.microsoft.com/office/powerpoint/2010/main" val="69815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MDT-BRIDGE: </a:t>
            </a:r>
            <a:r>
              <a:rPr lang="en-US"/>
              <a:t>Safety*</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a:solidFill>
                  <a:schemeClr val="bg2"/>
                </a:solidFill>
                <a:latin typeface="Calibri" panose="020F0502020204030204" pitchFamily="34" charset="0"/>
              </a:rPr>
              <a:t>Reck</a:t>
            </a:r>
            <a:r>
              <a:rPr lang="en-US" altLang="en-US" sz="1200" b="0">
                <a:solidFill>
                  <a:schemeClr val="bg2"/>
                </a:solidFill>
                <a:latin typeface="Calibri" panose="020F0502020204030204" pitchFamily="34" charset="0"/>
              </a:rPr>
              <a:t>. ESMO 2025. Abstr LBA65.</a:t>
            </a:r>
          </a:p>
        </p:txBody>
      </p:sp>
      <p:graphicFrame>
        <p:nvGraphicFramePr>
          <p:cNvPr id="2" name="Group 3">
            <a:extLst>
              <a:ext uri="{FF2B5EF4-FFF2-40B4-BE49-F238E27FC236}">
                <a16:creationId xmlns:a16="http://schemas.microsoft.com/office/drawing/2014/main" id="{C425D05E-D852-6834-AF2F-BA098146CF85}"/>
              </a:ext>
            </a:extLst>
          </p:cNvPr>
          <p:cNvGraphicFramePr>
            <a:graphicFrameLocks/>
          </p:cNvGraphicFramePr>
          <p:nvPr>
            <p:extLst>
              <p:ext uri="{D42A27DB-BD31-4B8C-83A1-F6EECF244321}">
                <p14:modId xmlns:p14="http://schemas.microsoft.com/office/powerpoint/2010/main" val="3392031525"/>
              </p:ext>
            </p:extLst>
          </p:nvPr>
        </p:nvGraphicFramePr>
        <p:xfrm>
          <a:off x="520700" y="1599412"/>
          <a:ext cx="7264400" cy="4267264"/>
        </p:xfrm>
        <a:graphic>
          <a:graphicData uri="http://schemas.openxmlformats.org/drawingml/2006/table">
            <a:tbl>
              <a:tblPr/>
              <a:tblGrid>
                <a:gridCol w="3108960">
                  <a:extLst>
                    <a:ext uri="{9D8B030D-6E8A-4147-A177-3AD203B41FA5}">
                      <a16:colId xmlns:a16="http://schemas.microsoft.com/office/drawing/2014/main" val="20000"/>
                    </a:ext>
                  </a:extLst>
                </a:gridCol>
                <a:gridCol w="1757680">
                  <a:extLst>
                    <a:ext uri="{9D8B030D-6E8A-4147-A177-3AD203B41FA5}">
                      <a16:colId xmlns:a16="http://schemas.microsoft.com/office/drawing/2014/main" val="20001"/>
                    </a:ext>
                  </a:extLst>
                </a:gridCol>
                <a:gridCol w="2397760">
                  <a:extLst>
                    <a:ext uri="{9D8B030D-6E8A-4147-A177-3AD203B41FA5}">
                      <a16:colId xmlns:a16="http://schemas.microsoft.com/office/drawing/2014/main" val="20002"/>
                    </a:ext>
                  </a:extLst>
                </a:gridCol>
              </a:tblGrid>
              <a:tr h="4570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mn-lt"/>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n-lt"/>
                        </a:rPr>
                        <a:t>All Patients</a:t>
                      </a:r>
                      <a:br>
                        <a:rPr kumimoji="0" lang="en-US" sz="1600" b="1" i="0" u="none" strike="noStrike" cap="none" normalizeH="0" baseline="0">
                          <a:ln>
                            <a:noFill/>
                          </a:ln>
                          <a:solidFill>
                            <a:schemeClr val="tx1"/>
                          </a:solidFill>
                          <a:effectLst/>
                          <a:latin typeface="+mn-lt"/>
                        </a:rPr>
                      </a:br>
                      <a:r>
                        <a:rPr kumimoji="0" lang="en-US" sz="1600" b="1" i="0" u="none" strike="noStrike" cap="none" normalizeH="0" baseline="0">
                          <a:ln>
                            <a:noFill/>
                          </a:ln>
                          <a:solidFill>
                            <a:schemeClr val="tx1"/>
                          </a:solidFill>
                          <a:effectLst/>
                          <a:latin typeface="+mn-lt"/>
                        </a:rPr>
                        <a:t>(N =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n-lt"/>
                        </a:rPr>
                        <a:t>All CRT-Treated Patients</a:t>
                      </a:r>
                      <a:br>
                        <a:rPr kumimoji="0" lang="en-US" sz="1600" b="1" i="0" u="none" strike="noStrike" cap="none" normalizeH="0" baseline="0">
                          <a:ln>
                            <a:noFill/>
                          </a:ln>
                          <a:solidFill>
                            <a:schemeClr val="tx1"/>
                          </a:solidFill>
                          <a:effectLst/>
                          <a:latin typeface="+mn-lt"/>
                        </a:rPr>
                      </a:br>
                      <a:r>
                        <a:rPr kumimoji="0" lang="en-US" sz="1600" b="1" i="0" u="none" strike="noStrike" cap="none" normalizeH="0" baseline="0">
                          <a:ln>
                            <a:noFill/>
                          </a:ln>
                          <a:solidFill>
                            <a:schemeClr val="tx1"/>
                          </a:solidFill>
                          <a:effectLst/>
                          <a:latin typeface="+mn-lt"/>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0344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Any-grade, all-cause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Max 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Treatment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120 (91.6)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45 (34.4)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28 (21.4)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2 (1.5)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8 (6.1)</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14 (77.8)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5 (27.8)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2 (11.1)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1 (5.6)</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193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Any-grade AE, possibly related to study treatment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Max 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Possibly related to SOC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mn-lt"/>
                        </a:rPr>
                        <a:t>Possibly related to 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r>
                        <a:rPr lang="en-US" sz="1600">
                          <a:solidFill>
                            <a:schemeClr val="bg1"/>
                          </a:solidFill>
                          <a:latin typeface="+mn-lt"/>
                        </a:rPr>
                        <a:t>108 (82.4)</a:t>
                      </a:r>
                    </a:p>
                    <a:p>
                      <a:pPr algn="ctr">
                        <a:lnSpc>
                          <a:spcPct val="100000"/>
                        </a:lnSpc>
                        <a:spcBef>
                          <a:spcPts val="0"/>
                        </a:spcBef>
                        <a:spcAft>
                          <a:spcPts val="0"/>
                        </a:spcAft>
                      </a:pPr>
                      <a:endParaRPr lang="en-US" sz="1600">
                        <a:solidFill>
                          <a:schemeClr val="bg1"/>
                        </a:solidFill>
                        <a:latin typeface="+mn-lt"/>
                      </a:endParaRPr>
                    </a:p>
                    <a:p>
                      <a:pPr algn="ctr">
                        <a:lnSpc>
                          <a:spcPct val="100000"/>
                        </a:lnSpc>
                        <a:spcBef>
                          <a:spcPts val="0"/>
                        </a:spcBef>
                        <a:spcAft>
                          <a:spcPts val="0"/>
                        </a:spcAft>
                      </a:pPr>
                      <a:r>
                        <a:rPr lang="en-US" sz="1600">
                          <a:solidFill>
                            <a:schemeClr val="bg1"/>
                          </a:solidFill>
                          <a:latin typeface="+mn-lt"/>
                        </a:rPr>
                        <a:t>33 (25.2)</a:t>
                      </a:r>
                    </a:p>
                    <a:p>
                      <a:pPr algn="ctr">
                        <a:lnSpc>
                          <a:spcPct val="100000"/>
                        </a:lnSpc>
                        <a:spcBef>
                          <a:spcPts val="0"/>
                        </a:spcBef>
                        <a:spcAft>
                          <a:spcPts val="0"/>
                        </a:spcAft>
                      </a:pPr>
                      <a:r>
                        <a:rPr lang="en-US" sz="1600">
                          <a:solidFill>
                            <a:schemeClr val="bg1"/>
                          </a:solidFill>
                          <a:latin typeface="+mn-lt"/>
                        </a:rPr>
                        <a:t>13 (9.9)</a:t>
                      </a:r>
                    </a:p>
                    <a:p>
                      <a:pPr algn="ctr">
                        <a:lnSpc>
                          <a:spcPct val="100000"/>
                        </a:lnSpc>
                        <a:spcBef>
                          <a:spcPts val="0"/>
                        </a:spcBef>
                        <a:spcAft>
                          <a:spcPts val="0"/>
                        </a:spcAft>
                      </a:pPr>
                      <a:r>
                        <a:rPr lang="en-US" sz="1600">
                          <a:solidFill>
                            <a:schemeClr val="bg1"/>
                          </a:solidFill>
                          <a:latin typeface="+mn-lt"/>
                        </a:rPr>
                        <a:t>1 (0.8)</a:t>
                      </a:r>
                    </a:p>
                    <a:p>
                      <a:pPr algn="ctr">
                        <a:lnSpc>
                          <a:spcPct val="100000"/>
                        </a:lnSpc>
                        <a:spcBef>
                          <a:spcPts val="0"/>
                        </a:spcBef>
                        <a:spcAft>
                          <a:spcPts val="0"/>
                        </a:spcAft>
                      </a:pPr>
                      <a:r>
                        <a:rPr lang="en-US" sz="1600">
                          <a:solidFill>
                            <a:schemeClr val="bg1"/>
                          </a:solidFill>
                          <a:latin typeface="+mn-lt"/>
                        </a:rPr>
                        <a:t>-</a:t>
                      </a:r>
                    </a:p>
                    <a:p>
                      <a:pPr algn="ctr">
                        <a:lnSpc>
                          <a:spcPct val="100000"/>
                        </a:lnSpc>
                        <a:spcBef>
                          <a:spcPts val="0"/>
                        </a:spcBef>
                        <a:spcAft>
                          <a:spcPts val="0"/>
                        </a:spcAft>
                      </a:pPr>
                      <a:r>
                        <a:rPr lang="en-US" sz="1600">
                          <a:solidFill>
                            <a:schemeClr val="bg1"/>
                          </a:solidFill>
                          <a:latin typeface="+mn-lt"/>
                        </a:rPr>
                        <a:t>-</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r>
                        <a:rPr lang="en-US" sz="1600">
                          <a:solidFill>
                            <a:schemeClr val="bg1"/>
                          </a:solidFill>
                          <a:latin typeface="+mn-lt"/>
                        </a:rPr>
                        <a:t>13 (72.2)</a:t>
                      </a:r>
                    </a:p>
                    <a:p>
                      <a:pPr algn="ctr">
                        <a:lnSpc>
                          <a:spcPct val="100000"/>
                        </a:lnSpc>
                        <a:spcBef>
                          <a:spcPts val="0"/>
                        </a:spcBef>
                        <a:spcAft>
                          <a:spcPts val="0"/>
                        </a:spcAft>
                      </a:pPr>
                      <a:endParaRPr lang="en-US" sz="1600">
                        <a:solidFill>
                          <a:schemeClr val="bg1"/>
                        </a:solidFill>
                        <a:latin typeface="+mn-lt"/>
                      </a:endParaRPr>
                    </a:p>
                    <a:p>
                      <a:pPr algn="ctr">
                        <a:lnSpc>
                          <a:spcPct val="100000"/>
                        </a:lnSpc>
                        <a:spcBef>
                          <a:spcPts val="0"/>
                        </a:spcBef>
                        <a:spcAft>
                          <a:spcPts val="0"/>
                        </a:spcAft>
                      </a:pPr>
                      <a:r>
                        <a:rPr lang="en-US" sz="1600">
                          <a:solidFill>
                            <a:schemeClr val="bg1"/>
                          </a:solidFill>
                          <a:latin typeface="+mn-lt"/>
                        </a:rPr>
                        <a:t>-</a:t>
                      </a:r>
                    </a:p>
                    <a:p>
                      <a:pPr algn="ctr">
                        <a:lnSpc>
                          <a:spcPct val="100000"/>
                        </a:lnSpc>
                        <a:spcBef>
                          <a:spcPts val="0"/>
                        </a:spcBef>
                        <a:spcAft>
                          <a:spcPts val="0"/>
                        </a:spcAft>
                      </a:pPr>
                      <a:r>
                        <a:rPr lang="en-US" sz="1600">
                          <a:solidFill>
                            <a:schemeClr val="bg1"/>
                          </a:solidFill>
                          <a:latin typeface="+mn-lt"/>
                        </a:rPr>
                        <a:t>-</a:t>
                      </a:r>
                    </a:p>
                    <a:p>
                      <a:pPr algn="ctr">
                        <a:lnSpc>
                          <a:spcPct val="100000"/>
                        </a:lnSpc>
                        <a:spcBef>
                          <a:spcPts val="0"/>
                        </a:spcBef>
                        <a:spcAft>
                          <a:spcPts val="0"/>
                        </a:spcAft>
                      </a:pPr>
                      <a:r>
                        <a:rPr lang="en-US" sz="1600">
                          <a:solidFill>
                            <a:schemeClr val="bg1"/>
                          </a:solidFill>
                          <a:latin typeface="+mn-lt"/>
                        </a:rPr>
                        <a:t>-</a:t>
                      </a:r>
                    </a:p>
                    <a:p>
                      <a:pPr algn="ctr">
                        <a:lnSpc>
                          <a:spcPct val="100000"/>
                        </a:lnSpc>
                        <a:spcBef>
                          <a:spcPts val="0"/>
                        </a:spcBef>
                        <a:spcAft>
                          <a:spcPts val="0"/>
                        </a:spcAft>
                      </a:pPr>
                      <a:r>
                        <a:rPr lang="en-US" sz="1600">
                          <a:solidFill>
                            <a:schemeClr val="bg1"/>
                          </a:solidFill>
                          <a:latin typeface="+mn-lt"/>
                        </a:rPr>
                        <a:t>12 (66.7)</a:t>
                      </a:r>
                    </a:p>
                    <a:p>
                      <a:pPr algn="ctr">
                        <a:lnSpc>
                          <a:spcPct val="100000"/>
                        </a:lnSpc>
                        <a:spcBef>
                          <a:spcPts val="0"/>
                        </a:spcBef>
                        <a:spcAft>
                          <a:spcPts val="0"/>
                        </a:spcAft>
                      </a:pPr>
                      <a:r>
                        <a:rPr lang="en-US" sz="1600">
                          <a:solidFill>
                            <a:schemeClr val="bg1"/>
                          </a:solidFill>
                          <a:latin typeface="+mn-lt"/>
                        </a:rPr>
                        <a:t>9 (50.0)</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5708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rPr>
                        <a:t>Any-grade irAE</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n-lt"/>
                        </a:rPr>
                        <a:t>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a:solidFill>
                            <a:schemeClr val="bg1"/>
                          </a:solidFill>
                          <a:latin typeface="+mn-lt"/>
                        </a:rPr>
                        <a:t>15 (11.5)</a:t>
                      </a:r>
                    </a:p>
                    <a:p>
                      <a:pPr algn="ctr">
                        <a:lnSpc>
                          <a:spcPct val="100000"/>
                        </a:lnSpc>
                        <a:spcBef>
                          <a:spcPts val="0"/>
                        </a:spcBef>
                        <a:spcAft>
                          <a:spcPts val="0"/>
                        </a:spcAft>
                      </a:pPr>
                      <a:r>
                        <a:rPr lang="en-US" sz="1600">
                          <a:solidFill>
                            <a:schemeClr val="bg1"/>
                          </a:solidFill>
                          <a:latin typeface="+mn-lt"/>
                        </a:rPr>
                        <a:t>2 (1.5)</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a:solidFill>
                            <a:schemeClr val="bg1"/>
                          </a:solidFill>
                          <a:latin typeface="+mn-lt"/>
                        </a:rPr>
                        <a:t>1 (5.6)</a:t>
                      </a:r>
                    </a:p>
                    <a:p>
                      <a:pPr algn="ctr">
                        <a:lnSpc>
                          <a:spcPct val="100000"/>
                        </a:lnSpc>
                        <a:spcBef>
                          <a:spcPts val="0"/>
                        </a:spcBef>
                        <a:spcAft>
                          <a:spcPts val="0"/>
                        </a:spcAft>
                      </a:pPr>
                      <a:r>
                        <a:rPr lang="en-US" sz="1600">
                          <a:solidFill>
                            <a:schemeClr val="bg1"/>
                          </a:solidFill>
                          <a:latin typeface="+mn-lt"/>
                        </a:rPr>
                        <a:t>0</a:t>
                      </a:r>
                    </a:p>
                  </a:txBody>
                  <a:tcPr marL="80677" marR="80677" marT="10757" marB="1075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84368282"/>
                  </a:ext>
                </a:extLst>
              </a:tr>
            </a:tbl>
          </a:graphicData>
        </a:graphic>
      </p:graphicFrame>
      <p:graphicFrame>
        <p:nvGraphicFramePr>
          <p:cNvPr id="4" name="Group 3">
            <a:extLst>
              <a:ext uri="{FF2B5EF4-FFF2-40B4-BE49-F238E27FC236}">
                <a16:creationId xmlns:a16="http://schemas.microsoft.com/office/drawing/2014/main" id="{FC848011-B17A-7663-2A01-C154A32DEF3D}"/>
              </a:ext>
            </a:extLst>
          </p:cNvPr>
          <p:cNvGraphicFramePr>
            <a:graphicFrameLocks/>
          </p:cNvGraphicFramePr>
          <p:nvPr>
            <p:extLst>
              <p:ext uri="{D42A27DB-BD31-4B8C-83A1-F6EECF244321}">
                <p14:modId xmlns:p14="http://schemas.microsoft.com/office/powerpoint/2010/main" val="2782743051"/>
              </p:ext>
            </p:extLst>
          </p:nvPr>
        </p:nvGraphicFramePr>
        <p:xfrm>
          <a:off x="8077464" y="1599412"/>
          <a:ext cx="3397867" cy="3932096"/>
        </p:xfrm>
        <a:graphic>
          <a:graphicData uri="http://schemas.openxmlformats.org/drawingml/2006/table">
            <a:tbl>
              <a:tblPr/>
              <a:tblGrid>
                <a:gridCol w="2026267">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tblGrid>
              <a:tr h="4885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Most common AEs of Any Cause,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131)</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28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latin typeface="+mn-lt"/>
                          <a:cs typeface="Arial" panose="020B0604020202020204" pitchFamily="34" charset="0"/>
                        </a:rPr>
                        <a:t>30.5</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28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lnSpc>
                          <a:spcPct val="100000"/>
                        </a:lnSpc>
                        <a:spcBef>
                          <a:spcPts val="0"/>
                        </a:spcBef>
                        <a:spcAft>
                          <a:spcPts val="0"/>
                        </a:spcAft>
                      </a:pPr>
                      <a:r>
                        <a:rPr lang="en-US" sz="1600">
                          <a:solidFill>
                            <a:schemeClr val="bg1"/>
                          </a:solidFill>
                          <a:latin typeface="+mn-lt"/>
                        </a:rPr>
                        <a:t>29.8</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28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a:solidFill>
                            <a:schemeClr val="bg1"/>
                          </a:solidFill>
                          <a:latin typeface="+mn-lt"/>
                        </a:rPr>
                        <a:t>29.0</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8159640"/>
                  </a:ext>
                </a:extLst>
              </a:tr>
              <a:tr h="2828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a:solidFill>
                            <a:schemeClr val="bg1"/>
                          </a:solidFill>
                          <a:latin typeface="+mn-lt"/>
                        </a:rPr>
                        <a:t>23.7</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84349458"/>
                  </a:ext>
                </a:extLst>
              </a:tr>
              <a:tr h="2828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a:solidFill>
                            <a:schemeClr val="bg1"/>
                          </a:solidFill>
                          <a:latin typeface="+mn-lt"/>
                        </a:rPr>
                        <a:t>20.6</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34165491"/>
                  </a:ext>
                </a:extLst>
              </a:tr>
              <a:tr h="2828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a:solidFill>
                            <a:schemeClr val="bg1"/>
                          </a:solidFill>
                          <a:latin typeface="+mn-lt"/>
                        </a:rPr>
                        <a:t>16.0</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72532095"/>
                  </a:ext>
                </a:extLst>
              </a:tr>
              <a:tr h="2828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a:solidFill>
                            <a:schemeClr val="bg1"/>
                          </a:solidFill>
                          <a:latin typeface="+mn-lt"/>
                        </a:rPr>
                        <a:t>16.0</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5551824"/>
                  </a:ext>
                </a:extLst>
              </a:tr>
              <a:tr h="2828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a:solidFill>
                            <a:schemeClr val="bg1"/>
                          </a:solidFill>
                          <a:latin typeface="+mn-lt"/>
                        </a:rPr>
                        <a:t>15.3</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15727861"/>
                  </a:ext>
                </a:extLst>
              </a:tr>
              <a:tr h="2828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Bef>
                          <a:spcPts val="0"/>
                        </a:spcBef>
                        <a:spcAft>
                          <a:spcPts val="0"/>
                        </a:spcAft>
                      </a:pPr>
                      <a:r>
                        <a:rPr lang="en-US" sz="1600">
                          <a:solidFill>
                            <a:schemeClr val="bg1"/>
                          </a:solidFill>
                          <a:latin typeface="+mn-lt"/>
                        </a:rPr>
                        <a:t>14.5</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5669330"/>
                  </a:ext>
                </a:extLst>
              </a:tr>
              <a:tr h="2828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Bef>
                          <a:spcPts val="0"/>
                        </a:spcBef>
                        <a:spcAft>
                          <a:spcPts val="0"/>
                        </a:spcAft>
                      </a:pPr>
                      <a:r>
                        <a:rPr lang="en-US" sz="1600">
                          <a:solidFill>
                            <a:schemeClr val="bg1"/>
                          </a:solidFill>
                          <a:latin typeface="+mn-lt"/>
                        </a:rPr>
                        <a:t>14.5</a:t>
                      </a:r>
                    </a:p>
                  </a:txBody>
                  <a:tcPr marL="80677" marR="80677" marT="10757" marB="10757"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8694390"/>
                  </a:ext>
                </a:extLst>
              </a:tr>
            </a:tbl>
          </a:graphicData>
        </a:graphic>
      </p:graphicFrame>
      <p:sp>
        <p:nvSpPr>
          <p:cNvPr id="5" name="TextBox 4">
            <a:extLst>
              <a:ext uri="{FF2B5EF4-FFF2-40B4-BE49-F238E27FC236}">
                <a16:creationId xmlns:a16="http://schemas.microsoft.com/office/drawing/2014/main" id="{21CC688D-B246-26D6-11D8-C95F93B6271B}"/>
              </a:ext>
            </a:extLst>
          </p:cNvPr>
          <p:cNvSpPr txBox="1"/>
          <p:nvPr/>
        </p:nvSpPr>
        <p:spPr bwMode="auto">
          <a:xfrm>
            <a:off x="604675" y="5896000"/>
            <a:ext cx="7636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*Safety population of patients who received ≥1 dose of study treatment at data cutoff.</a:t>
            </a:r>
          </a:p>
        </p:txBody>
      </p:sp>
    </p:spTree>
    <p:extLst>
      <p:ext uri="{BB962C8B-B14F-4D97-AF65-F5344CB8AC3E}">
        <p14:creationId xmlns:p14="http://schemas.microsoft.com/office/powerpoint/2010/main" val="23415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MDT-BRIDGE: Investigators’ </a:t>
            </a:r>
            <a:r>
              <a:rPr lang="en-US"/>
              <a:t>Conclusions</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a:t>Interim analysis of phase II MDT-BRIDGE trial suggest neoadjuvant durvalumab + CT caused more patients with </a:t>
            </a:r>
            <a:r>
              <a:rPr lang="en-US" altLang="en-US" sz="2200" dirty="0" err="1"/>
              <a:t>resectable</a:t>
            </a:r>
            <a:r>
              <a:rPr lang="en-US" altLang="en-US" sz="2200"/>
              <a:t> or borderline </a:t>
            </a:r>
            <a:r>
              <a:rPr lang="en-US" altLang="en-US" sz="2200" dirty="0" err="1"/>
              <a:t>resectable</a:t>
            </a:r>
            <a:r>
              <a:rPr lang="en-US" altLang="en-US" sz="2200"/>
              <a:t> NSCLC to be considered </a:t>
            </a:r>
            <a:r>
              <a:rPr lang="en-US" altLang="en-US" sz="2200" dirty="0" err="1"/>
              <a:t>resectable</a:t>
            </a:r>
            <a:endParaRPr lang="en-US" altLang="en-US" sz="2200"/>
          </a:p>
          <a:p>
            <a:r>
              <a:rPr lang="en-US" altLang="en-US" sz="2200"/>
              <a:t>Most patients 95.2% (80/84) received surgery or CRT</a:t>
            </a:r>
          </a:p>
          <a:p>
            <a:r>
              <a:rPr lang="en-US" altLang="en-US" sz="2200"/>
              <a:t>Definitive resection occurred in 85.7% (72/84)</a:t>
            </a:r>
          </a:p>
          <a:p>
            <a:pPr lvl="1"/>
            <a:r>
              <a:rPr lang="en-US" altLang="en-US" sz="2000"/>
              <a:t>Most patients deemed </a:t>
            </a:r>
            <a:r>
              <a:rPr lang="en-US" altLang="en-US" sz="2000" dirty="0" err="1"/>
              <a:t>resectable</a:t>
            </a:r>
            <a:r>
              <a:rPr lang="en-US" altLang="en-US" sz="2000"/>
              <a:t> at baseline remained </a:t>
            </a:r>
            <a:r>
              <a:rPr lang="en-US" altLang="en-US" sz="2000" dirty="0" err="1"/>
              <a:t>resectable</a:t>
            </a:r>
            <a:r>
              <a:rPr lang="en-US" altLang="en-US" sz="2000"/>
              <a:t>: 94.6% (53/56)</a:t>
            </a:r>
          </a:p>
          <a:p>
            <a:pPr lvl="1"/>
            <a:r>
              <a:rPr lang="en-US" altLang="en-US" sz="2000"/>
              <a:t>Many patients who were borderline </a:t>
            </a:r>
            <a:r>
              <a:rPr lang="en-US" altLang="en-US" sz="2000" dirty="0" err="1"/>
              <a:t>resectable</a:t>
            </a:r>
            <a:r>
              <a:rPr lang="en-US" altLang="en-US" sz="2000"/>
              <a:t> at baseline were </a:t>
            </a:r>
            <a:r>
              <a:rPr lang="en-US" altLang="en-US" sz="2000" dirty="0" err="1"/>
              <a:t>resectable</a:t>
            </a:r>
            <a:r>
              <a:rPr lang="en-US" altLang="en-US" sz="2000"/>
              <a:t> at reassessment: 82.1% (23/28)</a:t>
            </a:r>
          </a:p>
          <a:p>
            <a:r>
              <a:rPr lang="en-US" altLang="en-US" sz="2200"/>
              <a:t>In patients with borderline </a:t>
            </a:r>
            <a:r>
              <a:rPr lang="en-US" altLang="en-US" sz="2200" dirty="0" err="1"/>
              <a:t>resectable</a:t>
            </a:r>
            <a:r>
              <a:rPr lang="en-US" altLang="en-US" sz="2200"/>
              <a:t> NSCLC who were reassessed as unresectable, neoadjuvant treatment did not affect eligibility for CRT</a:t>
            </a:r>
          </a:p>
          <a:p>
            <a:r>
              <a:rPr lang="en-US" altLang="en-US" sz="2200"/>
              <a:t>Investigators conclude that neoadjuvant durvalumab + CT and reassessment for </a:t>
            </a:r>
            <a:r>
              <a:rPr lang="en-US" altLang="en-US" sz="2200" dirty="0" err="1"/>
              <a:t>resectability</a:t>
            </a:r>
            <a:r>
              <a:rPr lang="en-US" altLang="en-US" sz="2200"/>
              <a:t> may enable more patients to receive definitive treatment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a:solidFill>
                  <a:schemeClr val="bg2"/>
                </a:solidFill>
                <a:latin typeface="Calibri" panose="020F0502020204030204" pitchFamily="34" charset="0"/>
              </a:rPr>
              <a:t>Reck</a:t>
            </a:r>
            <a:r>
              <a:rPr lang="en-US" altLang="en-US" sz="1200" b="0">
                <a:solidFill>
                  <a:schemeClr val="bg2"/>
                </a:solidFill>
                <a:latin typeface="Calibri" panose="020F0502020204030204" pitchFamily="34" charset="0"/>
              </a:rPr>
              <a:t>. ESMO 2025. Abstr LBA65.</a:t>
            </a:r>
          </a:p>
        </p:txBody>
      </p:sp>
    </p:spTree>
    <p:extLst>
      <p:ext uri="{BB962C8B-B14F-4D97-AF65-F5344CB8AC3E}">
        <p14:creationId xmlns:p14="http://schemas.microsoft.com/office/powerpoint/2010/main" val="262786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Additional CME/CE-certified activities </a:t>
            </a:r>
            <a:r>
              <a:rPr lang="en-US" sz="2200" b="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a:solidFill>
                  <a:srgbClr val="455560"/>
                </a:solidFill>
                <a:latin typeface="Calibri" panose="020F0502020204030204" pitchFamily="34" charset="0"/>
                <a:cs typeface="Arial" panose="020B0604020202020204" pitchFamily="34" charset="0"/>
              </a:rPr>
              <a:t>Lung cancers </a:t>
            </a: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0" ma:contentTypeDescription="Create a new document." ma:contentTypeScope="" ma:versionID="5c787af5bdd210b569cbd4ce97378395">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124e8f81c9ee8bb11cb0d0dfe0df4518"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E09F2D30-6C96-4704-8018-56538EFE127F}">
  <ds:schemaRefs>
    <ds:schemaRef ds:uri="22fd6914-46d4-4c7e-bbad-46e82841b69d"/>
    <ds:schemaRef ds:uri="d2e3f5e4-6f28-4f19-ae66-1677b5fa85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http://purl.org/dc/elements/1.1/"/>
    <ds:schemaRef ds:uri="http://purl.org/dc/dcmitype/"/>
    <ds:schemaRef ds:uri="http://schemas.openxmlformats.org/package/2006/metadata/core-properties"/>
    <ds:schemaRef ds:uri="http://purl.org/dc/terms/"/>
    <ds:schemaRef ds:uri="http://www.w3.org/XML/1998/namespace"/>
    <ds:schemaRef ds:uri="http://schemas.microsoft.com/office/2006/documentManagement/types"/>
    <ds:schemaRef ds:uri="http://schemas.microsoft.com/office/infopath/2007/PartnerControls"/>
    <ds:schemaRef ds:uri="22fd6914-46d4-4c7e-bbad-46e82841b69d"/>
    <ds:schemaRef ds:uri="d2e3f5e4-6f28-4f19-ae66-1677b5fa85d1"/>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0</TotalTime>
  <Words>2137</Words>
  <Application>Microsoft Office PowerPoint</Application>
  <PresentationFormat>Widescreen</PresentationFormat>
  <Paragraphs>449</Paragraphs>
  <Slides>13</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MDT-BRIDGE: Phase II Trial of Neoadjuvant Durvalumab + CT and Subsequent Surgery With Adjuvant Durvalumab or CRT + Consolidation Durvalumab for Resectable Stage IIB-IIIB NSCLC</vt:lpstr>
      <vt:lpstr>About These Slides</vt:lpstr>
      <vt:lpstr>MDT-BRIDGE: Background</vt:lpstr>
      <vt:lpstr>MDT-BRIDGE: Study Design</vt:lpstr>
      <vt:lpstr>MDT-BRIDGE: Baseline Demographic Characteristics*</vt:lpstr>
      <vt:lpstr>MDT-BRIDGE: Baseline Disease Characteristics*</vt:lpstr>
      <vt:lpstr>MDT-BRIDGE: Change in Resectability and Local Treatment*</vt:lpstr>
      <vt:lpstr>MDT-BRIDGE: Resection Rates and Outcomes  (Primary Endpoint)</vt:lpstr>
      <vt:lpstr>MDT-BRIDGE: Presurgery/CRT ORR and pCR</vt:lpstr>
      <vt:lpstr>MDT-BRIDGE: Post-Treatment Patient Disposition</vt:lpstr>
      <vt:lpstr>MDT-BRIDGE: Safety*</vt:lpstr>
      <vt:lpstr>MDT-BRIDGE: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MDT-BRIDGE: Phase II Trial of Neoadjuvant Durvalumab + CT and Subsequent Surgery With Adjuvant Durvalumab or CRT + Consolidation Durvalumab for Resectable Stage IIB-IIIB NSCLC</dc:title>
  <dc:creator>Preferred User</dc:creator>
  <cp:lastModifiedBy>Valerie Wenzel</cp:lastModifiedBy>
  <cp:revision>2</cp:revision>
  <cp:lastPrinted>2016-09-26T20:21:49Z</cp:lastPrinted>
  <dcterms:created xsi:type="dcterms:W3CDTF">2005-05-27T15:08:01Z</dcterms:created>
  <dcterms:modified xsi:type="dcterms:W3CDTF">2025-10-24T20:15:25Z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