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6"/>
  </p:notesMasterIdLst>
  <p:handoutMasterIdLst>
    <p:handoutMasterId r:id="rId17"/>
  </p:handoutMasterIdLst>
  <p:sldIdLst>
    <p:sldId id="321" r:id="rId6"/>
    <p:sldId id="558" r:id="rId7"/>
    <p:sldId id="559" r:id="rId8"/>
    <p:sldId id="568" r:id="rId9"/>
    <p:sldId id="578" r:id="rId10"/>
    <p:sldId id="570" r:id="rId11"/>
    <p:sldId id="573" r:id="rId12"/>
    <p:sldId id="571"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Anna Poppa" initials="AP" lastIdx="8" clrIdx="18">
    <p:extLst>
      <p:ext uri="{19B8F6BF-5375-455C-9EA6-DF929625EA0E}">
        <p15:presenceInfo xmlns:p15="http://schemas.microsoft.com/office/powerpoint/2012/main" userId="Anna Poppa" providerId="None"/>
      </p:ext>
    </p:extLst>
  </p:cmAuthor>
  <p:cmAuthor id="20" name="Allison Weckerle" initials="AW" lastIdx="22" clrIdx="19">
    <p:extLst>
      <p:ext uri="{19B8F6BF-5375-455C-9EA6-DF929625EA0E}">
        <p15:presenceInfo xmlns:p15="http://schemas.microsoft.com/office/powerpoint/2012/main" userId="Allison Weckerle" providerId="None"/>
      </p:ext>
    </p:extLst>
  </p:cmAuthor>
  <p:cmAuthor id="21" name="Jerfiz Constanzo" initials="JC" lastIdx="15" clrIdx="20">
    <p:extLst>
      <p:ext uri="{19B8F6BF-5375-455C-9EA6-DF929625EA0E}">
        <p15:presenceInfo xmlns:p15="http://schemas.microsoft.com/office/powerpoint/2012/main" userId="S::jconstanzo@clinicaloptions.com::7388c342-66f0-4154-bcdf-657d8197f1ae" providerId="AD"/>
      </p:ext>
    </p:extLst>
  </p:cmAuthor>
  <p:cmAuthor id="22" name="Timothy Quill" initials="TQ" lastIdx="4" clrIdx="21">
    <p:extLst>
      <p:ext uri="{19B8F6BF-5375-455C-9EA6-DF929625EA0E}">
        <p15:presenceInfo xmlns:p15="http://schemas.microsoft.com/office/powerpoint/2012/main" userId="S::tquill@clinicaloptions.com::b1dc6efb-2995-45e7-a306-57a2c67aa886" providerId="AD"/>
      </p:ext>
    </p:extLst>
  </p:cmAuthor>
  <p:cmAuthor id="23" name="Dussadee Royal" initials="DR" lastIdx="1"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489594-2B02-4802-9246-7642F1805616}" v="11" dt="2025-10-21T02:24:54.797"/>
    <p1510:client id="{1810E058-CB44-406E-86C9-F684E5117F72}" v="40" dt="2025-10-21T16:29:50.042"/>
    <p1510:client id="{40CABFF7-67FA-4DE6-8899-CC928A3C8F21}" v="337" dt="2025-10-21T16:32:52.773"/>
    <p1510:client id="{BEC6A018-72D0-4047-B1AB-888FEF7DA6E2}" v="236" dt="2025-10-20T17:34:04.27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83698" autoAdjust="0"/>
  </p:normalViewPr>
  <p:slideViewPr>
    <p:cSldViewPr snapToGrid="0">
      <p:cViewPr varScale="1">
        <p:scale>
          <a:sx n="62" d="100"/>
          <a:sy n="62" d="100"/>
        </p:scale>
        <p:origin x="732" y="4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3374524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45112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6FE70-AF92-3A88-7623-DBADC3D78E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6F327B-9A8E-6448-8DF1-9BEE41EACC1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3948EBC-8E67-38A2-CFE2-3C25FF4D51B8}"/>
              </a:ext>
            </a:extLst>
          </p:cNvPr>
          <p:cNvSpPr>
            <a:spLocks noGrp="1"/>
          </p:cNvSpPr>
          <p:nvPr>
            <p:ph type="body" idx="1"/>
          </p:nvPr>
        </p:nvSpPr>
        <p:spPr/>
        <p:txBody>
          <a:bodyPr/>
          <a:lstStyle/>
          <a:p>
            <a:endParaRPr lang="en-GB" i="1" dirty="0"/>
          </a:p>
        </p:txBody>
      </p:sp>
      <p:sp>
        <p:nvSpPr>
          <p:cNvPr id="4" name="Slide Number Placeholder 3">
            <a:extLst>
              <a:ext uri="{FF2B5EF4-FFF2-40B4-BE49-F238E27FC236}">
                <a16:creationId xmlns:a16="http://schemas.microsoft.com/office/drawing/2014/main" id="{59D48E01-2AC9-172A-49EC-82C75705C98F}"/>
              </a:ext>
            </a:extLst>
          </p:cNvPr>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722757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47445-A92D-0933-8922-8264C397C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13F135-3276-ED3D-0581-D17333C723D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FBB064B-2542-9550-2B22-CBC714042EC5}"/>
              </a:ext>
            </a:extLst>
          </p:cNvPr>
          <p:cNvSpPr>
            <a:spLocks noGrp="1"/>
          </p:cNvSpPr>
          <p:nvPr>
            <p:ph type="body" idx="1"/>
          </p:nvPr>
        </p:nvSpPr>
        <p:spPr/>
        <p:txBody>
          <a:bodyPr/>
          <a:lstStyle/>
          <a:p>
            <a:endParaRPr lang="en-GB" i="1" dirty="0"/>
          </a:p>
        </p:txBody>
      </p:sp>
      <p:sp>
        <p:nvSpPr>
          <p:cNvPr id="4" name="Slide Number Placeholder 3">
            <a:extLst>
              <a:ext uri="{FF2B5EF4-FFF2-40B4-BE49-F238E27FC236}">
                <a16:creationId xmlns:a16="http://schemas.microsoft.com/office/drawing/2014/main" id="{8A0D63ED-8D2B-B678-447F-1E0DCB2447BA}"/>
              </a:ext>
            </a:extLst>
          </p:cNvPr>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475619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45764-B48C-8A32-367F-4D604AD70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1CBBF-24CC-AE58-8CFA-CD12509359C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3792F82-3481-F8A1-4D59-295008944202}"/>
              </a:ext>
            </a:extLst>
          </p:cNvPr>
          <p:cNvSpPr>
            <a:spLocks noGrp="1"/>
          </p:cNvSpPr>
          <p:nvPr>
            <p:ph type="body" idx="1"/>
          </p:nvPr>
        </p:nvSpPr>
        <p:spPr/>
        <p:txBody>
          <a:bodyPr/>
          <a:lstStyle/>
          <a:p>
            <a:r>
              <a:rPr lang="en-US" i="1" dirty="0"/>
              <a:t>FLOT, </a:t>
            </a:r>
            <a:r>
              <a:rPr lang="en-US" sz="1200" b="0" i="1" kern="1200" dirty="0">
                <a:solidFill>
                  <a:schemeClr val="tx1"/>
                </a:solidFill>
                <a:effectLst/>
                <a:latin typeface="Arial" charset="0"/>
                <a:ea typeface="+mn-ea"/>
                <a:cs typeface="+mn-cs"/>
              </a:rPr>
              <a:t>fluorouracil, leucovorin, oxaliplatin, and docetaxel; NR, not reached; </a:t>
            </a:r>
            <a:r>
              <a:rPr lang="en-GB" i="1" dirty="0"/>
              <a:t>OS, overall survival; TAP, tumor area positivity.</a:t>
            </a:r>
          </a:p>
        </p:txBody>
      </p:sp>
      <p:sp>
        <p:nvSpPr>
          <p:cNvPr id="4" name="Slide Number Placeholder 3">
            <a:extLst>
              <a:ext uri="{FF2B5EF4-FFF2-40B4-BE49-F238E27FC236}">
                <a16:creationId xmlns:a16="http://schemas.microsoft.com/office/drawing/2014/main" id="{F1057690-68DD-36EF-E8D3-F59F42C26C4C}"/>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614573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14A89-786C-55A5-4C8C-9A4957606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40F73-3656-5641-5055-12771A9E6D3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18E5A3D-B20D-38E3-F257-C64F632940F3}"/>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FLOT, </a:t>
            </a:r>
            <a:r>
              <a:rPr lang="en-US" sz="1200" b="0" i="1" kern="1200" dirty="0">
                <a:solidFill>
                  <a:schemeClr val="tx1"/>
                </a:solidFill>
                <a:effectLst/>
                <a:latin typeface="Arial" charset="0"/>
                <a:ea typeface="+mn-ea"/>
                <a:cs typeface="+mn-cs"/>
              </a:rPr>
              <a:t>fluorouracil, leucovorin, oxaliplatin, and docetaxel; </a:t>
            </a:r>
            <a:r>
              <a:rPr lang="en-GB" i="1" dirty="0"/>
              <a:t>HR, hazard ratio; </a:t>
            </a:r>
            <a:r>
              <a:rPr lang="en-US" sz="1200" b="0" i="1" kern="1200" dirty="0">
                <a:solidFill>
                  <a:schemeClr val="tx1"/>
                </a:solidFill>
                <a:effectLst/>
                <a:latin typeface="Arial" charset="0"/>
                <a:ea typeface="+mn-ea"/>
                <a:cs typeface="+mn-cs"/>
              </a:rPr>
              <a:t>NR, not reached; </a:t>
            </a:r>
            <a:r>
              <a:rPr lang="en-GB" i="1" dirty="0"/>
              <a:t>OS, overall survival.</a:t>
            </a:r>
          </a:p>
          <a:p>
            <a:endParaRPr lang="en-GB" i="1" dirty="0"/>
          </a:p>
        </p:txBody>
      </p:sp>
      <p:sp>
        <p:nvSpPr>
          <p:cNvPr id="4" name="Slide Number Placeholder 3">
            <a:extLst>
              <a:ext uri="{FF2B5EF4-FFF2-40B4-BE49-F238E27FC236}">
                <a16:creationId xmlns:a16="http://schemas.microsoft.com/office/drawing/2014/main" id="{33E67E83-2DDB-E6FB-CF07-9FE7D962000C}"/>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44313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44545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dirty="0"/>
              <a:t>Phase III MATTERHORN: Final OS and EFS by Pathologic Outcomes With Durvalumab + FLOT vs Placebo + FLOT in Resectable Gastric/GEJ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MATTERHORN: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dirty="0"/>
              <a:t>In a previous report from the phase III MATTERHORN trial, perioperative durvalumab + FLOT improved EFS vs placebo + FLOT in resectable gastric or GEJ cancer</a:t>
            </a:r>
            <a:r>
              <a:rPr lang="en-US" baseline="30000" dirty="0"/>
              <a:t>1</a:t>
            </a:r>
          </a:p>
          <a:p>
            <a:pPr lvl="1"/>
            <a:r>
              <a:rPr lang="en-US" dirty="0"/>
              <a:t>Durvalumab + FLOT associated with increased rates </a:t>
            </a:r>
            <a:r>
              <a:rPr lang="en-US"/>
              <a:t>of pCR and MPR</a:t>
            </a:r>
            <a:r>
              <a:rPr lang="en-US" baseline="30000"/>
              <a:t>1,2</a:t>
            </a:r>
            <a:endParaRPr lang="en-US" baseline="30000" dirty="0"/>
          </a:p>
          <a:p>
            <a:pPr lvl="1"/>
            <a:r>
              <a:rPr lang="en-US" dirty="0"/>
              <a:t>Trend toward increased OS with durvalumab + FLOT in interim analysis</a:t>
            </a:r>
            <a:r>
              <a:rPr lang="en-US" baseline="30000" dirty="0"/>
              <a:t>1</a:t>
            </a:r>
          </a:p>
          <a:p>
            <a:r>
              <a:rPr lang="en-US" dirty="0"/>
              <a:t>pCR and nodal downstaging have been associated with extended survival in patients with gastric cancer</a:t>
            </a:r>
            <a:r>
              <a:rPr lang="en-US" baseline="30000" dirty="0"/>
              <a:t>3,4</a:t>
            </a:r>
          </a:p>
          <a:p>
            <a:r>
              <a:rPr lang="en-US" dirty="0"/>
              <a:t>Current analysis reports final OS data and EFS outcomes by pathologic response from the MATTERHORN trial</a:t>
            </a:r>
            <a:r>
              <a:rPr lang="en-US" baseline="30000" dirty="0"/>
              <a:t>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4499" y="621123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1. Janjigian. NEJM. 2025;393:217. 2. Janjigian. ASCO GI 2024. Abstr LBA246. 3. Chen. BMC Gastroenterol. </a:t>
            </a:r>
            <a:br>
              <a:rPr lang="en-US" altLang="en-US" sz="1200" b="0" dirty="0">
                <a:solidFill>
                  <a:srgbClr val="455560"/>
                </a:solidFill>
                <a:latin typeface="Calibri" panose="020F0502020204030204" pitchFamily="34" charset="0"/>
              </a:rPr>
            </a:br>
            <a:r>
              <a:rPr lang="en-US" altLang="en-US" sz="1200" b="0" dirty="0">
                <a:solidFill>
                  <a:srgbClr val="455560"/>
                </a:solidFill>
                <a:latin typeface="Calibri" panose="020F0502020204030204" pitchFamily="34" charset="0"/>
              </a:rPr>
              <a:t>2025;25:11. 4. Ikoma. Ann Surg Oncol. 2018;25:751. 5. Tabernero. ESMO 2025. Abstr LBA81.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EA61A-E721-4EAA-9051-CC915853E4B4}"/>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56BE3D9C-90B2-743F-633F-6AC514F62AB4}"/>
              </a:ext>
            </a:extLst>
          </p:cNvPr>
          <p:cNvSpPr>
            <a:spLocks noGrp="1" noChangeArrowheads="1"/>
          </p:cNvSpPr>
          <p:nvPr>
            <p:ph type="title"/>
          </p:nvPr>
        </p:nvSpPr>
        <p:spPr/>
        <p:txBody>
          <a:bodyPr/>
          <a:lstStyle/>
          <a:p>
            <a:pPr eaLnBrk="1" hangingPunct="1"/>
            <a:r>
              <a:rPr lang="en-US" dirty="0"/>
              <a:t>MATTERHORN:</a:t>
            </a:r>
            <a:r>
              <a:rPr lang="en-US" altLang="en-US" dirty="0"/>
              <a:t> Study Design</a:t>
            </a:r>
          </a:p>
        </p:txBody>
      </p:sp>
      <p:sp>
        <p:nvSpPr>
          <p:cNvPr id="3" name="Content Placeholder 2">
            <a:extLst>
              <a:ext uri="{FF2B5EF4-FFF2-40B4-BE49-F238E27FC236}">
                <a16:creationId xmlns:a16="http://schemas.microsoft.com/office/drawing/2014/main" id="{BA0D35BA-8FC6-FB2C-0A39-B048AD2B78DB}"/>
              </a:ext>
            </a:extLst>
          </p:cNvPr>
          <p:cNvSpPr>
            <a:spLocks noGrp="1"/>
          </p:cNvSpPr>
          <p:nvPr>
            <p:ph idx="1"/>
          </p:nvPr>
        </p:nvSpPr>
        <p:spPr/>
        <p:txBody>
          <a:bodyPr/>
          <a:lstStyle/>
          <a:p>
            <a:pPr marL="285750" indent="-285750">
              <a:spcAft>
                <a:spcPts val="0"/>
              </a:spcAft>
            </a:pPr>
            <a:r>
              <a:rPr lang="en-US" sz="2400" dirty="0"/>
              <a:t>Global, double-blind, placebo-controlled, randomized phase III trial</a:t>
            </a:r>
          </a:p>
          <a:p>
            <a:pPr>
              <a:spcAft>
                <a:spcPts val="0"/>
              </a:spcAft>
            </a:pPr>
            <a:endParaRPr lang="en-US" sz="2400" dirty="0"/>
          </a:p>
          <a:p>
            <a:pPr>
              <a:spcAft>
                <a:spcPts val="0"/>
              </a:spcAft>
            </a:pPr>
            <a:endParaRPr lang="en-US" sz="2400" dirty="0"/>
          </a:p>
          <a:p>
            <a:pPr>
              <a:spcAft>
                <a:spcPts val="0"/>
              </a:spcAft>
            </a:pPr>
            <a:endParaRPr lang="en-US" sz="2600" dirty="0"/>
          </a:p>
          <a:p>
            <a:pPr>
              <a:spcAft>
                <a:spcPts val="0"/>
              </a:spcAft>
            </a:pPr>
            <a:endParaRPr lang="en-US" sz="2600" dirty="0"/>
          </a:p>
          <a:p>
            <a:pPr>
              <a:spcAft>
                <a:spcPts val="0"/>
              </a:spcAft>
            </a:pPr>
            <a:endParaRPr lang="en-US" sz="2600" dirty="0"/>
          </a:p>
          <a:p>
            <a:pPr marL="0" indent="0">
              <a:spcAft>
                <a:spcPts val="0"/>
              </a:spcAft>
              <a:buNone/>
            </a:pPr>
            <a:endParaRPr lang="en-US" sz="2600" b="1" dirty="0"/>
          </a:p>
          <a:p>
            <a:pPr marL="285750" indent="-285750">
              <a:spcAft>
                <a:spcPts val="0"/>
              </a:spcAft>
            </a:pPr>
            <a:endParaRPr lang="en-US" sz="2600" b="1" dirty="0"/>
          </a:p>
          <a:p>
            <a:pPr marL="285750" indent="-285750">
              <a:spcAft>
                <a:spcPts val="0"/>
              </a:spcAft>
            </a:pPr>
            <a:r>
              <a:rPr lang="en-US" sz="2400" b="1" dirty="0"/>
              <a:t>Primary endpoint: </a:t>
            </a:r>
            <a:r>
              <a:rPr lang="en-US" sz="2400" dirty="0"/>
              <a:t>EFS</a:t>
            </a:r>
          </a:p>
          <a:p>
            <a:pPr marL="285750" indent="-285750">
              <a:spcAft>
                <a:spcPts val="0"/>
              </a:spcAft>
            </a:pPr>
            <a:r>
              <a:rPr lang="en-US" sz="2400" b="1" dirty="0"/>
              <a:t>Key secondary endpoints: </a:t>
            </a:r>
            <a:r>
              <a:rPr lang="en-US" sz="2400" dirty="0"/>
              <a:t>OS, pCR per central review (by modified Ryan criteria)</a:t>
            </a:r>
          </a:p>
          <a:p>
            <a:endParaRPr lang="en-US" sz="2600" dirty="0"/>
          </a:p>
        </p:txBody>
      </p:sp>
      <p:sp>
        <p:nvSpPr>
          <p:cNvPr id="2" name="Text Box 11">
            <a:extLst>
              <a:ext uri="{FF2B5EF4-FFF2-40B4-BE49-F238E27FC236}">
                <a16:creationId xmlns:a16="http://schemas.microsoft.com/office/drawing/2014/main" id="{0C2D01A3-FBC5-51F0-6DA8-4BB382FC60C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Janjigian. NEJM. 2025;393:217. </a:t>
            </a:r>
            <a:r>
              <a:rPr lang="en-US" altLang="en-US" sz="1200" b="0" dirty="0">
                <a:solidFill>
                  <a:srgbClr val="455560"/>
                </a:solidFill>
                <a:latin typeface="Calibri" panose="020F0502020204030204" pitchFamily="34" charset="0"/>
              </a:rPr>
              <a:t>Tabernero. ESMO 2025. Abstr LBA81.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 Box 45">
            <a:extLst>
              <a:ext uri="{FF2B5EF4-FFF2-40B4-BE49-F238E27FC236}">
                <a16:creationId xmlns:a16="http://schemas.microsoft.com/office/drawing/2014/main" id="{9A819D4B-FD23-1CCF-DBB9-17634D5E4022}"/>
              </a:ext>
            </a:extLst>
          </p:cNvPr>
          <p:cNvSpPr txBox="1">
            <a:spLocks noChangeArrowheads="1"/>
          </p:cNvSpPr>
          <p:nvPr/>
        </p:nvSpPr>
        <p:spPr bwMode="auto">
          <a:xfrm>
            <a:off x="438607" y="3146055"/>
            <a:ext cx="2187881" cy="18158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Adults with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stage II</a:t>
            </a:r>
            <a:r>
              <a:rPr lang="en-US" altLang="en-US" sz="1600" b="0" dirty="0">
                <a:solidFill>
                  <a:srgbClr val="000000"/>
                </a:solidFill>
                <a:latin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IVa </a:t>
            </a:r>
            <a:r>
              <a:rPr lang="en-US" altLang="en-US" sz="1600" b="0" dirty="0">
                <a:solidFill>
                  <a:srgbClr val="000000"/>
                </a:solidFill>
                <a:latin typeface="Calibri" panose="020F0502020204030204" pitchFamily="34" charset="0"/>
                <a:cs typeface="+mn-cs"/>
              </a:rPr>
              <a:t>gastric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GEJ adenocarcinoma; no metastases; no prior anticancer therapy;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948)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8" name="Group 7">
            <a:extLst>
              <a:ext uri="{FF2B5EF4-FFF2-40B4-BE49-F238E27FC236}">
                <a16:creationId xmlns:a16="http://schemas.microsoft.com/office/drawing/2014/main" id="{1928F1E8-D9E0-0CFE-9367-A75290A764BC}"/>
              </a:ext>
            </a:extLst>
          </p:cNvPr>
          <p:cNvGrpSpPr/>
          <p:nvPr/>
        </p:nvGrpSpPr>
        <p:grpSpPr>
          <a:xfrm>
            <a:off x="265609" y="2087281"/>
            <a:ext cx="11348608" cy="2999234"/>
            <a:chOff x="265609" y="2014176"/>
            <a:chExt cx="11348608" cy="2999234"/>
          </a:xfrm>
        </p:grpSpPr>
        <p:sp>
          <p:nvSpPr>
            <p:cNvPr id="9" name="Rectangle 49">
              <a:extLst>
                <a:ext uri="{FF2B5EF4-FFF2-40B4-BE49-F238E27FC236}">
                  <a16:creationId xmlns:a16="http://schemas.microsoft.com/office/drawing/2014/main" id="{DF9A35AF-5E8F-1494-B022-E397800EE474}"/>
                </a:ext>
              </a:extLst>
            </p:cNvPr>
            <p:cNvSpPr>
              <a:spLocks noChangeArrowheads="1"/>
            </p:cNvSpPr>
            <p:nvPr/>
          </p:nvSpPr>
          <p:spPr bwMode="auto">
            <a:xfrm>
              <a:off x="3098147" y="2820958"/>
              <a:ext cx="2991567" cy="9937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Durvalumab</a:t>
              </a:r>
              <a:r>
                <a:rPr lang="en-US" altLang="en-US" sz="1600" b="0" dirty="0">
                  <a:solidFill>
                    <a:srgbClr val="FFFFFF"/>
                  </a:solidFill>
                  <a:latin typeface="Calibri" panose="020F0502020204030204" pitchFamily="34" charset="0"/>
                  <a:cs typeface="+mn-cs"/>
                </a:rPr>
                <a:t> 1500 mg IV Q4W D1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 </a:t>
              </a:r>
              <a:r>
                <a:rPr lang="en-US" altLang="en-US" sz="1600" b="1" dirty="0">
                  <a:solidFill>
                    <a:srgbClr val="FFFFFF"/>
                  </a:solidFill>
                  <a:latin typeface="Calibri" panose="020F0502020204030204" pitchFamily="34" charset="0"/>
                  <a:cs typeface="+mn-cs"/>
                </a:rPr>
                <a:t>FLOT*</a:t>
              </a:r>
              <a:r>
                <a:rPr lang="en-US" altLang="en-US" sz="1600" b="0" dirty="0">
                  <a:solidFill>
                    <a:srgbClr val="FFFFFF"/>
                  </a:solidFill>
                  <a:latin typeface="Calibri" panose="020F0502020204030204" pitchFamily="34" charset="0"/>
                  <a:cs typeface="+mn-cs"/>
                </a:rPr>
                <a:t> IV Q</a:t>
              </a:r>
              <a:r>
                <a:rPr lang="en-US" altLang="en-US" sz="1600" b="0" dirty="0">
                  <a:solidFill>
                    <a:srgbClr val="FFFFFF"/>
                  </a:solidFill>
                  <a:latin typeface="Calibri" panose="020F0502020204030204" pitchFamily="34" charset="0"/>
                </a:rPr>
                <a:t>2</a:t>
              </a:r>
              <a:r>
                <a:rPr lang="en-US" altLang="en-US" sz="1600" b="0" dirty="0">
                  <a:solidFill>
                    <a:srgbClr val="FFFFFF"/>
                  </a:solidFill>
                  <a:latin typeface="Calibri" panose="020F0502020204030204" pitchFamily="34" charset="0"/>
                  <a:cs typeface="+mn-cs"/>
                </a:rPr>
                <a:t>W </a:t>
              </a:r>
              <a:r>
                <a:rPr lang="en-US" altLang="en-US" sz="1600" b="0" dirty="0">
                  <a:solidFill>
                    <a:srgbClr val="FFFFFF"/>
                  </a:solidFill>
                  <a:latin typeface="Calibri" panose="020F0502020204030204" pitchFamily="34" charset="0"/>
                </a:rPr>
                <a:t>D</a:t>
              </a:r>
              <a:r>
                <a:rPr lang="en-US" altLang="en-US" sz="1600" b="0" dirty="0">
                  <a:solidFill>
                    <a:srgbClr val="FFFFFF"/>
                  </a:solidFill>
                  <a:latin typeface="Calibri" panose="020F0502020204030204" pitchFamily="34" charset="0"/>
                  <a:cs typeface="+mn-cs"/>
                </a:rPr>
                <a:t>1, D15</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2 cycles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474)</a:t>
              </a:r>
            </a:p>
          </p:txBody>
        </p:sp>
        <p:sp>
          <p:nvSpPr>
            <p:cNvPr id="10" name="Rectangle 50">
              <a:extLst>
                <a:ext uri="{FF2B5EF4-FFF2-40B4-BE49-F238E27FC236}">
                  <a16:creationId xmlns:a16="http://schemas.microsoft.com/office/drawing/2014/main" id="{3C64CF7A-CEDC-2CB6-2E62-3DCCF9767BCA}"/>
                </a:ext>
              </a:extLst>
            </p:cNvPr>
            <p:cNvSpPr>
              <a:spLocks noChangeArrowheads="1"/>
            </p:cNvSpPr>
            <p:nvPr/>
          </p:nvSpPr>
          <p:spPr bwMode="auto">
            <a:xfrm>
              <a:off x="3098147" y="4016714"/>
              <a:ext cx="2991567" cy="99669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Placebo</a:t>
              </a:r>
              <a:r>
                <a:rPr lang="en-US" altLang="en-US" sz="1600" b="0" dirty="0">
                  <a:solidFill>
                    <a:srgbClr val="FFFFFF"/>
                  </a:solidFill>
                  <a:latin typeface="Calibri" panose="020F0502020204030204" pitchFamily="34" charset="0"/>
                  <a:cs typeface="+mn-cs"/>
                </a:rPr>
                <a:t> Q4W D1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 </a:t>
              </a:r>
              <a:r>
                <a:rPr lang="en-US" altLang="en-US" sz="1600" b="1" dirty="0">
                  <a:solidFill>
                    <a:srgbClr val="FFFFFF"/>
                  </a:solidFill>
                  <a:latin typeface="Calibri" panose="020F0502020204030204" pitchFamily="34" charset="0"/>
                  <a:cs typeface="+mn-cs"/>
                </a:rPr>
                <a:t>FLOT</a:t>
              </a:r>
              <a:r>
                <a:rPr lang="en-US" altLang="en-US" sz="1600" b="1" dirty="0">
                  <a:solidFill>
                    <a:srgbClr val="FFFFFF"/>
                  </a:solidFill>
                  <a:latin typeface="Calibri" panose="020F0502020204030204" pitchFamily="34" charset="0"/>
                </a:rPr>
                <a:t>*</a:t>
              </a:r>
              <a:r>
                <a:rPr lang="en-US" altLang="en-US" sz="1600" b="0" dirty="0">
                  <a:solidFill>
                    <a:srgbClr val="FFFFFF"/>
                  </a:solidFill>
                  <a:latin typeface="Calibri" panose="020F0502020204030204" pitchFamily="34" charset="0"/>
                  <a:cs typeface="+mn-cs"/>
                </a:rPr>
                <a:t> IV Q2W D1, D15</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2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a:t>
              </a:r>
              <a:r>
                <a:rPr lang="en-US" altLang="en-US" sz="1600" b="0" dirty="0">
                  <a:solidFill>
                    <a:srgbClr val="FFFFFF"/>
                  </a:solidFill>
                  <a:latin typeface="Calibri" panose="020F0502020204030204" pitchFamily="34" charset="0"/>
                  <a:cs typeface="+mn-cs"/>
                </a:rPr>
                <a:t>474</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p:txBody>
        </p:sp>
        <p:sp>
          <p:nvSpPr>
            <p:cNvPr id="11" name="Text Box 232">
              <a:extLst>
                <a:ext uri="{FF2B5EF4-FFF2-40B4-BE49-F238E27FC236}">
                  <a16:creationId xmlns:a16="http://schemas.microsoft.com/office/drawing/2014/main" id="{FB577A22-FAB5-0944-7364-4B10C28E4D28}"/>
                </a:ext>
              </a:extLst>
            </p:cNvPr>
            <p:cNvSpPr txBox="1">
              <a:spLocks noChangeArrowheads="1"/>
            </p:cNvSpPr>
            <p:nvPr/>
          </p:nvSpPr>
          <p:spPr bwMode="auto">
            <a:xfrm>
              <a:off x="5755597" y="2482590"/>
              <a:ext cx="107425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en-US" i="1" dirty="0">
                  <a:solidFill>
                    <a:srgbClr val="070605"/>
                  </a:solidFill>
                  <a:latin typeface="Calibri" panose="020F0502020204030204" pitchFamily="34" charset="0"/>
                  <a:cs typeface="Calibri" panose="020F0502020204030204" pitchFamily="34" charset="0"/>
                </a:rPr>
                <a:t>S</a:t>
              </a:r>
              <a: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urgery</a:t>
              </a:r>
            </a:p>
          </p:txBody>
        </p:sp>
        <p:sp>
          <p:nvSpPr>
            <p:cNvPr id="12" name="Rectangle 11">
              <a:extLst>
                <a:ext uri="{FF2B5EF4-FFF2-40B4-BE49-F238E27FC236}">
                  <a16:creationId xmlns:a16="http://schemas.microsoft.com/office/drawing/2014/main" id="{F688377A-0E58-562A-9C75-9B62B529A93B}"/>
                </a:ext>
              </a:extLst>
            </p:cNvPr>
            <p:cNvSpPr/>
            <p:nvPr/>
          </p:nvSpPr>
          <p:spPr>
            <a:xfrm>
              <a:off x="265609" y="2014176"/>
              <a:ext cx="4857288" cy="58477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Stratified by geographic region (Asia vs non-Asia), </a:t>
              </a:r>
              <a:br>
                <a:rPr kumimoji="0" lang="en-US" altLang="en-US" sz="16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br>
              <a:r>
                <a:rPr kumimoji="0" lang="en-US" altLang="en-US" sz="16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LN status (N+ vs N-), PD-L1 status (TAP &lt;1% vs ≥1%)</a:t>
              </a:r>
            </a:p>
          </p:txBody>
        </p:sp>
        <p:cxnSp>
          <p:nvCxnSpPr>
            <p:cNvPr id="13" name="Straight Arrow Connector 12">
              <a:extLst>
                <a:ext uri="{FF2B5EF4-FFF2-40B4-BE49-F238E27FC236}">
                  <a16:creationId xmlns:a16="http://schemas.microsoft.com/office/drawing/2014/main" id="{9F75B118-4C6A-B799-9373-59FEEB3A42E3}"/>
                </a:ext>
              </a:extLst>
            </p:cNvPr>
            <p:cNvCxnSpPr>
              <a:cxnSpLocks/>
            </p:cNvCxnSpPr>
            <p:nvPr/>
          </p:nvCxnSpPr>
          <p:spPr bwMode="auto">
            <a:xfrm>
              <a:off x="2692779" y="2713347"/>
              <a:ext cx="0" cy="693675"/>
            </a:xfrm>
            <a:prstGeom prst="straightConnector1">
              <a:avLst/>
            </a:prstGeom>
            <a:noFill/>
            <a:ln w="28575" cap="flat" cmpd="sng" algn="ctr">
              <a:solidFill>
                <a:schemeClr val="bg1"/>
              </a:solidFill>
              <a:prstDash val="dash"/>
              <a:round/>
              <a:headEnd type="none" w="med" len="med"/>
              <a:tailEnd type="triangle"/>
            </a:ln>
            <a:effectLst/>
          </p:spPr>
        </p:cxnSp>
        <p:sp>
          <p:nvSpPr>
            <p:cNvPr id="14" name="Line 53">
              <a:extLst>
                <a:ext uri="{FF2B5EF4-FFF2-40B4-BE49-F238E27FC236}">
                  <a16:creationId xmlns:a16="http://schemas.microsoft.com/office/drawing/2014/main" id="{DC61423A-107A-FE0F-4274-99B852191809}"/>
                </a:ext>
              </a:extLst>
            </p:cNvPr>
            <p:cNvSpPr>
              <a:spLocks noChangeShapeType="1"/>
            </p:cNvSpPr>
            <p:nvPr/>
          </p:nvSpPr>
          <p:spPr bwMode="auto">
            <a:xfrm>
              <a:off x="2587473" y="4042755"/>
              <a:ext cx="474202" cy="27472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23FF76C2-B029-9178-C70D-8C09D172382C}"/>
                </a:ext>
              </a:extLst>
            </p:cNvPr>
            <p:cNvSpPr>
              <a:spLocks noChangeShapeType="1"/>
            </p:cNvSpPr>
            <p:nvPr/>
          </p:nvSpPr>
          <p:spPr bwMode="auto">
            <a:xfrm flipV="1">
              <a:off x="2587473" y="3480701"/>
              <a:ext cx="444383" cy="27472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6" name="Rectangle 49">
              <a:extLst>
                <a:ext uri="{FF2B5EF4-FFF2-40B4-BE49-F238E27FC236}">
                  <a16:creationId xmlns:a16="http://schemas.microsoft.com/office/drawing/2014/main" id="{9EDE2D5C-72A8-F7DC-6469-F6F4DF2EB07B}"/>
                </a:ext>
              </a:extLst>
            </p:cNvPr>
            <p:cNvSpPr>
              <a:spLocks noChangeArrowheads="1"/>
            </p:cNvSpPr>
            <p:nvPr/>
          </p:nvSpPr>
          <p:spPr bwMode="auto">
            <a:xfrm>
              <a:off x="6503386" y="2819473"/>
              <a:ext cx="2849497" cy="99669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Durvalumab</a:t>
              </a:r>
              <a:r>
                <a:rPr lang="en-US" altLang="en-US" sz="1600" b="0" dirty="0">
                  <a:solidFill>
                    <a:srgbClr val="FFFFFF"/>
                  </a:solidFill>
                  <a:latin typeface="Calibri" panose="020F0502020204030204" pitchFamily="34" charset="0"/>
                  <a:cs typeface="+mn-cs"/>
                </a:rPr>
                <a:t> 1500 mg IV Q4W D1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 </a:t>
              </a:r>
              <a:r>
                <a:rPr lang="en-US" altLang="en-US" sz="1600" b="1" dirty="0">
                  <a:solidFill>
                    <a:srgbClr val="FFFFFF"/>
                  </a:solidFill>
                  <a:latin typeface="Calibri" panose="020F0502020204030204" pitchFamily="34" charset="0"/>
                  <a:cs typeface="+mn-cs"/>
                </a:rPr>
                <a:t>FLOT</a:t>
              </a:r>
              <a:r>
                <a:rPr lang="en-US" altLang="en-US" sz="1600" b="1" dirty="0">
                  <a:solidFill>
                    <a:srgbClr val="FFFFFF"/>
                  </a:solidFill>
                  <a:latin typeface="Calibri" panose="020F0502020204030204" pitchFamily="34" charset="0"/>
                </a:rPr>
                <a:t>*</a:t>
              </a:r>
              <a:r>
                <a:rPr lang="en-US" altLang="en-US" sz="1600" b="0" dirty="0">
                  <a:solidFill>
                    <a:srgbClr val="FFFFFF"/>
                  </a:solidFill>
                  <a:latin typeface="Calibri" panose="020F0502020204030204" pitchFamily="34" charset="0"/>
                  <a:cs typeface="+mn-cs"/>
                </a:rPr>
                <a:t> IV Q2W </a:t>
              </a:r>
              <a:r>
                <a:rPr lang="en-US" altLang="en-US" sz="1600" b="0" dirty="0">
                  <a:solidFill>
                    <a:srgbClr val="FFFFFF"/>
                  </a:solidFill>
                  <a:latin typeface="Calibri" panose="020F0502020204030204" pitchFamily="34" charset="0"/>
                </a:rPr>
                <a:t>D</a:t>
              </a:r>
              <a:r>
                <a:rPr lang="en-US" altLang="en-US" sz="1600" b="0" dirty="0">
                  <a:solidFill>
                    <a:srgbClr val="FFFFFF"/>
                  </a:solidFill>
                  <a:latin typeface="Calibri" panose="020F0502020204030204" pitchFamily="34" charset="0"/>
                  <a:cs typeface="+mn-cs"/>
                </a:rPr>
                <a:t>1, D15</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2 cycles</a:t>
              </a:r>
            </a:p>
          </p:txBody>
        </p:sp>
        <p:cxnSp>
          <p:nvCxnSpPr>
            <p:cNvPr id="17" name="Straight Arrow Connector 16">
              <a:extLst>
                <a:ext uri="{FF2B5EF4-FFF2-40B4-BE49-F238E27FC236}">
                  <a16:creationId xmlns:a16="http://schemas.microsoft.com/office/drawing/2014/main" id="{520DC292-D3C3-B8A5-5549-F5F30BC7CB12}"/>
                </a:ext>
              </a:extLst>
            </p:cNvPr>
            <p:cNvCxnSpPr>
              <a:cxnSpLocks/>
            </p:cNvCxnSpPr>
            <p:nvPr/>
          </p:nvCxnSpPr>
          <p:spPr bwMode="auto">
            <a:xfrm>
              <a:off x="6135894" y="3322924"/>
              <a:ext cx="312076"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50">
              <a:extLst>
                <a:ext uri="{FF2B5EF4-FFF2-40B4-BE49-F238E27FC236}">
                  <a16:creationId xmlns:a16="http://schemas.microsoft.com/office/drawing/2014/main" id="{6339CD6E-EFE3-C149-E1FE-C91A32327FA4}"/>
                </a:ext>
              </a:extLst>
            </p:cNvPr>
            <p:cNvSpPr>
              <a:spLocks noChangeArrowheads="1"/>
            </p:cNvSpPr>
            <p:nvPr/>
          </p:nvSpPr>
          <p:spPr bwMode="auto">
            <a:xfrm>
              <a:off x="6522968" y="4016714"/>
              <a:ext cx="2829915" cy="99669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Placebo</a:t>
              </a:r>
              <a:r>
                <a:rPr lang="en-US" altLang="en-US" sz="1600" b="0" dirty="0">
                  <a:solidFill>
                    <a:srgbClr val="FFFFFF"/>
                  </a:solidFill>
                  <a:latin typeface="Calibri" panose="020F0502020204030204" pitchFamily="34" charset="0"/>
                  <a:cs typeface="+mn-cs"/>
                </a:rPr>
                <a:t> Q4W D1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 </a:t>
              </a:r>
              <a:r>
                <a:rPr lang="en-US" altLang="en-US" sz="1600" b="1" dirty="0">
                  <a:solidFill>
                    <a:srgbClr val="FFFFFF"/>
                  </a:solidFill>
                  <a:latin typeface="Calibri" panose="020F0502020204030204" pitchFamily="34" charset="0"/>
                  <a:cs typeface="+mn-cs"/>
                </a:rPr>
                <a:t>FLOT</a:t>
              </a:r>
              <a:r>
                <a:rPr lang="en-US" altLang="en-US" sz="1600" b="1" dirty="0">
                  <a:solidFill>
                    <a:srgbClr val="FFFFFF"/>
                  </a:solidFill>
                  <a:latin typeface="Calibri" panose="020F0502020204030204" pitchFamily="34" charset="0"/>
                </a:rPr>
                <a:t>*</a:t>
              </a:r>
              <a:r>
                <a:rPr lang="en-US" altLang="en-US" sz="1600" b="0" dirty="0">
                  <a:solidFill>
                    <a:srgbClr val="FFFFFF"/>
                  </a:solidFill>
                  <a:latin typeface="Calibri" panose="020F0502020204030204" pitchFamily="34" charset="0"/>
                  <a:cs typeface="+mn-cs"/>
                </a:rPr>
                <a:t> IV Q2W </a:t>
              </a:r>
              <a:r>
                <a:rPr lang="en-US" altLang="en-US" sz="1600" b="0" dirty="0">
                  <a:solidFill>
                    <a:srgbClr val="FFFFFF"/>
                  </a:solidFill>
                  <a:latin typeface="Calibri" panose="020F0502020204030204" pitchFamily="34" charset="0"/>
                </a:rPr>
                <a:t>D</a:t>
              </a:r>
              <a:r>
                <a:rPr lang="en-US" altLang="en-US" sz="1600" b="0" dirty="0">
                  <a:solidFill>
                    <a:srgbClr val="FFFFFF"/>
                  </a:solidFill>
                  <a:latin typeface="Calibri" panose="020F0502020204030204" pitchFamily="34" charset="0"/>
                  <a:cs typeface="+mn-cs"/>
                </a:rPr>
                <a:t>1, D15</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2 cycles</a:t>
              </a:r>
            </a:p>
          </p:txBody>
        </p:sp>
        <p:cxnSp>
          <p:nvCxnSpPr>
            <p:cNvPr id="19" name="Straight Arrow Connector 18">
              <a:extLst>
                <a:ext uri="{FF2B5EF4-FFF2-40B4-BE49-F238E27FC236}">
                  <a16:creationId xmlns:a16="http://schemas.microsoft.com/office/drawing/2014/main" id="{FD83B3EC-9FBB-B6FA-805A-99A91AFE390E}"/>
                </a:ext>
              </a:extLst>
            </p:cNvPr>
            <p:cNvCxnSpPr>
              <a:cxnSpLocks/>
            </p:cNvCxnSpPr>
            <p:nvPr/>
          </p:nvCxnSpPr>
          <p:spPr bwMode="auto">
            <a:xfrm>
              <a:off x="6155475" y="4574575"/>
              <a:ext cx="312076" cy="0"/>
            </a:xfrm>
            <a:prstGeom prst="straightConnector1">
              <a:avLst/>
            </a:prstGeom>
            <a:noFill/>
            <a:ln w="28575" cap="flat" cmpd="sng" algn="ctr">
              <a:solidFill>
                <a:schemeClr val="bg1"/>
              </a:solidFill>
              <a:prstDash val="solid"/>
              <a:round/>
              <a:headEnd type="none" w="med" len="med"/>
              <a:tailEnd type="triangle"/>
            </a:ln>
            <a:effectLst/>
          </p:spPr>
        </p:cxnSp>
        <p:sp>
          <p:nvSpPr>
            <p:cNvPr id="20" name="TextBox 19">
              <a:extLst>
                <a:ext uri="{FF2B5EF4-FFF2-40B4-BE49-F238E27FC236}">
                  <a16:creationId xmlns:a16="http://schemas.microsoft.com/office/drawing/2014/main" id="{27644A75-6A21-86CE-9A81-4E85A949B3FD}"/>
                </a:ext>
              </a:extLst>
            </p:cNvPr>
            <p:cNvSpPr txBox="1"/>
            <p:nvPr/>
          </p:nvSpPr>
          <p:spPr bwMode="auto">
            <a:xfrm>
              <a:off x="4081555" y="2511908"/>
              <a:ext cx="12537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Neoadjuvant</a:t>
              </a:r>
            </a:p>
          </p:txBody>
        </p:sp>
        <p:sp>
          <p:nvSpPr>
            <p:cNvPr id="21" name="TextBox 20">
              <a:extLst>
                <a:ext uri="{FF2B5EF4-FFF2-40B4-BE49-F238E27FC236}">
                  <a16:creationId xmlns:a16="http://schemas.microsoft.com/office/drawing/2014/main" id="{C9A2638D-1199-A311-F300-1BD3B24340D9}"/>
                </a:ext>
              </a:extLst>
            </p:cNvPr>
            <p:cNvSpPr txBox="1"/>
            <p:nvPr/>
          </p:nvSpPr>
          <p:spPr bwMode="auto">
            <a:xfrm>
              <a:off x="8324737" y="2482590"/>
              <a:ext cx="17759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Adjuvant up to 1 yr</a:t>
              </a:r>
            </a:p>
          </p:txBody>
        </p:sp>
        <p:sp>
          <p:nvSpPr>
            <p:cNvPr id="22" name="Rectangle 49">
              <a:extLst>
                <a:ext uri="{FF2B5EF4-FFF2-40B4-BE49-F238E27FC236}">
                  <a16:creationId xmlns:a16="http://schemas.microsoft.com/office/drawing/2014/main" id="{469137BC-6FD9-7B36-092A-2F9A82CCDF48}"/>
                </a:ext>
              </a:extLst>
            </p:cNvPr>
            <p:cNvSpPr>
              <a:spLocks noChangeArrowheads="1"/>
            </p:cNvSpPr>
            <p:nvPr/>
          </p:nvSpPr>
          <p:spPr bwMode="auto">
            <a:xfrm>
              <a:off x="9825704" y="2819473"/>
              <a:ext cx="1788513" cy="99669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Durvalumab </a:t>
              </a:r>
              <a:br>
                <a:rPr lang="en-US" altLang="en-US" sz="1600" b="0" dirty="0">
                  <a:solidFill>
                    <a:srgbClr val="FFFFFF"/>
                  </a:solidFill>
                  <a:latin typeface="Calibri" panose="020F0502020204030204" pitchFamily="34" charset="0"/>
                  <a:cs typeface="+mn-cs"/>
                </a:rPr>
              </a:br>
              <a:r>
                <a:rPr lang="en-US" altLang="en-US" sz="1600" b="0" dirty="0">
                  <a:solidFill>
                    <a:srgbClr val="FFFFFF"/>
                  </a:solidFill>
                  <a:latin typeface="Calibri" panose="020F0502020204030204" pitchFamily="34" charset="0"/>
                  <a:cs typeface="+mn-cs"/>
                </a:rPr>
                <a:t>1500 mg IV Q4W D1</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10 cycles</a:t>
              </a:r>
            </a:p>
          </p:txBody>
        </p:sp>
        <p:sp>
          <p:nvSpPr>
            <p:cNvPr id="23" name="Rectangle 50">
              <a:extLst>
                <a:ext uri="{FF2B5EF4-FFF2-40B4-BE49-F238E27FC236}">
                  <a16:creationId xmlns:a16="http://schemas.microsoft.com/office/drawing/2014/main" id="{32DECF9A-E3BD-B0E5-9A0A-452B1EAAB987}"/>
                </a:ext>
              </a:extLst>
            </p:cNvPr>
            <p:cNvSpPr>
              <a:spLocks noChangeArrowheads="1"/>
            </p:cNvSpPr>
            <p:nvPr/>
          </p:nvSpPr>
          <p:spPr bwMode="auto">
            <a:xfrm>
              <a:off x="9825704" y="4016714"/>
              <a:ext cx="1788513" cy="99669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Placebo </a:t>
              </a:r>
              <a:br>
                <a:rPr lang="en-US" altLang="en-US" sz="1600" b="1" dirty="0">
                  <a:solidFill>
                    <a:srgbClr val="FFFFFF"/>
                  </a:solidFill>
                  <a:latin typeface="Calibri" panose="020F0502020204030204" pitchFamily="34" charset="0"/>
                  <a:cs typeface="+mn-cs"/>
                </a:rPr>
              </a:br>
              <a:r>
                <a:rPr lang="en-US" altLang="en-US" sz="1600" b="0" dirty="0">
                  <a:solidFill>
                    <a:srgbClr val="FFFFFF"/>
                  </a:solidFill>
                  <a:latin typeface="Calibri" panose="020F0502020204030204" pitchFamily="34" charset="0"/>
                  <a:cs typeface="+mn-cs"/>
                </a:rPr>
                <a:t>Q4W D1</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10 cycles</a:t>
              </a:r>
            </a:p>
          </p:txBody>
        </p:sp>
        <p:cxnSp>
          <p:nvCxnSpPr>
            <p:cNvPr id="24" name="Straight Arrow Connector 23">
              <a:extLst>
                <a:ext uri="{FF2B5EF4-FFF2-40B4-BE49-F238E27FC236}">
                  <a16:creationId xmlns:a16="http://schemas.microsoft.com/office/drawing/2014/main" id="{1876706E-7717-7777-9781-56B3AAA0C8A7}"/>
                </a:ext>
              </a:extLst>
            </p:cNvPr>
            <p:cNvCxnSpPr>
              <a:cxnSpLocks/>
            </p:cNvCxnSpPr>
            <p:nvPr/>
          </p:nvCxnSpPr>
          <p:spPr bwMode="auto">
            <a:xfrm>
              <a:off x="9411008" y="3307620"/>
              <a:ext cx="312076"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27714EAC-87ED-65D7-08AA-40135DDB88E9}"/>
                </a:ext>
              </a:extLst>
            </p:cNvPr>
            <p:cNvCxnSpPr>
              <a:cxnSpLocks/>
            </p:cNvCxnSpPr>
            <p:nvPr/>
          </p:nvCxnSpPr>
          <p:spPr bwMode="auto">
            <a:xfrm>
              <a:off x="9411008" y="4531776"/>
              <a:ext cx="312076" cy="0"/>
            </a:xfrm>
            <a:prstGeom prst="straightConnector1">
              <a:avLst/>
            </a:prstGeom>
            <a:noFill/>
            <a:ln w="28575" cap="flat" cmpd="sng" algn="ctr">
              <a:solidFill>
                <a:schemeClr val="bg1"/>
              </a:solidFill>
              <a:prstDash val="solid"/>
              <a:round/>
              <a:headEnd type="none" w="med" len="med"/>
              <a:tailEnd type="triangle"/>
            </a:ln>
            <a:effectLst/>
          </p:spPr>
        </p:cxnSp>
      </p:grpSp>
      <p:sp>
        <p:nvSpPr>
          <p:cNvPr id="4" name="TextBox 3">
            <a:extLst>
              <a:ext uri="{FF2B5EF4-FFF2-40B4-BE49-F238E27FC236}">
                <a16:creationId xmlns:a16="http://schemas.microsoft.com/office/drawing/2014/main" id="{54CF1DC2-9B9F-4A9C-FD09-3DE01F61F3D7}"/>
              </a:ext>
            </a:extLst>
          </p:cNvPr>
          <p:cNvSpPr txBox="1"/>
          <p:nvPr/>
        </p:nvSpPr>
        <p:spPr bwMode="auto">
          <a:xfrm>
            <a:off x="3031856" y="5074557"/>
            <a:ext cx="73216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*Fluorouracil 2600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leucovorin 200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oxaliplatin 85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docetaxel 50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IV.</a:t>
            </a:r>
          </a:p>
        </p:txBody>
      </p:sp>
    </p:spTree>
    <p:extLst>
      <p:ext uri="{BB962C8B-B14F-4D97-AF65-F5344CB8AC3E}">
        <p14:creationId xmlns:p14="http://schemas.microsoft.com/office/powerpoint/2010/main" val="4104465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97C5A-3E34-EE71-2BCA-39579D865F28}"/>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32F0F26-1191-F19B-C24A-6E4AC9509809}"/>
              </a:ext>
            </a:extLst>
          </p:cNvPr>
          <p:cNvSpPr>
            <a:spLocks noGrp="1" noChangeArrowheads="1"/>
          </p:cNvSpPr>
          <p:nvPr>
            <p:ph type="title"/>
          </p:nvPr>
        </p:nvSpPr>
        <p:spPr/>
        <p:txBody>
          <a:bodyPr/>
          <a:lstStyle/>
          <a:p>
            <a:r>
              <a:rPr lang="en-US" altLang="en-US" dirty="0"/>
              <a:t>MATTERHORN: Final OS </a:t>
            </a:r>
            <a:r>
              <a:rPr lang="en-US" dirty="0"/>
              <a:t>(ITT Population)</a:t>
            </a:r>
            <a:endParaRPr lang="en-US" altLang="en-US" dirty="0"/>
          </a:p>
        </p:txBody>
      </p:sp>
      <p:sp>
        <p:nvSpPr>
          <p:cNvPr id="6" name="Content Placeholder 5">
            <a:extLst>
              <a:ext uri="{FF2B5EF4-FFF2-40B4-BE49-F238E27FC236}">
                <a16:creationId xmlns:a16="http://schemas.microsoft.com/office/drawing/2014/main" id="{FAE25AA3-8DDF-9734-5755-1E43E24707A0}"/>
              </a:ext>
            </a:extLst>
          </p:cNvPr>
          <p:cNvSpPr>
            <a:spLocks noGrp="1"/>
          </p:cNvSpPr>
          <p:nvPr>
            <p:ph idx="1"/>
          </p:nvPr>
        </p:nvSpPr>
        <p:spPr>
          <a:xfrm>
            <a:off x="609759" y="5854318"/>
            <a:ext cx="10877529" cy="551657"/>
          </a:xfrm>
        </p:spPr>
        <p:txBody>
          <a:bodyPr/>
          <a:lstStyle/>
          <a:p>
            <a:r>
              <a:rPr lang="en-GB" sz="2600" dirty="0"/>
              <a:t>Durvalumab + FLOT significantly extended OS vs placebo + FLOT</a:t>
            </a:r>
          </a:p>
        </p:txBody>
      </p:sp>
      <p:sp>
        <p:nvSpPr>
          <p:cNvPr id="9221" name="Text Box 11">
            <a:extLst>
              <a:ext uri="{FF2B5EF4-FFF2-40B4-BE49-F238E27FC236}">
                <a16:creationId xmlns:a16="http://schemas.microsoft.com/office/drawing/2014/main" id="{F333881B-C5C1-9F78-3D85-9342D833871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Tabernero. ESMO 2025. Abstr LBA81. Reproduced with permission.</a:t>
            </a:r>
          </a:p>
        </p:txBody>
      </p:sp>
      <p:sp>
        <p:nvSpPr>
          <p:cNvPr id="5" name="TextBox 4">
            <a:extLst>
              <a:ext uri="{FF2B5EF4-FFF2-40B4-BE49-F238E27FC236}">
                <a16:creationId xmlns:a16="http://schemas.microsoft.com/office/drawing/2014/main" id="{066BE8B0-ACCA-4ADC-ED40-E2B24D09AE49}"/>
              </a:ext>
            </a:extLst>
          </p:cNvPr>
          <p:cNvSpPr txBox="1"/>
          <p:nvPr/>
        </p:nvSpPr>
        <p:spPr bwMode="auto">
          <a:xfrm>
            <a:off x="611530" y="5636083"/>
            <a:ext cx="38080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GB" sz="1200" b="0" dirty="0">
                <a:solidFill>
                  <a:schemeClr val="bg1"/>
                </a:solidFill>
                <a:latin typeface="Calibri" panose="020F0502020204030204" pitchFamily="34" charset="0"/>
              </a:rPr>
              <a:t>*Significance threshold </a:t>
            </a:r>
            <a:r>
              <a:rPr lang="en-GB" sz="1200" b="0" i="1" dirty="0">
                <a:solidFill>
                  <a:schemeClr val="bg1"/>
                </a:solidFill>
                <a:latin typeface="Calibri" panose="020F0502020204030204" pitchFamily="34" charset="0"/>
              </a:rPr>
              <a:t>P</a:t>
            </a:r>
            <a:r>
              <a:rPr lang="en-GB" sz="1200" b="0" dirty="0">
                <a:solidFill>
                  <a:schemeClr val="bg1"/>
                </a:solidFill>
                <a:latin typeface="Calibri" panose="020F0502020204030204" pitchFamily="34" charset="0"/>
              </a:rPr>
              <a:t> &lt;.04999</a:t>
            </a:r>
          </a:p>
        </p:txBody>
      </p:sp>
      <p:sp>
        <p:nvSpPr>
          <p:cNvPr id="7" name="TextBox 6">
            <a:extLst>
              <a:ext uri="{FF2B5EF4-FFF2-40B4-BE49-F238E27FC236}">
                <a16:creationId xmlns:a16="http://schemas.microsoft.com/office/drawing/2014/main" id="{411157CA-E504-6669-4A6A-1E5C14CCC08A}"/>
              </a:ext>
            </a:extLst>
          </p:cNvPr>
          <p:cNvSpPr txBox="1"/>
          <p:nvPr/>
        </p:nvSpPr>
        <p:spPr bwMode="auto">
          <a:xfrm rot="16200000">
            <a:off x="496072" y="3027142"/>
            <a:ext cx="17960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OS</a:t>
            </a:r>
          </a:p>
        </p:txBody>
      </p:sp>
      <p:grpSp>
        <p:nvGrpSpPr>
          <p:cNvPr id="29" name="Group 28">
            <a:extLst>
              <a:ext uri="{FF2B5EF4-FFF2-40B4-BE49-F238E27FC236}">
                <a16:creationId xmlns:a16="http://schemas.microsoft.com/office/drawing/2014/main" id="{B0B051BC-E935-58C5-7AFA-1600DDF0EEC7}"/>
              </a:ext>
            </a:extLst>
          </p:cNvPr>
          <p:cNvGrpSpPr/>
          <p:nvPr/>
        </p:nvGrpSpPr>
        <p:grpSpPr>
          <a:xfrm>
            <a:off x="1868297" y="4666164"/>
            <a:ext cx="9035852" cy="369332"/>
            <a:chOff x="1868297" y="4666164"/>
            <a:chExt cx="9035852" cy="369332"/>
          </a:xfrm>
        </p:grpSpPr>
        <p:sp>
          <p:nvSpPr>
            <p:cNvPr id="8" name="TextBox 7">
              <a:extLst>
                <a:ext uri="{FF2B5EF4-FFF2-40B4-BE49-F238E27FC236}">
                  <a16:creationId xmlns:a16="http://schemas.microsoft.com/office/drawing/2014/main" id="{06462736-FF60-920B-9AE0-2A6705612C4A}"/>
                </a:ext>
              </a:extLst>
            </p:cNvPr>
            <p:cNvSpPr txBox="1"/>
            <p:nvPr/>
          </p:nvSpPr>
          <p:spPr bwMode="auto">
            <a:xfrm>
              <a:off x="1868297" y="466616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 name="TextBox 8">
              <a:extLst>
                <a:ext uri="{FF2B5EF4-FFF2-40B4-BE49-F238E27FC236}">
                  <a16:creationId xmlns:a16="http://schemas.microsoft.com/office/drawing/2014/main" id="{195020F2-C92B-D2DD-AF34-3D0F2990F613}"/>
                </a:ext>
              </a:extLst>
            </p:cNvPr>
            <p:cNvSpPr txBox="1"/>
            <p:nvPr/>
          </p:nvSpPr>
          <p:spPr bwMode="auto">
            <a:xfrm>
              <a:off x="2288118" y="466616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0" name="TextBox 9">
              <a:extLst>
                <a:ext uri="{FF2B5EF4-FFF2-40B4-BE49-F238E27FC236}">
                  <a16:creationId xmlns:a16="http://schemas.microsoft.com/office/drawing/2014/main" id="{4AD256A4-3259-8597-AA15-2199B3651FD2}"/>
                </a:ext>
              </a:extLst>
            </p:cNvPr>
            <p:cNvSpPr txBox="1"/>
            <p:nvPr/>
          </p:nvSpPr>
          <p:spPr bwMode="auto">
            <a:xfrm>
              <a:off x="2730799" y="466616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1" name="TextBox 10">
              <a:extLst>
                <a:ext uri="{FF2B5EF4-FFF2-40B4-BE49-F238E27FC236}">
                  <a16:creationId xmlns:a16="http://schemas.microsoft.com/office/drawing/2014/main" id="{27646599-B209-F314-94D6-6B70CE06D1B7}"/>
                </a:ext>
              </a:extLst>
            </p:cNvPr>
            <p:cNvSpPr txBox="1"/>
            <p:nvPr/>
          </p:nvSpPr>
          <p:spPr bwMode="auto">
            <a:xfrm>
              <a:off x="3150620" y="466616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2" name="TextBox 11">
              <a:extLst>
                <a:ext uri="{FF2B5EF4-FFF2-40B4-BE49-F238E27FC236}">
                  <a16:creationId xmlns:a16="http://schemas.microsoft.com/office/drawing/2014/main" id="{177A7301-FEED-946B-A674-1DC2B06A8AFC}"/>
                </a:ext>
              </a:extLst>
            </p:cNvPr>
            <p:cNvSpPr txBox="1"/>
            <p:nvPr/>
          </p:nvSpPr>
          <p:spPr bwMode="auto">
            <a:xfrm>
              <a:off x="3540694"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3" name="TextBox 12">
              <a:extLst>
                <a:ext uri="{FF2B5EF4-FFF2-40B4-BE49-F238E27FC236}">
                  <a16:creationId xmlns:a16="http://schemas.microsoft.com/office/drawing/2014/main" id="{B172D54B-3F1B-B45F-3AA6-3A5221B586C4}"/>
                </a:ext>
              </a:extLst>
            </p:cNvPr>
            <p:cNvSpPr txBox="1"/>
            <p:nvPr/>
          </p:nvSpPr>
          <p:spPr bwMode="auto">
            <a:xfrm>
              <a:off x="3960515"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4" name="TextBox 13">
              <a:extLst>
                <a:ext uri="{FF2B5EF4-FFF2-40B4-BE49-F238E27FC236}">
                  <a16:creationId xmlns:a16="http://schemas.microsoft.com/office/drawing/2014/main" id="{82811B7A-2B55-C503-4494-517A8332C449}"/>
                </a:ext>
              </a:extLst>
            </p:cNvPr>
            <p:cNvSpPr txBox="1"/>
            <p:nvPr/>
          </p:nvSpPr>
          <p:spPr bwMode="auto">
            <a:xfrm>
              <a:off x="4403196"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5" name="TextBox 14">
              <a:extLst>
                <a:ext uri="{FF2B5EF4-FFF2-40B4-BE49-F238E27FC236}">
                  <a16:creationId xmlns:a16="http://schemas.microsoft.com/office/drawing/2014/main" id="{8D7C0548-9D53-F084-7EFF-2AD1D66F3310}"/>
                </a:ext>
              </a:extLst>
            </p:cNvPr>
            <p:cNvSpPr txBox="1"/>
            <p:nvPr/>
          </p:nvSpPr>
          <p:spPr bwMode="auto">
            <a:xfrm>
              <a:off x="4838257"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6" name="TextBox 15">
              <a:extLst>
                <a:ext uri="{FF2B5EF4-FFF2-40B4-BE49-F238E27FC236}">
                  <a16:creationId xmlns:a16="http://schemas.microsoft.com/office/drawing/2014/main" id="{ABB6B58C-3E00-2AFD-84EC-C1F82E7B6B11}"/>
                </a:ext>
              </a:extLst>
            </p:cNvPr>
            <p:cNvSpPr txBox="1"/>
            <p:nvPr/>
          </p:nvSpPr>
          <p:spPr bwMode="auto">
            <a:xfrm>
              <a:off x="5275769"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7" name="TextBox 16">
              <a:extLst>
                <a:ext uri="{FF2B5EF4-FFF2-40B4-BE49-F238E27FC236}">
                  <a16:creationId xmlns:a16="http://schemas.microsoft.com/office/drawing/2014/main" id="{BE98E846-D6EB-58E2-2307-D15A4D863C77}"/>
                </a:ext>
              </a:extLst>
            </p:cNvPr>
            <p:cNvSpPr txBox="1"/>
            <p:nvPr/>
          </p:nvSpPr>
          <p:spPr bwMode="auto">
            <a:xfrm>
              <a:off x="5695590"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8" name="TextBox 17">
              <a:extLst>
                <a:ext uri="{FF2B5EF4-FFF2-40B4-BE49-F238E27FC236}">
                  <a16:creationId xmlns:a16="http://schemas.microsoft.com/office/drawing/2014/main" id="{7D58E60D-429D-D203-1A60-343C6AAB3A69}"/>
                </a:ext>
              </a:extLst>
            </p:cNvPr>
            <p:cNvSpPr txBox="1"/>
            <p:nvPr/>
          </p:nvSpPr>
          <p:spPr bwMode="auto">
            <a:xfrm>
              <a:off x="6138271"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19" name="TextBox 18">
              <a:extLst>
                <a:ext uri="{FF2B5EF4-FFF2-40B4-BE49-F238E27FC236}">
                  <a16:creationId xmlns:a16="http://schemas.microsoft.com/office/drawing/2014/main" id="{10B3B832-EFC0-66C3-91DA-47FF49BF341E}"/>
                </a:ext>
              </a:extLst>
            </p:cNvPr>
            <p:cNvSpPr txBox="1"/>
            <p:nvPr/>
          </p:nvSpPr>
          <p:spPr bwMode="auto">
            <a:xfrm>
              <a:off x="6558092"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0" name="TextBox 19">
              <a:extLst>
                <a:ext uri="{FF2B5EF4-FFF2-40B4-BE49-F238E27FC236}">
                  <a16:creationId xmlns:a16="http://schemas.microsoft.com/office/drawing/2014/main" id="{A0237A96-A16C-8E07-069C-295A1C958401}"/>
                </a:ext>
              </a:extLst>
            </p:cNvPr>
            <p:cNvSpPr txBox="1"/>
            <p:nvPr/>
          </p:nvSpPr>
          <p:spPr bwMode="auto">
            <a:xfrm>
              <a:off x="7006675"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1" name="TextBox 20">
              <a:extLst>
                <a:ext uri="{FF2B5EF4-FFF2-40B4-BE49-F238E27FC236}">
                  <a16:creationId xmlns:a16="http://schemas.microsoft.com/office/drawing/2014/main" id="{6105D907-8D92-5DF2-4E78-5DAB03BC48B1}"/>
                </a:ext>
              </a:extLst>
            </p:cNvPr>
            <p:cNvSpPr txBox="1"/>
            <p:nvPr/>
          </p:nvSpPr>
          <p:spPr bwMode="auto">
            <a:xfrm>
              <a:off x="7426496"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2" name="TextBox 21">
              <a:extLst>
                <a:ext uri="{FF2B5EF4-FFF2-40B4-BE49-F238E27FC236}">
                  <a16:creationId xmlns:a16="http://schemas.microsoft.com/office/drawing/2014/main" id="{7547082C-930B-D708-D757-096D9E6053A5}"/>
                </a:ext>
              </a:extLst>
            </p:cNvPr>
            <p:cNvSpPr txBox="1"/>
            <p:nvPr/>
          </p:nvSpPr>
          <p:spPr bwMode="auto">
            <a:xfrm>
              <a:off x="7869177"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3" name="TextBox 22">
              <a:extLst>
                <a:ext uri="{FF2B5EF4-FFF2-40B4-BE49-F238E27FC236}">
                  <a16:creationId xmlns:a16="http://schemas.microsoft.com/office/drawing/2014/main" id="{F48D3BED-27A5-848D-DC3E-AB4686D23CAA}"/>
                </a:ext>
              </a:extLst>
            </p:cNvPr>
            <p:cNvSpPr txBox="1"/>
            <p:nvPr/>
          </p:nvSpPr>
          <p:spPr bwMode="auto">
            <a:xfrm>
              <a:off x="8304238"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24" name="TextBox 23">
              <a:extLst>
                <a:ext uri="{FF2B5EF4-FFF2-40B4-BE49-F238E27FC236}">
                  <a16:creationId xmlns:a16="http://schemas.microsoft.com/office/drawing/2014/main" id="{9361AA3C-4297-7230-6B14-286EC32726EA}"/>
                </a:ext>
              </a:extLst>
            </p:cNvPr>
            <p:cNvSpPr txBox="1"/>
            <p:nvPr/>
          </p:nvSpPr>
          <p:spPr bwMode="auto">
            <a:xfrm>
              <a:off x="8739299"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5" name="TextBox 24">
              <a:extLst>
                <a:ext uri="{FF2B5EF4-FFF2-40B4-BE49-F238E27FC236}">
                  <a16:creationId xmlns:a16="http://schemas.microsoft.com/office/drawing/2014/main" id="{DA4BC419-1D55-89CD-D714-5E1D11442880}"/>
                </a:ext>
              </a:extLst>
            </p:cNvPr>
            <p:cNvSpPr txBox="1"/>
            <p:nvPr/>
          </p:nvSpPr>
          <p:spPr bwMode="auto">
            <a:xfrm>
              <a:off x="9187882"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26" name="TextBox 25">
              <a:extLst>
                <a:ext uri="{FF2B5EF4-FFF2-40B4-BE49-F238E27FC236}">
                  <a16:creationId xmlns:a16="http://schemas.microsoft.com/office/drawing/2014/main" id="{4D6ECCBF-BFBA-07C7-B354-4562EAF3B779}"/>
                </a:ext>
              </a:extLst>
            </p:cNvPr>
            <p:cNvSpPr txBox="1"/>
            <p:nvPr/>
          </p:nvSpPr>
          <p:spPr bwMode="auto">
            <a:xfrm>
              <a:off x="9607703"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27" name="TextBox 26">
              <a:extLst>
                <a:ext uri="{FF2B5EF4-FFF2-40B4-BE49-F238E27FC236}">
                  <a16:creationId xmlns:a16="http://schemas.microsoft.com/office/drawing/2014/main" id="{85DF726B-E6E2-5439-7B6D-0C6FC192975D}"/>
                </a:ext>
              </a:extLst>
            </p:cNvPr>
            <p:cNvSpPr txBox="1"/>
            <p:nvPr/>
          </p:nvSpPr>
          <p:spPr bwMode="auto">
            <a:xfrm>
              <a:off x="10050383"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sp>
          <p:nvSpPr>
            <p:cNvPr id="28" name="TextBox 27">
              <a:extLst>
                <a:ext uri="{FF2B5EF4-FFF2-40B4-BE49-F238E27FC236}">
                  <a16:creationId xmlns:a16="http://schemas.microsoft.com/office/drawing/2014/main" id="{AE2C56F3-28C8-0B48-0D71-5D76B5310754}"/>
                </a:ext>
              </a:extLst>
            </p:cNvPr>
            <p:cNvSpPr txBox="1"/>
            <p:nvPr/>
          </p:nvSpPr>
          <p:spPr bwMode="auto">
            <a:xfrm>
              <a:off x="10485445" y="46661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grpSp>
      <p:grpSp>
        <p:nvGrpSpPr>
          <p:cNvPr id="36" name="Group 35">
            <a:extLst>
              <a:ext uri="{FF2B5EF4-FFF2-40B4-BE49-F238E27FC236}">
                <a16:creationId xmlns:a16="http://schemas.microsoft.com/office/drawing/2014/main" id="{976710D7-47D2-93D3-F707-7E4E7D63E7D1}"/>
              </a:ext>
            </a:extLst>
          </p:cNvPr>
          <p:cNvGrpSpPr/>
          <p:nvPr/>
        </p:nvGrpSpPr>
        <p:grpSpPr>
          <a:xfrm>
            <a:off x="1512246" y="1531003"/>
            <a:ext cx="476413" cy="3312144"/>
            <a:chOff x="1512246" y="1531003"/>
            <a:chExt cx="476413" cy="3312144"/>
          </a:xfrm>
        </p:grpSpPr>
        <p:sp>
          <p:nvSpPr>
            <p:cNvPr id="30" name="TextBox 29">
              <a:extLst>
                <a:ext uri="{FF2B5EF4-FFF2-40B4-BE49-F238E27FC236}">
                  <a16:creationId xmlns:a16="http://schemas.microsoft.com/office/drawing/2014/main" id="{52BA8938-3F96-A57A-7787-FFBE782DDDA0}"/>
                </a:ext>
              </a:extLst>
            </p:cNvPr>
            <p:cNvSpPr txBox="1"/>
            <p:nvPr/>
          </p:nvSpPr>
          <p:spPr bwMode="auto">
            <a:xfrm>
              <a:off x="1512247" y="1531003"/>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 name="TextBox 30">
              <a:extLst>
                <a:ext uri="{FF2B5EF4-FFF2-40B4-BE49-F238E27FC236}">
                  <a16:creationId xmlns:a16="http://schemas.microsoft.com/office/drawing/2014/main" id="{2FC2679C-F814-E4F8-74B4-9D761401B0B5}"/>
                </a:ext>
              </a:extLst>
            </p:cNvPr>
            <p:cNvSpPr txBox="1"/>
            <p:nvPr/>
          </p:nvSpPr>
          <p:spPr bwMode="auto">
            <a:xfrm>
              <a:off x="1512246" y="211857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2" name="TextBox 31">
              <a:extLst>
                <a:ext uri="{FF2B5EF4-FFF2-40B4-BE49-F238E27FC236}">
                  <a16:creationId xmlns:a16="http://schemas.microsoft.com/office/drawing/2014/main" id="{C02E5A5E-C3A6-CA21-5148-20CAF38C700E}"/>
                </a:ext>
              </a:extLst>
            </p:cNvPr>
            <p:cNvSpPr txBox="1"/>
            <p:nvPr/>
          </p:nvSpPr>
          <p:spPr bwMode="auto">
            <a:xfrm>
              <a:off x="1512246" y="270613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3" name="TextBox 32">
              <a:extLst>
                <a:ext uri="{FF2B5EF4-FFF2-40B4-BE49-F238E27FC236}">
                  <a16:creationId xmlns:a16="http://schemas.microsoft.com/office/drawing/2014/main" id="{74D18C18-A745-5098-583D-FA8C27ED2207}"/>
                </a:ext>
              </a:extLst>
            </p:cNvPr>
            <p:cNvSpPr txBox="1"/>
            <p:nvPr/>
          </p:nvSpPr>
          <p:spPr bwMode="auto">
            <a:xfrm>
              <a:off x="1512246" y="32937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4" name="TextBox 33">
              <a:extLst>
                <a:ext uri="{FF2B5EF4-FFF2-40B4-BE49-F238E27FC236}">
                  <a16:creationId xmlns:a16="http://schemas.microsoft.com/office/drawing/2014/main" id="{F03A88E6-6127-C251-C6A6-041DBF9870DF}"/>
                </a:ext>
              </a:extLst>
            </p:cNvPr>
            <p:cNvSpPr txBox="1"/>
            <p:nvPr/>
          </p:nvSpPr>
          <p:spPr bwMode="auto">
            <a:xfrm>
              <a:off x="1512246" y="388624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5" name="TextBox 34">
              <a:extLst>
                <a:ext uri="{FF2B5EF4-FFF2-40B4-BE49-F238E27FC236}">
                  <a16:creationId xmlns:a16="http://schemas.microsoft.com/office/drawing/2014/main" id="{ECDCB1B1-7C19-0FA9-AA98-F4500F11F6DA}"/>
                </a:ext>
              </a:extLst>
            </p:cNvPr>
            <p:cNvSpPr txBox="1"/>
            <p:nvPr/>
          </p:nvSpPr>
          <p:spPr bwMode="auto">
            <a:xfrm>
              <a:off x="1686974" y="447381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37" name="TextBox 36">
            <a:extLst>
              <a:ext uri="{FF2B5EF4-FFF2-40B4-BE49-F238E27FC236}">
                <a16:creationId xmlns:a16="http://schemas.microsoft.com/office/drawing/2014/main" id="{7A444CAA-8296-5CEE-8B50-24617102F02C}"/>
              </a:ext>
            </a:extLst>
          </p:cNvPr>
          <p:cNvSpPr txBox="1"/>
          <p:nvPr/>
        </p:nvSpPr>
        <p:spPr bwMode="auto">
          <a:xfrm>
            <a:off x="6092585" y="4886133"/>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8" name="TextBox 37">
            <a:extLst>
              <a:ext uri="{FF2B5EF4-FFF2-40B4-BE49-F238E27FC236}">
                <a16:creationId xmlns:a16="http://schemas.microsoft.com/office/drawing/2014/main" id="{8A7B9D4B-A8F2-64B7-D127-03C84DF26235}"/>
              </a:ext>
            </a:extLst>
          </p:cNvPr>
          <p:cNvSpPr txBox="1"/>
          <p:nvPr/>
        </p:nvSpPr>
        <p:spPr bwMode="auto">
          <a:xfrm>
            <a:off x="3739819" y="1565012"/>
            <a:ext cx="9108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18-mo OS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∆:4.0</a:t>
            </a:r>
          </a:p>
        </p:txBody>
      </p:sp>
      <p:grpSp>
        <p:nvGrpSpPr>
          <p:cNvPr id="39" name="Group 38">
            <a:extLst>
              <a:ext uri="{FF2B5EF4-FFF2-40B4-BE49-F238E27FC236}">
                <a16:creationId xmlns:a16="http://schemas.microsoft.com/office/drawing/2014/main" id="{3AD4F899-AA79-FDD1-63FF-2A28F4FA63E2}"/>
              </a:ext>
            </a:extLst>
          </p:cNvPr>
          <p:cNvGrpSpPr/>
          <p:nvPr/>
        </p:nvGrpSpPr>
        <p:grpSpPr>
          <a:xfrm>
            <a:off x="1789749" y="5143541"/>
            <a:ext cx="9043067" cy="523220"/>
            <a:chOff x="1789749" y="4666164"/>
            <a:chExt cx="9043067" cy="523220"/>
          </a:xfrm>
        </p:grpSpPr>
        <p:sp>
          <p:nvSpPr>
            <p:cNvPr id="40" name="TextBox 39">
              <a:extLst>
                <a:ext uri="{FF2B5EF4-FFF2-40B4-BE49-F238E27FC236}">
                  <a16:creationId xmlns:a16="http://schemas.microsoft.com/office/drawing/2014/main" id="{9C385924-3FA6-D05E-CE84-67BA3AECABC3}"/>
                </a:ext>
              </a:extLst>
            </p:cNvPr>
            <p:cNvSpPr txBox="1"/>
            <p:nvPr/>
          </p:nvSpPr>
          <p:spPr bwMode="auto">
            <a:xfrm>
              <a:off x="1789749"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474</a:t>
              </a:r>
            </a:p>
          </p:txBody>
        </p:sp>
        <p:sp>
          <p:nvSpPr>
            <p:cNvPr id="41" name="TextBox 40">
              <a:extLst>
                <a:ext uri="{FF2B5EF4-FFF2-40B4-BE49-F238E27FC236}">
                  <a16:creationId xmlns:a16="http://schemas.microsoft.com/office/drawing/2014/main" id="{CA25EED6-8DD5-7F36-A488-EE2EACCF8C67}"/>
                </a:ext>
              </a:extLst>
            </p:cNvPr>
            <p:cNvSpPr txBox="1"/>
            <p:nvPr/>
          </p:nvSpPr>
          <p:spPr bwMode="auto">
            <a:xfrm>
              <a:off x="2209570"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464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457</a:t>
              </a:r>
            </a:p>
          </p:txBody>
        </p:sp>
        <p:sp>
          <p:nvSpPr>
            <p:cNvPr id="42" name="TextBox 41">
              <a:extLst>
                <a:ext uri="{FF2B5EF4-FFF2-40B4-BE49-F238E27FC236}">
                  <a16:creationId xmlns:a16="http://schemas.microsoft.com/office/drawing/2014/main" id="{5C2818AD-7F55-4A76-ED6B-69D0CB3C84BF}"/>
                </a:ext>
              </a:extLst>
            </p:cNvPr>
            <p:cNvSpPr txBox="1"/>
            <p:nvPr/>
          </p:nvSpPr>
          <p:spPr bwMode="auto">
            <a:xfrm>
              <a:off x="2652251"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439</a:t>
              </a:r>
            </a:p>
          </p:txBody>
        </p:sp>
        <p:sp>
          <p:nvSpPr>
            <p:cNvPr id="43" name="TextBox 42">
              <a:extLst>
                <a:ext uri="{FF2B5EF4-FFF2-40B4-BE49-F238E27FC236}">
                  <a16:creationId xmlns:a16="http://schemas.microsoft.com/office/drawing/2014/main" id="{CB2C680D-EBA1-B593-6882-E16519F8B93E}"/>
                </a:ext>
              </a:extLst>
            </p:cNvPr>
            <p:cNvSpPr txBox="1"/>
            <p:nvPr/>
          </p:nvSpPr>
          <p:spPr bwMode="auto">
            <a:xfrm>
              <a:off x="3072072"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414</a:t>
              </a:r>
            </a:p>
          </p:txBody>
        </p:sp>
        <p:sp>
          <p:nvSpPr>
            <p:cNvPr id="44" name="TextBox 43">
              <a:extLst>
                <a:ext uri="{FF2B5EF4-FFF2-40B4-BE49-F238E27FC236}">
                  <a16:creationId xmlns:a16="http://schemas.microsoft.com/office/drawing/2014/main" id="{7D40B52D-C774-B4FC-D14F-5965D877B89E}"/>
                </a:ext>
              </a:extLst>
            </p:cNvPr>
            <p:cNvSpPr txBox="1"/>
            <p:nvPr/>
          </p:nvSpPr>
          <p:spPr bwMode="auto">
            <a:xfrm>
              <a:off x="3520656"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403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395</a:t>
              </a:r>
            </a:p>
          </p:txBody>
        </p:sp>
        <p:sp>
          <p:nvSpPr>
            <p:cNvPr id="45" name="TextBox 44">
              <a:extLst>
                <a:ext uri="{FF2B5EF4-FFF2-40B4-BE49-F238E27FC236}">
                  <a16:creationId xmlns:a16="http://schemas.microsoft.com/office/drawing/2014/main" id="{82A472E5-AC51-0EBE-794D-492CE1E095A5}"/>
                </a:ext>
              </a:extLst>
            </p:cNvPr>
            <p:cNvSpPr txBox="1"/>
            <p:nvPr/>
          </p:nvSpPr>
          <p:spPr bwMode="auto">
            <a:xfrm>
              <a:off x="3940477"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374</a:t>
              </a:r>
            </a:p>
          </p:txBody>
        </p:sp>
        <p:sp>
          <p:nvSpPr>
            <p:cNvPr id="46" name="TextBox 45">
              <a:extLst>
                <a:ext uri="{FF2B5EF4-FFF2-40B4-BE49-F238E27FC236}">
                  <a16:creationId xmlns:a16="http://schemas.microsoft.com/office/drawing/2014/main" id="{88F759B8-F088-BCA2-4473-A55959CE1B6A}"/>
                </a:ext>
              </a:extLst>
            </p:cNvPr>
            <p:cNvSpPr txBox="1"/>
            <p:nvPr/>
          </p:nvSpPr>
          <p:spPr bwMode="auto">
            <a:xfrm>
              <a:off x="4383158"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355</a:t>
              </a:r>
            </a:p>
          </p:txBody>
        </p:sp>
        <p:sp>
          <p:nvSpPr>
            <p:cNvPr id="47" name="TextBox 46">
              <a:extLst>
                <a:ext uri="{FF2B5EF4-FFF2-40B4-BE49-F238E27FC236}">
                  <a16:creationId xmlns:a16="http://schemas.microsoft.com/office/drawing/2014/main" id="{477B22BF-E2A8-2C3C-F801-9F99F93835F0}"/>
                </a:ext>
              </a:extLst>
            </p:cNvPr>
            <p:cNvSpPr txBox="1"/>
            <p:nvPr/>
          </p:nvSpPr>
          <p:spPr bwMode="auto">
            <a:xfrm>
              <a:off x="4818219"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338</a:t>
              </a:r>
            </a:p>
          </p:txBody>
        </p:sp>
        <p:sp>
          <p:nvSpPr>
            <p:cNvPr id="48" name="TextBox 47">
              <a:extLst>
                <a:ext uri="{FF2B5EF4-FFF2-40B4-BE49-F238E27FC236}">
                  <a16:creationId xmlns:a16="http://schemas.microsoft.com/office/drawing/2014/main" id="{B8158F22-EC00-DCDA-AF23-012DDC589F38}"/>
                </a:ext>
              </a:extLst>
            </p:cNvPr>
            <p:cNvSpPr txBox="1"/>
            <p:nvPr/>
          </p:nvSpPr>
          <p:spPr bwMode="auto">
            <a:xfrm>
              <a:off x="5255731"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324</a:t>
              </a:r>
            </a:p>
          </p:txBody>
        </p:sp>
        <p:sp>
          <p:nvSpPr>
            <p:cNvPr id="49" name="TextBox 48">
              <a:extLst>
                <a:ext uri="{FF2B5EF4-FFF2-40B4-BE49-F238E27FC236}">
                  <a16:creationId xmlns:a16="http://schemas.microsoft.com/office/drawing/2014/main" id="{004A4B9F-81D4-D281-1C29-B0FF639A56CE}"/>
                </a:ext>
              </a:extLst>
            </p:cNvPr>
            <p:cNvSpPr txBox="1"/>
            <p:nvPr/>
          </p:nvSpPr>
          <p:spPr bwMode="auto">
            <a:xfrm>
              <a:off x="5675552"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310</a:t>
              </a:r>
            </a:p>
          </p:txBody>
        </p:sp>
        <p:sp>
          <p:nvSpPr>
            <p:cNvPr id="50" name="TextBox 49">
              <a:extLst>
                <a:ext uri="{FF2B5EF4-FFF2-40B4-BE49-F238E27FC236}">
                  <a16:creationId xmlns:a16="http://schemas.microsoft.com/office/drawing/2014/main" id="{0B9EDD6B-8C79-DA45-368B-97F96FED5628}"/>
                </a:ext>
              </a:extLst>
            </p:cNvPr>
            <p:cNvSpPr txBox="1"/>
            <p:nvPr/>
          </p:nvSpPr>
          <p:spPr bwMode="auto">
            <a:xfrm>
              <a:off x="6118233"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298</a:t>
              </a:r>
            </a:p>
          </p:txBody>
        </p:sp>
        <p:sp>
          <p:nvSpPr>
            <p:cNvPr id="51" name="TextBox 50">
              <a:extLst>
                <a:ext uri="{FF2B5EF4-FFF2-40B4-BE49-F238E27FC236}">
                  <a16:creationId xmlns:a16="http://schemas.microsoft.com/office/drawing/2014/main" id="{FC251E3E-9B54-EF1C-B9B2-46AB6F9BB541}"/>
                </a:ext>
              </a:extLst>
            </p:cNvPr>
            <p:cNvSpPr txBox="1"/>
            <p:nvPr/>
          </p:nvSpPr>
          <p:spPr bwMode="auto">
            <a:xfrm>
              <a:off x="6538054"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293</a:t>
              </a:r>
            </a:p>
          </p:txBody>
        </p:sp>
        <p:sp>
          <p:nvSpPr>
            <p:cNvPr id="52" name="TextBox 51">
              <a:extLst>
                <a:ext uri="{FF2B5EF4-FFF2-40B4-BE49-F238E27FC236}">
                  <a16:creationId xmlns:a16="http://schemas.microsoft.com/office/drawing/2014/main" id="{A030A627-0192-FCC5-DCB3-EEF305AF06AA}"/>
                </a:ext>
              </a:extLst>
            </p:cNvPr>
            <p:cNvSpPr txBox="1"/>
            <p:nvPr/>
          </p:nvSpPr>
          <p:spPr bwMode="auto">
            <a:xfrm>
              <a:off x="6986637"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278</a:t>
              </a:r>
            </a:p>
          </p:txBody>
        </p:sp>
        <p:sp>
          <p:nvSpPr>
            <p:cNvPr id="53" name="TextBox 52">
              <a:extLst>
                <a:ext uri="{FF2B5EF4-FFF2-40B4-BE49-F238E27FC236}">
                  <a16:creationId xmlns:a16="http://schemas.microsoft.com/office/drawing/2014/main" id="{C953B898-2032-7B5C-0C08-92AECE9416E5}"/>
                </a:ext>
              </a:extLst>
            </p:cNvPr>
            <p:cNvSpPr txBox="1"/>
            <p:nvPr/>
          </p:nvSpPr>
          <p:spPr bwMode="auto">
            <a:xfrm>
              <a:off x="7406458"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221</a:t>
              </a:r>
            </a:p>
          </p:txBody>
        </p:sp>
        <p:sp>
          <p:nvSpPr>
            <p:cNvPr id="54" name="TextBox 53">
              <a:extLst>
                <a:ext uri="{FF2B5EF4-FFF2-40B4-BE49-F238E27FC236}">
                  <a16:creationId xmlns:a16="http://schemas.microsoft.com/office/drawing/2014/main" id="{282223F9-8FAD-FB60-8861-8BB5722071D0}"/>
                </a:ext>
              </a:extLst>
            </p:cNvPr>
            <p:cNvSpPr txBox="1"/>
            <p:nvPr/>
          </p:nvSpPr>
          <p:spPr bwMode="auto">
            <a:xfrm>
              <a:off x="7849139"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167</a:t>
              </a:r>
            </a:p>
          </p:txBody>
        </p:sp>
        <p:sp>
          <p:nvSpPr>
            <p:cNvPr id="55" name="TextBox 54">
              <a:extLst>
                <a:ext uri="{FF2B5EF4-FFF2-40B4-BE49-F238E27FC236}">
                  <a16:creationId xmlns:a16="http://schemas.microsoft.com/office/drawing/2014/main" id="{154A4BCB-FF42-92F4-3193-3848DB82344E}"/>
                </a:ext>
              </a:extLst>
            </p:cNvPr>
            <p:cNvSpPr txBox="1"/>
            <p:nvPr/>
          </p:nvSpPr>
          <p:spPr bwMode="auto">
            <a:xfrm>
              <a:off x="8284200" y="4666164"/>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99</a:t>
              </a:r>
            </a:p>
          </p:txBody>
        </p:sp>
        <p:sp>
          <p:nvSpPr>
            <p:cNvPr id="56" name="TextBox 55">
              <a:extLst>
                <a:ext uri="{FF2B5EF4-FFF2-40B4-BE49-F238E27FC236}">
                  <a16:creationId xmlns:a16="http://schemas.microsoft.com/office/drawing/2014/main" id="{EB2BDED2-E2CD-7461-9459-5406724C6133}"/>
                </a:ext>
              </a:extLst>
            </p:cNvPr>
            <p:cNvSpPr txBox="1"/>
            <p:nvPr/>
          </p:nvSpPr>
          <p:spPr bwMode="auto">
            <a:xfrm>
              <a:off x="8764947" y="466616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61</a:t>
              </a:r>
            </a:p>
          </p:txBody>
        </p:sp>
        <p:sp>
          <p:nvSpPr>
            <p:cNvPr id="57" name="TextBox 56">
              <a:extLst>
                <a:ext uri="{FF2B5EF4-FFF2-40B4-BE49-F238E27FC236}">
                  <a16:creationId xmlns:a16="http://schemas.microsoft.com/office/drawing/2014/main" id="{4DF85E1E-624D-6E8B-6AFB-42C17FC9A1D2}"/>
                </a:ext>
              </a:extLst>
            </p:cNvPr>
            <p:cNvSpPr txBox="1"/>
            <p:nvPr/>
          </p:nvSpPr>
          <p:spPr bwMode="auto">
            <a:xfrm>
              <a:off x="9213530" y="4666164"/>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a:t>
              </a:r>
            </a:p>
          </p:txBody>
        </p:sp>
        <p:sp>
          <p:nvSpPr>
            <p:cNvPr id="58" name="TextBox 57">
              <a:extLst>
                <a:ext uri="{FF2B5EF4-FFF2-40B4-BE49-F238E27FC236}">
                  <a16:creationId xmlns:a16="http://schemas.microsoft.com/office/drawing/2014/main" id="{97CFD531-F81F-4DD7-C083-D29AAE3FBB35}"/>
                </a:ext>
              </a:extLst>
            </p:cNvPr>
            <p:cNvSpPr txBox="1"/>
            <p:nvPr/>
          </p:nvSpPr>
          <p:spPr bwMode="auto">
            <a:xfrm>
              <a:off x="9679036" y="466616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59" name="TextBox 58">
              <a:extLst>
                <a:ext uri="{FF2B5EF4-FFF2-40B4-BE49-F238E27FC236}">
                  <a16:creationId xmlns:a16="http://schemas.microsoft.com/office/drawing/2014/main" id="{65ACF293-009D-1BA7-8A2D-87B9052A5CA3}"/>
                </a:ext>
              </a:extLst>
            </p:cNvPr>
            <p:cNvSpPr txBox="1"/>
            <p:nvPr/>
          </p:nvSpPr>
          <p:spPr bwMode="auto">
            <a:xfrm>
              <a:off x="10121716" y="466616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60" name="TextBox 59">
              <a:extLst>
                <a:ext uri="{FF2B5EF4-FFF2-40B4-BE49-F238E27FC236}">
                  <a16:creationId xmlns:a16="http://schemas.microsoft.com/office/drawing/2014/main" id="{E4310DD3-F060-5B39-01B1-9968FB5B9E69}"/>
                </a:ext>
              </a:extLst>
            </p:cNvPr>
            <p:cNvSpPr txBox="1"/>
            <p:nvPr/>
          </p:nvSpPr>
          <p:spPr bwMode="auto">
            <a:xfrm>
              <a:off x="10556778" y="4666164"/>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61" name="TextBox 60">
            <a:extLst>
              <a:ext uri="{FF2B5EF4-FFF2-40B4-BE49-F238E27FC236}">
                <a16:creationId xmlns:a16="http://schemas.microsoft.com/office/drawing/2014/main" id="{0F27E4A4-F4CC-CB6F-77B7-6A256E6C8C82}"/>
              </a:ext>
            </a:extLst>
          </p:cNvPr>
          <p:cNvSpPr txBox="1"/>
          <p:nvPr/>
        </p:nvSpPr>
        <p:spPr bwMode="auto">
          <a:xfrm>
            <a:off x="10764525" y="4716718"/>
            <a:ext cx="89377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Total no.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Of events</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192</a:t>
            </a:r>
          </a:p>
        </p:txBody>
      </p:sp>
      <p:sp>
        <p:nvSpPr>
          <p:cNvPr id="62" name="TextBox 61">
            <a:extLst>
              <a:ext uri="{FF2B5EF4-FFF2-40B4-BE49-F238E27FC236}">
                <a16:creationId xmlns:a16="http://schemas.microsoft.com/office/drawing/2014/main" id="{2DE045B2-F423-6438-13A8-F1F0E3B86DF3}"/>
              </a:ext>
            </a:extLst>
          </p:cNvPr>
          <p:cNvSpPr txBox="1"/>
          <p:nvPr/>
        </p:nvSpPr>
        <p:spPr bwMode="auto">
          <a:xfrm>
            <a:off x="309250" y="4716193"/>
            <a:ext cx="163205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No. of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Participants at Risk</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Durvalumab + FLOT</a:t>
            </a: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Placebo + FLOT</a:t>
            </a:r>
          </a:p>
        </p:txBody>
      </p:sp>
      <p:sp>
        <p:nvSpPr>
          <p:cNvPr id="63" name="TextBox 62">
            <a:extLst>
              <a:ext uri="{FF2B5EF4-FFF2-40B4-BE49-F238E27FC236}">
                <a16:creationId xmlns:a16="http://schemas.microsoft.com/office/drawing/2014/main" id="{F5D57103-2DA0-5146-7AD0-C5CC9BB168B3}"/>
              </a:ext>
            </a:extLst>
          </p:cNvPr>
          <p:cNvSpPr txBox="1"/>
          <p:nvPr/>
        </p:nvSpPr>
        <p:spPr bwMode="auto">
          <a:xfrm>
            <a:off x="4650646" y="1715669"/>
            <a:ext cx="9108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24-mo OS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∆:5.1</a:t>
            </a:r>
          </a:p>
        </p:txBody>
      </p:sp>
      <p:sp>
        <p:nvSpPr>
          <p:cNvPr id="5120" name="TextBox 5119">
            <a:extLst>
              <a:ext uri="{FF2B5EF4-FFF2-40B4-BE49-F238E27FC236}">
                <a16:creationId xmlns:a16="http://schemas.microsoft.com/office/drawing/2014/main" id="{5A641905-3B97-8BED-60DE-A9603706C396}"/>
              </a:ext>
            </a:extLst>
          </p:cNvPr>
          <p:cNvSpPr txBox="1"/>
          <p:nvPr/>
        </p:nvSpPr>
        <p:spPr bwMode="auto">
          <a:xfrm>
            <a:off x="6347622" y="1922661"/>
            <a:ext cx="9108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36-mo OS</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∆:6.7</a:t>
            </a:r>
          </a:p>
        </p:txBody>
      </p:sp>
      <p:sp>
        <p:nvSpPr>
          <p:cNvPr id="5121" name="Freeform: Shape 5120">
            <a:extLst>
              <a:ext uri="{FF2B5EF4-FFF2-40B4-BE49-F238E27FC236}">
                <a16:creationId xmlns:a16="http://schemas.microsoft.com/office/drawing/2014/main" id="{2C2FBAFD-791E-8564-5DA3-DAAD7E7C927E}"/>
              </a:ext>
            </a:extLst>
          </p:cNvPr>
          <p:cNvSpPr/>
          <p:nvPr/>
        </p:nvSpPr>
        <p:spPr bwMode="auto">
          <a:xfrm>
            <a:off x="2011680" y="1722120"/>
            <a:ext cx="8686800" cy="2926080"/>
          </a:xfrm>
          <a:custGeom>
            <a:avLst/>
            <a:gdLst>
              <a:gd name="connsiteX0" fmla="*/ 0 w 8686800"/>
              <a:gd name="connsiteY0" fmla="*/ 0 h 2926080"/>
              <a:gd name="connsiteX1" fmla="*/ 0 w 8686800"/>
              <a:gd name="connsiteY1" fmla="*/ 2926080 h 2926080"/>
              <a:gd name="connsiteX2" fmla="*/ 8686800 w 8686800"/>
              <a:gd name="connsiteY2" fmla="*/ 2926080 h 2926080"/>
            </a:gdLst>
            <a:ahLst/>
            <a:cxnLst>
              <a:cxn ang="0">
                <a:pos x="connsiteX0" y="connsiteY0"/>
              </a:cxn>
              <a:cxn ang="0">
                <a:pos x="connsiteX1" y="connsiteY1"/>
              </a:cxn>
              <a:cxn ang="0">
                <a:pos x="connsiteX2" y="connsiteY2"/>
              </a:cxn>
            </a:cxnLst>
            <a:rect l="l" t="t" r="r" b="b"/>
            <a:pathLst>
              <a:path w="8686800" h="2926080">
                <a:moveTo>
                  <a:pt x="0" y="0"/>
                </a:moveTo>
                <a:lnTo>
                  <a:pt x="0" y="2926080"/>
                </a:lnTo>
                <a:lnTo>
                  <a:pt x="8686800" y="2926080"/>
                </a:lnTo>
              </a:path>
            </a:pathLst>
          </a:custGeom>
          <a:noFill/>
          <a:ln w="28575">
            <a:solidFill>
              <a:schemeClr val="bg1"/>
            </a:solidFill>
            <a:miter lim="800000"/>
            <a:headEnd/>
            <a:tailEnd/>
          </a:ln>
        </p:spPr>
        <p:txBody>
          <a:bodyPr rtlCol="0" anchor="ctr"/>
          <a:lstStyle/>
          <a:p>
            <a:pPr algn="ctr"/>
            <a:endParaRPr lang="en-US"/>
          </a:p>
        </p:txBody>
      </p:sp>
      <p:grpSp>
        <p:nvGrpSpPr>
          <p:cNvPr id="5130" name="Group 5129">
            <a:extLst>
              <a:ext uri="{FF2B5EF4-FFF2-40B4-BE49-F238E27FC236}">
                <a16:creationId xmlns:a16="http://schemas.microsoft.com/office/drawing/2014/main" id="{924B2D3C-68BE-7837-84CE-EEB8BD6B0517}"/>
              </a:ext>
            </a:extLst>
          </p:cNvPr>
          <p:cNvGrpSpPr/>
          <p:nvPr/>
        </p:nvGrpSpPr>
        <p:grpSpPr>
          <a:xfrm>
            <a:off x="1912619" y="1722120"/>
            <a:ext cx="99061" cy="2925207"/>
            <a:chOff x="1578773" y="1722120"/>
            <a:chExt cx="633112" cy="2925207"/>
          </a:xfrm>
        </p:grpSpPr>
        <p:cxnSp>
          <p:nvCxnSpPr>
            <p:cNvPr id="5124" name="Straight Connector 5123">
              <a:extLst>
                <a:ext uri="{FF2B5EF4-FFF2-40B4-BE49-F238E27FC236}">
                  <a16:creationId xmlns:a16="http://schemas.microsoft.com/office/drawing/2014/main" id="{A6B615B4-D668-9494-EE29-E556420E2776}"/>
                </a:ext>
              </a:extLst>
            </p:cNvPr>
            <p:cNvCxnSpPr>
              <a:cxnSpLocks/>
            </p:cNvCxnSpPr>
            <p:nvPr/>
          </p:nvCxnSpPr>
          <p:spPr bwMode="auto">
            <a:xfrm>
              <a:off x="1578773" y="1722120"/>
              <a:ext cx="633112" cy="0"/>
            </a:xfrm>
            <a:prstGeom prst="line">
              <a:avLst/>
            </a:prstGeom>
            <a:noFill/>
            <a:ln w="28575" cap="flat" cmpd="sng" algn="ctr">
              <a:solidFill>
                <a:schemeClr val="bg1"/>
              </a:solidFill>
              <a:prstDash val="solid"/>
              <a:round/>
              <a:headEnd type="none" w="med" len="med"/>
              <a:tailEnd type="none" w="med" len="med"/>
            </a:ln>
            <a:effectLst/>
          </p:spPr>
        </p:cxnSp>
        <p:cxnSp>
          <p:nvCxnSpPr>
            <p:cNvPr id="5125" name="Straight Connector 5124">
              <a:extLst>
                <a:ext uri="{FF2B5EF4-FFF2-40B4-BE49-F238E27FC236}">
                  <a16:creationId xmlns:a16="http://schemas.microsoft.com/office/drawing/2014/main" id="{7ABF857D-3317-63EB-FD66-A3F4D64D92FB}"/>
                </a:ext>
              </a:extLst>
            </p:cNvPr>
            <p:cNvCxnSpPr>
              <a:cxnSpLocks/>
            </p:cNvCxnSpPr>
            <p:nvPr/>
          </p:nvCxnSpPr>
          <p:spPr bwMode="auto">
            <a:xfrm>
              <a:off x="1578773" y="2307161"/>
              <a:ext cx="633112" cy="0"/>
            </a:xfrm>
            <a:prstGeom prst="line">
              <a:avLst/>
            </a:prstGeom>
            <a:noFill/>
            <a:ln w="28575" cap="flat" cmpd="sng" algn="ctr">
              <a:solidFill>
                <a:schemeClr val="bg1"/>
              </a:solidFill>
              <a:prstDash val="solid"/>
              <a:round/>
              <a:headEnd type="none" w="med" len="med"/>
              <a:tailEnd type="none" w="med" len="med"/>
            </a:ln>
            <a:effectLst/>
          </p:spPr>
        </p:cxnSp>
        <p:cxnSp>
          <p:nvCxnSpPr>
            <p:cNvPr id="5126" name="Straight Connector 5125">
              <a:extLst>
                <a:ext uri="{FF2B5EF4-FFF2-40B4-BE49-F238E27FC236}">
                  <a16:creationId xmlns:a16="http://schemas.microsoft.com/office/drawing/2014/main" id="{E6646A26-8DFA-9C85-B451-A4DF7F7B025B}"/>
                </a:ext>
              </a:extLst>
            </p:cNvPr>
            <p:cNvCxnSpPr>
              <a:cxnSpLocks/>
            </p:cNvCxnSpPr>
            <p:nvPr/>
          </p:nvCxnSpPr>
          <p:spPr bwMode="auto">
            <a:xfrm>
              <a:off x="1578773" y="2892202"/>
              <a:ext cx="633112" cy="0"/>
            </a:xfrm>
            <a:prstGeom prst="line">
              <a:avLst/>
            </a:prstGeom>
            <a:noFill/>
            <a:ln w="28575" cap="flat" cmpd="sng" algn="ctr">
              <a:solidFill>
                <a:schemeClr val="bg1"/>
              </a:solidFill>
              <a:prstDash val="solid"/>
              <a:round/>
              <a:headEnd type="none" w="med" len="med"/>
              <a:tailEnd type="none" w="med" len="med"/>
            </a:ln>
            <a:effectLst/>
          </p:spPr>
        </p:cxnSp>
        <p:cxnSp>
          <p:nvCxnSpPr>
            <p:cNvPr id="5127" name="Straight Connector 5126">
              <a:extLst>
                <a:ext uri="{FF2B5EF4-FFF2-40B4-BE49-F238E27FC236}">
                  <a16:creationId xmlns:a16="http://schemas.microsoft.com/office/drawing/2014/main" id="{8F242390-C51E-4A42-E694-476C94DAB1A9}"/>
                </a:ext>
              </a:extLst>
            </p:cNvPr>
            <p:cNvCxnSpPr>
              <a:cxnSpLocks/>
            </p:cNvCxnSpPr>
            <p:nvPr/>
          </p:nvCxnSpPr>
          <p:spPr bwMode="auto">
            <a:xfrm>
              <a:off x="1578773" y="3477243"/>
              <a:ext cx="633112" cy="0"/>
            </a:xfrm>
            <a:prstGeom prst="line">
              <a:avLst/>
            </a:prstGeom>
            <a:noFill/>
            <a:ln w="28575" cap="flat" cmpd="sng" algn="ctr">
              <a:solidFill>
                <a:schemeClr val="bg1"/>
              </a:solidFill>
              <a:prstDash val="solid"/>
              <a:round/>
              <a:headEnd type="none" w="med" len="med"/>
              <a:tailEnd type="none" w="med" len="med"/>
            </a:ln>
            <a:effectLst/>
          </p:spPr>
        </p:cxnSp>
        <p:cxnSp>
          <p:nvCxnSpPr>
            <p:cNvPr id="5128" name="Straight Connector 5127">
              <a:extLst>
                <a:ext uri="{FF2B5EF4-FFF2-40B4-BE49-F238E27FC236}">
                  <a16:creationId xmlns:a16="http://schemas.microsoft.com/office/drawing/2014/main" id="{A86F020C-E631-4C49-932B-5D99A578D1BB}"/>
                </a:ext>
              </a:extLst>
            </p:cNvPr>
            <p:cNvCxnSpPr>
              <a:cxnSpLocks/>
            </p:cNvCxnSpPr>
            <p:nvPr/>
          </p:nvCxnSpPr>
          <p:spPr bwMode="auto">
            <a:xfrm>
              <a:off x="1578773" y="4062284"/>
              <a:ext cx="633112" cy="0"/>
            </a:xfrm>
            <a:prstGeom prst="line">
              <a:avLst/>
            </a:prstGeom>
            <a:noFill/>
            <a:ln w="28575" cap="flat" cmpd="sng" algn="ctr">
              <a:solidFill>
                <a:schemeClr val="bg1"/>
              </a:solidFill>
              <a:prstDash val="solid"/>
              <a:round/>
              <a:headEnd type="none" w="med" len="med"/>
              <a:tailEnd type="none" w="med" len="med"/>
            </a:ln>
            <a:effectLst/>
          </p:spPr>
        </p:cxnSp>
        <p:cxnSp>
          <p:nvCxnSpPr>
            <p:cNvPr id="5129" name="Straight Connector 5128">
              <a:extLst>
                <a:ext uri="{FF2B5EF4-FFF2-40B4-BE49-F238E27FC236}">
                  <a16:creationId xmlns:a16="http://schemas.microsoft.com/office/drawing/2014/main" id="{34D1BD7F-4DE7-0461-DD6B-E687424D4E48}"/>
                </a:ext>
              </a:extLst>
            </p:cNvPr>
            <p:cNvCxnSpPr>
              <a:cxnSpLocks/>
            </p:cNvCxnSpPr>
            <p:nvPr/>
          </p:nvCxnSpPr>
          <p:spPr bwMode="auto">
            <a:xfrm>
              <a:off x="1578773" y="4647327"/>
              <a:ext cx="633112"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32" name="Straight Connector 5131">
            <a:extLst>
              <a:ext uri="{FF2B5EF4-FFF2-40B4-BE49-F238E27FC236}">
                <a16:creationId xmlns:a16="http://schemas.microsoft.com/office/drawing/2014/main" id="{A35EB1E3-5995-1CC7-E469-D6E2872E95D6}"/>
              </a:ext>
            </a:extLst>
          </p:cNvPr>
          <p:cNvCxnSpPr>
            <a:cxnSpLocks/>
          </p:cNvCxnSpPr>
          <p:nvPr/>
        </p:nvCxnSpPr>
        <p:spPr bwMode="auto">
          <a:xfrm rot="5400000">
            <a:off x="4128198" y="4686562"/>
            <a:ext cx="76720" cy="0"/>
          </a:xfrm>
          <a:prstGeom prst="line">
            <a:avLst/>
          </a:prstGeom>
          <a:noFill/>
          <a:ln w="28575" cap="flat" cmpd="sng" algn="ctr">
            <a:solidFill>
              <a:schemeClr val="bg1"/>
            </a:solidFill>
            <a:prstDash val="solid"/>
            <a:round/>
            <a:headEnd type="none" w="med" len="med"/>
            <a:tailEnd type="none" w="med" len="med"/>
          </a:ln>
          <a:effectLst/>
        </p:spPr>
      </p:cxnSp>
      <p:cxnSp>
        <p:nvCxnSpPr>
          <p:cNvPr id="5133" name="Straight Connector 5132">
            <a:extLst>
              <a:ext uri="{FF2B5EF4-FFF2-40B4-BE49-F238E27FC236}">
                <a16:creationId xmlns:a16="http://schemas.microsoft.com/office/drawing/2014/main" id="{0F4B5919-3CAC-A1D2-1154-2723E44DC0CE}"/>
              </a:ext>
            </a:extLst>
          </p:cNvPr>
          <p:cNvCxnSpPr>
            <a:cxnSpLocks/>
          </p:cNvCxnSpPr>
          <p:nvPr/>
        </p:nvCxnSpPr>
        <p:spPr bwMode="auto">
          <a:xfrm rot="5400000">
            <a:off x="3697787" y="4686562"/>
            <a:ext cx="76720" cy="0"/>
          </a:xfrm>
          <a:prstGeom prst="line">
            <a:avLst/>
          </a:prstGeom>
          <a:noFill/>
          <a:ln w="28575" cap="flat" cmpd="sng" algn="ctr">
            <a:solidFill>
              <a:schemeClr val="bg1"/>
            </a:solidFill>
            <a:prstDash val="solid"/>
            <a:round/>
            <a:headEnd type="none" w="med" len="med"/>
            <a:tailEnd type="none" w="med" len="med"/>
          </a:ln>
          <a:effectLst/>
        </p:spPr>
      </p:cxnSp>
      <p:cxnSp>
        <p:nvCxnSpPr>
          <p:cNvPr id="5134" name="Straight Connector 5133">
            <a:extLst>
              <a:ext uri="{FF2B5EF4-FFF2-40B4-BE49-F238E27FC236}">
                <a16:creationId xmlns:a16="http://schemas.microsoft.com/office/drawing/2014/main" id="{30634D04-0A89-3690-EB0C-32DEA67F7761}"/>
              </a:ext>
            </a:extLst>
          </p:cNvPr>
          <p:cNvCxnSpPr>
            <a:cxnSpLocks/>
          </p:cNvCxnSpPr>
          <p:nvPr/>
        </p:nvCxnSpPr>
        <p:spPr bwMode="auto">
          <a:xfrm rot="5400000">
            <a:off x="3267376" y="4686562"/>
            <a:ext cx="76720" cy="0"/>
          </a:xfrm>
          <a:prstGeom prst="line">
            <a:avLst/>
          </a:prstGeom>
          <a:noFill/>
          <a:ln w="28575" cap="flat" cmpd="sng" algn="ctr">
            <a:solidFill>
              <a:schemeClr val="bg1"/>
            </a:solidFill>
            <a:prstDash val="solid"/>
            <a:round/>
            <a:headEnd type="none" w="med" len="med"/>
            <a:tailEnd type="none" w="med" len="med"/>
          </a:ln>
          <a:effectLst/>
        </p:spPr>
      </p:cxnSp>
      <p:cxnSp>
        <p:nvCxnSpPr>
          <p:cNvPr id="5135" name="Straight Connector 5134">
            <a:extLst>
              <a:ext uri="{FF2B5EF4-FFF2-40B4-BE49-F238E27FC236}">
                <a16:creationId xmlns:a16="http://schemas.microsoft.com/office/drawing/2014/main" id="{7A1F361A-B2CB-3BBE-14F8-5C3E77B0996C}"/>
              </a:ext>
            </a:extLst>
          </p:cNvPr>
          <p:cNvCxnSpPr>
            <a:cxnSpLocks/>
          </p:cNvCxnSpPr>
          <p:nvPr/>
        </p:nvCxnSpPr>
        <p:spPr bwMode="auto">
          <a:xfrm rot="5400000">
            <a:off x="2861881" y="4686562"/>
            <a:ext cx="76719" cy="0"/>
          </a:xfrm>
          <a:prstGeom prst="line">
            <a:avLst/>
          </a:prstGeom>
          <a:noFill/>
          <a:ln w="28575" cap="flat" cmpd="sng" algn="ctr">
            <a:solidFill>
              <a:schemeClr val="bg1"/>
            </a:solidFill>
            <a:prstDash val="solid"/>
            <a:round/>
            <a:headEnd type="none" w="med" len="med"/>
            <a:tailEnd type="none" w="med" len="med"/>
          </a:ln>
          <a:effectLst/>
        </p:spPr>
      </p:cxnSp>
      <p:cxnSp>
        <p:nvCxnSpPr>
          <p:cNvPr id="5136" name="Straight Connector 5135">
            <a:extLst>
              <a:ext uri="{FF2B5EF4-FFF2-40B4-BE49-F238E27FC236}">
                <a16:creationId xmlns:a16="http://schemas.microsoft.com/office/drawing/2014/main" id="{1D5AF73C-A7BC-19E6-0E1F-32F8C6DE978B}"/>
              </a:ext>
            </a:extLst>
          </p:cNvPr>
          <p:cNvCxnSpPr>
            <a:cxnSpLocks/>
          </p:cNvCxnSpPr>
          <p:nvPr/>
        </p:nvCxnSpPr>
        <p:spPr bwMode="auto">
          <a:xfrm rot="5400000">
            <a:off x="2406553" y="4686562"/>
            <a:ext cx="76720" cy="0"/>
          </a:xfrm>
          <a:prstGeom prst="line">
            <a:avLst/>
          </a:prstGeom>
          <a:noFill/>
          <a:ln w="28575" cap="flat" cmpd="sng" algn="ctr">
            <a:solidFill>
              <a:schemeClr val="bg1"/>
            </a:solidFill>
            <a:prstDash val="solid"/>
            <a:round/>
            <a:headEnd type="none" w="med" len="med"/>
            <a:tailEnd type="none" w="med" len="med"/>
          </a:ln>
          <a:effectLst/>
        </p:spPr>
      </p:cxnSp>
      <p:cxnSp>
        <p:nvCxnSpPr>
          <p:cNvPr id="5137" name="Straight Connector 5136">
            <a:extLst>
              <a:ext uri="{FF2B5EF4-FFF2-40B4-BE49-F238E27FC236}">
                <a16:creationId xmlns:a16="http://schemas.microsoft.com/office/drawing/2014/main" id="{FB57FAB2-C05A-4743-FE91-E0C855151EFB}"/>
              </a:ext>
            </a:extLst>
          </p:cNvPr>
          <p:cNvCxnSpPr>
            <a:cxnSpLocks/>
          </p:cNvCxnSpPr>
          <p:nvPr/>
        </p:nvCxnSpPr>
        <p:spPr bwMode="auto">
          <a:xfrm rot="5400000">
            <a:off x="1976140" y="4686562"/>
            <a:ext cx="76720" cy="0"/>
          </a:xfrm>
          <a:prstGeom prst="line">
            <a:avLst/>
          </a:prstGeom>
          <a:noFill/>
          <a:ln w="28575" cap="flat" cmpd="sng" algn="ctr">
            <a:solidFill>
              <a:schemeClr val="bg1"/>
            </a:solidFill>
            <a:prstDash val="solid"/>
            <a:round/>
            <a:headEnd type="none" w="med" len="med"/>
            <a:tailEnd type="none" w="med" len="med"/>
          </a:ln>
          <a:effectLst/>
        </p:spPr>
      </p:cxnSp>
      <p:cxnSp>
        <p:nvCxnSpPr>
          <p:cNvPr id="5139" name="Straight Connector 5138">
            <a:extLst>
              <a:ext uri="{FF2B5EF4-FFF2-40B4-BE49-F238E27FC236}">
                <a16:creationId xmlns:a16="http://schemas.microsoft.com/office/drawing/2014/main" id="{D1A98C45-2940-D4DE-8C14-2B85D6E4AB7A}"/>
              </a:ext>
            </a:extLst>
          </p:cNvPr>
          <p:cNvCxnSpPr>
            <a:cxnSpLocks/>
          </p:cNvCxnSpPr>
          <p:nvPr/>
        </p:nvCxnSpPr>
        <p:spPr bwMode="auto">
          <a:xfrm rot="5400000">
            <a:off x="6701808" y="4692251"/>
            <a:ext cx="88098" cy="0"/>
          </a:xfrm>
          <a:prstGeom prst="line">
            <a:avLst/>
          </a:prstGeom>
          <a:noFill/>
          <a:ln w="28575" cap="flat" cmpd="sng" algn="ctr">
            <a:solidFill>
              <a:schemeClr val="bg1"/>
            </a:solidFill>
            <a:prstDash val="solid"/>
            <a:round/>
            <a:headEnd type="none" w="med" len="med"/>
            <a:tailEnd type="none" w="med" len="med"/>
          </a:ln>
          <a:effectLst/>
        </p:spPr>
      </p:cxnSp>
      <p:cxnSp>
        <p:nvCxnSpPr>
          <p:cNvPr id="5140" name="Straight Connector 5139">
            <a:extLst>
              <a:ext uri="{FF2B5EF4-FFF2-40B4-BE49-F238E27FC236}">
                <a16:creationId xmlns:a16="http://schemas.microsoft.com/office/drawing/2014/main" id="{50B53989-5A08-4BC9-D828-5CB95A29DD26}"/>
              </a:ext>
            </a:extLst>
          </p:cNvPr>
          <p:cNvCxnSpPr>
            <a:cxnSpLocks/>
          </p:cNvCxnSpPr>
          <p:nvPr/>
        </p:nvCxnSpPr>
        <p:spPr bwMode="auto">
          <a:xfrm rot="5400000">
            <a:off x="6278965" y="4692251"/>
            <a:ext cx="88098" cy="0"/>
          </a:xfrm>
          <a:prstGeom prst="line">
            <a:avLst/>
          </a:prstGeom>
          <a:noFill/>
          <a:ln w="28575" cap="flat" cmpd="sng" algn="ctr">
            <a:solidFill>
              <a:schemeClr val="bg1"/>
            </a:solidFill>
            <a:prstDash val="solid"/>
            <a:round/>
            <a:headEnd type="none" w="med" len="med"/>
            <a:tailEnd type="none" w="med" len="med"/>
          </a:ln>
          <a:effectLst/>
        </p:spPr>
      </p:cxnSp>
      <p:cxnSp>
        <p:nvCxnSpPr>
          <p:cNvPr id="5141" name="Straight Connector 5140">
            <a:extLst>
              <a:ext uri="{FF2B5EF4-FFF2-40B4-BE49-F238E27FC236}">
                <a16:creationId xmlns:a16="http://schemas.microsoft.com/office/drawing/2014/main" id="{2A77C45D-5439-95F2-3B50-75E58892FBB8}"/>
              </a:ext>
            </a:extLst>
          </p:cNvPr>
          <p:cNvCxnSpPr>
            <a:cxnSpLocks/>
          </p:cNvCxnSpPr>
          <p:nvPr/>
        </p:nvCxnSpPr>
        <p:spPr bwMode="auto">
          <a:xfrm rot="5400000">
            <a:off x="5856121" y="4692251"/>
            <a:ext cx="88098" cy="0"/>
          </a:xfrm>
          <a:prstGeom prst="line">
            <a:avLst/>
          </a:prstGeom>
          <a:noFill/>
          <a:ln w="28575" cap="flat" cmpd="sng" algn="ctr">
            <a:solidFill>
              <a:schemeClr val="bg1"/>
            </a:solidFill>
            <a:prstDash val="solid"/>
            <a:round/>
            <a:headEnd type="none" w="med" len="med"/>
            <a:tailEnd type="none" w="med" len="med"/>
          </a:ln>
          <a:effectLst/>
        </p:spPr>
      </p:cxnSp>
      <p:cxnSp>
        <p:nvCxnSpPr>
          <p:cNvPr id="5142" name="Straight Connector 5141">
            <a:extLst>
              <a:ext uri="{FF2B5EF4-FFF2-40B4-BE49-F238E27FC236}">
                <a16:creationId xmlns:a16="http://schemas.microsoft.com/office/drawing/2014/main" id="{6296C4BC-EBF9-1B55-3F5A-EE8BBA362ACD}"/>
              </a:ext>
            </a:extLst>
          </p:cNvPr>
          <p:cNvCxnSpPr>
            <a:cxnSpLocks/>
          </p:cNvCxnSpPr>
          <p:nvPr/>
        </p:nvCxnSpPr>
        <p:spPr bwMode="auto">
          <a:xfrm rot="5400000">
            <a:off x="5433278" y="4692251"/>
            <a:ext cx="88098" cy="0"/>
          </a:xfrm>
          <a:prstGeom prst="line">
            <a:avLst/>
          </a:prstGeom>
          <a:noFill/>
          <a:ln w="28575" cap="flat" cmpd="sng" algn="ctr">
            <a:solidFill>
              <a:schemeClr val="bg1"/>
            </a:solidFill>
            <a:prstDash val="solid"/>
            <a:round/>
            <a:headEnd type="none" w="med" len="med"/>
            <a:tailEnd type="none" w="med" len="med"/>
          </a:ln>
          <a:effectLst/>
        </p:spPr>
      </p:cxnSp>
      <p:cxnSp>
        <p:nvCxnSpPr>
          <p:cNvPr id="5143" name="Straight Connector 5142">
            <a:extLst>
              <a:ext uri="{FF2B5EF4-FFF2-40B4-BE49-F238E27FC236}">
                <a16:creationId xmlns:a16="http://schemas.microsoft.com/office/drawing/2014/main" id="{78031814-1E95-AFCE-0C54-5D47A054148F}"/>
              </a:ext>
            </a:extLst>
          </p:cNvPr>
          <p:cNvCxnSpPr>
            <a:cxnSpLocks/>
          </p:cNvCxnSpPr>
          <p:nvPr/>
        </p:nvCxnSpPr>
        <p:spPr bwMode="auto">
          <a:xfrm rot="5400000">
            <a:off x="5010435" y="4692251"/>
            <a:ext cx="88098" cy="0"/>
          </a:xfrm>
          <a:prstGeom prst="line">
            <a:avLst/>
          </a:prstGeom>
          <a:noFill/>
          <a:ln w="28575" cap="flat" cmpd="sng" algn="ctr">
            <a:solidFill>
              <a:schemeClr val="bg1"/>
            </a:solidFill>
            <a:prstDash val="solid"/>
            <a:round/>
            <a:headEnd type="none" w="med" len="med"/>
            <a:tailEnd type="none" w="med" len="med"/>
          </a:ln>
          <a:effectLst/>
        </p:spPr>
      </p:cxnSp>
      <p:cxnSp>
        <p:nvCxnSpPr>
          <p:cNvPr id="5144" name="Straight Connector 5143">
            <a:extLst>
              <a:ext uri="{FF2B5EF4-FFF2-40B4-BE49-F238E27FC236}">
                <a16:creationId xmlns:a16="http://schemas.microsoft.com/office/drawing/2014/main" id="{B71A7D1F-AAEF-8CDC-C974-D96C7E1792D7}"/>
              </a:ext>
            </a:extLst>
          </p:cNvPr>
          <p:cNvCxnSpPr>
            <a:cxnSpLocks/>
          </p:cNvCxnSpPr>
          <p:nvPr/>
        </p:nvCxnSpPr>
        <p:spPr bwMode="auto">
          <a:xfrm rot="5400000">
            <a:off x="4587590" y="4692251"/>
            <a:ext cx="88098" cy="0"/>
          </a:xfrm>
          <a:prstGeom prst="line">
            <a:avLst/>
          </a:prstGeom>
          <a:noFill/>
          <a:ln w="28575" cap="flat" cmpd="sng" algn="ctr">
            <a:solidFill>
              <a:schemeClr val="bg1"/>
            </a:solidFill>
            <a:prstDash val="solid"/>
            <a:round/>
            <a:headEnd type="none" w="med" len="med"/>
            <a:tailEnd type="none" w="med" len="med"/>
          </a:ln>
          <a:effectLst/>
        </p:spPr>
      </p:cxnSp>
      <p:cxnSp>
        <p:nvCxnSpPr>
          <p:cNvPr id="5146" name="Straight Connector 5145">
            <a:extLst>
              <a:ext uri="{FF2B5EF4-FFF2-40B4-BE49-F238E27FC236}">
                <a16:creationId xmlns:a16="http://schemas.microsoft.com/office/drawing/2014/main" id="{DFD4C1F9-94B6-CCD4-A7C0-C35BDDA8B905}"/>
              </a:ext>
            </a:extLst>
          </p:cNvPr>
          <p:cNvCxnSpPr>
            <a:cxnSpLocks/>
          </p:cNvCxnSpPr>
          <p:nvPr/>
        </p:nvCxnSpPr>
        <p:spPr bwMode="auto">
          <a:xfrm rot="5400000">
            <a:off x="9346857" y="4692250"/>
            <a:ext cx="88099" cy="0"/>
          </a:xfrm>
          <a:prstGeom prst="line">
            <a:avLst/>
          </a:prstGeom>
          <a:noFill/>
          <a:ln w="28575" cap="flat" cmpd="sng" algn="ctr">
            <a:solidFill>
              <a:schemeClr val="bg1"/>
            </a:solidFill>
            <a:prstDash val="solid"/>
            <a:round/>
            <a:headEnd type="none" w="med" len="med"/>
            <a:tailEnd type="none" w="med" len="med"/>
          </a:ln>
          <a:effectLst/>
        </p:spPr>
      </p:cxnSp>
      <p:cxnSp>
        <p:nvCxnSpPr>
          <p:cNvPr id="5147" name="Straight Connector 5146">
            <a:extLst>
              <a:ext uri="{FF2B5EF4-FFF2-40B4-BE49-F238E27FC236}">
                <a16:creationId xmlns:a16="http://schemas.microsoft.com/office/drawing/2014/main" id="{1F56E33B-0827-252D-3AA2-6FC04EA4E4CA}"/>
              </a:ext>
            </a:extLst>
          </p:cNvPr>
          <p:cNvCxnSpPr>
            <a:cxnSpLocks/>
          </p:cNvCxnSpPr>
          <p:nvPr/>
        </p:nvCxnSpPr>
        <p:spPr bwMode="auto">
          <a:xfrm rot="5400000">
            <a:off x="8910850" y="4692250"/>
            <a:ext cx="88099" cy="0"/>
          </a:xfrm>
          <a:prstGeom prst="line">
            <a:avLst/>
          </a:prstGeom>
          <a:noFill/>
          <a:ln w="28575" cap="flat" cmpd="sng" algn="ctr">
            <a:solidFill>
              <a:schemeClr val="bg1"/>
            </a:solidFill>
            <a:prstDash val="solid"/>
            <a:round/>
            <a:headEnd type="none" w="med" len="med"/>
            <a:tailEnd type="none" w="med" len="med"/>
          </a:ln>
          <a:effectLst/>
        </p:spPr>
      </p:cxnSp>
      <p:cxnSp>
        <p:nvCxnSpPr>
          <p:cNvPr id="5148" name="Straight Connector 5147">
            <a:extLst>
              <a:ext uri="{FF2B5EF4-FFF2-40B4-BE49-F238E27FC236}">
                <a16:creationId xmlns:a16="http://schemas.microsoft.com/office/drawing/2014/main" id="{1874F0EF-BFD4-BE55-484C-7DD385F632DD}"/>
              </a:ext>
            </a:extLst>
          </p:cNvPr>
          <p:cNvCxnSpPr>
            <a:cxnSpLocks/>
          </p:cNvCxnSpPr>
          <p:nvPr/>
        </p:nvCxnSpPr>
        <p:spPr bwMode="auto">
          <a:xfrm rot="5400000">
            <a:off x="8474842" y="4692250"/>
            <a:ext cx="88099" cy="0"/>
          </a:xfrm>
          <a:prstGeom prst="line">
            <a:avLst/>
          </a:prstGeom>
          <a:noFill/>
          <a:ln w="28575" cap="flat" cmpd="sng" algn="ctr">
            <a:solidFill>
              <a:schemeClr val="bg1"/>
            </a:solidFill>
            <a:prstDash val="solid"/>
            <a:round/>
            <a:headEnd type="none" w="med" len="med"/>
            <a:tailEnd type="none" w="med" len="med"/>
          </a:ln>
          <a:effectLst/>
        </p:spPr>
      </p:cxnSp>
      <p:cxnSp>
        <p:nvCxnSpPr>
          <p:cNvPr id="5149" name="Straight Connector 5148">
            <a:extLst>
              <a:ext uri="{FF2B5EF4-FFF2-40B4-BE49-F238E27FC236}">
                <a16:creationId xmlns:a16="http://schemas.microsoft.com/office/drawing/2014/main" id="{23A2F1B7-AAAD-9B24-549F-0817308509BE}"/>
              </a:ext>
            </a:extLst>
          </p:cNvPr>
          <p:cNvCxnSpPr>
            <a:cxnSpLocks/>
          </p:cNvCxnSpPr>
          <p:nvPr/>
        </p:nvCxnSpPr>
        <p:spPr bwMode="auto">
          <a:xfrm rot="5400000">
            <a:off x="8038834" y="4692250"/>
            <a:ext cx="88099" cy="0"/>
          </a:xfrm>
          <a:prstGeom prst="line">
            <a:avLst/>
          </a:prstGeom>
          <a:noFill/>
          <a:ln w="28575" cap="flat" cmpd="sng" algn="ctr">
            <a:solidFill>
              <a:schemeClr val="bg1"/>
            </a:solidFill>
            <a:prstDash val="solid"/>
            <a:round/>
            <a:headEnd type="none" w="med" len="med"/>
            <a:tailEnd type="none" w="med" len="med"/>
          </a:ln>
          <a:effectLst/>
        </p:spPr>
      </p:cxnSp>
      <p:cxnSp>
        <p:nvCxnSpPr>
          <p:cNvPr id="5150" name="Straight Connector 5149">
            <a:extLst>
              <a:ext uri="{FF2B5EF4-FFF2-40B4-BE49-F238E27FC236}">
                <a16:creationId xmlns:a16="http://schemas.microsoft.com/office/drawing/2014/main" id="{6E76E75B-294B-FA8D-4AE5-4A4C059109F0}"/>
              </a:ext>
            </a:extLst>
          </p:cNvPr>
          <p:cNvCxnSpPr>
            <a:cxnSpLocks/>
          </p:cNvCxnSpPr>
          <p:nvPr/>
        </p:nvCxnSpPr>
        <p:spPr bwMode="auto">
          <a:xfrm rot="5400000">
            <a:off x="7602826" y="4692250"/>
            <a:ext cx="88099" cy="0"/>
          </a:xfrm>
          <a:prstGeom prst="line">
            <a:avLst/>
          </a:prstGeom>
          <a:noFill/>
          <a:ln w="28575" cap="flat" cmpd="sng" algn="ctr">
            <a:solidFill>
              <a:schemeClr val="bg1"/>
            </a:solidFill>
            <a:prstDash val="solid"/>
            <a:round/>
            <a:headEnd type="none" w="med" len="med"/>
            <a:tailEnd type="none" w="med" len="med"/>
          </a:ln>
          <a:effectLst/>
        </p:spPr>
      </p:cxnSp>
      <p:cxnSp>
        <p:nvCxnSpPr>
          <p:cNvPr id="5151" name="Straight Connector 5150">
            <a:extLst>
              <a:ext uri="{FF2B5EF4-FFF2-40B4-BE49-F238E27FC236}">
                <a16:creationId xmlns:a16="http://schemas.microsoft.com/office/drawing/2014/main" id="{BCB59128-66A5-CEFD-A924-8F88B1E97605}"/>
              </a:ext>
            </a:extLst>
          </p:cNvPr>
          <p:cNvCxnSpPr>
            <a:cxnSpLocks/>
          </p:cNvCxnSpPr>
          <p:nvPr/>
        </p:nvCxnSpPr>
        <p:spPr bwMode="auto">
          <a:xfrm rot="5400000">
            <a:off x="7166817" y="4692249"/>
            <a:ext cx="88099" cy="0"/>
          </a:xfrm>
          <a:prstGeom prst="line">
            <a:avLst/>
          </a:prstGeom>
          <a:noFill/>
          <a:ln w="28575" cap="flat" cmpd="sng" algn="ctr">
            <a:solidFill>
              <a:schemeClr val="bg1"/>
            </a:solidFill>
            <a:prstDash val="solid"/>
            <a:round/>
            <a:headEnd type="none" w="med" len="med"/>
            <a:tailEnd type="none" w="med" len="med"/>
          </a:ln>
          <a:effectLst/>
        </p:spPr>
      </p:cxnSp>
      <p:cxnSp>
        <p:nvCxnSpPr>
          <p:cNvPr id="5159" name="Straight Connector 5158">
            <a:extLst>
              <a:ext uri="{FF2B5EF4-FFF2-40B4-BE49-F238E27FC236}">
                <a16:creationId xmlns:a16="http://schemas.microsoft.com/office/drawing/2014/main" id="{4487BE04-9847-392C-593F-661AB7C2A5D6}"/>
              </a:ext>
            </a:extLst>
          </p:cNvPr>
          <p:cNvCxnSpPr>
            <a:cxnSpLocks/>
          </p:cNvCxnSpPr>
          <p:nvPr/>
        </p:nvCxnSpPr>
        <p:spPr bwMode="auto">
          <a:xfrm rot="5400000">
            <a:off x="10667237" y="4692250"/>
            <a:ext cx="88099" cy="0"/>
          </a:xfrm>
          <a:prstGeom prst="line">
            <a:avLst/>
          </a:prstGeom>
          <a:noFill/>
          <a:ln w="28575" cap="flat" cmpd="sng" algn="ctr">
            <a:solidFill>
              <a:schemeClr val="bg1"/>
            </a:solidFill>
            <a:prstDash val="solid"/>
            <a:round/>
            <a:headEnd type="none" w="med" len="med"/>
            <a:tailEnd type="none" w="med" len="med"/>
          </a:ln>
          <a:effectLst/>
        </p:spPr>
      </p:cxnSp>
      <p:cxnSp>
        <p:nvCxnSpPr>
          <p:cNvPr id="5160" name="Straight Connector 5159">
            <a:extLst>
              <a:ext uri="{FF2B5EF4-FFF2-40B4-BE49-F238E27FC236}">
                <a16:creationId xmlns:a16="http://schemas.microsoft.com/office/drawing/2014/main" id="{85F280E7-3AB6-E5C6-22C2-360218CB2C4B}"/>
              </a:ext>
            </a:extLst>
          </p:cNvPr>
          <p:cNvCxnSpPr>
            <a:cxnSpLocks/>
          </p:cNvCxnSpPr>
          <p:nvPr/>
        </p:nvCxnSpPr>
        <p:spPr bwMode="auto">
          <a:xfrm rot="5400000">
            <a:off x="10231228" y="4692251"/>
            <a:ext cx="88099" cy="0"/>
          </a:xfrm>
          <a:prstGeom prst="line">
            <a:avLst/>
          </a:prstGeom>
          <a:noFill/>
          <a:ln w="28575" cap="flat" cmpd="sng" algn="ctr">
            <a:solidFill>
              <a:schemeClr val="bg1"/>
            </a:solidFill>
            <a:prstDash val="solid"/>
            <a:round/>
            <a:headEnd type="none" w="med" len="med"/>
            <a:tailEnd type="none" w="med" len="med"/>
          </a:ln>
          <a:effectLst/>
        </p:spPr>
      </p:cxnSp>
      <p:cxnSp>
        <p:nvCxnSpPr>
          <p:cNvPr id="5161" name="Straight Connector 5160">
            <a:extLst>
              <a:ext uri="{FF2B5EF4-FFF2-40B4-BE49-F238E27FC236}">
                <a16:creationId xmlns:a16="http://schemas.microsoft.com/office/drawing/2014/main" id="{0B0331EF-F437-E2B2-D105-733D94933311}"/>
              </a:ext>
            </a:extLst>
          </p:cNvPr>
          <p:cNvCxnSpPr>
            <a:cxnSpLocks/>
          </p:cNvCxnSpPr>
          <p:nvPr/>
        </p:nvCxnSpPr>
        <p:spPr bwMode="auto">
          <a:xfrm rot="5400000">
            <a:off x="9777202" y="4692251"/>
            <a:ext cx="88099" cy="0"/>
          </a:xfrm>
          <a:prstGeom prst="line">
            <a:avLst/>
          </a:prstGeom>
          <a:noFill/>
          <a:ln w="28575" cap="flat" cmpd="sng" algn="ctr">
            <a:solidFill>
              <a:schemeClr val="bg1"/>
            </a:solidFill>
            <a:prstDash val="solid"/>
            <a:round/>
            <a:headEnd type="none" w="med" len="med"/>
            <a:tailEnd type="none" w="med" len="med"/>
          </a:ln>
          <a:effectLst/>
        </p:spPr>
      </p:cxnSp>
      <p:sp>
        <p:nvSpPr>
          <p:cNvPr id="5162" name="TextBox 5161">
            <a:extLst>
              <a:ext uri="{FF2B5EF4-FFF2-40B4-BE49-F238E27FC236}">
                <a16:creationId xmlns:a16="http://schemas.microsoft.com/office/drawing/2014/main" id="{E7544B69-58F3-AE16-4532-87178D82FF8C}"/>
              </a:ext>
            </a:extLst>
          </p:cNvPr>
          <p:cNvSpPr txBox="1"/>
          <p:nvPr/>
        </p:nvSpPr>
        <p:spPr bwMode="auto">
          <a:xfrm>
            <a:off x="4100443" y="1937563"/>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81.1%</a:t>
            </a:r>
          </a:p>
        </p:txBody>
      </p:sp>
      <p:sp>
        <p:nvSpPr>
          <p:cNvPr id="5163" name="TextBox 5162">
            <a:extLst>
              <a:ext uri="{FF2B5EF4-FFF2-40B4-BE49-F238E27FC236}">
                <a16:creationId xmlns:a16="http://schemas.microsoft.com/office/drawing/2014/main" id="{8BCE34CD-A604-9C5D-6D67-12B28245D181}"/>
              </a:ext>
            </a:extLst>
          </p:cNvPr>
          <p:cNvSpPr txBox="1"/>
          <p:nvPr/>
        </p:nvSpPr>
        <p:spPr bwMode="auto">
          <a:xfrm>
            <a:off x="4100443" y="2342406"/>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77.1%</a:t>
            </a:r>
          </a:p>
        </p:txBody>
      </p:sp>
      <p:sp>
        <p:nvSpPr>
          <p:cNvPr id="5164" name="TextBox 5163">
            <a:extLst>
              <a:ext uri="{FF2B5EF4-FFF2-40B4-BE49-F238E27FC236}">
                <a16:creationId xmlns:a16="http://schemas.microsoft.com/office/drawing/2014/main" id="{D9B443D7-3946-2BB7-F775-2C65B860F215}"/>
              </a:ext>
            </a:extLst>
          </p:cNvPr>
          <p:cNvSpPr txBox="1"/>
          <p:nvPr/>
        </p:nvSpPr>
        <p:spPr bwMode="auto">
          <a:xfrm>
            <a:off x="4917983" y="2098560"/>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75.5%</a:t>
            </a:r>
          </a:p>
        </p:txBody>
      </p:sp>
      <p:sp>
        <p:nvSpPr>
          <p:cNvPr id="5165" name="TextBox 5164">
            <a:extLst>
              <a:ext uri="{FF2B5EF4-FFF2-40B4-BE49-F238E27FC236}">
                <a16:creationId xmlns:a16="http://schemas.microsoft.com/office/drawing/2014/main" id="{DC7D1058-66BD-EBCF-65CC-91714239D52B}"/>
              </a:ext>
            </a:extLst>
          </p:cNvPr>
          <p:cNvSpPr txBox="1"/>
          <p:nvPr/>
        </p:nvSpPr>
        <p:spPr bwMode="auto">
          <a:xfrm>
            <a:off x="4917983" y="2534170"/>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70.4%</a:t>
            </a:r>
          </a:p>
        </p:txBody>
      </p:sp>
      <p:sp>
        <p:nvSpPr>
          <p:cNvPr id="5167" name="TextBox 5166">
            <a:extLst>
              <a:ext uri="{FF2B5EF4-FFF2-40B4-BE49-F238E27FC236}">
                <a16:creationId xmlns:a16="http://schemas.microsoft.com/office/drawing/2014/main" id="{4E197CEC-054B-8709-F355-4770E1C6F64B}"/>
              </a:ext>
            </a:extLst>
          </p:cNvPr>
          <p:cNvSpPr txBox="1"/>
          <p:nvPr/>
        </p:nvSpPr>
        <p:spPr bwMode="auto">
          <a:xfrm>
            <a:off x="6620133" y="2313773"/>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68.6%</a:t>
            </a:r>
          </a:p>
        </p:txBody>
      </p:sp>
      <p:sp>
        <p:nvSpPr>
          <p:cNvPr id="5168" name="TextBox 5167">
            <a:extLst>
              <a:ext uri="{FF2B5EF4-FFF2-40B4-BE49-F238E27FC236}">
                <a16:creationId xmlns:a16="http://schemas.microsoft.com/office/drawing/2014/main" id="{DCFFF598-A4E1-0D34-B8E5-EBFD49ADFD12}"/>
              </a:ext>
            </a:extLst>
          </p:cNvPr>
          <p:cNvSpPr txBox="1"/>
          <p:nvPr/>
        </p:nvSpPr>
        <p:spPr bwMode="auto">
          <a:xfrm>
            <a:off x="6620133" y="2836993"/>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61.9%</a:t>
            </a:r>
          </a:p>
        </p:txBody>
      </p:sp>
      <p:sp>
        <p:nvSpPr>
          <p:cNvPr id="5170" name="TextBox 5169">
            <a:extLst>
              <a:ext uri="{FF2B5EF4-FFF2-40B4-BE49-F238E27FC236}">
                <a16:creationId xmlns:a16="http://schemas.microsoft.com/office/drawing/2014/main" id="{7C8145E7-04B3-B35C-837D-E3E37FE72FD5}"/>
              </a:ext>
            </a:extLst>
          </p:cNvPr>
          <p:cNvSpPr txBox="1"/>
          <p:nvPr/>
        </p:nvSpPr>
        <p:spPr bwMode="auto">
          <a:xfrm>
            <a:off x="2495645" y="3991752"/>
            <a:ext cx="16047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Durvalumab + FLOT</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Placebo + FLOT  </a:t>
            </a:r>
          </a:p>
        </p:txBody>
      </p:sp>
      <p:cxnSp>
        <p:nvCxnSpPr>
          <p:cNvPr id="5172" name="Straight Connector 5171">
            <a:extLst>
              <a:ext uri="{FF2B5EF4-FFF2-40B4-BE49-F238E27FC236}">
                <a16:creationId xmlns:a16="http://schemas.microsoft.com/office/drawing/2014/main" id="{4ACB2DC4-8361-630E-C857-AD638BF433CD}"/>
              </a:ext>
            </a:extLst>
          </p:cNvPr>
          <p:cNvCxnSpPr/>
          <p:nvPr/>
        </p:nvCxnSpPr>
        <p:spPr bwMode="auto">
          <a:xfrm>
            <a:off x="2192296" y="4153927"/>
            <a:ext cx="350520" cy="0"/>
          </a:xfrm>
          <a:prstGeom prst="line">
            <a:avLst/>
          </a:prstGeom>
          <a:noFill/>
          <a:ln w="28575" cap="flat" cmpd="sng" algn="ctr">
            <a:solidFill>
              <a:schemeClr val="accent1"/>
            </a:solidFill>
            <a:prstDash val="solid"/>
            <a:round/>
            <a:headEnd type="none" w="med" len="med"/>
            <a:tailEnd type="none" w="med" len="med"/>
          </a:ln>
          <a:effectLst/>
        </p:spPr>
      </p:cxnSp>
      <p:cxnSp>
        <p:nvCxnSpPr>
          <p:cNvPr id="5173" name="Straight Connector 5172">
            <a:extLst>
              <a:ext uri="{FF2B5EF4-FFF2-40B4-BE49-F238E27FC236}">
                <a16:creationId xmlns:a16="http://schemas.microsoft.com/office/drawing/2014/main" id="{BE99AF34-B7F5-D929-9E49-64E16D6B2BBB}"/>
              </a:ext>
            </a:extLst>
          </p:cNvPr>
          <p:cNvCxnSpPr/>
          <p:nvPr/>
        </p:nvCxnSpPr>
        <p:spPr bwMode="auto">
          <a:xfrm>
            <a:off x="2192296" y="4371277"/>
            <a:ext cx="350520" cy="0"/>
          </a:xfrm>
          <a:prstGeom prst="line">
            <a:avLst/>
          </a:prstGeom>
          <a:noFill/>
          <a:ln w="28575" cap="flat" cmpd="sng" algn="ctr">
            <a:solidFill>
              <a:schemeClr val="accent3"/>
            </a:solidFill>
            <a:prstDash val="solid"/>
            <a:round/>
            <a:headEnd type="none" w="med" len="med"/>
            <a:tailEnd type="none" w="med" len="med"/>
          </a:ln>
          <a:effectLst/>
        </p:spPr>
      </p:cxnSp>
      <p:grpSp>
        <p:nvGrpSpPr>
          <p:cNvPr id="5176" name="Group 5175">
            <a:extLst>
              <a:ext uri="{FF2B5EF4-FFF2-40B4-BE49-F238E27FC236}">
                <a16:creationId xmlns:a16="http://schemas.microsoft.com/office/drawing/2014/main" id="{6B9963F9-C94A-3E31-F40B-3C703ACF19C7}"/>
              </a:ext>
            </a:extLst>
          </p:cNvPr>
          <p:cNvGrpSpPr/>
          <p:nvPr/>
        </p:nvGrpSpPr>
        <p:grpSpPr>
          <a:xfrm>
            <a:off x="2009775" y="1720850"/>
            <a:ext cx="8245475" cy="1054100"/>
            <a:chOff x="2009775" y="1720850"/>
            <a:chExt cx="8245475" cy="1054100"/>
          </a:xfrm>
        </p:grpSpPr>
        <p:sp>
          <p:nvSpPr>
            <p:cNvPr id="5174" name="Freeform: Shape 5173">
              <a:extLst>
                <a:ext uri="{FF2B5EF4-FFF2-40B4-BE49-F238E27FC236}">
                  <a16:creationId xmlns:a16="http://schemas.microsoft.com/office/drawing/2014/main" id="{F58E501C-D2FB-4CA6-ABCC-C6F54339D5AC}"/>
                </a:ext>
              </a:extLst>
            </p:cNvPr>
            <p:cNvSpPr/>
            <p:nvPr/>
          </p:nvSpPr>
          <p:spPr bwMode="auto">
            <a:xfrm>
              <a:off x="4978400" y="2324100"/>
              <a:ext cx="5276850" cy="450850"/>
            </a:xfrm>
            <a:custGeom>
              <a:avLst/>
              <a:gdLst>
                <a:gd name="connsiteX0" fmla="*/ 5276850 w 5276850"/>
                <a:gd name="connsiteY0" fmla="*/ 450850 h 450850"/>
                <a:gd name="connsiteX1" fmla="*/ 3905250 w 5276850"/>
                <a:gd name="connsiteY1" fmla="*/ 450850 h 450850"/>
                <a:gd name="connsiteX2" fmla="*/ 3905250 w 5276850"/>
                <a:gd name="connsiteY2" fmla="*/ 431800 h 450850"/>
                <a:gd name="connsiteX3" fmla="*/ 3327400 w 5276850"/>
                <a:gd name="connsiteY3" fmla="*/ 431800 h 450850"/>
                <a:gd name="connsiteX4" fmla="*/ 3327400 w 5276850"/>
                <a:gd name="connsiteY4" fmla="*/ 419100 h 450850"/>
                <a:gd name="connsiteX5" fmla="*/ 3302000 w 5276850"/>
                <a:gd name="connsiteY5" fmla="*/ 419100 h 450850"/>
                <a:gd name="connsiteX6" fmla="*/ 3302000 w 5276850"/>
                <a:gd name="connsiteY6" fmla="*/ 400050 h 450850"/>
                <a:gd name="connsiteX7" fmla="*/ 3175000 w 5276850"/>
                <a:gd name="connsiteY7" fmla="*/ 400050 h 450850"/>
                <a:gd name="connsiteX8" fmla="*/ 3175000 w 5276850"/>
                <a:gd name="connsiteY8" fmla="*/ 393700 h 450850"/>
                <a:gd name="connsiteX9" fmla="*/ 2914650 w 5276850"/>
                <a:gd name="connsiteY9" fmla="*/ 393700 h 450850"/>
                <a:gd name="connsiteX10" fmla="*/ 2914650 w 5276850"/>
                <a:gd name="connsiteY10" fmla="*/ 374650 h 450850"/>
                <a:gd name="connsiteX11" fmla="*/ 2768600 w 5276850"/>
                <a:gd name="connsiteY11" fmla="*/ 374650 h 450850"/>
                <a:gd name="connsiteX12" fmla="*/ 2768600 w 5276850"/>
                <a:gd name="connsiteY12" fmla="*/ 361950 h 450850"/>
                <a:gd name="connsiteX13" fmla="*/ 2628900 w 5276850"/>
                <a:gd name="connsiteY13" fmla="*/ 361950 h 450850"/>
                <a:gd name="connsiteX14" fmla="*/ 2628900 w 5276850"/>
                <a:gd name="connsiteY14" fmla="*/ 342900 h 450850"/>
                <a:gd name="connsiteX15" fmla="*/ 2425700 w 5276850"/>
                <a:gd name="connsiteY15" fmla="*/ 342900 h 450850"/>
                <a:gd name="connsiteX16" fmla="*/ 2425700 w 5276850"/>
                <a:gd name="connsiteY16" fmla="*/ 336550 h 450850"/>
                <a:gd name="connsiteX17" fmla="*/ 2235200 w 5276850"/>
                <a:gd name="connsiteY17" fmla="*/ 336550 h 450850"/>
                <a:gd name="connsiteX18" fmla="*/ 2254250 w 5276850"/>
                <a:gd name="connsiteY18" fmla="*/ 317500 h 450850"/>
                <a:gd name="connsiteX19" fmla="*/ 2101850 w 5276850"/>
                <a:gd name="connsiteY19" fmla="*/ 317500 h 450850"/>
                <a:gd name="connsiteX20" fmla="*/ 2108200 w 5276850"/>
                <a:gd name="connsiteY20" fmla="*/ 311150 h 450850"/>
                <a:gd name="connsiteX21" fmla="*/ 1936750 w 5276850"/>
                <a:gd name="connsiteY21" fmla="*/ 311150 h 450850"/>
                <a:gd name="connsiteX22" fmla="*/ 1936750 w 5276850"/>
                <a:gd name="connsiteY22" fmla="*/ 298450 h 450850"/>
                <a:gd name="connsiteX23" fmla="*/ 1727200 w 5276850"/>
                <a:gd name="connsiteY23" fmla="*/ 298450 h 450850"/>
                <a:gd name="connsiteX24" fmla="*/ 1701800 w 5276850"/>
                <a:gd name="connsiteY24" fmla="*/ 273050 h 450850"/>
                <a:gd name="connsiteX25" fmla="*/ 1593850 w 5276850"/>
                <a:gd name="connsiteY25" fmla="*/ 273050 h 450850"/>
                <a:gd name="connsiteX26" fmla="*/ 1549400 w 5276850"/>
                <a:gd name="connsiteY26" fmla="*/ 241300 h 450850"/>
                <a:gd name="connsiteX27" fmla="*/ 1358900 w 5276850"/>
                <a:gd name="connsiteY27" fmla="*/ 234950 h 450850"/>
                <a:gd name="connsiteX28" fmla="*/ 1339850 w 5276850"/>
                <a:gd name="connsiteY28" fmla="*/ 209550 h 450850"/>
                <a:gd name="connsiteX29" fmla="*/ 850900 w 5276850"/>
                <a:gd name="connsiteY29" fmla="*/ 209550 h 450850"/>
                <a:gd name="connsiteX30" fmla="*/ 838200 w 5276850"/>
                <a:gd name="connsiteY30" fmla="*/ 196850 h 450850"/>
                <a:gd name="connsiteX31" fmla="*/ 793750 w 5276850"/>
                <a:gd name="connsiteY31" fmla="*/ 190500 h 450850"/>
                <a:gd name="connsiteX32" fmla="*/ 793750 w 5276850"/>
                <a:gd name="connsiteY32" fmla="*/ 158750 h 450850"/>
                <a:gd name="connsiteX33" fmla="*/ 730250 w 5276850"/>
                <a:gd name="connsiteY33" fmla="*/ 152400 h 450850"/>
                <a:gd name="connsiteX34" fmla="*/ 590550 w 5276850"/>
                <a:gd name="connsiteY34" fmla="*/ 152400 h 450850"/>
                <a:gd name="connsiteX35" fmla="*/ 590550 w 5276850"/>
                <a:gd name="connsiteY35" fmla="*/ 133350 h 450850"/>
                <a:gd name="connsiteX36" fmla="*/ 508000 w 5276850"/>
                <a:gd name="connsiteY36" fmla="*/ 133350 h 450850"/>
                <a:gd name="connsiteX37" fmla="*/ 508000 w 5276850"/>
                <a:gd name="connsiteY37" fmla="*/ 114300 h 450850"/>
                <a:gd name="connsiteX38" fmla="*/ 387350 w 5276850"/>
                <a:gd name="connsiteY38" fmla="*/ 114300 h 450850"/>
                <a:gd name="connsiteX39" fmla="*/ 393700 w 5276850"/>
                <a:gd name="connsiteY39" fmla="*/ 101600 h 450850"/>
                <a:gd name="connsiteX40" fmla="*/ 260350 w 5276850"/>
                <a:gd name="connsiteY40" fmla="*/ 95250 h 450850"/>
                <a:gd name="connsiteX41" fmla="*/ 260350 w 5276850"/>
                <a:gd name="connsiteY41" fmla="*/ 76200 h 450850"/>
                <a:gd name="connsiteX42" fmla="*/ 241300 w 5276850"/>
                <a:gd name="connsiteY42" fmla="*/ 76200 h 450850"/>
                <a:gd name="connsiteX43" fmla="*/ 234950 w 5276850"/>
                <a:gd name="connsiteY43" fmla="*/ 57150 h 450850"/>
                <a:gd name="connsiteX44" fmla="*/ 152400 w 5276850"/>
                <a:gd name="connsiteY44" fmla="*/ 50800 h 450850"/>
                <a:gd name="connsiteX45" fmla="*/ 152400 w 5276850"/>
                <a:gd name="connsiteY45" fmla="*/ 38100 h 450850"/>
                <a:gd name="connsiteX46" fmla="*/ 127000 w 5276850"/>
                <a:gd name="connsiteY46" fmla="*/ 38100 h 450850"/>
                <a:gd name="connsiteX47" fmla="*/ 82550 w 5276850"/>
                <a:gd name="connsiteY47" fmla="*/ 31750 h 450850"/>
                <a:gd name="connsiteX48" fmla="*/ 76200 w 5276850"/>
                <a:gd name="connsiteY48" fmla="*/ 12700 h 450850"/>
                <a:gd name="connsiteX49" fmla="*/ 0 w 5276850"/>
                <a:gd name="connsiteY49" fmla="*/ 12700 h 450850"/>
                <a:gd name="connsiteX50" fmla="*/ 6350 w 5276850"/>
                <a:gd name="connsiteY50" fmla="*/ 0 h 450850"/>
                <a:gd name="connsiteX0" fmla="*/ 5276850 w 5276850"/>
                <a:gd name="connsiteY0" fmla="*/ 450850 h 450850"/>
                <a:gd name="connsiteX1" fmla="*/ 3905250 w 5276850"/>
                <a:gd name="connsiteY1" fmla="*/ 450850 h 450850"/>
                <a:gd name="connsiteX2" fmla="*/ 3905250 w 5276850"/>
                <a:gd name="connsiteY2" fmla="*/ 431800 h 450850"/>
                <a:gd name="connsiteX3" fmla="*/ 3327400 w 5276850"/>
                <a:gd name="connsiteY3" fmla="*/ 431800 h 450850"/>
                <a:gd name="connsiteX4" fmla="*/ 3327400 w 5276850"/>
                <a:gd name="connsiteY4" fmla="*/ 419100 h 450850"/>
                <a:gd name="connsiteX5" fmla="*/ 3302000 w 5276850"/>
                <a:gd name="connsiteY5" fmla="*/ 419100 h 450850"/>
                <a:gd name="connsiteX6" fmla="*/ 3302000 w 5276850"/>
                <a:gd name="connsiteY6" fmla="*/ 400050 h 450850"/>
                <a:gd name="connsiteX7" fmla="*/ 3175000 w 5276850"/>
                <a:gd name="connsiteY7" fmla="*/ 400050 h 450850"/>
                <a:gd name="connsiteX8" fmla="*/ 3175000 w 5276850"/>
                <a:gd name="connsiteY8" fmla="*/ 393700 h 450850"/>
                <a:gd name="connsiteX9" fmla="*/ 2914650 w 5276850"/>
                <a:gd name="connsiteY9" fmla="*/ 393700 h 450850"/>
                <a:gd name="connsiteX10" fmla="*/ 2914650 w 5276850"/>
                <a:gd name="connsiteY10" fmla="*/ 374650 h 450850"/>
                <a:gd name="connsiteX11" fmla="*/ 2768600 w 5276850"/>
                <a:gd name="connsiteY11" fmla="*/ 374650 h 450850"/>
                <a:gd name="connsiteX12" fmla="*/ 2768600 w 5276850"/>
                <a:gd name="connsiteY12" fmla="*/ 361950 h 450850"/>
                <a:gd name="connsiteX13" fmla="*/ 2628900 w 5276850"/>
                <a:gd name="connsiteY13" fmla="*/ 361950 h 450850"/>
                <a:gd name="connsiteX14" fmla="*/ 2628900 w 5276850"/>
                <a:gd name="connsiteY14" fmla="*/ 342900 h 450850"/>
                <a:gd name="connsiteX15" fmla="*/ 2425700 w 5276850"/>
                <a:gd name="connsiteY15" fmla="*/ 342900 h 450850"/>
                <a:gd name="connsiteX16" fmla="*/ 2425700 w 5276850"/>
                <a:gd name="connsiteY16" fmla="*/ 336550 h 450850"/>
                <a:gd name="connsiteX17" fmla="*/ 2235200 w 5276850"/>
                <a:gd name="connsiteY17" fmla="*/ 336550 h 450850"/>
                <a:gd name="connsiteX18" fmla="*/ 2244725 w 5276850"/>
                <a:gd name="connsiteY18" fmla="*/ 317500 h 450850"/>
                <a:gd name="connsiteX19" fmla="*/ 2101850 w 5276850"/>
                <a:gd name="connsiteY19" fmla="*/ 317500 h 450850"/>
                <a:gd name="connsiteX20" fmla="*/ 2108200 w 5276850"/>
                <a:gd name="connsiteY20" fmla="*/ 311150 h 450850"/>
                <a:gd name="connsiteX21" fmla="*/ 1936750 w 5276850"/>
                <a:gd name="connsiteY21" fmla="*/ 311150 h 450850"/>
                <a:gd name="connsiteX22" fmla="*/ 1936750 w 5276850"/>
                <a:gd name="connsiteY22" fmla="*/ 298450 h 450850"/>
                <a:gd name="connsiteX23" fmla="*/ 1727200 w 5276850"/>
                <a:gd name="connsiteY23" fmla="*/ 298450 h 450850"/>
                <a:gd name="connsiteX24" fmla="*/ 1701800 w 5276850"/>
                <a:gd name="connsiteY24" fmla="*/ 273050 h 450850"/>
                <a:gd name="connsiteX25" fmla="*/ 1593850 w 5276850"/>
                <a:gd name="connsiteY25" fmla="*/ 273050 h 450850"/>
                <a:gd name="connsiteX26" fmla="*/ 1549400 w 5276850"/>
                <a:gd name="connsiteY26" fmla="*/ 241300 h 450850"/>
                <a:gd name="connsiteX27" fmla="*/ 1358900 w 5276850"/>
                <a:gd name="connsiteY27" fmla="*/ 234950 h 450850"/>
                <a:gd name="connsiteX28" fmla="*/ 1339850 w 5276850"/>
                <a:gd name="connsiteY28" fmla="*/ 209550 h 450850"/>
                <a:gd name="connsiteX29" fmla="*/ 850900 w 5276850"/>
                <a:gd name="connsiteY29" fmla="*/ 209550 h 450850"/>
                <a:gd name="connsiteX30" fmla="*/ 838200 w 5276850"/>
                <a:gd name="connsiteY30" fmla="*/ 196850 h 450850"/>
                <a:gd name="connsiteX31" fmla="*/ 793750 w 5276850"/>
                <a:gd name="connsiteY31" fmla="*/ 190500 h 450850"/>
                <a:gd name="connsiteX32" fmla="*/ 793750 w 5276850"/>
                <a:gd name="connsiteY32" fmla="*/ 158750 h 450850"/>
                <a:gd name="connsiteX33" fmla="*/ 730250 w 5276850"/>
                <a:gd name="connsiteY33" fmla="*/ 152400 h 450850"/>
                <a:gd name="connsiteX34" fmla="*/ 590550 w 5276850"/>
                <a:gd name="connsiteY34" fmla="*/ 152400 h 450850"/>
                <a:gd name="connsiteX35" fmla="*/ 590550 w 5276850"/>
                <a:gd name="connsiteY35" fmla="*/ 133350 h 450850"/>
                <a:gd name="connsiteX36" fmla="*/ 508000 w 5276850"/>
                <a:gd name="connsiteY36" fmla="*/ 133350 h 450850"/>
                <a:gd name="connsiteX37" fmla="*/ 508000 w 5276850"/>
                <a:gd name="connsiteY37" fmla="*/ 114300 h 450850"/>
                <a:gd name="connsiteX38" fmla="*/ 387350 w 5276850"/>
                <a:gd name="connsiteY38" fmla="*/ 114300 h 450850"/>
                <a:gd name="connsiteX39" fmla="*/ 393700 w 5276850"/>
                <a:gd name="connsiteY39" fmla="*/ 101600 h 450850"/>
                <a:gd name="connsiteX40" fmla="*/ 260350 w 5276850"/>
                <a:gd name="connsiteY40" fmla="*/ 95250 h 450850"/>
                <a:gd name="connsiteX41" fmla="*/ 260350 w 5276850"/>
                <a:gd name="connsiteY41" fmla="*/ 76200 h 450850"/>
                <a:gd name="connsiteX42" fmla="*/ 241300 w 5276850"/>
                <a:gd name="connsiteY42" fmla="*/ 76200 h 450850"/>
                <a:gd name="connsiteX43" fmla="*/ 234950 w 5276850"/>
                <a:gd name="connsiteY43" fmla="*/ 57150 h 450850"/>
                <a:gd name="connsiteX44" fmla="*/ 152400 w 5276850"/>
                <a:gd name="connsiteY44" fmla="*/ 50800 h 450850"/>
                <a:gd name="connsiteX45" fmla="*/ 152400 w 5276850"/>
                <a:gd name="connsiteY45" fmla="*/ 38100 h 450850"/>
                <a:gd name="connsiteX46" fmla="*/ 127000 w 5276850"/>
                <a:gd name="connsiteY46" fmla="*/ 38100 h 450850"/>
                <a:gd name="connsiteX47" fmla="*/ 82550 w 5276850"/>
                <a:gd name="connsiteY47" fmla="*/ 31750 h 450850"/>
                <a:gd name="connsiteX48" fmla="*/ 76200 w 5276850"/>
                <a:gd name="connsiteY48" fmla="*/ 12700 h 450850"/>
                <a:gd name="connsiteX49" fmla="*/ 0 w 5276850"/>
                <a:gd name="connsiteY49" fmla="*/ 12700 h 450850"/>
                <a:gd name="connsiteX50" fmla="*/ 6350 w 5276850"/>
                <a:gd name="connsiteY50" fmla="*/ 0 h 450850"/>
                <a:gd name="connsiteX0" fmla="*/ 5276850 w 5276850"/>
                <a:gd name="connsiteY0" fmla="*/ 450850 h 450850"/>
                <a:gd name="connsiteX1" fmla="*/ 3905250 w 5276850"/>
                <a:gd name="connsiteY1" fmla="*/ 450850 h 450850"/>
                <a:gd name="connsiteX2" fmla="*/ 3905250 w 5276850"/>
                <a:gd name="connsiteY2" fmla="*/ 431800 h 450850"/>
                <a:gd name="connsiteX3" fmla="*/ 3327400 w 5276850"/>
                <a:gd name="connsiteY3" fmla="*/ 431800 h 450850"/>
                <a:gd name="connsiteX4" fmla="*/ 3327400 w 5276850"/>
                <a:gd name="connsiteY4" fmla="*/ 419100 h 450850"/>
                <a:gd name="connsiteX5" fmla="*/ 3302000 w 5276850"/>
                <a:gd name="connsiteY5" fmla="*/ 419100 h 450850"/>
                <a:gd name="connsiteX6" fmla="*/ 3302000 w 5276850"/>
                <a:gd name="connsiteY6" fmla="*/ 400050 h 450850"/>
                <a:gd name="connsiteX7" fmla="*/ 3175000 w 5276850"/>
                <a:gd name="connsiteY7" fmla="*/ 400050 h 450850"/>
                <a:gd name="connsiteX8" fmla="*/ 3175000 w 5276850"/>
                <a:gd name="connsiteY8" fmla="*/ 393700 h 450850"/>
                <a:gd name="connsiteX9" fmla="*/ 2914650 w 5276850"/>
                <a:gd name="connsiteY9" fmla="*/ 393700 h 450850"/>
                <a:gd name="connsiteX10" fmla="*/ 2914650 w 5276850"/>
                <a:gd name="connsiteY10" fmla="*/ 374650 h 450850"/>
                <a:gd name="connsiteX11" fmla="*/ 2768600 w 5276850"/>
                <a:gd name="connsiteY11" fmla="*/ 374650 h 450850"/>
                <a:gd name="connsiteX12" fmla="*/ 2768600 w 5276850"/>
                <a:gd name="connsiteY12" fmla="*/ 361950 h 450850"/>
                <a:gd name="connsiteX13" fmla="*/ 2628900 w 5276850"/>
                <a:gd name="connsiteY13" fmla="*/ 361950 h 450850"/>
                <a:gd name="connsiteX14" fmla="*/ 2628900 w 5276850"/>
                <a:gd name="connsiteY14" fmla="*/ 342900 h 450850"/>
                <a:gd name="connsiteX15" fmla="*/ 2425700 w 5276850"/>
                <a:gd name="connsiteY15" fmla="*/ 342900 h 450850"/>
                <a:gd name="connsiteX16" fmla="*/ 2425700 w 5276850"/>
                <a:gd name="connsiteY16" fmla="*/ 336550 h 450850"/>
                <a:gd name="connsiteX17" fmla="*/ 2235200 w 5276850"/>
                <a:gd name="connsiteY17" fmla="*/ 336550 h 450850"/>
                <a:gd name="connsiteX18" fmla="*/ 2235200 w 5276850"/>
                <a:gd name="connsiteY18" fmla="*/ 317500 h 450850"/>
                <a:gd name="connsiteX19" fmla="*/ 2101850 w 5276850"/>
                <a:gd name="connsiteY19" fmla="*/ 317500 h 450850"/>
                <a:gd name="connsiteX20" fmla="*/ 2108200 w 5276850"/>
                <a:gd name="connsiteY20" fmla="*/ 311150 h 450850"/>
                <a:gd name="connsiteX21" fmla="*/ 1936750 w 5276850"/>
                <a:gd name="connsiteY21" fmla="*/ 311150 h 450850"/>
                <a:gd name="connsiteX22" fmla="*/ 1936750 w 5276850"/>
                <a:gd name="connsiteY22" fmla="*/ 298450 h 450850"/>
                <a:gd name="connsiteX23" fmla="*/ 1727200 w 5276850"/>
                <a:gd name="connsiteY23" fmla="*/ 298450 h 450850"/>
                <a:gd name="connsiteX24" fmla="*/ 1701800 w 5276850"/>
                <a:gd name="connsiteY24" fmla="*/ 273050 h 450850"/>
                <a:gd name="connsiteX25" fmla="*/ 1593850 w 5276850"/>
                <a:gd name="connsiteY25" fmla="*/ 273050 h 450850"/>
                <a:gd name="connsiteX26" fmla="*/ 1549400 w 5276850"/>
                <a:gd name="connsiteY26" fmla="*/ 241300 h 450850"/>
                <a:gd name="connsiteX27" fmla="*/ 1358900 w 5276850"/>
                <a:gd name="connsiteY27" fmla="*/ 234950 h 450850"/>
                <a:gd name="connsiteX28" fmla="*/ 1339850 w 5276850"/>
                <a:gd name="connsiteY28" fmla="*/ 209550 h 450850"/>
                <a:gd name="connsiteX29" fmla="*/ 850900 w 5276850"/>
                <a:gd name="connsiteY29" fmla="*/ 209550 h 450850"/>
                <a:gd name="connsiteX30" fmla="*/ 838200 w 5276850"/>
                <a:gd name="connsiteY30" fmla="*/ 196850 h 450850"/>
                <a:gd name="connsiteX31" fmla="*/ 793750 w 5276850"/>
                <a:gd name="connsiteY31" fmla="*/ 190500 h 450850"/>
                <a:gd name="connsiteX32" fmla="*/ 793750 w 5276850"/>
                <a:gd name="connsiteY32" fmla="*/ 158750 h 450850"/>
                <a:gd name="connsiteX33" fmla="*/ 730250 w 5276850"/>
                <a:gd name="connsiteY33" fmla="*/ 152400 h 450850"/>
                <a:gd name="connsiteX34" fmla="*/ 590550 w 5276850"/>
                <a:gd name="connsiteY34" fmla="*/ 152400 h 450850"/>
                <a:gd name="connsiteX35" fmla="*/ 590550 w 5276850"/>
                <a:gd name="connsiteY35" fmla="*/ 133350 h 450850"/>
                <a:gd name="connsiteX36" fmla="*/ 508000 w 5276850"/>
                <a:gd name="connsiteY36" fmla="*/ 133350 h 450850"/>
                <a:gd name="connsiteX37" fmla="*/ 508000 w 5276850"/>
                <a:gd name="connsiteY37" fmla="*/ 114300 h 450850"/>
                <a:gd name="connsiteX38" fmla="*/ 387350 w 5276850"/>
                <a:gd name="connsiteY38" fmla="*/ 114300 h 450850"/>
                <a:gd name="connsiteX39" fmla="*/ 393700 w 5276850"/>
                <a:gd name="connsiteY39" fmla="*/ 101600 h 450850"/>
                <a:gd name="connsiteX40" fmla="*/ 260350 w 5276850"/>
                <a:gd name="connsiteY40" fmla="*/ 95250 h 450850"/>
                <a:gd name="connsiteX41" fmla="*/ 260350 w 5276850"/>
                <a:gd name="connsiteY41" fmla="*/ 76200 h 450850"/>
                <a:gd name="connsiteX42" fmla="*/ 241300 w 5276850"/>
                <a:gd name="connsiteY42" fmla="*/ 76200 h 450850"/>
                <a:gd name="connsiteX43" fmla="*/ 234950 w 5276850"/>
                <a:gd name="connsiteY43" fmla="*/ 57150 h 450850"/>
                <a:gd name="connsiteX44" fmla="*/ 152400 w 5276850"/>
                <a:gd name="connsiteY44" fmla="*/ 50800 h 450850"/>
                <a:gd name="connsiteX45" fmla="*/ 152400 w 5276850"/>
                <a:gd name="connsiteY45" fmla="*/ 38100 h 450850"/>
                <a:gd name="connsiteX46" fmla="*/ 127000 w 5276850"/>
                <a:gd name="connsiteY46" fmla="*/ 38100 h 450850"/>
                <a:gd name="connsiteX47" fmla="*/ 82550 w 5276850"/>
                <a:gd name="connsiteY47" fmla="*/ 31750 h 450850"/>
                <a:gd name="connsiteX48" fmla="*/ 76200 w 5276850"/>
                <a:gd name="connsiteY48" fmla="*/ 12700 h 450850"/>
                <a:gd name="connsiteX49" fmla="*/ 0 w 5276850"/>
                <a:gd name="connsiteY49" fmla="*/ 12700 h 450850"/>
                <a:gd name="connsiteX50" fmla="*/ 6350 w 5276850"/>
                <a:gd name="connsiteY50" fmla="*/ 0 h 450850"/>
                <a:gd name="connsiteX0" fmla="*/ 5276850 w 5276850"/>
                <a:gd name="connsiteY0" fmla="*/ 450850 h 450850"/>
                <a:gd name="connsiteX1" fmla="*/ 3905250 w 5276850"/>
                <a:gd name="connsiteY1" fmla="*/ 450850 h 450850"/>
                <a:gd name="connsiteX2" fmla="*/ 3905250 w 5276850"/>
                <a:gd name="connsiteY2" fmla="*/ 431800 h 450850"/>
                <a:gd name="connsiteX3" fmla="*/ 3327400 w 5276850"/>
                <a:gd name="connsiteY3" fmla="*/ 431800 h 450850"/>
                <a:gd name="connsiteX4" fmla="*/ 3327400 w 5276850"/>
                <a:gd name="connsiteY4" fmla="*/ 419100 h 450850"/>
                <a:gd name="connsiteX5" fmla="*/ 3302000 w 5276850"/>
                <a:gd name="connsiteY5" fmla="*/ 419100 h 450850"/>
                <a:gd name="connsiteX6" fmla="*/ 3302000 w 5276850"/>
                <a:gd name="connsiteY6" fmla="*/ 400050 h 450850"/>
                <a:gd name="connsiteX7" fmla="*/ 3175000 w 5276850"/>
                <a:gd name="connsiteY7" fmla="*/ 400050 h 450850"/>
                <a:gd name="connsiteX8" fmla="*/ 3175000 w 5276850"/>
                <a:gd name="connsiteY8" fmla="*/ 393700 h 450850"/>
                <a:gd name="connsiteX9" fmla="*/ 2914650 w 5276850"/>
                <a:gd name="connsiteY9" fmla="*/ 393700 h 450850"/>
                <a:gd name="connsiteX10" fmla="*/ 2914650 w 5276850"/>
                <a:gd name="connsiteY10" fmla="*/ 374650 h 450850"/>
                <a:gd name="connsiteX11" fmla="*/ 2768600 w 5276850"/>
                <a:gd name="connsiteY11" fmla="*/ 374650 h 450850"/>
                <a:gd name="connsiteX12" fmla="*/ 2768600 w 5276850"/>
                <a:gd name="connsiteY12" fmla="*/ 361950 h 450850"/>
                <a:gd name="connsiteX13" fmla="*/ 2628900 w 5276850"/>
                <a:gd name="connsiteY13" fmla="*/ 361950 h 450850"/>
                <a:gd name="connsiteX14" fmla="*/ 2628900 w 5276850"/>
                <a:gd name="connsiteY14" fmla="*/ 342900 h 450850"/>
                <a:gd name="connsiteX15" fmla="*/ 2425700 w 5276850"/>
                <a:gd name="connsiteY15" fmla="*/ 342900 h 450850"/>
                <a:gd name="connsiteX16" fmla="*/ 2425700 w 5276850"/>
                <a:gd name="connsiteY16" fmla="*/ 336550 h 450850"/>
                <a:gd name="connsiteX17" fmla="*/ 2235200 w 5276850"/>
                <a:gd name="connsiteY17" fmla="*/ 336550 h 450850"/>
                <a:gd name="connsiteX18" fmla="*/ 2235200 w 5276850"/>
                <a:gd name="connsiteY18" fmla="*/ 317500 h 450850"/>
                <a:gd name="connsiteX19" fmla="*/ 2101850 w 5276850"/>
                <a:gd name="connsiteY19" fmla="*/ 317500 h 450850"/>
                <a:gd name="connsiteX20" fmla="*/ 2098675 w 5276850"/>
                <a:gd name="connsiteY20" fmla="*/ 311150 h 450850"/>
                <a:gd name="connsiteX21" fmla="*/ 1936750 w 5276850"/>
                <a:gd name="connsiteY21" fmla="*/ 311150 h 450850"/>
                <a:gd name="connsiteX22" fmla="*/ 1936750 w 5276850"/>
                <a:gd name="connsiteY22" fmla="*/ 298450 h 450850"/>
                <a:gd name="connsiteX23" fmla="*/ 1727200 w 5276850"/>
                <a:gd name="connsiteY23" fmla="*/ 298450 h 450850"/>
                <a:gd name="connsiteX24" fmla="*/ 1701800 w 5276850"/>
                <a:gd name="connsiteY24" fmla="*/ 273050 h 450850"/>
                <a:gd name="connsiteX25" fmla="*/ 1593850 w 5276850"/>
                <a:gd name="connsiteY25" fmla="*/ 273050 h 450850"/>
                <a:gd name="connsiteX26" fmla="*/ 1549400 w 5276850"/>
                <a:gd name="connsiteY26" fmla="*/ 241300 h 450850"/>
                <a:gd name="connsiteX27" fmla="*/ 1358900 w 5276850"/>
                <a:gd name="connsiteY27" fmla="*/ 234950 h 450850"/>
                <a:gd name="connsiteX28" fmla="*/ 1339850 w 5276850"/>
                <a:gd name="connsiteY28" fmla="*/ 209550 h 450850"/>
                <a:gd name="connsiteX29" fmla="*/ 850900 w 5276850"/>
                <a:gd name="connsiteY29" fmla="*/ 209550 h 450850"/>
                <a:gd name="connsiteX30" fmla="*/ 838200 w 5276850"/>
                <a:gd name="connsiteY30" fmla="*/ 196850 h 450850"/>
                <a:gd name="connsiteX31" fmla="*/ 793750 w 5276850"/>
                <a:gd name="connsiteY31" fmla="*/ 190500 h 450850"/>
                <a:gd name="connsiteX32" fmla="*/ 793750 w 5276850"/>
                <a:gd name="connsiteY32" fmla="*/ 158750 h 450850"/>
                <a:gd name="connsiteX33" fmla="*/ 730250 w 5276850"/>
                <a:gd name="connsiteY33" fmla="*/ 152400 h 450850"/>
                <a:gd name="connsiteX34" fmla="*/ 590550 w 5276850"/>
                <a:gd name="connsiteY34" fmla="*/ 152400 h 450850"/>
                <a:gd name="connsiteX35" fmla="*/ 590550 w 5276850"/>
                <a:gd name="connsiteY35" fmla="*/ 133350 h 450850"/>
                <a:gd name="connsiteX36" fmla="*/ 508000 w 5276850"/>
                <a:gd name="connsiteY36" fmla="*/ 133350 h 450850"/>
                <a:gd name="connsiteX37" fmla="*/ 508000 w 5276850"/>
                <a:gd name="connsiteY37" fmla="*/ 114300 h 450850"/>
                <a:gd name="connsiteX38" fmla="*/ 387350 w 5276850"/>
                <a:gd name="connsiteY38" fmla="*/ 114300 h 450850"/>
                <a:gd name="connsiteX39" fmla="*/ 393700 w 5276850"/>
                <a:gd name="connsiteY39" fmla="*/ 101600 h 450850"/>
                <a:gd name="connsiteX40" fmla="*/ 260350 w 5276850"/>
                <a:gd name="connsiteY40" fmla="*/ 95250 h 450850"/>
                <a:gd name="connsiteX41" fmla="*/ 260350 w 5276850"/>
                <a:gd name="connsiteY41" fmla="*/ 76200 h 450850"/>
                <a:gd name="connsiteX42" fmla="*/ 241300 w 5276850"/>
                <a:gd name="connsiteY42" fmla="*/ 76200 h 450850"/>
                <a:gd name="connsiteX43" fmla="*/ 234950 w 5276850"/>
                <a:gd name="connsiteY43" fmla="*/ 57150 h 450850"/>
                <a:gd name="connsiteX44" fmla="*/ 152400 w 5276850"/>
                <a:gd name="connsiteY44" fmla="*/ 50800 h 450850"/>
                <a:gd name="connsiteX45" fmla="*/ 152400 w 5276850"/>
                <a:gd name="connsiteY45" fmla="*/ 38100 h 450850"/>
                <a:gd name="connsiteX46" fmla="*/ 127000 w 5276850"/>
                <a:gd name="connsiteY46" fmla="*/ 38100 h 450850"/>
                <a:gd name="connsiteX47" fmla="*/ 82550 w 5276850"/>
                <a:gd name="connsiteY47" fmla="*/ 31750 h 450850"/>
                <a:gd name="connsiteX48" fmla="*/ 76200 w 5276850"/>
                <a:gd name="connsiteY48" fmla="*/ 12700 h 450850"/>
                <a:gd name="connsiteX49" fmla="*/ 0 w 5276850"/>
                <a:gd name="connsiteY49" fmla="*/ 12700 h 450850"/>
                <a:gd name="connsiteX50" fmla="*/ 6350 w 5276850"/>
                <a:gd name="connsiteY50" fmla="*/ 0 h 450850"/>
                <a:gd name="connsiteX0" fmla="*/ 5276850 w 5276850"/>
                <a:gd name="connsiteY0" fmla="*/ 450850 h 450850"/>
                <a:gd name="connsiteX1" fmla="*/ 3905250 w 5276850"/>
                <a:gd name="connsiteY1" fmla="*/ 450850 h 450850"/>
                <a:gd name="connsiteX2" fmla="*/ 3905250 w 5276850"/>
                <a:gd name="connsiteY2" fmla="*/ 431800 h 450850"/>
                <a:gd name="connsiteX3" fmla="*/ 3327400 w 5276850"/>
                <a:gd name="connsiteY3" fmla="*/ 431800 h 450850"/>
                <a:gd name="connsiteX4" fmla="*/ 3327400 w 5276850"/>
                <a:gd name="connsiteY4" fmla="*/ 419100 h 450850"/>
                <a:gd name="connsiteX5" fmla="*/ 3302000 w 5276850"/>
                <a:gd name="connsiteY5" fmla="*/ 419100 h 450850"/>
                <a:gd name="connsiteX6" fmla="*/ 3302000 w 5276850"/>
                <a:gd name="connsiteY6" fmla="*/ 400050 h 450850"/>
                <a:gd name="connsiteX7" fmla="*/ 3175000 w 5276850"/>
                <a:gd name="connsiteY7" fmla="*/ 400050 h 450850"/>
                <a:gd name="connsiteX8" fmla="*/ 3175000 w 5276850"/>
                <a:gd name="connsiteY8" fmla="*/ 393700 h 450850"/>
                <a:gd name="connsiteX9" fmla="*/ 2914650 w 5276850"/>
                <a:gd name="connsiteY9" fmla="*/ 393700 h 450850"/>
                <a:gd name="connsiteX10" fmla="*/ 2914650 w 5276850"/>
                <a:gd name="connsiteY10" fmla="*/ 374650 h 450850"/>
                <a:gd name="connsiteX11" fmla="*/ 2768600 w 5276850"/>
                <a:gd name="connsiteY11" fmla="*/ 374650 h 450850"/>
                <a:gd name="connsiteX12" fmla="*/ 2768600 w 5276850"/>
                <a:gd name="connsiteY12" fmla="*/ 361950 h 450850"/>
                <a:gd name="connsiteX13" fmla="*/ 2628900 w 5276850"/>
                <a:gd name="connsiteY13" fmla="*/ 361950 h 450850"/>
                <a:gd name="connsiteX14" fmla="*/ 2628900 w 5276850"/>
                <a:gd name="connsiteY14" fmla="*/ 342900 h 450850"/>
                <a:gd name="connsiteX15" fmla="*/ 2425700 w 5276850"/>
                <a:gd name="connsiteY15" fmla="*/ 342900 h 450850"/>
                <a:gd name="connsiteX16" fmla="*/ 2425700 w 5276850"/>
                <a:gd name="connsiteY16" fmla="*/ 336550 h 450850"/>
                <a:gd name="connsiteX17" fmla="*/ 2235200 w 5276850"/>
                <a:gd name="connsiteY17" fmla="*/ 336550 h 450850"/>
                <a:gd name="connsiteX18" fmla="*/ 2235200 w 5276850"/>
                <a:gd name="connsiteY18" fmla="*/ 317500 h 450850"/>
                <a:gd name="connsiteX19" fmla="*/ 2101850 w 5276850"/>
                <a:gd name="connsiteY19" fmla="*/ 317500 h 450850"/>
                <a:gd name="connsiteX20" fmla="*/ 2098675 w 5276850"/>
                <a:gd name="connsiteY20" fmla="*/ 311150 h 450850"/>
                <a:gd name="connsiteX21" fmla="*/ 1936750 w 5276850"/>
                <a:gd name="connsiteY21" fmla="*/ 311150 h 450850"/>
                <a:gd name="connsiteX22" fmla="*/ 1936750 w 5276850"/>
                <a:gd name="connsiteY22" fmla="*/ 298450 h 450850"/>
                <a:gd name="connsiteX23" fmla="*/ 1727200 w 5276850"/>
                <a:gd name="connsiteY23" fmla="*/ 298450 h 450850"/>
                <a:gd name="connsiteX24" fmla="*/ 1701800 w 5276850"/>
                <a:gd name="connsiteY24" fmla="*/ 273050 h 450850"/>
                <a:gd name="connsiteX25" fmla="*/ 1593850 w 5276850"/>
                <a:gd name="connsiteY25" fmla="*/ 273050 h 450850"/>
                <a:gd name="connsiteX26" fmla="*/ 1549400 w 5276850"/>
                <a:gd name="connsiteY26" fmla="*/ 241300 h 450850"/>
                <a:gd name="connsiteX27" fmla="*/ 1358900 w 5276850"/>
                <a:gd name="connsiteY27" fmla="*/ 234950 h 450850"/>
                <a:gd name="connsiteX28" fmla="*/ 1339850 w 5276850"/>
                <a:gd name="connsiteY28" fmla="*/ 209550 h 450850"/>
                <a:gd name="connsiteX29" fmla="*/ 850900 w 5276850"/>
                <a:gd name="connsiteY29" fmla="*/ 209550 h 450850"/>
                <a:gd name="connsiteX30" fmla="*/ 838200 w 5276850"/>
                <a:gd name="connsiteY30" fmla="*/ 196850 h 450850"/>
                <a:gd name="connsiteX31" fmla="*/ 793750 w 5276850"/>
                <a:gd name="connsiteY31" fmla="*/ 190500 h 450850"/>
                <a:gd name="connsiteX32" fmla="*/ 793750 w 5276850"/>
                <a:gd name="connsiteY32" fmla="*/ 158750 h 450850"/>
                <a:gd name="connsiteX33" fmla="*/ 730250 w 5276850"/>
                <a:gd name="connsiteY33" fmla="*/ 152400 h 450850"/>
                <a:gd name="connsiteX34" fmla="*/ 590550 w 5276850"/>
                <a:gd name="connsiteY34" fmla="*/ 152400 h 450850"/>
                <a:gd name="connsiteX35" fmla="*/ 590550 w 5276850"/>
                <a:gd name="connsiteY35" fmla="*/ 133350 h 450850"/>
                <a:gd name="connsiteX36" fmla="*/ 508000 w 5276850"/>
                <a:gd name="connsiteY36" fmla="*/ 133350 h 450850"/>
                <a:gd name="connsiteX37" fmla="*/ 508000 w 5276850"/>
                <a:gd name="connsiteY37" fmla="*/ 114300 h 450850"/>
                <a:gd name="connsiteX38" fmla="*/ 387350 w 5276850"/>
                <a:gd name="connsiteY38" fmla="*/ 114300 h 450850"/>
                <a:gd name="connsiteX39" fmla="*/ 377825 w 5276850"/>
                <a:gd name="connsiteY39" fmla="*/ 101600 h 450850"/>
                <a:gd name="connsiteX40" fmla="*/ 260350 w 5276850"/>
                <a:gd name="connsiteY40" fmla="*/ 95250 h 450850"/>
                <a:gd name="connsiteX41" fmla="*/ 260350 w 5276850"/>
                <a:gd name="connsiteY41" fmla="*/ 76200 h 450850"/>
                <a:gd name="connsiteX42" fmla="*/ 241300 w 5276850"/>
                <a:gd name="connsiteY42" fmla="*/ 76200 h 450850"/>
                <a:gd name="connsiteX43" fmla="*/ 234950 w 5276850"/>
                <a:gd name="connsiteY43" fmla="*/ 57150 h 450850"/>
                <a:gd name="connsiteX44" fmla="*/ 152400 w 5276850"/>
                <a:gd name="connsiteY44" fmla="*/ 50800 h 450850"/>
                <a:gd name="connsiteX45" fmla="*/ 152400 w 5276850"/>
                <a:gd name="connsiteY45" fmla="*/ 38100 h 450850"/>
                <a:gd name="connsiteX46" fmla="*/ 127000 w 5276850"/>
                <a:gd name="connsiteY46" fmla="*/ 38100 h 450850"/>
                <a:gd name="connsiteX47" fmla="*/ 82550 w 5276850"/>
                <a:gd name="connsiteY47" fmla="*/ 31750 h 450850"/>
                <a:gd name="connsiteX48" fmla="*/ 76200 w 5276850"/>
                <a:gd name="connsiteY48" fmla="*/ 12700 h 450850"/>
                <a:gd name="connsiteX49" fmla="*/ 0 w 5276850"/>
                <a:gd name="connsiteY49" fmla="*/ 12700 h 450850"/>
                <a:gd name="connsiteX50" fmla="*/ 6350 w 5276850"/>
                <a:gd name="connsiteY50" fmla="*/ 0 h 450850"/>
                <a:gd name="connsiteX0" fmla="*/ 5276850 w 5276850"/>
                <a:gd name="connsiteY0" fmla="*/ 450850 h 450850"/>
                <a:gd name="connsiteX1" fmla="*/ 3905250 w 5276850"/>
                <a:gd name="connsiteY1" fmla="*/ 450850 h 450850"/>
                <a:gd name="connsiteX2" fmla="*/ 3905250 w 5276850"/>
                <a:gd name="connsiteY2" fmla="*/ 431800 h 450850"/>
                <a:gd name="connsiteX3" fmla="*/ 3327400 w 5276850"/>
                <a:gd name="connsiteY3" fmla="*/ 431800 h 450850"/>
                <a:gd name="connsiteX4" fmla="*/ 3327400 w 5276850"/>
                <a:gd name="connsiteY4" fmla="*/ 419100 h 450850"/>
                <a:gd name="connsiteX5" fmla="*/ 3302000 w 5276850"/>
                <a:gd name="connsiteY5" fmla="*/ 419100 h 450850"/>
                <a:gd name="connsiteX6" fmla="*/ 3302000 w 5276850"/>
                <a:gd name="connsiteY6" fmla="*/ 400050 h 450850"/>
                <a:gd name="connsiteX7" fmla="*/ 3175000 w 5276850"/>
                <a:gd name="connsiteY7" fmla="*/ 400050 h 450850"/>
                <a:gd name="connsiteX8" fmla="*/ 3175000 w 5276850"/>
                <a:gd name="connsiteY8" fmla="*/ 393700 h 450850"/>
                <a:gd name="connsiteX9" fmla="*/ 2914650 w 5276850"/>
                <a:gd name="connsiteY9" fmla="*/ 393700 h 450850"/>
                <a:gd name="connsiteX10" fmla="*/ 2914650 w 5276850"/>
                <a:gd name="connsiteY10" fmla="*/ 374650 h 450850"/>
                <a:gd name="connsiteX11" fmla="*/ 2768600 w 5276850"/>
                <a:gd name="connsiteY11" fmla="*/ 374650 h 450850"/>
                <a:gd name="connsiteX12" fmla="*/ 2768600 w 5276850"/>
                <a:gd name="connsiteY12" fmla="*/ 361950 h 450850"/>
                <a:gd name="connsiteX13" fmla="*/ 2628900 w 5276850"/>
                <a:gd name="connsiteY13" fmla="*/ 361950 h 450850"/>
                <a:gd name="connsiteX14" fmla="*/ 2628900 w 5276850"/>
                <a:gd name="connsiteY14" fmla="*/ 342900 h 450850"/>
                <a:gd name="connsiteX15" fmla="*/ 2425700 w 5276850"/>
                <a:gd name="connsiteY15" fmla="*/ 342900 h 450850"/>
                <a:gd name="connsiteX16" fmla="*/ 2425700 w 5276850"/>
                <a:gd name="connsiteY16" fmla="*/ 336550 h 450850"/>
                <a:gd name="connsiteX17" fmla="*/ 2235200 w 5276850"/>
                <a:gd name="connsiteY17" fmla="*/ 336550 h 450850"/>
                <a:gd name="connsiteX18" fmla="*/ 2235200 w 5276850"/>
                <a:gd name="connsiteY18" fmla="*/ 317500 h 450850"/>
                <a:gd name="connsiteX19" fmla="*/ 2101850 w 5276850"/>
                <a:gd name="connsiteY19" fmla="*/ 317500 h 450850"/>
                <a:gd name="connsiteX20" fmla="*/ 2098675 w 5276850"/>
                <a:gd name="connsiteY20" fmla="*/ 311150 h 450850"/>
                <a:gd name="connsiteX21" fmla="*/ 1936750 w 5276850"/>
                <a:gd name="connsiteY21" fmla="*/ 311150 h 450850"/>
                <a:gd name="connsiteX22" fmla="*/ 1936750 w 5276850"/>
                <a:gd name="connsiteY22" fmla="*/ 298450 h 450850"/>
                <a:gd name="connsiteX23" fmla="*/ 1727200 w 5276850"/>
                <a:gd name="connsiteY23" fmla="*/ 298450 h 450850"/>
                <a:gd name="connsiteX24" fmla="*/ 1701800 w 5276850"/>
                <a:gd name="connsiteY24" fmla="*/ 273050 h 450850"/>
                <a:gd name="connsiteX25" fmla="*/ 1593850 w 5276850"/>
                <a:gd name="connsiteY25" fmla="*/ 273050 h 450850"/>
                <a:gd name="connsiteX26" fmla="*/ 1549400 w 5276850"/>
                <a:gd name="connsiteY26" fmla="*/ 241300 h 450850"/>
                <a:gd name="connsiteX27" fmla="*/ 1358900 w 5276850"/>
                <a:gd name="connsiteY27" fmla="*/ 234950 h 450850"/>
                <a:gd name="connsiteX28" fmla="*/ 1339850 w 5276850"/>
                <a:gd name="connsiteY28" fmla="*/ 209550 h 450850"/>
                <a:gd name="connsiteX29" fmla="*/ 850900 w 5276850"/>
                <a:gd name="connsiteY29" fmla="*/ 209550 h 450850"/>
                <a:gd name="connsiteX30" fmla="*/ 838200 w 5276850"/>
                <a:gd name="connsiteY30" fmla="*/ 196850 h 450850"/>
                <a:gd name="connsiteX31" fmla="*/ 793750 w 5276850"/>
                <a:gd name="connsiteY31" fmla="*/ 190500 h 450850"/>
                <a:gd name="connsiteX32" fmla="*/ 793750 w 5276850"/>
                <a:gd name="connsiteY32" fmla="*/ 158750 h 450850"/>
                <a:gd name="connsiteX33" fmla="*/ 730250 w 5276850"/>
                <a:gd name="connsiteY33" fmla="*/ 152400 h 450850"/>
                <a:gd name="connsiteX34" fmla="*/ 590550 w 5276850"/>
                <a:gd name="connsiteY34" fmla="*/ 152400 h 450850"/>
                <a:gd name="connsiteX35" fmla="*/ 590550 w 5276850"/>
                <a:gd name="connsiteY35" fmla="*/ 133350 h 450850"/>
                <a:gd name="connsiteX36" fmla="*/ 508000 w 5276850"/>
                <a:gd name="connsiteY36" fmla="*/ 133350 h 450850"/>
                <a:gd name="connsiteX37" fmla="*/ 508000 w 5276850"/>
                <a:gd name="connsiteY37" fmla="*/ 114300 h 450850"/>
                <a:gd name="connsiteX38" fmla="*/ 387350 w 5276850"/>
                <a:gd name="connsiteY38" fmla="*/ 114300 h 450850"/>
                <a:gd name="connsiteX39" fmla="*/ 387350 w 5276850"/>
                <a:gd name="connsiteY39" fmla="*/ 101600 h 450850"/>
                <a:gd name="connsiteX40" fmla="*/ 260350 w 5276850"/>
                <a:gd name="connsiteY40" fmla="*/ 95250 h 450850"/>
                <a:gd name="connsiteX41" fmla="*/ 260350 w 5276850"/>
                <a:gd name="connsiteY41" fmla="*/ 76200 h 450850"/>
                <a:gd name="connsiteX42" fmla="*/ 241300 w 5276850"/>
                <a:gd name="connsiteY42" fmla="*/ 76200 h 450850"/>
                <a:gd name="connsiteX43" fmla="*/ 234950 w 5276850"/>
                <a:gd name="connsiteY43" fmla="*/ 57150 h 450850"/>
                <a:gd name="connsiteX44" fmla="*/ 152400 w 5276850"/>
                <a:gd name="connsiteY44" fmla="*/ 50800 h 450850"/>
                <a:gd name="connsiteX45" fmla="*/ 152400 w 5276850"/>
                <a:gd name="connsiteY45" fmla="*/ 38100 h 450850"/>
                <a:gd name="connsiteX46" fmla="*/ 127000 w 5276850"/>
                <a:gd name="connsiteY46" fmla="*/ 38100 h 450850"/>
                <a:gd name="connsiteX47" fmla="*/ 82550 w 5276850"/>
                <a:gd name="connsiteY47" fmla="*/ 31750 h 450850"/>
                <a:gd name="connsiteX48" fmla="*/ 76200 w 5276850"/>
                <a:gd name="connsiteY48" fmla="*/ 12700 h 450850"/>
                <a:gd name="connsiteX49" fmla="*/ 0 w 5276850"/>
                <a:gd name="connsiteY49" fmla="*/ 12700 h 450850"/>
                <a:gd name="connsiteX50" fmla="*/ 6350 w 5276850"/>
                <a:gd name="connsiteY50"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276850" h="450850">
                  <a:moveTo>
                    <a:pt x="5276850" y="450850"/>
                  </a:moveTo>
                  <a:lnTo>
                    <a:pt x="3905250" y="450850"/>
                  </a:lnTo>
                  <a:lnTo>
                    <a:pt x="3905250" y="431800"/>
                  </a:lnTo>
                  <a:lnTo>
                    <a:pt x="3327400" y="431800"/>
                  </a:lnTo>
                  <a:lnTo>
                    <a:pt x="3327400" y="419100"/>
                  </a:lnTo>
                  <a:lnTo>
                    <a:pt x="3302000" y="419100"/>
                  </a:lnTo>
                  <a:lnTo>
                    <a:pt x="3302000" y="400050"/>
                  </a:lnTo>
                  <a:lnTo>
                    <a:pt x="3175000" y="400050"/>
                  </a:lnTo>
                  <a:lnTo>
                    <a:pt x="3175000" y="393700"/>
                  </a:lnTo>
                  <a:lnTo>
                    <a:pt x="2914650" y="393700"/>
                  </a:lnTo>
                  <a:lnTo>
                    <a:pt x="2914650" y="374650"/>
                  </a:lnTo>
                  <a:lnTo>
                    <a:pt x="2768600" y="374650"/>
                  </a:lnTo>
                  <a:lnTo>
                    <a:pt x="2768600" y="361950"/>
                  </a:lnTo>
                  <a:lnTo>
                    <a:pt x="2628900" y="361950"/>
                  </a:lnTo>
                  <a:lnTo>
                    <a:pt x="2628900" y="342900"/>
                  </a:lnTo>
                  <a:lnTo>
                    <a:pt x="2425700" y="342900"/>
                  </a:lnTo>
                  <a:lnTo>
                    <a:pt x="2425700" y="336550"/>
                  </a:lnTo>
                  <a:lnTo>
                    <a:pt x="2235200" y="336550"/>
                  </a:lnTo>
                  <a:lnTo>
                    <a:pt x="2235200" y="317500"/>
                  </a:lnTo>
                  <a:lnTo>
                    <a:pt x="2101850" y="317500"/>
                  </a:lnTo>
                  <a:lnTo>
                    <a:pt x="2098675" y="311150"/>
                  </a:lnTo>
                  <a:lnTo>
                    <a:pt x="1936750" y="311150"/>
                  </a:lnTo>
                  <a:lnTo>
                    <a:pt x="1936750" y="298450"/>
                  </a:lnTo>
                  <a:lnTo>
                    <a:pt x="1727200" y="298450"/>
                  </a:lnTo>
                  <a:lnTo>
                    <a:pt x="1701800" y="273050"/>
                  </a:lnTo>
                  <a:lnTo>
                    <a:pt x="1593850" y="273050"/>
                  </a:lnTo>
                  <a:lnTo>
                    <a:pt x="1549400" y="241300"/>
                  </a:lnTo>
                  <a:lnTo>
                    <a:pt x="1358900" y="234950"/>
                  </a:lnTo>
                  <a:lnTo>
                    <a:pt x="1339850" y="209550"/>
                  </a:lnTo>
                  <a:lnTo>
                    <a:pt x="850900" y="209550"/>
                  </a:lnTo>
                  <a:lnTo>
                    <a:pt x="838200" y="196850"/>
                  </a:lnTo>
                  <a:lnTo>
                    <a:pt x="793750" y="190500"/>
                  </a:lnTo>
                  <a:lnTo>
                    <a:pt x="793750" y="158750"/>
                  </a:lnTo>
                  <a:lnTo>
                    <a:pt x="730250" y="152400"/>
                  </a:lnTo>
                  <a:lnTo>
                    <a:pt x="590550" y="152400"/>
                  </a:lnTo>
                  <a:lnTo>
                    <a:pt x="590550" y="133350"/>
                  </a:lnTo>
                  <a:lnTo>
                    <a:pt x="508000" y="133350"/>
                  </a:lnTo>
                  <a:lnTo>
                    <a:pt x="508000" y="114300"/>
                  </a:lnTo>
                  <a:lnTo>
                    <a:pt x="387350" y="114300"/>
                  </a:lnTo>
                  <a:lnTo>
                    <a:pt x="387350" y="101600"/>
                  </a:lnTo>
                  <a:lnTo>
                    <a:pt x="260350" y="95250"/>
                  </a:lnTo>
                  <a:lnTo>
                    <a:pt x="260350" y="76200"/>
                  </a:lnTo>
                  <a:lnTo>
                    <a:pt x="241300" y="76200"/>
                  </a:lnTo>
                  <a:lnTo>
                    <a:pt x="234950" y="57150"/>
                  </a:lnTo>
                  <a:lnTo>
                    <a:pt x="152400" y="50800"/>
                  </a:lnTo>
                  <a:lnTo>
                    <a:pt x="152400" y="38100"/>
                  </a:lnTo>
                  <a:lnTo>
                    <a:pt x="127000" y="38100"/>
                  </a:lnTo>
                  <a:lnTo>
                    <a:pt x="82550" y="31750"/>
                  </a:lnTo>
                  <a:lnTo>
                    <a:pt x="76200" y="12700"/>
                  </a:lnTo>
                  <a:lnTo>
                    <a:pt x="0" y="12700"/>
                  </a:lnTo>
                  <a:lnTo>
                    <a:pt x="6350" y="0"/>
                  </a:lnTo>
                </a:path>
              </a:pathLst>
            </a:custGeom>
            <a:noFill/>
            <a:ln w="28575">
              <a:solidFill>
                <a:schemeClr val="accent1"/>
              </a:solidFill>
              <a:miter lim="800000"/>
              <a:headEnd/>
              <a:tailEnd/>
            </a:ln>
          </p:spPr>
          <p:txBody>
            <a:bodyPr rtlCol="0" anchor="ctr"/>
            <a:lstStyle/>
            <a:p>
              <a:pPr algn="ctr"/>
              <a:endParaRPr lang="en-US"/>
            </a:p>
          </p:txBody>
        </p:sp>
        <p:sp>
          <p:nvSpPr>
            <p:cNvPr id="5175" name="Freeform: Shape 5174">
              <a:extLst>
                <a:ext uri="{FF2B5EF4-FFF2-40B4-BE49-F238E27FC236}">
                  <a16:creationId xmlns:a16="http://schemas.microsoft.com/office/drawing/2014/main" id="{5DCD07A5-5080-02FE-35CC-08CEDDF3B920}"/>
                </a:ext>
              </a:extLst>
            </p:cNvPr>
            <p:cNvSpPr/>
            <p:nvPr/>
          </p:nvSpPr>
          <p:spPr bwMode="auto">
            <a:xfrm>
              <a:off x="2009775" y="1720850"/>
              <a:ext cx="2962275" cy="603250"/>
            </a:xfrm>
            <a:custGeom>
              <a:avLst/>
              <a:gdLst>
                <a:gd name="connsiteX0" fmla="*/ 0 w 2962275"/>
                <a:gd name="connsiteY0" fmla="*/ 0 h 603250"/>
                <a:gd name="connsiteX1" fmla="*/ 161925 w 2962275"/>
                <a:gd name="connsiteY1" fmla="*/ 0 h 603250"/>
                <a:gd name="connsiteX2" fmla="*/ 177800 w 2962275"/>
                <a:gd name="connsiteY2" fmla="*/ 31750 h 603250"/>
                <a:gd name="connsiteX3" fmla="*/ 282575 w 2962275"/>
                <a:gd name="connsiteY3" fmla="*/ 31750 h 603250"/>
                <a:gd name="connsiteX4" fmla="*/ 311150 w 2962275"/>
                <a:gd name="connsiteY4" fmla="*/ 53975 h 603250"/>
                <a:gd name="connsiteX5" fmla="*/ 444500 w 2962275"/>
                <a:gd name="connsiteY5" fmla="*/ 53975 h 603250"/>
                <a:gd name="connsiteX6" fmla="*/ 473075 w 2962275"/>
                <a:gd name="connsiteY6" fmla="*/ 82550 h 603250"/>
                <a:gd name="connsiteX7" fmla="*/ 555625 w 2962275"/>
                <a:gd name="connsiteY7" fmla="*/ 79375 h 603250"/>
                <a:gd name="connsiteX8" fmla="*/ 644525 w 2962275"/>
                <a:gd name="connsiteY8" fmla="*/ 161925 h 603250"/>
                <a:gd name="connsiteX9" fmla="*/ 742950 w 2962275"/>
                <a:gd name="connsiteY9" fmla="*/ 155575 h 603250"/>
                <a:gd name="connsiteX10" fmla="*/ 742950 w 2962275"/>
                <a:gd name="connsiteY10" fmla="*/ 177800 h 603250"/>
                <a:gd name="connsiteX11" fmla="*/ 765175 w 2962275"/>
                <a:gd name="connsiteY11" fmla="*/ 177800 h 603250"/>
                <a:gd name="connsiteX12" fmla="*/ 765175 w 2962275"/>
                <a:gd name="connsiteY12" fmla="*/ 187325 h 603250"/>
                <a:gd name="connsiteX13" fmla="*/ 806450 w 2962275"/>
                <a:gd name="connsiteY13" fmla="*/ 187325 h 603250"/>
                <a:gd name="connsiteX14" fmla="*/ 806450 w 2962275"/>
                <a:gd name="connsiteY14" fmla="*/ 203200 h 603250"/>
                <a:gd name="connsiteX15" fmla="*/ 869950 w 2962275"/>
                <a:gd name="connsiteY15" fmla="*/ 196850 h 603250"/>
                <a:gd name="connsiteX16" fmla="*/ 876300 w 2962275"/>
                <a:gd name="connsiteY16" fmla="*/ 212725 h 603250"/>
                <a:gd name="connsiteX17" fmla="*/ 968375 w 2962275"/>
                <a:gd name="connsiteY17" fmla="*/ 212725 h 603250"/>
                <a:gd name="connsiteX18" fmla="*/ 968375 w 2962275"/>
                <a:gd name="connsiteY18" fmla="*/ 228600 h 603250"/>
                <a:gd name="connsiteX19" fmla="*/ 1092200 w 2962275"/>
                <a:gd name="connsiteY19" fmla="*/ 222250 h 603250"/>
                <a:gd name="connsiteX20" fmla="*/ 1092200 w 2962275"/>
                <a:gd name="connsiteY20" fmla="*/ 247650 h 603250"/>
                <a:gd name="connsiteX21" fmla="*/ 1184275 w 2962275"/>
                <a:gd name="connsiteY21" fmla="*/ 247650 h 603250"/>
                <a:gd name="connsiteX22" fmla="*/ 1184275 w 2962275"/>
                <a:gd name="connsiteY22" fmla="*/ 266700 h 603250"/>
                <a:gd name="connsiteX23" fmla="*/ 1209675 w 2962275"/>
                <a:gd name="connsiteY23" fmla="*/ 266700 h 603250"/>
                <a:gd name="connsiteX24" fmla="*/ 1209675 w 2962275"/>
                <a:gd name="connsiteY24" fmla="*/ 282575 h 603250"/>
                <a:gd name="connsiteX25" fmla="*/ 1244600 w 2962275"/>
                <a:gd name="connsiteY25" fmla="*/ 282575 h 603250"/>
                <a:gd name="connsiteX26" fmla="*/ 1244600 w 2962275"/>
                <a:gd name="connsiteY26" fmla="*/ 298450 h 603250"/>
                <a:gd name="connsiteX27" fmla="*/ 1308100 w 2962275"/>
                <a:gd name="connsiteY27" fmla="*/ 298450 h 603250"/>
                <a:gd name="connsiteX28" fmla="*/ 1308100 w 2962275"/>
                <a:gd name="connsiteY28" fmla="*/ 311150 h 603250"/>
                <a:gd name="connsiteX29" fmla="*/ 1397000 w 2962275"/>
                <a:gd name="connsiteY29" fmla="*/ 317500 h 603250"/>
                <a:gd name="connsiteX30" fmla="*/ 1435100 w 2962275"/>
                <a:gd name="connsiteY30" fmla="*/ 342900 h 603250"/>
                <a:gd name="connsiteX31" fmla="*/ 1517650 w 2962275"/>
                <a:gd name="connsiteY31" fmla="*/ 339725 h 603250"/>
                <a:gd name="connsiteX32" fmla="*/ 1520825 w 2962275"/>
                <a:gd name="connsiteY32" fmla="*/ 346075 h 603250"/>
                <a:gd name="connsiteX33" fmla="*/ 1622425 w 2962275"/>
                <a:gd name="connsiteY33" fmla="*/ 346075 h 603250"/>
                <a:gd name="connsiteX34" fmla="*/ 1628775 w 2962275"/>
                <a:gd name="connsiteY34" fmla="*/ 374650 h 603250"/>
                <a:gd name="connsiteX35" fmla="*/ 1654175 w 2962275"/>
                <a:gd name="connsiteY35" fmla="*/ 377825 h 603250"/>
                <a:gd name="connsiteX36" fmla="*/ 1663700 w 2962275"/>
                <a:gd name="connsiteY36" fmla="*/ 387350 h 603250"/>
                <a:gd name="connsiteX37" fmla="*/ 1695450 w 2962275"/>
                <a:gd name="connsiteY37" fmla="*/ 387350 h 603250"/>
                <a:gd name="connsiteX38" fmla="*/ 1695450 w 2962275"/>
                <a:gd name="connsiteY38" fmla="*/ 415925 h 603250"/>
                <a:gd name="connsiteX39" fmla="*/ 1908175 w 2962275"/>
                <a:gd name="connsiteY39" fmla="*/ 415925 h 603250"/>
                <a:gd name="connsiteX40" fmla="*/ 1908175 w 2962275"/>
                <a:gd name="connsiteY40" fmla="*/ 460375 h 603250"/>
                <a:gd name="connsiteX41" fmla="*/ 2016125 w 2962275"/>
                <a:gd name="connsiteY41" fmla="*/ 460375 h 603250"/>
                <a:gd name="connsiteX42" fmla="*/ 2016125 w 2962275"/>
                <a:gd name="connsiteY42" fmla="*/ 469900 h 603250"/>
                <a:gd name="connsiteX43" fmla="*/ 2051050 w 2962275"/>
                <a:gd name="connsiteY43" fmla="*/ 469900 h 603250"/>
                <a:gd name="connsiteX44" fmla="*/ 2051050 w 2962275"/>
                <a:gd name="connsiteY44" fmla="*/ 485775 h 603250"/>
                <a:gd name="connsiteX45" fmla="*/ 2079625 w 2962275"/>
                <a:gd name="connsiteY45" fmla="*/ 485775 h 603250"/>
                <a:gd name="connsiteX46" fmla="*/ 2079625 w 2962275"/>
                <a:gd name="connsiteY46" fmla="*/ 498475 h 603250"/>
                <a:gd name="connsiteX47" fmla="*/ 2212975 w 2962275"/>
                <a:gd name="connsiteY47" fmla="*/ 498475 h 603250"/>
                <a:gd name="connsiteX48" fmla="*/ 2212975 w 2962275"/>
                <a:gd name="connsiteY48" fmla="*/ 508000 h 603250"/>
                <a:gd name="connsiteX49" fmla="*/ 2286000 w 2962275"/>
                <a:gd name="connsiteY49" fmla="*/ 508000 h 603250"/>
                <a:gd name="connsiteX50" fmla="*/ 2286000 w 2962275"/>
                <a:gd name="connsiteY50" fmla="*/ 530225 h 603250"/>
                <a:gd name="connsiteX51" fmla="*/ 2451100 w 2962275"/>
                <a:gd name="connsiteY51" fmla="*/ 530225 h 603250"/>
                <a:gd name="connsiteX52" fmla="*/ 2451100 w 2962275"/>
                <a:gd name="connsiteY52" fmla="*/ 546100 h 603250"/>
                <a:gd name="connsiteX53" fmla="*/ 2606675 w 2962275"/>
                <a:gd name="connsiteY53" fmla="*/ 546100 h 603250"/>
                <a:gd name="connsiteX54" fmla="*/ 2606675 w 2962275"/>
                <a:gd name="connsiteY54" fmla="*/ 565150 h 603250"/>
                <a:gd name="connsiteX55" fmla="*/ 2746375 w 2962275"/>
                <a:gd name="connsiteY55" fmla="*/ 565150 h 603250"/>
                <a:gd name="connsiteX56" fmla="*/ 2746375 w 2962275"/>
                <a:gd name="connsiteY56" fmla="*/ 577850 h 603250"/>
                <a:gd name="connsiteX57" fmla="*/ 2867025 w 2962275"/>
                <a:gd name="connsiteY57" fmla="*/ 577850 h 603250"/>
                <a:gd name="connsiteX58" fmla="*/ 2867025 w 2962275"/>
                <a:gd name="connsiteY58" fmla="*/ 590550 h 603250"/>
                <a:gd name="connsiteX59" fmla="*/ 2917825 w 2962275"/>
                <a:gd name="connsiteY59" fmla="*/ 590550 h 603250"/>
                <a:gd name="connsiteX60" fmla="*/ 2917825 w 2962275"/>
                <a:gd name="connsiteY60" fmla="*/ 603250 h 603250"/>
                <a:gd name="connsiteX61" fmla="*/ 2962275 w 2962275"/>
                <a:gd name="connsiteY61" fmla="*/ 60325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962275" h="603250">
                  <a:moveTo>
                    <a:pt x="0" y="0"/>
                  </a:moveTo>
                  <a:lnTo>
                    <a:pt x="161925" y="0"/>
                  </a:lnTo>
                  <a:lnTo>
                    <a:pt x="177800" y="31750"/>
                  </a:lnTo>
                  <a:lnTo>
                    <a:pt x="282575" y="31750"/>
                  </a:lnTo>
                  <a:lnTo>
                    <a:pt x="311150" y="53975"/>
                  </a:lnTo>
                  <a:lnTo>
                    <a:pt x="444500" y="53975"/>
                  </a:lnTo>
                  <a:lnTo>
                    <a:pt x="473075" y="82550"/>
                  </a:lnTo>
                  <a:lnTo>
                    <a:pt x="555625" y="79375"/>
                  </a:lnTo>
                  <a:lnTo>
                    <a:pt x="644525" y="161925"/>
                  </a:lnTo>
                  <a:lnTo>
                    <a:pt x="742950" y="155575"/>
                  </a:lnTo>
                  <a:lnTo>
                    <a:pt x="742950" y="177800"/>
                  </a:lnTo>
                  <a:lnTo>
                    <a:pt x="765175" y="177800"/>
                  </a:lnTo>
                  <a:lnTo>
                    <a:pt x="765175" y="187325"/>
                  </a:lnTo>
                  <a:lnTo>
                    <a:pt x="806450" y="187325"/>
                  </a:lnTo>
                  <a:lnTo>
                    <a:pt x="806450" y="203200"/>
                  </a:lnTo>
                  <a:lnTo>
                    <a:pt x="869950" y="196850"/>
                  </a:lnTo>
                  <a:lnTo>
                    <a:pt x="876300" y="212725"/>
                  </a:lnTo>
                  <a:lnTo>
                    <a:pt x="968375" y="212725"/>
                  </a:lnTo>
                  <a:lnTo>
                    <a:pt x="968375" y="228600"/>
                  </a:lnTo>
                  <a:lnTo>
                    <a:pt x="1092200" y="222250"/>
                  </a:lnTo>
                  <a:lnTo>
                    <a:pt x="1092200" y="247650"/>
                  </a:lnTo>
                  <a:lnTo>
                    <a:pt x="1184275" y="247650"/>
                  </a:lnTo>
                  <a:lnTo>
                    <a:pt x="1184275" y="266700"/>
                  </a:lnTo>
                  <a:lnTo>
                    <a:pt x="1209675" y="266700"/>
                  </a:lnTo>
                  <a:lnTo>
                    <a:pt x="1209675" y="282575"/>
                  </a:lnTo>
                  <a:lnTo>
                    <a:pt x="1244600" y="282575"/>
                  </a:lnTo>
                  <a:lnTo>
                    <a:pt x="1244600" y="298450"/>
                  </a:lnTo>
                  <a:lnTo>
                    <a:pt x="1308100" y="298450"/>
                  </a:lnTo>
                  <a:lnTo>
                    <a:pt x="1308100" y="311150"/>
                  </a:lnTo>
                  <a:lnTo>
                    <a:pt x="1397000" y="317500"/>
                  </a:lnTo>
                  <a:lnTo>
                    <a:pt x="1435100" y="342900"/>
                  </a:lnTo>
                  <a:lnTo>
                    <a:pt x="1517650" y="339725"/>
                  </a:lnTo>
                  <a:lnTo>
                    <a:pt x="1520825" y="346075"/>
                  </a:lnTo>
                  <a:lnTo>
                    <a:pt x="1622425" y="346075"/>
                  </a:lnTo>
                  <a:lnTo>
                    <a:pt x="1628775" y="374650"/>
                  </a:lnTo>
                  <a:lnTo>
                    <a:pt x="1654175" y="377825"/>
                  </a:lnTo>
                  <a:lnTo>
                    <a:pt x="1663700" y="387350"/>
                  </a:lnTo>
                  <a:lnTo>
                    <a:pt x="1695450" y="387350"/>
                  </a:lnTo>
                  <a:lnTo>
                    <a:pt x="1695450" y="415925"/>
                  </a:lnTo>
                  <a:lnTo>
                    <a:pt x="1908175" y="415925"/>
                  </a:lnTo>
                  <a:lnTo>
                    <a:pt x="1908175" y="460375"/>
                  </a:lnTo>
                  <a:lnTo>
                    <a:pt x="2016125" y="460375"/>
                  </a:lnTo>
                  <a:lnTo>
                    <a:pt x="2016125" y="469900"/>
                  </a:lnTo>
                  <a:lnTo>
                    <a:pt x="2051050" y="469900"/>
                  </a:lnTo>
                  <a:lnTo>
                    <a:pt x="2051050" y="485775"/>
                  </a:lnTo>
                  <a:lnTo>
                    <a:pt x="2079625" y="485775"/>
                  </a:lnTo>
                  <a:lnTo>
                    <a:pt x="2079625" y="498475"/>
                  </a:lnTo>
                  <a:lnTo>
                    <a:pt x="2212975" y="498475"/>
                  </a:lnTo>
                  <a:lnTo>
                    <a:pt x="2212975" y="508000"/>
                  </a:lnTo>
                  <a:lnTo>
                    <a:pt x="2286000" y="508000"/>
                  </a:lnTo>
                  <a:lnTo>
                    <a:pt x="2286000" y="530225"/>
                  </a:lnTo>
                  <a:lnTo>
                    <a:pt x="2451100" y="530225"/>
                  </a:lnTo>
                  <a:lnTo>
                    <a:pt x="2451100" y="546100"/>
                  </a:lnTo>
                  <a:lnTo>
                    <a:pt x="2606675" y="546100"/>
                  </a:lnTo>
                  <a:lnTo>
                    <a:pt x="2606675" y="565150"/>
                  </a:lnTo>
                  <a:lnTo>
                    <a:pt x="2746375" y="565150"/>
                  </a:lnTo>
                  <a:lnTo>
                    <a:pt x="2746375" y="577850"/>
                  </a:lnTo>
                  <a:lnTo>
                    <a:pt x="2867025" y="577850"/>
                  </a:lnTo>
                  <a:lnTo>
                    <a:pt x="2867025" y="590550"/>
                  </a:lnTo>
                  <a:lnTo>
                    <a:pt x="2917825" y="590550"/>
                  </a:lnTo>
                  <a:lnTo>
                    <a:pt x="2917825" y="603250"/>
                  </a:lnTo>
                  <a:lnTo>
                    <a:pt x="2962275" y="603250"/>
                  </a:lnTo>
                </a:path>
              </a:pathLst>
            </a:custGeom>
            <a:noFill/>
            <a:ln w="28575">
              <a:solidFill>
                <a:schemeClr val="accent1"/>
              </a:solidFill>
              <a:miter lim="800000"/>
              <a:headEnd/>
              <a:tailEnd/>
            </a:ln>
          </p:spPr>
          <p:txBody>
            <a:bodyPr rtlCol="0" anchor="ctr"/>
            <a:lstStyle/>
            <a:p>
              <a:pPr algn="ctr"/>
              <a:endParaRPr lang="en-US"/>
            </a:p>
          </p:txBody>
        </p:sp>
      </p:grpSp>
      <p:sp>
        <p:nvSpPr>
          <p:cNvPr id="9303" name="Freeform: Shape 9302">
            <a:extLst>
              <a:ext uri="{FF2B5EF4-FFF2-40B4-BE49-F238E27FC236}">
                <a16:creationId xmlns:a16="http://schemas.microsoft.com/office/drawing/2014/main" id="{5B79690D-48F1-0D0B-49F5-88045843B781}"/>
              </a:ext>
            </a:extLst>
          </p:cNvPr>
          <p:cNvSpPr/>
          <p:nvPr/>
        </p:nvSpPr>
        <p:spPr bwMode="auto">
          <a:xfrm>
            <a:off x="2016125" y="1724025"/>
            <a:ext cx="4105275" cy="974725"/>
          </a:xfrm>
          <a:custGeom>
            <a:avLst/>
            <a:gdLst>
              <a:gd name="connsiteX0" fmla="*/ 0 w 4105275"/>
              <a:gd name="connsiteY0" fmla="*/ 0 h 974725"/>
              <a:gd name="connsiteX1" fmla="*/ 161925 w 4105275"/>
              <a:gd name="connsiteY1" fmla="*/ 0 h 974725"/>
              <a:gd name="connsiteX2" fmla="*/ 161925 w 4105275"/>
              <a:gd name="connsiteY2" fmla="*/ 28575 h 974725"/>
              <a:gd name="connsiteX3" fmla="*/ 371475 w 4105275"/>
              <a:gd name="connsiteY3" fmla="*/ 28575 h 974725"/>
              <a:gd name="connsiteX4" fmla="*/ 384175 w 4105275"/>
              <a:gd name="connsiteY4" fmla="*/ 53975 h 974725"/>
              <a:gd name="connsiteX5" fmla="*/ 450850 w 4105275"/>
              <a:gd name="connsiteY5" fmla="*/ 53975 h 974725"/>
              <a:gd name="connsiteX6" fmla="*/ 460375 w 4105275"/>
              <a:gd name="connsiteY6" fmla="*/ 73025 h 974725"/>
              <a:gd name="connsiteX7" fmla="*/ 552450 w 4105275"/>
              <a:gd name="connsiteY7" fmla="*/ 73025 h 974725"/>
              <a:gd name="connsiteX8" fmla="*/ 565150 w 4105275"/>
              <a:gd name="connsiteY8" fmla="*/ 101600 h 974725"/>
              <a:gd name="connsiteX9" fmla="*/ 708025 w 4105275"/>
              <a:gd name="connsiteY9" fmla="*/ 98425 h 974725"/>
              <a:gd name="connsiteX10" fmla="*/ 711200 w 4105275"/>
              <a:gd name="connsiteY10" fmla="*/ 107950 h 974725"/>
              <a:gd name="connsiteX11" fmla="*/ 749300 w 4105275"/>
              <a:gd name="connsiteY11" fmla="*/ 111125 h 974725"/>
              <a:gd name="connsiteX12" fmla="*/ 749300 w 4105275"/>
              <a:gd name="connsiteY12" fmla="*/ 133350 h 974725"/>
              <a:gd name="connsiteX13" fmla="*/ 831850 w 4105275"/>
              <a:gd name="connsiteY13" fmla="*/ 136525 h 974725"/>
              <a:gd name="connsiteX14" fmla="*/ 831850 w 4105275"/>
              <a:gd name="connsiteY14" fmla="*/ 158750 h 974725"/>
              <a:gd name="connsiteX15" fmla="*/ 974725 w 4105275"/>
              <a:gd name="connsiteY15" fmla="*/ 158750 h 974725"/>
              <a:gd name="connsiteX16" fmla="*/ 974725 w 4105275"/>
              <a:gd name="connsiteY16" fmla="*/ 180975 h 974725"/>
              <a:gd name="connsiteX17" fmla="*/ 1047750 w 4105275"/>
              <a:gd name="connsiteY17" fmla="*/ 180975 h 974725"/>
              <a:gd name="connsiteX18" fmla="*/ 1047750 w 4105275"/>
              <a:gd name="connsiteY18" fmla="*/ 212725 h 974725"/>
              <a:gd name="connsiteX19" fmla="*/ 1085850 w 4105275"/>
              <a:gd name="connsiteY19" fmla="*/ 212725 h 974725"/>
              <a:gd name="connsiteX20" fmla="*/ 1085850 w 4105275"/>
              <a:gd name="connsiteY20" fmla="*/ 241300 h 974725"/>
              <a:gd name="connsiteX21" fmla="*/ 1177925 w 4105275"/>
              <a:gd name="connsiteY21" fmla="*/ 241300 h 974725"/>
              <a:gd name="connsiteX22" fmla="*/ 1177925 w 4105275"/>
              <a:gd name="connsiteY22" fmla="*/ 266700 h 974725"/>
              <a:gd name="connsiteX23" fmla="*/ 1225550 w 4105275"/>
              <a:gd name="connsiteY23" fmla="*/ 266700 h 974725"/>
              <a:gd name="connsiteX24" fmla="*/ 1225550 w 4105275"/>
              <a:gd name="connsiteY24" fmla="*/ 282575 h 974725"/>
              <a:gd name="connsiteX25" fmla="*/ 1295400 w 4105275"/>
              <a:gd name="connsiteY25" fmla="*/ 282575 h 974725"/>
              <a:gd name="connsiteX26" fmla="*/ 1295400 w 4105275"/>
              <a:gd name="connsiteY26" fmla="*/ 314325 h 974725"/>
              <a:gd name="connsiteX27" fmla="*/ 1416050 w 4105275"/>
              <a:gd name="connsiteY27" fmla="*/ 314325 h 974725"/>
              <a:gd name="connsiteX28" fmla="*/ 1422400 w 4105275"/>
              <a:gd name="connsiteY28" fmla="*/ 339725 h 974725"/>
              <a:gd name="connsiteX29" fmla="*/ 1612900 w 4105275"/>
              <a:gd name="connsiteY29" fmla="*/ 339725 h 974725"/>
              <a:gd name="connsiteX30" fmla="*/ 1612900 w 4105275"/>
              <a:gd name="connsiteY30" fmla="*/ 371475 h 974725"/>
              <a:gd name="connsiteX31" fmla="*/ 1654175 w 4105275"/>
              <a:gd name="connsiteY31" fmla="*/ 371475 h 974725"/>
              <a:gd name="connsiteX32" fmla="*/ 1654175 w 4105275"/>
              <a:gd name="connsiteY32" fmla="*/ 393700 h 974725"/>
              <a:gd name="connsiteX33" fmla="*/ 1695450 w 4105275"/>
              <a:gd name="connsiteY33" fmla="*/ 393700 h 974725"/>
              <a:gd name="connsiteX34" fmla="*/ 1695450 w 4105275"/>
              <a:gd name="connsiteY34" fmla="*/ 409575 h 974725"/>
              <a:gd name="connsiteX35" fmla="*/ 1898650 w 4105275"/>
              <a:gd name="connsiteY35" fmla="*/ 409575 h 974725"/>
              <a:gd name="connsiteX36" fmla="*/ 1898650 w 4105275"/>
              <a:gd name="connsiteY36" fmla="*/ 454025 h 974725"/>
              <a:gd name="connsiteX37" fmla="*/ 2019300 w 4105275"/>
              <a:gd name="connsiteY37" fmla="*/ 454025 h 974725"/>
              <a:gd name="connsiteX38" fmla="*/ 2019300 w 4105275"/>
              <a:gd name="connsiteY38" fmla="*/ 469900 h 974725"/>
              <a:gd name="connsiteX39" fmla="*/ 2051050 w 4105275"/>
              <a:gd name="connsiteY39" fmla="*/ 469900 h 974725"/>
              <a:gd name="connsiteX40" fmla="*/ 2051050 w 4105275"/>
              <a:gd name="connsiteY40" fmla="*/ 485775 h 974725"/>
              <a:gd name="connsiteX41" fmla="*/ 2079625 w 4105275"/>
              <a:gd name="connsiteY41" fmla="*/ 485775 h 974725"/>
              <a:gd name="connsiteX42" fmla="*/ 2079625 w 4105275"/>
              <a:gd name="connsiteY42" fmla="*/ 501650 h 974725"/>
              <a:gd name="connsiteX43" fmla="*/ 2155825 w 4105275"/>
              <a:gd name="connsiteY43" fmla="*/ 501650 h 974725"/>
              <a:gd name="connsiteX44" fmla="*/ 2155825 w 4105275"/>
              <a:gd name="connsiteY44" fmla="*/ 536575 h 974725"/>
              <a:gd name="connsiteX45" fmla="*/ 2216150 w 4105275"/>
              <a:gd name="connsiteY45" fmla="*/ 536575 h 974725"/>
              <a:gd name="connsiteX46" fmla="*/ 2235200 w 4105275"/>
              <a:gd name="connsiteY46" fmla="*/ 561975 h 974725"/>
              <a:gd name="connsiteX47" fmla="*/ 2286000 w 4105275"/>
              <a:gd name="connsiteY47" fmla="*/ 561975 h 974725"/>
              <a:gd name="connsiteX48" fmla="*/ 2286000 w 4105275"/>
              <a:gd name="connsiteY48" fmla="*/ 581025 h 974725"/>
              <a:gd name="connsiteX49" fmla="*/ 2381250 w 4105275"/>
              <a:gd name="connsiteY49" fmla="*/ 581025 h 974725"/>
              <a:gd name="connsiteX50" fmla="*/ 2381250 w 4105275"/>
              <a:gd name="connsiteY50" fmla="*/ 606425 h 974725"/>
              <a:gd name="connsiteX51" fmla="*/ 2422525 w 4105275"/>
              <a:gd name="connsiteY51" fmla="*/ 606425 h 974725"/>
              <a:gd name="connsiteX52" fmla="*/ 2422525 w 4105275"/>
              <a:gd name="connsiteY52" fmla="*/ 619125 h 974725"/>
              <a:gd name="connsiteX53" fmla="*/ 2498725 w 4105275"/>
              <a:gd name="connsiteY53" fmla="*/ 619125 h 974725"/>
              <a:gd name="connsiteX54" fmla="*/ 2498725 w 4105275"/>
              <a:gd name="connsiteY54" fmla="*/ 657225 h 974725"/>
              <a:gd name="connsiteX55" fmla="*/ 2546350 w 4105275"/>
              <a:gd name="connsiteY55" fmla="*/ 657225 h 974725"/>
              <a:gd name="connsiteX56" fmla="*/ 2546350 w 4105275"/>
              <a:gd name="connsiteY56" fmla="*/ 669925 h 974725"/>
              <a:gd name="connsiteX57" fmla="*/ 2647950 w 4105275"/>
              <a:gd name="connsiteY57" fmla="*/ 669925 h 974725"/>
              <a:gd name="connsiteX58" fmla="*/ 2647950 w 4105275"/>
              <a:gd name="connsiteY58" fmla="*/ 688975 h 974725"/>
              <a:gd name="connsiteX59" fmla="*/ 2686050 w 4105275"/>
              <a:gd name="connsiteY59" fmla="*/ 688975 h 974725"/>
              <a:gd name="connsiteX60" fmla="*/ 2686050 w 4105275"/>
              <a:gd name="connsiteY60" fmla="*/ 733425 h 974725"/>
              <a:gd name="connsiteX61" fmla="*/ 2847975 w 4105275"/>
              <a:gd name="connsiteY61" fmla="*/ 733425 h 974725"/>
              <a:gd name="connsiteX62" fmla="*/ 2847975 w 4105275"/>
              <a:gd name="connsiteY62" fmla="*/ 749300 h 974725"/>
              <a:gd name="connsiteX63" fmla="*/ 2882900 w 4105275"/>
              <a:gd name="connsiteY63" fmla="*/ 749300 h 974725"/>
              <a:gd name="connsiteX64" fmla="*/ 2882900 w 4105275"/>
              <a:gd name="connsiteY64" fmla="*/ 758825 h 974725"/>
              <a:gd name="connsiteX65" fmla="*/ 3013075 w 4105275"/>
              <a:gd name="connsiteY65" fmla="*/ 758825 h 974725"/>
              <a:gd name="connsiteX66" fmla="*/ 3013075 w 4105275"/>
              <a:gd name="connsiteY66" fmla="*/ 758825 h 974725"/>
              <a:gd name="connsiteX67" fmla="*/ 3019425 w 4105275"/>
              <a:gd name="connsiteY67" fmla="*/ 771525 h 974725"/>
              <a:gd name="connsiteX68" fmla="*/ 3057525 w 4105275"/>
              <a:gd name="connsiteY68" fmla="*/ 774700 h 974725"/>
              <a:gd name="connsiteX69" fmla="*/ 3057525 w 4105275"/>
              <a:gd name="connsiteY69" fmla="*/ 787400 h 974725"/>
              <a:gd name="connsiteX70" fmla="*/ 3159125 w 4105275"/>
              <a:gd name="connsiteY70" fmla="*/ 787400 h 974725"/>
              <a:gd name="connsiteX71" fmla="*/ 3165475 w 4105275"/>
              <a:gd name="connsiteY71" fmla="*/ 793750 h 974725"/>
              <a:gd name="connsiteX72" fmla="*/ 3206750 w 4105275"/>
              <a:gd name="connsiteY72" fmla="*/ 793750 h 974725"/>
              <a:gd name="connsiteX73" fmla="*/ 3206750 w 4105275"/>
              <a:gd name="connsiteY73" fmla="*/ 803275 h 974725"/>
              <a:gd name="connsiteX74" fmla="*/ 3279775 w 4105275"/>
              <a:gd name="connsiteY74" fmla="*/ 803275 h 974725"/>
              <a:gd name="connsiteX75" fmla="*/ 3279775 w 4105275"/>
              <a:gd name="connsiteY75" fmla="*/ 819150 h 974725"/>
              <a:gd name="connsiteX76" fmla="*/ 3336925 w 4105275"/>
              <a:gd name="connsiteY76" fmla="*/ 819150 h 974725"/>
              <a:gd name="connsiteX77" fmla="*/ 3336925 w 4105275"/>
              <a:gd name="connsiteY77" fmla="*/ 835025 h 974725"/>
              <a:gd name="connsiteX78" fmla="*/ 3438525 w 4105275"/>
              <a:gd name="connsiteY78" fmla="*/ 835025 h 974725"/>
              <a:gd name="connsiteX79" fmla="*/ 3438525 w 4105275"/>
              <a:gd name="connsiteY79" fmla="*/ 863600 h 974725"/>
              <a:gd name="connsiteX80" fmla="*/ 3505200 w 4105275"/>
              <a:gd name="connsiteY80" fmla="*/ 863600 h 974725"/>
              <a:gd name="connsiteX81" fmla="*/ 3505200 w 4105275"/>
              <a:gd name="connsiteY81" fmla="*/ 882650 h 974725"/>
              <a:gd name="connsiteX82" fmla="*/ 3578225 w 4105275"/>
              <a:gd name="connsiteY82" fmla="*/ 882650 h 974725"/>
              <a:gd name="connsiteX83" fmla="*/ 3578225 w 4105275"/>
              <a:gd name="connsiteY83" fmla="*/ 914400 h 974725"/>
              <a:gd name="connsiteX84" fmla="*/ 3822700 w 4105275"/>
              <a:gd name="connsiteY84" fmla="*/ 914400 h 974725"/>
              <a:gd name="connsiteX85" fmla="*/ 3822700 w 4105275"/>
              <a:gd name="connsiteY85" fmla="*/ 946150 h 974725"/>
              <a:gd name="connsiteX86" fmla="*/ 3914775 w 4105275"/>
              <a:gd name="connsiteY86" fmla="*/ 946150 h 974725"/>
              <a:gd name="connsiteX87" fmla="*/ 3914775 w 4105275"/>
              <a:gd name="connsiteY87" fmla="*/ 962025 h 974725"/>
              <a:gd name="connsiteX88" fmla="*/ 4032250 w 4105275"/>
              <a:gd name="connsiteY88" fmla="*/ 962025 h 974725"/>
              <a:gd name="connsiteX89" fmla="*/ 4038600 w 4105275"/>
              <a:gd name="connsiteY89" fmla="*/ 968375 h 974725"/>
              <a:gd name="connsiteX90" fmla="*/ 4105275 w 4105275"/>
              <a:gd name="connsiteY90" fmla="*/ 968375 h 974725"/>
              <a:gd name="connsiteX91" fmla="*/ 4105275 w 4105275"/>
              <a:gd name="connsiteY91" fmla="*/ 974725 h 97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105275" h="974725">
                <a:moveTo>
                  <a:pt x="0" y="0"/>
                </a:moveTo>
                <a:lnTo>
                  <a:pt x="161925" y="0"/>
                </a:lnTo>
                <a:lnTo>
                  <a:pt x="161925" y="28575"/>
                </a:lnTo>
                <a:lnTo>
                  <a:pt x="371475" y="28575"/>
                </a:lnTo>
                <a:lnTo>
                  <a:pt x="384175" y="53975"/>
                </a:lnTo>
                <a:lnTo>
                  <a:pt x="450850" y="53975"/>
                </a:lnTo>
                <a:lnTo>
                  <a:pt x="460375" y="73025"/>
                </a:lnTo>
                <a:lnTo>
                  <a:pt x="552450" y="73025"/>
                </a:lnTo>
                <a:lnTo>
                  <a:pt x="565150" y="101600"/>
                </a:lnTo>
                <a:lnTo>
                  <a:pt x="708025" y="98425"/>
                </a:lnTo>
                <a:lnTo>
                  <a:pt x="711200" y="107950"/>
                </a:lnTo>
                <a:lnTo>
                  <a:pt x="749300" y="111125"/>
                </a:lnTo>
                <a:lnTo>
                  <a:pt x="749300" y="133350"/>
                </a:lnTo>
                <a:lnTo>
                  <a:pt x="831850" y="136525"/>
                </a:lnTo>
                <a:lnTo>
                  <a:pt x="831850" y="158750"/>
                </a:lnTo>
                <a:lnTo>
                  <a:pt x="974725" y="158750"/>
                </a:lnTo>
                <a:lnTo>
                  <a:pt x="974725" y="180975"/>
                </a:lnTo>
                <a:lnTo>
                  <a:pt x="1047750" y="180975"/>
                </a:lnTo>
                <a:lnTo>
                  <a:pt x="1047750" y="212725"/>
                </a:lnTo>
                <a:lnTo>
                  <a:pt x="1085850" y="212725"/>
                </a:lnTo>
                <a:lnTo>
                  <a:pt x="1085850" y="241300"/>
                </a:lnTo>
                <a:lnTo>
                  <a:pt x="1177925" y="241300"/>
                </a:lnTo>
                <a:lnTo>
                  <a:pt x="1177925" y="266700"/>
                </a:lnTo>
                <a:lnTo>
                  <a:pt x="1225550" y="266700"/>
                </a:lnTo>
                <a:lnTo>
                  <a:pt x="1225550" y="282575"/>
                </a:lnTo>
                <a:lnTo>
                  <a:pt x="1295400" y="282575"/>
                </a:lnTo>
                <a:lnTo>
                  <a:pt x="1295400" y="314325"/>
                </a:lnTo>
                <a:lnTo>
                  <a:pt x="1416050" y="314325"/>
                </a:lnTo>
                <a:lnTo>
                  <a:pt x="1422400" y="339725"/>
                </a:lnTo>
                <a:lnTo>
                  <a:pt x="1612900" y="339725"/>
                </a:lnTo>
                <a:lnTo>
                  <a:pt x="1612900" y="371475"/>
                </a:lnTo>
                <a:lnTo>
                  <a:pt x="1654175" y="371475"/>
                </a:lnTo>
                <a:lnTo>
                  <a:pt x="1654175" y="393700"/>
                </a:lnTo>
                <a:lnTo>
                  <a:pt x="1695450" y="393700"/>
                </a:lnTo>
                <a:lnTo>
                  <a:pt x="1695450" y="409575"/>
                </a:lnTo>
                <a:lnTo>
                  <a:pt x="1898650" y="409575"/>
                </a:lnTo>
                <a:lnTo>
                  <a:pt x="1898650" y="454025"/>
                </a:lnTo>
                <a:lnTo>
                  <a:pt x="2019300" y="454025"/>
                </a:lnTo>
                <a:lnTo>
                  <a:pt x="2019300" y="469900"/>
                </a:lnTo>
                <a:lnTo>
                  <a:pt x="2051050" y="469900"/>
                </a:lnTo>
                <a:lnTo>
                  <a:pt x="2051050" y="485775"/>
                </a:lnTo>
                <a:lnTo>
                  <a:pt x="2079625" y="485775"/>
                </a:lnTo>
                <a:lnTo>
                  <a:pt x="2079625" y="501650"/>
                </a:lnTo>
                <a:lnTo>
                  <a:pt x="2155825" y="501650"/>
                </a:lnTo>
                <a:lnTo>
                  <a:pt x="2155825" y="536575"/>
                </a:lnTo>
                <a:lnTo>
                  <a:pt x="2216150" y="536575"/>
                </a:lnTo>
                <a:lnTo>
                  <a:pt x="2235200" y="561975"/>
                </a:lnTo>
                <a:lnTo>
                  <a:pt x="2286000" y="561975"/>
                </a:lnTo>
                <a:lnTo>
                  <a:pt x="2286000" y="581025"/>
                </a:lnTo>
                <a:lnTo>
                  <a:pt x="2381250" y="581025"/>
                </a:lnTo>
                <a:lnTo>
                  <a:pt x="2381250" y="606425"/>
                </a:lnTo>
                <a:lnTo>
                  <a:pt x="2422525" y="606425"/>
                </a:lnTo>
                <a:lnTo>
                  <a:pt x="2422525" y="619125"/>
                </a:lnTo>
                <a:lnTo>
                  <a:pt x="2498725" y="619125"/>
                </a:lnTo>
                <a:lnTo>
                  <a:pt x="2498725" y="657225"/>
                </a:lnTo>
                <a:lnTo>
                  <a:pt x="2546350" y="657225"/>
                </a:lnTo>
                <a:lnTo>
                  <a:pt x="2546350" y="669925"/>
                </a:lnTo>
                <a:lnTo>
                  <a:pt x="2647950" y="669925"/>
                </a:lnTo>
                <a:lnTo>
                  <a:pt x="2647950" y="688975"/>
                </a:lnTo>
                <a:lnTo>
                  <a:pt x="2686050" y="688975"/>
                </a:lnTo>
                <a:lnTo>
                  <a:pt x="2686050" y="733425"/>
                </a:lnTo>
                <a:lnTo>
                  <a:pt x="2847975" y="733425"/>
                </a:lnTo>
                <a:lnTo>
                  <a:pt x="2847975" y="749300"/>
                </a:lnTo>
                <a:lnTo>
                  <a:pt x="2882900" y="749300"/>
                </a:lnTo>
                <a:lnTo>
                  <a:pt x="2882900" y="758825"/>
                </a:lnTo>
                <a:lnTo>
                  <a:pt x="3013075" y="758825"/>
                </a:lnTo>
                <a:lnTo>
                  <a:pt x="3013075" y="758825"/>
                </a:lnTo>
                <a:lnTo>
                  <a:pt x="3019425" y="771525"/>
                </a:lnTo>
                <a:lnTo>
                  <a:pt x="3057525" y="774700"/>
                </a:lnTo>
                <a:lnTo>
                  <a:pt x="3057525" y="787400"/>
                </a:lnTo>
                <a:lnTo>
                  <a:pt x="3159125" y="787400"/>
                </a:lnTo>
                <a:lnTo>
                  <a:pt x="3165475" y="793750"/>
                </a:lnTo>
                <a:lnTo>
                  <a:pt x="3206750" y="793750"/>
                </a:lnTo>
                <a:lnTo>
                  <a:pt x="3206750" y="803275"/>
                </a:lnTo>
                <a:lnTo>
                  <a:pt x="3279775" y="803275"/>
                </a:lnTo>
                <a:lnTo>
                  <a:pt x="3279775" y="819150"/>
                </a:lnTo>
                <a:lnTo>
                  <a:pt x="3336925" y="819150"/>
                </a:lnTo>
                <a:lnTo>
                  <a:pt x="3336925" y="835025"/>
                </a:lnTo>
                <a:lnTo>
                  <a:pt x="3438525" y="835025"/>
                </a:lnTo>
                <a:lnTo>
                  <a:pt x="3438525" y="863600"/>
                </a:lnTo>
                <a:lnTo>
                  <a:pt x="3505200" y="863600"/>
                </a:lnTo>
                <a:lnTo>
                  <a:pt x="3505200" y="882650"/>
                </a:lnTo>
                <a:lnTo>
                  <a:pt x="3578225" y="882650"/>
                </a:lnTo>
                <a:lnTo>
                  <a:pt x="3578225" y="914400"/>
                </a:lnTo>
                <a:lnTo>
                  <a:pt x="3822700" y="914400"/>
                </a:lnTo>
                <a:lnTo>
                  <a:pt x="3822700" y="946150"/>
                </a:lnTo>
                <a:lnTo>
                  <a:pt x="3914775" y="946150"/>
                </a:lnTo>
                <a:lnTo>
                  <a:pt x="3914775" y="962025"/>
                </a:lnTo>
                <a:lnTo>
                  <a:pt x="4032250" y="962025"/>
                </a:lnTo>
                <a:lnTo>
                  <a:pt x="4038600" y="968375"/>
                </a:lnTo>
                <a:lnTo>
                  <a:pt x="4105275" y="968375"/>
                </a:lnTo>
                <a:lnTo>
                  <a:pt x="4105275" y="974725"/>
                </a:lnTo>
              </a:path>
            </a:pathLst>
          </a:custGeom>
          <a:noFill/>
          <a:ln w="28575">
            <a:solidFill>
              <a:schemeClr val="accent3"/>
            </a:solidFill>
            <a:miter lim="800000"/>
            <a:headEnd/>
            <a:tailEnd/>
          </a:ln>
        </p:spPr>
        <p:txBody>
          <a:bodyPr rtlCol="0" anchor="ctr"/>
          <a:lstStyle/>
          <a:p>
            <a:pPr algn="ctr"/>
            <a:endParaRPr lang="en-US"/>
          </a:p>
        </p:txBody>
      </p:sp>
      <p:sp>
        <p:nvSpPr>
          <p:cNvPr id="9304" name="Freeform: Shape 9303">
            <a:extLst>
              <a:ext uri="{FF2B5EF4-FFF2-40B4-BE49-F238E27FC236}">
                <a16:creationId xmlns:a16="http://schemas.microsoft.com/office/drawing/2014/main" id="{7F9AB71E-6B53-9577-61C2-791FC56F5DB6}"/>
              </a:ext>
            </a:extLst>
          </p:cNvPr>
          <p:cNvSpPr/>
          <p:nvPr/>
        </p:nvSpPr>
        <p:spPr bwMode="auto">
          <a:xfrm>
            <a:off x="6115050" y="2701925"/>
            <a:ext cx="4079875" cy="317500"/>
          </a:xfrm>
          <a:custGeom>
            <a:avLst/>
            <a:gdLst>
              <a:gd name="connsiteX0" fmla="*/ 4079875 w 4079875"/>
              <a:gd name="connsiteY0" fmla="*/ 317500 h 317500"/>
              <a:gd name="connsiteX1" fmla="*/ 2946400 w 4079875"/>
              <a:gd name="connsiteY1" fmla="*/ 317500 h 317500"/>
              <a:gd name="connsiteX2" fmla="*/ 2946400 w 4079875"/>
              <a:gd name="connsiteY2" fmla="*/ 285750 h 317500"/>
              <a:gd name="connsiteX3" fmla="*/ 2730500 w 4079875"/>
              <a:gd name="connsiteY3" fmla="*/ 285750 h 317500"/>
              <a:gd name="connsiteX4" fmla="*/ 2730500 w 4079875"/>
              <a:gd name="connsiteY4" fmla="*/ 263525 h 317500"/>
              <a:gd name="connsiteX5" fmla="*/ 2406650 w 4079875"/>
              <a:gd name="connsiteY5" fmla="*/ 263525 h 317500"/>
              <a:gd name="connsiteX6" fmla="*/ 2406650 w 4079875"/>
              <a:gd name="connsiteY6" fmla="*/ 247650 h 317500"/>
              <a:gd name="connsiteX7" fmla="*/ 2022475 w 4079875"/>
              <a:gd name="connsiteY7" fmla="*/ 247650 h 317500"/>
              <a:gd name="connsiteX8" fmla="*/ 2022475 w 4079875"/>
              <a:gd name="connsiteY8" fmla="*/ 231775 h 317500"/>
              <a:gd name="connsiteX9" fmla="*/ 1962150 w 4079875"/>
              <a:gd name="connsiteY9" fmla="*/ 231775 h 317500"/>
              <a:gd name="connsiteX10" fmla="*/ 1962150 w 4079875"/>
              <a:gd name="connsiteY10" fmla="*/ 215900 h 317500"/>
              <a:gd name="connsiteX11" fmla="*/ 1831975 w 4079875"/>
              <a:gd name="connsiteY11" fmla="*/ 215900 h 317500"/>
              <a:gd name="connsiteX12" fmla="*/ 1831975 w 4079875"/>
              <a:gd name="connsiteY12" fmla="*/ 203200 h 317500"/>
              <a:gd name="connsiteX13" fmla="*/ 1730375 w 4079875"/>
              <a:gd name="connsiteY13" fmla="*/ 203200 h 317500"/>
              <a:gd name="connsiteX14" fmla="*/ 1730375 w 4079875"/>
              <a:gd name="connsiteY14" fmla="*/ 190500 h 317500"/>
              <a:gd name="connsiteX15" fmla="*/ 1514475 w 4079875"/>
              <a:gd name="connsiteY15" fmla="*/ 190500 h 317500"/>
              <a:gd name="connsiteX16" fmla="*/ 1514475 w 4079875"/>
              <a:gd name="connsiteY16" fmla="*/ 180975 h 317500"/>
              <a:gd name="connsiteX17" fmla="*/ 1397000 w 4079875"/>
              <a:gd name="connsiteY17" fmla="*/ 180975 h 317500"/>
              <a:gd name="connsiteX18" fmla="*/ 1397000 w 4079875"/>
              <a:gd name="connsiteY18" fmla="*/ 165100 h 317500"/>
              <a:gd name="connsiteX19" fmla="*/ 1206500 w 4079875"/>
              <a:gd name="connsiteY19" fmla="*/ 165100 h 317500"/>
              <a:gd name="connsiteX20" fmla="*/ 1206500 w 4079875"/>
              <a:gd name="connsiteY20" fmla="*/ 155575 h 317500"/>
              <a:gd name="connsiteX21" fmla="*/ 1108075 w 4079875"/>
              <a:gd name="connsiteY21" fmla="*/ 155575 h 317500"/>
              <a:gd name="connsiteX22" fmla="*/ 1108075 w 4079875"/>
              <a:gd name="connsiteY22" fmla="*/ 146050 h 317500"/>
              <a:gd name="connsiteX23" fmla="*/ 1003300 w 4079875"/>
              <a:gd name="connsiteY23" fmla="*/ 146050 h 317500"/>
              <a:gd name="connsiteX24" fmla="*/ 1003300 w 4079875"/>
              <a:gd name="connsiteY24" fmla="*/ 130175 h 317500"/>
              <a:gd name="connsiteX25" fmla="*/ 885825 w 4079875"/>
              <a:gd name="connsiteY25" fmla="*/ 130175 h 317500"/>
              <a:gd name="connsiteX26" fmla="*/ 876300 w 4079875"/>
              <a:gd name="connsiteY26" fmla="*/ 120650 h 317500"/>
              <a:gd name="connsiteX27" fmla="*/ 815975 w 4079875"/>
              <a:gd name="connsiteY27" fmla="*/ 120650 h 317500"/>
              <a:gd name="connsiteX28" fmla="*/ 815975 w 4079875"/>
              <a:gd name="connsiteY28" fmla="*/ 107950 h 317500"/>
              <a:gd name="connsiteX29" fmla="*/ 793750 w 4079875"/>
              <a:gd name="connsiteY29" fmla="*/ 107950 h 317500"/>
              <a:gd name="connsiteX30" fmla="*/ 793750 w 4079875"/>
              <a:gd name="connsiteY30" fmla="*/ 92075 h 317500"/>
              <a:gd name="connsiteX31" fmla="*/ 606425 w 4079875"/>
              <a:gd name="connsiteY31" fmla="*/ 92075 h 317500"/>
              <a:gd name="connsiteX32" fmla="*/ 612775 w 4079875"/>
              <a:gd name="connsiteY32" fmla="*/ 85725 h 317500"/>
              <a:gd name="connsiteX33" fmla="*/ 552450 w 4079875"/>
              <a:gd name="connsiteY33" fmla="*/ 85725 h 317500"/>
              <a:gd name="connsiteX34" fmla="*/ 552450 w 4079875"/>
              <a:gd name="connsiteY34" fmla="*/ 66675 h 317500"/>
              <a:gd name="connsiteX35" fmla="*/ 527050 w 4079875"/>
              <a:gd name="connsiteY35" fmla="*/ 66675 h 317500"/>
              <a:gd name="connsiteX36" fmla="*/ 527050 w 4079875"/>
              <a:gd name="connsiteY36" fmla="*/ 57150 h 317500"/>
              <a:gd name="connsiteX37" fmla="*/ 244475 w 4079875"/>
              <a:gd name="connsiteY37" fmla="*/ 57150 h 317500"/>
              <a:gd name="connsiteX38" fmla="*/ 244475 w 4079875"/>
              <a:gd name="connsiteY38" fmla="*/ 19050 h 317500"/>
              <a:gd name="connsiteX39" fmla="*/ 47625 w 4079875"/>
              <a:gd name="connsiteY39" fmla="*/ 19050 h 317500"/>
              <a:gd name="connsiteX40" fmla="*/ 47625 w 4079875"/>
              <a:gd name="connsiteY40" fmla="*/ 0 h 317500"/>
              <a:gd name="connsiteX41" fmla="*/ 0 w 4079875"/>
              <a:gd name="connsiteY41"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079875" h="317500">
                <a:moveTo>
                  <a:pt x="4079875" y="317500"/>
                </a:moveTo>
                <a:lnTo>
                  <a:pt x="2946400" y="317500"/>
                </a:lnTo>
                <a:lnTo>
                  <a:pt x="2946400" y="285750"/>
                </a:lnTo>
                <a:lnTo>
                  <a:pt x="2730500" y="285750"/>
                </a:lnTo>
                <a:lnTo>
                  <a:pt x="2730500" y="263525"/>
                </a:lnTo>
                <a:lnTo>
                  <a:pt x="2406650" y="263525"/>
                </a:lnTo>
                <a:lnTo>
                  <a:pt x="2406650" y="247650"/>
                </a:lnTo>
                <a:lnTo>
                  <a:pt x="2022475" y="247650"/>
                </a:lnTo>
                <a:lnTo>
                  <a:pt x="2022475" y="231775"/>
                </a:lnTo>
                <a:lnTo>
                  <a:pt x="1962150" y="231775"/>
                </a:lnTo>
                <a:lnTo>
                  <a:pt x="1962150" y="215900"/>
                </a:lnTo>
                <a:lnTo>
                  <a:pt x="1831975" y="215900"/>
                </a:lnTo>
                <a:lnTo>
                  <a:pt x="1831975" y="203200"/>
                </a:lnTo>
                <a:lnTo>
                  <a:pt x="1730375" y="203200"/>
                </a:lnTo>
                <a:lnTo>
                  <a:pt x="1730375" y="190500"/>
                </a:lnTo>
                <a:lnTo>
                  <a:pt x="1514475" y="190500"/>
                </a:lnTo>
                <a:lnTo>
                  <a:pt x="1514475" y="180975"/>
                </a:lnTo>
                <a:lnTo>
                  <a:pt x="1397000" y="180975"/>
                </a:lnTo>
                <a:lnTo>
                  <a:pt x="1397000" y="165100"/>
                </a:lnTo>
                <a:lnTo>
                  <a:pt x="1206500" y="165100"/>
                </a:lnTo>
                <a:lnTo>
                  <a:pt x="1206500" y="155575"/>
                </a:lnTo>
                <a:lnTo>
                  <a:pt x="1108075" y="155575"/>
                </a:lnTo>
                <a:lnTo>
                  <a:pt x="1108075" y="146050"/>
                </a:lnTo>
                <a:lnTo>
                  <a:pt x="1003300" y="146050"/>
                </a:lnTo>
                <a:lnTo>
                  <a:pt x="1003300" y="130175"/>
                </a:lnTo>
                <a:lnTo>
                  <a:pt x="885825" y="130175"/>
                </a:lnTo>
                <a:lnTo>
                  <a:pt x="876300" y="120650"/>
                </a:lnTo>
                <a:lnTo>
                  <a:pt x="815975" y="120650"/>
                </a:lnTo>
                <a:lnTo>
                  <a:pt x="815975" y="107950"/>
                </a:lnTo>
                <a:lnTo>
                  <a:pt x="793750" y="107950"/>
                </a:lnTo>
                <a:lnTo>
                  <a:pt x="793750" y="92075"/>
                </a:lnTo>
                <a:lnTo>
                  <a:pt x="606425" y="92075"/>
                </a:lnTo>
                <a:lnTo>
                  <a:pt x="612775" y="85725"/>
                </a:lnTo>
                <a:lnTo>
                  <a:pt x="552450" y="85725"/>
                </a:lnTo>
                <a:lnTo>
                  <a:pt x="552450" y="66675"/>
                </a:lnTo>
                <a:lnTo>
                  <a:pt x="527050" y="66675"/>
                </a:lnTo>
                <a:lnTo>
                  <a:pt x="527050" y="57150"/>
                </a:lnTo>
                <a:lnTo>
                  <a:pt x="244475" y="57150"/>
                </a:lnTo>
                <a:lnTo>
                  <a:pt x="244475" y="19050"/>
                </a:lnTo>
                <a:lnTo>
                  <a:pt x="47625" y="19050"/>
                </a:lnTo>
                <a:lnTo>
                  <a:pt x="47625"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9403" name="Straight Connector 9402">
            <a:extLst>
              <a:ext uri="{FF2B5EF4-FFF2-40B4-BE49-F238E27FC236}">
                <a16:creationId xmlns:a16="http://schemas.microsoft.com/office/drawing/2014/main" id="{7D360A42-8B6F-8BF3-C0C6-7FE8E21C19CE}"/>
              </a:ext>
            </a:extLst>
          </p:cNvPr>
          <p:cNvCxnSpPr>
            <a:cxnSpLocks/>
            <a:endCxn id="5175" idx="54"/>
          </p:cNvCxnSpPr>
          <p:nvPr/>
        </p:nvCxnSpPr>
        <p:spPr bwMode="auto">
          <a:xfrm flipH="1" flipV="1">
            <a:off x="4616450" y="2286000"/>
            <a:ext cx="15189" cy="2362200"/>
          </a:xfrm>
          <a:prstGeom prst="line">
            <a:avLst/>
          </a:prstGeom>
          <a:noFill/>
          <a:ln w="28575" cap="flat" cmpd="sng" algn="ctr">
            <a:solidFill>
              <a:schemeClr val="tx2"/>
            </a:solidFill>
            <a:prstDash val="sysDot"/>
            <a:round/>
            <a:headEnd type="none" w="med" len="med"/>
            <a:tailEnd type="none" w="med" len="med"/>
          </a:ln>
          <a:effectLst/>
        </p:spPr>
      </p:cxnSp>
      <p:cxnSp>
        <p:nvCxnSpPr>
          <p:cNvPr id="9405" name="Straight Connector 9404">
            <a:extLst>
              <a:ext uri="{FF2B5EF4-FFF2-40B4-BE49-F238E27FC236}">
                <a16:creationId xmlns:a16="http://schemas.microsoft.com/office/drawing/2014/main" id="{21652BB2-1ABC-08F0-68D9-BF7D5A6E1054}"/>
              </a:ext>
            </a:extLst>
          </p:cNvPr>
          <p:cNvCxnSpPr>
            <a:cxnSpLocks/>
            <a:endCxn id="5174" idx="36"/>
          </p:cNvCxnSpPr>
          <p:nvPr/>
        </p:nvCxnSpPr>
        <p:spPr bwMode="auto">
          <a:xfrm flipH="1" flipV="1">
            <a:off x="5486400" y="2457450"/>
            <a:ext cx="12271" cy="2190750"/>
          </a:xfrm>
          <a:prstGeom prst="line">
            <a:avLst/>
          </a:prstGeom>
          <a:noFill/>
          <a:ln w="28575" cap="flat" cmpd="sng" algn="ctr">
            <a:solidFill>
              <a:schemeClr val="tx2"/>
            </a:solidFill>
            <a:prstDash val="sysDot"/>
            <a:round/>
            <a:headEnd type="none" w="med" len="med"/>
            <a:tailEnd type="none" w="med" len="med"/>
          </a:ln>
          <a:effectLst/>
        </p:spPr>
      </p:cxnSp>
      <p:cxnSp>
        <p:nvCxnSpPr>
          <p:cNvPr id="9407" name="Straight Connector 9406">
            <a:extLst>
              <a:ext uri="{FF2B5EF4-FFF2-40B4-BE49-F238E27FC236}">
                <a16:creationId xmlns:a16="http://schemas.microsoft.com/office/drawing/2014/main" id="{D081FA3E-96D2-29DC-5304-AC5184B85CD5}"/>
              </a:ext>
            </a:extLst>
          </p:cNvPr>
          <p:cNvCxnSpPr>
            <a:cxnSpLocks/>
            <a:endCxn id="5174" idx="17"/>
          </p:cNvCxnSpPr>
          <p:nvPr/>
        </p:nvCxnSpPr>
        <p:spPr bwMode="auto">
          <a:xfrm flipV="1">
            <a:off x="7208436" y="2660650"/>
            <a:ext cx="5164" cy="1987550"/>
          </a:xfrm>
          <a:prstGeom prst="line">
            <a:avLst/>
          </a:prstGeom>
          <a:noFill/>
          <a:ln w="28575" cap="flat" cmpd="sng" algn="ctr">
            <a:solidFill>
              <a:schemeClr val="tx2"/>
            </a:solidFill>
            <a:prstDash val="sysDot"/>
            <a:round/>
            <a:headEnd type="none" w="med" len="med"/>
            <a:tailEnd type="none" w="med" len="med"/>
          </a:ln>
          <a:effectLst/>
        </p:spPr>
      </p:cxnSp>
      <p:graphicFrame>
        <p:nvGraphicFramePr>
          <p:cNvPr id="3" name="Table 2">
            <a:extLst>
              <a:ext uri="{FF2B5EF4-FFF2-40B4-BE49-F238E27FC236}">
                <a16:creationId xmlns:a16="http://schemas.microsoft.com/office/drawing/2014/main" id="{90C13846-3AEA-27AB-01C1-871545048FF5}"/>
              </a:ext>
            </a:extLst>
          </p:cNvPr>
          <p:cNvGraphicFramePr>
            <a:graphicFrameLocks noGrp="1"/>
          </p:cNvGraphicFramePr>
          <p:nvPr>
            <p:extLst>
              <p:ext uri="{D42A27DB-BD31-4B8C-83A1-F6EECF244321}">
                <p14:modId xmlns:p14="http://schemas.microsoft.com/office/powerpoint/2010/main" val="2960017744"/>
              </p:ext>
            </p:extLst>
          </p:nvPr>
        </p:nvGraphicFramePr>
        <p:xfrm>
          <a:off x="5709704" y="3141174"/>
          <a:ext cx="5730979" cy="1444832"/>
        </p:xfrm>
        <a:graphic>
          <a:graphicData uri="http://schemas.openxmlformats.org/drawingml/2006/table">
            <a:tbl>
              <a:tblPr/>
              <a:tblGrid>
                <a:gridCol w="2400962">
                  <a:extLst>
                    <a:ext uri="{9D8B030D-6E8A-4147-A177-3AD203B41FA5}">
                      <a16:colId xmlns:a16="http://schemas.microsoft.com/office/drawing/2014/main" val="1936270402"/>
                    </a:ext>
                  </a:extLst>
                </a:gridCol>
                <a:gridCol w="1740894">
                  <a:extLst>
                    <a:ext uri="{9D8B030D-6E8A-4147-A177-3AD203B41FA5}">
                      <a16:colId xmlns:a16="http://schemas.microsoft.com/office/drawing/2014/main" val="3058130588"/>
                    </a:ext>
                  </a:extLst>
                </a:gridCol>
                <a:gridCol w="1589123">
                  <a:extLst>
                    <a:ext uri="{9D8B030D-6E8A-4147-A177-3AD203B41FA5}">
                      <a16:colId xmlns:a16="http://schemas.microsoft.com/office/drawing/2014/main" val="373850554"/>
                    </a:ext>
                  </a:extLst>
                </a:gridCol>
              </a:tblGrid>
              <a:tr h="397304">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Durvalumab + FLOT </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Placebo + FLOT </a:t>
                      </a:r>
                      <a:br>
                        <a:rPr kumimoji="0" lang="en-US" sz="1200" b="1" i="0" u="none" strike="noStrike" cap="none" normalizeH="0" baseline="0" dirty="0">
                          <a:ln>
                            <a:noFill/>
                          </a:ln>
                          <a:solidFill>
                            <a:schemeClr val="tx1"/>
                          </a:solidFill>
                          <a:effectLst/>
                          <a:latin typeface="+mn-lt"/>
                        </a:rPr>
                      </a:br>
                      <a:r>
                        <a:rPr kumimoji="0" lang="en-US" sz="1200" b="1" i="0" u="none" strike="noStrike" cap="none" normalizeH="0" baseline="0" dirty="0">
                          <a:ln>
                            <a:noFill/>
                          </a:ln>
                          <a:solidFill>
                            <a:schemeClr val="tx1"/>
                          </a:solidFill>
                          <a:effectLst/>
                          <a:latin typeface="+mn-lt"/>
                        </a:rPr>
                        <a:t>(n =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96704844"/>
                  </a:ext>
                </a:extLst>
              </a:tr>
              <a:tr h="23838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lumMod val="10000"/>
                            </a:schemeClr>
                          </a:solidFill>
                          <a:effectLst/>
                          <a:latin typeface="+mn-lt"/>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0727140"/>
                  </a:ext>
                </a:extLst>
              </a:tr>
              <a:tr h="238388">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defRPr/>
                      </a:pPr>
                      <a:r>
                        <a:rPr kumimoji="0" lang="en-US" sz="1200" b="0" i="0" u="none" strike="noStrike" cap="none" normalizeH="0" baseline="0" dirty="0">
                          <a:ln>
                            <a:noFill/>
                          </a:ln>
                          <a:solidFill>
                            <a:schemeClr val="bg2">
                              <a:lumMod val="10000"/>
                            </a:schemeClr>
                          </a:solidFill>
                          <a:effectLst/>
                          <a:latin typeface="+mn-lt"/>
                        </a:rPr>
                        <a:t>HR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mn-lt"/>
                        </a:rPr>
                        <a:t>0.78 (0.63-0.96)</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4187062466"/>
                  </a:ext>
                </a:extLst>
              </a:tr>
              <a:tr h="238388">
                <a:tc>
                  <a:txBody>
                    <a:bodyPr/>
                    <a:lstStyle/>
                    <a:p>
                      <a:pPr marL="285750" marR="0" lvl="0" indent="-28575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Char char="§"/>
                        <a:tabLst/>
                        <a:defRPr/>
                      </a:pPr>
                      <a:r>
                        <a:rPr kumimoji="0" lang="en-US" sz="1200" b="0" i="0" u="none" strike="noStrike" cap="none" normalizeH="0" baseline="0" dirty="0">
                          <a:ln>
                            <a:noFill/>
                          </a:ln>
                          <a:solidFill>
                            <a:schemeClr val="bg2">
                              <a:lumMod val="10000"/>
                            </a:schemeClr>
                          </a:solidFill>
                          <a:effectLst/>
                          <a:latin typeface="+mn-lt"/>
                        </a:rPr>
                        <a:t>Stratified log-rank </a:t>
                      </a:r>
                      <a:r>
                        <a:rPr kumimoji="0" lang="en-US" sz="1200" b="0" i="1" u="none" strike="noStrike" cap="none" normalizeH="0" baseline="0" dirty="0">
                          <a:ln>
                            <a:noFill/>
                          </a:ln>
                          <a:solidFill>
                            <a:schemeClr val="bg2">
                              <a:lumMod val="10000"/>
                            </a:schemeClr>
                          </a:solidFill>
                          <a:effectLst/>
                          <a:latin typeface="+mn-lt"/>
                        </a:rPr>
                        <a:t>P</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mn-lt"/>
                        </a:rPr>
                        <a:t>.021* </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3063403937"/>
                  </a:ext>
                </a:extLst>
              </a:tr>
              <a:tr h="238388">
                <a:tc>
                  <a:txBody>
                    <a:bodyPr/>
                    <a:lstStyle/>
                    <a:p>
                      <a:pPr marL="0" marR="0" lvl="0" indent="0" algn="l" defTabSz="914400" rtl="0" eaLnBrk="1" fontAlgn="base" latinLnBrk="0" hangingPunct="1">
                        <a:lnSpc>
                          <a:spcPct val="90000"/>
                        </a:lnSpc>
                        <a:spcBef>
                          <a:spcPct val="0"/>
                        </a:spcBef>
                        <a:spcAft>
                          <a:spcPct val="0"/>
                        </a:spcAft>
                        <a:buClr>
                          <a:schemeClr val="bg1"/>
                        </a:buClr>
                        <a:buSzTx/>
                        <a:buFont typeface="Wingdings" panose="05000000000000000000" pitchFamily="2" charset="2"/>
                        <a:buNone/>
                        <a:tabLst/>
                        <a:defRPr/>
                      </a:pPr>
                      <a:r>
                        <a:rPr kumimoji="0" lang="en-US" sz="1200" b="0" i="0" u="none" strike="noStrike" cap="none" normalizeH="0" baseline="0" dirty="0">
                          <a:ln>
                            <a:noFill/>
                          </a:ln>
                          <a:solidFill>
                            <a:schemeClr val="bg2">
                              <a:lumMod val="10000"/>
                            </a:schemeClr>
                          </a:solidFill>
                          <a:effectLst/>
                          <a:latin typeface="+mn-lt"/>
                        </a:rPr>
                        <a:t>Median follow-up, mo (range)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bg1"/>
                          </a:solidFill>
                          <a:effectLst/>
                          <a:latin typeface="+mn-lt"/>
                        </a:rPr>
                        <a:t>43.0 (3.4-57.0)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200" dirty="0">
                          <a:solidFill>
                            <a:schemeClr val="bg1"/>
                          </a:solidFill>
                          <a:latin typeface="+mn-lt"/>
                        </a:rPr>
                        <a:t>42.9 (0.0-56.5)</a:t>
                      </a:r>
                      <a:endParaRPr kumimoji="0" lang="en-US" sz="1200" b="0"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24325777"/>
                  </a:ext>
                </a:extLst>
              </a:tr>
            </a:tbl>
          </a:graphicData>
        </a:graphic>
      </p:graphicFrame>
      <p:grpSp>
        <p:nvGrpSpPr>
          <p:cNvPr id="9301" name="Group 9300">
            <a:extLst>
              <a:ext uri="{FF2B5EF4-FFF2-40B4-BE49-F238E27FC236}">
                <a16:creationId xmlns:a16="http://schemas.microsoft.com/office/drawing/2014/main" id="{3E50860C-6827-3983-B723-E538A7574777}"/>
              </a:ext>
            </a:extLst>
          </p:cNvPr>
          <p:cNvGrpSpPr/>
          <p:nvPr/>
        </p:nvGrpSpPr>
        <p:grpSpPr>
          <a:xfrm>
            <a:off x="2511520" y="1746135"/>
            <a:ext cx="7731524" cy="1081094"/>
            <a:chOff x="2511520" y="1746135"/>
            <a:chExt cx="7731524" cy="1081094"/>
          </a:xfrm>
        </p:grpSpPr>
        <p:cxnSp>
          <p:nvCxnSpPr>
            <p:cNvPr id="5178" name="Straight Connector 5177">
              <a:extLst>
                <a:ext uri="{FF2B5EF4-FFF2-40B4-BE49-F238E27FC236}">
                  <a16:creationId xmlns:a16="http://schemas.microsoft.com/office/drawing/2014/main" id="{35C0B505-BD09-7E2B-30EE-F80C1FBC0DD0}"/>
                </a:ext>
              </a:extLst>
            </p:cNvPr>
            <p:cNvCxnSpPr/>
            <p:nvPr/>
          </p:nvCxnSpPr>
          <p:spPr bwMode="auto">
            <a:xfrm>
              <a:off x="2511520" y="1746135"/>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5179" name="Straight Connector 5178">
              <a:extLst>
                <a:ext uri="{FF2B5EF4-FFF2-40B4-BE49-F238E27FC236}">
                  <a16:creationId xmlns:a16="http://schemas.microsoft.com/office/drawing/2014/main" id="{8604EFD7-8E34-68A8-4139-42E5F8ABB446}"/>
                </a:ext>
              </a:extLst>
            </p:cNvPr>
            <p:cNvCxnSpPr/>
            <p:nvPr/>
          </p:nvCxnSpPr>
          <p:spPr bwMode="auto">
            <a:xfrm>
              <a:off x="3972020" y="212764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5180" name="Straight Connector 5179">
              <a:extLst>
                <a:ext uri="{FF2B5EF4-FFF2-40B4-BE49-F238E27FC236}">
                  <a16:creationId xmlns:a16="http://schemas.microsoft.com/office/drawing/2014/main" id="{FCF72D56-538E-CBD0-89B4-EA7BAF2A03C0}"/>
                </a:ext>
              </a:extLst>
            </p:cNvPr>
            <p:cNvCxnSpPr/>
            <p:nvPr/>
          </p:nvCxnSpPr>
          <p:spPr bwMode="auto">
            <a:xfrm>
              <a:off x="4156170" y="2156325"/>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5181" name="Straight Connector 5180">
              <a:extLst>
                <a:ext uri="{FF2B5EF4-FFF2-40B4-BE49-F238E27FC236}">
                  <a16:creationId xmlns:a16="http://schemas.microsoft.com/office/drawing/2014/main" id="{E9EE5B0E-1BB1-BF16-731A-BCC253AD4FC7}"/>
                </a:ext>
              </a:extLst>
            </p:cNvPr>
            <p:cNvCxnSpPr/>
            <p:nvPr/>
          </p:nvCxnSpPr>
          <p:spPr bwMode="auto">
            <a:xfrm>
              <a:off x="4489545" y="2208941"/>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5182" name="Straight Connector 5181">
              <a:extLst>
                <a:ext uri="{FF2B5EF4-FFF2-40B4-BE49-F238E27FC236}">
                  <a16:creationId xmlns:a16="http://schemas.microsoft.com/office/drawing/2014/main" id="{0BAD4C1D-BF48-033D-2D6B-0B778230A323}"/>
                </a:ext>
              </a:extLst>
            </p:cNvPr>
            <p:cNvCxnSpPr/>
            <p:nvPr/>
          </p:nvCxnSpPr>
          <p:spPr bwMode="auto">
            <a:xfrm>
              <a:off x="4553045" y="2208941"/>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5183" name="Straight Connector 5182">
              <a:extLst>
                <a:ext uri="{FF2B5EF4-FFF2-40B4-BE49-F238E27FC236}">
                  <a16:creationId xmlns:a16="http://schemas.microsoft.com/office/drawing/2014/main" id="{43B4773A-1758-181E-09C4-5073774AC812}"/>
                </a:ext>
              </a:extLst>
            </p:cNvPr>
            <p:cNvCxnSpPr/>
            <p:nvPr/>
          </p:nvCxnSpPr>
          <p:spPr bwMode="auto">
            <a:xfrm>
              <a:off x="7083520" y="257947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68CD6CC4-C1C6-5AD5-2D03-6E19FA2BCC83}"/>
                </a:ext>
              </a:extLst>
            </p:cNvPr>
            <p:cNvCxnSpPr/>
            <p:nvPr/>
          </p:nvCxnSpPr>
          <p:spPr bwMode="auto">
            <a:xfrm>
              <a:off x="7166070" y="258482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6BA6CF68-D726-90CB-3EC5-8107B19A2CDF}"/>
                </a:ext>
              </a:extLst>
            </p:cNvPr>
            <p:cNvCxnSpPr/>
            <p:nvPr/>
          </p:nvCxnSpPr>
          <p:spPr bwMode="auto">
            <a:xfrm>
              <a:off x="7223220" y="259456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C8C8A52A-1FE1-528C-C34A-7EC2C1FBCD94}"/>
                </a:ext>
              </a:extLst>
            </p:cNvPr>
            <p:cNvCxnSpPr/>
            <p:nvPr/>
          </p:nvCxnSpPr>
          <p:spPr bwMode="auto">
            <a:xfrm>
              <a:off x="7255369" y="259456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4CAF6240-7DB4-E057-4C19-497E3DDB3DC1}"/>
                </a:ext>
              </a:extLst>
            </p:cNvPr>
            <p:cNvCxnSpPr/>
            <p:nvPr/>
          </p:nvCxnSpPr>
          <p:spPr bwMode="auto">
            <a:xfrm>
              <a:off x="7312519" y="259456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7B6C9D69-D765-06B9-161F-531257745754}"/>
                </a:ext>
              </a:extLst>
            </p:cNvPr>
            <p:cNvCxnSpPr/>
            <p:nvPr/>
          </p:nvCxnSpPr>
          <p:spPr bwMode="auto">
            <a:xfrm>
              <a:off x="7341094" y="259456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1488E42F-A1B1-B9E4-F655-C8DEE3D7E7C8}"/>
                </a:ext>
              </a:extLst>
            </p:cNvPr>
            <p:cNvCxnSpPr/>
            <p:nvPr/>
          </p:nvCxnSpPr>
          <p:spPr bwMode="auto">
            <a:xfrm>
              <a:off x="7388719" y="259456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532F525A-51B9-702C-867F-CA5A4B9173BC}"/>
                </a:ext>
              </a:extLst>
            </p:cNvPr>
            <p:cNvCxnSpPr/>
            <p:nvPr/>
          </p:nvCxnSpPr>
          <p:spPr bwMode="auto">
            <a:xfrm>
              <a:off x="7410944" y="259456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FEE022B0-F4B7-29DB-251C-A8E12E568CCA}"/>
                </a:ext>
              </a:extLst>
            </p:cNvPr>
            <p:cNvCxnSpPr/>
            <p:nvPr/>
          </p:nvCxnSpPr>
          <p:spPr bwMode="auto">
            <a:xfrm>
              <a:off x="7449044" y="259456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1B2962A5-DA3C-0BD0-9362-26FD091BC4A7}"/>
                </a:ext>
              </a:extLst>
            </p:cNvPr>
            <p:cNvCxnSpPr/>
            <p:nvPr/>
          </p:nvCxnSpPr>
          <p:spPr bwMode="auto">
            <a:xfrm>
              <a:off x="7477619" y="259456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676CDE82-00BD-E397-59FD-74FF6F513EBB}"/>
                </a:ext>
              </a:extLst>
            </p:cNvPr>
            <p:cNvCxnSpPr/>
            <p:nvPr/>
          </p:nvCxnSpPr>
          <p:spPr bwMode="auto">
            <a:xfrm>
              <a:off x="7512544" y="260885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0CB6C3E3-82E8-534C-9630-ABA840CE148D}"/>
                </a:ext>
              </a:extLst>
            </p:cNvPr>
            <p:cNvCxnSpPr/>
            <p:nvPr/>
          </p:nvCxnSpPr>
          <p:spPr bwMode="auto">
            <a:xfrm>
              <a:off x="7541119" y="260885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236715CC-C51C-358D-CD0F-F2AC6A888B36}"/>
                </a:ext>
              </a:extLst>
            </p:cNvPr>
            <p:cNvCxnSpPr/>
            <p:nvPr/>
          </p:nvCxnSpPr>
          <p:spPr bwMode="auto">
            <a:xfrm>
              <a:off x="7598269" y="260885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D3AD0848-E292-8C97-F444-AF351D67FB39}"/>
                </a:ext>
              </a:extLst>
            </p:cNvPr>
            <p:cNvCxnSpPr/>
            <p:nvPr/>
          </p:nvCxnSpPr>
          <p:spPr bwMode="auto">
            <a:xfrm>
              <a:off x="7633194" y="262155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37973553-88B2-8189-8B9C-C8EBE60B1420}"/>
                </a:ext>
              </a:extLst>
            </p:cNvPr>
            <p:cNvCxnSpPr/>
            <p:nvPr/>
          </p:nvCxnSpPr>
          <p:spPr bwMode="auto">
            <a:xfrm>
              <a:off x="7658594" y="262155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A9DE18E5-941A-D719-481C-3B7CD84440CC}"/>
                </a:ext>
              </a:extLst>
            </p:cNvPr>
            <p:cNvCxnSpPr/>
            <p:nvPr/>
          </p:nvCxnSpPr>
          <p:spPr bwMode="auto">
            <a:xfrm>
              <a:off x="7687169" y="262155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1D8EFC96-9414-9368-8C98-7F2EF472FDCE}"/>
                </a:ext>
              </a:extLst>
            </p:cNvPr>
            <p:cNvCxnSpPr/>
            <p:nvPr/>
          </p:nvCxnSpPr>
          <p:spPr bwMode="auto">
            <a:xfrm>
              <a:off x="7731619" y="262155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4CAACDE3-9803-BDA6-165F-86A0CF525AD1}"/>
                </a:ext>
              </a:extLst>
            </p:cNvPr>
            <p:cNvCxnSpPr/>
            <p:nvPr/>
          </p:nvCxnSpPr>
          <p:spPr bwMode="auto">
            <a:xfrm>
              <a:off x="7766544" y="265018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01A9F900-CBC2-9361-3408-0349DF49EBB9}"/>
                </a:ext>
              </a:extLst>
            </p:cNvPr>
            <p:cNvCxnSpPr/>
            <p:nvPr/>
          </p:nvCxnSpPr>
          <p:spPr bwMode="auto">
            <a:xfrm>
              <a:off x="7785594"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57A6F95C-CD83-CBF7-552F-ACA61A745F99}"/>
                </a:ext>
              </a:extLst>
            </p:cNvPr>
            <p:cNvCxnSpPr/>
            <p:nvPr/>
          </p:nvCxnSpPr>
          <p:spPr bwMode="auto">
            <a:xfrm>
              <a:off x="782051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F5ECF528-03F5-6AA4-DCFC-7AEDD389FB95}"/>
                </a:ext>
              </a:extLst>
            </p:cNvPr>
            <p:cNvCxnSpPr/>
            <p:nvPr/>
          </p:nvCxnSpPr>
          <p:spPr bwMode="auto">
            <a:xfrm>
              <a:off x="784591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E198FA5A-1538-A829-4CC6-F357B98973CC}"/>
                </a:ext>
              </a:extLst>
            </p:cNvPr>
            <p:cNvCxnSpPr/>
            <p:nvPr/>
          </p:nvCxnSpPr>
          <p:spPr bwMode="auto">
            <a:xfrm>
              <a:off x="787766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ABE03474-3D4F-1DFE-1C07-FC3FFB300490}"/>
                </a:ext>
              </a:extLst>
            </p:cNvPr>
            <p:cNvCxnSpPr/>
            <p:nvPr/>
          </p:nvCxnSpPr>
          <p:spPr bwMode="auto">
            <a:xfrm>
              <a:off x="792211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FABCA46B-8F15-C3D9-7E5A-03B5CEADE955}"/>
                </a:ext>
              </a:extLst>
            </p:cNvPr>
            <p:cNvCxnSpPr/>
            <p:nvPr/>
          </p:nvCxnSpPr>
          <p:spPr bwMode="auto">
            <a:xfrm>
              <a:off x="794751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DC7B643F-9933-1343-E770-9E398FB486E2}"/>
                </a:ext>
              </a:extLst>
            </p:cNvPr>
            <p:cNvCxnSpPr/>
            <p:nvPr/>
          </p:nvCxnSpPr>
          <p:spPr bwMode="auto">
            <a:xfrm>
              <a:off x="7982444"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555204FF-E7FB-BF95-99BE-B0F23C85FFC3}"/>
                </a:ext>
              </a:extLst>
            </p:cNvPr>
            <p:cNvCxnSpPr/>
            <p:nvPr/>
          </p:nvCxnSpPr>
          <p:spPr bwMode="auto">
            <a:xfrm>
              <a:off x="801101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54CB4781-E87F-0D9C-2C7E-420A6FC49CB1}"/>
                </a:ext>
              </a:extLst>
            </p:cNvPr>
            <p:cNvCxnSpPr/>
            <p:nvPr/>
          </p:nvCxnSpPr>
          <p:spPr bwMode="auto">
            <a:xfrm>
              <a:off x="8033244"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4B949FF5-690D-930E-41E5-DE25E28BD2C6}"/>
                </a:ext>
              </a:extLst>
            </p:cNvPr>
            <p:cNvCxnSpPr/>
            <p:nvPr/>
          </p:nvCxnSpPr>
          <p:spPr bwMode="auto">
            <a:xfrm>
              <a:off x="8064994"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822A5311-3E2D-7C66-5EB7-C29AE7B884BF}"/>
                </a:ext>
              </a:extLst>
            </p:cNvPr>
            <p:cNvCxnSpPr/>
            <p:nvPr/>
          </p:nvCxnSpPr>
          <p:spPr bwMode="auto">
            <a:xfrm>
              <a:off x="808721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AE29C756-573F-0364-BB9A-A1860350F7CD}"/>
                </a:ext>
              </a:extLst>
            </p:cNvPr>
            <p:cNvCxnSpPr/>
            <p:nvPr/>
          </p:nvCxnSpPr>
          <p:spPr bwMode="auto">
            <a:xfrm>
              <a:off x="8115794"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44451C27-0CBC-515F-32F7-FFE5BD10B8B6}"/>
                </a:ext>
              </a:extLst>
            </p:cNvPr>
            <p:cNvCxnSpPr/>
            <p:nvPr/>
          </p:nvCxnSpPr>
          <p:spPr bwMode="auto">
            <a:xfrm>
              <a:off x="813801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1EFE44E2-60CD-3DE3-BEC6-484FBB89A245}"/>
                </a:ext>
              </a:extLst>
            </p:cNvPr>
            <p:cNvCxnSpPr/>
            <p:nvPr/>
          </p:nvCxnSpPr>
          <p:spPr bwMode="auto">
            <a:xfrm>
              <a:off x="8169769" y="2652473"/>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CA60860A-3F9B-9070-501D-AAB194AC37DF}"/>
                </a:ext>
              </a:extLst>
            </p:cNvPr>
            <p:cNvCxnSpPr/>
            <p:nvPr/>
          </p:nvCxnSpPr>
          <p:spPr bwMode="auto">
            <a:xfrm>
              <a:off x="8204694" y="266447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239DD550-0EBF-23F9-0DF9-3E9010BF9825}"/>
                </a:ext>
              </a:extLst>
            </p:cNvPr>
            <p:cNvCxnSpPr/>
            <p:nvPr/>
          </p:nvCxnSpPr>
          <p:spPr bwMode="auto">
            <a:xfrm>
              <a:off x="8236444" y="2664470"/>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72B1D520-9234-C00F-9AC9-B0573F1133EB}"/>
                </a:ext>
              </a:extLst>
            </p:cNvPr>
            <p:cNvCxnSpPr/>
            <p:nvPr/>
          </p:nvCxnSpPr>
          <p:spPr bwMode="auto">
            <a:xfrm>
              <a:off x="8274544" y="2682635"/>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A4A1F634-7901-FAB5-93EB-82AEB8C533C4}"/>
                </a:ext>
              </a:extLst>
            </p:cNvPr>
            <p:cNvCxnSpPr/>
            <p:nvPr/>
          </p:nvCxnSpPr>
          <p:spPr bwMode="auto">
            <a:xfrm>
              <a:off x="8306294"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3BF825DD-CDBF-6023-6108-DEB0656C59B4}"/>
                </a:ext>
              </a:extLst>
            </p:cNvPr>
            <p:cNvCxnSpPr/>
            <p:nvPr/>
          </p:nvCxnSpPr>
          <p:spPr bwMode="auto">
            <a:xfrm>
              <a:off x="834756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E4A6CC40-83F9-E45B-B0F6-DD5D8080A835}"/>
                </a:ext>
              </a:extLst>
            </p:cNvPr>
            <p:cNvCxnSpPr/>
            <p:nvPr/>
          </p:nvCxnSpPr>
          <p:spPr bwMode="auto">
            <a:xfrm>
              <a:off x="837296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62CCE871-51B3-17D0-C557-1BE09AD74223}"/>
                </a:ext>
              </a:extLst>
            </p:cNvPr>
            <p:cNvCxnSpPr/>
            <p:nvPr/>
          </p:nvCxnSpPr>
          <p:spPr bwMode="auto">
            <a:xfrm>
              <a:off x="841106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50E28E4F-DB2C-E91D-CBC1-7D582E9B9F51}"/>
                </a:ext>
              </a:extLst>
            </p:cNvPr>
            <p:cNvCxnSpPr/>
            <p:nvPr/>
          </p:nvCxnSpPr>
          <p:spPr bwMode="auto">
            <a:xfrm>
              <a:off x="844916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75485268-B94D-191C-8FA7-9856F2A69C8D}"/>
                </a:ext>
              </a:extLst>
            </p:cNvPr>
            <p:cNvCxnSpPr/>
            <p:nvPr/>
          </p:nvCxnSpPr>
          <p:spPr bwMode="auto">
            <a:xfrm>
              <a:off x="846821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B3162B12-A9E3-0DDE-C3EA-CBCCF779E972}"/>
                </a:ext>
              </a:extLst>
            </p:cNvPr>
            <p:cNvCxnSpPr/>
            <p:nvPr/>
          </p:nvCxnSpPr>
          <p:spPr bwMode="auto">
            <a:xfrm>
              <a:off x="851266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D3BB798E-3CDC-4E01-B7C9-AA87A6F3C002}"/>
                </a:ext>
              </a:extLst>
            </p:cNvPr>
            <p:cNvCxnSpPr/>
            <p:nvPr/>
          </p:nvCxnSpPr>
          <p:spPr bwMode="auto">
            <a:xfrm>
              <a:off x="8547594"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D3F4EB2A-5078-C91B-C131-835290D63D71}"/>
                </a:ext>
              </a:extLst>
            </p:cNvPr>
            <p:cNvCxnSpPr/>
            <p:nvPr/>
          </p:nvCxnSpPr>
          <p:spPr bwMode="auto">
            <a:xfrm>
              <a:off x="8572994"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DE2E738C-94BE-F280-EAD2-CB7736679CD1}"/>
                </a:ext>
              </a:extLst>
            </p:cNvPr>
            <p:cNvCxnSpPr/>
            <p:nvPr/>
          </p:nvCxnSpPr>
          <p:spPr bwMode="auto">
            <a:xfrm>
              <a:off x="8604744"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19E9FEA7-56D8-FB71-53BF-9AD0F3966334}"/>
                </a:ext>
              </a:extLst>
            </p:cNvPr>
            <p:cNvCxnSpPr/>
            <p:nvPr/>
          </p:nvCxnSpPr>
          <p:spPr bwMode="auto">
            <a:xfrm>
              <a:off x="8636494"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4D5C0E68-D2BB-75F5-B68D-490EAF8A5651}"/>
                </a:ext>
              </a:extLst>
            </p:cNvPr>
            <p:cNvCxnSpPr/>
            <p:nvPr/>
          </p:nvCxnSpPr>
          <p:spPr bwMode="auto">
            <a:xfrm>
              <a:off x="866506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5A40E9A8-FA05-94FE-3681-470CC72A5E1B}"/>
                </a:ext>
              </a:extLst>
            </p:cNvPr>
            <p:cNvCxnSpPr/>
            <p:nvPr/>
          </p:nvCxnSpPr>
          <p:spPr bwMode="auto">
            <a:xfrm>
              <a:off x="8712694"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4E199475-1402-C2A7-83E0-56C314D35958}"/>
                </a:ext>
              </a:extLst>
            </p:cNvPr>
            <p:cNvCxnSpPr/>
            <p:nvPr/>
          </p:nvCxnSpPr>
          <p:spPr bwMode="auto">
            <a:xfrm>
              <a:off x="875396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3719DBD7-D017-FF67-EF25-409D4AFD8EC5}"/>
                </a:ext>
              </a:extLst>
            </p:cNvPr>
            <p:cNvCxnSpPr/>
            <p:nvPr/>
          </p:nvCxnSpPr>
          <p:spPr bwMode="auto">
            <a:xfrm>
              <a:off x="8776194"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C6D424CD-D98A-C1F5-F101-F38070C8C1C6}"/>
                </a:ext>
              </a:extLst>
            </p:cNvPr>
            <p:cNvCxnSpPr/>
            <p:nvPr/>
          </p:nvCxnSpPr>
          <p:spPr bwMode="auto">
            <a:xfrm>
              <a:off x="881111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1C25FC9E-B7A4-89FE-8B47-DF79DE56B028}"/>
                </a:ext>
              </a:extLst>
            </p:cNvPr>
            <p:cNvCxnSpPr/>
            <p:nvPr/>
          </p:nvCxnSpPr>
          <p:spPr bwMode="auto">
            <a:xfrm>
              <a:off x="884286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0F01BF7A-55DC-D5B4-0DFA-434953F72DD2}"/>
                </a:ext>
              </a:extLst>
            </p:cNvPr>
            <p:cNvCxnSpPr/>
            <p:nvPr/>
          </p:nvCxnSpPr>
          <p:spPr bwMode="auto">
            <a:xfrm>
              <a:off x="8861919" y="2690714"/>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118ACDAE-2375-D86E-60BF-33B0EADAA61A}"/>
                </a:ext>
              </a:extLst>
            </p:cNvPr>
            <p:cNvCxnSpPr/>
            <p:nvPr/>
          </p:nvCxnSpPr>
          <p:spPr bwMode="auto">
            <a:xfrm>
              <a:off x="88936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4F83A78F-D645-1E25-528D-7CDA453C5A31}"/>
                </a:ext>
              </a:extLst>
            </p:cNvPr>
            <p:cNvCxnSpPr/>
            <p:nvPr/>
          </p:nvCxnSpPr>
          <p:spPr bwMode="auto">
            <a:xfrm>
              <a:off x="893494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B544AC76-C4DF-3AB1-4EE6-21197273D363}"/>
                </a:ext>
              </a:extLst>
            </p:cNvPr>
            <p:cNvCxnSpPr/>
            <p:nvPr/>
          </p:nvCxnSpPr>
          <p:spPr bwMode="auto">
            <a:xfrm>
              <a:off x="89698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92A601DC-E5B7-7E5C-C31D-315E9A261844}"/>
                </a:ext>
              </a:extLst>
            </p:cNvPr>
            <p:cNvCxnSpPr/>
            <p:nvPr/>
          </p:nvCxnSpPr>
          <p:spPr bwMode="auto">
            <a:xfrm>
              <a:off x="89952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31B41DC5-83C9-7C94-F4D4-B5A37890C340}"/>
                </a:ext>
              </a:extLst>
            </p:cNvPr>
            <p:cNvCxnSpPr/>
            <p:nvPr/>
          </p:nvCxnSpPr>
          <p:spPr bwMode="auto">
            <a:xfrm>
              <a:off x="903654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DAB580F9-F46C-9CFC-9F64-2C50750F2F57}"/>
                </a:ext>
              </a:extLst>
            </p:cNvPr>
            <p:cNvCxnSpPr/>
            <p:nvPr/>
          </p:nvCxnSpPr>
          <p:spPr bwMode="auto">
            <a:xfrm>
              <a:off x="907464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D0DE3668-E38B-8CD2-C541-65CF4118F9FC}"/>
                </a:ext>
              </a:extLst>
            </p:cNvPr>
            <p:cNvCxnSpPr/>
            <p:nvPr/>
          </p:nvCxnSpPr>
          <p:spPr bwMode="auto">
            <a:xfrm>
              <a:off x="910004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A8CFC1F1-0813-9899-69D1-9AA6BED7BA25}"/>
                </a:ext>
              </a:extLst>
            </p:cNvPr>
            <p:cNvCxnSpPr/>
            <p:nvPr/>
          </p:nvCxnSpPr>
          <p:spPr bwMode="auto">
            <a:xfrm>
              <a:off x="914449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1D72854F-95A1-DF33-D51B-42A63FD94704}"/>
                </a:ext>
              </a:extLst>
            </p:cNvPr>
            <p:cNvCxnSpPr/>
            <p:nvPr/>
          </p:nvCxnSpPr>
          <p:spPr bwMode="auto">
            <a:xfrm>
              <a:off x="917941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DC8E8398-609A-0E30-338E-3E4A6B54E045}"/>
                </a:ext>
              </a:extLst>
            </p:cNvPr>
            <p:cNvCxnSpPr/>
            <p:nvPr/>
          </p:nvCxnSpPr>
          <p:spPr bwMode="auto">
            <a:xfrm>
              <a:off x="920799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0B26E577-DCAA-ABB0-6556-80FA8FE53EF5}"/>
                </a:ext>
              </a:extLst>
            </p:cNvPr>
            <p:cNvCxnSpPr/>
            <p:nvPr/>
          </p:nvCxnSpPr>
          <p:spPr bwMode="auto">
            <a:xfrm>
              <a:off x="92365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1B550624-3449-8495-4BAA-57DE8CCC4746}"/>
                </a:ext>
              </a:extLst>
            </p:cNvPr>
            <p:cNvCxnSpPr/>
            <p:nvPr/>
          </p:nvCxnSpPr>
          <p:spPr bwMode="auto">
            <a:xfrm>
              <a:off x="92746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B66DE2D4-B17D-7E50-2CDC-2ACF6032C490}"/>
                </a:ext>
              </a:extLst>
            </p:cNvPr>
            <p:cNvCxnSpPr/>
            <p:nvPr/>
          </p:nvCxnSpPr>
          <p:spPr bwMode="auto">
            <a:xfrm>
              <a:off x="93127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41D57596-4B74-FBCD-FE71-C370752ADF3F}"/>
                </a:ext>
              </a:extLst>
            </p:cNvPr>
            <p:cNvCxnSpPr/>
            <p:nvPr/>
          </p:nvCxnSpPr>
          <p:spPr bwMode="auto">
            <a:xfrm>
              <a:off x="934134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E14C91C4-03CE-7F36-BA6C-A74041429602}"/>
                </a:ext>
              </a:extLst>
            </p:cNvPr>
            <p:cNvCxnSpPr/>
            <p:nvPr/>
          </p:nvCxnSpPr>
          <p:spPr bwMode="auto">
            <a:xfrm>
              <a:off x="937309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7861DB21-4307-9785-6CA9-4259AC6BDD01}"/>
                </a:ext>
              </a:extLst>
            </p:cNvPr>
            <p:cNvCxnSpPr/>
            <p:nvPr/>
          </p:nvCxnSpPr>
          <p:spPr bwMode="auto">
            <a:xfrm>
              <a:off x="940484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72101A0B-B3EF-474F-5F5C-EA1400190E8C}"/>
                </a:ext>
              </a:extLst>
            </p:cNvPr>
            <p:cNvCxnSpPr/>
            <p:nvPr/>
          </p:nvCxnSpPr>
          <p:spPr bwMode="auto">
            <a:xfrm>
              <a:off x="94524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A02F45FF-D809-5061-6FC1-60F3D6655A8F}"/>
                </a:ext>
              </a:extLst>
            </p:cNvPr>
            <p:cNvCxnSpPr/>
            <p:nvPr/>
          </p:nvCxnSpPr>
          <p:spPr bwMode="auto">
            <a:xfrm>
              <a:off x="949691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0970F614-A4B1-B454-4A70-F0BFF0A6FCDB}"/>
                </a:ext>
              </a:extLst>
            </p:cNvPr>
            <p:cNvCxnSpPr/>
            <p:nvPr/>
          </p:nvCxnSpPr>
          <p:spPr bwMode="auto">
            <a:xfrm>
              <a:off x="954771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34A15251-C341-2EA8-8166-1676E46C52A1}"/>
                </a:ext>
              </a:extLst>
            </p:cNvPr>
            <p:cNvCxnSpPr/>
            <p:nvPr/>
          </p:nvCxnSpPr>
          <p:spPr bwMode="auto">
            <a:xfrm>
              <a:off x="957629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B803A110-577F-CADB-B4C3-B7A9A6A0DAD2}"/>
                </a:ext>
              </a:extLst>
            </p:cNvPr>
            <p:cNvCxnSpPr/>
            <p:nvPr/>
          </p:nvCxnSpPr>
          <p:spPr bwMode="auto">
            <a:xfrm>
              <a:off x="96048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9CD0B183-3B7E-F4C8-2C02-85BD8A5087DC}"/>
                </a:ext>
              </a:extLst>
            </p:cNvPr>
            <p:cNvCxnSpPr/>
            <p:nvPr/>
          </p:nvCxnSpPr>
          <p:spPr bwMode="auto">
            <a:xfrm>
              <a:off x="963979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E2CA0F70-366E-4EE2-7592-FBA9C5DA21F5}"/>
                </a:ext>
              </a:extLst>
            </p:cNvPr>
            <p:cNvCxnSpPr/>
            <p:nvPr/>
          </p:nvCxnSpPr>
          <p:spPr bwMode="auto">
            <a:xfrm>
              <a:off x="967471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56CFB512-2255-342A-93D9-A72513E0910A}"/>
                </a:ext>
              </a:extLst>
            </p:cNvPr>
            <p:cNvCxnSpPr/>
            <p:nvPr/>
          </p:nvCxnSpPr>
          <p:spPr bwMode="auto">
            <a:xfrm>
              <a:off x="971599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A6CBF0BF-ED38-1565-8A33-D0B8766FB511}"/>
                </a:ext>
              </a:extLst>
            </p:cNvPr>
            <p:cNvCxnSpPr/>
            <p:nvPr/>
          </p:nvCxnSpPr>
          <p:spPr bwMode="auto">
            <a:xfrm>
              <a:off x="973821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885F38D5-24F0-31BD-97F2-2D0F086F857B}"/>
                </a:ext>
              </a:extLst>
            </p:cNvPr>
            <p:cNvCxnSpPr/>
            <p:nvPr/>
          </p:nvCxnSpPr>
          <p:spPr bwMode="auto">
            <a:xfrm>
              <a:off x="97953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1E2B8A98-0C79-2462-5058-73108D32CE20}"/>
                </a:ext>
              </a:extLst>
            </p:cNvPr>
            <p:cNvCxnSpPr/>
            <p:nvPr/>
          </p:nvCxnSpPr>
          <p:spPr bwMode="auto">
            <a:xfrm>
              <a:off x="9868394"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E8B631F7-361A-4BFE-A3B1-6E1A423F10C8}"/>
                </a:ext>
              </a:extLst>
            </p:cNvPr>
            <p:cNvCxnSpPr/>
            <p:nvPr/>
          </p:nvCxnSpPr>
          <p:spPr bwMode="auto">
            <a:xfrm>
              <a:off x="99477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CE41EF56-B672-9F13-A62C-2BA5B5811322}"/>
                </a:ext>
              </a:extLst>
            </p:cNvPr>
            <p:cNvCxnSpPr/>
            <p:nvPr/>
          </p:nvCxnSpPr>
          <p:spPr bwMode="auto">
            <a:xfrm>
              <a:off x="100620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3EE665CC-3B0A-C1BC-0E96-18B2750E128D}"/>
                </a:ext>
              </a:extLst>
            </p:cNvPr>
            <p:cNvCxnSpPr/>
            <p:nvPr/>
          </p:nvCxnSpPr>
          <p:spPr bwMode="auto">
            <a:xfrm>
              <a:off x="10138269" y="2715989"/>
              <a:ext cx="0" cy="111240"/>
            </a:xfrm>
            <a:prstGeom prst="line">
              <a:avLst/>
            </a:prstGeom>
            <a:noFill/>
            <a:ln w="28575" cap="flat" cmpd="sng" algn="ctr">
              <a:solidFill>
                <a:schemeClr val="accent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40958FA3-3DA6-A112-4A64-5C293AC5EC92}"/>
                </a:ext>
              </a:extLst>
            </p:cNvPr>
            <p:cNvCxnSpPr/>
            <p:nvPr/>
          </p:nvCxnSpPr>
          <p:spPr bwMode="auto">
            <a:xfrm>
              <a:off x="10243044" y="2715989"/>
              <a:ext cx="0" cy="11124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1" name="Group 9400">
            <a:extLst>
              <a:ext uri="{FF2B5EF4-FFF2-40B4-BE49-F238E27FC236}">
                <a16:creationId xmlns:a16="http://schemas.microsoft.com/office/drawing/2014/main" id="{279FFDC8-7FE9-896F-19AC-2FF849B0E29A}"/>
              </a:ext>
            </a:extLst>
          </p:cNvPr>
          <p:cNvGrpSpPr/>
          <p:nvPr/>
        </p:nvGrpSpPr>
        <p:grpSpPr>
          <a:xfrm>
            <a:off x="2018070" y="1666500"/>
            <a:ext cx="8176855" cy="1408545"/>
            <a:chOff x="2018070" y="1666500"/>
            <a:chExt cx="8176855" cy="1408545"/>
          </a:xfrm>
        </p:grpSpPr>
        <p:cxnSp>
          <p:nvCxnSpPr>
            <p:cNvPr id="9305" name="Straight Connector 9304">
              <a:extLst>
                <a:ext uri="{FF2B5EF4-FFF2-40B4-BE49-F238E27FC236}">
                  <a16:creationId xmlns:a16="http://schemas.microsoft.com/office/drawing/2014/main" id="{E10586D0-D0F4-A6DA-2E5C-212804E55DED}"/>
                </a:ext>
              </a:extLst>
            </p:cNvPr>
            <p:cNvCxnSpPr/>
            <p:nvPr/>
          </p:nvCxnSpPr>
          <p:spPr bwMode="auto">
            <a:xfrm>
              <a:off x="1019492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B80F9126-2B41-CF7E-7B7F-AD64C375F2BC}"/>
                </a:ext>
              </a:extLst>
            </p:cNvPr>
            <p:cNvCxnSpPr/>
            <p:nvPr/>
          </p:nvCxnSpPr>
          <p:spPr bwMode="auto">
            <a:xfrm>
              <a:off x="1008697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12AD3BE1-82D6-D7BB-AB58-B6F37768BD94}"/>
                </a:ext>
              </a:extLst>
            </p:cNvPr>
            <p:cNvCxnSpPr/>
            <p:nvPr/>
          </p:nvCxnSpPr>
          <p:spPr bwMode="auto">
            <a:xfrm>
              <a:off x="1001712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4DFB0FCC-CDDC-624D-ED70-C6B76D7E5611}"/>
                </a:ext>
              </a:extLst>
            </p:cNvPr>
            <p:cNvCxnSpPr/>
            <p:nvPr/>
          </p:nvCxnSpPr>
          <p:spPr bwMode="auto">
            <a:xfrm>
              <a:off x="9937750"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61491F87-4C0C-3C5A-D1C4-F1DCE68B490A}"/>
                </a:ext>
              </a:extLst>
            </p:cNvPr>
            <p:cNvCxnSpPr/>
            <p:nvPr/>
          </p:nvCxnSpPr>
          <p:spPr bwMode="auto">
            <a:xfrm>
              <a:off x="989012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98464A92-6F1E-02A3-E778-44CDC39E0C32}"/>
                </a:ext>
              </a:extLst>
            </p:cNvPr>
            <p:cNvCxnSpPr/>
            <p:nvPr/>
          </p:nvCxnSpPr>
          <p:spPr bwMode="auto">
            <a:xfrm>
              <a:off x="983297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A3DF6AB2-C694-6ADD-72D3-02D512DC67B5}"/>
                </a:ext>
              </a:extLst>
            </p:cNvPr>
            <p:cNvCxnSpPr/>
            <p:nvPr/>
          </p:nvCxnSpPr>
          <p:spPr bwMode="auto">
            <a:xfrm>
              <a:off x="974407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6D12FEF4-8992-C4DB-0797-C57100C9810C}"/>
                </a:ext>
              </a:extLst>
            </p:cNvPr>
            <p:cNvCxnSpPr/>
            <p:nvPr/>
          </p:nvCxnSpPr>
          <p:spPr bwMode="auto">
            <a:xfrm>
              <a:off x="968692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28E86B39-EA28-290E-1A77-FA58C6511162}"/>
                </a:ext>
              </a:extLst>
            </p:cNvPr>
            <p:cNvCxnSpPr/>
            <p:nvPr/>
          </p:nvCxnSpPr>
          <p:spPr bwMode="auto">
            <a:xfrm>
              <a:off x="9607550"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57C52C26-2924-021C-FBCD-2053F16472BB}"/>
                </a:ext>
              </a:extLst>
            </p:cNvPr>
            <p:cNvCxnSpPr/>
            <p:nvPr/>
          </p:nvCxnSpPr>
          <p:spPr bwMode="auto">
            <a:xfrm>
              <a:off x="950277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A6356C0F-67FC-3817-2E5E-45E826E03A68}"/>
                </a:ext>
              </a:extLst>
            </p:cNvPr>
            <p:cNvCxnSpPr/>
            <p:nvPr/>
          </p:nvCxnSpPr>
          <p:spPr bwMode="auto">
            <a:xfrm>
              <a:off x="945832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5465AF34-0A1D-E375-DE58-DD45DA4D1D62}"/>
                </a:ext>
              </a:extLst>
            </p:cNvPr>
            <p:cNvCxnSpPr/>
            <p:nvPr/>
          </p:nvCxnSpPr>
          <p:spPr bwMode="auto">
            <a:xfrm>
              <a:off x="937577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2F6BFB9B-B3CC-F2FA-4A72-3A98B9ECBDCA}"/>
                </a:ext>
              </a:extLst>
            </p:cNvPr>
            <p:cNvCxnSpPr/>
            <p:nvPr/>
          </p:nvCxnSpPr>
          <p:spPr bwMode="auto">
            <a:xfrm>
              <a:off x="9347200"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6A4945C2-5873-3471-02B7-6368C073C076}"/>
                </a:ext>
              </a:extLst>
            </p:cNvPr>
            <p:cNvCxnSpPr/>
            <p:nvPr/>
          </p:nvCxnSpPr>
          <p:spPr bwMode="auto">
            <a:xfrm>
              <a:off x="9309100"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C0F8BBC7-1395-5378-3243-FCB05586F4C2}"/>
                </a:ext>
              </a:extLst>
            </p:cNvPr>
            <p:cNvCxnSpPr/>
            <p:nvPr/>
          </p:nvCxnSpPr>
          <p:spPr bwMode="auto">
            <a:xfrm>
              <a:off x="927417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C5608AAA-18A8-E919-5331-137D62A65B04}"/>
                </a:ext>
              </a:extLst>
            </p:cNvPr>
            <p:cNvCxnSpPr/>
            <p:nvPr/>
          </p:nvCxnSpPr>
          <p:spPr bwMode="auto">
            <a:xfrm>
              <a:off x="924242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B00CC9BD-62EE-5D67-879F-1D05B9D664AC}"/>
                </a:ext>
              </a:extLst>
            </p:cNvPr>
            <p:cNvCxnSpPr/>
            <p:nvPr/>
          </p:nvCxnSpPr>
          <p:spPr bwMode="auto">
            <a:xfrm>
              <a:off x="9201150"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0714A04B-82DB-9979-E131-DED18AE43820}"/>
                </a:ext>
              </a:extLst>
            </p:cNvPr>
            <p:cNvCxnSpPr/>
            <p:nvPr/>
          </p:nvCxnSpPr>
          <p:spPr bwMode="auto">
            <a:xfrm>
              <a:off x="9169400"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7CC7A16D-E361-F4C0-ECB6-281C0D140927}"/>
                </a:ext>
              </a:extLst>
            </p:cNvPr>
            <p:cNvCxnSpPr/>
            <p:nvPr/>
          </p:nvCxnSpPr>
          <p:spPr bwMode="auto">
            <a:xfrm>
              <a:off x="914717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310BBC84-AE91-6504-FEC9-298A139FCA2A}"/>
                </a:ext>
              </a:extLst>
            </p:cNvPr>
            <p:cNvCxnSpPr/>
            <p:nvPr/>
          </p:nvCxnSpPr>
          <p:spPr bwMode="auto">
            <a:xfrm>
              <a:off x="912812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3F38FAAD-44B0-5567-3F3C-81E7B859D0A1}"/>
                </a:ext>
              </a:extLst>
            </p:cNvPr>
            <p:cNvCxnSpPr/>
            <p:nvPr/>
          </p:nvCxnSpPr>
          <p:spPr bwMode="auto">
            <a:xfrm>
              <a:off x="9099550"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A9A1CC07-B43C-DCE9-7ADD-4C3FC4228A90}"/>
                </a:ext>
              </a:extLst>
            </p:cNvPr>
            <p:cNvCxnSpPr/>
            <p:nvPr/>
          </p:nvCxnSpPr>
          <p:spPr bwMode="auto">
            <a:xfrm>
              <a:off x="9070975" y="296380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6416EA47-FBD0-E072-8140-9D6FF2706CB9}"/>
                </a:ext>
              </a:extLst>
            </p:cNvPr>
            <p:cNvCxnSpPr/>
            <p:nvPr/>
          </p:nvCxnSpPr>
          <p:spPr bwMode="auto">
            <a:xfrm>
              <a:off x="9045575" y="293041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87BF6560-F382-7FBF-C96C-E7E0171BBDFB}"/>
                </a:ext>
              </a:extLst>
            </p:cNvPr>
            <p:cNvCxnSpPr/>
            <p:nvPr/>
          </p:nvCxnSpPr>
          <p:spPr bwMode="auto">
            <a:xfrm>
              <a:off x="9010650" y="293041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63A54C11-E5E4-09CC-AB93-722E737AC120}"/>
                </a:ext>
              </a:extLst>
            </p:cNvPr>
            <p:cNvCxnSpPr/>
            <p:nvPr/>
          </p:nvCxnSpPr>
          <p:spPr bwMode="auto">
            <a:xfrm>
              <a:off x="8978900" y="293041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0DB1EC0A-7F18-EDC8-3B73-3E8DDAAE2914}"/>
                </a:ext>
              </a:extLst>
            </p:cNvPr>
            <p:cNvCxnSpPr/>
            <p:nvPr/>
          </p:nvCxnSpPr>
          <p:spPr bwMode="auto">
            <a:xfrm>
              <a:off x="8947150" y="293041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16D4DB63-025B-6F21-C629-5642E4A0A4A8}"/>
                </a:ext>
              </a:extLst>
            </p:cNvPr>
            <p:cNvCxnSpPr/>
            <p:nvPr/>
          </p:nvCxnSpPr>
          <p:spPr bwMode="auto">
            <a:xfrm>
              <a:off x="8921750" y="293041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A7F3A0F5-4C35-8F56-1F22-7C203952881F}"/>
                </a:ext>
              </a:extLst>
            </p:cNvPr>
            <p:cNvCxnSpPr/>
            <p:nvPr/>
          </p:nvCxnSpPr>
          <p:spPr bwMode="auto">
            <a:xfrm>
              <a:off x="8886825" y="293041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C3A1A7C7-E6DA-85D7-F5D6-B15C9E02266C}"/>
                </a:ext>
              </a:extLst>
            </p:cNvPr>
            <p:cNvCxnSpPr/>
            <p:nvPr/>
          </p:nvCxnSpPr>
          <p:spPr bwMode="auto">
            <a:xfrm>
              <a:off x="884555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0D87ACC0-0745-A060-530E-150319FEA959}"/>
                </a:ext>
              </a:extLst>
            </p:cNvPr>
            <p:cNvCxnSpPr/>
            <p:nvPr/>
          </p:nvCxnSpPr>
          <p:spPr bwMode="auto">
            <a:xfrm>
              <a:off x="881380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5CAB2973-0C8B-6CEA-4194-4C7908CA767D}"/>
                </a:ext>
              </a:extLst>
            </p:cNvPr>
            <p:cNvCxnSpPr/>
            <p:nvPr/>
          </p:nvCxnSpPr>
          <p:spPr bwMode="auto">
            <a:xfrm>
              <a:off x="8785225"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C4F7399E-3914-69C1-1470-58D93099B8AA}"/>
                </a:ext>
              </a:extLst>
            </p:cNvPr>
            <p:cNvCxnSpPr/>
            <p:nvPr/>
          </p:nvCxnSpPr>
          <p:spPr bwMode="auto">
            <a:xfrm>
              <a:off x="875665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C5C7DBFE-E079-CB85-2821-78538DBFDC20}"/>
                </a:ext>
              </a:extLst>
            </p:cNvPr>
            <p:cNvCxnSpPr/>
            <p:nvPr/>
          </p:nvCxnSpPr>
          <p:spPr bwMode="auto">
            <a:xfrm>
              <a:off x="873760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0C3C501A-276E-6F89-1B01-410D582E7210}"/>
                </a:ext>
              </a:extLst>
            </p:cNvPr>
            <p:cNvCxnSpPr/>
            <p:nvPr/>
          </p:nvCxnSpPr>
          <p:spPr bwMode="auto">
            <a:xfrm>
              <a:off x="869950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6A92EAFA-535F-275D-3765-E74F45FD5BA1}"/>
                </a:ext>
              </a:extLst>
            </p:cNvPr>
            <p:cNvCxnSpPr/>
            <p:nvPr/>
          </p:nvCxnSpPr>
          <p:spPr bwMode="auto">
            <a:xfrm>
              <a:off x="868045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7437E96D-DC16-090E-AD7E-1F0B920542A4}"/>
                </a:ext>
              </a:extLst>
            </p:cNvPr>
            <p:cNvCxnSpPr/>
            <p:nvPr/>
          </p:nvCxnSpPr>
          <p:spPr bwMode="auto">
            <a:xfrm>
              <a:off x="8645525"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25E4F060-5969-70B9-D907-F6056BD20056}"/>
                </a:ext>
              </a:extLst>
            </p:cNvPr>
            <p:cNvCxnSpPr/>
            <p:nvPr/>
          </p:nvCxnSpPr>
          <p:spPr bwMode="auto">
            <a:xfrm>
              <a:off x="861060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61E523FC-AD3D-0DDE-04D4-76E3E0C5CE65}"/>
                </a:ext>
              </a:extLst>
            </p:cNvPr>
            <p:cNvCxnSpPr/>
            <p:nvPr/>
          </p:nvCxnSpPr>
          <p:spPr bwMode="auto">
            <a:xfrm>
              <a:off x="857885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F53CCA33-9170-A6C9-AFC0-6E1BD4CFEB72}"/>
                </a:ext>
              </a:extLst>
            </p:cNvPr>
            <p:cNvCxnSpPr/>
            <p:nvPr/>
          </p:nvCxnSpPr>
          <p:spPr bwMode="auto">
            <a:xfrm>
              <a:off x="8540750" y="290818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6F0A5042-1EC8-6D7B-20EB-AAE14D4D6B59}"/>
                </a:ext>
              </a:extLst>
            </p:cNvPr>
            <p:cNvCxnSpPr/>
            <p:nvPr/>
          </p:nvCxnSpPr>
          <p:spPr bwMode="auto">
            <a:xfrm>
              <a:off x="8521700"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27539905-9B45-F19A-1346-41913EF74CC4}"/>
                </a:ext>
              </a:extLst>
            </p:cNvPr>
            <p:cNvCxnSpPr/>
            <p:nvPr/>
          </p:nvCxnSpPr>
          <p:spPr bwMode="auto">
            <a:xfrm>
              <a:off x="8477250"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530C9249-C3DB-CF58-B02A-1BDB6420CED8}"/>
                </a:ext>
              </a:extLst>
            </p:cNvPr>
            <p:cNvCxnSpPr/>
            <p:nvPr/>
          </p:nvCxnSpPr>
          <p:spPr bwMode="auto">
            <a:xfrm>
              <a:off x="8451850"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191E9554-29EF-582D-7DAC-B4A78E78F30F}"/>
                </a:ext>
              </a:extLst>
            </p:cNvPr>
            <p:cNvCxnSpPr/>
            <p:nvPr/>
          </p:nvCxnSpPr>
          <p:spPr bwMode="auto">
            <a:xfrm>
              <a:off x="8412164"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01758359-C5B1-B618-D3A7-DC41A13A8186}"/>
                </a:ext>
              </a:extLst>
            </p:cNvPr>
            <p:cNvCxnSpPr/>
            <p:nvPr/>
          </p:nvCxnSpPr>
          <p:spPr bwMode="auto">
            <a:xfrm>
              <a:off x="8377239"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3AC90F2C-14DE-88AE-3570-AD46BA53EFD5}"/>
                </a:ext>
              </a:extLst>
            </p:cNvPr>
            <p:cNvCxnSpPr/>
            <p:nvPr/>
          </p:nvCxnSpPr>
          <p:spPr bwMode="auto">
            <a:xfrm>
              <a:off x="8342314"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1779EE0A-17A8-D475-973F-A45D2FAB6B02}"/>
                </a:ext>
              </a:extLst>
            </p:cNvPr>
            <p:cNvCxnSpPr/>
            <p:nvPr/>
          </p:nvCxnSpPr>
          <p:spPr bwMode="auto">
            <a:xfrm>
              <a:off x="8316914"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2BFD4DF3-2976-21D1-58BE-46BB7665FCED}"/>
                </a:ext>
              </a:extLst>
            </p:cNvPr>
            <p:cNvCxnSpPr/>
            <p:nvPr/>
          </p:nvCxnSpPr>
          <p:spPr bwMode="auto">
            <a:xfrm>
              <a:off x="8281989"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EEF00C33-E4B9-4713-D298-9146F7513AD3}"/>
                </a:ext>
              </a:extLst>
            </p:cNvPr>
            <p:cNvCxnSpPr/>
            <p:nvPr/>
          </p:nvCxnSpPr>
          <p:spPr bwMode="auto">
            <a:xfrm>
              <a:off x="8250239"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4061132B-AC31-6164-951E-BE1C051BD1B9}"/>
                </a:ext>
              </a:extLst>
            </p:cNvPr>
            <p:cNvCxnSpPr/>
            <p:nvPr/>
          </p:nvCxnSpPr>
          <p:spPr bwMode="auto">
            <a:xfrm>
              <a:off x="8218489"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20BAA413-1B22-FB70-8DBA-85285522C355}"/>
                </a:ext>
              </a:extLst>
            </p:cNvPr>
            <p:cNvCxnSpPr/>
            <p:nvPr/>
          </p:nvCxnSpPr>
          <p:spPr bwMode="auto">
            <a:xfrm>
              <a:off x="8186739"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D83C5FD2-4209-A8E9-4B05-48996A72EBDD}"/>
                </a:ext>
              </a:extLst>
            </p:cNvPr>
            <p:cNvCxnSpPr/>
            <p:nvPr/>
          </p:nvCxnSpPr>
          <p:spPr bwMode="auto">
            <a:xfrm>
              <a:off x="8151814"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FF3ACBEC-2520-7FCF-70AB-4CF5FD2A5A25}"/>
                </a:ext>
              </a:extLst>
            </p:cNvPr>
            <p:cNvCxnSpPr>
              <a:cxnSpLocks/>
            </p:cNvCxnSpPr>
            <p:nvPr/>
          </p:nvCxnSpPr>
          <p:spPr bwMode="auto">
            <a:xfrm>
              <a:off x="8135939" y="288749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CEAF1BB2-4308-D1A6-9C92-15AA2C298A92}"/>
                </a:ext>
              </a:extLst>
            </p:cNvPr>
            <p:cNvCxnSpPr>
              <a:cxnSpLocks/>
            </p:cNvCxnSpPr>
            <p:nvPr/>
          </p:nvCxnSpPr>
          <p:spPr bwMode="auto">
            <a:xfrm>
              <a:off x="8097839" y="286515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40B6DBB3-39A6-3908-DD59-9C7BD555F74F}"/>
                </a:ext>
              </a:extLst>
            </p:cNvPr>
            <p:cNvCxnSpPr>
              <a:cxnSpLocks/>
            </p:cNvCxnSpPr>
            <p:nvPr/>
          </p:nvCxnSpPr>
          <p:spPr bwMode="auto">
            <a:xfrm>
              <a:off x="8072439" y="286515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0841A4A3-C4B0-9C71-F154-D4DEACF76880}"/>
                </a:ext>
              </a:extLst>
            </p:cNvPr>
            <p:cNvCxnSpPr>
              <a:cxnSpLocks/>
            </p:cNvCxnSpPr>
            <p:nvPr/>
          </p:nvCxnSpPr>
          <p:spPr bwMode="auto">
            <a:xfrm>
              <a:off x="8047039" y="286515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1BCF4201-D5C8-9E25-B3AF-BCBE85E91E76}"/>
                </a:ext>
              </a:extLst>
            </p:cNvPr>
            <p:cNvCxnSpPr>
              <a:cxnSpLocks/>
            </p:cNvCxnSpPr>
            <p:nvPr/>
          </p:nvCxnSpPr>
          <p:spPr bwMode="auto">
            <a:xfrm>
              <a:off x="7996239" y="285256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74BE4855-FE35-FB4B-9243-FF8C9FCDA0C3}"/>
                </a:ext>
              </a:extLst>
            </p:cNvPr>
            <p:cNvCxnSpPr>
              <a:cxnSpLocks/>
            </p:cNvCxnSpPr>
            <p:nvPr/>
          </p:nvCxnSpPr>
          <p:spPr bwMode="auto">
            <a:xfrm>
              <a:off x="7948614" y="285256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594BAD2F-7908-C51F-5521-98F974ABACAB}"/>
                </a:ext>
              </a:extLst>
            </p:cNvPr>
            <p:cNvCxnSpPr>
              <a:cxnSpLocks/>
            </p:cNvCxnSpPr>
            <p:nvPr/>
          </p:nvCxnSpPr>
          <p:spPr bwMode="auto">
            <a:xfrm>
              <a:off x="7910514" y="2852565"/>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9B58FE21-2BA5-F86C-7A2B-7AF9E96F34C8}"/>
                </a:ext>
              </a:extLst>
            </p:cNvPr>
            <p:cNvCxnSpPr>
              <a:cxnSpLocks/>
            </p:cNvCxnSpPr>
            <p:nvPr/>
          </p:nvCxnSpPr>
          <p:spPr bwMode="auto">
            <a:xfrm>
              <a:off x="7843839" y="283699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39DCC0DE-2718-F2BD-8E14-45F379473664}"/>
                </a:ext>
              </a:extLst>
            </p:cNvPr>
            <p:cNvCxnSpPr>
              <a:cxnSpLocks/>
            </p:cNvCxnSpPr>
            <p:nvPr/>
          </p:nvCxnSpPr>
          <p:spPr bwMode="auto">
            <a:xfrm>
              <a:off x="7812089" y="283699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5BB31232-9E06-68A9-CD74-3992C7D64EFA}"/>
                </a:ext>
              </a:extLst>
            </p:cNvPr>
            <p:cNvCxnSpPr>
              <a:cxnSpLocks/>
            </p:cNvCxnSpPr>
            <p:nvPr/>
          </p:nvCxnSpPr>
          <p:spPr bwMode="auto">
            <a:xfrm>
              <a:off x="7783514" y="283699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FE1F1F58-1F5E-F7E2-64EC-87651E13CC9B}"/>
                </a:ext>
              </a:extLst>
            </p:cNvPr>
            <p:cNvCxnSpPr>
              <a:cxnSpLocks/>
            </p:cNvCxnSpPr>
            <p:nvPr/>
          </p:nvCxnSpPr>
          <p:spPr bwMode="auto">
            <a:xfrm>
              <a:off x="7745414" y="283699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65316C74-8CD4-D40A-B395-C3F8F3187F7D}"/>
                </a:ext>
              </a:extLst>
            </p:cNvPr>
            <p:cNvCxnSpPr>
              <a:cxnSpLocks/>
            </p:cNvCxnSpPr>
            <p:nvPr/>
          </p:nvCxnSpPr>
          <p:spPr bwMode="auto">
            <a:xfrm>
              <a:off x="7729539" y="283699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A3E77A6D-8AF5-6646-1E91-304622583FC6}"/>
                </a:ext>
              </a:extLst>
            </p:cNvPr>
            <p:cNvCxnSpPr>
              <a:cxnSpLocks/>
            </p:cNvCxnSpPr>
            <p:nvPr/>
          </p:nvCxnSpPr>
          <p:spPr bwMode="auto">
            <a:xfrm>
              <a:off x="7704139" y="283699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9C16ADF8-875F-CDFF-21B7-A9E63557A07F}"/>
                </a:ext>
              </a:extLst>
            </p:cNvPr>
            <p:cNvCxnSpPr>
              <a:cxnSpLocks/>
            </p:cNvCxnSpPr>
            <p:nvPr/>
          </p:nvCxnSpPr>
          <p:spPr bwMode="auto">
            <a:xfrm>
              <a:off x="7685089" y="283699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4F8D1D12-7D8B-A02A-CDF7-E0CBB69269FE}"/>
                </a:ext>
              </a:extLst>
            </p:cNvPr>
            <p:cNvCxnSpPr>
              <a:cxnSpLocks/>
            </p:cNvCxnSpPr>
            <p:nvPr/>
          </p:nvCxnSpPr>
          <p:spPr bwMode="auto">
            <a:xfrm>
              <a:off x="7646989" y="282888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F00D1314-D111-FE81-1BD2-6949270D43DB}"/>
                </a:ext>
              </a:extLst>
            </p:cNvPr>
            <p:cNvCxnSpPr>
              <a:cxnSpLocks/>
            </p:cNvCxnSpPr>
            <p:nvPr/>
          </p:nvCxnSpPr>
          <p:spPr bwMode="auto">
            <a:xfrm>
              <a:off x="7615239" y="281917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BB814384-E684-E5C6-A7F1-E3EFBE2724BC}"/>
                </a:ext>
              </a:extLst>
            </p:cNvPr>
            <p:cNvCxnSpPr>
              <a:cxnSpLocks/>
            </p:cNvCxnSpPr>
            <p:nvPr/>
          </p:nvCxnSpPr>
          <p:spPr bwMode="auto">
            <a:xfrm>
              <a:off x="7577139" y="281917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B5276E09-F1BF-52AC-4DE8-26AB338E839A}"/>
                </a:ext>
              </a:extLst>
            </p:cNvPr>
            <p:cNvCxnSpPr>
              <a:cxnSpLocks/>
            </p:cNvCxnSpPr>
            <p:nvPr/>
          </p:nvCxnSpPr>
          <p:spPr bwMode="auto">
            <a:xfrm>
              <a:off x="7535864" y="281917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5FCB2BCC-6AF5-EA22-7CDF-4675B2F3733B}"/>
                </a:ext>
              </a:extLst>
            </p:cNvPr>
            <p:cNvCxnSpPr>
              <a:cxnSpLocks/>
            </p:cNvCxnSpPr>
            <p:nvPr/>
          </p:nvCxnSpPr>
          <p:spPr bwMode="auto">
            <a:xfrm>
              <a:off x="7516814"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1D2862CB-E9A4-D609-F385-E0EBE36B897B}"/>
                </a:ext>
              </a:extLst>
            </p:cNvPr>
            <p:cNvCxnSpPr>
              <a:cxnSpLocks/>
            </p:cNvCxnSpPr>
            <p:nvPr/>
          </p:nvCxnSpPr>
          <p:spPr bwMode="auto">
            <a:xfrm>
              <a:off x="7485064"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69EDFAD6-F399-E628-7ACD-CE088A53C819}"/>
                </a:ext>
              </a:extLst>
            </p:cNvPr>
            <p:cNvCxnSpPr>
              <a:cxnSpLocks/>
            </p:cNvCxnSpPr>
            <p:nvPr/>
          </p:nvCxnSpPr>
          <p:spPr bwMode="auto">
            <a:xfrm>
              <a:off x="7453314"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E80EF7A7-64BB-C19D-933A-4CA3712F9EDA}"/>
                </a:ext>
              </a:extLst>
            </p:cNvPr>
            <p:cNvCxnSpPr>
              <a:cxnSpLocks/>
            </p:cNvCxnSpPr>
            <p:nvPr/>
          </p:nvCxnSpPr>
          <p:spPr bwMode="auto">
            <a:xfrm>
              <a:off x="7421564"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EAD6D9B3-F970-726C-8900-4A984E2D78C1}"/>
                </a:ext>
              </a:extLst>
            </p:cNvPr>
            <p:cNvCxnSpPr>
              <a:cxnSpLocks/>
            </p:cNvCxnSpPr>
            <p:nvPr/>
          </p:nvCxnSpPr>
          <p:spPr bwMode="auto">
            <a:xfrm>
              <a:off x="7392989"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7A0ABA8E-981C-A9CF-449F-DF2358CE7F24}"/>
                </a:ext>
              </a:extLst>
            </p:cNvPr>
            <p:cNvCxnSpPr>
              <a:cxnSpLocks/>
            </p:cNvCxnSpPr>
            <p:nvPr/>
          </p:nvCxnSpPr>
          <p:spPr bwMode="auto">
            <a:xfrm>
              <a:off x="7367589"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09AC19B0-87E2-385F-81D8-BC7BB3ACBB11}"/>
                </a:ext>
              </a:extLst>
            </p:cNvPr>
            <p:cNvCxnSpPr>
              <a:cxnSpLocks/>
            </p:cNvCxnSpPr>
            <p:nvPr/>
          </p:nvCxnSpPr>
          <p:spPr bwMode="auto">
            <a:xfrm>
              <a:off x="7345364"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63B48C0B-DE78-8A85-23AC-A6105E21C6E1}"/>
                </a:ext>
              </a:extLst>
            </p:cNvPr>
            <p:cNvCxnSpPr>
              <a:cxnSpLocks/>
            </p:cNvCxnSpPr>
            <p:nvPr/>
          </p:nvCxnSpPr>
          <p:spPr bwMode="auto">
            <a:xfrm>
              <a:off x="7304089"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468445CB-BCC4-08D4-6513-305BC4C03773}"/>
                </a:ext>
              </a:extLst>
            </p:cNvPr>
            <p:cNvCxnSpPr>
              <a:cxnSpLocks/>
            </p:cNvCxnSpPr>
            <p:nvPr/>
          </p:nvCxnSpPr>
          <p:spPr bwMode="auto">
            <a:xfrm>
              <a:off x="7271149" y="280953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4A202849-0662-154D-40AD-F90CE8C058DF}"/>
                </a:ext>
              </a:extLst>
            </p:cNvPr>
            <p:cNvCxnSpPr>
              <a:cxnSpLocks/>
            </p:cNvCxnSpPr>
            <p:nvPr/>
          </p:nvCxnSpPr>
          <p:spPr bwMode="auto">
            <a:xfrm>
              <a:off x="7236224" y="2798548"/>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512709C4-67C0-FF4F-B41C-D9D88B248993}"/>
                </a:ext>
              </a:extLst>
            </p:cNvPr>
            <p:cNvCxnSpPr>
              <a:cxnSpLocks/>
            </p:cNvCxnSpPr>
            <p:nvPr/>
          </p:nvCxnSpPr>
          <p:spPr bwMode="auto">
            <a:xfrm>
              <a:off x="7204474" y="278137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2B67AB31-0E40-1C5C-7326-BF3B5D641832}"/>
                </a:ext>
              </a:extLst>
            </p:cNvPr>
            <p:cNvCxnSpPr>
              <a:cxnSpLocks/>
            </p:cNvCxnSpPr>
            <p:nvPr/>
          </p:nvCxnSpPr>
          <p:spPr bwMode="auto">
            <a:xfrm>
              <a:off x="7179074" y="278137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E8884C28-49BB-6A5E-5305-63224ADCDB2B}"/>
                </a:ext>
              </a:extLst>
            </p:cNvPr>
            <p:cNvCxnSpPr>
              <a:cxnSpLocks/>
            </p:cNvCxnSpPr>
            <p:nvPr/>
          </p:nvCxnSpPr>
          <p:spPr bwMode="auto">
            <a:xfrm>
              <a:off x="7153674" y="278137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8BCBE85A-9FC5-8B46-4B02-4F01AC82F28B}"/>
                </a:ext>
              </a:extLst>
            </p:cNvPr>
            <p:cNvCxnSpPr>
              <a:cxnSpLocks/>
            </p:cNvCxnSpPr>
            <p:nvPr/>
          </p:nvCxnSpPr>
          <p:spPr bwMode="auto">
            <a:xfrm>
              <a:off x="7118749" y="278137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18754C16-417A-E065-BBE6-5B5650EF7D77}"/>
                </a:ext>
              </a:extLst>
            </p:cNvPr>
            <p:cNvCxnSpPr>
              <a:cxnSpLocks/>
            </p:cNvCxnSpPr>
            <p:nvPr/>
          </p:nvCxnSpPr>
          <p:spPr bwMode="auto">
            <a:xfrm>
              <a:off x="6798074" y="2725753"/>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BD0397DA-299D-5C45-8670-284603F60325}"/>
                </a:ext>
              </a:extLst>
            </p:cNvPr>
            <p:cNvCxnSpPr>
              <a:cxnSpLocks/>
            </p:cNvCxnSpPr>
            <p:nvPr/>
          </p:nvCxnSpPr>
          <p:spPr bwMode="auto">
            <a:xfrm>
              <a:off x="3826274" y="2088232"/>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D382EF5D-BDD3-36B3-759E-25C7DE3B87C2}"/>
                </a:ext>
              </a:extLst>
            </p:cNvPr>
            <p:cNvCxnSpPr>
              <a:cxnSpLocks/>
            </p:cNvCxnSpPr>
            <p:nvPr/>
          </p:nvCxnSpPr>
          <p:spPr bwMode="auto">
            <a:xfrm>
              <a:off x="3572274" y="2032612"/>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B43988FE-0558-3444-7034-9656CCFF2BDF}"/>
                </a:ext>
              </a:extLst>
            </p:cNvPr>
            <p:cNvCxnSpPr>
              <a:cxnSpLocks/>
            </p:cNvCxnSpPr>
            <p:nvPr/>
          </p:nvCxnSpPr>
          <p:spPr bwMode="auto">
            <a:xfrm>
              <a:off x="3311924" y="1976992"/>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14C75025-299E-171D-846D-651056EC1713}"/>
                </a:ext>
              </a:extLst>
            </p:cNvPr>
            <p:cNvCxnSpPr>
              <a:cxnSpLocks/>
            </p:cNvCxnSpPr>
            <p:nvPr/>
          </p:nvCxnSpPr>
          <p:spPr bwMode="auto">
            <a:xfrm>
              <a:off x="3134124" y="1904168"/>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D46FD9F0-BE16-A081-456D-95F7890C4CC0}"/>
                </a:ext>
              </a:extLst>
            </p:cNvPr>
            <p:cNvCxnSpPr>
              <a:cxnSpLocks/>
            </p:cNvCxnSpPr>
            <p:nvPr/>
          </p:nvCxnSpPr>
          <p:spPr bwMode="auto">
            <a:xfrm>
              <a:off x="3076974" y="1867041"/>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B4BA30DB-236E-00DC-DC09-E4CAD554061D}"/>
                </a:ext>
              </a:extLst>
            </p:cNvPr>
            <p:cNvCxnSpPr>
              <a:cxnSpLocks/>
            </p:cNvCxnSpPr>
            <p:nvPr/>
          </p:nvCxnSpPr>
          <p:spPr bwMode="auto">
            <a:xfrm>
              <a:off x="2616599" y="1765441"/>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15027F45-6797-5104-47BA-7E7718ACECCE}"/>
                </a:ext>
              </a:extLst>
            </p:cNvPr>
            <p:cNvCxnSpPr>
              <a:cxnSpLocks/>
            </p:cNvCxnSpPr>
            <p:nvPr/>
          </p:nvCxnSpPr>
          <p:spPr bwMode="auto">
            <a:xfrm>
              <a:off x="2549565" y="1752741"/>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228B1705-A439-E58A-F151-90BB225B869D}"/>
                </a:ext>
              </a:extLst>
            </p:cNvPr>
            <p:cNvCxnSpPr>
              <a:cxnSpLocks/>
            </p:cNvCxnSpPr>
            <p:nvPr/>
          </p:nvCxnSpPr>
          <p:spPr bwMode="auto">
            <a:xfrm>
              <a:off x="2428915" y="172212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BD180D5B-4F3C-F59B-ADCF-9B9E821EE0F4}"/>
                </a:ext>
              </a:extLst>
            </p:cNvPr>
            <p:cNvCxnSpPr>
              <a:cxnSpLocks/>
            </p:cNvCxnSpPr>
            <p:nvPr/>
          </p:nvCxnSpPr>
          <p:spPr bwMode="auto">
            <a:xfrm>
              <a:off x="2346365" y="169037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D83DCC61-BE28-FE33-6C31-673D906EEB01}"/>
                </a:ext>
              </a:extLst>
            </p:cNvPr>
            <p:cNvCxnSpPr>
              <a:cxnSpLocks/>
            </p:cNvCxnSpPr>
            <p:nvPr/>
          </p:nvCxnSpPr>
          <p:spPr bwMode="auto">
            <a:xfrm>
              <a:off x="2079665" y="1666500"/>
              <a:ext cx="0" cy="111240"/>
            </a:xfrm>
            <a:prstGeom prst="line">
              <a:avLst/>
            </a:prstGeom>
            <a:noFill/>
            <a:ln w="28575" cap="flat" cmpd="sng" algn="ctr">
              <a:solidFill>
                <a:schemeClr val="accent3"/>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8509EF57-CA78-1760-D55B-F3D7ABA327EC}"/>
                </a:ext>
              </a:extLst>
            </p:cNvPr>
            <p:cNvCxnSpPr>
              <a:cxnSpLocks/>
            </p:cNvCxnSpPr>
            <p:nvPr/>
          </p:nvCxnSpPr>
          <p:spPr bwMode="auto">
            <a:xfrm>
              <a:off x="2018070" y="1666500"/>
              <a:ext cx="0" cy="11124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310828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E4A21-4671-7109-6E61-F183BC3B07F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FC90B0FE-BC0F-FA57-CD51-6E7143DD1DE0}"/>
              </a:ext>
            </a:extLst>
          </p:cNvPr>
          <p:cNvSpPr>
            <a:spLocks noGrp="1" noChangeArrowheads="1"/>
          </p:cNvSpPr>
          <p:nvPr>
            <p:ph type="title"/>
          </p:nvPr>
        </p:nvSpPr>
        <p:spPr/>
        <p:txBody>
          <a:bodyPr/>
          <a:lstStyle/>
          <a:p>
            <a:r>
              <a:rPr lang="en-US" altLang="en-US" dirty="0"/>
              <a:t>MATTERHORN: </a:t>
            </a:r>
            <a:r>
              <a:rPr lang="en-US" dirty="0"/>
              <a:t>Final OS in Key Subgroups</a:t>
            </a:r>
            <a:endParaRPr lang="en-US" altLang="en-US" dirty="0"/>
          </a:p>
        </p:txBody>
      </p:sp>
      <p:sp>
        <p:nvSpPr>
          <p:cNvPr id="6" name="Content Placeholder 5">
            <a:extLst>
              <a:ext uri="{FF2B5EF4-FFF2-40B4-BE49-F238E27FC236}">
                <a16:creationId xmlns:a16="http://schemas.microsoft.com/office/drawing/2014/main" id="{E79897C9-46CC-216C-7C90-0499581A2F46}"/>
              </a:ext>
            </a:extLst>
          </p:cNvPr>
          <p:cNvSpPr>
            <a:spLocks noGrp="1"/>
          </p:cNvSpPr>
          <p:nvPr>
            <p:ph sz="half" idx="1"/>
          </p:nvPr>
        </p:nvSpPr>
        <p:spPr/>
        <p:txBody>
          <a:bodyPr/>
          <a:lstStyle/>
          <a:p>
            <a:r>
              <a:rPr lang="en-GB" sz="2400" dirty="0"/>
              <a:t>OS benefit associated with durvalumab + FLOT observed in most subgroups</a:t>
            </a:r>
          </a:p>
        </p:txBody>
      </p:sp>
      <p:sp>
        <p:nvSpPr>
          <p:cNvPr id="7" name="Content Placeholder 6">
            <a:extLst>
              <a:ext uri="{FF2B5EF4-FFF2-40B4-BE49-F238E27FC236}">
                <a16:creationId xmlns:a16="http://schemas.microsoft.com/office/drawing/2014/main" id="{634CDA44-2BB4-7885-090D-BDA587097DB9}"/>
              </a:ext>
            </a:extLst>
          </p:cNvPr>
          <p:cNvSpPr>
            <a:spLocks noGrp="1"/>
          </p:cNvSpPr>
          <p:nvPr>
            <p:ph sz="half" idx="2"/>
          </p:nvPr>
        </p:nvSpPr>
        <p:spPr>
          <a:xfrm>
            <a:off x="609759" y="5666635"/>
            <a:ext cx="10872445" cy="390973"/>
          </a:xfrm>
        </p:spPr>
        <p:txBody>
          <a:bodyPr/>
          <a:lstStyle/>
          <a:p>
            <a:r>
              <a:rPr lang="en-GB" sz="2000" dirty="0"/>
              <a:t>Survival benefit associated with durvalumab + FLOT vs placebo + FLOT was observed across most patient subgroups</a:t>
            </a:r>
          </a:p>
        </p:txBody>
      </p:sp>
      <p:sp>
        <p:nvSpPr>
          <p:cNvPr id="9221" name="Text Box 11">
            <a:extLst>
              <a:ext uri="{FF2B5EF4-FFF2-40B4-BE49-F238E27FC236}">
                <a16:creationId xmlns:a16="http://schemas.microsoft.com/office/drawing/2014/main" id="{FC6986CE-814D-D4DB-AA8A-09E608785BA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Tabernero. ESMO 2025. Abstr LBA81.</a:t>
            </a:r>
          </a:p>
        </p:txBody>
      </p:sp>
      <p:graphicFrame>
        <p:nvGraphicFramePr>
          <p:cNvPr id="2" name="Table 1">
            <a:extLst>
              <a:ext uri="{FF2B5EF4-FFF2-40B4-BE49-F238E27FC236}">
                <a16:creationId xmlns:a16="http://schemas.microsoft.com/office/drawing/2014/main" id="{4A734D91-066A-4FDA-1CBB-7A77C6F9C2A9}"/>
              </a:ext>
            </a:extLst>
          </p:cNvPr>
          <p:cNvGraphicFramePr>
            <a:graphicFrameLocks noGrp="1"/>
          </p:cNvGraphicFramePr>
          <p:nvPr>
            <p:extLst>
              <p:ext uri="{D42A27DB-BD31-4B8C-83A1-F6EECF244321}">
                <p14:modId xmlns:p14="http://schemas.microsoft.com/office/powerpoint/2010/main" val="809988276"/>
              </p:ext>
            </p:extLst>
          </p:nvPr>
        </p:nvGraphicFramePr>
        <p:xfrm>
          <a:off x="609759" y="1492776"/>
          <a:ext cx="5329608" cy="4002935"/>
        </p:xfrm>
        <a:graphic>
          <a:graphicData uri="http://schemas.openxmlformats.org/drawingml/2006/table">
            <a:tbl>
              <a:tblPr/>
              <a:tblGrid>
                <a:gridCol w="3096531">
                  <a:extLst>
                    <a:ext uri="{9D8B030D-6E8A-4147-A177-3AD203B41FA5}">
                      <a16:colId xmlns:a16="http://schemas.microsoft.com/office/drawing/2014/main" val="1936270402"/>
                    </a:ext>
                  </a:extLst>
                </a:gridCol>
                <a:gridCol w="2233077">
                  <a:extLst>
                    <a:ext uri="{9D8B030D-6E8A-4147-A177-3AD203B41FA5}">
                      <a16:colId xmlns:a16="http://schemas.microsoft.com/office/drawing/2014/main" val="3190239843"/>
                    </a:ext>
                  </a:extLst>
                </a:gridCol>
              </a:tblGrid>
              <a:tr h="369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OS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96704844"/>
                  </a:ext>
                </a:extLst>
              </a:tr>
              <a:tr h="2490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All participants (N = 948)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0.78 (0.63-0.96)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0727140"/>
                  </a:ext>
                </a:extLst>
              </a:tr>
              <a:tr h="828992">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a:ln>
                            <a:noFill/>
                          </a:ln>
                          <a:solidFill>
                            <a:schemeClr val="bg2">
                              <a:lumMod val="10000"/>
                            </a:schemeClr>
                          </a:solidFill>
                          <a:effectLst/>
                          <a:latin typeface="+mn-lt"/>
                        </a:rPr>
                        <a:t>Sex</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Male (n = 682)</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Female (n = 266)</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0.74 (0.58-0.95)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0.91 (0.62-1.35)</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7062466"/>
                  </a:ext>
                </a:extLst>
              </a:tr>
              <a:tr h="387079">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a:ln>
                            <a:noFill/>
                          </a:ln>
                          <a:solidFill>
                            <a:schemeClr val="bg2">
                              <a:lumMod val="10000"/>
                            </a:schemeClr>
                          </a:solidFill>
                          <a:effectLst/>
                          <a:latin typeface="+mn-lt"/>
                        </a:rPr>
                        <a:t>Age at randomization, yr</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&lt;65 (n = 556)</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≥65 (n = 392)</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0.78 (0.59-1.04)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mn-lt"/>
                        </a:rPr>
                        <a:t>0.81 (0.58-1.11)</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63403937"/>
                  </a:ext>
                </a:extLst>
              </a:tr>
              <a:tr h="24903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a:ln>
                            <a:noFill/>
                          </a:ln>
                          <a:solidFill>
                            <a:schemeClr val="bg2">
                              <a:lumMod val="10000"/>
                            </a:schemeClr>
                          </a:solidFill>
                          <a:effectLst/>
                          <a:latin typeface="+mn-lt"/>
                        </a:rPr>
                        <a:t>Geographic region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Asia (n = 180)</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Non-Asia (n = 768)</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0.74 (0.43-1.27)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0.80 (0.64-1.00)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78627381"/>
                  </a:ext>
                </a:extLst>
              </a:tr>
              <a:tr h="24903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a:ln>
                            <a:noFill/>
                          </a:ln>
                          <a:solidFill>
                            <a:schemeClr val="bg2">
                              <a:lumMod val="10000"/>
                            </a:schemeClr>
                          </a:solidFill>
                          <a:effectLst/>
                          <a:latin typeface="+mn-lt"/>
                        </a:rPr>
                        <a:t>PD-L1 expression status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TAP ≥1% (n = 853)</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TAP &lt;1% (n = 95)</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0.79 (0.63-0.99)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0.79 (0.41-1.50)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78406313"/>
                  </a:ext>
                </a:extLst>
              </a:tr>
            </a:tbl>
          </a:graphicData>
        </a:graphic>
      </p:graphicFrame>
      <p:sp>
        <p:nvSpPr>
          <p:cNvPr id="5" name="TextBox 4">
            <a:extLst>
              <a:ext uri="{FF2B5EF4-FFF2-40B4-BE49-F238E27FC236}">
                <a16:creationId xmlns:a16="http://schemas.microsoft.com/office/drawing/2014/main" id="{4B725721-ACD4-F59F-FDD3-C40C8CFAEB49}"/>
              </a:ext>
            </a:extLst>
          </p:cNvPr>
          <p:cNvSpPr txBox="1"/>
          <p:nvPr/>
        </p:nvSpPr>
        <p:spPr bwMode="auto">
          <a:xfrm>
            <a:off x="609759" y="5494606"/>
            <a:ext cx="5531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GB" sz="1200" b="0" dirty="0">
                <a:solidFill>
                  <a:schemeClr val="bg1"/>
                </a:solidFill>
                <a:latin typeface="Calibri" panose="020F0502020204030204" pitchFamily="34" charset="0"/>
              </a:rPr>
              <a:t>*Comparing treatment arms. Values &lt;1.0 favor durvalumab + FLOT. </a:t>
            </a:r>
          </a:p>
        </p:txBody>
      </p:sp>
      <p:graphicFrame>
        <p:nvGraphicFramePr>
          <p:cNvPr id="8" name="Table 7">
            <a:extLst>
              <a:ext uri="{FF2B5EF4-FFF2-40B4-BE49-F238E27FC236}">
                <a16:creationId xmlns:a16="http://schemas.microsoft.com/office/drawing/2014/main" id="{408C6D79-D53D-C6C4-C459-AFF7BA776511}"/>
              </a:ext>
            </a:extLst>
          </p:cNvPr>
          <p:cNvGraphicFramePr>
            <a:graphicFrameLocks noGrp="1"/>
          </p:cNvGraphicFramePr>
          <p:nvPr>
            <p:extLst>
              <p:ext uri="{D42A27DB-BD31-4B8C-83A1-F6EECF244321}">
                <p14:modId xmlns:p14="http://schemas.microsoft.com/office/powerpoint/2010/main" val="3417730102"/>
              </p:ext>
            </p:extLst>
          </p:nvPr>
        </p:nvGraphicFramePr>
        <p:xfrm>
          <a:off x="6252633" y="1510730"/>
          <a:ext cx="5375350" cy="3905463"/>
        </p:xfrm>
        <a:graphic>
          <a:graphicData uri="http://schemas.openxmlformats.org/drawingml/2006/table">
            <a:tbl>
              <a:tblPr/>
              <a:tblGrid>
                <a:gridCol w="3123107">
                  <a:extLst>
                    <a:ext uri="{9D8B030D-6E8A-4147-A177-3AD203B41FA5}">
                      <a16:colId xmlns:a16="http://schemas.microsoft.com/office/drawing/2014/main" val="1936270402"/>
                    </a:ext>
                  </a:extLst>
                </a:gridCol>
                <a:gridCol w="2252243">
                  <a:extLst>
                    <a:ext uri="{9D8B030D-6E8A-4147-A177-3AD203B41FA5}">
                      <a16:colId xmlns:a16="http://schemas.microsoft.com/office/drawing/2014/main" val="3190239843"/>
                    </a:ext>
                  </a:extLst>
                </a:gridCol>
              </a:tblGrid>
              <a:tr h="369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OS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96704844"/>
                  </a:ext>
                </a:extLst>
              </a:tr>
              <a:tr h="24903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a:ln>
                            <a:noFill/>
                          </a:ln>
                          <a:solidFill>
                            <a:schemeClr val="bg2">
                              <a:lumMod val="10000"/>
                            </a:schemeClr>
                          </a:solidFill>
                          <a:effectLst/>
                          <a:latin typeface="+mn-lt"/>
                        </a:rPr>
                        <a:t>Clinical lymph node status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Positive (n = 667)</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Negative (n = 277)</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0.73 (0.57-0.94)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1.01 (0.67-1.51)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81104967"/>
                  </a:ext>
                </a:extLst>
              </a:tr>
              <a:tr h="24903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a:ln>
                            <a:noFill/>
                          </a:ln>
                          <a:solidFill>
                            <a:schemeClr val="bg2">
                              <a:lumMod val="10000"/>
                            </a:schemeClr>
                          </a:solidFill>
                          <a:effectLst/>
                          <a:latin typeface="+mn-lt"/>
                        </a:rPr>
                        <a:t>Primary tumor location</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Gastric (n = 640)</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GEJ (n = 308)</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0.85 (0.66-1.10)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0.69 (0.47-0.99)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24325777"/>
                  </a:ext>
                </a:extLst>
              </a:tr>
              <a:tr h="24903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a:ln>
                            <a:noFill/>
                          </a:ln>
                          <a:solidFill>
                            <a:schemeClr val="bg2">
                              <a:lumMod val="10000"/>
                            </a:schemeClr>
                          </a:solidFill>
                          <a:effectLst/>
                          <a:latin typeface="+mn-lt"/>
                        </a:rPr>
                        <a:t>ECOG PS</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0 (n = 703)</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1 (n = 245)</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0.76 (0.59-0.97)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0.87 (0.58-1.32)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8247351"/>
                  </a:ext>
                </a:extLst>
              </a:tr>
              <a:tr h="24903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defRPr/>
                      </a:pPr>
                      <a:r>
                        <a:rPr kumimoji="0" lang="en-US" sz="1600" b="0" i="0" u="none" strike="noStrike" cap="none" normalizeH="0" baseline="0">
                          <a:ln>
                            <a:noFill/>
                          </a:ln>
                          <a:solidFill>
                            <a:schemeClr val="bg2">
                              <a:lumMod val="10000"/>
                            </a:schemeClr>
                          </a:solidFill>
                          <a:effectLst/>
                          <a:latin typeface="+mn-lt"/>
                        </a:rPr>
                        <a:t>Histology type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Intestinal (n = 483)</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Diffuse (n = 249)</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600" b="0" i="0" u="none" strike="noStrike" cap="none" normalizeH="0" baseline="0">
                          <a:ln>
                            <a:noFill/>
                          </a:ln>
                          <a:solidFill>
                            <a:schemeClr val="bg2">
                              <a:lumMod val="10000"/>
                            </a:schemeClr>
                          </a:solidFill>
                          <a:effectLst/>
                          <a:latin typeface="+mn-lt"/>
                        </a:rPr>
                        <a:t>Indeterminate (n = 216)</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1"/>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0.76 (0.56-1.05)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0.98 (0.68-1.40)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0.61 (0.38-0.96)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8094123"/>
                  </a:ext>
                </a:extLst>
              </a:tr>
            </a:tbl>
          </a:graphicData>
        </a:graphic>
      </p:graphicFrame>
    </p:spTree>
    <p:extLst>
      <p:ext uri="{BB962C8B-B14F-4D97-AF65-F5344CB8AC3E}">
        <p14:creationId xmlns:p14="http://schemas.microsoft.com/office/powerpoint/2010/main" val="907960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1E9B0-8F0D-60DF-62D6-17C68AD0EC40}"/>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070E081-DAA7-0AB7-0EA7-D90D1DEACED8}"/>
              </a:ext>
            </a:extLst>
          </p:cNvPr>
          <p:cNvSpPr>
            <a:spLocks noGrp="1" noChangeArrowheads="1"/>
          </p:cNvSpPr>
          <p:nvPr>
            <p:ph type="title"/>
          </p:nvPr>
        </p:nvSpPr>
        <p:spPr/>
        <p:txBody>
          <a:bodyPr/>
          <a:lstStyle/>
          <a:p>
            <a:r>
              <a:rPr lang="en-US" altLang="en-US" dirty="0"/>
              <a:t>MATTERHORN: </a:t>
            </a:r>
            <a:r>
              <a:rPr lang="en-US" dirty="0"/>
              <a:t>Final OS by PD-L1 Status</a:t>
            </a:r>
            <a:endParaRPr lang="en-US" altLang="en-US" dirty="0"/>
          </a:p>
        </p:txBody>
      </p:sp>
      <p:sp>
        <p:nvSpPr>
          <p:cNvPr id="9221" name="Text Box 11">
            <a:extLst>
              <a:ext uri="{FF2B5EF4-FFF2-40B4-BE49-F238E27FC236}">
                <a16:creationId xmlns:a16="http://schemas.microsoft.com/office/drawing/2014/main" id="{9200B48C-C27B-5135-0D6C-D2A6E9EC332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Tabernero. ESMO 2025. Abstr LBA81.</a:t>
            </a:r>
          </a:p>
        </p:txBody>
      </p:sp>
      <p:graphicFrame>
        <p:nvGraphicFramePr>
          <p:cNvPr id="4" name="Table 3">
            <a:extLst>
              <a:ext uri="{FF2B5EF4-FFF2-40B4-BE49-F238E27FC236}">
                <a16:creationId xmlns:a16="http://schemas.microsoft.com/office/drawing/2014/main" id="{F6242A24-331D-90E8-466B-6C0BD03D5252}"/>
              </a:ext>
            </a:extLst>
          </p:cNvPr>
          <p:cNvGraphicFramePr>
            <a:graphicFrameLocks noGrp="1"/>
          </p:cNvGraphicFramePr>
          <p:nvPr>
            <p:extLst>
              <p:ext uri="{D42A27DB-BD31-4B8C-83A1-F6EECF244321}">
                <p14:modId xmlns:p14="http://schemas.microsoft.com/office/powerpoint/2010/main" val="3542141335"/>
              </p:ext>
            </p:extLst>
          </p:nvPr>
        </p:nvGraphicFramePr>
        <p:xfrm>
          <a:off x="723898" y="1583041"/>
          <a:ext cx="10758303" cy="1737424"/>
        </p:xfrm>
        <a:graphic>
          <a:graphicData uri="http://schemas.openxmlformats.org/drawingml/2006/table">
            <a:tbl>
              <a:tblPr/>
              <a:tblGrid>
                <a:gridCol w="4546685">
                  <a:extLst>
                    <a:ext uri="{9D8B030D-6E8A-4147-A177-3AD203B41FA5}">
                      <a16:colId xmlns:a16="http://schemas.microsoft.com/office/drawing/2014/main" val="1936270402"/>
                    </a:ext>
                  </a:extLst>
                </a:gridCol>
                <a:gridCol w="3278862">
                  <a:extLst>
                    <a:ext uri="{9D8B030D-6E8A-4147-A177-3AD203B41FA5}">
                      <a16:colId xmlns:a16="http://schemas.microsoft.com/office/drawing/2014/main" val="3058130588"/>
                    </a:ext>
                  </a:extLst>
                </a:gridCol>
                <a:gridCol w="2932756">
                  <a:extLst>
                    <a:ext uri="{9D8B030D-6E8A-4147-A177-3AD203B41FA5}">
                      <a16:colId xmlns:a16="http://schemas.microsoft.com/office/drawing/2014/main" val="1740838453"/>
                    </a:ext>
                  </a:extLst>
                </a:gridCol>
              </a:tblGrid>
              <a:tr h="29378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PD-L1 TAP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62114844"/>
                  </a:ext>
                </a:extLst>
              </a:tr>
              <a:tr h="377778">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Durvalumab + FLOT </a:t>
                      </a:r>
                      <a:br>
                        <a:rPr kumimoji="0" lang="en-US" sz="1800" b="1" i="0" u="none" strike="noStrike" cap="none" normalizeH="0" baseline="0" dirty="0">
                          <a:ln>
                            <a:noFill/>
                          </a:ln>
                          <a:solidFill>
                            <a:schemeClr val="tx1"/>
                          </a:solidFill>
                          <a:effectLst/>
                          <a:latin typeface="+mn-lt"/>
                        </a:rPr>
                      </a:br>
                      <a:r>
                        <a:rPr kumimoji="0" lang="en-US" sz="1800" b="1" i="0" u="none" strike="noStrike" cap="none" normalizeH="0" baseline="0" dirty="0">
                          <a:ln>
                            <a:noFill/>
                          </a:ln>
                          <a:solidFill>
                            <a:schemeClr val="tx1"/>
                          </a:solidFill>
                          <a:effectLst/>
                          <a:latin typeface="+mn-lt"/>
                        </a:rPr>
                        <a:t>(n = 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Placebo + FLOT </a:t>
                      </a:r>
                      <a:br>
                        <a:rPr kumimoji="0" lang="en-US" sz="1800" b="1" i="0" u="none" strike="noStrike" cap="none" normalizeH="0" baseline="0" dirty="0">
                          <a:ln>
                            <a:noFill/>
                          </a:ln>
                          <a:solidFill>
                            <a:schemeClr val="tx1"/>
                          </a:solidFill>
                          <a:effectLst/>
                          <a:latin typeface="+mn-lt"/>
                        </a:rPr>
                      </a:br>
                      <a:r>
                        <a:rPr kumimoji="0" lang="en-US" sz="1800" b="1" i="0" u="none" strike="noStrike" cap="none" normalizeH="0" baseline="0" dirty="0">
                          <a:ln>
                            <a:noFill/>
                          </a:ln>
                          <a:solidFill>
                            <a:schemeClr val="tx1"/>
                          </a:solidFill>
                          <a:effectLst/>
                          <a:latin typeface="+mn-lt"/>
                        </a:rPr>
                        <a:t>(n = 427)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96704844"/>
                  </a:ext>
                </a:extLst>
              </a:tr>
              <a:tr h="2158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0727140"/>
                  </a:ext>
                </a:extLst>
              </a:tr>
              <a:tr h="215877">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0.79 (0.63-0.99)</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4187062466"/>
                  </a:ext>
                </a:extLst>
              </a:tr>
            </a:tbl>
          </a:graphicData>
        </a:graphic>
      </p:graphicFrame>
      <p:graphicFrame>
        <p:nvGraphicFramePr>
          <p:cNvPr id="6" name="Table 5">
            <a:extLst>
              <a:ext uri="{FF2B5EF4-FFF2-40B4-BE49-F238E27FC236}">
                <a16:creationId xmlns:a16="http://schemas.microsoft.com/office/drawing/2014/main" id="{F146E9E3-2D70-B17A-19DC-48E6BA1DF62E}"/>
              </a:ext>
            </a:extLst>
          </p:cNvPr>
          <p:cNvGraphicFramePr>
            <a:graphicFrameLocks noGrp="1"/>
          </p:cNvGraphicFramePr>
          <p:nvPr>
            <p:extLst>
              <p:ext uri="{D42A27DB-BD31-4B8C-83A1-F6EECF244321}">
                <p14:modId xmlns:p14="http://schemas.microsoft.com/office/powerpoint/2010/main" val="3710904506"/>
              </p:ext>
            </p:extLst>
          </p:nvPr>
        </p:nvGraphicFramePr>
        <p:xfrm>
          <a:off x="723899" y="3494200"/>
          <a:ext cx="10758303" cy="1737424"/>
        </p:xfrm>
        <a:graphic>
          <a:graphicData uri="http://schemas.openxmlformats.org/drawingml/2006/table">
            <a:tbl>
              <a:tblPr/>
              <a:tblGrid>
                <a:gridCol w="4546685">
                  <a:extLst>
                    <a:ext uri="{9D8B030D-6E8A-4147-A177-3AD203B41FA5}">
                      <a16:colId xmlns:a16="http://schemas.microsoft.com/office/drawing/2014/main" val="1936270402"/>
                    </a:ext>
                  </a:extLst>
                </a:gridCol>
                <a:gridCol w="3278862">
                  <a:extLst>
                    <a:ext uri="{9D8B030D-6E8A-4147-A177-3AD203B41FA5}">
                      <a16:colId xmlns:a16="http://schemas.microsoft.com/office/drawing/2014/main" val="3058130588"/>
                    </a:ext>
                  </a:extLst>
                </a:gridCol>
                <a:gridCol w="2932756">
                  <a:extLst>
                    <a:ext uri="{9D8B030D-6E8A-4147-A177-3AD203B41FA5}">
                      <a16:colId xmlns:a16="http://schemas.microsoft.com/office/drawing/2014/main" val="1740838453"/>
                    </a:ext>
                  </a:extLst>
                </a:gridCol>
              </a:tblGrid>
              <a:tr h="3541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OS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PD-L1 TAP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162114844"/>
                  </a:ext>
                </a:extLst>
              </a:tr>
              <a:tr h="455459">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Durvalumab + FLOT </a:t>
                      </a:r>
                      <a:br>
                        <a:rPr kumimoji="0" lang="en-US" sz="1800" b="1" i="0" u="none" strike="noStrike" cap="none" normalizeH="0" baseline="0" dirty="0">
                          <a:ln>
                            <a:noFill/>
                          </a:ln>
                          <a:solidFill>
                            <a:schemeClr val="tx1"/>
                          </a:solidFill>
                          <a:effectLst/>
                          <a:latin typeface="+mn-lt"/>
                        </a:rPr>
                      </a:br>
                      <a:r>
                        <a:rPr kumimoji="0" lang="en-US" sz="1800" b="1" i="0" u="none" strike="noStrike" cap="none" normalizeH="0" baseline="0" dirty="0">
                          <a:ln>
                            <a:noFill/>
                          </a:ln>
                          <a:solidFill>
                            <a:schemeClr val="tx1"/>
                          </a:solidFill>
                          <a:effectLst/>
                          <a:latin typeface="+mn-lt"/>
                        </a:rPr>
                        <a:t>(n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Placebo + FLOT </a:t>
                      </a:r>
                      <a:br>
                        <a:rPr kumimoji="0" lang="en-US" sz="1800" b="1" i="0" u="none" strike="noStrike" cap="none" normalizeH="0" baseline="0" dirty="0">
                          <a:ln>
                            <a:noFill/>
                          </a:ln>
                          <a:solidFill>
                            <a:schemeClr val="tx1"/>
                          </a:solidFill>
                          <a:effectLst/>
                          <a:latin typeface="+mn-lt"/>
                        </a:rPr>
                      </a:br>
                      <a:r>
                        <a:rPr kumimoji="0" lang="en-US" sz="1800" b="1" i="0" u="none" strike="noStrike" cap="none" normalizeH="0" baseline="0" dirty="0">
                          <a:ln>
                            <a:noFill/>
                          </a:ln>
                          <a:solidFill>
                            <a:schemeClr val="tx1"/>
                          </a:solidFill>
                          <a:effectLst/>
                          <a:latin typeface="+mn-lt"/>
                        </a:rPr>
                        <a:t>(n =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96704844"/>
                  </a:ext>
                </a:extLst>
              </a:tr>
              <a:tr h="26026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Median OS,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NR (43.66-NR)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NR (21.72-NR)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0727140"/>
                  </a:ext>
                </a:extLst>
              </a:tr>
              <a:tr h="260267">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0.79 (0.41-1.50)</a:t>
                      </a:r>
                    </a:p>
                  </a:txBody>
                  <a:tcPr marL="121699" marR="121699"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4187062466"/>
                  </a:ext>
                </a:extLst>
              </a:tr>
            </a:tbl>
          </a:graphicData>
        </a:graphic>
      </p:graphicFrame>
      <p:sp>
        <p:nvSpPr>
          <p:cNvPr id="9" name="TextBox 8">
            <a:extLst>
              <a:ext uri="{FF2B5EF4-FFF2-40B4-BE49-F238E27FC236}">
                <a16:creationId xmlns:a16="http://schemas.microsoft.com/office/drawing/2014/main" id="{A1251ED9-427F-37BE-0DB5-53F8B79B3AD2}"/>
              </a:ext>
            </a:extLst>
          </p:cNvPr>
          <p:cNvSpPr txBox="1"/>
          <p:nvPr/>
        </p:nvSpPr>
        <p:spPr bwMode="auto">
          <a:xfrm>
            <a:off x="764043" y="5473225"/>
            <a:ext cx="963725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Median OS was numerically improved with durvalumab + FLOT vs placebo + FLOT regardless of PD-L1 status</a:t>
            </a:r>
          </a:p>
        </p:txBody>
      </p:sp>
    </p:spTree>
    <p:extLst>
      <p:ext uri="{BB962C8B-B14F-4D97-AF65-F5344CB8AC3E}">
        <p14:creationId xmlns:p14="http://schemas.microsoft.com/office/powerpoint/2010/main" val="53171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CB966-5EF1-76A5-FE88-5E8060C0F6A5}"/>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F73C4EEC-F955-823F-62DA-B3D46FC56894}"/>
              </a:ext>
            </a:extLst>
          </p:cNvPr>
          <p:cNvSpPr>
            <a:spLocks noGrp="1" noChangeArrowheads="1"/>
          </p:cNvSpPr>
          <p:nvPr>
            <p:ph type="title"/>
          </p:nvPr>
        </p:nvSpPr>
        <p:spPr/>
        <p:txBody>
          <a:bodyPr/>
          <a:lstStyle/>
          <a:p>
            <a:r>
              <a:rPr lang="en-US" altLang="en-US" dirty="0"/>
              <a:t>MATTERHORN: </a:t>
            </a:r>
            <a:r>
              <a:rPr lang="en-US" dirty="0"/>
              <a:t>EFS by Pathologic Response and </a:t>
            </a:r>
            <a:br>
              <a:rPr lang="en-US" dirty="0"/>
            </a:br>
            <a:r>
              <a:rPr lang="en-US" dirty="0"/>
              <a:t>Nodal Status</a:t>
            </a:r>
            <a:endParaRPr lang="en-US" altLang="en-US" dirty="0"/>
          </a:p>
        </p:txBody>
      </p:sp>
      <p:sp>
        <p:nvSpPr>
          <p:cNvPr id="6" name="Content Placeholder 5">
            <a:extLst>
              <a:ext uri="{FF2B5EF4-FFF2-40B4-BE49-F238E27FC236}">
                <a16:creationId xmlns:a16="http://schemas.microsoft.com/office/drawing/2014/main" id="{C15496C6-A14A-4271-EBB8-4E505E491BAA}"/>
              </a:ext>
            </a:extLst>
          </p:cNvPr>
          <p:cNvSpPr>
            <a:spLocks noGrp="1"/>
          </p:cNvSpPr>
          <p:nvPr>
            <p:ph sz="half" idx="1"/>
          </p:nvPr>
        </p:nvSpPr>
        <p:spPr>
          <a:xfrm>
            <a:off x="609759" y="5446743"/>
            <a:ext cx="10987004" cy="654476"/>
          </a:xfrm>
        </p:spPr>
        <p:txBody>
          <a:bodyPr/>
          <a:lstStyle/>
          <a:p>
            <a:r>
              <a:rPr lang="en-GB" sz="2400" dirty="0"/>
              <a:t>Durvalumab + FLOT significantly extended EFS vs placebo + FLOT with a pathologic response of any degree and regardless of nodal status</a:t>
            </a:r>
          </a:p>
        </p:txBody>
      </p:sp>
      <p:sp>
        <p:nvSpPr>
          <p:cNvPr id="9221" name="Text Box 11">
            <a:extLst>
              <a:ext uri="{FF2B5EF4-FFF2-40B4-BE49-F238E27FC236}">
                <a16:creationId xmlns:a16="http://schemas.microsoft.com/office/drawing/2014/main" id="{AC680129-797C-7AF5-2816-B1F629FFDE2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Tabernero. ESMO 2025. Abstr LBA81.</a:t>
            </a:r>
          </a:p>
        </p:txBody>
      </p:sp>
      <p:graphicFrame>
        <p:nvGraphicFramePr>
          <p:cNvPr id="2" name="Table 1">
            <a:extLst>
              <a:ext uri="{FF2B5EF4-FFF2-40B4-BE49-F238E27FC236}">
                <a16:creationId xmlns:a16="http://schemas.microsoft.com/office/drawing/2014/main" id="{F9A3A5EA-D894-70CF-0BE4-D01ED3D3587B}"/>
              </a:ext>
            </a:extLst>
          </p:cNvPr>
          <p:cNvGraphicFramePr>
            <a:graphicFrameLocks noGrp="1"/>
          </p:cNvGraphicFramePr>
          <p:nvPr>
            <p:extLst>
              <p:ext uri="{D42A27DB-BD31-4B8C-83A1-F6EECF244321}">
                <p14:modId xmlns:p14="http://schemas.microsoft.com/office/powerpoint/2010/main" val="1843725170"/>
              </p:ext>
            </p:extLst>
          </p:nvPr>
        </p:nvGraphicFramePr>
        <p:xfrm>
          <a:off x="292231" y="1777883"/>
          <a:ext cx="5692312" cy="3313097"/>
        </p:xfrm>
        <a:graphic>
          <a:graphicData uri="http://schemas.openxmlformats.org/drawingml/2006/table">
            <a:tbl>
              <a:tblPr/>
              <a:tblGrid>
                <a:gridCol w="2086180">
                  <a:extLst>
                    <a:ext uri="{9D8B030D-6E8A-4147-A177-3AD203B41FA5}">
                      <a16:colId xmlns:a16="http://schemas.microsoft.com/office/drawing/2014/main" val="1936270402"/>
                    </a:ext>
                  </a:extLst>
                </a:gridCol>
                <a:gridCol w="1914155">
                  <a:extLst>
                    <a:ext uri="{9D8B030D-6E8A-4147-A177-3AD203B41FA5}">
                      <a16:colId xmlns:a16="http://schemas.microsoft.com/office/drawing/2014/main" val="3058130588"/>
                    </a:ext>
                  </a:extLst>
                </a:gridCol>
                <a:gridCol w="1691977">
                  <a:extLst>
                    <a:ext uri="{9D8B030D-6E8A-4147-A177-3AD203B41FA5}">
                      <a16:colId xmlns:a16="http://schemas.microsoft.com/office/drawing/2014/main" val="4027948373"/>
                    </a:ext>
                  </a:extLst>
                </a:gridCol>
              </a:tblGrid>
              <a:tr h="5715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mn-lt"/>
                        </a:rPr>
                        <a:t>Median EFS,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Durvalumab + FLOT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Placebo + FLOT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96704844"/>
                  </a:ext>
                </a:extLst>
              </a:tr>
              <a:tr h="3415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pCR</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0727140"/>
                  </a:ext>
                </a:extLst>
              </a:tr>
              <a:tr h="195094">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0.29 (0.08-0.96)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11565400"/>
                  </a:ext>
                </a:extLst>
              </a:tr>
              <a:tr h="4248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 = 127)</a:t>
                      </a:r>
                      <a:endParaRPr kumimoji="0" lang="en-US"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 = 68)</a:t>
                      </a:r>
                      <a:endParaRPr kumimoji="0" lang="en-US"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893728614"/>
                  </a:ext>
                </a:extLst>
              </a:tr>
              <a:tr h="3123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MPR</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0161325"/>
                  </a:ext>
                </a:extLst>
              </a:tr>
              <a:tr h="163748">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0.32 (0.15-0.68)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20000"/>
                        <a:lumOff val="80000"/>
                      </a:schemeClr>
                    </a:solidFill>
                  </a:tcPr>
                </a:tc>
                <a:extLst>
                  <a:ext uri="{0D108BD9-81ED-4DB2-BD59-A6C34878D82A}">
                    <a16:rowId xmlns:a16="http://schemas.microsoft.com/office/drawing/2014/main" val="1340115572"/>
                  </a:ext>
                </a:extLst>
              </a:tr>
              <a:tr h="3698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 = 346)</a:t>
                      </a:r>
                      <a:endParaRPr kumimoji="0" lang="en-US"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 = 313)</a:t>
                      </a:r>
                      <a:endParaRPr kumimoji="0" lang="en-US"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394297114"/>
                  </a:ext>
                </a:extLst>
              </a:tr>
              <a:tr h="3694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Any pathologic response</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NR (35.65-NR)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07051335"/>
                  </a:ext>
                </a:extLst>
              </a:tr>
              <a:tr h="31395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0.60 (0.46-0.79)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55710271"/>
                  </a:ext>
                </a:extLst>
              </a:tr>
            </a:tbl>
          </a:graphicData>
        </a:graphic>
      </p:graphicFrame>
      <p:sp>
        <p:nvSpPr>
          <p:cNvPr id="10" name="TextBox 9">
            <a:extLst>
              <a:ext uri="{FF2B5EF4-FFF2-40B4-BE49-F238E27FC236}">
                <a16:creationId xmlns:a16="http://schemas.microsoft.com/office/drawing/2014/main" id="{62594DA5-B21F-642F-1444-D0771182ABEF}"/>
              </a:ext>
            </a:extLst>
          </p:cNvPr>
          <p:cNvSpPr txBox="1"/>
          <p:nvPr/>
        </p:nvSpPr>
        <p:spPr bwMode="auto">
          <a:xfrm>
            <a:off x="5984544" y="3948754"/>
            <a:ext cx="591522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GB" sz="1200" b="0" dirty="0">
                <a:solidFill>
                  <a:schemeClr val="bg1"/>
                </a:solidFill>
                <a:latin typeface="Calibri" panose="020F0502020204030204" pitchFamily="34" charset="0"/>
              </a:rPr>
              <a:t>*Pathologic response analyzed centrally in 757 participants who completed surgery with samples available for modified Ryan scoring: pCR = modified Ryan score 0 (n = 125); non-pCR = modified Ryan score 1, 2, and 3 (n = 632); MPR = modified Ryan score 0 and 1 (n = 195); any pathologic response = modified Ryan score 0, 1, and 2 (n = 659).</a:t>
            </a:r>
          </a:p>
          <a:p>
            <a:pPr>
              <a:spcBef>
                <a:spcPts val="0"/>
              </a:spcBef>
            </a:pPr>
            <a:r>
              <a:rPr lang="en-GB" sz="1200" b="0" baseline="30000" dirty="0">
                <a:solidFill>
                  <a:schemeClr val="bg1"/>
                </a:solidFill>
                <a:latin typeface="Calibri" panose="020F0502020204030204" pitchFamily="34" charset="0"/>
              </a:rPr>
              <a:t>†</a:t>
            </a:r>
            <a:r>
              <a:rPr lang="en-GB" sz="1200" b="0" dirty="0">
                <a:solidFill>
                  <a:schemeClr val="bg1"/>
                </a:solidFill>
                <a:latin typeface="Calibri" panose="020F0502020204030204" pitchFamily="34" charset="0"/>
              </a:rPr>
              <a:t>Nodal stage analyzed locally in 811 participants. ypN- = no nodal involvement (n = 418); ypN+ = nodal involvement (n = 393). </a:t>
            </a:r>
          </a:p>
        </p:txBody>
      </p:sp>
      <p:graphicFrame>
        <p:nvGraphicFramePr>
          <p:cNvPr id="3" name="Table 2">
            <a:extLst>
              <a:ext uri="{FF2B5EF4-FFF2-40B4-BE49-F238E27FC236}">
                <a16:creationId xmlns:a16="http://schemas.microsoft.com/office/drawing/2014/main" id="{C0B19E24-CEC7-6B0C-2A68-93E3E78A7044}"/>
              </a:ext>
            </a:extLst>
          </p:cNvPr>
          <p:cNvGraphicFramePr>
            <a:graphicFrameLocks noGrp="1"/>
          </p:cNvGraphicFramePr>
          <p:nvPr>
            <p:extLst>
              <p:ext uri="{D42A27DB-BD31-4B8C-83A1-F6EECF244321}">
                <p14:modId xmlns:p14="http://schemas.microsoft.com/office/powerpoint/2010/main" val="313369982"/>
              </p:ext>
            </p:extLst>
          </p:nvPr>
        </p:nvGraphicFramePr>
        <p:xfrm>
          <a:off x="6050700" y="1777883"/>
          <a:ext cx="5849069" cy="2152465"/>
        </p:xfrm>
        <a:graphic>
          <a:graphicData uri="http://schemas.openxmlformats.org/drawingml/2006/table">
            <a:tbl>
              <a:tblPr/>
              <a:tblGrid>
                <a:gridCol w="2260131">
                  <a:extLst>
                    <a:ext uri="{9D8B030D-6E8A-4147-A177-3AD203B41FA5}">
                      <a16:colId xmlns:a16="http://schemas.microsoft.com/office/drawing/2014/main" val="1936270402"/>
                    </a:ext>
                  </a:extLst>
                </a:gridCol>
                <a:gridCol w="1914706">
                  <a:extLst>
                    <a:ext uri="{9D8B030D-6E8A-4147-A177-3AD203B41FA5}">
                      <a16:colId xmlns:a16="http://schemas.microsoft.com/office/drawing/2014/main" val="3058130588"/>
                    </a:ext>
                  </a:extLst>
                </a:gridCol>
                <a:gridCol w="1674232">
                  <a:extLst>
                    <a:ext uri="{9D8B030D-6E8A-4147-A177-3AD203B41FA5}">
                      <a16:colId xmlns:a16="http://schemas.microsoft.com/office/drawing/2014/main" val="3622761765"/>
                    </a:ext>
                  </a:extLst>
                </a:gridCol>
              </a:tblGrid>
              <a:tr h="5503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cap="none" normalizeH="0" baseline="0" dirty="0">
                          <a:ln>
                            <a:noFill/>
                          </a:ln>
                          <a:solidFill>
                            <a:schemeClr val="tx1"/>
                          </a:solidFill>
                          <a:effectLst/>
                          <a:latin typeface="+mn-lt"/>
                        </a:rPr>
                        <a:t>Median EFS,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Durvalumab + FLOT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239)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Placebo + FLOT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 = 179)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596704844"/>
                  </a:ext>
                </a:extLst>
              </a:tr>
              <a:tr h="313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ypN-</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30727140"/>
                  </a:ext>
                </a:extLst>
              </a:tr>
              <a:tr h="286327">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0.74 (0.46-1.18)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747046923"/>
                  </a:ext>
                </a:extLst>
              </a:tr>
              <a:tr h="374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 = 172) </a:t>
                      </a:r>
                      <a:endParaRPr kumimoji="0" lang="en-US"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(n = 221) </a:t>
                      </a:r>
                      <a:endParaRPr kumimoji="0" lang="en-US"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64581244"/>
                  </a:ext>
                </a:extLst>
              </a:tr>
              <a:tr h="2994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ypN+</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33.84 (23.33-NR)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25.56 (18.83-29.14)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10161325"/>
                  </a:ext>
                </a:extLst>
              </a:tr>
              <a:tr h="275584">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0.77 (0.58-1.02)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2121448349"/>
                  </a:ext>
                </a:extLst>
              </a:tr>
            </a:tbl>
          </a:graphicData>
        </a:graphic>
      </p:graphicFrame>
      <p:sp>
        <p:nvSpPr>
          <p:cNvPr id="4" name="TextBox 3">
            <a:extLst>
              <a:ext uri="{FF2B5EF4-FFF2-40B4-BE49-F238E27FC236}">
                <a16:creationId xmlns:a16="http://schemas.microsoft.com/office/drawing/2014/main" id="{0F257BE9-B0E8-E3DD-8A1E-56BF22B66AC4}"/>
              </a:ext>
            </a:extLst>
          </p:cNvPr>
          <p:cNvSpPr txBox="1"/>
          <p:nvPr/>
        </p:nvSpPr>
        <p:spPr bwMode="auto">
          <a:xfrm>
            <a:off x="977078" y="1343276"/>
            <a:ext cx="4322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EFS by Pathologic Response*</a:t>
            </a:r>
          </a:p>
        </p:txBody>
      </p:sp>
      <p:sp>
        <p:nvSpPr>
          <p:cNvPr id="5" name="TextBox 4">
            <a:extLst>
              <a:ext uri="{FF2B5EF4-FFF2-40B4-BE49-F238E27FC236}">
                <a16:creationId xmlns:a16="http://schemas.microsoft.com/office/drawing/2014/main" id="{E3D06720-981C-D71D-7216-ECBA559DC1B1}"/>
              </a:ext>
            </a:extLst>
          </p:cNvPr>
          <p:cNvSpPr txBox="1"/>
          <p:nvPr/>
        </p:nvSpPr>
        <p:spPr bwMode="auto">
          <a:xfrm>
            <a:off x="6663221" y="1343276"/>
            <a:ext cx="4322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EFS by Nodal Status (per Investigator)</a:t>
            </a:r>
            <a:r>
              <a:rPr lang="en-US" baseline="3000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26350513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MATTERHORN: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sz="2600" dirty="0"/>
              <a:t>In patients with resectable gastric or GEJ cancer, perioperative d</a:t>
            </a:r>
            <a:r>
              <a:rPr lang="en-GB" sz="2600" dirty="0"/>
              <a:t>urvalumab + FLOT significantly extended OS vs placebo + FLOT in the ITT population</a:t>
            </a:r>
          </a:p>
          <a:p>
            <a:pPr lvl="1"/>
            <a:r>
              <a:rPr lang="en-GB" sz="2400" dirty="0"/>
              <a:t>HR: 0.78 (95% CI: 0.63-0.96; </a:t>
            </a:r>
            <a:r>
              <a:rPr lang="en-GB" sz="2400" i="1" dirty="0"/>
              <a:t>P</a:t>
            </a:r>
            <a:r>
              <a:rPr lang="en-GB" sz="2400" dirty="0"/>
              <a:t> = .021)</a:t>
            </a:r>
          </a:p>
          <a:p>
            <a:r>
              <a:rPr lang="en-GB" sz="2600" dirty="0"/>
              <a:t>Survival benefit associated with durvalumab + FLOT vs placebo + FLOT was observed across most patient subgroups, including regardless of </a:t>
            </a:r>
            <a:r>
              <a:rPr lang="en-US" sz="2600" dirty="0">
                <a:solidFill>
                  <a:schemeClr val="bg2">
                    <a:lumMod val="10000"/>
                  </a:schemeClr>
                </a:solidFill>
              </a:rPr>
              <a:t>PD-L1 status</a:t>
            </a:r>
          </a:p>
          <a:p>
            <a:r>
              <a:rPr lang="en-GB" sz="2600" dirty="0"/>
              <a:t>Durvalumab + FLOT significantly extended EFS vs placebo + FLOT </a:t>
            </a:r>
            <a:r>
              <a:rPr lang="en-US" sz="2600" dirty="0"/>
              <a:t>with a pathologic response of any degree and regardless of nodal status</a:t>
            </a:r>
            <a:endParaRPr lang="en-GB" sz="2600" dirty="0"/>
          </a:p>
          <a:p>
            <a:r>
              <a:rPr lang="en-GB" sz="2600" dirty="0"/>
              <a:t>Investigators conclude that findings from phase III MATTERHORN support the use of </a:t>
            </a:r>
            <a:r>
              <a:rPr lang="en-US" sz="2600" dirty="0"/>
              <a:t>perioperative d</a:t>
            </a:r>
            <a:r>
              <a:rPr lang="en-GB" sz="2600" dirty="0"/>
              <a:t>urvalumab + FLOT as new standard of care for patients with </a:t>
            </a:r>
            <a:r>
              <a:rPr lang="en-US" sz="2600" dirty="0"/>
              <a:t>localized gastric or GEJ adenocarcinoma</a:t>
            </a:r>
            <a:endParaRPr lang="en-GB" sz="2600" dirty="0"/>
          </a:p>
          <a:p>
            <a:endParaRPr lang="en-GB" sz="2600" dirty="0"/>
          </a:p>
          <a:p>
            <a:endParaRPr lang="en-US" altLang="en-US" sz="2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Tabernero. ESMO 2025. Abstr LBA81.</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9" ma:contentTypeDescription="Create a new document." ma:contentTypeScope="" ma:versionID="30f848a697c931910078e6f36a868e3c">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7eed79226268bcacd597a738572206ad"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1C54491-ABA3-430A-AF3A-56FAD4839B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2006/metadata/properties"/>
    <ds:schemaRef ds:uri="http://schemas.openxmlformats.org/package/2006/metadata/core-properties"/>
    <ds:schemaRef ds:uri="http://purl.org/dc/terms/"/>
    <ds:schemaRef ds:uri="http://www.w3.org/XML/1998/namespace"/>
    <ds:schemaRef ds:uri="http://purl.org/dc/elements/1.1/"/>
    <ds:schemaRef ds:uri="http://purl.org/dc/dcmitype/"/>
    <ds:schemaRef ds:uri="http://schemas.microsoft.com/office/infopath/2007/PartnerControls"/>
    <ds:schemaRef ds:uri="22fd6914-46d4-4c7e-bbad-46e82841b69d"/>
    <ds:schemaRef ds:uri="d2e3f5e4-6f28-4f19-ae66-1677b5fa85d1"/>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2456</TotalTime>
  <Words>1830</Words>
  <Application>Microsoft Office PowerPoint</Application>
  <PresentationFormat>Widescreen</PresentationFormat>
  <Paragraphs>315</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Phase III MATTERHORN: Final OS and EFS by Pathologic Outcomes With Durvalumab + FLOT vs Placebo + FLOT in Resectable Gastric/GEJ Cancer</vt:lpstr>
      <vt:lpstr>About These Slides</vt:lpstr>
      <vt:lpstr>MATTERHORN: Background</vt:lpstr>
      <vt:lpstr>MATTERHORN: Study Design</vt:lpstr>
      <vt:lpstr>MATTERHORN: Final OS (ITT Population)</vt:lpstr>
      <vt:lpstr>MATTERHORN: Final OS in Key Subgroups</vt:lpstr>
      <vt:lpstr>MATTERHORN: Final OS by PD-L1 Status</vt:lpstr>
      <vt:lpstr>MATTERHORN: EFS by Pathologic Response and  Nodal Status</vt:lpstr>
      <vt:lpstr>MATTERHORN: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MATTERHORN: Final OS and EFS by Pathologic Outcomes With Durvalumab + FLOT vs Placebo + FLOT in Resectable Gastric/GEJ Cancer</dc:title>
  <dc:creator>Preferred User</dc:creator>
  <cp:lastModifiedBy>Valerie Wenzel</cp:lastModifiedBy>
  <cp:revision>55</cp:revision>
  <cp:lastPrinted>2016-09-26T20:21:49Z</cp:lastPrinted>
  <dcterms:created xsi:type="dcterms:W3CDTF">2005-05-27T15:08:01Z</dcterms:created>
  <dcterms:modified xsi:type="dcterms:W3CDTF">2025-12-22T18:13:58Z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