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7"/>
  </p:notesMasterIdLst>
  <p:sldIdLst>
    <p:sldId id="550" r:id="rId6"/>
    <p:sldId id="308" r:id="rId7"/>
    <p:sldId id="543" r:id="rId8"/>
    <p:sldId id="552" r:id="rId9"/>
    <p:sldId id="554" r:id="rId10"/>
    <p:sldId id="545" r:id="rId11"/>
    <p:sldId id="551" r:id="rId12"/>
    <p:sldId id="546" r:id="rId13"/>
    <p:sldId id="547" r:id="rId14"/>
    <p:sldId id="548" r:id="rId15"/>
    <p:sldId id="31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1" userDrawn="1">
          <p15:clr>
            <a:srgbClr val="A4A3A4"/>
          </p15:clr>
        </p15:guide>
        <p15:guide id="2" pos="324" userDrawn="1">
          <p15:clr>
            <a:srgbClr val="A4A3A4"/>
          </p15:clr>
        </p15:guide>
        <p15:guide id="3" orient="horz" pos="259" userDrawn="1">
          <p15:clr>
            <a:srgbClr val="A4A3A4"/>
          </p15:clr>
        </p15:guide>
        <p15:guide id="4" orient="horz" pos="1008" userDrawn="1">
          <p15:clr>
            <a:srgbClr val="A4A3A4"/>
          </p15:clr>
        </p15:guide>
        <p15:guide id="5" orient="horz" pos="4147" userDrawn="1">
          <p15:clr>
            <a:srgbClr val="A4A3A4"/>
          </p15:clr>
        </p15:guide>
        <p15:guide id="6" orient="horz" pos="3895" userDrawn="1">
          <p15:clr>
            <a:srgbClr val="A4A3A4"/>
          </p15:clr>
        </p15:guide>
        <p15:guide id="7" orient="horz" pos="4032" userDrawn="1">
          <p15:clr>
            <a:srgbClr val="A4A3A4"/>
          </p15:clr>
        </p15:guide>
        <p15:guide id="8" pos="456" userDrawn="1">
          <p15:clr>
            <a:srgbClr val="A4A3A4"/>
          </p15:clr>
        </p15:guide>
        <p15:guide id="9" pos="3840" userDrawn="1">
          <p15:clr>
            <a:srgbClr val="A4A3A4"/>
          </p15:clr>
        </p15:guide>
        <p15:guide id="10" pos="7402" userDrawn="1">
          <p15:clr>
            <a:srgbClr val="A4A3A4"/>
          </p15:clr>
        </p15:guide>
        <p15:guide id="11" pos="722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jolin@clinicaloptions.com" initials="j" lastIdx="3" clrIdx="7">
    <p:extLst>
      <p:ext uri="{19B8F6BF-5375-455C-9EA6-DF929625EA0E}">
        <p15:presenceInfo xmlns:p15="http://schemas.microsoft.com/office/powerpoint/2012/main" userId="jolin@clinicaloptions.com" providerId="None"/>
      </p:ext>
    </p:extLst>
  </p:cmAuthor>
  <p:cmAuthor id="2" name=" " initials="MAC" lastIdx="11" clrIdx="1"/>
  <p:cmAuthor id="9" name="Jacky Olin" initials="JO" lastIdx="27" clrIdx="8">
    <p:extLst>
      <p:ext uri="{19B8F6BF-5375-455C-9EA6-DF929625EA0E}">
        <p15:presenceInfo xmlns:p15="http://schemas.microsoft.com/office/powerpoint/2012/main" userId="S::jolin@clinicaloptions.com::be962d7c-0694-47b7-a47b-05bea0d96ce0" providerId="AD"/>
      </p:ext>
    </p:extLst>
  </p:cmAuthor>
  <p:cmAuthor id="3" name="Andrew Bowser" initials="AB" lastIdx="1" clrIdx="2"/>
  <p:cmAuthor id="10" name="Kemi Obajimi" initials="KO" lastIdx="8" clrIdx="9">
    <p:extLst>
      <p:ext uri="{19B8F6BF-5375-455C-9EA6-DF929625EA0E}">
        <p15:presenceInfo xmlns:p15="http://schemas.microsoft.com/office/powerpoint/2012/main" userId="S::kobajimi@clinicaloptions.com::81894e25-3cbc-45b7-be28-dda6fb8d19a9" providerId="AD"/>
      </p:ext>
    </p:extLst>
  </p:cmAuthor>
  <p:cmAuthor id="4" name="Melanie Couton" initials="MAC" lastIdx="1" clrIdx="3"/>
  <p:cmAuthor id="11" name="Christy Seals" initials="CS" lastIdx="6" clrIdx="10">
    <p:extLst>
      <p:ext uri="{19B8F6BF-5375-455C-9EA6-DF929625EA0E}">
        <p15:presenceInfo xmlns:p15="http://schemas.microsoft.com/office/powerpoint/2012/main" userId="S::cseals@clinicaloptions.com::0852e532-1f9e-4bbf-9b56-be19a9543a31" providerId="AD"/>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12" name="Dussadee Royal" initials="DR" lastIdx="3" clrIdx="11">
    <p:extLst>
      <p:ext uri="{19B8F6BF-5375-455C-9EA6-DF929625EA0E}">
        <p15:presenceInfo xmlns:p15="http://schemas.microsoft.com/office/powerpoint/2012/main" userId="S::droyal@clinicaloptions.com::51beead8-6fa0-4b98-aeba-37044af35e17"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1747AC-F570-430A-84BE-8276CAD9C76C}" v="11" dt="2022-06-06T17:12:04.6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63" autoAdjust="0"/>
    <p:restoredTop sz="79487" autoAdjust="0"/>
  </p:normalViewPr>
  <p:slideViewPr>
    <p:cSldViewPr snapToGrid="0">
      <p:cViewPr varScale="1">
        <p:scale>
          <a:sx n="53" d="100"/>
          <a:sy n="53" d="100"/>
        </p:scale>
        <p:origin x="1184" y="40"/>
      </p:cViewPr>
      <p:guideLst>
        <p:guide orient="horz" pos="151"/>
        <p:guide pos="324"/>
        <p:guide orient="horz" pos="259"/>
        <p:guide orient="horz" pos="1008"/>
        <p:guide orient="horz" pos="4147"/>
        <p:guide orient="horz" pos="3895"/>
        <p:guide orient="horz" pos="4032"/>
        <p:guide pos="456"/>
        <p:guide pos="3840"/>
        <p:guide pos="7402"/>
        <p:guide pos="7224"/>
      </p:guideLst>
    </p:cSldViewPr>
  </p:slideViewPr>
  <p:notesTextViewPr>
    <p:cViewPr>
      <p:scale>
        <a:sx n="125" d="100"/>
        <a:sy n="125" d="100"/>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89306317430119E-2"/>
          <c:y val="0.13338824365067972"/>
          <c:w val="0.89991326437665731"/>
          <c:h val="0.66975411260645168"/>
        </c:manualLayout>
      </c:layout>
      <c:barChart>
        <c:barDir val="col"/>
        <c:grouping val="percentStacked"/>
        <c:varyColors val="0"/>
        <c:ser>
          <c:idx val="0"/>
          <c:order val="0"/>
          <c:tx>
            <c:strRef>
              <c:f>Sheet1!$B$1</c:f>
              <c:strCache>
                <c:ptCount val="1"/>
                <c:pt idx="0">
                  <c:v>CMR</c:v>
                </c:pt>
              </c:strCache>
            </c:strRef>
          </c:tx>
          <c:spPr>
            <a:solidFill>
              <a:schemeClr val="accent1"/>
            </a:solidFill>
            <a:ln>
              <a:noFill/>
            </a:ln>
            <a:effectLst>
              <a:outerShdw blurRad="40000" dist="23000" dir="5400000" rotWithShape="0">
                <a:srgbClr val="000000">
                  <a:alpha val="35000"/>
                </a:srgbClr>
              </a:outerShdw>
            </a:effectLst>
          </c:spPr>
          <c:invertIfNegative val="0"/>
          <c:dPt>
            <c:idx val="0"/>
            <c:invertIfNegative val="0"/>
            <c:bubble3D val="0"/>
            <c:spPr>
              <a:solidFill>
                <a:schemeClr val="accent1"/>
              </a:solidFill>
              <a:ln>
                <a:solidFill>
                  <a:schemeClr val="accent1"/>
                </a:solidFill>
              </a:ln>
              <a:effectLst>
                <a:outerShdw blurRad="40000" dist="23000" dir="5400000" rotWithShape="0">
                  <a:srgbClr val="000000">
                    <a:alpha val="35000"/>
                  </a:srgbClr>
                </a:outerShdw>
              </a:effectLst>
            </c:spPr>
            <c:extLst>
              <c:ext xmlns:c16="http://schemas.microsoft.com/office/drawing/2014/chart" uri="{C3380CC4-5D6E-409C-BE32-E72D297353CC}">
                <c16:uniqueId val="{00000000-5FBB-7D42-959A-55B90BC89523}"/>
              </c:ext>
            </c:extLst>
          </c:dPt>
          <c:dLbls>
            <c:dLbl>
              <c:idx val="0"/>
              <c:tx>
                <c:rich>
                  <a:bodyPr/>
                  <a:lstStyle/>
                  <a:p>
                    <a:fld id="{3AA27DA4-0D70-4A4F-839F-3EF46BB5AF47}"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5FBB-7D42-959A-55B90BC89523}"/>
                </c:ext>
              </c:extLst>
            </c:dLbl>
            <c:dLbl>
              <c:idx val="1"/>
              <c:tx>
                <c:rich>
                  <a:bodyPr/>
                  <a:lstStyle/>
                  <a:p>
                    <a:fld id="{D7863618-963A-4C74-B5C2-B28B5CBCBD78}"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FBB-7D42-959A-55B90BC89523}"/>
                </c:ext>
              </c:extLst>
            </c:dLbl>
            <c:dLbl>
              <c:idx val="3"/>
              <c:tx>
                <c:rich>
                  <a:bodyPr/>
                  <a:lstStyle/>
                  <a:p>
                    <a:fld id="{FF5BE684-4CE2-4A55-B6A7-A3823073503B}" type="VALUE">
                      <a:rPr lang="en-US" smtClean="0"/>
                      <a:pPr/>
                      <a:t>[VALUE]</a:t>
                    </a:fld>
                    <a:endParaRPr lang="en-US" dirty="0"/>
                  </a:p>
                  <a:p>
                    <a:r>
                      <a:rPr lang="en-US" dirty="0"/>
                      <a:t>(86%)</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5FBB-7D42-959A-55B90BC89523}"/>
                </c:ext>
              </c:extLst>
            </c:dLbl>
            <c:dLbl>
              <c:idx val="4"/>
              <c:tx>
                <c:rich>
                  <a:bodyPr/>
                  <a:lstStyle/>
                  <a:p>
                    <a:fld id="{413E4DF0-649F-4F76-BE2E-5A444802F0D8}"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FBB-7D42-959A-55B90BC89523}"/>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Sheet1!$A$2:$A$8</c:f>
              <c:strCache>
                <c:ptCount val="7"/>
                <c:pt idx="0">
                  <c:v>ND Ph+ ALL</c:v>
                </c:pt>
                <c:pt idx="1">
                  <c:v>R/R Ph+ ALL</c:v>
                </c:pt>
                <c:pt idx="2">
                  <c:v>CML-LBC</c:v>
                </c:pt>
                <c:pt idx="4">
                  <c:v>ND Ph+ ALL</c:v>
                </c:pt>
                <c:pt idx="5">
                  <c:v>R/R Ph+ ALL</c:v>
                </c:pt>
                <c:pt idx="6">
                  <c:v>CML-LBC</c:v>
                </c:pt>
              </c:strCache>
            </c:strRef>
          </c:cat>
          <c:val>
            <c:numRef>
              <c:f>Sheet1!$B$2:$B$8</c:f>
              <c:numCache>
                <c:formatCode>0%</c:formatCode>
                <c:ptCount val="7"/>
                <c:pt idx="0">
                  <c:v>0.64</c:v>
                </c:pt>
                <c:pt idx="1">
                  <c:v>0.71</c:v>
                </c:pt>
                <c:pt idx="2">
                  <c:v>0.17</c:v>
                </c:pt>
                <c:pt idx="4">
                  <c:v>0.85</c:v>
                </c:pt>
                <c:pt idx="5">
                  <c:v>0.79</c:v>
                </c:pt>
                <c:pt idx="6">
                  <c:v>0.33</c:v>
                </c:pt>
              </c:numCache>
            </c:numRef>
          </c:val>
          <c:extLst>
            <c:ext xmlns:c16="http://schemas.microsoft.com/office/drawing/2014/chart" uri="{C3380CC4-5D6E-409C-BE32-E72D297353CC}">
              <c16:uniqueId val="{00000004-5FBB-7D42-959A-55B90BC89523}"/>
            </c:ext>
          </c:extLst>
        </c:ser>
        <c:ser>
          <c:idx val="1"/>
          <c:order val="1"/>
          <c:tx>
            <c:strRef>
              <c:f>Sheet1!$C$1</c:f>
              <c:strCache>
                <c:ptCount val="1"/>
                <c:pt idx="0">
                  <c:v>MMR</c:v>
                </c:pt>
              </c:strCache>
            </c:strRef>
          </c:tx>
          <c:spPr>
            <a:solidFill>
              <a:schemeClr val="accent3"/>
            </a:solidFill>
            <a:ln>
              <a:noFill/>
            </a:ln>
            <a:effectLst>
              <a:outerShdw blurRad="40000" dist="23000" dir="5400000" rotWithShape="0">
                <a:srgbClr val="000000">
                  <a:alpha val="35000"/>
                </a:srgbClr>
              </a:outerShdw>
            </a:effectLst>
          </c:spPr>
          <c:invertIfNegative val="0"/>
          <c:dLbls>
            <c:dLbl>
              <c:idx val="0"/>
              <c:tx>
                <c:rich>
                  <a:bodyPr/>
                  <a:lstStyle/>
                  <a:p>
                    <a:fld id="{E570426B-DE10-4671-B71B-5DA8A02D0FA9}"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5FBB-7D42-959A-55B90BC89523}"/>
                </c:ext>
              </c:extLst>
            </c:dLbl>
            <c:dLbl>
              <c:idx val="1"/>
              <c:tx>
                <c:rich>
                  <a:bodyPr/>
                  <a:lstStyle/>
                  <a:p>
                    <a:fld id="{62BFFA27-E5F4-4648-9E08-7D4CCE46893D}"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5FBB-7D42-959A-55B90BC89523}"/>
                </c:ext>
              </c:extLst>
            </c:dLbl>
            <c:dLbl>
              <c:idx val="3"/>
              <c:tx>
                <c:rich>
                  <a:bodyPr/>
                  <a:lstStyle/>
                  <a:p>
                    <a:fld id="{E578939F-9E53-4AEE-80C5-814428295D39}" type="VALUE">
                      <a:rPr lang="en-US" smtClean="0"/>
                      <a:pPr/>
                      <a:t>[VALUE]</a:t>
                    </a:fld>
                    <a:endParaRPr lang="en-US" dirty="0"/>
                  </a:p>
                  <a:p>
                    <a:r>
                      <a:rPr lang="en-US" dirty="0"/>
                      <a:t>(14%)</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5FBB-7D42-959A-55B90BC89523}"/>
                </c:ext>
              </c:extLst>
            </c:dLbl>
            <c:dLbl>
              <c:idx val="4"/>
              <c:tx>
                <c:rich>
                  <a:bodyPr/>
                  <a:lstStyle/>
                  <a:p>
                    <a:fld id="{BB4CF03D-E431-421A-AA23-B958DBB3D70C}" type="VALUE">
                      <a:rPr lang="en-US" smtClean="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5FBB-7D42-959A-55B90BC89523}"/>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Sheet1!$A$2:$A$8</c:f>
              <c:strCache>
                <c:ptCount val="7"/>
                <c:pt idx="0">
                  <c:v>ND Ph+ ALL</c:v>
                </c:pt>
                <c:pt idx="1">
                  <c:v>R/R Ph+ ALL</c:v>
                </c:pt>
                <c:pt idx="2">
                  <c:v>CML-LBC</c:v>
                </c:pt>
                <c:pt idx="4">
                  <c:v>ND Ph+ ALL</c:v>
                </c:pt>
                <c:pt idx="5">
                  <c:v>R/R Ph+ ALL</c:v>
                </c:pt>
                <c:pt idx="6">
                  <c:v>CML-LBC</c:v>
                </c:pt>
              </c:strCache>
            </c:strRef>
          </c:cat>
          <c:val>
            <c:numRef>
              <c:f>Sheet1!$C$2:$C$8</c:f>
              <c:numCache>
                <c:formatCode>0%</c:formatCode>
                <c:ptCount val="7"/>
                <c:pt idx="0">
                  <c:v>0.21</c:v>
                </c:pt>
                <c:pt idx="1">
                  <c:v>7.0000000000000007E-2</c:v>
                </c:pt>
                <c:pt idx="4">
                  <c:v>0.12</c:v>
                </c:pt>
                <c:pt idx="5">
                  <c:v>7.0000000000000007E-2</c:v>
                </c:pt>
                <c:pt idx="6">
                  <c:v>0.17</c:v>
                </c:pt>
              </c:numCache>
            </c:numRef>
          </c:val>
          <c:extLst>
            <c:ext xmlns:c16="http://schemas.microsoft.com/office/drawing/2014/chart" uri="{C3380CC4-5D6E-409C-BE32-E72D297353CC}">
              <c16:uniqueId val="{00000009-5FBB-7D42-959A-55B90BC89523}"/>
            </c:ext>
          </c:extLst>
        </c:ser>
        <c:ser>
          <c:idx val="2"/>
          <c:order val="2"/>
          <c:tx>
            <c:strRef>
              <c:f>Sheet1!$D$1</c:f>
              <c:strCache>
                <c:ptCount val="1"/>
                <c:pt idx="0">
                  <c:v>No MMR</c:v>
                </c:pt>
              </c:strCache>
            </c:strRef>
          </c:tx>
          <c:spPr>
            <a:solidFill>
              <a:srgbClr val="00823B"/>
            </a:solidFill>
            <a:ln>
              <a:noFill/>
            </a:ln>
            <a:effectLst>
              <a:outerShdw blurRad="40000" dist="23000" dir="5400000" rotWithShape="0">
                <a:srgbClr val="000000">
                  <a:alpha val="35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Sheet1!$A$2:$A$8</c:f>
              <c:strCache>
                <c:ptCount val="7"/>
                <c:pt idx="0">
                  <c:v>ND Ph+ ALL</c:v>
                </c:pt>
                <c:pt idx="1">
                  <c:v>R/R Ph+ ALL</c:v>
                </c:pt>
                <c:pt idx="2">
                  <c:v>CML-LBC</c:v>
                </c:pt>
                <c:pt idx="4">
                  <c:v>ND Ph+ ALL</c:v>
                </c:pt>
                <c:pt idx="5">
                  <c:v>R/R Ph+ ALL</c:v>
                </c:pt>
                <c:pt idx="6">
                  <c:v>CML-LBC</c:v>
                </c:pt>
              </c:strCache>
            </c:strRef>
          </c:cat>
          <c:val>
            <c:numRef>
              <c:f>Sheet1!$D$2:$D$8</c:f>
              <c:numCache>
                <c:formatCode>0%</c:formatCode>
                <c:ptCount val="7"/>
                <c:pt idx="0">
                  <c:v>0.12</c:v>
                </c:pt>
                <c:pt idx="1">
                  <c:v>0.14000000000000001</c:v>
                </c:pt>
                <c:pt idx="2">
                  <c:v>0.67</c:v>
                </c:pt>
                <c:pt idx="5">
                  <c:v>7.0000000000000007E-2</c:v>
                </c:pt>
                <c:pt idx="6">
                  <c:v>0.33</c:v>
                </c:pt>
              </c:numCache>
            </c:numRef>
          </c:val>
          <c:extLst>
            <c:ext xmlns:c16="http://schemas.microsoft.com/office/drawing/2014/chart" uri="{C3380CC4-5D6E-409C-BE32-E72D297353CC}">
              <c16:uniqueId val="{0000000A-5FBB-7D42-959A-55B90BC89523}"/>
            </c:ext>
          </c:extLst>
        </c:ser>
        <c:ser>
          <c:idx val="3"/>
          <c:order val="3"/>
          <c:tx>
            <c:strRef>
              <c:f>Sheet1!$E$1</c:f>
              <c:strCache>
                <c:ptCount val="1"/>
                <c:pt idx="0">
                  <c:v>No CR</c:v>
                </c:pt>
              </c:strCache>
            </c:strRef>
          </c:tx>
          <c:spPr>
            <a:solidFill>
              <a:schemeClr val="accent6"/>
            </a:solidFill>
            <a:ln>
              <a:noFill/>
            </a:ln>
            <a:effectLst>
              <a:outerShdw blurRad="40000" dist="23000" dir="5400000" rotWithShape="0">
                <a:srgbClr val="000000">
                  <a:alpha val="35000"/>
                </a:srgbClr>
              </a:outerShdw>
            </a:effectLst>
          </c:spPr>
          <c:invertIfNegative val="0"/>
          <c:dLbls>
            <c:dLbl>
              <c:idx val="0"/>
              <c:layout>
                <c:manualLayout>
                  <c:x val="-2.3564423582967596E-17"/>
                  <c:y val="-5.710015971773209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C78-446F-BBBF-46A98DB75317}"/>
                </c:ext>
              </c:extLst>
            </c:dLbl>
            <c:dLbl>
              <c:idx val="1"/>
              <c:spPr>
                <a:noFill/>
                <a:ln>
                  <a:noFill/>
                </a:ln>
                <a:effectLst/>
              </c:spPr>
              <c:txPr>
                <a:bodyPr rot="0" spcFirstLastPara="1" vertOverflow="ellipsis" vert="horz" wrap="square" lIns="38100" tIns="19050" rIns="38100" bIns="19050" anchor="ctr" anchorCtr="1">
                  <a:spAutoFit/>
                </a:bodyPr>
                <a:lstStyle/>
                <a:p>
                  <a:pPr>
                    <a:defRPr sz="1900" b="1" i="0" u="none" strike="noStrike" kern="1200" baseline="0">
                      <a:solidFill>
                        <a:schemeClr val="tx1"/>
                      </a:solidFill>
                      <a:effectLst/>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4-5C78-446F-BBBF-46A98DB75317}"/>
                </c:ext>
              </c:extLst>
            </c:dLbl>
            <c:dLbl>
              <c:idx val="2"/>
              <c:spPr>
                <a:noFill/>
                <a:ln>
                  <a:noFill/>
                </a:ln>
                <a:effectLst/>
              </c:spPr>
              <c:txPr>
                <a:bodyPr rot="0" spcFirstLastPara="1" vertOverflow="ellipsis" vert="horz" wrap="square" lIns="38100" tIns="19050" rIns="38100" bIns="19050" anchor="ctr" anchorCtr="1">
                  <a:spAutoFit/>
                </a:bodyPr>
                <a:lstStyle/>
                <a:p>
                  <a:pPr>
                    <a:defRPr sz="1900" b="1" i="0" u="none" strike="noStrike" kern="1200" baseline="0">
                      <a:solidFill>
                        <a:schemeClr val="tx1"/>
                      </a:solidFill>
                      <a:effectLst/>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5-5C78-446F-BBBF-46A98DB75317}"/>
                </c:ext>
              </c:extLst>
            </c:dLbl>
            <c:dLbl>
              <c:idx val="4"/>
              <c:layout>
                <c:manualLayout>
                  <c:x val="1.2853470437017994E-3"/>
                  <c:y val="-5.166204926842429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C78-446F-BBBF-46A98DB75317}"/>
                </c:ext>
              </c:extLst>
            </c:dLbl>
            <c:dLbl>
              <c:idx val="5"/>
              <c:spPr>
                <a:noFill/>
                <a:ln>
                  <a:noFill/>
                </a:ln>
                <a:effectLst/>
              </c:spPr>
              <c:txPr>
                <a:bodyPr rot="0" spcFirstLastPara="1" vertOverflow="ellipsis" vert="horz" wrap="square" lIns="38100" tIns="19050" rIns="38100" bIns="19050" anchor="ctr" anchorCtr="1">
                  <a:spAutoFit/>
                </a:bodyPr>
                <a:lstStyle/>
                <a:p>
                  <a:pPr>
                    <a:defRPr sz="1900" b="1" i="0" u="none" strike="noStrike" kern="1200" baseline="0">
                      <a:solidFill>
                        <a:schemeClr val="tx1"/>
                      </a:solidFill>
                      <a:effectLst/>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6-5C78-446F-BBBF-46A98DB75317}"/>
                </c:ext>
              </c:extLst>
            </c:dLbl>
            <c:dLbl>
              <c:idx val="6"/>
              <c:spPr>
                <a:noFill/>
                <a:ln>
                  <a:noFill/>
                </a:ln>
                <a:effectLst/>
              </c:spPr>
              <c:txPr>
                <a:bodyPr rot="0" spcFirstLastPara="1" vertOverflow="ellipsis" vert="horz" wrap="square" lIns="38100" tIns="19050" rIns="38100" bIns="19050" anchor="ctr" anchorCtr="1">
                  <a:spAutoFit/>
                </a:bodyPr>
                <a:lstStyle/>
                <a:p>
                  <a:pPr>
                    <a:defRPr sz="1900" b="1" i="0" u="none" strike="noStrike" kern="1200" baseline="0">
                      <a:solidFill>
                        <a:schemeClr val="tx1"/>
                      </a:solidFill>
                      <a:effectLst/>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7-5C78-446F-BBBF-46A98DB75317}"/>
                </c:ext>
              </c:extLst>
            </c:dLbl>
            <c:spPr>
              <a:noFill/>
              <a:ln>
                <a:noFill/>
              </a:ln>
              <a:effectLst/>
            </c:spPr>
            <c:txPr>
              <a:bodyPr rot="0" spcFirstLastPara="1" vertOverflow="ellipsis" vert="horz" wrap="square" lIns="38100" tIns="19050" rIns="38100" bIns="19050" anchor="ctr" anchorCtr="1">
                <a:spAutoFit/>
              </a:bodyPr>
              <a:lstStyle/>
              <a:p>
                <a:pPr>
                  <a:defRPr sz="1900" b="1" i="0" u="none" strike="noStrike" kern="1200" baseline="0">
                    <a:solidFill>
                      <a:schemeClr val="bg1"/>
                    </a:solidFill>
                    <a:effectLst/>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Sheet1!$A$2:$A$8</c:f>
              <c:strCache>
                <c:ptCount val="7"/>
                <c:pt idx="0">
                  <c:v>ND Ph+ ALL</c:v>
                </c:pt>
                <c:pt idx="1">
                  <c:v>R/R Ph+ ALL</c:v>
                </c:pt>
                <c:pt idx="2">
                  <c:v>CML-LBC</c:v>
                </c:pt>
                <c:pt idx="4">
                  <c:v>ND Ph+ ALL</c:v>
                </c:pt>
                <c:pt idx="5">
                  <c:v>R/R Ph+ ALL</c:v>
                </c:pt>
                <c:pt idx="6">
                  <c:v>CML-LBC</c:v>
                </c:pt>
              </c:strCache>
            </c:strRef>
          </c:cat>
          <c:val>
            <c:numRef>
              <c:f>Sheet1!$E$2:$E$8</c:f>
              <c:numCache>
                <c:formatCode>0%</c:formatCode>
                <c:ptCount val="7"/>
                <c:pt idx="0">
                  <c:v>0.03</c:v>
                </c:pt>
                <c:pt idx="1">
                  <c:v>7.0000000000000007E-2</c:v>
                </c:pt>
                <c:pt idx="2">
                  <c:v>0.17</c:v>
                </c:pt>
                <c:pt idx="4">
                  <c:v>0.03</c:v>
                </c:pt>
                <c:pt idx="5">
                  <c:v>7.0000000000000007E-2</c:v>
                </c:pt>
                <c:pt idx="6">
                  <c:v>0.17</c:v>
                </c:pt>
              </c:numCache>
            </c:numRef>
          </c:val>
          <c:extLst>
            <c:ext xmlns:c16="http://schemas.microsoft.com/office/drawing/2014/chart" uri="{C3380CC4-5D6E-409C-BE32-E72D297353CC}">
              <c16:uniqueId val="{0000000B-5FBB-7D42-959A-55B90BC89523}"/>
            </c:ext>
          </c:extLst>
        </c:ser>
        <c:dLbls>
          <c:dLblPos val="ctr"/>
          <c:showLegendKey val="0"/>
          <c:showVal val="1"/>
          <c:showCatName val="0"/>
          <c:showSerName val="0"/>
          <c:showPercent val="0"/>
          <c:showBubbleSize val="0"/>
        </c:dLbls>
        <c:gapWidth val="150"/>
        <c:overlap val="100"/>
        <c:axId val="882496751"/>
        <c:axId val="819629151"/>
      </c:barChart>
      <c:catAx>
        <c:axId val="882496751"/>
        <c:scaling>
          <c:orientation val="minMax"/>
        </c:scaling>
        <c:delete val="0"/>
        <c:axPos val="b"/>
        <c:title>
          <c:tx>
            <c:rich>
              <a:bodyPr rot="0" spcFirstLastPara="1" vertOverflow="ellipsis" vert="horz" wrap="square" anchor="ctr" anchorCtr="1"/>
              <a:lstStyle/>
              <a:p>
                <a:pPr>
                  <a:defRPr sz="1900" b="1" i="0" u="none" strike="noStrike" kern="1200" baseline="0">
                    <a:solidFill>
                      <a:schemeClr val="bg1"/>
                    </a:solidFill>
                    <a:latin typeface="Calibri" panose="020F0502020204030204" pitchFamily="34" charset="0"/>
                    <a:ea typeface="+mn-ea"/>
                    <a:cs typeface="Calibri" panose="020F0502020204030204" pitchFamily="34" charset="0"/>
                  </a:defRPr>
                </a:pPr>
                <a:r>
                  <a:rPr lang="en-US" sz="2400" dirty="0"/>
                  <a:t>End of </a:t>
                </a:r>
                <a:r>
                  <a:rPr lang="en-US" sz="2400" baseline="0" dirty="0"/>
                  <a:t>Cycle 1					    Overall</a:t>
                </a:r>
                <a:endParaRPr lang="en-US" sz="2400" dirty="0"/>
              </a:p>
            </c:rich>
          </c:tx>
          <c:layout>
            <c:manualLayout>
              <c:xMode val="edge"/>
              <c:yMode val="edge"/>
              <c:x val="0.15899257130133798"/>
              <c:y val="0.92251845666744747"/>
            </c:manualLayout>
          </c:layout>
          <c:overlay val="0"/>
          <c:spPr>
            <a:noFill/>
            <a:ln>
              <a:noFill/>
            </a:ln>
            <a:effectLst/>
          </c:spPr>
          <c:txPr>
            <a:bodyPr rot="0" spcFirstLastPara="1" vertOverflow="ellipsis" vert="horz" wrap="square" anchor="ctr" anchorCtr="1"/>
            <a:lstStyle/>
            <a:p>
              <a:pPr>
                <a:defRPr sz="19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8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819629151"/>
        <c:crosses val="autoZero"/>
        <c:auto val="1"/>
        <c:lblAlgn val="ctr"/>
        <c:lblOffset val="100"/>
        <c:noMultiLvlLbl val="0"/>
      </c:catAx>
      <c:valAx>
        <c:axId val="819629151"/>
        <c:scaling>
          <c:orientation val="minMax"/>
        </c:scaling>
        <c:delete val="0"/>
        <c:axPos val="l"/>
        <c:numFmt formatCode="0%"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8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882496751"/>
        <c:crosses val="autoZero"/>
        <c:crossBetween val="between"/>
        <c:majorUnit val="0.2"/>
      </c:valAx>
      <c:spPr>
        <a:noFill/>
        <a:ln>
          <a:noFill/>
        </a:ln>
        <a:effectLst/>
      </c:spPr>
    </c:plotArea>
    <c:legend>
      <c:legendPos val="b"/>
      <c:layout>
        <c:manualLayout>
          <c:xMode val="edge"/>
          <c:yMode val="edge"/>
          <c:x val="0.23182175171548286"/>
          <c:y val="0"/>
          <c:w val="0.55227354614092261"/>
          <c:h val="8.3976136681351413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900" b="1">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6/6/2022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 Ph+, Philadelphia chromosome positive. </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3099823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ALL, acute lymphoblastic leukemia; hyper-CVAD, hyperfractionated cyclophosphamide, vincristine, doxorubicin, and dexamethasone; Ph+, Philadelphia chromosome positive; R/R, relapsed/refractory;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118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ALL, acute lymphoblastic leukemia; AP/BP, accelerated phase/blast phase; Ara-C, cytarabine; CML, chronic myeloid leukemia; CMR, complete molecular response; ECOG, Eastern Cooperative Oncology Group; EFS, event-free survival; MTX, methotrexate; ORR, overall response rate; OS, overall survival; Ph+, Philadelphia chromosome positive; PS, performance status; R/R, relapsed/refractory.</a:t>
            </a:r>
            <a:r>
              <a:rPr lang="en-US" b="0" dirty="0"/>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0892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ALL, acute lymphoblastic leukemia; </a:t>
            </a:r>
            <a:r>
              <a:rPr lang="en-US" b="0" i="1" dirty="0"/>
              <a:t>CML, chronic myeloid leukemia; </a:t>
            </a:r>
            <a:r>
              <a:rPr lang="en-US" i="1" dirty="0"/>
              <a:t>Ph+, Philadelphia chromosome positive; R/R, relapsed/refractory.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3425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ALL, acute lymphoblastic leukemia; CML-LBC, chronic myeloid leukemia in lymphoid blast crisis; CMR, complete molecular response; CR, complete response; CRi, complete response with incomplete count recovery; MMR, major molecular response; Ph+, Philadelphia chromosome positive; PR, partial response; R/R, relapsed/refractory.</a:t>
            </a: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6430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ALL, acute lymphoblastic leukemia; CR, complete response; CR1, first complete response; CRi, complete response with incomplete count recovery; HSCT, hematopoietic stem cell transplant; Ph+, Philadelphia chromosome positive; 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1190768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ALL, acute lymphoblastic leukemia; CML-LBC, chronic myeloid leukemia in lymphoid blast crisis; CMR, complete molecular response; CR, complete response; MMR, major molecular response; MRD, measurable residual disease; ND, newly diagnosed; Ph+, Philadelphia chromosome positive;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0790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ALL, acute lymphoblastic leukemia; CML-LBC, chronic myeloid leukemia in lymphoid blast crisis; EFS, event-free survival; NR, not reached; OS, overall survival; Ph+, Philadelphia chromosome positive;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0354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ALL, acute lymphoblastic leukemia; CMR, complete molecular response; CR, complete response; CR1, first complete response; CRi, complete response with incomplete count recovery; EFS, event-free survival; HSCT, hematopoietic stem cell transplant; OS, overall survival; Ph+, Philadelphia chromosome positive; R/R, relapsed/refractory.</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9494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Trial of Ponatinib + Blinatumomab in Adults With Ph+ ALL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071349"/>
            <a:ext cx="55197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Gilead Sciences Inc., Merck Sharp &amp; Dohme Corp., Novartis Pharmaceuticals Corporation,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Phase II Trial of Ponatinib + Blinatumomab in </a:t>
            </a:r>
            <a:br>
              <a:rPr lang="en-US" altLang="en-US" dirty="0"/>
            </a:br>
            <a:r>
              <a:rPr lang="en-US" altLang="en-US" dirty="0"/>
              <a:t>Adults With Ph+ ALL: </a:t>
            </a:r>
            <a:r>
              <a:rPr lang="en-US" dirty="0"/>
              <a:t>Background </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Ponatinib is a pan</a:t>
            </a:r>
            <a:r>
              <a:rPr lang="en-US" altLang="en-US" sz="2600" dirty="0">
                <a:latin typeface="Arial" panose="020B0604020202020204" pitchFamily="34" charset="0"/>
                <a:cs typeface="Arial" panose="020B0604020202020204" pitchFamily="34" charset="0"/>
              </a:rPr>
              <a:t>–</a:t>
            </a:r>
            <a:r>
              <a:rPr lang="en-US" altLang="en-US" sz="2600" dirty="0"/>
              <a:t>BCR-ABL TKI that is active against the T315I mutation, </a:t>
            </a:r>
            <a:br>
              <a:rPr lang="en-US" altLang="en-US" sz="2600" dirty="0"/>
            </a:br>
            <a:r>
              <a:rPr lang="en-US" altLang="en-US" sz="2600" dirty="0"/>
              <a:t>a common mechanism of TKI resistance in Ph+ ALL</a:t>
            </a:r>
            <a:r>
              <a:rPr lang="en-US" altLang="en-US" sz="2600" baseline="30000" dirty="0"/>
              <a:t>1</a:t>
            </a:r>
          </a:p>
          <a:p>
            <a:r>
              <a:rPr lang="en-US" altLang="en-US" sz="2600" dirty="0"/>
              <a:t>Ponatinib + hyper-CVAD demonstrated a 3-yr event-free survival rate of 70% in patients with newly diagnosed Ph+ ALL</a:t>
            </a:r>
            <a:r>
              <a:rPr lang="en-US" altLang="en-US" sz="2600" baseline="30000" dirty="0"/>
              <a:t>2</a:t>
            </a:r>
          </a:p>
          <a:p>
            <a:r>
              <a:rPr lang="en-US" altLang="en-US" sz="2600" dirty="0"/>
              <a:t>Blinatumomab, a bispecific T-cell engager antibody, has demonstrated activity:</a:t>
            </a:r>
          </a:p>
          <a:p>
            <a:pPr lvl="1"/>
            <a:r>
              <a:rPr lang="en-US" altLang="en-US" sz="2400" dirty="0"/>
              <a:t>As monotherapy in R/R Ph+ ALL</a:t>
            </a:r>
            <a:r>
              <a:rPr lang="en-US" altLang="en-US" sz="2400" baseline="30000" dirty="0"/>
              <a:t>3</a:t>
            </a:r>
            <a:endParaRPr lang="en-US" altLang="en-US" sz="2400" dirty="0"/>
          </a:p>
          <a:p>
            <a:pPr lvl="1"/>
            <a:r>
              <a:rPr lang="en-US" altLang="en-US" sz="2400" dirty="0"/>
              <a:t>In combination with dasatinib in newly diagnosed Ph+ ALL</a:t>
            </a:r>
            <a:r>
              <a:rPr lang="en-US" altLang="en-US" sz="2400" baseline="30000" dirty="0"/>
              <a:t>4</a:t>
            </a:r>
          </a:p>
          <a:p>
            <a:r>
              <a:rPr lang="en-US" altLang="en-US" sz="2600" dirty="0"/>
              <a:t>Current study evaluated the activity of ponatinib + blinatumomab in </a:t>
            </a:r>
            <a:br>
              <a:rPr lang="en-US" altLang="en-US" sz="2600" dirty="0"/>
            </a:br>
            <a:r>
              <a:rPr lang="en-US" altLang="en-US" sz="2600" dirty="0"/>
              <a:t>adults with Ph+ ALL</a:t>
            </a:r>
            <a:r>
              <a:rPr lang="en-US" altLang="en-US" sz="2600" baseline="30000" dirty="0"/>
              <a:t>5</a:t>
            </a:r>
            <a:endParaRPr lang="en-US" altLang="en-US" sz="26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20074"/>
            <a:ext cx="9120716"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Cortes. NEJM</a:t>
            </a:r>
            <a:r>
              <a:rPr kumimoji="0" lang="en-US" altLang="en-US" sz="1200" b="0" i="1"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2012;367:2075. 2. Jabbour. Lancet Haematol</a:t>
            </a:r>
            <a:r>
              <a:rPr kumimoji="0" lang="en-US" altLang="en-US" sz="1200" b="0" i="1"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2018;5:e618.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3. Martinelli. JCO</a:t>
            </a:r>
            <a:r>
              <a:rPr kumimoji="0" lang="en-US" altLang="en-US" sz="1200" b="0" i="1"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2017;35:1795. 4. Foa. NEJM</a:t>
            </a:r>
            <a:r>
              <a:rPr kumimoji="0" lang="en-US" altLang="en-US" sz="1200" b="0" i="1"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2020;383:1613. 5. Short. ASCO 2022. Abstr 7009.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Phase II Trial of Ponatinib + Blinatumomab in </a:t>
            </a:r>
            <a:br>
              <a:rPr lang="en-US" altLang="en-US" dirty="0"/>
            </a:br>
            <a:r>
              <a:rPr lang="en-US" altLang="en-US" dirty="0"/>
              <a:t>Adults With Ph+ ALL:</a:t>
            </a:r>
            <a:r>
              <a:rPr lang="en-US" dirty="0"/>
              <a:t>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Short. ASCO 2022. Abstr 7009.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6" name="Text Box 45">
            <a:extLst>
              <a:ext uri="{FF2B5EF4-FFF2-40B4-BE49-F238E27FC236}">
                <a16:creationId xmlns:a16="http://schemas.microsoft.com/office/drawing/2014/main" id="{AD7E331B-6F10-0164-A1F4-E2C76F02E8CC}"/>
              </a:ext>
            </a:extLst>
          </p:cNvPr>
          <p:cNvSpPr txBox="1">
            <a:spLocks noChangeArrowheads="1"/>
          </p:cNvSpPr>
          <p:nvPr/>
        </p:nvSpPr>
        <p:spPr bwMode="auto">
          <a:xfrm>
            <a:off x="738024" y="2266740"/>
            <a:ext cx="211666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aged ≥18 yr with newly diagnosed Ph+ ALL, R/R Ph+ ALL, or lymphoid AP/BP CML; ECOG PS 0-2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55)</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46">
            <a:extLst>
              <a:ext uri="{FF2B5EF4-FFF2-40B4-BE49-F238E27FC236}">
                <a16:creationId xmlns:a16="http://schemas.microsoft.com/office/drawing/2014/main" id="{0D9D31E6-03D3-8C34-AADB-146F7D5A96BC}"/>
              </a:ext>
            </a:extLst>
          </p:cNvPr>
          <p:cNvSpPr>
            <a:spLocks noChangeArrowheads="1"/>
          </p:cNvSpPr>
          <p:nvPr/>
        </p:nvSpPr>
        <p:spPr bwMode="auto">
          <a:xfrm>
            <a:off x="3473449" y="1748741"/>
            <a:ext cx="21166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Induction Phase (Cycle 1)</a:t>
            </a:r>
          </a:p>
        </p:txBody>
      </p:sp>
      <p:sp>
        <p:nvSpPr>
          <p:cNvPr id="8" name="Rectangle 49">
            <a:extLst>
              <a:ext uri="{FF2B5EF4-FFF2-40B4-BE49-F238E27FC236}">
                <a16:creationId xmlns:a16="http://schemas.microsoft.com/office/drawing/2014/main" id="{6320A811-9E01-29B6-7DCD-875123A10A52}"/>
              </a:ext>
            </a:extLst>
          </p:cNvPr>
          <p:cNvSpPr>
            <a:spLocks noChangeArrowheads="1"/>
          </p:cNvSpPr>
          <p:nvPr/>
        </p:nvSpPr>
        <p:spPr bwMode="auto">
          <a:xfrm>
            <a:off x="3462551" y="2408767"/>
            <a:ext cx="2466234" cy="1874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Ponatinib</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 mg daily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Blinatumomab</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 wk on/2 wk off</a:t>
            </a:r>
          </a:p>
        </p:txBody>
      </p:sp>
      <p:sp>
        <p:nvSpPr>
          <p:cNvPr id="9" name="Line 52">
            <a:extLst>
              <a:ext uri="{FF2B5EF4-FFF2-40B4-BE49-F238E27FC236}">
                <a16:creationId xmlns:a16="http://schemas.microsoft.com/office/drawing/2014/main" id="{EFCF4291-BF41-737A-4970-D94965ED91E8}"/>
              </a:ext>
            </a:extLst>
          </p:cNvPr>
          <p:cNvSpPr>
            <a:spLocks noChangeShapeType="1"/>
          </p:cNvSpPr>
          <p:nvPr/>
        </p:nvSpPr>
        <p:spPr bwMode="auto">
          <a:xfrm>
            <a:off x="6016246" y="3341053"/>
            <a:ext cx="25120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Rectangle 46">
            <a:extLst>
              <a:ext uri="{FF2B5EF4-FFF2-40B4-BE49-F238E27FC236}">
                <a16:creationId xmlns:a16="http://schemas.microsoft.com/office/drawing/2014/main" id="{F0221245-E9D4-DEAE-2404-CADF3AA86C7C}"/>
              </a:ext>
            </a:extLst>
          </p:cNvPr>
          <p:cNvSpPr>
            <a:spLocks noChangeArrowheads="1"/>
          </p:cNvSpPr>
          <p:nvPr/>
        </p:nvSpPr>
        <p:spPr bwMode="auto">
          <a:xfrm>
            <a:off x="6380797" y="1711692"/>
            <a:ext cx="26467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Consolidation Phase (Cycle 2 through Cycle 5)</a:t>
            </a:r>
          </a:p>
        </p:txBody>
      </p:sp>
      <p:sp>
        <p:nvSpPr>
          <p:cNvPr id="13" name="Rectangle 3">
            <a:extLst>
              <a:ext uri="{FF2B5EF4-FFF2-40B4-BE49-F238E27FC236}">
                <a16:creationId xmlns:a16="http://schemas.microsoft.com/office/drawing/2014/main" id="{19FA5915-83E6-6604-15EB-F54FB2C522EA}"/>
              </a:ext>
            </a:extLst>
          </p:cNvPr>
          <p:cNvSpPr txBox="1">
            <a:spLocks noChangeArrowheads="1"/>
          </p:cNvSpPr>
          <p:nvPr/>
        </p:nvSpPr>
        <p:spPr bwMode="auto">
          <a:xfrm>
            <a:off x="3415699" y="4329610"/>
            <a:ext cx="7337551" cy="298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All patients received 12 doses of intrathecal chemotherapy (MTX/Ara-C).</a:t>
            </a:r>
          </a:p>
        </p:txBody>
      </p:sp>
      <p:sp>
        <p:nvSpPr>
          <p:cNvPr id="14" name="Rectangle 49">
            <a:extLst>
              <a:ext uri="{FF2B5EF4-FFF2-40B4-BE49-F238E27FC236}">
                <a16:creationId xmlns:a16="http://schemas.microsoft.com/office/drawing/2014/main" id="{A2B514AA-0097-9DD5-5BEF-D9CCCA71D8A2}"/>
              </a:ext>
            </a:extLst>
          </p:cNvPr>
          <p:cNvSpPr>
            <a:spLocks noChangeArrowheads="1"/>
          </p:cNvSpPr>
          <p:nvPr/>
        </p:nvSpPr>
        <p:spPr bwMode="auto">
          <a:xfrm>
            <a:off x="6267450" y="2391833"/>
            <a:ext cx="2624668" cy="1874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9144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Ponatinib</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 mg daily, reduced to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 mg upon CMR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Blinatumomab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 wk on/2 wk off</a:t>
            </a:r>
          </a:p>
        </p:txBody>
      </p:sp>
      <p:sp>
        <p:nvSpPr>
          <p:cNvPr id="15" name="Line 52">
            <a:extLst>
              <a:ext uri="{FF2B5EF4-FFF2-40B4-BE49-F238E27FC236}">
                <a16:creationId xmlns:a16="http://schemas.microsoft.com/office/drawing/2014/main" id="{280395F5-440D-CAD5-01AE-7DAF09EF304D}"/>
              </a:ext>
            </a:extLst>
          </p:cNvPr>
          <p:cNvSpPr>
            <a:spLocks noChangeShapeType="1"/>
          </p:cNvSpPr>
          <p:nvPr/>
        </p:nvSpPr>
        <p:spPr bwMode="auto">
          <a:xfrm>
            <a:off x="9027582" y="3341053"/>
            <a:ext cx="27866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46">
            <a:extLst>
              <a:ext uri="{FF2B5EF4-FFF2-40B4-BE49-F238E27FC236}">
                <a16:creationId xmlns:a16="http://schemas.microsoft.com/office/drawing/2014/main" id="{D1338A4D-265A-98A8-7821-728C6CFD526A}"/>
              </a:ext>
            </a:extLst>
          </p:cNvPr>
          <p:cNvSpPr>
            <a:spLocks noChangeArrowheads="1"/>
          </p:cNvSpPr>
          <p:nvPr/>
        </p:nvSpPr>
        <p:spPr bwMode="auto">
          <a:xfrm>
            <a:off x="9259466" y="1711692"/>
            <a:ext cx="22234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Maintenance Phase (for 5 Yr)</a:t>
            </a:r>
          </a:p>
        </p:txBody>
      </p:sp>
      <p:sp>
        <p:nvSpPr>
          <p:cNvPr id="17" name="Rectangle 49">
            <a:extLst>
              <a:ext uri="{FF2B5EF4-FFF2-40B4-BE49-F238E27FC236}">
                <a16:creationId xmlns:a16="http://schemas.microsoft.com/office/drawing/2014/main" id="{B567393E-0C53-F639-AC18-81E2DCECEC4E}"/>
              </a:ext>
            </a:extLst>
          </p:cNvPr>
          <p:cNvSpPr>
            <a:spLocks noChangeArrowheads="1"/>
          </p:cNvSpPr>
          <p:nvPr/>
        </p:nvSpPr>
        <p:spPr bwMode="auto">
          <a:xfrm>
            <a:off x="9304552" y="2391833"/>
            <a:ext cx="2466234" cy="1874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Ponatinib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 mg daily or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 mg daily if </a:t>
            </a:r>
            <a:b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 CMR </a:t>
            </a:r>
          </a:p>
        </p:txBody>
      </p:sp>
      <p:sp>
        <p:nvSpPr>
          <p:cNvPr id="12" name="TextBox 11">
            <a:extLst>
              <a:ext uri="{FF2B5EF4-FFF2-40B4-BE49-F238E27FC236}">
                <a16:creationId xmlns:a16="http://schemas.microsoft.com/office/drawing/2014/main" id="{564BA61F-A8CB-6B9B-3232-6A2706E1AB07}"/>
              </a:ext>
            </a:extLst>
          </p:cNvPr>
          <p:cNvSpPr txBox="1"/>
          <p:nvPr/>
        </p:nvSpPr>
        <p:spPr bwMode="auto">
          <a:xfrm>
            <a:off x="621769" y="4911074"/>
            <a:ext cx="1135803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457200" marR="0" lvl="0" indent="-45720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outcome measures: CMR rate (newly diagnosed Ph+ and/or </a:t>
            </a:r>
            <a:r>
              <a:rPr kumimoji="0" lang="en-US" sz="240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BCR-ABL</a:t>
            </a:r>
            <a:r>
              <a:rPr kumimoji="0" lang="en-US" sz="24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ALL), </a:t>
            </a:r>
            <a:r>
              <a:rPr lang="en-US" sz="2400" dirty="0">
                <a:solidFill>
                  <a:srgbClr val="000000"/>
                </a:solidFill>
                <a:latin typeface="Calibri" panose="020F0502020204030204" pitchFamily="34" charset="0"/>
              </a:rPr>
              <a:t>ORR (R/R ALL)</a:t>
            </a:r>
            <a:r>
              <a:rPr kumimoji="0" lang="en-US" sz="24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relapse-free survival, EFS, and OS</a:t>
            </a:r>
          </a:p>
        </p:txBody>
      </p:sp>
      <p:sp>
        <p:nvSpPr>
          <p:cNvPr id="18" name="Line 52">
            <a:extLst>
              <a:ext uri="{FF2B5EF4-FFF2-40B4-BE49-F238E27FC236}">
                <a16:creationId xmlns:a16="http://schemas.microsoft.com/office/drawing/2014/main" id="{1163C00B-B72C-0522-C7FD-15263B2447CA}"/>
              </a:ext>
            </a:extLst>
          </p:cNvPr>
          <p:cNvSpPr>
            <a:spLocks noChangeShapeType="1"/>
          </p:cNvSpPr>
          <p:nvPr/>
        </p:nvSpPr>
        <p:spPr bwMode="auto">
          <a:xfrm>
            <a:off x="2875895" y="334105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560526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Phase II Trial of Ponatinib + Blinatumomab in </a:t>
            </a:r>
            <a:br>
              <a:rPr lang="en-US" altLang="en-US" dirty="0"/>
            </a:br>
            <a:r>
              <a:rPr lang="en-US" altLang="en-US" dirty="0"/>
              <a:t>Adults With Ph+ ALL:</a:t>
            </a:r>
            <a:r>
              <a:rPr lang="en-US" dirty="0"/>
              <a:t>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Short. ASCO 2022. Abstr 7009.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3" name="Table 2">
            <a:extLst>
              <a:ext uri="{FF2B5EF4-FFF2-40B4-BE49-F238E27FC236}">
                <a16:creationId xmlns:a16="http://schemas.microsoft.com/office/drawing/2014/main" id="{B0B072CD-A8B7-0717-49C4-C041F1ECA7CD}"/>
              </a:ext>
            </a:extLst>
          </p:cNvPr>
          <p:cNvGraphicFramePr>
            <a:graphicFrameLocks noGrp="1"/>
          </p:cNvGraphicFramePr>
          <p:nvPr>
            <p:extLst>
              <p:ext uri="{D42A27DB-BD31-4B8C-83A1-F6EECF244321}">
                <p14:modId xmlns:p14="http://schemas.microsoft.com/office/powerpoint/2010/main" val="2007688203"/>
              </p:ext>
            </p:extLst>
          </p:nvPr>
        </p:nvGraphicFramePr>
        <p:xfrm>
          <a:off x="720725" y="1600200"/>
          <a:ext cx="10747375" cy="4023424"/>
        </p:xfrm>
        <a:graphic>
          <a:graphicData uri="http://schemas.openxmlformats.org/drawingml/2006/table">
            <a:tbl>
              <a:tblPr/>
              <a:tblGrid>
                <a:gridCol w="3938277">
                  <a:extLst>
                    <a:ext uri="{9D8B030D-6E8A-4147-A177-3AD203B41FA5}">
                      <a16:colId xmlns:a16="http://schemas.microsoft.com/office/drawing/2014/main" val="874756052"/>
                    </a:ext>
                  </a:extLst>
                </a:gridCol>
                <a:gridCol w="2332663">
                  <a:extLst>
                    <a:ext uri="{9D8B030D-6E8A-4147-A177-3AD203B41FA5}">
                      <a16:colId xmlns:a16="http://schemas.microsoft.com/office/drawing/2014/main" val="654270786"/>
                    </a:ext>
                  </a:extLst>
                </a:gridCol>
                <a:gridCol w="2363157">
                  <a:extLst>
                    <a:ext uri="{9D8B030D-6E8A-4147-A177-3AD203B41FA5}">
                      <a16:colId xmlns:a16="http://schemas.microsoft.com/office/drawing/2014/main" val="3413635542"/>
                    </a:ext>
                  </a:extLst>
                </a:gridCol>
                <a:gridCol w="2113278">
                  <a:extLst>
                    <a:ext uri="{9D8B030D-6E8A-4147-A177-3AD203B41FA5}">
                      <a16:colId xmlns:a16="http://schemas.microsoft.com/office/drawing/2014/main" val="694870209"/>
                    </a:ext>
                  </a:extLst>
                </a:gridCol>
              </a:tblGrid>
              <a:tr h="8504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Newly Diagnosed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Ph+ 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 (n =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Ph+ 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CML</a:t>
                      </a:r>
                      <a:r>
                        <a:rPr kumimoji="0" lang="en-US"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br>
                        <a:rPr kumimoji="0" lang="en-US"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Lymphoid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Blast Phase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58369630"/>
                  </a:ext>
                </a:extLst>
              </a:tr>
              <a:tr h="3091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 (22-83)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38 (24-61)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69 (29-82)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71124915"/>
                  </a:ext>
                </a:extLst>
              </a:tr>
              <a:tr h="7846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bg2">
                              <a:lumMod val="10000"/>
                            </a:schemeClr>
                          </a:solidFill>
                          <a:effectLst/>
                          <a:latin typeface="Calibri" panose="020F0502020204030204" pitchFamily="34" charset="0"/>
                        </a:rPr>
                        <a:t>BCR-ABL1</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transcript, n (%)</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p190</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p210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2604297"/>
                  </a:ext>
                </a:extLst>
              </a:tr>
              <a:tr h="99851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 of prior lines of therapy, n (%)</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25266124"/>
                  </a:ext>
                </a:extLst>
              </a:tr>
            </a:tbl>
          </a:graphicData>
        </a:graphic>
      </p:graphicFrame>
    </p:spTree>
    <p:extLst>
      <p:ext uri="{BB962C8B-B14F-4D97-AF65-F5344CB8AC3E}">
        <p14:creationId xmlns:p14="http://schemas.microsoft.com/office/powerpoint/2010/main" val="151976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Phase II Trial of Ponatinib + Blinatumomab in </a:t>
            </a:r>
            <a:br>
              <a:rPr lang="en-US" altLang="en-US" dirty="0"/>
            </a:br>
            <a:r>
              <a:rPr lang="en-US" altLang="en-US" dirty="0"/>
              <a:t>Adults With Ph+ ALL:</a:t>
            </a:r>
            <a:r>
              <a:rPr lang="en-US" dirty="0"/>
              <a:t> Efficacy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Short. ASCO 2022. Abstr 7009.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7" name="Group 3">
            <a:extLst>
              <a:ext uri="{FF2B5EF4-FFF2-40B4-BE49-F238E27FC236}">
                <a16:creationId xmlns:a16="http://schemas.microsoft.com/office/drawing/2014/main" id="{4664B13B-3D76-0BB8-F7DF-3E367960D52B}"/>
              </a:ext>
            </a:extLst>
          </p:cNvPr>
          <p:cNvGraphicFramePr>
            <a:graphicFrameLocks/>
          </p:cNvGraphicFramePr>
          <p:nvPr>
            <p:extLst>
              <p:ext uri="{D42A27DB-BD31-4B8C-83A1-F6EECF244321}">
                <p14:modId xmlns:p14="http://schemas.microsoft.com/office/powerpoint/2010/main" val="309425658"/>
              </p:ext>
            </p:extLst>
          </p:nvPr>
        </p:nvGraphicFramePr>
        <p:xfrm>
          <a:off x="702192" y="1600200"/>
          <a:ext cx="10765908" cy="3757432"/>
        </p:xfrm>
        <a:graphic>
          <a:graphicData uri="http://schemas.openxmlformats.org/drawingml/2006/table">
            <a:tbl>
              <a:tblPr/>
              <a:tblGrid>
                <a:gridCol w="2339534">
                  <a:extLst>
                    <a:ext uri="{9D8B030D-6E8A-4147-A177-3AD203B41FA5}">
                      <a16:colId xmlns:a16="http://schemas.microsoft.com/office/drawing/2014/main" val="20000"/>
                    </a:ext>
                  </a:extLst>
                </a:gridCol>
                <a:gridCol w="1972141">
                  <a:extLst>
                    <a:ext uri="{9D8B030D-6E8A-4147-A177-3AD203B41FA5}">
                      <a16:colId xmlns:a16="http://schemas.microsoft.com/office/drawing/2014/main" val="20001"/>
                    </a:ext>
                  </a:extLst>
                </a:gridCol>
                <a:gridCol w="3088399">
                  <a:extLst>
                    <a:ext uri="{9D8B030D-6E8A-4147-A177-3AD203B41FA5}">
                      <a16:colId xmlns:a16="http://schemas.microsoft.com/office/drawing/2014/main" val="20002"/>
                    </a:ext>
                  </a:extLst>
                </a:gridCol>
                <a:gridCol w="1693202">
                  <a:extLst>
                    <a:ext uri="{9D8B030D-6E8A-4147-A177-3AD203B41FA5}">
                      <a16:colId xmlns:a16="http://schemas.microsoft.com/office/drawing/2014/main" val="2089964868"/>
                    </a:ext>
                  </a:extLst>
                </a:gridCol>
                <a:gridCol w="1672632">
                  <a:extLst>
                    <a:ext uri="{9D8B030D-6E8A-4147-A177-3AD203B41FA5}">
                      <a16:colId xmlns:a16="http://schemas.microsoft.com/office/drawing/2014/main" val="3584162120"/>
                    </a:ext>
                  </a:extLst>
                </a:gridCol>
              </a:tblGrid>
              <a:tr h="4400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Newly Diagnosed Ph+ 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R/R Ph+ ALL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CML-LBC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1170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CR/CRi*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39/42 (93)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36/42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3/42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22/23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21/23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1/23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12/13 (92)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11/13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1/13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5/6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400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400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1/13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400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MMR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47/53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32/33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12/14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740691"/>
                  </a:ext>
                </a:extLst>
              </a:tr>
              <a:tr h="4400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CMR</a:t>
                      </a:r>
                      <a:r>
                        <a:rPr kumimoji="0" lang="en-US" sz="2000" b="0" i="0" u="none" strike="noStrike" cap="none" normalizeH="0" baseline="30000" dirty="0">
                          <a:ln>
                            <a:noFill/>
                          </a:ln>
                          <a:solidFill>
                            <a:schemeClr val="bg2">
                              <a:lumMod val="10000"/>
                            </a:schemeClr>
                          </a:solidFill>
                          <a:effectLst/>
                          <a:latin typeface="+mn-lt"/>
                          <a:cs typeface="Arial" panose="020B0604020202020204" pitchFamily="34" charset="0"/>
                        </a:rPr>
                        <a:t>†</a:t>
                      </a:r>
                      <a:endParaRPr kumimoji="0" lang="en-US" sz="2000" b="0" i="0" u="none" strike="noStrike" cap="none" normalizeH="0" baseline="3000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41/53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28/33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11/14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5476511"/>
                  </a:ext>
                </a:extLst>
              </a:tr>
              <a:tr h="4400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Early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1/35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86931314"/>
                  </a:ext>
                </a:extLst>
              </a:tr>
            </a:tbl>
          </a:graphicData>
        </a:graphic>
      </p:graphicFrame>
      <p:sp>
        <p:nvSpPr>
          <p:cNvPr id="8" name="Rectangle 3">
            <a:extLst>
              <a:ext uri="{FF2B5EF4-FFF2-40B4-BE49-F238E27FC236}">
                <a16:creationId xmlns:a16="http://schemas.microsoft.com/office/drawing/2014/main" id="{38555AAB-2373-FEFF-F154-2C3E859D832C}"/>
              </a:ext>
            </a:extLst>
          </p:cNvPr>
          <p:cNvSpPr txBox="1">
            <a:spLocks noChangeArrowheads="1"/>
          </p:cNvSpPr>
          <p:nvPr/>
        </p:nvSpPr>
        <p:spPr bwMode="auto">
          <a:xfrm>
            <a:off x="628650" y="5477589"/>
            <a:ext cx="10778281" cy="58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None/>
              <a:tabLst/>
              <a:defRPr/>
            </a:pPr>
            <a:r>
              <a:rPr kumimoji="0" lang="en-US" altLang="en-US" sz="1400" b="0" i="0" u="none" strike="noStrike" kern="0" cap="none" spc="0" normalizeH="0" baseline="0" noProof="0" dirty="0">
                <a:ln>
                  <a:noFill/>
                </a:ln>
                <a:solidFill>
                  <a:srgbClr val="000000"/>
                </a:solidFill>
                <a:effectLst/>
                <a:uLnTx/>
                <a:uFillTx/>
                <a:latin typeface="+mn-lt"/>
              </a:rPr>
              <a:t>*12 </a:t>
            </a:r>
            <a:r>
              <a:rPr lang="en-US" altLang="en-US" sz="1400" kern="0" dirty="0">
                <a:solidFill>
                  <a:srgbClr val="000000"/>
                </a:solidFill>
                <a:latin typeface="+mn-lt"/>
              </a:rPr>
              <a:t>newly diagnosed </a:t>
            </a:r>
            <a:r>
              <a:rPr kumimoji="0" lang="en-US" altLang="en-US" sz="1400" b="0" i="0" u="none" strike="noStrike" kern="0" cap="none" spc="0" normalizeH="0" baseline="0" noProof="0" dirty="0">
                <a:ln>
                  <a:noFill/>
                </a:ln>
                <a:solidFill>
                  <a:srgbClr val="000000"/>
                </a:solidFill>
                <a:effectLst/>
                <a:uLnTx/>
                <a:uFillTx/>
                <a:latin typeface="+mn-lt"/>
              </a:rPr>
              <a:t>patients and 1 patient with R/R Ph+ ALL were in CR at the start of treatment.</a:t>
            </a:r>
          </a:p>
          <a:p>
            <a:pPr marL="0" marR="0" lvl="0" indent="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None/>
              <a:tabLst/>
              <a:defRPr/>
            </a:pPr>
            <a:r>
              <a:rPr kumimoji="0" lang="en-US" altLang="en-US" sz="1400" b="0" i="0" u="none" strike="noStrike" kern="0" cap="none" spc="0" normalizeH="0" baseline="30000" noProof="0" dirty="0">
                <a:ln>
                  <a:noFill/>
                </a:ln>
                <a:solidFill>
                  <a:srgbClr val="000000"/>
                </a:solidFill>
                <a:effectLst/>
                <a:uLnTx/>
                <a:uFillTx/>
                <a:latin typeface="+mn-lt"/>
                <a:cs typeface="Arial" panose="020B0604020202020204" pitchFamily="34" charset="0"/>
              </a:rPr>
              <a:t>†</a:t>
            </a:r>
            <a:r>
              <a:rPr kumimoji="0" lang="en-US" altLang="en-US" sz="1400" b="0" i="0" u="none" strike="noStrike" kern="0" cap="none" spc="0" normalizeH="0" baseline="0" noProof="0" dirty="0">
                <a:ln>
                  <a:noFill/>
                </a:ln>
                <a:solidFill>
                  <a:srgbClr val="000000"/>
                </a:solidFill>
                <a:effectLst/>
                <a:uLnTx/>
                <a:uFillTx/>
                <a:latin typeface="+mn-lt"/>
              </a:rPr>
              <a:t>2 </a:t>
            </a:r>
            <a:r>
              <a:rPr lang="en-US" altLang="en-US" sz="1400" kern="0" dirty="0">
                <a:solidFill>
                  <a:srgbClr val="000000"/>
                </a:solidFill>
                <a:latin typeface="+mn-lt"/>
              </a:rPr>
              <a:t>newly diagnosed </a:t>
            </a:r>
            <a:r>
              <a:rPr kumimoji="0" lang="en-US" altLang="en-US" sz="1400" b="0" i="0" u="none" strike="noStrike" kern="0" cap="none" spc="0" normalizeH="0" baseline="0" noProof="0" dirty="0">
                <a:ln>
                  <a:noFill/>
                </a:ln>
                <a:solidFill>
                  <a:srgbClr val="000000"/>
                </a:solidFill>
                <a:effectLst/>
                <a:uLnTx/>
                <a:uFillTx/>
                <a:latin typeface="+mn-lt"/>
              </a:rPr>
              <a:t>patients were in CMR at the start of treatment.</a:t>
            </a:r>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Phase II Trial of Ponatinib + Blinatumomab in </a:t>
            </a:r>
            <a:br>
              <a:rPr lang="en-US" altLang="en-US" dirty="0"/>
            </a:br>
            <a:r>
              <a:rPr lang="en-US" altLang="en-US" dirty="0"/>
              <a:t>Adults With Ph+ ALL:</a:t>
            </a:r>
            <a:r>
              <a:rPr lang="en-US" dirty="0"/>
              <a:t> Treatment Outcomes</a:t>
            </a:r>
            <a:endParaRPr lang="en-US" altLang="en-US" dirty="0"/>
          </a:p>
        </p:txBody>
      </p:sp>
      <p:sp>
        <p:nvSpPr>
          <p:cNvPr id="2" name="Content Placeholder 1">
            <a:extLst>
              <a:ext uri="{FF2B5EF4-FFF2-40B4-BE49-F238E27FC236}">
                <a16:creationId xmlns:a16="http://schemas.microsoft.com/office/drawing/2014/main" id="{29536EC8-BFDF-0F42-4F4C-751D51F9CDCF}"/>
              </a:ext>
            </a:extLst>
          </p:cNvPr>
          <p:cNvSpPr>
            <a:spLocks noGrp="1"/>
          </p:cNvSpPr>
          <p:nvPr>
            <p:ph sz="half" idx="1"/>
          </p:nvPr>
        </p:nvSpPr>
        <p:spPr>
          <a:xfrm>
            <a:off x="601820" y="1510730"/>
            <a:ext cx="5650814" cy="4678738"/>
          </a:xfrm>
          <a:ln>
            <a:noFill/>
          </a:ln>
        </p:spPr>
        <p:txBody>
          <a:bodyPr/>
          <a:lstStyle/>
          <a:p>
            <a:pPr>
              <a:spcBef>
                <a:spcPts val="800"/>
              </a:spcBef>
              <a:spcAft>
                <a:spcPts val="500"/>
              </a:spcAft>
            </a:pPr>
            <a:r>
              <a:rPr lang="en-US" b="1" dirty="0"/>
              <a:t>Newly Diagnosed Ph+ ALL (n = 35):</a:t>
            </a:r>
          </a:p>
          <a:p>
            <a:pPr lvl="1">
              <a:spcBef>
                <a:spcPts val="800"/>
              </a:spcBef>
              <a:spcAft>
                <a:spcPts val="500"/>
              </a:spcAft>
            </a:pPr>
            <a:r>
              <a:rPr lang="en-US" dirty="0"/>
              <a:t>Deaths in CR: n = 1</a:t>
            </a:r>
          </a:p>
          <a:p>
            <a:pPr lvl="1">
              <a:spcBef>
                <a:spcPts val="800"/>
              </a:spcBef>
              <a:spcAft>
                <a:spcPts val="500"/>
              </a:spcAft>
            </a:pPr>
            <a:r>
              <a:rPr lang="en-US" dirty="0"/>
              <a:t>Early deaths: n = 1</a:t>
            </a:r>
          </a:p>
          <a:p>
            <a:pPr lvl="1">
              <a:spcBef>
                <a:spcPts val="800"/>
              </a:spcBef>
              <a:spcAft>
                <a:spcPts val="500"/>
              </a:spcAft>
            </a:pPr>
            <a:r>
              <a:rPr lang="en-US" dirty="0"/>
              <a:t>With ongoing response after HSCT (in CR1): n = 1*</a:t>
            </a:r>
          </a:p>
          <a:p>
            <a:pPr lvl="1">
              <a:spcBef>
                <a:spcPts val="800"/>
              </a:spcBef>
              <a:spcAft>
                <a:spcPts val="500"/>
              </a:spcAft>
            </a:pPr>
            <a:r>
              <a:rPr lang="en-US" dirty="0"/>
              <a:t>With ongoing response without HSCT: n = 32</a:t>
            </a:r>
          </a:p>
          <a:p>
            <a:pPr lvl="1">
              <a:spcBef>
                <a:spcPts val="800"/>
              </a:spcBef>
              <a:spcAft>
                <a:spcPts val="500"/>
              </a:spcAft>
            </a:pPr>
            <a:r>
              <a:rPr lang="en-US" dirty="0"/>
              <a:t>No relapses reported with a median CR duration of 10 mo (range: 1-43 mo)</a:t>
            </a:r>
          </a:p>
        </p:txBody>
      </p:sp>
      <p:sp>
        <p:nvSpPr>
          <p:cNvPr id="3" name="Content Placeholder 2">
            <a:extLst>
              <a:ext uri="{FF2B5EF4-FFF2-40B4-BE49-F238E27FC236}">
                <a16:creationId xmlns:a16="http://schemas.microsoft.com/office/drawing/2014/main" id="{2EA9F82B-22E9-2E8E-595E-1117C204802B}"/>
              </a:ext>
            </a:extLst>
          </p:cNvPr>
          <p:cNvSpPr>
            <a:spLocks noGrp="1"/>
          </p:cNvSpPr>
          <p:nvPr>
            <p:ph sz="half" idx="2"/>
          </p:nvPr>
        </p:nvSpPr>
        <p:spPr>
          <a:xfrm>
            <a:off x="6561244" y="1510730"/>
            <a:ext cx="5229570" cy="4679462"/>
          </a:xfrm>
          <a:ln>
            <a:noFill/>
          </a:ln>
        </p:spPr>
        <p:txBody>
          <a:bodyPr/>
          <a:lstStyle/>
          <a:p>
            <a:pPr>
              <a:spcBef>
                <a:spcPts val="800"/>
              </a:spcBef>
              <a:spcAft>
                <a:spcPts val="500"/>
              </a:spcAft>
            </a:pPr>
            <a:r>
              <a:rPr lang="en-US" b="1" dirty="0"/>
              <a:t>R/R Ph+ ALL (n = 14):</a:t>
            </a:r>
          </a:p>
          <a:p>
            <a:pPr lvl="1">
              <a:spcBef>
                <a:spcPts val="800"/>
              </a:spcBef>
              <a:spcAft>
                <a:spcPts val="500"/>
              </a:spcAft>
            </a:pPr>
            <a:r>
              <a:rPr lang="en-US" dirty="0"/>
              <a:t>Patients in CR/CRi: n = 13</a:t>
            </a:r>
          </a:p>
          <a:p>
            <a:pPr lvl="2">
              <a:spcBef>
                <a:spcPts val="800"/>
              </a:spcBef>
              <a:spcAft>
                <a:spcPts val="500"/>
              </a:spcAft>
            </a:pPr>
            <a:r>
              <a:rPr lang="en-US" dirty="0"/>
              <a:t> Underwent HSCT: n = 6</a:t>
            </a:r>
          </a:p>
          <a:p>
            <a:pPr lvl="3">
              <a:spcBef>
                <a:spcPts val="800"/>
              </a:spcBef>
              <a:spcAft>
                <a:spcPts val="500"/>
              </a:spcAft>
            </a:pPr>
            <a:r>
              <a:rPr lang="en-US" dirty="0"/>
              <a:t>5 alive; 1 died after relapse</a:t>
            </a:r>
          </a:p>
          <a:p>
            <a:pPr lvl="2">
              <a:spcBef>
                <a:spcPts val="800"/>
              </a:spcBef>
              <a:spcAft>
                <a:spcPts val="500"/>
              </a:spcAft>
            </a:pPr>
            <a:r>
              <a:rPr lang="en-US" dirty="0"/>
              <a:t>With relapsed disease: n = 4</a:t>
            </a:r>
          </a:p>
          <a:p>
            <a:pPr lvl="2">
              <a:spcBef>
                <a:spcPts val="800"/>
              </a:spcBef>
              <a:spcAft>
                <a:spcPts val="500"/>
              </a:spcAft>
            </a:pPr>
            <a:r>
              <a:rPr lang="en-US" dirty="0"/>
              <a:t>Deaths in CR: n = 1</a:t>
            </a:r>
          </a:p>
          <a:p>
            <a:pPr lvl="2">
              <a:spcBef>
                <a:spcPts val="800"/>
              </a:spcBef>
              <a:spcAft>
                <a:spcPts val="500"/>
              </a:spcAft>
            </a:pPr>
            <a:r>
              <a:rPr lang="en-US" dirty="0"/>
              <a:t>With ongoing response without HSCT: n = 2</a:t>
            </a:r>
          </a:p>
          <a:p>
            <a:pPr lvl="1">
              <a:spcBef>
                <a:spcPts val="800"/>
              </a:spcBef>
              <a:spcAft>
                <a:spcPts val="500"/>
              </a:spcAft>
            </a:pPr>
            <a:r>
              <a:rPr lang="en-US" dirty="0"/>
              <a:t>Nonresponsive patients: </a:t>
            </a:r>
            <a:br>
              <a:rPr lang="en-US" dirty="0"/>
            </a:br>
            <a:r>
              <a:rPr lang="en-US" dirty="0"/>
              <a:t>n = 1</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Short. ASCO 2022. Abstr 7009.</a:t>
            </a:r>
            <a:endParaRPr lang="en-US" altLang="en-US" sz="1200" b="0" dirty="0">
              <a:solidFill>
                <a:schemeClr val="bg2"/>
              </a:solidFill>
              <a:latin typeface="Calibri" panose="020F0502020204030204" pitchFamily="34" charset="0"/>
            </a:endParaRPr>
          </a:p>
        </p:txBody>
      </p:sp>
      <p:sp>
        <p:nvSpPr>
          <p:cNvPr id="6" name="Rectangle 3">
            <a:extLst>
              <a:ext uri="{FF2B5EF4-FFF2-40B4-BE49-F238E27FC236}">
                <a16:creationId xmlns:a16="http://schemas.microsoft.com/office/drawing/2014/main" id="{305B86A6-B15C-4E46-1E5A-2F30FFA1E02C}"/>
              </a:ext>
            </a:extLst>
          </p:cNvPr>
          <p:cNvSpPr txBox="1">
            <a:spLocks noChangeArrowheads="1"/>
          </p:cNvSpPr>
          <p:nvPr/>
        </p:nvSpPr>
        <p:spPr bwMode="auto">
          <a:xfrm>
            <a:off x="601819" y="6134837"/>
            <a:ext cx="10778281" cy="28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*Patient had persistently detectable </a:t>
            </a:r>
            <a:r>
              <a:rPr kumimoji="0" lang="en-US" altLang="en-US" sz="14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BCR-ABL1</a:t>
            </a: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levels of 0.01% to 0.05%.</a:t>
            </a:r>
          </a:p>
        </p:txBody>
      </p:sp>
    </p:spTree>
    <p:extLst>
      <p:ext uri="{BB962C8B-B14F-4D97-AF65-F5344CB8AC3E}">
        <p14:creationId xmlns:p14="http://schemas.microsoft.com/office/powerpoint/2010/main" val="2226655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Phase II Trial of Ponatinib + Blinatumomab in </a:t>
            </a:r>
            <a:br>
              <a:rPr lang="en-US" altLang="en-US" dirty="0"/>
            </a:br>
            <a:r>
              <a:rPr lang="en-US" altLang="en-US" dirty="0"/>
              <a:t>Adults With Ph+ ALL:</a:t>
            </a:r>
            <a:r>
              <a:rPr lang="en-US" dirty="0"/>
              <a:t> MRD Response Rates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Short. ASCO 2022. Abstr 7009.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5" name="Chart 4">
            <a:extLst>
              <a:ext uri="{FF2B5EF4-FFF2-40B4-BE49-F238E27FC236}">
                <a16:creationId xmlns:a16="http://schemas.microsoft.com/office/drawing/2014/main" id="{3111F0D0-BACF-173D-51C8-1E0AB585CADC}"/>
              </a:ext>
            </a:extLst>
          </p:cNvPr>
          <p:cNvGraphicFramePr/>
          <p:nvPr>
            <p:extLst>
              <p:ext uri="{D42A27DB-BD31-4B8C-83A1-F6EECF244321}">
                <p14:modId xmlns:p14="http://schemas.microsoft.com/office/powerpoint/2010/main" val="970863005"/>
              </p:ext>
            </p:extLst>
          </p:nvPr>
        </p:nvGraphicFramePr>
        <p:xfrm>
          <a:off x="1155700" y="1512573"/>
          <a:ext cx="9880600" cy="467074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163360D9-D81D-FF74-C592-14B636E476AC}"/>
              </a:ext>
            </a:extLst>
          </p:cNvPr>
          <p:cNvSpPr/>
          <p:nvPr/>
        </p:nvSpPr>
        <p:spPr bwMode="auto">
          <a:xfrm>
            <a:off x="1228071" y="1909823"/>
            <a:ext cx="708677" cy="364602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 name="Straight Connector 5">
            <a:extLst>
              <a:ext uri="{FF2B5EF4-FFF2-40B4-BE49-F238E27FC236}">
                <a16:creationId xmlns:a16="http://schemas.microsoft.com/office/drawing/2014/main" id="{D9768BA9-3BCD-423C-AFCA-D9A862E77DB2}"/>
              </a:ext>
            </a:extLst>
          </p:cNvPr>
          <p:cNvCxnSpPr>
            <a:cxnSpLocks/>
          </p:cNvCxnSpPr>
          <p:nvPr/>
        </p:nvCxnSpPr>
        <p:spPr bwMode="auto">
          <a:xfrm>
            <a:off x="2667000" y="2025650"/>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9E5974DA-6C25-3E20-F9E6-69CCF76C33C0}"/>
              </a:ext>
            </a:extLst>
          </p:cNvPr>
          <p:cNvCxnSpPr>
            <a:cxnSpLocks/>
          </p:cNvCxnSpPr>
          <p:nvPr/>
        </p:nvCxnSpPr>
        <p:spPr bwMode="auto">
          <a:xfrm>
            <a:off x="7734300" y="2025650"/>
            <a:ext cx="0" cy="152400"/>
          </a:xfrm>
          <a:prstGeom prst="line">
            <a:avLst/>
          </a:prstGeom>
          <a:noFill/>
          <a:ln w="28575" cap="flat" cmpd="sng" algn="ctr">
            <a:solidFill>
              <a:schemeClr val="bg1"/>
            </a:solidFill>
            <a:prstDash val="solid"/>
            <a:round/>
            <a:headEnd type="none" w="med" len="med"/>
            <a:tailEnd type="none" w="med" len="med"/>
          </a:ln>
          <a:effectLst/>
        </p:spPr>
      </p:cxnSp>
      <p:grpSp>
        <p:nvGrpSpPr>
          <p:cNvPr id="10" name="Group 9">
            <a:extLst>
              <a:ext uri="{FF2B5EF4-FFF2-40B4-BE49-F238E27FC236}">
                <a16:creationId xmlns:a16="http://schemas.microsoft.com/office/drawing/2014/main" id="{B22CC21F-7179-1A7B-A1F7-290BA98DEBE8}"/>
              </a:ext>
            </a:extLst>
          </p:cNvPr>
          <p:cNvGrpSpPr/>
          <p:nvPr/>
        </p:nvGrpSpPr>
        <p:grpSpPr>
          <a:xfrm>
            <a:off x="1470173" y="1940545"/>
            <a:ext cx="535724" cy="3505008"/>
            <a:chOff x="1556798" y="1940545"/>
            <a:chExt cx="535724" cy="3505008"/>
          </a:xfrm>
        </p:grpSpPr>
        <p:sp>
          <p:nvSpPr>
            <p:cNvPr id="8" name="TextBox 7">
              <a:extLst>
                <a:ext uri="{FF2B5EF4-FFF2-40B4-BE49-F238E27FC236}">
                  <a16:creationId xmlns:a16="http://schemas.microsoft.com/office/drawing/2014/main" id="{DB029A05-769A-6C0A-68F9-79230F92D2C2}"/>
                </a:ext>
              </a:extLst>
            </p:cNvPr>
            <p:cNvSpPr txBox="1"/>
            <p:nvPr/>
          </p:nvSpPr>
          <p:spPr bwMode="auto">
            <a:xfrm>
              <a:off x="1556798" y="194054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1" name="TextBox 10">
              <a:extLst>
                <a:ext uri="{FF2B5EF4-FFF2-40B4-BE49-F238E27FC236}">
                  <a16:creationId xmlns:a16="http://schemas.microsoft.com/office/drawing/2014/main" id="{BEECAFC2-403C-56AE-6EDA-F078555EC187}"/>
                </a:ext>
              </a:extLst>
            </p:cNvPr>
            <p:cNvSpPr txBox="1"/>
            <p:nvPr/>
          </p:nvSpPr>
          <p:spPr bwMode="auto">
            <a:xfrm>
              <a:off x="1673818" y="256768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2" name="TextBox 11">
              <a:extLst>
                <a:ext uri="{FF2B5EF4-FFF2-40B4-BE49-F238E27FC236}">
                  <a16:creationId xmlns:a16="http://schemas.microsoft.com/office/drawing/2014/main" id="{2238BABF-34BD-F859-A33C-737C34318581}"/>
                </a:ext>
              </a:extLst>
            </p:cNvPr>
            <p:cNvSpPr txBox="1"/>
            <p:nvPr/>
          </p:nvSpPr>
          <p:spPr bwMode="auto">
            <a:xfrm>
              <a:off x="1673818" y="31948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3" name="TextBox 12">
              <a:extLst>
                <a:ext uri="{FF2B5EF4-FFF2-40B4-BE49-F238E27FC236}">
                  <a16:creationId xmlns:a16="http://schemas.microsoft.com/office/drawing/2014/main" id="{9B545A1F-3386-C7CC-D102-326632AD2468}"/>
                </a:ext>
              </a:extLst>
            </p:cNvPr>
            <p:cNvSpPr txBox="1"/>
            <p:nvPr/>
          </p:nvSpPr>
          <p:spPr bwMode="auto">
            <a:xfrm>
              <a:off x="1673818" y="38219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4" name="TextBox 13">
              <a:extLst>
                <a:ext uri="{FF2B5EF4-FFF2-40B4-BE49-F238E27FC236}">
                  <a16:creationId xmlns:a16="http://schemas.microsoft.com/office/drawing/2014/main" id="{B161C0DF-20D4-DCEF-1061-05CD6B8F28CE}"/>
                </a:ext>
              </a:extLst>
            </p:cNvPr>
            <p:cNvSpPr txBox="1"/>
            <p:nvPr/>
          </p:nvSpPr>
          <p:spPr bwMode="auto">
            <a:xfrm>
              <a:off x="1673818" y="444908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5" name="TextBox 14">
              <a:extLst>
                <a:ext uri="{FF2B5EF4-FFF2-40B4-BE49-F238E27FC236}">
                  <a16:creationId xmlns:a16="http://schemas.microsoft.com/office/drawing/2014/main" id="{6A0B911F-6E73-3E9E-B92D-5B3A34DD978E}"/>
                </a:ext>
              </a:extLst>
            </p:cNvPr>
            <p:cNvSpPr txBox="1"/>
            <p:nvPr/>
          </p:nvSpPr>
          <p:spPr bwMode="auto">
            <a:xfrm>
              <a:off x="1790837" y="507622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cxnSp>
        <p:nvCxnSpPr>
          <p:cNvPr id="17" name="Straight Connector 16">
            <a:extLst>
              <a:ext uri="{FF2B5EF4-FFF2-40B4-BE49-F238E27FC236}">
                <a16:creationId xmlns:a16="http://schemas.microsoft.com/office/drawing/2014/main" id="{EC3FBF58-203A-E7AA-313B-BEF476E74C71}"/>
              </a:ext>
            </a:extLst>
          </p:cNvPr>
          <p:cNvCxnSpPr>
            <a:cxnSpLocks/>
          </p:cNvCxnSpPr>
          <p:nvPr/>
        </p:nvCxnSpPr>
        <p:spPr bwMode="auto">
          <a:xfrm>
            <a:off x="6515100" y="2125211"/>
            <a:ext cx="0" cy="3135676"/>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3" name="TextBox 2">
            <a:extLst>
              <a:ext uri="{FF2B5EF4-FFF2-40B4-BE49-F238E27FC236}">
                <a16:creationId xmlns:a16="http://schemas.microsoft.com/office/drawing/2014/main" id="{A2B4D1B0-FAF1-6053-2468-889D947F152D}"/>
              </a:ext>
            </a:extLst>
          </p:cNvPr>
          <p:cNvSpPr txBox="1"/>
          <p:nvPr/>
        </p:nvSpPr>
        <p:spPr bwMode="auto">
          <a:xfrm rot="16200000">
            <a:off x="709991" y="3508382"/>
            <a:ext cx="1375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b="1" dirty="0">
                <a:solidFill>
                  <a:schemeClr val="bg1"/>
                </a:solidFill>
                <a:effectLst/>
                <a:latin typeface="+mj-lt"/>
              </a:rPr>
              <a:t>Response, %</a:t>
            </a:r>
            <a:endParaRPr lang="en-US" b="1" dirty="0">
              <a:solidFill>
                <a:schemeClr val="bg1"/>
              </a:solidFill>
              <a:latin typeface="+mj-lt"/>
            </a:endParaRPr>
          </a:p>
        </p:txBody>
      </p:sp>
    </p:spTree>
    <p:extLst>
      <p:ext uri="{BB962C8B-B14F-4D97-AF65-F5344CB8AC3E}">
        <p14:creationId xmlns:p14="http://schemas.microsoft.com/office/powerpoint/2010/main" val="2647328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Phase II Trial of Ponatinib + Blinatumomab in </a:t>
            </a:r>
            <a:br>
              <a:rPr lang="en-US" altLang="en-US" dirty="0"/>
            </a:br>
            <a:r>
              <a:rPr lang="en-US" altLang="en-US" dirty="0"/>
              <a:t>Adults With Ph+ ALL:</a:t>
            </a:r>
            <a:r>
              <a:rPr lang="en-US" dirty="0"/>
              <a:t> Survival Outcomes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Short. ASCO 2022. Abstr 7009.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5" name="Group 3">
            <a:extLst>
              <a:ext uri="{FF2B5EF4-FFF2-40B4-BE49-F238E27FC236}">
                <a16:creationId xmlns:a16="http://schemas.microsoft.com/office/drawing/2014/main" id="{3C019B7F-E358-29C9-B434-9CA52AC898EF}"/>
              </a:ext>
            </a:extLst>
          </p:cNvPr>
          <p:cNvGraphicFramePr>
            <a:graphicFrameLocks/>
          </p:cNvGraphicFramePr>
          <p:nvPr>
            <p:extLst>
              <p:ext uri="{D42A27DB-BD31-4B8C-83A1-F6EECF244321}">
                <p14:modId xmlns:p14="http://schemas.microsoft.com/office/powerpoint/2010/main" val="2944819093"/>
              </p:ext>
            </p:extLst>
          </p:nvPr>
        </p:nvGraphicFramePr>
        <p:xfrm>
          <a:off x="725008" y="1600200"/>
          <a:ext cx="10757195" cy="3827492"/>
        </p:xfrm>
        <a:graphic>
          <a:graphicData uri="http://schemas.openxmlformats.org/drawingml/2006/table">
            <a:tbl>
              <a:tblPr/>
              <a:tblGrid>
                <a:gridCol w="3028631">
                  <a:extLst>
                    <a:ext uri="{9D8B030D-6E8A-4147-A177-3AD203B41FA5}">
                      <a16:colId xmlns:a16="http://schemas.microsoft.com/office/drawing/2014/main" val="20000"/>
                    </a:ext>
                  </a:extLst>
                </a:gridCol>
                <a:gridCol w="2892691">
                  <a:extLst>
                    <a:ext uri="{9D8B030D-6E8A-4147-A177-3AD203B41FA5}">
                      <a16:colId xmlns:a16="http://schemas.microsoft.com/office/drawing/2014/main" val="20002"/>
                    </a:ext>
                  </a:extLst>
                </a:gridCol>
                <a:gridCol w="2406897">
                  <a:extLst>
                    <a:ext uri="{9D8B030D-6E8A-4147-A177-3AD203B41FA5}">
                      <a16:colId xmlns:a16="http://schemas.microsoft.com/office/drawing/2014/main" val="2089964868"/>
                    </a:ext>
                  </a:extLst>
                </a:gridCol>
                <a:gridCol w="2428976">
                  <a:extLst>
                    <a:ext uri="{9D8B030D-6E8A-4147-A177-3AD203B41FA5}">
                      <a16:colId xmlns:a16="http://schemas.microsoft.com/office/drawing/2014/main" val="3584162120"/>
                    </a:ext>
                  </a:extLst>
                </a:gridCol>
              </a:tblGrid>
              <a:tr h="11671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400" b="1" i="0" u="none" strike="noStrike" cap="none" normalizeH="0" baseline="0" dirty="0">
                          <a:ln>
                            <a:noFill/>
                          </a:ln>
                          <a:solidFill>
                            <a:schemeClr val="tx1"/>
                          </a:solidFill>
                          <a:effectLst/>
                          <a:latin typeface="Calibri" panose="020F0502020204030204" pitchFamily="34" charset="0"/>
                        </a:rPr>
                        <a:t>Outcomes*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rPr>
                        <a:t>Newly Diagnosed </a:t>
                      </a:r>
                      <a:br>
                        <a:rPr kumimoji="0" lang="en-US" sz="2400" b="1" i="0" u="none" strike="noStrike" cap="none" normalizeH="0" baseline="0" dirty="0">
                          <a:ln>
                            <a:noFill/>
                          </a:ln>
                          <a:solidFill>
                            <a:schemeClr val="tx1"/>
                          </a:solidFill>
                          <a:effectLst/>
                          <a:latin typeface="Calibri" panose="020F0502020204030204" pitchFamily="34" charset="0"/>
                        </a:rPr>
                      </a:br>
                      <a:r>
                        <a:rPr kumimoji="0" lang="en-US" sz="2400" b="1" i="0" u="none" strike="noStrike" cap="none" normalizeH="0" baseline="0" dirty="0">
                          <a:ln>
                            <a:noFill/>
                          </a:ln>
                          <a:solidFill>
                            <a:schemeClr val="tx1"/>
                          </a:solidFill>
                          <a:effectLst/>
                          <a:latin typeface="Calibri" panose="020F0502020204030204" pitchFamily="34" charset="0"/>
                        </a:rPr>
                        <a:t>Ph+ ALL </a:t>
                      </a:r>
                      <a:br>
                        <a:rPr kumimoji="0" lang="en-US" sz="2400" b="1" i="0" u="none" strike="noStrike" cap="none" normalizeH="0" baseline="0" dirty="0">
                          <a:ln>
                            <a:noFill/>
                          </a:ln>
                          <a:solidFill>
                            <a:schemeClr val="tx1"/>
                          </a:solidFill>
                          <a:effectLst/>
                          <a:latin typeface="Calibri" panose="020F0502020204030204" pitchFamily="34" charset="0"/>
                        </a:rPr>
                      </a:br>
                      <a:r>
                        <a:rPr kumimoji="0" lang="en-US" sz="2400" b="1" i="0" u="none" strike="noStrike" cap="none" normalizeH="0" baseline="0" dirty="0">
                          <a:ln>
                            <a:noFill/>
                          </a:ln>
                          <a:solidFill>
                            <a:schemeClr val="tx1"/>
                          </a:solidFill>
                          <a:effectLst/>
                          <a:latin typeface="Calibri" panose="020F0502020204030204" pitchFamily="34" charset="0"/>
                        </a:rPr>
                        <a:t>(n =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rPr>
                        <a:t>R/R Ph+ ALL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rPr>
                        <a:t>(n =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rPr>
                        <a:t>CML-LBC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6596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Median EFS,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596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2-yr EFS,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596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596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2-yr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740691"/>
                  </a:ext>
                </a:extLst>
              </a:tr>
            </a:tbl>
          </a:graphicData>
        </a:graphic>
      </p:graphicFrame>
      <p:sp>
        <p:nvSpPr>
          <p:cNvPr id="6" name="Rectangle 3">
            <a:extLst>
              <a:ext uri="{FF2B5EF4-FFF2-40B4-BE49-F238E27FC236}">
                <a16:creationId xmlns:a16="http://schemas.microsoft.com/office/drawing/2014/main" id="{8C755FAF-211B-529F-9ED1-A4A919FFF370}"/>
              </a:ext>
            </a:extLst>
          </p:cNvPr>
          <p:cNvSpPr txBox="1">
            <a:spLocks noChangeArrowheads="1"/>
          </p:cNvSpPr>
          <p:nvPr/>
        </p:nvSpPr>
        <p:spPr bwMode="auto">
          <a:xfrm>
            <a:off x="656840" y="5447847"/>
            <a:ext cx="10778281" cy="477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*Median follow-up: 11 mo (range: 1-41).</a:t>
            </a:r>
          </a:p>
        </p:txBody>
      </p:sp>
    </p:spTree>
    <p:extLst>
      <p:ext uri="{BB962C8B-B14F-4D97-AF65-F5344CB8AC3E}">
        <p14:creationId xmlns:p14="http://schemas.microsoft.com/office/powerpoint/2010/main" val="2898103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Phase II Trial of Ponatinib + Blinatumomab in </a:t>
            </a:r>
            <a:br>
              <a:rPr lang="en-US" altLang="en-US" dirty="0"/>
            </a:br>
            <a:r>
              <a:rPr lang="en-US" altLang="en-US" dirty="0"/>
              <a:t>Adults With Ph+ ALL: </a:t>
            </a:r>
            <a:r>
              <a:rPr lang="en-US" dirty="0"/>
              <a:t>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Combination of ponatinib + blinatumomab demonstrated activity in </a:t>
            </a:r>
            <a:br>
              <a:rPr lang="en-US" altLang="en-US" sz="2600" dirty="0"/>
            </a:br>
            <a:r>
              <a:rPr lang="en-US" altLang="en-US" sz="2600" dirty="0"/>
              <a:t>patients with Ph+ ALL</a:t>
            </a:r>
          </a:p>
          <a:p>
            <a:pPr lvl="1"/>
            <a:r>
              <a:rPr lang="en-US" altLang="en-US" sz="2400" dirty="0"/>
              <a:t>Efficacy in patients with newly diagnosed Ph+ ALL:</a:t>
            </a:r>
          </a:p>
          <a:p>
            <a:pPr lvl="2"/>
            <a:r>
              <a:rPr lang="en-US" altLang="en-US" sz="2200" dirty="0"/>
              <a:t>CR/CRi: 96%; CMR: 85%; 2-yr EFS: 93%; 2-yr OS: 93%</a:t>
            </a:r>
          </a:p>
          <a:p>
            <a:pPr lvl="2"/>
            <a:r>
              <a:rPr lang="en-US" altLang="en-US" sz="2200" dirty="0"/>
              <a:t>1 patient underwent HSCT and achieved CR1 (ongoing); no relapses reported</a:t>
            </a:r>
          </a:p>
          <a:p>
            <a:pPr lvl="1"/>
            <a:r>
              <a:rPr lang="en-US" altLang="en-US" sz="2400" dirty="0"/>
              <a:t>Efficacy in patients with R/R Ph+ ALL: </a:t>
            </a:r>
          </a:p>
          <a:p>
            <a:pPr lvl="2"/>
            <a:r>
              <a:rPr lang="en-US" altLang="en-US" sz="2200" dirty="0"/>
              <a:t>CR/CRi: 92%; CMR: 79%; 2-yr EFS: 42%; 2-yr OS: 61%</a:t>
            </a:r>
          </a:p>
          <a:p>
            <a:r>
              <a:rPr lang="en-US" altLang="en-US" sz="2600" dirty="0"/>
              <a:t>Investigators concluded that the chemotherapy-free combination of ponatinib + blinatumomab is a promising HSCT-sparing regimen for patients with Ph+ ALL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Short. ASCO 2022. Abstr 7009.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8f376e7f-65f0-4e73-af15-87b1a9359e84">Conference Capsule Slides</Document_x0020_Category>
    <_dlc_DocId xmlns="d54cbe69-32bd-412a-b004-9152f949605e">56M7VY3CDVN5-1109416727-4</_dlc_DocId>
    <_dlc_DocIdUrl xmlns="d54cbe69-32bd-412a-b004-9152f949605e">
      <Url>https://intranet.clinicaloptions.com/mews/oncology/ONC_2022_ASCO_CF_(PRP5083)/LEUK_7009_Short/_layouts/15/DocIdRedir.aspx?ID=56M7VY3CDVN5-1109416727-4</Url>
      <Description>56M7VY3CDVN5-1109416727-4</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920BC16F3847D49B218FD07DB8E9F8B" ma:contentTypeVersion="1" ma:contentTypeDescription="Create a new document." ma:contentTypeScope="" ma:versionID="41bca88b9a9aa9995373a9206299d3af">
  <xsd:schema xmlns:xsd="http://www.w3.org/2001/XMLSchema" xmlns:xs="http://www.w3.org/2001/XMLSchema" xmlns:p="http://schemas.microsoft.com/office/2006/metadata/properties" xmlns:ns2="d54cbe69-32bd-412a-b004-9152f949605e" xmlns:ns3="8f376e7f-65f0-4e73-af15-87b1a9359e84" targetNamespace="http://schemas.microsoft.com/office/2006/metadata/properties" ma:root="true" ma:fieldsID="e9e3a2e0cdd82b54eeb152997092e62c" ns2:_="" ns3:_="">
    <xsd:import namespace="d54cbe69-32bd-412a-b004-9152f949605e"/>
    <xsd:import namespace="8f376e7f-65f0-4e73-af15-87b1a9359e8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f376e7f-65f0-4e73-af15-87b1a9359e8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20B058-5FEA-4D98-8148-811CE9ADB867}">
  <ds:schemaRefs>
    <ds:schemaRef ds:uri="http://schemas.microsoft.com/office/2006/metadata/properties"/>
    <ds:schemaRef ds:uri="http://schemas.microsoft.com/office/infopath/2007/PartnerControls"/>
    <ds:schemaRef ds:uri="http://www.w3.org/XML/1998/namespace"/>
    <ds:schemaRef ds:uri="8f376e7f-65f0-4e73-af15-87b1a9359e84"/>
    <ds:schemaRef ds:uri="http://purl.org/dc/terms/"/>
    <ds:schemaRef ds:uri="http://schemas.openxmlformats.org/package/2006/metadata/core-properties"/>
    <ds:schemaRef ds:uri="http://schemas.microsoft.com/office/2006/documentManagement/types"/>
    <ds:schemaRef ds:uri="http://purl.org/dc/elements/1.1/"/>
    <ds:schemaRef ds:uri="d54cbe69-32bd-412a-b004-9152f949605e"/>
    <ds:schemaRef ds:uri="http://purl.org/dc/dcmitype/"/>
  </ds:schemaRefs>
</ds:datastoreItem>
</file>

<file path=customXml/itemProps2.xml><?xml version="1.0" encoding="utf-8"?>
<ds:datastoreItem xmlns:ds="http://schemas.openxmlformats.org/officeDocument/2006/customXml" ds:itemID="{7709C72A-3BE5-4160-BD3B-9C2179CBDD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f376e7f-65f0-4e73-af15-87b1a9359e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3CC74A4-6B3C-4851-8CC8-F532C981C197}">
  <ds:schemaRefs>
    <ds:schemaRef ds:uri="http://schemas.microsoft.com/sharepoint/events"/>
  </ds:schemaRefs>
</ds:datastoreItem>
</file>

<file path=customXml/itemProps4.xml><?xml version="1.0" encoding="utf-8"?>
<ds:datastoreItem xmlns:ds="http://schemas.openxmlformats.org/officeDocument/2006/customXml" ds:itemID="{D277F405-A91C-4A15-9087-9BA8A1E900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467</TotalTime>
  <Words>1875</Words>
  <Application>Microsoft Office PowerPoint</Application>
  <PresentationFormat>Widescreen</PresentationFormat>
  <Paragraphs>232</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Phase II Trial of Ponatinib + Blinatumomab in Adults With Ph+ ALL</vt:lpstr>
      <vt:lpstr>About These Slides</vt:lpstr>
      <vt:lpstr>Phase II Trial of Ponatinib + Blinatumomab in  Adults With Ph+ ALL: Background </vt:lpstr>
      <vt:lpstr>Phase II Trial of Ponatinib + Blinatumomab in  Adults With Ph+ ALL: Study Design</vt:lpstr>
      <vt:lpstr>Phase II Trial of Ponatinib + Blinatumomab in  Adults With Ph+ ALL: Baseline Characteristics</vt:lpstr>
      <vt:lpstr>Phase II Trial of Ponatinib + Blinatumomab in  Adults With Ph+ ALL: Efficacy</vt:lpstr>
      <vt:lpstr>Phase II Trial of Ponatinib + Blinatumomab in  Adults With Ph+ ALL: Treatment Outcomes</vt:lpstr>
      <vt:lpstr>Phase II Trial of Ponatinib + Blinatumomab in  Adults With Ph+ ALL: MRD Response Rates</vt:lpstr>
      <vt:lpstr>Phase II Trial of Ponatinib + Blinatumomab in  Adults With Ph+ ALL: Survival Outcomes</vt:lpstr>
      <vt:lpstr>Phase II Trial of Ponatinib + Blinatumomab in  Adults With Ph+ ALL: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Trial of Ponatinib + Blinatumomab in Adults With Ph+ ALL</dc:title>
  <dc:creator>Timothy Quill</dc:creator>
  <cp:lastModifiedBy>vwenzel@clinicaloptions.com</cp:lastModifiedBy>
  <cp:revision>8</cp:revision>
  <dcterms:created xsi:type="dcterms:W3CDTF">2022-06-02T23:20:10Z</dcterms:created>
  <dcterms:modified xsi:type="dcterms:W3CDTF">2022-06-06T20:33:15Z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0x010100B920BC16F3847D49B218FD07DB8E9F8B</vt:lpwstr>
  </property>
  <property fmtid="{D5CDD505-2E9C-101B-9397-08002B2CF9AE}" pid="3" name="_dlc_DocIdItemGuid">
    <vt:lpwstr>be180d4f-30a6-44e4-904d-3a474a6403f1</vt:lpwstr>
  </property>
</Properties>
</file>